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4"/>
  </p:notesMasterIdLst>
  <p:sldIdLst>
    <p:sldId id="3462" r:id="rId3"/>
    <p:sldId id="3786" r:id="rId4"/>
    <p:sldId id="5523" r:id="rId5"/>
    <p:sldId id="5524" r:id="rId6"/>
    <p:sldId id="288" r:id="rId7"/>
    <p:sldId id="5759" r:id="rId8"/>
    <p:sldId id="4863" r:id="rId9"/>
    <p:sldId id="4862" r:id="rId10"/>
    <p:sldId id="293" r:id="rId11"/>
    <p:sldId id="4864" r:id="rId12"/>
    <p:sldId id="262" r:id="rId13"/>
    <p:sldId id="5758" r:id="rId14"/>
    <p:sldId id="4866" r:id="rId15"/>
    <p:sldId id="4867" r:id="rId16"/>
    <p:sldId id="5750" r:id="rId17"/>
    <p:sldId id="5518" r:id="rId18"/>
    <p:sldId id="5575" r:id="rId19"/>
    <p:sldId id="5576" r:id="rId20"/>
    <p:sldId id="5522" r:id="rId21"/>
    <p:sldId id="5752" r:id="rId22"/>
    <p:sldId id="5754" r:id="rId23"/>
    <p:sldId id="5753" r:id="rId24"/>
    <p:sldId id="5755" r:id="rId25"/>
    <p:sldId id="263" r:id="rId26"/>
    <p:sldId id="284" r:id="rId27"/>
    <p:sldId id="285" r:id="rId28"/>
    <p:sldId id="286" r:id="rId29"/>
    <p:sldId id="271" r:id="rId30"/>
    <p:sldId id="287" r:id="rId31"/>
    <p:sldId id="5525" r:id="rId32"/>
    <p:sldId id="5756" r:id="rId33"/>
    <p:sldId id="5757" r:id="rId34"/>
    <p:sldId id="483" r:id="rId35"/>
    <p:sldId id="485" r:id="rId36"/>
    <p:sldId id="486" r:id="rId37"/>
    <p:sldId id="5751" r:id="rId38"/>
    <p:sldId id="289" r:id="rId39"/>
    <p:sldId id="324" r:id="rId40"/>
    <p:sldId id="440" r:id="rId41"/>
    <p:sldId id="442" r:id="rId42"/>
    <p:sldId id="367" r:id="rId43"/>
    <p:sldId id="444" r:id="rId44"/>
    <p:sldId id="445" r:id="rId45"/>
    <p:sldId id="446" r:id="rId46"/>
    <p:sldId id="447" r:id="rId47"/>
    <p:sldId id="466" r:id="rId48"/>
    <p:sldId id="449" r:id="rId49"/>
    <p:sldId id="443" r:id="rId50"/>
    <p:sldId id="368" r:id="rId51"/>
    <p:sldId id="370" r:id="rId52"/>
    <p:sldId id="375" r:id="rId53"/>
    <p:sldId id="376" r:id="rId54"/>
    <p:sldId id="450" r:id="rId55"/>
    <p:sldId id="369" r:id="rId56"/>
    <p:sldId id="371" r:id="rId57"/>
    <p:sldId id="451" r:id="rId58"/>
    <p:sldId id="372" r:id="rId59"/>
    <p:sldId id="465" r:id="rId60"/>
    <p:sldId id="382" r:id="rId61"/>
    <p:sldId id="377" r:id="rId62"/>
    <p:sldId id="378" r:id="rId63"/>
    <p:sldId id="379" r:id="rId64"/>
    <p:sldId id="453" r:id="rId65"/>
    <p:sldId id="454" r:id="rId66"/>
    <p:sldId id="455" r:id="rId67"/>
    <p:sldId id="456" r:id="rId68"/>
    <p:sldId id="457" r:id="rId69"/>
    <p:sldId id="381" r:id="rId70"/>
    <p:sldId id="364" r:id="rId71"/>
    <p:sldId id="464" r:id="rId72"/>
    <p:sldId id="3799"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A9D18E"/>
    <a:srgbClr val="D883FF"/>
    <a:srgbClr val="FF8AD8"/>
    <a:srgbClr val="FF2600"/>
    <a:srgbClr val="FF7E79"/>
    <a:srgbClr val="C00000"/>
    <a:srgbClr val="F8CBAD"/>
    <a:srgbClr val="000000"/>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88"/>
    <p:restoredTop sz="89137"/>
  </p:normalViewPr>
  <p:slideViewPr>
    <p:cSldViewPr snapToGrid="0" snapToObjects="1">
      <p:cViewPr varScale="1">
        <p:scale>
          <a:sx n="95" d="100"/>
          <a:sy n="95" d="100"/>
        </p:scale>
        <p:origin x="1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4/15/25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305d56efd02_0_9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At the beginning, we mentioned that natural language isn't just for reasoning with language in isolation—it's useful to incorporate other modalities like images, audio, 3D video, DNA, protein molecules, etc. </a:t>
            </a:r>
          </a:p>
          <a:p>
            <a:pPr algn="l"/>
            <a:r>
              <a:rPr lang="en-US" b="0" i="0" u="none" strike="noStrike" dirty="0">
                <a:solidFill>
                  <a:srgbClr val="000000"/>
                </a:solidFill>
                <a:effectLst/>
              </a:rPr>
              <a:t>We've been working with text input and text output, but what about these other things? Before diving into each individually, let's discuss what we mean by 'different modalities.'"</a:t>
            </a:r>
          </a:p>
        </p:txBody>
      </p:sp>
      <p:sp>
        <p:nvSpPr>
          <p:cNvPr id="1522" name="Google Shape;1522;g305d56efd02_0_9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552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2991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32345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8257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8153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8045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3797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305d56efd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305d56efd0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l"/>
            <a:endParaRPr lang="en-US" b="0" i="0" u="none" strike="noStrike" dirty="0">
              <a:solidFill>
                <a:srgbClr val="000000"/>
              </a:solidFill>
              <a:effectLst/>
            </a:endParaRPr>
          </a:p>
        </p:txBody>
      </p:sp>
      <p:sp>
        <p:nvSpPr>
          <p:cNvPr id="367" name="Google Shape;367;g305d56efd02_0_0:notes"/>
          <p:cNvSpPr txBox="1">
            <a:spLocks noGrp="1"/>
          </p:cNvSpPr>
          <p:nvPr>
            <p:ph type="sldNum" idx="12"/>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305d56efd02_0_5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121" name="Google Shape;1121;g305d56efd02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a:extLst>
            <a:ext uri="{FF2B5EF4-FFF2-40B4-BE49-F238E27FC236}">
              <a16:creationId xmlns:a16="http://schemas.microsoft.com/office/drawing/2014/main" id="{90E72A17-F7C9-D008-1394-3E6C321C281B}"/>
            </a:ext>
          </a:extLst>
        </p:cNvPr>
        <p:cNvGrpSpPr/>
        <p:nvPr/>
      </p:nvGrpSpPr>
      <p:grpSpPr>
        <a:xfrm>
          <a:off x="0" y="0"/>
          <a:ext cx="0" cy="0"/>
          <a:chOff x="0" y="0"/>
          <a:chExt cx="0" cy="0"/>
        </a:xfrm>
      </p:grpSpPr>
      <p:sp>
        <p:nvSpPr>
          <p:cNvPr id="372" name="Google Shape;372;g305d56efd02_0_6:notes">
            <a:extLst>
              <a:ext uri="{FF2B5EF4-FFF2-40B4-BE49-F238E27FC236}">
                <a16:creationId xmlns:a16="http://schemas.microsoft.com/office/drawing/2014/main" id="{44D05B8D-FEAB-43D8-9C63-76FF7E08334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p:txBody>
      </p:sp>
      <p:sp>
        <p:nvSpPr>
          <p:cNvPr id="373" name="Google Shape;373;g305d56efd02_0_6:notes">
            <a:extLst>
              <a:ext uri="{FF2B5EF4-FFF2-40B4-BE49-F238E27FC236}">
                <a16:creationId xmlns:a16="http://schemas.microsoft.com/office/drawing/2014/main" id="{FFB2B7B0-CDD7-A337-34A9-7068109446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249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a:extLst>
            <a:ext uri="{FF2B5EF4-FFF2-40B4-BE49-F238E27FC236}">
              <a16:creationId xmlns:a16="http://schemas.microsoft.com/office/drawing/2014/main" id="{25769F14-1664-15BF-205A-E5BB3C3CCFE9}"/>
            </a:ext>
          </a:extLst>
        </p:cNvPr>
        <p:cNvGrpSpPr/>
        <p:nvPr/>
      </p:nvGrpSpPr>
      <p:grpSpPr>
        <a:xfrm>
          <a:off x="0" y="0"/>
          <a:ext cx="0" cy="0"/>
          <a:chOff x="0" y="0"/>
          <a:chExt cx="0" cy="0"/>
        </a:xfrm>
      </p:grpSpPr>
      <p:sp>
        <p:nvSpPr>
          <p:cNvPr id="1755" name="Google Shape;1755;g305d56efd02_0_4939:notes">
            <a:extLst>
              <a:ext uri="{FF2B5EF4-FFF2-40B4-BE49-F238E27FC236}">
                <a16:creationId xmlns:a16="http://schemas.microsoft.com/office/drawing/2014/main" id="{2C4737CD-17CA-5AD8-8645-C27B73779941}"/>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p:txBody>
      </p:sp>
      <p:sp>
        <p:nvSpPr>
          <p:cNvPr id="1756" name="Google Shape;1756;g305d56efd02_0_4939:notes">
            <a:extLst>
              <a:ext uri="{FF2B5EF4-FFF2-40B4-BE49-F238E27FC236}">
                <a16:creationId xmlns:a16="http://schemas.microsoft.com/office/drawing/2014/main" id="{15140667-DB66-16EE-24A2-93D5F5A83C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14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13BE1D-9CA5-194E-A79F-6FE8485E6EFE}" type="slidenum">
              <a:rPr lang="en-US" smtClean="0"/>
              <a:t>12</a:t>
            </a:fld>
            <a:endParaRPr lang="en-US"/>
          </a:p>
        </p:txBody>
      </p:sp>
    </p:spTree>
    <p:extLst>
      <p:ext uri="{BB962C8B-B14F-4D97-AF65-F5344CB8AC3E}">
        <p14:creationId xmlns:p14="http://schemas.microsoft.com/office/powerpoint/2010/main" val="3726399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305d56efd02_0_9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At the beginning, we mentioned that natural language isn't just for reasoning with language in isolation—it's useful to incorporate other modalities like images, audio, 3D video, DNA, protein molecules, etc. </a:t>
            </a:r>
          </a:p>
          <a:p>
            <a:pPr algn="l"/>
            <a:r>
              <a:rPr lang="en-US" b="0" i="0" u="none" strike="noStrike" dirty="0">
                <a:solidFill>
                  <a:srgbClr val="000000"/>
                </a:solidFill>
                <a:effectLst/>
              </a:rPr>
              <a:t>We've been working with text input and text output, but what about these other things? Before diving into each individually, let's discuss what we mean by 'different modalities.'"</a:t>
            </a:r>
          </a:p>
        </p:txBody>
      </p:sp>
      <p:sp>
        <p:nvSpPr>
          <p:cNvPr id="1522" name="Google Shape;1522;g305d56efd02_0_9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9200ab4852_0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An information modality is data in a particular format. You're familiar with classes, images, and text.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We've reasoned with images as two-dimensional grids of pixels with spatial locality—hence why convolutional networks are common.</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For natural language, while you could use convolutional neural networks, people often prefer transformers for their attention mechanisms.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Other modalities exist, and as far as processing is concerned, these are just different data distributions with different modeling assumptions. But let’s define them a bit more rigorously…</a:t>
            </a:r>
          </a:p>
        </p:txBody>
      </p:sp>
      <p:sp>
        <p:nvSpPr>
          <p:cNvPr id="384" name="Google Shape;384;g29200ab4852_0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79aa9577ca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Modalities can be communicated in different ways—different file types, sensory types, etc. </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Whether they're explicit files processed differently by an operating system or data frequencies processed internally by humans through senses like sight, hearing, touch—they're different.</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That's the surface-level definition. Technically, all this data is just data. We can think of modalities as different data distributions—maybe Gaussian, Poisson, or the distribution of images or employee data.”</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But we also have a narrower technical definition when motivating architectures. When we think about images or natural language, we consider how to understand the data—what structure does it elicit, and how do we process it effectively? </a:t>
            </a:r>
          </a:p>
          <a:p>
            <a:pPr marL="628650" marR="0" lvl="1"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For images, we used convolutional neural networks to extract features, then dense layers to reason about them. For language, we use encoder-decoder structures. </a:t>
            </a:r>
          </a:p>
          <a:p>
            <a:pPr marL="628650" marR="0" lvl="1"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b="0" i="0" u="none" strike="noStrike" dirty="0">
                <a:solidFill>
                  <a:srgbClr val="000000"/>
                </a:solidFill>
                <a:effectLst/>
              </a:rPr>
              <a:t>Depending on the data's structure and important intuitions, we choose different models. This can define a different modality or data distribution, radically changing our approach to processing the domain."</a:t>
            </a:r>
          </a:p>
        </p:txBody>
      </p:sp>
      <p:sp>
        <p:nvSpPr>
          <p:cNvPr id="398" name="Google Shape;398;g279aa9577ca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279aa9577ca_1_5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So all this data—text, audio, images, 3D, etc.—  may be modeled differently depending on how it's captured and represented.</a:t>
            </a:r>
          </a:p>
          <a:p>
            <a:pPr algn="l">
              <a:buFont typeface="Arial" panose="020B0604020202020204" pitchFamily="34" charset="0"/>
              <a:buChar char="•"/>
            </a:pPr>
            <a:r>
              <a:rPr lang="en-US" b="0" i="0" u="none" strike="noStrike" dirty="0">
                <a:solidFill>
                  <a:srgbClr val="000000"/>
                </a:solidFill>
                <a:effectLst/>
              </a:rPr>
              <a:t>Text can be modeled as a sequence of letters or classes—that's an engineering decision that works well.</a:t>
            </a:r>
          </a:p>
          <a:p>
            <a:pPr algn="l">
              <a:buFont typeface="Arial" panose="020B0604020202020204" pitchFamily="34" charset="0"/>
              <a:buChar char="•"/>
            </a:pPr>
            <a:r>
              <a:rPr lang="en-US" b="0" i="0" u="none" strike="noStrike" dirty="0">
                <a:solidFill>
                  <a:srgbClr val="000000"/>
                </a:solidFill>
                <a:effectLst/>
              </a:rPr>
              <a:t>Audio—is it a sequence of frequencies? Frequencies can be considered as vectors; maybe we can model it as images if we window it. </a:t>
            </a:r>
          </a:p>
          <a:p>
            <a:pPr algn="l">
              <a:buFont typeface="Arial" panose="020B0604020202020204" pitchFamily="34" charset="0"/>
              <a:buChar char="•"/>
            </a:pPr>
            <a:r>
              <a:rPr lang="en-US" b="0" i="0" u="none" strike="noStrike" dirty="0">
                <a:solidFill>
                  <a:srgbClr val="000000"/>
                </a:solidFill>
                <a:effectLst/>
              </a:rPr>
              <a:t>For images, we've thought of grids of pixels with spatial locality, but perhaps there are other ways—chunking into patches, for example. </a:t>
            </a:r>
          </a:p>
          <a:p>
            <a:pPr algn="l">
              <a:buFont typeface="Arial" panose="020B0604020202020204" pitchFamily="34" charset="0"/>
              <a:buChar char="•"/>
            </a:pPr>
            <a:r>
              <a:rPr lang="en-US" b="0" i="0" u="none" strike="noStrike" dirty="0">
                <a:solidFill>
                  <a:srgbClr val="000000"/>
                </a:solidFill>
                <a:effectLst/>
              </a:rPr>
              <a:t>3D data can be modeled as volumes, point clouds, or collections of faces (meshes). </a:t>
            </a:r>
          </a:p>
          <a:p>
            <a:pPr algn="l">
              <a:buFont typeface="Arial" panose="020B0604020202020204" pitchFamily="34" charset="0"/>
              <a:buChar char="•"/>
            </a:pPr>
            <a:r>
              <a:rPr lang="en-US" b="0" i="0" u="none" strike="noStrike" dirty="0">
                <a:solidFill>
                  <a:srgbClr val="000000"/>
                </a:solidFill>
                <a:effectLst/>
              </a:rPr>
              <a:t>Video is a sequence of images—but should we model it that way? Maybe as sequences of windows or 3D blocks. </a:t>
            </a:r>
          </a:p>
          <a:p>
            <a:pPr algn="l">
              <a:buFont typeface="Arial" panose="020B0604020202020204" pitchFamily="34" charset="0"/>
              <a:buChar char="•"/>
            </a:pPr>
            <a:r>
              <a:rPr lang="en-US" b="0" i="0" u="none" strike="noStrike" dirty="0">
                <a:solidFill>
                  <a:srgbClr val="000000"/>
                </a:solidFill>
                <a:effectLst/>
              </a:rPr>
              <a:t>DNA is also a sequence of classes with a limited vocabulary—it can be modeled similarly. </a:t>
            </a:r>
          </a:p>
          <a:p>
            <a:pPr algn="l"/>
            <a:endParaRPr lang="en-US" b="0" i="0" u="none" strike="noStrike" dirty="0">
              <a:solidFill>
                <a:srgbClr val="000000"/>
              </a:solidFill>
              <a:effectLst/>
            </a:endParaRPr>
          </a:p>
          <a:p>
            <a:pPr algn="l"/>
            <a:r>
              <a:rPr lang="en-US" b="0" i="0" u="none" strike="noStrike" dirty="0">
                <a:solidFill>
                  <a:srgbClr val="000000"/>
                </a:solidFill>
                <a:effectLst/>
              </a:rPr>
              <a:t>So, how do we link these modalities together?"</a:t>
            </a:r>
          </a:p>
          <a:p>
            <a:pPr marL="0" lvl="0" indent="0" algn="l" rtl="0">
              <a:spcBef>
                <a:spcPts val="0"/>
              </a:spcBef>
              <a:spcAft>
                <a:spcPts val="0"/>
              </a:spcAft>
              <a:buNone/>
            </a:pPr>
            <a:endParaRPr dirty="0"/>
          </a:p>
        </p:txBody>
      </p:sp>
      <p:sp>
        <p:nvSpPr>
          <p:cNvPr id="1078" name="Google Shape;1078;g279aa9577ca_1_5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2e609c0590c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At an architectural level, we can link modalities by encoding them through intuitive architectures and combining them if their dimensionalities align. We've seen in previous notebooks that we can pass from natural language representations into latent sequences repeatedly. Is it possible to combine information from one sequence with another?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Mathematically, yes—if we have vectors of lengths N and M, we can perform operations on them.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So, if we can encode multiple modalities in a way that they can be connected mathematically, or adjust their structures to align, that works.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In practice, creating multimodal connections involves modeling different input pathways, different decoder or output pathways, and linking them together."</a:t>
            </a:r>
          </a:p>
          <a:p>
            <a:pPr marL="0" lvl="0" indent="0" algn="l" rtl="0">
              <a:spcBef>
                <a:spcPts val="0"/>
              </a:spcBef>
              <a:spcAft>
                <a:spcPts val="0"/>
              </a:spcAft>
              <a:buNone/>
            </a:pPr>
            <a:endParaRPr dirty="0"/>
          </a:p>
        </p:txBody>
      </p:sp>
      <p:sp>
        <p:nvSpPr>
          <p:cNvPr id="1107" name="Google Shape;1107;g2e609c0590c_0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a:extLst>
            <a:ext uri="{FF2B5EF4-FFF2-40B4-BE49-F238E27FC236}">
              <a16:creationId xmlns:a16="http://schemas.microsoft.com/office/drawing/2014/main" id="{85D68352-B1FA-FE4E-BFB6-338B346F760A}"/>
            </a:ext>
          </a:extLst>
        </p:cNvPr>
        <p:cNvGrpSpPr/>
        <p:nvPr/>
      </p:nvGrpSpPr>
      <p:grpSpPr>
        <a:xfrm>
          <a:off x="0" y="0"/>
          <a:ext cx="0" cy="0"/>
          <a:chOff x="0" y="0"/>
          <a:chExt cx="0" cy="0"/>
        </a:xfrm>
      </p:grpSpPr>
      <p:sp>
        <p:nvSpPr>
          <p:cNvPr id="1106" name="Google Shape;1106;g2e609c0590c_0_136:notes">
            <a:extLst>
              <a:ext uri="{FF2B5EF4-FFF2-40B4-BE49-F238E27FC236}">
                <a16:creationId xmlns:a16="http://schemas.microsoft.com/office/drawing/2014/main" id="{19F2EC08-47DE-766F-CC49-749B46EF470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At an architectural level, we can link modalities by encoding them through intuitive architectures and combining them if their dimensionalities align. We've seen in previous notebooks that we can pass from natural language representations into latent sequences repeatedly. Is it possible to combine information from one sequence with another?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Mathematically, yes—if we have vectors of lengths N and M, we can perform operations on them.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So, if we can encode multiple modalities in a way that they can be connected mathematically, or adjust their structures to align, that works.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In practice, creating multimodal connections involves modeling different input pathways, different decoder or output pathways, and linking them together."</a:t>
            </a:r>
          </a:p>
          <a:p>
            <a:pPr marL="0" lvl="0" indent="0" algn="l" rtl="0">
              <a:spcBef>
                <a:spcPts val="0"/>
              </a:spcBef>
              <a:spcAft>
                <a:spcPts val="0"/>
              </a:spcAft>
              <a:buNone/>
            </a:pPr>
            <a:endParaRPr dirty="0"/>
          </a:p>
        </p:txBody>
      </p:sp>
      <p:sp>
        <p:nvSpPr>
          <p:cNvPr id="1107" name="Google Shape;1107;g2e609c0590c_0_136:notes">
            <a:extLst>
              <a:ext uri="{FF2B5EF4-FFF2-40B4-BE49-F238E27FC236}">
                <a16:creationId xmlns:a16="http://schemas.microsoft.com/office/drawing/2014/main" id="{D099DDA6-2F16-63BF-3D17-AE26DC111D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6396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a:extLst>
            <a:ext uri="{FF2B5EF4-FFF2-40B4-BE49-F238E27FC236}">
              <a16:creationId xmlns:a16="http://schemas.microsoft.com/office/drawing/2014/main" id="{287F8FE3-4058-FDC0-A58C-C1F23E8D1867}"/>
            </a:ext>
          </a:extLst>
        </p:cNvPr>
        <p:cNvGrpSpPr/>
        <p:nvPr/>
      </p:nvGrpSpPr>
      <p:grpSpPr>
        <a:xfrm>
          <a:off x="0" y="0"/>
          <a:ext cx="0" cy="0"/>
          <a:chOff x="0" y="0"/>
          <a:chExt cx="0" cy="0"/>
        </a:xfrm>
      </p:grpSpPr>
      <p:sp>
        <p:nvSpPr>
          <p:cNvPr id="1077" name="Google Shape;1077;g279aa9577ca_1_543:notes">
            <a:extLst>
              <a:ext uri="{FF2B5EF4-FFF2-40B4-BE49-F238E27FC236}">
                <a16:creationId xmlns:a16="http://schemas.microsoft.com/office/drawing/2014/main" id="{1439E323-751E-D58E-1A45-E46DEF78949C}"/>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Now that we understand we have these components and can link them, let's focus on the ones we'll discuss in the course and notebooks: audio and images, in addition to text.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Text, as a sequence of letters or classes, makes sense.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Audio has similar assumptions—it's a sequence of frequencies.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Images are also relatively easy to reason about as sequences but will present more issues when we discuss generation.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Other modalities like 3D, video, DNA, robotics—you can explore on your own, but they also involve modeling assumptions and architectures suited to process that data efficiently.</a:t>
            </a:r>
          </a:p>
        </p:txBody>
      </p:sp>
      <p:sp>
        <p:nvSpPr>
          <p:cNvPr id="1078" name="Google Shape;1078;g279aa9577ca_1_543:notes">
            <a:extLst>
              <a:ext uri="{FF2B5EF4-FFF2-40B4-BE49-F238E27FC236}">
                <a16:creationId xmlns:a16="http://schemas.microsoft.com/office/drawing/2014/main" id="{E4D5A062-A06D-02D5-41BD-27EA951160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532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a:extLst>
            <a:ext uri="{FF2B5EF4-FFF2-40B4-BE49-F238E27FC236}">
              <a16:creationId xmlns:a16="http://schemas.microsoft.com/office/drawing/2014/main" id="{A58590F6-0603-5EB3-0256-B576B922BC80}"/>
            </a:ext>
          </a:extLst>
        </p:cNvPr>
        <p:cNvGrpSpPr/>
        <p:nvPr/>
      </p:nvGrpSpPr>
      <p:grpSpPr>
        <a:xfrm>
          <a:off x="0" y="0"/>
          <a:ext cx="0" cy="0"/>
          <a:chOff x="0" y="0"/>
          <a:chExt cx="0" cy="0"/>
        </a:xfrm>
      </p:grpSpPr>
      <p:sp>
        <p:nvSpPr>
          <p:cNvPr id="1755" name="Google Shape;1755;g305d56efd02_0_4939:notes">
            <a:extLst>
              <a:ext uri="{FF2B5EF4-FFF2-40B4-BE49-F238E27FC236}">
                <a16:creationId xmlns:a16="http://schemas.microsoft.com/office/drawing/2014/main" id="{82D758AA-05A1-4DC8-9872-BFBC938B5D0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Reiterating the value proposition of transformers—they're great for text because text is an ordered sequence of classes. So, if we can think of data as a sequence and reason about it as a sequence, transformers might be a good fit.</a:t>
            </a: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Moving to audio, people use transformers a lot for reasoning with audio and speech because audio is a sequence over time—a time series of frequencies. You sample audio over time, getting frequency samples at each timestep. You can normalize them to </a:t>
            </a:r>
            <a:r>
              <a:rPr lang="en-US" b="0" i="0" u="none" strike="noStrike" dirty="0" err="1">
                <a:solidFill>
                  <a:srgbClr val="000000"/>
                </a:solidFill>
                <a:effectLst/>
              </a:rPr>
              <a:t>mel</a:t>
            </a:r>
            <a:r>
              <a:rPr lang="en-US" b="0" i="0" u="none" strike="noStrike" dirty="0">
                <a:solidFill>
                  <a:srgbClr val="000000"/>
                </a:solidFill>
                <a:effectLst/>
              </a:rPr>
              <a:t>-frequency spectrograms, but you’re inherently reasoning with a time series. So, transformers can be applied here.</a:t>
            </a:r>
          </a:p>
          <a:p>
            <a:pPr marL="457200" lvl="0" indent="0" algn="l" rtl="0">
              <a:spcBef>
                <a:spcPts val="0"/>
              </a:spcBef>
              <a:spcAft>
                <a:spcPts val="0"/>
              </a:spcAft>
              <a:buNone/>
            </a:pPr>
            <a:endParaRPr lang="en-US" dirty="0"/>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"What about images? We've learned that convolution is great for encoding images. Can we use transformers? Yes—Vision Transformers (</a:t>
            </a:r>
            <a:r>
              <a:rPr lang="en-US" b="0" i="0" u="none" strike="noStrike" dirty="0" err="1">
                <a:solidFill>
                  <a:srgbClr val="000000"/>
                </a:solidFill>
                <a:effectLst/>
              </a:rPr>
              <a:t>ViTs</a:t>
            </a:r>
            <a:r>
              <a:rPr lang="en-US" b="0" i="0" u="none" strike="noStrike" dirty="0">
                <a:solidFill>
                  <a:srgbClr val="000000"/>
                </a:solidFill>
                <a:effectLst/>
              </a:rPr>
              <a:t>) take an image, split it into patches, and reason about the embeddings of patches. This provides benefits, allowing us to synergize with existing transformer architectures. </a:t>
            </a:r>
            <a:r>
              <a:rPr lang="en-US" b="0" i="0" u="none" strike="noStrike" dirty="0" err="1">
                <a:solidFill>
                  <a:srgbClr val="000000"/>
                </a:solidFill>
                <a:effectLst/>
              </a:rPr>
              <a:t>ViTs</a:t>
            </a:r>
            <a:r>
              <a:rPr lang="en-US" b="0" i="0" u="none" strike="noStrike" dirty="0">
                <a:solidFill>
                  <a:srgbClr val="000000"/>
                </a:solidFill>
                <a:effectLst/>
              </a:rPr>
              <a:t> are still used today for image processing."</a:t>
            </a:r>
          </a:p>
          <a:p>
            <a:pPr marL="457200" lvl="0" indent="0" algn="l" rtl="0">
              <a:spcBef>
                <a:spcPts val="0"/>
              </a:spcBef>
              <a:spcAft>
                <a:spcPts val="0"/>
              </a:spcAft>
              <a:buNone/>
            </a:pPr>
            <a:endParaRPr dirty="0"/>
          </a:p>
        </p:txBody>
      </p:sp>
      <p:sp>
        <p:nvSpPr>
          <p:cNvPr id="1756" name="Google Shape;1756;g305d56efd02_0_4939:notes">
            <a:extLst>
              <a:ext uri="{FF2B5EF4-FFF2-40B4-BE49-F238E27FC236}">
                <a16:creationId xmlns:a16="http://schemas.microsoft.com/office/drawing/2014/main" id="{9381FE86-300A-152C-AF6C-7171EF94C5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4931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305d56efd02_0_9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Reiterating the value proposition of transformers—they're great for text because text is an ordered sequence of classes. So, if we can think of data as a sequence and reason about it as a sequence, transformers might be a good fit.</a:t>
            </a: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Moving to audio, people use transformers a lot for reasoning with audio and speech because audio is a sequence over time—a time series of frequencies. You sample audio over time, getting frequency samples at each timestep. You can normalize them to </a:t>
            </a:r>
            <a:r>
              <a:rPr lang="en-US" b="1" i="0" u="none" strike="noStrike" dirty="0" err="1">
                <a:solidFill>
                  <a:srgbClr val="000000"/>
                </a:solidFill>
                <a:effectLst/>
              </a:rPr>
              <a:t>mel</a:t>
            </a:r>
            <a:r>
              <a:rPr lang="en-US" b="1" i="0" u="none" strike="noStrike" dirty="0">
                <a:solidFill>
                  <a:srgbClr val="000000"/>
                </a:solidFill>
                <a:effectLst/>
              </a:rPr>
              <a:t>-frequency spectrograms, but you’re inherently reasoning with a time series. So, transformers can be applied here.</a:t>
            </a:r>
          </a:p>
          <a:p>
            <a:pPr marL="457200" lvl="0" indent="0" algn="l" rtl="0">
              <a:spcBef>
                <a:spcPts val="0"/>
              </a:spcBef>
              <a:spcAft>
                <a:spcPts val="0"/>
              </a:spcAft>
              <a:buNone/>
            </a:pPr>
            <a:endParaRPr lang="en-US" dirty="0"/>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"What about images? We've learned that convolution is great for encoding images. Can we use transformers? Yes—Vision Transformers (</a:t>
            </a:r>
            <a:r>
              <a:rPr lang="en-US" b="0" i="0" u="none" strike="noStrike" dirty="0" err="1">
                <a:solidFill>
                  <a:srgbClr val="000000"/>
                </a:solidFill>
                <a:effectLst/>
              </a:rPr>
              <a:t>ViTs</a:t>
            </a:r>
            <a:r>
              <a:rPr lang="en-US" b="0" i="0" u="none" strike="noStrike" dirty="0">
                <a:solidFill>
                  <a:srgbClr val="000000"/>
                </a:solidFill>
                <a:effectLst/>
              </a:rPr>
              <a:t>) take an image, split it into patches, and reason about the embeddings of patches. This provides benefits, allowing us to synergize with existing transformer architectures. </a:t>
            </a:r>
            <a:r>
              <a:rPr lang="en-US" b="0" i="0" u="none" strike="noStrike" dirty="0" err="1">
                <a:solidFill>
                  <a:srgbClr val="000000"/>
                </a:solidFill>
                <a:effectLst/>
              </a:rPr>
              <a:t>ViTs</a:t>
            </a:r>
            <a:r>
              <a:rPr lang="en-US" b="0" i="0" u="none" strike="noStrike" dirty="0">
                <a:solidFill>
                  <a:srgbClr val="000000"/>
                </a:solidFill>
                <a:effectLst/>
              </a:rPr>
              <a:t> are still used today for image processing.</a:t>
            </a:r>
          </a:p>
          <a:p>
            <a:pPr marL="457200" lvl="0" indent="0" algn="l" rtl="0">
              <a:spcBef>
                <a:spcPts val="0"/>
              </a:spcBef>
              <a:spcAft>
                <a:spcPts val="0"/>
              </a:spcAft>
              <a:buNone/>
            </a:pPr>
            <a:endParaRPr lang="en-US" dirty="0"/>
          </a:p>
        </p:txBody>
      </p:sp>
      <p:sp>
        <p:nvSpPr>
          <p:cNvPr id="1531" name="Google Shape;1531;g305d56efd02_0_9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305d56efd02_0_9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Reiterating the value proposition of transformers—they're great for text because text is an ordered sequence of classes. So, if we can think of data as a sequence and reason about it as a sequence, transformers might be a good fit.</a:t>
            </a: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Moving to audio, people use transformers a lot for reasoning with audio and speech because audio is a sequence over time—a time series of frequencies. You sample audio over time, getting frequency samples at each timestep. You can normalize them to </a:t>
            </a:r>
            <a:r>
              <a:rPr lang="en-US" b="0" i="0" u="none" strike="noStrike" dirty="0" err="1">
                <a:solidFill>
                  <a:srgbClr val="000000"/>
                </a:solidFill>
                <a:effectLst/>
              </a:rPr>
              <a:t>mel</a:t>
            </a:r>
            <a:r>
              <a:rPr lang="en-US" b="0" i="0" u="none" strike="noStrike" dirty="0">
                <a:solidFill>
                  <a:srgbClr val="000000"/>
                </a:solidFill>
                <a:effectLst/>
              </a:rPr>
              <a:t>-frequency spectrograms, but you’re inherently reasoning with a time series. So, transformers can be applied here.</a:t>
            </a:r>
          </a:p>
          <a:p>
            <a:pPr marL="457200" lvl="0" indent="0" algn="l" rtl="0">
              <a:spcBef>
                <a:spcPts val="0"/>
              </a:spcBef>
              <a:spcAft>
                <a:spcPts val="0"/>
              </a:spcAft>
              <a:buNone/>
            </a:pPr>
            <a:endParaRPr lang="en-US" dirty="0"/>
          </a:p>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"What about images? We've learned that convolution is great for encoding images. Can we use transformers? Yes—Vision Transformers (</a:t>
            </a:r>
            <a:r>
              <a:rPr lang="en-US" b="1" i="0" u="none" strike="noStrike" dirty="0" err="1">
                <a:solidFill>
                  <a:srgbClr val="000000"/>
                </a:solidFill>
                <a:effectLst/>
              </a:rPr>
              <a:t>ViTs</a:t>
            </a:r>
            <a:r>
              <a:rPr lang="en-US" b="1" i="0" u="none" strike="noStrike" dirty="0">
                <a:solidFill>
                  <a:srgbClr val="000000"/>
                </a:solidFill>
                <a:effectLst/>
              </a:rPr>
              <a:t>) take an image, split it into patches, and reason about the embeddings of patches. This provides benefits, allowing us to synergize with existing transformer architectures. </a:t>
            </a:r>
            <a:r>
              <a:rPr lang="en-US" b="1" i="0" u="none" strike="noStrike" dirty="0" err="1">
                <a:solidFill>
                  <a:srgbClr val="000000"/>
                </a:solidFill>
                <a:effectLst/>
              </a:rPr>
              <a:t>ViTs</a:t>
            </a:r>
            <a:r>
              <a:rPr lang="en-US" b="1" i="0" u="none" strike="noStrike" dirty="0">
                <a:solidFill>
                  <a:srgbClr val="000000"/>
                </a:solidFill>
                <a:effectLst/>
              </a:rPr>
              <a:t> are still used today for image processing.</a:t>
            </a:r>
          </a:p>
          <a:p>
            <a:pPr marL="457200" lvl="0" indent="0" algn="l" rtl="0">
              <a:spcBef>
                <a:spcPts val="0"/>
              </a:spcBef>
              <a:spcAft>
                <a:spcPts val="0"/>
              </a:spcAft>
              <a:buNone/>
            </a:pPr>
            <a:endParaRPr lang="en-US" dirty="0"/>
          </a:p>
        </p:txBody>
      </p:sp>
      <p:sp>
        <p:nvSpPr>
          <p:cNvPr id="1554" name="Google Shape;1554;g305d56efd02_0_9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2335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05d56efd02_0_9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Given that we can create different encoders based on the transformer architecture, can we get use out of them without an explicit decoder? </a:t>
            </a:r>
          </a:p>
          <a:p>
            <a:pPr algn="l"/>
            <a:r>
              <a:rPr lang="en-US" b="0" i="0" u="none" strike="noStrike" dirty="0">
                <a:solidFill>
                  <a:srgbClr val="000000"/>
                </a:solidFill>
                <a:effectLst/>
              </a:rPr>
              <a:t>Yes—Contrastive Language-Image Pre-training (CLIP) shows this. CLIP uses multiple encoders for different modalities and synergizes their outputs. </a:t>
            </a:r>
          </a:p>
          <a:p>
            <a:pPr algn="l"/>
            <a:r>
              <a:rPr lang="en-US" b="0" i="0" u="none" strike="noStrike" dirty="0">
                <a:solidFill>
                  <a:srgbClr val="000000"/>
                </a:solidFill>
                <a:effectLst/>
              </a:rPr>
              <a:t>When we have a pair of an image and a caption, we train the network to produce embeddings that are close together. This synergizes a text encoder and an image encoder. </a:t>
            </a:r>
          </a:p>
          <a:p>
            <a:pPr algn="l"/>
            <a:r>
              <a:rPr lang="en-US" b="0" i="0" u="none" strike="noStrike" dirty="0">
                <a:solidFill>
                  <a:srgbClr val="000000"/>
                </a:solidFill>
                <a:effectLst/>
              </a:rPr>
              <a:t>You'll see this in the notebook—the embeddings become useful representations for images and text, allowing for tasks like retrieval or swapping between images and text in analysis.</a:t>
            </a:r>
          </a:p>
        </p:txBody>
      </p:sp>
      <p:sp>
        <p:nvSpPr>
          <p:cNvPr id="1611" name="Google Shape;1611;g305d56efd02_0_9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305d56efd02_0_9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Going further into retrieval, synergized encoders are useful even within natural language. </a:t>
            </a:r>
          </a:p>
          <a:p>
            <a:pPr algn="l"/>
            <a:r>
              <a:rPr lang="en-US" b="0" i="0" u="none" strike="noStrike" dirty="0">
                <a:solidFill>
                  <a:srgbClr val="000000"/>
                </a:solidFill>
                <a:effectLst/>
              </a:rPr>
              <a:t>If you have two types of text or documents, you can use encoders to retrieve what's relevant, similar, or useful in a context. This is common in retrieval-augmented generation. </a:t>
            </a:r>
          </a:p>
          <a:p>
            <a:pPr algn="l"/>
            <a:r>
              <a:rPr lang="en-US" b="0" i="0" u="none" strike="noStrike" dirty="0">
                <a:solidFill>
                  <a:srgbClr val="000000"/>
                </a:solidFill>
                <a:effectLst/>
              </a:rPr>
              <a:t>For example, with a query 'Labrador sitting on bench near water,' if you have synergized image and text encoders, you can embed the query and retrieve images from a pool that match. </a:t>
            </a:r>
          </a:p>
          <a:p>
            <a:pPr algn="l"/>
            <a:r>
              <a:rPr lang="en-US" b="0" i="0" u="none" strike="noStrike" dirty="0">
                <a:solidFill>
                  <a:srgbClr val="000000"/>
                </a:solidFill>
                <a:effectLst/>
              </a:rPr>
              <a:t>Similarly, with text documents, you can use different encoders to retrieve longer passages or summaries.</a:t>
            </a:r>
          </a:p>
        </p:txBody>
      </p:sp>
      <p:sp>
        <p:nvSpPr>
          <p:cNvPr id="1620" name="Google Shape;1620;g305d56efd02_0_9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g279aa9577ca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This idea of synergizing encoders can be pushed to extremes.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The </a:t>
            </a:r>
            <a:r>
              <a:rPr lang="en-US" b="0" i="0" u="none" strike="noStrike" dirty="0" err="1">
                <a:solidFill>
                  <a:srgbClr val="000000"/>
                </a:solidFill>
                <a:effectLst/>
              </a:rPr>
              <a:t>ImageBind</a:t>
            </a:r>
            <a:r>
              <a:rPr lang="en-US" b="0" i="0" u="none" strike="noStrike" dirty="0">
                <a:solidFill>
                  <a:srgbClr val="000000"/>
                </a:solidFill>
                <a:effectLst/>
              </a:rPr>
              <a:t> research from Meta trained encoders mapping various modalities (depth, heatmaps, IMUs, audio, text) into a joint embedding space.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They could swap out modalities, generate new data, retrieve from pools, and explore emergent properties. </a:t>
            </a:r>
          </a:p>
        </p:txBody>
      </p:sp>
      <p:sp>
        <p:nvSpPr>
          <p:cNvPr id="2158" name="Google Shape;2158;g279aa9577ca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305d56efd02_0_9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Let's step back to not only taking in interesting modalities but also creating interesting information. </a:t>
            </a:r>
          </a:p>
          <a:p>
            <a:pPr algn="l"/>
            <a:endParaRPr lang="en-US" b="0" i="0" u="none" strike="noStrike" dirty="0">
              <a:solidFill>
                <a:srgbClr val="000000"/>
              </a:solidFill>
              <a:effectLst/>
            </a:endParaRPr>
          </a:p>
          <a:p>
            <a:pPr algn="l"/>
            <a:r>
              <a:rPr lang="en-US" b="1" i="0" u="none" strike="noStrike" dirty="0">
                <a:solidFill>
                  <a:srgbClr val="000000"/>
                </a:solidFill>
                <a:effectLst/>
              </a:rPr>
              <a:t>Is speech-guided text generation possible? Yes—if we have transformer components for ingesting audio and creating text, we can combine them in a classic encoder-decoder architecture. This makes sense due to the clear modality gap: input audio, output text. Encoder-decoder architectures work well here—OpenAI's Whisper model is an example, using encoder plus decoder with cross-attention. You'll get to play with that in the notebook.</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Similarly, for image-guided text generation, we can take an image encoder and combine it with a text decoder using cross-attention. This works well in practice, and you can experiment with it. More recently, people have been training decoder-only models for the same objective.</a:t>
            </a:r>
          </a:p>
          <a:p>
            <a:pPr algn="l"/>
            <a:endParaRPr lang="en-US" b="0" i="0" u="none" strike="noStrike" dirty="0">
              <a:solidFill>
                <a:srgbClr val="000000"/>
              </a:solidFill>
              <a:effectLst/>
            </a:endParaRPr>
          </a:p>
        </p:txBody>
      </p:sp>
      <p:sp>
        <p:nvSpPr>
          <p:cNvPr id="1539" name="Google Shape;1539;g305d56efd02_0_9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305d56efd02_0_9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Let's step back to not only taking in interesting modalities but also creating interesting information. </a:t>
            </a:r>
          </a:p>
          <a:p>
            <a:pPr algn="l"/>
            <a:endParaRPr lang="en-US" b="0" i="0" u="none" strike="noStrike" dirty="0">
              <a:solidFill>
                <a:srgbClr val="000000"/>
              </a:solidFill>
              <a:effectLst/>
            </a:endParaRPr>
          </a:p>
          <a:p>
            <a:pPr algn="l"/>
            <a:r>
              <a:rPr lang="en-US" b="0" i="0" u="none" strike="noStrike" dirty="0">
                <a:solidFill>
                  <a:srgbClr val="000000"/>
                </a:solidFill>
                <a:effectLst/>
              </a:rPr>
              <a:t>Is speech-guided text generation possible? Yes—if we have transformer components for ingesting audio and creating text, we can combine them in a classic encoder-decoder architecture. This makes sense due to the clear modality gap: input audio, output text. Encoder-decoder architectures work well here—OpenAI's Whisper model is an example, using encoder plus decoder with cross-attention. You'll get to play with that in the notebook.</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Similarly, for image-guided text generation, we can take an image encoder and combine it with a text decoder using cross-attention. This works well in practice, and you can experiment with it. </a:t>
            </a:r>
            <a:r>
              <a:rPr lang="en-US" b="0" i="0" u="none" strike="noStrike" dirty="0">
                <a:solidFill>
                  <a:srgbClr val="000000"/>
                </a:solidFill>
                <a:effectLst/>
              </a:rPr>
              <a:t>More recently, people have been training decoder-only models for the same objective.</a:t>
            </a:r>
          </a:p>
          <a:p>
            <a:pPr algn="l"/>
            <a:endParaRPr lang="en-US" b="0" i="0" u="none" strike="noStrike" dirty="0">
              <a:solidFill>
                <a:srgbClr val="000000"/>
              </a:solidFill>
              <a:effectLst/>
            </a:endParaRPr>
          </a:p>
        </p:txBody>
      </p:sp>
      <p:sp>
        <p:nvSpPr>
          <p:cNvPr id="1564" name="Google Shape;1564;g305d56efd02_0_9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279aa9577ca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Similarly, for image-guided text generation, we can take an image encoder and combine it with a text decoder using cross-attention. This works well in practice, and you can experiment with it.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More recently, people have been training decoder-only models for the same objective.</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If you look into models like </a:t>
            </a:r>
            <a:r>
              <a:rPr lang="en-US" b="1" i="0" u="none" strike="noStrike" dirty="0" err="1">
                <a:solidFill>
                  <a:srgbClr val="000000"/>
                </a:solidFill>
                <a:effectLst/>
              </a:rPr>
              <a:t>LLaVA</a:t>
            </a:r>
            <a:r>
              <a:rPr lang="en-US" b="1" i="0" u="none" strike="noStrike" dirty="0">
                <a:solidFill>
                  <a:srgbClr val="000000"/>
                </a:solidFill>
                <a:effectLst/>
              </a:rPr>
              <a:t>, VILA, or </a:t>
            </a:r>
            <a:r>
              <a:rPr lang="en-US" b="1" i="0" u="none" strike="noStrike" dirty="0" err="1">
                <a:solidFill>
                  <a:srgbClr val="000000"/>
                </a:solidFill>
                <a:effectLst/>
              </a:rPr>
              <a:t>InstructBLIP</a:t>
            </a:r>
            <a:r>
              <a:rPr lang="en-US" b="1" i="0" u="none" strike="noStrike" dirty="0">
                <a:solidFill>
                  <a:srgbClr val="000000"/>
                </a:solidFill>
                <a:effectLst/>
              </a:rPr>
              <a:t>, you'll notice that models taking both text and images often put them through the same input pathway. There's a text decoder running, and you can input natural language or train an auxiliary layer to embed images into the same input space as text. This allows for rich and even multi-image prompts. Of course, this requires different training formulations, but there's no reason you can't use a one-size-fits-all decoder taking in both text and images, as long as images are projected appropriately (e.g., using a </a:t>
            </a:r>
            <a:r>
              <a:rPr lang="en-US" b="1" i="0" u="none" strike="noStrike" dirty="0" err="1">
                <a:solidFill>
                  <a:srgbClr val="000000"/>
                </a:solidFill>
                <a:effectLst/>
              </a:rPr>
              <a:t>ViT</a:t>
            </a:r>
            <a:r>
              <a:rPr lang="en-US" b="1" i="0" u="none" strike="noStrike" dirty="0">
                <a:solidFill>
                  <a:srgbClr val="000000"/>
                </a:solidFill>
                <a:effectLst/>
              </a:rPr>
              <a:t>).</a:t>
            </a:r>
          </a:p>
          <a:p>
            <a:pPr marL="0" lvl="0" indent="0" algn="l" rtl="0">
              <a:spcBef>
                <a:spcPts val="0"/>
              </a:spcBef>
              <a:spcAft>
                <a:spcPts val="0"/>
              </a:spcAft>
              <a:buNone/>
            </a:pPr>
            <a:endParaRPr dirty="0"/>
          </a:p>
        </p:txBody>
      </p:sp>
      <p:sp>
        <p:nvSpPr>
          <p:cNvPr id="2406" name="Google Shape;2406;g279aa9577ca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5"/>
        <p:cNvGrpSpPr/>
        <p:nvPr/>
      </p:nvGrpSpPr>
      <p:grpSpPr>
        <a:xfrm>
          <a:off x="0" y="0"/>
          <a:ext cx="0" cy="0"/>
          <a:chOff x="0" y="0"/>
          <a:chExt cx="0" cy="0"/>
        </a:xfrm>
      </p:grpSpPr>
      <p:sp>
        <p:nvSpPr>
          <p:cNvPr id="2566" name="Google Shape;2566;g279aa9577ca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a:solidFill>
                  <a:srgbClr val="000000"/>
                </a:solidFill>
                <a:effectLst/>
              </a:rPr>
              <a:t>We've solidified that both encoder-decoder and decoder-only models can be used for multimodality. Models like NVLM exemplify this with three architectures for the same task of visual-language modeling: cross-attention-based, hybrid, and decoder-only schemes. Encoding is processed at the beginning, and inputs of images and text are fed through the same pathway.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a:solidFill>
                  <a:srgbClr val="000000"/>
                </a:solidFill>
                <a:effectLst/>
              </a:rPr>
              <a:t>This validates that encoder-decoder vs. decoder-only is up to you, with pros and cons for each."</a:t>
            </a:r>
          </a:p>
          <a:p>
            <a:pPr marL="0" lvl="0" indent="0" algn="l" rtl="0">
              <a:spcBef>
                <a:spcPts val="0"/>
              </a:spcBef>
              <a:spcAft>
                <a:spcPts val="0"/>
              </a:spcAft>
              <a:buNone/>
            </a:pPr>
            <a:endParaRPr lang="en-US" dirty="0"/>
          </a:p>
        </p:txBody>
      </p:sp>
      <p:sp>
        <p:nvSpPr>
          <p:cNvPr id="2567" name="Google Shape;2567;g279aa9577ca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5">
          <a:extLst>
            <a:ext uri="{FF2B5EF4-FFF2-40B4-BE49-F238E27FC236}">
              <a16:creationId xmlns:a16="http://schemas.microsoft.com/office/drawing/2014/main" id="{FB0EBE4B-484A-F9A5-D710-CEC82DF9CAD8}"/>
            </a:ext>
          </a:extLst>
        </p:cNvPr>
        <p:cNvGrpSpPr/>
        <p:nvPr/>
      </p:nvGrpSpPr>
      <p:grpSpPr>
        <a:xfrm>
          <a:off x="0" y="0"/>
          <a:ext cx="0" cy="0"/>
          <a:chOff x="0" y="0"/>
          <a:chExt cx="0" cy="0"/>
        </a:xfrm>
      </p:grpSpPr>
      <p:sp>
        <p:nvSpPr>
          <p:cNvPr id="2566" name="Google Shape;2566;g279aa9577ca_0_108:notes">
            <a:extLst>
              <a:ext uri="{FF2B5EF4-FFF2-40B4-BE49-F238E27FC236}">
                <a16:creationId xmlns:a16="http://schemas.microsoft.com/office/drawing/2014/main" id="{C6B4B466-181B-C867-BAAB-D8BD969F7DAA}"/>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Going further, people have been experimenting with creating complex pathways with arbitrary numbers of encoders and decoders to build the systems they want. This can be prohibitively expensive if starting from scratch due to the need to synergize components. But if you have the resources, you can create custom pipelines for video, image, speech, etc., and combine them. Most people benefit from these architectures' emergence. Conceptually, when reading papers, this is what's happening—experimenting with different modalities, input representations, and combining them into shared fused architectures.</a:t>
            </a:r>
          </a:p>
        </p:txBody>
      </p:sp>
      <p:sp>
        <p:nvSpPr>
          <p:cNvPr id="2567" name="Google Shape;2567;g279aa9577ca_0_108:notes">
            <a:extLst>
              <a:ext uri="{FF2B5EF4-FFF2-40B4-BE49-F238E27FC236}">
                <a16:creationId xmlns:a16="http://schemas.microsoft.com/office/drawing/2014/main" id="{EE1A9517-DEF0-D9BB-947E-46AB3D2742F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4795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305d56efd02_0_10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To wrap up this multimodal encoding discussion, what are the core benefits of transformers? It's not just language modeling—it's sequence modeling. If we're good at modeling sequences, we can model audio and image ingestion as well. We can combine them, use fusion formulations, and train mappings from one latent representation to another. </a:t>
            </a:r>
          </a:p>
          <a:p>
            <a:pPr algn="l"/>
            <a:endParaRPr lang="en-US" b="0" i="0" u="none" strike="noStrike" dirty="0">
              <a:solidFill>
                <a:srgbClr val="000000"/>
              </a:solidFill>
              <a:effectLst/>
            </a:endParaRPr>
          </a:p>
          <a:p>
            <a:pPr algn="l"/>
            <a:r>
              <a:rPr lang="en-US" b="0" i="0" u="none" strike="noStrike" dirty="0">
                <a:solidFill>
                  <a:srgbClr val="000000"/>
                </a:solidFill>
                <a:effectLst/>
              </a:rPr>
              <a:t>That's what you saw with decoder-only language modeling where there's an image encoder at the beginning mapping to the decoder's input. Lots of good stuff going on.</a:t>
            </a:r>
          </a:p>
        </p:txBody>
      </p:sp>
      <p:sp>
        <p:nvSpPr>
          <p:cNvPr id="1693" name="Google Shape;1693;g305d56efd02_0_10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305d56efd02_0_9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1" i="0" u="none" strike="noStrike" dirty="0">
                <a:solidFill>
                  <a:srgbClr val="000000"/>
                </a:solidFill>
                <a:effectLst/>
              </a:rPr>
              <a:t>It looks like transformers can reason with a lot of data… so does that mean they can generate images? Unfortunately, sort of, but not really.</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That's why, when we looked at diagrams connecting modalities, there wasn't just the transformer—there was another structure, like an autoencoder or a U-Net, which we'll discuss. Generating images isn't the transformer's strong suit on its own.</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This is partly because we don't model images as sequences when generating them. Generating images as sequences is problematic—you miss high-frequency, pixel-level information. What's your sequence resolution—one pixel? Autoregressive image generation is inefficient."</a:t>
            </a:r>
          </a:p>
        </p:txBody>
      </p:sp>
      <p:sp>
        <p:nvSpPr>
          <p:cNvPr id="1629" name="Google Shape;1629;g305d56efd02_0_9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2739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305d56efd02_0_10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It looks like transformers can reason with a lot of data… so does that mean they can generate images? Unfortunately, sort of, but not really.</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That's why, when we looked at diagrams connecting modalities, there wasn't just the transformer—there was another structure, like an autoencoder or a U-Net, which we'll discuss. Generating images isn't the transformer's strong suit on its own.</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This is partly because we don't model images as sequences when generating them. Generating images as sequences is problematic—you miss high-frequency, pixel-level information. What's your sequence resolution—one pixel? Autoregressive image generation is inefficient."</a:t>
            </a:r>
          </a:p>
        </p:txBody>
      </p:sp>
      <p:sp>
        <p:nvSpPr>
          <p:cNvPr id="1637" name="Google Shape;1637;g305d56efd02_0_10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305d56efd02_0_10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It looks like transformers can reason with a lot of data… so does that mean they can generate images? Unfortunately, sort of, but not really.</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That's why, when we looked at diagrams connecting modalities, there wasn't just the transformer—there was another structure, like an autoencoder or a U-Net, which we'll discuss. Generating images isn't the transformer's strong suit on its own.</a:t>
            </a:r>
          </a:p>
          <a:p>
            <a:pPr algn="l"/>
            <a:endParaRPr lang="en-US" b="0" i="0" u="none" strike="noStrike" dirty="0">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u="none" strike="noStrike" dirty="0">
                <a:solidFill>
                  <a:srgbClr val="000000"/>
                </a:solidFill>
                <a:effectLst/>
              </a:rPr>
              <a:t>This is partly because we don't model images as sequences when generating them. Generating images as sequences is problematic—you miss high-frequency, pixel-level information. What's your sequence resolution—one pixel? Autoregressive image generation is inefficient."</a:t>
            </a:r>
          </a:p>
        </p:txBody>
      </p:sp>
      <p:sp>
        <p:nvSpPr>
          <p:cNvPr id="1647" name="Google Shape;1647;g305d56efd02_0_10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2e523f0c4e6_0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So, what do we do instead?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i="0" u="none" strike="noStrike" dirty="0">
                <a:solidFill>
                  <a:srgbClr val="000000"/>
                </a:solidFill>
                <a:effectLst/>
              </a:rPr>
              <a:t>We often use bottlenecking architectures where we go down in encoding and up in decoding.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i="0" u="none" strike="noStrike" dirty="0">
                <a:solidFill>
                  <a:srgbClr val="000000"/>
                </a:solidFill>
                <a:effectLst/>
              </a:rPr>
              <a:t>Transpose convolutions can add details, maintaining spatial locality, allowing the decoder to learn how to add pixel information. This is useful for denoising or super-resolution.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U-Nets are similar to autoencoders but include skip connections between encoder and decoder layers, allowing information at different resolutions to be communicated as the decoder progresses."</a:t>
            </a:r>
          </a:p>
          <a:p>
            <a:pPr marL="0" lvl="0" indent="0" algn="l" rtl="0">
              <a:spcBef>
                <a:spcPts val="0"/>
              </a:spcBef>
              <a:spcAft>
                <a:spcPts val="0"/>
              </a:spcAft>
              <a:buNone/>
            </a:pPr>
            <a:endParaRPr lang="en-US" dirty="0"/>
          </a:p>
        </p:txBody>
      </p:sp>
      <p:sp>
        <p:nvSpPr>
          <p:cNvPr id="1229" name="Google Shape;1229;g2e523f0c4e6_0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279aa9577ca_0_27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So, what do we do instead?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We often use bottlenecking architectures where we go down in encoding and up in decoding.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rgbClr val="000000"/>
                </a:solidFill>
                <a:effectLst/>
              </a:rPr>
              <a:t>Transpose convolutions can add details, maintaining spatial locality, allowing the decoder to learn how to add pixel information. This is useful for denoising or super-resolution.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i="0" u="none" strike="noStrike" dirty="0">
                <a:solidFill>
                  <a:srgbClr val="000000"/>
                </a:solidFill>
                <a:effectLst/>
              </a:rPr>
              <a:t>U-Nets are similar to autoencoders but include skip connections between encoder and decoder layers, allowing information at different resolutions to be communicated as the decoder progresses."</a:t>
            </a:r>
          </a:p>
          <a:p>
            <a:pPr marL="0" lvl="0" indent="0" algn="l" rtl="0">
              <a:spcBef>
                <a:spcPts val="0"/>
              </a:spcBef>
              <a:spcAft>
                <a:spcPts val="0"/>
              </a:spcAft>
              <a:buNone/>
            </a:pPr>
            <a:endParaRPr lang="en-US" b="0" dirty="0"/>
          </a:p>
        </p:txBody>
      </p:sp>
      <p:sp>
        <p:nvSpPr>
          <p:cNvPr id="2714" name="Google Shape;2714;g279aa9577ca_0_2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279aa9577ca_1_30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i="0" u="none" strike="noStrike" dirty="0">
                <a:solidFill>
                  <a:srgbClr val="000000"/>
                </a:solidFill>
                <a:effectLst/>
              </a:rPr>
              <a:t>Another strategy is denoising or diffusion. Instead of going from implicit representations to explicit output suddenly, we progress the representation in a natural space, like image space or compressed image space. We go from noise to slightly less noise progressively until we get a clear image. This allows details to be added progressively, enforcing spatial locality and refining high-precision information. It's an all-in-one approach for modeling complex, high-frequency details progressively.</a:t>
            </a:r>
          </a:p>
          <a:p>
            <a:pPr marL="0" lvl="0" indent="0" algn="l" rtl="0">
              <a:spcBef>
                <a:spcPts val="0"/>
              </a:spcBef>
              <a:spcAft>
                <a:spcPts val="0"/>
              </a:spcAft>
              <a:buClr>
                <a:schemeClr val="dk1"/>
              </a:buClr>
              <a:buSzPts val="1100"/>
              <a:buFont typeface="Arial"/>
              <a:buNone/>
            </a:pPr>
            <a:endParaRPr dirty="0"/>
          </a:p>
        </p:txBody>
      </p:sp>
      <p:sp>
        <p:nvSpPr>
          <p:cNvPr id="2736" name="Google Shape;2736;g279aa9577ca_1_30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a:extLst>
            <a:ext uri="{FF2B5EF4-FFF2-40B4-BE49-F238E27FC236}">
              <a16:creationId xmlns:a16="http://schemas.microsoft.com/office/drawing/2014/main" id="{ECD3D440-C097-9762-D144-AA4E175DE226}"/>
            </a:ext>
          </a:extLst>
        </p:cNvPr>
        <p:cNvGrpSpPr/>
        <p:nvPr/>
      </p:nvGrpSpPr>
      <p:grpSpPr>
        <a:xfrm>
          <a:off x="0" y="0"/>
          <a:ext cx="0" cy="0"/>
          <a:chOff x="0" y="0"/>
          <a:chExt cx="0" cy="0"/>
        </a:xfrm>
      </p:grpSpPr>
      <p:sp>
        <p:nvSpPr>
          <p:cNvPr id="2735" name="Google Shape;2735;g279aa9577ca_1_3024:notes">
            <a:extLst>
              <a:ext uri="{FF2B5EF4-FFF2-40B4-BE49-F238E27FC236}">
                <a16:creationId xmlns:a16="http://schemas.microsoft.com/office/drawing/2014/main" id="{76E8DC08-C55E-E5C3-B149-6E1605E94247}"/>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i="0" u="none" strike="noStrike" dirty="0">
                <a:solidFill>
                  <a:srgbClr val="000000"/>
                </a:solidFill>
                <a:effectLst/>
              </a:rPr>
              <a:t>Considering that we have diffusion, autoregression, and other methods, there are situations where all are viable. For example, policy networks in robotics predict what a robot should do at a given time.</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b="0" i="0" u="none" strike="noStrike" dirty="0">
                <a:solidFill>
                  <a:srgbClr val="000000"/>
                </a:solidFill>
                <a:effectLst/>
              </a:rPr>
              <a:t>You can model the entire trajectory directly, which works but is restrictive. Alternatively, you can model it progressively, predicting the next action step by step. This can be autoregressive. In some cases, diffusion is used to initialize possible paths and progressively denoise them into the final pathway. Despite treating it less like a sequence problem, this works fine.</a:t>
            </a:r>
          </a:p>
          <a:p>
            <a:pPr marL="0" lvl="0" indent="0" algn="l" rtl="0">
              <a:spcBef>
                <a:spcPts val="0"/>
              </a:spcBef>
              <a:spcAft>
                <a:spcPts val="0"/>
              </a:spcAft>
              <a:buClr>
                <a:schemeClr val="dk1"/>
              </a:buClr>
              <a:buSzPts val="1100"/>
              <a:buFont typeface="Arial"/>
              <a:buNone/>
            </a:pPr>
            <a:endParaRPr dirty="0"/>
          </a:p>
        </p:txBody>
      </p:sp>
      <p:sp>
        <p:nvSpPr>
          <p:cNvPr id="2736" name="Google Shape;2736;g279aa9577ca_1_3024:notes">
            <a:extLst>
              <a:ext uri="{FF2B5EF4-FFF2-40B4-BE49-F238E27FC236}">
                <a16:creationId xmlns:a16="http://schemas.microsoft.com/office/drawing/2014/main" id="{6F52A786-37C8-6172-D2EC-0B529D7DCE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718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a:extLst>
            <a:ext uri="{FF2B5EF4-FFF2-40B4-BE49-F238E27FC236}">
              <a16:creationId xmlns:a16="http://schemas.microsoft.com/office/drawing/2014/main" id="{F244F588-F30E-21ED-B13A-1EFFF96C7D76}"/>
            </a:ext>
          </a:extLst>
        </p:cNvPr>
        <p:cNvGrpSpPr/>
        <p:nvPr/>
      </p:nvGrpSpPr>
      <p:grpSpPr>
        <a:xfrm>
          <a:off x="0" y="0"/>
          <a:ext cx="0" cy="0"/>
          <a:chOff x="0" y="0"/>
          <a:chExt cx="0" cy="0"/>
        </a:xfrm>
      </p:grpSpPr>
      <p:sp>
        <p:nvSpPr>
          <p:cNvPr id="1636" name="Google Shape;1636;g305d56efd02_0_1006:notes">
            <a:extLst>
              <a:ext uri="{FF2B5EF4-FFF2-40B4-BE49-F238E27FC236}">
                <a16:creationId xmlns:a16="http://schemas.microsoft.com/office/drawing/2014/main" id="{56DF5EDC-6C82-785F-6E43-E9972089B8E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That was a deep dive, but hopefully you're still with us. </a:t>
            </a:r>
          </a:p>
          <a:p>
            <a:pPr algn="l"/>
            <a:endParaRPr lang="en-US" b="0" i="0" u="none" strike="noStrike" dirty="0">
              <a:solidFill>
                <a:srgbClr val="000000"/>
              </a:solidFill>
              <a:effectLst/>
            </a:endParaRPr>
          </a:p>
          <a:p>
            <a:pPr algn="l"/>
            <a:r>
              <a:rPr lang="en-US" b="0" i="0" u="none" strike="noStrike" dirty="0">
                <a:solidFill>
                  <a:srgbClr val="000000"/>
                </a:solidFill>
                <a:effectLst/>
              </a:rPr>
              <a:t>We’ve confirmed that transformers might not be ideal for generating complex images. </a:t>
            </a:r>
          </a:p>
          <a:p>
            <a:pPr algn="l"/>
            <a:endParaRPr lang="en-US" b="0" i="0" u="none" strike="noStrike" dirty="0">
              <a:solidFill>
                <a:srgbClr val="000000"/>
              </a:solidFill>
              <a:effectLst/>
            </a:endParaRPr>
          </a:p>
          <a:p>
            <a:pPr algn="l"/>
            <a:r>
              <a:rPr lang="en-US" b="0" i="0" u="none" strike="noStrike" dirty="0">
                <a:solidFill>
                  <a:srgbClr val="000000"/>
                </a:solidFill>
                <a:effectLst/>
              </a:rPr>
              <a:t>But, can transformers help generate images? The answer is very much yes.</a:t>
            </a:r>
          </a:p>
        </p:txBody>
      </p:sp>
      <p:sp>
        <p:nvSpPr>
          <p:cNvPr id="1637" name="Google Shape;1637;g305d56efd02_0_1006:notes">
            <a:extLst>
              <a:ext uri="{FF2B5EF4-FFF2-40B4-BE49-F238E27FC236}">
                <a16:creationId xmlns:a16="http://schemas.microsoft.com/office/drawing/2014/main" id="{8B008CC8-C118-EF68-E74B-01CB495B37F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028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305d56efd02_0_10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r>
              <a:rPr lang="en-US" b="0" i="0" u="none" strike="noStrike" dirty="0">
                <a:solidFill>
                  <a:srgbClr val="000000"/>
                </a:solidFill>
                <a:effectLst/>
              </a:rPr>
              <a:t>This is the architecture for a common image-generating model called Stable Diffusion. </a:t>
            </a:r>
          </a:p>
          <a:p>
            <a:pPr algn="l"/>
            <a:endParaRPr lang="en-US" b="0" i="0" u="none" strike="noStrike" dirty="0">
              <a:solidFill>
                <a:srgbClr val="000000"/>
              </a:solidFill>
              <a:effectLst/>
            </a:endParaRPr>
          </a:p>
          <a:p>
            <a:pPr algn="l"/>
            <a:r>
              <a:rPr lang="en-US" b="0" i="0" u="none" strike="noStrike" dirty="0">
                <a:solidFill>
                  <a:srgbClr val="000000"/>
                </a:solidFill>
                <a:effectLst/>
              </a:rPr>
              <a:t>As you can see, we can guide the denoising process with textual information or other representations using attention mechanisms. We inject context into the generation, impacting the output. </a:t>
            </a:r>
          </a:p>
          <a:p>
            <a:pPr algn="l"/>
            <a:endParaRPr lang="en-US" b="0" i="0" u="none" strike="noStrike" dirty="0">
              <a:solidFill>
                <a:srgbClr val="000000"/>
              </a:solidFill>
              <a:effectLst/>
            </a:endParaRPr>
          </a:p>
          <a:p>
            <a:pPr algn="l"/>
            <a:r>
              <a:rPr lang="en-US" b="0" i="0" u="none" strike="noStrike" dirty="0">
                <a:solidFill>
                  <a:srgbClr val="000000"/>
                </a:solidFill>
                <a:effectLst/>
              </a:rPr>
              <a:t>There's also an additional encoder-decoder on the far left, converting raw pixel space into a smaller representation before denoising. It's engineering, but it follows the logic of giving enough information, simplifying representations, modeling important aspects, and with proper training, it works."</a:t>
            </a:r>
          </a:p>
        </p:txBody>
      </p:sp>
      <p:sp>
        <p:nvSpPr>
          <p:cNvPr id="1681" name="Google Shape;1681;g305d56efd02_0_10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279aa9577ca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Pushing this further, models like X-VILA have multiple embedding and encoding strategies optimized for various modalities, creating a visual embedding highway.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Representations communicate with each other, and as long as we have something like a language model and the highway connecting information without decimating structure, we can learn effective relationships.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solidFill>
                  <a:srgbClr val="000000"/>
                </a:solidFill>
                <a:effectLst/>
              </a:rPr>
              <a:t>We can have diffusion-guided image decoding, video decoding, audio decoding, language generation—all happening with shared representations synergized together in an end-to-end deep learning pipeline."</a:t>
            </a:r>
          </a:p>
        </p:txBody>
      </p:sp>
      <p:sp>
        <p:nvSpPr>
          <p:cNvPr id="2415" name="Google Shape;2415;g279aa9577ca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a:extLst>
            <a:ext uri="{FF2B5EF4-FFF2-40B4-BE49-F238E27FC236}">
              <a16:creationId xmlns:a16="http://schemas.microsoft.com/office/drawing/2014/main" id="{6FC79398-A849-100B-AD06-C0535AB7AD87}"/>
            </a:ext>
          </a:extLst>
        </p:cNvPr>
        <p:cNvGrpSpPr/>
        <p:nvPr/>
      </p:nvGrpSpPr>
      <p:grpSpPr>
        <a:xfrm>
          <a:off x="0" y="0"/>
          <a:ext cx="0" cy="0"/>
          <a:chOff x="0" y="0"/>
          <a:chExt cx="0" cy="0"/>
        </a:xfrm>
      </p:grpSpPr>
      <p:sp>
        <p:nvSpPr>
          <p:cNvPr id="1521" name="Google Shape;1521;g305d56efd02_0_902:notes">
            <a:extLst>
              <a:ext uri="{FF2B5EF4-FFF2-40B4-BE49-F238E27FC236}">
                <a16:creationId xmlns:a16="http://schemas.microsoft.com/office/drawing/2014/main" id="{5CA54945-B65E-0377-162F-3BDEC8CAE43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a:endParaRPr lang="en-US" b="0" i="0" u="none" strike="noStrike" dirty="0">
              <a:solidFill>
                <a:srgbClr val="000000"/>
              </a:solidFill>
              <a:effectLst/>
            </a:endParaRPr>
          </a:p>
        </p:txBody>
      </p:sp>
      <p:sp>
        <p:nvSpPr>
          <p:cNvPr id="1522" name="Google Shape;1522;g305d56efd02_0_902:notes">
            <a:extLst>
              <a:ext uri="{FF2B5EF4-FFF2-40B4-BE49-F238E27FC236}">
                <a16:creationId xmlns:a16="http://schemas.microsoft.com/office/drawing/2014/main" id="{F3DCC398-5D3F-3927-A6B8-6111A0DFDE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109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217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623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0132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112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1c7a87fd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g2d1c7a87fd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5576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4/15/25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4/15/25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4/15/25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nt Testing Layout">
  <p:cSld name="Font Testing Layout">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7" name="Google Shape;17;p2"/>
          <p:cNvSpPr txBox="1">
            <a:spLocks noGrp="1"/>
          </p:cNvSpPr>
          <p:nvPr>
            <p:ph type="body" idx="2"/>
          </p:nvPr>
        </p:nvSpPr>
        <p:spPr>
          <a:xfrm>
            <a:off x="838200" y="1615440"/>
            <a:ext cx="10515600"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8" name="Google Shape;18;p2"/>
          <p:cNvSpPr/>
          <p:nvPr/>
        </p:nvSpPr>
        <p:spPr>
          <a:xfrm>
            <a:off x="5000307" y="3518841"/>
            <a:ext cx="3673430" cy="2497366"/>
          </a:xfrm>
          <a:prstGeom prst="rect">
            <a:avLst/>
          </a:prstGeom>
          <a:solidFill>
            <a:schemeClr val="dk2"/>
          </a:solidFill>
          <a:ln>
            <a:noFill/>
          </a:ln>
        </p:spPr>
        <p:txBody>
          <a:bodyPr spcFirstLastPara="1" wrap="square" lIns="30475" tIns="15233" rIns="30475" bIns="15233" anchor="b" anchorCtr="0">
            <a:noAutofit/>
          </a:bodyPr>
          <a:lstStyle/>
          <a:p>
            <a:pPr marL="0" marR="0" lvl="0" indent="0" algn="ctr" rtl="0">
              <a:lnSpc>
                <a:spcPct val="90000"/>
              </a:lnSpc>
              <a:spcBef>
                <a:spcPts val="0"/>
              </a:spcBef>
              <a:spcAft>
                <a:spcPts val="0"/>
              </a:spcAft>
              <a:buNone/>
            </a:pPr>
            <a:endParaRPr sz="3200" b="1" i="0" u="none" strike="noStrike" cap="none">
              <a:solidFill>
                <a:schemeClr val="dk1"/>
              </a:solidFill>
              <a:latin typeface="NVIDIA Sans"/>
              <a:ea typeface="NVIDIA Sans"/>
              <a:cs typeface="NVIDIA Sans"/>
              <a:sym typeface="NVIDIA Sans"/>
            </a:endParaRPr>
          </a:p>
        </p:txBody>
      </p:sp>
      <p:pic>
        <p:nvPicPr>
          <p:cNvPr id="19" name="Google Shape;19;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29141" y="3518841"/>
            <a:ext cx="3674174" cy="2621507"/>
          </a:xfrm>
          <a:prstGeom prst="rect">
            <a:avLst/>
          </a:prstGeom>
          <a:noFill/>
          <a:ln>
            <a:noFill/>
          </a:ln>
        </p:spPr>
      </p:pic>
      <p:sp>
        <p:nvSpPr>
          <p:cNvPr id="20" name="Google Shape;20;p2"/>
          <p:cNvSpPr txBox="1">
            <a:spLocks noGrp="1"/>
          </p:cNvSpPr>
          <p:nvPr>
            <p:ph type="body" idx="3"/>
          </p:nvPr>
        </p:nvSpPr>
        <p:spPr>
          <a:xfrm>
            <a:off x="5317265" y="3713813"/>
            <a:ext cx="3091011" cy="850276"/>
          </a:xfrm>
          <a:prstGeom prst="rect">
            <a:avLst/>
          </a:prstGeom>
          <a:noFill/>
          <a:ln>
            <a:noFill/>
          </a:ln>
        </p:spPr>
        <p:txBody>
          <a:bodyPr spcFirstLastPara="1" wrap="square" lIns="91425" tIns="45700" rIns="91425" bIns="45700" anchor="t" anchorCtr="0">
            <a:noAutofit/>
          </a:bodyPr>
          <a:lstStyle>
            <a:lvl1pPr marL="152385" marR="0" lvl="0" indent="-76192" algn="l" rtl="0">
              <a:lnSpc>
                <a:spcPct val="90000"/>
              </a:lnSpc>
              <a:spcBef>
                <a:spcPts val="10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 name="Google Shape;21;p2"/>
          <p:cNvSpPr txBox="1">
            <a:spLocks noGrp="1"/>
          </p:cNvSpPr>
          <p:nvPr>
            <p:ph type="body" idx="4"/>
          </p:nvPr>
        </p:nvSpPr>
        <p:spPr>
          <a:xfrm>
            <a:off x="5317265" y="4576671"/>
            <a:ext cx="3091011" cy="850276"/>
          </a:xfrm>
          <a:prstGeom prst="rect">
            <a:avLst/>
          </a:prstGeom>
          <a:noFill/>
          <a:ln>
            <a:noFill/>
          </a:ln>
        </p:spPr>
        <p:txBody>
          <a:bodyPr spcFirstLastPara="1" wrap="square" lIns="91425" tIns="45700" rIns="91425" bIns="45700" anchor="t" anchorCtr="0">
            <a:noAutofit/>
          </a:bodyPr>
          <a:lstStyle>
            <a:lvl1pPr marL="152385" marR="0" lvl="0" indent="-76192" algn="l" rtl="0">
              <a:lnSpc>
                <a:spcPct val="90000"/>
              </a:lnSpc>
              <a:spcBef>
                <a:spcPts val="1000"/>
              </a:spcBef>
              <a:spcAft>
                <a:spcPts val="0"/>
              </a:spcAft>
              <a:buClr>
                <a:schemeClr val="dk2"/>
              </a:buClr>
              <a:buSzPts val="9600"/>
              <a:buFont typeface="NVIDIA Sans"/>
              <a:buNone/>
              <a:defRPr sz="3200"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2"/>
              </a:buClr>
              <a:buSzPts val="9600"/>
              <a:buFont typeface="NVIDIA Sans"/>
              <a:buNone/>
              <a:defRPr sz="3200"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610320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ubtitle, Bullets">
  <p:cSld name="Title, Subtitle, Bullets">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5" name="Google Shape;25;p3"/>
          <p:cNvSpPr txBox="1">
            <a:spLocks noGrp="1"/>
          </p:cNvSpPr>
          <p:nvPr>
            <p:ph type="body" idx="2"/>
          </p:nvPr>
        </p:nvSpPr>
        <p:spPr>
          <a:xfrm>
            <a:off x="838200" y="1615440"/>
            <a:ext cx="10515600"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34497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Right - Text Left">
  <p:cSld name="Image Right - Text Left">
    <p:spTree>
      <p:nvGrpSpPr>
        <p:cNvPr id="1" name="Shape 26"/>
        <p:cNvGrpSpPr/>
        <p:nvPr/>
      </p:nvGrpSpPr>
      <p:grpSpPr>
        <a:xfrm>
          <a:off x="0" y="0"/>
          <a:ext cx="0" cy="0"/>
          <a:chOff x="0" y="0"/>
          <a:chExt cx="0" cy="0"/>
        </a:xfrm>
      </p:grpSpPr>
      <p:sp>
        <p:nvSpPr>
          <p:cNvPr id="27" name="Google Shape;27;p4"/>
          <p:cNvSpPr/>
          <p:nvPr/>
        </p:nvSpPr>
        <p:spPr>
          <a:xfrm>
            <a:off x="10988040" y="6309360"/>
            <a:ext cx="1203960" cy="548640"/>
          </a:xfrm>
          <a:prstGeom prst="rect">
            <a:avLst/>
          </a:prstGeom>
          <a:solidFill>
            <a:schemeClr val="dk1"/>
          </a:solidFill>
          <a:ln>
            <a:noFill/>
          </a:ln>
        </p:spPr>
        <p:txBody>
          <a:bodyPr spcFirstLastPara="1" wrap="square" lIns="30475" tIns="15233" rIns="30475" bIns="15233" anchor="ctr" anchorCtr="0">
            <a:noAutofit/>
          </a:bodyPr>
          <a:lstStyle/>
          <a:p>
            <a:pPr marL="0" marR="0" lvl="0" indent="0" algn="ctr" rtl="0">
              <a:lnSpc>
                <a:spcPct val="90000"/>
              </a:lnSpc>
              <a:spcBef>
                <a:spcPts val="0"/>
              </a:spcBef>
              <a:spcAft>
                <a:spcPts val="0"/>
              </a:spcAft>
              <a:buNone/>
            </a:pPr>
            <a:endParaRPr sz="1333" b="0" i="0" u="none" strike="noStrike" cap="none">
              <a:solidFill>
                <a:schemeClr val="dk1"/>
              </a:solidFill>
              <a:latin typeface="NVIDIA Sans"/>
              <a:ea typeface="NVIDIA Sans"/>
              <a:cs typeface="NVIDIA Sans"/>
              <a:sym typeface="NVIDIA Sans"/>
            </a:endParaRPr>
          </a:p>
        </p:txBody>
      </p:sp>
      <p:sp>
        <p:nvSpPr>
          <p:cNvPr id="28" name="Google Shape;28;p4"/>
          <p:cNvSpPr>
            <a:spLocks noGrp="1"/>
          </p:cNvSpPr>
          <p:nvPr>
            <p:ph type="pic" idx="2"/>
          </p:nvPr>
        </p:nvSpPr>
        <p:spPr>
          <a:xfrm>
            <a:off x="6720946" y="0"/>
            <a:ext cx="5471054" cy="6858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9" name="Google Shape;29;p4"/>
          <p:cNvSpPr txBox="1">
            <a:spLocks noGrp="1"/>
          </p:cNvSpPr>
          <p:nvPr>
            <p:ph type="title"/>
          </p:nvPr>
        </p:nvSpPr>
        <p:spPr>
          <a:xfrm>
            <a:off x="865632" y="100689"/>
            <a:ext cx="4879848" cy="1121898"/>
          </a:xfrm>
          <a:prstGeom prst="rect">
            <a:avLst/>
          </a:prstGeom>
          <a:noFill/>
          <a:ln>
            <a:noFill/>
          </a:ln>
        </p:spPr>
        <p:txBody>
          <a:bodyPr spcFirstLastPara="1" wrap="square" lIns="91425" tIns="45700" rIns="91425" bIns="45700" anchor="b" anchorCtr="0">
            <a:normAutofit/>
          </a:bodyPr>
          <a:lstStyle>
            <a:lvl1pPr lvl="0" algn="l">
              <a:lnSpc>
                <a:spcPct val="90000"/>
              </a:lnSpc>
              <a:spcBef>
                <a:spcPts val="20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865632" y="2329398"/>
            <a:ext cx="4879848" cy="3781841"/>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31" name="Google Shape;31;p4"/>
          <p:cNvSpPr txBox="1">
            <a:spLocks noGrp="1"/>
          </p:cNvSpPr>
          <p:nvPr>
            <p:ph type="body" idx="3"/>
          </p:nvPr>
        </p:nvSpPr>
        <p:spPr>
          <a:xfrm>
            <a:off x="865632" y="1243923"/>
            <a:ext cx="4879848" cy="469392"/>
          </a:xfrm>
          <a:prstGeom prst="rect">
            <a:avLst/>
          </a:prstGeom>
          <a:noFill/>
          <a:ln>
            <a:noFill/>
          </a:ln>
        </p:spPr>
        <p:txBody>
          <a:bodyPr spcFirstLastPara="1" wrap="square" lIns="91425" tIns="45700" rIns="91425" bIns="45700" anchor="t" anchorCtr="0">
            <a:noAutofit/>
          </a:bodyPr>
          <a:lstStyle>
            <a:lvl1pPr marL="152385" marR="0" lvl="0" indent="-76192" algn="l" rtl="0">
              <a:lnSpc>
                <a:spcPct val="90000"/>
              </a:lnSpc>
              <a:spcBef>
                <a:spcPts val="20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grpSp>
        <p:nvGrpSpPr>
          <p:cNvPr id="32" name="Google Shape;32;p4"/>
          <p:cNvGrpSpPr/>
          <p:nvPr/>
        </p:nvGrpSpPr>
        <p:grpSpPr>
          <a:xfrm>
            <a:off x="0" y="6501471"/>
            <a:ext cx="776856" cy="360979"/>
            <a:chOff x="0" y="19504414"/>
            <a:chExt cx="2330569" cy="1082936"/>
          </a:xfrm>
        </p:grpSpPr>
        <p:sp>
          <p:nvSpPr>
            <p:cNvPr id="33" name="Google Shape;33;p4"/>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333" b="0" i="0" u="none" strike="noStrike" cap="none">
                <a:solidFill>
                  <a:schemeClr val="dk1"/>
                </a:solidFill>
                <a:latin typeface="NVIDIA Sans"/>
                <a:ea typeface="NVIDIA Sans"/>
                <a:cs typeface="NVIDIA Sans"/>
                <a:sym typeface="NVIDIA Sans"/>
              </a:endParaRPr>
            </a:p>
          </p:txBody>
        </p:sp>
        <p:pic>
          <p:nvPicPr>
            <p:cNvPr id="34" name="Google Shape;34;p4"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cxnSp>
        <p:nvCxnSpPr>
          <p:cNvPr id="35" name="Google Shape;35;p4"/>
          <p:cNvCxnSpPr/>
          <p:nvPr/>
        </p:nvCxnSpPr>
        <p:spPr>
          <a:xfrm>
            <a:off x="0" y="1897743"/>
            <a:ext cx="5745480" cy="0"/>
          </a:xfrm>
          <a:prstGeom prst="straightConnector1">
            <a:avLst/>
          </a:prstGeom>
          <a:noFill/>
          <a:ln w="31750" cap="flat" cmpd="sng">
            <a:solidFill>
              <a:schemeClr val="accent5"/>
            </a:solidFill>
            <a:prstDash val="solid"/>
            <a:round/>
            <a:headEnd type="none" w="sm" len="sm"/>
            <a:tailEnd type="none" w="sm" len="sm"/>
          </a:ln>
        </p:spPr>
      </p:cxnSp>
      <p:sp>
        <p:nvSpPr>
          <p:cNvPr id="36" name="Google Shape;36;p4"/>
          <p:cNvSpPr txBox="1"/>
          <p:nvPr/>
        </p:nvSpPr>
        <p:spPr>
          <a:xfrm>
            <a:off x="865632" y="6438314"/>
            <a:ext cx="2674169" cy="365125"/>
          </a:xfrm>
          <a:prstGeom prst="rect">
            <a:avLst/>
          </a:prstGeom>
          <a:noFill/>
          <a:ln>
            <a:noFill/>
          </a:ln>
        </p:spPr>
        <p:txBody>
          <a:bodyPr spcFirstLastPara="1" wrap="square" lIns="30475" tIns="15233" rIns="30475" bIns="15233" anchor="ctr" anchorCtr="0">
            <a:noAutofit/>
          </a:bodyPr>
          <a:lstStyle/>
          <a:p>
            <a:pPr marL="0" marR="0" lvl="0" indent="0" algn="l" rtl="0">
              <a:spcBef>
                <a:spcPts val="0"/>
              </a:spcBef>
              <a:spcAft>
                <a:spcPts val="0"/>
              </a:spcAft>
              <a:buNone/>
            </a:pPr>
            <a:fld id="{00000000-1234-1234-1234-123412341234}" type="slidenum">
              <a:rPr lang="en-US" sz="800" b="0" i="0" u="none" strike="noStrike" cap="none">
                <a:solidFill>
                  <a:schemeClr val="lt1"/>
                </a:solidFill>
                <a:latin typeface="NVIDIA Sans"/>
                <a:ea typeface="NVIDIA Sans"/>
                <a:cs typeface="NVIDIA Sans"/>
                <a:sym typeface="NVIDIA Sans"/>
              </a:rPr>
              <a:pPr marL="0" marR="0" lvl="0" indent="0" algn="l" rtl="0">
                <a:spcBef>
                  <a:spcPts val="0"/>
                </a:spcBef>
                <a:spcAft>
                  <a:spcPts val="0"/>
                </a:spcAft>
                <a:buNone/>
              </a:pPr>
              <a:t>‹#›</a:t>
            </a:fld>
            <a:endParaRPr sz="800" b="0" i="0" u="none" strike="noStrike" cap="none">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1357983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pic>
        <p:nvPicPr>
          <p:cNvPr id="38" name="Google Shape;38;p5" descr="A green and white background&#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39" name="Google Shape;39;p5" descr="A picture containing graphics, logo, symbol, graphic de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2042" y="257844"/>
            <a:ext cx="2788664" cy="960770"/>
          </a:xfrm>
          <a:prstGeom prst="rect">
            <a:avLst/>
          </a:prstGeom>
          <a:noFill/>
          <a:ln>
            <a:noFill/>
          </a:ln>
        </p:spPr>
      </p:pic>
      <p:sp>
        <p:nvSpPr>
          <p:cNvPr id="40" name="Google Shape;40;p5"/>
          <p:cNvSpPr txBox="1">
            <a:spLocks noGrp="1"/>
          </p:cNvSpPr>
          <p:nvPr>
            <p:ph type="ctrTitle"/>
          </p:nvPr>
        </p:nvSpPr>
        <p:spPr>
          <a:xfrm>
            <a:off x="504337" y="994526"/>
            <a:ext cx="6427405"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8800"/>
              <a:buFont typeface="NVIDIA Sans"/>
              <a:buNone/>
              <a:defRPr sz="2933"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
          <p:cNvSpPr txBox="1">
            <a:spLocks noGrp="1"/>
          </p:cNvSpPr>
          <p:nvPr>
            <p:ph type="subTitle" idx="1"/>
          </p:nvPr>
        </p:nvSpPr>
        <p:spPr>
          <a:xfrm>
            <a:off x="504337" y="2647242"/>
            <a:ext cx="6427405" cy="56794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4400"/>
              <a:buFont typeface="NVIDIA Sans"/>
              <a:buNone/>
              <a:defRPr sz="1467" b="0" i="0" u="none" strike="noStrike" cap="none">
                <a:solidFill>
                  <a:schemeClr val="lt1"/>
                </a:solidFill>
                <a:latin typeface="NVIDIA Sans"/>
                <a:ea typeface="NVIDIA Sans"/>
                <a:cs typeface="NVIDIA Sans"/>
                <a:sym typeface="NVIDIA Sans"/>
              </a:defRPr>
            </a:lvl1pPr>
            <a:lvl2pPr marR="0" lvl="1" algn="ctr" rtl="0">
              <a:lnSpc>
                <a:spcPct val="90000"/>
              </a:lnSpc>
              <a:spcBef>
                <a:spcPts val="500"/>
              </a:spcBef>
              <a:spcAft>
                <a:spcPts val="0"/>
              </a:spcAft>
              <a:buClr>
                <a:schemeClr val="dk1"/>
              </a:buClr>
              <a:buSzPts val="6000"/>
              <a:buFont typeface="NVIDIA Sans"/>
              <a:buNone/>
              <a:defRPr sz="2000" b="0" i="0" u="none" strike="noStrike" cap="none">
                <a:solidFill>
                  <a:schemeClr val="dk1"/>
                </a:solidFill>
                <a:latin typeface="NVIDIA Sans"/>
                <a:ea typeface="NVIDIA Sans"/>
                <a:cs typeface="NVIDIA Sans"/>
                <a:sym typeface="NVIDIA Sans"/>
              </a:defRPr>
            </a:lvl2pPr>
            <a:lvl3pPr marR="0" lvl="2" algn="ctr" rtl="0">
              <a:lnSpc>
                <a:spcPct val="90000"/>
              </a:lnSpc>
              <a:spcBef>
                <a:spcPts val="500"/>
              </a:spcBef>
              <a:spcAft>
                <a:spcPts val="0"/>
              </a:spcAft>
              <a:buClr>
                <a:schemeClr val="dk1"/>
              </a:buClr>
              <a:buSzPts val="5400"/>
              <a:buFont typeface="NVIDIA Sans"/>
              <a:buNone/>
              <a:defRPr sz="1800" b="0" i="0" u="none" strike="noStrike" cap="none">
                <a:solidFill>
                  <a:schemeClr val="dk1"/>
                </a:solidFill>
                <a:latin typeface="NVIDIA Sans"/>
                <a:ea typeface="NVIDIA Sans"/>
                <a:cs typeface="NVIDIA Sans"/>
                <a:sym typeface="NVIDIA Sans"/>
              </a:defRPr>
            </a:lvl3pPr>
            <a:lvl4pPr marR="0" lvl="3" algn="ctr" rtl="0">
              <a:lnSpc>
                <a:spcPct val="90000"/>
              </a:lnSpc>
              <a:spcBef>
                <a:spcPts val="500"/>
              </a:spcBef>
              <a:spcAft>
                <a:spcPts val="0"/>
              </a:spcAft>
              <a:buClr>
                <a:schemeClr val="dk1"/>
              </a:buClr>
              <a:buSzPts val="4800"/>
              <a:buFont typeface="NVIDIA Sans"/>
              <a:buNone/>
              <a:defRPr sz="1600" b="0" i="0" u="none" strike="noStrike" cap="none">
                <a:solidFill>
                  <a:schemeClr val="dk1"/>
                </a:solidFill>
                <a:latin typeface="NVIDIA Sans"/>
                <a:ea typeface="NVIDIA Sans"/>
                <a:cs typeface="NVIDIA Sans"/>
                <a:sym typeface="NVIDIA Sans"/>
              </a:defRPr>
            </a:lvl4pPr>
            <a:lvl5pPr marR="0" lvl="4" algn="ctr" rtl="0">
              <a:lnSpc>
                <a:spcPct val="90000"/>
              </a:lnSpc>
              <a:spcBef>
                <a:spcPts val="500"/>
              </a:spcBef>
              <a:spcAft>
                <a:spcPts val="0"/>
              </a:spcAft>
              <a:buClr>
                <a:schemeClr val="dk1"/>
              </a:buClr>
              <a:buSzPts val="4800"/>
              <a:buFont typeface="NVIDIA Sans"/>
              <a:buNone/>
              <a:defRPr sz="1600" b="0" i="0" u="none" strike="noStrike" cap="none">
                <a:solidFill>
                  <a:schemeClr val="dk1"/>
                </a:solidFill>
                <a:latin typeface="NVIDIA Sans"/>
                <a:ea typeface="NVIDIA Sans"/>
                <a:cs typeface="NVIDIA Sans"/>
                <a:sym typeface="NVIDIA Sans"/>
              </a:defRPr>
            </a:lvl5pPr>
            <a:lvl6pPr marR="0" lvl="5" algn="ctr" rtl="0">
              <a:lnSpc>
                <a:spcPct val="90000"/>
              </a:lnSpc>
              <a:spcBef>
                <a:spcPts val="500"/>
              </a:spcBef>
              <a:spcAft>
                <a:spcPts val="0"/>
              </a:spcAft>
              <a:buClr>
                <a:schemeClr val="dk1"/>
              </a:buClr>
              <a:buSzPts val="4800"/>
              <a:buFont typeface="NVIDIA Sans"/>
              <a:buNone/>
              <a:defRPr sz="1600" b="0" i="0" u="none" strike="noStrike" cap="none">
                <a:solidFill>
                  <a:schemeClr val="dk1"/>
                </a:solidFill>
                <a:latin typeface="NVIDIA Sans"/>
                <a:ea typeface="NVIDIA Sans"/>
                <a:cs typeface="NVIDIA Sans"/>
                <a:sym typeface="NVIDIA Sans"/>
              </a:defRPr>
            </a:lvl6pPr>
            <a:lvl7pPr marR="0" lvl="6" algn="ctr" rtl="0">
              <a:lnSpc>
                <a:spcPct val="90000"/>
              </a:lnSpc>
              <a:spcBef>
                <a:spcPts val="500"/>
              </a:spcBef>
              <a:spcAft>
                <a:spcPts val="0"/>
              </a:spcAft>
              <a:buClr>
                <a:schemeClr val="dk1"/>
              </a:buClr>
              <a:buSzPts val="4800"/>
              <a:buFont typeface="NVIDIA Sans"/>
              <a:buNone/>
              <a:defRPr sz="1600" b="0" i="0" u="none" strike="noStrike" cap="none">
                <a:solidFill>
                  <a:schemeClr val="dk1"/>
                </a:solidFill>
                <a:latin typeface="NVIDIA Sans"/>
                <a:ea typeface="NVIDIA Sans"/>
                <a:cs typeface="NVIDIA Sans"/>
                <a:sym typeface="NVIDIA Sans"/>
              </a:defRPr>
            </a:lvl7pPr>
            <a:lvl8pPr marR="0" lvl="7" algn="ctr" rtl="0">
              <a:lnSpc>
                <a:spcPct val="90000"/>
              </a:lnSpc>
              <a:spcBef>
                <a:spcPts val="500"/>
              </a:spcBef>
              <a:spcAft>
                <a:spcPts val="0"/>
              </a:spcAft>
              <a:buClr>
                <a:schemeClr val="dk1"/>
              </a:buClr>
              <a:buSzPts val="4800"/>
              <a:buFont typeface="NVIDIA Sans"/>
              <a:buNone/>
              <a:defRPr sz="1600" b="0" i="0" u="none" strike="noStrike" cap="none">
                <a:solidFill>
                  <a:schemeClr val="dk1"/>
                </a:solidFill>
                <a:latin typeface="NVIDIA Sans"/>
                <a:ea typeface="NVIDIA Sans"/>
                <a:cs typeface="NVIDIA Sans"/>
                <a:sym typeface="NVIDIA Sans"/>
              </a:defRPr>
            </a:lvl8pPr>
            <a:lvl9pPr marR="0" lvl="8" algn="ctr" rtl="0">
              <a:lnSpc>
                <a:spcPct val="90000"/>
              </a:lnSpc>
              <a:spcBef>
                <a:spcPts val="500"/>
              </a:spcBef>
              <a:spcAft>
                <a:spcPts val="0"/>
              </a:spcAft>
              <a:buClr>
                <a:schemeClr val="dk1"/>
              </a:buClr>
              <a:buSzPts val="4800"/>
              <a:buFont typeface="NVIDIA Sans"/>
              <a:buNone/>
              <a:defRPr sz="16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251068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50" name="Google Shape;50;p7"/>
          <p:cNvSpPr txBox="1">
            <a:spLocks noGrp="1"/>
          </p:cNvSpPr>
          <p:nvPr>
            <p:ph type="body" idx="2"/>
          </p:nvPr>
        </p:nvSpPr>
        <p:spPr>
          <a:xfrm>
            <a:off x="838200" y="1615440"/>
            <a:ext cx="5071872"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51" name="Google Shape;51;p7"/>
          <p:cNvSpPr txBox="1">
            <a:spLocks noGrp="1"/>
          </p:cNvSpPr>
          <p:nvPr>
            <p:ph type="body" idx="3"/>
          </p:nvPr>
        </p:nvSpPr>
        <p:spPr>
          <a:xfrm>
            <a:off x="6281928" y="1615440"/>
            <a:ext cx="5071872"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471228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FIDENTIAL_Two Column">
  <p:cSld name="CONFIDENTIAL_Two Column">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55" name="Google Shape;55;p8"/>
          <p:cNvSpPr txBox="1">
            <a:spLocks noGrp="1"/>
          </p:cNvSpPr>
          <p:nvPr>
            <p:ph type="body" idx="2"/>
          </p:nvPr>
        </p:nvSpPr>
        <p:spPr>
          <a:xfrm>
            <a:off x="838200" y="1615440"/>
            <a:ext cx="5071872"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56" name="Google Shape;56;p8"/>
          <p:cNvSpPr txBox="1">
            <a:spLocks noGrp="1"/>
          </p:cNvSpPr>
          <p:nvPr>
            <p:ph type="body" idx="3"/>
          </p:nvPr>
        </p:nvSpPr>
        <p:spPr>
          <a:xfrm>
            <a:off x="6281928" y="1615440"/>
            <a:ext cx="5071872"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57" name="Google Shape;57;p8"/>
          <p:cNvSpPr txBox="1"/>
          <p:nvPr/>
        </p:nvSpPr>
        <p:spPr>
          <a:xfrm>
            <a:off x="236162" y="6545262"/>
            <a:ext cx="2168222" cy="148809"/>
          </a:xfrm>
          <a:prstGeom prst="rect">
            <a:avLst/>
          </a:prstGeom>
          <a:noFill/>
          <a:ln>
            <a:noFill/>
          </a:ln>
        </p:spPr>
        <p:txBody>
          <a:bodyPr spcFirstLastPara="1" wrap="square" lIns="30475" tIns="15233" rIns="30475" bIns="15233" anchor="t" anchorCtr="0">
            <a:spAutoFit/>
          </a:bodyPr>
          <a:lstStyle/>
          <a:p>
            <a:pPr marL="0" marR="0" lvl="0" indent="0" algn="l" rtl="0">
              <a:spcBef>
                <a:spcPts val="0"/>
              </a:spcBef>
              <a:spcAft>
                <a:spcPts val="0"/>
              </a:spcAft>
              <a:buNone/>
            </a:pPr>
            <a:r>
              <a:rPr lang="en-US" sz="767">
                <a:solidFill>
                  <a:schemeClr val="lt1"/>
                </a:solidFill>
                <a:latin typeface="NVIDIA Sans Medium"/>
                <a:ea typeface="NVIDIA Sans Medium"/>
                <a:cs typeface="NVIDIA Sans Medium"/>
                <a:sym typeface="NVIDIA Sans Medium"/>
              </a:rPr>
              <a:t>NVIDIA CONFIDENTIAL. DO NOT DISTRIBUTE.</a:t>
            </a:r>
            <a:endParaRPr sz="600"/>
          </a:p>
        </p:txBody>
      </p:sp>
    </p:spTree>
    <p:extLst>
      <p:ext uri="{BB962C8B-B14F-4D97-AF65-F5344CB8AC3E}">
        <p14:creationId xmlns:p14="http://schemas.microsoft.com/office/powerpoint/2010/main" val="275750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DING_Title, Subtitle, Bullets">
  <p:cSld name="CODING_Title, Subtitle, Bullets">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24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838200" y="1624584"/>
            <a:ext cx="10515600"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Roboto Mono"/>
                <a:ea typeface="Roboto Mono"/>
                <a:cs typeface="Roboto Mono"/>
                <a:sym typeface="Roboto Mono"/>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Roboto Mono"/>
                <a:ea typeface="Roboto Mono"/>
                <a:cs typeface="Roboto Mono"/>
                <a:sym typeface="Roboto Mono"/>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Roboto Mono"/>
                <a:ea typeface="Roboto Mono"/>
                <a:cs typeface="Roboto Mono"/>
                <a:sym typeface="Roboto Mono"/>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Roboto Mono"/>
                <a:ea typeface="Roboto Mono"/>
                <a:cs typeface="Roboto Mono"/>
                <a:sym typeface="Roboto Mono"/>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Roboto Mono"/>
                <a:ea typeface="Roboto Mono"/>
                <a:cs typeface="Roboto Mono"/>
                <a:sym typeface="Roboto Mono"/>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61" name="Google Shape;61;p9"/>
          <p:cNvSpPr txBox="1">
            <a:spLocks noGrp="1"/>
          </p:cNvSpPr>
          <p:nvPr>
            <p:ph type="body" idx="2"/>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Roboto Mono"/>
                <a:ea typeface="Roboto Mono"/>
                <a:cs typeface="Roboto Mono"/>
                <a:sym typeface="Roboto Mono"/>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684285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FIDENTIAL_Coding">
  <p:cSld name="CONFIDENTIAL_Coding">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Roboto Mono"/>
              <a:buNone/>
              <a:defRPr sz="2400" b="1" cap="none">
                <a:latin typeface="Roboto Mono"/>
                <a:ea typeface="Roboto Mono"/>
                <a:cs typeface="Roboto Mono"/>
                <a:sym typeface="Roboto Mon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838200" y="1624584"/>
            <a:ext cx="10515600" cy="4550664"/>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Roboto Mono"/>
                <a:ea typeface="Roboto Mono"/>
                <a:cs typeface="Roboto Mono"/>
                <a:sym typeface="Roboto Mono"/>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Roboto Mono"/>
                <a:ea typeface="Roboto Mono"/>
                <a:cs typeface="Roboto Mono"/>
                <a:sym typeface="Roboto Mono"/>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Roboto Mono"/>
                <a:ea typeface="Roboto Mono"/>
                <a:cs typeface="Roboto Mono"/>
                <a:sym typeface="Roboto Mono"/>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Roboto Mono"/>
                <a:ea typeface="Roboto Mono"/>
                <a:cs typeface="Roboto Mono"/>
                <a:sym typeface="Roboto Mono"/>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Roboto Mono"/>
                <a:ea typeface="Roboto Mono"/>
                <a:cs typeface="Roboto Mono"/>
                <a:sym typeface="Roboto Mono"/>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65" name="Google Shape;65;p10"/>
          <p:cNvSpPr txBox="1">
            <a:spLocks noGrp="1"/>
          </p:cNvSpPr>
          <p:nvPr>
            <p:ph type="body" idx="2"/>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Roboto Mono"/>
                <a:ea typeface="Roboto Mono"/>
                <a:cs typeface="Roboto Mono"/>
                <a:sym typeface="Roboto Mono"/>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66" name="Google Shape;66;p10"/>
          <p:cNvSpPr txBox="1"/>
          <p:nvPr/>
        </p:nvSpPr>
        <p:spPr>
          <a:xfrm>
            <a:off x="236162" y="6545262"/>
            <a:ext cx="2168222" cy="148809"/>
          </a:xfrm>
          <a:prstGeom prst="rect">
            <a:avLst/>
          </a:prstGeom>
          <a:noFill/>
          <a:ln>
            <a:noFill/>
          </a:ln>
        </p:spPr>
        <p:txBody>
          <a:bodyPr spcFirstLastPara="1" wrap="square" lIns="30475" tIns="15233" rIns="30475" bIns="15233" anchor="t" anchorCtr="0">
            <a:spAutoFit/>
          </a:bodyPr>
          <a:lstStyle/>
          <a:p>
            <a:pPr marL="0" marR="0" lvl="0" indent="0" algn="l" rtl="0">
              <a:spcBef>
                <a:spcPts val="0"/>
              </a:spcBef>
              <a:spcAft>
                <a:spcPts val="0"/>
              </a:spcAft>
              <a:buNone/>
            </a:pPr>
            <a:r>
              <a:rPr lang="en-US" sz="767">
                <a:solidFill>
                  <a:schemeClr val="lt1"/>
                </a:solidFill>
                <a:latin typeface="NVIDIA Sans Medium"/>
                <a:ea typeface="NVIDIA Sans Medium"/>
                <a:cs typeface="NVIDIA Sans Medium"/>
                <a:sym typeface="NVIDIA Sans Medium"/>
              </a:rPr>
              <a:t>NVIDIA CONFIDENTIAL. DO NOT DISTRIBUTE.</a:t>
            </a:r>
            <a:endParaRPr sz="600"/>
          </a:p>
        </p:txBody>
      </p:sp>
    </p:spTree>
    <p:extLst>
      <p:ext uri="{BB962C8B-B14F-4D97-AF65-F5344CB8AC3E}">
        <p14:creationId xmlns:p14="http://schemas.microsoft.com/office/powerpoint/2010/main" val="77053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4/15/25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ngle Image Layout">
  <p:cSld name="Single Image Layout">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74" name="Google Shape;74;p12"/>
          <p:cNvSpPr>
            <a:spLocks noGrp="1"/>
          </p:cNvSpPr>
          <p:nvPr>
            <p:ph type="pic" idx="2"/>
          </p:nvPr>
        </p:nvSpPr>
        <p:spPr>
          <a:xfrm>
            <a:off x="2020883" y="1616604"/>
            <a:ext cx="8150234"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75" name="Google Shape;75;p12"/>
          <p:cNvSpPr txBox="1">
            <a:spLocks noGrp="1"/>
          </p:cNvSpPr>
          <p:nvPr>
            <p:ph type="body" idx="3"/>
          </p:nvPr>
        </p:nvSpPr>
        <p:spPr>
          <a:xfrm>
            <a:off x="2020883" y="5687987"/>
            <a:ext cx="815023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76" name="Google Shape;76;p12"/>
          <p:cNvSpPr txBox="1">
            <a:spLocks noGrp="1"/>
          </p:cNvSpPr>
          <p:nvPr>
            <p:ph type="body" idx="4"/>
          </p:nvPr>
        </p:nvSpPr>
        <p:spPr>
          <a:xfrm>
            <a:off x="2020883" y="5917189"/>
            <a:ext cx="815023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4191716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w/ Text">
  <p:cSld name="Image w/ Text">
    <p:spTree>
      <p:nvGrpSpPr>
        <p:cNvPr id="1" name="Shape 77"/>
        <p:cNvGrpSpPr/>
        <p:nvPr/>
      </p:nvGrpSpPr>
      <p:grpSpPr>
        <a:xfrm>
          <a:off x="0" y="0"/>
          <a:ext cx="0" cy="0"/>
          <a:chOff x="0" y="0"/>
          <a:chExt cx="0" cy="0"/>
        </a:xfrm>
      </p:grpSpPr>
      <p:sp>
        <p:nvSpPr>
          <p:cNvPr id="78" name="Google Shape;78;p13"/>
          <p:cNvSpPr txBox="1">
            <a:spLocks noGrp="1"/>
          </p:cNvSpPr>
          <p:nvPr>
            <p:ph type="body" idx="1"/>
          </p:nvPr>
        </p:nvSpPr>
        <p:spPr>
          <a:xfrm>
            <a:off x="6451600" y="2306656"/>
            <a:ext cx="5194532" cy="2626508"/>
          </a:xfrm>
          <a:prstGeom prst="rect">
            <a:avLst/>
          </a:prstGeom>
          <a:noFill/>
          <a:ln>
            <a:noFill/>
          </a:ln>
        </p:spPr>
        <p:txBody>
          <a:bodyPr spcFirstLastPara="1" wrap="square" lIns="91425" tIns="45700" rIns="91425" bIns="45700" anchor="ctr"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79" name="Google Shape;79;p13"/>
          <p:cNvSpPr>
            <a:spLocks noGrp="1"/>
          </p:cNvSpPr>
          <p:nvPr>
            <p:ph type="pic" idx="2"/>
          </p:nvPr>
        </p:nvSpPr>
        <p:spPr>
          <a:xfrm>
            <a:off x="545868" y="1616604"/>
            <a:ext cx="5448532"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0" name="Google Shape;80;p13"/>
          <p:cNvSpPr txBox="1">
            <a:spLocks noGrp="1"/>
          </p:cNvSpPr>
          <p:nvPr>
            <p:ph type="body" idx="3"/>
          </p:nvPr>
        </p:nvSpPr>
        <p:spPr>
          <a:xfrm>
            <a:off x="545868" y="5687987"/>
            <a:ext cx="5448532"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81" name="Google Shape;81;p13"/>
          <p:cNvSpPr txBox="1">
            <a:spLocks noGrp="1"/>
          </p:cNvSpPr>
          <p:nvPr>
            <p:ph type="body" idx="4"/>
          </p:nvPr>
        </p:nvSpPr>
        <p:spPr>
          <a:xfrm>
            <a:off x="545868" y="5917189"/>
            <a:ext cx="5448532"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82" name="Google Shape;82;p13"/>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body" idx="5"/>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87039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up Image">
  <p:cSld name="2-up Image">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87" name="Google Shape;87;p14"/>
          <p:cNvSpPr>
            <a:spLocks noGrp="1"/>
          </p:cNvSpPr>
          <p:nvPr>
            <p:ph type="pic" idx="2"/>
          </p:nvPr>
        </p:nvSpPr>
        <p:spPr>
          <a:xfrm>
            <a:off x="545868" y="1616604"/>
            <a:ext cx="5448532"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8" name="Google Shape;88;p14"/>
          <p:cNvSpPr>
            <a:spLocks noGrp="1"/>
          </p:cNvSpPr>
          <p:nvPr>
            <p:ph type="pic" idx="3"/>
          </p:nvPr>
        </p:nvSpPr>
        <p:spPr>
          <a:xfrm>
            <a:off x="6197600" y="1616604"/>
            <a:ext cx="5448532"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89" name="Google Shape;89;p14"/>
          <p:cNvSpPr txBox="1">
            <a:spLocks noGrp="1"/>
          </p:cNvSpPr>
          <p:nvPr>
            <p:ph type="body" idx="4"/>
          </p:nvPr>
        </p:nvSpPr>
        <p:spPr>
          <a:xfrm>
            <a:off x="545868" y="5687987"/>
            <a:ext cx="5448532"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90" name="Google Shape;90;p14"/>
          <p:cNvSpPr txBox="1">
            <a:spLocks noGrp="1"/>
          </p:cNvSpPr>
          <p:nvPr>
            <p:ph type="body" idx="5"/>
          </p:nvPr>
        </p:nvSpPr>
        <p:spPr>
          <a:xfrm>
            <a:off x="545868" y="5917189"/>
            <a:ext cx="5448532"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91" name="Google Shape;91;p14"/>
          <p:cNvSpPr txBox="1">
            <a:spLocks noGrp="1"/>
          </p:cNvSpPr>
          <p:nvPr>
            <p:ph type="body" idx="6"/>
          </p:nvPr>
        </p:nvSpPr>
        <p:spPr>
          <a:xfrm>
            <a:off x="6197602" y="5687987"/>
            <a:ext cx="5448759"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92" name="Google Shape;92;p14"/>
          <p:cNvSpPr txBox="1">
            <a:spLocks noGrp="1"/>
          </p:cNvSpPr>
          <p:nvPr>
            <p:ph type="body" idx="7"/>
          </p:nvPr>
        </p:nvSpPr>
        <p:spPr>
          <a:xfrm>
            <a:off x="6197602" y="5917189"/>
            <a:ext cx="5448759"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1850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up Image Layout with Bullets">
  <p:cSld name="2-up Image Layout with Bullets">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5"/>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96" name="Google Shape;96;p15"/>
          <p:cNvSpPr>
            <a:spLocks noGrp="1"/>
          </p:cNvSpPr>
          <p:nvPr>
            <p:ph type="pic" idx="2"/>
          </p:nvPr>
        </p:nvSpPr>
        <p:spPr>
          <a:xfrm>
            <a:off x="545868" y="1616604"/>
            <a:ext cx="2944092"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7" name="Google Shape;97;p15"/>
          <p:cNvSpPr txBox="1">
            <a:spLocks noGrp="1"/>
          </p:cNvSpPr>
          <p:nvPr>
            <p:ph type="body" idx="3"/>
          </p:nvPr>
        </p:nvSpPr>
        <p:spPr>
          <a:xfrm>
            <a:off x="3686117" y="2306656"/>
            <a:ext cx="2308283" cy="2626508"/>
          </a:xfrm>
          <a:prstGeom prst="rect">
            <a:avLst/>
          </a:prstGeom>
          <a:noFill/>
          <a:ln>
            <a:noFill/>
          </a:ln>
        </p:spPr>
        <p:txBody>
          <a:bodyPr spcFirstLastPara="1" wrap="square" lIns="91425" tIns="45700" rIns="91425" bIns="45700" anchor="ctr"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98" name="Google Shape;98;p15"/>
          <p:cNvSpPr>
            <a:spLocks noGrp="1"/>
          </p:cNvSpPr>
          <p:nvPr>
            <p:ph type="pic" idx="4"/>
          </p:nvPr>
        </p:nvSpPr>
        <p:spPr>
          <a:xfrm>
            <a:off x="6197602" y="1616604"/>
            <a:ext cx="2944092"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99" name="Google Shape;99;p15"/>
          <p:cNvSpPr txBox="1">
            <a:spLocks noGrp="1"/>
          </p:cNvSpPr>
          <p:nvPr>
            <p:ph type="body" idx="5"/>
          </p:nvPr>
        </p:nvSpPr>
        <p:spPr>
          <a:xfrm>
            <a:off x="9337851" y="2306656"/>
            <a:ext cx="2308283" cy="2626508"/>
          </a:xfrm>
          <a:prstGeom prst="rect">
            <a:avLst/>
          </a:prstGeom>
          <a:noFill/>
          <a:ln>
            <a:noFill/>
          </a:ln>
        </p:spPr>
        <p:txBody>
          <a:bodyPr spcFirstLastPara="1" wrap="square" lIns="91425" tIns="45700" rIns="91425" bIns="45700" anchor="ctr"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00" name="Google Shape;100;p15"/>
          <p:cNvSpPr txBox="1">
            <a:spLocks noGrp="1"/>
          </p:cNvSpPr>
          <p:nvPr>
            <p:ph type="body" idx="6"/>
          </p:nvPr>
        </p:nvSpPr>
        <p:spPr>
          <a:xfrm>
            <a:off x="545868" y="5687987"/>
            <a:ext cx="2944092"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01" name="Google Shape;101;p15"/>
          <p:cNvSpPr txBox="1">
            <a:spLocks noGrp="1"/>
          </p:cNvSpPr>
          <p:nvPr>
            <p:ph type="body" idx="7"/>
          </p:nvPr>
        </p:nvSpPr>
        <p:spPr>
          <a:xfrm>
            <a:off x="545868" y="5917189"/>
            <a:ext cx="2944092"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02" name="Google Shape;102;p15"/>
          <p:cNvSpPr txBox="1">
            <a:spLocks noGrp="1"/>
          </p:cNvSpPr>
          <p:nvPr>
            <p:ph type="body" idx="8"/>
          </p:nvPr>
        </p:nvSpPr>
        <p:spPr>
          <a:xfrm>
            <a:off x="6197602" y="5687987"/>
            <a:ext cx="2944215"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03" name="Google Shape;103;p15"/>
          <p:cNvSpPr txBox="1">
            <a:spLocks noGrp="1"/>
          </p:cNvSpPr>
          <p:nvPr>
            <p:ph type="body" idx="9"/>
          </p:nvPr>
        </p:nvSpPr>
        <p:spPr>
          <a:xfrm>
            <a:off x="6197602" y="5917189"/>
            <a:ext cx="2944215"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28856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up Image">
  <p:cSld name="3-up Image">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07" name="Google Shape;107;p16"/>
          <p:cNvSpPr>
            <a:spLocks noGrp="1"/>
          </p:cNvSpPr>
          <p:nvPr>
            <p:ph type="pic" idx="2"/>
          </p:nvPr>
        </p:nvSpPr>
        <p:spPr>
          <a:xfrm>
            <a:off x="8049491" y="1616604"/>
            <a:ext cx="3596640"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8" name="Google Shape;108;p16"/>
          <p:cNvSpPr>
            <a:spLocks noGrp="1"/>
          </p:cNvSpPr>
          <p:nvPr>
            <p:ph type="pic" idx="3"/>
          </p:nvPr>
        </p:nvSpPr>
        <p:spPr>
          <a:xfrm>
            <a:off x="4297679" y="1616604"/>
            <a:ext cx="3596640"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09" name="Google Shape;109;p16"/>
          <p:cNvSpPr>
            <a:spLocks noGrp="1"/>
          </p:cNvSpPr>
          <p:nvPr>
            <p:ph type="pic" idx="4"/>
          </p:nvPr>
        </p:nvSpPr>
        <p:spPr>
          <a:xfrm>
            <a:off x="545868" y="1616604"/>
            <a:ext cx="3596640"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10" name="Google Shape;110;p16"/>
          <p:cNvSpPr txBox="1">
            <a:spLocks noGrp="1"/>
          </p:cNvSpPr>
          <p:nvPr>
            <p:ph type="body" idx="5"/>
          </p:nvPr>
        </p:nvSpPr>
        <p:spPr>
          <a:xfrm>
            <a:off x="551037" y="5687987"/>
            <a:ext cx="359664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11" name="Google Shape;111;p16"/>
          <p:cNvSpPr txBox="1">
            <a:spLocks noGrp="1"/>
          </p:cNvSpPr>
          <p:nvPr>
            <p:ph type="body" idx="6"/>
          </p:nvPr>
        </p:nvSpPr>
        <p:spPr>
          <a:xfrm>
            <a:off x="551037" y="5917189"/>
            <a:ext cx="359664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12" name="Google Shape;112;p16"/>
          <p:cNvSpPr txBox="1">
            <a:spLocks noGrp="1"/>
          </p:cNvSpPr>
          <p:nvPr>
            <p:ph type="body" idx="7"/>
          </p:nvPr>
        </p:nvSpPr>
        <p:spPr>
          <a:xfrm>
            <a:off x="4297680" y="5687987"/>
            <a:ext cx="359664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13" name="Google Shape;113;p16"/>
          <p:cNvSpPr txBox="1">
            <a:spLocks noGrp="1"/>
          </p:cNvSpPr>
          <p:nvPr>
            <p:ph type="body" idx="8"/>
          </p:nvPr>
        </p:nvSpPr>
        <p:spPr>
          <a:xfrm>
            <a:off x="4297680" y="5917189"/>
            <a:ext cx="359664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14" name="Google Shape;114;p16"/>
          <p:cNvSpPr txBox="1">
            <a:spLocks noGrp="1"/>
          </p:cNvSpPr>
          <p:nvPr>
            <p:ph type="body" idx="9"/>
          </p:nvPr>
        </p:nvSpPr>
        <p:spPr>
          <a:xfrm>
            <a:off x="8044324" y="5687987"/>
            <a:ext cx="359679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15" name="Google Shape;115;p16"/>
          <p:cNvSpPr txBox="1">
            <a:spLocks noGrp="1"/>
          </p:cNvSpPr>
          <p:nvPr>
            <p:ph type="body" idx="13"/>
          </p:nvPr>
        </p:nvSpPr>
        <p:spPr>
          <a:xfrm>
            <a:off x="8044324" y="5917189"/>
            <a:ext cx="359679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77325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up Image">
  <p:cSld name="4-up Image">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7"/>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19" name="Google Shape;119;p17"/>
          <p:cNvSpPr>
            <a:spLocks noGrp="1"/>
          </p:cNvSpPr>
          <p:nvPr>
            <p:ph type="pic" idx="2"/>
          </p:nvPr>
        </p:nvSpPr>
        <p:spPr>
          <a:xfrm>
            <a:off x="6173586" y="1616604"/>
            <a:ext cx="2660995"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0" name="Google Shape;120;p17"/>
          <p:cNvSpPr>
            <a:spLocks noGrp="1"/>
          </p:cNvSpPr>
          <p:nvPr>
            <p:ph type="pic" idx="3"/>
          </p:nvPr>
        </p:nvSpPr>
        <p:spPr>
          <a:xfrm>
            <a:off x="3357418" y="1616604"/>
            <a:ext cx="2660995"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1" name="Google Shape;121;p17"/>
          <p:cNvSpPr>
            <a:spLocks noGrp="1"/>
          </p:cNvSpPr>
          <p:nvPr>
            <p:ph type="pic" idx="4"/>
          </p:nvPr>
        </p:nvSpPr>
        <p:spPr>
          <a:xfrm>
            <a:off x="545869" y="1616604"/>
            <a:ext cx="2656377"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2" name="Google Shape;122;p17"/>
          <p:cNvSpPr>
            <a:spLocks noGrp="1"/>
          </p:cNvSpPr>
          <p:nvPr>
            <p:ph type="pic" idx="5"/>
          </p:nvPr>
        </p:nvSpPr>
        <p:spPr>
          <a:xfrm>
            <a:off x="8989753" y="1616604"/>
            <a:ext cx="2656378" cy="4006612"/>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23" name="Google Shape;123;p17"/>
          <p:cNvSpPr txBox="1">
            <a:spLocks noGrp="1"/>
          </p:cNvSpPr>
          <p:nvPr>
            <p:ph type="body" idx="6"/>
          </p:nvPr>
        </p:nvSpPr>
        <p:spPr>
          <a:xfrm>
            <a:off x="3362444" y="5687987"/>
            <a:ext cx="2655969"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24" name="Google Shape;124;p17"/>
          <p:cNvSpPr txBox="1">
            <a:spLocks noGrp="1"/>
          </p:cNvSpPr>
          <p:nvPr>
            <p:ph type="body" idx="7"/>
          </p:nvPr>
        </p:nvSpPr>
        <p:spPr>
          <a:xfrm>
            <a:off x="543509" y="5687987"/>
            <a:ext cx="264899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25" name="Google Shape;125;p17"/>
          <p:cNvSpPr txBox="1">
            <a:spLocks noGrp="1"/>
          </p:cNvSpPr>
          <p:nvPr>
            <p:ph type="body" idx="8"/>
          </p:nvPr>
        </p:nvSpPr>
        <p:spPr>
          <a:xfrm>
            <a:off x="3362444" y="5917189"/>
            <a:ext cx="2655969"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26" name="Google Shape;126;p17"/>
          <p:cNvSpPr txBox="1">
            <a:spLocks noGrp="1"/>
          </p:cNvSpPr>
          <p:nvPr>
            <p:ph type="body" idx="9"/>
          </p:nvPr>
        </p:nvSpPr>
        <p:spPr>
          <a:xfrm>
            <a:off x="543509" y="5917189"/>
            <a:ext cx="264899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27" name="Google Shape;127;p17"/>
          <p:cNvSpPr txBox="1">
            <a:spLocks noGrp="1"/>
          </p:cNvSpPr>
          <p:nvPr>
            <p:ph type="body" idx="13"/>
          </p:nvPr>
        </p:nvSpPr>
        <p:spPr>
          <a:xfrm>
            <a:off x="6175843" y="5687987"/>
            <a:ext cx="264899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28" name="Google Shape;128;p17"/>
          <p:cNvSpPr txBox="1">
            <a:spLocks noGrp="1"/>
          </p:cNvSpPr>
          <p:nvPr>
            <p:ph type="body" idx="14"/>
          </p:nvPr>
        </p:nvSpPr>
        <p:spPr>
          <a:xfrm>
            <a:off x="6175843" y="5917189"/>
            <a:ext cx="264899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29" name="Google Shape;129;p17"/>
          <p:cNvSpPr txBox="1">
            <a:spLocks noGrp="1"/>
          </p:cNvSpPr>
          <p:nvPr>
            <p:ph type="body" idx="15"/>
          </p:nvPr>
        </p:nvSpPr>
        <p:spPr>
          <a:xfrm>
            <a:off x="8992013" y="5687987"/>
            <a:ext cx="264910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30" name="Google Shape;130;p17"/>
          <p:cNvSpPr txBox="1">
            <a:spLocks noGrp="1"/>
          </p:cNvSpPr>
          <p:nvPr>
            <p:ph type="body" idx="16"/>
          </p:nvPr>
        </p:nvSpPr>
        <p:spPr>
          <a:xfrm>
            <a:off x="8992013" y="5917189"/>
            <a:ext cx="264910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621218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up Image">
  <p:cSld name="5-up Image">
    <p:spTree>
      <p:nvGrpSpPr>
        <p:cNvPr id="1" name="Shape 131"/>
        <p:cNvGrpSpPr/>
        <p:nvPr/>
      </p:nvGrpSpPr>
      <p:grpSpPr>
        <a:xfrm>
          <a:off x="0" y="0"/>
          <a:ext cx="0" cy="0"/>
          <a:chOff x="0" y="0"/>
          <a:chExt cx="0" cy="0"/>
        </a:xfrm>
      </p:grpSpPr>
      <p:sp>
        <p:nvSpPr>
          <p:cNvPr id="132" name="Google Shape;132;p18"/>
          <p:cNvSpPr>
            <a:spLocks noGrp="1"/>
          </p:cNvSpPr>
          <p:nvPr>
            <p:ph type="pic" idx="2"/>
          </p:nvPr>
        </p:nvSpPr>
        <p:spPr>
          <a:xfrm>
            <a:off x="4297131" y="1616605"/>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3" name="Google Shape;133;p18"/>
          <p:cNvSpPr>
            <a:spLocks noGrp="1"/>
          </p:cNvSpPr>
          <p:nvPr>
            <p:ph type="pic" idx="3"/>
          </p:nvPr>
        </p:nvSpPr>
        <p:spPr>
          <a:xfrm>
            <a:off x="548528" y="1616605"/>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4" name="Google Shape;134;p18"/>
          <p:cNvSpPr>
            <a:spLocks noGrp="1"/>
          </p:cNvSpPr>
          <p:nvPr>
            <p:ph type="pic" idx="4"/>
          </p:nvPr>
        </p:nvSpPr>
        <p:spPr>
          <a:xfrm>
            <a:off x="8049491" y="1616605"/>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35" name="Google Shape;135;p18"/>
          <p:cNvSpPr txBox="1">
            <a:spLocks noGrp="1"/>
          </p:cNvSpPr>
          <p:nvPr>
            <p:ph type="body" idx="1"/>
          </p:nvPr>
        </p:nvSpPr>
        <p:spPr>
          <a:xfrm>
            <a:off x="552281" y="3327295"/>
            <a:ext cx="359288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36" name="Google Shape;136;p18"/>
          <p:cNvSpPr txBox="1">
            <a:spLocks noGrp="1"/>
          </p:cNvSpPr>
          <p:nvPr>
            <p:ph type="body" idx="5"/>
          </p:nvPr>
        </p:nvSpPr>
        <p:spPr>
          <a:xfrm>
            <a:off x="552281" y="3556498"/>
            <a:ext cx="359288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37" name="Google Shape;137;p18"/>
          <p:cNvSpPr txBox="1">
            <a:spLocks noGrp="1"/>
          </p:cNvSpPr>
          <p:nvPr>
            <p:ph type="body" idx="6"/>
          </p:nvPr>
        </p:nvSpPr>
        <p:spPr>
          <a:xfrm>
            <a:off x="4298116" y="3327295"/>
            <a:ext cx="359288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38" name="Google Shape;138;p18"/>
          <p:cNvSpPr txBox="1">
            <a:spLocks noGrp="1"/>
          </p:cNvSpPr>
          <p:nvPr>
            <p:ph type="body" idx="7"/>
          </p:nvPr>
        </p:nvSpPr>
        <p:spPr>
          <a:xfrm>
            <a:off x="4298116" y="3556498"/>
            <a:ext cx="359288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39" name="Google Shape;139;p18"/>
          <p:cNvSpPr txBox="1">
            <a:spLocks noGrp="1"/>
          </p:cNvSpPr>
          <p:nvPr>
            <p:ph type="body" idx="8"/>
          </p:nvPr>
        </p:nvSpPr>
        <p:spPr>
          <a:xfrm>
            <a:off x="8050438" y="3327295"/>
            <a:ext cx="359303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40" name="Google Shape;140;p18"/>
          <p:cNvSpPr txBox="1">
            <a:spLocks noGrp="1"/>
          </p:cNvSpPr>
          <p:nvPr>
            <p:ph type="body" idx="9"/>
          </p:nvPr>
        </p:nvSpPr>
        <p:spPr>
          <a:xfrm>
            <a:off x="8050438" y="3556498"/>
            <a:ext cx="359303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41" name="Google Shape;141;p18"/>
          <p:cNvSpPr>
            <a:spLocks noGrp="1"/>
          </p:cNvSpPr>
          <p:nvPr>
            <p:ph type="pic" idx="13"/>
          </p:nvPr>
        </p:nvSpPr>
        <p:spPr>
          <a:xfrm>
            <a:off x="6173586" y="3977296"/>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2" name="Google Shape;142;p18"/>
          <p:cNvSpPr>
            <a:spLocks noGrp="1"/>
          </p:cNvSpPr>
          <p:nvPr>
            <p:ph type="pic" idx="14"/>
          </p:nvPr>
        </p:nvSpPr>
        <p:spPr>
          <a:xfrm>
            <a:off x="2421773" y="3977296"/>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43" name="Google Shape;143;p18"/>
          <p:cNvSpPr txBox="1">
            <a:spLocks noGrp="1"/>
          </p:cNvSpPr>
          <p:nvPr>
            <p:ph type="body" idx="15"/>
          </p:nvPr>
        </p:nvSpPr>
        <p:spPr>
          <a:xfrm>
            <a:off x="2425529" y="5687987"/>
            <a:ext cx="359288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44" name="Google Shape;144;p18"/>
          <p:cNvSpPr txBox="1">
            <a:spLocks noGrp="1"/>
          </p:cNvSpPr>
          <p:nvPr>
            <p:ph type="body" idx="16"/>
          </p:nvPr>
        </p:nvSpPr>
        <p:spPr>
          <a:xfrm>
            <a:off x="2425529" y="5917189"/>
            <a:ext cx="359288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45" name="Google Shape;145;p18"/>
          <p:cNvSpPr txBox="1">
            <a:spLocks noGrp="1"/>
          </p:cNvSpPr>
          <p:nvPr>
            <p:ph type="body" idx="17"/>
          </p:nvPr>
        </p:nvSpPr>
        <p:spPr>
          <a:xfrm>
            <a:off x="6177851" y="5687987"/>
            <a:ext cx="359303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46" name="Google Shape;146;p18"/>
          <p:cNvSpPr txBox="1">
            <a:spLocks noGrp="1"/>
          </p:cNvSpPr>
          <p:nvPr>
            <p:ph type="body" idx="18"/>
          </p:nvPr>
        </p:nvSpPr>
        <p:spPr>
          <a:xfrm>
            <a:off x="6177851" y="5917189"/>
            <a:ext cx="359303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47" name="Google Shape;147;p18"/>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18"/>
          <p:cNvSpPr txBox="1">
            <a:spLocks noGrp="1"/>
          </p:cNvSpPr>
          <p:nvPr>
            <p:ph type="body" idx="19"/>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660938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up Image">
  <p:cSld name="6-up Image">
    <p:spTree>
      <p:nvGrpSpPr>
        <p:cNvPr id="1" name="Shape 149"/>
        <p:cNvGrpSpPr/>
        <p:nvPr/>
      </p:nvGrpSpPr>
      <p:grpSpPr>
        <a:xfrm>
          <a:off x="0" y="0"/>
          <a:ext cx="0" cy="0"/>
          <a:chOff x="0" y="0"/>
          <a:chExt cx="0" cy="0"/>
        </a:xfrm>
      </p:grpSpPr>
      <p:sp>
        <p:nvSpPr>
          <p:cNvPr id="150" name="Google Shape;150;p19"/>
          <p:cNvSpPr>
            <a:spLocks noGrp="1"/>
          </p:cNvSpPr>
          <p:nvPr>
            <p:ph type="pic" idx="2"/>
          </p:nvPr>
        </p:nvSpPr>
        <p:spPr>
          <a:xfrm>
            <a:off x="4297131" y="1616605"/>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1" name="Google Shape;151;p19"/>
          <p:cNvSpPr>
            <a:spLocks noGrp="1"/>
          </p:cNvSpPr>
          <p:nvPr>
            <p:ph type="pic" idx="3"/>
          </p:nvPr>
        </p:nvSpPr>
        <p:spPr>
          <a:xfrm>
            <a:off x="548528" y="1616605"/>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2" name="Google Shape;152;p19"/>
          <p:cNvSpPr>
            <a:spLocks noGrp="1"/>
          </p:cNvSpPr>
          <p:nvPr>
            <p:ph type="pic" idx="4"/>
          </p:nvPr>
        </p:nvSpPr>
        <p:spPr>
          <a:xfrm>
            <a:off x="8049491" y="1616605"/>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53" name="Google Shape;153;p19"/>
          <p:cNvSpPr txBox="1">
            <a:spLocks noGrp="1"/>
          </p:cNvSpPr>
          <p:nvPr>
            <p:ph type="body" idx="1"/>
          </p:nvPr>
        </p:nvSpPr>
        <p:spPr>
          <a:xfrm>
            <a:off x="552281" y="3327295"/>
            <a:ext cx="359288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54" name="Google Shape;154;p19"/>
          <p:cNvSpPr txBox="1">
            <a:spLocks noGrp="1"/>
          </p:cNvSpPr>
          <p:nvPr>
            <p:ph type="body" idx="5"/>
          </p:nvPr>
        </p:nvSpPr>
        <p:spPr>
          <a:xfrm>
            <a:off x="552281" y="3556498"/>
            <a:ext cx="359288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55" name="Google Shape;155;p19"/>
          <p:cNvSpPr txBox="1">
            <a:spLocks noGrp="1"/>
          </p:cNvSpPr>
          <p:nvPr>
            <p:ph type="body" idx="6"/>
          </p:nvPr>
        </p:nvSpPr>
        <p:spPr>
          <a:xfrm>
            <a:off x="4298116" y="3327295"/>
            <a:ext cx="359288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56" name="Google Shape;156;p19"/>
          <p:cNvSpPr txBox="1">
            <a:spLocks noGrp="1"/>
          </p:cNvSpPr>
          <p:nvPr>
            <p:ph type="body" idx="7"/>
          </p:nvPr>
        </p:nvSpPr>
        <p:spPr>
          <a:xfrm>
            <a:off x="4298116" y="3556498"/>
            <a:ext cx="359288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57" name="Google Shape;157;p19"/>
          <p:cNvSpPr txBox="1">
            <a:spLocks noGrp="1"/>
          </p:cNvSpPr>
          <p:nvPr>
            <p:ph type="body" idx="8"/>
          </p:nvPr>
        </p:nvSpPr>
        <p:spPr>
          <a:xfrm>
            <a:off x="8050438" y="3327295"/>
            <a:ext cx="359303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58" name="Google Shape;158;p19"/>
          <p:cNvSpPr txBox="1">
            <a:spLocks noGrp="1"/>
          </p:cNvSpPr>
          <p:nvPr>
            <p:ph type="body" idx="9"/>
          </p:nvPr>
        </p:nvSpPr>
        <p:spPr>
          <a:xfrm>
            <a:off x="8050438" y="3556498"/>
            <a:ext cx="359303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59" name="Google Shape;159;p19"/>
          <p:cNvSpPr>
            <a:spLocks noGrp="1"/>
          </p:cNvSpPr>
          <p:nvPr>
            <p:ph type="pic" idx="13"/>
          </p:nvPr>
        </p:nvSpPr>
        <p:spPr>
          <a:xfrm>
            <a:off x="4300885" y="3977296"/>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0" name="Google Shape;160;p19"/>
          <p:cNvSpPr>
            <a:spLocks noGrp="1"/>
          </p:cNvSpPr>
          <p:nvPr>
            <p:ph type="pic" idx="14"/>
          </p:nvPr>
        </p:nvSpPr>
        <p:spPr>
          <a:xfrm>
            <a:off x="552281" y="3977296"/>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1" name="Google Shape;161;p19"/>
          <p:cNvSpPr>
            <a:spLocks noGrp="1"/>
          </p:cNvSpPr>
          <p:nvPr>
            <p:ph type="pic" idx="15"/>
          </p:nvPr>
        </p:nvSpPr>
        <p:spPr>
          <a:xfrm>
            <a:off x="8053245" y="3977296"/>
            <a:ext cx="359664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62" name="Google Shape;162;p19"/>
          <p:cNvSpPr txBox="1">
            <a:spLocks noGrp="1"/>
          </p:cNvSpPr>
          <p:nvPr>
            <p:ph type="body" idx="16"/>
          </p:nvPr>
        </p:nvSpPr>
        <p:spPr>
          <a:xfrm>
            <a:off x="556035" y="5687987"/>
            <a:ext cx="359288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63" name="Google Shape;163;p19"/>
          <p:cNvSpPr txBox="1">
            <a:spLocks noGrp="1"/>
          </p:cNvSpPr>
          <p:nvPr>
            <p:ph type="body" idx="17"/>
          </p:nvPr>
        </p:nvSpPr>
        <p:spPr>
          <a:xfrm>
            <a:off x="556035" y="5917189"/>
            <a:ext cx="359288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64" name="Google Shape;164;p19"/>
          <p:cNvSpPr txBox="1">
            <a:spLocks noGrp="1"/>
          </p:cNvSpPr>
          <p:nvPr>
            <p:ph type="body" idx="18"/>
          </p:nvPr>
        </p:nvSpPr>
        <p:spPr>
          <a:xfrm>
            <a:off x="4301870" y="5687987"/>
            <a:ext cx="359288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65" name="Google Shape;165;p19"/>
          <p:cNvSpPr txBox="1">
            <a:spLocks noGrp="1"/>
          </p:cNvSpPr>
          <p:nvPr>
            <p:ph type="body" idx="19"/>
          </p:nvPr>
        </p:nvSpPr>
        <p:spPr>
          <a:xfrm>
            <a:off x="4301870" y="5917189"/>
            <a:ext cx="359288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66" name="Google Shape;166;p19"/>
          <p:cNvSpPr txBox="1">
            <a:spLocks noGrp="1"/>
          </p:cNvSpPr>
          <p:nvPr>
            <p:ph type="body" idx="20"/>
          </p:nvPr>
        </p:nvSpPr>
        <p:spPr>
          <a:xfrm>
            <a:off x="8054192" y="5687987"/>
            <a:ext cx="3593034"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67" name="Google Shape;167;p19"/>
          <p:cNvSpPr txBox="1">
            <a:spLocks noGrp="1"/>
          </p:cNvSpPr>
          <p:nvPr>
            <p:ph type="body" idx="21"/>
          </p:nvPr>
        </p:nvSpPr>
        <p:spPr>
          <a:xfrm>
            <a:off x="8054192" y="5917189"/>
            <a:ext cx="3593034"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68" name="Google Shape;168;p19"/>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19"/>
          <p:cNvSpPr txBox="1">
            <a:spLocks noGrp="1"/>
          </p:cNvSpPr>
          <p:nvPr>
            <p:ph type="body" idx="22"/>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138841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up Image">
  <p:cSld name="7-up Image">
    <p:spTree>
      <p:nvGrpSpPr>
        <p:cNvPr id="1" name="Shape 170"/>
        <p:cNvGrpSpPr/>
        <p:nvPr/>
      </p:nvGrpSpPr>
      <p:grpSpPr>
        <a:xfrm>
          <a:off x="0" y="0"/>
          <a:ext cx="0" cy="0"/>
          <a:chOff x="0" y="0"/>
          <a:chExt cx="0" cy="0"/>
        </a:xfrm>
      </p:grpSpPr>
      <p:sp>
        <p:nvSpPr>
          <p:cNvPr id="171" name="Google Shape;171;p20"/>
          <p:cNvSpPr txBox="1">
            <a:spLocks noGrp="1"/>
          </p:cNvSpPr>
          <p:nvPr>
            <p:ph type="body" idx="1"/>
          </p:nvPr>
        </p:nvSpPr>
        <p:spPr>
          <a:xfrm>
            <a:off x="4778357" y="5686374"/>
            <a:ext cx="265176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72" name="Google Shape;172;p20"/>
          <p:cNvSpPr txBox="1">
            <a:spLocks noGrp="1"/>
          </p:cNvSpPr>
          <p:nvPr>
            <p:ph type="body" idx="2"/>
          </p:nvPr>
        </p:nvSpPr>
        <p:spPr>
          <a:xfrm>
            <a:off x="1962191" y="5686374"/>
            <a:ext cx="2656779"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73" name="Google Shape;173;p20"/>
          <p:cNvSpPr txBox="1">
            <a:spLocks noGrp="1"/>
          </p:cNvSpPr>
          <p:nvPr>
            <p:ph type="body" idx="3"/>
          </p:nvPr>
        </p:nvSpPr>
        <p:spPr>
          <a:xfrm>
            <a:off x="4778357" y="5909019"/>
            <a:ext cx="265176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74" name="Google Shape;174;p20"/>
          <p:cNvSpPr txBox="1">
            <a:spLocks noGrp="1"/>
          </p:cNvSpPr>
          <p:nvPr>
            <p:ph type="body" idx="4"/>
          </p:nvPr>
        </p:nvSpPr>
        <p:spPr>
          <a:xfrm>
            <a:off x="1962191" y="5909019"/>
            <a:ext cx="2656779"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75" name="Google Shape;175;p20"/>
          <p:cNvSpPr>
            <a:spLocks noGrp="1"/>
          </p:cNvSpPr>
          <p:nvPr>
            <p:ph type="pic" idx="5"/>
          </p:nvPr>
        </p:nvSpPr>
        <p:spPr>
          <a:xfrm>
            <a:off x="1962191" y="3975399"/>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76" name="Google Shape;176;p20"/>
          <p:cNvSpPr>
            <a:spLocks noGrp="1"/>
          </p:cNvSpPr>
          <p:nvPr>
            <p:ph type="pic" idx="6"/>
          </p:nvPr>
        </p:nvSpPr>
        <p:spPr>
          <a:xfrm>
            <a:off x="4778358" y="3975399"/>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77" name="Google Shape;177;p20"/>
          <p:cNvSpPr>
            <a:spLocks noGrp="1"/>
          </p:cNvSpPr>
          <p:nvPr>
            <p:ph type="pic" idx="7"/>
          </p:nvPr>
        </p:nvSpPr>
        <p:spPr>
          <a:xfrm>
            <a:off x="7594525" y="3975399"/>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78" name="Google Shape;178;p20"/>
          <p:cNvSpPr txBox="1">
            <a:spLocks noGrp="1"/>
          </p:cNvSpPr>
          <p:nvPr>
            <p:ph type="body" idx="8"/>
          </p:nvPr>
        </p:nvSpPr>
        <p:spPr>
          <a:xfrm>
            <a:off x="7594525" y="5686374"/>
            <a:ext cx="2650489"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79" name="Google Shape;179;p20"/>
          <p:cNvSpPr txBox="1">
            <a:spLocks noGrp="1"/>
          </p:cNvSpPr>
          <p:nvPr>
            <p:ph type="body" idx="9"/>
          </p:nvPr>
        </p:nvSpPr>
        <p:spPr>
          <a:xfrm>
            <a:off x="7594525" y="5909019"/>
            <a:ext cx="2650489"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80" name="Google Shape;180;p20"/>
          <p:cNvSpPr>
            <a:spLocks noGrp="1"/>
          </p:cNvSpPr>
          <p:nvPr>
            <p:ph type="pic" idx="13"/>
          </p:nvPr>
        </p:nvSpPr>
        <p:spPr>
          <a:xfrm>
            <a:off x="6178203"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1" name="Google Shape;181;p20"/>
          <p:cNvSpPr>
            <a:spLocks noGrp="1"/>
          </p:cNvSpPr>
          <p:nvPr>
            <p:ph type="pic" idx="14"/>
          </p:nvPr>
        </p:nvSpPr>
        <p:spPr>
          <a:xfrm>
            <a:off x="3362036"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2" name="Google Shape;182;p20"/>
          <p:cNvSpPr>
            <a:spLocks noGrp="1"/>
          </p:cNvSpPr>
          <p:nvPr>
            <p:ph type="pic" idx="15"/>
          </p:nvPr>
        </p:nvSpPr>
        <p:spPr>
          <a:xfrm>
            <a:off x="545869"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3" name="Google Shape;183;p20"/>
          <p:cNvSpPr>
            <a:spLocks noGrp="1"/>
          </p:cNvSpPr>
          <p:nvPr>
            <p:ph type="pic" idx="16"/>
          </p:nvPr>
        </p:nvSpPr>
        <p:spPr>
          <a:xfrm>
            <a:off x="8994371"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84" name="Google Shape;184;p20"/>
          <p:cNvSpPr txBox="1">
            <a:spLocks noGrp="1"/>
          </p:cNvSpPr>
          <p:nvPr>
            <p:ph type="body" idx="17"/>
          </p:nvPr>
        </p:nvSpPr>
        <p:spPr>
          <a:xfrm>
            <a:off x="3364803" y="3327295"/>
            <a:ext cx="264899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85" name="Google Shape;185;p20"/>
          <p:cNvSpPr txBox="1">
            <a:spLocks noGrp="1"/>
          </p:cNvSpPr>
          <p:nvPr>
            <p:ph type="body" idx="18"/>
          </p:nvPr>
        </p:nvSpPr>
        <p:spPr>
          <a:xfrm>
            <a:off x="545868" y="3327295"/>
            <a:ext cx="264899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86" name="Google Shape;186;p20"/>
          <p:cNvSpPr txBox="1">
            <a:spLocks noGrp="1"/>
          </p:cNvSpPr>
          <p:nvPr>
            <p:ph type="body" idx="19"/>
          </p:nvPr>
        </p:nvSpPr>
        <p:spPr>
          <a:xfrm>
            <a:off x="3364803" y="3556498"/>
            <a:ext cx="264899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87" name="Google Shape;187;p20"/>
          <p:cNvSpPr txBox="1">
            <a:spLocks noGrp="1"/>
          </p:cNvSpPr>
          <p:nvPr>
            <p:ph type="body" idx="20"/>
          </p:nvPr>
        </p:nvSpPr>
        <p:spPr>
          <a:xfrm>
            <a:off x="545868" y="3556498"/>
            <a:ext cx="264899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88" name="Google Shape;188;p20"/>
          <p:cNvSpPr txBox="1">
            <a:spLocks noGrp="1"/>
          </p:cNvSpPr>
          <p:nvPr>
            <p:ph type="body" idx="21"/>
          </p:nvPr>
        </p:nvSpPr>
        <p:spPr>
          <a:xfrm>
            <a:off x="6178201" y="3327295"/>
            <a:ext cx="264899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89" name="Google Shape;189;p20"/>
          <p:cNvSpPr txBox="1">
            <a:spLocks noGrp="1"/>
          </p:cNvSpPr>
          <p:nvPr>
            <p:ph type="body" idx="22"/>
          </p:nvPr>
        </p:nvSpPr>
        <p:spPr>
          <a:xfrm>
            <a:off x="6178201" y="3556498"/>
            <a:ext cx="264899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90" name="Google Shape;190;p20"/>
          <p:cNvSpPr txBox="1">
            <a:spLocks noGrp="1"/>
          </p:cNvSpPr>
          <p:nvPr>
            <p:ph type="body" idx="23"/>
          </p:nvPr>
        </p:nvSpPr>
        <p:spPr>
          <a:xfrm>
            <a:off x="8994371" y="3327295"/>
            <a:ext cx="264910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91" name="Google Shape;191;p20"/>
          <p:cNvSpPr txBox="1">
            <a:spLocks noGrp="1"/>
          </p:cNvSpPr>
          <p:nvPr>
            <p:ph type="body" idx="24"/>
          </p:nvPr>
        </p:nvSpPr>
        <p:spPr>
          <a:xfrm>
            <a:off x="8994371" y="3556498"/>
            <a:ext cx="264910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192" name="Google Shape;192;p20"/>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20"/>
          <p:cNvSpPr txBox="1">
            <a:spLocks noGrp="1"/>
          </p:cNvSpPr>
          <p:nvPr>
            <p:ph type="body" idx="25"/>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162785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8-up Image">
  <p:cSld name="8-up Image">
    <p:spTree>
      <p:nvGrpSpPr>
        <p:cNvPr id="1" name="Shape 194"/>
        <p:cNvGrpSpPr/>
        <p:nvPr/>
      </p:nvGrpSpPr>
      <p:grpSpPr>
        <a:xfrm>
          <a:off x="0" y="0"/>
          <a:ext cx="0" cy="0"/>
          <a:chOff x="0" y="0"/>
          <a:chExt cx="0" cy="0"/>
        </a:xfrm>
      </p:grpSpPr>
      <p:sp>
        <p:nvSpPr>
          <p:cNvPr id="195" name="Google Shape;195;p21"/>
          <p:cNvSpPr>
            <a:spLocks noGrp="1"/>
          </p:cNvSpPr>
          <p:nvPr>
            <p:ph type="pic" idx="2"/>
          </p:nvPr>
        </p:nvSpPr>
        <p:spPr>
          <a:xfrm>
            <a:off x="545868" y="3975399"/>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6" name="Google Shape;196;p21"/>
          <p:cNvSpPr>
            <a:spLocks noGrp="1"/>
          </p:cNvSpPr>
          <p:nvPr>
            <p:ph type="pic" idx="3"/>
          </p:nvPr>
        </p:nvSpPr>
        <p:spPr>
          <a:xfrm>
            <a:off x="3362035" y="3975399"/>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7" name="Google Shape;197;p21"/>
          <p:cNvSpPr>
            <a:spLocks noGrp="1"/>
          </p:cNvSpPr>
          <p:nvPr>
            <p:ph type="pic" idx="4"/>
          </p:nvPr>
        </p:nvSpPr>
        <p:spPr>
          <a:xfrm>
            <a:off x="6178202" y="3975399"/>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8" name="Google Shape;198;p21"/>
          <p:cNvSpPr>
            <a:spLocks noGrp="1"/>
          </p:cNvSpPr>
          <p:nvPr>
            <p:ph type="pic" idx="5"/>
          </p:nvPr>
        </p:nvSpPr>
        <p:spPr>
          <a:xfrm>
            <a:off x="6178203"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199" name="Google Shape;199;p21"/>
          <p:cNvSpPr>
            <a:spLocks noGrp="1"/>
          </p:cNvSpPr>
          <p:nvPr>
            <p:ph type="pic" idx="6"/>
          </p:nvPr>
        </p:nvSpPr>
        <p:spPr>
          <a:xfrm>
            <a:off x="3362036"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0" name="Google Shape;200;p21"/>
          <p:cNvSpPr>
            <a:spLocks noGrp="1"/>
          </p:cNvSpPr>
          <p:nvPr>
            <p:ph type="pic" idx="7"/>
          </p:nvPr>
        </p:nvSpPr>
        <p:spPr>
          <a:xfrm>
            <a:off x="545869"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1" name="Google Shape;201;p21"/>
          <p:cNvSpPr>
            <a:spLocks noGrp="1"/>
          </p:cNvSpPr>
          <p:nvPr>
            <p:ph type="pic" idx="8"/>
          </p:nvPr>
        </p:nvSpPr>
        <p:spPr>
          <a:xfrm>
            <a:off x="8994371" y="1616605"/>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2" name="Google Shape;202;p21"/>
          <p:cNvSpPr>
            <a:spLocks noGrp="1"/>
          </p:cNvSpPr>
          <p:nvPr>
            <p:ph type="pic" idx="9"/>
          </p:nvPr>
        </p:nvSpPr>
        <p:spPr>
          <a:xfrm>
            <a:off x="8989354" y="3975399"/>
            <a:ext cx="265176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03" name="Google Shape;203;p21"/>
          <p:cNvSpPr txBox="1">
            <a:spLocks noGrp="1"/>
          </p:cNvSpPr>
          <p:nvPr>
            <p:ph type="body" idx="1"/>
          </p:nvPr>
        </p:nvSpPr>
        <p:spPr>
          <a:xfrm>
            <a:off x="3364803" y="3327295"/>
            <a:ext cx="264899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04" name="Google Shape;204;p21"/>
          <p:cNvSpPr txBox="1">
            <a:spLocks noGrp="1"/>
          </p:cNvSpPr>
          <p:nvPr>
            <p:ph type="body" idx="13"/>
          </p:nvPr>
        </p:nvSpPr>
        <p:spPr>
          <a:xfrm>
            <a:off x="545868" y="3327295"/>
            <a:ext cx="264899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05" name="Google Shape;205;p21"/>
          <p:cNvSpPr txBox="1">
            <a:spLocks noGrp="1"/>
          </p:cNvSpPr>
          <p:nvPr>
            <p:ph type="body" idx="14"/>
          </p:nvPr>
        </p:nvSpPr>
        <p:spPr>
          <a:xfrm>
            <a:off x="3364803" y="3556498"/>
            <a:ext cx="264899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06" name="Google Shape;206;p21"/>
          <p:cNvSpPr txBox="1">
            <a:spLocks noGrp="1"/>
          </p:cNvSpPr>
          <p:nvPr>
            <p:ph type="body" idx="15"/>
          </p:nvPr>
        </p:nvSpPr>
        <p:spPr>
          <a:xfrm>
            <a:off x="545868" y="3556498"/>
            <a:ext cx="264899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07" name="Google Shape;207;p21"/>
          <p:cNvSpPr txBox="1">
            <a:spLocks noGrp="1"/>
          </p:cNvSpPr>
          <p:nvPr>
            <p:ph type="body" idx="16"/>
          </p:nvPr>
        </p:nvSpPr>
        <p:spPr>
          <a:xfrm>
            <a:off x="6178201" y="3327295"/>
            <a:ext cx="264899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08" name="Google Shape;208;p21"/>
          <p:cNvSpPr txBox="1">
            <a:spLocks noGrp="1"/>
          </p:cNvSpPr>
          <p:nvPr>
            <p:ph type="body" idx="17"/>
          </p:nvPr>
        </p:nvSpPr>
        <p:spPr>
          <a:xfrm>
            <a:off x="6178201" y="3556498"/>
            <a:ext cx="264899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09" name="Google Shape;209;p21"/>
          <p:cNvSpPr txBox="1">
            <a:spLocks noGrp="1"/>
          </p:cNvSpPr>
          <p:nvPr>
            <p:ph type="body" idx="18"/>
          </p:nvPr>
        </p:nvSpPr>
        <p:spPr>
          <a:xfrm>
            <a:off x="8994371" y="3327295"/>
            <a:ext cx="264910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0" name="Google Shape;210;p21"/>
          <p:cNvSpPr txBox="1">
            <a:spLocks noGrp="1"/>
          </p:cNvSpPr>
          <p:nvPr>
            <p:ph type="body" idx="19"/>
          </p:nvPr>
        </p:nvSpPr>
        <p:spPr>
          <a:xfrm>
            <a:off x="8994371" y="3556498"/>
            <a:ext cx="264910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1" name="Google Shape;211;p21"/>
          <p:cNvSpPr txBox="1">
            <a:spLocks noGrp="1"/>
          </p:cNvSpPr>
          <p:nvPr>
            <p:ph type="body" idx="20"/>
          </p:nvPr>
        </p:nvSpPr>
        <p:spPr>
          <a:xfrm>
            <a:off x="3362444" y="5686374"/>
            <a:ext cx="264899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2" name="Google Shape;212;p21"/>
          <p:cNvSpPr txBox="1">
            <a:spLocks noGrp="1"/>
          </p:cNvSpPr>
          <p:nvPr>
            <p:ph type="body" idx="21"/>
          </p:nvPr>
        </p:nvSpPr>
        <p:spPr>
          <a:xfrm>
            <a:off x="543509" y="5686374"/>
            <a:ext cx="264899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3" name="Google Shape;213;p21"/>
          <p:cNvSpPr txBox="1">
            <a:spLocks noGrp="1"/>
          </p:cNvSpPr>
          <p:nvPr>
            <p:ph type="body" idx="22"/>
          </p:nvPr>
        </p:nvSpPr>
        <p:spPr>
          <a:xfrm>
            <a:off x="3362444" y="5915576"/>
            <a:ext cx="264899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4" name="Google Shape;214;p21"/>
          <p:cNvSpPr txBox="1">
            <a:spLocks noGrp="1"/>
          </p:cNvSpPr>
          <p:nvPr>
            <p:ph type="body" idx="23"/>
          </p:nvPr>
        </p:nvSpPr>
        <p:spPr>
          <a:xfrm>
            <a:off x="543509" y="5915576"/>
            <a:ext cx="264899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5" name="Google Shape;215;p21"/>
          <p:cNvSpPr txBox="1">
            <a:spLocks noGrp="1"/>
          </p:cNvSpPr>
          <p:nvPr>
            <p:ph type="body" idx="24"/>
          </p:nvPr>
        </p:nvSpPr>
        <p:spPr>
          <a:xfrm>
            <a:off x="6175843" y="5686374"/>
            <a:ext cx="264899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6" name="Google Shape;216;p21"/>
          <p:cNvSpPr txBox="1">
            <a:spLocks noGrp="1"/>
          </p:cNvSpPr>
          <p:nvPr>
            <p:ph type="body" idx="25"/>
          </p:nvPr>
        </p:nvSpPr>
        <p:spPr>
          <a:xfrm>
            <a:off x="6175843" y="5915576"/>
            <a:ext cx="264899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7" name="Google Shape;217;p21"/>
          <p:cNvSpPr txBox="1">
            <a:spLocks noGrp="1"/>
          </p:cNvSpPr>
          <p:nvPr>
            <p:ph type="body" idx="26"/>
          </p:nvPr>
        </p:nvSpPr>
        <p:spPr>
          <a:xfrm>
            <a:off x="8992013" y="5686374"/>
            <a:ext cx="264910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8" name="Google Shape;218;p21"/>
          <p:cNvSpPr txBox="1">
            <a:spLocks noGrp="1"/>
          </p:cNvSpPr>
          <p:nvPr>
            <p:ph type="body" idx="27"/>
          </p:nvPr>
        </p:nvSpPr>
        <p:spPr>
          <a:xfrm>
            <a:off x="8992013" y="5915576"/>
            <a:ext cx="264910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19" name="Google Shape;219;p21"/>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21"/>
          <p:cNvSpPr txBox="1">
            <a:spLocks noGrp="1"/>
          </p:cNvSpPr>
          <p:nvPr>
            <p:ph type="body" idx="28"/>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341632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4/15/25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up Image">
  <p:cSld name="9-up Image">
    <p:spTree>
      <p:nvGrpSpPr>
        <p:cNvPr id="1" name="Shape 221"/>
        <p:cNvGrpSpPr/>
        <p:nvPr/>
      </p:nvGrpSpPr>
      <p:grpSpPr>
        <a:xfrm>
          <a:off x="0" y="0"/>
          <a:ext cx="0" cy="0"/>
          <a:chOff x="0" y="0"/>
          <a:chExt cx="0" cy="0"/>
        </a:xfrm>
      </p:grpSpPr>
      <p:sp>
        <p:nvSpPr>
          <p:cNvPr id="222" name="Google Shape;222;p22"/>
          <p:cNvSpPr txBox="1">
            <a:spLocks noGrp="1"/>
          </p:cNvSpPr>
          <p:nvPr>
            <p:ph type="body" idx="1"/>
          </p:nvPr>
        </p:nvSpPr>
        <p:spPr>
          <a:xfrm>
            <a:off x="3927370" y="5686374"/>
            <a:ext cx="208716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23" name="Google Shape;223;p22"/>
          <p:cNvSpPr txBox="1">
            <a:spLocks noGrp="1"/>
          </p:cNvSpPr>
          <p:nvPr>
            <p:ph type="body" idx="2"/>
          </p:nvPr>
        </p:nvSpPr>
        <p:spPr>
          <a:xfrm>
            <a:off x="1679140" y="5686374"/>
            <a:ext cx="2084947"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24" name="Google Shape;224;p22"/>
          <p:cNvSpPr txBox="1">
            <a:spLocks noGrp="1"/>
          </p:cNvSpPr>
          <p:nvPr>
            <p:ph type="body" idx="3"/>
          </p:nvPr>
        </p:nvSpPr>
        <p:spPr>
          <a:xfrm>
            <a:off x="3927370" y="5909019"/>
            <a:ext cx="208716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25" name="Google Shape;225;p22"/>
          <p:cNvSpPr txBox="1">
            <a:spLocks noGrp="1"/>
          </p:cNvSpPr>
          <p:nvPr>
            <p:ph type="body" idx="4"/>
          </p:nvPr>
        </p:nvSpPr>
        <p:spPr>
          <a:xfrm>
            <a:off x="1679140" y="5909019"/>
            <a:ext cx="2084947"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26" name="Google Shape;226;p22"/>
          <p:cNvSpPr>
            <a:spLocks noGrp="1"/>
          </p:cNvSpPr>
          <p:nvPr>
            <p:ph type="pic" idx="5"/>
          </p:nvPr>
        </p:nvSpPr>
        <p:spPr>
          <a:xfrm>
            <a:off x="1673726"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27" name="Google Shape;227;p22"/>
          <p:cNvSpPr>
            <a:spLocks noGrp="1"/>
          </p:cNvSpPr>
          <p:nvPr>
            <p:ph type="pic" idx="6"/>
          </p:nvPr>
        </p:nvSpPr>
        <p:spPr>
          <a:xfrm>
            <a:off x="3926572"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28" name="Google Shape;228;p22"/>
          <p:cNvSpPr>
            <a:spLocks noGrp="1"/>
          </p:cNvSpPr>
          <p:nvPr>
            <p:ph type="pic" idx="7"/>
          </p:nvPr>
        </p:nvSpPr>
        <p:spPr>
          <a:xfrm>
            <a:off x="8428719"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29" name="Google Shape;229;p22"/>
          <p:cNvSpPr txBox="1">
            <a:spLocks noGrp="1"/>
          </p:cNvSpPr>
          <p:nvPr>
            <p:ph type="body" idx="8"/>
          </p:nvPr>
        </p:nvSpPr>
        <p:spPr>
          <a:xfrm>
            <a:off x="6177470" y="5686374"/>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30" name="Google Shape;230;p22"/>
          <p:cNvSpPr txBox="1">
            <a:spLocks noGrp="1"/>
          </p:cNvSpPr>
          <p:nvPr>
            <p:ph type="body" idx="9"/>
          </p:nvPr>
        </p:nvSpPr>
        <p:spPr>
          <a:xfrm>
            <a:off x="6177470" y="5909019"/>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31" name="Google Shape;231;p22"/>
          <p:cNvSpPr>
            <a:spLocks noGrp="1"/>
          </p:cNvSpPr>
          <p:nvPr>
            <p:ph type="pic" idx="13"/>
          </p:nvPr>
        </p:nvSpPr>
        <p:spPr>
          <a:xfrm>
            <a:off x="5050687"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2" name="Google Shape;232;p22"/>
          <p:cNvSpPr>
            <a:spLocks noGrp="1"/>
          </p:cNvSpPr>
          <p:nvPr>
            <p:ph type="pic" idx="14"/>
          </p:nvPr>
        </p:nvSpPr>
        <p:spPr>
          <a:xfrm>
            <a:off x="2798278"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3" name="Google Shape;233;p22"/>
          <p:cNvSpPr>
            <a:spLocks noGrp="1"/>
          </p:cNvSpPr>
          <p:nvPr>
            <p:ph type="pic" idx="15"/>
          </p:nvPr>
        </p:nvSpPr>
        <p:spPr>
          <a:xfrm>
            <a:off x="545869"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4" name="Google Shape;234;p22"/>
          <p:cNvSpPr>
            <a:spLocks noGrp="1"/>
          </p:cNvSpPr>
          <p:nvPr>
            <p:ph type="pic" idx="16"/>
          </p:nvPr>
        </p:nvSpPr>
        <p:spPr>
          <a:xfrm>
            <a:off x="7303096"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5" name="Google Shape;235;p22"/>
          <p:cNvSpPr>
            <a:spLocks noGrp="1"/>
          </p:cNvSpPr>
          <p:nvPr>
            <p:ph type="pic" idx="17"/>
          </p:nvPr>
        </p:nvSpPr>
        <p:spPr>
          <a:xfrm>
            <a:off x="9555505"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6" name="Google Shape;236;p22"/>
          <p:cNvSpPr>
            <a:spLocks noGrp="1"/>
          </p:cNvSpPr>
          <p:nvPr>
            <p:ph type="pic" idx="18"/>
          </p:nvPr>
        </p:nvSpPr>
        <p:spPr>
          <a:xfrm>
            <a:off x="6175873"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37" name="Google Shape;237;p22"/>
          <p:cNvSpPr txBox="1">
            <a:spLocks noGrp="1"/>
          </p:cNvSpPr>
          <p:nvPr>
            <p:ph type="body" idx="19"/>
          </p:nvPr>
        </p:nvSpPr>
        <p:spPr>
          <a:xfrm>
            <a:off x="8435808" y="5686374"/>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38" name="Google Shape;238;p22"/>
          <p:cNvSpPr txBox="1">
            <a:spLocks noGrp="1"/>
          </p:cNvSpPr>
          <p:nvPr>
            <p:ph type="body" idx="20"/>
          </p:nvPr>
        </p:nvSpPr>
        <p:spPr>
          <a:xfrm>
            <a:off x="8435808" y="5909019"/>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39" name="Google Shape;239;p22"/>
          <p:cNvSpPr txBox="1">
            <a:spLocks noGrp="1"/>
          </p:cNvSpPr>
          <p:nvPr>
            <p:ph type="body" idx="21"/>
          </p:nvPr>
        </p:nvSpPr>
        <p:spPr>
          <a:xfrm>
            <a:off x="5047304"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0" name="Google Shape;240;p22"/>
          <p:cNvSpPr txBox="1">
            <a:spLocks noGrp="1"/>
          </p:cNvSpPr>
          <p:nvPr>
            <p:ph type="body" idx="22"/>
          </p:nvPr>
        </p:nvSpPr>
        <p:spPr>
          <a:xfrm>
            <a:off x="2797319"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1" name="Google Shape;241;p22"/>
          <p:cNvSpPr txBox="1">
            <a:spLocks noGrp="1"/>
          </p:cNvSpPr>
          <p:nvPr>
            <p:ph type="body" idx="23"/>
          </p:nvPr>
        </p:nvSpPr>
        <p:spPr>
          <a:xfrm>
            <a:off x="5047304"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2" name="Google Shape;242;p22"/>
          <p:cNvSpPr txBox="1">
            <a:spLocks noGrp="1"/>
          </p:cNvSpPr>
          <p:nvPr>
            <p:ph type="body" idx="24"/>
          </p:nvPr>
        </p:nvSpPr>
        <p:spPr>
          <a:xfrm>
            <a:off x="2797319"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3" name="Google Shape;243;p22"/>
          <p:cNvSpPr txBox="1">
            <a:spLocks noGrp="1"/>
          </p:cNvSpPr>
          <p:nvPr>
            <p:ph type="body" idx="25"/>
          </p:nvPr>
        </p:nvSpPr>
        <p:spPr>
          <a:xfrm>
            <a:off x="7300221"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4" name="Google Shape;244;p22"/>
          <p:cNvSpPr txBox="1">
            <a:spLocks noGrp="1"/>
          </p:cNvSpPr>
          <p:nvPr>
            <p:ph type="body" idx="26"/>
          </p:nvPr>
        </p:nvSpPr>
        <p:spPr>
          <a:xfrm>
            <a:off x="7300221"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5" name="Google Shape;245;p22"/>
          <p:cNvSpPr txBox="1">
            <a:spLocks noGrp="1"/>
          </p:cNvSpPr>
          <p:nvPr>
            <p:ph type="body" idx="27"/>
          </p:nvPr>
        </p:nvSpPr>
        <p:spPr>
          <a:xfrm>
            <a:off x="9555505" y="3327295"/>
            <a:ext cx="2087967"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6" name="Google Shape;246;p22"/>
          <p:cNvSpPr txBox="1">
            <a:spLocks noGrp="1"/>
          </p:cNvSpPr>
          <p:nvPr>
            <p:ph type="body" idx="28"/>
          </p:nvPr>
        </p:nvSpPr>
        <p:spPr>
          <a:xfrm>
            <a:off x="9555505" y="3556498"/>
            <a:ext cx="2087967"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7" name="Google Shape;247;p22"/>
          <p:cNvSpPr txBox="1">
            <a:spLocks noGrp="1"/>
          </p:cNvSpPr>
          <p:nvPr>
            <p:ph type="body" idx="29"/>
          </p:nvPr>
        </p:nvSpPr>
        <p:spPr>
          <a:xfrm>
            <a:off x="545869"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8" name="Google Shape;248;p22"/>
          <p:cNvSpPr txBox="1">
            <a:spLocks noGrp="1"/>
          </p:cNvSpPr>
          <p:nvPr>
            <p:ph type="body" idx="30"/>
          </p:nvPr>
        </p:nvSpPr>
        <p:spPr>
          <a:xfrm>
            <a:off x="545869"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49" name="Google Shape;249;p22"/>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22"/>
          <p:cNvSpPr txBox="1">
            <a:spLocks noGrp="1"/>
          </p:cNvSpPr>
          <p:nvPr>
            <p:ph type="body" idx="3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955166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0-up Image">
  <p:cSld name="10-up Image">
    <p:spTree>
      <p:nvGrpSpPr>
        <p:cNvPr id="1" name="Shape 251"/>
        <p:cNvGrpSpPr/>
        <p:nvPr/>
      </p:nvGrpSpPr>
      <p:grpSpPr>
        <a:xfrm>
          <a:off x="0" y="0"/>
          <a:ext cx="0" cy="0"/>
          <a:chOff x="0" y="0"/>
          <a:chExt cx="0" cy="0"/>
        </a:xfrm>
      </p:grpSpPr>
      <p:sp>
        <p:nvSpPr>
          <p:cNvPr id="252" name="Google Shape;252;p23"/>
          <p:cNvSpPr txBox="1">
            <a:spLocks noGrp="1"/>
          </p:cNvSpPr>
          <p:nvPr>
            <p:ph type="body" idx="1"/>
          </p:nvPr>
        </p:nvSpPr>
        <p:spPr>
          <a:xfrm>
            <a:off x="2794098" y="5686374"/>
            <a:ext cx="2087161"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53" name="Google Shape;253;p23"/>
          <p:cNvSpPr txBox="1">
            <a:spLocks noGrp="1"/>
          </p:cNvSpPr>
          <p:nvPr>
            <p:ph type="body" idx="2"/>
          </p:nvPr>
        </p:nvSpPr>
        <p:spPr>
          <a:xfrm>
            <a:off x="545869" y="5686374"/>
            <a:ext cx="2084947"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54" name="Google Shape;254;p23"/>
          <p:cNvSpPr txBox="1">
            <a:spLocks noGrp="1"/>
          </p:cNvSpPr>
          <p:nvPr>
            <p:ph type="body" idx="3"/>
          </p:nvPr>
        </p:nvSpPr>
        <p:spPr>
          <a:xfrm>
            <a:off x="2794098" y="5909019"/>
            <a:ext cx="2087161"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55" name="Google Shape;255;p23"/>
          <p:cNvSpPr txBox="1">
            <a:spLocks noGrp="1"/>
          </p:cNvSpPr>
          <p:nvPr>
            <p:ph type="body" idx="4"/>
          </p:nvPr>
        </p:nvSpPr>
        <p:spPr>
          <a:xfrm>
            <a:off x="545869" y="5909019"/>
            <a:ext cx="2084947"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56" name="Google Shape;256;p23"/>
          <p:cNvSpPr>
            <a:spLocks noGrp="1"/>
          </p:cNvSpPr>
          <p:nvPr>
            <p:ph type="pic" idx="5"/>
          </p:nvPr>
        </p:nvSpPr>
        <p:spPr>
          <a:xfrm>
            <a:off x="545868"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57" name="Google Shape;257;p23"/>
          <p:cNvSpPr>
            <a:spLocks noGrp="1"/>
          </p:cNvSpPr>
          <p:nvPr>
            <p:ph type="pic" idx="6"/>
          </p:nvPr>
        </p:nvSpPr>
        <p:spPr>
          <a:xfrm>
            <a:off x="2798714"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58" name="Google Shape;258;p23"/>
          <p:cNvSpPr>
            <a:spLocks noGrp="1"/>
          </p:cNvSpPr>
          <p:nvPr>
            <p:ph type="pic" idx="7"/>
          </p:nvPr>
        </p:nvSpPr>
        <p:spPr>
          <a:xfrm>
            <a:off x="7300862"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59" name="Google Shape;259;p23"/>
          <p:cNvSpPr txBox="1">
            <a:spLocks noGrp="1"/>
          </p:cNvSpPr>
          <p:nvPr>
            <p:ph type="body" idx="8"/>
          </p:nvPr>
        </p:nvSpPr>
        <p:spPr>
          <a:xfrm>
            <a:off x="5044198" y="5686374"/>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60" name="Google Shape;260;p23"/>
          <p:cNvSpPr txBox="1">
            <a:spLocks noGrp="1"/>
          </p:cNvSpPr>
          <p:nvPr>
            <p:ph type="body" idx="9"/>
          </p:nvPr>
        </p:nvSpPr>
        <p:spPr>
          <a:xfrm>
            <a:off x="5044198" y="5909019"/>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61" name="Google Shape;261;p23"/>
          <p:cNvSpPr>
            <a:spLocks noGrp="1"/>
          </p:cNvSpPr>
          <p:nvPr>
            <p:ph type="pic" idx="13"/>
          </p:nvPr>
        </p:nvSpPr>
        <p:spPr>
          <a:xfrm>
            <a:off x="5050687"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2" name="Google Shape;262;p23"/>
          <p:cNvSpPr>
            <a:spLocks noGrp="1"/>
          </p:cNvSpPr>
          <p:nvPr>
            <p:ph type="pic" idx="14"/>
          </p:nvPr>
        </p:nvSpPr>
        <p:spPr>
          <a:xfrm>
            <a:off x="2798278"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3" name="Google Shape;263;p23"/>
          <p:cNvSpPr>
            <a:spLocks noGrp="1"/>
          </p:cNvSpPr>
          <p:nvPr>
            <p:ph type="pic" idx="15"/>
          </p:nvPr>
        </p:nvSpPr>
        <p:spPr>
          <a:xfrm>
            <a:off x="545869"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4" name="Google Shape;264;p23"/>
          <p:cNvSpPr>
            <a:spLocks noGrp="1"/>
          </p:cNvSpPr>
          <p:nvPr>
            <p:ph type="pic" idx="16"/>
          </p:nvPr>
        </p:nvSpPr>
        <p:spPr>
          <a:xfrm>
            <a:off x="7303096"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5" name="Google Shape;265;p23"/>
          <p:cNvSpPr>
            <a:spLocks noGrp="1"/>
          </p:cNvSpPr>
          <p:nvPr>
            <p:ph type="pic" idx="17"/>
          </p:nvPr>
        </p:nvSpPr>
        <p:spPr>
          <a:xfrm>
            <a:off x="9555505" y="1616280"/>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6" name="Google Shape;266;p23"/>
          <p:cNvSpPr>
            <a:spLocks noGrp="1"/>
          </p:cNvSpPr>
          <p:nvPr>
            <p:ph type="pic" idx="18"/>
          </p:nvPr>
        </p:nvSpPr>
        <p:spPr>
          <a:xfrm>
            <a:off x="5048016"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67" name="Google Shape;267;p23"/>
          <p:cNvSpPr txBox="1">
            <a:spLocks noGrp="1"/>
          </p:cNvSpPr>
          <p:nvPr>
            <p:ph type="body" idx="19"/>
          </p:nvPr>
        </p:nvSpPr>
        <p:spPr>
          <a:xfrm>
            <a:off x="7302536" y="5686374"/>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68" name="Google Shape;268;p23"/>
          <p:cNvSpPr txBox="1">
            <a:spLocks noGrp="1"/>
          </p:cNvSpPr>
          <p:nvPr>
            <p:ph type="body" idx="20"/>
          </p:nvPr>
        </p:nvSpPr>
        <p:spPr>
          <a:xfrm>
            <a:off x="7302536" y="5909019"/>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69" name="Google Shape;269;p23"/>
          <p:cNvSpPr txBox="1">
            <a:spLocks noGrp="1"/>
          </p:cNvSpPr>
          <p:nvPr>
            <p:ph type="body" idx="21"/>
          </p:nvPr>
        </p:nvSpPr>
        <p:spPr>
          <a:xfrm>
            <a:off x="5047304"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0" name="Google Shape;270;p23"/>
          <p:cNvSpPr txBox="1">
            <a:spLocks noGrp="1"/>
          </p:cNvSpPr>
          <p:nvPr>
            <p:ph type="body" idx="22"/>
          </p:nvPr>
        </p:nvSpPr>
        <p:spPr>
          <a:xfrm>
            <a:off x="2797319"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1" name="Google Shape;271;p23"/>
          <p:cNvSpPr txBox="1">
            <a:spLocks noGrp="1"/>
          </p:cNvSpPr>
          <p:nvPr>
            <p:ph type="body" idx="23"/>
          </p:nvPr>
        </p:nvSpPr>
        <p:spPr>
          <a:xfrm>
            <a:off x="5047304"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2" name="Google Shape;272;p23"/>
          <p:cNvSpPr txBox="1">
            <a:spLocks noGrp="1"/>
          </p:cNvSpPr>
          <p:nvPr>
            <p:ph type="body" idx="24"/>
          </p:nvPr>
        </p:nvSpPr>
        <p:spPr>
          <a:xfrm>
            <a:off x="2797319"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3" name="Google Shape;273;p23"/>
          <p:cNvSpPr txBox="1">
            <a:spLocks noGrp="1"/>
          </p:cNvSpPr>
          <p:nvPr>
            <p:ph type="body" idx="25"/>
          </p:nvPr>
        </p:nvSpPr>
        <p:spPr>
          <a:xfrm>
            <a:off x="7300221"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4" name="Google Shape;274;p23"/>
          <p:cNvSpPr txBox="1">
            <a:spLocks noGrp="1"/>
          </p:cNvSpPr>
          <p:nvPr>
            <p:ph type="body" idx="26"/>
          </p:nvPr>
        </p:nvSpPr>
        <p:spPr>
          <a:xfrm>
            <a:off x="7300221"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5" name="Google Shape;275;p23"/>
          <p:cNvSpPr txBox="1">
            <a:spLocks noGrp="1"/>
          </p:cNvSpPr>
          <p:nvPr>
            <p:ph type="body" idx="27"/>
          </p:nvPr>
        </p:nvSpPr>
        <p:spPr>
          <a:xfrm>
            <a:off x="9555505" y="3327295"/>
            <a:ext cx="2087967"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6" name="Google Shape;276;p23"/>
          <p:cNvSpPr txBox="1">
            <a:spLocks noGrp="1"/>
          </p:cNvSpPr>
          <p:nvPr>
            <p:ph type="body" idx="28"/>
          </p:nvPr>
        </p:nvSpPr>
        <p:spPr>
          <a:xfrm>
            <a:off x="9555505" y="3556498"/>
            <a:ext cx="2087967"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7" name="Google Shape;277;p23"/>
          <p:cNvSpPr>
            <a:spLocks noGrp="1"/>
          </p:cNvSpPr>
          <p:nvPr>
            <p:ph type="pic" idx="29"/>
          </p:nvPr>
        </p:nvSpPr>
        <p:spPr>
          <a:xfrm>
            <a:off x="9553708" y="3975399"/>
            <a:ext cx="2087880" cy="1645920"/>
          </a:xfrm>
          <a:prstGeom prst="rect">
            <a:avLst/>
          </a:prstGeom>
          <a:solidFill>
            <a:srgbClr val="151617">
              <a:alpha val="60784"/>
            </a:srgbClr>
          </a:solidFill>
          <a:ln w="9525" cap="flat" cmpd="sng">
            <a:solidFill>
              <a:schemeClr val="accent5"/>
            </a:solidFill>
            <a:prstDash val="solid"/>
            <a:round/>
            <a:headEnd type="none" w="sm" len="sm"/>
            <a:tailEnd type="none" w="sm" len="sm"/>
          </a:ln>
        </p:spPr>
      </p:sp>
      <p:sp>
        <p:nvSpPr>
          <p:cNvPr id="278" name="Google Shape;278;p23"/>
          <p:cNvSpPr txBox="1">
            <a:spLocks noGrp="1"/>
          </p:cNvSpPr>
          <p:nvPr>
            <p:ph type="body" idx="30"/>
          </p:nvPr>
        </p:nvSpPr>
        <p:spPr>
          <a:xfrm>
            <a:off x="9548294" y="5701190"/>
            <a:ext cx="2087967"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79" name="Google Shape;279;p23"/>
          <p:cNvSpPr txBox="1">
            <a:spLocks noGrp="1"/>
          </p:cNvSpPr>
          <p:nvPr>
            <p:ph type="body" idx="31"/>
          </p:nvPr>
        </p:nvSpPr>
        <p:spPr>
          <a:xfrm>
            <a:off x="9548294" y="5930392"/>
            <a:ext cx="2087967"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80" name="Google Shape;280;p23"/>
          <p:cNvSpPr txBox="1">
            <a:spLocks noGrp="1"/>
          </p:cNvSpPr>
          <p:nvPr>
            <p:ph type="body" idx="32"/>
          </p:nvPr>
        </p:nvSpPr>
        <p:spPr>
          <a:xfrm>
            <a:off x="545869" y="3327295"/>
            <a:ext cx="2087880" cy="250120"/>
          </a:xfrm>
          <a:prstGeom prst="rect">
            <a:avLst/>
          </a:prstGeom>
          <a:noFill/>
          <a:ln>
            <a:noFill/>
          </a:ln>
        </p:spPr>
        <p:txBody>
          <a:bodyPr spcFirstLastPara="1" wrap="square" lIns="91425" tIns="45700" rIns="91425" bIns="45700" anchor="b" anchorCtr="0">
            <a:noAutofit/>
          </a:bodyPr>
          <a:lstStyle>
            <a:lvl1pPr marL="152385" marR="0" lvl="0" indent="-76192" algn="ctr" rtl="0">
              <a:lnSpc>
                <a:spcPct val="90000"/>
              </a:lnSpc>
              <a:spcBef>
                <a:spcPts val="400"/>
              </a:spcBef>
              <a:spcAft>
                <a:spcPts val="0"/>
              </a:spcAft>
              <a:buClr>
                <a:schemeClr val="lt1"/>
              </a:buClr>
              <a:buSzPts val="4000"/>
              <a:buFont typeface="NVIDIA Sans"/>
              <a:buNone/>
              <a:defRPr sz="1333" b="0" i="0" u="none" strike="noStrike" cap="none">
                <a:solidFill>
                  <a:schemeClr val="lt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81" name="Google Shape;281;p23"/>
          <p:cNvSpPr txBox="1">
            <a:spLocks noGrp="1"/>
          </p:cNvSpPr>
          <p:nvPr>
            <p:ph type="body" idx="33"/>
          </p:nvPr>
        </p:nvSpPr>
        <p:spPr>
          <a:xfrm>
            <a:off x="545869" y="3556498"/>
            <a:ext cx="2087880" cy="250120"/>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200"/>
              </a:spcBef>
              <a:spcAft>
                <a:spcPts val="0"/>
              </a:spcAft>
              <a:buClr>
                <a:schemeClr val="lt1"/>
              </a:buClr>
              <a:buSzPts val="2800"/>
              <a:buFont typeface="NVIDIA Sans"/>
              <a:buNone/>
              <a:defRPr sz="933" b="0" i="0" u="none" strike="noStrike" cap="none">
                <a:solidFill>
                  <a:schemeClr val="lt1"/>
                </a:solidFill>
                <a:latin typeface="NVIDIA Sans"/>
                <a:ea typeface="NVIDIA Sans"/>
                <a:cs typeface="NVIDIA Sans"/>
                <a:sym typeface="NVIDIA Sans"/>
              </a:defRPr>
            </a:lvl1pPr>
            <a:lvl2pPr marL="304770" marR="0" lvl="1"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4pPr>
            <a:lvl5pPr marL="761924" marR="0" lvl="4" indent="-76192" algn="l" rtl="0">
              <a:lnSpc>
                <a:spcPct val="90000"/>
              </a:lnSpc>
              <a:spcBef>
                <a:spcPts val="500"/>
              </a:spcBef>
              <a:spcAft>
                <a:spcPts val="0"/>
              </a:spcAft>
              <a:buClr>
                <a:schemeClr val="dk1"/>
              </a:buClr>
              <a:buSzPts val="4000"/>
              <a:buFont typeface="NVIDIA Sans"/>
              <a:buNone/>
              <a:defRPr sz="1333" b="1"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82" name="Google Shape;282;p23"/>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23"/>
          <p:cNvSpPr txBox="1">
            <a:spLocks noGrp="1"/>
          </p:cNvSpPr>
          <p:nvPr>
            <p:ph type="body" idx="34"/>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2918589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Left - Text Right">
  <p:cSld name="Image Left - Text Right">
    <p:spTree>
      <p:nvGrpSpPr>
        <p:cNvPr id="1" name="Shape 284"/>
        <p:cNvGrpSpPr/>
        <p:nvPr/>
      </p:nvGrpSpPr>
      <p:grpSpPr>
        <a:xfrm>
          <a:off x="0" y="0"/>
          <a:ext cx="0" cy="0"/>
          <a:chOff x="0" y="0"/>
          <a:chExt cx="0" cy="0"/>
        </a:xfrm>
      </p:grpSpPr>
      <p:sp>
        <p:nvSpPr>
          <p:cNvPr id="285" name="Google Shape;285;p24"/>
          <p:cNvSpPr>
            <a:spLocks noGrp="1"/>
          </p:cNvSpPr>
          <p:nvPr>
            <p:ph type="pic" idx="2"/>
          </p:nvPr>
        </p:nvSpPr>
        <p:spPr>
          <a:xfrm>
            <a:off x="0" y="0"/>
            <a:ext cx="5471054" cy="6858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286" name="Google Shape;286;p24"/>
          <p:cNvSpPr txBox="1">
            <a:spLocks noGrp="1"/>
          </p:cNvSpPr>
          <p:nvPr>
            <p:ph type="title"/>
          </p:nvPr>
        </p:nvSpPr>
        <p:spPr>
          <a:xfrm>
            <a:off x="6376416" y="100689"/>
            <a:ext cx="4879848" cy="1121898"/>
          </a:xfrm>
          <a:prstGeom prst="rect">
            <a:avLst/>
          </a:prstGeom>
          <a:noFill/>
          <a:ln>
            <a:noFill/>
          </a:ln>
        </p:spPr>
        <p:txBody>
          <a:bodyPr spcFirstLastPara="1" wrap="square" lIns="91425" tIns="45700" rIns="91425" bIns="45700" anchor="b" anchorCtr="0">
            <a:normAutofit/>
          </a:bodyPr>
          <a:lstStyle>
            <a:lvl1pPr lvl="0" algn="l">
              <a:lnSpc>
                <a:spcPct val="90000"/>
              </a:lnSpc>
              <a:spcBef>
                <a:spcPts val="20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24"/>
          <p:cNvSpPr txBox="1">
            <a:spLocks noGrp="1"/>
          </p:cNvSpPr>
          <p:nvPr>
            <p:ph type="body" idx="1"/>
          </p:nvPr>
        </p:nvSpPr>
        <p:spPr>
          <a:xfrm>
            <a:off x="6376416" y="2329398"/>
            <a:ext cx="4879848" cy="3781841"/>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288" name="Google Shape;288;p24"/>
          <p:cNvSpPr txBox="1">
            <a:spLocks noGrp="1"/>
          </p:cNvSpPr>
          <p:nvPr>
            <p:ph type="body" idx="3"/>
          </p:nvPr>
        </p:nvSpPr>
        <p:spPr>
          <a:xfrm>
            <a:off x="6376416" y="1243923"/>
            <a:ext cx="4879848" cy="469392"/>
          </a:xfrm>
          <a:prstGeom prst="rect">
            <a:avLst/>
          </a:prstGeom>
          <a:noFill/>
          <a:ln>
            <a:noFill/>
          </a:ln>
        </p:spPr>
        <p:txBody>
          <a:bodyPr spcFirstLastPara="1" wrap="square" lIns="91425" tIns="45700" rIns="91425" bIns="45700" anchor="t" anchorCtr="0">
            <a:noAutofit/>
          </a:bodyPr>
          <a:lstStyle>
            <a:lvl1pPr marL="152385" marR="0" lvl="0" indent="-76192" algn="l" rtl="0">
              <a:lnSpc>
                <a:spcPct val="90000"/>
              </a:lnSpc>
              <a:spcBef>
                <a:spcPts val="20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cxnSp>
        <p:nvCxnSpPr>
          <p:cNvPr id="289" name="Google Shape;289;p24"/>
          <p:cNvCxnSpPr/>
          <p:nvPr/>
        </p:nvCxnSpPr>
        <p:spPr>
          <a:xfrm>
            <a:off x="5471054" y="1897743"/>
            <a:ext cx="5760826" cy="0"/>
          </a:xfrm>
          <a:prstGeom prst="straightConnector1">
            <a:avLst/>
          </a:prstGeom>
          <a:noFill/>
          <a:ln w="31750" cap="flat" cmpd="sng">
            <a:solidFill>
              <a:schemeClr val="accent5"/>
            </a:solidFill>
            <a:prstDash val="solid"/>
            <a:round/>
            <a:headEnd type="none" w="sm" len="sm"/>
            <a:tailEnd type="none" w="sm" len="sm"/>
          </a:ln>
        </p:spPr>
      </p:cxnSp>
    </p:spTree>
    <p:extLst>
      <p:ext uri="{BB962C8B-B14F-4D97-AF65-F5344CB8AC3E}">
        <p14:creationId xmlns:p14="http://schemas.microsoft.com/office/powerpoint/2010/main" val="4041877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mage Left - Text Right NO SUBTITLE">
  <p:cSld name="Image Left - Text Right NO SUBTITLE">
    <p:spTree>
      <p:nvGrpSpPr>
        <p:cNvPr id="1" name="Shape 290"/>
        <p:cNvGrpSpPr/>
        <p:nvPr/>
      </p:nvGrpSpPr>
      <p:grpSpPr>
        <a:xfrm>
          <a:off x="0" y="0"/>
          <a:ext cx="0" cy="0"/>
          <a:chOff x="0" y="0"/>
          <a:chExt cx="0" cy="0"/>
        </a:xfrm>
      </p:grpSpPr>
      <p:sp>
        <p:nvSpPr>
          <p:cNvPr id="291" name="Google Shape;291;p25"/>
          <p:cNvSpPr txBox="1">
            <a:spLocks noGrp="1"/>
          </p:cNvSpPr>
          <p:nvPr>
            <p:ph type="body" idx="1"/>
          </p:nvPr>
        </p:nvSpPr>
        <p:spPr>
          <a:xfrm>
            <a:off x="6376416" y="2329398"/>
            <a:ext cx="4879848" cy="3781841"/>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cxnSp>
        <p:nvCxnSpPr>
          <p:cNvPr id="292" name="Google Shape;292;p25"/>
          <p:cNvCxnSpPr/>
          <p:nvPr/>
        </p:nvCxnSpPr>
        <p:spPr>
          <a:xfrm>
            <a:off x="5471054" y="1897743"/>
            <a:ext cx="5760826" cy="0"/>
          </a:xfrm>
          <a:prstGeom prst="straightConnector1">
            <a:avLst/>
          </a:prstGeom>
          <a:noFill/>
          <a:ln w="31750" cap="flat" cmpd="sng">
            <a:solidFill>
              <a:schemeClr val="accent5"/>
            </a:solidFill>
            <a:prstDash val="solid"/>
            <a:round/>
            <a:headEnd type="none" w="sm" len="sm"/>
            <a:tailEnd type="none" w="sm" len="sm"/>
          </a:ln>
        </p:spPr>
      </p:cxnSp>
      <p:sp>
        <p:nvSpPr>
          <p:cNvPr id="293" name="Google Shape;293;p25"/>
          <p:cNvSpPr txBox="1">
            <a:spLocks noGrp="1"/>
          </p:cNvSpPr>
          <p:nvPr>
            <p:ph type="title"/>
          </p:nvPr>
        </p:nvSpPr>
        <p:spPr>
          <a:xfrm>
            <a:off x="6376416" y="406259"/>
            <a:ext cx="4879848" cy="1121898"/>
          </a:xfrm>
          <a:prstGeom prst="rect">
            <a:avLst/>
          </a:prstGeom>
          <a:noFill/>
          <a:ln>
            <a:noFill/>
          </a:ln>
        </p:spPr>
        <p:txBody>
          <a:bodyPr spcFirstLastPara="1" wrap="square" lIns="91425" tIns="45700" rIns="91425" bIns="45700" anchor="b" anchorCtr="0">
            <a:normAutofit/>
          </a:bodyPr>
          <a:lstStyle>
            <a:lvl1pPr lvl="0" algn="l">
              <a:lnSpc>
                <a:spcPct val="90000"/>
              </a:lnSpc>
              <a:spcBef>
                <a:spcPts val="20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25"/>
          <p:cNvSpPr>
            <a:spLocks noGrp="1"/>
          </p:cNvSpPr>
          <p:nvPr>
            <p:ph type="pic" idx="2"/>
          </p:nvPr>
        </p:nvSpPr>
        <p:spPr>
          <a:xfrm>
            <a:off x="0" y="0"/>
            <a:ext cx="5471054" cy="6858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Tree>
    <p:extLst>
      <p:ext uri="{BB962C8B-B14F-4D97-AF65-F5344CB8AC3E}">
        <p14:creationId xmlns:p14="http://schemas.microsoft.com/office/powerpoint/2010/main" val="1597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Left NO SUBTITLE - Image Right">
  <p:cSld name="Text Left NO SUBTITLE - Image Right">
    <p:spTree>
      <p:nvGrpSpPr>
        <p:cNvPr id="1" name="Shape 295"/>
        <p:cNvGrpSpPr/>
        <p:nvPr/>
      </p:nvGrpSpPr>
      <p:grpSpPr>
        <a:xfrm>
          <a:off x="0" y="0"/>
          <a:ext cx="0" cy="0"/>
          <a:chOff x="0" y="0"/>
          <a:chExt cx="0" cy="0"/>
        </a:xfrm>
      </p:grpSpPr>
      <p:sp>
        <p:nvSpPr>
          <p:cNvPr id="296" name="Google Shape;296;p26"/>
          <p:cNvSpPr/>
          <p:nvPr/>
        </p:nvSpPr>
        <p:spPr>
          <a:xfrm>
            <a:off x="10988040" y="6309360"/>
            <a:ext cx="1203960" cy="548640"/>
          </a:xfrm>
          <a:prstGeom prst="rect">
            <a:avLst/>
          </a:prstGeom>
          <a:solidFill>
            <a:schemeClr val="dk1"/>
          </a:solidFill>
          <a:ln>
            <a:noFill/>
          </a:ln>
        </p:spPr>
        <p:txBody>
          <a:bodyPr spcFirstLastPara="1" wrap="square" lIns="30475" tIns="15233" rIns="30475" bIns="15233"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sp>
        <p:nvSpPr>
          <p:cNvPr id="297" name="Google Shape;297;p26"/>
          <p:cNvSpPr txBox="1">
            <a:spLocks noGrp="1"/>
          </p:cNvSpPr>
          <p:nvPr>
            <p:ph type="title"/>
          </p:nvPr>
        </p:nvSpPr>
        <p:spPr>
          <a:xfrm>
            <a:off x="865632" y="406259"/>
            <a:ext cx="4879848" cy="1121898"/>
          </a:xfrm>
          <a:prstGeom prst="rect">
            <a:avLst/>
          </a:prstGeom>
          <a:noFill/>
          <a:ln>
            <a:noFill/>
          </a:ln>
        </p:spPr>
        <p:txBody>
          <a:bodyPr spcFirstLastPara="1" wrap="square" lIns="91425" tIns="45700" rIns="91425" bIns="45700" anchor="b" anchorCtr="0">
            <a:normAutofit/>
          </a:bodyPr>
          <a:lstStyle>
            <a:lvl1pPr lvl="0" algn="l">
              <a:lnSpc>
                <a:spcPct val="90000"/>
              </a:lnSpc>
              <a:spcBef>
                <a:spcPts val="20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8" name="Google Shape;298;p26"/>
          <p:cNvSpPr txBox="1">
            <a:spLocks noGrp="1"/>
          </p:cNvSpPr>
          <p:nvPr>
            <p:ph type="body" idx="1"/>
          </p:nvPr>
        </p:nvSpPr>
        <p:spPr>
          <a:xfrm>
            <a:off x="865632" y="2329398"/>
            <a:ext cx="4879848" cy="3781841"/>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NVIDIA Sans"/>
                <a:ea typeface="NVIDIA Sans"/>
                <a:cs typeface="NVIDIA Sans"/>
                <a:sym typeface="NVIDIA Sans"/>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NVIDIA Sans"/>
                <a:ea typeface="NVIDIA Sans"/>
                <a:cs typeface="NVIDIA Sans"/>
                <a:sym typeface="NVIDIA Sans"/>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NVIDIA Sans"/>
                <a:ea typeface="NVIDIA Sans"/>
                <a:cs typeface="NVIDIA Sans"/>
                <a:sym typeface="NVIDIA Sans"/>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NVIDIA Sans"/>
                <a:ea typeface="NVIDIA Sans"/>
                <a:cs typeface="NVIDIA Sans"/>
                <a:sym typeface="NVIDIA Sans"/>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grpSp>
        <p:nvGrpSpPr>
          <p:cNvPr id="299" name="Google Shape;299;p26"/>
          <p:cNvGrpSpPr/>
          <p:nvPr/>
        </p:nvGrpSpPr>
        <p:grpSpPr>
          <a:xfrm>
            <a:off x="0" y="6501471"/>
            <a:ext cx="776856" cy="360979"/>
            <a:chOff x="0" y="19504414"/>
            <a:chExt cx="2330569" cy="1082936"/>
          </a:xfrm>
        </p:grpSpPr>
        <p:sp>
          <p:nvSpPr>
            <p:cNvPr id="300" name="Google Shape;300;p26"/>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pic>
          <p:nvPicPr>
            <p:cNvPr id="301" name="Google Shape;301;p26"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cxnSp>
        <p:nvCxnSpPr>
          <p:cNvPr id="302" name="Google Shape;302;p26"/>
          <p:cNvCxnSpPr/>
          <p:nvPr/>
        </p:nvCxnSpPr>
        <p:spPr>
          <a:xfrm>
            <a:off x="0" y="1897743"/>
            <a:ext cx="5745480" cy="0"/>
          </a:xfrm>
          <a:prstGeom prst="straightConnector1">
            <a:avLst/>
          </a:prstGeom>
          <a:noFill/>
          <a:ln w="31750" cap="flat" cmpd="sng">
            <a:solidFill>
              <a:schemeClr val="accent5"/>
            </a:solidFill>
            <a:prstDash val="solid"/>
            <a:round/>
            <a:headEnd type="none" w="sm" len="sm"/>
            <a:tailEnd type="none" w="sm" len="sm"/>
          </a:ln>
        </p:spPr>
      </p:cxnSp>
      <p:sp>
        <p:nvSpPr>
          <p:cNvPr id="303" name="Google Shape;303;p26"/>
          <p:cNvSpPr>
            <a:spLocks noGrp="1"/>
          </p:cNvSpPr>
          <p:nvPr>
            <p:ph type="pic" idx="2"/>
          </p:nvPr>
        </p:nvSpPr>
        <p:spPr>
          <a:xfrm>
            <a:off x="6720946" y="0"/>
            <a:ext cx="5471054" cy="6858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04" name="Google Shape;304;p26"/>
          <p:cNvSpPr txBox="1"/>
          <p:nvPr/>
        </p:nvSpPr>
        <p:spPr>
          <a:xfrm>
            <a:off x="865632" y="6438314"/>
            <a:ext cx="2674169" cy="365125"/>
          </a:xfrm>
          <a:prstGeom prst="rect">
            <a:avLst/>
          </a:prstGeom>
          <a:noFill/>
          <a:ln>
            <a:noFill/>
          </a:ln>
        </p:spPr>
        <p:txBody>
          <a:bodyPr spcFirstLastPara="1" wrap="square" lIns="30475" tIns="15233" rIns="30475" bIns="15233" anchor="ctr" anchorCtr="0">
            <a:noAutofit/>
          </a:bodyPr>
          <a:lstStyle/>
          <a:p>
            <a:pPr marL="0" marR="0" lvl="0" indent="0" algn="l" rtl="0">
              <a:spcBef>
                <a:spcPts val="0"/>
              </a:spcBef>
              <a:spcAft>
                <a:spcPts val="0"/>
              </a:spcAft>
              <a:buNone/>
            </a:pPr>
            <a:fld id="{00000000-1234-1234-1234-123412341234}" type="slidenum">
              <a:rPr lang="en-US" sz="800">
                <a:solidFill>
                  <a:schemeClr val="lt1"/>
                </a:solidFill>
                <a:latin typeface="NVIDIA Sans"/>
                <a:ea typeface="NVIDIA Sans"/>
                <a:cs typeface="NVIDIA Sans"/>
                <a:sym typeface="NVIDIA Sans"/>
              </a:rPr>
              <a:pPr marL="0" marR="0" lvl="0" indent="0" algn="l" rtl="0">
                <a:spcBef>
                  <a:spcPts val="0"/>
                </a:spcBef>
                <a:spcAft>
                  <a:spcPts val="0"/>
                </a:spcAft>
                <a:buNone/>
              </a:pPr>
              <a:t>‹#›</a:t>
            </a:fld>
            <a:endParaRPr sz="8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2539439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Left NO BULLETS - Image Right ">
  <p:cSld name="Text Left NO BULLETS - Image Right ">
    <p:spTree>
      <p:nvGrpSpPr>
        <p:cNvPr id="1" name="Shape 305"/>
        <p:cNvGrpSpPr/>
        <p:nvPr/>
      </p:nvGrpSpPr>
      <p:grpSpPr>
        <a:xfrm>
          <a:off x="0" y="0"/>
          <a:ext cx="0" cy="0"/>
          <a:chOff x="0" y="0"/>
          <a:chExt cx="0" cy="0"/>
        </a:xfrm>
      </p:grpSpPr>
      <p:sp>
        <p:nvSpPr>
          <p:cNvPr id="306" name="Google Shape;306;p27"/>
          <p:cNvSpPr/>
          <p:nvPr/>
        </p:nvSpPr>
        <p:spPr>
          <a:xfrm>
            <a:off x="10988040" y="6309360"/>
            <a:ext cx="1203960" cy="548640"/>
          </a:xfrm>
          <a:prstGeom prst="rect">
            <a:avLst/>
          </a:prstGeom>
          <a:solidFill>
            <a:schemeClr val="dk1"/>
          </a:solidFill>
          <a:ln>
            <a:noFill/>
          </a:ln>
        </p:spPr>
        <p:txBody>
          <a:bodyPr spcFirstLastPara="1" wrap="square" lIns="30475" tIns="15233" rIns="30475" bIns="15233"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sp>
        <p:nvSpPr>
          <p:cNvPr id="307" name="Google Shape;307;p27"/>
          <p:cNvSpPr txBox="1">
            <a:spLocks noGrp="1"/>
          </p:cNvSpPr>
          <p:nvPr>
            <p:ph type="title"/>
          </p:nvPr>
        </p:nvSpPr>
        <p:spPr>
          <a:xfrm>
            <a:off x="865632" y="2276531"/>
            <a:ext cx="4047744" cy="1121898"/>
          </a:xfrm>
          <a:prstGeom prst="rect">
            <a:avLst/>
          </a:prstGeom>
          <a:noFill/>
          <a:ln>
            <a:noFill/>
          </a:ln>
        </p:spPr>
        <p:txBody>
          <a:bodyPr spcFirstLastPara="1" wrap="square" lIns="91425" tIns="45700" rIns="91425" bIns="45700" anchor="b" anchorCtr="0">
            <a:normAutofit/>
          </a:bodyPr>
          <a:lstStyle>
            <a:lvl1pPr lvl="0" algn="l">
              <a:lnSpc>
                <a:spcPct val="90000"/>
              </a:lnSpc>
              <a:spcBef>
                <a:spcPts val="20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p27"/>
          <p:cNvSpPr txBox="1">
            <a:spLocks noGrp="1"/>
          </p:cNvSpPr>
          <p:nvPr>
            <p:ph type="body" idx="1"/>
          </p:nvPr>
        </p:nvSpPr>
        <p:spPr>
          <a:xfrm>
            <a:off x="865632" y="3427707"/>
            <a:ext cx="4047744" cy="469392"/>
          </a:xfrm>
          <a:prstGeom prst="rect">
            <a:avLst/>
          </a:prstGeom>
          <a:noFill/>
          <a:ln>
            <a:noFill/>
          </a:ln>
        </p:spPr>
        <p:txBody>
          <a:bodyPr spcFirstLastPara="1" wrap="square" lIns="91425" tIns="45700" rIns="91425" bIns="45700" anchor="t" anchorCtr="0">
            <a:noAutofit/>
          </a:bodyPr>
          <a:lstStyle>
            <a:lvl1pPr marL="152385" marR="0" lvl="0" indent="-76192" algn="l" rtl="0">
              <a:lnSpc>
                <a:spcPct val="90000"/>
              </a:lnSpc>
              <a:spcBef>
                <a:spcPts val="20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grpSp>
        <p:nvGrpSpPr>
          <p:cNvPr id="309" name="Google Shape;309;p27"/>
          <p:cNvGrpSpPr/>
          <p:nvPr/>
        </p:nvGrpSpPr>
        <p:grpSpPr>
          <a:xfrm>
            <a:off x="0" y="6501471"/>
            <a:ext cx="776856" cy="360979"/>
            <a:chOff x="0" y="19504414"/>
            <a:chExt cx="2330569" cy="1082936"/>
          </a:xfrm>
        </p:grpSpPr>
        <p:sp>
          <p:nvSpPr>
            <p:cNvPr id="310" name="Google Shape;310;p27"/>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pic>
          <p:nvPicPr>
            <p:cNvPr id="311" name="Google Shape;311;p27"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sp>
        <p:nvSpPr>
          <p:cNvPr id="312" name="Google Shape;312;p27"/>
          <p:cNvSpPr>
            <a:spLocks noGrp="1"/>
          </p:cNvSpPr>
          <p:nvPr>
            <p:ph type="pic" idx="2"/>
          </p:nvPr>
        </p:nvSpPr>
        <p:spPr>
          <a:xfrm>
            <a:off x="5474208" y="0"/>
            <a:ext cx="6717792" cy="6858000"/>
          </a:xfrm>
          <a:prstGeom prst="rect">
            <a:avLst/>
          </a:prstGeom>
          <a:solidFill>
            <a:srgbClr val="F2F2F2">
              <a:alpha val="60784"/>
            </a:srgbClr>
          </a:solidFill>
          <a:ln w="9525" cap="flat" cmpd="sng">
            <a:solidFill>
              <a:schemeClr val="accent5"/>
            </a:solidFill>
            <a:prstDash val="solid"/>
            <a:round/>
            <a:headEnd type="none" w="sm" len="sm"/>
            <a:tailEnd type="none" w="sm" len="sm"/>
          </a:ln>
        </p:spPr>
      </p:sp>
      <p:sp>
        <p:nvSpPr>
          <p:cNvPr id="313" name="Google Shape;313;p27"/>
          <p:cNvSpPr txBox="1"/>
          <p:nvPr/>
        </p:nvSpPr>
        <p:spPr>
          <a:xfrm>
            <a:off x="865632" y="6438314"/>
            <a:ext cx="2674169" cy="365125"/>
          </a:xfrm>
          <a:prstGeom prst="rect">
            <a:avLst/>
          </a:prstGeom>
          <a:noFill/>
          <a:ln>
            <a:noFill/>
          </a:ln>
        </p:spPr>
        <p:txBody>
          <a:bodyPr spcFirstLastPara="1" wrap="square" lIns="30475" tIns="15233" rIns="30475" bIns="15233" anchor="ctr" anchorCtr="0">
            <a:noAutofit/>
          </a:bodyPr>
          <a:lstStyle/>
          <a:p>
            <a:pPr marL="0" marR="0" lvl="0" indent="0" algn="l" rtl="0">
              <a:spcBef>
                <a:spcPts val="0"/>
              </a:spcBef>
              <a:spcAft>
                <a:spcPts val="0"/>
              </a:spcAft>
              <a:buNone/>
            </a:pPr>
            <a:fld id="{00000000-1234-1234-1234-123412341234}" type="slidenum">
              <a:rPr lang="en-US" sz="800">
                <a:solidFill>
                  <a:schemeClr val="lt1"/>
                </a:solidFill>
                <a:latin typeface="NVIDIA Sans"/>
                <a:ea typeface="NVIDIA Sans"/>
                <a:cs typeface="NVIDIA Sans"/>
                <a:sym typeface="NVIDIA Sans"/>
              </a:rPr>
              <a:pPr marL="0" marR="0" lvl="0" indent="0" algn="l" rtl="0">
                <a:spcBef>
                  <a:spcPts val="0"/>
                </a:spcBef>
                <a:spcAft>
                  <a:spcPts val="0"/>
                </a:spcAft>
                <a:buNone/>
              </a:pPr>
              <a:t>‹#›</a:t>
            </a:fld>
            <a:endParaRPr sz="8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2451449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DING Layout">
  <p:cSld name="CODING Layout">
    <p:spTree>
      <p:nvGrpSpPr>
        <p:cNvPr id="1" name="Shape 322"/>
        <p:cNvGrpSpPr/>
        <p:nvPr/>
      </p:nvGrpSpPr>
      <p:grpSpPr>
        <a:xfrm>
          <a:off x="0" y="0"/>
          <a:ext cx="0" cy="0"/>
          <a:chOff x="0" y="0"/>
          <a:chExt cx="0" cy="0"/>
        </a:xfrm>
      </p:grpSpPr>
      <p:sp>
        <p:nvSpPr>
          <p:cNvPr id="323" name="Google Shape;323;p29"/>
          <p:cNvSpPr/>
          <p:nvPr/>
        </p:nvSpPr>
        <p:spPr>
          <a:xfrm>
            <a:off x="10896600" y="6111238"/>
            <a:ext cx="1295400" cy="746762"/>
          </a:xfrm>
          <a:prstGeom prst="rect">
            <a:avLst/>
          </a:prstGeom>
          <a:solidFill>
            <a:schemeClr val="dk1"/>
          </a:solidFill>
          <a:ln>
            <a:noFill/>
          </a:ln>
        </p:spPr>
        <p:txBody>
          <a:bodyPr spcFirstLastPara="1" wrap="square" lIns="30475" tIns="15233" rIns="30475" bIns="15233"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sp>
        <p:nvSpPr>
          <p:cNvPr id="324" name="Google Shape;324;p29"/>
          <p:cNvSpPr txBox="1">
            <a:spLocks noGrp="1"/>
          </p:cNvSpPr>
          <p:nvPr>
            <p:ph type="title"/>
          </p:nvPr>
        </p:nvSpPr>
        <p:spPr>
          <a:xfrm>
            <a:off x="865632" y="100689"/>
            <a:ext cx="4879848" cy="1121898"/>
          </a:xfrm>
          <a:prstGeom prst="rect">
            <a:avLst/>
          </a:prstGeom>
          <a:noFill/>
          <a:ln>
            <a:noFill/>
          </a:ln>
        </p:spPr>
        <p:txBody>
          <a:bodyPr spcFirstLastPara="1" wrap="square" lIns="91425" tIns="45700" rIns="91425" bIns="45700" anchor="b" anchorCtr="0">
            <a:normAutofit/>
          </a:bodyPr>
          <a:lstStyle>
            <a:lvl1pPr lvl="0" algn="l">
              <a:lnSpc>
                <a:spcPct val="90000"/>
              </a:lnSpc>
              <a:spcBef>
                <a:spcPts val="200"/>
              </a:spcBef>
              <a:spcAft>
                <a:spcPts val="0"/>
              </a:spcAft>
              <a:buClr>
                <a:schemeClr val="lt1"/>
              </a:buClr>
              <a:buSzPts val="7200"/>
              <a:buFont typeface="Roboto Mono"/>
              <a:buNone/>
              <a:defRPr sz="2400" b="1" cap="none">
                <a:latin typeface="Roboto Mono"/>
                <a:ea typeface="Roboto Mono"/>
                <a:cs typeface="Roboto Mono"/>
                <a:sym typeface="Roboto Mono"/>
              </a:defRPr>
            </a:lvl1pPr>
            <a:lvl2pPr lvl="1">
              <a:spcBef>
                <a:spcPts val="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29"/>
          <p:cNvSpPr txBox="1">
            <a:spLocks noGrp="1"/>
          </p:cNvSpPr>
          <p:nvPr>
            <p:ph type="body" idx="1"/>
          </p:nvPr>
        </p:nvSpPr>
        <p:spPr>
          <a:xfrm>
            <a:off x="865632" y="2329398"/>
            <a:ext cx="4879848" cy="3781841"/>
          </a:xfrm>
          <a:prstGeom prst="rect">
            <a:avLst/>
          </a:prstGeom>
          <a:noFill/>
          <a:ln>
            <a:noFill/>
          </a:ln>
        </p:spPr>
        <p:txBody>
          <a:bodyPr spcFirstLastPara="1" wrap="square" lIns="91425" tIns="45700" rIns="91425" bIns="45700" anchor="t" anchorCtr="0">
            <a:noAutofit/>
          </a:bodyPr>
          <a:lstStyle>
            <a:lvl1pPr marL="152385" marR="0" lvl="0" indent="-169316" algn="l" rtl="0">
              <a:lnSpc>
                <a:spcPct val="90000"/>
              </a:lnSpc>
              <a:spcBef>
                <a:spcPts val="1000"/>
              </a:spcBef>
              <a:spcAft>
                <a:spcPts val="0"/>
              </a:spcAft>
              <a:buClr>
                <a:schemeClr val="dk2"/>
              </a:buClr>
              <a:buSzPts val="4400"/>
              <a:buFont typeface="NVIDIA Sans"/>
              <a:buChar char="•"/>
              <a:defRPr sz="1467" b="0" i="0" u="none" strike="noStrike" cap="none">
                <a:solidFill>
                  <a:schemeClr val="lt1"/>
                </a:solidFill>
                <a:latin typeface="Roboto Mono"/>
                <a:ea typeface="Roboto Mono"/>
                <a:cs typeface="Roboto Mono"/>
                <a:sym typeface="Roboto Mono"/>
              </a:defRPr>
            </a:lvl1pPr>
            <a:lvl2pPr marL="304770" marR="0" lvl="1" indent="-160851" algn="l" rtl="0">
              <a:lnSpc>
                <a:spcPct val="90000"/>
              </a:lnSpc>
              <a:spcBef>
                <a:spcPts val="500"/>
              </a:spcBef>
              <a:spcAft>
                <a:spcPts val="0"/>
              </a:spcAft>
              <a:buClr>
                <a:schemeClr val="dk2"/>
              </a:buClr>
              <a:buSzPts val="4000"/>
              <a:buFont typeface="NVIDIA Sans"/>
              <a:buChar char="•"/>
              <a:defRPr sz="1333" b="0" i="0" u="none" strike="noStrike" cap="none">
                <a:solidFill>
                  <a:schemeClr val="lt1"/>
                </a:solidFill>
                <a:latin typeface="Roboto Mono"/>
                <a:ea typeface="Roboto Mono"/>
                <a:cs typeface="Roboto Mono"/>
                <a:sym typeface="Roboto Mono"/>
              </a:defRPr>
            </a:lvl2pPr>
            <a:lvl3pPr marL="457154" marR="0" lvl="2" indent="-152385" algn="l" rtl="0">
              <a:lnSpc>
                <a:spcPct val="90000"/>
              </a:lnSpc>
              <a:spcBef>
                <a:spcPts val="500"/>
              </a:spcBef>
              <a:spcAft>
                <a:spcPts val="0"/>
              </a:spcAft>
              <a:buClr>
                <a:schemeClr val="dk2"/>
              </a:buClr>
              <a:buSzPts val="3600"/>
              <a:buFont typeface="NVIDIA Sans"/>
              <a:buChar char="•"/>
              <a:defRPr sz="1200" b="0" i="0" u="none" strike="noStrike" cap="none">
                <a:solidFill>
                  <a:schemeClr val="lt1"/>
                </a:solidFill>
                <a:latin typeface="Roboto Mono"/>
                <a:ea typeface="Roboto Mono"/>
                <a:cs typeface="Roboto Mono"/>
                <a:sym typeface="Roboto Mono"/>
              </a:defRPr>
            </a:lvl3pPr>
            <a:lvl4pPr marL="609539" marR="0" lvl="3" indent="-143919" algn="l" rtl="0">
              <a:lnSpc>
                <a:spcPct val="90000"/>
              </a:lnSpc>
              <a:spcBef>
                <a:spcPts val="500"/>
              </a:spcBef>
              <a:spcAft>
                <a:spcPts val="0"/>
              </a:spcAft>
              <a:buClr>
                <a:schemeClr val="dk2"/>
              </a:buClr>
              <a:buSzPts val="3200"/>
              <a:buFont typeface="NVIDIA Sans"/>
              <a:buChar char="•"/>
              <a:defRPr sz="1067" b="0" i="0" u="none" strike="noStrike" cap="none">
                <a:solidFill>
                  <a:schemeClr val="lt1"/>
                </a:solidFill>
                <a:latin typeface="Roboto Mono"/>
                <a:ea typeface="Roboto Mono"/>
                <a:cs typeface="Roboto Mono"/>
                <a:sym typeface="Roboto Mono"/>
              </a:defRPr>
            </a:lvl4pPr>
            <a:lvl5pPr marL="761924" marR="0" lvl="4" indent="-135453" algn="l" rtl="0">
              <a:lnSpc>
                <a:spcPct val="90000"/>
              </a:lnSpc>
              <a:spcBef>
                <a:spcPts val="500"/>
              </a:spcBef>
              <a:spcAft>
                <a:spcPts val="0"/>
              </a:spcAft>
              <a:buClr>
                <a:schemeClr val="dk2"/>
              </a:buClr>
              <a:buSzPts val="2800"/>
              <a:buFont typeface="NVIDIA Sans"/>
              <a:buChar char="•"/>
              <a:defRPr sz="933" b="0" i="0" u="none" strike="noStrike" cap="none">
                <a:solidFill>
                  <a:schemeClr val="lt1"/>
                </a:solidFill>
                <a:latin typeface="Roboto Mono"/>
                <a:ea typeface="Roboto Mono"/>
                <a:cs typeface="Roboto Mono"/>
                <a:sym typeface="Roboto Mono"/>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326" name="Google Shape;326;p29"/>
          <p:cNvSpPr txBox="1">
            <a:spLocks noGrp="1"/>
          </p:cNvSpPr>
          <p:nvPr>
            <p:ph type="body" idx="2"/>
          </p:nvPr>
        </p:nvSpPr>
        <p:spPr>
          <a:xfrm>
            <a:off x="865632" y="1243923"/>
            <a:ext cx="4879848" cy="469392"/>
          </a:xfrm>
          <a:prstGeom prst="rect">
            <a:avLst/>
          </a:prstGeom>
          <a:noFill/>
          <a:ln>
            <a:noFill/>
          </a:ln>
        </p:spPr>
        <p:txBody>
          <a:bodyPr spcFirstLastPara="1" wrap="square" lIns="91425" tIns="45700" rIns="91425" bIns="45700" anchor="t" anchorCtr="0">
            <a:noAutofit/>
          </a:bodyPr>
          <a:lstStyle>
            <a:lvl1pPr marL="152385" marR="0" lvl="0" indent="-76192" algn="l" rtl="0">
              <a:lnSpc>
                <a:spcPct val="90000"/>
              </a:lnSpc>
              <a:spcBef>
                <a:spcPts val="200"/>
              </a:spcBef>
              <a:spcAft>
                <a:spcPts val="0"/>
              </a:spcAft>
              <a:buClr>
                <a:schemeClr val="dk2"/>
              </a:buClr>
              <a:buSzPts val="4800"/>
              <a:buFont typeface="NVIDIA Sans"/>
              <a:buNone/>
              <a:defRPr sz="1600" b="0" i="0" u="none" strike="noStrike" cap="none">
                <a:solidFill>
                  <a:schemeClr val="dk2"/>
                </a:solidFill>
                <a:latin typeface="Roboto Mono"/>
                <a:ea typeface="Roboto Mono"/>
                <a:cs typeface="Roboto Mono"/>
                <a:sym typeface="Roboto Mono"/>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327" name="Google Shape;327;p29"/>
          <p:cNvSpPr/>
          <p:nvPr/>
        </p:nvSpPr>
        <p:spPr>
          <a:xfrm>
            <a:off x="6720946" y="0"/>
            <a:ext cx="5471054" cy="6857999"/>
          </a:xfrm>
          <a:prstGeom prst="rect">
            <a:avLst/>
          </a:prstGeom>
          <a:solidFill>
            <a:srgbClr val="F2F2F2"/>
          </a:solidFill>
          <a:ln>
            <a:noFill/>
          </a:ln>
        </p:spPr>
        <p:txBody>
          <a:bodyPr spcFirstLastPara="1" wrap="square" lIns="30475" tIns="731517" rIns="30475" bIns="15233" anchor="ctr" anchorCtr="0">
            <a:noAutofit/>
          </a:bodyPr>
          <a:lstStyle/>
          <a:p>
            <a:pPr marL="0" marR="0" lvl="0" indent="0" algn="ctr" rtl="0">
              <a:lnSpc>
                <a:spcPct val="90000"/>
              </a:lnSpc>
              <a:spcBef>
                <a:spcPts val="0"/>
              </a:spcBef>
              <a:spcAft>
                <a:spcPts val="0"/>
              </a:spcAft>
              <a:buClr>
                <a:schemeClr val="dk1"/>
              </a:buClr>
              <a:buSzPts val="4000"/>
              <a:buFont typeface="NVIDIA Sans"/>
              <a:buNone/>
            </a:pPr>
            <a:endParaRPr sz="1333">
              <a:solidFill>
                <a:schemeClr val="lt2"/>
              </a:solidFill>
              <a:latin typeface="NVIDIA Sans"/>
              <a:ea typeface="NVIDIA Sans"/>
              <a:cs typeface="NVIDIA Sans"/>
              <a:sym typeface="NVIDIA Sans"/>
            </a:endParaRPr>
          </a:p>
        </p:txBody>
      </p:sp>
      <p:grpSp>
        <p:nvGrpSpPr>
          <p:cNvPr id="328" name="Google Shape;328;p29"/>
          <p:cNvGrpSpPr/>
          <p:nvPr/>
        </p:nvGrpSpPr>
        <p:grpSpPr>
          <a:xfrm>
            <a:off x="0" y="6501471"/>
            <a:ext cx="776856" cy="360979"/>
            <a:chOff x="0" y="19504414"/>
            <a:chExt cx="2330569" cy="1082936"/>
          </a:xfrm>
        </p:grpSpPr>
        <p:sp>
          <p:nvSpPr>
            <p:cNvPr id="329" name="Google Shape;329;p29"/>
            <p:cNvSpPr/>
            <p:nvPr/>
          </p:nvSpPr>
          <p:spPr>
            <a:xfrm>
              <a:off x="0" y="19697679"/>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pic>
          <p:nvPicPr>
            <p:cNvPr id="330" name="Google Shape;330;p29" descr="A picture containing shape&#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27131" y="19504414"/>
              <a:ext cx="2003438" cy="690238"/>
            </a:xfrm>
            <a:prstGeom prst="rect">
              <a:avLst/>
            </a:prstGeom>
            <a:noFill/>
            <a:ln>
              <a:noFill/>
            </a:ln>
          </p:spPr>
        </p:pic>
      </p:grpSp>
      <p:cxnSp>
        <p:nvCxnSpPr>
          <p:cNvPr id="331" name="Google Shape;331;p29"/>
          <p:cNvCxnSpPr/>
          <p:nvPr/>
        </p:nvCxnSpPr>
        <p:spPr>
          <a:xfrm>
            <a:off x="0" y="1897743"/>
            <a:ext cx="5745480" cy="0"/>
          </a:xfrm>
          <a:prstGeom prst="straightConnector1">
            <a:avLst/>
          </a:prstGeom>
          <a:noFill/>
          <a:ln w="31750" cap="flat" cmpd="sng">
            <a:solidFill>
              <a:schemeClr val="accent5"/>
            </a:solidFill>
            <a:prstDash val="solid"/>
            <a:round/>
            <a:headEnd type="none" w="sm" len="sm"/>
            <a:tailEnd type="none" w="sm" len="sm"/>
          </a:ln>
        </p:spPr>
      </p:cxnSp>
      <p:sp>
        <p:nvSpPr>
          <p:cNvPr id="332" name="Google Shape;332;p29"/>
          <p:cNvSpPr txBox="1"/>
          <p:nvPr/>
        </p:nvSpPr>
        <p:spPr>
          <a:xfrm>
            <a:off x="865632" y="6438314"/>
            <a:ext cx="2674169" cy="365125"/>
          </a:xfrm>
          <a:prstGeom prst="rect">
            <a:avLst/>
          </a:prstGeom>
          <a:noFill/>
          <a:ln>
            <a:noFill/>
          </a:ln>
        </p:spPr>
        <p:txBody>
          <a:bodyPr spcFirstLastPara="1" wrap="square" lIns="30475" tIns="15233" rIns="30475" bIns="15233" anchor="ctr" anchorCtr="0">
            <a:noAutofit/>
          </a:bodyPr>
          <a:lstStyle/>
          <a:p>
            <a:pPr marL="0" marR="0" lvl="0" indent="0" algn="l" rtl="0">
              <a:spcBef>
                <a:spcPts val="0"/>
              </a:spcBef>
              <a:spcAft>
                <a:spcPts val="0"/>
              </a:spcAft>
              <a:buNone/>
            </a:pPr>
            <a:fld id="{00000000-1234-1234-1234-123412341234}" type="slidenum">
              <a:rPr lang="en-US" sz="800">
                <a:solidFill>
                  <a:schemeClr val="lt1"/>
                </a:solidFill>
                <a:latin typeface="NVIDIA Sans"/>
                <a:ea typeface="NVIDIA Sans"/>
                <a:cs typeface="NVIDIA Sans"/>
                <a:sym typeface="NVIDIA Sans"/>
              </a:rPr>
              <a:pPr marL="0" marR="0" lvl="0" indent="0" algn="l" rtl="0">
                <a:spcBef>
                  <a:spcPts val="0"/>
                </a:spcBef>
                <a:spcAft>
                  <a:spcPts val="0"/>
                </a:spcAft>
                <a:buNone/>
              </a:pPr>
              <a:t>‹#›</a:t>
            </a:fld>
            <a:endParaRPr sz="800">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3369775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mbargo">
  <p:cSld name="Embargo">
    <p:spTree>
      <p:nvGrpSpPr>
        <p:cNvPr id="1" name="Shape 333"/>
        <p:cNvGrpSpPr/>
        <p:nvPr/>
      </p:nvGrpSpPr>
      <p:grpSpPr>
        <a:xfrm>
          <a:off x="0" y="0"/>
          <a:ext cx="0" cy="0"/>
          <a:chOff x="0" y="0"/>
          <a:chExt cx="0" cy="0"/>
        </a:xfrm>
      </p:grpSpPr>
      <p:sp>
        <p:nvSpPr>
          <p:cNvPr id="334" name="Google Shape;334;p30"/>
          <p:cNvSpPr/>
          <p:nvPr/>
        </p:nvSpPr>
        <p:spPr>
          <a:xfrm>
            <a:off x="0" y="0"/>
            <a:ext cx="12192000" cy="6858000"/>
          </a:xfrm>
          <a:prstGeom prst="rect">
            <a:avLst/>
          </a:prstGeom>
          <a:solidFill>
            <a:srgbClr val="9E0000"/>
          </a:solidFill>
          <a:ln>
            <a:noFill/>
          </a:ln>
        </p:spPr>
        <p:txBody>
          <a:bodyPr spcFirstLastPara="1" wrap="square" lIns="30475" tIns="15233" rIns="30475" bIns="15233" anchor="ctr" anchorCtr="0">
            <a:noAutofit/>
          </a:bodyPr>
          <a:lstStyle/>
          <a:p>
            <a:pPr marL="0" marR="0" lvl="0" indent="0" algn="ctr" rtl="0">
              <a:spcBef>
                <a:spcPts val="0"/>
              </a:spcBef>
              <a:spcAft>
                <a:spcPts val="0"/>
              </a:spcAft>
              <a:buNone/>
            </a:pPr>
            <a:endParaRPr sz="600">
              <a:solidFill>
                <a:schemeClr val="lt1"/>
              </a:solidFill>
              <a:latin typeface="NVIDIA Sans"/>
              <a:ea typeface="NVIDIA Sans"/>
              <a:cs typeface="NVIDIA Sans"/>
              <a:sym typeface="NVIDIA Sans"/>
            </a:endParaRPr>
          </a:p>
        </p:txBody>
      </p:sp>
      <p:sp>
        <p:nvSpPr>
          <p:cNvPr id="335" name="Google Shape;335;p30"/>
          <p:cNvSpPr txBox="1">
            <a:spLocks noGrp="1"/>
          </p:cNvSpPr>
          <p:nvPr>
            <p:ph type="body" idx="1"/>
          </p:nvPr>
        </p:nvSpPr>
        <p:spPr>
          <a:xfrm>
            <a:off x="2544753" y="3590667"/>
            <a:ext cx="7577959" cy="1825395"/>
          </a:xfrm>
          <a:prstGeom prst="rect">
            <a:avLst/>
          </a:prstGeom>
          <a:noFill/>
          <a:ln>
            <a:noFill/>
          </a:ln>
        </p:spPr>
        <p:txBody>
          <a:bodyPr spcFirstLastPara="1" wrap="square" lIns="91425" tIns="45700" rIns="91425" bIns="45700" anchor="t" anchorCtr="0">
            <a:noAutofit/>
          </a:bodyPr>
          <a:lstStyle>
            <a:lvl1pPr marL="152385" marR="0" lvl="0" indent="-76192" algn="l" rtl="0">
              <a:lnSpc>
                <a:spcPct val="90000"/>
              </a:lnSpc>
              <a:spcBef>
                <a:spcPts val="0"/>
              </a:spcBef>
              <a:spcAft>
                <a:spcPts val="0"/>
              </a:spcAft>
              <a:buClr>
                <a:schemeClr val="dk1"/>
              </a:buClr>
              <a:buSzPts val="4400"/>
              <a:buFont typeface="NVIDIA Sans"/>
              <a:buNone/>
              <a:defRPr sz="1467" b="0" i="0" u="none" strike="noStrike" cap="none">
                <a:solidFill>
                  <a:schemeClr val="dk1"/>
                </a:solidFill>
                <a:latin typeface="NVIDIA Sans Medium"/>
                <a:ea typeface="NVIDIA Sans Medium"/>
                <a:cs typeface="NVIDIA Sans Medium"/>
                <a:sym typeface="NVIDIA Sans Medium"/>
              </a:defRPr>
            </a:lvl1pPr>
            <a:lvl2pPr marL="304770" marR="0" lvl="1" indent="-76192" algn="l" rtl="0">
              <a:lnSpc>
                <a:spcPct val="90000"/>
              </a:lnSpc>
              <a:spcBef>
                <a:spcPts val="500"/>
              </a:spcBef>
              <a:spcAft>
                <a:spcPts val="0"/>
              </a:spcAft>
              <a:buClr>
                <a:schemeClr val="dk2"/>
              </a:buClr>
              <a:buSzPts val="7539"/>
              <a:buFont typeface="NVIDIA Sans"/>
              <a:buNone/>
              <a:defRPr sz="2513" b="0" i="0" u="none" strike="noStrike" cap="none">
                <a:solidFill>
                  <a:schemeClr val="dk2"/>
                </a:solidFill>
                <a:latin typeface="NVIDIA Sans"/>
                <a:ea typeface="NVIDIA Sans"/>
                <a:cs typeface="NVIDIA Sans"/>
                <a:sym typeface="NVIDIA Sans"/>
              </a:defRPr>
            </a:lvl2pPr>
            <a:lvl3pPr marL="457154" marR="0" lvl="2" indent="-76192" algn="l" rtl="0">
              <a:lnSpc>
                <a:spcPct val="90000"/>
              </a:lnSpc>
              <a:spcBef>
                <a:spcPts val="500"/>
              </a:spcBef>
              <a:spcAft>
                <a:spcPts val="0"/>
              </a:spcAft>
              <a:buClr>
                <a:schemeClr val="dk2"/>
              </a:buClr>
              <a:buSzPts val="7539"/>
              <a:buFont typeface="NVIDIA Sans"/>
              <a:buNone/>
              <a:defRPr sz="2513" b="0" i="0" u="none" strike="noStrike" cap="none">
                <a:solidFill>
                  <a:schemeClr val="dk2"/>
                </a:solidFill>
                <a:latin typeface="NVIDIA Sans"/>
                <a:ea typeface="NVIDIA Sans"/>
                <a:cs typeface="NVIDIA Sans"/>
                <a:sym typeface="NVIDIA Sans"/>
              </a:defRPr>
            </a:lvl3pPr>
            <a:lvl4pPr marL="609539" marR="0" lvl="3" indent="-76192" algn="l" rtl="0">
              <a:lnSpc>
                <a:spcPct val="90000"/>
              </a:lnSpc>
              <a:spcBef>
                <a:spcPts val="500"/>
              </a:spcBef>
              <a:spcAft>
                <a:spcPts val="0"/>
              </a:spcAft>
              <a:buClr>
                <a:schemeClr val="dk1"/>
              </a:buClr>
              <a:buSzPts val="5400"/>
              <a:buFont typeface="NVIDIA Sans"/>
              <a:buNone/>
              <a:defRPr sz="1800" b="0" i="0" u="none" strike="noStrike" cap="none">
                <a:solidFill>
                  <a:schemeClr val="dk1"/>
                </a:solidFill>
                <a:latin typeface="NVIDIA Sans"/>
                <a:ea typeface="NVIDIA Sans"/>
                <a:cs typeface="NVIDIA Sans"/>
                <a:sym typeface="NVIDIA Sans"/>
              </a:defRPr>
            </a:lvl4pPr>
            <a:lvl5pPr marL="761924" marR="0" lvl="4"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
        <p:nvSpPr>
          <p:cNvPr id="336" name="Google Shape;336;p30"/>
          <p:cNvSpPr txBox="1">
            <a:spLocks noGrp="1"/>
          </p:cNvSpPr>
          <p:nvPr>
            <p:ph type="title"/>
          </p:nvPr>
        </p:nvSpPr>
        <p:spPr>
          <a:xfrm>
            <a:off x="2544754" y="3008254"/>
            <a:ext cx="7577959" cy="58475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NVIDIA Sans Light"/>
              <a:buNone/>
              <a:defRPr sz="4000" b="0" cap="none">
                <a:solidFill>
                  <a:schemeClr val="dk1"/>
                </a:solidFill>
                <a:latin typeface="NVIDIA Sans Light"/>
                <a:ea typeface="NVIDIA Sans Light"/>
                <a:cs typeface="NVIDIA Sans Light"/>
                <a:sym typeface="NVIDIA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7" name="Google Shape;337;p30" descr="A close up of a logo&#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397714" y="2082682"/>
            <a:ext cx="785753" cy="785752"/>
          </a:xfrm>
          <a:prstGeom prst="rect">
            <a:avLst/>
          </a:prstGeom>
          <a:noFill/>
          <a:ln>
            <a:noFill/>
          </a:ln>
        </p:spPr>
      </p:pic>
    </p:spTree>
    <p:extLst>
      <p:ext uri="{BB962C8B-B14F-4D97-AF65-F5344CB8AC3E}">
        <p14:creationId xmlns:p14="http://schemas.microsoft.com/office/powerpoint/2010/main" val="1388191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meline">
  <p:cSld name="Timeline">
    <p:spTree>
      <p:nvGrpSpPr>
        <p:cNvPr id="1" name="Shape 338"/>
        <p:cNvGrpSpPr/>
        <p:nvPr/>
      </p:nvGrpSpPr>
      <p:grpSpPr>
        <a:xfrm>
          <a:off x="0" y="0"/>
          <a:ext cx="0" cy="0"/>
          <a:chOff x="0" y="0"/>
          <a:chExt cx="0" cy="0"/>
        </a:xfrm>
      </p:grpSpPr>
      <p:pic>
        <p:nvPicPr>
          <p:cNvPr id="339" name="Google Shape;339;p31" descr="A green and white background&#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40" name="Google Shape;340;p31"/>
          <p:cNvSpPr/>
          <p:nvPr/>
        </p:nvSpPr>
        <p:spPr>
          <a:xfrm>
            <a:off x="0" y="2321305"/>
            <a:ext cx="12192000" cy="4536695"/>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30475" tIns="15233" rIns="30475" bIns="15233"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cxnSp>
        <p:nvCxnSpPr>
          <p:cNvPr id="341" name="Google Shape;341;p31"/>
          <p:cNvCxnSpPr/>
          <p:nvPr/>
        </p:nvCxnSpPr>
        <p:spPr>
          <a:xfrm>
            <a:off x="0" y="3776425"/>
            <a:ext cx="12192000" cy="0"/>
          </a:xfrm>
          <a:prstGeom prst="straightConnector1">
            <a:avLst/>
          </a:prstGeom>
          <a:noFill/>
          <a:ln w="50800" cap="flat" cmpd="sng">
            <a:solidFill>
              <a:schemeClr val="dk2"/>
            </a:solidFill>
            <a:prstDash val="solid"/>
            <a:round/>
            <a:headEnd type="none" w="sm" len="sm"/>
            <a:tailEnd type="none" w="sm" len="sm"/>
          </a:ln>
        </p:spPr>
      </p:cxnSp>
      <p:sp>
        <p:nvSpPr>
          <p:cNvPr id="342" name="Google Shape;342;p31"/>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31"/>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2196162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lex_Timeline">
  <p:cSld name="Complex_Timeline">
    <p:spTree>
      <p:nvGrpSpPr>
        <p:cNvPr id="1" name="Shape 344"/>
        <p:cNvGrpSpPr/>
        <p:nvPr/>
      </p:nvGrpSpPr>
      <p:grpSpPr>
        <a:xfrm>
          <a:off x="0" y="0"/>
          <a:ext cx="0" cy="0"/>
          <a:chOff x="0" y="0"/>
          <a:chExt cx="0" cy="0"/>
        </a:xfrm>
      </p:grpSpPr>
      <p:pic>
        <p:nvPicPr>
          <p:cNvPr id="345" name="Google Shape;345;p32" descr="A green and white background&#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46" name="Google Shape;346;p32"/>
          <p:cNvSpPr/>
          <p:nvPr/>
        </p:nvSpPr>
        <p:spPr>
          <a:xfrm>
            <a:off x="0" y="2321305"/>
            <a:ext cx="12192000" cy="4536695"/>
          </a:xfrm>
          <a:prstGeom prst="rect">
            <a:avLst/>
          </a:prstGeom>
          <a:gradFill>
            <a:gsLst>
              <a:gs pos="0">
                <a:schemeClr val="dk1"/>
              </a:gs>
              <a:gs pos="78000">
                <a:srgbClr val="FFFFFF">
                  <a:alpha val="54901"/>
                </a:srgbClr>
              </a:gs>
              <a:gs pos="100000">
                <a:srgbClr val="FFFFFF">
                  <a:alpha val="0"/>
                </a:srgbClr>
              </a:gs>
            </a:gsLst>
            <a:lin ang="5400000" scaled="0"/>
          </a:gradFill>
          <a:ln>
            <a:noFill/>
          </a:ln>
        </p:spPr>
        <p:txBody>
          <a:bodyPr spcFirstLastPara="1" wrap="square" lIns="30475" tIns="15233" rIns="30475" bIns="15233"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sp>
        <p:nvSpPr>
          <p:cNvPr id="347" name="Google Shape;347;p32"/>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solidFill>
                  <a:schemeClr val="lt1"/>
                </a:solidFill>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32"/>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67852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4/15/25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Demo - Image Layout">
  <p:cSld name="1_Demo - Image Layout">
    <p:spTree>
      <p:nvGrpSpPr>
        <p:cNvPr id="1" name="Shape 349"/>
        <p:cNvGrpSpPr/>
        <p:nvPr/>
      </p:nvGrpSpPr>
      <p:grpSpPr>
        <a:xfrm>
          <a:off x="0" y="0"/>
          <a:ext cx="0" cy="0"/>
          <a:chOff x="0" y="0"/>
          <a:chExt cx="0" cy="0"/>
        </a:xfrm>
      </p:grpSpPr>
      <p:pic>
        <p:nvPicPr>
          <p:cNvPr id="350" name="Google Shape;350;p3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51" name="Google Shape;351;p33"/>
          <p:cNvSpPr>
            <a:spLocks noGrp="1"/>
          </p:cNvSpPr>
          <p:nvPr>
            <p:ph type="pic" idx="2"/>
          </p:nvPr>
        </p:nvSpPr>
        <p:spPr>
          <a:xfrm>
            <a:off x="0" y="0"/>
            <a:ext cx="12192000" cy="6858000"/>
          </a:xfrm>
          <a:prstGeom prst="rect">
            <a:avLst/>
          </a:prstGeom>
          <a:solidFill>
            <a:srgbClr val="F2F2F2"/>
          </a:solidFill>
          <a:ln>
            <a:noFill/>
          </a:ln>
        </p:spPr>
      </p:sp>
    </p:spTree>
    <p:extLst>
      <p:ext uri="{BB962C8B-B14F-4D97-AF65-F5344CB8AC3E}">
        <p14:creationId xmlns:p14="http://schemas.microsoft.com/office/powerpoint/2010/main" val="1904292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emo - Insert Video Layout">
  <p:cSld name="Demo - Insert Video Layout">
    <p:spTree>
      <p:nvGrpSpPr>
        <p:cNvPr id="1" name="Shape 352"/>
        <p:cNvGrpSpPr/>
        <p:nvPr/>
      </p:nvGrpSpPr>
      <p:grpSpPr>
        <a:xfrm>
          <a:off x="0" y="0"/>
          <a:ext cx="0" cy="0"/>
          <a:chOff x="0" y="0"/>
          <a:chExt cx="0" cy="0"/>
        </a:xfrm>
      </p:grpSpPr>
      <p:sp>
        <p:nvSpPr>
          <p:cNvPr id="353" name="Google Shape;353;p34"/>
          <p:cNvSpPr/>
          <p:nvPr/>
        </p:nvSpPr>
        <p:spPr>
          <a:xfrm>
            <a:off x="0" y="0"/>
            <a:ext cx="12192000" cy="6858000"/>
          </a:xfrm>
          <a:prstGeom prst="rect">
            <a:avLst/>
          </a:prstGeom>
          <a:solidFill>
            <a:schemeClr val="dk1"/>
          </a:solidFill>
          <a:ln>
            <a:noFill/>
          </a:ln>
        </p:spPr>
        <p:txBody>
          <a:bodyPr spcFirstLastPara="1" wrap="square" lIns="30475" tIns="15233" rIns="30475" bIns="15233" anchor="ctr" anchorCtr="0">
            <a:noAutofit/>
          </a:bodyPr>
          <a:lstStyle/>
          <a:p>
            <a:pPr marL="0" marR="0" lvl="0" indent="0" algn="ctr" rtl="0">
              <a:lnSpc>
                <a:spcPct val="90000"/>
              </a:lnSpc>
              <a:spcBef>
                <a:spcPts val="0"/>
              </a:spcBef>
              <a:spcAft>
                <a:spcPts val="0"/>
              </a:spcAft>
              <a:buNone/>
            </a:pPr>
            <a:endParaRPr sz="1333">
              <a:solidFill>
                <a:schemeClr val="dk1"/>
              </a:solidFill>
              <a:latin typeface="NVIDIA Sans"/>
              <a:ea typeface="NVIDIA Sans"/>
              <a:cs typeface="NVIDIA Sans"/>
              <a:sym typeface="NVIDIA Sans"/>
            </a:endParaRPr>
          </a:p>
        </p:txBody>
      </p:sp>
      <p:sp>
        <p:nvSpPr>
          <p:cNvPr id="354" name="Google Shape;354;p34"/>
          <p:cNvSpPr>
            <a:spLocks noGrp="1"/>
          </p:cNvSpPr>
          <p:nvPr>
            <p:ph type="media" idx="2"/>
          </p:nvPr>
        </p:nvSpPr>
        <p:spPr>
          <a:xfrm>
            <a:off x="0" y="0"/>
            <a:ext cx="12192000" cy="6858000"/>
          </a:xfrm>
          <a:prstGeom prst="rect">
            <a:avLst/>
          </a:prstGeom>
          <a:solidFill>
            <a:srgbClr val="F2F2F2"/>
          </a:solidFill>
          <a:ln>
            <a:noFill/>
          </a:ln>
        </p:spPr>
        <p:txBody>
          <a:bodyPr spcFirstLastPara="1" wrap="square" lIns="91425" tIns="0" rIns="91425" bIns="4206225" anchor="ctr" anchorCtr="0">
            <a:noAutofit/>
          </a:bodyPr>
          <a:lstStyle>
            <a:lvl1pPr marR="0" lvl="0" algn="ctr" rtl="0">
              <a:lnSpc>
                <a:spcPct val="90000"/>
              </a:lnSpc>
              <a:spcBef>
                <a:spcPts val="1000"/>
              </a:spcBef>
              <a:spcAft>
                <a:spcPts val="0"/>
              </a:spcAft>
              <a:buClr>
                <a:schemeClr val="lt1"/>
              </a:buClr>
              <a:buSzPts val="8400"/>
              <a:buFont typeface="NVIDIA Sans"/>
              <a:buNone/>
              <a:defRPr sz="2800" b="1" i="0" u="none" strike="noStrike" cap="none">
                <a:solidFill>
                  <a:schemeClr val="lt1"/>
                </a:solidFill>
                <a:latin typeface="NVIDIA Sans"/>
                <a:ea typeface="NVIDIA Sans"/>
                <a:cs typeface="NVIDIA Sans"/>
                <a:sym typeface="NVIDIA Sans"/>
              </a:defRPr>
            </a:lvl1pPr>
            <a:lvl2pPr marR="0" lvl="1" algn="l" rtl="0">
              <a:lnSpc>
                <a:spcPct val="90000"/>
              </a:lnSpc>
              <a:spcBef>
                <a:spcPts val="500"/>
              </a:spcBef>
              <a:spcAft>
                <a:spcPts val="0"/>
              </a:spcAft>
              <a:buClr>
                <a:schemeClr val="dk1"/>
              </a:buClr>
              <a:buSzPts val="7200"/>
              <a:buFont typeface="NVIDIA Sans"/>
              <a:buChar char="•"/>
              <a:defRPr sz="2400" b="0" i="0" u="none" strike="noStrike" cap="none">
                <a:solidFill>
                  <a:schemeClr val="dk1"/>
                </a:solidFill>
                <a:latin typeface="NVIDIA Sans"/>
                <a:ea typeface="NVIDIA Sans"/>
                <a:cs typeface="NVIDIA Sans"/>
                <a:sym typeface="NVIDIA Sans"/>
              </a:defRPr>
            </a:lvl2pPr>
            <a:lvl3pPr marR="0" lvl="2" algn="l" rtl="0">
              <a:lnSpc>
                <a:spcPct val="90000"/>
              </a:lnSpc>
              <a:spcBef>
                <a:spcPts val="500"/>
              </a:spcBef>
              <a:spcAft>
                <a:spcPts val="0"/>
              </a:spcAft>
              <a:buClr>
                <a:schemeClr val="dk1"/>
              </a:buClr>
              <a:buSzPts val="6000"/>
              <a:buFont typeface="NVIDIA Sans"/>
              <a:buChar char="•"/>
              <a:defRPr sz="2000" b="0" i="0" u="none" strike="noStrike" cap="none">
                <a:solidFill>
                  <a:schemeClr val="dk1"/>
                </a:solidFill>
                <a:latin typeface="NVIDIA Sans"/>
                <a:ea typeface="NVIDIA Sans"/>
                <a:cs typeface="NVIDIA Sans"/>
                <a:sym typeface="NVIDIA Sans"/>
              </a:defRPr>
            </a:lvl3pPr>
            <a:lvl4pPr marR="0" lvl="3"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4pPr>
            <a:lvl5pPr marR="0" lvl="4"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5pPr>
            <a:lvl6pPr marR="0" lvl="5"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R="0" lvl="6"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R="0" lvl="7"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R="0" lvl="8"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7505048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55"/>
        <p:cNvGrpSpPr/>
        <p:nvPr/>
      </p:nvGrpSpPr>
      <p:grpSpPr>
        <a:xfrm>
          <a:off x="0" y="0"/>
          <a:ext cx="0" cy="0"/>
          <a:chOff x="0" y="0"/>
          <a:chExt cx="0" cy="0"/>
        </a:xfrm>
      </p:grpSpPr>
      <p:pic>
        <p:nvPicPr>
          <p:cNvPr id="356" name="Google Shape;356;p35" descr="A green and white background&#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pic>
        <p:nvPicPr>
          <p:cNvPr id="357" name="Google Shape;357;p35" descr="A picture containing graphics, logo, symbol, graphic design&#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2042" y="257844"/>
            <a:ext cx="2788664" cy="960770"/>
          </a:xfrm>
          <a:prstGeom prst="rect">
            <a:avLst/>
          </a:prstGeom>
          <a:noFill/>
          <a:ln>
            <a:noFill/>
          </a:ln>
        </p:spPr>
      </p:pic>
    </p:spTree>
    <p:extLst>
      <p:ext uri="{BB962C8B-B14F-4D97-AF65-F5344CB8AC3E}">
        <p14:creationId xmlns:p14="http://schemas.microsoft.com/office/powerpoint/2010/main" val="732275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358"/>
        <p:cNvGrpSpPr/>
        <p:nvPr/>
      </p:nvGrpSpPr>
      <p:grpSpPr>
        <a:xfrm>
          <a:off x="0" y="0"/>
          <a:ext cx="0" cy="0"/>
          <a:chOff x="0" y="0"/>
          <a:chExt cx="0" cy="0"/>
        </a:xfrm>
      </p:grpSpPr>
      <p:sp>
        <p:nvSpPr>
          <p:cNvPr id="359" name="Google Shape;359;p36"/>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7200"/>
              <a:buFont typeface="NVIDIA Sans"/>
              <a:buNone/>
              <a:defRPr sz="2400" b="1" cap="none">
                <a:latin typeface="NVIDIA Sans"/>
                <a:ea typeface="NVIDIA Sans"/>
                <a:cs typeface="NVIDIA Sans"/>
                <a:sym typeface="NVIDI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0" name="Google Shape;360;p36"/>
          <p:cNvSpPr txBox="1">
            <a:spLocks noGrp="1"/>
          </p:cNvSpPr>
          <p:nvPr>
            <p:ph type="body" idx="1"/>
          </p:nvPr>
        </p:nvSpPr>
        <p:spPr>
          <a:xfrm>
            <a:off x="838200" y="829056"/>
            <a:ext cx="10515600" cy="469392"/>
          </a:xfrm>
          <a:prstGeom prst="rect">
            <a:avLst/>
          </a:prstGeom>
          <a:noFill/>
          <a:ln>
            <a:noFill/>
          </a:ln>
        </p:spPr>
        <p:txBody>
          <a:bodyPr spcFirstLastPara="1" wrap="square" lIns="91425" tIns="45700" rIns="91425" bIns="45700" anchor="t" anchorCtr="0">
            <a:noAutofit/>
          </a:bodyPr>
          <a:lstStyle>
            <a:lvl1pPr marL="152385" marR="0" lvl="0" indent="-76192" algn="ctr" rtl="0">
              <a:lnSpc>
                <a:spcPct val="90000"/>
              </a:lnSpc>
              <a:spcBef>
                <a:spcPts val="0"/>
              </a:spcBef>
              <a:spcAft>
                <a:spcPts val="0"/>
              </a:spcAft>
              <a:buClr>
                <a:schemeClr val="dk2"/>
              </a:buClr>
              <a:buSzPts val="4800"/>
              <a:buFont typeface="NVIDIA Sans"/>
              <a:buNone/>
              <a:defRPr sz="1600" b="0" i="0" u="none" strike="noStrike" cap="none">
                <a:solidFill>
                  <a:schemeClr val="dk2"/>
                </a:solidFill>
                <a:latin typeface="NVIDIA Sans"/>
                <a:ea typeface="NVIDIA Sans"/>
                <a:cs typeface="NVIDIA Sans"/>
                <a:sym typeface="NVIDIA Sans"/>
              </a:defRPr>
            </a:lvl1pPr>
            <a:lvl2pPr marL="304770" marR="0" lvl="1"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2pPr>
            <a:lvl3pPr marL="457154" marR="0" lvl="2"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3pPr>
            <a:lvl4pPr marL="609539" marR="0" lvl="3"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4pPr>
            <a:lvl5pPr marL="761924" marR="0" lvl="4" indent="-76192" algn="ctr" rtl="0">
              <a:lnSpc>
                <a:spcPct val="90000"/>
              </a:lnSpc>
              <a:spcBef>
                <a:spcPts val="500"/>
              </a:spcBef>
              <a:spcAft>
                <a:spcPts val="0"/>
              </a:spcAft>
              <a:buClr>
                <a:schemeClr val="dk1"/>
              </a:buClr>
              <a:buSzPts val="4400"/>
              <a:buFont typeface="NVIDIA Sans"/>
              <a:buNone/>
              <a:defRPr sz="1467" b="0" i="0" u="none" strike="noStrike" cap="none">
                <a:solidFill>
                  <a:schemeClr val="dk1"/>
                </a:solidFill>
                <a:latin typeface="NVIDIA Sans"/>
                <a:ea typeface="NVIDIA Sans"/>
                <a:cs typeface="NVIDIA Sans"/>
                <a:sym typeface="NVIDIA Sans"/>
              </a:defRPr>
            </a:lvl5pPr>
            <a:lvl6pPr marL="914309" marR="0" lvl="5"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6pPr>
            <a:lvl7pPr marL="1066693" marR="0" lvl="6"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7pPr>
            <a:lvl8pPr marL="1219078" marR="0" lvl="7"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8pPr>
            <a:lvl9pPr marL="1371463" marR="0" lvl="8" indent="-190481" algn="l" rtl="0">
              <a:lnSpc>
                <a:spcPct val="90000"/>
              </a:lnSpc>
              <a:spcBef>
                <a:spcPts val="500"/>
              </a:spcBef>
              <a:spcAft>
                <a:spcPts val="0"/>
              </a:spcAft>
              <a:buClr>
                <a:schemeClr val="dk1"/>
              </a:buClr>
              <a:buSzPts val="5400"/>
              <a:buFont typeface="NVIDIA Sans"/>
              <a:buChar char="•"/>
              <a:defRPr sz="1800" b="0" i="0" u="none" strike="noStrike" cap="none">
                <a:solidFill>
                  <a:schemeClr val="dk1"/>
                </a:solidFill>
                <a:latin typeface="NVIDIA Sans"/>
                <a:ea typeface="NVIDIA Sans"/>
                <a:cs typeface="NVIDIA Sans"/>
                <a:sym typeface="NVIDIA Sans"/>
              </a:defRPr>
            </a:lvl9pPr>
          </a:lstStyle>
          <a:p>
            <a:endParaRPr/>
          </a:p>
        </p:txBody>
      </p:sp>
    </p:spTree>
    <p:extLst>
      <p:ext uri="{BB962C8B-B14F-4D97-AF65-F5344CB8AC3E}">
        <p14:creationId xmlns:p14="http://schemas.microsoft.com/office/powerpoint/2010/main" val="144656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Use Case Layout">
  <p:cSld name="Use Case Layout">
    <p:spTree>
      <p:nvGrpSpPr>
        <p:cNvPr id="1" name="Shape 361"/>
        <p:cNvGrpSpPr/>
        <p:nvPr/>
      </p:nvGrpSpPr>
      <p:grpSpPr>
        <a:xfrm>
          <a:off x="0" y="0"/>
          <a:ext cx="0" cy="0"/>
          <a:chOff x="0" y="0"/>
          <a:chExt cx="0" cy="0"/>
        </a:xfrm>
      </p:grpSpPr>
      <p:pic>
        <p:nvPicPr>
          <p:cNvPr id="362" name="Google Shape;362;p3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63" name="Google Shape;363;p37"/>
          <p:cNvSpPr>
            <a:spLocks noGrp="1"/>
          </p:cNvSpPr>
          <p:nvPr>
            <p:ph type="pic" idx="2"/>
          </p:nvPr>
        </p:nvSpPr>
        <p:spPr>
          <a:xfrm>
            <a:off x="0" y="0"/>
            <a:ext cx="12192000" cy="6858000"/>
          </a:xfrm>
          <a:prstGeom prst="rect">
            <a:avLst/>
          </a:prstGeom>
          <a:solidFill>
            <a:srgbClr val="F2F2F2"/>
          </a:solidFill>
          <a:ln>
            <a:noFill/>
          </a:ln>
        </p:spPr>
      </p:sp>
    </p:spTree>
    <p:extLst>
      <p:ext uri="{BB962C8B-B14F-4D97-AF65-F5344CB8AC3E}">
        <p14:creationId xmlns:p14="http://schemas.microsoft.com/office/powerpoint/2010/main" val="2855469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4/15/25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80318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4/15/25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4/15/25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4/15/25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4/15/25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4/15/25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4/15/25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
        <p:cNvGrpSpPr/>
        <p:nvPr/>
      </p:nvGrpSpPr>
      <p:grpSpPr>
        <a:xfrm>
          <a:off x="0" y="0"/>
          <a:ext cx="0" cy="0"/>
          <a:chOff x="0" y="0"/>
          <a:chExt cx="0" cy="0"/>
        </a:xfrm>
      </p:grpSpPr>
      <p:sp>
        <p:nvSpPr>
          <p:cNvPr id="9" name="Google Shape;9;p1"/>
          <p:cNvSpPr txBox="1">
            <a:spLocks noGrp="1"/>
          </p:cNvSpPr>
          <p:nvPr>
            <p:ph type="title"/>
          </p:nvPr>
        </p:nvSpPr>
        <p:spPr>
          <a:xfrm>
            <a:off x="838200" y="0"/>
            <a:ext cx="10515600" cy="838200"/>
          </a:xfrm>
          <a:prstGeom prst="rect">
            <a:avLst/>
          </a:prstGeom>
          <a:noFill/>
          <a:ln>
            <a:noFill/>
          </a:ln>
        </p:spPr>
        <p:txBody>
          <a:bodyPr spcFirstLastPara="1" wrap="square" lIns="91425" tIns="45700" rIns="91425" bIns="45700" anchor="b" anchorCtr="0">
            <a:normAutofit/>
          </a:bodyPr>
          <a:lstStyle>
            <a:lvl1pPr marR="0" lvl="0" algn="ctr" rtl="0">
              <a:lnSpc>
                <a:spcPct val="90000"/>
              </a:lnSpc>
              <a:spcBef>
                <a:spcPts val="0"/>
              </a:spcBef>
              <a:spcAft>
                <a:spcPts val="0"/>
              </a:spcAft>
              <a:buClr>
                <a:schemeClr val="lt1"/>
              </a:buClr>
              <a:buSzPts val="7200"/>
              <a:buFont typeface="NVIDIA Sans"/>
              <a:buNone/>
              <a:defRPr sz="7200" b="1" i="0" u="none" strike="noStrike" cap="none">
                <a:solidFill>
                  <a:schemeClr val="lt1"/>
                </a:solidFill>
                <a:latin typeface="NVIDIA Sans"/>
                <a:ea typeface="NVIDIA Sans"/>
                <a:cs typeface="NVIDIA Sans"/>
                <a:sym typeface="NVIDI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0" name="Google Shape;10;p1"/>
          <p:cNvGrpSpPr/>
          <p:nvPr/>
        </p:nvGrpSpPr>
        <p:grpSpPr>
          <a:xfrm>
            <a:off x="11353800" y="6501472"/>
            <a:ext cx="838200" cy="357594"/>
            <a:chOff x="34061399" y="19504414"/>
            <a:chExt cx="2514601" cy="1072783"/>
          </a:xfrm>
        </p:grpSpPr>
        <p:sp>
          <p:nvSpPr>
            <p:cNvPr id="11" name="Google Shape;11;p1"/>
            <p:cNvSpPr/>
            <p:nvPr/>
          </p:nvSpPr>
          <p:spPr>
            <a:xfrm>
              <a:off x="36420552" y="19687526"/>
              <a:ext cx="155448" cy="88967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333" b="0" i="0" u="none" strike="noStrike" cap="none">
                <a:solidFill>
                  <a:schemeClr val="dk1"/>
                </a:solidFill>
                <a:latin typeface="NVIDIA Sans"/>
                <a:ea typeface="NVIDIA Sans"/>
                <a:cs typeface="NVIDIA Sans"/>
                <a:sym typeface="NVIDIA Sans"/>
              </a:endParaRPr>
            </a:p>
          </p:txBody>
        </p:sp>
        <p:pic>
          <p:nvPicPr>
            <p:cNvPr id="12" name="Google Shape;12;p1" descr="A picture containing shape&#10;&#10;Description automatically generated"/>
            <p:cNvPicPr preferRelativeResize="0"/>
            <p:nvPr/>
          </p:nvPicPr>
          <p:blipFill rotWithShape="1">
            <a:blip r:embed="rId36" cstate="screen">
              <a:alphaModFix/>
              <a:extLst>
                <a:ext uri="{28A0092B-C50C-407E-A947-70E740481C1C}">
                  <a14:useLocalDpi xmlns:a14="http://schemas.microsoft.com/office/drawing/2010/main"/>
                </a:ext>
              </a:extLst>
            </a:blip>
            <a:srcRect/>
            <a:stretch/>
          </p:blipFill>
          <p:spPr>
            <a:xfrm>
              <a:off x="34061399" y="19504414"/>
              <a:ext cx="2003438" cy="690238"/>
            </a:xfrm>
            <a:prstGeom prst="rect">
              <a:avLst/>
            </a:prstGeom>
            <a:noFill/>
            <a:ln>
              <a:noFill/>
            </a:ln>
          </p:spPr>
        </p:pic>
      </p:grpSp>
      <p:sp>
        <p:nvSpPr>
          <p:cNvPr id="13" name="Google Shape;13;p1"/>
          <p:cNvSpPr txBox="1"/>
          <p:nvPr/>
        </p:nvSpPr>
        <p:spPr>
          <a:xfrm>
            <a:off x="8601699" y="6438314"/>
            <a:ext cx="2674169" cy="365125"/>
          </a:xfrm>
          <a:prstGeom prst="rect">
            <a:avLst/>
          </a:prstGeom>
          <a:noFill/>
          <a:ln>
            <a:noFill/>
          </a:ln>
        </p:spPr>
        <p:txBody>
          <a:bodyPr spcFirstLastPara="1" wrap="square" lIns="30475" tIns="15233" rIns="30475" bIns="15233" anchor="ctr" anchorCtr="0">
            <a:noAutofit/>
          </a:bodyPr>
          <a:lstStyle/>
          <a:p>
            <a:pPr marL="0" marR="0" lvl="0" indent="0" algn="r" rtl="0">
              <a:spcBef>
                <a:spcPts val="0"/>
              </a:spcBef>
              <a:spcAft>
                <a:spcPts val="0"/>
              </a:spcAft>
              <a:buNone/>
            </a:pPr>
            <a:fld id="{00000000-1234-1234-1234-123412341234}" type="slidenum">
              <a:rPr lang="en-US" sz="800" b="0" i="0" u="none" strike="noStrike" cap="none">
                <a:solidFill>
                  <a:schemeClr val="lt1"/>
                </a:solidFill>
                <a:latin typeface="NVIDIA Sans"/>
                <a:ea typeface="NVIDIA Sans"/>
                <a:cs typeface="NVIDIA Sans"/>
                <a:sym typeface="NVIDIA Sans"/>
              </a:rPr>
              <a:pPr marL="0" marR="0" lvl="0" indent="0" algn="r" rtl="0">
                <a:spcBef>
                  <a:spcPts val="0"/>
                </a:spcBef>
                <a:spcAft>
                  <a:spcPts val="0"/>
                </a:spcAft>
                <a:buNone/>
              </a:pPr>
              <a:t>‹#›</a:t>
            </a:fld>
            <a:endParaRPr sz="800" b="0" i="0" u="none" strike="noStrike" cap="none">
              <a:solidFill>
                <a:schemeClr val="lt1"/>
              </a:solidFill>
              <a:latin typeface="NVIDIA Sans"/>
              <a:ea typeface="NVIDIA Sans"/>
              <a:cs typeface="NVIDIA Sans"/>
              <a:sym typeface="NVIDIA Sans"/>
            </a:endParaRPr>
          </a:p>
        </p:txBody>
      </p:sp>
    </p:spTree>
    <p:extLst>
      <p:ext uri="{BB962C8B-B14F-4D97-AF65-F5344CB8AC3E}">
        <p14:creationId xmlns:p14="http://schemas.microsoft.com/office/powerpoint/2010/main" val="6852651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4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hyperlink" Target="http://www.mis.ntpu.edu.tw/en/" TargetMode="Externa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12.png"/><Relationship Id="rId5" Type="http://schemas.openxmlformats.org/officeDocument/2006/relationships/hyperlink" Target="http://mail.im.tku.edu.tw/~myday/" TargetMode="External"/><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hyperlink" Target="https://www.ntpu.edu.tw/" TargetMode="External"/><Relationship Id="rId9" Type="http://schemas.openxmlformats.org/officeDocument/2006/relationships/image" Target="../media/image10.png"/><Relationship Id="rId14" Type="http://schemas.openxmlformats.org/officeDocument/2006/relationships/image" Target="../media/image15.tiff"/></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_waPvOwL9Z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rtificialanalysis.ai/text-to-image/arena"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hyperlink" Target="https://artificialanalysis.ai/text-to-speech/aren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artificialanalysis.ai/text-to-video/aren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artificialanalysis.ai/text-to-imag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artificialanalysis.ai/text-to-speech"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artificialanalysis.ai/text-to-speech"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hyperlink" Target="https://artificialanalysis.ai/text-to-speech"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hyperlink" Target="https://artificialanalysis.ai/text-to-speech"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hyperlink" Target="https://artificialanalysis.ai/text-to-speech"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hyperlink" Target="https://artificialanalysis.ai/speech-to-tex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tificialanalysis.ai/speech-to-tex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hyperlink" Target="https://artificialanalysis.ai/text-to-video/arena?tab=Leaderboard&amp;leaderboard_tab=t2v"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hyperlink" Target="https://artificialanalysis.ai/text-to-video/arena?tab=Leaderboard&amp;leaderboard_tab=t2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5+V1"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26+V1"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26+V1"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hyperlink" Target="https://learn.nvidia.com/courses/course-detail?course_id=course-v1:DLI+S-FX-26+V1"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hyperlink" Target="https://learn.nvidia.com/courses/course-detail?course_id=course-v1:DLI+S-FX-26+V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9.xml"/><Relationship Id="rId4" Type="http://schemas.openxmlformats.org/officeDocument/2006/relationships/hyperlink" Target="https://learn.nvidia.com/courses/course-detail?course_id=course-v1:DLI+S-FX-26+V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hyperlink" Target="https://learn.nvidia.com/courses/course-detail?course_id=course-v1:DLI+S-FX-26+V1"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0.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hyperlink" Target="https://learn.nvidia.com/courses/course-detail?course_id=course-v1:DLI+S-FX-26+V1" TargetMode="External"/><Relationship Id="rId4" Type="http://schemas.openxmlformats.org/officeDocument/2006/relationships/image" Target="../media/image56.jpe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26+V1" TargetMode="External"/><Relationship Id="rId3" Type="http://schemas.openxmlformats.org/officeDocument/2006/relationships/image" Target="../media/image20.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9.xml"/><Relationship Id="rId4" Type="http://schemas.openxmlformats.org/officeDocument/2006/relationships/hyperlink" Target="https://learn.nvidia.com/courses/course-detail?course_id=course-v1:DLI+S-FX-26+V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hyperlink" Target="https://learn.nvidia.com/courses/course-detail?course_id=course-v1:DLI+S-FX-26+V1" TargetMode="Externa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hyperlink" Target="https://learn.nvidia.com/courses/course-detail?course_id=course-v1:DLI+S-FX-26+V1" TargetMode="Externa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39.xml"/><Relationship Id="rId4" Type="http://schemas.openxmlformats.org/officeDocument/2006/relationships/hyperlink" Target="https://learn.nvidia.com/courses/course-detail?course_id=course-v1:DLI+S-FX-26+V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hyperlink" Target="https://learn.nvidia.com/courses/course-detail?course_id=course-v1:DLI+S-FX-26+V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s://learn.nvidia.com/courses/course-detail?course_id=course-v1:DLI+S-FX-26+V1"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docs.nvidia.com/nemo-framework/user-guide/latest/nemotoolkit/tools/speech_data_explorer.html"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developer.nvidia.com/blog/improve-accuracy-and-robustness-of-vision-ai-apps-with-vision-transformers-and-nvidia-tao/"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hyperlink" Target="https://learn.nvidia.com/courses/course-detail?course_id=course-v1:DLI+S-FX-26+V1"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hyperlink" Target="https://openai.com/research/clip"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hyperlink" Target="https://learn.nvidia.com/courses/course-detail?course_id=course-v1:DLI+S-FX-26+V1"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https://learn.nvidia.com/courses/course-detail?course_id=course-v1:DLI+S-FX-26+V1" TargetMode="External"/><Relationship Id="rId5" Type="http://schemas.openxmlformats.org/officeDocument/2006/relationships/hyperlink" Target="https://cs.stanford.edu/~myasu/blog/racm3/" TargetMode="Externa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learn.nvidia.com/courses/course-detail?course_id=course-v1:DLI+S-FX-26+V1"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hyperlink" Target="https://ai.meta.com/blog/imagebind-six-modalities-binding-ai/"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s://learn.nvidia.com/courses/course-detail?course_id=course-v1:DLI+S-FX-26+V1" TargetMode="External"/><Relationship Id="rId5" Type="http://schemas.openxmlformats.org/officeDocument/2006/relationships/image" Target="../media/image68.png"/><Relationship Id="rId4" Type="http://schemas.openxmlformats.org/officeDocument/2006/relationships/hyperlink" Target="https://openai.com/index/whisper/"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s://learn.nvidia.com/courses/course-detail?course_id=course-v1:DLI+S-FX-26+V1" TargetMode="External"/><Relationship Id="rId5" Type="http://schemas.openxmlformats.org/officeDocument/2006/relationships/hyperlink" Target="https://arxiv.org/abs/2010.11929" TargetMode="Externa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abs/2312.07533"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hyperlink" Target="https://learn.nvidia.com/courses/course-detail?course_id=course-v1:DLI+S-FX-26+V1" TargetMode="Externa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learn.nvidia.com/courses/course-detail?course_id=course-v1:DLI+S-FX-26+V1" TargetMode="External"/><Relationship Id="rId4" Type="http://schemas.openxmlformats.org/officeDocument/2006/relationships/hyperlink" Target="https://arxiv.org/abs/2409.1140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hyperlink" Target="https://learn.nvidia.com/courses/course-detail?course_id=course-v1:DLI+S-FX-26+V1" TargetMode="External"/><Relationship Id="rId4" Type="http://schemas.openxmlformats.org/officeDocument/2006/relationships/hyperlink" Target="https://ai.meta.com/blog/meta-llama-3-1/"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learn.nvidia.com/courses/course-detail?course_id=course-v1:DLI+S-FX-26+V1" TargetMode="External"/><Relationship Id="rId3" Type="http://schemas.openxmlformats.org/officeDocument/2006/relationships/image" Target="../media/image86.png"/><Relationship Id="rId7" Type="http://schemas.openxmlformats.org/officeDocument/2006/relationships/hyperlink" Target="https://openaccess.thecvf.com/content/CVPR2021/html/Chefer_Transformer_Interpretability_Beyond_Attention_Visualization_CVPR_2021_paper.html"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hyperlink" Target="https://artificialanalysis.ai/" TargetMode="External"/><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hyperlink" Target="https://learn.nvidia.com/courses/course-detail?course_id=course-v1:DLI+S-FX-26+V1" TargetMode="Externa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26+V1" TargetMode="External"/><Relationship Id="rId3" Type="http://schemas.openxmlformats.org/officeDocument/2006/relationships/image" Target="../media/image86.png"/><Relationship Id="rId7"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26+V1" TargetMode="External"/><Relationship Id="rId3" Type="http://schemas.openxmlformats.org/officeDocument/2006/relationships/image" Target="../media/image94.png"/><Relationship Id="rId7" Type="http://schemas.openxmlformats.org/officeDocument/2006/relationships/hyperlink" Target="https://keras.io/examples/generative/ddim/"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hyperlink" Target="https://ichko.github.io/visualizing-vae-with-efemarai" TargetMode="External"/><Relationship Id="rId5" Type="http://schemas.openxmlformats.org/officeDocument/2006/relationships/image" Target="../media/image96.gif"/><Relationship Id="rId4" Type="http://schemas.openxmlformats.org/officeDocument/2006/relationships/image" Target="../media/image95.gif"/></Relationships>
</file>

<file path=ppt/slides/_rels/slide6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3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hyperlink" Target="https://learn.nvidia.com/courses/course-detail?course_id=course-v1:DLI+S-FX-26+V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s://learn.nvidia.com/courses/course-detail?course_id=course-v1:DLI+S-FX-26+V1" TargetMode="External"/><Relationship Id="rId2" Type="http://schemas.openxmlformats.org/officeDocument/2006/relationships/notesSlide" Target="../notesSlides/notesSlide43.xml"/><Relationship Id="rId1" Type="http://schemas.openxmlformats.org/officeDocument/2006/relationships/slideLayout" Target="../slideLayouts/slideLayout43.xml"/><Relationship Id="rId6" Type="http://schemas.openxmlformats.org/officeDocument/2006/relationships/hyperlink" Target="https://arxiv.org/abs/1505.04597" TargetMode="External"/><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43.xml"/><Relationship Id="rId6" Type="http://schemas.openxmlformats.org/officeDocument/2006/relationships/hyperlink" Target="https://learn.nvidia.com/courses/course-detail?course_id=course-v1:DLI+S-FX-26+V1" TargetMode="External"/><Relationship Id="rId5" Type="http://schemas.openxmlformats.org/officeDocument/2006/relationships/hyperlink" Target="https://proceedings.neurips.cc/paper/2020/hash/4c5bcfec8584af0d967f1ab10179ca4b-Abstract.html" TargetMode="External"/><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43.xml"/><Relationship Id="rId6" Type="http://schemas.openxmlformats.org/officeDocument/2006/relationships/hyperlink" Target="https://learn.nvidia.com/courses/course-detail?course_id=course-v1:DLI+S-FX-26+V1" TargetMode="External"/><Relationship Id="rId5" Type="http://schemas.openxmlformats.org/officeDocument/2006/relationships/hyperlink" Target="https://diffusion-policy.cs.columbia.edu/" TargetMode="External"/><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26+V1" TargetMode="External"/><Relationship Id="rId3" Type="http://schemas.openxmlformats.org/officeDocument/2006/relationships/image" Target="../media/image86.png"/><Relationship Id="rId7"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8" Type="http://schemas.openxmlformats.org/officeDocument/2006/relationships/hyperlink" Target="https://arxiv.org/abs/2112.10752" TargetMode="External"/><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hyperlink" Target="https://learn.nvidia.com/courses/course-detail?course_id=course-v1:DLI+S-FX-26+V1"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abs/2405.19335" TargetMode="External"/><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hyperlink" Target="https://learn.nvidia.com/courses/course-detail?course_id=course-v1:DLI+S-FX-26+V1" TargetMode="Externa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learn.nvidia.com/courses/course-detail?course_id=course-v1:DLI+S-FX-26+V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hyperlink" Target="https://learn.nvidia.com/courses/course-detail?course_id=course-v1:DLI+S-FX-26+V1" TargetMode="Externa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46693"/>
            <a:ext cx="11672156" cy="1956489"/>
          </a:xfrm>
        </p:spPr>
        <p:txBody>
          <a:bodyPr>
            <a:noAutofit/>
          </a:bodyPr>
          <a:lstStyle/>
          <a:p>
            <a:pPr>
              <a:lnSpc>
                <a:spcPct val="100000"/>
              </a:lnSpc>
            </a:pP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Generative AI for </a:t>
            </a:r>
            <a:b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5400" dirty="0">
                <a:solidFill>
                  <a:srgbClr val="C00000"/>
                </a:solidFill>
                <a:latin typeface="Calibri" panose="020F0502020204030204" pitchFamily="34" charset="0"/>
                <a:ea typeface="Heiti TC Medium" pitchFamily="2" charset="-128"/>
                <a:cs typeface="Arial" panose="020B0604020202020204" pitchFamily="34" charset="0"/>
              </a:rPr>
              <a:t>Multimodal Information Generation</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1875514" y="4699887"/>
            <a:ext cx="8440972"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14400" dirty="0" err="1">
                <a:solidFill>
                  <a:schemeClr val="accent1"/>
                </a:solidFill>
                <a:latin typeface="Calibri" panose="020F0502020204030204" pitchFamily="34" charset="0"/>
                <a:ea typeface="標楷體" pitchFamily="65" charset="-120"/>
                <a:cs typeface="Calibri" panose="020F0502020204030204" pitchFamily="34" charset="0"/>
              </a:rPr>
              <a:t>Ph.D</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1132GAIIA06</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(M6031) (Spring 2025)</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2025-04-15</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12606" y="3143523"/>
            <a:ext cx="1779394" cy="1779394"/>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10471279" y="47752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5"/>
            <a:ext cx="11222181" cy="1558184"/>
          </a:xfrm>
        </p:spPr>
        <p:txBody>
          <a:bodyPr>
            <a:normAutofit/>
          </a:bodyPr>
          <a:lstStyle/>
          <a:p>
            <a:r>
              <a:rPr lang="en-US" dirty="0"/>
              <a:t>The history of Generative AI </a:t>
            </a:r>
            <a:br>
              <a:rPr lang="en-US" dirty="0"/>
            </a:br>
            <a:r>
              <a:rPr lang="en-US" dirty="0"/>
              <a:t>in CV, NLP and VL</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10</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8" name="Picture 7">
            <a:extLst>
              <a:ext uri="{FF2B5EF4-FFF2-40B4-BE49-F238E27FC236}">
                <a16:creationId xmlns:a16="http://schemas.microsoft.com/office/drawing/2014/main" id="{6EEBF675-AEEE-F770-691A-840B8CEC6C34}"/>
              </a:ext>
            </a:extLst>
          </p:cNvPr>
          <p:cNvPicPr>
            <a:picLocks noChangeAspect="1"/>
          </p:cNvPicPr>
          <p:nvPr/>
        </p:nvPicPr>
        <p:blipFill>
          <a:blip r:embed="rId2"/>
          <a:stretch>
            <a:fillRect/>
          </a:stretch>
        </p:blipFill>
        <p:spPr>
          <a:xfrm>
            <a:off x="143207" y="1827684"/>
            <a:ext cx="11905585" cy="4255064"/>
          </a:xfrm>
          <a:prstGeom prst="rect">
            <a:avLst/>
          </a:prstGeom>
        </p:spPr>
      </p:pic>
    </p:spTree>
    <p:extLst>
      <p:ext uri="{BB962C8B-B14F-4D97-AF65-F5344CB8AC3E}">
        <p14:creationId xmlns:p14="http://schemas.microsoft.com/office/powerpoint/2010/main" val="379051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B6DF-9C69-6D9C-4960-8550B3429EA6}"/>
              </a:ext>
            </a:extLst>
          </p:cNvPr>
          <p:cNvSpPr>
            <a:spLocks noGrp="1"/>
          </p:cNvSpPr>
          <p:nvPr>
            <p:ph type="title"/>
          </p:nvPr>
        </p:nvSpPr>
        <p:spPr>
          <a:xfrm>
            <a:off x="534390" y="57831"/>
            <a:ext cx="11222181" cy="778051"/>
          </a:xfrm>
        </p:spPr>
        <p:txBody>
          <a:bodyPr>
            <a:normAutofit fontScale="90000"/>
          </a:bodyPr>
          <a:lstStyle/>
          <a:p>
            <a:r>
              <a:rPr lang="en-US" sz="4800" dirty="0"/>
              <a:t>Generative AI LLMs (2017-2025)</a:t>
            </a:r>
            <a:endParaRPr lang="en-US" sz="2900" dirty="0"/>
          </a:p>
        </p:txBody>
      </p:sp>
      <p:sp>
        <p:nvSpPr>
          <p:cNvPr id="4" name="Slide Number Placeholder 3">
            <a:extLst>
              <a:ext uri="{FF2B5EF4-FFF2-40B4-BE49-F238E27FC236}">
                <a16:creationId xmlns:a16="http://schemas.microsoft.com/office/drawing/2014/main" id="{6CFED9C7-0078-39A6-8205-EE747F4196BC}"/>
              </a:ext>
            </a:extLst>
          </p:cNvPr>
          <p:cNvSpPr>
            <a:spLocks noGrp="1"/>
          </p:cNvSpPr>
          <p:nvPr>
            <p:ph type="sldNum" sz="quarter" idx="12"/>
          </p:nvPr>
        </p:nvSpPr>
        <p:spPr/>
        <p:txBody>
          <a:bodyPr/>
          <a:lstStyle/>
          <a:p>
            <a:fld id="{5D6FF71F-CF6A-4C46-8F9B-61D49EEA70E3}" type="slidenum">
              <a:rPr lang="en-US" smtClean="0"/>
              <a:t>11</a:t>
            </a:fld>
            <a:endParaRPr lang="en-US"/>
          </a:p>
        </p:txBody>
      </p:sp>
      <p:pic>
        <p:nvPicPr>
          <p:cNvPr id="6" name="Picture 5">
            <a:extLst>
              <a:ext uri="{FF2B5EF4-FFF2-40B4-BE49-F238E27FC236}">
                <a16:creationId xmlns:a16="http://schemas.microsoft.com/office/drawing/2014/main" id="{C6C0DB83-E7C1-15A4-EF5C-A667897480FE}"/>
              </a:ext>
            </a:extLst>
          </p:cNvPr>
          <p:cNvPicPr>
            <a:picLocks noChangeAspect="1"/>
          </p:cNvPicPr>
          <p:nvPr/>
        </p:nvPicPr>
        <p:blipFill>
          <a:blip r:embed="rId2"/>
          <a:stretch>
            <a:fillRect/>
          </a:stretch>
        </p:blipFill>
        <p:spPr>
          <a:xfrm>
            <a:off x="469995" y="772734"/>
            <a:ext cx="11442962" cy="5841944"/>
          </a:xfrm>
          <a:prstGeom prst="rect">
            <a:avLst/>
          </a:prstGeom>
        </p:spPr>
      </p:pic>
      <p:sp>
        <p:nvSpPr>
          <p:cNvPr id="7" name="Rectangle 6">
            <a:extLst>
              <a:ext uri="{FF2B5EF4-FFF2-40B4-BE49-F238E27FC236}">
                <a16:creationId xmlns:a16="http://schemas.microsoft.com/office/drawing/2014/main" id="{E5A5EC10-60B9-CC3A-2951-C13020D8B06C}"/>
              </a:ext>
            </a:extLst>
          </p:cNvPr>
          <p:cNvSpPr/>
          <p:nvPr/>
        </p:nvSpPr>
        <p:spPr>
          <a:xfrm>
            <a:off x="185738" y="6606277"/>
            <a:ext cx="11599744" cy="246221"/>
          </a:xfrm>
          <a:prstGeom prst="rect">
            <a:avLst/>
          </a:prstGeom>
        </p:spPr>
        <p:txBody>
          <a:bodyPr wrap="square">
            <a:spAutoFit/>
          </a:bodyPr>
          <a:lstStyle/>
          <a:p>
            <a:pPr algn="ctr"/>
            <a:r>
              <a:rPr lang="en-US" sz="1000" dirty="0">
                <a:solidFill>
                  <a:schemeClr val="bg1">
                    <a:lumMod val="75000"/>
                  </a:schemeClr>
                </a:solidFill>
              </a:rPr>
              <a:t>Source: https://</a:t>
            </a:r>
            <a:r>
              <a:rPr lang="en-US" sz="1000" dirty="0" err="1">
                <a:solidFill>
                  <a:schemeClr val="bg1">
                    <a:lumMod val="75000"/>
                  </a:schemeClr>
                </a:solidFill>
              </a:rPr>
              <a:t>github.com</a:t>
            </a:r>
            <a:r>
              <a:rPr lang="en-US" sz="1000" dirty="0">
                <a:solidFill>
                  <a:schemeClr val="bg1">
                    <a:lumMod val="75000"/>
                  </a:schemeClr>
                </a:solidFill>
              </a:rPr>
              <a:t>/Hannibal046/Awesome-LLM</a:t>
            </a:r>
            <a:endParaRPr lang="en-US" altLang="zh-TW" sz="1000" dirty="0">
              <a:solidFill>
                <a:schemeClr val="bg1">
                  <a:lumMod val="75000"/>
                </a:schemeClr>
              </a:solidFill>
            </a:endParaRPr>
          </a:p>
        </p:txBody>
      </p:sp>
    </p:spTree>
    <p:extLst>
      <p:ext uri="{BB962C8B-B14F-4D97-AF65-F5344CB8AC3E}">
        <p14:creationId xmlns:p14="http://schemas.microsoft.com/office/powerpoint/2010/main" val="341561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601FDCE-57F2-F0B7-170E-8047AB4003C1}"/>
              </a:ext>
            </a:extLst>
          </p:cNvPr>
          <p:cNvSpPr/>
          <p:nvPr/>
        </p:nvSpPr>
        <p:spPr>
          <a:xfrm>
            <a:off x="534390" y="629623"/>
            <a:ext cx="11251092" cy="5598754"/>
          </a:xfrm>
          <a:custGeom>
            <a:avLst/>
            <a:gdLst>
              <a:gd name="connsiteX0" fmla="*/ 0 w 1442434"/>
              <a:gd name="connsiteY0" fmla="*/ 824248 h 824248"/>
              <a:gd name="connsiteX1" fmla="*/ 978794 w 1442434"/>
              <a:gd name="connsiteY1" fmla="*/ 656823 h 824248"/>
              <a:gd name="connsiteX2" fmla="*/ 1442434 w 1442434"/>
              <a:gd name="connsiteY2" fmla="*/ 0 h 824248"/>
              <a:gd name="connsiteX0" fmla="*/ 0 w 1442434"/>
              <a:gd name="connsiteY0" fmla="*/ 824248 h 824248"/>
              <a:gd name="connsiteX1" fmla="*/ 864867 w 1442434"/>
              <a:gd name="connsiteY1" fmla="*/ 620798 h 824248"/>
              <a:gd name="connsiteX2" fmla="*/ 1442434 w 1442434"/>
              <a:gd name="connsiteY2" fmla="*/ 0 h 824248"/>
            </a:gdLst>
            <a:ahLst/>
            <a:cxnLst>
              <a:cxn ang="0">
                <a:pos x="connsiteX0" y="connsiteY0"/>
              </a:cxn>
              <a:cxn ang="0">
                <a:pos x="connsiteX1" y="connsiteY1"/>
              </a:cxn>
              <a:cxn ang="0">
                <a:pos x="connsiteX2" y="connsiteY2"/>
              </a:cxn>
            </a:cxnLst>
            <a:rect l="l" t="t" r="r" b="b"/>
            <a:pathLst>
              <a:path w="1442434" h="824248">
                <a:moveTo>
                  <a:pt x="0" y="824248"/>
                </a:moveTo>
                <a:cubicBezTo>
                  <a:pt x="369194" y="809223"/>
                  <a:pt x="624461" y="758173"/>
                  <a:pt x="864867" y="620798"/>
                </a:cubicBezTo>
                <a:cubicBezTo>
                  <a:pt x="1105273" y="483423"/>
                  <a:pt x="1330817" y="259724"/>
                  <a:pt x="1442434" y="0"/>
                </a:cubicBezTo>
              </a:path>
            </a:pathLst>
          </a:custGeom>
          <a:noFill/>
          <a:ln w="76200">
            <a:solidFill>
              <a:srgbClr val="00B05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73B6DF-9C69-6D9C-4960-8550B3429EA6}"/>
              </a:ext>
            </a:extLst>
          </p:cNvPr>
          <p:cNvSpPr>
            <a:spLocks noGrp="1"/>
          </p:cNvSpPr>
          <p:nvPr>
            <p:ph type="title"/>
          </p:nvPr>
        </p:nvSpPr>
        <p:spPr>
          <a:xfrm>
            <a:off x="534390" y="57831"/>
            <a:ext cx="11222181" cy="778051"/>
          </a:xfrm>
        </p:spPr>
        <p:txBody>
          <a:bodyPr>
            <a:normAutofit fontScale="90000"/>
          </a:bodyPr>
          <a:lstStyle/>
          <a:p>
            <a:r>
              <a:rPr lang="en-US" sz="4800" dirty="0"/>
              <a:t>Generative AI, Agentic AI, Physical AI</a:t>
            </a:r>
            <a:endParaRPr lang="en-US" sz="2900" dirty="0"/>
          </a:p>
        </p:txBody>
      </p:sp>
      <p:sp>
        <p:nvSpPr>
          <p:cNvPr id="4" name="Slide Number Placeholder 3">
            <a:extLst>
              <a:ext uri="{FF2B5EF4-FFF2-40B4-BE49-F238E27FC236}">
                <a16:creationId xmlns:a16="http://schemas.microsoft.com/office/drawing/2014/main" id="{6CFED9C7-0078-39A6-8205-EE747F4196BC}"/>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7" name="Rectangle 6">
            <a:extLst>
              <a:ext uri="{FF2B5EF4-FFF2-40B4-BE49-F238E27FC236}">
                <a16:creationId xmlns:a16="http://schemas.microsoft.com/office/drawing/2014/main" id="{E5A5EC10-60B9-CC3A-2951-C13020D8B06C}"/>
              </a:ext>
            </a:extLst>
          </p:cNvPr>
          <p:cNvSpPr/>
          <p:nvPr/>
        </p:nvSpPr>
        <p:spPr>
          <a:xfrm>
            <a:off x="185738" y="6606277"/>
            <a:ext cx="11599744" cy="246221"/>
          </a:xfrm>
          <a:prstGeom prst="rect">
            <a:avLst/>
          </a:prstGeom>
        </p:spPr>
        <p:txBody>
          <a:bodyPr wrap="square">
            <a:spAutoFit/>
          </a:bodyPr>
          <a:lstStyle/>
          <a:p>
            <a:pPr algn="ctr"/>
            <a:r>
              <a:rPr lang="en-US" sz="1000" dirty="0">
                <a:solidFill>
                  <a:schemeClr val="bg1">
                    <a:lumMod val="75000"/>
                  </a:schemeClr>
                </a:solidFill>
              </a:rPr>
              <a:t>Source: NVIDIA (2025), GTC March 2025 Keynote with NVIDIA CEO Jensen Huang, </a:t>
            </a:r>
            <a:r>
              <a:rPr lang="en-US" sz="1000" dirty="0">
                <a:solidFill>
                  <a:schemeClr val="bg1">
                    <a:lumMod val="75000"/>
                  </a:schemeClr>
                </a:solidFill>
                <a:hlinkClick r:id="rId3">
                  <a:extLst>
                    <a:ext uri="{A12FA001-AC4F-418D-AE19-62706E023703}">
                      <ahyp:hlinkClr xmlns:ahyp="http://schemas.microsoft.com/office/drawing/2018/hyperlinkcolor" val="tx"/>
                    </a:ext>
                  </a:extLst>
                </a:hlinkClick>
              </a:rPr>
              <a:t>https://www.youtube.com/watch?v=_waPvOwL9Z8</a:t>
            </a:r>
            <a:endParaRPr lang="en-US" sz="1000" dirty="0">
              <a:solidFill>
                <a:schemeClr val="bg1">
                  <a:lumMod val="75000"/>
                </a:schemeClr>
              </a:solidFill>
            </a:endParaRPr>
          </a:p>
        </p:txBody>
      </p:sp>
      <p:sp>
        <p:nvSpPr>
          <p:cNvPr id="3" name="TextBox 2">
            <a:extLst>
              <a:ext uri="{FF2B5EF4-FFF2-40B4-BE49-F238E27FC236}">
                <a16:creationId xmlns:a16="http://schemas.microsoft.com/office/drawing/2014/main" id="{DA5D9060-B116-BBB5-5F13-246915EABA93}"/>
              </a:ext>
            </a:extLst>
          </p:cNvPr>
          <p:cNvSpPr txBox="1"/>
          <p:nvPr/>
        </p:nvSpPr>
        <p:spPr>
          <a:xfrm>
            <a:off x="79065" y="5781181"/>
            <a:ext cx="2228045" cy="523220"/>
          </a:xfrm>
          <a:prstGeom prst="rect">
            <a:avLst/>
          </a:prstGeom>
          <a:solidFill>
            <a:schemeClr val="bg1"/>
          </a:solidFill>
        </p:spPr>
        <p:txBody>
          <a:bodyPr wrap="square" rtlCol="0">
            <a:spAutoFit/>
          </a:bodyPr>
          <a:lstStyle/>
          <a:p>
            <a:r>
              <a:rPr lang="en-US" sz="2800" b="1" dirty="0">
                <a:solidFill>
                  <a:srgbClr val="C00000"/>
                </a:solidFill>
                <a:latin typeface="Calibri" panose="020F0502020204030204" pitchFamily="34" charset="0"/>
                <a:cs typeface="Calibri" panose="020F0502020204030204" pitchFamily="34" charset="0"/>
              </a:rPr>
              <a:t>2012 </a:t>
            </a:r>
            <a:r>
              <a:rPr lang="en-US" sz="2800" b="1" dirty="0" err="1">
                <a:solidFill>
                  <a:srgbClr val="C00000"/>
                </a:solidFill>
                <a:latin typeface="Calibri" panose="020F0502020204030204" pitchFamily="34" charset="0"/>
                <a:cs typeface="Calibri" panose="020F0502020204030204" pitchFamily="34" charset="0"/>
              </a:rPr>
              <a:t>AlexNet</a:t>
            </a:r>
            <a:endParaRPr lang="en-US" sz="2800" b="1" dirty="0">
              <a:solidFill>
                <a:srgbClr val="C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BECD0F0-2AF0-748F-A1F3-83CEE701776B}"/>
              </a:ext>
            </a:extLst>
          </p:cNvPr>
          <p:cNvSpPr txBox="1"/>
          <p:nvPr/>
        </p:nvSpPr>
        <p:spPr>
          <a:xfrm>
            <a:off x="3025567" y="4811298"/>
            <a:ext cx="2481943" cy="523220"/>
          </a:xfrm>
          <a:prstGeom prst="rect">
            <a:avLst/>
          </a:prstGeom>
          <a:solidFill>
            <a:schemeClr val="bg1"/>
          </a:solidFill>
        </p:spPr>
        <p:txBody>
          <a:bodyPr wrap="square" rtlCol="0">
            <a:spAutoFit/>
          </a:bodyPr>
          <a:lstStyle/>
          <a:p>
            <a:r>
              <a:rPr lang="en-US" sz="2800" b="1" dirty="0">
                <a:solidFill>
                  <a:srgbClr val="C00000"/>
                </a:solidFill>
                <a:latin typeface="Calibri" panose="020F0502020204030204" pitchFamily="34" charset="0"/>
                <a:cs typeface="Calibri" panose="020F0502020204030204" pitchFamily="34" charset="0"/>
              </a:rPr>
              <a:t>Perception AI </a:t>
            </a:r>
          </a:p>
        </p:txBody>
      </p:sp>
      <p:sp>
        <p:nvSpPr>
          <p:cNvPr id="8" name="TextBox 7">
            <a:extLst>
              <a:ext uri="{FF2B5EF4-FFF2-40B4-BE49-F238E27FC236}">
                <a16:creationId xmlns:a16="http://schemas.microsoft.com/office/drawing/2014/main" id="{7F17BBE6-40CB-9418-F92C-0663B8DE008D}"/>
              </a:ext>
            </a:extLst>
          </p:cNvPr>
          <p:cNvSpPr txBox="1"/>
          <p:nvPr/>
        </p:nvSpPr>
        <p:spPr>
          <a:xfrm>
            <a:off x="5962835" y="3873070"/>
            <a:ext cx="2481943" cy="523220"/>
          </a:xfrm>
          <a:prstGeom prst="rect">
            <a:avLst/>
          </a:prstGeom>
          <a:solidFill>
            <a:schemeClr val="bg1"/>
          </a:solidFill>
        </p:spPr>
        <p:txBody>
          <a:bodyPr wrap="square" rtlCol="0">
            <a:spAutoFit/>
          </a:bodyPr>
          <a:lstStyle/>
          <a:p>
            <a:r>
              <a:rPr lang="en-US" sz="2800" b="1" dirty="0">
                <a:solidFill>
                  <a:srgbClr val="C00000"/>
                </a:solidFill>
                <a:latin typeface="Calibri" panose="020F0502020204030204" pitchFamily="34" charset="0"/>
                <a:cs typeface="Calibri" panose="020F0502020204030204" pitchFamily="34" charset="0"/>
              </a:rPr>
              <a:t>Generative AI </a:t>
            </a:r>
          </a:p>
        </p:txBody>
      </p:sp>
      <p:sp>
        <p:nvSpPr>
          <p:cNvPr id="9" name="TextBox 8">
            <a:extLst>
              <a:ext uri="{FF2B5EF4-FFF2-40B4-BE49-F238E27FC236}">
                <a16:creationId xmlns:a16="http://schemas.microsoft.com/office/drawing/2014/main" id="{0C75107F-5F71-B9A6-EDDE-7E238969C83A}"/>
              </a:ext>
            </a:extLst>
          </p:cNvPr>
          <p:cNvSpPr txBox="1"/>
          <p:nvPr/>
        </p:nvSpPr>
        <p:spPr>
          <a:xfrm>
            <a:off x="8228630" y="2374071"/>
            <a:ext cx="2481943" cy="523220"/>
          </a:xfrm>
          <a:prstGeom prst="rect">
            <a:avLst/>
          </a:prstGeom>
          <a:solidFill>
            <a:schemeClr val="bg1"/>
          </a:solidFill>
        </p:spPr>
        <p:txBody>
          <a:bodyPr wrap="square" rtlCol="0">
            <a:spAutoFit/>
          </a:bodyPr>
          <a:lstStyle/>
          <a:p>
            <a:r>
              <a:rPr lang="en-US" sz="2800" b="1" dirty="0">
                <a:solidFill>
                  <a:srgbClr val="C00000"/>
                </a:solidFill>
                <a:latin typeface="Calibri" panose="020F0502020204030204" pitchFamily="34" charset="0"/>
                <a:cs typeface="Calibri" panose="020F0502020204030204" pitchFamily="34" charset="0"/>
              </a:rPr>
              <a:t>Agentic AI </a:t>
            </a:r>
          </a:p>
        </p:txBody>
      </p:sp>
      <p:sp>
        <p:nvSpPr>
          <p:cNvPr id="10" name="TextBox 9">
            <a:extLst>
              <a:ext uri="{FF2B5EF4-FFF2-40B4-BE49-F238E27FC236}">
                <a16:creationId xmlns:a16="http://schemas.microsoft.com/office/drawing/2014/main" id="{35B15FA0-7324-3D94-39E1-11925662A730}"/>
              </a:ext>
            </a:extLst>
          </p:cNvPr>
          <p:cNvSpPr txBox="1"/>
          <p:nvPr/>
        </p:nvSpPr>
        <p:spPr>
          <a:xfrm>
            <a:off x="9918825" y="1048081"/>
            <a:ext cx="2201671" cy="523220"/>
          </a:xfrm>
          <a:prstGeom prst="rect">
            <a:avLst/>
          </a:prstGeom>
          <a:solidFill>
            <a:schemeClr val="bg1"/>
          </a:solidFill>
        </p:spPr>
        <p:txBody>
          <a:bodyPr wrap="square" rtlCol="0">
            <a:spAutoFit/>
          </a:bodyPr>
          <a:lstStyle/>
          <a:p>
            <a:r>
              <a:rPr lang="en-US" sz="2800" b="1" dirty="0">
                <a:solidFill>
                  <a:srgbClr val="C00000"/>
                </a:solidFill>
                <a:latin typeface="Calibri" panose="020F0502020204030204" pitchFamily="34" charset="0"/>
                <a:cs typeface="Calibri" panose="020F0502020204030204" pitchFamily="34" charset="0"/>
              </a:rPr>
              <a:t>Physical AI</a:t>
            </a:r>
          </a:p>
        </p:txBody>
      </p:sp>
      <p:sp>
        <p:nvSpPr>
          <p:cNvPr id="11" name="TextBox 10">
            <a:extLst>
              <a:ext uri="{FF2B5EF4-FFF2-40B4-BE49-F238E27FC236}">
                <a16:creationId xmlns:a16="http://schemas.microsoft.com/office/drawing/2014/main" id="{34838DA6-4EA4-A3ED-9454-4C98AFA23EE4}"/>
              </a:ext>
            </a:extLst>
          </p:cNvPr>
          <p:cNvSpPr txBox="1"/>
          <p:nvPr/>
        </p:nvSpPr>
        <p:spPr>
          <a:xfrm>
            <a:off x="79065" y="6169808"/>
            <a:ext cx="3189282"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Deep learning breakthrough</a:t>
            </a:r>
          </a:p>
        </p:txBody>
      </p:sp>
      <p:sp>
        <p:nvSpPr>
          <p:cNvPr id="12" name="TextBox 11">
            <a:extLst>
              <a:ext uri="{FF2B5EF4-FFF2-40B4-BE49-F238E27FC236}">
                <a16:creationId xmlns:a16="http://schemas.microsoft.com/office/drawing/2014/main" id="{E42A7D9A-582A-283A-7EA4-3E5CDA7A7A5D}"/>
              </a:ext>
            </a:extLst>
          </p:cNvPr>
          <p:cNvSpPr txBox="1"/>
          <p:nvPr/>
        </p:nvSpPr>
        <p:spPr>
          <a:xfrm>
            <a:off x="3025567" y="5249073"/>
            <a:ext cx="3189282" cy="1015663"/>
          </a:xfrm>
          <a:prstGeom prst="rect">
            <a:avLst/>
          </a:prstGeom>
          <a:solidFill>
            <a:schemeClr val="bg1"/>
          </a:solidFill>
        </p:spPr>
        <p:txBody>
          <a:bodyPr wrap="square" rtlCol="0">
            <a:spAutoFit/>
          </a:bodyPr>
          <a:lstStyle/>
          <a:p>
            <a:r>
              <a:rPr lang="en-US" sz="2000" dirty="0">
                <a:latin typeface="Calibri" panose="020F0502020204030204" pitchFamily="34" charset="0"/>
                <a:cs typeface="Calibri" panose="020F0502020204030204" pitchFamily="34" charset="0"/>
              </a:rPr>
              <a:t>Speech recognition </a:t>
            </a:r>
          </a:p>
          <a:p>
            <a:r>
              <a:rPr lang="en-US" sz="2000" dirty="0">
                <a:latin typeface="Calibri" panose="020F0502020204030204" pitchFamily="34" charset="0"/>
                <a:cs typeface="Calibri" panose="020F0502020204030204" pitchFamily="34" charset="0"/>
              </a:rPr>
              <a:t>Deep recommender systems</a:t>
            </a:r>
          </a:p>
          <a:p>
            <a:r>
              <a:rPr lang="en-US" sz="2000" dirty="0">
                <a:latin typeface="Calibri" panose="020F0502020204030204" pitchFamily="34" charset="0"/>
                <a:cs typeface="Calibri" panose="020F0502020204030204" pitchFamily="34" charset="0"/>
              </a:rPr>
              <a:t>Medical imaging</a:t>
            </a:r>
          </a:p>
        </p:txBody>
      </p:sp>
      <p:sp>
        <p:nvSpPr>
          <p:cNvPr id="13" name="TextBox 12">
            <a:extLst>
              <a:ext uri="{FF2B5EF4-FFF2-40B4-BE49-F238E27FC236}">
                <a16:creationId xmlns:a16="http://schemas.microsoft.com/office/drawing/2014/main" id="{49A41FC3-3775-C6C9-870D-0B39302C80B4}"/>
              </a:ext>
            </a:extLst>
          </p:cNvPr>
          <p:cNvSpPr txBox="1"/>
          <p:nvPr/>
        </p:nvSpPr>
        <p:spPr>
          <a:xfrm>
            <a:off x="5997753" y="4298959"/>
            <a:ext cx="2321737" cy="707886"/>
          </a:xfrm>
          <a:prstGeom prst="rect">
            <a:avLst/>
          </a:prstGeom>
          <a:solidFill>
            <a:schemeClr val="bg1"/>
          </a:solidFill>
        </p:spPr>
        <p:txBody>
          <a:bodyPr wrap="square" rtlCol="0">
            <a:spAutoFit/>
          </a:bodyPr>
          <a:lstStyle/>
          <a:p>
            <a:r>
              <a:rPr lang="en-US" sz="2000" dirty="0">
                <a:latin typeface="Calibri" panose="020F0502020204030204" pitchFamily="34" charset="0"/>
                <a:cs typeface="Calibri" panose="020F0502020204030204" pitchFamily="34" charset="0"/>
              </a:rPr>
              <a:t>Digital marketing</a:t>
            </a:r>
          </a:p>
          <a:p>
            <a:r>
              <a:rPr lang="en-US" sz="2000" dirty="0">
                <a:latin typeface="Calibri" panose="020F0502020204030204" pitchFamily="34" charset="0"/>
                <a:cs typeface="Calibri" panose="020F0502020204030204" pitchFamily="34" charset="0"/>
              </a:rPr>
              <a:t>Content creation</a:t>
            </a:r>
          </a:p>
        </p:txBody>
      </p:sp>
      <p:sp>
        <p:nvSpPr>
          <p:cNvPr id="14" name="TextBox 13">
            <a:extLst>
              <a:ext uri="{FF2B5EF4-FFF2-40B4-BE49-F238E27FC236}">
                <a16:creationId xmlns:a16="http://schemas.microsoft.com/office/drawing/2014/main" id="{676BCA19-8CFA-222D-B0BB-C23EC7F6EE0B}"/>
              </a:ext>
            </a:extLst>
          </p:cNvPr>
          <p:cNvSpPr txBox="1"/>
          <p:nvPr/>
        </p:nvSpPr>
        <p:spPr>
          <a:xfrm>
            <a:off x="8245883" y="2793773"/>
            <a:ext cx="2276462" cy="1015663"/>
          </a:xfrm>
          <a:prstGeom prst="rect">
            <a:avLst/>
          </a:prstGeom>
          <a:solidFill>
            <a:schemeClr val="bg1"/>
          </a:solidFill>
        </p:spPr>
        <p:txBody>
          <a:bodyPr wrap="square" rtlCol="0">
            <a:spAutoFit/>
          </a:bodyPr>
          <a:lstStyle/>
          <a:p>
            <a:r>
              <a:rPr lang="en-US" sz="2000" dirty="0">
                <a:latin typeface="Calibri" panose="020F0502020204030204" pitchFamily="34" charset="0"/>
                <a:cs typeface="Calibri" panose="020F0502020204030204" pitchFamily="34" charset="0"/>
              </a:rPr>
              <a:t>Coding assistants</a:t>
            </a:r>
          </a:p>
          <a:p>
            <a:r>
              <a:rPr lang="en-US" sz="2000" dirty="0">
                <a:latin typeface="Calibri" panose="020F0502020204030204" pitchFamily="34" charset="0"/>
                <a:cs typeface="Calibri" panose="020F0502020204030204" pitchFamily="34" charset="0"/>
              </a:rPr>
              <a:t>Customer service</a:t>
            </a:r>
          </a:p>
          <a:p>
            <a:r>
              <a:rPr lang="en-US" sz="2000" dirty="0">
                <a:latin typeface="Calibri" panose="020F0502020204030204" pitchFamily="34" charset="0"/>
                <a:cs typeface="Calibri" panose="020F0502020204030204" pitchFamily="34" charset="0"/>
              </a:rPr>
              <a:t>Patient care</a:t>
            </a:r>
          </a:p>
        </p:txBody>
      </p:sp>
      <p:sp>
        <p:nvSpPr>
          <p:cNvPr id="15" name="TextBox 14">
            <a:extLst>
              <a:ext uri="{FF2B5EF4-FFF2-40B4-BE49-F238E27FC236}">
                <a16:creationId xmlns:a16="http://schemas.microsoft.com/office/drawing/2014/main" id="{1CAE19E5-A43E-8A09-0DC2-132EBB6D0400}"/>
              </a:ext>
            </a:extLst>
          </p:cNvPr>
          <p:cNvSpPr txBox="1"/>
          <p:nvPr/>
        </p:nvSpPr>
        <p:spPr>
          <a:xfrm>
            <a:off x="9915935" y="1467824"/>
            <a:ext cx="2201671" cy="707886"/>
          </a:xfrm>
          <a:prstGeom prst="rect">
            <a:avLst/>
          </a:prstGeom>
          <a:solidFill>
            <a:schemeClr val="bg1"/>
          </a:solidFill>
        </p:spPr>
        <p:txBody>
          <a:bodyPr wrap="square" rtlCol="0">
            <a:spAutoFit/>
          </a:bodyPr>
          <a:lstStyle/>
          <a:p>
            <a:r>
              <a:rPr lang="en-US" sz="2000" dirty="0">
                <a:latin typeface="Calibri" panose="020F0502020204030204" pitchFamily="34" charset="0"/>
                <a:cs typeface="Calibri" panose="020F0502020204030204" pitchFamily="34" charset="0"/>
              </a:rPr>
              <a:t>Self-driving cars</a:t>
            </a:r>
          </a:p>
          <a:p>
            <a:r>
              <a:rPr lang="en-US" sz="2000" dirty="0">
                <a:latin typeface="Calibri" panose="020F0502020204030204" pitchFamily="34" charset="0"/>
                <a:cs typeface="Calibri" panose="020F0502020204030204" pitchFamily="34" charset="0"/>
              </a:rPr>
              <a:t>General robotics</a:t>
            </a:r>
          </a:p>
        </p:txBody>
      </p:sp>
    </p:spTree>
    <p:extLst>
      <p:ext uri="{BB962C8B-B14F-4D97-AF65-F5344CB8AC3E}">
        <p14:creationId xmlns:p14="http://schemas.microsoft.com/office/powerpoint/2010/main" val="255344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833470"/>
          </a:xfrm>
        </p:spPr>
        <p:txBody>
          <a:bodyPr>
            <a:normAutofit/>
          </a:bodyPr>
          <a:lstStyle/>
          <a:p>
            <a:r>
              <a:rPr lang="en-US" dirty="0"/>
              <a:t>Categories of Vision Generative Models</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13</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9" name="Picture 8">
            <a:extLst>
              <a:ext uri="{FF2B5EF4-FFF2-40B4-BE49-F238E27FC236}">
                <a16:creationId xmlns:a16="http://schemas.microsoft.com/office/drawing/2014/main" id="{B4036D6D-9DB9-845E-E9A4-4B79EE8D73CD}"/>
              </a:ext>
            </a:extLst>
          </p:cNvPr>
          <p:cNvPicPr>
            <a:picLocks noChangeAspect="1"/>
          </p:cNvPicPr>
          <p:nvPr/>
        </p:nvPicPr>
        <p:blipFill>
          <a:blip r:embed="rId2"/>
          <a:stretch>
            <a:fillRect/>
          </a:stretch>
        </p:blipFill>
        <p:spPr>
          <a:xfrm>
            <a:off x="1102140" y="910880"/>
            <a:ext cx="10057657" cy="5590299"/>
          </a:xfrm>
          <a:prstGeom prst="rect">
            <a:avLst/>
          </a:prstGeom>
        </p:spPr>
      </p:pic>
    </p:spTree>
    <p:extLst>
      <p:ext uri="{BB962C8B-B14F-4D97-AF65-F5344CB8AC3E}">
        <p14:creationId xmlns:p14="http://schemas.microsoft.com/office/powerpoint/2010/main" val="102518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484909" y="56102"/>
            <a:ext cx="11222181" cy="1593794"/>
          </a:xfrm>
        </p:spPr>
        <p:txBody>
          <a:bodyPr>
            <a:normAutofit/>
          </a:bodyPr>
          <a:lstStyle/>
          <a:p>
            <a:r>
              <a:rPr lang="en-US" dirty="0"/>
              <a:t>The General Structure of </a:t>
            </a:r>
            <a:br>
              <a:rPr lang="en-US" dirty="0"/>
            </a:br>
            <a:r>
              <a:rPr lang="en-US" dirty="0"/>
              <a:t>Generative Vision Language</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14</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6" name="Picture 5">
            <a:extLst>
              <a:ext uri="{FF2B5EF4-FFF2-40B4-BE49-F238E27FC236}">
                <a16:creationId xmlns:a16="http://schemas.microsoft.com/office/drawing/2014/main" id="{02C6A425-EB3A-975B-9588-F80B9FBA6D82}"/>
              </a:ext>
            </a:extLst>
          </p:cNvPr>
          <p:cNvPicPr>
            <a:picLocks noChangeAspect="1"/>
          </p:cNvPicPr>
          <p:nvPr/>
        </p:nvPicPr>
        <p:blipFill>
          <a:blip r:embed="rId2"/>
          <a:stretch>
            <a:fillRect/>
          </a:stretch>
        </p:blipFill>
        <p:spPr>
          <a:xfrm>
            <a:off x="161455" y="1982592"/>
            <a:ext cx="11867176" cy="3604315"/>
          </a:xfrm>
          <a:prstGeom prst="rect">
            <a:avLst/>
          </a:prstGeom>
        </p:spPr>
      </p:pic>
    </p:spTree>
    <p:extLst>
      <p:ext uri="{BB962C8B-B14F-4D97-AF65-F5344CB8AC3E}">
        <p14:creationId xmlns:p14="http://schemas.microsoft.com/office/powerpoint/2010/main" val="327969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90" y="1755"/>
            <a:ext cx="11222181" cy="1577841"/>
          </a:xfrm>
        </p:spPr>
        <p:txBody>
          <a:bodyPr>
            <a:normAutofit/>
          </a:bodyPr>
          <a:lstStyle/>
          <a:p>
            <a:r>
              <a:rPr lang="en-US" dirty="0"/>
              <a:t> LLM-powered Multimodal Agents</a:t>
            </a:r>
            <a:br>
              <a:rPr lang="en-US" dirty="0"/>
            </a:br>
            <a:r>
              <a:rPr lang="en-US" dirty="0">
                <a:solidFill>
                  <a:srgbClr val="C00000"/>
                </a:solidFill>
              </a:rPr>
              <a:t>Large Multimodal Agents (LMAs)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15</a:t>
            </a:fld>
            <a:endParaRPr lang="en-US"/>
          </a:p>
        </p:txBody>
      </p:sp>
      <p:pic>
        <p:nvPicPr>
          <p:cNvPr id="5" name="Picture 4">
            <a:extLst>
              <a:ext uri="{FF2B5EF4-FFF2-40B4-BE49-F238E27FC236}">
                <a16:creationId xmlns:a16="http://schemas.microsoft.com/office/drawing/2014/main" id="{2AAF6158-454E-6100-4081-450DAA3237CC}"/>
              </a:ext>
            </a:extLst>
          </p:cNvPr>
          <p:cNvPicPr>
            <a:picLocks noChangeAspect="1"/>
          </p:cNvPicPr>
          <p:nvPr/>
        </p:nvPicPr>
        <p:blipFill>
          <a:blip r:embed="rId2"/>
          <a:stretch>
            <a:fillRect/>
          </a:stretch>
        </p:blipFill>
        <p:spPr>
          <a:xfrm>
            <a:off x="543867" y="2186692"/>
            <a:ext cx="11104267" cy="3091712"/>
          </a:xfrm>
          <a:prstGeom prst="rect">
            <a:avLst/>
          </a:prstGeom>
        </p:spPr>
      </p:pic>
      <p:sp>
        <p:nvSpPr>
          <p:cNvPr id="6" name="TextBox 5">
            <a:extLst>
              <a:ext uri="{FF2B5EF4-FFF2-40B4-BE49-F238E27FC236}">
                <a16:creationId xmlns:a16="http://schemas.microsoft.com/office/drawing/2014/main" id="{3CAD7E86-DF69-CE18-539B-C064DD3A2BEA}"/>
              </a:ext>
            </a:extLst>
          </p:cNvPr>
          <p:cNvSpPr txBox="1"/>
          <p:nvPr/>
        </p:nvSpPr>
        <p:spPr>
          <a:xfrm>
            <a:off x="1069434" y="6607846"/>
            <a:ext cx="10152091"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Xie</a:t>
            </a:r>
            <a:r>
              <a:rPr lang="en-US" sz="1000" dirty="0">
                <a:solidFill>
                  <a:schemeClr val="bg1">
                    <a:lumMod val="75000"/>
                  </a:schemeClr>
                </a:solidFill>
              </a:rPr>
              <a:t>, </a:t>
            </a:r>
            <a:r>
              <a:rPr lang="en-US" sz="1000" dirty="0" err="1">
                <a:solidFill>
                  <a:schemeClr val="bg1">
                    <a:lumMod val="75000"/>
                  </a:schemeClr>
                </a:solidFill>
              </a:rPr>
              <a:t>Junlin</a:t>
            </a:r>
            <a:r>
              <a:rPr lang="en-US" sz="1000" dirty="0">
                <a:solidFill>
                  <a:schemeClr val="bg1">
                    <a:lumMod val="75000"/>
                  </a:schemeClr>
                </a:solidFill>
              </a:rPr>
              <a:t>, </a:t>
            </a:r>
            <a:r>
              <a:rPr lang="en-US" sz="1000" dirty="0" err="1">
                <a:solidFill>
                  <a:schemeClr val="bg1">
                    <a:lumMod val="75000"/>
                  </a:schemeClr>
                </a:solidFill>
              </a:rPr>
              <a:t>Zhihong</a:t>
            </a:r>
            <a:r>
              <a:rPr lang="en-US" sz="1000" dirty="0">
                <a:solidFill>
                  <a:schemeClr val="bg1">
                    <a:lumMod val="75000"/>
                  </a:schemeClr>
                </a:solidFill>
              </a:rPr>
              <a:t> Chen, </a:t>
            </a:r>
            <a:r>
              <a:rPr lang="en-US" sz="1000" dirty="0" err="1">
                <a:solidFill>
                  <a:schemeClr val="bg1">
                    <a:lumMod val="75000"/>
                  </a:schemeClr>
                </a:solidFill>
              </a:rPr>
              <a:t>Ruifei</a:t>
            </a:r>
            <a:r>
              <a:rPr lang="en-US" sz="1000" dirty="0">
                <a:solidFill>
                  <a:schemeClr val="bg1">
                    <a:lumMod val="75000"/>
                  </a:schemeClr>
                </a:solidFill>
              </a:rPr>
              <a:t> Zhang, Xiang Wan, and </a:t>
            </a:r>
            <a:r>
              <a:rPr lang="en-US" sz="1000" dirty="0" err="1">
                <a:solidFill>
                  <a:schemeClr val="bg1">
                    <a:lumMod val="75000"/>
                  </a:schemeClr>
                </a:solidFill>
              </a:rPr>
              <a:t>Guanbin</a:t>
            </a:r>
            <a:r>
              <a:rPr lang="en-US" sz="1000" dirty="0">
                <a:solidFill>
                  <a:schemeClr val="bg1">
                    <a:lumMod val="75000"/>
                  </a:schemeClr>
                </a:solidFill>
              </a:rPr>
              <a:t> Li. "Large Multimodal Agents: A Survey." </a:t>
            </a:r>
            <a:r>
              <a:rPr lang="en-US" sz="1000" dirty="0" err="1">
                <a:solidFill>
                  <a:schemeClr val="bg1">
                    <a:lumMod val="75000"/>
                  </a:schemeClr>
                </a:solidFill>
              </a:rPr>
              <a:t>arXiv</a:t>
            </a:r>
            <a:r>
              <a:rPr lang="en-US" sz="1000" dirty="0">
                <a:solidFill>
                  <a:schemeClr val="bg1">
                    <a:lumMod val="75000"/>
                  </a:schemeClr>
                </a:solidFill>
              </a:rPr>
              <a:t> preprint arXiv:2402.15116 (2024).</a:t>
            </a:r>
          </a:p>
        </p:txBody>
      </p:sp>
      <p:sp>
        <p:nvSpPr>
          <p:cNvPr id="7" name="TextBox 6">
            <a:extLst>
              <a:ext uri="{FF2B5EF4-FFF2-40B4-BE49-F238E27FC236}">
                <a16:creationId xmlns:a16="http://schemas.microsoft.com/office/drawing/2014/main" id="{7FAEFC12-1203-D769-5E98-B6E925319F36}"/>
              </a:ext>
            </a:extLst>
          </p:cNvPr>
          <p:cNvSpPr txBox="1"/>
          <p:nvPr/>
        </p:nvSpPr>
        <p:spPr>
          <a:xfrm>
            <a:off x="361030" y="5267501"/>
            <a:ext cx="1065989" cy="523220"/>
          </a:xfrm>
          <a:prstGeom prst="rect">
            <a:avLst/>
          </a:prstGeom>
          <a:noFill/>
        </p:spPr>
        <p:txBody>
          <a:bodyPr wrap="square">
            <a:spAutoFit/>
          </a:bodyPr>
          <a:lstStyle/>
          <a:p>
            <a:r>
              <a:rPr lang="en-US" sz="2800" dirty="0">
                <a:solidFill>
                  <a:schemeClr val="accent1"/>
                </a:solidFill>
              </a:rPr>
              <a:t>2022</a:t>
            </a:r>
            <a:endParaRPr lang="en-US" sz="2800" dirty="0"/>
          </a:p>
        </p:txBody>
      </p:sp>
      <p:sp>
        <p:nvSpPr>
          <p:cNvPr id="8" name="TextBox 7">
            <a:extLst>
              <a:ext uri="{FF2B5EF4-FFF2-40B4-BE49-F238E27FC236}">
                <a16:creationId xmlns:a16="http://schemas.microsoft.com/office/drawing/2014/main" id="{9FC8254E-17B2-8B92-2B26-94147E6579D6}"/>
              </a:ext>
            </a:extLst>
          </p:cNvPr>
          <p:cNvSpPr txBox="1"/>
          <p:nvPr/>
        </p:nvSpPr>
        <p:spPr>
          <a:xfrm>
            <a:off x="5227419" y="5267501"/>
            <a:ext cx="1065989" cy="523220"/>
          </a:xfrm>
          <a:prstGeom prst="rect">
            <a:avLst/>
          </a:prstGeom>
          <a:noFill/>
        </p:spPr>
        <p:txBody>
          <a:bodyPr wrap="square">
            <a:spAutoFit/>
          </a:bodyPr>
          <a:lstStyle/>
          <a:p>
            <a:r>
              <a:rPr lang="en-US" sz="2800" dirty="0">
                <a:solidFill>
                  <a:schemeClr val="accent1"/>
                </a:solidFill>
              </a:rPr>
              <a:t>2023</a:t>
            </a:r>
            <a:endParaRPr lang="en-US" sz="2800" dirty="0"/>
          </a:p>
        </p:txBody>
      </p:sp>
      <p:sp>
        <p:nvSpPr>
          <p:cNvPr id="9" name="TextBox 8">
            <a:extLst>
              <a:ext uri="{FF2B5EF4-FFF2-40B4-BE49-F238E27FC236}">
                <a16:creationId xmlns:a16="http://schemas.microsoft.com/office/drawing/2014/main" id="{47EAA74F-CCD0-EFE1-18F9-1A732E221C19}"/>
              </a:ext>
            </a:extLst>
          </p:cNvPr>
          <p:cNvSpPr txBox="1"/>
          <p:nvPr/>
        </p:nvSpPr>
        <p:spPr>
          <a:xfrm>
            <a:off x="10093809" y="5267501"/>
            <a:ext cx="1065989" cy="523220"/>
          </a:xfrm>
          <a:prstGeom prst="rect">
            <a:avLst/>
          </a:prstGeom>
          <a:noFill/>
        </p:spPr>
        <p:txBody>
          <a:bodyPr wrap="square">
            <a:spAutoFit/>
          </a:bodyPr>
          <a:lstStyle/>
          <a:p>
            <a:r>
              <a:rPr lang="en-US" sz="2800" dirty="0">
                <a:solidFill>
                  <a:schemeClr val="accent1"/>
                </a:solidFill>
              </a:rPr>
              <a:t>2024</a:t>
            </a:r>
            <a:endParaRPr lang="en-US" sz="2800" dirty="0"/>
          </a:p>
        </p:txBody>
      </p:sp>
    </p:spTree>
    <p:extLst>
      <p:ext uri="{BB962C8B-B14F-4D97-AF65-F5344CB8AC3E}">
        <p14:creationId xmlns:p14="http://schemas.microsoft.com/office/powerpoint/2010/main" val="38325686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5"/>
            <a:ext cx="11222181" cy="893596"/>
          </a:xfrm>
        </p:spPr>
        <p:txBody>
          <a:bodyPr>
            <a:normAutofit/>
          </a:bodyPr>
          <a:lstStyle/>
          <a:p>
            <a:r>
              <a:rPr lang="en-US" sz="4400" dirty="0"/>
              <a:t>Large Language Model (LLM) based Agents</a:t>
            </a:r>
            <a:endParaRPr lang="en-US" sz="44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16</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957264" y="6584254"/>
            <a:ext cx="10202533" cy="246221"/>
          </a:xfrm>
          <a:prstGeom prst="rect">
            <a:avLst/>
          </a:prstGeom>
          <a:noFill/>
        </p:spPr>
        <p:txBody>
          <a:bodyPr wrap="square">
            <a:spAutoFit/>
          </a:bodyPr>
          <a:lstStyle/>
          <a:p>
            <a:pPr algn="ctr"/>
            <a:r>
              <a:rPr lang="en-US" sz="1000" dirty="0">
                <a:solidFill>
                  <a:schemeClr val="bg1">
                    <a:lumMod val="75000"/>
                  </a:schemeClr>
                </a:solidFill>
                <a:latin typeface="Calibri" panose="020F0502020204030204" pitchFamily="34" charset="0"/>
                <a:ea typeface="Roboto" panose="02000000000000000000" pitchFamily="2" charset="0"/>
                <a:cs typeface="Calibri" panose="020F0502020204030204" pitchFamily="34" charset="0"/>
              </a:rPr>
              <a:t>Source: </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Xi, Z., Chen, W., Guo, X., He, W., Ding, Y., Hong, B., ... &amp; </a:t>
            </a:r>
            <a:r>
              <a:rPr lang="en-US" altLang="zh-TW" sz="1000" b="0" i="0" dirty="0" err="1">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Gui</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 T. (2023). The rise and potential of large language model based agents: A survey. </a:t>
            </a:r>
            <a:r>
              <a:rPr lang="en-US" altLang="zh-TW" sz="1000" b="0" i="0" dirty="0" err="1">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arXiv</a:t>
            </a:r>
            <a:r>
              <a:rPr lang="en-US" altLang="zh-TW" sz="1000" b="0" i="0" dirty="0">
                <a:solidFill>
                  <a:schemeClr val="bg1">
                    <a:lumMod val="75000"/>
                  </a:schemeClr>
                </a:solidFill>
                <a:effectLst/>
                <a:highlight>
                  <a:srgbClr val="FFFFFF"/>
                </a:highlight>
                <a:latin typeface="Calibri" panose="020F0502020204030204" pitchFamily="34" charset="0"/>
                <a:ea typeface="Roboto" panose="02000000000000000000" pitchFamily="2" charset="0"/>
                <a:cs typeface="Calibri" panose="020F0502020204030204" pitchFamily="34" charset="0"/>
              </a:rPr>
              <a:t> preprint arXiv:2309.07864.</a:t>
            </a:r>
            <a:endParaRPr lang="en-US" sz="1000" dirty="0">
              <a:solidFill>
                <a:schemeClr val="bg1">
                  <a:lumMod val="75000"/>
                </a:schemeClr>
              </a:solidFill>
              <a:latin typeface="Calibri" panose="020F0502020204030204" pitchFamily="34" charset="0"/>
              <a:ea typeface="Roboto" panose="02000000000000000000" pitchFamily="2" charset="0"/>
              <a:cs typeface="Calibri" panose="020F0502020204030204" pitchFamily="34" charset="0"/>
            </a:endParaRPr>
          </a:p>
        </p:txBody>
      </p:sp>
      <p:pic>
        <p:nvPicPr>
          <p:cNvPr id="7" name="Picture 9">
            <a:extLst>
              <a:ext uri="{FF2B5EF4-FFF2-40B4-BE49-F238E27FC236}">
                <a16:creationId xmlns:a16="http://schemas.microsoft.com/office/drawing/2014/main" id="{60E3DEFC-CB99-83EB-5B53-2271173E5A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7264" y="1017981"/>
            <a:ext cx="10202533" cy="5454743"/>
          </a:xfrm>
          <a:prstGeom prst="rect">
            <a:avLst/>
          </a:prstGeom>
        </p:spPr>
      </p:pic>
      <p:pic>
        <p:nvPicPr>
          <p:cNvPr id="3" name="Picture 2">
            <a:extLst>
              <a:ext uri="{FF2B5EF4-FFF2-40B4-BE49-F238E27FC236}">
                <a16:creationId xmlns:a16="http://schemas.microsoft.com/office/drawing/2014/main" id="{75BE0245-ABB8-AAE1-9304-F4EF3A7215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828E9ED5-3ECF-8CB8-8917-DEFBD21C0E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97488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D4F6-6DE6-AEE4-D8C4-102D056D3ABE}"/>
              </a:ext>
            </a:extLst>
          </p:cNvPr>
          <p:cNvSpPr>
            <a:spLocks noGrp="1"/>
          </p:cNvSpPr>
          <p:nvPr>
            <p:ph type="title"/>
          </p:nvPr>
        </p:nvSpPr>
        <p:spPr>
          <a:xfrm>
            <a:off x="534389" y="101238"/>
            <a:ext cx="11222181" cy="914763"/>
          </a:xfrm>
        </p:spPr>
        <p:txBody>
          <a:bodyPr>
            <a:noAutofit/>
          </a:bodyPr>
          <a:lstStyle/>
          <a:p>
            <a:r>
              <a:rPr lang="en-US" sz="5600" dirty="0"/>
              <a:t>LLM-based Agents</a:t>
            </a:r>
          </a:p>
        </p:txBody>
      </p:sp>
      <p:sp>
        <p:nvSpPr>
          <p:cNvPr id="4" name="Slide Number Placeholder 3">
            <a:extLst>
              <a:ext uri="{FF2B5EF4-FFF2-40B4-BE49-F238E27FC236}">
                <a16:creationId xmlns:a16="http://schemas.microsoft.com/office/drawing/2014/main" id="{CBCD7A06-8E6D-F25A-B408-9D68AE16036D}"/>
              </a:ext>
            </a:extLst>
          </p:cNvPr>
          <p:cNvSpPr>
            <a:spLocks noGrp="1"/>
          </p:cNvSpPr>
          <p:nvPr>
            <p:ph type="sldNum" sz="quarter" idx="12"/>
          </p:nvPr>
        </p:nvSpPr>
        <p:spPr/>
        <p:txBody>
          <a:bodyPr/>
          <a:lstStyle/>
          <a:p>
            <a:fld id="{5D6FF71F-CF6A-4C46-8F9B-61D49EEA70E3}" type="slidenum">
              <a:rPr lang="en-US" smtClean="0"/>
              <a:t>17</a:t>
            </a:fld>
            <a:endParaRPr lang="en-US"/>
          </a:p>
        </p:txBody>
      </p:sp>
      <p:sp>
        <p:nvSpPr>
          <p:cNvPr id="11" name="Rectangle 10">
            <a:extLst>
              <a:ext uri="{FF2B5EF4-FFF2-40B4-BE49-F238E27FC236}">
                <a16:creationId xmlns:a16="http://schemas.microsoft.com/office/drawing/2014/main" id="{030317BE-56FD-C038-FC94-ADCAAFCBBB1A}"/>
              </a:ext>
            </a:extLst>
          </p:cNvPr>
          <p:cNvSpPr/>
          <p:nvPr/>
        </p:nvSpPr>
        <p:spPr>
          <a:xfrm>
            <a:off x="534389" y="6562245"/>
            <a:ext cx="10760143" cy="215444"/>
          </a:xfrm>
          <a:prstGeom prst="rect">
            <a:avLst/>
          </a:prstGeom>
        </p:spPr>
        <p:txBody>
          <a:bodyPr wrap="square">
            <a:spAutoFit/>
          </a:bodyPr>
          <a:lstStyle/>
          <a:p>
            <a:pPr algn="ctr"/>
            <a:r>
              <a:rPr lang="en-US" sz="800" dirty="0">
                <a:solidFill>
                  <a:schemeClr val="bg1">
                    <a:lumMod val="65000"/>
                  </a:schemeClr>
                </a:solidFill>
              </a:rPr>
              <a:t>Source: Cheng, </a:t>
            </a:r>
            <a:r>
              <a:rPr lang="en-US" sz="800" dirty="0" err="1">
                <a:solidFill>
                  <a:schemeClr val="bg1">
                    <a:lumMod val="65000"/>
                  </a:schemeClr>
                </a:solidFill>
              </a:rPr>
              <a:t>Yuheng</a:t>
            </a:r>
            <a:r>
              <a:rPr lang="en-US" sz="800" dirty="0">
                <a:solidFill>
                  <a:schemeClr val="bg1">
                    <a:lumMod val="65000"/>
                  </a:schemeClr>
                </a:solidFill>
              </a:rPr>
              <a:t>, </a:t>
            </a:r>
            <a:r>
              <a:rPr lang="en-US" sz="800" dirty="0" err="1">
                <a:solidFill>
                  <a:schemeClr val="bg1">
                    <a:lumMod val="65000"/>
                  </a:schemeClr>
                </a:solidFill>
              </a:rPr>
              <a:t>Ceyao</a:t>
            </a:r>
            <a:r>
              <a:rPr lang="en-US" sz="800" dirty="0">
                <a:solidFill>
                  <a:schemeClr val="bg1">
                    <a:lumMod val="65000"/>
                  </a:schemeClr>
                </a:solidFill>
              </a:rPr>
              <a:t> Zhang, </a:t>
            </a:r>
            <a:r>
              <a:rPr lang="en-US" sz="800" dirty="0" err="1">
                <a:solidFill>
                  <a:schemeClr val="bg1">
                    <a:lumMod val="65000"/>
                  </a:schemeClr>
                </a:solidFill>
              </a:rPr>
              <a:t>Zhengwen</a:t>
            </a:r>
            <a:r>
              <a:rPr lang="en-US" sz="800" dirty="0">
                <a:solidFill>
                  <a:schemeClr val="bg1">
                    <a:lumMod val="65000"/>
                  </a:schemeClr>
                </a:solidFill>
              </a:rPr>
              <a:t> Zhang, </a:t>
            </a:r>
            <a:r>
              <a:rPr lang="en-US" sz="800" dirty="0" err="1">
                <a:solidFill>
                  <a:schemeClr val="bg1">
                    <a:lumMod val="65000"/>
                  </a:schemeClr>
                </a:solidFill>
              </a:rPr>
              <a:t>Xiangrui</a:t>
            </a:r>
            <a:r>
              <a:rPr lang="en-US" sz="800" dirty="0">
                <a:solidFill>
                  <a:schemeClr val="bg1">
                    <a:lumMod val="65000"/>
                  </a:schemeClr>
                </a:solidFill>
              </a:rPr>
              <a:t> Meng, </a:t>
            </a:r>
            <a:r>
              <a:rPr lang="en-US" sz="800" dirty="0" err="1">
                <a:solidFill>
                  <a:schemeClr val="bg1">
                    <a:lumMod val="65000"/>
                  </a:schemeClr>
                </a:solidFill>
              </a:rPr>
              <a:t>Sirui</a:t>
            </a:r>
            <a:r>
              <a:rPr lang="en-US" sz="800" dirty="0">
                <a:solidFill>
                  <a:schemeClr val="bg1">
                    <a:lumMod val="65000"/>
                  </a:schemeClr>
                </a:solidFill>
              </a:rPr>
              <a:t> Hong, </a:t>
            </a:r>
            <a:r>
              <a:rPr lang="en-US" sz="800" dirty="0" err="1">
                <a:solidFill>
                  <a:schemeClr val="bg1">
                    <a:lumMod val="65000"/>
                  </a:schemeClr>
                </a:solidFill>
              </a:rPr>
              <a:t>Wenhao</a:t>
            </a:r>
            <a:r>
              <a:rPr lang="en-US" sz="800" dirty="0">
                <a:solidFill>
                  <a:schemeClr val="bg1">
                    <a:lumMod val="65000"/>
                  </a:schemeClr>
                </a:solidFill>
              </a:rPr>
              <a:t> Li, </a:t>
            </a:r>
            <a:r>
              <a:rPr lang="en-US" sz="800" dirty="0" err="1">
                <a:solidFill>
                  <a:schemeClr val="bg1">
                    <a:lumMod val="65000"/>
                  </a:schemeClr>
                </a:solidFill>
              </a:rPr>
              <a:t>Zihao</a:t>
            </a:r>
            <a:r>
              <a:rPr lang="en-US" sz="800" dirty="0">
                <a:solidFill>
                  <a:schemeClr val="bg1">
                    <a:lumMod val="65000"/>
                  </a:schemeClr>
                </a:solidFill>
              </a:rPr>
              <a:t> Wang et al. "Exploring large language model based intelligent agents: Definitions, methods, and prospects." </a:t>
            </a:r>
            <a:r>
              <a:rPr lang="en-US" sz="800" dirty="0" err="1">
                <a:solidFill>
                  <a:schemeClr val="bg1">
                    <a:lumMod val="65000"/>
                  </a:schemeClr>
                </a:solidFill>
              </a:rPr>
              <a:t>arXiv</a:t>
            </a:r>
            <a:r>
              <a:rPr lang="en-US" sz="800" dirty="0">
                <a:solidFill>
                  <a:schemeClr val="bg1">
                    <a:lumMod val="65000"/>
                  </a:schemeClr>
                </a:solidFill>
              </a:rPr>
              <a:t> preprint arXiv:2401.03428 (2024).</a:t>
            </a:r>
          </a:p>
        </p:txBody>
      </p:sp>
      <p:pic>
        <p:nvPicPr>
          <p:cNvPr id="5" name="Picture 4">
            <a:extLst>
              <a:ext uri="{FF2B5EF4-FFF2-40B4-BE49-F238E27FC236}">
                <a16:creationId xmlns:a16="http://schemas.microsoft.com/office/drawing/2014/main" id="{6C66641A-F638-95CC-29A4-21947C4224E0}"/>
              </a:ext>
            </a:extLst>
          </p:cNvPr>
          <p:cNvPicPr>
            <a:picLocks noChangeAspect="1"/>
          </p:cNvPicPr>
          <p:nvPr/>
        </p:nvPicPr>
        <p:blipFill>
          <a:blip r:embed="rId2"/>
          <a:stretch>
            <a:fillRect/>
          </a:stretch>
        </p:blipFill>
        <p:spPr>
          <a:xfrm>
            <a:off x="534390" y="957349"/>
            <a:ext cx="10895610" cy="5604895"/>
          </a:xfrm>
          <a:prstGeom prst="rect">
            <a:avLst/>
          </a:prstGeom>
        </p:spPr>
      </p:pic>
      <p:pic>
        <p:nvPicPr>
          <p:cNvPr id="3" name="Picture 2">
            <a:extLst>
              <a:ext uri="{FF2B5EF4-FFF2-40B4-BE49-F238E27FC236}">
                <a16:creationId xmlns:a16="http://schemas.microsoft.com/office/drawing/2014/main" id="{524EE0AA-E7E6-F750-92AF-603FF0DA76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1F098842-C52C-6AF7-8FE5-FF9834B8FB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244609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06528"/>
            <a:ext cx="11222181" cy="836446"/>
          </a:xfrm>
        </p:spPr>
        <p:txBody>
          <a:bodyPr>
            <a:normAutofit/>
          </a:bodyPr>
          <a:lstStyle/>
          <a:p>
            <a:r>
              <a:rPr lang="en-US" dirty="0"/>
              <a:t>Large Multimodal Agents (LMA)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18</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539215"/>
            <a:ext cx="8432639"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Xie</a:t>
            </a:r>
            <a:r>
              <a:rPr lang="en-US" sz="1200" dirty="0">
                <a:solidFill>
                  <a:schemeClr val="bg1">
                    <a:lumMod val="75000"/>
                  </a:schemeClr>
                </a:solidFill>
              </a:rPr>
              <a:t>, J., Chen, Z., Zhang, R., Wan, X., &amp; Li, G. (2024). Large Multimodal Agents: A Survey. </a:t>
            </a:r>
            <a:r>
              <a:rPr lang="en-US" sz="1200" dirty="0" err="1">
                <a:solidFill>
                  <a:schemeClr val="bg1">
                    <a:lumMod val="75000"/>
                  </a:schemeClr>
                </a:solidFill>
              </a:rPr>
              <a:t>ArXiv</a:t>
            </a:r>
            <a:r>
              <a:rPr lang="en-US" sz="1200" dirty="0">
                <a:solidFill>
                  <a:schemeClr val="bg1">
                    <a:lumMod val="75000"/>
                  </a:schemeClr>
                </a:solidFill>
              </a:rPr>
              <a:t>, abs/2402.15116.</a:t>
            </a:r>
          </a:p>
        </p:txBody>
      </p:sp>
      <p:pic>
        <p:nvPicPr>
          <p:cNvPr id="3" name="Picture 2" descr="參見標題">
            <a:extLst>
              <a:ext uri="{FF2B5EF4-FFF2-40B4-BE49-F238E27FC236}">
                <a16:creationId xmlns:a16="http://schemas.microsoft.com/office/drawing/2014/main" id="{ED7BA131-A712-29F6-7386-C0A1415C4B4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9386" y="1108268"/>
            <a:ext cx="8912268" cy="54111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F8EC87-5615-0DA3-B836-E4A8A7C49F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6" name="Picture 5">
            <a:extLst>
              <a:ext uri="{FF2B5EF4-FFF2-40B4-BE49-F238E27FC236}">
                <a16:creationId xmlns:a16="http://schemas.microsoft.com/office/drawing/2014/main" id="{418CC162-80F4-4D1F-366E-62FFB9A643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244945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06528"/>
            <a:ext cx="11222181" cy="836446"/>
          </a:xfrm>
        </p:spPr>
        <p:txBody>
          <a:bodyPr>
            <a:normAutofit/>
          </a:bodyPr>
          <a:lstStyle/>
          <a:p>
            <a:r>
              <a:rPr lang="en-US" dirty="0"/>
              <a:t>Large Multimodal Agents (LMA) </a:t>
            </a:r>
            <a:endParaRPr lang="en-US" sz="32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19</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539215"/>
            <a:ext cx="8432639"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Xie</a:t>
            </a:r>
            <a:r>
              <a:rPr lang="en-US" sz="1200" dirty="0">
                <a:solidFill>
                  <a:schemeClr val="bg1">
                    <a:lumMod val="75000"/>
                  </a:schemeClr>
                </a:solidFill>
              </a:rPr>
              <a:t>, J., Chen, Z., Zhang, R., Wan, X., &amp; Li, G. (2024). Large Multimodal Agents: A Survey. </a:t>
            </a:r>
            <a:r>
              <a:rPr lang="en-US" sz="1200" dirty="0" err="1">
                <a:solidFill>
                  <a:schemeClr val="bg1">
                    <a:lumMod val="75000"/>
                  </a:schemeClr>
                </a:solidFill>
              </a:rPr>
              <a:t>ArXiv</a:t>
            </a:r>
            <a:r>
              <a:rPr lang="en-US" sz="1200" dirty="0">
                <a:solidFill>
                  <a:schemeClr val="bg1">
                    <a:lumMod val="75000"/>
                  </a:schemeClr>
                </a:solidFill>
              </a:rPr>
              <a:t>, abs/2402.15116.</a:t>
            </a:r>
          </a:p>
        </p:txBody>
      </p:sp>
      <p:pic>
        <p:nvPicPr>
          <p:cNvPr id="6" name="Picture 2">
            <a:extLst>
              <a:ext uri="{FF2B5EF4-FFF2-40B4-BE49-F238E27FC236}">
                <a16:creationId xmlns:a16="http://schemas.microsoft.com/office/drawing/2014/main" id="{323942A8-5E00-2527-EED8-77A578FB4B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481" y="1715387"/>
            <a:ext cx="11543038" cy="4257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CFB44C7-5F4E-1C51-6EE9-B5EEB481DC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89596" y="137553"/>
            <a:ext cx="801664" cy="517203"/>
          </a:xfrm>
          <a:prstGeom prst="rect">
            <a:avLst/>
          </a:prstGeom>
        </p:spPr>
      </p:pic>
      <p:pic>
        <p:nvPicPr>
          <p:cNvPr id="5" name="Picture 4">
            <a:extLst>
              <a:ext uri="{FF2B5EF4-FFF2-40B4-BE49-F238E27FC236}">
                <a16:creationId xmlns:a16="http://schemas.microsoft.com/office/drawing/2014/main" id="{67B9174C-7B9A-F0D7-49E8-2AD80ACFC6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9595" y="691637"/>
            <a:ext cx="801665" cy="195406"/>
          </a:xfrm>
          <a:prstGeom prst="rect">
            <a:avLst/>
          </a:prstGeom>
        </p:spPr>
      </p:pic>
    </p:spTree>
    <p:extLst>
      <p:ext uri="{BB962C8B-B14F-4D97-AF65-F5344CB8AC3E}">
        <p14:creationId xmlns:p14="http://schemas.microsoft.com/office/powerpoint/2010/main" val="109252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2025/02/18 Introduction to Generative AI Innovative Applications</a:t>
            </a:r>
          </a:p>
          <a:p>
            <a:pPr marL="0" indent="0">
              <a:buNone/>
            </a:pPr>
            <a:r>
              <a:rPr lang="en-US" sz="2800" dirty="0"/>
              <a:t>2 2025/02/25 Transformers for Natural Language Processing and</a:t>
            </a:r>
            <a:br>
              <a:rPr lang="en-US" sz="2800" dirty="0"/>
            </a:br>
            <a:r>
              <a:rPr lang="en-US" sz="2800" dirty="0"/>
              <a:t>                          Computer Vision</a:t>
            </a:r>
          </a:p>
          <a:p>
            <a:pPr marL="0" indent="0">
              <a:buNone/>
            </a:pPr>
            <a:r>
              <a:rPr lang="en-US" sz="2800" dirty="0"/>
              <a:t>3 2025/03/04 Large Language Models (LLMs), </a:t>
            </a:r>
            <a:br>
              <a:rPr lang="en-US" sz="2800" dirty="0"/>
            </a:br>
            <a:r>
              <a:rPr lang="en-US" sz="2800" dirty="0"/>
              <a:t>                          </a:t>
            </a:r>
            <a:r>
              <a:rPr lang="en-US" sz="2800" dirty="0">
                <a:solidFill>
                  <a:schemeClr val="accent6">
                    <a:lumMod val="75000"/>
                  </a:schemeClr>
                </a:solidFill>
              </a:rPr>
              <a:t>NVIDIA Building RAG Agents with LLMs Part I</a:t>
            </a:r>
          </a:p>
          <a:p>
            <a:pPr marL="0" indent="0">
              <a:buNone/>
            </a:pPr>
            <a:r>
              <a:rPr lang="en-US" sz="2800" dirty="0">
                <a:solidFill>
                  <a:srgbClr val="7030A0"/>
                </a:solidFill>
              </a:rPr>
              <a:t>4 2025/03/11 Case Study on Generative AI Innovative Applications I</a:t>
            </a:r>
          </a:p>
          <a:p>
            <a:pPr marL="0" indent="0">
              <a:buNone/>
            </a:pPr>
            <a:r>
              <a:rPr lang="en-US" sz="2800" dirty="0">
                <a:solidFill>
                  <a:schemeClr val="accent6">
                    <a:lumMod val="75000"/>
                  </a:schemeClr>
                </a:solidFill>
              </a:rPr>
              <a:t>5 2025/03/18 NVIDIA Building RAG Agents with LLMs Part II</a:t>
            </a:r>
          </a:p>
          <a:p>
            <a:pPr marL="0" indent="0">
              <a:buNone/>
            </a:pPr>
            <a:r>
              <a:rPr lang="en-US" sz="2800" dirty="0">
                <a:solidFill>
                  <a:schemeClr val="accent6">
                    <a:lumMod val="75000"/>
                  </a:schemeClr>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1991720" y="175906"/>
            <a:ext cx="8208559" cy="764699"/>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Artificial Analysis </a:t>
            </a:r>
            <a:r>
              <a:rPr lang="en-US" sz="4000" dirty="0">
                <a:solidFill>
                  <a:srgbClr val="C00000"/>
                </a:solidFill>
              </a:rPr>
              <a:t>Text to Image Arena</a:t>
            </a:r>
            <a:endParaRPr sz="4000" dirty="0">
              <a:solidFill>
                <a:srgbClr val="C00000"/>
              </a:solidFill>
            </a:endParaRPr>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20</a:t>
            </a:fld>
            <a:endParaRPr sz="1200" b="0" i="0" u="none" strike="noStrike" cap="none">
              <a:solidFill>
                <a:srgbClr val="888888"/>
              </a:solidFill>
              <a:latin typeface="Calibri"/>
              <a:ea typeface="Calibri"/>
              <a:cs typeface="Calibri"/>
              <a:sym typeface="Calibri"/>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https://artificialanalysis.ai/text-to-image/arena</a:t>
            </a:r>
            <a:endParaRPr lang="en-US" sz="1200" b="0" i="0" u="none" strike="noStrike" cap="none" dirty="0">
              <a:solidFill>
                <a:srgbClr val="BFBF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A6C5C2-4087-4570-4D3A-176EF40069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9261" y="890693"/>
            <a:ext cx="7941018" cy="5741489"/>
          </a:xfrm>
          <a:prstGeom prst="rect">
            <a:avLst/>
          </a:prstGeom>
        </p:spPr>
      </p:pic>
    </p:spTree>
    <p:extLst>
      <p:ext uri="{BB962C8B-B14F-4D97-AF65-F5344CB8AC3E}">
        <p14:creationId xmlns:p14="http://schemas.microsoft.com/office/powerpoint/2010/main" val="402960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1991720" y="175906"/>
            <a:ext cx="8208559" cy="764699"/>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Artificial Analysis </a:t>
            </a:r>
            <a:r>
              <a:rPr lang="en-US" sz="4000" dirty="0">
                <a:solidFill>
                  <a:srgbClr val="C00000"/>
                </a:solidFill>
              </a:rPr>
              <a:t>Text to Speech Arena</a:t>
            </a:r>
            <a:endParaRPr sz="4000" dirty="0">
              <a:solidFill>
                <a:srgbClr val="C00000"/>
              </a:solidFill>
            </a:endParaRPr>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21</a:t>
            </a:fld>
            <a:endParaRPr sz="1200" b="0" i="0" u="none" strike="noStrike" cap="none">
              <a:solidFill>
                <a:srgbClr val="888888"/>
              </a:solidFill>
              <a:latin typeface="Calibri"/>
              <a:ea typeface="Calibri"/>
              <a:cs typeface="Calibri"/>
              <a:sym typeface="Calibri"/>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https://artificialanalysis.ai/text-to-speech/arena</a:t>
            </a:r>
            <a:endParaRPr lang="en-US" sz="1200" b="0" i="0" u="none" strike="noStrike" cap="none" dirty="0">
              <a:solidFill>
                <a:srgbClr val="BFBFBF"/>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BE0A7FD8-D76D-C66E-B0E9-C1E1C9CD82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695" y="1359359"/>
            <a:ext cx="11864864" cy="5008340"/>
          </a:xfrm>
          <a:prstGeom prst="rect">
            <a:avLst/>
          </a:prstGeom>
        </p:spPr>
      </p:pic>
    </p:spTree>
    <p:extLst>
      <p:ext uri="{BB962C8B-B14F-4D97-AF65-F5344CB8AC3E}">
        <p14:creationId xmlns:p14="http://schemas.microsoft.com/office/powerpoint/2010/main" val="364492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368968" y="96425"/>
            <a:ext cx="11036969" cy="764699"/>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4000" dirty="0"/>
              <a:t>Artificial Analysis </a:t>
            </a:r>
            <a:r>
              <a:rPr lang="en-US" sz="4000" dirty="0">
                <a:solidFill>
                  <a:srgbClr val="C00000"/>
                </a:solidFill>
              </a:rPr>
              <a:t>Video Generation Model Arena</a:t>
            </a:r>
            <a:endParaRPr sz="4000" dirty="0">
              <a:solidFill>
                <a:srgbClr val="C00000"/>
              </a:solidFill>
            </a:endParaRPr>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22</a:t>
            </a:fld>
            <a:endParaRPr sz="1200" b="0" i="0" u="none" strike="noStrike" cap="none">
              <a:solidFill>
                <a:srgbClr val="888888"/>
              </a:solidFill>
              <a:latin typeface="Calibri"/>
              <a:ea typeface="Calibri"/>
              <a:cs typeface="Calibri"/>
              <a:sym typeface="Calibri"/>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https://artificialanalysis.ai/text-to-video/arena</a:t>
            </a:r>
            <a:endParaRPr lang="en-US" sz="1200" b="0" i="0" u="none" strike="noStrike" cap="none" dirty="0">
              <a:solidFill>
                <a:srgbClr val="BFBFB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D2F87ED2-0475-B59E-9DC4-A5F198B212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6357" y="937763"/>
            <a:ext cx="9713440" cy="5647349"/>
          </a:xfrm>
          <a:prstGeom prst="rect">
            <a:avLst/>
          </a:prstGeom>
        </p:spPr>
      </p:pic>
    </p:spTree>
    <p:extLst>
      <p:ext uri="{BB962C8B-B14F-4D97-AF65-F5344CB8AC3E}">
        <p14:creationId xmlns:p14="http://schemas.microsoft.com/office/powerpoint/2010/main" val="1868829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497305" y="175906"/>
            <a:ext cx="11165305" cy="764699"/>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4000" dirty="0"/>
              <a:t>Artificial Analysis </a:t>
            </a:r>
            <a:r>
              <a:rPr lang="en-US" sz="4000" dirty="0">
                <a:solidFill>
                  <a:srgbClr val="C00000"/>
                </a:solidFill>
              </a:rPr>
              <a:t>Text to Image Leaderboard</a:t>
            </a:r>
            <a:endParaRPr sz="4000" dirty="0">
              <a:solidFill>
                <a:srgbClr val="C00000"/>
              </a:solidFill>
            </a:endParaRPr>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23</a:t>
            </a:fld>
            <a:endParaRPr sz="1200" b="0" i="0" u="none" strike="noStrike" cap="none">
              <a:solidFill>
                <a:srgbClr val="888888"/>
              </a:solidFill>
              <a:latin typeface="Calibri"/>
              <a:ea typeface="Calibri"/>
              <a:cs typeface="Calibri"/>
              <a:sym typeface="Calibri"/>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https://artificialanalysis.ai/text-to-image</a:t>
            </a:r>
            <a:endParaRPr lang="en-US" sz="1200" b="0" i="0" u="none" strike="noStrike" cap="none" dirty="0">
              <a:solidFill>
                <a:srgbClr val="BFBFB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680DD7D-68FA-B338-1BAA-562A1E1235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432" y="1116933"/>
            <a:ext cx="11769049" cy="5289007"/>
          </a:xfrm>
          <a:prstGeom prst="rect">
            <a:avLst/>
          </a:prstGeom>
        </p:spPr>
      </p:pic>
    </p:spTree>
    <p:extLst>
      <p:ext uri="{BB962C8B-B14F-4D97-AF65-F5344CB8AC3E}">
        <p14:creationId xmlns:p14="http://schemas.microsoft.com/office/powerpoint/2010/main" val="2772832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736378"/>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Text to Speech (TTS) AI Model &amp; Provider Leaderboard</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24</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https://artificialanalysis.ai/text-to-speech</a:t>
            </a:r>
            <a:endParaRPr lang="en-US" sz="1200" b="0" i="0" u="none" strike="noStrike" cap="none" dirty="0">
              <a:solidFill>
                <a:srgbClr val="BFBFB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24C1CE6E-DBA6-9914-8702-1DA79B11C3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6" y="2463801"/>
            <a:ext cx="3758030" cy="3127873"/>
          </a:xfrm>
          <a:prstGeom prst="rect">
            <a:avLst/>
          </a:prstGeom>
        </p:spPr>
      </p:pic>
      <p:pic>
        <p:nvPicPr>
          <p:cNvPr id="9" name="Picture 8">
            <a:extLst>
              <a:ext uri="{FF2B5EF4-FFF2-40B4-BE49-F238E27FC236}">
                <a16:creationId xmlns:a16="http://schemas.microsoft.com/office/drawing/2014/main" id="{67A3BDAC-49BA-C978-4DDB-93F3DC9B71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6114" y="2463800"/>
            <a:ext cx="3715055" cy="3127873"/>
          </a:xfrm>
          <a:prstGeom prst="rect">
            <a:avLst/>
          </a:prstGeom>
        </p:spPr>
      </p:pic>
      <p:pic>
        <p:nvPicPr>
          <p:cNvPr id="11" name="Picture 10">
            <a:extLst>
              <a:ext uri="{FF2B5EF4-FFF2-40B4-BE49-F238E27FC236}">
                <a16:creationId xmlns:a16="http://schemas.microsoft.com/office/drawing/2014/main" id="{BE2D8109-6682-1084-D193-948C3C6F46CE}"/>
              </a:ext>
            </a:extLst>
          </p:cNvPr>
          <p:cNvPicPr>
            <a:picLocks noChangeAspect="1"/>
          </p:cNvPicPr>
          <p:nvPr/>
        </p:nvPicPr>
        <p:blipFill>
          <a:blip r:embed="rId6"/>
          <a:stretch>
            <a:fillRect/>
          </a:stretch>
        </p:blipFill>
        <p:spPr>
          <a:xfrm>
            <a:off x="8030997" y="2195397"/>
            <a:ext cx="4089400" cy="3568700"/>
          </a:xfrm>
          <a:prstGeom prst="rect">
            <a:avLst/>
          </a:prstGeom>
        </p:spPr>
      </p:pic>
      <p:sp>
        <p:nvSpPr>
          <p:cNvPr id="13" name="TextBox 12">
            <a:extLst>
              <a:ext uri="{FF2B5EF4-FFF2-40B4-BE49-F238E27FC236}">
                <a16:creationId xmlns:a16="http://schemas.microsoft.com/office/drawing/2014/main" id="{45CF7401-7C24-041E-9648-2C92F3F7AE94}"/>
              </a:ext>
            </a:extLst>
          </p:cNvPr>
          <p:cNvSpPr txBox="1"/>
          <p:nvPr/>
        </p:nvSpPr>
        <p:spPr>
          <a:xfrm>
            <a:off x="373199" y="854385"/>
            <a:ext cx="11383290" cy="1200329"/>
          </a:xfrm>
          <a:prstGeom prst="rect">
            <a:avLst/>
          </a:prstGeom>
          <a:noFill/>
        </p:spPr>
        <p:txBody>
          <a:bodyPr wrap="square">
            <a:spAutoFit/>
          </a:bodyPr>
          <a:lstStyle/>
          <a:p>
            <a:r>
              <a:rPr lang="en-US" dirty="0"/>
              <a:t>Text to speech models &amp; providers compared: TTS-1, TTS-1 HD, Studio, Journey, Neural2, </a:t>
            </a:r>
            <a:r>
              <a:rPr lang="en-US" dirty="0" err="1"/>
              <a:t>WaveNet</a:t>
            </a:r>
            <a:r>
              <a:rPr lang="en-US" dirty="0"/>
              <a:t>, Standard, Polly Long-Form, Polly Neural, Polly Standard, Azure Neural, </a:t>
            </a:r>
            <a:r>
              <a:rPr lang="en-US" dirty="0" err="1"/>
              <a:t>MetaVoice</a:t>
            </a:r>
            <a:r>
              <a:rPr lang="en-US" dirty="0"/>
              <a:t> v1, XTTS v2, </a:t>
            </a:r>
            <a:r>
              <a:rPr lang="en-US" dirty="0" err="1"/>
              <a:t>StyleTTS</a:t>
            </a:r>
            <a:r>
              <a:rPr lang="en-US" dirty="0"/>
              <a:t> 2, </a:t>
            </a:r>
            <a:r>
              <a:rPr lang="en-US" dirty="0" err="1"/>
              <a:t>OpenVoice</a:t>
            </a:r>
            <a:r>
              <a:rPr lang="en-US" dirty="0"/>
              <a:t> v2, Sonic English (Oct '24), 3.0 mini, Turbo v2.5, Multilingual v2, T2A-01-HD, T2A-01-Turbo, Zonos-v0.1, </a:t>
            </a:r>
            <a:r>
              <a:rPr lang="en-US" dirty="0" err="1"/>
              <a:t>Kokoro</a:t>
            </a:r>
            <a:r>
              <a:rPr lang="en-US" dirty="0"/>
              <a:t> 82M v1.0, Polly Generative, Flash v2.5, Dialog, </a:t>
            </a:r>
            <a:r>
              <a:rPr lang="en-US" dirty="0" err="1"/>
              <a:t>Murf</a:t>
            </a:r>
            <a:r>
              <a:rPr lang="en-US" dirty="0"/>
              <a:t> Speech Gen 2, and Step TTS Mini.</a:t>
            </a:r>
          </a:p>
        </p:txBody>
      </p:sp>
    </p:spTree>
    <p:extLst>
      <p:ext uri="{BB962C8B-B14F-4D97-AF65-F5344CB8AC3E}">
        <p14:creationId xmlns:p14="http://schemas.microsoft.com/office/powerpoint/2010/main" val="1808619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736378"/>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Text to Speech (TTS) AI Model &amp; Provider Leaderboard</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25</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https://artificialanalysis.ai/text-to-speech</a:t>
            </a:r>
            <a:endParaRPr lang="en-US" sz="1200" b="0" i="0" u="none" strike="noStrike" cap="none" dirty="0">
              <a:solidFill>
                <a:srgbClr val="BFBF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BE403FB-8449-FD0B-297F-FCDF5C0984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8120" y="925586"/>
            <a:ext cx="11795759" cy="5503551"/>
          </a:xfrm>
          <a:prstGeom prst="rect">
            <a:avLst/>
          </a:prstGeom>
        </p:spPr>
      </p:pic>
    </p:spTree>
    <p:extLst>
      <p:ext uri="{BB962C8B-B14F-4D97-AF65-F5344CB8AC3E}">
        <p14:creationId xmlns:p14="http://schemas.microsoft.com/office/powerpoint/2010/main" val="2230296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736378"/>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Text to Speech (TTS) AI Model &amp; Provider Leaderboard</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26</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https://artificialanalysis.ai/text-to-speech</a:t>
            </a:r>
            <a:endParaRPr lang="en-US" sz="1200" b="0" i="0" u="none" strike="noStrike" cap="none" dirty="0">
              <a:solidFill>
                <a:srgbClr val="BFBFB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9E070B76-FDDA-FE6F-18C6-C7FB79B036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389" y="687553"/>
            <a:ext cx="11222100" cy="5874691"/>
          </a:xfrm>
          <a:prstGeom prst="rect">
            <a:avLst/>
          </a:prstGeom>
        </p:spPr>
      </p:pic>
    </p:spTree>
    <p:extLst>
      <p:ext uri="{BB962C8B-B14F-4D97-AF65-F5344CB8AC3E}">
        <p14:creationId xmlns:p14="http://schemas.microsoft.com/office/powerpoint/2010/main" val="3217528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736378"/>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Text to Speech (TTS) AI Model &amp; Provider Leaderboard</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27</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https://artificialanalysis.ai/text-to-speech</a:t>
            </a:r>
            <a:endParaRPr lang="en-US" sz="1200" b="0" i="0" u="none" strike="noStrike" cap="none" dirty="0">
              <a:solidFill>
                <a:srgbClr val="BFBF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BDC0EB8-4681-14A1-5794-2C18B67274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641" y="792480"/>
            <a:ext cx="10739676" cy="5659361"/>
          </a:xfrm>
          <a:prstGeom prst="rect">
            <a:avLst/>
          </a:prstGeom>
        </p:spPr>
      </p:pic>
    </p:spTree>
    <p:extLst>
      <p:ext uri="{BB962C8B-B14F-4D97-AF65-F5344CB8AC3E}">
        <p14:creationId xmlns:p14="http://schemas.microsoft.com/office/powerpoint/2010/main" val="1796329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736378"/>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Text to Speech (TTS) AI Model &amp; Provider Leaderboard</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28</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https://artificialanalysis.ai/text-to-speech</a:t>
            </a:r>
            <a:endParaRPr lang="en-US" sz="1200" b="0" i="0" u="none" strike="noStrike" cap="none" dirty="0">
              <a:solidFill>
                <a:srgbClr val="BFBF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FDD349B1-D1DD-6B68-63EE-96128E3AA7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156" y="1135126"/>
            <a:ext cx="10909327" cy="5141323"/>
          </a:xfrm>
          <a:prstGeom prst="rect">
            <a:avLst/>
          </a:prstGeom>
        </p:spPr>
      </p:pic>
    </p:spTree>
    <p:extLst>
      <p:ext uri="{BB962C8B-B14F-4D97-AF65-F5344CB8AC3E}">
        <p14:creationId xmlns:p14="http://schemas.microsoft.com/office/powerpoint/2010/main" val="3179364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736378"/>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Speech to Text (STT) AI Model &amp; Provider Leaderboard</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29</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https://artificialanalysis.ai/speech-to-text</a:t>
            </a:r>
            <a:endParaRPr lang="en-US" sz="1200" b="0" i="0" u="none" strike="noStrike" cap="none" dirty="0">
              <a:solidFill>
                <a:srgbClr val="BFBFB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E6F4342-0A65-4103-D5C5-7D41BFBFD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3434" y="1665499"/>
            <a:ext cx="9299286" cy="4929882"/>
          </a:xfrm>
          <a:prstGeom prst="rect">
            <a:avLst/>
          </a:prstGeom>
        </p:spPr>
      </p:pic>
      <p:sp>
        <p:nvSpPr>
          <p:cNvPr id="11" name="TextBox 10">
            <a:extLst>
              <a:ext uri="{FF2B5EF4-FFF2-40B4-BE49-F238E27FC236}">
                <a16:creationId xmlns:a16="http://schemas.microsoft.com/office/drawing/2014/main" id="{4E270CBC-3CAD-DBEB-F2E8-8E6E1E1B009E}"/>
              </a:ext>
            </a:extLst>
          </p:cNvPr>
          <p:cNvSpPr txBox="1"/>
          <p:nvPr/>
        </p:nvSpPr>
        <p:spPr>
          <a:xfrm>
            <a:off x="534389" y="813491"/>
            <a:ext cx="11451688" cy="830997"/>
          </a:xfrm>
          <a:prstGeom prst="rect">
            <a:avLst/>
          </a:prstGeom>
          <a:noFill/>
        </p:spPr>
        <p:txBody>
          <a:bodyPr wrap="square">
            <a:spAutoFit/>
          </a:bodyPr>
          <a:lstStyle/>
          <a:p>
            <a:r>
              <a:rPr lang="en-US" sz="1200" dirty="0"/>
              <a:t>Speech-to-text models &amp; providers compared: Whisper (L, v2), </a:t>
            </a:r>
            <a:r>
              <a:rPr lang="en-US" sz="1200" dirty="0" err="1"/>
              <a:t>OpenAI</a:t>
            </a:r>
            <a:r>
              <a:rPr lang="en-US" sz="1200" dirty="0"/>
              <a:t>, Universal-1, Standard, Whisper (L, v2), Azure, Enhanced, Nano, </a:t>
            </a:r>
            <a:r>
              <a:rPr lang="en-US" sz="1200" dirty="0" err="1"/>
              <a:t>Wizper</a:t>
            </a:r>
            <a:r>
              <a:rPr lang="en-US" sz="1200" dirty="0"/>
              <a:t> (L, v3), </a:t>
            </a:r>
            <a:r>
              <a:rPr lang="en-US" sz="1200" dirty="0" err="1"/>
              <a:t>fal.ai</a:t>
            </a:r>
            <a:r>
              <a:rPr lang="en-US" sz="1200" dirty="0"/>
              <a:t>, Incredibly Fast Whisper, Replicate, Nova-2, Whisper (L, v2), Replicate, Whisper (L, v3), Replicate, Base, </a:t>
            </a:r>
            <a:r>
              <a:rPr lang="en-US" sz="1200" dirty="0" err="1"/>
              <a:t>WhisperX</a:t>
            </a:r>
            <a:r>
              <a:rPr lang="en-US" sz="1200" dirty="0"/>
              <a:t>, Replicate, Whisper (L v2), </a:t>
            </a:r>
            <a:r>
              <a:rPr lang="en-US" sz="1200" dirty="0" err="1"/>
              <a:t>Deepgram</a:t>
            </a:r>
            <a:r>
              <a:rPr lang="en-US" sz="1200" dirty="0"/>
              <a:t>, </a:t>
            </a:r>
            <a:r>
              <a:rPr lang="en-US" sz="1200" dirty="0" err="1"/>
              <a:t>Gladia</a:t>
            </a:r>
            <a:r>
              <a:rPr lang="en-US" sz="1200" dirty="0"/>
              <a:t>, Whisper (L, v3), </a:t>
            </a:r>
            <a:r>
              <a:rPr lang="en-US" sz="1200" dirty="0" err="1"/>
              <a:t>Groq</a:t>
            </a:r>
            <a:r>
              <a:rPr lang="en-US" sz="1200" dirty="0"/>
              <a:t>, Distil-Whisper, </a:t>
            </a:r>
            <a:r>
              <a:rPr lang="en-US" sz="1200" dirty="0" err="1"/>
              <a:t>Groq</a:t>
            </a:r>
            <a:r>
              <a:rPr lang="en-US" sz="1200" dirty="0"/>
              <a:t>, Whisper (L, v3), </a:t>
            </a:r>
            <a:r>
              <a:rPr lang="en-US" sz="1200" dirty="0" err="1"/>
              <a:t>fal.ai</a:t>
            </a:r>
            <a:r>
              <a:rPr lang="en-US" sz="1200" dirty="0"/>
              <a:t>, Whisper (L, v3), </a:t>
            </a:r>
            <a:r>
              <a:rPr lang="en-US" sz="1200" dirty="0" err="1"/>
              <a:t>Deepinfra</a:t>
            </a:r>
            <a:r>
              <a:rPr lang="en-US" sz="1200" dirty="0"/>
              <a:t>, Whisper (L, v3, Turbo), </a:t>
            </a:r>
            <a:r>
              <a:rPr lang="en-US" sz="1200" dirty="0" err="1"/>
              <a:t>Groq</a:t>
            </a:r>
            <a:r>
              <a:rPr lang="en-US" sz="1200" dirty="0"/>
              <a:t>, Whisper (L, v3), Fireworks, Whisper (L, v3, Turbo), Fireworks, Universal-2, Amazon Transcribe, Fish Speech to Text, Nova-3, Chirp, Chirp 2, Scribe, GPT-4o Transcribe, and GPT-4o Mini Transcribe.</a:t>
            </a:r>
          </a:p>
        </p:txBody>
      </p:sp>
    </p:spTree>
    <p:extLst>
      <p:ext uri="{BB962C8B-B14F-4D97-AF65-F5344CB8AC3E}">
        <p14:creationId xmlns:p14="http://schemas.microsoft.com/office/powerpoint/2010/main" val="3559072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bg1">
                    <a:lumMod val="65000"/>
                  </a:schemeClr>
                </a:solidFill>
              </a:rPr>
              <a:t>7 2025/04/01 Self-Learning</a:t>
            </a:r>
          </a:p>
          <a:p>
            <a:pPr marL="0" indent="0">
              <a:buNone/>
            </a:pPr>
            <a:r>
              <a:rPr lang="en-US" sz="2800" dirty="0">
                <a:solidFill>
                  <a:schemeClr val="accent2">
                    <a:lumMod val="75000"/>
                  </a:schemeClr>
                </a:solidFill>
              </a:rPr>
              <a:t>8 2025/04/08 Midterm Project Report</a:t>
            </a:r>
          </a:p>
          <a:p>
            <a:pPr marL="0" indent="0">
              <a:buNone/>
            </a:pPr>
            <a:r>
              <a:rPr lang="en-US" sz="2800" dirty="0">
                <a:solidFill>
                  <a:srgbClr val="C00000"/>
                </a:solidFill>
              </a:rPr>
              <a:t>9 2025/04/15 Generative AI for Multimodal Information Generation</a:t>
            </a:r>
          </a:p>
          <a:p>
            <a:pPr marL="0" indent="0">
              <a:buNone/>
            </a:pPr>
            <a:r>
              <a:rPr lang="en-US" sz="2800" dirty="0">
                <a:solidFill>
                  <a:schemeClr val="accent6">
                    <a:lumMod val="75000"/>
                  </a:schemeClr>
                </a:solidFill>
              </a:rPr>
              <a:t>10 2025/04/22 NVIDIA Generative AI with Diffusion Models Part I</a:t>
            </a:r>
          </a:p>
          <a:p>
            <a:pPr marL="0" indent="0">
              <a:buNone/>
            </a:pPr>
            <a:r>
              <a:rPr lang="en-US" sz="2800" dirty="0">
                <a:solidFill>
                  <a:schemeClr val="accent6">
                    <a:lumMod val="75000"/>
                  </a:schemeClr>
                </a:solidFill>
              </a:rPr>
              <a:t>11 2025/04/29 NVIDIA Generative AI with Diffusion Models Part II</a:t>
            </a:r>
          </a:p>
          <a:p>
            <a:pPr marL="0" indent="0">
              <a:buNone/>
            </a:pPr>
            <a:r>
              <a:rPr lang="en-US" sz="28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423056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534389" y="56102"/>
            <a:ext cx="11222100" cy="736378"/>
          </a:xfrm>
          <a:prstGeom prst="rect">
            <a:avLst/>
          </a:prstGeom>
          <a:noFill/>
          <a:ln>
            <a:noFill/>
          </a:ln>
        </p:spPr>
        <p:txBody>
          <a:bodyPr spcFirstLastPara="1" wrap="square" lIns="91425" tIns="45700" rIns="91425" bIns="45700" anchor="ctr" anchorCtr="0">
            <a:normAutofit fontScale="90000"/>
          </a:bodyPr>
          <a:lstStyle/>
          <a:p>
            <a:pPr marL="457200" lvl="0" indent="0" algn="ctr" rtl="0">
              <a:spcBef>
                <a:spcPts val="0"/>
              </a:spcBef>
              <a:spcAft>
                <a:spcPts val="0"/>
              </a:spcAft>
              <a:buNone/>
            </a:pPr>
            <a:r>
              <a:rPr lang="en-US" sz="4000" dirty="0"/>
              <a:t>Speech to Text (STT) AI Model &amp; Provider Leaderboard</a:t>
            </a:r>
            <a:endParaRPr sz="4000" dirty="0"/>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30</a:t>
            </a:fld>
            <a:endParaRPr sz="1200" b="0" i="0" u="none" strike="noStrike" cap="none">
              <a:solidFill>
                <a:srgbClr val="888888"/>
              </a:solidFill>
              <a:latin typeface="Calibri"/>
              <a:ea typeface="Calibri"/>
              <a:cs typeface="Calibri"/>
              <a:sym typeface="Calibri"/>
            </a:endParaRPr>
          </a:p>
        </p:txBody>
      </p:sp>
      <p:sp>
        <p:nvSpPr>
          <p:cNvPr id="286" name="Google Shape;286;g2d1c7a87fdf_0_37"/>
          <p:cNvSpPr txBox="1"/>
          <p:nvPr/>
        </p:nvSpPr>
        <p:spPr>
          <a:xfrm>
            <a:off x="3195975" y="53090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https://artificialanalysis.ai/speech-to-text</a:t>
            </a:r>
            <a:endParaRPr lang="en-US" sz="1200" b="0" i="0" u="none" strike="noStrike" cap="none" dirty="0">
              <a:solidFill>
                <a:srgbClr val="BFBFB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E6F4342-0A65-4103-D5C5-7D41BFBFD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3434" y="1665499"/>
            <a:ext cx="9299286" cy="4929882"/>
          </a:xfrm>
          <a:prstGeom prst="rect">
            <a:avLst/>
          </a:prstGeom>
        </p:spPr>
      </p:pic>
      <p:sp>
        <p:nvSpPr>
          <p:cNvPr id="11" name="TextBox 10">
            <a:extLst>
              <a:ext uri="{FF2B5EF4-FFF2-40B4-BE49-F238E27FC236}">
                <a16:creationId xmlns:a16="http://schemas.microsoft.com/office/drawing/2014/main" id="{4E270CBC-3CAD-DBEB-F2E8-8E6E1E1B009E}"/>
              </a:ext>
            </a:extLst>
          </p:cNvPr>
          <p:cNvSpPr txBox="1"/>
          <p:nvPr/>
        </p:nvSpPr>
        <p:spPr>
          <a:xfrm>
            <a:off x="534389" y="813491"/>
            <a:ext cx="11451688" cy="830997"/>
          </a:xfrm>
          <a:prstGeom prst="rect">
            <a:avLst/>
          </a:prstGeom>
          <a:noFill/>
        </p:spPr>
        <p:txBody>
          <a:bodyPr wrap="square">
            <a:spAutoFit/>
          </a:bodyPr>
          <a:lstStyle/>
          <a:p>
            <a:r>
              <a:rPr lang="en-US" sz="1200" dirty="0"/>
              <a:t>Speech-to-text models &amp; providers compared: Whisper (L, v2), </a:t>
            </a:r>
            <a:r>
              <a:rPr lang="en-US" sz="1200" dirty="0" err="1"/>
              <a:t>OpenAI</a:t>
            </a:r>
            <a:r>
              <a:rPr lang="en-US" sz="1200" dirty="0"/>
              <a:t>, Universal-1, Standard, Whisper (L, v2), Azure, Enhanced, Nano, </a:t>
            </a:r>
            <a:r>
              <a:rPr lang="en-US" sz="1200" dirty="0" err="1"/>
              <a:t>Wizper</a:t>
            </a:r>
            <a:r>
              <a:rPr lang="en-US" sz="1200" dirty="0"/>
              <a:t> (L, v3), </a:t>
            </a:r>
            <a:r>
              <a:rPr lang="en-US" sz="1200" dirty="0" err="1"/>
              <a:t>fal.ai</a:t>
            </a:r>
            <a:r>
              <a:rPr lang="en-US" sz="1200" dirty="0"/>
              <a:t>, Incredibly Fast Whisper, Replicate, Nova-2, Whisper (L, v2), Replicate, Whisper (L, v3), Replicate, Base, </a:t>
            </a:r>
            <a:r>
              <a:rPr lang="en-US" sz="1200" dirty="0" err="1"/>
              <a:t>WhisperX</a:t>
            </a:r>
            <a:r>
              <a:rPr lang="en-US" sz="1200" dirty="0"/>
              <a:t>, Replicate, Whisper (L v2), </a:t>
            </a:r>
            <a:r>
              <a:rPr lang="en-US" sz="1200" dirty="0" err="1"/>
              <a:t>Deepgram</a:t>
            </a:r>
            <a:r>
              <a:rPr lang="en-US" sz="1200" dirty="0"/>
              <a:t>, </a:t>
            </a:r>
            <a:r>
              <a:rPr lang="en-US" sz="1200" dirty="0" err="1"/>
              <a:t>Gladia</a:t>
            </a:r>
            <a:r>
              <a:rPr lang="en-US" sz="1200" dirty="0"/>
              <a:t>, Whisper (L, v3), </a:t>
            </a:r>
            <a:r>
              <a:rPr lang="en-US" sz="1200" dirty="0" err="1"/>
              <a:t>Groq</a:t>
            </a:r>
            <a:r>
              <a:rPr lang="en-US" sz="1200" dirty="0"/>
              <a:t>, Distil-Whisper, </a:t>
            </a:r>
            <a:r>
              <a:rPr lang="en-US" sz="1200" dirty="0" err="1"/>
              <a:t>Groq</a:t>
            </a:r>
            <a:r>
              <a:rPr lang="en-US" sz="1200" dirty="0"/>
              <a:t>, Whisper (L, v3), </a:t>
            </a:r>
            <a:r>
              <a:rPr lang="en-US" sz="1200" dirty="0" err="1"/>
              <a:t>fal.ai</a:t>
            </a:r>
            <a:r>
              <a:rPr lang="en-US" sz="1200" dirty="0"/>
              <a:t>, Whisper (L, v3), </a:t>
            </a:r>
            <a:r>
              <a:rPr lang="en-US" sz="1200" dirty="0" err="1"/>
              <a:t>Deepinfra</a:t>
            </a:r>
            <a:r>
              <a:rPr lang="en-US" sz="1200" dirty="0"/>
              <a:t>, Whisper (L, v3, Turbo), </a:t>
            </a:r>
            <a:r>
              <a:rPr lang="en-US" sz="1200" dirty="0" err="1"/>
              <a:t>Groq</a:t>
            </a:r>
            <a:r>
              <a:rPr lang="en-US" sz="1200" dirty="0"/>
              <a:t>, Whisper (L, v3), Fireworks, Whisper (L, v3, Turbo), Fireworks, Universal-2, Amazon Transcribe, Fish Speech to Text, Nova-3, Chirp, Chirp 2, Scribe, GPT-4o Transcribe, and GPT-4o Mini Transcribe.</a:t>
            </a:r>
          </a:p>
        </p:txBody>
      </p:sp>
    </p:spTree>
    <p:extLst>
      <p:ext uri="{BB962C8B-B14F-4D97-AF65-F5344CB8AC3E}">
        <p14:creationId xmlns:p14="http://schemas.microsoft.com/office/powerpoint/2010/main" val="1662303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497305" y="175906"/>
            <a:ext cx="11165305" cy="764699"/>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4000" dirty="0"/>
              <a:t>Artificial Analysis </a:t>
            </a:r>
            <a:r>
              <a:rPr lang="en-US" sz="4000" dirty="0">
                <a:solidFill>
                  <a:srgbClr val="C00000"/>
                </a:solidFill>
              </a:rPr>
              <a:t>Text to Video Leaderboard</a:t>
            </a:r>
            <a:endParaRPr sz="4000" dirty="0">
              <a:solidFill>
                <a:srgbClr val="C00000"/>
              </a:solidFill>
            </a:endParaRPr>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31</a:t>
            </a:fld>
            <a:endParaRPr sz="1200" b="0" i="0" u="none" strike="noStrike" cap="none">
              <a:solidFill>
                <a:srgbClr val="888888"/>
              </a:solidFill>
              <a:latin typeface="Calibri"/>
              <a:ea typeface="Calibri"/>
              <a:cs typeface="Calibri"/>
              <a:sym typeface="Calibri"/>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https://artificialanalysis.ai/text-to-video/arena?tab=Leaderboard&amp;leaderboard_tab=t2v</a:t>
            </a:r>
            <a:endParaRPr lang="en-US" sz="1200" dirty="0">
              <a:solidFill>
                <a:srgbClr val="BFBFBF"/>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09494FB-BEF8-0B3F-62B0-C5D7E7C92A6F}"/>
              </a:ext>
            </a:extLst>
          </p:cNvPr>
          <p:cNvPicPr>
            <a:picLocks noChangeAspect="1"/>
          </p:cNvPicPr>
          <p:nvPr/>
        </p:nvPicPr>
        <p:blipFill>
          <a:blip r:embed="rId4"/>
          <a:stretch>
            <a:fillRect/>
          </a:stretch>
        </p:blipFill>
        <p:spPr>
          <a:xfrm>
            <a:off x="879185" y="1258670"/>
            <a:ext cx="10623003" cy="5136551"/>
          </a:xfrm>
          <a:prstGeom prst="rect">
            <a:avLst/>
          </a:prstGeom>
        </p:spPr>
      </p:pic>
    </p:spTree>
    <p:extLst>
      <p:ext uri="{BB962C8B-B14F-4D97-AF65-F5344CB8AC3E}">
        <p14:creationId xmlns:p14="http://schemas.microsoft.com/office/powerpoint/2010/main" val="3296283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d1c7a87fdf_0_37"/>
          <p:cNvSpPr txBox="1">
            <a:spLocks noGrp="1"/>
          </p:cNvSpPr>
          <p:nvPr>
            <p:ph type="title"/>
          </p:nvPr>
        </p:nvSpPr>
        <p:spPr>
          <a:xfrm>
            <a:off x="497305" y="175906"/>
            <a:ext cx="11165305" cy="764699"/>
          </a:xfrm>
          <a:prstGeom prst="rect">
            <a:avLst/>
          </a:prstGeom>
          <a:noFill/>
          <a:ln>
            <a:noFill/>
          </a:ln>
        </p:spPr>
        <p:txBody>
          <a:bodyPr spcFirstLastPara="1" wrap="square" lIns="91425" tIns="45700" rIns="91425" bIns="45700" anchor="ctr" anchorCtr="0">
            <a:normAutofit/>
          </a:bodyPr>
          <a:lstStyle/>
          <a:p>
            <a:pPr marL="457200" lvl="0" indent="0" algn="ctr" rtl="0">
              <a:spcBef>
                <a:spcPts val="0"/>
              </a:spcBef>
              <a:spcAft>
                <a:spcPts val="0"/>
              </a:spcAft>
              <a:buNone/>
            </a:pPr>
            <a:r>
              <a:rPr lang="en-US" sz="4000" dirty="0"/>
              <a:t>Artificial Analysis </a:t>
            </a:r>
            <a:r>
              <a:rPr lang="en-US" sz="4000" dirty="0">
                <a:solidFill>
                  <a:srgbClr val="C00000"/>
                </a:solidFill>
              </a:rPr>
              <a:t>Image to Video Leaderboard</a:t>
            </a:r>
            <a:endParaRPr sz="4000" dirty="0">
              <a:solidFill>
                <a:srgbClr val="C00000"/>
              </a:solidFill>
            </a:endParaRPr>
          </a:p>
        </p:txBody>
      </p:sp>
      <p:sp>
        <p:nvSpPr>
          <p:cNvPr id="279" name="Google Shape;279;g2d1c7a87fdf_0_37"/>
          <p:cNvSpPr txBox="1">
            <a:spLocks noGrp="1"/>
          </p:cNvSpPr>
          <p:nvPr>
            <p:ph type="sldNum" idx="12"/>
          </p:nvPr>
        </p:nvSpPr>
        <p:spPr>
          <a:xfrm>
            <a:off x="11159797" y="6562244"/>
            <a:ext cx="960600" cy="239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32</a:t>
            </a:fld>
            <a:endParaRPr sz="1200" b="0" i="0" u="none" strike="noStrike" cap="none">
              <a:solidFill>
                <a:srgbClr val="888888"/>
              </a:solidFill>
              <a:latin typeface="Calibri"/>
              <a:ea typeface="Calibri"/>
              <a:cs typeface="Calibri"/>
              <a:sym typeface="Calibri"/>
            </a:endParaRPr>
          </a:p>
        </p:txBody>
      </p:sp>
      <p:sp>
        <p:nvSpPr>
          <p:cNvPr id="6" name="Google Shape;300;g2d1c7a87fdf_0_49">
            <a:extLst>
              <a:ext uri="{FF2B5EF4-FFF2-40B4-BE49-F238E27FC236}">
                <a16:creationId xmlns:a16="http://schemas.microsoft.com/office/drawing/2014/main" id="{923CFBE3-ABE0-9FB8-DD99-862281E8A3AB}"/>
              </a:ext>
            </a:extLst>
          </p:cNvPr>
          <p:cNvSpPr txBox="1"/>
          <p:nvPr/>
        </p:nvSpPr>
        <p:spPr>
          <a:xfrm>
            <a:off x="1446357" y="6582269"/>
            <a:ext cx="9299286"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BFBFBF"/>
              </a:buClr>
              <a:buSzPts val="800"/>
              <a:buFont typeface="Calibri"/>
              <a:buNone/>
            </a:pPr>
            <a:r>
              <a:rPr lang="en-US" sz="1200" b="0" i="0" u="none" strike="noStrike" cap="none" dirty="0">
                <a:solidFill>
                  <a:srgbClr val="BFBFBF"/>
                </a:solidFill>
                <a:latin typeface="Calibri"/>
                <a:ea typeface="Calibri"/>
                <a:cs typeface="Calibri"/>
                <a:sym typeface="Calibri"/>
              </a:rPr>
              <a:t>Source: </a:t>
            </a:r>
            <a:r>
              <a:rPr lang="en-US" sz="1200" b="0" i="0" u="none" strike="noStrike" cap="none" dirty="0">
                <a:solidFill>
                  <a:srgbClr val="BFBFBF"/>
                </a:solidFill>
                <a:latin typeface="Calibri"/>
                <a:ea typeface="Calibri"/>
                <a:cs typeface="Calibri"/>
                <a:sym typeface="Calibri"/>
                <a:hlinkClick r:id="rId3"/>
              </a:rPr>
              <a:t>https://artificialanalysis.ai/text-to-video/arena?tab=Leaderboard&amp;leaderboard_tab=t2v</a:t>
            </a:r>
            <a:endParaRPr lang="en-US" sz="1200" dirty="0">
              <a:solidFill>
                <a:srgbClr val="BFBFBF"/>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5A39DFE7-01CD-398F-54CA-2A020F9673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1746" y="940605"/>
            <a:ext cx="8756422" cy="5734598"/>
          </a:xfrm>
          <a:prstGeom prst="rect">
            <a:avLst/>
          </a:prstGeom>
        </p:spPr>
      </p:pic>
    </p:spTree>
    <p:extLst>
      <p:ext uri="{BB962C8B-B14F-4D97-AF65-F5344CB8AC3E}">
        <p14:creationId xmlns:p14="http://schemas.microsoft.com/office/powerpoint/2010/main" val="855216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9" y="56102"/>
            <a:ext cx="11629623" cy="1062631"/>
          </a:xfrm>
        </p:spPr>
        <p:txBody>
          <a:bodyPr>
            <a:normAutofit/>
          </a:bodyPr>
          <a:lstStyle/>
          <a:p>
            <a:r>
              <a:rPr lang="en-US" dirty="0"/>
              <a:t>Generative AI Explained</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914309"/>
            <a:fld id="{5D6FF71F-CF6A-4C46-8F9B-61D49EEA70E3}" type="slidenum">
              <a:rPr lang="en-US" kern="1200">
                <a:solidFill>
                  <a:prstClr val="black">
                    <a:tint val="75000"/>
                  </a:prstClr>
                </a:solidFill>
                <a:latin typeface="Calibri" panose="020F0502020204030204"/>
                <a:ea typeface="+mn-ea"/>
                <a:cs typeface="+mn-cs"/>
              </a:rPr>
              <a:pPr defTabSz="914309"/>
              <a:t>33</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4"/>
            <a:ext cx="1495596" cy="326769"/>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6"/>
            <a:ext cx="10309564" cy="369332"/>
          </a:xfrm>
          <a:prstGeom prst="rect">
            <a:avLst/>
          </a:prstGeom>
          <a:noFill/>
        </p:spPr>
        <p:txBody>
          <a:bodyPr wrap="square">
            <a:spAutoFit/>
          </a:bodyPr>
          <a:lstStyle/>
          <a:p>
            <a:pPr algn="ctr" defTabSz="914309"/>
            <a:r>
              <a:rPr lang="en-US" dirty="0">
                <a:solidFill>
                  <a:prstClr val="black"/>
                </a:solidFill>
                <a:latin typeface="Calibri" panose="020F0502020204030204"/>
                <a:hlinkClick r:id="rId3"/>
              </a:rPr>
              <a:t>https://learn.nvidia.com/courses/course-detail?course_id=course-v1:DLI+S-FX-15+V1</a:t>
            </a:r>
            <a:endParaRPr lang="en-US"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7538" y="1017839"/>
            <a:ext cx="9556923" cy="5440486"/>
          </a:xfrm>
          <a:prstGeom prst="rect">
            <a:avLst/>
          </a:prstGeom>
        </p:spPr>
      </p:pic>
    </p:spTree>
    <p:extLst>
      <p:ext uri="{BB962C8B-B14F-4D97-AF65-F5344CB8AC3E}">
        <p14:creationId xmlns:p14="http://schemas.microsoft.com/office/powerpoint/2010/main" val="2141430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9" y="56102"/>
            <a:ext cx="11629623" cy="1062631"/>
          </a:xfrm>
        </p:spPr>
        <p:txBody>
          <a:bodyPr>
            <a:normAutofit/>
          </a:bodyPr>
          <a:lstStyle/>
          <a:p>
            <a:r>
              <a:rPr lang="en-US" dirty="0"/>
              <a:t>Building RAG Agents with LLMs</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914309"/>
            <a:fld id="{5D6FF71F-CF6A-4C46-8F9B-61D49EEA70E3}" type="slidenum">
              <a:rPr lang="en-US" kern="1200">
                <a:solidFill>
                  <a:prstClr val="black">
                    <a:tint val="75000"/>
                  </a:prstClr>
                </a:solidFill>
                <a:latin typeface="Calibri" panose="020F0502020204030204"/>
                <a:ea typeface="+mn-ea"/>
                <a:cs typeface="+mn-cs"/>
              </a:rPr>
              <a:pPr defTabSz="914309"/>
              <a:t>34</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4"/>
            <a:ext cx="1495596" cy="326769"/>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9872" y="985287"/>
            <a:ext cx="9612254" cy="548908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850233" y="6458326"/>
            <a:ext cx="10309564" cy="369332"/>
          </a:xfrm>
          <a:prstGeom prst="rect">
            <a:avLst/>
          </a:prstGeom>
          <a:noFill/>
        </p:spPr>
        <p:txBody>
          <a:bodyPr wrap="square">
            <a:spAutoFit/>
          </a:bodyPr>
          <a:lstStyle/>
          <a:p>
            <a:pPr algn="ctr" defTabSz="914309"/>
            <a:r>
              <a:rPr lang="en-US" dirty="0">
                <a:solidFill>
                  <a:prstClr val="black"/>
                </a:solidFill>
                <a:latin typeface="Calibri" panose="020F0502020204030204"/>
                <a:hlinkClick r:id="rId4"/>
              </a:rPr>
              <a:t>https://learn.nvidia.com/courses/course-detail?course_id=course-v1:DLI+S-FX-15+V1</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1523187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81189" y="56101"/>
            <a:ext cx="11629623" cy="986636"/>
          </a:xfrm>
        </p:spPr>
        <p:txBody>
          <a:bodyPr>
            <a:normAutofit/>
          </a:bodyPr>
          <a:lstStyle/>
          <a:p>
            <a:r>
              <a:rPr lang="en-US" sz="4600" dirty="0"/>
              <a:t>Generative AI with Diffusion Models</a:t>
            </a:r>
            <a:endParaRPr lang="en-US" sz="46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914309"/>
            <a:fld id="{5D6FF71F-CF6A-4C46-8F9B-61D49EEA70E3}" type="slidenum">
              <a:rPr lang="en-US" kern="1200">
                <a:solidFill>
                  <a:prstClr val="black">
                    <a:tint val="75000"/>
                  </a:prstClr>
                </a:solidFill>
                <a:latin typeface="Calibri" panose="020F0502020204030204"/>
                <a:ea typeface="+mn-ea"/>
                <a:cs typeface="+mn-cs"/>
              </a:rPr>
              <a:pPr defTabSz="914309"/>
              <a:t>35</a:t>
            </a:fld>
            <a:endParaRPr lang="en-US" kern="120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850233" y="6512114"/>
            <a:ext cx="10309564" cy="369332"/>
          </a:xfrm>
          <a:prstGeom prst="rect">
            <a:avLst/>
          </a:prstGeom>
          <a:noFill/>
        </p:spPr>
        <p:txBody>
          <a:bodyPr wrap="square">
            <a:spAutoFit/>
          </a:bodyPr>
          <a:lstStyle/>
          <a:p>
            <a:pPr algn="ctr" defTabSz="914309"/>
            <a:r>
              <a:rPr lang="en-US" dirty="0">
                <a:solidFill>
                  <a:prstClr val="black"/>
                </a:solidFill>
                <a:latin typeface="Calibri" panose="020F0502020204030204"/>
                <a:hlinkClick r:id="rId2"/>
              </a:rPr>
              <a:t>https://learn.nvidia.com/courses/course-detail?course_id=course-v1:DLI+S-FX-14+V1</a:t>
            </a:r>
            <a:endParaRPr lang="en-US" dirty="0">
              <a:solidFill>
                <a:prstClr val="black"/>
              </a:solidFill>
              <a:latin typeface="Calibri" panose="020F0502020204030204"/>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07576" y="94764"/>
            <a:ext cx="1495596" cy="326769"/>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799" y="886456"/>
            <a:ext cx="9920999" cy="5637924"/>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6042" y="1187093"/>
            <a:ext cx="4002060" cy="4547982"/>
          </a:xfrm>
        </p:spPr>
        <p:txBody>
          <a:bodyPr>
            <a:normAutofit/>
          </a:bodyPr>
          <a:lstStyle/>
          <a:p>
            <a:r>
              <a:rPr lang="en-US" dirty="0"/>
              <a:t>Rapid Application Development with Large Language Models (LLMs)</a:t>
            </a:r>
            <a:endParaRPr lang="en-US" sz="27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914309"/>
            <a:fld id="{5D6FF71F-CF6A-4C46-8F9B-61D49EEA70E3}" type="slidenum">
              <a:rPr lang="en-US" kern="1200">
                <a:solidFill>
                  <a:prstClr val="black">
                    <a:tint val="75000"/>
                  </a:prstClr>
                </a:solidFill>
                <a:latin typeface="Calibri" panose="020F0502020204030204"/>
                <a:ea typeface="+mn-ea"/>
                <a:cs typeface="+mn-cs"/>
              </a:rPr>
              <a:pPr defTabSz="914309"/>
              <a:t>36</a:t>
            </a:fld>
            <a:endParaRPr lang="en-US" kern="1200">
              <a:solidFill>
                <a:prstClr val="black">
                  <a:tint val="75000"/>
                </a:prstClr>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107576" y="94764"/>
            <a:ext cx="1495596" cy="326769"/>
          </a:xfrm>
          <a:prstGeom prst="rect">
            <a:avLst/>
          </a:prstGeom>
        </p:spPr>
      </p:pic>
      <p:pic>
        <p:nvPicPr>
          <p:cNvPr id="5" name="Picture 4">
            <a:extLst>
              <a:ext uri="{FF2B5EF4-FFF2-40B4-BE49-F238E27FC236}">
                <a16:creationId xmlns:a16="http://schemas.microsoft.com/office/drawing/2014/main" id="{5E55FEBD-56F4-6840-1298-0B6966B336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937" y="337312"/>
            <a:ext cx="8068289" cy="6010990"/>
          </a:xfrm>
          <a:prstGeom prst="rect">
            <a:avLst/>
          </a:prstGeom>
        </p:spPr>
      </p:pic>
      <p:sp>
        <p:nvSpPr>
          <p:cNvPr id="8" name="TextBox 7">
            <a:extLst>
              <a:ext uri="{FF2B5EF4-FFF2-40B4-BE49-F238E27FC236}">
                <a16:creationId xmlns:a16="http://schemas.microsoft.com/office/drawing/2014/main" id="{5D143173-C992-70CD-62B6-A420D0675FD9}"/>
              </a:ext>
            </a:extLst>
          </p:cNvPr>
          <p:cNvSpPr txBox="1"/>
          <p:nvPr/>
        </p:nvSpPr>
        <p:spPr>
          <a:xfrm>
            <a:off x="1328084" y="6475391"/>
            <a:ext cx="9535831" cy="369332"/>
          </a:xfrm>
          <a:prstGeom prst="rect">
            <a:avLst/>
          </a:prstGeom>
          <a:noFill/>
        </p:spPr>
        <p:txBody>
          <a:bodyPr wrap="square">
            <a:spAutoFit/>
          </a:bodyPr>
          <a:lstStyle/>
          <a:p>
            <a:pPr algn="ctr"/>
            <a:r>
              <a:rPr lang="en-US" dirty="0">
                <a:hlinkClick r:id="rId4"/>
              </a:rPr>
              <a:t>https://learn.nvidia.com/courses/course-detail?course_id=course-v1:DLI+S-FX-26+V1</a:t>
            </a:r>
            <a:endParaRPr lang="en-US" dirty="0"/>
          </a:p>
        </p:txBody>
      </p:sp>
    </p:spTree>
    <p:extLst>
      <p:ext uri="{BB962C8B-B14F-4D97-AF65-F5344CB8AC3E}">
        <p14:creationId xmlns:p14="http://schemas.microsoft.com/office/powerpoint/2010/main" val="427760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8"/>
          <p:cNvSpPr txBox="1">
            <a:spLocks noGrp="1"/>
          </p:cNvSpPr>
          <p:nvPr>
            <p:ph type="ctrTitle"/>
          </p:nvPr>
        </p:nvSpPr>
        <p:spPr>
          <a:prstGeom prst="rect">
            <a:avLst/>
          </a:prstGeom>
          <a:noFill/>
          <a:ln>
            <a:noFill/>
          </a:ln>
        </p:spPr>
        <p:txBody>
          <a:bodyPr spcFirstLastPara="1" wrap="square" lIns="30475" tIns="15233" rIns="30475" bIns="15233" anchor="b" anchorCtr="0">
            <a:normAutofit/>
          </a:bodyPr>
          <a:lstStyle/>
          <a:p>
            <a:r>
              <a:rPr lang="en-US" sz="3200" dirty="0"/>
              <a:t>Rapid Application Development </a:t>
            </a:r>
            <a:endParaRPr sz="3200" dirty="0"/>
          </a:p>
          <a:p>
            <a:r>
              <a:rPr lang="en-US" sz="3200" dirty="0"/>
              <a:t>using Large Language Models </a:t>
            </a:r>
            <a:endParaRPr sz="3200" dirty="0"/>
          </a:p>
        </p:txBody>
      </p:sp>
      <p:sp>
        <p:nvSpPr>
          <p:cNvPr id="3" name="Subtitle 2">
            <a:extLst>
              <a:ext uri="{FF2B5EF4-FFF2-40B4-BE49-F238E27FC236}">
                <a16:creationId xmlns:a16="http://schemas.microsoft.com/office/drawing/2014/main" id="{087C3AD9-2DD5-3A6B-4F61-CE1E51B88FC3}"/>
              </a:ext>
            </a:extLst>
          </p:cNvPr>
          <p:cNvSpPr>
            <a:spLocks noGrp="1"/>
          </p:cNvSpPr>
          <p:nvPr>
            <p:ph type="subTitle" idx="1"/>
          </p:nvPr>
        </p:nvSpPr>
        <p:spPr/>
        <p:txBody>
          <a:bodyPr/>
          <a:lstStyle/>
          <a:p>
            <a:endParaRPr lang="en-US" dirty="0"/>
          </a:p>
        </p:txBody>
      </p:sp>
      <p:sp>
        <p:nvSpPr>
          <p:cNvPr id="4" name="TextBox 3">
            <a:extLst>
              <a:ext uri="{FF2B5EF4-FFF2-40B4-BE49-F238E27FC236}">
                <a16:creationId xmlns:a16="http://schemas.microsoft.com/office/drawing/2014/main" id="{5F9632DC-DF92-9E9D-E154-5B4CAC08F1EA}"/>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06"/>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t>HF Pipeline Options</a:t>
            </a:r>
            <a:endParaRPr sz="2800"/>
          </a:p>
        </p:txBody>
      </p:sp>
      <p:sp>
        <p:nvSpPr>
          <p:cNvPr id="1124" name="Google Shape;1124;p106"/>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spcBef>
                <a:spcPts val="200"/>
              </a:spcBef>
              <a:buClr>
                <a:schemeClr val="lt1"/>
              </a:buClr>
              <a:buSzPts val="1100"/>
            </a:pPr>
            <a:r>
              <a:rPr lang="en-US" sz="1800" b="1"/>
              <a:t>Automatic End-to-End Pipelines</a:t>
            </a:r>
            <a:endParaRPr sz="1800" b="1"/>
          </a:p>
          <a:p>
            <a:pPr marL="0" indent="0" algn="l">
              <a:spcBef>
                <a:spcPts val="200"/>
              </a:spcBef>
            </a:pPr>
            <a:endParaRPr sz="1800"/>
          </a:p>
          <a:p>
            <a:pPr marL="0" indent="0"/>
            <a:endParaRPr/>
          </a:p>
        </p:txBody>
      </p:sp>
      <p:pic>
        <p:nvPicPr>
          <p:cNvPr id="1125" name="Google Shape;1125;p10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0404" y="1470692"/>
            <a:ext cx="10471192" cy="4494225"/>
          </a:xfrm>
          <a:prstGeom prst="rect">
            <a:avLst/>
          </a:prstGeom>
          <a:noFill/>
          <a:ln>
            <a:noFill/>
          </a:ln>
        </p:spPr>
      </p:pic>
      <p:sp>
        <p:nvSpPr>
          <p:cNvPr id="2" name="TextBox 1">
            <a:extLst>
              <a:ext uri="{FF2B5EF4-FFF2-40B4-BE49-F238E27FC236}">
                <a16:creationId xmlns:a16="http://schemas.microsoft.com/office/drawing/2014/main" id="{85825A2E-517F-918A-6A5F-EA6E92CE3D72}"/>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318"/>
    </mc:Choice>
    <mc:Fallback xmlns="">
      <p:transition spd="slow" advTm="1531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Shape 374">
          <a:extLst>
            <a:ext uri="{FF2B5EF4-FFF2-40B4-BE49-F238E27FC236}">
              <a16:creationId xmlns:a16="http://schemas.microsoft.com/office/drawing/2014/main" id="{15A46CC0-875F-EBCC-2D59-D43C59035DCA}"/>
            </a:ext>
          </a:extLst>
        </p:cNvPr>
        <p:cNvGrpSpPr/>
        <p:nvPr/>
      </p:nvGrpSpPr>
      <p:grpSpPr>
        <a:xfrm>
          <a:off x="0" y="0"/>
          <a:ext cx="0" cy="0"/>
          <a:chOff x="0" y="0"/>
          <a:chExt cx="0" cy="0"/>
        </a:xfrm>
      </p:grpSpPr>
      <p:sp>
        <p:nvSpPr>
          <p:cNvPr id="375" name="Google Shape;375;p39">
            <a:extLst>
              <a:ext uri="{FF2B5EF4-FFF2-40B4-BE49-F238E27FC236}">
                <a16:creationId xmlns:a16="http://schemas.microsoft.com/office/drawing/2014/main" id="{1803558C-1892-F4AA-16FA-1F552BBC7D31}"/>
              </a:ext>
            </a:extLst>
          </p:cNvPr>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solidFill>
                  <a:schemeClr val="dk1"/>
                </a:solidFill>
              </a:rPr>
              <a:t>Large Language Models</a:t>
            </a:r>
            <a:endParaRPr sz="2800">
              <a:solidFill>
                <a:schemeClr val="dk1"/>
              </a:solidFill>
            </a:endParaRPr>
          </a:p>
        </p:txBody>
      </p:sp>
      <p:sp>
        <p:nvSpPr>
          <p:cNvPr id="376" name="Google Shape;376;p39">
            <a:extLst>
              <a:ext uri="{FF2B5EF4-FFF2-40B4-BE49-F238E27FC236}">
                <a16:creationId xmlns:a16="http://schemas.microsoft.com/office/drawing/2014/main" id="{CDAED130-0AA5-9C3F-0882-AC271E7EE839}"/>
              </a:ext>
            </a:extLst>
          </p:cNvPr>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r>
              <a:rPr lang="en-US" sz="1800" b="1"/>
              <a:t>Backbones for Language Understanding</a:t>
            </a:r>
            <a:endParaRPr sz="1800" b="1"/>
          </a:p>
        </p:txBody>
      </p:sp>
      <p:sp>
        <p:nvSpPr>
          <p:cNvPr id="9" name="Google Shape;378;p39">
            <a:extLst>
              <a:ext uri="{FF2B5EF4-FFF2-40B4-BE49-F238E27FC236}">
                <a16:creationId xmlns:a16="http://schemas.microsoft.com/office/drawing/2014/main" id="{5ECCA042-3561-1D63-8020-47E8D517E54D}"/>
              </a:ext>
            </a:extLst>
          </p:cNvPr>
          <p:cNvSpPr txBox="1">
            <a:spLocks noGrp="1"/>
          </p:cNvSpPr>
          <p:nvPr>
            <p:ph type="body" idx="3"/>
          </p:nvPr>
        </p:nvSpPr>
        <p:spPr>
          <a:xfrm>
            <a:off x="2020883" y="5941379"/>
            <a:ext cx="8150200" cy="250100"/>
          </a:xfrm>
          <a:prstGeom prst="rect">
            <a:avLst/>
          </a:prstGeom>
          <a:noFill/>
          <a:ln>
            <a:noFill/>
          </a:ln>
        </p:spPr>
        <p:txBody>
          <a:bodyPr spcFirstLastPara="1" wrap="square" lIns="30475" tIns="15233" rIns="30475" bIns="15233" anchor="b" anchorCtr="0">
            <a:noAutofit/>
          </a:bodyPr>
          <a:lstStyle/>
          <a:p>
            <a:pPr marL="0" indent="0">
              <a:spcBef>
                <a:spcPts val="0"/>
              </a:spcBef>
            </a:pPr>
            <a:r>
              <a:rPr lang="en-US">
                <a:solidFill>
                  <a:schemeClr val="dk1"/>
                </a:solidFill>
              </a:rPr>
              <a:t>Backbones for language tasks, including classification and generation.</a:t>
            </a:r>
            <a:endParaRPr>
              <a:solidFill>
                <a:schemeClr val="dk1"/>
              </a:solidFill>
            </a:endParaRPr>
          </a:p>
        </p:txBody>
      </p:sp>
      <p:pic>
        <p:nvPicPr>
          <p:cNvPr id="8" name="Picture 7">
            <a:extLst>
              <a:ext uri="{FF2B5EF4-FFF2-40B4-BE49-F238E27FC236}">
                <a16:creationId xmlns:a16="http://schemas.microsoft.com/office/drawing/2014/main" id="{81AA3E73-E867-7E90-0CF9-5276147991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041" y="1254913"/>
            <a:ext cx="10651918" cy="5062898"/>
          </a:xfrm>
          <a:prstGeom prst="rect">
            <a:avLst/>
          </a:prstGeom>
        </p:spPr>
      </p:pic>
      <p:sp>
        <p:nvSpPr>
          <p:cNvPr id="2" name="TextBox 1">
            <a:extLst>
              <a:ext uri="{FF2B5EF4-FFF2-40B4-BE49-F238E27FC236}">
                <a16:creationId xmlns:a16="http://schemas.microsoft.com/office/drawing/2014/main" id="{46073B01-3DC9-1580-8579-3337FE3E46D8}"/>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9185033"/>
      </p:ext>
    </p:extLst>
  </p:cSld>
  <p:clrMapOvr>
    <a:masterClrMapping/>
  </p:clrMapOvr>
  <mc:AlternateContent xmlns:mc="http://schemas.openxmlformats.org/markup-compatibility/2006" xmlns:p14="http://schemas.microsoft.com/office/powerpoint/2010/main">
    <mc:Choice Requires="p14">
      <p:transition spd="slow" p14:dur="2000" advTm="20180"/>
    </mc:Choice>
    <mc:Fallback xmlns="">
      <p:transition spd="slow" advTm="2018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chemeClr val="accent6">
                    <a:lumMod val="75000"/>
                  </a:schemeClr>
                </a:solidFill>
              </a:rPr>
              <a:t>13 2025/05/13 NVIDIA Generative AI with Diffusion Models Part III</a:t>
            </a:r>
          </a:p>
          <a:p>
            <a:pPr marL="0" indent="0">
              <a:buNone/>
            </a:pPr>
            <a:r>
              <a:rPr lang="en-US" sz="2800" dirty="0"/>
              <a:t>14 2025/05/20 AI Agents and Large Multimodal Agents (LMAs)</a:t>
            </a:r>
          </a:p>
          <a:p>
            <a:pPr marL="0" indent="0">
              <a:buNone/>
            </a:pPr>
            <a:r>
              <a:rPr lang="en-US" sz="2800" dirty="0">
                <a:solidFill>
                  <a:schemeClr val="accent2">
                    <a:lumMod val="75000"/>
                  </a:schemeClr>
                </a:solidFill>
              </a:rPr>
              <a:t>15 2025/05/27 Final Project Report I</a:t>
            </a:r>
          </a:p>
          <a:p>
            <a:pPr marL="0" indent="0">
              <a:buNone/>
            </a:pPr>
            <a:r>
              <a:rPr lang="en-US" sz="28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96885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57">
          <a:extLst>
            <a:ext uri="{FF2B5EF4-FFF2-40B4-BE49-F238E27FC236}">
              <a16:creationId xmlns:a16="http://schemas.microsoft.com/office/drawing/2014/main" id="{051EEA6C-8948-6D9F-75C9-52E2C13AF258}"/>
            </a:ext>
          </a:extLst>
        </p:cNvPr>
        <p:cNvGrpSpPr/>
        <p:nvPr/>
      </p:nvGrpSpPr>
      <p:grpSpPr>
        <a:xfrm>
          <a:off x="0" y="0"/>
          <a:ext cx="0" cy="0"/>
          <a:chOff x="0" y="0"/>
          <a:chExt cx="0" cy="0"/>
        </a:xfrm>
      </p:grpSpPr>
      <p:sp>
        <p:nvSpPr>
          <p:cNvPr id="11" name="Google Shape;1362;p133">
            <a:extLst>
              <a:ext uri="{FF2B5EF4-FFF2-40B4-BE49-F238E27FC236}">
                <a16:creationId xmlns:a16="http://schemas.microsoft.com/office/drawing/2014/main" id="{D4F450D6-2EF8-3AAC-4427-CEA321FB1619}"/>
              </a:ext>
            </a:extLst>
          </p:cNvPr>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dirty="0"/>
              <a:t>Encoders vs Decoders</a:t>
            </a:r>
            <a:endParaRPr sz="2800" dirty="0"/>
          </a:p>
        </p:txBody>
      </p:sp>
      <p:sp>
        <p:nvSpPr>
          <p:cNvPr id="12" name="Google Shape;1363;p133">
            <a:extLst>
              <a:ext uri="{FF2B5EF4-FFF2-40B4-BE49-F238E27FC236}">
                <a16:creationId xmlns:a16="http://schemas.microsoft.com/office/drawing/2014/main" id="{58F25DD5-C461-F611-31D0-26A8A6B7E5B2}"/>
              </a:ext>
            </a:extLst>
          </p:cNvPr>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spcBef>
                <a:spcPts val="200"/>
              </a:spcBef>
              <a:buClr>
                <a:schemeClr val="lt1"/>
              </a:buClr>
              <a:buSzPts val="1100"/>
            </a:pPr>
            <a:r>
              <a:rPr lang="en-US" sz="1800" b="1"/>
              <a:t>Both Options Have Pros and Cons</a:t>
            </a:r>
            <a:endParaRPr sz="1800"/>
          </a:p>
          <a:p>
            <a:pPr marL="0" indent="0">
              <a:spcBef>
                <a:spcPts val="200"/>
              </a:spcBef>
            </a:pPr>
            <a:endParaRPr/>
          </a:p>
        </p:txBody>
      </p:sp>
      <p:pic>
        <p:nvPicPr>
          <p:cNvPr id="13" name="Google Shape;1364;p133">
            <a:extLst>
              <a:ext uri="{FF2B5EF4-FFF2-40B4-BE49-F238E27FC236}">
                <a16:creationId xmlns:a16="http://schemas.microsoft.com/office/drawing/2014/main" id="{255FF163-BFFA-03F8-E25A-699FBDF630FB}"/>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828800" y="1063752"/>
            <a:ext cx="8919712" cy="5559552"/>
          </a:xfrm>
          <a:prstGeom prst="rect">
            <a:avLst/>
          </a:prstGeom>
          <a:noFill/>
          <a:ln>
            <a:noFill/>
          </a:ln>
        </p:spPr>
      </p:pic>
      <p:sp>
        <p:nvSpPr>
          <p:cNvPr id="2" name="TextBox 1">
            <a:extLst>
              <a:ext uri="{FF2B5EF4-FFF2-40B4-BE49-F238E27FC236}">
                <a16:creationId xmlns:a16="http://schemas.microsoft.com/office/drawing/2014/main" id="{66B54512-1D1B-E2C7-07F3-90F4468A366A}"/>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2636404"/>
      </p:ext>
    </p:extLst>
  </p:cSld>
  <p:clrMapOvr>
    <a:masterClrMapping/>
  </p:clrMapOvr>
  <mc:AlternateContent xmlns:mc="http://schemas.openxmlformats.org/markup-compatibility/2006" xmlns:p14="http://schemas.microsoft.com/office/powerpoint/2010/main">
    <mc:Choice Requires="p14">
      <p:transition spd="slow" p14:dur="2000" advTm="15785"/>
    </mc:Choice>
    <mc:Fallback xmlns="">
      <p:transition spd="slow" advTm="1578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3"/>
        <p:cNvGrpSpPr/>
        <p:nvPr/>
      </p:nvGrpSpPr>
      <p:grpSpPr>
        <a:xfrm>
          <a:off x="0" y="0"/>
          <a:ext cx="0" cy="0"/>
          <a:chOff x="0" y="0"/>
          <a:chExt cx="0" cy="0"/>
        </a:xfrm>
      </p:grpSpPr>
      <p:sp>
        <p:nvSpPr>
          <p:cNvPr id="14" name="Google Shape;1525;p149">
            <a:extLst>
              <a:ext uri="{FF2B5EF4-FFF2-40B4-BE49-F238E27FC236}">
                <a16:creationId xmlns:a16="http://schemas.microsoft.com/office/drawing/2014/main" id="{3F435D23-2D9D-C3B9-E648-B9541F8499C8}"/>
              </a:ext>
            </a:extLst>
          </p:cNvPr>
          <p:cNvSpPr txBox="1">
            <a:spLocks noGrp="1"/>
          </p:cNvSpPr>
          <p:nvPr>
            <p:ph type="title"/>
          </p:nvPr>
        </p:nvSpPr>
        <p:spPr>
          <a:xfrm>
            <a:off x="838200" y="0"/>
            <a:ext cx="10515600" cy="838200"/>
          </a:xfrm>
          <a:prstGeom prst="rect">
            <a:avLst/>
          </a:prstGeom>
          <a:noFill/>
          <a:ln>
            <a:noFill/>
          </a:ln>
        </p:spPr>
        <p:txBody>
          <a:bodyPr spcFirstLastPara="1" wrap="square" lIns="30475" tIns="15233" rIns="30475" bIns="15233" anchor="b" anchorCtr="0">
            <a:normAutofit/>
          </a:bodyPr>
          <a:lstStyle/>
          <a:p>
            <a:r>
              <a:rPr lang="en-US" sz="2800">
                <a:solidFill>
                  <a:schemeClr val="dk1"/>
                </a:solidFill>
              </a:rPr>
              <a:t>Modular Modalities</a:t>
            </a:r>
            <a:endParaRPr sz="2800">
              <a:solidFill>
                <a:schemeClr val="dk1"/>
              </a:solidFill>
            </a:endParaRPr>
          </a:p>
        </p:txBody>
      </p:sp>
      <p:sp>
        <p:nvSpPr>
          <p:cNvPr id="15" name="Google Shape;1526;p149">
            <a:extLst>
              <a:ext uri="{FF2B5EF4-FFF2-40B4-BE49-F238E27FC236}">
                <a16:creationId xmlns:a16="http://schemas.microsoft.com/office/drawing/2014/main" id="{04D86150-A2E0-CED2-037E-62459E981F5F}"/>
              </a:ext>
            </a:extLst>
          </p:cNvPr>
          <p:cNvSpPr txBox="1">
            <a:spLocks noGrp="1"/>
          </p:cNvSpPr>
          <p:nvPr>
            <p:ph type="body" idx="1"/>
          </p:nvPr>
        </p:nvSpPr>
        <p:spPr>
          <a:xfrm>
            <a:off x="838200" y="829056"/>
            <a:ext cx="10515600" cy="469400"/>
          </a:xfrm>
          <a:prstGeom prst="rect">
            <a:avLst/>
          </a:prstGeom>
          <a:noFill/>
          <a:ln>
            <a:noFill/>
          </a:ln>
        </p:spPr>
        <p:txBody>
          <a:bodyPr spcFirstLastPara="1" wrap="square" lIns="30475" tIns="15233" rIns="30475" bIns="15233" anchor="t" anchorCtr="0">
            <a:noAutofit/>
          </a:bodyPr>
          <a:lstStyle/>
          <a:p>
            <a:pPr marL="0" indent="0"/>
            <a:r>
              <a:rPr lang="en-US" sz="1800" b="1"/>
              <a:t>Where Can The Transformer Fit?</a:t>
            </a:r>
            <a:endParaRPr sz="1800" b="1"/>
          </a:p>
        </p:txBody>
      </p:sp>
      <p:pic>
        <p:nvPicPr>
          <p:cNvPr id="16" name="Google Shape;1528;p149">
            <a:extLst>
              <a:ext uri="{FF2B5EF4-FFF2-40B4-BE49-F238E27FC236}">
                <a16:creationId xmlns:a16="http://schemas.microsoft.com/office/drawing/2014/main" id="{31234D06-223A-E41A-EA25-43411D7D1722}"/>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565180" y="6535817"/>
            <a:ext cx="454934" cy="153900"/>
          </a:xfrm>
          <a:prstGeom prst="rect">
            <a:avLst/>
          </a:prstGeom>
          <a:noFill/>
          <a:ln>
            <a:noFill/>
          </a:ln>
        </p:spPr>
      </p:pic>
      <p:sp>
        <p:nvSpPr>
          <p:cNvPr id="17" name="Picture Placeholder 17">
            <a:extLst>
              <a:ext uri="{FF2B5EF4-FFF2-40B4-BE49-F238E27FC236}">
                <a16:creationId xmlns:a16="http://schemas.microsoft.com/office/drawing/2014/main" id="{7DD7C5F2-0D63-2398-ECAD-6C6F408F15CF}"/>
              </a:ext>
            </a:extLst>
          </p:cNvPr>
          <p:cNvSpPr>
            <a:spLocks noGrp="1"/>
          </p:cNvSpPr>
          <p:nvPr>
            <p:ph type="pic" idx="2"/>
          </p:nvPr>
        </p:nvSpPr>
        <p:spPr>
          <a:xfrm>
            <a:off x="2020883" y="1616604"/>
            <a:ext cx="8150234" cy="4006612"/>
          </a:xfrm>
        </p:spPr>
        <p:txBody>
          <a:bodyPr/>
          <a:lstStyle/>
          <a:p>
            <a:endParaRPr lang="en-US"/>
          </a:p>
        </p:txBody>
      </p:sp>
      <p:pic>
        <p:nvPicPr>
          <p:cNvPr id="18" name="Google Shape;1524;p149">
            <a:extLst>
              <a:ext uri="{FF2B5EF4-FFF2-40B4-BE49-F238E27FC236}">
                <a16:creationId xmlns:a16="http://schemas.microsoft.com/office/drawing/2014/main" id="{43D29417-0B8A-A6B9-3B39-2B39020613CD}"/>
              </a:ext>
            </a:extLst>
          </p:cNvPr>
          <p:cNvPicPr preferRelativeResize="0">
            <a:picLocks/>
          </p:cNvPicPr>
          <p:nvPr/>
        </p:nvPicPr>
        <p:blipFill rotWithShape="1">
          <a:blip r:embed="rId4" cstate="screen">
            <a:alphaModFix/>
            <a:extLst>
              <a:ext uri="{28A0092B-C50C-407E-A947-70E740481C1C}">
                <a14:useLocalDpi xmlns:a14="http://schemas.microsoft.com/office/drawing/2010/main"/>
              </a:ext>
            </a:extLst>
          </a:blip>
          <a:srcRect/>
          <a:stretch/>
        </p:blipFill>
        <p:spPr>
          <a:xfrm>
            <a:off x="1622821" y="1223495"/>
            <a:ext cx="8878625" cy="5310972"/>
          </a:xfrm>
          <a:prstGeom prst="rect">
            <a:avLst/>
          </a:prstGeom>
          <a:solidFill>
            <a:srgbClr val="F2F2F2">
              <a:alpha val="60780"/>
            </a:srgbClr>
          </a:solidFill>
          <a:ln w="9525" cap="flat" cmpd="sng">
            <a:noFill/>
            <a:prstDash val="solid"/>
            <a:round/>
            <a:headEnd type="none" w="sm" len="sm"/>
            <a:tailEnd type="none" w="sm" len="sm"/>
          </a:ln>
        </p:spPr>
      </p:pic>
      <p:pic>
        <p:nvPicPr>
          <p:cNvPr id="19" name="Picture 18">
            <a:extLst>
              <a:ext uri="{FF2B5EF4-FFF2-40B4-BE49-F238E27FC236}">
                <a16:creationId xmlns:a16="http://schemas.microsoft.com/office/drawing/2014/main" id="{F23A0A29-B4B9-9BBB-B80E-27C3413C5ACF}"/>
              </a:ext>
            </a:extLst>
          </p:cNvPr>
          <p:cNvPicPr>
            <a:picLocks noChangeAspect="1"/>
          </p:cNvPicPr>
          <p:nvPr/>
        </p:nvPicPr>
        <p:blipFill>
          <a:blip r:embed="rId5" cstate="screen">
            <a:extLst>
              <a:ext uri="{28A0092B-C50C-407E-A947-70E740481C1C}">
                <a14:useLocalDpi xmlns:a14="http://schemas.microsoft.com/office/drawing/2010/main"/>
              </a:ext>
            </a:extLst>
          </a:blip>
          <a:srcRect t="-1568"/>
          <a:stretch/>
        </p:blipFill>
        <p:spPr>
          <a:xfrm>
            <a:off x="5179739" y="2412784"/>
            <a:ext cx="1832523" cy="2744514"/>
          </a:xfrm>
          <a:prstGeom prst="rect">
            <a:avLst/>
          </a:prstGeom>
        </p:spPr>
      </p:pic>
      <p:sp>
        <p:nvSpPr>
          <p:cNvPr id="2" name="TextBox 1">
            <a:extLst>
              <a:ext uri="{FF2B5EF4-FFF2-40B4-BE49-F238E27FC236}">
                <a16:creationId xmlns:a16="http://schemas.microsoft.com/office/drawing/2014/main" id="{CA023153-0539-CD94-AB28-02B002EAA783}"/>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446"/>
    </mc:Choice>
    <mc:Fallback xmlns="">
      <p:transition spd="slow" advTm="5344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5"/>
        <p:cNvGrpSpPr/>
        <p:nvPr/>
      </p:nvGrpSpPr>
      <p:grpSpPr>
        <a:xfrm>
          <a:off x="0" y="0"/>
          <a:ext cx="0" cy="0"/>
          <a:chOff x="0" y="0"/>
          <a:chExt cx="0" cy="0"/>
        </a:xfrm>
      </p:grpSpPr>
      <p:sp>
        <p:nvSpPr>
          <p:cNvPr id="386" name="Google Shape;386;p40"/>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solidFill>
                  <a:schemeClr val="dk1"/>
                </a:solidFill>
              </a:rPr>
              <a:t>Information Modalities</a:t>
            </a:r>
            <a:endParaRPr sz="2800">
              <a:solidFill>
                <a:schemeClr val="dk1"/>
              </a:solidFill>
            </a:endParaRPr>
          </a:p>
        </p:txBody>
      </p:sp>
      <p:sp>
        <p:nvSpPr>
          <p:cNvPr id="387" name="Google Shape;387;p40"/>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r>
              <a:rPr lang="en-US" sz="1800"/>
              <a:t>Core Component of Generative AI</a:t>
            </a:r>
            <a:endParaRPr sz="1800"/>
          </a:p>
        </p:txBody>
      </p:sp>
      <p:pic>
        <p:nvPicPr>
          <p:cNvPr id="389" name="Google Shape;389;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565180" y="6535817"/>
            <a:ext cx="454934" cy="153900"/>
          </a:xfrm>
          <a:prstGeom prst="rect">
            <a:avLst/>
          </a:prstGeom>
          <a:noFill/>
          <a:ln>
            <a:noFill/>
          </a:ln>
        </p:spPr>
      </p:pic>
      <p:pic>
        <p:nvPicPr>
          <p:cNvPr id="390" name="Google Shape;390;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73284" y="4142467"/>
            <a:ext cx="3869525" cy="2216100"/>
          </a:xfrm>
          <a:prstGeom prst="rect">
            <a:avLst/>
          </a:prstGeom>
          <a:noFill/>
          <a:ln>
            <a:noFill/>
          </a:ln>
        </p:spPr>
      </p:pic>
      <p:pic>
        <p:nvPicPr>
          <p:cNvPr id="391" name="Google Shape;391;p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73283" y="1595733"/>
            <a:ext cx="3869525" cy="2546734"/>
          </a:xfrm>
          <a:prstGeom prst="rect">
            <a:avLst/>
          </a:prstGeom>
          <a:noFill/>
          <a:ln>
            <a:noFill/>
          </a:ln>
        </p:spPr>
      </p:pic>
      <p:pic>
        <p:nvPicPr>
          <p:cNvPr id="392" name="Google Shape;392;p4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58" y="1595734"/>
            <a:ext cx="3869525" cy="2546733"/>
          </a:xfrm>
          <a:prstGeom prst="rect">
            <a:avLst/>
          </a:prstGeom>
          <a:noFill/>
          <a:ln>
            <a:noFill/>
          </a:ln>
        </p:spPr>
      </p:pic>
      <p:pic>
        <p:nvPicPr>
          <p:cNvPr id="393" name="Google Shape;393;p4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742808" y="4142467"/>
            <a:ext cx="4446842" cy="2216100"/>
          </a:xfrm>
          <a:prstGeom prst="rect">
            <a:avLst/>
          </a:prstGeom>
          <a:noFill/>
          <a:ln>
            <a:noFill/>
          </a:ln>
        </p:spPr>
      </p:pic>
      <p:pic>
        <p:nvPicPr>
          <p:cNvPr id="394" name="Google Shape;394;p40"/>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4" y="4142467"/>
            <a:ext cx="3877046" cy="2216100"/>
          </a:xfrm>
          <a:prstGeom prst="rect">
            <a:avLst/>
          </a:prstGeom>
          <a:noFill/>
          <a:ln>
            <a:noFill/>
          </a:ln>
        </p:spPr>
      </p:pic>
      <p:pic>
        <p:nvPicPr>
          <p:cNvPr id="395" name="Google Shape;395;p4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745159" y="1595733"/>
            <a:ext cx="4446841" cy="2546734"/>
          </a:xfrm>
          <a:prstGeom prst="rect">
            <a:avLst/>
          </a:prstGeom>
          <a:noFill/>
          <a:ln>
            <a:noFill/>
          </a:ln>
        </p:spPr>
      </p:pic>
      <p:sp>
        <p:nvSpPr>
          <p:cNvPr id="2" name="TextBox 1">
            <a:extLst>
              <a:ext uri="{FF2B5EF4-FFF2-40B4-BE49-F238E27FC236}">
                <a16:creationId xmlns:a16="http://schemas.microsoft.com/office/drawing/2014/main" id="{16A2F2BE-CC7C-6222-717B-045292B0B8CD}"/>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3546"/>
    </mc:Choice>
    <mc:Fallback xmlns="">
      <p:transition spd="slow" advTm="5354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solidFill>
                  <a:schemeClr val="dk1"/>
                </a:solidFill>
              </a:rPr>
              <a:t>What Makes Modalities Different?</a:t>
            </a:r>
            <a:endParaRPr sz="2800">
              <a:solidFill>
                <a:schemeClr val="dk1"/>
              </a:solidFill>
            </a:endParaRPr>
          </a:p>
        </p:txBody>
      </p:sp>
      <p:sp>
        <p:nvSpPr>
          <p:cNvPr id="401" name="Google Shape;401;p41"/>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r>
              <a:rPr lang="en-US" sz="1800"/>
              <a:t>Core Component of Generative AI</a:t>
            </a:r>
            <a:endParaRPr sz="1800"/>
          </a:p>
        </p:txBody>
      </p:sp>
      <p:pic>
        <p:nvPicPr>
          <p:cNvPr id="402" name="Google Shape;402;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565180" y="6535817"/>
            <a:ext cx="454934" cy="153900"/>
          </a:xfrm>
          <a:prstGeom prst="rect">
            <a:avLst/>
          </a:prstGeom>
          <a:noFill/>
          <a:ln>
            <a:noFill/>
          </a:ln>
        </p:spPr>
      </p:pic>
      <p:graphicFrame>
        <p:nvGraphicFramePr>
          <p:cNvPr id="403" name="Google Shape;403;p41"/>
          <p:cNvGraphicFramePr/>
          <p:nvPr/>
        </p:nvGraphicFramePr>
        <p:xfrm>
          <a:off x="1521484" y="1582867"/>
          <a:ext cx="9149034" cy="4593584"/>
        </p:xfrm>
        <a:graphic>
          <a:graphicData uri="http://schemas.openxmlformats.org/drawingml/2006/table">
            <a:tbl>
              <a:tblPr>
                <a:noFill/>
              </a:tblPr>
              <a:tblGrid>
                <a:gridCol w="4574517">
                  <a:extLst>
                    <a:ext uri="{9D8B030D-6E8A-4147-A177-3AD203B41FA5}">
                      <a16:colId xmlns:a16="http://schemas.microsoft.com/office/drawing/2014/main" val="20000"/>
                    </a:ext>
                  </a:extLst>
                </a:gridCol>
                <a:gridCol w="4574517">
                  <a:extLst>
                    <a:ext uri="{9D8B030D-6E8A-4147-A177-3AD203B41FA5}">
                      <a16:colId xmlns:a16="http://schemas.microsoft.com/office/drawing/2014/main" val="20001"/>
                    </a:ext>
                  </a:extLst>
                </a:gridCol>
              </a:tblGrid>
              <a:tr h="2296792">
                <a:tc>
                  <a:txBody>
                    <a:bodyPr/>
                    <a:lstStyle/>
                    <a:p>
                      <a:pPr marL="0" lvl="0" indent="0" algn="ctr" rtl="0">
                        <a:spcBef>
                          <a:spcPts val="0"/>
                        </a:spcBef>
                        <a:spcAft>
                          <a:spcPts val="0"/>
                        </a:spcAft>
                        <a:buNone/>
                      </a:pPr>
                      <a:r>
                        <a:rPr lang="en-US" sz="2400">
                          <a:solidFill>
                            <a:srgbClr val="F3F3F3"/>
                          </a:solidFill>
                        </a:rPr>
                        <a:t>Data communicated </a:t>
                      </a:r>
                      <a:endParaRPr sz="2400">
                        <a:solidFill>
                          <a:srgbClr val="F3F3F3"/>
                        </a:solidFill>
                      </a:endParaRPr>
                    </a:p>
                    <a:p>
                      <a:pPr marL="0" lvl="0" indent="0" algn="ctr" rtl="0">
                        <a:spcBef>
                          <a:spcPts val="0"/>
                        </a:spcBef>
                        <a:spcAft>
                          <a:spcPts val="0"/>
                        </a:spcAft>
                        <a:buNone/>
                      </a:pPr>
                      <a:r>
                        <a:rPr lang="en-US" sz="2400">
                          <a:solidFill>
                            <a:srgbClr val="F3F3F3"/>
                          </a:solidFill>
                        </a:rPr>
                        <a:t>in different ways</a:t>
                      </a: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txBody>
                  <a:tcPr marL="30475" marR="30475" marT="30475" marB="30475" anchor="ctr">
                    <a:lnL w="228600" cap="flat" cmpd="sng">
                      <a:solidFill>
                        <a:schemeClr val="dk2"/>
                      </a:solidFill>
                      <a:prstDash val="solid"/>
                      <a:round/>
                      <a:headEnd type="none" w="sm" len="sm"/>
                      <a:tailEnd type="none" w="sm" len="sm"/>
                    </a:lnL>
                    <a:lnR w="228600" cap="flat" cmpd="sng">
                      <a:solidFill>
                        <a:schemeClr val="dk2"/>
                      </a:solidFill>
                      <a:prstDash val="solid"/>
                      <a:round/>
                      <a:headEnd type="none" w="sm" len="sm"/>
                      <a:tailEnd type="none" w="sm" len="sm"/>
                    </a:lnR>
                    <a:lnT w="228600" cap="flat" cmpd="sng">
                      <a:solidFill>
                        <a:schemeClr val="dk2"/>
                      </a:solidFill>
                      <a:prstDash val="solid"/>
                      <a:round/>
                      <a:headEnd type="none" w="sm" len="sm"/>
                      <a:tailEnd type="none" w="sm" len="sm"/>
                    </a:lnT>
                    <a:lnB w="228600" cap="flat" cmpd="sng">
                      <a:solidFill>
                        <a:schemeClr val="dk2"/>
                      </a:solidFill>
                      <a:prstDash val="solid"/>
                      <a:round/>
                      <a:headEnd type="none" w="sm" len="sm"/>
                      <a:tailEnd type="none" w="sm" len="sm"/>
                    </a:lnB>
                    <a:solidFill>
                      <a:srgbClr val="363636"/>
                    </a:solidFill>
                  </a:tcPr>
                </a:tc>
                <a:tc>
                  <a:txBody>
                    <a:bodyPr/>
                    <a:lstStyle/>
                    <a:p>
                      <a:pPr marL="0" lvl="0" indent="0" algn="ctr" rtl="0">
                        <a:spcBef>
                          <a:spcPts val="0"/>
                        </a:spcBef>
                        <a:spcAft>
                          <a:spcPts val="0"/>
                        </a:spcAft>
                        <a:buNone/>
                      </a:pPr>
                      <a:r>
                        <a:rPr lang="en-US" sz="2400">
                          <a:solidFill>
                            <a:srgbClr val="F3F3F3"/>
                          </a:solidFill>
                        </a:rPr>
                        <a:t>Data that follows</a:t>
                      </a:r>
                      <a:endParaRPr sz="2400">
                        <a:solidFill>
                          <a:srgbClr val="F3F3F3"/>
                        </a:solidFill>
                      </a:endParaRPr>
                    </a:p>
                    <a:p>
                      <a:pPr marL="0" lvl="0" indent="0" algn="ctr" rtl="0">
                        <a:spcBef>
                          <a:spcPts val="0"/>
                        </a:spcBef>
                        <a:spcAft>
                          <a:spcPts val="0"/>
                        </a:spcAft>
                        <a:buNone/>
                      </a:pPr>
                      <a:r>
                        <a:rPr lang="en-US" sz="2400">
                          <a:solidFill>
                            <a:srgbClr val="F3F3F3"/>
                          </a:solidFill>
                        </a:rPr>
                        <a:t>different distributions</a:t>
                      </a: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txBody>
                  <a:tcPr marL="30475" marR="30475" marT="30475" marB="30475" anchor="ctr">
                    <a:lnL w="228600" cap="flat" cmpd="sng">
                      <a:solidFill>
                        <a:schemeClr val="dk2"/>
                      </a:solidFill>
                      <a:prstDash val="solid"/>
                      <a:round/>
                      <a:headEnd type="none" w="sm" len="sm"/>
                      <a:tailEnd type="none" w="sm" len="sm"/>
                    </a:lnL>
                    <a:lnR w="228600" cap="flat" cmpd="sng">
                      <a:solidFill>
                        <a:schemeClr val="dk2"/>
                      </a:solidFill>
                      <a:prstDash val="solid"/>
                      <a:round/>
                      <a:headEnd type="none" w="sm" len="sm"/>
                      <a:tailEnd type="none" w="sm" len="sm"/>
                    </a:lnR>
                    <a:lnT w="228600" cap="flat" cmpd="sng">
                      <a:solidFill>
                        <a:schemeClr val="dk2"/>
                      </a:solidFill>
                      <a:prstDash val="solid"/>
                      <a:round/>
                      <a:headEnd type="none" w="sm" len="sm"/>
                      <a:tailEnd type="none" w="sm" len="sm"/>
                    </a:lnT>
                    <a:lnB w="228600" cap="flat" cmpd="sng">
                      <a:solidFill>
                        <a:schemeClr val="dk2"/>
                      </a:solidFill>
                      <a:prstDash val="solid"/>
                      <a:round/>
                      <a:headEnd type="none" w="sm" len="sm"/>
                      <a:tailEnd type="none" w="sm" len="sm"/>
                    </a:lnB>
                    <a:solidFill>
                      <a:srgbClr val="363636"/>
                    </a:solidFill>
                  </a:tcPr>
                </a:tc>
                <a:extLst>
                  <a:ext uri="{0D108BD9-81ED-4DB2-BD59-A6C34878D82A}">
                    <a16:rowId xmlns:a16="http://schemas.microsoft.com/office/drawing/2014/main" val="10000"/>
                  </a:ext>
                </a:extLst>
              </a:tr>
              <a:tr h="2296792">
                <a:tc>
                  <a:txBody>
                    <a:bodyPr/>
                    <a:lstStyle/>
                    <a:p>
                      <a:pPr marL="0" lvl="0" indent="0" algn="ctr" rtl="0">
                        <a:spcBef>
                          <a:spcPts val="0"/>
                        </a:spcBef>
                        <a:spcAft>
                          <a:spcPts val="0"/>
                        </a:spcAft>
                        <a:buNone/>
                      </a:pPr>
                      <a:r>
                        <a:rPr lang="en-US" sz="2400">
                          <a:solidFill>
                            <a:srgbClr val="F3F3F3"/>
                          </a:solidFill>
                        </a:rPr>
                        <a:t>Data produced/ingested </a:t>
                      </a:r>
                      <a:endParaRPr sz="2400">
                        <a:solidFill>
                          <a:srgbClr val="F3F3F3"/>
                        </a:solidFill>
                      </a:endParaRPr>
                    </a:p>
                    <a:p>
                      <a:pPr marL="0" lvl="0" indent="0" algn="ctr" rtl="0">
                        <a:spcBef>
                          <a:spcPts val="0"/>
                        </a:spcBef>
                        <a:spcAft>
                          <a:spcPts val="0"/>
                        </a:spcAft>
                        <a:buNone/>
                      </a:pPr>
                      <a:r>
                        <a:rPr lang="en-US" sz="2400">
                          <a:solidFill>
                            <a:srgbClr val="F3F3F3"/>
                          </a:solidFill>
                        </a:rPr>
                        <a:t>in different ways</a:t>
                      </a: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txBody>
                  <a:tcPr marL="30475" marR="30475" marT="30475" marB="30475" anchor="ctr">
                    <a:lnL w="228600" cap="flat" cmpd="sng">
                      <a:solidFill>
                        <a:schemeClr val="dk2"/>
                      </a:solidFill>
                      <a:prstDash val="solid"/>
                      <a:round/>
                      <a:headEnd type="none" w="sm" len="sm"/>
                      <a:tailEnd type="none" w="sm" len="sm"/>
                    </a:lnL>
                    <a:lnR w="228600" cap="flat" cmpd="sng">
                      <a:solidFill>
                        <a:schemeClr val="dk2"/>
                      </a:solidFill>
                      <a:prstDash val="solid"/>
                      <a:round/>
                      <a:headEnd type="none" w="sm" len="sm"/>
                      <a:tailEnd type="none" w="sm" len="sm"/>
                    </a:lnR>
                    <a:lnT w="228600" cap="flat" cmpd="sng">
                      <a:solidFill>
                        <a:schemeClr val="dk2"/>
                      </a:solidFill>
                      <a:prstDash val="solid"/>
                      <a:round/>
                      <a:headEnd type="none" w="sm" len="sm"/>
                      <a:tailEnd type="none" w="sm" len="sm"/>
                    </a:lnT>
                    <a:lnB w="228600" cap="flat" cmpd="sng">
                      <a:solidFill>
                        <a:schemeClr val="dk2"/>
                      </a:solidFill>
                      <a:prstDash val="solid"/>
                      <a:round/>
                      <a:headEnd type="none" w="sm" len="sm"/>
                      <a:tailEnd type="none" w="sm" len="sm"/>
                    </a:lnB>
                    <a:solidFill>
                      <a:srgbClr val="363636"/>
                    </a:solidFill>
                  </a:tcPr>
                </a:tc>
                <a:tc>
                  <a:txBody>
                    <a:bodyPr/>
                    <a:lstStyle/>
                    <a:p>
                      <a:pPr marL="0" lvl="0" indent="0" algn="ctr" rtl="0">
                        <a:spcBef>
                          <a:spcPts val="0"/>
                        </a:spcBef>
                        <a:spcAft>
                          <a:spcPts val="0"/>
                        </a:spcAft>
                        <a:buNone/>
                      </a:pPr>
                      <a:r>
                        <a:rPr lang="en-US" sz="2400">
                          <a:solidFill>
                            <a:srgbClr val="F3F3F3"/>
                          </a:solidFill>
                        </a:rPr>
                        <a:t>Data that is structurally </a:t>
                      </a:r>
                      <a:endParaRPr sz="2400">
                        <a:solidFill>
                          <a:srgbClr val="F3F3F3"/>
                        </a:solidFill>
                      </a:endParaRPr>
                    </a:p>
                    <a:p>
                      <a:pPr marL="0" lvl="0" indent="0" algn="ctr" rtl="0">
                        <a:spcBef>
                          <a:spcPts val="0"/>
                        </a:spcBef>
                        <a:spcAft>
                          <a:spcPts val="0"/>
                        </a:spcAft>
                        <a:buNone/>
                      </a:pPr>
                      <a:r>
                        <a:rPr lang="en-US" sz="2400">
                          <a:solidFill>
                            <a:srgbClr val="F3F3F3"/>
                          </a:solidFill>
                        </a:rPr>
                        <a:t>different to model</a:t>
                      </a: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p>
                      <a:pPr marL="0" lvl="0" indent="0" algn="ctr" rtl="0">
                        <a:spcBef>
                          <a:spcPts val="0"/>
                        </a:spcBef>
                        <a:spcAft>
                          <a:spcPts val="0"/>
                        </a:spcAft>
                        <a:buNone/>
                      </a:pPr>
                      <a:endParaRPr sz="2400">
                        <a:solidFill>
                          <a:srgbClr val="F3F3F3"/>
                        </a:solidFill>
                      </a:endParaRPr>
                    </a:p>
                  </a:txBody>
                  <a:tcPr marL="30475" marR="30475" marT="30475" marB="30475" anchor="ctr">
                    <a:lnL w="228600" cap="flat" cmpd="sng">
                      <a:solidFill>
                        <a:schemeClr val="dk2"/>
                      </a:solidFill>
                      <a:prstDash val="solid"/>
                      <a:round/>
                      <a:headEnd type="none" w="sm" len="sm"/>
                      <a:tailEnd type="none" w="sm" len="sm"/>
                    </a:lnL>
                    <a:lnR w="228600" cap="flat" cmpd="sng">
                      <a:solidFill>
                        <a:schemeClr val="dk2"/>
                      </a:solidFill>
                      <a:prstDash val="solid"/>
                      <a:round/>
                      <a:headEnd type="none" w="sm" len="sm"/>
                      <a:tailEnd type="none" w="sm" len="sm"/>
                    </a:lnR>
                    <a:lnT w="228600" cap="flat" cmpd="sng">
                      <a:solidFill>
                        <a:schemeClr val="dk2"/>
                      </a:solidFill>
                      <a:prstDash val="solid"/>
                      <a:round/>
                      <a:headEnd type="none" w="sm" len="sm"/>
                      <a:tailEnd type="none" w="sm" len="sm"/>
                    </a:lnT>
                    <a:lnB w="228600" cap="flat" cmpd="sng">
                      <a:solidFill>
                        <a:schemeClr val="dk2"/>
                      </a:solidFill>
                      <a:prstDash val="solid"/>
                      <a:round/>
                      <a:headEnd type="none" w="sm" len="sm"/>
                      <a:tailEnd type="none" w="sm" len="sm"/>
                    </a:lnB>
                    <a:solidFill>
                      <a:srgbClr val="363636"/>
                    </a:solidFill>
                  </a:tcPr>
                </a:tc>
                <a:extLst>
                  <a:ext uri="{0D108BD9-81ED-4DB2-BD59-A6C34878D82A}">
                    <a16:rowId xmlns:a16="http://schemas.microsoft.com/office/drawing/2014/main" val="10001"/>
                  </a:ext>
                </a:extLst>
              </a:tr>
            </a:tbl>
          </a:graphicData>
        </a:graphic>
      </p:graphicFrame>
      <p:sp>
        <p:nvSpPr>
          <p:cNvPr id="404" name="Google Shape;404;p41"/>
          <p:cNvSpPr txBox="1"/>
          <p:nvPr/>
        </p:nvSpPr>
        <p:spPr>
          <a:xfrm>
            <a:off x="2535758" y="6251017"/>
            <a:ext cx="2726500" cy="492432"/>
          </a:xfrm>
          <a:prstGeom prst="rect">
            <a:avLst/>
          </a:prstGeom>
          <a:noFill/>
          <a:ln>
            <a:noFill/>
          </a:ln>
        </p:spPr>
        <p:txBody>
          <a:bodyPr spcFirstLastPara="1" wrap="square" lIns="30475" tIns="30475" rIns="30475" bIns="30475" anchor="t" anchorCtr="0">
            <a:spAutoFit/>
          </a:bodyPr>
          <a:lstStyle/>
          <a:p>
            <a:pPr algn="ctr" defTabSz="304770">
              <a:buClr>
                <a:srgbClr val="000000"/>
              </a:buClr>
            </a:pPr>
            <a:r>
              <a:rPr lang="en-US" sz="2800" kern="0">
                <a:solidFill>
                  <a:srgbClr val="999999"/>
                </a:solidFill>
                <a:latin typeface="Arial"/>
                <a:cs typeface="Arial"/>
                <a:sym typeface="Arial"/>
              </a:rPr>
              <a:t>Surface</a:t>
            </a:r>
            <a:endParaRPr sz="467" kern="0">
              <a:solidFill>
                <a:srgbClr val="999999"/>
              </a:solidFill>
              <a:latin typeface="Arial"/>
              <a:cs typeface="Arial"/>
              <a:sym typeface="Arial"/>
            </a:endParaRPr>
          </a:p>
        </p:txBody>
      </p:sp>
      <p:sp>
        <p:nvSpPr>
          <p:cNvPr id="405" name="Google Shape;405;p41"/>
          <p:cNvSpPr txBox="1"/>
          <p:nvPr/>
        </p:nvSpPr>
        <p:spPr>
          <a:xfrm>
            <a:off x="6971783" y="6251017"/>
            <a:ext cx="2726500" cy="492432"/>
          </a:xfrm>
          <a:prstGeom prst="rect">
            <a:avLst/>
          </a:prstGeom>
          <a:noFill/>
          <a:ln>
            <a:noFill/>
          </a:ln>
        </p:spPr>
        <p:txBody>
          <a:bodyPr spcFirstLastPara="1" wrap="square" lIns="30475" tIns="30475" rIns="30475" bIns="30475" anchor="t" anchorCtr="0">
            <a:spAutoFit/>
          </a:bodyPr>
          <a:lstStyle/>
          <a:p>
            <a:pPr algn="ctr" defTabSz="304770">
              <a:buClr>
                <a:srgbClr val="000000"/>
              </a:buClr>
            </a:pPr>
            <a:r>
              <a:rPr lang="en-US" sz="2800" kern="0">
                <a:solidFill>
                  <a:srgbClr val="999999"/>
                </a:solidFill>
                <a:latin typeface="Arial"/>
                <a:cs typeface="Arial"/>
                <a:sym typeface="Arial"/>
              </a:rPr>
              <a:t>Technical</a:t>
            </a:r>
            <a:endParaRPr sz="467" kern="0">
              <a:solidFill>
                <a:srgbClr val="999999"/>
              </a:solidFill>
              <a:latin typeface="Arial"/>
              <a:cs typeface="Arial"/>
              <a:sym typeface="Arial"/>
            </a:endParaRPr>
          </a:p>
        </p:txBody>
      </p:sp>
      <p:sp>
        <p:nvSpPr>
          <p:cNvPr id="406" name="Google Shape;406;p41"/>
          <p:cNvSpPr txBox="1"/>
          <p:nvPr/>
        </p:nvSpPr>
        <p:spPr>
          <a:xfrm>
            <a:off x="10571900" y="2452567"/>
            <a:ext cx="1731800" cy="492432"/>
          </a:xfrm>
          <a:prstGeom prst="rect">
            <a:avLst/>
          </a:prstGeom>
          <a:noFill/>
          <a:ln>
            <a:noFill/>
          </a:ln>
        </p:spPr>
        <p:txBody>
          <a:bodyPr spcFirstLastPara="1" wrap="square" lIns="30475" tIns="30475" rIns="30475" bIns="30475" anchor="t" anchorCtr="0">
            <a:spAutoFit/>
          </a:bodyPr>
          <a:lstStyle/>
          <a:p>
            <a:pPr algn="ctr" defTabSz="304770">
              <a:buClr>
                <a:srgbClr val="000000"/>
              </a:buClr>
            </a:pPr>
            <a:r>
              <a:rPr lang="en-US" sz="2800" kern="0">
                <a:solidFill>
                  <a:srgbClr val="999999"/>
                </a:solidFill>
                <a:latin typeface="Arial"/>
                <a:cs typeface="Arial"/>
                <a:sym typeface="Arial"/>
              </a:rPr>
              <a:t>Broad</a:t>
            </a:r>
            <a:endParaRPr sz="467" kern="0">
              <a:solidFill>
                <a:srgbClr val="999999"/>
              </a:solidFill>
              <a:latin typeface="Arial"/>
              <a:cs typeface="Arial"/>
              <a:sym typeface="Arial"/>
            </a:endParaRPr>
          </a:p>
        </p:txBody>
      </p:sp>
      <p:sp>
        <p:nvSpPr>
          <p:cNvPr id="407" name="Google Shape;407;p41"/>
          <p:cNvSpPr txBox="1"/>
          <p:nvPr/>
        </p:nvSpPr>
        <p:spPr>
          <a:xfrm>
            <a:off x="10571900" y="4756884"/>
            <a:ext cx="1731800" cy="492432"/>
          </a:xfrm>
          <a:prstGeom prst="rect">
            <a:avLst/>
          </a:prstGeom>
          <a:noFill/>
          <a:ln>
            <a:noFill/>
          </a:ln>
        </p:spPr>
        <p:txBody>
          <a:bodyPr spcFirstLastPara="1" wrap="square" lIns="30475" tIns="30475" rIns="30475" bIns="30475" anchor="t" anchorCtr="0">
            <a:spAutoFit/>
          </a:bodyPr>
          <a:lstStyle/>
          <a:p>
            <a:pPr algn="ctr" defTabSz="304770">
              <a:buClr>
                <a:srgbClr val="000000"/>
              </a:buClr>
            </a:pPr>
            <a:r>
              <a:rPr lang="en-US" sz="2800" kern="0">
                <a:solidFill>
                  <a:srgbClr val="999999"/>
                </a:solidFill>
                <a:latin typeface="Arial"/>
                <a:cs typeface="Arial"/>
                <a:sym typeface="Arial"/>
              </a:rPr>
              <a:t>Narrow</a:t>
            </a:r>
            <a:endParaRPr sz="467" kern="0">
              <a:solidFill>
                <a:srgbClr val="999999"/>
              </a:solidFill>
              <a:latin typeface="Arial"/>
              <a:cs typeface="Arial"/>
              <a:sym typeface="Arial"/>
            </a:endParaRPr>
          </a:p>
        </p:txBody>
      </p:sp>
      <p:pic>
        <p:nvPicPr>
          <p:cNvPr id="408" name="Google Shape;408;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448225" y="2889267"/>
            <a:ext cx="3875217" cy="637566"/>
          </a:xfrm>
          <a:prstGeom prst="rect">
            <a:avLst/>
          </a:prstGeom>
          <a:noFill/>
          <a:ln>
            <a:noFill/>
          </a:ln>
        </p:spPr>
      </p:pic>
      <p:pic>
        <p:nvPicPr>
          <p:cNvPr id="409" name="Google Shape;409;p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97425" y="5048751"/>
            <a:ext cx="3875217" cy="697466"/>
          </a:xfrm>
          <a:prstGeom prst="rect">
            <a:avLst/>
          </a:prstGeom>
          <a:noFill/>
          <a:ln>
            <a:noFill/>
          </a:ln>
        </p:spPr>
      </p:pic>
      <p:pic>
        <p:nvPicPr>
          <p:cNvPr id="410" name="Google Shape;410;p4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61400" y="2712750"/>
            <a:ext cx="3875217" cy="838200"/>
          </a:xfrm>
          <a:prstGeom prst="rect">
            <a:avLst/>
          </a:prstGeom>
          <a:noFill/>
          <a:ln>
            <a:noFill/>
          </a:ln>
        </p:spPr>
      </p:pic>
      <p:pic>
        <p:nvPicPr>
          <p:cNvPr id="411" name="Google Shape;411;p4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961400" y="4965242"/>
            <a:ext cx="3875217" cy="888917"/>
          </a:xfrm>
          <a:prstGeom prst="rect">
            <a:avLst/>
          </a:prstGeom>
          <a:noFill/>
          <a:ln>
            <a:noFill/>
          </a:ln>
        </p:spPr>
      </p:pic>
      <p:sp>
        <p:nvSpPr>
          <p:cNvPr id="2" name="TextBox 1">
            <a:extLst>
              <a:ext uri="{FF2B5EF4-FFF2-40B4-BE49-F238E27FC236}">
                <a16:creationId xmlns:a16="http://schemas.microsoft.com/office/drawing/2014/main" id="{3DE0779B-BC15-867A-315C-BD4DD910E4F2}"/>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74558"/>
    </mc:Choice>
    <mc:Fallback xmlns="">
      <p:transition spd="slow" advTm="17455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1" name="Google Shape;1081;p84"/>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t>Multimodal Connections</a:t>
            </a:r>
            <a:endParaRPr sz="2800"/>
          </a:p>
        </p:txBody>
      </p:sp>
      <p:sp>
        <p:nvSpPr>
          <p:cNvPr id="1082" name="Google Shape;1082;p84"/>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r>
              <a:rPr lang="en-US" sz="1800" b="1"/>
              <a:t>Core Components of Generative AI</a:t>
            </a:r>
            <a:endParaRPr sz="1800" b="1"/>
          </a:p>
        </p:txBody>
      </p:sp>
      <p:pic>
        <p:nvPicPr>
          <p:cNvPr id="1080" name="Google Shape;1080;p8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1298575"/>
            <a:ext cx="3351213" cy="5559425"/>
          </a:xfrm>
          <a:prstGeom prst="rect">
            <a:avLst/>
          </a:prstGeom>
          <a:solidFill>
            <a:srgbClr val="F2F2F2">
              <a:alpha val="60780"/>
            </a:srgbClr>
          </a:solidFill>
          <a:ln>
            <a:noFill/>
          </a:ln>
        </p:spPr>
      </p:pic>
      <p:sp>
        <p:nvSpPr>
          <p:cNvPr id="1083" name="Google Shape;1083;p84"/>
          <p:cNvSpPr/>
          <p:nvPr/>
        </p:nvSpPr>
        <p:spPr>
          <a:xfrm>
            <a:off x="4323150" y="3461292"/>
            <a:ext cx="35149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Image of Objects</a:t>
            </a:r>
            <a:endParaRPr sz="2133" kern="0">
              <a:solidFill>
                <a:srgbClr val="000000"/>
              </a:solidFill>
              <a:latin typeface="Arial"/>
              <a:cs typeface="Arial"/>
              <a:sym typeface="Arial"/>
            </a:endParaRPr>
          </a:p>
        </p:txBody>
      </p:sp>
      <p:cxnSp>
        <p:nvCxnSpPr>
          <p:cNvPr id="1084" name="Google Shape;1084;p84"/>
          <p:cNvCxnSpPr>
            <a:endCxn id="1085" idx="1"/>
          </p:cNvCxnSpPr>
          <p:nvPr/>
        </p:nvCxnSpPr>
        <p:spPr>
          <a:xfrm>
            <a:off x="3361950" y="1840375"/>
            <a:ext cx="976600" cy="700"/>
          </a:xfrm>
          <a:prstGeom prst="straightConnector1">
            <a:avLst/>
          </a:prstGeom>
          <a:noFill/>
          <a:ln w="76200" cap="flat" cmpd="sng">
            <a:solidFill>
              <a:schemeClr val="dk2"/>
            </a:solidFill>
            <a:prstDash val="solid"/>
            <a:round/>
            <a:headEnd type="none" w="med" len="med"/>
            <a:tailEnd type="none" w="med" len="med"/>
          </a:ln>
        </p:spPr>
      </p:cxnSp>
      <p:sp>
        <p:nvSpPr>
          <p:cNvPr id="1085" name="Google Shape;1085;p84"/>
          <p:cNvSpPr/>
          <p:nvPr/>
        </p:nvSpPr>
        <p:spPr>
          <a:xfrm>
            <a:off x="4338550" y="1646225"/>
            <a:ext cx="3579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Letters </a:t>
            </a:r>
            <a:endParaRPr sz="2133" kern="0">
              <a:solidFill>
                <a:srgbClr val="000000"/>
              </a:solidFill>
              <a:latin typeface="Arial"/>
              <a:cs typeface="Arial"/>
              <a:sym typeface="Arial"/>
            </a:endParaRPr>
          </a:p>
        </p:txBody>
      </p:sp>
      <p:cxnSp>
        <p:nvCxnSpPr>
          <p:cNvPr id="1086" name="Google Shape;1086;p84"/>
          <p:cNvCxnSpPr/>
          <p:nvPr/>
        </p:nvCxnSpPr>
        <p:spPr>
          <a:xfrm>
            <a:off x="3349825" y="5483600"/>
            <a:ext cx="1364400" cy="18300"/>
          </a:xfrm>
          <a:prstGeom prst="straightConnector1">
            <a:avLst/>
          </a:prstGeom>
          <a:noFill/>
          <a:ln w="76200" cap="flat" cmpd="sng">
            <a:solidFill>
              <a:schemeClr val="dk2"/>
            </a:solidFill>
            <a:prstDash val="solid"/>
            <a:round/>
            <a:headEnd type="none" w="med" len="med"/>
            <a:tailEnd type="none" w="med" len="med"/>
          </a:ln>
        </p:spPr>
      </p:cxnSp>
      <p:sp>
        <p:nvSpPr>
          <p:cNvPr id="1087" name="Google Shape;1087;p84"/>
          <p:cNvSpPr/>
          <p:nvPr/>
        </p:nvSpPr>
        <p:spPr>
          <a:xfrm>
            <a:off x="4335425" y="5281675"/>
            <a:ext cx="34995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Images</a:t>
            </a:r>
            <a:endParaRPr sz="2133" kern="0">
              <a:solidFill>
                <a:srgbClr val="000000"/>
              </a:solidFill>
              <a:latin typeface="Arial"/>
              <a:cs typeface="Arial"/>
              <a:sym typeface="Arial"/>
            </a:endParaRPr>
          </a:p>
        </p:txBody>
      </p:sp>
      <p:cxnSp>
        <p:nvCxnSpPr>
          <p:cNvPr id="1088" name="Google Shape;1088;p84"/>
          <p:cNvCxnSpPr/>
          <p:nvPr/>
        </p:nvCxnSpPr>
        <p:spPr>
          <a:xfrm>
            <a:off x="3374183" y="2746992"/>
            <a:ext cx="1327700" cy="10900"/>
          </a:xfrm>
          <a:prstGeom prst="straightConnector1">
            <a:avLst/>
          </a:prstGeom>
          <a:noFill/>
          <a:ln w="76200" cap="flat" cmpd="sng">
            <a:solidFill>
              <a:schemeClr val="dk2"/>
            </a:solidFill>
            <a:prstDash val="solid"/>
            <a:round/>
            <a:headEnd type="none" w="med" len="med"/>
            <a:tailEnd type="none" w="med" len="med"/>
          </a:ln>
        </p:spPr>
      </p:cxnSp>
      <p:sp>
        <p:nvSpPr>
          <p:cNvPr id="1089" name="Google Shape;1089;p84"/>
          <p:cNvSpPr/>
          <p:nvPr/>
        </p:nvSpPr>
        <p:spPr>
          <a:xfrm>
            <a:off x="4338550" y="2566458"/>
            <a:ext cx="35149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Frequencies</a:t>
            </a:r>
            <a:endParaRPr sz="2133" kern="0">
              <a:solidFill>
                <a:srgbClr val="000000"/>
              </a:solidFill>
              <a:latin typeface="Arial"/>
              <a:cs typeface="Arial"/>
              <a:sym typeface="Arial"/>
            </a:endParaRPr>
          </a:p>
        </p:txBody>
      </p:sp>
      <p:cxnSp>
        <p:nvCxnSpPr>
          <p:cNvPr id="1090" name="Google Shape;1090;p84"/>
          <p:cNvCxnSpPr/>
          <p:nvPr/>
        </p:nvCxnSpPr>
        <p:spPr>
          <a:xfrm>
            <a:off x="3374183" y="4559908"/>
            <a:ext cx="1303400" cy="0"/>
          </a:xfrm>
          <a:prstGeom prst="straightConnector1">
            <a:avLst/>
          </a:prstGeom>
          <a:noFill/>
          <a:ln w="76200" cap="flat" cmpd="sng">
            <a:solidFill>
              <a:schemeClr val="dk2"/>
            </a:solidFill>
            <a:prstDash val="solid"/>
            <a:round/>
            <a:headEnd type="none" w="med" len="med"/>
            <a:tailEnd type="none" w="med" len="med"/>
          </a:ln>
        </p:spPr>
      </p:cxnSp>
      <p:sp>
        <p:nvSpPr>
          <p:cNvPr id="1091" name="Google Shape;1091;p84"/>
          <p:cNvSpPr/>
          <p:nvPr/>
        </p:nvSpPr>
        <p:spPr>
          <a:xfrm>
            <a:off x="4338550" y="4383542"/>
            <a:ext cx="34995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3D Field</a:t>
            </a:r>
            <a:endParaRPr sz="2133" kern="0">
              <a:solidFill>
                <a:srgbClr val="000000"/>
              </a:solidFill>
              <a:latin typeface="Arial"/>
              <a:cs typeface="Arial"/>
              <a:sym typeface="Arial"/>
            </a:endParaRPr>
          </a:p>
        </p:txBody>
      </p:sp>
      <p:sp>
        <p:nvSpPr>
          <p:cNvPr id="1092" name="Google Shape;1092;p84"/>
          <p:cNvSpPr/>
          <p:nvPr/>
        </p:nvSpPr>
        <p:spPr>
          <a:xfrm>
            <a:off x="8711592" y="4400238"/>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Collection of Faces</a:t>
            </a:r>
            <a:endParaRPr sz="2133" kern="0">
              <a:solidFill>
                <a:srgbClr val="000000"/>
              </a:solidFill>
              <a:latin typeface="Arial"/>
              <a:cs typeface="Arial"/>
              <a:sym typeface="Arial"/>
            </a:endParaRPr>
          </a:p>
        </p:txBody>
      </p:sp>
      <p:sp>
        <p:nvSpPr>
          <p:cNvPr id="1093" name="Google Shape;1093;p84"/>
          <p:cNvSpPr/>
          <p:nvPr/>
        </p:nvSpPr>
        <p:spPr>
          <a:xfrm>
            <a:off x="8711592" y="4960129"/>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Volume of Values</a:t>
            </a:r>
            <a:endParaRPr sz="2133" kern="0">
              <a:solidFill>
                <a:srgbClr val="000000"/>
              </a:solidFill>
              <a:latin typeface="Arial"/>
              <a:cs typeface="Arial"/>
              <a:sym typeface="Arial"/>
            </a:endParaRPr>
          </a:p>
        </p:txBody>
      </p:sp>
      <p:cxnSp>
        <p:nvCxnSpPr>
          <p:cNvPr id="1094" name="Google Shape;1094;p84"/>
          <p:cNvCxnSpPr>
            <a:stCxn id="1091" idx="3"/>
            <a:endCxn id="1092" idx="1"/>
          </p:cNvCxnSpPr>
          <p:nvPr/>
        </p:nvCxnSpPr>
        <p:spPr>
          <a:xfrm>
            <a:off x="7838050" y="4578392"/>
            <a:ext cx="873500" cy="16700"/>
          </a:xfrm>
          <a:prstGeom prst="straightConnector1">
            <a:avLst/>
          </a:prstGeom>
          <a:noFill/>
          <a:ln w="76200" cap="flat" cmpd="sng">
            <a:solidFill>
              <a:schemeClr val="dk2"/>
            </a:solidFill>
            <a:prstDash val="solid"/>
            <a:round/>
            <a:headEnd type="none" w="med" len="med"/>
            <a:tailEnd type="none" w="med" len="med"/>
          </a:ln>
        </p:spPr>
      </p:cxnSp>
      <p:cxnSp>
        <p:nvCxnSpPr>
          <p:cNvPr id="1095" name="Google Shape;1095;p84"/>
          <p:cNvCxnSpPr>
            <a:stCxn id="1091" idx="3"/>
            <a:endCxn id="1093" idx="1"/>
          </p:cNvCxnSpPr>
          <p:nvPr/>
        </p:nvCxnSpPr>
        <p:spPr>
          <a:xfrm>
            <a:off x="7838050" y="4578392"/>
            <a:ext cx="873500" cy="576600"/>
          </a:xfrm>
          <a:prstGeom prst="straightConnector1">
            <a:avLst/>
          </a:prstGeom>
          <a:noFill/>
          <a:ln w="76200" cap="flat" cmpd="sng">
            <a:solidFill>
              <a:schemeClr val="dk2"/>
            </a:solidFill>
            <a:prstDash val="solid"/>
            <a:round/>
            <a:headEnd type="none" w="med" len="med"/>
            <a:tailEnd type="none" w="med" len="med"/>
          </a:ln>
        </p:spPr>
      </p:cxnSp>
      <p:sp>
        <p:nvSpPr>
          <p:cNvPr id="1096" name="Google Shape;1096;p84"/>
          <p:cNvSpPr/>
          <p:nvPr/>
        </p:nvSpPr>
        <p:spPr>
          <a:xfrm>
            <a:off x="4335425" y="6178942"/>
            <a:ext cx="35149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Classes</a:t>
            </a:r>
            <a:endParaRPr sz="2133" kern="0">
              <a:solidFill>
                <a:srgbClr val="000000"/>
              </a:solidFill>
              <a:latin typeface="Arial"/>
              <a:cs typeface="Arial"/>
              <a:sym typeface="Arial"/>
            </a:endParaRPr>
          </a:p>
        </p:txBody>
      </p:sp>
      <p:cxnSp>
        <p:nvCxnSpPr>
          <p:cNvPr id="1097" name="Google Shape;1097;p84"/>
          <p:cNvCxnSpPr>
            <a:endCxn id="1096" idx="1"/>
          </p:cNvCxnSpPr>
          <p:nvPr/>
        </p:nvCxnSpPr>
        <p:spPr>
          <a:xfrm>
            <a:off x="3337625" y="6370792"/>
            <a:ext cx="997800" cy="3000"/>
          </a:xfrm>
          <a:prstGeom prst="straightConnector1">
            <a:avLst/>
          </a:prstGeom>
          <a:noFill/>
          <a:ln w="76200" cap="flat" cmpd="sng">
            <a:solidFill>
              <a:schemeClr val="dk2"/>
            </a:solidFill>
            <a:prstDash val="solid"/>
            <a:round/>
            <a:headEnd type="none" w="med" len="med"/>
            <a:tailEnd type="none" w="med" len="med"/>
          </a:ln>
        </p:spPr>
      </p:cxnSp>
      <p:cxnSp>
        <p:nvCxnSpPr>
          <p:cNvPr id="1098" name="Google Shape;1098;p84"/>
          <p:cNvCxnSpPr>
            <a:endCxn id="1083" idx="1"/>
          </p:cNvCxnSpPr>
          <p:nvPr/>
        </p:nvCxnSpPr>
        <p:spPr>
          <a:xfrm>
            <a:off x="3361950" y="3655342"/>
            <a:ext cx="961200" cy="800"/>
          </a:xfrm>
          <a:prstGeom prst="straightConnector1">
            <a:avLst/>
          </a:prstGeom>
          <a:noFill/>
          <a:ln w="76200" cap="flat" cmpd="sng">
            <a:solidFill>
              <a:schemeClr val="dk2"/>
            </a:solidFill>
            <a:prstDash val="solid"/>
            <a:round/>
            <a:headEnd type="none" w="med" len="med"/>
            <a:tailEnd type="none" w="med" len="med"/>
          </a:ln>
        </p:spPr>
      </p:cxnSp>
      <p:sp>
        <p:nvSpPr>
          <p:cNvPr id="1099" name="Google Shape;1099;p84"/>
          <p:cNvSpPr/>
          <p:nvPr/>
        </p:nvSpPr>
        <p:spPr>
          <a:xfrm>
            <a:off x="8711592" y="2577313"/>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Images</a:t>
            </a:r>
            <a:endParaRPr sz="2133" kern="0">
              <a:solidFill>
                <a:srgbClr val="000000"/>
              </a:solidFill>
              <a:latin typeface="Arial"/>
              <a:cs typeface="Arial"/>
              <a:sym typeface="Arial"/>
            </a:endParaRPr>
          </a:p>
        </p:txBody>
      </p:sp>
      <p:sp>
        <p:nvSpPr>
          <p:cNvPr id="1100" name="Google Shape;1100;p84"/>
          <p:cNvSpPr/>
          <p:nvPr/>
        </p:nvSpPr>
        <p:spPr>
          <a:xfrm>
            <a:off x="8711592" y="1646221"/>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Classes</a:t>
            </a:r>
            <a:endParaRPr sz="2133" kern="0">
              <a:solidFill>
                <a:srgbClr val="000000"/>
              </a:solidFill>
              <a:latin typeface="Arial"/>
              <a:cs typeface="Arial"/>
              <a:sym typeface="Arial"/>
            </a:endParaRPr>
          </a:p>
        </p:txBody>
      </p:sp>
      <p:sp>
        <p:nvSpPr>
          <p:cNvPr id="1101" name="Google Shape;1101;p84"/>
          <p:cNvSpPr/>
          <p:nvPr/>
        </p:nvSpPr>
        <p:spPr>
          <a:xfrm>
            <a:off x="8711592" y="3460942"/>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Grid of Pixels</a:t>
            </a:r>
            <a:endParaRPr sz="2133" kern="0">
              <a:solidFill>
                <a:srgbClr val="000000"/>
              </a:solidFill>
              <a:latin typeface="Arial"/>
              <a:cs typeface="Arial"/>
              <a:sym typeface="Arial"/>
            </a:endParaRPr>
          </a:p>
        </p:txBody>
      </p:sp>
      <p:cxnSp>
        <p:nvCxnSpPr>
          <p:cNvPr id="1102" name="Google Shape;1102;p84"/>
          <p:cNvCxnSpPr>
            <a:stCxn id="1083" idx="3"/>
            <a:endCxn id="1101" idx="1"/>
          </p:cNvCxnSpPr>
          <p:nvPr/>
        </p:nvCxnSpPr>
        <p:spPr>
          <a:xfrm rot="10800000" flipH="1">
            <a:off x="7838050" y="3655842"/>
            <a:ext cx="873500" cy="300"/>
          </a:xfrm>
          <a:prstGeom prst="straightConnector1">
            <a:avLst/>
          </a:prstGeom>
          <a:noFill/>
          <a:ln w="76200" cap="flat" cmpd="sng">
            <a:solidFill>
              <a:schemeClr val="dk2"/>
            </a:solidFill>
            <a:prstDash val="solid"/>
            <a:round/>
            <a:headEnd type="none" w="med" len="med"/>
            <a:tailEnd type="none" w="med" len="med"/>
          </a:ln>
        </p:spPr>
      </p:cxnSp>
      <p:cxnSp>
        <p:nvCxnSpPr>
          <p:cNvPr id="1103" name="Google Shape;1103;p84"/>
          <p:cNvCxnSpPr>
            <a:stCxn id="1089" idx="3"/>
            <a:endCxn id="1099" idx="1"/>
          </p:cNvCxnSpPr>
          <p:nvPr/>
        </p:nvCxnSpPr>
        <p:spPr>
          <a:xfrm>
            <a:off x="7853450" y="2761308"/>
            <a:ext cx="858100" cy="10900"/>
          </a:xfrm>
          <a:prstGeom prst="straightConnector1">
            <a:avLst/>
          </a:prstGeom>
          <a:noFill/>
          <a:ln w="76200" cap="flat" cmpd="sng">
            <a:solidFill>
              <a:schemeClr val="dk2"/>
            </a:solidFill>
            <a:prstDash val="solid"/>
            <a:round/>
            <a:headEnd type="none" w="med" len="med"/>
            <a:tailEnd type="none" w="med" len="med"/>
          </a:ln>
        </p:spPr>
      </p:cxnSp>
      <p:cxnSp>
        <p:nvCxnSpPr>
          <p:cNvPr id="1104" name="Google Shape;1104;p84"/>
          <p:cNvCxnSpPr>
            <a:stCxn id="1085" idx="3"/>
            <a:endCxn id="1100" idx="1"/>
          </p:cNvCxnSpPr>
          <p:nvPr/>
        </p:nvCxnSpPr>
        <p:spPr>
          <a:xfrm>
            <a:off x="7917750" y="1841075"/>
            <a:ext cx="793800" cy="0"/>
          </a:xfrm>
          <a:prstGeom prst="straightConnector1">
            <a:avLst/>
          </a:prstGeom>
          <a:noFill/>
          <a:ln w="76200" cap="flat" cmpd="sng">
            <a:solidFill>
              <a:schemeClr val="dk2"/>
            </a:solidFill>
            <a:prstDash val="solid"/>
            <a:round/>
            <a:headEnd type="none" w="med" len="med"/>
            <a:tailEnd type="none" w="med" len="med"/>
          </a:ln>
        </p:spPr>
      </p:cxnSp>
      <p:sp>
        <p:nvSpPr>
          <p:cNvPr id="2" name="TextBox 1">
            <a:extLst>
              <a:ext uri="{FF2B5EF4-FFF2-40B4-BE49-F238E27FC236}">
                <a16:creationId xmlns:a16="http://schemas.microsoft.com/office/drawing/2014/main" id="{883339A3-D788-1C66-AD8B-3DF1623CE2B6}"/>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71830"/>
    </mc:Choice>
    <mc:Fallback xmlns="">
      <p:transition spd="slow" advTm="17183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8"/>
        <p:cNvGrpSpPr/>
        <p:nvPr/>
      </p:nvGrpSpPr>
      <p:grpSpPr>
        <a:xfrm>
          <a:off x="0" y="0"/>
          <a:ext cx="0" cy="0"/>
          <a:chOff x="0" y="0"/>
          <a:chExt cx="0" cy="0"/>
        </a:xfrm>
      </p:grpSpPr>
      <p:pic>
        <p:nvPicPr>
          <p:cNvPr id="6" name="Google Shape;1458;p97">
            <a:extLst>
              <a:ext uri="{FF2B5EF4-FFF2-40B4-BE49-F238E27FC236}">
                <a16:creationId xmlns:a16="http://schemas.microsoft.com/office/drawing/2014/main" id="{891179DF-6B73-8935-1364-3F59219D2272}"/>
              </a:ext>
            </a:extLst>
          </p:cNvPr>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155700" y="712083"/>
            <a:ext cx="9880600" cy="6145916"/>
          </a:xfrm>
          <a:prstGeom prst="rect">
            <a:avLst/>
          </a:prstGeom>
          <a:solidFill>
            <a:srgbClr val="F2F2F2">
              <a:alpha val="60780"/>
            </a:srgbClr>
          </a:solidFill>
          <a:ln>
            <a:noFill/>
          </a:ln>
        </p:spPr>
      </p:pic>
      <p:pic>
        <p:nvPicPr>
          <p:cNvPr id="1112" name="Google Shape;1112;p8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565180" y="6535817"/>
            <a:ext cx="454934" cy="153900"/>
          </a:xfrm>
          <a:prstGeom prst="rect">
            <a:avLst/>
          </a:prstGeom>
          <a:noFill/>
          <a:ln>
            <a:noFill/>
          </a:ln>
        </p:spPr>
      </p:pic>
      <p:sp>
        <p:nvSpPr>
          <p:cNvPr id="7" name="Google Shape;1459;p97">
            <a:extLst>
              <a:ext uri="{FF2B5EF4-FFF2-40B4-BE49-F238E27FC236}">
                <a16:creationId xmlns:a16="http://schemas.microsoft.com/office/drawing/2014/main" id="{3C470D66-3D00-A258-78DF-6C045A26115C}"/>
              </a:ext>
            </a:extLst>
          </p:cNvPr>
          <p:cNvSpPr/>
          <p:nvPr/>
        </p:nvSpPr>
        <p:spPr>
          <a:xfrm>
            <a:off x="5250083" y="2375325"/>
            <a:ext cx="1705400" cy="2765100"/>
          </a:xfrm>
          <a:prstGeom prst="rect">
            <a:avLst/>
          </a:prstGeom>
          <a:solidFill>
            <a:schemeClr val="lt1"/>
          </a:solidFill>
          <a:ln>
            <a:noFill/>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8" name="Google Shape;1461;p97">
            <a:extLst>
              <a:ext uri="{FF2B5EF4-FFF2-40B4-BE49-F238E27FC236}">
                <a16:creationId xmlns:a16="http://schemas.microsoft.com/office/drawing/2014/main" id="{3C6E2BE2-DF16-A307-E7EF-2190B23D604C}"/>
              </a:ext>
            </a:extLst>
          </p:cNvPr>
          <p:cNvSpPr/>
          <p:nvPr/>
        </p:nvSpPr>
        <p:spPr>
          <a:xfrm rot="6233533">
            <a:off x="4614355" y="381765"/>
            <a:ext cx="231574" cy="2294172"/>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9" name="Google Shape;1462;p97">
            <a:extLst>
              <a:ext uri="{FF2B5EF4-FFF2-40B4-BE49-F238E27FC236}">
                <a16:creationId xmlns:a16="http://schemas.microsoft.com/office/drawing/2014/main" id="{F6C9FAC2-0194-F51C-D891-83FEF2976355}"/>
              </a:ext>
            </a:extLst>
          </p:cNvPr>
          <p:cNvSpPr/>
          <p:nvPr/>
        </p:nvSpPr>
        <p:spPr>
          <a:xfrm rot="5398509">
            <a:off x="4731276" y="571061"/>
            <a:ext cx="230500" cy="2457800"/>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0" name="Google Shape;1463;p97">
            <a:extLst>
              <a:ext uri="{FF2B5EF4-FFF2-40B4-BE49-F238E27FC236}">
                <a16:creationId xmlns:a16="http://schemas.microsoft.com/office/drawing/2014/main" id="{A9BB1DED-AE8D-D00E-7F92-C6C5D55D903F}"/>
              </a:ext>
            </a:extLst>
          </p:cNvPr>
          <p:cNvSpPr/>
          <p:nvPr/>
        </p:nvSpPr>
        <p:spPr>
          <a:xfrm rot="4494894">
            <a:off x="4705851" y="856542"/>
            <a:ext cx="230544" cy="2457760"/>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1" name="Google Shape;1465;p97">
            <a:extLst>
              <a:ext uri="{FF2B5EF4-FFF2-40B4-BE49-F238E27FC236}">
                <a16:creationId xmlns:a16="http://schemas.microsoft.com/office/drawing/2014/main" id="{620B7ADE-6456-3C60-559E-6004B55ED0EE}"/>
              </a:ext>
            </a:extLst>
          </p:cNvPr>
          <p:cNvSpPr txBox="1">
            <a:spLocks noGrp="1"/>
          </p:cNvSpPr>
          <p:nvPr>
            <p:ph type="body" idx="1"/>
          </p:nvPr>
        </p:nvSpPr>
        <p:spPr>
          <a:xfrm>
            <a:off x="838200" y="829056"/>
            <a:ext cx="10515600" cy="469400"/>
          </a:xfrm>
          <a:prstGeom prst="rect">
            <a:avLst/>
          </a:prstGeom>
          <a:noFill/>
          <a:ln>
            <a:noFill/>
          </a:ln>
        </p:spPr>
        <p:txBody>
          <a:bodyPr spcFirstLastPara="1" wrap="square" lIns="30475" tIns="15233" rIns="30475" bIns="15233" anchor="t" anchorCtr="0">
            <a:noAutofit/>
          </a:bodyPr>
          <a:lstStyle/>
          <a:p>
            <a:pPr marL="0" indent="0"/>
            <a:r>
              <a:rPr lang="en-US" sz="1800" b="1" dirty="0"/>
              <a:t>Core Components of Generative AI</a:t>
            </a:r>
            <a:endParaRPr sz="1800" b="1" dirty="0"/>
          </a:p>
        </p:txBody>
      </p:sp>
      <p:sp>
        <p:nvSpPr>
          <p:cNvPr id="12" name="Google Shape;1466;p97">
            <a:extLst>
              <a:ext uri="{FF2B5EF4-FFF2-40B4-BE49-F238E27FC236}">
                <a16:creationId xmlns:a16="http://schemas.microsoft.com/office/drawing/2014/main" id="{4FC23A26-F6A2-CA4A-5CF6-8560B70D47D7}"/>
              </a:ext>
            </a:extLst>
          </p:cNvPr>
          <p:cNvSpPr/>
          <p:nvPr/>
        </p:nvSpPr>
        <p:spPr>
          <a:xfrm rot="5398656">
            <a:off x="6109174" y="1466425"/>
            <a:ext cx="255800" cy="632800"/>
          </a:xfrm>
          <a:prstGeom prst="trapezoid">
            <a:avLst>
              <a:gd name="adj" fmla="val 4605"/>
            </a:avLst>
          </a:prstGeom>
          <a:solidFill>
            <a:srgbClr val="588A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3" name="Google Shape;1467;p97">
            <a:extLst>
              <a:ext uri="{FF2B5EF4-FFF2-40B4-BE49-F238E27FC236}">
                <a16:creationId xmlns:a16="http://schemas.microsoft.com/office/drawing/2014/main" id="{24059476-08C4-6164-4072-BC8917FF89A8}"/>
              </a:ext>
            </a:extLst>
          </p:cNvPr>
          <p:cNvSpPr/>
          <p:nvPr/>
        </p:nvSpPr>
        <p:spPr>
          <a:xfrm rot="6586249">
            <a:off x="6008042" y="735484"/>
            <a:ext cx="207533" cy="5282666"/>
          </a:xfrm>
          <a:prstGeom prst="trapezoid">
            <a:avLst>
              <a:gd name="adj" fmla="val 4605"/>
            </a:avLst>
          </a:prstGeom>
          <a:solidFill>
            <a:srgbClr val="588A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4" name="Google Shape;1468;p97">
            <a:extLst>
              <a:ext uri="{FF2B5EF4-FFF2-40B4-BE49-F238E27FC236}">
                <a16:creationId xmlns:a16="http://schemas.microsoft.com/office/drawing/2014/main" id="{C22BDDD5-824D-299F-C66F-B4933A74866C}"/>
              </a:ext>
            </a:extLst>
          </p:cNvPr>
          <p:cNvSpPr/>
          <p:nvPr/>
        </p:nvSpPr>
        <p:spPr>
          <a:xfrm rot="6552569">
            <a:off x="4665953" y="1909311"/>
            <a:ext cx="231595" cy="2414575"/>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5" name="Google Shape;1469;p97">
            <a:extLst>
              <a:ext uri="{FF2B5EF4-FFF2-40B4-BE49-F238E27FC236}">
                <a16:creationId xmlns:a16="http://schemas.microsoft.com/office/drawing/2014/main" id="{21E7E6B2-6A06-72AC-C4A6-0FE9FF0C9550}"/>
              </a:ext>
            </a:extLst>
          </p:cNvPr>
          <p:cNvSpPr/>
          <p:nvPr/>
        </p:nvSpPr>
        <p:spPr>
          <a:xfrm rot="5848455">
            <a:off x="6009635" y="1475852"/>
            <a:ext cx="207564" cy="5175212"/>
          </a:xfrm>
          <a:prstGeom prst="trapezoid">
            <a:avLst>
              <a:gd name="adj" fmla="val 4605"/>
            </a:avLst>
          </a:prstGeom>
          <a:solidFill>
            <a:srgbClr val="588A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6" name="Google Shape;1470;p97">
            <a:extLst>
              <a:ext uri="{FF2B5EF4-FFF2-40B4-BE49-F238E27FC236}">
                <a16:creationId xmlns:a16="http://schemas.microsoft.com/office/drawing/2014/main" id="{CA0947B8-AD3C-A0BA-F24B-45487FF741DA}"/>
              </a:ext>
            </a:extLst>
          </p:cNvPr>
          <p:cNvSpPr/>
          <p:nvPr/>
        </p:nvSpPr>
        <p:spPr>
          <a:xfrm rot="5792705">
            <a:off x="4656652" y="2849907"/>
            <a:ext cx="231610" cy="2488146"/>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116" name="Google Shape;1116;p85"/>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solidFill>
                  <a:schemeClr val="dk1"/>
                </a:solidFill>
              </a:rPr>
              <a:t>Multimodal Connections</a:t>
            </a:r>
            <a:endParaRPr sz="2800">
              <a:solidFill>
                <a:schemeClr val="dk1"/>
              </a:solidFill>
            </a:endParaRPr>
          </a:p>
        </p:txBody>
      </p:sp>
      <p:sp>
        <p:nvSpPr>
          <p:cNvPr id="2" name="TextBox 1">
            <a:extLst>
              <a:ext uri="{FF2B5EF4-FFF2-40B4-BE49-F238E27FC236}">
                <a16:creationId xmlns:a16="http://schemas.microsoft.com/office/drawing/2014/main" id="{0E77011E-C3AE-465B-3D4D-62B0CF6A3AE3}"/>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5026"/>
    </mc:Choice>
    <mc:Fallback xmlns="">
      <p:transition spd="slow" advTm="8502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08">
          <a:extLst>
            <a:ext uri="{FF2B5EF4-FFF2-40B4-BE49-F238E27FC236}">
              <a16:creationId xmlns:a16="http://schemas.microsoft.com/office/drawing/2014/main" id="{AC488963-16DB-F65D-A248-178DF4BF0758}"/>
            </a:ext>
          </a:extLst>
        </p:cNvPr>
        <p:cNvGrpSpPr/>
        <p:nvPr/>
      </p:nvGrpSpPr>
      <p:grpSpPr>
        <a:xfrm>
          <a:off x="0" y="0"/>
          <a:ext cx="0" cy="0"/>
          <a:chOff x="0" y="0"/>
          <a:chExt cx="0" cy="0"/>
        </a:xfrm>
      </p:grpSpPr>
      <p:pic>
        <p:nvPicPr>
          <p:cNvPr id="6" name="Google Shape;1458;p97">
            <a:extLst>
              <a:ext uri="{FF2B5EF4-FFF2-40B4-BE49-F238E27FC236}">
                <a16:creationId xmlns:a16="http://schemas.microsoft.com/office/drawing/2014/main" id="{6222A9A5-D2FA-FF03-4102-7B8E16B19C19}"/>
              </a:ext>
            </a:extLst>
          </p:cNvPr>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155700" y="712083"/>
            <a:ext cx="9880600" cy="6145916"/>
          </a:xfrm>
          <a:prstGeom prst="rect">
            <a:avLst/>
          </a:prstGeom>
          <a:solidFill>
            <a:srgbClr val="F2F2F2">
              <a:alpha val="60780"/>
            </a:srgbClr>
          </a:solidFill>
          <a:ln>
            <a:noFill/>
          </a:ln>
        </p:spPr>
      </p:pic>
      <p:pic>
        <p:nvPicPr>
          <p:cNvPr id="1112" name="Google Shape;1112;p85">
            <a:extLst>
              <a:ext uri="{FF2B5EF4-FFF2-40B4-BE49-F238E27FC236}">
                <a16:creationId xmlns:a16="http://schemas.microsoft.com/office/drawing/2014/main" id="{DD55251E-5230-B943-3438-707C4AD036C5}"/>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565180" y="6535817"/>
            <a:ext cx="454934" cy="153900"/>
          </a:xfrm>
          <a:prstGeom prst="rect">
            <a:avLst/>
          </a:prstGeom>
          <a:noFill/>
          <a:ln>
            <a:noFill/>
          </a:ln>
        </p:spPr>
      </p:pic>
      <p:sp>
        <p:nvSpPr>
          <p:cNvPr id="7" name="Google Shape;1459;p97">
            <a:extLst>
              <a:ext uri="{FF2B5EF4-FFF2-40B4-BE49-F238E27FC236}">
                <a16:creationId xmlns:a16="http://schemas.microsoft.com/office/drawing/2014/main" id="{E92E04BB-B175-7A01-A59F-BD9B6E413DEB}"/>
              </a:ext>
            </a:extLst>
          </p:cNvPr>
          <p:cNvSpPr/>
          <p:nvPr/>
        </p:nvSpPr>
        <p:spPr>
          <a:xfrm>
            <a:off x="5250083" y="2375325"/>
            <a:ext cx="1705400" cy="2765100"/>
          </a:xfrm>
          <a:prstGeom prst="rect">
            <a:avLst/>
          </a:prstGeom>
          <a:solidFill>
            <a:schemeClr val="lt1"/>
          </a:solidFill>
          <a:ln>
            <a:noFill/>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8" name="Google Shape;1461;p97">
            <a:extLst>
              <a:ext uri="{FF2B5EF4-FFF2-40B4-BE49-F238E27FC236}">
                <a16:creationId xmlns:a16="http://schemas.microsoft.com/office/drawing/2014/main" id="{DD82BD01-406E-13B8-5312-66043BCEB232}"/>
              </a:ext>
            </a:extLst>
          </p:cNvPr>
          <p:cNvSpPr/>
          <p:nvPr/>
        </p:nvSpPr>
        <p:spPr>
          <a:xfrm rot="6233533">
            <a:off x="4614355" y="381765"/>
            <a:ext cx="231574" cy="2294172"/>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9" name="Google Shape;1462;p97">
            <a:extLst>
              <a:ext uri="{FF2B5EF4-FFF2-40B4-BE49-F238E27FC236}">
                <a16:creationId xmlns:a16="http://schemas.microsoft.com/office/drawing/2014/main" id="{7DD6948A-C495-078E-ED24-0AF1E047F7C6}"/>
              </a:ext>
            </a:extLst>
          </p:cNvPr>
          <p:cNvSpPr/>
          <p:nvPr/>
        </p:nvSpPr>
        <p:spPr>
          <a:xfrm rot="5398509">
            <a:off x="4731276" y="571061"/>
            <a:ext cx="230500" cy="2457800"/>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0" name="Google Shape;1463;p97">
            <a:extLst>
              <a:ext uri="{FF2B5EF4-FFF2-40B4-BE49-F238E27FC236}">
                <a16:creationId xmlns:a16="http://schemas.microsoft.com/office/drawing/2014/main" id="{8E6427CE-E11A-4EDC-27F0-EB80F75863E3}"/>
              </a:ext>
            </a:extLst>
          </p:cNvPr>
          <p:cNvSpPr/>
          <p:nvPr/>
        </p:nvSpPr>
        <p:spPr>
          <a:xfrm rot="4494894">
            <a:off x="4705851" y="856542"/>
            <a:ext cx="230544" cy="2457760"/>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1" name="Google Shape;1465;p97">
            <a:extLst>
              <a:ext uri="{FF2B5EF4-FFF2-40B4-BE49-F238E27FC236}">
                <a16:creationId xmlns:a16="http://schemas.microsoft.com/office/drawing/2014/main" id="{C46A770C-297B-68D5-0D1B-6CB92C380840}"/>
              </a:ext>
            </a:extLst>
          </p:cNvPr>
          <p:cNvSpPr txBox="1">
            <a:spLocks noGrp="1"/>
          </p:cNvSpPr>
          <p:nvPr>
            <p:ph type="body" idx="1"/>
          </p:nvPr>
        </p:nvSpPr>
        <p:spPr>
          <a:xfrm>
            <a:off x="838200" y="829056"/>
            <a:ext cx="10515600" cy="469400"/>
          </a:xfrm>
          <a:prstGeom prst="rect">
            <a:avLst/>
          </a:prstGeom>
          <a:noFill/>
          <a:ln>
            <a:noFill/>
          </a:ln>
        </p:spPr>
        <p:txBody>
          <a:bodyPr spcFirstLastPara="1" wrap="square" lIns="30475" tIns="15233" rIns="30475" bIns="15233" anchor="t" anchorCtr="0">
            <a:noAutofit/>
          </a:bodyPr>
          <a:lstStyle/>
          <a:p>
            <a:pPr marL="0" indent="0"/>
            <a:r>
              <a:rPr lang="en-US" sz="1800" b="1"/>
              <a:t>Core Components of Generative AI</a:t>
            </a:r>
            <a:endParaRPr sz="1800" b="1"/>
          </a:p>
        </p:txBody>
      </p:sp>
      <p:sp>
        <p:nvSpPr>
          <p:cNvPr id="12" name="Google Shape;1466;p97">
            <a:extLst>
              <a:ext uri="{FF2B5EF4-FFF2-40B4-BE49-F238E27FC236}">
                <a16:creationId xmlns:a16="http://schemas.microsoft.com/office/drawing/2014/main" id="{77701A30-2A79-F100-73AF-79F90399D115}"/>
              </a:ext>
            </a:extLst>
          </p:cNvPr>
          <p:cNvSpPr/>
          <p:nvPr/>
        </p:nvSpPr>
        <p:spPr>
          <a:xfrm rot="5398656">
            <a:off x="6109174" y="1466425"/>
            <a:ext cx="255800" cy="632800"/>
          </a:xfrm>
          <a:prstGeom prst="trapezoid">
            <a:avLst>
              <a:gd name="adj" fmla="val 4605"/>
            </a:avLst>
          </a:prstGeom>
          <a:solidFill>
            <a:srgbClr val="588A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3" name="Google Shape;1467;p97">
            <a:extLst>
              <a:ext uri="{FF2B5EF4-FFF2-40B4-BE49-F238E27FC236}">
                <a16:creationId xmlns:a16="http://schemas.microsoft.com/office/drawing/2014/main" id="{2C1CFA06-2D0F-01C1-ADA9-42D581B9A90D}"/>
              </a:ext>
            </a:extLst>
          </p:cNvPr>
          <p:cNvSpPr/>
          <p:nvPr/>
        </p:nvSpPr>
        <p:spPr>
          <a:xfrm rot="6586249">
            <a:off x="6008042" y="735484"/>
            <a:ext cx="207533" cy="5282666"/>
          </a:xfrm>
          <a:prstGeom prst="trapezoid">
            <a:avLst>
              <a:gd name="adj" fmla="val 4605"/>
            </a:avLst>
          </a:prstGeom>
          <a:solidFill>
            <a:srgbClr val="588A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4" name="Google Shape;1468;p97">
            <a:extLst>
              <a:ext uri="{FF2B5EF4-FFF2-40B4-BE49-F238E27FC236}">
                <a16:creationId xmlns:a16="http://schemas.microsoft.com/office/drawing/2014/main" id="{E942D66E-FD0D-8EA8-A80C-FC2EFC9078AE}"/>
              </a:ext>
            </a:extLst>
          </p:cNvPr>
          <p:cNvSpPr/>
          <p:nvPr/>
        </p:nvSpPr>
        <p:spPr>
          <a:xfrm rot="6552569">
            <a:off x="4665953" y="1909311"/>
            <a:ext cx="231595" cy="2414575"/>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5" name="Google Shape;1469;p97">
            <a:extLst>
              <a:ext uri="{FF2B5EF4-FFF2-40B4-BE49-F238E27FC236}">
                <a16:creationId xmlns:a16="http://schemas.microsoft.com/office/drawing/2014/main" id="{0F91B49D-A048-F584-33B2-1159F3670BDF}"/>
              </a:ext>
            </a:extLst>
          </p:cNvPr>
          <p:cNvSpPr/>
          <p:nvPr/>
        </p:nvSpPr>
        <p:spPr>
          <a:xfrm rot="5848455">
            <a:off x="6009635" y="1475852"/>
            <a:ext cx="207564" cy="5175212"/>
          </a:xfrm>
          <a:prstGeom prst="trapezoid">
            <a:avLst>
              <a:gd name="adj" fmla="val 4605"/>
            </a:avLst>
          </a:prstGeom>
          <a:solidFill>
            <a:srgbClr val="588A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6" name="Google Shape;1470;p97">
            <a:extLst>
              <a:ext uri="{FF2B5EF4-FFF2-40B4-BE49-F238E27FC236}">
                <a16:creationId xmlns:a16="http://schemas.microsoft.com/office/drawing/2014/main" id="{EFAE8893-DF7A-DC46-2C72-53B878714744}"/>
              </a:ext>
            </a:extLst>
          </p:cNvPr>
          <p:cNvSpPr/>
          <p:nvPr/>
        </p:nvSpPr>
        <p:spPr>
          <a:xfrm rot="5792705">
            <a:off x="4656652" y="2849907"/>
            <a:ext cx="231610" cy="2488146"/>
          </a:xfrm>
          <a:prstGeom prst="trapezoid">
            <a:avLst>
              <a:gd name="adj" fmla="val 4605"/>
            </a:avLst>
          </a:prstGeom>
          <a:solidFill>
            <a:srgbClr val="FAC200"/>
          </a:solidFill>
          <a:ln w="1143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7" name="Google Shape;1476;p97">
            <a:extLst>
              <a:ext uri="{FF2B5EF4-FFF2-40B4-BE49-F238E27FC236}">
                <a16:creationId xmlns:a16="http://schemas.microsoft.com/office/drawing/2014/main" id="{8CAB2FCB-84B8-26BC-E36F-10194147BD55}"/>
              </a:ext>
            </a:extLst>
          </p:cNvPr>
          <p:cNvSpPr/>
          <p:nvPr/>
        </p:nvSpPr>
        <p:spPr>
          <a:xfrm>
            <a:off x="6451175" y="4166833"/>
            <a:ext cx="1705400" cy="6345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Volume of Values</a:t>
            </a:r>
            <a:endParaRPr sz="2133" kern="0">
              <a:solidFill>
                <a:srgbClr val="000000"/>
              </a:solidFill>
              <a:latin typeface="Arial"/>
              <a:cs typeface="Arial"/>
              <a:sym typeface="Arial"/>
            </a:endParaRPr>
          </a:p>
        </p:txBody>
      </p:sp>
      <p:sp>
        <p:nvSpPr>
          <p:cNvPr id="18" name="Google Shape;1477;p97">
            <a:extLst>
              <a:ext uri="{FF2B5EF4-FFF2-40B4-BE49-F238E27FC236}">
                <a16:creationId xmlns:a16="http://schemas.microsoft.com/office/drawing/2014/main" id="{8228CD46-D832-1D05-B183-BEB7B497E5A4}"/>
              </a:ext>
            </a:extLst>
          </p:cNvPr>
          <p:cNvSpPr/>
          <p:nvPr/>
        </p:nvSpPr>
        <p:spPr>
          <a:xfrm>
            <a:off x="3783992" y="1211600"/>
            <a:ext cx="1705400" cy="6345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Classes</a:t>
            </a:r>
            <a:endParaRPr sz="2133" kern="0">
              <a:solidFill>
                <a:srgbClr val="000000"/>
              </a:solidFill>
              <a:latin typeface="Arial"/>
              <a:cs typeface="Arial"/>
              <a:sym typeface="Arial"/>
            </a:endParaRPr>
          </a:p>
        </p:txBody>
      </p:sp>
      <p:sp>
        <p:nvSpPr>
          <p:cNvPr id="19" name="Google Shape;1478;p97">
            <a:extLst>
              <a:ext uri="{FF2B5EF4-FFF2-40B4-BE49-F238E27FC236}">
                <a16:creationId xmlns:a16="http://schemas.microsoft.com/office/drawing/2014/main" id="{1926199E-A247-9C3B-C9FC-3F421A570195}"/>
              </a:ext>
            </a:extLst>
          </p:cNvPr>
          <p:cNvSpPr/>
          <p:nvPr/>
        </p:nvSpPr>
        <p:spPr>
          <a:xfrm>
            <a:off x="4165842" y="2019920"/>
            <a:ext cx="1705400" cy="10882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Grid of Pixels</a:t>
            </a:r>
            <a:endParaRPr sz="2133" kern="0">
              <a:solidFill>
                <a:srgbClr val="000000"/>
              </a:solidFill>
              <a:latin typeface="Arial"/>
              <a:cs typeface="Arial"/>
              <a:sym typeface="Arial"/>
            </a:endParaRPr>
          </a:p>
        </p:txBody>
      </p:sp>
      <p:sp>
        <p:nvSpPr>
          <p:cNvPr id="20" name="Google Shape;1479;p97">
            <a:extLst>
              <a:ext uri="{FF2B5EF4-FFF2-40B4-BE49-F238E27FC236}">
                <a16:creationId xmlns:a16="http://schemas.microsoft.com/office/drawing/2014/main" id="{57DC52A3-CAF0-A812-1168-FCAF442AAF12}"/>
              </a:ext>
            </a:extLst>
          </p:cNvPr>
          <p:cNvSpPr/>
          <p:nvPr/>
        </p:nvSpPr>
        <p:spPr>
          <a:xfrm>
            <a:off x="3783992" y="3717275"/>
            <a:ext cx="1624300" cy="6345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Images</a:t>
            </a:r>
            <a:endParaRPr sz="2133" kern="0">
              <a:solidFill>
                <a:srgbClr val="000000"/>
              </a:solidFill>
              <a:latin typeface="Arial"/>
              <a:cs typeface="Arial"/>
              <a:sym typeface="Arial"/>
            </a:endParaRPr>
          </a:p>
        </p:txBody>
      </p:sp>
      <p:sp>
        <p:nvSpPr>
          <p:cNvPr id="21" name="Google Shape;1480;p97">
            <a:extLst>
              <a:ext uri="{FF2B5EF4-FFF2-40B4-BE49-F238E27FC236}">
                <a16:creationId xmlns:a16="http://schemas.microsoft.com/office/drawing/2014/main" id="{211E37A6-4285-4D94-0E2C-F2CB3C4D5B11}"/>
              </a:ext>
            </a:extLst>
          </p:cNvPr>
          <p:cNvSpPr/>
          <p:nvPr/>
        </p:nvSpPr>
        <p:spPr>
          <a:xfrm>
            <a:off x="4370075" y="5191667"/>
            <a:ext cx="1705400" cy="6345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Classes</a:t>
            </a:r>
            <a:endParaRPr sz="2133" kern="0">
              <a:solidFill>
                <a:srgbClr val="000000"/>
              </a:solidFill>
              <a:latin typeface="Arial"/>
              <a:cs typeface="Arial"/>
              <a:sym typeface="Arial"/>
            </a:endParaRPr>
          </a:p>
        </p:txBody>
      </p:sp>
      <p:sp>
        <p:nvSpPr>
          <p:cNvPr id="22" name="Google Shape;1481;p97">
            <a:extLst>
              <a:ext uri="{FF2B5EF4-FFF2-40B4-BE49-F238E27FC236}">
                <a16:creationId xmlns:a16="http://schemas.microsoft.com/office/drawing/2014/main" id="{750BC1AD-484E-4CF0-9A36-3B96DDF4A696}"/>
              </a:ext>
            </a:extLst>
          </p:cNvPr>
          <p:cNvSpPr/>
          <p:nvPr/>
        </p:nvSpPr>
        <p:spPr>
          <a:xfrm>
            <a:off x="6641675" y="3201633"/>
            <a:ext cx="1705400" cy="6345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Volume of Values</a:t>
            </a:r>
            <a:endParaRPr sz="2133" kern="0">
              <a:solidFill>
                <a:srgbClr val="000000"/>
              </a:solidFill>
              <a:latin typeface="Arial"/>
              <a:cs typeface="Arial"/>
              <a:sym typeface="Arial"/>
            </a:endParaRPr>
          </a:p>
        </p:txBody>
      </p:sp>
      <p:sp>
        <p:nvSpPr>
          <p:cNvPr id="1116" name="Google Shape;1116;p85">
            <a:extLst>
              <a:ext uri="{FF2B5EF4-FFF2-40B4-BE49-F238E27FC236}">
                <a16:creationId xmlns:a16="http://schemas.microsoft.com/office/drawing/2014/main" id="{6DC0F19D-74A7-180D-55CD-716D80BD39B2}"/>
              </a:ext>
            </a:extLst>
          </p:cNvPr>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solidFill>
                  <a:schemeClr val="dk1"/>
                </a:solidFill>
              </a:rPr>
              <a:t>Multimodal Connections</a:t>
            </a:r>
            <a:endParaRPr sz="2800">
              <a:solidFill>
                <a:schemeClr val="dk1"/>
              </a:solidFill>
            </a:endParaRPr>
          </a:p>
        </p:txBody>
      </p:sp>
      <p:sp>
        <p:nvSpPr>
          <p:cNvPr id="2" name="TextBox 1">
            <a:extLst>
              <a:ext uri="{FF2B5EF4-FFF2-40B4-BE49-F238E27FC236}">
                <a16:creationId xmlns:a16="http://schemas.microsoft.com/office/drawing/2014/main" id="{0B0FCF3D-09FF-E507-387B-A71F55EF150A}"/>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0254793"/>
      </p:ext>
    </p:extLst>
  </p:cSld>
  <p:clrMapOvr>
    <a:masterClrMapping/>
  </p:clrMapOvr>
  <mc:AlternateContent xmlns:mc="http://schemas.openxmlformats.org/markup-compatibility/2006" xmlns:p14="http://schemas.microsoft.com/office/powerpoint/2010/main">
    <mc:Choice Requires="p14">
      <p:transition spd="slow" p14:dur="2000" advTm="85026"/>
    </mc:Choice>
    <mc:Fallback xmlns="">
      <p:transition spd="slow" advTm="8502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79">
          <a:extLst>
            <a:ext uri="{FF2B5EF4-FFF2-40B4-BE49-F238E27FC236}">
              <a16:creationId xmlns:a16="http://schemas.microsoft.com/office/drawing/2014/main" id="{AACD342D-593C-D790-D46E-B3B1E5AEF7AD}"/>
            </a:ext>
          </a:extLst>
        </p:cNvPr>
        <p:cNvGrpSpPr/>
        <p:nvPr/>
      </p:nvGrpSpPr>
      <p:grpSpPr>
        <a:xfrm>
          <a:off x="0" y="0"/>
          <a:ext cx="0" cy="0"/>
          <a:chOff x="0" y="0"/>
          <a:chExt cx="0" cy="0"/>
        </a:xfrm>
      </p:grpSpPr>
      <p:sp>
        <p:nvSpPr>
          <p:cNvPr id="1081" name="Google Shape;1081;p84">
            <a:extLst>
              <a:ext uri="{FF2B5EF4-FFF2-40B4-BE49-F238E27FC236}">
                <a16:creationId xmlns:a16="http://schemas.microsoft.com/office/drawing/2014/main" id="{0A98BA25-B70B-558F-E9B3-20C3CAF24065}"/>
              </a:ext>
            </a:extLst>
          </p:cNvPr>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t>Multimodal Connections</a:t>
            </a:r>
            <a:endParaRPr sz="2800"/>
          </a:p>
        </p:txBody>
      </p:sp>
      <p:sp>
        <p:nvSpPr>
          <p:cNvPr id="1082" name="Google Shape;1082;p84">
            <a:extLst>
              <a:ext uri="{FF2B5EF4-FFF2-40B4-BE49-F238E27FC236}">
                <a16:creationId xmlns:a16="http://schemas.microsoft.com/office/drawing/2014/main" id="{5DDB7E2A-BFD8-6C5A-B028-965B2CD2E16E}"/>
              </a:ext>
            </a:extLst>
          </p:cNvPr>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r>
              <a:rPr lang="en-US" sz="1800" b="1"/>
              <a:t>Core Components of Generative AI</a:t>
            </a:r>
            <a:endParaRPr sz="1800" b="1"/>
          </a:p>
        </p:txBody>
      </p:sp>
      <p:pic>
        <p:nvPicPr>
          <p:cNvPr id="1080" name="Google Shape;1080;p84">
            <a:extLst>
              <a:ext uri="{FF2B5EF4-FFF2-40B4-BE49-F238E27FC236}">
                <a16:creationId xmlns:a16="http://schemas.microsoft.com/office/drawing/2014/main" id="{D8190155-2E0C-D51D-D77C-54320361A8AF}"/>
              </a:ext>
            </a:extLst>
          </p:cNvPr>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1298575"/>
            <a:ext cx="3351213" cy="5559425"/>
          </a:xfrm>
          <a:prstGeom prst="rect">
            <a:avLst/>
          </a:prstGeom>
          <a:solidFill>
            <a:srgbClr val="F2F2F2">
              <a:alpha val="60780"/>
            </a:srgbClr>
          </a:solidFill>
          <a:ln>
            <a:noFill/>
          </a:ln>
        </p:spPr>
      </p:pic>
      <p:sp>
        <p:nvSpPr>
          <p:cNvPr id="1083" name="Google Shape;1083;p84">
            <a:extLst>
              <a:ext uri="{FF2B5EF4-FFF2-40B4-BE49-F238E27FC236}">
                <a16:creationId xmlns:a16="http://schemas.microsoft.com/office/drawing/2014/main" id="{D111737F-0070-01E8-94A3-5E90866E64C3}"/>
              </a:ext>
            </a:extLst>
          </p:cNvPr>
          <p:cNvSpPr/>
          <p:nvPr/>
        </p:nvSpPr>
        <p:spPr>
          <a:xfrm>
            <a:off x="4323150" y="3461292"/>
            <a:ext cx="35149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Image of Objects</a:t>
            </a:r>
            <a:endParaRPr sz="2133" kern="0">
              <a:solidFill>
                <a:srgbClr val="000000"/>
              </a:solidFill>
              <a:latin typeface="Arial"/>
              <a:cs typeface="Arial"/>
              <a:sym typeface="Arial"/>
            </a:endParaRPr>
          </a:p>
        </p:txBody>
      </p:sp>
      <p:cxnSp>
        <p:nvCxnSpPr>
          <p:cNvPr id="1084" name="Google Shape;1084;p84">
            <a:extLst>
              <a:ext uri="{FF2B5EF4-FFF2-40B4-BE49-F238E27FC236}">
                <a16:creationId xmlns:a16="http://schemas.microsoft.com/office/drawing/2014/main" id="{C31DFF91-4996-2862-A870-E511CE14D4B1}"/>
              </a:ext>
            </a:extLst>
          </p:cNvPr>
          <p:cNvCxnSpPr>
            <a:endCxn id="1085" idx="1"/>
          </p:cNvCxnSpPr>
          <p:nvPr/>
        </p:nvCxnSpPr>
        <p:spPr>
          <a:xfrm>
            <a:off x="3361950" y="1840375"/>
            <a:ext cx="976600" cy="700"/>
          </a:xfrm>
          <a:prstGeom prst="straightConnector1">
            <a:avLst/>
          </a:prstGeom>
          <a:noFill/>
          <a:ln w="76200" cap="flat" cmpd="sng">
            <a:solidFill>
              <a:schemeClr val="dk2"/>
            </a:solidFill>
            <a:prstDash val="solid"/>
            <a:round/>
            <a:headEnd type="none" w="med" len="med"/>
            <a:tailEnd type="none" w="med" len="med"/>
          </a:ln>
        </p:spPr>
      </p:cxnSp>
      <p:sp>
        <p:nvSpPr>
          <p:cNvPr id="1085" name="Google Shape;1085;p84">
            <a:extLst>
              <a:ext uri="{FF2B5EF4-FFF2-40B4-BE49-F238E27FC236}">
                <a16:creationId xmlns:a16="http://schemas.microsoft.com/office/drawing/2014/main" id="{6BFA5FF9-F50C-18C9-1490-30668E7F9101}"/>
              </a:ext>
            </a:extLst>
          </p:cNvPr>
          <p:cNvSpPr/>
          <p:nvPr/>
        </p:nvSpPr>
        <p:spPr>
          <a:xfrm>
            <a:off x="4338550" y="1646225"/>
            <a:ext cx="3579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Letters </a:t>
            </a:r>
            <a:endParaRPr sz="2133" kern="0">
              <a:solidFill>
                <a:srgbClr val="000000"/>
              </a:solidFill>
              <a:latin typeface="Arial"/>
              <a:cs typeface="Arial"/>
              <a:sym typeface="Arial"/>
            </a:endParaRPr>
          </a:p>
        </p:txBody>
      </p:sp>
      <p:cxnSp>
        <p:nvCxnSpPr>
          <p:cNvPr id="1086" name="Google Shape;1086;p84">
            <a:extLst>
              <a:ext uri="{FF2B5EF4-FFF2-40B4-BE49-F238E27FC236}">
                <a16:creationId xmlns:a16="http://schemas.microsoft.com/office/drawing/2014/main" id="{8C34BCAA-A38D-EC84-2016-3147F7D20360}"/>
              </a:ext>
            </a:extLst>
          </p:cNvPr>
          <p:cNvCxnSpPr/>
          <p:nvPr/>
        </p:nvCxnSpPr>
        <p:spPr>
          <a:xfrm>
            <a:off x="3349825" y="5483600"/>
            <a:ext cx="1364400" cy="18300"/>
          </a:xfrm>
          <a:prstGeom prst="straightConnector1">
            <a:avLst/>
          </a:prstGeom>
          <a:noFill/>
          <a:ln w="76200" cap="flat" cmpd="sng">
            <a:solidFill>
              <a:schemeClr val="dk2"/>
            </a:solidFill>
            <a:prstDash val="solid"/>
            <a:round/>
            <a:headEnd type="none" w="med" len="med"/>
            <a:tailEnd type="none" w="med" len="med"/>
          </a:ln>
        </p:spPr>
      </p:cxnSp>
      <p:sp>
        <p:nvSpPr>
          <p:cNvPr id="1087" name="Google Shape;1087;p84">
            <a:extLst>
              <a:ext uri="{FF2B5EF4-FFF2-40B4-BE49-F238E27FC236}">
                <a16:creationId xmlns:a16="http://schemas.microsoft.com/office/drawing/2014/main" id="{A189E901-AF3E-0795-76C5-E789329C6051}"/>
              </a:ext>
            </a:extLst>
          </p:cNvPr>
          <p:cNvSpPr/>
          <p:nvPr/>
        </p:nvSpPr>
        <p:spPr>
          <a:xfrm>
            <a:off x="4335425" y="5281675"/>
            <a:ext cx="34995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Images</a:t>
            </a:r>
            <a:endParaRPr sz="2133" kern="0">
              <a:solidFill>
                <a:srgbClr val="000000"/>
              </a:solidFill>
              <a:latin typeface="Arial"/>
              <a:cs typeface="Arial"/>
              <a:sym typeface="Arial"/>
            </a:endParaRPr>
          </a:p>
        </p:txBody>
      </p:sp>
      <p:cxnSp>
        <p:nvCxnSpPr>
          <p:cNvPr id="1088" name="Google Shape;1088;p84">
            <a:extLst>
              <a:ext uri="{FF2B5EF4-FFF2-40B4-BE49-F238E27FC236}">
                <a16:creationId xmlns:a16="http://schemas.microsoft.com/office/drawing/2014/main" id="{D83A8DE7-A640-0FE1-361B-4FE45025C505}"/>
              </a:ext>
            </a:extLst>
          </p:cNvPr>
          <p:cNvCxnSpPr/>
          <p:nvPr/>
        </p:nvCxnSpPr>
        <p:spPr>
          <a:xfrm>
            <a:off x="3374183" y="2746992"/>
            <a:ext cx="1327700" cy="10900"/>
          </a:xfrm>
          <a:prstGeom prst="straightConnector1">
            <a:avLst/>
          </a:prstGeom>
          <a:noFill/>
          <a:ln w="76200" cap="flat" cmpd="sng">
            <a:solidFill>
              <a:schemeClr val="dk2"/>
            </a:solidFill>
            <a:prstDash val="solid"/>
            <a:round/>
            <a:headEnd type="none" w="med" len="med"/>
            <a:tailEnd type="none" w="med" len="med"/>
          </a:ln>
        </p:spPr>
      </p:cxnSp>
      <p:sp>
        <p:nvSpPr>
          <p:cNvPr id="1089" name="Google Shape;1089;p84">
            <a:extLst>
              <a:ext uri="{FF2B5EF4-FFF2-40B4-BE49-F238E27FC236}">
                <a16:creationId xmlns:a16="http://schemas.microsoft.com/office/drawing/2014/main" id="{BFCBE763-05DC-054E-3CEC-1CBF1AFCBB5B}"/>
              </a:ext>
            </a:extLst>
          </p:cNvPr>
          <p:cNvSpPr/>
          <p:nvPr/>
        </p:nvSpPr>
        <p:spPr>
          <a:xfrm>
            <a:off x="4338550" y="2566458"/>
            <a:ext cx="35149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Frequencies</a:t>
            </a:r>
            <a:endParaRPr sz="2133" kern="0">
              <a:solidFill>
                <a:srgbClr val="000000"/>
              </a:solidFill>
              <a:latin typeface="Arial"/>
              <a:cs typeface="Arial"/>
              <a:sym typeface="Arial"/>
            </a:endParaRPr>
          </a:p>
        </p:txBody>
      </p:sp>
      <p:cxnSp>
        <p:nvCxnSpPr>
          <p:cNvPr id="1090" name="Google Shape;1090;p84">
            <a:extLst>
              <a:ext uri="{FF2B5EF4-FFF2-40B4-BE49-F238E27FC236}">
                <a16:creationId xmlns:a16="http://schemas.microsoft.com/office/drawing/2014/main" id="{69779776-BBF1-9C23-7C85-EDC409E3CE39}"/>
              </a:ext>
            </a:extLst>
          </p:cNvPr>
          <p:cNvCxnSpPr/>
          <p:nvPr/>
        </p:nvCxnSpPr>
        <p:spPr>
          <a:xfrm>
            <a:off x="3374183" y="4559908"/>
            <a:ext cx="1303400" cy="0"/>
          </a:xfrm>
          <a:prstGeom prst="straightConnector1">
            <a:avLst/>
          </a:prstGeom>
          <a:noFill/>
          <a:ln w="76200" cap="flat" cmpd="sng">
            <a:solidFill>
              <a:schemeClr val="dk2"/>
            </a:solidFill>
            <a:prstDash val="solid"/>
            <a:round/>
            <a:headEnd type="none" w="med" len="med"/>
            <a:tailEnd type="none" w="med" len="med"/>
          </a:ln>
        </p:spPr>
      </p:cxnSp>
      <p:sp>
        <p:nvSpPr>
          <p:cNvPr id="1091" name="Google Shape;1091;p84">
            <a:extLst>
              <a:ext uri="{FF2B5EF4-FFF2-40B4-BE49-F238E27FC236}">
                <a16:creationId xmlns:a16="http://schemas.microsoft.com/office/drawing/2014/main" id="{E1FAB739-0A31-D5FD-2747-8544A35A3A82}"/>
              </a:ext>
            </a:extLst>
          </p:cNvPr>
          <p:cNvSpPr/>
          <p:nvPr/>
        </p:nvSpPr>
        <p:spPr>
          <a:xfrm>
            <a:off x="4338550" y="4383542"/>
            <a:ext cx="34995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3D Field</a:t>
            </a:r>
            <a:endParaRPr sz="2133" kern="0">
              <a:solidFill>
                <a:srgbClr val="000000"/>
              </a:solidFill>
              <a:latin typeface="Arial"/>
              <a:cs typeface="Arial"/>
              <a:sym typeface="Arial"/>
            </a:endParaRPr>
          </a:p>
        </p:txBody>
      </p:sp>
      <p:sp>
        <p:nvSpPr>
          <p:cNvPr id="1092" name="Google Shape;1092;p84">
            <a:extLst>
              <a:ext uri="{FF2B5EF4-FFF2-40B4-BE49-F238E27FC236}">
                <a16:creationId xmlns:a16="http://schemas.microsoft.com/office/drawing/2014/main" id="{BF30D664-AADB-9AC4-3F7B-EC8A5EFCEE6E}"/>
              </a:ext>
            </a:extLst>
          </p:cNvPr>
          <p:cNvSpPr/>
          <p:nvPr/>
        </p:nvSpPr>
        <p:spPr>
          <a:xfrm>
            <a:off x="8711592" y="4400238"/>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Collection of Faces</a:t>
            </a:r>
            <a:endParaRPr sz="2133" kern="0">
              <a:solidFill>
                <a:srgbClr val="000000"/>
              </a:solidFill>
              <a:latin typeface="Arial"/>
              <a:cs typeface="Arial"/>
              <a:sym typeface="Arial"/>
            </a:endParaRPr>
          </a:p>
        </p:txBody>
      </p:sp>
      <p:sp>
        <p:nvSpPr>
          <p:cNvPr id="1093" name="Google Shape;1093;p84">
            <a:extLst>
              <a:ext uri="{FF2B5EF4-FFF2-40B4-BE49-F238E27FC236}">
                <a16:creationId xmlns:a16="http://schemas.microsoft.com/office/drawing/2014/main" id="{599686F5-4F26-8867-70E2-9592333B08DD}"/>
              </a:ext>
            </a:extLst>
          </p:cNvPr>
          <p:cNvSpPr/>
          <p:nvPr/>
        </p:nvSpPr>
        <p:spPr>
          <a:xfrm>
            <a:off x="8711592" y="4960129"/>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Volume of Values</a:t>
            </a:r>
            <a:endParaRPr sz="2133" kern="0">
              <a:solidFill>
                <a:srgbClr val="000000"/>
              </a:solidFill>
              <a:latin typeface="Arial"/>
              <a:cs typeface="Arial"/>
              <a:sym typeface="Arial"/>
            </a:endParaRPr>
          </a:p>
        </p:txBody>
      </p:sp>
      <p:cxnSp>
        <p:nvCxnSpPr>
          <p:cNvPr id="1094" name="Google Shape;1094;p84">
            <a:extLst>
              <a:ext uri="{FF2B5EF4-FFF2-40B4-BE49-F238E27FC236}">
                <a16:creationId xmlns:a16="http://schemas.microsoft.com/office/drawing/2014/main" id="{3E314BD1-0812-7405-9956-CEA71DF96F8F}"/>
              </a:ext>
            </a:extLst>
          </p:cNvPr>
          <p:cNvCxnSpPr>
            <a:stCxn id="1091" idx="3"/>
            <a:endCxn id="1092" idx="1"/>
          </p:cNvCxnSpPr>
          <p:nvPr/>
        </p:nvCxnSpPr>
        <p:spPr>
          <a:xfrm>
            <a:off x="7838050" y="4578392"/>
            <a:ext cx="873500" cy="16700"/>
          </a:xfrm>
          <a:prstGeom prst="straightConnector1">
            <a:avLst/>
          </a:prstGeom>
          <a:noFill/>
          <a:ln w="76200" cap="flat" cmpd="sng">
            <a:solidFill>
              <a:schemeClr val="dk2"/>
            </a:solidFill>
            <a:prstDash val="solid"/>
            <a:round/>
            <a:headEnd type="none" w="med" len="med"/>
            <a:tailEnd type="none" w="med" len="med"/>
          </a:ln>
        </p:spPr>
      </p:cxnSp>
      <p:cxnSp>
        <p:nvCxnSpPr>
          <p:cNvPr id="1095" name="Google Shape;1095;p84">
            <a:extLst>
              <a:ext uri="{FF2B5EF4-FFF2-40B4-BE49-F238E27FC236}">
                <a16:creationId xmlns:a16="http://schemas.microsoft.com/office/drawing/2014/main" id="{7BA319BD-43B9-761F-43D6-74ACFAEF96E7}"/>
              </a:ext>
            </a:extLst>
          </p:cNvPr>
          <p:cNvCxnSpPr>
            <a:stCxn id="1091" idx="3"/>
            <a:endCxn id="1093" idx="1"/>
          </p:cNvCxnSpPr>
          <p:nvPr/>
        </p:nvCxnSpPr>
        <p:spPr>
          <a:xfrm>
            <a:off x="7838050" y="4578392"/>
            <a:ext cx="873500" cy="576600"/>
          </a:xfrm>
          <a:prstGeom prst="straightConnector1">
            <a:avLst/>
          </a:prstGeom>
          <a:noFill/>
          <a:ln w="76200" cap="flat" cmpd="sng">
            <a:solidFill>
              <a:schemeClr val="dk2"/>
            </a:solidFill>
            <a:prstDash val="solid"/>
            <a:round/>
            <a:headEnd type="none" w="med" len="med"/>
            <a:tailEnd type="none" w="med" len="med"/>
          </a:ln>
        </p:spPr>
      </p:cxnSp>
      <p:sp>
        <p:nvSpPr>
          <p:cNvPr id="1096" name="Google Shape;1096;p84">
            <a:extLst>
              <a:ext uri="{FF2B5EF4-FFF2-40B4-BE49-F238E27FC236}">
                <a16:creationId xmlns:a16="http://schemas.microsoft.com/office/drawing/2014/main" id="{0CE9990C-8C35-F85B-7747-826B0E052BA0}"/>
              </a:ext>
            </a:extLst>
          </p:cNvPr>
          <p:cNvSpPr/>
          <p:nvPr/>
        </p:nvSpPr>
        <p:spPr>
          <a:xfrm>
            <a:off x="4335425" y="6178942"/>
            <a:ext cx="35149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Classes</a:t>
            </a:r>
            <a:endParaRPr sz="2133" kern="0">
              <a:solidFill>
                <a:srgbClr val="000000"/>
              </a:solidFill>
              <a:latin typeface="Arial"/>
              <a:cs typeface="Arial"/>
              <a:sym typeface="Arial"/>
            </a:endParaRPr>
          </a:p>
        </p:txBody>
      </p:sp>
      <p:cxnSp>
        <p:nvCxnSpPr>
          <p:cNvPr id="1097" name="Google Shape;1097;p84">
            <a:extLst>
              <a:ext uri="{FF2B5EF4-FFF2-40B4-BE49-F238E27FC236}">
                <a16:creationId xmlns:a16="http://schemas.microsoft.com/office/drawing/2014/main" id="{138E26D7-4764-F26B-E4ED-52C33193949A}"/>
              </a:ext>
            </a:extLst>
          </p:cNvPr>
          <p:cNvCxnSpPr>
            <a:endCxn id="1096" idx="1"/>
          </p:cNvCxnSpPr>
          <p:nvPr/>
        </p:nvCxnSpPr>
        <p:spPr>
          <a:xfrm>
            <a:off x="3337625" y="6370792"/>
            <a:ext cx="997800" cy="3000"/>
          </a:xfrm>
          <a:prstGeom prst="straightConnector1">
            <a:avLst/>
          </a:prstGeom>
          <a:noFill/>
          <a:ln w="76200" cap="flat" cmpd="sng">
            <a:solidFill>
              <a:schemeClr val="dk2"/>
            </a:solidFill>
            <a:prstDash val="solid"/>
            <a:round/>
            <a:headEnd type="none" w="med" len="med"/>
            <a:tailEnd type="none" w="med" len="med"/>
          </a:ln>
        </p:spPr>
      </p:cxnSp>
      <p:cxnSp>
        <p:nvCxnSpPr>
          <p:cNvPr id="1098" name="Google Shape;1098;p84">
            <a:extLst>
              <a:ext uri="{FF2B5EF4-FFF2-40B4-BE49-F238E27FC236}">
                <a16:creationId xmlns:a16="http://schemas.microsoft.com/office/drawing/2014/main" id="{3434B878-037C-1F85-541D-020F3EE3076A}"/>
              </a:ext>
            </a:extLst>
          </p:cNvPr>
          <p:cNvCxnSpPr>
            <a:endCxn id="1083" idx="1"/>
          </p:cNvCxnSpPr>
          <p:nvPr/>
        </p:nvCxnSpPr>
        <p:spPr>
          <a:xfrm>
            <a:off x="3361950" y="3655342"/>
            <a:ext cx="961200" cy="800"/>
          </a:xfrm>
          <a:prstGeom prst="straightConnector1">
            <a:avLst/>
          </a:prstGeom>
          <a:noFill/>
          <a:ln w="76200" cap="flat" cmpd="sng">
            <a:solidFill>
              <a:schemeClr val="dk2"/>
            </a:solidFill>
            <a:prstDash val="solid"/>
            <a:round/>
            <a:headEnd type="none" w="med" len="med"/>
            <a:tailEnd type="none" w="med" len="med"/>
          </a:ln>
        </p:spPr>
      </p:cxnSp>
      <p:sp>
        <p:nvSpPr>
          <p:cNvPr id="1099" name="Google Shape;1099;p84">
            <a:extLst>
              <a:ext uri="{FF2B5EF4-FFF2-40B4-BE49-F238E27FC236}">
                <a16:creationId xmlns:a16="http://schemas.microsoft.com/office/drawing/2014/main" id="{CA3CFC23-8610-3EA2-9451-6D87EE66A6F4}"/>
              </a:ext>
            </a:extLst>
          </p:cNvPr>
          <p:cNvSpPr/>
          <p:nvPr/>
        </p:nvSpPr>
        <p:spPr>
          <a:xfrm>
            <a:off x="8711592" y="2577313"/>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Images</a:t>
            </a:r>
            <a:endParaRPr sz="2133" kern="0">
              <a:solidFill>
                <a:srgbClr val="000000"/>
              </a:solidFill>
              <a:latin typeface="Arial"/>
              <a:cs typeface="Arial"/>
              <a:sym typeface="Arial"/>
            </a:endParaRPr>
          </a:p>
        </p:txBody>
      </p:sp>
      <p:sp>
        <p:nvSpPr>
          <p:cNvPr id="1100" name="Google Shape;1100;p84">
            <a:extLst>
              <a:ext uri="{FF2B5EF4-FFF2-40B4-BE49-F238E27FC236}">
                <a16:creationId xmlns:a16="http://schemas.microsoft.com/office/drawing/2014/main" id="{EDE4ABF3-A882-934C-D718-2E212B5E9F98}"/>
              </a:ext>
            </a:extLst>
          </p:cNvPr>
          <p:cNvSpPr/>
          <p:nvPr/>
        </p:nvSpPr>
        <p:spPr>
          <a:xfrm>
            <a:off x="8711592" y="1646221"/>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Sequence of Classes</a:t>
            </a:r>
            <a:endParaRPr sz="2133" kern="0">
              <a:solidFill>
                <a:srgbClr val="000000"/>
              </a:solidFill>
              <a:latin typeface="Arial"/>
              <a:cs typeface="Arial"/>
              <a:sym typeface="Arial"/>
            </a:endParaRPr>
          </a:p>
        </p:txBody>
      </p:sp>
      <p:sp>
        <p:nvSpPr>
          <p:cNvPr id="1101" name="Google Shape;1101;p84">
            <a:extLst>
              <a:ext uri="{FF2B5EF4-FFF2-40B4-BE49-F238E27FC236}">
                <a16:creationId xmlns:a16="http://schemas.microsoft.com/office/drawing/2014/main" id="{554B664C-2C0D-F215-052C-8AC4F468DFDE}"/>
              </a:ext>
            </a:extLst>
          </p:cNvPr>
          <p:cNvSpPr/>
          <p:nvPr/>
        </p:nvSpPr>
        <p:spPr>
          <a:xfrm>
            <a:off x="8711592" y="3460942"/>
            <a:ext cx="2972200" cy="389700"/>
          </a:xfrm>
          <a:prstGeom prst="rect">
            <a:avLst/>
          </a:prstGeom>
          <a:solidFill>
            <a:srgbClr val="F3F3F3"/>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r>
              <a:rPr lang="en-US" sz="2133" b="1" kern="0">
                <a:solidFill>
                  <a:srgbClr val="000000"/>
                </a:solidFill>
                <a:latin typeface="Arial"/>
                <a:cs typeface="Arial"/>
                <a:sym typeface="Arial"/>
              </a:rPr>
              <a:t>Grid of Pixels</a:t>
            </a:r>
            <a:endParaRPr sz="2133" kern="0">
              <a:solidFill>
                <a:srgbClr val="000000"/>
              </a:solidFill>
              <a:latin typeface="Arial"/>
              <a:cs typeface="Arial"/>
              <a:sym typeface="Arial"/>
            </a:endParaRPr>
          </a:p>
        </p:txBody>
      </p:sp>
      <p:cxnSp>
        <p:nvCxnSpPr>
          <p:cNvPr id="1102" name="Google Shape;1102;p84">
            <a:extLst>
              <a:ext uri="{FF2B5EF4-FFF2-40B4-BE49-F238E27FC236}">
                <a16:creationId xmlns:a16="http://schemas.microsoft.com/office/drawing/2014/main" id="{CD729B14-EC0B-750F-280B-17BBFCCDF964}"/>
              </a:ext>
            </a:extLst>
          </p:cNvPr>
          <p:cNvCxnSpPr>
            <a:stCxn id="1083" idx="3"/>
            <a:endCxn id="1101" idx="1"/>
          </p:cNvCxnSpPr>
          <p:nvPr/>
        </p:nvCxnSpPr>
        <p:spPr>
          <a:xfrm rot="10800000" flipH="1">
            <a:off x="7838050" y="3655842"/>
            <a:ext cx="873500" cy="300"/>
          </a:xfrm>
          <a:prstGeom prst="straightConnector1">
            <a:avLst/>
          </a:prstGeom>
          <a:noFill/>
          <a:ln w="76200" cap="flat" cmpd="sng">
            <a:solidFill>
              <a:schemeClr val="dk2"/>
            </a:solidFill>
            <a:prstDash val="solid"/>
            <a:round/>
            <a:headEnd type="none" w="med" len="med"/>
            <a:tailEnd type="none" w="med" len="med"/>
          </a:ln>
        </p:spPr>
      </p:cxnSp>
      <p:cxnSp>
        <p:nvCxnSpPr>
          <p:cNvPr id="1103" name="Google Shape;1103;p84">
            <a:extLst>
              <a:ext uri="{FF2B5EF4-FFF2-40B4-BE49-F238E27FC236}">
                <a16:creationId xmlns:a16="http://schemas.microsoft.com/office/drawing/2014/main" id="{D4C3B06D-02CC-1997-05FD-D4B88A22D2B8}"/>
              </a:ext>
            </a:extLst>
          </p:cNvPr>
          <p:cNvCxnSpPr>
            <a:stCxn id="1089" idx="3"/>
            <a:endCxn id="1099" idx="1"/>
          </p:cNvCxnSpPr>
          <p:nvPr/>
        </p:nvCxnSpPr>
        <p:spPr>
          <a:xfrm>
            <a:off x="7853450" y="2761308"/>
            <a:ext cx="858100" cy="10900"/>
          </a:xfrm>
          <a:prstGeom prst="straightConnector1">
            <a:avLst/>
          </a:prstGeom>
          <a:noFill/>
          <a:ln w="76200" cap="flat" cmpd="sng">
            <a:solidFill>
              <a:schemeClr val="dk2"/>
            </a:solidFill>
            <a:prstDash val="solid"/>
            <a:round/>
            <a:headEnd type="none" w="med" len="med"/>
            <a:tailEnd type="none" w="med" len="med"/>
          </a:ln>
        </p:spPr>
      </p:cxnSp>
      <p:cxnSp>
        <p:nvCxnSpPr>
          <p:cNvPr id="1104" name="Google Shape;1104;p84">
            <a:extLst>
              <a:ext uri="{FF2B5EF4-FFF2-40B4-BE49-F238E27FC236}">
                <a16:creationId xmlns:a16="http://schemas.microsoft.com/office/drawing/2014/main" id="{50AB3521-000A-58A0-0F26-11ABACF98CA9}"/>
              </a:ext>
            </a:extLst>
          </p:cNvPr>
          <p:cNvCxnSpPr>
            <a:stCxn id="1085" idx="3"/>
            <a:endCxn id="1100" idx="1"/>
          </p:cNvCxnSpPr>
          <p:nvPr/>
        </p:nvCxnSpPr>
        <p:spPr>
          <a:xfrm>
            <a:off x="7917750" y="1841075"/>
            <a:ext cx="793800" cy="0"/>
          </a:xfrm>
          <a:prstGeom prst="straightConnector1">
            <a:avLst/>
          </a:prstGeom>
          <a:noFill/>
          <a:ln w="76200" cap="flat" cmpd="sng">
            <a:solidFill>
              <a:schemeClr val="dk2"/>
            </a:solidFill>
            <a:prstDash val="solid"/>
            <a:round/>
            <a:headEnd type="none" w="med" len="med"/>
            <a:tailEnd type="none" w="med" len="med"/>
          </a:ln>
        </p:spPr>
      </p:cxnSp>
      <p:sp>
        <p:nvSpPr>
          <p:cNvPr id="2" name="Rectangle 1">
            <a:extLst>
              <a:ext uri="{FF2B5EF4-FFF2-40B4-BE49-F238E27FC236}">
                <a16:creationId xmlns:a16="http://schemas.microsoft.com/office/drawing/2014/main" id="{FF4C0B4B-1B7D-BF4B-9E2B-D47D4A93658C}"/>
              </a:ext>
            </a:extLst>
          </p:cNvPr>
          <p:cNvSpPr/>
          <p:nvPr/>
        </p:nvSpPr>
        <p:spPr>
          <a:xfrm>
            <a:off x="254000" y="1356100"/>
            <a:ext cx="11684000" cy="2784100"/>
          </a:xfrm>
          <a:prstGeom prst="rect">
            <a:avLst/>
          </a:prstGeom>
          <a:noFill/>
          <a:ln w="203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770">
              <a:buClr>
                <a:srgbClr val="000000"/>
              </a:buClr>
            </a:pPr>
            <a:endParaRPr lang="en-US" sz="467" kern="0">
              <a:solidFill>
                <a:srgbClr val="000000"/>
              </a:solidFill>
              <a:latin typeface="Arial"/>
              <a:sym typeface="Arial"/>
            </a:endParaRPr>
          </a:p>
        </p:txBody>
      </p:sp>
      <p:sp>
        <p:nvSpPr>
          <p:cNvPr id="3" name="TextBox 2">
            <a:extLst>
              <a:ext uri="{FF2B5EF4-FFF2-40B4-BE49-F238E27FC236}">
                <a16:creationId xmlns:a16="http://schemas.microsoft.com/office/drawing/2014/main" id="{63726D82-D8FC-5CAF-C880-0DEB86E73540}"/>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0629999"/>
      </p:ext>
    </p:extLst>
  </p:cSld>
  <p:clrMapOvr>
    <a:masterClrMapping/>
  </p:clrMapOvr>
  <mc:AlternateContent xmlns:mc="http://schemas.openxmlformats.org/markup-compatibility/2006" xmlns:p14="http://schemas.microsoft.com/office/powerpoint/2010/main">
    <mc:Choice Requires="p14">
      <p:transition spd="slow" p14:dur="2000" advTm="56510"/>
    </mc:Choice>
    <mc:Fallback xmlns="">
      <p:transition spd="slow" advTm="5651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57">
          <a:extLst>
            <a:ext uri="{FF2B5EF4-FFF2-40B4-BE49-F238E27FC236}">
              <a16:creationId xmlns:a16="http://schemas.microsoft.com/office/drawing/2014/main" id="{35FDC761-9383-0DB6-C1C8-E4BC29F9D9E7}"/>
            </a:ext>
          </a:extLst>
        </p:cNvPr>
        <p:cNvGrpSpPr/>
        <p:nvPr/>
      </p:nvGrpSpPr>
      <p:grpSpPr>
        <a:xfrm>
          <a:off x="0" y="0"/>
          <a:ext cx="0" cy="0"/>
          <a:chOff x="0" y="0"/>
          <a:chExt cx="0" cy="0"/>
        </a:xfrm>
      </p:grpSpPr>
      <p:sp>
        <p:nvSpPr>
          <p:cNvPr id="6" name="Google Shape;1485;p146">
            <a:extLst>
              <a:ext uri="{FF2B5EF4-FFF2-40B4-BE49-F238E27FC236}">
                <a16:creationId xmlns:a16="http://schemas.microsoft.com/office/drawing/2014/main" id="{2E477086-9B3C-75E2-2A7A-8ACC8B3A183C}"/>
              </a:ext>
            </a:extLst>
          </p:cNvPr>
          <p:cNvSpPr txBox="1">
            <a:spLocks noGrp="1"/>
          </p:cNvSpPr>
          <p:nvPr>
            <p:ph type="title"/>
          </p:nvPr>
        </p:nvSpPr>
        <p:spPr>
          <a:xfrm>
            <a:off x="865632" y="100688"/>
            <a:ext cx="4879800" cy="1121900"/>
          </a:xfrm>
          <a:prstGeom prst="rect">
            <a:avLst/>
          </a:prstGeom>
          <a:noFill/>
          <a:ln>
            <a:noFill/>
          </a:ln>
        </p:spPr>
        <p:txBody>
          <a:bodyPr spcFirstLastPara="1" wrap="square" lIns="30475" tIns="15233" rIns="30475" bIns="15233" anchor="b" anchorCtr="0">
            <a:normAutofit/>
          </a:bodyPr>
          <a:lstStyle/>
          <a:p>
            <a:pPr>
              <a:spcAft>
                <a:spcPts val="200"/>
              </a:spcAft>
            </a:pPr>
            <a:r>
              <a:rPr lang="en-US" sz="2800"/>
              <a:t>Transformer Benefits</a:t>
            </a:r>
            <a:endParaRPr sz="2800"/>
          </a:p>
        </p:txBody>
      </p:sp>
      <p:sp>
        <p:nvSpPr>
          <p:cNvPr id="7" name="Google Shape;1486;p146">
            <a:extLst>
              <a:ext uri="{FF2B5EF4-FFF2-40B4-BE49-F238E27FC236}">
                <a16:creationId xmlns:a16="http://schemas.microsoft.com/office/drawing/2014/main" id="{5835FC38-9A5C-BE2D-0C49-E6D0FC7E02E4}"/>
              </a:ext>
            </a:extLst>
          </p:cNvPr>
          <p:cNvSpPr txBox="1">
            <a:spLocks noGrp="1"/>
          </p:cNvSpPr>
          <p:nvPr>
            <p:ph type="body" idx="1"/>
          </p:nvPr>
        </p:nvSpPr>
        <p:spPr>
          <a:xfrm>
            <a:off x="791933" y="2342100"/>
            <a:ext cx="5027200" cy="3525300"/>
          </a:xfrm>
          <a:prstGeom prst="rect">
            <a:avLst/>
          </a:prstGeom>
          <a:noFill/>
          <a:ln>
            <a:noFill/>
          </a:ln>
        </p:spPr>
        <p:txBody>
          <a:bodyPr spcFirstLastPara="1" wrap="square" lIns="30475" tIns="15233" rIns="30475" bIns="15233" anchor="t" anchorCtr="0">
            <a:noAutofit/>
          </a:bodyPr>
          <a:lstStyle/>
          <a:p>
            <a:pPr marL="0" indent="0">
              <a:lnSpc>
                <a:spcPct val="100000"/>
              </a:lnSpc>
              <a:buClr>
                <a:schemeClr val="lt1"/>
              </a:buClr>
              <a:buSzPts val="1100"/>
            </a:pPr>
            <a:r>
              <a:rPr lang="en-US" sz="2066" b="1">
                <a:solidFill>
                  <a:srgbClr val="9E0000"/>
                </a:solidFill>
              </a:rPr>
              <a:t>Misconception</a:t>
            </a:r>
            <a:r>
              <a:rPr lang="en-US" sz="2133" b="1">
                <a:solidFill>
                  <a:srgbClr val="9E0000"/>
                </a:solidFill>
              </a:rPr>
              <a:t>: </a:t>
            </a:r>
            <a:endParaRPr sz="2133" b="1">
              <a:solidFill>
                <a:srgbClr val="9E0000"/>
              </a:solidFill>
            </a:endParaRPr>
          </a:p>
          <a:p>
            <a:pPr marL="0" indent="0">
              <a:lnSpc>
                <a:spcPct val="100000"/>
              </a:lnSpc>
              <a:spcBef>
                <a:spcPts val="333"/>
              </a:spcBef>
            </a:pPr>
            <a:r>
              <a:rPr lang="en-US" sz="1800" b="1" i="1">
                <a:solidFill>
                  <a:srgbClr val="9E0000"/>
                </a:solidFill>
              </a:rPr>
              <a:t>Transformers are only good for language</a:t>
            </a:r>
            <a:endParaRPr sz="1800" b="1" i="1">
              <a:solidFill>
                <a:srgbClr val="9E0000"/>
              </a:solidFill>
            </a:endParaRPr>
          </a:p>
          <a:p>
            <a:pPr marL="0" indent="0">
              <a:lnSpc>
                <a:spcPct val="100000"/>
              </a:lnSpc>
              <a:spcBef>
                <a:spcPts val="333"/>
              </a:spcBef>
            </a:pPr>
            <a:endParaRPr sz="1800" b="1"/>
          </a:p>
          <a:p>
            <a:pPr marL="0" indent="0">
              <a:lnSpc>
                <a:spcPct val="100000"/>
              </a:lnSpc>
              <a:spcBef>
                <a:spcPts val="333"/>
              </a:spcBef>
            </a:pPr>
            <a:r>
              <a:rPr lang="en-US" sz="2066" b="1">
                <a:solidFill>
                  <a:schemeClr val="accent6"/>
                </a:solidFill>
              </a:rPr>
              <a:t>Recall: </a:t>
            </a:r>
            <a:endParaRPr sz="2066" b="1">
              <a:solidFill>
                <a:schemeClr val="accent6"/>
              </a:solidFill>
            </a:endParaRPr>
          </a:p>
          <a:p>
            <a:pPr marL="0" indent="0">
              <a:lnSpc>
                <a:spcPct val="100000"/>
              </a:lnSpc>
              <a:spcBef>
                <a:spcPts val="333"/>
              </a:spcBef>
            </a:pPr>
            <a:r>
              <a:rPr lang="en-US" sz="1800" b="1" i="1">
                <a:solidFill>
                  <a:schemeClr val="accent6"/>
                </a:solidFill>
              </a:rPr>
              <a:t>Language Text = Ordered Sequence of Classes</a:t>
            </a:r>
            <a:endParaRPr sz="1800" b="1" i="1">
              <a:solidFill>
                <a:schemeClr val="accent6"/>
              </a:solidFill>
            </a:endParaRPr>
          </a:p>
          <a:p>
            <a:pPr marL="0" indent="0">
              <a:lnSpc>
                <a:spcPct val="100000"/>
              </a:lnSpc>
              <a:spcBef>
                <a:spcPts val="333"/>
              </a:spcBef>
            </a:pPr>
            <a:endParaRPr sz="1800"/>
          </a:p>
          <a:p>
            <a:pPr marL="0" indent="0">
              <a:lnSpc>
                <a:spcPct val="100000"/>
              </a:lnSpc>
              <a:spcBef>
                <a:spcPts val="333"/>
              </a:spcBef>
              <a:buClr>
                <a:schemeClr val="lt1"/>
              </a:buClr>
              <a:buSzPts val="1100"/>
            </a:pPr>
            <a:r>
              <a:rPr lang="en-US" sz="2066" b="1">
                <a:solidFill>
                  <a:srgbClr val="588A00"/>
                </a:solidFill>
              </a:rPr>
              <a:t>Resolution: </a:t>
            </a:r>
            <a:endParaRPr sz="2066" b="1">
              <a:solidFill>
                <a:srgbClr val="588A00"/>
              </a:solidFill>
            </a:endParaRPr>
          </a:p>
          <a:p>
            <a:pPr marL="0" indent="0">
              <a:lnSpc>
                <a:spcPct val="100000"/>
              </a:lnSpc>
              <a:spcBef>
                <a:spcPts val="333"/>
              </a:spcBef>
              <a:buClr>
                <a:schemeClr val="lt1"/>
              </a:buClr>
              <a:buSzPts val="1100"/>
            </a:pPr>
            <a:r>
              <a:rPr lang="en-US" sz="1800" b="1" i="1">
                <a:solidFill>
                  <a:srgbClr val="588A00"/>
                </a:solidFill>
              </a:rPr>
              <a:t>Transformers are good for ordered sequences</a:t>
            </a:r>
            <a:endParaRPr sz="1800" b="1" i="1">
              <a:solidFill>
                <a:srgbClr val="588A00"/>
              </a:solidFill>
            </a:endParaRPr>
          </a:p>
          <a:p>
            <a:pPr marL="0" indent="0">
              <a:lnSpc>
                <a:spcPct val="100000"/>
              </a:lnSpc>
              <a:spcBef>
                <a:spcPts val="333"/>
              </a:spcBef>
              <a:spcAft>
                <a:spcPts val="333"/>
              </a:spcAft>
            </a:pPr>
            <a:endParaRPr sz="1800" b="1"/>
          </a:p>
        </p:txBody>
      </p:sp>
      <p:sp>
        <p:nvSpPr>
          <p:cNvPr id="8" name="Google Shape;1487;p146">
            <a:extLst>
              <a:ext uri="{FF2B5EF4-FFF2-40B4-BE49-F238E27FC236}">
                <a16:creationId xmlns:a16="http://schemas.microsoft.com/office/drawing/2014/main" id="{F16382EF-B03D-9A1B-6B20-AAEB852A8CB1}"/>
              </a:ext>
            </a:extLst>
          </p:cNvPr>
          <p:cNvSpPr txBox="1">
            <a:spLocks/>
          </p:cNvSpPr>
          <p:nvPr/>
        </p:nvSpPr>
        <p:spPr>
          <a:xfrm>
            <a:off x="865632" y="1243923"/>
            <a:ext cx="4879800" cy="469400"/>
          </a:xfrm>
          <a:prstGeom prst="rect">
            <a:avLst/>
          </a:prstGeom>
        </p:spPr>
        <p:txBody>
          <a:bodyPr spcFirstLastPara="1" wrap="square" lIns="30475" tIns="15233" rIns="30475" bIns="152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304770">
              <a:spcBef>
                <a:spcPts val="200"/>
              </a:spcBef>
              <a:spcAft>
                <a:spcPts val="200"/>
              </a:spcAft>
            </a:pPr>
            <a:r>
              <a:rPr lang="en-US" sz="1800" b="1" kern="0"/>
              <a:t>What Are They Good For</a:t>
            </a:r>
          </a:p>
        </p:txBody>
      </p:sp>
      <p:sp>
        <p:nvSpPr>
          <p:cNvPr id="22" name="Google Shape;1505;p147">
            <a:extLst>
              <a:ext uri="{FF2B5EF4-FFF2-40B4-BE49-F238E27FC236}">
                <a16:creationId xmlns:a16="http://schemas.microsoft.com/office/drawing/2014/main" id="{2CBF6886-0952-DFA1-C78D-54C2A54149CD}"/>
              </a:ext>
            </a:extLst>
          </p:cNvPr>
          <p:cNvSpPr/>
          <p:nvPr/>
        </p:nvSpPr>
        <p:spPr>
          <a:xfrm>
            <a:off x="8280400" y="5334000"/>
            <a:ext cx="444500" cy="838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23" name="Google Shape;1506;p147">
            <a:extLst>
              <a:ext uri="{FF2B5EF4-FFF2-40B4-BE49-F238E27FC236}">
                <a16:creationId xmlns:a16="http://schemas.microsoft.com/office/drawing/2014/main" id="{A7AE3220-4913-54C5-9EC2-981E73B2E640}"/>
              </a:ext>
            </a:extLst>
          </p:cNvPr>
          <p:cNvSpPr/>
          <p:nvPr/>
        </p:nvSpPr>
        <p:spPr>
          <a:xfrm>
            <a:off x="9893300" y="5334000"/>
            <a:ext cx="444500" cy="838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24" name="Google Shape;1507;p147">
            <a:extLst>
              <a:ext uri="{FF2B5EF4-FFF2-40B4-BE49-F238E27FC236}">
                <a16:creationId xmlns:a16="http://schemas.microsoft.com/office/drawing/2014/main" id="{C1A20388-E517-CA58-074D-E05CA481A57A}"/>
              </a:ext>
            </a:extLst>
          </p:cNvPr>
          <p:cNvSpPr txBox="1"/>
          <p:nvPr/>
        </p:nvSpPr>
        <p:spPr>
          <a:xfrm>
            <a:off x="8002650" y="6248400"/>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Seq</a:t>
            </a:r>
            <a:endParaRPr sz="467" kern="0">
              <a:solidFill>
                <a:srgbClr val="000000"/>
              </a:solidFill>
              <a:latin typeface="Arial"/>
              <a:cs typeface="Arial"/>
              <a:sym typeface="Arial"/>
            </a:endParaRPr>
          </a:p>
        </p:txBody>
      </p:sp>
      <p:sp>
        <p:nvSpPr>
          <p:cNvPr id="25" name="Google Shape;1508;p147">
            <a:extLst>
              <a:ext uri="{FF2B5EF4-FFF2-40B4-BE49-F238E27FC236}">
                <a16:creationId xmlns:a16="http://schemas.microsoft.com/office/drawing/2014/main" id="{1A47A1CD-29CB-9DD5-7DDB-6DDB83A75204}"/>
              </a:ext>
            </a:extLst>
          </p:cNvPr>
          <p:cNvSpPr txBox="1"/>
          <p:nvPr/>
        </p:nvSpPr>
        <p:spPr>
          <a:xfrm>
            <a:off x="9615550" y="6248400"/>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Seq</a:t>
            </a:r>
            <a:endParaRPr sz="467" kern="0">
              <a:solidFill>
                <a:srgbClr val="000000"/>
              </a:solidFill>
              <a:latin typeface="Arial"/>
              <a:cs typeface="Arial"/>
              <a:sym typeface="Arial"/>
            </a:endParaRPr>
          </a:p>
        </p:txBody>
      </p:sp>
      <p:sp>
        <p:nvSpPr>
          <p:cNvPr id="26" name="Google Shape;1509;p147">
            <a:extLst>
              <a:ext uri="{FF2B5EF4-FFF2-40B4-BE49-F238E27FC236}">
                <a16:creationId xmlns:a16="http://schemas.microsoft.com/office/drawing/2014/main" id="{1485B5DD-8912-0B2D-899C-FFC5333D5296}"/>
              </a:ext>
            </a:extLst>
          </p:cNvPr>
          <p:cNvSpPr/>
          <p:nvPr/>
        </p:nvSpPr>
        <p:spPr>
          <a:xfrm>
            <a:off x="9893300" y="965200"/>
            <a:ext cx="444500" cy="8382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27" name="Google Shape;1510;p147">
            <a:extLst>
              <a:ext uri="{FF2B5EF4-FFF2-40B4-BE49-F238E27FC236}">
                <a16:creationId xmlns:a16="http://schemas.microsoft.com/office/drawing/2014/main" id="{C96EF58A-5F71-436E-EE9B-9CA3AF33EE00}"/>
              </a:ext>
            </a:extLst>
          </p:cNvPr>
          <p:cNvSpPr txBox="1"/>
          <p:nvPr/>
        </p:nvSpPr>
        <p:spPr>
          <a:xfrm>
            <a:off x="9615550" y="509300"/>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Seq</a:t>
            </a:r>
            <a:endParaRPr sz="4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844596C-16ED-43E0-1A9A-F8CE24F021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57886" y="1879600"/>
            <a:ext cx="3111941" cy="3352800"/>
          </a:xfrm>
          <a:prstGeom prst="rect">
            <a:avLst/>
          </a:prstGeom>
        </p:spPr>
      </p:pic>
      <p:sp>
        <p:nvSpPr>
          <p:cNvPr id="3" name="TextBox 2">
            <a:extLst>
              <a:ext uri="{FF2B5EF4-FFF2-40B4-BE49-F238E27FC236}">
                <a16:creationId xmlns:a16="http://schemas.microsoft.com/office/drawing/2014/main" id="{5C7B2ADD-E50C-D1F9-5D4E-8394CECC11A6}"/>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6535101"/>
      </p:ext>
    </p:extLst>
  </p:cSld>
  <p:clrMapOvr>
    <a:masterClrMapping/>
  </p:clrMapOvr>
  <mc:AlternateContent xmlns:mc="http://schemas.openxmlformats.org/markup-compatibility/2006" xmlns:p14="http://schemas.microsoft.com/office/powerpoint/2010/main">
    <mc:Choice Requires="p14">
      <p:transition spd="slow" p14:dur="2000" advTm="29071"/>
    </mc:Choice>
    <mc:Fallback xmlns="">
      <p:transition spd="slow" advTm="29071"/>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3" name="Google Shape;1533;p150"/>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pPr>
            <a:r>
              <a:rPr lang="en-US" sz="2800" dirty="0"/>
              <a:t>Speech-Guided </a:t>
            </a:r>
            <a:endParaRPr sz="2800" dirty="0"/>
          </a:p>
          <a:p>
            <a:pPr algn="ctr">
              <a:spcAft>
                <a:spcPts val="200"/>
              </a:spcAft>
            </a:pPr>
            <a:r>
              <a:rPr lang="en-US" sz="2800" dirty="0"/>
              <a:t>Encoders</a:t>
            </a:r>
            <a:endParaRPr sz="2800" dirty="0"/>
          </a:p>
        </p:txBody>
      </p:sp>
      <p:sp>
        <p:nvSpPr>
          <p:cNvPr id="1534" name="Google Shape;1534;p150"/>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Audio-In Systems</a:t>
            </a:r>
            <a:endParaRPr sz="1800" b="1"/>
          </a:p>
        </p:txBody>
      </p:sp>
      <p:pic>
        <p:nvPicPr>
          <p:cNvPr id="6" name="Picture 5" descr="A screenshot of a computer&#10;&#10;Description automatically generated">
            <a:extLst>
              <a:ext uri="{FF2B5EF4-FFF2-40B4-BE49-F238E27FC236}">
                <a16:creationId xmlns:a16="http://schemas.microsoft.com/office/drawing/2014/main" id="{177ED161-75D6-15B3-A05C-4967BBDDAB8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81751" y="1097280"/>
            <a:ext cx="3271717" cy="774452"/>
          </a:xfrm>
          <a:prstGeom prst="rect">
            <a:avLst/>
          </a:prstGeom>
        </p:spPr>
      </p:pic>
      <p:grpSp>
        <p:nvGrpSpPr>
          <p:cNvPr id="10" name="Group 9">
            <a:extLst>
              <a:ext uri="{FF2B5EF4-FFF2-40B4-BE49-F238E27FC236}">
                <a16:creationId xmlns:a16="http://schemas.microsoft.com/office/drawing/2014/main" id="{2AA3B8C4-184A-DD45-B788-E767B383D3F9}"/>
              </a:ext>
            </a:extLst>
          </p:cNvPr>
          <p:cNvGrpSpPr>
            <a:grpSpLocks noChangeAspect="1"/>
          </p:cNvGrpSpPr>
          <p:nvPr/>
        </p:nvGrpSpPr>
        <p:grpSpPr>
          <a:xfrm>
            <a:off x="865632" y="1915717"/>
            <a:ext cx="11167265" cy="4452868"/>
            <a:chOff x="4659332" y="7259871"/>
            <a:chExt cx="29377144" cy="11713929"/>
          </a:xfrm>
        </p:grpSpPr>
        <p:pic>
          <p:nvPicPr>
            <p:cNvPr id="4" name="Picture 3" descr="A screenshot of a computer&#10;&#10;Description automatically generated">
              <a:extLst>
                <a:ext uri="{FF2B5EF4-FFF2-40B4-BE49-F238E27FC236}">
                  <a16:creationId xmlns:a16="http://schemas.microsoft.com/office/drawing/2014/main" id="{E4B17C36-6B29-2B74-CCF0-A75FA80F674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59333" y="12801600"/>
              <a:ext cx="29377143" cy="617220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A4CF34D5-DBAC-8539-36B0-208A5F67DA9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659332" y="7259871"/>
              <a:ext cx="29377143" cy="5541729"/>
            </a:xfrm>
            <a:prstGeom prst="rect">
              <a:avLst/>
            </a:prstGeom>
          </p:spPr>
        </p:pic>
      </p:grpSp>
      <p:sp>
        <p:nvSpPr>
          <p:cNvPr id="13" name="Google Shape;1558;p152">
            <a:extLst>
              <a:ext uri="{FF2B5EF4-FFF2-40B4-BE49-F238E27FC236}">
                <a16:creationId xmlns:a16="http://schemas.microsoft.com/office/drawing/2014/main" id="{9FF3C1BF-45C7-3EA5-C768-1904E93EB941}"/>
              </a:ext>
            </a:extLst>
          </p:cNvPr>
          <p:cNvSpPr txBox="1"/>
          <p:nvPr/>
        </p:nvSpPr>
        <p:spPr>
          <a:xfrm>
            <a:off x="1509485" y="6468924"/>
            <a:ext cx="4042229"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u="sng" kern="0" dirty="0">
                <a:solidFill>
                  <a:srgbClr val="76B900"/>
                </a:solidFill>
                <a:latin typeface="Arial"/>
                <a:cs typeface="Arial"/>
                <a:sym typeface="Arial"/>
                <a:hlinkClick r:id="rId6"/>
              </a:rPr>
              <a:t>Speech Data Explorer | </a:t>
            </a:r>
            <a:r>
              <a:rPr lang="en-US" sz="1067" b="1" u="sng" kern="0" dirty="0" err="1">
                <a:solidFill>
                  <a:srgbClr val="76B900"/>
                </a:solidFill>
                <a:latin typeface="Arial"/>
                <a:cs typeface="Arial"/>
                <a:sym typeface="Arial"/>
                <a:hlinkClick r:id="rId6"/>
              </a:rPr>
              <a:t>NeMo</a:t>
            </a:r>
            <a:r>
              <a:rPr lang="en-US" sz="1067" b="1" u="sng" kern="0" dirty="0">
                <a:solidFill>
                  <a:srgbClr val="76B900"/>
                </a:solidFill>
                <a:latin typeface="Arial"/>
                <a:cs typeface="Arial"/>
                <a:sym typeface="Arial"/>
                <a:hlinkClick r:id="rId6"/>
              </a:rPr>
              <a:t> Framework User Guide</a:t>
            </a:r>
            <a:endParaRPr sz="1067" b="1"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E6171809-833E-8E6C-9E51-6E891E044827}"/>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7110"/>
    </mc:Choice>
    <mc:Fallback xmlns="">
      <p:transition spd="slow" advTm="6711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534389" y="135104"/>
            <a:ext cx="11222181" cy="6427140"/>
          </a:xfrm>
        </p:spPr>
        <p:txBody>
          <a:bodyPr>
            <a:normAutofit/>
          </a:bodyPr>
          <a:lstStyle/>
          <a:p>
            <a:r>
              <a:rPr lang="en-US" sz="7200" dirty="0">
                <a:solidFill>
                  <a:srgbClr val="C00000"/>
                </a:solidFill>
              </a:rPr>
              <a:t>Generative AI </a:t>
            </a:r>
            <a:br>
              <a:rPr lang="en-US" sz="7200" dirty="0">
                <a:solidFill>
                  <a:srgbClr val="C00000"/>
                </a:solidFill>
              </a:rPr>
            </a:br>
            <a:r>
              <a:rPr lang="en-US" sz="7200" dirty="0">
                <a:solidFill>
                  <a:srgbClr val="C00000"/>
                </a:solidFill>
              </a:rPr>
              <a:t>for </a:t>
            </a:r>
            <a:br>
              <a:rPr lang="en-US" sz="7200" dirty="0">
                <a:solidFill>
                  <a:srgbClr val="C00000"/>
                </a:solidFill>
              </a:rPr>
            </a:br>
            <a:r>
              <a:rPr lang="en-US" sz="7200" dirty="0">
                <a:solidFill>
                  <a:srgbClr val="C00000"/>
                </a:solidFill>
              </a:rPr>
              <a:t>Multimodal Information Generation</a:t>
            </a:r>
            <a:endParaRPr lang="en-US" sz="7200" dirty="0"/>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fld id="{5D6FF71F-CF6A-4C46-8F9B-61D49EEA70E3}" type="slidenum">
              <a:rPr lang="en-US" smtClean="0"/>
              <a:t>5</a:t>
            </a:fld>
            <a:endParaRPr lang="en-US"/>
          </a:p>
        </p:txBody>
      </p:sp>
    </p:spTree>
    <p:extLst>
      <p:ext uri="{BB962C8B-B14F-4D97-AF65-F5344CB8AC3E}">
        <p14:creationId xmlns:p14="http://schemas.microsoft.com/office/powerpoint/2010/main" val="3366700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52"/>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pPr>
            <a:r>
              <a:rPr lang="en-US" sz="2800"/>
              <a:t>Image-Guided </a:t>
            </a:r>
            <a:endParaRPr sz="2800"/>
          </a:p>
          <a:p>
            <a:pPr algn="ctr">
              <a:spcAft>
                <a:spcPts val="200"/>
              </a:spcAft>
            </a:pPr>
            <a:r>
              <a:rPr lang="en-US" sz="2800"/>
              <a:t>Encoders</a:t>
            </a:r>
            <a:endParaRPr sz="2800"/>
          </a:p>
        </p:txBody>
      </p:sp>
      <p:sp>
        <p:nvSpPr>
          <p:cNvPr id="1558" name="Google Shape;1558;p152"/>
          <p:cNvSpPr txBox="1"/>
          <p:nvPr/>
        </p:nvSpPr>
        <p:spPr>
          <a:xfrm>
            <a:off x="1509485" y="6424489"/>
            <a:ext cx="4042229" cy="389968"/>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u="sng" kern="0" dirty="0">
                <a:solidFill>
                  <a:srgbClr val="76B900"/>
                </a:solidFill>
                <a:latin typeface="Arial"/>
                <a:cs typeface="Arial"/>
                <a:sym typeface="Arial"/>
                <a:hlinkClick r:id="rId3"/>
              </a:rPr>
              <a:t>Improve Accuracy and Robustness of Vision AI Apps with Vision Transformers and NVIDIA TAO | NVIDIA Blog</a:t>
            </a:r>
            <a:endParaRPr sz="1067" b="1" kern="0" dirty="0">
              <a:solidFill>
                <a:srgbClr val="000000"/>
              </a:solidFill>
              <a:latin typeface="Arial"/>
              <a:cs typeface="Arial"/>
              <a:sym typeface="Arial"/>
            </a:endParaRPr>
          </a:p>
        </p:txBody>
      </p:sp>
      <p:grpSp>
        <p:nvGrpSpPr>
          <p:cNvPr id="1559" name="Google Shape;1559;p152"/>
          <p:cNvGrpSpPr/>
          <p:nvPr/>
        </p:nvGrpSpPr>
        <p:grpSpPr>
          <a:xfrm>
            <a:off x="1077686" y="705182"/>
            <a:ext cx="10544179" cy="5567850"/>
            <a:chOff x="8699975" y="6058300"/>
            <a:chExt cx="27876025" cy="14124500"/>
          </a:xfrm>
        </p:grpSpPr>
        <p:pic>
          <p:nvPicPr>
            <p:cNvPr id="1560" name="Google Shape;1560;p15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699975" y="9057025"/>
              <a:ext cx="27876025" cy="11125775"/>
            </a:xfrm>
            <a:prstGeom prst="rect">
              <a:avLst/>
            </a:prstGeom>
            <a:noFill/>
            <a:ln>
              <a:noFill/>
            </a:ln>
          </p:spPr>
        </p:pic>
        <p:pic>
          <p:nvPicPr>
            <p:cNvPr id="1561" name="Google Shape;1561;p15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4689550" y="6058300"/>
              <a:ext cx="11426774" cy="3074925"/>
            </a:xfrm>
            <a:prstGeom prst="rect">
              <a:avLst/>
            </a:prstGeom>
            <a:noFill/>
            <a:ln>
              <a:noFill/>
            </a:ln>
          </p:spPr>
        </p:pic>
      </p:grpSp>
      <p:sp>
        <p:nvSpPr>
          <p:cNvPr id="2" name="TextBox 1">
            <a:extLst>
              <a:ext uri="{FF2B5EF4-FFF2-40B4-BE49-F238E27FC236}">
                <a16:creationId xmlns:a16="http://schemas.microsoft.com/office/drawing/2014/main" id="{96B90A14-4B1D-15CA-36BA-32080A1DA4A3}"/>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5024"/>
    </mc:Choice>
    <mc:Fallback xmlns="">
      <p:transition spd="slow" advTm="4502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157"/>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Synergizing Encoders</a:t>
            </a:r>
            <a:endParaRPr sz="2800"/>
          </a:p>
        </p:txBody>
      </p:sp>
      <p:sp>
        <p:nvSpPr>
          <p:cNvPr id="1614" name="Google Shape;1614;p157"/>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Resolving Modality Gaps via Similarity</a:t>
            </a:r>
            <a:endParaRPr sz="1800" b="1"/>
          </a:p>
        </p:txBody>
      </p:sp>
      <p:sp>
        <p:nvSpPr>
          <p:cNvPr id="1615" name="Google Shape;1615;p157"/>
          <p:cNvSpPr txBox="1"/>
          <p:nvPr/>
        </p:nvSpPr>
        <p:spPr>
          <a:xfrm>
            <a:off x="1529347" y="6493649"/>
            <a:ext cx="3552371"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3"/>
              </a:rPr>
              <a:t>CLIP: Connecting text and images | OpenAI</a:t>
            </a:r>
            <a:endParaRPr sz="1067" b="1" kern="0" dirty="0">
              <a:solidFill>
                <a:srgbClr val="000000"/>
              </a:solidFill>
              <a:latin typeface="Arial"/>
              <a:cs typeface="Arial"/>
              <a:sym typeface="Arial"/>
            </a:endParaRPr>
          </a:p>
        </p:txBody>
      </p:sp>
      <p:pic>
        <p:nvPicPr>
          <p:cNvPr id="1616" name="Google Shape;1616;p157"/>
          <p:cNvPicPr preferRelativeResize="0"/>
          <p:nvPr/>
        </p:nvPicPr>
        <p:blipFill rotWithShape="1">
          <a:blip r:embed="rId4" cstate="screen">
            <a:alphaModFix/>
            <a:extLst>
              <a:ext uri="{28A0092B-C50C-407E-A947-70E740481C1C}">
                <a14:useLocalDpi xmlns:a14="http://schemas.microsoft.com/office/drawing/2010/main"/>
              </a:ext>
            </a:extLst>
          </a:blip>
          <a:srcRect t="1729" b="2704"/>
          <a:stretch/>
        </p:blipFill>
        <p:spPr>
          <a:xfrm>
            <a:off x="0" y="1943100"/>
            <a:ext cx="12192001" cy="4535581"/>
          </a:xfrm>
          <a:prstGeom prst="rect">
            <a:avLst/>
          </a:prstGeom>
          <a:noFill/>
          <a:ln>
            <a:noFill/>
          </a:ln>
        </p:spPr>
      </p:pic>
      <p:pic>
        <p:nvPicPr>
          <p:cNvPr id="1617" name="Google Shape;1617;p157"/>
          <p:cNvPicPr preferRelativeResize="0"/>
          <p:nvPr/>
        </p:nvPicPr>
        <p:blipFill>
          <a:blip r:embed="rId5">
            <a:alphaModFix/>
          </a:blip>
          <a:stretch>
            <a:fillRect/>
          </a:stretch>
        </p:blipFill>
        <p:spPr>
          <a:xfrm>
            <a:off x="6070600" y="774967"/>
            <a:ext cx="6034200" cy="938358"/>
          </a:xfrm>
          <a:prstGeom prst="rect">
            <a:avLst/>
          </a:prstGeom>
          <a:noFill/>
          <a:ln>
            <a:noFill/>
          </a:ln>
        </p:spPr>
      </p:pic>
      <p:sp>
        <p:nvSpPr>
          <p:cNvPr id="2" name="TextBox 1">
            <a:extLst>
              <a:ext uri="{FF2B5EF4-FFF2-40B4-BE49-F238E27FC236}">
                <a16:creationId xmlns:a16="http://schemas.microsoft.com/office/drawing/2014/main" id="{6A8D441B-80EA-9136-A2DA-C04DD0EB4643}"/>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98935"/>
    </mc:Choice>
    <mc:Fallback xmlns="">
      <p:transition spd="slow" advTm="98935"/>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58"/>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Multimodal Retrievers</a:t>
            </a:r>
            <a:endParaRPr sz="2800"/>
          </a:p>
        </p:txBody>
      </p:sp>
      <p:sp>
        <p:nvSpPr>
          <p:cNvPr id="1623" name="Google Shape;1623;p158"/>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Resolving Modality Gaps via Similarity</a:t>
            </a:r>
            <a:endParaRPr sz="1800" b="1"/>
          </a:p>
        </p:txBody>
      </p:sp>
      <p:pic>
        <p:nvPicPr>
          <p:cNvPr id="1625" name="Google Shape;1625;p1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7700" y="2161042"/>
            <a:ext cx="6529992" cy="3565009"/>
          </a:xfrm>
          <a:prstGeom prst="rect">
            <a:avLst/>
          </a:prstGeom>
          <a:noFill/>
          <a:ln>
            <a:noFill/>
          </a:ln>
        </p:spPr>
      </p:pic>
      <p:pic>
        <p:nvPicPr>
          <p:cNvPr id="1626" name="Google Shape;1626;p1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75217" y="1951550"/>
            <a:ext cx="4611991" cy="3856651"/>
          </a:xfrm>
          <a:prstGeom prst="rect">
            <a:avLst/>
          </a:prstGeom>
          <a:noFill/>
          <a:ln>
            <a:noFill/>
          </a:ln>
        </p:spPr>
      </p:pic>
      <p:sp>
        <p:nvSpPr>
          <p:cNvPr id="2" name="Google Shape;1615;p157">
            <a:extLst>
              <a:ext uri="{FF2B5EF4-FFF2-40B4-BE49-F238E27FC236}">
                <a16:creationId xmlns:a16="http://schemas.microsoft.com/office/drawing/2014/main" id="{6E94CDF8-B4F0-A1F7-274A-C4999426C59A}"/>
              </a:ext>
            </a:extLst>
          </p:cNvPr>
          <p:cNvSpPr txBox="1"/>
          <p:nvPr/>
        </p:nvSpPr>
        <p:spPr>
          <a:xfrm>
            <a:off x="1529346" y="6493649"/>
            <a:ext cx="4131225"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5"/>
              </a:rPr>
              <a:t>RA-CM3: Retrieval-Augmented Multimodal Modeling (2023)</a:t>
            </a:r>
            <a:endParaRPr sz="1067" b="1"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634364AE-A5FD-A9AB-262E-475A2627DAD7}"/>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3296"/>
    </mc:Choice>
    <mc:Fallback xmlns="">
      <p:transition spd="slow" advTm="103296"/>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p131"/>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Synergizing Encoders</a:t>
            </a:r>
            <a:endParaRPr sz="2800"/>
          </a:p>
        </p:txBody>
      </p:sp>
      <p:sp>
        <p:nvSpPr>
          <p:cNvPr id="2161" name="Google Shape;2161;p131"/>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Resolving Modality Gaps via Similarity</a:t>
            </a:r>
            <a:endParaRPr sz="1800" b="1"/>
          </a:p>
        </p:txBody>
      </p:sp>
      <p:pic>
        <p:nvPicPr>
          <p:cNvPr id="2163" name="Google Shape;2163;p131"/>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4579792" y="1997942"/>
            <a:ext cx="7612208" cy="4555258"/>
          </a:xfrm>
          <a:prstGeom prst="rect">
            <a:avLst/>
          </a:prstGeom>
          <a:noFill/>
          <a:ln>
            <a:noFill/>
          </a:ln>
        </p:spPr>
      </p:pic>
      <p:sp>
        <p:nvSpPr>
          <p:cNvPr id="2164" name="Google Shape;2164;p131"/>
          <p:cNvSpPr txBox="1"/>
          <p:nvPr/>
        </p:nvSpPr>
        <p:spPr>
          <a:xfrm>
            <a:off x="6077600" y="759733"/>
            <a:ext cx="5917400" cy="984875"/>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200" b="1" kern="0">
                <a:solidFill>
                  <a:srgbClr val="1C1E21"/>
                </a:solidFill>
                <a:highlight>
                  <a:srgbClr val="FFFFFF"/>
                </a:highlight>
                <a:latin typeface="Arial"/>
                <a:cs typeface="Arial"/>
                <a:sym typeface="Arial"/>
              </a:rPr>
              <a:t>By aligning six modalities’ embedding into a common space, ImageBind enables cross-modal retrieval of different types of content that aren’t observed together, the addition of embeddings from different modalities to naturally compose their semantics, and audio-to-image generation by using our audio embeddings with a pretrained DALLE-2 decoder to work with CLIP text embeddings.</a:t>
            </a:r>
            <a:endParaRPr sz="1200" b="1" kern="0">
              <a:solidFill>
                <a:srgbClr val="000000"/>
              </a:solidFill>
              <a:latin typeface="Arial"/>
              <a:cs typeface="Arial"/>
              <a:sym typeface="Arial"/>
            </a:endParaRPr>
          </a:p>
        </p:txBody>
      </p:sp>
      <p:pic>
        <p:nvPicPr>
          <p:cNvPr id="2165" name="Google Shape;2165;p1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2209313"/>
            <a:ext cx="4698405" cy="3827146"/>
          </a:xfrm>
          <a:prstGeom prst="rect">
            <a:avLst/>
          </a:prstGeom>
          <a:noFill/>
          <a:ln>
            <a:noFill/>
          </a:ln>
        </p:spPr>
      </p:pic>
      <p:pic>
        <p:nvPicPr>
          <p:cNvPr id="2166" name="Google Shape;2166;p13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49625" y="2707322"/>
            <a:ext cx="1189950" cy="535192"/>
          </a:xfrm>
          <a:prstGeom prst="rect">
            <a:avLst/>
          </a:prstGeom>
          <a:noFill/>
          <a:ln>
            <a:noFill/>
          </a:ln>
        </p:spPr>
      </p:pic>
      <p:sp>
        <p:nvSpPr>
          <p:cNvPr id="2" name="Google Shape;1615;p157">
            <a:extLst>
              <a:ext uri="{FF2B5EF4-FFF2-40B4-BE49-F238E27FC236}">
                <a16:creationId xmlns:a16="http://schemas.microsoft.com/office/drawing/2014/main" id="{D4D232E1-EE26-B0F2-6331-7C55FBF46E9A}"/>
              </a:ext>
            </a:extLst>
          </p:cNvPr>
          <p:cNvSpPr txBox="1"/>
          <p:nvPr/>
        </p:nvSpPr>
        <p:spPr>
          <a:xfrm>
            <a:off x="1529346" y="6493649"/>
            <a:ext cx="4131225"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6"/>
              </a:rPr>
              <a:t>ImageBind: Holistic AI learning across six modalities (2023)</a:t>
            </a:r>
            <a:endParaRPr sz="1067" b="1"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ACB157D4-0D40-6324-055E-F53E37F6D3E5}"/>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91075"/>
    </mc:Choice>
    <mc:Fallback xmlns="">
      <p:transition spd="slow" advTm="9107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151"/>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pPr>
            <a:r>
              <a:rPr lang="en-US" sz="2800"/>
              <a:t>Speech-Guided </a:t>
            </a:r>
            <a:endParaRPr sz="2800"/>
          </a:p>
          <a:p>
            <a:pPr algn="ctr">
              <a:spcAft>
                <a:spcPts val="200"/>
              </a:spcAft>
            </a:pPr>
            <a:r>
              <a:rPr lang="en-US" sz="2800"/>
              <a:t>Text Generation</a:t>
            </a:r>
            <a:endParaRPr sz="2800"/>
          </a:p>
        </p:txBody>
      </p:sp>
      <p:sp>
        <p:nvSpPr>
          <p:cNvPr id="1542" name="Google Shape;1542;p151"/>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Audio-In, Text-Out</a:t>
            </a:r>
            <a:endParaRPr sz="1800" b="1"/>
          </a:p>
        </p:txBody>
      </p:sp>
      <p:pic>
        <p:nvPicPr>
          <p:cNvPr id="1550" name="Google Shape;1550;p151"/>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139125" y="1914281"/>
            <a:ext cx="6428584" cy="4764816"/>
          </a:xfrm>
          <a:prstGeom prst="rect">
            <a:avLst/>
          </a:prstGeom>
          <a:noFill/>
          <a:ln>
            <a:noFill/>
          </a:ln>
        </p:spPr>
      </p:pic>
      <p:sp>
        <p:nvSpPr>
          <p:cNvPr id="2" name="Google Shape;1615;p157">
            <a:extLst>
              <a:ext uri="{FF2B5EF4-FFF2-40B4-BE49-F238E27FC236}">
                <a16:creationId xmlns:a16="http://schemas.microsoft.com/office/drawing/2014/main" id="{F45401B2-63C1-6092-233A-8CF2B677EDF7}"/>
              </a:ext>
            </a:extLst>
          </p:cNvPr>
          <p:cNvSpPr txBox="1"/>
          <p:nvPr/>
        </p:nvSpPr>
        <p:spPr>
          <a:xfrm>
            <a:off x="1529346" y="6493649"/>
            <a:ext cx="4131225"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4"/>
              </a:rPr>
              <a:t>Introducing Whisper | OpenAI</a:t>
            </a:r>
            <a:endParaRPr sz="1067" b="1" kern="0" dirty="0">
              <a:solidFill>
                <a:srgbClr val="000000"/>
              </a:solidFill>
              <a:latin typeface="Arial"/>
              <a:cs typeface="Arial"/>
              <a:sym typeface="Arial"/>
            </a:endParaRPr>
          </a:p>
        </p:txBody>
      </p:sp>
      <p:sp>
        <p:nvSpPr>
          <p:cNvPr id="6" name="Google Shape;1569;p153">
            <a:extLst>
              <a:ext uri="{FF2B5EF4-FFF2-40B4-BE49-F238E27FC236}">
                <a16:creationId xmlns:a16="http://schemas.microsoft.com/office/drawing/2014/main" id="{69E5E0D6-956B-2F9D-FBEF-6113AB2A066B}"/>
              </a:ext>
            </a:extLst>
          </p:cNvPr>
          <p:cNvSpPr/>
          <p:nvPr/>
        </p:nvSpPr>
        <p:spPr>
          <a:xfrm>
            <a:off x="8994588" y="5504349"/>
            <a:ext cx="444500" cy="533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7" name="Google Shape;1570;p153">
            <a:extLst>
              <a:ext uri="{FF2B5EF4-FFF2-40B4-BE49-F238E27FC236}">
                <a16:creationId xmlns:a16="http://schemas.microsoft.com/office/drawing/2014/main" id="{737F320B-31E7-222D-94A9-E14969465A98}"/>
              </a:ext>
            </a:extLst>
          </p:cNvPr>
          <p:cNvSpPr/>
          <p:nvPr/>
        </p:nvSpPr>
        <p:spPr>
          <a:xfrm>
            <a:off x="10607488" y="5504349"/>
            <a:ext cx="444500" cy="533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8" name="Google Shape;1571;p153">
            <a:extLst>
              <a:ext uri="{FF2B5EF4-FFF2-40B4-BE49-F238E27FC236}">
                <a16:creationId xmlns:a16="http://schemas.microsoft.com/office/drawing/2014/main" id="{424F1983-77C7-34F5-8C12-E5395C8DFD81}"/>
              </a:ext>
            </a:extLst>
          </p:cNvPr>
          <p:cNvSpPr txBox="1"/>
          <p:nvPr/>
        </p:nvSpPr>
        <p:spPr>
          <a:xfrm>
            <a:off x="8736109" y="6113949"/>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dirty="0">
                <a:solidFill>
                  <a:srgbClr val="588A00"/>
                </a:solidFill>
                <a:latin typeface="NVIDIA Sans"/>
                <a:ea typeface="NVIDIA Sans"/>
                <a:cs typeface="NVIDIA Sans"/>
                <a:sym typeface="NVIDIA Sans"/>
              </a:rPr>
              <a:t>Audio</a:t>
            </a:r>
            <a:endParaRPr sz="467" kern="0" dirty="0">
              <a:solidFill>
                <a:srgbClr val="000000"/>
              </a:solidFill>
              <a:latin typeface="Arial"/>
              <a:cs typeface="Arial"/>
              <a:sym typeface="Arial"/>
            </a:endParaRPr>
          </a:p>
        </p:txBody>
      </p:sp>
      <p:sp>
        <p:nvSpPr>
          <p:cNvPr id="9" name="Google Shape;1572;p153">
            <a:extLst>
              <a:ext uri="{FF2B5EF4-FFF2-40B4-BE49-F238E27FC236}">
                <a16:creationId xmlns:a16="http://schemas.microsoft.com/office/drawing/2014/main" id="{5BAE95B3-06AD-8D4B-DD6A-087CBB62239B}"/>
              </a:ext>
            </a:extLst>
          </p:cNvPr>
          <p:cNvSpPr txBox="1"/>
          <p:nvPr/>
        </p:nvSpPr>
        <p:spPr>
          <a:xfrm>
            <a:off x="10349009" y="6113949"/>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Text</a:t>
            </a:r>
            <a:endParaRPr sz="467" kern="0">
              <a:solidFill>
                <a:srgbClr val="000000"/>
              </a:solidFill>
              <a:latin typeface="Arial"/>
              <a:cs typeface="Arial"/>
              <a:sym typeface="Arial"/>
            </a:endParaRPr>
          </a:p>
        </p:txBody>
      </p:sp>
      <p:sp>
        <p:nvSpPr>
          <p:cNvPr id="10" name="Google Shape;1573;p153">
            <a:extLst>
              <a:ext uri="{FF2B5EF4-FFF2-40B4-BE49-F238E27FC236}">
                <a16:creationId xmlns:a16="http://schemas.microsoft.com/office/drawing/2014/main" id="{1061E810-28CF-16A6-3A01-315ED48835E5}"/>
              </a:ext>
            </a:extLst>
          </p:cNvPr>
          <p:cNvSpPr/>
          <p:nvPr/>
        </p:nvSpPr>
        <p:spPr>
          <a:xfrm>
            <a:off x="10607488" y="1440349"/>
            <a:ext cx="444500" cy="533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11" name="Google Shape;1574;p153">
            <a:extLst>
              <a:ext uri="{FF2B5EF4-FFF2-40B4-BE49-F238E27FC236}">
                <a16:creationId xmlns:a16="http://schemas.microsoft.com/office/drawing/2014/main" id="{4E552A30-77A5-0B9F-E2D3-BED9825EE512}"/>
              </a:ext>
            </a:extLst>
          </p:cNvPr>
          <p:cNvSpPr txBox="1"/>
          <p:nvPr/>
        </p:nvSpPr>
        <p:spPr>
          <a:xfrm>
            <a:off x="10329738" y="984449"/>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Text</a:t>
            </a:r>
            <a:endParaRPr sz="467" kern="0">
              <a:solidFill>
                <a:srgbClr val="000000"/>
              </a:solidFill>
              <a:latin typeface="Arial"/>
              <a:cs typeface="Arial"/>
              <a:sym typeface="Arial"/>
            </a:endParaRPr>
          </a:p>
        </p:txBody>
      </p:sp>
      <p:pic>
        <p:nvPicPr>
          <p:cNvPr id="12" name="Picture 11">
            <a:extLst>
              <a:ext uri="{FF2B5EF4-FFF2-40B4-BE49-F238E27FC236}">
                <a16:creationId xmlns:a16="http://schemas.microsoft.com/office/drawing/2014/main" id="{299BD6E9-E0EE-3B6C-3338-D3272758887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86588" y="2049949"/>
            <a:ext cx="3111941" cy="3352800"/>
          </a:xfrm>
          <a:prstGeom prst="rect">
            <a:avLst/>
          </a:prstGeom>
        </p:spPr>
      </p:pic>
      <p:sp>
        <p:nvSpPr>
          <p:cNvPr id="3" name="TextBox 2">
            <a:extLst>
              <a:ext uri="{FF2B5EF4-FFF2-40B4-BE49-F238E27FC236}">
                <a16:creationId xmlns:a16="http://schemas.microsoft.com/office/drawing/2014/main" id="{BEC76965-A280-95CA-092E-3EDA8B74C61D}"/>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76790"/>
    </mc:Choice>
    <mc:Fallback xmlns="">
      <p:transition spd="slow" advTm="7679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53"/>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pPr>
            <a:r>
              <a:rPr lang="en-US" sz="2800"/>
              <a:t>Image-Guided </a:t>
            </a:r>
            <a:endParaRPr sz="2800"/>
          </a:p>
          <a:p>
            <a:pPr algn="ctr">
              <a:spcAft>
                <a:spcPts val="200"/>
              </a:spcAft>
            </a:pPr>
            <a:r>
              <a:rPr lang="en-US" sz="2800"/>
              <a:t>Text Generation</a:t>
            </a:r>
            <a:endParaRPr sz="2800"/>
          </a:p>
        </p:txBody>
      </p:sp>
      <p:sp>
        <p:nvSpPr>
          <p:cNvPr id="1567" name="Google Shape;1567;p153"/>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Image-In, Text-Out</a:t>
            </a:r>
            <a:endParaRPr sz="1800" b="1"/>
          </a:p>
        </p:txBody>
      </p:sp>
      <p:sp>
        <p:nvSpPr>
          <p:cNvPr id="1569" name="Google Shape;1569;p153"/>
          <p:cNvSpPr/>
          <p:nvPr/>
        </p:nvSpPr>
        <p:spPr>
          <a:xfrm>
            <a:off x="8994588" y="5504349"/>
            <a:ext cx="444500" cy="533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1570" name="Google Shape;1570;p153"/>
          <p:cNvSpPr/>
          <p:nvPr/>
        </p:nvSpPr>
        <p:spPr>
          <a:xfrm>
            <a:off x="10607488" y="5504349"/>
            <a:ext cx="444500" cy="533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1571" name="Google Shape;1571;p153"/>
          <p:cNvSpPr txBox="1"/>
          <p:nvPr/>
        </p:nvSpPr>
        <p:spPr>
          <a:xfrm>
            <a:off x="8736109" y="6113949"/>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Image</a:t>
            </a:r>
            <a:endParaRPr sz="467" kern="0">
              <a:solidFill>
                <a:srgbClr val="000000"/>
              </a:solidFill>
              <a:latin typeface="Arial"/>
              <a:cs typeface="Arial"/>
              <a:sym typeface="Arial"/>
            </a:endParaRPr>
          </a:p>
        </p:txBody>
      </p:sp>
      <p:sp>
        <p:nvSpPr>
          <p:cNvPr id="1572" name="Google Shape;1572;p153"/>
          <p:cNvSpPr txBox="1"/>
          <p:nvPr/>
        </p:nvSpPr>
        <p:spPr>
          <a:xfrm>
            <a:off x="10349009" y="6113949"/>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Text</a:t>
            </a:r>
            <a:endParaRPr sz="467" kern="0">
              <a:solidFill>
                <a:srgbClr val="000000"/>
              </a:solidFill>
              <a:latin typeface="Arial"/>
              <a:cs typeface="Arial"/>
              <a:sym typeface="Arial"/>
            </a:endParaRPr>
          </a:p>
        </p:txBody>
      </p:sp>
      <p:sp>
        <p:nvSpPr>
          <p:cNvPr id="1573" name="Google Shape;1573;p153"/>
          <p:cNvSpPr/>
          <p:nvPr/>
        </p:nvSpPr>
        <p:spPr>
          <a:xfrm>
            <a:off x="10607488" y="1440349"/>
            <a:ext cx="444500" cy="5334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1574" name="Google Shape;1574;p153"/>
          <p:cNvSpPr txBox="1"/>
          <p:nvPr/>
        </p:nvSpPr>
        <p:spPr>
          <a:xfrm>
            <a:off x="10329738" y="984449"/>
            <a:ext cx="1000000" cy="417925"/>
          </a:xfrm>
          <a:prstGeom prst="rect">
            <a:avLst/>
          </a:prstGeom>
          <a:noFill/>
          <a:ln>
            <a:noFill/>
          </a:ln>
        </p:spPr>
        <p:txBody>
          <a:bodyPr spcFirstLastPara="1" wrap="square" lIns="30475" tIns="30475" rIns="30475" bIns="30475" anchor="t" anchorCtr="0">
            <a:spAutoFit/>
          </a:bodyPr>
          <a:lstStyle/>
          <a:p>
            <a:pPr algn="ctr" defTabSz="304770">
              <a:spcAft>
                <a:spcPts val="333"/>
              </a:spcAft>
              <a:buClr>
                <a:srgbClr val="000000"/>
              </a:buClr>
            </a:pPr>
            <a:r>
              <a:rPr lang="en-US" sz="2066" b="1" kern="0">
                <a:solidFill>
                  <a:srgbClr val="588A00"/>
                </a:solidFill>
                <a:latin typeface="NVIDIA Sans"/>
                <a:ea typeface="NVIDIA Sans"/>
                <a:cs typeface="NVIDIA Sans"/>
                <a:sym typeface="NVIDIA Sans"/>
              </a:rPr>
              <a:t>Text</a:t>
            </a:r>
            <a:endParaRPr sz="467" kern="0">
              <a:solidFill>
                <a:srgbClr val="000000"/>
              </a:solidFill>
              <a:latin typeface="Arial"/>
              <a:cs typeface="Arial"/>
              <a:sym typeface="Arial"/>
            </a:endParaRPr>
          </a:p>
        </p:txBody>
      </p:sp>
      <p:pic>
        <p:nvPicPr>
          <p:cNvPr id="1575" name="Google Shape;1575;p153"/>
          <p:cNvPicPr preferRelativeResize="0">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228600" y="1961136"/>
            <a:ext cx="8001000" cy="3982464"/>
          </a:xfrm>
          <a:prstGeom prst="rect">
            <a:avLst/>
          </a:prstGeom>
          <a:noFill/>
          <a:ln>
            <a:noFill/>
          </a:ln>
        </p:spPr>
      </p:pic>
      <p:pic>
        <p:nvPicPr>
          <p:cNvPr id="5" name="Picture 4">
            <a:extLst>
              <a:ext uri="{FF2B5EF4-FFF2-40B4-BE49-F238E27FC236}">
                <a16:creationId xmlns:a16="http://schemas.microsoft.com/office/drawing/2014/main" id="{608FD811-1DAF-4257-19F7-24F624C5A3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86588" y="2049949"/>
            <a:ext cx="3111941" cy="3352800"/>
          </a:xfrm>
          <a:prstGeom prst="rect">
            <a:avLst/>
          </a:prstGeom>
        </p:spPr>
      </p:pic>
      <p:sp>
        <p:nvSpPr>
          <p:cNvPr id="7" name="Google Shape;1615;p157">
            <a:extLst>
              <a:ext uri="{FF2B5EF4-FFF2-40B4-BE49-F238E27FC236}">
                <a16:creationId xmlns:a16="http://schemas.microsoft.com/office/drawing/2014/main" id="{BB5785E5-DB8C-D11F-D60B-CF4E33A264F0}"/>
              </a:ext>
            </a:extLst>
          </p:cNvPr>
          <p:cNvSpPr txBox="1"/>
          <p:nvPr/>
        </p:nvSpPr>
        <p:spPr>
          <a:xfrm>
            <a:off x="1529346" y="6493649"/>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5"/>
              </a:rPr>
              <a:t>An Image is Worth 16x16 Words: Transformers for Image Recognition at Scale (2021)</a:t>
            </a:r>
            <a:endParaRPr sz="1067" b="1"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67D37815-BC6D-B4DB-713C-2852DC6DA971}"/>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9403"/>
    </mc:Choice>
    <mc:Fallback xmlns="">
      <p:transition spd="slow" advTm="2940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145"/>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pPr>
            <a:r>
              <a:rPr lang="en-US" sz="2800"/>
              <a:t>Multi-Image Guided </a:t>
            </a:r>
            <a:endParaRPr sz="2800"/>
          </a:p>
          <a:p>
            <a:pPr algn="ctr">
              <a:spcAft>
                <a:spcPts val="200"/>
              </a:spcAft>
            </a:pPr>
            <a:r>
              <a:rPr lang="en-US" sz="2800"/>
              <a:t>Text Generation</a:t>
            </a:r>
            <a:endParaRPr sz="2800"/>
          </a:p>
        </p:txBody>
      </p:sp>
      <p:sp>
        <p:nvSpPr>
          <p:cNvPr id="2409" name="Google Shape;2409;p145"/>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Image- Systems</a:t>
            </a:r>
            <a:endParaRPr sz="1800" b="1"/>
          </a:p>
        </p:txBody>
      </p:sp>
      <p:sp>
        <p:nvSpPr>
          <p:cNvPr id="2411" name="Google Shape;2411;p145"/>
          <p:cNvSpPr txBox="1"/>
          <p:nvPr/>
        </p:nvSpPr>
        <p:spPr>
          <a:xfrm>
            <a:off x="-40050" y="1163942"/>
            <a:ext cx="1000000" cy="1000000"/>
          </a:xfrm>
          <a:prstGeom prst="rect">
            <a:avLst/>
          </a:prstGeom>
          <a:noFill/>
          <a:ln>
            <a:noFill/>
          </a:ln>
        </p:spPr>
        <p:txBody>
          <a:bodyPr spcFirstLastPara="1" wrap="square" lIns="30475" tIns="30475" rIns="30475" bIns="30475" anchor="ctr" anchorCtr="0">
            <a:noAutofit/>
          </a:bodyPr>
          <a:lstStyle/>
          <a:p>
            <a:pPr defTabSz="304770">
              <a:buClr>
                <a:srgbClr val="000000"/>
              </a:buClr>
            </a:pPr>
            <a:r>
              <a:rPr lang="en-US" sz="467" kern="0">
                <a:solidFill>
                  <a:srgbClr val="000000"/>
                </a:solidFill>
                <a:latin typeface="Arial"/>
                <a:cs typeface="Arial"/>
                <a:sym typeface="Arial"/>
              </a:rPr>
              <a:t> </a:t>
            </a:r>
            <a:endParaRPr sz="467" kern="0">
              <a:solidFill>
                <a:srgbClr val="000000"/>
              </a:solidFill>
              <a:latin typeface="Arial"/>
              <a:cs typeface="Arial"/>
              <a:sym typeface="Arial"/>
            </a:endParaRPr>
          </a:p>
        </p:txBody>
      </p:sp>
      <p:sp>
        <p:nvSpPr>
          <p:cNvPr id="2" name="Google Shape;1615;p157">
            <a:extLst>
              <a:ext uri="{FF2B5EF4-FFF2-40B4-BE49-F238E27FC236}">
                <a16:creationId xmlns:a16="http://schemas.microsoft.com/office/drawing/2014/main" id="{27D7B300-9CEC-02D5-DE7C-3009965C05FE}"/>
              </a:ext>
            </a:extLst>
          </p:cNvPr>
          <p:cNvSpPr txBox="1"/>
          <p:nvPr/>
        </p:nvSpPr>
        <p:spPr>
          <a:xfrm>
            <a:off x="1529346" y="6493649"/>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3"/>
              </a:rPr>
              <a:t>VILA: On Pre-training for Visual Language Models  </a:t>
            </a:r>
            <a:endParaRPr sz="1067" b="1"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A73E41B6-870B-AA3B-58E8-44F39E42E5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9346" y="1918481"/>
            <a:ext cx="9412615" cy="4441728"/>
          </a:xfrm>
          <a:prstGeom prst="rect">
            <a:avLst/>
          </a:prstGeom>
        </p:spPr>
      </p:pic>
      <p:sp>
        <p:nvSpPr>
          <p:cNvPr id="3" name="TextBox 2">
            <a:extLst>
              <a:ext uri="{FF2B5EF4-FFF2-40B4-BE49-F238E27FC236}">
                <a16:creationId xmlns:a16="http://schemas.microsoft.com/office/drawing/2014/main" id="{F042911C-21F3-B6FC-90CC-CB1A628398B0}"/>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4895"/>
    </mc:Choice>
    <mc:Fallback xmlns="">
      <p:transition spd="slow" advTm="104895"/>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568"/>
        <p:cNvGrpSpPr/>
        <p:nvPr/>
      </p:nvGrpSpPr>
      <p:grpSpPr>
        <a:xfrm>
          <a:off x="0" y="0"/>
          <a:ext cx="0" cy="0"/>
          <a:chOff x="0" y="0"/>
          <a:chExt cx="0" cy="0"/>
        </a:xfrm>
      </p:grpSpPr>
      <p:sp>
        <p:nvSpPr>
          <p:cNvPr id="2570" name="Google Shape;2570;p154"/>
          <p:cNvSpPr txBox="1"/>
          <p:nvPr/>
        </p:nvSpPr>
        <p:spPr>
          <a:xfrm>
            <a:off x="-40050" y="1163942"/>
            <a:ext cx="1000000" cy="1000000"/>
          </a:xfrm>
          <a:prstGeom prst="rect">
            <a:avLst/>
          </a:prstGeom>
          <a:noFill/>
          <a:ln>
            <a:noFill/>
          </a:ln>
        </p:spPr>
        <p:txBody>
          <a:bodyPr spcFirstLastPara="1" wrap="square" lIns="30475" tIns="30475" rIns="30475" bIns="30475" anchor="ctr" anchorCtr="0">
            <a:noAutofit/>
          </a:bodyPr>
          <a:lstStyle/>
          <a:p>
            <a:pPr defTabSz="304770">
              <a:buClr>
                <a:srgbClr val="000000"/>
              </a:buClr>
            </a:pPr>
            <a:r>
              <a:rPr lang="en-US" sz="467" kern="0">
                <a:solidFill>
                  <a:srgbClr val="000000"/>
                </a:solidFill>
                <a:latin typeface="Arial"/>
                <a:cs typeface="Arial"/>
                <a:sym typeface="Arial"/>
              </a:rPr>
              <a:t> </a:t>
            </a:r>
            <a:endParaRPr sz="467" kern="0">
              <a:solidFill>
                <a:srgbClr val="000000"/>
              </a:solidFill>
              <a:latin typeface="Arial"/>
              <a:cs typeface="Arial"/>
              <a:sym typeface="Arial"/>
            </a:endParaRPr>
          </a:p>
        </p:txBody>
      </p:sp>
      <p:pic>
        <p:nvPicPr>
          <p:cNvPr id="2" name="Picture 1" descr="A diagram of a computer network&#10;&#10;Description automatically generated">
            <a:extLst>
              <a:ext uri="{FF2B5EF4-FFF2-40B4-BE49-F238E27FC236}">
                <a16:creationId xmlns:a16="http://schemas.microsoft.com/office/drawing/2014/main" id="{81BC7300-2C41-B29C-08C1-FBB340B230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98315" y="0"/>
            <a:ext cx="8395371" cy="6260218"/>
          </a:xfrm>
          <a:prstGeom prst="rect">
            <a:avLst/>
          </a:prstGeom>
        </p:spPr>
      </p:pic>
      <p:sp>
        <p:nvSpPr>
          <p:cNvPr id="3" name="Google Shape;1615;p157">
            <a:extLst>
              <a:ext uri="{FF2B5EF4-FFF2-40B4-BE49-F238E27FC236}">
                <a16:creationId xmlns:a16="http://schemas.microsoft.com/office/drawing/2014/main" id="{3287B40E-76F8-8A37-F095-95FF47A953CF}"/>
              </a:ext>
            </a:extLst>
          </p:cNvPr>
          <p:cNvSpPr txBox="1"/>
          <p:nvPr/>
        </p:nvSpPr>
        <p:spPr>
          <a:xfrm>
            <a:off x="1529346" y="6493649"/>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4"/>
              </a:rPr>
              <a:t>NVLM: Open Frontier-Class Multimodal LLMS (2024)  </a:t>
            </a:r>
            <a:endParaRPr lang="en-US" sz="1067" b="1" kern="0" dirty="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818EECC3-7B96-BDB7-F081-2FBD16FDAE82}"/>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5976"/>
    </mc:Choice>
    <mc:Fallback xmlns="">
      <p:transition spd="slow" advTm="65976"/>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68">
          <a:extLst>
            <a:ext uri="{FF2B5EF4-FFF2-40B4-BE49-F238E27FC236}">
              <a16:creationId xmlns:a16="http://schemas.microsoft.com/office/drawing/2014/main" id="{F85FA315-C863-79E0-3602-49317BB00F7F}"/>
            </a:ext>
          </a:extLst>
        </p:cNvPr>
        <p:cNvGrpSpPr/>
        <p:nvPr/>
      </p:nvGrpSpPr>
      <p:grpSpPr>
        <a:xfrm>
          <a:off x="0" y="0"/>
          <a:ext cx="0" cy="0"/>
          <a:chOff x="0" y="0"/>
          <a:chExt cx="0" cy="0"/>
        </a:xfrm>
      </p:grpSpPr>
      <p:sp>
        <p:nvSpPr>
          <p:cNvPr id="2570" name="Google Shape;2570;p154">
            <a:extLst>
              <a:ext uri="{FF2B5EF4-FFF2-40B4-BE49-F238E27FC236}">
                <a16:creationId xmlns:a16="http://schemas.microsoft.com/office/drawing/2014/main" id="{D2D785ED-2A7B-EDDA-0317-ADAF5666AEEF}"/>
              </a:ext>
            </a:extLst>
          </p:cNvPr>
          <p:cNvSpPr txBox="1"/>
          <p:nvPr/>
        </p:nvSpPr>
        <p:spPr>
          <a:xfrm>
            <a:off x="-40050" y="1163942"/>
            <a:ext cx="1000000" cy="1000000"/>
          </a:xfrm>
          <a:prstGeom prst="rect">
            <a:avLst/>
          </a:prstGeom>
          <a:noFill/>
          <a:ln>
            <a:noFill/>
          </a:ln>
        </p:spPr>
        <p:txBody>
          <a:bodyPr spcFirstLastPara="1" wrap="square" lIns="30475" tIns="30475" rIns="30475" bIns="30475" anchor="ctr" anchorCtr="0">
            <a:noAutofit/>
          </a:bodyPr>
          <a:lstStyle/>
          <a:p>
            <a:pPr defTabSz="304770">
              <a:buClr>
                <a:srgbClr val="000000"/>
              </a:buClr>
            </a:pPr>
            <a:r>
              <a:rPr lang="en-US" sz="467" kern="0">
                <a:solidFill>
                  <a:srgbClr val="000000"/>
                </a:solidFill>
                <a:latin typeface="Arial"/>
                <a:cs typeface="Arial"/>
                <a:sym typeface="Arial"/>
              </a:rPr>
              <a:t> </a:t>
            </a:r>
            <a:endParaRPr sz="467" kern="0">
              <a:solidFill>
                <a:srgbClr val="000000"/>
              </a:solidFill>
              <a:latin typeface="Arial"/>
              <a:cs typeface="Arial"/>
              <a:sym typeface="Arial"/>
            </a:endParaRPr>
          </a:p>
        </p:txBody>
      </p:sp>
      <p:pic>
        <p:nvPicPr>
          <p:cNvPr id="2571" name="Google Shape;2571;p154">
            <a:extLst>
              <a:ext uri="{FF2B5EF4-FFF2-40B4-BE49-F238E27FC236}">
                <a16:creationId xmlns:a16="http://schemas.microsoft.com/office/drawing/2014/main" id="{F6F31CE1-C893-246A-9FE4-22DA816C95E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61951"/>
            <a:ext cx="12192000" cy="6052224"/>
          </a:xfrm>
          <a:prstGeom prst="rect">
            <a:avLst/>
          </a:prstGeom>
          <a:noFill/>
          <a:ln>
            <a:noFill/>
          </a:ln>
        </p:spPr>
      </p:pic>
      <p:sp>
        <p:nvSpPr>
          <p:cNvPr id="2" name="Google Shape;1615;p157">
            <a:extLst>
              <a:ext uri="{FF2B5EF4-FFF2-40B4-BE49-F238E27FC236}">
                <a16:creationId xmlns:a16="http://schemas.microsoft.com/office/drawing/2014/main" id="{F05F7AF9-0D92-54A5-1906-9A6D1EF5C8C5}"/>
              </a:ext>
            </a:extLst>
          </p:cNvPr>
          <p:cNvSpPr txBox="1"/>
          <p:nvPr/>
        </p:nvSpPr>
        <p:spPr>
          <a:xfrm>
            <a:off x="1529346" y="6493649"/>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4"/>
              </a:rPr>
              <a:t>Introducing Llama 3.1: Our most capable models to date | Meta (2024)</a:t>
            </a:r>
            <a:endParaRPr lang="en-US" sz="1067" b="1"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3AA45270-85B3-DE9A-9029-E4C3CDEBE278}"/>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0665997"/>
      </p:ext>
    </p:extLst>
  </p:cSld>
  <p:clrMapOvr>
    <a:masterClrMapping/>
  </p:clrMapOvr>
  <mc:AlternateContent xmlns:mc="http://schemas.openxmlformats.org/markup-compatibility/2006" xmlns:p14="http://schemas.microsoft.com/office/powerpoint/2010/main">
    <mc:Choice Requires="p14">
      <p:transition spd="slow" p14:dur="2000" advTm="65976"/>
    </mc:Choice>
    <mc:Fallback xmlns="">
      <p:transition spd="slow" advTm="65976"/>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64"/>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Core Transformer Benefits</a:t>
            </a:r>
            <a:endParaRPr sz="2800"/>
          </a:p>
        </p:txBody>
      </p:sp>
      <p:sp>
        <p:nvSpPr>
          <p:cNvPr id="1696" name="Google Shape;1696;p164"/>
          <p:cNvSpPr txBox="1">
            <a:spLocks noGrp="1"/>
          </p:cNvSpPr>
          <p:nvPr>
            <p:ph type="body" idx="1"/>
          </p:nvPr>
        </p:nvSpPr>
        <p:spPr>
          <a:xfrm>
            <a:off x="865633" y="2329400"/>
            <a:ext cx="5471100" cy="3525300"/>
          </a:xfrm>
          <a:prstGeom prst="rect">
            <a:avLst/>
          </a:prstGeom>
          <a:noFill/>
          <a:ln>
            <a:noFill/>
          </a:ln>
        </p:spPr>
        <p:txBody>
          <a:bodyPr spcFirstLastPara="1" wrap="square" lIns="30475" tIns="15233" rIns="30475" bIns="15233" anchor="t" anchorCtr="0">
            <a:noAutofit/>
          </a:bodyPr>
          <a:lstStyle/>
          <a:p>
            <a:pPr marL="0" indent="0">
              <a:lnSpc>
                <a:spcPct val="100000"/>
              </a:lnSpc>
              <a:spcBef>
                <a:spcPts val="0"/>
              </a:spcBef>
              <a:buNone/>
            </a:pPr>
            <a:r>
              <a:rPr lang="en-US" sz="1800" b="1"/>
              <a:t>Delivers Semantically-Dense Embeddings</a:t>
            </a:r>
            <a:endParaRPr sz="1800"/>
          </a:p>
          <a:p>
            <a:pPr indent="-190481">
              <a:lnSpc>
                <a:spcPct val="100000"/>
              </a:lnSpc>
              <a:spcBef>
                <a:spcPts val="333"/>
              </a:spcBef>
              <a:buClr>
                <a:srgbClr val="588A00"/>
              </a:buClr>
              <a:buSzPts val="5400"/>
              <a:buChar char="-"/>
            </a:pPr>
            <a:r>
              <a:rPr lang="en-US" sz="1800">
                <a:solidFill>
                  <a:srgbClr val="588A00"/>
                </a:solidFill>
              </a:rPr>
              <a:t>Easy to reuse. Easy to transfer</a:t>
            </a:r>
            <a:endParaRPr sz="1800">
              <a:solidFill>
                <a:srgbClr val="588A00"/>
              </a:solidFill>
            </a:endParaRPr>
          </a:p>
          <a:p>
            <a:pPr indent="-190481">
              <a:lnSpc>
                <a:spcPct val="100000"/>
              </a:lnSpc>
              <a:spcBef>
                <a:spcPts val="333"/>
              </a:spcBef>
              <a:buClr>
                <a:srgbClr val="588A00"/>
              </a:buClr>
              <a:buSzPts val="5400"/>
              <a:buChar char="-"/>
            </a:pPr>
            <a:r>
              <a:rPr lang="en-US" sz="1800">
                <a:solidFill>
                  <a:srgbClr val="588A00"/>
                </a:solidFill>
              </a:rPr>
              <a:t>Sequence logic and token logic</a:t>
            </a:r>
            <a:endParaRPr sz="1800">
              <a:solidFill>
                <a:srgbClr val="588A00"/>
              </a:solidFill>
            </a:endParaRPr>
          </a:p>
          <a:p>
            <a:pPr marL="0" indent="0">
              <a:lnSpc>
                <a:spcPct val="100000"/>
              </a:lnSpc>
              <a:spcBef>
                <a:spcPts val="333"/>
              </a:spcBef>
              <a:buNone/>
            </a:pPr>
            <a:endParaRPr sz="1800"/>
          </a:p>
          <a:p>
            <a:pPr marL="0" indent="0">
              <a:lnSpc>
                <a:spcPct val="100000"/>
              </a:lnSpc>
              <a:spcBef>
                <a:spcPts val="333"/>
              </a:spcBef>
              <a:buClr>
                <a:schemeClr val="lt1"/>
              </a:buClr>
              <a:buSzPts val="1100"/>
              <a:buNone/>
            </a:pPr>
            <a:r>
              <a:rPr lang="en-US" sz="1800" b="1"/>
              <a:t>Enforce Attention-Oriented Logic</a:t>
            </a:r>
            <a:endParaRPr sz="1800"/>
          </a:p>
          <a:p>
            <a:pPr indent="-190481">
              <a:lnSpc>
                <a:spcPct val="100000"/>
              </a:lnSpc>
              <a:spcBef>
                <a:spcPts val="333"/>
              </a:spcBef>
              <a:buClr>
                <a:srgbClr val="588A00"/>
              </a:buClr>
              <a:buSzPts val="5400"/>
              <a:buChar char="-"/>
            </a:pPr>
            <a:r>
              <a:rPr lang="en-US" sz="1800">
                <a:solidFill>
                  <a:srgbClr val="588A00"/>
                </a:solidFill>
              </a:rPr>
              <a:t>Lightweight supervisory interface</a:t>
            </a:r>
            <a:endParaRPr sz="1800">
              <a:solidFill>
                <a:srgbClr val="588A00"/>
              </a:solidFill>
            </a:endParaRPr>
          </a:p>
          <a:p>
            <a:pPr indent="-190481">
              <a:lnSpc>
                <a:spcPct val="100000"/>
              </a:lnSpc>
              <a:spcBef>
                <a:spcPts val="333"/>
              </a:spcBef>
              <a:buClr>
                <a:srgbClr val="588A00"/>
              </a:buClr>
              <a:buSzPts val="5400"/>
              <a:buChar char="-"/>
            </a:pPr>
            <a:r>
              <a:rPr lang="en-US" sz="1800">
                <a:solidFill>
                  <a:srgbClr val="588A00"/>
                </a:solidFill>
              </a:rPr>
              <a:t>Doubles as interpretable “I care about X”</a:t>
            </a:r>
            <a:endParaRPr sz="1800">
              <a:solidFill>
                <a:srgbClr val="588A00"/>
              </a:solidFill>
            </a:endParaRPr>
          </a:p>
          <a:p>
            <a:pPr marL="0" indent="0">
              <a:lnSpc>
                <a:spcPct val="100000"/>
              </a:lnSpc>
              <a:spcBef>
                <a:spcPts val="333"/>
              </a:spcBef>
              <a:buNone/>
            </a:pPr>
            <a:endParaRPr sz="1800" b="1"/>
          </a:p>
          <a:p>
            <a:pPr marL="0" indent="0">
              <a:lnSpc>
                <a:spcPct val="100000"/>
              </a:lnSpc>
              <a:spcBef>
                <a:spcPts val="333"/>
              </a:spcBef>
              <a:buNone/>
            </a:pPr>
            <a:r>
              <a:rPr lang="en-US" sz="1800" b="1"/>
              <a:t>Synergize Semantically-Dense Embeddings</a:t>
            </a:r>
            <a:endParaRPr sz="1800"/>
          </a:p>
          <a:p>
            <a:pPr indent="-190481">
              <a:lnSpc>
                <a:spcPct val="100000"/>
              </a:lnSpc>
              <a:spcBef>
                <a:spcPts val="333"/>
              </a:spcBef>
              <a:buClr>
                <a:srgbClr val="588A00"/>
              </a:buClr>
              <a:buSzPts val="5400"/>
              <a:buChar char="-"/>
            </a:pPr>
            <a:r>
              <a:rPr lang="en-US" sz="1800">
                <a:solidFill>
                  <a:srgbClr val="588A00"/>
                </a:solidFill>
              </a:rPr>
              <a:t>Link two modalities for powerful results</a:t>
            </a:r>
            <a:endParaRPr sz="1800">
              <a:solidFill>
                <a:srgbClr val="588A00"/>
              </a:solidFill>
            </a:endParaRPr>
          </a:p>
          <a:p>
            <a:pPr indent="-190481">
              <a:lnSpc>
                <a:spcPct val="100000"/>
              </a:lnSpc>
              <a:spcBef>
                <a:spcPts val="333"/>
              </a:spcBef>
              <a:spcAft>
                <a:spcPts val="333"/>
              </a:spcAft>
              <a:buClr>
                <a:srgbClr val="588A00"/>
              </a:buClr>
              <a:buSzPts val="5400"/>
              <a:buChar char="-"/>
            </a:pPr>
            <a:r>
              <a:rPr lang="en-US" sz="1800">
                <a:solidFill>
                  <a:srgbClr val="588A00"/>
                </a:solidFill>
              </a:rPr>
              <a:t>Good for zero-shot and training enforcement</a:t>
            </a:r>
            <a:endParaRPr sz="1800">
              <a:solidFill>
                <a:srgbClr val="588A00"/>
              </a:solidFill>
            </a:endParaRPr>
          </a:p>
        </p:txBody>
      </p:sp>
      <p:sp>
        <p:nvSpPr>
          <p:cNvPr id="1697" name="Google Shape;1697;p164"/>
          <p:cNvSpPr txBox="1">
            <a:spLocks noGrp="1"/>
          </p:cNvSpPr>
          <p:nvPr>
            <p:ph type="body" idx="3"/>
          </p:nvPr>
        </p:nvSpPr>
        <p:spPr>
          <a:prstGeom prst="rect">
            <a:avLst/>
          </a:prstGeom>
        </p:spPr>
        <p:txBody>
          <a:bodyPr spcFirstLastPara="1" wrap="square" lIns="30475" tIns="15233" rIns="30475" bIns="15233" anchor="t" anchorCtr="0">
            <a:noAutofit/>
          </a:bodyPr>
          <a:lstStyle/>
          <a:p>
            <a:pPr marL="0" indent="0" algn="ctr">
              <a:spcAft>
                <a:spcPts val="200"/>
              </a:spcAft>
            </a:pPr>
            <a:r>
              <a:rPr lang="en-US" sz="1800" b="1"/>
              <a:t>When Does It Shine</a:t>
            </a:r>
            <a:endParaRPr sz="1800" b="1"/>
          </a:p>
        </p:txBody>
      </p:sp>
      <p:pic>
        <p:nvPicPr>
          <p:cNvPr id="1698" name="Google Shape;1698;p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811992" y="1999942"/>
            <a:ext cx="4139517" cy="2930508"/>
          </a:xfrm>
          <a:prstGeom prst="rect">
            <a:avLst/>
          </a:prstGeom>
          <a:noFill/>
          <a:ln>
            <a:noFill/>
          </a:ln>
        </p:spPr>
      </p:pic>
      <p:pic>
        <p:nvPicPr>
          <p:cNvPr id="1699" name="Google Shape;1699;p1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14154" y="485375"/>
            <a:ext cx="5747458" cy="975808"/>
          </a:xfrm>
          <a:prstGeom prst="rect">
            <a:avLst/>
          </a:prstGeom>
          <a:noFill/>
          <a:ln>
            <a:noFill/>
          </a:ln>
        </p:spPr>
      </p:pic>
      <p:pic>
        <p:nvPicPr>
          <p:cNvPr id="1700" name="Google Shape;1700;p16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36734" y="5217608"/>
            <a:ext cx="5702299" cy="1451600"/>
          </a:xfrm>
          <a:prstGeom prst="rect">
            <a:avLst/>
          </a:prstGeom>
          <a:noFill/>
          <a:ln>
            <a:noFill/>
          </a:ln>
        </p:spPr>
      </p:pic>
      <p:pic>
        <p:nvPicPr>
          <p:cNvPr id="1701" name="Google Shape;1701;p16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91092" y="1905549"/>
            <a:ext cx="724627" cy="2930509"/>
          </a:xfrm>
          <a:prstGeom prst="rect">
            <a:avLst/>
          </a:prstGeom>
          <a:noFill/>
          <a:ln>
            <a:noFill/>
          </a:ln>
        </p:spPr>
      </p:pic>
      <p:sp>
        <p:nvSpPr>
          <p:cNvPr id="2" name="Google Shape;1615;p157">
            <a:extLst>
              <a:ext uri="{FF2B5EF4-FFF2-40B4-BE49-F238E27FC236}">
                <a16:creationId xmlns:a16="http://schemas.microsoft.com/office/drawing/2014/main" id="{D52DAFD6-EAB3-018F-99BF-FD2C1B2E5D8D}"/>
              </a:ext>
            </a:extLst>
          </p:cNvPr>
          <p:cNvSpPr txBox="1"/>
          <p:nvPr/>
        </p:nvSpPr>
        <p:spPr>
          <a:xfrm>
            <a:off x="1529346" y="6493649"/>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7"/>
              </a:rPr>
              <a:t>Transformer Interpretability Beyond Attention Visualization (2021)</a:t>
            </a:r>
            <a:endParaRPr lang="en-US" sz="1067" b="1"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3A4561D6-2763-4164-1F0C-0E8646976A09}"/>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64036"/>
    </mc:Choice>
    <mc:Fallback xmlns="">
      <p:transition spd="slow" advTm="6403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280737" y="215429"/>
            <a:ext cx="3793958" cy="6346815"/>
          </a:xfrm>
        </p:spPr>
        <p:txBody>
          <a:bodyPr>
            <a:normAutofit fontScale="90000"/>
          </a:bodyPr>
          <a:lstStyle/>
          <a:p>
            <a:pPr algn="l"/>
            <a:r>
              <a:rPr lang="en-US" sz="6000" dirty="0">
                <a:solidFill>
                  <a:srgbClr val="C00000"/>
                </a:solidFill>
              </a:rPr>
              <a:t>Language</a:t>
            </a:r>
            <a:br>
              <a:rPr lang="en-US" sz="6000" dirty="0">
                <a:solidFill>
                  <a:srgbClr val="C00000"/>
                </a:solidFill>
              </a:rPr>
            </a:br>
            <a:r>
              <a:rPr lang="en-US" sz="6000" dirty="0">
                <a:solidFill>
                  <a:srgbClr val="C00000"/>
                </a:solidFill>
              </a:rPr>
              <a:t>Models</a:t>
            </a:r>
            <a:br>
              <a:rPr lang="en-US" sz="6000" dirty="0">
                <a:solidFill>
                  <a:srgbClr val="C00000"/>
                </a:solidFill>
              </a:rPr>
            </a:br>
            <a:r>
              <a:rPr lang="en-US" sz="6000" dirty="0">
                <a:solidFill>
                  <a:srgbClr val="7030A0"/>
                </a:solidFill>
              </a:rPr>
              <a:t>Text</a:t>
            </a:r>
            <a:br>
              <a:rPr lang="en-US" sz="6000" dirty="0">
                <a:solidFill>
                  <a:srgbClr val="7030A0"/>
                </a:solidFill>
              </a:rPr>
            </a:br>
            <a:r>
              <a:rPr lang="en-US" sz="6000" dirty="0">
                <a:solidFill>
                  <a:srgbClr val="7030A0"/>
                </a:solidFill>
              </a:rPr>
              <a:t>Image</a:t>
            </a:r>
            <a:br>
              <a:rPr lang="en-US" sz="6000" dirty="0">
                <a:solidFill>
                  <a:srgbClr val="7030A0"/>
                </a:solidFill>
              </a:rPr>
            </a:br>
            <a:r>
              <a:rPr lang="en-US" sz="6000" dirty="0">
                <a:solidFill>
                  <a:srgbClr val="7030A0"/>
                </a:solidFill>
              </a:rPr>
              <a:t>Speech</a:t>
            </a:r>
            <a:br>
              <a:rPr lang="en-US" sz="6000" dirty="0">
                <a:solidFill>
                  <a:srgbClr val="7030A0"/>
                </a:solidFill>
              </a:rPr>
            </a:br>
            <a:r>
              <a:rPr lang="en-US" sz="6000" dirty="0">
                <a:solidFill>
                  <a:srgbClr val="7030A0"/>
                </a:solidFill>
              </a:rPr>
              <a:t>Video</a:t>
            </a:r>
            <a:br>
              <a:rPr lang="en-US" sz="6000" dirty="0">
                <a:solidFill>
                  <a:srgbClr val="7030A0"/>
                </a:solidFill>
              </a:rPr>
            </a:br>
            <a:r>
              <a:rPr lang="en-US" sz="6000" dirty="0">
                <a:solidFill>
                  <a:srgbClr val="7030A0"/>
                </a:solidFill>
              </a:rPr>
              <a:t>Models</a:t>
            </a: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fld id="{5D6FF71F-CF6A-4C46-8F9B-61D49EEA70E3}" type="slidenum">
              <a:rPr lang="en-US" smtClean="0"/>
              <a:t>6</a:t>
            </a:fld>
            <a:endParaRPr lang="en-US"/>
          </a:p>
        </p:txBody>
      </p:sp>
      <p:pic>
        <p:nvPicPr>
          <p:cNvPr id="5" name="Picture 4">
            <a:extLst>
              <a:ext uri="{FF2B5EF4-FFF2-40B4-BE49-F238E27FC236}">
                <a16:creationId xmlns:a16="http://schemas.microsoft.com/office/drawing/2014/main" id="{7DA01F14-7136-109E-9093-FF07FBDDF40B}"/>
              </a:ext>
            </a:extLst>
          </p:cNvPr>
          <p:cNvPicPr>
            <a:picLocks noChangeAspect="1"/>
          </p:cNvPicPr>
          <p:nvPr/>
        </p:nvPicPr>
        <p:blipFill>
          <a:blip r:embed="rId2"/>
          <a:stretch>
            <a:fillRect/>
          </a:stretch>
        </p:blipFill>
        <p:spPr>
          <a:xfrm>
            <a:off x="4122821" y="208209"/>
            <a:ext cx="7772400" cy="6305909"/>
          </a:xfrm>
          <a:prstGeom prst="rect">
            <a:avLst/>
          </a:prstGeom>
        </p:spPr>
      </p:pic>
      <p:sp>
        <p:nvSpPr>
          <p:cNvPr id="7" name="TextBox 6">
            <a:extLst>
              <a:ext uri="{FF2B5EF4-FFF2-40B4-BE49-F238E27FC236}">
                <a16:creationId xmlns:a16="http://schemas.microsoft.com/office/drawing/2014/main" id="{233FB241-7538-C6A7-A7D3-D7EA8831A994}"/>
              </a:ext>
            </a:extLst>
          </p:cNvPr>
          <p:cNvSpPr txBox="1"/>
          <p:nvPr/>
        </p:nvSpPr>
        <p:spPr>
          <a:xfrm>
            <a:off x="3035969" y="6459599"/>
            <a:ext cx="6120062" cy="461665"/>
          </a:xfrm>
          <a:prstGeom prst="rect">
            <a:avLst/>
          </a:prstGeom>
          <a:noFill/>
        </p:spPr>
        <p:txBody>
          <a:bodyPr wrap="square">
            <a:spAutoFit/>
          </a:bodyPr>
          <a:lstStyle/>
          <a:p>
            <a:pPr algn="ctr"/>
            <a:r>
              <a:rPr lang="en-US" sz="2400" dirty="0">
                <a:hlinkClick r:id="rId3"/>
              </a:rPr>
              <a:t>https://artificialanalysis.ai/</a:t>
            </a:r>
            <a:endParaRPr lang="en-US" sz="2400" dirty="0"/>
          </a:p>
        </p:txBody>
      </p:sp>
    </p:spTree>
    <p:extLst>
      <p:ext uri="{BB962C8B-B14F-4D97-AF65-F5344CB8AC3E}">
        <p14:creationId xmlns:p14="http://schemas.microsoft.com/office/powerpoint/2010/main" val="2908461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159"/>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Image Generation?</a:t>
            </a:r>
            <a:endParaRPr sz="2800"/>
          </a:p>
        </p:txBody>
      </p:sp>
      <p:pic>
        <p:nvPicPr>
          <p:cNvPr id="1633" name="Google Shape;1633;p1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5634" y="2359434"/>
            <a:ext cx="4139517" cy="2930508"/>
          </a:xfrm>
          <a:prstGeom prst="rect">
            <a:avLst/>
          </a:prstGeom>
          <a:noFill/>
          <a:ln>
            <a:noFill/>
          </a:ln>
        </p:spPr>
      </p:pic>
      <p:pic>
        <p:nvPicPr>
          <p:cNvPr id="1634" name="Google Shape;1634;p15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91843" y="3788492"/>
            <a:ext cx="2238558" cy="1875100"/>
          </a:xfrm>
          <a:prstGeom prst="rect">
            <a:avLst/>
          </a:prstGeom>
          <a:noFill/>
          <a:ln>
            <a:noFill/>
          </a:ln>
        </p:spPr>
      </p:pic>
      <p:sp>
        <p:nvSpPr>
          <p:cNvPr id="4" name="Google Shape;1640;p160">
            <a:extLst>
              <a:ext uri="{FF2B5EF4-FFF2-40B4-BE49-F238E27FC236}">
                <a16:creationId xmlns:a16="http://schemas.microsoft.com/office/drawing/2014/main" id="{014BFEB2-AABF-D93C-D3E1-8F9C9920D4B3}"/>
              </a:ext>
            </a:extLst>
          </p:cNvPr>
          <p:cNvSpPr txBox="1">
            <a:spLocks/>
          </p:cNvSpPr>
          <p:nvPr/>
        </p:nvSpPr>
        <p:spPr>
          <a:xfrm>
            <a:off x="865632" y="1243923"/>
            <a:ext cx="4879800" cy="469400"/>
          </a:xfrm>
          <a:prstGeom prst="rect">
            <a:avLst/>
          </a:prstGeom>
          <a:noFill/>
          <a:ln>
            <a:noFill/>
          </a:ln>
        </p:spPr>
        <p:txBody>
          <a:bodyPr spcFirstLastPara="1" wrap="square" lIns="30475" tIns="15233" rIns="30475" bIns="15233"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pPr marL="0" indent="0" algn="ctr" defTabSz="304770">
              <a:spcBef>
                <a:spcPts val="200"/>
              </a:spcBef>
              <a:spcAft>
                <a:spcPts val="200"/>
              </a:spcAft>
              <a:buClr>
                <a:srgbClr val="76B900"/>
              </a:buClr>
            </a:pPr>
            <a:r>
              <a:rPr lang="en-US" sz="1800" b="1" kern="0">
                <a:solidFill>
                  <a:srgbClr val="76B900"/>
                </a:solidFill>
              </a:rPr>
              <a:t>Can Transformers Generate Images?</a:t>
            </a:r>
            <a:endParaRPr lang="en-US" sz="1800" b="1" kern="0" dirty="0">
              <a:solidFill>
                <a:srgbClr val="76B900"/>
              </a:solidFill>
            </a:endParaRPr>
          </a:p>
        </p:txBody>
      </p:sp>
      <p:sp>
        <p:nvSpPr>
          <p:cNvPr id="2" name="TextBox 1">
            <a:extLst>
              <a:ext uri="{FF2B5EF4-FFF2-40B4-BE49-F238E27FC236}">
                <a16:creationId xmlns:a16="http://schemas.microsoft.com/office/drawing/2014/main" id="{FF3E8A11-A22F-97CF-05C3-83A6C2546673}"/>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388"/>
    </mc:Choice>
    <mc:Fallback xmlns="">
      <p:transition spd="slow" advTm="12388"/>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BDC8FD6-BC3A-2E01-D6BC-04BDDDFC83F9}"/>
              </a:ext>
            </a:extLst>
          </p:cNvPr>
          <p:cNvSpPr>
            <a:spLocks noGrp="1"/>
          </p:cNvSpPr>
          <p:nvPr>
            <p:ph type="pic" idx="2"/>
          </p:nvPr>
        </p:nvSpPr>
        <p:spPr/>
        <p:txBody>
          <a:bodyPr/>
          <a:lstStyle/>
          <a:p>
            <a:endParaRPr lang="en-US"/>
          </a:p>
        </p:txBody>
      </p:sp>
      <p:sp>
        <p:nvSpPr>
          <p:cNvPr id="1639" name="Google Shape;1639;p160"/>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Image Generation?</a:t>
            </a:r>
            <a:endParaRPr sz="2800"/>
          </a:p>
        </p:txBody>
      </p:sp>
      <p:pic>
        <p:nvPicPr>
          <p:cNvPr id="1641" name="Google Shape;1641;p16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5634" y="2359434"/>
            <a:ext cx="4139517" cy="2930508"/>
          </a:xfrm>
          <a:prstGeom prst="rect">
            <a:avLst/>
          </a:prstGeom>
          <a:noFill/>
          <a:ln>
            <a:noFill/>
          </a:ln>
        </p:spPr>
      </p:pic>
      <p:pic>
        <p:nvPicPr>
          <p:cNvPr id="1642" name="Google Shape;1642;p16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91843" y="3788492"/>
            <a:ext cx="2238558" cy="1875100"/>
          </a:xfrm>
          <a:prstGeom prst="rect">
            <a:avLst/>
          </a:prstGeom>
          <a:noFill/>
          <a:ln>
            <a:noFill/>
          </a:ln>
        </p:spPr>
      </p:pic>
      <p:sp>
        <p:nvSpPr>
          <p:cNvPr id="1644" name="Google Shape;1644;p160"/>
          <p:cNvSpPr/>
          <p:nvPr/>
        </p:nvSpPr>
        <p:spPr>
          <a:xfrm>
            <a:off x="8108263" y="1335250"/>
            <a:ext cx="2869800" cy="1526900"/>
          </a:xfrm>
          <a:prstGeom prst="rect">
            <a:avLst/>
          </a:prstGeom>
          <a:noFill/>
          <a:ln w="76200"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8" name="Rectangle 7">
            <a:extLst>
              <a:ext uri="{FF2B5EF4-FFF2-40B4-BE49-F238E27FC236}">
                <a16:creationId xmlns:a16="http://schemas.microsoft.com/office/drawing/2014/main" id="{761366F0-07A6-3581-9F2B-83CA90708A46}"/>
              </a:ext>
            </a:extLst>
          </p:cNvPr>
          <p:cNvSpPr/>
          <p:nvPr/>
        </p:nvSpPr>
        <p:spPr>
          <a:xfrm>
            <a:off x="6693602" y="-39515"/>
            <a:ext cx="5589608" cy="6937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770">
              <a:buClr>
                <a:srgbClr val="000000"/>
              </a:buClr>
            </a:pPr>
            <a:endParaRPr lang="en-US" sz="467" kern="0">
              <a:solidFill>
                <a:srgbClr val="000000"/>
              </a:solidFill>
              <a:latin typeface="Arial"/>
              <a:sym typeface="Arial"/>
            </a:endParaRPr>
          </a:p>
        </p:txBody>
      </p:sp>
      <p:pic>
        <p:nvPicPr>
          <p:cNvPr id="9" name="Picture 8">
            <a:extLst>
              <a:ext uri="{FF2B5EF4-FFF2-40B4-BE49-F238E27FC236}">
                <a16:creationId xmlns:a16="http://schemas.microsoft.com/office/drawing/2014/main" id="{19754A59-220E-B4A1-8C29-371A4F63050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93602" y="101265"/>
            <a:ext cx="1535251" cy="6655468"/>
          </a:xfrm>
          <a:prstGeom prst="rect">
            <a:avLst/>
          </a:prstGeom>
        </p:spPr>
      </p:pic>
      <p:pic>
        <p:nvPicPr>
          <p:cNvPr id="10" name="Picture 9">
            <a:extLst>
              <a:ext uri="{FF2B5EF4-FFF2-40B4-BE49-F238E27FC236}">
                <a16:creationId xmlns:a16="http://schemas.microsoft.com/office/drawing/2014/main" id="{0F4886C1-18BD-FD1D-64A4-B1560F5B1F9E}"/>
              </a:ext>
            </a:extLst>
          </p:cNvPr>
          <p:cNvPicPr>
            <a:picLocks noChangeAspect="1"/>
          </p:cNvPicPr>
          <p:nvPr/>
        </p:nvPicPr>
        <p:blipFill>
          <a:blip r:embed="rId6" cstate="screen">
            <a:extLst>
              <a:ext uri="{28A0092B-C50C-407E-A947-70E740481C1C}">
                <a14:useLocalDpi xmlns:a14="http://schemas.microsoft.com/office/drawing/2010/main"/>
              </a:ext>
            </a:extLst>
          </a:blip>
          <a:srcRect r="-2132"/>
          <a:stretch/>
        </p:blipFill>
        <p:spPr>
          <a:xfrm>
            <a:off x="10747959" y="101265"/>
            <a:ext cx="1535251" cy="6655468"/>
          </a:xfrm>
          <a:prstGeom prst="rect">
            <a:avLst/>
          </a:prstGeom>
        </p:spPr>
      </p:pic>
      <p:pic>
        <p:nvPicPr>
          <p:cNvPr id="11" name="Picture 10">
            <a:extLst>
              <a:ext uri="{FF2B5EF4-FFF2-40B4-BE49-F238E27FC236}">
                <a16:creationId xmlns:a16="http://schemas.microsoft.com/office/drawing/2014/main" id="{25394A09-3605-DE8D-963A-FE052DF383A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016923" y="1015143"/>
            <a:ext cx="2895703" cy="4827715"/>
          </a:xfrm>
          <a:prstGeom prst="rect">
            <a:avLst/>
          </a:prstGeom>
        </p:spPr>
      </p:pic>
      <p:sp>
        <p:nvSpPr>
          <p:cNvPr id="12" name="Google Shape;1644;p160">
            <a:extLst>
              <a:ext uri="{FF2B5EF4-FFF2-40B4-BE49-F238E27FC236}">
                <a16:creationId xmlns:a16="http://schemas.microsoft.com/office/drawing/2014/main" id="{2942E2C2-12DF-1C32-5054-2CBBA6D623E2}"/>
              </a:ext>
            </a:extLst>
          </p:cNvPr>
          <p:cNvSpPr/>
          <p:nvPr/>
        </p:nvSpPr>
        <p:spPr>
          <a:xfrm>
            <a:off x="8014551" y="1005686"/>
            <a:ext cx="2898075" cy="1526900"/>
          </a:xfrm>
          <a:prstGeom prst="rect">
            <a:avLst/>
          </a:prstGeom>
          <a:noFill/>
          <a:ln w="76200"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5" name="Google Shape;1640;p160">
            <a:extLst>
              <a:ext uri="{FF2B5EF4-FFF2-40B4-BE49-F238E27FC236}">
                <a16:creationId xmlns:a16="http://schemas.microsoft.com/office/drawing/2014/main" id="{DE3FEA9F-A3E7-56EF-07D4-EBCD8053D984}"/>
              </a:ext>
            </a:extLst>
          </p:cNvPr>
          <p:cNvSpPr txBox="1">
            <a:spLocks/>
          </p:cNvSpPr>
          <p:nvPr/>
        </p:nvSpPr>
        <p:spPr>
          <a:xfrm>
            <a:off x="865632" y="1243923"/>
            <a:ext cx="4879800" cy="469400"/>
          </a:xfrm>
          <a:prstGeom prst="rect">
            <a:avLst/>
          </a:prstGeom>
          <a:noFill/>
          <a:ln>
            <a:noFill/>
          </a:ln>
        </p:spPr>
        <p:txBody>
          <a:bodyPr spcFirstLastPara="1" wrap="square" lIns="30475" tIns="15233" rIns="30475" bIns="15233"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pPr marL="0" indent="0" algn="ctr" defTabSz="304770">
              <a:spcBef>
                <a:spcPts val="200"/>
              </a:spcBef>
              <a:spcAft>
                <a:spcPts val="200"/>
              </a:spcAft>
              <a:buClr>
                <a:srgbClr val="76B900"/>
              </a:buClr>
            </a:pPr>
            <a:r>
              <a:rPr lang="en-US" sz="1800" b="1" kern="0">
                <a:solidFill>
                  <a:srgbClr val="76B900"/>
                </a:solidFill>
              </a:rPr>
              <a:t>Can Transformers Generate Images?</a:t>
            </a:r>
            <a:endParaRPr lang="en-US" sz="1800" b="1" kern="0" dirty="0">
              <a:solidFill>
                <a:srgbClr val="76B900"/>
              </a:solidFill>
            </a:endParaRPr>
          </a:p>
        </p:txBody>
      </p:sp>
      <p:sp>
        <p:nvSpPr>
          <p:cNvPr id="2" name="TextBox 1">
            <a:extLst>
              <a:ext uri="{FF2B5EF4-FFF2-40B4-BE49-F238E27FC236}">
                <a16:creationId xmlns:a16="http://schemas.microsoft.com/office/drawing/2014/main" id="{B235206D-A9E9-1194-7F43-DA2701088D52}"/>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8238"/>
    </mc:Choice>
    <mc:Fallback xmlns="">
      <p:transition spd="slow" advTm="28238"/>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pic>
        <p:nvPicPr>
          <p:cNvPr id="1651" name="Google Shape;1651;p161"/>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1749889"/>
            <a:ext cx="6327875" cy="4504892"/>
          </a:xfrm>
          <a:prstGeom prst="rect">
            <a:avLst/>
          </a:prstGeom>
          <a:solidFill>
            <a:srgbClr val="F2F2F2">
              <a:alpha val="60780"/>
            </a:srgbClr>
          </a:solidFill>
          <a:ln w="9525" cap="flat" cmpd="sng">
            <a:solidFill>
              <a:schemeClr val="accent5"/>
            </a:solidFill>
            <a:prstDash val="solid"/>
            <a:round/>
            <a:headEnd type="none" w="sm" len="sm"/>
            <a:tailEnd type="none" w="sm" len="sm"/>
          </a:ln>
        </p:spPr>
      </p:pic>
      <p:sp>
        <p:nvSpPr>
          <p:cNvPr id="1649" name="Google Shape;1649;p161"/>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dirty="0"/>
              <a:t>Image Generation?</a:t>
            </a:r>
            <a:endParaRPr sz="2800" dirty="0"/>
          </a:p>
        </p:txBody>
      </p:sp>
      <p:sp>
        <p:nvSpPr>
          <p:cNvPr id="1650" name="Google Shape;1650;p161"/>
          <p:cNvSpPr txBox="1">
            <a:spLocks noGrp="1"/>
          </p:cNvSpPr>
          <p:nvPr>
            <p:ph type="body" idx="1"/>
          </p:nvPr>
        </p:nvSpPr>
        <p:spPr>
          <a:xfrm>
            <a:off x="865632" y="2185020"/>
            <a:ext cx="4879848" cy="3781841"/>
          </a:xfrm>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Can Transformers Generate Images?</a:t>
            </a:r>
            <a:endParaRPr sz="1800" b="1"/>
          </a:p>
        </p:txBody>
      </p:sp>
      <p:sp>
        <p:nvSpPr>
          <p:cNvPr id="1652" name="Google Shape;1652;p161"/>
          <p:cNvSpPr/>
          <p:nvPr/>
        </p:nvSpPr>
        <p:spPr>
          <a:xfrm>
            <a:off x="208717" y="2397655"/>
            <a:ext cx="2170500" cy="948600"/>
          </a:xfrm>
          <a:prstGeom prst="rect">
            <a:avLst/>
          </a:prstGeom>
          <a:noFill/>
          <a:ln w="76200"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pic>
        <p:nvPicPr>
          <p:cNvPr id="1655" name="Google Shape;1655;p161"/>
          <p:cNvPicPr preferRelativeResize="0"/>
          <p:nvPr/>
        </p:nvPicPr>
        <p:blipFill rotWithShape="1">
          <a:blip r:embed="rId4" cstate="screen">
            <a:alphaModFix/>
            <a:extLst>
              <a:ext uri="{28A0092B-C50C-407E-A947-70E740481C1C}">
                <a14:useLocalDpi xmlns:a14="http://schemas.microsoft.com/office/drawing/2010/main"/>
              </a:ext>
            </a:extLst>
          </a:blip>
          <a:srcRect l="2038" r="2239"/>
          <a:stretch/>
        </p:blipFill>
        <p:spPr>
          <a:xfrm>
            <a:off x="6447267" y="1264972"/>
            <a:ext cx="5228859" cy="2276032"/>
          </a:xfrm>
          <a:prstGeom prst="rect">
            <a:avLst/>
          </a:prstGeom>
          <a:noFill/>
          <a:ln>
            <a:noFill/>
          </a:ln>
        </p:spPr>
      </p:pic>
      <p:pic>
        <p:nvPicPr>
          <p:cNvPr id="1656" name="Google Shape;1656;p161"/>
          <p:cNvPicPr preferRelativeResize="0"/>
          <p:nvPr/>
        </p:nvPicPr>
        <p:blipFill rotWithShape="1">
          <a:blip r:embed="rId5" cstate="screen">
            <a:alphaModFix/>
            <a:extLst>
              <a:ext uri="{28A0092B-C50C-407E-A947-70E740481C1C}">
                <a14:useLocalDpi xmlns:a14="http://schemas.microsoft.com/office/drawing/2010/main"/>
              </a:ext>
            </a:extLst>
          </a:blip>
          <a:srcRect l="19755" t="9453" r="19457" b="12225"/>
          <a:stretch/>
        </p:blipFill>
        <p:spPr>
          <a:xfrm>
            <a:off x="6472667" y="3378847"/>
            <a:ext cx="5203458" cy="2875933"/>
          </a:xfrm>
          <a:prstGeom prst="rect">
            <a:avLst/>
          </a:prstGeom>
          <a:noFill/>
          <a:ln>
            <a:noFill/>
          </a:ln>
        </p:spPr>
      </p:pic>
      <p:sp>
        <p:nvSpPr>
          <p:cNvPr id="2" name="Google Shape;1615;p157">
            <a:extLst>
              <a:ext uri="{FF2B5EF4-FFF2-40B4-BE49-F238E27FC236}">
                <a16:creationId xmlns:a16="http://schemas.microsoft.com/office/drawing/2014/main" id="{1282F4AF-8FAC-9DF3-C14D-1839B909F6D4}"/>
              </a:ext>
            </a:extLst>
          </p:cNvPr>
          <p:cNvSpPr txBox="1"/>
          <p:nvPr/>
        </p:nvSpPr>
        <p:spPr>
          <a:xfrm>
            <a:off x="1529346" y="6349271"/>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6"/>
              </a:rPr>
              <a:t>VAE in 3D | Differentiable Blog (2020)</a:t>
            </a:r>
            <a:endParaRPr lang="en-US" sz="1067" b="1" kern="0" dirty="0">
              <a:solidFill>
                <a:srgbClr val="000000"/>
              </a:solidFill>
              <a:latin typeface="Arial"/>
              <a:cs typeface="Arial"/>
              <a:sym typeface="Arial"/>
            </a:endParaRPr>
          </a:p>
        </p:txBody>
      </p:sp>
      <p:sp>
        <p:nvSpPr>
          <p:cNvPr id="3" name="Google Shape;1615;p157">
            <a:extLst>
              <a:ext uri="{FF2B5EF4-FFF2-40B4-BE49-F238E27FC236}">
                <a16:creationId xmlns:a16="http://schemas.microsoft.com/office/drawing/2014/main" id="{56549B7D-B313-49EF-D833-89B5D5FD1B60}"/>
              </a:ext>
            </a:extLst>
          </p:cNvPr>
          <p:cNvSpPr txBox="1"/>
          <p:nvPr/>
        </p:nvSpPr>
        <p:spPr>
          <a:xfrm>
            <a:off x="7955546" y="6349271"/>
            <a:ext cx="3553420"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7"/>
              </a:rPr>
              <a:t>Denoising Diffusion Implicit Models | Keras (2022)</a:t>
            </a:r>
            <a:endParaRPr lang="en-US" sz="1067" b="1" kern="0" dirty="0">
              <a:solidFill>
                <a:srgbClr val="000000"/>
              </a:solidFill>
              <a:latin typeface="Arial"/>
              <a:cs typeface="Arial"/>
              <a:sym typeface="Arial"/>
            </a:endParaRPr>
          </a:p>
        </p:txBody>
      </p:sp>
      <p:sp>
        <p:nvSpPr>
          <p:cNvPr id="4" name="Google Shape;1640;p160">
            <a:extLst>
              <a:ext uri="{FF2B5EF4-FFF2-40B4-BE49-F238E27FC236}">
                <a16:creationId xmlns:a16="http://schemas.microsoft.com/office/drawing/2014/main" id="{C3FB2456-66D1-43F8-BE0D-F146702F3889}"/>
              </a:ext>
            </a:extLst>
          </p:cNvPr>
          <p:cNvSpPr txBox="1">
            <a:spLocks noGrp="1"/>
          </p:cNvSpPr>
          <p:nvPr>
            <p:ph type="body" idx="3"/>
          </p:nvPr>
        </p:nvSpPr>
        <p:spPr>
          <a:xfrm>
            <a:off x="865632" y="1213443"/>
            <a:ext cx="4879800" cy="469400"/>
          </a:xfrm>
          <a:prstGeom prst="rect">
            <a:avLst/>
          </a:prstGeom>
        </p:spPr>
        <p:txBody>
          <a:bodyPr spcFirstLastPara="1" wrap="square" lIns="30475" tIns="15233" rIns="30475" bIns="15233" anchor="t" anchorCtr="0">
            <a:noAutofit/>
          </a:bodyPr>
          <a:lstStyle/>
          <a:p>
            <a:pPr marL="0" indent="0" algn="ctr">
              <a:spcAft>
                <a:spcPts val="200"/>
              </a:spcAft>
            </a:pPr>
            <a:r>
              <a:rPr lang="en-US" sz="1800" b="1" dirty="0"/>
              <a:t>Can Transformers Generate Images?</a:t>
            </a:r>
            <a:endParaRPr sz="1800" b="1" dirty="0"/>
          </a:p>
        </p:txBody>
      </p:sp>
      <p:sp>
        <p:nvSpPr>
          <p:cNvPr id="5" name="TextBox 4">
            <a:extLst>
              <a:ext uri="{FF2B5EF4-FFF2-40B4-BE49-F238E27FC236}">
                <a16:creationId xmlns:a16="http://schemas.microsoft.com/office/drawing/2014/main" id="{189064C5-DF3E-670F-5B72-19AC7D6FC558}"/>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891"/>
    </mc:Choice>
    <mc:Fallback xmlns="">
      <p:transition spd="slow" advTm="40891"/>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92"/>
          <p:cNvSpPr/>
          <p:nvPr/>
        </p:nvSpPr>
        <p:spPr>
          <a:xfrm>
            <a:off x="8311517" y="4405483"/>
            <a:ext cx="3770900" cy="838200"/>
          </a:xfrm>
          <a:prstGeom prst="rect">
            <a:avLst/>
          </a:prstGeom>
          <a:solidFill>
            <a:schemeClr val="dk1"/>
          </a:solidFill>
          <a:ln w="38100"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232" name="Google Shape;1232;p92"/>
          <p:cNvSpPr/>
          <p:nvPr/>
        </p:nvSpPr>
        <p:spPr>
          <a:xfrm rot="-5400000" flipH="1">
            <a:off x="7950967" y="-6808"/>
            <a:ext cx="2853200" cy="5577900"/>
          </a:xfrm>
          <a:prstGeom prst="trapezoid">
            <a:avLst>
              <a:gd name="adj" fmla="val 42731"/>
            </a:avLst>
          </a:prstGeom>
          <a:solidFill>
            <a:srgbClr val="E6EDEA"/>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233" name="Google Shape;1233;p92"/>
          <p:cNvSpPr/>
          <p:nvPr/>
        </p:nvSpPr>
        <p:spPr>
          <a:xfrm rot="5400000">
            <a:off x="1471300" y="-158608"/>
            <a:ext cx="2938900" cy="5881500"/>
          </a:xfrm>
          <a:prstGeom prst="trapezoid">
            <a:avLst>
              <a:gd name="adj" fmla="val 42331"/>
            </a:avLst>
          </a:prstGeom>
          <a:solidFill>
            <a:srgbClr val="FFF2CC"/>
          </a:solidFill>
          <a:ln w="9525"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234" name="Google Shape;1234;p92"/>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t>Making An Autoencoder</a:t>
            </a:r>
            <a:endParaRPr sz="2800"/>
          </a:p>
        </p:txBody>
      </p:sp>
      <p:sp>
        <p:nvSpPr>
          <p:cNvPr id="1235" name="Google Shape;1235;p92"/>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r>
              <a:rPr lang="en-US" sz="1800" b="1"/>
              <a:t>Decoding Your Encoding</a:t>
            </a:r>
            <a:endParaRPr sz="1800" b="1"/>
          </a:p>
        </p:txBody>
      </p:sp>
      <p:pic>
        <p:nvPicPr>
          <p:cNvPr id="1236" name="Google Shape;1236;p9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584" y="1999951"/>
            <a:ext cx="5713133" cy="1704041"/>
          </a:xfrm>
          <a:prstGeom prst="rect">
            <a:avLst/>
          </a:prstGeom>
          <a:noFill/>
          <a:ln>
            <a:noFill/>
          </a:ln>
        </p:spPr>
      </p:pic>
      <p:pic>
        <p:nvPicPr>
          <p:cNvPr id="1237" name="Google Shape;1237;p9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21684" y="1676992"/>
            <a:ext cx="4321324" cy="1950575"/>
          </a:xfrm>
          <a:prstGeom prst="rect">
            <a:avLst/>
          </a:prstGeom>
          <a:noFill/>
          <a:ln>
            <a:noFill/>
          </a:ln>
        </p:spPr>
      </p:pic>
      <p:pic>
        <p:nvPicPr>
          <p:cNvPr id="1238" name="Google Shape;1238;p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583" y="4405483"/>
            <a:ext cx="3770909" cy="838200"/>
          </a:xfrm>
          <a:prstGeom prst="rect">
            <a:avLst/>
          </a:prstGeom>
          <a:noFill/>
          <a:ln w="38100" cap="flat" cmpd="sng">
            <a:solidFill>
              <a:schemeClr val="dk2"/>
            </a:solidFill>
            <a:prstDash val="solid"/>
            <a:round/>
            <a:headEnd type="none" w="sm" len="sm"/>
            <a:tailEnd type="none" w="sm" len="sm"/>
          </a:ln>
        </p:spPr>
      </p:pic>
      <p:sp>
        <p:nvSpPr>
          <p:cNvPr id="1239" name="Google Shape;1239;p92"/>
          <p:cNvSpPr/>
          <p:nvPr/>
        </p:nvSpPr>
        <p:spPr>
          <a:xfrm>
            <a:off x="6065128" y="2472142"/>
            <a:ext cx="326900" cy="335400"/>
          </a:xfrm>
          <a:prstGeom prst="ellipse">
            <a:avLst/>
          </a:prstGeom>
          <a:solidFill>
            <a:srgbClr val="999999"/>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sp>
        <p:nvSpPr>
          <p:cNvPr id="1240" name="Google Shape;1240;p92"/>
          <p:cNvSpPr/>
          <p:nvPr/>
        </p:nvSpPr>
        <p:spPr>
          <a:xfrm>
            <a:off x="6065124" y="2807542"/>
            <a:ext cx="326900" cy="335400"/>
          </a:xfrm>
          <a:prstGeom prst="ellipse">
            <a:avLst/>
          </a:prstGeom>
          <a:solidFill>
            <a:schemeClr val="dk1"/>
          </a:solidFill>
          <a:ln w="76200" cap="flat" cmpd="sng">
            <a:solidFill>
              <a:schemeClr val="lt1"/>
            </a:solidFill>
            <a:prstDash val="solid"/>
            <a:round/>
            <a:headEnd type="none" w="sm" len="sm"/>
            <a:tailEnd type="none" w="sm" len="sm"/>
          </a:ln>
        </p:spPr>
        <p:txBody>
          <a:bodyPr spcFirstLastPara="1" wrap="square" lIns="30475" tIns="30475" rIns="30475" bIns="30475" anchor="ctr" anchorCtr="0">
            <a:noAutofit/>
          </a:bodyPr>
          <a:lstStyle/>
          <a:p>
            <a:pPr algn="ctr" defTabSz="304770">
              <a:buClr>
                <a:srgbClr val="000000"/>
              </a:buClr>
            </a:pPr>
            <a:endParaRPr sz="467" kern="0">
              <a:solidFill>
                <a:srgbClr val="000000"/>
              </a:solidFill>
              <a:latin typeface="Arial"/>
              <a:cs typeface="Arial"/>
              <a:sym typeface="Arial"/>
            </a:endParaRPr>
          </a:p>
        </p:txBody>
      </p:sp>
      <p:pic>
        <p:nvPicPr>
          <p:cNvPr id="1241" name="Google Shape;1241;p9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10546" y="3872083"/>
            <a:ext cx="3770909" cy="1371600"/>
          </a:xfrm>
          <a:prstGeom prst="rect">
            <a:avLst/>
          </a:prstGeom>
          <a:noFill/>
          <a:ln w="38100" cap="flat" cmpd="sng">
            <a:solidFill>
              <a:schemeClr val="dk2"/>
            </a:solidFill>
            <a:prstDash val="solid"/>
            <a:round/>
            <a:headEnd type="none" w="sm" len="sm"/>
            <a:tailEnd type="none" w="sm" len="sm"/>
          </a:ln>
        </p:spPr>
      </p:pic>
      <p:pic>
        <p:nvPicPr>
          <p:cNvPr id="1242" name="Google Shape;1242;p9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6745425" y="2411342"/>
            <a:ext cx="855808" cy="741600"/>
          </a:xfrm>
          <a:prstGeom prst="rect">
            <a:avLst/>
          </a:prstGeom>
          <a:noFill/>
          <a:ln>
            <a:noFill/>
          </a:ln>
        </p:spPr>
      </p:pic>
      <p:sp>
        <p:nvSpPr>
          <p:cNvPr id="1243" name="Google Shape;1243;p92"/>
          <p:cNvSpPr txBox="1"/>
          <p:nvPr/>
        </p:nvSpPr>
        <p:spPr>
          <a:xfrm>
            <a:off x="5861417" y="2155050"/>
            <a:ext cx="752000" cy="256300"/>
          </a:xfrm>
          <a:prstGeom prst="rect">
            <a:avLst/>
          </a:prstGeom>
          <a:noFill/>
          <a:ln>
            <a:noFill/>
          </a:ln>
        </p:spPr>
        <p:txBody>
          <a:bodyPr spcFirstLastPara="1" wrap="square" lIns="30475" tIns="30475" rIns="30475" bIns="30475" anchor="t" anchorCtr="0">
            <a:noAutofit/>
          </a:bodyPr>
          <a:lstStyle/>
          <a:p>
            <a:pPr algn="ctr" defTabSz="304770">
              <a:buClr>
                <a:srgbClr val="000000"/>
              </a:buClr>
            </a:pPr>
            <a:r>
              <a:rPr lang="en-US" sz="1400" kern="0">
                <a:solidFill>
                  <a:srgbClr val="000000"/>
                </a:solidFill>
                <a:latin typeface="Arial"/>
                <a:cs typeface="Arial"/>
                <a:sym typeface="Arial"/>
              </a:rPr>
              <a:t>Latents</a:t>
            </a:r>
            <a:endParaRPr sz="1400" kern="0">
              <a:solidFill>
                <a:srgbClr val="000000"/>
              </a:solidFill>
              <a:latin typeface="Arial"/>
              <a:cs typeface="Arial"/>
              <a:sym typeface="Arial"/>
            </a:endParaRPr>
          </a:p>
        </p:txBody>
      </p:sp>
      <p:pic>
        <p:nvPicPr>
          <p:cNvPr id="1244" name="Google Shape;1244;p9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336917" y="4307411"/>
            <a:ext cx="3565261" cy="932746"/>
          </a:xfrm>
          <a:prstGeom prst="rect">
            <a:avLst/>
          </a:prstGeom>
          <a:noFill/>
          <a:ln>
            <a:noFill/>
          </a:ln>
        </p:spPr>
      </p:pic>
      <p:sp>
        <p:nvSpPr>
          <p:cNvPr id="2" name="TextBox 1">
            <a:extLst>
              <a:ext uri="{FF2B5EF4-FFF2-40B4-BE49-F238E27FC236}">
                <a16:creationId xmlns:a16="http://schemas.microsoft.com/office/drawing/2014/main" id="{5B575781-BE49-A79F-D5EA-C645031BB1A8}"/>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52181"/>
    </mc:Choice>
    <mc:Fallback xmlns="">
      <p:transition spd="slow" advTm="52181"/>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2716" name="Google Shape;2716;p162"/>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4400" dirty="0"/>
              <a:t>Making A U-Net</a:t>
            </a:r>
            <a:endParaRPr sz="4400" dirty="0"/>
          </a:p>
        </p:txBody>
      </p:sp>
      <p:sp>
        <p:nvSpPr>
          <p:cNvPr id="2717" name="Google Shape;2717;p162"/>
          <p:cNvSpPr txBox="1">
            <a:spLocks noGrp="1"/>
          </p:cNvSpPr>
          <p:nvPr>
            <p:ph type="body" idx="1"/>
          </p:nvPr>
        </p:nvSpPr>
        <p:spPr>
          <a:prstGeom prst="rect">
            <a:avLst/>
          </a:prstGeom>
          <a:noFill/>
          <a:ln>
            <a:noFill/>
          </a:ln>
        </p:spPr>
        <p:txBody>
          <a:bodyPr spcFirstLastPara="1" wrap="square" lIns="30475" tIns="15233" rIns="30475" bIns="15233" anchor="t" anchorCtr="0">
            <a:noAutofit/>
          </a:bodyPr>
          <a:lstStyle/>
          <a:p>
            <a:pPr marL="0" indent="0"/>
            <a:r>
              <a:rPr lang="en-US" sz="2800" b="1" dirty="0"/>
              <a:t>Restyle An Image </a:t>
            </a:r>
            <a:endParaRPr sz="2800" b="1" dirty="0"/>
          </a:p>
          <a:p>
            <a:pPr marL="0" indent="0" algn="l"/>
            <a:endParaRPr sz="2800" b="1" dirty="0"/>
          </a:p>
        </p:txBody>
      </p:sp>
      <p:pic>
        <p:nvPicPr>
          <p:cNvPr id="2718" name="Google Shape;2718;p1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5084" y="1527494"/>
            <a:ext cx="7261833" cy="4768725"/>
          </a:xfrm>
          <a:prstGeom prst="rect">
            <a:avLst/>
          </a:prstGeom>
          <a:noFill/>
          <a:ln>
            <a:noFill/>
          </a:ln>
        </p:spPr>
      </p:pic>
      <p:pic>
        <p:nvPicPr>
          <p:cNvPr id="2719" name="Google Shape;2719;p1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52225" y="2059172"/>
            <a:ext cx="2278125" cy="2289933"/>
          </a:xfrm>
          <a:prstGeom prst="rect">
            <a:avLst/>
          </a:prstGeom>
          <a:noFill/>
          <a:ln>
            <a:noFill/>
          </a:ln>
        </p:spPr>
      </p:pic>
      <p:pic>
        <p:nvPicPr>
          <p:cNvPr id="2720" name="Google Shape;2720;p16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726917" y="2129996"/>
            <a:ext cx="2102833" cy="2077467"/>
          </a:xfrm>
          <a:prstGeom prst="rect">
            <a:avLst/>
          </a:prstGeom>
          <a:noFill/>
          <a:ln>
            <a:noFill/>
          </a:ln>
        </p:spPr>
      </p:pic>
      <p:sp>
        <p:nvSpPr>
          <p:cNvPr id="2" name="Google Shape;1615;p157">
            <a:extLst>
              <a:ext uri="{FF2B5EF4-FFF2-40B4-BE49-F238E27FC236}">
                <a16:creationId xmlns:a16="http://schemas.microsoft.com/office/drawing/2014/main" id="{08FD92B7-2579-557F-5295-B0EBA00C47C5}"/>
              </a:ext>
            </a:extLst>
          </p:cNvPr>
          <p:cNvSpPr txBox="1"/>
          <p:nvPr/>
        </p:nvSpPr>
        <p:spPr>
          <a:xfrm>
            <a:off x="1529346" y="6349271"/>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6"/>
              </a:rPr>
              <a:t>U-Net: Convolutional Networks for Biomedical Image Segmentation (2015)  </a:t>
            </a:r>
            <a:endParaRPr lang="en-US" sz="1067" b="1"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602EE810-BC2A-8B3E-F22D-02041F3061CE}"/>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90113"/>
    </mc:Choice>
    <mc:Fallback xmlns="">
      <p:transition spd="slow" advTm="90113"/>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37"/>
        <p:cNvGrpSpPr/>
        <p:nvPr/>
      </p:nvGrpSpPr>
      <p:grpSpPr>
        <a:xfrm>
          <a:off x="0" y="0"/>
          <a:ext cx="0" cy="0"/>
          <a:chOff x="0" y="0"/>
          <a:chExt cx="0" cy="0"/>
        </a:xfrm>
      </p:grpSpPr>
      <p:sp>
        <p:nvSpPr>
          <p:cNvPr id="2738" name="Google Shape;2738;p164"/>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t>Making A Denoiser</a:t>
            </a:r>
            <a:endParaRPr sz="2800"/>
          </a:p>
        </p:txBody>
      </p:sp>
      <p:sp>
        <p:nvSpPr>
          <p:cNvPr id="2744" name="Google Shape;2744;p164"/>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r>
              <a:rPr lang="en-US" b="1"/>
              <a:t>Data by Noising, Train/Inferending by Denoising</a:t>
            </a:r>
            <a:endParaRPr b="1"/>
          </a:p>
        </p:txBody>
      </p:sp>
      <p:grpSp>
        <p:nvGrpSpPr>
          <p:cNvPr id="2740" name="Google Shape;2740;p164"/>
          <p:cNvGrpSpPr/>
          <p:nvPr/>
        </p:nvGrpSpPr>
        <p:grpSpPr>
          <a:xfrm>
            <a:off x="227625" y="1988456"/>
            <a:ext cx="11545633" cy="3960273"/>
            <a:chOff x="362025" y="1610850"/>
            <a:chExt cx="8659225" cy="2830653"/>
          </a:xfrm>
        </p:grpSpPr>
        <p:pic>
          <p:nvPicPr>
            <p:cNvPr id="2741" name="Google Shape;2741;p1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2025" y="1610850"/>
              <a:ext cx="6946474" cy="1113299"/>
            </a:xfrm>
            <a:prstGeom prst="rect">
              <a:avLst/>
            </a:prstGeom>
            <a:noFill/>
            <a:ln>
              <a:noFill/>
            </a:ln>
          </p:spPr>
        </p:pic>
        <p:pic>
          <p:nvPicPr>
            <p:cNvPr id="2742" name="Google Shape;2742;p1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79300" y="3360977"/>
              <a:ext cx="6741950" cy="1080526"/>
            </a:xfrm>
            <a:prstGeom prst="rect">
              <a:avLst/>
            </a:prstGeom>
            <a:noFill/>
            <a:ln>
              <a:noFill/>
            </a:ln>
          </p:spPr>
        </p:pic>
        <p:sp>
          <p:nvSpPr>
            <p:cNvPr id="2743" name="Google Shape;2743;p164"/>
            <p:cNvSpPr/>
            <p:nvPr/>
          </p:nvSpPr>
          <p:spPr>
            <a:xfrm>
              <a:off x="1123516" y="2002344"/>
              <a:ext cx="7245325" cy="1725400"/>
            </a:xfrm>
            <a:custGeom>
              <a:avLst/>
              <a:gdLst/>
              <a:ahLst/>
              <a:cxnLst/>
              <a:rect l="l" t="t" r="r" b="b"/>
              <a:pathLst>
                <a:path w="289813" h="69016" extrusionOk="0">
                  <a:moveTo>
                    <a:pt x="242801" y="0"/>
                  </a:moveTo>
                  <a:cubicBezTo>
                    <a:pt x="248699" y="5606"/>
                    <a:pt x="316392" y="26903"/>
                    <a:pt x="278188" y="33634"/>
                  </a:cubicBezTo>
                  <a:cubicBezTo>
                    <a:pt x="239984" y="40365"/>
                    <a:pt x="53554" y="34487"/>
                    <a:pt x="13579" y="40384"/>
                  </a:cubicBezTo>
                  <a:cubicBezTo>
                    <a:pt x="-26396" y="46281"/>
                    <a:pt x="34212" y="64244"/>
                    <a:pt x="38339" y="69016"/>
                  </a:cubicBezTo>
                </a:path>
              </a:pathLst>
            </a:custGeom>
            <a:noFill/>
            <a:ln w="152400" cap="flat" cmpd="sng">
              <a:solidFill>
                <a:srgbClr val="4BA173"/>
              </a:solidFill>
              <a:prstDash val="solid"/>
              <a:round/>
              <a:headEnd type="none" w="med" len="med"/>
              <a:tailEnd type="stealth" w="med" len="med"/>
            </a:ln>
          </p:spPr>
          <p:txBody>
            <a:bodyPr/>
            <a:lstStyle/>
            <a:p>
              <a:pPr defTabSz="304770">
                <a:buClr>
                  <a:srgbClr val="000000"/>
                </a:buClr>
              </a:pPr>
              <a:endParaRPr lang="en-US" sz="467" kern="0">
                <a:solidFill>
                  <a:srgbClr val="000000"/>
                </a:solidFill>
                <a:latin typeface="Arial"/>
                <a:cs typeface="Arial"/>
                <a:sym typeface="Arial"/>
              </a:endParaRPr>
            </a:p>
          </p:txBody>
        </p:sp>
      </p:grpSp>
      <p:sp>
        <p:nvSpPr>
          <p:cNvPr id="2745" name="Google Shape;2745;p164"/>
          <p:cNvSpPr txBox="1"/>
          <p:nvPr/>
        </p:nvSpPr>
        <p:spPr>
          <a:xfrm>
            <a:off x="2415125" y="2999108"/>
            <a:ext cx="2301100" cy="652348"/>
          </a:xfrm>
          <a:prstGeom prst="rect">
            <a:avLst/>
          </a:prstGeom>
          <a:noFill/>
          <a:ln>
            <a:noFill/>
          </a:ln>
        </p:spPr>
        <p:txBody>
          <a:bodyPr spcFirstLastPara="1" wrap="square" lIns="30475" tIns="30475" rIns="30475" bIns="30475" anchor="t" anchorCtr="0">
            <a:spAutoFit/>
          </a:bodyPr>
          <a:lstStyle/>
          <a:p>
            <a:pPr algn="ctr" defTabSz="304770">
              <a:lnSpc>
                <a:spcPct val="90000"/>
              </a:lnSpc>
              <a:buClr>
                <a:srgbClr val="000000"/>
              </a:buClr>
            </a:pPr>
            <a:r>
              <a:rPr lang="en-US" sz="2133" b="1" kern="0">
                <a:solidFill>
                  <a:srgbClr val="E69138"/>
                </a:solidFill>
                <a:latin typeface="NVIDIA Sans"/>
                <a:ea typeface="NVIDIA Sans"/>
                <a:cs typeface="NVIDIA Sans"/>
                <a:sym typeface="NVIDIA Sans"/>
              </a:rPr>
              <a:t>Noising (Algorithmic)</a:t>
            </a:r>
            <a:endParaRPr sz="2133" b="1" kern="0">
              <a:solidFill>
                <a:srgbClr val="E69138"/>
              </a:solidFill>
              <a:latin typeface="Arial"/>
              <a:cs typeface="Arial"/>
              <a:sym typeface="Arial"/>
            </a:endParaRPr>
          </a:p>
        </p:txBody>
      </p:sp>
      <p:sp>
        <p:nvSpPr>
          <p:cNvPr id="2746" name="Google Shape;2746;p164"/>
          <p:cNvSpPr txBox="1"/>
          <p:nvPr/>
        </p:nvSpPr>
        <p:spPr>
          <a:xfrm>
            <a:off x="3477183" y="4025550"/>
            <a:ext cx="2301100" cy="652348"/>
          </a:xfrm>
          <a:prstGeom prst="rect">
            <a:avLst/>
          </a:prstGeom>
          <a:noFill/>
          <a:ln>
            <a:noFill/>
          </a:ln>
        </p:spPr>
        <p:txBody>
          <a:bodyPr spcFirstLastPara="1" wrap="square" lIns="30475" tIns="30475" rIns="30475" bIns="30475" anchor="t" anchorCtr="0">
            <a:spAutoFit/>
          </a:bodyPr>
          <a:lstStyle/>
          <a:p>
            <a:pPr algn="ctr" defTabSz="304770">
              <a:lnSpc>
                <a:spcPct val="90000"/>
              </a:lnSpc>
              <a:buClr>
                <a:srgbClr val="000000"/>
              </a:buClr>
            </a:pPr>
            <a:r>
              <a:rPr lang="en-US" sz="2133" b="1" kern="0">
                <a:solidFill>
                  <a:srgbClr val="76B900"/>
                </a:solidFill>
                <a:latin typeface="NVIDIA Sans"/>
                <a:ea typeface="NVIDIA Sans"/>
                <a:cs typeface="NVIDIA Sans"/>
                <a:sym typeface="NVIDIA Sans"/>
              </a:rPr>
              <a:t>Denoising (Learned)</a:t>
            </a:r>
            <a:endParaRPr sz="2133" b="1" kern="0">
              <a:solidFill>
                <a:srgbClr val="000000"/>
              </a:solidFill>
              <a:latin typeface="Arial"/>
              <a:cs typeface="Arial"/>
              <a:sym typeface="Arial"/>
            </a:endParaRPr>
          </a:p>
        </p:txBody>
      </p:sp>
      <p:sp>
        <p:nvSpPr>
          <p:cNvPr id="2" name="Google Shape;1615;p157">
            <a:extLst>
              <a:ext uri="{FF2B5EF4-FFF2-40B4-BE49-F238E27FC236}">
                <a16:creationId xmlns:a16="http://schemas.microsoft.com/office/drawing/2014/main" id="{D4508777-72B5-033F-DB3D-86B03732D858}"/>
              </a:ext>
            </a:extLst>
          </p:cNvPr>
          <p:cNvSpPr txBox="1"/>
          <p:nvPr/>
        </p:nvSpPr>
        <p:spPr>
          <a:xfrm>
            <a:off x="1529346" y="6429481"/>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5"/>
              </a:rPr>
              <a:t>Denoising Diffusion Probabilistic Models (2020)  </a:t>
            </a:r>
            <a:endParaRPr lang="en-US" sz="1067" b="1"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60EB00E6-AFB1-555D-2ED2-724479C8BB56}"/>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96836"/>
    </mc:Choice>
    <mc:Fallback xmlns="">
      <p:transition spd="slow" advTm="96836"/>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737">
          <a:extLst>
            <a:ext uri="{FF2B5EF4-FFF2-40B4-BE49-F238E27FC236}">
              <a16:creationId xmlns:a16="http://schemas.microsoft.com/office/drawing/2014/main" id="{26E9C148-E932-E414-9AB6-8882A26C994B}"/>
            </a:ext>
          </a:extLst>
        </p:cNvPr>
        <p:cNvGrpSpPr/>
        <p:nvPr/>
      </p:nvGrpSpPr>
      <p:grpSpPr>
        <a:xfrm>
          <a:off x="0" y="0"/>
          <a:ext cx="0" cy="0"/>
          <a:chOff x="0" y="0"/>
          <a:chExt cx="0" cy="0"/>
        </a:xfrm>
      </p:grpSpPr>
      <p:sp>
        <p:nvSpPr>
          <p:cNvPr id="2738" name="Google Shape;2738;p164">
            <a:extLst>
              <a:ext uri="{FF2B5EF4-FFF2-40B4-BE49-F238E27FC236}">
                <a16:creationId xmlns:a16="http://schemas.microsoft.com/office/drawing/2014/main" id="{6746F3D8-085B-9803-5AF9-79DFC3443D44}"/>
              </a:ext>
            </a:extLst>
          </p:cNvPr>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r>
              <a:rPr lang="en-US" sz="2800"/>
              <a:t>Policy Networks</a:t>
            </a:r>
            <a:endParaRPr sz="2800"/>
          </a:p>
        </p:txBody>
      </p:sp>
      <p:sp>
        <p:nvSpPr>
          <p:cNvPr id="2744" name="Google Shape;2744;p164">
            <a:extLst>
              <a:ext uri="{FF2B5EF4-FFF2-40B4-BE49-F238E27FC236}">
                <a16:creationId xmlns:a16="http://schemas.microsoft.com/office/drawing/2014/main" id="{2B7FEBC1-A20E-AC2D-D0F4-A68C4156C233}"/>
              </a:ext>
            </a:extLst>
          </p:cNvPr>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r>
              <a:rPr lang="en-US" b="1"/>
              <a:t>Where Direct, Autoregression, or Diffusion Can Work</a:t>
            </a:r>
            <a:endParaRPr b="1"/>
          </a:p>
        </p:txBody>
      </p:sp>
      <p:pic>
        <p:nvPicPr>
          <p:cNvPr id="3" name="Google Shape;1664;p162">
            <a:extLst>
              <a:ext uri="{FF2B5EF4-FFF2-40B4-BE49-F238E27FC236}">
                <a16:creationId xmlns:a16="http://schemas.microsoft.com/office/drawing/2014/main" id="{FFDE5745-78EC-8DE5-BBD2-6C8B6896B8D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892" y="1960917"/>
            <a:ext cx="2958358" cy="3885850"/>
          </a:xfrm>
          <a:prstGeom prst="rect">
            <a:avLst/>
          </a:prstGeom>
          <a:noFill/>
          <a:ln>
            <a:noFill/>
          </a:ln>
        </p:spPr>
      </p:pic>
      <p:pic>
        <p:nvPicPr>
          <p:cNvPr id="4" name="Google Shape;1665;p162">
            <a:extLst>
              <a:ext uri="{FF2B5EF4-FFF2-40B4-BE49-F238E27FC236}">
                <a16:creationId xmlns:a16="http://schemas.microsoft.com/office/drawing/2014/main" id="{C81535F2-1049-DC90-86C1-8CD2A06D926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6784" y="1960917"/>
            <a:ext cx="2958358" cy="3885850"/>
          </a:xfrm>
          <a:prstGeom prst="rect">
            <a:avLst/>
          </a:prstGeom>
          <a:noFill/>
          <a:ln>
            <a:noFill/>
          </a:ln>
        </p:spPr>
      </p:pic>
      <p:pic>
        <p:nvPicPr>
          <p:cNvPr id="5" name="Google Shape;1666;p162">
            <a:extLst>
              <a:ext uri="{FF2B5EF4-FFF2-40B4-BE49-F238E27FC236}">
                <a16:creationId xmlns:a16="http://schemas.microsoft.com/office/drawing/2014/main" id="{EB53E1E6-2C32-6DA1-1EBD-F0926849A9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65142" y="1984242"/>
            <a:ext cx="5704042" cy="3885850"/>
          </a:xfrm>
          <a:prstGeom prst="rect">
            <a:avLst/>
          </a:prstGeom>
          <a:noFill/>
          <a:ln>
            <a:noFill/>
          </a:ln>
        </p:spPr>
      </p:pic>
      <p:cxnSp>
        <p:nvCxnSpPr>
          <p:cNvPr id="6" name="Google Shape;1667;p162">
            <a:extLst>
              <a:ext uri="{FF2B5EF4-FFF2-40B4-BE49-F238E27FC236}">
                <a16:creationId xmlns:a16="http://schemas.microsoft.com/office/drawing/2014/main" id="{573D5763-4E0E-FC5B-709B-DAF88D6216B0}"/>
              </a:ext>
            </a:extLst>
          </p:cNvPr>
          <p:cNvCxnSpPr/>
          <p:nvPr/>
        </p:nvCxnSpPr>
        <p:spPr>
          <a:xfrm flipH="1">
            <a:off x="2101092" y="4620542"/>
            <a:ext cx="146200" cy="121800"/>
          </a:xfrm>
          <a:prstGeom prst="straightConnector1">
            <a:avLst/>
          </a:prstGeom>
          <a:noFill/>
          <a:ln w="76200" cap="flat" cmpd="sng">
            <a:solidFill>
              <a:schemeClr val="dk2"/>
            </a:solidFill>
            <a:prstDash val="solid"/>
            <a:round/>
            <a:headEnd type="none" w="med" len="med"/>
            <a:tailEnd type="triangle" w="med" len="med"/>
          </a:ln>
        </p:spPr>
      </p:cxnSp>
      <p:cxnSp>
        <p:nvCxnSpPr>
          <p:cNvPr id="7" name="Google Shape;1668;p162">
            <a:extLst>
              <a:ext uri="{FF2B5EF4-FFF2-40B4-BE49-F238E27FC236}">
                <a16:creationId xmlns:a16="http://schemas.microsoft.com/office/drawing/2014/main" id="{33D4C0DC-B3E3-3957-37E9-28B4166EF81B}"/>
              </a:ext>
            </a:extLst>
          </p:cNvPr>
          <p:cNvCxnSpPr/>
          <p:nvPr/>
        </p:nvCxnSpPr>
        <p:spPr>
          <a:xfrm flipH="1">
            <a:off x="1954892" y="4742342"/>
            <a:ext cx="146200" cy="121800"/>
          </a:xfrm>
          <a:prstGeom prst="straightConnector1">
            <a:avLst/>
          </a:prstGeom>
          <a:noFill/>
          <a:ln w="76200" cap="flat" cmpd="sng">
            <a:solidFill>
              <a:schemeClr val="dk2"/>
            </a:solidFill>
            <a:prstDash val="solid"/>
            <a:round/>
            <a:headEnd type="none" w="med" len="med"/>
            <a:tailEnd type="triangle" w="med" len="med"/>
          </a:ln>
        </p:spPr>
      </p:cxnSp>
      <p:cxnSp>
        <p:nvCxnSpPr>
          <p:cNvPr id="8" name="Google Shape;1669;p162">
            <a:extLst>
              <a:ext uri="{FF2B5EF4-FFF2-40B4-BE49-F238E27FC236}">
                <a16:creationId xmlns:a16="http://schemas.microsoft.com/office/drawing/2014/main" id="{B152E399-4EC8-8FE6-1520-56D4ACCDAAE7}"/>
              </a:ext>
            </a:extLst>
          </p:cNvPr>
          <p:cNvCxnSpPr/>
          <p:nvPr/>
        </p:nvCxnSpPr>
        <p:spPr>
          <a:xfrm flipH="1">
            <a:off x="1747900" y="4864142"/>
            <a:ext cx="207600" cy="73100"/>
          </a:xfrm>
          <a:prstGeom prst="straightConnector1">
            <a:avLst/>
          </a:prstGeom>
          <a:noFill/>
          <a:ln w="76200" cap="flat" cmpd="sng">
            <a:solidFill>
              <a:schemeClr val="dk2"/>
            </a:solidFill>
            <a:prstDash val="solid"/>
            <a:round/>
            <a:headEnd type="none" w="med" len="med"/>
            <a:tailEnd type="triangle" w="med" len="med"/>
          </a:ln>
        </p:spPr>
      </p:cxnSp>
      <p:cxnSp>
        <p:nvCxnSpPr>
          <p:cNvPr id="9" name="Google Shape;1670;p162">
            <a:extLst>
              <a:ext uri="{FF2B5EF4-FFF2-40B4-BE49-F238E27FC236}">
                <a16:creationId xmlns:a16="http://schemas.microsoft.com/office/drawing/2014/main" id="{6525AB34-8494-DBAE-2128-7853B694BA8E}"/>
              </a:ext>
            </a:extLst>
          </p:cNvPr>
          <p:cNvCxnSpPr/>
          <p:nvPr/>
        </p:nvCxnSpPr>
        <p:spPr>
          <a:xfrm flipH="1">
            <a:off x="1540300" y="4937242"/>
            <a:ext cx="207600" cy="73100"/>
          </a:xfrm>
          <a:prstGeom prst="straightConnector1">
            <a:avLst/>
          </a:prstGeom>
          <a:noFill/>
          <a:ln w="76200" cap="flat" cmpd="sng">
            <a:solidFill>
              <a:schemeClr val="dk2"/>
            </a:solidFill>
            <a:prstDash val="solid"/>
            <a:round/>
            <a:headEnd type="none" w="med" len="med"/>
            <a:tailEnd type="triangle" w="med" len="med"/>
          </a:ln>
        </p:spPr>
      </p:cxnSp>
      <p:cxnSp>
        <p:nvCxnSpPr>
          <p:cNvPr id="10" name="Google Shape;1671;p162">
            <a:extLst>
              <a:ext uri="{FF2B5EF4-FFF2-40B4-BE49-F238E27FC236}">
                <a16:creationId xmlns:a16="http://schemas.microsoft.com/office/drawing/2014/main" id="{9971EDC5-DD02-A38F-59F7-7084757B3E19}"/>
              </a:ext>
            </a:extLst>
          </p:cNvPr>
          <p:cNvCxnSpPr/>
          <p:nvPr/>
        </p:nvCxnSpPr>
        <p:spPr>
          <a:xfrm rot="10800000">
            <a:off x="1321500" y="4985942"/>
            <a:ext cx="218800" cy="24400"/>
          </a:xfrm>
          <a:prstGeom prst="straightConnector1">
            <a:avLst/>
          </a:prstGeom>
          <a:noFill/>
          <a:ln w="76200" cap="flat" cmpd="sng">
            <a:solidFill>
              <a:schemeClr val="dk2"/>
            </a:solidFill>
            <a:prstDash val="solid"/>
            <a:round/>
            <a:headEnd type="none" w="med" len="med"/>
            <a:tailEnd type="triangle" w="med" len="med"/>
          </a:ln>
        </p:spPr>
      </p:cxnSp>
      <p:cxnSp>
        <p:nvCxnSpPr>
          <p:cNvPr id="11" name="Google Shape;1672;p162">
            <a:extLst>
              <a:ext uri="{FF2B5EF4-FFF2-40B4-BE49-F238E27FC236}">
                <a16:creationId xmlns:a16="http://schemas.microsoft.com/office/drawing/2014/main" id="{871C333C-A7FF-E350-0DF7-551B4434E7E8}"/>
              </a:ext>
            </a:extLst>
          </p:cNvPr>
          <p:cNvCxnSpPr/>
          <p:nvPr/>
        </p:nvCxnSpPr>
        <p:spPr>
          <a:xfrm flipH="1">
            <a:off x="5102658" y="4659142"/>
            <a:ext cx="146200" cy="121800"/>
          </a:xfrm>
          <a:prstGeom prst="straightConnector1">
            <a:avLst/>
          </a:prstGeom>
          <a:noFill/>
          <a:ln w="76200" cap="flat" cmpd="sng">
            <a:solidFill>
              <a:srgbClr val="000000"/>
            </a:solidFill>
            <a:prstDash val="solid"/>
            <a:round/>
            <a:headEnd type="none" w="med" len="med"/>
            <a:tailEnd type="triangle" w="med" len="med"/>
          </a:ln>
        </p:spPr>
      </p:cxnSp>
      <p:cxnSp>
        <p:nvCxnSpPr>
          <p:cNvPr id="12" name="Google Shape;1673;p162">
            <a:extLst>
              <a:ext uri="{FF2B5EF4-FFF2-40B4-BE49-F238E27FC236}">
                <a16:creationId xmlns:a16="http://schemas.microsoft.com/office/drawing/2014/main" id="{F3721E26-6A90-19EB-AE18-066F59720984}"/>
              </a:ext>
            </a:extLst>
          </p:cNvPr>
          <p:cNvCxnSpPr/>
          <p:nvPr/>
        </p:nvCxnSpPr>
        <p:spPr>
          <a:xfrm flipH="1">
            <a:off x="4956458" y="4780942"/>
            <a:ext cx="146200" cy="121800"/>
          </a:xfrm>
          <a:prstGeom prst="straightConnector1">
            <a:avLst/>
          </a:prstGeom>
          <a:noFill/>
          <a:ln w="76200" cap="flat" cmpd="sng">
            <a:solidFill>
              <a:srgbClr val="666666"/>
            </a:solidFill>
            <a:prstDash val="solid"/>
            <a:round/>
            <a:headEnd type="none" w="med" len="med"/>
            <a:tailEnd type="triangle" w="med" len="med"/>
          </a:ln>
        </p:spPr>
      </p:cxnSp>
      <p:cxnSp>
        <p:nvCxnSpPr>
          <p:cNvPr id="13" name="Google Shape;1674;p162">
            <a:extLst>
              <a:ext uri="{FF2B5EF4-FFF2-40B4-BE49-F238E27FC236}">
                <a16:creationId xmlns:a16="http://schemas.microsoft.com/office/drawing/2014/main" id="{1CDD8AF5-4AA4-6EC7-ADD5-3A872365EB53}"/>
              </a:ext>
            </a:extLst>
          </p:cNvPr>
          <p:cNvCxnSpPr/>
          <p:nvPr/>
        </p:nvCxnSpPr>
        <p:spPr>
          <a:xfrm flipH="1">
            <a:off x="4749467" y="4902742"/>
            <a:ext cx="207600" cy="73100"/>
          </a:xfrm>
          <a:prstGeom prst="straightConnector1">
            <a:avLst/>
          </a:prstGeom>
          <a:noFill/>
          <a:ln w="76200" cap="flat" cmpd="sng">
            <a:solidFill>
              <a:srgbClr val="B7B7B7"/>
            </a:solidFill>
            <a:prstDash val="solid"/>
            <a:round/>
            <a:headEnd type="none" w="med" len="med"/>
            <a:tailEnd type="triangle" w="med" len="med"/>
          </a:ln>
        </p:spPr>
      </p:cxnSp>
      <p:cxnSp>
        <p:nvCxnSpPr>
          <p:cNvPr id="14" name="Google Shape;1675;p162">
            <a:extLst>
              <a:ext uri="{FF2B5EF4-FFF2-40B4-BE49-F238E27FC236}">
                <a16:creationId xmlns:a16="http://schemas.microsoft.com/office/drawing/2014/main" id="{CA1B94FF-AEAD-715E-C381-135642B56E24}"/>
              </a:ext>
            </a:extLst>
          </p:cNvPr>
          <p:cNvCxnSpPr/>
          <p:nvPr/>
        </p:nvCxnSpPr>
        <p:spPr>
          <a:xfrm flipH="1">
            <a:off x="4541867" y="4975842"/>
            <a:ext cx="207600" cy="73100"/>
          </a:xfrm>
          <a:prstGeom prst="straightConnector1">
            <a:avLst/>
          </a:prstGeom>
          <a:noFill/>
          <a:ln w="76200" cap="flat" cmpd="sng">
            <a:solidFill>
              <a:schemeClr val="dk2"/>
            </a:solidFill>
            <a:prstDash val="solid"/>
            <a:round/>
            <a:headEnd type="none" w="med" len="med"/>
            <a:tailEnd type="triangle" w="med" len="med"/>
          </a:ln>
        </p:spPr>
      </p:cxnSp>
      <p:sp>
        <p:nvSpPr>
          <p:cNvPr id="15" name="Google Shape;1676;p162">
            <a:extLst>
              <a:ext uri="{FF2B5EF4-FFF2-40B4-BE49-F238E27FC236}">
                <a16:creationId xmlns:a16="http://schemas.microsoft.com/office/drawing/2014/main" id="{DF88890F-A63C-6930-3A06-B7211D3394E8}"/>
              </a:ext>
            </a:extLst>
          </p:cNvPr>
          <p:cNvSpPr txBox="1"/>
          <p:nvPr/>
        </p:nvSpPr>
        <p:spPr>
          <a:xfrm>
            <a:off x="554050" y="5704667"/>
            <a:ext cx="2939892" cy="469400"/>
          </a:xfrm>
          <a:prstGeom prst="rect">
            <a:avLst/>
          </a:prstGeom>
          <a:noFill/>
          <a:ln>
            <a:noFill/>
          </a:ln>
        </p:spPr>
        <p:txBody>
          <a:bodyPr spcFirstLastPara="1" wrap="square" lIns="30475" tIns="30475" rIns="30475" bIns="30475" anchor="t" anchorCtr="0">
            <a:noAutofit/>
          </a:bodyPr>
          <a:lstStyle/>
          <a:p>
            <a:pPr defTabSz="304770">
              <a:buClr>
                <a:srgbClr val="000000"/>
              </a:buClr>
            </a:pPr>
            <a:r>
              <a:rPr lang="en-US" sz="1600" b="1" kern="0">
                <a:solidFill>
                  <a:srgbClr val="000000"/>
                </a:solidFill>
                <a:latin typeface="Arial"/>
                <a:cs typeface="Arial"/>
                <a:sym typeface="Arial"/>
              </a:rPr>
              <a:t>[Spatial] Delta Prediction From Previous Position/Delta</a:t>
            </a:r>
            <a:endParaRPr sz="1600" b="1" kern="0">
              <a:solidFill>
                <a:srgbClr val="000000"/>
              </a:solidFill>
              <a:latin typeface="Arial"/>
              <a:cs typeface="Arial"/>
              <a:sym typeface="Arial"/>
            </a:endParaRPr>
          </a:p>
        </p:txBody>
      </p:sp>
      <p:sp>
        <p:nvSpPr>
          <p:cNvPr id="16" name="Google Shape;1677;p162">
            <a:extLst>
              <a:ext uri="{FF2B5EF4-FFF2-40B4-BE49-F238E27FC236}">
                <a16:creationId xmlns:a16="http://schemas.microsoft.com/office/drawing/2014/main" id="{BDE6B0B4-9662-0370-51D6-0ECD3C16E0E5}"/>
              </a:ext>
            </a:extLst>
          </p:cNvPr>
          <p:cNvSpPr txBox="1"/>
          <p:nvPr/>
        </p:nvSpPr>
        <p:spPr>
          <a:xfrm>
            <a:off x="4018508" y="5704667"/>
            <a:ext cx="2732812" cy="469400"/>
          </a:xfrm>
          <a:prstGeom prst="rect">
            <a:avLst/>
          </a:prstGeom>
          <a:noFill/>
          <a:ln>
            <a:noFill/>
          </a:ln>
        </p:spPr>
        <p:txBody>
          <a:bodyPr spcFirstLastPara="1" wrap="square" lIns="30475" tIns="30475" rIns="30475" bIns="30475" anchor="t" anchorCtr="0">
            <a:noAutofit/>
          </a:bodyPr>
          <a:lstStyle/>
          <a:p>
            <a:pPr defTabSz="304770">
              <a:buClr>
                <a:srgbClr val="000000"/>
              </a:buClr>
            </a:pPr>
            <a:r>
              <a:rPr lang="en-US" sz="1600" b="1" kern="0">
                <a:solidFill>
                  <a:srgbClr val="000000"/>
                </a:solidFill>
                <a:latin typeface="Arial"/>
                <a:cs typeface="Arial"/>
                <a:sym typeface="Arial"/>
              </a:rPr>
              <a:t>[Sequential] Prediction From Previous Position(s)</a:t>
            </a:r>
            <a:endParaRPr sz="1600" b="1" kern="0">
              <a:solidFill>
                <a:srgbClr val="000000"/>
              </a:solidFill>
              <a:latin typeface="Arial"/>
              <a:cs typeface="Arial"/>
              <a:sym typeface="Arial"/>
            </a:endParaRPr>
          </a:p>
        </p:txBody>
      </p:sp>
      <p:sp>
        <p:nvSpPr>
          <p:cNvPr id="17" name="Google Shape;1678;p162">
            <a:extLst>
              <a:ext uri="{FF2B5EF4-FFF2-40B4-BE49-F238E27FC236}">
                <a16:creationId xmlns:a16="http://schemas.microsoft.com/office/drawing/2014/main" id="{0BEE9BEA-E399-8E0B-D737-4EF077500CB7}"/>
              </a:ext>
            </a:extLst>
          </p:cNvPr>
          <p:cNvSpPr txBox="1"/>
          <p:nvPr/>
        </p:nvSpPr>
        <p:spPr>
          <a:xfrm>
            <a:off x="7650575" y="5704667"/>
            <a:ext cx="3383185" cy="469400"/>
          </a:xfrm>
          <a:prstGeom prst="rect">
            <a:avLst/>
          </a:prstGeom>
          <a:noFill/>
          <a:ln>
            <a:noFill/>
          </a:ln>
        </p:spPr>
        <p:txBody>
          <a:bodyPr spcFirstLastPara="1" wrap="square" lIns="30475" tIns="30475" rIns="30475" bIns="30475" anchor="t" anchorCtr="0">
            <a:noAutofit/>
          </a:bodyPr>
          <a:lstStyle/>
          <a:p>
            <a:pPr defTabSz="304770">
              <a:buClr>
                <a:srgbClr val="000000"/>
              </a:buClr>
            </a:pPr>
            <a:r>
              <a:rPr lang="en-US" sz="1600" b="1" kern="0">
                <a:solidFill>
                  <a:srgbClr val="000000"/>
                </a:solidFill>
                <a:latin typeface="Arial"/>
                <a:cs typeface="Arial"/>
                <a:sym typeface="Arial"/>
              </a:rPr>
              <a:t>[Diffusion] Progression of points into final structured alignment</a:t>
            </a:r>
            <a:endParaRPr sz="1600" b="1" kern="0">
              <a:solidFill>
                <a:srgbClr val="000000"/>
              </a:solidFill>
              <a:latin typeface="Arial"/>
              <a:cs typeface="Arial"/>
              <a:sym typeface="Arial"/>
            </a:endParaRPr>
          </a:p>
        </p:txBody>
      </p:sp>
      <p:sp>
        <p:nvSpPr>
          <p:cNvPr id="18" name="Google Shape;1615;p157">
            <a:extLst>
              <a:ext uri="{FF2B5EF4-FFF2-40B4-BE49-F238E27FC236}">
                <a16:creationId xmlns:a16="http://schemas.microsoft.com/office/drawing/2014/main" id="{7C612D3E-003A-DC3A-F7CE-A45B6CC62CDE}"/>
              </a:ext>
            </a:extLst>
          </p:cNvPr>
          <p:cNvSpPr txBox="1"/>
          <p:nvPr/>
        </p:nvSpPr>
        <p:spPr>
          <a:xfrm>
            <a:off x="1529346" y="6397397"/>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5"/>
              </a:rPr>
              <a:t>Diffusion Policy: Visuomotor Policy Learning via Action Diffusion (2024)</a:t>
            </a:r>
            <a:endParaRPr lang="en-US" sz="1067" b="1" kern="0" dirty="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F27AEA0E-6171-0FB6-CA07-72E77F7F1270}"/>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455194"/>
      </p:ext>
    </p:extLst>
  </p:cSld>
  <p:clrMapOvr>
    <a:masterClrMapping/>
  </p:clrMapOvr>
  <mc:AlternateContent xmlns:mc="http://schemas.openxmlformats.org/markup-compatibility/2006" xmlns:p14="http://schemas.microsoft.com/office/powerpoint/2010/main">
    <mc:Choice Requires="p14">
      <p:transition spd="slow" p14:dur="2000" advTm="254218"/>
    </mc:Choice>
    <mc:Fallback xmlns="">
      <p:transition spd="slow" advTm="254218"/>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38">
          <a:extLst>
            <a:ext uri="{FF2B5EF4-FFF2-40B4-BE49-F238E27FC236}">
              <a16:creationId xmlns:a16="http://schemas.microsoft.com/office/drawing/2014/main" id="{A2D1B52F-FD88-BCCB-8394-6837CE1DAE6E}"/>
            </a:ext>
          </a:extLst>
        </p:cNvPr>
        <p:cNvGrpSpPr/>
        <p:nvPr/>
      </p:nvGrpSpPr>
      <p:grpSpPr>
        <a:xfrm>
          <a:off x="0" y="0"/>
          <a:ext cx="0" cy="0"/>
          <a:chOff x="0" y="0"/>
          <a:chExt cx="0" cy="0"/>
        </a:xfrm>
      </p:grpSpPr>
      <p:sp>
        <p:nvSpPr>
          <p:cNvPr id="1639" name="Google Shape;1639;p160">
            <a:extLst>
              <a:ext uri="{FF2B5EF4-FFF2-40B4-BE49-F238E27FC236}">
                <a16:creationId xmlns:a16="http://schemas.microsoft.com/office/drawing/2014/main" id="{C3B942EB-0A0E-9E8F-AC92-A866C593F153}"/>
              </a:ext>
            </a:extLst>
          </p:cNvPr>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Helping Image Generation?</a:t>
            </a:r>
            <a:endParaRPr sz="2800"/>
          </a:p>
        </p:txBody>
      </p:sp>
      <p:pic>
        <p:nvPicPr>
          <p:cNvPr id="1641" name="Google Shape;1641;p160">
            <a:extLst>
              <a:ext uri="{FF2B5EF4-FFF2-40B4-BE49-F238E27FC236}">
                <a16:creationId xmlns:a16="http://schemas.microsoft.com/office/drawing/2014/main" id="{33D44E9D-ADC2-05D8-29C9-8521202B864E}"/>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5634" y="2359434"/>
            <a:ext cx="4139517" cy="2930508"/>
          </a:xfrm>
          <a:prstGeom prst="rect">
            <a:avLst/>
          </a:prstGeom>
          <a:noFill/>
          <a:ln>
            <a:noFill/>
          </a:ln>
        </p:spPr>
      </p:pic>
      <p:pic>
        <p:nvPicPr>
          <p:cNvPr id="1642" name="Google Shape;1642;p160">
            <a:extLst>
              <a:ext uri="{FF2B5EF4-FFF2-40B4-BE49-F238E27FC236}">
                <a16:creationId xmlns:a16="http://schemas.microsoft.com/office/drawing/2014/main" id="{AA3FE92D-7C5B-AF3F-1035-3ACBC6D32DDD}"/>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991843" y="3788492"/>
            <a:ext cx="2238558" cy="1875100"/>
          </a:xfrm>
          <a:prstGeom prst="rect">
            <a:avLst/>
          </a:prstGeom>
          <a:noFill/>
          <a:ln>
            <a:noFill/>
          </a:ln>
        </p:spPr>
      </p:pic>
      <p:sp>
        <p:nvSpPr>
          <p:cNvPr id="4" name="Google Shape;1640;p160">
            <a:extLst>
              <a:ext uri="{FF2B5EF4-FFF2-40B4-BE49-F238E27FC236}">
                <a16:creationId xmlns:a16="http://schemas.microsoft.com/office/drawing/2014/main" id="{077C3ACC-32B0-424C-5418-3CF6A8196A1F}"/>
              </a:ext>
            </a:extLst>
          </p:cNvPr>
          <p:cNvSpPr txBox="1">
            <a:spLocks/>
          </p:cNvSpPr>
          <p:nvPr/>
        </p:nvSpPr>
        <p:spPr>
          <a:xfrm>
            <a:off x="865632" y="1243923"/>
            <a:ext cx="4879800" cy="469400"/>
          </a:xfrm>
          <a:prstGeom prst="rect">
            <a:avLst/>
          </a:prstGeom>
          <a:noFill/>
          <a:ln>
            <a:noFill/>
          </a:ln>
        </p:spPr>
        <p:txBody>
          <a:bodyPr spcFirstLastPara="1" wrap="square" lIns="30475" tIns="15233" rIns="30475" bIns="15233"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600"/>
              </a:spcBef>
              <a:spcAft>
                <a:spcPts val="0"/>
              </a:spcAft>
              <a:buClr>
                <a:schemeClr val="dk2"/>
              </a:buClr>
              <a:buSzPts val="4800"/>
              <a:buFont typeface="NVIDIA Sans"/>
              <a:buNone/>
              <a:defRPr sz="4800" b="0" i="0" u="none" strike="noStrike" cap="none">
                <a:solidFill>
                  <a:schemeClr val="dk2"/>
                </a:solidFill>
                <a:latin typeface="NVIDIA Sans"/>
                <a:ea typeface="NVIDIA Sans"/>
                <a:cs typeface="NVIDIA Sans"/>
                <a:sym typeface="NVIDIA Sans"/>
              </a:defRPr>
            </a:lvl1pPr>
            <a:lvl2pPr marL="914400" marR="0" lvl="1"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2pPr>
            <a:lvl3pPr marL="1371600" marR="0" lvl="2"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3pPr>
            <a:lvl4pPr marL="1828800" marR="0" lvl="3"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4pPr>
            <a:lvl5pPr marL="2286000" marR="0" lvl="4" indent="-228600" algn="ctr" rtl="0">
              <a:lnSpc>
                <a:spcPct val="90000"/>
              </a:lnSpc>
              <a:spcBef>
                <a:spcPts val="1500"/>
              </a:spcBef>
              <a:spcAft>
                <a:spcPts val="0"/>
              </a:spcAft>
              <a:buClr>
                <a:schemeClr val="dk1"/>
              </a:buClr>
              <a:buSzPts val="4400"/>
              <a:buFont typeface="NVIDIA Sans"/>
              <a:buNone/>
              <a:defRPr sz="4400" b="0" i="0" u="none" strike="noStrike" cap="none">
                <a:solidFill>
                  <a:schemeClr val="dk1"/>
                </a:solidFill>
                <a:latin typeface="NVIDIA Sans"/>
                <a:ea typeface="NVIDIA Sans"/>
                <a:cs typeface="NVIDIA Sans"/>
                <a:sym typeface="NVIDIA Sans"/>
              </a:defRPr>
            </a:lvl5pPr>
            <a:lvl6pPr marL="2743200" marR="0" lvl="5"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6pPr>
            <a:lvl7pPr marL="3200400" marR="0" lvl="6"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7pPr>
            <a:lvl8pPr marL="3657600" marR="0" lvl="7"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8pPr>
            <a:lvl9pPr marL="4114800" marR="0" lvl="8" indent="-571500" algn="l" rtl="0">
              <a:lnSpc>
                <a:spcPct val="90000"/>
              </a:lnSpc>
              <a:spcBef>
                <a:spcPts val="1500"/>
              </a:spcBef>
              <a:spcAft>
                <a:spcPts val="0"/>
              </a:spcAft>
              <a:buClr>
                <a:schemeClr val="dk1"/>
              </a:buClr>
              <a:buSzPts val="5400"/>
              <a:buFont typeface="NVIDIA Sans"/>
              <a:buChar char="•"/>
              <a:defRPr sz="5400" b="0" i="0" u="none" strike="noStrike" cap="none">
                <a:solidFill>
                  <a:schemeClr val="dk1"/>
                </a:solidFill>
                <a:latin typeface="NVIDIA Sans"/>
                <a:ea typeface="NVIDIA Sans"/>
                <a:cs typeface="NVIDIA Sans"/>
                <a:sym typeface="NVIDIA Sans"/>
              </a:defRPr>
            </a:lvl9pPr>
          </a:lstStyle>
          <a:p>
            <a:pPr marL="0" indent="0" algn="ctr" defTabSz="304770">
              <a:spcBef>
                <a:spcPts val="200"/>
              </a:spcBef>
              <a:spcAft>
                <a:spcPts val="200"/>
              </a:spcAft>
              <a:buClr>
                <a:srgbClr val="76B900"/>
              </a:buClr>
            </a:pPr>
            <a:r>
              <a:rPr lang="en-US" sz="1800" b="1" kern="0">
                <a:solidFill>
                  <a:srgbClr val="76B900"/>
                </a:solidFill>
              </a:rPr>
              <a:t>Can Transformers HELP Generate Images?</a:t>
            </a:r>
            <a:endParaRPr lang="en-US" sz="1800" b="1" kern="0" dirty="0">
              <a:solidFill>
                <a:srgbClr val="76B900"/>
              </a:solidFill>
            </a:endParaRPr>
          </a:p>
        </p:txBody>
      </p:sp>
      <p:sp>
        <p:nvSpPr>
          <p:cNvPr id="10" name="Picture Placeholder 9">
            <a:extLst>
              <a:ext uri="{FF2B5EF4-FFF2-40B4-BE49-F238E27FC236}">
                <a16:creationId xmlns:a16="http://schemas.microsoft.com/office/drawing/2014/main" id="{06C0F89E-B4E4-1EBC-592F-93387310E420}"/>
              </a:ext>
            </a:extLst>
          </p:cNvPr>
          <p:cNvSpPr>
            <a:spLocks noGrp="1"/>
          </p:cNvSpPr>
          <p:nvPr>
            <p:ph type="pic" idx="2"/>
          </p:nvPr>
        </p:nvSpPr>
        <p:spPr/>
        <p:txBody>
          <a:bodyPr/>
          <a:lstStyle/>
          <a:p>
            <a:endParaRPr lang="en-US"/>
          </a:p>
        </p:txBody>
      </p:sp>
      <p:sp>
        <p:nvSpPr>
          <p:cNvPr id="11" name="Google Shape;1644;p160">
            <a:extLst>
              <a:ext uri="{FF2B5EF4-FFF2-40B4-BE49-F238E27FC236}">
                <a16:creationId xmlns:a16="http://schemas.microsoft.com/office/drawing/2014/main" id="{63CD7F52-3C18-8FAC-CAE9-80FC645B4B63}"/>
              </a:ext>
            </a:extLst>
          </p:cNvPr>
          <p:cNvSpPr/>
          <p:nvPr/>
        </p:nvSpPr>
        <p:spPr>
          <a:xfrm>
            <a:off x="8108263" y="1335250"/>
            <a:ext cx="2869800" cy="1526900"/>
          </a:xfrm>
          <a:prstGeom prst="rect">
            <a:avLst/>
          </a:prstGeom>
          <a:noFill/>
          <a:ln w="76200"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12" name="Rectangle 11">
            <a:extLst>
              <a:ext uri="{FF2B5EF4-FFF2-40B4-BE49-F238E27FC236}">
                <a16:creationId xmlns:a16="http://schemas.microsoft.com/office/drawing/2014/main" id="{E8EC446D-EE2C-F345-E99A-9D4A792F112F}"/>
              </a:ext>
            </a:extLst>
          </p:cNvPr>
          <p:cNvSpPr/>
          <p:nvPr/>
        </p:nvSpPr>
        <p:spPr>
          <a:xfrm>
            <a:off x="6693602" y="-39515"/>
            <a:ext cx="5589608" cy="6937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770">
              <a:buClr>
                <a:srgbClr val="000000"/>
              </a:buClr>
            </a:pPr>
            <a:endParaRPr lang="en-US" sz="467" kern="0">
              <a:solidFill>
                <a:srgbClr val="000000"/>
              </a:solidFill>
              <a:latin typeface="Arial"/>
              <a:sym typeface="Arial"/>
            </a:endParaRPr>
          </a:p>
        </p:txBody>
      </p:sp>
      <p:pic>
        <p:nvPicPr>
          <p:cNvPr id="13" name="Picture 12">
            <a:extLst>
              <a:ext uri="{FF2B5EF4-FFF2-40B4-BE49-F238E27FC236}">
                <a16:creationId xmlns:a16="http://schemas.microsoft.com/office/drawing/2014/main" id="{46AEE096-D6DF-E6C6-D629-38A7B31A6B5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93602" y="101265"/>
            <a:ext cx="1535251" cy="6655468"/>
          </a:xfrm>
          <a:prstGeom prst="rect">
            <a:avLst/>
          </a:prstGeom>
        </p:spPr>
      </p:pic>
      <p:pic>
        <p:nvPicPr>
          <p:cNvPr id="14" name="Picture 13">
            <a:extLst>
              <a:ext uri="{FF2B5EF4-FFF2-40B4-BE49-F238E27FC236}">
                <a16:creationId xmlns:a16="http://schemas.microsoft.com/office/drawing/2014/main" id="{850EE341-A7F6-15B7-844F-0DFE4047F8D1}"/>
              </a:ext>
            </a:extLst>
          </p:cNvPr>
          <p:cNvPicPr>
            <a:picLocks noChangeAspect="1"/>
          </p:cNvPicPr>
          <p:nvPr/>
        </p:nvPicPr>
        <p:blipFill>
          <a:blip r:embed="rId6" cstate="screen">
            <a:extLst>
              <a:ext uri="{28A0092B-C50C-407E-A947-70E740481C1C}">
                <a14:useLocalDpi xmlns:a14="http://schemas.microsoft.com/office/drawing/2010/main"/>
              </a:ext>
            </a:extLst>
          </a:blip>
          <a:srcRect r="-2132"/>
          <a:stretch/>
        </p:blipFill>
        <p:spPr>
          <a:xfrm>
            <a:off x="10747959" y="101265"/>
            <a:ext cx="1535251" cy="6655468"/>
          </a:xfrm>
          <a:prstGeom prst="rect">
            <a:avLst/>
          </a:prstGeom>
        </p:spPr>
      </p:pic>
      <p:pic>
        <p:nvPicPr>
          <p:cNvPr id="15" name="Picture 14">
            <a:extLst>
              <a:ext uri="{FF2B5EF4-FFF2-40B4-BE49-F238E27FC236}">
                <a16:creationId xmlns:a16="http://schemas.microsoft.com/office/drawing/2014/main" id="{F6F70F3E-1079-5B76-1FF6-932556B8173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016923" y="1015143"/>
            <a:ext cx="2895703" cy="4827715"/>
          </a:xfrm>
          <a:prstGeom prst="rect">
            <a:avLst/>
          </a:prstGeom>
        </p:spPr>
      </p:pic>
      <p:sp>
        <p:nvSpPr>
          <p:cNvPr id="16" name="Google Shape;1644;p160">
            <a:extLst>
              <a:ext uri="{FF2B5EF4-FFF2-40B4-BE49-F238E27FC236}">
                <a16:creationId xmlns:a16="http://schemas.microsoft.com/office/drawing/2014/main" id="{86B09209-1D9F-BF9D-1A83-67C8BD46F312}"/>
              </a:ext>
            </a:extLst>
          </p:cNvPr>
          <p:cNvSpPr/>
          <p:nvPr/>
        </p:nvSpPr>
        <p:spPr>
          <a:xfrm>
            <a:off x="8014551" y="1005686"/>
            <a:ext cx="2898075" cy="1526900"/>
          </a:xfrm>
          <a:prstGeom prst="rect">
            <a:avLst/>
          </a:prstGeom>
          <a:noFill/>
          <a:ln w="76200" cap="flat" cmpd="sng">
            <a:solidFill>
              <a:schemeClr val="dk2"/>
            </a:solidFill>
            <a:prstDash val="solid"/>
            <a:round/>
            <a:headEnd type="none" w="sm" len="sm"/>
            <a:tailEnd type="none" w="sm" len="sm"/>
          </a:ln>
        </p:spPr>
        <p:txBody>
          <a:bodyPr spcFirstLastPara="1" wrap="square" lIns="30475" tIns="30475" rIns="30475" bIns="30475" anchor="ctr" anchorCtr="0">
            <a:noAutofit/>
          </a:bodyPr>
          <a:lstStyle/>
          <a:p>
            <a:pPr defTabSz="304770">
              <a:buClr>
                <a:srgbClr val="000000"/>
              </a:buClr>
            </a:pPr>
            <a:endParaRPr sz="4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B8D2A187-5D29-996C-65F7-ECF91C4C33C8}"/>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0653300"/>
      </p:ext>
    </p:extLst>
  </p:cSld>
  <p:clrMapOvr>
    <a:masterClrMapping/>
  </p:clrMapOvr>
  <mc:AlternateContent xmlns:mc="http://schemas.openxmlformats.org/markup-compatibility/2006" xmlns:p14="http://schemas.microsoft.com/office/powerpoint/2010/main">
    <mc:Choice Requires="p14">
      <p:transition spd="slow" p14:dur="2000" advTm="47885"/>
    </mc:Choice>
    <mc:Fallback xmlns="">
      <p:transition spd="slow" advTm="4788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163"/>
          <p:cNvSpPr txBox="1">
            <a:spLocks noGrp="1"/>
          </p:cNvSpPr>
          <p:nvPr>
            <p:ph type="title"/>
          </p:nvPr>
        </p:nvSpPr>
        <p:spPr>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a:t>Image Generation?</a:t>
            </a:r>
            <a:endParaRPr sz="2800"/>
          </a:p>
        </p:txBody>
      </p:sp>
      <p:sp>
        <p:nvSpPr>
          <p:cNvPr id="1684" name="Google Shape;1684;p163"/>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a:t>Can Transformers</a:t>
            </a:r>
            <a:r>
              <a:rPr lang="en-US" sz="1800" b="1"/>
              <a:t> Help </a:t>
            </a:r>
            <a:r>
              <a:rPr lang="en-US" sz="1800"/>
              <a:t>Generate Images?</a:t>
            </a:r>
            <a:endParaRPr sz="1800"/>
          </a:p>
        </p:txBody>
      </p:sp>
      <p:pic>
        <p:nvPicPr>
          <p:cNvPr id="1686" name="Google Shape;1686;p16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063542" y="1961085"/>
            <a:ext cx="8862012" cy="4398021"/>
          </a:xfrm>
          <a:prstGeom prst="rect">
            <a:avLst/>
          </a:prstGeom>
          <a:noFill/>
          <a:ln>
            <a:noFill/>
          </a:ln>
        </p:spPr>
      </p:pic>
      <p:pic>
        <p:nvPicPr>
          <p:cNvPr id="1687" name="Google Shape;1687;p16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85808" y="3650217"/>
            <a:ext cx="1606192" cy="2505317"/>
          </a:xfrm>
          <a:prstGeom prst="rect">
            <a:avLst/>
          </a:prstGeom>
          <a:noFill/>
          <a:ln>
            <a:noFill/>
          </a:ln>
        </p:spPr>
      </p:pic>
      <p:pic>
        <p:nvPicPr>
          <p:cNvPr id="1688" name="Google Shape;1688;p16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25550" y="1520825"/>
            <a:ext cx="1647324" cy="2362508"/>
          </a:xfrm>
          <a:prstGeom prst="rect">
            <a:avLst/>
          </a:prstGeom>
          <a:noFill/>
          <a:ln>
            <a:noFill/>
          </a:ln>
        </p:spPr>
      </p:pic>
      <p:pic>
        <p:nvPicPr>
          <p:cNvPr id="1689" name="Google Shape;1689;p163"/>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566032" y="1243925"/>
            <a:ext cx="749300" cy="749300"/>
          </a:xfrm>
          <a:prstGeom prst="rect">
            <a:avLst/>
          </a:prstGeom>
          <a:noFill/>
          <a:ln>
            <a:noFill/>
          </a:ln>
        </p:spPr>
      </p:pic>
      <p:pic>
        <p:nvPicPr>
          <p:cNvPr id="1690" name="Google Shape;1690;p16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1850" y="3786550"/>
            <a:ext cx="981692" cy="859191"/>
          </a:xfrm>
          <a:prstGeom prst="rect">
            <a:avLst/>
          </a:prstGeom>
          <a:noFill/>
          <a:ln>
            <a:noFill/>
          </a:ln>
        </p:spPr>
      </p:pic>
      <p:sp>
        <p:nvSpPr>
          <p:cNvPr id="4" name="Google Shape;1615;p157">
            <a:extLst>
              <a:ext uri="{FF2B5EF4-FFF2-40B4-BE49-F238E27FC236}">
                <a16:creationId xmlns:a16="http://schemas.microsoft.com/office/drawing/2014/main" id="{69F37359-4EFC-DCD4-C0D8-734D8E39CD31}"/>
              </a:ext>
            </a:extLst>
          </p:cNvPr>
          <p:cNvSpPr txBox="1"/>
          <p:nvPr/>
        </p:nvSpPr>
        <p:spPr>
          <a:xfrm>
            <a:off x="1529346" y="6429481"/>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8"/>
              </a:rPr>
              <a:t>High-Resolution Image Synthesis with Latent Diffusion Models  </a:t>
            </a:r>
            <a:endParaRPr lang="en-US" sz="1067" b="1" kern="0" dirty="0">
              <a:solidFill>
                <a:srgbClr val="000000"/>
              </a:solidFill>
              <a:latin typeface="Arial"/>
              <a:cs typeface="Arial"/>
              <a:sym typeface="Arial"/>
            </a:endParaRPr>
          </a:p>
        </p:txBody>
      </p:sp>
      <p:sp>
        <p:nvSpPr>
          <p:cNvPr id="2" name="Google Shape;1684;p163">
            <a:extLst>
              <a:ext uri="{FF2B5EF4-FFF2-40B4-BE49-F238E27FC236}">
                <a16:creationId xmlns:a16="http://schemas.microsoft.com/office/drawing/2014/main" id="{7FCA9B17-D735-ACB0-6729-D2AC4D091356}"/>
              </a:ext>
            </a:extLst>
          </p:cNvPr>
          <p:cNvSpPr txBox="1">
            <a:spLocks noGrp="1"/>
          </p:cNvSpPr>
          <p:nvPr>
            <p:ph type="body" idx="3"/>
          </p:nvPr>
        </p:nvSpPr>
        <p:spPr>
          <a:xfrm>
            <a:off x="865632" y="1243923"/>
            <a:ext cx="4879800" cy="469400"/>
          </a:xfrm>
          <a:prstGeom prst="rect">
            <a:avLst/>
          </a:prstGeom>
        </p:spPr>
        <p:txBody>
          <a:bodyPr spcFirstLastPara="1" wrap="square" lIns="30475" tIns="15233" rIns="30475" bIns="15233" anchor="t" anchorCtr="0">
            <a:noAutofit/>
          </a:bodyPr>
          <a:lstStyle/>
          <a:p>
            <a:pPr marL="0" indent="0" algn="ctr">
              <a:spcAft>
                <a:spcPts val="200"/>
              </a:spcAft>
            </a:pPr>
            <a:r>
              <a:rPr lang="en-US" sz="1800"/>
              <a:t>Can Transformers</a:t>
            </a:r>
            <a:r>
              <a:rPr lang="en-US" sz="1800" b="1"/>
              <a:t> Help </a:t>
            </a:r>
            <a:r>
              <a:rPr lang="en-US" sz="1800"/>
              <a:t>Generate Images?</a:t>
            </a:r>
            <a:endParaRPr sz="1800"/>
          </a:p>
        </p:txBody>
      </p:sp>
      <p:sp>
        <p:nvSpPr>
          <p:cNvPr id="5" name="TextBox 4">
            <a:extLst>
              <a:ext uri="{FF2B5EF4-FFF2-40B4-BE49-F238E27FC236}">
                <a16:creationId xmlns:a16="http://schemas.microsoft.com/office/drawing/2014/main" id="{0C40DB4B-A55F-1A98-6DDE-B368968A7254}"/>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61805"/>
    </mc:Choice>
    <mc:Fallback xmlns="">
      <p:transition spd="slow" advTm="161805"/>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8" name="Google Shape;2418;p146"/>
          <p:cNvSpPr txBox="1">
            <a:spLocks noGrp="1"/>
          </p:cNvSpPr>
          <p:nvPr>
            <p:ph type="body" idx="1"/>
          </p:nvPr>
        </p:nvSpPr>
        <p:spPr>
          <a:prstGeom prst="rect">
            <a:avLst/>
          </a:prstGeom>
        </p:spPr>
        <p:txBody>
          <a:bodyPr spcFirstLastPara="1" wrap="square" lIns="30475" tIns="15233" rIns="30475" bIns="15233" anchor="t" anchorCtr="0">
            <a:noAutofit/>
          </a:bodyPr>
          <a:lstStyle/>
          <a:p>
            <a:pPr marL="0" indent="0" algn="ctr">
              <a:spcBef>
                <a:spcPts val="200"/>
              </a:spcBef>
              <a:spcAft>
                <a:spcPts val="200"/>
              </a:spcAft>
              <a:buNone/>
            </a:pPr>
            <a:r>
              <a:rPr lang="en-US" sz="1800" b="1"/>
              <a:t>Image-In Systems</a:t>
            </a:r>
            <a:endParaRPr sz="1800" b="1"/>
          </a:p>
        </p:txBody>
      </p:sp>
      <p:sp>
        <p:nvSpPr>
          <p:cNvPr id="2420" name="Google Shape;2420;p146"/>
          <p:cNvSpPr txBox="1"/>
          <p:nvPr/>
        </p:nvSpPr>
        <p:spPr>
          <a:xfrm>
            <a:off x="-40050" y="1163942"/>
            <a:ext cx="1000000" cy="1000000"/>
          </a:xfrm>
          <a:prstGeom prst="rect">
            <a:avLst/>
          </a:prstGeom>
          <a:noFill/>
          <a:ln>
            <a:noFill/>
          </a:ln>
        </p:spPr>
        <p:txBody>
          <a:bodyPr spcFirstLastPara="1" wrap="square" lIns="30475" tIns="30475" rIns="30475" bIns="30475" anchor="ctr" anchorCtr="0">
            <a:noAutofit/>
          </a:bodyPr>
          <a:lstStyle/>
          <a:p>
            <a:pPr defTabSz="304770">
              <a:buClr>
                <a:srgbClr val="000000"/>
              </a:buClr>
            </a:pPr>
            <a:r>
              <a:rPr lang="en-US" sz="467" kern="0">
                <a:solidFill>
                  <a:srgbClr val="000000"/>
                </a:solidFill>
                <a:latin typeface="Arial"/>
                <a:cs typeface="Arial"/>
                <a:sym typeface="Arial"/>
              </a:rPr>
              <a:t> </a:t>
            </a:r>
            <a:endParaRPr sz="467" kern="0">
              <a:solidFill>
                <a:srgbClr val="000000"/>
              </a:solidFill>
              <a:latin typeface="Arial"/>
              <a:cs typeface="Arial"/>
              <a:sym typeface="Arial"/>
            </a:endParaRPr>
          </a:p>
        </p:txBody>
      </p:sp>
      <p:sp>
        <p:nvSpPr>
          <p:cNvPr id="2" name="Google Shape;1615;p157">
            <a:extLst>
              <a:ext uri="{FF2B5EF4-FFF2-40B4-BE49-F238E27FC236}">
                <a16:creationId xmlns:a16="http://schemas.microsoft.com/office/drawing/2014/main" id="{2A865E60-5139-9F0B-F513-31F177D61219}"/>
              </a:ext>
            </a:extLst>
          </p:cNvPr>
          <p:cNvSpPr txBox="1"/>
          <p:nvPr/>
        </p:nvSpPr>
        <p:spPr>
          <a:xfrm>
            <a:off x="1529346" y="6349271"/>
            <a:ext cx="5979818" cy="225757"/>
          </a:xfrm>
          <a:prstGeom prst="rect">
            <a:avLst/>
          </a:prstGeom>
          <a:noFill/>
          <a:ln>
            <a:noFill/>
          </a:ln>
        </p:spPr>
        <p:txBody>
          <a:bodyPr spcFirstLastPara="1" wrap="square" lIns="30475" tIns="30475" rIns="30475" bIns="30475" anchor="t" anchorCtr="0">
            <a:spAutoFit/>
          </a:bodyPr>
          <a:lstStyle/>
          <a:p>
            <a:pPr defTabSz="304770">
              <a:buClr>
                <a:srgbClr val="000000"/>
              </a:buClr>
            </a:pPr>
            <a:r>
              <a:rPr lang="en-US" sz="1067" b="1" kern="0" dirty="0">
                <a:solidFill>
                  <a:srgbClr val="000000"/>
                </a:solidFill>
                <a:latin typeface="Arial"/>
                <a:cs typeface="Arial"/>
                <a:sym typeface="Arial"/>
                <a:hlinkClick r:id="rId3"/>
              </a:rPr>
              <a:t>X-VILA: Cross-Modality Alignment for Large Language Model (2024)</a:t>
            </a:r>
            <a:endParaRPr lang="en-US" sz="1067" b="1" kern="0" dirty="0">
              <a:solidFill>
                <a:srgbClr val="000000"/>
              </a:solidFill>
              <a:latin typeface="Arial"/>
              <a:cs typeface="Arial"/>
              <a:sym typeface="Arial"/>
            </a:endParaRPr>
          </a:p>
        </p:txBody>
      </p:sp>
      <p:sp>
        <p:nvSpPr>
          <p:cNvPr id="7" name="Google Shape;2417;p146">
            <a:extLst>
              <a:ext uri="{FF2B5EF4-FFF2-40B4-BE49-F238E27FC236}">
                <a16:creationId xmlns:a16="http://schemas.microsoft.com/office/drawing/2014/main" id="{E0B95700-E30D-90D4-3D0A-7980A8191B24}"/>
              </a:ext>
            </a:extLst>
          </p:cNvPr>
          <p:cNvSpPr txBox="1">
            <a:spLocks noGrp="1"/>
          </p:cNvSpPr>
          <p:nvPr>
            <p:ph type="title"/>
          </p:nvPr>
        </p:nvSpPr>
        <p:spPr>
          <a:xfrm>
            <a:off x="851117" y="241655"/>
            <a:ext cx="6841454" cy="1000000"/>
          </a:xfrm>
          <a:prstGeom prst="rect">
            <a:avLst/>
          </a:prstGeom>
          <a:noFill/>
          <a:ln>
            <a:noFill/>
          </a:ln>
        </p:spPr>
        <p:txBody>
          <a:bodyPr spcFirstLastPara="1" wrap="square" lIns="30475" tIns="15233" rIns="30475" bIns="15233" anchor="b" anchorCtr="0">
            <a:normAutofit/>
          </a:bodyPr>
          <a:lstStyle/>
          <a:p>
            <a:pPr algn="ctr">
              <a:spcBef>
                <a:spcPts val="0"/>
              </a:spcBef>
              <a:spcAft>
                <a:spcPts val="200"/>
              </a:spcAft>
            </a:pPr>
            <a:r>
              <a:rPr lang="en-US" sz="2800" dirty="0"/>
              <a:t>Synergized Multi-Domain Encoders</a:t>
            </a:r>
            <a:endParaRPr sz="2800" dirty="0"/>
          </a:p>
        </p:txBody>
      </p:sp>
      <p:pic>
        <p:nvPicPr>
          <p:cNvPr id="8" name="Google Shape;2421;p146">
            <a:extLst>
              <a:ext uri="{FF2B5EF4-FFF2-40B4-BE49-F238E27FC236}">
                <a16:creationId xmlns:a16="http://schemas.microsoft.com/office/drawing/2014/main" id="{DF76E2E4-12C8-7EB2-DB31-175C4F7684C3}"/>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214023" y="1374211"/>
            <a:ext cx="11763954" cy="4854328"/>
          </a:xfrm>
          <a:prstGeom prst="rect">
            <a:avLst/>
          </a:prstGeom>
          <a:noFill/>
          <a:ln>
            <a:noFill/>
          </a:ln>
        </p:spPr>
      </p:pic>
      <p:sp>
        <p:nvSpPr>
          <p:cNvPr id="5" name="TextBox 4">
            <a:extLst>
              <a:ext uri="{FF2B5EF4-FFF2-40B4-BE49-F238E27FC236}">
                <a16:creationId xmlns:a16="http://schemas.microsoft.com/office/drawing/2014/main" id="{8D7E1DDD-2995-AC20-A36B-F5EC44DFB700}"/>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9342"/>
    </mc:Choice>
    <mc:Fallback xmlns="">
      <p:transition spd="slow" advTm="1293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pic>
        <p:nvPicPr>
          <p:cNvPr id="3" name="Picture 2">
            <a:extLst>
              <a:ext uri="{FF2B5EF4-FFF2-40B4-BE49-F238E27FC236}">
                <a16:creationId xmlns:a16="http://schemas.microsoft.com/office/drawing/2014/main" id="{84EA1DEC-4783-B3DC-5E1C-F38E9F194F15}"/>
              </a:ext>
            </a:extLst>
          </p:cNvPr>
          <p:cNvPicPr>
            <a:picLocks noChangeAspect="1"/>
          </p:cNvPicPr>
          <p:nvPr/>
        </p:nvPicPr>
        <p:blipFill>
          <a:blip r:embed="rId2"/>
          <a:stretch>
            <a:fillRect/>
          </a:stretch>
        </p:blipFill>
        <p:spPr>
          <a:xfrm>
            <a:off x="264346" y="2862470"/>
            <a:ext cx="11663307" cy="3118367"/>
          </a:xfrm>
          <a:prstGeom prst="rect">
            <a:avLst/>
          </a:prstGeom>
        </p:spPr>
      </p:pic>
      <p:sp>
        <p:nvSpPr>
          <p:cNvPr id="9" name="Title 1">
            <a:extLst>
              <a:ext uri="{FF2B5EF4-FFF2-40B4-BE49-F238E27FC236}">
                <a16:creationId xmlns:a16="http://schemas.microsoft.com/office/drawing/2014/main" id="{15A3DC31-5293-EECE-05C8-82D2679C2CC8}"/>
              </a:ext>
            </a:extLst>
          </p:cNvPr>
          <p:cNvSpPr txBox="1">
            <a:spLocks/>
          </p:cNvSpPr>
          <p:nvPr/>
        </p:nvSpPr>
        <p:spPr>
          <a:xfrm>
            <a:off x="466234" y="75979"/>
            <a:ext cx="11222181" cy="2475004"/>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4800" b="1" kern="1200">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sz="6000" dirty="0">
                <a:solidFill>
                  <a:srgbClr val="C00000"/>
                </a:solidFill>
              </a:rPr>
              <a:t>Generative AI (Gen AI)</a:t>
            </a:r>
            <a:br>
              <a:rPr lang="en-US" sz="6000" dirty="0">
                <a:solidFill>
                  <a:srgbClr val="C00000"/>
                </a:solidFill>
              </a:rPr>
            </a:br>
            <a:r>
              <a:rPr lang="en-US" dirty="0"/>
              <a:t>AI Generated Content (AIGC)</a:t>
            </a:r>
          </a:p>
          <a:p>
            <a:r>
              <a:rPr lang="en-US" dirty="0"/>
              <a:t>Image Generation</a:t>
            </a:r>
          </a:p>
        </p:txBody>
      </p:sp>
    </p:spTree>
    <p:extLst>
      <p:ext uri="{BB962C8B-B14F-4D97-AF65-F5344CB8AC3E}">
        <p14:creationId xmlns:p14="http://schemas.microsoft.com/office/powerpoint/2010/main" val="25613464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3">
          <a:extLst>
            <a:ext uri="{FF2B5EF4-FFF2-40B4-BE49-F238E27FC236}">
              <a16:creationId xmlns:a16="http://schemas.microsoft.com/office/drawing/2014/main" id="{3B359B79-20C6-21FD-76D8-FDC987DF70EB}"/>
            </a:ext>
          </a:extLst>
        </p:cNvPr>
        <p:cNvGrpSpPr/>
        <p:nvPr/>
      </p:nvGrpSpPr>
      <p:grpSpPr>
        <a:xfrm>
          <a:off x="0" y="0"/>
          <a:ext cx="0" cy="0"/>
          <a:chOff x="0" y="0"/>
          <a:chExt cx="0" cy="0"/>
        </a:xfrm>
      </p:grpSpPr>
      <p:sp>
        <p:nvSpPr>
          <p:cNvPr id="8" name="Google Shape;1525;p149">
            <a:extLst>
              <a:ext uri="{FF2B5EF4-FFF2-40B4-BE49-F238E27FC236}">
                <a16:creationId xmlns:a16="http://schemas.microsoft.com/office/drawing/2014/main" id="{38D20E67-A9A7-8F8D-59D4-01693EFF59A9}"/>
              </a:ext>
            </a:extLst>
          </p:cNvPr>
          <p:cNvSpPr txBox="1">
            <a:spLocks noGrp="1"/>
          </p:cNvSpPr>
          <p:nvPr>
            <p:ph type="title"/>
          </p:nvPr>
        </p:nvSpPr>
        <p:spPr>
          <a:xfrm>
            <a:off x="838200" y="0"/>
            <a:ext cx="10515600" cy="838200"/>
          </a:xfrm>
          <a:prstGeom prst="rect">
            <a:avLst/>
          </a:prstGeom>
          <a:noFill/>
          <a:ln>
            <a:noFill/>
          </a:ln>
        </p:spPr>
        <p:txBody>
          <a:bodyPr spcFirstLastPara="1" wrap="square" lIns="30475" tIns="15233" rIns="30475" bIns="15233" anchor="b" anchorCtr="0">
            <a:normAutofit/>
          </a:bodyPr>
          <a:lstStyle/>
          <a:p>
            <a:r>
              <a:rPr lang="en-US" sz="2800" dirty="0">
                <a:solidFill>
                  <a:schemeClr val="dk1"/>
                </a:solidFill>
              </a:rPr>
              <a:t>Modular Modalities</a:t>
            </a:r>
            <a:endParaRPr sz="2800" dirty="0">
              <a:solidFill>
                <a:schemeClr val="dk1"/>
              </a:solidFill>
            </a:endParaRPr>
          </a:p>
        </p:txBody>
      </p:sp>
      <p:sp>
        <p:nvSpPr>
          <p:cNvPr id="9" name="Google Shape;1526;p149">
            <a:extLst>
              <a:ext uri="{FF2B5EF4-FFF2-40B4-BE49-F238E27FC236}">
                <a16:creationId xmlns:a16="http://schemas.microsoft.com/office/drawing/2014/main" id="{1B4DDA5B-A0AA-E76C-AFA3-4699BC502927}"/>
              </a:ext>
            </a:extLst>
          </p:cNvPr>
          <p:cNvSpPr txBox="1">
            <a:spLocks noGrp="1"/>
          </p:cNvSpPr>
          <p:nvPr>
            <p:ph type="body" idx="1"/>
          </p:nvPr>
        </p:nvSpPr>
        <p:spPr>
          <a:xfrm>
            <a:off x="838200" y="829056"/>
            <a:ext cx="10515600" cy="469400"/>
          </a:xfrm>
          <a:prstGeom prst="rect">
            <a:avLst/>
          </a:prstGeom>
          <a:noFill/>
          <a:ln>
            <a:noFill/>
          </a:ln>
        </p:spPr>
        <p:txBody>
          <a:bodyPr spcFirstLastPara="1" wrap="square" lIns="30475" tIns="15233" rIns="30475" bIns="15233" anchor="t" anchorCtr="0">
            <a:noAutofit/>
          </a:bodyPr>
          <a:lstStyle/>
          <a:p>
            <a:pPr marL="0" indent="0"/>
            <a:r>
              <a:rPr lang="en-US" sz="1800" b="1" dirty="0"/>
              <a:t>Where Can The Transformer Fit?</a:t>
            </a:r>
            <a:endParaRPr sz="1800" b="1" dirty="0"/>
          </a:p>
        </p:txBody>
      </p:sp>
      <p:pic>
        <p:nvPicPr>
          <p:cNvPr id="10" name="Google Shape;1528;p149">
            <a:extLst>
              <a:ext uri="{FF2B5EF4-FFF2-40B4-BE49-F238E27FC236}">
                <a16:creationId xmlns:a16="http://schemas.microsoft.com/office/drawing/2014/main" id="{0B56A0EA-9D21-F123-7E63-A4C562EE300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565180" y="6535817"/>
            <a:ext cx="454934" cy="153900"/>
          </a:xfrm>
          <a:prstGeom prst="rect">
            <a:avLst/>
          </a:prstGeom>
          <a:noFill/>
          <a:ln>
            <a:noFill/>
          </a:ln>
        </p:spPr>
      </p:pic>
      <p:sp>
        <p:nvSpPr>
          <p:cNvPr id="2" name="TextBox 1">
            <a:extLst>
              <a:ext uri="{FF2B5EF4-FFF2-40B4-BE49-F238E27FC236}">
                <a16:creationId xmlns:a16="http://schemas.microsoft.com/office/drawing/2014/main" id="{C958F6F3-1022-AE6C-D1D3-A76C0B9CD1AE}"/>
              </a:ext>
            </a:extLst>
          </p:cNvPr>
          <p:cNvSpPr txBox="1"/>
          <p:nvPr/>
        </p:nvSpPr>
        <p:spPr>
          <a:xfrm>
            <a:off x="911525" y="6585372"/>
            <a:ext cx="10368951" cy="246221"/>
          </a:xfrm>
          <a:prstGeom prst="rect">
            <a:avLst/>
          </a:prstGeom>
          <a:noFill/>
        </p:spPr>
        <p:txBody>
          <a:bodyPr wrap="square">
            <a:spAutoFit/>
          </a:bodyPr>
          <a:lstStyle/>
          <a:p>
            <a:pPr algn="ctr"/>
            <a:r>
              <a:rPr lang="en-US" sz="1000" b="0" dirty="0">
                <a:solidFill>
                  <a:schemeClr val="tx1">
                    <a:lumMod val="65000"/>
                  </a:schemeClr>
                </a:solidFill>
                <a:latin typeface="Calibri" panose="020F0502020204030204" pitchFamily="34" charset="0"/>
                <a:cs typeface="Calibri" panose="020F0502020204030204" pitchFamily="34" charset="0"/>
              </a:rPr>
              <a:t>Source: NVIDIA DLI (2025), Rapid Application Development with Large Language Models (LLMs), </a:t>
            </a:r>
            <a:r>
              <a:rPr lang="en-US" sz="1000" b="0" dirty="0">
                <a:solidFill>
                  <a:schemeClr val="tx1">
                    <a:lumMod val="6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https://learn.nvidia.com/courses/course-detail?course_id=course-v1:DLI+S-FX-26+V1</a:t>
            </a:r>
            <a:endParaRPr lang="en-US" sz="1000" b="0" dirty="0">
              <a:solidFill>
                <a:schemeClr val="tx1">
                  <a:lumMod val="65000"/>
                </a:schemeClr>
              </a:solidFill>
              <a:latin typeface="Calibri" panose="020F0502020204030204" pitchFamily="34" charset="0"/>
              <a:cs typeface="Calibri" panose="020F0502020204030204" pitchFamily="34" charset="0"/>
            </a:endParaRPr>
          </a:p>
        </p:txBody>
      </p:sp>
      <p:pic>
        <p:nvPicPr>
          <p:cNvPr id="4" name="Google Shape;1524;p149">
            <a:extLst>
              <a:ext uri="{FF2B5EF4-FFF2-40B4-BE49-F238E27FC236}">
                <a16:creationId xmlns:a16="http://schemas.microsoft.com/office/drawing/2014/main" id="{D3BD7719-2D7F-1DC3-55ED-52FB4E28AEAF}"/>
              </a:ext>
            </a:extLst>
          </p:cNvPr>
          <p:cNvPicPr preferRelativeResize="0">
            <a:picLocks/>
          </p:cNvPicPr>
          <p:nvPr/>
        </p:nvPicPr>
        <p:blipFill rotWithShape="1">
          <a:blip r:embed="rId5" cstate="screen">
            <a:alphaModFix/>
            <a:extLst>
              <a:ext uri="{28A0092B-C50C-407E-A947-70E740481C1C}">
                <a14:useLocalDpi xmlns:a14="http://schemas.microsoft.com/office/drawing/2010/main"/>
              </a:ext>
            </a:extLst>
          </a:blip>
          <a:srcRect/>
          <a:stretch/>
        </p:blipFill>
        <p:spPr>
          <a:xfrm>
            <a:off x="1622821" y="1223495"/>
            <a:ext cx="8878625" cy="5310972"/>
          </a:xfrm>
          <a:prstGeom prst="rect">
            <a:avLst/>
          </a:prstGeom>
          <a:solidFill>
            <a:srgbClr val="F2F2F2">
              <a:alpha val="60780"/>
            </a:srgbClr>
          </a:solidFill>
          <a:ln w="9525" cap="flat" cmpd="sng">
            <a:noFill/>
            <a:prstDash val="solid"/>
            <a:round/>
            <a:headEnd type="none" w="sm" len="sm"/>
            <a:tailEnd type="none" w="sm" len="sm"/>
          </a:ln>
        </p:spPr>
      </p:pic>
      <p:pic>
        <p:nvPicPr>
          <p:cNvPr id="5" name="Picture 4">
            <a:extLst>
              <a:ext uri="{FF2B5EF4-FFF2-40B4-BE49-F238E27FC236}">
                <a16:creationId xmlns:a16="http://schemas.microsoft.com/office/drawing/2014/main" id="{1EBC9807-8E65-0043-4BB1-A29926C31F60}"/>
              </a:ext>
            </a:extLst>
          </p:cNvPr>
          <p:cNvPicPr>
            <a:picLocks noChangeAspect="1"/>
          </p:cNvPicPr>
          <p:nvPr/>
        </p:nvPicPr>
        <p:blipFill>
          <a:blip r:embed="rId6" cstate="screen">
            <a:extLst>
              <a:ext uri="{28A0092B-C50C-407E-A947-70E740481C1C}">
                <a14:useLocalDpi xmlns:a14="http://schemas.microsoft.com/office/drawing/2010/main"/>
              </a:ext>
            </a:extLst>
          </a:blip>
          <a:srcRect t="-1568"/>
          <a:stretch/>
        </p:blipFill>
        <p:spPr>
          <a:xfrm>
            <a:off x="5179739" y="2412784"/>
            <a:ext cx="1832523" cy="2744514"/>
          </a:xfrm>
          <a:prstGeom prst="rect">
            <a:avLst/>
          </a:prstGeom>
        </p:spPr>
      </p:pic>
    </p:spTree>
    <p:extLst>
      <p:ext uri="{BB962C8B-B14F-4D97-AF65-F5344CB8AC3E}">
        <p14:creationId xmlns:p14="http://schemas.microsoft.com/office/powerpoint/2010/main" val="1679164611"/>
      </p:ext>
    </p:extLst>
  </p:cSld>
  <p:clrMapOvr>
    <a:masterClrMapping/>
  </p:clrMapOvr>
  <mc:AlternateContent xmlns:mc="http://schemas.openxmlformats.org/markup-compatibility/2006" xmlns:p14="http://schemas.microsoft.com/office/powerpoint/2010/main">
    <mc:Choice Requires="p14">
      <p:transition spd="slow" p14:dur="2000" advTm="53446"/>
    </mc:Choice>
    <mc:Fallback xmlns="">
      <p:transition spd="slow" advTm="53446"/>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534389" y="135105"/>
            <a:ext cx="11222181" cy="714732"/>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534389" y="971550"/>
            <a:ext cx="11467111" cy="5590694"/>
          </a:xfrm>
        </p:spPr>
        <p:txBody>
          <a:bodyPr>
            <a:noAutofit/>
          </a:bodyPr>
          <a:lstStyle/>
          <a:p>
            <a:pPr>
              <a:spcAft>
                <a:spcPts val="600"/>
              </a:spcAft>
            </a:pPr>
            <a:r>
              <a:rPr lang="en-US" sz="2400" b="0" dirty="0" err="1"/>
              <a:t>Numa</a:t>
            </a:r>
            <a:r>
              <a:rPr lang="en-US" sz="2400" b="0" dirty="0"/>
              <a:t> </a:t>
            </a:r>
            <a:r>
              <a:rPr lang="en-US" sz="2400" b="0" dirty="0" err="1"/>
              <a:t>Dhamani</a:t>
            </a:r>
            <a:r>
              <a:rPr lang="en-US" sz="2400" b="0" dirty="0"/>
              <a:t> and Maggie Engler (2024), Introduction to Generative AI, Manning</a:t>
            </a:r>
          </a:p>
          <a:p>
            <a:pPr>
              <a:spcAft>
                <a:spcPts val="600"/>
              </a:spcAft>
            </a:pPr>
            <a:r>
              <a:rPr lang="en-US" sz="2400" b="0" dirty="0"/>
              <a:t>Denis Rothman (2024), Transformers for Natural Language Processing and Computer Vision: Explore Generative AI and Large Language Models with Hugging Face, </a:t>
            </a:r>
            <a:r>
              <a:rPr lang="en-US" sz="2400" b="0" dirty="0" err="1"/>
              <a:t>ChatGPT</a:t>
            </a:r>
            <a:r>
              <a:rPr lang="en-US" sz="2400" b="0" dirty="0"/>
              <a:t>, GPT-4V, and DALL-E 3, 3rd Edition, </a:t>
            </a:r>
            <a:r>
              <a:rPr lang="en-US" sz="2400" b="0" dirty="0" err="1"/>
              <a:t>Packt</a:t>
            </a:r>
            <a:r>
              <a:rPr lang="en-US" sz="2400" b="0" dirty="0"/>
              <a:t> Publishing</a:t>
            </a:r>
          </a:p>
          <a:p>
            <a:pPr>
              <a:spcAft>
                <a:spcPts val="600"/>
              </a:spcAft>
            </a:pPr>
            <a:r>
              <a:rPr lang="en-US" sz="2400" b="0" dirty="0"/>
              <a:t>NVIDIA DLI (2025), Rapid Application Development with Large Language Models (LLMs), </a:t>
            </a:r>
            <a:r>
              <a:rPr lang="en-US" sz="2400" b="0" dirty="0">
                <a:hlinkClick r:id="rId2"/>
              </a:rPr>
              <a:t>https://learn.nvidia.com/courses/course-detail?course_id=course-v1:DLI+S-FX-26+V1</a:t>
            </a:r>
            <a:endParaRPr lang="en-US" sz="2400" b="0" dirty="0"/>
          </a:p>
          <a:p>
            <a:pPr>
              <a:spcAft>
                <a:spcPts val="600"/>
              </a:spcAft>
            </a:pPr>
            <a:r>
              <a:rPr lang="en-US" sz="2400" b="0" dirty="0"/>
              <a:t>NVIDIA DLI (2024), Building RAG Agents with LLMs, </a:t>
            </a:r>
            <a:r>
              <a:rPr lang="en-US" sz="2400" b="0" dirty="0">
                <a:hlinkClick r:id="rId3"/>
              </a:rPr>
              <a:t>https://learn.nvidia.com/courses/course-detail?course_id=course-v1:DLI+S-FX-15+V1</a:t>
            </a:r>
            <a:endParaRPr lang="en-US" sz="2400" b="0" dirty="0"/>
          </a:p>
          <a:p>
            <a:pPr>
              <a:spcAft>
                <a:spcPts val="600"/>
              </a:spcAft>
            </a:pPr>
            <a:r>
              <a:rPr lang="en-US" sz="2400" b="0" dirty="0"/>
              <a:t>NVIDIA DLI (2024), Generative AI with Diffusion Models, </a:t>
            </a:r>
            <a:r>
              <a:rPr lang="en-US" sz="2400" b="0" dirty="0">
                <a:hlinkClick r:id="rId4"/>
              </a:rPr>
              <a:t>https://learn.nvidia.com/courses/course-detail?course_id=course-v1:DLI+S-FX-14+V1</a:t>
            </a:r>
            <a:endParaRPr lang="en-US" sz="2400" b="0" dirty="0"/>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fld id="{5D6FF71F-CF6A-4C46-8F9B-61D49EEA70E3}" type="slidenum">
              <a:rPr lang="en-US" smtClean="0"/>
              <a:t>71</a:t>
            </a:fld>
            <a:endParaRPr lang="en-US"/>
          </a:p>
        </p:txBody>
      </p:sp>
    </p:spTree>
    <p:extLst>
      <p:ext uri="{BB962C8B-B14F-4D97-AF65-F5344CB8AC3E}">
        <p14:creationId xmlns:p14="http://schemas.microsoft.com/office/powerpoint/2010/main" val="83315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F931-DA09-79FA-C6D8-461EE8C04DBA}"/>
              </a:ext>
            </a:extLst>
          </p:cNvPr>
          <p:cNvSpPr>
            <a:spLocks noGrp="1"/>
          </p:cNvSpPr>
          <p:nvPr>
            <p:ph type="title"/>
          </p:nvPr>
        </p:nvSpPr>
        <p:spPr>
          <a:xfrm>
            <a:off x="534389" y="135104"/>
            <a:ext cx="11222181" cy="1464709"/>
          </a:xfrm>
        </p:spPr>
        <p:txBody>
          <a:bodyPr>
            <a:normAutofit fontScale="90000"/>
          </a:bodyPr>
          <a:lstStyle/>
          <a:p>
            <a:r>
              <a:rPr lang="en-US" sz="6000" dirty="0">
                <a:solidFill>
                  <a:srgbClr val="C00000"/>
                </a:solidFill>
              </a:rPr>
              <a:t>Generative AI (Gen AI)</a:t>
            </a:r>
            <a:br>
              <a:rPr lang="en-US" sz="6000" dirty="0">
                <a:solidFill>
                  <a:srgbClr val="C00000"/>
                </a:solidFill>
              </a:rPr>
            </a:br>
            <a:r>
              <a:rPr lang="en-US" dirty="0"/>
              <a:t>AI Generated Content (AIGC)</a:t>
            </a:r>
          </a:p>
        </p:txBody>
      </p:sp>
      <p:sp>
        <p:nvSpPr>
          <p:cNvPr id="4" name="Slide Number Placeholder 3">
            <a:extLst>
              <a:ext uri="{FF2B5EF4-FFF2-40B4-BE49-F238E27FC236}">
                <a16:creationId xmlns:a16="http://schemas.microsoft.com/office/drawing/2014/main" id="{399C45F9-E113-12F7-89CD-AE7225B7D560}"/>
              </a:ext>
            </a:extLst>
          </p:cNvPr>
          <p:cNvSpPr>
            <a:spLocks noGrp="1"/>
          </p:cNvSpPr>
          <p:nvPr>
            <p:ph type="sldNum" sz="quarter" idx="12"/>
          </p:nvPr>
        </p:nvSpPr>
        <p:spPr/>
        <p:txBody>
          <a:bodyPr/>
          <a:lstStyle/>
          <a:p>
            <a:fld id="{5D6FF71F-CF6A-4C46-8F9B-61D49EEA70E3}" type="slidenum">
              <a:rPr lang="en-US" smtClean="0"/>
              <a:t>8</a:t>
            </a:fld>
            <a:endParaRPr lang="en-US"/>
          </a:p>
        </p:txBody>
      </p:sp>
      <p:pic>
        <p:nvPicPr>
          <p:cNvPr id="5" name="Picture 4">
            <a:extLst>
              <a:ext uri="{FF2B5EF4-FFF2-40B4-BE49-F238E27FC236}">
                <a16:creationId xmlns:a16="http://schemas.microsoft.com/office/drawing/2014/main" id="{011CD1F7-1AB6-6BEE-6FD8-326AAD8CD368}"/>
              </a:ext>
            </a:extLst>
          </p:cNvPr>
          <p:cNvPicPr>
            <a:picLocks noChangeAspect="1"/>
          </p:cNvPicPr>
          <p:nvPr/>
        </p:nvPicPr>
        <p:blipFill>
          <a:blip r:embed="rId2"/>
          <a:stretch>
            <a:fillRect/>
          </a:stretch>
        </p:blipFill>
        <p:spPr>
          <a:xfrm>
            <a:off x="145082" y="1639570"/>
            <a:ext cx="11981348" cy="4654518"/>
          </a:xfrm>
          <a:prstGeom prst="rect">
            <a:avLst/>
          </a:prstGeom>
        </p:spPr>
      </p:pic>
      <p:sp>
        <p:nvSpPr>
          <p:cNvPr id="7" name="TextBox 6">
            <a:extLst>
              <a:ext uri="{FF2B5EF4-FFF2-40B4-BE49-F238E27FC236}">
                <a16:creationId xmlns:a16="http://schemas.microsoft.com/office/drawing/2014/main" id="{00068419-307C-3CF8-0220-9C2AF02737FF}"/>
              </a:ext>
            </a:extLst>
          </p:cNvPr>
          <p:cNvSpPr txBox="1"/>
          <p:nvPr/>
        </p:nvSpPr>
        <p:spPr>
          <a:xfrm>
            <a:off x="534389" y="6482732"/>
            <a:ext cx="10995002" cy="400110"/>
          </a:xfrm>
          <a:prstGeom prst="rect">
            <a:avLst/>
          </a:prstGeom>
          <a:noFill/>
        </p:spPr>
        <p:txBody>
          <a:bodyPr wrap="square">
            <a:spAutoFit/>
          </a:bodyPr>
          <a:lstStyle/>
          <a:p>
            <a:pPr algn="ctr"/>
            <a:r>
              <a:rPr lang="en-US" sz="1000" dirty="0">
                <a:solidFill>
                  <a:schemeClr val="bg1">
                    <a:lumMod val="75000"/>
                  </a:schemeClr>
                </a:solidFill>
              </a:rPr>
              <a:t>Source: Yihan Cao, </a:t>
            </a:r>
            <a:r>
              <a:rPr lang="en-US" sz="1000" dirty="0" err="1">
                <a:solidFill>
                  <a:schemeClr val="bg1">
                    <a:lumMod val="75000"/>
                  </a:schemeClr>
                </a:solidFill>
              </a:rPr>
              <a:t>Siyu</a:t>
            </a:r>
            <a:r>
              <a:rPr lang="en-US" sz="1000" dirty="0">
                <a:solidFill>
                  <a:schemeClr val="bg1">
                    <a:lumMod val="75000"/>
                  </a:schemeClr>
                </a:solidFill>
              </a:rPr>
              <a:t> Li, </a:t>
            </a:r>
            <a:r>
              <a:rPr lang="en-US" sz="1000" dirty="0" err="1">
                <a:solidFill>
                  <a:schemeClr val="bg1">
                    <a:lumMod val="75000"/>
                  </a:schemeClr>
                </a:solidFill>
              </a:rPr>
              <a:t>Yixin</a:t>
            </a:r>
            <a:r>
              <a:rPr lang="en-US" sz="1000" dirty="0">
                <a:solidFill>
                  <a:schemeClr val="bg1">
                    <a:lumMod val="75000"/>
                  </a:schemeClr>
                </a:solidFill>
              </a:rPr>
              <a:t> Liu, </a:t>
            </a:r>
            <a:r>
              <a:rPr lang="en-US" sz="1000" dirty="0" err="1">
                <a:solidFill>
                  <a:schemeClr val="bg1">
                    <a:lumMod val="75000"/>
                  </a:schemeClr>
                </a:solidFill>
              </a:rPr>
              <a:t>Zhiling</a:t>
            </a:r>
            <a:r>
              <a:rPr lang="en-US" sz="1000" dirty="0">
                <a:solidFill>
                  <a:schemeClr val="bg1">
                    <a:lumMod val="75000"/>
                  </a:schemeClr>
                </a:solidFill>
              </a:rPr>
              <a:t> Yan, Yutong Dai, Philip S. Yu, and </a:t>
            </a:r>
            <a:r>
              <a:rPr lang="en-US" sz="1000" dirty="0" err="1">
                <a:solidFill>
                  <a:schemeClr val="bg1">
                    <a:lumMod val="75000"/>
                  </a:schemeClr>
                </a:solidFill>
              </a:rPr>
              <a:t>Lichao</a:t>
            </a:r>
            <a:r>
              <a:rPr lang="en-US" sz="1000" dirty="0">
                <a:solidFill>
                  <a:schemeClr val="bg1">
                    <a:lumMod val="75000"/>
                  </a:schemeClr>
                </a:solidFill>
              </a:rPr>
              <a:t> Sun (2023). "A Comprehensive Survey of AI-Generated Content (AIGC): A History of Generative AI from GAN to </a:t>
            </a:r>
            <a:r>
              <a:rPr lang="en-US" sz="1000" dirty="0" err="1">
                <a:solidFill>
                  <a:schemeClr val="bg1">
                    <a:lumMod val="75000"/>
                  </a:schemeClr>
                </a:solidFill>
              </a:rPr>
              <a:t>ChatGPT</a:t>
            </a:r>
            <a:r>
              <a:rPr lang="en-US" sz="1000" dirty="0">
                <a:solidFill>
                  <a:schemeClr val="bg1">
                    <a:lumMod val="75000"/>
                  </a:schemeClr>
                </a:solidFill>
              </a:rPr>
              <a:t>." </a:t>
            </a:r>
            <a:r>
              <a:rPr lang="en-US" sz="1000" dirty="0" err="1">
                <a:solidFill>
                  <a:schemeClr val="bg1">
                    <a:lumMod val="75000"/>
                  </a:schemeClr>
                </a:solidFill>
              </a:rPr>
              <a:t>arXiv</a:t>
            </a:r>
            <a:r>
              <a:rPr lang="en-US" sz="1000" dirty="0">
                <a:solidFill>
                  <a:schemeClr val="bg1">
                    <a:lumMod val="75000"/>
                  </a:schemeClr>
                </a:solidFill>
              </a:rPr>
              <a:t> preprint arXiv:2303.04226.</a:t>
            </a:r>
          </a:p>
        </p:txBody>
      </p:sp>
    </p:spTree>
    <p:extLst>
      <p:ext uri="{BB962C8B-B14F-4D97-AF65-F5344CB8AC3E}">
        <p14:creationId xmlns:p14="http://schemas.microsoft.com/office/powerpoint/2010/main" val="204652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23"/>
        <p:cNvGrpSpPr/>
        <p:nvPr/>
      </p:nvGrpSpPr>
      <p:grpSpPr>
        <a:xfrm>
          <a:off x="0" y="0"/>
          <a:ext cx="0" cy="0"/>
          <a:chOff x="0" y="0"/>
          <a:chExt cx="0" cy="0"/>
        </a:xfrm>
      </p:grpSpPr>
      <p:sp>
        <p:nvSpPr>
          <p:cNvPr id="14" name="Google Shape;1525;p149">
            <a:extLst>
              <a:ext uri="{FF2B5EF4-FFF2-40B4-BE49-F238E27FC236}">
                <a16:creationId xmlns:a16="http://schemas.microsoft.com/office/drawing/2014/main" id="{3F435D23-2D9D-C3B9-E648-B9541F8499C8}"/>
              </a:ext>
            </a:extLst>
          </p:cNvPr>
          <p:cNvSpPr txBox="1">
            <a:spLocks noGrp="1"/>
          </p:cNvSpPr>
          <p:nvPr>
            <p:ph type="title"/>
          </p:nvPr>
        </p:nvSpPr>
        <p:spPr>
          <a:xfrm>
            <a:off x="838200" y="0"/>
            <a:ext cx="10515600" cy="838200"/>
          </a:xfrm>
          <a:prstGeom prst="rect">
            <a:avLst/>
          </a:prstGeom>
          <a:noFill/>
          <a:ln>
            <a:noFill/>
          </a:ln>
        </p:spPr>
        <p:txBody>
          <a:bodyPr spcFirstLastPara="1" wrap="square" lIns="30475" tIns="15233" rIns="30475" bIns="15233" anchor="b" anchorCtr="0">
            <a:normAutofit/>
          </a:bodyPr>
          <a:lstStyle/>
          <a:p>
            <a:r>
              <a:rPr lang="en-US" sz="2800">
                <a:solidFill>
                  <a:schemeClr val="dk1"/>
                </a:solidFill>
              </a:rPr>
              <a:t>Modular Modalities</a:t>
            </a:r>
            <a:endParaRPr sz="2800">
              <a:solidFill>
                <a:schemeClr val="dk1"/>
              </a:solidFill>
            </a:endParaRPr>
          </a:p>
        </p:txBody>
      </p:sp>
      <p:sp>
        <p:nvSpPr>
          <p:cNvPr id="15" name="Google Shape;1526;p149">
            <a:extLst>
              <a:ext uri="{FF2B5EF4-FFF2-40B4-BE49-F238E27FC236}">
                <a16:creationId xmlns:a16="http://schemas.microsoft.com/office/drawing/2014/main" id="{04D86150-A2E0-CED2-037E-62459E981F5F}"/>
              </a:ext>
            </a:extLst>
          </p:cNvPr>
          <p:cNvSpPr txBox="1">
            <a:spLocks noGrp="1"/>
          </p:cNvSpPr>
          <p:nvPr>
            <p:ph type="body" idx="1"/>
          </p:nvPr>
        </p:nvSpPr>
        <p:spPr>
          <a:xfrm>
            <a:off x="838200" y="829056"/>
            <a:ext cx="10515600" cy="469400"/>
          </a:xfrm>
          <a:prstGeom prst="rect">
            <a:avLst/>
          </a:prstGeom>
          <a:noFill/>
          <a:ln>
            <a:noFill/>
          </a:ln>
        </p:spPr>
        <p:txBody>
          <a:bodyPr spcFirstLastPara="1" wrap="square" lIns="30475" tIns="15233" rIns="30475" bIns="15233" anchor="t" anchorCtr="0">
            <a:noAutofit/>
          </a:bodyPr>
          <a:lstStyle/>
          <a:p>
            <a:pPr marL="0" indent="0"/>
            <a:r>
              <a:rPr lang="en-US" sz="1800" b="1"/>
              <a:t>Where Can The Transformer Fit?</a:t>
            </a:r>
            <a:endParaRPr sz="1800" b="1"/>
          </a:p>
        </p:txBody>
      </p:sp>
      <p:pic>
        <p:nvPicPr>
          <p:cNvPr id="16" name="Google Shape;1528;p149">
            <a:extLst>
              <a:ext uri="{FF2B5EF4-FFF2-40B4-BE49-F238E27FC236}">
                <a16:creationId xmlns:a16="http://schemas.microsoft.com/office/drawing/2014/main" id="{31234D06-223A-E41A-EA25-43411D7D1722}"/>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1565180" y="6535817"/>
            <a:ext cx="454934" cy="153900"/>
          </a:xfrm>
          <a:prstGeom prst="rect">
            <a:avLst/>
          </a:prstGeom>
          <a:noFill/>
          <a:ln>
            <a:noFill/>
          </a:ln>
        </p:spPr>
      </p:pic>
      <p:sp>
        <p:nvSpPr>
          <p:cNvPr id="17" name="Picture Placeholder 17">
            <a:extLst>
              <a:ext uri="{FF2B5EF4-FFF2-40B4-BE49-F238E27FC236}">
                <a16:creationId xmlns:a16="http://schemas.microsoft.com/office/drawing/2014/main" id="{7DD7C5F2-0D63-2398-ECAD-6C6F408F15CF}"/>
              </a:ext>
            </a:extLst>
          </p:cNvPr>
          <p:cNvSpPr>
            <a:spLocks noGrp="1"/>
          </p:cNvSpPr>
          <p:nvPr>
            <p:ph type="pic" idx="2"/>
          </p:nvPr>
        </p:nvSpPr>
        <p:spPr>
          <a:xfrm>
            <a:off x="2020883" y="1616604"/>
            <a:ext cx="8150234" cy="4006612"/>
          </a:xfrm>
        </p:spPr>
        <p:txBody>
          <a:bodyPr/>
          <a:lstStyle/>
          <a:p>
            <a:endParaRPr lang="en-US"/>
          </a:p>
        </p:txBody>
      </p:sp>
      <p:pic>
        <p:nvPicPr>
          <p:cNvPr id="18" name="Google Shape;1524;p149">
            <a:extLst>
              <a:ext uri="{FF2B5EF4-FFF2-40B4-BE49-F238E27FC236}">
                <a16:creationId xmlns:a16="http://schemas.microsoft.com/office/drawing/2014/main" id="{43D29417-0B8A-A6B9-3B39-2B39020613CD}"/>
              </a:ext>
            </a:extLst>
          </p:cNvPr>
          <p:cNvPicPr preferRelativeResize="0">
            <a:picLocks/>
          </p:cNvPicPr>
          <p:nvPr/>
        </p:nvPicPr>
        <p:blipFill rotWithShape="1">
          <a:blip r:embed="rId4" cstate="screen">
            <a:alphaModFix/>
            <a:extLst>
              <a:ext uri="{28A0092B-C50C-407E-A947-70E740481C1C}">
                <a14:useLocalDpi xmlns:a14="http://schemas.microsoft.com/office/drawing/2010/main"/>
              </a:ext>
            </a:extLst>
          </a:blip>
          <a:srcRect/>
          <a:stretch/>
        </p:blipFill>
        <p:spPr>
          <a:xfrm>
            <a:off x="1622821" y="1223495"/>
            <a:ext cx="8878625" cy="5310972"/>
          </a:xfrm>
          <a:prstGeom prst="rect">
            <a:avLst/>
          </a:prstGeom>
          <a:solidFill>
            <a:srgbClr val="F2F2F2">
              <a:alpha val="60780"/>
            </a:srgbClr>
          </a:solidFill>
          <a:ln w="9525" cap="flat" cmpd="sng">
            <a:noFill/>
            <a:prstDash val="solid"/>
            <a:round/>
            <a:headEnd type="none" w="sm" len="sm"/>
            <a:tailEnd type="none" w="sm" len="sm"/>
          </a:ln>
        </p:spPr>
      </p:pic>
      <p:pic>
        <p:nvPicPr>
          <p:cNvPr id="19" name="Picture 18">
            <a:extLst>
              <a:ext uri="{FF2B5EF4-FFF2-40B4-BE49-F238E27FC236}">
                <a16:creationId xmlns:a16="http://schemas.microsoft.com/office/drawing/2014/main" id="{F23A0A29-B4B9-9BBB-B80E-27C3413C5ACF}"/>
              </a:ext>
            </a:extLst>
          </p:cNvPr>
          <p:cNvPicPr>
            <a:picLocks noChangeAspect="1"/>
          </p:cNvPicPr>
          <p:nvPr/>
        </p:nvPicPr>
        <p:blipFill>
          <a:blip r:embed="rId5" cstate="screen">
            <a:extLst>
              <a:ext uri="{28A0092B-C50C-407E-A947-70E740481C1C}">
                <a14:useLocalDpi xmlns:a14="http://schemas.microsoft.com/office/drawing/2010/main"/>
              </a:ext>
            </a:extLst>
          </a:blip>
          <a:srcRect t="-1568"/>
          <a:stretch/>
        </p:blipFill>
        <p:spPr>
          <a:xfrm>
            <a:off x="5179739" y="2412784"/>
            <a:ext cx="1832523" cy="2744514"/>
          </a:xfrm>
          <a:prstGeom prst="rect">
            <a:avLst/>
          </a:prstGeom>
        </p:spPr>
      </p:pic>
    </p:spTree>
    <p:extLst>
      <p:ext uri="{BB962C8B-B14F-4D97-AF65-F5344CB8AC3E}">
        <p14:creationId xmlns:p14="http://schemas.microsoft.com/office/powerpoint/2010/main" val="2793256927"/>
      </p:ext>
    </p:extLst>
  </p:cSld>
  <p:clrMapOvr>
    <a:masterClrMapping/>
  </p:clrMapOvr>
  <mc:AlternateContent xmlns:mc="http://schemas.openxmlformats.org/markup-compatibility/2006" xmlns:p14="http://schemas.microsoft.com/office/powerpoint/2010/main">
    <mc:Choice Requires="p14">
      <p:transition spd="slow" p14:dur="2000" advTm="53446"/>
    </mc:Choice>
    <mc:Fallback xmlns="">
      <p:transition spd="slow" advTm="53446"/>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27259</TotalTime>
  <Words>7409</Words>
  <Application>Microsoft Macintosh PowerPoint</Application>
  <PresentationFormat>Widescreen</PresentationFormat>
  <Paragraphs>492</Paragraphs>
  <Slides>71</Slides>
  <Notes>49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Arial</vt:lpstr>
      <vt:lpstr>Calibri</vt:lpstr>
      <vt:lpstr>NVIDIA Sans</vt:lpstr>
      <vt:lpstr>NVIDIA Sans Light</vt:lpstr>
      <vt:lpstr>NVIDIA Sans Medium</vt:lpstr>
      <vt:lpstr>Roboto Mono</vt:lpstr>
      <vt:lpstr>Office Theme</vt:lpstr>
      <vt:lpstr>Title Only</vt:lpstr>
      <vt:lpstr>Generative AI for  Multimodal Information Generation</vt:lpstr>
      <vt:lpstr>Syllabus</vt:lpstr>
      <vt:lpstr>Syllabus</vt:lpstr>
      <vt:lpstr>Syllabus</vt:lpstr>
      <vt:lpstr>Generative AI  for  Multimodal Information Generation</vt:lpstr>
      <vt:lpstr>Language Models Text Image Speech Video Models</vt:lpstr>
      <vt:lpstr>PowerPoint Presentation</vt:lpstr>
      <vt:lpstr>Generative AI (Gen AI) AI Generated Content (AIGC)</vt:lpstr>
      <vt:lpstr>Modular Modalities</vt:lpstr>
      <vt:lpstr>The history of Generative AI  in CV, NLP and VL</vt:lpstr>
      <vt:lpstr>Generative AI LLMs (2017-2025)</vt:lpstr>
      <vt:lpstr>Generative AI, Agentic AI, Physical AI</vt:lpstr>
      <vt:lpstr>Categories of Vision Generative Models</vt:lpstr>
      <vt:lpstr>The General Structure of  Generative Vision Language</vt:lpstr>
      <vt:lpstr> LLM-powered Multimodal Agents Large Multimodal Agents (LMAs)</vt:lpstr>
      <vt:lpstr>Large Language Model (LLM) based Agents</vt:lpstr>
      <vt:lpstr>LLM-based Agents</vt:lpstr>
      <vt:lpstr>Large Multimodal Agents (LMA) </vt:lpstr>
      <vt:lpstr>Large Multimodal Agents (LMA) </vt:lpstr>
      <vt:lpstr>Artificial Analysis Text to Image Arena</vt:lpstr>
      <vt:lpstr>Artificial Analysis Text to Speech Arena</vt:lpstr>
      <vt:lpstr>Artificial Analysis Video Generation Model Arena</vt:lpstr>
      <vt:lpstr>Artificial Analysis Text to Image Leaderboard</vt:lpstr>
      <vt:lpstr>Text to Speech (TTS) AI Model &amp; Provider Leaderboard</vt:lpstr>
      <vt:lpstr>Text to Speech (TTS) AI Model &amp; Provider Leaderboard</vt:lpstr>
      <vt:lpstr>Text to Speech (TTS) AI Model &amp; Provider Leaderboard</vt:lpstr>
      <vt:lpstr>Text to Speech (TTS) AI Model &amp; Provider Leaderboard</vt:lpstr>
      <vt:lpstr>Text to Speech (TTS) AI Model &amp; Provider Leaderboard</vt:lpstr>
      <vt:lpstr>Speech to Text (STT) AI Model &amp; Provider Leaderboard</vt:lpstr>
      <vt:lpstr>Speech to Text (STT) AI Model &amp; Provider Leaderboard</vt:lpstr>
      <vt:lpstr>Artificial Analysis Text to Video Leaderboard</vt:lpstr>
      <vt:lpstr>Artificial Analysis Image to Video Leaderboard</vt:lpstr>
      <vt:lpstr>Generative AI Explained</vt:lpstr>
      <vt:lpstr>Building RAG Agents with LLMs</vt:lpstr>
      <vt:lpstr>Generative AI with Diffusion Models</vt:lpstr>
      <vt:lpstr>Rapid Application Development with Large Language Models (LLMs)</vt:lpstr>
      <vt:lpstr>Rapid Application Development  using Large Language Models </vt:lpstr>
      <vt:lpstr>HF Pipeline Options</vt:lpstr>
      <vt:lpstr>Large Language Models</vt:lpstr>
      <vt:lpstr>Encoders vs Decoders</vt:lpstr>
      <vt:lpstr>Modular Modalities</vt:lpstr>
      <vt:lpstr>Information Modalities</vt:lpstr>
      <vt:lpstr>What Makes Modalities Different?</vt:lpstr>
      <vt:lpstr>Multimodal Connections</vt:lpstr>
      <vt:lpstr>Multimodal Connections</vt:lpstr>
      <vt:lpstr>Multimodal Connections</vt:lpstr>
      <vt:lpstr>Multimodal Connections</vt:lpstr>
      <vt:lpstr>Transformer Benefits</vt:lpstr>
      <vt:lpstr>Speech-Guided  Encoders</vt:lpstr>
      <vt:lpstr>Image-Guided  Encoders</vt:lpstr>
      <vt:lpstr>Synergizing Encoders</vt:lpstr>
      <vt:lpstr>Multimodal Retrievers</vt:lpstr>
      <vt:lpstr>Synergizing Encoders</vt:lpstr>
      <vt:lpstr>Speech-Guided  Text Generation</vt:lpstr>
      <vt:lpstr>Image-Guided  Text Generation</vt:lpstr>
      <vt:lpstr>Multi-Image Guided  Text Generation</vt:lpstr>
      <vt:lpstr>PowerPoint Presentation</vt:lpstr>
      <vt:lpstr>PowerPoint Presentation</vt:lpstr>
      <vt:lpstr>Core Transformer Benefits</vt:lpstr>
      <vt:lpstr>Image Generation?</vt:lpstr>
      <vt:lpstr>Image Generation?</vt:lpstr>
      <vt:lpstr>Image Generation?</vt:lpstr>
      <vt:lpstr>Making An Autoencoder</vt:lpstr>
      <vt:lpstr>Making A U-Net</vt:lpstr>
      <vt:lpstr>Making A Denoiser</vt:lpstr>
      <vt:lpstr>Policy Networks</vt:lpstr>
      <vt:lpstr>Helping Image Generation?</vt:lpstr>
      <vt:lpstr>Image Generation?</vt:lpstr>
      <vt:lpstr>Synergized Multi-Domain Encoders</vt:lpstr>
      <vt:lpstr>Modular Modalities</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Generative AI Innovative Applications</dc:title>
  <dc:subject/>
  <dc:creator>Min-Yuh Day</dc:creator>
  <cp:keywords>Generative AI, Innovative Applications</cp:keywords>
  <dc:description>Generative AI Innovative Applications</dc:description>
  <cp:lastModifiedBy>MY DAY</cp:lastModifiedBy>
  <cp:revision>1426</cp:revision>
  <cp:lastPrinted>2020-12-23T14:44:17Z</cp:lastPrinted>
  <dcterms:created xsi:type="dcterms:W3CDTF">2019-09-12T03:09:52Z</dcterms:created>
  <dcterms:modified xsi:type="dcterms:W3CDTF">2025-04-14T23:34:57Z</dcterms:modified>
  <cp:category/>
</cp:coreProperties>
</file>