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26" r:id="rId5"/>
  </p:sldMasterIdLst>
  <p:notesMasterIdLst>
    <p:notesMasterId r:id="rId140"/>
  </p:notesMasterIdLst>
  <p:handoutMasterIdLst>
    <p:handoutMasterId r:id="rId141"/>
  </p:handoutMasterIdLst>
  <p:sldIdLst>
    <p:sldId id="475" r:id="rId6"/>
    <p:sldId id="476" r:id="rId7"/>
    <p:sldId id="477" r:id="rId8"/>
    <p:sldId id="478" r:id="rId9"/>
    <p:sldId id="504" r:id="rId10"/>
    <p:sldId id="550145353" r:id="rId11"/>
    <p:sldId id="550145363" r:id="rId12"/>
    <p:sldId id="550145355" r:id="rId13"/>
    <p:sldId id="550145356" r:id="rId14"/>
    <p:sldId id="550145361" r:id="rId15"/>
    <p:sldId id="499" r:id="rId16"/>
    <p:sldId id="5900" r:id="rId17"/>
    <p:sldId id="5901" r:id="rId18"/>
    <p:sldId id="5941" r:id="rId19"/>
    <p:sldId id="550145345" r:id="rId20"/>
    <p:sldId id="5908" r:id="rId21"/>
    <p:sldId id="550145354" r:id="rId22"/>
    <p:sldId id="5902" r:id="rId23"/>
    <p:sldId id="5904" r:id="rId24"/>
    <p:sldId id="480" r:id="rId25"/>
    <p:sldId id="481" r:id="rId26"/>
    <p:sldId id="482" r:id="rId27"/>
    <p:sldId id="486" r:id="rId28"/>
    <p:sldId id="485" r:id="rId29"/>
    <p:sldId id="483" r:id="rId30"/>
    <p:sldId id="484" r:id="rId31"/>
    <p:sldId id="487" r:id="rId32"/>
    <p:sldId id="488" r:id="rId33"/>
    <p:sldId id="489" r:id="rId34"/>
    <p:sldId id="490" r:id="rId35"/>
    <p:sldId id="491" r:id="rId36"/>
    <p:sldId id="493" r:id="rId37"/>
    <p:sldId id="494" r:id="rId38"/>
    <p:sldId id="550145362" r:id="rId39"/>
    <p:sldId id="5907" r:id="rId40"/>
    <p:sldId id="550145350" r:id="rId41"/>
    <p:sldId id="498" r:id="rId42"/>
    <p:sldId id="496" r:id="rId43"/>
    <p:sldId id="5951" r:id="rId44"/>
    <p:sldId id="550145347" r:id="rId45"/>
    <p:sldId id="550145343" r:id="rId46"/>
    <p:sldId id="550145344" r:id="rId47"/>
    <p:sldId id="256" r:id="rId48"/>
    <p:sldId id="550145267" r:id="rId49"/>
    <p:sldId id="273" r:id="rId50"/>
    <p:sldId id="270" r:id="rId51"/>
    <p:sldId id="550145270" r:id="rId52"/>
    <p:sldId id="550145272" r:id="rId53"/>
    <p:sldId id="550145273" r:id="rId54"/>
    <p:sldId id="271" r:id="rId55"/>
    <p:sldId id="550145268" r:id="rId56"/>
    <p:sldId id="550145241" r:id="rId57"/>
    <p:sldId id="550145275" r:id="rId58"/>
    <p:sldId id="550145276" r:id="rId59"/>
    <p:sldId id="550145277" r:id="rId60"/>
    <p:sldId id="550145279" r:id="rId61"/>
    <p:sldId id="550145314" r:id="rId62"/>
    <p:sldId id="550145269" r:id="rId63"/>
    <p:sldId id="550145274" r:id="rId64"/>
    <p:sldId id="550145280" r:id="rId65"/>
    <p:sldId id="550145281" r:id="rId66"/>
    <p:sldId id="550145282" r:id="rId67"/>
    <p:sldId id="550145283" r:id="rId68"/>
    <p:sldId id="550145297" r:id="rId69"/>
    <p:sldId id="550145284" r:id="rId70"/>
    <p:sldId id="550145291" r:id="rId71"/>
    <p:sldId id="550145292" r:id="rId72"/>
    <p:sldId id="550145293" r:id="rId73"/>
    <p:sldId id="550145294" r:id="rId74"/>
    <p:sldId id="550145295" r:id="rId75"/>
    <p:sldId id="550145296" r:id="rId76"/>
    <p:sldId id="550145298" r:id="rId77"/>
    <p:sldId id="550145299" r:id="rId78"/>
    <p:sldId id="550145300" r:id="rId79"/>
    <p:sldId id="550145301" r:id="rId80"/>
    <p:sldId id="550145302" r:id="rId81"/>
    <p:sldId id="550145303" r:id="rId82"/>
    <p:sldId id="550145306" r:id="rId83"/>
    <p:sldId id="550145307" r:id="rId84"/>
    <p:sldId id="550145308" r:id="rId85"/>
    <p:sldId id="550145285" r:id="rId86"/>
    <p:sldId id="550145287" r:id="rId87"/>
    <p:sldId id="550145288" r:id="rId88"/>
    <p:sldId id="550145289" r:id="rId89"/>
    <p:sldId id="550145305" r:id="rId90"/>
    <p:sldId id="550145290" r:id="rId91"/>
    <p:sldId id="550145309" r:id="rId92"/>
    <p:sldId id="550145311" r:id="rId93"/>
    <p:sldId id="550145310" r:id="rId94"/>
    <p:sldId id="550145312" r:id="rId95"/>
    <p:sldId id="550145313" r:id="rId96"/>
    <p:sldId id="550145359" r:id="rId97"/>
    <p:sldId id="550145360" r:id="rId98"/>
    <p:sldId id="550145315" r:id="rId99"/>
    <p:sldId id="550145316" r:id="rId100"/>
    <p:sldId id="550145317" r:id="rId101"/>
    <p:sldId id="550145318" r:id="rId102"/>
    <p:sldId id="550145319" r:id="rId103"/>
    <p:sldId id="550145320" r:id="rId104"/>
    <p:sldId id="550145321" r:id="rId105"/>
    <p:sldId id="550145322" r:id="rId106"/>
    <p:sldId id="550145323" r:id="rId107"/>
    <p:sldId id="550145324" r:id="rId108"/>
    <p:sldId id="550145325" r:id="rId109"/>
    <p:sldId id="550145326" r:id="rId110"/>
    <p:sldId id="550145327" r:id="rId111"/>
    <p:sldId id="550145328" r:id="rId112"/>
    <p:sldId id="550145329" r:id="rId113"/>
    <p:sldId id="550145330" r:id="rId114"/>
    <p:sldId id="550145331" r:id="rId115"/>
    <p:sldId id="550145332" r:id="rId116"/>
    <p:sldId id="550145333" r:id="rId117"/>
    <p:sldId id="550145334" r:id="rId118"/>
    <p:sldId id="550145335" r:id="rId119"/>
    <p:sldId id="550145336" r:id="rId120"/>
    <p:sldId id="550145337" r:id="rId121"/>
    <p:sldId id="550145338" r:id="rId122"/>
    <p:sldId id="550145339" r:id="rId123"/>
    <p:sldId id="550145340" r:id="rId124"/>
    <p:sldId id="550145341" r:id="rId125"/>
    <p:sldId id="550145352" r:id="rId126"/>
    <p:sldId id="550145346" r:id="rId127"/>
    <p:sldId id="550145357" r:id="rId128"/>
    <p:sldId id="550145358" r:id="rId129"/>
    <p:sldId id="505" r:id="rId130"/>
    <p:sldId id="5945" r:id="rId131"/>
    <p:sldId id="5944" r:id="rId132"/>
    <p:sldId id="5946" r:id="rId133"/>
    <p:sldId id="5947" r:id="rId134"/>
    <p:sldId id="5948" r:id="rId135"/>
    <p:sldId id="5949" r:id="rId136"/>
    <p:sldId id="5950" r:id="rId137"/>
    <p:sldId id="550145349" r:id="rId138"/>
    <p:sldId id="3799" r:id="rId139"/>
  </p:sldIdLst>
  <p:sldSz cx="36576000" cy="20574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200"/>
    <a:srgbClr val="676767"/>
    <a:srgbClr val="00FF00"/>
    <a:srgbClr val="FF0000"/>
    <a:srgbClr val="76B900"/>
    <a:srgbClr val="FFFFFF"/>
    <a:srgbClr val="D1D1D1"/>
    <a:srgbClr val="C0C0C0"/>
    <a:srgbClr val="B8B8B8"/>
    <a:srgbClr val="1516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75"/>
    <p:restoredTop sz="75240" autoAdjust="0"/>
  </p:normalViewPr>
  <p:slideViewPr>
    <p:cSldViewPr snapToGrid="0">
      <p:cViewPr varScale="1">
        <p:scale>
          <a:sx n="26" d="100"/>
          <a:sy n="26" d="100"/>
        </p:scale>
        <p:origin x="920" y="26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notesMaster" Target="notesMasters/notesMaster1.xml"/><Relationship Id="rId14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handoutMaster" Target="handoutMasters/handoutMaster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34FAB7-7DF1-470D-9D24-E6B58A84B80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777346" y="8736014"/>
            <a:ext cx="963023" cy="331788"/>
          </a:xfrm>
          <a:prstGeom prst="rect">
            <a:avLst/>
          </a:prstGeom>
        </p:spPr>
      </p:pic>
      <p:sp>
        <p:nvSpPr>
          <p:cNvPr id="3" name="Date Placeholder 2">
            <a:extLst>
              <a:ext uri="{FF2B5EF4-FFF2-40B4-BE49-F238E27FC236}">
                <a16:creationId xmlns:a16="http://schemas.microsoft.com/office/drawing/2014/main" id="{A0E88521-8FCE-4BCB-8B67-37305855271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C0846B-0977-4E9D-973A-F0EA2C10623B}" type="datetimeFigureOut">
              <a:rPr lang="en-US" smtClean="0">
                <a:latin typeface="NVIDIA Sans" panose="020B0503020203020204" pitchFamily="34" charset="0"/>
                <a:cs typeface="NVIDIA Sans" panose="020B0503020203020204" pitchFamily="34" charset="0"/>
              </a:rPr>
              <a:t>4/22/25</a:t>
            </a:fld>
            <a:endParaRPr lang="en-US">
              <a:latin typeface="NVIDIA Sans" panose="020B0503020203020204" pitchFamily="34" charset="0"/>
              <a:cs typeface="NVIDIA Sans" panose="020B0503020203020204" pitchFamily="34" charset="0"/>
            </a:endParaRPr>
          </a:p>
        </p:txBody>
      </p:sp>
      <p:sp>
        <p:nvSpPr>
          <p:cNvPr id="5" name="Slide Number Placeholder 4">
            <a:extLst>
              <a:ext uri="{FF2B5EF4-FFF2-40B4-BE49-F238E27FC236}">
                <a16:creationId xmlns:a16="http://schemas.microsoft.com/office/drawing/2014/main" id="{9D0820F8-FB5B-4060-9702-8BB4F61830F9}"/>
              </a:ext>
            </a:extLst>
          </p:cNvPr>
          <p:cNvSpPr>
            <a:spLocks noGrp="1"/>
          </p:cNvSpPr>
          <p:nvPr>
            <p:ph type="sldNum" sz="quarter" idx="3"/>
          </p:nvPr>
        </p:nvSpPr>
        <p:spPr>
          <a:xfrm>
            <a:off x="0" y="8685213"/>
            <a:ext cx="2971800" cy="458787"/>
          </a:xfrm>
          <a:prstGeom prst="rect">
            <a:avLst/>
          </a:prstGeom>
        </p:spPr>
        <p:txBody>
          <a:bodyPr vert="horz" lIns="91440" tIns="45720" rIns="91440" bIns="45720" rtlCol="0" anchor="b"/>
          <a:lstStyle>
            <a:lvl1pPr algn="r">
              <a:defRPr sz="1200"/>
            </a:lvl1pPr>
          </a:lstStyle>
          <a:p>
            <a:pPr algn="l"/>
            <a:fld id="{6212FBFF-564E-4199-8DDC-2B82D308BF1D}" type="slidenum">
              <a:rPr lang="en-US" smtClean="0">
                <a:latin typeface="NVIDIA Sans" panose="020B0503020203020204" pitchFamily="34" charset="0"/>
                <a:cs typeface="NVIDIA Sans" panose="020B0503020203020204" pitchFamily="34" charset="0"/>
              </a:rPr>
              <a:pPr algn="l"/>
              <a:t>‹#›</a:t>
            </a:fld>
            <a:endParaRPr lang="en-US">
              <a:latin typeface="NVIDIA Sans" panose="020B0503020203020204" pitchFamily="34" charset="0"/>
              <a:cs typeface="NVIDIA Sans" panose="020B0503020203020204" pitchFamily="34" charset="0"/>
            </a:endParaRPr>
          </a:p>
        </p:txBody>
      </p:sp>
    </p:spTree>
    <p:extLst>
      <p:ext uri="{BB962C8B-B14F-4D97-AF65-F5344CB8AC3E}">
        <p14:creationId xmlns:p14="http://schemas.microsoft.com/office/powerpoint/2010/main" val="2132078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VIDIA Sans" panose="020B0503020203020204" pitchFamily="34" charset="0"/>
                <a:cs typeface="NVIDIA Sans" panose="020B0503020203020204" pitchFamily="34" charset="0"/>
              </a:defRPr>
            </a:lvl1pPr>
          </a:lstStyle>
          <a:p>
            <a:fld id="{354A8664-169C-4436-81C8-E492002C26A5}" type="datetimeFigureOut">
              <a:rPr lang="en-US" smtClean="0"/>
              <a:pPr/>
              <a:t>4/22/25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0" y="8685213"/>
            <a:ext cx="2971800" cy="458787"/>
          </a:xfrm>
          <a:prstGeom prst="rect">
            <a:avLst/>
          </a:prstGeom>
        </p:spPr>
        <p:txBody>
          <a:bodyPr vert="horz" lIns="91440" tIns="45720" rIns="91440" bIns="45720" rtlCol="0" anchor="b"/>
          <a:lstStyle>
            <a:lvl1pPr algn="l">
              <a:defRPr sz="1200">
                <a:latin typeface="NVIDIA Sans" panose="020B0503020203020204" pitchFamily="34" charset="0"/>
                <a:cs typeface="NVIDIA Sans" panose="020B0503020203020204" pitchFamily="34" charset="0"/>
              </a:defRPr>
            </a:lvl1pPr>
          </a:lstStyle>
          <a:p>
            <a:fld id="{A93AD357-0C40-4436-9D38-C47D60C1C9C1}" type="slidenum">
              <a:rPr lang="en-US" smtClean="0"/>
              <a:pPr/>
              <a:t>‹#›</a:t>
            </a:fld>
            <a:endParaRPr lang="en-US"/>
          </a:p>
        </p:txBody>
      </p:sp>
      <p:pic>
        <p:nvPicPr>
          <p:cNvPr id="8" name="Picture 7">
            <a:extLst>
              <a:ext uri="{FF2B5EF4-FFF2-40B4-BE49-F238E27FC236}">
                <a16:creationId xmlns:a16="http://schemas.microsoft.com/office/drawing/2014/main" id="{EE23E2AA-C3B7-40F1-8870-35AD3374F0C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777346" y="8736014"/>
            <a:ext cx="963023" cy="331788"/>
          </a:xfrm>
          <a:prstGeom prst="rect">
            <a:avLst/>
          </a:prstGeom>
        </p:spPr>
      </p:pic>
    </p:spTree>
    <p:extLst>
      <p:ext uri="{BB962C8B-B14F-4D97-AF65-F5344CB8AC3E}">
        <p14:creationId xmlns:p14="http://schemas.microsoft.com/office/powerpoint/2010/main" val="4018938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1pPr>
    <a:lvl2pPr marL="45720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2pPr>
    <a:lvl3pPr marL="91440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3pPr>
    <a:lvl4pPr marL="137160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4pPr>
    <a:lvl5pPr marL="182880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there, and welcome to Generative AI with Diffusion Models.</a:t>
            </a:r>
          </a:p>
        </p:txBody>
      </p:sp>
      <p:sp>
        <p:nvSpPr>
          <p:cNvPr id="4" name="Slide Number Placeholder 3"/>
          <p:cNvSpPr>
            <a:spLocks noGrp="1"/>
          </p:cNvSpPr>
          <p:nvPr>
            <p:ph type="sldNum" sz="quarter" idx="5"/>
          </p:nvPr>
        </p:nvSpPr>
        <p:spPr/>
        <p:txBody>
          <a:bodyPr/>
          <a:lstStyle/>
          <a:p>
            <a:fld id="{A93AD357-0C40-4436-9D38-C47D60C1C9C1}" type="slidenum">
              <a:rPr lang="en-US" smtClean="0"/>
              <a:pPr/>
              <a:t>43</a:t>
            </a:fld>
            <a:endParaRPr lang="en-US"/>
          </a:p>
        </p:txBody>
      </p:sp>
    </p:spTree>
    <p:extLst>
      <p:ext uri="{BB962C8B-B14F-4D97-AF65-F5344CB8AC3E}">
        <p14:creationId xmlns:p14="http://schemas.microsoft.com/office/powerpoint/2010/main" val="2042533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first neural network applications to create AI art was “Deep Dreaming”. A Google engineer by the name of </a:t>
            </a:r>
            <a:r>
              <a:rPr lang="en-US" b="0" i="0" dirty="0">
                <a:solidFill>
                  <a:srgbClr val="202122"/>
                </a:solidFill>
                <a:effectLst/>
                <a:latin typeface="Arial" panose="020B0604020202020204" pitchFamily="34" charset="0"/>
              </a:rPr>
              <a:t>Alexander </a:t>
            </a:r>
            <a:r>
              <a:rPr lang="en-US" b="0" i="0" dirty="0" err="1">
                <a:solidFill>
                  <a:srgbClr val="202122"/>
                </a:solidFill>
                <a:effectLst/>
                <a:latin typeface="Arial" panose="020B0604020202020204" pitchFamily="34" charset="0"/>
              </a:rPr>
              <a:t>Mordvintsev</a:t>
            </a:r>
            <a:r>
              <a:rPr lang="en-US" b="0" i="0" dirty="0">
                <a:solidFill>
                  <a:srgbClr val="202122"/>
                </a:solidFill>
                <a:effectLst/>
                <a:latin typeface="Arial" panose="020B0604020202020204" pitchFamily="34" charset="0"/>
              </a:rPr>
              <a:t> realized he could run ImageNet “backwards” on an image to exaggerate features that ImageNet learned to classify. Because at the time, ImageNet was trained with many dog and animal photos, it tended to exaggerate dogs and animals.</a:t>
            </a:r>
          </a:p>
          <a:p>
            <a:endParaRPr lang="en-US"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This is similar to the psychology phenomenon </a:t>
            </a:r>
            <a:r>
              <a:rPr lang="en-US" b="0" i="0" dirty="0">
                <a:solidFill>
                  <a:srgbClr val="000000"/>
                </a:solidFill>
                <a:effectLst/>
                <a:latin typeface="Linux Libertine"/>
              </a:rPr>
              <a:t>Pareidolia. Or if you’re a gamer, the Tetris Effect.</a:t>
            </a:r>
            <a:endParaRPr lang="en-US" dirty="0"/>
          </a:p>
          <a:p>
            <a:endParaRPr lang="en-US" dirty="0"/>
          </a:p>
          <a:p>
            <a:r>
              <a:rPr lang="en-US" dirty="0"/>
              <a:t>https://en.wikipedia.org/wiki/DeepDream#/media/File:Aurelia-aurita-3_(cropped).jpg</a:t>
            </a:r>
          </a:p>
          <a:p>
            <a:r>
              <a:rPr lang="en-US" dirty="0"/>
              <a:t>https://en.wikipedia.org/wiki/DeepDream#/media/File:Aurelia-aurita-3-0009.jpg</a:t>
            </a:r>
          </a:p>
          <a:p>
            <a:r>
              <a:rPr lang="en-US" dirty="0"/>
              <a:t>https://en.wikipedia.org/wiki/DeepDream#/media/File:Aurelia-aurita-3-0049.jpg</a:t>
            </a:r>
          </a:p>
        </p:txBody>
      </p:sp>
      <p:sp>
        <p:nvSpPr>
          <p:cNvPr id="4" name="Slide Number Placeholder 3"/>
          <p:cNvSpPr>
            <a:spLocks noGrp="1"/>
          </p:cNvSpPr>
          <p:nvPr>
            <p:ph type="sldNum" sz="quarter" idx="5"/>
          </p:nvPr>
        </p:nvSpPr>
        <p:spPr/>
        <p:txBody>
          <a:bodyPr/>
          <a:lstStyle/>
          <a:p>
            <a:fld id="{A93AD357-0C40-4436-9D38-C47D60C1C9C1}" type="slidenum">
              <a:rPr lang="en-US" smtClean="0"/>
              <a:pPr/>
              <a:t>52</a:t>
            </a:fld>
            <a:endParaRPr lang="en-US"/>
          </a:p>
        </p:txBody>
      </p:sp>
    </p:spTree>
    <p:extLst>
      <p:ext uri="{BB962C8B-B14F-4D97-AF65-F5344CB8AC3E}">
        <p14:creationId xmlns:p14="http://schemas.microsoft.com/office/powerpoint/2010/main" val="20506120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Soon after Deep Dreaming, the GAN architecture was invented by Ian Goodfellow and colleagues. </a:t>
            </a:r>
          </a:p>
          <a:p>
            <a:endParaRPr lang="en-US" dirty="0"/>
          </a:p>
          <a:p>
            <a:r>
              <a:rPr lang="en-US" dirty="0"/>
              <a:t>Here’s the idea: we’re going to create two neural networks. We’ll call the first network the “Discriminator”. The Discriminator is a typical convolutional neural network that has one job: it’s trying to figure out if the image fed into it is a real photo, or a generated one. We’ll call the output of each convolution block a “Feature Map”. This is a result of the input image after it has been convolved and pooled.</a:t>
            </a:r>
          </a:p>
          <a:p>
            <a:endParaRPr lang="en-US" dirty="0"/>
          </a:p>
          <a:p>
            <a:r>
              <a:rPr lang="en-US" dirty="0"/>
              <a:t>If we feed it our generated arcade cabinet to the discriminator, it will flag a fake.</a:t>
            </a:r>
          </a:p>
        </p:txBody>
      </p:sp>
      <p:sp>
        <p:nvSpPr>
          <p:cNvPr id="4" name="Slide Number Placeholder 3"/>
          <p:cNvSpPr>
            <a:spLocks noGrp="1"/>
          </p:cNvSpPr>
          <p:nvPr>
            <p:ph type="sldNum" sz="quarter" idx="5"/>
          </p:nvPr>
        </p:nvSpPr>
        <p:spPr/>
        <p:txBody>
          <a:bodyPr/>
          <a:lstStyle/>
          <a:p>
            <a:fld id="{A93AD357-0C40-4436-9D38-C47D60C1C9C1}" type="slidenum">
              <a:rPr lang="en-US" smtClean="0"/>
              <a:pPr/>
              <a:t>53</a:t>
            </a:fld>
            <a:endParaRPr lang="en-US"/>
          </a:p>
        </p:txBody>
      </p:sp>
    </p:spTree>
    <p:extLst>
      <p:ext uri="{BB962C8B-B14F-4D97-AF65-F5344CB8AC3E}">
        <p14:creationId xmlns:p14="http://schemas.microsoft.com/office/powerpoint/2010/main" val="4181060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feed it this stock photo of pentominoes, it will flag as real.</a:t>
            </a:r>
          </a:p>
        </p:txBody>
      </p:sp>
      <p:sp>
        <p:nvSpPr>
          <p:cNvPr id="4" name="Slide Number Placeholder 3"/>
          <p:cNvSpPr>
            <a:spLocks noGrp="1"/>
          </p:cNvSpPr>
          <p:nvPr>
            <p:ph type="sldNum" sz="quarter" idx="5"/>
          </p:nvPr>
        </p:nvSpPr>
        <p:spPr/>
        <p:txBody>
          <a:bodyPr/>
          <a:lstStyle/>
          <a:p>
            <a:fld id="{A93AD357-0C40-4436-9D38-C47D60C1C9C1}" type="slidenum">
              <a:rPr lang="en-US" smtClean="0"/>
              <a:pPr/>
              <a:t>54</a:t>
            </a:fld>
            <a:endParaRPr lang="en-US"/>
          </a:p>
        </p:txBody>
      </p:sp>
    </p:spTree>
    <p:extLst>
      <p:ext uri="{BB962C8B-B14F-4D97-AF65-F5344CB8AC3E}">
        <p14:creationId xmlns:p14="http://schemas.microsoft.com/office/powerpoint/2010/main" val="1226265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network is the “Generator” network. It will create the fake images that the discriminator is trained on.</a:t>
            </a:r>
          </a:p>
        </p:txBody>
      </p:sp>
      <p:sp>
        <p:nvSpPr>
          <p:cNvPr id="4" name="Slide Number Placeholder 3"/>
          <p:cNvSpPr>
            <a:spLocks noGrp="1"/>
          </p:cNvSpPr>
          <p:nvPr>
            <p:ph type="sldNum" sz="quarter" idx="5"/>
          </p:nvPr>
        </p:nvSpPr>
        <p:spPr/>
        <p:txBody>
          <a:bodyPr/>
          <a:lstStyle/>
          <a:p>
            <a:fld id="{A93AD357-0C40-4436-9D38-C47D60C1C9C1}" type="slidenum">
              <a:rPr lang="en-US" smtClean="0"/>
              <a:pPr/>
              <a:t>55</a:t>
            </a:fld>
            <a:endParaRPr lang="en-US"/>
          </a:p>
        </p:txBody>
      </p:sp>
    </p:spTree>
    <p:extLst>
      <p:ext uri="{BB962C8B-B14F-4D97-AF65-F5344CB8AC3E}">
        <p14:creationId xmlns:p14="http://schemas.microsoft.com/office/powerpoint/2010/main" val="546164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generator architecture is similar to a convolutional neural network in reverse. It does this by doing using transposed convolution. Unlike pooling which is used to reduce the height and width of a feature map, transposed convolution expands the height and width.</a:t>
            </a:r>
          </a:p>
        </p:txBody>
      </p:sp>
      <p:sp>
        <p:nvSpPr>
          <p:cNvPr id="4" name="Slide Number Placeholder 3"/>
          <p:cNvSpPr>
            <a:spLocks noGrp="1"/>
          </p:cNvSpPr>
          <p:nvPr>
            <p:ph type="sldNum" sz="quarter" idx="5"/>
          </p:nvPr>
        </p:nvSpPr>
        <p:spPr/>
        <p:txBody>
          <a:bodyPr/>
          <a:lstStyle/>
          <a:p>
            <a:fld id="{A93AD357-0C40-4436-9D38-C47D60C1C9C1}" type="slidenum">
              <a:rPr lang="en-US" smtClean="0"/>
              <a:pPr/>
              <a:t>56</a:t>
            </a:fld>
            <a:endParaRPr lang="en-US"/>
          </a:p>
        </p:txBody>
      </p:sp>
    </p:spTree>
    <p:extLst>
      <p:ext uri="{BB962C8B-B14F-4D97-AF65-F5344CB8AC3E}">
        <p14:creationId xmlns:p14="http://schemas.microsoft.com/office/powerpoint/2010/main" val="153612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loss function for the generator is based on how well it “fooled” the discriminator. And the loss function for the discriminator is based on how well it avoided being fooled. Hence the phrase “adversarial”.</a:t>
            </a:r>
          </a:p>
        </p:txBody>
      </p:sp>
      <p:sp>
        <p:nvSpPr>
          <p:cNvPr id="4" name="Slide Number Placeholder 3"/>
          <p:cNvSpPr>
            <a:spLocks noGrp="1"/>
          </p:cNvSpPr>
          <p:nvPr>
            <p:ph type="sldNum" sz="quarter" idx="5"/>
          </p:nvPr>
        </p:nvSpPr>
        <p:spPr/>
        <p:txBody>
          <a:bodyPr/>
          <a:lstStyle/>
          <a:p>
            <a:fld id="{A93AD357-0C40-4436-9D38-C47D60C1C9C1}" type="slidenum">
              <a:rPr lang="en-US" smtClean="0"/>
              <a:pPr/>
              <a:t>57</a:t>
            </a:fld>
            <a:endParaRPr lang="en-US"/>
          </a:p>
        </p:txBody>
      </p:sp>
    </p:spTree>
    <p:extLst>
      <p:ext uri="{BB962C8B-B14F-4D97-AF65-F5344CB8AC3E}">
        <p14:creationId xmlns:p14="http://schemas.microsoft.com/office/powerpoint/2010/main" val="1326834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Around the same time GANs were invented, Image Segmentation was developed for medical purposes. Could we train a neural network to detect anomalies in x-rays or ultrasounds? In more recent times, image segmentation is used with autonomous vehicles to help cars categorize pedestrians, other vehicles, or street signs. The example above is a picture of a dog, and we’ve segmented the image to separate the dog from the background.</a:t>
            </a:r>
          </a:p>
        </p:txBody>
      </p:sp>
      <p:sp>
        <p:nvSpPr>
          <p:cNvPr id="4" name="Slide Number Placeholder 3"/>
          <p:cNvSpPr>
            <a:spLocks noGrp="1"/>
          </p:cNvSpPr>
          <p:nvPr>
            <p:ph type="sldNum" sz="quarter" idx="5"/>
          </p:nvPr>
        </p:nvSpPr>
        <p:spPr/>
        <p:txBody>
          <a:bodyPr/>
          <a:lstStyle/>
          <a:p>
            <a:fld id="{A93AD357-0C40-4436-9D38-C47D60C1C9C1}" type="slidenum">
              <a:rPr lang="en-US" smtClean="0"/>
              <a:pPr/>
              <a:t>58</a:t>
            </a:fld>
            <a:endParaRPr lang="en-US"/>
          </a:p>
        </p:txBody>
      </p:sp>
    </p:spTree>
    <p:extLst>
      <p:ext uri="{BB962C8B-B14F-4D97-AF65-F5344CB8AC3E}">
        <p14:creationId xmlns:p14="http://schemas.microsoft.com/office/powerpoint/2010/main" val="2750262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combine the two techniques together, we can train a model to create images from segmentation maps. This is NVIDIA Spade, a precursor to NVIDIA Canvas, which is available in Omniverse.</a:t>
            </a:r>
          </a:p>
          <a:p>
            <a:endParaRPr lang="en-US" dirty="0"/>
          </a:p>
          <a:p>
            <a:r>
              <a:rPr lang="en-US" dirty="0"/>
              <a:t>https://github.com/NVlabs/SPADE</a:t>
            </a:r>
          </a:p>
        </p:txBody>
      </p:sp>
      <p:sp>
        <p:nvSpPr>
          <p:cNvPr id="4" name="Slide Number Placeholder 3"/>
          <p:cNvSpPr>
            <a:spLocks noGrp="1"/>
          </p:cNvSpPr>
          <p:nvPr>
            <p:ph type="sldNum" sz="quarter" idx="5"/>
          </p:nvPr>
        </p:nvSpPr>
        <p:spPr/>
        <p:txBody>
          <a:bodyPr/>
          <a:lstStyle/>
          <a:p>
            <a:fld id="{A93AD357-0C40-4436-9D38-C47D60C1C9C1}" type="slidenum">
              <a:rPr lang="en-US" smtClean="0"/>
              <a:pPr/>
              <a:t>59</a:t>
            </a:fld>
            <a:endParaRPr lang="en-US"/>
          </a:p>
        </p:txBody>
      </p:sp>
    </p:spTree>
    <p:extLst>
      <p:ext uri="{BB962C8B-B14F-4D97-AF65-F5344CB8AC3E}">
        <p14:creationId xmlns:p14="http://schemas.microsoft.com/office/powerpoint/2010/main" val="2764028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gone through history, let’s highly the star of today’s show: the U-Net.</a:t>
            </a:r>
          </a:p>
        </p:txBody>
      </p:sp>
      <p:sp>
        <p:nvSpPr>
          <p:cNvPr id="4" name="Slide Number Placeholder 3"/>
          <p:cNvSpPr>
            <a:spLocks noGrp="1"/>
          </p:cNvSpPr>
          <p:nvPr>
            <p:ph type="sldNum" sz="quarter" idx="5"/>
          </p:nvPr>
        </p:nvSpPr>
        <p:spPr/>
        <p:txBody>
          <a:bodyPr/>
          <a:lstStyle/>
          <a:p>
            <a:fld id="{A93AD357-0C40-4436-9D38-C47D60C1C9C1}" type="slidenum">
              <a:rPr lang="en-US" smtClean="0"/>
              <a:pPr/>
              <a:t>60</a:t>
            </a:fld>
            <a:endParaRPr lang="en-US"/>
          </a:p>
        </p:txBody>
      </p:sp>
    </p:spTree>
    <p:extLst>
      <p:ext uri="{BB962C8B-B14F-4D97-AF65-F5344CB8AC3E}">
        <p14:creationId xmlns:p14="http://schemas.microsoft.com/office/powerpoint/2010/main" val="169575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if we want to make an image based on another image? How could we do that?</a:t>
            </a:r>
          </a:p>
          <a:p>
            <a:endParaRPr lang="en-US" dirty="0"/>
          </a:p>
          <a:p>
            <a:r>
              <a:rPr lang="en-US" dirty="0"/>
              <a:t>We could take our GAN architecture here and …</a:t>
            </a:r>
          </a:p>
        </p:txBody>
      </p:sp>
      <p:sp>
        <p:nvSpPr>
          <p:cNvPr id="4" name="Slide Number Placeholder 3"/>
          <p:cNvSpPr>
            <a:spLocks noGrp="1"/>
          </p:cNvSpPr>
          <p:nvPr>
            <p:ph type="sldNum" sz="quarter" idx="5"/>
          </p:nvPr>
        </p:nvSpPr>
        <p:spPr/>
        <p:txBody>
          <a:bodyPr/>
          <a:lstStyle/>
          <a:p>
            <a:fld id="{A93AD357-0C40-4436-9D38-C47D60C1C9C1}" type="slidenum">
              <a:rPr lang="en-US" smtClean="0"/>
              <a:pPr/>
              <a:t>61</a:t>
            </a:fld>
            <a:endParaRPr lang="en-US"/>
          </a:p>
        </p:txBody>
      </p:sp>
    </p:spTree>
    <p:extLst>
      <p:ext uri="{BB962C8B-B14F-4D97-AF65-F5344CB8AC3E}">
        <p14:creationId xmlns:p14="http://schemas.microsoft.com/office/powerpoint/2010/main" val="741476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we’ll start with the U-Net architecture and eventually work our way towards creating a full text-to-image pipeline.</a:t>
            </a:r>
          </a:p>
        </p:txBody>
      </p:sp>
      <p:sp>
        <p:nvSpPr>
          <p:cNvPr id="4" name="Slide Number Placeholder 3"/>
          <p:cNvSpPr>
            <a:spLocks noGrp="1"/>
          </p:cNvSpPr>
          <p:nvPr>
            <p:ph type="sldNum" sz="quarter" idx="5"/>
          </p:nvPr>
        </p:nvSpPr>
        <p:spPr/>
        <p:txBody>
          <a:bodyPr/>
          <a:lstStyle/>
          <a:p>
            <a:fld id="{A93AD357-0C40-4436-9D38-C47D60C1C9C1}" type="slidenum">
              <a:rPr lang="en-US" smtClean="0"/>
              <a:pPr/>
              <a:t>44</a:t>
            </a:fld>
            <a:endParaRPr lang="en-US"/>
          </a:p>
        </p:txBody>
      </p:sp>
    </p:spTree>
    <p:extLst>
      <p:ext uri="{BB962C8B-B14F-4D97-AF65-F5344CB8AC3E}">
        <p14:creationId xmlns:p14="http://schemas.microsoft.com/office/powerpoint/2010/main" val="831567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 the output of the discriminator directly into the generator.</a:t>
            </a:r>
          </a:p>
          <a:p>
            <a:endParaRPr lang="en-US" dirty="0"/>
          </a:p>
          <a:p>
            <a:r>
              <a:rPr lang="en-US" dirty="0"/>
              <a:t>This would make an image autoencoder. The discriminator becomes the encoder and the discriminator becomes the decoder.</a:t>
            </a:r>
          </a:p>
        </p:txBody>
      </p:sp>
      <p:sp>
        <p:nvSpPr>
          <p:cNvPr id="4" name="Slide Number Placeholder 3"/>
          <p:cNvSpPr>
            <a:spLocks noGrp="1"/>
          </p:cNvSpPr>
          <p:nvPr>
            <p:ph type="sldNum" sz="quarter" idx="5"/>
          </p:nvPr>
        </p:nvSpPr>
        <p:spPr/>
        <p:txBody>
          <a:bodyPr/>
          <a:lstStyle/>
          <a:p>
            <a:fld id="{A93AD357-0C40-4436-9D38-C47D60C1C9C1}" type="slidenum">
              <a:rPr lang="en-US" smtClean="0"/>
              <a:pPr/>
              <a:t>62</a:t>
            </a:fld>
            <a:endParaRPr lang="en-US"/>
          </a:p>
        </p:txBody>
      </p:sp>
    </p:spTree>
    <p:extLst>
      <p:ext uri="{BB962C8B-B14F-4D97-AF65-F5344CB8AC3E}">
        <p14:creationId xmlns:p14="http://schemas.microsoft.com/office/powerpoint/2010/main" val="1250614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U-Net has a special architecture for an image autoencoder. After each convolution, we will have a feature map. On the encoder side, we will take each feature map after pooling, and create a copy. On the decoder side, we’ll stack each copy with the corresponding feature map. These stacked feature maps will be inputs into a transposed convolution layer.</a:t>
            </a:r>
          </a:p>
        </p:txBody>
      </p:sp>
      <p:sp>
        <p:nvSpPr>
          <p:cNvPr id="4" name="Slide Number Placeholder 3"/>
          <p:cNvSpPr>
            <a:spLocks noGrp="1"/>
          </p:cNvSpPr>
          <p:nvPr>
            <p:ph type="sldNum" sz="quarter" idx="5"/>
          </p:nvPr>
        </p:nvSpPr>
        <p:spPr/>
        <p:txBody>
          <a:bodyPr/>
          <a:lstStyle/>
          <a:p>
            <a:fld id="{A93AD357-0C40-4436-9D38-C47D60C1C9C1}" type="slidenum">
              <a:rPr lang="en-US" smtClean="0"/>
              <a:pPr/>
              <a:t>63</a:t>
            </a:fld>
            <a:endParaRPr lang="en-US"/>
          </a:p>
        </p:txBody>
      </p:sp>
    </p:spTree>
    <p:extLst>
      <p:ext uri="{BB962C8B-B14F-4D97-AF65-F5344CB8AC3E}">
        <p14:creationId xmlns:p14="http://schemas.microsoft.com/office/powerpoint/2010/main" val="1926668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mentioned Transposed Convolution a few times, so let’s see what it’s doing on a technical level.</a:t>
            </a:r>
          </a:p>
        </p:txBody>
      </p:sp>
      <p:sp>
        <p:nvSpPr>
          <p:cNvPr id="4" name="Slide Number Placeholder 3"/>
          <p:cNvSpPr>
            <a:spLocks noGrp="1"/>
          </p:cNvSpPr>
          <p:nvPr>
            <p:ph type="sldNum" sz="quarter" idx="5"/>
          </p:nvPr>
        </p:nvSpPr>
        <p:spPr/>
        <p:txBody>
          <a:bodyPr/>
          <a:lstStyle/>
          <a:p>
            <a:fld id="{A93AD357-0C40-4436-9D38-C47D60C1C9C1}" type="slidenum">
              <a:rPr lang="en-US" smtClean="0"/>
              <a:pPr/>
              <a:t>64</a:t>
            </a:fld>
            <a:endParaRPr lang="en-US"/>
          </a:p>
        </p:txBody>
      </p:sp>
    </p:spTree>
    <p:extLst>
      <p:ext uri="{BB962C8B-B14F-4D97-AF65-F5344CB8AC3E}">
        <p14:creationId xmlns:p14="http://schemas.microsoft.com/office/powerpoint/2010/main" val="2852067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review convolution. We have an image and a Kernel.</a:t>
            </a:r>
          </a:p>
        </p:txBody>
      </p:sp>
      <p:sp>
        <p:nvSpPr>
          <p:cNvPr id="4" name="Slide Number Placeholder 3"/>
          <p:cNvSpPr>
            <a:spLocks noGrp="1"/>
          </p:cNvSpPr>
          <p:nvPr>
            <p:ph type="sldNum" sz="quarter" idx="5"/>
          </p:nvPr>
        </p:nvSpPr>
        <p:spPr/>
        <p:txBody>
          <a:bodyPr/>
          <a:lstStyle/>
          <a:p>
            <a:fld id="{A93AD357-0C40-4436-9D38-C47D60C1C9C1}" type="slidenum">
              <a:rPr lang="en-US" smtClean="0"/>
              <a:pPr/>
              <a:t>65</a:t>
            </a:fld>
            <a:endParaRPr lang="en-US"/>
          </a:p>
        </p:txBody>
      </p:sp>
    </p:spTree>
    <p:extLst>
      <p:ext uri="{BB962C8B-B14F-4D97-AF65-F5344CB8AC3E}">
        <p14:creationId xmlns:p14="http://schemas.microsoft.com/office/powerpoint/2010/main" val="2466880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can convolve the image by sliding the kernel along the image and multiplying the kernel values with the respective image values.</a:t>
            </a:r>
          </a:p>
        </p:txBody>
      </p:sp>
      <p:sp>
        <p:nvSpPr>
          <p:cNvPr id="4" name="Slide Number Placeholder 3"/>
          <p:cNvSpPr>
            <a:spLocks noGrp="1"/>
          </p:cNvSpPr>
          <p:nvPr>
            <p:ph type="sldNum" sz="quarter" idx="5"/>
          </p:nvPr>
        </p:nvSpPr>
        <p:spPr/>
        <p:txBody>
          <a:bodyPr/>
          <a:lstStyle/>
          <a:p>
            <a:fld id="{A93AD357-0C40-4436-9D38-C47D60C1C9C1}" type="slidenum">
              <a:rPr lang="en-US" smtClean="0"/>
              <a:pPr/>
              <a:t>66</a:t>
            </a:fld>
            <a:endParaRPr lang="en-US"/>
          </a:p>
        </p:txBody>
      </p:sp>
    </p:spTree>
    <p:extLst>
      <p:ext uri="{BB962C8B-B14F-4D97-AF65-F5344CB8AC3E}">
        <p14:creationId xmlns:p14="http://schemas.microsoft.com/office/powerpoint/2010/main" val="3548519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Transposed convolution is still convolution, but we’re going to be using the convolution parameters in an opposite way.</a:t>
            </a:r>
          </a:p>
          <a:p>
            <a:endParaRPr lang="en-US" dirty="0"/>
          </a:p>
          <a:p>
            <a:r>
              <a:rPr lang="en-US" dirty="0"/>
              <a:t>For example, with regular convolution, when we say stride is equal to 2, we move our convolution window across the image two spaces at a time instead of 1.</a:t>
            </a:r>
          </a:p>
          <a:p>
            <a:r>
              <a:rPr lang="en-US" dirty="0"/>
              <a:t>With transposed convolution…</a:t>
            </a:r>
          </a:p>
        </p:txBody>
      </p:sp>
      <p:sp>
        <p:nvSpPr>
          <p:cNvPr id="4" name="Slide Number Placeholder 3"/>
          <p:cNvSpPr>
            <a:spLocks noGrp="1"/>
          </p:cNvSpPr>
          <p:nvPr>
            <p:ph type="sldNum" sz="quarter" idx="5"/>
          </p:nvPr>
        </p:nvSpPr>
        <p:spPr/>
        <p:txBody>
          <a:bodyPr/>
          <a:lstStyle/>
          <a:p>
            <a:fld id="{A93AD357-0C40-4436-9D38-C47D60C1C9C1}" type="slidenum">
              <a:rPr lang="en-US" smtClean="0"/>
              <a:pPr/>
              <a:t>70</a:t>
            </a:fld>
            <a:endParaRPr lang="en-US"/>
          </a:p>
        </p:txBody>
      </p:sp>
    </p:spTree>
    <p:extLst>
      <p:ext uri="{BB962C8B-B14F-4D97-AF65-F5344CB8AC3E}">
        <p14:creationId xmlns:p14="http://schemas.microsoft.com/office/powerpoint/2010/main" val="2310041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expand the image by adding rows and columns.</a:t>
            </a:r>
          </a:p>
        </p:txBody>
      </p:sp>
      <p:sp>
        <p:nvSpPr>
          <p:cNvPr id="4" name="Slide Number Placeholder 3"/>
          <p:cNvSpPr>
            <a:spLocks noGrp="1"/>
          </p:cNvSpPr>
          <p:nvPr>
            <p:ph type="sldNum" sz="quarter" idx="5"/>
          </p:nvPr>
        </p:nvSpPr>
        <p:spPr/>
        <p:txBody>
          <a:bodyPr/>
          <a:lstStyle/>
          <a:p>
            <a:fld id="{A93AD357-0C40-4436-9D38-C47D60C1C9C1}" type="slidenum">
              <a:rPr lang="en-US" smtClean="0"/>
              <a:pPr/>
              <a:t>71</a:t>
            </a:fld>
            <a:endParaRPr lang="en-US"/>
          </a:p>
        </p:txBody>
      </p:sp>
    </p:spTree>
    <p:extLst>
      <p:ext uri="{BB962C8B-B14F-4D97-AF65-F5344CB8AC3E}">
        <p14:creationId xmlns:p14="http://schemas.microsoft.com/office/powerpoint/2010/main" val="16182683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adding these new rows and columns, we perform convolution as normal.</a:t>
            </a:r>
          </a:p>
        </p:txBody>
      </p:sp>
      <p:sp>
        <p:nvSpPr>
          <p:cNvPr id="4" name="Slide Number Placeholder 3"/>
          <p:cNvSpPr>
            <a:spLocks noGrp="1"/>
          </p:cNvSpPr>
          <p:nvPr>
            <p:ph type="sldNum" sz="quarter" idx="5"/>
          </p:nvPr>
        </p:nvSpPr>
        <p:spPr/>
        <p:txBody>
          <a:bodyPr/>
          <a:lstStyle/>
          <a:p>
            <a:fld id="{A93AD357-0C40-4436-9D38-C47D60C1C9C1}" type="slidenum">
              <a:rPr lang="en-US" smtClean="0"/>
              <a:pPr/>
              <a:t>72</a:t>
            </a:fld>
            <a:endParaRPr lang="en-US"/>
          </a:p>
        </p:txBody>
      </p:sp>
    </p:spTree>
    <p:extLst>
      <p:ext uri="{BB962C8B-B14F-4D97-AF65-F5344CB8AC3E}">
        <p14:creationId xmlns:p14="http://schemas.microsoft.com/office/powerpoint/2010/main" val="2341794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stride now defines how many rows and columns we will add. With a stride of 2, we’ll add 1 row of zeros in between each image row. With a stride of 3, we’ll add 2 rows of zeros in between each image row.</a:t>
            </a:r>
          </a:p>
        </p:txBody>
      </p:sp>
      <p:sp>
        <p:nvSpPr>
          <p:cNvPr id="4" name="Slide Number Placeholder 3"/>
          <p:cNvSpPr>
            <a:spLocks noGrp="1"/>
          </p:cNvSpPr>
          <p:nvPr>
            <p:ph type="sldNum" sz="quarter" idx="5"/>
          </p:nvPr>
        </p:nvSpPr>
        <p:spPr/>
        <p:txBody>
          <a:bodyPr/>
          <a:lstStyle/>
          <a:p>
            <a:fld id="{A93AD357-0C40-4436-9D38-C47D60C1C9C1}" type="slidenum">
              <a:rPr lang="en-US" smtClean="0"/>
              <a:pPr/>
              <a:t>75</a:t>
            </a:fld>
            <a:endParaRPr lang="en-US"/>
          </a:p>
        </p:txBody>
      </p:sp>
    </p:spTree>
    <p:extLst>
      <p:ext uri="{BB962C8B-B14F-4D97-AF65-F5344CB8AC3E}">
        <p14:creationId xmlns:p14="http://schemas.microsoft.com/office/powerpoint/2010/main" val="1664702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regular convolution, padding adds rows and columns around the perimeter of the input image. Any idea what padding will do here?</a:t>
            </a:r>
          </a:p>
        </p:txBody>
      </p:sp>
      <p:sp>
        <p:nvSpPr>
          <p:cNvPr id="4" name="Slide Number Placeholder 3"/>
          <p:cNvSpPr>
            <a:spLocks noGrp="1"/>
          </p:cNvSpPr>
          <p:nvPr>
            <p:ph type="sldNum" sz="quarter" idx="5"/>
          </p:nvPr>
        </p:nvSpPr>
        <p:spPr/>
        <p:txBody>
          <a:bodyPr/>
          <a:lstStyle/>
          <a:p>
            <a:fld id="{A93AD357-0C40-4436-9D38-C47D60C1C9C1}" type="slidenum">
              <a:rPr lang="en-US" smtClean="0"/>
              <a:pPr/>
              <a:t>76</a:t>
            </a:fld>
            <a:endParaRPr lang="en-US"/>
          </a:p>
        </p:txBody>
      </p:sp>
    </p:spTree>
    <p:extLst>
      <p:ext uri="{BB962C8B-B14F-4D97-AF65-F5344CB8AC3E}">
        <p14:creationId xmlns:p14="http://schemas.microsoft.com/office/powerpoint/2010/main" val="2525849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familiar with how convolutional neural networks are built, then you have what it takes to complete this course. We will be using </a:t>
            </a:r>
            <a:r>
              <a:rPr lang="en-US" dirty="0" err="1"/>
              <a:t>PyTorch</a:t>
            </a:r>
            <a:r>
              <a:rPr lang="en-US" dirty="0"/>
              <a:t>. If you come from a TensorFlow background, we have provided links to the relevant </a:t>
            </a:r>
            <a:r>
              <a:rPr lang="en-US" dirty="0" err="1"/>
              <a:t>PyTorch</a:t>
            </a:r>
            <a:r>
              <a:rPr lang="en-US" dirty="0"/>
              <a:t> documentation to help you get up to speed quickly.</a:t>
            </a:r>
          </a:p>
        </p:txBody>
      </p:sp>
      <p:sp>
        <p:nvSpPr>
          <p:cNvPr id="4" name="Slide Number Placeholder 3"/>
          <p:cNvSpPr>
            <a:spLocks noGrp="1"/>
          </p:cNvSpPr>
          <p:nvPr>
            <p:ph type="sldNum" sz="quarter" idx="5"/>
          </p:nvPr>
        </p:nvSpPr>
        <p:spPr/>
        <p:txBody>
          <a:bodyPr/>
          <a:lstStyle/>
          <a:p>
            <a:fld id="{A93AD357-0C40-4436-9D38-C47D60C1C9C1}" type="slidenum">
              <a:rPr lang="en-US" smtClean="0"/>
              <a:pPr/>
              <a:t>45</a:t>
            </a:fld>
            <a:endParaRPr lang="en-US"/>
          </a:p>
        </p:txBody>
      </p:sp>
    </p:spTree>
    <p:extLst>
      <p:ext uri="{BB962C8B-B14F-4D97-AF65-F5344CB8AC3E}">
        <p14:creationId xmlns:p14="http://schemas.microsoft.com/office/powerpoint/2010/main" val="870892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Transposed Convolution, padding removes rows and columns along the perimeter. The order of operations matters. Padding applies after expansion with stride.</a:t>
            </a:r>
          </a:p>
        </p:txBody>
      </p:sp>
      <p:sp>
        <p:nvSpPr>
          <p:cNvPr id="4" name="Slide Number Placeholder 3"/>
          <p:cNvSpPr>
            <a:spLocks noGrp="1"/>
          </p:cNvSpPr>
          <p:nvPr>
            <p:ph type="sldNum" sz="quarter" idx="5"/>
          </p:nvPr>
        </p:nvSpPr>
        <p:spPr/>
        <p:txBody>
          <a:bodyPr/>
          <a:lstStyle/>
          <a:p>
            <a:fld id="{A93AD357-0C40-4436-9D38-C47D60C1C9C1}" type="slidenum">
              <a:rPr lang="en-US" smtClean="0"/>
              <a:pPr/>
              <a:t>77</a:t>
            </a:fld>
            <a:endParaRPr lang="en-US"/>
          </a:p>
        </p:txBody>
      </p:sp>
    </p:spTree>
    <p:extLst>
      <p:ext uri="{BB962C8B-B14F-4D97-AF65-F5344CB8AC3E}">
        <p14:creationId xmlns:p14="http://schemas.microsoft.com/office/powerpoint/2010/main" val="2396864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the image stacking in the decoder, U-Nets are particular about dimensions. The Out Padding parameter was added to give more control over the size of the output feature map.</a:t>
            </a:r>
          </a:p>
          <a:p>
            <a:endParaRPr lang="en-US" dirty="0"/>
          </a:p>
          <a:p>
            <a:r>
              <a:rPr lang="en-US" dirty="0"/>
              <a:t>By the way, when used with padding, output padding brings back the dropped rows and columns by padding.</a:t>
            </a:r>
          </a:p>
          <a:p>
            <a:r>
              <a:rPr lang="en-US" dirty="0" err="1"/>
              <a:t>Pytorch</a:t>
            </a:r>
            <a:r>
              <a:rPr lang="en-US" dirty="0"/>
              <a:t> limits </a:t>
            </a:r>
            <a:r>
              <a:rPr lang="en-US" dirty="0" err="1"/>
              <a:t>out_padding</a:t>
            </a:r>
            <a:r>
              <a:rPr lang="en-US" dirty="0"/>
              <a:t> such that it must be smaller the stride size.</a:t>
            </a:r>
          </a:p>
        </p:txBody>
      </p:sp>
      <p:sp>
        <p:nvSpPr>
          <p:cNvPr id="4" name="Slide Number Placeholder 3"/>
          <p:cNvSpPr>
            <a:spLocks noGrp="1"/>
          </p:cNvSpPr>
          <p:nvPr>
            <p:ph type="sldNum" sz="quarter" idx="5"/>
          </p:nvPr>
        </p:nvSpPr>
        <p:spPr/>
        <p:txBody>
          <a:bodyPr/>
          <a:lstStyle/>
          <a:p>
            <a:fld id="{A93AD357-0C40-4436-9D38-C47D60C1C9C1}" type="slidenum">
              <a:rPr lang="en-US" smtClean="0"/>
              <a:pPr/>
              <a:t>78</a:t>
            </a:fld>
            <a:endParaRPr lang="en-US"/>
          </a:p>
        </p:txBody>
      </p:sp>
    </p:spTree>
    <p:extLst>
      <p:ext uri="{BB962C8B-B14F-4D97-AF65-F5344CB8AC3E}">
        <p14:creationId xmlns:p14="http://schemas.microsoft.com/office/powerpoint/2010/main" val="893164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alternative is to rescale the feature map and convolve on that. If you look through code repositories featuring U-Nets, you’ll often find both rescaling and transposed convolution.</a:t>
            </a:r>
          </a:p>
        </p:txBody>
      </p:sp>
      <p:sp>
        <p:nvSpPr>
          <p:cNvPr id="4" name="Slide Number Placeholder 3"/>
          <p:cNvSpPr>
            <a:spLocks noGrp="1"/>
          </p:cNvSpPr>
          <p:nvPr>
            <p:ph type="sldNum" sz="quarter" idx="5"/>
          </p:nvPr>
        </p:nvSpPr>
        <p:spPr/>
        <p:txBody>
          <a:bodyPr/>
          <a:lstStyle/>
          <a:p>
            <a:fld id="{A93AD357-0C40-4436-9D38-C47D60C1C9C1}" type="slidenum">
              <a:rPr lang="en-US" smtClean="0"/>
              <a:pPr/>
              <a:t>79</a:t>
            </a:fld>
            <a:endParaRPr lang="en-US"/>
          </a:p>
        </p:txBody>
      </p:sp>
    </p:spTree>
    <p:extLst>
      <p:ext uri="{BB962C8B-B14F-4D97-AF65-F5344CB8AC3E}">
        <p14:creationId xmlns:p14="http://schemas.microsoft.com/office/powerpoint/2010/main" val="30945424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original image is 2x2. Let’s try scaling up to an image 10x bigger (so 20x20).</a:t>
            </a:r>
          </a:p>
          <a:p>
            <a:endParaRPr lang="en-US" dirty="0"/>
          </a:p>
          <a:p>
            <a:r>
              <a:rPr lang="en-US" dirty="0"/>
              <a:t>This is the effect of different scaling options. Nearest will copy the pixel values. Bilinear and Bicubic use different formulas to interpolate between the pixel values. Notice how bilinear is more square and bicubic is more round?</a:t>
            </a:r>
          </a:p>
        </p:txBody>
      </p:sp>
      <p:sp>
        <p:nvSpPr>
          <p:cNvPr id="4" name="Slide Number Placeholder 3"/>
          <p:cNvSpPr>
            <a:spLocks noGrp="1"/>
          </p:cNvSpPr>
          <p:nvPr>
            <p:ph type="sldNum" sz="quarter" idx="5"/>
          </p:nvPr>
        </p:nvSpPr>
        <p:spPr/>
        <p:txBody>
          <a:bodyPr/>
          <a:lstStyle/>
          <a:p>
            <a:fld id="{A93AD357-0C40-4436-9D38-C47D60C1C9C1}" type="slidenum">
              <a:rPr lang="en-US" smtClean="0"/>
              <a:pPr/>
              <a:t>80</a:t>
            </a:fld>
            <a:endParaRPr lang="en-US"/>
          </a:p>
        </p:txBody>
      </p:sp>
    </p:spTree>
    <p:extLst>
      <p:ext uri="{BB962C8B-B14F-4D97-AF65-F5344CB8AC3E}">
        <p14:creationId xmlns:p14="http://schemas.microsoft.com/office/powerpoint/2010/main" val="21703775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people refer to transposed convolutional layers as deconvolution layers, but if you talk to an old school computer vision expert, deconvolution means something entirely different to them.</a:t>
            </a:r>
          </a:p>
          <a:p>
            <a:endParaRPr lang="en-US" dirty="0"/>
          </a:p>
          <a:p>
            <a:r>
              <a:rPr lang="en-US" dirty="0"/>
              <a:t>The goal of deconvolution is to undo a previous convolution. In this case, our convolution kernel is called he point spread function. We can take the fast Fourier Transform (FFT) of both the convolved image and the point spread function. We’ll then divide the transformed convolved image by the transformed point spread function. Take the reverse Fourier transform and </a:t>
            </a:r>
            <a:r>
              <a:rPr lang="en-US" dirty="0" err="1"/>
              <a:t>tada</a:t>
            </a:r>
            <a:r>
              <a:rPr lang="en-US" dirty="0"/>
              <a:t>! We have an approximation of the original image.</a:t>
            </a:r>
          </a:p>
          <a:p>
            <a:endParaRPr lang="en-US" dirty="0"/>
          </a:p>
          <a:p>
            <a:r>
              <a:rPr lang="en-US" dirty="0"/>
              <a:t>We don’t use Fourier Transforms much with computer vision neural networks, but it is a handy trick to know when working with audio.</a:t>
            </a:r>
          </a:p>
        </p:txBody>
      </p:sp>
      <p:sp>
        <p:nvSpPr>
          <p:cNvPr id="4" name="Slide Number Placeholder 3"/>
          <p:cNvSpPr>
            <a:spLocks noGrp="1"/>
          </p:cNvSpPr>
          <p:nvPr>
            <p:ph type="sldNum" sz="quarter" idx="5"/>
          </p:nvPr>
        </p:nvSpPr>
        <p:spPr/>
        <p:txBody>
          <a:bodyPr/>
          <a:lstStyle/>
          <a:p>
            <a:fld id="{A93AD357-0C40-4436-9D38-C47D60C1C9C1}" type="slidenum">
              <a:rPr lang="en-US" smtClean="0"/>
              <a:pPr/>
              <a:t>81</a:t>
            </a:fld>
            <a:endParaRPr lang="en-US"/>
          </a:p>
        </p:txBody>
      </p:sp>
    </p:spTree>
    <p:extLst>
      <p:ext uri="{BB962C8B-B14F-4D97-AF65-F5344CB8AC3E}">
        <p14:creationId xmlns:p14="http://schemas.microsoft.com/office/powerpoint/2010/main" val="16491116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time for an experiment.</a:t>
            </a:r>
          </a:p>
        </p:txBody>
      </p:sp>
      <p:sp>
        <p:nvSpPr>
          <p:cNvPr id="4" name="Slide Number Placeholder 3"/>
          <p:cNvSpPr>
            <a:spLocks noGrp="1"/>
          </p:cNvSpPr>
          <p:nvPr>
            <p:ph type="sldNum" sz="quarter" idx="5"/>
          </p:nvPr>
        </p:nvSpPr>
        <p:spPr/>
        <p:txBody>
          <a:bodyPr/>
          <a:lstStyle/>
          <a:p>
            <a:fld id="{A93AD357-0C40-4436-9D38-C47D60C1C9C1}" type="slidenum">
              <a:rPr lang="en-US" smtClean="0"/>
              <a:pPr/>
              <a:t>82</a:t>
            </a:fld>
            <a:endParaRPr lang="en-US"/>
          </a:p>
        </p:txBody>
      </p:sp>
    </p:spTree>
    <p:extLst>
      <p:ext uri="{BB962C8B-B14F-4D97-AF65-F5344CB8AC3E}">
        <p14:creationId xmlns:p14="http://schemas.microsoft.com/office/powerpoint/2010/main" val="38819477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experiment, we’ll be using </a:t>
            </a:r>
            <a:r>
              <a:rPr lang="en-US" dirty="0" err="1"/>
              <a:t>FashionMNIST</a:t>
            </a:r>
            <a:r>
              <a:rPr lang="en-US" dirty="0"/>
              <a:t>. This dataset is a bunch of small black and white images that fall into ten categories of clothing.</a:t>
            </a:r>
          </a:p>
        </p:txBody>
      </p:sp>
      <p:sp>
        <p:nvSpPr>
          <p:cNvPr id="4" name="Slide Number Placeholder 3"/>
          <p:cNvSpPr>
            <a:spLocks noGrp="1"/>
          </p:cNvSpPr>
          <p:nvPr>
            <p:ph type="sldNum" sz="quarter" idx="5"/>
          </p:nvPr>
        </p:nvSpPr>
        <p:spPr/>
        <p:txBody>
          <a:bodyPr/>
          <a:lstStyle/>
          <a:p>
            <a:fld id="{A93AD357-0C40-4436-9D38-C47D60C1C9C1}" type="slidenum">
              <a:rPr lang="en-US" smtClean="0"/>
              <a:pPr/>
              <a:t>83</a:t>
            </a:fld>
            <a:endParaRPr lang="en-US"/>
          </a:p>
        </p:txBody>
      </p:sp>
    </p:spTree>
    <p:extLst>
      <p:ext uri="{BB962C8B-B14F-4D97-AF65-F5344CB8AC3E}">
        <p14:creationId xmlns:p14="http://schemas.microsoft.com/office/powerpoint/2010/main" val="25198712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We’re going to add random noise to our images, and train a neural network to remove that noise. We will be using the normal distribution to sample our noise. If you are unfamiliar with this distribution, please see the appendix for this section.</a:t>
            </a:r>
          </a:p>
          <a:p>
            <a:endParaRPr lang="en-US" dirty="0"/>
          </a:p>
          <a:p>
            <a:r>
              <a:rPr lang="en-US" dirty="0"/>
              <a:t>If we then give the model purely random noise, as in, it is not added to any image, what would the model generate? We’re going to find out!</a:t>
            </a:r>
          </a:p>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84</a:t>
            </a:fld>
            <a:endParaRPr lang="en-US"/>
          </a:p>
        </p:txBody>
      </p:sp>
    </p:spTree>
    <p:extLst>
      <p:ext uri="{BB962C8B-B14F-4D97-AF65-F5344CB8AC3E}">
        <p14:creationId xmlns:p14="http://schemas.microsoft.com/office/powerpoint/2010/main" val="11003833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before U-Nets are picky about their dimensions. So we’ve listed the dimensions of each feature map as it moves the U-Net we’ll be building.</a:t>
            </a:r>
          </a:p>
        </p:txBody>
      </p:sp>
      <p:sp>
        <p:nvSpPr>
          <p:cNvPr id="4" name="Slide Number Placeholder 3"/>
          <p:cNvSpPr>
            <a:spLocks noGrp="1"/>
          </p:cNvSpPr>
          <p:nvPr>
            <p:ph type="sldNum" sz="quarter" idx="5"/>
          </p:nvPr>
        </p:nvSpPr>
        <p:spPr/>
        <p:txBody>
          <a:bodyPr/>
          <a:lstStyle/>
          <a:p>
            <a:fld id="{A93AD357-0C40-4436-9D38-C47D60C1C9C1}" type="slidenum">
              <a:rPr lang="en-US" smtClean="0"/>
              <a:pPr/>
              <a:t>85</a:t>
            </a:fld>
            <a:endParaRPr lang="en-US"/>
          </a:p>
        </p:txBody>
      </p:sp>
    </p:spTree>
    <p:extLst>
      <p:ext uri="{BB962C8B-B14F-4D97-AF65-F5344CB8AC3E}">
        <p14:creationId xmlns:p14="http://schemas.microsoft.com/office/powerpoint/2010/main" val="12457814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Ready to get building? Let’s get started!</a:t>
            </a:r>
          </a:p>
        </p:txBody>
      </p:sp>
      <p:sp>
        <p:nvSpPr>
          <p:cNvPr id="4" name="Slide Number Placeholder 3"/>
          <p:cNvSpPr>
            <a:spLocks noGrp="1"/>
          </p:cNvSpPr>
          <p:nvPr>
            <p:ph type="sldNum" sz="quarter" idx="5"/>
          </p:nvPr>
        </p:nvSpPr>
        <p:spPr/>
        <p:txBody>
          <a:bodyPr/>
          <a:lstStyle/>
          <a:p>
            <a:fld id="{A93AD357-0C40-4436-9D38-C47D60C1C9C1}" type="slidenum">
              <a:rPr lang="en-US" smtClean="0"/>
              <a:pPr/>
              <a:t>86</a:t>
            </a:fld>
            <a:endParaRPr lang="en-US"/>
          </a:p>
        </p:txBody>
      </p:sp>
    </p:spTree>
    <p:extLst>
      <p:ext uri="{BB962C8B-B14F-4D97-AF65-F5344CB8AC3E}">
        <p14:creationId xmlns:p14="http://schemas.microsoft.com/office/powerpoint/2010/main" val="1567314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begin, let’s go over a brief history of Generative AI.</a:t>
            </a:r>
          </a:p>
        </p:txBody>
      </p:sp>
      <p:sp>
        <p:nvSpPr>
          <p:cNvPr id="4" name="Slide Number Placeholder 3"/>
          <p:cNvSpPr>
            <a:spLocks noGrp="1"/>
          </p:cNvSpPr>
          <p:nvPr>
            <p:ph type="sldNum" sz="quarter" idx="5"/>
          </p:nvPr>
        </p:nvSpPr>
        <p:spPr/>
        <p:txBody>
          <a:bodyPr/>
          <a:lstStyle/>
          <a:p>
            <a:fld id="{A93AD357-0C40-4436-9D38-C47D60C1C9C1}" type="slidenum">
              <a:rPr lang="en-US" smtClean="0"/>
              <a:pPr/>
              <a:t>46</a:t>
            </a:fld>
            <a:endParaRPr lang="en-US"/>
          </a:p>
        </p:txBody>
      </p:sp>
    </p:spTree>
    <p:extLst>
      <p:ext uri="{BB962C8B-B14F-4D97-AF65-F5344CB8AC3E}">
        <p14:creationId xmlns:p14="http://schemas.microsoft.com/office/powerpoint/2010/main" val="303709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not familiar with the normal distribution, that’s ok! Let me share with you a secret my math teachers passed on to me. Don’t worry so much about how a formula was derived. Focus instead on why it was created. Then it will be easier to remember when and how to use it.</a:t>
            </a:r>
          </a:p>
          <a:p>
            <a:endParaRPr lang="en-US" dirty="0"/>
          </a:p>
          <a:p>
            <a:r>
              <a:rPr lang="en-US" dirty="0"/>
              <a:t>So let’s dive into how the normal distribution was created. I’m not sure if this story is true, but it’s amusing and makes sense, so I’m going to tell it anyway.</a:t>
            </a:r>
          </a:p>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87</a:t>
            </a:fld>
            <a:endParaRPr lang="en-US"/>
          </a:p>
        </p:txBody>
      </p:sp>
    </p:spTree>
    <p:extLst>
      <p:ext uri="{BB962C8B-B14F-4D97-AF65-F5344CB8AC3E}">
        <p14:creationId xmlns:p14="http://schemas.microsoft.com/office/powerpoint/2010/main" val="33760794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 </a:t>
            </a:r>
            <a:r>
              <a:rPr lang="en-US" dirty="0" err="1"/>
              <a:t>Moivre</a:t>
            </a:r>
            <a:r>
              <a:rPr lang="en-US" dirty="0"/>
              <a:t> was a famous French mathematician in the late 1700’s. Gamblers found out of his mathematical prowess and kept asking him to calculate what are the chances they would get at least x heads in y coin flips.</a:t>
            </a:r>
          </a:p>
          <a:p>
            <a:endParaRPr lang="en-US" dirty="0"/>
          </a:p>
          <a:p>
            <a:r>
              <a:rPr lang="en-US" dirty="0"/>
              <a:t>This is a doable, but tedious calculation. Let’s say we flip 4 coins (n) and want to find out the chance we get 2 heads (k). The chance we get heads (p) is ½.</a:t>
            </a:r>
          </a:p>
          <a:p>
            <a:endParaRPr lang="en-US" dirty="0"/>
          </a:p>
          <a:p>
            <a:r>
              <a:rPr lang="en-US" dirty="0"/>
              <a:t>We can plug in these numbers…</a:t>
            </a:r>
          </a:p>
          <a:p>
            <a:r>
              <a:rPr lang="en-US" dirty="0"/>
              <a:t>And get a 6 out of 16 chance, or 37.5% chance.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if we want to find the chance to flip at least 2 heads, we also must calculate the chance for 3 heads, and the chance for 4 heads.</a:t>
            </a:r>
          </a:p>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88</a:t>
            </a:fld>
            <a:endParaRPr lang="en-US"/>
          </a:p>
        </p:txBody>
      </p:sp>
    </p:spTree>
    <p:extLst>
      <p:ext uri="{BB962C8B-B14F-4D97-AF65-F5344CB8AC3E}">
        <p14:creationId xmlns:p14="http://schemas.microsoft.com/office/powerpoint/2010/main" val="37967862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in the 1700’s so de </a:t>
            </a:r>
            <a:r>
              <a:rPr lang="en-US" dirty="0" err="1"/>
              <a:t>Moivre</a:t>
            </a:r>
            <a:r>
              <a:rPr lang="en-US" dirty="0"/>
              <a:t> was doing these calculations by hand. No computers and no calculators. The process is a little annoying with a small number of coin flips, extremely annoying with large number of coin flips.</a:t>
            </a:r>
          </a:p>
          <a:p>
            <a:endParaRPr lang="en-US" dirty="0"/>
          </a:p>
          <a:p>
            <a:r>
              <a:rPr lang="en-US" dirty="0"/>
              <a:t>As de </a:t>
            </a:r>
            <a:r>
              <a:rPr lang="en-US" dirty="0" err="1"/>
              <a:t>Moivre</a:t>
            </a:r>
            <a:r>
              <a:rPr lang="en-US" dirty="0"/>
              <a:t> was working on this, he noticed when n gets large, the probability distribution takes on a bell shape. He thought if he could create an approximation, he wouldn’t have to keep doing this annoying calculation.</a:t>
            </a:r>
          </a:p>
        </p:txBody>
      </p:sp>
      <p:sp>
        <p:nvSpPr>
          <p:cNvPr id="4" name="Slide Number Placeholder 3"/>
          <p:cNvSpPr>
            <a:spLocks noGrp="1"/>
          </p:cNvSpPr>
          <p:nvPr>
            <p:ph type="sldNum" sz="quarter" idx="5"/>
          </p:nvPr>
        </p:nvSpPr>
        <p:spPr/>
        <p:txBody>
          <a:bodyPr/>
          <a:lstStyle/>
          <a:p>
            <a:fld id="{A93AD357-0C40-4436-9D38-C47D60C1C9C1}" type="slidenum">
              <a:rPr lang="en-US" smtClean="0"/>
              <a:pPr/>
              <a:t>89</a:t>
            </a:fld>
            <a:endParaRPr lang="en-US"/>
          </a:p>
        </p:txBody>
      </p:sp>
    </p:spTree>
    <p:extLst>
      <p:ext uri="{BB962C8B-B14F-4D97-AF65-F5344CB8AC3E}">
        <p14:creationId xmlns:p14="http://schemas.microsoft.com/office/powerpoint/2010/main" val="8912567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The mathematician James Stirling knew that de </a:t>
                </a:r>
                <a:r>
                  <a:rPr lang="en-US" dirty="0" err="1"/>
                  <a:t>Moivre</a:t>
                </a:r>
                <a:r>
                  <a:rPr lang="en-US" dirty="0"/>
                  <a:t> was working on this and sent a letter. He discovered when n! is sufficiently large, it can be approximated with this equation.</a:t>
                </a:r>
              </a:p>
              <a:p>
                <a:endParaRPr lang="en-US" dirty="0"/>
              </a:p>
              <a:p>
                <a:r>
                  <a:rPr lang="en-US" dirty="0"/>
                  <a:t>De </a:t>
                </a:r>
                <a:r>
                  <a:rPr lang="en-US" dirty="0" err="1"/>
                  <a:t>Moivre</a:t>
                </a:r>
                <a:r>
                  <a:rPr lang="en-US" dirty="0"/>
                  <a:t> took that equation and derived this one. After a few other mathematicians added their input and…</a:t>
                </a:r>
              </a:p>
              <a:p>
                <a:endParaRPr lang="en-US" dirty="0"/>
              </a:p>
              <a:p>
                <a:r>
                  <a:rPr lang="en-US" dirty="0"/>
                  <a:t>The normal curve was born!</a:t>
                </a:r>
              </a:p>
              <a:p>
                <a:endParaRPr lang="en-US" dirty="0"/>
              </a:p>
              <a:p>
                <a:r>
                  <a:rPr lang="en-US" dirty="0"/>
                  <a:t>(q in this context is 1 – p. Another shorthand for tedious hand-written math)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normal curve was modified to have two important parameters. </a:t>
                </a:r>
                <a14:m>
                  <m:oMath xmlns:m="http://schemas.openxmlformats.org/officeDocument/2006/math">
                    <m:r>
                      <m:rPr>
                        <m:sty m:val="p"/>
                      </m:rPr>
                      <a:rPr lang="el-GR" sz="1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μ</m:t>
                    </m:r>
                  </m:oMath>
                </a14:m>
                <a:r>
                  <a:rPr lang="en-US" dirty="0"/>
                  <a:t> (mu, sounds like mew the</a:t>
                </a:r>
                <a:r>
                  <a:rPr lang="en-US" baseline="0" dirty="0"/>
                  <a:t> Pokémon)</a:t>
                </a:r>
                <a:r>
                  <a:rPr lang="en-US" dirty="0"/>
                  <a:t> is the model mean, or as it’s also</a:t>
                </a:r>
                <a:r>
                  <a:rPr lang="en-US" baseline="0" dirty="0"/>
                  <a:t> called, the average. It is the center of the normal curve. Notice where </a:t>
                </a:r>
                <a14:m>
                  <m:oMath xmlns:m="http://schemas.openxmlformats.org/officeDocument/2006/math">
                    <m:r>
                      <m:rPr>
                        <m:sty m:val="p"/>
                      </m:rPr>
                      <a:rPr lang="el-GR" sz="1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μ</m:t>
                    </m:r>
                  </m:oMath>
                </a14:m>
                <a:r>
                  <a:rPr lang="en-US" baseline="0" dirty="0"/>
                  <a:t> is, there is n times p in the previous equation? The number of coin flips times the probability of landing heads would give you the average number of heads for n coin flips. This relatively small term in this large equation is responsible for centering the entire distribution.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baseline="0" dirty="0">
                  <a:solidFill>
                    <a:schemeClr val="bg1"/>
                  </a:solidFill>
                  <a:latin typeface="Cambria Math" panose="02040503050406030204" pitchFamily="18" charset="0"/>
                  <a:ea typeface="Cambria Math" panose="02040503050406030204" pitchFamily="18" charset="0"/>
                  <a:cs typeface="NVIDIA Sans" panose="020B0503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ea typeface="Cambria Math" panose="02040503050406030204" pitchFamily="18" charset="0"/>
                    <a:cs typeface="NVIDIA Sans" panose="020B0503020203020204" pitchFamily="34" charset="0"/>
                  </a:rPr>
                  <a:t>On the other hand, </a:t>
                </a:r>
                <a14:m>
                  <m:oMath xmlns:m="http://schemas.openxmlformats.org/officeDocument/2006/math">
                    <m:r>
                      <a:rPr lang="en-US" sz="1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oMath>
                </a14:m>
                <a:r>
                  <a:rPr lang="en-US" dirty="0"/>
                  <a:t> (sigma) is the standard</a:t>
                </a:r>
                <a:r>
                  <a:rPr lang="en-US" baseline="0" dirty="0"/>
                  <a:t> deviation and represents the spread of the distribution, or how much it is stretched or squished horizontally. Comparing it to the previous equation sigma represents </a:t>
                </a:r>
                <a14:m>
                  <m:oMath xmlns:m="http://schemas.openxmlformats.org/officeDocument/2006/math">
                    <m:rad>
                      <m:radPr>
                        <m:degHide m:val="on"/>
                        <m:ctrlPr>
                          <a:rPr lang="en-US" sz="120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radPr>
                      <m:deg/>
                      <m:e>
                        <m:r>
                          <a:rPr lang="en-US" sz="1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𝑛𝑝𝑞</m:t>
                        </m:r>
                      </m:e>
                    </m:rad>
                  </m:oMath>
                </a14:m>
                <a:r>
                  <a:rPr lang="en-US" baseline="0" dirty="0"/>
                  <a:t>, but only conceptually. De </a:t>
                </a:r>
                <a:r>
                  <a:rPr lang="en-US" baseline="0" dirty="0" err="1"/>
                  <a:t>Moivre</a:t>
                </a:r>
                <a:r>
                  <a:rPr lang="en-US" baseline="0" dirty="0"/>
                  <a:t> was looking for a solution for a finite number of coin flips. We can think of the normal curve as an infinite number of coin flips!</a:t>
                </a:r>
              </a:p>
              <a:p>
                <a:endParaRPr lang="en-US" dirty="0"/>
              </a:p>
            </p:txBody>
          </p:sp>
        </mc:Choice>
        <mc:Fallback xmlns="">
          <p:sp>
            <p:nvSpPr>
              <p:cNvPr id="3" name="Notes Placeholder 2"/>
              <p:cNvSpPr>
                <a:spLocks noGrp="1"/>
              </p:cNvSpPr>
              <p:nvPr>
                <p:ph type="body" idx="1"/>
              </p:nvPr>
            </p:nvSpPr>
            <p:spPr/>
            <p:txBody>
              <a:bodyPr/>
              <a:lstStyle/>
              <a:p>
                <a:r>
                  <a:rPr lang="en-US" dirty="0"/>
                  <a:t>The mathematician James Stirling knew that de </a:t>
                </a:r>
                <a:r>
                  <a:rPr lang="en-US" dirty="0" err="1"/>
                  <a:t>Moivre</a:t>
                </a:r>
                <a:r>
                  <a:rPr lang="en-US" dirty="0"/>
                  <a:t> was working on this and sent a letter. He discovered when n! is sufficiently large, it can be approximated with this equation.</a:t>
                </a:r>
              </a:p>
              <a:p>
                <a:endParaRPr lang="en-US" dirty="0"/>
              </a:p>
              <a:p>
                <a:r>
                  <a:rPr lang="en-US" dirty="0"/>
                  <a:t>De </a:t>
                </a:r>
                <a:r>
                  <a:rPr lang="en-US" dirty="0" err="1"/>
                  <a:t>Moivre</a:t>
                </a:r>
                <a:r>
                  <a:rPr lang="en-US" dirty="0"/>
                  <a:t> took that equation and derived this one. After a few other mathematicians added their input and…</a:t>
                </a:r>
              </a:p>
              <a:p>
                <a:endParaRPr lang="en-US" dirty="0"/>
              </a:p>
              <a:p>
                <a:r>
                  <a:rPr lang="en-US" dirty="0"/>
                  <a:t>The normal curve was born!</a:t>
                </a:r>
              </a:p>
              <a:p>
                <a:endParaRPr lang="en-US" dirty="0"/>
              </a:p>
              <a:p>
                <a:r>
                  <a:rPr lang="en-US" dirty="0"/>
                  <a:t>(q in this context is 1 – p. Another shorthand for tedious hand-written math)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normal curve was modified to have two important parameters. </a:t>
                </a:r>
                <a:r>
                  <a:rPr lang="el-GR" sz="1200" b="0" i="0">
                    <a:solidFill>
                      <a:schemeClr val="bg1"/>
                    </a:solidFill>
                    <a:latin typeface="Cambria Math" panose="02040503050406030204" pitchFamily="18" charset="0"/>
                    <a:ea typeface="Cambria Math" panose="02040503050406030204" pitchFamily="18" charset="0"/>
                    <a:cs typeface="NVIDIA Sans" panose="020B0503020203020204" pitchFamily="34" charset="0"/>
                  </a:rPr>
                  <a:t>μ</a:t>
                </a:r>
                <a:r>
                  <a:rPr lang="en-US" dirty="0"/>
                  <a:t> (mu, sounds like mew the</a:t>
                </a:r>
                <a:r>
                  <a:rPr lang="en-US" baseline="0" dirty="0"/>
                  <a:t> Pokémon)</a:t>
                </a:r>
                <a:r>
                  <a:rPr lang="en-US" dirty="0"/>
                  <a:t> is the model mean, or as it’s also</a:t>
                </a:r>
                <a:r>
                  <a:rPr lang="en-US" baseline="0" dirty="0"/>
                  <a:t> called, the average. It is the center of the normal curve. Notice where </a:t>
                </a:r>
                <a:r>
                  <a:rPr lang="el-GR" sz="1200" b="0" i="0">
                    <a:solidFill>
                      <a:schemeClr val="bg1"/>
                    </a:solidFill>
                    <a:latin typeface="Cambria Math" panose="02040503050406030204" pitchFamily="18" charset="0"/>
                    <a:ea typeface="Cambria Math" panose="02040503050406030204" pitchFamily="18" charset="0"/>
                    <a:cs typeface="NVIDIA Sans" panose="020B0503020203020204" pitchFamily="34" charset="0"/>
                  </a:rPr>
                  <a:t>μ</a:t>
                </a:r>
                <a:r>
                  <a:rPr lang="en-US" baseline="0" dirty="0"/>
                  <a:t> is, there is n times p in the previous equation? The number of coin flips times the probability of landing heads would give you the average number of heads for n coin flips. This relatively small term in this large equation is responsible for centering the entire distribution.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baseline="0" dirty="0">
                  <a:solidFill>
                    <a:schemeClr val="bg1"/>
                  </a:solidFill>
                  <a:latin typeface="Cambria Math" panose="02040503050406030204" pitchFamily="18" charset="0"/>
                  <a:ea typeface="Cambria Math" panose="02040503050406030204" pitchFamily="18" charset="0"/>
                  <a:cs typeface="NVIDIA Sans" panose="020B0503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ea typeface="Cambria Math" panose="02040503050406030204" pitchFamily="18" charset="0"/>
                    <a:cs typeface="NVIDIA Sans" panose="020B0503020203020204" pitchFamily="34" charset="0"/>
                  </a:rPr>
                  <a:t>On the other hand, </a:t>
                </a:r>
                <a:r>
                  <a:rPr lang="en-US" sz="1200" b="0" i="0">
                    <a:solidFill>
                      <a:schemeClr val="bg1"/>
                    </a:solidFill>
                    <a:latin typeface="Cambria Math" panose="02040503050406030204" pitchFamily="18" charset="0"/>
                    <a:ea typeface="Cambria Math" panose="02040503050406030204" pitchFamily="18" charset="0"/>
                    <a:cs typeface="NVIDIA Sans" panose="020B0503020203020204" pitchFamily="34" charset="0"/>
                  </a:rPr>
                  <a:t>𝜎</a:t>
                </a:r>
                <a:r>
                  <a:rPr lang="en-US" dirty="0"/>
                  <a:t> (sigma) is the standard</a:t>
                </a:r>
                <a:r>
                  <a:rPr lang="en-US" baseline="0" dirty="0"/>
                  <a:t> deviation and represents the spread of the distribution, or how much it is stretched or squished horizontally. Comparing it to the previous equation sigma represents </a:t>
                </a:r>
                <a:r>
                  <a:rPr lang="en-US" sz="1200" i="0">
                    <a:solidFill>
                      <a:schemeClr val="bg1"/>
                    </a:solidFill>
                    <a:latin typeface="Cambria Math" panose="02040503050406030204" pitchFamily="18" charset="0"/>
                    <a:ea typeface="Cambria Math" panose="02040503050406030204" pitchFamily="18" charset="0"/>
                    <a:cs typeface="NVIDIA Sans" panose="020B0503020203020204" pitchFamily="34" charset="0"/>
                  </a:rPr>
                  <a:t>√</a:t>
                </a:r>
                <a:r>
                  <a:rPr lang="en-US" sz="1200" b="0" i="0">
                    <a:solidFill>
                      <a:schemeClr val="bg1"/>
                    </a:solidFill>
                    <a:latin typeface="Cambria Math" panose="02040503050406030204" pitchFamily="18" charset="0"/>
                    <a:ea typeface="Cambria Math" panose="02040503050406030204" pitchFamily="18" charset="0"/>
                    <a:cs typeface="NVIDIA Sans" panose="020B0503020203020204" pitchFamily="34" charset="0"/>
                  </a:rPr>
                  <a:t>𝑛𝑝𝑞</a:t>
                </a:r>
                <a:r>
                  <a:rPr lang="en-US" baseline="0" dirty="0"/>
                  <a:t>, but only conceptually. De </a:t>
                </a:r>
                <a:r>
                  <a:rPr lang="en-US" baseline="0" dirty="0" err="1"/>
                  <a:t>Moivre</a:t>
                </a:r>
                <a:r>
                  <a:rPr lang="en-US" baseline="0" dirty="0"/>
                  <a:t> was looking for a solution for a finite number of coin flips. We can think of the normal curve as an infinite number of coin flips!</a:t>
                </a:r>
              </a:p>
              <a:p>
                <a:endParaRPr lang="en-US" dirty="0"/>
              </a:p>
            </p:txBody>
          </p:sp>
        </mc:Fallback>
      </mc:AlternateContent>
      <p:sp>
        <p:nvSpPr>
          <p:cNvPr id="4" name="Slide Number Placeholder 3"/>
          <p:cNvSpPr>
            <a:spLocks noGrp="1"/>
          </p:cNvSpPr>
          <p:nvPr>
            <p:ph type="sldNum" sz="quarter" idx="5"/>
          </p:nvPr>
        </p:nvSpPr>
        <p:spPr/>
        <p:txBody>
          <a:bodyPr/>
          <a:lstStyle/>
          <a:p>
            <a:fld id="{A93AD357-0C40-4436-9D38-C47D60C1C9C1}" type="slidenum">
              <a:rPr lang="en-US" smtClean="0"/>
              <a:pPr/>
              <a:t>90</a:t>
            </a:fld>
            <a:endParaRPr lang="en-US"/>
          </a:p>
        </p:txBody>
      </p:sp>
    </p:spTree>
    <p:extLst>
      <p:ext uri="{BB962C8B-B14F-4D97-AF65-F5344CB8AC3E}">
        <p14:creationId xmlns:p14="http://schemas.microsoft.com/office/powerpoint/2010/main" val="18112706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baseline="0" dirty="0"/>
                  <a:t>So what would that mean?</a:t>
                </a:r>
              </a:p>
              <a:p>
                <a:endParaRPr lang="en-US" baseline="0" dirty="0"/>
              </a:p>
              <a:p>
                <a:r>
                  <a:rPr lang="en-US" baseline="0" dirty="0"/>
                  <a:t>Instead of calculating the probability, it calculates the probability density. If we flip an infinite number of coins, the chance to flip exactly 10 coins is 0. But, we can use this to calculate the chance of flipping at least 10 heads. Back in the day, people would calculate this using the integral, but it became so useful, the results were precalculated into a table of values, so you don’t need calculus to use this. These days the computer takes care of everything.</a:t>
                </a:r>
              </a:p>
              <a:p>
                <a:endParaRPr lang="en-US" baseline="0" dirty="0"/>
              </a:p>
              <a:p>
                <a:r>
                  <a:rPr lang="en-US" baseline="0" dirty="0"/>
                  <a:t>The bands highlighted in the picture are a famous set of bands. 68% of data samples from a normal distribution will within 1 standard deviation of the mean. So, when we sample our noisy pixels, 63.7% of them are going to have a value between -1 and 1.  95% of pixel values will be between -2 and 2. And 97.7% of the pixel values will be between -3 and 3.</a:t>
                </a:r>
              </a:p>
              <a:p>
                <a:endParaRPr lang="en-US" dirty="0"/>
              </a:p>
              <a:p>
                <a:r>
                  <a:rPr lang="en-US" dirty="0"/>
                  <a:t>When something is “normalized” using the normal distribution, that means it is fit to what’s called a “standard normal distribution”. That’s when the mean is 0 and the standard deviation is 1. The z score is a transformation of a variable to its corresponding standard normal distribution equivalent. For many images, the default pixel range is between 0 to 255 or 0 to 1. In the lab, we will convert the pixel values to -1 to 1 so it aligns with the noise we will be generating using the standard normal distribution.</a:t>
                </a:r>
              </a:p>
              <a:p>
                <a:endParaRPr lang="en-US" dirty="0"/>
              </a:p>
              <a:p>
                <a:r>
                  <a:rPr lang="en-US" dirty="0"/>
                  <a:t>In the lab, for each of our pixel values in our image, we will be selecting values based on this standard normal distribution, and this will be key to the theory behind diffusion models.</a:t>
                </a:r>
              </a:p>
            </p:txBody>
          </p:sp>
        </mc:Choice>
        <mc:Fallback xmlns="">
          <p:sp>
            <p:nvSpPr>
              <p:cNvPr id="3" name="Notes Placeholder 2"/>
              <p:cNvSpPr>
                <a:spLocks noGrp="1"/>
              </p:cNvSpPr>
              <p:nvPr>
                <p:ph type="body" idx="1"/>
              </p:nvPr>
            </p:nvSpPr>
            <p:spPr/>
            <p:txBody>
              <a:bodyPr/>
              <a:lstStyle/>
              <a:p>
                <a:r>
                  <a:rPr lang="en-US" dirty="0"/>
                  <a:t>The normal curve was modified to have two important parameters. </a:t>
                </a:r>
                <a:r>
                  <a:rPr lang="el-GR" sz="1200" b="0" i="0">
                    <a:solidFill>
                      <a:schemeClr val="bg1"/>
                    </a:solidFill>
                    <a:latin typeface="Cambria Math" panose="02040503050406030204" pitchFamily="18" charset="0"/>
                    <a:ea typeface="Cambria Math" panose="02040503050406030204" pitchFamily="18" charset="0"/>
                    <a:cs typeface="NVIDIA Sans" panose="020B0503020203020204" pitchFamily="34" charset="0"/>
                  </a:rPr>
                  <a:t>μ</a:t>
                </a:r>
                <a:r>
                  <a:rPr lang="en-US" dirty="0"/>
                  <a:t> (mu, sounds like mew the</a:t>
                </a:r>
                <a:r>
                  <a:rPr lang="en-US" baseline="0" dirty="0"/>
                  <a:t> </a:t>
                </a:r>
                <a:r>
                  <a:rPr lang="en-US" baseline="0" dirty="0" err="1"/>
                  <a:t>pokemon</a:t>
                </a:r>
                <a:r>
                  <a:rPr lang="en-US" baseline="0" dirty="0"/>
                  <a:t>)</a:t>
                </a:r>
                <a:r>
                  <a:rPr lang="en-US" dirty="0"/>
                  <a:t> is the model mean, or as it’s also</a:t>
                </a:r>
                <a:r>
                  <a:rPr lang="en-US" baseline="0" dirty="0"/>
                  <a:t> called, the average. </a:t>
                </a:r>
                <a:r>
                  <a:rPr lang="en-US" sz="1200" b="0" i="0">
                    <a:solidFill>
                      <a:schemeClr val="bg1"/>
                    </a:solidFill>
                    <a:latin typeface="Cambria Math" panose="02040503050406030204" pitchFamily="18" charset="0"/>
                    <a:ea typeface="Cambria Math" panose="02040503050406030204" pitchFamily="18" charset="0"/>
                    <a:cs typeface="NVIDIA Sans" panose="020B0503020203020204" pitchFamily="34" charset="0"/>
                  </a:rPr>
                  <a:t>𝜎</a:t>
                </a:r>
                <a:r>
                  <a:rPr lang="en-US" dirty="0"/>
                  <a:t> (sigma) is the standard</a:t>
                </a:r>
                <a:r>
                  <a:rPr lang="en-US" baseline="0" dirty="0"/>
                  <a:t> deviation and represents the spread of the distribution, or how much it is stretched or squished horizontally.</a:t>
                </a:r>
              </a:p>
              <a:p>
                <a:endParaRPr lang="en-US" baseline="0" dirty="0"/>
              </a:p>
              <a:p>
                <a:r>
                  <a:rPr lang="en-US" baseline="0" dirty="0"/>
                  <a:t>Instead of calculating the probability, it calculates the probability density. If we flip an infinite amount of coins, the chance to flip exactly 10 coins is 0. But, we can use this to calculate the chance of flipping at least 10 heads. Back in the day, people would calculate this using the integral, but it became so useful, the results were precalculated into a table of values so you don’t need calculus to use this. These days the computer takes care of everything.</a:t>
                </a:r>
                <a:endParaRPr lang="en-US" dirty="0"/>
              </a:p>
              <a:p>
                <a:endParaRPr lang="en-US" dirty="0"/>
              </a:p>
              <a:p>
                <a:r>
                  <a:rPr lang="en-US" dirty="0"/>
                  <a:t>When something is “normalized” using the normal distribution, that means it is fit to what’s called a “standard normal distribution”. That’s when the mean is 0 and the standard deviation is 1. The z score is a transformation of a variable to its corresponding standard normal distribution equivalent.</a:t>
                </a:r>
              </a:p>
              <a:p>
                <a:endParaRPr lang="en-US" dirty="0"/>
              </a:p>
              <a:p>
                <a:r>
                  <a:rPr lang="en-US" dirty="0"/>
                  <a:t>In the lab, for each of our pixel values in our image, we will be selecting values based on this standard normal distribution, and will be key to the theory behind diffusion models.</a:t>
                </a:r>
              </a:p>
            </p:txBody>
          </p:sp>
        </mc:Fallback>
      </mc:AlternateContent>
      <p:sp>
        <p:nvSpPr>
          <p:cNvPr id="4" name="Slide Number Placeholder 3"/>
          <p:cNvSpPr>
            <a:spLocks noGrp="1"/>
          </p:cNvSpPr>
          <p:nvPr>
            <p:ph type="sldNum" sz="quarter" idx="5"/>
          </p:nvPr>
        </p:nvSpPr>
        <p:spPr/>
        <p:txBody>
          <a:bodyPr/>
          <a:lstStyle/>
          <a:p>
            <a:fld id="{A93AD357-0C40-4436-9D38-C47D60C1C9C1}" type="slidenum">
              <a:rPr lang="en-US" smtClean="0"/>
              <a:pPr/>
              <a:t>91</a:t>
            </a:fld>
            <a:endParaRPr lang="en-US"/>
          </a:p>
        </p:txBody>
      </p:sp>
    </p:spTree>
    <p:extLst>
      <p:ext uri="{BB962C8B-B14F-4D97-AF65-F5344CB8AC3E}">
        <p14:creationId xmlns:p14="http://schemas.microsoft.com/office/powerpoint/2010/main" val="11897267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94</a:t>
            </a:fld>
            <a:endParaRPr lang="en-US"/>
          </a:p>
        </p:txBody>
      </p:sp>
    </p:spTree>
    <p:extLst>
      <p:ext uri="{BB962C8B-B14F-4D97-AF65-F5344CB8AC3E}">
        <p14:creationId xmlns:p14="http://schemas.microsoft.com/office/powerpoint/2010/main" val="20425333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previous lab, we tried using a U-Net to generate a recognizable image from noise. The model tried its best, but it wasn’t quite able to make something recognizable. We’re going to try a slightly different strategy.</a:t>
            </a:r>
          </a:p>
        </p:txBody>
      </p:sp>
      <p:sp>
        <p:nvSpPr>
          <p:cNvPr id="4" name="Slide Number Placeholder 3"/>
          <p:cNvSpPr>
            <a:spLocks noGrp="1"/>
          </p:cNvSpPr>
          <p:nvPr>
            <p:ph type="sldNum" sz="quarter" idx="5"/>
          </p:nvPr>
        </p:nvSpPr>
        <p:spPr/>
        <p:txBody>
          <a:bodyPr/>
          <a:lstStyle/>
          <a:p>
            <a:fld id="{A93AD357-0C40-4436-9D38-C47D60C1C9C1}" type="slidenum">
              <a:rPr lang="en-US" smtClean="0"/>
              <a:pPr/>
              <a:t>95</a:t>
            </a:fld>
            <a:endParaRPr lang="en-US"/>
          </a:p>
        </p:txBody>
      </p:sp>
    </p:spTree>
    <p:extLst>
      <p:ext uri="{BB962C8B-B14F-4D97-AF65-F5344CB8AC3E}">
        <p14:creationId xmlns:p14="http://schemas.microsoft.com/office/powerpoint/2010/main" val="258460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Diffusion models are inspired from the real-life physical phenomenon of diffusion.</a:t>
            </a:r>
          </a:p>
        </p:txBody>
      </p:sp>
      <p:sp>
        <p:nvSpPr>
          <p:cNvPr id="4" name="Slide Number Placeholder 3"/>
          <p:cNvSpPr>
            <a:spLocks noGrp="1"/>
          </p:cNvSpPr>
          <p:nvPr>
            <p:ph type="sldNum" sz="quarter" idx="5"/>
          </p:nvPr>
        </p:nvSpPr>
        <p:spPr/>
        <p:txBody>
          <a:bodyPr/>
          <a:lstStyle/>
          <a:p>
            <a:fld id="{A93AD357-0C40-4436-9D38-C47D60C1C9C1}" type="slidenum">
              <a:rPr lang="en-US" smtClean="0"/>
              <a:pPr/>
              <a:t>96</a:t>
            </a:fld>
            <a:endParaRPr lang="en-US"/>
          </a:p>
        </p:txBody>
      </p:sp>
    </p:spTree>
    <p:extLst>
      <p:ext uri="{BB962C8B-B14F-4D97-AF65-F5344CB8AC3E}">
        <p14:creationId xmlns:p14="http://schemas.microsoft.com/office/powerpoint/2010/main" val="25406039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ever added a drop of food coloring to a glass of water? The color starts out concentrated and then expands and fades until eventually, there is an even mix throughout the glass. Researchers at Stanford and Berkely attempted to model this phenomenon with a neural network.</a:t>
            </a:r>
          </a:p>
          <a:p>
            <a:endParaRPr lang="en-US" dirty="0"/>
          </a:p>
          <a:p>
            <a:r>
              <a:rPr lang="en-US" dirty="0"/>
              <a:t>https://arxiv.org/pdf/1503.03585.pdf</a:t>
            </a:r>
          </a:p>
        </p:txBody>
      </p:sp>
      <p:sp>
        <p:nvSpPr>
          <p:cNvPr id="4" name="Slide Number Placeholder 3"/>
          <p:cNvSpPr>
            <a:spLocks noGrp="1"/>
          </p:cNvSpPr>
          <p:nvPr>
            <p:ph type="sldNum" sz="quarter" idx="5"/>
          </p:nvPr>
        </p:nvSpPr>
        <p:spPr/>
        <p:txBody>
          <a:bodyPr/>
          <a:lstStyle/>
          <a:p>
            <a:fld id="{A93AD357-0C40-4436-9D38-C47D60C1C9C1}" type="slidenum">
              <a:rPr lang="en-US" smtClean="0"/>
              <a:pPr/>
              <a:t>97</a:t>
            </a:fld>
            <a:endParaRPr lang="en-US"/>
          </a:p>
        </p:txBody>
      </p:sp>
    </p:spTree>
    <p:extLst>
      <p:ext uri="{BB962C8B-B14F-4D97-AF65-F5344CB8AC3E}">
        <p14:creationId xmlns:p14="http://schemas.microsoft.com/office/powerpoint/2010/main" val="17539704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how we might model the drop of food coloring. Let’s say we measure timesteps with the variable t. When t is small, the particles are clumped together. The clump expands as t increases. We could create a neural network to predict the movement of each particle between each timestep.</a:t>
            </a:r>
          </a:p>
        </p:txBody>
      </p:sp>
      <p:sp>
        <p:nvSpPr>
          <p:cNvPr id="4" name="Slide Number Placeholder 3"/>
          <p:cNvSpPr>
            <a:spLocks noGrp="1"/>
          </p:cNvSpPr>
          <p:nvPr>
            <p:ph type="sldNum" sz="quarter" idx="5"/>
          </p:nvPr>
        </p:nvSpPr>
        <p:spPr/>
        <p:txBody>
          <a:bodyPr/>
          <a:lstStyle/>
          <a:p>
            <a:fld id="{A93AD357-0C40-4436-9D38-C47D60C1C9C1}" type="slidenum">
              <a:rPr lang="en-US" smtClean="0"/>
              <a:pPr/>
              <a:t>98</a:t>
            </a:fld>
            <a:endParaRPr lang="en-US"/>
          </a:p>
        </p:txBody>
      </p:sp>
    </p:spTree>
    <p:extLst>
      <p:ext uri="{BB962C8B-B14F-4D97-AF65-F5344CB8AC3E}">
        <p14:creationId xmlns:p14="http://schemas.microsoft.com/office/powerpoint/2010/main" val="527441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this course, we will be showcasing images generated by Adobe Firefly. Beside each image that was generated, we provide the prompt used to create it.</a:t>
            </a:r>
          </a:p>
          <a:p>
            <a:endParaRPr lang="en-US" dirty="0"/>
          </a:p>
          <a:p>
            <a:r>
              <a:rPr lang="en-US" dirty="0"/>
              <a:t>In the 1950’s Alan Turing proposed a question, “Can machines think?” Since the definition of consciousness is difficult to define, he then proposed a test: could a machine imitate a human well enough that a human did not know it was a machine? He called this test, the Imitation Game.</a:t>
            </a:r>
          </a:p>
        </p:txBody>
      </p:sp>
      <p:sp>
        <p:nvSpPr>
          <p:cNvPr id="4" name="Slide Number Placeholder 3"/>
          <p:cNvSpPr>
            <a:spLocks noGrp="1"/>
          </p:cNvSpPr>
          <p:nvPr>
            <p:ph type="sldNum" sz="quarter" idx="5"/>
          </p:nvPr>
        </p:nvSpPr>
        <p:spPr/>
        <p:txBody>
          <a:bodyPr/>
          <a:lstStyle/>
          <a:p>
            <a:fld id="{A93AD357-0C40-4436-9D38-C47D60C1C9C1}" type="slidenum">
              <a:rPr lang="en-US" smtClean="0"/>
              <a:pPr/>
              <a:t>47</a:t>
            </a:fld>
            <a:endParaRPr lang="en-US"/>
          </a:p>
        </p:txBody>
      </p:sp>
    </p:spTree>
    <p:extLst>
      <p:ext uri="{BB962C8B-B14F-4D97-AF65-F5344CB8AC3E}">
        <p14:creationId xmlns:p14="http://schemas.microsoft.com/office/powerpoint/2010/main" val="6124536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that’s not what we’re actually going to do. We’re going to do something that’s hopefully a little more simple.</a:t>
            </a:r>
          </a:p>
          <a:p>
            <a:endParaRPr lang="en-US" dirty="0"/>
          </a:p>
          <a:p>
            <a:r>
              <a:rPr lang="en-US" dirty="0"/>
              <a:t>If I had to pick a theme for today, it’s that the mathematics of Diffusion can seem complex, but in practice, we’re finding that simpler approaches often give better results. So it’s ok if the math seems a little overwhelming at first. Play around with the code in the labs, see what the results are, and the intention behind these math equations will become more clear.</a:t>
            </a:r>
          </a:p>
        </p:txBody>
      </p:sp>
      <p:sp>
        <p:nvSpPr>
          <p:cNvPr id="4" name="Slide Number Placeholder 3"/>
          <p:cNvSpPr>
            <a:spLocks noGrp="1"/>
          </p:cNvSpPr>
          <p:nvPr>
            <p:ph type="sldNum" sz="quarter" idx="5"/>
          </p:nvPr>
        </p:nvSpPr>
        <p:spPr/>
        <p:txBody>
          <a:bodyPr/>
          <a:lstStyle/>
          <a:p>
            <a:fld id="{A93AD357-0C40-4436-9D38-C47D60C1C9C1}" type="slidenum">
              <a:rPr lang="en-US" smtClean="0"/>
              <a:pPr/>
              <a:t>99</a:t>
            </a:fld>
            <a:endParaRPr lang="en-US"/>
          </a:p>
        </p:txBody>
      </p:sp>
    </p:spTree>
    <p:extLst>
      <p:ext uri="{BB962C8B-B14F-4D97-AF65-F5344CB8AC3E}">
        <p14:creationId xmlns:p14="http://schemas.microsoft.com/office/powerpoint/2010/main" val="643520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tracking the movement of particles, we’re going to be adding noise to our </a:t>
            </a:r>
            <a:r>
              <a:rPr lang="en-US" dirty="0" err="1"/>
              <a:t>fashionMNIST</a:t>
            </a:r>
            <a:r>
              <a:rPr lang="en-US" dirty="0"/>
              <a:t> images. In the previous lab, we only added noise to the images once. This time, we’re going to add noise over multiple timesteps. Even though it’s only going to be a little noise each time, eventually the image will look like pure noise.</a:t>
            </a:r>
          </a:p>
          <a:p>
            <a:endParaRPr lang="en-US" dirty="0"/>
          </a:p>
          <a:p>
            <a:r>
              <a:rPr lang="en-US" dirty="0"/>
              <a:t>https://arxiv.org/pdf/2006.11239.pdf</a:t>
            </a:r>
          </a:p>
        </p:txBody>
      </p:sp>
      <p:sp>
        <p:nvSpPr>
          <p:cNvPr id="4" name="Slide Number Placeholder 3"/>
          <p:cNvSpPr>
            <a:spLocks noGrp="1"/>
          </p:cNvSpPr>
          <p:nvPr>
            <p:ph type="sldNum" sz="quarter" idx="5"/>
          </p:nvPr>
        </p:nvSpPr>
        <p:spPr/>
        <p:txBody>
          <a:bodyPr/>
          <a:lstStyle/>
          <a:p>
            <a:fld id="{A93AD357-0C40-4436-9D38-C47D60C1C9C1}" type="slidenum">
              <a:rPr lang="en-US" smtClean="0"/>
              <a:pPr/>
              <a:t>100</a:t>
            </a:fld>
            <a:endParaRPr lang="en-US"/>
          </a:p>
        </p:txBody>
      </p:sp>
    </p:spTree>
    <p:extLst>
      <p:ext uri="{BB962C8B-B14F-4D97-AF65-F5344CB8AC3E}">
        <p14:creationId xmlns:p14="http://schemas.microsoft.com/office/powerpoint/2010/main" val="29946568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call the process of adding noise to our image the forward diffusion process.</a:t>
            </a:r>
          </a:p>
        </p:txBody>
      </p:sp>
      <p:sp>
        <p:nvSpPr>
          <p:cNvPr id="4" name="Slide Number Placeholder 3"/>
          <p:cNvSpPr>
            <a:spLocks noGrp="1"/>
          </p:cNvSpPr>
          <p:nvPr>
            <p:ph type="sldNum" sz="quarter" idx="5"/>
          </p:nvPr>
        </p:nvSpPr>
        <p:spPr/>
        <p:txBody>
          <a:bodyPr/>
          <a:lstStyle/>
          <a:p>
            <a:fld id="{A93AD357-0C40-4436-9D38-C47D60C1C9C1}" type="slidenum">
              <a:rPr lang="en-US" smtClean="0"/>
              <a:pPr/>
              <a:t>101</a:t>
            </a:fld>
            <a:endParaRPr lang="en-US"/>
          </a:p>
        </p:txBody>
      </p:sp>
    </p:spTree>
    <p:extLst>
      <p:ext uri="{BB962C8B-B14F-4D97-AF65-F5344CB8AC3E}">
        <p14:creationId xmlns:p14="http://schemas.microsoft.com/office/powerpoint/2010/main" val="5688106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generate the noise, each color channel for each pixel will have a random value selected by a normal distribution like in the previous lab.</a:t>
            </a:r>
          </a:p>
        </p:txBody>
      </p:sp>
      <p:sp>
        <p:nvSpPr>
          <p:cNvPr id="4" name="Slide Number Placeholder 3"/>
          <p:cNvSpPr>
            <a:spLocks noGrp="1"/>
          </p:cNvSpPr>
          <p:nvPr>
            <p:ph type="sldNum" sz="quarter" idx="5"/>
          </p:nvPr>
        </p:nvSpPr>
        <p:spPr/>
        <p:txBody>
          <a:bodyPr/>
          <a:lstStyle/>
          <a:p>
            <a:fld id="{A93AD357-0C40-4436-9D38-C47D60C1C9C1}" type="slidenum">
              <a:rPr lang="en-US" smtClean="0"/>
              <a:pPr/>
              <a:t>102</a:t>
            </a:fld>
            <a:endParaRPr lang="en-US"/>
          </a:p>
        </p:txBody>
      </p:sp>
    </p:spTree>
    <p:extLst>
      <p:ext uri="{BB962C8B-B14F-4D97-AF65-F5344CB8AC3E}">
        <p14:creationId xmlns:p14="http://schemas.microsoft.com/office/powerpoint/2010/main" val="13625627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call the probability distribution we use to generate a noisy image at each timestep “q”. Given an image </a:t>
            </a:r>
            <a:r>
              <a:rPr lang="en-US" dirty="0" err="1"/>
              <a:t>x_t</a:t>
            </a:r>
            <a:r>
              <a:rPr lang="en-US" dirty="0"/>
              <a:t>, all the possible pixel values for x_t+1 will follow a normal distribution.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much noise we add at each timestep is called the “Beta schedule” or “Variance Schedule”.</a:t>
            </a:r>
          </a:p>
          <a:p>
            <a:endParaRPr lang="en-US" dirty="0"/>
          </a:p>
          <a:p>
            <a:r>
              <a:rPr lang="en-US" dirty="0"/>
              <a:t>The “variance schedule” is something we decide. There is an art to it. We should add just enough for the model to tell that a change occurred. If we add to much at once, the model will have a harder time seeing a path to a recognizable destination, just like in the previous lab.</a:t>
            </a:r>
          </a:p>
          <a:p>
            <a:endParaRPr lang="en-US" dirty="0"/>
          </a:p>
          <a:p>
            <a:r>
              <a:rPr lang="en-US" dirty="0"/>
              <a:t>A popular “variance schedule” is to start with a small amount of noise at the beginning so the model can better generate detail, and then add larger amounts of noise later.</a:t>
            </a:r>
          </a:p>
        </p:txBody>
      </p:sp>
      <p:sp>
        <p:nvSpPr>
          <p:cNvPr id="4" name="Slide Number Placeholder 3"/>
          <p:cNvSpPr>
            <a:spLocks noGrp="1"/>
          </p:cNvSpPr>
          <p:nvPr>
            <p:ph type="sldNum" sz="quarter" idx="5"/>
          </p:nvPr>
        </p:nvSpPr>
        <p:spPr/>
        <p:txBody>
          <a:bodyPr/>
          <a:lstStyle/>
          <a:p>
            <a:fld id="{A93AD357-0C40-4436-9D38-C47D60C1C9C1}" type="slidenum">
              <a:rPr lang="en-US" smtClean="0"/>
              <a:pPr/>
              <a:t>103</a:t>
            </a:fld>
            <a:endParaRPr lang="en-US"/>
          </a:p>
        </p:txBody>
      </p:sp>
    </p:spTree>
    <p:extLst>
      <p:ext uri="{BB962C8B-B14F-4D97-AF65-F5344CB8AC3E}">
        <p14:creationId xmlns:p14="http://schemas.microsoft.com/office/powerpoint/2010/main" val="42420616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q probability distribution. The mu or average of the distribution will be the square root of 1 – Beta t multiplied by the corresponding pixel value of the various timestep. The variance, which is the standard deviation, will be Beta t. Hence the name, Variance Schedule.</a:t>
            </a:r>
          </a:p>
          <a:p>
            <a:endParaRPr lang="en-US" dirty="0"/>
          </a:p>
          <a:p>
            <a:r>
              <a:rPr lang="en-US" dirty="0"/>
              <a:t>The code looks less intense than the math equations. We’ll use the same function we used in the previous lab to generate noise by sampling from a standard normal distribution. Then, we’ll multiply the result of that by the square root of Beta t. Then we’ll multiply the value of each pixel in the image we want to modify by the square root of one minus Beta t. Finally, we add the modified image and the generated noise to create a new noisier image for the next timestep.</a:t>
            </a:r>
          </a:p>
          <a:p>
            <a:endParaRPr lang="en-US" dirty="0"/>
          </a:p>
          <a:p>
            <a:r>
              <a:rPr lang="en-US" dirty="0"/>
              <a:t>https://arxiv.org/pdf/1503.03585.pdf</a:t>
            </a:r>
          </a:p>
        </p:txBody>
      </p:sp>
      <p:sp>
        <p:nvSpPr>
          <p:cNvPr id="4" name="Slide Number Placeholder 3"/>
          <p:cNvSpPr>
            <a:spLocks noGrp="1"/>
          </p:cNvSpPr>
          <p:nvPr>
            <p:ph type="sldNum" sz="quarter" idx="5"/>
          </p:nvPr>
        </p:nvSpPr>
        <p:spPr/>
        <p:txBody>
          <a:bodyPr/>
          <a:lstStyle/>
          <a:p>
            <a:fld id="{A93AD357-0C40-4436-9D38-C47D60C1C9C1}" type="slidenum">
              <a:rPr lang="en-US" smtClean="0"/>
              <a:pPr/>
              <a:t>104</a:t>
            </a:fld>
            <a:endParaRPr lang="en-US"/>
          </a:p>
        </p:txBody>
      </p:sp>
    </p:spTree>
    <p:extLst>
      <p:ext uri="{BB962C8B-B14F-4D97-AF65-F5344CB8AC3E}">
        <p14:creationId xmlns:p14="http://schemas.microsoft.com/office/powerpoint/2010/main" val="21122498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Ok, so now we have a way to add noise to our images, but we’ll need to be able to remove noise if we want to generate images. Let’s call this hypothetical distribution p.</a:t>
                </a:r>
              </a:p>
              <a:p>
                <a:endParaRPr lang="en-US" dirty="0"/>
              </a:p>
              <a:p>
                <a:r>
                  <a:rPr lang="en-US" dirty="0"/>
                  <a:t>There are practically infinite ways noise can be added at timestep t. </a:t>
                </a:r>
                <a:r>
                  <a:rPr lang="en-US" dirty="0" err="1"/>
                  <a:t>ut</a:t>
                </a:r>
                <a:r>
                  <a:rPr lang="en-US" dirty="0"/>
                  <a:t> represents what the average image would be at timestep t-1. </a:t>
                </a:r>
                <a14:m>
                  <m:oMath xmlns:m="http://schemas.openxmlformats.org/officeDocument/2006/math">
                    <m:sSub>
                      <m:sSubPr>
                        <m:ctrlPr>
                          <a:rPr lang="en-US" sz="1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m:rPr>
                            <m:sty m:val="p"/>
                          </m:rPr>
                          <a:rPr lang="el-GR" sz="1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Σ</m:t>
                        </m:r>
                      </m:e>
                      <m:sub>
                        <m:r>
                          <a:rPr lang="en-US" sz="1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𝜃</m:t>
                        </m:r>
                      </m:sub>
                    </m:sSub>
                  </m:oMath>
                </a14:m>
                <a:r>
                  <a:rPr lang="en-US" dirty="0"/>
                  <a:t> represents some model of noise at the previous timestep.</a:t>
                </a:r>
                <a:r>
                  <a:rPr lang="en-US" baseline="0" dirty="0"/>
                  <a:t> The trouble is… it’s challenging to know what that model is exactly. This is what our neural network will attempt to emulate.</a:t>
                </a:r>
                <a:endParaRPr lang="en-US" dirty="0"/>
              </a:p>
              <a:p>
                <a:endParaRPr lang="en-US" dirty="0"/>
              </a:p>
              <a:p>
                <a:endParaRPr lang="en-US" dirty="0"/>
              </a:p>
            </p:txBody>
          </p:sp>
        </mc:Choice>
        <mc:Fallback xmlns="">
          <p:sp>
            <p:nvSpPr>
              <p:cNvPr id="3" name="Notes Placeholder 2"/>
              <p:cNvSpPr>
                <a:spLocks noGrp="1"/>
              </p:cNvSpPr>
              <p:nvPr>
                <p:ph type="body" idx="1"/>
              </p:nvPr>
            </p:nvSpPr>
            <p:spPr/>
            <p:txBody>
              <a:bodyPr/>
              <a:lstStyle/>
              <a:p>
                <a:r>
                  <a:rPr lang="en-US" dirty="0"/>
                  <a:t>Ok, so now we have a way to add noise to our images, but we’ll need to be able to remove noise if we want to generate images. Let’s call this hypothetical distribution p.</a:t>
                </a:r>
              </a:p>
              <a:p>
                <a:endParaRPr lang="en-US" dirty="0"/>
              </a:p>
              <a:p>
                <a:r>
                  <a:rPr lang="en-US" dirty="0"/>
                  <a:t>There are practically infinite ways noise can be added at timestep t. </a:t>
                </a:r>
                <a:r>
                  <a:rPr lang="en-US" dirty="0" err="1"/>
                  <a:t>ut</a:t>
                </a:r>
                <a:r>
                  <a:rPr lang="en-US" dirty="0"/>
                  <a:t> represents what the average image would be at timestep t-1. </a:t>
                </a:r>
                <a:r>
                  <a:rPr lang="el-GR" sz="1200" b="0" i="0">
                    <a:solidFill>
                      <a:schemeClr val="bg1"/>
                    </a:solidFill>
                    <a:latin typeface="Cambria Math" panose="02040503050406030204" pitchFamily="18" charset="0"/>
                    <a:ea typeface="Cambria Math" panose="02040503050406030204" pitchFamily="18" charset="0"/>
                    <a:cs typeface="NVIDIA Sans" panose="020B0503020203020204" pitchFamily="34" charset="0"/>
                  </a:rPr>
                  <a:t>Σ</a:t>
                </a:r>
                <a:r>
                  <a:rPr lang="en-US" sz="1200" b="0" i="0">
                    <a:solidFill>
                      <a:schemeClr val="bg1"/>
                    </a:solidFill>
                    <a:latin typeface="Cambria Math" panose="02040503050406030204" pitchFamily="18" charset="0"/>
                    <a:ea typeface="Cambria Math" panose="02040503050406030204" pitchFamily="18" charset="0"/>
                    <a:cs typeface="NVIDIA Sans" panose="020B0503020203020204" pitchFamily="34" charset="0"/>
                  </a:rPr>
                  <a:t>_𝜃</a:t>
                </a:r>
                <a:r>
                  <a:rPr lang="en-US" dirty="0"/>
                  <a:t> represents some model of noise at the previous timestep.</a:t>
                </a:r>
                <a:r>
                  <a:rPr lang="en-US" baseline="0" dirty="0"/>
                  <a:t> The trouble is… it’s challenging to know what that model is exactly. This is what our neural network will attempt to emulate.</a:t>
                </a:r>
                <a:endParaRPr lang="en-US" dirty="0"/>
              </a:p>
              <a:p>
                <a:endParaRPr lang="en-US" dirty="0"/>
              </a:p>
              <a:p>
                <a:endParaRPr lang="en-US" dirty="0"/>
              </a:p>
            </p:txBody>
          </p:sp>
        </mc:Fallback>
      </mc:AlternateContent>
      <p:sp>
        <p:nvSpPr>
          <p:cNvPr id="4" name="Slide Number Placeholder 3"/>
          <p:cNvSpPr>
            <a:spLocks noGrp="1"/>
          </p:cNvSpPr>
          <p:nvPr>
            <p:ph type="sldNum" sz="quarter" idx="5"/>
          </p:nvPr>
        </p:nvSpPr>
        <p:spPr/>
        <p:txBody>
          <a:bodyPr/>
          <a:lstStyle/>
          <a:p>
            <a:fld id="{A93AD357-0C40-4436-9D38-C47D60C1C9C1}" type="slidenum">
              <a:rPr lang="en-US" smtClean="0"/>
              <a:pPr/>
              <a:t>106</a:t>
            </a:fld>
            <a:endParaRPr lang="en-US"/>
          </a:p>
        </p:txBody>
      </p:sp>
    </p:spTree>
    <p:extLst>
      <p:ext uri="{BB962C8B-B14F-4D97-AF65-F5344CB8AC3E}">
        <p14:creationId xmlns:p14="http://schemas.microsoft.com/office/powerpoint/2010/main" val="23908806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may not know what this p distribution is, but we know it exists. Whenever we use the q distribution to add noise to an image at time t to create a noisy image at time t+1, the image at time t is a sample of the p distribution. We will call the original image at time t “evidence” that p exists.</a:t>
            </a:r>
          </a:p>
        </p:txBody>
      </p:sp>
      <p:sp>
        <p:nvSpPr>
          <p:cNvPr id="4" name="Slide Number Placeholder 3"/>
          <p:cNvSpPr>
            <a:spLocks noGrp="1"/>
          </p:cNvSpPr>
          <p:nvPr>
            <p:ph type="sldNum" sz="quarter" idx="5"/>
          </p:nvPr>
        </p:nvSpPr>
        <p:spPr/>
        <p:txBody>
          <a:bodyPr/>
          <a:lstStyle/>
          <a:p>
            <a:fld id="{A93AD357-0C40-4436-9D38-C47D60C1C9C1}" type="slidenum">
              <a:rPr lang="en-US" smtClean="0"/>
              <a:pPr/>
              <a:t>107</a:t>
            </a:fld>
            <a:endParaRPr lang="en-US"/>
          </a:p>
        </p:txBody>
      </p:sp>
    </p:spTree>
    <p:extLst>
      <p:ext uri="{BB962C8B-B14F-4D97-AF65-F5344CB8AC3E}">
        <p14:creationId xmlns:p14="http://schemas.microsoft.com/office/powerpoint/2010/main" val="32716412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can do, is try to reverse the q distribution. Since we know exactly what this distribution, we can create an estimate for x_t-1 from </a:t>
            </a:r>
            <a:r>
              <a:rPr lang="en-US" dirty="0" err="1"/>
              <a:t>x_t</a:t>
            </a:r>
            <a:r>
              <a:rPr lang="en-US" dirty="0"/>
              <a:t> and x_0. IF you’re curious to how we arrived at this equation here, Lilian Weng has an excellent blog post on the derivation of the math.</a:t>
            </a:r>
          </a:p>
          <a:p>
            <a:endParaRPr lang="en-US" dirty="0"/>
          </a:p>
          <a:p>
            <a:r>
              <a:rPr lang="en-US" dirty="0"/>
              <a:t>Using Bayer’s Rule and some other mathematical tricks …</a:t>
            </a:r>
          </a:p>
          <a:p>
            <a:endParaRPr lang="en-US" dirty="0"/>
          </a:p>
          <a:p>
            <a:r>
              <a:rPr lang="en-US" dirty="0"/>
              <a:t>https://lilianweng.github.io/posts/2021-07-11-diffusion-models/#forward-diffusion-process</a:t>
            </a:r>
          </a:p>
        </p:txBody>
      </p:sp>
      <p:sp>
        <p:nvSpPr>
          <p:cNvPr id="4" name="Slide Number Placeholder 3"/>
          <p:cNvSpPr>
            <a:spLocks noGrp="1"/>
          </p:cNvSpPr>
          <p:nvPr>
            <p:ph type="sldNum" sz="quarter" idx="5"/>
          </p:nvPr>
        </p:nvSpPr>
        <p:spPr/>
        <p:txBody>
          <a:bodyPr/>
          <a:lstStyle/>
          <a:p>
            <a:fld id="{A93AD357-0C40-4436-9D38-C47D60C1C9C1}" type="slidenum">
              <a:rPr lang="en-US" smtClean="0"/>
              <a:pPr/>
              <a:t>108</a:t>
            </a:fld>
            <a:endParaRPr lang="en-US"/>
          </a:p>
        </p:txBody>
      </p:sp>
    </p:spTree>
    <p:extLst>
      <p:ext uri="{BB962C8B-B14F-4D97-AF65-F5344CB8AC3E}">
        <p14:creationId xmlns:p14="http://schemas.microsoft.com/office/powerpoint/2010/main" val="10013026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We can create an estimate for what the average image at timestep t would look like. We know our neural network is decent at recognizing added noise, which is </a:t>
                </a:r>
                <a14:m>
                  <m:oMath xmlns:m="http://schemas.openxmlformats.org/officeDocument/2006/math">
                    <m:sSub>
                      <m:sSubPr>
                        <m:ctrlPr>
                          <a:rPr lang="en-US" sz="1200" b="0" i="1" smtClean="0">
                            <a:solidFill>
                              <a:schemeClr val="bg1"/>
                            </a:solidFill>
                            <a:latin typeface="Cambria Math" panose="02040503050406030204" pitchFamily="18" charset="0"/>
                            <a:cs typeface="NVIDIA Sans" panose="020B0503020203020204" pitchFamily="34" charset="0"/>
                          </a:rPr>
                        </m:ctrlPr>
                      </m:sSubPr>
                      <m:e>
                        <m:r>
                          <a:rPr lang="en-US" sz="1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𝜖</m:t>
                        </m:r>
                      </m:e>
                      <m:sub>
                        <m:r>
                          <a:rPr lang="en-US" sz="1200" b="0" i="1" smtClean="0">
                            <a:solidFill>
                              <a:schemeClr val="bg1"/>
                            </a:solidFill>
                            <a:latin typeface="Cambria Math" panose="02040503050406030204" pitchFamily="18" charset="0"/>
                            <a:cs typeface="NVIDIA Sans" panose="020B0503020203020204" pitchFamily="34" charset="0"/>
                          </a:rPr>
                          <m:t>𝑡</m:t>
                        </m:r>
                      </m:sub>
                    </m:sSub>
                  </m:oMath>
                </a14:m>
                <a:r>
                  <a:rPr lang="en-US" dirty="0"/>
                  <a:t> in this equation. We will use our network</a:t>
                </a:r>
                <a:r>
                  <a:rPr lang="en-US" baseline="0" dirty="0"/>
                  <a:t> to predict the noise, plug in our values of alpha, and this will help us predict what an image at the previous timestep could look like.</a:t>
                </a:r>
              </a:p>
              <a:p>
                <a:endParaRPr lang="en-US" baseline="0" dirty="0"/>
              </a:p>
              <a:p>
                <a:r>
                  <a:rPr lang="en-US" baseline="0" dirty="0"/>
                  <a:t>Then, we can start from pure noise, and use this function repeatedly to generate an unseen image!</a:t>
                </a:r>
                <a:endParaRPr lang="en-US" dirty="0"/>
              </a:p>
            </p:txBody>
          </p:sp>
        </mc:Choice>
        <mc:Fallback xmlns="">
          <p:sp>
            <p:nvSpPr>
              <p:cNvPr id="3" name="Notes Placeholder 2"/>
              <p:cNvSpPr>
                <a:spLocks noGrp="1"/>
              </p:cNvSpPr>
              <p:nvPr>
                <p:ph type="body" idx="1"/>
              </p:nvPr>
            </p:nvSpPr>
            <p:spPr/>
            <p:txBody>
              <a:bodyPr/>
              <a:lstStyle/>
              <a:p>
                <a:r>
                  <a:rPr lang="en-US" dirty="0"/>
                  <a:t>We can create an estimate for what the average image at timestep t would look like. We know our neural network is decent at recognizing added noise, which is </a:t>
                </a:r>
                <a:r>
                  <a:rPr lang="en-US" sz="1200" b="0" i="0">
                    <a:solidFill>
                      <a:schemeClr val="bg1"/>
                    </a:solidFill>
                    <a:latin typeface="Cambria Math" panose="02040503050406030204" pitchFamily="18" charset="0"/>
                    <a:ea typeface="Cambria Math" panose="02040503050406030204" pitchFamily="18" charset="0"/>
                    <a:cs typeface="NVIDIA Sans" panose="020B0503020203020204" pitchFamily="34" charset="0"/>
                  </a:rPr>
                  <a:t>𝜖_</a:t>
                </a:r>
                <a:r>
                  <a:rPr lang="en-US" sz="1200" b="0" i="0">
                    <a:solidFill>
                      <a:schemeClr val="bg1"/>
                    </a:solidFill>
                    <a:latin typeface="Cambria Math" panose="02040503050406030204" pitchFamily="18" charset="0"/>
                    <a:cs typeface="NVIDIA Sans" panose="020B0503020203020204" pitchFamily="34" charset="0"/>
                  </a:rPr>
                  <a:t>𝑡</a:t>
                </a:r>
                <a:r>
                  <a:rPr lang="en-US" dirty="0"/>
                  <a:t> in this equation. We will use our network</a:t>
                </a:r>
                <a:r>
                  <a:rPr lang="en-US" baseline="0" dirty="0"/>
                  <a:t> to predict the noise, plug in our values of alpha, and this will help us predict what an image at the previous timestep could look like.</a:t>
                </a:r>
              </a:p>
              <a:p>
                <a:endParaRPr lang="en-US" baseline="0" dirty="0"/>
              </a:p>
              <a:p>
                <a:r>
                  <a:rPr lang="en-US" baseline="0" dirty="0"/>
                  <a:t>Then, we can start from pure noise, and use this function repeatedly to generate an unseen image!</a:t>
                </a:r>
                <a:endParaRPr lang="en-US" dirty="0"/>
              </a:p>
            </p:txBody>
          </p:sp>
        </mc:Fallback>
      </mc:AlternateContent>
      <p:sp>
        <p:nvSpPr>
          <p:cNvPr id="4" name="Slide Number Placeholder 3"/>
          <p:cNvSpPr>
            <a:spLocks noGrp="1"/>
          </p:cNvSpPr>
          <p:nvPr>
            <p:ph type="sldNum" sz="quarter" idx="5"/>
          </p:nvPr>
        </p:nvSpPr>
        <p:spPr/>
        <p:txBody>
          <a:bodyPr/>
          <a:lstStyle/>
          <a:p>
            <a:fld id="{A93AD357-0C40-4436-9D38-C47D60C1C9C1}" type="slidenum">
              <a:rPr lang="en-US" smtClean="0"/>
              <a:pPr/>
              <a:t>109</a:t>
            </a:fld>
            <a:endParaRPr lang="en-US"/>
          </a:p>
        </p:txBody>
      </p:sp>
    </p:spTree>
    <p:extLst>
      <p:ext uri="{BB962C8B-B14F-4D97-AF65-F5344CB8AC3E}">
        <p14:creationId xmlns:p14="http://schemas.microsoft.com/office/powerpoint/2010/main" val="2519245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ten years later in 1961, researchers were attempting to emulate various instruments with electronic sound. Of these instruments, the human voice was one of the most difficult to replicate. The IBM 704 is considered the first machine to synthesize human singing. If you’re a fan of sci-fi and wonder why computers often sing about daisies, that’s because the first song sung by a computer is “Daisy Bell”.</a:t>
            </a:r>
          </a:p>
        </p:txBody>
      </p:sp>
      <p:sp>
        <p:nvSpPr>
          <p:cNvPr id="4" name="Slide Number Placeholder 3"/>
          <p:cNvSpPr>
            <a:spLocks noGrp="1"/>
          </p:cNvSpPr>
          <p:nvPr>
            <p:ph type="sldNum" sz="quarter" idx="5"/>
          </p:nvPr>
        </p:nvSpPr>
        <p:spPr/>
        <p:txBody>
          <a:bodyPr/>
          <a:lstStyle/>
          <a:p>
            <a:fld id="{A93AD357-0C40-4436-9D38-C47D60C1C9C1}" type="slidenum">
              <a:rPr lang="en-US" smtClean="0"/>
              <a:pPr/>
              <a:t>48</a:t>
            </a:fld>
            <a:endParaRPr lang="en-US"/>
          </a:p>
        </p:txBody>
      </p:sp>
    </p:spTree>
    <p:extLst>
      <p:ext uri="{BB962C8B-B14F-4D97-AF65-F5344CB8AC3E}">
        <p14:creationId xmlns:p14="http://schemas.microsoft.com/office/powerpoint/2010/main" val="35609299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Congratulations if you got this far. That was the most intense mathematics will be doing today. It’s all downhill from here.</a:t>
            </a:r>
          </a:p>
          <a:p>
            <a:endParaRPr lang="en-US" dirty="0"/>
          </a:p>
          <a:p>
            <a:r>
              <a:rPr lang="en-US" dirty="0"/>
              <a:t>Now that we know the theory, let’s see how this changes our neural network.</a:t>
            </a:r>
          </a:p>
        </p:txBody>
      </p:sp>
      <p:sp>
        <p:nvSpPr>
          <p:cNvPr id="4" name="Slide Number Placeholder 3"/>
          <p:cNvSpPr>
            <a:spLocks noGrp="1"/>
          </p:cNvSpPr>
          <p:nvPr>
            <p:ph type="sldNum" sz="quarter" idx="5"/>
          </p:nvPr>
        </p:nvSpPr>
        <p:spPr/>
        <p:txBody>
          <a:bodyPr/>
          <a:lstStyle/>
          <a:p>
            <a:fld id="{A93AD357-0C40-4436-9D38-C47D60C1C9C1}" type="slidenum">
              <a:rPr lang="en-US" smtClean="0"/>
              <a:pPr/>
              <a:t>110</a:t>
            </a:fld>
            <a:endParaRPr lang="en-US"/>
          </a:p>
        </p:txBody>
      </p:sp>
    </p:spTree>
    <p:extLst>
      <p:ext uri="{BB962C8B-B14F-4D97-AF65-F5344CB8AC3E}">
        <p14:creationId xmlns:p14="http://schemas.microsoft.com/office/powerpoint/2010/main" val="4207314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a noisy at time t, our model will predict what noise was added to it between t-1 and t.</a:t>
            </a:r>
          </a:p>
          <a:p>
            <a:endParaRPr lang="en-US" dirty="0"/>
          </a:p>
          <a:p>
            <a:r>
              <a:rPr lang="en-US" dirty="0"/>
              <a:t>Thanks to some handy properties of the normal function, we don’t have to generate a noisy image at each timestep to do this. We can use the power of recursion to predict what a noisy image at time t would like </a:t>
            </a:r>
            <a:r>
              <a:rPr lang="en-US" dirty="0" err="1"/>
              <a:t>like</a:t>
            </a:r>
            <a:r>
              <a:rPr lang="en-US" dirty="0"/>
              <a:t> straight from the original clean image at t = 0/</a:t>
            </a:r>
          </a:p>
        </p:txBody>
      </p:sp>
      <p:sp>
        <p:nvSpPr>
          <p:cNvPr id="4" name="Slide Number Placeholder 3"/>
          <p:cNvSpPr>
            <a:spLocks noGrp="1"/>
          </p:cNvSpPr>
          <p:nvPr>
            <p:ph type="sldNum" sz="quarter" idx="5"/>
          </p:nvPr>
        </p:nvSpPr>
        <p:spPr/>
        <p:txBody>
          <a:bodyPr/>
          <a:lstStyle/>
          <a:p>
            <a:fld id="{A93AD357-0C40-4436-9D38-C47D60C1C9C1}" type="slidenum">
              <a:rPr lang="en-US" smtClean="0"/>
              <a:pPr/>
              <a:t>111</a:t>
            </a:fld>
            <a:endParaRPr lang="en-US"/>
          </a:p>
        </p:txBody>
      </p:sp>
    </p:spTree>
    <p:extLst>
      <p:ext uri="{BB962C8B-B14F-4D97-AF65-F5344CB8AC3E}">
        <p14:creationId xmlns:p14="http://schemas.microsoft.com/office/powerpoint/2010/main" val="26256014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ready for some more intense math?</a:t>
            </a:r>
          </a:p>
          <a:p>
            <a:endParaRPr lang="en-US" dirty="0"/>
          </a:p>
          <a:p>
            <a:r>
              <a:rPr lang="en-US" dirty="0"/>
              <a:t>Just kidding, we’re going to be using good </a:t>
            </a:r>
            <a:r>
              <a:rPr lang="en-US" dirty="0" err="1"/>
              <a:t>ol</a:t>
            </a:r>
            <a:r>
              <a:rPr lang="en-US" dirty="0"/>
              <a:t>’ fashioned mean squared error for the loss function.  The loss function was originally using ELBO loss which stands for:</a:t>
            </a:r>
          </a:p>
          <a:p>
            <a:endParaRPr lang="en-US" dirty="0"/>
          </a:p>
          <a:p>
            <a:r>
              <a:rPr lang="en-US" dirty="0"/>
              <a:t>Evidence based</a:t>
            </a:r>
          </a:p>
          <a:p>
            <a:r>
              <a:rPr lang="en-US" dirty="0"/>
              <a:t>Lower Bound</a:t>
            </a:r>
          </a:p>
          <a:p>
            <a:r>
              <a:rPr lang="en-US" dirty="0"/>
              <a:t>Of the Log Likelihood</a:t>
            </a:r>
          </a:p>
          <a:p>
            <a:endParaRPr lang="en-US" dirty="0"/>
          </a:p>
          <a:p>
            <a:r>
              <a:rPr lang="en-US" dirty="0"/>
              <a:t>The likelihood is when we create a function to calculate the probability or probability density for fixed events in terms of model parameters. Let’s use an example. Let’s say I want to know what the chances are that I flip 10 heads. I could create a function to calculate that probability based on the number of coin flips, n. If the coin is weighted, I could make it a multivariate function and also base it on the probability a coin will land on heads, p.</a:t>
            </a:r>
          </a:p>
          <a:p>
            <a:endParaRPr lang="en-US" dirty="0"/>
          </a:p>
          <a:p>
            <a:r>
              <a:rPr lang="en-US" dirty="0"/>
              <a:t>Depending on what kind of event we’re creating this function for, it can be very challenging to create such a function, so Jensen’s inequality is used to say, “the probability is at least this.” (Johan Jensen, not NVIDIA’s Jensen).</a:t>
            </a:r>
          </a:p>
          <a:p>
            <a:endParaRPr lang="en-US" dirty="0"/>
          </a:p>
          <a:p>
            <a:r>
              <a:rPr lang="en-US" dirty="0"/>
              <a:t>The evidence is our evidence that p exists: each image used to generate a new noisy image.</a:t>
            </a:r>
          </a:p>
          <a:p>
            <a:endParaRPr lang="en-US" dirty="0"/>
          </a:p>
          <a:p>
            <a:r>
              <a:rPr lang="en-US" dirty="0"/>
              <a:t>If this is too much at once, do not worry about it. It turns out, like many things in life, a simpler approach is better in practice.</a:t>
            </a:r>
          </a:p>
        </p:txBody>
      </p:sp>
      <p:sp>
        <p:nvSpPr>
          <p:cNvPr id="4" name="Slide Number Placeholder 3"/>
          <p:cNvSpPr>
            <a:spLocks noGrp="1"/>
          </p:cNvSpPr>
          <p:nvPr>
            <p:ph type="sldNum" sz="quarter" idx="5"/>
          </p:nvPr>
        </p:nvSpPr>
        <p:spPr/>
        <p:txBody>
          <a:bodyPr/>
          <a:lstStyle/>
          <a:p>
            <a:fld id="{A93AD357-0C40-4436-9D38-C47D60C1C9C1}" type="slidenum">
              <a:rPr lang="en-US" smtClean="0"/>
              <a:pPr/>
              <a:t>112</a:t>
            </a:fld>
            <a:endParaRPr lang="en-US"/>
          </a:p>
        </p:txBody>
      </p:sp>
    </p:spTree>
    <p:extLst>
      <p:ext uri="{BB962C8B-B14F-4D97-AF65-F5344CB8AC3E}">
        <p14:creationId xmlns:p14="http://schemas.microsoft.com/office/powerpoint/2010/main" val="12459619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our loss function, let’s see how the model architecture changes.</a:t>
            </a:r>
          </a:p>
        </p:txBody>
      </p:sp>
      <p:sp>
        <p:nvSpPr>
          <p:cNvPr id="4" name="Slide Number Placeholder 3"/>
          <p:cNvSpPr>
            <a:spLocks noGrp="1"/>
          </p:cNvSpPr>
          <p:nvPr>
            <p:ph type="sldNum" sz="quarter" idx="5"/>
          </p:nvPr>
        </p:nvSpPr>
        <p:spPr/>
        <p:txBody>
          <a:bodyPr/>
          <a:lstStyle/>
          <a:p>
            <a:fld id="{A93AD357-0C40-4436-9D38-C47D60C1C9C1}" type="slidenum">
              <a:rPr lang="en-US" smtClean="0"/>
              <a:pPr/>
              <a:t>113</a:t>
            </a:fld>
            <a:endParaRPr lang="en-US"/>
          </a:p>
        </p:txBody>
      </p:sp>
    </p:spTree>
    <p:extLst>
      <p:ext uri="{BB962C8B-B14F-4D97-AF65-F5344CB8AC3E}">
        <p14:creationId xmlns:p14="http://schemas.microsoft.com/office/powerpoint/2010/main" val="14712232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we used in the previous lab. It’s actually very similar to what we will be doing in the next lab. Let’s get rid of the dimensions to better see the connections and update the input and output.</a:t>
            </a:r>
          </a:p>
        </p:txBody>
      </p:sp>
      <p:sp>
        <p:nvSpPr>
          <p:cNvPr id="4" name="Slide Number Placeholder 3"/>
          <p:cNvSpPr>
            <a:spLocks noGrp="1"/>
          </p:cNvSpPr>
          <p:nvPr>
            <p:ph type="sldNum" sz="quarter" idx="5"/>
          </p:nvPr>
        </p:nvSpPr>
        <p:spPr/>
        <p:txBody>
          <a:bodyPr/>
          <a:lstStyle/>
          <a:p>
            <a:fld id="{A93AD357-0C40-4436-9D38-C47D60C1C9C1}" type="slidenum">
              <a:rPr lang="en-US" smtClean="0"/>
              <a:pPr/>
              <a:t>114</a:t>
            </a:fld>
            <a:endParaRPr lang="en-US"/>
          </a:p>
        </p:txBody>
      </p:sp>
    </p:spTree>
    <p:extLst>
      <p:ext uri="{BB962C8B-B14F-4D97-AF65-F5344CB8AC3E}">
        <p14:creationId xmlns:p14="http://schemas.microsoft.com/office/powerpoint/2010/main" val="25898316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one more step. Here, the architecture is the same as before, so we need to add…</a:t>
            </a:r>
          </a:p>
        </p:txBody>
      </p:sp>
      <p:sp>
        <p:nvSpPr>
          <p:cNvPr id="4" name="Slide Number Placeholder 3"/>
          <p:cNvSpPr>
            <a:spLocks noGrp="1"/>
          </p:cNvSpPr>
          <p:nvPr>
            <p:ph type="sldNum" sz="quarter" idx="5"/>
          </p:nvPr>
        </p:nvSpPr>
        <p:spPr/>
        <p:txBody>
          <a:bodyPr/>
          <a:lstStyle/>
          <a:p>
            <a:fld id="{A93AD357-0C40-4436-9D38-C47D60C1C9C1}" type="slidenum">
              <a:rPr lang="en-US" smtClean="0"/>
              <a:pPr/>
              <a:t>115</a:t>
            </a:fld>
            <a:endParaRPr lang="en-US"/>
          </a:p>
        </p:txBody>
      </p:sp>
    </p:spTree>
    <p:extLst>
      <p:ext uri="{BB962C8B-B14F-4D97-AF65-F5344CB8AC3E}">
        <p14:creationId xmlns:p14="http://schemas.microsoft.com/office/powerpoint/2010/main" val="10027393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This is a time embedding. Since the variance schedule changes over time, the model will perform better if it know which timestep it is removing the noise for. We’re going to be adding this embedding straight into our feature maps. Let’s take a moment to break down what that means.</a:t>
            </a:r>
          </a:p>
        </p:txBody>
      </p:sp>
      <p:sp>
        <p:nvSpPr>
          <p:cNvPr id="4" name="Slide Number Placeholder 3"/>
          <p:cNvSpPr>
            <a:spLocks noGrp="1"/>
          </p:cNvSpPr>
          <p:nvPr>
            <p:ph type="sldNum" sz="quarter" idx="5"/>
          </p:nvPr>
        </p:nvSpPr>
        <p:spPr/>
        <p:txBody>
          <a:bodyPr/>
          <a:lstStyle/>
          <a:p>
            <a:fld id="{A93AD357-0C40-4436-9D38-C47D60C1C9C1}" type="slidenum">
              <a:rPr lang="en-US" smtClean="0"/>
              <a:pPr/>
              <a:t>116</a:t>
            </a:fld>
            <a:endParaRPr lang="en-US"/>
          </a:p>
        </p:txBody>
      </p:sp>
    </p:spTree>
    <p:extLst>
      <p:ext uri="{BB962C8B-B14F-4D97-AF65-F5344CB8AC3E}">
        <p14:creationId xmlns:p14="http://schemas.microsoft.com/office/powerpoint/2010/main" val="8724811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happens when we add 5 to a matrix?</a:t>
            </a:r>
          </a:p>
          <a:p>
            <a:endParaRPr lang="en-US" dirty="0"/>
          </a:p>
          <a:p>
            <a:r>
              <a:rPr lang="en-US" dirty="0"/>
              <a:t>Sorry, trick question. That’s not actually possible. A scalar only has one dimension. A matrix has multiple.</a:t>
            </a:r>
          </a:p>
        </p:txBody>
      </p:sp>
      <p:sp>
        <p:nvSpPr>
          <p:cNvPr id="4" name="Slide Number Placeholder 3"/>
          <p:cNvSpPr>
            <a:spLocks noGrp="1"/>
          </p:cNvSpPr>
          <p:nvPr>
            <p:ph type="sldNum" sz="quarter" idx="5"/>
          </p:nvPr>
        </p:nvSpPr>
        <p:spPr/>
        <p:txBody>
          <a:bodyPr/>
          <a:lstStyle/>
          <a:p>
            <a:fld id="{A93AD357-0C40-4436-9D38-C47D60C1C9C1}" type="slidenum">
              <a:rPr lang="en-US" smtClean="0"/>
              <a:pPr/>
              <a:t>117</a:t>
            </a:fld>
            <a:endParaRPr lang="en-US"/>
          </a:p>
        </p:txBody>
      </p:sp>
    </p:spTree>
    <p:extLst>
      <p:ext uri="{BB962C8B-B14F-4D97-AF65-F5344CB8AC3E}">
        <p14:creationId xmlns:p14="http://schemas.microsoft.com/office/powerpoint/2010/main" val="31167334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can do is turn our 5 into a 1 by 1 matrix. Many matrix libraries will interpret this to mean we would like to broadcast the 5 so we can add it to the matrix. For each dimension of 1, that dimension will be repeat to fit the destination matrix. So, our 1 by 1 matrix containing 5 will become a 3 by 3 matrix of 5s.</a:t>
            </a:r>
          </a:p>
        </p:txBody>
      </p:sp>
      <p:sp>
        <p:nvSpPr>
          <p:cNvPr id="4" name="Slide Number Placeholder 3"/>
          <p:cNvSpPr>
            <a:spLocks noGrp="1"/>
          </p:cNvSpPr>
          <p:nvPr>
            <p:ph type="sldNum" sz="quarter" idx="5"/>
          </p:nvPr>
        </p:nvSpPr>
        <p:spPr/>
        <p:txBody>
          <a:bodyPr/>
          <a:lstStyle/>
          <a:p>
            <a:fld id="{A93AD357-0C40-4436-9D38-C47D60C1C9C1}" type="slidenum">
              <a:rPr lang="en-US" smtClean="0"/>
              <a:pPr/>
              <a:t>118</a:t>
            </a:fld>
            <a:endParaRPr lang="en-US"/>
          </a:p>
        </p:txBody>
      </p:sp>
    </p:spTree>
    <p:extLst>
      <p:ext uri="{BB962C8B-B14F-4D97-AF65-F5344CB8AC3E}">
        <p14:creationId xmlns:p14="http://schemas.microsoft.com/office/powerpoint/2010/main" val="6809386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a more complicated example. Our time embedding is a vector, meaning it’s a matrix where all but one dimensions have a size of 1. In this case, we have a 3 by 1 vector. We can add it to our 3 by 3 matrix because each respective dimension is either the same size or 1. So, the 3 by 1 vector becomes a 3 by 3 matrix by repeating the vector values 3 times.</a:t>
            </a:r>
          </a:p>
        </p:txBody>
      </p:sp>
      <p:sp>
        <p:nvSpPr>
          <p:cNvPr id="4" name="Slide Number Placeholder 3"/>
          <p:cNvSpPr>
            <a:spLocks noGrp="1"/>
          </p:cNvSpPr>
          <p:nvPr>
            <p:ph type="sldNum" sz="quarter" idx="5"/>
          </p:nvPr>
        </p:nvSpPr>
        <p:spPr/>
        <p:txBody>
          <a:bodyPr/>
          <a:lstStyle/>
          <a:p>
            <a:fld id="{A93AD357-0C40-4436-9D38-C47D60C1C9C1}" type="slidenum">
              <a:rPr lang="en-US" smtClean="0"/>
              <a:pPr/>
              <a:t>119</a:t>
            </a:fld>
            <a:endParaRPr lang="en-US"/>
          </a:p>
        </p:txBody>
      </p:sp>
    </p:spTree>
    <p:extLst>
      <p:ext uri="{BB962C8B-B14F-4D97-AF65-F5344CB8AC3E}">
        <p14:creationId xmlns:p14="http://schemas.microsoft.com/office/powerpoint/2010/main" val="679025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Around the same time, Eliza was created to replicate the questioning of a psychologist to help people talk through their problems. It was considered one of the first great successes of natural language processing. Eliza was created by Joseph </a:t>
            </a:r>
            <a:r>
              <a:rPr lang="en-US" dirty="0" err="1"/>
              <a:t>Weizenbaum</a:t>
            </a:r>
            <a:r>
              <a:rPr lang="en-US" dirty="0"/>
              <a:t> , and the JavaScript version here was created by  Michael Wallace and George Dunlop </a:t>
            </a:r>
          </a:p>
          <a:p>
            <a:endParaRPr lang="en-US" dirty="0"/>
          </a:p>
          <a:p>
            <a:r>
              <a:rPr lang="en-US" dirty="0"/>
              <a:t>If you downloaded the slides, a link to Eliza is in the instructor notes. The image here is my own conversation with Eliza.</a:t>
            </a:r>
          </a:p>
          <a:p>
            <a:endParaRPr lang="en-US" dirty="0"/>
          </a:p>
          <a:p>
            <a:r>
              <a:rPr lang="en-US" dirty="0"/>
              <a:t>https://psych.fullerton.edu/mbirnbaum/psych101/eliza.htm</a:t>
            </a:r>
          </a:p>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49</a:t>
            </a:fld>
            <a:endParaRPr lang="en-US"/>
          </a:p>
        </p:txBody>
      </p:sp>
    </p:spTree>
    <p:extLst>
      <p:ext uri="{BB962C8B-B14F-4D97-AF65-F5344CB8AC3E}">
        <p14:creationId xmlns:p14="http://schemas.microsoft.com/office/powerpoint/2010/main" val="10040504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takes some practice to get used to it, so let’s start practicing!</a:t>
            </a:r>
          </a:p>
        </p:txBody>
      </p:sp>
      <p:sp>
        <p:nvSpPr>
          <p:cNvPr id="4" name="Slide Number Placeholder 3"/>
          <p:cNvSpPr>
            <a:spLocks noGrp="1"/>
          </p:cNvSpPr>
          <p:nvPr>
            <p:ph type="sldNum" sz="quarter" idx="5"/>
          </p:nvPr>
        </p:nvSpPr>
        <p:spPr/>
        <p:txBody>
          <a:bodyPr/>
          <a:lstStyle/>
          <a:p>
            <a:fld id="{A93AD357-0C40-4436-9D38-C47D60C1C9C1}" type="slidenum">
              <a:rPr lang="en-US" smtClean="0"/>
              <a:pPr/>
              <a:t>120</a:t>
            </a:fld>
            <a:endParaRPr lang="en-US"/>
          </a:p>
        </p:txBody>
      </p:sp>
    </p:spTree>
    <p:extLst>
      <p:ext uri="{BB962C8B-B14F-4D97-AF65-F5344CB8AC3E}">
        <p14:creationId xmlns:p14="http://schemas.microsoft.com/office/powerpoint/2010/main" val="3334473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Eliza’s era, the generative AI field was considered dormant for many years. However, many advancements in computer technology gave rise to the AI we have today. It became easier to digitally create and store music. Videogames were a playground to test how a computer could respond to human input. Computer graphics helped speed up hand animation or gave some films a sci-fi feel. When instant messaging became a thing, smarter and smarter chatbots were developed.</a:t>
            </a:r>
          </a:p>
          <a:p>
            <a:endParaRPr lang="en-US" dirty="0"/>
          </a:p>
          <a:p>
            <a:r>
              <a:rPr lang="en-US" dirty="0"/>
              <a:t>Even though computers weren’t thinking in the way that Turing suggested, people increasingly interacted with computers.</a:t>
            </a:r>
          </a:p>
          <a:p>
            <a:endParaRPr lang="en-US" dirty="0"/>
          </a:p>
          <a:p>
            <a:r>
              <a:rPr lang="en-US" dirty="0"/>
              <a:t>What were some of your favorite technological advancements that paved the way for what we have now?</a:t>
            </a:r>
          </a:p>
        </p:txBody>
      </p:sp>
      <p:sp>
        <p:nvSpPr>
          <p:cNvPr id="4" name="Slide Number Placeholder 3"/>
          <p:cNvSpPr>
            <a:spLocks noGrp="1"/>
          </p:cNvSpPr>
          <p:nvPr>
            <p:ph type="sldNum" sz="quarter" idx="5"/>
          </p:nvPr>
        </p:nvSpPr>
        <p:spPr/>
        <p:txBody>
          <a:bodyPr/>
          <a:lstStyle/>
          <a:p>
            <a:fld id="{A93AD357-0C40-4436-9D38-C47D60C1C9C1}" type="slidenum">
              <a:rPr lang="en-US" smtClean="0"/>
              <a:pPr/>
              <a:t>50</a:t>
            </a:fld>
            <a:endParaRPr lang="en-US"/>
          </a:p>
        </p:txBody>
      </p:sp>
    </p:spTree>
    <p:extLst>
      <p:ext uri="{BB962C8B-B14F-4D97-AF65-F5344CB8AC3E}">
        <p14:creationId xmlns:p14="http://schemas.microsoft.com/office/powerpoint/2010/main" val="4063529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rise of Neural Networks in the past decade, we’ve seen an explosion of Generative AI applications.</a:t>
            </a:r>
          </a:p>
        </p:txBody>
      </p:sp>
      <p:sp>
        <p:nvSpPr>
          <p:cNvPr id="4" name="Slide Number Placeholder 3"/>
          <p:cNvSpPr>
            <a:spLocks noGrp="1"/>
          </p:cNvSpPr>
          <p:nvPr>
            <p:ph type="sldNum" sz="quarter" idx="5"/>
          </p:nvPr>
        </p:nvSpPr>
        <p:spPr/>
        <p:txBody>
          <a:bodyPr/>
          <a:lstStyle/>
          <a:p>
            <a:fld id="{A93AD357-0C40-4436-9D38-C47D60C1C9C1}" type="slidenum">
              <a:rPr lang="en-US" smtClean="0"/>
              <a:pPr/>
              <a:t>51</a:t>
            </a:fld>
            <a:endParaRPr lang="en-US"/>
          </a:p>
        </p:txBody>
      </p:sp>
    </p:spTree>
    <p:extLst>
      <p:ext uri="{BB962C8B-B14F-4D97-AF65-F5344CB8AC3E}">
        <p14:creationId xmlns:p14="http://schemas.microsoft.com/office/powerpoint/2010/main" val="31376530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een and white background&#10;&#10;Description automatically generated">
            <a:extLst>
              <a:ext uri="{FF2B5EF4-FFF2-40B4-BE49-F238E27FC236}">
                <a16:creationId xmlns:a16="http://schemas.microsoft.com/office/drawing/2014/main" id="{07D900F6-F9C5-E13E-B321-472E2C0645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pic>
        <p:nvPicPr>
          <p:cNvPr id="3" name="Picture 2" descr="A picture containing graphics, logo, symbol, graphic design&#10;&#10;Description automatically generated">
            <a:extLst>
              <a:ext uri="{FF2B5EF4-FFF2-40B4-BE49-F238E27FC236}">
                <a16:creationId xmlns:a16="http://schemas.microsoft.com/office/drawing/2014/main" id="{AC2F1390-BF3D-835C-3CE7-1F9507746C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6125" y="773531"/>
            <a:ext cx="8365991" cy="2882310"/>
          </a:xfrm>
          <a:prstGeom prst="rect">
            <a:avLst/>
          </a:prstGeom>
        </p:spPr>
      </p:pic>
      <p:sp>
        <p:nvSpPr>
          <p:cNvPr id="2" name="Title 1">
            <a:extLst>
              <a:ext uri="{FF2B5EF4-FFF2-40B4-BE49-F238E27FC236}">
                <a16:creationId xmlns:a16="http://schemas.microsoft.com/office/drawing/2014/main" id="{67BDD93D-C8D9-AAAA-C193-4F162992EEF0}"/>
              </a:ext>
            </a:extLst>
          </p:cNvPr>
          <p:cNvSpPr>
            <a:spLocks noGrp="1"/>
          </p:cNvSpPr>
          <p:nvPr>
            <p:ph type="ctrTitle" hasCustomPrompt="1"/>
          </p:nvPr>
        </p:nvSpPr>
        <p:spPr>
          <a:xfrm>
            <a:off x="1513012" y="2983577"/>
            <a:ext cx="19282214" cy="4937760"/>
          </a:xfrm>
        </p:spPr>
        <p:txBody>
          <a:bodyPr anchor="b">
            <a:normAutofit/>
          </a:bodyPr>
          <a:lstStyle>
            <a:lvl1pPr algn="l">
              <a:defRPr sz="8800" b="1" cap="none" baseline="0">
                <a:latin typeface="NVIDIA Sans" panose="020B0503020203020204" pitchFamily="34" charset="0"/>
                <a:cs typeface="NVIDIA Sans" panose="020B0503020203020204" pitchFamily="34" charset="0"/>
              </a:defRPr>
            </a:lvl1pPr>
          </a:lstStyle>
          <a:p>
            <a:r>
              <a:rPr lang="en-US"/>
              <a:t>Click to Add Title</a:t>
            </a:r>
          </a:p>
        </p:txBody>
      </p:sp>
      <p:sp>
        <p:nvSpPr>
          <p:cNvPr id="7" name="Subtitle 2">
            <a:extLst>
              <a:ext uri="{FF2B5EF4-FFF2-40B4-BE49-F238E27FC236}">
                <a16:creationId xmlns:a16="http://schemas.microsoft.com/office/drawing/2014/main" id="{84FDDD85-BD02-911B-1C62-433286994A1E}"/>
              </a:ext>
            </a:extLst>
          </p:cNvPr>
          <p:cNvSpPr>
            <a:spLocks noGrp="1"/>
          </p:cNvSpPr>
          <p:nvPr>
            <p:ph type="subTitle" idx="1" hasCustomPrompt="1"/>
          </p:nvPr>
        </p:nvSpPr>
        <p:spPr>
          <a:xfrm>
            <a:off x="1513012" y="7941727"/>
            <a:ext cx="19282214" cy="1703832"/>
          </a:xfrm>
          <a:prstGeom prst="rect">
            <a:avLst/>
          </a:prstGeom>
        </p:spPr>
        <p:txBody>
          <a:bodyPr>
            <a:normAutofit/>
          </a:bodyPr>
          <a:lstStyle>
            <a:lvl1pPr marL="0" indent="0" algn="l">
              <a:buNone/>
              <a:defRPr sz="4400" b="0" cap="none" baseline="0">
                <a:solidFill>
                  <a:schemeClr val="bg1"/>
                </a:solidFill>
                <a:latin typeface="NVIDIA Sans" panose="020B0503020203020204" pitchFamily="34" charset="0"/>
                <a:cs typeface="NVIDIA Sans" panose="020B0503020203020204" pitchFamily="34" charset="0"/>
              </a:defRPr>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Add Subtitle/Name/Date</a:t>
            </a:r>
          </a:p>
        </p:txBody>
      </p:sp>
    </p:spTree>
    <p:extLst>
      <p:ext uri="{BB962C8B-B14F-4D97-AF65-F5344CB8AC3E}">
        <p14:creationId xmlns:p14="http://schemas.microsoft.com/office/powerpoint/2010/main" val="14787133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Left - Text Right">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9ECDE791-270C-BF8C-81C1-76A0831C1A19}"/>
              </a:ext>
            </a:extLst>
          </p:cNvPr>
          <p:cNvSpPr>
            <a:spLocks noGrp="1"/>
          </p:cNvSpPr>
          <p:nvPr>
            <p:ph type="pic" sz="quarter" idx="12"/>
          </p:nvPr>
        </p:nvSpPr>
        <p:spPr>
          <a:xfrm>
            <a:off x="0"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
        <p:nvSpPr>
          <p:cNvPr id="14" name="Title 1">
            <a:extLst>
              <a:ext uri="{FF2B5EF4-FFF2-40B4-BE49-F238E27FC236}">
                <a16:creationId xmlns:a16="http://schemas.microsoft.com/office/drawing/2014/main" id="{B145783C-AD8B-1C6E-6189-2C6A7ED49ED5}"/>
              </a:ext>
            </a:extLst>
          </p:cNvPr>
          <p:cNvSpPr>
            <a:spLocks noGrp="1"/>
          </p:cNvSpPr>
          <p:nvPr>
            <p:ph type="title" hasCustomPrompt="1"/>
          </p:nvPr>
        </p:nvSpPr>
        <p:spPr>
          <a:xfrm>
            <a:off x="19129248" y="302065"/>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5" name="Content Placeholder 2">
            <a:extLst>
              <a:ext uri="{FF2B5EF4-FFF2-40B4-BE49-F238E27FC236}">
                <a16:creationId xmlns:a16="http://schemas.microsoft.com/office/drawing/2014/main" id="{27C7C90A-73D6-E171-33CA-4E89BA293C60}"/>
              </a:ext>
            </a:extLst>
          </p:cNvPr>
          <p:cNvSpPr>
            <a:spLocks noGrp="1"/>
          </p:cNvSpPr>
          <p:nvPr>
            <p:ph idx="1" hasCustomPrompt="1"/>
          </p:nvPr>
        </p:nvSpPr>
        <p:spPr>
          <a:xfrm>
            <a:off x="19129248"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7">
            <a:extLst>
              <a:ext uri="{FF2B5EF4-FFF2-40B4-BE49-F238E27FC236}">
                <a16:creationId xmlns:a16="http://schemas.microsoft.com/office/drawing/2014/main" id="{293474C4-48DE-3777-A7E6-66A14FC6BB37}"/>
              </a:ext>
            </a:extLst>
          </p:cNvPr>
          <p:cNvSpPr>
            <a:spLocks noGrp="1"/>
          </p:cNvSpPr>
          <p:nvPr>
            <p:ph type="body" sz="quarter" idx="10" hasCustomPrompt="1"/>
          </p:nvPr>
        </p:nvSpPr>
        <p:spPr>
          <a:xfrm>
            <a:off x="19129248" y="3731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cxnSp>
        <p:nvCxnSpPr>
          <p:cNvPr id="17" name="Straight Connector 16">
            <a:extLst>
              <a:ext uri="{FF2B5EF4-FFF2-40B4-BE49-F238E27FC236}">
                <a16:creationId xmlns:a16="http://schemas.microsoft.com/office/drawing/2014/main" id="{71FA87B4-E089-FC07-89C2-EA0620853B79}"/>
              </a:ext>
            </a:extLst>
          </p:cNvPr>
          <p:cNvCxnSpPr>
            <a:cxnSpLocks/>
          </p:cNvCxnSpPr>
          <p:nvPr userDrawn="1"/>
        </p:nvCxnSpPr>
        <p:spPr>
          <a:xfrm>
            <a:off x="16413162" y="5693228"/>
            <a:ext cx="17282478"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4941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Left - Text Right NO SUBTITL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F02E9B9-4BF5-6080-A68D-577B3CFA3984}"/>
              </a:ext>
            </a:extLst>
          </p:cNvPr>
          <p:cNvSpPr>
            <a:spLocks noGrp="1"/>
          </p:cNvSpPr>
          <p:nvPr>
            <p:ph idx="1" hasCustomPrompt="1"/>
          </p:nvPr>
        </p:nvSpPr>
        <p:spPr>
          <a:xfrm>
            <a:off x="19129248"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18D73545-7C20-075B-2C1C-DF7F4214DAD6}"/>
              </a:ext>
            </a:extLst>
          </p:cNvPr>
          <p:cNvCxnSpPr>
            <a:cxnSpLocks/>
          </p:cNvCxnSpPr>
          <p:nvPr userDrawn="1"/>
        </p:nvCxnSpPr>
        <p:spPr>
          <a:xfrm>
            <a:off x="16413162" y="5693228"/>
            <a:ext cx="17282478"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A42E39E-F558-16B2-B1CE-93D204E3455A}"/>
              </a:ext>
            </a:extLst>
          </p:cNvPr>
          <p:cNvSpPr>
            <a:spLocks noGrp="1"/>
          </p:cNvSpPr>
          <p:nvPr>
            <p:ph type="title" hasCustomPrompt="1"/>
          </p:nvPr>
        </p:nvSpPr>
        <p:spPr>
          <a:xfrm>
            <a:off x="19129248" y="1218776"/>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6" name="Picture Placeholder 5">
            <a:extLst>
              <a:ext uri="{FF2B5EF4-FFF2-40B4-BE49-F238E27FC236}">
                <a16:creationId xmlns:a16="http://schemas.microsoft.com/office/drawing/2014/main" id="{E16075D2-4650-7EB1-4F7E-447F77C06521}"/>
              </a:ext>
            </a:extLst>
          </p:cNvPr>
          <p:cNvSpPr>
            <a:spLocks noGrp="1"/>
          </p:cNvSpPr>
          <p:nvPr>
            <p:ph type="pic" sz="quarter" idx="12"/>
          </p:nvPr>
        </p:nvSpPr>
        <p:spPr>
          <a:xfrm>
            <a:off x="0"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Tree>
    <p:extLst>
      <p:ext uri="{BB962C8B-B14F-4D97-AF65-F5344CB8AC3E}">
        <p14:creationId xmlns:p14="http://schemas.microsoft.com/office/powerpoint/2010/main" val="690247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Right - Text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B60F29-EAFD-D95F-11A7-522A796CA55D}"/>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7" name="Picture Placeholder 5">
            <a:extLst>
              <a:ext uri="{FF2B5EF4-FFF2-40B4-BE49-F238E27FC236}">
                <a16:creationId xmlns:a16="http://schemas.microsoft.com/office/drawing/2014/main" id="{EF5E0159-2062-54D4-B444-4F04EED230CD}"/>
              </a:ext>
            </a:extLst>
          </p:cNvPr>
          <p:cNvSpPr>
            <a:spLocks noGrp="1"/>
          </p:cNvSpPr>
          <p:nvPr>
            <p:ph type="pic" sz="quarter" idx="13"/>
          </p:nvPr>
        </p:nvSpPr>
        <p:spPr>
          <a:xfrm>
            <a:off x="20162837"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
        <p:nvSpPr>
          <p:cNvPr id="10" name="Title 1">
            <a:extLst>
              <a:ext uri="{FF2B5EF4-FFF2-40B4-BE49-F238E27FC236}">
                <a16:creationId xmlns:a16="http://schemas.microsoft.com/office/drawing/2014/main" id="{51A7D3A0-47E2-AF7B-E89C-6F90C67A8992}"/>
              </a:ext>
            </a:extLst>
          </p:cNvPr>
          <p:cNvSpPr>
            <a:spLocks noGrp="1"/>
          </p:cNvSpPr>
          <p:nvPr>
            <p:ph type="title" hasCustomPrompt="1"/>
          </p:nvPr>
        </p:nvSpPr>
        <p:spPr>
          <a:xfrm>
            <a:off x="2596896" y="302065"/>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7F9A406-CE29-3A8D-BC16-6BD86203C8EA}"/>
              </a:ext>
            </a:extLst>
          </p:cNvPr>
          <p:cNvSpPr>
            <a:spLocks noGrp="1"/>
          </p:cNvSpPr>
          <p:nvPr>
            <p:ph idx="1" hasCustomPrompt="1"/>
          </p:nvPr>
        </p:nvSpPr>
        <p:spPr>
          <a:xfrm>
            <a:off x="2596896"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26CCF06A-1AE0-649C-7FD4-A4AD4CCADDBA}"/>
              </a:ext>
            </a:extLst>
          </p:cNvPr>
          <p:cNvSpPr>
            <a:spLocks noGrp="1"/>
          </p:cNvSpPr>
          <p:nvPr>
            <p:ph type="body" sz="quarter" idx="10" hasCustomPrompt="1"/>
          </p:nvPr>
        </p:nvSpPr>
        <p:spPr>
          <a:xfrm>
            <a:off x="2596896" y="3731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grpSp>
        <p:nvGrpSpPr>
          <p:cNvPr id="8" name="Group 7">
            <a:extLst>
              <a:ext uri="{FF2B5EF4-FFF2-40B4-BE49-F238E27FC236}">
                <a16:creationId xmlns:a16="http://schemas.microsoft.com/office/drawing/2014/main" id="{9028BF97-25AA-1462-7737-C9F688962248}"/>
              </a:ext>
            </a:extLst>
          </p:cNvPr>
          <p:cNvGrpSpPr/>
          <p:nvPr userDrawn="1"/>
        </p:nvGrpSpPr>
        <p:grpSpPr>
          <a:xfrm>
            <a:off x="0" y="19504414"/>
            <a:ext cx="2330569" cy="1082936"/>
            <a:chOff x="0" y="19504414"/>
            <a:chExt cx="2330569" cy="1082936"/>
          </a:xfrm>
        </p:grpSpPr>
        <p:sp>
          <p:nvSpPr>
            <p:cNvPr id="14" name="Rectangle 13">
              <a:extLst>
                <a:ext uri="{FF2B5EF4-FFF2-40B4-BE49-F238E27FC236}">
                  <a16:creationId xmlns:a16="http://schemas.microsoft.com/office/drawing/2014/main" id="{7DE7F96C-8641-759A-C4B4-91D493A323B7}"/>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D2AD3A61-7583-56FE-D581-B662F99B0A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7131" y="19504414"/>
              <a:ext cx="2003438" cy="690238"/>
            </a:xfrm>
            <a:prstGeom prst="rect">
              <a:avLst/>
            </a:prstGeom>
          </p:spPr>
        </p:pic>
      </p:grpSp>
      <p:cxnSp>
        <p:nvCxnSpPr>
          <p:cNvPr id="16" name="Straight Connector 15">
            <a:extLst>
              <a:ext uri="{FF2B5EF4-FFF2-40B4-BE49-F238E27FC236}">
                <a16:creationId xmlns:a16="http://schemas.microsoft.com/office/drawing/2014/main" id="{8B55D1BC-2F32-1320-2F7E-E97C10EFE149}"/>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758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DING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3CD4AC-6599-9139-48AD-37DCAEFC9C0F}"/>
              </a:ext>
            </a:extLst>
          </p:cNvPr>
          <p:cNvSpPr/>
          <p:nvPr userDrawn="1"/>
        </p:nvSpPr>
        <p:spPr>
          <a:xfrm>
            <a:off x="32689800" y="18333715"/>
            <a:ext cx="3886200" cy="22402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0" name="Title 1">
            <a:extLst>
              <a:ext uri="{FF2B5EF4-FFF2-40B4-BE49-F238E27FC236}">
                <a16:creationId xmlns:a16="http://schemas.microsoft.com/office/drawing/2014/main" id="{AF8CE70B-4A73-2CDA-4106-8F959E357877}"/>
              </a:ext>
            </a:extLst>
          </p:cNvPr>
          <p:cNvSpPr>
            <a:spLocks noGrp="1"/>
          </p:cNvSpPr>
          <p:nvPr>
            <p:ph type="title" hasCustomPrompt="1"/>
          </p:nvPr>
        </p:nvSpPr>
        <p:spPr>
          <a:xfrm>
            <a:off x="2596896" y="302065"/>
            <a:ext cx="14639544" cy="3365695"/>
          </a:xfrm>
        </p:spPr>
        <p:txBody>
          <a:bodyPr>
            <a:normAutofit/>
          </a:bodyPr>
          <a:lstStyle>
            <a:lvl1pPr algn="l">
              <a:spcBef>
                <a:spcPts val="600"/>
              </a:spcBef>
              <a:spcAft>
                <a:spcPts val="600"/>
              </a:spcAft>
              <a:defRPr sz="7200" b="1" cap="none">
                <a:latin typeface="Roboto Mono" panose="00000009000000000000" pitchFamily="49" charset="0"/>
                <a:ea typeface="Roboto Mono" panose="00000009000000000000" pitchFamily="49"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5303E50-8A83-54D2-8D06-1904385F2BC8}"/>
              </a:ext>
            </a:extLst>
          </p:cNvPr>
          <p:cNvSpPr>
            <a:spLocks noGrp="1"/>
          </p:cNvSpPr>
          <p:nvPr>
            <p:ph idx="1" hasCustomPrompt="1"/>
          </p:nvPr>
        </p:nvSpPr>
        <p:spPr>
          <a:xfrm>
            <a:off x="2596896"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21B69A0B-9760-28C1-5DE8-5EE814EF5249}"/>
              </a:ext>
            </a:extLst>
          </p:cNvPr>
          <p:cNvSpPr>
            <a:spLocks noGrp="1"/>
          </p:cNvSpPr>
          <p:nvPr>
            <p:ph type="body" sz="quarter" idx="10" hasCustomPrompt="1"/>
          </p:nvPr>
        </p:nvSpPr>
        <p:spPr>
          <a:xfrm>
            <a:off x="2596896" y="3731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sp>
        <p:nvSpPr>
          <p:cNvPr id="14" name="Rectangle 13">
            <a:extLst>
              <a:ext uri="{FF2B5EF4-FFF2-40B4-BE49-F238E27FC236}">
                <a16:creationId xmlns:a16="http://schemas.microsoft.com/office/drawing/2014/main" id="{6265C1B2-04C0-DFB7-6EBD-AB040BF7DEFF}"/>
              </a:ext>
            </a:extLst>
          </p:cNvPr>
          <p:cNvSpPr/>
          <p:nvPr userDrawn="1"/>
        </p:nvSpPr>
        <p:spPr>
          <a:xfrm>
            <a:off x="20162837" y="0"/>
            <a:ext cx="16413163" cy="20573998"/>
          </a:xfrm>
          <a:prstGeom prst="rect">
            <a:avLst/>
          </a:prstGeom>
          <a:solidFill>
            <a:schemeClr val="tx1">
              <a:lumMod val="95000"/>
            </a:schemeClr>
          </a:solidFill>
          <a:ln w="9525">
            <a:noFill/>
          </a:ln>
        </p:spPr>
        <p:txBody>
          <a:bodyPr tIns="2194560" anchor="ctr"/>
          <a:lstStyle/>
          <a:p>
            <a:pPr lvl="0" indent="0" algn="ctr" defTabSz="2743200">
              <a:lnSpc>
                <a:spcPct val="90000"/>
              </a:lnSpc>
              <a:spcBef>
                <a:spcPts val="3000"/>
              </a:spcBef>
              <a:buFontTx/>
              <a:buNone/>
            </a:pPr>
            <a:endParaRPr lang="en-US" sz="4000" err="1">
              <a:solidFill>
                <a:schemeClr val="bg2"/>
              </a:solidFill>
              <a:latin typeface="NVIDIA Sans" panose="020B0503020203020204" pitchFamily="34" charset="0"/>
            </a:endParaRPr>
          </a:p>
        </p:txBody>
      </p:sp>
      <p:grpSp>
        <p:nvGrpSpPr>
          <p:cNvPr id="8" name="Group 7">
            <a:extLst>
              <a:ext uri="{FF2B5EF4-FFF2-40B4-BE49-F238E27FC236}">
                <a16:creationId xmlns:a16="http://schemas.microsoft.com/office/drawing/2014/main" id="{51C472DC-2279-F186-008D-6EC9A40B3DCA}"/>
              </a:ext>
            </a:extLst>
          </p:cNvPr>
          <p:cNvGrpSpPr/>
          <p:nvPr userDrawn="1"/>
        </p:nvGrpSpPr>
        <p:grpSpPr>
          <a:xfrm>
            <a:off x="0" y="19504414"/>
            <a:ext cx="2330569" cy="1082936"/>
            <a:chOff x="0" y="19504414"/>
            <a:chExt cx="2330569" cy="1082936"/>
          </a:xfrm>
        </p:grpSpPr>
        <p:sp>
          <p:nvSpPr>
            <p:cNvPr id="9" name="Rectangle 8">
              <a:extLst>
                <a:ext uri="{FF2B5EF4-FFF2-40B4-BE49-F238E27FC236}">
                  <a16:creationId xmlns:a16="http://schemas.microsoft.com/office/drawing/2014/main" id="{9DF31711-1359-3AFC-3118-FB20395A8CC3}"/>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0C69E3B1-A791-DCBA-5395-FDEBE9D699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7131" y="19504414"/>
              <a:ext cx="2003438" cy="690238"/>
            </a:xfrm>
            <a:prstGeom prst="rect">
              <a:avLst/>
            </a:prstGeom>
          </p:spPr>
        </p:pic>
      </p:grpSp>
      <p:cxnSp>
        <p:nvCxnSpPr>
          <p:cNvPr id="16" name="Straight Connector 15">
            <a:extLst>
              <a:ext uri="{FF2B5EF4-FFF2-40B4-BE49-F238E27FC236}">
                <a16:creationId xmlns:a16="http://schemas.microsoft.com/office/drawing/2014/main" id="{2EDC2502-4915-5E9A-D92C-046E02303113}"/>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698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Left NO SUBTITLE - Image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94EE8E-8499-E649-9D65-52E13C0DE2CB}"/>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0" name="Title 1">
            <a:extLst>
              <a:ext uri="{FF2B5EF4-FFF2-40B4-BE49-F238E27FC236}">
                <a16:creationId xmlns:a16="http://schemas.microsoft.com/office/drawing/2014/main" id="{D9224051-F6A0-1C68-72F2-09CC08062F0A}"/>
              </a:ext>
            </a:extLst>
          </p:cNvPr>
          <p:cNvSpPr>
            <a:spLocks noGrp="1"/>
          </p:cNvSpPr>
          <p:nvPr>
            <p:ph type="title" hasCustomPrompt="1"/>
          </p:nvPr>
        </p:nvSpPr>
        <p:spPr>
          <a:xfrm>
            <a:off x="2596896" y="1218776"/>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3684755-C5FC-AC50-65BB-81DB0D4B45CB}"/>
              </a:ext>
            </a:extLst>
          </p:cNvPr>
          <p:cNvSpPr>
            <a:spLocks noGrp="1"/>
          </p:cNvSpPr>
          <p:nvPr>
            <p:ph idx="1" hasCustomPrompt="1"/>
          </p:nvPr>
        </p:nvSpPr>
        <p:spPr>
          <a:xfrm>
            <a:off x="2596896"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A3C3B833-0169-9942-0C34-3173DDB88C15}"/>
              </a:ext>
            </a:extLst>
          </p:cNvPr>
          <p:cNvGrpSpPr/>
          <p:nvPr userDrawn="1"/>
        </p:nvGrpSpPr>
        <p:grpSpPr>
          <a:xfrm>
            <a:off x="0" y="19504414"/>
            <a:ext cx="2330569" cy="1082936"/>
            <a:chOff x="0" y="19504414"/>
            <a:chExt cx="2330569" cy="1082936"/>
          </a:xfrm>
        </p:grpSpPr>
        <p:sp>
          <p:nvSpPr>
            <p:cNvPr id="8" name="Rectangle 7">
              <a:extLst>
                <a:ext uri="{FF2B5EF4-FFF2-40B4-BE49-F238E27FC236}">
                  <a16:creationId xmlns:a16="http://schemas.microsoft.com/office/drawing/2014/main" id="{D2A304D4-014C-60EE-E0A3-7A7D03BDE871}"/>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3" name="Picture 12" descr="A picture containing shape&#10;&#10;Description automatically generated">
              <a:extLst>
                <a:ext uri="{FF2B5EF4-FFF2-40B4-BE49-F238E27FC236}">
                  <a16:creationId xmlns:a16="http://schemas.microsoft.com/office/drawing/2014/main" id="{56AC6FBB-55BD-E1DC-D634-E645384BD9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7131" y="19504414"/>
              <a:ext cx="2003438" cy="690238"/>
            </a:xfrm>
            <a:prstGeom prst="rect">
              <a:avLst/>
            </a:prstGeom>
          </p:spPr>
        </p:pic>
      </p:grpSp>
      <p:cxnSp>
        <p:nvCxnSpPr>
          <p:cNvPr id="14" name="Straight Connector 13">
            <a:extLst>
              <a:ext uri="{FF2B5EF4-FFF2-40B4-BE49-F238E27FC236}">
                <a16:creationId xmlns:a16="http://schemas.microsoft.com/office/drawing/2014/main" id="{9303C766-949A-7CC3-8AB3-538B5C8F7C60}"/>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Picture Placeholder 5">
            <a:extLst>
              <a:ext uri="{FF2B5EF4-FFF2-40B4-BE49-F238E27FC236}">
                <a16:creationId xmlns:a16="http://schemas.microsoft.com/office/drawing/2014/main" id="{54F47D23-438F-22E0-F300-A852BA1BDCAE}"/>
              </a:ext>
            </a:extLst>
          </p:cNvPr>
          <p:cNvSpPr>
            <a:spLocks noGrp="1"/>
          </p:cNvSpPr>
          <p:nvPr>
            <p:ph type="pic" sz="quarter" idx="12"/>
          </p:nvPr>
        </p:nvSpPr>
        <p:spPr>
          <a:xfrm>
            <a:off x="20162837"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Tree>
    <p:extLst>
      <p:ext uri="{BB962C8B-B14F-4D97-AF65-F5344CB8AC3E}">
        <p14:creationId xmlns:p14="http://schemas.microsoft.com/office/powerpoint/2010/main" val="3776656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Left TITLE ONLY - Imag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6DF6B-AA28-1E18-7D69-34A1E206799E}"/>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1" name="Picture Placeholder 5">
            <a:extLst>
              <a:ext uri="{FF2B5EF4-FFF2-40B4-BE49-F238E27FC236}">
                <a16:creationId xmlns:a16="http://schemas.microsoft.com/office/drawing/2014/main" id="{DF8B1F53-1589-33D7-3C32-077E788C6245}"/>
              </a:ext>
            </a:extLst>
          </p:cNvPr>
          <p:cNvSpPr>
            <a:spLocks noGrp="1"/>
          </p:cNvSpPr>
          <p:nvPr>
            <p:ph type="pic" sz="quarter" idx="13"/>
          </p:nvPr>
        </p:nvSpPr>
        <p:spPr>
          <a:xfrm>
            <a:off x="16422623" y="0"/>
            <a:ext cx="20153377"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
        <p:nvSpPr>
          <p:cNvPr id="9" name="Title 1">
            <a:extLst>
              <a:ext uri="{FF2B5EF4-FFF2-40B4-BE49-F238E27FC236}">
                <a16:creationId xmlns:a16="http://schemas.microsoft.com/office/drawing/2014/main" id="{10F4C1EF-D7E4-3702-6092-EFE862FFBFEA}"/>
              </a:ext>
            </a:extLst>
          </p:cNvPr>
          <p:cNvSpPr>
            <a:spLocks noGrp="1"/>
          </p:cNvSpPr>
          <p:nvPr>
            <p:ph type="title" hasCustomPrompt="1"/>
          </p:nvPr>
        </p:nvSpPr>
        <p:spPr>
          <a:xfrm>
            <a:off x="2596896" y="8604153"/>
            <a:ext cx="12179806" cy="3365695"/>
          </a:xfrm>
        </p:spPr>
        <p:txBody>
          <a:bodyPr anchor="ct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grpSp>
        <p:nvGrpSpPr>
          <p:cNvPr id="6" name="Group 5">
            <a:extLst>
              <a:ext uri="{FF2B5EF4-FFF2-40B4-BE49-F238E27FC236}">
                <a16:creationId xmlns:a16="http://schemas.microsoft.com/office/drawing/2014/main" id="{5E137DE7-1D7A-32A3-A88D-722BA52766C9}"/>
              </a:ext>
            </a:extLst>
          </p:cNvPr>
          <p:cNvGrpSpPr/>
          <p:nvPr userDrawn="1"/>
        </p:nvGrpSpPr>
        <p:grpSpPr>
          <a:xfrm>
            <a:off x="0" y="19504414"/>
            <a:ext cx="2330569" cy="1082936"/>
            <a:chOff x="0" y="19504414"/>
            <a:chExt cx="2330569" cy="1082936"/>
          </a:xfrm>
        </p:grpSpPr>
        <p:sp>
          <p:nvSpPr>
            <p:cNvPr id="7" name="Rectangle 6">
              <a:extLst>
                <a:ext uri="{FF2B5EF4-FFF2-40B4-BE49-F238E27FC236}">
                  <a16:creationId xmlns:a16="http://schemas.microsoft.com/office/drawing/2014/main" id="{9907B295-1243-2BBD-AC77-7002AC68B56D}"/>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0" name="Picture 9" descr="A picture containing shape&#10;&#10;Description automatically generated">
              <a:extLst>
                <a:ext uri="{FF2B5EF4-FFF2-40B4-BE49-F238E27FC236}">
                  <a16:creationId xmlns:a16="http://schemas.microsoft.com/office/drawing/2014/main" id="{9F124724-C9CF-DF8A-9FE0-CE1C65F9B0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7131" y="19504414"/>
              <a:ext cx="2003438" cy="690238"/>
            </a:xfrm>
            <a:prstGeom prst="rect">
              <a:avLst/>
            </a:prstGeom>
          </p:spPr>
        </p:pic>
      </p:grpSp>
    </p:spTree>
    <p:extLst>
      <p:ext uri="{BB962C8B-B14F-4D97-AF65-F5344CB8AC3E}">
        <p14:creationId xmlns:p14="http://schemas.microsoft.com/office/powerpoint/2010/main" val="3272325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Left NO BULLETS - Image Righ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C5DADC-C505-F594-3ED9-E07FA6C3859F}"/>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1" name="Title 1">
            <a:extLst>
              <a:ext uri="{FF2B5EF4-FFF2-40B4-BE49-F238E27FC236}">
                <a16:creationId xmlns:a16="http://schemas.microsoft.com/office/drawing/2014/main" id="{A21B97FD-6C93-BC60-D63A-B88F2C3C2374}"/>
              </a:ext>
            </a:extLst>
          </p:cNvPr>
          <p:cNvSpPr>
            <a:spLocks noGrp="1"/>
          </p:cNvSpPr>
          <p:nvPr>
            <p:ph type="title" hasCustomPrompt="1"/>
          </p:nvPr>
        </p:nvSpPr>
        <p:spPr>
          <a:xfrm>
            <a:off x="2596896" y="6829593"/>
            <a:ext cx="12143232" cy="3365695"/>
          </a:xfrm>
        </p:spPr>
        <p:txBody>
          <a:bodyPr anchor="b">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2" name="Text Placeholder 7">
            <a:extLst>
              <a:ext uri="{FF2B5EF4-FFF2-40B4-BE49-F238E27FC236}">
                <a16:creationId xmlns:a16="http://schemas.microsoft.com/office/drawing/2014/main" id="{9BB0DECC-5F4B-7918-876B-2BF2EA6527D5}"/>
              </a:ext>
            </a:extLst>
          </p:cNvPr>
          <p:cNvSpPr>
            <a:spLocks noGrp="1"/>
          </p:cNvSpPr>
          <p:nvPr>
            <p:ph type="body" sz="quarter" idx="10" hasCustomPrompt="1"/>
          </p:nvPr>
        </p:nvSpPr>
        <p:spPr>
          <a:xfrm>
            <a:off x="2596896" y="10283120"/>
            <a:ext cx="12143232" cy="1408176"/>
          </a:xfrm>
          <a:prstGeom prst="rect">
            <a:avLst/>
          </a:prstGeom>
        </p:spPr>
        <p:txBody>
          <a:bodyPr/>
          <a:lstStyle>
            <a:lvl1pPr marL="0" indent="0" algn="l">
              <a:spcBef>
                <a:spcPts val="600"/>
              </a:spcBef>
              <a:spcAft>
                <a:spcPts val="600"/>
              </a:spcAft>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grpSp>
        <p:nvGrpSpPr>
          <p:cNvPr id="2" name="Group 1">
            <a:extLst>
              <a:ext uri="{FF2B5EF4-FFF2-40B4-BE49-F238E27FC236}">
                <a16:creationId xmlns:a16="http://schemas.microsoft.com/office/drawing/2014/main" id="{34FD8965-93AC-C44D-A13A-AA1A59E48E89}"/>
              </a:ext>
            </a:extLst>
          </p:cNvPr>
          <p:cNvGrpSpPr/>
          <p:nvPr userDrawn="1"/>
        </p:nvGrpSpPr>
        <p:grpSpPr>
          <a:xfrm>
            <a:off x="0" y="19504414"/>
            <a:ext cx="2330569" cy="1082936"/>
            <a:chOff x="0" y="19504414"/>
            <a:chExt cx="2330569" cy="1082936"/>
          </a:xfrm>
        </p:grpSpPr>
        <p:sp>
          <p:nvSpPr>
            <p:cNvPr id="8" name="Rectangle 7">
              <a:extLst>
                <a:ext uri="{FF2B5EF4-FFF2-40B4-BE49-F238E27FC236}">
                  <a16:creationId xmlns:a16="http://schemas.microsoft.com/office/drawing/2014/main" id="{8376025B-4D61-0E71-7F02-BE092B8B6E56}"/>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3868D588-6D8B-CDEB-A2E0-D376E5C6CE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7131" y="19504414"/>
              <a:ext cx="2003438" cy="690238"/>
            </a:xfrm>
            <a:prstGeom prst="rect">
              <a:avLst/>
            </a:prstGeom>
          </p:spPr>
        </p:pic>
      </p:grpSp>
      <p:sp>
        <p:nvSpPr>
          <p:cNvPr id="16" name="Picture Placeholder 5">
            <a:extLst>
              <a:ext uri="{FF2B5EF4-FFF2-40B4-BE49-F238E27FC236}">
                <a16:creationId xmlns:a16="http://schemas.microsoft.com/office/drawing/2014/main" id="{822DB8DA-38BC-95A4-39B5-5464378B460A}"/>
              </a:ext>
            </a:extLst>
          </p:cNvPr>
          <p:cNvSpPr>
            <a:spLocks noGrp="1"/>
          </p:cNvSpPr>
          <p:nvPr>
            <p:ph type="pic" sz="quarter" idx="13"/>
          </p:nvPr>
        </p:nvSpPr>
        <p:spPr>
          <a:xfrm>
            <a:off x="16422623" y="0"/>
            <a:ext cx="20153377"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Tree>
    <p:extLst>
      <p:ext uri="{BB962C8B-B14F-4D97-AF65-F5344CB8AC3E}">
        <p14:creationId xmlns:p14="http://schemas.microsoft.com/office/powerpoint/2010/main" val="3397368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ngle Image Layou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FA34CC3-F5EE-3A8A-AA13-FC23B233BCFE}"/>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0" name="Text Placeholder 7">
            <a:extLst>
              <a:ext uri="{FF2B5EF4-FFF2-40B4-BE49-F238E27FC236}">
                <a16:creationId xmlns:a16="http://schemas.microsoft.com/office/drawing/2014/main" id="{1A682B68-3659-B898-36D3-E447501FB6EE}"/>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21" name="Picture Placeholder 2">
            <a:extLst>
              <a:ext uri="{FF2B5EF4-FFF2-40B4-BE49-F238E27FC236}">
                <a16:creationId xmlns:a16="http://schemas.microsoft.com/office/drawing/2014/main" id="{359F3285-DAE4-EEAA-1022-7AE1DD168FD5}"/>
              </a:ext>
            </a:extLst>
          </p:cNvPr>
          <p:cNvSpPr>
            <a:spLocks noGrp="1"/>
          </p:cNvSpPr>
          <p:nvPr>
            <p:ph type="pic" sz="quarter" idx="41"/>
          </p:nvPr>
        </p:nvSpPr>
        <p:spPr>
          <a:xfrm>
            <a:off x="6062650" y="4849813"/>
            <a:ext cx="24450701"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2" name="Text Placeholder 7">
            <a:extLst>
              <a:ext uri="{FF2B5EF4-FFF2-40B4-BE49-F238E27FC236}">
                <a16:creationId xmlns:a16="http://schemas.microsoft.com/office/drawing/2014/main" id="{3ACFA6DD-1412-CA3C-15F4-ED8AD6B2B859}"/>
              </a:ext>
            </a:extLst>
          </p:cNvPr>
          <p:cNvSpPr>
            <a:spLocks noGrp="1"/>
          </p:cNvSpPr>
          <p:nvPr>
            <p:ph type="body" sz="quarter" idx="71" hasCustomPrompt="1"/>
          </p:nvPr>
        </p:nvSpPr>
        <p:spPr>
          <a:xfrm>
            <a:off x="6062650" y="17063961"/>
            <a:ext cx="2445070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3" name="Text Placeholder 7">
            <a:extLst>
              <a:ext uri="{FF2B5EF4-FFF2-40B4-BE49-F238E27FC236}">
                <a16:creationId xmlns:a16="http://schemas.microsoft.com/office/drawing/2014/main" id="{A36BBB72-064F-A97E-FE2D-2916C4D3DAF2}"/>
              </a:ext>
            </a:extLst>
          </p:cNvPr>
          <p:cNvSpPr>
            <a:spLocks noGrp="1"/>
          </p:cNvSpPr>
          <p:nvPr>
            <p:ph type="body" sz="quarter" idx="72" hasCustomPrompt="1"/>
          </p:nvPr>
        </p:nvSpPr>
        <p:spPr>
          <a:xfrm>
            <a:off x="6062650" y="17751568"/>
            <a:ext cx="2445070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930681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w/ Text">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9904B512-77C9-3A9F-0589-67D0C765FDC0}"/>
              </a:ext>
            </a:extLst>
          </p:cNvPr>
          <p:cNvSpPr>
            <a:spLocks noGrp="1"/>
          </p:cNvSpPr>
          <p:nvPr>
            <p:ph idx="31" hasCustomPrompt="1"/>
          </p:nvPr>
        </p:nvSpPr>
        <p:spPr>
          <a:xfrm>
            <a:off x="19354800" y="6919968"/>
            <a:ext cx="15583596" cy="7879524"/>
          </a:xfrm>
          <a:prstGeom prst="rect">
            <a:avLst/>
          </a:prstGeom>
        </p:spPr>
        <p:txBody>
          <a:bodyPr anchor="ct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2">
            <a:extLst>
              <a:ext uri="{FF2B5EF4-FFF2-40B4-BE49-F238E27FC236}">
                <a16:creationId xmlns:a16="http://schemas.microsoft.com/office/drawing/2014/main" id="{FC8AA277-6DD1-2CCF-12CD-C2AD75B0A14F}"/>
              </a:ext>
            </a:extLst>
          </p:cNvPr>
          <p:cNvSpPr>
            <a:spLocks noGrp="1"/>
          </p:cNvSpPr>
          <p:nvPr>
            <p:ph type="pic" sz="quarter" idx="11"/>
          </p:nvPr>
        </p:nvSpPr>
        <p:spPr>
          <a:xfrm>
            <a:off x="1637604" y="4849813"/>
            <a:ext cx="16345595"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1" name="Text Placeholder 7">
            <a:extLst>
              <a:ext uri="{FF2B5EF4-FFF2-40B4-BE49-F238E27FC236}">
                <a16:creationId xmlns:a16="http://schemas.microsoft.com/office/drawing/2014/main" id="{4DD79B1E-BCCA-42A9-FF20-7B376772A569}"/>
              </a:ext>
            </a:extLst>
          </p:cNvPr>
          <p:cNvSpPr>
            <a:spLocks noGrp="1"/>
          </p:cNvSpPr>
          <p:nvPr>
            <p:ph type="body" sz="quarter" idx="71" hasCustomPrompt="1"/>
          </p:nvPr>
        </p:nvSpPr>
        <p:spPr>
          <a:xfrm>
            <a:off x="1637604" y="17063961"/>
            <a:ext cx="16345595"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38FAA03E-2924-5648-AA06-0B8C894A49DD}"/>
              </a:ext>
            </a:extLst>
          </p:cNvPr>
          <p:cNvSpPr>
            <a:spLocks noGrp="1"/>
          </p:cNvSpPr>
          <p:nvPr>
            <p:ph type="body" sz="quarter" idx="72" hasCustomPrompt="1"/>
          </p:nvPr>
        </p:nvSpPr>
        <p:spPr>
          <a:xfrm>
            <a:off x="1637604" y="17751568"/>
            <a:ext cx="16345595"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3" name="Title 1">
            <a:extLst>
              <a:ext uri="{FF2B5EF4-FFF2-40B4-BE49-F238E27FC236}">
                <a16:creationId xmlns:a16="http://schemas.microsoft.com/office/drawing/2014/main" id="{A4A33F69-6DBC-F1DB-EAD6-D5B9002DFD19}"/>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30" name="Text Placeholder 7">
            <a:extLst>
              <a:ext uri="{FF2B5EF4-FFF2-40B4-BE49-F238E27FC236}">
                <a16:creationId xmlns:a16="http://schemas.microsoft.com/office/drawing/2014/main" id="{0430B97A-31FA-023E-3290-2B9B63D00591}"/>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4282953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up Imag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BBA88D4-0997-C5B9-36CF-9B1633F8B55A}"/>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8" name="Text Placeholder 7">
            <a:extLst>
              <a:ext uri="{FF2B5EF4-FFF2-40B4-BE49-F238E27FC236}">
                <a16:creationId xmlns:a16="http://schemas.microsoft.com/office/drawing/2014/main" id="{CE739272-8253-AD42-BD05-8F666D49821D}"/>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20" name="Picture Placeholder 2">
            <a:extLst>
              <a:ext uri="{FF2B5EF4-FFF2-40B4-BE49-F238E27FC236}">
                <a16:creationId xmlns:a16="http://schemas.microsoft.com/office/drawing/2014/main" id="{278AB0E9-F286-1C40-1AD6-B85103B0AF6E}"/>
              </a:ext>
            </a:extLst>
          </p:cNvPr>
          <p:cNvSpPr>
            <a:spLocks noGrp="1"/>
          </p:cNvSpPr>
          <p:nvPr>
            <p:ph type="pic" sz="quarter" idx="11"/>
          </p:nvPr>
        </p:nvSpPr>
        <p:spPr>
          <a:xfrm>
            <a:off x="1637604" y="4849813"/>
            <a:ext cx="16345595"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1" name="Picture Placeholder 2">
            <a:extLst>
              <a:ext uri="{FF2B5EF4-FFF2-40B4-BE49-F238E27FC236}">
                <a16:creationId xmlns:a16="http://schemas.microsoft.com/office/drawing/2014/main" id="{1FC3074C-54D1-DCE0-426E-97BA7CD58B85}"/>
              </a:ext>
            </a:extLst>
          </p:cNvPr>
          <p:cNvSpPr>
            <a:spLocks noGrp="1"/>
          </p:cNvSpPr>
          <p:nvPr>
            <p:ph type="pic" sz="quarter" idx="31"/>
          </p:nvPr>
        </p:nvSpPr>
        <p:spPr>
          <a:xfrm>
            <a:off x="18592799" y="4849813"/>
            <a:ext cx="16345595"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2" name="Text Placeholder 7">
            <a:extLst>
              <a:ext uri="{FF2B5EF4-FFF2-40B4-BE49-F238E27FC236}">
                <a16:creationId xmlns:a16="http://schemas.microsoft.com/office/drawing/2014/main" id="{F25477F0-8392-CEDA-19F2-0A29016EECC0}"/>
              </a:ext>
            </a:extLst>
          </p:cNvPr>
          <p:cNvSpPr>
            <a:spLocks noGrp="1"/>
          </p:cNvSpPr>
          <p:nvPr>
            <p:ph type="body" sz="quarter" idx="71" hasCustomPrompt="1"/>
          </p:nvPr>
        </p:nvSpPr>
        <p:spPr>
          <a:xfrm>
            <a:off x="1637604" y="17063961"/>
            <a:ext cx="16345595"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3" name="Text Placeholder 7">
            <a:extLst>
              <a:ext uri="{FF2B5EF4-FFF2-40B4-BE49-F238E27FC236}">
                <a16:creationId xmlns:a16="http://schemas.microsoft.com/office/drawing/2014/main" id="{DA2AF85A-9EEE-C062-1006-74D7741E330F}"/>
              </a:ext>
            </a:extLst>
          </p:cNvPr>
          <p:cNvSpPr>
            <a:spLocks noGrp="1"/>
          </p:cNvSpPr>
          <p:nvPr>
            <p:ph type="body" sz="quarter" idx="72" hasCustomPrompt="1"/>
          </p:nvPr>
        </p:nvSpPr>
        <p:spPr>
          <a:xfrm>
            <a:off x="1637604" y="17751568"/>
            <a:ext cx="16345595"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4" name="Text Placeholder 7">
            <a:extLst>
              <a:ext uri="{FF2B5EF4-FFF2-40B4-BE49-F238E27FC236}">
                <a16:creationId xmlns:a16="http://schemas.microsoft.com/office/drawing/2014/main" id="{39E96633-6475-1F2C-E726-28BE8668FBC5}"/>
              </a:ext>
            </a:extLst>
          </p:cNvPr>
          <p:cNvSpPr>
            <a:spLocks noGrp="1"/>
          </p:cNvSpPr>
          <p:nvPr>
            <p:ph type="body" sz="quarter" idx="73" hasCustomPrompt="1"/>
          </p:nvPr>
        </p:nvSpPr>
        <p:spPr>
          <a:xfrm>
            <a:off x="18592805" y="17063961"/>
            <a:ext cx="16346278"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8" name="Text Placeholder 7">
            <a:extLst>
              <a:ext uri="{FF2B5EF4-FFF2-40B4-BE49-F238E27FC236}">
                <a16:creationId xmlns:a16="http://schemas.microsoft.com/office/drawing/2014/main" id="{F2428D4D-F13F-B280-6137-8C32CD9EEF0B}"/>
              </a:ext>
            </a:extLst>
          </p:cNvPr>
          <p:cNvSpPr>
            <a:spLocks noGrp="1"/>
          </p:cNvSpPr>
          <p:nvPr>
            <p:ph type="body" sz="quarter" idx="74" hasCustomPrompt="1"/>
          </p:nvPr>
        </p:nvSpPr>
        <p:spPr>
          <a:xfrm>
            <a:off x="18592805" y="17751568"/>
            <a:ext cx="16346278"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985611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Bullet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8F434B88-2544-75AC-CBB8-19A1035D1251}"/>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7990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up Image Layout with Bullets">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C16114AB-138A-4EAC-3492-E7D7CA151DB9}"/>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0" name="Text Placeholder 7">
            <a:extLst>
              <a:ext uri="{FF2B5EF4-FFF2-40B4-BE49-F238E27FC236}">
                <a16:creationId xmlns:a16="http://schemas.microsoft.com/office/drawing/2014/main" id="{4B79CE2D-84D0-541E-C116-5E768BBF94D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21" name="Picture Placeholder 2">
            <a:extLst>
              <a:ext uri="{FF2B5EF4-FFF2-40B4-BE49-F238E27FC236}">
                <a16:creationId xmlns:a16="http://schemas.microsoft.com/office/drawing/2014/main" id="{3431A644-F8BA-5000-F78A-9BB8A4809E2A}"/>
              </a:ext>
            </a:extLst>
          </p:cNvPr>
          <p:cNvSpPr>
            <a:spLocks noGrp="1"/>
          </p:cNvSpPr>
          <p:nvPr>
            <p:ph type="pic" sz="quarter" idx="11"/>
          </p:nvPr>
        </p:nvSpPr>
        <p:spPr>
          <a:xfrm>
            <a:off x="1637604" y="4849813"/>
            <a:ext cx="8832277"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2" name="Content Placeholder 2">
            <a:extLst>
              <a:ext uri="{FF2B5EF4-FFF2-40B4-BE49-F238E27FC236}">
                <a16:creationId xmlns:a16="http://schemas.microsoft.com/office/drawing/2014/main" id="{B46989B9-88FE-F861-A0B6-8F80720B5C7E}"/>
              </a:ext>
            </a:extLst>
          </p:cNvPr>
          <p:cNvSpPr>
            <a:spLocks noGrp="1"/>
          </p:cNvSpPr>
          <p:nvPr>
            <p:ph idx="31" hasCustomPrompt="1"/>
          </p:nvPr>
        </p:nvSpPr>
        <p:spPr>
          <a:xfrm>
            <a:off x="11058350" y="6919968"/>
            <a:ext cx="6924849" cy="7879524"/>
          </a:xfrm>
          <a:prstGeom prst="rect">
            <a:avLst/>
          </a:prstGeom>
        </p:spPr>
        <p:txBody>
          <a:bodyPr anchor="ct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4" name="Picture Placeholder 2">
            <a:extLst>
              <a:ext uri="{FF2B5EF4-FFF2-40B4-BE49-F238E27FC236}">
                <a16:creationId xmlns:a16="http://schemas.microsoft.com/office/drawing/2014/main" id="{973B8B69-1B16-2A38-932F-E517F5C05291}"/>
              </a:ext>
            </a:extLst>
          </p:cNvPr>
          <p:cNvSpPr>
            <a:spLocks noGrp="1"/>
          </p:cNvSpPr>
          <p:nvPr>
            <p:ph type="pic" sz="quarter" idx="32"/>
          </p:nvPr>
        </p:nvSpPr>
        <p:spPr>
          <a:xfrm>
            <a:off x="18592805" y="4849813"/>
            <a:ext cx="8832277"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5" name="Content Placeholder 2">
            <a:extLst>
              <a:ext uri="{FF2B5EF4-FFF2-40B4-BE49-F238E27FC236}">
                <a16:creationId xmlns:a16="http://schemas.microsoft.com/office/drawing/2014/main" id="{660E8F47-2868-457B-7861-466422E34231}"/>
              </a:ext>
            </a:extLst>
          </p:cNvPr>
          <p:cNvSpPr>
            <a:spLocks noGrp="1"/>
          </p:cNvSpPr>
          <p:nvPr>
            <p:ph idx="35" hasCustomPrompt="1"/>
          </p:nvPr>
        </p:nvSpPr>
        <p:spPr>
          <a:xfrm>
            <a:off x="28013551" y="6919968"/>
            <a:ext cx="6924849" cy="7879524"/>
          </a:xfrm>
          <a:prstGeom prst="rect">
            <a:avLst/>
          </a:prstGeom>
        </p:spPr>
        <p:txBody>
          <a:bodyPr anchor="ct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a:extLst>
              <a:ext uri="{FF2B5EF4-FFF2-40B4-BE49-F238E27FC236}">
                <a16:creationId xmlns:a16="http://schemas.microsoft.com/office/drawing/2014/main" id="{3B5FB899-4F67-DA8C-A516-B71387137DB8}"/>
              </a:ext>
            </a:extLst>
          </p:cNvPr>
          <p:cNvSpPr>
            <a:spLocks noGrp="1"/>
          </p:cNvSpPr>
          <p:nvPr>
            <p:ph type="body" sz="quarter" idx="71" hasCustomPrompt="1"/>
          </p:nvPr>
        </p:nvSpPr>
        <p:spPr>
          <a:xfrm>
            <a:off x="1637604" y="17063961"/>
            <a:ext cx="8832277"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7" name="Text Placeholder 7">
            <a:extLst>
              <a:ext uri="{FF2B5EF4-FFF2-40B4-BE49-F238E27FC236}">
                <a16:creationId xmlns:a16="http://schemas.microsoft.com/office/drawing/2014/main" id="{B1A5AAD0-2B0D-F6DE-8C5D-5C0625FD55A7}"/>
              </a:ext>
            </a:extLst>
          </p:cNvPr>
          <p:cNvSpPr>
            <a:spLocks noGrp="1"/>
          </p:cNvSpPr>
          <p:nvPr>
            <p:ph type="body" sz="quarter" idx="72" hasCustomPrompt="1"/>
          </p:nvPr>
        </p:nvSpPr>
        <p:spPr>
          <a:xfrm>
            <a:off x="1637604" y="17751568"/>
            <a:ext cx="8832277"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8" name="Text Placeholder 7">
            <a:extLst>
              <a:ext uri="{FF2B5EF4-FFF2-40B4-BE49-F238E27FC236}">
                <a16:creationId xmlns:a16="http://schemas.microsoft.com/office/drawing/2014/main" id="{DBD83B1D-F849-2310-DE25-451C7BD75C53}"/>
              </a:ext>
            </a:extLst>
          </p:cNvPr>
          <p:cNvSpPr>
            <a:spLocks noGrp="1"/>
          </p:cNvSpPr>
          <p:nvPr>
            <p:ph type="body" sz="quarter" idx="73" hasCustomPrompt="1"/>
          </p:nvPr>
        </p:nvSpPr>
        <p:spPr>
          <a:xfrm>
            <a:off x="18592805" y="17063961"/>
            <a:ext cx="8832646"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2" name="Text Placeholder 7">
            <a:extLst>
              <a:ext uri="{FF2B5EF4-FFF2-40B4-BE49-F238E27FC236}">
                <a16:creationId xmlns:a16="http://schemas.microsoft.com/office/drawing/2014/main" id="{E0292527-B9F3-D59F-1575-33C8C564E870}"/>
              </a:ext>
            </a:extLst>
          </p:cNvPr>
          <p:cNvSpPr>
            <a:spLocks noGrp="1"/>
          </p:cNvSpPr>
          <p:nvPr>
            <p:ph type="body" sz="quarter" idx="74" hasCustomPrompt="1"/>
          </p:nvPr>
        </p:nvSpPr>
        <p:spPr>
          <a:xfrm>
            <a:off x="18592805" y="17751568"/>
            <a:ext cx="8832646"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801177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up Image">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06EC4D90-EA3E-9A18-FEA5-3EEF50715391}"/>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8" name="Text Placeholder 7">
            <a:extLst>
              <a:ext uri="{FF2B5EF4-FFF2-40B4-BE49-F238E27FC236}">
                <a16:creationId xmlns:a16="http://schemas.microsoft.com/office/drawing/2014/main" id="{3BFC61ED-E368-EADF-A0C1-3AE9904C78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30" name="Picture Placeholder 2">
            <a:extLst>
              <a:ext uri="{FF2B5EF4-FFF2-40B4-BE49-F238E27FC236}">
                <a16:creationId xmlns:a16="http://schemas.microsoft.com/office/drawing/2014/main" id="{5FE98CD1-AB1E-1E7B-2FF4-F7E242CBAB87}"/>
              </a:ext>
            </a:extLst>
          </p:cNvPr>
          <p:cNvSpPr>
            <a:spLocks noGrp="1"/>
          </p:cNvSpPr>
          <p:nvPr>
            <p:ph type="pic" sz="quarter" idx="24"/>
          </p:nvPr>
        </p:nvSpPr>
        <p:spPr>
          <a:xfrm>
            <a:off x="24148473" y="4849813"/>
            <a:ext cx="10789920" cy="12019835"/>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2" name="Picture Placeholder 2">
            <a:extLst>
              <a:ext uri="{FF2B5EF4-FFF2-40B4-BE49-F238E27FC236}">
                <a16:creationId xmlns:a16="http://schemas.microsoft.com/office/drawing/2014/main" id="{CCCE8B13-298C-67A4-073D-4636A3BCE7A9}"/>
              </a:ext>
            </a:extLst>
          </p:cNvPr>
          <p:cNvSpPr>
            <a:spLocks noGrp="1"/>
          </p:cNvSpPr>
          <p:nvPr>
            <p:ph type="pic" sz="quarter" idx="20"/>
          </p:nvPr>
        </p:nvSpPr>
        <p:spPr>
          <a:xfrm>
            <a:off x="12893038" y="4849813"/>
            <a:ext cx="10789920" cy="12019835"/>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3" name="Picture Placeholder 2">
            <a:extLst>
              <a:ext uri="{FF2B5EF4-FFF2-40B4-BE49-F238E27FC236}">
                <a16:creationId xmlns:a16="http://schemas.microsoft.com/office/drawing/2014/main" id="{F9FA27DB-2E4D-388B-2F4A-FE708B1D264C}"/>
              </a:ext>
            </a:extLst>
          </p:cNvPr>
          <p:cNvSpPr>
            <a:spLocks noGrp="1"/>
          </p:cNvSpPr>
          <p:nvPr>
            <p:ph type="pic" sz="quarter" idx="25"/>
          </p:nvPr>
        </p:nvSpPr>
        <p:spPr>
          <a:xfrm>
            <a:off x="1637604" y="4849813"/>
            <a:ext cx="10789920" cy="12019835"/>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4" name="Text Placeholder 7">
            <a:extLst>
              <a:ext uri="{FF2B5EF4-FFF2-40B4-BE49-F238E27FC236}">
                <a16:creationId xmlns:a16="http://schemas.microsoft.com/office/drawing/2014/main" id="{C5E18C58-3C84-ECE1-A164-6A5FF953635E}"/>
              </a:ext>
            </a:extLst>
          </p:cNvPr>
          <p:cNvSpPr>
            <a:spLocks noGrp="1"/>
          </p:cNvSpPr>
          <p:nvPr>
            <p:ph type="body" sz="quarter" idx="67" hasCustomPrompt="1"/>
          </p:nvPr>
        </p:nvSpPr>
        <p:spPr>
          <a:xfrm>
            <a:off x="1653110" y="17063961"/>
            <a:ext cx="1078992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6D55A3EC-8AF3-3222-5E82-1A74FA5AB0D5}"/>
              </a:ext>
            </a:extLst>
          </p:cNvPr>
          <p:cNvSpPr>
            <a:spLocks noGrp="1"/>
          </p:cNvSpPr>
          <p:nvPr>
            <p:ph type="body" sz="quarter" idx="69" hasCustomPrompt="1"/>
          </p:nvPr>
        </p:nvSpPr>
        <p:spPr>
          <a:xfrm>
            <a:off x="1653110" y="17751568"/>
            <a:ext cx="1078992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6" name="Text Placeholder 7">
            <a:extLst>
              <a:ext uri="{FF2B5EF4-FFF2-40B4-BE49-F238E27FC236}">
                <a16:creationId xmlns:a16="http://schemas.microsoft.com/office/drawing/2014/main" id="{5F9A555E-B5A7-F2B9-6D6D-E24CAD68B927}"/>
              </a:ext>
            </a:extLst>
          </p:cNvPr>
          <p:cNvSpPr>
            <a:spLocks noGrp="1"/>
          </p:cNvSpPr>
          <p:nvPr>
            <p:ph type="body" sz="quarter" idx="71" hasCustomPrompt="1"/>
          </p:nvPr>
        </p:nvSpPr>
        <p:spPr>
          <a:xfrm>
            <a:off x="12893040" y="17063961"/>
            <a:ext cx="1078992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7" name="Text Placeholder 7">
            <a:extLst>
              <a:ext uri="{FF2B5EF4-FFF2-40B4-BE49-F238E27FC236}">
                <a16:creationId xmlns:a16="http://schemas.microsoft.com/office/drawing/2014/main" id="{EFC4CC4C-42B6-5D87-37D6-FE779B1ABFEB}"/>
              </a:ext>
            </a:extLst>
          </p:cNvPr>
          <p:cNvSpPr>
            <a:spLocks noGrp="1"/>
          </p:cNvSpPr>
          <p:nvPr>
            <p:ph type="body" sz="quarter" idx="72" hasCustomPrompt="1"/>
          </p:nvPr>
        </p:nvSpPr>
        <p:spPr>
          <a:xfrm>
            <a:off x="12893040" y="17751568"/>
            <a:ext cx="1078992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8" name="Text Placeholder 7">
            <a:extLst>
              <a:ext uri="{FF2B5EF4-FFF2-40B4-BE49-F238E27FC236}">
                <a16:creationId xmlns:a16="http://schemas.microsoft.com/office/drawing/2014/main" id="{E4DE79F6-DE99-BDFD-033A-5AB8981A3A0E}"/>
              </a:ext>
            </a:extLst>
          </p:cNvPr>
          <p:cNvSpPr>
            <a:spLocks noGrp="1"/>
          </p:cNvSpPr>
          <p:nvPr>
            <p:ph type="body" sz="quarter" idx="73" hasCustomPrompt="1"/>
          </p:nvPr>
        </p:nvSpPr>
        <p:spPr>
          <a:xfrm>
            <a:off x="24132970" y="17063961"/>
            <a:ext cx="1079037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9" name="Text Placeholder 7">
            <a:extLst>
              <a:ext uri="{FF2B5EF4-FFF2-40B4-BE49-F238E27FC236}">
                <a16:creationId xmlns:a16="http://schemas.microsoft.com/office/drawing/2014/main" id="{E6F712D3-EAE3-8A7F-010B-AFEF00AE6B00}"/>
              </a:ext>
            </a:extLst>
          </p:cNvPr>
          <p:cNvSpPr>
            <a:spLocks noGrp="1"/>
          </p:cNvSpPr>
          <p:nvPr>
            <p:ph type="body" sz="quarter" idx="74" hasCustomPrompt="1"/>
          </p:nvPr>
        </p:nvSpPr>
        <p:spPr>
          <a:xfrm>
            <a:off x="24132970" y="17751568"/>
            <a:ext cx="1079037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068062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up Imag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459D9FFB-F331-2BA3-76DB-D0D67666F296}"/>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3" name="Text Placeholder 7">
            <a:extLst>
              <a:ext uri="{FF2B5EF4-FFF2-40B4-BE49-F238E27FC236}">
                <a16:creationId xmlns:a16="http://schemas.microsoft.com/office/drawing/2014/main" id="{4737A17E-9A03-1AA3-D59C-3833F19EFE4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30" name="Picture Placeholder 2">
            <a:extLst>
              <a:ext uri="{FF2B5EF4-FFF2-40B4-BE49-F238E27FC236}">
                <a16:creationId xmlns:a16="http://schemas.microsoft.com/office/drawing/2014/main" id="{7FF59CD9-73FD-415B-F082-C27D3FC74CC5}"/>
              </a:ext>
            </a:extLst>
          </p:cNvPr>
          <p:cNvSpPr>
            <a:spLocks noGrp="1"/>
          </p:cNvSpPr>
          <p:nvPr>
            <p:ph type="pic" sz="quarter" idx="24"/>
          </p:nvPr>
        </p:nvSpPr>
        <p:spPr>
          <a:xfrm>
            <a:off x="18520757" y="4849813"/>
            <a:ext cx="7982985"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1" name="Picture Placeholder 2">
            <a:extLst>
              <a:ext uri="{FF2B5EF4-FFF2-40B4-BE49-F238E27FC236}">
                <a16:creationId xmlns:a16="http://schemas.microsoft.com/office/drawing/2014/main" id="{90082BEB-34AF-6104-9172-84A9393C73A1}"/>
              </a:ext>
            </a:extLst>
          </p:cNvPr>
          <p:cNvSpPr>
            <a:spLocks noGrp="1"/>
          </p:cNvSpPr>
          <p:nvPr>
            <p:ph type="pic" sz="quarter" idx="20"/>
          </p:nvPr>
        </p:nvSpPr>
        <p:spPr>
          <a:xfrm>
            <a:off x="10072254" y="4849813"/>
            <a:ext cx="7982985"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9" name="Picture Placeholder 2">
            <a:extLst>
              <a:ext uri="{FF2B5EF4-FFF2-40B4-BE49-F238E27FC236}">
                <a16:creationId xmlns:a16="http://schemas.microsoft.com/office/drawing/2014/main" id="{1ACBD8DD-E9B6-20E0-AF99-F566611D5259}"/>
              </a:ext>
            </a:extLst>
          </p:cNvPr>
          <p:cNvSpPr>
            <a:spLocks noGrp="1"/>
          </p:cNvSpPr>
          <p:nvPr>
            <p:ph type="pic" sz="quarter" idx="28"/>
          </p:nvPr>
        </p:nvSpPr>
        <p:spPr>
          <a:xfrm>
            <a:off x="1637606" y="4849813"/>
            <a:ext cx="7969130"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0" name="Picture Placeholder 2">
            <a:extLst>
              <a:ext uri="{FF2B5EF4-FFF2-40B4-BE49-F238E27FC236}">
                <a16:creationId xmlns:a16="http://schemas.microsoft.com/office/drawing/2014/main" id="{3F34C73B-16DF-6108-33FA-2019F4A18A96}"/>
              </a:ext>
            </a:extLst>
          </p:cNvPr>
          <p:cNvSpPr>
            <a:spLocks noGrp="1"/>
          </p:cNvSpPr>
          <p:nvPr>
            <p:ph type="pic" sz="quarter" idx="29"/>
          </p:nvPr>
        </p:nvSpPr>
        <p:spPr>
          <a:xfrm>
            <a:off x="26969260" y="4849813"/>
            <a:ext cx="7969133"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1" name="Text Placeholder 7">
            <a:extLst>
              <a:ext uri="{FF2B5EF4-FFF2-40B4-BE49-F238E27FC236}">
                <a16:creationId xmlns:a16="http://schemas.microsoft.com/office/drawing/2014/main" id="{2A0C0A2B-E05B-6582-22E0-E2FB87D4F5FE}"/>
              </a:ext>
            </a:extLst>
          </p:cNvPr>
          <p:cNvSpPr>
            <a:spLocks noGrp="1"/>
          </p:cNvSpPr>
          <p:nvPr>
            <p:ph type="body" sz="quarter" idx="67" hasCustomPrompt="1"/>
          </p:nvPr>
        </p:nvSpPr>
        <p:spPr>
          <a:xfrm>
            <a:off x="10087333" y="17063961"/>
            <a:ext cx="7967906"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2" name="Text Placeholder 7">
            <a:extLst>
              <a:ext uri="{FF2B5EF4-FFF2-40B4-BE49-F238E27FC236}">
                <a16:creationId xmlns:a16="http://schemas.microsoft.com/office/drawing/2014/main" id="{F252818C-30B9-BEAB-C34B-3FDB45B07855}"/>
              </a:ext>
            </a:extLst>
          </p:cNvPr>
          <p:cNvSpPr>
            <a:spLocks noGrp="1"/>
          </p:cNvSpPr>
          <p:nvPr>
            <p:ph type="body" sz="quarter" idx="68" hasCustomPrompt="1"/>
          </p:nvPr>
        </p:nvSpPr>
        <p:spPr>
          <a:xfrm>
            <a:off x="1630527" y="17063961"/>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3" name="Text Placeholder 7">
            <a:extLst>
              <a:ext uri="{FF2B5EF4-FFF2-40B4-BE49-F238E27FC236}">
                <a16:creationId xmlns:a16="http://schemas.microsoft.com/office/drawing/2014/main" id="{E94F7E10-2AF0-1049-A3BD-C3667BA1A7B7}"/>
              </a:ext>
            </a:extLst>
          </p:cNvPr>
          <p:cNvSpPr>
            <a:spLocks noGrp="1"/>
          </p:cNvSpPr>
          <p:nvPr>
            <p:ph type="body" sz="quarter" idx="69" hasCustomPrompt="1"/>
          </p:nvPr>
        </p:nvSpPr>
        <p:spPr>
          <a:xfrm>
            <a:off x="10087333" y="17751568"/>
            <a:ext cx="7967906"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4" name="Text Placeholder 7">
            <a:extLst>
              <a:ext uri="{FF2B5EF4-FFF2-40B4-BE49-F238E27FC236}">
                <a16:creationId xmlns:a16="http://schemas.microsoft.com/office/drawing/2014/main" id="{CCE2100E-D959-41B2-929B-D1BC55772019}"/>
              </a:ext>
            </a:extLst>
          </p:cNvPr>
          <p:cNvSpPr>
            <a:spLocks noGrp="1"/>
          </p:cNvSpPr>
          <p:nvPr>
            <p:ph type="body" sz="quarter" idx="70" hasCustomPrompt="1"/>
          </p:nvPr>
        </p:nvSpPr>
        <p:spPr>
          <a:xfrm>
            <a:off x="1630527" y="17751568"/>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5" name="Text Placeholder 7">
            <a:extLst>
              <a:ext uri="{FF2B5EF4-FFF2-40B4-BE49-F238E27FC236}">
                <a16:creationId xmlns:a16="http://schemas.microsoft.com/office/drawing/2014/main" id="{F9556000-DFCA-8B90-EBBC-359C95C3B361}"/>
              </a:ext>
            </a:extLst>
          </p:cNvPr>
          <p:cNvSpPr>
            <a:spLocks noGrp="1"/>
          </p:cNvSpPr>
          <p:nvPr>
            <p:ph type="body" sz="quarter" idx="71" hasCustomPrompt="1"/>
          </p:nvPr>
        </p:nvSpPr>
        <p:spPr>
          <a:xfrm>
            <a:off x="18527529" y="17063961"/>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6" name="Text Placeholder 7">
            <a:extLst>
              <a:ext uri="{FF2B5EF4-FFF2-40B4-BE49-F238E27FC236}">
                <a16:creationId xmlns:a16="http://schemas.microsoft.com/office/drawing/2014/main" id="{80DB8C8F-25FA-6C95-C2D7-C138BAA32B50}"/>
              </a:ext>
            </a:extLst>
          </p:cNvPr>
          <p:cNvSpPr>
            <a:spLocks noGrp="1"/>
          </p:cNvSpPr>
          <p:nvPr>
            <p:ph type="body" sz="quarter" idx="72" hasCustomPrompt="1"/>
          </p:nvPr>
        </p:nvSpPr>
        <p:spPr>
          <a:xfrm>
            <a:off x="18527529" y="17751568"/>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7" name="Text Placeholder 7">
            <a:extLst>
              <a:ext uri="{FF2B5EF4-FFF2-40B4-BE49-F238E27FC236}">
                <a16:creationId xmlns:a16="http://schemas.microsoft.com/office/drawing/2014/main" id="{63D94597-BF94-1410-90DE-B1569E6B339A}"/>
              </a:ext>
            </a:extLst>
          </p:cNvPr>
          <p:cNvSpPr>
            <a:spLocks noGrp="1"/>
          </p:cNvSpPr>
          <p:nvPr>
            <p:ph type="body" sz="quarter" idx="73" hasCustomPrompt="1"/>
          </p:nvPr>
        </p:nvSpPr>
        <p:spPr>
          <a:xfrm>
            <a:off x="26976037" y="17063961"/>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8" name="Text Placeholder 7">
            <a:extLst>
              <a:ext uri="{FF2B5EF4-FFF2-40B4-BE49-F238E27FC236}">
                <a16:creationId xmlns:a16="http://schemas.microsoft.com/office/drawing/2014/main" id="{BF06A1A9-1746-181C-9E88-1422CE2DFEC1}"/>
              </a:ext>
            </a:extLst>
          </p:cNvPr>
          <p:cNvSpPr>
            <a:spLocks noGrp="1"/>
          </p:cNvSpPr>
          <p:nvPr>
            <p:ph type="body" sz="quarter" idx="74" hasCustomPrompt="1"/>
          </p:nvPr>
        </p:nvSpPr>
        <p:spPr>
          <a:xfrm>
            <a:off x="26976037" y="17751568"/>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135586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up Image">
    <p:spTree>
      <p:nvGrpSpPr>
        <p:cNvPr id="1" name=""/>
        <p:cNvGrpSpPr/>
        <p:nvPr/>
      </p:nvGrpSpPr>
      <p:grpSpPr>
        <a:xfrm>
          <a:off x="0" y="0"/>
          <a:ext cx="0" cy="0"/>
          <a:chOff x="0" y="0"/>
          <a:chExt cx="0" cy="0"/>
        </a:xfrm>
      </p:grpSpPr>
      <p:sp>
        <p:nvSpPr>
          <p:cNvPr id="27" name="Picture Placeholder 2">
            <a:extLst>
              <a:ext uri="{FF2B5EF4-FFF2-40B4-BE49-F238E27FC236}">
                <a16:creationId xmlns:a16="http://schemas.microsoft.com/office/drawing/2014/main" id="{8907B76C-DA4A-68FA-C798-F3D3ED6D3EEF}"/>
              </a:ext>
            </a:extLst>
          </p:cNvPr>
          <p:cNvSpPr>
            <a:spLocks noGrp="1"/>
          </p:cNvSpPr>
          <p:nvPr>
            <p:ph type="pic" sz="quarter" idx="24"/>
          </p:nvPr>
        </p:nvSpPr>
        <p:spPr>
          <a:xfrm>
            <a:off x="1289139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28" name="Picture Placeholder 2">
            <a:extLst>
              <a:ext uri="{FF2B5EF4-FFF2-40B4-BE49-F238E27FC236}">
                <a16:creationId xmlns:a16="http://schemas.microsoft.com/office/drawing/2014/main" id="{80A5F7E9-98C2-BE12-2CFF-1D4269C21CEF}"/>
              </a:ext>
            </a:extLst>
          </p:cNvPr>
          <p:cNvSpPr>
            <a:spLocks noGrp="1"/>
          </p:cNvSpPr>
          <p:nvPr>
            <p:ph type="pic" sz="quarter" idx="20"/>
          </p:nvPr>
        </p:nvSpPr>
        <p:spPr>
          <a:xfrm>
            <a:off x="164558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0" name="Picture Placeholder 2">
            <a:extLst>
              <a:ext uri="{FF2B5EF4-FFF2-40B4-BE49-F238E27FC236}">
                <a16:creationId xmlns:a16="http://schemas.microsoft.com/office/drawing/2014/main" id="{C40D16D0-F1BB-6699-BB7A-3010F14B4E5E}"/>
              </a:ext>
            </a:extLst>
          </p:cNvPr>
          <p:cNvSpPr>
            <a:spLocks noGrp="1"/>
          </p:cNvSpPr>
          <p:nvPr>
            <p:ph type="pic" sz="quarter" idx="28"/>
          </p:nvPr>
        </p:nvSpPr>
        <p:spPr>
          <a:xfrm>
            <a:off x="2414847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2" name="Text Placeholder 7">
            <a:extLst>
              <a:ext uri="{FF2B5EF4-FFF2-40B4-BE49-F238E27FC236}">
                <a16:creationId xmlns:a16="http://schemas.microsoft.com/office/drawing/2014/main" id="{669BAFFD-DE29-C3FE-3E3D-0742C54E776F}"/>
              </a:ext>
            </a:extLst>
          </p:cNvPr>
          <p:cNvSpPr>
            <a:spLocks noGrp="1"/>
          </p:cNvSpPr>
          <p:nvPr>
            <p:ph type="body" sz="quarter" idx="59" hasCustomPrompt="1"/>
          </p:nvPr>
        </p:nvSpPr>
        <p:spPr>
          <a:xfrm>
            <a:off x="1656844"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3" name="Text Placeholder 7">
            <a:extLst>
              <a:ext uri="{FF2B5EF4-FFF2-40B4-BE49-F238E27FC236}">
                <a16:creationId xmlns:a16="http://schemas.microsoft.com/office/drawing/2014/main" id="{6F8CDCB5-2334-0382-7EDF-D6A8C4C37919}"/>
              </a:ext>
            </a:extLst>
          </p:cNvPr>
          <p:cNvSpPr>
            <a:spLocks noGrp="1"/>
          </p:cNvSpPr>
          <p:nvPr>
            <p:ph type="body" sz="quarter" idx="63" hasCustomPrompt="1"/>
          </p:nvPr>
        </p:nvSpPr>
        <p:spPr>
          <a:xfrm>
            <a:off x="1656844"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4" name="Text Placeholder 7">
            <a:extLst>
              <a:ext uri="{FF2B5EF4-FFF2-40B4-BE49-F238E27FC236}">
                <a16:creationId xmlns:a16="http://schemas.microsoft.com/office/drawing/2014/main" id="{3E8130F2-A049-2C2C-49C2-814F60E02EF5}"/>
              </a:ext>
            </a:extLst>
          </p:cNvPr>
          <p:cNvSpPr>
            <a:spLocks noGrp="1"/>
          </p:cNvSpPr>
          <p:nvPr>
            <p:ph type="body" sz="quarter" idx="64" hasCustomPrompt="1"/>
          </p:nvPr>
        </p:nvSpPr>
        <p:spPr>
          <a:xfrm>
            <a:off x="12894348"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2EF59D26-21AA-0628-FEAE-B2017AD93D46}"/>
              </a:ext>
            </a:extLst>
          </p:cNvPr>
          <p:cNvSpPr>
            <a:spLocks noGrp="1"/>
          </p:cNvSpPr>
          <p:nvPr>
            <p:ph type="body" sz="quarter" idx="65" hasCustomPrompt="1"/>
          </p:nvPr>
        </p:nvSpPr>
        <p:spPr>
          <a:xfrm>
            <a:off x="12894348"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6" name="Text Placeholder 7">
            <a:extLst>
              <a:ext uri="{FF2B5EF4-FFF2-40B4-BE49-F238E27FC236}">
                <a16:creationId xmlns:a16="http://schemas.microsoft.com/office/drawing/2014/main" id="{FA27073E-24AC-35B6-4579-F3553211D14F}"/>
              </a:ext>
            </a:extLst>
          </p:cNvPr>
          <p:cNvSpPr>
            <a:spLocks noGrp="1"/>
          </p:cNvSpPr>
          <p:nvPr>
            <p:ph type="body" sz="quarter" idx="66" hasCustomPrompt="1"/>
          </p:nvPr>
        </p:nvSpPr>
        <p:spPr>
          <a:xfrm>
            <a:off x="24151315" y="9981886"/>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7" name="Text Placeholder 7">
            <a:extLst>
              <a:ext uri="{FF2B5EF4-FFF2-40B4-BE49-F238E27FC236}">
                <a16:creationId xmlns:a16="http://schemas.microsoft.com/office/drawing/2014/main" id="{B7137105-F7C8-86F9-A19D-CC0280C95516}"/>
              </a:ext>
            </a:extLst>
          </p:cNvPr>
          <p:cNvSpPr>
            <a:spLocks noGrp="1"/>
          </p:cNvSpPr>
          <p:nvPr>
            <p:ph type="body" sz="quarter" idx="67" hasCustomPrompt="1"/>
          </p:nvPr>
        </p:nvSpPr>
        <p:spPr>
          <a:xfrm>
            <a:off x="24151315" y="10669493"/>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8" name="Picture Placeholder 2">
            <a:extLst>
              <a:ext uri="{FF2B5EF4-FFF2-40B4-BE49-F238E27FC236}">
                <a16:creationId xmlns:a16="http://schemas.microsoft.com/office/drawing/2014/main" id="{C215F7B2-F4E2-412D-DB90-96FF4E146F17}"/>
              </a:ext>
            </a:extLst>
          </p:cNvPr>
          <p:cNvSpPr>
            <a:spLocks noGrp="1"/>
          </p:cNvSpPr>
          <p:nvPr>
            <p:ph type="pic" sz="quarter" idx="75"/>
          </p:nvPr>
        </p:nvSpPr>
        <p:spPr>
          <a:xfrm>
            <a:off x="18520757" y="11931888"/>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8" name="Picture Placeholder 2">
            <a:extLst>
              <a:ext uri="{FF2B5EF4-FFF2-40B4-BE49-F238E27FC236}">
                <a16:creationId xmlns:a16="http://schemas.microsoft.com/office/drawing/2014/main" id="{F6B1B50B-4191-7EA1-DD61-A96EBE2A0C65}"/>
              </a:ext>
            </a:extLst>
          </p:cNvPr>
          <p:cNvSpPr>
            <a:spLocks noGrp="1"/>
          </p:cNvSpPr>
          <p:nvPr>
            <p:ph type="pic" sz="quarter" idx="76"/>
          </p:nvPr>
        </p:nvSpPr>
        <p:spPr>
          <a:xfrm>
            <a:off x="7265320" y="11931888"/>
            <a:ext cx="10789919" cy="4937760"/>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9" name="Text Placeholder 7">
            <a:extLst>
              <a:ext uri="{FF2B5EF4-FFF2-40B4-BE49-F238E27FC236}">
                <a16:creationId xmlns:a16="http://schemas.microsoft.com/office/drawing/2014/main" id="{65B4C94D-3029-61DE-18DE-8A6472E970BD}"/>
              </a:ext>
            </a:extLst>
          </p:cNvPr>
          <p:cNvSpPr>
            <a:spLocks noGrp="1"/>
          </p:cNvSpPr>
          <p:nvPr>
            <p:ph type="body" sz="quarter" idx="77" hasCustomPrompt="1"/>
          </p:nvPr>
        </p:nvSpPr>
        <p:spPr>
          <a:xfrm>
            <a:off x="7276587" y="17063961"/>
            <a:ext cx="1077865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0" name="Text Placeholder 7">
            <a:extLst>
              <a:ext uri="{FF2B5EF4-FFF2-40B4-BE49-F238E27FC236}">
                <a16:creationId xmlns:a16="http://schemas.microsoft.com/office/drawing/2014/main" id="{CE518717-6ECD-F803-EEF8-2B2D7CF9EB49}"/>
              </a:ext>
            </a:extLst>
          </p:cNvPr>
          <p:cNvSpPr>
            <a:spLocks noGrp="1"/>
          </p:cNvSpPr>
          <p:nvPr>
            <p:ph type="body" sz="quarter" idx="78" hasCustomPrompt="1"/>
          </p:nvPr>
        </p:nvSpPr>
        <p:spPr>
          <a:xfrm>
            <a:off x="7276587" y="17751568"/>
            <a:ext cx="1077865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1" name="Text Placeholder 7">
            <a:extLst>
              <a:ext uri="{FF2B5EF4-FFF2-40B4-BE49-F238E27FC236}">
                <a16:creationId xmlns:a16="http://schemas.microsoft.com/office/drawing/2014/main" id="{C5D8EE17-AD94-2DE2-C337-573533395DAF}"/>
              </a:ext>
            </a:extLst>
          </p:cNvPr>
          <p:cNvSpPr>
            <a:spLocks noGrp="1"/>
          </p:cNvSpPr>
          <p:nvPr>
            <p:ph type="body" sz="quarter" idx="79" hasCustomPrompt="1"/>
          </p:nvPr>
        </p:nvSpPr>
        <p:spPr>
          <a:xfrm>
            <a:off x="18533554" y="17063961"/>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2" name="Text Placeholder 7">
            <a:extLst>
              <a:ext uri="{FF2B5EF4-FFF2-40B4-BE49-F238E27FC236}">
                <a16:creationId xmlns:a16="http://schemas.microsoft.com/office/drawing/2014/main" id="{85A95BB1-6B72-7CA5-06BB-430623F1D273}"/>
              </a:ext>
            </a:extLst>
          </p:cNvPr>
          <p:cNvSpPr>
            <a:spLocks noGrp="1"/>
          </p:cNvSpPr>
          <p:nvPr>
            <p:ph type="body" sz="quarter" idx="80" hasCustomPrompt="1"/>
          </p:nvPr>
        </p:nvSpPr>
        <p:spPr>
          <a:xfrm>
            <a:off x="18533554" y="17751568"/>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3" name="Title 1">
            <a:extLst>
              <a:ext uri="{FF2B5EF4-FFF2-40B4-BE49-F238E27FC236}">
                <a16:creationId xmlns:a16="http://schemas.microsoft.com/office/drawing/2014/main" id="{8DC5F873-F78F-F1B6-1AFB-37B1EE5098FA}"/>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54" name="Text Placeholder 7">
            <a:extLst>
              <a:ext uri="{FF2B5EF4-FFF2-40B4-BE49-F238E27FC236}">
                <a16:creationId xmlns:a16="http://schemas.microsoft.com/office/drawing/2014/main" id="{8631CFA9-583B-6069-2D7A-BD83D75791B2}"/>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714430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up Image">
    <p:spTree>
      <p:nvGrpSpPr>
        <p:cNvPr id="1" name=""/>
        <p:cNvGrpSpPr/>
        <p:nvPr/>
      </p:nvGrpSpPr>
      <p:grpSpPr>
        <a:xfrm>
          <a:off x="0" y="0"/>
          <a:ext cx="0" cy="0"/>
          <a:chOff x="0" y="0"/>
          <a:chExt cx="0" cy="0"/>
        </a:xfrm>
      </p:grpSpPr>
      <p:sp>
        <p:nvSpPr>
          <p:cNvPr id="30" name="Picture Placeholder 2">
            <a:extLst>
              <a:ext uri="{FF2B5EF4-FFF2-40B4-BE49-F238E27FC236}">
                <a16:creationId xmlns:a16="http://schemas.microsoft.com/office/drawing/2014/main" id="{B1953C1A-70BD-1EAA-9874-87A836A8195E}"/>
              </a:ext>
            </a:extLst>
          </p:cNvPr>
          <p:cNvSpPr>
            <a:spLocks noGrp="1"/>
          </p:cNvSpPr>
          <p:nvPr>
            <p:ph type="pic" sz="quarter" idx="24"/>
          </p:nvPr>
        </p:nvSpPr>
        <p:spPr>
          <a:xfrm>
            <a:off x="1289139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1" name="Picture Placeholder 2">
            <a:extLst>
              <a:ext uri="{FF2B5EF4-FFF2-40B4-BE49-F238E27FC236}">
                <a16:creationId xmlns:a16="http://schemas.microsoft.com/office/drawing/2014/main" id="{9252F9A9-D932-EDF6-7A48-D5D93A404550}"/>
              </a:ext>
            </a:extLst>
          </p:cNvPr>
          <p:cNvSpPr>
            <a:spLocks noGrp="1"/>
          </p:cNvSpPr>
          <p:nvPr>
            <p:ph type="pic" sz="quarter" idx="20"/>
          </p:nvPr>
        </p:nvSpPr>
        <p:spPr>
          <a:xfrm>
            <a:off x="164558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2" name="Picture Placeholder 2">
            <a:extLst>
              <a:ext uri="{FF2B5EF4-FFF2-40B4-BE49-F238E27FC236}">
                <a16:creationId xmlns:a16="http://schemas.microsoft.com/office/drawing/2014/main" id="{D0D95889-F2DB-3BC9-69A2-99832FFC9845}"/>
              </a:ext>
            </a:extLst>
          </p:cNvPr>
          <p:cNvSpPr>
            <a:spLocks noGrp="1"/>
          </p:cNvSpPr>
          <p:nvPr>
            <p:ph type="pic" sz="quarter" idx="28"/>
          </p:nvPr>
        </p:nvSpPr>
        <p:spPr>
          <a:xfrm>
            <a:off x="2414847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3" name="Text Placeholder 7">
            <a:extLst>
              <a:ext uri="{FF2B5EF4-FFF2-40B4-BE49-F238E27FC236}">
                <a16:creationId xmlns:a16="http://schemas.microsoft.com/office/drawing/2014/main" id="{20BBE6F4-0357-A4FD-1E64-134C0BB676E5}"/>
              </a:ext>
            </a:extLst>
          </p:cNvPr>
          <p:cNvSpPr>
            <a:spLocks noGrp="1"/>
          </p:cNvSpPr>
          <p:nvPr>
            <p:ph type="body" sz="quarter" idx="59" hasCustomPrompt="1"/>
          </p:nvPr>
        </p:nvSpPr>
        <p:spPr>
          <a:xfrm>
            <a:off x="1656844"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4" name="Text Placeholder 7">
            <a:extLst>
              <a:ext uri="{FF2B5EF4-FFF2-40B4-BE49-F238E27FC236}">
                <a16:creationId xmlns:a16="http://schemas.microsoft.com/office/drawing/2014/main" id="{BFAE3A57-5BF4-79B4-4629-2CC735C71FE5}"/>
              </a:ext>
            </a:extLst>
          </p:cNvPr>
          <p:cNvSpPr>
            <a:spLocks noGrp="1"/>
          </p:cNvSpPr>
          <p:nvPr>
            <p:ph type="body" sz="quarter" idx="63" hasCustomPrompt="1"/>
          </p:nvPr>
        </p:nvSpPr>
        <p:spPr>
          <a:xfrm>
            <a:off x="1656844"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5" name="Text Placeholder 7">
            <a:extLst>
              <a:ext uri="{FF2B5EF4-FFF2-40B4-BE49-F238E27FC236}">
                <a16:creationId xmlns:a16="http://schemas.microsoft.com/office/drawing/2014/main" id="{99A50CCA-B5CD-F9AE-216F-C421A1BD9F04}"/>
              </a:ext>
            </a:extLst>
          </p:cNvPr>
          <p:cNvSpPr>
            <a:spLocks noGrp="1"/>
          </p:cNvSpPr>
          <p:nvPr>
            <p:ph type="body" sz="quarter" idx="64" hasCustomPrompt="1"/>
          </p:nvPr>
        </p:nvSpPr>
        <p:spPr>
          <a:xfrm>
            <a:off x="12894348"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6" name="Text Placeholder 7">
            <a:extLst>
              <a:ext uri="{FF2B5EF4-FFF2-40B4-BE49-F238E27FC236}">
                <a16:creationId xmlns:a16="http://schemas.microsoft.com/office/drawing/2014/main" id="{757508AA-A2C8-98B6-81F3-50D83C5092CF}"/>
              </a:ext>
            </a:extLst>
          </p:cNvPr>
          <p:cNvSpPr>
            <a:spLocks noGrp="1"/>
          </p:cNvSpPr>
          <p:nvPr>
            <p:ph type="body" sz="quarter" idx="65" hasCustomPrompt="1"/>
          </p:nvPr>
        </p:nvSpPr>
        <p:spPr>
          <a:xfrm>
            <a:off x="12894348"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7" name="Text Placeholder 7">
            <a:extLst>
              <a:ext uri="{FF2B5EF4-FFF2-40B4-BE49-F238E27FC236}">
                <a16:creationId xmlns:a16="http://schemas.microsoft.com/office/drawing/2014/main" id="{F4222A90-C423-A76E-E4A1-DC33CE530C35}"/>
              </a:ext>
            </a:extLst>
          </p:cNvPr>
          <p:cNvSpPr>
            <a:spLocks noGrp="1"/>
          </p:cNvSpPr>
          <p:nvPr>
            <p:ph type="body" sz="quarter" idx="66" hasCustomPrompt="1"/>
          </p:nvPr>
        </p:nvSpPr>
        <p:spPr>
          <a:xfrm>
            <a:off x="24151315" y="9981886"/>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4" name="Text Placeholder 7">
            <a:extLst>
              <a:ext uri="{FF2B5EF4-FFF2-40B4-BE49-F238E27FC236}">
                <a16:creationId xmlns:a16="http://schemas.microsoft.com/office/drawing/2014/main" id="{4209A868-D6F4-3E49-A6A2-D0B83BADF3A9}"/>
              </a:ext>
            </a:extLst>
          </p:cNvPr>
          <p:cNvSpPr>
            <a:spLocks noGrp="1"/>
          </p:cNvSpPr>
          <p:nvPr>
            <p:ph type="body" sz="quarter" idx="67" hasCustomPrompt="1"/>
          </p:nvPr>
        </p:nvSpPr>
        <p:spPr>
          <a:xfrm>
            <a:off x="24151315" y="10669493"/>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5" name="Picture Placeholder 2">
            <a:extLst>
              <a:ext uri="{FF2B5EF4-FFF2-40B4-BE49-F238E27FC236}">
                <a16:creationId xmlns:a16="http://schemas.microsoft.com/office/drawing/2014/main" id="{9C37E9B7-863B-6FEB-5E35-885ED1194BFF}"/>
              </a:ext>
            </a:extLst>
          </p:cNvPr>
          <p:cNvSpPr>
            <a:spLocks noGrp="1"/>
          </p:cNvSpPr>
          <p:nvPr>
            <p:ph type="pic" sz="quarter" idx="68"/>
          </p:nvPr>
        </p:nvSpPr>
        <p:spPr>
          <a:xfrm>
            <a:off x="12902654" y="11931889"/>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6" name="Picture Placeholder 2">
            <a:extLst>
              <a:ext uri="{FF2B5EF4-FFF2-40B4-BE49-F238E27FC236}">
                <a16:creationId xmlns:a16="http://schemas.microsoft.com/office/drawing/2014/main" id="{577FA631-E033-ADBD-0DC9-D0DB5E39C199}"/>
              </a:ext>
            </a:extLst>
          </p:cNvPr>
          <p:cNvSpPr>
            <a:spLocks noGrp="1"/>
          </p:cNvSpPr>
          <p:nvPr>
            <p:ph type="pic" sz="quarter" idx="69"/>
          </p:nvPr>
        </p:nvSpPr>
        <p:spPr>
          <a:xfrm>
            <a:off x="1656844" y="11931889"/>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7" name="Picture Placeholder 2">
            <a:extLst>
              <a:ext uri="{FF2B5EF4-FFF2-40B4-BE49-F238E27FC236}">
                <a16:creationId xmlns:a16="http://schemas.microsoft.com/office/drawing/2014/main" id="{381881A2-4556-E0E7-4976-CE4CA8B44BD2}"/>
              </a:ext>
            </a:extLst>
          </p:cNvPr>
          <p:cNvSpPr>
            <a:spLocks noGrp="1"/>
          </p:cNvSpPr>
          <p:nvPr>
            <p:ph type="pic" sz="quarter" idx="70"/>
          </p:nvPr>
        </p:nvSpPr>
        <p:spPr>
          <a:xfrm>
            <a:off x="24159734" y="11931889"/>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8" name="Text Placeholder 7">
            <a:extLst>
              <a:ext uri="{FF2B5EF4-FFF2-40B4-BE49-F238E27FC236}">
                <a16:creationId xmlns:a16="http://schemas.microsoft.com/office/drawing/2014/main" id="{3E8E5407-C49C-0C9D-34F8-F6F0488021F6}"/>
              </a:ext>
            </a:extLst>
          </p:cNvPr>
          <p:cNvSpPr>
            <a:spLocks noGrp="1"/>
          </p:cNvSpPr>
          <p:nvPr>
            <p:ph type="body" sz="quarter" idx="71" hasCustomPrompt="1"/>
          </p:nvPr>
        </p:nvSpPr>
        <p:spPr>
          <a:xfrm>
            <a:off x="1668105" y="17063961"/>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9" name="Text Placeholder 7">
            <a:extLst>
              <a:ext uri="{FF2B5EF4-FFF2-40B4-BE49-F238E27FC236}">
                <a16:creationId xmlns:a16="http://schemas.microsoft.com/office/drawing/2014/main" id="{22DA5A94-C231-4766-8AC7-EF73C16EBD61}"/>
              </a:ext>
            </a:extLst>
          </p:cNvPr>
          <p:cNvSpPr>
            <a:spLocks noGrp="1"/>
          </p:cNvSpPr>
          <p:nvPr>
            <p:ph type="body" sz="quarter" idx="72" hasCustomPrompt="1"/>
          </p:nvPr>
        </p:nvSpPr>
        <p:spPr>
          <a:xfrm>
            <a:off x="1668105" y="17751568"/>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0" name="Text Placeholder 7">
            <a:extLst>
              <a:ext uri="{FF2B5EF4-FFF2-40B4-BE49-F238E27FC236}">
                <a16:creationId xmlns:a16="http://schemas.microsoft.com/office/drawing/2014/main" id="{00B4030C-05CF-B466-BA8F-C340617A5787}"/>
              </a:ext>
            </a:extLst>
          </p:cNvPr>
          <p:cNvSpPr>
            <a:spLocks noGrp="1"/>
          </p:cNvSpPr>
          <p:nvPr>
            <p:ph type="body" sz="quarter" idx="73" hasCustomPrompt="1"/>
          </p:nvPr>
        </p:nvSpPr>
        <p:spPr>
          <a:xfrm>
            <a:off x="12905609" y="17063961"/>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1" name="Text Placeholder 7">
            <a:extLst>
              <a:ext uri="{FF2B5EF4-FFF2-40B4-BE49-F238E27FC236}">
                <a16:creationId xmlns:a16="http://schemas.microsoft.com/office/drawing/2014/main" id="{894CEECC-D038-E547-DC3E-DE08CED8E7DA}"/>
              </a:ext>
            </a:extLst>
          </p:cNvPr>
          <p:cNvSpPr>
            <a:spLocks noGrp="1"/>
          </p:cNvSpPr>
          <p:nvPr>
            <p:ph type="body" sz="quarter" idx="74" hasCustomPrompt="1"/>
          </p:nvPr>
        </p:nvSpPr>
        <p:spPr>
          <a:xfrm>
            <a:off x="12905609" y="17751568"/>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2" name="Text Placeholder 7">
            <a:extLst>
              <a:ext uri="{FF2B5EF4-FFF2-40B4-BE49-F238E27FC236}">
                <a16:creationId xmlns:a16="http://schemas.microsoft.com/office/drawing/2014/main" id="{194DC10A-126A-4CF6-0FD2-5B6BB2EFDEBD}"/>
              </a:ext>
            </a:extLst>
          </p:cNvPr>
          <p:cNvSpPr>
            <a:spLocks noGrp="1"/>
          </p:cNvSpPr>
          <p:nvPr>
            <p:ph type="body" sz="quarter" idx="75" hasCustomPrompt="1"/>
          </p:nvPr>
        </p:nvSpPr>
        <p:spPr>
          <a:xfrm>
            <a:off x="24162576" y="17063961"/>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3" name="Text Placeholder 7">
            <a:extLst>
              <a:ext uri="{FF2B5EF4-FFF2-40B4-BE49-F238E27FC236}">
                <a16:creationId xmlns:a16="http://schemas.microsoft.com/office/drawing/2014/main" id="{57F8B789-2F41-F510-798B-CCE7F38AB05B}"/>
              </a:ext>
            </a:extLst>
          </p:cNvPr>
          <p:cNvSpPr>
            <a:spLocks noGrp="1"/>
          </p:cNvSpPr>
          <p:nvPr>
            <p:ph type="body" sz="quarter" idx="76" hasCustomPrompt="1"/>
          </p:nvPr>
        </p:nvSpPr>
        <p:spPr>
          <a:xfrm>
            <a:off x="24162576" y="17751568"/>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4" name="Title 1">
            <a:extLst>
              <a:ext uri="{FF2B5EF4-FFF2-40B4-BE49-F238E27FC236}">
                <a16:creationId xmlns:a16="http://schemas.microsoft.com/office/drawing/2014/main" id="{01540E5A-2872-4A69-C821-D69B87963A67}"/>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65" name="Text Placeholder 7">
            <a:extLst>
              <a:ext uri="{FF2B5EF4-FFF2-40B4-BE49-F238E27FC236}">
                <a16:creationId xmlns:a16="http://schemas.microsoft.com/office/drawing/2014/main" id="{C4FBCAD5-F75E-2024-91A6-AF69090C6A02}"/>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237050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up Image">
    <p:spTree>
      <p:nvGrpSpPr>
        <p:cNvPr id="1" name=""/>
        <p:cNvGrpSpPr/>
        <p:nvPr/>
      </p:nvGrpSpPr>
      <p:grpSpPr>
        <a:xfrm>
          <a:off x="0" y="0"/>
          <a:ext cx="0" cy="0"/>
          <a:chOff x="0" y="0"/>
          <a:chExt cx="0" cy="0"/>
        </a:xfrm>
      </p:grpSpPr>
      <p:sp>
        <p:nvSpPr>
          <p:cNvPr id="30" name="Text Placeholder 7">
            <a:extLst>
              <a:ext uri="{FF2B5EF4-FFF2-40B4-BE49-F238E27FC236}">
                <a16:creationId xmlns:a16="http://schemas.microsoft.com/office/drawing/2014/main" id="{544D2068-6849-9B7C-6BC5-5E5F7AA4A629}"/>
              </a:ext>
            </a:extLst>
          </p:cNvPr>
          <p:cNvSpPr>
            <a:spLocks noGrp="1"/>
          </p:cNvSpPr>
          <p:nvPr>
            <p:ph type="body" sz="quarter" idx="37" hasCustomPrompt="1"/>
          </p:nvPr>
        </p:nvSpPr>
        <p:spPr>
          <a:xfrm>
            <a:off x="14335071" y="17059122"/>
            <a:ext cx="795528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4" name="Text Placeholder 7">
            <a:extLst>
              <a:ext uri="{FF2B5EF4-FFF2-40B4-BE49-F238E27FC236}">
                <a16:creationId xmlns:a16="http://schemas.microsoft.com/office/drawing/2014/main" id="{CBD648D6-A7DD-1281-7F44-26AAC46ED236}"/>
              </a:ext>
            </a:extLst>
          </p:cNvPr>
          <p:cNvSpPr>
            <a:spLocks noGrp="1"/>
          </p:cNvSpPr>
          <p:nvPr>
            <p:ph type="body" sz="quarter" idx="39" hasCustomPrompt="1"/>
          </p:nvPr>
        </p:nvSpPr>
        <p:spPr>
          <a:xfrm>
            <a:off x="5886573" y="17059122"/>
            <a:ext cx="7970338"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CA889FC2-EEE4-383A-34F1-AA6640C2BEE9}"/>
              </a:ext>
            </a:extLst>
          </p:cNvPr>
          <p:cNvSpPr>
            <a:spLocks noGrp="1"/>
          </p:cNvSpPr>
          <p:nvPr>
            <p:ph type="body" sz="quarter" idx="40" hasCustomPrompt="1"/>
          </p:nvPr>
        </p:nvSpPr>
        <p:spPr>
          <a:xfrm>
            <a:off x="14335071" y="17727056"/>
            <a:ext cx="795528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6" name="Text Placeholder 7">
            <a:extLst>
              <a:ext uri="{FF2B5EF4-FFF2-40B4-BE49-F238E27FC236}">
                <a16:creationId xmlns:a16="http://schemas.microsoft.com/office/drawing/2014/main" id="{97DD1B20-C6FB-A50F-E2B0-453434ECCBAC}"/>
              </a:ext>
            </a:extLst>
          </p:cNvPr>
          <p:cNvSpPr>
            <a:spLocks noGrp="1"/>
          </p:cNvSpPr>
          <p:nvPr>
            <p:ph type="body" sz="quarter" idx="43" hasCustomPrompt="1"/>
          </p:nvPr>
        </p:nvSpPr>
        <p:spPr>
          <a:xfrm>
            <a:off x="5886573" y="17727056"/>
            <a:ext cx="7970338"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7" name="Picture Placeholder 2">
            <a:extLst>
              <a:ext uri="{FF2B5EF4-FFF2-40B4-BE49-F238E27FC236}">
                <a16:creationId xmlns:a16="http://schemas.microsoft.com/office/drawing/2014/main" id="{AE5F378B-4650-A769-498F-70E97D832944}"/>
              </a:ext>
            </a:extLst>
          </p:cNvPr>
          <p:cNvSpPr>
            <a:spLocks noGrp="1"/>
          </p:cNvSpPr>
          <p:nvPr>
            <p:ph type="pic" sz="quarter" idx="46"/>
          </p:nvPr>
        </p:nvSpPr>
        <p:spPr>
          <a:xfrm>
            <a:off x="5886573"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8" name="Picture Placeholder 2">
            <a:extLst>
              <a:ext uri="{FF2B5EF4-FFF2-40B4-BE49-F238E27FC236}">
                <a16:creationId xmlns:a16="http://schemas.microsoft.com/office/drawing/2014/main" id="{4D0EBD50-D183-BA46-8F9A-CA94A31E251D}"/>
              </a:ext>
            </a:extLst>
          </p:cNvPr>
          <p:cNvSpPr>
            <a:spLocks noGrp="1"/>
          </p:cNvSpPr>
          <p:nvPr>
            <p:ph type="pic" sz="quarter" idx="47"/>
          </p:nvPr>
        </p:nvSpPr>
        <p:spPr>
          <a:xfrm>
            <a:off x="14335074"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8" name="Picture Placeholder 2">
            <a:extLst>
              <a:ext uri="{FF2B5EF4-FFF2-40B4-BE49-F238E27FC236}">
                <a16:creationId xmlns:a16="http://schemas.microsoft.com/office/drawing/2014/main" id="{B28D2A90-D084-131D-BC81-F32026B9D485}"/>
              </a:ext>
            </a:extLst>
          </p:cNvPr>
          <p:cNvSpPr>
            <a:spLocks noGrp="1"/>
          </p:cNvSpPr>
          <p:nvPr>
            <p:ph type="pic" sz="quarter" idx="48"/>
          </p:nvPr>
        </p:nvSpPr>
        <p:spPr>
          <a:xfrm>
            <a:off x="22783576"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9" name="Text Placeholder 7">
            <a:extLst>
              <a:ext uri="{FF2B5EF4-FFF2-40B4-BE49-F238E27FC236}">
                <a16:creationId xmlns:a16="http://schemas.microsoft.com/office/drawing/2014/main" id="{C31F641B-69D7-D8F7-664B-8DC4432B48D7}"/>
              </a:ext>
            </a:extLst>
          </p:cNvPr>
          <p:cNvSpPr>
            <a:spLocks noGrp="1"/>
          </p:cNvSpPr>
          <p:nvPr>
            <p:ph type="body" sz="quarter" idx="50" hasCustomPrompt="1"/>
          </p:nvPr>
        </p:nvSpPr>
        <p:spPr>
          <a:xfrm>
            <a:off x="22783575" y="17059122"/>
            <a:ext cx="7951467"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0" name="Text Placeholder 7">
            <a:extLst>
              <a:ext uri="{FF2B5EF4-FFF2-40B4-BE49-F238E27FC236}">
                <a16:creationId xmlns:a16="http://schemas.microsoft.com/office/drawing/2014/main" id="{523F0B05-8C96-0447-48C6-977D2CE10924}"/>
              </a:ext>
            </a:extLst>
          </p:cNvPr>
          <p:cNvSpPr>
            <a:spLocks noGrp="1"/>
          </p:cNvSpPr>
          <p:nvPr>
            <p:ph type="body" sz="quarter" idx="51" hasCustomPrompt="1"/>
          </p:nvPr>
        </p:nvSpPr>
        <p:spPr>
          <a:xfrm>
            <a:off x="22783575" y="17727056"/>
            <a:ext cx="7951467"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1" name="Picture Placeholder 2">
            <a:extLst>
              <a:ext uri="{FF2B5EF4-FFF2-40B4-BE49-F238E27FC236}">
                <a16:creationId xmlns:a16="http://schemas.microsoft.com/office/drawing/2014/main" id="{450F6A7B-55D2-E137-09E7-D5EB0FECCA2C}"/>
              </a:ext>
            </a:extLst>
          </p:cNvPr>
          <p:cNvSpPr>
            <a:spLocks noGrp="1"/>
          </p:cNvSpPr>
          <p:nvPr>
            <p:ph type="pic" sz="quarter" idx="24"/>
          </p:nvPr>
        </p:nvSpPr>
        <p:spPr>
          <a:xfrm>
            <a:off x="18534610"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2" name="Picture Placeholder 2">
            <a:extLst>
              <a:ext uri="{FF2B5EF4-FFF2-40B4-BE49-F238E27FC236}">
                <a16:creationId xmlns:a16="http://schemas.microsoft.com/office/drawing/2014/main" id="{36E7E436-EF57-51FD-A8FB-FDA402DAB660}"/>
              </a:ext>
            </a:extLst>
          </p:cNvPr>
          <p:cNvSpPr>
            <a:spLocks noGrp="1"/>
          </p:cNvSpPr>
          <p:nvPr>
            <p:ph type="pic" sz="quarter" idx="20"/>
          </p:nvPr>
        </p:nvSpPr>
        <p:spPr>
          <a:xfrm>
            <a:off x="10086108"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3" name="Picture Placeholder 2">
            <a:extLst>
              <a:ext uri="{FF2B5EF4-FFF2-40B4-BE49-F238E27FC236}">
                <a16:creationId xmlns:a16="http://schemas.microsoft.com/office/drawing/2014/main" id="{11D06D85-EEB0-0A4E-44A0-04EB0FDA4913}"/>
              </a:ext>
            </a:extLst>
          </p:cNvPr>
          <p:cNvSpPr>
            <a:spLocks noGrp="1"/>
          </p:cNvSpPr>
          <p:nvPr>
            <p:ph type="pic" sz="quarter" idx="52"/>
          </p:nvPr>
        </p:nvSpPr>
        <p:spPr>
          <a:xfrm>
            <a:off x="1637606"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5" name="Picture Placeholder 2">
            <a:extLst>
              <a:ext uri="{FF2B5EF4-FFF2-40B4-BE49-F238E27FC236}">
                <a16:creationId xmlns:a16="http://schemas.microsoft.com/office/drawing/2014/main" id="{9CAB601B-BE03-84B9-C2D3-F9A9DD36F0DA}"/>
              </a:ext>
            </a:extLst>
          </p:cNvPr>
          <p:cNvSpPr>
            <a:spLocks noGrp="1"/>
          </p:cNvSpPr>
          <p:nvPr>
            <p:ph type="pic" sz="quarter" idx="28"/>
          </p:nvPr>
        </p:nvSpPr>
        <p:spPr>
          <a:xfrm>
            <a:off x="26983113"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6" name="Text Placeholder 7">
            <a:extLst>
              <a:ext uri="{FF2B5EF4-FFF2-40B4-BE49-F238E27FC236}">
                <a16:creationId xmlns:a16="http://schemas.microsoft.com/office/drawing/2014/main" id="{2901EEFF-A05E-86EF-2959-BEBE7506CE37}"/>
              </a:ext>
            </a:extLst>
          </p:cNvPr>
          <p:cNvSpPr>
            <a:spLocks noGrp="1"/>
          </p:cNvSpPr>
          <p:nvPr>
            <p:ph type="body" sz="quarter" idx="59" hasCustomPrompt="1"/>
          </p:nvPr>
        </p:nvSpPr>
        <p:spPr>
          <a:xfrm>
            <a:off x="10094409"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7" name="Text Placeholder 7">
            <a:extLst>
              <a:ext uri="{FF2B5EF4-FFF2-40B4-BE49-F238E27FC236}">
                <a16:creationId xmlns:a16="http://schemas.microsoft.com/office/drawing/2014/main" id="{CA5DE0BE-2247-E600-19F8-62852DE95A34}"/>
              </a:ext>
            </a:extLst>
          </p:cNvPr>
          <p:cNvSpPr>
            <a:spLocks noGrp="1"/>
          </p:cNvSpPr>
          <p:nvPr>
            <p:ph type="body" sz="quarter" idx="60" hasCustomPrompt="1"/>
          </p:nvPr>
        </p:nvSpPr>
        <p:spPr>
          <a:xfrm>
            <a:off x="1637603" y="9981886"/>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8" name="Text Placeholder 7">
            <a:extLst>
              <a:ext uri="{FF2B5EF4-FFF2-40B4-BE49-F238E27FC236}">
                <a16:creationId xmlns:a16="http://schemas.microsoft.com/office/drawing/2014/main" id="{7D33E875-82FA-EFBA-E610-7A1BB8D8E0D0}"/>
              </a:ext>
            </a:extLst>
          </p:cNvPr>
          <p:cNvSpPr>
            <a:spLocks noGrp="1"/>
          </p:cNvSpPr>
          <p:nvPr>
            <p:ph type="body" sz="quarter" idx="61" hasCustomPrompt="1"/>
          </p:nvPr>
        </p:nvSpPr>
        <p:spPr>
          <a:xfrm>
            <a:off x="10094409"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9" name="Text Placeholder 7">
            <a:extLst>
              <a:ext uri="{FF2B5EF4-FFF2-40B4-BE49-F238E27FC236}">
                <a16:creationId xmlns:a16="http://schemas.microsoft.com/office/drawing/2014/main" id="{16E04D83-5D56-3ED0-0106-291190FF16C1}"/>
              </a:ext>
            </a:extLst>
          </p:cNvPr>
          <p:cNvSpPr>
            <a:spLocks noGrp="1"/>
          </p:cNvSpPr>
          <p:nvPr>
            <p:ph type="body" sz="quarter" idx="62" hasCustomPrompt="1"/>
          </p:nvPr>
        </p:nvSpPr>
        <p:spPr>
          <a:xfrm>
            <a:off x="1637603" y="10669493"/>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0" name="Text Placeholder 7">
            <a:extLst>
              <a:ext uri="{FF2B5EF4-FFF2-40B4-BE49-F238E27FC236}">
                <a16:creationId xmlns:a16="http://schemas.microsoft.com/office/drawing/2014/main" id="{B72D7370-4F41-FFA7-2106-37908325FCCD}"/>
              </a:ext>
            </a:extLst>
          </p:cNvPr>
          <p:cNvSpPr>
            <a:spLocks noGrp="1"/>
          </p:cNvSpPr>
          <p:nvPr>
            <p:ph type="body" sz="quarter" idx="63" hasCustomPrompt="1"/>
          </p:nvPr>
        </p:nvSpPr>
        <p:spPr>
          <a:xfrm>
            <a:off x="18534605"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1" name="Text Placeholder 7">
            <a:extLst>
              <a:ext uri="{FF2B5EF4-FFF2-40B4-BE49-F238E27FC236}">
                <a16:creationId xmlns:a16="http://schemas.microsoft.com/office/drawing/2014/main" id="{AFF43D71-DEF4-2B0C-C6B4-BCAFBD852717}"/>
              </a:ext>
            </a:extLst>
          </p:cNvPr>
          <p:cNvSpPr>
            <a:spLocks noGrp="1"/>
          </p:cNvSpPr>
          <p:nvPr>
            <p:ph type="body" sz="quarter" idx="64" hasCustomPrompt="1"/>
          </p:nvPr>
        </p:nvSpPr>
        <p:spPr>
          <a:xfrm>
            <a:off x="18534605"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2" name="Text Placeholder 7">
            <a:extLst>
              <a:ext uri="{FF2B5EF4-FFF2-40B4-BE49-F238E27FC236}">
                <a16:creationId xmlns:a16="http://schemas.microsoft.com/office/drawing/2014/main" id="{F818D8AD-CFB5-A8CB-CABB-19C1B1AFE5BA}"/>
              </a:ext>
            </a:extLst>
          </p:cNvPr>
          <p:cNvSpPr>
            <a:spLocks noGrp="1"/>
          </p:cNvSpPr>
          <p:nvPr>
            <p:ph type="body" sz="quarter" idx="65" hasCustomPrompt="1"/>
          </p:nvPr>
        </p:nvSpPr>
        <p:spPr>
          <a:xfrm>
            <a:off x="26983113" y="9981886"/>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3" name="Text Placeholder 7">
            <a:extLst>
              <a:ext uri="{FF2B5EF4-FFF2-40B4-BE49-F238E27FC236}">
                <a16:creationId xmlns:a16="http://schemas.microsoft.com/office/drawing/2014/main" id="{23409FA5-2A41-C5C8-6575-A607630F90FC}"/>
              </a:ext>
            </a:extLst>
          </p:cNvPr>
          <p:cNvSpPr>
            <a:spLocks noGrp="1"/>
          </p:cNvSpPr>
          <p:nvPr>
            <p:ph type="body" sz="quarter" idx="66" hasCustomPrompt="1"/>
          </p:nvPr>
        </p:nvSpPr>
        <p:spPr>
          <a:xfrm>
            <a:off x="26983113" y="10669493"/>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4" name="Title 1">
            <a:extLst>
              <a:ext uri="{FF2B5EF4-FFF2-40B4-BE49-F238E27FC236}">
                <a16:creationId xmlns:a16="http://schemas.microsoft.com/office/drawing/2014/main" id="{3B193957-7130-A79D-273C-851474BDCDC0}"/>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5" name="Text Placeholder 7">
            <a:extLst>
              <a:ext uri="{FF2B5EF4-FFF2-40B4-BE49-F238E27FC236}">
                <a16:creationId xmlns:a16="http://schemas.microsoft.com/office/drawing/2014/main" id="{DA822B21-EE98-CD37-EC99-C8836B3004D5}"/>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590059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up Image">
    <p:spTree>
      <p:nvGrpSpPr>
        <p:cNvPr id="1" name=""/>
        <p:cNvGrpSpPr/>
        <p:nvPr/>
      </p:nvGrpSpPr>
      <p:grpSpPr>
        <a:xfrm>
          <a:off x="0" y="0"/>
          <a:ext cx="0" cy="0"/>
          <a:chOff x="0" y="0"/>
          <a:chExt cx="0" cy="0"/>
        </a:xfrm>
      </p:grpSpPr>
      <p:sp>
        <p:nvSpPr>
          <p:cNvPr id="41" name="Picture Placeholder 2">
            <a:extLst>
              <a:ext uri="{FF2B5EF4-FFF2-40B4-BE49-F238E27FC236}">
                <a16:creationId xmlns:a16="http://schemas.microsoft.com/office/drawing/2014/main" id="{5EA57D4F-DD4C-CA06-8F17-B354B7AF0AE5}"/>
              </a:ext>
            </a:extLst>
          </p:cNvPr>
          <p:cNvSpPr>
            <a:spLocks noGrp="1"/>
          </p:cNvSpPr>
          <p:nvPr>
            <p:ph type="pic" sz="quarter" idx="46"/>
          </p:nvPr>
        </p:nvSpPr>
        <p:spPr>
          <a:xfrm>
            <a:off x="1637603"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2" name="Picture Placeholder 2">
            <a:extLst>
              <a:ext uri="{FF2B5EF4-FFF2-40B4-BE49-F238E27FC236}">
                <a16:creationId xmlns:a16="http://schemas.microsoft.com/office/drawing/2014/main" id="{06F88D93-EC5D-0F4F-2D03-D40CFF157D49}"/>
              </a:ext>
            </a:extLst>
          </p:cNvPr>
          <p:cNvSpPr>
            <a:spLocks noGrp="1"/>
          </p:cNvSpPr>
          <p:nvPr>
            <p:ph type="pic" sz="quarter" idx="47"/>
          </p:nvPr>
        </p:nvSpPr>
        <p:spPr>
          <a:xfrm>
            <a:off x="10086104"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3" name="Picture Placeholder 2">
            <a:extLst>
              <a:ext uri="{FF2B5EF4-FFF2-40B4-BE49-F238E27FC236}">
                <a16:creationId xmlns:a16="http://schemas.microsoft.com/office/drawing/2014/main" id="{E2460103-C7AD-1E73-A79D-2130A59BA43E}"/>
              </a:ext>
            </a:extLst>
          </p:cNvPr>
          <p:cNvSpPr>
            <a:spLocks noGrp="1"/>
          </p:cNvSpPr>
          <p:nvPr>
            <p:ph type="pic" sz="quarter" idx="48"/>
          </p:nvPr>
        </p:nvSpPr>
        <p:spPr>
          <a:xfrm>
            <a:off x="18534606"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4" name="Picture Placeholder 2">
            <a:extLst>
              <a:ext uri="{FF2B5EF4-FFF2-40B4-BE49-F238E27FC236}">
                <a16:creationId xmlns:a16="http://schemas.microsoft.com/office/drawing/2014/main" id="{CB4626F4-FF48-A6FD-42A0-87CB9D35E8BB}"/>
              </a:ext>
            </a:extLst>
          </p:cNvPr>
          <p:cNvSpPr>
            <a:spLocks noGrp="1"/>
          </p:cNvSpPr>
          <p:nvPr>
            <p:ph type="pic" sz="quarter" idx="24"/>
          </p:nvPr>
        </p:nvSpPr>
        <p:spPr>
          <a:xfrm>
            <a:off x="18534610"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5" name="Picture Placeholder 2">
            <a:extLst>
              <a:ext uri="{FF2B5EF4-FFF2-40B4-BE49-F238E27FC236}">
                <a16:creationId xmlns:a16="http://schemas.microsoft.com/office/drawing/2014/main" id="{EBBF469D-EB9A-C1CD-A4E0-EFCD4EF63ED8}"/>
              </a:ext>
            </a:extLst>
          </p:cNvPr>
          <p:cNvSpPr>
            <a:spLocks noGrp="1"/>
          </p:cNvSpPr>
          <p:nvPr>
            <p:ph type="pic" sz="quarter" idx="20"/>
          </p:nvPr>
        </p:nvSpPr>
        <p:spPr>
          <a:xfrm>
            <a:off x="10086108"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6" name="Picture Placeholder 2">
            <a:extLst>
              <a:ext uri="{FF2B5EF4-FFF2-40B4-BE49-F238E27FC236}">
                <a16:creationId xmlns:a16="http://schemas.microsoft.com/office/drawing/2014/main" id="{398E7A27-AB90-AE4B-9C41-537061139935}"/>
              </a:ext>
            </a:extLst>
          </p:cNvPr>
          <p:cNvSpPr>
            <a:spLocks noGrp="1"/>
          </p:cNvSpPr>
          <p:nvPr>
            <p:ph type="pic" sz="quarter" idx="52"/>
          </p:nvPr>
        </p:nvSpPr>
        <p:spPr>
          <a:xfrm>
            <a:off x="1637606"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7" name="Picture Placeholder 2">
            <a:extLst>
              <a:ext uri="{FF2B5EF4-FFF2-40B4-BE49-F238E27FC236}">
                <a16:creationId xmlns:a16="http://schemas.microsoft.com/office/drawing/2014/main" id="{375CDD23-925E-31A1-C3FF-2D6ED9D05AAB}"/>
              </a:ext>
            </a:extLst>
          </p:cNvPr>
          <p:cNvSpPr>
            <a:spLocks noGrp="1"/>
          </p:cNvSpPr>
          <p:nvPr>
            <p:ph type="pic" sz="quarter" idx="28"/>
          </p:nvPr>
        </p:nvSpPr>
        <p:spPr>
          <a:xfrm>
            <a:off x="26983113"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4" name="Picture Placeholder 2">
            <a:extLst>
              <a:ext uri="{FF2B5EF4-FFF2-40B4-BE49-F238E27FC236}">
                <a16:creationId xmlns:a16="http://schemas.microsoft.com/office/drawing/2014/main" id="{15BDAD05-3EAC-DFAA-EDD1-1D9E9C002116}"/>
              </a:ext>
            </a:extLst>
          </p:cNvPr>
          <p:cNvSpPr>
            <a:spLocks noGrp="1"/>
          </p:cNvSpPr>
          <p:nvPr>
            <p:ph type="pic" sz="quarter" idx="53"/>
          </p:nvPr>
        </p:nvSpPr>
        <p:spPr>
          <a:xfrm>
            <a:off x="26968061"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5" name="Text Placeholder 7">
            <a:extLst>
              <a:ext uri="{FF2B5EF4-FFF2-40B4-BE49-F238E27FC236}">
                <a16:creationId xmlns:a16="http://schemas.microsoft.com/office/drawing/2014/main" id="{2360B2E4-D618-5423-3E76-F376EBCA0102}"/>
              </a:ext>
            </a:extLst>
          </p:cNvPr>
          <p:cNvSpPr>
            <a:spLocks noGrp="1"/>
          </p:cNvSpPr>
          <p:nvPr>
            <p:ph type="body" sz="quarter" idx="59" hasCustomPrompt="1"/>
          </p:nvPr>
        </p:nvSpPr>
        <p:spPr>
          <a:xfrm>
            <a:off x="10094409"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6" name="Text Placeholder 7">
            <a:extLst>
              <a:ext uri="{FF2B5EF4-FFF2-40B4-BE49-F238E27FC236}">
                <a16:creationId xmlns:a16="http://schemas.microsoft.com/office/drawing/2014/main" id="{AD06D986-4434-AF51-6805-3B97BBB76942}"/>
              </a:ext>
            </a:extLst>
          </p:cNvPr>
          <p:cNvSpPr>
            <a:spLocks noGrp="1"/>
          </p:cNvSpPr>
          <p:nvPr>
            <p:ph type="body" sz="quarter" idx="60" hasCustomPrompt="1"/>
          </p:nvPr>
        </p:nvSpPr>
        <p:spPr>
          <a:xfrm>
            <a:off x="1637603" y="9981886"/>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7" name="Text Placeholder 7">
            <a:extLst>
              <a:ext uri="{FF2B5EF4-FFF2-40B4-BE49-F238E27FC236}">
                <a16:creationId xmlns:a16="http://schemas.microsoft.com/office/drawing/2014/main" id="{1F515353-8B00-746C-A2DE-32E93A0F1A02}"/>
              </a:ext>
            </a:extLst>
          </p:cNvPr>
          <p:cNvSpPr>
            <a:spLocks noGrp="1"/>
          </p:cNvSpPr>
          <p:nvPr>
            <p:ph type="body" sz="quarter" idx="61" hasCustomPrompt="1"/>
          </p:nvPr>
        </p:nvSpPr>
        <p:spPr>
          <a:xfrm>
            <a:off x="10094409"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8" name="Text Placeholder 7">
            <a:extLst>
              <a:ext uri="{FF2B5EF4-FFF2-40B4-BE49-F238E27FC236}">
                <a16:creationId xmlns:a16="http://schemas.microsoft.com/office/drawing/2014/main" id="{5744BB22-B21A-41F1-3AC0-E5405D3F38B9}"/>
              </a:ext>
            </a:extLst>
          </p:cNvPr>
          <p:cNvSpPr>
            <a:spLocks noGrp="1"/>
          </p:cNvSpPr>
          <p:nvPr>
            <p:ph type="body" sz="quarter" idx="62" hasCustomPrompt="1"/>
          </p:nvPr>
        </p:nvSpPr>
        <p:spPr>
          <a:xfrm>
            <a:off x="1637603" y="10669493"/>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9" name="Text Placeholder 7">
            <a:extLst>
              <a:ext uri="{FF2B5EF4-FFF2-40B4-BE49-F238E27FC236}">
                <a16:creationId xmlns:a16="http://schemas.microsoft.com/office/drawing/2014/main" id="{8435F4BE-979D-A31E-822F-BE5B89134C2E}"/>
              </a:ext>
            </a:extLst>
          </p:cNvPr>
          <p:cNvSpPr>
            <a:spLocks noGrp="1"/>
          </p:cNvSpPr>
          <p:nvPr>
            <p:ph type="body" sz="quarter" idx="63" hasCustomPrompt="1"/>
          </p:nvPr>
        </p:nvSpPr>
        <p:spPr>
          <a:xfrm>
            <a:off x="18534605"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0" name="Text Placeholder 7">
            <a:extLst>
              <a:ext uri="{FF2B5EF4-FFF2-40B4-BE49-F238E27FC236}">
                <a16:creationId xmlns:a16="http://schemas.microsoft.com/office/drawing/2014/main" id="{677BC232-CE11-33FD-E959-01E1784345E8}"/>
              </a:ext>
            </a:extLst>
          </p:cNvPr>
          <p:cNvSpPr>
            <a:spLocks noGrp="1"/>
          </p:cNvSpPr>
          <p:nvPr>
            <p:ph type="body" sz="quarter" idx="64" hasCustomPrompt="1"/>
          </p:nvPr>
        </p:nvSpPr>
        <p:spPr>
          <a:xfrm>
            <a:off x="18534605"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1" name="Text Placeholder 7">
            <a:extLst>
              <a:ext uri="{FF2B5EF4-FFF2-40B4-BE49-F238E27FC236}">
                <a16:creationId xmlns:a16="http://schemas.microsoft.com/office/drawing/2014/main" id="{44F4CD93-1747-0EB8-E78A-72E497AAB234}"/>
              </a:ext>
            </a:extLst>
          </p:cNvPr>
          <p:cNvSpPr>
            <a:spLocks noGrp="1"/>
          </p:cNvSpPr>
          <p:nvPr>
            <p:ph type="body" sz="quarter" idx="65" hasCustomPrompt="1"/>
          </p:nvPr>
        </p:nvSpPr>
        <p:spPr>
          <a:xfrm>
            <a:off x="26983113" y="9981886"/>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2" name="Text Placeholder 7">
            <a:extLst>
              <a:ext uri="{FF2B5EF4-FFF2-40B4-BE49-F238E27FC236}">
                <a16:creationId xmlns:a16="http://schemas.microsoft.com/office/drawing/2014/main" id="{1A697863-003A-44B9-586E-527F58EF7822}"/>
              </a:ext>
            </a:extLst>
          </p:cNvPr>
          <p:cNvSpPr>
            <a:spLocks noGrp="1"/>
          </p:cNvSpPr>
          <p:nvPr>
            <p:ph type="body" sz="quarter" idx="66" hasCustomPrompt="1"/>
          </p:nvPr>
        </p:nvSpPr>
        <p:spPr>
          <a:xfrm>
            <a:off x="26983113" y="10669493"/>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3" name="Text Placeholder 7">
            <a:extLst>
              <a:ext uri="{FF2B5EF4-FFF2-40B4-BE49-F238E27FC236}">
                <a16:creationId xmlns:a16="http://schemas.microsoft.com/office/drawing/2014/main" id="{F51F4D18-0362-FD9E-AC25-A4A81A8B19E3}"/>
              </a:ext>
            </a:extLst>
          </p:cNvPr>
          <p:cNvSpPr>
            <a:spLocks noGrp="1"/>
          </p:cNvSpPr>
          <p:nvPr>
            <p:ph type="body" sz="quarter" idx="67" hasCustomPrompt="1"/>
          </p:nvPr>
        </p:nvSpPr>
        <p:spPr>
          <a:xfrm>
            <a:off x="10087333" y="17059122"/>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4" name="Text Placeholder 7">
            <a:extLst>
              <a:ext uri="{FF2B5EF4-FFF2-40B4-BE49-F238E27FC236}">
                <a16:creationId xmlns:a16="http://schemas.microsoft.com/office/drawing/2014/main" id="{53B0CD77-A671-31CB-AC75-0C7EC845BB12}"/>
              </a:ext>
            </a:extLst>
          </p:cNvPr>
          <p:cNvSpPr>
            <a:spLocks noGrp="1"/>
          </p:cNvSpPr>
          <p:nvPr>
            <p:ph type="body" sz="quarter" idx="68" hasCustomPrompt="1"/>
          </p:nvPr>
        </p:nvSpPr>
        <p:spPr>
          <a:xfrm>
            <a:off x="1630527" y="17059122"/>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5" name="Text Placeholder 7">
            <a:extLst>
              <a:ext uri="{FF2B5EF4-FFF2-40B4-BE49-F238E27FC236}">
                <a16:creationId xmlns:a16="http://schemas.microsoft.com/office/drawing/2014/main" id="{D5373FC8-B0DB-5978-E125-CA5A68C02573}"/>
              </a:ext>
            </a:extLst>
          </p:cNvPr>
          <p:cNvSpPr>
            <a:spLocks noGrp="1"/>
          </p:cNvSpPr>
          <p:nvPr>
            <p:ph type="body" sz="quarter" idx="69" hasCustomPrompt="1"/>
          </p:nvPr>
        </p:nvSpPr>
        <p:spPr>
          <a:xfrm>
            <a:off x="10087333" y="17746729"/>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6" name="Text Placeholder 7">
            <a:extLst>
              <a:ext uri="{FF2B5EF4-FFF2-40B4-BE49-F238E27FC236}">
                <a16:creationId xmlns:a16="http://schemas.microsoft.com/office/drawing/2014/main" id="{E6B03167-9698-83DC-3B32-0493773EDDC2}"/>
              </a:ext>
            </a:extLst>
          </p:cNvPr>
          <p:cNvSpPr>
            <a:spLocks noGrp="1"/>
          </p:cNvSpPr>
          <p:nvPr>
            <p:ph type="body" sz="quarter" idx="70" hasCustomPrompt="1"/>
          </p:nvPr>
        </p:nvSpPr>
        <p:spPr>
          <a:xfrm>
            <a:off x="1630527" y="17746729"/>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7" name="Text Placeholder 7">
            <a:extLst>
              <a:ext uri="{FF2B5EF4-FFF2-40B4-BE49-F238E27FC236}">
                <a16:creationId xmlns:a16="http://schemas.microsoft.com/office/drawing/2014/main" id="{A6B7D653-72EF-B0B1-6654-9E4D6E8DCA75}"/>
              </a:ext>
            </a:extLst>
          </p:cNvPr>
          <p:cNvSpPr>
            <a:spLocks noGrp="1"/>
          </p:cNvSpPr>
          <p:nvPr>
            <p:ph type="body" sz="quarter" idx="71" hasCustomPrompt="1"/>
          </p:nvPr>
        </p:nvSpPr>
        <p:spPr>
          <a:xfrm>
            <a:off x="18527529" y="17059122"/>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8" name="Text Placeholder 7">
            <a:extLst>
              <a:ext uri="{FF2B5EF4-FFF2-40B4-BE49-F238E27FC236}">
                <a16:creationId xmlns:a16="http://schemas.microsoft.com/office/drawing/2014/main" id="{68246EB6-5778-F487-E211-E6E38EDCBD39}"/>
              </a:ext>
            </a:extLst>
          </p:cNvPr>
          <p:cNvSpPr>
            <a:spLocks noGrp="1"/>
          </p:cNvSpPr>
          <p:nvPr>
            <p:ph type="body" sz="quarter" idx="72" hasCustomPrompt="1"/>
          </p:nvPr>
        </p:nvSpPr>
        <p:spPr>
          <a:xfrm>
            <a:off x="18527529" y="17746729"/>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9" name="Text Placeholder 7">
            <a:extLst>
              <a:ext uri="{FF2B5EF4-FFF2-40B4-BE49-F238E27FC236}">
                <a16:creationId xmlns:a16="http://schemas.microsoft.com/office/drawing/2014/main" id="{46E19FE0-274C-8D86-A257-C3C9C6050C55}"/>
              </a:ext>
            </a:extLst>
          </p:cNvPr>
          <p:cNvSpPr>
            <a:spLocks noGrp="1"/>
          </p:cNvSpPr>
          <p:nvPr>
            <p:ph type="body" sz="quarter" idx="73" hasCustomPrompt="1"/>
          </p:nvPr>
        </p:nvSpPr>
        <p:spPr>
          <a:xfrm>
            <a:off x="26976037" y="17059122"/>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0" name="Text Placeholder 7">
            <a:extLst>
              <a:ext uri="{FF2B5EF4-FFF2-40B4-BE49-F238E27FC236}">
                <a16:creationId xmlns:a16="http://schemas.microsoft.com/office/drawing/2014/main" id="{6EE28B31-BBFD-198B-6E2A-89E9C4CCFA8B}"/>
              </a:ext>
            </a:extLst>
          </p:cNvPr>
          <p:cNvSpPr>
            <a:spLocks noGrp="1"/>
          </p:cNvSpPr>
          <p:nvPr>
            <p:ph type="body" sz="quarter" idx="74" hasCustomPrompt="1"/>
          </p:nvPr>
        </p:nvSpPr>
        <p:spPr>
          <a:xfrm>
            <a:off x="26976037" y="17746729"/>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1" name="Title 1">
            <a:extLst>
              <a:ext uri="{FF2B5EF4-FFF2-40B4-BE49-F238E27FC236}">
                <a16:creationId xmlns:a16="http://schemas.microsoft.com/office/drawing/2014/main" id="{7782373E-DEA5-D3FA-DF0B-FC71246BA41C}"/>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82" name="Text Placeholder 7">
            <a:extLst>
              <a:ext uri="{FF2B5EF4-FFF2-40B4-BE49-F238E27FC236}">
                <a16:creationId xmlns:a16="http://schemas.microsoft.com/office/drawing/2014/main" id="{66E4B878-2BFA-C852-759E-04F4BD4E4538}"/>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959063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up Image">
    <p:spTree>
      <p:nvGrpSpPr>
        <p:cNvPr id="1" name=""/>
        <p:cNvGrpSpPr/>
        <p:nvPr/>
      </p:nvGrpSpPr>
      <p:grpSpPr>
        <a:xfrm>
          <a:off x="0" y="0"/>
          <a:ext cx="0" cy="0"/>
          <a:chOff x="0" y="0"/>
          <a:chExt cx="0" cy="0"/>
        </a:xfrm>
      </p:grpSpPr>
      <p:sp>
        <p:nvSpPr>
          <p:cNvPr id="37" name="Text Placeholder 7">
            <a:extLst>
              <a:ext uri="{FF2B5EF4-FFF2-40B4-BE49-F238E27FC236}">
                <a16:creationId xmlns:a16="http://schemas.microsoft.com/office/drawing/2014/main" id="{AC8872D6-E3D9-128D-6975-7E43AE049DD0}"/>
              </a:ext>
            </a:extLst>
          </p:cNvPr>
          <p:cNvSpPr>
            <a:spLocks noGrp="1"/>
          </p:cNvSpPr>
          <p:nvPr>
            <p:ph type="body" sz="quarter" idx="37" hasCustomPrompt="1"/>
          </p:nvPr>
        </p:nvSpPr>
        <p:spPr>
          <a:xfrm>
            <a:off x="11782110" y="17059122"/>
            <a:ext cx="626148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8" name="Text Placeholder 7">
            <a:extLst>
              <a:ext uri="{FF2B5EF4-FFF2-40B4-BE49-F238E27FC236}">
                <a16:creationId xmlns:a16="http://schemas.microsoft.com/office/drawing/2014/main" id="{124D63DA-1ECC-62E5-3223-DD9853116B97}"/>
              </a:ext>
            </a:extLst>
          </p:cNvPr>
          <p:cNvSpPr>
            <a:spLocks noGrp="1"/>
          </p:cNvSpPr>
          <p:nvPr>
            <p:ph type="body" sz="quarter" idx="39" hasCustomPrompt="1"/>
          </p:nvPr>
        </p:nvSpPr>
        <p:spPr>
          <a:xfrm>
            <a:off x="5037420" y="17059122"/>
            <a:ext cx="625484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8" name="Text Placeholder 7">
            <a:extLst>
              <a:ext uri="{FF2B5EF4-FFF2-40B4-BE49-F238E27FC236}">
                <a16:creationId xmlns:a16="http://schemas.microsoft.com/office/drawing/2014/main" id="{4296C6CE-75C2-58D3-2077-098855EC5071}"/>
              </a:ext>
            </a:extLst>
          </p:cNvPr>
          <p:cNvSpPr>
            <a:spLocks noGrp="1"/>
          </p:cNvSpPr>
          <p:nvPr>
            <p:ph type="body" sz="quarter" idx="40" hasCustomPrompt="1"/>
          </p:nvPr>
        </p:nvSpPr>
        <p:spPr>
          <a:xfrm>
            <a:off x="11782110" y="17727056"/>
            <a:ext cx="626148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9" name="Text Placeholder 7">
            <a:extLst>
              <a:ext uri="{FF2B5EF4-FFF2-40B4-BE49-F238E27FC236}">
                <a16:creationId xmlns:a16="http://schemas.microsoft.com/office/drawing/2014/main" id="{CB889168-9CA5-7858-11A4-7E282071DDD1}"/>
              </a:ext>
            </a:extLst>
          </p:cNvPr>
          <p:cNvSpPr>
            <a:spLocks noGrp="1"/>
          </p:cNvSpPr>
          <p:nvPr>
            <p:ph type="body" sz="quarter" idx="43" hasCustomPrompt="1"/>
          </p:nvPr>
        </p:nvSpPr>
        <p:spPr>
          <a:xfrm>
            <a:off x="5037420" y="17727056"/>
            <a:ext cx="625484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0" name="Picture Placeholder 2">
            <a:extLst>
              <a:ext uri="{FF2B5EF4-FFF2-40B4-BE49-F238E27FC236}">
                <a16:creationId xmlns:a16="http://schemas.microsoft.com/office/drawing/2014/main" id="{3F8F5E2E-FAA9-873C-63EB-B4940E3D4908}"/>
              </a:ext>
            </a:extLst>
          </p:cNvPr>
          <p:cNvSpPr>
            <a:spLocks noGrp="1"/>
          </p:cNvSpPr>
          <p:nvPr>
            <p:ph type="pic" sz="quarter" idx="46"/>
          </p:nvPr>
        </p:nvSpPr>
        <p:spPr>
          <a:xfrm>
            <a:off x="5021177"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1" name="Picture Placeholder 2">
            <a:extLst>
              <a:ext uri="{FF2B5EF4-FFF2-40B4-BE49-F238E27FC236}">
                <a16:creationId xmlns:a16="http://schemas.microsoft.com/office/drawing/2014/main" id="{119A3EE3-90A6-60F9-3E78-60D1CE1FB244}"/>
              </a:ext>
            </a:extLst>
          </p:cNvPr>
          <p:cNvSpPr>
            <a:spLocks noGrp="1"/>
          </p:cNvSpPr>
          <p:nvPr>
            <p:ph type="pic" sz="quarter" idx="47"/>
          </p:nvPr>
        </p:nvSpPr>
        <p:spPr>
          <a:xfrm>
            <a:off x="11779715"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2" name="Picture Placeholder 2">
            <a:extLst>
              <a:ext uri="{FF2B5EF4-FFF2-40B4-BE49-F238E27FC236}">
                <a16:creationId xmlns:a16="http://schemas.microsoft.com/office/drawing/2014/main" id="{C639A2E5-6B54-F354-C964-79CE29BEB3D6}"/>
              </a:ext>
            </a:extLst>
          </p:cNvPr>
          <p:cNvSpPr>
            <a:spLocks noGrp="1"/>
          </p:cNvSpPr>
          <p:nvPr>
            <p:ph type="pic" sz="quarter" idx="48"/>
          </p:nvPr>
        </p:nvSpPr>
        <p:spPr>
          <a:xfrm>
            <a:off x="25286158"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3" name="Text Placeholder 7">
            <a:extLst>
              <a:ext uri="{FF2B5EF4-FFF2-40B4-BE49-F238E27FC236}">
                <a16:creationId xmlns:a16="http://schemas.microsoft.com/office/drawing/2014/main" id="{405A4B4F-FDD8-68B8-BEC0-2C9F5E7703BC}"/>
              </a:ext>
            </a:extLst>
          </p:cNvPr>
          <p:cNvSpPr>
            <a:spLocks noGrp="1"/>
          </p:cNvSpPr>
          <p:nvPr>
            <p:ph type="body" sz="quarter" idx="50" hasCustomPrompt="1"/>
          </p:nvPr>
        </p:nvSpPr>
        <p:spPr>
          <a:xfrm>
            <a:off x="18532409" y="17059122"/>
            <a:ext cx="626364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5" name="Text Placeholder 7">
            <a:extLst>
              <a:ext uri="{FF2B5EF4-FFF2-40B4-BE49-F238E27FC236}">
                <a16:creationId xmlns:a16="http://schemas.microsoft.com/office/drawing/2014/main" id="{6A9D8994-57AB-FC46-F970-8A9BC7CAD264}"/>
              </a:ext>
            </a:extLst>
          </p:cNvPr>
          <p:cNvSpPr>
            <a:spLocks noGrp="1"/>
          </p:cNvSpPr>
          <p:nvPr>
            <p:ph type="body" sz="quarter" idx="51" hasCustomPrompt="1"/>
          </p:nvPr>
        </p:nvSpPr>
        <p:spPr>
          <a:xfrm>
            <a:off x="18532409" y="17727056"/>
            <a:ext cx="626364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6" name="Picture Placeholder 2">
            <a:extLst>
              <a:ext uri="{FF2B5EF4-FFF2-40B4-BE49-F238E27FC236}">
                <a16:creationId xmlns:a16="http://schemas.microsoft.com/office/drawing/2014/main" id="{34A2868F-2DD9-684C-4C82-813EEBD15ACA}"/>
              </a:ext>
            </a:extLst>
          </p:cNvPr>
          <p:cNvSpPr>
            <a:spLocks noGrp="1"/>
          </p:cNvSpPr>
          <p:nvPr>
            <p:ph type="pic" sz="quarter" idx="24"/>
          </p:nvPr>
        </p:nvSpPr>
        <p:spPr>
          <a:xfrm>
            <a:off x="15152060"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7" name="Picture Placeholder 2">
            <a:extLst>
              <a:ext uri="{FF2B5EF4-FFF2-40B4-BE49-F238E27FC236}">
                <a16:creationId xmlns:a16="http://schemas.microsoft.com/office/drawing/2014/main" id="{D2FB10F1-37BA-6882-EBF3-73F1E627FFB6}"/>
              </a:ext>
            </a:extLst>
          </p:cNvPr>
          <p:cNvSpPr>
            <a:spLocks noGrp="1"/>
          </p:cNvSpPr>
          <p:nvPr>
            <p:ph type="pic" sz="quarter" idx="20"/>
          </p:nvPr>
        </p:nvSpPr>
        <p:spPr>
          <a:xfrm>
            <a:off x="8394833"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8" name="Picture Placeholder 2">
            <a:extLst>
              <a:ext uri="{FF2B5EF4-FFF2-40B4-BE49-F238E27FC236}">
                <a16:creationId xmlns:a16="http://schemas.microsoft.com/office/drawing/2014/main" id="{F7972475-48C0-DE70-4A42-09E610902CE7}"/>
              </a:ext>
            </a:extLst>
          </p:cNvPr>
          <p:cNvSpPr>
            <a:spLocks noGrp="1"/>
          </p:cNvSpPr>
          <p:nvPr>
            <p:ph type="pic" sz="quarter" idx="52"/>
          </p:nvPr>
        </p:nvSpPr>
        <p:spPr>
          <a:xfrm>
            <a:off x="1637606"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9" name="Picture Placeholder 2">
            <a:extLst>
              <a:ext uri="{FF2B5EF4-FFF2-40B4-BE49-F238E27FC236}">
                <a16:creationId xmlns:a16="http://schemas.microsoft.com/office/drawing/2014/main" id="{03F70687-E13E-779B-ECD8-584B6FB4FB10}"/>
              </a:ext>
            </a:extLst>
          </p:cNvPr>
          <p:cNvSpPr>
            <a:spLocks noGrp="1"/>
          </p:cNvSpPr>
          <p:nvPr>
            <p:ph type="pic" sz="quarter" idx="28"/>
          </p:nvPr>
        </p:nvSpPr>
        <p:spPr>
          <a:xfrm>
            <a:off x="21909287"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70" name="Picture Placeholder 2">
            <a:extLst>
              <a:ext uri="{FF2B5EF4-FFF2-40B4-BE49-F238E27FC236}">
                <a16:creationId xmlns:a16="http://schemas.microsoft.com/office/drawing/2014/main" id="{EB21B6ED-31E4-7226-13B1-F2AA1B5EC045}"/>
              </a:ext>
            </a:extLst>
          </p:cNvPr>
          <p:cNvSpPr>
            <a:spLocks noGrp="1"/>
          </p:cNvSpPr>
          <p:nvPr>
            <p:ph type="pic" sz="quarter" idx="53"/>
          </p:nvPr>
        </p:nvSpPr>
        <p:spPr>
          <a:xfrm>
            <a:off x="28666515"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71" name="Picture Placeholder 2">
            <a:extLst>
              <a:ext uri="{FF2B5EF4-FFF2-40B4-BE49-F238E27FC236}">
                <a16:creationId xmlns:a16="http://schemas.microsoft.com/office/drawing/2014/main" id="{6C21D96F-4A3F-E55C-9A59-55E018F25D9C}"/>
              </a:ext>
            </a:extLst>
          </p:cNvPr>
          <p:cNvSpPr>
            <a:spLocks noGrp="1"/>
          </p:cNvSpPr>
          <p:nvPr>
            <p:ph type="pic" sz="quarter" idx="54"/>
          </p:nvPr>
        </p:nvSpPr>
        <p:spPr>
          <a:xfrm>
            <a:off x="18527620"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72" name="Text Placeholder 7">
            <a:extLst>
              <a:ext uri="{FF2B5EF4-FFF2-40B4-BE49-F238E27FC236}">
                <a16:creationId xmlns:a16="http://schemas.microsoft.com/office/drawing/2014/main" id="{485D12D2-2B06-3201-0659-EE86413C68DB}"/>
              </a:ext>
            </a:extLst>
          </p:cNvPr>
          <p:cNvSpPr>
            <a:spLocks noGrp="1"/>
          </p:cNvSpPr>
          <p:nvPr>
            <p:ph type="body" sz="quarter" idx="55" hasCustomPrompt="1"/>
          </p:nvPr>
        </p:nvSpPr>
        <p:spPr>
          <a:xfrm>
            <a:off x="25307424" y="17059122"/>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3" name="Text Placeholder 7">
            <a:extLst>
              <a:ext uri="{FF2B5EF4-FFF2-40B4-BE49-F238E27FC236}">
                <a16:creationId xmlns:a16="http://schemas.microsoft.com/office/drawing/2014/main" id="{7241A741-AE7C-3428-6194-0F6E94BF06FB}"/>
              </a:ext>
            </a:extLst>
          </p:cNvPr>
          <p:cNvSpPr>
            <a:spLocks noGrp="1"/>
          </p:cNvSpPr>
          <p:nvPr>
            <p:ph type="body" sz="quarter" idx="56" hasCustomPrompt="1"/>
          </p:nvPr>
        </p:nvSpPr>
        <p:spPr>
          <a:xfrm>
            <a:off x="25307424" y="17727056"/>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4" name="Text Placeholder 7">
            <a:extLst>
              <a:ext uri="{FF2B5EF4-FFF2-40B4-BE49-F238E27FC236}">
                <a16:creationId xmlns:a16="http://schemas.microsoft.com/office/drawing/2014/main" id="{8D28CF82-511F-AF83-F5D5-77ECB99010E2}"/>
              </a:ext>
            </a:extLst>
          </p:cNvPr>
          <p:cNvSpPr>
            <a:spLocks noGrp="1"/>
          </p:cNvSpPr>
          <p:nvPr>
            <p:ph type="body" sz="quarter" idx="57" hasCustomPrompt="1"/>
          </p:nvPr>
        </p:nvSpPr>
        <p:spPr>
          <a:xfrm>
            <a:off x="15141913"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1" name="Text Placeholder 7">
            <a:extLst>
              <a:ext uri="{FF2B5EF4-FFF2-40B4-BE49-F238E27FC236}">
                <a16:creationId xmlns:a16="http://schemas.microsoft.com/office/drawing/2014/main" id="{1439B33F-68A6-6AFE-68C2-8A0B706EE9E2}"/>
              </a:ext>
            </a:extLst>
          </p:cNvPr>
          <p:cNvSpPr>
            <a:spLocks noGrp="1"/>
          </p:cNvSpPr>
          <p:nvPr>
            <p:ph type="body" sz="quarter" idx="58" hasCustomPrompt="1"/>
          </p:nvPr>
        </p:nvSpPr>
        <p:spPr>
          <a:xfrm>
            <a:off x="8391957"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2" name="Text Placeholder 7">
            <a:extLst>
              <a:ext uri="{FF2B5EF4-FFF2-40B4-BE49-F238E27FC236}">
                <a16:creationId xmlns:a16="http://schemas.microsoft.com/office/drawing/2014/main" id="{1B9EFC83-50E5-49BB-B838-4F101E95ABDC}"/>
              </a:ext>
            </a:extLst>
          </p:cNvPr>
          <p:cNvSpPr>
            <a:spLocks noGrp="1"/>
          </p:cNvSpPr>
          <p:nvPr>
            <p:ph type="body" sz="quarter" idx="59" hasCustomPrompt="1"/>
          </p:nvPr>
        </p:nvSpPr>
        <p:spPr>
          <a:xfrm>
            <a:off x="15141913"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3" name="Text Placeholder 7">
            <a:extLst>
              <a:ext uri="{FF2B5EF4-FFF2-40B4-BE49-F238E27FC236}">
                <a16:creationId xmlns:a16="http://schemas.microsoft.com/office/drawing/2014/main" id="{BFB3F389-B76A-63C4-BC38-E857B1B0979C}"/>
              </a:ext>
            </a:extLst>
          </p:cNvPr>
          <p:cNvSpPr>
            <a:spLocks noGrp="1"/>
          </p:cNvSpPr>
          <p:nvPr>
            <p:ph type="body" sz="quarter" idx="60" hasCustomPrompt="1"/>
          </p:nvPr>
        </p:nvSpPr>
        <p:spPr>
          <a:xfrm>
            <a:off x="8391957"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4" name="Text Placeholder 7">
            <a:extLst>
              <a:ext uri="{FF2B5EF4-FFF2-40B4-BE49-F238E27FC236}">
                <a16:creationId xmlns:a16="http://schemas.microsoft.com/office/drawing/2014/main" id="{8AAEBAC8-FBC5-9068-A8B4-AEE29F8FC0A3}"/>
              </a:ext>
            </a:extLst>
          </p:cNvPr>
          <p:cNvSpPr>
            <a:spLocks noGrp="1"/>
          </p:cNvSpPr>
          <p:nvPr>
            <p:ph type="body" sz="quarter" idx="61" hasCustomPrompt="1"/>
          </p:nvPr>
        </p:nvSpPr>
        <p:spPr>
          <a:xfrm>
            <a:off x="21900662"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5" name="Text Placeholder 7">
            <a:extLst>
              <a:ext uri="{FF2B5EF4-FFF2-40B4-BE49-F238E27FC236}">
                <a16:creationId xmlns:a16="http://schemas.microsoft.com/office/drawing/2014/main" id="{A17BBB11-F155-8A2D-2741-A48639DDC938}"/>
              </a:ext>
            </a:extLst>
          </p:cNvPr>
          <p:cNvSpPr>
            <a:spLocks noGrp="1"/>
          </p:cNvSpPr>
          <p:nvPr>
            <p:ph type="body" sz="quarter" idx="62" hasCustomPrompt="1"/>
          </p:nvPr>
        </p:nvSpPr>
        <p:spPr>
          <a:xfrm>
            <a:off x="21900662"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6" name="Text Placeholder 7">
            <a:extLst>
              <a:ext uri="{FF2B5EF4-FFF2-40B4-BE49-F238E27FC236}">
                <a16:creationId xmlns:a16="http://schemas.microsoft.com/office/drawing/2014/main" id="{74BB25EE-CFA9-E005-5BB1-CAC4EA6436EA}"/>
              </a:ext>
            </a:extLst>
          </p:cNvPr>
          <p:cNvSpPr>
            <a:spLocks noGrp="1"/>
          </p:cNvSpPr>
          <p:nvPr>
            <p:ph type="body" sz="quarter" idx="63" hasCustomPrompt="1"/>
          </p:nvPr>
        </p:nvSpPr>
        <p:spPr>
          <a:xfrm>
            <a:off x="28666515" y="9981886"/>
            <a:ext cx="62639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7" name="Text Placeholder 7">
            <a:extLst>
              <a:ext uri="{FF2B5EF4-FFF2-40B4-BE49-F238E27FC236}">
                <a16:creationId xmlns:a16="http://schemas.microsoft.com/office/drawing/2014/main" id="{3505C59D-AFAD-58D3-4166-F5257E096C44}"/>
              </a:ext>
            </a:extLst>
          </p:cNvPr>
          <p:cNvSpPr>
            <a:spLocks noGrp="1"/>
          </p:cNvSpPr>
          <p:nvPr>
            <p:ph type="body" sz="quarter" idx="64" hasCustomPrompt="1"/>
          </p:nvPr>
        </p:nvSpPr>
        <p:spPr>
          <a:xfrm>
            <a:off x="28666515" y="10669493"/>
            <a:ext cx="62639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8" name="Text Placeholder 7">
            <a:extLst>
              <a:ext uri="{FF2B5EF4-FFF2-40B4-BE49-F238E27FC236}">
                <a16:creationId xmlns:a16="http://schemas.microsoft.com/office/drawing/2014/main" id="{9183A493-96AB-21A4-F2F2-55F4C25B4A32}"/>
              </a:ext>
            </a:extLst>
          </p:cNvPr>
          <p:cNvSpPr>
            <a:spLocks noGrp="1"/>
          </p:cNvSpPr>
          <p:nvPr>
            <p:ph type="body" sz="quarter" idx="65" hasCustomPrompt="1"/>
          </p:nvPr>
        </p:nvSpPr>
        <p:spPr>
          <a:xfrm>
            <a:off x="1637606"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9" name="Text Placeholder 7">
            <a:extLst>
              <a:ext uri="{FF2B5EF4-FFF2-40B4-BE49-F238E27FC236}">
                <a16:creationId xmlns:a16="http://schemas.microsoft.com/office/drawing/2014/main" id="{39F09929-49C9-A912-1E78-C37DD2A4005F}"/>
              </a:ext>
            </a:extLst>
          </p:cNvPr>
          <p:cNvSpPr>
            <a:spLocks noGrp="1"/>
          </p:cNvSpPr>
          <p:nvPr>
            <p:ph type="body" sz="quarter" idx="66" hasCustomPrompt="1"/>
          </p:nvPr>
        </p:nvSpPr>
        <p:spPr>
          <a:xfrm>
            <a:off x="1637606"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0" name="Title 1">
            <a:extLst>
              <a:ext uri="{FF2B5EF4-FFF2-40B4-BE49-F238E27FC236}">
                <a16:creationId xmlns:a16="http://schemas.microsoft.com/office/drawing/2014/main" id="{2700C3A0-30EC-1996-7732-DE4E1CF959F1}"/>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91" name="Text Placeholder 7">
            <a:extLst>
              <a:ext uri="{FF2B5EF4-FFF2-40B4-BE49-F238E27FC236}">
                <a16:creationId xmlns:a16="http://schemas.microsoft.com/office/drawing/2014/main" id="{A0EDA14A-3243-B144-7B6A-EA7981E5DC1E}"/>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8185919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up Image">
    <p:spTree>
      <p:nvGrpSpPr>
        <p:cNvPr id="1" name=""/>
        <p:cNvGrpSpPr/>
        <p:nvPr/>
      </p:nvGrpSpPr>
      <p:grpSpPr>
        <a:xfrm>
          <a:off x="0" y="0"/>
          <a:ext cx="0" cy="0"/>
          <a:chOff x="0" y="0"/>
          <a:chExt cx="0" cy="0"/>
        </a:xfrm>
      </p:grpSpPr>
      <p:sp>
        <p:nvSpPr>
          <p:cNvPr id="39" name="Text Placeholder 7">
            <a:extLst>
              <a:ext uri="{FF2B5EF4-FFF2-40B4-BE49-F238E27FC236}">
                <a16:creationId xmlns:a16="http://schemas.microsoft.com/office/drawing/2014/main" id="{E9B94E87-6C45-B9E5-F5AE-D69D71E61652}"/>
              </a:ext>
            </a:extLst>
          </p:cNvPr>
          <p:cNvSpPr>
            <a:spLocks noGrp="1"/>
          </p:cNvSpPr>
          <p:nvPr>
            <p:ph type="body" sz="quarter" idx="37" hasCustomPrompt="1"/>
          </p:nvPr>
        </p:nvSpPr>
        <p:spPr>
          <a:xfrm>
            <a:off x="8382295" y="17059122"/>
            <a:ext cx="626148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0" name="Text Placeholder 7">
            <a:extLst>
              <a:ext uri="{FF2B5EF4-FFF2-40B4-BE49-F238E27FC236}">
                <a16:creationId xmlns:a16="http://schemas.microsoft.com/office/drawing/2014/main" id="{960A4EC5-468D-A3E6-9294-084BA073A235}"/>
              </a:ext>
            </a:extLst>
          </p:cNvPr>
          <p:cNvSpPr>
            <a:spLocks noGrp="1"/>
          </p:cNvSpPr>
          <p:nvPr>
            <p:ph type="body" sz="quarter" idx="39" hasCustomPrompt="1"/>
          </p:nvPr>
        </p:nvSpPr>
        <p:spPr>
          <a:xfrm>
            <a:off x="1637605" y="17059122"/>
            <a:ext cx="625484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2" name="Text Placeholder 7">
            <a:extLst>
              <a:ext uri="{FF2B5EF4-FFF2-40B4-BE49-F238E27FC236}">
                <a16:creationId xmlns:a16="http://schemas.microsoft.com/office/drawing/2014/main" id="{7AB65765-2201-817D-E699-AB8E899F5A05}"/>
              </a:ext>
            </a:extLst>
          </p:cNvPr>
          <p:cNvSpPr>
            <a:spLocks noGrp="1"/>
          </p:cNvSpPr>
          <p:nvPr>
            <p:ph type="body" sz="quarter" idx="40" hasCustomPrompt="1"/>
          </p:nvPr>
        </p:nvSpPr>
        <p:spPr>
          <a:xfrm>
            <a:off x="8382295" y="17727056"/>
            <a:ext cx="626148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4" name="Text Placeholder 7">
            <a:extLst>
              <a:ext uri="{FF2B5EF4-FFF2-40B4-BE49-F238E27FC236}">
                <a16:creationId xmlns:a16="http://schemas.microsoft.com/office/drawing/2014/main" id="{A54B1517-FE34-AAC0-C4EE-52F7D477D2DC}"/>
              </a:ext>
            </a:extLst>
          </p:cNvPr>
          <p:cNvSpPr>
            <a:spLocks noGrp="1"/>
          </p:cNvSpPr>
          <p:nvPr>
            <p:ph type="body" sz="quarter" idx="43" hasCustomPrompt="1"/>
          </p:nvPr>
        </p:nvSpPr>
        <p:spPr>
          <a:xfrm>
            <a:off x="1637605" y="17727056"/>
            <a:ext cx="625484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5" name="Picture Placeholder 2">
            <a:extLst>
              <a:ext uri="{FF2B5EF4-FFF2-40B4-BE49-F238E27FC236}">
                <a16:creationId xmlns:a16="http://schemas.microsoft.com/office/drawing/2014/main" id="{30BC2C71-2AC1-DDC7-734C-63EE3CA218F6}"/>
              </a:ext>
            </a:extLst>
          </p:cNvPr>
          <p:cNvSpPr>
            <a:spLocks noGrp="1"/>
          </p:cNvSpPr>
          <p:nvPr>
            <p:ph type="pic" sz="quarter" idx="46"/>
          </p:nvPr>
        </p:nvSpPr>
        <p:spPr>
          <a:xfrm>
            <a:off x="1637605"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6" name="Picture Placeholder 2">
            <a:extLst>
              <a:ext uri="{FF2B5EF4-FFF2-40B4-BE49-F238E27FC236}">
                <a16:creationId xmlns:a16="http://schemas.microsoft.com/office/drawing/2014/main" id="{4A5495BC-7C50-8C58-B54F-D3C882FECC10}"/>
              </a:ext>
            </a:extLst>
          </p:cNvPr>
          <p:cNvSpPr>
            <a:spLocks noGrp="1"/>
          </p:cNvSpPr>
          <p:nvPr>
            <p:ph type="pic" sz="quarter" idx="47"/>
          </p:nvPr>
        </p:nvSpPr>
        <p:spPr>
          <a:xfrm>
            <a:off x="8396143"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7" name="Picture Placeholder 2">
            <a:extLst>
              <a:ext uri="{FF2B5EF4-FFF2-40B4-BE49-F238E27FC236}">
                <a16:creationId xmlns:a16="http://schemas.microsoft.com/office/drawing/2014/main" id="{48C56C91-18A4-7D8E-94FC-6714566B099C}"/>
              </a:ext>
            </a:extLst>
          </p:cNvPr>
          <p:cNvSpPr>
            <a:spLocks noGrp="1"/>
          </p:cNvSpPr>
          <p:nvPr>
            <p:ph type="pic" sz="quarter" idx="48"/>
          </p:nvPr>
        </p:nvSpPr>
        <p:spPr>
          <a:xfrm>
            <a:off x="21902586"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4" name="Text Placeholder 7">
            <a:extLst>
              <a:ext uri="{FF2B5EF4-FFF2-40B4-BE49-F238E27FC236}">
                <a16:creationId xmlns:a16="http://schemas.microsoft.com/office/drawing/2014/main" id="{528A02C1-AD1D-1EE4-C6AC-3B590D527780}"/>
              </a:ext>
            </a:extLst>
          </p:cNvPr>
          <p:cNvSpPr>
            <a:spLocks noGrp="1"/>
          </p:cNvSpPr>
          <p:nvPr>
            <p:ph type="body" sz="quarter" idx="50" hasCustomPrompt="1"/>
          </p:nvPr>
        </p:nvSpPr>
        <p:spPr>
          <a:xfrm>
            <a:off x="15132594" y="17059122"/>
            <a:ext cx="626364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5" name="Text Placeholder 7">
            <a:extLst>
              <a:ext uri="{FF2B5EF4-FFF2-40B4-BE49-F238E27FC236}">
                <a16:creationId xmlns:a16="http://schemas.microsoft.com/office/drawing/2014/main" id="{F1D675D5-3EFF-B8AD-BA35-187E996A9B67}"/>
              </a:ext>
            </a:extLst>
          </p:cNvPr>
          <p:cNvSpPr>
            <a:spLocks noGrp="1"/>
          </p:cNvSpPr>
          <p:nvPr>
            <p:ph type="body" sz="quarter" idx="51" hasCustomPrompt="1"/>
          </p:nvPr>
        </p:nvSpPr>
        <p:spPr>
          <a:xfrm>
            <a:off x="15132594" y="17727056"/>
            <a:ext cx="626364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6" name="Picture Placeholder 2">
            <a:extLst>
              <a:ext uri="{FF2B5EF4-FFF2-40B4-BE49-F238E27FC236}">
                <a16:creationId xmlns:a16="http://schemas.microsoft.com/office/drawing/2014/main" id="{F1029ABF-1C3A-2F51-92CB-AA5A3AC353FE}"/>
              </a:ext>
            </a:extLst>
          </p:cNvPr>
          <p:cNvSpPr>
            <a:spLocks noGrp="1"/>
          </p:cNvSpPr>
          <p:nvPr>
            <p:ph type="pic" sz="quarter" idx="24"/>
          </p:nvPr>
        </p:nvSpPr>
        <p:spPr>
          <a:xfrm>
            <a:off x="15152060"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7" name="Picture Placeholder 2">
            <a:extLst>
              <a:ext uri="{FF2B5EF4-FFF2-40B4-BE49-F238E27FC236}">
                <a16:creationId xmlns:a16="http://schemas.microsoft.com/office/drawing/2014/main" id="{8FE2B66F-F99F-570D-A31D-3578C4B3B179}"/>
              </a:ext>
            </a:extLst>
          </p:cNvPr>
          <p:cNvSpPr>
            <a:spLocks noGrp="1"/>
          </p:cNvSpPr>
          <p:nvPr>
            <p:ph type="pic" sz="quarter" idx="20"/>
          </p:nvPr>
        </p:nvSpPr>
        <p:spPr>
          <a:xfrm>
            <a:off x="8394833"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8" name="Picture Placeholder 2">
            <a:extLst>
              <a:ext uri="{FF2B5EF4-FFF2-40B4-BE49-F238E27FC236}">
                <a16:creationId xmlns:a16="http://schemas.microsoft.com/office/drawing/2014/main" id="{42FEAB60-4C6E-41A0-FC52-815836156837}"/>
              </a:ext>
            </a:extLst>
          </p:cNvPr>
          <p:cNvSpPr>
            <a:spLocks noGrp="1"/>
          </p:cNvSpPr>
          <p:nvPr>
            <p:ph type="pic" sz="quarter" idx="52"/>
          </p:nvPr>
        </p:nvSpPr>
        <p:spPr>
          <a:xfrm>
            <a:off x="1637606"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9" name="Picture Placeholder 2">
            <a:extLst>
              <a:ext uri="{FF2B5EF4-FFF2-40B4-BE49-F238E27FC236}">
                <a16:creationId xmlns:a16="http://schemas.microsoft.com/office/drawing/2014/main" id="{A2963118-2A95-082A-4DFF-6C0DA33F59BA}"/>
              </a:ext>
            </a:extLst>
          </p:cNvPr>
          <p:cNvSpPr>
            <a:spLocks noGrp="1"/>
          </p:cNvSpPr>
          <p:nvPr>
            <p:ph type="pic" sz="quarter" idx="28"/>
          </p:nvPr>
        </p:nvSpPr>
        <p:spPr>
          <a:xfrm>
            <a:off x="21909287"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0" name="Picture Placeholder 2">
            <a:extLst>
              <a:ext uri="{FF2B5EF4-FFF2-40B4-BE49-F238E27FC236}">
                <a16:creationId xmlns:a16="http://schemas.microsoft.com/office/drawing/2014/main" id="{F1791F3A-0E82-06A9-0588-000305CD1590}"/>
              </a:ext>
            </a:extLst>
          </p:cNvPr>
          <p:cNvSpPr>
            <a:spLocks noGrp="1"/>
          </p:cNvSpPr>
          <p:nvPr>
            <p:ph type="pic" sz="quarter" idx="53"/>
          </p:nvPr>
        </p:nvSpPr>
        <p:spPr>
          <a:xfrm>
            <a:off x="28666515"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1" name="Picture Placeholder 2">
            <a:extLst>
              <a:ext uri="{FF2B5EF4-FFF2-40B4-BE49-F238E27FC236}">
                <a16:creationId xmlns:a16="http://schemas.microsoft.com/office/drawing/2014/main" id="{7E0D42E0-350E-2247-45F3-56D42F8A4B66}"/>
              </a:ext>
            </a:extLst>
          </p:cNvPr>
          <p:cNvSpPr>
            <a:spLocks noGrp="1"/>
          </p:cNvSpPr>
          <p:nvPr>
            <p:ph type="pic" sz="quarter" idx="54"/>
          </p:nvPr>
        </p:nvSpPr>
        <p:spPr>
          <a:xfrm>
            <a:off x="15144048"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2" name="Text Placeholder 7">
            <a:extLst>
              <a:ext uri="{FF2B5EF4-FFF2-40B4-BE49-F238E27FC236}">
                <a16:creationId xmlns:a16="http://schemas.microsoft.com/office/drawing/2014/main" id="{A7640883-7B53-617D-BE12-A19E85F82D74}"/>
              </a:ext>
            </a:extLst>
          </p:cNvPr>
          <p:cNvSpPr>
            <a:spLocks noGrp="1"/>
          </p:cNvSpPr>
          <p:nvPr>
            <p:ph type="body" sz="quarter" idx="55" hasCustomPrompt="1"/>
          </p:nvPr>
        </p:nvSpPr>
        <p:spPr>
          <a:xfrm>
            <a:off x="21907609" y="17059122"/>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3" name="Text Placeholder 7">
            <a:extLst>
              <a:ext uri="{FF2B5EF4-FFF2-40B4-BE49-F238E27FC236}">
                <a16:creationId xmlns:a16="http://schemas.microsoft.com/office/drawing/2014/main" id="{D9B189E3-4BDB-A032-87AD-39D194013B83}"/>
              </a:ext>
            </a:extLst>
          </p:cNvPr>
          <p:cNvSpPr>
            <a:spLocks noGrp="1"/>
          </p:cNvSpPr>
          <p:nvPr>
            <p:ph type="body" sz="quarter" idx="56" hasCustomPrompt="1"/>
          </p:nvPr>
        </p:nvSpPr>
        <p:spPr>
          <a:xfrm>
            <a:off x="21907609" y="17727056"/>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4" name="Text Placeholder 7">
            <a:extLst>
              <a:ext uri="{FF2B5EF4-FFF2-40B4-BE49-F238E27FC236}">
                <a16:creationId xmlns:a16="http://schemas.microsoft.com/office/drawing/2014/main" id="{2A34B9E8-CFB0-ABCC-D2C4-A8F174FDB901}"/>
              </a:ext>
            </a:extLst>
          </p:cNvPr>
          <p:cNvSpPr>
            <a:spLocks noGrp="1"/>
          </p:cNvSpPr>
          <p:nvPr>
            <p:ph type="body" sz="quarter" idx="57" hasCustomPrompt="1"/>
          </p:nvPr>
        </p:nvSpPr>
        <p:spPr>
          <a:xfrm>
            <a:off x="15141913"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5" name="Text Placeholder 7">
            <a:extLst>
              <a:ext uri="{FF2B5EF4-FFF2-40B4-BE49-F238E27FC236}">
                <a16:creationId xmlns:a16="http://schemas.microsoft.com/office/drawing/2014/main" id="{716C5C95-2BC4-4D5A-9F5E-FA8B8CECBF63}"/>
              </a:ext>
            </a:extLst>
          </p:cNvPr>
          <p:cNvSpPr>
            <a:spLocks noGrp="1"/>
          </p:cNvSpPr>
          <p:nvPr>
            <p:ph type="body" sz="quarter" idx="58" hasCustomPrompt="1"/>
          </p:nvPr>
        </p:nvSpPr>
        <p:spPr>
          <a:xfrm>
            <a:off x="8391957"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6" name="Text Placeholder 7">
            <a:extLst>
              <a:ext uri="{FF2B5EF4-FFF2-40B4-BE49-F238E27FC236}">
                <a16:creationId xmlns:a16="http://schemas.microsoft.com/office/drawing/2014/main" id="{471A9256-6A6C-5C2D-1DEA-813569F4D299}"/>
              </a:ext>
            </a:extLst>
          </p:cNvPr>
          <p:cNvSpPr>
            <a:spLocks noGrp="1"/>
          </p:cNvSpPr>
          <p:nvPr>
            <p:ph type="body" sz="quarter" idx="59" hasCustomPrompt="1"/>
          </p:nvPr>
        </p:nvSpPr>
        <p:spPr>
          <a:xfrm>
            <a:off x="15141913"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7" name="Text Placeholder 7">
            <a:extLst>
              <a:ext uri="{FF2B5EF4-FFF2-40B4-BE49-F238E27FC236}">
                <a16:creationId xmlns:a16="http://schemas.microsoft.com/office/drawing/2014/main" id="{43D755B0-CB88-73DF-77BE-F524AF555427}"/>
              </a:ext>
            </a:extLst>
          </p:cNvPr>
          <p:cNvSpPr>
            <a:spLocks noGrp="1"/>
          </p:cNvSpPr>
          <p:nvPr>
            <p:ph type="body" sz="quarter" idx="60" hasCustomPrompt="1"/>
          </p:nvPr>
        </p:nvSpPr>
        <p:spPr>
          <a:xfrm>
            <a:off x="8391957"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8" name="Text Placeholder 7">
            <a:extLst>
              <a:ext uri="{FF2B5EF4-FFF2-40B4-BE49-F238E27FC236}">
                <a16:creationId xmlns:a16="http://schemas.microsoft.com/office/drawing/2014/main" id="{3198CB65-E1BB-0862-2BBA-EDF38803C3B4}"/>
              </a:ext>
            </a:extLst>
          </p:cNvPr>
          <p:cNvSpPr>
            <a:spLocks noGrp="1"/>
          </p:cNvSpPr>
          <p:nvPr>
            <p:ph type="body" sz="quarter" idx="61" hasCustomPrompt="1"/>
          </p:nvPr>
        </p:nvSpPr>
        <p:spPr>
          <a:xfrm>
            <a:off x="21900662"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9" name="Text Placeholder 7">
            <a:extLst>
              <a:ext uri="{FF2B5EF4-FFF2-40B4-BE49-F238E27FC236}">
                <a16:creationId xmlns:a16="http://schemas.microsoft.com/office/drawing/2014/main" id="{D76AC962-A132-DA02-DE26-644561C88B3B}"/>
              </a:ext>
            </a:extLst>
          </p:cNvPr>
          <p:cNvSpPr>
            <a:spLocks noGrp="1"/>
          </p:cNvSpPr>
          <p:nvPr>
            <p:ph type="body" sz="quarter" idx="62" hasCustomPrompt="1"/>
          </p:nvPr>
        </p:nvSpPr>
        <p:spPr>
          <a:xfrm>
            <a:off x="21900662"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0" name="Text Placeholder 7">
            <a:extLst>
              <a:ext uri="{FF2B5EF4-FFF2-40B4-BE49-F238E27FC236}">
                <a16:creationId xmlns:a16="http://schemas.microsoft.com/office/drawing/2014/main" id="{7EC2D322-35AF-3168-CAE7-F7242C22DE6D}"/>
              </a:ext>
            </a:extLst>
          </p:cNvPr>
          <p:cNvSpPr>
            <a:spLocks noGrp="1"/>
          </p:cNvSpPr>
          <p:nvPr>
            <p:ph type="body" sz="quarter" idx="63" hasCustomPrompt="1"/>
          </p:nvPr>
        </p:nvSpPr>
        <p:spPr>
          <a:xfrm>
            <a:off x="28666515" y="9981886"/>
            <a:ext cx="62639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90" name="Text Placeholder 7">
            <a:extLst>
              <a:ext uri="{FF2B5EF4-FFF2-40B4-BE49-F238E27FC236}">
                <a16:creationId xmlns:a16="http://schemas.microsoft.com/office/drawing/2014/main" id="{B0179DD1-4F77-A229-F54C-117D786F649E}"/>
              </a:ext>
            </a:extLst>
          </p:cNvPr>
          <p:cNvSpPr>
            <a:spLocks noGrp="1"/>
          </p:cNvSpPr>
          <p:nvPr>
            <p:ph type="body" sz="quarter" idx="64" hasCustomPrompt="1"/>
          </p:nvPr>
        </p:nvSpPr>
        <p:spPr>
          <a:xfrm>
            <a:off x="28666515" y="10669493"/>
            <a:ext cx="62639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1" name="Picture Placeholder 2">
            <a:extLst>
              <a:ext uri="{FF2B5EF4-FFF2-40B4-BE49-F238E27FC236}">
                <a16:creationId xmlns:a16="http://schemas.microsoft.com/office/drawing/2014/main" id="{1B3ED7E6-3440-4DEC-6512-E64B9960C25B}"/>
              </a:ext>
            </a:extLst>
          </p:cNvPr>
          <p:cNvSpPr>
            <a:spLocks noGrp="1"/>
          </p:cNvSpPr>
          <p:nvPr>
            <p:ph type="pic" sz="quarter" idx="65"/>
          </p:nvPr>
        </p:nvSpPr>
        <p:spPr>
          <a:xfrm>
            <a:off x="28661124"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92" name="Text Placeholder 7">
            <a:extLst>
              <a:ext uri="{FF2B5EF4-FFF2-40B4-BE49-F238E27FC236}">
                <a16:creationId xmlns:a16="http://schemas.microsoft.com/office/drawing/2014/main" id="{9C3AE372-0E56-771E-CCB5-C1E77A38D343}"/>
              </a:ext>
            </a:extLst>
          </p:cNvPr>
          <p:cNvSpPr>
            <a:spLocks noGrp="1"/>
          </p:cNvSpPr>
          <p:nvPr>
            <p:ph type="body" sz="quarter" idx="66" hasCustomPrompt="1"/>
          </p:nvPr>
        </p:nvSpPr>
        <p:spPr>
          <a:xfrm>
            <a:off x="28644881" y="17103569"/>
            <a:ext cx="62639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93" name="Text Placeholder 7">
            <a:extLst>
              <a:ext uri="{FF2B5EF4-FFF2-40B4-BE49-F238E27FC236}">
                <a16:creationId xmlns:a16="http://schemas.microsoft.com/office/drawing/2014/main" id="{F415D1AB-B98D-8EC8-08B0-3DAD5A3D8CB4}"/>
              </a:ext>
            </a:extLst>
          </p:cNvPr>
          <p:cNvSpPr>
            <a:spLocks noGrp="1"/>
          </p:cNvSpPr>
          <p:nvPr>
            <p:ph type="body" sz="quarter" idx="67" hasCustomPrompt="1"/>
          </p:nvPr>
        </p:nvSpPr>
        <p:spPr>
          <a:xfrm>
            <a:off x="28644881" y="17791176"/>
            <a:ext cx="62639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4" name="Text Placeholder 7">
            <a:extLst>
              <a:ext uri="{FF2B5EF4-FFF2-40B4-BE49-F238E27FC236}">
                <a16:creationId xmlns:a16="http://schemas.microsoft.com/office/drawing/2014/main" id="{5A71691E-DD29-C12F-E295-A972376CE117}"/>
              </a:ext>
            </a:extLst>
          </p:cNvPr>
          <p:cNvSpPr>
            <a:spLocks noGrp="1"/>
          </p:cNvSpPr>
          <p:nvPr>
            <p:ph type="body" sz="quarter" idx="68" hasCustomPrompt="1"/>
          </p:nvPr>
        </p:nvSpPr>
        <p:spPr>
          <a:xfrm>
            <a:off x="1637606"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95" name="Text Placeholder 7">
            <a:extLst>
              <a:ext uri="{FF2B5EF4-FFF2-40B4-BE49-F238E27FC236}">
                <a16:creationId xmlns:a16="http://schemas.microsoft.com/office/drawing/2014/main" id="{909DF864-DBFA-F92D-B685-429A430B2601}"/>
              </a:ext>
            </a:extLst>
          </p:cNvPr>
          <p:cNvSpPr>
            <a:spLocks noGrp="1"/>
          </p:cNvSpPr>
          <p:nvPr>
            <p:ph type="body" sz="quarter" idx="69" hasCustomPrompt="1"/>
          </p:nvPr>
        </p:nvSpPr>
        <p:spPr>
          <a:xfrm>
            <a:off x="1637606"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6" name="Title 1">
            <a:extLst>
              <a:ext uri="{FF2B5EF4-FFF2-40B4-BE49-F238E27FC236}">
                <a16:creationId xmlns:a16="http://schemas.microsoft.com/office/drawing/2014/main" id="{4AD4D5AB-34C6-812D-8AD2-BF8272B62835}"/>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97" name="Text Placeholder 7">
            <a:extLst>
              <a:ext uri="{FF2B5EF4-FFF2-40B4-BE49-F238E27FC236}">
                <a16:creationId xmlns:a16="http://schemas.microsoft.com/office/drawing/2014/main" id="{B1FCE4BF-7751-CC7B-D446-A5791D382E69}"/>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322413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Use Case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C72E11-DD16-4EAC-A294-E115038AA2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hasCustomPrompt="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sz="7200">
                <a:solidFill>
                  <a:schemeClr val="bg1"/>
                </a:solidFill>
                <a:latin typeface="+mn-lt"/>
              </a:defRPr>
            </a:lvl1pPr>
          </a:lstStyle>
          <a:p>
            <a:r>
              <a:rPr lang="en-US"/>
              <a:t>Click to add image</a:t>
            </a:r>
          </a:p>
        </p:txBody>
      </p:sp>
    </p:spTree>
    <p:extLst>
      <p:ext uri="{BB962C8B-B14F-4D97-AF65-F5344CB8AC3E}">
        <p14:creationId xmlns:p14="http://schemas.microsoft.com/office/powerpoint/2010/main" val="1130100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nt Testing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8F434B88-2544-75AC-CBB8-19A1035D1251}"/>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870B57E-B314-99BB-8DF8-2672644B4F4E}"/>
              </a:ext>
            </a:extLst>
          </p:cNvPr>
          <p:cNvSpPr/>
          <p:nvPr userDrawn="1"/>
        </p:nvSpPr>
        <p:spPr>
          <a:xfrm>
            <a:off x="15000920" y="10556523"/>
            <a:ext cx="11020290" cy="74920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endParaRPr lang="en-US" sz="9600" b="1" err="1">
              <a:solidFill>
                <a:schemeClr val="tx1"/>
              </a:solidFill>
              <a:latin typeface="NVIDIA Sans" panose="020B0503020203020204" pitchFamily="34" charset="0"/>
              <a:cs typeface="NVIDIA Sans" panose="020B0503020203020204" pitchFamily="34" charset="0"/>
            </a:endParaRPr>
          </a:p>
        </p:txBody>
      </p:sp>
      <p:pic>
        <p:nvPicPr>
          <p:cNvPr id="8" name="Picture 7">
            <a:extLst>
              <a:ext uri="{FF2B5EF4-FFF2-40B4-BE49-F238E27FC236}">
                <a16:creationId xmlns:a16="http://schemas.microsoft.com/office/drawing/2014/main" id="{AF3F80E6-5287-D931-0053-EF9F8579EE41}"/>
              </a:ext>
            </a:extLst>
          </p:cNvPr>
          <p:cNvPicPr>
            <a:picLocks noChangeAspect="1"/>
          </p:cNvPicPr>
          <p:nvPr userDrawn="1"/>
        </p:nvPicPr>
        <p:blipFill>
          <a:blip r:embed="rId2"/>
          <a:stretch>
            <a:fillRect/>
          </a:stretch>
        </p:blipFill>
        <p:spPr>
          <a:xfrm>
            <a:off x="3087422" y="10556523"/>
            <a:ext cx="11022523" cy="7864522"/>
          </a:xfrm>
          <a:prstGeom prst="rect">
            <a:avLst/>
          </a:prstGeom>
        </p:spPr>
      </p:pic>
      <p:sp>
        <p:nvSpPr>
          <p:cNvPr id="10" name="Content Placeholder 2">
            <a:extLst>
              <a:ext uri="{FF2B5EF4-FFF2-40B4-BE49-F238E27FC236}">
                <a16:creationId xmlns:a16="http://schemas.microsoft.com/office/drawing/2014/main" id="{1D89DD87-13E1-B25F-EBCC-2BC52BA4AACF}"/>
              </a:ext>
            </a:extLst>
          </p:cNvPr>
          <p:cNvSpPr>
            <a:spLocks noGrp="1"/>
          </p:cNvSpPr>
          <p:nvPr>
            <p:ph idx="11" hasCustomPrompt="1"/>
          </p:nvPr>
        </p:nvSpPr>
        <p:spPr>
          <a:xfrm>
            <a:off x="15951796" y="11141440"/>
            <a:ext cx="9273032" cy="2550828"/>
          </a:xfrm>
          <a:prstGeom prst="rect">
            <a:avLst/>
          </a:prstGeom>
        </p:spPr>
        <p:txBody>
          <a:bodyPr/>
          <a:lstStyle>
            <a:lvl1pPr marL="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1pPr>
            <a:lvl2pPr marL="9144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2pPr>
            <a:lvl3pPr marL="18288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3pPr>
            <a:lvl4pPr marL="27432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4pPr>
            <a:lvl5pPr marL="36576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5pPr>
          </a:lstStyle>
          <a:p>
            <a:pPr lvl="0"/>
            <a:r>
              <a:rPr lang="en-US"/>
              <a:t>Click to edit text styles</a:t>
            </a:r>
          </a:p>
        </p:txBody>
      </p:sp>
      <p:sp>
        <p:nvSpPr>
          <p:cNvPr id="11" name="Content Placeholder 2">
            <a:extLst>
              <a:ext uri="{FF2B5EF4-FFF2-40B4-BE49-F238E27FC236}">
                <a16:creationId xmlns:a16="http://schemas.microsoft.com/office/drawing/2014/main" id="{0B869C1B-4BC1-3F4F-4B38-F2FBE6DA6157}"/>
              </a:ext>
            </a:extLst>
          </p:cNvPr>
          <p:cNvSpPr>
            <a:spLocks noGrp="1"/>
          </p:cNvSpPr>
          <p:nvPr>
            <p:ph idx="12" hasCustomPrompt="1"/>
          </p:nvPr>
        </p:nvSpPr>
        <p:spPr>
          <a:xfrm>
            <a:off x="15951796" y="13730012"/>
            <a:ext cx="9273032" cy="2550828"/>
          </a:xfrm>
          <a:prstGeom prst="rect">
            <a:avLst/>
          </a:prstGeom>
        </p:spPr>
        <p:txBody>
          <a:bodyPr/>
          <a:lstStyle>
            <a:lvl1pPr marL="0" indent="0">
              <a:buClr>
                <a:schemeClr val="tx2"/>
              </a:buClr>
              <a:buFontTx/>
              <a:buNone/>
              <a:defRPr sz="9600" b="0">
                <a:solidFill>
                  <a:schemeClr val="bg1"/>
                </a:solidFill>
                <a:latin typeface="NVIDIA Sans" panose="020B0503020203020204" pitchFamily="34" charset="0"/>
                <a:cs typeface="NVIDIA Sans" panose="020B0503020203020204" pitchFamily="34" charset="0"/>
              </a:defRPr>
            </a:lvl1pPr>
            <a:lvl2pPr marL="9144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2pPr>
            <a:lvl3pPr marL="18288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3pPr>
            <a:lvl4pPr marL="27432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4pPr>
            <a:lvl5pPr marL="36576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5pPr>
          </a:lstStyle>
          <a:p>
            <a:pPr lvl="0"/>
            <a:r>
              <a:rPr lang="en-US"/>
              <a:t>Click to edit text styles</a:t>
            </a:r>
          </a:p>
        </p:txBody>
      </p:sp>
    </p:spTree>
    <p:extLst>
      <p:ext uri="{BB962C8B-B14F-4D97-AF65-F5344CB8AC3E}">
        <p14:creationId xmlns:p14="http://schemas.microsoft.com/office/powerpoint/2010/main" val="1039441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Demo - Image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C72E11-DD16-4EAC-A294-E115038AA2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hasCustomPrompt="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sz="7200">
                <a:solidFill>
                  <a:schemeClr val="bg1"/>
                </a:solidFill>
                <a:latin typeface="+mn-lt"/>
              </a:defRPr>
            </a:lvl1pPr>
          </a:lstStyle>
          <a:p>
            <a:r>
              <a:rPr lang="en-US"/>
              <a:t>Click to add image of video/demo</a:t>
            </a:r>
          </a:p>
        </p:txBody>
      </p:sp>
    </p:spTree>
    <p:extLst>
      <p:ext uri="{BB962C8B-B14F-4D97-AF65-F5344CB8AC3E}">
        <p14:creationId xmlns:p14="http://schemas.microsoft.com/office/powerpoint/2010/main" val="3390819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 Insert Video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834EEA-7CA3-4C82-B29B-3EA15B8822C9}"/>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7" name="Media Placeholder 7">
            <a:extLst>
              <a:ext uri="{FF2B5EF4-FFF2-40B4-BE49-F238E27FC236}">
                <a16:creationId xmlns:a16="http://schemas.microsoft.com/office/drawing/2014/main" id="{95086AA8-FFA8-416F-AD2F-0B7223809227}"/>
              </a:ext>
            </a:extLst>
          </p:cNvPr>
          <p:cNvSpPr>
            <a:spLocks noGrp="1"/>
          </p:cNvSpPr>
          <p:nvPr>
            <p:ph type="media" sz="quarter" idx="11" hasCustomPrompt="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lang="en-US" sz="8400" b="1" dirty="0">
                <a:solidFill>
                  <a:schemeClr val="bg1"/>
                </a:solidFill>
                <a:latin typeface="+mn-lt"/>
              </a:defRPr>
            </a:lvl1pPr>
          </a:lstStyle>
          <a:p>
            <a:pPr marL="857250" lvl="0" indent="-857250" algn="ctr"/>
            <a:r>
              <a:rPr lang="en-US"/>
              <a:t>Click to add video</a:t>
            </a:r>
          </a:p>
        </p:txBody>
      </p:sp>
    </p:spTree>
    <p:extLst>
      <p:ext uri="{BB962C8B-B14F-4D97-AF65-F5344CB8AC3E}">
        <p14:creationId xmlns:p14="http://schemas.microsoft.com/office/powerpoint/2010/main" val="2602793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708A9C7D-B92D-A13B-AE0E-7F3EA434A1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6F1316F0-7ADD-BB87-23BE-740C3B3B0100}"/>
              </a:ext>
            </a:extLst>
          </p:cNvPr>
          <p:cNvSpPr/>
          <p:nvPr userDrawn="1"/>
        </p:nvSpPr>
        <p:spPr>
          <a:xfrm>
            <a:off x="0" y="6963916"/>
            <a:ext cx="36576000" cy="13610084"/>
          </a:xfrm>
          <a:prstGeom prst="rect">
            <a:avLst/>
          </a:prstGeom>
          <a:gradFill>
            <a:gsLst>
              <a:gs pos="78000">
                <a:srgbClr val="FFFFFF">
                  <a:alpha val="55000"/>
                </a:srgbClr>
              </a:gs>
              <a:gs pos="0">
                <a:schemeClr val="tx1"/>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cxnSp>
        <p:nvCxnSpPr>
          <p:cNvPr id="6" name="Straight Connector 5">
            <a:extLst>
              <a:ext uri="{FF2B5EF4-FFF2-40B4-BE49-F238E27FC236}">
                <a16:creationId xmlns:a16="http://schemas.microsoft.com/office/drawing/2014/main" id="{CB1478E8-E56F-B47D-1F5A-CBA4655161C3}"/>
              </a:ext>
            </a:extLst>
          </p:cNvPr>
          <p:cNvCxnSpPr/>
          <p:nvPr userDrawn="1"/>
        </p:nvCxnSpPr>
        <p:spPr>
          <a:xfrm>
            <a:off x="0" y="11329275"/>
            <a:ext cx="36576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7CCEE02-87E6-1F2B-7676-44BDF77882D3}"/>
              </a:ext>
            </a:extLst>
          </p:cNvPr>
          <p:cNvSpPr>
            <a:spLocks noGrp="1"/>
          </p:cNvSpPr>
          <p:nvPr>
            <p:ph type="title" hasCustomPrompt="1"/>
          </p:nvPr>
        </p:nvSpPr>
        <p:spPr>
          <a:xfrm>
            <a:off x="2514600" y="0"/>
            <a:ext cx="31546800" cy="2514601"/>
          </a:xfrm>
        </p:spPr>
        <p:txBody>
          <a:bodyPr/>
          <a:lstStyle>
            <a:lvl1pPr>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7" name="Text Placeholder 7">
            <a:extLst>
              <a:ext uri="{FF2B5EF4-FFF2-40B4-BE49-F238E27FC236}">
                <a16:creationId xmlns:a16="http://schemas.microsoft.com/office/drawing/2014/main" id="{CB50D318-3396-F41C-08C9-6F12DDA735C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0660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lex_Timeline">
    <p:spTree>
      <p:nvGrpSpPr>
        <p:cNvPr id="1" name=""/>
        <p:cNvGrpSpPr/>
        <p:nvPr/>
      </p:nvGrpSpPr>
      <p:grpSpPr>
        <a:xfrm>
          <a:off x="0" y="0"/>
          <a:ext cx="0" cy="0"/>
          <a:chOff x="0" y="0"/>
          <a:chExt cx="0" cy="0"/>
        </a:xfrm>
      </p:grpSpPr>
      <p:pic>
        <p:nvPicPr>
          <p:cNvPr id="4" name="Picture 3" descr="A green and white background&#10;&#10;Description automatically generated">
            <a:extLst>
              <a:ext uri="{FF2B5EF4-FFF2-40B4-BE49-F238E27FC236}">
                <a16:creationId xmlns:a16="http://schemas.microsoft.com/office/drawing/2014/main" id="{868E8BC8-DCAA-6E80-5181-5371045BDE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D046080A-6CDE-3FF2-A128-47CFF5F0C9C5}"/>
              </a:ext>
            </a:extLst>
          </p:cNvPr>
          <p:cNvSpPr/>
          <p:nvPr userDrawn="1"/>
        </p:nvSpPr>
        <p:spPr>
          <a:xfrm>
            <a:off x="0" y="6963916"/>
            <a:ext cx="36576000" cy="13610084"/>
          </a:xfrm>
          <a:prstGeom prst="rect">
            <a:avLst/>
          </a:prstGeom>
          <a:gradFill>
            <a:gsLst>
              <a:gs pos="78000">
                <a:srgbClr val="FFFFFF">
                  <a:alpha val="55000"/>
                </a:srgbClr>
              </a:gs>
              <a:gs pos="0">
                <a:schemeClr val="tx1"/>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6" name="Title 1">
            <a:extLst>
              <a:ext uri="{FF2B5EF4-FFF2-40B4-BE49-F238E27FC236}">
                <a16:creationId xmlns:a16="http://schemas.microsoft.com/office/drawing/2014/main" id="{47CCEE02-87E6-1F2B-7676-44BDF77882D3}"/>
              </a:ext>
            </a:extLst>
          </p:cNvPr>
          <p:cNvSpPr>
            <a:spLocks noGrp="1"/>
          </p:cNvSpPr>
          <p:nvPr>
            <p:ph type="title" hasCustomPrompt="1"/>
          </p:nvPr>
        </p:nvSpPr>
        <p:spPr>
          <a:xfrm>
            <a:off x="2514600" y="0"/>
            <a:ext cx="31546800" cy="2514601"/>
          </a:xfrm>
        </p:spPr>
        <p:txBody>
          <a:bodyPr/>
          <a:lstStyle>
            <a:lvl1pPr>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7" name="Text Placeholder 7">
            <a:extLst>
              <a:ext uri="{FF2B5EF4-FFF2-40B4-BE49-F238E27FC236}">
                <a16:creationId xmlns:a16="http://schemas.microsoft.com/office/drawing/2014/main" id="{CB50D318-3396-F41C-08C9-6F12DDA735C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947985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meline w/ Images Layout">
    <p:spTree>
      <p:nvGrpSpPr>
        <p:cNvPr id="1" name=""/>
        <p:cNvGrpSpPr/>
        <p:nvPr/>
      </p:nvGrpSpPr>
      <p:grpSpPr>
        <a:xfrm>
          <a:off x="0" y="0"/>
          <a:ext cx="0" cy="0"/>
          <a:chOff x="0" y="0"/>
          <a:chExt cx="0" cy="0"/>
        </a:xfrm>
      </p:grpSpPr>
      <p:pic>
        <p:nvPicPr>
          <p:cNvPr id="4" name="Picture 3" descr="A green and white background&#10;&#10;Description automatically generated">
            <a:extLst>
              <a:ext uri="{FF2B5EF4-FFF2-40B4-BE49-F238E27FC236}">
                <a16:creationId xmlns:a16="http://schemas.microsoft.com/office/drawing/2014/main" id="{19281CF6-82C4-D591-C93F-79BF14277C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8C0EE250-813A-B3FC-C9DB-11B6E237EC3B}"/>
              </a:ext>
            </a:extLst>
          </p:cNvPr>
          <p:cNvSpPr/>
          <p:nvPr userDrawn="1"/>
        </p:nvSpPr>
        <p:spPr>
          <a:xfrm>
            <a:off x="0" y="6963916"/>
            <a:ext cx="36576000" cy="13610084"/>
          </a:xfrm>
          <a:prstGeom prst="rect">
            <a:avLst/>
          </a:prstGeom>
          <a:gradFill>
            <a:gsLst>
              <a:gs pos="78000">
                <a:srgbClr val="FFFFFF">
                  <a:alpha val="55000"/>
                </a:srgbClr>
              </a:gs>
              <a:gs pos="0">
                <a:schemeClr val="tx1"/>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6" name="Title 1">
            <a:extLst>
              <a:ext uri="{FF2B5EF4-FFF2-40B4-BE49-F238E27FC236}">
                <a16:creationId xmlns:a16="http://schemas.microsoft.com/office/drawing/2014/main" id="{47CCEE02-87E6-1F2B-7676-44BDF77882D3}"/>
              </a:ext>
            </a:extLst>
          </p:cNvPr>
          <p:cNvSpPr>
            <a:spLocks noGrp="1"/>
          </p:cNvSpPr>
          <p:nvPr>
            <p:ph type="title" hasCustomPrompt="1"/>
          </p:nvPr>
        </p:nvSpPr>
        <p:spPr>
          <a:xfrm>
            <a:off x="2514600" y="0"/>
            <a:ext cx="31546800" cy="2514601"/>
          </a:xfrm>
        </p:spPr>
        <p:txBody>
          <a:bodyPr/>
          <a:lstStyle>
            <a:lvl1pPr>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7" name="Text Placeholder 7">
            <a:extLst>
              <a:ext uri="{FF2B5EF4-FFF2-40B4-BE49-F238E27FC236}">
                <a16:creationId xmlns:a16="http://schemas.microsoft.com/office/drawing/2014/main" id="{CB50D318-3396-F41C-08C9-6F12DDA735C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cxnSp>
        <p:nvCxnSpPr>
          <p:cNvPr id="12" name="Straight Connector 11">
            <a:extLst>
              <a:ext uri="{FF2B5EF4-FFF2-40B4-BE49-F238E27FC236}">
                <a16:creationId xmlns:a16="http://schemas.microsoft.com/office/drawing/2014/main" id="{B81A4C02-2335-3840-A0B5-647FE4372B5A}"/>
              </a:ext>
            </a:extLst>
          </p:cNvPr>
          <p:cNvCxnSpPr/>
          <p:nvPr userDrawn="1"/>
        </p:nvCxnSpPr>
        <p:spPr>
          <a:xfrm>
            <a:off x="0" y="12517118"/>
            <a:ext cx="36576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Picture Placeholder 2">
            <a:extLst>
              <a:ext uri="{FF2B5EF4-FFF2-40B4-BE49-F238E27FC236}">
                <a16:creationId xmlns:a16="http://schemas.microsoft.com/office/drawing/2014/main" id="{327B64A9-49B7-26AE-EEC1-3DFB7714FDFA}"/>
              </a:ext>
            </a:extLst>
          </p:cNvPr>
          <p:cNvSpPr>
            <a:spLocks noGrp="1"/>
          </p:cNvSpPr>
          <p:nvPr>
            <p:ph type="pic" sz="quarter" idx="11"/>
          </p:nvPr>
        </p:nvSpPr>
        <p:spPr>
          <a:xfrm>
            <a:off x="1104900" y="8828853"/>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4" name="Text Placeholder 7">
            <a:extLst>
              <a:ext uri="{FF2B5EF4-FFF2-40B4-BE49-F238E27FC236}">
                <a16:creationId xmlns:a16="http://schemas.microsoft.com/office/drawing/2014/main" id="{65B24A7F-7007-8F97-B7C8-699C5938267B}"/>
              </a:ext>
            </a:extLst>
          </p:cNvPr>
          <p:cNvSpPr>
            <a:spLocks noGrp="1"/>
          </p:cNvSpPr>
          <p:nvPr>
            <p:ph type="body" sz="quarter" idx="12" hasCustomPrompt="1"/>
          </p:nvPr>
        </p:nvSpPr>
        <p:spPr>
          <a:xfrm>
            <a:off x="1104901" y="7235683"/>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18" name="Text Placeholder 7">
            <a:extLst>
              <a:ext uri="{FF2B5EF4-FFF2-40B4-BE49-F238E27FC236}">
                <a16:creationId xmlns:a16="http://schemas.microsoft.com/office/drawing/2014/main" id="{BE9F7FB4-6AA0-B491-27B8-845C8CCE95D1}"/>
              </a:ext>
            </a:extLst>
          </p:cNvPr>
          <p:cNvSpPr>
            <a:spLocks noGrp="1"/>
          </p:cNvSpPr>
          <p:nvPr>
            <p:ph type="body" sz="quarter" idx="30" hasCustomPrompt="1"/>
          </p:nvPr>
        </p:nvSpPr>
        <p:spPr>
          <a:xfrm>
            <a:off x="1104900" y="7947588"/>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19" name="Text Placeholder 7">
            <a:extLst>
              <a:ext uri="{FF2B5EF4-FFF2-40B4-BE49-F238E27FC236}">
                <a16:creationId xmlns:a16="http://schemas.microsoft.com/office/drawing/2014/main" id="{831C6138-3339-1502-9812-8B9B39AF6DD1}"/>
              </a:ext>
            </a:extLst>
          </p:cNvPr>
          <p:cNvSpPr>
            <a:spLocks noGrp="1"/>
          </p:cNvSpPr>
          <p:nvPr>
            <p:ph type="body" sz="quarter" idx="31" hasCustomPrompt="1"/>
          </p:nvPr>
        </p:nvSpPr>
        <p:spPr>
          <a:xfrm>
            <a:off x="1104901" y="6492954"/>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
        <p:nvSpPr>
          <p:cNvPr id="20" name="Picture Placeholder 2">
            <a:extLst>
              <a:ext uri="{FF2B5EF4-FFF2-40B4-BE49-F238E27FC236}">
                <a16:creationId xmlns:a16="http://schemas.microsoft.com/office/drawing/2014/main" id="{56B4F135-9336-3722-2593-739C386518BC}"/>
              </a:ext>
            </a:extLst>
          </p:cNvPr>
          <p:cNvSpPr>
            <a:spLocks noGrp="1"/>
          </p:cNvSpPr>
          <p:nvPr>
            <p:ph type="pic" sz="quarter" idx="32"/>
          </p:nvPr>
        </p:nvSpPr>
        <p:spPr>
          <a:xfrm>
            <a:off x="8153396" y="12016056"/>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1" name="Text Placeholder 7">
            <a:extLst>
              <a:ext uri="{FF2B5EF4-FFF2-40B4-BE49-F238E27FC236}">
                <a16:creationId xmlns:a16="http://schemas.microsoft.com/office/drawing/2014/main" id="{016A6D24-C230-8F9B-A12F-04BF3B073AA1}"/>
              </a:ext>
            </a:extLst>
          </p:cNvPr>
          <p:cNvSpPr>
            <a:spLocks noGrp="1"/>
          </p:cNvSpPr>
          <p:nvPr>
            <p:ph type="body" sz="quarter" idx="33" hasCustomPrompt="1"/>
          </p:nvPr>
        </p:nvSpPr>
        <p:spPr>
          <a:xfrm>
            <a:off x="8153397" y="10422886"/>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36F5CC89-1592-52B8-63DE-F83AAF64EBD0}"/>
              </a:ext>
            </a:extLst>
          </p:cNvPr>
          <p:cNvSpPr>
            <a:spLocks noGrp="1"/>
          </p:cNvSpPr>
          <p:nvPr>
            <p:ph type="body" sz="quarter" idx="34" hasCustomPrompt="1"/>
          </p:nvPr>
        </p:nvSpPr>
        <p:spPr>
          <a:xfrm>
            <a:off x="8153396" y="11134791"/>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3" name="Text Placeholder 7">
            <a:extLst>
              <a:ext uri="{FF2B5EF4-FFF2-40B4-BE49-F238E27FC236}">
                <a16:creationId xmlns:a16="http://schemas.microsoft.com/office/drawing/2014/main" id="{71F14B17-DED6-D507-0F6F-0880EA7DD569}"/>
              </a:ext>
            </a:extLst>
          </p:cNvPr>
          <p:cNvSpPr>
            <a:spLocks noGrp="1"/>
          </p:cNvSpPr>
          <p:nvPr>
            <p:ph type="body" sz="quarter" idx="35" hasCustomPrompt="1"/>
          </p:nvPr>
        </p:nvSpPr>
        <p:spPr>
          <a:xfrm>
            <a:off x="8153397" y="9680157"/>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
        <p:nvSpPr>
          <p:cNvPr id="24" name="Picture Placeholder 2">
            <a:extLst>
              <a:ext uri="{FF2B5EF4-FFF2-40B4-BE49-F238E27FC236}">
                <a16:creationId xmlns:a16="http://schemas.microsoft.com/office/drawing/2014/main" id="{549A52FF-8F33-D50C-49C1-0A55140F3322}"/>
              </a:ext>
            </a:extLst>
          </p:cNvPr>
          <p:cNvSpPr>
            <a:spLocks noGrp="1"/>
          </p:cNvSpPr>
          <p:nvPr>
            <p:ph type="pic" sz="quarter" idx="36"/>
          </p:nvPr>
        </p:nvSpPr>
        <p:spPr>
          <a:xfrm>
            <a:off x="15163793" y="8828853"/>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5" name="Text Placeholder 7">
            <a:extLst>
              <a:ext uri="{FF2B5EF4-FFF2-40B4-BE49-F238E27FC236}">
                <a16:creationId xmlns:a16="http://schemas.microsoft.com/office/drawing/2014/main" id="{C5D8802B-FD04-DC3F-D5E6-9A1D927089AB}"/>
              </a:ext>
            </a:extLst>
          </p:cNvPr>
          <p:cNvSpPr>
            <a:spLocks noGrp="1"/>
          </p:cNvSpPr>
          <p:nvPr>
            <p:ph type="body" sz="quarter" idx="37" hasCustomPrompt="1"/>
          </p:nvPr>
        </p:nvSpPr>
        <p:spPr>
          <a:xfrm>
            <a:off x="15163794" y="7235683"/>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6" name="Text Placeholder 7">
            <a:extLst>
              <a:ext uri="{FF2B5EF4-FFF2-40B4-BE49-F238E27FC236}">
                <a16:creationId xmlns:a16="http://schemas.microsoft.com/office/drawing/2014/main" id="{A4956259-B8C8-1248-4F09-69EFFCCA6C29}"/>
              </a:ext>
            </a:extLst>
          </p:cNvPr>
          <p:cNvSpPr>
            <a:spLocks noGrp="1"/>
          </p:cNvSpPr>
          <p:nvPr>
            <p:ph type="body" sz="quarter" idx="38" hasCustomPrompt="1"/>
          </p:nvPr>
        </p:nvSpPr>
        <p:spPr>
          <a:xfrm>
            <a:off x="15163793" y="7947588"/>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7" name="Text Placeholder 7">
            <a:extLst>
              <a:ext uri="{FF2B5EF4-FFF2-40B4-BE49-F238E27FC236}">
                <a16:creationId xmlns:a16="http://schemas.microsoft.com/office/drawing/2014/main" id="{3A510AB1-7D48-519B-BE8D-994DD848CCC0}"/>
              </a:ext>
            </a:extLst>
          </p:cNvPr>
          <p:cNvSpPr>
            <a:spLocks noGrp="1"/>
          </p:cNvSpPr>
          <p:nvPr>
            <p:ph type="body" sz="quarter" idx="39" hasCustomPrompt="1"/>
          </p:nvPr>
        </p:nvSpPr>
        <p:spPr>
          <a:xfrm>
            <a:off x="15163794" y="6492954"/>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
        <p:nvSpPr>
          <p:cNvPr id="28" name="Picture Placeholder 2">
            <a:extLst>
              <a:ext uri="{FF2B5EF4-FFF2-40B4-BE49-F238E27FC236}">
                <a16:creationId xmlns:a16="http://schemas.microsoft.com/office/drawing/2014/main" id="{0F3F011E-890F-E527-A5CB-421C1CE541C0}"/>
              </a:ext>
            </a:extLst>
          </p:cNvPr>
          <p:cNvSpPr>
            <a:spLocks noGrp="1"/>
          </p:cNvSpPr>
          <p:nvPr>
            <p:ph type="pic" sz="quarter" idx="40"/>
          </p:nvPr>
        </p:nvSpPr>
        <p:spPr>
          <a:xfrm>
            <a:off x="22212297" y="12016056"/>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9" name="Text Placeholder 7">
            <a:extLst>
              <a:ext uri="{FF2B5EF4-FFF2-40B4-BE49-F238E27FC236}">
                <a16:creationId xmlns:a16="http://schemas.microsoft.com/office/drawing/2014/main" id="{D1CAB8F0-0055-E057-4C4A-7B3C6F7B9416}"/>
              </a:ext>
            </a:extLst>
          </p:cNvPr>
          <p:cNvSpPr>
            <a:spLocks noGrp="1"/>
          </p:cNvSpPr>
          <p:nvPr>
            <p:ph type="body" sz="quarter" idx="41" hasCustomPrompt="1"/>
          </p:nvPr>
        </p:nvSpPr>
        <p:spPr>
          <a:xfrm>
            <a:off x="22212298" y="10422886"/>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0" name="Text Placeholder 7">
            <a:extLst>
              <a:ext uri="{FF2B5EF4-FFF2-40B4-BE49-F238E27FC236}">
                <a16:creationId xmlns:a16="http://schemas.microsoft.com/office/drawing/2014/main" id="{D8F5B73D-560B-E470-3B25-EAD525666BEB}"/>
              </a:ext>
            </a:extLst>
          </p:cNvPr>
          <p:cNvSpPr>
            <a:spLocks noGrp="1"/>
          </p:cNvSpPr>
          <p:nvPr>
            <p:ph type="body" sz="quarter" idx="42" hasCustomPrompt="1"/>
          </p:nvPr>
        </p:nvSpPr>
        <p:spPr>
          <a:xfrm>
            <a:off x="22212297" y="11134791"/>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1" name="Text Placeholder 7">
            <a:extLst>
              <a:ext uri="{FF2B5EF4-FFF2-40B4-BE49-F238E27FC236}">
                <a16:creationId xmlns:a16="http://schemas.microsoft.com/office/drawing/2014/main" id="{1960F0BA-603E-23D9-F49B-C5B4462632DB}"/>
              </a:ext>
            </a:extLst>
          </p:cNvPr>
          <p:cNvSpPr>
            <a:spLocks noGrp="1"/>
          </p:cNvSpPr>
          <p:nvPr>
            <p:ph type="body" sz="quarter" idx="43" hasCustomPrompt="1"/>
          </p:nvPr>
        </p:nvSpPr>
        <p:spPr>
          <a:xfrm>
            <a:off x="22212298" y="9680157"/>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
        <p:nvSpPr>
          <p:cNvPr id="32" name="Picture Placeholder 2">
            <a:extLst>
              <a:ext uri="{FF2B5EF4-FFF2-40B4-BE49-F238E27FC236}">
                <a16:creationId xmlns:a16="http://schemas.microsoft.com/office/drawing/2014/main" id="{BBA2ABA5-D670-2BB6-7840-47F6198C0D4D}"/>
              </a:ext>
            </a:extLst>
          </p:cNvPr>
          <p:cNvSpPr>
            <a:spLocks noGrp="1"/>
          </p:cNvSpPr>
          <p:nvPr>
            <p:ph type="pic" sz="quarter" idx="44"/>
          </p:nvPr>
        </p:nvSpPr>
        <p:spPr>
          <a:xfrm>
            <a:off x="29298902" y="8828853"/>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33" name="Text Placeholder 7">
            <a:extLst>
              <a:ext uri="{FF2B5EF4-FFF2-40B4-BE49-F238E27FC236}">
                <a16:creationId xmlns:a16="http://schemas.microsoft.com/office/drawing/2014/main" id="{CBEE0231-5854-76AF-A0C6-70879C2EA774}"/>
              </a:ext>
            </a:extLst>
          </p:cNvPr>
          <p:cNvSpPr>
            <a:spLocks noGrp="1"/>
          </p:cNvSpPr>
          <p:nvPr>
            <p:ph type="body" sz="quarter" idx="45" hasCustomPrompt="1"/>
          </p:nvPr>
        </p:nvSpPr>
        <p:spPr>
          <a:xfrm>
            <a:off x="29298903" y="7235683"/>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4" name="Text Placeholder 7">
            <a:extLst>
              <a:ext uri="{FF2B5EF4-FFF2-40B4-BE49-F238E27FC236}">
                <a16:creationId xmlns:a16="http://schemas.microsoft.com/office/drawing/2014/main" id="{0376ABB2-52CB-85AB-C186-532F75164A98}"/>
              </a:ext>
            </a:extLst>
          </p:cNvPr>
          <p:cNvSpPr>
            <a:spLocks noGrp="1"/>
          </p:cNvSpPr>
          <p:nvPr>
            <p:ph type="body" sz="quarter" idx="46" hasCustomPrompt="1"/>
          </p:nvPr>
        </p:nvSpPr>
        <p:spPr>
          <a:xfrm>
            <a:off x="29298902" y="7947588"/>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5" name="Text Placeholder 7">
            <a:extLst>
              <a:ext uri="{FF2B5EF4-FFF2-40B4-BE49-F238E27FC236}">
                <a16:creationId xmlns:a16="http://schemas.microsoft.com/office/drawing/2014/main" id="{63880F57-14E0-B28C-BF79-E4DCF3B7D679}"/>
              </a:ext>
            </a:extLst>
          </p:cNvPr>
          <p:cNvSpPr>
            <a:spLocks noGrp="1"/>
          </p:cNvSpPr>
          <p:nvPr>
            <p:ph type="body" sz="quarter" idx="47" hasCustomPrompt="1"/>
          </p:nvPr>
        </p:nvSpPr>
        <p:spPr>
          <a:xfrm>
            <a:off x="29298903" y="6492954"/>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Tree>
    <p:extLst>
      <p:ext uri="{BB962C8B-B14F-4D97-AF65-F5344CB8AC3E}">
        <p14:creationId xmlns:p14="http://schemas.microsoft.com/office/powerpoint/2010/main" val="589048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 LONG Layout">
    <p:spTree>
      <p:nvGrpSpPr>
        <p:cNvPr id="1" name=""/>
        <p:cNvGrpSpPr/>
        <p:nvPr/>
      </p:nvGrpSpPr>
      <p:grpSpPr>
        <a:xfrm>
          <a:off x="0" y="0"/>
          <a:ext cx="0" cy="0"/>
          <a:chOff x="0" y="0"/>
          <a:chExt cx="0" cy="0"/>
        </a:xfrm>
      </p:grpSpPr>
      <p:pic>
        <p:nvPicPr>
          <p:cNvPr id="6" name="Picture 5" descr="A green and white background&#10;&#10;Description automatically generated">
            <a:extLst>
              <a:ext uri="{FF2B5EF4-FFF2-40B4-BE49-F238E27FC236}">
                <a16:creationId xmlns:a16="http://schemas.microsoft.com/office/drawing/2014/main" id="{3BFE9B15-7828-3FC3-BCF0-23F89A1309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36576003" cy="20574001"/>
          </a:xfrm>
          <a:prstGeom prst="rect">
            <a:avLst/>
          </a:prstGeom>
        </p:spPr>
      </p:pic>
      <p:sp>
        <p:nvSpPr>
          <p:cNvPr id="5" name="Rectangle 4">
            <a:extLst>
              <a:ext uri="{FF2B5EF4-FFF2-40B4-BE49-F238E27FC236}">
                <a16:creationId xmlns:a16="http://schemas.microsoft.com/office/drawing/2014/main" id="{CD79F16E-B355-8896-6563-603510529C31}"/>
              </a:ext>
            </a:extLst>
          </p:cNvPr>
          <p:cNvSpPr/>
          <p:nvPr userDrawn="1"/>
        </p:nvSpPr>
        <p:spPr>
          <a:xfrm>
            <a:off x="0" y="4143768"/>
            <a:ext cx="36576000" cy="2151778"/>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20" name="Rectangle 19">
            <a:extLst>
              <a:ext uri="{FF2B5EF4-FFF2-40B4-BE49-F238E27FC236}">
                <a16:creationId xmlns:a16="http://schemas.microsoft.com/office/drawing/2014/main" id="{EC5A15EA-E928-94AA-543D-8EA2FF0183F9}"/>
              </a:ext>
            </a:extLst>
          </p:cNvPr>
          <p:cNvSpPr/>
          <p:nvPr userDrawn="1"/>
        </p:nvSpPr>
        <p:spPr>
          <a:xfrm flipV="1">
            <a:off x="0" y="15269900"/>
            <a:ext cx="36576000" cy="4218249"/>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9" name="Rectangle 8">
            <a:extLst>
              <a:ext uri="{FF2B5EF4-FFF2-40B4-BE49-F238E27FC236}">
                <a16:creationId xmlns:a16="http://schemas.microsoft.com/office/drawing/2014/main" id="{83F43A3E-D43D-124C-0C49-E1D720395FC6}"/>
              </a:ext>
            </a:extLst>
          </p:cNvPr>
          <p:cNvSpPr/>
          <p:nvPr userDrawn="1"/>
        </p:nvSpPr>
        <p:spPr>
          <a:xfrm>
            <a:off x="0" y="1068230"/>
            <a:ext cx="36576000" cy="4218249"/>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7" name="Text Placeholder 4">
            <a:extLst>
              <a:ext uri="{FF2B5EF4-FFF2-40B4-BE49-F238E27FC236}">
                <a16:creationId xmlns:a16="http://schemas.microsoft.com/office/drawing/2014/main" id="{7CD9C284-B78C-1241-4B2A-F563F642D070}"/>
              </a:ext>
            </a:extLst>
          </p:cNvPr>
          <p:cNvSpPr>
            <a:spLocks noGrp="1"/>
          </p:cNvSpPr>
          <p:nvPr>
            <p:ph type="body" sz="quarter" idx="13" hasCustomPrompt="1"/>
          </p:nvPr>
        </p:nvSpPr>
        <p:spPr>
          <a:xfrm>
            <a:off x="6158753" y="13434560"/>
            <a:ext cx="24258494" cy="1043922"/>
          </a:xfrm>
          <a:prstGeom prst="rect">
            <a:avLst/>
          </a:prstGeom>
        </p:spPr>
        <p:txBody>
          <a:bodyPr/>
          <a:lstStyle>
            <a:lvl1pPr marL="0" indent="0" algn="ctr">
              <a:lnSpc>
                <a:spcPct val="90000"/>
              </a:lnSpc>
              <a:spcBef>
                <a:spcPts val="0"/>
              </a:spcBef>
              <a:buFontTx/>
              <a:buNone/>
              <a:defRPr sz="4400" i="1" cap="none" baseline="0">
                <a:solidFill>
                  <a:schemeClr val="tx2"/>
                </a:solidFill>
                <a:latin typeface="NVIDIA Sans" panose="020B0503020203020204" pitchFamily="34" charset="0"/>
                <a:cs typeface="NVIDIA Sans" panose="020B05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 Quote source</a:t>
            </a:r>
          </a:p>
        </p:txBody>
      </p:sp>
      <p:sp>
        <p:nvSpPr>
          <p:cNvPr id="8" name="Text Placeholder 4">
            <a:extLst>
              <a:ext uri="{FF2B5EF4-FFF2-40B4-BE49-F238E27FC236}">
                <a16:creationId xmlns:a16="http://schemas.microsoft.com/office/drawing/2014/main" id="{434FF7EA-90ED-54BC-F712-E8CE0FF23DFE}"/>
              </a:ext>
            </a:extLst>
          </p:cNvPr>
          <p:cNvSpPr>
            <a:spLocks noGrp="1"/>
          </p:cNvSpPr>
          <p:nvPr>
            <p:ph type="body" sz="quarter" idx="14" hasCustomPrompt="1"/>
          </p:nvPr>
        </p:nvSpPr>
        <p:spPr>
          <a:xfrm>
            <a:off x="6158754" y="5706208"/>
            <a:ext cx="24258494" cy="7307014"/>
          </a:xfrm>
          <a:prstGeom prst="rect">
            <a:avLst/>
          </a:prstGeom>
        </p:spPr>
        <p:txBody>
          <a:bodyPr anchor="ctr"/>
          <a:lstStyle>
            <a:lvl1pPr marL="0" indent="0" algn="ctr">
              <a:lnSpc>
                <a:spcPct val="90000"/>
              </a:lnSpc>
              <a:spcBef>
                <a:spcPts val="0"/>
              </a:spcBef>
              <a:buFontTx/>
              <a:buNone/>
              <a:defRPr sz="12000" cap="none" baseline="0">
                <a:solidFill>
                  <a:schemeClr val="bg1"/>
                </a:solidFill>
                <a:latin typeface="NVIDIA Sans Light" panose="020B0303020203020204" pitchFamily="34" charset="0"/>
                <a:cs typeface="NVIDIA Sans Light" panose="020B03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Click to add quote</a:t>
            </a:r>
          </a:p>
        </p:txBody>
      </p:sp>
      <p:sp>
        <p:nvSpPr>
          <p:cNvPr id="10" name="TextBox 9">
            <a:extLst>
              <a:ext uri="{FF2B5EF4-FFF2-40B4-BE49-F238E27FC236}">
                <a16:creationId xmlns:a16="http://schemas.microsoft.com/office/drawing/2014/main" id="{CD9D91CB-444B-B15F-7D27-F8959442EE8D}"/>
              </a:ext>
            </a:extLst>
          </p:cNvPr>
          <p:cNvSpPr txBox="1"/>
          <p:nvPr userDrawn="1"/>
        </p:nvSpPr>
        <p:spPr>
          <a:xfrm rot="10800000">
            <a:off x="17582278" y="12276665"/>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cxnSp>
        <p:nvCxnSpPr>
          <p:cNvPr id="13" name="Straight Connector 12">
            <a:extLst>
              <a:ext uri="{FF2B5EF4-FFF2-40B4-BE49-F238E27FC236}">
                <a16:creationId xmlns:a16="http://schemas.microsoft.com/office/drawing/2014/main" id="{0A168394-A768-2D2C-2FE6-DB4613D6BDFB}"/>
              </a:ext>
            </a:extLst>
          </p:cNvPr>
          <p:cNvCxnSpPr>
            <a:cxnSpLocks/>
          </p:cNvCxnSpPr>
          <p:nvPr userDrawn="1"/>
        </p:nvCxnSpPr>
        <p:spPr>
          <a:xfrm>
            <a:off x="6158753" y="15523509"/>
            <a:ext cx="11394911"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CF7CCAE-8B92-5A79-CBAF-C805450DD64B}"/>
              </a:ext>
            </a:extLst>
          </p:cNvPr>
          <p:cNvCxnSpPr>
            <a:cxnSpLocks/>
          </p:cNvCxnSpPr>
          <p:nvPr userDrawn="1"/>
        </p:nvCxnSpPr>
        <p:spPr>
          <a:xfrm>
            <a:off x="19022336" y="15523509"/>
            <a:ext cx="11394911"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F9A1B02-4A67-4CC9-F283-AC371711F42A}"/>
              </a:ext>
            </a:extLst>
          </p:cNvPr>
          <p:cNvGrpSpPr/>
          <p:nvPr userDrawn="1"/>
        </p:nvGrpSpPr>
        <p:grpSpPr>
          <a:xfrm>
            <a:off x="6158753" y="3796809"/>
            <a:ext cx="24258494" cy="4508927"/>
            <a:chOff x="6158753" y="6234204"/>
            <a:chExt cx="24258494" cy="4508927"/>
          </a:xfrm>
        </p:grpSpPr>
        <p:sp>
          <p:nvSpPr>
            <p:cNvPr id="16" name="TextBox 15">
              <a:extLst>
                <a:ext uri="{FF2B5EF4-FFF2-40B4-BE49-F238E27FC236}">
                  <a16:creationId xmlns:a16="http://schemas.microsoft.com/office/drawing/2014/main" id="{DA3E7C50-8DF7-896F-E1BB-D5842FE7F8E9}"/>
                </a:ext>
              </a:extLst>
            </p:cNvPr>
            <p:cNvSpPr txBox="1"/>
            <p:nvPr userDrawn="1"/>
          </p:nvSpPr>
          <p:spPr>
            <a:xfrm>
              <a:off x="17553664" y="6234204"/>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cxnSp>
          <p:nvCxnSpPr>
            <p:cNvPr id="17" name="Straight Connector 16">
              <a:extLst>
                <a:ext uri="{FF2B5EF4-FFF2-40B4-BE49-F238E27FC236}">
                  <a16:creationId xmlns:a16="http://schemas.microsoft.com/office/drawing/2014/main" id="{0C4E42D4-651A-0018-08AF-103C03C79F4C}"/>
                </a:ext>
              </a:extLst>
            </p:cNvPr>
            <p:cNvCxnSpPr>
              <a:cxnSpLocks/>
            </p:cNvCxnSpPr>
            <p:nvPr userDrawn="1"/>
          </p:nvCxnSpPr>
          <p:spPr>
            <a:xfrm>
              <a:off x="6158753" y="7454586"/>
              <a:ext cx="11394911"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5DE2FD7-58D2-230B-D513-D6416CD17B37}"/>
                </a:ext>
              </a:extLst>
            </p:cNvPr>
            <p:cNvCxnSpPr>
              <a:cxnSpLocks/>
            </p:cNvCxnSpPr>
            <p:nvPr userDrawn="1"/>
          </p:nvCxnSpPr>
          <p:spPr>
            <a:xfrm>
              <a:off x="19022336" y="7454586"/>
              <a:ext cx="11394911"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130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 SHORT Layout">
    <p:spTree>
      <p:nvGrpSpPr>
        <p:cNvPr id="1" name=""/>
        <p:cNvGrpSpPr/>
        <p:nvPr/>
      </p:nvGrpSpPr>
      <p:grpSpPr>
        <a:xfrm>
          <a:off x="0" y="0"/>
          <a:ext cx="0" cy="0"/>
          <a:chOff x="0" y="0"/>
          <a:chExt cx="0" cy="0"/>
        </a:xfrm>
      </p:grpSpPr>
      <p:pic>
        <p:nvPicPr>
          <p:cNvPr id="2" name="Picture 1" descr="A green and white background&#10;&#10;Description automatically generated">
            <a:extLst>
              <a:ext uri="{FF2B5EF4-FFF2-40B4-BE49-F238E27FC236}">
                <a16:creationId xmlns:a16="http://schemas.microsoft.com/office/drawing/2014/main" id="{61701B74-047D-F92D-ADA0-7BF31D83E2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36576003" cy="20574001"/>
          </a:xfrm>
          <a:prstGeom prst="rect">
            <a:avLst/>
          </a:prstGeom>
        </p:spPr>
      </p:pic>
      <p:sp>
        <p:nvSpPr>
          <p:cNvPr id="6" name="Rectangle 5">
            <a:extLst>
              <a:ext uri="{FF2B5EF4-FFF2-40B4-BE49-F238E27FC236}">
                <a16:creationId xmlns:a16="http://schemas.microsoft.com/office/drawing/2014/main" id="{A85FB945-6B24-57D3-B359-4FC5884B9E2A}"/>
              </a:ext>
            </a:extLst>
          </p:cNvPr>
          <p:cNvSpPr/>
          <p:nvPr userDrawn="1"/>
        </p:nvSpPr>
        <p:spPr>
          <a:xfrm>
            <a:off x="0" y="4143768"/>
            <a:ext cx="36576000" cy="2151778"/>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7" name="Rectangle 6">
            <a:extLst>
              <a:ext uri="{FF2B5EF4-FFF2-40B4-BE49-F238E27FC236}">
                <a16:creationId xmlns:a16="http://schemas.microsoft.com/office/drawing/2014/main" id="{0E0A1354-6E59-B3D9-5AE9-EFF6955F88F2}"/>
              </a:ext>
            </a:extLst>
          </p:cNvPr>
          <p:cNvSpPr/>
          <p:nvPr userDrawn="1"/>
        </p:nvSpPr>
        <p:spPr>
          <a:xfrm flipV="1">
            <a:off x="0" y="15269900"/>
            <a:ext cx="36576000" cy="4218249"/>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8" name="Rectangle 7">
            <a:extLst>
              <a:ext uri="{FF2B5EF4-FFF2-40B4-BE49-F238E27FC236}">
                <a16:creationId xmlns:a16="http://schemas.microsoft.com/office/drawing/2014/main" id="{F0807B0F-0A81-6159-CB17-9A246F14A280}"/>
              </a:ext>
            </a:extLst>
          </p:cNvPr>
          <p:cNvSpPr/>
          <p:nvPr userDrawn="1"/>
        </p:nvSpPr>
        <p:spPr>
          <a:xfrm>
            <a:off x="0" y="1068230"/>
            <a:ext cx="36576000" cy="4218249"/>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5" name="Rectangle 4">
            <a:extLst>
              <a:ext uri="{FF2B5EF4-FFF2-40B4-BE49-F238E27FC236}">
                <a16:creationId xmlns:a16="http://schemas.microsoft.com/office/drawing/2014/main" id="{A4688F64-F571-BC4C-9D1B-F87497A44084}"/>
              </a:ext>
            </a:extLst>
          </p:cNvPr>
          <p:cNvSpPr/>
          <p:nvPr userDrawn="1"/>
        </p:nvSpPr>
        <p:spPr>
          <a:xfrm>
            <a:off x="0" y="4143768"/>
            <a:ext cx="36576000" cy="2151778"/>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27" name="Text Placeholder 4">
            <a:extLst>
              <a:ext uri="{FF2B5EF4-FFF2-40B4-BE49-F238E27FC236}">
                <a16:creationId xmlns:a16="http://schemas.microsoft.com/office/drawing/2014/main" id="{79BB071F-1DED-7BC0-205E-742D1CC39ADE}"/>
              </a:ext>
            </a:extLst>
          </p:cNvPr>
          <p:cNvSpPr>
            <a:spLocks noGrp="1"/>
          </p:cNvSpPr>
          <p:nvPr>
            <p:ph type="body" sz="quarter" idx="13" hasCustomPrompt="1"/>
          </p:nvPr>
        </p:nvSpPr>
        <p:spPr>
          <a:xfrm>
            <a:off x="6158753" y="11878330"/>
            <a:ext cx="24258494" cy="1043922"/>
          </a:xfrm>
          <a:prstGeom prst="rect">
            <a:avLst/>
          </a:prstGeom>
        </p:spPr>
        <p:txBody>
          <a:bodyPr/>
          <a:lstStyle>
            <a:lvl1pPr marL="0" indent="0" algn="ctr">
              <a:lnSpc>
                <a:spcPct val="90000"/>
              </a:lnSpc>
              <a:spcBef>
                <a:spcPts val="0"/>
              </a:spcBef>
              <a:buFontTx/>
              <a:buNone/>
              <a:defRPr sz="4400" i="1" cap="none" baseline="0">
                <a:solidFill>
                  <a:schemeClr val="tx2"/>
                </a:solidFill>
                <a:latin typeface="NVIDIA Sans" panose="020B0503020203020204" pitchFamily="34" charset="0"/>
                <a:cs typeface="NVIDIA Sans" panose="020B05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 Quote source</a:t>
            </a:r>
          </a:p>
        </p:txBody>
      </p:sp>
      <p:sp>
        <p:nvSpPr>
          <p:cNvPr id="28" name="Text Placeholder 4">
            <a:extLst>
              <a:ext uri="{FF2B5EF4-FFF2-40B4-BE49-F238E27FC236}">
                <a16:creationId xmlns:a16="http://schemas.microsoft.com/office/drawing/2014/main" id="{652C8912-97F2-5FEC-2170-801AFD44E796}"/>
              </a:ext>
            </a:extLst>
          </p:cNvPr>
          <p:cNvSpPr>
            <a:spLocks noGrp="1"/>
          </p:cNvSpPr>
          <p:nvPr>
            <p:ph type="body" sz="quarter" idx="14" hasCustomPrompt="1"/>
          </p:nvPr>
        </p:nvSpPr>
        <p:spPr>
          <a:xfrm>
            <a:off x="6158754" y="7053551"/>
            <a:ext cx="24258494" cy="4403224"/>
          </a:xfrm>
          <a:prstGeom prst="rect">
            <a:avLst/>
          </a:prstGeom>
        </p:spPr>
        <p:txBody>
          <a:bodyPr anchor="ctr"/>
          <a:lstStyle>
            <a:lvl1pPr marL="0" indent="0" algn="ctr">
              <a:lnSpc>
                <a:spcPct val="90000"/>
              </a:lnSpc>
              <a:spcBef>
                <a:spcPts val="0"/>
              </a:spcBef>
              <a:buFontTx/>
              <a:buNone/>
              <a:defRPr sz="12000" cap="none" baseline="0">
                <a:solidFill>
                  <a:schemeClr val="bg1"/>
                </a:solidFill>
                <a:latin typeface="NVIDIA Sans Light" panose="020B0303020203020204" pitchFamily="34" charset="0"/>
                <a:cs typeface="NVIDIA Sans Light" panose="020B03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Click to add quote</a:t>
            </a:r>
          </a:p>
        </p:txBody>
      </p:sp>
      <p:grpSp>
        <p:nvGrpSpPr>
          <p:cNvPr id="29" name="Group 28">
            <a:extLst>
              <a:ext uri="{FF2B5EF4-FFF2-40B4-BE49-F238E27FC236}">
                <a16:creationId xmlns:a16="http://schemas.microsoft.com/office/drawing/2014/main" id="{54182597-2C50-3A4E-9225-0ED4ED207042}"/>
              </a:ext>
            </a:extLst>
          </p:cNvPr>
          <p:cNvGrpSpPr/>
          <p:nvPr userDrawn="1"/>
        </p:nvGrpSpPr>
        <p:grpSpPr>
          <a:xfrm>
            <a:off x="6158753" y="5267062"/>
            <a:ext cx="24258494" cy="10102852"/>
            <a:chOff x="6158753" y="6264684"/>
            <a:chExt cx="24258494" cy="10102852"/>
          </a:xfrm>
        </p:grpSpPr>
        <p:grpSp>
          <p:nvGrpSpPr>
            <p:cNvPr id="30" name="Group 29">
              <a:extLst>
                <a:ext uri="{FF2B5EF4-FFF2-40B4-BE49-F238E27FC236}">
                  <a16:creationId xmlns:a16="http://schemas.microsoft.com/office/drawing/2014/main" id="{09B0E8CB-44E4-719C-A5CF-735DA9699441}"/>
                </a:ext>
              </a:extLst>
            </p:cNvPr>
            <p:cNvGrpSpPr/>
            <p:nvPr userDrawn="1"/>
          </p:nvGrpSpPr>
          <p:grpSpPr>
            <a:xfrm>
              <a:off x="17553664" y="6264684"/>
              <a:ext cx="1497286" cy="10102852"/>
              <a:chOff x="17553664" y="5634063"/>
              <a:chExt cx="1497286" cy="10102852"/>
            </a:xfrm>
          </p:grpSpPr>
          <p:sp>
            <p:nvSpPr>
              <p:cNvPr id="39" name="TextBox 38">
                <a:extLst>
                  <a:ext uri="{FF2B5EF4-FFF2-40B4-BE49-F238E27FC236}">
                    <a16:creationId xmlns:a16="http://schemas.microsoft.com/office/drawing/2014/main" id="{31D0B919-1FC7-23E4-68BE-05C833FAB722}"/>
                  </a:ext>
                </a:extLst>
              </p:cNvPr>
              <p:cNvSpPr txBox="1"/>
              <p:nvPr/>
            </p:nvSpPr>
            <p:spPr>
              <a:xfrm>
                <a:off x="17553664" y="5634063"/>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sp>
            <p:nvSpPr>
              <p:cNvPr id="40" name="TextBox 39">
                <a:extLst>
                  <a:ext uri="{FF2B5EF4-FFF2-40B4-BE49-F238E27FC236}">
                    <a16:creationId xmlns:a16="http://schemas.microsoft.com/office/drawing/2014/main" id="{4BD82AED-32A6-66BD-FAD0-B98CE3AFC77E}"/>
                  </a:ext>
                </a:extLst>
              </p:cNvPr>
              <p:cNvSpPr txBox="1"/>
              <p:nvPr/>
            </p:nvSpPr>
            <p:spPr>
              <a:xfrm rot="10800000">
                <a:off x="17582278" y="11227988"/>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grpSp>
        <p:cxnSp>
          <p:nvCxnSpPr>
            <p:cNvPr id="31" name="Straight Connector 30">
              <a:extLst>
                <a:ext uri="{FF2B5EF4-FFF2-40B4-BE49-F238E27FC236}">
                  <a16:creationId xmlns:a16="http://schemas.microsoft.com/office/drawing/2014/main" id="{191EC44D-F0B4-790F-3089-A3B3D01B77A7}"/>
                </a:ext>
              </a:extLst>
            </p:cNvPr>
            <p:cNvCxnSpPr>
              <a:cxnSpLocks/>
            </p:cNvCxnSpPr>
            <p:nvPr userDrawn="1"/>
          </p:nvCxnSpPr>
          <p:spPr>
            <a:xfrm>
              <a:off x="6158753" y="7454586"/>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7DAC6E7-C5E7-D30C-B66F-007182DE7AC2}"/>
                </a:ext>
              </a:extLst>
            </p:cNvPr>
            <p:cNvCxnSpPr>
              <a:cxnSpLocks/>
            </p:cNvCxnSpPr>
            <p:nvPr userDrawn="1"/>
          </p:nvCxnSpPr>
          <p:spPr>
            <a:xfrm>
              <a:off x="19022336" y="7454586"/>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77AA061-58A0-8C4F-C050-0B149A72E614}"/>
                </a:ext>
              </a:extLst>
            </p:cNvPr>
            <p:cNvCxnSpPr>
              <a:cxnSpLocks/>
            </p:cNvCxnSpPr>
            <p:nvPr userDrawn="1"/>
          </p:nvCxnSpPr>
          <p:spPr>
            <a:xfrm>
              <a:off x="6158753" y="15144241"/>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16F238-457C-1E6C-1D73-143F4C3F6160}"/>
                </a:ext>
              </a:extLst>
            </p:cNvPr>
            <p:cNvCxnSpPr>
              <a:cxnSpLocks/>
            </p:cNvCxnSpPr>
            <p:nvPr userDrawn="1"/>
          </p:nvCxnSpPr>
          <p:spPr>
            <a:xfrm>
              <a:off x="19022336" y="15144241"/>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44065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pic>
        <p:nvPicPr>
          <p:cNvPr id="8" name="Picture 7" descr="A green curved lines with a bright light behind them&#10;&#10;Description automatically generated">
            <a:extLst>
              <a:ext uri="{FF2B5EF4-FFF2-40B4-BE49-F238E27FC236}">
                <a16:creationId xmlns:a16="http://schemas.microsoft.com/office/drawing/2014/main" id="{F807122B-A2F6-379E-64FD-A4985E493A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08" r="51136" b="926"/>
          <a:stretch/>
        </p:blipFill>
        <p:spPr>
          <a:xfrm>
            <a:off x="0" y="0"/>
            <a:ext cx="17150706" cy="20574000"/>
          </a:xfrm>
          <a:prstGeom prst="rect">
            <a:avLst/>
          </a:prstGeom>
        </p:spPr>
      </p:pic>
      <p:sp>
        <p:nvSpPr>
          <p:cNvPr id="3" name="Rectangle 2">
            <a:extLst>
              <a:ext uri="{FF2B5EF4-FFF2-40B4-BE49-F238E27FC236}">
                <a16:creationId xmlns:a16="http://schemas.microsoft.com/office/drawing/2014/main" id="{3EFDB0CE-6D06-5D9D-4F40-64EBE09315DF}"/>
              </a:ext>
            </a:extLst>
          </p:cNvPr>
          <p:cNvSpPr/>
          <p:nvPr userDrawn="1"/>
        </p:nvSpPr>
        <p:spPr>
          <a:xfrm>
            <a:off x="0" y="0"/>
            <a:ext cx="17150706" cy="2057400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6" name="Rectangle 5">
            <a:extLst>
              <a:ext uri="{FF2B5EF4-FFF2-40B4-BE49-F238E27FC236}">
                <a16:creationId xmlns:a16="http://schemas.microsoft.com/office/drawing/2014/main" id="{5714B981-6D72-A82B-BB74-685EAD4F2156}"/>
              </a:ext>
            </a:extLst>
          </p:cNvPr>
          <p:cNvSpPr/>
          <p:nvPr userDrawn="1"/>
        </p:nvSpPr>
        <p:spPr>
          <a:xfrm>
            <a:off x="17204620" y="5394960"/>
            <a:ext cx="566928" cy="15179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Tree>
    <p:extLst>
      <p:ext uri="{BB962C8B-B14F-4D97-AF65-F5344CB8AC3E}">
        <p14:creationId xmlns:p14="http://schemas.microsoft.com/office/powerpoint/2010/main" val="35005879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pic>
        <p:nvPicPr>
          <p:cNvPr id="4" name="Picture 3" descr="A close-up of green and white&#10;&#10;Description automatically generated">
            <a:extLst>
              <a:ext uri="{FF2B5EF4-FFF2-40B4-BE49-F238E27FC236}">
                <a16:creationId xmlns:a16="http://schemas.microsoft.com/office/drawing/2014/main" id="{F680AE5A-C426-36FD-E875-65C352F89B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sp>
        <p:nvSpPr>
          <p:cNvPr id="5" name="Text Placeholder 4">
            <a:extLst>
              <a:ext uri="{FF2B5EF4-FFF2-40B4-BE49-F238E27FC236}">
                <a16:creationId xmlns:a16="http://schemas.microsoft.com/office/drawing/2014/main" id="{986AD3F4-3771-EC4B-882B-5E3EA6379A9B}"/>
              </a:ext>
            </a:extLst>
          </p:cNvPr>
          <p:cNvSpPr>
            <a:spLocks noGrp="1"/>
          </p:cNvSpPr>
          <p:nvPr>
            <p:ph type="body" sz="quarter" idx="13" hasCustomPrompt="1"/>
          </p:nvPr>
        </p:nvSpPr>
        <p:spPr>
          <a:xfrm>
            <a:off x="1473866" y="1865236"/>
            <a:ext cx="18476688" cy="5943600"/>
          </a:xfrm>
          <a:prstGeom prst="rect">
            <a:avLst/>
          </a:prstGeom>
        </p:spPr>
        <p:txBody>
          <a:bodyPr anchor="b"/>
          <a:lstStyle>
            <a:lvl1pPr marL="0" indent="0" algn="l">
              <a:spcBef>
                <a:spcPts val="0"/>
              </a:spcBef>
              <a:buFontTx/>
              <a:buNone/>
              <a:defRPr lang="en-US" sz="9000" b="1" kern="0" cap="none" baseline="0" dirty="0" smtClean="0">
                <a:solidFill>
                  <a:schemeClr val="bg1"/>
                </a:solidFill>
                <a:latin typeface="NVIDIA Sans" panose="020B0503020203020204" pitchFamily="34" charset="0"/>
                <a:ea typeface="+mj-ea"/>
                <a:cs typeface="NVIDIA Sans" panose="020B0503020203020204" pitchFamily="34" charset="0"/>
              </a:defRPr>
            </a:lvl1pPr>
            <a:lvl2pPr marL="2562790" indent="0">
              <a:buFontTx/>
              <a:buNone/>
              <a:defRPr lang="en-US" sz="8000" b="1" kern="0" cap="all" baseline="0" dirty="0" smtClean="0">
                <a:solidFill>
                  <a:schemeClr val="tx1"/>
                </a:solidFill>
                <a:latin typeface="NVIDIA Sans" panose="020B0503020203020204" pitchFamily="34" charset="0"/>
                <a:ea typeface="+mj-ea"/>
                <a:cs typeface="+mj-cs"/>
              </a:defRPr>
            </a:lvl2pPr>
            <a:lvl3pPr marL="4883584" indent="0">
              <a:buFontTx/>
              <a:buNone/>
              <a:defRPr lang="en-US" sz="8000" b="1" kern="0" cap="all" baseline="0" dirty="0" smtClean="0">
                <a:solidFill>
                  <a:schemeClr val="tx1"/>
                </a:solidFill>
                <a:latin typeface="NVIDIA Sans" panose="020B0503020203020204" pitchFamily="34" charset="0"/>
                <a:ea typeface="+mj-ea"/>
                <a:cs typeface="+mj-cs"/>
              </a:defRPr>
            </a:lvl3pPr>
            <a:lvl4pPr marL="6933729" indent="0">
              <a:buFontTx/>
              <a:buNone/>
              <a:defRPr lang="en-US" sz="8000" b="1" kern="0" cap="all" baseline="0" dirty="0" smtClean="0">
                <a:solidFill>
                  <a:schemeClr val="tx1"/>
                </a:solidFill>
                <a:latin typeface="NVIDIA Sans" panose="020B0503020203020204" pitchFamily="34" charset="0"/>
                <a:ea typeface="+mj-ea"/>
                <a:cs typeface="+mj-cs"/>
              </a:defRPr>
            </a:lvl4pPr>
            <a:lvl5pPr marL="8471409" indent="0">
              <a:buFontTx/>
              <a:buNone/>
              <a:defRPr lang="en-US" sz="8000" b="1" kern="0" cap="all" baseline="0" dirty="0">
                <a:solidFill>
                  <a:schemeClr val="tx1"/>
                </a:solidFill>
                <a:latin typeface="NVIDIA Sans" panose="020B0503020203020204" pitchFamily="34" charset="0"/>
                <a:ea typeface="+mj-ea"/>
                <a:cs typeface="+mj-cs"/>
              </a:defRPr>
            </a:lvl5pPr>
          </a:lstStyle>
          <a:p>
            <a:pPr lvl="0"/>
            <a:r>
              <a:rPr lang="en-US"/>
              <a:t>Click To Add Text</a:t>
            </a:r>
          </a:p>
        </p:txBody>
      </p:sp>
      <p:sp>
        <p:nvSpPr>
          <p:cNvPr id="8" name="Rectangle 7">
            <a:extLst>
              <a:ext uri="{FF2B5EF4-FFF2-40B4-BE49-F238E27FC236}">
                <a16:creationId xmlns:a16="http://schemas.microsoft.com/office/drawing/2014/main" id="{991690F0-C869-92D8-B1E3-3151C511786C}"/>
              </a:ext>
            </a:extLst>
          </p:cNvPr>
          <p:cNvSpPr/>
          <p:nvPr userDrawn="1"/>
        </p:nvSpPr>
        <p:spPr>
          <a:xfrm>
            <a:off x="-1" y="0"/>
            <a:ext cx="566928" cy="7498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Tree>
    <p:extLst>
      <p:ext uri="{BB962C8B-B14F-4D97-AF65-F5344CB8AC3E}">
        <p14:creationId xmlns:p14="http://schemas.microsoft.com/office/powerpoint/2010/main" val="1553221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mbar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68417-0A49-4E97-BD32-9EE897037421}"/>
              </a:ext>
            </a:extLst>
          </p:cNvPr>
          <p:cNvSpPr/>
          <p:nvPr userDrawn="1"/>
        </p:nvSpPr>
        <p:spPr>
          <a:xfrm>
            <a:off x="0" y="0"/>
            <a:ext cx="36576000" cy="20574000"/>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4">
            <a:extLst>
              <a:ext uri="{FF2B5EF4-FFF2-40B4-BE49-F238E27FC236}">
                <a16:creationId xmlns:a16="http://schemas.microsoft.com/office/drawing/2014/main" id="{5CE798D4-9140-2EC5-6DC9-6C6A5F5737E4}"/>
              </a:ext>
            </a:extLst>
          </p:cNvPr>
          <p:cNvSpPr>
            <a:spLocks noGrp="1"/>
          </p:cNvSpPr>
          <p:nvPr>
            <p:ph type="body" sz="quarter" idx="10" hasCustomPrompt="1"/>
          </p:nvPr>
        </p:nvSpPr>
        <p:spPr>
          <a:xfrm>
            <a:off x="7634260" y="10771999"/>
            <a:ext cx="22733876" cy="5476186"/>
          </a:xfrm>
          <a:prstGeom prst="rect">
            <a:avLst/>
          </a:prstGeom>
        </p:spPr>
        <p:txBody>
          <a:bodyPr/>
          <a:lstStyle>
            <a:lvl1pPr marL="0" indent="0" algn="l">
              <a:lnSpc>
                <a:spcPct val="90000"/>
              </a:lnSpc>
              <a:spcBef>
                <a:spcPts val="0"/>
              </a:spcBef>
              <a:buFontTx/>
              <a:buNone/>
              <a:defRPr sz="4400" cap="none" baseline="0">
                <a:solidFill>
                  <a:schemeClr val="tx1"/>
                </a:solidFill>
                <a:latin typeface="NVIDIA Sans Medium" panose="020B0603020203020204" pitchFamily="34" charset="0"/>
                <a:cs typeface="NVIDIA Sans Medium" panose="020B06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Edit Text Style</a:t>
            </a:r>
          </a:p>
        </p:txBody>
      </p:sp>
      <p:sp>
        <p:nvSpPr>
          <p:cNvPr id="10" name="Title 1">
            <a:extLst>
              <a:ext uri="{FF2B5EF4-FFF2-40B4-BE49-F238E27FC236}">
                <a16:creationId xmlns:a16="http://schemas.microsoft.com/office/drawing/2014/main" id="{9FAAD9D4-FB4F-9DA0-9C5E-7AD5B9D1B73A}"/>
              </a:ext>
            </a:extLst>
          </p:cNvPr>
          <p:cNvSpPr>
            <a:spLocks noGrp="1"/>
          </p:cNvSpPr>
          <p:nvPr>
            <p:ph type="title" hasCustomPrompt="1"/>
          </p:nvPr>
        </p:nvSpPr>
        <p:spPr>
          <a:xfrm>
            <a:off x="7634260" y="9024760"/>
            <a:ext cx="22733877" cy="1754266"/>
          </a:xfrm>
          <a:prstGeom prst="rect">
            <a:avLst/>
          </a:prstGeom>
        </p:spPr>
        <p:txBody>
          <a:bodyPr/>
          <a:lstStyle>
            <a:lvl1pPr algn="l">
              <a:defRPr sz="12000" b="0" cap="none">
                <a:solidFill>
                  <a:schemeClr val="tx1"/>
                </a:solidFill>
                <a:latin typeface="NVIDIA Sans Light" panose="020B0303020203020204" pitchFamily="34" charset="0"/>
                <a:cs typeface="NVIDIA Sans Light" panose="020B0303020203020204" pitchFamily="34" charset="0"/>
              </a:defRPr>
            </a:lvl1pPr>
          </a:lstStyle>
          <a:p>
            <a:r>
              <a:rPr lang="en-US"/>
              <a:t>Click to add text</a:t>
            </a:r>
          </a:p>
        </p:txBody>
      </p:sp>
      <p:pic>
        <p:nvPicPr>
          <p:cNvPr id="11" name="Picture 10" descr="A close up of a logo&#10;&#10;Description automatically generated">
            <a:extLst>
              <a:ext uri="{FF2B5EF4-FFF2-40B4-BE49-F238E27FC236}">
                <a16:creationId xmlns:a16="http://schemas.microsoft.com/office/drawing/2014/main" id="{71DC9D6B-A1D3-6E9D-3F5B-25ABC3B87F48}"/>
              </a:ext>
            </a:extLst>
          </p:cNvPr>
          <p:cNvPicPr>
            <a:picLocks noChangeAspect="1"/>
          </p:cNvPicPr>
          <p:nvPr userDrawn="1"/>
        </p:nvPicPr>
        <p:blipFill>
          <a:blip r:embed="rId2"/>
          <a:stretch>
            <a:fillRect/>
          </a:stretch>
        </p:blipFill>
        <p:spPr>
          <a:xfrm>
            <a:off x="7193140" y="6248046"/>
            <a:ext cx="2357259" cy="2357256"/>
          </a:xfrm>
          <a:prstGeom prst="rect">
            <a:avLst/>
          </a:prstGeom>
        </p:spPr>
      </p:pic>
    </p:spTree>
    <p:extLst>
      <p:ext uri="{BB962C8B-B14F-4D97-AF65-F5344CB8AC3E}">
        <p14:creationId xmlns:p14="http://schemas.microsoft.com/office/powerpoint/2010/main" val="514405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953729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5" name="Picture 4" descr="A green and white background&#10;&#10;Description automatically generated">
            <a:extLst>
              <a:ext uri="{FF2B5EF4-FFF2-40B4-BE49-F238E27FC236}">
                <a16:creationId xmlns:a16="http://schemas.microsoft.com/office/drawing/2014/main" id="{59444DC2-EE0C-D166-FB2A-0933A4B04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pic>
        <p:nvPicPr>
          <p:cNvPr id="3" name="Picture 2" descr="A picture containing graphics, logo, symbol, graphic design&#10;&#10;Description automatically generated">
            <a:extLst>
              <a:ext uri="{FF2B5EF4-FFF2-40B4-BE49-F238E27FC236}">
                <a16:creationId xmlns:a16="http://schemas.microsoft.com/office/drawing/2014/main" id="{9BB9031F-8728-8968-10CA-E5BDE38FC7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6125" y="773531"/>
            <a:ext cx="8365991" cy="2882310"/>
          </a:xfrm>
          <a:prstGeom prst="rect">
            <a:avLst/>
          </a:prstGeom>
        </p:spPr>
      </p:pic>
    </p:spTree>
    <p:extLst>
      <p:ext uri="{BB962C8B-B14F-4D97-AF65-F5344CB8AC3E}">
        <p14:creationId xmlns:p14="http://schemas.microsoft.com/office/powerpoint/2010/main" val="3577155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4572000" y="3367089"/>
            <a:ext cx="27432000" cy="7162800"/>
          </a:xfrm>
        </p:spPr>
        <p:txBody>
          <a:bodyPr anchor="b"/>
          <a:lstStyle>
            <a:lvl1pPr algn="ctr">
              <a:defRPr sz="18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4572000" y="10806114"/>
            <a:ext cx="27432000" cy="4967286"/>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4/22/25</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148430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1603169" y="405314"/>
            <a:ext cx="33666543" cy="3976689"/>
          </a:xfrm>
        </p:spPr>
        <p:txBody>
          <a:bodyPr>
            <a:normAutofit/>
          </a:bodyPr>
          <a:lstStyle>
            <a:lvl1pPr algn="ctr">
              <a:lnSpc>
                <a:spcPct val="100000"/>
              </a:lnSpc>
              <a:defRPr sz="144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1603169" y="4845134"/>
            <a:ext cx="33666543" cy="14214765"/>
          </a:xfrm>
        </p:spPr>
        <p:txBody>
          <a:bodyPr/>
          <a:lstStyle>
            <a:lvl1pPr>
              <a:lnSpc>
                <a:spcPct val="100000"/>
              </a:lnSpc>
              <a:spcBef>
                <a:spcPts val="0"/>
              </a:spcBef>
              <a:spcAft>
                <a:spcPts val="3600"/>
              </a:spcAft>
              <a:defRPr sz="96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3600"/>
              </a:spcAft>
              <a:defRPr sz="84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3600"/>
              </a:spcAft>
              <a:defRPr sz="72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3600"/>
              </a:spcAft>
              <a:defRPr sz="6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36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222801" y="19381577"/>
            <a:ext cx="8229600" cy="1095375"/>
          </a:xfrm>
        </p:spPr>
        <p:txBody>
          <a:bodyPr/>
          <a:lstStyle/>
          <a:p>
            <a:fld id="{3AF6F8BD-BCC6-7D43-A79E-885049D004FB}" type="datetime1">
              <a:rPr lang="en-US" smtClean="0"/>
              <a:t>4/22/25</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12115800" y="19416296"/>
            <a:ext cx="12344400" cy="109537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33479393" y="19686734"/>
            <a:ext cx="2882097" cy="71896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5280977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2495550" y="5129216"/>
            <a:ext cx="31546800" cy="8558211"/>
          </a:xfrm>
        </p:spPr>
        <p:txBody>
          <a:bodyPr anchor="b"/>
          <a:lstStyle>
            <a:lvl1pPr>
              <a:defRPr sz="18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2495550" y="13768391"/>
            <a:ext cx="31546800" cy="4500561"/>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4/22/25</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117054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2514600" y="5476875"/>
            <a:ext cx="15544800" cy="1305401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18516600" y="5476875"/>
            <a:ext cx="15544800" cy="1305401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4/22/25</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706341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2519364" y="1095377"/>
            <a:ext cx="31546800" cy="3976689"/>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2519366" y="5043489"/>
            <a:ext cx="15473361" cy="2471736"/>
          </a:xfrm>
        </p:spPr>
        <p:txBody>
          <a:bodyPr anchor="b">
            <a:normAutofit/>
          </a:bodyPr>
          <a:lstStyle>
            <a:lvl1pPr marL="0" indent="0">
              <a:buNone/>
              <a:defRPr sz="96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2519366" y="7515225"/>
            <a:ext cx="15473361" cy="1105376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18516600" y="5043489"/>
            <a:ext cx="15549564" cy="2471736"/>
          </a:xfrm>
        </p:spPr>
        <p:txBody>
          <a:bodyPr anchor="b">
            <a:normAutofit/>
          </a:bodyPr>
          <a:lstStyle>
            <a:lvl1pPr marL="0" indent="0">
              <a:buNone/>
              <a:defRPr sz="96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18516600" y="7515225"/>
            <a:ext cx="15549564" cy="110537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4/22/25</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42862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4/22/25</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616005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4/22/25</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0420345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2519366" y="1371600"/>
            <a:ext cx="11796711" cy="4800600"/>
          </a:xfrm>
        </p:spPr>
        <p:txBody>
          <a:bodyPr anchor="b"/>
          <a:lstStyle>
            <a:lvl1pPr>
              <a:defRPr sz="96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15549564" y="2962277"/>
            <a:ext cx="18516600" cy="14620875"/>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2519366" y="6172200"/>
            <a:ext cx="11796711" cy="11434764"/>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4/22/25</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3886370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2519366" y="1371600"/>
            <a:ext cx="11796711" cy="4800600"/>
          </a:xfrm>
        </p:spPr>
        <p:txBody>
          <a:bodyPr anchor="b"/>
          <a:lstStyle>
            <a:lvl1pPr>
              <a:defRPr sz="96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15549564" y="2962277"/>
            <a:ext cx="18516600" cy="14620875"/>
          </a:xfrm>
        </p:spPr>
        <p:txBody>
          <a:bodyPr/>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2519366" y="6172200"/>
            <a:ext cx="11796711" cy="11434764"/>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4/22/25</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744817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FIDENTI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0B5A3B7-671E-C83C-D30C-891E7AC206AA}"/>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B591E553-3F88-CE75-0B41-84F0FCE66A2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D74C6155-7E24-522A-D9BC-0187CC5320D6}"/>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76E4777A-F626-7644-27B7-BFAC0B981393}"/>
              </a:ext>
            </a:extLst>
          </p:cNvPr>
          <p:cNvSpPr txBox="1"/>
          <p:nvPr userDrawn="1"/>
        </p:nvSpPr>
        <p:spPr>
          <a:xfrm>
            <a:off x="708485" y="19635786"/>
            <a:ext cx="6504666" cy="446276"/>
          </a:xfrm>
          <a:prstGeom prst="rect">
            <a:avLst/>
          </a:prstGeom>
          <a:noFill/>
        </p:spPr>
        <p:txBody>
          <a:bodyPr wrap="none" rtlCol="0">
            <a:spAutoFit/>
          </a:bodyPr>
          <a:lstStyle/>
          <a:p>
            <a:r>
              <a:rPr lang="en-US" sz="2300">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2655459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4/22/25</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4661334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26174700" y="1095375"/>
            <a:ext cx="7886700" cy="1743551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2514600" y="1095375"/>
            <a:ext cx="23202900" cy="1743551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4/22/25</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4661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DING_Title, Subtitle, Bullet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48F5163-CB61-79FB-F160-F5D40ECCE6F5}"/>
              </a:ext>
            </a:extLst>
          </p:cNvPr>
          <p:cNvSpPr>
            <a:spLocks noGrp="1"/>
          </p:cNvSpPr>
          <p:nvPr>
            <p:ph type="title" hasCustomPrompt="1"/>
          </p:nvPr>
        </p:nvSpPr>
        <p:spPr>
          <a:xfrm>
            <a:off x="2514600" y="0"/>
            <a:ext cx="31546800" cy="2514601"/>
          </a:xfrm>
        </p:spPr>
        <p:txBody>
          <a:bodyPr>
            <a:normAutofit/>
          </a:bodyPr>
          <a:lstStyle>
            <a:lvl1pPr>
              <a:defRPr sz="7200" b="1" cap="none">
                <a:latin typeface="Roboto Mono" panose="00000009000000000000" pitchFamily="49" charset="0"/>
                <a:ea typeface="Roboto Mono" panose="00000009000000000000" pitchFamily="49" charset="0"/>
                <a:cs typeface="NVIDIA Sans" panose="020B0503020203020204" pitchFamily="34" charset="0"/>
              </a:defRPr>
            </a:lvl1pPr>
          </a:lstStyle>
          <a:p>
            <a:r>
              <a:rPr lang="en-US"/>
              <a:t>Click To Add Title</a:t>
            </a:r>
          </a:p>
        </p:txBody>
      </p:sp>
      <p:sp>
        <p:nvSpPr>
          <p:cNvPr id="6" name="Content Placeholder 2">
            <a:extLst>
              <a:ext uri="{FF2B5EF4-FFF2-40B4-BE49-F238E27FC236}">
                <a16:creationId xmlns:a16="http://schemas.microsoft.com/office/drawing/2014/main" id="{0A4DE4CF-0F8A-C449-EB63-E6FB16955E79}"/>
              </a:ext>
            </a:extLst>
          </p:cNvPr>
          <p:cNvSpPr>
            <a:spLocks noGrp="1"/>
          </p:cNvSpPr>
          <p:nvPr>
            <p:ph idx="1" hasCustomPrompt="1"/>
          </p:nvPr>
        </p:nvSpPr>
        <p:spPr>
          <a:xfrm>
            <a:off x="2514600" y="4873752"/>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EB67495D-7B41-2537-BC39-7393489E5BFA}"/>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884427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FIDENTIAL_Codin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1BB3E37-708E-211E-579F-07C9AF797CE5}"/>
              </a:ext>
            </a:extLst>
          </p:cNvPr>
          <p:cNvSpPr>
            <a:spLocks noGrp="1"/>
          </p:cNvSpPr>
          <p:nvPr>
            <p:ph type="title" hasCustomPrompt="1"/>
          </p:nvPr>
        </p:nvSpPr>
        <p:spPr>
          <a:xfrm>
            <a:off x="2514600" y="0"/>
            <a:ext cx="31546800" cy="2514601"/>
          </a:xfrm>
        </p:spPr>
        <p:txBody>
          <a:bodyPr>
            <a:normAutofit/>
          </a:bodyPr>
          <a:lstStyle>
            <a:lvl1pPr>
              <a:defRPr sz="7200" b="1" cap="none">
                <a:latin typeface="Roboto Mono" panose="00000009000000000000" pitchFamily="49" charset="0"/>
                <a:ea typeface="Roboto Mono" panose="00000009000000000000" pitchFamily="49" charset="0"/>
                <a:cs typeface="NVIDIA Sans" panose="020B0503020203020204" pitchFamily="34" charset="0"/>
              </a:defRPr>
            </a:lvl1pPr>
          </a:lstStyle>
          <a:p>
            <a:r>
              <a:rPr lang="en-US"/>
              <a:t>Click To Add Title</a:t>
            </a:r>
          </a:p>
        </p:txBody>
      </p:sp>
      <p:sp>
        <p:nvSpPr>
          <p:cNvPr id="7" name="Content Placeholder 2">
            <a:extLst>
              <a:ext uri="{FF2B5EF4-FFF2-40B4-BE49-F238E27FC236}">
                <a16:creationId xmlns:a16="http://schemas.microsoft.com/office/drawing/2014/main" id="{700FC4D5-AB7A-23D7-9D7B-80DEBB4B5F29}"/>
              </a:ext>
            </a:extLst>
          </p:cNvPr>
          <p:cNvSpPr>
            <a:spLocks noGrp="1"/>
          </p:cNvSpPr>
          <p:nvPr>
            <p:ph idx="1" hasCustomPrompt="1"/>
          </p:nvPr>
        </p:nvSpPr>
        <p:spPr>
          <a:xfrm>
            <a:off x="2514600" y="4873752"/>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E46F2B23-740A-C60D-727C-DC63D8F8D8F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10" name="TextBox 9">
            <a:extLst>
              <a:ext uri="{FF2B5EF4-FFF2-40B4-BE49-F238E27FC236}">
                <a16:creationId xmlns:a16="http://schemas.microsoft.com/office/drawing/2014/main" id="{5C9AAC10-E9F2-1A13-3A59-F02BCBD31C18}"/>
              </a:ext>
            </a:extLst>
          </p:cNvPr>
          <p:cNvSpPr txBox="1"/>
          <p:nvPr userDrawn="1"/>
        </p:nvSpPr>
        <p:spPr>
          <a:xfrm>
            <a:off x="708485" y="19635786"/>
            <a:ext cx="6504666" cy="446276"/>
          </a:xfrm>
          <a:prstGeom prst="rect">
            <a:avLst/>
          </a:prstGeom>
          <a:noFill/>
        </p:spPr>
        <p:txBody>
          <a:bodyPr wrap="none" rtlCol="0">
            <a:spAutoFit/>
          </a:bodyPr>
          <a:lstStyle/>
          <a:p>
            <a:r>
              <a:rPr lang="en-US" sz="2300">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3653953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D6812F5-ABE3-E984-84D2-2BCF62F7495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Text Placeholder 7">
            <a:extLst>
              <a:ext uri="{FF2B5EF4-FFF2-40B4-BE49-F238E27FC236}">
                <a16:creationId xmlns:a16="http://schemas.microsoft.com/office/drawing/2014/main" id="{C8D5FFB6-C6A8-037E-5413-097EB66C5C6C}"/>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12" name="Content Placeholder 2">
            <a:extLst>
              <a:ext uri="{FF2B5EF4-FFF2-40B4-BE49-F238E27FC236}">
                <a16:creationId xmlns:a16="http://schemas.microsoft.com/office/drawing/2014/main" id="{22EAC335-6BA5-09DF-D45A-2D1E4919D600}"/>
              </a:ext>
            </a:extLst>
          </p:cNvPr>
          <p:cNvSpPr>
            <a:spLocks noGrp="1"/>
          </p:cNvSpPr>
          <p:nvPr>
            <p:ph idx="1" hasCustomPrompt="1"/>
          </p:nvPr>
        </p:nvSpPr>
        <p:spPr>
          <a:xfrm>
            <a:off x="2514600"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587F3906-FA1F-F5DB-AEEC-275E973390EF}"/>
              </a:ext>
            </a:extLst>
          </p:cNvPr>
          <p:cNvSpPr>
            <a:spLocks noGrp="1"/>
          </p:cNvSpPr>
          <p:nvPr>
            <p:ph idx="12" hasCustomPrompt="1"/>
          </p:nvPr>
        </p:nvSpPr>
        <p:spPr>
          <a:xfrm>
            <a:off x="18845785"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003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FIDENTIAL_Two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02BC1FA-1DB5-2C7E-04B8-FED750886E98}"/>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Text Placeholder 7">
            <a:extLst>
              <a:ext uri="{FF2B5EF4-FFF2-40B4-BE49-F238E27FC236}">
                <a16:creationId xmlns:a16="http://schemas.microsoft.com/office/drawing/2014/main" id="{A2AEF98B-5FB8-3A4F-796B-DD99AF3F272A}"/>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12" name="Content Placeholder 2">
            <a:extLst>
              <a:ext uri="{FF2B5EF4-FFF2-40B4-BE49-F238E27FC236}">
                <a16:creationId xmlns:a16="http://schemas.microsoft.com/office/drawing/2014/main" id="{8251F2F2-6278-B4DF-1110-A1875E182B4B}"/>
              </a:ext>
            </a:extLst>
          </p:cNvPr>
          <p:cNvSpPr>
            <a:spLocks noGrp="1"/>
          </p:cNvSpPr>
          <p:nvPr>
            <p:ph idx="1" hasCustomPrompt="1"/>
          </p:nvPr>
        </p:nvSpPr>
        <p:spPr>
          <a:xfrm>
            <a:off x="2514600"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7B4011BA-8847-33A7-3882-701220150547}"/>
              </a:ext>
            </a:extLst>
          </p:cNvPr>
          <p:cNvSpPr>
            <a:spLocks noGrp="1"/>
          </p:cNvSpPr>
          <p:nvPr>
            <p:ph idx="12" hasCustomPrompt="1"/>
          </p:nvPr>
        </p:nvSpPr>
        <p:spPr>
          <a:xfrm>
            <a:off x="18845785"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4" name="TextBox 13">
            <a:extLst>
              <a:ext uri="{FF2B5EF4-FFF2-40B4-BE49-F238E27FC236}">
                <a16:creationId xmlns:a16="http://schemas.microsoft.com/office/drawing/2014/main" id="{4CB4AC74-E8E5-AA23-89B3-FDB8D3DEFA54}"/>
              </a:ext>
            </a:extLst>
          </p:cNvPr>
          <p:cNvSpPr txBox="1"/>
          <p:nvPr userDrawn="1"/>
        </p:nvSpPr>
        <p:spPr>
          <a:xfrm>
            <a:off x="708485" y="19635786"/>
            <a:ext cx="6504666" cy="446276"/>
          </a:xfrm>
          <a:prstGeom prst="rect">
            <a:avLst/>
          </a:prstGeom>
          <a:noFill/>
        </p:spPr>
        <p:txBody>
          <a:bodyPr wrap="none" rtlCol="0">
            <a:spAutoFit/>
          </a:bodyPr>
          <a:lstStyle/>
          <a:p>
            <a:r>
              <a:rPr lang="en-US" sz="2300">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2969517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0"/>
            <a:ext cx="31546800" cy="2514600"/>
          </a:xfrm>
          <a:prstGeom prst="rect">
            <a:avLst/>
          </a:prstGeom>
        </p:spPr>
        <p:txBody>
          <a:bodyPr vert="horz" lIns="91440" tIns="45720" rIns="91440" bIns="45720" rtlCol="0" anchor="b">
            <a:normAutofit/>
          </a:bodyPr>
          <a:lstStyle/>
          <a:p>
            <a:r>
              <a:rPr lang="en-US"/>
              <a:t>Click To Add Title</a:t>
            </a:r>
          </a:p>
        </p:txBody>
      </p:sp>
      <p:grpSp>
        <p:nvGrpSpPr>
          <p:cNvPr id="8" name="Group 7">
            <a:extLst>
              <a:ext uri="{FF2B5EF4-FFF2-40B4-BE49-F238E27FC236}">
                <a16:creationId xmlns:a16="http://schemas.microsoft.com/office/drawing/2014/main" id="{71DA1210-4468-5B83-C91A-BBA62AF1227D}"/>
              </a:ext>
            </a:extLst>
          </p:cNvPr>
          <p:cNvGrpSpPr/>
          <p:nvPr userDrawn="1"/>
        </p:nvGrpSpPr>
        <p:grpSpPr>
          <a:xfrm>
            <a:off x="34061399" y="19504414"/>
            <a:ext cx="2514601" cy="1072783"/>
            <a:chOff x="34061399" y="19504414"/>
            <a:chExt cx="2514601" cy="1072783"/>
          </a:xfrm>
        </p:grpSpPr>
        <p:sp>
          <p:nvSpPr>
            <p:cNvPr id="5" name="Rectangle 4">
              <a:extLst>
                <a:ext uri="{FF2B5EF4-FFF2-40B4-BE49-F238E27FC236}">
                  <a16:creationId xmlns:a16="http://schemas.microsoft.com/office/drawing/2014/main" id="{B76547AF-589A-45F3-BD57-EACA3BF60CFD}"/>
                </a:ext>
              </a:extLst>
            </p:cNvPr>
            <p:cNvSpPr/>
            <p:nvPr userDrawn="1"/>
          </p:nvSpPr>
          <p:spPr>
            <a:xfrm>
              <a:off x="36420552" y="19687526"/>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9" name="Picture 8" descr="A picture containing shape&#10;&#10;Description automatically generated">
              <a:extLst>
                <a:ext uri="{FF2B5EF4-FFF2-40B4-BE49-F238E27FC236}">
                  <a16:creationId xmlns:a16="http://schemas.microsoft.com/office/drawing/2014/main" id="{0F64E9CA-B4B2-365B-092F-3051F7475EA8}"/>
                </a:ext>
              </a:extLst>
            </p:cNvPr>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34061399" y="19504414"/>
              <a:ext cx="2003438" cy="690238"/>
            </a:xfrm>
            <a:prstGeom prst="rect">
              <a:avLst/>
            </a:prstGeom>
          </p:spPr>
        </p:pic>
      </p:grpSp>
    </p:spTree>
    <p:extLst>
      <p:ext uri="{BB962C8B-B14F-4D97-AF65-F5344CB8AC3E}">
        <p14:creationId xmlns:p14="http://schemas.microsoft.com/office/powerpoint/2010/main" val="8324075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22" r:id="rId3"/>
    <p:sldLayoutId id="2147483718" r:id="rId4"/>
    <p:sldLayoutId id="2147483681" r:id="rId5"/>
    <p:sldLayoutId id="2147483680" r:id="rId6"/>
    <p:sldLayoutId id="2147483682" r:id="rId7"/>
    <p:sldLayoutId id="2147483683" r:id="rId8"/>
    <p:sldLayoutId id="2147483705" r:id="rId9"/>
    <p:sldLayoutId id="2147483685" r:id="rId10"/>
    <p:sldLayoutId id="2147483686" r:id="rId11"/>
    <p:sldLayoutId id="2147483687" r:id="rId12"/>
    <p:sldLayoutId id="2147483691" r:id="rId13"/>
    <p:sldLayoutId id="2147483688" r:id="rId14"/>
    <p:sldLayoutId id="2147483690" r:id="rId15"/>
    <p:sldLayoutId id="2147483689" r:id="rId16"/>
    <p:sldLayoutId id="2147483692" r:id="rId17"/>
    <p:sldLayoutId id="2147483693" r:id="rId18"/>
    <p:sldLayoutId id="2147483709" r:id="rId19"/>
    <p:sldLayoutId id="2147483723"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695" r:id="rId29"/>
    <p:sldLayoutId id="2147483721" r:id="rId30"/>
    <p:sldLayoutId id="2147483694" r:id="rId31"/>
    <p:sldLayoutId id="2147483719" r:id="rId32"/>
    <p:sldLayoutId id="2147483724" r:id="rId33"/>
    <p:sldLayoutId id="2147483720" r:id="rId34"/>
    <p:sldLayoutId id="2147483672" r:id="rId35"/>
    <p:sldLayoutId id="2147483708" r:id="rId36"/>
    <p:sldLayoutId id="2147483725" r:id="rId37"/>
    <p:sldLayoutId id="2147483679" r:id="rId38"/>
    <p:sldLayoutId id="2147483676" r:id="rId39"/>
    <p:sldLayoutId id="2147483684" r:id="rId40"/>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p:titleStyle>
    <p:bodyStyle>
      <a:lvl1pPr marL="685800" indent="-685800" algn="l" defTabSz="2743200" rtl="0" eaLnBrk="1" latinLnBrk="0" hangingPunct="1">
        <a:lnSpc>
          <a:spcPct val="90000"/>
        </a:lnSpc>
        <a:spcBef>
          <a:spcPts val="3000"/>
        </a:spcBef>
        <a:buFont typeface="NVIDIA Sans" panose="020B0503020203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NVIDIA Sans" panose="020B0503020203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NVIDIA Sans" panose="020B0503020203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2514600" y="1095377"/>
            <a:ext cx="31546800" cy="397668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2514600" y="5476875"/>
            <a:ext cx="31546800" cy="1305401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2514600" y="19069052"/>
            <a:ext cx="8229600" cy="1095375"/>
          </a:xfrm>
          <a:prstGeom prst="rect">
            <a:avLst/>
          </a:prstGeom>
        </p:spPr>
        <p:txBody>
          <a:bodyPr vert="horz" lIns="91440" tIns="45720" rIns="91440" bIns="45720" rtlCol="0" anchor="ctr"/>
          <a:lstStyle>
            <a:lvl1pPr algn="l">
              <a:defRPr sz="3600">
                <a:solidFill>
                  <a:schemeClr val="tx1">
                    <a:tint val="75000"/>
                  </a:schemeClr>
                </a:solidFill>
              </a:defRPr>
            </a:lvl1pPr>
          </a:lstStyle>
          <a:p>
            <a:fld id="{95277300-BA5E-404D-9C5C-6790A31E4A9D}" type="datetime1">
              <a:rPr lang="en-US" smtClean="0"/>
              <a:t>4/22/25</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12115800" y="19069052"/>
            <a:ext cx="12344400" cy="1095375"/>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33452793" y="19443000"/>
            <a:ext cx="3016332" cy="1033278"/>
          </a:xfrm>
          <a:prstGeom prst="rect">
            <a:avLst/>
          </a:prstGeom>
        </p:spPr>
        <p:txBody>
          <a:bodyPr vert="horz" lIns="91440" tIns="45720" rIns="91440" bIns="45720" rtlCol="0" anchor="ctr"/>
          <a:lstStyle>
            <a:lvl1pPr algn="r">
              <a:defRPr sz="36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376533678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hdr="0" ftr="0" dt="0"/>
  <p:txStyles>
    <p:titleStyle>
      <a:lvl1pPr algn="l" defTabSz="2743200" rtl="0" eaLnBrk="1" latinLnBrk="0" hangingPunct="1">
        <a:lnSpc>
          <a:spcPct val="90000"/>
        </a:lnSpc>
        <a:spcBef>
          <a:spcPct val="0"/>
        </a:spcBef>
        <a:buNone/>
        <a:defRPr sz="13200" b="1" kern="1200">
          <a:solidFill>
            <a:schemeClr val="accent1">
              <a:lumMod val="75000"/>
            </a:schemeClr>
          </a:solidFill>
          <a:latin typeface="+mn-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b="1"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b="1"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hyperlink" Target="http://www.mis.ntpu.edu.tw/en/" TargetMode="External"/><Relationship Id="rId7" Type="http://schemas.openxmlformats.org/officeDocument/2006/relationships/image" Target="../media/image11.jpeg"/><Relationship Id="rId12" Type="http://schemas.openxmlformats.org/officeDocument/2006/relationships/image" Target="../media/image16.jpeg"/><Relationship Id="rId17" Type="http://schemas.openxmlformats.org/officeDocument/2006/relationships/image" Target="../media/image20.png"/><Relationship Id="rId2" Type="http://schemas.openxmlformats.org/officeDocument/2006/relationships/hyperlink" Target="https://web.ntpu.edu.tw/~myday/" TargetMode="External"/><Relationship Id="rId16" Type="http://schemas.openxmlformats.org/officeDocument/2006/relationships/hyperlink" Target="https://meet.google.com/paj-zhhj-mya" TargetMode="External"/><Relationship Id="rId1" Type="http://schemas.openxmlformats.org/officeDocument/2006/relationships/slideLayout" Target="../slideLayouts/slideLayout41.xml"/><Relationship Id="rId6" Type="http://schemas.openxmlformats.org/officeDocument/2006/relationships/hyperlink" Target="https://web.ntpu.edu.tw/~myday" TargetMode="External"/><Relationship Id="rId11" Type="http://schemas.openxmlformats.org/officeDocument/2006/relationships/image" Target="../media/image15.png"/><Relationship Id="rId5" Type="http://schemas.openxmlformats.org/officeDocument/2006/relationships/hyperlink" Target="http://mail.im.tku.edu.tw/~myday/" TargetMode="External"/><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hyperlink" Target="https://www.ntpu.edu.tw/" TargetMode="External"/><Relationship Id="rId9" Type="http://schemas.openxmlformats.org/officeDocument/2006/relationships/image" Target="../media/image13.png"/><Relationship Id="rId14" Type="http://schemas.openxmlformats.org/officeDocument/2006/relationships/image" Target="../media/image18.tiff"/></Relationships>
</file>

<file path=ppt/slides/_rels/slide10.xml.rels><?xml version="1.0" encoding="UTF-8" standalone="yes"?>
<Relationships xmlns="http://schemas.openxmlformats.org/package/2006/relationships"><Relationship Id="rId3" Type="http://schemas.openxmlformats.org/officeDocument/2006/relationships/hyperlink" Target="https://build.nvidia.com/stabilityai/stable-diffusion-xl" TargetMode="External"/><Relationship Id="rId2" Type="http://schemas.openxmlformats.org/officeDocument/2006/relationships/image" Target="../media/image20.png"/><Relationship Id="rId1" Type="http://schemas.openxmlformats.org/officeDocument/2006/relationships/slideLayout" Target="../slideLayouts/slideLayout42.xml"/><Relationship Id="rId4" Type="http://schemas.openxmlformats.org/officeDocument/2006/relationships/image" Target="../media/image24.png"/></Relationships>
</file>

<file path=ppt/slides/_rels/slide10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1.xml"/><Relationship Id="rId1" Type="http://schemas.openxmlformats.org/officeDocument/2006/relationships/slideLayout" Target="../slideLayouts/slideLayout18.xml"/><Relationship Id="rId5" Type="http://schemas.openxmlformats.org/officeDocument/2006/relationships/hyperlink" Target="https://learn.nvidia.com/courses/course-detail?course_id=course-v1:DLI+S-FX-14+V1" TargetMode="External"/><Relationship Id="rId4" Type="http://schemas.openxmlformats.org/officeDocument/2006/relationships/image" Target="../media/image114.png"/></Relationships>
</file>

<file path=ppt/slides/_rels/slide10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52.xml"/><Relationship Id="rId1" Type="http://schemas.openxmlformats.org/officeDocument/2006/relationships/slideLayout" Target="../slideLayouts/slideLayout38.xml"/></Relationships>
</file>

<file path=ppt/slides/_rels/slide102.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18" Type="http://schemas.openxmlformats.org/officeDocument/2006/relationships/hyperlink" Target="https://learn.nvidia.com/courses/course-detail?course_id=course-v1:DLI+S-FX-14+V1" TargetMode="External"/><Relationship Id="rId3" Type="http://schemas.openxmlformats.org/officeDocument/2006/relationships/image" Target="../media/image104.png"/><Relationship Id="rId7" Type="http://schemas.openxmlformats.org/officeDocument/2006/relationships/image" Target="../media/image116.png"/><Relationship Id="rId12" Type="http://schemas.openxmlformats.org/officeDocument/2006/relationships/image" Target="../media/image121.png"/><Relationship Id="rId17" Type="http://schemas.openxmlformats.org/officeDocument/2006/relationships/image" Target="../media/image331.png"/><Relationship Id="rId2" Type="http://schemas.openxmlformats.org/officeDocument/2006/relationships/notesSlide" Target="../notesSlides/notesSlide53.xml"/><Relationship Id="rId16" Type="http://schemas.openxmlformats.org/officeDocument/2006/relationships/image" Target="../media/image125.png"/><Relationship Id="rId1" Type="http://schemas.openxmlformats.org/officeDocument/2006/relationships/slideLayout" Target="../slideLayouts/slideLayout18.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05.png"/><Relationship Id="rId15" Type="http://schemas.openxmlformats.org/officeDocument/2006/relationships/image" Target="../media/image124.png"/><Relationship Id="rId10" Type="http://schemas.openxmlformats.org/officeDocument/2006/relationships/image" Target="../media/image119.png"/><Relationship Id="rId4" Type="http://schemas.microsoft.com/office/2007/relationships/hdphoto" Target="../media/hdphoto4.wdp"/><Relationship Id="rId9" Type="http://schemas.openxmlformats.org/officeDocument/2006/relationships/image" Target="../media/image118.png"/><Relationship Id="rId14" Type="http://schemas.openxmlformats.org/officeDocument/2006/relationships/image" Target="../media/image123.png"/></Relationships>
</file>

<file path=ppt/slides/_rels/slide103.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18" Type="http://schemas.openxmlformats.org/officeDocument/2006/relationships/image" Target="../media/image400.png"/><Relationship Id="rId26" Type="http://schemas.openxmlformats.org/officeDocument/2006/relationships/image" Target="../media/image480.png"/><Relationship Id="rId3" Type="http://schemas.openxmlformats.org/officeDocument/2006/relationships/image" Target="../media/image115.png"/><Relationship Id="rId21" Type="http://schemas.openxmlformats.org/officeDocument/2006/relationships/image" Target="../media/image430.png"/><Relationship Id="rId7" Type="http://schemas.openxmlformats.org/officeDocument/2006/relationships/image" Target="../media/image119.png"/><Relationship Id="rId12" Type="http://schemas.openxmlformats.org/officeDocument/2006/relationships/image" Target="../media/image124.png"/><Relationship Id="rId17" Type="http://schemas.openxmlformats.org/officeDocument/2006/relationships/image" Target="../media/image390.png"/><Relationship Id="rId25" Type="http://schemas.openxmlformats.org/officeDocument/2006/relationships/image" Target="../media/image470.png"/><Relationship Id="rId2" Type="http://schemas.openxmlformats.org/officeDocument/2006/relationships/notesSlide" Target="../notesSlides/notesSlide54.xml"/><Relationship Id="rId16" Type="http://schemas.openxmlformats.org/officeDocument/2006/relationships/image" Target="../media/image380.png"/><Relationship Id="rId20" Type="http://schemas.openxmlformats.org/officeDocument/2006/relationships/image" Target="../media/image420.png"/><Relationship Id="rId29" Type="http://schemas.openxmlformats.org/officeDocument/2006/relationships/image" Target="../media/image510.png"/><Relationship Id="rId1" Type="http://schemas.openxmlformats.org/officeDocument/2006/relationships/slideLayout" Target="../slideLayouts/slideLayout18.xml"/><Relationship Id="rId6" Type="http://schemas.openxmlformats.org/officeDocument/2006/relationships/image" Target="../media/image118.png"/><Relationship Id="rId11" Type="http://schemas.openxmlformats.org/officeDocument/2006/relationships/image" Target="../media/image123.png"/><Relationship Id="rId24" Type="http://schemas.openxmlformats.org/officeDocument/2006/relationships/image" Target="../media/image460.png"/><Relationship Id="rId5" Type="http://schemas.openxmlformats.org/officeDocument/2006/relationships/image" Target="../media/image117.png"/><Relationship Id="rId15" Type="http://schemas.openxmlformats.org/officeDocument/2006/relationships/image" Target="../media/image370.png"/><Relationship Id="rId23" Type="http://schemas.openxmlformats.org/officeDocument/2006/relationships/image" Target="../media/image450.png"/><Relationship Id="rId28" Type="http://schemas.openxmlformats.org/officeDocument/2006/relationships/image" Target="../media/image500.png"/><Relationship Id="rId10" Type="http://schemas.openxmlformats.org/officeDocument/2006/relationships/image" Target="../media/image122.png"/><Relationship Id="rId19" Type="http://schemas.openxmlformats.org/officeDocument/2006/relationships/image" Target="../media/image410.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360.png"/><Relationship Id="rId22" Type="http://schemas.openxmlformats.org/officeDocument/2006/relationships/image" Target="../media/image440.png"/><Relationship Id="rId27" Type="http://schemas.openxmlformats.org/officeDocument/2006/relationships/image" Target="../media/image490.png"/><Relationship Id="rId30" Type="http://schemas.openxmlformats.org/officeDocument/2006/relationships/hyperlink" Target="https://learn.nvidia.com/courses/course-detail?course_id=course-v1:DLI+S-FX-14+V1" TargetMode="External"/></Relationships>
</file>

<file path=ppt/slides/_rels/slide104.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png"/><Relationship Id="rId17"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55.xml"/><Relationship Id="rId16" Type="http://schemas.openxmlformats.org/officeDocument/2006/relationships/image" Target="../media/image330.png"/><Relationship Id="rId1" Type="http://schemas.openxmlformats.org/officeDocument/2006/relationships/slideLayout" Target="../slideLayouts/slideLayout18.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5" Type="http://schemas.openxmlformats.org/officeDocument/2006/relationships/image" Target="../media/image340.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310.png"/></Relationships>
</file>

<file path=ppt/slides/_rels/slide105.xml.rels><?xml version="1.0" encoding="UTF-8" standalone="yes"?>
<Relationships xmlns="http://schemas.openxmlformats.org/package/2006/relationships"><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38.xml"/></Relationships>
</file>

<file path=ppt/slides/_rels/slide106.xml.rels><?xml version="1.0" encoding="UTF-8" standalone="yes"?>
<Relationships xmlns="http://schemas.openxmlformats.org/package/2006/relationships"><Relationship Id="rId13" Type="http://schemas.openxmlformats.org/officeDocument/2006/relationships/image" Target="../media/image125.png"/><Relationship Id="rId18" Type="http://schemas.openxmlformats.org/officeDocument/2006/relationships/image" Target="../media/image560.png"/><Relationship Id="rId26" Type="http://schemas.openxmlformats.org/officeDocument/2006/relationships/image" Target="../media/image360.png"/><Relationship Id="rId3" Type="http://schemas.openxmlformats.org/officeDocument/2006/relationships/image" Target="../media/image115.png"/><Relationship Id="rId21" Type="http://schemas.openxmlformats.org/officeDocument/2006/relationships/image" Target="../media/image590.png"/><Relationship Id="rId34" Type="http://schemas.openxmlformats.org/officeDocument/2006/relationships/image" Target="../media/image440.png"/><Relationship Id="rId7" Type="http://schemas.openxmlformats.org/officeDocument/2006/relationships/image" Target="../media/image119.png"/><Relationship Id="rId12" Type="http://schemas.openxmlformats.org/officeDocument/2006/relationships/image" Target="../media/image124.png"/><Relationship Id="rId17" Type="http://schemas.openxmlformats.org/officeDocument/2006/relationships/image" Target="../media/image550.png"/><Relationship Id="rId25" Type="http://schemas.openxmlformats.org/officeDocument/2006/relationships/image" Target="../media/image631.png"/><Relationship Id="rId33" Type="http://schemas.openxmlformats.org/officeDocument/2006/relationships/image" Target="../media/image430.png"/><Relationship Id="rId2" Type="http://schemas.openxmlformats.org/officeDocument/2006/relationships/notesSlide" Target="../notesSlides/notesSlide56.xml"/><Relationship Id="rId16" Type="http://schemas.openxmlformats.org/officeDocument/2006/relationships/image" Target="../media/image54.png"/><Relationship Id="rId20" Type="http://schemas.openxmlformats.org/officeDocument/2006/relationships/image" Target="../media/image580.png"/><Relationship Id="rId29" Type="http://schemas.openxmlformats.org/officeDocument/2006/relationships/image" Target="../media/image390.png"/><Relationship Id="rId1" Type="http://schemas.openxmlformats.org/officeDocument/2006/relationships/slideLayout" Target="../slideLayouts/slideLayout18.xml"/><Relationship Id="rId6" Type="http://schemas.openxmlformats.org/officeDocument/2006/relationships/image" Target="../media/image118.png"/><Relationship Id="rId11" Type="http://schemas.openxmlformats.org/officeDocument/2006/relationships/image" Target="../media/image123.png"/><Relationship Id="rId24" Type="http://schemas.openxmlformats.org/officeDocument/2006/relationships/image" Target="../media/image621.png"/><Relationship Id="rId32" Type="http://schemas.openxmlformats.org/officeDocument/2006/relationships/image" Target="../media/image420.png"/><Relationship Id="rId5" Type="http://schemas.openxmlformats.org/officeDocument/2006/relationships/image" Target="../media/image117.png"/><Relationship Id="rId15" Type="http://schemas.openxmlformats.org/officeDocument/2006/relationships/image" Target="../media/image530.png"/><Relationship Id="rId23" Type="http://schemas.openxmlformats.org/officeDocument/2006/relationships/image" Target="../media/image611.png"/><Relationship Id="rId28" Type="http://schemas.openxmlformats.org/officeDocument/2006/relationships/image" Target="../media/image380.png"/><Relationship Id="rId36" Type="http://schemas.openxmlformats.org/officeDocument/2006/relationships/hyperlink" Target="https://learn.nvidia.com/courses/course-detail?course_id=course-v1:DLI+S-FX-14+V1" TargetMode="External"/><Relationship Id="rId10" Type="http://schemas.openxmlformats.org/officeDocument/2006/relationships/image" Target="../media/image122.png"/><Relationship Id="rId19" Type="http://schemas.openxmlformats.org/officeDocument/2006/relationships/image" Target="../media/image570.png"/><Relationship Id="rId31" Type="http://schemas.openxmlformats.org/officeDocument/2006/relationships/image" Target="../media/image410.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520.png"/><Relationship Id="rId22" Type="http://schemas.openxmlformats.org/officeDocument/2006/relationships/image" Target="../media/image600.png"/><Relationship Id="rId27" Type="http://schemas.openxmlformats.org/officeDocument/2006/relationships/image" Target="../media/image370.png"/><Relationship Id="rId30" Type="http://schemas.openxmlformats.org/officeDocument/2006/relationships/image" Target="../media/image400.png"/><Relationship Id="rId35" Type="http://schemas.openxmlformats.org/officeDocument/2006/relationships/image" Target="../media/image450.png"/><Relationship Id="rId8" Type="http://schemas.openxmlformats.org/officeDocument/2006/relationships/image" Target="../media/image120.png"/></Relationships>
</file>

<file path=ppt/slides/_rels/slide107.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19.png"/><Relationship Id="rId3" Type="http://schemas.openxmlformats.org/officeDocument/2006/relationships/image" Target="../media/image116.png"/><Relationship Id="rId7" Type="http://schemas.openxmlformats.org/officeDocument/2006/relationships/image" Target="../media/image121.png"/><Relationship Id="rId12" Type="http://schemas.openxmlformats.org/officeDocument/2006/relationships/image" Target="../media/image115.png"/><Relationship Id="rId2" Type="http://schemas.openxmlformats.org/officeDocument/2006/relationships/notesSlide" Target="../notesSlides/notesSlide57.xml"/><Relationship Id="rId1" Type="http://schemas.openxmlformats.org/officeDocument/2006/relationships/slideLayout" Target="../slideLayouts/slideLayout18.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8.png"/><Relationship Id="rId15" Type="http://schemas.openxmlformats.org/officeDocument/2006/relationships/hyperlink" Target="https://learn.nvidia.com/courses/course-detail?course_id=course-v1:DLI+S-FX-14+V1" TargetMode="External"/><Relationship Id="rId10" Type="http://schemas.openxmlformats.org/officeDocument/2006/relationships/image" Target="../media/image124.png"/><Relationship Id="rId4" Type="http://schemas.openxmlformats.org/officeDocument/2006/relationships/image" Target="../media/image117.png"/><Relationship Id="rId9" Type="http://schemas.openxmlformats.org/officeDocument/2006/relationships/image" Target="../media/image123.png"/><Relationship Id="rId14" Type="http://schemas.openxmlformats.org/officeDocument/2006/relationships/image" Target="../media/image641.png"/></Relationships>
</file>

<file path=ppt/slides/_rels/slide108.xml.rels><?xml version="1.0" encoding="UTF-8" standalone="yes"?>
<Relationships xmlns="http://schemas.openxmlformats.org/package/2006/relationships"><Relationship Id="rId13" Type="http://schemas.openxmlformats.org/officeDocument/2006/relationships/image" Target="../media/image125.png"/><Relationship Id="rId18" Type="http://schemas.openxmlformats.org/officeDocument/2006/relationships/image" Target="../media/image550.png"/><Relationship Id="rId26" Type="http://schemas.openxmlformats.org/officeDocument/2006/relationships/image" Target="../media/image360.png"/><Relationship Id="rId21" Type="http://schemas.openxmlformats.org/officeDocument/2006/relationships/image" Target="../media/image580.png"/><Relationship Id="rId34" Type="http://schemas.openxmlformats.org/officeDocument/2006/relationships/image" Target="../media/image440.png"/><Relationship Id="rId7" Type="http://schemas.openxmlformats.org/officeDocument/2006/relationships/image" Target="../media/image119.png"/><Relationship Id="rId12" Type="http://schemas.openxmlformats.org/officeDocument/2006/relationships/image" Target="../media/image124.png"/><Relationship Id="rId17" Type="http://schemas.openxmlformats.org/officeDocument/2006/relationships/image" Target="../media/image54.png"/><Relationship Id="rId25" Type="http://schemas.openxmlformats.org/officeDocument/2006/relationships/image" Target="../media/image621.png"/><Relationship Id="rId33" Type="http://schemas.openxmlformats.org/officeDocument/2006/relationships/image" Target="../media/image430.png"/><Relationship Id="rId2" Type="http://schemas.openxmlformats.org/officeDocument/2006/relationships/notesSlide" Target="../notesSlides/notesSlide58.xml"/><Relationship Id="rId16" Type="http://schemas.openxmlformats.org/officeDocument/2006/relationships/image" Target="../media/image530.png"/><Relationship Id="rId20" Type="http://schemas.openxmlformats.org/officeDocument/2006/relationships/image" Target="../media/image570.png"/><Relationship Id="rId29" Type="http://schemas.openxmlformats.org/officeDocument/2006/relationships/image" Target="../media/image390.png"/><Relationship Id="rId1" Type="http://schemas.openxmlformats.org/officeDocument/2006/relationships/slideLayout" Target="../slideLayouts/slideLayout18.xml"/><Relationship Id="rId6" Type="http://schemas.openxmlformats.org/officeDocument/2006/relationships/image" Target="../media/image118.png"/><Relationship Id="rId11" Type="http://schemas.openxmlformats.org/officeDocument/2006/relationships/image" Target="../media/image123.png"/><Relationship Id="rId24" Type="http://schemas.openxmlformats.org/officeDocument/2006/relationships/image" Target="../media/image611.png"/><Relationship Id="rId32" Type="http://schemas.openxmlformats.org/officeDocument/2006/relationships/image" Target="../media/image420.png"/><Relationship Id="rId37" Type="http://schemas.openxmlformats.org/officeDocument/2006/relationships/hyperlink" Target="https://learn.nvidia.com/courses/course-detail?course_id=course-v1:DLI+S-FX-14+V1" TargetMode="External"/><Relationship Id="rId5" Type="http://schemas.openxmlformats.org/officeDocument/2006/relationships/image" Target="../media/image117.png"/><Relationship Id="rId15" Type="http://schemas.openxmlformats.org/officeDocument/2006/relationships/image" Target="../media/image520.png"/><Relationship Id="rId23" Type="http://schemas.openxmlformats.org/officeDocument/2006/relationships/image" Target="../media/image600.png"/><Relationship Id="rId28" Type="http://schemas.openxmlformats.org/officeDocument/2006/relationships/image" Target="../media/image380.png"/><Relationship Id="rId36" Type="http://schemas.openxmlformats.org/officeDocument/2006/relationships/image" Target="../media/image350.png"/><Relationship Id="rId10" Type="http://schemas.openxmlformats.org/officeDocument/2006/relationships/image" Target="../media/image122.png"/><Relationship Id="rId19" Type="http://schemas.openxmlformats.org/officeDocument/2006/relationships/image" Target="../media/image560.png"/><Relationship Id="rId31" Type="http://schemas.openxmlformats.org/officeDocument/2006/relationships/image" Target="../media/image410.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651.png"/><Relationship Id="rId22" Type="http://schemas.openxmlformats.org/officeDocument/2006/relationships/image" Target="../media/image590.png"/><Relationship Id="rId27" Type="http://schemas.openxmlformats.org/officeDocument/2006/relationships/image" Target="../media/image370.png"/><Relationship Id="rId30" Type="http://schemas.openxmlformats.org/officeDocument/2006/relationships/image" Target="../media/image400.png"/><Relationship Id="rId35" Type="http://schemas.openxmlformats.org/officeDocument/2006/relationships/image" Target="../media/image450.png"/><Relationship Id="rId8" Type="http://schemas.openxmlformats.org/officeDocument/2006/relationships/image" Target="../media/image120.png"/><Relationship Id="rId3" Type="http://schemas.openxmlformats.org/officeDocument/2006/relationships/image" Target="../media/image115.png"/></Relationships>
</file>

<file path=ppt/slides/_rels/slide109.xml.rels><?xml version="1.0" encoding="UTF-8" standalone="yes"?>
<Relationships xmlns="http://schemas.openxmlformats.org/package/2006/relationships"><Relationship Id="rId13" Type="http://schemas.openxmlformats.org/officeDocument/2006/relationships/image" Target="../media/image125.png"/><Relationship Id="rId39" Type="http://schemas.openxmlformats.org/officeDocument/2006/relationships/image" Target="../media/image520.png"/><Relationship Id="rId42" Type="http://schemas.openxmlformats.org/officeDocument/2006/relationships/image" Target="../media/image550.png"/><Relationship Id="rId47" Type="http://schemas.openxmlformats.org/officeDocument/2006/relationships/image" Target="../media/image600.png"/><Relationship Id="rId50" Type="http://schemas.openxmlformats.org/officeDocument/2006/relationships/image" Target="../media/image360.png"/><Relationship Id="rId55" Type="http://schemas.openxmlformats.org/officeDocument/2006/relationships/image" Target="../media/image410.png"/><Relationship Id="rId7" Type="http://schemas.openxmlformats.org/officeDocument/2006/relationships/image" Target="../media/image119.png"/><Relationship Id="rId12" Type="http://schemas.openxmlformats.org/officeDocument/2006/relationships/image" Target="../media/image124.png"/><Relationship Id="rId38" Type="http://schemas.openxmlformats.org/officeDocument/2006/relationships/image" Target="../media/image651.png"/><Relationship Id="rId46" Type="http://schemas.openxmlformats.org/officeDocument/2006/relationships/image" Target="../media/image590.png"/><Relationship Id="rId59" Type="http://schemas.openxmlformats.org/officeDocument/2006/relationships/image" Target="../media/image450.png"/><Relationship Id="rId2" Type="http://schemas.openxmlformats.org/officeDocument/2006/relationships/notesSlide" Target="../notesSlides/notesSlide59.xml"/><Relationship Id="rId41" Type="http://schemas.openxmlformats.org/officeDocument/2006/relationships/image" Target="../media/image54.png"/><Relationship Id="rId54" Type="http://schemas.openxmlformats.org/officeDocument/2006/relationships/image" Target="../media/image400.png"/><Relationship Id="rId1" Type="http://schemas.openxmlformats.org/officeDocument/2006/relationships/slideLayout" Target="../slideLayouts/slideLayout18.xml"/><Relationship Id="rId6" Type="http://schemas.openxmlformats.org/officeDocument/2006/relationships/image" Target="../media/image118.png"/><Relationship Id="rId11" Type="http://schemas.openxmlformats.org/officeDocument/2006/relationships/image" Target="../media/image123.png"/><Relationship Id="rId37" Type="http://schemas.openxmlformats.org/officeDocument/2006/relationships/image" Target="../media/image670.png"/><Relationship Id="rId40" Type="http://schemas.openxmlformats.org/officeDocument/2006/relationships/image" Target="../media/image530.png"/><Relationship Id="rId45" Type="http://schemas.openxmlformats.org/officeDocument/2006/relationships/image" Target="../media/image580.png"/><Relationship Id="rId53" Type="http://schemas.openxmlformats.org/officeDocument/2006/relationships/image" Target="../media/image390.png"/><Relationship Id="rId58" Type="http://schemas.openxmlformats.org/officeDocument/2006/relationships/image" Target="../media/image440.png"/><Relationship Id="rId5" Type="http://schemas.openxmlformats.org/officeDocument/2006/relationships/image" Target="../media/image117.png"/><Relationship Id="rId49" Type="http://schemas.openxmlformats.org/officeDocument/2006/relationships/image" Target="../media/image621.png"/><Relationship Id="rId57" Type="http://schemas.openxmlformats.org/officeDocument/2006/relationships/image" Target="../media/image430.png"/><Relationship Id="rId10" Type="http://schemas.openxmlformats.org/officeDocument/2006/relationships/image" Target="../media/image122.png"/><Relationship Id="rId44" Type="http://schemas.openxmlformats.org/officeDocument/2006/relationships/image" Target="../media/image570.png"/><Relationship Id="rId52" Type="http://schemas.openxmlformats.org/officeDocument/2006/relationships/image" Target="../media/image380.png"/><Relationship Id="rId60" Type="http://schemas.openxmlformats.org/officeDocument/2006/relationships/hyperlink" Target="https://learn.nvidia.com/courses/course-detail?course_id=course-v1:DLI+S-FX-14+V1" TargetMode="External"/><Relationship Id="rId4" Type="http://schemas.openxmlformats.org/officeDocument/2006/relationships/image" Target="../media/image116.png"/><Relationship Id="rId9" Type="http://schemas.openxmlformats.org/officeDocument/2006/relationships/image" Target="../media/image121.png"/><Relationship Id="rId35" Type="http://schemas.openxmlformats.org/officeDocument/2006/relationships/image" Target="../media/image660.png"/><Relationship Id="rId43" Type="http://schemas.openxmlformats.org/officeDocument/2006/relationships/image" Target="../media/image560.png"/><Relationship Id="rId48" Type="http://schemas.openxmlformats.org/officeDocument/2006/relationships/image" Target="../media/image611.png"/><Relationship Id="rId56" Type="http://schemas.openxmlformats.org/officeDocument/2006/relationships/image" Target="../media/image420.png"/><Relationship Id="rId8" Type="http://schemas.openxmlformats.org/officeDocument/2006/relationships/image" Target="../media/image120.png"/><Relationship Id="rId51" Type="http://schemas.openxmlformats.org/officeDocument/2006/relationships/image" Target="../media/image370.png"/><Relationship Id="rId3" Type="http://schemas.openxmlformats.org/officeDocument/2006/relationships/image" Target="../media/image11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42.xml"/><Relationship Id="rId4" Type="http://schemas.openxmlformats.org/officeDocument/2006/relationships/image" Target="../media/image20.png"/></Relationships>
</file>

<file path=ppt/slides/_rels/slide11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60.xml"/><Relationship Id="rId1" Type="http://schemas.openxmlformats.org/officeDocument/2006/relationships/slideLayout" Target="../slideLayouts/slideLayout38.xml"/></Relationships>
</file>

<file path=ppt/slides/_rels/slide111.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780.png"/><Relationship Id="rId3" Type="http://schemas.openxmlformats.org/officeDocument/2006/relationships/image" Target="../media/image79.png"/><Relationship Id="rId7" Type="http://schemas.openxmlformats.org/officeDocument/2006/relationships/image" Target="../media/image720.png"/><Relationship Id="rId12" Type="http://schemas.openxmlformats.org/officeDocument/2006/relationships/image" Target="../media/image129.png"/><Relationship Id="rId2" Type="http://schemas.openxmlformats.org/officeDocument/2006/relationships/notesSlide" Target="../notesSlides/notesSlide61.xml"/><Relationship Id="rId1" Type="http://schemas.openxmlformats.org/officeDocument/2006/relationships/slideLayout" Target="../slideLayouts/slideLayout18.xml"/><Relationship Id="rId6" Type="http://schemas.openxmlformats.org/officeDocument/2006/relationships/image" Target="../media/image710.png"/><Relationship Id="rId11" Type="http://schemas.openxmlformats.org/officeDocument/2006/relationships/image" Target="../media/image760.png"/><Relationship Id="rId5" Type="http://schemas.openxmlformats.org/officeDocument/2006/relationships/image" Target="../media/image700.png"/><Relationship Id="rId10" Type="http://schemas.openxmlformats.org/officeDocument/2006/relationships/image" Target="../media/image750.png"/><Relationship Id="rId4" Type="http://schemas.openxmlformats.org/officeDocument/2006/relationships/image" Target="../media/image126.png"/><Relationship Id="rId9" Type="http://schemas.openxmlformats.org/officeDocument/2006/relationships/image" Target="../media/image128.png"/><Relationship Id="rId14" Type="http://schemas.openxmlformats.org/officeDocument/2006/relationships/hyperlink" Target="https://learn.nvidia.com/courses/course-detail?course_id=course-v1:DLI+S-FX-14+V1" TargetMode="External"/></Relationships>
</file>

<file path=ppt/slides/_rels/slide112.xml.rels><?xml version="1.0" encoding="UTF-8" standalone="yes"?>
<Relationships xmlns="http://schemas.openxmlformats.org/package/2006/relationships"><Relationship Id="rId8" Type="http://schemas.openxmlformats.org/officeDocument/2006/relationships/image" Target="../media/image800.png"/><Relationship Id="rId3" Type="http://schemas.openxmlformats.org/officeDocument/2006/relationships/image" Target="../media/image790.png"/><Relationship Id="rId7" Type="http://schemas.openxmlformats.org/officeDocument/2006/relationships/image" Target="../media/image710.png"/><Relationship Id="rId2" Type="http://schemas.openxmlformats.org/officeDocument/2006/relationships/notesSlide" Target="../notesSlides/notesSlide62.xml"/><Relationship Id="rId1" Type="http://schemas.openxmlformats.org/officeDocument/2006/relationships/slideLayout" Target="../slideLayouts/slideLayout18.xml"/><Relationship Id="rId6" Type="http://schemas.openxmlformats.org/officeDocument/2006/relationships/image" Target="../media/image700.png"/><Relationship Id="rId5" Type="http://schemas.openxmlformats.org/officeDocument/2006/relationships/image" Target="../media/image126.png"/><Relationship Id="rId4" Type="http://schemas.openxmlformats.org/officeDocument/2006/relationships/image" Target="../media/image79.png"/><Relationship Id="rId9" Type="http://schemas.openxmlformats.org/officeDocument/2006/relationships/hyperlink" Target="https://learn.nvidia.com/courses/course-detail?course_id=course-v1:DLI+S-FX-14+V1"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63.xml"/><Relationship Id="rId1" Type="http://schemas.openxmlformats.org/officeDocument/2006/relationships/slideLayout" Target="../slideLayouts/slideLayout38.xml"/></Relationships>
</file>

<file path=ppt/slides/_rels/slide114.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4+V1" TargetMode="External"/><Relationship Id="rId3" Type="http://schemas.openxmlformats.org/officeDocument/2006/relationships/image" Target="../media/image66.png"/><Relationship Id="rId7" Type="http://schemas.openxmlformats.org/officeDocument/2006/relationships/image" Target="../media/image94.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7.svg"/></Relationships>
</file>

<file path=ppt/slides/_rels/slide1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hyperlink" Target="https://learn.nvidia.com/courses/course-detail?course_id=course-v1:DLI+S-FX-14+V1" TargetMode="External"/><Relationship Id="rId5" Type="http://schemas.openxmlformats.org/officeDocument/2006/relationships/image" Target="../media/image126.png"/><Relationship Id="rId4" Type="http://schemas.openxmlformats.org/officeDocument/2006/relationships/image" Target="../media/image70.svg"/></Relationships>
</file>

<file path=ppt/slides/_rels/slide116.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4+V1" TargetMode="External"/><Relationship Id="rId3" Type="http://schemas.openxmlformats.org/officeDocument/2006/relationships/image" Target="../media/image66.png"/><Relationship Id="rId7" Type="http://schemas.openxmlformats.org/officeDocument/2006/relationships/image" Target="../media/image126.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7.svg"/></Relationships>
</file>

<file path=ppt/slides/_rels/slide117.xml.rels><?xml version="1.0" encoding="UTF-8" standalone="yes"?>
<Relationships xmlns="http://schemas.openxmlformats.org/package/2006/relationships"><Relationship Id="rId8" Type="http://schemas.openxmlformats.org/officeDocument/2006/relationships/image" Target="../media/image910.png"/><Relationship Id="rId3" Type="http://schemas.openxmlformats.org/officeDocument/2006/relationships/image" Target="../media/image860.png"/><Relationship Id="rId7" Type="http://schemas.openxmlformats.org/officeDocument/2006/relationships/image" Target="../media/image97.sv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hyperlink" Target="https://learn.nvidia.com/courses/course-detail?course_id=course-v1:DLI+S-FX-14+V1" TargetMode="External"/><Relationship Id="rId5" Type="http://schemas.openxmlformats.org/officeDocument/2006/relationships/image" Target="../media/image880.png"/><Relationship Id="rId10" Type="http://schemas.openxmlformats.org/officeDocument/2006/relationships/image" Target="../media/image930.png"/><Relationship Id="rId4" Type="http://schemas.openxmlformats.org/officeDocument/2006/relationships/image" Target="../media/image870.png"/><Relationship Id="rId9" Type="http://schemas.openxmlformats.org/officeDocument/2006/relationships/image" Target="../media/image920.png"/></Relationships>
</file>

<file path=ppt/slides/_rels/slide118.xml.rels><?xml version="1.0" encoding="UTF-8" standalone="yes"?>
<Relationships xmlns="http://schemas.openxmlformats.org/package/2006/relationships"><Relationship Id="rId8" Type="http://schemas.openxmlformats.org/officeDocument/2006/relationships/image" Target="../media/image950.png"/><Relationship Id="rId13" Type="http://schemas.openxmlformats.org/officeDocument/2006/relationships/hyperlink" Target="https://learn.nvidia.com/courses/course-detail?course_id=course-v1:DLI+S-FX-14+V1" TargetMode="External"/><Relationship Id="rId3" Type="http://schemas.openxmlformats.org/officeDocument/2006/relationships/image" Target="../media/image940.png"/><Relationship Id="rId7" Type="http://schemas.openxmlformats.org/officeDocument/2006/relationships/image" Target="../media/image920.png"/><Relationship Id="rId12" Type="http://schemas.openxmlformats.org/officeDocument/2006/relationships/image" Target="../media/image990.png"/><Relationship Id="rId2" Type="http://schemas.openxmlformats.org/officeDocument/2006/relationships/notesSlide" Target="../notesSlides/notesSlide68.xml"/><Relationship Id="rId1" Type="http://schemas.openxmlformats.org/officeDocument/2006/relationships/slideLayout" Target="../slideLayouts/slideLayout2.xml"/><Relationship Id="rId11" Type="http://schemas.openxmlformats.org/officeDocument/2006/relationships/image" Target="../media/image98.png"/><Relationship Id="rId10" Type="http://schemas.openxmlformats.org/officeDocument/2006/relationships/image" Target="../media/image97.png"/><Relationship Id="rId4" Type="http://schemas.openxmlformats.org/officeDocument/2006/relationships/image" Target="../media/image870.png"/><Relationship Id="rId9" Type="http://schemas.openxmlformats.org/officeDocument/2006/relationships/image" Target="../media/image960.png"/></Relationships>
</file>

<file path=ppt/slides/_rels/slide119.xml.rels><?xml version="1.0" encoding="UTF-8" standalone="yes"?>
<Relationships xmlns="http://schemas.openxmlformats.org/package/2006/relationships"><Relationship Id="rId8" Type="http://schemas.openxmlformats.org/officeDocument/2006/relationships/image" Target="../media/image1050.png"/><Relationship Id="rId3" Type="http://schemas.openxmlformats.org/officeDocument/2006/relationships/image" Target="../media/image1000.png"/><Relationship Id="rId7" Type="http://schemas.openxmlformats.org/officeDocument/2006/relationships/image" Target="../media/image1040.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030.png"/><Relationship Id="rId5" Type="http://schemas.openxmlformats.org/officeDocument/2006/relationships/image" Target="../media/image1020.png"/><Relationship Id="rId10" Type="http://schemas.openxmlformats.org/officeDocument/2006/relationships/hyperlink" Target="https://learn.nvidia.com/courses/course-detail?course_id=course-v1:DLI+S-FX-14+V1" TargetMode="External"/><Relationship Id="rId4" Type="http://schemas.openxmlformats.org/officeDocument/2006/relationships/image" Target="../media/image1010.png"/><Relationship Id="rId9" Type="http://schemas.openxmlformats.org/officeDocument/2006/relationships/image" Target="../media/image1060.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42.xml"/></Relationships>
</file>

<file path=ppt/slides/_rels/slide12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70.xml"/><Relationship Id="rId1" Type="http://schemas.openxmlformats.org/officeDocument/2006/relationships/slideLayout" Target="../slideLayouts/slideLayout38.xml"/></Relationships>
</file>

<file path=ppt/slides/_rels/slide1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2.xml"/><Relationship Id="rId4" Type="http://schemas.openxmlformats.org/officeDocument/2006/relationships/image" Target="../media/image130.png"/></Relationships>
</file>

<file path=ppt/slides/_rels/slide1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2.xml"/><Relationship Id="rId4" Type="http://schemas.openxmlformats.org/officeDocument/2006/relationships/image" Target="../media/image131.png"/></Relationships>
</file>

<file path=ppt/slides/_rels/slide1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2.xml"/><Relationship Id="rId4" Type="http://schemas.openxmlformats.org/officeDocument/2006/relationships/image" Target="../media/image132.png"/></Relationships>
</file>

<file path=ppt/slides/_rels/slide124.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image" Target="../media/image133.png"/><Relationship Id="rId1" Type="http://schemas.openxmlformats.org/officeDocument/2006/relationships/slideLayout" Target="../slideLayouts/slideLayout42.xml"/><Relationship Id="rId4" Type="http://schemas.openxmlformats.org/officeDocument/2006/relationships/image" Target="../media/image20.png"/></Relationships>
</file>

<file path=ppt/slides/_rels/slide12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20.png"/><Relationship Id="rId1" Type="http://schemas.openxmlformats.org/officeDocument/2006/relationships/slideLayout" Target="../slideLayouts/slideLayout42.xml"/><Relationship Id="rId4" Type="http://schemas.openxmlformats.org/officeDocument/2006/relationships/hyperlink" Target="https://learn.nvidia.com/courses/course-detail?course_id=course-v1:DLI+S-FX-14+V1" TargetMode="External"/></Relationships>
</file>

<file path=ppt/slides/_rels/slide12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2.xml"/></Relationships>
</file>

<file path=ppt/slides/_rels/slide12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42.xml"/></Relationships>
</file>

<file path=ppt/slides/_rels/slide13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2.xml"/></Relationships>
</file>

<file path=ppt/slides/_rels/slide13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2.xml"/></Relationships>
</file>

<file path=ppt/slides/_rels/slide13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2.xml"/></Relationships>
</file>

<file path=ppt/slides/_rels/slide133.xml.rels><?xml version="1.0" encoding="UTF-8" standalone="yes"?>
<Relationships xmlns="http://schemas.openxmlformats.org/package/2006/relationships"><Relationship Id="rId3" Type="http://schemas.openxmlformats.org/officeDocument/2006/relationships/hyperlink" Target="https://learn.nvidia.com/certificates?id=q3oo-oBhTQKtyCCote2E-Q" TargetMode="External"/><Relationship Id="rId2" Type="http://schemas.openxmlformats.org/officeDocument/2006/relationships/image" Target="../media/image30.png"/><Relationship Id="rId1" Type="http://schemas.openxmlformats.org/officeDocument/2006/relationships/slideLayout" Target="../slideLayouts/slideLayout42.xml"/></Relationships>
</file>

<file path=ppt/slides/_rels/slide134.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hyperlink" Target="https://learn.nvidia.com/courses/course-detail?course_id=course-v1:DLI+S-FX-15+V1" TargetMode="Externa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3" Type="http://schemas.openxmlformats.org/officeDocument/2006/relationships/hyperlink" Target="https://learn.nvidia.com/certificates?id=ed-qOCIMQaatzU8SNUNxgw" TargetMode="External"/><Relationship Id="rId2" Type="http://schemas.openxmlformats.org/officeDocument/2006/relationships/image" Target="../media/image29.png"/><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hyperlink" Target="https://learn.nvidia.com/certificates?id=q3oo-oBhTQKtyCCote2E-Q" TargetMode="External"/><Relationship Id="rId2" Type="http://schemas.openxmlformats.org/officeDocument/2006/relationships/image" Target="../media/image30.png"/><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3" Type="http://schemas.openxmlformats.org/officeDocument/2006/relationships/hyperlink" Target="https://www.nvidia.com/en-us/training/instructor-directory/search/" TargetMode="External"/><Relationship Id="rId2" Type="http://schemas.openxmlformats.org/officeDocument/2006/relationships/image" Target="../media/image31.jp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nvidia.com/en-us/training/instructor-directory/search/" TargetMode="Externa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42.xml"/><Relationship Id="rId6" Type="http://schemas.openxmlformats.org/officeDocument/2006/relationships/image" Target="../media/image20.png"/><Relationship Id="rId5" Type="http://schemas.openxmlformats.org/officeDocument/2006/relationships/hyperlink" Target="https://learn.nvidia.com/" TargetMode="External"/><Relationship Id="rId4" Type="http://schemas.openxmlformats.org/officeDocument/2006/relationships/hyperlink" Target="https://developer.nvidia.com/join-nvidia-developer-program"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learn.nvidia.com/" TargetMode="External"/><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42.xml"/><Relationship Id="rId5" Type="http://schemas.openxmlformats.org/officeDocument/2006/relationships/image" Target="../media/image20.png"/><Relationship Id="rId4" Type="http://schemas.openxmlformats.org/officeDocument/2006/relationships/hyperlink" Target="https://learn.nvidia.com/courses/course-detail?course_id=course-v1:DLI+S-FX-14+V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3" Type="http://schemas.openxmlformats.org/officeDocument/2006/relationships/hyperlink" Target="https://developer.nvidia.com/join-nvidia-developer-program" TargetMode="External"/><Relationship Id="rId2" Type="http://schemas.openxmlformats.org/officeDocument/2006/relationships/image" Target="../media/image33.png"/><Relationship Id="rId1" Type="http://schemas.openxmlformats.org/officeDocument/2006/relationships/slideLayout" Target="../slideLayouts/slideLayout4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en-us/training/self-paced-courses" TargetMode="Externa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my-learning" TargetMode="External"/><Relationship Id="rId1" Type="http://schemas.openxmlformats.org/officeDocument/2006/relationships/slideLayout" Target="../slideLayouts/slideLayout4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42.xml"/><Relationship Id="rId4" Type="http://schemas.openxmlformats.org/officeDocument/2006/relationships/hyperlink" Target="https://learn.nvidia.com/courses/course-detail?course_id=course-v1:DLI+S-FX-15+V1"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image" Target="../media/image20.png"/><Relationship Id="rId1" Type="http://schemas.openxmlformats.org/officeDocument/2006/relationships/slideLayout" Target="../slideLayouts/slideLayout4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8+V1" TargetMode="External"/><Relationship Id="rId2" Type="http://schemas.openxmlformats.org/officeDocument/2006/relationships/image" Target="../media/image20.png"/><Relationship Id="rId1" Type="http://schemas.openxmlformats.org/officeDocument/2006/relationships/slideLayout" Target="../slideLayouts/slideLayout4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42.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4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4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42.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42.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learn.nvidia.com/my-learning" TargetMode="External"/><Relationship Id="rId1" Type="http://schemas.openxmlformats.org/officeDocument/2006/relationships/slideLayout" Target="../slideLayouts/slideLayout42.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learn.nvidia.com/my-learning" TargetMode="External"/><Relationship Id="rId1" Type="http://schemas.openxmlformats.org/officeDocument/2006/relationships/slideLayout" Target="../slideLayouts/slideLayout42.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6.png"/><Relationship Id="rId1" Type="http://schemas.openxmlformats.org/officeDocument/2006/relationships/slideLayout" Target="../slideLayouts/slideLayout42.xml"/><Relationship Id="rId4" Type="http://schemas.openxmlformats.org/officeDocument/2006/relationships/hyperlink" Target="https://learn.nvidia.com/my-learning"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learn.nvidia.com/my-learning" TargetMode="External"/><Relationship Id="rId2" Type="http://schemas.openxmlformats.org/officeDocument/2006/relationships/image" Target="../media/image47.png"/><Relationship Id="rId1" Type="http://schemas.openxmlformats.org/officeDocument/2006/relationships/slideLayout" Target="../slideLayouts/slideLayout4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hyperlink" Target="https://learn.nvidia.com/certificates?id=q3oo-oBhTQKtyCCote2E-Q" TargetMode="External"/><Relationship Id="rId2" Type="http://schemas.openxmlformats.org/officeDocument/2006/relationships/image" Target="../media/image30.png"/><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hyperlink" Target="https://learn.nvidia.com/certificates?id=ed-qOCIMQaatzU8SNUNxgw" TargetMode="External"/><Relationship Id="rId2" Type="http://schemas.openxmlformats.org/officeDocument/2006/relationships/image" Target="../media/image29.png"/><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learn.nvidia.com/en-us/training/self-paced-courses" TargetMode="External"/><Relationship Id="rId1" Type="http://schemas.openxmlformats.org/officeDocument/2006/relationships/slideLayout" Target="../slideLayouts/slideLayout42.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1.png"/><Relationship Id="rId1" Type="http://schemas.openxmlformats.org/officeDocument/2006/relationships/slideLayout" Target="../slideLayouts/slideLayout42.xml"/><Relationship Id="rId4" Type="http://schemas.openxmlformats.org/officeDocument/2006/relationships/hyperlink" Target="https://learn.nvidia.com/courses/course-detail?course_id=course-v1:DLI+S-FX-14+V1"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2.png"/><Relationship Id="rId1" Type="http://schemas.openxmlformats.org/officeDocument/2006/relationships/slideLayout" Target="../slideLayouts/slideLayout42.xml"/><Relationship Id="rId4" Type="http://schemas.openxmlformats.org/officeDocument/2006/relationships/hyperlink" Target="https://learn.nvidia.com/courses/course-detail?course_id=course-v1:DLI+S-FX-14+V1"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3.png"/><Relationship Id="rId1" Type="http://schemas.openxmlformats.org/officeDocument/2006/relationships/slideLayout" Target="../slideLayouts/slideLayout42.xml"/><Relationship Id="rId4" Type="http://schemas.openxmlformats.org/officeDocument/2006/relationships/hyperlink" Target="https://learn.nvidia.com/courses/course-detail?course_id=course-v1:DLI+S-FX-14+V1"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https://learn.nvidia.com/courses/course-detail?course_id=course-v1:DLI+S-FX-14+V1"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learn.nvidia.com/courses/course-detail?course_id=course-v1:DLI+S-FX-14+V1"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learn.nvidia.com/courses/course-detail?course_id=course-v1:DLI+S-FX-14+V1"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learn.nvidia.com/courses/course-detail?course_id=course-v1:DLI+S-FX-14+V1"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4+V1"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hyperlink" Target="https://learn.nvidia.com/courses/course-detail?course_id=course-v1:DLI+S-FX-14+V1" TargetMode="External"/><Relationship Id="rId5" Type="http://schemas.openxmlformats.org/officeDocument/2006/relationships/image" Target="../media/image61.jpeg"/><Relationship Id="rId4" Type="http://schemas.openxmlformats.org/officeDocument/2006/relationships/image" Target="../media/image60.jpeg"/></Relationships>
</file>

<file path=ppt/slides/_rels/slide53.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jpeg"/><Relationship Id="rId7" Type="http://schemas.openxmlformats.org/officeDocument/2006/relationships/image" Target="../media/image66.png"/><Relationship Id="rId12"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sv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54.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71.jpeg"/><Relationship Id="rId7" Type="http://schemas.openxmlformats.org/officeDocument/2006/relationships/image" Target="../media/image69.png"/><Relationship Id="rId12"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4.png"/><Relationship Id="rId5" Type="http://schemas.openxmlformats.org/officeDocument/2006/relationships/image" Target="../media/image67.svg"/><Relationship Id="rId10" Type="http://schemas.openxmlformats.org/officeDocument/2006/relationships/image" Target="../media/image73.png"/><Relationship Id="rId4" Type="http://schemas.openxmlformats.org/officeDocument/2006/relationships/image" Target="../media/image66.png"/><Relationship Id="rId9" Type="http://schemas.openxmlformats.org/officeDocument/2006/relationships/image" Target="../media/image72.png"/></Relationships>
</file>

<file path=ppt/slides/_rels/slide55.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63.png"/><Relationship Id="rId3" Type="http://schemas.openxmlformats.org/officeDocument/2006/relationships/image" Target="../media/image71.jpeg"/><Relationship Id="rId7" Type="http://schemas.openxmlformats.org/officeDocument/2006/relationships/image" Target="../media/image69.png"/><Relationship Id="rId12" Type="http://schemas.openxmlformats.org/officeDocument/2006/relationships/image" Target="../media/image62.jpeg"/><Relationship Id="rId2" Type="http://schemas.openxmlformats.org/officeDocument/2006/relationships/notesSlide" Target="../notesSlides/notesSlide13.xml"/><Relationship Id="rId16"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4.png"/><Relationship Id="rId5" Type="http://schemas.openxmlformats.org/officeDocument/2006/relationships/image" Target="../media/image67.svg"/><Relationship Id="rId15" Type="http://schemas.openxmlformats.org/officeDocument/2006/relationships/image" Target="../media/image65.png"/><Relationship Id="rId10" Type="http://schemas.openxmlformats.org/officeDocument/2006/relationships/image" Target="../media/image73.png"/><Relationship Id="rId4" Type="http://schemas.openxmlformats.org/officeDocument/2006/relationships/image" Target="../media/image66.png"/><Relationship Id="rId9" Type="http://schemas.openxmlformats.org/officeDocument/2006/relationships/image" Target="../media/image72.png"/><Relationship Id="rId1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56.jpeg"/><Relationship Id="rId3" Type="http://schemas.openxmlformats.org/officeDocument/2006/relationships/image" Target="../media/image75.png"/><Relationship Id="rId7" Type="http://schemas.openxmlformats.org/officeDocument/2006/relationships/image" Target="../media/image66.png"/><Relationship Id="rId12"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2.jpeg"/><Relationship Id="rId11" Type="http://schemas.openxmlformats.org/officeDocument/2006/relationships/image" Target="../media/image77.jpeg"/><Relationship Id="rId5" Type="http://schemas.openxmlformats.org/officeDocument/2006/relationships/image" Target="../media/image55.jpeg"/><Relationship Id="rId10" Type="http://schemas.openxmlformats.org/officeDocument/2006/relationships/image" Target="../media/image70.svg"/><Relationship Id="rId4" Type="http://schemas.openxmlformats.org/officeDocument/2006/relationships/image" Target="../media/image76.png"/><Relationship Id="rId9" Type="http://schemas.openxmlformats.org/officeDocument/2006/relationships/image" Target="../media/image69.png"/><Relationship Id="rId14" Type="http://schemas.openxmlformats.org/officeDocument/2006/relationships/hyperlink" Target="https://learn.nvidia.com/courses/course-detail?course_id=course-v1:DLI+S-FX-14+V1"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learn.nvidia.com/courses/course-detail?course_id=course-v1:DLI+S-FX-14+V1" TargetMode="External"/><Relationship Id="rId5" Type="http://schemas.openxmlformats.org/officeDocument/2006/relationships/image" Target="../media/image79.png"/><Relationship Id="rId4" Type="http://schemas.openxmlformats.org/officeDocument/2006/relationships/image" Target="../media/image78.jpeg"/></Relationships>
</file>

<file path=ppt/slides/_rels/slide59.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learn.nvidia.com/courses/course-detail?course_id=course-v1:DLI+S-FX-14+V1"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image" Target="../media/image20.png"/><Relationship Id="rId1" Type="http://schemas.openxmlformats.org/officeDocument/2006/relationships/slideLayout" Target="../slideLayouts/slideLayout42.xml"/></Relationships>
</file>

<file path=ppt/slides/_rels/slide6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63.png"/><Relationship Id="rId3" Type="http://schemas.openxmlformats.org/officeDocument/2006/relationships/image" Target="../media/image71.jpeg"/><Relationship Id="rId7" Type="http://schemas.openxmlformats.org/officeDocument/2006/relationships/image" Target="../media/image69.png"/><Relationship Id="rId12" Type="http://schemas.openxmlformats.org/officeDocument/2006/relationships/image" Target="../media/image62.jpeg"/><Relationship Id="rId2" Type="http://schemas.openxmlformats.org/officeDocument/2006/relationships/notesSlide" Target="../notesSlides/notesSlide19.xml"/><Relationship Id="rId16"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4.png"/><Relationship Id="rId5" Type="http://schemas.openxmlformats.org/officeDocument/2006/relationships/image" Target="../media/image67.svg"/><Relationship Id="rId15" Type="http://schemas.openxmlformats.org/officeDocument/2006/relationships/image" Target="../media/image65.png"/><Relationship Id="rId10" Type="http://schemas.openxmlformats.org/officeDocument/2006/relationships/image" Target="../media/image73.png"/><Relationship Id="rId4" Type="http://schemas.openxmlformats.org/officeDocument/2006/relationships/image" Target="../media/image66.png"/><Relationship Id="rId9" Type="http://schemas.openxmlformats.org/officeDocument/2006/relationships/image" Target="../media/image72.png"/><Relationship Id="rId14" Type="http://schemas.openxmlformats.org/officeDocument/2006/relationships/image" Target="../media/image64.png"/></Relationships>
</file>

<file path=ppt/slides/_rels/slide62.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63.png"/><Relationship Id="rId3" Type="http://schemas.openxmlformats.org/officeDocument/2006/relationships/image" Target="../media/image71.jpeg"/><Relationship Id="rId7" Type="http://schemas.openxmlformats.org/officeDocument/2006/relationships/image" Target="../media/image69.png"/><Relationship Id="rId12" Type="http://schemas.openxmlformats.org/officeDocument/2006/relationships/image" Target="../media/image62.jpeg"/><Relationship Id="rId2" Type="http://schemas.openxmlformats.org/officeDocument/2006/relationships/notesSlide" Target="../notesSlides/notesSlide20.xml"/><Relationship Id="rId16"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74.png"/><Relationship Id="rId5" Type="http://schemas.openxmlformats.org/officeDocument/2006/relationships/image" Target="../media/image67.svg"/><Relationship Id="rId15" Type="http://schemas.openxmlformats.org/officeDocument/2006/relationships/image" Target="../media/image65.png"/><Relationship Id="rId10" Type="http://schemas.openxmlformats.org/officeDocument/2006/relationships/image" Target="../media/image73.png"/><Relationship Id="rId4" Type="http://schemas.openxmlformats.org/officeDocument/2006/relationships/image" Target="../media/image66.png"/><Relationship Id="rId9" Type="http://schemas.openxmlformats.org/officeDocument/2006/relationships/image" Target="../media/image72.png"/><Relationship Id="rId14" Type="http://schemas.openxmlformats.org/officeDocument/2006/relationships/image" Target="../media/image64.png"/></Relationships>
</file>

<file path=ppt/slides/_rels/slide63.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66.png"/><Relationship Id="rId7" Type="http://schemas.openxmlformats.org/officeDocument/2006/relationships/image" Target="../media/image7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7.svg"/><Relationship Id="rId9" Type="http://schemas.openxmlformats.org/officeDocument/2006/relationships/hyperlink" Target="https://learn.nvidia.com/courses/course-detail?course_id=course-v1:DLI+S-FX-14+V1"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keras.io/examples/generative/ddim/" TargetMode="External"/><Relationship Id="rId2" Type="http://schemas.openxmlformats.org/officeDocument/2006/relationships/image" Target="../media/image21.gif"/><Relationship Id="rId1" Type="http://schemas.openxmlformats.org/officeDocument/2006/relationships/slideLayout" Target="../slideLayouts/slideLayout42.xml"/></Relationships>
</file>

<file path=ppt/slides/_rels/slide7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learn.nvidia.com/courses/course-detail?course_id=course-v1:DLI+S-FX-14+V1" TargetMode="External"/><Relationship Id="rId5" Type="http://schemas.openxmlformats.org/officeDocument/2006/relationships/image" Target="../media/image83.png"/><Relationship Id="rId4" Type="http://schemas.openxmlformats.org/officeDocument/2006/relationships/image" Target="../media/image82.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42.xml"/><Relationship Id="rId4" Type="http://schemas.openxmlformats.org/officeDocument/2006/relationships/hyperlink" Target="https://build.nvidia.com/models?filters=usecase%3Ausecase_image_gen" TargetMode="External"/></Relationships>
</file>

<file path=ppt/slides/_rels/slide8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5.png"/><Relationship Id="rId4" Type="http://schemas.microsoft.com/office/2007/relationships/hdphoto" Target="../media/hdphoto1.wdp"/><Relationship Id="rId9" Type="http://schemas.openxmlformats.org/officeDocument/2006/relationships/hyperlink" Target="https://learn.nvidia.com/courses/course-detail?course_id=course-v1:DLI+S-FX-14+V1" TargetMode="External"/></Relationships>
</file>

<file path=ppt/slides/_rels/slide8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hyperlink" Target="https://learn.nvidia.com/courses/course-detail?course_id=course-v1:DLI+S-FX-14+V1"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35.xml"/><Relationship Id="rId1" Type="http://schemas.openxmlformats.org/officeDocument/2006/relationships/slideLayout" Target="../slideLayouts/slideLayout38.xml"/></Relationships>
</file>

<file path=ppt/slides/_rels/slide8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learn.nvidia.com/courses/course-detail?course_id=course-v1:DLI+S-FX-14+V1" TargetMode="External"/></Relationships>
</file>

<file path=ppt/slides/_rels/slide84.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4+V1" TargetMode="External"/><Relationship Id="rId3" Type="http://schemas.openxmlformats.org/officeDocument/2006/relationships/image" Target="../media/image94.png"/><Relationship Id="rId7" Type="http://schemas.openxmlformats.org/officeDocument/2006/relationships/image" Target="../media/image97.sv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68.png"/></Relationships>
</file>

<file path=ppt/slides/_rels/slide85.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4+V1" TargetMode="External"/><Relationship Id="rId3" Type="http://schemas.openxmlformats.org/officeDocument/2006/relationships/image" Target="../media/image66.png"/><Relationship Id="rId7"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7.svg"/></Relationships>
</file>

<file path=ppt/slides/_rels/slide8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8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8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hyperlink" Target="https://learn.nvidia.com/courses/course-detail?course_id=course-v1:DLI+S-FX-14+V1" TargetMode="External"/><Relationship Id="rId3" Type="http://schemas.openxmlformats.org/officeDocument/2006/relationships/image" Target="../media/image98.jpeg"/><Relationship Id="rId7" Type="http://schemas.openxmlformats.org/officeDocument/2006/relationships/image" Target="../media/image59.png"/><Relationship Id="rId12" Type="http://schemas.openxmlformats.org/officeDocument/2006/relationships/image" Target="../media/image64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2.png"/><Relationship Id="rId5" Type="http://schemas.openxmlformats.org/officeDocument/2006/relationships/image" Target="../media/image571.png"/><Relationship Id="rId10" Type="http://schemas.openxmlformats.org/officeDocument/2006/relationships/image" Target="../media/image622.png"/><Relationship Id="rId4" Type="http://schemas.openxmlformats.org/officeDocument/2006/relationships/image" Target="../media/image99.jpg"/><Relationship Id="rId9" Type="http://schemas.openxmlformats.org/officeDocument/2006/relationships/image" Target="../media/image61.png"/></Relationships>
</file>

<file path=ppt/slides/_rels/slide89.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9.xml.rels><?xml version="1.0" encoding="UTF-8" standalone="yes"?>
<Relationships xmlns="http://schemas.openxmlformats.org/package/2006/relationships"><Relationship Id="rId3" Type="http://schemas.openxmlformats.org/officeDocument/2006/relationships/hyperlink" Target="https://build.nvidia.com/stabilityai/stable-diffusion-xl" TargetMode="External"/><Relationship Id="rId2" Type="http://schemas.openxmlformats.org/officeDocument/2006/relationships/image" Target="../media/image20.png"/><Relationship Id="rId1" Type="http://schemas.openxmlformats.org/officeDocument/2006/relationships/slideLayout" Target="../slideLayouts/slideLayout42.xml"/><Relationship Id="rId5" Type="http://schemas.openxmlformats.org/officeDocument/2006/relationships/image" Target="../media/image24.png"/><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8" Type="http://schemas.openxmlformats.org/officeDocument/2006/relationships/image" Target="../media/image630.png"/><Relationship Id="rId3" Type="http://schemas.openxmlformats.org/officeDocument/2006/relationships/image" Target="../media/image98.jpeg"/><Relationship Id="rId7" Type="http://schemas.openxmlformats.org/officeDocument/2006/relationships/image" Target="../media/image62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99.jpg"/><Relationship Id="rId5" Type="http://schemas.openxmlformats.org/officeDocument/2006/relationships/image" Target="../media/image610.png"/><Relationship Id="rId10" Type="http://schemas.openxmlformats.org/officeDocument/2006/relationships/hyperlink" Target="https://learn.nvidia.com/courses/course-detail?course_id=course-v1:DLI+S-FX-14+V1" TargetMode="External"/><Relationship Id="rId4" Type="http://schemas.openxmlformats.org/officeDocument/2006/relationships/image" Target="../media/image55.png"/><Relationship Id="rId9" Type="http://schemas.openxmlformats.org/officeDocument/2006/relationships/image" Target="../media/image640.png"/></Relationships>
</file>

<file path=ppt/slides/_rels/slide91.xml.rels><?xml version="1.0" encoding="UTF-8" standalone="yes"?>
<Relationships xmlns="http://schemas.openxmlformats.org/package/2006/relationships"><Relationship Id="rId8" Type="http://schemas.openxmlformats.org/officeDocument/2006/relationships/image" Target="../media/image691.png"/><Relationship Id="rId3" Type="http://schemas.openxmlformats.org/officeDocument/2006/relationships/image" Target="../media/image650.png"/><Relationship Id="rId7" Type="http://schemas.openxmlformats.org/officeDocument/2006/relationships/image" Target="../media/image68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05.png"/><Relationship Id="rId5" Type="http://schemas.microsoft.com/office/2007/relationships/hdphoto" Target="../media/hdphoto4.wdp"/><Relationship Id="rId10" Type="http://schemas.openxmlformats.org/officeDocument/2006/relationships/hyperlink" Target="https://learn.nvidia.com/courses/course-detail?course_id=course-v1:DLI+S-FX-14+V1" TargetMode="External"/><Relationship Id="rId4" Type="http://schemas.openxmlformats.org/officeDocument/2006/relationships/image" Target="../media/image104.png"/><Relationship Id="rId9" Type="http://schemas.openxmlformats.org/officeDocument/2006/relationships/image" Target="../media/image690.png"/></Relationships>
</file>

<file path=ppt/slides/_rels/slide9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2.png"/><Relationship Id="rId1" Type="http://schemas.openxmlformats.org/officeDocument/2006/relationships/slideLayout" Target="../slideLayouts/slideLayout42.xml"/><Relationship Id="rId4" Type="http://schemas.openxmlformats.org/officeDocument/2006/relationships/hyperlink" Target="https://learn.nvidia.com/courses/course-detail?course_id=course-v1:DLI+S-FX-14+V1"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3.png"/><Relationship Id="rId1" Type="http://schemas.openxmlformats.org/officeDocument/2006/relationships/slideLayout" Target="../slideLayouts/slideLayout42.xml"/><Relationship Id="rId4" Type="http://schemas.openxmlformats.org/officeDocument/2006/relationships/hyperlink" Target="https://learn.nvidia.com/courses/course-detail?course_id=course-v1:DLI+S-FX-14+V1"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46.xml"/><Relationship Id="rId1" Type="http://schemas.openxmlformats.org/officeDocument/2006/relationships/slideLayout" Target="../slideLayouts/slideLayout37.xml"/></Relationships>
</file>

<file path=ppt/slides/_rels/slide9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47.xml"/><Relationship Id="rId1" Type="http://schemas.openxmlformats.org/officeDocument/2006/relationships/slideLayout" Target="../slideLayouts/slideLayout38.xml"/></Relationships>
</file>

<file path=ppt/slides/_rels/slide9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8.xml"/><Relationship Id="rId1" Type="http://schemas.openxmlformats.org/officeDocument/2006/relationships/slideLayout" Target="../slideLayouts/slideLayout18.xml"/><Relationship Id="rId5" Type="http://schemas.openxmlformats.org/officeDocument/2006/relationships/hyperlink" Target="https://learn.nvidia.com/courses/course-detail?course_id=course-v1:DLI+S-FX-14+V1" TargetMode="External"/><Relationship Id="rId4" Type="http://schemas.openxmlformats.org/officeDocument/2006/relationships/image" Target="../media/image107.jpg"/></Relationships>
</file>

<file path=ppt/slides/_rels/slide98.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4+V1" TargetMode="External"/><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9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50.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816582" y="3440081"/>
            <a:ext cx="35016468" cy="5869467"/>
          </a:xfrm>
        </p:spPr>
        <p:txBody>
          <a:bodyPr>
            <a:noAutofit/>
          </a:bodyPr>
          <a:lstStyle/>
          <a:p>
            <a:pPr>
              <a:lnSpc>
                <a:spcPct val="100000"/>
              </a:lnSpc>
            </a:pPr>
            <a:r>
              <a:rPr lang="en-US" altLang="zh-TW" sz="13200" dirty="0">
                <a:solidFill>
                  <a:srgbClr val="C00000"/>
                </a:solidFill>
                <a:latin typeface="Calibri" panose="020F0502020204030204" pitchFamily="34" charset="0"/>
                <a:ea typeface="Heiti TC Medium" pitchFamily="2" charset="-128"/>
                <a:cs typeface="Arial" panose="020B0604020202020204" pitchFamily="34" charset="0"/>
              </a:rPr>
              <a:t>NVIDIA Generative AI with Diffusion Models </a:t>
            </a:r>
            <a:br>
              <a:rPr lang="en-US" altLang="zh-TW" sz="132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13200" dirty="0">
                <a:solidFill>
                  <a:srgbClr val="C00000"/>
                </a:solidFill>
                <a:latin typeface="Calibri" panose="020F0502020204030204" pitchFamily="34" charset="0"/>
                <a:ea typeface="Heiti TC Medium" pitchFamily="2" charset="-128"/>
                <a:cs typeface="Arial" panose="020B0604020202020204" pitchFamily="34" charset="0"/>
              </a:rPr>
              <a:t>Part I</a:t>
            </a:r>
          </a:p>
        </p:txBody>
      </p:sp>
      <p:sp>
        <p:nvSpPr>
          <p:cNvPr id="3" name="Subtitle 2">
            <a:extLst>
              <a:ext uri="{FF2B5EF4-FFF2-40B4-BE49-F238E27FC236}">
                <a16:creationId xmlns:a16="http://schemas.microsoft.com/office/drawing/2014/main" id="{FAF739AE-61B3-9644-82E1-CFFEDC066458}"/>
              </a:ext>
            </a:extLst>
          </p:cNvPr>
          <p:cNvSpPr>
            <a:spLocks noGrp="1"/>
          </p:cNvSpPr>
          <p:nvPr>
            <p:ph type="subTitle" idx="1"/>
          </p:nvPr>
        </p:nvSpPr>
        <p:spPr>
          <a:xfrm>
            <a:off x="4205603" y="194688"/>
            <a:ext cx="27879081" cy="1959012"/>
          </a:xfrm>
        </p:spPr>
        <p:txBody>
          <a:bodyPr>
            <a:noAutofit/>
          </a:bodyPr>
          <a:lstStyle/>
          <a:p>
            <a:pPr>
              <a:lnSpc>
                <a:spcPct val="100000"/>
              </a:lnSpc>
              <a:spcBef>
                <a:spcPts val="0"/>
              </a:spcBef>
            </a:pPr>
            <a:r>
              <a:rPr lang="en-US" altLang="zh-TW" sz="13200" dirty="0">
                <a:solidFill>
                  <a:schemeClr val="accent1">
                    <a:lumMod val="75000"/>
                  </a:schemeClr>
                </a:solidFill>
                <a:latin typeface="Calibri" panose="020F0502020204030204" pitchFamily="34" charset="0"/>
                <a:ea typeface="Heiti TC Medium" pitchFamily="2" charset="-128"/>
                <a:cs typeface="Calibri" panose="020F0502020204030204" pitchFamily="34" charset="0"/>
              </a:rPr>
              <a:t>Generative AI Innovative Applications</a:t>
            </a:r>
            <a:endParaRPr lang="en-US" sz="13200" dirty="0">
              <a:solidFill>
                <a:schemeClr val="accent1">
                  <a:lumMod val="75000"/>
                </a:schemeClr>
              </a:solidFill>
            </a:endParaRPr>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5626542" y="14099661"/>
            <a:ext cx="25322916" cy="5750220"/>
          </a:xfrm>
          <a:prstGeom prst="rect">
            <a:avLst/>
          </a:prstGeom>
        </p:spPr>
        <p:txBody>
          <a:bodyPr vert="horz" lIns="274320" tIns="137160" rIns="274320" bIns="13716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2743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TW" sz="43200" b="1" i="0" u="none" strike="noStrike" kern="1200" cap="none" spc="0" normalizeH="0" baseline="0" noProof="0" dirty="0">
                <a:ln>
                  <a:noFill/>
                </a:ln>
                <a:solidFill>
                  <a:srgbClr val="898989"/>
                </a:solidFill>
                <a:effectLst/>
                <a:uLnTx/>
                <a:uFillTx/>
                <a:latin typeface="Calibri" panose="020F0502020204030204"/>
                <a:ea typeface="新細明體" panose="02020500000000000000" pitchFamily="18" charset="-120"/>
                <a:cs typeface="Calibri" panose="020F0502020204030204" pitchFamily="34" charset="0"/>
                <a:sym typeface="Arial"/>
                <a:hlinkClick r:id="rId2"/>
              </a:rPr>
              <a:t>Min-Yuh Day</a:t>
            </a:r>
            <a:r>
              <a:rPr kumimoji="0" lang="en-US" altLang="zh-TW" sz="43200" b="1" i="0" u="none" strike="noStrike" kern="1200" cap="none" spc="0" normalizeH="0" baseline="0" noProof="0" dirty="0">
                <a:ln>
                  <a:noFill/>
                </a:ln>
                <a:solidFill>
                  <a:srgbClr val="4472C4"/>
                </a:solidFill>
                <a:effectLst/>
                <a:uLnTx/>
                <a:uFillTx/>
                <a:latin typeface="Calibri" panose="020F0502020204030204" pitchFamily="34" charset="0"/>
                <a:ea typeface="標楷體" pitchFamily="65" charset="-120"/>
                <a:cs typeface="Calibri" panose="020F0502020204030204" pitchFamily="34" charset="0"/>
                <a:sym typeface="Arial"/>
              </a:rPr>
              <a:t>, </a:t>
            </a:r>
            <a:r>
              <a:rPr kumimoji="0" lang="en-US" altLang="zh-TW" sz="43200" b="1" i="0" u="none" strike="noStrike" kern="1200" cap="none" spc="0" normalizeH="0" baseline="0" noProof="0" dirty="0" err="1">
                <a:ln>
                  <a:noFill/>
                </a:ln>
                <a:solidFill>
                  <a:srgbClr val="4472C4"/>
                </a:solidFill>
                <a:effectLst/>
                <a:uLnTx/>
                <a:uFillTx/>
                <a:latin typeface="Calibri" panose="020F0502020204030204" pitchFamily="34" charset="0"/>
                <a:ea typeface="標楷體" pitchFamily="65" charset="-120"/>
                <a:cs typeface="Calibri" panose="020F0502020204030204" pitchFamily="34" charset="0"/>
                <a:sym typeface="Arial"/>
              </a:rPr>
              <a:t>Ph.D</a:t>
            </a:r>
            <a:r>
              <a:rPr kumimoji="0" lang="en-US" altLang="zh-TW" sz="43200" b="1" i="0" u="none" strike="noStrike" kern="1200" cap="none" spc="0" normalizeH="0" baseline="0" noProof="0" dirty="0">
                <a:ln>
                  <a:noFill/>
                </a:ln>
                <a:solidFill>
                  <a:srgbClr val="4472C4"/>
                </a:solidFill>
                <a:effectLst/>
                <a:uLnTx/>
                <a:uFillTx/>
                <a:latin typeface="Calibri" panose="020F0502020204030204" pitchFamily="34" charset="0"/>
                <a:ea typeface="標楷體" pitchFamily="65" charset="-120"/>
                <a:cs typeface="Calibri" panose="020F0502020204030204" pitchFamily="34" charset="0"/>
                <a:sym typeface="Arial"/>
              </a:rPr>
              <a:t>, </a:t>
            </a:r>
            <a:br>
              <a:rPr kumimoji="0" lang="en-US" altLang="zh-TW" sz="43200" b="1" i="0" u="none" strike="noStrike" kern="1200" cap="none" spc="0" normalizeH="0" baseline="0" noProof="0" dirty="0">
                <a:ln>
                  <a:noFill/>
                </a:ln>
                <a:solidFill>
                  <a:srgbClr val="4472C4"/>
                </a:solidFill>
                <a:effectLst/>
                <a:uLnTx/>
                <a:uFillTx/>
                <a:latin typeface="Calibri" panose="020F0502020204030204" pitchFamily="34" charset="0"/>
                <a:ea typeface="標楷體" pitchFamily="65" charset="-120"/>
                <a:cs typeface="Calibri" panose="020F0502020204030204" pitchFamily="34" charset="0"/>
                <a:sym typeface="Arial"/>
              </a:rPr>
            </a:br>
            <a:r>
              <a:rPr kumimoji="0" lang="en-US" altLang="zh-TW" sz="43200" b="1" i="0" u="none" strike="noStrike" kern="1200" cap="none" spc="0" normalizeH="0" baseline="0" noProof="0" dirty="0">
                <a:ln>
                  <a:noFill/>
                </a:ln>
                <a:solidFill>
                  <a:srgbClr val="4472C4"/>
                </a:solidFill>
                <a:effectLst/>
                <a:uLnTx/>
                <a:uFillTx/>
                <a:latin typeface="Calibri" panose="020F0502020204030204" pitchFamily="34" charset="0"/>
                <a:ea typeface="標楷體" pitchFamily="65" charset="-120"/>
                <a:cs typeface="Calibri" panose="020F0502020204030204" pitchFamily="34" charset="0"/>
                <a:sym typeface="Arial"/>
              </a:rPr>
              <a:t>Professor</a:t>
            </a:r>
          </a:p>
          <a:p>
            <a:pPr marL="0" marR="0" lvl="0" indent="0" algn="ctr" defTabSz="2743200" rtl="0" eaLnBrk="1" fontAlgn="auto" latinLnBrk="0" hangingPunct="1">
              <a:lnSpc>
                <a:spcPct val="120000"/>
              </a:lnSpc>
              <a:spcBef>
                <a:spcPts val="1800"/>
              </a:spcBef>
              <a:spcAft>
                <a:spcPts val="0"/>
              </a:spcAft>
              <a:buClrTx/>
              <a:buSzTx/>
              <a:buFont typeface="Arial" panose="020B0604020202020204" pitchFamily="34" charset="0"/>
              <a:buNone/>
              <a:tabLst/>
              <a:defRPr/>
            </a:pPr>
            <a:r>
              <a:rPr kumimoji="0" lang="en-US" sz="2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hlinkClick r:id="rId3"/>
              </a:rPr>
              <a:t>Institute of Information Management</a:t>
            </a:r>
            <a:r>
              <a:rPr kumimoji="0" lang="en-US" sz="2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2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hlinkClick r:id="rId4"/>
              </a:rPr>
              <a:t>National Taipei University</a:t>
            </a:r>
            <a:endParaRPr kumimoji="0" lang="en-US" altLang="zh-TW" sz="24000" b="1" i="0" u="none" strike="noStrike" kern="1200" cap="none" spc="0" normalizeH="0" baseline="0" noProof="0" dirty="0">
              <a:ln>
                <a:noFill/>
              </a:ln>
              <a:solidFill>
                <a:srgbClr val="898989"/>
              </a:solidFill>
              <a:effectLst/>
              <a:uLnTx/>
              <a:uFillTx/>
              <a:latin typeface="Calibri" panose="020F0502020204030204" pitchFamily="34" charset="0"/>
              <a:ea typeface="新細明體" panose="02020500000000000000" pitchFamily="18" charset="-120"/>
              <a:cs typeface="Calibri" panose="020F0502020204030204" pitchFamily="34" charset="0"/>
              <a:sym typeface="Arial"/>
              <a:hlinkClick r:id="rId5"/>
            </a:endParaRPr>
          </a:p>
          <a:p>
            <a:pPr marL="0" marR="0" lvl="0" indent="0" algn="ctr" defTabSz="2743200" rtl="0" eaLnBrk="1" fontAlgn="auto" latinLnBrk="0" hangingPunct="1">
              <a:lnSpc>
                <a:spcPct val="120000"/>
              </a:lnSpc>
              <a:spcBef>
                <a:spcPts val="1800"/>
              </a:spcBef>
              <a:spcAft>
                <a:spcPts val="0"/>
              </a:spcAft>
              <a:buClrTx/>
              <a:buSzTx/>
              <a:buFont typeface="Arial" panose="020B0604020202020204" pitchFamily="34" charset="0"/>
              <a:buNone/>
              <a:tabLst/>
              <a:defRPr/>
            </a:pPr>
            <a:r>
              <a:rPr kumimoji="0" lang="en-US" sz="1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hlinkClick r:id="rId6"/>
              </a:rPr>
              <a:t>https://web.ntpu.edu.tw/~myday</a:t>
            </a:r>
            <a:endParaRPr kumimoji="0" lang="en-US" sz="1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24921" y="14215397"/>
            <a:ext cx="3618807" cy="448042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28643" y="15962217"/>
            <a:ext cx="1264539" cy="153384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3596" y="17259165"/>
            <a:ext cx="1533840" cy="153384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44181" y="17245083"/>
            <a:ext cx="1533840" cy="153384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6584" y="14395055"/>
            <a:ext cx="2806995" cy="1265901"/>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948315" y="17928765"/>
            <a:ext cx="2375076" cy="2375076"/>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9541823" y="10763415"/>
            <a:ext cx="17492355" cy="2308324"/>
          </a:xfrm>
          <a:prstGeom prst="rect">
            <a:avLst/>
          </a:prstGeom>
          <a:noFill/>
        </p:spPr>
        <p:txBody>
          <a:bodyPr wrap="square" rtlCol="0">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altLang="zh-TW" sz="48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Heiti TC Medium" pitchFamily="2" charset="-128"/>
                <a:cs typeface="Calibri" panose="020F0502020204030204" pitchFamily="34" charset="0"/>
                <a:sym typeface="Arial"/>
              </a:rPr>
              <a:t>1132GAIIA07</a:t>
            </a:r>
          </a:p>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altLang="zh-TW" sz="48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Heiti TC Medium" pitchFamily="2" charset="-128"/>
                <a:cs typeface="Calibri" panose="020F0502020204030204" pitchFamily="34" charset="0"/>
                <a:sym typeface="Arial"/>
              </a:rPr>
              <a:t>MBA, IM, NTPU (M6031) (Spring 2025)</a:t>
            </a:r>
            <a:br>
              <a:rPr kumimoji="0" lang="en-US" altLang="zh-TW" sz="48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Heiti TC Medium" pitchFamily="2" charset="-128"/>
                <a:cs typeface="Calibri" panose="020F0502020204030204" pitchFamily="34" charset="0"/>
                <a:sym typeface="Arial"/>
              </a:rPr>
            </a:br>
            <a:r>
              <a:rPr kumimoji="0" lang="en-US" altLang="zh-TW" sz="48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Heiti TC Medium" pitchFamily="2" charset="-128"/>
                <a:cs typeface="Calibri" panose="020F0502020204030204" pitchFamily="34" charset="0"/>
                <a:sym typeface="Arial"/>
              </a:rPr>
              <a:t> Tue 2, 3, 4 (9:10-12:00) (B3F17)</a:t>
            </a:r>
          </a:p>
        </p:txBody>
      </p:sp>
      <p:sp>
        <p:nvSpPr>
          <p:cNvPr id="16" name="TextBox 15">
            <a:extLst>
              <a:ext uri="{FF2B5EF4-FFF2-40B4-BE49-F238E27FC236}">
                <a16:creationId xmlns:a16="http://schemas.microsoft.com/office/drawing/2014/main" id="{D56B0928-98E1-A94A-9E81-B0F0F78D4E86}"/>
              </a:ext>
            </a:extLst>
          </p:cNvPr>
          <p:cNvSpPr txBox="1"/>
          <p:nvPr/>
        </p:nvSpPr>
        <p:spPr>
          <a:xfrm>
            <a:off x="13620996" y="19849883"/>
            <a:ext cx="9334008" cy="646331"/>
          </a:xfrm>
          <a:prstGeom prst="rect">
            <a:avLst/>
          </a:prstGeom>
          <a:noFill/>
        </p:spPr>
        <p:txBody>
          <a:bodyPr wrap="square" rtlCol="0">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altLang="zh-TW" sz="36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Heiti TC Medium" pitchFamily="2" charset="-128"/>
                <a:cs typeface="Calibri" panose="020F0502020204030204" pitchFamily="34" charset="0"/>
                <a:sym typeface="Arial"/>
              </a:rPr>
              <a:t>2025-04-22</a:t>
            </a:r>
          </a:p>
        </p:txBody>
      </p:sp>
      <p:pic>
        <p:nvPicPr>
          <p:cNvPr id="17" name="Picture 16">
            <a:extLst>
              <a:ext uri="{FF2B5EF4-FFF2-40B4-BE49-F238E27FC236}">
                <a16:creationId xmlns:a16="http://schemas.microsoft.com/office/drawing/2014/main" id="{44C45650-BA88-8643-B3F2-2E4C34D88A8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1237818" y="9430569"/>
            <a:ext cx="5338182" cy="5338182"/>
          </a:xfrm>
          <a:prstGeom prst="rect">
            <a:avLst/>
          </a:prstGeom>
        </p:spPr>
      </p:pic>
      <p:sp>
        <p:nvSpPr>
          <p:cNvPr id="19" name="TextBox 18">
            <a:extLst>
              <a:ext uri="{FF2B5EF4-FFF2-40B4-BE49-F238E27FC236}">
                <a16:creationId xmlns:a16="http://schemas.microsoft.com/office/drawing/2014/main" id="{64B6C01E-6C31-110C-337F-375D435FF5AB}"/>
              </a:ext>
            </a:extLst>
          </p:cNvPr>
          <p:cNvSpPr txBox="1"/>
          <p:nvPr/>
        </p:nvSpPr>
        <p:spPr>
          <a:xfrm>
            <a:off x="31413839" y="14325603"/>
            <a:ext cx="4748841" cy="1015663"/>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4472C4"/>
                </a:solidFill>
                <a:effectLst/>
                <a:uLnTx/>
                <a:uFillTx/>
                <a:latin typeface="Calibri" panose="020F0502020204030204"/>
                <a:ea typeface="+mn-ea"/>
                <a:cs typeface="Arial"/>
                <a:sym typeface="Arial"/>
                <a:hlinkClick r:id="rId16"/>
              </a:rPr>
              <a:t>https://meet.google.com/paj-zhhj-mya</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4" name="Picture 3">
            <a:extLst>
              <a:ext uri="{FF2B5EF4-FFF2-40B4-BE49-F238E27FC236}">
                <a16:creationId xmlns:a16="http://schemas.microsoft.com/office/drawing/2014/main" id="{1780800D-BA5D-74DF-4D0F-9BA19AA66377}"/>
              </a:ext>
            </a:extLst>
          </p:cNvPr>
          <p:cNvPicPr>
            <a:picLocks noChangeAspect="1"/>
          </p:cNvPicPr>
          <p:nvPr/>
        </p:nvPicPr>
        <p:blipFill>
          <a:blip r:embed="rId17"/>
          <a:stretch>
            <a:fillRect/>
          </a:stretch>
        </p:blipFill>
        <p:spPr>
          <a:xfrm>
            <a:off x="677535" y="13588855"/>
            <a:ext cx="3000486" cy="655569"/>
          </a:xfrm>
          <a:prstGeom prst="rect">
            <a:avLst/>
          </a:prstGeom>
        </p:spPr>
      </p:pic>
    </p:spTree>
    <p:extLst>
      <p:ext uri="{BB962C8B-B14F-4D97-AF65-F5344CB8AC3E}">
        <p14:creationId xmlns:p14="http://schemas.microsoft.com/office/powerpoint/2010/main" val="353776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A6486F-F2BB-59D5-6D50-05E982AB8E93}"/>
              </a:ext>
            </a:extLst>
          </p:cNvPr>
          <p:cNvSpPr>
            <a:spLocks noGrp="1"/>
          </p:cNvSpPr>
          <p:nvPr>
            <p:ph type="sldNum" sz="quarter" idx="12"/>
          </p:nvPr>
        </p:nvSpPr>
        <p:spPr/>
        <p:txBody>
          <a:bodyPr/>
          <a:lstStyle/>
          <a:p>
            <a:fld id="{5D6FF71F-CF6A-4C46-8F9B-61D49EEA70E3}" type="slidenum">
              <a:rPr lang="en-US" smtClean="0"/>
              <a:t>10</a:t>
            </a:fld>
            <a:endParaRPr lang="en-US"/>
          </a:p>
        </p:txBody>
      </p:sp>
      <p:pic>
        <p:nvPicPr>
          <p:cNvPr id="6" name="Picture 5">
            <a:extLst>
              <a:ext uri="{FF2B5EF4-FFF2-40B4-BE49-F238E27FC236}">
                <a16:creationId xmlns:a16="http://schemas.microsoft.com/office/drawing/2014/main" id="{70C26324-E9D7-FE3E-F7CF-E4BB14A8B5D6}"/>
              </a:ext>
            </a:extLst>
          </p:cNvPr>
          <p:cNvPicPr>
            <a:picLocks noChangeAspect="1"/>
          </p:cNvPicPr>
          <p:nvPr/>
        </p:nvPicPr>
        <p:blipFill>
          <a:blip r:embed="rId2"/>
          <a:stretch>
            <a:fillRect/>
          </a:stretch>
        </p:blipFill>
        <p:spPr>
          <a:xfrm>
            <a:off x="307305" y="283664"/>
            <a:ext cx="4486788" cy="980307"/>
          </a:xfrm>
          <a:prstGeom prst="rect">
            <a:avLst/>
          </a:prstGeom>
        </p:spPr>
      </p:pic>
      <p:sp>
        <p:nvSpPr>
          <p:cNvPr id="11" name="TextBox 10">
            <a:extLst>
              <a:ext uri="{FF2B5EF4-FFF2-40B4-BE49-F238E27FC236}">
                <a16:creationId xmlns:a16="http://schemas.microsoft.com/office/drawing/2014/main" id="{89D902BA-0BAE-2702-AAF8-2D5916C14D1F}"/>
              </a:ext>
            </a:extLst>
          </p:cNvPr>
          <p:cNvSpPr txBox="1"/>
          <p:nvPr/>
        </p:nvSpPr>
        <p:spPr>
          <a:xfrm>
            <a:off x="4184196" y="19404449"/>
            <a:ext cx="28207607" cy="1169551"/>
          </a:xfrm>
          <a:prstGeom prst="rect">
            <a:avLst/>
          </a:prstGeom>
          <a:noFill/>
        </p:spPr>
        <p:txBody>
          <a:bodyPr wrap="square">
            <a:spAutoFit/>
          </a:bodyPr>
          <a:lstStyle/>
          <a:p>
            <a:pPr algn="ctr"/>
            <a:r>
              <a:rPr lang="en-US" sz="7000" dirty="0">
                <a:hlinkClick r:id="rId3"/>
              </a:rPr>
              <a:t>https://build.nvidia.com/stabilityai/stable-diffusion-xl</a:t>
            </a:r>
            <a:endParaRPr lang="en-US" sz="7000" dirty="0"/>
          </a:p>
        </p:txBody>
      </p:sp>
      <p:sp>
        <p:nvSpPr>
          <p:cNvPr id="14" name="Title 1">
            <a:extLst>
              <a:ext uri="{FF2B5EF4-FFF2-40B4-BE49-F238E27FC236}">
                <a16:creationId xmlns:a16="http://schemas.microsoft.com/office/drawing/2014/main" id="{66552DE1-7783-9C2E-E281-F01B8280A09A}"/>
              </a:ext>
            </a:extLst>
          </p:cNvPr>
          <p:cNvSpPr>
            <a:spLocks noGrp="1"/>
          </p:cNvSpPr>
          <p:nvPr>
            <p:ph type="title"/>
          </p:nvPr>
        </p:nvSpPr>
        <p:spPr>
          <a:xfrm>
            <a:off x="843566" y="168303"/>
            <a:ext cx="34888869" cy="2290736"/>
          </a:xfrm>
        </p:spPr>
        <p:txBody>
          <a:bodyPr>
            <a:normAutofit/>
          </a:bodyPr>
          <a:lstStyle/>
          <a:p>
            <a:r>
              <a:rPr lang="en-US" sz="11000" b="0" dirty="0" err="1"/>
              <a:t>build.nvidia.com</a:t>
            </a:r>
            <a:r>
              <a:rPr lang="en-US" sz="11000" b="0" dirty="0"/>
              <a:t> </a:t>
            </a:r>
            <a:r>
              <a:rPr lang="en-US" sz="11000" dirty="0" err="1"/>
              <a:t>stabilityai</a:t>
            </a:r>
            <a:r>
              <a:rPr lang="en-US" sz="11000" dirty="0"/>
              <a:t>/stable-diffusion-xl</a:t>
            </a:r>
            <a:endParaRPr lang="en-US" sz="11000" b="0" dirty="0"/>
          </a:p>
        </p:txBody>
      </p:sp>
      <p:pic>
        <p:nvPicPr>
          <p:cNvPr id="2" name="Picture 1">
            <a:extLst>
              <a:ext uri="{FF2B5EF4-FFF2-40B4-BE49-F238E27FC236}">
                <a16:creationId xmlns:a16="http://schemas.microsoft.com/office/drawing/2014/main" id="{51B1D6C8-A72C-C6B9-F8A6-C3EDC277EACD}"/>
              </a:ext>
            </a:extLst>
          </p:cNvPr>
          <p:cNvPicPr>
            <a:picLocks noChangeAspect="1"/>
          </p:cNvPicPr>
          <p:nvPr/>
        </p:nvPicPr>
        <p:blipFill>
          <a:blip r:embed="rId4"/>
          <a:stretch>
            <a:fillRect/>
          </a:stretch>
        </p:blipFill>
        <p:spPr>
          <a:xfrm>
            <a:off x="15036800" y="2256448"/>
            <a:ext cx="20695634" cy="17068307"/>
          </a:xfrm>
          <a:prstGeom prst="rect">
            <a:avLst/>
          </a:prstGeom>
        </p:spPr>
      </p:pic>
      <p:sp>
        <p:nvSpPr>
          <p:cNvPr id="5" name="TextBox 4">
            <a:extLst>
              <a:ext uri="{FF2B5EF4-FFF2-40B4-BE49-F238E27FC236}">
                <a16:creationId xmlns:a16="http://schemas.microsoft.com/office/drawing/2014/main" id="{9F5CA1DA-9D48-EF5B-6D07-E5301CCDF0B0}"/>
              </a:ext>
            </a:extLst>
          </p:cNvPr>
          <p:cNvSpPr txBox="1"/>
          <p:nvPr/>
        </p:nvSpPr>
        <p:spPr>
          <a:xfrm>
            <a:off x="713705" y="9770239"/>
            <a:ext cx="14323094" cy="2554545"/>
          </a:xfrm>
          <a:prstGeom prst="rect">
            <a:avLst/>
          </a:prstGeom>
          <a:noFill/>
        </p:spPr>
        <p:txBody>
          <a:bodyPr wrap="square">
            <a:spAutoFit/>
          </a:bodyPr>
          <a:lstStyle/>
          <a:p>
            <a:r>
              <a:rPr lang="en-US" sz="8000" dirty="0"/>
              <a:t>Cute Yellow Cat, Cherry Blossom, high detail, sharp focus, 4k</a:t>
            </a:r>
          </a:p>
        </p:txBody>
      </p:sp>
      <p:sp>
        <p:nvSpPr>
          <p:cNvPr id="7" name="TextBox 6">
            <a:extLst>
              <a:ext uri="{FF2B5EF4-FFF2-40B4-BE49-F238E27FC236}">
                <a16:creationId xmlns:a16="http://schemas.microsoft.com/office/drawing/2014/main" id="{26BC8FD7-035E-5DC6-0F32-F063453DC0A5}"/>
              </a:ext>
            </a:extLst>
          </p:cNvPr>
          <p:cNvSpPr txBox="1"/>
          <p:nvPr/>
        </p:nvSpPr>
        <p:spPr>
          <a:xfrm>
            <a:off x="843566" y="2960846"/>
            <a:ext cx="14193233" cy="6247864"/>
          </a:xfrm>
          <a:prstGeom prst="rect">
            <a:avLst/>
          </a:prstGeom>
          <a:noFill/>
        </p:spPr>
        <p:txBody>
          <a:bodyPr wrap="square">
            <a:spAutoFit/>
          </a:bodyPr>
          <a:lstStyle/>
          <a:p>
            <a:r>
              <a:rPr lang="en-US" sz="20000" b="1" dirty="0"/>
              <a:t>Input </a:t>
            </a:r>
          </a:p>
          <a:p>
            <a:r>
              <a:rPr lang="en-US" sz="20000" b="1" dirty="0"/>
              <a:t>Prompt</a:t>
            </a:r>
          </a:p>
        </p:txBody>
      </p:sp>
    </p:spTree>
    <p:extLst>
      <p:ext uri="{BB962C8B-B14F-4D97-AF65-F5344CB8AC3E}">
        <p14:creationId xmlns:p14="http://schemas.microsoft.com/office/powerpoint/2010/main" val="29821847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Getting Lost in the Noise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endParaRPr lang="en-US"/>
          </a:p>
        </p:txBody>
      </p:sp>
      <p:pic>
        <p:nvPicPr>
          <p:cNvPr id="4" name="Picture 3">
            <a:extLst>
              <a:ext uri="{FF2B5EF4-FFF2-40B4-BE49-F238E27FC236}">
                <a16:creationId xmlns:a16="http://schemas.microsoft.com/office/drawing/2014/main" id="{05475650-18C1-98E8-F72B-271C89BF8C99}"/>
              </a:ext>
            </a:extLst>
          </p:cNvPr>
          <p:cNvPicPr>
            <a:picLocks noChangeAspect="1"/>
          </p:cNvPicPr>
          <p:nvPr/>
        </p:nvPicPr>
        <p:blipFill rotWithShape="1">
          <a:blip r:embed="rId3"/>
          <a:srcRect l="4167" r="4599"/>
          <a:stretch/>
        </p:blipFill>
        <p:spPr>
          <a:xfrm>
            <a:off x="2064774" y="5373124"/>
            <a:ext cx="17188710" cy="9827751"/>
          </a:xfrm>
          <a:prstGeom prst="rect">
            <a:avLst/>
          </a:prstGeom>
        </p:spPr>
      </p:pic>
      <p:pic>
        <p:nvPicPr>
          <p:cNvPr id="7" name="Picture 6">
            <a:extLst>
              <a:ext uri="{FF2B5EF4-FFF2-40B4-BE49-F238E27FC236}">
                <a16:creationId xmlns:a16="http://schemas.microsoft.com/office/drawing/2014/main" id="{F5EDC009-F673-C893-976F-478F5EBB24BF}"/>
              </a:ext>
            </a:extLst>
          </p:cNvPr>
          <p:cNvPicPr>
            <a:picLocks noChangeAspect="1"/>
          </p:cNvPicPr>
          <p:nvPr/>
        </p:nvPicPr>
        <p:blipFill>
          <a:blip r:embed="rId4"/>
          <a:stretch>
            <a:fillRect/>
          </a:stretch>
        </p:blipFill>
        <p:spPr>
          <a:xfrm>
            <a:off x="19687360" y="4330701"/>
            <a:ext cx="14374040" cy="14029207"/>
          </a:xfrm>
          <a:prstGeom prst="rect">
            <a:avLst/>
          </a:prstGeom>
        </p:spPr>
      </p:pic>
      <p:sp>
        <p:nvSpPr>
          <p:cNvPr id="3" name="TextBox 2">
            <a:extLst>
              <a:ext uri="{FF2B5EF4-FFF2-40B4-BE49-F238E27FC236}">
                <a16:creationId xmlns:a16="http://schemas.microsoft.com/office/drawing/2014/main" id="{B0EF75D9-FB30-FC65-0CBF-3C3682BADFDC}"/>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5">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BBD42DAB-082C-5EAD-B611-A6C59C4BA360}"/>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100</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456822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Forward Diffusion</a:t>
            </a:r>
          </a:p>
        </p:txBody>
      </p:sp>
      <p:sp>
        <p:nvSpPr>
          <p:cNvPr id="2" name="TextBox 1">
            <a:extLst>
              <a:ext uri="{FF2B5EF4-FFF2-40B4-BE49-F238E27FC236}">
                <a16:creationId xmlns:a16="http://schemas.microsoft.com/office/drawing/2014/main" id="{C69E5A11-4E78-D18D-D303-C42590BE211B}"/>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87B0D8CC-0017-5D5E-AE8B-9927959E0B27}"/>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101</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578327566"/>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B253802-9A68-4AD9-5C23-58D48270DA4F}"/>
              </a:ext>
            </a:extLst>
          </p:cNvPr>
          <p:cNvGrpSpPr/>
          <p:nvPr/>
        </p:nvGrpSpPr>
        <p:grpSpPr>
          <a:xfrm>
            <a:off x="5925362" y="10850483"/>
            <a:ext cx="22552017" cy="8906682"/>
            <a:chOff x="5925362" y="10850483"/>
            <a:chExt cx="22552017" cy="8906682"/>
          </a:xfrm>
        </p:grpSpPr>
        <p:grpSp>
          <p:nvGrpSpPr>
            <p:cNvPr id="7" name="Group 6">
              <a:extLst>
                <a:ext uri="{FF2B5EF4-FFF2-40B4-BE49-F238E27FC236}">
                  <a16:creationId xmlns:a16="http://schemas.microsoft.com/office/drawing/2014/main" id="{D0CA472D-186D-0821-D54F-CBA051E95110}"/>
                </a:ext>
              </a:extLst>
            </p:cNvPr>
            <p:cNvGrpSpPr/>
            <p:nvPr/>
          </p:nvGrpSpPr>
          <p:grpSpPr>
            <a:xfrm>
              <a:off x="18880762" y="10850483"/>
              <a:ext cx="9596617" cy="5663381"/>
              <a:chOff x="18288000" y="10972385"/>
              <a:chExt cx="9596617" cy="5663381"/>
            </a:xfrm>
          </p:grpSpPr>
          <p:pic>
            <p:nvPicPr>
              <p:cNvPr id="4" name="Picture 3">
                <a:extLst>
                  <a:ext uri="{FF2B5EF4-FFF2-40B4-BE49-F238E27FC236}">
                    <a16:creationId xmlns:a16="http://schemas.microsoft.com/office/drawing/2014/main" id="{2F4B3642-F33A-396A-947E-3FB03E2A2E68}"/>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22038542" y="10972385"/>
                <a:ext cx="5846075" cy="5663381"/>
              </a:xfrm>
              <a:prstGeom prst="rect">
                <a:avLst/>
              </a:prstGeom>
            </p:spPr>
          </p:pic>
          <p:sp>
            <p:nvSpPr>
              <p:cNvPr id="6" name="Arrow: Right 5">
                <a:extLst>
                  <a:ext uri="{FF2B5EF4-FFF2-40B4-BE49-F238E27FC236}">
                    <a16:creationId xmlns:a16="http://schemas.microsoft.com/office/drawing/2014/main" id="{6E1D4638-1490-17E3-AB05-E46FB70C26A9}"/>
                  </a:ext>
                </a:extLst>
              </p:cNvPr>
              <p:cNvSpPr/>
              <p:nvPr/>
            </p:nvSpPr>
            <p:spPr>
              <a:xfrm>
                <a:off x="18288000" y="13922477"/>
                <a:ext cx="3067665" cy="182880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grpSp>
        <p:pic>
          <p:nvPicPr>
            <p:cNvPr id="11" name="Picture 10" descr="A green and black diagram&#10;&#10;Description automatically generated">
              <a:extLst>
                <a:ext uri="{FF2B5EF4-FFF2-40B4-BE49-F238E27FC236}">
                  <a16:creationId xmlns:a16="http://schemas.microsoft.com/office/drawing/2014/main" id="{E94B2BBA-1191-821D-B72B-0DD6476FB2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5362" y="10850483"/>
              <a:ext cx="11875574" cy="8906682"/>
            </a:xfrm>
            <a:prstGeom prst="rect">
              <a:avLst/>
            </a:prstGeom>
          </p:spPr>
        </p:pic>
      </p:grpSp>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Getting Lost in the Noise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dirty="0"/>
              <a:t>Forward Diffusion</a:t>
            </a:r>
          </a:p>
        </p:txBody>
      </p:sp>
      <p:pic>
        <p:nvPicPr>
          <p:cNvPr id="5" name="Picture 4">
            <a:extLst>
              <a:ext uri="{FF2B5EF4-FFF2-40B4-BE49-F238E27FC236}">
                <a16:creationId xmlns:a16="http://schemas.microsoft.com/office/drawing/2014/main" id="{EAFA30DA-7B61-0127-1EE7-0D61F66BE625}"/>
              </a:ext>
            </a:extLst>
          </p:cNvPr>
          <p:cNvPicPr>
            <a:picLocks noChangeAspect="1"/>
          </p:cNvPicPr>
          <p:nvPr/>
        </p:nvPicPr>
        <p:blipFill>
          <a:blip r:embed="rId6"/>
          <a:stretch>
            <a:fillRect/>
          </a:stretch>
        </p:blipFill>
        <p:spPr>
          <a:xfrm>
            <a:off x="2514600" y="6412938"/>
            <a:ext cx="2807048" cy="2719328"/>
          </a:xfrm>
          <a:prstGeom prst="rect">
            <a:avLst/>
          </a:prstGeom>
        </p:spPr>
      </p:pic>
      <p:pic>
        <p:nvPicPr>
          <p:cNvPr id="8" name="Picture 7">
            <a:extLst>
              <a:ext uri="{FF2B5EF4-FFF2-40B4-BE49-F238E27FC236}">
                <a16:creationId xmlns:a16="http://schemas.microsoft.com/office/drawing/2014/main" id="{5B1C6AFA-39D0-7307-F2CB-712B1CC8C2D4}"/>
              </a:ext>
            </a:extLst>
          </p:cNvPr>
          <p:cNvPicPr>
            <a:picLocks noChangeAspect="1"/>
          </p:cNvPicPr>
          <p:nvPr/>
        </p:nvPicPr>
        <p:blipFill>
          <a:blip r:embed="rId7"/>
          <a:stretch>
            <a:fillRect/>
          </a:stretch>
        </p:blipFill>
        <p:spPr>
          <a:xfrm>
            <a:off x="5388415" y="6412938"/>
            <a:ext cx="2807048" cy="2719328"/>
          </a:xfrm>
          <a:prstGeom prst="rect">
            <a:avLst/>
          </a:prstGeom>
        </p:spPr>
      </p:pic>
      <p:pic>
        <p:nvPicPr>
          <p:cNvPr id="10" name="Picture 9">
            <a:extLst>
              <a:ext uri="{FF2B5EF4-FFF2-40B4-BE49-F238E27FC236}">
                <a16:creationId xmlns:a16="http://schemas.microsoft.com/office/drawing/2014/main" id="{E0483F09-E2F7-7074-8085-6089A6191BA9}"/>
              </a:ext>
            </a:extLst>
          </p:cNvPr>
          <p:cNvPicPr>
            <a:picLocks noChangeAspect="1"/>
          </p:cNvPicPr>
          <p:nvPr/>
        </p:nvPicPr>
        <p:blipFill>
          <a:blip r:embed="rId8"/>
          <a:stretch>
            <a:fillRect/>
          </a:stretch>
        </p:blipFill>
        <p:spPr>
          <a:xfrm>
            <a:off x="8262230" y="6412938"/>
            <a:ext cx="2807047" cy="2719328"/>
          </a:xfrm>
          <a:prstGeom prst="rect">
            <a:avLst/>
          </a:prstGeom>
        </p:spPr>
      </p:pic>
      <p:pic>
        <p:nvPicPr>
          <p:cNvPr id="12" name="Picture 11">
            <a:extLst>
              <a:ext uri="{FF2B5EF4-FFF2-40B4-BE49-F238E27FC236}">
                <a16:creationId xmlns:a16="http://schemas.microsoft.com/office/drawing/2014/main" id="{7A2A86A6-DE9D-92EF-3AFC-BF958AB4A89C}"/>
              </a:ext>
            </a:extLst>
          </p:cNvPr>
          <p:cNvPicPr>
            <a:picLocks noChangeAspect="1"/>
          </p:cNvPicPr>
          <p:nvPr/>
        </p:nvPicPr>
        <p:blipFill>
          <a:blip r:embed="rId9"/>
          <a:stretch>
            <a:fillRect/>
          </a:stretch>
        </p:blipFill>
        <p:spPr>
          <a:xfrm>
            <a:off x="11136044" y="6412938"/>
            <a:ext cx="2807048" cy="2719328"/>
          </a:xfrm>
          <a:prstGeom prst="rect">
            <a:avLst/>
          </a:prstGeom>
        </p:spPr>
      </p:pic>
      <p:pic>
        <p:nvPicPr>
          <p:cNvPr id="14" name="Picture 13">
            <a:extLst>
              <a:ext uri="{FF2B5EF4-FFF2-40B4-BE49-F238E27FC236}">
                <a16:creationId xmlns:a16="http://schemas.microsoft.com/office/drawing/2014/main" id="{CAEC516A-2C31-9571-DDF8-1C8548A602C4}"/>
              </a:ext>
            </a:extLst>
          </p:cNvPr>
          <p:cNvPicPr>
            <a:picLocks noChangeAspect="1"/>
          </p:cNvPicPr>
          <p:nvPr/>
        </p:nvPicPr>
        <p:blipFill>
          <a:blip r:embed="rId10"/>
          <a:stretch>
            <a:fillRect/>
          </a:stretch>
        </p:blipFill>
        <p:spPr>
          <a:xfrm>
            <a:off x="14009859" y="6412938"/>
            <a:ext cx="2807048" cy="2719328"/>
          </a:xfrm>
          <a:prstGeom prst="rect">
            <a:avLst/>
          </a:prstGeom>
        </p:spPr>
      </p:pic>
      <p:pic>
        <p:nvPicPr>
          <p:cNvPr id="18" name="Picture 17">
            <a:extLst>
              <a:ext uri="{FF2B5EF4-FFF2-40B4-BE49-F238E27FC236}">
                <a16:creationId xmlns:a16="http://schemas.microsoft.com/office/drawing/2014/main" id="{205F795B-E091-605D-9886-DBA179EB9B65}"/>
              </a:ext>
            </a:extLst>
          </p:cNvPr>
          <p:cNvPicPr>
            <a:picLocks noChangeAspect="1"/>
          </p:cNvPicPr>
          <p:nvPr/>
        </p:nvPicPr>
        <p:blipFill>
          <a:blip r:embed="rId11"/>
          <a:stretch>
            <a:fillRect/>
          </a:stretch>
        </p:blipFill>
        <p:spPr>
          <a:xfrm>
            <a:off x="16883674" y="6412938"/>
            <a:ext cx="2807048" cy="2719328"/>
          </a:xfrm>
          <a:prstGeom prst="rect">
            <a:avLst/>
          </a:prstGeom>
        </p:spPr>
      </p:pic>
      <p:pic>
        <p:nvPicPr>
          <p:cNvPr id="21" name="Picture 20">
            <a:extLst>
              <a:ext uri="{FF2B5EF4-FFF2-40B4-BE49-F238E27FC236}">
                <a16:creationId xmlns:a16="http://schemas.microsoft.com/office/drawing/2014/main" id="{FD8D44DD-395E-C6DA-7159-98E3083F47A8}"/>
              </a:ext>
            </a:extLst>
          </p:cNvPr>
          <p:cNvPicPr>
            <a:picLocks noChangeAspect="1"/>
          </p:cNvPicPr>
          <p:nvPr/>
        </p:nvPicPr>
        <p:blipFill>
          <a:blip r:embed="rId12"/>
          <a:stretch>
            <a:fillRect/>
          </a:stretch>
        </p:blipFill>
        <p:spPr>
          <a:xfrm>
            <a:off x="19757489" y="6412938"/>
            <a:ext cx="2807048" cy="2719328"/>
          </a:xfrm>
          <a:prstGeom prst="rect">
            <a:avLst/>
          </a:prstGeom>
        </p:spPr>
      </p:pic>
      <p:pic>
        <p:nvPicPr>
          <p:cNvPr id="23" name="Picture 22">
            <a:extLst>
              <a:ext uri="{FF2B5EF4-FFF2-40B4-BE49-F238E27FC236}">
                <a16:creationId xmlns:a16="http://schemas.microsoft.com/office/drawing/2014/main" id="{4F19E396-6457-F3EC-D8AD-DE6EE581A84A}"/>
              </a:ext>
            </a:extLst>
          </p:cNvPr>
          <p:cNvPicPr>
            <a:picLocks noChangeAspect="1"/>
          </p:cNvPicPr>
          <p:nvPr/>
        </p:nvPicPr>
        <p:blipFill>
          <a:blip r:embed="rId13"/>
          <a:stretch>
            <a:fillRect/>
          </a:stretch>
        </p:blipFill>
        <p:spPr>
          <a:xfrm>
            <a:off x="22631304" y="6412938"/>
            <a:ext cx="2807048" cy="2719328"/>
          </a:xfrm>
          <a:prstGeom prst="rect">
            <a:avLst/>
          </a:prstGeom>
        </p:spPr>
      </p:pic>
      <p:pic>
        <p:nvPicPr>
          <p:cNvPr id="25" name="Picture 24">
            <a:extLst>
              <a:ext uri="{FF2B5EF4-FFF2-40B4-BE49-F238E27FC236}">
                <a16:creationId xmlns:a16="http://schemas.microsoft.com/office/drawing/2014/main" id="{8B3689F2-7E42-3DDF-1FD6-2C027C79E666}"/>
              </a:ext>
            </a:extLst>
          </p:cNvPr>
          <p:cNvPicPr>
            <a:picLocks noChangeAspect="1"/>
          </p:cNvPicPr>
          <p:nvPr/>
        </p:nvPicPr>
        <p:blipFill>
          <a:blip r:embed="rId14"/>
          <a:stretch>
            <a:fillRect/>
          </a:stretch>
        </p:blipFill>
        <p:spPr>
          <a:xfrm>
            <a:off x="25505119" y="6412938"/>
            <a:ext cx="2807048" cy="2719328"/>
          </a:xfrm>
          <a:prstGeom prst="rect">
            <a:avLst/>
          </a:prstGeom>
        </p:spPr>
      </p:pic>
      <p:pic>
        <p:nvPicPr>
          <p:cNvPr id="27" name="Picture 26">
            <a:extLst>
              <a:ext uri="{FF2B5EF4-FFF2-40B4-BE49-F238E27FC236}">
                <a16:creationId xmlns:a16="http://schemas.microsoft.com/office/drawing/2014/main" id="{BE54600C-881C-0423-8DCD-AD99EBB01F3C}"/>
              </a:ext>
            </a:extLst>
          </p:cNvPr>
          <p:cNvPicPr>
            <a:picLocks noChangeAspect="1"/>
          </p:cNvPicPr>
          <p:nvPr/>
        </p:nvPicPr>
        <p:blipFill>
          <a:blip r:embed="rId15"/>
          <a:stretch>
            <a:fillRect/>
          </a:stretch>
        </p:blipFill>
        <p:spPr>
          <a:xfrm>
            <a:off x="28378934" y="6412938"/>
            <a:ext cx="2807048" cy="2719328"/>
          </a:xfrm>
          <a:prstGeom prst="rect">
            <a:avLst/>
          </a:prstGeom>
        </p:spPr>
      </p:pic>
      <p:pic>
        <p:nvPicPr>
          <p:cNvPr id="29" name="Picture 28">
            <a:extLst>
              <a:ext uri="{FF2B5EF4-FFF2-40B4-BE49-F238E27FC236}">
                <a16:creationId xmlns:a16="http://schemas.microsoft.com/office/drawing/2014/main" id="{2906AD18-3D9F-EBD1-CFF1-7D4D35DD7E5B}"/>
              </a:ext>
            </a:extLst>
          </p:cNvPr>
          <p:cNvPicPr>
            <a:picLocks noChangeAspect="1"/>
          </p:cNvPicPr>
          <p:nvPr/>
        </p:nvPicPr>
        <p:blipFill>
          <a:blip r:embed="rId16"/>
          <a:stretch>
            <a:fillRect/>
          </a:stretch>
        </p:blipFill>
        <p:spPr>
          <a:xfrm>
            <a:off x="31252751" y="6412938"/>
            <a:ext cx="2807050" cy="2719328"/>
          </a:xfrm>
          <a:prstGeom prst="rect">
            <a:avLst/>
          </a:prstGeom>
        </p:spPr>
      </p:pic>
      <p:sp>
        <p:nvSpPr>
          <p:cNvPr id="34" name="TextBox 33">
            <a:extLst>
              <a:ext uri="{FF2B5EF4-FFF2-40B4-BE49-F238E27FC236}">
                <a16:creationId xmlns:a16="http://schemas.microsoft.com/office/drawing/2014/main" id="{BAADE2BF-1F98-9119-9AE8-368E60B85151}"/>
              </a:ext>
            </a:extLst>
          </p:cNvPr>
          <p:cNvSpPr txBox="1"/>
          <p:nvPr/>
        </p:nvSpPr>
        <p:spPr>
          <a:xfrm>
            <a:off x="3053409"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0</a:t>
            </a:r>
          </a:p>
        </p:txBody>
      </p:sp>
      <p:sp>
        <p:nvSpPr>
          <p:cNvPr id="35" name="TextBox 34">
            <a:extLst>
              <a:ext uri="{FF2B5EF4-FFF2-40B4-BE49-F238E27FC236}">
                <a16:creationId xmlns:a16="http://schemas.microsoft.com/office/drawing/2014/main" id="{53AC991A-FA76-88EF-38C6-46E3CA0CA77A}"/>
              </a:ext>
            </a:extLst>
          </p:cNvPr>
          <p:cNvSpPr txBox="1"/>
          <p:nvPr/>
        </p:nvSpPr>
        <p:spPr>
          <a:xfrm>
            <a:off x="592536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a:t>
            </a:r>
          </a:p>
        </p:txBody>
      </p:sp>
      <p:sp>
        <p:nvSpPr>
          <p:cNvPr id="36" name="TextBox 35">
            <a:extLst>
              <a:ext uri="{FF2B5EF4-FFF2-40B4-BE49-F238E27FC236}">
                <a16:creationId xmlns:a16="http://schemas.microsoft.com/office/drawing/2014/main" id="{367E3497-7577-3656-33F8-9F876276117D}"/>
              </a:ext>
            </a:extLst>
          </p:cNvPr>
          <p:cNvSpPr txBox="1"/>
          <p:nvPr/>
        </p:nvSpPr>
        <p:spPr>
          <a:xfrm>
            <a:off x="8797315"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2</a:t>
            </a:r>
          </a:p>
        </p:txBody>
      </p:sp>
      <p:sp>
        <p:nvSpPr>
          <p:cNvPr id="37" name="TextBox 36">
            <a:extLst>
              <a:ext uri="{FF2B5EF4-FFF2-40B4-BE49-F238E27FC236}">
                <a16:creationId xmlns:a16="http://schemas.microsoft.com/office/drawing/2014/main" id="{9376467A-0616-0140-E54C-14476EB5926C}"/>
              </a:ext>
            </a:extLst>
          </p:cNvPr>
          <p:cNvSpPr txBox="1"/>
          <p:nvPr/>
        </p:nvSpPr>
        <p:spPr>
          <a:xfrm>
            <a:off x="11669268"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3</a:t>
            </a:r>
          </a:p>
        </p:txBody>
      </p:sp>
      <p:sp>
        <p:nvSpPr>
          <p:cNvPr id="38" name="TextBox 37">
            <a:extLst>
              <a:ext uri="{FF2B5EF4-FFF2-40B4-BE49-F238E27FC236}">
                <a16:creationId xmlns:a16="http://schemas.microsoft.com/office/drawing/2014/main" id="{BD427066-372B-7794-7B75-5BCB5111D9CC}"/>
              </a:ext>
            </a:extLst>
          </p:cNvPr>
          <p:cNvSpPr txBox="1"/>
          <p:nvPr/>
        </p:nvSpPr>
        <p:spPr>
          <a:xfrm>
            <a:off x="14541221"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4</a:t>
            </a:r>
          </a:p>
        </p:txBody>
      </p:sp>
      <p:sp>
        <p:nvSpPr>
          <p:cNvPr id="39" name="TextBox 38">
            <a:extLst>
              <a:ext uri="{FF2B5EF4-FFF2-40B4-BE49-F238E27FC236}">
                <a16:creationId xmlns:a16="http://schemas.microsoft.com/office/drawing/2014/main" id="{DBC9B4A9-BE3E-7CF5-207B-E611353C7983}"/>
              </a:ext>
            </a:extLst>
          </p:cNvPr>
          <p:cNvSpPr txBox="1"/>
          <p:nvPr/>
        </p:nvSpPr>
        <p:spPr>
          <a:xfrm>
            <a:off x="17413174"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5</a:t>
            </a:r>
          </a:p>
        </p:txBody>
      </p:sp>
      <p:sp>
        <p:nvSpPr>
          <p:cNvPr id="40" name="TextBox 39">
            <a:extLst>
              <a:ext uri="{FF2B5EF4-FFF2-40B4-BE49-F238E27FC236}">
                <a16:creationId xmlns:a16="http://schemas.microsoft.com/office/drawing/2014/main" id="{A325BA7B-739F-D2A3-02D6-FB7D28D3BF12}"/>
              </a:ext>
            </a:extLst>
          </p:cNvPr>
          <p:cNvSpPr txBox="1"/>
          <p:nvPr/>
        </p:nvSpPr>
        <p:spPr>
          <a:xfrm>
            <a:off x="20285127"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6</a:t>
            </a:r>
          </a:p>
        </p:txBody>
      </p:sp>
      <p:sp>
        <p:nvSpPr>
          <p:cNvPr id="41" name="TextBox 40">
            <a:extLst>
              <a:ext uri="{FF2B5EF4-FFF2-40B4-BE49-F238E27FC236}">
                <a16:creationId xmlns:a16="http://schemas.microsoft.com/office/drawing/2014/main" id="{C6531745-EA9C-566B-81C3-AAE49CD03D1D}"/>
              </a:ext>
            </a:extLst>
          </p:cNvPr>
          <p:cNvSpPr txBox="1"/>
          <p:nvPr/>
        </p:nvSpPr>
        <p:spPr>
          <a:xfrm>
            <a:off x="23157080"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7</a:t>
            </a:r>
          </a:p>
        </p:txBody>
      </p:sp>
      <p:sp>
        <p:nvSpPr>
          <p:cNvPr id="42" name="TextBox 41">
            <a:extLst>
              <a:ext uri="{FF2B5EF4-FFF2-40B4-BE49-F238E27FC236}">
                <a16:creationId xmlns:a16="http://schemas.microsoft.com/office/drawing/2014/main" id="{8B532563-CB43-D7DB-E4CC-17B89DC2316B}"/>
              </a:ext>
            </a:extLst>
          </p:cNvPr>
          <p:cNvSpPr txBox="1"/>
          <p:nvPr/>
        </p:nvSpPr>
        <p:spPr>
          <a:xfrm>
            <a:off x="26029033"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8</a:t>
            </a:r>
          </a:p>
        </p:txBody>
      </p:sp>
      <p:sp>
        <p:nvSpPr>
          <p:cNvPr id="43" name="TextBox 42">
            <a:extLst>
              <a:ext uri="{FF2B5EF4-FFF2-40B4-BE49-F238E27FC236}">
                <a16:creationId xmlns:a16="http://schemas.microsoft.com/office/drawing/2014/main" id="{20E8CA1A-8B7A-E074-25F5-1984B240A013}"/>
              </a:ext>
            </a:extLst>
          </p:cNvPr>
          <p:cNvSpPr txBox="1"/>
          <p:nvPr/>
        </p:nvSpPr>
        <p:spPr>
          <a:xfrm>
            <a:off x="28900986"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9</a:t>
            </a:r>
          </a:p>
        </p:txBody>
      </p:sp>
      <p:sp>
        <p:nvSpPr>
          <p:cNvPr id="44" name="TextBox 43">
            <a:extLst>
              <a:ext uri="{FF2B5EF4-FFF2-40B4-BE49-F238E27FC236}">
                <a16:creationId xmlns:a16="http://schemas.microsoft.com/office/drawing/2014/main" id="{65E24CE3-0A59-C3D0-65AA-74B30D990AD7}"/>
              </a:ext>
            </a:extLst>
          </p:cNvPr>
          <p:cNvSpPr txBox="1"/>
          <p:nvPr/>
        </p:nvSpPr>
        <p:spPr>
          <a:xfrm>
            <a:off x="3177294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10</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C476CBE-EF52-BBAE-9B11-0DD46E690EEF}"/>
                  </a:ext>
                </a:extLst>
              </p:cNvPr>
              <p:cNvSpPr txBox="1"/>
              <p:nvPr/>
            </p:nvSpPr>
            <p:spPr>
              <a:xfrm>
                <a:off x="21291764" y="16768706"/>
                <a:ext cx="8525154" cy="1554849"/>
              </a:xfrm>
              <a:prstGeom prst="rect">
                <a:avLst/>
              </a:prstGeom>
              <a:noFill/>
            </p:spPr>
            <p:txBody>
              <a:bodyPr wrap="none" lIns="0" tIns="0" rIns="0" bIns="0" rtlCol="0">
                <a:spAutoFit/>
              </a:bodyPr>
              <a:lstStyle/>
              <a:p>
                <a14:m>
                  <m:oMath xmlns:m="http://schemas.openxmlformats.org/officeDocument/2006/math">
                    <m:r>
                      <a:rPr lang="en-US" sz="5400" i="1" smtClean="0">
                        <a:solidFill>
                          <a:schemeClr val="bg1"/>
                        </a:solidFill>
                        <a:latin typeface="Cambria Math" panose="02040503050406030204" pitchFamily="18" charset="0"/>
                        <a:cs typeface="NVIDIA Sans" panose="020B0503020203020204" pitchFamily="34" charset="0"/>
                      </a:rPr>
                      <m:t>𝑁</m:t>
                    </m:r>
                    <m:d>
                      <m:dPr>
                        <m:ctrlPr>
                          <a:rPr lang="en-US" sz="5400" i="1">
                            <a:solidFill>
                              <a:schemeClr val="bg1"/>
                            </a:solidFill>
                            <a:latin typeface="Cambria Math" panose="02040503050406030204" pitchFamily="18" charset="0"/>
                            <a:cs typeface="NVIDIA Sans" panose="020B0503020203020204" pitchFamily="34" charset="0"/>
                          </a:rPr>
                        </m:ctrlPr>
                      </m:dPr>
                      <m:e>
                        <m:r>
                          <m:rPr>
                            <m:sty m:val="p"/>
                          </m:rPr>
                          <a:rPr lang="en-US" sz="5400" b="0" i="0" smtClean="0">
                            <a:solidFill>
                              <a:schemeClr val="bg1"/>
                            </a:solidFill>
                            <a:latin typeface="Cambria Math" panose="02040503050406030204" pitchFamily="18" charset="0"/>
                            <a:cs typeface="NVIDIA Sans" panose="020B0503020203020204" pitchFamily="34" charset="0"/>
                          </a:rPr>
                          <m:t>x</m:t>
                        </m:r>
                        <m:r>
                          <a:rPr lang="en-US" sz="5400" b="0" i="0" smtClean="0">
                            <a:solidFill>
                              <a:schemeClr val="bg1"/>
                            </a:solidFill>
                            <a:latin typeface="Cambria Math" panose="02040503050406030204" pitchFamily="18" charset="0"/>
                            <a:cs typeface="NVIDIA Sans" panose="020B0503020203020204" pitchFamily="34" charset="0"/>
                          </a:rPr>
                          <m:t>;</m:t>
                        </m:r>
                        <m:r>
                          <m:rPr>
                            <m:sty m:val="p"/>
                          </m:rPr>
                          <a:rPr lang="el-GR"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μ</m:t>
                        </m:r>
                        <m:r>
                          <a:rPr lang="en-US" sz="5400" b="0"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e>
                          <m:sup>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sup>
                        </m:sSup>
                      </m:e>
                    </m:d>
                    <m:r>
                      <a:rPr lang="en-US" sz="5400" b="1"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f>
                      <m:f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num>
                      <m:den>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rad>
                          <m:radPr>
                            <m:degHide m:val="on"/>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radPr>
                          <m:deg/>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𝜋</m:t>
                            </m:r>
                          </m:e>
                        </m:rad>
                      </m:den>
                    </m:f>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𝑒</m:t>
                        </m:r>
                      </m:e>
                      <m:sup>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f>
                          <m:f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num>
                          <m:den>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den>
                        </m:f>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d>
                              <m:d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dPr>
                              <m:e>
                                <m:f>
                                  <m:f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𝑥</m:t>
                                    </m:r>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𝜇</m:t>
                                    </m:r>
                                  </m:num>
                                  <m:den>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den>
                                </m:f>
                              </m:e>
                            </m:d>
                          </m:e>
                          <m:sup>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sup>
                        </m:sSup>
                      </m:sup>
                    </m:sSup>
                  </m:oMath>
                </a14:m>
                <a:r>
                  <a:rPr lang="en-US" sz="5400" dirty="0">
                    <a:solidFill>
                      <a:schemeClr val="bg1"/>
                    </a:solidFill>
                    <a:latin typeface="NVIDIA Sans" panose="020B0503020203020204" pitchFamily="34" charset="0"/>
                    <a:cs typeface="NVIDIA Sans" panose="020B0503020203020204" pitchFamily="34" charset="0"/>
                  </a:rPr>
                  <a:t> </a:t>
                </a:r>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9" name="TextBox 8">
                <a:extLst>
                  <a:ext uri="{FF2B5EF4-FFF2-40B4-BE49-F238E27FC236}">
                    <a16:creationId xmlns:a16="http://schemas.microsoft.com/office/drawing/2014/main" id="{DC476CBE-EF52-BBAE-9B11-0DD46E690EEF}"/>
                  </a:ext>
                </a:extLst>
              </p:cNvPr>
              <p:cNvSpPr txBox="1">
                <a:spLocks noRot="1" noChangeAspect="1" noMove="1" noResize="1" noEditPoints="1" noAdjustHandles="1" noChangeArrowheads="1" noChangeShapeType="1" noTextEdit="1"/>
              </p:cNvSpPr>
              <p:nvPr/>
            </p:nvSpPr>
            <p:spPr>
              <a:xfrm>
                <a:off x="21291764" y="16768706"/>
                <a:ext cx="8525154" cy="1554849"/>
              </a:xfrm>
              <a:prstGeom prst="rect">
                <a:avLst/>
              </a:prstGeom>
              <a:blipFill>
                <a:blip r:embed="rId17"/>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1B7EDA0C-1281-D50B-F541-3349F223B3EE}"/>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8">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5" name="Slide Number Placeholder 3">
            <a:extLst>
              <a:ext uri="{FF2B5EF4-FFF2-40B4-BE49-F238E27FC236}">
                <a16:creationId xmlns:a16="http://schemas.microsoft.com/office/drawing/2014/main" id="{78A1CAFF-5B8E-80DB-44C7-0AA5994E469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102</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711964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Getting Lost in the Noise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dirty="0"/>
              <a:t>Forward Diffusion</a:t>
            </a:r>
          </a:p>
        </p:txBody>
      </p:sp>
      <p:pic>
        <p:nvPicPr>
          <p:cNvPr id="5" name="Picture 4">
            <a:extLst>
              <a:ext uri="{FF2B5EF4-FFF2-40B4-BE49-F238E27FC236}">
                <a16:creationId xmlns:a16="http://schemas.microsoft.com/office/drawing/2014/main" id="{EAFA30DA-7B61-0127-1EE7-0D61F66BE625}"/>
              </a:ext>
            </a:extLst>
          </p:cNvPr>
          <p:cNvPicPr>
            <a:picLocks noChangeAspect="1"/>
          </p:cNvPicPr>
          <p:nvPr/>
        </p:nvPicPr>
        <p:blipFill>
          <a:blip r:embed="rId3"/>
          <a:stretch>
            <a:fillRect/>
          </a:stretch>
        </p:blipFill>
        <p:spPr>
          <a:xfrm>
            <a:off x="2514600" y="6412938"/>
            <a:ext cx="2807048" cy="2719328"/>
          </a:xfrm>
          <a:prstGeom prst="rect">
            <a:avLst/>
          </a:prstGeom>
        </p:spPr>
      </p:pic>
      <p:pic>
        <p:nvPicPr>
          <p:cNvPr id="8" name="Picture 7">
            <a:extLst>
              <a:ext uri="{FF2B5EF4-FFF2-40B4-BE49-F238E27FC236}">
                <a16:creationId xmlns:a16="http://schemas.microsoft.com/office/drawing/2014/main" id="{5B1C6AFA-39D0-7307-F2CB-712B1CC8C2D4}"/>
              </a:ext>
            </a:extLst>
          </p:cNvPr>
          <p:cNvPicPr>
            <a:picLocks noChangeAspect="1"/>
          </p:cNvPicPr>
          <p:nvPr/>
        </p:nvPicPr>
        <p:blipFill>
          <a:blip r:embed="rId4"/>
          <a:stretch>
            <a:fillRect/>
          </a:stretch>
        </p:blipFill>
        <p:spPr>
          <a:xfrm>
            <a:off x="5388415" y="6412938"/>
            <a:ext cx="2807048" cy="2719328"/>
          </a:xfrm>
          <a:prstGeom prst="rect">
            <a:avLst/>
          </a:prstGeom>
        </p:spPr>
      </p:pic>
      <p:pic>
        <p:nvPicPr>
          <p:cNvPr id="10" name="Picture 9">
            <a:extLst>
              <a:ext uri="{FF2B5EF4-FFF2-40B4-BE49-F238E27FC236}">
                <a16:creationId xmlns:a16="http://schemas.microsoft.com/office/drawing/2014/main" id="{E0483F09-E2F7-7074-8085-6089A6191BA9}"/>
              </a:ext>
            </a:extLst>
          </p:cNvPr>
          <p:cNvPicPr>
            <a:picLocks noChangeAspect="1"/>
          </p:cNvPicPr>
          <p:nvPr/>
        </p:nvPicPr>
        <p:blipFill>
          <a:blip r:embed="rId5"/>
          <a:stretch>
            <a:fillRect/>
          </a:stretch>
        </p:blipFill>
        <p:spPr>
          <a:xfrm>
            <a:off x="8262230" y="6412938"/>
            <a:ext cx="2807047" cy="2719328"/>
          </a:xfrm>
          <a:prstGeom prst="rect">
            <a:avLst/>
          </a:prstGeom>
        </p:spPr>
      </p:pic>
      <p:pic>
        <p:nvPicPr>
          <p:cNvPr id="12" name="Picture 11">
            <a:extLst>
              <a:ext uri="{FF2B5EF4-FFF2-40B4-BE49-F238E27FC236}">
                <a16:creationId xmlns:a16="http://schemas.microsoft.com/office/drawing/2014/main" id="{7A2A86A6-DE9D-92EF-3AFC-BF958AB4A89C}"/>
              </a:ext>
            </a:extLst>
          </p:cNvPr>
          <p:cNvPicPr>
            <a:picLocks noChangeAspect="1"/>
          </p:cNvPicPr>
          <p:nvPr/>
        </p:nvPicPr>
        <p:blipFill>
          <a:blip r:embed="rId6"/>
          <a:stretch>
            <a:fillRect/>
          </a:stretch>
        </p:blipFill>
        <p:spPr>
          <a:xfrm>
            <a:off x="11136044" y="6412938"/>
            <a:ext cx="2807048" cy="2719328"/>
          </a:xfrm>
          <a:prstGeom prst="rect">
            <a:avLst/>
          </a:prstGeom>
        </p:spPr>
      </p:pic>
      <p:pic>
        <p:nvPicPr>
          <p:cNvPr id="14" name="Picture 13">
            <a:extLst>
              <a:ext uri="{FF2B5EF4-FFF2-40B4-BE49-F238E27FC236}">
                <a16:creationId xmlns:a16="http://schemas.microsoft.com/office/drawing/2014/main" id="{CAEC516A-2C31-9571-DDF8-1C8548A602C4}"/>
              </a:ext>
            </a:extLst>
          </p:cNvPr>
          <p:cNvPicPr>
            <a:picLocks noChangeAspect="1"/>
          </p:cNvPicPr>
          <p:nvPr/>
        </p:nvPicPr>
        <p:blipFill>
          <a:blip r:embed="rId7"/>
          <a:stretch>
            <a:fillRect/>
          </a:stretch>
        </p:blipFill>
        <p:spPr>
          <a:xfrm>
            <a:off x="14009859" y="6412938"/>
            <a:ext cx="2807048" cy="2719328"/>
          </a:xfrm>
          <a:prstGeom prst="rect">
            <a:avLst/>
          </a:prstGeom>
        </p:spPr>
      </p:pic>
      <p:pic>
        <p:nvPicPr>
          <p:cNvPr id="18" name="Picture 17">
            <a:extLst>
              <a:ext uri="{FF2B5EF4-FFF2-40B4-BE49-F238E27FC236}">
                <a16:creationId xmlns:a16="http://schemas.microsoft.com/office/drawing/2014/main" id="{205F795B-E091-605D-9886-DBA179EB9B65}"/>
              </a:ext>
            </a:extLst>
          </p:cNvPr>
          <p:cNvPicPr>
            <a:picLocks noChangeAspect="1"/>
          </p:cNvPicPr>
          <p:nvPr/>
        </p:nvPicPr>
        <p:blipFill>
          <a:blip r:embed="rId8"/>
          <a:stretch>
            <a:fillRect/>
          </a:stretch>
        </p:blipFill>
        <p:spPr>
          <a:xfrm>
            <a:off x="16883674" y="6412938"/>
            <a:ext cx="2807048" cy="2719328"/>
          </a:xfrm>
          <a:prstGeom prst="rect">
            <a:avLst/>
          </a:prstGeom>
        </p:spPr>
      </p:pic>
      <p:pic>
        <p:nvPicPr>
          <p:cNvPr id="21" name="Picture 20">
            <a:extLst>
              <a:ext uri="{FF2B5EF4-FFF2-40B4-BE49-F238E27FC236}">
                <a16:creationId xmlns:a16="http://schemas.microsoft.com/office/drawing/2014/main" id="{FD8D44DD-395E-C6DA-7159-98E3083F47A8}"/>
              </a:ext>
            </a:extLst>
          </p:cNvPr>
          <p:cNvPicPr>
            <a:picLocks noChangeAspect="1"/>
          </p:cNvPicPr>
          <p:nvPr/>
        </p:nvPicPr>
        <p:blipFill>
          <a:blip r:embed="rId9"/>
          <a:stretch>
            <a:fillRect/>
          </a:stretch>
        </p:blipFill>
        <p:spPr>
          <a:xfrm>
            <a:off x="19757489" y="6412938"/>
            <a:ext cx="2807048" cy="2719328"/>
          </a:xfrm>
          <a:prstGeom prst="rect">
            <a:avLst/>
          </a:prstGeom>
        </p:spPr>
      </p:pic>
      <p:pic>
        <p:nvPicPr>
          <p:cNvPr id="23" name="Picture 22">
            <a:extLst>
              <a:ext uri="{FF2B5EF4-FFF2-40B4-BE49-F238E27FC236}">
                <a16:creationId xmlns:a16="http://schemas.microsoft.com/office/drawing/2014/main" id="{4F19E396-6457-F3EC-D8AD-DE6EE581A84A}"/>
              </a:ext>
            </a:extLst>
          </p:cNvPr>
          <p:cNvPicPr>
            <a:picLocks noChangeAspect="1"/>
          </p:cNvPicPr>
          <p:nvPr/>
        </p:nvPicPr>
        <p:blipFill>
          <a:blip r:embed="rId10"/>
          <a:stretch>
            <a:fillRect/>
          </a:stretch>
        </p:blipFill>
        <p:spPr>
          <a:xfrm>
            <a:off x="22631304" y="6412938"/>
            <a:ext cx="2807048" cy="2719328"/>
          </a:xfrm>
          <a:prstGeom prst="rect">
            <a:avLst/>
          </a:prstGeom>
        </p:spPr>
      </p:pic>
      <p:pic>
        <p:nvPicPr>
          <p:cNvPr id="25" name="Picture 24">
            <a:extLst>
              <a:ext uri="{FF2B5EF4-FFF2-40B4-BE49-F238E27FC236}">
                <a16:creationId xmlns:a16="http://schemas.microsoft.com/office/drawing/2014/main" id="{8B3689F2-7E42-3DDF-1FD6-2C027C79E666}"/>
              </a:ext>
            </a:extLst>
          </p:cNvPr>
          <p:cNvPicPr>
            <a:picLocks noChangeAspect="1"/>
          </p:cNvPicPr>
          <p:nvPr/>
        </p:nvPicPr>
        <p:blipFill>
          <a:blip r:embed="rId11"/>
          <a:stretch>
            <a:fillRect/>
          </a:stretch>
        </p:blipFill>
        <p:spPr>
          <a:xfrm>
            <a:off x="25505119" y="6412938"/>
            <a:ext cx="2807048" cy="2719328"/>
          </a:xfrm>
          <a:prstGeom prst="rect">
            <a:avLst/>
          </a:prstGeom>
        </p:spPr>
      </p:pic>
      <p:pic>
        <p:nvPicPr>
          <p:cNvPr id="27" name="Picture 26">
            <a:extLst>
              <a:ext uri="{FF2B5EF4-FFF2-40B4-BE49-F238E27FC236}">
                <a16:creationId xmlns:a16="http://schemas.microsoft.com/office/drawing/2014/main" id="{BE54600C-881C-0423-8DCD-AD99EBB01F3C}"/>
              </a:ext>
            </a:extLst>
          </p:cNvPr>
          <p:cNvPicPr>
            <a:picLocks noChangeAspect="1"/>
          </p:cNvPicPr>
          <p:nvPr/>
        </p:nvPicPr>
        <p:blipFill>
          <a:blip r:embed="rId12"/>
          <a:stretch>
            <a:fillRect/>
          </a:stretch>
        </p:blipFill>
        <p:spPr>
          <a:xfrm>
            <a:off x="28378934" y="6412938"/>
            <a:ext cx="2807048" cy="2719328"/>
          </a:xfrm>
          <a:prstGeom prst="rect">
            <a:avLst/>
          </a:prstGeom>
        </p:spPr>
      </p:pic>
      <p:pic>
        <p:nvPicPr>
          <p:cNvPr id="29" name="Picture 28">
            <a:extLst>
              <a:ext uri="{FF2B5EF4-FFF2-40B4-BE49-F238E27FC236}">
                <a16:creationId xmlns:a16="http://schemas.microsoft.com/office/drawing/2014/main" id="{2906AD18-3D9F-EBD1-CFF1-7D4D35DD7E5B}"/>
              </a:ext>
            </a:extLst>
          </p:cNvPr>
          <p:cNvPicPr>
            <a:picLocks noChangeAspect="1"/>
          </p:cNvPicPr>
          <p:nvPr/>
        </p:nvPicPr>
        <p:blipFill>
          <a:blip r:embed="rId13"/>
          <a:stretch>
            <a:fillRect/>
          </a:stretch>
        </p:blipFill>
        <p:spPr>
          <a:xfrm>
            <a:off x="31252751" y="6412938"/>
            <a:ext cx="2807050" cy="2719328"/>
          </a:xfrm>
          <a:prstGeom prst="rect">
            <a:avLst/>
          </a:prstGeom>
        </p:spPr>
      </p:pic>
      <p:grpSp>
        <p:nvGrpSpPr>
          <p:cNvPr id="195" name="Group 194">
            <a:extLst>
              <a:ext uri="{FF2B5EF4-FFF2-40B4-BE49-F238E27FC236}">
                <a16:creationId xmlns:a16="http://schemas.microsoft.com/office/drawing/2014/main" id="{7F1D2F74-B720-5563-4EBF-36D63BCC2C3C}"/>
              </a:ext>
            </a:extLst>
          </p:cNvPr>
          <p:cNvGrpSpPr/>
          <p:nvPr/>
        </p:nvGrpSpPr>
        <p:grpSpPr>
          <a:xfrm>
            <a:off x="3800135" y="5569349"/>
            <a:ext cx="28992413" cy="883706"/>
            <a:chOff x="3800135" y="5569349"/>
            <a:chExt cx="28992413" cy="883706"/>
          </a:xfrm>
        </p:grpSpPr>
        <p:grpSp>
          <p:nvGrpSpPr>
            <p:cNvPr id="97" name="Group 96">
              <a:extLst>
                <a:ext uri="{FF2B5EF4-FFF2-40B4-BE49-F238E27FC236}">
                  <a16:creationId xmlns:a16="http://schemas.microsoft.com/office/drawing/2014/main" id="{AAB6DD6E-25A3-82FF-BFC8-20997E896788}"/>
                </a:ext>
              </a:extLst>
            </p:cNvPr>
            <p:cNvGrpSpPr/>
            <p:nvPr/>
          </p:nvGrpSpPr>
          <p:grpSpPr>
            <a:xfrm>
              <a:off x="3800135" y="5569349"/>
              <a:ext cx="2873816" cy="883706"/>
              <a:chOff x="3918123" y="5539683"/>
              <a:chExt cx="2873816" cy="883706"/>
            </a:xfrm>
          </p:grpSpPr>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31EEDBBF-A29D-8AEA-B288-10063712A520}"/>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i="0" dirty="0" smtClean="0">
                                          <a:solidFill>
                                            <a:schemeClr val="bg1"/>
                                          </a:solidFill>
                                          <a:latin typeface="Cambria Math" panose="02040503050406030204" pitchFamily="18" charset="0"/>
                                        </a:rPr>
                                        <m:t>1</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i="0" dirty="0" smtClean="0">
                                      <a:solidFill>
                                        <a:schemeClr val="bg1"/>
                                      </a:solidFill>
                                      <a:latin typeface="Cambria Math" panose="02040503050406030204" pitchFamily="18" charset="0"/>
                                    </a:rPr>
                                    <m:t>0</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73" name="TextBox 72">
                    <a:extLst>
                      <a:ext uri="{FF2B5EF4-FFF2-40B4-BE49-F238E27FC236}">
                        <a16:creationId xmlns:a16="http://schemas.microsoft.com/office/drawing/2014/main" id="{31EEDBBF-A29D-8AEA-B288-10063712A520}"/>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14"/>
                    <a:stretch>
                      <a:fillRect/>
                    </a:stretch>
                  </a:blipFill>
                </p:spPr>
                <p:txBody>
                  <a:bodyPr/>
                  <a:lstStyle/>
                  <a:p>
                    <a:r>
                      <a:rPr lang="en-US">
                        <a:noFill/>
                      </a:rPr>
                      <a:t> </a:t>
                    </a:r>
                  </a:p>
                </p:txBody>
              </p:sp>
            </mc:Fallback>
          </mc:AlternateContent>
          <p:cxnSp>
            <p:nvCxnSpPr>
              <p:cNvPr id="77" name="Connector: Curved 76">
                <a:extLst>
                  <a:ext uri="{FF2B5EF4-FFF2-40B4-BE49-F238E27FC236}">
                    <a16:creationId xmlns:a16="http://schemas.microsoft.com/office/drawing/2014/main" id="{CDBF76C1-5ED1-63C5-9A6C-D39E5A6DB38B}"/>
                  </a:ext>
                </a:extLst>
              </p:cNvPr>
              <p:cNvCxnSpPr>
                <a:cxnSpLocks/>
                <a:stCxn id="5" idx="0"/>
                <a:endCxn id="73"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6" name="Connector: Curved 85">
                <a:extLst>
                  <a:ext uri="{FF2B5EF4-FFF2-40B4-BE49-F238E27FC236}">
                    <a16:creationId xmlns:a16="http://schemas.microsoft.com/office/drawing/2014/main" id="{15DC86A0-BA41-C5A3-C09F-52F5C116CE8B}"/>
                  </a:ext>
                </a:extLst>
              </p:cNvPr>
              <p:cNvCxnSpPr>
                <a:cxnSpLocks/>
                <a:stCxn id="73" idx="3"/>
                <a:endCxn id="8" idx="0"/>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62A869FC-F947-4698-1906-118FF99FCA1D}"/>
                </a:ext>
              </a:extLst>
            </p:cNvPr>
            <p:cNvGrpSpPr/>
            <p:nvPr/>
          </p:nvGrpSpPr>
          <p:grpSpPr>
            <a:xfrm>
              <a:off x="18331990" y="5569349"/>
              <a:ext cx="2873816" cy="883706"/>
              <a:chOff x="3918123" y="5539683"/>
              <a:chExt cx="2873816" cy="883706"/>
            </a:xfrm>
          </p:grpSpPr>
          <mc:AlternateContent xmlns:mc="http://schemas.openxmlformats.org/markup-compatibility/2006" xmlns:a14="http://schemas.microsoft.com/office/drawing/2010/main">
            <mc:Choice Requires="a14">
              <p:sp>
                <p:nvSpPr>
                  <p:cNvPr id="159" name="TextBox 158">
                    <a:extLst>
                      <a:ext uri="{FF2B5EF4-FFF2-40B4-BE49-F238E27FC236}">
                        <a16:creationId xmlns:a16="http://schemas.microsoft.com/office/drawing/2014/main" id="{4866A923-135C-667E-2BF2-D0D734364120}"/>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59" name="TextBox 158">
                    <a:extLst>
                      <a:ext uri="{FF2B5EF4-FFF2-40B4-BE49-F238E27FC236}">
                        <a16:creationId xmlns:a16="http://schemas.microsoft.com/office/drawing/2014/main" id="{4866A923-135C-667E-2BF2-D0D734364120}"/>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15"/>
                    <a:stretch>
                      <a:fillRect/>
                    </a:stretch>
                  </a:blipFill>
                </p:spPr>
                <p:txBody>
                  <a:bodyPr/>
                  <a:lstStyle/>
                  <a:p>
                    <a:r>
                      <a:rPr lang="en-US">
                        <a:noFill/>
                      </a:rPr>
                      <a:t> </a:t>
                    </a:r>
                  </a:p>
                </p:txBody>
              </p:sp>
            </mc:Fallback>
          </mc:AlternateContent>
          <p:cxnSp>
            <p:nvCxnSpPr>
              <p:cNvPr id="160" name="Connector: Curved 159">
                <a:extLst>
                  <a:ext uri="{FF2B5EF4-FFF2-40B4-BE49-F238E27FC236}">
                    <a16:creationId xmlns:a16="http://schemas.microsoft.com/office/drawing/2014/main" id="{3D761828-37DD-D923-E5C0-71FB861C6B2B}"/>
                  </a:ext>
                </a:extLst>
              </p:cNvPr>
              <p:cNvCxnSpPr>
                <a:cxnSpLocks/>
                <a:endCxn id="159"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1" name="Connector: Curved 160">
                <a:extLst>
                  <a:ext uri="{FF2B5EF4-FFF2-40B4-BE49-F238E27FC236}">
                    <a16:creationId xmlns:a16="http://schemas.microsoft.com/office/drawing/2014/main" id="{F29CF6E6-3B40-2516-8A27-09146F4D9503}"/>
                  </a:ext>
                </a:extLst>
              </p:cNvPr>
              <p:cNvCxnSpPr>
                <a:cxnSpLocks/>
                <a:stCxn id="159"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DCFE570E-9A45-ECC0-18FE-55BFBB21FD62}"/>
                </a:ext>
              </a:extLst>
            </p:cNvPr>
            <p:cNvGrpSpPr/>
            <p:nvPr/>
          </p:nvGrpSpPr>
          <p:grpSpPr>
            <a:xfrm>
              <a:off x="9612877" y="5569349"/>
              <a:ext cx="2873816" cy="883706"/>
              <a:chOff x="3918123" y="5539683"/>
              <a:chExt cx="2873816" cy="883706"/>
            </a:xfrm>
          </p:grpSpPr>
          <mc:AlternateContent xmlns:mc="http://schemas.openxmlformats.org/markup-compatibility/2006" xmlns:a14="http://schemas.microsoft.com/office/drawing/2010/main">
            <mc:Choice Requires="a14">
              <p:sp>
                <p:nvSpPr>
                  <p:cNvPr id="163" name="TextBox 162">
                    <a:extLst>
                      <a:ext uri="{FF2B5EF4-FFF2-40B4-BE49-F238E27FC236}">
                        <a16:creationId xmlns:a16="http://schemas.microsoft.com/office/drawing/2014/main" id="{D43710F5-C820-EB65-0536-36A512AEFA8C}"/>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63" name="TextBox 162">
                    <a:extLst>
                      <a:ext uri="{FF2B5EF4-FFF2-40B4-BE49-F238E27FC236}">
                        <a16:creationId xmlns:a16="http://schemas.microsoft.com/office/drawing/2014/main" id="{D43710F5-C820-EB65-0536-36A512AEFA8C}"/>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16"/>
                    <a:stretch>
                      <a:fillRect/>
                    </a:stretch>
                  </a:blipFill>
                </p:spPr>
                <p:txBody>
                  <a:bodyPr/>
                  <a:lstStyle/>
                  <a:p>
                    <a:r>
                      <a:rPr lang="en-US">
                        <a:noFill/>
                      </a:rPr>
                      <a:t> </a:t>
                    </a:r>
                  </a:p>
                </p:txBody>
              </p:sp>
            </mc:Fallback>
          </mc:AlternateContent>
          <p:cxnSp>
            <p:nvCxnSpPr>
              <p:cNvPr id="164" name="Connector: Curved 163">
                <a:extLst>
                  <a:ext uri="{FF2B5EF4-FFF2-40B4-BE49-F238E27FC236}">
                    <a16:creationId xmlns:a16="http://schemas.microsoft.com/office/drawing/2014/main" id="{6C54408F-AA78-1A94-E6DA-7954280FF2F1}"/>
                  </a:ext>
                </a:extLst>
              </p:cNvPr>
              <p:cNvCxnSpPr>
                <a:cxnSpLocks/>
                <a:endCxn id="163"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5" name="Connector: Curved 164">
                <a:extLst>
                  <a:ext uri="{FF2B5EF4-FFF2-40B4-BE49-F238E27FC236}">
                    <a16:creationId xmlns:a16="http://schemas.microsoft.com/office/drawing/2014/main" id="{7CCAD19A-DFEF-DDE5-FE3C-BDA75B2A9ADC}"/>
                  </a:ext>
                </a:extLst>
              </p:cNvPr>
              <p:cNvCxnSpPr>
                <a:cxnSpLocks/>
                <a:stCxn id="163"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08256AFF-D26B-D8EF-2F00-5803642668C9}"/>
                </a:ext>
              </a:extLst>
            </p:cNvPr>
            <p:cNvGrpSpPr/>
            <p:nvPr/>
          </p:nvGrpSpPr>
          <p:grpSpPr>
            <a:xfrm>
              <a:off x="12519248" y="5569349"/>
              <a:ext cx="2873816" cy="883706"/>
              <a:chOff x="3918123" y="5539683"/>
              <a:chExt cx="2873816" cy="883706"/>
            </a:xfrm>
          </p:grpSpPr>
          <mc:AlternateContent xmlns:mc="http://schemas.openxmlformats.org/markup-compatibility/2006" xmlns:a14="http://schemas.microsoft.com/office/drawing/2010/main">
            <mc:Choice Requires="a14">
              <p:sp>
                <p:nvSpPr>
                  <p:cNvPr id="167" name="TextBox 166">
                    <a:extLst>
                      <a:ext uri="{FF2B5EF4-FFF2-40B4-BE49-F238E27FC236}">
                        <a16:creationId xmlns:a16="http://schemas.microsoft.com/office/drawing/2014/main" id="{E739B7A3-E382-6A43-C25D-6684279A352B}"/>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67" name="TextBox 166">
                    <a:extLst>
                      <a:ext uri="{FF2B5EF4-FFF2-40B4-BE49-F238E27FC236}">
                        <a16:creationId xmlns:a16="http://schemas.microsoft.com/office/drawing/2014/main" id="{E739B7A3-E382-6A43-C25D-6684279A352B}"/>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17"/>
                    <a:stretch>
                      <a:fillRect/>
                    </a:stretch>
                  </a:blipFill>
                </p:spPr>
                <p:txBody>
                  <a:bodyPr/>
                  <a:lstStyle/>
                  <a:p>
                    <a:r>
                      <a:rPr lang="en-US">
                        <a:noFill/>
                      </a:rPr>
                      <a:t> </a:t>
                    </a:r>
                  </a:p>
                </p:txBody>
              </p:sp>
            </mc:Fallback>
          </mc:AlternateContent>
          <p:cxnSp>
            <p:nvCxnSpPr>
              <p:cNvPr id="168" name="Connector: Curved 167">
                <a:extLst>
                  <a:ext uri="{FF2B5EF4-FFF2-40B4-BE49-F238E27FC236}">
                    <a16:creationId xmlns:a16="http://schemas.microsoft.com/office/drawing/2014/main" id="{124067A5-8560-684A-91FC-3C2884336F21}"/>
                  </a:ext>
                </a:extLst>
              </p:cNvPr>
              <p:cNvCxnSpPr>
                <a:cxnSpLocks/>
                <a:endCxn id="167"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9" name="Connector: Curved 168">
                <a:extLst>
                  <a:ext uri="{FF2B5EF4-FFF2-40B4-BE49-F238E27FC236}">
                    <a16:creationId xmlns:a16="http://schemas.microsoft.com/office/drawing/2014/main" id="{9F934F2C-EE9C-AAA2-B536-6371274762FC}"/>
                  </a:ext>
                </a:extLst>
              </p:cNvPr>
              <p:cNvCxnSpPr>
                <a:cxnSpLocks/>
                <a:stCxn id="167"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70" name="Group 169">
              <a:extLst>
                <a:ext uri="{FF2B5EF4-FFF2-40B4-BE49-F238E27FC236}">
                  <a16:creationId xmlns:a16="http://schemas.microsoft.com/office/drawing/2014/main" id="{CD58EB3A-06F7-6395-6731-2A73CFA5361D}"/>
                </a:ext>
              </a:extLst>
            </p:cNvPr>
            <p:cNvGrpSpPr/>
            <p:nvPr/>
          </p:nvGrpSpPr>
          <p:grpSpPr>
            <a:xfrm>
              <a:off x="15425619" y="5569349"/>
              <a:ext cx="2873816" cy="883706"/>
              <a:chOff x="3918123" y="5539683"/>
              <a:chExt cx="2873816" cy="883706"/>
            </a:xfrm>
          </p:grpSpPr>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EF2D2623-9FFF-9F4A-8DAD-6CE858933D08}"/>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71" name="TextBox 170">
                    <a:extLst>
                      <a:ext uri="{FF2B5EF4-FFF2-40B4-BE49-F238E27FC236}">
                        <a16:creationId xmlns:a16="http://schemas.microsoft.com/office/drawing/2014/main" id="{EF2D2623-9FFF-9F4A-8DAD-6CE858933D08}"/>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18"/>
                    <a:stretch>
                      <a:fillRect/>
                    </a:stretch>
                  </a:blipFill>
                </p:spPr>
                <p:txBody>
                  <a:bodyPr/>
                  <a:lstStyle/>
                  <a:p>
                    <a:r>
                      <a:rPr lang="en-US">
                        <a:noFill/>
                      </a:rPr>
                      <a:t> </a:t>
                    </a:r>
                  </a:p>
                </p:txBody>
              </p:sp>
            </mc:Fallback>
          </mc:AlternateContent>
          <p:cxnSp>
            <p:nvCxnSpPr>
              <p:cNvPr id="172" name="Connector: Curved 171">
                <a:extLst>
                  <a:ext uri="{FF2B5EF4-FFF2-40B4-BE49-F238E27FC236}">
                    <a16:creationId xmlns:a16="http://schemas.microsoft.com/office/drawing/2014/main" id="{4193045D-9D81-6613-1014-614A85AB4134}"/>
                  </a:ext>
                </a:extLst>
              </p:cNvPr>
              <p:cNvCxnSpPr>
                <a:cxnSpLocks/>
                <a:endCxn id="171"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3" name="Connector: Curved 172">
                <a:extLst>
                  <a:ext uri="{FF2B5EF4-FFF2-40B4-BE49-F238E27FC236}">
                    <a16:creationId xmlns:a16="http://schemas.microsoft.com/office/drawing/2014/main" id="{FB71B943-9B8B-63B9-07E9-B05773FA6221}"/>
                  </a:ext>
                </a:extLst>
              </p:cNvPr>
              <p:cNvCxnSpPr>
                <a:cxnSpLocks/>
                <a:stCxn id="171"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F167048C-6255-F9F9-A2A9-4D5AE340C515}"/>
                </a:ext>
              </a:extLst>
            </p:cNvPr>
            <p:cNvGrpSpPr/>
            <p:nvPr/>
          </p:nvGrpSpPr>
          <p:grpSpPr>
            <a:xfrm>
              <a:off x="6706506" y="5569349"/>
              <a:ext cx="2873816" cy="883706"/>
              <a:chOff x="3918123" y="5539683"/>
              <a:chExt cx="2873816" cy="883706"/>
            </a:xfrm>
          </p:grpSpPr>
          <mc:AlternateContent xmlns:mc="http://schemas.openxmlformats.org/markup-compatibility/2006" xmlns:a14="http://schemas.microsoft.com/office/drawing/2010/main">
            <mc:Choice Requires="a14">
              <p:sp>
                <p:nvSpPr>
                  <p:cNvPr id="175" name="TextBox 174">
                    <a:extLst>
                      <a:ext uri="{FF2B5EF4-FFF2-40B4-BE49-F238E27FC236}">
                        <a16:creationId xmlns:a16="http://schemas.microsoft.com/office/drawing/2014/main" id="{64E9EFD2-569A-F197-82DC-48FC70D9F43F}"/>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75" name="TextBox 174">
                    <a:extLst>
                      <a:ext uri="{FF2B5EF4-FFF2-40B4-BE49-F238E27FC236}">
                        <a16:creationId xmlns:a16="http://schemas.microsoft.com/office/drawing/2014/main" id="{64E9EFD2-569A-F197-82DC-48FC70D9F43F}"/>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19"/>
                    <a:stretch>
                      <a:fillRect/>
                    </a:stretch>
                  </a:blipFill>
                </p:spPr>
                <p:txBody>
                  <a:bodyPr/>
                  <a:lstStyle/>
                  <a:p>
                    <a:r>
                      <a:rPr lang="en-US">
                        <a:noFill/>
                      </a:rPr>
                      <a:t> </a:t>
                    </a:r>
                  </a:p>
                </p:txBody>
              </p:sp>
            </mc:Fallback>
          </mc:AlternateContent>
          <p:cxnSp>
            <p:nvCxnSpPr>
              <p:cNvPr id="176" name="Connector: Curved 175">
                <a:extLst>
                  <a:ext uri="{FF2B5EF4-FFF2-40B4-BE49-F238E27FC236}">
                    <a16:creationId xmlns:a16="http://schemas.microsoft.com/office/drawing/2014/main" id="{967D7533-250B-8093-6099-BFE2581216D8}"/>
                  </a:ext>
                </a:extLst>
              </p:cNvPr>
              <p:cNvCxnSpPr>
                <a:cxnSpLocks/>
                <a:endCxn id="175"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7" name="Connector: Curved 176">
                <a:extLst>
                  <a:ext uri="{FF2B5EF4-FFF2-40B4-BE49-F238E27FC236}">
                    <a16:creationId xmlns:a16="http://schemas.microsoft.com/office/drawing/2014/main" id="{ADFA53BE-FFCB-139E-9D44-D9478B594B4D}"/>
                  </a:ext>
                </a:extLst>
              </p:cNvPr>
              <p:cNvCxnSpPr>
                <a:cxnSpLocks/>
                <a:stCxn id="175"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78" name="Group 177">
              <a:extLst>
                <a:ext uri="{FF2B5EF4-FFF2-40B4-BE49-F238E27FC236}">
                  <a16:creationId xmlns:a16="http://schemas.microsoft.com/office/drawing/2014/main" id="{744E22C8-BD90-2DFB-23B4-2D4EE88D6FF2}"/>
                </a:ext>
              </a:extLst>
            </p:cNvPr>
            <p:cNvGrpSpPr/>
            <p:nvPr/>
          </p:nvGrpSpPr>
          <p:grpSpPr>
            <a:xfrm>
              <a:off x="24144732" y="5569349"/>
              <a:ext cx="2873816" cy="883706"/>
              <a:chOff x="3918123" y="5539683"/>
              <a:chExt cx="2873816" cy="883706"/>
            </a:xfrm>
          </p:grpSpPr>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25B8EA23-48D5-2A48-6AC3-DC83CEECA0C6}"/>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79" name="TextBox 178">
                    <a:extLst>
                      <a:ext uri="{FF2B5EF4-FFF2-40B4-BE49-F238E27FC236}">
                        <a16:creationId xmlns:a16="http://schemas.microsoft.com/office/drawing/2014/main" id="{25B8EA23-48D5-2A48-6AC3-DC83CEECA0C6}"/>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0"/>
                    <a:stretch>
                      <a:fillRect/>
                    </a:stretch>
                  </a:blipFill>
                </p:spPr>
                <p:txBody>
                  <a:bodyPr/>
                  <a:lstStyle/>
                  <a:p>
                    <a:r>
                      <a:rPr lang="en-US">
                        <a:noFill/>
                      </a:rPr>
                      <a:t> </a:t>
                    </a:r>
                  </a:p>
                </p:txBody>
              </p:sp>
            </mc:Fallback>
          </mc:AlternateContent>
          <p:cxnSp>
            <p:nvCxnSpPr>
              <p:cNvPr id="180" name="Connector: Curved 179">
                <a:extLst>
                  <a:ext uri="{FF2B5EF4-FFF2-40B4-BE49-F238E27FC236}">
                    <a16:creationId xmlns:a16="http://schemas.microsoft.com/office/drawing/2014/main" id="{57700BBA-7FFB-0258-E717-21A6AD8E961A}"/>
                  </a:ext>
                </a:extLst>
              </p:cNvPr>
              <p:cNvCxnSpPr>
                <a:cxnSpLocks/>
                <a:endCxn id="179"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1" name="Connector: Curved 180">
                <a:extLst>
                  <a:ext uri="{FF2B5EF4-FFF2-40B4-BE49-F238E27FC236}">
                    <a16:creationId xmlns:a16="http://schemas.microsoft.com/office/drawing/2014/main" id="{DEE8FEA1-4143-A0D3-040A-80F2F764D5F9}"/>
                  </a:ext>
                </a:extLst>
              </p:cNvPr>
              <p:cNvCxnSpPr>
                <a:cxnSpLocks/>
                <a:stCxn id="179"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82" name="Group 181">
              <a:extLst>
                <a:ext uri="{FF2B5EF4-FFF2-40B4-BE49-F238E27FC236}">
                  <a16:creationId xmlns:a16="http://schemas.microsoft.com/office/drawing/2014/main" id="{3AD344AE-C03C-888F-12F0-55F5B5CAB3B0}"/>
                </a:ext>
              </a:extLst>
            </p:cNvPr>
            <p:cNvGrpSpPr/>
            <p:nvPr/>
          </p:nvGrpSpPr>
          <p:grpSpPr>
            <a:xfrm>
              <a:off x="21238361" y="5569349"/>
              <a:ext cx="2873816" cy="883706"/>
              <a:chOff x="3918123" y="5539683"/>
              <a:chExt cx="2873816" cy="883706"/>
            </a:xfrm>
          </p:grpSpPr>
          <mc:AlternateContent xmlns:mc="http://schemas.openxmlformats.org/markup-compatibility/2006" xmlns:a14="http://schemas.microsoft.com/office/drawing/2010/main">
            <mc:Choice Requires="a14">
              <p:sp>
                <p:nvSpPr>
                  <p:cNvPr id="183" name="TextBox 182">
                    <a:extLst>
                      <a:ext uri="{FF2B5EF4-FFF2-40B4-BE49-F238E27FC236}">
                        <a16:creationId xmlns:a16="http://schemas.microsoft.com/office/drawing/2014/main" id="{AD75734A-54A1-AAB5-F804-0348AEACC22F}"/>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83" name="TextBox 182">
                    <a:extLst>
                      <a:ext uri="{FF2B5EF4-FFF2-40B4-BE49-F238E27FC236}">
                        <a16:creationId xmlns:a16="http://schemas.microsoft.com/office/drawing/2014/main" id="{AD75734A-54A1-AAB5-F804-0348AEACC22F}"/>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1"/>
                    <a:stretch>
                      <a:fillRect/>
                    </a:stretch>
                  </a:blipFill>
                </p:spPr>
                <p:txBody>
                  <a:bodyPr/>
                  <a:lstStyle/>
                  <a:p>
                    <a:r>
                      <a:rPr lang="en-US">
                        <a:noFill/>
                      </a:rPr>
                      <a:t> </a:t>
                    </a:r>
                  </a:p>
                </p:txBody>
              </p:sp>
            </mc:Fallback>
          </mc:AlternateContent>
          <p:cxnSp>
            <p:nvCxnSpPr>
              <p:cNvPr id="184" name="Connector: Curved 183">
                <a:extLst>
                  <a:ext uri="{FF2B5EF4-FFF2-40B4-BE49-F238E27FC236}">
                    <a16:creationId xmlns:a16="http://schemas.microsoft.com/office/drawing/2014/main" id="{55AE4751-3C58-5BB0-D49F-68FFD3FD4638}"/>
                  </a:ext>
                </a:extLst>
              </p:cNvPr>
              <p:cNvCxnSpPr>
                <a:cxnSpLocks/>
                <a:endCxn id="183"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5" name="Connector: Curved 184">
                <a:extLst>
                  <a:ext uri="{FF2B5EF4-FFF2-40B4-BE49-F238E27FC236}">
                    <a16:creationId xmlns:a16="http://schemas.microsoft.com/office/drawing/2014/main" id="{F527A4FC-0E20-9EBB-7944-BE265B2289F5}"/>
                  </a:ext>
                </a:extLst>
              </p:cNvPr>
              <p:cNvCxnSpPr>
                <a:cxnSpLocks/>
                <a:stCxn id="183"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A5BF49FF-0F78-1B2F-A466-5E100B3AF050}"/>
                </a:ext>
              </a:extLst>
            </p:cNvPr>
            <p:cNvGrpSpPr/>
            <p:nvPr/>
          </p:nvGrpSpPr>
          <p:grpSpPr>
            <a:xfrm>
              <a:off x="27051103" y="5569349"/>
              <a:ext cx="2873816" cy="883706"/>
              <a:chOff x="3918123" y="5539683"/>
              <a:chExt cx="2873816" cy="883706"/>
            </a:xfrm>
          </p:grpSpPr>
          <mc:AlternateContent xmlns:mc="http://schemas.openxmlformats.org/markup-compatibility/2006" xmlns:a14="http://schemas.microsoft.com/office/drawing/2010/main">
            <mc:Choice Requires="a14">
              <p:sp>
                <p:nvSpPr>
                  <p:cNvPr id="187" name="TextBox 186">
                    <a:extLst>
                      <a:ext uri="{FF2B5EF4-FFF2-40B4-BE49-F238E27FC236}">
                        <a16:creationId xmlns:a16="http://schemas.microsoft.com/office/drawing/2014/main" id="{6C694E84-0978-E923-0215-B23DC85C1D84}"/>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87" name="TextBox 186">
                    <a:extLst>
                      <a:ext uri="{FF2B5EF4-FFF2-40B4-BE49-F238E27FC236}">
                        <a16:creationId xmlns:a16="http://schemas.microsoft.com/office/drawing/2014/main" id="{6C694E84-0978-E923-0215-B23DC85C1D84}"/>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2"/>
                    <a:stretch>
                      <a:fillRect/>
                    </a:stretch>
                  </a:blipFill>
                </p:spPr>
                <p:txBody>
                  <a:bodyPr/>
                  <a:lstStyle/>
                  <a:p>
                    <a:r>
                      <a:rPr lang="en-US">
                        <a:noFill/>
                      </a:rPr>
                      <a:t> </a:t>
                    </a:r>
                  </a:p>
                </p:txBody>
              </p:sp>
            </mc:Fallback>
          </mc:AlternateContent>
          <p:cxnSp>
            <p:nvCxnSpPr>
              <p:cNvPr id="188" name="Connector: Curved 187">
                <a:extLst>
                  <a:ext uri="{FF2B5EF4-FFF2-40B4-BE49-F238E27FC236}">
                    <a16:creationId xmlns:a16="http://schemas.microsoft.com/office/drawing/2014/main" id="{1326F752-15AF-8B91-7B33-6D63F7BDE72A}"/>
                  </a:ext>
                </a:extLst>
              </p:cNvPr>
              <p:cNvCxnSpPr>
                <a:cxnSpLocks/>
                <a:endCxn id="187"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9" name="Connector: Curved 188">
                <a:extLst>
                  <a:ext uri="{FF2B5EF4-FFF2-40B4-BE49-F238E27FC236}">
                    <a16:creationId xmlns:a16="http://schemas.microsoft.com/office/drawing/2014/main" id="{C2F0B4AE-1E7A-CA00-83C4-34D0B1C29308}"/>
                  </a:ext>
                </a:extLst>
              </p:cNvPr>
              <p:cNvCxnSpPr>
                <a:cxnSpLocks/>
                <a:stCxn id="187"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90" name="Group 189">
              <a:extLst>
                <a:ext uri="{FF2B5EF4-FFF2-40B4-BE49-F238E27FC236}">
                  <a16:creationId xmlns:a16="http://schemas.microsoft.com/office/drawing/2014/main" id="{C93877AC-A8C4-21E5-A26E-2476E6615BA9}"/>
                </a:ext>
              </a:extLst>
            </p:cNvPr>
            <p:cNvGrpSpPr/>
            <p:nvPr/>
          </p:nvGrpSpPr>
          <p:grpSpPr>
            <a:xfrm>
              <a:off x="29957474" y="5569349"/>
              <a:ext cx="2835074" cy="883706"/>
              <a:chOff x="3594916" y="5612488"/>
              <a:chExt cx="2835074" cy="883706"/>
            </a:xfrm>
          </p:grpSpPr>
          <mc:AlternateContent xmlns:mc="http://schemas.openxmlformats.org/markup-compatibility/2006" xmlns:a14="http://schemas.microsoft.com/office/drawing/2010/main">
            <mc:Choice Requires="a14">
              <p:sp>
                <p:nvSpPr>
                  <p:cNvPr id="191" name="TextBox 190">
                    <a:extLst>
                      <a:ext uri="{FF2B5EF4-FFF2-40B4-BE49-F238E27FC236}">
                        <a16:creationId xmlns:a16="http://schemas.microsoft.com/office/drawing/2014/main" id="{C19C2467-5378-FBFC-6BBA-897BF9037895}"/>
                      </a:ext>
                    </a:extLst>
                  </p:cNvPr>
                  <p:cNvSpPr txBox="1"/>
                  <p:nvPr/>
                </p:nvSpPr>
                <p:spPr>
                  <a:xfrm>
                    <a:off x="3964166" y="5612488"/>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10</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91" name="TextBox 190">
                    <a:extLst>
                      <a:ext uri="{FF2B5EF4-FFF2-40B4-BE49-F238E27FC236}">
                        <a16:creationId xmlns:a16="http://schemas.microsoft.com/office/drawing/2014/main" id="{C19C2467-5378-FBFC-6BBA-897BF9037895}"/>
                      </a:ext>
                    </a:extLst>
                  </p:cNvPr>
                  <p:cNvSpPr txBox="1">
                    <a:spLocks noRot="1" noChangeAspect="1" noMove="1" noResize="1" noEditPoints="1" noAdjustHandles="1" noChangeArrowheads="1" noChangeShapeType="1" noTextEdit="1"/>
                  </p:cNvSpPr>
                  <p:nvPr/>
                </p:nvSpPr>
                <p:spPr>
                  <a:xfrm>
                    <a:off x="3964166" y="5612488"/>
                    <a:ext cx="2156042" cy="707886"/>
                  </a:xfrm>
                  <a:prstGeom prst="rect">
                    <a:avLst/>
                  </a:prstGeom>
                  <a:blipFill>
                    <a:blip r:embed="rId23"/>
                    <a:stretch>
                      <a:fillRect/>
                    </a:stretch>
                  </a:blipFill>
                </p:spPr>
                <p:txBody>
                  <a:bodyPr/>
                  <a:lstStyle/>
                  <a:p>
                    <a:r>
                      <a:rPr lang="en-US">
                        <a:noFill/>
                      </a:rPr>
                      <a:t> </a:t>
                    </a:r>
                  </a:p>
                </p:txBody>
              </p:sp>
            </mc:Fallback>
          </mc:AlternateContent>
          <p:cxnSp>
            <p:nvCxnSpPr>
              <p:cNvPr id="192" name="Connector: Curved 191">
                <a:extLst>
                  <a:ext uri="{FF2B5EF4-FFF2-40B4-BE49-F238E27FC236}">
                    <a16:creationId xmlns:a16="http://schemas.microsoft.com/office/drawing/2014/main" id="{58625D85-73AF-913F-A172-16AB3B2F250A}"/>
                  </a:ext>
                </a:extLst>
              </p:cNvPr>
              <p:cNvCxnSpPr>
                <a:cxnSpLocks/>
                <a:endCxn id="191" idx="1"/>
              </p:cNvCxnSpPr>
              <p:nvPr/>
            </p:nvCxnSpPr>
            <p:spPr>
              <a:xfrm rot="5400000" flipH="1" flipV="1">
                <a:off x="3514660" y="6046688"/>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3" name="Connector: Curved 192">
                <a:extLst>
                  <a:ext uri="{FF2B5EF4-FFF2-40B4-BE49-F238E27FC236}">
                    <a16:creationId xmlns:a16="http://schemas.microsoft.com/office/drawing/2014/main" id="{C8F2567F-230C-55D1-3264-C831CF8C073F}"/>
                  </a:ext>
                </a:extLst>
              </p:cNvPr>
              <p:cNvCxnSpPr>
                <a:cxnSpLocks/>
                <a:stCxn id="191" idx="3"/>
              </p:cNvCxnSpPr>
              <p:nvPr/>
            </p:nvCxnSpPr>
            <p:spPr>
              <a:xfrm>
                <a:off x="6120208" y="5966431"/>
                <a:ext cx="309782" cy="517624"/>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sp>
        <p:nvSpPr>
          <p:cNvPr id="3" name="TextBox 2">
            <a:extLst>
              <a:ext uri="{FF2B5EF4-FFF2-40B4-BE49-F238E27FC236}">
                <a16:creationId xmlns:a16="http://schemas.microsoft.com/office/drawing/2014/main" id="{BD78FD19-6A67-2DC6-7921-9A40A449E6FB}"/>
              </a:ext>
            </a:extLst>
          </p:cNvPr>
          <p:cNvSpPr txBox="1"/>
          <p:nvPr/>
        </p:nvSpPr>
        <p:spPr>
          <a:xfrm>
            <a:off x="3053409"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0</a:t>
            </a:r>
          </a:p>
        </p:txBody>
      </p:sp>
      <p:sp>
        <p:nvSpPr>
          <p:cNvPr id="4" name="TextBox 3">
            <a:extLst>
              <a:ext uri="{FF2B5EF4-FFF2-40B4-BE49-F238E27FC236}">
                <a16:creationId xmlns:a16="http://schemas.microsoft.com/office/drawing/2014/main" id="{AA902981-5E9C-9E52-DF57-449212D4B136}"/>
              </a:ext>
            </a:extLst>
          </p:cNvPr>
          <p:cNvSpPr txBox="1"/>
          <p:nvPr/>
        </p:nvSpPr>
        <p:spPr>
          <a:xfrm>
            <a:off x="592536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a:t>
            </a:r>
          </a:p>
        </p:txBody>
      </p:sp>
      <p:sp>
        <p:nvSpPr>
          <p:cNvPr id="6" name="TextBox 5">
            <a:extLst>
              <a:ext uri="{FF2B5EF4-FFF2-40B4-BE49-F238E27FC236}">
                <a16:creationId xmlns:a16="http://schemas.microsoft.com/office/drawing/2014/main" id="{A218C07F-F39C-571F-7C08-978D82114688}"/>
              </a:ext>
            </a:extLst>
          </p:cNvPr>
          <p:cNvSpPr txBox="1"/>
          <p:nvPr/>
        </p:nvSpPr>
        <p:spPr>
          <a:xfrm>
            <a:off x="8797315"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2</a:t>
            </a:r>
          </a:p>
        </p:txBody>
      </p:sp>
      <p:sp>
        <p:nvSpPr>
          <p:cNvPr id="7" name="TextBox 6">
            <a:extLst>
              <a:ext uri="{FF2B5EF4-FFF2-40B4-BE49-F238E27FC236}">
                <a16:creationId xmlns:a16="http://schemas.microsoft.com/office/drawing/2014/main" id="{7A6D0580-3E06-0A36-AD91-03E597B3574A}"/>
              </a:ext>
            </a:extLst>
          </p:cNvPr>
          <p:cNvSpPr txBox="1"/>
          <p:nvPr/>
        </p:nvSpPr>
        <p:spPr>
          <a:xfrm>
            <a:off x="11669268"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3</a:t>
            </a:r>
          </a:p>
        </p:txBody>
      </p:sp>
      <p:sp>
        <p:nvSpPr>
          <p:cNvPr id="9" name="TextBox 8">
            <a:extLst>
              <a:ext uri="{FF2B5EF4-FFF2-40B4-BE49-F238E27FC236}">
                <a16:creationId xmlns:a16="http://schemas.microsoft.com/office/drawing/2014/main" id="{1540DACC-4F9E-E0B9-05BA-E82A822DD76E}"/>
              </a:ext>
            </a:extLst>
          </p:cNvPr>
          <p:cNvSpPr txBox="1"/>
          <p:nvPr/>
        </p:nvSpPr>
        <p:spPr>
          <a:xfrm>
            <a:off x="14541221"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4</a:t>
            </a:r>
          </a:p>
        </p:txBody>
      </p:sp>
      <p:sp>
        <p:nvSpPr>
          <p:cNvPr id="11" name="TextBox 10">
            <a:extLst>
              <a:ext uri="{FF2B5EF4-FFF2-40B4-BE49-F238E27FC236}">
                <a16:creationId xmlns:a16="http://schemas.microsoft.com/office/drawing/2014/main" id="{462D6051-AE64-EB61-DAD6-6AE339718A7F}"/>
              </a:ext>
            </a:extLst>
          </p:cNvPr>
          <p:cNvSpPr txBox="1"/>
          <p:nvPr/>
        </p:nvSpPr>
        <p:spPr>
          <a:xfrm>
            <a:off x="17413174"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5</a:t>
            </a:r>
          </a:p>
        </p:txBody>
      </p:sp>
      <p:sp>
        <p:nvSpPr>
          <p:cNvPr id="13" name="TextBox 12">
            <a:extLst>
              <a:ext uri="{FF2B5EF4-FFF2-40B4-BE49-F238E27FC236}">
                <a16:creationId xmlns:a16="http://schemas.microsoft.com/office/drawing/2014/main" id="{70147A3A-AE0D-837A-7922-D2E1AB10932A}"/>
              </a:ext>
            </a:extLst>
          </p:cNvPr>
          <p:cNvSpPr txBox="1"/>
          <p:nvPr/>
        </p:nvSpPr>
        <p:spPr>
          <a:xfrm>
            <a:off x="20285127"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6</a:t>
            </a:r>
          </a:p>
        </p:txBody>
      </p:sp>
      <p:sp>
        <p:nvSpPr>
          <p:cNvPr id="15" name="TextBox 14">
            <a:extLst>
              <a:ext uri="{FF2B5EF4-FFF2-40B4-BE49-F238E27FC236}">
                <a16:creationId xmlns:a16="http://schemas.microsoft.com/office/drawing/2014/main" id="{2EF95912-7186-446C-EF28-ACF4BFD16C4C}"/>
              </a:ext>
            </a:extLst>
          </p:cNvPr>
          <p:cNvSpPr txBox="1"/>
          <p:nvPr/>
        </p:nvSpPr>
        <p:spPr>
          <a:xfrm>
            <a:off x="23157080"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7</a:t>
            </a:r>
          </a:p>
        </p:txBody>
      </p:sp>
      <p:sp>
        <p:nvSpPr>
          <p:cNvPr id="16" name="TextBox 15">
            <a:extLst>
              <a:ext uri="{FF2B5EF4-FFF2-40B4-BE49-F238E27FC236}">
                <a16:creationId xmlns:a16="http://schemas.microsoft.com/office/drawing/2014/main" id="{C0283B89-5EC6-E255-0E5A-3747E8EAC350}"/>
              </a:ext>
            </a:extLst>
          </p:cNvPr>
          <p:cNvSpPr txBox="1"/>
          <p:nvPr/>
        </p:nvSpPr>
        <p:spPr>
          <a:xfrm>
            <a:off x="26029033"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8</a:t>
            </a:r>
          </a:p>
        </p:txBody>
      </p:sp>
      <p:sp>
        <p:nvSpPr>
          <p:cNvPr id="17" name="TextBox 16">
            <a:extLst>
              <a:ext uri="{FF2B5EF4-FFF2-40B4-BE49-F238E27FC236}">
                <a16:creationId xmlns:a16="http://schemas.microsoft.com/office/drawing/2014/main" id="{AE573855-7E83-73F9-6346-BC90EBE86F91}"/>
              </a:ext>
            </a:extLst>
          </p:cNvPr>
          <p:cNvSpPr txBox="1"/>
          <p:nvPr/>
        </p:nvSpPr>
        <p:spPr>
          <a:xfrm>
            <a:off x="28900986"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9</a:t>
            </a:r>
          </a:p>
        </p:txBody>
      </p:sp>
      <p:sp>
        <p:nvSpPr>
          <p:cNvPr id="20" name="TextBox 19">
            <a:extLst>
              <a:ext uri="{FF2B5EF4-FFF2-40B4-BE49-F238E27FC236}">
                <a16:creationId xmlns:a16="http://schemas.microsoft.com/office/drawing/2014/main" id="{8BDA6128-4C61-B117-FE52-C99B89FC5A9E}"/>
              </a:ext>
            </a:extLst>
          </p:cNvPr>
          <p:cNvSpPr txBox="1"/>
          <p:nvPr/>
        </p:nvSpPr>
        <p:spPr>
          <a:xfrm>
            <a:off x="3177294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10</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7B413D3-1C06-2798-E3CC-1114044955A2}"/>
                  </a:ext>
                </a:extLst>
              </p:cNvPr>
              <p:cNvSpPr txBox="1"/>
              <p:nvPr/>
            </p:nvSpPr>
            <p:spPr>
              <a:xfrm>
                <a:off x="11416343" y="11026236"/>
                <a:ext cx="13743314" cy="830997"/>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 </m:t>
                      </m:r>
                      <m:d>
                        <m:dPr>
                          <m:begChr m:val="["/>
                          <m:endChr m:val="]"/>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0.0001, 0.0023, 0.0045, 0.0067, …, 0.0200</m:t>
                          </m:r>
                        </m:e>
                      </m:d>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22" name="TextBox 21">
                <a:extLst>
                  <a:ext uri="{FF2B5EF4-FFF2-40B4-BE49-F238E27FC236}">
                    <a16:creationId xmlns:a16="http://schemas.microsoft.com/office/drawing/2014/main" id="{17B413D3-1C06-2798-E3CC-1114044955A2}"/>
                  </a:ext>
                </a:extLst>
              </p:cNvPr>
              <p:cNvSpPr txBox="1">
                <a:spLocks noRot="1" noChangeAspect="1" noMove="1" noResize="1" noEditPoints="1" noAdjustHandles="1" noChangeArrowheads="1" noChangeShapeType="1" noTextEdit="1"/>
              </p:cNvSpPr>
              <p:nvPr/>
            </p:nvSpPr>
            <p:spPr>
              <a:xfrm>
                <a:off x="11416343" y="11026236"/>
                <a:ext cx="13743314" cy="830997"/>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7FD6D20-2AEF-4E4A-057B-CF9761FBE7F8}"/>
                  </a:ext>
                </a:extLst>
              </p:cNvPr>
              <p:cNvSpPr txBox="1"/>
              <p:nvPr/>
            </p:nvSpPr>
            <p:spPr>
              <a:xfrm>
                <a:off x="9310683" y="10644583"/>
                <a:ext cx="2598871" cy="14465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880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𝛽</m:t>
                      </m:r>
                    </m:oMath>
                  </m:oMathPara>
                </a14:m>
                <a:endParaRPr lang="en-US" sz="8800" dirty="0"/>
              </a:p>
            </p:txBody>
          </p:sp>
        </mc:Choice>
        <mc:Fallback xmlns="">
          <p:sp>
            <p:nvSpPr>
              <p:cNvPr id="26" name="TextBox 25">
                <a:extLst>
                  <a:ext uri="{FF2B5EF4-FFF2-40B4-BE49-F238E27FC236}">
                    <a16:creationId xmlns:a16="http://schemas.microsoft.com/office/drawing/2014/main" id="{A7FD6D20-2AEF-4E4A-057B-CF9761FBE7F8}"/>
                  </a:ext>
                </a:extLst>
              </p:cNvPr>
              <p:cNvSpPr txBox="1">
                <a:spLocks noRot="1" noChangeAspect="1" noMove="1" noResize="1" noEditPoints="1" noAdjustHandles="1" noChangeArrowheads="1" noChangeShapeType="1" noTextEdit="1"/>
              </p:cNvSpPr>
              <p:nvPr/>
            </p:nvSpPr>
            <p:spPr>
              <a:xfrm>
                <a:off x="9310683" y="10644583"/>
                <a:ext cx="2598871" cy="1446550"/>
              </a:xfrm>
              <a:prstGeom prst="rect">
                <a:avLst/>
              </a:prstGeom>
              <a:blipFill>
                <a:blip r:embed="rId25"/>
                <a:stretch>
                  <a:fillRect/>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3F791765-B2AD-B4E4-B75A-C05F866BF0EF}"/>
              </a:ext>
            </a:extLst>
          </p:cNvPr>
          <p:cNvSpPr txBox="1"/>
          <p:nvPr/>
        </p:nvSpPr>
        <p:spPr>
          <a:xfrm>
            <a:off x="12665757" y="11871088"/>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0</a:t>
            </a:r>
          </a:p>
        </p:txBody>
      </p:sp>
      <p:sp>
        <p:nvSpPr>
          <p:cNvPr id="30" name="TextBox 29">
            <a:extLst>
              <a:ext uri="{FF2B5EF4-FFF2-40B4-BE49-F238E27FC236}">
                <a16:creationId xmlns:a16="http://schemas.microsoft.com/office/drawing/2014/main" id="{553D9B2A-F72A-546B-6950-D54170DC8E0B}"/>
              </a:ext>
            </a:extLst>
          </p:cNvPr>
          <p:cNvSpPr txBox="1"/>
          <p:nvPr/>
        </p:nvSpPr>
        <p:spPr>
          <a:xfrm>
            <a:off x="14993694" y="11871088"/>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a:t>
            </a:r>
          </a:p>
        </p:txBody>
      </p:sp>
      <p:sp>
        <p:nvSpPr>
          <p:cNvPr id="31" name="TextBox 30">
            <a:extLst>
              <a:ext uri="{FF2B5EF4-FFF2-40B4-BE49-F238E27FC236}">
                <a16:creationId xmlns:a16="http://schemas.microsoft.com/office/drawing/2014/main" id="{34F9409C-E38A-9DC5-D817-6DA29F5A2B4C}"/>
              </a:ext>
            </a:extLst>
          </p:cNvPr>
          <p:cNvSpPr txBox="1"/>
          <p:nvPr/>
        </p:nvSpPr>
        <p:spPr>
          <a:xfrm>
            <a:off x="17321631" y="11871088"/>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3</a:t>
            </a:r>
          </a:p>
        </p:txBody>
      </p:sp>
      <p:sp>
        <p:nvSpPr>
          <p:cNvPr id="32" name="TextBox 31">
            <a:extLst>
              <a:ext uri="{FF2B5EF4-FFF2-40B4-BE49-F238E27FC236}">
                <a16:creationId xmlns:a16="http://schemas.microsoft.com/office/drawing/2014/main" id="{E2C14EAF-7501-B844-3F2F-119806A62644}"/>
              </a:ext>
            </a:extLst>
          </p:cNvPr>
          <p:cNvSpPr txBox="1"/>
          <p:nvPr/>
        </p:nvSpPr>
        <p:spPr>
          <a:xfrm>
            <a:off x="19649567" y="11871088"/>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4</a:t>
            </a:r>
          </a:p>
        </p:txBody>
      </p:sp>
      <p:sp>
        <p:nvSpPr>
          <p:cNvPr id="33" name="TextBox 32">
            <a:extLst>
              <a:ext uri="{FF2B5EF4-FFF2-40B4-BE49-F238E27FC236}">
                <a16:creationId xmlns:a16="http://schemas.microsoft.com/office/drawing/2014/main" id="{6E75C856-45F6-A816-2F5D-E6112DF16EB4}"/>
              </a:ext>
            </a:extLst>
          </p:cNvPr>
          <p:cNvSpPr txBox="1"/>
          <p:nvPr/>
        </p:nvSpPr>
        <p:spPr>
          <a:xfrm>
            <a:off x="22863291" y="11871088"/>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10</a:t>
            </a: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0A1920F7-985C-C12C-5DD1-406F24F790CD}"/>
                  </a:ext>
                </a:extLst>
              </p:cNvPr>
              <p:cNvSpPr txBox="1"/>
              <p:nvPr/>
            </p:nvSpPr>
            <p:spPr>
              <a:xfrm>
                <a:off x="9310683" y="14010847"/>
                <a:ext cx="2598871" cy="14465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88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𝑇</m:t>
                      </m:r>
                    </m:oMath>
                  </m:oMathPara>
                </a14:m>
                <a:endParaRPr lang="en-US" sz="8800" dirty="0"/>
              </a:p>
            </p:txBody>
          </p:sp>
        </mc:Choice>
        <mc:Fallback xmlns="">
          <p:sp>
            <p:nvSpPr>
              <p:cNvPr id="45" name="TextBox 44">
                <a:extLst>
                  <a:ext uri="{FF2B5EF4-FFF2-40B4-BE49-F238E27FC236}">
                    <a16:creationId xmlns:a16="http://schemas.microsoft.com/office/drawing/2014/main" id="{0A1920F7-985C-C12C-5DD1-406F24F790CD}"/>
                  </a:ext>
                </a:extLst>
              </p:cNvPr>
              <p:cNvSpPr txBox="1">
                <a:spLocks noRot="1" noChangeAspect="1" noMove="1" noResize="1" noEditPoints="1" noAdjustHandles="1" noChangeArrowheads="1" noChangeShapeType="1" noTextEdit="1"/>
              </p:cNvSpPr>
              <p:nvPr/>
            </p:nvSpPr>
            <p:spPr>
              <a:xfrm>
                <a:off x="9310683" y="14010847"/>
                <a:ext cx="2598871" cy="1446550"/>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07C14966-9C5A-1808-1D7E-868A83564EAA}"/>
                  </a:ext>
                </a:extLst>
              </p:cNvPr>
              <p:cNvSpPr txBox="1"/>
              <p:nvPr/>
            </p:nvSpPr>
            <p:spPr>
              <a:xfrm>
                <a:off x="11414196" y="14318623"/>
                <a:ext cx="1654299" cy="830997"/>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=10</m:t>
                      </m:r>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46" name="TextBox 45">
                <a:extLst>
                  <a:ext uri="{FF2B5EF4-FFF2-40B4-BE49-F238E27FC236}">
                    <a16:creationId xmlns:a16="http://schemas.microsoft.com/office/drawing/2014/main" id="{07C14966-9C5A-1808-1D7E-868A83564EAA}"/>
                  </a:ext>
                </a:extLst>
              </p:cNvPr>
              <p:cNvSpPr txBox="1">
                <a:spLocks noRot="1" noChangeAspect="1" noMove="1" noResize="1" noEditPoints="1" noAdjustHandles="1" noChangeArrowheads="1" noChangeShapeType="1" noTextEdit="1"/>
              </p:cNvSpPr>
              <p:nvPr/>
            </p:nvSpPr>
            <p:spPr>
              <a:xfrm>
                <a:off x="11414196" y="14318623"/>
                <a:ext cx="1654299" cy="830997"/>
              </a:xfrm>
              <a:prstGeom prst="rect">
                <a:avLst/>
              </a:prstGeom>
              <a:blipFill>
                <a:blip r:embed="rId27"/>
                <a:stretch>
                  <a:fillRect/>
                </a:stretch>
              </a:blipFill>
            </p:spPr>
            <p:txBody>
              <a:bodyPr/>
              <a:lstStyle/>
              <a:p>
                <a:r>
                  <a:rPr lang="en-US">
                    <a:noFill/>
                  </a:rPr>
                  <a:t> </a:t>
                </a:r>
              </a:p>
            </p:txBody>
          </p:sp>
        </mc:Fallback>
      </mc:AlternateContent>
      <p:sp>
        <p:nvSpPr>
          <p:cNvPr id="47" name="Rectangle 46">
            <a:extLst>
              <a:ext uri="{FF2B5EF4-FFF2-40B4-BE49-F238E27FC236}">
                <a16:creationId xmlns:a16="http://schemas.microsoft.com/office/drawing/2014/main" id="{00E76DE1-1192-228D-3E24-301E3A69605E}"/>
              </a:ext>
            </a:extLst>
          </p:cNvPr>
          <p:cNvSpPr/>
          <p:nvPr/>
        </p:nvSpPr>
        <p:spPr>
          <a:xfrm>
            <a:off x="15218802" y="14010847"/>
            <a:ext cx="7864739" cy="144655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bg1"/>
                </a:solidFill>
                <a:latin typeface="Trebuchet MS" panose="020B0603020202020204" pitchFamily="34" charset="0"/>
              </a:rPr>
              <a:t>Total number of timesteps</a:t>
            </a: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3CBE4DB6-B164-5D0B-3B4B-B0589C2A2541}"/>
                  </a:ext>
                </a:extLst>
              </p:cNvPr>
              <p:cNvSpPr txBox="1"/>
              <p:nvPr/>
            </p:nvSpPr>
            <p:spPr>
              <a:xfrm>
                <a:off x="9305948" y="16916190"/>
                <a:ext cx="2598871" cy="14465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880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𝛼</m:t>
                      </m:r>
                    </m:oMath>
                  </m:oMathPara>
                </a14:m>
                <a:endParaRPr lang="en-US" sz="8800" dirty="0"/>
              </a:p>
            </p:txBody>
          </p:sp>
        </mc:Choice>
        <mc:Fallback xmlns="">
          <p:sp>
            <p:nvSpPr>
              <p:cNvPr id="48" name="TextBox 47">
                <a:extLst>
                  <a:ext uri="{FF2B5EF4-FFF2-40B4-BE49-F238E27FC236}">
                    <a16:creationId xmlns:a16="http://schemas.microsoft.com/office/drawing/2014/main" id="{3CBE4DB6-B164-5D0B-3B4B-B0589C2A2541}"/>
                  </a:ext>
                </a:extLst>
              </p:cNvPr>
              <p:cNvSpPr txBox="1">
                <a:spLocks noRot="1" noChangeAspect="1" noMove="1" noResize="1" noEditPoints="1" noAdjustHandles="1" noChangeArrowheads="1" noChangeShapeType="1" noTextEdit="1"/>
              </p:cNvSpPr>
              <p:nvPr/>
            </p:nvSpPr>
            <p:spPr>
              <a:xfrm>
                <a:off x="9305948" y="16916190"/>
                <a:ext cx="2598871" cy="1446550"/>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147FDF7D-296F-9D93-AB9D-A36EF752B4B4}"/>
                  </a:ext>
                </a:extLst>
              </p:cNvPr>
              <p:cNvSpPr txBox="1"/>
              <p:nvPr/>
            </p:nvSpPr>
            <p:spPr>
              <a:xfrm>
                <a:off x="11443402" y="17223967"/>
                <a:ext cx="2689967" cy="830997"/>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 1−</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𝛽</m:t>
                      </m:r>
                    </m:oMath>
                  </m:oMathPara>
                </a14:m>
                <a:endParaRPr lang="en-US" sz="5400" dirty="0">
                  <a:solidFill>
                    <a:schemeClr val="bg1"/>
                  </a:solidFill>
                  <a:latin typeface="NVIDIA Sans" panose="020B0503020203020204" pitchFamily="34" charset="0"/>
                  <a:cs typeface="NVIDIA Sans" panose="020B0503020203020204" pitchFamily="34" charset="0"/>
                </a:endParaRPr>
              </a:p>
            </p:txBody>
          </p:sp>
        </mc:Choice>
        <mc:Fallback xmlns="">
          <p:sp>
            <p:nvSpPr>
              <p:cNvPr id="49" name="TextBox 48">
                <a:extLst>
                  <a:ext uri="{FF2B5EF4-FFF2-40B4-BE49-F238E27FC236}">
                    <a16:creationId xmlns:a16="http://schemas.microsoft.com/office/drawing/2014/main" id="{147FDF7D-296F-9D93-AB9D-A36EF752B4B4}"/>
                  </a:ext>
                </a:extLst>
              </p:cNvPr>
              <p:cNvSpPr txBox="1">
                <a:spLocks noRot="1" noChangeAspect="1" noMove="1" noResize="1" noEditPoints="1" noAdjustHandles="1" noChangeArrowheads="1" noChangeShapeType="1" noTextEdit="1"/>
              </p:cNvSpPr>
              <p:nvPr/>
            </p:nvSpPr>
            <p:spPr>
              <a:xfrm>
                <a:off x="11443402" y="17223967"/>
                <a:ext cx="2689967" cy="830997"/>
              </a:xfrm>
              <a:prstGeom prst="rect">
                <a:avLst/>
              </a:prstGeom>
              <a:blipFill>
                <a:blip r:embed="rId29"/>
                <a:stretch>
                  <a:fillRect/>
                </a:stretch>
              </a:blipFill>
            </p:spPr>
            <p:txBody>
              <a:bodyPr/>
              <a:lstStyle/>
              <a:p>
                <a:r>
                  <a:rPr lang="en-US">
                    <a:noFill/>
                  </a:rPr>
                  <a:t> </a:t>
                </a:r>
              </a:p>
            </p:txBody>
          </p:sp>
        </mc:Fallback>
      </mc:AlternateContent>
      <p:sp>
        <p:nvSpPr>
          <p:cNvPr id="51" name="Rectangle 50">
            <a:extLst>
              <a:ext uri="{FF2B5EF4-FFF2-40B4-BE49-F238E27FC236}">
                <a16:creationId xmlns:a16="http://schemas.microsoft.com/office/drawing/2014/main" id="{EF80F7CE-8A58-9BDC-959B-6BCCEBEE5F72}"/>
              </a:ext>
            </a:extLst>
          </p:cNvPr>
          <p:cNvSpPr/>
          <p:nvPr/>
        </p:nvSpPr>
        <p:spPr>
          <a:xfrm>
            <a:off x="15118690" y="16840134"/>
            <a:ext cx="7864739" cy="144655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bg1"/>
                </a:solidFill>
                <a:latin typeface="Trebuchet MS" panose="020B0603020202020204" pitchFamily="34" charset="0"/>
              </a:rPr>
              <a:t>Convenient shorthand</a:t>
            </a:r>
          </a:p>
        </p:txBody>
      </p:sp>
      <p:sp>
        <p:nvSpPr>
          <p:cNvPr id="24" name="TextBox 23">
            <a:extLst>
              <a:ext uri="{FF2B5EF4-FFF2-40B4-BE49-F238E27FC236}">
                <a16:creationId xmlns:a16="http://schemas.microsoft.com/office/drawing/2014/main" id="{CD5E2BF1-B04C-8CE8-CFCB-CAEBDBBC85AD}"/>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0">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4" name="Slide Number Placeholder 3">
            <a:extLst>
              <a:ext uri="{FF2B5EF4-FFF2-40B4-BE49-F238E27FC236}">
                <a16:creationId xmlns:a16="http://schemas.microsoft.com/office/drawing/2014/main" id="{2C48E10D-322F-6073-F1BE-BA887786105F}"/>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103</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306493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Getting Lost in the Noise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dirty="0"/>
              <a:t>Forward Diffusion</a:t>
            </a:r>
          </a:p>
        </p:txBody>
      </p:sp>
      <p:pic>
        <p:nvPicPr>
          <p:cNvPr id="5" name="Picture 4">
            <a:extLst>
              <a:ext uri="{FF2B5EF4-FFF2-40B4-BE49-F238E27FC236}">
                <a16:creationId xmlns:a16="http://schemas.microsoft.com/office/drawing/2014/main" id="{EAFA30DA-7B61-0127-1EE7-0D61F66BE625}"/>
              </a:ext>
            </a:extLst>
          </p:cNvPr>
          <p:cNvPicPr>
            <a:picLocks noChangeAspect="1"/>
          </p:cNvPicPr>
          <p:nvPr/>
        </p:nvPicPr>
        <p:blipFill>
          <a:blip r:embed="rId3"/>
          <a:stretch>
            <a:fillRect/>
          </a:stretch>
        </p:blipFill>
        <p:spPr>
          <a:xfrm>
            <a:off x="2514600" y="6412938"/>
            <a:ext cx="2807048" cy="2719328"/>
          </a:xfrm>
          <a:prstGeom prst="rect">
            <a:avLst/>
          </a:prstGeom>
        </p:spPr>
      </p:pic>
      <p:pic>
        <p:nvPicPr>
          <p:cNvPr id="8" name="Picture 7">
            <a:extLst>
              <a:ext uri="{FF2B5EF4-FFF2-40B4-BE49-F238E27FC236}">
                <a16:creationId xmlns:a16="http://schemas.microsoft.com/office/drawing/2014/main" id="{5B1C6AFA-39D0-7307-F2CB-712B1CC8C2D4}"/>
              </a:ext>
            </a:extLst>
          </p:cNvPr>
          <p:cNvPicPr>
            <a:picLocks noChangeAspect="1"/>
          </p:cNvPicPr>
          <p:nvPr/>
        </p:nvPicPr>
        <p:blipFill>
          <a:blip r:embed="rId4"/>
          <a:stretch>
            <a:fillRect/>
          </a:stretch>
        </p:blipFill>
        <p:spPr>
          <a:xfrm>
            <a:off x="5388415" y="6412938"/>
            <a:ext cx="2807048" cy="2719328"/>
          </a:xfrm>
          <a:prstGeom prst="rect">
            <a:avLst/>
          </a:prstGeom>
        </p:spPr>
      </p:pic>
      <p:pic>
        <p:nvPicPr>
          <p:cNvPr id="10" name="Picture 9">
            <a:extLst>
              <a:ext uri="{FF2B5EF4-FFF2-40B4-BE49-F238E27FC236}">
                <a16:creationId xmlns:a16="http://schemas.microsoft.com/office/drawing/2014/main" id="{E0483F09-E2F7-7074-8085-6089A6191BA9}"/>
              </a:ext>
            </a:extLst>
          </p:cNvPr>
          <p:cNvPicPr>
            <a:picLocks noChangeAspect="1"/>
          </p:cNvPicPr>
          <p:nvPr/>
        </p:nvPicPr>
        <p:blipFill>
          <a:blip r:embed="rId5"/>
          <a:stretch>
            <a:fillRect/>
          </a:stretch>
        </p:blipFill>
        <p:spPr>
          <a:xfrm>
            <a:off x="8262230" y="6412938"/>
            <a:ext cx="2807047" cy="2719328"/>
          </a:xfrm>
          <a:prstGeom prst="rect">
            <a:avLst/>
          </a:prstGeom>
        </p:spPr>
      </p:pic>
      <p:pic>
        <p:nvPicPr>
          <p:cNvPr id="12" name="Picture 11">
            <a:extLst>
              <a:ext uri="{FF2B5EF4-FFF2-40B4-BE49-F238E27FC236}">
                <a16:creationId xmlns:a16="http://schemas.microsoft.com/office/drawing/2014/main" id="{7A2A86A6-DE9D-92EF-3AFC-BF958AB4A89C}"/>
              </a:ext>
            </a:extLst>
          </p:cNvPr>
          <p:cNvPicPr>
            <a:picLocks noChangeAspect="1"/>
          </p:cNvPicPr>
          <p:nvPr/>
        </p:nvPicPr>
        <p:blipFill>
          <a:blip r:embed="rId6"/>
          <a:stretch>
            <a:fillRect/>
          </a:stretch>
        </p:blipFill>
        <p:spPr>
          <a:xfrm>
            <a:off x="11136044" y="6412938"/>
            <a:ext cx="2807048" cy="2719328"/>
          </a:xfrm>
          <a:prstGeom prst="rect">
            <a:avLst/>
          </a:prstGeom>
        </p:spPr>
      </p:pic>
      <p:pic>
        <p:nvPicPr>
          <p:cNvPr id="14" name="Picture 13">
            <a:extLst>
              <a:ext uri="{FF2B5EF4-FFF2-40B4-BE49-F238E27FC236}">
                <a16:creationId xmlns:a16="http://schemas.microsoft.com/office/drawing/2014/main" id="{CAEC516A-2C31-9571-DDF8-1C8548A602C4}"/>
              </a:ext>
            </a:extLst>
          </p:cNvPr>
          <p:cNvPicPr>
            <a:picLocks noChangeAspect="1"/>
          </p:cNvPicPr>
          <p:nvPr/>
        </p:nvPicPr>
        <p:blipFill>
          <a:blip r:embed="rId7"/>
          <a:stretch>
            <a:fillRect/>
          </a:stretch>
        </p:blipFill>
        <p:spPr>
          <a:xfrm>
            <a:off x="14009859" y="6412938"/>
            <a:ext cx="2807048" cy="2719328"/>
          </a:xfrm>
          <a:prstGeom prst="rect">
            <a:avLst/>
          </a:prstGeom>
        </p:spPr>
      </p:pic>
      <p:pic>
        <p:nvPicPr>
          <p:cNvPr id="18" name="Picture 17">
            <a:extLst>
              <a:ext uri="{FF2B5EF4-FFF2-40B4-BE49-F238E27FC236}">
                <a16:creationId xmlns:a16="http://schemas.microsoft.com/office/drawing/2014/main" id="{205F795B-E091-605D-9886-DBA179EB9B65}"/>
              </a:ext>
            </a:extLst>
          </p:cNvPr>
          <p:cNvPicPr>
            <a:picLocks noChangeAspect="1"/>
          </p:cNvPicPr>
          <p:nvPr/>
        </p:nvPicPr>
        <p:blipFill>
          <a:blip r:embed="rId8"/>
          <a:stretch>
            <a:fillRect/>
          </a:stretch>
        </p:blipFill>
        <p:spPr>
          <a:xfrm>
            <a:off x="16883674" y="6412938"/>
            <a:ext cx="2807048" cy="2719328"/>
          </a:xfrm>
          <a:prstGeom prst="rect">
            <a:avLst/>
          </a:prstGeom>
        </p:spPr>
      </p:pic>
      <p:pic>
        <p:nvPicPr>
          <p:cNvPr id="21" name="Picture 20">
            <a:extLst>
              <a:ext uri="{FF2B5EF4-FFF2-40B4-BE49-F238E27FC236}">
                <a16:creationId xmlns:a16="http://schemas.microsoft.com/office/drawing/2014/main" id="{FD8D44DD-395E-C6DA-7159-98E3083F47A8}"/>
              </a:ext>
            </a:extLst>
          </p:cNvPr>
          <p:cNvPicPr>
            <a:picLocks noChangeAspect="1"/>
          </p:cNvPicPr>
          <p:nvPr/>
        </p:nvPicPr>
        <p:blipFill>
          <a:blip r:embed="rId9"/>
          <a:stretch>
            <a:fillRect/>
          </a:stretch>
        </p:blipFill>
        <p:spPr>
          <a:xfrm>
            <a:off x="19757489" y="6412938"/>
            <a:ext cx="2807048" cy="2719328"/>
          </a:xfrm>
          <a:prstGeom prst="rect">
            <a:avLst/>
          </a:prstGeom>
        </p:spPr>
      </p:pic>
      <p:pic>
        <p:nvPicPr>
          <p:cNvPr id="23" name="Picture 22">
            <a:extLst>
              <a:ext uri="{FF2B5EF4-FFF2-40B4-BE49-F238E27FC236}">
                <a16:creationId xmlns:a16="http://schemas.microsoft.com/office/drawing/2014/main" id="{4F19E396-6457-F3EC-D8AD-DE6EE581A84A}"/>
              </a:ext>
            </a:extLst>
          </p:cNvPr>
          <p:cNvPicPr>
            <a:picLocks noChangeAspect="1"/>
          </p:cNvPicPr>
          <p:nvPr/>
        </p:nvPicPr>
        <p:blipFill>
          <a:blip r:embed="rId10"/>
          <a:stretch>
            <a:fillRect/>
          </a:stretch>
        </p:blipFill>
        <p:spPr>
          <a:xfrm>
            <a:off x="22631304" y="6412938"/>
            <a:ext cx="2807048" cy="2719328"/>
          </a:xfrm>
          <a:prstGeom prst="rect">
            <a:avLst/>
          </a:prstGeom>
        </p:spPr>
      </p:pic>
      <p:pic>
        <p:nvPicPr>
          <p:cNvPr id="25" name="Picture 24">
            <a:extLst>
              <a:ext uri="{FF2B5EF4-FFF2-40B4-BE49-F238E27FC236}">
                <a16:creationId xmlns:a16="http://schemas.microsoft.com/office/drawing/2014/main" id="{8B3689F2-7E42-3DDF-1FD6-2C027C79E666}"/>
              </a:ext>
            </a:extLst>
          </p:cNvPr>
          <p:cNvPicPr>
            <a:picLocks noChangeAspect="1"/>
          </p:cNvPicPr>
          <p:nvPr/>
        </p:nvPicPr>
        <p:blipFill>
          <a:blip r:embed="rId11"/>
          <a:stretch>
            <a:fillRect/>
          </a:stretch>
        </p:blipFill>
        <p:spPr>
          <a:xfrm>
            <a:off x="25505119" y="6412938"/>
            <a:ext cx="2807048" cy="2719328"/>
          </a:xfrm>
          <a:prstGeom prst="rect">
            <a:avLst/>
          </a:prstGeom>
        </p:spPr>
      </p:pic>
      <p:pic>
        <p:nvPicPr>
          <p:cNvPr id="27" name="Picture 26">
            <a:extLst>
              <a:ext uri="{FF2B5EF4-FFF2-40B4-BE49-F238E27FC236}">
                <a16:creationId xmlns:a16="http://schemas.microsoft.com/office/drawing/2014/main" id="{BE54600C-881C-0423-8DCD-AD99EBB01F3C}"/>
              </a:ext>
            </a:extLst>
          </p:cNvPr>
          <p:cNvPicPr>
            <a:picLocks noChangeAspect="1"/>
          </p:cNvPicPr>
          <p:nvPr/>
        </p:nvPicPr>
        <p:blipFill>
          <a:blip r:embed="rId12"/>
          <a:stretch>
            <a:fillRect/>
          </a:stretch>
        </p:blipFill>
        <p:spPr>
          <a:xfrm>
            <a:off x="28378934" y="6412938"/>
            <a:ext cx="2807048" cy="2719328"/>
          </a:xfrm>
          <a:prstGeom prst="rect">
            <a:avLst/>
          </a:prstGeom>
        </p:spPr>
      </p:pic>
      <p:pic>
        <p:nvPicPr>
          <p:cNvPr id="29" name="Picture 28">
            <a:extLst>
              <a:ext uri="{FF2B5EF4-FFF2-40B4-BE49-F238E27FC236}">
                <a16:creationId xmlns:a16="http://schemas.microsoft.com/office/drawing/2014/main" id="{2906AD18-3D9F-EBD1-CFF1-7D4D35DD7E5B}"/>
              </a:ext>
            </a:extLst>
          </p:cNvPr>
          <p:cNvPicPr>
            <a:picLocks noChangeAspect="1"/>
          </p:cNvPicPr>
          <p:nvPr/>
        </p:nvPicPr>
        <p:blipFill>
          <a:blip r:embed="rId13"/>
          <a:stretch>
            <a:fillRect/>
          </a:stretch>
        </p:blipFill>
        <p:spPr>
          <a:xfrm>
            <a:off x="31252751" y="6412938"/>
            <a:ext cx="2807050" cy="2719328"/>
          </a:xfrm>
          <a:prstGeom prst="rect">
            <a:avLst/>
          </a:prstGeom>
        </p:spPr>
      </p:pic>
      <p:sp>
        <p:nvSpPr>
          <p:cNvPr id="34" name="TextBox 33">
            <a:extLst>
              <a:ext uri="{FF2B5EF4-FFF2-40B4-BE49-F238E27FC236}">
                <a16:creationId xmlns:a16="http://schemas.microsoft.com/office/drawing/2014/main" id="{BAADE2BF-1F98-9119-9AE8-368E60B85151}"/>
              </a:ext>
            </a:extLst>
          </p:cNvPr>
          <p:cNvSpPr txBox="1"/>
          <p:nvPr/>
        </p:nvSpPr>
        <p:spPr>
          <a:xfrm>
            <a:off x="3053409"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0</a:t>
            </a:r>
          </a:p>
        </p:txBody>
      </p:sp>
      <p:sp>
        <p:nvSpPr>
          <p:cNvPr id="35" name="TextBox 34">
            <a:extLst>
              <a:ext uri="{FF2B5EF4-FFF2-40B4-BE49-F238E27FC236}">
                <a16:creationId xmlns:a16="http://schemas.microsoft.com/office/drawing/2014/main" id="{53AC991A-FA76-88EF-38C6-46E3CA0CA77A}"/>
              </a:ext>
            </a:extLst>
          </p:cNvPr>
          <p:cNvSpPr txBox="1"/>
          <p:nvPr/>
        </p:nvSpPr>
        <p:spPr>
          <a:xfrm>
            <a:off x="592536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a:t>
            </a:r>
          </a:p>
        </p:txBody>
      </p:sp>
      <p:sp>
        <p:nvSpPr>
          <p:cNvPr id="36" name="TextBox 35">
            <a:extLst>
              <a:ext uri="{FF2B5EF4-FFF2-40B4-BE49-F238E27FC236}">
                <a16:creationId xmlns:a16="http://schemas.microsoft.com/office/drawing/2014/main" id="{367E3497-7577-3656-33F8-9F876276117D}"/>
              </a:ext>
            </a:extLst>
          </p:cNvPr>
          <p:cNvSpPr txBox="1"/>
          <p:nvPr/>
        </p:nvSpPr>
        <p:spPr>
          <a:xfrm>
            <a:off x="8797315"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2</a:t>
            </a:r>
          </a:p>
        </p:txBody>
      </p:sp>
      <p:sp>
        <p:nvSpPr>
          <p:cNvPr id="37" name="TextBox 36">
            <a:extLst>
              <a:ext uri="{FF2B5EF4-FFF2-40B4-BE49-F238E27FC236}">
                <a16:creationId xmlns:a16="http://schemas.microsoft.com/office/drawing/2014/main" id="{9376467A-0616-0140-E54C-14476EB5926C}"/>
              </a:ext>
            </a:extLst>
          </p:cNvPr>
          <p:cNvSpPr txBox="1"/>
          <p:nvPr/>
        </p:nvSpPr>
        <p:spPr>
          <a:xfrm>
            <a:off x="11669268"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3</a:t>
            </a:r>
          </a:p>
        </p:txBody>
      </p:sp>
      <p:sp>
        <p:nvSpPr>
          <p:cNvPr id="38" name="TextBox 37">
            <a:extLst>
              <a:ext uri="{FF2B5EF4-FFF2-40B4-BE49-F238E27FC236}">
                <a16:creationId xmlns:a16="http://schemas.microsoft.com/office/drawing/2014/main" id="{BD427066-372B-7794-7B75-5BCB5111D9CC}"/>
              </a:ext>
            </a:extLst>
          </p:cNvPr>
          <p:cNvSpPr txBox="1"/>
          <p:nvPr/>
        </p:nvSpPr>
        <p:spPr>
          <a:xfrm>
            <a:off x="14541221"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4</a:t>
            </a:r>
          </a:p>
        </p:txBody>
      </p:sp>
      <p:sp>
        <p:nvSpPr>
          <p:cNvPr id="39" name="TextBox 38">
            <a:extLst>
              <a:ext uri="{FF2B5EF4-FFF2-40B4-BE49-F238E27FC236}">
                <a16:creationId xmlns:a16="http://schemas.microsoft.com/office/drawing/2014/main" id="{DBC9B4A9-BE3E-7CF5-207B-E611353C7983}"/>
              </a:ext>
            </a:extLst>
          </p:cNvPr>
          <p:cNvSpPr txBox="1"/>
          <p:nvPr/>
        </p:nvSpPr>
        <p:spPr>
          <a:xfrm>
            <a:off x="17413174"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5</a:t>
            </a:r>
          </a:p>
        </p:txBody>
      </p:sp>
      <p:sp>
        <p:nvSpPr>
          <p:cNvPr id="40" name="TextBox 39">
            <a:extLst>
              <a:ext uri="{FF2B5EF4-FFF2-40B4-BE49-F238E27FC236}">
                <a16:creationId xmlns:a16="http://schemas.microsoft.com/office/drawing/2014/main" id="{A325BA7B-739F-D2A3-02D6-FB7D28D3BF12}"/>
              </a:ext>
            </a:extLst>
          </p:cNvPr>
          <p:cNvSpPr txBox="1"/>
          <p:nvPr/>
        </p:nvSpPr>
        <p:spPr>
          <a:xfrm>
            <a:off x="20285127"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6</a:t>
            </a:r>
          </a:p>
        </p:txBody>
      </p:sp>
      <p:sp>
        <p:nvSpPr>
          <p:cNvPr id="41" name="TextBox 40">
            <a:extLst>
              <a:ext uri="{FF2B5EF4-FFF2-40B4-BE49-F238E27FC236}">
                <a16:creationId xmlns:a16="http://schemas.microsoft.com/office/drawing/2014/main" id="{C6531745-EA9C-566B-81C3-AAE49CD03D1D}"/>
              </a:ext>
            </a:extLst>
          </p:cNvPr>
          <p:cNvSpPr txBox="1"/>
          <p:nvPr/>
        </p:nvSpPr>
        <p:spPr>
          <a:xfrm>
            <a:off x="23157080"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7</a:t>
            </a:r>
          </a:p>
        </p:txBody>
      </p:sp>
      <p:sp>
        <p:nvSpPr>
          <p:cNvPr id="42" name="TextBox 41">
            <a:extLst>
              <a:ext uri="{FF2B5EF4-FFF2-40B4-BE49-F238E27FC236}">
                <a16:creationId xmlns:a16="http://schemas.microsoft.com/office/drawing/2014/main" id="{8B532563-CB43-D7DB-E4CC-17B89DC2316B}"/>
              </a:ext>
            </a:extLst>
          </p:cNvPr>
          <p:cNvSpPr txBox="1"/>
          <p:nvPr/>
        </p:nvSpPr>
        <p:spPr>
          <a:xfrm>
            <a:off x="26029033"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8</a:t>
            </a:r>
          </a:p>
        </p:txBody>
      </p:sp>
      <p:sp>
        <p:nvSpPr>
          <p:cNvPr id="43" name="TextBox 42">
            <a:extLst>
              <a:ext uri="{FF2B5EF4-FFF2-40B4-BE49-F238E27FC236}">
                <a16:creationId xmlns:a16="http://schemas.microsoft.com/office/drawing/2014/main" id="{20E8CA1A-8B7A-E074-25F5-1984B240A013}"/>
              </a:ext>
            </a:extLst>
          </p:cNvPr>
          <p:cNvSpPr txBox="1"/>
          <p:nvPr/>
        </p:nvSpPr>
        <p:spPr>
          <a:xfrm>
            <a:off x="28900986"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9</a:t>
            </a:r>
          </a:p>
        </p:txBody>
      </p:sp>
      <p:sp>
        <p:nvSpPr>
          <p:cNvPr id="44" name="TextBox 43">
            <a:extLst>
              <a:ext uri="{FF2B5EF4-FFF2-40B4-BE49-F238E27FC236}">
                <a16:creationId xmlns:a16="http://schemas.microsoft.com/office/drawing/2014/main" id="{65E24CE3-0A59-C3D0-65AA-74B30D990AD7}"/>
              </a:ext>
            </a:extLst>
          </p:cNvPr>
          <p:cNvSpPr txBox="1"/>
          <p:nvPr/>
        </p:nvSpPr>
        <p:spPr>
          <a:xfrm>
            <a:off x="3177294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10</a:t>
            </a:r>
          </a:p>
        </p:txBody>
      </p:sp>
      <mc:AlternateContent xmlns:mc="http://schemas.openxmlformats.org/markup-compatibility/2006" xmlns:a14="http://schemas.microsoft.com/office/drawing/2010/main">
        <mc:Choice Requires="a14">
          <p:sp>
            <p:nvSpPr>
              <p:cNvPr id="201" name="TextBox 200">
                <a:extLst>
                  <a:ext uri="{FF2B5EF4-FFF2-40B4-BE49-F238E27FC236}">
                    <a16:creationId xmlns:a16="http://schemas.microsoft.com/office/drawing/2014/main" id="{0F8CAAE0-A8FB-696C-5F30-46E788E3AAAA}"/>
                  </a:ext>
                </a:extLst>
              </p:cNvPr>
              <p:cNvSpPr txBox="1"/>
              <p:nvPr/>
            </p:nvSpPr>
            <p:spPr>
              <a:xfrm>
                <a:off x="10239085" y="10609354"/>
                <a:ext cx="16162992" cy="1118063"/>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6000" b="0" i="1" smtClean="0">
                          <a:solidFill>
                            <a:schemeClr val="bg1"/>
                          </a:solidFill>
                          <a:latin typeface="Cambria Math" panose="02040503050406030204" pitchFamily="18" charset="0"/>
                          <a:cs typeface="NVIDIA Sans" panose="020B0503020203020204" pitchFamily="34" charset="0"/>
                        </a:rPr>
                        <m:t>𝑞</m:t>
                      </m:r>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e>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e>
                      </m:d>
                      <m:r>
                        <a:rPr lang="en-US" sz="6000" b="0" i="1" smtClean="0">
                          <a:solidFill>
                            <a:schemeClr val="bg1"/>
                          </a:solidFill>
                          <a:latin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cs typeface="NVIDIA Sans" panose="020B0503020203020204" pitchFamily="34" charset="0"/>
                        </a:rPr>
                        <m:t>𝑁</m:t>
                      </m:r>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cs typeface="NVIDIA Sans" panose="020B0503020203020204" pitchFamily="34" charset="0"/>
                        </a:rPr>
                        <m:t>;</m:t>
                      </m:r>
                      <m:rad>
                        <m:radPr>
                          <m:degHide m:val="on"/>
                          <m:ctrlPr>
                            <a:rPr lang="en-US" sz="6000" b="0" i="1" smtClean="0">
                              <a:solidFill>
                                <a:schemeClr val="bg1"/>
                              </a:solidFill>
                              <a:latin typeface="Cambria Math" panose="02040503050406030204" pitchFamily="18" charset="0"/>
                              <a:cs typeface="NVIDIA Sans" panose="020B0503020203020204" pitchFamily="34" charset="0"/>
                            </a:rPr>
                          </m:ctrlPr>
                        </m:radPr>
                        <m:deg/>
                        <m:e>
                          <m:r>
                            <a:rPr lang="en-US" sz="6000" b="0" i="1" smtClean="0">
                              <a:solidFill>
                                <a:schemeClr val="bg1"/>
                              </a:solidFill>
                              <a:latin typeface="Cambria Math" panose="02040503050406030204" pitchFamily="18" charset="0"/>
                              <a:cs typeface="NVIDIA Sans" panose="020B0503020203020204" pitchFamily="34" charset="0"/>
                            </a:rPr>
                            <m:t>1−</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𝛽</m:t>
                              </m:r>
                            </m:e>
                            <m:sub>
                              <m:r>
                                <a:rPr lang="en-US" sz="6000" b="0" i="1" smtClean="0">
                                  <a:solidFill>
                                    <a:schemeClr val="bg1"/>
                                  </a:solidFill>
                                  <a:latin typeface="Cambria Math" panose="02040503050406030204" pitchFamily="18" charset="0"/>
                                  <a:cs typeface="NVIDIA Sans" panose="020B0503020203020204" pitchFamily="34" charset="0"/>
                                </a:rPr>
                                <m:t>𝑡</m:t>
                              </m:r>
                            </m:sub>
                          </m:sSub>
                        </m:e>
                      </m:rad>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sub>
                      </m:s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𝛽</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6000" b="1"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𝐈</m:t>
                      </m:r>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oMath>
                  </m:oMathPara>
                </a14:m>
                <a:endParaRPr lang="en-US" sz="60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201" name="TextBox 200">
                <a:extLst>
                  <a:ext uri="{FF2B5EF4-FFF2-40B4-BE49-F238E27FC236}">
                    <a16:creationId xmlns:a16="http://schemas.microsoft.com/office/drawing/2014/main" id="{0F8CAAE0-A8FB-696C-5F30-46E788E3AAAA}"/>
                  </a:ext>
                </a:extLst>
              </p:cNvPr>
              <p:cNvSpPr txBox="1">
                <a:spLocks noRot="1" noChangeAspect="1" noMove="1" noResize="1" noEditPoints="1" noAdjustHandles="1" noChangeArrowheads="1" noChangeShapeType="1" noTextEdit="1"/>
              </p:cNvSpPr>
              <p:nvPr/>
            </p:nvSpPr>
            <p:spPr>
              <a:xfrm>
                <a:off x="10239085" y="10609354"/>
                <a:ext cx="16162992" cy="1118063"/>
              </a:xfrm>
              <a:prstGeom prst="rect">
                <a:avLst/>
              </a:prstGeom>
              <a:blipFill>
                <a:blip r:embed="rId14"/>
                <a:stretch>
                  <a:fillRect/>
                </a:stretch>
              </a:blipFill>
            </p:spPr>
            <p:txBody>
              <a:bodyPr/>
              <a:lstStyle/>
              <a:p>
                <a:r>
                  <a:rPr lang="en-US">
                    <a:noFill/>
                  </a:rPr>
                  <a:t> </a:t>
                </a:r>
              </a:p>
            </p:txBody>
          </p:sp>
        </mc:Fallback>
      </mc:AlternateContent>
      <p:grpSp>
        <p:nvGrpSpPr>
          <p:cNvPr id="16" name="Group 15">
            <a:extLst>
              <a:ext uri="{FF2B5EF4-FFF2-40B4-BE49-F238E27FC236}">
                <a16:creationId xmlns:a16="http://schemas.microsoft.com/office/drawing/2014/main" id="{1FE0EE68-D2DB-1A99-A249-CF7F1AF49DEC}"/>
              </a:ext>
            </a:extLst>
          </p:cNvPr>
          <p:cNvGrpSpPr/>
          <p:nvPr/>
        </p:nvGrpSpPr>
        <p:grpSpPr>
          <a:xfrm>
            <a:off x="3463068" y="12584322"/>
            <a:ext cx="29754021" cy="5990655"/>
            <a:chOff x="3463068" y="12584322"/>
            <a:chExt cx="29754021" cy="5990655"/>
          </a:xfrm>
        </p:grpSpPr>
        <p:grpSp>
          <p:nvGrpSpPr>
            <p:cNvPr id="210" name="Group 209">
              <a:extLst>
                <a:ext uri="{FF2B5EF4-FFF2-40B4-BE49-F238E27FC236}">
                  <a16:creationId xmlns:a16="http://schemas.microsoft.com/office/drawing/2014/main" id="{CFF33C12-BE61-BD27-FD05-673481A7C07F}"/>
                </a:ext>
              </a:extLst>
            </p:cNvPr>
            <p:cNvGrpSpPr/>
            <p:nvPr/>
          </p:nvGrpSpPr>
          <p:grpSpPr>
            <a:xfrm>
              <a:off x="15261689" y="12584322"/>
              <a:ext cx="17955400" cy="5990655"/>
              <a:chOff x="15261689" y="12584322"/>
              <a:chExt cx="17955400" cy="5990655"/>
            </a:xfrm>
          </p:grpSpPr>
          <mc:AlternateContent xmlns:mc="http://schemas.openxmlformats.org/markup-compatibility/2006" xmlns:a14="http://schemas.microsoft.com/office/drawing/2010/main">
            <mc:Choice Requires="a14">
              <p:sp>
                <p:nvSpPr>
                  <p:cNvPr id="204" name="Rectangle 203">
                    <a:extLst>
                      <a:ext uri="{FF2B5EF4-FFF2-40B4-BE49-F238E27FC236}">
                        <a16:creationId xmlns:a16="http://schemas.microsoft.com/office/drawing/2014/main" id="{CC47406A-DDD6-1437-D434-D83291490CFF}"/>
                      </a:ext>
                    </a:extLst>
                  </p:cNvPr>
                  <p:cNvSpPr/>
                  <p:nvPr/>
                </p:nvSpPr>
                <p:spPr>
                  <a:xfrm>
                    <a:off x="24886509" y="13415613"/>
                    <a:ext cx="8330580" cy="25796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lvl="1" indent="-571500">
                      <a:buFont typeface="Arial" panose="020B0604020202020204" pitchFamily="34" charset="0"/>
                      <a:buChar char="•"/>
                    </a:pPr>
                    <a:r>
                      <a:rPr lang="en-US" sz="4000" dirty="0">
                        <a:solidFill>
                          <a:schemeClr val="bg1"/>
                        </a:solidFill>
                        <a:latin typeface="NVIDIA Sans" panose="020B0503020203020204" pitchFamily="34" charset="0"/>
                        <a:cs typeface="NVIDIA Sans" panose="020B0503020203020204" pitchFamily="34" charset="0"/>
                      </a:rPr>
                      <a:t>Generate noise from a standard normal distribution</a:t>
                    </a:r>
                  </a:p>
                  <a:p>
                    <a:pPr marL="1028700" lvl="1" indent="-571500">
                      <a:buFont typeface="Arial" panose="020B0604020202020204" pitchFamily="34" charset="0"/>
                      <a:buChar char="•"/>
                    </a:pPr>
                    <a:r>
                      <a:rPr lang="en-US" sz="4000" dirty="0">
                        <a:solidFill>
                          <a:schemeClr val="bg1"/>
                        </a:solidFill>
                        <a:latin typeface="NVIDIA Sans" panose="020B0503020203020204" pitchFamily="34" charset="0"/>
                        <a:cs typeface="NVIDIA Sans" panose="020B0503020203020204" pitchFamily="34" charset="0"/>
                      </a:rPr>
                      <a:t>Multiply result by </a:t>
                    </a:r>
                    <a14:m>
                      <m:oMath xmlns:m="http://schemas.openxmlformats.org/officeDocument/2006/math">
                        <m:rad>
                          <m:radPr>
                            <m:degHide m:val="on"/>
                            <m:ctrlPr>
                              <a:rPr lang="en-US" sz="4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radPr>
                          <m:deg/>
                          <m:e>
                            <m:sSub>
                              <m:sSubPr>
                                <m:ctrlPr>
                                  <a:rPr lang="en-US" sz="4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4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𝛽</m:t>
                                </m:r>
                              </m:e>
                              <m:sub>
                                <m:r>
                                  <a:rPr lang="en-US" sz="4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e>
                        </m:rad>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204" name="Rectangle 203">
                    <a:extLst>
                      <a:ext uri="{FF2B5EF4-FFF2-40B4-BE49-F238E27FC236}">
                        <a16:creationId xmlns:a16="http://schemas.microsoft.com/office/drawing/2014/main" id="{CC47406A-DDD6-1437-D434-D83291490CFF}"/>
                      </a:ext>
                    </a:extLst>
                  </p:cNvPr>
                  <p:cNvSpPr>
                    <a:spLocks noRot="1" noChangeAspect="1" noMove="1" noResize="1" noEditPoints="1" noAdjustHandles="1" noChangeArrowheads="1" noChangeShapeType="1" noTextEdit="1"/>
                  </p:cNvSpPr>
                  <p:nvPr/>
                </p:nvSpPr>
                <p:spPr>
                  <a:xfrm>
                    <a:off x="24886509" y="13415613"/>
                    <a:ext cx="8330580" cy="2579682"/>
                  </a:xfrm>
                  <a:prstGeom prst="rect">
                    <a:avLst/>
                  </a:prstGeom>
                  <a:blipFill>
                    <a:blip r:embed="rId15"/>
                    <a:stretch>
                      <a:fillRect/>
                    </a:stretch>
                  </a:blipFill>
                  <a:ln>
                    <a:solidFill>
                      <a:schemeClr val="tx2"/>
                    </a:solidFill>
                  </a:ln>
                </p:spPr>
                <p:txBody>
                  <a:bodyPr/>
                  <a:lstStyle/>
                  <a:p>
                    <a:r>
                      <a:rPr lang="en-US">
                        <a:noFill/>
                      </a:rPr>
                      <a:t> </a:t>
                    </a:r>
                  </a:p>
                </p:txBody>
              </p:sp>
            </mc:Fallback>
          </mc:AlternateContent>
          <p:sp>
            <p:nvSpPr>
              <p:cNvPr id="203" name="TextBox 202">
                <a:extLst>
                  <a:ext uri="{FF2B5EF4-FFF2-40B4-BE49-F238E27FC236}">
                    <a16:creationId xmlns:a16="http://schemas.microsoft.com/office/drawing/2014/main" id="{82EAB821-A642-4A26-F21A-229A3D31AC54}"/>
                  </a:ext>
                </a:extLst>
              </p:cNvPr>
              <p:cNvSpPr txBox="1"/>
              <p:nvPr/>
            </p:nvSpPr>
            <p:spPr>
              <a:xfrm>
                <a:off x="27167781" y="12991536"/>
                <a:ext cx="2873815" cy="707886"/>
              </a:xfrm>
              <a:prstGeom prst="rect">
                <a:avLst/>
              </a:prstGeom>
              <a:solidFill>
                <a:schemeClr val="tx2"/>
              </a:solidFill>
            </p:spPr>
            <p:txBody>
              <a:bodyPr wrap="square" rtlCol="0">
                <a:spAutoFit/>
              </a:bodyPr>
              <a:lstStyle/>
              <a:p>
                <a:pPr algn="ctr"/>
                <a:r>
                  <a:rPr lang="en-US" sz="4000" b="1" dirty="0">
                    <a:latin typeface="NVIDIA Sans" panose="020B0503020203020204" pitchFamily="34" charset="0"/>
                    <a:cs typeface="NVIDIA Sans" panose="020B0503020203020204" pitchFamily="34" charset="0"/>
                  </a:rPr>
                  <a:t>Step 1:</a:t>
                </a:r>
              </a:p>
            </p:txBody>
          </p:sp>
          <mc:AlternateContent xmlns:mc="http://schemas.openxmlformats.org/markup-compatibility/2006" xmlns:a14="http://schemas.microsoft.com/office/drawing/2010/main">
            <mc:Choice Requires="a14">
              <p:sp>
                <p:nvSpPr>
                  <p:cNvPr id="206" name="Rectangle 205">
                    <a:extLst>
                      <a:ext uri="{FF2B5EF4-FFF2-40B4-BE49-F238E27FC236}">
                        <a16:creationId xmlns:a16="http://schemas.microsoft.com/office/drawing/2014/main" id="{E9F15BF0-51E8-762D-20E6-BE7F5392D9FF}"/>
                      </a:ext>
                    </a:extLst>
                  </p:cNvPr>
                  <p:cNvSpPr/>
                  <p:nvPr/>
                </p:nvSpPr>
                <p:spPr>
                  <a:xfrm>
                    <a:off x="15261689" y="15995295"/>
                    <a:ext cx="8991600" cy="25796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lvl="1" indent="-571500">
                      <a:buFont typeface="Arial" panose="020B0604020202020204" pitchFamily="34" charset="0"/>
                      <a:buChar char="•"/>
                    </a:pPr>
                    <a:r>
                      <a:rPr lang="en-US" sz="4000" dirty="0">
                        <a:solidFill>
                          <a:schemeClr val="bg1"/>
                        </a:solidFill>
                        <a:latin typeface="NVIDIA Sans" panose="020B0503020203020204" pitchFamily="34" charset="0"/>
                        <a:cs typeface="NVIDIA Sans" panose="020B0503020203020204" pitchFamily="34" charset="0"/>
                      </a:rPr>
                      <a:t>Multiply image at previous step by </a:t>
                    </a:r>
                    <a14:m>
                      <m:oMath xmlns:m="http://schemas.openxmlformats.org/officeDocument/2006/math">
                        <m:rad>
                          <m:radPr>
                            <m:degHide m:val="on"/>
                            <m:ctrlPr>
                              <a:rPr lang="en-US" sz="4000" b="0" i="1" smtClean="0">
                                <a:solidFill>
                                  <a:schemeClr val="bg1"/>
                                </a:solidFill>
                                <a:latin typeface="Cambria Math" panose="02040503050406030204" pitchFamily="18" charset="0"/>
                                <a:cs typeface="NVIDIA Sans" panose="020B0503020203020204" pitchFamily="34" charset="0"/>
                              </a:rPr>
                            </m:ctrlPr>
                          </m:radPr>
                          <m:deg/>
                          <m:e>
                            <m:r>
                              <a:rPr lang="en-US" sz="4000" b="0" i="1" smtClean="0">
                                <a:solidFill>
                                  <a:schemeClr val="bg1"/>
                                </a:solidFill>
                                <a:latin typeface="Cambria Math" panose="02040503050406030204" pitchFamily="18" charset="0"/>
                                <a:cs typeface="NVIDIA Sans" panose="020B0503020203020204" pitchFamily="34" charset="0"/>
                              </a:rPr>
                              <m:t>1−</m:t>
                            </m:r>
                            <m:sSub>
                              <m:sSubPr>
                                <m:ctrlPr>
                                  <a:rPr lang="en-US" sz="4000" b="0" i="1" smtClean="0">
                                    <a:solidFill>
                                      <a:schemeClr val="bg1"/>
                                    </a:solidFill>
                                    <a:latin typeface="Cambria Math" panose="02040503050406030204" pitchFamily="18" charset="0"/>
                                    <a:cs typeface="NVIDIA Sans" panose="020B0503020203020204" pitchFamily="34" charset="0"/>
                                  </a:rPr>
                                </m:ctrlPr>
                              </m:sSubPr>
                              <m:e>
                                <m:r>
                                  <a:rPr lang="en-US" sz="4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𝛽</m:t>
                                </m:r>
                              </m:e>
                              <m:sub>
                                <m:r>
                                  <a:rPr lang="en-US" sz="4000" b="0" i="1" smtClean="0">
                                    <a:solidFill>
                                      <a:schemeClr val="bg1"/>
                                    </a:solidFill>
                                    <a:latin typeface="Cambria Math" panose="02040503050406030204" pitchFamily="18" charset="0"/>
                                    <a:cs typeface="NVIDIA Sans" panose="020B0503020203020204" pitchFamily="34" charset="0"/>
                                  </a:rPr>
                                  <m:t>𝑡</m:t>
                                </m:r>
                              </m:sub>
                            </m:sSub>
                          </m:e>
                        </m:rad>
                      </m:oMath>
                    </a14:m>
                    <a:endParaRPr lang="en-US" sz="4000" dirty="0">
                      <a:solidFill>
                        <a:schemeClr val="bg1"/>
                      </a:solidFill>
                      <a:latin typeface="NVIDIA Sans" panose="020B0503020203020204" pitchFamily="34" charset="0"/>
                      <a:cs typeface="NVIDIA Sans" panose="020B0503020203020204" pitchFamily="34" charset="0"/>
                    </a:endParaRPr>
                  </a:p>
                  <a:p>
                    <a:pPr marL="1028700" lvl="1" indent="-571500">
                      <a:buFont typeface="Arial" panose="020B0604020202020204" pitchFamily="34" charset="0"/>
                      <a:buChar char="•"/>
                    </a:pPr>
                    <a:r>
                      <a:rPr lang="en-US" sz="4000" dirty="0">
                        <a:solidFill>
                          <a:schemeClr val="bg1"/>
                        </a:solidFill>
                        <a:latin typeface="NVIDIA Sans" panose="020B0503020203020204" pitchFamily="34" charset="0"/>
                        <a:cs typeface="NVIDIA Sans" panose="020B0503020203020204" pitchFamily="34" charset="0"/>
                      </a:rPr>
                      <a:t>Add it to the result from step 1</a:t>
                    </a:r>
                  </a:p>
                </p:txBody>
              </p:sp>
            </mc:Choice>
            <mc:Fallback xmlns="">
              <p:sp>
                <p:nvSpPr>
                  <p:cNvPr id="206" name="Rectangle 205">
                    <a:extLst>
                      <a:ext uri="{FF2B5EF4-FFF2-40B4-BE49-F238E27FC236}">
                        <a16:creationId xmlns:a16="http://schemas.microsoft.com/office/drawing/2014/main" id="{E9F15BF0-51E8-762D-20E6-BE7F5392D9FF}"/>
                      </a:ext>
                    </a:extLst>
                  </p:cNvPr>
                  <p:cNvSpPr>
                    <a:spLocks noRot="1" noChangeAspect="1" noMove="1" noResize="1" noEditPoints="1" noAdjustHandles="1" noChangeArrowheads="1" noChangeShapeType="1" noTextEdit="1"/>
                  </p:cNvSpPr>
                  <p:nvPr/>
                </p:nvSpPr>
                <p:spPr>
                  <a:xfrm>
                    <a:off x="15261689" y="15995295"/>
                    <a:ext cx="8991600" cy="2579682"/>
                  </a:xfrm>
                  <a:prstGeom prst="rect">
                    <a:avLst/>
                  </a:prstGeom>
                  <a:blipFill>
                    <a:blip r:embed="rId16"/>
                    <a:stretch>
                      <a:fillRect/>
                    </a:stretch>
                  </a:blipFill>
                  <a:ln>
                    <a:solidFill>
                      <a:schemeClr val="tx2"/>
                    </a:solidFill>
                  </a:ln>
                </p:spPr>
                <p:txBody>
                  <a:bodyPr/>
                  <a:lstStyle/>
                  <a:p>
                    <a:r>
                      <a:rPr lang="en-US">
                        <a:noFill/>
                      </a:rPr>
                      <a:t> </a:t>
                    </a:r>
                  </a:p>
                </p:txBody>
              </p:sp>
            </mc:Fallback>
          </mc:AlternateContent>
          <p:sp>
            <p:nvSpPr>
              <p:cNvPr id="207" name="TextBox 206">
                <a:extLst>
                  <a:ext uri="{FF2B5EF4-FFF2-40B4-BE49-F238E27FC236}">
                    <a16:creationId xmlns:a16="http://schemas.microsoft.com/office/drawing/2014/main" id="{3A31B386-CD2D-CECC-B83A-4BC514C7842A}"/>
                  </a:ext>
                </a:extLst>
              </p:cNvPr>
              <p:cNvSpPr txBox="1"/>
              <p:nvPr/>
            </p:nvSpPr>
            <p:spPr>
              <a:xfrm>
                <a:off x="18320581" y="15619864"/>
                <a:ext cx="2873815" cy="707886"/>
              </a:xfrm>
              <a:prstGeom prst="rect">
                <a:avLst/>
              </a:prstGeom>
              <a:solidFill>
                <a:schemeClr val="tx2"/>
              </a:solidFill>
            </p:spPr>
            <p:txBody>
              <a:bodyPr wrap="square" rtlCol="0">
                <a:spAutoFit/>
              </a:bodyPr>
              <a:lstStyle/>
              <a:p>
                <a:pPr algn="ctr"/>
                <a:r>
                  <a:rPr lang="en-US" sz="4000" b="1" dirty="0">
                    <a:latin typeface="NVIDIA Sans" panose="020B0503020203020204" pitchFamily="34" charset="0"/>
                    <a:cs typeface="NVIDIA Sans" panose="020B0503020203020204" pitchFamily="34" charset="0"/>
                  </a:rPr>
                  <a:t>Step 2:</a:t>
                </a:r>
              </a:p>
            </p:txBody>
          </p:sp>
          <p:sp>
            <p:nvSpPr>
              <p:cNvPr id="208" name="Arrow: Up 207">
                <a:extLst>
                  <a:ext uri="{FF2B5EF4-FFF2-40B4-BE49-F238E27FC236}">
                    <a16:creationId xmlns:a16="http://schemas.microsoft.com/office/drawing/2014/main" id="{5618A2C3-4471-6941-8461-31B72D92833C}"/>
                  </a:ext>
                </a:extLst>
              </p:cNvPr>
              <p:cNvSpPr/>
              <p:nvPr/>
            </p:nvSpPr>
            <p:spPr>
              <a:xfrm>
                <a:off x="19068640" y="12584322"/>
                <a:ext cx="1377695" cy="2647600"/>
              </a:xfrm>
              <a:prstGeom prst="up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209" name="Arrow: Bent 208">
                <a:extLst>
                  <a:ext uri="{FF2B5EF4-FFF2-40B4-BE49-F238E27FC236}">
                    <a16:creationId xmlns:a16="http://schemas.microsoft.com/office/drawing/2014/main" id="{0F4E9B13-ECB2-4BB0-5416-A8979BCF3923}"/>
                  </a:ext>
                </a:extLst>
              </p:cNvPr>
              <p:cNvSpPr/>
              <p:nvPr/>
            </p:nvSpPr>
            <p:spPr>
              <a:xfrm rot="16200000">
                <a:off x="22290760" y="12924866"/>
                <a:ext cx="2579682" cy="1898594"/>
              </a:xfrm>
              <a:prstGeom prst="bentArrow">
                <a:avLst>
                  <a:gd name="adj1" fmla="val 32768"/>
                  <a:gd name="adj2" fmla="val 33545"/>
                  <a:gd name="adj3" fmla="val 38982"/>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grpSp>
        <p:grpSp>
          <p:nvGrpSpPr>
            <p:cNvPr id="15" name="Group 14">
              <a:extLst>
                <a:ext uri="{FF2B5EF4-FFF2-40B4-BE49-F238E27FC236}">
                  <a16:creationId xmlns:a16="http://schemas.microsoft.com/office/drawing/2014/main" id="{05311770-61D3-B9AF-E687-E8E4FA016051}"/>
                </a:ext>
              </a:extLst>
            </p:cNvPr>
            <p:cNvGrpSpPr/>
            <p:nvPr/>
          </p:nvGrpSpPr>
          <p:grpSpPr>
            <a:xfrm>
              <a:off x="3463068" y="12991536"/>
              <a:ext cx="9708666" cy="2933625"/>
              <a:chOff x="3463068" y="12991536"/>
              <a:chExt cx="9708666" cy="2933625"/>
            </a:xfrm>
          </p:grpSpPr>
          <p:sp>
            <p:nvSpPr>
              <p:cNvPr id="3" name="Rectangle 2">
                <a:extLst>
                  <a:ext uri="{FF2B5EF4-FFF2-40B4-BE49-F238E27FC236}">
                    <a16:creationId xmlns:a16="http://schemas.microsoft.com/office/drawing/2014/main" id="{B5C88DC6-3A7C-0DCA-73CF-1D48C9D78059}"/>
                  </a:ext>
                </a:extLst>
              </p:cNvPr>
              <p:cNvSpPr/>
              <p:nvPr/>
            </p:nvSpPr>
            <p:spPr>
              <a:xfrm>
                <a:off x="3463068" y="13345479"/>
                <a:ext cx="9708666" cy="25796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fr-FR" sz="3600" dirty="0">
                    <a:latin typeface="Roboto Mono" panose="00000009000000000000" pitchFamily="49" charset="0"/>
                    <a:ea typeface="Roboto Mono" panose="00000009000000000000" pitchFamily="49" charset="0"/>
                  </a:rPr>
                  <a:t>noise = </a:t>
                </a:r>
                <a:r>
                  <a:rPr lang="fr-FR" sz="3600" dirty="0" err="1">
                    <a:latin typeface="Roboto Mono" panose="00000009000000000000" pitchFamily="49" charset="0"/>
                    <a:ea typeface="Roboto Mono" panose="00000009000000000000" pitchFamily="49" charset="0"/>
                  </a:rPr>
                  <a:t>torch.randn_like</a:t>
                </a:r>
                <a:r>
                  <a:rPr lang="fr-FR" sz="3600" dirty="0">
                    <a:latin typeface="Roboto Mono" panose="00000009000000000000" pitchFamily="49" charset="0"/>
                    <a:ea typeface="Roboto Mono" panose="00000009000000000000" pitchFamily="49" charset="0"/>
                  </a:rPr>
                  <a:t>(</a:t>
                </a:r>
                <a:r>
                  <a:rPr lang="fr-FR" sz="3600" dirty="0" err="1">
                    <a:latin typeface="Roboto Mono" panose="00000009000000000000" pitchFamily="49" charset="0"/>
                    <a:ea typeface="Roboto Mono" panose="00000009000000000000" pitchFamily="49" charset="0"/>
                  </a:rPr>
                  <a:t>x_t</a:t>
                </a:r>
                <a:r>
                  <a:rPr lang="fr-FR" sz="3600" dirty="0">
                    <a:latin typeface="Roboto Mono" panose="00000009000000000000" pitchFamily="49" charset="0"/>
                    <a:ea typeface="Roboto Mono" panose="00000009000000000000" pitchFamily="49" charset="0"/>
                  </a:rPr>
                  <a:t>)</a:t>
                </a:r>
              </a:p>
              <a:p>
                <a:pPr marL="914400" lvl="1" indent="-457200"/>
                <a:r>
                  <a:rPr lang="fr-FR" sz="3600" dirty="0" err="1">
                    <a:latin typeface="Roboto Mono" panose="00000009000000000000" pitchFamily="49" charset="0"/>
                    <a:ea typeface="Roboto Mono" panose="00000009000000000000" pitchFamily="49" charset="0"/>
                  </a:rPr>
                  <a:t>x_t</a:t>
                </a:r>
                <a:r>
                  <a:rPr lang="fr-FR" sz="3600" dirty="0">
                    <a:latin typeface="Roboto Mono" panose="00000009000000000000" pitchFamily="49" charset="0"/>
                    <a:ea typeface="Roboto Mono" panose="00000009000000000000" pitchFamily="49" charset="0"/>
                  </a:rPr>
                  <a:t> = </a:t>
                </a:r>
                <a:r>
                  <a:rPr lang="fr-FR" sz="3600" dirty="0" err="1">
                    <a:latin typeface="Roboto Mono" panose="00000009000000000000" pitchFamily="49" charset="0"/>
                    <a:ea typeface="Roboto Mono" panose="00000009000000000000" pitchFamily="49" charset="0"/>
                  </a:rPr>
                  <a:t>torch.sqrt</a:t>
                </a:r>
                <a:r>
                  <a:rPr lang="fr-FR" sz="3600" dirty="0">
                    <a:latin typeface="Roboto Mono" panose="00000009000000000000" pitchFamily="49" charset="0"/>
                    <a:ea typeface="Roboto Mono" panose="00000009000000000000" pitchFamily="49" charset="0"/>
                  </a:rPr>
                  <a:t>(1 - B[t]) * </a:t>
                </a:r>
                <a:r>
                  <a:rPr lang="fr-FR" sz="3600" dirty="0" err="1">
                    <a:latin typeface="Roboto Mono" panose="00000009000000000000" pitchFamily="49" charset="0"/>
                    <a:ea typeface="Roboto Mono" panose="00000009000000000000" pitchFamily="49" charset="0"/>
                  </a:rPr>
                  <a:t>x_t</a:t>
                </a:r>
                <a:r>
                  <a:rPr lang="fr-FR" sz="3600" dirty="0">
                    <a:latin typeface="Roboto Mono" panose="00000009000000000000" pitchFamily="49" charset="0"/>
                    <a:ea typeface="Roboto Mono" panose="00000009000000000000" pitchFamily="49" charset="0"/>
                  </a:rPr>
                  <a:t> + </a:t>
                </a:r>
                <a:r>
                  <a:rPr lang="fr-FR" sz="3600" dirty="0" err="1">
                    <a:latin typeface="Roboto Mono" panose="00000009000000000000" pitchFamily="49" charset="0"/>
                    <a:ea typeface="Roboto Mono" panose="00000009000000000000" pitchFamily="49" charset="0"/>
                  </a:rPr>
                  <a:t>torch.sqrt</a:t>
                </a:r>
                <a:r>
                  <a:rPr lang="fr-FR" sz="3600" dirty="0">
                    <a:latin typeface="Roboto Mono" panose="00000009000000000000" pitchFamily="49" charset="0"/>
                    <a:ea typeface="Roboto Mono" panose="00000009000000000000" pitchFamily="49" charset="0"/>
                  </a:rPr>
                  <a:t>(B[t]) * noise</a:t>
                </a:r>
                <a:endParaRPr lang="en-US" sz="3600" dirty="0">
                  <a:solidFill>
                    <a:schemeClr val="bg1"/>
                  </a:solidFill>
                  <a:latin typeface="Roboto Mono" panose="00000009000000000000" pitchFamily="49" charset="0"/>
                  <a:ea typeface="Roboto Mono" panose="00000009000000000000" pitchFamily="49" charset="0"/>
                  <a:cs typeface="NVIDIA Sans" panose="020B0503020203020204" pitchFamily="34" charset="0"/>
                </a:endParaRPr>
              </a:p>
            </p:txBody>
          </p:sp>
          <p:sp>
            <p:nvSpPr>
              <p:cNvPr id="6" name="TextBox 5">
                <a:extLst>
                  <a:ext uri="{FF2B5EF4-FFF2-40B4-BE49-F238E27FC236}">
                    <a16:creationId xmlns:a16="http://schemas.microsoft.com/office/drawing/2014/main" id="{3B425E7D-8218-C3AB-98DC-0BB25454434D}"/>
                  </a:ext>
                </a:extLst>
              </p:cNvPr>
              <p:cNvSpPr txBox="1"/>
              <p:nvPr/>
            </p:nvSpPr>
            <p:spPr>
              <a:xfrm>
                <a:off x="6880493" y="12991536"/>
                <a:ext cx="2873815" cy="707886"/>
              </a:xfrm>
              <a:prstGeom prst="rect">
                <a:avLst/>
              </a:prstGeom>
              <a:solidFill>
                <a:schemeClr val="tx2"/>
              </a:solidFill>
            </p:spPr>
            <p:txBody>
              <a:bodyPr wrap="square" rtlCol="0">
                <a:spAutoFit/>
              </a:bodyPr>
              <a:lstStyle/>
              <a:p>
                <a:pPr algn="ctr"/>
                <a:r>
                  <a:rPr lang="en-US" sz="4000" b="1" dirty="0">
                    <a:latin typeface="NVIDIA Sans" panose="020B0503020203020204" pitchFamily="34" charset="0"/>
                    <a:cs typeface="NVIDIA Sans" panose="020B0503020203020204" pitchFamily="34" charset="0"/>
                  </a:rPr>
                  <a:t>Code:</a:t>
                </a:r>
              </a:p>
            </p:txBody>
          </p:sp>
        </p:grpSp>
      </p:grpSp>
      <p:sp>
        <p:nvSpPr>
          <p:cNvPr id="4" name="TextBox 3">
            <a:extLst>
              <a:ext uri="{FF2B5EF4-FFF2-40B4-BE49-F238E27FC236}">
                <a16:creationId xmlns:a16="http://schemas.microsoft.com/office/drawing/2014/main" id="{DADF27E7-8C63-35AD-E6BA-88E4E8FD92C0}"/>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7">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7" name="Slide Number Placeholder 3">
            <a:extLst>
              <a:ext uri="{FF2B5EF4-FFF2-40B4-BE49-F238E27FC236}">
                <a16:creationId xmlns:a16="http://schemas.microsoft.com/office/drawing/2014/main" id="{1F1BF0B3-3245-78A2-09F8-034E77596121}"/>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104</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4255970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Reverse Diffusion</a:t>
            </a:r>
          </a:p>
        </p:txBody>
      </p:sp>
      <p:sp>
        <p:nvSpPr>
          <p:cNvPr id="2" name="TextBox 1">
            <a:extLst>
              <a:ext uri="{FF2B5EF4-FFF2-40B4-BE49-F238E27FC236}">
                <a16:creationId xmlns:a16="http://schemas.microsoft.com/office/drawing/2014/main" id="{EB362206-74AE-17ED-693C-12252AC8DA48}"/>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8F029BC5-59AE-B1E2-E643-9656C7AAC6E3}"/>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105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570683804"/>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Getting Lost in the Noise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dirty="0"/>
              <a:t>Reverse Diffusion</a:t>
            </a:r>
          </a:p>
        </p:txBody>
      </p:sp>
      <p:pic>
        <p:nvPicPr>
          <p:cNvPr id="5" name="Picture 4">
            <a:extLst>
              <a:ext uri="{FF2B5EF4-FFF2-40B4-BE49-F238E27FC236}">
                <a16:creationId xmlns:a16="http://schemas.microsoft.com/office/drawing/2014/main" id="{EAFA30DA-7B61-0127-1EE7-0D61F66BE625}"/>
              </a:ext>
            </a:extLst>
          </p:cNvPr>
          <p:cNvPicPr>
            <a:picLocks noChangeAspect="1"/>
          </p:cNvPicPr>
          <p:nvPr/>
        </p:nvPicPr>
        <p:blipFill>
          <a:blip r:embed="rId3"/>
          <a:stretch>
            <a:fillRect/>
          </a:stretch>
        </p:blipFill>
        <p:spPr>
          <a:xfrm>
            <a:off x="2514600" y="6412938"/>
            <a:ext cx="2807048" cy="2719328"/>
          </a:xfrm>
          <a:prstGeom prst="rect">
            <a:avLst/>
          </a:prstGeom>
        </p:spPr>
      </p:pic>
      <p:pic>
        <p:nvPicPr>
          <p:cNvPr id="8" name="Picture 7">
            <a:extLst>
              <a:ext uri="{FF2B5EF4-FFF2-40B4-BE49-F238E27FC236}">
                <a16:creationId xmlns:a16="http://schemas.microsoft.com/office/drawing/2014/main" id="{5B1C6AFA-39D0-7307-F2CB-712B1CC8C2D4}"/>
              </a:ext>
            </a:extLst>
          </p:cNvPr>
          <p:cNvPicPr>
            <a:picLocks noChangeAspect="1"/>
          </p:cNvPicPr>
          <p:nvPr/>
        </p:nvPicPr>
        <p:blipFill>
          <a:blip r:embed="rId4"/>
          <a:stretch>
            <a:fillRect/>
          </a:stretch>
        </p:blipFill>
        <p:spPr>
          <a:xfrm>
            <a:off x="5388415" y="6412938"/>
            <a:ext cx="2807048" cy="2719328"/>
          </a:xfrm>
          <a:prstGeom prst="rect">
            <a:avLst/>
          </a:prstGeom>
        </p:spPr>
      </p:pic>
      <p:pic>
        <p:nvPicPr>
          <p:cNvPr id="10" name="Picture 9">
            <a:extLst>
              <a:ext uri="{FF2B5EF4-FFF2-40B4-BE49-F238E27FC236}">
                <a16:creationId xmlns:a16="http://schemas.microsoft.com/office/drawing/2014/main" id="{E0483F09-E2F7-7074-8085-6089A6191BA9}"/>
              </a:ext>
            </a:extLst>
          </p:cNvPr>
          <p:cNvPicPr>
            <a:picLocks noChangeAspect="1"/>
          </p:cNvPicPr>
          <p:nvPr/>
        </p:nvPicPr>
        <p:blipFill>
          <a:blip r:embed="rId5"/>
          <a:stretch>
            <a:fillRect/>
          </a:stretch>
        </p:blipFill>
        <p:spPr>
          <a:xfrm>
            <a:off x="8262230" y="6412938"/>
            <a:ext cx="2807047" cy="2719328"/>
          </a:xfrm>
          <a:prstGeom prst="rect">
            <a:avLst/>
          </a:prstGeom>
        </p:spPr>
      </p:pic>
      <p:pic>
        <p:nvPicPr>
          <p:cNvPr id="12" name="Picture 11">
            <a:extLst>
              <a:ext uri="{FF2B5EF4-FFF2-40B4-BE49-F238E27FC236}">
                <a16:creationId xmlns:a16="http://schemas.microsoft.com/office/drawing/2014/main" id="{7A2A86A6-DE9D-92EF-3AFC-BF958AB4A89C}"/>
              </a:ext>
            </a:extLst>
          </p:cNvPr>
          <p:cNvPicPr>
            <a:picLocks noChangeAspect="1"/>
          </p:cNvPicPr>
          <p:nvPr/>
        </p:nvPicPr>
        <p:blipFill>
          <a:blip r:embed="rId6"/>
          <a:stretch>
            <a:fillRect/>
          </a:stretch>
        </p:blipFill>
        <p:spPr>
          <a:xfrm>
            <a:off x="11136044" y="6412938"/>
            <a:ext cx="2807048" cy="2719328"/>
          </a:xfrm>
          <a:prstGeom prst="rect">
            <a:avLst/>
          </a:prstGeom>
        </p:spPr>
      </p:pic>
      <p:pic>
        <p:nvPicPr>
          <p:cNvPr id="14" name="Picture 13">
            <a:extLst>
              <a:ext uri="{FF2B5EF4-FFF2-40B4-BE49-F238E27FC236}">
                <a16:creationId xmlns:a16="http://schemas.microsoft.com/office/drawing/2014/main" id="{CAEC516A-2C31-9571-DDF8-1C8548A602C4}"/>
              </a:ext>
            </a:extLst>
          </p:cNvPr>
          <p:cNvPicPr>
            <a:picLocks noChangeAspect="1"/>
          </p:cNvPicPr>
          <p:nvPr/>
        </p:nvPicPr>
        <p:blipFill>
          <a:blip r:embed="rId7"/>
          <a:stretch>
            <a:fillRect/>
          </a:stretch>
        </p:blipFill>
        <p:spPr>
          <a:xfrm>
            <a:off x="14009859" y="6412938"/>
            <a:ext cx="2807048" cy="2719328"/>
          </a:xfrm>
          <a:prstGeom prst="rect">
            <a:avLst/>
          </a:prstGeom>
        </p:spPr>
      </p:pic>
      <p:pic>
        <p:nvPicPr>
          <p:cNvPr id="18" name="Picture 17">
            <a:extLst>
              <a:ext uri="{FF2B5EF4-FFF2-40B4-BE49-F238E27FC236}">
                <a16:creationId xmlns:a16="http://schemas.microsoft.com/office/drawing/2014/main" id="{205F795B-E091-605D-9886-DBA179EB9B65}"/>
              </a:ext>
            </a:extLst>
          </p:cNvPr>
          <p:cNvPicPr>
            <a:picLocks noChangeAspect="1"/>
          </p:cNvPicPr>
          <p:nvPr/>
        </p:nvPicPr>
        <p:blipFill>
          <a:blip r:embed="rId8"/>
          <a:stretch>
            <a:fillRect/>
          </a:stretch>
        </p:blipFill>
        <p:spPr>
          <a:xfrm>
            <a:off x="16883674" y="6412938"/>
            <a:ext cx="2807048" cy="2719328"/>
          </a:xfrm>
          <a:prstGeom prst="rect">
            <a:avLst/>
          </a:prstGeom>
        </p:spPr>
      </p:pic>
      <p:pic>
        <p:nvPicPr>
          <p:cNvPr id="21" name="Picture 20">
            <a:extLst>
              <a:ext uri="{FF2B5EF4-FFF2-40B4-BE49-F238E27FC236}">
                <a16:creationId xmlns:a16="http://schemas.microsoft.com/office/drawing/2014/main" id="{FD8D44DD-395E-C6DA-7159-98E3083F47A8}"/>
              </a:ext>
            </a:extLst>
          </p:cNvPr>
          <p:cNvPicPr>
            <a:picLocks noChangeAspect="1"/>
          </p:cNvPicPr>
          <p:nvPr/>
        </p:nvPicPr>
        <p:blipFill>
          <a:blip r:embed="rId9"/>
          <a:stretch>
            <a:fillRect/>
          </a:stretch>
        </p:blipFill>
        <p:spPr>
          <a:xfrm>
            <a:off x="19757489" y="6412938"/>
            <a:ext cx="2807048" cy="2719328"/>
          </a:xfrm>
          <a:prstGeom prst="rect">
            <a:avLst/>
          </a:prstGeom>
        </p:spPr>
      </p:pic>
      <p:pic>
        <p:nvPicPr>
          <p:cNvPr id="23" name="Picture 22">
            <a:extLst>
              <a:ext uri="{FF2B5EF4-FFF2-40B4-BE49-F238E27FC236}">
                <a16:creationId xmlns:a16="http://schemas.microsoft.com/office/drawing/2014/main" id="{4F19E396-6457-F3EC-D8AD-DE6EE581A84A}"/>
              </a:ext>
            </a:extLst>
          </p:cNvPr>
          <p:cNvPicPr>
            <a:picLocks noChangeAspect="1"/>
          </p:cNvPicPr>
          <p:nvPr/>
        </p:nvPicPr>
        <p:blipFill>
          <a:blip r:embed="rId10"/>
          <a:stretch>
            <a:fillRect/>
          </a:stretch>
        </p:blipFill>
        <p:spPr>
          <a:xfrm>
            <a:off x="22631304" y="6412938"/>
            <a:ext cx="2807048" cy="2719328"/>
          </a:xfrm>
          <a:prstGeom prst="rect">
            <a:avLst/>
          </a:prstGeom>
        </p:spPr>
      </p:pic>
      <p:pic>
        <p:nvPicPr>
          <p:cNvPr id="25" name="Picture 24">
            <a:extLst>
              <a:ext uri="{FF2B5EF4-FFF2-40B4-BE49-F238E27FC236}">
                <a16:creationId xmlns:a16="http://schemas.microsoft.com/office/drawing/2014/main" id="{8B3689F2-7E42-3DDF-1FD6-2C027C79E666}"/>
              </a:ext>
            </a:extLst>
          </p:cNvPr>
          <p:cNvPicPr>
            <a:picLocks noChangeAspect="1"/>
          </p:cNvPicPr>
          <p:nvPr/>
        </p:nvPicPr>
        <p:blipFill>
          <a:blip r:embed="rId11"/>
          <a:stretch>
            <a:fillRect/>
          </a:stretch>
        </p:blipFill>
        <p:spPr>
          <a:xfrm>
            <a:off x="25505119" y="6412938"/>
            <a:ext cx="2807048" cy="2719328"/>
          </a:xfrm>
          <a:prstGeom prst="rect">
            <a:avLst/>
          </a:prstGeom>
        </p:spPr>
      </p:pic>
      <p:pic>
        <p:nvPicPr>
          <p:cNvPr id="27" name="Picture 26">
            <a:extLst>
              <a:ext uri="{FF2B5EF4-FFF2-40B4-BE49-F238E27FC236}">
                <a16:creationId xmlns:a16="http://schemas.microsoft.com/office/drawing/2014/main" id="{BE54600C-881C-0423-8DCD-AD99EBB01F3C}"/>
              </a:ext>
            </a:extLst>
          </p:cNvPr>
          <p:cNvPicPr>
            <a:picLocks noChangeAspect="1"/>
          </p:cNvPicPr>
          <p:nvPr/>
        </p:nvPicPr>
        <p:blipFill>
          <a:blip r:embed="rId12"/>
          <a:stretch>
            <a:fillRect/>
          </a:stretch>
        </p:blipFill>
        <p:spPr>
          <a:xfrm>
            <a:off x="28378934" y="6412938"/>
            <a:ext cx="2807048" cy="2719328"/>
          </a:xfrm>
          <a:prstGeom prst="rect">
            <a:avLst/>
          </a:prstGeom>
        </p:spPr>
      </p:pic>
      <p:pic>
        <p:nvPicPr>
          <p:cNvPr id="29" name="Picture 28">
            <a:extLst>
              <a:ext uri="{FF2B5EF4-FFF2-40B4-BE49-F238E27FC236}">
                <a16:creationId xmlns:a16="http://schemas.microsoft.com/office/drawing/2014/main" id="{2906AD18-3D9F-EBD1-CFF1-7D4D35DD7E5B}"/>
              </a:ext>
            </a:extLst>
          </p:cNvPr>
          <p:cNvPicPr>
            <a:picLocks noChangeAspect="1"/>
          </p:cNvPicPr>
          <p:nvPr/>
        </p:nvPicPr>
        <p:blipFill>
          <a:blip r:embed="rId13"/>
          <a:stretch>
            <a:fillRect/>
          </a:stretch>
        </p:blipFill>
        <p:spPr>
          <a:xfrm>
            <a:off x="31252751" y="6412938"/>
            <a:ext cx="2807050" cy="2719328"/>
          </a:xfrm>
          <a:prstGeom prst="rect">
            <a:avLst/>
          </a:prstGeom>
        </p:spPr>
      </p:pic>
      <p:sp>
        <p:nvSpPr>
          <p:cNvPr id="3" name="TextBox 2">
            <a:extLst>
              <a:ext uri="{FF2B5EF4-FFF2-40B4-BE49-F238E27FC236}">
                <a16:creationId xmlns:a16="http://schemas.microsoft.com/office/drawing/2014/main" id="{BD78FD19-6A67-2DC6-7921-9A40A449E6FB}"/>
              </a:ext>
            </a:extLst>
          </p:cNvPr>
          <p:cNvSpPr txBox="1"/>
          <p:nvPr/>
        </p:nvSpPr>
        <p:spPr>
          <a:xfrm>
            <a:off x="3053409"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0</a:t>
            </a:r>
          </a:p>
        </p:txBody>
      </p:sp>
      <p:sp>
        <p:nvSpPr>
          <p:cNvPr id="4" name="TextBox 3">
            <a:extLst>
              <a:ext uri="{FF2B5EF4-FFF2-40B4-BE49-F238E27FC236}">
                <a16:creationId xmlns:a16="http://schemas.microsoft.com/office/drawing/2014/main" id="{AA902981-5E9C-9E52-DF57-449212D4B136}"/>
              </a:ext>
            </a:extLst>
          </p:cNvPr>
          <p:cNvSpPr txBox="1"/>
          <p:nvPr/>
        </p:nvSpPr>
        <p:spPr>
          <a:xfrm>
            <a:off x="592536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a:t>
            </a:r>
          </a:p>
        </p:txBody>
      </p:sp>
      <p:sp>
        <p:nvSpPr>
          <p:cNvPr id="6" name="TextBox 5">
            <a:extLst>
              <a:ext uri="{FF2B5EF4-FFF2-40B4-BE49-F238E27FC236}">
                <a16:creationId xmlns:a16="http://schemas.microsoft.com/office/drawing/2014/main" id="{A218C07F-F39C-571F-7C08-978D82114688}"/>
              </a:ext>
            </a:extLst>
          </p:cNvPr>
          <p:cNvSpPr txBox="1"/>
          <p:nvPr/>
        </p:nvSpPr>
        <p:spPr>
          <a:xfrm>
            <a:off x="8797315"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2</a:t>
            </a:r>
          </a:p>
        </p:txBody>
      </p:sp>
      <p:sp>
        <p:nvSpPr>
          <p:cNvPr id="7" name="TextBox 6">
            <a:extLst>
              <a:ext uri="{FF2B5EF4-FFF2-40B4-BE49-F238E27FC236}">
                <a16:creationId xmlns:a16="http://schemas.microsoft.com/office/drawing/2014/main" id="{7A6D0580-3E06-0A36-AD91-03E597B3574A}"/>
              </a:ext>
            </a:extLst>
          </p:cNvPr>
          <p:cNvSpPr txBox="1"/>
          <p:nvPr/>
        </p:nvSpPr>
        <p:spPr>
          <a:xfrm>
            <a:off x="11669268"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3</a:t>
            </a:r>
          </a:p>
        </p:txBody>
      </p:sp>
      <p:sp>
        <p:nvSpPr>
          <p:cNvPr id="9" name="TextBox 8">
            <a:extLst>
              <a:ext uri="{FF2B5EF4-FFF2-40B4-BE49-F238E27FC236}">
                <a16:creationId xmlns:a16="http://schemas.microsoft.com/office/drawing/2014/main" id="{1540DACC-4F9E-E0B9-05BA-E82A822DD76E}"/>
              </a:ext>
            </a:extLst>
          </p:cNvPr>
          <p:cNvSpPr txBox="1"/>
          <p:nvPr/>
        </p:nvSpPr>
        <p:spPr>
          <a:xfrm>
            <a:off x="14541221"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4</a:t>
            </a:r>
          </a:p>
        </p:txBody>
      </p:sp>
      <p:sp>
        <p:nvSpPr>
          <p:cNvPr id="11" name="TextBox 10">
            <a:extLst>
              <a:ext uri="{FF2B5EF4-FFF2-40B4-BE49-F238E27FC236}">
                <a16:creationId xmlns:a16="http://schemas.microsoft.com/office/drawing/2014/main" id="{462D6051-AE64-EB61-DAD6-6AE339718A7F}"/>
              </a:ext>
            </a:extLst>
          </p:cNvPr>
          <p:cNvSpPr txBox="1"/>
          <p:nvPr/>
        </p:nvSpPr>
        <p:spPr>
          <a:xfrm>
            <a:off x="17413174"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5</a:t>
            </a:r>
          </a:p>
        </p:txBody>
      </p:sp>
      <p:sp>
        <p:nvSpPr>
          <p:cNvPr id="13" name="TextBox 12">
            <a:extLst>
              <a:ext uri="{FF2B5EF4-FFF2-40B4-BE49-F238E27FC236}">
                <a16:creationId xmlns:a16="http://schemas.microsoft.com/office/drawing/2014/main" id="{70147A3A-AE0D-837A-7922-D2E1AB10932A}"/>
              </a:ext>
            </a:extLst>
          </p:cNvPr>
          <p:cNvSpPr txBox="1"/>
          <p:nvPr/>
        </p:nvSpPr>
        <p:spPr>
          <a:xfrm>
            <a:off x="20285127"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6</a:t>
            </a:r>
          </a:p>
        </p:txBody>
      </p:sp>
      <p:sp>
        <p:nvSpPr>
          <p:cNvPr id="15" name="TextBox 14">
            <a:extLst>
              <a:ext uri="{FF2B5EF4-FFF2-40B4-BE49-F238E27FC236}">
                <a16:creationId xmlns:a16="http://schemas.microsoft.com/office/drawing/2014/main" id="{2EF95912-7186-446C-EF28-ACF4BFD16C4C}"/>
              </a:ext>
            </a:extLst>
          </p:cNvPr>
          <p:cNvSpPr txBox="1"/>
          <p:nvPr/>
        </p:nvSpPr>
        <p:spPr>
          <a:xfrm>
            <a:off x="23157080"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7</a:t>
            </a:r>
          </a:p>
        </p:txBody>
      </p:sp>
      <p:sp>
        <p:nvSpPr>
          <p:cNvPr id="16" name="TextBox 15">
            <a:extLst>
              <a:ext uri="{FF2B5EF4-FFF2-40B4-BE49-F238E27FC236}">
                <a16:creationId xmlns:a16="http://schemas.microsoft.com/office/drawing/2014/main" id="{C0283B89-5EC6-E255-0E5A-3747E8EAC350}"/>
              </a:ext>
            </a:extLst>
          </p:cNvPr>
          <p:cNvSpPr txBox="1"/>
          <p:nvPr/>
        </p:nvSpPr>
        <p:spPr>
          <a:xfrm>
            <a:off x="26029033"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8</a:t>
            </a:r>
          </a:p>
        </p:txBody>
      </p:sp>
      <p:sp>
        <p:nvSpPr>
          <p:cNvPr id="17" name="TextBox 16">
            <a:extLst>
              <a:ext uri="{FF2B5EF4-FFF2-40B4-BE49-F238E27FC236}">
                <a16:creationId xmlns:a16="http://schemas.microsoft.com/office/drawing/2014/main" id="{AE573855-7E83-73F9-6346-BC90EBE86F91}"/>
              </a:ext>
            </a:extLst>
          </p:cNvPr>
          <p:cNvSpPr txBox="1"/>
          <p:nvPr/>
        </p:nvSpPr>
        <p:spPr>
          <a:xfrm>
            <a:off x="28900986"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9</a:t>
            </a:r>
          </a:p>
        </p:txBody>
      </p:sp>
      <p:sp>
        <p:nvSpPr>
          <p:cNvPr id="20" name="TextBox 19">
            <a:extLst>
              <a:ext uri="{FF2B5EF4-FFF2-40B4-BE49-F238E27FC236}">
                <a16:creationId xmlns:a16="http://schemas.microsoft.com/office/drawing/2014/main" id="{8BDA6128-4C61-B117-FE52-C99B89FC5A9E}"/>
              </a:ext>
            </a:extLst>
          </p:cNvPr>
          <p:cNvSpPr txBox="1"/>
          <p:nvPr/>
        </p:nvSpPr>
        <p:spPr>
          <a:xfrm>
            <a:off x="3177294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10</a:t>
            </a:r>
          </a:p>
        </p:txBody>
      </p:sp>
      <p:grpSp>
        <p:nvGrpSpPr>
          <p:cNvPr id="102" name="Group 101">
            <a:extLst>
              <a:ext uri="{FF2B5EF4-FFF2-40B4-BE49-F238E27FC236}">
                <a16:creationId xmlns:a16="http://schemas.microsoft.com/office/drawing/2014/main" id="{70FB7205-B562-EA36-D239-D7B8BFE89283}"/>
              </a:ext>
            </a:extLst>
          </p:cNvPr>
          <p:cNvGrpSpPr/>
          <p:nvPr/>
        </p:nvGrpSpPr>
        <p:grpSpPr>
          <a:xfrm>
            <a:off x="3800135" y="9845393"/>
            <a:ext cx="29130385" cy="805789"/>
            <a:chOff x="3800135" y="9845393"/>
            <a:chExt cx="29130385" cy="805789"/>
          </a:xfrm>
        </p:grpSpPr>
        <p:grpSp>
          <p:nvGrpSpPr>
            <p:cNvPr id="43" name="Group 42">
              <a:extLst>
                <a:ext uri="{FF2B5EF4-FFF2-40B4-BE49-F238E27FC236}">
                  <a16:creationId xmlns:a16="http://schemas.microsoft.com/office/drawing/2014/main" id="{63962AF7-4525-C82E-FA4B-650DCCFE10CC}"/>
                </a:ext>
              </a:extLst>
            </p:cNvPr>
            <p:cNvGrpSpPr/>
            <p:nvPr/>
          </p:nvGrpSpPr>
          <p:grpSpPr>
            <a:xfrm>
              <a:off x="3800135" y="9845393"/>
              <a:ext cx="2926080" cy="805789"/>
              <a:chOff x="3800135" y="9884106"/>
              <a:chExt cx="2989942" cy="805789"/>
            </a:xfrm>
          </p:grpSpPr>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8DB1AB3-10A9-A04E-D895-EF77FF7A6700}"/>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0</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24" name="TextBox 23">
                    <a:extLst>
                      <a:ext uri="{FF2B5EF4-FFF2-40B4-BE49-F238E27FC236}">
                        <a16:creationId xmlns:a16="http://schemas.microsoft.com/office/drawing/2014/main" id="{08DB1AB3-10A9-A04E-D895-EF77FF7A6700}"/>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4"/>
                    <a:stretch>
                      <a:fillRect/>
                    </a:stretch>
                  </a:blipFill>
                </p:spPr>
                <p:txBody>
                  <a:bodyPr/>
                  <a:lstStyle/>
                  <a:p>
                    <a:r>
                      <a:rPr lang="en-US">
                        <a:noFill/>
                      </a:rPr>
                      <a:t> </a:t>
                    </a:r>
                  </a:p>
                </p:txBody>
              </p:sp>
            </mc:Fallback>
          </mc:AlternateContent>
          <p:cxnSp>
            <p:nvCxnSpPr>
              <p:cNvPr id="37" name="Connector: Curved 36">
                <a:extLst>
                  <a:ext uri="{FF2B5EF4-FFF2-40B4-BE49-F238E27FC236}">
                    <a16:creationId xmlns:a16="http://schemas.microsoft.com/office/drawing/2014/main" id="{639FCBD7-69D2-C153-B2A5-769153221756}"/>
                  </a:ext>
                </a:extLst>
              </p:cNvPr>
              <p:cNvCxnSpPr>
                <a:cxnSpLocks/>
                <a:stCxn id="24"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0" name="Connector: Curved 39">
                <a:extLst>
                  <a:ext uri="{FF2B5EF4-FFF2-40B4-BE49-F238E27FC236}">
                    <a16:creationId xmlns:a16="http://schemas.microsoft.com/office/drawing/2014/main" id="{CFFDF8CC-BD20-6A43-9AF4-A49E19FCAD22}"/>
                  </a:ext>
                </a:extLst>
              </p:cNvPr>
              <p:cNvCxnSpPr>
                <a:cxnSpLocks/>
                <a:stCxn id="4" idx="2"/>
                <a:endCxn id="24"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F6A51CEA-D8B8-5DAA-25A3-AC7D5645E979}"/>
                </a:ext>
              </a:extLst>
            </p:cNvPr>
            <p:cNvGrpSpPr/>
            <p:nvPr/>
          </p:nvGrpSpPr>
          <p:grpSpPr>
            <a:xfrm>
              <a:off x="6711724" y="9845393"/>
              <a:ext cx="2926080" cy="805789"/>
              <a:chOff x="3800135" y="9884106"/>
              <a:chExt cx="2989942" cy="805789"/>
            </a:xfrm>
          </p:grpSpPr>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42FC154D-C724-1268-F8B4-C8C03E579F67}"/>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63" name="TextBox 62">
                    <a:extLst>
                      <a:ext uri="{FF2B5EF4-FFF2-40B4-BE49-F238E27FC236}">
                        <a16:creationId xmlns:a16="http://schemas.microsoft.com/office/drawing/2014/main" id="{42FC154D-C724-1268-F8B4-C8C03E579F67}"/>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5"/>
                    <a:stretch>
                      <a:fillRect/>
                    </a:stretch>
                  </a:blipFill>
                </p:spPr>
                <p:txBody>
                  <a:bodyPr/>
                  <a:lstStyle/>
                  <a:p>
                    <a:r>
                      <a:rPr lang="en-US">
                        <a:noFill/>
                      </a:rPr>
                      <a:t> </a:t>
                    </a:r>
                  </a:p>
                </p:txBody>
              </p:sp>
            </mc:Fallback>
          </mc:AlternateContent>
          <p:cxnSp>
            <p:nvCxnSpPr>
              <p:cNvPr id="64" name="Connector: Curved 63">
                <a:extLst>
                  <a:ext uri="{FF2B5EF4-FFF2-40B4-BE49-F238E27FC236}">
                    <a16:creationId xmlns:a16="http://schemas.microsoft.com/office/drawing/2014/main" id="{F858CBC3-F8E2-3323-19DD-E74F16711D91}"/>
                  </a:ext>
                </a:extLst>
              </p:cNvPr>
              <p:cNvCxnSpPr>
                <a:cxnSpLocks/>
                <a:stCxn id="63"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5" name="Connector: Curved 64">
                <a:extLst>
                  <a:ext uri="{FF2B5EF4-FFF2-40B4-BE49-F238E27FC236}">
                    <a16:creationId xmlns:a16="http://schemas.microsoft.com/office/drawing/2014/main" id="{2284466C-6FF7-5E6B-0314-CCFC8E9485AE}"/>
                  </a:ext>
                </a:extLst>
              </p:cNvPr>
              <p:cNvCxnSpPr>
                <a:cxnSpLocks/>
                <a:endCxn id="63"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E5B8B086-0A8B-831A-57C7-13FDA2A6C13A}"/>
                </a:ext>
              </a:extLst>
            </p:cNvPr>
            <p:cNvGrpSpPr/>
            <p:nvPr/>
          </p:nvGrpSpPr>
          <p:grpSpPr>
            <a:xfrm>
              <a:off x="9623313" y="9845393"/>
              <a:ext cx="2926080" cy="805789"/>
              <a:chOff x="3800135" y="9884106"/>
              <a:chExt cx="2989942" cy="805789"/>
            </a:xfrm>
          </p:grpSpPr>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BCDCA55D-1104-5158-3277-4BFC1EF9CF9C}"/>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67" name="TextBox 66">
                    <a:extLst>
                      <a:ext uri="{FF2B5EF4-FFF2-40B4-BE49-F238E27FC236}">
                        <a16:creationId xmlns:a16="http://schemas.microsoft.com/office/drawing/2014/main" id="{BCDCA55D-1104-5158-3277-4BFC1EF9CF9C}"/>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6"/>
                    <a:stretch>
                      <a:fillRect/>
                    </a:stretch>
                  </a:blipFill>
                </p:spPr>
                <p:txBody>
                  <a:bodyPr/>
                  <a:lstStyle/>
                  <a:p>
                    <a:r>
                      <a:rPr lang="en-US">
                        <a:noFill/>
                      </a:rPr>
                      <a:t> </a:t>
                    </a:r>
                  </a:p>
                </p:txBody>
              </p:sp>
            </mc:Fallback>
          </mc:AlternateContent>
          <p:cxnSp>
            <p:nvCxnSpPr>
              <p:cNvPr id="68" name="Connector: Curved 67">
                <a:extLst>
                  <a:ext uri="{FF2B5EF4-FFF2-40B4-BE49-F238E27FC236}">
                    <a16:creationId xmlns:a16="http://schemas.microsoft.com/office/drawing/2014/main" id="{47D6265B-CB80-179D-57D9-39B2BD7AA04E}"/>
                  </a:ext>
                </a:extLst>
              </p:cNvPr>
              <p:cNvCxnSpPr>
                <a:cxnSpLocks/>
                <a:stCxn id="67"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9" name="Connector: Curved 68">
                <a:extLst>
                  <a:ext uri="{FF2B5EF4-FFF2-40B4-BE49-F238E27FC236}">
                    <a16:creationId xmlns:a16="http://schemas.microsoft.com/office/drawing/2014/main" id="{37884812-3074-1BCA-B06E-0EA071A874E2}"/>
                  </a:ext>
                </a:extLst>
              </p:cNvPr>
              <p:cNvCxnSpPr>
                <a:cxnSpLocks/>
                <a:endCxn id="67"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DBC52977-D0AC-C44D-5D22-9909FAA5D9F1}"/>
                </a:ext>
              </a:extLst>
            </p:cNvPr>
            <p:cNvGrpSpPr/>
            <p:nvPr/>
          </p:nvGrpSpPr>
          <p:grpSpPr>
            <a:xfrm>
              <a:off x="12534902" y="9845393"/>
              <a:ext cx="2926080" cy="805789"/>
              <a:chOff x="3800135" y="9884106"/>
              <a:chExt cx="2989942" cy="805789"/>
            </a:xfrm>
          </p:grpSpPr>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C830D82E-803B-C218-5320-FFC8F3A3C79E}"/>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71" name="TextBox 70">
                    <a:extLst>
                      <a:ext uri="{FF2B5EF4-FFF2-40B4-BE49-F238E27FC236}">
                        <a16:creationId xmlns:a16="http://schemas.microsoft.com/office/drawing/2014/main" id="{C830D82E-803B-C218-5320-FFC8F3A3C79E}"/>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7"/>
                    <a:stretch>
                      <a:fillRect/>
                    </a:stretch>
                  </a:blipFill>
                </p:spPr>
                <p:txBody>
                  <a:bodyPr/>
                  <a:lstStyle/>
                  <a:p>
                    <a:r>
                      <a:rPr lang="en-US">
                        <a:noFill/>
                      </a:rPr>
                      <a:t> </a:t>
                    </a:r>
                  </a:p>
                </p:txBody>
              </p:sp>
            </mc:Fallback>
          </mc:AlternateContent>
          <p:cxnSp>
            <p:nvCxnSpPr>
              <p:cNvPr id="72" name="Connector: Curved 71">
                <a:extLst>
                  <a:ext uri="{FF2B5EF4-FFF2-40B4-BE49-F238E27FC236}">
                    <a16:creationId xmlns:a16="http://schemas.microsoft.com/office/drawing/2014/main" id="{711DD62B-744D-A51F-7707-C2E67F3609BC}"/>
                  </a:ext>
                </a:extLst>
              </p:cNvPr>
              <p:cNvCxnSpPr>
                <a:cxnSpLocks/>
                <a:stCxn id="71"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4" name="Connector: Curved 73">
                <a:extLst>
                  <a:ext uri="{FF2B5EF4-FFF2-40B4-BE49-F238E27FC236}">
                    <a16:creationId xmlns:a16="http://schemas.microsoft.com/office/drawing/2014/main" id="{F46282A7-3EA7-F05C-4C1E-6B77931B5E6B}"/>
                  </a:ext>
                </a:extLst>
              </p:cNvPr>
              <p:cNvCxnSpPr>
                <a:cxnSpLocks/>
                <a:endCxn id="71"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E15F0120-CB3B-1CAA-B879-C35DE2DEBB7F}"/>
                </a:ext>
              </a:extLst>
            </p:cNvPr>
            <p:cNvGrpSpPr/>
            <p:nvPr/>
          </p:nvGrpSpPr>
          <p:grpSpPr>
            <a:xfrm>
              <a:off x="15446491" y="9845393"/>
              <a:ext cx="2926080" cy="805789"/>
              <a:chOff x="3800135" y="9884106"/>
              <a:chExt cx="2989942" cy="805789"/>
            </a:xfrm>
          </p:grpSpPr>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1FDC1A3B-1E4E-3DA8-D8BC-7A0816EB5AC9}"/>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76" name="TextBox 75">
                    <a:extLst>
                      <a:ext uri="{FF2B5EF4-FFF2-40B4-BE49-F238E27FC236}">
                        <a16:creationId xmlns:a16="http://schemas.microsoft.com/office/drawing/2014/main" id="{1FDC1A3B-1E4E-3DA8-D8BC-7A0816EB5AC9}"/>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8"/>
                    <a:stretch>
                      <a:fillRect/>
                    </a:stretch>
                  </a:blipFill>
                </p:spPr>
                <p:txBody>
                  <a:bodyPr/>
                  <a:lstStyle/>
                  <a:p>
                    <a:r>
                      <a:rPr lang="en-US">
                        <a:noFill/>
                      </a:rPr>
                      <a:t> </a:t>
                    </a:r>
                  </a:p>
                </p:txBody>
              </p:sp>
            </mc:Fallback>
          </mc:AlternateContent>
          <p:cxnSp>
            <p:nvCxnSpPr>
              <p:cNvPr id="78" name="Connector: Curved 77">
                <a:extLst>
                  <a:ext uri="{FF2B5EF4-FFF2-40B4-BE49-F238E27FC236}">
                    <a16:creationId xmlns:a16="http://schemas.microsoft.com/office/drawing/2014/main" id="{8E4DBB23-2BB2-2CC5-C033-967DA3BE3124}"/>
                  </a:ext>
                </a:extLst>
              </p:cNvPr>
              <p:cNvCxnSpPr>
                <a:cxnSpLocks/>
                <a:stCxn id="76"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9" name="Connector: Curved 78">
                <a:extLst>
                  <a:ext uri="{FF2B5EF4-FFF2-40B4-BE49-F238E27FC236}">
                    <a16:creationId xmlns:a16="http://schemas.microsoft.com/office/drawing/2014/main" id="{5D049295-4B62-0689-5D9A-2709624793A8}"/>
                  </a:ext>
                </a:extLst>
              </p:cNvPr>
              <p:cNvCxnSpPr>
                <a:cxnSpLocks/>
                <a:endCxn id="76"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72A66EFA-1D62-11BD-5108-F481E2C4F1D5}"/>
                </a:ext>
              </a:extLst>
            </p:cNvPr>
            <p:cNvGrpSpPr/>
            <p:nvPr/>
          </p:nvGrpSpPr>
          <p:grpSpPr>
            <a:xfrm>
              <a:off x="18358080" y="9845393"/>
              <a:ext cx="2926080" cy="805789"/>
              <a:chOff x="3800135" y="9884106"/>
              <a:chExt cx="2989942" cy="805789"/>
            </a:xfrm>
          </p:grpSpPr>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82E73F81-D339-FE3B-1FD1-1266FAF35B72}"/>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81" name="TextBox 80">
                    <a:extLst>
                      <a:ext uri="{FF2B5EF4-FFF2-40B4-BE49-F238E27FC236}">
                        <a16:creationId xmlns:a16="http://schemas.microsoft.com/office/drawing/2014/main" id="{82E73F81-D339-FE3B-1FD1-1266FAF35B72}"/>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9"/>
                    <a:stretch>
                      <a:fillRect/>
                    </a:stretch>
                  </a:blipFill>
                </p:spPr>
                <p:txBody>
                  <a:bodyPr/>
                  <a:lstStyle/>
                  <a:p>
                    <a:r>
                      <a:rPr lang="en-US">
                        <a:noFill/>
                      </a:rPr>
                      <a:t> </a:t>
                    </a:r>
                  </a:p>
                </p:txBody>
              </p:sp>
            </mc:Fallback>
          </mc:AlternateContent>
          <p:cxnSp>
            <p:nvCxnSpPr>
              <p:cNvPr id="82" name="Connector: Curved 81">
                <a:extLst>
                  <a:ext uri="{FF2B5EF4-FFF2-40B4-BE49-F238E27FC236}">
                    <a16:creationId xmlns:a16="http://schemas.microsoft.com/office/drawing/2014/main" id="{CF8099BC-3903-B379-D76A-DBF5F02CC033}"/>
                  </a:ext>
                </a:extLst>
              </p:cNvPr>
              <p:cNvCxnSpPr>
                <a:cxnSpLocks/>
                <a:stCxn id="81"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3" name="Connector: Curved 82">
                <a:extLst>
                  <a:ext uri="{FF2B5EF4-FFF2-40B4-BE49-F238E27FC236}">
                    <a16:creationId xmlns:a16="http://schemas.microsoft.com/office/drawing/2014/main" id="{0F9B0CE6-29AC-2498-3DC3-E8C5593C659E}"/>
                  </a:ext>
                </a:extLst>
              </p:cNvPr>
              <p:cNvCxnSpPr>
                <a:cxnSpLocks/>
                <a:endCxn id="81"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FB7AACE3-5682-DFD4-1D3D-DD7BD46631FC}"/>
                </a:ext>
              </a:extLst>
            </p:cNvPr>
            <p:cNvGrpSpPr/>
            <p:nvPr/>
          </p:nvGrpSpPr>
          <p:grpSpPr>
            <a:xfrm>
              <a:off x="21269669" y="9845393"/>
              <a:ext cx="2926080" cy="805789"/>
              <a:chOff x="3800135" y="9884106"/>
              <a:chExt cx="2989942" cy="805789"/>
            </a:xfrm>
          </p:grpSpPr>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CDD67EB2-639F-2D47-617E-8C7779C017C7}"/>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85" name="TextBox 84">
                    <a:extLst>
                      <a:ext uri="{FF2B5EF4-FFF2-40B4-BE49-F238E27FC236}">
                        <a16:creationId xmlns:a16="http://schemas.microsoft.com/office/drawing/2014/main" id="{CDD67EB2-639F-2D47-617E-8C7779C017C7}"/>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20"/>
                    <a:stretch>
                      <a:fillRect/>
                    </a:stretch>
                  </a:blipFill>
                </p:spPr>
                <p:txBody>
                  <a:bodyPr/>
                  <a:lstStyle/>
                  <a:p>
                    <a:r>
                      <a:rPr lang="en-US">
                        <a:noFill/>
                      </a:rPr>
                      <a:t> </a:t>
                    </a:r>
                  </a:p>
                </p:txBody>
              </p:sp>
            </mc:Fallback>
          </mc:AlternateContent>
          <p:cxnSp>
            <p:nvCxnSpPr>
              <p:cNvPr id="87" name="Connector: Curved 86">
                <a:extLst>
                  <a:ext uri="{FF2B5EF4-FFF2-40B4-BE49-F238E27FC236}">
                    <a16:creationId xmlns:a16="http://schemas.microsoft.com/office/drawing/2014/main" id="{48590DD7-90E6-9805-A76F-F8B8B35ACD17}"/>
                  </a:ext>
                </a:extLst>
              </p:cNvPr>
              <p:cNvCxnSpPr>
                <a:cxnSpLocks/>
                <a:stCxn id="85"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8" name="Connector: Curved 87">
                <a:extLst>
                  <a:ext uri="{FF2B5EF4-FFF2-40B4-BE49-F238E27FC236}">
                    <a16:creationId xmlns:a16="http://schemas.microsoft.com/office/drawing/2014/main" id="{DE942156-1376-5768-29AE-FFD97113AD86}"/>
                  </a:ext>
                </a:extLst>
              </p:cNvPr>
              <p:cNvCxnSpPr>
                <a:cxnSpLocks/>
                <a:endCxn id="85"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3F569BBD-BBD5-1753-6B19-3DD653DBD001}"/>
                </a:ext>
              </a:extLst>
            </p:cNvPr>
            <p:cNvGrpSpPr/>
            <p:nvPr/>
          </p:nvGrpSpPr>
          <p:grpSpPr>
            <a:xfrm>
              <a:off x="24181258" y="9845393"/>
              <a:ext cx="2926080" cy="805789"/>
              <a:chOff x="3800135" y="9884106"/>
              <a:chExt cx="2989942" cy="805789"/>
            </a:xfrm>
          </p:grpSpPr>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91E05E85-3259-5FDE-1A9A-F5CF598F1A3A}"/>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90" name="TextBox 89">
                    <a:extLst>
                      <a:ext uri="{FF2B5EF4-FFF2-40B4-BE49-F238E27FC236}">
                        <a16:creationId xmlns:a16="http://schemas.microsoft.com/office/drawing/2014/main" id="{91E05E85-3259-5FDE-1A9A-F5CF598F1A3A}"/>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21"/>
                    <a:stretch>
                      <a:fillRect/>
                    </a:stretch>
                  </a:blipFill>
                </p:spPr>
                <p:txBody>
                  <a:bodyPr/>
                  <a:lstStyle/>
                  <a:p>
                    <a:r>
                      <a:rPr lang="en-US">
                        <a:noFill/>
                      </a:rPr>
                      <a:t> </a:t>
                    </a:r>
                  </a:p>
                </p:txBody>
              </p:sp>
            </mc:Fallback>
          </mc:AlternateContent>
          <p:cxnSp>
            <p:nvCxnSpPr>
              <p:cNvPr id="91" name="Connector: Curved 90">
                <a:extLst>
                  <a:ext uri="{FF2B5EF4-FFF2-40B4-BE49-F238E27FC236}">
                    <a16:creationId xmlns:a16="http://schemas.microsoft.com/office/drawing/2014/main" id="{F43D212D-E8B7-7B81-5F90-06135153007A}"/>
                  </a:ext>
                </a:extLst>
              </p:cNvPr>
              <p:cNvCxnSpPr>
                <a:cxnSpLocks/>
                <a:stCxn id="90"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2" name="Connector: Curved 91">
                <a:extLst>
                  <a:ext uri="{FF2B5EF4-FFF2-40B4-BE49-F238E27FC236}">
                    <a16:creationId xmlns:a16="http://schemas.microsoft.com/office/drawing/2014/main" id="{43ABF9DB-DBFF-FC14-A9A8-94B8D68E5F7A}"/>
                  </a:ext>
                </a:extLst>
              </p:cNvPr>
              <p:cNvCxnSpPr>
                <a:cxnSpLocks/>
                <a:endCxn id="90"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45CD77F1-16B2-FC72-C730-EE1D7F46D7C9}"/>
                </a:ext>
              </a:extLst>
            </p:cNvPr>
            <p:cNvGrpSpPr/>
            <p:nvPr/>
          </p:nvGrpSpPr>
          <p:grpSpPr>
            <a:xfrm>
              <a:off x="27092847" y="9845393"/>
              <a:ext cx="2926080" cy="805789"/>
              <a:chOff x="3800135" y="9884106"/>
              <a:chExt cx="2989942" cy="805789"/>
            </a:xfrm>
          </p:grpSpPr>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694B794C-2148-804A-29E3-8F11537796E3}"/>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94" name="TextBox 93">
                    <a:extLst>
                      <a:ext uri="{FF2B5EF4-FFF2-40B4-BE49-F238E27FC236}">
                        <a16:creationId xmlns:a16="http://schemas.microsoft.com/office/drawing/2014/main" id="{694B794C-2148-804A-29E3-8F11537796E3}"/>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22"/>
                    <a:stretch>
                      <a:fillRect/>
                    </a:stretch>
                  </a:blipFill>
                </p:spPr>
                <p:txBody>
                  <a:bodyPr/>
                  <a:lstStyle/>
                  <a:p>
                    <a:r>
                      <a:rPr lang="en-US">
                        <a:noFill/>
                      </a:rPr>
                      <a:t> </a:t>
                    </a:r>
                  </a:p>
                </p:txBody>
              </p:sp>
            </mc:Fallback>
          </mc:AlternateContent>
          <p:cxnSp>
            <p:nvCxnSpPr>
              <p:cNvPr id="95" name="Connector: Curved 94">
                <a:extLst>
                  <a:ext uri="{FF2B5EF4-FFF2-40B4-BE49-F238E27FC236}">
                    <a16:creationId xmlns:a16="http://schemas.microsoft.com/office/drawing/2014/main" id="{4F60DD8F-81B4-FF99-DEA0-952101BF72FC}"/>
                  </a:ext>
                </a:extLst>
              </p:cNvPr>
              <p:cNvCxnSpPr>
                <a:cxnSpLocks/>
                <a:stCxn id="94"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6" name="Connector: Curved 95">
                <a:extLst>
                  <a:ext uri="{FF2B5EF4-FFF2-40B4-BE49-F238E27FC236}">
                    <a16:creationId xmlns:a16="http://schemas.microsoft.com/office/drawing/2014/main" id="{B7869ED0-8E48-3F68-C662-F1659EDE0EC2}"/>
                  </a:ext>
                </a:extLst>
              </p:cNvPr>
              <p:cNvCxnSpPr>
                <a:cxnSpLocks/>
                <a:endCxn id="94"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572E058F-52FB-40EF-53D5-8D9A1EEA2BA9}"/>
                </a:ext>
              </a:extLst>
            </p:cNvPr>
            <p:cNvGrpSpPr/>
            <p:nvPr/>
          </p:nvGrpSpPr>
          <p:grpSpPr>
            <a:xfrm>
              <a:off x="30004440" y="9845393"/>
              <a:ext cx="2926080" cy="805789"/>
              <a:chOff x="3800135" y="9884106"/>
              <a:chExt cx="2989942" cy="805789"/>
            </a:xfrm>
          </p:grpSpPr>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8C468F28-F5EC-26F9-63F2-52BDB0463F2F}"/>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10</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99" name="TextBox 98">
                    <a:extLst>
                      <a:ext uri="{FF2B5EF4-FFF2-40B4-BE49-F238E27FC236}">
                        <a16:creationId xmlns:a16="http://schemas.microsoft.com/office/drawing/2014/main" id="{8C468F28-F5EC-26F9-63F2-52BDB0463F2F}"/>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23"/>
                    <a:stretch>
                      <a:fillRect/>
                    </a:stretch>
                  </a:blipFill>
                </p:spPr>
                <p:txBody>
                  <a:bodyPr/>
                  <a:lstStyle/>
                  <a:p>
                    <a:r>
                      <a:rPr lang="en-US">
                        <a:noFill/>
                      </a:rPr>
                      <a:t> </a:t>
                    </a:r>
                  </a:p>
                </p:txBody>
              </p:sp>
            </mc:Fallback>
          </mc:AlternateContent>
          <p:cxnSp>
            <p:nvCxnSpPr>
              <p:cNvPr id="100" name="Connector: Curved 99">
                <a:extLst>
                  <a:ext uri="{FF2B5EF4-FFF2-40B4-BE49-F238E27FC236}">
                    <a16:creationId xmlns:a16="http://schemas.microsoft.com/office/drawing/2014/main" id="{7B08AB58-FB2F-B36F-46F5-7769F420B4D4}"/>
                  </a:ext>
                </a:extLst>
              </p:cNvPr>
              <p:cNvCxnSpPr>
                <a:cxnSpLocks/>
                <a:stCxn id="99"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1" name="Connector: Curved 100">
                <a:extLst>
                  <a:ext uri="{FF2B5EF4-FFF2-40B4-BE49-F238E27FC236}">
                    <a16:creationId xmlns:a16="http://schemas.microsoft.com/office/drawing/2014/main" id="{260B5B7F-F143-BDBD-FA96-F3EFF082C81E}"/>
                  </a:ext>
                </a:extLst>
              </p:cNvPr>
              <p:cNvCxnSpPr>
                <a:cxnSpLocks/>
                <a:endCxn id="99"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7196FF6B-FC96-7F1D-E96E-5399B2583626}"/>
                  </a:ext>
                </a:extLst>
              </p:cNvPr>
              <p:cNvSpPr txBox="1"/>
              <p:nvPr/>
            </p:nvSpPr>
            <p:spPr>
              <a:xfrm>
                <a:off x="9385341" y="11680264"/>
                <a:ext cx="16162992" cy="923330"/>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6000" b="0" i="1" smtClean="0">
                          <a:solidFill>
                            <a:schemeClr val="bg1"/>
                          </a:solidFill>
                          <a:latin typeface="Cambria Math" panose="02040503050406030204" pitchFamily="18" charset="0"/>
                          <a:cs typeface="NVIDIA Sans" panose="020B0503020203020204" pitchFamily="34" charset="0"/>
                        </a:rPr>
                        <m:t>𝑝</m:t>
                      </m:r>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e>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e>
                      </m:d>
                      <m:r>
                        <a:rPr lang="en-US" sz="6000" b="0" i="1" smtClean="0">
                          <a:solidFill>
                            <a:schemeClr val="bg1"/>
                          </a:solidFill>
                          <a:latin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cs typeface="NVIDIA Sans" panose="020B0503020203020204" pitchFamily="34" charset="0"/>
                        </a:rPr>
                        <m:t>𝑁</m:t>
                      </m:r>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𝝁</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𝜃</m:t>
                          </m:r>
                        </m:sub>
                      </m:sSub>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cs typeface="NVIDIA Sans" panose="020B0503020203020204" pitchFamily="34" charset="0"/>
                            </a:rPr>
                            <m:t>𝑡</m:t>
                          </m:r>
                        </m:e>
                      </m:d>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m:rPr>
                              <m:sty m:val="p"/>
                            </m:rPr>
                            <a:rPr lang="el-GR"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Σ</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𝜃</m:t>
                          </m:r>
                        </m:sub>
                      </m:sSub>
                      <m:d>
                        <m:d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e>
                      </m:d>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oMath>
                  </m:oMathPara>
                </a14:m>
                <a:endParaRPr lang="en-US" sz="60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103" name="TextBox 102">
                <a:extLst>
                  <a:ext uri="{FF2B5EF4-FFF2-40B4-BE49-F238E27FC236}">
                    <a16:creationId xmlns:a16="http://schemas.microsoft.com/office/drawing/2014/main" id="{7196FF6B-FC96-7F1D-E96E-5399B2583626}"/>
                  </a:ext>
                </a:extLst>
              </p:cNvPr>
              <p:cNvSpPr txBox="1">
                <a:spLocks noRot="1" noChangeAspect="1" noMove="1" noResize="1" noEditPoints="1" noAdjustHandles="1" noChangeArrowheads="1" noChangeShapeType="1" noTextEdit="1"/>
              </p:cNvSpPr>
              <p:nvPr/>
            </p:nvSpPr>
            <p:spPr>
              <a:xfrm>
                <a:off x="9385341" y="11680264"/>
                <a:ext cx="16162992" cy="923330"/>
              </a:xfrm>
              <a:prstGeom prst="rect">
                <a:avLst/>
              </a:prstGeom>
              <a:blipFill>
                <a:blip r:embed="rId24"/>
                <a:stretch>
                  <a:fillRect/>
                </a:stretch>
              </a:blipFill>
            </p:spPr>
            <p:txBody>
              <a:bodyPr/>
              <a:lstStyle/>
              <a:p>
                <a:r>
                  <a:rPr lang="en-US">
                    <a:noFill/>
                  </a:rPr>
                  <a:t> </a:t>
                </a:r>
              </a:p>
            </p:txBody>
          </p:sp>
        </mc:Fallback>
      </mc:AlternateContent>
      <p:grpSp>
        <p:nvGrpSpPr>
          <p:cNvPr id="106" name="Group 105">
            <a:extLst>
              <a:ext uri="{FF2B5EF4-FFF2-40B4-BE49-F238E27FC236}">
                <a16:creationId xmlns:a16="http://schemas.microsoft.com/office/drawing/2014/main" id="{860DE173-7538-06F7-8B27-9E5AD1F90C4E}"/>
              </a:ext>
            </a:extLst>
          </p:cNvPr>
          <p:cNvGrpSpPr/>
          <p:nvPr/>
        </p:nvGrpSpPr>
        <p:grpSpPr>
          <a:xfrm flipH="1">
            <a:off x="3323343" y="13123663"/>
            <a:ext cx="10075354" cy="2387159"/>
            <a:chOff x="11939201" y="12443266"/>
            <a:chExt cx="10075354" cy="2387159"/>
          </a:xfrm>
        </p:grpSpPr>
        <p:sp>
          <p:nvSpPr>
            <p:cNvPr id="104" name="Rectangle 103">
              <a:extLst>
                <a:ext uri="{FF2B5EF4-FFF2-40B4-BE49-F238E27FC236}">
                  <a16:creationId xmlns:a16="http://schemas.microsoft.com/office/drawing/2014/main" id="{3B7C1E3A-A19C-0167-BD52-F9E4F9C5844E}"/>
                </a:ext>
              </a:extLst>
            </p:cNvPr>
            <p:cNvSpPr/>
            <p:nvPr/>
          </p:nvSpPr>
          <p:spPr>
            <a:xfrm>
              <a:off x="15460982" y="13466843"/>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Difficult to calculate</a:t>
              </a:r>
            </a:p>
          </p:txBody>
        </p:sp>
        <p:sp>
          <p:nvSpPr>
            <p:cNvPr id="105" name="Arrow: Bent 104">
              <a:extLst>
                <a:ext uri="{FF2B5EF4-FFF2-40B4-BE49-F238E27FC236}">
                  <a16:creationId xmlns:a16="http://schemas.microsoft.com/office/drawing/2014/main" id="{C6A68835-63C4-7C06-673B-EEC50FBD5CE0}"/>
                </a:ext>
              </a:extLst>
            </p:cNvPr>
            <p:cNvSpPr/>
            <p:nvPr/>
          </p:nvSpPr>
          <p:spPr>
            <a:xfrm rot="16200000">
              <a:off x="12554882" y="11827585"/>
              <a:ext cx="1873977" cy="3105339"/>
            </a:xfrm>
            <a:prstGeom prst="bentArrow">
              <a:avLst>
                <a:gd name="adj1" fmla="val 26669"/>
                <a:gd name="adj2" fmla="val 33545"/>
                <a:gd name="adj3" fmla="val 38982"/>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grpSp>
      <p:grpSp>
        <p:nvGrpSpPr>
          <p:cNvPr id="107" name="Group 106">
            <a:extLst>
              <a:ext uri="{FF2B5EF4-FFF2-40B4-BE49-F238E27FC236}">
                <a16:creationId xmlns:a16="http://schemas.microsoft.com/office/drawing/2014/main" id="{D435E28A-33A8-6728-7E11-FEA81D1AB797}"/>
              </a:ext>
            </a:extLst>
          </p:cNvPr>
          <p:cNvGrpSpPr/>
          <p:nvPr/>
        </p:nvGrpSpPr>
        <p:grpSpPr>
          <a:xfrm>
            <a:off x="18516615" y="13125415"/>
            <a:ext cx="10075354" cy="2387159"/>
            <a:chOff x="11939201" y="12443266"/>
            <a:chExt cx="10075354" cy="2387159"/>
          </a:xfrm>
        </p:grpSpPr>
        <mc:AlternateContent xmlns:mc="http://schemas.openxmlformats.org/markup-compatibility/2006" xmlns:a14="http://schemas.microsoft.com/office/drawing/2010/main">
          <mc:Choice Requires="a14">
            <p:sp>
              <p:nvSpPr>
                <p:cNvPr id="108" name="Rectangle 107">
                  <a:extLst>
                    <a:ext uri="{FF2B5EF4-FFF2-40B4-BE49-F238E27FC236}">
                      <a16:creationId xmlns:a16="http://schemas.microsoft.com/office/drawing/2014/main" id="{91895B18-7966-ECD8-7057-E42B909B9735}"/>
                    </a:ext>
                  </a:extLst>
                </p:cNvPr>
                <p:cNvSpPr/>
                <p:nvPr/>
              </p:nvSpPr>
              <p:spPr>
                <a:xfrm>
                  <a:off x="15460982" y="13466843"/>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Approximate average used to create </a:t>
                  </a:r>
                  <a14:m>
                    <m:oMath xmlns:m="http://schemas.openxmlformats.org/officeDocument/2006/math">
                      <m:sSub>
                        <m:sSubPr>
                          <m:ctrlPr>
                            <a:rPr lang="en-US" sz="4000" i="1" smtClean="0">
                              <a:solidFill>
                                <a:schemeClr val="bg1"/>
                              </a:solidFill>
                              <a:latin typeface="Cambria Math" panose="02040503050406030204" pitchFamily="18" charset="0"/>
                              <a:cs typeface="NVIDIA Sans" panose="020B0503020203020204" pitchFamily="34" charset="0"/>
                            </a:rPr>
                          </m:ctrlPr>
                        </m:sSubPr>
                        <m:e>
                          <m:r>
                            <a:rPr lang="en-US" sz="4000" b="1" i="0" smtClean="0">
                              <a:solidFill>
                                <a:schemeClr val="bg1"/>
                              </a:solidFill>
                              <a:latin typeface="Cambria Math" panose="02040503050406030204" pitchFamily="18" charset="0"/>
                              <a:cs typeface="NVIDIA Sans" panose="020B0503020203020204" pitchFamily="34" charset="0"/>
                            </a:rPr>
                            <m:t>𝐱</m:t>
                          </m:r>
                        </m:e>
                        <m:sub>
                          <m:r>
                            <a:rPr lang="en-US" sz="4000" b="0" i="1" smtClean="0">
                              <a:solidFill>
                                <a:schemeClr val="bg1"/>
                              </a:solidFill>
                              <a:latin typeface="Cambria Math" panose="02040503050406030204" pitchFamily="18" charset="0"/>
                              <a:cs typeface="NVIDIA Sans" panose="020B0503020203020204" pitchFamily="34" charset="0"/>
                            </a:rPr>
                            <m:t>𝑡</m:t>
                          </m:r>
                        </m:sub>
                      </m:sSub>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08" name="Rectangle 107">
                  <a:extLst>
                    <a:ext uri="{FF2B5EF4-FFF2-40B4-BE49-F238E27FC236}">
                      <a16:creationId xmlns:a16="http://schemas.microsoft.com/office/drawing/2014/main" id="{91895B18-7966-ECD8-7057-E42B909B9735}"/>
                    </a:ext>
                  </a:extLst>
                </p:cNvPr>
                <p:cNvSpPr>
                  <a:spLocks noRot="1" noChangeAspect="1" noMove="1" noResize="1" noEditPoints="1" noAdjustHandles="1" noChangeArrowheads="1" noChangeShapeType="1" noTextEdit="1"/>
                </p:cNvSpPr>
                <p:nvPr/>
              </p:nvSpPr>
              <p:spPr>
                <a:xfrm>
                  <a:off x="15460982" y="13466843"/>
                  <a:ext cx="6553573" cy="1363582"/>
                </a:xfrm>
                <a:prstGeom prst="rect">
                  <a:avLst/>
                </a:prstGeom>
                <a:blipFill>
                  <a:blip r:embed="rId25"/>
                  <a:stretch>
                    <a:fillRect l="-2410" t="-5263" r="-4541" b="-15789"/>
                  </a:stretch>
                </a:blipFill>
                <a:ln>
                  <a:solidFill>
                    <a:schemeClr val="tx2"/>
                  </a:solidFill>
                </a:ln>
              </p:spPr>
              <p:txBody>
                <a:bodyPr/>
                <a:lstStyle/>
                <a:p>
                  <a:r>
                    <a:rPr lang="en-US">
                      <a:noFill/>
                    </a:rPr>
                    <a:t> </a:t>
                  </a:r>
                </a:p>
              </p:txBody>
            </p:sp>
          </mc:Fallback>
        </mc:AlternateContent>
        <p:sp>
          <p:nvSpPr>
            <p:cNvPr id="109" name="Arrow: Bent 108">
              <a:extLst>
                <a:ext uri="{FF2B5EF4-FFF2-40B4-BE49-F238E27FC236}">
                  <a16:creationId xmlns:a16="http://schemas.microsoft.com/office/drawing/2014/main" id="{DB447217-5374-E5BD-5717-67FF5B1B0001}"/>
                </a:ext>
              </a:extLst>
            </p:cNvPr>
            <p:cNvSpPr/>
            <p:nvPr/>
          </p:nvSpPr>
          <p:spPr>
            <a:xfrm rot="16200000">
              <a:off x="12554882" y="11827585"/>
              <a:ext cx="1873977" cy="3105339"/>
            </a:xfrm>
            <a:prstGeom prst="bentArrow">
              <a:avLst>
                <a:gd name="adj1" fmla="val 26669"/>
                <a:gd name="adj2" fmla="val 33545"/>
                <a:gd name="adj3" fmla="val 38982"/>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grpSp>
      <p:grpSp>
        <p:nvGrpSpPr>
          <p:cNvPr id="22" name="Group 21">
            <a:extLst>
              <a:ext uri="{FF2B5EF4-FFF2-40B4-BE49-F238E27FC236}">
                <a16:creationId xmlns:a16="http://schemas.microsoft.com/office/drawing/2014/main" id="{F1CAA86A-F417-3099-9187-156F04B280B5}"/>
              </a:ext>
            </a:extLst>
          </p:cNvPr>
          <p:cNvGrpSpPr/>
          <p:nvPr/>
        </p:nvGrpSpPr>
        <p:grpSpPr>
          <a:xfrm>
            <a:off x="3800135" y="5569349"/>
            <a:ext cx="28992413" cy="883706"/>
            <a:chOff x="3800135" y="5569349"/>
            <a:chExt cx="28992413" cy="883706"/>
          </a:xfrm>
        </p:grpSpPr>
        <p:grpSp>
          <p:nvGrpSpPr>
            <p:cNvPr id="26" name="Group 25">
              <a:extLst>
                <a:ext uri="{FF2B5EF4-FFF2-40B4-BE49-F238E27FC236}">
                  <a16:creationId xmlns:a16="http://schemas.microsoft.com/office/drawing/2014/main" id="{A59F9737-C47B-19B2-6CB4-24B5CB03355B}"/>
                </a:ext>
              </a:extLst>
            </p:cNvPr>
            <p:cNvGrpSpPr/>
            <p:nvPr/>
          </p:nvGrpSpPr>
          <p:grpSpPr>
            <a:xfrm>
              <a:off x="3800135" y="5569349"/>
              <a:ext cx="2873816" cy="883706"/>
              <a:chOff x="3918123" y="5539683"/>
              <a:chExt cx="2873816" cy="883706"/>
            </a:xfrm>
          </p:grpSpPr>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2EC20484-9D29-89A3-D352-60C1C5BF4F74}"/>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i="0" dirty="0" smtClean="0">
                                          <a:solidFill>
                                            <a:schemeClr val="bg1"/>
                                          </a:solidFill>
                                          <a:latin typeface="Cambria Math" panose="02040503050406030204" pitchFamily="18" charset="0"/>
                                        </a:rPr>
                                        <m:t>1</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i="0" dirty="0" smtClean="0">
                                      <a:solidFill>
                                        <a:schemeClr val="bg1"/>
                                      </a:solidFill>
                                      <a:latin typeface="Cambria Math" panose="02040503050406030204" pitchFamily="18" charset="0"/>
                                    </a:rPr>
                                    <m:t>0</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16" name="TextBox 115">
                    <a:extLst>
                      <a:ext uri="{FF2B5EF4-FFF2-40B4-BE49-F238E27FC236}">
                        <a16:creationId xmlns:a16="http://schemas.microsoft.com/office/drawing/2014/main" id="{2EC20484-9D29-89A3-D352-60C1C5BF4F74}"/>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6"/>
                    <a:stretch>
                      <a:fillRect/>
                    </a:stretch>
                  </a:blipFill>
                </p:spPr>
                <p:txBody>
                  <a:bodyPr/>
                  <a:lstStyle/>
                  <a:p>
                    <a:r>
                      <a:rPr lang="en-US">
                        <a:noFill/>
                      </a:rPr>
                      <a:t> </a:t>
                    </a:r>
                  </a:p>
                </p:txBody>
              </p:sp>
            </mc:Fallback>
          </mc:AlternateContent>
          <p:cxnSp>
            <p:nvCxnSpPr>
              <p:cNvPr id="117" name="Connector: Curved 116">
                <a:extLst>
                  <a:ext uri="{FF2B5EF4-FFF2-40B4-BE49-F238E27FC236}">
                    <a16:creationId xmlns:a16="http://schemas.microsoft.com/office/drawing/2014/main" id="{14FEE556-301C-ECC9-829B-2932FEA6A928}"/>
                  </a:ext>
                </a:extLst>
              </p:cNvPr>
              <p:cNvCxnSpPr>
                <a:cxnSpLocks/>
                <a:endCxn id="116"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8" name="Connector: Curved 117">
                <a:extLst>
                  <a:ext uri="{FF2B5EF4-FFF2-40B4-BE49-F238E27FC236}">
                    <a16:creationId xmlns:a16="http://schemas.microsoft.com/office/drawing/2014/main" id="{6C8CA48B-834E-94C7-2E0D-BE5F3187F090}"/>
                  </a:ext>
                </a:extLst>
              </p:cNvPr>
              <p:cNvCxnSpPr>
                <a:cxnSpLocks/>
                <a:stCxn id="116"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0CFDCE23-5A0D-4205-09ED-BD3E2CAA523D}"/>
                </a:ext>
              </a:extLst>
            </p:cNvPr>
            <p:cNvGrpSpPr/>
            <p:nvPr/>
          </p:nvGrpSpPr>
          <p:grpSpPr>
            <a:xfrm>
              <a:off x="18331990" y="5569349"/>
              <a:ext cx="2873816" cy="883706"/>
              <a:chOff x="3918123" y="5539683"/>
              <a:chExt cx="2873816" cy="883706"/>
            </a:xfrm>
          </p:grpSpPr>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9A7E05A1-7368-A7B5-C41B-6EE66B1A916A}"/>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13" name="TextBox 112">
                    <a:extLst>
                      <a:ext uri="{FF2B5EF4-FFF2-40B4-BE49-F238E27FC236}">
                        <a16:creationId xmlns:a16="http://schemas.microsoft.com/office/drawing/2014/main" id="{9A7E05A1-7368-A7B5-C41B-6EE66B1A916A}"/>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7"/>
                    <a:stretch>
                      <a:fillRect/>
                    </a:stretch>
                  </a:blipFill>
                </p:spPr>
                <p:txBody>
                  <a:bodyPr/>
                  <a:lstStyle/>
                  <a:p>
                    <a:r>
                      <a:rPr lang="en-US">
                        <a:noFill/>
                      </a:rPr>
                      <a:t> </a:t>
                    </a:r>
                  </a:p>
                </p:txBody>
              </p:sp>
            </mc:Fallback>
          </mc:AlternateContent>
          <p:cxnSp>
            <p:nvCxnSpPr>
              <p:cNvPr id="114" name="Connector: Curved 113">
                <a:extLst>
                  <a:ext uri="{FF2B5EF4-FFF2-40B4-BE49-F238E27FC236}">
                    <a16:creationId xmlns:a16="http://schemas.microsoft.com/office/drawing/2014/main" id="{AF286289-6156-C65F-6FC3-B66CCB9E69D9}"/>
                  </a:ext>
                </a:extLst>
              </p:cNvPr>
              <p:cNvCxnSpPr>
                <a:cxnSpLocks/>
                <a:endCxn id="113"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5" name="Connector: Curved 114">
                <a:extLst>
                  <a:ext uri="{FF2B5EF4-FFF2-40B4-BE49-F238E27FC236}">
                    <a16:creationId xmlns:a16="http://schemas.microsoft.com/office/drawing/2014/main" id="{9A13DA72-740B-6726-411B-E7D0C22DCD0B}"/>
                  </a:ext>
                </a:extLst>
              </p:cNvPr>
              <p:cNvCxnSpPr>
                <a:cxnSpLocks/>
                <a:stCxn id="113"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8FA1882F-F26A-F389-E7F9-B2ED7DE42F6B}"/>
                </a:ext>
              </a:extLst>
            </p:cNvPr>
            <p:cNvGrpSpPr/>
            <p:nvPr/>
          </p:nvGrpSpPr>
          <p:grpSpPr>
            <a:xfrm>
              <a:off x="9612877" y="5569349"/>
              <a:ext cx="2873816" cy="883706"/>
              <a:chOff x="3918123" y="5539683"/>
              <a:chExt cx="2873816" cy="883706"/>
            </a:xfrm>
          </p:grpSpPr>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95694F76-45FE-68DC-BE9A-C12969EA3F97}"/>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10" name="TextBox 109">
                    <a:extLst>
                      <a:ext uri="{FF2B5EF4-FFF2-40B4-BE49-F238E27FC236}">
                        <a16:creationId xmlns:a16="http://schemas.microsoft.com/office/drawing/2014/main" id="{95694F76-45FE-68DC-BE9A-C12969EA3F97}"/>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8"/>
                    <a:stretch>
                      <a:fillRect/>
                    </a:stretch>
                  </a:blipFill>
                </p:spPr>
                <p:txBody>
                  <a:bodyPr/>
                  <a:lstStyle/>
                  <a:p>
                    <a:r>
                      <a:rPr lang="en-US">
                        <a:noFill/>
                      </a:rPr>
                      <a:t> </a:t>
                    </a:r>
                  </a:p>
                </p:txBody>
              </p:sp>
            </mc:Fallback>
          </mc:AlternateContent>
          <p:cxnSp>
            <p:nvCxnSpPr>
              <p:cNvPr id="111" name="Connector: Curved 110">
                <a:extLst>
                  <a:ext uri="{FF2B5EF4-FFF2-40B4-BE49-F238E27FC236}">
                    <a16:creationId xmlns:a16="http://schemas.microsoft.com/office/drawing/2014/main" id="{1D4F859D-0E1E-1E56-682C-A647C808D74B}"/>
                  </a:ext>
                </a:extLst>
              </p:cNvPr>
              <p:cNvCxnSpPr>
                <a:cxnSpLocks/>
                <a:endCxn id="110"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2" name="Connector: Curved 111">
                <a:extLst>
                  <a:ext uri="{FF2B5EF4-FFF2-40B4-BE49-F238E27FC236}">
                    <a16:creationId xmlns:a16="http://schemas.microsoft.com/office/drawing/2014/main" id="{375F945F-1E6C-09BF-2BDF-4B1936A796E3}"/>
                  </a:ext>
                </a:extLst>
              </p:cNvPr>
              <p:cNvCxnSpPr>
                <a:cxnSpLocks/>
                <a:stCxn id="110"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A8218123-8FE6-0330-3BFC-97367AFB25DA}"/>
                </a:ext>
              </a:extLst>
            </p:cNvPr>
            <p:cNvGrpSpPr/>
            <p:nvPr/>
          </p:nvGrpSpPr>
          <p:grpSpPr>
            <a:xfrm>
              <a:off x="12519248" y="5569349"/>
              <a:ext cx="2873816" cy="883706"/>
              <a:chOff x="3918123" y="5539683"/>
              <a:chExt cx="2873816" cy="883706"/>
            </a:xfrm>
          </p:grpSpPr>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A70BD162-13CD-2574-3E2A-8763951C69F5}"/>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9" name="TextBox 58">
                    <a:extLst>
                      <a:ext uri="{FF2B5EF4-FFF2-40B4-BE49-F238E27FC236}">
                        <a16:creationId xmlns:a16="http://schemas.microsoft.com/office/drawing/2014/main" id="{A70BD162-13CD-2574-3E2A-8763951C69F5}"/>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9"/>
                    <a:stretch>
                      <a:fillRect/>
                    </a:stretch>
                  </a:blipFill>
                </p:spPr>
                <p:txBody>
                  <a:bodyPr/>
                  <a:lstStyle/>
                  <a:p>
                    <a:r>
                      <a:rPr lang="en-US">
                        <a:noFill/>
                      </a:rPr>
                      <a:t> </a:t>
                    </a:r>
                  </a:p>
                </p:txBody>
              </p:sp>
            </mc:Fallback>
          </mc:AlternateContent>
          <p:cxnSp>
            <p:nvCxnSpPr>
              <p:cNvPr id="60" name="Connector: Curved 59">
                <a:extLst>
                  <a:ext uri="{FF2B5EF4-FFF2-40B4-BE49-F238E27FC236}">
                    <a16:creationId xmlns:a16="http://schemas.microsoft.com/office/drawing/2014/main" id="{39F9922D-301C-4B39-DE88-B3DF548F192D}"/>
                  </a:ext>
                </a:extLst>
              </p:cNvPr>
              <p:cNvCxnSpPr>
                <a:cxnSpLocks/>
                <a:endCxn id="59"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1" name="Connector: Curved 60">
                <a:extLst>
                  <a:ext uri="{FF2B5EF4-FFF2-40B4-BE49-F238E27FC236}">
                    <a16:creationId xmlns:a16="http://schemas.microsoft.com/office/drawing/2014/main" id="{1D60B821-E5A3-047A-DC4A-9FD8EB6FD001}"/>
                  </a:ext>
                </a:extLst>
              </p:cNvPr>
              <p:cNvCxnSpPr>
                <a:cxnSpLocks/>
                <a:stCxn id="59"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20F6922-B22F-6BA8-7848-EFFA39A5E521}"/>
                </a:ext>
              </a:extLst>
            </p:cNvPr>
            <p:cNvGrpSpPr/>
            <p:nvPr/>
          </p:nvGrpSpPr>
          <p:grpSpPr>
            <a:xfrm>
              <a:off x="15425619" y="5569349"/>
              <a:ext cx="2873816" cy="883706"/>
              <a:chOff x="3918123" y="5539683"/>
              <a:chExt cx="2873816" cy="883706"/>
            </a:xfrm>
          </p:grpSpPr>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0A5DE52F-7F40-21F9-3DC1-1AF2D0192B70}"/>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6" name="TextBox 55">
                    <a:extLst>
                      <a:ext uri="{FF2B5EF4-FFF2-40B4-BE49-F238E27FC236}">
                        <a16:creationId xmlns:a16="http://schemas.microsoft.com/office/drawing/2014/main" id="{0A5DE52F-7F40-21F9-3DC1-1AF2D0192B70}"/>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30"/>
                    <a:stretch>
                      <a:fillRect/>
                    </a:stretch>
                  </a:blipFill>
                </p:spPr>
                <p:txBody>
                  <a:bodyPr/>
                  <a:lstStyle/>
                  <a:p>
                    <a:r>
                      <a:rPr lang="en-US">
                        <a:noFill/>
                      </a:rPr>
                      <a:t> </a:t>
                    </a:r>
                  </a:p>
                </p:txBody>
              </p:sp>
            </mc:Fallback>
          </mc:AlternateContent>
          <p:cxnSp>
            <p:nvCxnSpPr>
              <p:cNvPr id="57" name="Connector: Curved 56">
                <a:extLst>
                  <a:ext uri="{FF2B5EF4-FFF2-40B4-BE49-F238E27FC236}">
                    <a16:creationId xmlns:a16="http://schemas.microsoft.com/office/drawing/2014/main" id="{0FBF0D03-C281-C117-27DB-E8F340B02D33}"/>
                  </a:ext>
                </a:extLst>
              </p:cNvPr>
              <p:cNvCxnSpPr>
                <a:cxnSpLocks/>
                <a:endCxn id="56"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8" name="Connector: Curved 57">
                <a:extLst>
                  <a:ext uri="{FF2B5EF4-FFF2-40B4-BE49-F238E27FC236}">
                    <a16:creationId xmlns:a16="http://schemas.microsoft.com/office/drawing/2014/main" id="{9B971824-0930-3C4E-3F0B-21F571908D77}"/>
                  </a:ext>
                </a:extLst>
              </p:cNvPr>
              <p:cNvCxnSpPr>
                <a:cxnSpLocks/>
                <a:stCxn id="56"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B98BDA67-8F83-BDB0-A117-02C1511DD378}"/>
                </a:ext>
              </a:extLst>
            </p:cNvPr>
            <p:cNvGrpSpPr/>
            <p:nvPr/>
          </p:nvGrpSpPr>
          <p:grpSpPr>
            <a:xfrm>
              <a:off x="6706506" y="5569349"/>
              <a:ext cx="2873816" cy="883706"/>
              <a:chOff x="3918123" y="5539683"/>
              <a:chExt cx="2873816" cy="883706"/>
            </a:xfrm>
          </p:grpSpPr>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8EFDD516-5E45-E748-9AC2-848C1D7BB7FB}"/>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3" name="TextBox 52">
                    <a:extLst>
                      <a:ext uri="{FF2B5EF4-FFF2-40B4-BE49-F238E27FC236}">
                        <a16:creationId xmlns:a16="http://schemas.microsoft.com/office/drawing/2014/main" id="{8EFDD516-5E45-E748-9AC2-848C1D7BB7FB}"/>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31"/>
                    <a:stretch>
                      <a:fillRect/>
                    </a:stretch>
                  </a:blipFill>
                </p:spPr>
                <p:txBody>
                  <a:bodyPr/>
                  <a:lstStyle/>
                  <a:p>
                    <a:r>
                      <a:rPr lang="en-US">
                        <a:noFill/>
                      </a:rPr>
                      <a:t> </a:t>
                    </a:r>
                  </a:p>
                </p:txBody>
              </p:sp>
            </mc:Fallback>
          </mc:AlternateContent>
          <p:cxnSp>
            <p:nvCxnSpPr>
              <p:cNvPr id="54" name="Connector: Curved 53">
                <a:extLst>
                  <a:ext uri="{FF2B5EF4-FFF2-40B4-BE49-F238E27FC236}">
                    <a16:creationId xmlns:a16="http://schemas.microsoft.com/office/drawing/2014/main" id="{E2629376-5F6D-DC36-1097-E12A74F4923C}"/>
                  </a:ext>
                </a:extLst>
              </p:cNvPr>
              <p:cNvCxnSpPr>
                <a:cxnSpLocks/>
                <a:endCxn id="53"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5" name="Connector: Curved 54">
                <a:extLst>
                  <a:ext uri="{FF2B5EF4-FFF2-40B4-BE49-F238E27FC236}">
                    <a16:creationId xmlns:a16="http://schemas.microsoft.com/office/drawing/2014/main" id="{3BE33CF3-36FA-3756-888F-075E7A5280EC}"/>
                  </a:ext>
                </a:extLst>
              </p:cNvPr>
              <p:cNvCxnSpPr>
                <a:cxnSpLocks/>
                <a:stCxn id="53"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295FB5CA-261D-47B9-D754-817730B64332}"/>
                </a:ext>
              </a:extLst>
            </p:cNvPr>
            <p:cNvGrpSpPr/>
            <p:nvPr/>
          </p:nvGrpSpPr>
          <p:grpSpPr>
            <a:xfrm>
              <a:off x="24144732" y="5569349"/>
              <a:ext cx="2873816" cy="883706"/>
              <a:chOff x="3918123" y="5539683"/>
              <a:chExt cx="2873816" cy="883706"/>
            </a:xfrm>
          </p:grpSpPr>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A7D3FC29-B128-9474-B616-D751F7439888}"/>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0" name="TextBox 49">
                    <a:extLst>
                      <a:ext uri="{FF2B5EF4-FFF2-40B4-BE49-F238E27FC236}">
                        <a16:creationId xmlns:a16="http://schemas.microsoft.com/office/drawing/2014/main" id="{A7D3FC29-B128-9474-B616-D751F7439888}"/>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32"/>
                    <a:stretch>
                      <a:fillRect/>
                    </a:stretch>
                  </a:blipFill>
                </p:spPr>
                <p:txBody>
                  <a:bodyPr/>
                  <a:lstStyle/>
                  <a:p>
                    <a:r>
                      <a:rPr lang="en-US">
                        <a:noFill/>
                      </a:rPr>
                      <a:t> </a:t>
                    </a:r>
                  </a:p>
                </p:txBody>
              </p:sp>
            </mc:Fallback>
          </mc:AlternateContent>
          <p:cxnSp>
            <p:nvCxnSpPr>
              <p:cNvPr id="51" name="Connector: Curved 50">
                <a:extLst>
                  <a:ext uri="{FF2B5EF4-FFF2-40B4-BE49-F238E27FC236}">
                    <a16:creationId xmlns:a16="http://schemas.microsoft.com/office/drawing/2014/main" id="{7165CFD7-6C84-8E3B-985B-9A614F8B5242}"/>
                  </a:ext>
                </a:extLst>
              </p:cNvPr>
              <p:cNvCxnSpPr>
                <a:cxnSpLocks/>
                <a:endCxn id="50"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2" name="Connector: Curved 51">
                <a:extLst>
                  <a:ext uri="{FF2B5EF4-FFF2-40B4-BE49-F238E27FC236}">
                    <a16:creationId xmlns:a16="http://schemas.microsoft.com/office/drawing/2014/main" id="{2112AE59-481D-FD34-98EC-4DADF3DBF2FF}"/>
                  </a:ext>
                </a:extLst>
              </p:cNvPr>
              <p:cNvCxnSpPr>
                <a:cxnSpLocks/>
                <a:stCxn id="50"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714D597D-B4B5-9178-95B6-F5603B420DEC}"/>
                </a:ext>
              </a:extLst>
            </p:cNvPr>
            <p:cNvGrpSpPr/>
            <p:nvPr/>
          </p:nvGrpSpPr>
          <p:grpSpPr>
            <a:xfrm>
              <a:off x="21238361" y="5569349"/>
              <a:ext cx="2873816" cy="883706"/>
              <a:chOff x="3918123" y="5539683"/>
              <a:chExt cx="2873816" cy="883706"/>
            </a:xfrm>
          </p:grpSpPr>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63FD231-38D2-6ECC-5E88-3460195A1396}"/>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47" name="TextBox 46">
                    <a:extLst>
                      <a:ext uri="{FF2B5EF4-FFF2-40B4-BE49-F238E27FC236}">
                        <a16:creationId xmlns:a16="http://schemas.microsoft.com/office/drawing/2014/main" id="{663FD231-38D2-6ECC-5E88-3460195A1396}"/>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33"/>
                    <a:stretch>
                      <a:fillRect/>
                    </a:stretch>
                  </a:blipFill>
                </p:spPr>
                <p:txBody>
                  <a:bodyPr/>
                  <a:lstStyle/>
                  <a:p>
                    <a:r>
                      <a:rPr lang="en-US">
                        <a:noFill/>
                      </a:rPr>
                      <a:t> </a:t>
                    </a:r>
                  </a:p>
                </p:txBody>
              </p:sp>
            </mc:Fallback>
          </mc:AlternateContent>
          <p:cxnSp>
            <p:nvCxnSpPr>
              <p:cNvPr id="48" name="Connector: Curved 47">
                <a:extLst>
                  <a:ext uri="{FF2B5EF4-FFF2-40B4-BE49-F238E27FC236}">
                    <a16:creationId xmlns:a16="http://schemas.microsoft.com/office/drawing/2014/main" id="{7D338E55-2D6A-C6DA-6FF5-490C70B46CE7}"/>
                  </a:ext>
                </a:extLst>
              </p:cNvPr>
              <p:cNvCxnSpPr>
                <a:cxnSpLocks/>
                <a:endCxn id="47"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9" name="Connector: Curved 48">
                <a:extLst>
                  <a:ext uri="{FF2B5EF4-FFF2-40B4-BE49-F238E27FC236}">
                    <a16:creationId xmlns:a16="http://schemas.microsoft.com/office/drawing/2014/main" id="{BC302BDB-4570-C946-9C58-C40557AA491C}"/>
                  </a:ext>
                </a:extLst>
              </p:cNvPr>
              <p:cNvCxnSpPr>
                <a:cxnSpLocks/>
                <a:stCxn id="47"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7A4368E7-8C86-BE8B-599D-43C4B9097B4D}"/>
                </a:ext>
              </a:extLst>
            </p:cNvPr>
            <p:cNvGrpSpPr/>
            <p:nvPr/>
          </p:nvGrpSpPr>
          <p:grpSpPr>
            <a:xfrm>
              <a:off x="27051103" y="5569349"/>
              <a:ext cx="2873816" cy="883706"/>
              <a:chOff x="3918123" y="5539683"/>
              <a:chExt cx="2873816" cy="883706"/>
            </a:xfrm>
          </p:grpSpPr>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6186FA7C-BDF6-D83F-E3FA-94EEB757479C}"/>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44" name="TextBox 43">
                    <a:extLst>
                      <a:ext uri="{FF2B5EF4-FFF2-40B4-BE49-F238E27FC236}">
                        <a16:creationId xmlns:a16="http://schemas.microsoft.com/office/drawing/2014/main" id="{6186FA7C-BDF6-D83F-E3FA-94EEB757479C}"/>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34"/>
                    <a:stretch>
                      <a:fillRect/>
                    </a:stretch>
                  </a:blipFill>
                </p:spPr>
                <p:txBody>
                  <a:bodyPr/>
                  <a:lstStyle/>
                  <a:p>
                    <a:r>
                      <a:rPr lang="en-US">
                        <a:noFill/>
                      </a:rPr>
                      <a:t> </a:t>
                    </a:r>
                  </a:p>
                </p:txBody>
              </p:sp>
            </mc:Fallback>
          </mc:AlternateContent>
          <p:cxnSp>
            <p:nvCxnSpPr>
              <p:cNvPr id="45" name="Connector: Curved 44">
                <a:extLst>
                  <a:ext uri="{FF2B5EF4-FFF2-40B4-BE49-F238E27FC236}">
                    <a16:creationId xmlns:a16="http://schemas.microsoft.com/office/drawing/2014/main" id="{EE39B064-E586-39A9-0289-96FB54BBAB13}"/>
                  </a:ext>
                </a:extLst>
              </p:cNvPr>
              <p:cNvCxnSpPr>
                <a:cxnSpLocks/>
                <a:endCxn id="44"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6" name="Connector: Curved 45">
                <a:extLst>
                  <a:ext uri="{FF2B5EF4-FFF2-40B4-BE49-F238E27FC236}">
                    <a16:creationId xmlns:a16="http://schemas.microsoft.com/office/drawing/2014/main" id="{DF4F3EC5-2519-2C35-AB32-AC3B02CC7A86}"/>
                  </a:ext>
                </a:extLst>
              </p:cNvPr>
              <p:cNvCxnSpPr>
                <a:cxnSpLocks/>
                <a:stCxn id="44"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48B7A1AA-C905-1642-2A8C-75E9332E8118}"/>
                </a:ext>
              </a:extLst>
            </p:cNvPr>
            <p:cNvGrpSpPr/>
            <p:nvPr/>
          </p:nvGrpSpPr>
          <p:grpSpPr>
            <a:xfrm>
              <a:off x="29957474" y="5569349"/>
              <a:ext cx="2835074" cy="883706"/>
              <a:chOff x="3594916" y="5612488"/>
              <a:chExt cx="2835074" cy="883706"/>
            </a:xfrm>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8183410D-8755-8417-50C0-449C234A9EA2}"/>
                      </a:ext>
                    </a:extLst>
                  </p:cNvPr>
                  <p:cNvSpPr txBox="1"/>
                  <p:nvPr/>
                </p:nvSpPr>
                <p:spPr>
                  <a:xfrm>
                    <a:off x="3964166" y="5612488"/>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10</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39" name="TextBox 38">
                    <a:extLst>
                      <a:ext uri="{FF2B5EF4-FFF2-40B4-BE49-F238E27FC236}">
                        <a16:creationId xmlns:a16="http://schemas.microsoft.com/office/drawing/2014/main" id="{8183410D-8755-8417-50C0-449C234A9EA2}"/>
                      </a:ext>
                    </a:extLst>
                  </p:cNvPr>
                  <p:cNvSpPr txBox="1">
                    <a:spLocks noRot="1" noChangeAspect="1" noMove="1" noResize="1" noEditPoints="1" noAdjustHandles="1" noChangeArrowheads="1" noChangeShapeType="1" noTextEdit="1"/>
                  </p:cNvSpPr>
                  <p:nvPr/>
                </p:nvSpPr>
                <p:spPr>
                  <a:xfrm>
                    <a:off x="3964166" y="5612488"/>
                    <a:ext cx="2156042" cy="707886"/>
                  </a:xfrm>
                  <a:prstGeom prst="rect">
                    <a:avLst/>
                  </a:prstGeom>
                  <a:blipFill>
                    <a:blip r:embed="rId35"/>
                    <a:stretch>
                      <a:fillRect/>
                    </a:stretch>
                  </a:blipFill>
                </p:spPr>
                <p:txBody>
                  <a:bodyPr/>
                  <a:lstStyle/>
                  <a:p>
                    <a:r>
                      <a:rPr lang="en-US">
                        <a:noFill/>
                      </a:rPr>
                      <a:t> </a:t>
                    </a:r>
                  </a:p>
                </p:txBody>
              </p:sp>
            </mc:Fallback>
          </mc:AlternateContent>
          <p:cxnSp>
            <p:nvCxnSpPr>
              <p:cNvPr id="41" name="Connector: Curved 40">
                <a:extLst>
                  <a:ext uri="{FF2B5EF4-FFF2-40B4-BE49-F238E27FC236}">
                    <a16:creationId xmlns:a16="http://schemas.microsoft.com/office/drawing/2014/main" id="{D7307520-41A0-E9DC-F71D-0E911CD9AB17}"/>
                  </a:ext>
                </a:extLst>
              </p:cNvPr>
              <p:cNvCxnSpPr>
                <a:cxnSpLocks/>
                <a:endCxn id="39" idx="1"/>
              </p:cNvCxnSpPr>
              <p:nvPr/>
            </p:nvCxnSpPr>
            <p:spPr>
              <a:xfrm rot="5400000" flipH="1" flipV="1">
                <a:off x="3514660" y="6046688"/>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9C92A572-8F76-EAB9-A22D-91675FDA8015}"/>
                  </a:ext>
                </a:extLst>
              </p:cNvPr>
              <p:cNvCxnSpPr>
                <a:cxnSpLocks/>
                <a:stCxn id="39" idx="3"/>
              </p:cNvCxnSpPr>
              <p:nvPr/>
            </p:nvCxnSpPr>
            <p:spPr>
              <a:xfrm>
                <a:off x="6120208" y="5966431"/>
                <a:ext cx="309782" cy="517624"/>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sp>
        <p:nvSpPr>
          <p:cNvPr id="73" name="TextBox 72">
            <a:extLst>
              <a:ext uri="{FF2B5EF4-FFF2-40B4-BE49-F238E27FC236}">
                <a16:creationId xmlns:a16="http://schemas.microsoft.com/office/drawing/2014/main" id="{F9655537-91F9-4F64-E76E-5C2B715058FB}"/>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6">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77" name="Slide Number Placeholder 3">
            <a:extLst>
              <a:ext uri="{FF2B5EF4-FFF2-40B4-BE49-F238E27FC236}">
                <a16:creationId xmlns:a16="http://schemas.microsoft.com/office/drawing/2014/main" id="{8E7487C1-03BD-4185-86E4-D5EC1D4BA443}"/>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106</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7122526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Getting Lost in the Noise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dirty="0"/>
              <a:t>Reverse Diffusion</a:t>
            </a:r>
          </a:p>
        </p:txBody>
      </p:sp>
      <p:pic>
        <p:nvPicPr>
          <p:cNvPr id="8" name="Picture 7">
            <a:extLst>
              <a:ext uri="{FF2B5EF4-FFF2-40B4-BE49-F238E27FC236}">
                <a16:creationId xmlns:a16="http://schemas.microsoft.com/office/drawing/2014/main" id="{5B1C6AFA-39D0-7307-F2CB-712B1CC8C2D4}"/>
              </a:ext>
            </a:extLst>
          </p:cNvPr>
          <p:cNvPicPr>
            <a:picLocks noChangeAspect="1"/>
          </p:cNvPicPr>
          <p:nvPr/>
        </p:nvPicPr>
        <p:blipFill>
          <a:blip r:embed="rId3"/>
          <a:stretch>
            <a:fillRect/>
          </a:stretch>
        </p:blipFill>
        <p:spPr>
          <a:xfrm>
            <a:off x="5388415" y="6412938"/>
            <a:ext cx="2807048" cy="2719328"/>
          </a:xfrm>
          <a:prstGeom prst="rect">
            <a:avLst/>
          </a:prstGeom>
        </p:spPr>
      </p:pic>
      <p:pic>
        <p:nvPicPr>
          <p:cNvPr id="10" name="Picture 9">
            <a:extLst>
              <a:ext uri="{FF2B5EF4-FFF2-40B4-BE49-F238E27FC236}">
                <a16:creationId xmlns:a16="http://schemas.microsoft.com/office/drawing/2014/main" id="{E0483F09-E2F7-7074-8085-6089A6191BA9}"/>
              </a:ext>
            </a:extLst>
          </p:cNvPr>
          <p:cNvPicPr>
            <a:picLocks noChangeAspect="1"/>
          </p:cNvPicPr>
          <p:nvPr/>
        </p:nvPicPr>
        <p:blipFill>
          <a:blip r:embed="rId4"/>
          <a:stretch>
            <a:fillRect/>
          </a:stretch>
        </p:blipFill>
        <p:spPr>
          <a:xfrm>
            <a:off x="8262230" y="6412938"/>
            <a:ext cx="2807047" cy="2719328"/>
          </a:xfrm>
          <a:prstGeom prst="rect">
            <a:avLst/>
          </a:prstGeom>
        </p:spPr>
      </p:pic>
      <p:pic>
        <p:nvPicPr>
          <p:cNvPr id="12" name="Picture 11">
            <a:extLst>
              <a:ext uri="{FF2B5EF4-FFF2-40B4-BE49-F238E27FC236}">
                <a16:creationId xmlns:a16="http://schemas.microsoft.com/office/drawing/2014/main" id="{7A2A86A6-DE9D-92EF-3AFC-BF958AB4A89C}"/>
              </a:ext>
            </a:extLst>
          </p:cNvPr>
          <p:cNvPicPr>
            <a:picLocks noChangeAspect="1"/>
          </p:cNvPicPr>
          <p:nvPr/>
        </p:nvPicPr>
        <p:blipFill>
          <a:blip r:embed="rId5"/>
          <a:stretch>
            <a:fillRect/>
          </a:stretch>
        </p:blipFill>
        <p:spPr>
          <a:xfrm>
            <a:off x="11136044" y="6412938"/>
            <a:ext cx="2807048" cy="2719328"/>
          </a:xfrm>
          <a:prstGeom prst="rect">
            <a:avLst/>
          </a:prstGeom>
        </p:spPr>
      </p:pic>
      <p:pic>
        <p:nvPicPr>
          <p:cNvPr id="18" name="Picture 17">
            <a:extLst>
              <a:ext uri="{FF2B5EF4-FFF2-40B4-BE49-F238E27FC236}">
                <a16:creationId xmlns:a16="http://schemas.microsoft.com/office/drawing/2014/main" id="{205F795B-E091-605D-9886-DBA179EB9B65}"/>
              </a:ext>
            </a:extLst>
          </p:cNvPr>
          <p:cNvPicPr>
            <a:picLocks noChangeAspect="1"/>
          </p:cNvPicPr>
          <p:nvPr/>
        </p:nvPicPr>
        <p:blipFill>
          <a:blip r:embed="rId6"/>
          <a:stretch>
            <a:fillRect/>
          </a:stretch>
        </p:blipFill>
        <p:spPr>
          <a:xfrm>
            <a:off x="16883674" y="6412938"/>
            <a:ext cx="2807048" cy="2719328"/>
          </a:xfrm>
          <a:prstGeom prst="rect">
            <a:avLst/>
          </a:prstGeom>
        </p:spPr>
      </p:pic>
      <p:pic>
        <p:nvPicPr>
          <p:cNvPr id="21" name="Picture 20">
            <a:extLst>
              <a:ext uri="{FF2B5EF4-FFF2-40B4-BE49-F238E27FC236}">
                <a16:creationId xmlns:a16="http://schemas.microsoft.com/office/drawing/2014/main" id="{FD8D44DD-395E-C6DA-7159-98E3083F47A8}"/>
              </a:ext>
            </a:extLst>
          </p:cNvPr>
          <p:cNvPicPr>
            <a:picLocks noChangeAspect="1"/>
          </p:cNvPicPr>
          <p:nvPr/>
        </p:nvPicPr>
        <p:blipFill>
          <a:blip r:embed="rId7"/>
          <a:stretch>
            <a:fillRect/>
          </a:stretch>
        </p:blipFill>
        <p:spPr>
          <a:xfrm>
            <a:off x="19757489" y="6412938"/>
            <a:ext cx="2807048" cy="2719328"/>
          </a:xfrm>
          <a:prstGeom prst="rect">
            <a:avLst/>
          </a:prstGeom>
        </p:spPr>
      </p:pic>
      <p:pic>
        <p:nvPicPr>
          <p:cNvPr id="23" name="Picture 22">
            <a:extLst>
              <a:ext uri="{FF2B5EF4-FFF2-40B4-BE49-F238E27FC236}">
                <a16:creationId xmlns:a16="http://schemas.microsoft.com/office/drawing/2014/main" id="{4F19E396-6457-F3EC-D8AD-DE6EE581A84A}"/>
              </a:ext>
            </a:extLst>
          </p:cNvPr>
          <p:cNvPicPr>
            <a:picLocks noChangeAspect="1"/>
          </p:cNvPicPr>
          <p:nvPr/>
        </p:nvPicPr>
        <p:blipFill>
          <a:blip r:embed="rId8"/>
          <a:stretch>
            <a:fillRect/>
          </a:stretch>
        </p:blipFill>
        <p:spPr>
          <a:xfrm>
            <a:off x="22631304" y="6412938"/>
            <a:ext cx="2807048" cy="2719328"/>
          </a:xfrm>
          <a:prstGeom prst="rect">
            <a:avLst/>
          </a:prstGeom>
        </p:spPr>
      </p:pic>
      <p:pic>
        <p:nvPicPr>
          <p:cNvPr id="25" name="Picture 24">
            <a:extLst>
              <a:ext uri="{FF2B5EF4-FFF2-40B4-BE49-F238E27FC236}">
                <a16:creationId xmlns:a16="http://schemas.microsoft.com/office/drawing/2014/main" id="{8B3689F2-7E42-3DDF-1FD6-2C027C79E666}"/>
              </a:ext>
            </a:extLst>
          </p:cNvPr>
          <p:cNvPicPr>
            <a:picLocks noChangeAspect="1"/>
          </p:cNvPicPr>
          <p:nvPr/>
        </p:nvPicPr>
        <p:blipFill>
          <a:blip r:embed="rId9"/>
          <a:stretch>
            <a:fillRect/>
          </a:stretch>
        </p:blipFill>
        <p:spPr>
          <a:xfrm>
            <a:off x="25505119" y="6412938"/>
            <a:ext cx="2807048" cy="2719328"/>
          </a:xfrm>
          <a:prstGeom prst="rect">
            <a:avLst/>
          </a:prstGeom>
        </p:spPr>
      </p:pic>
      <p:pic>
        <p:nvPicPr>
          <p:cNvPr id="27" name="Picture 26">
            <a:extLst>
              <a:ext uri="{FF2B5EF4-FFF2-40B4-BE49-F238E27FC236}">
                <a16:creationId xmlns:a16="http://schemas.microsoft.com/office/drawing/2014/main" id="{BE54600C-881C-0423-8DCD-AD99EBB01F3C}"/>
              </a:ext>
            </a:extLst>
          </p:cNvPr>
          <p:cNvPicPr>
            <a:picLocks noChangeAspect="1"/>
          </p:cNvPicPr>
          <p:nvPr/>
        </p:nvPicPr>
        <p:blipFill>
          <a:blip r:embed="rId10"/>
          <a:stretch>
            <a:fillRect/>
          </a:stretch>
        </p:blipFill>
        <p:spPr>
          <a:xfrm>
            <a:off x="28378934" y="6412938"/>
            <a:ext cx="2807048" cy="2719328"/>
          </a:xfrm>
          <a:prstGeom prst="rect">
            <a:avLst/>
          </a:prstGeom>
        </p:spPr>
      </p:pic>
      <p:pic>
        <p:nvPicPr>
          <p:cNvPr id="29" name="Picture 28">
            <a:extLst>
              <a:ext uri="{FF2B5EF4-FFF2-40B4-BE49-F238E27FC236}">
                <a16:creationId xmlns:a16="http://schemas.microsoft.com/office/drawing/2014/main" id="{2906AD18-3D9F-EBD1-CFF1-7D4D35DD7E5B}"/>
              </a:ext>
            </a:extLst>
          </p:cNvPr>
          <p:cNvPicPr>
            <a:picLocks noChangeAspect="1"/>
          </p:cNvPicPr>
          <p:nvPr/>
        </p:nvPicPr>
        <p:blipFill>
          <a:blip r:embed="rId11"/>
          <a:stretch>
            <a:fillRect/>
          </a:stretch>
        </p:blipFill>
        <p:spPr>
          <a:xfrm>
            <a:off x="31252751" y="6412938"/>
            <a:ext cx="2807050" cy="2719328"/>
          </a:xfrm>
          <a:prstGeom prst="rect">
            <a:avLst/>
          </a:prstGeom>
        </p:spPr>
      </p:pic>
      <p:sp>
        <p:nvSpPr>
          <p:cNvPr id="3" name="TextBox 2">
            <a:extLst>
              <a:ext uri="{FF2B5EF4-FFF2-40B4-BE49-F238E27FC236}">
                <a16:creationId xmlns:a16="http://schemas.microsoft.com/office/drawing/2014/main" id="{BD78FD19-6A67-2DC6-7921-9A40A449E6FB}"/>
              </a:ext>
            </a:extLst>
          </p:cNvPr>
          <p:cNvSpPr txBox="1"/>
          <p:nvPr/>
        </p:nvSpPr>
        <p:spPr>
          <a:xfrm>
            <a:off x="3053409" y="9176220"/>
            <a:ext cx="1729429" cy="707886"/>
          </a:xfrm>
          <a:prstGeom prst="rect">
            <a:avLst/>
          </a:prstGeom>
          <a:noFill/>
          <a:ln w="76200">
            <a:solidFill>
              <a:schemeClr val="tx2"/>
            </a:solidFill>
          </a:ln>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0</a:t>
            </a:r>
          </a:p>
        </p:txBody>
      </p:sp>
      <p:sp>
        <p:nvSpPr>
          <p:cNvPr id="4" name="TextBox 3">
            <a:extLst>
              <a:ext uri="{FF2B5EF4-FFF2-40B4-BE49-F238E27FC236}">
                <a16:creationId xmlns:a16="http://schemas.microsoft.com/office/drawing/2014/main" id="{AA902981-5E9C-9E52-DF57-449212D4B136}"/>
              </a:ext>
            </a:extLst>
          </p:cNvPr>
          <p:cNvSpPr txBox="1"/>
          <p:nvPr/>
        </p:nvSpPr>
        <p:spPr>
          <a:xfrm>
            <a:off x="592536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a:t>
            </a:r>
          </a:p>
        </p:txBody>
      </p:sp>
      <p:sp>
        <p:nvSpPr>
          <p:cNvPr id="6" name="TextBox 5">
            <a:extLst>
              <a:ext uri="{FF2B5EF4-FFF2-40B4-BE49-F238E27FC236}">
                <a16:creationId xmlns:a16="http://schemas.microsoft.com/office/drawing/2014/main" id="{A218C07F-F39C-571F-7C08-978D82114688}"/>
              </a:ext>
            </a:extLst>
          </p:cNvPr>
          <p:cNvSpPr txBox="1"/>
          <p:nvPr/>
        </p:nvSpPr>
        <p:spPr>
          <a:xfrm>
            <a:off x="8797315"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2</a:t>
            </a:r>
          </a:p>
        </p:txBody>
      </p:sp>
      <p:sp>
        <p:nvSpPr>
          <p:cNvPr id="7" name="TextBox 6">
            <a:extLst>
              <a:ext uri="{FF2B5EF4-FFF2-40B4-BE49-F238E27FC236}">
                <a16:creationId xmlns:a16="http://schemas.microsoft.com/office/drawing/2014/main" id="{7A6D0580-3E06-0A36-AD91-03E597B3574A}"/>
              </a:ext>
            </a:extLst>
          </p:cNvPr>
          <p:cNvSpPr txBox="1"/>
          <p:nvPr/>
        </p:nvSpPr>
        <p:spPr>
          <a:xfrm>
            <a:off x="11669268"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3</a:t>
            </a:r>
          </a:p>
        </p:txBody>
      </p:sp>
      <p:sp>
        <p:nvSpPr>
          <p:cNvPr id="9" name="TextBox 8">
            <a:extLst>
              <a:ext uri="{FF2B5EF4-FFF2-40B4-BE49-F238E27FC236}">
                <a16:creationId xmlns:a16="http://schemas.microsoft.com/office/drawing/2014/main" id="{1540DACC-4F9E-E0B9-05BA-E82A822DD76E}"/>
              </a:ext>
            </a:extLst>
          </p:cNvPr>
          <p:cNvSpPr txBox="1"/>
          <p:nvPr/>
        </p:nvSpPr>
        <p:spPr>
          <a:xfrm>
            <a:off x="14541221" y="9176220"/>
            <a:ext cx="1729429" cy="707886"/>
          </a:xfrm>
          <a:prstGeom prst="rect">
            <a:avLst/>
          </a:prstGeom>
          <a:noFill/>
          <a:ln w="76200">
            <a:solidFill>
              <a:schemeClr val="tx2"/>
            </a:solidFill>
          </a:ln>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4</a:t>
            </a:r>
          </a:p>
        </p:txBody>
      </p:sp>
      <p:sp>
        <p:nvSpPr>
          <p:cNvPr id="11" name="TextBox 10">
            <a:extLst>
              <a:ext uri="{FF2B5EF4-FFF2-40B4-BE49-F238E27FC236}">
                <a16:creationId xmlns:a16="http://schemas.microsoft.com/office/drawing/2014/main" id="{462D6051-AE64-EB61-DAD6-6AE339718A7F}"/>
              </a:ext>
            </a:extLst>
          </p:cNvPr>
          <p:cNvSpPr txBox="1"/>
          <p:nvPr/>
        </p:nvSpPr>
        <p:spPr>
          <a:xfrm>
            <a:off x="17413174"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5</a:t>
            </a:r>
          </a:p>
        </p:txBody>
      </p:sp>
      <p:sp>
        <p:nvSpPr>
          <p:cNvPr id="13" name="TextBox 12">
            <a:extLst>
              <a:ext uri="{FF2B5EF4-FFF2-40B4-BE49-F238E27FC236}">
                <a16:creationId xmlns:a16="http://schemas.microsoft.com/office/drawing/2014/main" id="{70147A3A-AE0D-837A-7922-D2E1AB10932A}"/>
              </a:ext>
            </a:extLst>
          </p:cNvPr>
          <p:cNvSpPr txBox="1"/>
          <p:nvPr/>
        </p:nvSpPr>
        <p:spPr>
          <a:xfrm>
            <a:off x="20285127"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6</a:t>
            </a:r>
          </a:p>
        </p:txBody>
      </p:sp>
      <p:sp>
        <p:nvSpPr>
          <p:cNvPr id="15" name="TextBox 14">
            <a:extLst>
              <a:ext uri="{FF2B5EF4-FFF2-40B4-BE49-F238E27FC236}">
                <a16:creationId xmlns:a16="http://schemas.microsoft.com/office/drawing/2014/main" id="{2EF95912-7186-446C-EF28-ACF4BFD16C4C}"/>
              </a:ext>
            </a:extLst>
          </p:cNvPr>
          <p:cNvSpPr txBox="1"/>
          <p:nvPr/>
        </p:nvSpPr>
        <p:spPr>
          <a:xfrm>
            <a:off x="23157080"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7</a:t>
            </a:r>
          </a:p>
        </p:txBody>
      </p:sp>
      <p:sp>
        <p:nvSpPr>
          <p:cNvPr id="16" name="TextBox 15">
            <a:extLst>
              <a:ext uri="{FF2B5EF4-FFF2-40B4-BE49-F238E27FC236}">
                <a16:creationId xmlns:a16="http://schemas.microsoft.com/office/drawing/2014/main" id="{C0283B89-5EC6-E255-0E5A-3747E8EAC350}"/>
              </a:ext>
            </a:extLst>
          </p:cNvPr>
          <p:cNvSpPr txBox="1"/>
          <p:nvPr/>
        </p:nvSpPr>
        <p:spPr>
          <a:xfrm>
            <a:off x="26029033"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8</a:t>
            </a:r>
          </a:p>
        </p:txBody>
      </p:sp>
      <p:sp>
        <p:nvSpPr>
          <p:cNvPr id="17" name="TextBox 16">
            <a:extLst>
              <a:ext uri="{FF2B5EF4-FFF2-40B4-BE49-F238E27FC236}">
                <a16:creationId xmlns:a16="http://schemas.microsoft.com/office/drawing/2014/main" id="{AE573855-7E83-73F9-6346-BC90EBE86F91}"/>
              </a:ext>
            </a:extLst>
          </p:cNvPr>
          <p:cNvSpPr txBox="1"/>
          <p:nvPr/>
        </p:nvSpPr>
        <p:spPr>
          <a:xfrm>
            <a:off x="28900986"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9</a:t>
            </a:r>
          </a:p>
        </p:txBody>
      </p:sp>
      <p:sp>
        <p:nvSpPr>
          <p:cNvPr id="20" name="TextBox 19">
            <a:extLst>
              <a:ext uri="{FF2B5EF4-FFF2-40B4-BE49-F238E27FC236}">
                <a16:creationId xmlns:a16="http://schemas.microsoft.com/office/drawing/2014/main" id="{8BDA6128-4C61-B117-FE52-C99B89FC5A9E}"/>
              </a:ext>
            </a:extLst>
          </p:cNvPr>
          <p:cNvSpPr txBox="1"/>
          <p:nvPr/>
        </p:nvSpPr>
        <p:spPr>
          <a:xfrm>
            <a:off x="3177294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10</a:t>
            </a:r>
          </a:p>
        </p:txBody>
      </p:sp>
      <p:pic>
        <p:nvPicPr>
          <p:cNvPr id="5" name="Picture 4">
            <a:extLst>
              <a:ext uri="{FF2B5EF4-FFF2-40B4-BE49-F238E27FC236}">
                <a16:creationId xmlns:a16="http://schemas.microsoft.com/office/drawing/2014/main" id="{EAFA30DA-7B61-0127-1EE7-0D61F66BE625}"/>
              </a:ext>
            </a:extLst>
          </p:cNvPr>
          <p:cNvPicPr>
            <a:picLocks noChangeAspect="1"/>
          </p:cNvPicPr>
          <p:nvPr/>
        </p:nvPicPr>
        <p:blipFill>
          <a:blip r:embed="rId12"/>
          <a:stretch>
            <a:fillRect/>
          </a:stretch>
        </p:blipFill>
        <p:spPr>
          <a:xfrm>
            <a:off x="2514600" y="6412938"/>
            <a:ext cx="2807048" cy="2719328"/>
          </a:xfrm>
          <a:prstGeom prst="rect">
            <a:avLst/>
          </a:prstGeom>
          <a:ln w="152400">
            <a:solidFill>
              <a:schemeClr val="tx2"/>
            </a:solidFill>
          </a:ln>
        </p:spPr>
      </p:pic>
      <p:pic>
        <p:nvPicPr>
          <p:cNvPr id="14" name="Picture 13">
            <a:extLst>
              <a:ext uri="{FF2B5EF4-FFF2-40B4-BE49-F238E27FC236}">
                <a16:creationId xmlns:a16="http://schemas.microsoft.com/office/drawing/2014/main" id="{CAEC516A-2C31-9571-DDF8-1C8548A602C4}"/>
              </a:ext>
            </a:extLst>
          </p:cNvPr>
          <p:cNvPicPr>
            <a:picLocks noChangeAspect="1"/>
          </p:cNvPicPr>
          <p:nvPr/>
        </p:nvPicPr>
        <p:blipFill>
          <a:blip r:embed="rId13"/>
          <a:stretch>
            <a:fillRect/>
          </a:stretch>
        </p:blipFill>
        <p:spPr>
          <a:xfrm>
            <a:off x="14009859" y="6412938"/>
            <a:ext cx="2807048" cy="2719328"/>
          </a:xfrm>
          <a:prstGeom prst="rect">
            <a:avLst/>
          </a:prstGeom>
          <a:ln w="152400">
            <a:solidFill>
              <a:schemeClr val="tx2"/>
            </a:solidFill>
          </a:ln>
        </p:spPr>
      </p:pic>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98BE9361-C9C1-3035-3C26-0FCBE6349D57}"/>
                  </a:ext>
                </a:extLst>
              </p:cNvPr>
              <p:cNvSpPr/>
              <p:nvPr/>
            </p:nvSpPr>
            <p:spPr>
              <a:xfrm>
                <a:off x="6385242" y="11649860"/>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Can generate “evidence” of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𝑝</m:t>
                    </m:r>
                  </m:oMath>
                </a14:m>
                <a:r>
                  <a:rPr lang="en-US" sz="4000" dirty="0">
                    <a:solidFill>
                      <a:schemeClr val="bg1"/>
                    </a:solidFill>
                    <a:latin typeface="NVIDIA Sans" panose="020B0503020203020204" pitchFamily="34" charset="0"/>
                    <a:cs typeface="NVIDIA Sans" panose="020B0503020203020204" pitchFamily="34" charset="0"/>
                  </a:rPr>
                  <a:t> using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𝑞</m:t>
                    </m:r>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22" name="Rectangle 21">
                <a:extLst>
                  <a:ext uri="{FF2B5EF4-FFF2-40B4-BE49-F238E27FC236}">
                    <a16:creationId xmlns:a16="http://schemas.microsoft.com/office/drawing/2014/main" id="{98BE9361-C9C1-3035-3C26-0FCBE6349D57}"/>
                  </a:ext>
                </a:extLst>
              </p:cNvPr>
              <p:cNvSpPr>
                <a:spLocks noRot="1" noChangeAspect="1" noMove="1" noResize="1" noEditPoints="1" noAdjustHandles="1" noChangeArrowheads="1" noChangeShapeType="1" noTextEdit="1"/>
              </p:cNvSpPr>
              <p:nvPr/>
            </p:nvSpPr>
            <p:spPr>
              <a:xfrm>
                <a:off x="6385242" y="11649860"/>
                <a:ext cx="6553573" cy="1363582"/>
              </a:xfrm>
              <a:prstGeom prst="rect">
                <a:avLst/>
              </a:prstGeom>
              <a:blipFill>
                <a:blip r:embed="rId14"/>
                <a:stretch>
                  <a:fillRect t="-5263" r="-556" b="-15789"/>
                </a:stretch>
              </a:blipFill>
              <a:ln>
                <a:solidFill>
                  <a:schemeClr val="tx2"/>
                </a:solidFill>
              </a:ln>
            </p:spPr>
            <p:txBody>
              <a:bodyPr/>
              <a:lstStyle/>
              <a:p>
                <a:r>
                  <a:rPr lang="en-US">
                    <a:noFill/>
                  </a:rPr>
                  <a:t> </a:t>
                </a:r>
              </a:p>
            </p:txBody>
          </p:sp>
        </mc:Fallback>
      </mc:AlternateContent>
      <p:sp>
        <p:nvSpPr>
          <p:cNvPr id="26" name="Arrow: Bent 25">
            <a:extLst>
              <a:ext uri="{FF2B5EF4-FFF2-40B4-BE49-F238E27FC236}">
                <a16:creationId xmlns:a16="http://schemas.microsoft.com/office/drawing/2014/main" id="{E3965A95-A800-794A-F980-E2DA8FE83146}"/>
              </a:ext>
            </a:extLst>
          </p:cNvPr>
          <p:cNvSpPr/>
          <p:nvPr/>
        </p:nvSpPr>
        <p:spPr>
          <a:xfrm rot="16200000">
            <a:off x="3279086" y="10061323"/>
            <a:ext cx="2355856" cy="2807208"/>
          </a:xfrm>
          <a:prstGeom prst="bentArrow">
            <a:avLst>
              <a:gd name="adj1" fmla="val 24277"/>
              <a:gd name="adj2" fmla="val 33545"/>
              <a:gd name="adj3" fmla="val 38982"/>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28" name="Arrow: Bent 27">
            <a:extLst>
              <a:ext uri="{FF2B5EF4-FFF2-40B4-BE49-F238E27FC236}">
                <a16:creationId xmlns:a16="http://schemas.microsoft.com/office/drawing/2014/main" id="{96FD616C-D89D-7691-73F8-925C8353B546}"/>
              </a:ext>
            </a:extLst>
          </p:cNvPr>
          <p:cNvSpPr/>
          <p:nvPr/>
        </p:nvSpPr>
        <p:spPr>
          <a:xfrm rot="5400000" flipH="1">
            <a:off x="13619177" y="10061404"/>
            <a:ext cx="2355856" cy="2807048"/>
          </a:xfrm>
          <a:prstGeom prst="bentArrow">
            <a:avLst>
              <a:gd name="adj1" fmla="val 24277"/>
              <a:gd name="adj2" fmla="val 33545"/>
              <a:gd name="adj3" fmla="val 38982"/>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24" name="TextBox 23">
            <a:extLst>
              <a:ext uri="{FF2B5EF4-FFF2-40B4-BE49-F238E27FC236}">
                <a16:creationId xmlns:a16="http://schemas.microsoft.com/office/drawing/2014/main" id="{E963DC5D-74BD-8B49-36CB-0D545AF7A52A}"/>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5">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0" name="Slide Number Placeholder 3">
            <a:extLst>
              <a:ext uri="{FF2B5EF4-FFF2-40B4-BE49-F238E27FC236}">
                <a16:creationId xmlns:a16="http://schemas.microsoft.com/office/drawing/2014/main" id="{120ABD47-356A-07A0-884A-58E86985D4BD}"/>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107</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5849773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Getting Lost in the Noise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dirty="0"/>
              <a:t>Reverse Diffusion</a:t>
            </a:r>
          </a:p>
        </p:txBody>
      </p:sp>
      <p:pic>
        <p:nvPicPr>
          <p:cNvPr id="5" name="Picture 4">
            <a:extLst>
              <a:ext uri="{FF2B5EF4-FFF2-40B4-BE49-F238E27FC236}">
                <a16:creationId xmlns:a16="http://schemas.microsoft.com/office/drawing/2014/main" id="{EAFA30DA-7B61-0127-1EE7-0D61F66BE625}"/>
              </a:ext>
            </a:extLst>
          </p:cNvPr>
          <p:cNvPicPr>
            <a:picLocks noChangeAspect="1"/>
          </p:cNvPicPr>
          <p:nvPr/>
        </p:nvPicPr>
        <p:blipFill>
          <a:blip r:embed="rId3"/>
          <a:stretch>
            <a:fillRect/>
          </a:stretch>
        </p:blipFill>
        <p:spPr>
          <a:xfrm>
            <a:off x="2514600" y="6412938"/>
            <a:ext cx="2807048" cy="2719328"/>
          </a:xfrm>
          <a:prstGeom prst="rect">
            <a:avLst/>
          </a:prstGeom>
        </p:spPr>
      </p:pic>
      <p:pic>
        <p:nvPicPr>
          <p:cNvPr id="8" name="Picture 7">
            <a:extLst>
              <a:ext uri="{FF2B5EF4-FFF2-40B4-BE49-F238E27FC236}">
                <a16:creationId xmlns:a16="http://schemas.microsoft.com/office/drawing/2014/main" id="{5B1C6AFA-39D0-7307-F2CB-712B1CC8C2D4}"/>
              </a:ext>
            </a:extLst>
          </p:cNvPr>
          <p:cNvPicPr>
            <a:picLocks noChangeAspect="1"/>
          </p:cNvPicPr>
          <p:nvPr/>
        </p:nvPicPr>
        <p:blipFill>
          <a:blip r:embed="rId4"/>
          <a:stretch>
            <a:fillRect/>
          </a:stretch>
        </p:blipFill>
        <p:spPr>
          <a:xfrm>
            <a:off x="5388415" y="6412938"/>
            <a:ext cx="2807048" cy="2719328"/>
          </a:xfrm>
          <a:prstGeom prst="rect">
            <a:avLst/>
          </a:prstGeom>
        </p:spPr>
      </p:pic>
      <p:pic>
        <p:nvPicPr>
          <p:cNvPr id="10" name="Picture 9">
            <a:extLst>
              <a:ext uri="{FF2B5EF4-FFF2-40B4-BE49-F238E27FC236}">
                <a16:creationId xmlns:a16="http://schemas.microsoft.com/office/drawing/2014/main" id="{E0483F09-E2F7-7074-8085-6089A6191BA9}"/>
              </a:ext>
            </a:extLst>
          </p:cNvPr>
          <p:cNvPicPr>
            <a:picLocks noChangeAspect="1"/>
          </p:cNvPicPr>
          <p:nvPr/>
        </p:nvPicPr>
        <p:blipFill>
          <a:blip r:embed="rId5"/>
          <a:stretch>
            <a:fillRect/>
          </a:stretch>
        </p:blipFill>
        <p:spPr>
          <a:xfrm>
            <a:off x="8262230" y="6412938"/>
            <a:ext cx="2807047" cy="2719328"/>
          </a:xfrm>
          <a:prstGeom prst="rect">
            <a:avLst/>
          </a:prstGeom>
        </p:spPr>
      </p:pic>
      <p:pic>
        <p:nvPicPr>
          <p:cNvPr id="12" name="Picture 11">
            <a:extLst>
              <a:ext uri="{FF2B5EF4-FFF2-40B4-BE49-F238E27FC236}">
                <a16:creationId xmlns:a16="http://schemas.microsoft.com/office/drawing/2014/main" id="{7A2A86A6-DE9D-92EF-3AFC-BF958AB4A89C}"/>
              </a:ext>
            </a:extLst>
          </p:cNvPr>
          <p:cNvPicPr>
            <a:picLocks noChangeAspect="1"/>
          </p:cNvPicPr>
          <p:nvPr/>
        </p:nvPicPr>
        <p:blipFill>
          <a:blip r:embed="rId6"/>
          <a:stretch>
            <a:fillRect/>
          </a:stretch>
        </p:blipFill>
        <p:spPr>
          <a:xfrm>
            <a:off x="11136044" y="6412938"/>
            <a:ext cx="2807048" cy="2719328"/>
          </a:xfrm>
          <a:prstGeom prst="rect">
            <a:avLst/>
          </a:prstGeom>
        </p:spPr>
      </p:pic>
      <p:pic>
        <p:nvPicPr>
          <p:cNvPr id="14" name="Picture 13">
            <a:extLst>
              <a:ext uri="{FF2B5EF4-FFF2-40B4-BE49-F238E27FC236}">
                <a16:creationId xmlns:a16="http://schemas.microsoft.com/office/drawing/2014/main" id="{CAEC516A-2C31-9571-DDF8-1C8548A602C4}"/>
              </a:ext>
            </a:extLst>
          </p:cNvPr>
          <p:cNvPicPr>
            <a:picLocks noChangeAspect="1"/>
          </p:cNvPicPr>
          <p:nvPr/>
        </p:nvPicPr>
        <p:blipFill>
          <a:blip r:embed="rId7"/>
          <a:stretch>
            <a:fillRect/>
          </a:stretch>
        </p:blipFill>
        <p:spPr>
          <a:xfrm>
            <a:off x="14009859" y="6412938"/>
            <a:ext cx="2807048" cy="2719328"/>
          </a:xfrm>
          <a:prstGeom prst="rect">
            <a:avLst/>
          </a:prstGeom>
        </p:spPr>
      </p:pic>
      <p:pic>
        <p:nvPicPr>
          <p:cNvPr id="18" name="Picture 17">
            <a:extLst>
              <a:ext uri="{FF2B5EF4-FFF2-40B4-BE49-F238E27FC236}">
                <a16:creationId xmlns:a16="http://schemas.microsoft.com/office/drawing/2014/main" id="{205F795B-E091-605D-9886-DBA179EB9B65}"/>
              </a:ext>
            </a:extLst>
          </p:cNvPr>
          <p:cNvPicPr>
            <a:picLocks noChangeAspect="1"/>
          </p:cNvPicPr>
          <p:nvPr/>
        </p:nvPicPr>
        <p:blipFill>
          <a:blip r:embed="rId8"/>
          <a:stretch>
            <a:fillRect/>
          </a:stretch>
        </p:blipFill>
        <p:spPr>
          <a:xfrm>
            <a:off x="16883674" y="6412938"/>
            <a:ext cx="2807048" cy="2719328"/>
          </a:xfrm>
          <a:prstGeom prst="rect">
            <a:avLst/>
          </a:prstGeom>
        </p:spPr>
      </p:pic>
      <p:pic>
        <p:nvPicPr>
          <p:cNvPr id="21" name="Picture 20">
            <a:extLst>
              <a:ext uri="{FF2B5EF4-FFF2-40B4-BE49-F238E27FC236}">
                <a16:creationId xmlns:a16="http://schemas.microsoft.com/office/drawing/2014/main" id="{FD8D44DD-395E-C6DA-7159-98E3083F47A8}"/>
              </a:ext>
            </a:extLst>
          </p:cNvPr>
          <p:cNvPicPr>
            <a:picLocks noChangeAspect="1"/>
          </p:cNvPicPr>
          <p:nvPr/>
        </p:nvPicPr>
        <p:blipFill>
          <a:blip r:embed="rId9"/>
          <a:stretch>
            <a:fillRect/>
          </a:stretch>
        </p:blipFill>
        <p:spPr>
          <a:xfrm>
            <a:off x="19757489" y="6412938"/>
            <a:ext cx="2807048" cy="2719328"/>
          </a:xfrm>
          <a:prstGeom prst="rect">
            <a:avLst/>
          </a:prstGeom>
        </p:spPr>
      </p:pic>
      <p:pic>
        <p:nvPicPr>
          <p:cNvPr id="23" name="Picture 22">
            <a:extLst>
              <a:ext uri="{FF2B5EF4-FFF2-40B4-BE49-F238E27FC236}">
                <a16:creationId xmlns:a16="http://schemas.microsoft.com/office/drawing/2014/main" id="{4F19E396-6457-F3EC-D8AD-DE6EE581A84A}"/>
              </a:ext>
            </a:extLst>
          </p:cNvPr>
          <p:cNvPicPr>
            <a:picLocks noChangeAspect="1"/>
          </p:cNvPicPr>
          <p:nvPr/>
        </p:nvPicPr>
        <p:blipFill>
          <a:blip r:embed="rId10"/>
          <a:stretch>
            <a:fillRect/>
          </a:stretch>
        </p:blipFill>
        <p:spPr>
          <a:xfrm>
            <a:off x="22631304" y="6412938"/>
            <a:ext cx="2807048" cy="2719328"/>
          </a:xfrm>
          <a:prstGeom prst="rect">
            <a:avLst/>
          </a:prstGeom>
        </p:spPr>
      </p:pic>
      <p:pic>
        <p:nvPicPr>
          <p:cNvPr id="25" name="Picture 24">
            <a:extLst>
              <a:ext uri="{FF2B5EF4-FFF2-40B4-BE49-F238E27FC236}">
                <a16:creationId xmlns:a16="http://schemas.microsoft.com/office/drawing/2014/main" id="{8B3689F2-7E42-3DDF-1FD6-2C027C79E666}"/>
              </a:ext>
            </a:extLst>
          </p:cNvPr>
          <p:cNvPicPr>
            <a:picLocks noChangeAspect="1"/>
          </p:cNvPicPr>
          <p:nvPr/>
        </p:nvPicPr>
        <p:blipFill>
          <a:blip r:embed="rId11"/>
          <a:stretch>
            <a:fillRect/>
          </a:stretch>
        </p:blipFill>
        <p:spPr>
          <a:xfrm>
            <a:off x="25505119" y="6412938"/>
            <a:ext cx="2807048" cy="2719328"/>
          </a:xfrm>
          <a:prstGeom prst="rect">
            <a:avLst/>
          </a:prstGeom>
        </p:spPr>
      </p:pic>
      <p:pic>
        <p:nvPicPr>
          <p:cNvPr id="27" name="Picture 26">
            <a:extLst>
              <a:ext uri="{FF2B5EF4-FFF2-40B4-BE49-F238E27FC236}">
                <a16:creationId xmlns:a16="http://schemas.microsoft.com/office/drawing/2014/main" id="{BE54600C-881C-0423-8DCD-AD99EBB01F3C}"/>
              </a:ext>
            </a:extLst>
          </p:cNvPr>
          <p:cNvPicPr>
            <a:picLocks noChangeAspect="1"/>
          </p:cNvPicPr>
          <p:nvPr/>
        </p:nvPicPr>
        <p:blipFill>
          <a:blip r:embed="rId12"/>
          <a:stretch>
            <a:fillRect/>
          </a:stretch>
        </p:blipFill>
        <p:spPr>
          <a:xfrm>
            <a:off x="28378934" y="6412938"/>
            <a:ext cx="2807048" cy="2719328"/>
          </a:xfrm>
          <a:prstGeom prst="rect">
            <a:avLst/>
          </a:prstGeom>
        </p:spPr>
      </p:pic>
      <p:pic>
        <p:nvPicPr>
          <p:cNvPr id="29" name="Picture 28">
            <a:extLst>
              <a:ext uri="{FF2B5EF4-FFF2-40B4-BE49-F238E27FC236}">
                <a16:creationId xmlns:a16="http://schemas.microsoft.com/office/drawing/2014/main" id="{2906AD18-3D9F-EBD1-CFF1-7D4D35DD7E5B}"/>
              </a:ext>
            </a:extLst>
          </p:cNvPr>
          <p:cNvPicPr>
            <a:picLocks noChangeAspect="1"/>
          </p:cNvPicPr>
          <p:nvPr/>
        </p:nvPicPr>
        <p:blipFill>
          <a:blip r:embed="rId13"/>
          <a:stretch>
            <a:fillRect/>
          </a:stretch>
        </p:blipFill>
        <p:spPr>
          <a:xfrm>
            <a:off x="31252751" y="6412938"/>
            <a:ext cx="2807050" cy="2719328"/>
          </a:xfrm>
          <a:prstGeom prst="rect">
            <a:avLst/>
          </a:prstGeom>
        </p:spPr>
      </p:pic>
      <p:sp>
        <p:nvSpPr>
          <p:cNvPr id="3" name="TextBox 2">
            <a:extLst>
              <a:ext uri="{FF2B5EF4-FFF2-40B4-BE49-F238E27FC236}">
                <a16:creationId xmlns:a16="http://schemas.microsoft.com/office/drawing/2014/main" id="{BD78FD19-6A67-2DC6-7921-9A40A449E6FB}"/>
              </a:ext>
            </a:extLst>
          </p:cNvPr>
          <p:cNvSpPr txBox="1"/>
          <p:nvPr/>
        </p:nvSpPr>
        <p:spPr>
          <a:xfrm>
            <a:off x="3053409"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0</a:t>
            </a:r>
          </a:p>
        </p:txBody>
      </p:sp>
      <p:sp>
        <p:nvSpPr>
          <p:cNvPr id="4" name="TextBox 3">
            <a:extLst>
              <a:ext uri="{FF2B5EF4-FFF2-40B4-BE49-F238E27FC236}">
                <a16:creationId xmlns:a16="http://schemas.microsoft.com/office/drawing/2014/main" id="{AA902981-5E9C-9E52-DF57-449212D4B136}"/>
              </a:ext>
            </a:extLst>
          </p:cNvPr>
          <p:cNvSpPr txBox="1"/>
          <p:nvPr/>
        </p:nvSpPr>
        <p:spPr>
          <a:xfrm>
            <a:off x="592536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a:t>
            </a:r>
          </a:p>
        </p:txBody>
      </p:sp>
      <p:sp>
        <p:nvSpPr>
          <p:cNvPr id="6" name="TextBox 5">
            <a:extLst>
              <a:ext uri="{FF2B5EF4-FFF2-40B4-BE49-F238E27FC236}">
                <a16:creationId xmlns:a16="http://schemas.microsoft.com/office/drawing/2014/main" id="{A218C07F-F39C-571F-7C08-978D82114688}"/>
              </a:ext>
            </a:extLst>
          </p:cNvPr>
          <p:cNvSpPr txBox="1"/>
          <p:nvPr/>
        </p:nvSpPr>
        <p:spPr>
          <a:xfrm>
            <a:off x="8797315"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2</a:t>
            </a:r>
          </a:p>
        </p:txBody>
      </p:sp>
      <p:sp>
        <p:nvSpPr>
          <p:cNvPr id="7" name="TextBox 6">
            <a:extLst>
              <a:ext uri="{FF2B5EF4-FFF2-40B4-BE49-F238E27FC236}">
                <a16:creationId xmlns:a16="http://schemas.microsoft.com/office/drawing/2014/main" id="{7A6D0580-3E06-0A36-AD91-03E597B3574A}"/>
              </a:ext>
            </a:extLst>
          </p:cNvPr>
          <p:cNvSpPr txBox="1"/>
          <p:nvPr/>
        </p:nvSpPr>
        <p:spPr>
          <a:xfrm>
            <a:off x="11669268"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3</a:t>
            </a:r>
          </a:p>
        </p:txBody>
      </p:sp>
      <p:sp>
        <p:nvSpPr>
          <p:cNvPr id="9" name="TextBox 8">
            <a:extLst>
              <a:ext uri="{FF2B5EF4-FFF2-40B4-BE49-F238E27FC236}">
                <a16:creationId xmlns:a16="http://schemas.microsoft.com/office/drawing/2014/main" id="{1540DACC-4F9E-E0B9-05BA-E82A822DD76E}"/>
              </a:ext>
            </a:extLst>
          </p:cNvPr>
          <p:cNvSpPr txBox="1"/>
          <p:nvPr/>
        </p:nvSpPr>
        <p:spPr>
          <a:xfrm>
            <a:off x="14541221"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4</a:t>
            </a:r>
          </a:p>
        </p:txBody>
      </p:sp>
      <p:sp>
        <p:nvSpPr>
          <p:cNvPr id="11" name="TextBox 10">
            <a:extLst>
              <a:ext uri="{FF2B5EF4-FFF2-40B4-BE49-F238E27FC236}">
                <a16:creationId xmlns:a16="http://schemas.microsoft.com/office/drawing/2014/main" id="{462D6051-AE64-EB61-DAD6-6AE339718A7F}"/>
              </a:ext>
            </a:extLst>
          </p:cNvPr>
          <p:cNvSpPr txBox="1"/>
          <p:nvPr/>
        </p:nvSpPr>
        <p:spPr>
          <a:xfrm>
            <a:off x="17413174"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5</a:t>
            </a:r>
          </a:p>
        </p:txBody>
      </p:sp>
      <p:sp>
        <p:nvSpPr>
          <p:cNvPr id="13" name="TextBox 12">
            <a:extLst>
              <a:ext uri="{FF2B5EF4-FFF2-40B4-BE49-F238E27FC236}">
                <a16:creationId xmlns:a16="http://schemas.microsoft.com/office/drawing/2014/main" id="{70147A3A-AE0D-837A-7922-D2E1AB10932A}"/>
              </a:ext>
            </a:extLst>
          </p:cNvPr>
          <p:cNvSpPr txBox="1"/>
          <p:nvPr/>
        </p:nvSpPr>
        <p:spPr>
          <a:xfrm>
            <a:off x="20285127"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6</a:t>
            </a:r>
          </a:p>
        </p:txBody>
      </p:sp>
      <p:sp>
        <p:nvSpPr>
          <p:cNvPr id="15" name="TextBox 14">
            <a:extLst>
              <a:ext uri="{FF2B5EF4-FFF2-40B4-BE49-F238E27FC236}">
                <a16:creationId xmlns:a16="http://schemas.microsoft.com/office/drawing/2014/main" id="{2EF95912-7186-446C-EF28-ACF4BFD16C4C}"/>
              </a:ext>
            </a:extLst>
          </p:cNvPr>
          <p:cNvSpPr txBox="1"/>
          <p:nvPr/>
        </p:nvSpPr>
        <p:spPr>
          <a:xfrm>
            <a:off x="23157080"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7</a:t>
            </a:r>
          </a:p>
        </p:txBody>
      </p:sp>
      <p:sp>
        <p:nvSpPr>
          <p:cNvPr id="16" name="TextBox 15">
            <a:extLst>
              <a:ext uri="{FF2B5EF4-FFF2-40B4-BE49-F238E27FC236}">
                <a16:creationId xmlns:a16="http://schemas.microsoft.com/office/drawing/2014/main" id="{C0283B89-5EC6-E255-0E5A-3747E8EAC350}"/>
              </a:ext>
            </a:extLst>
          </p:cNvPr>
          <p:cNvSpPr txBox="1"/>
          <p:nvPr/>
        </p:nvSpPr>
        <p:spPr>
          <a:xfrm>
            <a:off x="26029033"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8</a:t>
            </a:r>
          </a:p>
        </p:txBody>
      </p:sp>
      <p:sp>
        <p:nvSpPr>
          <p:cNvPr id="17" name="TextBox 16">
            <a:extLst>
              <a:ext uri="{FF2B5EF4-FFF2-40B4-BE49-F238E27FC236}">
                <a16:creationId xmlns:a16="http://schemas.microsoft.com/office/drawing/2014/main" id="{AE573855-7E83-73F9-6346-BC90EBE86F91}"/>
              </a:ext>
            </a:extLst>
          </p:cNvPr>
          <p:cNvSpPr txBox="1"/>
          <p:nvPr/>
        </p:nvSpPr>
        <p:spPr>
          <a:xfrm>
            <a:off x="28900986"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9</a:t>
            </a:r>
          </a:p>
        </p:txBody>
      </p:sp>
      <p:sp>
        <p:nvSpPr>
          <p:cNvPr id="20" name="TextBox 19">
            <a:extLst>
              <a:ext uri="{FF2B5EF4-FFF2-40B4-BE49-F238E27FC236}">
                <a16:creationId xmlns:a16="http://schemas.microsoft.com/office/drawing/2014/main" id="{8BDA6128-4C61-B117-FE52-C99B89FC5A9E}"/>
              </a:ext>
            </a:extLst>
          </p:cNvPr>
          <p:cNvSpPr txBox="1"/>
          <p:nvPr/>
        </p:nvSpPr>
        <p:spPr>
          <a:xfrm>
            <a:off x="3177294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10</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8F36A3D-5D7B-AFF7-EB05-BC855AA05E2F}"/>
                  </a:ext>
                </a:extLst>
              </p:cNvPr>
              <p:cNvSpPr txBox="1"/>
              <p:nvPr/>
            </p:nvSpPr>
            <p:spPr>
              <a:xfrm>
                <a:off x="9385341" y="13632676"/>
                <a:ext cx="16162992" cy="971228"/>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6000" b="0" i="1" smtClean="0">
                          <a:solidFill>
                            <a:schemeClr val="bg1"/>
                          </a:solidFill>
                          <a:latin typeface="Cambria Math" panose="02040503050406030204" pitchFamily="18" charset="0"/>
                          <a:cs typeface="NVIDIA Sans" panose="020B0503020203020204" pitchFamily="34" charset="0"/>
                        </a:rPr>
                        <m:t>𝑞</m:t>
                      </m:r>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e>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i="1">
                                  <a:solidFill>
                                    <a:schemeClr val="bg1"/>
                                  </a:solidFill>
                                  <a:latin typeface="Cambria Math" panose="02040503050406030204" pitchFamily="18" charset="0"/>
                                  <a:cs typeface="NVIDIA Sans" panose="020B0503020203020204" pitchFamily="34" charset="0"/>
                                </a:rPr>
                              </m:ctrlPr>
                            </m:sSubPr>
                            <m:e>
                              <m:r>
                                <a:rPr lang="en-US" sz="6000" b="1" i="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0</m:t>
                              </m:r>
                            </m:sub>
                          </m:sSub>
                        </m:e>
                      </m:d>
                      <m:r>
                        <a:rPr lang="en-US" sz="6000" b="0" i="1" smtClean="0">
                          <a:solidFill>
                            <a:schemeClr val="bg1"/>
                          </a:solidFill>
                          <a:latin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cs typeface="NVIDIA Sans" panose="020B0503020203020204" pitchFamily="34" charset="0"/>
                        </a:rPr>
                        <m:t>𝑁</m:t>
                      </m:r>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r>
                        <a:rPr lang="en-US" sz="6000" b="0" i="1" smtClean="0">
                          <a:solidFill>
                            <a:schemeClr val="bg1"/>
                          </a:solidFill>
                          <a:latin typeface="Cambria Math" panose="02040503050406030204" pitchFamily="18" charset="0"/>
                          <a:cs typeface="NVIDIA Sans" panose="020B0503020203020204" pitchFamily="34" charset="0"/>
                        </a:rPr>
                        <m:t>;</m:t>
                      </m:r>
                      <m:acc>
                        <m:accPr>
                          <m:chr m:val="̃"/>
                          <m:ctrlPr>
                            <a:rPr lang="en-US" sz="6000" b="1" i="1" smtClean="0">
                              <a:solidFill>
                                <a:schemeClr val="bg1"/>
                              </a:solidFill>
                              <a:latin typeface="Cambria Math" panose="02040503050406030204" pitchFamily="18" charset="0"/>
                              <a:cs typeface="NVIDIA Sans" panose="020B0503020203020204" pitchFamily="34" charset="0"/>
                            </a:rPr>
                          </m:ctrlPr>
                        </m:accPr>
                        <m:e>
                          <m:r>
                            <a:rPr lang="en-US" sz="6000" b="1"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𝝁</m:t>
                          </m:r>
                        </m:e>
                      </m:acc>
                      <m:d>
                        <m:dPr>
                          <m:ctrlPr>
                            <a:rPr lang="en-US" sz="6000" i="1">
                              <a:solidFill>
                                <a:schemeClr val="bg1"/>
                              </a:solidFill>
                              <a:latin typeface="Cambria Math" panose="02040503050406030204" pitchFamily="18" charset="0"/>
                              <a:cs typeface="NVIDIA Sans" panose="020B0503020203020204" pitchFamily="34" charset="0"/>
                            </a:rPr>
                          </m:ctrlPr>
                        </m:dPr>
                        <m:e>
                          <m:sSub>
                            <m:sSubPr>
                              <m:ctrlPr>
                                <a:rPr lang="en-US" sz="6000" i="1">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i="1">
                                  <a:solidFill>
                                    <a:schemeClr val="bg1"/>
                                  </a:solidFill>
                                  <a:latin typeface="Cambria Math" panose="02040503050406030204" pitchFamily="18" charset="0"/>
                                  <a:cs typeface="NVIDIA Sans" panose="020B0503020203020204" pitchFamily="34" charset="0"/>
                                </a:rPr>
                                <m:t>𝑡</m:t>
                              </m:r>
                            </m:sub>
                          </m:sSub>
                          <m:r>
                            <a:rPr lang="en-US" sz="6000" i="1">
                              <a:solidFill>
                                <a:schemeClr val="bg1"/>
                              </a:solidFill>
                              <a:latin typeface="Cambria Math" panose="02040503050406030204" pitchFamily="18" charset="0"/>
                              <a:cs typeface="NVIDIA Sans" panose="020B0503020203020204" pitchFamily="34" charset="0"/>
                            </a:rPr>
                            <m:t>,</m:t>
                          </m:r>
                          <m:sSub>
                            <m:sSubPr>
                              <m:ctrlPr>
                                <a:rPr lang="en-US" sz="6000" i="1">
                                  <a:solidFill>
                                    <a:schemeClr val="bg1"/>
                                  </a:solidFill>
                                  <a:latin typeface="Cambria Math" panose="02040503050406030204" pitchFamily="18" charset="0"/>
                                  <a:cs typeface="NVIDIA Sans" panose="020B0503020203020204" pitchFamily="34" charset="0"/>
                                </a:rPr>
                              </m:ctrlPr>
                            </m:sSubPr>
                            <m:e>
                              <m:r>
                                <a:rPr lang="en-US" sz="6000" b="1" i="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0</m:t>
                              </m:r>
                            </m:sub>
                          </m:sSub>
                        </m:e>
                      </m:d>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acc>
                        <m:accPr>
                          <m:chr m:val="̃"/>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accPr>
                        <m:e>
                          <m:sSub>
                            <m:sSubPr>
                              <m:ctrlP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𝛽</m:t>
                              </m:r>
                            </m:e>
                            <m:sub>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e>
                      </m:acc>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6000" b="1"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𝐈</m:t>
                      </m:r>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oMath>
                  </m:oMathPara>
                </a14:m>
                <a:endParaRPr lang="en-US" sz="60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22" name="TextBox 21">
                <a:extLst>
                  <a:ext uri="{FF2B5EF4-FFF2-40B4-BE49-F238E27FC236}">
                    <a16:creationId xmlns:a16="http://schemas.microsoft.com/office/drawing/2014/main" id="{68F36A3D-5D7B-AFF7-EB05-BC855AA05E2F}"/>
                  </a:ext>
                </a:extLst>
              </p:cNvPr>
              <p:cNvSpPr txBox="1">
                <a:spLocks noRot="1" noChangeAspect="1" noMove="1" noResize="1" noEditPoints="1" noAdjustHandles="1" noChangeArrowheads="1" noChangeShapeType="1" noTextEdit="1"/>
              </p:cNvSpPr>
              <p:nvPr/>
            </p:nvSpPr>
            <p:spPr>
              <a:xfrm>
                <a:off x="9385341" y="13632676"/>
                <a:ext cx="16162992" cy="971228"/>
              </a:xfrm>
              <a:prstGeom prst="rect">
                <a:avLst/>
              </a:prstGeom>
              <a:blipFill>
                <a:blip r:embed="rId14"/>
                <a:stretch>
                  <a:fillRect/>
                </a:stretch>
              </a:blipFill>
            </p:spPr>
            <p:txBody>
              <a:bodyPr/>
              <a:lstStyle/>
              <a:p>
                <a:r>
                  <a:rPr lang="en-US">
                    <a:noFill/>
                  </a:rPr>
                  <a:t> </a:t>
                </a:r>
              </a:p>
            </p:txBody>
          </p:sp>
        </mc:Fallback>
      </mc:AlternateContent>
      <p:grpSp>
        <p:nvGrpSpPr>
          <p:cNvPr id="26" name="Group 25">
            <a:extLst>
              <a:ext uri="{FF2B5EF4-FFF2-40B4-BE49-F238E27FC236}">
                <a16:creationId xmlns:a16="http://schemas.microsoft.com/office/drawing/2014/main" id="{3F76CD5E-2F72-15E0-9FAB-E0CBE94E1ECB}"/>
              </a:ext>
            </a:extLst>
          </p:cNvPr>
          <p:cNvGrpSpPr/>
          <p:nvPr/>
        </p:nvGrpSpPr>
        <p:grpSpPr>
          <a:xfrm>
            <a:off x="12567410" y="15257468"/>
            <a:ext cx="10075354" cy="2387159"/>
            <a:chOff x="11939201" y="12443266"/>
            <a:chExt cx="10075354" cy="2387159"/>
          </a:xfrm>
        </p:grpSpPr>
        <p:sp>
          <p:nvSpPr>
            <p:cNvPr id="28" name="Rectangle 27">
              <a:extLst>
                <a:ext uri="{FF2B5EF4-FFF2-40B4-BE49-F238E27FC236}">
                  <a16:creationId xmlns:a16="http://schemas.microsoft.com/office/drawing/2014/main" id="{F8634888-847F-7947-2E8F-EF16A4E2B97C}"/>
                </a:ext>
              </a:extLst>
            </p:cNvPr>
            <p:cNvSpPr/>
            <p:nvPr/>
          </p:nvSpPr>
          <p:spPr>
            <a:xfrm>
              <a:off x="15460982" y="13466843"/>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Use Bayes' Rule and …</a:t>
              </a:r>
            </a:p>
          </p:txBody>
        </p:sp>
        <p:sp>
          <p:nvSpPr>
            <p:cNvPr id="30" name="Arrow: Bent 29">
              <a:extLst>
                <a:ext uri="{FF2B5EF4-FFF2-40B4-BE49-F238E27FC236}">
                  <a16:creationId xmlns:a16="http://schemas.microsoft.com/office/drawing/2014/main" id="{0FFD5B07-D2EC-FA56-100A-FE8FCC441DBB}"/>
                </a:ext>
              </a:extLst>
            </p:cNvPr>
            <p:cNvSpPr/>
            <p:nvPr/>
          </p:nvSpPr>
          <p:spPr>
            <a:xfrm rot="16200000">
              <a:off x="12554882" y="11827585"/>
              <a:ext cx="1873977" cy="3105339"/>
            </a:xfrm>
            <a:prstGeom prst="bentArrow">
              <a:avLst>
                <a:gd name="adj1" fmla="val 26669"/>
                <a:gd name="adj2" fmla="val 33545"/>
                <a:gd name="adj3" fmla="val 38982"/>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grpSp>
      <p:grpSp>
        <p:nvGrpSpPr>
          <p:cNvPr id="31" name="Group 30">
            <a:extLst>
              <a:ext uri="{FF2B5EF4-FFF2-40B4-BE49-F238E27FC236}">
                <a16:creationId xmlns:a16="http://schemas.microsoft.com/office/drawing/2014/main" id="{358ABB8F-E561-B4F2-CB4C-D916FC097584}"/>
              </a:ext>
            </a:extLst>
          </p:cNvPr>
          <p:cNvGrpSpPr/>
          <p:nvPr/>
        </p:nvGrpSpPr>
        <p:grpSpPr>
          <a:xfrm>
            <a:off x="3800135" y="9845393"/>
            <a:ext cx="29130385" cy="805789"/>
            <a:chOff x="3800135" y="9845393"/>
            <a:chExt cx="29130385" cy="805789"/>
          </a:xfrm>
        </p:grpSpPr>
        <p:grpSp>
          <p:nvGrpSpPr>
            <p:cNvPr id="32" name="Group 31">
              <a:extLst>
                <a:ext uri="{FF2B5EF4-FFF2-40B4-BE49-F238E27FC236}">
                  <a16:creationId xmlns:a16="http://schemas.microsoft.com/office/drawing/2014/main" id="{AB9385C4-E0CF-7A60-B983-7317B1169C7B}"/>
                </a:ext>
              </a:extLst>
            </p:cNvPr>
            <p:cNvGrpSpPr/>
            <p:nvPr/>
          </p:nvGrpSpPr>
          <p:grpSpPr>
            <a:xfrm>
              <a:off x="3800135" y="9845393"/>
              <a:ext cx="2926080" cy="805789"/>
              <a:chOff x="3800135" y="9884106"/>
              <a:chExt cx="2989942" cy="805789"/>
            </a:xfrm>
          </p:grpSpPr>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E6DD9C2B-ACAF-0664-A55E-2CE88109A97D}"/>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0</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14" name="TextBox 113">
                    <a:extLst>
                      <a:ext uri="{FF2B5EF4-FFF2-40B4-BE49-F238E27FC236}">
                        <a16:creationId xmlns:a16="http://schemas.microsoft.com/office/drawing/2014/main" id="{E6DD9C2B-ACAF-0664-A55E-2CE88109A97D}"/>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5"/>
                    <a:stretch>
                      <a:fillRect/>
                    </a:stretch>
                  </a:blipFill>
                </p:spPr>
                <p:txBody>
                  <a:bodyPr/>
                  <a:lstStyle/>
                  <a:p>
                    <a:r>
                      <a:rPr lang="en-US">
                        <a:noFill/>
                      </a:rPr>
                      <a:t> </a:t>
                    </a:r>
                  </a:p>
                </p:txBody>
              </p:sp>
            </mc:Fallback>
          </mc:AlternateContent>
          <p:cxnSp>
            <p:nvCxnSpPr>
              <p:cNvPr id="115" name="Connector: Curved 114">
                <a:extLst>
                  <a:ext uri="{FF2B5EF4-FFF2-40B4-BE49-F238E27FC236}">
                    <a16:creationId xmlns:a16="http://schemas.microsoft.com/office/drawing/2014/main" id="{DC83069F-A64F-1293-5C31-500F5BA5D5EB}"/>
                  </a:ext>
                </a:extLst>
              </p:cNvPr>
              <p:cNvCxnSpPr>
                <a:cxnSpLocks/>
                <a:stCxn id="114"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6" name="Connector: Curved 115">
                <a:extLst>
                  <a:ext uri="{FF2B5EF4-FFF2-40B4-BE49-F238E27FC236}">
                    <a16:creationId xmlns:a16="http://schemas.microsoft.com/office/drawing/2014/main" id="{CE58E2BB-738D-333B-C373-E9A24DD29914}"/>
                  </a:ext>
                </a:extLst>
              </p:cNvPr>
              <p:cNvCxnSpPr>
                <a:cxnSpLocks/>
                <a:endCxn id="114"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450D2E72-0EF3-9F35-3106-352481264AB9}"/>
                </a:ext>
              </a:extLst>
            </p:cNvPr>
            <p:cNvGrpSpPr/>
            <p:nvPr/>
          </p:nvGrpSpPr>
          <p:grpSpPr>
            <a:xfrm>
              <a:off x="6711724" y="9845393"/>
              <a:ext cx="2926080" cy="805789"/>
              <a:chOff x="3800135" y="9884106"/>
              <a:chExt cx="2989942" cy="805789"/>
            </a:xfrm>
          </p:grpSpPr>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9FF134FE-81AE-C3B4-1D36-CB037250C276}"/>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11" name="TextBox 110">
                    <a:extLst>
                      <a:ext uri="{FF2B5EF4-FFF2-40B4-BE49-F238E27FC236}">
                        <a16:creationId xmlns:a16="http://schemas.microsoft.com/office/drawing/2014/main" id="{9FF134FE-81AE-C3B4-1D36-CB037250C276}"/>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6"/>
                    <a:stretch>
                      <a:fillRect/>
                    </a:stretch>
                  </a:blipFill>
                </p:spPr>
                <p:txBody>
                  <a:bodyPr/>
                  <a:lstStyle/>
                  <a:p>
                    <a:r>
                      <a:rPr lang="en-US">
                        <a:noFill/>
                      </a:rPr>
                      <a:t> </a:t>
                    </a:r>
                  </a:p>
                </p:txBody>
              </p:sp>
            </mc:Fallback>
          </mc:AlternateContent>
          <p:cxnSp>
            <p:nvCxnSpPr>
              <p:cNvPr id="112" name="Connector: Curved 111">
                <a:extLst>
                  <a:ext uri="{FF2B5EF4-FFF2-40B4-BE49-F238E27FC236}">
                    <a16:creationId xmlns:a16="http://schemas.microsoft.com/office/drawing/2014/main" id="{5CBFE02C-037B-2E70-EDD5-37C9F39315ED}"/>
                  </a:ext>
                </a:extLst>
              </p:cNvPr>
              <p:cNvCxnSpPr>
                <a:cxnSpLocks/>
                <a:stCxn id="111"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3" name="Connector: Curved 112">
                <a:extLst>
                  <a:ext uri="{FF2B5EF4-FFF2-40B4-BE49-F238E27FC236}">
                    <a16:creationId xmlns:a16="http://schemas.microsoft.com/office/drawing/2014/main" id="{26FE7689-CE0E-06A7-12C1-7484737525E6}"/>
                  </a:ext>
                </a:extLst>
              </p:cNvPr>
              <p:cNvCxnSpPr>
                <a:cxnSpLocks/>
                <a:endCxn id="111"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17C0641A-AC6A-C11D-1900-321AEA17477B}"/>
                </a:ext>
              </a:extLst>
            </p:cNvPr>
            <p:cNvGrpSpPr/>
            <p:nvPr/>
          </p:nvGrpSpPr>
          <p:grpSpPr>
            <a:xfrm>
              <a:off x="9623313" y="9845393"/>
              <a:ext cx="2926080" cy="805789"/>
              <a:chOff x="3800135" y="9884106"/>
              <a:chExt cx="2989942" cy="805789"/>
            </a:xfrm>
          </p:grpSpPr>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31E5F04D-6816-14F6-9E88-3A22A5BB8A70}"/>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08" name="TextBox 107">
                    <a:extLst>
                      <a:ext uri="{FF2B5EF4-FFF2-40B4-BE49-F238E27FC236}">
                        <a16:creationId xmlns:a16="http://schemas.microsoft.com/office/drawing/2014/main" id="{31E5F04D-6816-14F6-9E88-3A22A5BB8A70}"/>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7"/>
                    <a:stretch>
                      <a:fillRect/>
                    </a:stretch>
                  </a:blipFill>
                </p:spPr>
                <p:txBody>
                  <a:bodyPr/>
                  <a:lstStyle/>
                  <a:p>
                    <a:r>
                      <a:rPr lang="en-US">
                        <a:noFill/>
                      </a:rPr>
                      <a:t> </a:t>
                    </a:r>
                  </a:p>
                </p:txBody>
              </p:sp>
            </mc:Fallback>
          </mc:AlternateContent>
          <p:cxnSp>
            <p:nvCxnSpPr>
              <p:cNvPr id="109" name="Connector: Curved 108">
                <a:extLst>
                  <a:ext uri="{FF2B5EF4-FFF2-40B4-BE49-F238E27FC236}">
                    <a16:creationId xmlns:a16="http://schemas.microsoft.com/office/drawing/2014/main" id="{4305C9C4-389F-0D3F-F230-1617965980EF}"/>
                  </a:ext>
                </a:extLst>
              </p:cNvPr>
              <p:cNvCxnSpPr>
                <a:cxnSpLocks/>
                <a:stCxn id="108"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0" name="Connector: Curved 109">
                <a:extLst>
                  <a:ext uri="{FF2B5EF4-FFF2-40B4-BE49-F238E27FC236}">
                    <a16:creationId xmlns:a16="http://schemas.microsoft.com/office/drawing/2014/main" id="{569D9841-FAF3-3972-F228-76DD76F9738E}"/>
                  </a:ext>
                </a:extLst>
              </p:cNvPr>
              <p:cNvCxnSpPr>
                <a:cxnSpLocks/>
                <a:endCxn id="108"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7DAEB811-D394-3A21-06C4-D910CFE88AB6}"/>
                </a:ext>
              </a:extLst>
            </p:cNvPr>
            <p:cNvGrpSpPr/>
            <p:nvPr/>
          </p:nvGrpSpPr>
          <p:grpSpPr>
            <a:xfrm>
              <a:off x="12534902" y="9845393"/>
              <a:ext cx="2926080" cy="805789"/>
              <a:chOff x="3800135" y="9884106"/>
              <a:chExt cx="2989942" cy="805789"/>
            </a:xfrm>
          </p:grpSpPr>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7A265EF9-E1D0-24A6-B059-65E84762D66C}"/>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05" name="TextBox 104">
                    <a:extLst>
                      <a:ext uri="{FF2B5EF4-FFF2-40B4-BE49-F238E27FC236}">
                        <a16:creationId xmlns:a16="http://schemas.microsoft.com/office/drawing/2014/main" id="{7A265EF9-E1D0-24A6-B059-65E84762D66C}"/>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8"/>
                    <a:stretch>
                      <a:fillRect/>
                    </a:stretch>
                  </a:blipFill>
                </p:spPr>
                <p:txBody>
                  <a:bodyPr/>
                  <a:lstStyle/>
                  <a:p>
                    <a:r>
                      <a:rPr lang="en-US">
                        <a:noFill/>
                      </a:rPr>
                      <a:t> </a:t>
                    </a:r>
                  </a:p>
                </p:txBody>
              </p:sp>
            </mc:Fallback>
          </mc:AlternateContent>
          <p:cxnSp>
            <p:nvCxnSpPr>
              <p:cNvPr id="106" name="Connector: Curved 105">
                <a:extLst>
                  <a:ext uri="{FF2B5EF4-FFF2-40B4-BE49-F238E27FC236}">
                    <a16:creationId xmlns:a16="http://schemas.microsoft.com/office/drawing/2014/main" id="{6F3D3DBF-0F31-BEE1-8F18-0CB72B1A3844}"/>
                  </a:ext>
                </a:extLst>
              </p:cNvPr>
              <p:cNvCxnSpPr>
                <a:cxnSpLocks/>
                <a:stCxn id="105"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7" name="Connector: Curved 106">
                <a:extLst>
                  <a:ext uri="{FF2B5EF4-FFF2-40B4-BE49-F238E27FC236}">
                    <a16:creationId xmlns:a16="http://schemas.microsoft.com/office/drawing/2014/main" id="{9403AAE9-C2D1-2EFB-76C8-5459E6BB6B56}"/>
                  </a:ext>
                </a:extLst>
              </p:cNvPr>
              <p:cNvCxnSpPr>
                <a:cxnSpLocks/>
                <a:endCxn id="105"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11B1BB89-DFD3-B38E-92B9-CD248E8A6454}"/>
                </a:ext>
              </a:extLst>
            </p:cNvPr>
            <p:cNvGrpSpPr/>
            <p:nvPr/>
          </p:nvGrpSpPr>
          <p:grpSpPr>
            <a:xfrm>
              <a:off x="15446491" y="9845393"/>
              <a:ext cx="2926080" cy="805789"/>
              <a:chOff x="3800135" y="9884106"/>
              <a:chExt cx="2989942" cy="805789"/>
            </a:xfrm>
          </p:grpSpPr>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F97B01EE-CFDB-B0C4-5D74-0898C7304671}"/>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60" name="TextBox 59">
                    <a:extLst>
                      <a:ext uri="{FF2B5EF4-FFF2-40B4-BE49-F238E27FC236}">
                        <a16:creationId xmlns:a16="http://schemas.microsoft.com/office/drawing/2014/main" id="{F97B01EE-CFDB-B0C4-5D74-0898C7304671}"/>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9"/>
                    <a:stretch>
                      <a:fillRect/>
                    </a:stretch>
                  </a:blipFill>
                </p:spPr>
                <p:txBody>
                  <a:bodyPr/>
                  <a:lstStyle/>
                  <a:p>
                    <a:r>
                      <a:rPr lang="en-US">
                        <a:noFill/>
                      </a:rPr>
                      <a:t> </a:t>
                    </a:r>
                  </a:p>
                </p:txBody>
              </p:sp>
            </mc:Fallback>
          </mc:AlternateContent>
          <p:cxnSp>
            <p:nvCxnSpPr>
              <p:cNvPr id="61" name="Connector: Curved 60">
                <a:extLst>
                  <a:ext uri="{FF2B5EF4-FFF2-40B4-BE49-F238E27FC236}">
                    <a16:creationId xmlns:a16="http://schemas.microsoft.com/office/drawing/2014/main" id="{7ECF3068-61A7-65BE-8923-1C9FA320BA0F}"/>
                  </a:ext>
                </a:extLst>
              </p:cNvPr>
              <p:cNvCxnSpPr>
                <a:cxnSpLocks/>
                <a:stCxn id="60"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Connector: Curved 103">
                <a:extLst>
                  <a:ext uri="{FF2B5EF4-FFF2-40B4-BE49-F238E27FC236}">
                    <a16:creationId xmlns:a16="http://schemas.microsoft.com/office/drawing/2014/main" id="{778E33B5-AFB3-9CD7-FF90-D81FD35480AE}"/>
                  </a:ext>
                </a:extLst>
              </p:cNvPr>
              <p:cNvCxnSpPr>
                <a:cxnSpLocks/>
                <a:endCxn id="60"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75AF5F6A-A85B-AC8C-4C61-CD98E35B115F}"/>
                </a:ext>
              </a:extLst>
            </p:cNvPr>
            <p:cNvGrpSpPr/>
            <p:nvPr/>
          </p:nvGrpSpPr>
          <p:grpSpPr>
            <a:xfrm>
              <a:off x="18358080" y="9845393"/>
              <a:ext cx="2926080" cy="805789"/>
              <a:chOff x="3800135" y="9884106"/>
              <a:chExt cx="2989942" cy="805789"/>
            </a:xfrm>
          </p:grpSpPr>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D6C09000-CD44-03EA-C83D-BCE983C8F5F9}"/>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7" name="TextBox 56">
                    <a:extLst>
                      <a:ext uri="{FF2B5EF4-FFF2-40B4-BE49-F238E27FC236}">
                        <a16:creationId xmlns:a16="http://schemas.microsoft.com/office/drawing/2014/main" id="{D6C09000-CD44-03EA-C83D-BCE983C8F5F9}"/>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20"/>
                    <a:stretch>
                      <a:fillRect/>
                    </a:stretch>
                  </a:blipFill>
                </p:spPr>
                <p:txBody>
                  <a:bodyPr/>
                  <a:lstStyle/>
                  <a:p>
                    <a:r>
                      <a:rPr lang="en-US">
                        <a:noFill/>
                      </a:rPr>
                      <a:t> </a:t>
                    </a:r>
                  </a:p>
                </p:txBody>
              </p:sp>
            </mc:Fallback>
          </mc:AlternateContent>
          <p:cxnSp>
            <p:nvCxnSpPr>
              <p:cNvPr id="58" name="Connector: Curved 57">
                <a:extLst>
                  <a:ext uri="{FF2B5EF4-FFF2-40B4-BE49-F238E27FC236}">
                    <a16:creationId xmlns:a16="http://schemas.microsoft.com/office/drawing/2014/main" id="{B4AA69CA-C924-88A9-C207-DCA1C621B1FB}"/>
                  </a:ext>
                </a:extLst>
              </p:cNvPr>
              <p:cNvCxnSpPr>
                <a:cxnSpLocks/>
                <a:stCxn id="57"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9" name="Connector: Curved 58">
                <a:extLst>
                  <a:ext uri="{FF2B5EF4-FFF2-40B4-BE49-F238E27FC236}">
                    <a16:creationId xmlns:a16="http://schemas.microsoft.com/office/drawing/2014/main" id="{AFEFE2F6-D05F-2702-677A-DEE06AD87182}"/>
                  </a:ext>
                </a:extLst>
              </p:cNvPr>
              <p:cNvCxnSpPr>
                <a:cxnSpLocks/>
                <a:endCxn id="57"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51E4DC32-0DC5-286C-5660-B78D6CE681CD}"/>
                </a:ext>
              </a:extLst>
            </p:cNvPr>
            <p:cNvGrpSpPr/>
            <p:nvPr/>
          </p:nvGrpSpPr>
          <p:grpSpPr>
            <a:xfrm>
              <a:off x="21269669" y="9845393"/>
              <a:ext cx="2926080" cy="805789"/>
              <a:chOff x="3800135" y="9884106"/>
              <a:chExt cx="2989942" cy="805789"/>
            </a:xfrm>
          </p:grpSpPr>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E1857335-049C-8EFA-C447-CA80DA13ABE0}"/>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4" name="TextBox 53">
                    <a:extLst>
                      <a:ext uri="{FF2B5EF4-FFF2-40B4-BE49-F238E27FC236}">
                        <a16:creationId xmlns:a16="http://schemas.microsoft.com/office/drawing/2014/main" id="{E1857335-049C-8EFA-C447-CA80DA13ABE0}"/>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21"/>
                    <a:stretch>
                      <a:fillRect/>
                    </a:stretch>
                  </a:blipFill>
                </p:spPr>
                <p:txBody>
                  <a:bodyPr/>
                  <a:lstStyle/>
                  <a:p>
                    <a:r>
                      <a:rPr lang="en-US">
                        <a:noFill/>
                      </a:rPr>
                      <a:t> </a:t>
                    </a:r>
                  </a:p>
                </p:txBody>
              </p:sp>
            </mc:Fallback>
          </mc:AlternateContent>
          <p:cxnSp>
            <p:nvCxnSpPr>
              <p:cNvPr id="55" name="Connector: Curved 54">
                <a:extLst>
                  <a:ext uri="{FF2B5EF4-FFF2-40B4-BE49-F238E27FC236}">
                    <a16:creationId xmlns:a16="http://schemas.microsoft.com/office/drawing/2014/main" id="{1A06A55F-0693-068D-859E-DDA97D28715C}"/>
                  </a:ext>
                </a:extLst>
              </p:cNvPr>
              <p:cNvCxnSpPr>
                <a:cxnSpLocks/>
                <a:stCxn id="54"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6" name="Connector: Curved 55">
                <a:extLst>
                  <a:ext uri="{FF2B5EF4-FFF2-40B4-BE49-F238E27FC236}">
                    <a16:creationId xmlns:a16="http://schemas.microsoft.com/office/drawing/2014/main" id="{7C6D5518-4CB7-73F2-0AA2-9C252AE4A2DF}"/>
                  </a:ext>
                </a:extLst>
              </p:cNvPr>
              <p:cNvCxnSpPr>
                <a:cxnSpLocks/>
                <a:endCxn id="54"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79CB6D74-0CA1-0BF3-FCC7-AE8D327288CE}"/>
                </a:ext>
              </a:extLst>
            </p:cNvPr>
            <p:cNvGrpSpPr/>
            <p:nvPr/>
          </p:nvGrpSpPr>
          <p:grpSpPr>
            <a:xfrm>
              <a:off x="24181258" y="9845393"/>
              <a:ext cx="2926080" cy="805789"/>
              <a:chOff x="3800135" y="9884106"/>
              <a:chExt cx="2989942" cy="805789"/>
            </a:xfrm>
          </p:grpSpPr>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FF5312E5-4105-C46C-68C2-DD2D3F9BE451}"/>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1" name="TextBox 50">
                    <a:extLst>
                      <a:ext uri="{FF2B5EF4-FFF2-40B4-BE49-F238E27FC236}">
                        <a16:creationId xmlns:a16="http://schemas.microsoft.com/office/drawing/2014/main" id="{FF5312E5-4105-C46C-68C2-DD2D3F9BE451}"/>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22"/>
                    <a:stretch>
                      <a:fillRect/>
                    </a:stretch>
                  </a:blipFill>
                </p:spPr>
                <p:txBody>
                  <a:bodyPr/>
                  <a:lstStyle/>
                  <a:p>
                    <a:r>
                      <a:rPr lang="en-US">
                        <a:noFill/>
                      </a:rPr>
                      <a:t> </a:t>
                    </a:r>
                  </a:p>
                </p:txBody>
              </p:sp>
            </mc:Fallback>
          </mc:AlternateContent>
          <p:cxnSp>
            <p:nvCxnSpPr>
              <p:cNvPr id="52" name="Connector: Curved 51">
                <a:extLst>
                  <a:ext uri="{FF2B5EF4-FFF2-40B4-BE49-F238E27FC236}">
                    <a16:creationId xmlns:a16="http://schemas.microsoft.com/office/drawing/2014/main" id="{B2F4DD98-234B-E48E-A0A6-D16CD215E9FB}"/>
                  </a:ext>
                </a:extLst>
              </p:cNvPr>
              <p:cNvCxnSpPr>
                <a:cxnSpLocks/>
                <a:stCxn id="51"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3" name="Connector: Curved 52">
                <a:extLst>
                  <a:ext uri="{FF2B5EF4-FFF2-40B4-BE49-F238E27FC236}">
                    <a16:creationId xmlns:a16="http://schemas.microsoft.com/office/drawing/2014/main" id="{471EC1FA-A70E-85AE-2C23-7DFF59796AC5}"/>
                  </a:ext>
                </a:extLst>
              </p:cNvPr>
              <p:cNvCxnSpPr>
                <a:cxnSpLocks/>
                <a:endCxn id="51"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3B95CA2F-2DB9-9A3B-6473-64B0FCE71E8D}"/>
                </a:ext>
              </a:extLst>
            </p:cNvPr>
            <p:cNvGrpSpPr/>
            <p:nvPr/>
          </p:nvGrpSpPr>
          <p:grpSpPr>
            <a:xfrm>
              <a:off x="27092847" y="9845393"/>
              <a:ext cx="2926080" cy="805789"/>
              <a:chOff x="3800135" y="9884106"/>
              <a:chExt cx="2989942" cy="805789"/>
            </a:xfrm>
          </p:grpSpPr>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2F5C3847-F673-AA24-212F-0498692B8AE6}"/>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48" name="TextBox 47">
                    <a:extLst>
                      <a:ext uri="{FF2B5EF4-FFF2-40B4-BE49-F238E27FC236}">
                        <a16:creationId xmlns:a16="http://schemas.microsoft.com/office/drawing/2014/main" id="{2F5C3847-F673-AA24-212F-0498692B8AE6}"/>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23"/>
                    <a:stretch>
                      <a:fillRect/>
                    </a:stretch>
                  </a:blipFill>
                </p:spPr>
                <p:txBody>
                  <a:bodyPr/>
                  <a:lstStyle/>
                  <a:p>
                    <a:r>
                      <a:rPr lang="en-US">
                        <a:noFill/>
                      </a:rPr>
                      <a:t> </a:t>
                    </a:r>
                  </a:p>
                </p:txBody>
              </p:sp>
            </mc:Fallback>
          </mc:AlternateContent>
          <p:cxnSp>
            <p:nvCxnSpPr>
              <p:cNvPr id="49" name="Connector: Curved 48">
                <a:extLst>
                  <a:ext uri="{FF2B5EF4-FFF2-40B4-BE49-F238E27FC236}">
                    <a16:creationId xmlns:a16="http://schemas.microsoft.com/office/drawing/2014/main" id="{AAB30529-6B6D-10F7-9D5A-E04F462893F8}"/>
                  </a:ext>
                </a:extLst>
              </p:cNvPr>
              <p:cNvCxnSpPr>
                <a:cxnSpLocks/>
                <a:stCxn id="48"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0" name="Connector: Curved 49">
                <a:extLst>
                  <a:ext uri="{FF2B5EF4-FFF2-40B4-BE49-F238E27FC236}">
                    <a16:creationId xmlns:a16="http://schemas.microsoft.com/office/drawing/2014/main" id="{B7DF5FEA-33BA-7035-89AE-EBA2175CB060}"/>
                  </a:ext>
                </a:extLst>
              </p:cNvPr>
              <p:cNvCxnSpPr>
                <a:cxnSpLocks/>
                <a:endCxn id="48"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0FBD4843-B104-D951-6611-D6A5A84ABBF3}"/>
                </a:ext>
              </a:extLst>
            </p:cNvPr>
            <p:cNvGrpSpPr/>
            <p:nvPr/>
          </p:nvGrpSpPr>
          <p:grpSpPr>
            <a:xfrm>
              <a:off x="30004440" y="9845393"/>
              <a:ext cx="2926080" cy="805789"/>
              <a:chOff x="3800135" y="9884106"/>
              <a:chExt cx="2989942" cy="805789"/>
            </a:xfrm>
          </p:grpSpPr>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26FD072-D55F-FA6C-87F5-0B58CE042E7F}"/>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10</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45" name="TextBox 44">
                    <a:extLst>
                      <a:ext uri="{FF2B5EF4-FFF2-40B4-BE49-F238E27FC236}">
                        <a16:creationId xmlns:a16="http://schemas.microsoft.com/office/drawing/2014/main" id="{826FD072-D55F-FA6C-87F5-0B58CE042E7F}"/>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24"/>
                    <a:stretch>
                      <a:fillRect/>
                    </a:stretch>
                  </a:blipFill>
                </p:spPr>
                <p:txBody>
                  <a:bodyPr/>
                  <a:lstStyle/>
                  <a:p>
                    <a:r>
                      <a:rPr lang="en-US">
                        <a:noFill/>
                      </a:rPr>
                      <a:t> </a:t>
                    </a:r>
                  </a:p>
                </p:txBody>
              </p:sp>
            </mc:Fallback>
          </mc:AlternateContent>
          <p:cxnSp>
            <p:nvCxnSpPr>
              <p:cNvPr id="46" name="Connector: Curved 45">
                <a:extLst>
                  <a:ext uri="{FF2B5EF4-FFF2-40B4-BE49-F238E27FC236}">
                    <a16:creationId xmlns:a16="http://schemas.microsoft.com/office/drawing/2014/main" id="{2703370A-D835-A40B-ED22-C9402780B7EF}"/>
                  </a:ext>
                </a:extLst>
              </p:cNvPr>
              <p:cNvCxnSpPr>
                <a:cxnSpLocks/>
                <a:stCxn id="45"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7" name="Connector: Curved 46">
                <a:extLst>
                  <a:ext uri="{FF2B5EF4-FFF2-40B4-BE49-F238E27FC236}">
                    <a16:creationId xmlns:a16="http://schemas.microsoft.com/office/drawing/2014/main" id="{FB2D5256-681F-4BE0-D108-76348AE6112A}"/>
                  </a:ext>
                </a:extLst>
              </p:cNvPr>
              <p:cNvCxnSpPr>
                <a:cxnSpLocks/>
                <a:endCxn id="45"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DCFC1A42-DFD3-2D89-89A2-B92FCE3C802D}"/>
                  </a:ext>
                </a:extLst>
              </p:cNvPr>
              <p:cNvSpPr txBox="1"/>
              <p:nvPr/>
            </p:nvSpPr>
            <p:spPr>
              <a:xfrm>
                <a:off x="9385341" y="11680264"/>
                <a:ext cx="16162992" cy="923330"/>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6000" b="0" i="1" smtClean="0">
                          <a:solidFill>
                            <a:schemeClr val="bg1"/>
                          </a:solidFill>
                          <a:latin typeface="Cambria Math" panose="02040503050406030204" pitchFamily="18" charset="0"/>
                          <a:cs typeface="NVIDIA Sans" panose="020B0503020203020204" pitchFamily="34" charset="0"/>
                        </a:rPr>
                        <m:t>𝑝</m:t>
                      </m:r>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e>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e>
                      </m:d>
                      <m:r>
                        <a:rPr lang="en-US" sz="6000" b="0" i="1" smtClean="0">
                          <a:solidFill>
                            <a:schemeClr val="bg1"/>
                          </a:solidFill>
                          <a:latin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cs typeface="NVIDIA Sans" panose="020B0503020203020204" pitchFamily="34" charset="0"/>
                        </a:rPr>
                        <m:t>𝑁</m:t>
                      </m:r>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𝝁</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𝜃</m:t>
                          </m:r>
                        </m:sub>
                      </m:sSub>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cs typeface="NVIDIA Sans" panose="020B0503020203020204" pitchFamily="34" charset="0"/>
                            </a:rPr>
                            <m:t>𝑡</m:t>
                          </m:r>
                        </m:e>
                      </m:d>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m:rPr>
                              <m:sty m:val="p"/>
                            </m:rPr>
                            <a:rPr lang="el-GR"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Σ</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𝜃</m:t>
                          </m:r>
                        </m:sub>
                      </m:sSub>
                      <m:d>
                        <m:d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e>
                      </m:d>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oMath>
                  </m:oMathPara>
                </a14:m>
                <a:endParaRPr lang="en-US" sz="60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117" name="TextBox 116">
                <a:extLst>
                  <a:ext uri="{FF2B5EF4-FFF2-40B4-BE49-F238E27FC236}">
                    <a16:creationId xmlns:a16="http://schemas.microsoft.com/office/drawing/2014/main" id="{DCFC1A42-DFD3-2D89-89A2-B92FCE3C802D}"/>
                  </a:ext>
                </a:extLst>
              </p:cNvPr>
              <p:cNvSpPr txBox="1">
                <a:spLocks noRot="1" noChangeAspect="1" noMove="1" noResize="1" noEditPoints="1" noAdjustHandles="1" noChangeArrowheads="1" noChangeShapeType="1" noTextEdit="1"/>
              </p:cNvSpPr>
              <p:nvPr/>
            </p:nvSpPr>
            <p:spPr>
              <a:xfrm>
                <a:off x="9385341" y="11680264"/>
                <a:ext cx="16162992" cy="923330"/>
              </a:xfrm>
              <a:prstGeom prst="rect">
                <a:avLst/>
              </a:prstGeom>
              <a:blipFill>
                <a:blip r:embed="rId25"/>
                <a:stretch>
                  <a:fillRect/>
                </a:stretch>
              </a:blipFill>
            </p:spPr>
            <p:txBody>
              <a:bodyPr/>
              <a:lstStyle/>
              <a:p>
                <a:r>
                  <a:rPr lang="en-US">
                    <a:noFill/>
                  </a:rPr>
                  <a:t> </a:t>
                </a:r>
              </a:p>
            </p:txBody>
          </p:sp>
        </mc:Fallback>
      </mc:AlternateContent>
      <p:grpSp>
        <p:nvGrpSpPr>
          <p:cNvPr id="118" name="Group 117">
            <a:extLst>
              <a:ext uri="{FF2B5EF4-FFF2-40B4-BE49-F238E27FC236}">
                <a16:creationId xmlns:a16="http://schemas.microsoft.com/office/drawing/2014/main" id="{3AA19D2F-281E-CBB5-0C4F-795C65151A17}"/>
              </a:ext>
            </a:extLst>
          </p:cNvPr>
          <p:cNvGrpSpPr/>
          <p:nvPr/>
        </p:nvGrpSpPr>
        <p:grpSpPr>
          <a:xfrm>
            <a:off x="3800135" y="5569349"/>
            <a:ext cx="28992413" cy="883706"/>
            <a:chOff x="3800135" y="5569349"/>
            <a:chExt cx="28992413" cy="883706"/>
          </a:xfrm>
        </p:grpSpPr>
        <p:grpSp>
          <p:nvGrpSpPr>
            <p:cNvPr id="119" name="Group 118">
              <a:extLst>
                <a:ext uri="{FF2B5EF4-FFF2-40B4-BE49-F238E27FC236}">
                  <a16:creationId xmlns:a16="http://schemas.microsoft.com/office/drawing/2014/main" id="{EDE4DB87-C58D-D461-8AA8-BDA1B946C37F}"/>
                </a:ext>
              </a:extLst>
            </p:cNvPr>
            <p:cNvGrpSpPr/>
            <p:nvPr/>
          </p:nvGrpSpPr>
          <p:grpSpPr>
            <a:xfrm>
              <a:off x="3800135" y="5569349"/>
              <a:ext cx="2873816" cy="883706"/>
              <a:chOff x="3918123" y="5539683"/>
              <a:chExt cx="2873816" cy="883706"/>
            </a:xfrm>
          </p:grpSpPr>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E8611834-387D-23D2-5BA0-5EC5A1F38526}"/>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i="0" dirty="0" smtClean="0">
                                          <a:solidFill>
                                            <a:schemeClr val="bg1"/>
                                          </a:solidFill>
                                          <a:latin typeface="Cambria Math" panose="02040503050406030204" pitchFamily="18" charset="0"/>
                                        </a:rPr>
                                        <m:t>1</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i="0" dirty="0" smtClean="0">
                                      <a:solidFill>
                                        <a:schemeClr val="bg1"/>
                                      </a:solidFill>
                                      <a:latin typeface="Cambria Math" panose="02040503050406030204" pitchFamily="18" charset="0"/>
                                    </a:rPr>
                                    <m:t>0</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56" name="TextBox 155">
                    <a:extLst>
                      <a:ext uri="{FF2B5EF4-FFF2-40B4-BE49-F238E27FC236}">
                        <a16:creationId xmlns:a16="http://schemas.microsoft.com/office/drawing/2014/main" id="{E8611834-387D-23D2-5BA0-5EC5A1F38526}"/>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6"/>
                    <a:stretch>
                      <a:fillRect/>
                    </a:stretch>
                  </a:blipFill>
                </p:spPr>
                <p:txBody>
                  <a:bodyPr/>
                  <a:lstStyle/>
                  <a:p>
                    <a:r>
                      <a:rPr lang="en-US">
                        <a:noFill/>
                      </a:rPr>
                      <a:t> </a:t>
                    </a:r>
                  </a:p>
                </p:txBody>
              </p:sp>
            </mc:Fallback>
          </mc:AlternateContent>
          <p:cxnSp>
            <p:nvCxnSpPr>
              <p:cNvPr id="157" name="Connector: Curved 156">
                <a:extLst>
                  <a:ext uri="{FF2B5EF4-FFF2-40B4-BE49-F238E27FC236}">
                    <a16:creationId xmlns:a16="http://schemas.microsoft.com/office/drawing/2014/main" id="{299A1A79-8BA8-BC51-A20B-9FB4C57FB33D}"/>
                  </a:ext>
                </a:extLst>
              </p:cNvPr>
              <p:cNvCxnSpPr>
                <a:cxnSpLocks/>
                <a:endCxn id="156"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4" name="Connector: Curved 193">
                <a:extLst>
                  <a:ext uri="{FF2B5EF4-FFF2-40B4-BE49-F238E27FC236}">
                    <a16:creationId xmlns:a16="http://schemas.microsoft.com/office/drawing/2014/main" id="{A2191B57-FABB-72FD-9F35-FFD23D47BF3B}"/>
                  </a:ext>
                </a:extLst>
              </p:cNvPr>
              <p:cNvCxnSpPr>
                <a:cxnSpLocks/>
                <a:stCxn id="156"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81370687-A1D7-7B9E-7D12-C473F501FE03}"/>
                </a:ext>
              </a:extLst>
            </p:cNvPr>
            <p:cNvGrpSpPr/>
            <p:nvPr/>
          </p:nvGrpSpPr>
          <p:grpSpPr>
            <a:xfrm>
              <a:off x="18331990" y="5569349"/>
              <a:ext cx="2873816" cy="883706"/>
              <a:chOff x="3918123" y="5539683"/>
              <a:chExt cx="2873816" cy="883706"/>
            </a:xfrm>
          </p:grpSpPr>
          <mc:AlternateContent xmlns:mc="http://schemas.openxmlformats.org/markup-compatibility/2006" xmlns:a14="http://schemas.microsoft.com/office/drawing/2010/main">
            <mc:Choice Requires="a14">
              <p:sp>
                <p:nvSpPr>
                  <p:cNvPr id="153" name="TextBox 152">
                    <a:extLst>
                      <a:ext uri="{FF2B5EF4-FFF2-40B4-BE49-F238E27FC236}">
                        <a16:creationId xmlns:a16="http://schemas.microsoft.com/office/drawing/2014/main" id="{1F380714-0325-70DB-1A40-0A38DD7D3450}"/>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53" name="TextBox 152">
                    <a:extLst>
                      <a:ext uri="{FF2B5EF4-FFF2-40B4-BE49-F238E27FC236}">
                        <a16:creationId xmlns:a16="http://schemas.microsoft.com/office/drawing/2014/main" id="{1F380714-0325-70DB-1A40-0A38DD7D3450}"/>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7"/>
                    <a:stretch>
                      <a:fillRect/>
                    </a:stretch>
                  </a:blipFill>
                </p:spPr>
                <p:txBody>
                  <a:bodyPr/>
                  <a:lstStyle/>
                  <a:p>
                    <a:r>
                      <a:rPr lang="en-US">
                        <a:noFill/>
                      </a:rPr>
                      <a:t> </a:t>
                    </a:r>
                  </a:p>
                </p:txBody>
              </p:sp>
            </mc:Fallback>
          </mc:AlternateContent>
          <p:cxnSp>
            <p:nvCxnSpPr>
              <p:cNvPr id="154" name="Connector: Curved 153">
                <a:extLst>
                  <a:ext uri="{FF2B5EF4-FFF2-40B4-BE49-F238E27FC236}">
                    <a16:creationId xmlns:a16="http://schemas.microsoft.com/office/drawing/2014/main" id="{F6A72697-DE13-52B2-FD0E-7CE970B4E87D}"/>
                  </a:ext>
                </a:extLst>
              </p:cNvPr>
              <p:cNvCxnSpPr>
                <a:cxnSpLocks/>
                <a:endCxn id="153"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5" name="Connector: Curved 154">
                <a:extLst>
                  <a:ext uri="{FF2B5EF4-FFF2-40B4-BE49-F238E27FC236}">
                    <a16:creationId xmlns:a16="http://schemas.microsoft.com/office/drawing/2014/main" id="{927AD290-EB02-C465-8C49-2297282B3740}"/>
                  </a:ext>
                </a:extLst>
              </p:cNvPr>
              <p:cNvCxnSpPr>
                <a:cxnSpLocks/>
                <a:stCxn id="153"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FB66C309-134A-D075-0E7C-1E2AAC1F93BC}"/>
                </a:ext>
              </a:extLst>
            </p:cNvPr>
            <p:cNvGrpSpPr/>
            <p:nvPr/>
          </p:nvGrpSpPr>
          <p:grpSpPr>
            <a:xfrm>
              <a:off x="9612877" y="5569349"/>
              <a:ext cx="2873816" cy="883706"/>
              <a:chOff x="3918123" y="5539683"/>
              <a:chExt cx="2873816" cy="883706"/>
            </a:xfrm>
          </p:grpSpPr>
          <mc:AlternateContent xmlns:mc="http://schemas.openxmlformats.org/markup-compatibility/2006" xmlns:a14="http://schemas.microsoft.com/office/drawing/2010/main">
            <mc:Choice Requires="a14">
              <p:sp>
                <p:nvSpPr>
                  <p:cNvPr id="150" name="TextBox 149">
                    <a:extLst>
                      <a:ext uri="{FF2B5EF4-FFF2-40B4-BE49-F238E27FC236}">
                        <a16:creationId xmlns:a16="http://schemas.microsoft.com/office/drawing/2014/main" id="{6DDA966F-DBEF-F8AD-FCD7-B0EB586177A3}"/>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50" name="TextBox 149">
                    <a:extLst>
                      <a:ext uri="{FF2B5EF4-FFF2-40B4-BE49-F238E27FC236}">
                        <a16:creationId xmlns:a16="http://schemas.microsoft.com/office/drawing/2014/main" id="{6DDA966F-DBEF-F8AD-FCD7-B0EB586177A3}"/>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8"/>
                    <a:stretch>
                      <a:fillRect/>
                    </a:stretch>
                  </a:blipFill>
                </p:spPr>
                <p:txBody>
                  <a:bodyPr/>
                  <a:lstStyle/>
                  <a:p>
                    <a:r>
                      <a:rPr lang="en-US">
                        <a:noFill/>
                      </a:rPr>
                      <a:t> </a:t>
                    </a:r>
                  </a:p>
                </p:txBody>
              </p:sp>
            </mc:Fallback>
          </mc:AlternateContent>
          <p:cxnSp>
            <p:nvCxnSpPr>
              <p:cNvPr id="151" name="Connector: Curved 150">
                <a:extLst>
                  <a:ext uri="{FF2B5EF4-FFF2-40B4-BE49-F238E27FC236}">
                    <a16:creationId xmlns:a16="http://schemas.microsoft.com/office/drawing/2014/main" id="{15A5F27F-9B60-E415-423E-5539FAEC5733}"/>
                  </a:ext>
                </a:extLst>
              </p:cNvPr>
              <p:cNvCxnSpPr>
                <a:cxnSpLocks/>
                <a:endCxn id="150"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2" name="Connector: Curved 151">
                <a:extLst>
                  <a:ext uri="{FF2B5EF4-FFF2-40B4-BE49-F238E27FC236}">
                    <a16:creationId xmlns:a16="http://schemas.microsoft.com/office/drawing/2014/main" id="{4E7578ED-B057-D99A-A397-7B53C3A049D0}"/>
                  </a:ext>
                </a:extLst>
              </p:cNvPr>
              <p:cNvCxnSpPr>
                <a:cxnSpLocks/>
                <a:stCxn id="150"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2585789D-5C11-70AF-D8DF-9EBC701D9C18}"/>
                </a:ext>
              </a:extLst>
            </p:cNvPr>
            <p:cNvGrpSpPr/>
            <p:nvPr/>
          </p:nvGrpSpPr>
          <p:grpSpPr>
            <a:xfrm>
              <a:off x="12519248" y="5569349"/>
              <a:ext cx="2873816" cy="883706"/>
              <a:chOff x="3918123" y="5539683"/>
              <a:chExt cx="2873816" cy="883706"/>
            </a:xfrm>
          </p:grpSpPr>
          <mc:AlternateContent xmlns:mc="http://schemas.openxmlformats.org/markup-compatibility/2006" xmlns:a14="http://schemas.microsoft.com/office/drawing/2010/main">
            <mc:Choice Requires="a14">
              <p:sp>
                <p:nvSpPr>
                  <p:cNvPr id="147" name="TextBox 146">
                    <a:extLst>
                      <a:ext uri="{FF2B5EF4-FFF2-40B4-BE49-F238E27FC236}">
                        <a16:creationId xmlns:a16="http://schemas.microsoft.com/office/drawing/2014/main" id="{FCC00808-5CEC-1FA0-CBAF-DF0650ACDF1A}"/>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47" name="TextBox 146">
                    <a:extLst>
                      <a:ext uri="{FF2B5EF4-FFF2-40B4-BE49-F238E27FC236}">
                        <a16:creationId xmlns:a16="http://schemas.microsoft.com/office/drawing/2014/main" id="{FCC00808-5CEC-1FA0-CBAF-DF0650ACDF1A}"/>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9"/>
                    <a:stretch>
                      <a:fillRect/>
                    </a:stretch>
                  </a:blipFill>
                </p:spPr>
                <p:txBody>
                  <a:bodyPr/>
                  <a:lstStyle/>
                  <a:p>
                    <a:r>
                      <a:rPr lang="en-US">
                        <a:noFill/>
                      </a:rPr>
                      <a:t> </a:t>
                    </a:r>
                  </a:p>
                </p:txBody>
              </p:sp>
            </mc:Fallback>
          </mc:AlternateContent>
          <p:cxnSp>
            <p:nvCxnSpPr>
              <p:cNvPr id="148" name="Connector: Curved 147">
                <a:extLst>
                  <a:ext uri="{FF2B5EF4-FFF2-40B4-BE49-F238E27FC236}">
                    <a16:creationId xmlns:a16="http://schemas.microsoft.com/office/drawing/2014/main" id="{810E58B1-847C-B1B0-6AE6-D97EB8149B71}"/>
                  </a:ext>
                </a:extLst>
              </p:cNvPr>
              <p:cNvCxnSpPr>
                <a:cxnSpLocks/>
                <a:endCxn id="147"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9" name="Connector: Curved 148">
                <a:extLst>
                  <a:ext uri="{FF2B5EF4-FFF2-40B4-BE49-F238E27FC236}">
                    <a16:creationId xmlns:a16="http://schemas.microsoft.com/office/drawing/2014/main" id="{1180C655-BFE6-86AA-B9EF-1E347FE0BBE3}"/>
                  </a:ext>
                </a:extLst>
              </p:cNvPr>
              <p:cNvCxnSpPr>
                <a:cxnSpLocks/>
                <a:stCxn id="147"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0BAB65D0-0B0B-7EC7-D386-505E438A131C}"/>
                </a:ext>
              </a:extLst>
            </p:cNvPr>
            <p:cNvGrpSpPr/>
            <p:nvPr/>
          </p:nvGrpSpPr>
          <p:grpSpPr>
            <a:xfrm>
              <a:off x="15425619" y="5569349"/>
              <a:ext cx="2873816" cy="883706"/>
              <a:chOff x="3918123" y="5539683"/>
              <a:chExt cx="2873816" cy="883706"/>
            </a:xfrm>
          </p:grpSpPr>
          <mc:AlternateContent xmlns:mc="http://schemas.openxmlformats.org/markup-compatibility/2006" xmlns:a14="http://schemas.microsoft.com/office/drawing/2010/main">
            <mc:Choice Requires="a14">
              <p:sp>
                <p:nvSpPr>
                  <p:cNvPr id="144" name="TextBox 143">
                    <a:extLst>
                      <a:ext uri="{FF2B5EF4-FFF2-40B4-BE49-F238E27FC236}">
                        <a16:creationId xmlns:a16="http://schemas.microsoft.com/office/drawing/2014/main" id="{2B4E9CCD-301A-E7F5-9DE6-B82276A75696}"/>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44" name="TextBox 143">
                    <a:extLst>
                      <a:ext uri="{FF2B5EF4-FFF2-40B4-BE49-F238E27FC236}">
                        <a16:creationId xmlns:a16="http://schemas.microsoft.com/office/drawing/2014/main" id="{2B4E9CCD-301A-E7F5-9DE6-B82276A75696}"/>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30"/>
                    <a:stretch>
                      <a:fillRect/>
                    </a:stretch>
                  </a:blipFill>
                </p:spPr>
                <p:txBody>
                  <a:bodyPr/>
                  <a:lstStyle/>
                  <a:p>
                    <a:r>
                      <a:rPr lang="en-US">
                        <a:noFill/>
                      </a:rPr>
                      <a:t> </a:t>
                    </a:r>
                  </a:p>
                </p:txBody>
              </p:sp>
            </mc:Fallback>
          </mc:AlternateContent>
          <p:cxnSp>
            <p:nvCxnSpPr>
              <p:cNvPr id="145" name="Connector: Curved 144">
                <a:extLst>
                  <a:ext uri="{FF2B5EF4-FFF2-40B4-BE49-F238E27FC236}">
                    <a16:creationId xmlns:a16="http://schemas.microsoft.com/office/drawing/2014/main" id="{D2EF7976-3542-59DF-772A-DC443FF3F371}"/>
                  </a:ext>
                </a:extLst>
              </p:cNvPr>
              <p:cNvCxnSpPr>
                <a:cxnSpLocks/>
                <a:endCxn id="144"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6" name="Connector: Curved 145">
                <a:extLst>
                  <a:ext uri="{FF2B5EF4-FFF2-40B4-BE49-F238E27FC236}">
                    <a16:creationId xmlns:a16="http://schemas.microsoft.com/office/drawing/2014/main" id="{CC7EC43F-F13C-DC96-24C8-65E9018963E7}"/>
                  </a:ext>
                </a:extLst>
              </p:cNvPr>
              <p:cNvCxnSpPr>
                <a:cxnSpLocks/>
                <a:stCxn id="144"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F156C51F-C75A-10E7-CB8F-96D26D7E4A02}"/>
                </a:ext>
              </a:extLst>
            </p:cNvPr>
            <p:cNvGrpSpPr/>
            <p:nvPr/>
          </p:nvGrpSpPr>
          <p:grpSpPr>
            <a:xfrm>
              <a:off x="6706506" y="5569349"/>
              <a:ext cx="2873816" cy="883706"/>
              <a:chOff x="3918123" y="5539683"/>
              <a:chExt cx="2873816" cy="883706"/>
            </a:xfrm>
          </p:grpSpPr>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3C20DB97-8325-FFB4-9AFD-D3DF46D3AA89}"/>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41" name="TextBox 140">
                    <a:extLst>
                      <a:ext uri="{FF2B5EF4-FFF2-40B4-BE49-F238E27FC236}">
                        <a16:creationId xmlns:a16="http://schemas.microsoft.com/office/drawing/2014/main" id="{3C20DB97-8325-FFB4-9AFD-D3DF46D3AA89}"/>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31"/>
                    <a:stretch>
                      <a:fillRect/>
                    </a:stretch>
                  </a:blipFill>
                </p:spPr>
                <p:txBody>
                  <a:bodyPr/>
                  <a:lstStyle/>
                  <a:p>
                    <a:r>
                      <a:rPr lang="en-US">
                        <a:noFill/>
                      </a:rPr>
                      <a:t> </a:t>
                    </a:r>
                  </a:p>
                </p:txBody>
              </p:sp>
            </mc:Fallback>
          </mc:AlternateContent>
          <p:cxnSp>
            <p:nvCxnSpPr>
              <p:cNvPr id="142" name="Connector: Curved 141">
                <a:extLst>
                  <a:ext uri="{FF2B5EF4-FFF2-40B4-BE49-F238E27FC236}">
                    <a16:creationId xmlns:a16="http://schemas.microsoft.com/office/drawing/2014/main" id="{07DA657E-33D3-AECE-B2E2-9129061222AB}"/>
                  </a:ext>
                </a:extLst>
              </p:cNvPr>
              <p:cNvCxnSpPr>
                <a:cxnSpLocks/>
                <a:endCxn id="141"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3" name="Connector: Curved 142">
                <a:extLst>
                  <a:ext uri="{FF2B5EF4-FFF2-40B4-BE49-F238E27FC236}">
                    <a16:creationId xmlns:a16="http://schemas.microsoft.com/office/drawing/2014/main" id="{C9C76C79-05B2-CF27-6C0A-9576DAD8D039}"/>
                  </a:ext>
                </a:extLst>
              </p:cNvPr>
              <p:cNvCxnSpPr>
                <a:cxnSpLocks/>
                <a:stCxn id="141"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9BE22C6D-B228-AAD1-ACA8-0FBB51E1FB86}"/>
                </a:ext>
              </a:extLst>
            </p:cNvPr>
            <p:cNvGrpSpPr/>
            <p:nvPr/>
          </p:nvGrpSpPr>
          <p:grpSpPr>
            <a:xfrm>
              <a:off x="24144732" y="5569349"/>
              <a:ext cx="2873816" cy="883706"/>
              <a:chOff x="3918123" y="5539683"/>
              <a:chExt cx="2873816" cy="883706"/>
            </a:xfrm>
          </p:grpSpPr>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2CF39D74-9784-D245-EE68-702CFBEB78C7}"/>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38" name="TextBox 137">
                    <a:extLst>
                      <a:ext uri="{FF2B5EF4-FFF2-40B4-BE49-F238E27FC236}">
                        <a16:creationId xmlns:a16="http://schemas.microsoft.com/office/drawing/2014/main" id="{2CF39D74-9784-D245-EE68-702CFBEB78C7}"/>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32"/>
                    <a:stretch>
                      <a:fillRect/>
                    </a:stretch>
                  </a:blipFill>
                </p:spPr>
                <p:txBody>
                  <a:bodyPr/>
                  <a:lstStyle/>
                  <a:p>
                    <a:r>
                      <a:rPr lang="en-US">
                        <a:noFill/>
                      </a:rPr>
                      <a:t> </a:t>
                    </a:r>
                  </a:p>
                </p:txBody>
              </p:sp>
            </mc:Fallback>
          </mc:AlternateContent>
          <p:cxnSp>
            <p:nvCxnSpPr>
              <p:cNvPr id="139" name="Connector: Curved 138">
                <a:extLst>
                  <a:ext uri="{FF2B5EF4-FFF2-40B4-BE49-F238E27FC236}">
                    <a16:creationId xmlns:a16="http://schemas.microsoft.com/office/drawing/2014/main" id="{C22606CD-525B-7A04-4957-2B0ECFE03796}"/>
                  </a:ext>
                </a:extLst>
              </p:cNvPr>
              <p:cNvCxnSpPr>
                <a:cxnSpLocks/>
                <a:endCxn id="138"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0" name="Connector: Curved 139">
                <a:extLst>
                  <a:ext uri="{FF2B5EF4-FFF2-40B4-BE49-F238E27FC236}">
                    <a16:creationId xmlns:a16="http://schemas.microsoft.com/office/drawing/2014/main" id="{D308BB31-FE47-2E3D-FFB5-BA57C721A50C}"/>
                  </a:ext>
                </a:extLst>
              </p:cNvPr>
              <p:cNvCxnSpPr>
                <a:cxnSpLocks/>
                <a:stCxn id="138"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1E13570A-91E0-6774-D4CF-9BA0A4C00E45}"/>
                </a:ext>
              </a:extLst>
            </p:cNvPr>
            <p:cNvGrpSpPr/>
            <p:nvPr/>
          </p:nvGrpSpPr>
          <p:grpSpPr>
            <a:xfrm>
              <a:off x="21238361" y="5569349"/>
              <a:ext cx="2873816" cy="883706"/>
              <a:chOff x="3918123" y="5539683"/>
              <a:chExt cx="2873816" cy="883706"/>
            </a:xfrm>
          </p:grpSpPr>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43343B79-C1E7-DA57-EF00-1F4C8C8A05C6}"/>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35" name="TextBox 134">
                    <a:extLst>
                      <a:ext uri="{FF2B5EF4-FFF2-40B4-BE49-F238E27FC236}">
                        <a16:creationId xmlns:a16="http://schemas.microsoft.com/office/drawing/2014/main" id="{43343B79-C1E7-DA57-EF00-1F4C8C8A05C6}"/>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33"/>
                    <a:stretch>
                      <a:fillRect/>
                    </a:stretch>
                  </a:blipFill>
                </p:spPr>
                <p:txBody>
                  <a:bodyPr/>
                  <a:lstStyle/>
                  <a:p>
                    <a:r>
                      <a:rPr lang="en-US">
                        <a:noFill/>
                      </a:rPr>
                      <a:t> </a:t>
                    </a:r>
                  </a:p>
                </p:txBody>
              </p:sp>
            </mc:Fallback>
          </mc:AlternateContent>
          <p:cxnSp>
            <p:nvCxnSpPr>
              <p:cNvPr id="136" name="Connector: Curved 135">
                <a:extLst>
                  <a:ext uri="{FF2B5EF4-FFF2-40B4-BE49-F238E27FC236}">
                    <a16:creationId xmlns:a16="http://schemas.microsoft.com/office/drawing/2014/main" id="{82D96927-57C7-5EE4-D849-242E26BF1799}"/>
                  </a:ext>
                </a:extLst>
              </p:cNvPr>
              <p:cNvCxnSpPr>
                <a:cxnSpLocks/>
                <a:endCxn id="135"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7" name="Connector: Curved 136">
                <a:extLst>
                  <a:ext uri="{FF2B5EF4-FFF2-40B4-BE49-F238E27FC236}">
                    <a16:creationId xmlns:a16="http://schemas.microsoft.com/office/drawing/2014/main" id="{7DFAD2A7-0D1C-F264-A9CD-7E334A8660D0}"/>
                  </a:ext>
                </a:extLst>
              </p:cNvPr>
              <p:cNvCxnSpPr>
                <a:cxnSpLocks/>
                <a:stCxn id="135"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18A5BD4C-3B65-1A31-F409-2F3EF9805647}"/>
                </a:ext>
              </a:extLst>
            </p:cNvPr>
            <p:cNvGrpSpPr/>
            <p:nvPr/>
          </p:nvGrpSpPr>
          <p:grpSpPr>
            <a:xfrm>
              <a:off x="27051103" y="5569349"/>
              <a:ext cx="2873816" cy="883706"/>
              <a:chOff x="3918123" y="5539683"/>
              <a:chExt cx="2873816" cy="883706"/>
            </a:xfrm>
          </p:grpSpPr>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8E764DDB-A461-00A8-A1E2-1BF5159CB5CD}"/>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32" name="TextBox 131">
                    <a:extLst>
                      <a:ext uri="{FF2B5EF4-FFF2-40B4-BE49-F238E27FC236}">
                        <a16:creationId xmlns:a16="http://schemas.microsoft.com/office/drawing/2014/main" id="{8E764DDB-A461-00A8-A1E2-1BF5159CB5CD}"/>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34"/>
                    <a:stretch>
                      <a:fillRect/>
                    </a:stretch>
                  </a:blipFill>
                </p:spPr>
                <p:txBody>
                  <a:bodyPr/>
                  <a:lstStyle/>
                  <a:p>
                    <a:r>
                      <a:rPr lang="en-US">
                        <a:noFill/>
                      </a:rPr>
                      <a:t> </a:t>
                    </a:r>
                  </a:p>
                </p:txBody>
              </p:sp>
            </mc:Fallback>
          </mc:AlternateContent>
          <p:cxnSp>
            <p:nvCxnSpPr>
              <p:cNvPr id="133" name="Connector: Curved 132">
                <a:extLst>
                  <a:ext uri="{FF2B5EF4-FFF2-40B4-BE49-F238E27FC236}">
                    <a16:creationId xmlns:a16="http://schemas.microsoft.com/office/drawing/2014/main" id="{9B8E4C21-4BAE-A046-391C-05AC486D94A6}"/>
                  </a:ext>
                </a:extLst>
              </p:cNvPr>
              <p:cNvCxnSpPr>
                <a:cxnSpLocks/>
                <a:endCxn id="132"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4" name="Connector: Curved 133">
                <a:extLst>
                  <a:ext uri="{FF2B5EF4-FFF2-40B4-BE49-F238E27FC236}">
                    <a16:creationId xmlns:a16="http://schemas.microsoft.com/office/drawing/2014/main" id="{481B1995-2572-9A90-147C-F195C5DBEE5A}"/>
                  </a:ext>
                </a:extLst>
              </p:cNvPr>
              <p:cNvCxnSpPr>
                <a:cxnSpLocks/>
                <a:stCxn id="132"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7DD38CF4-F269-D5F6-56D6-22E4A3C9E38C}"/>
                </a:ext>
              </a:extLst>
            </p:cNvPr>
            <p:cNvGrpSpPr/>
            <p:nvPr/>
          </p:nvGrpSpPr>
          <p:grpSpPr>
            <a:xfrm>
              <a:off x="29957474" y="5569349"/>
              <a:ext cx="2835074" cy="883706"/>
              <a:chOff x="3594916" y="5612488"/>
              <a:chExt cx="2835074" cy="883706"/>
            </a:xfrm>
          </p:grpSpPr>
          <mc:AlternateContent xmlns:mc="http://schemas.openxmlformats.org/markup-compatibility/2006" xmlns:a14="http://schemas.microsoft.com/office/drawing/2010/main">
            <mc:Choice Requires="a14">
              <p:sp>
                <p:nvSpPr>
                  <p:cNvPr id="129" name="TextBox 128">
                    <a:extLst>
                      <a:ext uri="{FF2B5EF4-FFF2-40B4-BE49-F238E27FC236}">
                        <a16:creationId xmlns:a16="http://schemas.microsoft.com/office/drawing/2014/main" id="{4BB427B4-3951-2084-D01C-F78B0AB587D4}"/>
                      </a:ext>
                    </a:extLst>
                  </p:cNvPr>
                  <p:cNvSpPr txBox="1"/>
                  <p:nvPr/>
                </p:nvSpPr>
                <p:spPr>
                  <a:xfrm>
                    <a:off x="3964166" y="5612488"/>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10</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29" name="TextBox 128">
                    <a:extLst>
                      <a:ext uri="{FF2B5EF4-FFF2-40B4-BE49-F238E27FC236}">
                        <a16:creationId xmlns:a16="http://schemas.microsoft.com/office/drawing/2014/main" id="{4BB427B4-3951-2084-D01C-F78B0AB587D4}"/>
                      </a:ext>
                    </a:extLst>
                  </p:cNvPr>
                  <p:cNvSpPr txBox="1">
                    <a:spLocks noRot="1" noChangeAspect="1" noMove="1" noResize="1" noEditPoints="1" noAdjustHandles="1" noChangeArrowheads="1" noChangeShapeType="1" noTextEdit="1"/>
                  </p:cNvSpPr>
                  <p:nvPr/>
                </p:nvSpPr>
                <p:spPr>
                  <a:xfrm>
                    <a:off x="3964166" y="5612488"/>
                    <a:ext cx="2156042" cy="707886"/>
                  </a:xfrm>
                  <a:prstGeom prst="rect">
                    <a:avLst/>
                  </a:prstGeom>
                  <a:blipFill>
                    <a:blip r:embed="rId35"/>
                    <a:stretch>
                      <a:fillRect/>
                    </a:stretch>
                  </a:blipFill>
                </p:spPr>
                <p:txBody>
                  <a:bodyPr/>
                  <a:lstStyle/>
                  <a:p>
                    <a:r>
                      <a:rPr lang="en-US">
                        <a:noFill/>
                      </a:rPr>
                      <a:t> </a:t>
                    </a:r>
                  </a:p>
                </p:txBody>
              </p:sp>
            </mc:Fallback>
          </mc:AlternateContent>
          <p:cxnSp>
            <p:nvCxnSpPr>
              <p:cNvPr id="130" name="Connector: Curved 129">
                <a:extLst>
                  <a:ext uri="{FF2B5EF4-FFF2-40B4-BE49-F238E27FC236}">
                    <a16:creationId xmlns:a16="http://schemas.microsoft.com/office/drawing/2014/main" id="{8BF8F0DC-ED55-5BE1-2271-007BA615B267}"/>
                  </a:ext>
                </a:extLst>
              </p:cNvPr>
              <p:cNvCxnSpPr>
                <a:cxnSpLocks/>
                <a:endCxn id="129" idx="1"/>
              </p:cNvCxnSpPr>
              <p:nvPr/>
            </p:nvCxnSpPr>
            <p:spPr>
              <a:xfrm rot="5400000" flipH="1" flipV="1">
                <a:off x="3514660" y="6046688"/>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1" name="Connector: Curved 130">
                <a:extLst>
                  <a:ext uri="{FF2B5EF4-FFF2-40B4-BE49-F238E27FC236}">
                    <a16:creationId xmlns:a16="http://schemas.microsoft.com/office/drawing/2014/main" id="{5A5BA2A3-7FBB-C7AF-C303-BC479E6583EA}"/>
                  </a:ext>
                </a:extLst>
              </p:cNvPr>
              <p:cNvCxnSpPr>
                <a:cxnSpLocks/>
                <a:stCxn id="129" idx="3"/>
              </p:cNvCxnSpPr>
              <p:nvPr/>
            </p:nvCxnSpPr>
            <p:spPr>
              <a:xfrm>
                <a:off x="6120208" y="5966431"/>
                <a:ext cx="309782" cy="517624"/>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2D404E04-124C-C78D-3FEE-86028F1EDBC9}"/>
                  </a:ext>
                </a:extLst>
              </p:cNvPr>
              <p:cNvSpPr txBox="1"/>
              <p:nvPr/>
            </p:nvSpPr>
            <p:spPr>
              <a:xfrm>
                <a:off x="20857282" y="13175468"/>
                <a:ext cx="16162992" cy="1885644"/>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acc>
                        <m:accPr>
                          <m:chr m:val="̃"/>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accPr>
                        <m:e>
                          <m:sSub>
                            <m:sSubPr>
                              <m:ctrlP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𝛽</m:t>
                              </m:r>
                            </m:e>
                            <m:sub>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e>
                      </m:acc>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 </m:t>
                      </m:r>
                      <m:f>
                        <m:f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acc>
                                <m:accPr>
                                  <m:chr m:val="̅"/>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acc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𝛼</m:t>
                                  </m:r>
                                </m:e>
                              </m:acc>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sub>
                          </m:sSub>
                        </m:num>
                        <m:den>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acc>
                                <m:accPr>
                                  <m:chr m:val="̅"/>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acc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𝛼</m:t>
                                  </m:r>
                                </m:e>
                              </m:acc>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den>
                      </m:f>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𝛽</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oMath>
                  </m:oMathPara>
                </a14:m>
                <a:endParaRPr lang="en-US" sz="60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40" name="TextBox 39">
                <a:extLst>
                  <a:ext uri="{FF2B5EF4-FFF2-40B4-BE49-F238E27FC236}">
                    <a16:creationId xmlns:a16="http://schemas.microsoft.com/office/drawing/2014/main" id="{2D404E04-124C-C78D-3FEE-86028F1EDBC9}"/>
                  </a:ext>
                </a:extLst>
              </p:cNvPr>
              <p:cNvSpPr txBox="1">
                <a:spLocks noRot="1" noChangeAspect="1" noMove="1" noResize="1" noEditPoints="1" noAdjustHandles="1" noChangeArrowheads="1" noChangeShapeType="1" noTextEdit="1"/>
              </p:cNvSpPr>
              <p:nvPr/>
            </p:nvSpPr>
            <p:spPr>
              <a:xfrm>
                <a:off x="20857282" y="13175468"/>
                <a:ext cx="16162992" cy="1885644"/>
              </a:xfrm>
              <a:prstGeom prst="rect">
                <a:avLst/>
              </a:prstGeom>
              <a:blipFill>
                <a:blip r:embed="rId36"/>
                <a:stretch>
                  <a:fillRect/>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18289001-1C3C-0E54-D675-18C149FBBEED}"/>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7">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7" name="Slide Number Placeholder 3">
            <a:extLst>
              <a:ext uri="{FF2B5EF4-FFF2-40B4-BE49-F238E27FC236}">
                <a16:creationId xmlns:a16="http://schemas.microsoft.com/office/drawing/2014/main" id="{F20D6B90-5F4E-4FC1-F60D-EA29F2169F13}"/>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108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111425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Getting Lost in the Noise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dirty="0"/>
              <a:t>Reverse Diffusion</a:t>
            </a:r>
          </a:p>
        </p:txBody>
      </p:sp>
      <p:pic>
        <p:nvPicPr>
          <p:cNvPr id="5" name="Picture 4">
            <a:extLst>
              <a:ext uri="{FF2B5EF4-FFF2-40B4-BE49-F238E27FC236}">
                <a16:creationId xmlns:a16="http://schemas.microsoft.com/office/drawing/2014/main" id="{EAFA30DA-7B61-0127-1EE7-0D61F66BE625}"/>
              </a:ext>
            </a:extLst>
          </p:cNvPr>
          <p:cNvPicPr>
            <a:picLocks noChangeAspect="1"/>
          </p:cNvPicPr>
          <p:nvPr/>
        </p:nvPicPr>
        <p:blipFill>
          <a:blip r:embed="rId3"/>
          <a:stretch>
            <a:fillRect/>
          </a:stretch>
        </p:blipFill>
        <p:spPr>
          <a:xfrm>
            <a:off x="2514600" y="6412938"/>
            <a:ext cx="2807048" cy="2719328"/>
          </a:xfrm>
          <a:prstGeom prst="rect">
            <a:avLst/>
          </a:prstGeom>
        </p:spPr>
      </p:pic>
      <p:pic>
        <p:nvPicPr>
          <p:cNvPr id="8" name="Picture 7">
            <a:extLst>
              <a:ext uri="{FF2B5EF4-FFF2-40B4-BE49-F238E27FC236}">
                <a16:creationId xmlns:a16="http://schemas.microsoft.com/office/drawing/2014/main" id="{5B1C6AFA-39D0-7307-F2CB-712B1CC8C2D4}"/>
              </a:ext>
            </a:extLst>
          </p:cNvPr>
          <p:cNvPicPr>
            <a:picLocks noChangeAspect="1"/>
          </p:cNvPicPr>
          <p:nvPr/>
        </p:nvPicPr>
        <p:blipFill>
          <a:blip r:embed="rId4"/>
          <a:stretch>
            <a:fillRect/>
          </a:stretch>
        </p:blipFill>
        <p:spPr>
          <a:xfrm>
            <a:off x="5388415" y="6412938"/>
            <a:ext cx="2807048" cy="2719328"/>
          </a:xfrm>
          <a:prstGeom prst="rect">
            <a:avLst/>
          </a:prstGeom>
        </p:spPr>
      </p:pic>
      <p:pic>
        <p:nvPicPr>
          <p:cNvPr id="10" name="Picture 9">
            <a:extLst>
              <a:ext uri="{FF2B5EF4-FFF2-40B4-BE49-F238E27FC236}">
                <a16:creationId xmlns:a16="http://schemas.microsoft.com/office/drawing/2014/main" id="{E0483F09-E2F7-7074-8085-6089A6191BA9}"/>
              </a:ext>
            </a:extLst>
          </p:cNvPr>
          <p:cNvPicPr>
            <a:picLocks noChangeAspect="1"/>
          </p:cNvPicPr>
          <p:nvPr/>
        </p:nvPicPr>
        <p:blipFill>
          <a:blip r:embed="rId5"/>
          <a:stretch>
            <a:fillRect/>
          </a:stretch>
        </p:blipFill>
        <p:spPr>
          <a:xfrm>
            <a:off x="8262230" y="6412938"/>
            <a:ext cx="2807047" cy="2719328"/>
          </a:xfrm>
          <a:prstGeom prst="rect">
            <a:avLst/>
          </a:prstGeom>
        </p:spPr>
      </p:pic>
      <p:pic>
        <p:nvPicPr>
          <p:cNvPr id="12" name="Picture 11">
            <a:extLst>
              <a:ext uri="{FF2B5EF4-FFF2-40B4-BE49-F238E27FC236}">
                <a16:creationId xmlns:a16="http://schemas.microsoft.com/office/drawing/2014/main" id="{7A2A86A6-DE9D-92EF-3AFC-BF958AB4A89C}"/>
              </a:ext>
            </a:extLst>
          </p:cNvPr>
          <p:cNvPicPr>
            <a:picLocks noChangeAspect="1"/>
          </p:cNvPicPr>
          <p:nvPr/>
        </p:nvPicPr>
        <p:blipFill>
          <a:blip r:embed="rId6"/>
          <a:stretch>
            <a:fillRect/>
          </a:stretch>
        </p:blipFill>
        <p:spPr>
          <a:xfrm>
            <a:off x="11136044" y="6412938"/>
            <a:ext cx="2807048" cy="2719328"/>
          </a:xfrm>
          <a:prstGeom prst="rect">
            <a:avLst/>
          </a:prstGeom>
        </p:spPr>
      </p:pic>
      <p:pic>
        <p:nvPicPr>
          <p:cNvPr id="14" name="Picture 13">
            <a:extLst>
              <a:ext uri="{FF2B5EF4-FFF2-40B4-BE49-F238E27FC236}">
                <a16:creationId xmlns:a16="http://schemas.microsoft.com/office/drawing/2014/main" id="{CAEC516A-2C31-9571-DDF8-1C8548A602C4}"/>
              </a:ext>
            </a:extLst>
          </p:cNvPr>
          <p:cNvPicPr>
            <a:picLocks noChangeAspect="1"/>
          </p:cNvPicPr>
          <p:nvPr/>
        </p:nvPicPr>
        <p:blipFill>
          <a:blip r:embed="rId7"/>
          <a:stretch>
            <a:fillRect/>
          </a:stretch>
        </p:blipFill>
        <p:spPr>
          <a:xfrm>
            <a:off x="14009859" y="6412938"/>
            <a:ext cx="2807048" cy="2719328"/>
          </a:xfrm>
          <a:prstGeom prst="rect">
            <a:avLst/>
          </a:prstGeom>
        </p:spPr>
      </p:pic>
      <p:pic>
        <p:nvPicPr>
          <p:cNvPr id="18" name="Picture 17">
            <a:extLst>
              <a:ext uri="{FF2B5EF4-FFF2-40B4-BE49-F238E27FC236}">
                <a16:creationId xmlns:a16="http://schemas.microsoft.com/office/drawing/2014/main" id="{205F795B-E091-605D-9886-DBA179EB9B65}"/>
              </a:ext>
            </a:extLst>
          </p:cNvPr>
          <p:cNvPicPr>
            <a:picLocks noChangeAspect="1"/>
          </p:cNvPicPr>
          <p:nvPr/>
        </p:nvPicPr>
        <p:blipFill>
          <a:blip r:embed="rId8"/>
          <a:stretch>
            <a:fillRect/>
          </a:stretch>
        </p:blipFill>
        <p:spPr>
          <a:xfrm>
            <a:off x="16883674" y="6412938"/>
            <a:ext cx="2807048" cy="2719328"/>
          </a:xfrm>
          <a:prstGeom prst="rect">
            <a:avLst/>
          </a:prstGeom>
        </p:spPr>
      </p:pic>
      <p:pic>
        <p:nvPicPr>
          <p:cNvPr id="21" name="Picture 20">
            <a:extLst>
              <a:ext uri="{FF2B5EF4-FFF2-40B4-BE49-F238E27FC236}">
                <a16:creationId xmlns:a16="http://schemas.microsoft.com/office/drawing/2014/main" id="{FD8D44DD-395E-C6DA-7159-98E3083F47A8}"/>
              </a:ext>
            </a:extLst>
          </p:cNvPr>
          <p:cNvPicPr>
            <a:picLocks noChangeAspect="1"/>
          </p:cNvPicPr>
          <p:nvPr/>
        </p:nvPicPr>
        <p:blipFill>
          <a:blip r:embed="rId9"/>
          <a:stretch>
            <a:fillRect/>
          </a:stretch>
        </p:blipFill>
        <p:spPr>
          <a:xfrm>
            <a:off x="19757489" y="6412938"/>
            <a:ext cx="2807048" cy="2719328"/>
          </a:xfrm>
          <a:prstGeom prst="rect">
            <a:avLst/>
          </a:prstGeom>
        </p:spPr>
      </p:pic>
      <p:pic>
        <p:nvPicPr>
          <p:cNvPr id="23" name="Picture 22">
            <a:extLst>
              <a:ext uri="{FF2B5EF4-FFF2-40B4-BE49-F238E27FC236}">
                <a16:creationId xmlns:a16="http://schemas.microsoft.com/office/drawing/2014/main" id="{4F19E396-6457-F3EC-D8AD-DE6EE581A84A}"/>
              </a:ext>
            </a:extLst>
          </p:cNvPr>
          <p:cNvPicPr>
            <a:picLocks noChangeAspect="1"/>
          </p:cNvPicPr>
          <p:nvPr/>
        </p:nvPicPr>
        <p:blipFill>
          <a:blip r:embed="rId10"/>
          <a:stretch>
            <a:fillRect/>
          </a:stretch>
        </p:blipFill>
        <p:spPr>
          <a:xfrm>
            <a:off x="22631304" y="6412938"/>
            <a:ext cx="2807048" cy="2719328"/>
          </a:xfrm>
          <a:prstGeom prst="rect">
            <a:avLst/>
          </a:prstGeom>
        </p:spPr>
      </p:pic>
      <p:pic>
        <p:nvPicPr>
          <p:cNvPr id="25" name="Picture 24">
            <a:extLst>
              <a:ext uri="{FF2B5EF4-FFF2-40B4-BE49-F238E27FC236}">
                <a16:creationId xmlns:a16="http://schemas.microsoft.com/office/drawing/2014/main" id="{8B3689F2-7E42-3DDF-1FD6-2C027C79E666}"/>
              </a:ext>
            </a:extLst>
          </p:cNvPr>
          <p:cNvPicPr>
            <a:picLocks noChangeAspect="1"/>
          </p:cNvPicPr>
          <p:nvPr/>
        </p:nvPicPr>
        <p:blipFill>
          <a:blip r:embed="rId11"/>
          <a:stretch>
            <a:fillRect/>
          </a:stretch>
        </p:blipFill>
        <p:spPr>
          <a:xfrm>
            <a:off x="25505119" y="6412938"/>
            <a:ext cx="2807048" cy="2719328"/>
          </a:xfrm>
          <a:prstGeom prst="rect">
            <a:avLst/>
          </a:prstGeom>
        </p:spPr>
      </p:pic>
      <p:pic>
        <p:nvPicPr>
          <p:cNvPr id="27" name="Picture 26">
            <a:extLst>
              <a:ext uri="{FF2B5EF4-FFF2-40B4-BE49-F238E27FC236}">
                <a16:creationId xmlns:a16="http://schemas.microsoft.com/office/drawing/2014/main" id="{BE54600C-881C-0423-8DCD-AD99EBB01F3C}"/>
              </a:ext>
            </a:extLst>
          </p:cNvPr>
          <p:cNvPicPr>
            <a:picLocks noChangeAspect="1"/>
          </p:cNvPicPr>
          <p:nvPr/>
        </p:nvPicPr>
        <p:blipFill>
          <a:blip r:embed="rId12"/>
          <a:stretch>
            <a:fillRect/>
          </a:stretch>
        </p:blipFill>
        <p:spPr>
          <a:xfrm>
            <a:off x="28378934" y="6412938"/>
            <a:ext cx="2807048" cy="2719328"/>
          </a:xfrm>
          <a:prstGeom prst="rect">
            <a:avLst/>
          </a:prstGeom>
        </p:spPr>
      </p:pic>
      <p:pic>
        <p:nvPicPr>
          <p:cNvPr id="29" name="Picture 28">
            <a:extLst>
              <a:ext uri="{FF2B5EF4-FFF2-40B4-BE49-F238E27FC236}">
                <a16:creationId xmlns:a16="http://schemas.microsoft.com/office/drawing/2014/main" id="{2906AD18-3D9F-EBD1-CFF1-7D4D35DD7E5B}"/>
              </a:ext>
            </a:extLst>
          </p:cNvPr>
          <p:cNvPicPr>
            <a:picLocks noChangeAspect="1"/>
          </p:cNvPicPr>
          <p:nvPr/>
        </p:nvPicPr>
        <p:blipFill>
          <a:blip r:embed="rId13"/>
          <a:stretch>
            <a:fillRect/>
          </a:stretch>
        </p:blipFill>
        <p:spPr>
          <a:xfrm>
            <a:off x="31252751" y="6412938"/>
            <a:ext cx="2807050" cy="2719328"/>
          </a:xfrm>
          <a:prstGeom prst="rect">
            <a:avLst/>
          </a:prstGeom>
        </p:spPr>
      </p:pic>
      <p:sp>
        <p:nvSpPr>
          <p:cNvPr id="3" name="TextBox 2">
            <a:extLst>
              <a:ext uri="{FF2B5EF4-FFF2-40B4-BE49-F238E27FC236}">
                <a16:creationId xmlns:a16="http://schemas.microsoft.com/office/drawing/2014/main" id="{BD78FD19-6A67-2DC6-7921-9A40A449E6FB}"/>
              </a:ext>
            </a:extLst>
          </p:cNvPr>
          <p:cNvSpPr txBox="1"/>
          <p:nvPr/>
        </p:nvSpPr>
        <p:spPr>
          <a:xfrm>
            <a:off x="3053409"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0</a:t>
            </a:r>
          </a:p>
        </p:txBody>
      </p:sp>
      <p:sp>
        <p:nvSpPr>
          <p:cNvPr id="4" name="TextBox 3">
            <a:extLst>
              <a:ext uri="{FF2B5EF4-FFF2-40B4-BE49-F238E27FC236}">
                <a16:creationId xmlns:a16="http://schemas.microsoft.com/office/drawing/2014/main" id="{AA902981-5E9C-9E52-DF57-449212D4B136}"/>
              </a:ext>
            </a:extLst>
          </p:cNvPr>
          <p:cNvSpPr txBox="1"/>
          <p:nvPr/>
        </p:nvSpPr>
        <p:spPr>
          <a:xfrm>
            <a:off x="592536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a:t>
            </a:r>
          </a:p>
        </p:txBody>
      </p:sp>
      <p:sp>
        <p:nvSpPr>
          <p:cNvPr id="6" name="TextBox 5">
            <a:extLst>
              <a:ext uri="{FF2B5EF4-FFF2-40B4-BE49-F238E27FC236}">
                <a16:creationId xmlns:a16="http://schemas.microsoft.com/office/drawing/2014/main" id="{A218C07F-F39C-571F-7C08-978D82114688}"/>
              </a:ext>
            </a:extLst>
          </p:cNvPr>
          <p:cNvSpPr txBox="1"/>
          <p:nvPr/>
        </p:nvSpPr>
        <p:spPr>
          <a:xfrm>
            <a:off x="8797315"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2</a:t>
            </a:r>
          </a:p>
        </p:txBody>
      </p:sp>
      <p:sp>
        <p:nvSpPr>
          <p:cNvPr id="7" name="TextBox 6">
            <a:extLst>
              <a:ext uri="{FF2B5EF4-FFF2-40B4-BE49-F238E27FC236}">
                <a16:creationId xmlns:a16="http://schemas.microsoft.com/office/drawing/2014/main" id="{7A6D0580-3E06-0A36-AD91-03E597B3574A}"/>
              </a:ext>
            </a:extLst>
          </p:cNvPr>
          <p:cNvSpPr txBox="1"/>
          <p:nvPr/>
        </p:nvSpPr>
        <p:spPr>
          <a:xfrm>
            <a:off x="11669268"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3</a:t>
            </a:r>
          </a:p>
        </p:txBody>
      </p:sp>
      <p:sp>
        <p:nvSpPr>
          <p:cNvPr id="9" name="TextBox 8">
            <a:extLst>
              <a:ext uri="{FF2B5EF4-FFF2-40B4-BE49-F238E27FC236}">
                <a16:creationId xmlns:a16="http://schemas.microsoft.com/office/drawing/2014/main" id="{1540DACC-4F9E-E0B9-05BA-E82A822DD76E}"/>
              </a:ext>
            </a:extLst>
          </p:cNvPr>
          <p:cNvSpPr txBox="1"/>
          <p:nvPr/>
        </p:nvSpPr>
        <p:spPr>
          <a:xfrm>
            <a:off x="14541221"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4</a:t>
            </a:r>
          </a:p>
        </p:txBody>
      </p:sp>
      <p:sp>
        <p:nvSpPr>
          <p:cNvPr id="11" name="TextBox 10">
            <a:extLst>
              <a:ext uri="{FF2B5EF4-FFF2-40B4-BE49-F238E27FC236}">
                <a16:creationId xmlns:a16="http://schemas.microsoft.com/office/drawing/2014/main" id="{462D6051-AE64-EB61-DAD6-6AE339718A7F}"/>
              </a:ext>
            </a:extLst>
          </p:cNvPr>
          <p:cNvSpPr txBox="1"/>
          <p:nvPr/>
        </p:nvSpPr>
        <p:spPr>
          <a:xfrm>
            <a:off x="17413174"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5</a:t>
            </a:r>
          </a:p>
        </p:txBody>
      </p:sp>
      <p:sp>
        <p:nvSpPr>
          <p:cNvPr id="13" name="TextBox 12">
            <a:extLst>
              <a:ext uri="{FF2B5EF4-FFF2-40B4-BE49-F238E27FC236}">
                <a16:creationId xmlns:a16="http://schemas.microsoft.com/office/drawing/2014/main" id="{70147A3A-AE0D-837A-7922-D2E1AB10932A}"/>
              </a:ext>
            </a:extLst>
          </p:cNvPr>
          <p:cNvSpPr txBox="1"/>
          <p:nvPr/>
        </p:nvSpPr>
        <p:spPr>
          <a:xfrm>
            <a:off x="20285127"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6</a:t>
            </a:r>
          </a:p>
        </p:txBody>
      </p:sp>
      <p:sp>
        <p:nvSpPr>
          <p:cNvPr id="15" name="TextBox 14">
            <a:extLst>
              <a:ext uri="{FF2B5EF4-FFF2-40B4-BE49-F238E27FC236}">
                <a16:creationId xmlns:a16="http://schemas.microsoft.com/office/drawing/2014/main" id="{2EF95912-7186-446C-EF28-ACF4BFD16C4C}"/>
              </a:ext>
            </a:extLst>
          </p:cNvPr>
          <p:cNvSpPr txBox="1"/>
          <p:nvPr/>
        </p:nvSpPr>
        <p:spPr>
          <a:xfrm>
            <a:off x="23157080"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7</a:t>
            </a:r>
          </a:p>
        </p:txBody>
      </p:sp>
      <p:sp>
        <p:nvSpPr>
          <p:cNvPr id="16" name="TextBox 15">
            <a:extLst>
              <a:ext uri="{FF2B5EF4-FFF2-40B4-BE49-F238E27FC236}">
                <a16:creationId xmlns:a16="http://schemas.microsoft.com/office/drawing/2014/main" id="{C0283B89-5EC6-E255-0E5A-3747E8EAC350}"/>
              </a:ext>
            </a:extLst>
          </p:cNvPr>
          <p:cNvSpPr txBox="1"/>
          <p:nvPr/>
        </p:nvSpPr>
        <p:spPr>
          <a:xfrm>
            <a:off x="26029033"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8</a:t>
            </a:r>
          </a:p>
        </p:txBody>
      </p:sp>
      <p:sp>
        <p:nvSpPr>
          <p:cNvPr id="17" name="TextBox 16">
            <a:extLst>
              <a:ext uri="{FF2B5EF4-FFF2-40B4-BE49-F238E27FC236}">
                <a16:creationId xmlns:a16="http://schemas.microsoft.com/office/drawing/2014/main" id="{AE573855-7E83-73F9-6346-BC90EBE86F91}"/>
              </a:ext>
            </a:extLst>
          </p:cNvPr>
          <p:cNvSpPr txBox="1"/>
          <p:nvPr/>
        </p:nvSpPr>
        <p:spPr>
          <a:xfrm>
            <a:off x="28900986"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9</a:t>
            </a:r>
          </a:p>
        </p:txBody>
      </p:sp>
      <p:sp>
        <p:nvSpPr>
          <p:cNvPr id="20" name="TextBox 19">
            <a:extLst>
              <a:ext uri="{FF2B5EF4-FFF2-40B4-BE49-F238E27FC236}">
                <a16:creationId xmlns:a16="http://schemas.microsoft.com/office/drawing/2014/main" id="{8BDA6128-4C61-B117-FE52-C99B89FC5A9E}"/>
              </a:ext>
            </a:extLst>
          </p:cNvPr>
          <p:cNvSpPr txBox="1"/>
          <p:nvPr/>
        </p:nvSpPr>
        <p:spPr>
          <a:xfrm>
            <a:off x="3177294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10</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81B7270-BC7C-912E-8FA1-3485F667056A}"/>
                  </a:ext>
                </a:extLst>
              </p:cNvPr>
              <p:cNvSpPr txBox="1"/>
              <p:nvPr/>
            </p:nvSpPr>
            <p:spPr>
              <a:xfrm>
                <a:off x="8802178" y="15526740"/>
                <a:ext cx="16162992" cy="2386487"/>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acc>
                        <m:accPr>
                          <m:chr m:val="̃"/>
                          <m:ctrlPr>
                            <a:rPr lang="en-US" sz="6000" b="0" i="1" smtClean="0">
                              <a:solidFill>
                                <a:schemeClr val="bg1"/>
                              </a:solidFill>
                              <a:latin typeface="Cambria Math" panose="02040503050406030204" pitchFamily="18" charset="0"/>
                              <a:cs typeface="NVIDIA Sans" panose="020B0503020203020204" pitchFamily="34" charset="0"/>
                            </a:rPr>
                          </m:ctrlPr>
                        </m:accPr>
                        <m:e>
                          <m:sSub>
                            <m:sSubPr>
                              <m:ctrlPr>
                                <a:rPr lang="en-US" sz="6000" i="1">
                                  <a:solidFill>
                                    <a:schemeClr val="bg1"/>
                                  </a:solidFill>
                                  <a:latin typeface="Cambria Math" panose="02040503050406030204" pitchFamily="18" charset="0"/>
                                  <a:cs typeface="NVIDIA Sans" panose="020B0503020203020204" pitchFamily="34" charset="0"/>
                                </a:rPr>
                              </m:ctrlPr>
                            </m:sSubPr>
                            <m:e>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𝜇</m:t>
                              </m:r>
                            </m:e>
                            <m:sub>
                              <m:r>
                                <a:rPr lang="en-US" sz="6000" i="1">
                                  <a:solidFill>
                                    <a:schemeClr val="bg1"/>
                                  </a:solidFill>
                                  <a:latin typeface="Cambria Math" panose="02040503050406030204" pitchFamily="18" charset="0"/>
                                  <a:cs typeface="NVIDIA Sans" panose="020B0503020203020204" pitchFamily="34" charset="0"/>
                                </a:rPr>
                                <m:t>𝑡</m:t>
                              </m:r>
                            </m:sub>
                          </m:sSub>
                        </m:e>
                      </m:acc>
                      <m:r>
                        <a:rPr lang="en-US" sz="6000" b="0" i="1" smtClean="0">
                          <a:solidFill>
                            <a:schemeClr val="bg1"/>
                          </a:solidFill>
                          <a:latin typeface="Cambria Math" panose="02040503050406030204" pitchFamily="18" charset="0"/>
                          <a:cs typeface="NVIDIA Sans" panose="020B0503020203020204" pitchFamily="34" charset="0"/>
                        </a:rPr>
                        <m:t>=</m:t>
                      </m:r>
                      <m:f>
                        <m:fPr>
                          <m:ctrlPr>
                            <a:rPr lang="en-US" sz="6000" b="0" i="1" smtClean="0">
                              <a:solidFill>
                                <a:schemeClr val="bg1"/>
                              </a:solidFill>
                              <a:latin typeface="Cambria Math" panose="02040503050406030204" pitchFamily="18" charset="0"/>
                              <a:cs typeface="NVIDIA Sans" panose="020B0503020203020204" pitchFamily="34" charset="0"/>
                            </a:rPr>
                          </m:ctrlPr>
                        </m:fPr>
                        <m:num>
                          <m:r>
                            <a:rPr lang="en-US" sz="6000" b="0" i="1" smtClean="0">
                              <a:solidFill>
                                <a:schemeClr val="bg1"/>
                              </a:solidFill>
                              <a:latin typeface="Cambria Math" panose="02040503050406030204" pitchFamily="18" charset="0"/>
                              <a:cs typeface="NVIDIA Sans" panose="020B0503020203020204" pitchFamily="34" charset="0"/>
                            </a:rPr>
                            <m:t>1</m:t>
                          </m:r>
                        </m:num>
                        <m:den>
                          <m:rad>
                            <m:radPr>
                              <m:degHide m:val="on"/>
                              <m:ctrlPr>
                                <a:rPr lang="en-US" sz="6000" b="0" i="1" smtClean="0">
                                  <a:solidFill>
                                    <a:schemeClr val="bg1"/>
                                  </a:solidFill>
                                  <a:latin typeface="Cambria Math" panose="02040503050406030204" pitchFamily="18" charset="0"/>
                                  <a:cs typeface="NVIDIA Sans" panose="020B0503020203020204" pitchFamily="34" charset="0"/>
                                </a:rPr>
                              </m:ctrlPr>
                            </m:radPr>
                            <m:deg/>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𝛼</m:t>
                                  </m:r>
                                </m:e>
                                <m:sub>
                                  <m:r>
                                    <a:rPr lang="en-US" sz="6000" b="0" i="1" smtClean="0">
                                      <a:solidFill>
                                        <a:schemeClr val="bg1"/>
                                      </a:solidFill>
                                      <a:latin typeface="Cambria Math" panose="02040503050406030204" pitchFamily="18" charset="0"/>
                                      <a:cs typeface="NVIDIA Sans" panose="020B0503020203020204" pitchFamily="34" charset="0"/>
                                    </a:rPr>
                                    <m:t>𝑡</m:t>
                                  </m:r>
                                </m:sub>
                              </m:sSub>
                            </m:e>
                          </m:rad>
                        </m:den>
                      </m:f>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0" i="1" smtClean="0">
                                  <a:solidFill>
                                    <a:schemeClr val="bg1"/>
                                  </a:solidFill>
                                  <a:latin typeface="Cambria Math" panose="02040503050406030204" pitchFamily="18" charset="0"/>
                                  <a:cs typeface="NVIDIA Sans" panose="020B0503020203020204" pitchFamily="34" charset="0"/>
                                </a:rPr>
                                <m:t>𝑥</m:t>
                              </m:r>
                            </m:e>
                            <m:sub>
                              <m:r>
                                <a:rPr lang="en-US" sz="6000" b="0" i="1" smtClean="0">
                                  <a:solidFill>
                                    <a:schemeClr val="bg1"/>
                                  </a:solidFill>
                                  <a:latin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cs typeface="NVIDIA Sans" panose="020B0503020203020204" pitchFamily="34" charset="0"/>
                            </a:rPr>
                            <m:t>−</m:t>
                          </m:r>
                          <m:f>
                            <m:fPr>
                              <m:ctrlPr>
                                <a:rPr lang="en-US" sz="6000" b="0" i="1" smtClean="0">
                                  <a:solidFill>
                                    <a:schemeClr val="bg1"/>
                                  </a:solidFill>
                                  <a:latin typeface="Cambria Math" panose="02040503050406030204" pitchFamily="18" charset="0"/>
                                  <a:cs typeface="NVIDIA Sans" panose="020B0503020203020204" pitchFamily="34" charset="0"/>
                                </a:rPr>
                              </m:ctrlPr>
                            </m:fPr>
                            <m:num>
                              <m:r>
                                <a:rPr lang="en-US" sz="6000" b="0" i="1" smtClean="0">
                                  <a:solidFill>
                                    <a:schemeClr val="bg1"/>
                                  </a:solidFill>
                                  <a:latin typeface="Cambria Math" panose="02040503050406030204" pitchFamily="18" charset="0"/>
                                  <a:cs typeface="NVIDIA Sans" panose="020B0503020203020204" pitchFamily="34" charset="0"/>
                                </a:rPr>
                                <m:t>1−</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𝛼</m:t>
                                  </m:r>
                                </m:e>
                                <m:sub>
                                  <m:r>
                                    <a:rPr lang="en-US" sz="6000" b="0" i="1" smtClean="0">
                                      <a:solidFill>
                                        <a:schemeClr val="bg1"/>
                                      </a:solidFill>
                                      <a:latin typeface="Cambria Math" panose="02040503050406030204" pitchFamily="18" charset="0"/>
                                      <a:cs typeface="NVIDIA Sans" panose="020B0503020203020204" pitchFamily="34" charset="0"/>
                                    </a:rPr>
                                    <m:t>𝑡</m:t>
                                  </m:r>
                                </m:sub>
                              </m:sSub>
                            </m:num>
                            <m:den>
                              <m:rad>
                                <m:radPr>
                                  <m:degHide m:val="on"/>
                                  <m:ctrlPr>
                                    <a:rPr lang="en-US" sz="6000" b="0" i="1" smtClean="0">
                                      <a:solidFill>
                                        <a:schemeClr val="bg1"/>
                                      </a:solidFill>
                                      <a:latin typeface="Cambria Math" panose="02040503050406030204" pitchFamily="18" charset="0"/>
                                      <a:cs typeface="NVIDIA Sans" panose="020B0503020203020204" pitchFamily="34" charset="0"/>
                                    </a:rPr>
                                  </m:ctrlPr>
                                </m:radPr>
                                <m:deg/>
                                <m:e>
                                  <m:r>
                                    <a:rPr lang="en-US" sz="6000" b="0" i="1" smtClean="0">
                                      <a:solidFill>
                                        <a:schemeClr val="bg1"/>
                                      </a:solidFill>
                                      <a:latin typeface="Cambria Math" panose="02040503050406030204" pitchFamily="18" charset="0"/>
                                      <a:cs typeface="NVIDIA Sans" panose="020B0503020203020204" pitchFamily="34" charset="0"/>
                                    </a:rPr>
                                    <m:t>1−</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𝛼</m:t>
                                      </m:r>
                                    </m:e>
                                    <m:sub>
                                      <m:r>
                                        <a:rPr lang="en-US" sz="6000" b="0" i="1" smtClean="0">
                                          <a:solidFill>
                                            <a:schemeClr val="bg1"/>
                                          </a:solidFill>
                                          <a:latin typeface="Cambria Math" panose="02040503050406030204" pitchFamily="18" charset="0"/>
                                          <a:cs typeface="NVIDIA Sans" panose="020B0503020203020204" pitchFamily="34" charset="0"/>
                                        </a:rPr>
                                        <m:t>𝑡</m:t>
                                      </m:r>
                                    </m:sub>
                                  </m:sSub>
                                </m:e>
                              </m:rad>
                            </m:den>
                          </m:f>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𝜖</m:t>
                              </m:r>
                            </m:e>
                            <m:sub>
                              <m:r>
                                <a:rPr lang="en-US" sz="6000" b="0" i="1" smtClean="0">
                                  <a:solidFill>
                                    <a:schemeClr val="bg1"/>
                                  </a:solidFill>
                                  <a:latin typeface="Cambria Math" panose="02040503050406030204" pitchFamily="18" charset="0"/>
                                  <a:cs typeface="NVIDIA Sans" panose="020B0503020203020204" pitchFamily="34" charset="0"/>
                                </a:rPr>
                                <m:t>𝑡</m:t>
                              </m:r>
                            </m:sub>
                          </m:sSub>
                        </m:e>
                      </m:d>
                    </m:oMath>
                  </m:oMathPara>
                </a14:m>
                <a:endParaRPr lang="en-US" sz="60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31" name="TextBox 30">
                <a:extLst>
                  <a:ext uri="{FF2B5EF4-FFF2-40B4-BE49-F238E27FC236}">
                    <a16:creationId xmlns:a16="http://schemas.microsoft.com/office/drawing/2014/main" id="{C81B7270-BC7C-912E-8FA1-3485F667056A}"/>
                  </a:ext>
                </a:extLst>
              </p:cNvPr>
              <p:cNvSpPr txBox="1">
                <a:spLocks noRot="1" noChangeAspect="1" noMove="1" noResize="1" noEditPoints="1" noAdjustHandles="1" noChangeArrowheads="1" noChangeShapeType="1" noTextEdit="1"/>
              </p:cNvSpPr>
              <p:nvPr/>
            </p:nvSpPr>
            <p:spPr>
              <a:xfrm>
                <a:off x="8802178" y="15526740"/>
                <a:ext cx="16162992" cy="2386487"/>
              </a:xfrm>
              <a:prstGeom prst="rect">
                <a:avLst/>
              </a:prstGeom>
              <a:blipFill>
                <a:blip r:embed="rId35"/>
                <a:stretch>
                  <a:fillRect/>
                </a:stretch>
              </a:blipFill>
            </p:spPr>
            <p:txBody>
              <a:bodyPr/>
              <a:lstStyle/>
              <a:p>
                <a:r>
                  <a:rPr lang="en-US">
                    <a:noFill/>
                  </a:rPr>
                  <a:t> </a:t>
                </a:r>
              </a:p>
            </p:txBody>
          </p:sp>
        </mc:Fallback>
      </mc:AlternateContent>
      <p:grpSp>
        <p:nvGrpSpPr>
          <p:cNvPr id="38" name="Group 37">
            <a:extLst>
              <a:ext uri="{FF2B5EF4-FFF2-40B4-BE49-F238E27FC236}">
                <a16:creationId xmlns:a16="http://schemas.microsoft.com/office/drawing/2014/main" id="{7E23E2BB-A86D-0B92-91C1-05DD22CE6A59}"/>
              </a:ext>
            </a:extLst>
          </p:cNvPr>
          <p:cNvGrpSpPr/>
          <p:nvPr/>
        </p:nvGrpSpPr>
        <p:grpSpPr>
          <a:xfrm>
            <a:off x="19886672" y="15762872"/>
            <a:ext cx="10070802" cy="2153089"/>
            <a:chOff x="19886672" y="15762872"/>
            <a:chExt cx="10070802" cy="2153089"/>
          </a:xfrm>
        </p:grpSpPr>
        <p:sp>
          <p:nvSpPr>
            <p:cNvPr id="33" name="Rectangle 32">
              <a:extLst>
                <a:ext uri="{FF2B5EF4-FFF2-40B4-BE49-F238E27FC236}">
                  <a16:creationId xmlns:a16="http://schemas.microsoft.com/office/drawing/2014/main" id="{A9222E0D-3A19-12BF-F379-0C66C3AC7502}"/>
                </a:ext>
              </a:extLst>
            </p:cNvPr>
            <p:cNvSpPr/>
            <p:nvPr/>
          </p:nvSpPr>
          <p:spPr>
            <a:xfrm>
              <a:off x="19886672" y="16124580"/>
              <a:ext cx="1099793" cy="1402470"/>
            </a:xfrm>
            <a:prstGeom prst="rect">
              <a:avLst/>
            </a:prstGeom>
            <a:noFill/>
            <a:ln w="152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1D2A3782-46C9-610C-E326-575C99CF0CB7}"/>
                    </a:ext>
                  </a:extLst>
                </p:cNvPr>
                <p:cNvSpPr/>
                <p:nvPr/>
              </p:nvSpPr>
              <p:spPr>
                <a:xfrm>
                  <a:off x="21955632" y="15762872"/>
                  <a:ext cx="8001842" cy="2153089"/>
                </a:xfrm>
                <a:prstGeom prst="rect">
                  <a:avLst/>
                </a:prstGeom>
                <a:solidFill>
                  <a:schemeClr val="tx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The noise added at time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𝑡</m:t>
                      </m:r>
                    </m:oMath>
                  </a14:m>
                  <a:endParaRPr lang="en-US" sz="4000" dirty="0">
                    <a:solidFill>
                      <a:schemeClr val="bg1"/>
                    </a:solidFill>
                    <a:latin typeface="NVIDIA Sans" panose="020B0503020203020204" pitchFamily="34" charset="0"/>
                    <a:cs typeface="NVIDIA Sans" panose="020B0503020203020204" pitchFamily="34" charset="0"/>
                  </a:endParaRPr>
                </a:p>
                <a:p>
                  <a:pPr algn="ctr"/>
                  <a:r>
                    <a:rPr lang="en-US" sz="4000" dirty="0">
                      <a:solidFill>
                        <a:schemeClr val="bg1"/>
                      </a:solidFill>
                      <a:latin typeface="NVIDIA Sans" panose="020B0503020203020204" pitchFamily="34" charset="0"/>
                      <a:cs typeface="NVIDIA Sans" panose="020B0503020203020204" pitchFamily="34" charset="0"/>
                    </a:rPr>
                    <a:t>This is what the neural network will estimate</a:t>
                  </a:r>
                </a:p>
              </p:txBody>
            </p:sp>
          </mc:Choice>
          <mc:Fallback xmlns="">
            <p:sp>
              <p:nvSpPr>
                <p:cNvPr id="34" name="Rectangle 33">
                  <a:extLst>
                    <a:ext uri="{FF2B5EF4-FFF2-40B4-BE49-F238E27FC236}">
                      <a16:creationId xmlns:a16="http://schemas.microsoft.com/office/drawing/2014/main" id="{1D2A3782-46C9-610C-E326-575C99CF0CB7}"/>
                    </a:ext>
                  </a:extLst>
                </p:cNvPr>
                <p:cNvSpPr>
                  <a:spLocks noRot="1" noChangeAspect="1" noMove="1" noResize="1" noEditPoints="1" noAdjustHandles="1" noChangeArrowheads="1" noChangeShapeType="1" noTextEdit="1"/>
                </p:cNvSpPr>
                <p:nvPr/>
              </p:nvSpPr>
              <p:spPr>
                <a:xfrm>
                  <a:off x="21955632" y="15762872"/>
                  <a:ext cx="8001842" cy="2153089"/>
                </a:xfrm>
                <a:prstGeom prst="rect">
                  <a:avLst/>
                </a:prstGeom>
                <a:blipFill>
                  <a:blip r:embed="rId37"/>
                  <a:stretch>
                    <a:fillRect b="-4645"/>
                  </a:stretch>
                </a:blipFill>
                <a:ln w="76200">
                  <a:solidFill>
                    <a:schemeClr val="tx2"/>
                  </a:solidFill>
                </a:ln>
              </p:spPr>
              <p:txBody>
                <a:bodyPr/>
                <a:lstStyle/>
                <a:p>
                  <a:r>
                    <a:rPr lang="en-US">
                      <a:noFill/>
                    </a:rPr>
                    <a:t> </a:t>
                  </a:r>
                </a:p>
              </p:txBody>
            </p:sp>
          </mc:Fallback>
        </mc:AlternateContent>
        <p:cxnSp>
          <p:nvCxnSpPr>
            <p:cNvPr id="36" name="Straight Connector 35">
              <a:extLst>
                <a:ext uri="{FF2B5EF4-FFF2-40B4-BE49-F238E27FC236}">
                  <a16:creationId xmlns:a16="http://schemas.microsoft.com/office/drawing/2014/main" id="{332001AF-6159-2A4B-08A8-7C3100E6B4F1}"/>
                </a:ext>
              </a:extLst>
            </p:cNvPr>
            <p:cNvCxnSpPr>
              <a:stCxn id="33" idx="3"/>
            </p:cNvCxnSpPr>
            <p:nvPr/>
          </p:nvCxnSpPr>
          <p:spPr>
            <a:xfrm>
              <a:off x="20986465" y="16825815"/>
              <a:ext cx="1028091"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53E5E61-F7F5-C53E-AA97-104833076ACF}"/>
                  </a:ext>
                </a:extLst>
              </p:cNvPr>
              <p:cNvSpPr txBox="1"/>
              <p:nvPr/>
            </p:nvSpPr>
            <p:spPr>
              <a:xfrm>
                <a:off x="9385341" y="13632676"/>
                <a:ext cx="16162992" cy="971228"/>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6000" b="0" i="1" smtClean="0">
                          <a:solidFill>
                            <a:schemeClr val="bg1"/>
                          </a:solidFill>
                          <a:latin typeface="Cambria Math" panose="02040503050406030204" pitchFamily="18" charset="0"/>
                          <a:cs typeface="NVIDIA Sans" panose="020B0503020203020204" pitchFamily="34" charset="0"/>
                        </a:rPr>
                        <m:t>𝑞</m:t>
                      </m:r>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e>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i="1">
                                  <a:solidFill>
                                    <a:schemeClr val="bg1"/>
                                  </a:solidFill>
                                  <a:latin typeface="Cambria Math" panose="02040503050406030204" pitchFamily="18" charset="0"/>
                                  <a:cs typeface="NVIDIA Sans" panose="020B0503020203020204" pitchFamily="34" charset="0"/>
                                </a:rPr>
                              </m:ctrlPr>
                            </m:sSubPr>
                            <m:e>
                              <m:r>
                                <a:rPr lang="en-US" sz="6000" b="1" i="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0</m:t>
                              </m:r>
                            </m:sub>
                          </m:sSub>
                        </m:e>
                      </m:d>
                      <m:r>
                        <a:rPr lang="en-US" sz="6000" b="0" i="1" smtClean="0">
                          <a:solidFill>
                            <a:schemeClr val="bg1"/>
                          </a:solidFill>
                          <a:latin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cs typeface="NVIDIA Sans" panose="020B0503020203020204" pitchFamily="34" charset="0"/>
                        </a:rPr>
                        <m:t>𝑁</m:t>
                      </m:r>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r>
                        <a:rPr lang="en-US" sz="6000" b="0" i="1" smtClean="0">
                          <a:solidFill>
                            <a:schemeClr val="bg1"/>
                          </a:solidFill>
                          <a:latin typeface="Cambria Math" panose="02040503050406030204" pitchFamily="18" charset="0"/>
                          <a:cs typeface="NVIDIA Sans" panose="020B0503020203020204" pitchFamily="34" charset="0"/>
                        </a:rPr>
                        <m:t>;</m:t>
                      </m:r>
                      <m:acc>
                        <m:accPr>
                          <m:chr m:val="̃"/>
                          <m:ctrlPr>
                            <a:rPr lang="en-US" sz="6000" b="1" i="1" smtClean="0">
                              <a:solidFill>
                                <a:schemeClr val="bg1"/>
                              </a:solidFill>
                              <a:latin typeface="Cambria Math" panose="02040503050406030204" pitchFamily="18" charset="0"/>
                              <a:cs typeface="NVIDIA Sans" panose="020B0503020203020204" pitchFamily="34" charset="0"/>
                            </a:rPr>
                          </m:ctrlPr>
                        </m:accPr>
                        <m:e>
                          <m:r>
                            <a:rPr lang="en-US" sz="6000" b="1"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𝝁</m:t>
                          </m:r>
                        </m:e>
                      </m:acc>
                      <m:d>
                        <m:dPr>
                          <m:ctrlPr>
                            <a:rPr lang="en-US" sz="6000" i="1">
                              <a:solidFill>
                                <a:schemeClr val="bg1"/>
                              </a:solidFill>
                              <a:latin typeface="Cambria Math" panose="02040503050406030204" pitchFamily="18" charset="0"/>
                              <a:cs typeface="NVIDIA Sans" panose="020B0503020203020204" pitchFamily="34" charset="0"/>
                            </a:rPr>
                          </m:ctrlPr>
                        </m:dPr>
                        <m:e>
                          <m:sSub>
                            <m:sSubPr>
                              <m:ctrlPr>
                                <a:rPr lang="en-US" sz="6000" i="1">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i="1">
                                  <a:solidFill>
                                    <a:schemeClr val="bg1"/>
                                  </a:solidFill>
                                  <a:latin typeface="Cambria Math" panose="02040503050406030204" pitchFamily="18" charset="0"/>
                                  <a:cs typeface="NVIDIA Sans" panose="020B0503020203020204" pitchFamily="34" charset="0"/>
                                </a:rPr>
                                <m:t>𝑡</m:t>
                              </m:r>
                            </m:sub>
                          </m:sSub>
                          <m:r>
                            <a:rPr lang="en-US" sz="6000" i="1">
                              <a:solidFill>
                                <a:schemeClr val="bg1"/>
                              </a:solidFill>
                              <a:latin typeface="Cambria Math" panose="02040503050406030204" pitchFamily="18" charset="0"/>
                              <a:cs typeface="NVIDIA Sans" panose="020B0503020203020204" pitchFamily="34" charset="0"/>
                            </a:rPr>
                            <m:t>,</m:t>
                          </m:r>
                          <m:sSub>
                            <m:sSubPr>
                              <m:ctrlPr>
                                <a:rPr lang="en-US" sz="6000" i="1">
                                  <a:solidFill>
                                    <a:schemeClr val="bg1"/>
                                  </a:solidFill>
                                  <a:latin typeface="Cambria Math" panose="02040503050406030204" pitchFamily="18" charset="0"/>
                                  <a:cs typeface="NVIDIA Sans" panose="020B0503020203020204" pitchFamily="34" charset="0"/>
                                </a:rPr>
                              </m:ctrlPr>
                            </m:sSubPr>
                            <m:e>
                              <m:r>
                                <a:rPr lang="en-US" sz="6000" b="1" i="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0</m:t>
                              </m:r>
                            </m:sub>
                          </m:sSub>
                        </m:e>
                      </m:d>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acc>
                        <m:accPr>
                          <m:chr m:val="̃"/>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accPr>
                        <m:e>
                          <m:sSub>
                            <m:sSubPr>
                              <m:ctrlP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𝛽</m:t>
                              </m:r>
                            </m:e>
                            <m:sub>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e>
                      </m:acc>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6000" b="1"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𝐈</m:t>
                      </m:r>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oMath>
                  </m:oMathPara>
                </a14:m>
                <a:endParaRPr lang="en-US" sz="60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22" name="TextBox 21">
                <a:extLst>
                  <a:ext uri="{FF2B5EF4-FFF2-40B4-BE49-F238E27FC236}">
                    <a16:creationId xmlns:a16="http://schemas.microsoft.com/office/drawing/2014/main" id="{053E5E61-F7F5-C53E-AA97-104833076ACF}"/>
                  </a:ext>
                </a:extLst>
              </p:cNvPr>
              <p:cNvSpPr txBox="1">
                <a:spLocks noRot="1" noChangeAspect="1" noMove="1" noResize="1" noEditPoints="1" noAdjustHandles="1" noChangeArrowheads="1" noChangeShapeType="1" noTextEdit="1"/>
              </p:cNvSpPr>
              <p:nvPr/>
            </p:nvSpPr>
            <p:spPr>
              <a:xfrm>
                <a:off x="9385341" y="13632676"/>
                <a:ext cx="16162992" cy="971228"/>
              </a:xfrm>
              <a:prstGeom prst="rect">
                <a:avLst/>
              </a:prstGeom>
              <a:blipFill>
                <a:blip r:embed="rId38"/>
                <a:stretch>
                  <a:fillRect/>
                </a:stretch>
              </a:blipFill>
            </p:spPr>
            <p:txBody>
              <a:bodyPr/>
              <a:lstStyle/>
              <a:p>
                <a:r>
                  <a:rPr lang="en-US">
                    <a:noFill/>
                  </a:rPr>
                  <a:t> </a:t>
                </a:r>
              </a:p>
            </p:txBody>
          </p:sp>
        </mc:Fallback>
      </mc:AlternateContent>
      <p:grpSp>
        <p:nvGrpSpPr>
          <p:cNvPr id="26" name="Group 25">
            <a:extLst>
              <a:ext uri="{FF2B5EF4-FFF2-40B4-BE49-F238E27FC236}">
                <a16:creationId xmlns:a16="http://schemas.microsoft.com/office/drawing/2014/main" id="{1733BF1A-7EC5-0382-8013-85A5AB8542A2}"/>
              </a:ext>
            </a:extLst>
          </p:cNvPr>
          <p:cNvGrpSpPr/>
          <p:nvPr/>
        </p:nvGrpSpPr>
        <p:grpSpPr>
          <a:xfrm>
            <a:off x="3800135" y="9845393"/>
            <a:ext cx="29130385" cy="805789"/>
            <a:chOff x="3800135" y="9845393"/>
            <a:chExt cx="29130385" cy="805789"/>
          </a:xfrm>
        </p:grpSpPr>
        <p:grpSp>
          <p:nvGrpSpPr>
            <p:cNvPr id="28" name="Group 27">
              <a:extLst>
                <a:ext uri="{FF2B5EF4-FFF2-40B4-BE49-F238E27FC236}">
                  <a16:creationId xmlns:a16="http://schemas.microsoft.com/office/drawing/2014/main" id="{79D08391-B4EB-3033-F83F-DC12EB7CC836}"/>
                </a:ext>
              </a:extLst>
            </p:cNvPr>
            <p:cNvGrpSpPr/>
            <p:nvPr/>
          </p:nvGrpSpPr>
          <p:grpSpPr>
            <a:xfrm>
              <a:off x="3800135" y="9845393"/>
              <a:ext cx="2926080" cy="805789"/>
              <a:chOff x="3800135" y="9884106"/>
              <a:chExt cx="2989942" cy="805789"/>
            </a:xfrm>
          </p:grpSpPr>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B6DE962E-E57E-9518-CAA1-88978DBAF2B0}"/>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0</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17" name="TextBox 116">
                    <a:extLst>
                      <a:ext uri="{FF2B5EF4-FFF2-40B4-BE49-F238E27FC236}">
                        <a16:creationId xmlns:a16="http://schemas.microsoft.com/office/drawing/2014/main" id="{B6DE962E-E57E-9518-CAA1-88978DBAF2B0}"/>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39"/>
                    <a:stretch>
                      <a:fillRect/>
                    </a:stretch>
                  </a:blipFill>
                </p:spPr>
                <p:txBody>
                  <a:bodyPr/>
                  <a:lstStyle/>
                  <a:p>
                    <a:r>
                      <a:rPr lang="en-US">
                        <a:noFill/>
                      </a:rPr>
                      <a:t> </a:t>
                    </a:r>
                  </a:p>
                </p:txBody>
              </p:sp>
            </mc:Fallback>
          </mc:AlternateContent>
          <p:cxnSp>
            <p:nvCxnSpPr>
              <p:cNvPr id="118" name="Connector: Curved 117">
                <a:extLst>
                  <a:ext uri="{FF2B5EF4-FFF2-40B4-BE49-F238E27FC236}">
                    <a16:creationId xmlns:a16="http://schemas.microsoft.com/office/drawing/2014/main" id="{0B67D388-89EA-5438-C671-9A0C015F5B8B}"/>
                  </a:ext>
                </a:extLst>
              </p:cNvPr>
              <p:cNvCxnSpPr>
                <a:cxnSpLocks/>
                <a:stCxn id="117"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9" name="Connector: Curved 118">
                <a:extLst>
                  <a:ext uri="{FF2B5EF4-FFF2-40B4-BE49-F238E27FC236}">
                    <a16:creationId xmlns:a16="http://schemas.microsoft.com/office/drawing/2014/main" id="{51C3C693-5A3B-EDD8-A81C-2007879DF457}"/>
                  </a:ext>
                </a:extLst>
              </p:cNvPr>
              <p:cNvCxnSpPr>
                <a:cxnSpLocks/>
                <a:endCxn id="117"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FB0FA562-1F3F-E759-3CB8-AA7688AD68D3}"/>
                </a:ext>
              </a:extLst>
            </p:cNvPr>
            <p:cNvGrpSpPr/>
            <p:nvPr/>
          </p:nvGrpSpPr>
          <p:grpSpPr>
            <a:xfrm>
              <a:off x="6711724" y="9845393"/>
              <a:ext cx="2926080" cy="805789"/>
              <a:chOff x="3800135" y="9884106"/>
              <a:chExt cx="2989942" cy="805789"/>
            </a:xfrm>
          </p:grpSpPr>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EB9ADE0F-2D09-7B2A-E885-276E6B1D93D4}"/>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14" name="TextBox 113">
                    <a:extLst>
                      <a:ext uri="{FF2B5EF4-FFF2-40B4-BE49-F238E27FC236}">
                        <a16:creationId xmlns:a16="http://schemas.microsoft.com/office/drawing/2014/main" id="{EB9ADE0F-2D09-7B2A-E885-276E6B1D93D4}"/>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40"/>
                    <a:stretch>
                      <a:fillRect/>
                    </a:stretch>
                  </a:blipFill>
                </p:spPr>
                <p:txBody>
                  <a:bodyPr/>
                  <a:lstStyle/>
                  <a:p>
                    <a:r>
                      <a:rPr lang="en-US">
                        <a:noFill/>
                      </a:rPr>
                      <a:t> </a:t>
                    </a:r>
                  </a:p>
                </p:txBody>
              </p:sp>
            </mc:Fallback>
          </mc:AlternateContent>
          <p:cxnSp>
            <p:nvCxnSpPr>
              <p:cNvPr id="115" name="Connector: Curved 114">
                <a:extLst>
                  <a:ext uri="{FF2B5EF4-FFF2-40B4-BE49-F238E27FC236}">
                    <a16:creationId xmlns:a16="http://schemas.microsoft.com/office/drawing/2014/main" id="{20563CE5-D8A4-A804-3E74-725697A30565}"/>
                  </a:ext>
                </a:extLst>
              </p:cNvPr>
              <p:cNvCxnSpPr>
                <a:cxnSpLocks/>
                <a:stCxn id="114"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6" name="Connector: Curved 115">
                <a:extLst>
                  <a:ext uri="{FF2B5EF4-FFF2-40B4-BE49-F238E27FC236}">
                    <a16:creationId xmlns:a16="http://schemas.microsoft.com/office/drawing/2014/main" id="{5B3F6376-F374-E2E7-A4BD-37D0CCD948D7}"/>
                  </a:ext>
                </a:extLst>
              </p:cNvPr>
              <p:cNvCxnSpPr>
                <a:cxnSpLocks/>
                <a:endCxn id="114"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CC0EB7D2-EDA7-8CA5-8FCF-1C4E107D3E69}"/>
                </a:ext>
              </a:extLst>
            </p:cNvPr>
            <p:cNvGrpSpPr/>
            <p:nvPr/>
          </p:nvGrpSpPr>
          <p:grpSpPr>
            <a:xfrm>
              <a:off x="9623313" y="9845393"/>
              <a:ext cx="2926080" cy="805789"/>
              <a:chOff x="3800135" y="9884106"/>
              <a:chExt cx="2989942" cy="805789"/>
            </a:xfrm>
          </p:grpSpPr>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3696B8E3-C9EE-3073-B72C-355CE33F5D5A}"/>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11" name="TextBox 110">
                    <a:extLst>
                      <a:ext uri="{FF2B5EF4-FFF2-40B4-BE49-F238E27FC236}">
                        <a16:creationId xmlns:a16="http://schemas.microsoft.com/office/drawing/2014/main" id="{3696B8E3-C9EE-3073-B72C-355CE33F5D5A}"/>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41"/>
                    <a:stretch>
                      <a:fillRect/>
                    </a:stretch>
                  </a:blipFill>
                </p:spPr>
                <p:txBody>
                  <a:bodyPr/>
                  <a:lstStyle/>
                  <a:p>
                    <a:r>
                      <a:rPr lang="en-US">
                        <a:noFill/>
                      </a:rPr>
                      <a:t> </a:t>
                    </a:r>
                  </a:p>
                </p:txBody>
              </p:sp>
            </mc:Fallback>
          </mc:AlternateContent>
          <p:cxnSp>
            <p:nvCxnSpPr>
              <p:cNvPr id="112" name="Connector: Curved 111">
                <a:extLst>
                  <a:ext uri="{FF2B5EF4-FFF2-40B4-BE49-F238E27FC236}">
                    <a16:creationId xmlns:a16="http://schemas.microsoft.com/office/drawing/2014/main" id="{D5AA1F3F-E691-618E-E2C4-D4245DE99CCF}"/>
                  </a:ext>
                </a:extLst>
              </p:cNvPr>
              <p:cNvCxnSpPr>
                <a:cxnSpLocks/>
                <a:stCxn id="111"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3" name="Connector: Curved 112">
                <a:extLst>
                  <a:ext uri="{FF2B5EF4-FFF2-40B4-BE49-F238E27FC236}">
                    <a16:creationId xmlns:a16="http://schemas.microsoft.com/office/drawing/2014/main" id="{D9F9E8E3-0C2A-9368-FC4E-278453548224}"/>
                  </a:ext>
                </a:extLst>
              </p:cNvPr>
              <p:cNvCxnSpPr>
                <a:cxnSpLocks/>
                <a:endCxn id="111"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8BA31ADB-7EAF-23D2-C9DC-91E3FA99AD4A}"/>
                </a:ext>
              </a:extLst>
            </p:cNvPr>
            <p:cNvGrpSpPr/>
            <p:nvPr/>
          </p:nvGrpSpPr>
          <p:grpSpPr>
            <a:xfrm>
              <a:off x="12534902" y="9845393"/>
              <a:ext cx="2926080" cy="805789"/>
              <a:chOff x="3800135" y="9884106"/>
              <a:chExt cx="2989942" cy="805789"/>
            </a:xfrm>
          </p:grpSpPr>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5179F4D3-D292-64F7-CD46-5589F9075777}"/>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08" name="TextBox 107">
                    <a:extLst>
                      <a:ext uri="{FF2B5EF4-FFF2-40B4-BE49-F238E27FC236}">
                        <a16:creationId xmlns:a16="http://schemas.microsoft.com/office/drawing/2014/main" id="{5179F4D3-D292-64F7-CD46-5589F9075777}"/>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42"/>
                    <a:stretch>
                      <a:fillRect/>
                    </a:stretch>
                  </a:blipFill>
                </p:spPr>
                <p:txBody>
                  <a:bodyPr/>
                  <a:lstStyle/>
                  <a:p>
                    <a:r>
                      <a:rPr lang="en-US">
                        <a:noFill/>
                      </a:rPr>
                      <a:t> </a:t>
                    </a:r>
                  </a:p>
                </p:txBody>
              </p:sp>
            </mc:Fallback>
          </mc:AlternateContent>
          <p:cxnSp>
            <p:nvCxnSpPr>
              <p:cNvPr id="109" name="Connector: Curved 108">
                <a:extLst>
                  <a:ext uri="{FF2B5EF4-FFF2-40B4-BE49-F238E27FC236}">
                    <a16:creationId xmlns:a16="http://schemas.microsoft.com/office/drawing/2014/main" id="{3844F926-20F5-DF0C-F197-8DCDE12439F4}"/>
                  </a:ext>
                </a:extLst>
              </p:cNvPr>
              <p:cNvCxnSpPr>
                <a:cxnSpLocks/>
                <a:stCxn id="108"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0" name="Connector: Curved 109">
                <a:extLst>
                  <a:ext uri="{FF2B5EF4-FFF2-40B4-BE49-F238E27FC236}">
                    <a16:creationId xmlns:a16="http://schemas.microsoft.com/office/drawing/2014/main" id="{146A2180-9139-E93E-5948-1DE8E6DFBEAA}"/>
                  </a:ext>
                </a:extLst>
              </p:cNvPr>
              <p:cNvCxnSpPr>
                <a:cxnSpLocks/>
                <a:endCxn id="108"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036D96A4-D513-3669-BCC1-07F8237DB463}"/>
                </a:ext>
              </a:extLst>
            </p:cNvPr>
            <p:cNvGrpSpPr/>
            <p:nvPr/>
          </p:nvGrpSpPr>
          <p:grpSpPr>
            <a:xfrm>
              <a:off x="15446491" y="9845393"/>
              <a:ext cx="2926080" cy="805789"/>
              <a:chOff x="3800135" y="9884106"/>
              <a:chExt cx="2989942" cy="805789"/>
            </a:xfrm>
          </p:grpSpPr>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5641CD46-0469-F825-15AD-96263F6A78D6}"/>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05" name="TextBox 104">
                    <a:extLst>
                      <a:ext uri="{FF2B5EF4-FFF2-40B4-BE49-F238E27FC236}">
                        <a16:creationId xmlns:a16="http://schemas.microsoft.com/office/drawing/2014/main" id="{5641CD46-0469-F825-15AD-96263F6A78D6}"/>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43"/>
                    <a:stretch>
                      <a:fillRect/>
                    </a:stretch>
                  </a:blipFill>
                </p:spPr>
                <p:txBody>
                  <a:bodyPr/>
                  <a:lstStyle/>
                  <a:p>
                    <a:r>
                      <a:rPr lang="en-US">
                        <a:noFill/>
                      </a:rPr>
                      <a:t> </a:t>
                    </a:r>
                  </a:p>
                </p:txBody>
              </p:sp>
            </mc:Fallback>
          </mc:AlternateContent>
          <p:cxnSp>
            <p:nvCxnSpPr>
              <p:cNvPr id="106" name="Connector: Curved 105">
                <a:extLst>
                  <a:ext uri="{FF2B5EF4-FFF2-40B4-BE49-F238E27FC236}">
                    <a16:creationId xmlns:a16="http://schemas.microsoft.com/office/drawing/2014/main" id="{F5F17A14-AF56-73E2-5460-B3A1A00A1010}"/>
                  </a:ext>
                </a:extLst>
              </p:cNvPr>
              <p:cNvCxnSpPr>
                <a:cxnSpLocks/>
                <a:stCxn id="105"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7" name="Connector: Curved 106">
                <a:extLst>
                  <a:ext uri="{FF2B5EF4-FFF2-40B4-BE49-F238E27FC236}">
                    <a16:creationId xmlns:a16="http://schemas.microsoft.com/office/drawing/2014/main" id="{1EB50B70-6D15-D9BC-6068-156AEEA07396}"/>
                  </a:ext>
                </a:extLst>
              </p:cNvPr>
              <p:cNvCxnSpPr>
                <a:cxnSpLocks/>
                <a:endCxn id="105"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A4BF968-A10B-6C81-A1DA-EDE555A899B7}"/>
                </a:ext>
              </a:extLst>
            </p:cNvPr>
            <p:cNvGrpSpPr/>
            <p:nvPr/>
          </p:nvGrpSpPr>
          <p:grpSpPr>
            <a:xfrm>
              <a:off x="18358080" y="9845393"/>
              <a:ext cx="2926080" cy="805789"/>
              <a:chOff x="3800135" y="9884106"/>
              <a:chExt cx="2989942" cy="805789"/>
            </a:xfrm>
          </p:grpSpPr>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F6836074-CB56-B939-2DDC-1A252C65141C}"/>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60" name="TextBox 59">
                    <a:extLst>
                      <a:ext uri="{FF2B5EF4-FFF2-40B4-BE49-F238E27FC236}">
                        <a16:creationId xmlns:a16="http://schemas.microsoft.com/office/drawing/2014/main" id="{F6836074-CB56-B939-2DDC-1A252C65141C}"/>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44"/>
                    <a:stretch>
                      <a:fillRect/>
                    </a:stretch>
                  </a:blipFill>
                </p:spPr>
                <p:txBody>
                  <a:bodyPr/>
                  <a:lstStyle/>
                  <a:p>
                    <a:r>
                      <a:rPr lang="en-US">
                        <a:noFill/>
                      </a:rPr>
                      <a:t> </a:t>
                    </a:r>
                  </a:p>
                </p:txBody>
              </p:sp>
            </mc:Fallback>
          </mc:AlternateContent>
          <p:cxnSp>
            <p:nvCxnSpPr>
              <p:cNvPr id="61" name="Connector: Curved 60">
                <a:extLst>
                  <a:ext uri="{FF2B5EF4-FFF2-40B4-BE49-F238E27FC236}">
                    <a16:creationId xmlns:a16="http://schemas.microsoft.com/office/drawing/2014/main" id="{6961EAFF-381C-1F83-2591-5F06D57CC61F}"/>
                  </a:ext>
                </a:extLst>
              </p:cNvPr>
              <p:cNvCxnSpPr>
                <a:cxnSpLocks/>
                <a:stCxn id="60"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Connector: Curved 103">
                <a:extLst>
                  <a:ext uri="{FF2B5EF4-FFF2-40B4-BE49-F238E27FC236}">
                    <a16:creationId xmlns:a16="http://schemas.microsoft.com/office/drawing/2014/main" id="{853A6B66-CC17-B2D8-9AAE-45F3F916563F}"/>
                  </a:ext>
                </a:extLst>
              </p:cNvPr>
              <p:cNvCxnSpPr>
                <a:cxnSpLocks/>
                <a:endCxn id="60"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A9FA1325-035F-9571-FBD1-293B170F0055}"/>
                </a:ext>
              </a:extLst>
            </p:cNvPr>
            <p:cNvGrpSpPr/>
            <p:nvPr/>
          </p:nvGrpSpPr>
          <p:grpSpPr>
            <a:xfrm>
              <a:off x="21269669" y="9845393"/>
              <a:ext cx="2926080" cy="805789"/>
              <a:chOff x="3800135" y="9884106"/>
              <a:chExt cx="2989942" cy="805789"/>
            </a:xfrm>
          </p:grpSpPr>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B52A2FD9-B3BC-7622-3741-6BE54F0E14AB}"/>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7" name="TextBox 56">
                    <a:extLst>
                      <a:ext uri="{FF2B5EF4-FFF2-40B4-BE49-F238E27FC236}">
                        <a16:creationId xmlns:a16="http://schemas.microsoft.com/office/drawing/2014/main" id="{B52A2FD9-B3BC-7622-3741-6BE54F0E14AB}"/>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45"/>
                    <a:stretch>
                      <a:fillRect/>
                    </a:stretch>
                  </a:blipFill>
                </p:spPr>
                <p:txBody>
                  <a:bodyPr/>
                  <a:lstStyle/>
                  <a:p>
                    <a:r>
                      <a:rPr lang="en-US">
                        <a:noFill/>
                      </a:rPr>
                      <a:t> </a:t>
                    </a:r>
                  </a:p>
                </p:txBody>
              </p:sp>
            </mc:Fallback>
          </mc:AlternateContent>
          <p:cxnSp>
            <p:nvCxnSpPr>
              <p:cNvPr id="58" name="Connector: Curved 57">
                <a:extLst>
                  <a:ext uri="{FF2B5EF4-FFF2-40B4-BE49-F238E27FC236}">
                    <a16:creationId xmlns:a16="http://schemas.microsoft.com/office/drawing/2014/main" id="{347E7313-E4B7-59B3-34D3-9FB47DD441B3}"/>
                  </a:ext>
                </a:extLst>
              </p:cNvPr>
              <p:cNvCxnSpPr>
                <a:cxnSpLocks/>
                <a:stCxn id="57"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9" name="Connector: Curved 58">
                <a:extLst>
                  <a:ext uri="{FF2B5EF4-FFF2-40B4-BE49-F238E27FC236}">
                    <a16:creationId xmlns:a16="http://schemas.microsoft.com/office/drawing/2014/main" id="{CBB9EC17-B5D3-DB17-53DF-440C50C63F44}"/>
                  </a:ext>
                </a:extLst>
              </p:cNvPr>
              <p:cNvCxnSpPr>
                <a:cxnSpLocks/>
                <a:endCxn id="57"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4936C601-77E4-EDAA-449D-0BADEE5EA590}"/>
                </a:ext>
              </a:extLst>
            </p:cNvPr>
            <p:cNvGrpSpPr/>
            <p:nvPr/>
          </p:nvGrpSpPr>
          <p:grpSpPr>
            <a:xfrm>
              <a:off x="24181258" y="9845393"/>
              <a:ext cx="2926080" cy="805789"/>
              <a:chOff x="3800135" y="9884106"/>
              <a:chExt cx="2989942" cy="805789"/>
            </a:xfrm>
          </p:grpSpPr>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AA39904E-5436-E25B-DA9F-E98C6B595C34}"/>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4" name="TextBox 53">
                    <a:extLst>
                      <a:ext uri="{FF2B5EF4-FFF2-40B4-BE49-F238E27FC236}">
                        <a16:creationId xmlns:a16="http://schemas.microsoft.com/office/drawing/2014/main" id="{AA39904E-5436-E25B-DA9F-E98C6B595C34}"/>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46"/>
                    <a:stretch>
                      <a:fillRect/>
                    </a:stretch>
                  </a:blipFill>
                </p:spPr>
                <p:txBody>
                  <a:bodyPr/>
                  <a:lstStyle/>
                  <a:p>
                    <a:r>
                      <a:rPr lang="en-US">
                        <a:noFill/>
                      </a:rPr>
                      <a:t> </a:t>
                    </a:r>
                  </a:p>
                </p:txBody>
              </p:sp>
            </mc:Fallback>
          </mc:AlternateContent>
          <p:cxnSp>
            <p:nvCxnSpPr>
              <p:cNvPr id="55" name="Connector: Curved 54">
                <a:extLst>
                  <a:ext uri="{FF2B5EF4-FFF2-40B4-BE49-F238E27FC236}">
                    <a16:creationId xmlns:a16="http://schemas.microsoft.com/office/drawing/2014/main" id="{3C8A01C7-BFF4-4D15-0937-90823F4C9853}"/>
                  </a:ext>
                </a:extLst>
              </p:cNvPr>
              <p:cNvCxnSpPr>
                <a:cxnSpLocks/>
                <a:stCxn id="54"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6" name="Connector: Curved 55">
                <a:extLst>
                  <a:ext uri="{FF2B5EF4-FFF2-40B4-BE49-F238E27FC236}">
                    <a16:creationId xmlns:a16="http://schemas.microsoft.com/office/drawing/2014/main" id="{FC2DE9C6-4277-6985-8C47-F5CB3CA551ED}"/>
                  </a:ext>
                </a:extLst>
              </p:cNvPr>
              <p:cNvCxnSpPr>
                <a:cxnSpLocks/>
                <a:endCxn id="54"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34AB10E0-24DA-1708-E56F-9D4EE2004E65}"/>
                </a:ext>
              </a:extLst>
            </p:cNvPr>
            <p:cNvGrpSpPr/>
            <p:nvPr/>
          </p:nvGrpSpPr>
          <p:grpSpPr>
            <a:xfrm>
              <a:off x="27092847" y="9845393"/>
              <a:ext cx="2926080" cy="805789"/>
              <a:chOff x="3800135" y="9884106"/>
              <a:chExt cx="2989942" cy="805789"/>
            </a:xfrm>
          </p:grpSpPr>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5FB07EB0-7B67-1DCC-A520-11CB103C214F}"/>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1" name="TextBox 50">
                    <a:extLst>
                      <a:ext uri="{FF2B5EF4-FFF2-40B4-BE49-F238E27FC236}">
                        <a16:creationId xmlns:a16="http://schemas.microsoft.com/office/drawing/2014/main" id="{5FB07EB0-7B67-1DCC-A520-11CB103C214F}"/>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47"/>
                    <a:stretch>
                      <a:fillRect/>
                    </a:stretch>
                  </a:blipFill>
                </p:spPr>
                <p:txBody>
                  <a:bodyPr/>
                  <a:lstStyle/>
                  <a:p>
                    <a:r>
                      <a:rPr lang="en-US">
                        <a:noFill/>
                      </a:rPr>
                      <a:t> </a:t>
                    </a:r>
                  </a:p>
                </p:txBody>
              </p:sp>
            </mc:Fallback>
          </mc:AlternateContent>
          <p:cxnSp>
            <p:nvCxnSpPr>
              <p:cNvPr id="52" name="Connector: Curved 51">
                <a:extLst>
                  <a:ext uri="{FF2B5EF4-FFF2-40B4-BE49-F238E27FC236}">
                    <a16:creationId xmlns:a16="http://schemas.microsoft.com/office/drawing/2014/main" id="{FA27A795-371C-C3DA-AD77-78830F3E8C8F}"/>
                  </a:ext>
                </a:extLst>
              </p:cNvPr>
              <p:cNvCxnSpPr>
                <a:cxnSpLocks/>
                <a:stCxn id="51"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3" name="Connector: Curved 52">
                <a:extLst>
                  <a:ext uri="{FF2B5EF4-FFF2-40B4-BE49-F238E27FC236}">
                    <a16:creationId xmlns:a16="http://schemas.microsoft.com/office/drawing/2014/main" id="{582EF4E2-3E73-D8A0-8FB5-F6FCC7C968B0}"/>
                  </a:ext>
                </a:extLst>
              </p:cNvPr>
              <p:cNvCxnSpPr>
                <a:cxnSpLocks/>
                <a:endCxn id="51"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9A1D6A44-4FE6-71C0-F0A6-378A4EDE368E}"/>
                </a:ext>
              </a:extLst>
            </p:cNvPr>
            <p:cNvGrpSpPr/>
            <p:nvPr/>
          </p:nvGrpSpPr>
          <p:grpSpPr>
            <a:xfrm>
              <a:off x="30004440" y="9845393"/>
              <a:ext cx="2926080" cy="805789"/>
              <a:chOff x="3800135" y="9884106"/>
              <a:chExt cx="2989942" cy="805789"/>
            </a:xfrm>
          </p:grpSpPr>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927857E2-9257-5263-E8BD-C4AA147598E6}"/>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10</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48" name="TextBox 47">
                    <a:extLst>
                      <a:ext uri="{FF2B5EF4-FFF2-40B4-BE49-F238E27FC236}">
                        <a16:creationId xmlns:a16="http://schemas.microsoft.com/office/drawing/2014/main" id="{927857E2-9257-5263-E8BD-C4AA147598E6}"/>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48"/>
                    <a:stretch>
                      <a:fillRect/>
                    </a:stretch>
                  </a:blipFill>
                </p:spPr>
                <p:txBody>
                  <a:bodyPr/>
                  <a:lstStyle/>
                  <a:p>
                    <a:r>
                      <a:rPr lang="en-US">
                        <a:noFill/>
                      </a:rPr>
                      <a:t> </a:t>
                    </a:r>
                  </a:p>
                </p:txBody>
              </p:sp>
            </mc:Fallback>
          </mc:AlternateContent>
          <p:cxnSp>
            <p:nvCxnSpPr>
              <p:cNvPr id="49" name="Connector: Curved 48">
                <a:extLst>
                  <a:ext uri="{FF2B5EF4-FFF2-40B4-BE49-F238E27FC236}">
                    <a16:creationId xmlns:a16="http://schemas.microsoft.com/office/drawing/2014/main" id="{F1F81F63-B80D-B948-913F-C399F8099BC1}"/>
                  </a:ext>
                </a:extLst>
              </p:cNvPr>
              <p:cNvCxnSpPr>
                <a:cxnSpLocks/>
                <a:stCxn id="48"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0" name="Connector: Curved 49">
                <a:extLst>
                  <a:ext uri="{FF2B5EF4-FFF2-40B4-BE49-F238E27FC236}">
                    <a16:creationId xmlns:a16="http://schemas.microsoft.com/office/drawing/2014/main" id="{DE26B9E0-F7B6-3FBC-3EFD-145445AB01AD}"/>
                  </a:ext>
                </a:extLst>
              </p:cNvPr>
              <p:cNvCxnSpPr>
                <a:cxnSpLocks/>
                <a:endCxn id="48"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3B6BA264-8AB8-D89D-CC19-DDEBBF0584A4}"/>
                  </a:ext>
                </a:extLst>
              </p:cNvPr>
              <p:cNvSpPr txBox="1"/>
              <p:nvPr/>
            </p:nvSpPr>
            <p:spPr>
              <a:xfrm>
                <a:off x="9385341" y="11680264"/>
                <a:ext cx="16162992" cy="923330"/>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6000" b="0" i="1" smtClean="0">
                          <a:solidFill>
                            <a:schemeClr val="bg1"/>
                          </a:solidFill>
                          <a:latin typeface="Cambria Math" panose="02040503050406030204" pitchFamily="18" charset="0"/>
                          <a:cs typeface="NVIDIA Sans" panose="020B0503020203020204" pitchFamily="34" charset="0"/>
                        </a:rPr>
                        <m:t>𝑝</m:t>
                      </m:r>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e>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e>
                      </m:d>
                      <m:r>
                        <a:rPr lang="en-US" sz="6000" b="0" i="1" smtClean="0">
                          <a:solidFill>
                            <a:schemeClr val="bg1"/>
                          </a:solidFill>
                          <a:latin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cs typeface="NVIDIA Sans" panose="020B0503020203020204" pitchFamily="34" charset="0"/>
                        </a:rPr>
                        <m:t>𝑁</m:t>
                      </m:r>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𝝁</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𝜃</m:t>
                          </m:r>
                        </m:sub>
                      </m:sSub>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cs typeface="NVIDIA Sans" panose="020B0503020203020204" pitchFamily="34" charset="0"/>
                            </a:rPr>
                            <m:t>𝑡</m:t>
                          </m:r>
                        </m:e>
                      </m:d>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m:rPr>
                              <m:sty m:val="p"/>
                            </m:rPr>
                            <a:rPr lang="el-GR"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Σ</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𝜃</m:t>
                          </m:r>
                        </m:sub>
                      </m:sSub>
                      <m:d>
                        <m:d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e>
                      </m:d>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oMath>
                  </m:oMathPara>
                </a14:m>
                <a:endParaRPr lang="en-US" sz="60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120" name="TextBox 119">
                <a:extLst>
                  <a:ext uri="{FF2B5EF4-FFF2-40B4-BE49-F238E27FC236}">
                    <a16:creationId xmlns:a16="http://schemas.microsoft.com/office/drawing/2014/main" id="{3B6BA264-8AB8-D89D-CC19-DDEBBF0584A4}"/>
                  </a:ext>
                </a:extLst>
              </p:cNvPr>
              <p:cNvSpPr txBox="1">
                <a:spLocks noRot="1" noChangeAspect="1" noMove="1" noResize="1" noEditPoints="1" noAdjustHandles="1" noChangeArrowheads="1" noChangeShapeType="1" noTextEdit="1"/>
              </p:cNvSpPr>
              <p:nvPr/>
            </p:nvSpPr>
            <p:spPr>
              <a:xfrm>
                <a:off x="9385341" y="11680264"/>
                <a:ext cx="16162992" cy="923330"/>
              </a:xfrm>
              <a:prstGeom prst="rect">
                <a:avLst/>
              </a:prstGeom>
              <a:blipFill>
                <a:blip r:embed="rId49"/>
                <a:stretch>
                  <a:fillRect/>
                </a:stretch>
              </a:blipFill>
            </p:spPr>
            <p:txBody>
              <a:bodyPr/>
              <a:lstStyle/>
              <a:p>
                <a:r>
                  <a:rPr lang="en-US">
                    <a:noFill/>
                  </a:rPr>
                  <a:t> </a:t>
                </a:r>
              </a:p>
            </p:txBody>
          </p:sp>
        </mc:Fallback>
      </mc:AlternateContent>
      <p:grpSp>
        <p:nvGrpSpPr>
          <p:cNvPr id="121" name="Group 120">
            <a:extLst>
              <a:ext uri="{FF2B5EF4-FFF2-40B4-BE49-F238E27FC236}">
                <a16:creationId xmlns:a16="http://schemas.microsoft.com/office/drawing/2014/main" id="{7CD4F5ED-E19F-85B4-0359-0A1C76526E14}"/>
              </a:ext>
            </a:extLst>
          </p:cNvPr>
          <p:cNvGrpSpPr/>
          <p:nvPr/>
        </p:nvGrpSpPr>
        <p:grpSpPr>
          <a:xfrm>
            <a:off x="3800135" y="5569349"/>
            <a:ext cx="28992413" cy="883706"/>
            <a:chOff x="3800135" y="5569349"/>
            <a:chExt cx="28992413" cy="883706"/>
          </a:xfrm>
        </p:grpSpPr>
        <p:grpSp>
          <p:nvGrpSpPr>
            <p:cNvPr id="122" name="Group 121">
              <a:extLst>
                <a:ext uri="{FF2B5EF4-FFF2-40B4-BE49-F238E27FC236}">
                  <a16:creationId xmlns:a16="http://schemas.microsoft.com/office/drawing/2014/main" id="{7BDBDC58-A7BB-1BFD-1652-3E6672461E8F}"/>
                </a:ext>
              </a:extLst>
            </p:cNvPr>
            <p:cNvGrpSpPr/>
            <p:nvPr/>
          </p:nvGrpSpPr>
          <p:grpSpPr>
            <a:xfrm>
              <a:off x="3800135" y="5569349"/>
              <a:ext cx="2873816" cy="883706"/>
              <a:chOff x="3918123" y="5539683"/>
              <a:chExt cx="2873816" cy="883706"/>
            </a:xfrm>
          </p:grpSpPr>
          <mc:AlternateContent xmlns:mc="http://schemas.openxmlformats.org/markup-compatibility/2006" xmlns:a14="http://schemas.microsoft.com/office/drawing/2010/main">
            <mc:Choice Requires="a14">
              <p:sp>
                <p:nvSpPr>
                  <p:cNvPr id="196" name="TextBox 195">
                    <a:extLst>
                      <a:ext uri="{FF2B5EF4-FFF2-40B4-BE49-F238E27FC236}">
                        <a16:creationId xmlns:a16="http://schemas.microsoft.com/office/drawing/2014/main" id="{45FAA8CB-CC6E-4E50-F35E-8E36747B2859}"/>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i="0" dirty="0" smtClean="0">
                                          <a:solidFill>
                                            <a:schemeClr val="bg1"/>
                                          </a:solidFill>
                                          <a:latin typeface="Cambria Math" panose="02040503050406030204" pitchFamily="18" charset="0"/>
                                        </a:rPr>
                                        <m:t>1</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i="0" dirty="0" smtClean="0">
                                      <a:solidFill>
                                        <a:schemeClr val="bg1"/>
                                      </a:solidFill>
                                      <a:latin typeface="Cambria Math" panose="02040503050406030204" pitchFamily="18" charset="0"/>
                                    </a:rPr>
                                    <m:t>0</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96" name="TextBox 195">
                    <a:extLst>
                      <a:ext uri="{FF2B5EF4-FFF2-40B4-BE49-F238E27FC236}">
                        <a16:creationId xmlns:a16="http://schemas.microsoft.com/office/drawing/2014/main" id="{45FAA8CB-CC6E-4E50-F35E-8E36747B2859}"/>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50"/>
                    <a:stretch>
                      <a:fillRect/>
                    </a:stretch>
                  </a:blipFill>
                </p:spPr>
                <p:txBody>
                  <a:bodyPr/>
                  <a:lstStyle/>
                  <a:p>
                    <a:r>
                      <a:rPr lang="en-US">
                        <a:noFill/>
                      </a:rPr>
                      <a:t> </a:t>
                    </a:r>
                  </a:p>
                </p:txBody>
              </p:sp>
            </mc:Fallback>
          </mc:AlternateContent>
          <p:cxnSp>
            <p:nvCxnSpPr>
              <p:cNvPr id="197" name="Connector: Curved 196">
                <a:extLst>
                  <a:ext uri="{FF2B5EF4-FFF2-40B4-BE49-F238E27FC236}">
                    <a16:creationId xmlns:a16="http://schemas.microsoft.com/office/drawing/2014/main" id="{41780D7A-113D-AF3F-1027-295BC708FF72}"/>
                  </a:ext>
                </a:extLst>
              </p:cNvPr>
              <p:cNvCxnSpPr>
                <a:cxnSpLocks/>
                <a:endCxn id="196"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8" name="Connector: Curved 197">
                <a:extLst>
                  <a:ext uri="{FF2B5EF4-FFF2-40B4-BE49-F238E27FC236}">
                    <a16:creationId xmlns:a16="http://schemas.microsoft.com/office/drawing/2014/main" id="{3C3C6B00-87A7-1BA7-0F55-F12990BBB2AF}"/>
                  </a:ext>
                </a:extLst>
              </p:cNvPr>
              <p:cNvCxnSpPr>
                <a:cxnSpLocks/>
                <a:stCxn id="196"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3F9E1FA8-E9E0-D551-282B-1A7AD022C2DB}"/>
                </a:ext>
              </a:extLst>
            </p:cNvPr>
            <p:cNvGrpSpPr/>
            <p:nvPr/>
          </p:nvGrpSpPr>
          <p:grpSpPr>
            <a:xfrm>
              <a:off x="18331990" y="5569349"/>
              <a:ext cx="2873816" cy="883706"/>
              <a:chOff x="3918123" y="5539683"/>
              <a:chExt cx="2873816" cy="883706"/>
            </a:xfrm>
          </p:grpSpPr>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C6518880-AFF5-E25F-98A6-35FD9E7F615A}"/>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56" name="TextBox 155">
                    <a:extLst>
                      <a:ext uri="{FF2B5EF4-FFF2-40B4-BE49-F238E27FC236}">
                        <a16:creationId xmlns:a16="http://schemas.microsoft.com/office/drawing/2014/main" id="{C6518880-AFF5-E25F-98A6-35FD9E7F615A}"/>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51"/>
                    <a:stretch>
                      <a:fillRect/>
                    </a:stretch>
                  </a:blipFill>
                </p:spPr>
                <p:txBody>
                  <a:bodyPr/>
                  <a:lstStyle/>
                  <a:p>
                    <a:r>
                      <a:rPr lang="en-US">
                        <a:noFill/>
                      </a:rPr>
                      <a:t> </a:t>
                    </a:r>
                  </a:p>
                </p:txBody>
              </p:sp>
            </mc:Fallback>
          </mc:AlternateContent>
          <p:cxnSp>
            <p:nvCxnSpPr>
              <p:cNvPr id="157" name="Connector: Curved 156">
                <a:extLst>
                  <a:ext uri="{FF2B5EF4-FFF2-40B4-BE49-F238E27FC236}">
                    <a16:creationId xmlns:a16="http://schemas.microsoft.com/office/drawing/2014/main" id="{71580477-192B-60AD-CA44-ED89C9167C14}"/>
                  </a:ext>
                </a:extLst>
              </p:cNvPr>
              <p:cNvCxnSpPr>
                <a:cxnSpLocks/>
                <a:endCxn id="156"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4" name="Connector: Curved 193">
                <a:extLst>
                  <a:ext uri="{FF2B5EF4-FFF2-40B4-BE49-F238E27FC236}">
                    <a16:creationId xmlns:a16="http://schemas.microsoft.com/office/drawing/2014/main" id="{2190CEA6-D232-B17C-DBC9-3B78694ECD24}"/>
                  </a:ext>
                </a:extLst>
              </p:cNvPr>
              <p:cNvCxnSpPr>
                <a:cxnSpLocks/>
                <a:stCxn id="156"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ACAB0DBD-82C6-4D07-F00A-D618C329090E}"/>
                </a:ext>
              </a:extLst>
            </p:cNvPr>
            <p:cNvGrpSpPr/>
            <p:nvPr/>
          </p:nvGrpSpPr>
          <p:grpSpPr>
            <a:xfrm>
              <a:off x="9612877" y="5569349"/>
              <a:ext cx="2873816" cy="883706"/>
              <a:chOff x="3918123" y="5539683"/>
              <a:chExt cx="2873816" cy="883706"/>
            </a:xfrm>
          </p:grpSpPr>
          <mc:AlternateContent xmlns:mc="http://schemas.openxmlformats.org/markup-compatibility/2006" xmlns:a14="http://schemas.microsoft.com/office/drawing/2010/main">
            <mc:Choice Requires="a14">
              <p:sp>
                <p:nvSpPr>
                  <p:cNvPr id="153" name="TextBox 152">
                    <a:extLst>
                      <a:ext uri="{FF2B5EF4-FFF2-40B4-BE49-F238E27FC236}">
                        <a16:creationId xmlns:a16="http://schemas.microsoft.com/office/drawing/2014/main" id="{9AFB3E9E-6D6A-6652-8B8E-CACD5317306B}"/>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53" name="TextBox 152">
                    <a:extLst>
                      <a:ext uri="{FF2B5EF4-FFF2-40B4-BE49-F238E27FC236}">
                        <a16:creationId xmlns:a16="http://schemas.microsoft.com/office/drawing/2014/main" id="{9AFB3E9E-6D6A-6652-8B8E-CACD5317306B}"/>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52"/>
                    <a:stretch>
                      <a:fillRect/>
                    </a:stretch>
                  </a:blipFill>
                </p:spPr>
                <p:txBody>
                  <a:bodyPr/>
                  <a:lstStyle/>
                  <a:p>
                    <a:r>
                      <a:rPr lang="en-US">
                        <a:noFill/>
                      </a:rPr>
                      <a:t> </a:t>
                    </a:r>
                  </a:p>
                </p:txBody>
              </p:sp>
            </mc:Fallback>
          </mc:AlternateContent>
          <p:cxnSp>
            <p:nvCxnSpPr>
              <p:cNvPr id="154" name="Connector: Curved 153">
                <a:extLst>
                  <a:ext uri="{FF2B5EF4-FFF2-40B4-BE49-F238E27FC236}">
                    <a16:creationId xmlns:a16="http://schemas.microsoft.com/office/drawing/2014/main" id="{143F69F8-6F33-506F-C221-144DF9064317}"/>
                  </a:ext>
                </a:extLst>
              </p:cNvPr>
              <p:cNvCxnSpPr>
                <a:cxnSpLocks/>
                <a:endCxn id="153"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5" name="Connector: Curved 154">
                <a:extLst>
                  <a:ext uri="{FF2B5EF4-FFF2-40B4-BE49-F238E27FC236}">
                    <a16:creationId xmlns:a16="http://schemas.microsoft.com/office/drawing/2014/main" id="{77A1D566-01D2-21EE-AE2F-D58F742F729E}"/>
                  </a:ext>
                </a:extLst>
              </p:cNvPr>
              <p:cNvCxnSpPr>
                <a:cxnSpLocks/>
                <a:stCxn id="153"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44D24C07-2C66-CFE5-1F2F-32122C85AD38}"/>
                </a:ext>
              </a:extLst>
            </p:cNvPr>
            <p:cNvGrpSpPr/>
            <p:nvPr/>
          </p:nvGrpSpPr>
          <p:grpSpPr>
            <a:xfrm>
              <a:off x="12519248" y="5569349"/>
              <a:ext cx="2873816" cy="883706"/>
              <a:chOff x="3918123" y="5539683"/>
              <a:chExt cx="2873816" cy="883706"/>
            </a:xfrm>
          </p:grpSpPr>
          <mc:AlternateContent xmlns:mc="http://schemas.openxmlformats.org/markup-compatibility/2006" xmlns:a14="http://schemas.microsoft.com/office/drawing/2010/main">
            <mc:Choice Requires="a14">
              <p:sp>
                <p:nvSpPr>
                  <p:cNvPr id="150" name="TextBox 149">
                    <a:extLst>
                      <a:ext uri="{FF2B5EF4-FFF2-40B4-BE49-F238E27FC236}">
                        <a16:creationId xmlns:a16="http://schemas.microsoft.com/office/drawing/2014/main" id="{E5680464-C545-3171-2FC1-B23FA508B846}"/>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50" name="TextBox 149">
                    <a:extLst>
                      <a:ext uri="{FF2B5EF4-FFF2-40B4-BE49-F238E27FC236}">
                        <a16:creationId xmlns:a16="http://schemas.microsoft.com/office/drawing/2014/main" id="{E5680464-C545-3171-2FC1-B23FA508B846}"/>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53"/>
                    <a:stretch>
                      <a:fillRect/>
                    </a:stretch>
                  </a:blipFill>
                </p:spPr>
                <p:txBody>
                  <a:bodyPr/>
                  <a:lstStyle/>
                  <a:p>
                    <a:r>
                      <a:rPr lang="en-US">
                        <a:noFill/>
                      </a:rPr>
                      <a:t> </a:t>
                    </a:r>
                  </a:p>
                </p:txBody>
              </p:sp>
            </mc:Fallback>
          </mc:AlternateContent>
          <p:cxnSp>
            <p:nvCxnSpPr>
              <p:cNvPr id="151" name="Connector: Curved 150">
                <a:extLst>
                  <a:ext uri="{FF2B5EF4-FFF2-40B4-BE49-F238E27FC236}">
                    <a16:creationId xmlns:a16="http://schemas.microsoft.com/office/drawing/2014/main" id="{A29E71D1-FEA3-C859-8328-6EDFC2CA06A4}"/>
                  </a:ext>
                </a:extLst>
              </p:cNvPr>
              <p:cNvCxnSpPr>
                <a:cxnSpLocks/>
                <a:endCxn id="150"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2" name="Connector: Curved 151">
                <a:extLst>
                  <a:ext uri="{FF2B5EF4-FFF2-40B4-BE49-F238E27FC236}">
                    <a16:creationId xmlns:a16="http://schemas.microsoft.com/office/drawing/2014/main" id="{269B6449-B043-D377-24D4-B4EC2F6EC82D}"/>
                  </a:ext>
                </a:extLst>
              </p:cNvPr>
              <p:cNvCxnSpPr>
                <a:cxnSpLocks/>
                <a:stCxn id="150"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C5DC0E28-FBD9-FDE5-8DDB-FCEB670A693C}"/>
                </a:ext>
              </a:extLst>
            </p:cNvPr>
            <p:cNvGrpSpPr/>
            <p:nvPr/>
          </p:nvGrpSpPr>
          <p:grpSpPr>
            <a:xfrm>
              <a:off x="15425619" y="5569349"/>
              <a:ext cx="2873816" cy="883706"/>
              <a:chOff x="3918123" y="5539683"/>
              <a:chExt cx="2873816" cy="883706"/>
            </a:xfrm>
          </p:grpSpPr>
          <mc:AlternateContent xmlns:mc="http://schemas.openxmlformats.org/markup-compatibility/2006" xmlns:a14="http://schemas.microsoft.com/office/drawing/2010/main">
            <mc:Choice Requires="a14">
              <p:sp>
                <p:nvSpPr>
                  <p:cNvPr id="147" name="TextBox 146">
                    <a:extLst>
                      <a:ext uri="{FF2B5EF4-FFF2-40B4-BE49-F238E27FC236}">
                        <a16:creationId xmlns:a16="http://schemas.microsoft.com/office/drawing/2014/main" id="{562FD16F-5098-CABE-BCB9-6B27683EF3AC}"/>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47" name="TextBox 146">
                    <a:extLst>
                      <a:ext uri="{FF2B5EF4-FFF2-40B4-BE49-F238E27FC236}">
                        <a16:creationId xmlns:a16="http://schemas.microsoft.com/office/drawing/2014/main" id="{562FD16F-5098-CABE-BCB9-6B27683EF3AC}"/>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54"/>
                    <a:stretch>
                      <a:fillRect/>
                    </a:stretch>
                  </a:blipFill>
                </p:spPr>
                <p:txBody>
                  <a:bodyPr/>
                  <a:lstStyle/>
                  <a:p>
                    <a:r>
                      <a:rPr lang="en-US">
                        <a:noFill/>
                      </a:rPr>
                      <a:t> </a:t>
                    </a:r>
                  </a:p>
                </p:txBody>
              </p:sp>
            </mc:Fallback>
          </mc:AlternateContent>
          <p:cxnSp>
            <p:nvCxnSpPr>
              <p:cNvPr id="148" name="Connector: Curved 147">
                <a:extLst>
                  <a:ext uri="{FF2B5EF4-FFF2-40B4-BE49-F238E27FC236}">
                    <a16:creationId xmlns:a16="http://schemas.microsoft.com/office/drawing/2014/main" id="{0C905E9B-2E82-B728-F0DA-D910C8FB6F6B}"/>
                  </a:ext>
                </a:extLst>
              </p:cNvPr>
              <p:cNvCxnSpPr>
                <a:cxnSpLocks/>
                <a:endCxn id="147"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9" name="Connector: Curved 148">
                <a:extLst>
                  <a:ext uri="{FF2B5EF4-FFF2-40B4-BE49-F238E27FC236}">
                    <a16:creationId xmlns:a16="http://schemas.microsoft.com/office/drawing/2014/main" id="{2C8E05E4-76A9-5B2E-9721-B99301D577AC}"/>
                  </a:ext>
                </a:extLst>
              </p:cNvPr>
              <p:cNvCxnSpPr>
                <a:cxnSpLocks/>
                <a:stCxn id="147"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0CBF8888-D72F-9041-A5D6-9A590379B1E2}"/>
                </a:ext>
              </a:extLst>
            </p:cNvPr>
            <p:cNvGrpSpPr/>
            <p:nvPr/>
          </p:nvGrpSpPr>
          <p:grpSpPr>
            <a:xfrm>
              <a:off x="6706506" y="5569349"/>
              <a:ext cx="2873816" cy="883706"/>
              <a:chOff x="3918123" y="5539683"/>
              <a:chExt cx="2873816" cy="883706"/>
            </a:xfrm>
          </p:grpSpPr>
          <mc:AlternateContent xmlns:mc="http://schemas.openxmlformats.org/markup-compatibility/2006" xmlns:a14="http://schemas.microsoft.com/office/drawing/2010/main">
            <mc:Choice Requires="a14">
              <p:sp>
                <p:nvSpPr>
                  <p:cNvPr id="144" name="TextBox 143">
                    <a:extLst>
                      <a:ext uri="{FF2B5EF4-FFF2-40B4-BE49-F238E27FC236}">
                        <a16:creationId xmlns:a16="http://schemas.microsoft.com/office/drawing/2014/main" id="{1A37FE34-4E49-B7F4-7D94-82AD39DD8105}"/>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44" name="TextBox 143">
                    <a:extLst>
                      <a:ext uri="{FF2B5EF4-FFF2-40B4-BE49-F238E27FC236}">
                        <a16:creationId xmlns:a16="http://schemas.microsoft.com/office/drawing/2014/main" id="{1A37FE34-4E49-B7F4-7D94-82AD39DD8105}"/>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55"/>
                    <a:stretch>
                      <a:fillRect/>
                    </a:stretch>
                  </a:blipFill>
                </p:spPr>
                <p:txBody>
                  <a:bodyPr/>
                  <a:lstStyle/>
                  <a:p>
                    <a:r>
                      <a:rPr lang="en-US">
                        <a:noFill/>
                      </a:rPr>
                      <a:t> </a:t>
                    </a:r>
                  </a:p>
                </p:txBody>
              </p:sp>
            </mc:Fallback>
          </mc:AlternateContent>
          <p:cxnSp>
            <p:nvCxnSpPr>
              <p:cNvPr id="145" name="Connector: Curved 144">
                <a:extLst>
                  <a:ext uri="{FF2B5EF4-FFF2-40B4-BE49-F238E27FC236}">
                    <a16:creationId xmlns:a16="http://schemas.microsoft.com/office/drawing/2014/main" id="{DBAEEBB1-8B24-70E1-8978-D504DB53558A}"/>
                  </a:ext>
                </a:extLst>
              </p:cNvPr>
              <p:cNvCxnSpPr>
                <a:cxnSpLocks/>
                <a:endCxn id="144"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6" name="Connector: Curved 145">
                <a:extLst>
                  <a:ext uri="{FF2B5EF4-FFF2-40B4-BE49-F238E27FC236}">
                    <a16:creationId xmlns:a16="http://schemas.microsoft.com/office/drawing/2014/main" id="{DB110508-7CDF-AD0C-E664-9385E7CF78D6}"/>
                  </a:ext>
                </a:extLst>
              </p:cNvPr>
              <p:cNvCxnSpPr>
                <a:cxnSpLocks/>
                <a:stCxn id="144"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989A0636-FA47-CEFF-1368-439FA87A14D0}"/>
                </a:ext>
              </a:extLst>
            </p:cNvPr>
            <p:cNvGrpSpPr/>
            <p:nvPr/>
          </p:nvGrpSpPr>
          <p:grpSpPr>
            <a:xfrm>
              <a:off x="24144732" y="5569349"/>
              <a:ext cx="2873816" cy="883706"/>
              <a:chOff x="3918123" y="5539683"/>
              <a:chExt cx="2873816" cy="883706"/>
            </a:xfrm>
          </p:grpSpPr>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600FCD3D-DD60-05BF-B18B-F22A75D0B515}"/>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41" name="TextBox 140">
                    <a:extLst>
                      <a:ext uri="{FF2B5EF4-FFF2-40B4-BE49-F238E27FC236}">
                        <a16:creationId xmlns:a16="http://schemas.microsoft.com/office/drawing/2014/main" id="{600FCD3D-DD60-05BF-B18B-F22A75D0B515}"/>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56"/>
                    <a:stretch>
                      <a:fillRect/>
                    </a:stretch>
                  </a:blipFill>
                </p:spPr>
                <p:txBody>
                  <a:bodyPr/>
                  <a:lstStyle/>
                  <a:p>
                    <a:r>
                      <a:rPr lang="en-US">
                        <a:noFill/>
                      </a:rPr>
                      <a:t> </a:t>
                    </a:r>
                  </a:p>
                </p:txBody>
              </p:sp>
            </mc:Fallback>
          </mc:AlternateContent>
          <p:cxnSp>
            <p:nvCxnSpPr>
              <p:cNvPr id="142" name="Connector: Curved 141">
                <a:extLst>
                  <a:ext uri="{FF2B5EF4-FFF2-40B4-BE49-F238E27FC236}">
                    <a16:creationId xmlns:a16="http://schemas.microsoft.com/office/drawing/2014/main" id="{820B0316-F368-E530-57A6-175CDDB975AE}"/>
                  </a:ext>
                </a:extLst>
              </p:cNvPr>
              <p:cNvCxnSpPr>
                <a:cxnSpLocks/>
                <a:endCxn id="141"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3" name="Connector: Curved 142">
                <a:extLst>
                  <a:ext uri="{FF2B5EF4-FFF2-40B4-BE49-F238E27FC236}">
                    <a16:creationId xmlns:a16="http://schemas.microsoft.com/office/drawing/2014/main" id="{F6CE5243-0139-C2FB-C808-DACEFB9DE64C}"/>
                  </a:ext>
                </a:extLst>
              </p:cNvPr>
              <p:cNvCxnSpPr>
                <a:cxnSpLocks/>
                <a:stCxn id="141"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902F80FE-EA87-D1DF-108A-5893D5425755}"/>
                </a:ext>
              </a:extLst>
            </p:cNvPr>
            <p:cNvGrpSpPr/>
            <p:nvPr/>
          </p:nvGrpSpPr>
          <p:grpSpPr>
            <a:xfrm>
              <a:off x="21238361" y="5569349"/>
              <a:ext cx="2873816" cy="883706"/>
              <a:chOff x="3918123" y="5539683"/>
              <a:chExt cx="2873816" cy="883706"/>
            </a:xfrm>
          </p:grpSpPr>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493571DC-6719-6B4C-C8CD-E6FB376C1995}"/>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38" name="TextBox 137">
                    <a:extLst>
                      <a:ext uri="{FF2B5EF4-FFF2-40B4-BE49-F238E27FC236}">
                        <a16:creationId xmlns:a16="http://schemas.microsoft.com/office/drawing/2014/main" id="{493571DC-6719-6B4C-C8CD-E6FB376C1995}"/>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57"/>
                    <a:stretch>
                      <a:fillRect/>
                    </a:stretch>
                  </a:blipFill>
                </p:spPr>
                <p:txBody>
                  <a:bodyPr/>
                  <a:lstStyle/>
                  <a:p>
                    <a:r>
                      <a:rPr lang="en-US">
                        <a:noFill/>
                      </a:rPr>
                      <a:t> </a:t>
                    </a:r>
                  </a:p>
                </p:txBody>
              </p:sp>
            </mc:Fallback>
          </mc:AlternateContent>
          <p:cxnSp>
            <p:nvCxnSpPr>
              <p:cNvPr id="139" name="Connector: Curved 138">
                <a:extLst>
                  <a:ext uri="{FF2B5EF4-FFF2-40B4-BE49-F238E27FC236}">
                    <a16:creationId xmlns:a16="http://schemas.microsoft.com/office/drawing/2014/main" id="{2100A6D6-EFFB-B375-E3E7-D680D82BAE7C}"/>
                  </a:ext>
                </a:extLst>
              </p:cNvPr>
              <p:cNvCxnSpPr>
                <a:cxnSpLocks/>
                <a:endCxn id="138"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0" name="Connector: Curved 139">
                <a:extLst>
                  <a:ext uri="{FF2B5EF4-FFF2-40B4-BE49-F238E27FC236}">
                    <a16:creationId xmlns:a16="http://schemas.microsoft.com/office/drawing/2014/main" id="{01D98826-0137-1CDA-0576-1BD9739A645E}"/>
                  </a:ext>
                </a:extLst>
              </p:cNvPr>
              <p:cNvCxnSpPr>
                <a:cxnSpLocks/>
                <a:stCxn id="138"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73ECA52D-39E4-E33A-45A6-F5EF6CDA0A44}"/>
                </a:ext>
              </a:extLst>
            </p:cNvPr>
            <p:cNvGrpSpPr/>
            <p:nvPr/>
          </p:nvGrpSpPr>
          <p:grpSpPr>
            <a:xfrm>
              <a:off x="27051103" y="5569349"/>
              <a:ext cx="2873816" cy="883706"/>
              <a:chOff x="3918123" y="5539683"/>
              <a:chExt cx="2873816" cy="883706"/>
            </a:xfrm>
          </p:grpSpPr>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464DADAA-3627-6DC4-B62B-B8A2DFDDEE87}"/>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35" name="TextBox 134">
                    <a:extLst>
                      <a:ext uri="{FF2B5EF4-FFF2-40B4-BE49-F238E27FC236}">
                        <a16:creationId xmlns:a16="http://schemas.microsoft.com/office/drawing/2014/main" id="{464DADAA-3627-6DC4-B62B-B8A2DFDDEE87}"/>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58"/>
                    <a:stretch>
                      <a:fillRect/>
                    </a:stretch>
                  </a:blipFill>
                </p:spPr>
                <p:txBody>
                  <a:bodyPr/>
                  <a:lstStyle/>
                  <a:p>
                    <a:r>
                      <a:rPr lang="en-US">
                        <a:noFill/>
                      </a:rPr>
                      <a:t> </a:t>
                    </a:r>
                  </a:p>
                </p:txBody>
              </p:sp>
            </mc:Fallback>
          </mc:AlternateContent>
          <p:cxnSp>
            <p:nvCxnSpPr>
              <p:cNvPr id="136" name="Connector: Curved 135">
                <a:extLst>
                  <a:ext uri="{FF2B5EF4-FFF2-40B4-BE49-F238E27FC236}">
                    <a16:creationId xmlns:a16="http://schemas.microsoft.com/office/drawing/2014/main" id="{AC77E858-79A2-76CC-C76C-991ED366BF46}"/>
                  </a:ext>
                </a:extLst>
              </p:cNvPr>
              <p:cNvCxnSpPr>
                <a:cxnSpLocks/>
                <a:endCxn id="135"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7" name="Connector: Curved 136">
                <a:extLst>
                  <a:ext uri="{FF2B5EF4-FFF2-40B4-BE49-F238E27FC236}">
                    <a16:creationId xmlns:a16="http://schemas.microsoft.com/office/drawing/2014/main" id="{63FDEA5F-B37B-3770-7C3D-51D7D458CC2E}"/>
                  </a:ext>
                </a:extLst>
              </p:cNvPr>
              <p:cNvCxnSpPr>
                <a:cxnSpLocks/>
                <a:stCxn id="135"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A02C884A-077C-F91D-C9E0-CD60FBCBCD91}"/>
                </a:ext>
              </a:extLst>
            </p:cNvPr>
            <p:cNvGrpSpPr/>
            <p:nvPr/>
          </p:nvGrpSpPr>
          <p:grpSpPr>
            <a:xfrm>
              <a:off x="29957474" y="5569349"/>
              <a:ext cx="2835074" cy="883706"/>
              <a:chOff x="3594916" y="5612488"/>
              <a:chExt cx="2835074" cy="883706"/>
            </a:xfrm>
          </p:grpSpPr>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8E2C6E2B-B7D8-2B1B-1D42-D0949E379764}"/>
                      </a:ext>
                    </a:extLst>
                  </p:cNvPr>
                  <p:cNvSpPr txBox="1"/>
                  <p:nvPr/>
                </p:nvSpPr>
                <p:spPr>
                  <a:xfrm>
                    <a:off x="3964166" y="5612488"/>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10</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32" name="TextBox 131">
                    <a:extLst>
                      <a:ext uri="{FF2B5EF4-FFF2-40B4-BE49-F238E27FC236}">
                        <a16:creationId xmlns:a16="http://schemas.microsoft.com/office/drawing/2014/main" id="{8E2C6E2B-B7D8-2B1B-1D42-D0949E379764}"/>
                      </a:ext>
                    </a:extLst>
                  </p:cNvPr>
                  <p:cNvSpPr txBox="1">
                    <a:spLocks noRot="1" noChangeAspect="1" noMove="1" noResize="1" noEditPoints="1" noAdjustHandles="1" noChangeArrowheads="1" noChangeShapeType="1" noTextEdit="1"/>
                  </p:cNvSpPr>
                  <p:nvPr/>
                </p:nvSpPr>
                <p:spPr>
                  <a:xfrm>
                    <a:off x="3964166" y="5612488"/>
                    <a:ext cx="2156042" cy="707886"/>
                  </a:xfrm>
                  <a:prstGeom prst="rect">
                    <a:avLst/>
                  </a:prstGeom>
                  <a:blipFill>
                    <a:blip r:embed="rId59"/>
                    <a:stretch>
                      <a:fillRect/>
                    </a:stretch>
                  </a:blipFill>
                </p:spPr>
                <p:txBody>
                  <a:bodyPr/>
                  <a:lstStyle/>
                  <a:p>
                    <a:r>
                      <a:rPr lang="en-US">
                        <a:noFill/>
                      </a:rPr>
                      <a:t> </a:t>
                    </a:r>
                  </a:p>
                </p:txBody>
              </p:sp>
            </mc:Fallback>
          </mc:AlternateContent>
          <p:cxnSp>
            <p:nvCxnSpPr>
              <p:cNvPr id="133" name="Connector: Curved 132">
                <a:extLst>
                  <a:ext uri="{FF2B5EF4-FFF2-40B4-BE49-F238E27FC236}">
                    <a16:creationId xmlns:a16="http://schemas.microsoft.com/office/drawing/2014/main" id="{662C0BE3-D6A4-9272-D00F-26C22815826B}"/>
                  </a:ext>
                </a:extLst>
              </p:cNvPr>
              <p:cNvCxnSpPr>
                <a:cxnSpLocks/>
                <a:endCxn id="132" idx="1"/>
              </p:cNvCxnSpPr>
              <p:nvPr/>
            </p:nvCxnSpPr>
            <p:spPr>
              <a:xfrm rot="5400000" flipH="1" flipV="1">
                <a:off x="3514660" y="6046688"/>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4" name="Connector: Curved 133">
                <a:extLst>
                  <a:ext uri="{FF2B5EF4-FFF2-40B4-BE49-F238E27FC236}">
                    <a16:creationId xmlns:a16="http://schemas.microsoft.com/office/drawing/2014/main" id="{34C2517D-3382-6197-9684-A683F8A32853}"/>
                  </a:ext>
                </a:extLst>
              </p:cNvPr>
              <p:cNvCxnSpPr>
                <a:cxnSpLocks/>
                <a:stCxn id="132" idx="3"/>
              </p:cNvCxnSpPr>
              <p:nvPr/>
            </p:nvCxnSpPr>
            <p:spPr>
              <a:xfrm>
                <a:off x="6120208" y="5966431"/>
                <a:ext cx="309782" cy="517624"/>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sp>
        <p:nvSpPr>
          <p:cNvPr id="24" name="TextBox 23">
            <a:extLst>
              <a:ext uri="{FF2B5EF4-FFF2-40B4-BE49-F238E27FC236}">
                <a16:creationId xmlns:a16="http://schemas.microsoft.com/office/drawing/2014/main" id="{F30A5B61-1372-380F-E669-9D7A31529B5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60">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2" name="Slide Number Placeholder 3">
            <a:extLst>
              <a:ext uri="{FF2B5EF4-FFF2-40B4-BE49-F238E27FC236}">
                <a16:creationId xmlns:a16="http://schemas.microsoft.com/office/drawing/2014/main" id="{AB2BD6A7-8968-CD5F-E6CA-B05A3CE4DFFA}"/>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109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671785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11941" y="823919"/>
            <a:ext cx="33604200" cy="18735675"/>
          </a:xfrm>
        </p:spPr>
        <p:txBody>
          <a:bodyPr>
            <a:normAutofit/>
          </a:bodyPr>
          <a:lstStyle/>
          <a:p>
            <a:r>
              <a:rPr lang="en-US" altLang="zh-TW" sz="23997" dirty="0">
                <a:solidFill>
                  <a:schemeClr val="accent6"/>
                </a:solidFill>
              </a:rPr>
              <a:t>Spring 2025</a:t>
            </a:r>
            <a:br>
              <a:rPr lang="en-US" altLang="zh-TW" sz="23997" b="0" dirty="0">
                <a:solidFill>
                  <a:schemeClr val="accent6"/>
                </a:solidFill>
              </a:rPr>
            </a:br>
            <a:br>
              <a:rPr lang="en-US" altLang="zh-TW" sz="23997" dirty="0">
                <a:solidFill>
                  <a:srgbClr val="C00000"/>
                </a:solidFill>
              </a:rPr>
            </a:br>
            <a:r>
              <a:rPr lang="en-US" altLang="zh-TW" sz="23997" dirty="0">
                <a:solidFill>
                  <a:srgbClr val="C00000"/>
                </a:solidFill>
              </a:rPr>
              <a:t>Generative AI </a:t>
            </a:r>
            <a:br>
              <a:rPr lang="en-US" altLang="zh-TW" sz="23997" dirty="0">
                <a:solidFill>
                  <a:srgbClr val="C00000"/>
                </a:solidFill>
              </a:rPr>
            </a:br>
            <a:r>
              <a:rPr lang="en-US" altLang="zh-TW" sz="23997" dirty="0">
                <a:solidFill>
                  <a:srgbClr val="C00000"/>
                </a:solidFill>
              </a:rPr>
              <a:t>Innovative Applications</a:t>
            </a:r>
            <a:br>
              <a:rPr lang="en-US" altLang="zh-TW" sz="23997" dirty="0">
                <a:solidFill>
                  <a:srgbClr val="C00000"/>
                </a:solidFill>
              </a:rPr>
            </a:br>
            <a:endParaRPr lang="zh-TW" altLang="en-US" sz="23997" dirty="0">
              <a:solidFill>
                <a:srgbClr val="FF0000"/>
              </a:solidFill>
            </a:endParaRPr>
          </a:p>
        </p:txBody>
      </p:sp>
      <p:sp>
        <p:nvSpPr>
          <p:cNvPr id="4" name="投影片編號版面配置區 3"/>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E78C9E75-97FD-45D9-8ED3-955348887BB1}" type="slidenum">
              <a:rPr kumimoji="0" lang="zh-TW" altLang="en-US" sz="36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11</a:t>
            </a:fld>
            <a:endParaRPr kumimoji="0" lang="zh-TW" altLang="en-US" sz="36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Arial"/>
              <a:sym typeface="Arial"/>
            </a:endParaRPr>
          </a:p>
        </p:txBody>
      </p:sp>
      <p:pic>
        <p:nvPicPr>
          <p:cNvPr id="3" name="Picture 2">
            <a:extLst>
              <a:ext uri="{FF2B5EF4-FFF2-40B4-BE49-F238E27FC236}">
                <a16:creationId xmlns:a16="http://schemas.microsoft.com/office/drawing/2014/main" id="{A24B80B9-A55B-055E-D160-C7A53A35B4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8788" y="412664"/>
            <a:ext cx="2404992" cy="1551609"/>
          </a:xfrm>
          <a:prstGeom prst="rect">
            <a:avLst/>
          </a:prstGeom>
        </p:spPr>
      </p:pic>
      <p:pic>
        <p:nvPicPr>
          <p:cNvPr id="5" name="Picture 4">
            <a:extLst>
              <a:ext uri="{FF2B5EF4-FFF2-40B4-BE49-F238E27FC236}">
                <a16:creationId xmlns:a16="http://schemas.microsoft.com/office/drawing/2014/main" id="{D92F3226-FD69-EC9D-1725-C8EDE1A145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68790" y="2074911"/>
            <a:ext cx="2404995" cy="586218"/>
          </a:xfrm>
          <a:prstGeom prst="rect">
            <a:avLst/>
          </a:prstGeom>
        </p:spPr>
      </p:pic>
      <p:pic>
        <p:nvPicPr>
          <p:cNvPr id="6" name="Picture 5">
            <a:extLst>
              <a:ext uri="{FF2B5EF4-FFF2-40B4-BE49-F238E27FC236}">
                <a16:creationId xmlns:a16="http://schemas.microsoft.com/office/drawing/2014/main" id="{76135A53-A8AA-3340-6499-55DA86807819}"/>
              </a:ext>
            </a:extLst>
          </p:cNvPr>
          <p:cNvPicPr>
            <a:picLocks noChangeAspect="1"/>
          </p:cNvPicPr>
          <p:nvPr/>
        </p:nvPicPr>
        <p:blipFill>
          <a:blip r:embed="rId4"/>
          <a:stretch>
            <a:fillRect/>
          </a:stretch>
        </p:blipFill>
        <p:spPr>
          <a:xfrm>
            <a:off x="302220" y="412664"/>
            <a:ext cx="8029410" cy="1754325"/>
          </a:xfrm>
          <a:prstGeom prst="rect">
            <a:avLst/>
          </a:prstGeom>
        </p:spPr>
      </p:pic>
    </p:spTree>
    <p:extLst>
      <p:ext uri="{BB962C8B-B14F-4D97-AF65-F5344CB8AC3E}">
        <p14:creationId xmlns:p14="http://schemas.microsoft.com/office/powerpoint/2010/main" val="42158343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Model Training</a:t>
            </a:r>
          </a:p>
        </p:txBody>
      </p:sp>
      <p:sp>
        <p:nvSpPr>
          <p:cNvPr id="2" name="TextBox 1">
            <a:extLst>
              <a:ext uri="{FF2B5EF4-FFF2-40B4-BE49-F238E27FC236}">
                <a16:creationId xmlns:a16="http://schemas.microsoft.com/office/drawing/2014/main" id="{962B99B1-C9E4-B52B-8458-BADBFDC63EA7}"/>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607A522B-22D0-7F77-3ED6-3DD70D68C45C}"/>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110</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949181139"/>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Model Training</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dirty="0"/>
              <a:t>Training Data</a:t>
            </a:r>
          </a:p>
        </p:txBody>
      </p:sp>
      <p:pic>
        <p:nvPicPr>
          <p:cNvPr id="39" name="Picture 38">
            <a:extLst>
              <a:ext uri="{FF2B5EF4-FFF2-40B4-BE49-F238E27FC236}">
                <a16:creationId xmlns:a16="http://schemas.microsoft.com/office/drawing/2014/main" id="{29ABAC49-9119-EBA3-04AA-BA94D7B3FC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338408" y="5007263"/>
            <a:ext cx="3727732" cy="3727732"/>
          </a:xfrm>
          <a:prstGeom prst="rect">
            <a:avLst/>
          </a:prstGeom>
        </p:spPr>
      </p:pic>
      <p:pic>
        <p:nvPicPr>
          <p:cNvPr id="41" name="Picture 40">
            <a:extLst>
              <a:ext uri="{FF2B5EF4-FFF2-40B4-BE49-F238E27FC236}">
                <a16:creationId xmlns:a16="http://schemas.microsoft.com/office/drawing/2014/main" id="{77C0BAA8-3091-B7CB-3BAA-213F8EED6DB8}"/>
              </a:ext>
            </a:extLst>
          </p:cNvPr>
          <p:cNvPicPr>
            <a:picLocks noChangeAspect="1"/>
          </p:cNvPicPr>
          <p:nvPr/>
        </p:nvPicPr>
        <p:blipFill rotWithShape="1">
          <a:blip r:embed="rId4"/>
          <a:srcRect r="49593"/>
          <a:stretch/>
        </p:blipFill>
        <p:spPr>
          <a:xfrm>
            <a:off x="21794644" y="5001769"/>
            <a:ext cx="4037157" cy="4114256"/>
          </a:xfrm>
          <a:prstGeom prst="rect">
            <a:avLst/>
          </a:prstGeom>
        </p:spPr>
      </p:pic>
      <p:pic>
        <p:nvPicPr>
          <p:cNvPr id="42" name="Picture 41">
            <a:extLst>
              <a:ext uri="{FF2B5EF4-FFF2-40B4-BE49-F238E27FC236}">
                <a16:creationId xmlns:a16="http://schemas.microsoft.com/office/drawing/2014/main" id="{B1E120CA-1AA0-9EFE-673F-F758B2839CEA}"/>
              </a:ext>
            </a:extLst>
          </p:cNvPr>
          <p:cNvPicPr>
            <a:picLocks noChangeAspect="1"/>
          </p:cNvPicPr>
          <p:nvPr/>
        </p:nvPicPr>
        <p:blipFill rotWithShape="1">
          <a:blip r:embed="rId4"/>
          <a:srcRect l="49593"/>
          <a:stretch/>
        </p:blipFill>
        <p:spPr>
          <a:xfrm>
            <a:off x="10304245" y="5001769"/>
            <a:ext cx="4037157" cy="4114256"/>
          </a:xfrm>
          <a:prstGeom prst="rect">
            <a:avLst/>
          </a:prstGeom>
        </p:spPr>
      </p:pic>
      <p:sp>
        <p:nvSpPr>
          <p:cNvPr id="44" name="Arrow: Right 43">
            <a:extLst>
              <a:ext uri="{FF2B5EF4-FFF2-40B4-BE49-F238E27FC236}">
                <a16:creationId xmlns:a16="http://schemas.microsoft.com/office/drawing/2014/main" id="{2F9EFB03-4BE2-D448-D7C8-CC5A93BEAE4B}"/>
              </a:ext>
            </a:extLst>
          </p:cNvPr>
          <p:cNvSpPr/>
          <p:nvPr/>
        </p:nvSpPr>
        <p:spPr>
          <a:xfrm>
            <a:off x="14645482" y="6149119"/>
            <a:ext cx="1714500" cy="1408176"/>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45" name="Arrow: Right 44">
            <a:extLst>
              <a:ext uri="{FF2B5EF4-FFF2-40B4-BE49-F238E27FC236}">
                <a16:creationId xmlns:a16="http://schemas.microsoft.com/office/drawing/2014/main" id="{81D41D5A-FFC1-11EF-4BEF-5871FAAF3085}"/>
              </a:ext>
            </a:extLst>
          </p:cNvPr>
          <p:cNvSpPr/>
          <p:nvPr/>
        </p:nvSpPr>
        <p:spPr>
          <a:xfrm>
            <a:off x="20044567" y="6149119"/>
            <a:ext cx="1714500" cy="1408176"/>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F43ADD28-E96F-E8A5-F941-5450BDC7C9CB}"/>
                  </a:ext>
                </a:extLst>
              </p:cNvPr>
              <p:cNvSpPr/>
              <p:nvPr/>
            </p:nvSpPr>
            <p:spPr>
              <a:xfrm>
                <a:off x="3300838" y="6382512"/>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Noisy image at time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𝑡</m:t>
                    </m:r>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46" name="Rectangle 45">
                <a:extLst>
                  <a:ext uri="{FF2B5EF4-FFF2-40B4-BE49-F238E27FC236}">
                    <a16:creationId xmlns:a16="http://schemas.microsoft.com/office/drawing/2014/main" id="{F43ADD28-E96F-E8A5-F941-5450BDC7C9CB}"/>
                  </a:ext>
                </a:extLst>
              </p:cNvPr>
              <p:cNvSpPr>
                <a:spLocks noRot="1" noChangeAspect="1" noMove="1" noResize="1" noEditPoints="1" noAdjustHandles="1" noChangeArrowheads="1" noChangeShapeType="1" noTextEdit="1"/>
              </p:cNvSpPr>
              <p:nvPr/>
            </p:nvSpPr>
            <p:spPr>
              <a:xfrm>
                <a:off x="3300838" y="6382512"/>
                <a:ext cx="6553573" cy="1363582"/>
              </a:xfrm>
              <a:prstGeom prst="rect">
                <a:avLst/>
              </a:prstGeom>
              <a:blipFill>
                <a:blip r:embed="rId5"/>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E2FB9EEC-D107-73BB-0E27-E39FC355C1C9}"/>
                  </a:ext>
                </a:extLst>
              </p:cNvPr>
              <p:cNvSpPr/>
              <p:nvPr/>
            </p:nvSpPr>
            <p:spPr>
              <a:xfrm>
                <a:off x="26731470" y="6382512"/>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Noise added at time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𝑡</m:t>
                    </m:r>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47" name="Rectangle 46">
                <a:extLst>
                  <a:ext uri="{FF2B5EF4-FFF2-40B4-BE49-F238E27FC236}">
                    <a16:creationId xmlns:a16="http://schemas.microsoft.com/office/drawing/2014/main" id="{E2FB9EEC-D107-73BB-0E27-E39FC355C1C9}"/>
                  </a:ext>
                </a:extLst>
              </p:cNvPr>
              <p:cNvSpPr>
                <a:spLocks noRot="1" noChangeAspect="1" noMove="1" noResize="1" noEditPoints="1" noAdjustHandles="1" noChangeArrowheads="1" noChangeShapeType="1" noTextEdit="1"/>
              </p:cNvSpPr>
              <p:nvPr/>
            </p:nvSpPr>
            <p:spPr>
              <a:xfrm>
                <a:off x="26731470" y="6382512"/>
                <a:ext cx="6553573" cy="1363582"/>
              </a:xfrm>
              <a:prstGeom prst="rect">
                <a:avLst/>
              </a:prstGeom>
              <a:blipFill>
                <a:blip r:embed="rId6"/>
                <a:stretch>
                  <a:fillRect/>
                </a:stretch>
              </a:blipFill>
              <a:ln>
                <a:solidFill>
                  <a:schemeClr val="tx2"/>
                </a:solidFill>
              </a:ln>
            </p:spPr>
            <p:txBody>
              <a:bodyPr/>
              <a:lstStyle/>
              <a:p>
                <a:r>
                  <a:rPr lang="en-US">
                    <a:noFill/>
                  </a:rPr>
                  <a:t> </a:t>
                </a:r>
              </a:p>
            </p:txBody>
          </p:sp>
        </mc:Fallback>
      </mc:AlternateContent>
      <p:grpSp>
        <p:nvGrpSpPr>
          <p:cNvPr id="50" name="Group 49">
            <a:extLst>
              <a:ext uri="{FF2B5EF4-FFF2-40B4-BE49-F238E27FC236}">
                <a16:creationId xmlns:a16="http://schemas.microsoft.com/office/drawing/2014/main" id="{916AFCC6-D4CC-11FA-22C4-D4417560EE14}"/>
              </a:ext>
            </a:extLst>
          </p:cNvPr>
          <p:cNvGrpSpPr/>
          <p:nvPr/>
        </p:nvGrpSpPr>
        <p:grpSpPr>
          <a:xfrm>
            <a:off x="10304245" y="9754091"/>
            <a:ext cx="22980797" cy="1363582"/>
            <a:chOff x="10304245" y="9754091"/>
            <a:chExt cx="22980797" cy="1363582"/>
          </a:xfrm>
        </p:grpSpPr>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F00B9341-77D3-5B17-D448-92A4ADC9535F}"/>
                    </a:ext>
                  </a:extLst>
                </p:cNvPr>
                <p:cNvSpPr txBox="1"/>
                <p:nvPr/>
              </p:nvSpPr>
              <p:spPr>
                <a:xfrm>
                  <a:off x="10304245" y="9876851"/>
                  <a:ext cx="16162992" cy="1118063"/>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6000" b="0" i="1" smtClean="0">
                            <a:solidFill>
                              <a:schemeClr val="bg1"/>
                            </a:solidFill>
                            <a:latin typeface="Cambria Math" panose="02040503050406030204" pitchFamily="18" charset="0"/>
                            <a:cs typeface="NVIDIA Sans" panose="020B0503020203020204" pitchFamily="34" charset="0"/>
                          </a:rPr>
                          <m:t>𝑞</m:t>
                        </m:r>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e>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0</m:t>
                                </m:r>
                              </m:sub>
                            </m:sSub>
                          </m:e>
                        </m:d>
                        <m:r>
                          <a:rPr lang="en-US" sz="6000" b="0" i="1" smtClean="0">
                            <a:solidFill>
                              <a:schemeClr val="bg1"/>
                            </a:solidFill>
                            <a:latin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cs typeface="NVIDIA Sans" panose="020B0503020203020204" pitchFamily="34" charset="0"/>
                          </a:rPr>
                          <m:t>𝑁</m:t>
                        </m:r>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cs typeface="NVIDIA Sans" panose="020B0503020203020204" pitchFamily="34" charset="0"/>
                          </a:rPr>
                          <m:t>;</m:t>
                        </m:r>
                        <m:rad>
                          <m:radPr>
                            <m:degHide m:val="on"/>
                            <m:ctrlPr>
                              <a:rPr lang="en-US" sz="6000" b="0" i="1" smtClean="0">
                                <a:solidFill>
                                  <a:schemeClr val="bg1"/>
                                </a:solidFill>
                                <a:latin typeface="Cambria Math" panose="02040503050406030204" pitchFamily="18" charset="0"/>
                                <a:cs typeface="NVIDIA Sans" panose="020B0503020203020204" pitchFamily="34" charset="0"/>
                              </a:rPr>
                            </m:ctrlPr>
                          </m:radPr>
                          <m:deg/>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acc>
                                  <m:accPr>
                                    <m:chr m:val="̅"/>
                                    <m:ctrlPr>
                                      <a:rPr lang="en-US" sz="6000" b="0" i="1" smtClean="0">
                                        <a:solidFill>
                                          <a:schemeClr val="bg1"/>
                                        </a:solidFill>
                                        <a:latin typeface="Cambria Math" panose="02040503050406030204" pitchFamily="18" charset="0"/>
                                        <a:cs typeface="NVIDIA Sans" panose="020B0503020203020204" pitchFamily="34" charset="0"/>
                                      </a:rPr>
                                    </m:ctrlPr>
                                  </m:acc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𝛼</m:t>
                                    </m:r>
                                  </m:e>
                                </m:acc>
                              </m:e>
                              <m:sub>
                                <m:r>
                                  <a:rPr lang="en-US" sz="6000" b="0" i="1" smtClean="0">
                                    <a:solidFill>
                                      <a:schemeClr val="bg1"/>
                                    </a:solidFill>
                                    <a:latin typeface="Cambria Math" panose="02040503050406030204" pitchFamily="18" charset="0"/>
                                    <a:cs typeface="NVIDIA Sans" panose="020B0503020203020204" pitchFamily="34" charset="0"/>
                                  </a:rPr>
                                  <m:t>𝑡</m:t>
                                </m:r>
                              </m:sub>
                            </m:sSub>
                          </m:e>
                        </m:rad>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0</m:t>
                            </m:r>
                          </m:sub>
                        </m:s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 </m:t>
                        </m:r>
                        <m:d>
                          <m:d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d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acc>
                                  <m:accPr>
                                    <m:chr m:val="̅"/>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acc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𝛼</m:t>
                                    </m:r>
                                  </m:e>
                                </m:acc>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e>
                        </m:d>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6000" b="1"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𝐈</m:t>
                        </m:r>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oMath>
                    </m:oMathPara>
                  </a14:m>
                  <a:endParaRPr lang="en-US" sz="60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48" name="TextBox 47">
                  <a:extLst>
                    <a:ext uri="{FF2B5EF4-FFF2-40B4-BE49-F238E27FC236}">
                      <a16:creationId xmlns:a16="http://schemas.microsoft.com/office/drawing/2014/main" id="{F00B9341-77D3-5B17-D448-92A4ADC9535F}"/>
                    </a:ext>
                  </a:extLst>
                </p:cNvPr>
                <p:cNvSpPr txBox="1">
                  <a:spLocks noRot="1" noChangeAspect="1" noMove="1" noResize="1" noEditPoints="1" noAdjustHandles="1" noChangeArrowheads="1" noChangeShapeType="1" noTextEdit="1"/>
                </p:cNvSpPr>
                <p:nvPr/>
              </p:nvSpPr>
              <p:spPr>
                <a:xfrm>
                  <a:off x="10304245" y="9876851"/>
                  <a:ext cx="16162992" cy="1118063"/>
                </a:xfrm>
                <a:prstGeom prst="rect">
                  <a:avLst/>
                </a:prstGeom>
                <a:blipFill>
                  <a:blip r:embed="rId7"/>
                  <a:stretch>
                    <a:fillRect/>
                  </a:stretch>
                </a:blipFill>
              </p:spPr>
              <p:txBody>
                <a:bodyPr/>
                <a:lstStyle/>
                <a:p>
                  <a:r>
                    <a:rPr lang="en-US">
                      <a:noFill/>
                    </a:rPr>
                    <a:t> </a:t>
                  </a:r>
                </a:p>
              </p:txBody>
            </p:sp>
          </mc:Fallback>
        </mc:AlternateContent>
        <p:sp>
          <p:nvSpPr>
            <p:cNvPr id="49" name="Rectangle 48">
              <a:extLst>
                <a:ext uri="{FF2B5EF4-FFF2-40B4-BE49-F238E27FC236}">
                  <a16:creationId xmlns:a16="http://schemas.microsoft.com/office/drawing/2014/main" id="{3F7F2577-F0C2-4F74-C080-EF738F948F5D}"/>
                </a:ext>
              </a:extLst>
            </p:cNvPr>
            <p:cNvSpPr/>
            <p:nvPr/>
          </p:nvSpPr>
          <p:spPr>
            <a:xfrm>
              <a:off x="26731469" y="9754091"/>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“Skip ahead” function</a:t>
              </a:r>
            </a:p>
          </p:txBody>
        </p:sp>
      </p:grpSp>
      <p:grpSp>
        <p:nvGrpSpPr>
          <p:cNvPr id="61" name="Group 60">
            <a:extLst>
              <a:ext uri="{FF2B5EF4-FFF2-40B4-BE49-F238E27FC236}">
                <a16:creationId xmlns:a16="http://schemas.microsoft.com/office/drawing/2014/main" id="{ABADCE89-1233-E797-C6BE-E5D532D985AB}"/>
              </a:ext>
            </a:extLst>
          </p:cNvPr>
          <p:cNvGrpSpPr/>
          <p:nvPr/>
        </p:nvGrpSpPr>
        <p:grpSpPr>
          <a:xfrm>
            <a:off x="2514600" y="11781759"/>
            <a:ext cx="31546800" cy="6852711"/>
            <a:chOff x="2514600" y="11781759"/>
            <a:chExt cx="31546800" cy="6852711"/>
          </a:xfrm>
        </p:grpSpPr>
        <p:pic>
          <p:nvPicPr>
            <p:cNvPr id="52" name="Picture 51">
              <a:extLst>
                <a:ext uri="{FF2B5EF4-FFF2-40B4-BE49-F238E27FC236}">
                  <a16:creationId xmlns:a16="http://schemas.microsoft.com/office/drawing/2014/main" id="{2E5BBFFB-3825-7C85-5F48-BCC1204BE51E}"/>
                </a:ext>
              </a:extLst>
            </p:cNvPr>
            <p:cNvPicPr>
              <a:picLocks noChangeAspect="1"/>
            </p:cNvPicPr>
            <p:nvPr/>
          </p:nvPicPr>
          <p:blipFill>
            <a:blip r:embed="rId8"/>
            <a:stretch>
              <a:fillRect/>
            </a:stretch>
          </p:blipFill>
          <p:spPr>
            <a:xfrm>
              <a:off x="2514600" y="13182174"/>
              <a:ext cx="9752232" cy="5395793"/>
            </a:xfrm>
            <a:prstGeom prst="rect">
              <a:avLst/>
            </a:prstGeom>
          </p:spPr>
        </p:pic>
        <p:pic>
          <p:nvPicPr>
            <p:cNvPr id="54" name="Picture 53">
              <a:extLst>
                <a:ext uri="{FF2B5EF4-FFF2-40B4-BE49-F238E27FC236}">
                  <a16:creationId xmlns:a16="http://schemas.microsoft.com/office/drawing/2014/main" id="{A073DF9C-6010-5243-5A06-119244D1286C}"/>
                </a:ext>
              </a:extLst>
            </p:cNvPr>
            <p:cNvPicPr>
              <a:picLocks noChangeAspect="1"/>
            </p:cNvPicPr>
            <p:nvPr/>
          </p:nvPicPr>
          <p:blipFill>
            <a:blip r:embed="rId9"/>
            <a:stretch>
              <a:fillRect/>
            </a:stretch>
          </p:blipFill>
          <p:spPr>
            <a:xfrm>
              <a:off x="13614631" y="13220070"/>
              <a:ext cx="9241115" cy="5320000"/>
            </a:xfrm>
            <a:prstGeom prst="rect">
              <a:avLst/>
            </a:prstGeom>
          </p:spPr>
        </p:pic>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86858859-7B5B-5001-ACE3-48563F0CEA51}"/>
                    </a:ext>
                  </a:extLst>
                </p:cNvPr>
                <p:cNvSpPr/>
                <p:nvPr/>
              </p:nvSpPr>
              <p:spPr>
                <a:xfrm>
                  <a:off x="6577624" y="11781759"/>
                  <a:ext cx="2157722" cy="1363582"/>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0" dirty="0">
                      <a:solidFill>
                        <a:schemeClr val="bg1"/>
                      </a:solidFill>
                      <a:cs typeface="NVIDIA Sans" panose="020B0503020203020204" pitchFamily="34" charset="0"/>
                    </a:rPr>
                    <a:t>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𝑡</m:t>
                      </m:r>
                      <m:r>
                        <a:rPr lang="en-US" sz="4000" b="0" i="1" smtClean="0">
                          <a:solidFill>
                            <a:schemeClr val="bg1"/>
                          </a:solidFill>
                          <a:latin typeface="Cambria Math" panose="02040503050406030204" pitchFamily="18" charset="0"/>
                          <a:cs typeface="NVIDIA Sans" panose="020B0503020203020204" pitchFamily="34" charset="0"/>
                        </a:rPr>
                        <m:t>=5</m:t>
                      </m:r>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6" name="Rectangle 55">
                  <a:extLst>
                    <a:ext uri="{FF2B5EF4-FFF2-40B4-BE49-F238E27FC236}">
                      <a16:creationId xmlns:a16="http://schemas.microsoft.com/office/drawing/2014/main" id="{86858859-7B5B-5001-ACE3-48563F0CEA51}"/>
                    </a:ext>
                  </a:extLst>
                </p:cNvPr>
                <p:cNvSpPr>
                  <a:spLocks noRot="1" noChangeAspect="1" noMove="1" noResize="1" noEditPoints="1" noAdjustHandles="1" noChangeArrowheads="1" noChangeShapeType="1" noTextEdit="1"/>
                </p:cNvSpPr>
                <p:nvPr/>
              </p:nvSpPr>
              <p:spPr>
                <a:xfrm>
                  <a:off x="6577624" y="11781759"/>
                  <a:ext cx="2157722" cy="1363582"/>
                </a:xfrm>
                <a:prstGeom prst="rect">
                  <a:avLst/>
                </a:prstGeom>
                <a:blipFill>
                  <a:blip r:embed="rId10"/>
                  <a:stretch>
                    <a:fillRect/>
                  </a:stretch>
                </a:blipFill>
                <a:ln>
                  <a:solidFill>
                    <a:schemeClr val="accent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Rectangle 56">
                  <a:extLst>
                    <a:ext uri="{FF2B5EF4-FFF2-40B4-BE49-F238E27FC236}">
                      <a16:creationId xmlns:a16="http://schemas.microsoft.com/office/drawing/2014/main" id="{47AD47D2-46A1-32AA-54E7-4E4F625F0849}"/>
                    </a:ext>
                  </a:extLst>
                </p:cNvPr>
                <p:cNvSpPr/>
                <p:nvPr/>
              </p:nvSpPr>
              <p:spPr>
                <a:xfrm>
                  <a:off x="17423912" y="11781759"/>
                  <a:ext cx="2157722" cy="1363582"/>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0" dirty="0">
                      <a:solidFill>
                        <a:schemeClr val="bg1"/>
                      </a:solidFill>
                      <a:cs typeface="NVIDIA Sans" panose="020B0503020203020204" pitchFamily="34" charset="0"/>
                    </a:rPr>
                    <a:t>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𝑡</m:t>
                      </m:r>
                      <m:r>
                        <a:rPr lang="en-US" sz="4000" b="0" i="1" smtClean="0">
                          <a:solidFill>
                            <a:schemeClr val="bg1"/>
                          </a:solidFill>
                          <a:latin typeface="Cambria Math" panose="02040503050406030204" pitchFamily="18" charset="0"/>
                          <a:cs typeface="NVIDIA Sans" panose="020B0503020203020204" pitchFamily="34" charset="0"/>
                        </a:rPr>
                        <m:t>=25</m:t>
                      </m:r>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7" name="Rectangle 56">
                  <a:extLst>
                    <a:ext uri="{FF2B5EF4-FFF2-40B4-BE49-F238E27FC236}">
                      <a16:creationId xmlns:a16="http://schemas.microsoft.com/office/drawing/2014/main" id="{47AD47D2-46A1-32AA-54E7-4E4F625F0849}"/>
                    </a:ext>
                  </a:extLst>
                </p:cNvPr>
                <p:cNvSpPr>
                  <a:spLocks noRot="1" noChangeAspect="1" noMove="1" noResize="1" noEditPoints="1" noAdjustHandles="1" noChangeArrowheads="1" noChangeShapeType="1" noTextEdit="1"/>
                </p:cNvSpPr>
                <p:nvPr/>
              </p:nvSpPr>
              <p:spPr>
                <a:xfrm>
                  <a:off x="17423912" y="11781759"/>
                  <a:ext cx="2157722" cy="1363582"/>
                </a:xfrm>
                <a:prstGeom prst="rect">
                  <a:avLst/>
                </a:prstGeom>
                <a:blipFill>
                  <a:blip r:embed="rId11"/>
                  <a:stretch>
                    <a:fillRect/>
                  </a:stretch>
                </a:blipFill>
                <a:ln>
                  <a:solidFill>
                    <a:schemeClr val="accent4"/>
                  </a:solidFill>
                </a:ln>
              </p:spPr>
              <p:txBody>
                <a:bodyPr/>
                <a:lstStyle/>
                <a:p>
                  <a:r>
                    <a:rPr lang="en-US">
                      <a:noFill/>
                    </a:rPr>
                    <a:t> </a:t>
                  </a:r>
                </a:p>
              </p:txBody>
            </p:sp>
          </mc:Fallback>
        </mc:AlternateContent>
        <p:pic>
          <p:nvPicPr>
            <p:cNvPr id="59" name="Picture 58">
              <a:extLst>
                <a:ext uri="{FF2B5EF4-FFF2-40B4-BE49-F238E27FC236}">
                  <a16:creationId xmlns:a16="http://schemas.microsoft.com/office/drawing/2014/main" id="{E66A8CA0-1438-E31A-2580-6E2A75673FC1}"/>
                </a:ext>
              </a:extLst>
            </p:cNvPr>
            <p:cNvPicPr>
              <a:picLocks noChangeAspect="1"/>
            </p:cNvPicPr>
            <p:nvPr/>
          </p:nvPicPr>
          <p:blipFill>
            <a:blip r:embed="rId12"/>
            <a:stretch>
              <a:fillRect/>
            </a:stretch>
          </p:blipFill>
          <p:spPr>
            <a:xfrm>
              <a:off x="24203546" y="13125670"/>
              <a:ext cx="9857854" cy="5508800"/>
            </a:xfrm>
            <a:prstGeom prst="rect">
              <a:avLst/>
            </a:prstGeom>
          </p:spPr>
        </p:pic>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4B77E3F4-207F-5A6F-DB06-CC840BBC6E68}"/>
                    </a:ext>
                  </a:extLst>
                </p:cNvPr>
                <p:cNvSpPr/>
                <p:nvPr/>
              </p:nvSpPr>
              <p:spPr>
                <a:xfrm>
                  <a:off x="28270200" y="11781759"/>
                  <a:ext cx="2157722" cy="1363582"/>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0" dirty="0">
                      <a:solidFill>
                        <a:schemeClr val="bg1"/>
                      </a:solidFill>
                      <a:cs typeface="NVIDIA Sans" panose="020B0503020203020204" pitchFamily="34" charset="0"/>
                    </a:rPr>
                    <a:t>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𝑡</m:t>
                      </m:r>
                      <m:r>
                        <a:rPr lang="en-US" sz="4000" b="0" i="1" smtClean="0">
                          <a:solidFill>
                            <a:schemeClr val="bg1"/>
                          </a:solidFill>
                          <a:latin typeface="Cambria Math" panose="02040503050406030204" pitchFamily="18" charset="0"/>
                          <a:cs typeface="NVIDIA Sans" panose="020B0503020203020204" pitchFamily="34" charset="0"/>
                        </a:rPr>
                        <m:t>=100</m:t>
                      </m:r>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60" name="Rectangle 59">
                  <a:extLst>
                    <a:ext uri="{FF2B5EF4-FFF2-40B4-BE49-F238E27FC236}">
                      <a16:creationId xmlns:a16="http://schemas.microsoft.com/office/drawing/2014/main" id="{4B77E3F4-207F-5A6F-DB06-CC840BBC6E68}"/>
                    </a:ext>
                  </a:extLst>
                </p:cNvPr>
                <p:cNvSpPr>
                  <a:spLocks noRot="1" noChangeAspect="1" noMove="1" noResize="1" noEditPoints="1" noAdjustHandles="1" noChangeArrowheads="1" noChangeShapeType="1" noTextEdit="1"/>
                </p:cNvSpPr>
                <p:nvPr/>
              </p:nvSpPr>
              <p:spPr>
                <a:xfrm>
                  <a:off x="28270200" y="11781759"/>
                  <a:ext cx="2157722" cy="1363582"/>
                </a:xfrm>
                <a:prstGeom prst="rect">
                  <a:avLst/>
                </a:prstGeom>
                <a:blipFill>
                  <a:blip r:embed="rId13"/>
                  <a:stretch>
                    <a:fillRect/>
                  </a:stretch>
                </a:blipFill>
                <a:ln>
                  <a:solidFill>
                    <a:schemeClr val="accent4"/>
                  </a:solidFill>
                </a:ln>
              </p:spPr>
              <p:txBody>
                <a:bodyPr/>
                <a:lstStyle/>
                <a:p>
                  <a:r>
                    <a:rPr lang="en-US">
                      <a:noFill/>
                    </a:rPr>
                    <a:t> </a:t>
                  </a:r>
                </a:p>
              </p:txBody>
            </p:sp>
          </mc:Fallback>
        </mc:AlternateContent>
      </p:grpSp>
      <p:sp>
        <p:nvSpPr>
          <p:cNvPr id="3" name="TextBox 2">
            <a:extLst>
              <a:ext uri="{FF2B5EF4-FFF2-40B4-BE49-F238E27FC236}">
                <a16:creationId xmlns:a16="http://schemas.microsoft.com/office/drawing/2014/main" id="{4F83365D-D33B-D768-4446-45AA61348FC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7E6EFDDA-BFB6-48F7-5463-D859BA3C35BE}"/>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111</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2798737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81B7270-BC7C-912E-8FA1-3485F667056A}"/>
                  </a:ext>
                </a:extLst>
              </p:cNvPr>
              <p:cNvSpPr txBox="1"/>
              <p:nvPr/>
            </p:nvSpPr>
            <p:spPr>
              <a:xfrm>
                <a:off x="9949328" y="10317723"/>
                <a:ext cx="16162992" cy="2465675"/>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7200" b="0" i="1" smtClean="0">
                          <a:solidFill>
                            <a:schemeClr val="bg1"/>
                          </a:solidFill>
                          <a:latin typeface="Cambria Math" panose="02040503050406030204" pitchFamily="18" charset="0"/>
                          <a:cs typeface="NVIDIA Sans" panose="020B0503020203020204" pitchFamily="34" charset="0"/>
                        </a:rPr>
                        <m:t>𝐸𝐿𝐵𝑂</m:t>
                      </m:r>
                      <m:r>
                        <a:rPr lang="en-US" sz="7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7200" b="0" i="1" smtClean="0">
                          <a:solidFill>
                            <a:schemeClr val="bg1"/>
                          </a:solidFill>
                          <a:latin typeface="Cambria Math" panose="02040503050406030204" pitchFamily="18" charset="0"/>
                          <a:cs typeface="NVIDIA Sans" panose="020B0503020203020204" pitchFamily="34" charset="0"/>
                        </a:rPr>
                        <m:t>= </m:t>
                      </m:r>
                      <m:sSub>
                        <m:sSubPr>
                          <m:ctrlPr>
                            <a:rPr lang="en-US" sz="7200" b="0" i="1" smtClean="0">
                              <a:solidFill>
                                <a:schemeClr val="bg1"/>
                              </a:solidFill>
                              <a:latin typeface="Cambria Math" panose="02040503050406030204" pitchFamily="18" charset="0"/>
                              <a:cs typeface="NVIDIA Sans" panose="020B0503020203020204" pitchFamily="34" charset="0"/>
                            </a:rPr>
                          </m:ctrlPr>
                        </m:sSubPr>
                        <m:e>
                          <m:r>
                            <a:rPr lang="en-US" sz="7200" b="0" i="1" smtClean="0">
                              <a:solidFill>
                                <a:schemeClr val="bg1"/>
                              </a:solidFill>
                              <a:latin typeface="Cambria Math" panose="02040503050406030204" pitchFamily="18" charset="0"/>
                              <a:cs typeface="NVIDIA Sans" panose="020B0503020203020204" pitchFamily="34" charset="0"/>
                            </a:rPr>
                            <m:t>𝔼</m:t>
                          </m:r>
                        </m:e>
                        <m:sub>
                          <m:r>
                            <a:rPr lang="en-US" sz="7200" b="0" i="1" smtClean="0">
                              <a:solidFill>
                                <a:schemeClr val="bg1"/>
                              </a:solidFill>
                              <a:latin typeface="Cambria Math" panose="02040503050406030204" pitchFamily="18" charset="0"/>
                              <a:cs typeface="NVIDIA Sans" panose="020B0503020203020204" pitchFamily="34" charset="0"/>
                            </a:rPr>
                            <m:t>𝑧</m:t>
                          </m:r>
                          <m:r>
                            <a:rPr lang="en-US" sz="7200" b="0" i="1" smtClean="0">
                              <a:solidFill>
                                <a:schemeClr val="bg1"/>
                              </a:solidFill>
                              <a:latin typeface="Cambria Math" panose="02040503050406030204" pitchFamily="18" charset="0"/>
                              <a:cs typeface="NVIDIA Sans" panose="020B0503020203020204" pitchFamily="34" charset="0"/>
                            </a:rPr>
                            <m:t>~</m:t>
                          </m:r>
                          <m:sSub>
                            <m:sSubPr>
                              <m:ctrlPr>
                                <a:rPr lang="en-US" sz="7200" b="0" i="1" smtClean="0">
                                  <a:solidFill>
                                    <a:schemeClr val="bg1"/>
                                  </a:solidFill>
                                  <a:latin typeface="Cambria Math" panose="02040503050406030204" pitchFamily="18" charset="0"/>
                                  <a:cs typeface="NVIDIA Sans" panose="020B0503020203020204" pitchFamily="34" charset="0"/>
                                </a:rPr>
                              </m:ctrlPr>
                            </m:sSubPr>
                            <m:e>
                              <m:r>
                                <a:rPr lang="en-US" sz="7200" b="0" i="1" smtClean="0">
                                  <a:solidFill>
                                    <a:schemeClr val="bg1"/>
                                  </a:solidFill>
                                  <a:latin typeface="Cambria Math" panose="02040503050406030204" pitchFamily="18" charset="0"/>
                                  <a:cs typeface="NVIDIA Sans" panose="020B0503020203020204" pitchFamily="34" charset="0"/>
                                </a:rPr>
                                <m:t>𝑞</m:t>
                              </m:r>
                            </m:e>
                            <m:sub>
                              <m:r>
                                <a:rPr lang="en-US" sz="7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𝜙</m:t>
                              </m:r>
                            </m:sub>
                          </m:sSub>
                        </m:sub>
                      </m:sSub>
                      <m:d>
                        <m:dPr>
                          <m:begChr m:val="["/>
                          <m:endChr m:val="]"/>
                          <m:ctrlPr>
                            <a:rPr lang="en-US" sz="7200" b="0" i="1" smtClean="0">
                              <a:solidFill>
                                <a:schemeClr val="bg1"/>
                              </a:solidFill>
                              <a:latin typeface="Cambria Math" panose="02040503050406030204" pitchFamily="18" charset="0"/>
                              <a:cs typeface="NVIDIA Sans" panose="020B0503020203020204" pitchFamily="34" charset="0"/>
                            </a:rPr>
                          </m:ctrlPr>
                        </m:dPr>
                        <m:e>
                          <m:r>
                            <a:rPr lang="en-US" sz="7200" b="0" i="1" smtClean="0">
                              <a:solidFill>
                                <a:schemeClr val="bg1"/>
                              </a:solidFill>
                              <a:latin typeface="Cambria Math" panose="02040503050406030204" pitchFamily="18" charset="0"/>
                              <a:cs typeface="NVIDIA Sans" panose="020B0503020203020204" pitchFamily="34" charset="0"/>
                            </a:rPr>
                            <m:t>𝑙𝑜𝑔</m:t>
                          </m:r>
                          <m:f>
                            <m:fPr>
                              <m:ctrlPr>
                                <a:rPr lang="en-US" sz="7200" b="0" i="1" smtClean="0">
                                  <a:solidFill>
                                    <a:schemeClr val="bg1"/>
                                  </a:solidFill>
                                  <a:latin typeface="Cambria Math" panose="02040503050406030204" pitchFamily="18" charset="0"/>
                                  <a:cs typeface="NVIDIA Sans" panose="020B0503020203020204" pitchFamily="34" charset="0"/>
                                </a:rPr>
                              </m:ctrlPr>
                            </m:fPr>
                            <m:num>
                              <m:sSub>
                                <m:sSubPr>
                                  <m:ctrlPr>
                                    <a:rPr lang="en-US" sz="7200" b="0" i="1" smtClean="0">
                                      <a:solidFill>
                                        <a:schemeClr val="bg1"/>
                                      </a:solidFill>
                                      <a:latin typeface="Cambria Math" panose="02040503050406030204" pitchFamily="18" charset="0"/>
                                      <a:cs typeface="NVIDIA Sans" panose="020B0503020203020204" pitchFamily="34" charset="0"/>
                                    </a:rPr>
                                  </m:ctrlPr>
                                </m:sSubPr>
                                <m:e>
                                  <m:r>
                                    <a:rPr lang="en-US" sz="7200" b="0" i="1" smtClean="0">
                                      <a:solidFill>
                                        <a:schemeClr val="bg1"/>
                                      </a:solidFill>
                                      <a:latin typeface="Cambria Math" panose="02040503050406030204" pitchFamily="18" charset="0"/>
                                      <a:cs typeface="NVIDIA Sans" panose="020B0503020203020204" pitchFamily="34" charset="0"/>
                                    </a:rPr>
                                    <m:t>𝑝</m:t>
                                  </m:r>
                                </m:e>
                                <m:sub>
                                  <m:r>
                                    <a:rPr lang="en-US" sz="7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𝜙</m:t>
                                  </m:r>
                                </m:sub>
                              </m:sSub>
                              <m:d>
                                <m:dPr>
                                  <m:ctrlPr>
                                    <a:rPr lang="en-US" sz="7200" b="0" i="1" smtClean="0">
                                      <a:solidFill>
                                        <a:schemeClr val="bg1"/>
                                      </a:solidFill>
                                      <a:latin typeface="Cambria Math" panose="02040503050406030204" pitchFamily="18" charset="0"/>
                                      <a:cs typeface="NVIDIA Sans" panose="020B0503020203020204" pitchFamily="34" charset="0"/>
                                    </a:rPr>
                                  </m:ctrlPr>
                                </m:dPr>
                                <m:e>
                                  <m:r>
                                    <a:rPr lang="en-US" sz="7200" b="0" i="1" smtClean="0">
                                      <a:solidFill>
                                        <a:schemeClr val="bg1"/>
                                      </a:solidFill>
                                      <a:latin typeface="Cambria Math" panose="02040503050406030204" pitchFamily="18" charset="0"/>
                                      <a:cs typeface="NVIDIA Sans" panose="020B0503020203020204" pitchFamily="34" charset="0"/>
                                    </a:rPr>
                                    <m:t>𝑥</m:t>
                                  </m:r>
                                  <m:r>
                                    <a:rPr lang="en-US" sz="7200" b="0" i="1" smtClean="0">
                                      <a:solidFill>
                                        <a:schemeClr val="bg1"/>
                                      </a:solidFill>
                                      <a:latin typeface="Cambria Math" panose="02040503050406030204" pitchFamily="18" charset="0"/>
                                      <a:cs typeface="NVIDIA Sans" panose="020B0503020203020204" pitchFamily="34" charset="0"/>
                                    </a:rPr>
                                    <m:t>, </m:t>
                                  </m:r>
                                  <m:r>
                                    <a:rPr lang="en-US" sz="7200" b="0" i="1" smtClean="0">
                                      <a:solidFill>
                                        <a:schemeClr val="bg1"/>
                                      </a:solidFill>
                                      <a:latin typeface="Cambria Math" panose="02040503050406030204" pitchFamily="18" charset="0"/>
                                      <a:cs typeface="NVIDIA Sans" panose="020B0503020203020204" pitchFamily="34" charset="0"/>
                                    </a:rPr>
                                    <m:t>𝑧</m:t>
                                  </m:r>
                                </m:e>
                              </m:d>
                            </m:num>
                            <m:den>
                              <m:r>
                                <a:rPr lang="en-US" sz="7200" b="0" i="1" smtClean="0">
                                  <a:solidFill>
                                    <a:schemeClr val="bg1"/>
                                  </a:solidFill>
                                  <a:latin typeface="Cambria Math" panose="02040503050406030204" pitchFamily="18" charset="0"/>
                                  <a:cs typeface="NVIDIA Sans" panose="020B0503020203020204" pitchFamily="34" charset="0"/>
                                </a:rPr>
                                <m:t>𝑞</m:t>
                              </m:r>
                              <m:d>
                                <m:dPr>
                                  <m:ctrlPr>
                                    <a:rPr lang="en-US" sz="7200" b="0" i="1" smtClean="0">
                                      <a:solidFill>
                                        <a:schemeClr val="bg1"/>
                                      </a:solidFill>
                                      <a:latin typeface="Cambria Math" panose="02040503050406030204" pitchFamily="18" charset="0"/>
                                      <a:cs typeface="NVIDIA Sans" panose="020B0503020203020204" pitchFamily="34" charset="0"/>
                                    </a:rPr>
                                  </m:ctrlPr>
                                </m:dPr>
                                <m:e>
                                  <m:r>
                                    <a:rPr lang="en-US" sz="7200" b="0" i="1" smtClean="0">
                                      <a:solidFill>
                                        <a:schemeClr val="bg1"/>
                                      </a:solidFill>
                                      <a:latin typeface="Cambria Math" panose="02040503050406030204" pitchFamily="18" charset="0"/>
                                      <a:cs typeface="NVIDIA Sans" panose="020B0503020203020204" pitchFamily="34" charset="0"/>
                                    </a:rPr>
                                    <m:t>𝑧</m:t>
                                  </m:r>
                                  <m:r>
                                    <a:rPr lang="en-US" sz="7200" b="0" i="1" smtClean="0">
                                      <a:solidFill>
                                        <a:schemeClr val="bg1"/>
                                      </a:solidFill>
                                      <a:latin typeface="Cambria Math" panose="02040503050406030204" pitchFamily="18" charset="0"/>
                                      <a:cs typeface="NVIDIA Sans" panose="020B0503020203020204" pitchFamily="34" charset="0"/>
                                    </a:rPr>
                                    <m:t>|</m:t>
                                  </m:r>
                                  <m:r>
                                    <a:rPr lang="en-US" sz="7200" b="0" i="1" smtClean="0">
                                      <a:solidFill>
                                        <a:schemeClr val="bg1"/>
                                      </a:solidFill>
                                      <a:latin typeface="Cambria Math" panose="02040503050406030204" pitchFamily="18" charset="0"/>
                                      <a:cs typeface="NVIDIA Sans" panose="020B0503020203020204" pitchFamily="34" charset="0"/>
                                    </a:rPr>
                                    <m:t>𝑥</m:t>
                                  </m:r>
                                </m:e>
                              </m:d>
                            </m:den>
                          </m:f>
                        </m:e>
                      </m:d>
                    </m:oMath>
                  </m:oMathPara>
                </a14:m>
                <a:endParaRPr lang="en-US" sz="72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31" name="TextBox 30">
                <a:extLst>
                  <a:ext uri="{FF2B5EF4-FFF2-40B4-BE49-F238E27FC236}">
                    <a16:creationId xmlns:a16="http://schemas.microsoft.com/office/drawing/2014/main" id="{C81B7270-BC7C-912E-8FA1-3485F667056A}"/>
                  </a:ext>
                </a:extLst>
              </p:cNvPr>
              <p:cNvSpPr txBox="1">
                <a:spLocks noRot="1" noChangeAspect="1" noMove="1" noResize="1" noEditPoints="1" noAdjustHandles="1" noChangeArrowheads="1" noChangeShapeType="1" noTextEdit="1"/>
              </p:cNvSpPr>
              <p:nvPr/>
            </p:nvSpPr>
            <p:spPr>
              <a:xfrm>
                <a:off x="9949328" y="10317723"/>
                <a:ext cx="16162992" cy="2465675"/>
              </a:xfrm>
              <a:prstGeom prst="rect">
                <a:avLst/>
              </a:prstGeom>
              <a:blipFill>
                <a:blip r:embed="rId3"/>
                <a:stretch>
                  <a:fillRect/>
                </a:stretch>
              </a:blipFill>
            </p:spPr>
            <p:txBody>
              <a:bodyPr/>
              <a:lstStyle/>
              <a:p>
                <a:r>
                  <a:rPr lang="en-US">
                    <a:noFill/>
                  </a:rPr>
                  <a:t> </a:t>
                </a:r>
              </a:p>
            </p:txBody>
          </p:sp>
        </mc:Fallback>
      </mc:AlternateContent>
      <p:sp>
        <p:nvSpPr>
          <p:cNvPr id="22" name="Multiplication Sign 21">
            <a:extLst>
              <a:ext uri="{FF2B5EF4-FFF2-40B4-BE49-F238E27FC236}">
                <a16:creationId xmlns:a16="http://schemas.microsoft.com/office/drawing/2014/main" id="{8FDA2DA3-D076-0599-14F5-6531F3683B13}"/>
              </a:ext>
            </a:extLst>
          </p:cNvPr>
          <p:cNvSpPr/>
          <p:nvPr/>
        </p:nvSpPr>
        <p:spPr>
          <a:xfrm>
            <a:off x="7415211" y="9518852"/>
            <a:ext cx="21231225" cy="4512702"/>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Model Training</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dirty="0"/>
              <a:t>ELBO Loss</a:t>
            </a:r>
          </a:p>
        </p:txBody>
      </p:sp>
      <p:pic>
        <p:nvPicPr>
          <p:cNvPr id="6" name="Picture 5">
            <a:extLst>
              <a:ext uri="{FF2B5EF4-FFF2-40B4-BE49-F238E27FC236}">
                <a16:creationId xmlns:a16="http://schemas.microsoft.com/office/drawing/2014/main" id="{34465F2B-A6E3-8F89-B915-A9FAD929328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338408" y="5007263"/>
            <a:ext cx="3727732" cy="3727732"/>
          </a:xfrm>
          <a:prstGeom prst="rect">
            <a:avLst/>
          </a:prstGeom>
        </p:spPr>
      </p:pic>
      <p:pic>
        <p:nvPicPr>
          <p:cNvPr id="7" name="Picture 6">
            <a:extLst>
              <a:ext uri="{FF2B5EF4-FFF2-40B4-BE49-F238E27FC236}">
                <a16:creationId xmlns:a16="http://schemas.microsoft.com/office/drawing/2014/main" id="{D8D42D9B-3524-BAA6-2495-0E683B4D213D}"/>
              </a:ext>
            </a:extLst>
          </p:cNvPr>
          <p:cNvPicPr>
            <a:picLocks noChangeAspect="1"/>
          </p:cNvPicPr>
          <p:nvPr/>
        </p:nvPicPr>
        <p:blipFill rotWithShape="1">
          <a:blip r:embed="rId5"/>
          <a:srcRect r="49593"/>
          <a:stretch/>
        </p:blipFill>
        <p:spPr>
          <a:xfrm>
            <a:off x="21794644" y="5001769"/>
            <a:ext cx="4037157" cy="4114256"/>
          </a:xfrm>
          <a:prstGeom prst="rect">
            <a:avLst/>
          </a:prstGeom>
        </p:spPr>
      </p:pic>
      <p:pic>
        <p:nvPicPr>
          <p:cNvPr id="8" name="Picture 7">
            <a:extLst>
              <a:ext uri="{FF2B5EF4-FFF2-40B4-BE49-F238E27FC236}">
                <a16:creationId xmlns:a16="http://schemas.microsoft.com/office/drawing/2014/main" id="{875C3547-E248-CE86-EAEB-99C3AB22C6A9}"/>
              </a:ext>
            </a:extLst>
          </p:cNvPr>
          <p:cNvPicPr>
            <a:picLocks noChangeAspect="1"/>
          </p:cNvPicPr>
          <p:nvPr/>
        </p:nvPicPr>
        <p:blipFill rotWithShape="1">
          <a:blip r:embed="rId5"/>
          <a:srcRect l="49593"/>
          <a:stretch/>
        </p:blipFill>
        <p:spPr>
          <a:xfrm>
            <a:off x="10304245" y="5001769"/>
            <a:ext cx="4037157" cy="4114256"/>
          </a:xfrm>
          <a:prstGeom prst="rect">
            <a:avLst/>
          </a:prstGeom>
        </p:spPr>
      </p:pic>
      <p:sp>
        <p:nvSpPr>
          <p:cNvPr id="9" name="Arrow: Right 8">
            <a:extLst>
              <a:ext uri="{FF2B5EF4-FFF2-40B4-BE49-F238E27FC236}">
                <a16:creationId xmlns:a16="http://schemas.microsoft.com/office/drawing/2014/main" id="{FC02C979-723E-8A2F-DAAA-E7C3F150DE65}"/>
              </a:ext>
            </a:extLst>
          </p:cNvPr>
          <p:cNvSpPr/>
          <p:nvPr/>
        </p:nvSpPr>
        <p:spPr>
          <a:xfrm>
            <a:off x="14645482" y="6149119"/>
            <a:ext cx="1714500" cy="1408176"/>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 name="Arrow: Right 9">
            <a:extLst>
              <a:ext uri="{FF2B5EF4-FFF2-40B4-BE49-F238E27FC236}">
                <a16:creationId xmlns:a16="http://schemas.microsoft.com/office/drawing/2014/main" id="{2E863B6D-ECAB-26CE-BECA-B427A0097BB8}"/>
              </a:ext>
            </a:extLst>
          </p:cNvPr>
          <p:cNvSpPr/>
          <p:nvPr/>
        </p:nvSpPr>
        <p:spPr>
          <a:xfrm>
            <a:off x="20044567" y="6149119"/>
            <a:ext cx="1714500" cy="1408176"/>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F14EA9FF-1A3C-292F-35A7-5BF262C827E9}"/>
                  </a:ext>
                </a:extLst>
              </p:cNvPr>
              <p:cNvSpPr/>
              <p:nvPr/>
            </p:nvSpPr>
            <p:spPr>
              <a:xfrm>
                <a:off x="3300838" y="6382512"/>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Noisy image at time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𝑡</m:t>
                    </m:r>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1" name="Rectangle 10">
                <a:extLst>
                  <a:ext uri="{FF2B5EF4-FFF2-40B4-BE49-F238E27FC236}">
                    <a16:creationId xmlns:a16="http://schemas.microsoft.com/office/drawing/2014/main" id="{F14EA9FF-1A3C-292F-35A7-5BF262C827E9}"/>
                  </a:ext>
                </a:extLst>
              </p:cNvPr>
              <p:cNvSpPr>
                <a:spLocks noRot="1" noChangeAspect="1" noMove="1" noResize="1" noEditPoints="1" noAdjustHandles="1" noChangeArrowheads="1" noChangeShapeType="1" noTextEdit="1"/>
              </p:cNvSpPr>
              <p:nvPr/>
            </p:nvSpPr>
            <p:spPr>
              <a:xfrm>
                <a:off x="3300838" y="6382512"/>
                <a:ext cx="6553573" cy="1363582"/>
              </a:xfrm>
              <a:prstGeom prst="rect">
                <a:avLst/>
              </a:prstGeom>
              <a:blipFill>
                <a:blip r:embed="rId6"/>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72D06368-4C4E-30FE-E128-6552D92C4D83}"/>
                  </a:ext>
                </a:extLst>
              </p:cNvPr>
              <p:cNvSpPr/>
              <p:nvPr/>
            </p:nvSpPr>
            <p:spPr>
              <a:xfrm>
                <a:off x="26731470" y="6382512"/>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Noise added at time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𝑡</m:t>
                    </m:r>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2" name="Rectangle 11">
                <a:extLst>
                  <a:ext uri="{FF2B5EF4-FFF2-40B4-BE49-F238E27FC236}">
                    <a16:creationId xmlns:a16="http://schemas.microsoft.com/office/drawing/2014/main" id="{72D06368-4C4E-30FE-E128-6552D92C4D83}"/>
                  </a:ext>
                </a:extLst>
              </p:cNvPr>
              <p:cNvSpPr>
                <a:spLocks noRot="1" noChangeAspect="1" noMove="1" noResize="1" noEditPoints="1" noAdjustHandles="1" noChangeArrowheads="1" noChangeShapeType="1" noTextEdit="1"/>
              </p:cNvSpPr>
              <p:nvPr/>
            </p:nvSpPr>
            <p:spPr>
              <a:xfrm>
                <a:off x="26731470" y="6382512"/>
                <a:ext cx="6553573" cy="1363582"/>
              </a:xfrm>
              <a:prstGeom prst="rect">
                <a:avLst/>
              </a:prstGeom>
              <a:blipFill>
                <a:blip r:embed="rId7"/>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4C4C979-09F5-A472-7D6E-E402C239045B}"/>
                  </a:ext>
                </a:extLst>
              </p:cNvPr>
              <p:cNvSpPr txBox="1"/>
              <p:nvPr/>
            </p:nvSpPr>
            <p:spPr>
              <a:xfrm>
                <a:off x="9949328" y="14434381"/>
                <a:ext cx="16162992" cy="334149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7200" b="0" i="1" smtClean="0">
                          <a:solidFill>
                            <a:schemeClr val="bg1"/>
                          </a:solidFill>
                          <a:latin typeface="Cambria Math" panose="02040503050406030204" pitchFamily="18" charset="0"/>
                          <a:cs typeface="NVIDIA Sans" panose="020B0503020203020204" pitchFamily="34" charset="0"/>
                        </a:rPr>
                        <m:t>𝑀𝑆𝐸</m:t>
                      </m:r>
                      <m:r>
                        <a:rPr lang="en-US" sz="7200" b="0" i="1" smtClean="0">
                          <a:solidFill>
                            <a:schemeClr val="bg1"/>
                          </a:solidFill>
                          <a:latin typeface="Cambria Math" panose="02040503050406030204" pitchFamily="18" charset="0"/>
                          <a:cs typeface="NVIDIA Sans" panose="020B0503020203020204" pitchFamily="34" charset="0"/>
                        </a:rPr>
                        <m:t>= </m:t>
                      </m:r>
                      <m:f>
                        <m:fPr>
                          <m:ctrlPr>
                            <a:rPr lang="en-US" sz="7200" b="0" i="1" smtClean="0">
                              <a:solidFill>
                                <a:schemeClr val="bg1"/>
                              </a:solidFill>
                              <a:latin typeface="Cambria Math" panose="02040503050406030204" pitchFamily="18" charset="0"/>
                              <a:cs typeface="NVIDIA Sans" panose="020B0503020203020204" pitchFamily="34" charset="0"/>
                            </a:rPr>
                          </m:ctrlPr>
                        </m:fPr>
                        <m:num>
                          <m:r>
                            <a:rPr lang="en-US" sz="7200" b="0" i="1" smtClean="0">
                              <a:solidFill>
                                <a:schemeClr val="bg1"/>
                              </a:solidFill>
                              <a:latin typeface="Cambria Math" panose="02040503050406030204" pitchFamily="18" charset="0"/>
                              <a:cs typeface="NVIDIA Sans" panose="020B0503020203020204" pitchFamily="34" charset="0"/>
                            </a:rPr>
                            <m:t>1</m:t>
                          </m:r>
                        </m:num>
                        <m:den>
                          <m:r>
                            <a:rPr lang="en-US" sz="7200" b="0" i="1" smtClean="0">
                              <a:solidFill>
                                <a:schemeClr val="bg1"/>
                              </a:solidFill>
                              <a:latin typeface="Cambria Math" panose="02040503050406030204" pitchFamily="18" charset="0"/>
                              <a:cs typeface="NVIDIA Sans" panose="020B0503020203020204" pitchFamily="34" charset="0"/>
                            </a:rPr>
                            <m:t>𝑛</m:t>
                          </m:r>
                        </m:den>
                      </m:f>
                      <m:sSup>
                        <m:sSupPr>
                          <m:ctrlPr>
                            <a:rPr lang="en-US" sz="7200" b="0" i="1" smtClean="0">
                              <a:solidFill>
                                <a:schemeClr val="bg1"/>
                              </a:solidFill>
                              <a:latin typeface="Cambria Math" panose="02040503050406030204" pitchFamily="18" charset="0"/>
                              <a:cs typeface="NVIDIA Sans" panose="020B0503020203020204" pitchFamily="34" charset="0"/>
                            </a:rPr>
                          </m:ctrlPr>
                        </m:sSupPr>
                        <m:e>
                          <m:nary>
                            <m:naryPr>
                              <m:chr m:val="∑"/>
                              <m:ctrlPr>
                                <a:rPr lang="en-US" sz="7200" i="1">
                                  <a:solidFill>
                                    <a:schemeClr val="bg1"/>
                                  </a:solidFill>
                                  <a:latin typeface="Cambria Math" panose="02040503050406030204" pitchFamily="18" charset="0"/>
                                  <a:cs typeface="NVIDIA Sans" panose="020B0503020203020204" pitchFamily="34" charset="0"/>
                                </a:rPr>
                              </m:ctrlPr>
                            </m:naryPr>
                            <m:sub>
                              <m:r>
                                <m:rPr>
                                  <m:brk m:alnAt="23"/>
                                </m:rPr>
                                <a:rPr lang="en-US" sz="7200" i="1">
                                  <a:solidFill>
                                    <a:schemeClr val="bg1"/>
                                  </a:solidFill>
                                  <a:latin typeface="Cambria Math" panose="02040503050406030204" pitchFamily="18" charset="0"/>
                                  <a:cs typeface="NVIDIA Sans" panose="020B0503020203020204" pitchFamily="34" charset="0"/>
                                </a:rPr>
                                <m:t>𝑖</m:t>
                              </m:r>
                              <m:r>
                                <a:rPr lang="en-US" sz="7200" i="1">
                                  <a:solidFill>
                                    <a:schemeClr val="bg1"/>
                                  </a:solidFill>
                                  <a:latin typeface="Cambria Math" panose="02040503050406030204" pitchFamily="18" charset="0"/>
                                  <a:cs typeface="NVIDIA Sans" panose="020B0503020203020204" pitchFamily="34" charset="0"/>
                                </a:rPr>
                                <m:t>=1</m:t>
                              </m:r>
                            </m:sub>
                            <m:sup>
                              <m:r>
                                <a:rPr lang="en-US" sz="7200" i="1">
                                  <a:solidFill>
                                    <a:schemeClr val="bg1"/>
                                  </a:solidFill>
                                  <a:latin typeface="Cambria Math" panose="02040503050406030204" pitchFamily="18" charset="0"/>
                                  <a:cs typeface="NVIDIA Sans" panose="020B0503020203020204" pitchFamily="34" charset="0"/>
                                </a:rPr>
                                <m:t>𝑛</m:t>
                              </m:r>
                            </m:sup>
                            <m:e>
                              <m:d>
                                <m:dPr>
                                  <m:ctrlPr>
                                    <a:rPr lang="en-US" sz="7200" i="1">
                                      <a:solidFill>
                                        <a:schemeClr val="bg1"/>
                                      </a:solidFill>
                                      <a:latin typeface="Cambria Math" panose="02040503050406030204" pitchFamily="18" charset="0"/>
                                      <a:cs typeface="NVIDIA Sans" panose="020B0503020203020204" pitchFamily="34" charset="0"/>
                                    </a:rPr>
                                  </m:ctrlPr>
                                </m:dPr>
                                <m:e>
                                  <m:sSub>
                                    <m:sSubPr>
                                      <m:ctrlPr>
                                        <a:rPr lang="en-US" sz="7200" i="1">
                                          <a:solidFill>
                                            <a:schemeClr val="bg1"/>
                                          </a:solidFill>
                                          <a:latin typeface="Cambria Math" panose="02040503050406030204" pitchFamily="18" charset="0"/>
                                          <a:cs typeface="NVIDIA Sans" panose="020B0503020203020204" pitchFamily="34" charset="0"/>
                                        </a:rPr>
                                      </m:ctrlPr>
                                    </m:sSubPr>
                                    <m:e>
                                      <m:r>
                                        <a:rPr lang="en-US" sz="7200" i="1">
                                          <a:solidFill>
                                            <a:schemeClr val="bg1"/>
                                          </a:solidFill>
                                          <a:latin typeface="Cambria Math" panose="02040503050406030204" pitchFamily="18" charset="0"/>
                                          <a:cs typeface="NVIDIA Sans" panose="020B0503020203020204" pitchFamily="34" charset="0"/>
                                        </a:rPr>
                                        <m:t>𝑦</m:t>
                                      </m:r>
                                    </m:e>
                                    <m:sub>
                                      <m:r>
                                        <a:rPr lang="en-US" sz="7200" i="1">
                                          <a:solidFill>
                                            <a:schemeClr val="bg1"/>
                                          </a:solidFill>
                                          <a:latin typeface="Cambria Math" panose="02040503050406030204" pitchFamily="18" charset="0"/>
                                          <a:cs typeface="NVIDIA Sans" panose="020B0503020203020204" pitchFamily="34" charset="0"/>
                                        </a:rPr>
                                        <m:t>𝑖</m:t>
                                      </m:r>
                                    </m:sub>
                                  </m:sSub>
                                  <m:r>
                                    <a:rPr lang="en-US" sz="7200" i="1">
                                      <a:solidFill>
                                        <a:schemeClr val="bg1"/>
                                      </a:solidFill>
                                      <a:latin typeface="Cambria Math" panose="02040503050406030204" pitchFamily="18" charset="0"/>
                                      <a:cs typeface="NVIDIA Sans" panose="020B0503020203020204" pitchFamily="34" charset="0"/>
                                    </a:rPr>
                                    <m:t>−</m:t>
                                  </m:r>
                                  <m:sSub>
                                    <m:sSubPr>
                                      <m:ctrlPr>
                                        <a:rPr lang="en-US" sz="7200" i="1">
                                          <a:solidFill>
                                            <a:schemeClr val="bg1"/>
                                          </a:solidFill>
                                          <a:latin typeface="Cambria Math" panose="02040503050406030204" pitchFamily="18" charset="0"/>
                                          <a:cs typeface="NVIDIA Sans" panose="020B0503020203020204" pitchFamily="34" charset="0"/>
                                        </a:rPr>
                                      </m:ctrlPr>
                                    </m:sSubPr>
                                    <m:e>
                                      <m:acc>
                                        <m:accPr>
                                          <m:chr m:val="̂"/>
                                          <m:ctrlPr>
                                            <a:rPr lang="en-US" sz="7200" i="1">
                                              <a:solidFill>
                                                <a:schemeClr val="bg1"/>
                                              </a:solidFill>
                                              <a:latin typeface="Cambria Math" panose="02040503050406030204" pitchFamily="18" charset="0"/>
                                              <a:cs typeface="NVIDIA Sans" panose="020B0503020203020204" pitchFamily="34" charset="0"/>
                                            </a:rPr>
                                          </m:ctrlPr>
                                        </m:accPr>
                                        <m:e>
                                          <m:r>
                                            <a:rPr lang="en-US" sz="7200" i="1">
                                              <a:solidFill>
                                                <a:schemeClr val="bg1"/>
                                              </a:solidFill>
                                              <a:latin typeface="Cambria Math" panose="02040503050406030204" pitchFamily="18" charset="0"/>
                                              <a:cs typeface="NVIDIA Sans" panose="020B0503020203020204" pitchFamily="34" charset="0"/>
                                            </a:rPr>
                                            <m:t>𝑦</m:t>
                                          </m:r>
                                        </m:e>
                                      </m:acc>
                                    </m:e>
                                    <m:sub>
                                      <m:r>
                                        <a:rPr lang="en-US" sz="7200" i="1">
                                          <a:solidFill>
                                            <a:schemeClr val="bg1"/>
                                          </a:solidFill>
                                          <a:latin typeface="Cambria Math" panose="02040503050406030204" pitchFamily="18" charset="0"/>
                                          <a:cs typeface="NVIDIA Sans" panose="020B0503020203020204" pitchFamily="34" charset="0"/>
                                        </a:rPr>
                                        <m:t>𝑖</m:t>
                                      </m:r>
                                    </m:sub>
                                  </m:sSub>
                                </m:e>
                              </m:d>
                            </m:e>
                          </m:nary>
                        </m:e>
                        <m:sup>
                          <m:r>
                            <a:rPr lang="en-US" sz="7200" b="0" i="1" smtClean="0">
                              <a:solidFill>
                                <a:schemeClr val="bg1"/>
                              </a:solidFill>
                              <a:latin typeface="Cambria Math" panose="02040503050406030204" pitchFamily="18" charset="0"/>
                              <a:cs typeface="NVIDIA Sans" panose="020B0503020203020204" pitchFamily="34" charset="0"/>
                            </a:rPr>
                            <m:t>2</m:t>
                          </m:r>
                        </m:sup>
                      </m:sSup>
                    </m:oMath>
                  </m:oMathPara>
                </a14:m>
                <a:endParaRPr lang="en-US" sz="72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13" name="TextBox 12">
                <a:extLst>
                  <a:ext uri="{FF2B5EF4-FFF2-40B4-BE49-F238E27FC236}">
                    <a16:creationId xmlns:a16="http://schemas.microsoft.com/office/drawing/2014/main" id="{B4C4C979-09F5-A472-7D6E-E402C239045B}"/>
                  </a:ext>
                </a:extLst>
              </p:cNvPr>
              <p:cNvSpPr txBox="1">
                <a:spLocks noRot="1" noChangeAspect="1" noMove="1" noResize="1" noEditPoints="1" noAdjustHandles="1" noChangeArrowheads="1" noChangeShapeType="1" noTextEdit="1"/>
              </p:cNvSpPr>
              <p:nvPr/>
            </p:nvSpPr>
            <p:spPr>
              <a:xfrm>
                <a:off x="9949328" y="14434381"/>
                <a:ext cx="16162992" cy="3341492"/>
              </a:xfrm>
              <a:prstGeom prst="rect">
                <a:avLst/>
              </a:prstGeom>
              <a:blipFill>
                <a:blip r:embed="rId8"/>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3820A756-0895-6FAE-6C7E-D33970C16DB0}"/>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9">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092DEEA4-72FC-6996-A590-28C3B167EB7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112</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4136791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Model Architecture</a:t>
            </a:r>
          </a:p>
        </p:txBody>
      </p:sp>
      <p:sp>
        <p:nvSpPr>
          <p:cNvPr id="2" name="TextBox 1">
            <a:extLst>
              <a:ext uri="{FF2B5EF4-FFF2-40B4-BE49-F238E27FC236}">
                <a16:creationId xmlns:a16="http://schemas.microsoft.com/office/drawing/2014/main" id="{38B00FE5-7252-9FCD-ED91-F46EE328EB1E}"/>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96C992AE-7055-34A8-F2D2-EFA621FD258C}"/>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113</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995167768"/>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Cube 1044">
            <a:extLst>
              <a:ext uri="{FF2B5EF4-FFF2-40B4-BE49-F238E27FC236}">
                <a16:creationId xmlns:a16="http://schemas.microsoft.com/office/drawing/2014/main" id="{BBFD36A6-C7ED-3C3E-7976-14C9A65F17D9}"/>
              </a:ext>
            </a:extLst>
          </p:cNvPr>
          <p:cNvSpPr/>
          <p:nvPr/>
        </p:nvSpPr>
        <p:spPr>
          <a:xfrm>
            <a:off x="26968740" y="3686954"/>
            <a:ext cx="2561317" cy="5486400"/>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600" dirty="0">
                <a:solidFill>
                  <a:schemeClr val="tx1"/>
                </a:solidFill>
                <a:latin typeface="+mj-lt"/>
              </a:rPr>
              <a:t>Down0</a:t>
            </a:r>
          </a:p>
          <a:p>
            <a:pPr algn="ctr">
              <a:lnSpc>
                <a:spcPct val="90000"/>
              </a:lnSpc>
            </a:pPr>
            <a:r>
              <a:rPr lang="en-US" sz="4000" dirty="0">
                <a:solidFill>
                  <a:schemeClr val="tx1"/>
                </a:solidFill>
                <a:latin typeface="+mj-lt"/>
              </a:rPr>
              <a:t>Copy</a:t>
            </a:r>
          </a:p>
        </p:txBody>
      </p:sp>
      <p:sp>
        <p:nvSpPr>
          <p:cNvPr id="52" name="Cube 51">
            <a:extLst>
              <a:ext uri="{FF2B5EF4-FFF2-40B4-BE49-F238E27FC236}">
                <a16:creationId xmlns:a16="http://schemas.microsoft.com/office/drawing/2014/main" id="{05FDD819-3114-6A37-F580-EB209C408DC2}"/>
              </a:ext>
            </a:extLst>
          </p:cNvPr>
          <p:cNvSpPr/>
          <p:nvPr/>
        </p:nvSpPr>
        <p:spPr>
          <a:xfrm>
            <a:off x="22916634" y="9741365"/>
            <a:ext cx="2914807" cy="3824647"/>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Down1 Copy</a:t>
            </a:r>
          </a:p>
        </p:txBody>
      </p:sp>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dirty="0"/>
              <a:t>The U-Net Architecture</a:t>
            </a:r>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648967" y="4974345"/>
            <a:ext cx="914400" cy="914400"/>
          </a:xfrm>
          <a:prstGeom prst="rect">
            <a:avLst/>
          </a:prstGeom>
        </p:spPr>
      </p:pic>
      <p:sp>
        <p:nvSpPr>
          <p:cNvPr id="55" name="Cube 54">
            <a:extLst>
              <a:ext uri="{FF2B5EF4-FFF2-40B4-BE49-F238E27FC236}">
                <a16:creationId xmlns:a16="http://schemas.microsoft.com/office/drawing/2014/main" id="{6EAA52D9-0986-B343-C28E-4CF0A4C05E72}"/>
              </a:ext>
            </a:extLst>
          </p:cNvPr>
          <p:cNvSpPr/>
          <p:nvPr/>
        </p:nvSpPr>
        <p:spPr>
          <a:xfrm>
            <a:off x="8804969" y="14748862"/>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(Down2)</a:t>
            </a:r>
          </a:p>
        </p:txBody>
      </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837275" y="8021431"/>
            <a:ext cx="914400" cy="914400"/>
          </a:xfrm>
          <a:prstGeom prst="rect">
            <a:avLst/>
          </a:prstGeom>
        </p:spPr>
      </p:pic>
      <p:sp>
        <p:nvSpPr>
          <p:cNvPr id="24" name="TextBox 23">
            <a:extLst>
              <a:ext uri="{FF2B5EF4-FFF2-40B4-BE49-F238E27FC236}">
                <a16:creationId xmlns:a16="http://schemas.microsoft.com/office/drawing/2014/main" id="{71D8D384-DE84-A376-B712-D159796D0EC9}"/>
              </a:ext>
            </a:extLst>
          </p:cNvPr>
          <p:cNvSpPr txBox="1"/>
          <p:nvPr/>
        </p:nvSpPr>
        <p:spPr>
          <a:xfrm>
            <a:off x="-339288" y="9721766"/>
            <a:ext cx="3532239" cy="707886"/>
          </a:xfrm>
          <a:prstGeom prst="rect">
            <a:avLst/>
          </a:prstGeom>
          <a:noFill/>
        </p:spPr>
        <p:txBody>
          <a:bodyPr wrap="square" rtlCol="0">
            <a:spAutoFit/>
          </a:bodyPr>
          <a:lstStyle/>
          <a:p>
            <a:pPr algn="ctr"/>
            <a:r>
              <a:rPr lang="en-US" sz="4000" dirty="0">
                <a:solidFill>
                  <a:schemeClr val="bg1"/>
                </a:solidFill>
                <a:latin typeface="+mj-lt"/>
              </a:rPr>
              <a:t>1 </a:t>
            </a:r>
            <a:r>
              <a:rPr lang="en-US" sz="4000" dirty="0" err="1">
                <a:solidFill>
                  <a:schemeClr val="bg1"/>
                </a:solidFill>
                <a:latin typeface="+mj-lt"/>
              </a:rPr>
              <a:t>ch</a:t>
            </a:r>
            <a:endParaRPr lang="en-US" sz="4000" dirty="0">
              <a:solidFill>
                <a:schemeClr val="bg1"/>
              </a:solidFill>
              <a:latin typeface="+mj-lt"/>
            </a:endParaRPr>
          </a:p>
        </p:txBody>
      </p:sp>
      <p:sp>
        <p:nvSpPr>
          <p:cNvPr id="26" name="TextBox 25">
            <a:extLst>
              <a:ext uri="{FF2B5EF4-FFF2-40B4-BE49-F238E27FC236}">
                <a16:creationId xmlns:a16="http://schemas.microsoft.com/office/drawing/2014/main" id="{C4F6265A-1C21-6B6B-4533-1A948A038CC7}"/>
              </a:ext>
            </a:extLst>
          </p:cNvPr>
          <p:cNvSpPr txBox="1"/>
          <p:nvPr/>
        </p:nvSpPr>
        <p:spPr>
          <a:xfrm rot="16200000">
            <a:off x="2167309" y="5901368"/>
            <a:ext cx="3532239" cy="707886"/>
          </a:xfrm>
          <a:prstGeom prst="rect">
            <a:avLst/>
          </a:prstGeom>
          <a:noFill/>
        </p:spPr>
        <p:txBody>
          <a:bodyPr wrap="square" rtlCol="0">
            <a:spAutoFit/>
          </a:bodyPr>
          <a:lstStyle/>
          <a:p>
            <a:pPr algn="ctr"/>
            <a:r>
              <a:rPr lang="en-US" sz="4000" dirty="0">
                <a:solidFill>
                  <a:schemeClr val="bg1"/>
                </a:solidFill>
                <a:latin typeface="+mj-lt"/>
              </a:rPr>
              <a:t>16 </a:t>
            </a:r>
            <a:r>
              <a:rPr lang="en-US" sz="4000" dirty="0" err="1">
                <a:solidFill>
                  <a:schemeClr val="bg1"/>
                </a:solidFill>
                <a:latin typeface="+mj-lt"/>
              </a:rPr>
              <a:t>px</a:t>
            </a:r>
            <a:endParaRPr lang="en-US" sz="4000" dirty="0">
              <a:solidFill>
                <a:schemeClr val="bg1"/>
              </a:solidFill>
              <a:latin typeface="+mj-lt"/>
            </a:endParaRPr>
          </a:p>
        </p:txBody>
      </p:sp>
      <p:sp>
        <p:nvSpPr>
          <p:cNvPr id="27" name="TextBox 26">
            <a:extLst>
              <a:ext uri="{FF2B5EF4-FFF2-40B4-BE49-F238E27FC236}">
                <a16:creationId xmlns:a16="http://schemas.microsoft.com/office/drawing/2014/main" id="{31622683-5E2A-445C-AA0E-B11B97B5F166}"/>
              </a:ext>
            </a:extLst>
          </p:cNvPr>
          <p:cNvSpPr txBox="1"/>
          <p:nvPr/>
        </p:nvSpPr>
        <p:spPr>
          <a:xfrm rot="19526499">
            <a:off x="575292" y="8807560"/>
            <a:ext cx="3532239" cy="707886"/>
          </a:xfrm>
          <a:prstGeom prst="rect">
            <a:avLst/>
          </a:prstGeom>
          <a:noFill/>
        </p:spPr>
        <p:txBody>
          <a:bodyPr wrap="square" rtlCol="0">
            <a:spAutoFit/>
          </a:bodyPr>
          <a:lstStyle/>
          <a:p>
            <a:pPr algn="ctr"/>
            <a:r>
              <a:rPr lang="en-US" sz="4000" dirty="0">
                <a:solidFill>
                  <a:schemeClr val="bg1"/>
                </a:solidFill>
                <a:latin typeface="+mj-lt"/>
              </a:rPr>
              <a:t>16 </a:t>
            </a:r>
            <a:r>
              <a:rPr lang="en-US" sz="4000" dirty="0" err="1">
                <a:solidFill>
                  <a:schemeClr val="bg1"/>
                </a:solidFill>
                <a:latin typeface="+mj-lt"/>
              </a:rPr>
              <a:t>px</a:t>
            </a:r>
            <a:endParaRPr lang="en-US" sz="4000" dirty="0">
              <a:solidFill>
                <a:schemeClr val="bg1"/>
              </a:solidFill>
              <a:latin typeface="+mj-lt"/>
            </a:endParaRPr>
          </a:p>
        </p:txBody>
      </p:sp>
      <p:grpSp>
        <p:nvGrpSpPr>
          <p:cNvPr id="33" name="Group 32">
            <a:extLst>
              <a:ext uri="{FF2B5EF4-FFF2-40B4-BE49-F238E27FC236}">
                <a16:creationId xmlns:a16="http://schemas.microsoft.com/office/drawing/2014/main" id="{31884358-8FCE-3825-ECCB-661AEFC6D9AF}"/>
              </a:ext>
            </a:extLst>
          </p:cNvPr>
          <p:cNvGrpSpPr/>
          <p:nvPr/>
        </p:nvGrpSpPr>
        <p:grpSpPr>
          <a:xfrm>
            <a:off x="6488366" y="9738348"/>
            <a:ext cx="4153746" cy="5469997"/>
            <a:chOff x="10134321" y="11033004"/>
            <a:chExt cx="4153746" cy="5469997"/>
          </a:xfrm>
        </p:grpSpPr>
        <p:sp>
          <p:nvSpPr>
            <p:cNvPr id="28" name="TextBox 27">
              <a:extLst>
                <a:ext uri="{FF2B5EF4-FFF2-40B4-BE49-F238E27FC236}">
                  <a16:creationId xmlns:a16="http://schemas.microsoft.com/office/drawing/2014/main" id="{87DD1007-C33A-FD5D-B527-86F822EB722B}"/>
                </a:ext>
              </a:extLst>
            </p:cNvPr>
            <p:cNvSpPr txBox="1"/>
            <p:nvPr/>
          </p:nvSpPr>
          <p:spPr>
            <a:xfrm>
              <a:off x="10134321" y="14922680"/>
              <a:ext cx="3532239" cy="707886"/>
            </a:xfrm>
            <a:prstGeom prst="rect">
              <a:avLst/>
            </a:prstGeom>
            <a:noFill/>
          </p:spPr>
          <p:txBody>
            <a:bodyPr wrap="square" rtlCol="0">
              <a:spAutoFit/>
            </a:bodyPr>
            <a:lstStyle/>
            <a:p>
              <a:pPr algn="ctr"/>
              <a:r>
                <a:rPr lang="en-US" sz="4000" dirty="0">
                  <a:solidFill>
                    <a:schemeClr val="bg1"/>
                  </a:solidFill>
                  <a:latin typeface="+mj-lt"/>
                </a:rPr>
                <a:t>32 </a:t>
              </a:r>
              <a:r>
                <a:rPr lang="en-US" sz="4000" dirty="0" err="1">
                  <a:solidFill>
                    <a:schemeClr val="bg1"/>
                  </a:solidFill>
                  <a:latin typeface="+mj-lt"/>
                </a:rPr>
                <a:t>ch</a:t>
              </a:r>
              <a:endParaRPr lang="en-US" sz="4000" dirty="0">
                <a:solidFill>
                  <a:schemeClr val="bg1"/>
                </a:solidFill>
                <a:latin typeface="+mj-lt"/>
              </a:endParaRPr>
            </a:p>
          </p:txBody>
        </p:sp>
        <p:sp>
          <p:nvSpPr>
            <p:cNvPr id="54" name="Cube 53">
              <a:extLst>
                <a:ext uri="{FF2B5EF4-FFF2-40B4-BE49-F238E27FC236}">
                  <a16:creationId xmlns:a16="http://schemas.microsoft.com/office/drawing/2014/main" id="{EF69E034-41B5-AB08-1AEB-F1CE09A9E7CC}"/>
                </a:ext>
              </a:extLst>
            </p:cNvPr>
            <p:cNvSpPr/>
            <p:nvPr/>
          </p:nvSpPr>
          <p:spPr>
            <a:xfrm>
              <a:off x="10639360" y="11033004"/>
              <a:ext cx="2914807"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(Down1)</a:t>
              </a:r>
            </a:p>
          </p:txBody>
        </p:sp>
        <p:sp>
          <p:nvSpPr>
            <p:cNvPr id="29" name="TextBox 28">
              <a:extLst>
                <a:ext uri="{FF2B5EF4-FFF2-40B4-BE49-F238E27FC236}">
                  <a16:creationId xmlns:a16="http://schemas.microsoft.com/office/drawing/2014/main" id="{9BBF60A7-A21C-5D47-0B2A-FF71670E9F19}"/>
                </a:ext>
              </a:extLst>
            </p:cNvPr>
            <p:cNvSpPr txBox="1"/>
            <p:nvPr/>
          </p:nvSpPr>
          <p:spPr>
            <a:xfrm rot="18760615">
              <a:off x="11723459" y="14382939"/>
              <a:ext cx="3532239" cy="707886"/>
            </a:xfrm>
            <a:prstGeom prst="rect">
              <a:avLst/>
            </a:prstGeom>
            <a:noFill/>
          </p:spPr>
          <p:txBody>
            <a:bodyPr wrap="square" rtlCol="0">
              <a:spAutoFit/>
            </a:bodyPr>
            <a:lstStyle/>
            <a:p>
              <a:pPr algn="ctr"/>
              <a:r>
                <a:rPr lang="en-US" sz="4000" dirty="0">
                  <a:solidFill>
                    <a:schemeClr val="bg1"/>
                  </a:solidFill>
                  <a:latin typeface="+mj-lt"/>
                </a:rPr>
                <a:t>8 </a:t>
              </a:r>
              <a:r>
                <a:rPr lang="en-US" sz="4000" dirty="0" err="1">
                  <a:solidFill>
                    <a:schemeClr val="bg1"/>
                  </a:solidFill>
                  <a:latin typeface="+mj-lt"/>
                </a:rPr>
                <a:t>px</a:t>
              </a:r>
              <a:endParaRPr lang="en-US" sz="4000" dirty="0">
                <a:solidFill>
                  <a:schemeClr val="bg1"/>
                </a:solidFill>
                <a:latin typeface="+mj-lt"/>
              </a:endParaRPr>
            </a:p>
          </p:txBody>
        </p:sp>
        <p:sp>
          <p:nvSpPr>
            <p:cNvPr id="30" name="TextBox 29">
              <a:extLst>
                <a:ext uri="{FF2B5EF4-FFF2-40B4-BE49-F238E27FC236}">
                  <a16:creationId xmlns:a16="http://schemas.microsoft.com/office/drawing/2014/main" id="{1E17147A-0241-CE91-7505-73330BB689E0}"/>
                </a:ext>
              </a:extLst>
            </p:cNvPr>
            <p:cNvSpPr txBox="1"/>
            <p:nvPr/>
          </p:nvSpPr>
          <p:spPr>
            <a:xfrm rot="16200000">
              <a:off x="12168004" y="12459929"/>
              <a:ext cx="3532239" cy="707886"/>
            </a:xfrm>
            <a:prstGeom prst="rect">
              <a:avLst/>
            </a:prstGeom>
            <a:noFill/>
          </p:spPr>
          <p:txBody>
            <a:bodyPr wrap="square" rtlCol="0">
              <a:spAutoFit/>
            </a:bodyPr>
            <a:lstStyle/>
            <a:p>
              <a:pPr algn="ctr"/>
              <a:r>
                <a:rPr lang="en-US" sz="4000" dirty="0">
                  <a:solidFill>
                    <a:schemeClr val="bg1"/>
                  </a:solidFill>
                  <a:latin typeface="+mj-lt"/>
                </a:rPr>
                <a:t>8 </a:t>
              </a:r>
              <a:r>
                <a:rPr lang="en-US" sz="4000" dirty="0" err="1">
                  <a:solidFill>
                    <a:schemeClr val="bg1"/>
                  </a:solidFill>
                  <a:latin typeface="+mj-lt"/>
                </a:rPr>
                <a:t>px</a:t>
              </a:r>
              <a:endParaRPr lang="en-US" sz="4000" dirty="0">
                <a:solidFill>
                  <a:schemeClr val="bg1"/>
                </a:solidFill>
                <a:latin typeface="+mj-lt"/>
              </a:endParaRPr>
            </a:p>
          </p:txBody>
        </p:sp>
      </p:grpSp>
      <p:sp>
        <p:nvSpPr>
          <p:cNvPr id="34" name="TextBox 33">
            <a:extLst>
              <a:ext uri="{FF2B5EF4-FFF2-40B4-BE49-F238E27FC236}">
                <a16:creationId xmlns:a16="http://schemas.microsoft.com/office/drawing/2014/main" id="{EE9FDD95-2850-32EB-E671-22A2EA9BDDAA}"/>
              </a:ext>
            </a:extLst>
          </p:cNvPr>
          <p:cNvSpPr txBox="1"/>
          <p:nvPr/>
        </p:nvSpPr>
        <p:spPr>
          <a:xfrm>
            <a:off x="8804969" y="16436230"/>
            <a:ext cx="3532239" cy="707886"/>
          </a:xfrm>
          <a:prstGeom prst="rect">
            <a:avLst/>
          </a:prstGeom>
          <a:noFill/>
        </p:spPr>
        <p:txBody>
          <a:bodyPr wrap="square" rtlCol="0">
            <a:spAutoFit/>
          </a:bodyPr>
          <a:lstStyle/>
          <a:p>
            <a:pPr algn="ctr"/>
            <a:r>
              <a:rPr lang="en-US" sz="4000" dirty="0">
                <a:solidFill>
                  <a:schemeClr val="bg1"/>
                </a:solidFill>
                <a:latin typeface="+mj-lt"/>
              </a:rPr>
              <a:t>64 </a:t>
            </a:r>
            <a:r>
              <a:rPr lang="en-US" sz="4000" dirty="0" err="1">
                <a:solidFill>
                  <a:schemeClr val="bg1"/>
                </a:solidFill>
                <a:latin typeface="+mj-lt"/>
              </a:rPr>
              <a:t>ch</a:t>
            </a:r>
            <a:endParaRPr lang="en-US" sz="4000" dirty="0">
              <a:solidFill>
                <a:schemeClr val="bg1"/>
              </a:solidFill>
              <a:latin typeface="+mj-lt"/>
            </a:endParaRPr>
          </a:p>
        </p:txBody>
      </p:sp>
      <p:sp>
        <p:nvSpPr>
          <p:cNvPr id="35" name="TextBox 34">
            <a:extLst>
              <a:ext uri="{FF2B5EF4-FFF2-40B4-BE49-F238E27FC236}">
                <a16:creationId xmlns:a16="http://schemas.microsoft.com/office/drawing/2014/main" id="{F8F5B9BA-122A-FA53-6CF7-50B8F2D2E95B}"/>
              </a:ext>
            </a:extLst>
          </p:cNvPr>
          <p:cNvSpPr txBox="1"/>
          <p:nvPr/>
        </p:nvSpPr>
        <p:spPr>
          <a:xfrm rot="18760615">
            <a:off x="10965550" y="16053390"/>
            <a:ext cx="3532239" cy="707886"/>
          </a:xfrm>
          <a:prstGeom prst="rect">
            <a:avLst/>
          </a:prstGeom>
          <a:noFill/>
        </p:spPr>
        <p:txBody>
          <a:bodyPr wrap="square" rtlCol="0">
            <a:spAutoFit/>
          </a:bodyPr>
          <a:lstStyle/>
          <a:p>
            <a:pPr algn="ctr"/>
            <a:r>
              <a:rPr lang="en-US" sz="4000" dirty="0">
                <a:solidFill>
                  <a:schemeClr val="bg1"/>
                </a:solidFill>
                <a:latin typeface="+mj-lt"/>
              </a:rPr>
              <a:t>4 </a:t>
            </a:r>
            <a:r>
              <a:rPr lang="en-US" sz="4000" dirty="0" err="1">
                <a:solidFill>
                  <a:schemeClr val="bg1"/>
                </a:solidFill>
                <a:latin typeface="+mj-lt"/>
              </a:rPr>
              <a:t>px</a:t>
            </a:r>
            <a:endParaRPr lang="en-US" sz="4000" dirty="0">
              <a:solidFill>
                <a:schemeClr val="bg1"/>
              </a:solidFill>
              <a:latin typeface="+mj-lt"/>
            </a:endParaRPr>
          </a:p>
        </p:txBody>
      </p:sp>
      <p:sp>
        <p:nvSpPr>
          <p:cNvPr id="36" name="TextBox 35">
            <a:extLst>
              <a:ext uri="{FF2B5EF4-FFF2-40B4-BE49-F238E27FC236}">
                <a16:creationId xmlns:a16="http://schemas.microsoft.com/office/drawing/2014/main" id="{06EFC01E-B6DC-7D9C-8A52-976BC8BBA99D}"/>
              </a:ext>
            </a:extLst>
          </p:cNvPr>
          <p:cNvSpPr txBox="1"/>
          <p:nvPr/>
        </p:nvSpPr>
        <p:spPr>
          <a:xfrm rot="16200000">
            <a:off x="11314792" y="14810005"/>
            <a:ext cx="3532239" cy="707886"/>
          </a:xfrm>
          <a:prstGeom prst="rect">
            <a:avLst/>
          </a:prstGeom>
          <a:noFill/>
        </p:spPr>
        <p:txBody>
          <a:bodyPr wrap="square" rtlCol="0">
            <a:spAutoFit/>
          </a:bodyPr>
          <a:lstStyle/>
          <a:p>
            <a:pPr algn="ctr"/>
            <a:r>
              <a:rPr lang="en-US" sz="4000" dirty="0">
                <a:solidFill>
                  <a:schemeClr val="bg1"/>
                </a:solidFill>
                <a:latin typeface="+mj-lt"/>
              </a:rPr>
              <a:t>4 </a:t>
            </a:r>
            <a:r>
              <a:rPr lang="en-US" sz="4000" dirty="0" err="1">
                <a:solidFill>
                  <a:schemeClr val="bg1"/>
                </a:solidFill>
                <a:latin typeface="+mj-lt"/>
              </a:rPr>
              <a:t>px</a:t>
            </a:r>
            <a:endParaRPr lang="en-US" sz="4000" dirty="0">
              <a:solidFill>
                <a:schemeClr val="bg1"/>
              </a:solidFill>
              <a:latin typeface="+mj-lt"/>
            </a:endParaRPr>
          </a:p>
        </p:txBody>
      </p:sp>
      <p:sp>
        <p:nvSpPr>
          <p:cNvPr id="42" name="TextBox 41">
            <a:extLst>
              <a:ext uri="{FF2B5EF4-FFF2-40B4-BE49-F238E27FC236}">
                <a16:creationId xmlns:a16="http://schemas.microsoft.com/office/drawing/2014/main" id="{37F07418-58BD-12EA-3AC6-D77EFA662A4C}"/>
              </a:ext>
            </a:extLst>
          </p:cNvPr>
          <p:cNvSpPr txBox="1"/>
          <p:nvPr/>
        </p:nvSpPr>
        <p:spPr>
          <a:xfrm rot="16200000">
            <a:off x="16028528" y="14587895"/>
            <a:ext cx="800219" cy="5312799"/>
          </a:xfrm>
          <a:prstGeom prst="rect">
            <a:avLst/>
          </a:prstGeom>
          <a:solidFill>
            <a:schemeClr val="tx2"/>
          </a:solidFill>
        </p:spPr>
        <p:txBody>
          <a:bodyPr vert="eaVert" wrap="square" rtlCol="0">
            <a:spAutoFit/>
          </a:bodyPr>
          <a:lstStyle/>
          <a:p>
            <a:pPr algn="ctr"/>
            <a:r>
              <a:rPr lang="en-US" sz="4000" dirty="0">
                <a:latin typeface="+mj-lt"/>
                <a:cs typeface="NVIDIA Sans" panose="020B0503020203020204" pitchFamily="34" charset="0"/>
              </a:rPr>
              <a:t>Latent Vector</a:t>
            </a:r>
          </a:p>
        </p:txBody>
      </p:sp>
      <p:sp>
        <p:nvSpPr>
          <p:cNvPr id="43" name="TextBox 42">
            <a:extLst>
              <a:ext uri="{FF2B5EF4-FFF2-40B4-BE49-F238E27FC236}">
                <a16:creationId xmlns:a16="http://schemas.microsoft.com/office/drawing/2014/main" id="{3D520846-CAA2-7394-D792-1ACEC51AD14F}"/>
              </a:ext>
            </a:extLst>
          </p:cNvPr>
          <p:cNvSpPr txBox="1"/>
          <p:nvPr/>
        </p:nvSpPr>
        <p:spPr>
          <a:xfrm>
            <a:off x="13772238" y="17741379"/>
            <a:ext cx="5164693" cy="1323439"/>
          </a:xfrm>
          <a:prstGeom prst="rect">
            <a:avLst/>
          </a:prstGeom>
          <a:noFill/>
        </p:spPr>
        <p:txBody>
          <a:bodyPr wrap="square" rtlCol="0">
            <a:spAutoFit/>
          </a:bodyPr>
          <a:lstStyle/>
          <a:p>
            <a:pPr algn="ctr"/>
            <a:r>
              <a:rPr lang="en-US" sz="4000" dirty="0">
                <a:solidFill>
                  <a:schemeClr val="bg1"/>
                </a:solidFill>
                <a:latin typeface="+mj-lt"/>
              </a:rPr>
              <a:t>64 x 32 x 32</a:t>
            </a:r>
          </a:p>
          <a:p>
            <a:pPr algn="ctr"/>
            <a:r>
              <a:rPr lang="en-US" sz="4000" dirty="0">
                <a:solidFill>
                  <a:schemeClr val="bg1"/>
                </a:solidFill>
                <a:latin typeface="+mj-lt"/>
              </a:rPr>
              <a:t>1024 features</a:t>
            </a:r>
          </a:p>
        </p:txBody>
      </p:sp>
      <p:sp>
        <p:nvSpPr>
          <p:cNvPr id="44" name="Cube 43">
            <a:extLst>
              <a:ext uri="{FF2B5EF4-FFF2-40B4-BE49-F238E27FC236}">
                <a16:creationId xmlns:a16="http://schemas.microsoft.com/office/drawing/2014/main" id="{D001671E-BCFF-4292-F0A1-D236A7039590}"/>
              </a:ext>
            </a:extLst>
          </p:cNvPr>
          <p:cNvSpPr/>
          <p:nvPr/>
        </p:nvSpPr>
        <p:spPr>
          <a:xfrm>
            <a:off x="17781805" y="14748861"/>
            <a:ext cx="3926700" cy="1658472"/>
          </a:xfrm>
          <a:prstGeom prst="cube">
            <a:avLst>
              <a:gd name="adj" fmla="val 28488"/>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Down2 Copy</a:t>
            </a:r>
          </a:p>
        </p:txBody>
      </p:sp>
      <p:sp>
        <p:nvSpPr>
          <p:cNvPr id="45" name="Cube 44">
            <a:extLst>
              <a:ext uri="{FF2B5EF4-FFF2-40B4-BE49-F238E27FC236}">
                <a16:creationId xmlns:a16="http://schemas.microsoft.com/office/drawing/2014/main" id="{90087DC0-B14F-182B-3449-68F85064CD2B}"/>
              </a:ext>
            </a:extLst>
          </p:cNvPr>
          <p:cNvSpPr/>
          <p:nvPr/>
        </p:nvSpPr>
        <p:spPr>
          <a:xfrm>
            <a:off x="21237843" y="14752664"/>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(Up0)</a:t>
            </a:r>
          </a:p>
        </p:txBody>
      </p:sp>
      <p:grpSp>
        <p:nvGrpSpPr>
          <p:cNvPr id="47" name="Group 46">
            <a:extLst>
              <a:ext uri="{FF2B5EF4-FFF2-40B4-BE49-F238E27FC236}">
                <a16:creationId xmlns:a16="http://schemas.microsoft.com/office/drawing/2014/main" id="{34FACC06-B90E-AC36-5804-CC7229096965}"/>
              </a:ext>
            </a:extLst>
          </p:cNvPr>
          <p:cNvGrpSpPr/>
          <p:nvPr/>
        </p:nvGrpSpPr>
        <p:grpSpPr>
          <a:xfrm>
            <a:off x="23414954" y="9738348"/>
            <a:ext cx="5414827" cy="5411003"/>
            <a:chOff x="8873240" y="11033004"/>
            <a:chExt cx="5414827" cy="5411003"/>
          </a:xfrm>
        </p:grpSpPr>
        <p:sp>
          <p:nvSpPr>
            <p:cNvPr id="48" name="TextBox 47">
              <a:extLst>
                <a:ext uri="{FF2B5EF4-FFF2-40B4-BE49-F238E27FC236}">
                  <a16:creationId xmlns:a16="http://schemas.microsoft.com/office/drawing/2014/main" id="{9D099407-A5DD-28E9-99F6-C5639872867F}"/>
                </a:ext>
              </a:extLst>
            </p:cNvPr>
            <p:cNvSpPr txBox="1"/>
            <p:nvPr/>
          </p:nvSpPr>
          <p:spPr>
            <a:xfrm>
              <a:off x="8873240" y="14922680"/>
              <a:ext cx="3532239" cy="707886"/>
            </a:xfrm>
            <a:prstGeom prst="rect">
              <a:avLst/>
            </a:prstGeom>
            <a:noFill/>
          </p:spPr>
          <p:txBody>
            <a:bodyPr wrap="square" rtlCol="0">
              <a:spAutoFit/>
            </a:bodyPr>
            <a:lstStyle/>
            <a:p>
              <a:pPr algn="ctr"/>
              <a:r>
                <a:rPr lang="en-US" sz="4000" dirty="0">
                  <a:solidFill>
                    <a:schemeClr val="bg1"/>
                  </a:solidFill>
                  <a:latin typeface="+mj-lt"/>
                </a:rPr>
                <a:t> 2 x 32 </a:t>
              </a:r>
              <a:r>
                <a:rPr lang="en-US" sz="4000" dirty="0" err="1">
                  <a:solidFill>
                    <a:schemeClr val="bg1"/>
                  </a:solidFill>
                  <a:latin typeface="+mj-lt"/>
                </a:rPr>
                <a:t>ch</a:t>
              </a:r>
              <a:endParaRPr lang="en-US" sz="4000" dirty="0">
                <a:solidFill>
                  <a:schemeClr val="bg1"/>
                </a:solidFill>
                <a:latin typeface="+mj-lt"/>
              </a:endParaRPr>
            </a:p>
          </p:txBody>
        </p:sp>
        <p:sp>
          <p:nvSpPr>
            <p:cNvPr id="49" name="Cube 48">
              <a:extLst>
                <a:ext uri="{FF2B5EF4-FFF2-40B4-BE49-F238E27FC236}">
                  <a16:creationId xmlns:a16="http://schemas.microsoft.com/office/drawing/2014/main" id="{578B6BBA-6F83-E5F7-23A8-E76A5161DF12}"/>
                </a:ext>
              </a:extLst>
            </p:cNvPr>
            <p:cNvSpPr/>
            <p:nvPr/>
          </p:nvSpPr>
          <p:spPr>
            <a:xfrm>
              <a:off x="10639360" y="11033004"/>
              <a:ext cx="2914807"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(Up1)</a:t>
              </a:r>
            </a:p>
          </p:txBody>
        </p:sp>
        <p:sp>
          <p:nvSpPr>
            <p:cNvPr id="50" name="TextBox 49">
              <a:extLst>
                <a:ext uri="{FF2B5EF4-FFF2-40B4-BE49-F238E27FC236}">
                  <a16:creationId xmlns:a16="http://schemas.microsoft.com/office/drawing/2014/main" id="{5B71ADD7-A671-D66E-4A56-5F306BE20068}"/>
                </a:ext>
              </a:extLst>
            </p:cNvPr>
            <p:cNvSpPr txBox="1"/>
            <p:nvPr/>
          </p:nvSpPr>
          <p:spPr>
            <a:xfrm rot="18760615">
              <a:off x="11752956" y="14323945"/>
              <a:ext cx="3532239" cy="707886"/>
            </a:xfrm>
            <a:prstGeom prst="rect">
              <a:avLst/>
            </a:prstGeom>
            <a:noFill/>
          </p:spPr>
          <p:txBody>
            <a:bodyPr wrap="square" rtlCol="0">
              <a:spAutoFit/>
            </a:bodyPr>
            <a:lstStyle/>
            <a:p>
              <a:pPr algn="ctr"/>
              <a:r>
                <a:rPr lang="en-US" sz="4000" dirty="0">
                  <a:solidFill>
                    <a:schemeClr val="bg1"/>
                  </a:solidFill>
                  <a:latin typeface="+mj-lt"/>
                </a:rPr>
                <a:t>8 </a:t>
              </a:r>
              <a:r>
                <a:rPr lang="en-US" sz="4000" dirty="0" err="1">
                  <a:solidFill>
                    <a:schemeClr val="bg1"/>
                  </a:solidFill>
                  <a:latin typeface="+mj-lt"/>
                </a:rPr>
                <a:t>px</a:t>
              </a:r>
              <a:endParaRPr lang="en-US" sz="4000" dirty="0">
                <a:solidFill>
                  <a:schemeClr val="bg1"/>
                </a:solidFill>
                <a:latin typeface="+mj-lt"/>
              </a:endParaRPr>
            </a:p>
          </p:txBody>
        </p:sp>
        <p:sp>
          <p:nvSpPr>
            <p:cNvPr id="51" name="TextBox 50">
              <a:extLst>
                <a:ext uri="{FF2B5EF4-FFF2-40B4-BE49-F238E27FC236}">
                  <a16:creationId xmlns:a16="http://schemas.microsoft.com/office/drawing/2014/main" id="{43EB1C39-9246-F2EC-6FEB-4E43070BC868}"/>
                </a:ext>
              </a:extLst>
            </p:cNvPr>
            <p:cNvSpPr txBox="1"/>
            <p:nvPr/>
          </p:nvSpPr>
          <p:spPr>
            <a:xfrm rot="16200000">
              <a:off x="12168004" y="12459929"/>
              <a:ext cx="3532239" cy="707886"/>
            </a:xfrm>
            <a:prstGeom prst="rect">
              <a:avLst/>
            </a:prstGeom>
            <a:noFill/>
          </p:spPr>
          <p:txBody>
            <a:bodyPr wrap="square" rtlCol="0">
              <a:spAutoFit/>
            </a:bodyPr>
            <a:lstStyle/>
            <a:p>
              <a:pPr algn="ctr"/>
              <a:r>
                <a:rPr lang="en-US" sz="4000" dirty="0">
                  <a:solidFill>
                    <a:schemeClr val="bg1"/>
                  </a:solidFill>
                  <a:latin typeface="+mj-lt"/>
                </a:rPr>
                <a:t>8 </a:t>
              </a:r>
              <a:r>
                <a:rPr lang="en-US" sz="4000" dirty="0" err="1">
                  <a:solidFill>
                    <a:schemeClr val="bg1"/>
                  </a:solidFill>
                  <a:latin typeface="+mj-lt"/>
                </a:rPr>
                <a:t>px</a:t>
              </a:r>
              <a:endParaRPr lang="en-US" sz="4000" dirty="0">
                <a:solidFill>
                  <a:schemeClr val="bg1"/>
                </a:solidFill>
                <a:latin typeface="+mj-lt"/>
              </a:endParaRPr>
            </a:p>
          </p:txBody>
        </p:sp>
      </p:grpSp>
      <p:sp>
        <p:nvSpPr>
          <p:cNvPr id="53" name="TextBox 52">
            <a:extLst>
              <a:ext uri="{FF2B5EF4-FFF2-40B4-BE49-F238E27FC236}">
                <a16:creationId xmlns:a16="http://schemas.microsoft.com/office/drawing/2014/main" id="{823F1427-9C3C-2460-A6AF-3EFE67AE0DB5}"/>
              </a:ext>
            </a:extLst>
          </p:cNvPr>
          <p:cNvSpPr txBox="1"/>
          <p:nvPr/>
        </p:nvSpPr>
        <p:spPr>
          <a:xfrm>
            <a:off x="19471723" y="16414938"/>
            <a:ext cx="3532239" cy="1323439"/>
          </a:xfrm>
          <a:prstGeom prst="rect">
            <a:avLst/>
          </a:prstGeom>
          <a:noFill/>
        </p:spPr>
        <p:txBody>
          <a:bodyPr wrap="square" rtlCol="0">
            <a:spAutoFit/>
          </a:bodyPr>
          <a:lstStyle/>
          <a:p>
            <a:pPr algn="ctr"/>
            <a:r>
              <a:rPr lang="en-US" sz="4000" dirty="0">
                <a:solidFill>
                  <a:schemeClr val="bg1"/>
                </a:solidFill>
                <a:latin typeface="+mj-lt"/>
              </a:rPr>
              <a:t>2 x 64 </a:t>
            </a:r>
            <a:r>
              <a:rPr lang="en-US" sz="4000" dirty="0" err="1">
                <a:solidFill>
                  <a:schemeClr val="bg1"/>
                </a:solidFill>
                <a:latin typeface="+mj-lt"/>
              </a:rPr>
              <a:t>ch</a:t>
            </a:r>
            <a:endParaRPr lang="en-US" sz="4000" dirty="0">
              <a:solidFill>
                <a:schemeClr val="bg1"/>
              </a:solidFill>
              <a:latin typeface="+mj-lt"/>
            </a:endParaRPr>
          </a:p>
          <a:p>
            <a:pPr algn="ctr"/>
            <a:r>
              <a:rPr lang="en-US" sz="4000" dirty="0">
                <a:solidFill>
                  <a:schemeClr val="bg1"/>
                </a:solidFill>
                <a:latin typeface="+mj-lt"/>
              </a:rPr>
              <a:t>128 </a:t>
            </a:r>
            <a:r>
              <a:rPr lang="en-US" sz="4000" dirty="0" err="1">
                <a:solidFill>
                  <a:schemeClr val="bg1"/>
                </a:solidFill>
                <a:latin typeface="+mj-lt"/>
              </a:rPr>
              <a:t>ch</a:t>
            </a:r>
            <a:endParaRPr lang="en-US" sz="4000" dirty="0">
              <a:solidFill>
                <a:schemeClr val="bg1"/>
              </a:solidFill>
              <a:latin typeface="+mj-lt"/>
            </a:endParaRPr>
          </a:p>
        </p:txBody>
      </p:sp>
      <p:sp>
        <p:nvSpPr>
          <p:cNvPr id="56" name="TextBox 55">
            <a:extLst>
              <a:ext uri="{FF2B5EF4-FFF2-40B4-BE49-F238E27FC236}">
                <a16:creationId xmlns:a16="http://schemas.microsoft.com/office/drawing/2014/main" id="{452705E4-488E-E8EB-1A6D-6A9559B94CE3}"/>
              </a:ext>
            </a:extLst>
          </p:cNvPr>
          <p:cNvSpPr txBox="1"/>
          <p:nvPr/>
        </p:nvSpPr>
        <p:spPr>
          <a:xfrm rot="18760615">
            <a:off x="23300263" y="16060995"/>
            <a:ext cx="3532239" cy="707886"/>
          </a:xfrm>
          <a:prstGeom prst="rect">
            <a:avLst/>
          </a:prstGeom>
          <a:noFill/>
        </p:spPr>
        <p:txBody>
          <a:bodyPr wrap="square" rtlCol="0">
            <a:spAutoFit/>
          </a:bodyPr>
          <a:lstStyle/>
          <a:p>
            <a:pPr algn="ctr"/>
            <a:r>
              <a:rPr lang="en-US" sz="4000" dirty="0">
                <a:solidFill>
                  <a:schemeClr val="bg1"/>
                </a:solidFill>
                <a:latin typeface="+mj-lt"/>
              </a:rPr>
              <a:t>4 </a:t>
            </a:r>
            <a:r>
              <a:rPr lang="en-US" sz="4000" dirty="0" err="1">
                <a:solidFill>
                  <a:schemeClr val="bg1"/>
                </a:solidFill>
                <a:latin typeface="+mj-lt"/>
              </a:rPr>
              <a:t>px</a:t>
            </a:r>
            <a:endParaRPr lang="en-US" sz="4000" dirty="0">
              <a:solidFill>
                <a:schemeClr val="bg1"/>
              </a:solidFill>
              <a:latin typeface="+mj-lt"/>
            </a:endParaRPr>
          </a:p>
        </p:txBody>
      </p:sp>
      <p:sp>
        <p:nvSpPr>
          <p:cNvPr id="57" name="TextBox 56">
            <a:extLst>
              <a:ext uri="{FF2B5EF4-FFF2-40B4-BE49-F238E27FC236}">
                <a16:creationId xmlns:a16="http://schemas.microsoft.com/office/drawing/2014/main" id="{65508711-C48F-3BB5-4E27-0F6A07D15674}"/>
              </a:ext>
            </a:extLst>
          </p:cNvPr>
          <p:cNvSpPr txBox="1"/>
          <p:nvPr/>
        </p:nvSpPr>
        <p:spPr>
          <a:xfrm rot="16200000">
            <a:off x="23708500" y="14817610"/>
            <a:ext cx="3532239" cy="707886"/>
          </a:xfrm>
          <a:prstGeom prst="rect">
            <a:avLst/>
          </a:prstGeom>
          <a:noFill/>
        </p:spPr>
        <p:txBody>
          <a:bodyPr wrap="square" rtlCol="0">
            <a:spAutoFit/>
          </a:bodyPr>
          <a:lstStyle/>
          <a:p>
            <a:pPr algn="ctr"/>
            <a:r>
              <a:rPr lang="en-US" sz="4000" dirty="0">
                <a:solidFill>
                  <a:schemeClr val="bg1"/>
                </a:solidFill>
                <a:latin typeface="+mj-lt"/>
              </a:rPr>
              <a:t>4 </a:t>
            </a:r>
            <a:r>
              <a:rPr lang="en-US" sz="4000" dirty="0" err="1">
                <a:solidFill>
                  <a:schemeClr val="bg1"/>
                </a:solidFill>
                <a:latin typeface="+mj-lt"/>
              </a:rPr>
              <a:t>px</a:t>
            </a:r>
            <a:endParaRPr lang="en-US" sz="4000" dirty="0">
              <a:solidFill>
                <a:schemeClr val="bg1"/>
              </a:solidFill>
              <a:latin typeface="+mj-lt"/>
            </a:endParaRPr>
          </a:p>
        </p:txBody>
      </p:sp>
      <p:sp>
        <p:nvSpPr>
          <p:cNvPr id="58" name="TextBox 57">
            <a:extLst>
              <a:ext uri="{FF2B5EF4-FFF2-40B4-BE49-F238E27FC236}">
                <a16:creationId xmlns:a16="http://schemas.microsoft.com/office/drawing/2014/main" id="{B53FFC1E-3358-28D7-5816-B860690F7FC0}"/>
              </a:ext>
            </a:extLst>
          </p:cNvPr>
          <p:cNvSpPr txBox="1"/>
          <p:nvPr/>
        </p:nvSpPr>
        <p:spPr>
          <a:xfrm>
            <a:off x="31765355" y="8907153"/>
            <a:ext cx="3532239" cy="707886"/>
          </a:xfrm>
          <a:prstGeom prst="rect">
            <a:avLst/>
          </a:prstGeom>
          <a:noFill/>
        </p:spPr>
        <p:txBody>
          <a:bodyPr wrap="square" rtlCol="0">
            <a:spAutoFit/>
          </a:bodyPr>
          <a:lstStyle/>
          <a:p>
            <a:pPr algn="ctr"/>
            <a:r>
              <a:rPr lang="en-US" sz="4000" dirty="0">
                <a:solidFill>
                  <a:schemeClr val="bg1"/>
                </a:solidFill>
                <a:latin typeface="+mj-lt"/>
              </a:rPr>
              <a:t>1 </a:t>
            </a:r>
            <a:r>
              <a:rPr lang="en-US" sz="4000" dirty="0" err="1">
                <a:solidFill>
                  <a:schemeClr val="bg1"/>
                </a:solidFill>
                <a:latin typeface="+mj-lt"/>
              </a:rPr>
              <a:t>ch</a:t>
            </a:r>
            <a:endParaRPr lang="en-US" sz="4000" dirty="0">
              <a:solidFill>
                <a:schemeClr val="bg1"/>
              </a:solidFill>
              <a:latin typeface="+mj-lt"/>
            </a:endParaRPr>
          </a:p>
        </p:txBody>
      </p:sp>
      <p:sp>
        <p:nvSpPr>
          <p:cNvPr id="59" name="TextBox 58">
            <a:extLst>
              <a:ext uri="{FF2B5EF4-FFF2-40B4-BE49-F238E27FC236}">
                <a16:creationId xmlns:a16="http://schemas.microsoft.com/office/drawing/2014/main" id="{5A01E4F7-6662-8F7B-FE5C-BED8F6BBD276}"/>
              </a:ext>
            </a:extLst>
          </p:cNvPr>
          <p:cNvSpPr txBox="1"/>
          <p:nvPr/>
        </p:nvSpPr>
        <p:spPr>
          <a:xfrm rot="16200000">
            <a:off x="34250916" y="5127784"/>
            <a:ext cx="3532239" cy="707886"/>
          </a:xfrm>
          <a:prstGeom prst="rect">
            <a:avLst/>
          </a:prstGeom>
          <a:noFill/>
        </p:spPr>
        <p:txBody>
          <a:bodyPr wrap="square" rtlCol="0">
            <a:spAutoFit/>
          </a:bodyPr>
          <a:lstStyle/>
          <a:p>
            <a:pPr algn="ctr"/>
            <a:r>
              <a:rPr lang="en-US" sz="4000" dirty="0">
                <a:solidFill>
                  <a:schemeClr val="bg1"/>
                </a:solidFill>
                <a:latin typeface="+mj-lt"/>
              </a:rPr>
              <a:t>16 </a:t>
            </a:r>
            <a:r>
              <a:rPr lang="en-US" sz="4000" dirty="0" err="1">
                <a:solidFill>
                  <a:schemeClr val="bg1"/>
                </a:solidFill>
                <a:latin typeface="+mj-lt"/>
              </a:rPr>
              <a:t>px</a:t>
            </a:r>
            <a:endParaRPr lang="en-US" sz="4000" dirty="0">
              <a:solidFill>
                <a:schemeClr val="bg1"/>
              </a:solidFill>
              <a:latin typeface="+mj-lt"/>
            </a:endParaRPr>
          </a:p>
        </p:txBody>
      </p:sp>
      <p:sp>
        <p:nvSpPr>
          <p:cNvPr id="60" name="TextBox 59">
            <a:extLst>
              <a:ext uri="{FF2B5EF4-FFF2-40B4-BE49-F238E27FC236}">
                <a16:creationId xmlns:a16="http://schemas.microsoft.com/office/drawing/2014/main" id="{A501B390-5A4A-FE19-A696-9FBE49C3780C}"/>
              </a:ext>
            </a:extLst>
          </p:cNvPr>
          <p:cNvSpPr txBox="1"/>
          <p:nvPr/>
        </p:nvSpPr>
        <p:spPr>
          <a:xfrm rot="19526499">
            <a:off x="33119508" y="7736772"/>
            <a:ext cx="3532239" cy="707886"/>
          </a:xfrm>
          <a:prstGeom prst="rect">
            <a:avLst/>
          </a:prstGeom>
          <a:noFill/>
        </p:spPr>
        <p:txBody>
          <a:bodyPr wrap="square" rtlCol="0">
            <a:spAutoFit/>
          </a:bodyPr>
          <a:lstStyle/>
          <a:p>
            <a:pPr algn="ctr"/>
            <a:r>
              <a:rPr lang="en-US" sz="4000" dirty="0">
                <a:solidFill>
                  <a:schemeClr val="bg1"/>
                </a:solidFill>
                <a:latin typeface="+mj-lt"/>
              </a:rPr>
              <a:t>16 </a:t>
            </a:r>
            <a:r>
              <a:rPr lang="en-US" sz="4000" dirty="0" err="1">
                <a:solidFill>
                  <a:schemeClr val="bg1"/>
                </a:solidFill>
                <a:latin typeface="+mj-lt"/>
              </a:rPr>
              <a:t>px</a:t>
            </a:r>
            <a:endParaRPr lang="en-US" sz="4000" dirty="0">
              <a:solidFill>
                <a:schemeClr val="bg1"/>
              </a:solidFill>
              <a:latin typeface="+mj-lt"/>
            </a:endParaRPr>
          </a:p>
        </p:txBody>
      </p:sp>
      <p:sp>
        <p:nvSpPr>
          <p:cNvPr id="1044" name="Cube 1043">
            <a:extLst>
              <a:ext uri="{FF2B5EF4-FFF2-40B4-BE49-F238E27FC236}">
                <a16:creationId xmlns:a16="http://schemas.microsoft.com/office/drawing/2014/main" id="{BDDFF7E5-DFAB-800B-0192-2BD19E3E3A8E}"/>
              </a:ext>
            </a:extLst>
          </p:cNvPr>
          <p:cNvSpPr/>
          <p:nvPr/>
        </p:nvSpPr>
        <p:spPr>
          <a:xfrm>
            <a:off x="29030446" y="3686226"/>
            <a:ext cx="2314376" cy="5486400"/>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200" dirty="0">
                <a:solidFill>
                  <a:schemeClr val="tx1"/>
                </a:solidFill>
                <a:latin typeface="+mj-lt"/>
              </a:rPr>
              <a:t>Feature Map</a:t>
            </a:r>
          </a:p>
          <a:p>
            <a:pPr algn="ctr">
              <a:lnSpc>
                <a:spcPct val="90000"/>
              </a:lnSpc>
            </a:pPr>
            <a:r>
              <a:rPr lang="en-US" sz="4000" dirty="0">
                <a:solidFill>
                  <a:schemeClr val="tx1"/>
                </a:solidFill>
                <a:latin typeface="+mj-lt"/>
              </a:rPr>
              <a:t>(Up2)</a:t>
            </a:r>
          </a:p>
        </p:txBody>
      </p:sp>
      <p:sp>
        <p:nvSpPr>
          <p:cNvPr id="1046" name="TextBox 1045">
            <a:extLst>
              <a:ext uri="{FF2B5EF4-FFF2-40B4-BE49-F238E27FC236}">
                <a16:creationId xmlns:a16="http://schemas.microsoft.com/office/drawing/2014/main" id="{E26F0E1B-C00B-E952-D180-7844FF584530}"/>
              </a:ext>
            </a:extLst>
          </p:cNvPr>
          <p:cNvSpPr txBox="1"/>
          <p:nvPr/>
        </p:nvSpPr>
        <p:spPr>
          <a:xfrm rot="16200000">
            <a:off x="29932646" y="6075482"/>
            <a:ext cx="3532239" cy="707886"/>
          </a:xfrm>
          <a:prstGeom prst="rect">
            <a:avLst/>
          </a:prstGeom>
          <a:noFill/>
        </p:spPr>
        <p:txBody>
          <a:bodyPr wrap="square" rtlCol="0">
            <a:spAutoFit/>
          </a:bodyPr>
          <a:lstStyle/>
          <a:p>
            <a:pPr algn="ctr"/>
            <a:r>
              <a:rPr lang="en-US" sz="4000" dirty="0">
                <a:solidFill>
                  <a:schemeClr val="bg1"/>
                </a:solidFill>
                <a:latin typeface="+mj-lt"/>
              </a:rPr>
              <a:t>16 </a:t>
            </a:r>
            <a:r>
              <a:rPr lang="en-US" sz="4000" dirty="0" err="1">
                <a:solidFill>
                  <a:schemeClr val="bg1"/>
                </a:solidFill>
                <a:latin typeface="+mj-lt"/>
              </a:rPr>
              <a:t>px</a:t>
            </a:r>
            <a:endParaRPr lang="en-US" sz="4000" dirty="0">
              <a:solidFill>
                <a:schemeClr val="bg1"/>
              </a:solidFill>
              <a:latin typeface="+mj-lt"/>
            </a:endParaRPr>
          </a:p>
        </p:txBody>
      </p:sp>
      <p:sp>
        <p:nvSpPr>
          <p:cNvPr id="1048" name="TextBox 1047">
            <a:extLst>
              <a:ext uri="{FF2B5EF4-FFF2-40B4-BE49-F238E27FC236}">
                <a16:creationId xmlns:a16="http://schemas.microsoft.com/office/drawing/2014/main" id="{B3AC7815-9132-AF32-0405-9ABFBAEB5538}"/>
              </a:ext>
            </a:extLst>
          </p:cNvPr>
          <p:cNvSpPr txBox="1"/>
          <p:nvPr/>
        </p:nvSpPr>
        <p:spPr>
          <a:xfrm rot="18819509">
            <a:off x="29718045" y="8677647"/>
            <a:ext cx="3532239" cy="707886"/>
          </a:xfrm>
          <a:prstGeom prst="rect">
            <a:avLst/>
          </a:prstGeom>
          <a:noFill/>
        </p:spPr>
        <p:txBody>
          <a:bodyPr wrap="square" rtlCol="0">
            <a:spAutoFit/>
          </a:bodyPr>
          <a:lstStyle/>
          <a:p>
            <a:pPr algn="ctr"/>
            <a:r>
              <a:rPr lang="en-US" sz="4000" dirty="0">
                <a:solidFill>
                  <a:schemeClr val="bg1"/>
                </a:solidFill>
                <a:latin typeface="+mj-lt"/>
              </a:rPr>
              <a:t>16 </a:t>
            </a:r>
            <a:r>
              <a:rPr lang="en-US" sz="4000" dirty="0" err="1">
                <a:solidFill>
                  <a:schemeClr val="bg1"/>
                </a:solidFill>
                <a:latin typeface="+mj-lt"/>
              </a:rPr>
              <a:t>px</a:t>
            </a:r>
            <a:endParaRPr lang="en-US" sz="4000" dirty="0">
              <a:solidFill>
                <a:schemeClr val="bg1"/>
              </a:solidFill>
              <a:latin typeface="+mj-lt"/>
            </a:endParaRPr>
          </a:p>
        </p:txBody>
      </p:sp>
      <p:sp>
        <p:nvSpPr>
          <p:cNvPr id="1051" name="TextBox 1050">
            <a:extLst>
              <a:ext uri="{FF2B5EF4-FFF2-40B4-BE49-F238E27FC236}">
                <a16:creationId xmlns:a16="http://schemas.microsoft.com/office/drawing/2014/main" id="{FC9BE15A-3956-6DF3-B82C-AFE92A902119}"/>
              </a:ext>
            </a:extLst>
          </p:cNvPr>
          <p:cNvSpPr txBox="1"/>
          <p:nvPr/>
        </p:nvSpPr>
        <p:spPr>
          <a:xfrm>
            <a:off x="27651714" y="9201304"/>
            <a:ext cx="3532239" cy="707886"/>
          </a:xfrm>
          <a:prstGeom prst="rect">
            <a:avLst/>
          </a:prstGeom>
          <a:noFill/>
        </p:spPr>
        <p:txBody>
          <a:bodyPr wrap="square" rtlCol="0">
            <a:spAutoFit/>
          </a:bodyPr>
          <a:lstStyle/>
          <a:p>
            <a:pPr algn="ctr"/>
            <a:r>
              <a:rPr lang="en-US" sz="4000" dirty="0">
                <a:solidFill>
                  <a:schemeClr val="bg1"/>
                </a:solidFill>
                <a:latin typeface="+mj-lt"/>
              </a:rPr>
              <a:t>2 x 16 </a:t>
            </a:r>
            <a:r>
              <a:rPr lang="en-US" sz="4000" dirty="0" err="1">
                <a:solidFill>
                  <a:schemeClr val="bg1"/>
                </a:solidFill>
                <a:latin typeface="+mj-lt"/>
              </a:rPr>
              <a:t>ch</a:t>
            </a:r>
            <a:endParaRPr lang="en-US" sz="4000" dirty="0">
              <a:solidFill>
                <a:schemeClr val="bg1"/>
              </a:solidFill>
              <a:latin typeface="+mj-lt"/>
            </a:endParaRPr>
          </a:p>
        </p:txBody>
      </p:sp>
      <p:sp>
        <p:nvSpPr>
          <p:cNvPr id="1052" name="Arrow: Right 1051">
            <a:extLst>
              <a:ext uri="{FF2B5EF4-FFF2-40B4-BE49-F238E27FC236}">
                <a16:creationId xmlns:a16="http://schemas.microsoft.com/office/drawing/2014/main" id="{4F7D26EC-292E-BCB5-49BB-15F4B03A9C61}"/>
              </a:ext>
            </a:extLst>
          </p:cNvPr>
          <p:cNvSpPr/>
          <p:nvPr/>
        </p:nvSpPr>
        <p:spPr>
          <a:xfrm>
            <a:off x="8363533" y="6183114"/>
            <a:ext cx="18187669"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3" name="Arrow: Right 1052">
            <a:extLst>
              <a:ext uri="{FF2B5EF4-FFF2-40B4-BE49-F238E27FC236}">
                <a16:creationId xmlns:a16="http://schemas.microsoft.com/office/drawing/2014/main" id="{D1F32898-E049-7007-210E-A0DCF6B4CC32}"/>
              </a:ext>
            </a:extLst>
          </p:cNvPr>
          <p:cNvSpPr/>
          <p:nvPr/>
        </p:nvSpPr>
        <p:spPr>
          <a:xfrm>
            <a:off x="11254843" y="11052629"/>
            <a:ext cx="11280697"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4" name="Arrow: Right 1053">
            <a:extLst>
              <a:ext uri="{FF2B5EF4-FFF2-40B4-BE49-F238E27FC236}">
                <a16:creationId xmlns:a16="http://schemas.microsoft.com/office/drawing/2014/main" id="{86BC4847-631F-7E3A-AB8C-11C35A3F556C}"/>
              </a:ext>
            </a:extLst>
          </p:cNvPr>
          <p:cNvSpPr/>
          <p:nvPr/>
        </p:nvSpPr>
        <p:spPr>
          <a:xfrm>
            <a:off x="13538774" y="15020872"/>
            <a:ext cx="3864943"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5" name="Arrow: Bent-Up 1054">
            <a:extLst>
              <a:ext uri="{FF2B5EF4-FFF2-40B4-BE49-F238E27FC236}">
                <a16:creationId xmlns:a16="http://schemas.microsoft.com/office/drawing/2014/main" id="{57B95C6C-E3E1-37C1-9D67-0B03EFD31C73}"/>
              </a:ext>
            </a:extLst>
          </p:cNvPr>
          <p:cNvSpPr/>
          <p:nvPr/>
        </p:nvSpPr>
        <p:spPr>
          <a:xfrm>
            <a:off x="18793699" y="17069667"/>
            <a:ext cx="5164693"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6" name="Arrow: Bent-Up 1055">
            <a:extLst>
              <a:ext uri="{FF2B5EF4-FFF2-40B4-BE49-F238E27FC236}">
                <a16:creationId xmlns:a16="http://schemas.microsoft.com/office/drawing/2014/main" id="{ABA6A560-C6A8-FD00-1E7A-D96A91A81952}"/>
              </a:ext>
            </a:extLst>
          </p:cNvPr>
          <p:cNvSpPr/>
          <p:nvPr/>
        </p:nvSpPr>
        <p:spPr>
          <a:xfrm>
            <a:off x="26083973" y="13749238"/>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7" name="Arrow: Bent-Up 1056">
            <a:extLst>
              <a:ext uri="{FF2B5EF4-FFF2-40B4-BE49-F238E27FC236}">
                <a16:creationId xmlns:a16="http://schemas.microsoft.com/office/drawing/2014/main" id="{DB421D09-3756-A7BC-A6F9-87DB2BC9AA3D}"/>
              </a:ext>
            </a:extLst>
          </p:cNvPr>
          <p:cNvSpPr/>
          <p:nvPr/>
        </p:nvSpPr>
        <p:spPr>
          <a:xfrm>
            <a:off x="29245275" y="10245991"/>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9" name="Arrow: Bent-Up 1058">
            <a:extLst>
              <a:ext uri="{FF2B5EF4-FFF2-40B4-BE49-F238E27FC236}">
                <a16:creationId xmlns:a16="http://schemas.microsoft.com/office/drawing/2014/main" id="{1F9BD8D2-5C85-B593-1B6B-3E9F57C4C7C0}"/>
              </a:ext>
            </a:extLst>
          </p:cNvPr>
          <p:cNvSpPr/>
          <p:nvPr/>
        </p:nvSpPr>
        <p:spPr>
          <a:xfrm rot="5400000">
            <a:off x="7171093" y="14740841"/>
            <a:ext cx="1658472" cy="1269491"/>
          </a:xfrm>
          <a:prstGeom prst="bentUpArrow">
            <a:avLst>
              <a:gd name="adj1" fmla="val 25196"/>
              <a:gd name="adj2" fmla="val 36937"/>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60" name="Arrow: Bent-Up 1059">
            <a:extLst>
              <a:ext uri="{FF2B5EF4-FFF2-40B4-BE49-F238E27FC236}">
                <a16:creationId xmlns:a16="http://schemas.microsoft.com/office/drawing/2014/main" id="{75020050-F237-87E2-8BAC-DB8B85ABC208}"/>
              </a:ext>
            </a:extLst>
          </p:cNvPr>
          <p:cNvSpPr/>
          <p:nvPr/>
        </p:nvSpPr>
        <p:spPr>
          <a:xfrm rot="5400000">
            <a:off x="11253077" y="16263636"/>
            <a:ext cx="1658474" cy="3532239"/>
          </a:xfrm>
          <a:prstGeom prst="bentUpArrow">
            <a:avLst>
              <a:gd name="adj1" fmla="val 21808"/>
              <a:gd name="adj2" fmla="val 29835"/>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61" name="Arrow: Bent-Up 1060">
            <a:extLst>
              <a:ext uri="{FF2B5EF4-FFF2-40B4-BE49-F238E27FC236}">
                <a16:creationId xmlns:a16="http://schemas.microsoft.com/office/drawing/2014/main" id="{39BA5F06-4BF0-FB90-2C5E-71B7F541E792}"/>
              </a:ext>
            </a:extLst>
          </p:cNvPr>
          <p:cNvSpPr/>
          <p:nvPr/>
        </p:nvSpPr>
        <p:spPr>
          <a:xfrm rot="5400000">
            <a:off x="5389392" y="11219749"/>
            <a:ext cx="1328239" cy="1231486"/>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2" name="Arrow: Right 1">
            <a:extLst>
              <a:ext uri="{FF2B5EF4-FFF2-40B4-BE49-F238E27FC236}">
                <a16:creationId xmlns:a16="http://schemas.microsoft.com/office/drawing/2014/main" id="{4763B0C1-59C8-2B8D-EA53-8A4B52A96CBE}"/>
              </a:ext>
            </a:extLst>
          </p:cNvPr>
          <p:cNvSpPr/>
          <p:nvPr/>
        </p:nvSpPr>
        <p:spPr>
          <a:xfrm>
            <a:off x="31553518" y="7068112"/>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5" name="Cube 4">
            <a:extLst>
              <a:ext uri="{FF2B5EF4-FFF2-40B4-BE49-F238E27FC236}">
                <a16:creationId xmlns:a16="http://schemas.microsoft.com/office/drawing/2014/main" id="{6B3D2B31-2C1A-76F5-0134-A2B1BCC45F39}"/>
              </a:ext>
            </a:extLst>
          </p:cNvPr>
          <p:cNvSpPr/>
          <p:nvPr/>
        </p:nvSpPr>
        <p:spPr>
          <a:xfrm>
            <a:off x="4830224" y="3838996"/>
            <a:ext cx="2561317" cy="5486400"/>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200" dirty="0">
                <a:solidFill>
                  <a:schemeClr val="tx1"/>
                </a:solidFill>
                <a:latin typeface="+mj-lt"/>
              </a:rPr>
              <a:t>Feature Map</a:t>
            </a:r>
          </a:p>
          <a:p>
            <a:pPr algn="ctr">
              <a:lnSpc>
                <a:spcPct val="90000"/>
              </a:lnSpc>
            </a:pPr>
            <a:r>
              <a:rPr lang="en-US" sz="3200" dirty="0">
                <a:solidFill>
                  <a:schemeClr val="tx1"/>
                </a:solidFill>
                <a:latin typeface="+mj-lt"/>
              </a:rPr>
              <a:t>(Down0)</a:t>
            </a:r>
          </a:p>
        </p:txBody>
      </p:sp>
      <p:sp>
        <p:nvSpPr>
          <p:cNvPr id="6" name="TextBox 5">
            <a:extLst>
              <a:ext uri="{FF2B5EF4-FFF2-40B4-BE49-F238E27FC236}">
                <a16:creationId xmlns:a16="http://schemas.microsoft.com/office/drawing/2014/main" id="{03877672-5841-9176-412B-C1DED0C06D24}"/>
              </a:ext>
            </a:extLst>
          </p:cNvPr>
          <p:cNvSpPr txBox="1"/>
          <p:nvPr/>
        </p:nvSpPr>
        <p:spPr>
          <a:xfrm rot="16200000">
            <a:off x="5978058" y="5794065"/>
            <a:ext cx="3532239" cy="707886"/>
          </a:xfrm>
          <a:prstGeom prst="rect">
            <a:avLst/>
          </a:prstGeom>
          <a:noFill/>
        </p:spPr>
        <p:txBody>
          <a:bodyPr wrap="square" rtlCol="0">
            <a:spAutoFit/>
          </a:bodyPr>
          <a:lstStyle/>
          <a:p>
            <a:pPr algn="ctr"/>
            <a:r>
              <a:rPr lang="en-US" sz="4000" dirty="0">
                <a:solidFill>
                  <a:schemeClr val="bg1"/>
                </a:solidFill>
                <a:latin typeface="+mj-lt"/>
              </a:rPr>
              <a:t>16 </a:t>
            </a:r>
            <a:r>
              <a:rPr lang="en-US" sz="4000" dirty="0" err="1">
                <a:solidFill>
                  <a:schemeClr val="bg1"/>
                </a:solidFill>
                <a:latin typeface="+mj-lt"/>
              </a:rPr>
              <a:t>px</a:t>
            </a:r>
            <a:endParaRPr lang="en-US" sz="4000" dirty="0">
              <a:solidFill>
                <a:schemeClr val="bg1"/>
              </a:solidFill>
              <a:latin typeface="+mj-lt"/>
            </a:endParaRPr>
          </a:p>
        </p:txBody>
      </p:sp>
      <p:sp>
        <p:nvSpPr>
          <p:cNvPr id="10" name="TextBox 9">
            <a:extLst>
              <a:ext uri="{FF2B5EF4-FFF2-40B4-BE49-F238E27FC236}">
                <a16:creationId xmlns:a16="http://schemas.microsoft.com/office/drawing/2014/main" id="{CD484621-28FA-7363-1171-63424FE52CFA}"/>
              </a:ext>
            </a:extLst>
          </p:cNvPr>
          <p:cNvSpPr txBox="1"/>
          <p:nvPr/>
        </p:nvSpPr>
        <p:spPr>
          <a:xfrm rot="18727058">
            <a:off x="5651435" y="8819316"/>
            <a:ext cx="3532239" cy="707886"/>
          </a:xfrm>
          <a:prstGeom prst="rect">
            <a:avLst/>
          </a:prstGeom>
          <a:noFill/>
        </p:spPr>
        <p:txBody>
          <a:bodyPr wrap="square" rtlCol="0">
            <a:spAutoFit/>
          </a:bodyPr>
          <a:lstStyle/>
          <a:p>
            <a:pPr algn="ctr"/>
            <a:r>
              <a:rPr lang="en-US" sz="4000" dirty="0">
                <a:solidFill>
                  <a:schemeClr val="bg1"/>
                </a:solidFill>
                <a:latin typeface="+mj-lt"/>
              </a:rPr>
              <a:t>16 </a:t>
            </a:r>
            <a:r>
              <a:rPr lang="en-US" sz="4000" dirty="0" err="1">
                <a:solidFill>
                  <a:schemeClr val="bg1"/>
                </a:solidFill>
                <a:latin typeface="+mj-lt"/>
              </a:rPr>
              <a:t>px</a:t>
            </a:r>
            <a:endParaRPr lang="en-US" sz="4000" dirty="0">
              <a:solidFill>
                <a:schemeClr val="bg1"/>
              </a:solidFill>
              <a:latin typeface="+mj-lt"/>
            </a:endParaRPr>
          </a:p>
        </p:txBody>
      </p:sp>
      <p:sp>
        <p:nvSpPr>
          <p:cNvPr id="14" name="TextBox 13">
            <a:extLst>
              <a:ext uri="{FF2B5EF4-FFF2-40B4-BE49-F238E27FC236}">
                <a16:creationId xmlns:a16="http://schemas.microsoft.com/office/drawing/2014/main" id="{5CA96C30-2D13-7DEC-EBE2-B90FFC03B5B0}"/>
              </a:ext>
            </a:extLst>
          </p:cNvPr>
          <p:cNvSpPr txBox="1"/>
          <p:nvPr/>
        </p:nvSpPr>
        <p:spPr>
          <a:xfrm>
            <a:off x="3795210" y="9464995"/>
            <a:ext cx="3532239" cy="707886"/>
          </a:xfrm>
          <a:prstGeom prst="rect">
            <a:avLst/>
          </a:prstGeom>
          <a:noFill/>
        </p:spPr>
        <p:txBody>
          <a:bodyPr wrap="square" rtlCol="0">
            <a:spAutoFit/>
          </a:bodyPr>
          <a:lstStyle/>
          <a:p>
            <a:pPr algn="ctr"/>
            <a:r>
              <a:rPr lang="en-US" sz="4000" dirty="0">
                <a:solidFill>
                  <a:schemeClr val="bg1"/>
                </a:solidFill>
                <a:latin typeface="+mj-lt"/>
              </a:rPr>
              <a:t>16 </a:t>
            </a:r>
            <a:r>
              <a:rPr lang="en-US" sz="4000" dirty="0" err="1">
                <a:solidFill>
                  <a:schemeClr val="bg1"/>
                </a:solidFill>
                <a:latin typeface="+mj-lt"/>
              </a:rPr>
              <a:t>ch</a:t>
            </a:r>
            <a:endParaRPr lang="en-US" sz="4000" dirty="0">
              <a:solidFill>
                <a:schemeClr val="bg1"/>
              </a:solidFill>
              <a:latin typeface="+mj-lt"/>
            </a:endParaRPr>
          </a:p>
        </p:txBody>
      </p:sp>
      <p:sp>
        <p:nvSpPr>
          <p:cNvPr id="15" name="Arrow: Right 14">
            <a:extLst>
              <a:ext uri="{FF2B5EF4-FFF2-40B4-BE49-F238E27FC236}">
                <a16:creationId xmlns:a16="http://schemas.microsoft.com/office/drawing/2014/main" id="{5E07D9E4-60A2-87A0-EE47-F7AEFAEC5297}"/>
              </a:ext>
            </a:extLst>
          </p:cNvPr>
          <p:cNvSpPr/>
          <p:nvPr/>
        </p:nvSpPr>
        <p:spPr>
          <a:xfrm>
            <a:off x="3522298" y="7898141"/>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pic>
        <p:nvPicPr>
          <p:cNvPr id="3" name="Picture 2">
            <a:extLst>
              <a:ext uri="{FF2B5EF4-FFF2-40B4-BE49-F238E27FC236}">
                <a16:creationId xmlns:a16="http://schemas.microsoft.com/office/drawing/2014/main" id="{1AC53D44-E41D-D24C-B8EE-AD951431B6AA}"/>
              </a:ext>
            </a:extLst>
          </p:cNvPr>
          <p:cNvPicPr>
            <a:picLocks noChangeAspect="1"/>
          </p:cNvPicPr>
          <p:nvPr/>
        </p:nvPicPr>
        <p:blipFill rotWithShape="1">
          <a:blip r:embed="rId7"/>
          <a:srcRect l="6134" t="13739" r="67628" b="16433"/>
          <a:stretch/>
        </p:blipFill>
        <p:spPr>
          <a:xfrm>
            <a:off x="31440617" y="2961552"/>
            <a:ext cx="5619640" cy="5132904"/>
          </a:xfrm>
          <a:prstGeom prst="rect">
            <a:avLst/>
          </a:prstGeom>
          <a:scene3d>
            <a:camera prst="isometricOffAxis2Right"/>
            <a:lightRig rig="threePt" dir="t"/>
          </a:scene3d>
        </p:spPr>
      </p:pic>
      <p:pic>
        <p:nvPicPr>
          <p:cNvPr id="7" name="Picture 6">
            <a:extLst>
              <a:ext uri="{FF2B5EF4-FFF2-40B4-BE49-F238E27FC236}">
                <a16:creationId xmlns:a16="http://schemas.microsoft.com/office/drawing/2014/main" id="{24C18ED0-3D90-0117-D198-0687C12BBD00}"/>
              </a:ext>
            </a:extLst>
          </p:cNvPr>
          <p:cNvPicPr>
            <a:picLocks noChangeAspect="1"/>
          </p:cNvPicPr>
          <p:nvPr/>
        </p:nvPicPr>
        <p:blipFill rotWithShape="1">
          <a:blip r:embed="rId7"/>
          <a:srcRect l="38751" t="13450" r="34446" b="16157"/>
          <a:stretch/>
        </p:blipFill>
        <p:spPr>
          <a:xfrm>
            <a:off x="-630691" y="3557061"/>
            <a:ext cx="5740708" cy="5350092"/>
          </a:xfrm>
          <a:prstGeom prst="rect">
            <a:avLst/>
          </a:prstGeom>
          <a:scene3d>
            <a:camera prst="isometricOffAxis2Right"/>
            <a:lightRig rig="threePt" dir="t"/>
          </a:scene3d>
        </p:spPr>
      </p:pic>
      <p:sp>
        <p:nvSpPr>
          <p:cNvPr id="18" name="Text Placeholder 17">
            <a:extLst>
              <a:ext uri="{FF2B5EF4-FFF2-40B4-BE49-F238E27FC236}">
                <a16:creationId xmlns:a16="http://schemas.microsoft.com/office/drawing/2014/main" id="{A43FA578-D5C5-0A64-0D84-F34309FC2D66}"/>
              </a:ext>
            </a:extLst>
          </p:cNvPr>
          <p:cNvSpPr>
            <a:spLocks noGrp="1"/>
          </p:cNvSpPr>
          <p:nvPr>
            <p:ph type="body" sz="quarter" idx="10"/>
          </p:nvPr>
        </p:nvSpPr>
        <p:spPr/>
        <p:txBody>
          <a:bodyPr/>
          <a:lstStyle/>
          <a:p>
            <a:r>
              <a:rPr lang="en-US" dirty="0"/>
              <a:t>Previous Lab</a:t>
            </a:r>
          </a:p>
        </p:txBody>
      </p:sp>
      <p:sp>
        <p:nvSpPr>
          <p:cNvPr id="4" name="TextBox 3">
            <a:extLst>
              <a:ext uri="{FF2B5EF4-FFF2-40B4-BE49-F238E27FC236}">
                <a16:creationId xmlns:a16="http://schemas.microsoft.com/office/drawing/2014/main" id="{E2F24AB2-4443-EA8D-7708-0C8FBBAFA4FA}"/>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8">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8" name="Slide Number Placeholder 3">
            <a:extLst>
              <a:ext uri="{FF2B5EF4-FFF2-40B4-BE49-F238E27FC236}">
                <a16:creationId xmlns:a16="http://schemas.microsoft.com/office/drawing/2014/main" id="{9513FFA5-6D84-C2AA-01CB-E4FC227B3141}"/>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114</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250106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dirty="0"/>
              <a:t>The U-Net Architecture</a:t>
            </a:r>
            <a:endParaRPr lang="en-US" strike="sngStrike" dirty="0"/>
          </a:p>
        </p:txBody>
      </p:sp>
      <p:sp>
        <p:nvSpPr>
          <p:cNvPr id="18" name="Text Placeholder 17">
            <a:extLst>
              <a:ext uri="{FF2B5EF4-FFF2-40B4-BE49-F238E27FC236}">
                <a16:creationId xmlns:a16="http://schemas.microsoft.com/office/drawing/2014/main" id="{A43FA578-D5C5-0A64-0D84-F34309FC2D66}"/>
              </a:ext>
            </a:extLst>
          </p:cNvPr>
          <p:cNvSpPr>
            <a:spLocks noGrp="1"/>
          </p:cNvSpPr>
          <p:nvPr>
            <p:ph type="body" sz="quarter" idx="10"/>
          </p:nvPr>
        </p:nvSpPr>
        <p:spPr/>
        <p:txBody>
          <a:bodyPr/>
          <a:lstStyle/>
          <a:p>
            <a:r>
              <a:rPr lang="en-US" dirty="0"/>
              <a:t>Next Lab</a:t>
            </a:r>
          </a:p>
        </p:txBody>
      </p:sp>
      <p:sp>
        <p:nvSpPr>
          <p:cNvPr id="9" name="Cube 8">
            <a:extLst>
              <a:ext uri="{FF2B5EF4-FFF2-40B4-BE49-F238E27FC236}">
                <a16:creationId xmlns:a16="http://schemas.microsoft.com/office/drawing/2014/main" id="{829A936A-5589-6BB5-FAC3-1699F0330CCF}"/>
              </a:ext>
            </a:extLst>
          </p:cNvPr>
          <p:cNvSpPr/>
          <p:nvPr/>
        </p:nvSpPr>
        <p:spPr>
          <a:xfrm>
            <a:off x="26768348" y="6382511"/>
            <a:ext cx="2561317" cy="4048669"/>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600" dirty="0">
                <a:solidFill>
                  <a:schemeClr val="tx1"/>
                </a:solidFill>
                <a:latin typeface="+mj-lt"/>
              </a:rPr>
              <a:t>Down0</a:t>
            </a:r>
          </a:p>
          <a:p>
            <a:pPr algn="ctr">
              <a:lnSpc>
                <a:spcPct val="90000"/>
              </a:lnSpc>
            </a:pPr>
            <a:r>
              <a:rPr lang="en-US" sz="4000" dirty="0">
                <a:solidFill>
                  <a:schemeClr val="tx1"/>
                </a:solidFill>
                <a:latin typeface="+mj-lt"/>
              </a:rPr>
              <a:t>Copy</a:t>
            </a:r>
          </a:p>
        </p:txBody>
      </p:sp>
      <p:sp>
        <p:nvSpPr>
          <p:cNvPr id="12" name="Cube 11">
            <a:extLst>
              <a:ext uri="{FF2B5EF4-FFF2-40B4-BE49-F238E27FC236}">
                <a16:creationId xmlns:a16="http://schemas.microsoft.com/office/drawing/2014/main" id="{1625FFE1-2B3C-A678-5828-402C366406A7}"/>
              </a:ext>
            </a:extLst>
          </p:cNvPr>
          <p:cNvSpPr/>
          <p:nvPr/>
        </p:nvSpPr>
        <p:spPr>
          <a:xfrm>
            <a:off x="23246896" y="11658600"/>
            <a:ext cx="2914807" cy="2818855"/>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Down1 Copy</a:t>
            </a:r>
          </a:p>
        </p:txBody>
      </p:sp>
      <p:sp>
        <p:nvSpPr>
          <p:cNvPr id="13" name="Cube 12">
            <a:extLst>
              <a:ext uri="{FF2B5EF4-FFF2-40B4-BE49-F238E27FC236}">
                <a16:creationId xmlns:a16="http://schemas.microsoft.com/office/drawing/2014/main" id="{3DBB256D-E7D8-5FC1-B2CC-B4C765CE9F97}"/>
              </a:ext>
            </a:extLst>
          </p:cNvPr>
          <p:cNvSpPr/>
          <p:nvPr/>
        </p:nvSpPr>
        <p:spPr>
          <a:xfrm>
            <a:off x="9151762" y="15322020"/>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(Down2)</a:t>
            </a:r>
          </a:p>
        </p:txBody>
      </p:sp>
      <p:pic>
        <p:nvPicPr>
          <p:cNvPr id="16" name="Graphic 15" descr="Close with solid fill">
            <a:extLst>
              <a:ext uri="{FF2B5EF4-FFF2-40B4-BE49-F238E27FC236}">
                <a16:creationId xmlns:a16="http://schemas.microsoft.com/office/drawing/2014/main" id="{39F98918-C215-87A5-C8A1-B2C27BEB8F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837275" y="8021431"/>
            <a:ext cx="914400" cy="914400"/>
          </a:xfrm>
          <a:prstGeom prst="rect">
            <a:avLst/>
          </a:prstGeom>
        </p:spPr>
      </p:pic>
      <p:sp>
        <p:nvSpPr>
          <p:cNvPr id="17" name="Cube 16">
            <a:extLst>
              <a:ext uri="{FF2B5EF4-FFF2-40B4-BE49-F238E27FC236}">
                <a16:creationId xmlns:a16="http://schemas.microsoft.com/office/drawing/2014/main" id="{A7A83C54-CCD5-EC22-E302-8A387A5AD5BC}"/>
              </a:ext>
            </a:extLst>
          </p:cNvPr>
          <p:cNvSpPr/>
          <p:nvPr/>
        </p:nvSpPr>
        <p:spPr>
          <a:xfrm>
            <a:off x="7323667" y="11655583"/>
            <a:ext cx="2914807" cy="2818855"/>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(Down1)</a:t>
            </a:r>
          </a:p>
        </p:txBody>
      </p:sp>
      <p:sp>
        <p:nvSpPr>
          <p:cNvPr id="19" name="TextBox 18">
            <a:extLst>
              <a:ext uri="{FF2B5EF4-FFF2-40B4-BE49-F238E27FC236}">
                <a16:creationId xmlns:a16="http://schemas.microsoft.com/office/drawing/2014/main" id="{5C9BF3D8-2D75-79F6-7D40-F89B75723A3F}"/>
              </a:ext>
            </a:extLst>
          </p:cNvPr>
          <p:cNvSpPr txBox="1"/>
          <p:nvPr/>
        </p:nvSpPr>
        <p:spPr>
          <a:xfrm rot="16200000">
            <a:off x="16254802" y="16602681"/>
            <a:ext cx="800219" cy="3926701"/>
          </a:xfrm>
          <a:prstGeom prst="rect">
            <a:avLst/>
          </a:prstGeom>
          <a:solidFill>
            <a:schemeClr val="tx2"/>
          </a:solidFill>
        </p:spPr>
        <p:txBody>
          <a:bodyPr vert="eaVert" wrap="square" rtlCol="0">
            <a:spAutoFit/>
          </a:bodyPr>
          <a:lstStyle/>
          <a:p>
            <a:pPr algn="ctr"/>
            <a:r>
              <a:rPr lang="en-US" sz="4000" dirty="0">
                <a:latin typeface="+mj-lt"/>
                <a:cs typeface="NVIDIA Sans" panose="020B0503020203020204" pitchFamily="34" charset="0"/>
              </a:rPr>
              <a:t>Latent Vector</a:t>
            </a:r>
          </a:p>
        </p:txBody>
      </p:sp>
      <p:sp>
        <p:nvSpPr>
          <p:cNvPr id="20" name="Cube 19">
            <a:extLst>
              <a:ext uri="{FF2B5EF4-FFF2-40B4-BE49-F238E27FC236}">
                <a16:creationId xmlns:a16="http://schemas.microsoft.com/office/drawing/2014/main" id="{AF215D6A-44B6-5CC2-FD8C-12A27AC4C9DF}"/>
              </a:ext>
            </a:extLst>
          </p:cNvPr>
          <p:cNvSpPr/>
          <p:nvPr/>
        </p:nvSpPr>
        <p:spPr>
          <a:xfrm>
            <a:off x="18128598" y="15322019"/>
            <a:ext cx="3926700" cy="1658472"/>
          </a:xfrm>
          <a:prstGeom prst="cube">
            <a:avLst>
              <a:gd name="adj" fmla="val 28488"/>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Down2 Copy</a:t>
            </a:r>
          </a:p>
        </p:txBody>
      </p:sp>
      <p:sp>
        <p:nvSpPr>
          <p:cNvPr id="21" name="Cube 20">
            <a:extLst>
              <a:ext uri="{FF2B5EF4-FFF2-40B4-BE49-F238E27FC236}">
                <a16:creationId xmlns:a16="http://schemas.microsoft.com/office/drawing/2014/main" id="{ADD127A7-41A0-FAE2-523B-6255FB4C5C88}"/>
              </a:ext>
            </a:extLst>
          </p:cNvPr>
          <p:cNvSpPr/>
          <p:nvPr/>
        </p:nvSpPr>
        <p:spPr>
          <a:xfrm>
            <a:off x="21584636" y="15325822"/>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(Up0)</a:t>
            </a:r>
          </a:p>
        </p:txBody>
      </p:sp>
      <p:sp>
        <p:nvSpPr>
          <p:cNvPr id="22" name="Cube 21">
            <a:extLst>
              <a:ext uri="{FF2B5EF4-FFF2-40B4-BE49-F238E27FC236}">
                <a16:creationId xmlns:a16="http://schemas.microsoft.com/office/drawing/2014/main" id="{3D5B8871-8787-7BEF-ABD5-A692BF846EAA}"/>
              </a:ext>
            </a:extLst>
          </p:cNvPr>
          <p:cNvSpPr/>
          <p:nvPr/>
        </p:nvSpPr>
        <p:spPr>
          <a:xfrm>
            <a:off x="25511336" y="11655583"/>
            <a:ext cx="2914807" cy="2818855"/>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(Up1)</a:t>
            </a:r>
          </a:p>
        </p:txBody>
      </p:sp>
      <p:sp>
        <p:nvSpPr>
          <p:cNvPr id="23" name="Cube 22">
            <a:extLst>
              <a:ext uri="{FF2B5EF4-FFF2-40B4-BE49-F238E27FC236}">
                <a16:creationId xmlns:a16="http://schemas.microsoft.com/office/drawing/2014/main" id="{33525682-A15B-5DA2-146E-830B6FC3503F}"/>
              </a:ext>
            </a:extLst>
          </p:cNvPr>
          <p:cNvSpPr/>
          <p:nvPr/>
        </p:nvSpPr>
        <p:spPr>
          <a:xfrm>
            <a:off x="28830054" y="6381783"/>
            <a:ext cx="2314376" cy="4048669"/>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200" dirty="0">
                <a:solidFill>
                  <a:schemeClr val="tx1"/>
                </a:solidFill>
                <a:latin typeface="+mj-lt"/>
              </a:rPr>
              <a:t>Feature Map</a:t>
            </a:r>
          </a:p>
          <a:p>
            <a:pPr algn="ctr">
              <a:lnSpc>
                <a:spcPct val="90000"/>
              </a:lnSpc>
            </a:pPr>
            <a:r>
              <a:rPr lang="en-US" sz="4000" dirty="0">
                <a:solidFill>
                  <a:schemeClr val="tx1"/>
                </a:solidFill>
                <a:latin typeface="+mj-lt"/>
              </a:rPr>
              <a:t>(Up2)</a:t>
            </a:r>
          </a:p>
        </p:txBody>
      </p:sp>
      <p:sp>
        <p:nvSpPr>
          <p:cNvPr id="25" name="Arrow: Right 24">
            <a:extLst>
              <a:ext uri="{FF2B5EF4-FFF2-40B4-BE49-F238E27FC236}">
                <a16:creationId xmlns:a16="http://schemas.microsoft.com/office/drawing/2014/main" id="{D2DE81D8-252C-F9A6-5BC9-B9345BD777A1}"/>
              </a:ext>
            </a:extLst>
          </p:cNvPr>
          <p:cNvSpPr/>
          <p:nvPr/>
        </p:nvSpPr>
        <p:spPr>
          <a:xfrm>
            <a:off x="7712377" y="7440941"/>
            <a:ext cx="18638434"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31" name="Arrow: Right 30">
            <a:extLst>
              <a:ext uri="{FF2B5EF4-FFF2-40B4-BE49-F238E27FC236}">
                <a16:creationId xmlns:a16="http://schemas.microsoft.com/office/drawing/2014/main" id="{A3D551FA-7A00-C7F3-CC52-588063F4C67E}"/>
              </a:ext>
            </a:extLst>
          </p:cNvPr>
          <p:cNvSpPr/>
          <p:nvPr/>
        </p:nvSpPr>
        <p:spPr>
          <a:xfrm>
            <a:off x="10646457" y="11964072"/>
            <a:ext cx="12219346"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32" name="Arrow: Right 31">
            <a:extLst>
              <a:ext uri="{FF2B5EF4-FFF2-40B4-BE49-F238E27FC236}">
                <a16:creationId xmlns:a16="http://schemas.microsoft.com/office/drawing/2014/main" id="{0E30670B-1654-99F2-0CE0-18D9C623BFFC}"/>
              </a:ext>
            </a:extLst>
          </p:cNvPr>
          <p:cNvSpPr/>
          <p:nvPr/>
        </p:nvSpPr>
        <p:spPr>
          <a:xfrm>
            <a:off x="13344321" y="15594030"/>
            <a:ext cx="4406189"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37" name="Arrow: Bent-Up 36">
            <a:extLst>
              <a:ext uri="{FF2B5EF4-FFF2-40B4-BE49-F238E27FC236}">
                <a16:creationId xmlns:a16="http://schemas.microsoft.com/office/drawing/2014/main" id="{E61C057B-636C-8037-8BFE-596D558F0075}"/>
              </a:ext>
            </a:extLst>
          </p:cNvPr>
          <p:cNvSpPr/>
          <p:nvPr/>
        </p:nvSpPr>
        <p:spPr>
          <a:xfrm>
            <a:off x="19123961" y="17224701"/>
            <a:ext cx="5164693"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38" name="Arrow: Bent-Up 37">
            <a:extLst>
              <a:ext uri="{FF2B5EF4-FFF2-40B4-BE49-F238E27FC236}">
                <a16:creationId xmlns:a16="http://schemas.microsoft.com/office/drawing/2014/main" id="{C9893DFC-6061-4D18-C2BE-6DF5245C9586}"/>
              </a:ext>
            </a:extLst>
          </p:cNvPr>
          <p:cNvSpPr/>
          <p:nvPr/>
        </p:nvSpPr>
        <p:spPr>
          <a:xfrm>
            <a:off x="25777195" y="14821050"/>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39" name="Arrow: Bent-Up 38">
            <a:extLst>
              <a:ext uri="{FF2B5EF4-FFF2-40B4-BE49-F238E27FC236}">
                <a16:creationId xmlns:a16="http://schemas.microsoft.com/office/drawing/2014/main" id="{A18DD74D-42CF-C19A-2E8F-84B9FBBB3878}"/>
              </a:ext>
            </a:extLst>
          </p:cNvPr>
          <p:cNvSpPr/>
          <p:nvPr/>
        </p:nvSpPr>
        <p:spPr>
          <a:xfrm>
            <a:off x="28696588" y="10649791"/>
            <a:ext cx="1328239" cy="245185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40" name="Arrow: Bent-Up 39">
            <a:extLst>
              <a:ext uri="{FF2B5EF4-FFF2-40B4-BE49-F238E27FC236}">
                <a16:creationId xmlns:a16="http://schemas.microsoft.com/office/drawing/2014/main" id="{30671F15-9AC0-BAED-2EBF-C08054F94536}"/>
              </a:ext>
            </a:extLst>
          </p:cNvPr>
          <p:cNvSpPr/>
          <p:nvPr/>
        </p:nvSpPr>
        <p:spPr>
          <a:xfrm rot="5400000">
            <a:off x="7517886" y="15313999"/>
            <a:ext cx="1658472" cy="1269491"/>
          </a:xfrm>
          <a:prstGeom prst="bentUpArrow">
            <a:avLst>
              <a:gd name="adj1" fmla="val 25196"/>
              <a:gd name="adj2" fmla="val 36937"/>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41" name="Arrow: Bent-Up 40">
            <a:extLst>
              <a:ext uri="{FF2B5EF4-FFF2-40B4-BE49-F238E27FC236}">
                <a16:creationId xmlns:a16="http://schemas.microsoft.com/office/drawing/2014/main" id="{EF54E49B-5A53-821C-D4A5-56B089F622DC}"/>
              </a:ext>
            </a:extLst>
          </p:cNvPr>
          <p:cNvSpPr/>
          <p:nvPr/>
        </p:nvSpPr>
        <p:spPr>
          <a:xfrm rot="5400000">
            <a:off x="11583339" y="16418670"/>
            <a:ext cx="1658474" cy="3532239"/>
          </a:xfrm>
          <a:prstGeom prst="bentUpArrow">
            <a:avLst>
              <a:gd name="adj1" fmla="val 21808"/>
              <a:gd name="adj2" fmla="val 29835"/>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46" name="Arrow: Bent-Up 45">
            <a:extLst>
              <a:ext uri="{FF2B5EF4-FFF2-40B4-BE49-F238E27FC236}">
                <a16:creationId xmlns:a16="http://schemas.microsoft.com/office/drawing/2014/main" id="{801669F2-1009-7357-22B4-26C9175A3883}"/>
              </a:ext>
            </a:extLst>
          </p:cNvPr>
          <p:cNvSpPr/>
          <p:nvPr/>
        </p:nvSpPr>
        <p:spPr>
          <a:xfrm rot="5400000">
            <a:off x="5150360" y="11561899"/>
            <a:ext cx="2466827" cy="1231486"/>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61" name="Arrow: Right 60">
            <a:extLst>
              <a:ext uri="{FF2B5EF4-FFF2-40B4-BE49-F238E27FC236}">
                <a16:creationId xmlns:a16="http://schemas.microsoft.com/office/drawing/2014/main" id="{FBB77250-9B66-37CC-E35F-C447B686CD9C}"/>
              </a:ext>
            </a:extLst>
          </p:cNvPr>
          <p:cNvSpPr/>
          <p:nvPr/>
        </p:nvSpPr>
        <p:spPr>
          <a:xfrm>
            <a:off x="31391371" y="7513966"/>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62" name="Cube 61">
            <a:extLst>
              <a:ext uri="{FF2B5EF4-FFF2-40B4-BE49-F238E27FC236}">
                <a16:creationId xmlns:a16="http://schemas.microsoft.com/office/drawing/2014/main" id="{A2E71435-BF74-8C6F-9742-0556ECECCAA9}"/>
              </a:ext>
            </a:extLst>
          </p:cNvPr>
          <p:cNvSpPr/>
          <p:nvPr/>
        </p:nvSpPr>
        <p:spPr>
          <a:xfrm>
            <a:off x="4629832" y="6534553"/>
            <a:ext cx="2561317" cy="4048669"/>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200" dirty="0">
                <a:solidFill>
                  <a:schemeClr val="tx1"/>
                </a:solidFill>
                <a:latin typeface="+mj-lt"/>
              </a:rPr>
              <a:t>Feature Map</a:t>
            </a:r>
          </a:p>
          <a:p>
            <a:pPr algn="ctr">
              <a:lnSpc>
                <a:spcPct val="90000"/>
              </a:lnSpc>
            </a:pPr>
            <a:r>
              <a:rPr lang="en-US" sz="3200" dirty="0">
                <a:solidFill>
                  <a:schemeClr val="tx1"/>
                </a:solidFill>
                <a:latin typeface="+mj-lt"/>
              </a:rPr>
              <a:t>(Down0)</a:t>
            </a:r>
          </a:p>
        </p:txBody>
      </p:sp>
      <p:sp>
        <p:nvSpPr>
          <p:cNvPr id="63" name="Arrow: Right 62">
            <a:extLst>
              <a:ext uri="{FF2B5EF4-FFF2-40B4-BE49-F238E27FC236}">
                <a16:creationId xmlns:a16="http://schemas.microsoft.com/office/drawing/2014/main" id="{9F2C0B5C-C189-EAFF-5E69-B6D90DA5C639}"/>
              </a:ext>
            </a:extLst>
          </p:cNvPr>
          <p:cNvSpPr/>
          <p:nvPr/>
        </p:nvSpPr>
        <p:spPr>
          <a:xfrm>
            <a:off x="3359155" y="7917604"/>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pic>
        <p:nvPicPr>
          <p:cNvPr id="1027" name="Picture 1026">
            <a:extLst>
              <a:ext uri="{FF2B5EF4-FFF2-40B4-BE49-F238E27FC236}">
                <a16:creationId xmlns:a16="http://schemas.microsoft.com/office/drawing/2014/main" id="{094807F8-14CC-CEBF-F7CC-669AD80EE1B2}"/>
              </a:ext>
            </a:extLst>
          </p:cNvPr>
          <p:cNvPicPr>
            <a:picLocks noChangeAspect="1"/>
          </p:cNvPicPr>
          <p:nvPr/>
        </p:nvPicPr>
        <p:blipFill rotWithShape="1">
          <a:blip r:embed="rId5"/>
          <a:srcRect l="57940" b="17378"/>
          <a:stretch/>
        </p:blipFill>
        <p:spPr>
          <a:xfrm>
            <a:off x="644001" y="6725378"/>
            <a:ext cx="3368602" cy="3399281"/>
          </a:xfrm>
          <a:prstGeom prst="rect">
            <a:avLst/>
          </a:prstGeom>
          <a:scene3d>
            <a:camera prst="isometricOffAxis2Right"/>
            <a:lightRig rig="threePt" dir="t"/>
          </a:scene3d>
        </p:spPr>
      </p:pic>
      <p:pic>
        <p:nvPicPr>
          <p:cNvPr id="1028" name="Picture 1027">
            <a:extLst>
              <a:ext uri="{FF2B5EF4-FFF2-40B4-BE49-F238E27FC236}">
                <a16:creationId xmlns:a16="http://schemas.microsoft.com/office/drawing/2014/main" id="{E60D3CAB-50B5-7388-A052-4158694D0272}"/>
              </a:ext>
            </a:extLst>
          </p:cNvPr>
          <p:cNvPicPr>
            <a:picLocks noChangeAspect="1"/>
          </p:cNvPicPr>
          <p:nvPr/>
        </p:nvPicPr>
        <p:blipFill rotWithShape="1">
          <a:blip r:embed="rId5"/>
          <a:srcRect l="8908" t="6237" r="49593" b="20155"/>
          <a:stretch/>
        </p:blipFill>
        <p:spPr>
          <a:xfrm>
            <a:off x="31878990" y="6910793"/>
            <a:ext cx="3323700" cy="3028451"/>
          </a:xfrm>
          <a:prstGeom prst="rect">
            <a:avLst/>
          </a:prstGeom>
          <a:scene3d>
            <a:camera prst="isometricOffAxis2Right"/>
            <a:lightRig rig="threePt" dir="t"/>
          </a:scene3d>
        </p:spPr>
      </p:pic>
      <p:sp>
        <p:nvSpPr>
          <p:cNvPr id="2" name="TextBox 1">
            <a:extLst>
              <a:ext uri="{FF2B5EF4-FFF2-40B4-BE49-F238E27FC236}">
                <a16:creationId xmlns:a16="http://schemas.microsoft.com/office/drawing/2014/main" id="{C0BF523C-6C8C-E859-9532-79893C3963DC}"/>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6">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91D99EDA-1271-786A-8564-266376AEF99D}"/>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115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603848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Cube 1044">
            <a:extLst>
              <a:ext uri="{FF2B5EF4-FFF2-40B4-BE49-F238E27FC236}">
                <a16:creationId xmlns:a16="http://schemas.microsoft.com/office/drawing/2014/main" id="{BBFD36A6-C7ED-3C3E-7976-14C9A65F17D9}"/>
              </a:ext>
            </a:extLst>
          </p:cNvPr>
          <p:cNvSpPr/>
          <p:nvPr/>
        </p:nvSpPr>
        <p:spPr>
          <a:xfrm>
            <a:off x="26768348" y="6382511"/>
            <a:ext cx="2561317" cy="4048669"/>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600" dirty="0">
                <a:solidFill>
                  <a:schemeClr val="tx1"/>
                </a:solidFill>
                <a:latin typeface="+mj-lt"/>
              </a:rPr>
              <a:t>Down0</a:t>
            </a:r>
          </a:p>
          <a:p>
            <a:pPr algn="ctr">
              <a:lnSpc>
                <a:spcPct val="90000"/>
              </a:lnSpc>
            </a:pPr>
            <a:r>
              <a:rPr lang="en-US" sz="4000" dirty="0">
                <a:solidFill>
                  <a:schemeClr val="tx1"/>
                </a:solidFill>
                <a:latin typeface="+mj-lt"/>
              </a:rPr>
              <a:t>Copy</a:t>
            </a:r>
          </a:p>
        </p:txBody>
      </p:sp>
      <p:sp>
        <p:nvSpPr>
          <p:cNvPr id="52" name="Cube 51">
            <a:extLst>
              <a:ext uri="{FF2B5EF4-FFF2-40B4-BE49-F238E27FC236}">
                <a16:creationId xmlns:a16="http://schemas.microsoft.com/office/drawing/2014/main" id="{05FDD819-3114-6A37-F580-EB209C408DC2}"/>
              </a:ext>
            </a:extLst>
          </p:cNvPr>
          <p:cNvSpPr/>
          <p:nvPr/>
        </p:nvSpPr>
        <p:spPr>
          <a:xfrm>
            <a:off x="23246896" y="11658600"/>
            <a:ext cx="2914807" cy="2818855"/>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Down1 Copy</a:t>
            </a:r>
          </a:p>
        </p:txBody>
      </p:sp>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dirty="0"/>
              <a:t>It’s About Time</a:t>
            </a:r>
            <a:endParaRPr lang="en-US" strike="sngStrike" dirty="0"/>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648967" y="4974345"/>
            <a:ext cx="914400" cy="914400"/>
          </a:xfrm>
          <a:prstGeom prst="rect">
            <a:avLst/>
          </a:prstGeom>
        </p:spPr>
      </p:pic>
      <p:sp>
        <p:nvSpPr>
          <p:cNvPr id="55" name="Cube 54">
            <a:extLst>
              <a:ext uri="{FF2B5EF4-FFF2-40B4-BE49-F238E27FC236}">
                <a16:creationId xmlns:a16="http://schemas.microsoft.com/office/drawing/2014/main" id="{6EAA52D9-0986-B343-C28E-4CF0A4C05E72}"/>
              </a:ext>
            </a:extLst>
          </p:cNvPr>
          <p:cNvSpPr/>
          <p:nvPr/>
        </p:nvSpPr>
        <p:spPr>
          <a:xfrm>
            <a:off x="9151762" y="15322020"/>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(Down2)</a:t>
            </a:r>
          </a:p>
        </p:txBody>
      </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837275" y="8021431"/>
            <a:ext cx="914400" cy="914400"/>
          </a:xfrm>
          <a:prstGeom prst="rect">
            <a:avLst/>
          </a:prstGeom>
        </p:spPr>
      </p:pic>
      <p:sp>
        <p:nvSpPr>
          <p:cNvPr id="54" name="Cube 53">
            <a:extLst>
              <a:ext uri="{FF2B5EF4-FFF2-40B4-BE49-F238E27FC236}">
                <a16:creationId xmlns:a16="http://schemas.microsoft.com/office/drawing/2014/main" id="{EF69E034-41B5-AB08-1AEB-F1CE09A9E7CC}"/>
              </a:ext>
            </a:extLst>
          </p:cNvPr>
          <p:cNvSpPr/>
          <p:nvPr/>
        </p:nvSpPr>
        <p:spPr>
          <a:xfrm>
            <a:off x="7323667" y="11655583"/>
            <a:ext cx="2914807" cy="2818855"/>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(Down1)</a:t>
            </a:r>
          </a:p>
        </p:txBody>
      </p:sp>
      <p:sp>
        <p:nvSpPr>
          <p:cNvPr id="42" name="TextBox 41">
            <a:extLst>
              <a:ext uri="{FF2B5EF4-FFF2-40B4-BE49-F238E27FC236}">
                <a16:creationId xmlns:a16="http://schemas.microsoft.com/office/drawing/2014/main" id="{37F07418-58BD-12EA-3AC6-D77EFA662A4C}"/>
              </a:ext>
            </a:extLst>
          </p:cNvPr>
          <p:cNvSpPr txBox="1"/>
          <p:nvPr/>
        </p:nvSpPr>
        <p:spPr>
          <a:xfrm rot="16200000">
            <a:off x="16254802" y="16602681"/>
            <a:ext cx="800219" cy="3926701"/>
          </a:xfrm>
          <a:prstGeom prst="rect">
            <a:avLst/>
          </a:prstGeom>
          <a:solidFill>
            <a:schemeClr val="tx2"/>
          </a:solidFill>
        </p:spPr>
        <p:txBody>
          <a:bodyPr vert="eaVert" wrap="square" rtlCol="0">
            <a:spAutoFit/>
          </a:bodyPr>
          <a:lstStyle/>
          <a:p>
            <a:pPr algn="ctr"/>
            <a:r>
              <a:rPr lang="en-US" sz="4000" dirty="0">
                <a:latin typeface="+mj-lt"/>
                <a:cs typeface="NVIDIA Sans" panose="020B0503020203020204" pitchFamily="34" charset="0"/>
              </a:rPr>
              <a:t>Latent Vector</a:t>
            </a:r>
          </a:p>
        </p:txBody>
      </p:sp>
      <p:sp>
        <p:nvSpPr>
          <p:cNvPr id="44" name="Cube 43">
            <a:extLst>
              <a:ext uri="{FF2B5EF4-FFF2-40B4-BE49-F238E27FC236}">
                <a16:creationId xmlns:a16="http://schemas.microsoft.com/office/drawing/2014/main" id="{D001671E-BCFF-4292-F0A1-D236A7039590}"/>
              </a:ext>
            </a:extLst>
          </p:cNvPr>
          <p:cNvSpPr/>
          <p:nvPr/>
        </p:nvSpPr>
        <p:spPr>
          <a:xfrm>
            <a:off x="18128598" y="15322019"/>
            <a:ext cx="3926700" cy="1658472"/>
          </a:xfrm>
          <a:prstGeom prst="cube">
            <a:avLst>
              <a:gd name="adj" fmla="val 28488"/>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Down2 Copy</a:t>
            </a:r>
          </a:p>
        </p:txBody>
      </p:sp>
      <p:sp>
        <p:nvSpPr>
          <p:cNvPr id="45" name="Cube 44">
            <a:extLst>
              <a:ext uri="{FF2B5EF4-FFF2-40B4-BE49-F238E27FC236}">
                <a16:creationId xmlns:a16="http://schemas.microsoft.com/office/drawing/2014/main" id="{90087DC0-B14F-182B-3449-68F85064CD2B}"/>
              </a:ext>
            </a:extLst>
          </p:cNvPr>
          <p:cNvSpPr/>
          <p:nvPr/>
        </p:nvSpPr>
        <p:spPr>
          <a:xfrm>
            <a:off x="21584636" y="15325822"/>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(Up0)</a:t>
            </a:r>
          </a:p>
        </p:txBody>
      </p:sp>
      <p:sp>
        <p:nvSpPr>
          <p:cNvPr id="49" name="Cube 48">
            <a:extLst>
              <a:ext uri="{FF2B5EF4-FFF2-40B4-BE49-F238E27FC236}">
                <a16:creationId xmlns:a16="http://schemas.microsoft.com/office/drawing/2014/main" id="{578B6BBA-6F83-E5F7-23A8-E76A5161DF12}"/>
              </a:ext>
            </a:extLst>
          </p:cNvPr>
          <p:cNvSpPr/>
          <p:nvPr/>
        </p:nvSpPr>
        <p:spPr>
          <a:xfrm>
            <a:off x="25511336" y="11655583"/>
            <a:ext cx="2914807" cy="2818855"/>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(Up1)</a:t>
            </a:r>
          </a:p>
        </p:txBody>
      </p:sp>
      <p:sp>
        <p:nvSpPr>
          <p:cNvPr id="1044" name="Cube 1043">
            <a:extLst>
              <a:ext uri="{FF2B5EF4-FFF2-40B4-BE49-F238E27FC236}">
                <a16:creationId xmlns:a16="http://schemas.microsoft.com/office/drawing/2014/main" id="{BDDFF7E5-DFAB-800B-0192-2BD19E3E3A8E}"/>
              </a:ext>
            </a:extLst>
          </p:cNvPr>
          <p:cNvSpPr/>
          <p:nvPr/>
        </p:nvSpPr>
        <p:spPr>
          <a:xfrm>
            <a:off x="28830054" y="6381783"/>
            <a:ext cx="2314376" cy="4048669"/>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200" dirty="0">
                <a:solidFill>
                  <a:schemeClr val="tx1"/>
                </a:solidFill>
                <a:latin typeface="+mj-lt"/>
              </a:rPr>
              <a:t>Feature Map</a:t>
            </a:r>
          </a:p>
          <a:p>
            <a:pPr algn="ctr">
              <a:lnSpc>
                <a:spcPct val="90000"/>
              </a:lnSpc>
            </a:pPr>
            <a:r>
              <a:rPr lang="en-US" sz="4000" dirty="0">
                <a:solidFill>
                  <a:schemeClr val="tx1"/>
                </a:solidFill>
                <a:latin typeface="+mj-lt"/>
              </a:rPr>
              <a:t>(Up2)</a:t>
            </a:r>
          </a:p>
        </p:txBody>
      </p:sp>
      <p:sp>
        <p:nvSpPr>
          <p:cNvPr id="1052" name="Arrow: Right 1051">
            <a:extLst>
              <a:ext uri="{FF2B5EF4-FFF2-40B4-BE49-F238E27FC236}">
                <a16:creationId xmlns:a16="http://schemas.microsoft.com/office/drawing/2014/main" id="{4F7D26EC-292E-BCB5-49BB-15F4B03A9C61}"/>
              </a:ext>
            </a:extLst>
          </p:cNvPr>
          <p:cNvSpPr/>
          <p:nvPr/>
        </p:nvSpPr>
        <p:spPr>
          <a:xfrm>
            <a:off x="7712377" y="7440941"/>
            <a:ext cx="18638434"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3" name="Arrow: Right 1052">
            <a:extLst>
              <a:ext uri="{FF2B5EF4-FFF2-40B4-BE49-F238E27FC236}">
                <a16:creationId xmlns:a16="http://schemas.microsoft.com/office/drawing/2014/main" id="{D1F32898-E049-7007-210E-A0DCF6B4CC32}"/>
              </a:ext>
            </a:extLst>
          </p:cNvPr>
          <p:cNvSpPr/>
          <p:nvPr/>
        </p:nvSpPr>
        <p:spPr>
          <a:xfrm>
            <a:off x="10646457" y="11964072"/>
            <a:ext cx="12219346"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4" name="Arrow: Right 1053">
            <a:extLst>
              <a:ext uri="{FF2B5EF4-FFF2-40B4-BE49-F238E27FC236}">
                <a16:creationId xmlns:a16="http://schemas.microsoft.com/office/drawing/2014/main" id="{86BC4847-631F-7E3A-AB8C-11C35A3F556C}"/>
              </a:ext>
            </a:extLst>
          </p:cNvPr>
          <p:cNvSpPr/>
          <p:nvPr/>
        </p:nvSpPr>
        <p:spPr>
          <a:xfrm>
            <a:off x="13344321" y="15594030"/>
            <a:ext cx="4406189"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5" name="Arrow: Bent-Up 1054">
            <a:extLst>
              <a:ext uri="{FF2B5EF4-FFF2-40B4-BE49-F238E27FC236}">
                <a16:creationId xmlns:a16="http://schemas.microsoft.com/office/drawing/2014/main" id="{57B95C6C-E3E1-37C1-9D67-0B03EFD31C73}"/>
              </a:ext>
            </a:extLst>
          </p:cNvPr>
          <p:cNvSpPr/>
          <p:nvPr/>
        </p:nvSpPr>
        <p:spPr>
          <a:xfrm>
            <a:off x="19123961" y="17224701"/>
            <a:ext cx="5164693"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6" name="Arrow: Bent-Up 1055">
            <a:extLst>
              <a:ext uri="{FF2B5EF4-FFF2-40B4-BE49-F238E27FC236}">
                <a16:creationId xmlns:a16="http://schemas.microsoft.com/office/drawing/2014/main" id="{ABA6A560-C6A8-FD00-1E7A-D96A91A81952}"/>
              </a:ext>
            </a:extLst>
          </p:cNvPr>
          <p:cNvSpPr/>
          <p:nvPr/>
        </p:nvSpPr>
        <p:spPr>
          <a:xfrm>
            <a:off x="25777195" y="14821050"/>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7" name="Arrow: Bent-Up 1056">
            <a:extLst>
              <a:ext uri="{FF2B5EF4-FFF2-40B4-BE49-F238E27FC236}">
                <a16:creationId xmlns:a16="http://schemas.microsoft.com/office/drawing/2014/main" id="{DB421D09-3756-A7BC-A6F9-87DB2BC9AA3D}"/>
              </a:ext>
            </a:extLst>
          </p:cNvPr>
          <p:cNvSpPr/>
          <p:nvPr/>
        </p:nvSpPr>
        <p:spPr>
          <a:xfrm>
            <a:off x="28696588" y="10649791"/>
            <a:ext cx="1328239" cy="245185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9" name="Arrow: Bent-Up 1058">
            <a:extLst>
              <a:ext uri="{FF2B5EF4-FFF2-40B4-BE49-F238E27FC236}">
                <a16:creationId xmlns:a16="http://schemas.microsoft.com/office/drawing/2014/main" id="{1F9BD8D2-5C85-B593-1B6B-3E9F57C4C7C0}"/>
              </a:ext>
            </a:extLst>
          </p:cNvPr>
          <p:cNvSpPr/>
          <p:nvPr/>
        </p:nvSpPr>
        <p:spPr>
          <a:xfrm rot="5400000">
            <a:off x="7517886" y="15313999"/>
            <a:ext cx="1658472" cy="1269491"/>
          </a:xfrm>
          <a:prstGeom prst="bentUpArrow">
            <a:avLst>
              <a:gd name="adj1" fmla="val 25196"/>
              <a:gd name="adj2" fmla="val 36937"/>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60" name="Arrow: Bent-Up 1059">
            <a:extLst>
              <a:ext uri="{FF2B5EF4-FFF2-40B4-BE49-F238E27FC236}">
                <a16:creationId xmlns:a16="http://schemas.microsoft.com/office/drawing/2014/main" id="{75020050-F237-87E2-8BAC-DB8B85ABC208}"/>
              </a:ext>
            </a:extLst>
          </p:cNvPr>
          <p:cNvSpPr/>
          <p:nvPr/>
        </p:nvSpPr>
        <p:spPr>
          <a:xfrm rot="5400000">
            <a:off x="11583339" y="16418670"/>
            <a:ext cx="1658474" cy="3532239"/>
          </a:xfrm>
          <a:prstGeom prst="bentUpArrow">
            <a:avLst>
              <a:gd name="adj1" fmla="val 21808"/>
              <a:gd name="adj2" fmla="val 29835"/>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61" name="Arrow: Bent-Up 1060">
            <a:extLst>
              <a:ext uri="{FF2B5EF4-FFF2-40B4-BE49-F238E27FC236}">
                <a16:creationId xmlns:a16="http://schemas.microsoft.com/office/drawing/2014/main" id="{39BA5F06-4BF0-FB90-2C5E-71B7F541E792}"/>
              </a:ext>
            </a:extLst>
          </p:cNvPr>
          <p:cNvSpPr/>
          <p:nvPr/>
        </p:nvSpPr>
        <p:spPr>
          <a:xfrm rot="5400000">
            <a:off x="5150360" y="11561899"/>
            <a:ext cx="2466827" cy="1231486"/>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2" name="Arrow: Right 1">
            <a:extLst>
              <a:ext uri="{FF2B5EF4-FFF2-40B4-BE49-F238E27FC236}">
                <a16:creationId xmlns:a16="http://schemas.microsoft.com/office/drawing/2014/main" id="{4763B0C1-59C8-2B8D-EA53-8A4B52A96CBE}"/>
              </a:ext>
            </a:extLst>
          </p:cNvPr>
          <p:cNvSpPr/>
          <p:nvPr/>
        </p:nvSpPr>
        <p:spPr>
          <a:xfrm>
            <a:off x="31391371" y="7513966"/>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5" name="Cube 4">
            <a:extLst>
              <a:ext uri="{FF2B5EF4-FFF2-40B4-BE49-F238E27FC236}">
                <a16:creationId xmlns:a16="http://schemas.microsoft.com/office/drawing/2014/main" id="{6B3D2B31-2C1A-76F5-0134-A2B1BCC45F39}"/>
              </a:ext>
            </a:extLst>
          </p:cNvPr>
          <p:cNvSpPr/>
          <p:nvPr/>
        </p:nvSpPr>
        <p:spPr>
          <a:xfrm>
            <a:off x="4629832" y="6534553"/>
            <a:ext cx="2561317" cy="4048669"/>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200" dirty="0">
                <a:solidFill>
                  <a:schemeClr val="tx1"/>
                </a:solidFill>
                <a:latin typeface="+mj-lt"/>
              </a:rPr>
              <a:t>Feature Map</a:t>
            </a:r>
          </a:p>
          <a:p>
            <a:pPr algn="ctr">
              <a:lnSpc>
                <a:spcPct val="90000"/>
              </a:lnSpc>
            </a:pPr>
            <a:r>
              <a:rPr lang="en-US" sz="3200" dirty="0">
                <a:solidFill>
                  <a:schemeClr val="tx1"/>
                </a:solidFill>
                <a:latin typeface="+mj-lt"/>
              </a:rPr>
              <a:t>(Down0)</a:t>
            </a:r>
          </a:p>
        </p:txBody>
      </p:sp>
      <p:sp>
        <p:nvSpPr>
          <p:cNvPr id="15" name="Arrow: Right 14">
            <a:extLst>
              <a:ext uri="{FF2B5EF4-FFF2-40B4-BE49-F238E27FC236}">
                <a16:creationId xmlns:a16="http://schemas.microsoft.com/office/drawing/2014/main" id="{5E07D9E4-60A2-87A0-EE47-F7AEFAEC5297}"/>
              </a:ext>
            </a:extLst>
          </p:cNvPr>
          <p:cNvSpPr/>
          <p:nvPr/>
        </p:nvSpPr>
        <p:spPr>
          <a:xfrm>
            <a:off x="3359155" y="7917604"/>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8" name="Text Placeholder 17">
            <a:extLst>
              <a:ext uri="{FF2B5EF4-FFF2-40B4-BE49-F238E27FC236}">
                <a16:creationId xmlns:a16="http://schemas.microsoft.com/office/drawing/2014/main" id="{A43FA578-D5C5-0A64-0D84-F34309FC2D66}"/>
              </a:ext>
            </a:extLst>
          </p:cNvPr>
          <p:cNvSpPr>
            <a:spLocks noGrp="1"/>
          </p:cNvSpPr>
          <p:nvPr>
            <p:ph type="body" sz="quarter" idx="10"/>
          </p:nvPr>
        </p:nvSpPr>
        <p:spPr/>
        <p:txBody>
          <a:bodyPr/>
          <a:lstStyle/>
          <a:p>
            <a:r>
              <a:rPr lang="en-US" dirty="0"/>
              <a:t>Adding Time</a:t>
            </a:r>
          </a:p>
        </p:txBody>
      </p:sp>
      <p:pic>
        <p:nvPicPr>
          <p:cNvPr id="4" name="Picture 3">
            <a:extLst>
              <a:ext uri="{FF2B5EF4-FFF2-40B4-BE49-F238E27FC236}">
                <a16:creationId xmlns:a16="http://schemas.microsoft.com/office/drawing/2014/main" id="{6086CC01-6B25-8749-A651-6624EDC8F51C}"/>
              </a:ext>
            </a:extLst>
          </p:cNvPr>
          <p:cNvPicPr>
            <a:picLocks noChangeAspect="1"/>
          </p:cNvPicPr>
          <p:nvPr/>
        </p:nvPicPr>
        <p:blipFill rotWithShape="1">
          <a:blip r:embed="rId7"/>
          <a:srcRect l="57940" b="17378"/>
          <a:stretch/>
        </p:blipFill>
        <p:spPr>
          <a:xfrm>
            <a:off x="644001" y="6725378"/>
            <a:ext cx="3368602" cy="3399281"/>
          </a:xfrm>
          <a:prstGeom prst="rect">
            <a:avLst/>
          </a:prstGeom>
          <a:scene3d>
            <a:camera prst="isometricOffAxis2Right"/>
            <a:lightRig rig="threePt" dir="t"/>
          </a:scene3d>
        </p:spPr>
      </p:pic>
      <p:pic>
        <p:nvPicPr>
          <p:cNvPr id="8" name="Picture 7">
            <a:extLst>
              <a:ext uri="{FF2B5EF4-FFF2-40B4-BE49-F238E27FC236}">
                <a16:creationId xmlns:a16="http://schemas.microsoft.com/office/drawing/2014/main" id="{ABE13E4D-32A2-7302-7DCB-3666EDAEEEF1}"/>
              </a:ext>
            </a:extLst>
          </p:cNvPr>
          <p:cNvPicPr>
            <a:picLocks noChangeAspect="1"/>
          </p:cNvPicPr>
          <p:nvPr/>
        </p:nvPicPr>
        <p:blipFill rotWithShape="1">
          <a:blip r:embed="rId7"/>
          <a:srcRect l="8908" t="6237" r="49593" b="20155"/>
          <a:stretch/>
        </p:blipFill>
        <p:spPr>
          <a:xfrm>
            <a:off x="31878990" y="6910793"/>
            <a:ext cx="3323700" cy="3028451"/>
          </a:xfrm>
          <a:prstGeom prst="rect">
            <a:avLst/>
          </a:prstGeom>
          <a:scene3d>
            <a:camera prst="isometricOffAxis2Right"/>
            <a:lightRig rig="threePt" dir="t"/>
          </a:scene3d>
        </p:spPr>
      </p:pic>
      <p:sp>
        <p:nvSpPr>
          <p:cNvPr id="6" name="TextBox 5">
            <a:extLst>
              <a:ext uri="{FF2B5EF4-FFF2-40B4-BE49-F238E27FC236}">
                <a16:creationId xmlns:a16="http://schemas.microsoft.com/office/drawing/2014/main" id="{1337A89A-1D93-2A7A-8498-6646D23CF62C}"/>
              </a:ext>
            </a:extLst>
          </p:cNvPr>
          <p:cNvSpPr txBox="1"/>
          <p:nvPr/>
        </p:nvSpPr>
        <p:spPr>
          <a:xfrm rot="16200000">
            <a:off x="18873642" y="3993045"/>
            <a:ext cx="800219" cy="2290307"/>
          </a:xfrm>
          <a:prstGeom prst="rect">
            <a:avLst/>
          </a:prstGeom>
          <a:solidFill>
            <a:schemeClr val="accent4"/>
          </a:solidFill>
          <a:ln>
            <a:solidFill>
              <a:schemeClr val="accent5"/>
            </a:solidFill>
          </a:ln>
        </p:spPr>
        <p:txBody>
          <a:bodyPr vert="eaVert" wrap="square" rtlCol="0">
            <a:spAutoFit/>
          </a:bodyPr>
          <a:lstStyle/>
          <a:p>
            <a:pPr algn="ctr"/>
            <a:r>
              <a:rPr lang="en-US" sz="4000" dirty="0">
                <a:latin typeface="+mj-lt"/>
                <a:cs typeface="NVIDIA Sans" panose="020B0503020203020204" pitchFamily="34" charset="0"/>
              </a:rPr>
              <a:t>Time</a:t>
            </a:r>
          </a:p>
        </p:txBody>
      </p:sp>
      <p:sp>
        <p:nvSpPr>
          <p:cNvPr id="9" name="TextBox 8">
            <a:extLst>
              <a:ext uri="{FF2B5EF4-FFF2-40B4-BE49-F238E27FC236}">
                <a16:creationId xmlns:a16="http://schemas.microsoft.com/office/drawing/2014/main" id="{11BAC999-B35D-46EA-507A-9E2C692AA552}"/>
              </a:ext>
            </a:extLst>
          </p:cNvPr>
          <p:cNvSpPr txBox="1"/>
          <p:nvPr/>
        </p:nvSpPr>
        <p:spPr>
          <a:xfrm rot="16200000">
            <a:off x="29314936" y="3811966"/>
            <a:ext cx="1415772" cy="2652467"/>
          </a:xfrm>
          <a:prstGeom prst="rect">
            <a:avLst/>
          </a:prstGeom>
          <a:solidFill>
            <a:schemeClr val="accent4"/>
          </a:solidFill>
          <a:ln>
            <a:solidFill>
              <a:schemeClr val="accent5"/>
            </a:solidFill>
          </a:ln>
        </p:spPr>
        <p:txBody>
          <a:bodyPr vert="eaVert" wrap="square" rtlCol="0">
            <a:spAutoFit/>
          </a:bodyPr>
          <a:lstStyle/>
          <a:p>
            <a:pPr algn="ctr"/>
            <a:r>
              <a:rPr lang="en-US" sz="4000" dirty="0">
                <a:latin typeface="+mj-lt"/>
                <a:cs typeface="NVIDIA Sans" panose="020B0503020203020204" pitchFamily="34" charset="0"/>
              </a:rPr>
              <a:t>Time Embed 2</a:t>
            </a:r>
          </a:p>
        </p:txBody>
      </p:sp>
      <p:sp>
        <p:nvSpPr>
          <p:cNvPr id="10" name="Plus Sign 9">
            <a:extLst>
              <a:ext uri="{FF2B5EF4-FFF2-40B4-BE49-F238E27FC236}">
                <a16:creationId xmlns:a16="http://schemas.microsoft.com/office/drawing/2014/main" id="{4DA84684-B850-67FC-CAC3-40D54022E898}"/>
              </a:ext>
            </a:extLst>
          </p:cNvPr>
          <p:cNvSpPr/>
          <p:nvPr/>
        </p:nvSpPr>
        <p:spPr>
          <a:xfrm>
            <a:off x="26350811" y="10942971"/>
            <a:ext cx="1419190" cy="1419190"/>
          </a:xfrm>
          <a:prstGeom prst="mathPlus">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2" name="TextBox 11">
            <a:extLst>
              <a:ext uri="{FF2B5EF4-FFF2-40B4-BE49-F238E27FC236}">
                <a16:creationId xmlns:a16="http://schemas.microsoft.com/office/drawing/2014/main" id="{579D5E96-4E08-D691-4F88-0D4D84994E3A}"/>
              </a:ext>
            </a:extLst>
          </p:cNvPr>
          <p:cNvSpPr txBox="1"/>
          <p:nvPr/>
        </p:nvSpPr>
        <p:spPr>
          <a:xfrm rot="16200000">
            <a:off x="26384371" y="8966043"/>
            <a:ext cx="1415772" cy="2652467"/>
          </a:xfrm>
          <a:prstGeom prst="rect">
            <a:avLst/>
          </a:prstGeom>
          <a:solidFill>
            <a:schemeClr val="accent4"/>
          </a:solidFill>
          <a:ln>
            <a:solidFill>
              <a:schemeClr val="accent5"/>
            </a:solidFill>
          </a:ln>
        </p:spPr>
        <p:txBody>
          <a:bodyPr vert="eaVert" wrap="square" rtlCol="0">
            <a:spAutoFit/>
          </a:bodyPr>
          <a:lstStyle/>
          <a:p>
            <a:pPr algn="ctr"/>
            <a:r>
              <a:rPr lang="en-US" sz="4000" dirty="0">
                <a:latin typeface="+mj-lt"/>
                <a:cs typeface="NVIDIA Sans" panose="020B0503020203020204" pitchFamily="34" charset="0"/>
              </a:rPr>
              <a:t>Time Embed 1</a:t>
            </a:r>
          </a:p>
        </p:txBody>
      </p:sp>
      <p:sp>
        <p:nvSpPr>
          <p:cNvPr id="13" name="Plus Sign 12">
            <a:extLst>
              <a:ext uri="{FF2B5EF4-FFF2-40B4-BE49-F238E27FC236}">
                <a16:creationId xmlns:a16="http://schemas.microsoft.com/office/drawing/2014/main" id="{398EB3D9-4937-8EDE-CF8F-9D80C79195D8}"/>
              </a:ext>
            </a:extLst>
          </p:cNvPr>
          <p:cNvSpPr/>
          <p:nvPr/>
        </p:nvSpPr>
        <p:spPr>
          <a:xfrm>
            <a:off x="29202615" y="5841908"/>
            <a:ext cx="1419190" cy="1419190"/>
          </a:xfrm>
          <a:prstGeom prst="mathPlus">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cxnSp>
        <p:nvCxnSpPr>
          <p:cNvPr id="16" name="Connector: Elbow 15">
            <a:extLst>
              <a:ext uri="{FF2B5EF4-FFF2-40B4-BE49-F238E27FC236}">
                <a16:creationId xmlns:a16="http://schemas.microsoft.com/office/drawing/2014/main" id="{4D348513-F4B8-16E5-A06B-A30B1F28BC4F}"/>
              </a:ext>
            </a:extLst>
          </p:cNvPr>
          <p:cNvCxnSpPr>
            <a:cxnSpLocks/>
            <a:stCxn id="6" idx="2"/>
            <a:endCxn id="9" idx="0"/>
          </p:cNvCxnSpPr>
          <p:nvPr/>
        </p:nvCxnSpPr>
        <p:spPr>
          <a:xfrm>
            <a:off x="20418905" y="5138198"/>
            <a:ext cx="8277684" cy="2"/>
          </a:xfrm>
          <a:prstGeom prst="bentConnector3">
            <a:avLst/>
          </a:prstGeom>
          <a:ln w="15875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66538E5A-4462-311B-BEAA-8A2DABF1E8D4}"/>
              </a:ext>
            </a:extLst>
          </p:cNvPr>
          <p:cNvCxnSpPr>
            <a:stCxn id="6" idx="2"/>
            <a:endCxn id="12" idx="0"/>
          </p:cNvCxnSpPr>
          <p:nvPr/>
        </p:nvCxnSpPr>
        <p:spPr>
          <a:xfrm>
            <a:off x="20418905" y="5138198"/>
            <a:ext cx="5358290" cy="5292254"/>
          </a:xfrm>
          <a:prstGeom prst="bentConnector3">
            <a:avLst/>
          </a:prstGeom>
          <a:ln w="15875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879D41D-D489-C7AF-9B79-534848D7CD8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8">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7" name="Slide Number Placeholder 3">
            <a:extLst>
              <a:ext uri="{FF2B5EF4-FFF2-40B4-BE49-F238E27FC236}">
                <a16:creationId xmlns:a16="http://schemas.microsoft.com/office/drawing/2014/main" id="{05319025-8DA1-DD68-BFFB-9742140775D6}"/>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116</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587797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dirty="0"/>
              <a:t>It’s About Time</a:t>
            </a:r>
            <a:endParaRPr lang="en-US" strike="sngStrike" dirty="0"/>
          </a:p>
        </p:txBody>
      </p:sp>
      <p:sp>
        <p:nvSpPr>
          <p:cNvPr id="18" name="Text Placeholder 17">
            <a:extLst>
              <a:ext uri="{FF2B5EF4-FFF2-40B4-BE49-F238E27FC236}">
                <a16:creationId xmlns:a16="http://schemas.microsoft.com/office/drawing/2014/main" id="{A43FA578-D5C5-0A64-0D84-F34309FC2D66}"/>
              </a:ext>
            </a:extLst>
          </p:cNvPr>
          <p:cNvSpPr>
            <a:spLocks noGrp="1"/>
          </p:cNvSpPr>
          <p:nvPr>
            <p:ph type="body" sz="quarter" idx="10"/>
          </p:nvPr>
        </p:nvSpPr>
        <p:spPr/>
        <p:txBody>
          <a:bodyPr/>
          <a:lstStyle/>
          <a:p>
            <a:r>
              <a:rPr lang="en-US" dirty="0"/>
              <a:t>Broadcasting</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E904B946-CDDC-234E-EB43-66943F96EC92}"/>
                  </a:ext>
                </a:extLst>
              </p:cNvPr>
              <p:cNvSpPr/>
              <p:nvPr/>
            </p:nvSpPr>
            <p:spPr>
              <a:xfrm>
                <a:off x="10205727" y="6058048"/>
                <a:ext cx="3008828"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5</m:t>
                    </m:r>
                  </m:oMath>
                </a14:m>
                <a:endParaRPr lang="en-US" sz="13800" dirty="0">
                  <a:solidFill>
                    <a:schemeClr val="bg1"/>
                  </a:solidFill>
                  <a:cs typeface="NVIDIA Sans" panose="020B0503020203020204" pitchFamily="34" charset="0"/>
                </a:endParaRPr>
              </a:p>
            </p:txBody>
          </p:sp>
        </mc:Choice>
        <mc:Fallback xmlns="">
          <p:sp>
            <p:nvSpPr>
              <p:cNvPr id="3" name="Rectangle 2">
                <a:extLst>
                  <a:ext uri="{FF2B5EF4-FFF2-40B4-BE49-F238E27FC236}">
                    <a16:creationId xmlns:a16="http://schemas.microsoft.com/office/drawing/2014/main" id="{E904B946-CDDC-234E-EB43-66943F96EC92}"/>
                  </a:ext>
                </a:extLst>
              </p:cNvPr>
              <p:cNvSpPr>
                <a:spLocks noRot="1" noChangeAspect="1" noMove="1" noResize="1" noEditPoints="1" noAdjustHandles="1" noChangeArrowheads="1" noChangeShapeType="1" noTextEdit="1"/>
              </p:cNvSpPr>
              <p:nvPr/>
            </p:nvSpPr>
            <p:spPr>
              <a:xfrm>
                <a:off x="10205727" y="6058048"/>
                <a:ext cx="3008828" cy="2199712"/>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96D54AF0-8A65-8354-8C5C-97A60C330F6A}"/>
                  </a:ext>
                </a:extLst>
              </p:cNvPr>
              <p:cNvSpPr/>
              <p:nvPr/>
            </p:nvSpPr>
            <p:spPr>
              <a:xfrm>
                <a:off x="12717869" y="6058048"/>
                <a:ext cx="3008828"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m:t>
                    </m:r>
                  </m:oMath>
                </a14:m>
                <a:endParaRPr lang="en-US" sz="13800" dirty="0">
                  <a:solidFill>
                    <a:schemeClr val="bg1"/>
                  </a:solidFill>
                  <a:cs typeface="NVIDIA Sans" panose="020B0503020203020204" pitchFamily="34" charset="0"/>
                </a:endParaRPr>
              </a:p>
            </p:txBody>
          </p:sp>
        </mc:Choice>
        <mc:Fallback xmlns="">
          <p:sp>
            <p:nvSpPr>
              <p:cNvPr id="7" name="Rectangle 6">
                <a:extLst>
                  <a:ext uri="{FF2B5EF4-FFF2-40B4-BE49-F238E27FC236}">
                    <a16:creationId xmlns:a16="http://schemas.microsoft.com/office/drawing/2014/main" id="{96D54AF0-8A65-8354-8C5C-97A60C330F6A}"/>
                  </a:ext>
                </a:extLst>
              </p:cNvPr>
              <p:cNvSpPr>
                <a:spLocks noRot="1" noChangeAspect="1" noMove="1" noResize="1" noEditPoints="1" noAdjustHandles="1" noChangeArrowheads="1" noChangeShapeType="1" noTextEdit="1"/>
              </p:cNvSpPr>
              <p:nvPr/>
            </p:nvSpPr>
            <p:spPr>
              <a:xfrm>
                <a:off x="12717869" y="6058048"/>
                <a:ext cx="3008828" cy="2199712"/>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8E25DD3F-0400-23D2-D19B-F35744962D6D}"/>
                  </a:ext>
                </a:extLst>
              </p:cNvPr>
              <p:cNvSpPr/>
              <p:nvPr/>
            </p:nvSpPr>
            <p:spPr>
              <a:xfrm>
                <a:off x="20254294" y="6058048"/>
                <a:ext cx="3008828"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m:t>
                    </m:r>
                  </m:oMath>
                </a14:m>
                <a:endParaRPr lang="en-US" sz="13800" dirty="0">
                  <a:solidFill>
                    <a:schemeClr val="bg1"/>
                  </a:solidFill>
                  <a:cs typeface="NVIDIA Sans" panose="020B0503020203020204" pitchFamily="34" charset="0"/>
                </a:endParaRPr>
              </a:p>
            </p:txBody>
          </p:sp>
        </mc:Choice>
        <mc:Fallback xmlns="">
          <p:sp>
            <p:nvSpPr>
              <p:cNvPr id="17" name="Rectangle 16">
                <a:extLst>
                  <a:ext uri="{FF2B5EF4-FFF2-40B4-BE49-F238E27FC236}">
                    <a16:creationId xmlns:a16="http://schemas.microsoft.com/office/drawing/2014/main" id="{8E25DD3F-0400-23D2-D19B-F35744962D6D}"/>
                  </a:ext>
                </a:extLst>
              </p:cNvPr>
              <p:cNvSpPr>
                <a:spLocks noRot="1" noChangeAspect="1" noMove="1" noResize="1" noEditPoints="1" noAdjustHandles="1" noChangeArrowheads="1" noChangeShapeType="1" noTextEdit="1"/>
              </p:cNvSpPr>
              <p:nvPr/>
            </p:nvSpPr>
            <p:spPr>
              <a:xfrm>
                <a:off x="20254294" y="6058048"/>
                <a:ext cx="3008828" cy="2199712"/>
              </a:xfrm>
              <a:prstGeom prst="rect">
                <a:avLst/>
              </a:prstGeom>
              <a:blipFill>
                <a:blip r:embed="rId5"/>
                <a:stretch>
                  <a:fillRect/>
                </a:stretch>
              </a:blipFill>
              <a:ln>
                <a:noFill/>
              </a:ln>
            </p:spPr>
            <p:txBody>
              <a:bodyPr/>
              <a:lstStyle/>
              <a:p>
                <a:r>
                  <a:rPr lang="en-US">
                    <a:noFill/>
                  </a:rPr>
                  <a:t> </a:t>
                </a:r>
              </a:p>
            </p:txBody>
          </p:sp>
        </mc:Fallback>
      </mc:AlternateContent>
      <p:graphicFrame>
        <p:nvGraphicFramePr>
          <p:cNvPr id="19" name="Table 3">
            <a:extLst>
              <a:ext uri="{FF2B5EF4-FFF2-40B4-BE49-F238E27FC236}">
                <a16:creationId xmlns:a16="http://schemas.microsoft.com/office/drawing/2014/main" id="{12C629EC-08DA-CA36-FCE4-7004E4524A47}"/>
              </a:ext>
            </a:extLst>
          </p:cNvPr>
          <p:cNvGraphicFramePr>
            <a:graphicFrameLocks noGrp="1"/>
          </p:cNvGraphicFramePr>
          <p:nvPr/>
        </p:nvGraphicFramePr>
        <p:xfrm>
          <a:off x="15781462" y="4677305"/>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pic>
        <p:nvPicPr>
          <p:cNvPr id="20" name="Graphic 19" descr="Badge Question Mark with solid fill">
            <a:extLst>
              <a:ext uri="{FF2B5EF4-FFF2-40B4-BE49-F238E27FC236}">
                <a16:creationId xmlns:a16="http://schemas.microsoft.com/office/drawing/2014/main" id="{7038533A-F450-A2FC-CE8C-5265A663CA4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339028" y="5499694"/>
            <a:ext cx="3660038" cy="3660038"/>
          </a:xfrm>
          <a:prstGeom prst="rect">
            <a:avLst/>
          </a:prstGeom>
        </p:spPr>
      </p:pic>
      <p:sp>
        <p:nvSpPr>
          <p:cNvPr id="25" name="Multiplication Sign 24">
            <a:extLst>
              <a:ext uri="{FF2B5EF4-FFF2-40B4-BE49-F238E27FC236}">
                <a16:creationId xmlns:a16="http://schemas.microsoft.com/office/drawing/2014/main" id="{EB34E39A-F2EF-4678-946F-343B59252C55}"/>
              </a:ext>
            </a:extLst>
          </p:cNvPr>
          <p:cNvSpPr/>
          <p:nvPr/>
        </p:nvSpPr>
        <p:spPr>
          <a:xfrm>
            <a:off x="7623225" y="5073362"/>
            <a:ext cx="21231225" cy="4512702"/>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graphicFrame>
        <p:nvGraphicFramePr>
          <p:cNvPr id="26" name="Table 3">
            <a:extLst>
              <a:ext uri="{FF2B5EF4-FFF2-40B4-BE49-F238E27FC236}">
                <a16:creationId xmlns:a16="http://schemas.microsoft.com/office/drawing/2014/main" id="{70D83F4B-2047-5C0D-BC32-E3C18D2A5C72}"/>
              </a:ext>
            </a:extLst>
          </p:cNvPr>
          <p:cNvGraphicFramePr>
            <a:graphicFrameLocks noGrp="1"/>
          </p:cNvGraphicFramePr>
          <p:nvPr/>
        </p:nvGraphicFramePr>
        <p:xfrm>
          <a:off x="15830623" y="11430530"/>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grpSp>
        <p:nvGrpSpPr>
          <p:cNvPr id="32" name="Group 31">
            <a:extLst>
              <a:ext uri="{FF2B5EF4-FFF2-40B4-BE49-F238E27FC236}">
                <a16:creationId xmlns:a16="http://schemas.microsoft.com/office/drawing/2014/main" id="{8A0B2D83-0375-A2EE-5F0F-90F54B02CF6E}"/>
              </a:ext>
            </a:extLst>
          </p:cNvPr>
          <p:cNvGrpSpPr/>
          <p:nvPr/>
        </p:nvGrpSpPr>
        <p:grpSpPr>
          <a:xfrm>
            <a:off x="10205727" y="12763911"/>
            <a:ext cx="17034844" cy="5377559"/>
            <a:chOff x="10205727" y="12763911"/>
            <a:chExt cx="17034844" cy="5377559"/>
          </a:xfrm>
        </p:grpSpPr>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D0023C3B-2350-5B52-4607-C3D0EBD48EF3}"/>
                    </a:ext>
                  </a:extLst>
                </p:cNvPr>
                <p:cNvSpPr/>
                <p:nvPr/>
              </p:nvSpPr>
              <p:spPr>
                <a:xfrm>
                  <a:off x="10205727" y="12763911"/>
                  <a:ext cx="3008828"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5</m:t>
                      </m:r>
                    </m:oMath>
                  </a14:m>
                  <a:endParaRPr lang="en-US" sz="13800" dirty="0">
                    <a:solidFill>
                      <a:schemeClr val="bg1"/>
                    </a:solidFill>
                    <a:cs typeface="NVIDIA Sans" panose="020B0503020203020204" pitchFamily="34" charset="0"/>
                  </a:endParaRPr>
                </a:p>
              </p:txBody>
            </p:sp>
          </mc:Choice>
          <mc:Fallback xmlns="">
            <p:sp>
              <p:nvSpPr>
                <p:cNvPr id="27" name="Rectangle 26">
                  <a:extLst>
                    <a:ext uri="{FF2B5EF4-FFF2-40B4-BE49-F238E27FC236}">
                      <a16:creationId xmlns:a16="http://schemas.microsoft.com/office/drawing/2014/main" id="{D0023C3B-2350-5B52-4607-C3D0EBD48EF3}"/>
                    </a:ext>
                  </a:extLst>
                </p:cNvPr>
                <p:cNvSpPr>
                  <a:spLocks noRot="1" noChangeAspect="1" noMove="1" noResize="1" noEditPoints="1" noAdjustHandles="1" noChangeArrowheads="1" noChangeShapeType="1" noTextEdit="1"/>
                </p:cNvSpPr>
                <p:nvPr/>
              </p:nvSpPr>
              <p:spPr>
                <a:xfrm>
                  <a:off x="10205727" y="12763911"/>
                  <a:ext cx="3008828" cy="2199712"/>
                </a:xfrm>
                <a:prstGeom prst="rect">
                  <a:avLst/>
                </a:prstGeom>
                <a:blipFill>
                  <a:blip r:embed="rId8"/>
                  <a:stretch>
                    <a:fillRect/>
                  </a:stretch>
                </a:blipFill>
                <a:ln>
                  <a:noFill/>
                </a:ln>
              </p:spPr>
              <p:txBody>
                <a:bodyPr/>
                <a:lstStyle/>
                <a:p>
                  <a:r>
                    <a:rPr lang="en-US">
                      <a:noFill/>
                    </a:rPr>
                    <a:t> </a:t>
                  </a:r>
                </a:p>
              </p:txBody>
            </p:sp>
          </mc:Fallback>
        </mc:AlternateContent>
        <p:grpSp>
          <p:nvGrpSpPr>
            <p:cNvPr id="31" name="Group 30">
              <a:extLst>
                <a:ext uri="{FF2B5EF4-FFF2-40B4-BE49-F238E27FC236}">
                  <a16:creationId xmlns:a16="http://schemas.microsoft.com/office/drawing/2014/main" id="{5CF68144-4E06-CE5B-574E-61A605602E50}"/>
                </a:ext>
              </a:extLst>
            </p:cNvPr>
            <p:cNvGrpSpPr/>
            <p:nvPr/>
          </p:nvGrpSpPr>
          <p:grpSpPr>
            <a:xfrm>
              <a:off x="10205727" y="16777888"/>
              <a:ext cx="17034844" cy="1363582"/>
              <a:chOff x="10205727" y="16777888"/>
              <a:chExt cx="17034844" cy="1363582"/>
            </a:xfrm>
          </p:grpSpPr>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C62AABA8-3416-D19D-CC25-45199E4C839B}"/>
                      </a:ext>
                    </a:extLst>
                  </p:cNvPr>
                  <p:cNvSpPr/>
                  <p:nvPr/>
                </p:nvSpPr>
                <p:spPr>
                  <a:xfrm>
                    <a:off x="16633339" y="16777888"/>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3 </m:t>
                          </m:r>
                          <m:r>
                            <a:rPr lang="en-US" sz="4000" b="0" i="1" smtClean="0">
                              <a:solidFill>
                                <a:schemeClr val="bg1"/>
                              </a:solidFill>
                              <a:latin typeface="Cambria Math" panose="02040503050406030204" pitchFamily="18" charset="0"/>
                              <a:cs typeface="NVIDIA Sans" panose="020B0503020203020204" pitchFamily="34" charset="0"/>
                            </a:rPr>
                            <m:t>𝑥</m:t>
                          </m:r>
                          <m:r>
                            <a:rPr lang="en-US" sz="4000" b="0" i="1" smtClean="0">
                              <a:solidFill>
                                <a:schemeClr val="bg1"/>
                              </a:solidFill>
                              <a:latin typeface="Cambria Math" panose="02040503050406030204" pitchFamily="18" charset="0"/>
                              <a:cs typeface="NVIDIA Sans" panose="020B0503020203020204" pitchFamily="34" charset="0"/>
                            </a:rPr>
                            <m:t> 3</m:t>
                          </m:r>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28" name="Rectangle 27">
                    <a:extLst>
                      <a:ext uri="{FF2B5EF4-FFF2-40B4-BE49-F238E27FC236}">
                        <a16:creationId xmlns:a16="http://schemas.microsoft.com/office/drawing/2014/main" id="{C62AABA8-3416-D19D-CC25-45199E4C839B}"/>
                      </a:ext>
                    </a:extLst>
                  </p:cNvPr>
                  <p:cNvSpPr>
                    <a:spLocks noRot="1" noChangeAspect="1" noMove="1" noResize="1" noEditPoints="1" noAdjustHandles="1" noChangeArrowheads="1" noChangeShapeType="1" noTextEdit="1"/>
                  </p:cNvSpPr>
                  <p:nvPr/>
                </p:nvSpPr>
                <p:spPr>
                  <a:xfrm>
                    <a:off x="16633339" y="16777888"/>
                    <a:ext cx="3309319" cy="1363582"/>
                  </a:xfrm>
                  <a:prstGeom prst="rect">
                    <a:avLst/>
                  </a:prstGeom>
                  <a:blipFill>
                    <a:blip r:embed="rId9"/>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1C265D1F-B4A3-016B-DEBF-8D24699D56B3}"/>
                      </a:ext>
                    </a:extLst>
                  </p:cNvPr>
                  <p:cNvSpPr/>
                  <p:nvPr/>
                </p:nvSpPr>
                <p:spPr>
                  <a:xfrm>
                    <a:off x="10205727" y="16777888"/>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0</m:t>
                        </m:r>
                      </m:oMath>
                    </a14:m>
                    <a:r>
                      <a:rPr lang="en-US" sz="4000" dirty="0">
                        <a:solidFill>
                          <a:schemeClr val="bg1"/>
                        </a:solidFill>
                        <a:latin typeface="NVIDIA Sans" panose="020B0503020203020204" pitchFamily="34" charset="0"/>
                        <a:cs typeface="NVIDIA Sans" panose="020B0503020203020204" pitchFamily="34" charset="0"/>
                      </a:rPr>
                      <a:t> or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1</m:t>
                        </m:r>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29" name="Rectangle 28">
                    <a:extLst>
                      <a:ext uri="{FF2B5EF4-FFF2-40B4-BE49-F238E27FC236}">
                        <a16:creationId xmlns:a16="http://schemas.microsoft.com/office/drawing/2014/main" id="{1C265D1F-B4A3-016B-DEBF-8D24699D56B3}"/>
                      </a:ext>
                    </a:extLst>
                  </p:cNvPr>
                  <p:cNvSpPr>
                    <a:spLocks noRot="1" noChangeAspect="1" noMove="1" noResize="1" noEditPoints="1" noAdjustHandles="1" noChangeArrowheads="1" noChangeShapeType="1" noTextEdit="1"/>
                  </p:cNvSpPr>
                  <p:nvPr/>
                </p:nvSpPr>
                <p:spPr>
                  <a:xfrm>
                    <a:off x="10205727" y="16777888"/>
                    <a:ext cx="3309319" cy="1363582"/>
                  </a:xfrm>
                  <a:prstGeom prst="rect">
                    <a:avLst/>
                  </a:prstGeom>
                  <a:blipFill>
                    <a:blip r:embed="rId10"/>
                    <a:stretch>
                      <a:fillRect/>
                    </a:stretch>
                  </a:blipFill>
                  <a:ln>
                    <a:solidFill>
                      <a:schemeClr val="tx2"/>
                    </a:solidFill>
                  </a:ln>
                </p:spPr>
                <p:txBody>
                  <a:bodyPr/>
                  <a:lstStyle/>
                  <a:p>
                    <a:r>
                      <a:rPr lang="en-US">
                        <a:noFill/>
                      </a:rPr>
                      <a:t> </a:t>
                    </a:r>
                  </a:p>
                </p:txBody>
              </p:sp>
            </mc:Fallback>
          </mc:AlternateContent>
          <p:sp>
            <p:nvSpPr>
              <p:cNvPr id="30" name="Rectangle 29">
                <a:extLst>
                  <a:ext uri="{FF2B5EF4-FFF2-40B4-BE49-F238E27FC236}">
                    <a16:creationId xmlns:a16="http://schemas.microsoft.com/office/drawing/2014/main" id="{CE57CA5C-82AE-5B84-6172-2A9305487540}"/>
                  </a:ext>
                </a:extLst>
              </p:cNvPr>
              <p:cNvSpPr/>
              <p:nvPr/>
            </p:nvSpPr>
            <p:spPr>
              <a:xfrm>
                <a:off x="23931252" y="16777888"/>
                <a:ext cx="3309319" cy="136358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mj-lt"/>
                    <a:cs typeface="NVIDIA Sans" panose="020B0503020203020204" pitchFamily="34" charset="0"/>
                  </a:rPr>
                  <a:t>Dimensions</a:t>
                </a:r>
              </a:p>
            </p:txBody>
          </p:sp>
        </p:grpSp>
      </p:grpSp>
      <p:sp>
        <p:nvSpPr>
          <p:cNvPr id="2" name="TextBox 1">
            <a:extLst>
              <a:ext uri="{FF2B5EF4-FFF2-40B4-BE49-F238E27FC236}">
                <a16:creationId xmlns:a16="http://schemas.microsoft.com/office/drawing/2014/main" id="{C22850E2-E0C7-6FFF-39AC-8B1EE1219082}"/>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1">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E07381C1-B960-0EEB-B850-E9E3BD75E13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117</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514463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dirty="0"/>
              <a:t>It’s About Time</a:t>
            </a:r>
            <a:endParaRPr lang="en-US" strike="sngStrike" dirty="0"/>
          </a:p>
        </p:txBody>
      </p:sp>
      <p:sp>
        <p:nvSpPr>
          <p:cNvPr id="18" name="Text Placeholder 17">
            <a:extLst>
              <a:ext uri="{FF2B5EF4-FFF2-40B4-BE49-F238E27FC236}">
                <a16:creationId xmlns:a16="http://schemas.microsoft.com/office/drawing/2014/main" id="{A43FA578-D5C5-0A64-0D84-F34309FC2D66}"/>
              </a:ext>
            </a:extLst>
          </p:cNvPr>
          <p:cNvSpPr>
            <a:spLocks noGrp="1"/>
          </p:cNvSpPr>
          <p:nvPr>
            <p:ph type="body" sz="quarter" idx="10"/>
          </p:nvPr>
        </p:nvSpPr>
        <p:spPr/>
        <p:txBody>
          <a:bodyPr/>
          <a:lstStyle/>
          <a:p>
            <a:r>
              <a:rPr lang="en-US" dirty="0"/>
              <a:t>Broadcasting</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E904B946-CDDC-234E-EB43-66943F96EC92}"/>
                  </a:ext>
                </a:extLst>
              </p:cNvPr>
              <p:cNvSpPr/>
              <p:nvPr/>
            </p:nvSpPr>
            <p:spPr>
              <a:xfrm>
                <a:off x="9058275" y="6058048"/>
                <a:ext cx="4156280"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5]]</m:t>
                    </m:r>
                  </m:oMath>
                </a14:m>
                <a:endParaRPr lang="en-US" sz="13800" dirty="0">
                  <a:solidFill>
                    <a:schemeClr val="bg1"/>
                  </a:solidFill>
                  <a:cs typeface="NVIDIA Sans" panose="020B0503020203020204" pitchFamily="34" charset="0"/>
                </a:endParaRPr>
              </a:p>
            </p:txBody>
          </p:sp>
        </mc:Choice>
        <mc:Fallback xmlns="">
          <p:sp>
            <p:nvSpPr>
              <p:cNvPr id="3" name="Rectangle 2">
                <a:extLst>
                  <a:ext uri="{FF2B5EF4-FFF2-40B4-BE49-F238E27FC236}">
                    <a16:creationId xmlns:a16="http://schemas.microsoft.com/office/drawing/2014/main" id="{E904B946-CDDC-234E-EB43-66943F96EC92}"/>
                  </a:ext>
                </a:extLst>
              </p:cNvPr>
              <p:cNvSpPr>
                <a:spLocks noRot="1" noChangeAspect="1" noMove="1" noResize="1" noEditPoints="1" noAdjustHandles="1" noChangeArrowheads="1" noChangeShapeType="1" noTextEdit="1"/>
              </p:cNvSpPr>
              <p:nvPr/>
            </p:nvSpPr>
            <p:spPr>
              <a:xfrm>
                <a:off x="9058275" y="6058048"/>
                <a:ext cx="4156280" cy="2199712"/>
              </a:xfrm>
              <a:prstGeom prst="rect">
                <a:avLst/>
              </a:prstGeom>
              <a:blipFill>
                <a:blip r:embed="rId3"/>
                <a:stretch>
                  <a:fillRect l="-12317" t="-21884" b="-4598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96D54AF0-8A65-8354-8C5C-97A60C330F6A}"/>
                  </a:ext>
                </a:extLst>
              </p:cNvPr>
              <p:cNvSpPr/>
              <p:nvPr/>
            </p:nvSpPr>
            <p:spPr>
              <a:xfrm>
                <a:off x="12717869" y="6058048"/>
                <a:ext cx="3008828"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m:t>
                    </m:r>
                  </m:oMath>
                </a14:m>
                <a:endParaRPr lang="en-US" sz="13800" dirty="0">
                  <a:solidFill>
                    <a:schemeClr val="bg1"/>
                  </a:solidFill>
                  <a:cs typeface="NVIDIA Sans" panose="020B0503020203020204" pitchFamily="34" charset="0"/>
                </a:endParaRPr>
              </a:p>
            </p:txBody>
          </p:sp>
        </mc:Choice>
        <mc:Fallback xmlns="">
          <p:sp>
            <p:nvSpPr>
              <p:cNvPr id="7" name="Rectangle 6">
                <a:extLst>
                  <a:ext uri="{FF2B5EF4-FFF2-40B4-BE49-F238E27FC236}">
                    <a16:creationId xmlns:a16="http://schemas.microsoft.com/office/drawing/2014/main" id="{96D54AF0-8A65-8354-8C5C-97A60C330F6A}"/>
                  </a:ext>
                </a:extLst>
              </p:cNvPr>
              <p:cNvSpPr>
                <a:spLocks noRot="1" noChangeAspect="1" noMove="1" noResize="1" noEditPoints="1" noAdjustHandles="1" noChangeArrowheads="1" noChangeShapeType="1" noTextEdit="1"/>
              </p:cNvSpPr>
              <p:nvPr/>
            </p:nvSpPr>
            <p:spPr>
              <a:xfrm>
                <a:off x="12717869" y="6058048"/>
                <a:ext cx="3008828" cy="2199712"/>
              </a:xfrm>
              <a:prstGeom prst="rect">
                <a:avLst/>
              </a:prstGeom>
              <a:blipFill>
                <a:blip r:embed="rId4"/>
                <a:stretch>
                  <a:fillRect/>
                </a:stretch>
              </a:blipFill>
              <a:ln>
                <a:noFill/>
              </a:ln>
            </p:spPr>
            <p:txBody>
              <a:bodyPr/>
              <a:lstStyle/>
              <a:p>
                <a:r>
                  <a:rPr lang="en-US">
                    <a:noFill/>
                  </a:rPr>
                  <a:t> </a:t>
                </a:r>
              </a:p>
            </p:txBody>
          </p:sp>
        </mc:Fallback>
      </mc:AlternateContent>
      <p:graphicFrame>
        <p:nvGraphicFramePr>
          <p:cNvPr id="19" name="Table 3">
            <a:extLst>
              <a:ext uri="{FF2B5EF4-FFF2-40B4-BE49-F238E27FC236}">
                <a16:creationId xmlns:a16="http://schemas.microsoft.com/office/drawing/2014/main" id="{12C629EC-08DA-CA36-FCE4-7004E4524A47}"/>
              </a:ext>
            </a:extLst>
          </p:cNvPr>
          <p:cNvGraphicFramePr>
            <a:graphicFrameLocks noGrp="1"/>
          </p:cNvGraphicFramePr>
          <p:nvPr/>
        </p:nvGraphicFramePr>
        <p:xfrm>
          <a:off x="15781462" y="4677305"/>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graphicFrame>
        <p:nvGraphicFramePr>
          <p:cNvPr id="26" name="Table 3">
            <a:extLst>
              <a:ext uri="{FF2B5EF4-FFF2-40B4-BE49-F238E27FC236}">
                <a16:creationId xmlns:a16="http://schemas.microsoft.com/office/drawing/2014/main" id="{70D83F4B-2047-5C0D-BC32-E3C18D2A5C72}"/>
              </a:ext>
            </a:extLst>
          </p:cNvPr>
          <p:cNvGraphicFramePr>
            <a:graphicFrameLocks noGrp="1"/>
          </p:cNvGraphicFramePr>
          <p:nvPr/>
        </p:nvGraphicFramePr>
        <p:xfrm>
          <a:off x="15830623" y="11430530"/>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C62AABA8-3416-D19D-CC25-45199E4C839B}"/>
                  </a:ext>
                </a:extLst>
              </p:cNvPr>
              <p:cNvSpPr/>
              <p:nvPr/>
            </p:nvSpPr>
            <p:spPr>
              <a:xfrm>
                <a:off x="16633339" y="16777888"/>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3 </m:t>
                      </m:r>
                      <m:r>
                        <a:rPr lang="en-US" sz="4000" b="0" i="1" smtClean="0">
                          <a:solidFill>
                            <a:schemeClr val="bg1"/>
                          </a:solidFill>
                          <a:latin typeface="Cambria Math" panose="02040503050406030204" pitchFamily="18" charset="0"/>
                          <a:cs typeface="NVIDIA Sans" panose="020B0503020203020204" pitchFamily="34" charset="0"/>
                        </a:rPr>
                        <m:t>𝑥</m:t>
                      </m:r>
                      <m:r>
                        <a:rPr lang="en-US" sz="4000" b="0" i="1" smtClean="0">
                          <a:solidFill>
                            <a:schemeClr val="bg1"/>
                          </a:solidFill>
                          <a:latin typeface="Cambria Math" panose="02040503050406030204" pitchFamily="18" charset="0"/>
                          <a:cs typeface="NVIDIA Sans" panose="020B0503020203020204" pitchFamily="34" charset="0"/>
                        </a:rPr>
                        <m:t> 3</m:t>
                      </m:r>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28" name="Rectangle 27">
                <a:extLst>
                  <a:ext uri="{FF2B5EF4-FFF2-40B4-BE49-F238E27FC236}">
                    <a16:creationId xmlns:a16="http://schemas.microsoft.com/office/drawing/2014/main" id="{C62AABA8-3416-D19D-CC25-45199E4C839B}"/>
                  </a:ext>
                </a:extLst>
              </p:cNvPr>
              <p:cNvSpPr>
                <a:spLocks noRot="1" noChangeAspect="1" noMove="1" noResize="1" noEditPoints="1" noAdjustHandles="1" noChangeArrowheads="1" noChangeShapeType="1" noTextEdit="1"/>
              </p:cNvSpPr>
              <p:nvPr/>
            </p:nvSpPr>
            <p:spPr>
              <a:xfrm>
                <a:off x="16633339" y="16777888"/>
                <a:ext cx="3309319" cy="1363582"/>
              </a:xfrm>
              <a:prstGeom prst="rect">
                <a:avLst/>
              </a:prstGeom>
              <a:blipFill>
                <a:blip r:embed="rId7"/>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1C265D1F-B4A3-016B-DEBF-8D24699D56B3}"/>
                  </a:ext>
                </a:extLst>
              </p:cNvPr>
              <p:cNvSpPr/>
              <p:nvPr/>
            </p:nvSpPr>
            <p:spPr>
              <a:xfrm>
                <a:off x="9650324" y="8861988"/>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1 </m:t>
                      </m:r>
                      <m:r>
                        <a:rPr lang="en-US" sz="4000" b="0" i="1" smtClean="0">
                          <a:solidFill>
                            <a:schemeClr val="bg1"/>
                          </a:solidFill>
                          <a:latin typeface="Cambria Math" panose="02040503050406030204" pitchFamily="18" charset="0"/>
                          <a:cs typeface="NVIDIA Sans" panose="020B0503020203020204" pitchFamily="34" charset="0"/>
                        </a:rPr>
                        <m:t>𝑥</m:t>
                      </m:r>
                      <m:r>
                        <a:rPr lang="en-US" sz="4000" b="0" i="1" smtClean="0">
                          <a:solidFill>
                            <a:schemeClr val="bg1"/>
                          </a:solidFill>
                          <a:latin typeface="Cambria Math" panose="02040503050406030204" pitchFamily="18" charset="0"/>
                          <a:cs typeface="NVIDIA Sans" panose="020B0503020203020204" pitchFamily="34" charset="0"/>
                        </a:rPr>
                        <m:t> 1</m:t>
                      </m:r>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29" name="Rectangle 28">
                <a:extLst>
                  <a:ext uri="{FF2B5EF4-FFF2-40B4-BE49-F238E27FC236}">
                    <a16:creationId xmlns:a16="http://schemas.microsoft.com/office/drawing/2014/main" id="{1C265D1F-B4A3-016B-DEBF-8D24699D56B3}"/>
                  </a:ext>
                </a:extLst>
              </p:cNvPr>
              <p:cNvSpPr>
                <a:spLocks noRot="1" noChangeAspect="1" noMove="1" noResize="1" noEditPoints="1" noAdjustHandles="1" noChangeArrowheads="1" noChangeShapeType="1" noTextEdit="1"/>
              </p:cNvSpPr>
              <p:nvPr/>
            </p:nvSpPr>
            <p:spPr>
              <a:xfrm>
                <a:off x="9650324" y="8861988"/>
                <a:ext cx="3309319" cy="1363582"/>
              </a:xfrm>
              <a:prstGeom prst="rect">
                <a:avLst/>
              </a:prstGeom>
              <a:blipFill>
                <a:blip r:embed="rId8"/>
                <a:stretch>
                  <a:fillRect/>
                </a:stretch>
              </a:blipFill>
              <a:ln>
                <a:solidFill>
                  <a:schemeClr val="tx2"/>
                </a:solidFill>
              </a:ln>
            </p:spPr>
            <p:txBody>
              <a:bodyPr/>
              <a:lstStyle/>
              <a:p>
                <a:r>
                  <a:rPr lang="en-US">
                    <a:noFill/>
                  </a:rPr>
                  <a:t> </a:t>
                </a:r>
              </a:p>
            </p:txBody>
          </p:sp>
        </mc:Fallback>
      </mc:AlternateContent>
      <p:graphicFrame>
        <p:nvGraphicFramePr>
          <p:cNvPr id="2" name="Table 3">
            <a:extLst>
              <a:ext uri="{FF2B5EF4-FFF2-40B4-BE49-F238E27FC236}">
                <a16:creationId xmlns:a16="http://schemas.microsoft.com/office/drawing/2014/main" id="{875722DB-8866-B6AB-98DE-D582ABCD302B}"/>
              </a:ext>
            </a:extLst>
          </p:cNvPr>
          <p:cNvGraphicFramePr>
            <a:graphicFrameLocks noGrp="1"/>
          </p:cNvGraphicFramePr>
          <p:nvPr/>
        </p:nvGraphicFramePr>
        <p:xfrm>
          <a:off x="8299802" y="11430530"/>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14BED490-BCDD-D820-E27A-5F7B256257F0}"/>
                  </a:ext>
                </a:extLst>
              </p:cNvPr>
              <p:cNvSpPr/>
              <p:nvPr/>
            </p:nvSpPr>
            <p:spPr>
              <a:xfrm>
                <a:off x="12717869" y="12716549"/>
                <a:ext cx="3008828"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m:t>
                    </m:r>
                  </m:oMath>
                </a14:m>
                <a:endParaRPr lang="en-US" sz="13800" dirty="0">
                  <a:solidFill>
                    <a:schemeClr val="bg1"/>
                  </a:solidFill>
                  <a:cs typeface="NVIDIA Sans" panose="020B0503020203020204" pitchFamily="34" charset="0"/>
                </a:endParaRPr>
              </a:p>
            </p:txBody>
          </p:sp>
        </mc:Choice>
        <mc:Fallback xmlns="">
          <p:sp>
            <p:nvSpPr>
              <p:cNvPr id="8" name="Rectangle 7">
                <a:extLst>
                  <a:ext uri="{FF2B5EF4-FFF2-40B4-BE49-F238E27FC236}">
                    <a16:creationId xmlns:a16="http://schemas.microsoft.com/office/drawing/2014/main" id="{14BED490-BCDD-D820-E27A-5F7B256257F0}"/>
                  </a:ext>
                </a:extLst>
              </p:cNvPr>
              <p:cNvSpPr>
                <a:spLocks noRot="1" noChangeAspect="1" noMove="1" noResize="1" noEditPoints="1" noAdjustHandles="1" noChangeArrowheads="1" noChangeShapeType="1" noTextEdit="1"/>
              </p:cNvSpPr>
              <p:nvPr/>
            </p:nvSpPr>
            <p:spPr>
              <a:xfrm>
                <a:off x="12717869" y="12716549"/>
                <a:ext cx="3008828" cy="2199712"/>
              </a:xfrm>
              <a:prstGeom prst="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F28CB84E-F3A5-D6B1-991E-8672F6ACAA4A}"/>
                  </a:ext>
                </a:extLst>
              </p:cNvPr>
              <p:cNvSpPr/>
              <p:nvPr/>
            </p:nvSpPr>
            <p:spPr>
              <a:xfrm>
                <a:off x="20254294" y="12716549"/>
                <a:ext cx="3008828"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m:t>
                    </m:r>
                  </m:oMath>
                </a14:m>
                <a:endParaRPr lang="en-US" sz="13800" dirty="0">
                  <a:solidFill>
                    <a:schemeClr val="bg1"/>
                  </a:solidFill>
                  <a:cs typeface="NVIDIA Sans" panose="020B0503020203020204" pitchFamily="34" charset="0"/>
                </a:endParaRPr>
              </a:p>
            </p:txBody>
          </p:sp>
        </mc:Choice>
        <mc:Fallback xmlns="">
          <p:sp>
            <p:nvSpPr>
              <p:cNvPr id="9" name="Rectangle 8">
                <a:extLst>
                  <a:ext uri="{FF2B5EF4-FFF2-40B4-BE49-F238E27FC236}">
                    <a16:creationId xmlns:a16="http://schemas.microsoft.com/office/drawing/2014/main" id="{F28CB84E-F3A5-D6B1-991E-8672F6ACAA4A}"/>
                  </a:ext>
                </a:extLst>
              </p:cNvPr>
              <p:cNvSpPr>
                <a:spLocks noRot="1" noChangeAspect="1" noMove="1" noResize="1" noEditPoints="1" noAdjustHandles="1" noChangeArrowheads="1" noChangeShapeType="1" noTextEdit="1"/>
              </p:cNvSpPr>
              <p:nvPr/>
            </p:nvSpPr>
            <p:spPr>
              <a:xfrm>
                <a:off x="20254294" y="12716549"/>
                <a:ext cx="3008828" cy="2199712"/>
              </a:xfrm>
              <a:prstGeom prst="rect">
                <a:avLst/>
              </a:prstGeom>
              <a:blipFill>
                <a:blip r:embed="rId10"/>
                <a:stretch>
                  <a:fillRect/>
                </a:stretch>
              </a:blipFill>
              <a:ln>
                <a:noFill/>
              </a:ln>
            </p:spPr>
            <p:txBody>
              <a:bodyPr/>
              <a:lstStyle/>
              <a:p>
                <a:r>
                  <a:rPr lang="en-US">
                    <a:noFill/>
                  </a:rPr>
                  <a:t> </a:t>
                </a:r>
              </a:p>
            </p:txBody>
          </p:sp>
        </mc:Fallback>
      </mc:AlternateContent>
      <p:graphicFrame>
        <p:nvGraphicFramePr>
          <p:cNvPr id="10" name="Table 3">
            <a:extLst>
              <a:ext uri="{FF2B5EF4-FFF2-40B4-BE49-F238E27FC236}">
                <a16:creationId xmlns:a16="http://schemas.microsoft.com/office/drawing/2014/main" id="{9CE50823-0925-21D6-E632-410D0A5D6322}"/>
              </a:ext>
            </a:extLst>
          </p:cNvPr>
          <p:cNvGraphicFramePr>
            <a:graphicFrameLocks noGrp="1"/>
          </p:cNvGraphicFramePr>
          <p:nvPr/>
        </p:nvGraphicFramePr>
        <p:xfrm>
          <a:off x="23361445" y="11430530"/>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dirty="0">
                          <a:solidFill>
                            <a:schemeClr val="bg1"/>
                          </a:solidFill>
                          <a:latin typeface="+mn-lt"/>
                        </a:rPr>
                        <a:t>6</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6</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6</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dirty="0">
                          <a:solidFill>
                            <a:schemeClr val="bg1"/>
                          </a:solidFill>
                          <a:latin typeface="+mn-lt"/>
                        </a:rPr>
                        <a:t>6</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6</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E073092F-D7A4-2C5B-1A3F-5A0E9ABF90B9}"/>
                  </a:ext>
                </a:extLst>
              </p:cNvPr>
              <p:cNvSpPr/>
              <p:nvPr/>
            </p:nvSpPr>
            <p:spPr>
              <a:xfrm>
                <a:off x="9102518" y="16777888"/>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3 </m:t>
                      </m:r>
                      <m:r>
                        <a:rPr lang="en-US" sz="4000" b="0" i="1" smtClean="0">
                          <a:solidFill>
                            <a:schemeClr val="bg1"/>
                          </a:solidFill>
                          <a:latin typeface="Cambria Math" panose="02040503050406030204" pitchFamily="18" charset="0"/>
                          <a:cs typeface="NVIDIA Sans" panose="020B0503020203020204" pitchFamily="34" charset="0"/>
                        </a:rPr>
                        <m:t>𝑥</m:t>
                      </m:r>
                      <m:r>
                        <a:rPr lang="en-US" sz="4000" b="0" i="1" smtClean="0">
                          <a:solidFill>
                            <a:schemeClr val="bg1"/>
                          </a:solidFill>
                          <a:latin typeface="Cambria Math" panose="02040503050406030204" pitchFamily="18" charset="0"/>
                          <a:cs typeface="NVIDIA Sans" panose="020B0503020203020204" pitchFamily="34" charset="0"/>
                        </a:rPr>
                        <m:t> 3</m:t>
                      </m:r>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2" name="Rectangle 11">
                <a:extLst>
                  <a:ext uri="{FF2B5EF4-FFF2-40B4-BE49-F238E27FC236}">
                    <a16:creationId xmlns:a16="http://schemas.microsoft.com/office/drawing/2014/main" id="{E073092F-D7A4-2C5B-1A3F-5A0E9ABF90B9}"/>
                  </a:ext>
                </a:extLst>
              </p:cNvPr>
              <p:cNvSpPr>
                <a:spLocks noRot="1" noChangeAspect="1" noMove="1" noResize="1" noEditPoints="1" noAdjustHandles="1" noChangeArrowheads="1" noChangeShapeType="1" noTextEdit="1"/>
              </p:cNvSpPr>
              <p:nvPr/>
            </p:nvSpPr>
            <p:spPr>
              <a:xfrm>
                <a:off x="9102518" y="16777888"/>
                <a:ext cx="3309319" cy="1363582"/>
              </a:xfrm>
              <a:prstGeom prst="rect">
                <a:avLst/>
              </a:prstGeom>
              <a:blipFill>
                <a:blip r:embed="rId11"/>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9A933343-53F2-1893-6391-AEF665DAAA84}"/>
                  </a:ext>
                </a:extLst>
              </p:cNvPr>
              <p:cNvSpPr/>
              <p:nvPr/>
            </p:nvSpPr>
            <p:spPr>
              <a:xfrm>
                <a:off x="24164163" y="16777888"/>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3 </m:t>
                      </m:r>
                      <m:r>
                        <a:rPr lang="en-US" sz="4000" b="0" i="1" smtClean="0">
                          <a:solidFill>
                            <a:schemeClr val="bg1"/>
                          </a:solidFill>
                          <a:latin typeface="Cambria Math" panose="02040503050406030204" pitchFamily="18" charset="0"/>
                          <a:cs typeface="NVIDIA Sans" panose="020B0503020203020204" pitchFamily="34" charset="0"/>
                        </a:rPr>
                        <m:t>𝑥</m:t>
                      </m:r>
                      <m:r>
                        <a:rPr lang="en-US" sz="4000" b="0" i="1" smtClean="0">
                          <a:solidFill>
                            <a:schemeClr val="bg1"/>
                          </a:solidFill>
                          <a:latin typeface="Cambria Math" panose="02040503050406030204" pitchFamily="18" charset="0"/>
                          <a:cs typeface="NVIDIA Sans" panose="020B0503020203020204" pitchFamily="34" charset="0"/>
                        </a:rPr>
                        <m:t> 3</m:t>
                      </m:r>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3" name="Rectangle 12">
                <a:extLst>
                  <a:ext uri="{FF2B5EF4-FFF2-40B4-BE49-F238E27FC236}">
                    <a16:creationId xmlns:a16="http://schemas.microsoft.com/office/drawing/2014/main" id="{9A933343-53F2-1893-6391-AEF665DAAA84}"/>
                  </a:ext>
                </a:extLst>
              </p:cNvPr>
              <p:cNvSpPr>
                <a:spLocks noRot="1" noChangeAspect="1" noMove="1" noResize="1" noEditPoints="1" noAdjustHandles="1" noChangeArrowheads="1" noChangeShapeType="1" noTextEdit="1"/>
              </p:cNvSpPr>
              <p:nvPr/>
            </p:nvSpPr>
            <p:spPr>
              <a:xfrm>
                <a:off x="24164163" y="16777888"/>
                <a:ext cx="3309319" cy="1363582"/>
              </a:xfrm>
              <a:prstGeom prst="rect">
                <a:avLst/>
              </a:prstGeom>
              <a:blipFill>
                <a:blip r:embed="rId12"/>
                <a:stretch>
                  <a:fillRect/>
                </a:stretch>
              </a:blipFill>
              <a:ln>
                <a:solidFill>
                  <a:schemeClr val="tx2"/>
                </a:solidFill>
              </a:ln>
            </p:spPr>
            <p:txBody>
              <a:bodyPr/>
              <a:lstStyle/>
              <a:p>
                <a:r>
                  <a:rPr lang="en-US">
                    <a:noFill/>
                  </a:rPr>
                  <a:t> </a:t>
                </a:r>
              </a:p>
            </p:txBody>
          </p:sp>
        </mc:Fallback>
      </mc:AlternateContent>
      <p:sp>
        <p:nvSpPr>
          <p:cNvPr id="4" name="Rectangle 3">
            <a:extLst>
              <a:ext uri="{FF2B5EF4-FFF2-40B4-BE49-F238E27FC236}">
                <a16:creationId xmlns:a16="http://schemas.microsoft.com/office/drawing/2014/main" id="{183A872F-B350-389F-502B-9DBDF7124525}"/>
              </a:ext>
            </a:extLst>
          </p:cNvPr>
          <p:cNvSpPr/>
          <p:nvPr/>
        </p:nvSpPr>
        <p:spPr>
          <a:xfrm>
            <a:off x="23475781" y="5001769"/>
            <a:ext cx="4686080" cy="414259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Each dimension of 1 will repeat its element to align with destination</a:t>
            </a:r>
          </a:p>
        </p:txBody>
      </p:sp>
      <p:sp>
        <p:nvSpPr>
          <p:cNvPr id="6" name="Arrow: Circular 5">
            <a:extLst>
              <a:ext uri="{FF2B5EF4-FFF2-40B4-BE49-F238E27FC236}">
                <a16:creationId xmlns:a16="http://schemas.microsoft.com/office/drawing/2014/main" id="{FE71110E-163E-C690-76FA-A3856BDE64C1}"/>
              </a:ext>
            </a:extLst>
          </p:cNvPr>
          <p:cNvSpPr/>
          <p:nvPr/>
        </p:nvSpPr>
        <p:spPr>
          <a:xfrm rot="5400000" flipV="1">
            <a:off x="3501042" y="5913435"/>
            <a:ext cx="8275320" cy="8272705"/>
          </a:xfrm>
          <a:prstGeom prst="circularArrow">
            <a:avLst>
              <a:gd name="adj1" fmla="val 12500"/>
              <a:gd name="adj2" fmla="val 1142319"/>
              <a:gd name="adj3" fmla="val 20457681"/>
              <a:gd name="adj4" fmla="val 9392304"/>
              <a:gd name="adj5" fmla="val 125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5" name="TextBox 4">
            <a:extLst>
              <a:ext uri="{FF2B5EF4-FFF2-40B4-BE49-F238E27FC236}">
                <a16:creationId xmlns:a16="http://schemas.microsoft.com/office/drawing/2014/main" id="{999A3F0F-289C-4612-1571-08FA56FAF6C9}"/>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4" name="Slide Number Placeholder 3">
            <a:extLst>
              <a:ext uri="{FF2B5EF4-FFF2-40B4-BE49-F238E27FC236}">
                <a16:creationId xmlns:a16="http://schemas.microsoft.com/office/drawing/2014/main" id="{2DF96743-AC4E-E58C-1959-332361931144}"/>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118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762901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dirty="0"/>
              <a:t>It’s About Time</a:t>
            </a:r>
            <a:endParaRPr lang="en-US" strike="sngStrike" dirty="0"/>
          </a:p>
        </p:txBody>
      </p:sp>
      <p:sp>
        <p:nvSpPr>
          <p:cNvPr id="18" name="Text Placeholder 17">
            <a:extLst>
              <a:ext uri="{FF2B5EF4-FFF2-40B4-BE49-F238E27FC236}">
                <a16:creationId xmlns:a16="http://schemas.microsoft.com/office/drawing/2014/main" id="{A43FA578-D5C5-0A64-0D84-F34309FC2D66}"/>
              </a:ext>
            </a:extLst>
          </p:cNvPr>
          <p:cNvSpPr>
            <a:spLocks noGrp="1"/>
          </p:cNvSpPr>
          <p:nvPr>
            <p:ph type="body" sz="quarter" idx="10"/>
          </p:nvPr>
        </p:nvSpPr>
        <p:spPr/>
        <p:txBody>
          <a:bodyPr/>
          <a:lstStyle/>
          <a:p>
            <a:r>
              <a:rPr lang="en-US" dirty="0"/>
              <a:t>Broadcasting</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96D54AF0-8A65-8354-8C5C-97A60C330F6A}"/>
                  </a:ext>
                </a:extLst>
              </p:cNvPr>
              <p:cNvSpPr/>
              <p:nvPr/>
            </p:nvSpPr>
            <p:spPr>
              <a:xfrm>
                <a:off x="12717869" y="6058048"/>
                <a:ext cx="3008828"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m:t>
                    </m:r>
                  </m:oMath>
                </a14:m>
                <a:endParaRPr lang="en-US" sz="13800" dirty="0">
                  <a:solidFill>
                    <a:schemeClr val="bg1"/>
                  </a:solidFill>
                  <a:cs typeface="NVIDIA Sans" panose="020B0503020203020204" pitchFamily="34" charset="0"/>
                </a:endParaRPr>
              </a:p>
            </p:txBody>
          </p:sp>
        </mc:Choice>
        <mc:Fallback xmlns="">
          <p:sp>
            <p:nvSpPr>
              <p:cNvPr id="7" name="Rectangle 6">
                <a:extLst>
                  <a:ext uri="{FF2B5EF4-FFF2-40B4-BE49-F238E27FC236}">
                    <a16:creationId xmlns:a16="http://schemas.microsoft.com/office/drawing/2014/main" id="{96D54AF0-8A65-8354-8C5C-97A60C330F6A}"/>
                  </a:ext>
                </a:extLst>
              </p:cNvPr>
              <p:cNvSpPr>
                <a:spLocks noRot="1" noChangeAspect="1" noMove="1" noResize="1" noEditPoints="1" noAdjustHandles="1" noChangeArrowheads="1" noChangeShapeType="1" noTextEdit="1"/>
              </p:cNvSpPr>
              <p:nvPr/>
            </p:nvSpPr>
            <p:spPr>
              <a:xfrm>
                <a:off x="12717869" y="6058048"/>
                <a:ext cx="3008828" cy="2199712"/>
              </a:xfrm>
              <a:prstGeom prst="rect">
                <a:avLst/>
              </a:prstGeom>
              <a:blipFill>
                <a:blip r:embed="rId3"/>
                <a:stretch>
                  <a:fillRect/>
                </a:stretch>
              </a:blipFill>
              <a:ln>
                <a:noFill/>
              </a:ln>
            </p:spPr>
            <p:txBody>
              <a:bodyPr/>
              <a:lstStyle/>
              <a:p>
                <a:r>
                  <a:rPr lang="en-US">
                    <a:noFill/>
                  </a:rPr>
                  <a:t> </a:t>
                </a:r>
              </a:p>
            </p:txBody>
          </p:sp>
        </mc:Fallback>
      </mc:AlternateContent>
      <p:graphicFrame>
        <p:nvGraphicFramePr>
          <p:cNvPr id="19" name="Table 3">
            <a:extLst>
              <a:ext uri="{FF2B5EF4-FFF2-40B4-BE49-F238E27FC236}">
                <a16:creationId xmlns:a16="http://schemas.microsoft.com/office/drawing/2014/main" id="{12C629EC-08DA-CA36-FCE4-7004E4524A47}"/>
              </a:ext>
            </a:extLst>
          </p:cNvPr>
          <p:cNvGraphicFramePr>
            <a:graphicFrameLocks noGrp="1"/>
          </p:cNvGraphicFramePr>
          <p:nvPr/>
        </p:nvGraphicFramePr>
        <p:xfrm>
          <a:off x="15781462" y="4677305"/>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graphicFrame>
        <p:nvGraphicFramePr>
          <p:cNvPr id="26" name="Table 3">
            <a:extLst>
              <a:ext uri="{FF2B5EF4-FFF2-40B4-BE49-F238E27FC236}">
                <a16:creationId xmlns:a16="http://schemas.microsoft.com/office/drawing/2014/main" id="{70D83F4B-2047-5C0D-BC32-E3C18D2A5C72}"/>
              </a:ext>
            </a:extLst>
          </p:cNvPr>
          <p:cNvGraphicFramePr>
            <a:graphicFrameLocks noGrp="1"/>
          </p:cNvGraphicFramePr>
          <p:nvPr/>
        </p:nvGraphicFramePr>
        <p:xfrm>
          <a:off x="15830623" y="11430530"/>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C62AABA8-3416-D19D-CC25-45199E4C839B}"/>
                  </a:ext>
                </a:extLst>
              </p:cNvPr>
              <p:cNvSpPr/>
              <p:nvPr/>
            </p:nvSpPr>
            <p:spPr>
              <a:xfrm>
                <a:off x="16633339" y="16777888"/>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3 </m:t>
                      </m:r>
                      <m:r>
                        <a:rPr lang="en-US" sz="4000" b="0" i="1" smtClean="0">
                          <a:solidFill>
                            <a:schemeClr val="bg1"/>
                          </a:solidFill>
                          <a:latin typeface="Cambria Math" panose="02040503050406030204" pitchFamily="18" charset="0"/>
                          <a:cs typeface="NVIDIA Sans" panose="020B0503020203020204" pitchFamily="34" charset="0"/>
                        </a:rPr>
                        <m:t>𝑥</m:t>
                      </m:r>
                      <m:r>
                        <a:rPr lang="en-US" sz="4000" b="0" i="1" smtClean="0">
                          <a:solidFill>
                            <a:schemeClr val="bg1"/>
                          </a:solidFill>
                          <a:latin typeface="Cambria Math" panose="02040503050406030204" pitchFamily="18" charset="0"/>
                          <a:cs typeface="NVIDIA Sans" panose="020B0503020203020204" pitchFamily="34" charset="0"/>
                        </a:rPr>
                        <m:t> 3</m:t>
                      </m:r>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28" name="Rectangle 27">
                <a:extLst>
                  <a:ext uri="{FF2B5EF4-FFF2-40B4-BE49-F238E27FC236}">
                    <a16:creationId xmlns:a16="http://schemas.microsoft.com/office/drawing/2014/main" id="{C62AABA8-3416-D19D-CC25-45199E4C839B}"/>
                  </a:ext>
                </a:extLst>
              </p:cNvPr>
              <p:cNvSpPr>
                <a:spLocks noRot="1" noChangeAspect="1" noMove="1" noResize="1" noEditPoints="1" noAdjustHandles="1" noChangeArrowheads="1" noChangeShapeType="1" noTextEdit="1"/>
              </p:cNvSpPr>
              <p:nvPr/>
            </p:nvSpPr>
            <p:spPr>
              <a:xfrm>
                <a:off x="16633339" y="16777888"/>
                <a:ext cx="3309319" cy="1363582"/>
              </a:xfrm>
              <a:prstGeom prst="rect">
                <a:avLst/>
              </a:prstGeom>
              <a:blipFill>
                <a:blip r:embed="rId4"/>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1C265D1F-B4A3-016B-DEBF-8D24699D56B3}"/>
                  </a:ext>
                </a:extLst>
              </p:cNvPr>
              <p:cNvSpPr/>
              <p:nvPr/>
            </p:nvSpPr>
            <p:spPr>
              <a:xfrm>
                <a:off x="9102518" y="9738673"/>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i="1" smtClean="0">
                          <a:solidFill>
                            <a:schemeClr val="bg1"/>
                          </a:solidFill>
                          <a:latin typeface="Cambria Math" panose="02040503050406030204" pitchFamily="18" charset="0"/>
                          <a:cs typeface="NVIDIA Sans" panose="020B0503020203020204" pitchFamily="34" charset="0"/>
                        </a:rPr>
                        <m:t>3</m:t>
                      </m:r>
                      <m:r>
                        <a:rPr lang="en-US" sz="4000" b="0" i="1" smtClean="0">
                          <a:solidFill>
                            <a:schemeClr val="bg1"/>
                          </a:solidFill>
                          <a:latin typeface="Cambria Math" panose="02040503050406030204" pitchFamily="18" charset="0"/>
                          <a:cs typeface="NVIDIA Sans" panose="020B0503020203020204" pitchFamily="34" charset="0"/>
                        </a:rPr>
                        <m:t> </m:t>
                      </m:r>
                      <m:r>
                        <a:rPr lang="en-US" sz="4000" b="0" i="1" smtClean="0">
                          <a:solidFill>
                            <a:schemeClr val="bg1"/>
                          </a:solidFill>
                          <a:latin typeface="Cambria Math" panose="02040503050406030204" pitchFamily="18" charset="0"/>
                          <a:cs typeface="NVIDIA Sans" panose="020B0503020203020204" pitchFamily="34" charset="0"/>
                        </a:rPr>
                        <m:t>𝑥</m:t>
                      </m:r>
                      <m:r>
                        <a:rPr lang="en-US" sz="4000" b="0" i="1" smtClean="0">
                          <a:solidFill>
                            <a:schemeClr val="bg1"/>
                          </a:solidFill>
                          <a:latin typeface="Cambria Math" panose="02040503050406030204" pitchFamily="18" charset="0"/>
                          <a:cs typeface="NVIDIA Sans" panose="020B0503020203020204" pitchFamily="34" charset="0"/>
                        </a:rPr>
                        <m:t> 1</m:t>
                      </m:r>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29" name="Rectangle 28">
                <a:extLst>
                  <a:ext uri="{FF2B5EF4-FFF2-40B4-BE49-F238E27FC236}">
                    <a16:creationId xmlns:a16="http://schemas.microsoft.com/office/drawing/2014/main" id="{1C265D1F-B4A3-016B-DEBF-8D24699D56B3}"/>
                  </a:ext>
                </a:extLst>
              </p:cNvPr>
              <p:cNvSpPr>
                <a:spLocks noRot="1" noChangeAspect="1" noMove="1" noResize="1" noEditPoints="1" noAdjustHandles="1" noChangeArrowheads="1" noChangeShapeType="1" noTextEdit="1"/>
              </p:cNvSpPr>
              <p:nvPr/>
            </p:nvSpPr>
            <p:spPr>
              <a:xfrm>
                <a:off x="9102518" y="9738673"/>
                <a:ext cx="3309319" cy="1363582"/>
              </a:xfrm>
              <a:prstGeom prst="rect">
                <a:avLst/>
              </a:prstGeom>
              <a:blipFill>
                <a:blip r:embed="rId5"/>
                <a:stretch>
                  <a:fillRect/>
                </a:stretch>
              </a:blipFill>
              <a:ln>
                <a:solidFill>
                  <a:schemeClr val="tx2"/>
                </a:solidFill>
              </a:ln>
            </p:spPr>
            <p:txBody>
              <a:bodyPr/>
              <a:lstStyle/>
              <a:p>
                <a:r>
                  <a:rPr lang="en-US">
                    <a:noFill/>
                  </a:rPr>
                  <a:t> </a:t>
                </a:r>
              </a:p>
            </p:txBody>
          </p:sp>
        </mc:Fallback>
      </mc:AlternateContent>
      <p:graphicFrame>
        <p:nvGraphicFramePr>
          <p:cNvPr id="2" name="Table 3">
            <a:extLst>
              <a:ext uri="{FF2B5EF4-FFF2-40B4-BE49-F238E27FC236}">
                <a16:creationId xmlns:a16="http://schemas.microsoft.com/office/drawing/2014/main" id="{875722DB-8866-B6AB-98DE-D582ABCD302B}"/>
              </a:ext>
            </a:extLst>
          </p:cNvPr>
          <p:cNvGraphicFramePr>
            <a:graphicFrameLocks noGrp="1"/>
          </p:cNvGraphicFramePr>
          <p:nvPr/>
        </p:nvGraphicFramePr>
        <p:xfrm>
          <a:off x="8299802" y="11430530"/>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dirty="0">
                          <a:solidFill>
                            <a:schemeClr val="bg1"/>
                          </a:solidFill>
                          <a:latin typeface="+mn-lt"/>
                        </a:rPr>
                        <a:t>2</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2</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2</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dirty="0">
                          <a:solidFill>
                            <a:schemeClr val="bg1"/>
                          </a:solidFill>
                          <a:latin typeface="+mn-lt"/>
                        </a:rPr>
                        <a:t>3</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3</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3</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7B1BFF0F-595F-F261-956D-3CA2BDFB4559}"/>
                  </a:ext>
                </a:extLst>
              </p:cNvPr>
              <p:cNvSpPr/>
              <p:nvPr/>
            </p:nvSpPr>
            <p:spPr>
              <a:xfrm>
                <a:off x="9102518" y="16777888"/>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3 </m:t>
                      </m:r>
                      <m:r>
                        <a:rPr lang="en-US" sz="4000" b="0" i="1" smtClean="0">
                          <a:solidFill>
                            <a:schemeClr val="bg1"/>
                          </a:solidFill>
                          <a:latin typeface="Cambria Math" panose="02040503050406030204" pitchFamily="18" charset="0"/>
                          <a:cs typeface="NVIDIA Sans" panose="020B0503020203020204" pitchFamily="34" charset="0"/>
                        </a:rPr>
                        <m:t>𝑥</m:t>
                      </m:r>
                      <m:r>
                        <a:rPr lang="en-US" sz="4000" b="0" i="1" smtClean="0">
                          <a:solidFill>
                            <a:schemeClr val="bg1"/>
                          </a:solidFill>
                          <a:latin typeface="Cambria Math" panose="02040503050406030204" pitchFamily="18" charset="0"/>
                          <a:cs typeface="NVIDIA Sans" panose="020B0503020203020204" pitchFamily="34" charset="0"/>
                        </a:rPr>
                        <m:t> 3</m:t>
                      </m:r>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4" name="Rectangle 3">
                <a:extLst>
                  <a:ext uri="{FF2B5EF4-FFF2-40B4-BE49-F238E27FC236}">
                    <a16:creationId xmlns:a16="http://schemas.microsoft.com/office/drawing/2014/main" id="{7B1BFF0F-595F-F261-956D-3CA2BDFB4559}"/>
                  </a:ext>
                </a:extLst>
              </p:cNvPr>
              <p:cNvSpPr>
                <a:spLocks noRot="1" noChangeAspect="1" noMove="1" noResize="1" noEditPoints="1" noAdjustHandles="1" noChangeArrowheads="1" noChangeShapeType="1" noTextEdit="1"/>
              </p:cNvSpPr>
              <p:nvPr/>
            </p:nvSpPr>
            <p:spPr>
              <a:xfrm>
                <a:off x="9102518" y="16777888"/>
                <a:ext cx="3309319" cy="1363582"/>
              </a:xfrm>
              <a:prstGeom prst="rect">
                <a:avLst/>
              </a:prstGeom>
              <a:blipFill>
                <a:blip r:embed="rId6"/>
                <a:stretch>
                  <a:fillRect/>
                </a:stretch>
              </a:blipFill>
              <a:ln>
                <a:solidFill>
                  <a:schemeClr val="tx2"/>
                </a:solidFill>
              </a:ln>
            </p:spPr>
            <p:txBody>
              <a:bodyPr/>
              <a:lstStyle/>
              <a:p>
                <a:r>
                  <a:rPr lang="en-US">
                    <a:noFill/>
                  </a:rPr>
                  <a:t> </a:t>
                </a:r>
              </a:p>
            </p:txBody>
          </p:sp>
        </mc:Fallback>
      </mc:AlternateContent>
      <p:sp>
        <p:nvSpPr>
          <p:cNvPr id="5" name="Rectangle 4">
            <a:extLst>
              <a:ext uri="{FF2B5EF4-FFF2-40B4-BE49-F238E27FC236}">
                <a16:creationId xmlns:a16="http://schemas.microsoft.com/office/drawing/2014/main" id="{D2F12601-41E4-FA16-3445-223B924E8F65}"/>
              </a:ext>
            </a:extLst>
          </p:cNvPr>
          <p:cNvSpPr/>
          <p:nvPr/>
        </p:nvSpPr>
        <p:spPr>
          <a:xfrm>
            <a:off x="23475781" y="5001769"/>
            <a:ext cx="4686080" cy="414259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Each dimension of 1 will repeat its element to align with destination</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14BED490-BCDD-D820-E27A-5F7B256257F0}"/>
                  </a:ext>
                </a:extLst>
              </p:cNvPr>
              <p:cNvSpPr/>
              <p:nvPr/>
            </p:nvSpPr>
            <p:spPr>
              <a:xfrm>
                <a:off x="12717869" y="12716549"/>
                <a:ext cx="3008828"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m:t>
                    </m:r>
                  </m:oMath>
                </a14:m>
                <a:endParaRPr lang="en-US" sz="13800" dirty="0">
                  <a:solidFill>
                    <a:schemeClr val="bg1"/>
                  </a:solidFill>
                  <a:cs typeface="NVIDIA Sans" panose="020B0503020203020204" pitchFamily="34" charset="0"/>
                </a:endParaRPr>
              </a:p>
            </p:txBody>
          </p:sp>
        </mc:Choice>
        <mc:Fallback xmlns="">
          <p:sp>
            <p:nvSpPr>
              <p:cNvPr id="8" name="Rectangle 7">
                <a:extLst>
                  <a:ext uri="{FF2B5EF4-FFF2-40B4-BE49-F238E27FC236}">
                    <a16:creationId xmlns:a16="http://schemas.microsoft.com/office/drawing/2014/main" id="{14BED490-BCDD-D820-E27A-5F7B256257F0}"/>
                  </a:ext>
                </a:extLst>
              </p:cNvPr>
              <p:cNvSpPr>
                <a:spLocks noRot="1" noChangeAspect="1" noMove="1" noResize="1" noEditPoints="1" noAdjustHandles="1" noChangeArrowheads="1" noChangeShapeType="1" noTextEdit="1"/>
              </p:cNvSpPr>
              <p:nvPr/>
            </p:nvSpPr>
            <p:spPr>
              <a:xfrm>
                <a:off x="12717869" y="12716549"/>
                <a:ext cx="3008828" cy="2199712"/>
              </a:xfrm>
              <a:prstGeom prst="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F28CB84E-F3A5-D6B1-991E-8672F6ACAA4A}"/>
                  </a:ext>
                </a:extLst>
              </p:cNvPr>
              <p:cNvSpPr/>
              <p:nvPr/>
            </p:nvSpPr>
            <p:spPr>
              <a:xfrm>
                <a:off x="20254294" y="12716549"/>
                <a:ext cx="3008828"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m:t>
                    </m:r>
                  </m:oMath>
                </a14:m>
                <a:endParaRPr lang="en-US" sz="13800" dirty="0">
                  <a:solidFill>
                    <a:schemeClr val="bg1"/>
                  </a:solidFill>
                  <a:cs typeface="NVIDIA Sans" panose="020B0503020203020204" pitchFamily="34" charset="0"/>
                </a:endParaRPr>
              </a:p>
            </p:txBody>
          </p:sp>
        </mc:Choice>
        <mc:Fallback xmlns="">
          <p:sp>
            <p:nvSpPr>
              <p:cNvPr id="9" name="Rectangle 8">
                <a:extLst>
                  <a:ext uri="{FF2B5EF4-FFF2-40B4-BE49-F238E27FC236}">
                    <a16:creationId xmlns:a16="http://schemas.microsoft.com/office/drawing/2014/main" id="{F28CB84E-F3A5-D6B1-991E-8672F6ACAA4A}"/>
                  </a:ext>
                </a:extLst>
              </p:cNvPr>
              <p:cNvSpPr>
                <a:spLocks noRot="1" noChangeAspect="1" noMove="1" noResize="1" noEditPoints="1" noAdjustHandles="1" noChangeArrowheads="1" noChangeShapeType="1" noTextEdit="1"/>
              </p:cNvSpPr>
              <p:nvPr/>
            </p:nvSpPr>
            <p:spPr>
              <a:xfrm>
                <a:off x="20254294" y="12716549"/>
                <a:ext cx="3008828" cy="2199712"/>
              </a:xfrm>
              <a:prstGeom prst="rect">
                <a:avLst/>
              </a:prstGeom>
              <a:blipFill>
                <a:blip r:embed="rId8"/>
                <a:stretch>
                  <a:fillRect/>
                </a:stretch>
              </a:blipFill>
              <a:ln>
                <a:noFill/>
              </a:ln>
            </p:spPr>
            <p:txBody>
              <a:bodyPr/>
              <a:lstStyle/>
              <a:p>
                <a:r>
                  <a:rPr lang="en-US">
                    <a:noFill/>
                  </a:rPr>
                  <a:t> </a:t>
                </a:r>
              </a:p>
            </p:txBody>
          </p:sp>
        </mc:Fallback>
      </mc:AlternateContent>
      <p:graphicFrame>
        <p:nvGraphicFramePr>
          <p:cNvPr id="10" name="Table 3">
            <a:extLst>
              <a:ext uri="{FF2B5EF4-FFF2-40B4-BE49-F238E27FC236}">
                <a16:creationId xmlns:a16="http://schemas.microsoft.com/office/drawing/2014/main" id="{9CE50823-0925-21D6-E632-410D0A5D6322}"/>
              </a:ext>
            </a:extLst>
          </p:cNvPr>
          <p:cNvGraphicFramePr>
            <a:graphicFrameLocks noGrp="1"/>
          </p:cNvGraphicFramePr>
          <p:nvPr/>
        </p:nvGraphicFramePr>
        <p:xfrm>
          <a:off x="23361445" y="11430530"/>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dirty="0">
                          <a:solidFill>
                            <a:schemeClr val="bg1"/>
                          </a:solidFill>
                          <a:latin typeface="+mn-lt"/>
                        </a:rPr>
                        <a:t>2</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2</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dirty="0">
                          <a:solidFill>
                            <a:schemeClr val="bg1"/>
                          </a:solidFill>
                          <a:latin typeface="+mn-lt"/>
                        </a:rPr>
                        <a:t>2</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3</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2</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dirty="0">
                          <a:solidFill>
                            <a:schemeClr val="bg1"/>
                          </a:solidFill>
                          <a:latin typeface="+mn-lt"/>
                        </a:rPr>
                        <a:t>4</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3</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4</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graphicFrame>
        <p:nvGraphicFramePr>
          <p:cNvPr id="6" name="Table 5">
            <a:extLst>
              <a:ext uri="{FF2B5EF4-FFF2-40B4-BE49-F238E27FC236}">
                <a16:creationId xmlns:a16="http://schemas.microsoft.com/office/drawing/2014/main" id="{A80A2E9E-9A9E-0725-9731-55D04A45F7D2}"/>
              </a:ext>
            </a:extLst>
          </p:cNvPr>
          <p:cNvGraphicFramePr>
            <a:graphicFrameLocks noGrp="1"/>
          </p:cNvGraphicFramePr>
          <p:nvPr/>
        </p:nvGraphicFramePr>
        <p:xfrm>
          <a:off x="9896050" y="4724667"/>
          <a:ext cx="1638251"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503683123"/>
                    </a:ext>
                  </a:extLst>
                </a:gridCol>
              </a:tblGrid>
              <a:tr h="1622158">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439447126"/>
                  </a:ext>
                </a:extLst>
              </a:tr>
              <a:tr h="1622158">
                <a:tc>
                  <a:txBody>
                    <a:bodyPr/>
                    <a:lstStyle/>
                    <a:p>
                      <a:pPr algn="ctr"/>
                      <a:r>
                        <a:rPr lang="en-US" sz="6000" dirty="0">
                          <a:solidFill>
                            <a:schemeClr val="bg1"/>
                          </a:solidFill>
                          <a:latin typeface="+mn-lt"/>
                        </a:rPr>
                        <a:t>2</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421216449"/>
                  </a:ext>
                </a:extLst>
              </a:tr>
              <a:tr h="1622158">
                <a:tc>
                  <a:txBody>
                    <a:bodyPr/>
                    <a:lstStyle/>
                    <a:p>
                      <a:pPr algn="ctr"/>
                      <a:r>
                        <a:rPr lang="en-US" sz="6000" dirty="0">
                          <a:solidFill>
                            <a:schemeClr val="bg1"/>
                          </a:solidFill>
                          <a:latin typeface="+mn-lt"/>
                        </a:rPr>
                        <a:t>3</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537965692"/>
                  </a:ext>
                </a:extLst>
              </a:tr>
            </a:tbl>
          </a:graphicData>
        </a:graphic>
      </p:graphicFrame>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981A8DE7-C9A9-AAA6-3164-7200336C8EC6}"/>
                  </a:ext>
                </a:extLst>
              </p:cNvPr>
              <p:cNvSpPr/>
              <p:nvPr/>
            </p:nvSpPr>
            <p:spPr>
              <a:xfrm>
                <a:off x="24164163" y="16777888"/>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3 </m:t>
                      </m:r>
                      <m:r>
                        <a:rPr lang="en-US" sz="4000" b="0" i="1" smtClean="0">
                          <a:solidFill>
                            <a:schemeClr val="bg1"/>
                          </a:solidFill>
                          <a:latin typeface="Cambria Math" panose="02040503050406030204" pitchFamily="18" charset="0"/>
                          <a:cs typeface="NVIDIA Sans" panose="020B0503020203020204" pitchFamily="34" charset="0"/>
                        </a:rPr>
                        <m:t>𝑥</m:t>
                      </m:r>
                      <m:r>
                        <a:rPr lang="en-US" sz="4000" b="0" i="1" smtClean="0">
                          <a:solidFill>
                            <a:schemeClr val="bg1"/>
                          </a:solidFill>
                          <a:latin typeface="Cambria Math" panose="02040503050406030204" pitchFamily="18" charset="0"/>
                          <a:cs typeface="NVIDIA Sans" panose="020B0503020203020204" pitchFamily="34" charset="0"/>
                        </a:rPr>
                        <m:t> 3</m:t>
                      </m:r>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2" name="Rectangle 11">
                <a:extLst>
                  <a:ext uri="{FF2B5EF4-FFF2-40B4-BE49-F238E27FC236}">
                    <a16:creationId xmlns:a16="http://schemas.microsoft.com/office/drawing/2014/main" id="{981A8DE7-C9A9-AAA6-3164-7200336C8EC6}"/>
                  </a:ext>
                </a:extLst>
              </p:cNvPr>
              <p:cNvSpPr>
                <a:spLocks noRot="1" noChangeAspect="1" noMove="1" noResize="1" noEditPoints="1" noAdjustHandles="1" noChangeArrowheads="1" noChangeShapeType="1" noTextEdit="1"/>
              </p:cNvSpPr>
              <p:nvPr/>
            </p:nvSpPr>
            <p:spPr>
              <a:xfrm>
                <a:off x="24164163" y="16777888"/>
                <a:ext cx="3309319" cy="1363582"/>
              </a:xfrm>
              <a:prstGeom prst="rect">
                <a:avLst/>
              </a:prstGeom>
              <a:blipFill>
                <a:blip r:embed="rId9"/>
                <a:stretch>
                  <a:fillRect/>
                </a:stretch>
              </a:blipFill>
              <a:ln>
                <a:solidFill>
                  <a:schemeClr val="tx2"/>
                </a:solidFill>
              </a:ln>
            </p:spPr>
            <p:txBody>
              <a:bodyPr/>
              <a:lstStyle/>
              <a:p>
                <a:r>
                  <a:rPr lang="en-US">
                    <a:noFill/>
                  </a:rPr>
                  <a:t> </a:t>
                </a:r>
              </a:p>
            </p:txBody>
          </p:sp>
        </mc:Fallback>
      </mc:AlternateContent>
      <p:sp>
        <p:nvSpPr>
          <p:cNvPr id="3" name="Arrow: Circular 2">
            <a:extLst>
              <a:ext uri="{FF2B5EF4-FFF2-40B4-BE49-F238E27FC236}">
                <a16:creationId xmlns:a16="http://schemas.microsoft.com/office/drawing/2014/main" id="{57949F19-1F51-58C7-2C47-D96FB422591C}"/>
              </a:ext>
            </a:extLst>
          </p:cNvPr>
          <p:cNvSpPr/>
          <p:nvPr/>
        </p:nvSpPr>
        <p:spPr>
          <a:xfrm rot="5400000" flipV="1">
            <a:off x="3501042" y="5913435"/>
            <a:ext cx="8275320" cy="8272705"/>
          </a:xfrm>
          <a:prstGeom prst="circularArrow">
            <a:avLst>
              <a:gd name="adj1" fmla="val 12500"/>
              <a:gd name="adj2" fmla="val 1142319"/>
              <a:gd name="adj3" fmla="val 20457681"/>
              <a:gd name="adj4" fmla="val 9392304"/>
              <a:gd name="adj5" fmla="val 125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3" name="TextBox 12">
            <a:extLst>
              <a:ext uri="{FF2B5EF4-FFF2-40B4-BE49-F238E27FC236}">
                <a16:creationId xmlns:a16="http://schemas.microsoft.com/office/drawing/2014/main" id="{9D48EB6B-82CE-6E22-A39D-A3013B806273}"/>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0">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4" name="Slide Number Placeholder 3">
            <a:extLst>
              <a:ext uri="{FF2B5EF4-FFF2-40B4-BE49-F238E27FC236}">
                <a16:creationId xmlns:a16="http://schemas.microsoft.com/office/drawing/2014/main" id="{367D3C0A-4ED8-23EB-1D54-5D39C00F13E7}"/>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119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941941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12</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11" name="TextBox 10">
            <a:extLst>
              <a:ext uri="{FF2B5EF4-FFF2-40B4-BE49-F238E27FC236}">
                <a16:creationId xmlns:a16="http://schemas.microsoft.com/office/drawing/2014/main" id="{CF409973-5849-9887-0E40-BE0B17E94ACB}"/>
              </a:ext>
            </a:extLst>
          </p:cNvPr>
          <p:cNvSpPr txBox="1"/>
          <p:nvPr/>
        </p:nvSpPr>
        <p:spPr>
          <a:xfrm>
            <a:off x="9144000" y="19534259"/>
            <a:ext cx="18288000" cy="738664"/>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https://learn.nvidia.com/certificates?id=cCFh1ZWWTvqKTq7dcKkEWw</a:t>
            </a:r>
          </a:p>
        </p:txBody>
      </p:sp>
      <p:pic>
        <p:nvPicPr>
          <p:cNvPr id="5" name="Picture 4">
            <a:extLst>
              <a:ext uri="{FF2B5EF4-FFF2-40B4-BE49-F238E27FC236}">
                <a16:creationId xmlns:a16="http://schemas.microsoft.com/office/drawing/2014/main" id="{A07AE0DD-DF15-D121-DB4E-F50777BAAEE7}"/>
              </a:ext>
            </a:extLst>
          </p:cNvPr>
          <p:cNvPicPr>
            <a:picLocks noChangeAspect="1"/>
          </p:cNvPicPr>
          <p:nvPr/>
        </p:nvPicPr>
        <p:blipFill>
          <a:blip r:embed="rId3"/>
          <a:stretch>
            <a:fillRect/>
          </a:stretch>
        </p:blipFill>
        <p:spPr>
          <a:xfrm>
            <a:off x="6781253" y="753693"/>
            <a:ext cx="24692967" cy="18780564"/>
          </a:xfrm>
          <a:prstGeom prst="rect">
            <a:avLst/>
          </a:prstGeom>
        </p:spPr>
      </p:pic>
    </p:spTree>
    <p:extLst>
      <p:ext uri="{BB962C8B-B14F-4D97-AF65-F5344CB8AC3E}">
        <p14:creationId xmlns:p14="http://schemas.microsoft.com/office/powerpoint/2010/main" val="279939246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Let’s get started!</a:t>
            </a:r>
          </a:p>
        </p:txBody>
      </p:sp>
      <p:sp>
        <p:nvSpPr>
          <p:cNvPr id="2" name="TextBox 1">
            <a:extLst>
              <a:ext uri="{FF2B5EF4-FFF2-40B4-BE49-F238E27FC236}">
                <a16:creationId xmlns:a16="http://schemas.microsoft.com/office/drawing/2014/main" id="{FB2CDCF4-5D69-1411-6007-2995ECD4D850}"/>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B6BD19C9-6C92-D1A5-1EEB-A1E4980019DB}"/>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120</a:t>
            </a:fld>
            <a:endParaRPr lang="en-US" sz="2800" dirty="0">
              <a:solidFill>
                <a:schemeClr val="tx1">
                  <a:lumMod val="65000"/>
                </a:schemeClr>
              </a:solidFill>
              <a:latin typeface="Calibri" panose="020F0502020204030204"/>
              <a:cs typeface="Arial"/>
              <a:sym typeface="Arial"/>
            </a:endParaRPr>
          </a:p>
        </p:txBody>
      </p:sp>
      <p:sp>
        <p:nvSpPr>
          <p:cNvPr id="7" name="TextBox 6">
            <a:extLst>
              <a:ext uri="{FF2B5EF4-FFF2-40B4-BE49-F238E27FC236}">
                <a16:creationId xmlns:a16="http://schemas.microsoft.com/office/drawing/2014/main" id="{341E2894-0F61-A27F-BD9C-A6DEE1986C94}"/>
              </a:ext>
            </a:extLst>
          </p:cNvPr>
          <p:cNvSpPr txBox="1"/>
          <p:nvPr/>
        </p:nvSpPr>
        <p:spPr>
          <a:xfrm>
            <a:off x="1473200" y="8348008"/>
            <a:ext cx="34870622" cy="193899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2: Denoising Diffusion Probabilistic Models</a:t>
            </a:r>
          </a:p>
        </p:txBody>
      </p:sp>
    </p:spTree>
    <p:extLst>
      <p:ext uri="{BB962C8B-B14F-4D97-AF65-F5344CB8AC3E}">
        <p14:creationId xmlns:p14="http://schemas.microsoft.com/office/powerpoint/2010/main" val="2733126669"/>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121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7" name="TextBox 6">
            <a:extLst>
              <a:ext uri="{FF2B5EF4-FFF2-40B4-BE49-F238E27FC236}">
                <a16:creationId xmlns:a16="http://schemas.microsoft.com/office/drawing/2014/main" id="{380223A8-5D7F-5A27-CC3A-1BFBED6B6864}"/>
              </a:ext>
            </a:extLst>
          </p:cNvPr>
          <p:cNvSpPr txBox="1"/>
          <p:nvPr/>
        </p:nvSpPr>
        <p:spPr>
          <a:xfrm>
            <a:off x="373527" y="11677134"/>
            <a:ext cx="9296710" cy="2308324"/>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 Denoising Diffusion Probabilistic Models</a:t>
            </a:r>
          </a:p>
        </p:txBody>
      </p:sp>
      <p:pic>
        <p:nvPicPr>
          <p:cNvPr id="10" name="Picture 9">
            <a:extLst>
              <a:ext uri="{FF2B5EF4-FFF2-40B4-BE49-F238E27FC236}">
                <a16:creationId xmlns:a16="http://schemas.microsoft.com/office/drawing/2014/main" id="{E2CF67A8-7D12-88ED-6F7B-EC22951DD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1361" y="3197657"/>
            <a:ext cx="26561112" cy="14747739"/>
          </a:xfrm>
          <a:prstGeom prst="rect">
            <a:avLst/>
          </a:prstGeom>
        </p:spPr>
      </p:pic>
      <p:sp>
        <p:nvSpPr>
          <p:cNvPr id="11" name="Rounded Rectangle 10">
            <a:extLst>
              <a:ext uri="{FF2B5EF4-FFF2-40B4-BE49-F238E27FC236}">
                <a16:creationId xmlns:a16="http://schemas.microsoft.com/office/drawing/2014/main" id="{BB539B62-8222-2E9A-CF72-03606A848337}"/>
              </a:ext>
            </a:extLst>
          </p:cNvPr>
          <p:cNvSpPr/>
          <p:nvPr/>
        </p:nvSpPr>
        <p:spPr>
          <a:xfrm>
            <a:off x="34059878" y="14484404"/>
            <a:ext cx="1672557" cy="1539368"/>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40494084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122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pic>
        <p:nvPicPr>
          <p:cNvPr id="5" name="Picture 4">
            <a:extLst>
              <a:ext uri="{FF2B5EF4-FFF2-40B4-BE49-F238E27FC236}">
                <a16:creationId xmlns:a16="http://schemas.microsoft.com/office/drawing/2014/main" id="{AAF0785E-15D3-08AA-3852-61C3E68388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276" y="2455598"/>
            <a:ext cx="26062197" cy="16607301"/>
          </a:xfrm>
          <a:prstGeom prst="rect">
            <a:avLst/>
          </a:prstGeom>
        </p:spPr>
      </p:pic>
      <p:sp>
        <p:nvSpPr>
          <p:cNvPr id="7" name="TextBox 6">
            <a:extLst>
              <a:ext uri="{FF2B5EF4-FFF2-40B4-BE49-F238E27FC236}">
                <a16:creationId xmlns:a16="http://schemas.microsoft.com/office/drawing/2014/main" id="{380223A8-5D7F-5A27-CC3A-1BFBED6B6864}"/>
              </a:ext>
            </a:extLst>
          </p:cNvPr>
          <p:cNvSpPr txBox="1"/>
          <p:nvPr/>
        </p:nvSpPr>
        <p:spPr>
          <a:xfrm>
            <a:off x="373527" y="11677134"/>
            <a:ext cx="9296710" cy="2308324"/>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 Denoising Diffusion Probabilistic Models</a:t>
            </a:r>
          </a:p>
        </p:txBody>
      </p:sp>
    </p:spTree>
    <p:extLst>
      <p:ext uri="{BB962C8B-B14F-4D97-AF65-F5344CB8AC3E}">
        <p14:creationId xmlns:p14="http://schemas.microsoft.com/office/powerpoint/2010/main" val="412095778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123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7" name="TextBox 6">
            <a:extLst>
              <a:ext uri="{FF2B5EF4-FFF2-40B4-BE49-F238E27FC236}">
                <a16:creationId xmlns:a16="http://schemas.microsoft.com/office/drawing/2014/main" id="{380223A8-5D7F-5A27-CC3A-1BFBED6B6864}"/>
              </a:ext>
            </a:extLst>
          </p:cNvPr>
          <p:cNvSpPr txBox="1"/>
          <p:nvPr/>
        </p:nvSpPr>
        <p:spPr>
          <a:xfrm>
            <a:off x="373527" y="11677134"/>
            <a:ext cx="9296710" cy="2308324"/>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 Denoising Diffusion Probabilistic Models</a:t>
            </a:r>
          </a:p>
        </p:txBody>
      </p:sp>
      <p:pic>
        <p:nvPicPr>
          <p:cNvPr id="11" name="Picture 10">
            <a:extLst>
              <a:ext uri="{FF2B5EF4-FFF2-40B4-BE49-F238E27FC236}">
                <a16:creationId xmlns:a16="http://schemas.microsoft.com/office/drawing/2014/main" id="{334E88CC-909D-81CA-8E4D-8FD2FEAB9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0237" y="3278604"/>
            <a:ext cx="26632279" cy="15489257"/>
          </a:xfrm>
          <a:prstGeom prst="rect">
            <a:avLst/>
          </a:prstGeom>
        </p:spPr>
      </p:pic>
      <p:sp>
        <p:nvSpPr>
          <p:cNvPr id="6" name="Rounded Rectangle 5">
            <a:extLst>
              <a:ext uri="{FF2B5EF4-FFF2-40B4-BE49-F238E27FC236}">
                <a16:creationId xmlns:a16="http://schemas.microsoft.com/office/drawing/2014/main" id="{A103B0F0-17AB-C54C-62C2-D8D96CD8D21E}"/>
              </a:ext>
            </a:extLst>
          </p:cNvPr>
          <p:cNvSpPr/>
          <p:nvPr/>
        </p:nvSpPr>
        <p:spPr>
          <a:xfrm>
            <a:off x="32281878" y="13833058"/>
            <a:ext cx="1672557" cy="1539368"/>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69654972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02F656-BE6C-A97B-0A55-815DFE4DE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5192" y="2652989"/>
            <a:ext cx="27575526" cy="16808156"/>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124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322728" y="284291"/>
            <a:ext cx="4486788" cy="980307"/>
          </a:xfrm>
          <a:prstGeom prst="rect">
            <a:avLst/>
          </a:prstGeom>
        </p:spPr>
      </p:pic>
      <p:sp>
        <p:nvSpPr>
          <p:cNvPr id="7" name="TextBox 6">
            <a:extLst>
              <a:ext uri="{FF2B5EF4-FFF2-40B4-BE49-F238E27FC236}">
                <a16:creationId xmlns:a16="http://schemas.microsoft.com/office/drawing/2014/main" id="{380223A8-5D7F-5A27-CC3A-1BFBED6B6864}"/>
              </a:ext>
            </a:extLst>
          </p:cNvPr>
          <p:cNvSpPr txBox="1"/>
          <p:nvPr/>
        </p:nvSpPr>
        <p:spPr>
          <a:xfrm>
            <a:off x="843566" y="13448408"/>
            <a:ext cx="17444434" cy="1200329"/>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 Denoising Diffusion Probabilistic Models</a:t>
            </a:r>
          </a:p>
        </p:txBody>
      </p:sp>
      <p:sp>
        <p:nvSpPr>
          <p:cNvPr id="6" name="Rounded Rectangle 5">
            <a:extLst>
              <a:ext uri="{FF2B5EF4-FFF2-40B4-BE49-F238E27FC236}">
                <a16:creationId xmlns:a16="http://schemas.microsoft.com/office/drawing/2014/main" id="{A103B0F0-17AB-C54C-62C2-D8D96CD8D21E}"/>
              </a:ext>
            </a:extLst>
          </p:cNvPr>
          <p:cNvSpPr/>
          <p:nvPr/>
        </p:nvSpPr>
        <p:spPr>
          <a:xfrm>
            <a:off x="9341958" y="7881933"/>
            <a:ext cx="8285642" cy="754067"/>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TextBox 4">
            <a:extLst>
              <a:ext uri="{FF2B5EF4-FFF2-40B4-BE49-F238E27FC236}">
                <a16:creationId xmlns:a16="http://schemas.microsoft.com/office/drawing/2014/main" id="{9CC0C4B5-9B52-0A0B-567B-D3D29D1D0C70}"/>
              </a:ext>
            </a:extLst>
          </p:cNvPr>
          <p:cNvSpPr txBox="1"/>
          <p:nvPr/>
        </p:nvSpPr>
        <p:spPr>
          <a:xfrm>
            <a:off x="843566" y="11604381"/>
            <a:ext cx="13510575" cy="1200329"/>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02_Diffusion_Models.ipynb</a:t>
            </a:r>
          </a:p>
        </p:txBody>
      </p:sp>
    </p:spTree>
    <p:extLst>
      <p:ext uri="{BB962C8B-B14F-4D97-AF65-F5344CB8AC3E}">
        <p14:creationId xmlns:p14="http://schemas.microsoft.com/office/powerpoint/2010/main" val="24447614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5" y="168301"/>
            <a:ext cx="34888869" cy="3187893"/>
          </a:xfrm>
        </p:spPr>
        <p:txBody>
          <a:bodyPr>
            <a:normAutofit/>
          </a:bodyPr>
          <a:lstStyle/>
          <a:p>
            <a:r>
              <a:rPr lang="en-US" dirty="0"/>
              <a:t>Generative AI with Diffusion Models</a:t>
            </a:r>
            <a:endParaRPr lang="en-US"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125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pic>
        <p:nvPicPr>
          <p:cNvPr id="7" name="Picture 6">
            <a:extLst>
              <a:ext uri="{FF2B5EF4-FFF2-40B4-BE49-F238E27FC236}">
                <a16:creationId xmlns:a16="http://schemas.microsoft.com/office/drawing/2014/main" id="{D37BA27F-594E-1F15-28A7-A21A4117EC71}"/>
              </a:ext>
            </a:extLst>
          </p:cNvPr>
          <p:cNvPicPr>
            <a:picLocks noChangeAspect="1"/>
          </p:cNvPicPr>
          <p:nvPr/>
        </p:nvPicPr>
        <p:blipFill>
          <a:blip r:embed="rId3"/>
          <a:stretch>
            <a:fillRect/>
          </a:stretch>
        </p:blipFill>
        <p:spPr>
          <a:xfrm>
            <a:off x="10513632" y="2917372"/>
            <a:ext cx="25837555" cy="16442078"/>
          </a:xfrm>
          <a:prstGeom prst="rect">
            <a:avLst/>
          </a:prstGeom>
        </p:spPr>
      </p:pic>
      <p:sp>
        <p:nvSpPr>
          <p:cNvPr id="8" name="TextBox 7">
            <a:extLst>
              <a:ext uri="{FF2B5EF4-FFF2-40B4-BE49-F238E27FC236}">
                <a16:creationId xmlns:a16="http://schemas.microsoft.com/office/drawing/2014/main" id="{30FF0D9E-AE70-F6E1-FFA9-F0378C6ED2FF}"/>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9" name="Rounded Rectangle 8">
            <a:extLst>
              <a:ext uri="{FF2B5EF4-FFF2-40B4-BE49-F238E27FC236}">
                <a16:creationId xmlns:a16="http://schemas.microsoft.com/office/drawing/2014/main" id="{733EA84B-6FF1-DEF4-38AD-8285ACEF9D04}"/>
              </a:ext>
            </a:extLst>
          </p:cNvPr>
          <p:cNvSpPr/>
          <p:nvPr/>
        </p:nvSpPr>
        <p:spPr>
          <a:xfrm>
            <a:off x="29957488" y="14179604"/>
            <a:ext cx="1672557" cy="1539368"/>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TextBox 9">
            <a:extLst>
              <a:ext uri="{FF2B5EF4-FFF2-40B4-BE49-F238E27FC236}">
                <a16:creationId xmlns:a16="http://schemas.microsoft.com/office/drawing/2014/main" id="{27E00B83-CB59-6C43-38F0-7CB913D04FE9}"/>
              </a:ext>
            </a:extLst>
          </p:cNvPr>
          <p:cNvSpPr txBox="1"/>
          <p:nvPr/>
        </p:nvSpPr>
        <p:spPr>
          <a:xfrm>
            <a:off x="658432" y="15718972"/>
            <a:ext cx="9855200" cy="2862322"/>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6: Wrap-up and Assessment</a:t>
            </a:r>
          </a:p>
        </p:txBody>
      </p:sp>
      <p:sp>
        <p:nvSpPr>
          <p:cNvPr id="11" name="Rounded Rectangle 10">
            <a:extLst>
              <a:ext uri="{FF2B5EF4-FFF2-40B4-BE49-F238E27FC236}">
                <a16:creationId xmlns:a16="http://schemas.microsoft.com/office/drawing/2014/main" id="{223E4544-F8C3-D091-AF6E-180EDA9519F4}"/>
              </a:ext>
            </a:extLst>
          </p:cNvPr>
          <p:cNvSpPr/>
          <p:nvPr/>
        </p:nvSpPr>
        <p:spPr>
          <a:xfrm>
            <a:off x="10513632" y="16423600"/>
            <a:ext cx="4624768" cy="950000"/>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5894464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Generative AI with Diffusion Models </a:t>
            </a:r>
            <a:br>
              <a:rPr lang="en-US" sz="12000" dirty="0">
                <a:solidFill>
                  <a:srgbClr val="C00000"/>
                </a:solidFill>
              </a:rPr>
            </a:b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126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rPr>
              <a:t>Source: NVIDIA DLI (2024), Generative AI with Diffusion Models,</a:t>
            </a:r>
            <a:r>
              <a:rPr kumimoji="0" lang="en-US" sz="2800" b="0" i="0" u="none" strike="noStrike" kern="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E5DA6E84-8420-D0E0-973A-6B2B243F0CCB}"/>
              </a:ext>
            </a:extLst>
          </p:cNvPr>
          <p:cNvPicPr>
            <a:picLocks noChangeAspect="1"/>
          </p:cNvPicPr>
          <p:nvPr/>
        </p:nvPicPr>
        <p:blipFill>
          <a:blip r:embed="rId3"/>
          <a:stretch>
            <a:fillRect/>
          </a:stretch>
        </p:blipFill>
        <p:spPr>
          <a:xfrm>
            <a:off x="8694807" y="3932054"/>
            <a:ext cx="27303344" cy="15623457"/>
          </a:xfrm>
          <a:prstGeom prst="rect">
            <a:avLst/>
          </a:prstGeom>
        </p:spPr>
      </p:pic>
    </p:spTree>
    <p:extLst>
      <p:ext uri="{BB962C8B-B14F-4D97-AF65-F5344CB8AC3E}">
        <p14:creationId xmlns:p14="http://schemas.microsoft.com/office/powerpoint/2010/main" val="406337000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Generative AI with Diffusion Models </a:t>
            </a:r>
            <a:br>
              <a:rPr lang="en-US" sz="12000" dirty="0">
                <a:solidFill>
                  <a:srgbClr val="C00000"/>
                </a:solidFill>
              </a:rPr>
            </a:b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127</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rPr>
              <a:t>Source: NVIDIA DLI (2024), Generative AI with Diffusion Models,</a:t>
            </a:r>
            <a:r>
              <a:rPr kumimoji="0" lang="en-US" sz="2800" b="0" i="0" u="none" strike="noStrike" kern="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6" name="Picture 5">
            <a:extLst>
              <a:ext uri="{FF2B5EF4-FFF2-40B4-BE49-F238E27FC236}">
                <a16:creationId xmlns:a16="http://schemas.microsoft.com/office/drawing/2014/main" id="{C6F0C6B5-6FA3-2427-E885-3C2694CCAB33}"/>
              </a:ext>
            </a:extLst>
          </p:cNvPr>
          <p:cNvPicPr>
            <a:picLocks noChangeAspect="1"/>
          </p:cNvPicPr>
          <p:nvPr/>
        </p:nvPicPr>
        <p:blipFill>
          <a:blip r:embed="rId3"/>
          <a:stretch>
            <a:fillRect/>
          </a:stretch>
        </p:blipFill>
        <p:spPr>
          <a:xfrm>
            <a:off x="8049475" y="3733293"/>
            <a:ext cx="27635201" cy="15953441"/>
          </a:xfrm>
          <a:prstGeom prst="rect">
            <a:avLst/>
          </a:prstGeom>
        </p:spPr>
      </p:pic>
    </p:spTree>
    <p:extLst>
      <p:ext uri="{BB962C8B-B14F-4D97-AF65-F5344CB8AC3E}">
        <p14:creationId xmlns:p14="http://schemas.microsoft.com/office/powerpoint/2010/main" val="183020986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Generative AI with Diffusion Models </a:t>
            </a:r>
            <a:br>
              <a:rPr lang="en-US" sz="12000" dirty="0">
                <a:solidFill>
                  <a:srgbClr val="C00000"/>
                </a:solidFill>
              </a:rPr>
            </a:b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128</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rPr>
              <a:t>Source: NVIDIA DLI (2024), Generative AI with Diffusion Models,</a:t>
            </a:r>
            <a:r>
              <a:rPr kumimoji="0" lang="en-US" sz="2800" b="0" i="0" u="none" strike="noStrike" kern="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407F1370-11D9-4E9E-786D-36004771350A}"/>
              </a:ext>
            </a:extLst>
          </p:cNvPr>
          <p:cNvPicPr>
            <a:picLocks noChangeAspect="1"/>
          </p:cNvPicPr>
          <p:nvPr/>
        </p:nvPicPr>
        <p:blipFill>
          <a:blip r:embed="rId3"/>
          <a:stretch>
            <a:fillRect/>
          </a:stretch>
        </p:blipFill>
        <p:spPr>
          <a:xfrm>
            <a:off x="6287153" y="3779654"/>
            <a:ext cx="29655237" cy="15885903"/>
          </a:xfrm>
          <a:prstGeom prst="rect">
            <a:avLst/>
          </a:prstGeom>
        </p:spPr>
      </p:pic>
    </p:spTree>
    <p:extLst>
      <p:ext uri="{BB962C8B-B14F-4D97-AF65-F5344CB8AC3E}">
        <p14:creationId xmlns:p14="http://schemas.microsoft.com/office/powerpoint/2010/main" val="17145343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Generative AI with Diffusion Models </a:t>
            </a:r>
            <a:br>
              <a:rPr lang="en-US" sz="12000" dirty="0">
                <a:solidFill>
                  <a:srgbClr val="C00000"/>
                </a:solidFill>
              </a:rPr>
            </a:b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129</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rPr>
              <a:t>Source: NVIDIA DLI (2024), Generative AI with Diffusion Models,</a:t>
            </a:r>
            <a:r>
              <a:rPr kumimoji="0" lang="en-US" sz="2800" b="0" i="0" u="none" strike="noStrike" kern="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926BBA4C-1D59-8AE5-EECE-1509D9AED04F}"/>
              </a:ext>
            </a:extLst>
          </p:cNvPr>
          <p:cNvPicPr>
            <a:picLocks noChangeAspect="1"/>
          </p:cNvPicPr>
          <p:nvPr/>
        </p:nvPicPr>
        <p:blipFill>
          <a:blip r:embed="rId3"/>
          <a:stretch>
            <a:fillRect/>
          </a:stretch>
        </p:blipFill>
        <p:spPr>
          <a:xfrm>
            <a:off x="6705600" y="3950279"/>
            <a:ext cx="29046290" cy="15596393"/>
          </a:xfrm>
          <a:prstGeom prst="rect">
            <a:avLst/>
          </a:prstGeom>
        </p:spPr>
      </p:pic>
    </p:spTree>
    <p:extLst>
      <p:ext uri="{BB962C8B-B14F-4D97-AF65-F5344CB8AC3E}">
        <p14:creationId xmlns:p14="http://schemas.microsoft.com/office/powerpoint/2010/main" val="3836346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13</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11" name="TextBox 10">
            <a:extLst>
              <a:ext uri="{FF2B5EF4-FFF2-40B4-BE49-F238E27FC236}">
                <a16:creationId xmlns:a16="http://schemas.microsoft.com/office/drawing/2014/main" id="{CF409973-5849-9887-0E40-BE0B17E94ACB}"/>
              </a:ext>
            </a:extLst>
          </p:cNvPr>
          <p:cNvSpPr txBox="1"/>
          <p:nvPr/>
        </p:nvSpPr>
        <p:spPr>
          <a:xfrm>
            <a:off x="9144000" y="19534259"/>
            <a:ext cx="18288000" cy="738664"/>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https://learn.nvidia.com/certificates?id=OVmqY4cSSya0BdMQBWHxzw</a:t>
            </a:r>
          </a:p>
        </p:txBody>
      </p:sp>
      <p:pic>
        <p:nvPicPr>
          <p:cNvPr id="3" name="Picture 2">
            <a:extLst>
              <a:ext uri="{FF2B5EF4-FFF2-40B4-BE49-F238E27FC236}">
                <a16:creationId xmlns:a16="http://schemas.microsoft.com/office/drawing/2014/main" id="{FB0B25F9-1136-7B28-6E23-714339A84BA0}"/>
              </a:ext>
            </a:extLst>
          </p:cNvPr>
          <p:cNvPicPr>
            <a:picLocks noChangeAspect="1"/>
          </p:cNvPicPr>
          <p:nvPr/>
        </p:nvPicPr>
        <p:blipFill>
          <a:blip r:embed="rId3"/>
          <a:stretch>
            <a:fillRect/>
          </a:stretch>
        </p:blipFill>
        <p:spPr>
          <a:xfrm>
            <a:off x="5888084" y="680126"/>
            <a:ext cx="24799833" cy="18854133"/>
          </a:xfrm>
          <a:prstGeom prst="rect">
            <a:avLst/>
          </a:prstGeom>
        </p:spPr>
      </p:pic>
    </p:spTree>
    <p:extLst>
      <p:ext uri="{BB962C8B-B14F-4D97-AF65-F5344CB8AC3E}">
        <p14:creationId xmlns:p14="http://schemas.microsoft.com/office/powerpoint/2010/main" val="306783028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Generative AI with Diffusion Models </a:t>
            </a:r>
            <a:br>
              <a:rPr lang="en-US" sz="12000" dirty="0">
                <a:solidFill>
                  <a:srgbClr val="C00000"/>
                </a:solidFill>
              </a:rPr>
            </a:b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130</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rPr>
              <a:t>Source: NVIDIA DLI (2024), Generative AI with Diffusion Models,</a:t>
            </a:r>
            <a:r>
              <a:rPr kumimoji="0" lang="en-US" sz="2800" b="0" i="0" u="none" strike="noStrike" kern="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88EFF8FC-87E3-B771-7283-D68B4B4CAB68}"/>
              </a:ext>
            </a:extLst>
          </p:cNvPr>
          <p:cNvPicPr>
            <a:picLocks noChangeAspect="1"/>
          </p:cNvPicPr>
          <p:nvPr/>
        </p:nvPicPr>
        <p:blipFill>
          <a:blip r:embed="rId3"/>
          <a:stretch>
            <a:fillRect/>
          </a:stretch>
        </p:blipFill>
        <p:spPr>
          <a:xfrm>
            <a:off x="6381308" y="3800831"/>
            <a:ext cx="29599182" cy="15885903"/>
          </a:xfrm>
          <a:prstGeom prst="rect">
            <a:avLst/>
          </a:prstGeom>
        </p:spPr>
      </p:pic>
    </p:spTree>
    <p:extLst>
      <p:ext uri="{BB962C8B-B14F-4D97-AF65-F5344CB8AC3E}">
        <p14:creationId xmlns:p14="http://schemas.microsoft.com/office/powerpoint/2010/main" val="348066799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Generative AI with Diffusion Models </a:t>
            </a:r>
            <a:br>
              <a:rPr lang="en-US" sz="12000" dirty="0">
                <a:solidFill>
                  <a:srgbClr val="C00000"/>
                </a:solidFill>
              </a:rPr>
            </a:b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131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rPr>
              <a:t>Source: NVIDIA DLI (2024), Generative AI with Diffusion Models,</a:t>
            </a:r>
            <a:r>
              <a:rPr kumimoji="0" lang="en-US" sz="2800" b="0" i="0" u="none" strike="noStrike" kern="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B45DD15D-6DC7-D99E-368C-E48E905282FB}"/>
              </a:ext>
            </a:extLst>
          </p:cNvPr>
          <p:cNvPicPr>
            <a:picLocks noChangeAspect="1"/>
          </p:cNvPicPr>
          <p:nvPr/>
        </p:nvPicPr>
        <p:blipFill>
          <a:blip r:embed="rId3"/>
          <a:stretch>
            <a:fillRect/>
          </a:stretch>
        </p:blipFill>
        <p:spPr>
          <a:xfrm>
            <a:off x="6808632" y="3932822"/>
            <a:ext cx="29552858" cy="15884368"/>
          </a:xfrm>
          <a:prstGeom prst="rect">
            <a:avLst/>
          </a:prstGeom>
        </p:spPr>
      </p:pic>
    </p:spTree>
    <p:extLst>
      <p:ext uri="{BB962C8B-B14F-4D97-AF65-F5344CB8AC3E}">
        <p14:creationId xmlns:p14="http://schemas.microsoft.com/office/powerpoint/2010/main" val="250155305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Generative AI with Diffusion Models </a:t>
            </a:r>
            <a:br>
              <a:rPr lang="en-US" sz="12000" dirty="0">
                <a:solidFill>
                  <a:srgbClr val="C00000"/>
                </a:solidFill>
              </a:rPr>
            </a:b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132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rPr>
              <a:t>Source: NVIDIA DLI (2024), Generative AI with Diffusion Models,</a:t>
            </a:r>
            <a:r>
              <a:rPr kumimoji="0" lang="en-US" sz="2800" b="0" i="0" u="none" strike="noStrike" kern="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DBDAC2B1-2289-AAFF-F7B3-4D96D45DAB85}"/>
              </a:ext>
            </a:extLst>
          </p:cNvPr>
          <p:cNvPicPr>
            <a:picLocks noChangeAspect="1"/>
          </p:cNvPicPr>
          <p:nvPr/>
        </p:nvPicPr>
        <p:blipFill>
          <a:blip r:embed="rId3"/>
          <a:stretch>
            <a:fillRect/>
          </a:stretch>
        </p:blipFill>
        <p:spPr>
          <a:xfrm>
            <a:off x="6908794" y="3800831"/>
            <a:ext cx="29452696" cy="15885903"/>
          </a:xfrm>
          <a:prstGeom prst="rect">
            <a:avLst/>
          </a:prstGeom>
        </p:spPr>
      </p:pic>
    </p:spTree>
    <p:extLst>
      <p:ext uri="{BB962C8B-B14F-4D97-AF65-F5344CB8AC3E}">
        <p14:creationId xmlns:p14="http://schemas.microsoft.com/office/powerpoint/2010/main" val="62466680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133</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2" name="Picture 1">
            <a:extLst>
              <a:ext uri="{FF2B5EF4-FFF2-40B4-BE49-F238E27FC236}">
                <a16:creationId xmlns:a16="http://schemas.microsoft.com/office/drawing/2014/main" id="{AEF0F99E-B691-4D54-9D88-44D898E29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5657" y="301080"/>
            <a:ext cx="25264686" cy="19366933"/>
          </a:xfrm>
          <a:prstGeom prst="rect">
            <a:avLst/>
          </a:prstGeom>
        </p:spPr>
      </p:pic>
      <p:sp>
        <p:nvSpPr>
          <p:cNvPr id="3" name="TextBox 2">
            <a:extLst>
              <a:ext uri="{FF2B5EF4-FFF2-40B4-BE49-F238E27FC236}">
                <a16:creationId xmlns:a16="http://schemas.microsoft.com/office/drawing/2014/main" id="{DD262C5F-A15A-2E8B-14E6-0F0CA3F12D58}"/>
              </a:ext>
            </a:extLst>
          </p:cNvPr>
          <p:cNvSpPr txBox="1"/>
          <p:nvPr/>
        </p:nvSpPr>
        <p:spPr>
          <a:xfrm>
            <a:off x="9144000" y="19686734"/>
            <a:ext cx="18288000" cy="738664"/>
          </a:xfrm>
          <a:prstGeom prst="rect">
            <a:avLst/>
          </a:prstGeom>
          <a:noFill/>
        </p:spPr>
        <p:txBody>
          <a:bodyPr wrap="square">
            <a:spAutoFit/>
          </a:bodyPr>
          <a:lstStyle/>
          <a:p>
            <a:pPr algn="ctr"/>
            <a:r>
              <a:rPr lang="en-US" sz="4200" dirty="0">
                <a:latin typeface="Calibri" panose="020F0502020204030204" pitchFamily="34" charset="0"/>
                <a:cs typeface="Calibri" panose="020F0502020204030204" pitchFamily="34" charset="0"/>
                <a:hlinkClick r:id="rId3"/>
              </a:rPr>
              <a:t>https://learn.nvidia.com/certificates?id=q3oo-oBhTQKtyCCote2E-Q</a:t>
            </a:r>
            <a:endParaRPr lang="en-US" sz="4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215241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25ADA-999F-AB48-8677-B48707ADAEBC}"/>
              </a:ext>
            </a:extLst>
          </p:cNvPr>
          <p:cNvSpPr>
            <a:spLocks noGrp="1"/>
          </p:cNvSpPr>
          <p:nvPr>
            <p:ph type="title"/>
          </p:nvPr>
        </p:nvSpPr>
        <p:spPr>
          <a:xfrm>
            <a:off x="1603169" y="352048"/>
            <a:ext cx="33666543" cy="2144196"/>
          </a:xfrm>
        </p:spPr>
        <p:txBody>
          <a:bodyPr>
            <a:normAutofit fontScale="90000"/>
          </a:bodyPr>
          <a:lstStyle/>
          <a:p>
            <a:r>
              <a:rPr lang="en-US" altLang="zh-TW" dirty="0"/>
              <a:t>References</a:t>
            </a:r>
            <a:endParaRPr lang="en-US" dirty="0"/>
          </a:p>
        </p:txBody>
      </p:sp>
      <p:sp>
        <p:nvSpPr>
          <p:cNvPr id="3" name="Content Placeholder 2">
            <a:extLst>
              <a:ext uri="{FF2B5EF4-FFF2-40B4-BE49-F238E27FC236}">
                <a16:creationId xmlns:a16="http://schemas.microsoft.com/office/drawing/2014/main" id="{ED605761-B9BA-114A-AAC3-7328153B5A1F}"/>
              </a:ext>
            </a:extLst>
          </p:cNvPr>
          <p:cNvSpPr>
            <a:spLocks noGrp="1"/>
          </p:cNvSpPr>
          <p:nvPr>
            <p:ph idx="1"/>
          </p:nvPr>
        </p:nvSpPr>
        <p:spPr>
          <a:xfrm>
            <a:off x="1603169" y="3898232"/>
            <a:ext cx="34401333" cy="15400421"/>
          </a:xfrm>
        </p:spPr>
        <p:txBody>
          <a:bodyPr>
            <a:noAutofit/>
          </a:bodyPr>
          <a:lstStyle/>
          <a:p>
            <a:pPr>
              <a:lnSpc>
                <a:spcPct val="130000"/>
              </a:lnSpc>
              <a:spcAft>
                <a:spcPts val="1800"/>
              </a:spcAft>
            </a:pPr>
            <a:r>
              <a:rPr lang="en-US" sz="10000" b="0" dirty="0"/>
              <a:t>NVIDIA DLI (2024), Building RAG Agents with LLMs, </a:t>
            </a:r>
            <a:br>
              <a:rPr lang="en-US" sz="7200" b="0" dirty="0"/>
            </a:br>
            <a:r>
              <a:rPr lang="en-US" sz="7200" b="0" dirty="0">
                <a:hlinkClick r:id="rId2"/>
              </a:rPr>
              <a:t>https://learn.nvidia.com/courses/course-detail?course_id=course-v1:DLI+S-FX-15+V1</a:t>
            </a:r>
            <a:endParaRPr lang="en-US" sz="7200" b="0" dirty="0"/>
          </a:p>
          <a:p>
            <a:pPr>
              <a:lnSpc>
                <a:spcPct val="130000"/>
              </a:lnSpc>
              <a:spcAft>
                <a:spcPts val="1800"/>
              </a:spcAft>
            </a:pPr>
            <a:r>
              <a:rPr lang="en-US" sz="10000" b="0" dirty="0"/>
              <a:t>NVIDIA DLI (2024), Generative AI with Diffusion Models, </a:t>
            </a:r>
            <a:r>
              <a:rPr lang="en-US" sz="7200" b="0" dirty="0">
                <a:hlinkClick r:id="rId3"/>
              </a:rPr>
              <a:t>https://learn.nvidia.com/courses/course-detail?course_id=course-v1:DLI+S-FX-14+V1</a:t>
            </a:r>
            <a:endParaRPr lang="en-US" sz="7200" b="0" dirty="0"/>
          </a:p>
          <a:p>
            <a:pPr>
              <a:lnSpc>
                <a:spcPct val="150000"/>
              </a:lnSpc>
              <a:spcAft>
                <a:spcPts val="1800"/>
              </a:spcAft>
            </a:pPr>
            <a:endParaRPr lang="en-US" sz="7200" b="0" dirty="0"/>
          </a:p>
        </p:txBody>
      </p:sp>
      <p:sp>
        <p:nvSpPr>
          <p:cNvPr id="4" name="Slide Number Placeholder 3">
            <a:extLst>
              <a:ext uri="{FF2B5EF4-FFF2-40B4-BE49-F238E27FC236}">
                <a16:creationId xmlns:a16="http://schemas.microsoft.com/office/drawing/2014/main" id="{6865E3DA-E152-8940-B83F-B1F699694CF8}"/>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134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33159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14</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6" name="Picture 5">
            <a:extLst>
              <a:ext uri="{FF2B5EF4-FFF2-40B4-BE49-F238E27FC236}">
                <a16:creationId xmlns:a16="http://schemas.microsoft.com/office/drawing/2014/main" id="{B3ADACC2-B40C-8C3E-B854-ABFF1865B6F7}"/>
              </a:ext>
            </a:extLst>
          </p:cNvPr>
          <p:cNvPicPr>
            <a:picLocks noChangeAspect="1"/>
          </p:cNvPicPr>
          <p:nvPr/>
        </p:nvPicPr>
        <p:blipFill>
          <a:blip r:embed="rId2"/>
          <a:stretch>
            <a:fillRect/>
          </a:stretch>
        </p:blipFill>
        <p:spPr>
          <a:xfrm>
            <a:off x="6179357" y="435455"/>
            <a:ext cx="24217287" cy="19098801"/>
          </a:xfrm>
          <a:prstGeom prst="rect">
            <a:avLst/>
          </a:prstGeom>
        </p:spPr>
      </p:pic>
      <p:sp>
        <p:nvSpPr>
          <p:cNvPr id="11" name="TextBox 10">
            <a:extLst>
              <a:ext uri="{FF2B5EF4-FFF2-40B4-BE49-F238E27FC236}">
                <a16:creationId xmlns:a16="http://schemas.microsoft.com/office/drawing/2014/main" id="{CF409973-5849-9887-0E40-BE0B17E94ACB}"/>
              </a:ext>
            </a:extLst>
          </p:cNvPr>
          <p:cNvSpPr txBox="1"/>
          <p:nvPr/>
        </p:nvSpPr>
        <p:spPr>
          <a:xfrm>
            <a:off x="9144000" y="19534256"/>
            <a:ext cx="18288000" cy="738664"/>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https://learn.nvidia.com/certificates?id=ed-qOCIMQaatzU8SNUNxgw</a:t>
            </a:r>
          </a:p>
        </p:txBody>
      </p:sp>
    </p:spTree>
    <p:extLst>
      <p:ext uri="{BB962C8B-B14F-4D97-AF65-F5344CB8AC3E}">
        <p14:creationId xmlns:p14="http://schemas.microsoft.com/office/powerpoint/2010/main" val="73655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15</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2E0852A2-0954-FA09-8B2C-31DB55466C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5657" y="351802"/>
            <a:ext cx="25264686" cy="19366933"/>
          </a:xfrm>
          <a:prstGeom prst="rect">
            <a:avLst/>
          </a:prstGeom>
        </p:spPr>
      </p:pic>
      <p:sp>
        <p:nvSpPr>
          <p:cNvPr id="9" name="TextBox 8">
            <a:extLst>
              <a:ext uri="{FF2B5EF4-FFF2-40B4-BE49-F238E27FC236}">
                <a16:creationId xmlns:a16="http://schemas.microsoft.com/office/drawing/2014/main" id="{4D40B414-0102-3CCD-3B42-7C6AD92B5571}"/>
              </a:ext>
            </a:extLst>
          </p:cNvPr>
          <p:cNvSpPr txBox="1"/>
          <p:nvPr/>
        </p:nvSpPr>
        <p:spPr>
          <a:xfrm>
            <a:off x="9144000" y="19686734"/>
            <a:ext cx="18288000" cy="738664"/>
          </a:xfrm>
          <a:prstGeom prst="rect">
            <a:avLst/>
          </a:prstGeom>
          <a:noFill/>
        </p:spPr>
        <p:txBody>
          <a:bodyPr wrap="square">
            <a:spAutoFit/>
          </a:bodyPr>
          <a:lstStyle/>
          <a:p>
            <a:pPr algn="ctr"/>
            <a:r>
              <a:rPr lang="en-US" sz="4200" dirty="0">
                <a:latin typeface="Calibri" panose="020F0502020204030204" pitchFamily="34" charset="0"/>
                <a:cs typeface="Calibri" panose="020F0502020204030204" pitchFamily="34" charset="0"/>
                <a:hlinkClick r:id="rId3"/>
              </a:rPr>
              <a:t>https://learn.nvidia.com/certificates?id=q3oo-oBhTQKtyCCote2E-Q</a:t>
            </a:r>
            <a:endParaRPr lang="en-US" sz="4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7632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16</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99FC5116-2E5F-CE0E-7C0E-B5F219020BB4}"/>
              </a:ext>
            </a:extLst>
          </p:cNvPr>
          <p:cNvPicPr>
            <a:picLocks noChangeAspect="1"/>
          </p:cNvPicPr>
          <p:nvPr/>
        </p:nvPicPr>
        <p:blipFill>
          <a:blip r:embed="rId2"/>
          <a:stretch>
            <a:fillRect/>
          </a:stretch>
        </p:blipFill>
        <p:spPr>
          <a:xfrm>
            <a:off x="21706876" y="168301"/>
            <a:ext cx="12799692" cy="19548620"/>
          </a:xfrm>
          <a:prstGeom prst="rect">
            <a:avLst/>
          </a:prstGeom>
        </p:spPr>
      </p:pic>
      <p:sp>
        <p:nvSpPr>
          <p:cNvPr id="7" name="TextBox 6">
            <a:extLst>
              <a:ext uri="{FF2B5EF4-FFF2-40B4-BE49-F238E27FC236}">
                <a16:creationId xmlns:a16="http://schemas.microsoft.com/office/drawing/2014/main" id="{D4FAE0CB-AF71-90EE-C715-2DC9211848AC}"/>
              </a:ext>
            </a:extLst>
          </p:cNvPr>
          <p:cNvSpPr txBox="1"/>
          <p:nvPr/>
        </p:nvSpPr>
        <p:spPr>
          <a:xfrm>
            <a:off x="9144000" y="19667035"/>
            <a:ext cx="18288000"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hlinkClick r:id="rId3"/>
              </a:rPr>
              <a:t>https://www.nvidia.com/en-us/training/instructor-directory/search/</a:t>
            </a:r>
            <a:endParaRPr kumimoji="0" lang="en-US" sz="4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 name="標題 1">
            <a:extLst>
              <a:ext uri="{FF2B5EF4-FFF2-40B4-BE49-F238E27FC236}">
                <a16:creationId xmlns:a16="http://schemas.microsoft.com/office/drawing/2014/main" id="{293E8E54-8EE7-49A8-8457-D9B07DE63796}"/>
              </a:ext>
            </a:extLst>
          </p:cNvPr>
          <p:cNvSpPr>
            <a:spLocks noGrp="1"/>
          </p:cNvSpPr>
          <p:nvPr>
            <p:ph type="title"/>
          </p:nvPr>
        </p:nvSpPr>
        <p:spPr>
          <a:xfrm>
            <a:off x="561821" y="887266"/>
            <a:ext cx="20613757" cy="18735675"/>
          </a:xfrm>
        </p:spPr>
        <p:txBody>
          <a:bodyPr>
            <a:normAutofit/>
          </a:bodyPr>
          <a:lstStyle/>
          <a:p>
            <a:r>
              <a:rPr lang="en-US" altLang="zh-TW" sz="26000" dirty="0">
                <a:solidFill>
                  <a:srgbClr val="C00000"/>
                </a:solidFill>
              </a:rPr>
              <a:t>NVIDIA </a:t>
            </a:r>
            <a:br>
              <a:rPr lang="en-US" altLang="zh-TW" sz="26000" dirty="0">
                <a:solidFill>
                  <a:srgbClr val="C00000"/>
                </a:solidFill>
              </a:rPr>
            </a:br>
            <a:r>
              <a:rPr lang="en-US" altLang="zh-TW" sz="26000" dirty="0">
                <a:solidFill>
                  <a:srgbClr val="C00000"/>
                </a:solidFill>
              </a:rPr>
              <a:t>Certified Instructors</a:t>
            </a:r>
            <a:br>
              <a:rPr lang="en-US" altLang="zh-TW" sz="20000" dirty="0">
                <a:solidFill>
                  <a:srgbClr val="C00000"/>
                </a:solidFill>
              </a:rPr>
            </a:br>
            <a:br>
              <a:rPr lang="en-US" altLang="zh-TW" sz="20000" dirty="0">
                <a:solidFill>
                  <a:srgbClr val="C00000"/>
                </a:solidFill>
              </a:rPr>
            </a:br>
            <a:r>
              <a:rPr lang="en-US" altLang="zh-TW" sz="20000" b="0" dirty="0">
                <a:solidFill>
                  <a:srgbClr val="C00000"/>
                </a:solidFill>
              </a:rPr>
              <a:t>(12 from Taiwan)</a:t>
            </a:r>
            <a:endParaRPr lang="zh-TW" altLang="en-US" sz="20000" b="0" dirty="0">
              <a:solidFill>
                <a:srgbClr val="FF0000"/>
              </a:solidFill>
            </a:endParaRPr>
          </a:p>
        </p:txBody>
      </p:sp>
    </p:spTree>
    <p:extLst>
      <p:ext uri="{BB962C8B-B14F-4D97-AF65-F5344CB8AC3E}">
        <p14:creationId xmlns:p14="http://schemas.microsoft.com/office/powerpoint/2010/main" val="545037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17</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7" name="TextBox 6">
            <a:extLst>
              <a:ext uri="{FF2B5EF4-FFF2-40B4-BE49-F238E27FC236}">
                <a16:creationId xmlns:a16="http://schemas.microsoft.com/office/drawing/2014/main" id="{D4FAE0CB-AF71-90EE-C715-2DC9211848AC}"/>
              </a:ext>
            </a:extLst>
          </p:cNvPr>
          <p:cNvSpPr txBox="1"/>
          <p:nvPr/>
        </p:nvSpPr>
        <p:spPr>
          <a:xfrm>
            <a:off x="9144000" y="19667035"/>
            <a:ext cx="18288000"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hlinkClick r:id="rId2"/>
              </a:rPr>
              <a:t>https://www.nvidia.com/en-us/training/instructor-directory/search/</a:t>
            </a:r>
            <a:endParaRPr kumimoji="0" lang="en-US" sz="4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 name="標題 1">
            <a:extLst>
              <a:ext uri="{FF2B5EF4-FFF2-40B4-BE49-F238E27FC236}">
                <a16:creationId xmlns:a16="http://schemas.microsoft.com/office/drawing/2014/main" id="{293E8E54-8EE7-49A8-8457-D9B07DE63796}"/>
              </a:ext>
            </a:extLst>
          </p:cNvPr>
          <p:cNvSpPr>
            <a:spLocks noGrp="1"/>
          </p:cNvSpPr>
          <p:nvPr>
            <p:ph type="title"/>
          </p:nvPr>
        </p:nvSpPr>
        <p:spPr>
          <a:xfrm>
            <a:off x="561821" y="887266"/>
            <a:ext cx="20613757" cy="18735675"/>
          </a:xfrm>
        </p:spPr>
        <p:txBody>
          <a:bodyPr>
            <a:normAutofit/>
          </a:bodyPr>
          <a:lstStyle/>
          <a:p>
            <a:r>
              <a:rPr lang="en-US" altLang="zh-TW" sz="26000" dirty="0">
                <a:solidFill>
                  <a:srgbClr val="C00000"/>
                </a:solidFill>
              </a:rPr>
              <a:t>NVIDIA </a:t>
            </a:r>
            <a:br>
              <a:rPr lang="en-US" altLang="zh-TW" sz="26000" dirty="0">
                <a:solidFill>
                  <a:srgbClr val="C00000"/>
                </a:solidFill>
              </a:rPr>
            </a:br>
            <a:r>
              <a:rPr lang="en-US" altLang="zh-TW" sz="26000" dirty="0">
                <a:solidFill>
                  <a:srgbClr val="C00000"/>
                </a:solidFill>
              </a:rPr>
              <a:t>Certified Instructors</a:t>
            </a:r>
            <a:br>
              <a:rPr lang="en-US" altLang="zh-TW" sz="20000" dirty="0">
                <a:solidFill>
                  <a:srgbClr val="C00000"/>
                </a:solidFill>
              </a:rPr>
            </a:br>
            <a:r>
              <a:rPr lang="en-US" altLang="zh-TW" sz="20000" b="0" dirty="0">
                <a:solidFill>
                  <a:srgbClr val="C00000"/>
                </a:solidFill>
              </a:rPr>
              <a:t>(14 from Taiwan)</a:t>
            </a:r>
            <a:br>
              <a:rPr lang="en-US" altLang="zh-TW" sz="20000" b="0" dirty="0">
                <a:solidFill>
                  <a:srgbClr val="C00000"/>
                </a:solidFill>
              </a:rPr>
            </a:br>
            <a:r>
              <a:rPr lang="en-US" altLang="zh-TW" sz="16000" b="0" dirty="0">
                <a:solidFill>
                  <a:srgbClr val="C00000"/>
                </a:solidFill>
              </a:rPr>
              <a:t>(2 from NTPU)</a:t>
            </a:r>
            <a:r>
              <a:rPr lang="en-US" altLang="zh-TW" sz="9000" b="0" dirty="0">
                <a:solidFill>
                  <a:srgbClr val="C00000"/>
                </a:solidFill>
              </a:rPr>
              <a:t>(April 2025)</a:t>
            </a:r>
            <a:endParaRPr lang="zh-TW" altLang="en-US" sz="9000" b="0" dirty="0">
              <a:solidFill>
                <a:srgbClr val="FF0000"/>
              </a:solidFill>
            </a:endParaRPr>
          </a:p>
        </p:txBody>
      </p:sp>
      <p:pic>
        <p:nvPicPr>
          <p:cNvPr id="3" name="Picture 2">
            <a:extLst>
              <a:ext uri="{FF2B5EF4-FFF2-40B4-BE49-F238E27FC236}">
                <a16:creationId xmlns:a16="http://schemas.microsoft.com/office/drawing/2014/main" id="{FF742FB5-FBEF-6BD7-D770-835F24E38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97070" y="279501"/>
            <a:ext cx="11143729" cy="19407233"/>
          </a:xfrm>
          <a:prstGeom prst="rect">
            <a:avLst/>
          </a:prstGeom>
        </p:spPr>
      </p:pic>
      <p:sp>
        <p:nvSpPr>
          <p:cNvPr id="6" name="Rounded Rectangle 5">
            <a:extLst>
              <a:ext uri="{FF2B5EF4-FFF2-40B4-BE49-F238E27FC236}">
                <a16:creationId xmlns:a16="http://schemas.microsoft.com/office/drawing/2014/main" id="{642AD3EC-A92B-B99D-6DE3-0261C2AFD436}"/>
              </a:ext>
            </a:extLst>
          </p:cNvPr>
          <p:cNvSpPr/>
          <p:nvPr/>
        </p:nvSpPr>
        <p:spPr>
          <a:xfrm>
            <a:off x="26873200" y="9245600"/>
            <a:ext cx="3556001" cy="3454400"/>
          </a:xfrm>
          <a:prstGeom prst="roundRect">
            <a:avLst>
              <a:gd name="adj" fmla="val 304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Rounded Rectangle 8">
            <a:extLst>
              <a:ext uri="{FF2B5EF4-FFF2-40B4-BE49-F238E27FC236}">
                <a16:creationId xmlns:a16="http://schemas.microsoft.com/office/drawing/2014/main" id="{815E5AA8-F637-3FEE-D6D7-54443E6ABC09}"/>
              </a:ext>
            </a:extLst>
          </p:cNvPr>
          <p:cNvSpPr/>
          <p:nvPr/>
        </p:nvSpPr>
        <p:spPr>
          <a:xfrm>
            <a:off x="30632400" y="9245600"/>
            <a:ext cx="3556001" cy="3454400"/>
          </a:xfrm>
          <a:prstGeom prst="roundRect">
            <a:avLst>
              <a:gd name="adj" fmla="val 304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696221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48678" y="823919"/>
            <a:ext cx="32500956" cy="18735675"/>
          </a:xfrm>
        </p:spPr>
        <p:txBody>
          <a:bodyPr>
            <a:normAutofit/>
          </a:bodyPr>
          <a:lstStyle/>
          <a:p>
            <a:r>
              <a:rPr lang="en-US" altLang="zh-TW" sz="20997" dirty="0">
                <a:solidFill>
                  <a:srgbClr val="C00000"/>
                </a:solidFill>
              </a:rPr>
              <a:t>NVIDIA Developer Program</a:t>
            </a:r>
            <a:br>
              <a:rPr lang="en-US" altLang="zh-TW" sz="20997" dirty="0">
                <a:solidFill>
                  <a:srgbClr val="C00000"/>
                </a:solidFill>
              </a:rPr>
            </a:br>
            <a:br>
              <a:rPr lang="en-US" altLang="zh-TW" sz="20997" dirty="0">
                <a:solidFill>
                  <a:srgbClr val="C00000"/>
                </a:solidFill>
              </a:rPr>
            </a:br>
            <a:r>
              <a:rPr lang="en-US" altLang="zh-TW" sz="20997" dirty="0">
                <a:solidFill>
                  <a:srgbClr val="C00000"/>
                </a:solidFill>
              </a:rPr>
              <a:t>NVIDIA </a:t>
            </a:r>
            <a:br>
              <a:rPr lang="en-US" altLang="zh-TW" sz="20997" dirty="0">
                <a:solidFill>
                  <a:srgbClr val="C00000"/>
                </a:solidFill>
              </a:rPr>
            </a:br>
            <a:r>
              <a:rPr lang="en-US" altLang="zh-TW" sz="20997" dirty="0">
                <a:solidFill>
                  <a:srgbClr val="C00000"/>
                </a:solidFill>
              </a:rPr>
              <a:t>Deep Learning Institute (DLI)</a:t>
            </a:r>
            <a:endParaRPr lang="zh-TW" altLang="en-US" sz="20997" dirty="0">
              <a:solidFill>
                <a:srgbClr val="FF0000"/>
              </a:solidFill>
            </a:endParaRPr>
          </a:p>
        </p:txBody>
      </p:sp>
      <p:sp>
        <p:nvSpPr>
          <p:cNvPr id="4" name="投影片編號版面配置區 3"/>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E78C9E75-97FD-45D9-8ED3-955348887BB1}" type="slidenum">
              <a:rPr kumimoji="0" lang="zh-TW" altLang="en-US" sz="36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18</a:t>
            </a:fld>
            <a:endParaRPr kumimoji="0" lang="zh-TW" altLang="en-US" sz="36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Arial"/>
              <a:sym typeface="Arial"/>
            </a:endParaRPr>
          </a:p>
        </p:txBody>
      </p:sp>
      <p:pic>
        <p:nvPicPr>
          <p:cNvPr id="3" name="Picture 2">
            <a:extLst>
              <a:ext uri="{FF2B5EF4-FFF2-40B4-BE49-F238E27FC236}">
                <a16:creationId xmlns:a16="http://schemas.microsoft.com/office/drawing/2014/main" id="{95BFAF5E-5315-E63F-6823-8048CA1D5D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8788" y="412664"/>
            <a:ext cx="2404992" cy="1551609"/>
          </a:xfrm>
          <a:prstGeom prst="rect">
            <a:avLst/>
          </a:prstGeom>
        </p:spPr>
      </p:pic>
      <p:pic>
        <p:nvPicPr>
          <p:cNvPr id="5" name="Picture 4">
            <a:extLst>
              <a:ext uri="{FF2B5EF4-FFF2-40B4-BE49-F238E27FC236}">
                <a16:creationId xmlns:a16="http://schemas.microsoft.com/office/drawing/2014/main" id="{CE19DAD3-9D2F-368A-419A-462558FE42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68790" y="2074911"/>
            <a:ext cx="2404995" cy="586218"/>
          </a:xfrm>
          <a:prstGeom prst="rect">
            <a:avLst/>
          </a:prstGeom>
        </p:spPr>
      </p:pic>
      <p:sp>
        <p:nvSpPr>
          <p:cNvPr id="6" name="TextBox 5">
            <a:extLst>
              <a:ext uri="{FF2B5EF4-FFF2-40B4-BE49-F238E27FC236}">
                <a16:creationId xmlns:a16="http://schemas.microsoft.com/office/drawing/2014/main" id="{E0C0F92F-6ECA-52E3-B7CB-669C039D43CE}"/>
              </a:ext>
            </a:extLst>
          </p:cNvPr>
          <p:cNvSpPr txBox="1"/>
          <p:nvPr/>
        </p:nvSpPr>
        <p:spPr>
          <a:xfrm>
            <a:off x="1848678" y="6872621"/>
            <a:ext cx="32500956" cy="1569660"/>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https://developer.nvidia.com/join-nvidia-developer-program</a:t>
            </a:r>
            <a:endPar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032D27E1-686B-20B4-119C-3C9CB7D9394C}"/>
              </a:ext>
            </a:extLst>
          </p:cNvPr>
          <p:cNvSpPr txBox="1"/>
          <p:nvPr/>
        </p:nvSpPr>
        <p:spPr>
          <a:xfrm>
            <a:off x="8951796" y="16991678"/>
            <a:ext cx="18294720" cy="1569660"/>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5"/>
              </a:rPr>
              <a:t>https://learn.nvidia.com/</a:t>
            </a:r>
            <a:endPar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10" name="Picture 9">
            <a:extLst>
              <a:ext uri="{FF2B5EF4-FFF2-40B4-BE49-F238E27FC236}">
                <a16:creationId xmlns:a16="http://schemas.microsoft.com/office/drawing/2014/main" id="{B74E24F9-F9B8-0579-26F5-ACD3985A55E1}"/>
              </a:ext>
            </a:extLst>
          </p:cNvPr>
          <p:cNvPicPr>
            <a:picLocks noChangeAspect="1"/>
          </p:cNvPicPr>
          <p:nvPr/>
        </p:nvPicPr>
        <p:blipFill>
          <a:blip r:embed="rId6"/>
          <a:stretch>
            <a:fillRect/>
          </a:stretch>
        </p:blipFill>
        <p:spPr>
          <a:xfrm>
            <a:off x="302220" y="412664"/>
            <a:ext cx="8029410" cy="1754325"/>
          </a:xfrm>
          <a:prstGeom prst="rect">
            <a:avLst/>
          </a:prstGeom>
        </p:spPr>
      </p:pic>
    </p:spTree>
    <p:extLst>
      <p:ext uri="{BB962C8B-B14F-4D97-AF65-F5344CB8AC3E}">
        <p14:creationId xmlns:p14="http://schemas.microsoft.com/office/powerpoint/2010/main" val="303100391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3B67B-7C94-1632-2F72-7DE555742C17}"/>
              </a:ext>
            </a:extLst>
          </p:cNvPr>
          <p:cNvSpPr>
            <a:spLocks noGrp="1"/>
          </p:cNvSpPr>
          <p:nvPr>
            <p:ph type="title"/>
          </p:nvPr>
        </p:nvSpPr>
        <p:spPr/>
        <p:txBody>
          <a:bodyPr>
            <a:normAutofit/>
          </a:bodyPr>
          <a:lstStyle/>
          <a:p>
            <a:r>
              <a:rPr lang="en-US" dirty="0"/>
              <a:t>Get NVIDIA DLI Certificate</a:t>
            </a:r>
          </a:p>
        </p:txBody>
      </p:sp>
      <p:sp>
        <p:nvSpPr>
          <p:cNvPr id="3" name="Content Placeholder 2">
            <a:extLst>
              <a:ext uri="{FF2B5EF4-FFF2-40B4-BE49-F238E27FC236}">
                <a16:creationId xmlns:a16="http://schemas.microsoft.com/office/drawing/2014/main" id="{3D4C36A1-FC54-0CD8-0838-21D123048A62}"/>
              </a:ext>
            </a:extLst>
          </p:cNvPr>
          <p:cNvSpPr>
            <a:spLocks noGrp="1"/>
          </p:cNvSpPr>
          <p:nvPr>
            <p:ph idx="1"/>
          </p:nvPr>
        </p:nvSpPr>
        <p:spPr>
          <a:xfrm>
            <a:off x="1603169" y="5172890"/>
            <a:ext cx="33666543" cy="13887009"/>
          </a:xfrm>
        </p:spPr>
        <p:txBody>
          <a:bodyPr>
            <a:normAutofit/>
          </a:bodyPr>
          <a:lstStyle/>
          <a:p>
            <a:r>
              <a:rPr lang="en-US" dirty="0"/>
              <a:t>Step 1. Join NVIDIA Developer Program (Free)</a:t>
            </a:r>
            <a:br>
              <a:rPr lang="en-US" dirty="0"/>
            </a:br>
            <a:r>
              <a:rPr lang="en-US" dirty="0">
                <a:hlinkClick r:id="rId2"/>
              </a:rPr>
              <a:t>https://developer.nvidia.com/join-nvidia-developer-program</a:t>
            </a:r>
            <a:endParaRPr lang="en-US" dirty="0"/>
          </a:p>
          <a:p>
            <a:r>
              <a:rPr lang="en-US" dirty="0"/>
              <a:t>Step 2. Visit NVIDIA Deep Learning Institute (DLI)</a:t>
            </a:r>
            <a:br>
              <a:rPr lang="en-US" dirty="0"/>
            </a:br>
            <a:r>
              <a:rPr lang="en-US" dirty="0">
                <a:hlinkClick r:id="rId3"/>
              </a:rPr>
              <a:t>https://learn.nvidia.com/</a:t>
            </a:r>
            <a:endParaRPr lang="en-US" dirty="0"/>
          </a:p>
          <a:p>
            <a:r>
              <a:rPr lang="en-US" dirty="0"/>
              <a:t>Step 3. Enroll "Generative AI with Diffusion Models" </a:t>
            </a:r>
            <a:br>
              <a:rPr lang="en-US" dirty="0"/>
            </a:br>
            <a:r>
              <a:rPr lang="en-US" b="0" dirty="0"/>
              <a:t>              Self-Paced Course ($90) </a:t>
            </a:r>
            <a:br>
              <a:rPr lang="en-US" dirty="0"/>
            </a:br>
            <a:r>
              <a:rPr lang="en-US" sz="7000" dirty="0">
                <a:hlinkClick r:id="rId4"/>
              </a:rPr>
              <a:t>https://learn.nvidia.com/courses/course-detail?course_id=course-v1:DLI+S-FX-14+V1</a:t>
            </a:r>
            <a:endParaRPr lang="en-US" sz="7000" dirty="0"/>
          </a:p>
          <a:p>
            <a:endParaRPr lang="en-US" dirty="0"/>
          </a:p>
        </p:txBody>
      </p:sp>
      <p:sp>
        <p:nvSpPr>
          <p:cNvPr id="4" name="Slide Number Placeholder 3">
            <a:extLst>
              <a:ext uri="{FF2B5EF4-FFF2-40B4-BE49-F238E27FC236}">
                <a16:creationId xmlns:a16="http://schemas.microsoft.com/office/drawing/2014/main" id="{6B933DAB-EC02-6339-F50D-70AC18F57BFB}"/>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19</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49CB84E8-FA59-A022-4905-67A891C0E761}"/>
              </a:ext>
            </a:extLst>
          </p:cNvPr>
          <p:cNvPicPr>
            <a:picLocks noChangeAspect="1"/>
          </p:cNvPicPr>
          <p:nvPr/>
        </p:nvPicPr>
        <p:blipFill>
          <a:blip r:embed="rId5"/>
          <a:stretch>
            <a:fillRect/>
          </a:stretch>
        </p:blipFill>
        <p:spPr>
          <a:xfrm>
            <a:off x="322728" y="284294"/>
            <a:ext cx="4486788" cy="980307"/>
          </a:xfrm>
          <a:prstGeom prst="rect">
            <a:avLst/>
          </a:prstGeom>
        </p:spPr>
      </p:pic>
    </p:spTree>
    <p:extLst>
      <p:ext uri="{BB962C8B-B14F-4D97-AF65-F5344CB8AC3E}">
        <p14:creationId xmlns:p14="http://schemas.microsoft.com/office/powerpoint/2010/main" val="2852215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1603169" y="322184"/>
            <a:ext cx="33666543" cy="2711961"/>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1603169" y="3117276"/>
            <a:ext cx="33666543" cy="17051412"/>
          </a:xfrm>
        </p:spPr>
        <p:txBody>
          <a:bodyPr>
            <a:noAutofit/>
          </a:bodyPr>
          <a:lstStyle/>
          <a:p>
            <a:pPr marL="0" indent="0">
              <a:buNone/>
            </a:pPr>
            <a:r>
              <a:rPr lang="en-US" altLang="zh-TW" sz="8400" dirty="0"/>
              <a:t>Week    Date    Subject/Topics</a:t>
            </a:r>
          </a:p>
          <a:p>
            <a:pPr marL="0" indent="0">
              <a:buNone/>
            </a:pPr>
            <a:r>
              <a:rPr lang="en-US" sz="8400" dirty="0"/>
              <a:t>1 2025/02/18 Introduction to Generative AI Innovative Applications</a:t>
            </a:r>
          </a:p>
          <a:p>
            <a:pPr marL="0" indent="0">
              <a:buNone/>
            </a:pPr>
            <a:r>
              <a:rPr lang="en-US" sz="8400" dirty="0"/>
              <a:t>2 2025/02/25 Transformers for Natural Language Processing and</a:t>
            </a:r>
            <a:br>
              <a:rPr lang="en-US" sz="8400" dirty="0"/>
            </a:br>
            <a:r>
              <a:rPr lang="en-US" sz="8400" dirty="0"/>
              <a:t>                          Computer Vision</a:t>
            </a:r>
          </a:p>
          <a:p>
            <a:pPr marL="0" indent="0">
              <a:buNone/>
            </a:pPr>
            <a:r>
              <a:rPr lang="en-US" sz="8400" dirty="0">
                <a:solidFill>
                  <a:schemeClr val="accent6">
                    <a:lumMod val="75000"/>
                  </a:schemeClr>
                </a:solidFill>
              </a:rPr>
              <a:t>3 2025/03/04 Large Language Models (LLMs), </a:t>
            </a:r>
            <a:br>
              <a:rPr lang="en-US" sz="8400" dirty="0">
                <a:solidFill>
                  <a:schemeClr val="accent6">
                    <a:lumMod val="75000"/>
                  </a:schemeClr>
                </a:solidFill>
              </a:rPr>
            </a:br>
            <a:r>
              <a:rPr lang="en-US" sz="8400" dirty="0">
                <a:solidFill>
                  <a:schemeClr val="accent6">
                    <a:lumMod val="75000"/>
                  </a:schemeClr>
                </a:solidFill>
              </a:rPr>
              <a:t>                          NVIDIA Building RAG Agents with LLMs Part I</a:t>
            </a:r>
          </a:p>
          <a:p>
            <a:pPr marL="0" indent="0">
              <a:buNone/>
            </a:pPr>
            <a:r>
              <a:rPr lang="en-US" sz="8400" dirty="0">
                <a:solidFill>
                  <a:srgbClr val="7030A0"/>
                </a:solidFill>
              </a:rPr>
              <a:t>4 2025/03/11 Case Study on Generative AI Innovative Applications I</a:t>
            </a:r>
          </a:p>
          <a:p>
            <a:pPr marL="0" indent="0">
              <a:buNone/>
            </a:pPr>
            <a:r>
              <a:rPr lang="en-US" sz="8400" dirty="0">
                <a:solidFill>
                  <a:schemeClr val="accent6">
                    <a:lumMod val="75000"/>
                  </a:schemeClr>
                </a:solidFill>
              </a:rPr>
              <a:t>5 2025/03/18 NVIDIA Building RAG Agents with LLMs Part II</a:t>
            </a:r>
          </a:p>
          <a:p>
            <a:pPr marL="0" indent="0">
              <a:buNone/>
            </a:pPr>
            <a:r>
              <a:rPr lang="en-US" sz="8400" dirty="0">
                <a:solidFill>
                  <a:schemeClr val="accent6">
                    <a:lumMod val="75000"/>
                  </a:schemeClr>
                </a:solidFill>
              </a:rPr>
              <a:t>6 2025/03/25 NVIDIA Building RAG Agents with LLMs Part III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spTree>
    <p:extLst>
      <p:ext uri="{BB962C8B-B14F-4D97-AF65-F5344CB8AC3E}">
        <p14:creationId xmlns:p14="http://schemas.microsoft.com/office/powerpoint/2010/main" val="2099103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1487258" y="443951"/>
            <a:ext cx="8403717" cy="18737085"/>
          </a:xfrm>
        </p:spPr>
        <p:txBody>
          <a:bodyPr>
            <a:normAutofit/>
          </a:bodyPr>
          <a:lstStyle/>
          <a:p>
            <a:r>
              <a:rPr lang="en-US" dirty="0"/>
              <a:t>Join the NVIDIA Developer Program</a:t>
            </a:r>
            <a:br>
              <a:rPr lang="en-US" dirty="0"/>
            </a:br>
            <a:r>
              <a:rPr lang="en-US" dirty="0"/>
              <a:t> </a:t>
            </a:r>
            <a:r>
              <a:rPr lang="en-US" sz="8100" b="0" dirty="0"/>
              <a:t>take one of the complimentary technical self-paced courses</a:t>
            </a:r>
            <a:br>
              <a:rPr lang="en-US" sz="8100" b="0" dirty="0"/>
            </a:br>
            <a:r>
              <a:rPr lang="en-US" sz="8100" b="0" dirty="0"/>
              <a:t>(worth up to $90)</a:t>
            </a:r>
          </a:p>
        </p:txBody>
      </p:sp>
      <p:pic>
        <p:nvPicPr>
          <p:cNvPr id="6" name="Content Placeholder 5">
            <a:extLst>
              <a:ext uri="{FF2B5EF4-FFF2-40B4-BE49-F238E27FC236}">
                <a16:creationId xmlns:a16="http://schemas.microsoft.com/office/drawing/2014/main" id="{0D9EAC30-B98D-B28D-963A-CB4D9EEFB58B}"/>
              </a:ext>
            </a:extLst>
          </p:cNvPr>
          <p:cNvPicPr>
            <a:picLocks noGrp="1" noChangeAspect="1"/>
          </p:cNvPicPr>
          <p:nvPr>
            <p:ph idx="1"/>
          </p:nvPr>
        </p:nvPicPr>
        <p:blipFill>
          <a:blip r:embed="rId2"/>
          <a:stretch>
            <a:fillRect/>
          </a:stretch>
        </p:blipFill>
        <p:spPr>
          <a:xfrm>
            <a:off x="10640957" y="949649"/>
            <a:ext cx="24447789" cy="18737085"/>
          </a:xfrm>
        </p:spPr>
      </p:pic>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20</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10006884" y="19297703"/>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C1B5EC12-BE31-AF01-6668-7B155BA80866}"/>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3324803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21</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6593304" y="19527377"/>
            <a:ext cx="22571244"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https://www.nvidia.com/en-us/learn/learning-path/generative-ai-llm/</a:t>
            </a:r>
          </a:p>
        </p:txBody>
      </p:sp>
      <p:grpSp>
        <p:nvGrpSpPr>
          <p:cNvPr id="32" name="Group 31">
            <a:extLst>
              <a:ext uri="{FF2B5EF4-FFF2-40B4-BE49-F238E27FC236}">
                <a16:creationId xmlns:a16="http://schemas.microsoft.com/office/drawing/2014/main" id="{5081CF47-5228-7383-474D-9C67D89C15BF}"/>
              </a:ext>
            </a:extLst>
          </p:cNvPr>
          <p:cNvGrpSpPr/>
          <p:nvPr/>
        </p:nvGrpSpPr>
        <p:grpSpPr>
          <a:xfrm>
            <a:off x="18857361" y="2722253"/>
            <a:ext cx="7836354" cy="7994586"/>
            <a:chOff x="-98321" y="3949893"/>
            <a:chExt cx="2612118" cy="2664862"/>
          </a:xfrm>
        </p:grpSpPr>
        <p:grpSp>
          <p:nvGrpSpPr>
            <p:cNvPr id="27" name="Group 26">
              <a:extLst>
                <a:ext uri="{FF2B5EF4-FFF2-40B4-BE49-F238E27FC236}">
                  <a16:creationId xmlns:a16="http://schemas.microsoft.com/office/drawing/2014/main" id="{C011D61F-335C-55D3-F45C-11B39517915D}"/>
                </a:ext>
              </a:extLst>
            </p:cNvPr>
            <p:cNvGrpSpPr/>
            <p:nvPr/>
          </p:nvGrpSpPr>
          <p:grpSpPr>
            <a:xfrm>
              <a:off x="-98321" y="3949893"/>
              <a:ext cx="2612118" cy="2664862"/>
              <a:chOff x="2475304" y="1222056"/>
              <a:chExt cx="2612118" cy="2664862"/>
            </a:xfrm>
          </p:grpSpPr>
          <p:sp>
            <p:nvSpPr>
              <p:cNvPr id="25" name="Rectangle 24">
                <a:extLst>
                  <a:ext uri="{FF2B5EF4-FFF2-40B4-BE49-F238E27FC236}">
                    <a16:creationId xmlns:a16="http://schemas.microsoft.com/office/drawing/2014/main" id="{03BC0844-6FFE-2A48-D659-BC3B8858A712}"/>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Rectangle 25">
                <a:extLst>
                  <a:ext uri="{FF2B5EF4-FFF2-40B4-BE49-F238E27FC236}">
                    <a16:creationId xmlns:a16="http://schemas.microsoft.com/office/drawing/2014/main" id="{A359003A-67BF-8B75-0239-F74160A9957E}"/>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31" name="TextBox 30">
              <a:extLst>
                <a:ext uri="{FF2B5EF4-FFF2-40B4-BE49-F238E27FC236}">
                  <a16:creationId xmlns:a16="http://schemas.microsoft.com/office/drawing/2014/main" id="{EE2261E0-7E07-ACBC-4FEA-D6D5419D0411}"/>
                </a:ext>
              </a:extLst>
            </p:cNvPr>
            <p:cNvSpPr txBox="1"/>
            <p:nvPr/>
          </p:nvSpPr>
          <p:spPr>
            <a:xfrm>
              <a:off x="-16728" y="4158939"/>
              <a:ext cx="2448933" cy="2145288"/>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sym typeface="Arial"/>
                </a:rPr>
                <a:t>Instructor-Led Workshop</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Fundamentals of Deep Learning</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$500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43" name="Group 42">
            <a:extLst>
              <a:ext uri="{FF2B5EF4-FFF2-40B4-BE49-F238E27FC236}">
                <a16:creationId xmlns:a16="http://schemas.microsoft.com/office/drawing/2014/main" id="{88DB3E95-DF31-54A4-392B-A2233FF42E5C}"/>
              </a:ext>
            </a:extLst>
          </p:cNvPr>
          <p:cNvGrpSpPr/>
          <p:nvPr/>
        </p:nvGrpSpPr>
        <p:grpSpPr>
          <a:xfrm>
            <a:off x="10378974" y="2722251"/>
            <a:ext cx="7836354" cy="7994586"/>
            <a:chOff x="-98321" y="3949893"/>
            <a:chExt cx="2612118" cy="2664862"/>
          </a:xfrm>
        </p:grpSpPr>
        <p:grpSp>
          <p:nvGrpSpPr>
            <p:cNvPr id="44" name="Group 43">
              <a:extLst>
                <a:ext uri="{FF2B5EF4-FFF2-40B4-BE49-F238E27FC236}">
                  <a16:creationId xmlns:a16="http://schemas.microsoft.com/office/drawing/2014/main" id="{B41F6C9B-0656-B400-EFD2-6D9BFD81D125}"/>
                </a:ext>
              </a:extLst>
            </p:cNvPr>
            <p:cNvGrpSpPr/>
            <p:nvPr/>
          </p:nvGrpSpPr>
          <p:grpSpPr>
            <a:xfrm>
              <a:off x="-98321" y="3949893"/>
              <a:ext cx="2612118" cy="2664862"/>
              <a:chOff x="2475304" y="1222056"/>
              <a:chExt cx="2612118" cy="2664862"/>
            </a:xfrm>
          </p:grpSpPr>
          <p:sp>
            <p:nvSpPr>
              <p:cNvPr id="46" name="Rectangle 45">
                <a:extLst>
                  <a:ext uri="{FF2B5EF4-FFF2-40B4-BE49-F238E27FC236}">
                    <a16:creationId xmlns:a16="http://schemas.microsoft.com/office/drawing/2014/main" id="{08D6988E-7022-542F-3404-3E0B722C6B08}"/>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7" name="Rectangle 46">
                <a:extLst>
                  <a:ext uri="{FF2B5EF4-FFF2-40B4-BE49-F238E27FC236}">
                    <a16:creationId xmlns:a16="http://schemas.microsoft.com/office/drawing/2014/main" id="{F4E224DE-3B73-95E8-76ED-B517C35CD3A7}"/>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45" name="TextBox 44">
              <a:extLst>
                <a:ext uri="{FF2B5EF4-FFF2-40B4-BE49-F238E27FC236}">
                  <a16:creationId xmlns:a16="http://schemas.microsoft.com/office/drawing/2014/main" id="{33951550-4BC3-904E-39D4-9309AD30C21B}"/>
                </a:ext>
              </a:extLst>
            </p:cNvPr>
            <p:cNvSpPr txBox="1"/>
            <p:nvPr/>
          </p:nvSpPr>
          <p:spPr>
            <a:xfrm>
              <a:off x="-16728" y="4158939"/>
              <a:ext cx="2448933" cy="2379113"/>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Getting Started With Deep Learning</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$90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a:p>
              <a:pPr marL="0" marR="0" lvl="0" indent="0" algn="l" defTabSz="2743200" rtl="0" eaLnBrk="1" fontAlgn="auto" latinLnBrk="0" hangingPunct="1">
                <a:lnSpc>
                  <a:spcPct val="10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grpSp>
        <p:nvGrpSpPr>
          <p:cNvPr id="48" name="Group 47">
            <a:extLst>
              <a:ext uri="{FF2B5EF4-FFF2-40B4-BE49-F238E27FC236}">
                <a16:creationId xmlns:a16="http://schemas.microsoft.com/office/drawing/2014/main" id="{E020344F-AD26-2D3A-BF90-F99BBC55A0BE}"/>
              </a:ext>
            </a:extLst>
          </p:cNvPr>
          <p:cNvGrpSpPr/>
          <p:nvPr/>
        </p:nvGrpSpPr>
        <p:grpSpPr>
          <a:xfrm>
            <a:off x="1900587" y="2722251"/>
            <a:ext cx="7836354" cy="7994586"/>
            <a:chOff x="-98321" y="3949893"/>
            <a:chExt cx="2612118" cy="2664862"/>
          </a:xfrm>
        </p:grpSpPr>
        <p:grpSp>
          <p:nvGrpSpPr>
            <p:cNvPr id="49" name="Group 48">
              <a:extLst>
                <a:ext uri="{FF2B5EF4-FFF2-40B4-BE49-F238E27FC236}">
                  <a16:creationId xmlns:a16="http://schemas.microsoft.com/office/drawing/2014/main" id="{CBC985C3-55E5-2D47-7A94-7985F88AC884}"/>
                </a:ext>
              </a:extLst>
            </p:cNvPr>
            <p:cNvGrpSpPr/>
            <p:nvPr/>
          </p:nvGrpSpPr>
          <p:grpSpPr>
            <a:xfrm>
              <a:off x="-98321" y="3949893"/>
              <a:ext cx="2612118" cy="2664862"/>
              <a:chOff x="2475304" y="1222056"/>
              <a:chExt cx="2612118" cy="2664862"/>
            </a:xfrm>
          </p:grpSpPr>
          <p:sp>
            <p:nvSpPr>
              <p:cNvPr id="51" name="Rectangle 50">
                <a:extLst>
                  <a:ext uri="{FF2B5EF4-FFF2-40B4-BE49-F238E27FC236}">
                    <a16:creationId xmlns:a16="http://schemas.microsoft.com/office/drawing/2014/main" id="{F1639CFE-E72B-7583-E000-8C6E322FC6E6}"/>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2" name="Rectangle 51">
                <a:extLst>
                  <a:ext uri="{FF2B5EF4-FFF2-40B4-BE49-F238E27FC236}">
                    <a16:creationId xmlns:a16="http://schemas.microsoft.com/office/drawing/2014/main" id="{B923D7D9-F2A5-5103-839A-6DD287F3D985}"/>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50" name="TextBox 49">
              <a:extLst>
                <a:ext uri="{FF2B5EF4-FFF2-40B4-BE49-F238E27FC236}">
                  <a16:creationId xmlns:a16="http://schemas.microsoft.com/office/drawing/2014/main" id="{2FFAEA3E-E59E-87CB-0015-CA191239C516}"/>
                </a:ext>
              </a:extLst>
            </p:cNvPr>
            <p:cNvSpPr txBox="1"/>
            <p:nvPr/>
          </p:nvSpPr>
          <p:spPr>
            <a:xfrm>
              <a:off x="-16728" y="4158939"/>
              <a:ext cx="2448933" cy="1908300"/>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Generative AI Explained</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Free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 hours</a:t>
              </a:r>
            </a:p>
          </p:txBody>
        </p:sp>
      </p:grpSp>
      <p:grpSp>
        <p:nvGrpSpPr>
          <p:cNvPr id="53" name="Group 52">
            <a:extLst>
              <a:ext uri="{FF2B5EF4-FFF2-40B4-BE49-F238E27FC236}">
                <a16:creationId xmlns:a16="http://schemas.microsoft.com/office/drawing/2014/main" id="{E4857A44-265A-5338-E542-1D5EF8C8A57D}"/>
              </a:ext>
            </a:extLst>
          </p:cNvPr>
          <p:cNvGrpSpPr/>
          <p:nvPr/>
        </p:nvGrpSpPr>
        <p:grpSpPr>
          <a:xfrm>
            <a:off x="27316110" y="11290811"/>
            <a:ext cx="7836354" cy="7994586"/>
            <a:chOff x="-98321" y="3949893"/>
            <a:chExt cx="2612118" cy="2664862"/>
          </a:xfrm>
        </p:grpSpPr>
        <p:grpSp>
          <p:nvGrpSpPr>
            <p:cNvPr id="54" name="Group 53">
              <a:extLst>
                <a:ext uri="{FF2B5EF4-FFF2-40B4-BE49-F238E27FC236}">
                  <a16:creationId xmlns:a16="http://schemas.microsoft.com/office/drawing/2014/main" id="{781016D0-386E-1277-5F12-5921C896A78D}"/>
                </a:ext>
              </a:extLst>
            </p:cNvPr>
            <p:cNvGrpSpPr/>
            <p:nvPr/>
          </p:nvGrpSpPr>
          <p:grpSpPr>
            <a:xfrm>
              <a:off x="-98321" y="3949893"/>
              <a:ext cx="2612118" cy="2664862"/>
              <a:chOff x="2475304" y="1222056"/>
              <a:chExt cx="2612118" cy="2664862"/>
            </a:xfrm>
          </p:grpSpPr>
          <p:sp>
            <p:nvSpPr>
              <p:cNvPr id="56" name="Rectangle 55">
                <a:extLst>
                  <a:ext uri="{FF2B5EF4-FFF2-40B4-BE49-F238E27FC236}">
                    <a16:creationId xmlns:a16="http://schemas.microsoft.com/office/drawing/2014/main" id="{50710DD5-EFC5-3B0A-F351-393760383D7E}"/>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7" name="Rectangle 56">
                <a:extLst>
                  <a:ext uri="{FF2B5EF4-FFF2-40B4-BE49-F238E27FC236}">
                    <a16:creationId xmlns:a16="http://schemas.microsoft.com/office/drawing/2014/main" id="{CEA8734F-D5C7-A010-F415-F688F4A8856D}"/>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55" name="TextBox 54">
              <a:extLst>
                <a:ext uri="{FF2B5EF4-FFF2-40B4-BE49-F238E27FC236}">
                  <a16:creationId xmlns:a16="http://schemas.microsoft.com/office/drawing/2014/main" id="{210C2D6A-EBC8-53DD-8E33-AAB63B42E726}"/>
                </a:ext>
              </a:extLst>
            </p:cNvPr>
            <p:cNvSpPr txBox="1"/>
            <p:nvPr/>
          </p:nvSpPr>
          <p:spPr>
            <a:xfrm>
              <a:off x="-16728" y="4158939"/>
              <a:ext cx="2448933" cy="2145288"/>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sym typeface="Arial"/>
                </a:rPr>
                <a:t>Instructor-Led Workshop</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Generative AI with Diffusion Models</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$500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5" name="Group 4">
            <a:extLst>
              <a:ext uri="{FF2B5EF4-FFF2-40B4-BE49-F238E27FC236}">
                <a16:creationId xmlns:a16="http://schemas.microsoft.com/office/drawing/2014/main" id="{352B5AEF-EF20-352B-7A21-564F56CF9FDD}"/>
              </a:ext>
            </a:extLst>
          </p:cNvPr>
          <p:cNvGrpSpPr/>
          <p:nvPr/>
        </p:nvGrpSpPr>
        <p:grpSpPr>
          <a:xfrm>
            <a:off x="1919853" y="11290811"/>
            <a:ext cx="7836354" cy="7994586"/>
            <a:chOff x="-98321" y="3949893"/>
            <a:chExt cx="2612118" cy="2664862"/>
          </a:xfrm>
        </p:grpSpPr>
        <p:grpSp>
          <p:nvGrpSpPr>
            <p:cNvPr id="6" name="Group 5">
              <a:extLst>
                <a:ext uri="{FF2B5EF4-FFF2-40B4-BE49-F238E27FC236}">
                  <a16:creationId xmlns:a16="http://schemas.microsoft.com/office/drawing/2014/main" id="{1642EF3A-C1E5-C5AE-518A-9807DAB8818D}"/>
                </a:ext>
              </a:extLst>
            </p:cNvPr>
            <p:cNvGrpSpPr/>
            <p:nvPr/>
          </p:nvGrpSpPr>
          <p:grpSpPr>
            <a:xfrm>
              <a:off x="-98321" y="3949893"/>
              <a:ext cx="2612118" cy="2664862"/>
              <a:chOff x="2475304" y="1222056"/>
              <a:chExt cx="2612118" cy="2664862"/>
            </a:xfrm>
          </p:grpSpPr>
          <p:sp>
            <p:nvSpPr>
              <p:cNvPr id="9" name="Rectangle 8">
                <a:extLst>
                  <a:ext uri="{FF2B5EF4-FFF2-40B4-BE49-F238E27FC236}">
                    <a16:creationId xmlns:a16="http://schemas.microsoft.com/office/drawing/2014/main" id="{9A31AF7C-AE3A-39C4-404D-E120067A9416}"/>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Rectangle 9">
                <a:extLst>
                  <a:ext uri="{FF2B5EF4-FFF2-40B4-BE49-F238E27FC236}">
                    <a16:creationId xmlns:a16="http://schemas.microsoft.com/office/drawing/2014/main" id="{EE93DFDC-7110-DBFC-CD10-4B33CD98F1DE}"/>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7" name="TextBox 6">
              <a:extLst>
                <a:ext uri="{FF2B5EF4-FFF2-40B4-BE49-F238E27FC236}">
                  <a16:creationId xmlns:a16="http://schemas.microsoft.com/office/drawing/2014/main" id="{A759CC7C-C10B-43B6-FBB7-E1795D1C74AE}"/>
                </a:ext>
              </a:extLst>
            </p:cNvPr>
            <p:cNvSpPr txBox="1"/>
            <p:nvPr/>
          </p:nvSpPr>
          <p:spPr>
            <a:xfrm>
              <a:off x="-16728" y="4158939"/>
              <a:ext cx="2448933" cy="2145288"/>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Building RAG Agents With LLMs</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Free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11" name="Group 10">
            <a:extLst>
              <a:ext uri="{FF2B5EF4-FFF2-40B4-BE49-F238E27FC236}">
                <a16:creationId xmlns:a16="http://schemas.microsoft.com/office/drawing/2014/main" id="{7DBBDF9E-2E55-3747-5524-5C6E5A915BC2}"/>
              </a:ext>
            </a:extLst>
          </p:cNvPr>
          <p:cNvGrpSpPr/>
          <p:nvPr/>
        </p:nvGrpSpPr>
        <p:grpSpPr>
          <a:xfrm>
            <a:off x="10290369" y="11290811"/>
            <a:ext cx="7836354" cy="7994586"/>
            <a:chOff x="-98321" y="3949893"/>
            <a:chExt cx="2612118" cy="2664862"/>
          </a:xfrm>
        </p:grpSpPr>
        <p:grpSp>
          <p:nvGrpSpPr>
            <p:cNvPr id="12" name="Group 11">
              <a:extLst>
                <a:ext uri="{FF2B5EF4-FFF2-40B4-BE49-F238E27FC236}">
                  <a16:creationId xmlns:a16="http://schemas.microsoft.com/office/drawing/2014/main" id="{4CB4075C-BD6E-478B-5F37-8C95CC23C6B3}"/>
                </a:ext>
              </a:extLst>
            </p:cNvPr>
            <p:cNvGrpSpPr/>
            <p:nvPr/>
          </p:nvGrpSpPr>
          <p:grpSpPr>
            <a:xfrm>
              <a:off x="-98321" y="3949893"/>
              <a:ext cx="2612118" cy="2664862"/>
              <a:chOff x="2475304" y="1222056"/>
              <a:chExt cx="2612118" cy="2664862"/>
            </a:xfrm>
          </p:grpSpPr>
          <p:sp>
            <p:nvSpPr>
              <p:cNvPr id="16" name="Rectangle 15">
                <a:extLst>
                  <a:ext uri="{FF2B5EF4-FFF2-40B4-BE49-F238E27FC236}">
                    <a16:creationId xmlns:a16="http://schemas.microsoft.com/office/drawing/2014/main" id="{D9F98F84-5286-F55F-6E6A-BDE36CE010C1}"/>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8" name="Rectangle 17">
                <a:extLst>
                  <a:ext uri="{FF2B5EF4-FFF2-40B4-BE49-F238E27FC236}">
                    <a16:creationId xmlns:a16="http://schemas.microsoft.com/office/drawing/2014/main" id="{B5A9B987-D84B-B7EC-B6EE-8F9510D5F858}"/>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14" name="TextBox 13">
              <a:extLst>
                <a:ext uri="{FF2B5EF4-FFF2-40B4-BE49-F238E27FC236}">
                  <a16:creationId xmlns:a16="http://schemas.microsoft.com/office/drawing/2014/main" id="{3203DEFB-0E2A-E262-3F79-75EA8AB858E7}"/>
                </a:ext>
              </a:extLst>
            </p:cNvPr>
            <p:cNvSpPr txBox="1"/>
            <p:nvPr/>
          </p:nvSpPr>
          <p:spPr>
            <a:xfrm>
              <a:off x="-16728" y="4158939"/>
              <a:ext cx="2448933" cy="2145288"/>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sym typeface="Arial"/>
                </a:rPr>
                <a:t>Instructor-Led Workshop</a:t>
              </a: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Building RAG Agents With LLMs</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$500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20" name="Group 19">
            <a:extLst>
              <a:ext uri="{FF2B5EF4-FFF2-40B4-BE49-F238E27FC236}">
                <a16:creationId xmlns:a16="http://schemas.microsoft.com/office/drawing/2014/main" id="{8C2AA06C-1BC5-8B19-80A2-1250D22CEE37}"/>
              </a:ext>
            </a:extLst>
          </p:cNvPr>
          <p:cNvGrpSpPr/>
          <p:nvPr/>
        </p:nvGrpSpPr>
        <p:grpSpPr>
          <a:xfrm>
            <a:off x="18841770" y="11290811"/>
            <a:ext cx="7836354" cy="7994586"/>
            <a:chOff x="-98321" y="3949893"/>
            <a:chExt cx="2612118" cy="2664862"/>
          </a:xfrm>
        </p:grpSpPr>
        <p:grpSp>
          <p:nvGrpSpPr>
            <p:cNvPr id="22" name="Group 21">
              <a:extLst>
                <a:ext uri="{FF2B5EF4-FFF2-40B4-BE49-F238E27FC236}">
                  <a16:creationId xmlns:a16="http://schemas.microsoft.com/office/drawing/2014/main" id="{9033F819-C041-DA61-48C7-96B162AC399F}"/>
                </a:ext>
              </a:extLst>
            </p:cNvPr>
            <p:cNvGrpSpPr/>
            <p:nvPr/>
          </p:nvGrpSpPr>
          <p:grpSpPr>
            <a:xfrm>
              <a:off x="-98321" y="3949893"/>
              <a:ext cx="2612118" cy="2664862"/>
              <a:chOff x="2475304" y="1222056"/>
              <a:chExt cx="2612118" cy="2664862"/>
            </a:xfrm>
          </p:grpSpPr>
          <p:sp>
            <p:nvSpPr>
              <p:cNvPr id="28" name="Rectangle 27">
                <a:extLst>
                  <a:ext uri="{FF2B5EF4-FFF2-40B4-BE49-F238E27FC236}">
                    <a16:creationId xmlns:a16="http://schemas.microsoft.com/office/drawing/2014/main" id="{B3FD936E-B89A-86BC-E4C0-74D07AF77085}"/>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9" name="Rectangle 28">
                <a:extLst>
                  <a:ext uri="{FF2B5EF4-FFF2-40B4-BE49-F238E27FC236}">
                    <a16:creationId xmlns:a16="http://schemas.microsoft.com/office/drawing/2014/main" id="{CD8F18AA-C1B5-CF3E-71EB-92D4C3DACCE7}"/>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24" name="TextBox 23">
              <a:extLst>
                <a:ext uri="{FF2B5EF4-FFF2-40B4-BE49-F238E27FC236}">
                  <a16:creationId xmlns:a16="http://schemas.microsoft.com/office/drawing/2014/main" id="{6E6632F7-41E9-BAA7-AFA4-A0FA4710FF19}"/>
                </a:ext>
              </a:extLst>
            </p:cNvPr>
            <p:cNvSpPr txBox="1"/>
            <p:nvPr/>
          </p:nvSpPr>
          <p:spPr>
            <a:xfrm>
              <a:off x="-16728" y="4158939"/>
              <a:ext cx="2448933" cy="2145288"/>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Generative AI with Diffusion Models</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$90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30" name="Group 29">
            <a:extLst>
              <a:ext uri="{FF2B5EF4-FFF2-40B4-BE49-F238E27FC236}">
                <a16:creationId xmlns:a16="http://schemas.microsoft.com/office/drawing/2014/main" id="{0C708CF1-2646-4D03-9B19-949B69E7CC25}"/>
              </a:ext>
            </a:extLst>
          </p:cNvPr>
          <p:cNvGrpSpPr/>
          <p:nvPr/>
        </p:nvGrpSpPr>
        <p:grpSpPr>
          <a:xfrm>
            <a:off x="27335751" y="2722251"/>
            <a:ext cx="7836354" cy="7994586"/>
            <a:chOff x="-98321" y="3949893"/>
            <a:chExt cx="2612118" cy="2664862"/>
          </a:xfrm>
        </p:grpSpPr>
        <p:grpSp>
          <p:nvGrpSpPr>
            <p:cNvPr id="58" name="Group 57">
              <a:extLst>
                <a:ext uri="{FF2B5EF4-FFF2-40B4-BE49-F238E27FC236}">
                  <a16:creationId xmlns:a16="http://schemas.microsoft.com/office/drawing/2014/main" id="{2EB93365-3E2F-815B-5BD2-645350E894A1}"/>
                </a:ext>
              </a:extLst>
            </p:cNvPr>
            <p:cNvGrpSpPr/>
            <p:nvPr/>
          </p:nvGrpSpPr>
          <p:grpSpPr>
            <a:xfrm>
              <a:off x="-98321" y="3949893"/>
              <a:ext cx="2612118" cy="2664862"/>
              <a:chOff x="2475304" y="1222056"/>
              <a:chExt cx="2612118" cy="2664862"/>
            </a:xfrm>
          </p:grpSpPr>
          <p:sp>
            <p:nvSpPr>
              <p:cNvPr id="60" name="Rectangle 59">
                <a:extLst>
                  <a:ext uri="{FF2B5EF4-FFF2-40B4-BE49-F238E27FC236}">
                    <a16:creationId xmlns:a16="http://schemas.microsoft.com/office/drawing/2014/main" id="{983B975F-6BB7-963F-0274-0C67512D3522}"/>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1" name="Rectangle 60">
                <a:extLst>
                  <a:ext uri="{FF2B5EF4-FFF2-40B4-BE49-F238E27FC236}">
                    <a16:creationId xmlns:a16="http://schemas.microsoft.com/office/drawing/2014/main" id="{B5709FD5-B877-9A90-2132-DB8DCFB6931C}"/>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59" name="TextBox 58">
              <a:extLst>
                <a:ext uri="{FF2B5EF4-FFF2-40B4-BE49-F238E27FC236}">
                  <a16:creationId xmlns:a16="http://schemas.microsoft.com/office/drawing/2014/main" id="{D2CBB96B-B08B-69ED-FD94-65C3EDECD719}"/>
                </a:ext>
              </a:extLst>
            </p:cNvPr>
            <p:cNvSpPr txBox="1"/>
            <p:nvPr/>
          </p:nvSpPr>
          <p:spPr>
            <a:xfrm>
              <a:off x="-16728" y="4158939"/>
              <a:ext cx="2448933" cy="2171449"/>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Introduction to Transformer-Based Natural Language Processing</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180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$30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6 hours</a:t>
              </a:r>
            </a:p>
          </p:txBody>
        </p:sp>
      </p:grpSp>
      <p:sp>
        <p:nvSpPr>
          <p:cNvPr id="17" name="Title 1">
            <a:extLst>
              <a:ext uri="{FF2B5EF4-FFF2-40B4-BE49-F238E27FC236}">
                <a16:creationId xmlns:a16="http://schemas.microsoft.com/office/drawing/2014/main" id="{AA4F6DCA-6D77-5420-FBB7-E405E6B260CD}"/>
              </a:ext>
            </a:extLst>
          </p:cNvPr>
          <p:cNvSpPr>
            <a:spLocks noGrp="1"/>
          </p:cNvSpPr>
          <p:nvPr>
            <p:ph type="title"/>
          </p:nvPr>
        </p:nvSpPr>
        <p:spPr>
          <a:xfrm>
            <a:off x="843565" y="162182"/>
            <a:ext cx="34888869" cy="2691609"/>
          </a:xfrm>
        </p:spPr>
        <p:txBody>
          <a:bodyPr>
            <a:normAutofit/>
          </a:bodyPr>
          <a:lstStyle/>
          <a:p>
            <a:r>
              <a:rPr lang="en-US" sz="13800" dirty="0"/>
              <a:t>NVIDIA Deep Learning Institute (DLI)</a:t>
            </a:r>
            <a:endParaRPr lang="en-US" sz="13800" b="0" dirty="0"/>
          </a:p>
        </p:txBody>
      </p:sp>
      <p:pic>
        <p:nvPicPr>
          <p:cNvPr id="19" name="Picture 18">
            <a:extLst>
              <a:ext uri="{FF2B5EF4-FFF2-40B4-BE49-F238E27FC236}">
                <a16:creationId xmlns:a16="http://schemas.microsoft.com/office/drawing/2014/main" id="{C99B2F9E-394A-B6AC-1EBF-390C33900EA9}"/>
              </a:ext>
            </a:extLst>
          </p:cNvPr>
          <p:cNvPicPr>
            <a:picLocks noChangeAspect="1"/>
          </p:cNvPicPr>
          <p:nvPr/>
        </p:nvPicPr>
        <p:blipFill>
          <a:blip r:embed="rId3"/>
          <a:stretch>
            <a:fillRect/>
          </a:stretch>
        </p:blipFill>
        <p:spPr>
          <a:xfrm>
            <a:off x="322728" y="284291"/>
            <a:ext cx="4486788" cy="980307"/>
          </a:xfrm>
          <a:prstGeom prst="rect">
            <a:avLst/>
          </a:prstGeom>
        </p:spPr>
      </p:pic>
      <p:sp>
        <p:nvSpPr>
          <p:cNvPr id="21" name="Rounded Rectangle 20">
            <a:extLst>
              <a:ext uri="{FF2B5EF4-FFF2-40B4-BE49-F238E27FC236}">
                <a16:creationId xmlns:a16="http://schemas.microsoft.com/office/drawing/2014/main" id="{B988E73C-C14B-85D1-1B5B-A80270C3F811}"/>
              </a:ext>
            </a:extLst>
          </p:cNvPr>
          <p:cNvSpPr/>
          <p:nvPr/>
        </p:nvSpPr>
        <p:spPr>
          <a:xfrm>
            <a:off x="1659482" y="10978054"/>
            <a:ext cx="8237680" cy="8607080"/>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ounded Rectangle 1">
            <a:extLst>
              <a:ext uri="{FF2B5EF4-FFF2-40B4-BE49-F238E27FC236}">
                <a16:creationId xmlns:a16="http://schemas.microsoft.com/office/drawing/2014/main" id="{46DEE95B-0BDE-7B31-1B84-3B7360FA0157}"/>
              </a:ext>
            </a:extLst>
          </p:cNvPr>
          <p:cNvSpPr/>
          <p:nvPr/>
        </p:nvSpPr>
        <p:spPr>
          <a:xfrm>
            <a:off x="18627903" y="10949176"/>
            <a:ext cx="8237680" cy="8607080"/>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547210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5" y="162182"/>
            <a:ext cx="34888869" cy="2691609"/>
          </a:xfrm>
        </p:spPr>
        <p:txBody>
          <a:bodyPr>
            <a:normAutofit/>
          </a:bodyPr>
          <a:lstStyle/>
          <a:p>
            <a:r>
              <a:rPr lang="en-US" sz="13800" dirty="0"/>
              <a:t>NVIDIA Deep Learning Institute (DLI)</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4809515" y="19374974"/>
            <a:ext cx="25654443"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https://learn.nvidia.com/en-us/training/find-training?q=Generative+AI</a:t>
            </a: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pic>
        <p:nvPicPr>
          <p:cNvPr id="7" name="Picture 6">
            <a:extLst>
              <a:ext uri="{FF2B5EF4-FFF2-40B4-BE49-F238E27FC236}">
                <a16:creationId xmlns:a16="http://schemas.microsoft.com/office/drawing/2014/main" id="{A6751D03-0557-6CF3-881D-E0DFAB14B128}"/>
              </a:ext>
            </a:extLst>
          </p:cNvPr>
          <p:cNvPicPr>
            <a:picLocks noChangeAspect="1"/>
          </p:cNvPicPr>
          <p:nvPr/>
        </p:nvPicPr>
        <p:blipFill>
          <a:blip r:embed="rId4"/>
          <a:stretch>
            <a:fillRect/>
          </a:stretch>
        </p:blipFill>
        <p:spPr>
          <a:xfrm>
            <a:off x="4090739" y="2859912"/>
            <a:ext cx="28665243" cy="16515060"/>
          </a:xfrm>
          <a:prstGeom prst="rect">
            <a:avLst/>
          </a:prstGeom>
        </p:spPr>
      </p:pic>
      <p:sp>
        <p:nvSpPr>
          <p:cNvPr id="9" name="TextBox 8">
            <a:extLst>
              <a:ext uri="{FF2B5EF4-FFF2-40B4-BE49-F238E27FC236}">
                <a16:creationId xmlns:a16="http://schemas.microsoft.com/office/drawing/2014/main" id="{255BEBC9-3BB9-2983-49B6-8BE7B10CA70C}"/>
              </a:ext>
            </a:extLst>
          </p:cNvPr>
          <p:cNvSpPr txBox="1"/>
          <p:nvPr/>
        </p:nvSpPr>
        <p:spPr>
          <a:xfrm>
            <a:off x="15448548" y="9028472"/>
            <a:ext cx="15544800" cy="2308324"/>
          </a:xfrm>
          <a:prstGeom prst="rect">
            <a:avLst/>
          </a:prstGeom>
          <a:noFill/>
        </p:spPr>
        <p:txBody>
          <a:bodyPr wrap="square">
            <a:spAutoFit/>
          </a:bodyPr>
          <a:lstStyle/>
          <a:p>
            <a:pPr marL="0" marR="0" lvl="0" indent="0" algn="l" defTabSz="2743200" rtl="0" eaLnBrk="1" fontAlgn="auto" latinLnBrk="0" hangingPunct="1">
              <a:lnSpc>
                <a:spcPct val="100000"/>
              </a:lnSpc>
              <a:spcBef>
                <a:spcPts val="0"/>
              </a:spcBef>
              <a:spcAft>
                <a:spcPts val="0"/>
              </a:spcAft>
              <a:buClrTx/>
              <a:buSzTx/>
              <a:buFont typeface="Arial"/>
              <a:buNone/>
              <a:tabLst/>
              <a:defRPr/>
            </a:pPr>
            <a:r>
              <a:rPr kumimoji="0" lang="en-US" sz="14400" b="1" i="0" u="none" strike="noStrike" kern="1200" cap="none" spc="0" normalizeH="0" baseline="0" noProof="0" dirty="0">
                <a:ln>
                  <a:noFill/>
                </a:ln>
                <a:solidFill>
                  <a:srgbClr val="C00000"/>
                </a:solidFill>
                <a:effectLst/>
                <a:uLnTx/>
                <a:uFillTx/>
                <a:latin typeface="Calibri" panose="020F0502020204030204"/>
                <a:ea typeface="+mn-ea"/>
                <a:cs typeface="Arial"/>
                <a:sym typeface="Arial"/>
              </a:rPr>
              <a:t>Generative AI </a:t>
            </a:r>
          </a:p>
        </p:txBody>
      </p:sp>
    </p:spTree>
    <p:extLst>
      <p:ext uri="{BB962C8B-B14F-4D97-AF65-F5344CB8AC3E}">
        <p14:creationId xmlns:p14="http://schemas.microsoft.com/office/powerpoint/2010/main" val="1285212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07305" y="283664"/>
            <a:ext cx="4486788" cy="980307"/>
          </a:xfrm>
          <a:prstGeom prst="rect">
            <a:avLst/>
          </a:prstGeom>
        </p:spPr>
      </p:pic>
      <p:pic>
        <p:nvPicPr>
          <p:cNvPr id="9" name="Picture 8">
            <a:extLst>
              <a:ext uri="{FF2B5EF4-FFF2-40B4-BE49-F238E27FC236}">
                <a16:creationId xmlns:a16="http://schemas.microsoft.com/office/drawing/2014/main" id="{318F88CA-593A-320F-28EA-C5544CE6814F}"/>
              </a:ext>
            </a:extLst>
          </p:cNvPr>
          <p:cNvPicPr>
            <a:picLocks noChangeAspect="1"/>
          </p:cNvPicPr>
          <p:nvPr/>
        </p:nvPicPr>
        <p:blipFill>
          <a:blip r:embed="rId4"/>
          <a:stretch>
            <a:fillRect/>
          </a:stretch>
        </p:blipFill>
        <p:spPr>
          <a:xfrm>
            <a:off x="3716396" y="2659369"/>
            <a:ext cx="29762997" cy="16913772"/>
          </a:xfrm>
          <a:prstGeom prst="rect">
            <a:avLst/>
          </a:prstGeom>
        </p:spPr>
      </p:pic>
    </p:spTree>
    <p:extLst>
      <p:ext uri="{BB962C8B-B14F-4D97-AF65-F5344CB8AC3E}">
        <p14:creationId xmlns:p14="http://schemas.microsoft.com/office/powerpoint/2010/main" val="311753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pic>
        <p:nvPicPr>
          <p:cNvPr id="5" name="Picture 4">
            <a:extLst>
              <a:ext uri="{FF2B5EF4-FFF2-40B4-BE49-F238E27FC236}">
                <a16:creationId xmlns:a16="http://schemas.microsoft.com/office/drawing/2014/main" id="{C7B87C57-CCA3-2FFD-078A-16E84FAA73EA}"/>
              </a:ext>
            </a:extLst>
          </p:cNvPr>
          <p:cNvPicPr>
            <a:picLocks noChangeAspect="1"/>
          </p:cNvPicPr>
          <p:nvPr/>
        </p:nvPicPr>
        <p:blipFill>
          <a:blip r:embed="rId3"/>
          <a:stretch>
            <a:fillRect/>
          </a:stretch>
        </p:blipFill>
        <p:spPr>
          <a:xfrm>
            <a:off x="3869616" y="2955861"/>
            <a:ext cx="28836762" cy="16467240"/>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374977"/>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https://learn.nvidia.com/courses/course-detail?course_id=course-v1:DLI+S-FX-15+V1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52318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Generative AI Explained</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374977"/>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https://learn.nvidia.com/courses/course-detail?course_id=course-v1:DLI+S-FX-15+V1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7" name="Picture 6">
            <a:extLst>
              <a:ext uri="{FF2B5EF4-FFF2-40B4-BE49-F238E27FC236}">
                <a16:creationId xmlns:a16="http://schemas.microsoft.com/office/drawing/2014/main" id="{3F7DB98E-BBCC-B9F9-FCDF-49260C79E20B}"/>
              </a:ext>
            </a:extLst>
          </p:cNvPr>
          <p:cNvPicPr>
            <a:picLocks noChangeAspect="1"/>
          </p:cNvPicPr>
          <p:nvPr/>
        </p:nvPicPr>
        <p:blipFill>
          <a:blip r:embed="rId4"/>
          <a:stretch>
            <a:fillRect/>
          </a:stretch>
        </p:blipFill>
        <p:spPr>
          <a:xfrm>
            <a:off x="3952613" y="3053517"/>
            <a:ext cx="28670769" cy="16321458"/>
          </a:xfrm>
          <a:prstGeom prst="rect">
            <a:avLst/>
          </a:prstGeom>
        </p:spPr>
      </p:pic>
    </p:spTree>
    <p:extLst>
      <p:ext uri="{BB962C8B-B14F-4D97-AF65-F5344CB8AC3E}">
        <p14:creationId xmlns:p14="http://schemas.microsoft.com/office/powerpoint/2010/main" val="3314746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Introduction to Transformer-Based </a:t>
            </a:r>
            <a:br>
              <a:rPr lang="en-US" dirty="0"/>
            </a:br>
            <a:r>
              <a:rPr lang="en-US" dirty="0"/>
              <a:t>Natural Language Processing</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374977"/>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https://learn.nvidia.com/courses/course-detail?course_id=course-v1:DLI+S-FX-08+V1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6" name="Picture 5">
            <a:extLst>
              <a:ext uri="{FF2B5EF4-FFF2-40B4-BE49-F238E27FC236}">
                <a16:creationId xmlns:a16="http://schemas.microsoft.com/office/drawing/2014/main" id="{621AA20C-01DB-4365-7DE5-596DD2E62543}"/>
              </a:ext>
            </a:extLst>
          </p:cNvPr>
          <p:cNvPicPr>
            <a:picLocks noChangeAspect="1"/>
          </p:cNvPicPr>
          <p:nvPr/>
        </p:nvPicPr>
        <p:blipFill>
          <a:blip r:embed="rId4"/>
          <a:stretch>
            <a:fillRect/>
          </a:stretch>
        </p:blipFill>
        <p:spPr>
          <a:xfrm>
            <a:off x="4493270" y="3775461"/>
            <a:ext cx="27589455" cy="15695766"/>
          </a:xfrm>
          <a:prstGeom prst="rect">
            <a:avLst/>
          </a:prstGeom>
        </p:spPr>
      </p:pic>
    </p:spTree>
    <p:extLst>
      <p:ext uri="{BB962C8B-B14F-4D97-AF65-F5344CB8AC3E}">
        <p14:creationId xmlns:p14="http://schemas.microsoft.com/office/powerpoint/2010/main" val="2296063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27</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BF3A281A-4801-C78F-C91C-3C1ACA77337E}"/>
              </a:ext>
            </a:extLst>
          </p:cNvPr>
          <p:cNvPicPr>
            <a:picLocks noChangeAspect="1"/>
          </p:cNvPicPr>
          <p:nvPr/>
        </p:nvPicPr>
        <p:blipFill>
          <a:blip r:embed="rId3"/>
          <a:stretch>
            <a:fillRect/>
          </a:stretch>
        </p:blipFill>
        <p:spPr>
          <a:xfrm>
            <a:off x="5032293" y="3434225"/>
            <a:ext cx="26511408" cy="16097961"/>
          </a:xfrm>
          <a:prstGeom prst="rect">
            <a:avLst/>
          </a:prstGeom>
        </p:spPr>
      </p:pic>
      <p:pic>
        <p:nvPicPr>
          <p:cNvPr id="6" name="Picture 5">
            <a:extLst>
              <a:ext uri="{FF2B5EF4-FFF2-40B4-BE49-F238E27FC236}">
                <a16:creationId xmlns:a16="http://schemas.microsoft.com/office/drawing/2014/main" id="{EFC68432-585E-0AA7-EA30-AF816F41AE8C}"/>
              </a:ext>
            </a:extLst>
          </p:cNvPr>
          <p:cNvPicPr>
            <a:picLocks noChangeAspect="1"/>
          </p:cNvPicPr>
          <p:nvPr/>
        </p:nvPicPr>
        <p:blipFill>
          <a:blip r:embed="rId4"/>
          <a:stretch>
            <a:fillRect/>
          </a:stretch>
        </p:blipFill>
        <p:spPr>
          <a:xfrm>
            <a:off x="322728" y="284291"/>
            <a:ext cx="4486788" cy="980307"/>
          </a:xfrm>
          <a:prstGeom prst="rect">
            <a:avLst/>
          </a:prstGeom>
        </p:spPr>
      </p:pic>
      <p:sp>
        <p:nvSpPr>
          <p:cNvPr id="3" name="Rounded Rectangle 2">
            <a:extLst>
              <a:ext uri="{FF2B5EF4-FFF2-40B4-BE49-F238E27FC236}">
                <a16:creationId xmlns:a16="http://schemas.microsoft.com/office/drawing/2014/main" id="{54EAE8B7-7870-FD94-7497-CE867571F8B4}"/>
              </a:ext>
            </a:extLst>
          </p:cNvPr>
          <p:cNvSpPr/>
          <p:nvPr/>
        </p:nvSpPr>
        <p:spPr>
          <a:xfrm>
            <a:off x="16725900" y="8839200"/>
            <a:ext cx="2743200" cy="1219200"/>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533635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28</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6" name="Picture 5">
            <a:extLst>
              <a:ext uri="{FF2B5EF4-FFF2-40B4-BE49-F238E27FC236}">
                <a16:creationId xmlns:a16="http://schemas.microsoft.com/office/drawing/2014/main" id="{4CE6F269-99DF-CF07-B5A2-9FA16C6B1AFB}"/>
              </a:ext>
            </a:extLst>
          </p:cNvPr>
          <p:cNvPicPr>
            <a:picLocks noChangeAspect="1"/>
          </p:cNvPicPr>
          <p:nvPr/>
        </p:nvPicPr>
        <p:blipFill>
          <a:blip r:embed="rId3"/>
          <a:stretch>
            <a:fillRect/>
          </a:stretch>
        </p:blipFill>
        <p:spPr>
          <a:xfrm>
            <a:off x="8584809" y="3947303"/>
            <a:ext cx="18294438" cy="14236563"/>
          </a:xfrm>
          <a:prstGeom prst="rect">
            <a:avLst/>
          </a:prstGeom>
        </p:spPr>
      </p:pic>
      <p:pic>
        <p:nvPicPr>
          <p:cNvPr id="3" name="Picture 2">
            <a:extLst>
              <a:ext uri="{FF2B5EF4-FFF2-40B4-BE49-F238E27FC236}">
                <a16:creationId xmlns:a16="http://schemas.microsoft.com/office/drawing/2014/main" id="{9107F25B-341C-5817-1C45-155A8DDE3632}"/>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466576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29</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466453AE-D91C-8D6C-92F4-ADE7C6A224CE}"/>
              </a:ext>
            </a:extLst>
          </p:cNvPr>
          <p:cNvPicPr>
            <a:picLocks noChangeAspect="1"/>
          </p:cNvPicPr>
          <p:nvPr/>
        </p:nvPicPr>
        <p:blipFill>
          <a:blip r:embed="rId3"/>
          <a:stretch>
            <a:fillRect/>
          </a:stretch>
        </p:blipFill>
        <p:spPr>
          <a:xfrm>
            <a:off x="7687208" y="3498936"/>
            <a:ext cx="21201579" cy="15733296"/>
          </a:xfrm>
          <a:prstGeom prst="rect">
            <a:avLst/>
          </a:prstGeom>
        </p:spPr>
      </p:pic>
      <p:pic>
        <p:nvPicPr>
          <p:cNvPr id="3" name="Picture 2">
            <a:extLst>
              <a:ext uri="{FF2B5EF4-FFF2-40B4-BE49-F238E27FC236}">
                <a16:creationId xmlns:a16="http://schemas.microsoft.com/office/drawing/2014/main" id="{97AC72B2-6F97-8038-838A-97F742767379}"/>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1121440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1603169" y="322184"/>
            <a:ext cx="33666543" cy="2711961"/>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1603169" y="3117276"/>
            <a:ext cx="33666543" cy="17051412"/>
          </a:xfrm>
        </p:spPr>
        <p:txBody>
          <a:bodyPr>
            <a:noAutofit/>
          </a:bodyPr>
          <a:lstStyle/>
          <a:p>
            <a:pPr marL="0" indent="0">
              <a:buNone/>
            </a:pPr>
            <a:r>
              <a:rPr lang="en-US" altLang="zh-TW" sz="8400" dirty="0"/>
              <a:t>Week    Date    Subject/Topics</a:t>
            </a:r>
          </a:p>
          <a:p>
            <a:pPr marL="0" indent="0">
              <a:buNone/>
            </a:pPr>
            <a:r>
              <a:rPr lang="en-US" sz="8400" dirty="0">
                <a:solidFill>
                  <a:schemeClr val="bg1">
                    <a:lumMod val="65000"/>
                  </a:schemeClr>
                </a:solidFill>
              </a:rPr>
              <a:t>7 2025/04/01 Self-Learning</a:t>
            </a:r>
          </a:p>
          <a:p>
            <a:pPr marL="0" indent="0">
              <a:buNone/>
            </a:pPr>
            <a:r>
              <a:rPr lang="en-US" sz="8400" dirty="0">
                <a:solidFill>
                  <a:schemeClr val="accent2">
                    <a:lumMod val="75000"/>
                  </a:schemeClr>
                </a:solidFill>
              </a:rPr>
              <a:t>8 2025/04/08 Midterm Project Report</a:t>
            </a:r>
          </a:p>
          <a:p>
            <a:pPr marL="0" indent="0">
              <a:buNone/>
            </a:pPr>
            <a:r>
              <a:rPr lang="en-US" sz="8400" dirty="0"/>
              <a:t>9 2025/04/15 Generative AI for Multimodal Information Generation</a:t>
            </a:r>
          </a:p>
          <a:p>
            <a:pPr marL="0" indent="0">
              <a:buNone/>
            </a:pPr>
            <a:r>
              <a:rPr lang="en-US" sz="8400" dirty="0">
                <a:solidFill>
                  <a:srgbClr val="C00000"/>
                </a:solidFill>
              </a:rPr>
              <a:t>10 2025/04/22 NVIDIA Generative AI with Diffusion Models Part I</a:t>
            </a:r>
          </a:p>
          <a:p>
            <a:pPr marL="0" indent="0">
              <a:buNone/>
            </a:pPr>
            <a:r>
              <a:rPr lang="en-US" sz="8400" dirty="0">
                <a:solidFill>
                  <a:schemeClr val="accent6">
                    <a:lumMod val="75000"/>
                  </a:schemeClr>
                </a:solidFill>
              </a:rPr>
              <a:t>11 2025/04/29 NVIDIA Generative AI with Diffusion Models Part II</a:t>
            </a:r>
          </a:p>
          <a:p>
            <a:pPr marL="0" indent="0">
              <a:buNone/>
            </a:pPr>
            <a:r>
              <a:rPr lang="en-US" sz="8400" dirty="0">
                <a:solidFill>
                  <a:srgbClr val="7030A0"/>
                </a:solidFill>
              </a:rPr>
              <a:t>12 2025/05/06 Case Study on Generative AI Innovative Applications 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spTree>
    <p:extLst>
      <p:ext uri="{BB962C8B-B14F-4D97-AF65-F5344CB8AC3E}">
        <p14:creationId xmlns:p14="http://schemas.microsoft.com/office/powerpoint/2010/main" val="3813350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30</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9" name="Picture 8">
            <a:extLst>
              <a:ext uri="{FF2B5EF4-FFF2-40B4-BE49-F238E27FC236}">
                <a16:creationId xmlns:a16="http://schemas.microsoft.com/office/drawing/2014/main" id="{30B75F69-F6EC-476F-99A0-06AA6477F6E4}"/>
              </a:ext>
            </a:extLst>
          </p:cNvPr>
          <p:cNvPicPr>
            <a:picLocks noChangeAspect="1"/>
          </p:cNvPicPr>
          <p:nvPr/>
        </p:nvPicPr>
        <p:blipFill>
          <a:blip r:embed="rId3"/>
          <a:stretch>
            <a:fillRect/>
          </a:stretch>
        </p:blipFill>
        <p:spPr>
          <a:xfrm>
            <a:off x="3539684" y="3673439"/>
            <a:ext cx="29939709" cy="15696051"/>
          </a:xfrm>
          <a:prstGeom prst="rect">
            <a:avLst/>
          </a:prstGeom>
        </p:spPr>
      </p:pic>
      <p:pic>
        <p:nvPicPr>
          <p:cNvPr id="3" name="Picture 2">
            <a:extLst>
              <a:ext uri="{FF2B5EF4-FFF2-40B4-BE49-F238E27FC236}">
                <a16:creationId xmlns:a16="http://schemas.microsoft.com/office/drawing/2014/main" id="{4D8C6D3F-5BEA-6702-5407-CFAD4A0173C2}"/>
              </a:ext>
            </a:extLst>
          </p:cNvPr>
          <p:cNvPicPr>
            <a:picLocks noChangeAspect="1"/>
          </p:cNvPicPr>
          <p:nvPr/>
        </p:nvPicPr>
        <p:blipFill>
          <a:blip r:embed="rId4"/>
          <a:stretch>
            <a:fillRect/>
          </a:stretch>
        </p:blipFill>
        <p:spPr>
          <a:xfrm>
            <a:off x="322728" y="284291"/>
            <a:ext cx="4486788" cy="980307"/>
          </a:xfrm>
          <a:prstGeom prst="rect">
            <a:avLst/>
          </a:prstGeom>
        </p:spPr>
      </p:pic>
      <p:sp>
        <p:nvSpPr>
          <p:cNvPr id="5" name="Rounded Rectangle 4">
            <a:extLst>
              <a:ext uri="{FF2B5EF4-FFF2-40B4-BE49-F238E27FC236}">
                <a16:creationId xmlns:a16="http://schemas.microsoft.com/office/drawing/2014/main" id="{C9124790-2D16-85D4-FA15-4CD3398C0862}"/>
              </a:ext>
            </a:extLst>
          </p:cNvPr>
          <p:cNvSpPr/>
          <p:nvPr/>
        </p:nvSpPr>
        <p:spPr>
          <a:xfrm>
            <a:off x="3886200" y="14173200"/>
            <a:ext cx="14401800" cy="876300"/>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Rounded Rectangle 5">
            <a:extLst>
              <a:ext uri="{FF2B5EF4-FFF2-40B4-BE49-F238E27FC236}">
                <a16:creationId xmlns:a16="http://schemas.microsoft.com/office/drawing/2014/main" id="{B710E8C2-D4EC-31CB-1A6D-A02F3455D9F5}"/>
              </a:ext>
            </a:extLst>
          </p:cNvPr>
          <p:cNvSpPr/>
          <p:nvPr/>
        </p:nvSpPr>
        <p:spPr>
          <a:xfrm>
            <a:off x="29641800" y="17695834"/>
            <a:ext cx="3193338" cy="1066800"/>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466981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20A7B45E-A5AD-C457-4313-5138BAA4D9CB}"/>
              </a:ext>
            </a:extLst>
          </p:cNvPr>
          <p:cNvPicPr>
            <a:picLocks noChangeAspect="1"/>
          </p:cNvPicPr>
          <p:nvPr/>
        </p:nvPicPr>
        <p:blipFill>
          <a:blip r:embed="rId3"/>
          <a:stretch>
            <a:fillRect/>
          </a:stretch>
        </p:blipFill>
        <p:spPr>
          <a:xfrm>
            <a:off x="3106269" y="3621644"/>
            <a:ext cx="30373122" cy="15753333"/>
          </a:xfrm>
          <a:prstGeom prst="rect">
            <a:avLst/>
          </a:prstGeom>
        </p:spPr>
      </p:pic>
      <p:pic>
        <p:nvPicPr>
          <p:cNvPr id="3" name="Picture 2">
            <a:extLst>
              <a:ext uri="{FF2B5EF4-FFF2-40B4-BE49-F238E27FC236}">
                <a16:creationId xmlns:a16="http://schemas.microsoft.com/office/drawing/2014/main" id="{75D16D41-49F3-B27D-E150-AF0FA047B737}"/>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210686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2682651"/>
          </a:xfrm>
        </p:spPr>
        <p:txBody>
          <a:bodyPr>
            <a:normAutofit/>
          </a:bodyPr>
          <a:lstStyle/>
          <a:p>
            <a:r>
              <a:rPr lang="en-US" sz="14000" dirty="0"/>
              <a:t>NVIDIA Deep Learning Institute (DLI)</a:t>
            </a:r>
            <a:endParaRPr lang="en-US" sz="140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5"/>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https://learn.nvidia.com/my-learning</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7" name="Picture 6">
            <a:extLst>
              <a:ext uri="{FF2B5EF4-FFF2-40B4-BE49-F238E27FC236}">
                <a16:creationId xmlns:a16="http://schemas.microsoft.com/office/drawing/2014/main" id="{D7F5195C-FC3C-0AD4-8FEE-B546A2EEEADF}"/>
              </a:ext>
            </a:extLst>
          </p:cNvPr>
          <p:cNvPicPr>
            <a:picLocks noChangeAspect="1"/>
          </p:cNvPicPr>
          <p:nvPr/>
        </p:nvPicPr>
        <p:blipFill>
          <a:blip r:embed="rId3"/>
          <a:stretch>
            <a:fillRect/>
          </a:stretch>
        </p:blipFill>
        <p:spPr>
          <a:xfrm>
            <a:off x="5406282" y="2850954"/>
            <a:ext cx="25763430" cy="16835778"/>
          </a:xfrm>
          <a:prstGeom prst="rect">
            <a:avLst/>
          </a:prstGeom>
        </p:spPr>
      </p:pic>
      <p:pic>
        <p:nvPicPr>
          <p:cNvPr id="3" name="Picture 2">
            <a:extLst>
              <a:ext uri="{FF2B5EF4-FFF2-40B4-BE49-F238E27FC236}">
                <a16:creationId xmlns:a16="http://schemas.microsoft.com/office/drawing/2014/main" id="{0ED149C4-4B07-9A6B-3578-5B19D97C0D9D}"/>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37619919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sz="14000" dirty="0"/>
              <a:t>NVIDIA Deep Learning Institute (DLI)</a:t>
            </a:r>
            <a:endParaRPr lang="en-US" sz="140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5"/>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https://learn.nvidia.com/my-learning</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6" name="Picture 5">
            <a:extLst>
              <a:ext uri="{FF2B5EF4-FFF2-40B4-BE49-F238E27FC236}">
                <a16:creationId xmlns:a16="http://schemas.microsoft.com/office/drawing/2014/main" id="{1CF6666A-734E-2BB1-59E8-1F60934AE1FD}"/>
              </a:ext>
            </a:extLst>
          </p:cNvPr>
          <p:cNvPicPr>
            <a:picLocks noChangeAspect="1"/>
          </p:cNvPicPr>
          <p:nvPr/>
        </p:nvPicPr>
        <p:blipFill>
          <a:blip r:embed="rId3"/>
          <a:stretch>
            <a:fillRect/>
          </a:stretch>
        </p:blipFill>
        <p:spPr>
          <a:xfrm>
            <a:off x="2885906" y="2823884"/>
            <a:ext cx="30804183" cy="16551093"/>
          </a:xfrm>
          <a:prstGeom prst="rect">
            <a:avLst/>
          </a:prstGeom>
        </p:spPr>
      </p:pic>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1414843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89E2D8-BC09-DF66-9E3D-327BECAAEEC6}"/>
              </a:ext>
            </a:extLst>
          </p:cNvPr>
          <p:cNvSpPr>
            <a:spLocks noGrp="1"/>
          </p:cNvSpPr>
          <p:nvPr>
            <p:ph type="sldNum" sz="quarter" idx="12"/>
          </p:nvPr>
        </p:nvSpPr>
        <p:spPr/>
        <p:txBody>
          <a:bodyPr/>
          <a:lstStyle/>
          <a:p>
            <a:fld id="{5D6FF71F-CF6A-4C46-8F9B-61D49EEA70E3}" type="slidenum">
              <a:rPr lang="en-US" smtClean="0"/>
              <a:t>34</a:t>
            </a:fld>
            <a:endParaRPr lang="en-US"/>
          </a:p>
        </p:txBody>
      </p:sp>
      <p:pic>
        <p:nvPicPr>
          <p:cNvPr id="5" name="Picture 4">
            <a:extLst>
              <a:ext uri="{FF2B5EF4-FFF2-40B4-BE49-F238E27FC236}">
                <a16:creationId xmlns:a16="http://schemas.microsoft.com/office/drawing/2014/main" id="{E70DC725-8214-45D1-6745-B07F2E786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567" y="3644684"/>
            <a:ext cx="35517924" cy="7197461"/>
          </a:xfrm>
          <a:prstGeom prst="rect">
            <a:avLst/>
          </a:prstGeom>
        </p:spPr>
      </p:pic>
      <p:sp>
        <p:nvSpPr>
          <p:cNvPr id="6" name="Title 1">
            <a:extLst>
              <a:ext uri="{FF2B5EF4-FFF2-40B4-BE49-F238E27FC236}">
                <a16:creationId xmlns:a16="http://schemas.microsoft.com/office/drawing/2014/main" id="{BE79988B-BE57-55DB-DB16-C6B6EF674ED4}"/>
              </a:ext>
            </a:extLst>
          </p:cNvPr>
          <p:cNvSpPr>
            <a:spLocks noGrp="1"/>
          </p:cNvSpPr>
          <p:nvPr>
            <p:ph type="title"/>
          </p:nvPr>
        </p:nvSpPr>
        <p:spPr>
          <a:xfrm>
            <a:off x="843566" y="168305"/>
            <a:ext cx="34888869" cy="3187893"/>
          </a:xfrm>
        </p:spPr>
        <p:txBody>
          <a:bodyPr>
            <a:normAutofit/>
          </a:bodyPr>
          <a:lstStyle/>
          <a:p>
            <a:r>
              <a:rPr lang="en-US" sz="14000" dirty="0"/>
              <a:t>NVIDIA Deep Learning Institute (DLI)</a:t>
            </a:r>
            <a:endParaRPr lang="en-US" sz="14000" b="0" dirty="0"/>
          </a:p>
        </p:txBody>
      </p:sp>
      <p:pic>
        <p:nvPicPr>
          <p:cNvPr id="7" name="Picture 6">
            <a:extLst>
              <a:ext uri="{FF2B5EF4-FFF2-40B4-BE49-F238E27FC236}">
                <a16:creationId xmlns:a16="http://schemas.microsoft.com/office/drawing/2014/main" id="{00C7D378-16A5-3A9C-5C6C-796A093D9AD5}"/>
              </a:ext>
            </a:extLst>
          </p:cNvPr>
          <p:cNvPicPr>
            <a:picLocks noChangeAspect="1"/>
          </p:cNvPicPr>
          <p:nvPr/>
        </p:nvPicPr>
        <p:blipFill>
          <a:blip r:embed="rId3"/>
          <a:stretch>
            <a:fillRect/>
          </a:stretch>
        </p:blipFill>
        <p:spPr>
          <a:xfrm>
            <a:off x="322728" y="284291"/>
            <a:ext cx="4486788" cy="980307"/>
          </a:xfrm>
          <a:prstGeom prst="rect">
            <a:avLst/>
          </a:prstGeom>
        </p:spPr>
      </p:pic>
      <p:sp>
        <p:nvSpPr>
          <p:cNvPr id="10" name="Rounded Rectangle 9">
            <a:extLst>
              <a:ext uri="{FF2B5EF4-FFF2-40B4-BE49-F238E27FC236}">
                <a16:creationId xmlns:a16="http://schemas.microsoft.com/office/drawing/2014/main" id="{4C2AF37C-D19F-FE8A-EC98-C76F7E09BDA4}"/>
              </a:ext>
            </a:extLst>
          </p:cNvPr>
          <p:cNvSpPr/>
          <p:nvPr/>
        </p:nvSpPr>
        <p:spPr>
          <a:xfrm>
            <a:off x="32715200" y="5310567"/>
            <a:ext cx="3646290" cy="1242634"/>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1" name="TextBox 10">
            <a:extLst>
              <a:ext uri="{FF2B5EF4-FFF2-40B4-BE49-F238E27FC236}">
                <a16:creationId xmlns:a16="http://schemas.microsoft.com/office/drawing/2014/main" id="{97BE44D6-404D-5C9B-25A7-407FA9B06956}"/>
              </a:ext>
            </a:extLst>
          </p:cNvPr>
          <p:cNvSpPr txBox="1"/>
          <p:nvPr/>
        </p:nvSpPr>
        <p:spPr>
          <a:xfrm>
            <a:off x="9140778" y="19374975"/>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https://learn.nvidia.com/my-learning</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903485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DD9FA4-A860-B243-D7A8-3B6C57705A00}"/>
              </a:ext>
            </a:extLst>
          </p:cNvPr>
          <p:cNvPicPr>
            <a:picLocks noChangeAspect="1"/>
          </p:cNvPicPr>
          <p:nvPr/>
        </p:nvPicPr>
        <p:blipFill>
          <a:blip r:embed="rId2"/>
          <a:stretch>
            <a:fillRect/>
          </a:stretch>
        </p:blipFill>
        <p:spPr>
          <a:xfrm>
            <a:off x="1038305" y="2646951"/>
            <a:ext cx="23716341" cy="13741224"/>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9" y="168308"/>
            <a:ext cx="34888869" cy="2478645"/>
          </a:xfrm>
        </p:spPr>
        <p:txBody>
          <a:bodyPr>
            <a:normAutofit/>
          </a:bodyPr>
          <a:lstStyle/>
          <a:p>
            <a:r>
              <a:rPr lang="en-US" dirty="0"/>
              <a:t>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35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578174"/>
            <a:ext cx="18294438" cy="923330"/>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https://learn.nvidia.com/my-learning</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322728" y="284294"/>
            <a:ext cx="4486788" cy="980307"/>
          </a:xfrm>
          <a:prstGeom prst="rect">
            <a:avLst/>
          </a:prstGeom>
        </p:spPr>
      </p:pic>
      <p:sp>
        <p:nvSpPr>
          <p:cNvPr id="5" name="Rounded Rectangle 4">
            <a:extLst>
              <a:ext uri="{FF2B5EF4-FFF2-40B4-BE49-F238E27FC236}">
                <a16:creationId xmlns:a16="http://schemas.microsoft.com/office/drawing/2014/main" id="{26B40B3E-988D-868F-7A7C-E3836DCCD011}"/>
              </a:ext>
            </a:extLst>
          </p:cNvPr>
          <p:cNvSpPr/>
          <p:nvPr/>
        </p:nvSpPr>
        <p:spPr>
          <a:xfrm>
            <a:off x="19700378" y="10492166"/>
            <a:ext cx="2489200" cy="2838327"/>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0" name="Picture 9">
            <a:extLst>
              <a:ext uri="{FF2B5EF4-FFF2-40B4-BE49-F238E27FC236}">
                <a16:creationId xmlns:a16="http://schemas.microsoft.com/office/drawing/2014/main" id="{4169810A-A24B-8617-3082-AEB1BFCCF6E6}"/>
              </a:ext>
            </a:extLst>
          </p:cNvPr>
          <p:cNvPicPr>
            <a:picLocks noChangeAspect="1"/>
          </p:cNvPicPr>
          <p:nvPr/>
        </p:nvPicPr>
        <p:blipFill>
          <a:blip r:embed="rId5"/>
          <a:stretch>
            <a:fillRect/>
          </a:stretch>
        </p:blipFill>
        <p:spPr>
          <a:xfrm>
            <a:off x="27839657" y="6047165"/>
            <a:ext cx="8352802" cy="12322209"/>
          </a:xfrm>
          <a:prstGeom prst="rect">
            <a:avLst/>
          </a:prstGeom>
        </p:spPr>
      </p:pic>
      <p:pic>
        <p:nvPicPr>
          <p:cNvPr id="13" name="Picture 12">
            <a:extLst>
              <a:ext uri="{FF2B5EF4-FFF2-40B4-BE49-F238E27FC236}">
                <a16:creationId xmlns:a16="http://schemas.microsoft.com/office/drawing/2014/main" id="{19F78F92-BB6F-3D8A-44A8-0AEE2D7858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224" y="13499105"/>
            <a:ext cx="24005950" cy="6187629"/>
          </a:xfrm>
          <a:prstGeom prst="rect">
            <a:avLst/>
          </a:prstGeom>
        </p:spPr>
      </p:pic>
      <p:sp>
        <p:nvSpPr>
          <p:cNvPr id="14" name="Rounded Rectangle 13">
            <a:extLst>
              <a:ext uri="{FF2B5EF4-FFF2-40B4-BE49-F238E27FC236}">
                <a16:creationId xmlns:a16="http://schemas.microsoft.com/office/drawing/2014/main" id="{D4ABC63D-48A0-0193-33E6-FD429783CB00}"/>
              </a:ext>
            </a:extLst>
          </p:cNvPr>
          <p:cNvSpPr/>
          <p:nvPr/>
        </p:nvSpPr>
        <p:spPr>
          <a:xfrm>
            <a:off x="20055978" y="15376397"/>
            <a:ext cx="4698668" cy="4033165"/>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8708772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36</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2" name="Picture 1">
            <a:extLst>
              <a:ext uri="{FF2B5EF4-FFF2-40B4-BE49-F238E27FC236}">
                <a16:creationId xmlns:a16="http://schemas.microsoft.com/office/drawing/2014/main" id="{AEF0F99E-B691-4D54-9D88-44D898E29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5657" y="301080"/>
            <a:ext cx="25264686" cy="19366933"/>
          </a:xfrm>
          <a:prstGeom prst="rect">
            <a:avLst/>
          </a:prstGeom>
        </p:spPr>
      </p:pic>
      <p:sp>
        <p:nvSpPr>
          <p:cNvPr id="3" name="TextBox 2">
            <a:extLst>
              <a:ext uri="{FF2B5EF4-FFF2-40B4-BE49-F238E27FC236}">
                <a16:creationId xmlns:a16="http://schemas.microsoft.com/office/drawing/2014/main" id="{DD262C5F-A15A-2E8B-14E6-0F0CA3F12D58}"/>
              </a:ext>
            </a:extLst>
          </p:cNvPr>
          <p:cNvSpPr txBox="1"/>
          <p:nvPr/>
        </p:nvSpPr>
        <p:spPr>
          <a:xfrm>
            <a:off x="9144000" y="19686734"/>
            <a:ext cx="18288000" cy="73866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3"/>
              </a:rPr>
              <a:t>https://learn.nvidia.com/certificates?id=q3oo-oBhTQKtyCCote2E-Q</a:t>
            </a:r>
            <a:endParaRPr kumimoji="0" lang="en-US" sz="4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92643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37</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6" name="Picture 5">
            <a:extLst>
              <a:ext uri="{FF2B5EF4-FFF2-40B4-BE49-F238E27FC236}">
                <a16:creationId xmlns:a16="http://schemas.microsoft.com/office/drawing/2014/main" id="{B3ADACC2-B40C-8C3E-B854-ABFF1865B6F7}"/>
              </a:ext>
            </a:extLst>
          </p:cNvPr>
          <p:cNvPicPr>
            <a:picLocks noChangeAspect="1"/>
          </p:cNvPicPr>
          <p:nvPr/>
        </p:nvPicPr>
        <p:blipFill>
          <a:blip r:embed="rId2"/>
          <a:stretch>
            <a:fillRect/>
          </a:stretch>
        </p:blipFill>
        <p:spPr>
          <a:xfrm>
            <a:off x="6179357" y="435455"/>
            <a:ext cx="24217287" cy="19098801"/>
          </a:xfrm>
          <a:prstGeom prst="rect">
            <a:avLst/>
          </a:prstGeom>
        </p:spPr>
      </p:pic>
      <p:sp>
        <p:nvSpPr>
          <p:cNvPr id="11" name="TextBox 10">
            <a:extLst>
              <a:ext uri="{FF2B5EF4-FFF2-40B4-BE49-F238E27FC236}">
                <a16:creationId xmlns:a16="http://schemas.microsoft.com/office/drawing/2014/main" id="{CF409973-5849-9887-0E40-BE0B17E94ACB}"/>
              </a:ext>
            </a:extLst>
          </p:cNvPr>
          <p:cNvSpPr txBox="1"/>
          <p:nvPr/>
        </p:nvSpPr>
        <p:spPr>
          <a:xfrm>
            <a:off x="9144000" y="19534256"/>
            <a:ext cx="18288000" cy="738664"/>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https://learn.nvidia.com/certificates?id=ed-qOCIMQaatzU8SNUNxgw</a:t>
            </a:r>
          </a:p>
        </p:txBody>
      </p:sp>
    </p:spTree>
    <p:extLst>
      <p:ext uri="{BB962C8B-B14F-4D97-AF65-F5344CB8AC3E}">
        <p14:creationId xmlns:p14="http://schemas.microsoft.com/office/powerpoint/2010/main" val="5478799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9" y="168303"/>
            <a:ext cx="9443433" cy="18098676"/>
          </a:xfrm>
        </p:spPr>
        <p:txBody>
          <a:bodyPr>
            <a:normAutofit/>
          </a:bodyPr>
          <a:lstStyle/>
          <a:p>
            <a:r>
              <a:rPr lang="en-US" dirty="0"/>
              <a:t>NVIDIA 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38</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5"/>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https://learn.nvidia.com/en-us/training/self-paced-courses</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9" name="Picture 8">
            <a:extLst>
              <a:ext uri="{FF2B5EF4-FFF2-40B4-BE49-F238E27FC236}">
                <a16:creationId xmlns:a16="http://schemas.microsoft.com/office/drawing/2014/main" id="{25808B33-5999-59E1-A2BE-1819D36D14AD}"/>
              </a:ext>
            </a:extLst>
          </p:cNvPr>
          <p:cNvPicPr>
            <a:picLocks noChangeAspect="1"/>
          </p:cNvPicPr>
          <p:nvPr/>
        </p:nvPicPr>
        <p:blipFill>
          <a:blip r:embed="rId3"/>
          <a:stretch>
            <a:fillRect/>
          </a:stretch>
        </p:blipFill>
        <p:spPr>
          <a:xfrm>
            <a:off x="11497236" y="168303"/>
            <a:ext cx="23799774" cy="19140378"/>
          </a:xfrm>
          <a:prstGeom prst="rect">
            <a:avLst/>
          </a:prstGeom>
        </p:spPr>
      </p:pic>
      <p:pic>
        <p:nvPicPr>
          <p:cNvPr id="3" name="Picture 2">
            <a:extLst>
              <a:ext uri="{FF2B5EF4-FFF2-40B4-BE49-F238E27FC236}">
                <a16:creationId xmlns:a16="http://schemas.microsoft.com/office/drawing/2014/main" id="{F8D446BB-7425-DE51-0FCB-3E0F81AD6486}"/>
              </a:ext>
            </a:extLst>
          </p:cNvPr>
          <p:cNvPicPr>
            <a:picLocks noChangeAspect="1"/>
          </p:cNvPicPr>
          <p:nvPr/>
        </p:nvPicPr>
        <p:blipFill>
          <a:blip r:embed="rId4"/>
          <a:stretch>
            <a:fillRect/>
          </a:stretch>
        </p:blipFill>
        <p:spPr>
          <a:xfrm>
            <a:off x="322728" y="284291"/>
            <a:ext cx="4486788" cy="980307"/>
          </a:xfrm>
          <a:prstGeom prst="rect">
            <a:avLst/>
          </a:prstGeom>
        </p:spPr>
      </p:pic>
      <p:sp>
        <p:nvSpPr>
          <p:cNvPr id="5" name="Rounded Rectangle 4">
            <a:extLst>
              <a:ext uri="{FF2B5EF4-FFF2-40B4-BE49-F238E27FC236}">
                <a16:creationId xmlns:a16="http://schemas.microsoft.com/office/drawing/2014/main" id="{4E217C92-25FE-7BD1-D458-7955EB5DBBE0}"/>
              </a:ext>
            </a:extLst>
          </p:cNvPr>
          <p:cNvSpPr/>
          <p:nvPr/>
        </p:nvSpPr>
        <p:spPr>
          <a:xfrm>
            <a:off x="20963482" y="15087600"/>
            <a:ext cx="4741318" cy="4221081"/>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Rounded Rectangle 5">
            <a:extLst>
              <a:ext uri="{FF2B5EF4-FFF2-40B4-BE49-F238E27FC236}">
                <a16:creationId xmlns:a16="http://schemas.microsoft.com/office/drawing/2014/main" id="{948896A6-BBFC-5679-A98D-31D8E4C95837}"/>
              </a:ext>
            </a:extLst>
          </p:cNvPr>
          <p:cNvSpPr/>
          <p:nvPr/>
        </p:nvSpPr>
        <p:spPr>
          <a:xfrm>
            <a:off x="22967576" y="5002306"/>
            <a:ext cx="2958354" cy="914400"/>
          </a:xfrm>
          <a:prstGeom prst="roundRect">
            <a:avLst>
              <a:gd name="adj" fmla="val 5986"/>
            </a:avLst>
          </a:prstGeom>
          <a:noFill/>
          <a:ln w="1016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Rounded Rectangle 6">
            <a:extLst>
              <a:ext uri="{FF2B5EF4-FFF2-40B4-BE49-F238E27FC236}">
                <a16:creationId xmlns:a16="http://schemas.microsoft.com/office/drawing/2014/main" id="{61297B03-80F1-E0C6-9870-E3139EB67C9D}"/>
              </a:ext>
            </a:extLst>
          </p:cNvPr>
          <p:cNvSpPr/>
          <p:nvPr/>
        </p:nvSpPr>
        <p:spPr>
          <a:xfrm>
            <a:off x="28387539" y="7107101"/>
            <a:ext cx="4741318" cy="3865700"/>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1327946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39</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pic>
        <p:nvPicPr>
          <p:cNvPr id="9" name="Picture 8">
            <a:extLst>
              <a:ext uri="{FF2B5EF4-FFF2-40B4-BE49-F238E27FC236}">
                <a16:creationId xmlns:a16="http://schemas.microsoft.com/office/drawing/2014/main" id="{318F88CA-593A-320F-28EA-C5544CE6814F}"/>
              </a:ext>
            </a:extLst>
          </p:cNvPr>
          <p:cNvPicPr>
            <a:picLocks noChangeAspect="1"/>
          </p:cNvPicPr>
          <p:nvPr/>
        </p:nvPicPr>
        <p:blipFill>
          <a:blip r:embed="rId4"/>
          <a:stretch>
            <a:fillRect/>
          </a:stretch>
        </p:blipFill>
        <p:spPr>
          <a:xfrm>
            <a:off x="3716396" y="2659369"/>
            <a:ext cx="29762997" cy="16913772"/>
          </a:xfrm>
          <a:prstGeom prst="rect">
            <a:avLst/>
          </a:prstGeom>
        </p:spPr>
      </p:pic>
    </p:spTree>
    <p:extLst>
      <p:ext uri="{BB962C8B-B14F-4D97-AF65-F5344CB8AC3E}">
        <p14:creationId xmlns:p14="http://schemas.microsoft.com/office/powerpoint/2010/main" val="1222203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1603169" y="322184"/>
            <a:ext cx="33666543" cy="2711961"/>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1603169" y="3117276"/>
            <a:ext cx="33666543" cy="17051412"/>
          </a:xfrm>
        </p:spPr>
        <p:txBody>
          <a:bodyPr>
            <a:noAutofit/>
          </a:bodyPr>
          <a:lstStyle/>
          <a:p>
            <a:pPr marL="0" indent="0">
              <a:buNone/>
            </a:pPr>
            <a:r>
              <a:rPr lang="en-US" altLang="zh-TW" sz="8400" dirty="0"/>
              <a:t>Week    Date    Subject/Topics</a:t>
            </a:r>
          </a:p>
          <a:p>
            <a:pPr marL="0" indent="0">
              <a:buNone/>
            </a:pPr>
            <a:r>
              <a:rPr lang="en-US" sz="8400" dirty="0">
                <a:solidFill>
                  <a:srgbClr val="00B0F0"/>
                </a:solidFill>
              </a:rPr>
              <a:t>13 2025/05/13 NVIDIA DLI and NVIDIA-Certified Associate (NCA)</a:t>
            </a:r>
            <a:br>
              <a:rPr lang="en-US" sz="8400" dirty="0">
                <a:solidFill>
                  <a:srgbClr val="00B0F0"/>
                </a:solidFill>
              </a:rPr>
            </a:br>
            <a:r>
              <a:rPr lang="en-US" sz="8400" dirty="0">
                <a:solidFill>
                  <a:srgbClr val="00B0F0"/>
                </a:solidFill>
              </a:rPr>
              <a:t>                            Generative AI LLMs Certification [Invited Talk]</a:t>
            </a:r>
          </a:p>
          <a:p>
            <a:pPr marL="0" indent="0">
              <a:buNone/>
            </a:pPr>
            <a:r>
              <a:rPr lang="en-US" sz="8400" dirty="0">
                <a:solidFill>
                  <a:schemeClr val="accent6">
                    <a:lumMod val="75000"/>
                  </a:schemeClr>
                </a:solidFill>
              </a:rPr>
              <a:t>14 2025/05/20 NVIDIA Generative AI with Diffusion Models Part III </a:t>
            </a:r>
            <a:br>
              <a:rPr lang="en-US" sz="8400" dirty="0">
                <a:solidFill>
                  <a:schemeClr val="accent6">
                    <a:lumMod val="75000"/>
                  </a:schemeClr>
                </a:solidFill>
              </a:rPr>
            </a:br>
            <a:r>
              <a:rPr lang="en-US" sz="8400" dirty="0">
                <a:solidFill>
                  <a:schemeClr val="accent6">
                    <a:lumMod val="75000"/>
                  </a:schemeClr>
                </a:solidFill>
              </a:rPr>
              <a:t>                            </a:t>
            </a:r>
            <a:r>
              <a:rPr lang="en-US" sz="8400" dirty="0"/>
              <a:t>AI Agents and Large Multimodal Agents (LMAs)</a:t>
            </a:r>
          </a:p>
          <a:p>
            <a:pPr marL="0" indent="0">
              <a:buNone/>
            </a:pPr>
            <a:r>
              <a:rPr lang="en-US" sz="8400" dirty="0">
                <a:solidFill>
                  <a:schemeClr val="accent2">
                    <a:lumMod val="75000"/>
                  </a:schemeClr>
                </a:solidFill>
              </a:rPr>
              <a:t>15 2025/05/27 Final Project Report I</a:t>
            </a:r>
          </a:p>
          <a:p>
            <a:pPr marL="0" indent="0">
              <a:buNone/>
            </a:pPr>
            <a:r>
              <a:rPr lang="en-US" sz="8400" dirty="0">
                <a:solidFill>
                  <a:schemeClr val="accent2">
                    <a:lumMod val="75000"/>
                  </a:schemeClr>
                </a:solidFill>
              </a:rPr>
              <a:t>16 2025/06/03 Final Project Report 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spTree>
    <p:extLst>
      <p:ext uri="{BB962C8B-B14F-4D97-AF65-F5344CB8AC3E}">
        <p14:creationId xmlns:p14="http://schemas.microsoft.com/office/powerpoint/2010/main" val="1132175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B1CC1A6-F395-B550-F5E5-A93FE250F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4682" y="2597527"/>
            <a:ext cx="27078591" cy="16863618"/>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Generative AI with Diffusion Models</a:t>
            </a:r>
            <a:endParaRPr lang="en-US"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40</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8" name="TextBox 7">
            <a:extLst>
              <a:ext uri="{FF2B5EF4-FFF2-40B4-BE49-F238E27FC236}">
                <a16:creationId xmlns:a16="http://schemas.microsoft.com/office/drawing/2014/main" id="{30FF0D9E-AE70-F6E1-FFA9-F0378C6ED2FF}"/>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9" name="Rounded Rectangle 8">
            <a:extLst>
              <a:ext uri="{FF2B5EF4-FFF2-40B4-BE49-F238E27FC236}">
                <a16:creationId xmlns:a16="http://schemas.microsoft.com/office/drawing/2014/main" id="{733EA84B-6FF1-DEF4-38AD-8285ACEF9D04}"/>
              </a:ext>
            </a:extLst>
          </p:cNvPr>
          <p:cNvSpPr/>
          <p:nvPr/>
        </p:nvSpPr>
        <p:spPr>
          <a:xfrm>
            <a:off x="33787947" y="16671042"/>
            <a:ext cx="1672557" cy="1539368"/>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TextBox 5">
            <a:extLst>
              <a:ext uri="{FF2B5EF4-FFF2-40B4-BE49-F238E27FC236}">
                <a16:creationId xmlns:a16="http://schemas.microsoft.com/office/drawing/2014/main" id="{32D09BC6-0099-5DD3-F08F-4C4EA0E0D33E}"/>
              </a:ext>
            </a:extLst>
          </p:cNvPr>
          <p:cNvSpPr txBox="1"/>
          <p:nvPr/>
        </p:nvSpPr>
        <p:spPr>
          <a:xfrm>
            <a:off x="192098" y="10356488"/>
            <a:ext cx="9069670" cy="980307"/>
          </a:xfrm>
          <a:prstGeom prst="rect">
            <a:avLst/>
          </a:prstGeom>
          <a:solidFill>
            <a:schemeClr val="accent4">
              <a:lumMod val="40000"/>
              <a:lumOff val="60000"/>
            </a:schemeClr>
          </a:solidFill>
        </p:spPr>
        <p:txBody>
          <a:bodyPr wrap="square">
            <a:spAutoFit/>
          </a:bodyPr>
          <a:lstStyle>
            <a:defPPr>
              <a:defRPr lang="en-US"/>
            </a:defPPr>
            <a:lvl1pPr>
              <a:defRPr sz="7200">
                <a:latin typeface="Arial" panose="020B0604020202020204" pitchFamily="34" charset="0"/>
                <a:cs typeface="Arial" panose="020B0604020202020204" pitchFamily="34" charset="0"/>
              </a:defRPr>
            </a:lvl1pPr>
          </a:lstStyle>
          <a:p>
            <a:r>
              <a:rPr lang="en-US" sz="5600" dirty="0">
                <a:solidFill>
                  <a:srgbClr val="C00000"/>
                </a:solidFill>
              </a:rPr>
              <a:t>1: From U-Nets to Diffusion</a:t>
            </a:r>
          </a:p>
        </p:txBody>
      </p:sp>
      <p:sp>
        <p:nvSpPr>
          <p:cNvPr id="7" name="Rounded Rectangle 6">
            <a:extLst>
              <a:ext uri="{FF2B5EF4-FFF2-40B4-BE49-F238E27FC236}">
                <a16:creationId xmlns:a16="http://schemas.microsoft.com/office/drawing/2014/main" id="{3909379C-1827-BAC7-ACA1-C94FF5401624}"/>
              </a:ext>
            </a:extLst>
          </p:cNvPr>
          <p:cNvSpPr/>
          <p:nvPr/>
        </p:nvSpPr>
        <p:spPr>
          <a:xfrm>
            <a:off x="9710056" y="10469774"/>
            <a:ext cx="4310743" cy="848788"/>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0808377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E407B8-3BAF-B75C-F8C4-75512AB6F3B9}"/>
              </a:ext>
            </a:extLst>
          </p:cNvPr>
          <p:cNvPicPr>
            <a:picLocks noChangeAspect="1"/>
          </p:cNvPicPr>
          <p:nvPr/>
        </p:nvPicPr>
        <p:blipFill>
          <a:blip r:embed="rId2"/>
          <a:stretch>
            <a:fillRect/>
          </a:stretch>
        </p:blipFill>
        <p:spPr>
          <a:xfrm>
            <a:off x="10446864" y="3066656"/>
            <a:ext cx="25618574" cy="16368085"/>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Generative AI with Diffusion Models</a:t>
            </a:r>
            <a:endParaRPr lang="en-US"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41</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8" name="TextBox 7">
            <a:extLst>
              <a:ext uri="{FF2B5EF4-FFF2-40B4-BE49-F238E27FC236}">
                <a16:creationId xmlns:a16="http://schemas.microsoft.com/office/drawing/2014/main" id="{30FF0D9E-AE70-F6E1-FFA9-F0378C6ED2FF}"/>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9" name="Rounded Rectangle 8">
            <a:extLst>
              <a:ext uri="{FF2B5EF4-FFF2-40B4-BE49-F238E27FC236}">
                <a16:creationId xmlns:a16="http://schemas.microsoft.com/office/drawing/2014/main" id="{733EA84B-6FF1-DEF4-38AD-8285ACEF9D04}"/>
              </a:ext>
            </a:extLst>
          </p:cNvPr>
          <p:cNvSpPr/>
          <p:nvPr/>
        </p:nvSpPr>
        <p:spPr>
          <a:xfrm>
            <a:off x="31708591" y="14239369"/>
            <a:ext cx="1672557" cy="1539368"/>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3" name="TextBox 12">
            <a:extLst>
              <a:ext uri="{FF2B5EF4-FFF2-40B4-BE49-F238E27FC236}">
                <a16:creationId xmlns:a16="http://schemas.microsoft.com/office/drawing/2014/main" id="{A2573BEE-C024-C83C-21A1-6C6F256A988B}"/>
              </a:ext>
            </a:extLst>
          </p:cNvPr>
          <p:cNvSpPr txBox="1"/>
          <p:nvPr/>
        </p:nvSpPr>
        <p:spPr>
          <a:xfrm>
            <a:off x="322728" y="11666196"/>
            <a:ext cx="10124136" cy="1015663"/>
          </a:xfrm>
          <a:prstGeom prst="rect">
            <a:avLst/>
          </a:prstGeom>
          <a:solidFill>
            <a:schemeClr val="accent4">
              <a:lumMod val="40000"/>
              <a:lumOff val="60000"/>
            </a:schemeClr>
          </a:solidFill>
        </p:spPr>
        <p:txBody>
          <a:bodyPr wrap="square">
            <a:spAutoFit/>
          </a:bodyPr>
          <a:lstStyle>
            <a:defPPr>
              <a:defRPr lang="en-US"/>
            </a:defPPr>
            <a:lvl1pPr>
              <a:defRPr sz="7200">
                <a:latin typeface="Arial" panose="020B0604020202020204" pitchFamily="34" charset="0"/>
                <a:cs typeface="Arial" panose="020B0604020202020204" pitchFamily="34" charset="0"/>
              </a:defRPr>
            </a:lvl1pPr>
          </a:lstStyle>
          <a:p>
            <a:r>
              <a:rPr lang="en-US" sz="6000" dirty="0">
                <a:solidFill>
                  <a:srgbClr val="C00000"/>
                </a:solidFill>
              </a:rPr>
              <a:t>1: From U-Nets to Diffusion</a:t>
            </a:r>
          </a:p>
        </p:txBody>
      </p:sp>
      <p:sp>
        <p:nvSpPr>
          <p:cNvPr id="14" name="Rounded Rectangle 13">
            <a:extLst>
              <a:ext uri="{FF2B5EF4-FFF2-40B4-BE49-F238E27FC236}">
                <a16:creationId xmlns:a16="http://schemas.microsoft.com/office/drawing/2014/main" id="{42EED4D4-6889-5B55-FEE8-3D484A7A4535}"/>
              </a:ext>
            </a:extLst>
          </p:cNvPr>
          <p:cNvSpPr/>
          <p:nvPr/>
        </p:nvSpPr>
        <p:spPr>
          <a:xfrm>
            <a:off x="10446864" y="11666196"/>
            <a:ext cx="4706050" cy="932225"/>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7243789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1D4717-6FDC-E1C4-AFAC-42158762E0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9447" y="2632497"/>
            <a:ext cx="28912043" cy="16903844"/>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2313799"/>
          </a:xfrm>
        </p:spPr>
        <p:txBody>
          <a:bodyPr>
            <a:normAutofit/>
          </a:bodyPr>
          <a:lstStyle/>
          <a:p>
            <a:r>
              <a:rPr lang="en-US" sz="13800" dirty="0"/>
              <a:t>Generative AI with Diffusion Models</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8" name="TextBox 7">
            <a:extLst>
              <a:ext uri="{FF2B5EF4-FFF2-40B4-BE49-F238E27FC236}">
                <a16:creationId xmlns:a16="http://schemas.microsoft.com/office/drawing/2014/main" id="{30FF0D9E-AE70-F6E1-FFA9-F0378C6ED2FF}"/>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9" name="Rounded Rectangle 8">
            <a:extLst>
              <a:ext uri="{FF2B5EF4-FFF2-40B4-BE49-F238E27FC236}">
                <a16:creationId xmlns:a16="http://schemas.microsoft.com/office/drawing/2014/main" id="{733EA84B-6FF1-DEF4-38AD-8285ACEF9D04}"/>
              </a:ext>
            </a:extLst>
          </p:cNvPr>
          <p:cNvSpPr/>
          <p:nvPr/>
        </p:nvSpPr>
        <p:spPr>
          <a:xfrm>
            <a:off x="8155321" y="7402286"/>
            <a:ext cx="5722044" cy="1200329"/>
          </a:xfrm>
          <a:prstGeom prst="roundRect">
            <a:avLst>
              <a:gd name="adj" fmla="val 3240"/>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extBox 6">
            <a:extLst>
              <a:ext uri="{FF2B5EF4-FFF2-40B4-BE49-F238E27FC236}">
                <a16:creationId xmlns:a16="http://schemas.microsoft.com/office/drawing/2014/main" id="{69C95337-8994-447D-75F4-C454934B8DD4}"/>
              </a:ext>
            </a:extLst>
          </p:cNvPr>
          <p:cNvSpPr txBox="1"/>
          <p:nvPr/>
        </p:nvSpPr>
        <p:spPr>
          <a:xfrm>
            <a:off x="322728" y="7700378"/>
            <a:ext cx="7126719" cy="1200329"/>
          </a:xfrm>
          <a:prstGeom prst="rect">
            <a:avLst/>
          </a:prstGeom>
          <a:solidFill>
            <a:schemeClr val="accent4">
              <a:lumMod val="40000"/>
              <a:lumOff val="60000"/>
            </a:schemeClr>
          </a:solidFill>
        </p:spPr>
        <p:txBody>
          <a:bodyPr wrap="square">
            <a:spAutoFit/>
          </a:bodyPr>
          <a:lstStyle/>
          <a:p>
            <a:r>
              <a:rPr lang="en-US" sz="7200" dirty="0">
                <a:solidFill>
                  <a:srgbClr val="C00000"/>
                </a:solidFill>
                <a:latin typeface="Arial" panose="020B0604020202020204" pitchFamily="34" charset="0"/>
                <a:cs typeface="Arial" panose="020B0604020202020204" pitchFamily="34" charset="0"/>
              </a:rPr>
              <a:t>01_UNets.ipynb</a:t>
            </a:r>
          </a:p>
        </p:txBody>
      </p:sp>
      <p:sp>
        <p:nvSpPr>
          <p:cNvPr id="11" name="TextBox 10">
            <a:extLst>
              <a:ext uri="{FF2B5EF4-FFF2-40B4-BE49-F238E27FC236}">
                <a16:creationId xmlns:a16="http://schemas.microsoft.com/office/drawing/2014/main" id="{7A81F123-90BB-86C7-5173-C6D5EFCA3194}"/>
              </a:ext>
            </a:extLst>
          </p:cNvPr>
          <p:cNvSpPr txBox="1"/>
          <p:nvPr/>
        </p:nvSpPr>
        <p:spPr>
          <a:xfrm>
            <a:off x="322728" y="11666196"/>
            <a:ext cx="10124136" cy="1015663"/>
          </a:xfrm>
          <a:prstGeom prst="rect">
            <a:avLst/>
          </a:prstGeom>
          <a:solidFill>
            <a:schemeClr val="accent4">
              <a:lumMod val="40000"/>
              <a:lumOff val="60000"/>
            </a:schemeClr>
          </a:solidFill>
        </p:spPr>
        <p:txBody>
          <a:bodyPr wrap="square">
            <a:spAutoFit/>
          </a:bodyPr>
          <a:lstStyle>
            <a:defPPr>
              <a:defRPr lang="en-US"/>
            </a:defPPr>
            <a:lvl1pPr>
              <a:defRPr sz="7200">
                <a:latin typeface="Arial" panose="020B0604020202020204" pitchFamily="34" charset="0"/>
                <a:cs typeface="Arial" panose="020B0604020202020204" pitchFamily="34" charset="0"/>
              </a:defRPr>
            </a:lvl1pPr>
          </a:lstStyle>
          <a:p>
            <a:r>
              <a:rPr lang="en-US" sz="6000" dirty="0">
                <a:solidFill>
                  <a:srgbClr val="C00000"/>
                </a:solidFill>
              </a:rPr>
              <a:t>1: From U-Nets to Diffusion</a:t>
            </a:r>
          </a:p>
        </p:txBody>
      </p:sp>
    </p:spTree>
    <p:extLst>
      <p:ext uri="{BB962C8B-B14F-4D97-AF65-F5344CB8AC3E}">
        <p14:creationId xmlns:p14="http://schemas.microsoft.com/office/powerpoint/2010/main" val="689744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ctrTitle"/>
          </p:nvPr>
        </p:nvSpPr>
        <p:spPr>
          <a:xfrm>
            <a:off x="1513012" y="2983577"/>
            <a:ext cx="19282214" cy="4937760"/>
          </a:xfrm>
        </p:spPr>
        <p:txBody>
          <a:bodyPr/>
          <a:lstStyle/>
          <a:p>
            <a:r>
              <a:rPr lang="en-US"/>
              <a:t>Generative AI with</a:t>
            </a:r>
            <a:br>
              <a:rPr lang="en-US"/>
            </a:br>
            <a:r>
              <a:rPr lang="en-US"/>
              <a:t>Diffusion Models</a:t>
            </a:r>
          </a:p>
        </p:txBody>
      </p:sp>
      <p:sp>
        <p:nvSpPr>
          <p:cNvPr id="10" name="Subtitle 9">
            <a:extLst>
              <a:ext uri="{FF2B5EF4-FFF2-40B4-BE49-F238E27FC236}">
                <a16:creationId xmlns:a16="http://schemas.microsoft.com/office/drawing/2014/main" id="{4C4E44C6-E88C-4CDE-9E6A-035AA5A6FA95}"/>
              </a:ext>
            </a:extLst>
          </p:cNvPr>
          <p:cNvSpPr>
            <a:spLocks noGrp="1"/>
          </p:cNvSpPr>
          <p:nvPr>
            <p:ph type="subTitle" idx="1"/>
          </p:nvPr>
        </p:nvSpPr>
        <p:spPr>
          <a:xfrm>
            <a:off x="1513012" y="7941727"/>
            <a:ext cx="19282214" cy="1703832"/>
          </a:xfrm>
        </p:spPr>
        <p:txBody>
          <a:bodyPr>
            <a:normAutofit/>
          </a:bodyPr>
          <a:lstStyle/>
          <a:p>
            <a:r>
              <a:rPr lang="en-US" sz="9600" dirty="0"/>
              <a:t>Part 1: From U-Nets to Diffusion</a:t>
            </a:r>
          </a:p>
        </p:txBody>
      </p:sp>
      <p:sp>
        <p:nvSpPr>
          <p:cNvPr id="6" name="TextBox 5">
            <a:extLst>
              <a:ext uri="{FF2B5EF4-FFF2-40B4-BE49-F238E27FC236}">
                <a16:creationId xmlns:a16="http://schemas.microsoft.com/office/drawing/2014/main" id="{AA86277D-A50B-9572-B660-55EE15BDD2A5}"/>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7" name="Slide Number Placeholder 3">
            <a:extLst>
              <a:ext uri="{FF2B5EF4-FFF2-40B4-BE49-F238E27FC236}">
                <a16:creationId xmlns:a16="http://schemas.microsoft.com/office/drawing/2014/main" id="{9B7F606F-5F33-B77E-ECA5-8F5ADF5D78B5}"/>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43</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887837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8E0B866-8D5C-ABB7-396A-E5AC69D40BD8}"/>
              </a:ext>
            </a:extLst>
          </p:cNvPr>
          <p:cNvGraphicFramePr>
            <a:graphicFrameLocks noGrp="1"/>
          </p:cNvGraphicFramePr>
          <p:nvPr>
            <p:extLst>
              <p:ext uri="{D42A27DB-BD31-4B8C-83A1-F6EECF244321}">
                <p14:modId xmlns:p14="http://schemas.microsoft.com/office/powerpoint/2010/main" val="2107600503"/>
              </p:ext>
            </p:extLst>
          </p:nvPr>
        </p:nvGraphicFramePr>
        <p:xfrm>
          <a:off x="18651265" y="7034764"/>
          <a:ext cx="15895909" cy="10777308"/>
        </p:xfrm>
        <a:graphic>
          <a:graphicData uri="http://schemas.openxmlformats.org/drawingml/2006/table">
            <a:tbl>
              <a:tblPr firstRow="1" bandRow="1">
                <a:tableStyleId>{5C22544A-7EE6-4342-B048-85BDC9FD1C3A}</a:tableStyleId>
              </a:tblPr>
              <a:tblGrid>
                <a:gridCol w="988254">
                  <a:extLst>
                    <a:ext uri="{9D8B030D-6E8A-4147-A177-3AD203B41FA5}">
                      <a16:colId xmlns:a16="http://schemas.microsoft.com/office/drawing/2014/main" val="2906691046"/>
                    </a:ext>
                  </a:extLst>
                </a:gridCol>
                <a:gridCol w="14907655">
                  <a:extLst>
                    <a:ext uri="{9D8B030D-6E8A-4147-A177-3AD203B41FA5}">
                      <a16:colId xmlns:a16="http://schemas.microsoft.com/office/drawing/2014/main" val="3388937594"/>
                    </a:ext>
                  </a:extLst>
                </a:gridCol>
              </a:tblGrid>
              <a:tr h="1796218">
                <a:tc>
                  <a:txBody>
                    <a:bodyPr/>
                    <a:lstStyle/>
                    <a:p>
                      <a:pPr marL="0" indent="0" algn="l">
                        <a:buFont typeface="NVIDIA Sans" panose="020B0503020203020204" pitchFamily="34" charset="0"/>
                        <a:buNone/>
                      </a:pPr>
                      <a:r>
                        <a:rPr lang="en-US" sz="5400" b="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Clr>
                          <a:srgbClr val="B6A56F"/>
                        </a:buClr>
                        <a:buSzPct val="120000"/>
                        <a:buFontTx/>
                        <a:buNone/>
                      </a:pPr>
                      <a:r>
                        <a:rPr lang="en-US" sz="4000" b="0">
                          <a:solidFill>
                            <a:schemeClr val="bg1"/>
                          </a:solidFill>
                          <a:latin typeface="NVIDIA Sans Medium" panose="020B0603020203020204" pitchFamily="34" charset="0"/>
                          <a:cs typeface="NVIDIA Sans Medium" panose="020B0603020203020204" pitchFamily="34" charset="0"/>
                        </a:rPr>
                        <a:t>Part 1: From U-Nets to Diffusion</a:t>
                      </a:r>
                    </a:p>
                  </a:txBody>
                  <a:tcPr marL="0" marR="36576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958080"/>
                  </a:ext>
                </a:extLst>
              </a:tr>
              <a:tr h="1796218">
                <a:tc>
                  <a:txBody>
                    <a:bodyPr/>
                    <a:lstStyle/>
                    <a:p>
                      <a:pPr marL="0" indent="0" algn="l">
                        <a:buFont typeface="NVIDIA Sans" panose="020B0503020203020204" pitchFamily="34" charset="0"/>
                        <a:buNone/>
                      </a:pPr>
                      <a:r>
                        <a:rPr lang="en-US" sz="540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a:ln>
                            <a:noFill/>
                          </a:ln>
                          <a:solidFill>
                            <a:schemeClr val="bg1"/>
                          </a:solidFill>
                          <a:effectLst/>
                          <a:uLnTx/>
                          <a:uFillTx/>
                          <a:latin typeface="NVIDIA Sans Medium" panose="020B0603020203020204" pitchFamily="34" charset="0"/>
                          <a:ea typeface="+mn-ea"/>
                          <a:cs typeface="NVIDIA Sans Medium" panose="020B0603020203020204" pitchFamily="34" charset="0"/>
                        </a:rPr>
                        <a:t>Part 2: Denoising Diffusion Probabilistic Models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8812821"/>
                  </a:ext>
                </a:extLst>
              </a:tr>
              <a:tr h="1796218">
                <a:tc>
                  <a:txBody>
                    <a:bodyPr/>
                    <a:lstStyle/>
                    <a:p>
                      <a:pPr marL="0" indent="0" algn="l">
                        <a:buFont typeface="NVIDIA Sans" panose="020B0503020203020204" pitchFamily="34" charset="0"/>
                        <a:buNone/>
                      </a:pPr>
                      <a:r>
                        <a:rPr lang="en-US" sz="540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a:ln>
                            <a:noFill/>
                          </a:ln>
                          <a:solidFill>
                            <a:schemeClr val="bg1"/>
                          </a:solidFill>
                          <a:effectLst/>
                          <a:uLnTx/>
                          <a:uFillTx/>
                          <a:latin typeface="NVIDIA Sans Medium" panose="020B0603020203020204" pitchFamily="34" charset="0"/>
                          <a:ea typeface="+mn-ea"/>
                          <a:cs typeface="NVIDIA Sans Medium" panose="020B0603020203020204" pitchFamily="34" charset="0"/>
                        </a:rPr>
                        <a:t>Part 3: Optimizations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3311925"/>
                  </a:ext>
                </a:extLst>
              </a:tr>
              <a:tr h="1796218">
                <a:tc>
                  <a:txBody>
                    <a:bodyPr/>
                    <a:lstStyle/>
                    <a:p>
                      <a:pPr algn="l"/>
                      <a:r>
                        <a:rPr lang="en-US" sz="540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a:ln>
                            <a:noFill/>
                          </a:ln>
                          <a:solidFill>
                            <a:schemeClr val="bg1"/>
                          </a:solidFill>
                          <a:effectLst/>
                          <a:uLnTx/>
                          <a:uFillTx/>
                          <a:latin typeface="NVIDIA Sans Medium" panose="020B0603020203020204" pitchFamily="34" charset="0"/>
                          <a:ea typeface="+mn-ea"/>
                          <a:cs typeface="NVIDIA Sans Medium" panose="020B0603020203020204" pitchFamily="34" charset="0"/>
                        </a:rPr>
                        <a:t>Part 4: Classifier Free Diffusion</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6270836"/>
                  </a:ext>
                </a:extLst>
              </a:tr>
              <a:tr h="1796218">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US" sz="540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a:ln>
                            <a:noFill/>
                          </a:ln>
                          <a:solidFill>
                            <a:schemeClr val="bg1"/>
                          </a:solidFill>
                          <a:effectLst/>
                          <a:uLnTx/>
                          <a:uFillTx/>
                          <a:latin typeface="NVIDIA Sans Medium" panose="020B0603020203020204" pitchFamily="34" charset="0"/>
                          <a:ea typeface="+mn-ea"/>
                          <a:cs typeface="NVIDIA Sans Medium" panose="020B0603020203020204" pitchFamily="34" charset="0"/>
                        </a:rPr>
                        <a:t>Part 5: CLIP</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864478"/>
                  </a:ext>
                </a:extLst>
              </a:tr>
              <a:tr h="1796218">
                <a:tc>
                  <a:txBody>
                    <a:bodyPr/>
                    <a:lstStyle/>
                    <a:p>
                      <a:pPr algn="l"/>
                      <a:r>
                        <a:rPr lang="en-US" sz="540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a:ln>
                            <a:noFill/>
                          </a:ln>
                          <a:solidFill>
                            <a:schemeClr val="bg1"/>
                          </a:solidFill>
                          <a:effectLst/>
                          <a:uLnTx/>
                          <a:uFillTx/>
                          <a:latin typeface="NVIDIA Sans Medium" panose="020B0603020203020204" pitchFamily="34" charset="0"/>
                          <a:ea typeface="+mn-ea"/>
                          <a:cs typeface="NVIDIA Sans Medium" panose="020B0603020203020204" pitchFamily="34" charset="0"/>
                        </a:rPr>
                        <a:t>Part 6: Wrap-up &amp; Assessment</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937403"/>
                  </a:ext>
                </a:extLst>
              </a:tr>
            </a:tbl>
          </a:graphicData>
        </a:graphic>
      </p:graphicFrame>
      <p:sp>
        <p:nvSpPr>
          <p:cNvPr id="6" name="TextBox 5">
            <a:extLst>
              <a:ext uri="{FF2B5EF4-FFF2-40B4-BE49-F238E27FC236}">
                <a16:creationId xmlns:a16="http://schemas.microsoft.com/office/drawing/2014/main" id="{F743F418-8875-D8F7-3CC1-B6DE2F73A307}"/>
              </a:ext>
            </a:extLst>
          </p:cNvPr>
          <p:cNvSpPr txBox="1"/>
          <p:nvPr/>
        </p:nvSpPr>
        <p:spPr>
          <a:xfrm>
            <a:off x="19524558" y="5114484"/>
            <a:ext cx="11248985" cy="1569660"/>
          </a:xfrm>
          <a:prstGeom prst="rect">
            <a:avLst/>
          </a:prstGeom>
          <a:noFill/>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76B900"/>
                </a:solidFill>
                <a:effectLst/>
                <a:uLnTx/>
                <a:uFillTx/>
                <a:latin typeface="NVIDIA Sans" panose="020B0503020203020204" pitchFamily="34" charset="0"/>
                <a:cs typeface="NVIDIA Sans" panose="020B0503020203020204" pitchFamily="34" charset="0"/>
              </a:rPr>
              <a:t>Agenda</a:t>
            </a:r>
          </a:p>
        </p:txBody>
      </p:sp>
      <p:sp>
        <p:nvSpPr>
          <p:cNvPr id="2" name="Rectangle 1">
            <a:extLst>
              <a:ext uri="{FF2B5EF4-FFF2-40B4-BE49-F238E27FC236}">
                <a16:creationId xmlns:a16="http://schemas.microsoft.com/office/drawing/2014/main" id="{B8E6121E-A96A-F527-8E76-FFB24307ED22}"/>
              </a:ext>
            </a:extLst>
          </p:cNvPr>
          <p:cNvSpPr/>
          <p:nvPr/>
        </p:nvSpPr>
        <p:spPr>
          <a:xfrm>
            <a:off x="18013680" y="7182249"/>
            <a:ext cx="17129760" cy="1569660"/>
          </a:xfrm>
          <a:prstGeom prst="rect">
            <a:avLst/>
          </a:prstGeom>
          <a:noFill/>
          <a:ln w="190500">
            <a:solidFill>
              <a:srgbClr val="76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9" name="TextBox 8">
            <a:extLst>
              <a:ext uri="{FF2B5EF4-FFF2-40B4-BE49-F238E27FC236}">
                <a16:creationId xmlns:a16="http://schemas.microsoft.com/office/drawing/2014/main" id="{64DBE198-8D99-72C0-A7F5-F226E833A87D}"/>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0" name="Slide Number Placeholder 3">
            <a:extLst>
              <a:ext uri="{FF2B5EF4-FFF2-40B4-BE49-F238E27FC236}">
                <a16:creationId xmlns:a16="http://schemas.microsoft.com/office/drawing/2014/main" id="{697A2182-BE17-3B73-695D-6458E2CA822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44</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275743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School desk with books and pencils with chalkboard in background">
            <a:extLst>
              <a:ext uri="{FF2B5EF4-FFF2-40B4-BE49-F238E27FC236}">
                <a16:creationId xmlns:a16="http://schemas.microsoft.com/office/drawing/2014/main" id="{363A2E95-6943-0201-9340-42CB4984BDF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395" r="23395"/>
          <a:stretch>
            <a:fillRect/>
          </a:stretch>
        </p:blipFill>
        <p:spPr>
          <a:xfrm>
            <a:off x="20603119" y="0"/>
            <a:ext cx="16332110" cy="20472400"/>
          </a:xfrm>
        </p:spPr>
      </p:pic>
      <p:sp>
        <p:nvSpPr>
          <p:cNvPr id="7" name="Title 6">
            <a:extLst>
              <a:ext uri="{FF2B5EF4-FFF2-40B4-BE49-F238E27FC236}">
                <a16:creationId xmlns:a16="http://schemas.microsoft.com/office/drawing/2014/main" id="{D8DAB94A-5E86-4B64-9DAC-574AA2E4D2CA}"/>
              </a:ext>
            </a:extLst>
          </p:cNvPr>
          <p:cNvSpPr>
            <a:spLocks noGrp="1"/>
          </p:cNvSpPr>
          <p:nvPr>
            <p:ph type="title"/>
          </p:nvPr>
        </p:nvSpPr>
        <p:spPr/>
        <p:txBody>
          <a:bodyPr/>
          <a:lstStyle/>
          <a:p>
            <a:r>
              <a:rPr lang="en-US"/>
              <a:t>Prerequisites</a:t>
            </a:r>
          </a:p>
        </p:txBody>
      </p:sp>
      <p:sp>
        <p:nvSpPr>
          <p:cNvPr id="8" name="Content Placeholder 7">
            <a:extLst>
              <a:ext uri="{FF2B5EF4-FFF2-40B4-BE49-F238E27FC236}">
                <a16:creationId xmlns:a16="http://schemas.microsoft.com/office/drawing/2014/main" id="{76521783-70E6-4766-9381-092D4787E3FB}"/>
              </a:ext>
            </a:extLst>
          </p:cNvPr>
          <p:cNvSpPr>
            <a:spLocks noGrp="1"/>
          </p:cNvSpPr>
          <p:nvPr>
            <p:ph idx="1"/>
          </p:nvPr>
        </p:nvSpPr>
        <p:spPr/>
        <p:txBody>
          <a:bodyPr anchor="ctr"/>
          <a:lstStyle/>
          <a:p>
            <a:r>
              <a:rPr lang="en-US" dirty="0"/>
              <a:t>Basic familiarity with convolutional neural networks (CNNs)</a:t>
            </a:r>
          </a:p>
          <a:p>
            <a:r>
              <a:rPr lang="en-US" dirty="0"/>
              <a:t>Basic familiarity with a deep learning framework such as:</a:t>
            </a:r>
          </a:p>
          <a:p>
            <a:pPr lvl="1"/>
            <a:r>
              <a:rPr lang="en-US" dirty="0" err="1"/>
              <a:t>PyTorch</a:t>
            </a:r>
            <a:endParaRPr lang="en-US" dirty="0"/>
          </a:p>
          <a:p>
            <a:pPr lvl="1"/>
            <a:r>
              <a:rPr lang="en-US" dirty="0"/>
              <a:t>TensorFlow</a:t>
            </a:r>
          </a:p>
        </p:txBody>
      </p:sp>
      <p:sp>
        <p:nvSpPr>
          <p:cNvPr id="4" name="Text Placeholder 3">
            <a:extLst>
              <a:ext uri="{FF2B5EF4-FFF2-40B4-BE49-F238E27FC236}">
                <a16:creationId xmlns:a16="http://schemas.microsoft.com/office/drawing/2014/main" id="{54829AD6-5945-15D1-5EA2-BE9FB309AB94}"/>
              </a:ext>
            </a:extLst>
          </p:cNvPr>
          <p:cNvSpPr>
            <a:spLocks noGrp="1"/>
          </p:cNvSpPr>
          <p:nvPr>
            <p:ph type="body" sz="quarter" idx="10"/>
          </p:nvPr>
        </p:nvSpPr>
        <p:spPr/>
        <p:txBody>
          <a:bodyPr/>
          <a:lstStyle/>
          <a:p>
            <a:endParaRPr lang="en-US"/>
          </a:p>
        </p:txBody>
      </p:sp>
      <p:sp>
        <p:nvSpPr>
          <p:cNvPr id="5" name="TextBox 4">
            <a:extLst>
              <a:ext uri="{FF2B5EF4-FFF2-40B4-BE49-F238E27FC236}">
                <a16:creationId xmlns:a16="http://schemas.microsoft.com/office/drawing/2014/main" id="{2D0A1B85-1413-FB28-DBA6-F3521C8CC2B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6" name="Slide Number Placeholder 3">
            <a:extLst>
              <a:ext uri="{FF2B5EF4-FFF2-40B4-BE49-F238E27FC236}">
                <a16:creationId xmlns:a16="http://schemas.microsoft.com/office/drawing/2014/main" id="{29D82164-C34E-8D37-2417-9FBE06A0901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45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976739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a:t>A Brief History of Generative AI</a:t>
            </a:r>
          </a:p>
        </p:txBody>
      </p:sp>
      <p:sp>
        <p:nvSpPr>
          <p:cNvPr id="2" name="TextBox 1">
            <a:extLst>
              <a:ext uri="{FF2B5EF4-FFF2-40B4-BE49-F238E27FC236}">
                <a16:creationId xmlns:a16="http://schemas.microsoft.com/office/drawing/2014/main" id="{D1E6A0B9-F606-143E-8A7C-BFC043D0E4F8}"/>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FF9F88D9-958D-AAF1-666B-A627671161D3}"/>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46</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1061008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title"/>
          </p:nvPr>
        </p:nvSpPr>
        <p:spPr/>
        <p:txBody>
          <a:bodyPr/>
          <a:lstStyle/>
          <a:p>
            <a:r>
              <a:rPr lang="en-US" dirty="0"/>
              <a:t>The Imitation Game</a:t>
            </a:r>
          </a:p>
        </p:txBody>
      </p:sp>
      <p:sp>
        <p:nvSpPr>
          <p:cNvPr id="5" name="Text Placeholder 4">
            <a:extLst>
              <a:ext uri="{FF2B5EF4-FFF2-40B4-BE49-F238E27FC236}">
                <a16:creationId xmlns:a16="http://schemas.microsoft.com/office/drawing/2014/main" id="{BA2D165F-11C0-0404-1AE7-8A7DA79132AD}"/>
              </a:ext>
            </a:extLst>
          </p:cNvPr>
          <p:cNvSpPr>
            <a:spLocks noGrp="1"/>
          </p:cNvSpPr>
          <p:nvPr>
            <p:ph type="body" sz="quarter" idx="10"/>
          </p:nvPr>
        </p:nvSpPr>
        <p:spPr/>
        <p:txBody>
          <a:bodyPr/>
          <a:lstStyle/>
          <a:p>
            <a:r>
              <a:rPr lang="en-US"/>
              <a:t>A.K.A The Turing Test</a:t>
            </a:r>
          </a:p>
        </p:txBody>
      </p:sp>
      <p:pic>
        <p:nvPicPr>
          <p:cNvPr id="7" name="Picture 6" descr="Two robots looking at each other&#10;&#10;Description automatically generated">
            <a:extLst>
              <a:ext uri="{FF2B5EF4-FFF2-40B4-BE49-F238E27FC236}">
                <a16:creationId xmlns:a16="http://schemas.microsoft.com/office/drawing/2014/main" id="{2D2E7557-D1C6-28D3-21E6-7BB5C69586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480" y="3682855"/>
            <a:ext cx="25206960" cy="14403977"/>
          </a:xfrm>
          <a:prstGeom prst="rect">
            <a:avLst/>
          </a:prstGeom>
        </p:spPr>
      </p:pic>
      <p:sp>
        <p:nvSpPr>
          <p:cNvPr id="10" name="Rectangle: Rounded Corners 9">
            <a:extLst>
              <a:ext uri="{FF2B5EF4-FFF2-40B4-BE49-F238E27FC236}">
                <a16:creationId xmlns:a16="http://schemas.microsoft.com/office/drawing/2014/main" id="{392D5B26-894F-25DC-889A-B0402FE23EDF}"/>
              </a:ext>
            </a:extLst>
          </p:cNvPr>
          <p:cNvSpPr/>
          <p:nvPr/>
        </p:nvSpPr>
        <p:spPr>
          <a:xfrm>
            <a:off x="5364480" y="18086832"/>
            <a:ext cx="25206960" cy="1615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a:solidFill>
                  <a:schemeClr val="bg1"/>
                </a:solidFill>
              </a:rPr>
              <a:t>A robot looks in a mirror and the reflection is human, cyberpunk</a:t>
            </a:r>
          </a:p>
        </p:txBody>
      </p:sp>
      <p:sp>
        <p:nvSpPr>
          <p:cNvPr id="2" name="TextBox 1">
            <a:extLst>
              <a:ext uri="{FF2B5EF4-FFF2-40B4-BE49-F238E27FC236}">
                <a16:creationId xmlns:a16="http://schemas.microsoft.com/office/drawing/2014/main" id="{0F7B3435-4EFF-E230-819F-21A01033CB47}"/>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0982E338-A345-AAC9-232B-03FFAEBCF26C}"/>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47</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4141763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p:txBody>
          <a:bodyPr/>
          <a:lstStyle/>
          <a:p>
            <a:r>
              <a:rPr lang="en-US"/>
              <a:t>IBM 704</a:t>
            </a:r>
          </a:p>
        </p:txBody>
      </p:sp>
      <p:sp>
        <p:nvSpPr>
          <p:cNvPr id="3" name="Text Placeholder 2">
            <a:extLst>
              <a:ext uri="{FF2B5EF4-FFF2-40B4-BE49-F238E27FC236}">
                <a16:creationId xmlns:a16="http://schemas.microsoft.com/office/drawing/2014/main" id="{D02F67F1-9C38-9116-9392-FFF783B29566}"/>
              </a:ext>
            </a:extLst>
          </p:cNvPr>
          <p:cNvSpPr>
            <a:spLocks noGrp="1"/>
          </p:cNvSpPr>
          <p:nvPr>
            <p:ph type="body" sz="quarter" idx="10"/>
          </p:nvPr>
        </p:nvSpPr>
        <p:spPr/>
        <p:txBody>
          <a:bodyPr/>
          <a:lstStyle/>
          <a:p>
            <a:r>
              <a:rPr lang="en-US"/>
              <a:t>The First Singing Computer</a:t>
            </a:r>
          </a:p>
        </p:txBody>
      </p:sp>
      <p:pic>
        <p:nvPicPr>
          <p:cNvPr id="1026" name="Picture 2">
            <a:extLst>
              <a:ext uri="{FF2B5EF4-FFF2-40B4-BE49-F238E27FC236}">
                <a16:creationId xmlns:a16="http://schemas.microsoft.com/office/drawing/2014/main" id="{398354D0-1C43-1F42-A219-29E93AB68E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6915"/>
          <a:stretch/>
        </p:blipFill>
        <p:spPr bwMode="auto">
          <a:xfrm>
            <a:off x="7583839" y="3895344"/>
            <a:ext cx="21408321" cy="150272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1088428-1176-A1E1-426F-073949BC44D9}"/>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C0081106-6813-71EB-4597-1E062285D7EA}"/>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48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677003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p:txBody>
          <a:bodyPr/>
          <a:lstStyle/>
          <a:p>
            <a:r>
              <a:rPr lang="en-US"/>
              <a:t>Eliza</a:t>
            </a:r>
          </a:p>
        </p:txBody>
      </p:sp>
      <p:sp>
        <p:nvSpPr>
          <p:cNvPr id="3" name="Text Placeholder 2">
            <a:extLst>
              <a:ext uri="{FF2B5EF4-FFF2-40B4-BE49-F238E27FC236}">
                <a16:creationId xmlns:a16="http://schemas.microsoft.com/office/drawing/2014/main" id="{D02F67F1-9C38-9116-9392-FFF783B29566}"/>
              </a:ext>
            </a:extLst>
          </p:cNvPr>
          <p:cNvSpPr>
            <a:spLocks noGrp="1"/>
          </p:cNvSpPr>
          <p:nvPr>
            <p:ph type="body" sz="quarter" idx="10"/>
          </p:nvPr>
        </p:nvSpPr>
        <p:spPr/>
        <p:txBody>
          <a:bodyPr/>
          <a:lstStyle/>
          <a:p>
            <a:r>
              <a:rPr lang="en-US"/>
              <a:t>The First Gen AI Chatbot?</a:t>
            </a:r>
          </a:p>
        </p:txBody>
      </p:sp>
      <p:pic>
        <p:nvPicPr>
          <p:cNvPr id="5" name="Picture 4">
            <a:extLst>
              <a:ext uri="{FF2B5EF4-FFF2-40B4-BE49-F238E27FC236}">
                <a16:creationId xmlns:a16="http://schemas.microsoft.com/office/drawing/2014/main" id="{BCD351D5-710D-8BEA-5EDA-DCACE6051681}"/>
              </a:ext>
            </a:extLst>
          </p:cNvPr>
          <p:cNvPicPr>
            <a:picLocks noChangeAspect="1"/>
          </p:cNvPicPr>
          <p:nvPr/>
        </p:nvPicPr>
        <p:blipFill>
          <a:blip r:embed="rId3"/>
          <a:stretch>
            <a:fillRect/>
          </a:stretch>
        </p:blipFill>
        <p:spPr>
          <a:xfrm>
            <a:off x="7886571" y="3535799"/>
            <a:ext cx="20802858" cy="14551033"/>
          </a:xfrm>
          <a:prstGeom prst="rect">
            <a:avLst/>
          </a:prstGeom>
        </p:spPr>
      </p:pic>
      <p:sp>
        <p:nvSpPr>
          <p:cNvPr id="4" name="TextBox 3">
            <a:extLst>
              <a:ext uri="{FF2B5EF4-FFF2-40B4-BE49-F238E27FC236}">
                <a16:creationId xmlns:a16="http://schemas.microsoft.com/office/drawing/2014/main" id="{7A01D681-1571-1AB6-8A31-9889929DEBBC}"/>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6" name="Slide Number Placeholder 3">
            <a:extLst>
              <a:ext uri="{FF2B5EF4-FFF2-40B4-BE49-F238E27FC236}">
                <a16:creationId xmlns:a16="http://schemas.microsoft.com/office/drawing/2014/main" id="{2399015E-AD1A-EAC7-20D0-0AFE129F0085}"/>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49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9225521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405312"/>
            <a:ext cx="33666543" cy="19281420"/>
          </a:xfrm>
        </p:spPr>
        <p:txBody>
          <a:bodyPr>
            <a:normAutofit/>
          </a:bodyPr>
          <a:lstStyle/>
          <a:p>
            <a:r>
              <a:rPr lang="en-US" sz="21600" dirty="0">
                <a:solidFill>
                  <a:srgbClr val="C00000"/>
                </a:solidFill>
              </a:rPr>
              <a:t>NVIDIA </a:t>
            </a:r>
            <a:br>
              <a:rPr lang="en-US" sz="21600" dirty="0">
                <a:solidFill>
                  <a:srgbClr val="C00000"/>
                </a:solidFill>
              </a:rPr>
            </a:br>
            <a:r>
              <a:rPr lang="en-US" sz="21600" dirty="0">
                <a:solidFill>
                  <a:srgbClr val="C00000"/>
                </a:solidFill>
              </a:rPr>
              <a:t>Generative AI with </a:t>
            </a:r>
            <a:br>
              <a:rPr lang="en-US" sz="21600" dirty="0">
                <a:solidFill>
                  <a:srgbClr val="C00000"/>
                </a:solidFill>
              </a:rPr>
            </a:br>
            <a:r>
              <a:rPr lang="en-US" sz="21600" dirty="0">
                <a:solidFill>
                  <a:srgbClr val="C00000"/>
                </a:solidFill>
              </a:rPr>
              <a:t>Diffusion Models </a:t>
            </a:r>
            <a:br>
              <a:rPr lang="en-US" sz="21600" dirty="0">
                <a:solidFill>
                  <a:srgbClr val="C00000"/>
                </a:solidFill>
              </a:rPr>
            </a:br>
            <a:r>
              <a:rPr lang="en-US" sz="21600" dirty="0">
                <a:solidFill>
                  <a:srgbClr val="C00000"/>
                </a:solidFill>
              </a:rPr>
              <a:t>Part I</a:t>
            </a:r>
            <a:br>
              <a:rPr lang="en-US" sz="21600" dirty="0">
                <a:solidFill>
                  <a:srgbClr val="C00000"/>
                </a:solidFill>
              </a:rPr>
            </a:br>
            <a:r>
              <a:rPr lang="en-US" sz="21600" dirty="0">
                <a:solidFill>
                  <a:srgbClr val="C00000"/>
                </a:solidFill>
              </a:rPr>
              <a:t>[0,1,2] </a:t>
            </a:r>
            <a:r>
              <a:rPr lang="en-US" sz="21600" dirty="0">
                <a:solidFill>
                  <a:schemeClr val="tx1"/>
                </a:solidFill>
              </a:rPr>
              <a:t>[3, 4] [5, 6]</a:t>
            </a:r>
            <a:endParaRPr lang="en-US" sz="21600" dirty="0">
              <a:solidFill>
                <a:srgbClr val="C00000"/>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052628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8DAB94A-5E86-4B64-9DAC-574AA2E4D2CA}"/>
              </a:ext>
            </a:extLst>
          </p:cNvPr>
          <p:cNvSpPr>
            <a:spLocks noGrp="1"/>
          </p:cNvSpPr>
          <p:nvPr>
            <p:ph type="title"/>
          </p:nvPr>
        </p:nvSpPr>
        <p:spPr/>
        <p:txBody>
          <a:bodyPr/>
          <a:lstStyle/>
          <a:p>
            <a:r>
              <a:rPr lang="en-US"/>
              <a:t>Generative AI of the 70’s, 80’s and 90s?</a:t>
            </a:r>
          </a:p>
        </p:txBody>
      </p:sp>
      <p:sp>
        <p:nvSpPr>
          <p:cNvPr id="8" name="Content Placeholder 7">
            <a:extLst>
              <a:ext uri="{FF2B5EF4-FFF2-40B4-BE49-F238E27FC236}">
                <a16:creationId xmlns:a16="http://schemas.microsoft.com/office/drawing/2014/main" id="{76521783-70E6-4766-9381-092D4787E3FB}"/>
              </a:ext>
            </a:extLst>
          </p:cNvPr>
          <p:cNvSpPr>
            <a:spLocks noGrp="1"/>
          </p:cNvSpPr>
          <p:nvPr>
            <p:ph idx="1"/>
          </p:nvPr>
        </p:nvSpPr>
        <p:spPr/>
        <p:txBody>
          <a:bodyPr/>
          <a:lstStyle/>
          <a:p>
            <a:r>
              <a:rPr lang="en-US" sz="9000" dirty="0"/>
              <a:t>Electronic music</a:t>
            </a:r>
          </a:p>
          <a:p>
            <a:r>
              <a:rPr lang="en-US" sz="9000" dirty="0"/>
              <a:t>Video games graphics</a:t>
            </a:r>
          </a:p>
          <a:p>
            <a:r>
              <a:rPr lang="en-US" sz="9000" dirty="0"/>
              <a:t>Video game AI</a:t>
            </a:r>
          </a:p>
          <a:p>
            <a:r>
              <a:rPr lang="en-US" sz="9000" dirty="0"/>
              <a:t>Computer animation</a:t>
            </a:r>
          </a:p>
          <a:p>
            <a:r>
              <a:rPr lang="en-US" sz="9000" dirty="0"/>
              <a:t>Instant messaging chatbots</a:t>
            </a:r>
          </a:p>
        </p:txBody>
      </p:sp>
      <p:sp>
        <p:nvSpPr>
          <p:cNvPr id="12" name="Rectangle: Rounded Corners 11">
            <a:extLst>
              <a:ext uri="{FF2B5EF4-FFF2-40B4-BE49-F238E27FC236}">
                <a16:creationId xmlns:a16="http://schemas.microsoft.com/office/drawing/2014/main" id="{A71F5711-4CA7-B5CA-4A6E-0EC6988CDA9E}"/>
              </a:ext>
            </a:extLst>
          </p:cNvPr>
          <p:cNvSpPr/>
          <p:nvPr/>
        </p:nvSpPr>
        <p:spPr>
          <a:xfrm>
            <a:off x="16767123" y="18945281"/>
            <a:ext cx="13601945" cy="1615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4000">
                <a:solidFill>
                  <a:schemeClr val="bg1"/>
                </a:solidFill>
              </a:rPr>
              <a:t>An 80’s arcade with lots of machines</a:t>
            </a:r>
          </a:p>
        </p:txBody>
      </p:sp>
      <p:pic>
        <p:nvPicPr>
          <p:cNvPr id="6" name="Picture Placeholder 5" descr="A group of arcade machines&#10;&#10;Description automatically generated">
            <a:extLst>
              <a:ext uri="{FF2B5EF4-FFF2-40B4-BE49-F238E27FC236}">
                <a16:creationId xmlns:a16="http://schemas.microsoft.com/office/drawing/2014/main" id="{C1A40E14-0626-6636-573F-2669305DDD5F}"/>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268" b="1268"/>
          <a:stretch>
            <a:fillRect/>
          </a:stretch>
        </p:blipFill>
        <p:spPr/>
      </p:pic>
      <p:sp>
        <p:nvSpPr>
          <p:cNvPr id="4" name="Text Placeholder 3">
            <a:extLst>
              <a:ext uri="{FF2B5EF4-FFF2-40B4-BE49-F238E27FC236}">
                <a16:creationId xmlns:a16="http://schemas.microsoft.com/office/drawing/2014/main" id="{03137382-6CC0-994F-6D34-E99BF951AD4D}"/>
              </a:ext>
            </a:extLst>
          </p:cNvPr>
          <p:cNvSpPr>
            <a:spLocks noGrp="1"/>
          </p:cNvSpPr>
          <p:nvPr>
            <p:ph type="body" sz="quarter" idx="10"/>
          </p:nvPr>
        </p:nvSpPr>
        <p:spPr/>
        <p:txBody>
          <a:bodyPr/>
          <a:lstStyle/>
          <a:p>
            <a:endParaRPr lang="en-US"/>
          </a:p>
        </p:txBody>
      </p:sp>
      <p:sp>
        <p:nvSpPr>
          <p:cNvPr id="2" name="TextBox 1">
            <a:extLst>
              <a:ext uri="{FF2B5EF4-FFF2-40B4-BE49-F238E27FC236}">
                <a16:creationId xmlns:a16="http://schemas.microsoft.com/office/drawing/2014/main" id="{E7B09331-F6FA-ED5D-3E77-1CCD3CED2BB8}"/>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64E7E91B-76E9-FEDB-465C-C0CD5E7BF4B4}"/>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50</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4343524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9340286" cy="5943600"/>
          </a:xfrm>
        </p:spPr>
        <p:txBody>
          <a:bodyPr/>
          <a:lstStyle/>
          <a:p>
            <a:r>
              <a:rPr lang="en-US" sz="12000" dirty="0"/>
              <a:t>The Rise of Neural Networks</a:t>
            </a:r>
          </a:p>
        </p:txBody>
      </p:sp>
      <p:sp>
        <p:nvSpPr>
          <p:cNvPr id="2" name="TextBox 1">
            <a:extLst>
              <a:ext uri="{FF2B5EF4-FFF2-40B4-BE49-F238E27FC236}">
                <a16:creationId xmlns:a16="http://schemas.microsoft.com/office/drawing/2014/main" id="{E7E4C47B-1D45-5ABA-1C1E-4EA7B0B834F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51DA8307-9972-60A7-69D4-EC507C84D2CE}"/>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51</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962404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8DAB94A-5E86-4B64-9DAC-574AA2E4D2CA}"/>
              </a:ext>
            </a:extLst>
          </p:cNvPr>
          <p:cNvSpPr>
            <a:spLocks noGrp="1"/>
          </p:cNvSpPr>
          <p:nvPr>
            <p:ph type="title"/>
          </p:nvPr>
        </p:nvSpPr>
        <p:spPr/>
        <p:txBody>
          <a:bodyPr/>
          <a:lstStyle/>
          <a:p>
            <a:r>
              <a:rPr lang="en-US"/>
              <a:t>Deep Dreaming</a:t>
            </a:r>
          </a:p>
        </p:txBody>
      </p:sp>
      <p:sp>
        <p:nvSpPr>
          <p:cNvPr id="10" name="Text Placeholder 9">
            <a:extLst>
              <a:ext uri="{FF2B5EF4-FFF2-40B4-BE49-F238E27FC236}">
                <a16:creationId xmlns:a16="http://schemas.microsoft.com/office/drawing/2014/main" id="{3027AB70-FD08-47E9-8574-CA6CDCD07570}"/>
              </a:ext>
            </a:extLst>
          </p:cNvPr>
          <p:cNvSpPr>
            <a:spLocks noGrp="1"/>
          </p:cNvSpPr>
          <p:nvPr>
            <p:ph type="body" sz="quarter" idx="10"/>
          </p:nvPr>
        </p:nvSpPr>
        <p:spPr>
          <a:xfrm>
            <a:off x="2514600" y="2487613"/>
            <a:ext cx="31546800" cy="1408112"/>
          </a:xfrm>
        </p:spPr>
        <p:txBody>
          <a:bodyPr/>
          <a:lstStyle/>
          <a:p>
            <a:r>
              <a:rPr lang="en-US"/>
              <a:t>Images by Martin </a:t>
            </a:r>
            <a:r>
              <a:rPr lang="en-US" err="1"/>
              <a:t>Thoma</a:t>
            </a:r>
            <a:endParaRPr lang="en-US"/>
          </a:p>
        </p:txBody>
      </p:sp>
      <p:pic>
        <p:nvPicPr>
          <p:cNvPr id="13" name="Picture Placeholder 12" descr="A group of animals with a dragon and dog in the middle&#10;&#10;Description automatically generated with medium confidence">
            <a:extLst>
              <a:ext uri="{FF2B5EF4-FFF2-40B4-BE49-F238E27FC236}">
                <a16:creationId xmlns:a16="http://schemas.microsoft.com/office/drawing/2014/main" id="{70F84029-7574-6675-979F-86147959C453}"/>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l="16343" r="16343"/>
          <a:stretch>
            <a:fillRect/>
          </a:stretch>
        </p:blipFill>
        <p:spPr/>
      </p:pic>
      <p:pic>
        <p:nvPicPr>
          <p:cNvPr id="11" name="Picture Placeholder 10" descr="A blue creature with many animals&#10;&#10;Description automatically generated with medium confidence">
            <a:extLst>
              <a:ext uri="{FF2B5EF4-FFF2-40B4-BE49-F238E27FC236}">
                <a16:creationId xmlns:a16="http://schemas.microsoft.com/office/drawing/2014/main" id="{DAF079A4-A758-EA2D-8346-75896C88D306}"/>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16343" r="16343"/>
          <a:stretch>
            <a:fillRect/>
          </a:stretch>
        </p:blipFill>
        <p:spPr/>
      </p:pic>
      <p:pic>
        <p:nvPicPr>
          <p:cNvPr id="24" name="Picture Placeholder 23" descr="A group of jellyfish in blue water&#10;&#10;Description automatically generated">
            <a:extLst>
              <a:ext uri="{FF2B5EF4-FFF2-40B4-BE49-F238E27FC236}">
                <a16:creationId xmlns:a16="http://schemas.microsoft.com/office/drawing/2014/main" id="{EDBC0502-C4D8-C36D-9772-5ECAF3CA7105}"/>
              </a:ext>
            </a:extLst>
          </p:cNvPr>
          <p:cNvPicPr>
            <a:picLocks noGrp="1" noChangeAspect="1"/>
          </p:cNvPicPr>
          <p:nvPr>
            <p:ph type="pic" sz="quarter" idx="25"/>
          </p:nvPr>
        </p:nvPicPr>
        <p:blipFill>
          <a:blip r:embed="rId5">
            <a:extLst>
              <a:ext uri="{28A0092B-C50C-407E-A947-70E740481C1C}">
                <a14:useLocalDpi xmlns:a14="http://schemas.microsoft.com/office/drawing/2010/main" val="0"/>
              </a:ext>
            </a:extLst>
          </a:blip>
          <a:srcRect l="16343" r="16343"/>
          <a:stretch>
            <a:fillRect/>
          </a:stretch>
        </p:blipFill>
        <p:spPr/>
      </p:pic>
      <p:sp>
        <p:nvSpPr>
          <p:cNvPr id="18" name="Text Placeholder 17">
            <a:extLst>
              <a:ext uri="{FF2B5EF4-FFF2-40B4-BE49-F238E27FC236}">
                <a16:creationId xmlns:a16="http://schemas.microsoft.com/office/drawing/2014/main" id="{59669DAB-C929-2A32-B4F0-244EFBFDCB65}"/>
              </a:ext>
            </a:extLst>
          </p:cNvPr>
          <p:cNvSpPr>
            <a:spLocks noGrp="1"/>
          </p:cNvSpPr>
          <p:nvPr>
            <p:ph type="body" sz="quarter" idx="67"/>
          </p:nvPr>
        </p:nvSpPr>
        <p:spPr/>
        <p:txBody>
          <a:bodyPr/>
          <a:lstStyle/>
          <a:p>
            <a:r>
              <a:rPr lang="en-US"/>
              <a:t>Original</a:t>
            </a:r>
          </a:p>
        </p:txBody>
      </p:sp>
      <p:sp>
        <p:nvSpPr>
          <p:cNvPr id="19" name="Text Placeholder 18">
            <a:extLst>
              <a:ext uri="{FF2B5EF4-FFF2-40B4-BE49-F238E27FC236}">
                <a16:creationId xmlns:a16="http://schemas.microsoft.com/office/drawing/2014/main" id="{53982034-C3BA-29AA-62C9-661EE9CA7711}"/>
              </a:ext>
            </a:extLst>
          </p:cNvPr>
          <p:cNvSpPr>
            <a:spLocks noGrp="1"/>
          </p:cNvSpPr>
          <p:nvPr>
            <p:ph type="body" sz="quarter" idx="69"/>
          </p:nvPr>
        </p:nvSpPr>
        <p:spPr/>
        <p:txBody>
          <a:bodyPr/>
          <a:lstStyle/>
          <a:p>
            <a:endParaRPr lang="en-US"/>
          </a:p>
        </p:txBody>
      </p:sp>
      <p:sp>
        <p:nvSpPr>
          <p:cNvPr id="20" name="Text Placeholder 19">
            <a:extLst>
              <a:ext uri="{FF2B5EF4-FFF2-40B4-BE49-F238E27FC236}">
                <a16:creationId xmlns:a16="http://schemas.microsoft.com/office/drawing/2014/main" id="{2979410E-35A6-A772-8CB4-6526F04DBB06}"/>
              </a:ext>
            </a:extLst>
          </p:cNvPr>
          <p:cNvSpPr>
            <a:spLocks noGrp="1"/>
          </p:cNvSpPr>
          <p:nvPr>
            <p:ph type="body" sz="quarter" idx="71"/>
          </p:nvPr>
        </p:nvSpPr>
        <p:spPr/>
        <p:txBody>
          <a:bodyPr/>
          <a:lstStyle/>
          <a:p>
            <a:r>
              <a:rPr lang="en-US"/>
              <a:t>10 Iterations</a:t>
            </a:r>
          </a:p>
        </p:txBody>
      </p:sp>
      <p:sp>
        <p:nvSpPr>
          <p:cNvPr id="21" name="Text Placeholder 20">
            <a:extLst>
              <a:ext uri="{FF2B5EF4-FFF2-40B4-BE49-F238E27FC236}">
                <a16:creationId xmlns:a16="http://schemas.microsoft.com/office/drawing/2014/main" id="{2855FC18-8AB3-BC59-6856-47F1C472F95F}"/>
              </a:ext>
            </a:extLst>
          </p:cNvPr>
          <p:cNvSpPr>
            <a:spLocks noGrp="1"/>
          </p:cNvSpPr>
          <p:nvPr>
            <p:ph type="body" sz="quarter" idx="72"/>
          </p:nvPr>
        </p:nvSpPr>
        <p:spPr/>
        <p:txBody>
          <a:bodyPr/>
          <a:lstStyle/>
          <a:p>
            <a:endParaRPr lang="en-US"/>
          </a:p>
        </p:txBody>
      </p:sp>
      <p:sp>
        <p:nvSpPr>
          <p:cNvPr id="22" name="Text Placeholder 21">
            <a:extLst>
              <a:ext uri="{FF2B5EF4-FFF2-40B4-BE49-F238E27FC236}">
                <a16:creationId xmlns:a16="http://schemas.microsoft.com/office/drawing/2014/main" id="{7C790A82-49CA-B1E3-4B2A-5CD91DF9FDD6}"/>
              </a:ext>
            </a:extLst>
          </p:cNvPr>
          <p:cNvSpPr>
            <a:spLocks noGrp="1"/>
          </p:cNvSpPr>
          <p:nvPr>
            <p:ph type="body" sz="quarter" idx="73"/>
          </p:nvPr>
        </p:nvSpPr>
        <p:spPr/>
        <p:txBody>
          <a:bodyPr/>
          <a:lstStyle/>
          <a:p>
            <a:r>
              <a:rPr lang="en-US"/>
              <a:t>50 Iterations</a:t>
            </a:r>
          </a:p>
        </p:txBody>
      </p:sp>
      <p:sp>
        <p:nvSpPr>
          <p:cNvPr id="23" name="Text Placeholder 22">
            <a:extLst>
              <a:ext uri="{FF2B5EF4-FFF2-40B4-BE49-F238E27FC236}">
                <a16:creationId xmlns:a16="http://schemas.microsoft.com/office/drawing/2014/main" id="{667C4CC2-5236-988C-485C-322E9DD4A5D5}"/>
              </a:ext>
            </a:extLst>
          </p:cNvPr>
          <p:cNvSpPr>
            <a:spLocks noGrp="1"/>
          </p:cNvSpPr>
          <p:nvPr>
            <p:ph type="body" sz="quarter" idx="74"/>
          </p:nvPr>
        </p:nvSpPr>
        <p:spPr/>
        <p:txBody>
          <a:bodyPr/>
          <a:lstStyle/>
          <a:p>
            <a:endParaRPr lang="en-US"/>
          </a:p>
        </p:txBody>
      </p:sp>
      <p:sp>
        <p:nvSpPr>
          <p:cNvPr id="2" name="TextBox 1">
            <a:extLst>
              <a:ext uri="{FF2B5EF4-FFF2-40B4-BE49-F238E27FC236}">
                <a16:creationId xmlns:a16="http://schemas.microsoft.com/office/drawing/2014/main" id="{7A120431-ECCC-A989-F8DE-678DAEA5FC8E}"/>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6">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2481B970-EE48-469D-CDC2-A71128D0CF6E}"/>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52</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592948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GANs</a:t>
            </a:r>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Generative Adversarial Networks</a:t>
            </a:r>
          </a:p>
        </p:txBody>
      </p:sp>
      <p:pic>
        <p:nvPicPr>
          <p:cNvPr id="30" name="Picture 29" descr="A row of arcade machines&#10;&#10;Description automatically generated">
            <a:extLst>
              <a:ext uri="{FF2B5EF4-FFF2-40B4-BE49-F238E27FC236}">
                <a16:creationId xmlns:a16="http://schemas.microsoft.com/office/drawing/2014/main" id="{ECEAE813-5538-0FC6-930C-BD9CBD0D7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6457" y="5451959"/>
            <a:ext cx="5219481" cy="5219481"/>
          </a:xfrm>
          <a:prstGeom prst="rect">
            <a:avLst/>
          </a:prstGeom>
        </p:spPr>
      </p:pic>
      <p:grpSp>
        <p:nvGrpSpPr>
          <p:cNvPr id="44" name="Group 43">
            <a:extLst>
              <a:ext uri="{FF2B5EF4-FFF2-40B4-BE49-F238E27FC236}">
                <a16:creationId xmlns:a16="http://schemas.microsoft.com/office/drawing/2014/main" id="{A1C19A3C-312B-C472-4C69-F34C1091D1CB}"/>
              </a:ext>
            </a:extLst>
          </p:cNvPr>
          <p:cNvGrpSpPr/>
          <p:nvPr/>
        </p:nvGrpSpPr>
        <p:grpSpPr>
          <a:xfrm>
            <a:off x="7029465" y="5608695"/>
            <a:ext cx="5256808" cy="5126092"/>
            <a:chOff x="9719389" y="5884925"/>
            <a:chExt cx="4721396" cy="3811927"/>
          </a:xfrm>
        </p:grpSpPr>
        <p:pic>
          <p:nvPicPr>
            <p:cNvPr id="39" name="Picture 38">
              <a:extLst>
                <a:ext uri="{FF2B5EF4-FFF2-40B4-BE49-F238E27FC236}">
                  <a16:creationId xmlns:a16="http://schemas.microsoft.com/office/drawing/2014/main" id="{250F0FEE-0FC5-AC1C-8C56-D7941AA7413B}"/>
                </a:ext>
              </a:extLst>
            </p:cNvPr>
            <p:cNvPicPr>
              <a:picLocks noChangeAspect="1"/>
            </p:cNvPicPr>
            <p:nvPr/>
          </p:nvPicPr>
          <p:blipFill>
            <a:blip r:embed="rId4"/>
            <a:stretch>
              <a:fillRect/>
            </a:stretch>
          </p:blipFill>
          <p:spPr>
            <a:xfrm>
              <a:off x="9719389" y="5888737"/>
              <a:ext cx="3777830" cy="3762927"/>
            </a:xfrm>
            <a:prstGeom prst="rect">
              <a:avLst/>
            </a:prstGeom>
            <a:scene3d>
              <a:camera prst="isometricOffAxis2Right"/>
              <a:lightRig rig="threePt" dir="t"/>
            </a:scene3d>
          </p:spPr>
        </p:pic>
        <p:pic>
          <p:nvPicPr>
            <p:cNvPr id="41" name="Picture 40">
              <a:extLst>
                <a:ext uri="{FF2B5EF4-FFF2-40B4-BE49-F238E27FC236}">
                  <a16:creationId xmlns:a16="http://schemas.microsoft.com/office/drawing/2014/main" id="{ABF07E9A-5C80-9C8B-40F2-7F3B66B36029}"/>
                </a:ext>
              </a:extLst>
            </p:cNvPr>
            <p:cNvPicPr>
              <a:picLocks noChangeAspect="1"/>
            </p:cNvPicPr>
            <p:nvPr/>
          </p:nvPicPr>
          <p:blipFill>
            <a:blip r:embed="rId5"/>
            <a:stretch>
              <a:fillRect/>
            </a:stretch>
          </p:blipFill>
          <p:spPr>
            <a:xfrm>
              <a:off x="10198793" y="5884925"/>
              <a:ext cx="3777830" cy="3785311"/>
            </a:xfrm>
            <a:prstGeom prst="rect">
              <a:avLst/>
            </a:prstGeom>
            <a:scene3d>
              <a:camera prst="isometricOffAxis2Right"/>
              <a:lightRig rig="threePt" dir="t"/>
            </a:scene3d>
          </p:spPr>
        </p:pic>
        <p:pic>
          <p:nvPicPr>
            <p:cNvPr id="43" name="Picture 42">
              <a:extLst>
                <a:ext uri="{FF2B5EF4-FFF2-40B4-BE49-F238E27FC236}">
                  <a16:creationId xmlns:a16="http://schemas.microsoft.com/office/drawing/2014/main" id="{C57FC3DE-E679-9BA5-7F57-CC11D33EF831}"/>
                </a:ext>
              </a:extLst>
            </p:cNvPr>
            <p:cNvPicPr>
              <a:picLocks noChangeAspect="1"/>
            </p:cNvPicPr>
            <p:nvPr/>
          </p:nvPicPr>
          <p:blipFill>
            <a:blip r:embed="rId6"/>
            <a:stretch>
              <a:fillRect/>
            </a:stretch>
          </p:blipFill>
          <p:spPr>
            <a:xfrm>
              <a:off x="10662955" y="5896356"/>
              <a:ext cx="3777830" cy="3800496"/>
            </a:xfrm>
            <a:prstGeom prst="rect">
              <a:avLst/>
            </a:prstGeom>
            <a:scene3d>
              <a:camera prst="isometricOffAxis2Right"/>
              <a:lightRig rig="threePt" dir="t"/>
            </a:scene3d>
          </p:spPr>
        </p:pic>
      </p:grpSp>
      <p:sp>
        <p:nvSpPr>
          <p:cNvPr id="56" name="Rectangle 55">
            <a:extLst>
              <a:ext uri="{FF2B5EF4-FFF2-40B4-BE49-F238E27FC236}">
                <a16:creationId xmlns:a16="http://schemas.microsoft.com/office/drawing/2014/main" id="{321D19A5-D952-26BA-A5D1-5607B923659B}"/>
              </a:ext>
            </a:extLst>
          </p:cNvPr>
          <p:cNvSpPr/>
          <p:nvPr/>
        </p:nvSpPr>
        <p:spPr>
          <a:xfrm>
            <a:off x="30610268" y="4787558"/>
            <a:ext cx="3185651" cy="65482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57" name="Oval 56">
            <a:extLst>
              <a:ext uri="{FF2B5EF4-FFF2-40B4-BE49-F238E27FC236}">
                <a16:creationId xmlns:a16="http://schemas.microsoft.com/office/drawing/2014/main" id="{3DCB7D6B-0B3E-36B1-E253-C75E8E531633}"/>
              </a:ext>
            </a:extLst>
          </p:cNvPr>
          <p:cNvSpPr/>
          <p:nvPr/>
        </p:nvSpPr>
        <p:spPr>
          <a:xfrm>
            <a:off x="31082215" y="5294967"/>
            <a:ext cx="2241756" cy="2241756"/>
          </a:xfrm>
          <a:prstGeom prst="ellipse">
            <a:avLst/>
          </a:pr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4000">
                <a:solidFill>
                  <a:schemeClr val="tx1"/>
                </a:solidFill>
                <a:latin typeface="+mj-lt"/>
              </a:rPr>
              <a:t>Real</a:t>
            </a:r>
          </a:p>
        </p:txBody>
      </p:sp>
      <p:sp>
        <p:nvSpPr>
          <p:cNvPr id="60" name="Oval 59">
            <a:extLst>
              <a:ext uri="{FF2B5EF4-FFF2-40B4-BE49-F238E27FC236}">
                <a16:creationId xmlns:a16="http://schemas.microsoft.com/office/drawing/2014/main" id="{828B4D1D-CC7B-3345-381C-9283AA7165E9}"/>
              </a:ext>
            </a:extLst>
          </p:cNvPr>
          <p:cNvSpPr/>
          <p:nvPr/>
        </p:nvSpPr>
        <p:spPr>
          <a:xfrm>
            <a:off x="31082215" y="8137729"/>
            <a:ext cx="2241756" cy="2241756"/>
          </a:xfrm>
          <a:prstGeom prst="ellipse">
            <a:avLst/>
          </a:pr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4000">
                <a:solidFill>
                  <a:schemeClr val="tx1"/>
                </a:solidFill>
                <a:latin typeface="+mj-lt"/>
              </a:rPr>
              <a:t>Fake</a:t>
            </a:r>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745893" y="5641566"/>
            <a:ext cx="914400" cy="914400"/>
          </a:xfrm>
          <a:prstGeom prst="rect">
            <a:avLst/>
          </a:prstGeom>
        </p:spPr>
      </p:pic>
      <p:grpSp>
        <p:nvGrpSpPr>
          <p:cNvPr id="1035" name="Group 1034">
            <a:extLst>
              <a:ext uri="{FF2B5EF4-FFF2-40B4-BE49-F238E27FC236}">
                <a16:creationId xmlns:a16="http://schemas.microsoft.com/office/drawing/2014/main" id="{5C9649F3-B79B-B12C-48FA-369FB76A65B7}"/>
              </a:ext>
            </a:extLst>
          </p:cNvPr>
          <p:cNvGrpSpPr/>
          <p:nvPr/>
        </p:nvGrpSpPr>
        <p:grpSpPr>
          <a:xfrm>
            <a:off x="11570397" y="5213610"/>
            <a:ext cx="2868518" cy="5580518"/>
            <a:chOff x="17866626" y="11363695"/>
            <a:chExt cx="2448232" cy="2874828"/>
          </a:xfrm>
          <a:solidFill>
            <a:schemeClr val="bg2">
              <a:lumMod val="25000"/>
            </a:schemeClr>
          </a:solidFill>
          <a:effectLst/>
        </p:grpSpPr>
        <p:sp>
          <p:nvSpPr>
            <p:cNvPr id="1033" name="Trapezoid 1032">
              <a:extLst>
                <a:ext uri="{FF2B5EF4-FFF2-40B4-BE49-F238E27FC236}">
                  <a16:creationId xmlns:a16="http://schemas.microsoft.com/office/drawing/2014/main" id="{2C12AEEC-FF6D-0A2D-B1E5-531994843957}"/>
                </a:ext>
              </a:extLst>
            </p:cNvPr>
            <p:cNvSpPr/>
            <p:nvPr/>
          </p:nvSpPr>
          <p:spPr>
            <a:xfrm rot="5400000">
              <a:off x="17653328" y="11576993"/>
              <a:ext cx="2874828" cy="2448232"/>
            </a:xfrm>
            <a:prstGeom prst="trapezoid">
              <a:avLst>
                <a:gd name="adj" fmla="val 27326"/>
              </a:avLst>
            </a:prstGeom>
            <a:grpFill/>
            <a:ln>
              <a:noFill/>
            </a:ln>
            <a:scene3d>
              <a:camera prst="orthographicFront"/>
              <a:lightRig rig="threePt" dir="t"/>
            </a:scene3d>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34" name="TextBox 1033">
              <a:extLst>
                <a:ext uri="{FF2B5EF4-FFF2-40B4-BE49-F238E27FC236}">
                  <a16:creationId xmlns:a16="http://schemas.microsoft.com/office/drawing/2014/main" id="{2CF82CBA-0BC6-5474-702C-B129E1B2A62B}"/>
                </a:ext>
              </a:extLst>
            </p:cNvPr>
            <p:cNvSpPr txBox="1"/>
            <p:nvPr/>
          </p:nvSpPr>
          <p:spPr>
            <a:xfrm>
              <a:off x="18058533" y="12135101"/>
              <a:ext cx="2014309" cy="1243738"/>
            </a:xfrm>
            <a:prstGeom prst="rect">
              <a:avLst/>
            </a:prstGeom>
            <a:noFill/>
          </p:spPr>
          <p:txBody>
            <a:bodyPr wrap="square" rtlCol="0" anchor="ctr">
              <a:spAutoFit/>
            </a:bodyPr>
            <a:lstStyle/>
            <a:p>
              <a:pPr algn="ctr">
                <a:lnSpc>
                  <a:spcPct val="90000"/>
                </a:lnSpc>
              </a:pPr>
              <a:r>
                <a:rPr lang="en-US" sz="4000">
                  <a:solidFill>
                    <a:schemeClr val="tx1"/>
                  </a:solidFill>
                  <a:latin typeface="+mj-lt"/>
                </a:rPr>
                <a:t>CNN</a:t>
              </a:r>
            </a:p>
            <a:p>
              <a:pPr algn="ctr">
                <a:lnSpc>
                  <a:spcPct val="90000"/>
                </a:lnSpc>
              </a:pPr>
              <a:r>
                <a:rPr lang="en-US" sz="4000">
                  <a:solidFill>
                    <a:schemeClr val="tx1"/>
                  </a:solidFill>
                  <a:latin typeface="+mj-lt"/>
                </a:rPr>
                <a:t>Down</a:t>
              </a:r>
            </a:p>
            <a:p>
              <a:pPr algn="ctr">
                <a:lnSpc>
                  <a:spcPct val="90000"/>
                </a:lnSpc>
              </a:pPr>
              <a:r>
                <a:rPr lang="en-US" sz="4000">
                  <a:solidFill>
                    <a:schemeClr val="tx1"/>
                  </a:solidFill>
                  <a:latin typeface="+mj-lt"/>
                </a:rPr>
                <a:t>Block</a:t>
              </a:r>
            </a:p>
          </p:txBody>
        </p:sp>
      </p:grpSp>
      <p:sp>
        <p:nvSpPr>
          <p:cNvPr id="54" name="Cube 53">
            <a:extLst>
              <a:ext uri="{FF2B5EF4-FFF2-40B4-BE49-F238E27FC236}">
                <a16:creationId xmlns:a16="http://schemas.microsoft.com/office/drawing/2014/main" id="{EF69E034-41B5-AB08-1AEB-F1CE09A9E7CC}"/>
              </a:ext>
            </a:extLst>
          </p:cNvPr>
          <p:cNvSpPr/>
          <p:nvPr/>
        </p:nvSpPr>
        <p:spPr>
          <a:xfrm>
            <a:off x="14811797" y="6076951"/>
            <a:ext cx="2623666"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036" name="Group 1035">
            <a:extLst>
              <a:ext uri="{FF2B5EF4-FFF2-40B4-BE49-F238E27FC236}">
                <a16:creationId xmlns:a16="http://schemas.microsoft.com/office/drawing/2014/main" id="{548BE27C-C5FB-DD75-DAAD-082418DF5CA3}"/>
              </a:ext>
            </a:extLst>
          </p:cNvPr>
          <p:cNvGrpSpPr/>
          <p:nvPr/>
        </p:nvGrpSpPr>
        <p:grpSpPr>
          <a:xfrm>
            <a:off x="17808345" y="6150156"/>
            <a:ext cx="2448232" cy="3168274"/>
            <a:chOff x="17866626" y="10922226"/>
            <a:chExt cx="2448232" cy="3316296"/>
          </a:xfrm>
          <a:solidFill>
            <a:schemeClr val="bg2">
              <a:lumMod val="25000"/>
            </a:schemeClr>
          </a:solidFill>
          <a:scene3d>
            <a:camera prst="orthographicFront"/>
            <a:lightRig rig="threePt" dir="t"/>
          </a:scene3d>
        </p:grpSpPr>
        <p:sp>
          <p:nvSpPr>
            <p:cNvPr id="1037" name="Trapezoid 1036">
              <a:extLst>
                <a:ext uri="{FF2B5EF4-FFF2-40B4-BE49-F238E27FC236}">
                  <a16:creationId xmlns:a16="http://schemas.microsoft.com/office/drawing/2014/main" id="{0E560AFA-C494-7871-8798-AC4347AAEBFB}"/>
                </a:ext>
              </a:extLst>
            </p:cNvPr>
            <p:cNvSpPr/>
            <p:nvPr/>
          </p:nvSpPr>
          <p:spPr>
            <a:xfrm rot="5400000">
              <a:off x="17432594" y="11356258"/>
              <a:ext cx="3316296" cy="2448232"/>
            </a:xfrm>
            <a:prstGeom prst="trapezoid">
              <a:avLst>
                <a:gd name="adj" fmla="val 27410"/>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38" name="TextBox 1037">
              <a:extLst>
                <a:ext uri="{FF2B5EF4-FFF2-40B4-BE49-F238E27FC236}">
                  <a16:creationId xmlns:a16="http://schemas.microsoft.com/office/drawing/2014/main" id="{8E6D0200-0FE7-CB18-DDF6-D76178BBAEF3}"/>
                </a:ext>
              </a:extLst>
            </p:cNvPr>
            <p:cNvSpPr txBox="1"/>
            <p:nvPr/>
          </p:nvSpPr>
          <p:spPr>
            <a:xfrm>
              <a:off x="18083588" y="11662231"/>
              <a:ext cx="2014309" cy="1836288"/>
            </a:xfrm>
            <a:prstGeom prst="rect">
              <a:avLst/>
            </a:prstGeom>
            <a:noFill/>
          </p:spPr>
          <p:txBody>
            <a:bodyPr wrap="square" rtlCol="0" anchor="ctr">
              <a:spAutoFit/>
            </a:bodyPr>
            <a:lstStyle/>
            <a:p>
              <a:pPr algn="ctr">
                <a:lnSpc>
                  <a:spcPct val="90000"/>
                </a:lnSpc>
              </a:pPr>
              <a:r>
                <a:rPr lang="en-US" sz="4000">
                  <a:solidFill>
                    <a:schemeClr val="tx1"/>
                  </a:solidFill>
                  <a:latin typeface="+mj-lt"/>
                </a:rPr>
                <a:t>CNN</a:t>
              </a:r>
            </a:p>
            <a:p>
              <a:pPr algn="ctr">
                <a:lnSpc>
                  <a:spcPct val="90000"/>
                </a:lnSpc>
              </a:pPr>
              <a:r>
                <a:rPr lang="en-US" sz="4000">
                  <a:solidFill>
                    <a:schemeClr val="tx1"/>
                  </a:solidFill>
                  <a:latin typeface="+mj-lt"/>
                </a:rPr>
                <a:t>Down</a:t>
              </a:r>
            </a:p>
            <a:p>
              <a:pPr algn="ctr">
                <a:lnSpc>
                  <a:spcPct val="90000"/>
                </a:lnSpc>
              </a:pPr>
              <a:r>
                <a:rPr lang="en-US" sz="4000">
                  <a:solidFill>
                    <a:schemeClr val="tx1"/>
                  </a:solidFill>
                  <a:latin typeface="+mj-lt"/>
                </a:rPr>
                <a:t>Block</a:t>
              </a:r>
            </a:p>
          </p:txBody>
        </p:sp>
      </p:grpSp>
      <p:sp>
        <p:nvSpPr>
          <p:cNvPr id="55" name="Cube 54">
            <a:extLst>
              <a:ext uri="{FF2B5EF4-FFF2-40B4-BE49-F238E27FC236}">
                <a16:creationId xmlns:a16="http://schemas.microsoft.com/office/drawing/2014/main" id="{6EAA52D9-0986-B343-C28E-4CF0A4C05E72}"/>
              </a:ext>
            </a:extLst>
          </p:cNvPr>
          <p:cNvSpPr/>
          <p:nvPr/>
        </p:nvSpPr>
        <p:spPr>
          <a:xfrm>
            <a:off x="20629459" y="6923402"/>
            <a:ext cx="4446832"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040" name="Group 1039">
            <a:extLst>
              <a:ext uri="{FF2B5EF4-FFF2-40B4-BE49-F238E27FC236}">
                <a16:creationId xmlns:a16="http://schemas.microsoft.com/office/drawing/2014/main" id="{11C92A30-3B36-6DA8-92BE-3724744008D6}"/>
              </a:ext>
            </a:extLst>
          </p:cNvPr>
          <p:cNvGrpSpPr/>
          <p:nvPr/>
        </p:nvGrpSpPr>
        <p:grpSpPr>
          <a:xfrm>
            <a:off x="26565964" y="5870427"/>
            <a:ext cx="3727732" cy="3764421"/>
            <a:chOff x="26475353" y="5661982"/>
            <a:chExt cx="3727732" cy="3764421"/>
          </a:xfrm>
        </p:grpSpPr>
        <p:pic>
          <p:nvPicPr>
            <p:cNvPr id="62" name="Picture 61" descr="A black background with a black square&#10;&#10;Description automatically generated with medium confidence">
              <a:extLst>
                <a:ext uri="{FF2B5EF4-FFF2-40B4-BE49-F238E27FC236}">
                  <a16:creationId xmlns:a16="http://schemas.microsoft.com/office/drawing/2014/main" id="{83ACBFE5-C032-EC41-B9A9-EBADA3D8D8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475353" y="5661982"/>
              <a:ext cx="3727732" cy="3727732"/>
            </a:xfrm>
            <a:prstGeom prst="rect">
              <a:avLst/>
            </a:prstGeom>
          </p:spPr>
        </p:pic>
        <p:sp>
          <p:nvSpPr>
            <p:cNvPr id="1039" name="TextBox 1038">
              <a:extLst>
                <a:ext uri="{FF2B5EF4-FFF2-40B4-BE49-F238E27FC236}">
                  <a16:creationId xmlns:a16="http://schemas.microsoft.com/office/drawing/2014/main" id="{5EF155A7-7E91-97D6-DD2C-DEF358A369C7}"/>
                </a:ext>
              </a:extLst>
            </p:cNvPr>
            <p:cNvSpPr txBox="1"/>
            <p:nvPr/>
          </p:nvSpPr>
          <p:spPr>
            <a:xfrm>
              <a:off x="26649058" y="8718517"/>
              <a:ext cx="2890684" cy="707886"/>
            </a:xfrm>
            <a:prstGeom prst="rect">
              <a:avLst/>
            </a:prstGeom>
            <a:noFill/>
          </p:spPr>
          <p:txBody>
            <a:bodyPr wrap="square" rtlCol="0">
              <a:spAutoFit/>
            </a:bodyPr>
            <a:lstStyle/>
            <a:p>
              <a:pPr algn="ctr"/>
              <a:r>
                <a:rPr lang="en-US" sz="4000">
                  <a:solidFill>
                    <a:schemeClr val="bg1"/>
                  </a:solidFill>
                  <a:latin typeface="+mj-lt"/>
                </a:rPr>
                <a:t>DNN</a:t>
              </a:r>
            </a:p>
          </p:txBody>
        </p:sp>
      </p:grpSp>
      <p:grpSp>
        <p:nvGrpSpPr>
          <p:cNvPr id="1048" name="Group 1047">
            <a:extLst>
              <a:ext uri="{FF2B5EF4-FFF2-40B4-BE49-F238E27FC236}">
                <a16:creationId xmlns:a16="http://schemas.microsoft.com/office/drawing/2014/main" id="{FAC130DB-85E8-377B-DEBA-226114489ADA}"/>
              </a:ext>
            </a:extLst>
          </p:cNvPr>
          <p:cNvGrpSpPr/>
          <p:nvPr/>
        </p:nvGrpSpPr>
        <p:grpSpPr>
          <a:xfrm>
            <a:off x="16523879" y="9901598"/>
            <a:ext cx="4904181" cy="8723681"/>
            <a:chOff x="9875413" y="9901598"/>
            <a:chExt cx="5203524" cy="9311399"/>
          </a:xfrm>
        </p:grpSpPr>
        <p:grpSp>
          <p:nvGrpSpPr>
            <p:cNvPr id="1031" name="Group 1030">
              <a:extLst>
                <a:ext uri="{FF2B5EF4-FFF2-40B4-BE49-F238E27FC236}">
                  <a16:creationId xmlns:a16="http://schemas.microsoft.com/office/drawing/2014/main" id="{9DF822D3-A542-5E41-C6F2-7DD86534A646}"/>
                </a:ext>
              </a:extLst>
            </p:cNvPr>
            <p:cNvGrpSpPr/>
            <p:nvPr/>
          </p:nvGrpSpPr>
          <p:grpSpPr>
            <a:xfrm>
              <a:off x="9875414" y="11144818"/>
              <a:ext cx="5203522" cy="8068179"/>
              <a:chOff x="10623590" y="11373851"/>
              <a:chExt cx="5203522" cy="8068179"/>
            </a:xfrm>
          </p:grpSpPr>
          <p:sp>
            <p:nvSpPr>
              <p:cNvPr id="1029" name="Trapezoid 1028">
                <a:extLst>
                  <a:ext uri="{FF2B5EF4-FFF2-40B4-BE49-F238E27FC236}">
                    <a16:creationId xmlns:a16="http://schemas.microsoft.com/office/drawing/2014/main" id="{D82F420E-2140-54A4-50E0-059E7F059DDC}"/>
                  </a:ext>
                </a:extLst>
              </p:cNvPr>
              <p:cNvSpPr/>
              <p:nvPr/>
            </p:nvSpPr>
            <p:spPr>
              <a:xfrm rot="5400000">
                <a:off x="9191261" y="12806180"/>
                <a:ext cx="8068179" cy="5203522"/>
              </a:xfrm>
              <a:prstGeom prst="trapezoid">
                <a:avLst>
                  <a:gd name="adj" fmla="val 26713"/>
                </a:avLst>
              </a:prstGeom>
              <a:solidFill>
                <a:schemeClr val="bg2">
                  <a:lumMod val="25000"/>
                </a:schemeClr>
              </a:solidFill>
              <a:ln>
                <a:noFill/>
              </a:ln>
              <a:scene3d>
                <a:camera prst="orthographicFront"/>
                <a:lightRig rig="threePt" dir="t"/>
              </a:scene3d>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grpSp>
            <p:nvGrpSpPr>
              <p:cNvPr id="50" name="Group 49">
                <a:extLst>
                  <a:ext uri="{FF2B5EF4-FFF2-40B4-BE49-F238E27FC236}">
                    <a16:creationId xmlns:a16="http://schemas.microsoft.com/office/drawing/2014/main" id="{EDC3082A-B323-E700-271C-62DE8E9445CA}"/>
                  </a:ext>
                </a:extLst>
              </p:cNvPr>
              <p:cNvGrpSpPr/>
              <p:nvPr/>
            </p:nvGrpSpPr>
            <p:grpSpPr>
              <a:xfrm>
                <a:off x="11087294" y="12637271"/>
                <a:ext cx="3895571" cy="5302360"/>
                <a:chOff x="9535781" y="12309197"/>
                <a:chExt cx="3895571" cy="5041457"/>
              </a:xfrm>
            </p:grpSpPr>
            <p:sp>
              <p:nvSpPr>
                <p:cNvPr id="46" name="TextBox 45">
                  <a:extLst>
                    <a:ext uri="{FF2B5EF4-FFF2-40B4-BE49-F238E27FC236}">
                      <a16:creationId xmlns:a16="http://schemas.microsoft.com/office/drawing/2014/main" id="{A8E9548A-35A5-3323-6B4E-FA5C899800AA}"/>
                    </a:ext>
                  </a:extLst>
                </p:cNvPr>
                <p:cNvSpPr txBox="1"/>
                <p:nvPr/>
              </p:nvSpPr>
              <p:spPr>
                <a:xfrm rot="10800000">
                  <a:off x="9535781" y="12309199"/>
                  <a:ext cx="800219" cy="5041455"/>
                </a:xfrm>
                <a:prstGeom prst="rect">
                  <a:avLst/>
                </a:prstGeom>
                <a:solidFill>
                  <a:schemeClr val="tx1"/>
                </a:solidFill>
              </p:spPr>
              <p:txBody>
                <a:bodyPr vert="eaVert"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Convolution</a:t>
                  </a:r>
                </a:p>
              </p:txBody>
            </p:sp>
            <p:sp>
              <p:nvSpPr>
                <p:cNvPr id="47" name="TextBox 46">
                  <a:extLst>
                    <a:ext uri="{FF2B5EF4-FFF2-40B4-BE49-F238E27FC236}">
                      <a16:creationId xmlns:a16="http://schemas.microsoft.com/office/drawing/2014/main" id="{940B6DAF-9A14-8012-BC15-5EF39183511F}"/>
                    </a:ext>
                  </a:extLst>
                </p:cNvPr>
                <p:cNvSpPr txBox="1"/>
                <p:nvPr/>
              </p:nvSpPr>
              <p:spPr>
                <a:xfrm rot="10800000">
                  <a:off x="10568238" y="12309198"/>
                  <a:ext cx="800219" cy="5041455"/>
                </a:xfrm>
                <a:prstGeom prst="rect">
                  <a:avLst/>
                </a:prstGeom>
                <a:solidFill>
                  <a:schemeClr val="tx1"/>
                </a:solidFill>
              </p:spPr>
              <p:txBody>
                <a:bodyPr vert="eaVert"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Normalization</a:t>
                  </a:r>
                </a:p>
              </p:txBody>
            </p:sp>
            <p:sp>
              <p:nvSpPr>
                <p:cNvPr id="48" name="TextBox 47">
                  <a:extLst>
                    <a:ext uri="{FF2B5EF4-FFF2-40B4-BE49-F238E27FC236}">
                      <a16:creationId xmlns:a16="http://schemas.microsoft.com/office/drawing/2014/main" id="{88687AD6-7FBA-F6D0-993E-771EF15D4E42}"/>
                    </a:ext>
                  </a:extLst>
                </p:cNvPr>
                <p:cNvSpPr txBox="1"/>
                <p:nvPr/>
              </p:nvSpPr>
              <p:spPr>
                <a:xfrm rot="10800000">
                  <a:off x="11600695" y="12309197"/>
                  <a:ext cx="800219" cy="5041454"/>
                </a:xfrm>
                <a:prstGeom prst="rect">
                  <a:avLst/>
                </a:prstGeom>
                <a:solidFill>
                  <a:schemeClr val="tx1"/>
                </a:solidFill>
              </p:spPr>
              <p:txBody>
                <a:bodyPr vert="eaVert"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Activation Function</a:t>
                  </a:r>
                </a:p>
              </p:txBody>
            </p:sp>
            <p:sp>
              <p:nvSpPr>
                <p:cNvPr id="49" name="TextBox 48">
                  <a:extLst>
                    <a:ext uri="{FF2B5EF4-FFF2-40B4-BE49-F238E27FC236}">
                      <a16:creationId xmlns:a16="http://schemas.microsoft.com/office/drawing/2014/main" id="{BA6403AA-A517-F073-F0B9-B3CE99D1F9F9}"/>
                    </a:ext>
                  </a:extLst>
                </p:cNvPr>
                <p:cNvSpPr txBox="1"/>
                <p:nvPr/>
              </p:nvSpPr>
              <p:spPr>
                <a:xfrm rot="10800000">
                  <a:off x="12631133" y="13169310"/>
                  <a:ext cx="800219" cy="3548449"/>
                </a:xfrm>
                <a:prstGeom prst="rect">
                  <a:avLst/>
                </a:prstGeom>
                <a:solidFill>
                  <a:schemeClr val="tx1"/>
                </a:solidFill>
              </p:spPr>
              <p:txBody>
                <a:bodyPr vert="eaVert"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Pooling</a:t>
                  </a:r>
                </a:p>
              </p:txBody>
            </p:sp>
          </p:grpSp>
        </p:grpSp>
        <p:sp>
          <p:nvSpPr>
            <p:cNvPr id="1042" name="Left Brace 1041">
              <a:extLst>
                <a:ext uri="{FF2B5EF4-FFF2-40B4-BE49-F238E27FC236}">
                  <a16:creationId xmlns:a16="http://schemas.microsoft.com/office/drawing/2014/main" id="{77B53506-8081-26E4-0026-DCC0916334C4}"/>
                </a:ext>
              </a:extLst>
            </p:cNvPr>
            <p:cNvSpPr/>
            <p:nvPr/>
          </p:nvSpPr>
          <p:spPr>
            <a:xfrm rot="5400000">
              <a:off x="11975589" y="7801422"/>
              <a:ext cx="1003171" cy="5203524"/>
            </a:xfrm>
            <a:prstGeom prst="leftBrace">
              <a:avLst>
                <a:gd name="adj1" fmla="val 28291"/>
                <a:gd name="adj2" fmla="val 50000"/>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745893" y="8581874"/>
            <a:ext cx="914400" cy="914400"/>
          </a:xfrm>
          <a:prstGeom prst="rect">
            <a:avLst/>
          </a:prstGeom>
        </p:spPr>
      </p:pic>
      <p:sp>
        <p:nvSpPr>
          <p:cNvPr id="1049" name="TextBox 1048">
            <a:extLst>
              <a:ext uri="{FF2B5EF4-FFF2-40B4-BE49-F238E27FC236}">
                <a16:creationId xmlns:a16="http://schemas.microsoft.com/office/drawing/2014/main" id="{654199DD-B884-2BA0-340D-48467CF50A4B}"/>
              </a:ext>
            </a:extLst>
          </p:cNvPr>
          <p:cNvSpPr txBox="1"/>
          <p:nvPr/>
        </p:nvSpPr>
        <p:spPr>
          <a:xfrm rot="10800000">
            <a:off x="25449173" y="5213609"/>
            <a:ext cx="800219" cy="5312799"/>
          </a:xfrm>
          <a:prstGeom prst="rect">
            <a:avLst/>
          </a:prstGeom>
          <a:solidFill>
            <a:schemeClr val="tx2"/>
          </a:solidFill>
        </p:spPr>
        <p:txBody>
          <a:bodyPr vert="eaVert" wrap="square" rtlCol="0">
            <a:spAutoFit/>
          </a:bodyPr>
          <a:lstStyle/>
          <a:p>
            <a:pPr algn="ctr"/>
            <a:r>
              <a:rPr lang="en-US" sz="4000">
                <a:latin typeface="+mj-lt"/>
                <a:cs typeface="NVIDIA Sans" panose="020B0503020203020204" pitchFamily="34" charset="0"/>
              </a:rPr>
              <a:t>[0.1, -.2, … 0.9]</a:t>
            </a:r>
          </a:p>
        </p:txBody>
      </p:sp>
      <p:sp>
        <p:nvSpPr>
          <p:cNvPr id="1050" name="TextBox 1049">
            <a:extLst>
              <a:ext uri="{FF2B5EF4-FFF2-40B4-BE49-F238E27FC236}">
                <a16:creationId xmlns:a16="http://schemas.microsoft.com/office/drawing/2014/main" id="{60112976-0F3A-F62E-A24F-E517A6A47C33}"/>
              </a:ext>
            </a:extLst>
          </p:cNvPr>
          <p:cNvSpPr txBox="1"/>
          <p:nvPr/>
        </p:nvSpPr>
        <p:spPr>
          <a:xfrm>
            <a:off x="24403940" y="10671440"/>
            <a:ext cx="2890684" cy="707886"/>
          </a:xfrm>
          <a:prstGeom prst="rect">
            <a:avLst/>
          </a:prstGeom>
          <a:noFill/>
        </p:spPr>
        <p:txBody>
          <a:bodyPr wrap="square" rtlCol="0">
            <a:spAutoFit/>
          </a:bodyPr>
          <a:lstStyle/>
          <a:p>
            <a:pPr algn="ctr"/>
            <a:r>
              <a:rPr lang="en-US" sz="4000">
                <a:solidFill>
                  <a:schemeClr val="bg1"/>
                </a:solidFill>
                <a:latin typeface="+mj-lt"/>
              </a:rPr>
              <a:t>Flatten</a:t>
            </a:r>
          </a:p>
        </p:txBody>
      </p:sp>
      <p:sp>
        <p:nvSpPr>
          <p:cNvPr id="1052" name="TextBox 1051">
            <a:extLst>
              <a:ext uri="{FF2B5EF4-FFF2-40B4-BE49-F238E27FC236}">
                <a16:creationId xmlns:a16="http://schemas.microsoft.com/office/drawing/2014/main" id="{ECECA51D-FBAE-F61B-BD43-B9E1921CD0F5}"/>
              </a:ext>
            </a:extLst>
          </p:cNvPr>
          <p:cNvSpPr txBox="1"/>
          <p:nvPr/>
        </p:nvSpPr>
        <p:spPr>
          <a:xfrm>
            <a:off x="18432851" y="4278261"/>
            <a:ext cx="6184602" cy="707886"/>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Discrimination Network</a:t>
            </a:r>
          </a:p>
        </p:txBody>
      </p:sp>
      <p:sp>
        <p:nvSpPr>
          <p:cNvPr id="2" name="TextBox 1">
            <a:extLst>
              <a:ext uri="{FF2B5EF4-FFF2-40B4-BE49-F238E27FC236}">
                <a16:creationId xmlns:a16="http://schemas.microsoft.com/office/drawing/2014/main" id="{08914596-6EAF-6A9E-0A77-21002104420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51E14ACB-A113-79C2-9C33-25634F5D9DB3}"/>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53</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181817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4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10" fill="hold"/>
                                        <p:tgtEl>
                                          <p:spTgt spid="60"/>
                                        </p:tgtEl>
                                        <p:attrNameLst>
                                          <p:attrName>fillcolor</p:attrName>
                                        </p:attrNameLst>
                                      </p:cBhvr>
                                      <p:to>
                                        <a:srgbClr val="CC0000"/>
                                      </p:to>
                                    </p:animClr>
                                    <p:set>
                                      <p:cBhvr>
                                        <p:cTn id="15" dur="10" fill="hold"/>
                                        <p:tgtEl>
                                          <p:spTgt spid="60"/>
                                        </p:tgtEl>
                                        <p:attrNameLst>
                                          <p:attrName>fill.type</p:attrName>
                                        </p:attrNameLst>
                                      </p:cBhvr>
                                      <p:to>
                                        <p:strVal val="solid"/>
                                      </p:to>
                                    </p:set>
                                    <p:set>
                                      <p:cBhvr>
                                        <p:cTn id="16" dur="10" fill="hold"/>
                                        <p:tgtEl>
                                          <p:spTgt spid="6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olorful wooden blocks&#10;&#10;Description automatically generated">
            <a:extLst>
              <a:ext uri="{FF2B5EF4-FFF2-40B4-BE49-F238E27FC236}">
                <a16:creationId xmlns:a16="http://schemas.microsoft.com/office/drawing/2014/main" id="{A426791B-B13C-4784-8326-F1E5F1333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6113" y="5466924"/>
            <a:ext cx="5212080" cy="5212080"/>
          </a:xfrm>
          <a:prstGeom prst="rect">
            <a:avLst/>
          </a:prstGeom>
        </p:spPr>
      </p:pic>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GANs</a:t>
            </a:r>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Generative Adversarial Networks</a:t>
            </a:r>
          </a:p>
        </p:txBody>
      </p:sp>
      <p:sp>
        <p:nvSpPr>
          <p:cNvPr id="56" name="Rectangle 55">
            <a:extLst>
              <a:ext uri="{FF2B5EF4-FFF2-40B4-BE49-F238E27FC236}">
                <a16:creationId xmlns:a16="http://schemas.microsoft.com/office/drawing/2014/main" id="{321D19A5-D952-26BA-A5D1-5607B923659B}"/>
              </a:ext>
            </a:extLst>
          </p:cNvPr>
          <p:cNvSpPr/>
          <p:nvPr/>
        </p:nvSpPr>
        <p:spPr>
          <a:xfrm>
            <a:off x="30610268" y="4787558"/>
            <a:ext cx="3185651" cy="65482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57" name="Oval 56">
            <a:extLst>
              <a:ext uri="{FF2B5EF4-FFF2-40B4-BE49-F238E27FC236}">
                <a16:creationId xmlns:a16="http://schemas.microsoft.com/office/drawing/2014/main" id="{3DCB7D6B-0B3E-36B1-E253-C75E8E531633}"/>
              </a:ext>
            </a:extLst>
          </p:cNvPr>
          <p:cNvSpPr/>
          <p:nvPr/>
        </p:nvSpPr>
        <p:spPr>
          <a:xfrm>
            <a:off x="31082215" y="5294967"/>
            <a:ext cx="2241756" cy="2241756"/>
          </a:xfrm>
          <a:prstGeom prst="ellipse">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4000">
                <a:solidFill>
                  <a:schemeClr val="tx1"/>
                </a:solidFill>
                <a:latin typeface="+mj-lt"/>
              </a:rPr>
              <a:t>Real</a:t>
            </a:r>
          </a:p>
        </p:txBody>
      </p:sp>
      <p:sp>
        <p:nvSpPr>
          <p:cNvPr id="60" name="Oval 59">
            <a:extLst>
              <a:ext uri="{FF2B5EF4-FFF2-40B4-BE49-F238E27FC236}">
                <a16:creationId xmlns:a16="http://schemas.microsoft.com/office/drawing/2014/main" id="{828B4D1D-CC7B-3345-381C-9283AA7165E9}"/>
              </a:ext>
            </a:extLst>
          </p:cNvPr>
          <p:cNvSpPr/>
          <p:nvPr/>
        </p:nvSpPr>
        <p:spPr>
          <a:xfrm>
            <a:off x="31082215" y="8137729"/>
            <a:ext cx="2241756" cy="2241756"/>
          </a:xfrm>
          <a:prstGeom prst="ellipse">
            <a:avLst/>
          </a:pr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4000">
                <a:solidFill>
                  <a:schemeClr val="tx1"/>
                </a:solidFill>
                <a:latin typeface="+mj-lt"/>
              </a:rPr>
              <a:t>Fake</a:t>
            </a:r>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745893" y="5641566"/>
            <a:ext cx="914400" cy="914400"/>
          </a:xfrm>
          <a:prstGeom prst="rect">
            <a:avLst/>
          </a:prstGeom>
        </p:spPr>
      </p:pic>
      <p:grpSp>
        <p:nvGrpSpPr>
          <p:cNvPr id="1035" name="Group 1034">
            <a:extLst>
              <a:ext uri="{FF2B5EF4-FFF2-40B4-BE49-F238E27FC236}">
                <a16:creationId xmlns:a16="http://schemas.microsoft.com/office/drawing/2014/main" id="{5C9649F3-B79B-B12C-48FA-369FB76A65B7}"/>
              </a:ext>
            </a:extLst>
          </p:cNvPr>
          <p:cNvGrpSpPr/>
          <p:nvPr/>
        </p:nvGrpSpPr>
        <p:grpSpPr>
          <a:xfrm>
            <a:off x="11570397" y="5213610"/>
            <a:ext cx="2868518" cy="5580518"/>
            <a:chOff x="17866626" y="11363695"/>
            <a:chExt cx="2448232" cy="2874828"/>
          </a:xfrm>
          <a:solidFill>
            <a:schemeClr val="bg2">
              <a:lumMod val="25000"/>
            </a:schemeClr>
          </a:solidFill>
          <a:effectLst/>
        </p:grpSpPr>
        <p:sp>
          <p:nvSpPr>
            <p:cNvPr id="1033" name="Trapezoid 1032">
              <a:extLst>
                <a:ext uri="{FF2B5EF4-FFF2-40B4-BE49-F238E27FC236}">
                  <a16:creationId xmlns:a16="http://schemas.microsoft.com/office/drawing/2014/main" id="{2C12AEEC-FF6D-0A2D-B1E5-531994843957}"/>
                </a:ext>
              </a:extLst>
            </p:cNvPr>
            <p:cNvSpPr/>
            <p:nvPr/>
          </p:nvSpPr>
          <p:spPr>
            <a:xfrm rot="5400000">
              <a:off x="17653328" y="11576993"/>
              <a:ext cx="2874828" cy="2448232"/>
            </a:xfrm>
            <a:prstGeom prst="trapezoid">
              <a:avLst>
                <a:gd name="adj" fmla="val 27326"/>
              </a:avLst>
            </a:prstGeom>
            <a:grpFill/>
            <a:ln>
              <a:noFill/>
            </a:ln>
            <a:scene3d>
              <a:camera prst="orthographicFront"/>
              <a:lightRig rig="threePt" dir="t"/>
            </a:scene3d>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34" name="TextBox 1033">
              <a:extLst>
                <a:ext uri="{FF2B5EF4-FFF2-40B4-BE49-F238E27FC236}">
                  <a16:creationId xmlns:a16="http://schemas.microsoft.com/office/drawing/2014/main" id="{2CF82CBA-0BC6-5474-702C-B129E1B2A62B}"/>
                </a:ext>
              </a:extLst>
            </p:cNvPr>
            <p:cNvSpPr txBox="1"/>
            <p:nvPr/>
          </p:nvSpPr>
          <p:spPr>
            <a:xfrm>
              <a:off x="18058533" y="12135101"/>
              <a:ext cx="2014309" cy="1243738"/>
            </a:xfrm>
            <a:prstGeom prst="rect">
              <a:avLst/>
            </a:prstGeom>
            <a:noFill/>
          </p:spPr>
          <p:txBody>
            <a:bodyPr wrap="square" rtlCol="0" anchor="ctr">
              <a:spAutoFit/>
            </a:bodyPr>
            <a:lstStyle/>
            <a:p>
              <a:pPr algn="ctr">
                <a:lnSpc>
                  <a:spcPct val="90000"/>
                </a:lnSpc>
              </a:pPr>
              <a:r>
                <a:rPr lang="en-US" sz="4000">
                  <a:solidFill>
                    <a:schemeClr val="tx1"/>
                  </a:solidFill>
                  <a:latin typeface="+mj-lt"/>
                </a:rPr>
                <a:t>CNN</a:t>
              </a:r>
            </a:p>
            <a:p>
              <a:pPr algn="ctr">
                <a:lnSpc>
                  <a:spcPct val="90000"/>
                </a:lnSpc>
              </a:pPr>
              <a:r>
                <a:rPr lang="en-US" sz="4000">
                  <a:solidFill>
                    <a:schemeClr val="tx1"/>
                  </a:solidFill>
                  <a:latin typeface="+mj-lt"/>
                </a:rPr>
                <a:t>Down</a:t>
              </a:r>
            </a:p>
            <a:p>
              <a:pPr algn="ctr">
                <a:lnSpc>
                  <a:spcPct val="90000"/>
                </a:lnSpc>
              </a:pPr>
              <a:r>
                <a:rPr lang="en-US" sz="4000">
                  <a:solidFill>
                    <a:schemeClr val="tx1"/>
                  </a:solidFill>
                  <a:latin typeface="+mj-lt"/>
                </a:rPr>
                <a:t>Block</a:t>
              </a:r>
            </a:p>
          </p:txBody>
        </p:sp>
      </p:grpSp>
      <p:sp>
        <p:nvSpPr>
          <p:cNvPr id="54" name="Cube 53">
            <a:extLst>
              <a:ext uri="{FF2B5EF4-FFF2-40B4-BE49-F238E27FC236}">
                <a16:creationId xmlns:a16="http://schemas.microsoft.com/office/drawing/2014/main" id="{EF69E034-41B5-AB08-1AEB-F1CE09A9E7CC}"/>
              </a:ext>
            </a:extLst>
          </p:cNvPr>
          <p:cNvSpPr/>
          <p:nvPr/>
        </p:nvSpPr>
        <p:spPr>
          <a:xfrm>
            <a:off x="14811797" y="6076951"/>
            <a:ext cx="2623666"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036" name="Group 1035">
            <a:extLst>
              <a:ext uri="{FF2B5EF4-FFF2-40B4-BE49-F238E27FC236}">
                <a16:creationId xmlns:a16="http://schemas.microsoft.com/office/drawing/2014/main" id="{548BE27C-C5FB-DD75-DAAD-082418DF5CA3}"/>
              </a:ext>
            </a:extLst>
          </p:cNvPr>
          <p:cNvGrpSpPr/>
          <p:nvPr/>
        </p:nvGrpSpPr>
        <p:grpSpPr>
          <a:xfrm>
            <a:off x="17808345" y="6150156"/>
            <a:ext cx="2448232" cy="3168274"/>
            <a:chOff x="17866626" y="10922226"/>
            <a:chExt cx="2448232" cy="3316296"/>
          </a:xfrm>
          <a:solidFill>
            <a:schemeClr val="bg2">
              <a:lumMod val="25000"/>
            </a:schemeClr>
          </a:solidFill>
          <a:scene3d>
            <a:camera prst="orthographicFront"/>
            <a:lightRig rig="threePt" dir="t"/>
          </a:scene3d>
        </p:grpSpPr>
        <p:sp>
          <p:nvSpPr>
            <p:cNvPr id="1037" name="Trapezoid 1036">
              <a:extLst>
                <a:ext uri="{FF2B5EF4-FFF2-40B4-BE49-F238E27FC236}">
                  <a16:creationId xmlns:a16="http://schemas.microsoft.com/office/drawing/2014/main" id="{0E560AFA-C494-7871-8798-AC4347AAEBFB}"/>
                </a:ext>
              </a:extLst>
            </p:cNvPr>
            <p:cNvSpPr/>
            <p:nvPr/>
          </p:nvSpPr>
          <p:spPr>
            <a:xfrm rot="5400000">
              <a:off x="17432594" y="11356258"/>
              <a:ext cx="3316296" cy="2448232"/>
            </a:xfrm>
            <a:prstGeom prst="trapezoid">
              <a:avLst>
                <a:gd name="adj" fmla="val 27410"/>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38" name="TextBox 1037">
              <a:extLst>
                <a:ext uri="{FF2B5EF4-FFF2-40B4-BE49-F238E27FC236}">
                  <a16:creationId xmlns:a16="http://schemas.microsoft.com/office/drawing/2014/main" id="{8E6D0200-0FE7-CB18-DDF6-D76178BBAEF3}"/>
                </a:ext>
              </a:extLst>
            </p:cNvPr>
            <p:cNvSpPr txBox="1"/>
            <p:nvPr/>
          </p:nvSpPr>
          <p:spPr>
            <a:xfrm>
              <a:off x="18083588" y="11662231"/>
              <a:ext cx="2014309" cy="1836288"/>
            </a:xfrm>
            <a:prstGeom prst="rect">
              <a:avLst/>
            </a:prstGeom>
            <a:noFill/>
          </p:spPr>
          <p:txBody>
            <a:bodyPr wrap="square" rtlCol="0" anchor="ctr">
              <a:spAutoFit/>
            </a:bodyPr>
            <a:lstStyle/>
            <a:p>
              <a:pPr algn="ctr">
                <a:lnSpc>
                  <a:spcPct val="90000"/>
                </a:lnSpc>
              </a:pPr>
              <a:r>
                <a:rPr lang="en-US" sz="4000">
                  <a:solidFill>
                    <a:schemeClr val="tx1"/>
                  </a:solidFill>
                  <a:latin typeface="+mj-lt"/>
                </a:rPr>
                <a:t>CNN</a:t>
              </a:r>
            </a:p>
            <a:p>
              <a:pPr algn="ctr">
                <a:lnSpc>
                  <a:spcPct val="90000"/>
                </a:lnSpc>
              </a:pPr>
              <a:r>
                <a:rPr lang="en-US" sz="4000">
                  <a:solidFill>
                    <a:schemeClr val="tx1"/>
                  </a:solidFill>
                  <a:latin typeface="+mj-lt"/>
                </a:rPr>
                <a:t>Down</a:t>
              </a:r>
            </a:p>
            <a:p>
              <a:pPr algn="ctr">
                <a:lnSpc>
                  <a:spcPct val="90000"/>
                </a:lnSpc>
              </a:pPr>
              <a:r>
                <a:rPr lang="en-US" sz="4000">
                  <a:solidFill>
                    <a:schemeClr val="tx1"/>
                  </a:solidFill>
                  <a:latin typeface="+mj-lt"/>
                </a:rPr>
                <a:t>Block</a:t>
              </a:r>
            </a:p>
          </p:txBody>
        </p:sp>
      </p:grpSp>
      <p:sp>
        <p:nvSpPr>
          <p:cNvPr id="55" name="Cube 54">
            <a:extLst>
              <a:ext uri="{FF2B5EF4-FFF2-40B4-BE49-F238E27FC236}">
                <a16:creationId xmlns:a16="http://schemas.microsoft.com/office/drawing/2014/main" id="{6EAA52D9-0986-B343-C28E-4CF0A4C05E72}"/>
              </a:ext>
            </a:extLst>
          </p:cNvPr>
          <p:cNvSpPr/>
          <p:nvPr/>
        </p:nvSpPr>
        <p:spPr>
          <a:xfrm>
            <a:off x="20629459" y="6923402"/>
            <a:ext cx="4446832"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040" name="Group 1039">
            <a:extLst>
              <a:ext uri="{FF2B5EF4-FFF2-40B4-BE49-F238E27FC236}">
                <a16:creationId xmlns:a16="http://schemas.microsoft.com/office/drawing/2014/main" id="{11C92A30-3B36-6DA8-92BE-3724744008D6}"/>
              </a:ext>
            </a:extLst>
          </p:cNvPr>
          <p:cNvGrpSpPr/>
          <p:nvPr/>
        </p:nvGrpSpPr>
        <p:grpSpPr>
          <a:xfrm>
            <a:off x="26565964" y="5870427"/>
            <a:ext cx="3727732" cy="3764421"/>
            <a:chOff x="26475353" y="5661982"/>
            <a:chExt cx="3727732" cy="3764421"/>
          </a:xfrm>
        </p:grpSpPr>
        <p:pic>
          <p:nvPicPr>
            <p:cNvPr id="62" name="Picture 61" descr="A black background with a black square&#10;&#10;Description automatically generated with medium confidence">
              <a:extLst>
                <a:ext uri="{FF2B5EF4-FFF2-40B4-BE49-F238E27FC236}">
                  <a16:creationId xmlns:a16="http://schemas.microsoft.com/office/drawing/2014/main" id="{83ACBFE5-C032-EC41-B9A9-EBADA3D8D8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75353" y="5661982"/>
              <a:ext cx="3727732" cy="3727732"/>
            </a:xfrm>
            <a:prstGeom prst="rect">
              <a:avLst/>
            </a:prstGeom>
          </p:spPr>
        </p:pic>
        <p:sp>
          <p:nvSpPr>
            <p:cNvPr id="1039" name="TextBox 1038">
              <a:extLst>
                <a:ext uri="{FF2B5EF4-FFF2-40B4-BE49-F238E27FC236}">
                  <a16:creationId xmlns:a16="http://schemas.microsoft.com/office/drawing/2014/main" id="{5EF155A7-7E91-97D6-DD2C-DEF358A369C7}"/>
                </a:ext>
              </a:extLst>
            </p:cNvPr>
            <p:cNvSpPr txBox="1"/>
            <p:nvPr/>
          </p:nvSpPr>
          <p:spPr>
            <a:xfrm>
              <a:off x="26649058" y="8718517"/>
              <a:ext cx="2890684" cy="707886"/>
            </a:xfrm>
            <a:prstGeom prst="rect">
              <a:avLst/>
            </a:prstGeom>
            <a:noFill/>
          </p:spPr>
          <p:txBody>
            <a:bodyPr wrap="square" rtlCol="0">
              <a:spAutoFit/>
            </a:bodyPr>
            <a:lstStyle/>
            <a:p>
              <a:pPr algn="ctr"/>
              <a:r>
                <a:rPr lang="en-US" sz="4000">
                  <a:solidFill>
                    <a:schemeClr val="bg1"/>
                  </a:solidFill>
                  <a:latin typeface="+mj-lt"/>
                </a:rPr>
                <a:t>DNN</a:t>
              </a:r>
            </a:p>
          </p:txBody>
        </p:sp>
      </p:gr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745893" y="8581874"/>
            <a:ext cx="914400" cy="914400"/>
          </a:xfrm>
          <a:prstGeom prst="rect">
            <a:avLst/>
          </a:prstGeom>
        </p:spPr>
      </p:pic>
      <p:sp>
        <p:nvSpPr>
          <p:cNvPr id="1049" name="TextBox 1048">
            <a:extLst>
              <a:ext uri="{FF2B5EF4-FFF2-40B4-BE49-F238E27FC236}">
                <a16:creationId xmlns:a16="http://schemas.microsoft.com/office/drawing/2014/main" id="{654199DD-B884-2BA0-340D-48467CF50A4B}"/>
              </a:ext>
            </a:extLst>
          </p:cNvPr>
          <p:cNvSpPr txBox="1"/>
          <p:nvPr/>
        </p:nvSpPr>
        <p:spPr>
          <a:xfrm rot="10800000">
            <a:off x="25449173" y="5213609"/>
            <a:ext cx="800219" cy="5312799"/>
          </a:xfrm>
          <a:prstGeom prst="rect">
            <a:avLst/>
          </a:prstGeom>
          <a:solidFill>
            <a:schemeClr val="tx2"/>
          </a:solidFill>
        </p:spPr>
        <p:txBody>
          <a:bodyPr vert="eaVert" wrap="square" rtlCol="0">
            <a:spAutoFit/>
          </a:bodyPr>
          <a:lstStyle/>
          <a:p>
            <a:pPr algn="ctr"/>
            <a:r>
              <a:rPr lang="en-US" sz="4000">
                <a:latin typeface="+mj-lt"/>
                <a:cs typeface="NVIDIA Sans" panose="020B0503020203020204" pitchFamily="34" charset="0"/>
              </a:rPr>
              <a:t>[0.1, -.2, … 0.9]</a:t>
            </a:r>
          </a:p>
        </p:txBody>
      </p:sp>
      <p:sp>
        <p:nvSpPr>
          <p:cNvPr id="1050" name="TextBox 1049">
            <a:extLst>
              <a:ext uri="{FF2B5EF4-FFF2-40B4-BE49-F238E27FC236}">
                <a16:creationId xmlns:a16="http://schemas.microsoft.com/office/drawing/2014/main" id="{60112976-0F3A-F62E-A24F-E517A6A47C33}"/>
              </a:ext>
            </a:extLst>
          </p:cNvPr>
          <p:cNvSpPr txBox="1"/>
          <p:nvPr/>
        </p:nvSpPr>
        <p:spPr>
          <a:xfrm>
            <a:off x="24403940" y="10671440"/>
            <a:ext cx="2890684" cy="707886"/>
          </a:xfrm>
          <a:prstGeom prst="rect">
            <a:avLst/>
          </a:prstGeom>
          <a:noFill/>
        </p:spPr>
        <p:txBody>
          <a:bodyPr wrap="square" rtlCol="0">
            <a:spAutoFit/>
          </a:bodyPr>
          <a:lstStyle/>
          <a:p>
            <a:pPr algn="ctr"/>
            <a:r>
              <a:rPr lang="en-US" sz="4000">
                <a:solidFill>
                  <a:schemeClr val="bg1"/>
                </a:solidFill>
                <a:latin typeface="+mj-lt"/>
              </a:rPr>
              <a:t>Flatten</a:t>
            </a:r>
          </a:p>
        </p:txBody>
      </p:sp>
      <p:grpSp>
        <p:nvGrpSpPr>
          <p:cNvPr id="23" name="Group 22">
            <a:extLst>
              <a:ext uri="{FF2B5EF4-FFF2-40B4-BE49-F238E27FC236}">
                <a16:creationId xmlns:a16="http://schemas.microsoft.com/office/drawing/2014/main" id="{AF632970-784C-DB40-AE4B-0A5ADA678787}"/>
              </a:ext>
            </a:extLst>
          </p:cNvPr>
          <p:cNvGrpSpPr/>
          <p:nvPr/>
        </p:nvGrpSpPr>
        <p:grpSpPr>
          <a:xfrm>
            <a:off x="7033160" y="5608026"/>
            <a:ext cx="5299553" cy="5120640"/>
            <a:chOff x="7003690" y="10034183"/>
            <a:chExt cx="5299553" cy="5120640"/>
          </a:xfrm>
        </p:grpSpPr>
        <p:pic>
          <p:nvPicPr>
            <p:cNvPr id="7" name="Picture 6">
              <a:extLst>
                <a:ext uri="{FF2B5EF4-FFF2-40B4-BE49-F238E27FC236}">
                  <a16:creationId xmlns:a16="http://schemas.microsoft.com/office/drawing/2014/main" id="{40DB1090-18AE-26D5-CD19-7FECEB671634}"/>
                </a:ext>
              </a:extLst>
            </p:cNvPr>
            <p:cNvPicPr>
              <a:picLocks/>
            </p:cNvPicPr>
            <p:nvPr/>
          </p:nvPicPr>
          <p:blipFill>
            <a:blip r:embed="rId9"/>
            <a:stretch>
              <a:fillRect/>
            </a:stretch>
          </p:blipFill>
          <p:spPr>
            <a:xfrm>
              <a:off x="7003690" y="10034183"/>
              <a:ext cx="4206240" cy="5120640"/>
            </a:xfrm>
            <a:prstGeom prst="rect">
              <a:avLst/>
            </a:prstGeom>
            <a:scene3d>
              <a:camera prst="isometricOffAxis2Right"/>
              <a:lightRig rig="threePt" dir="t"/>
            </a:scene3d>
          </p:spPr>
        </p:pic>
        <p:pic>
          <p:nvPicPr>
            <p:cNvPr id="9" name="Picture 8">
              <a:extLst>
                <a:ext uri="{FF2B5EF4-FFF2-40B4-BE49-F238E27FC236}">
                  <a16:creationId xmlns:a16="http://schemas.microsoft.com/office/drawing/2014/main" id="{F46E2DF1-D4BB-6AA5-8540-C7BAC480A160}"/>
                </a:ext>
              </a:extLst>
            </p:cNvPr>
            <p:cNvPicPr>
              <a:picLocks/>
            </p:cNvPicPr>
            <p:nvPr/>
          </p:nvPicPr>
          <p:blipFill>
            <a:blip r:embed="rId10"/>
            <a:stretch>
              <a:fillRect/>
            </a:stretch>
          </p:blipFill>
          <p:spPr>
            <a:xfrm>
              <a:off x="7550347" y="10034183"/>
              <a:ext cx="4206240" cy="5120640"/>
            </a:xfrm>
            <a:prstGeom prst="rect">
              <a:avLst/>
            </a:prstGeom>
            <a:scene3d>
              <a:camera prst="isometricOffAxis2Right"/>
              <a:lightRig rig="threePt" dir="t"/>
            </a:scene3d>
          </p:spPr>
        </p:pic>
        <p:pic>
          <p:nvPicPr>
            <p:cNvPr id="12" name="Picture 11">
              <a:extLst>
                <a:ext uri="{FF2B5EF4-FFF2-40B4-BE49-F238E27FC236}">
                  <a16:creationId xmlns:a16="http://schemas.microsoft.com/office/drawing/2014/main" id="{0202F0BF-7B0B-B9FC-B4B6-8D2F8A52AC97}"/>
                </a:ext>
              </a:extLst>
            </p:cNvPr>
            <p:cNvPicPr>
              <a:picLocks/>
            </p:cNvPicPr>
            <p:nvPr/>
          </p:nvPicPr>
          <p:blipFill>
            <a:blip r:embed="rId11"/>
            <a:stretch>
              <a:fillRect/>
            </a:stretch>
          </p:blipFill>
          <p:spPr>
            <a:xfrm>
              <a:off x="8097003" y="10034183"/>
              <a:ext cx="4206240" cy="5120640"/>
            </a:xfrm>
            <a:prstGeom prst="rect">
              <a:avLst/>
            </a:prstGeom>
            <a:scene3d>
              <a:camera prst="isometricOffAxis2Right"/>
              <a:lightRig rig="threePt" dir="t"/>
            </a:scene3d>
          </p:spPr>
        </p:pic>
      </p:grpSp>
      <p:sp>
        <p:nvSpPr>
          <p:cNvPr id="24" name="TextBox 23">
            <a:extLst>
              <a:ext uri="{FF2B5EF4-FFF2-40B4-BE49-F238E27FC236}">
                <a16:creationId xmlns:a16="http://schemas.microsoft.com/office/drawing/2014/main" id="{B5BE259E-239C-69FD-787A-38869CEA86FB}"/>
              </a:ext>
            </a:extLst>
          </p:cNvPr>
          <p:cNvSpPr txBox="1"/>
          <p:nvPr/>
        </p:nvSpPr>
        <p:spPr>
          <a:xfrm>
            <a:off x="18432851" y="4278261"/>
            <a:ext cx="6184602" cy="707886"/>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Discrimination Network</a:t>
            </a:r>
          </a:p>
        </p:txBody>
      </p:sp>
      <p:sp>
        <p:nvSpPr>
          <p:cNvPr id="2" name="TextBox 1">
            <a:extLst>
              <a:ext uri="{FF2B5EF4-FFF2-40B4-BE49-F238E27FC236}">
                <a16:creationId xmlns:a16="http://schemas.microsoft.com/office/drawing/2014/main" id="{0E623899-28A8-723A-E5C7-D59C35163A8D}"/>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30817AD4-03F6-5A3B-C773-7FE97295EA3C}"/>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54</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846132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 fill="hold"/>
                                        <p:tgtEl>
                                          <p:spTgt spid="57"/>
                                        </p:tgtEl>
                                        <p:attrNameLst>
                                          <p:attrName>fillcolor</p:attrName>
                                        </p:attrNameLst>
                                      </p:cBhvr>
                                      <p:to>
                                        <a:schemeClr val="hlink"/>
                                      </p:to>
                                    </p:animClr>
                                    <p:set>
                                      <p:cBhvr>
                                        <p:cTn id="7" dur="10" fill="hold"/>
                                        <p:tgtEl>
                                          <p:spTgt spid="57"/>
                                        </p:tgtEl>
                                        <p:attrNameLst>
                                          <p:attrName>fill.type</p:attrName>
                                        </p:attrNameLst>
                                      </p:cBhvr>
                                      <p:to>
                                        <p:strVal val="solid"/>
                                      </p:to>
                                    </p:set>
                                    <p:set>
                                      <p:cBhvr>
                                        <p:cTn id="8" dur="10" fill="hold"/>
                                        <p:tgtEl>
                                          <p:spTgt spid="57"/>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10" fill="hold"/>
                                        <p:tgtEl>
                                          <p:spTgt spid="57"/>
                                        </p:tgtEl>
                                        <p:attrNameLst>
                                          <p:attrName>fillcolor</p:attrName>
                                        </p:attrNameLst>
                                      </p:cBhvr>
                                      <p:to>
                                        <a:srgbClr val="5F5F5F"/>
                                      </p:to>
                                    </p:animClr>
                                    <p:set>
                                      <p:cBhvr>
                                        <p:cTn id="13" dur="10" fill="hold"/>
                                        <p:tgtEl>
                                          <p:spTgt spid="57"/>
                                        </p:tgtEl>
                                        <p:attrNameLst>
                                          <p:attrName>fill.type</p:attrName>
                                        </p:attrNameLst>
                                      </p:cBhvr>
                                      <p:to>
                                        <p:strVal val="solid"/>
                                      </p:to>
                                    </p:set>
                                    <p:set>
                                      <p:cBhvr>
                                        <p:cTn id="14" dur="10" fill="hold"/>
                                        <p:tgtEl>
                                          <p:spTgt spid="5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olorful wooden blocks&#10;&#10;Description automatically generated">
            <a:extLst>
              <a:ext uri="{FF2B5EF4-FFF2-40B4-BE49-F238E27FC236}">
                <a16:creationId xmlns:a16="http://schemas.microsoft.com/office/drawing/2014/main" id="{A426791B-B13C-4784-8326-F1E5F1333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6113" y="5466924"/>
            <a:ext cx="5212080" cy="5212080"/>
          </a:xfrm>
          <a:prstGeom prst="rect">
            <a:avLst/>
          </a:prstGeom>
        </p:spPr>
      </p:pic>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GANs</a:t>
            </a:r>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Generative Adversarial Networks</a:t>
            </a:r>
          </a:p>
        </p:txBody>
      </p:sp>
      <p:sp>
        <p:nvSpPr>
          <p:cNvPr id="56" name="Rectangle 55">
            <a:extLst>
              <a:ext uri="{FF2B5EF4-FFF2-40B4-BE49-F238E27FC236}">
                <a16:creationId xmlns:a16="http://schemas.microsoft.com/office/drawing/2014/main" id="{321D19A5-D952-26BA-A5D1-5607B923659B}"/>
              </a:ext>
            </a:extLst>
          </p:cNvPr>
          <p:cNvSpPr/>
          <p:nvPr/>
        </p:nvSpPr>
        <p:spPr>
          <a:xfrm>
            <a:off x="30610268" y="4787558"/>
            <a:ext cx="3185651" cy="65482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57" name="Oval 56">
            <a:extLst>
              <a:ext uri="{FF2B5EF4-FFF2-40B4-BE49-F238E27FC236}">
                <a16:creationId xmlns:a16="http://schemas.microsoft.com/office/drawing/2014/main" id="{3DCB7D6B-0B3E-36B1-E253-C75E8E531633}"/>
              </a:ext>
            </a:extLst>
          </p:cNvPr>
          <p:cNvSpPr/>
          <p:nvPr/>
        </p:nvSpPr>
        <p:spPr>
          <a:xfrm>
            <a:off x="31082215" y="5294967"/>
            <a:ext cx="2241756" cy="2241756"/>
          </a:xfrm>
          <a:prstGeom prst="ellipse">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4000">
                <a:solidFill>
                  <a:schemeClr val="tx1"/>
                </a:solidFill>
                <a:latin typeface="+mj-lt"/>
              </a:rPr>
              <a:t>Real</a:t>
            </a:r>
          </a:p>
        </p:txBody>
      </p:sp>
      <p:sp>
        <p:nvSpPr>
          <p:cNvPr id="60" name="Oval 59">
            <a:extLst>
              <a:ext uri="{FF2B5EF4-FFF2-40B4-BE49-F238E27FC236}">
                <a16:creationId xmlns:a16="http://schemas.microsoft.com/office/drawing/2014/main" id="{828B4D1D-CC7B-3345-381C-9283AA7165E9}"/>
              </a:ext>
            </a:extLst>
          </p:cNvPr>
          <p:cNvSpPr/>
          <p:nvPr/>
        </p:nvSpPr>
        <p:spPr>
          <a:xfrm>
            <a:off x="31082215" y="8137729"/>
            <a:ext cx="2241756" cy="2241756"/>
          </a:xfrm>
          <a:prstGeom prst="ellipse">
            <a:avLst/>
          </a:pr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4000">
                <a:solidFill>
                  <a:schemeClr val="tx1"/>
                </a:solidFill>
                <a:latin typeface="+mj-lt"/>
              </a:rPr>
              <a:t>Fake</a:t>
            </a:r>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745893" y="5641566"/>
            <a:ext cx="914400" cy="914400"/>
          </a:xfrm>
          <a:prstGeom prst="rect">
            <a:avLst/>
          </a:prstGeom>
        </p:spPr>
      </p:pic>
      <p:grpSp>
        <p:nvGrpSpPr>
          <p:cNvPr id="1035" name="Group 1034">
            <a:extLst>
              <a:ext uri="{FF2B5EF4-FFF2-40B4-BE49-F238E27FC236}">
                <a16:creationId xmlns:a16="http://schemas.microsoft.com/office/drawing/2014/main" id="{5C9649F3-B79B-B12C-48FA-369FB76A65B7}"/>
              </a:ext>
            </a:extLst>
          </p:cNvPr>
          <p:cNvGrpSpPr/>
          <p:nvPr/>
        </p:nvGrpSpPr>
        <p:grpSpPr>
          <a:xfrm>
            <a:off x="11570397" y="5213610"/>
            <a:ext cx="2868518" cy="5580518"/>
            <a:chOff x="17866626" y="11363695"/>
            <a:chExt cx="2448232" cy="2874828"/>
          </a:xfrm>
          <a:solidFill>
            <a:schemeClr val="bg2">
              <a:lumMod val="25000"/>
            </a:schemeClr>
          </a:solidFill>
          <a:effectLst/>
        </p:grpSpPr>
        <p:sp>
          <p:nvSpPr>
            <p:cNvPr id="1033" name="Trapezoid 1032">
              <a:extLst>
                <a:ext uri="{FF2B5EF4-FFF2-40B4-BE49-F238E27FC236}">
                  <a16:creationId xmlns:a16="http://schemas.microsoft.com/office/drawing/2014/main" id="{2C12AEEC-FF6D-0A2D-B1E5-531994843957}"/>
                </a:ext>
              </a:extLst>
            </p:cNvPr>
            <p:cNvSpPr/>
            <p:nvPr/>
          </p:nvSpPr>
          <p:spPr>
            <a:xfrm rot="5400000">
              <a:off x="17653328" y="11576993"/>
              <a:ext cx="2874828" cy="2448232"/>
            </a:xfrm>
            <a:prstGeom prst="trapezoid">
              <a:avLst>
                <a:gd name="adj" fmla="val 27326"/>
              </a:avLst>
            </a:prstGeom>
            <a:grpFill/>
            <a:ln>
              <a:noFill/>
            </a:ln>
            <a:scene3d>
              <a:camera prst="orthographicFront"/>
              <a:lightRig rig="threePt" dir="t"/>
            </a:scene3d>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34" name="TextBox 1033">
              <a:extLst>
                <a:ext uri="{FF2B5EF4-FFF2-40B4-BE49-F238E27FC236}">
                  <a16:creationId xmlns:a16="http://schemas.microsoft.com/office/drawing/2014/main" id="{2CF82CBA-0BC6-5474-702C-B129E1B2A62B}"/>
                </a:ext>
              </a:extLst>
            </p:cNvPr>
            <p:cNvSpPr txBox="1"/>
            <p:nvPr/>
          </p:nvSpPr>
          <p:spPr>
            <a:xfrm>
              <a:off x="18058533" y="12135101"/>
              <a:ext cx="2014309" cy="1243738"/>
            </a:xfrm>
            <a:prstGeom prst="rect">
              <a:avLst/>
            </a:prstGeom>
            <a:noFill/>
          </p:spPr>
          <p:txBody>
            <a:bodyPr wrap="square" rtlCol="0" anchor="ctr">
              <a:spAutoFit/>
            </a:bodyPr>
            <a:lstStyle/>
            <a:p>
              <a:pPr algn="ctr">
                <a:lnSpc>
                  <a:spcPct val="90000"/>
                </a:lnSpc>
              </a:pPr>
              <a:r>
                <a:rPr lang="en-US" sz="4000">
                  <a:solidFill>
                    <a:schemeClr val="tx1"/>
                  </a:solidFill>
                  <a:latin typeface="+mj-lt"/>
                </a:rPr>
                <a:t>CNN</a:t>
              </a:r>
            </a:p>
            <a:p>
              <a:pPr algn="ctr">
                <a:lnSpc>
                  <a:spcPct val="90000"/>
                </a:lnSpc>
              </a:pPr>
              <a:r>
                <a:rPr lang="en-US" sz="4000">
                  <a:solidFill>
                    <a:schemeClr val="tx1"/>
                  </a:solidFill>
                  <a:latin typeface="+mj-lt"/>
                </a:rPr>
                <a:t>Down</a:t>
              </a:r>
            </a:p>
            <a:p>
              <a:pPr algn="ctr">
                <a:lnSpc>
                  <a:spcPct val="90000"/>
                </a:lnSpc>
              </a:pPr>
              <a:r>
                <a:rPr lang="en-US" sz="4000">
                  <a:solidFill>
                    <a:schemeClr val="tx1"/>
                  </a:solidFill>
                  <a:latin typeface="+mj-lt"/>
                </a:rPr>
                <a:t>Block</a:t>
              </a:r>
            </a:p>
          </p:txBody>
        </p:sp>
      </p:grpSp>
      <p:sp>
        <p:nvSpPr>
          <p:cNvPr id="54" name="Cube 53">
            <a:extLst>
              <a:ext uri="{FF2B5EF4-FFF2-40B4-BE49-F238E27FC236}">
                <a16:creationId xmlns:a16="http://schemas.microsoft.com/office/drawing/2014/main" id="{EF69E034-41B5-AB08-1AEB-F1CE09A9E7CC}"/>
              </a:ext>
            </a:extLst>
          </p:cNvPr>
          <p:cNvSpPr/>
          <p:nvPr/>
        </p:nvSpPr>
        <p:spPr>
          <a:xfrm>
            <a:off x="14811797" y="6076951"/>
            <a:ext cx="2623666"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036" name="Group 1035">
            <a:extLst>
              <a:ext uri="{FF2B5EF4-FFF2-40B4-BE49-F238E27FC236}">
                <a16:creationId xmlns:a16="http://schemas.microsoft.com/office/drawing/2014/main" id="{548BE27C-C5FB-DD75-DAAD-082418DF5CA3}"/>
              </a:ext>
            </a:extLst>
          </p:cNvPr>
          <p:cNvGrpSpPr/>
          <p:nvPr/>
        </p:nvGrpSpPr>
        <p:grpSpPr>
          <a:xfrm>
            <a:off x="17808345" y="6150156"/>
            <a:ext cx="2448232" cy="3168274"/>
            <a:chOff x="17866626" y="10922226"/>
            <a:chExt cx="2448232" cy="3316296"/>
          </a:xfrm>
          <a:solidFill>
            <a:schemeClr val="bg2">
              <a:lumMod val="25000"/>
            </a:schemeClr>
          </a:solidFill>
          <a:scene3d>
            <a:camera prst="orthographicFront"/>
            <a:lightRig rig="threePt" dir="t"/>
          </a:scene3d>
        </p:grpSpPr>
        <p:sp>
          <p:nvSpPr>
            <p:cNvPr id="1037" name="Trapezoid 1036">
              <a:extLst>
                <a:ext uri="{FF2B5EF4-FFF2-40B4-BE49-F238E27FC236}">
                  <a16:creationId xmlns:a16="http://schemas.microsoft.com/office/drawing/2014/main" id="{0E560AFA-C494-7871-8798-AC4347AAEBFB}"/>
                </a:ext>
              </a:extLst>
            </p:cNvPr>
            <p:cNvSpPr/>
            <p:nvPr/>
          </p:nvSpPr>
          <p:spPr>
            <a:xfrm rot="5400000">
              <a:off x="17432594" y="11356258"/>
              <a:ext cx="3316296" cy="2448232"/>
            </a:xfrm>
            <a:prstGeom prst="trapezoid">
              <a:avLst>
                <a:gd name="adj" fmla="val 27410"/>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38" name="TextBox 1037">
              <a:extLst>
                <a:ext uri="{FF2B5EF4-FFF2-40B4-BE49-F238E27FC236}">
                  <a16:creationId xmlns:a16="http://schemas.microsoft.com/office/drawing/2014/main" id="{8E6D0200-0FE7-CB18-DDF6-D76178BBAEF3}"/>
                </a:ext>
              </a:extLst>
            </p:cNvPr>
            <p:cNvSpPr txBox="1"/>
            <p:nvPr/>
          </p:nvSpPr>
          <p:spPr>
            <a:xfrm>
              <a:off x="18083588" y="11662231"/>
              <a:ext cx="2014309" cy="1836288"/>
            </a:xfrm>
            <a:prstGeom prst="rect">
              <a:avLst/>
            </a:prstGeom>
            <a:noFill/>
          </p:spPr>
          <p:txBody>
            <a:bodyPr wrap="square" rtlCol="0" anchor="ctr">
              <a:spAutoFit/>
            </a:bodyPr>
            <a:lstStyle/>
            <a:p>
              <a:pPr algn="ctr">
                <a:lnSpc>
                  <a:spcPct val="90000"/>
                </a:lnSpc>
              </a:pPr>
              <a:r>
                <a:rPr lang="en-US" sz="4000">
                  <a:solidFill>
                    <a:schemeClr val="tx1"/>
                  </a:solidFill>
                  <a:latin typeface="+mj-lt"/>
                </a:rPr>
                <a:t>CNN</a:t>
              </a:r>
            </a:p>
            <a:p>
              <a:pPr algn="ctr">
                <a:lnSpc>
                  <a:spcPct val="90000"/>
                </a:lnSpc>
              </a:pPr>
              <a:r>
                <a:rPr lang="en-US" sz="4000">
                  <a:solidFill>
                    <a:schemeClr val="tx1"/>
                  </a:solidFill>
                  <a:latin typeface="+mj-lt"/>
                </a:rPr>
                <a:t>Down</a:t>
              </a:r>
            </a:p>
            <a:p>
              <a:pPr algn="ctr">
                <a:lnSpc>
                  <a:spcPct val="90000"/>
                </a:lnSpc>
              </a:pPr>
              <a:r>
                <a:rPr lang="en-US" sz="4000">
                  <a:solidFill>
                    <a:schemeClr val="tx1"/>
                  </a:solidFill>
                  <a:latin typeface="+mj-lt"/>
                </a:rPr>
                <a:t>Block</a:t>
              </a:r>
            </a:p>
          </p:txBody>
        </p:sp>
      </p:grpSp>
      <p:sp>
        <p:nvSpPr>
          <p:cNvPr id="55" name="Cube 54">
            <a:extLst>
              <a:ext uri="{FF2B5EF4-FFF2-40B4-BE49-F238E27FC236}">
                <a16:creationId xmlns:a16="http://schemas.microsoft.com/office/drawing/2014/main" id="{6EAA52D9-0986-B343-C28E-4CF0A4C05E72}"/>
              </a:ext>
            </a:extLst>
          </p:cNvPr>
          <p:cNvSpPr/>
          <p:nvPr/>
        </p:nvSpPr>
        <p:spPr>
          <a:xfrm>
            <a:off x="20629459" y="6923402"/>
            <a:ext cx="4446832"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040" name="Group 1039">
            <a:extLst>
              <a:ext uri="{FF2B5EF4-FFF2-40B4-BE49-F238E27FC236}">
                <a16:creationId xmlns:a16="http://schemas.microsoft.com/office/drawing/2014/main" id="{11C92A30-3B36-6DA8-92BE-3724744008D6}"/>
              </a:ext>
            </a:extLst>
          </p:cNvPr>
          <p:cNvGrpSpPr/>
          <p:nvPr/>
        </p:nvGrpSpPr>
        <p:grpSpPr>
          <a:xfrm>
            <a:off x="26565964" y="5870427"/>
            <a:ext cx="3727732" cy="3764421"/>
            <a:chOff x="26475353" y="5661982"/>
            <a:chExt cx="3727732" cy="3764421"/>
          </a:xfrm>
        </p:grpSpPr>
        <p:pic>
          <p:nvPicPr>
            <p:cNvPr id="62" name="Picture 61" descr="A black background with a black square&#10;&#10;Description automatically generated with medium confidence">
              <a:extLst>
                <a:ext uri="{FF2B5EF4-FFF2-40B4-BE49-F238E27FC236}">
                  <a16:creationId xmlns:a16="http://schemas.microsoft.com/office/drawing/2014/main" id="{83ACBFE5-C032-EC41-B9A9-EBADA3D8D8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75353" y="5661982"/>
              <a:ext cx="3727732" cy="3727732"/>
            </a:xfrm>
            <a:prstGeom prst="rect">
              <a:avLst/>
            </a:prstGeom>
          </p:spPr>
        </p:pic>
        <p:sp>
          <p:nvSpPr>
            <p:cNvPr id="1039" name="TextBox 1038">
              <a:extLst>
                <a:ext uri="{FF2B5EF4-FFF2-40B4-BE49-F238E27FC236}">
                  <a16:creationId xmlns:a16="http://schemas.microsoft.com/office/drawing/2014/main" id="{5EF155A7-7E91-97D6-DD2C-DEF358A369C7}"/>
                </a:ext>
              </a:extLst>
            </p:cNvPr>
            <p:cNvSpPr txBox="1"/>
            <p:nvPr/>
          </p:nvSpPr>
          <p:spPr>
            <a:xfrm>
              <a:off x="26649058" y="8718517"/>
              <a:ext cx="2890684" cy="707886"/>
            </a:xfrm>
            <a:prstGeom prst="rect">
              <a:avLst/>
            </a:prstGeom>
            <a:noFill/>
          </p:spPr>
          <p:txBody>
            <a:bodyPr wrap="square" rtlCol="0">
              <a:spAutoFit/>
            </a:bodyPr>
            <a:lstStyle/>
            <a:p>
              <a:pPr algn="ctr"/>
              <a:r>
                <a:rPr lang="en-US" sz="4000">
                  <a:solidFill>
                    <a:schemeClr val="bg1"/>
                  </a:solidFill>
                  <a:latin typeface="+mj-lt"/>
                </a:rPr>
                <a:t>DNN</a:t>
              </a:r>
            </a:p>
          </p:txBody>
        </p:sp>
      </p:gr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745893" y="8581874"/>
            <a:ext cx="914400" cy="914400"/>
          </a:xfrm>
          <a:prstGeom prst="rect">
            <a:avLst/>
          </a:prstGeom>
        </p:spPr>
      </p:pic>
      <p:sp>
        <p:nvSpPr>
          <p:cNvPr id="1049" name="TextBox 1048">
            <a:extLst>
              <a:ext uri="{FF2B5EF4-FFF2-40B4-BE49-F238E27FC236}">
                <a16:creationId xmlns:a16="http://schemas.microsoft.com/office/drawing/2014/main" id="{654199DD-B884-2BA0-340D-48467CF50A4B}"/>
              </a:ext>
            </a:extLst>
          </p:cNvPr>
          <p:cNvSpPr txBox="1"/>
          <p:nvPr/>
        </p:nvSpPr>
        <p:spPr>
          <a:xfrm rot="10800000">
            <a:off x="25449173" y="5213609"/>
            <a:ext cx="800219" cy="5312799"/>
          </a:xfrm>
          <a:prstGeom prst="rect">
            <a:avLst/>
          </a:prstGeom>
          <a:solidFill>
            <a:schemeClr val="tx2"/>
          </a:solidFill>
        </p:spPr>
        <p:txBody>
          <a:bodyPr vert="eaVert" wrap="square" rtlCol="0">
            <a:spAutoFit/>
          </a:bodyPr>
          <a:lstStyle/>
          <a:p>
            <a:pPr algn="ctr"/>
            <a:r>
              <a:rPr lang="en-US" sz="4000">
                <a:latin typeface="+mj-lt"/>
                <a:cs typeface="NVIDIA Sans" panose="020B0503020203020204" pitchFamily="34" charset="0"/>
              </a:rPr>
              <a:t>[0.1, -.2, … 0.9]</a:t>
            </a:r>
          </a:p>
        </p:txBody>
      </p:sp>
      <p:sp>
        <p:nvSpPr>
          <p:cNvPr id="1050" name="TextBox 1049">
            <a:extLst>
              <a:ext uri="{FF2B5EF4-FFF2-40B4-BE49-F238E27FC236}">
                <a16:creationId xmlns:a16="http://schemas.microsoft.com/office/drawing/2014/main" id="{60112976-0F3A-F62E-A24F-E517A6A47C33}"/>
              </a:ext>
            </a:extLst>
          </p:cNvPr>
          <p:cNvSpPr txBox="1"/>
          <p:nvPr/>
        </p:nvSpPr>
        <p:spPr>
          <a:xfrm>
            <a:off x="24403940" y="10671440"/>
            <a:ext cx="2890684" cy="707886"/>
          </a:xfrm>
          <a:prstGeom prst="rect">
            <a:avLst/>
          </a:prstGeom>
          <a:noFill/>
        </p:spPr>
        <p:txBody>
          <a:bodyPr wrap="square" rtlCol="0">
            <a:spAutoFit/>
          </a:bodyPr>
          <a:lstStyle/>
          <a:p>
            <a:pPr algn="ctr"/>
            <a:r>
              <a:rPr lang="en-US" sz="4000">
                <a:solidFill>
                  <a:schemeClr val="bg1"/>
                </a:solidFill>
                <a:latin typeface="+mj-lt"/>
              </a:rPr>
              <a:t>Flatten</a:t>
            </a:r>
          </a:p>
        </p:txBody>
      </p:sp>
      <p:grpSp>
        <p:nvGrpSpPr>
          <p:cNvPr id="23" name="Group 22">
            <a:extLst>
              <a:ext uri="{FF2B5EF4-FFF2-40B4-BE49-F238E27FC236}">
                <a16:creationId xmlns:a16="http://schemas.microsoft.com/office/drawing/2014/main" id="{AF632970-784C-DB40-AE4B-0A5ADA678787}"/>
              </a:ext>
            </a:extLst>
          </p:cNvPr>
          <p:cNvGrpSpPr/>
          <p:nvPr/>
        </p:nvGrpSpPr>
        <p:grpSpPr>
          <a:xfrm>
            <a:off x="7033160" y="5608026"/>
            <a:ext cx="5299553" cy="5120640"/>
            <a:chOff x="7003690" y="10034183"/>
            <a:chExt cx="5299553" cy="5120640"/>
          </a:xfrm>
        </p:grpSpPr>
        <p:pic>
          <p:nvPicPr>
            <p:cNvPr id="7" name="Picture 6">
              <a:extLst>
                <a:ext uri="{FF2B5EF4-FFF2-40B4-BE49-F238E27FC236}">
                  <a16:creationId xmlns:a16="http://schemas.microsoft.com/office/drawing/2014/main" id="{40DB1090-18AE-26D5-CD19-7FECEB671634}"/>
                </a:ext>
              </a:extLst>
            </p:cNvPr>
            <p:cNvPicPr>
              <a:picLocks/>
            </p:cNvPicPr>
            <p:nvPr/>
          </p:nvPicPr>
          <p:blipFill>
            <a:blip r:embed="rId9"/>
            <a:stretch>
              <a:fillRect/>
            </a:stretch>
          </p:blipFill>
          <p:spPr>
            <a:xfrm>
              <a:off x="7003690" y="10034183"/>
              <a:ext cx="4206240" cy="5120640"/>
            </a:xfrm>
            <a:prstGeom prst="rect">
              <a:avLst/>
            </a:prstGeom>
            <a:scene3d>
              <a:camera prst="isometricOffAxis2Right"/>
              <a:lightRig rig="threePt" dir="t"/>
            </a:scene3d>
          </p:spPr>
        </p:pic>
        <p:pic>
          <p:nvPicPr>
            <p:cNvPr id="9" name="Picture 8">
              <a:extLst>
                <a:ext uri="{FF2B5EF4-FFF2-40B4-BE49-F238E27FC236}">
                  <a16:creationId xmlns:a16="http://schemas.microsoft.com/office/drawing/2014/main" id="{F46E2DF1-D4BB-6AA5-8540-C7BAC480A160}"/>
                </a:ext>
              </a:extLst>
            </p:cNvPr>
            <p:cNvPicPr>
              <a:picLocks/>
            </p:cNvPicPr>
            <p:nvPr/>
          </p:nvPicPr>
          <p:blipFill>
            <a:blip r:embed="rId10"/>
            <a:stretch>
              <a:fillRect/>
            </a:stretch>
          </p:blipFill>
          <p:spPr>
            <a:xfrm>
              <a:off x="7550347" y="10034183"/>
              <a:ext cx="4206240" cy="5120640"/>
            </a:xfrm>
            <a:prstGeom prst="rect">
              <a:avLst/>
            </a:prstGeom>
            <a:scene3d>
              <a:camera prst="isometricOffAxis2Right"/>
              <a:lightRig rig="threePt" dir="t"/>
            </a:scene3d>
          </p:spPr>
        </p:pic>
        <p:pic>
          <p:nvPicPr>
            <p:cNvPr id="12" name="Picture 11">
              <a:extLst>
                <a:ext uri="{FF2B5EF4-FFF2-40B4-BE49-F238E27FC236}">
                  <a16:creationId xmlns:a16="http://schemas.microsoft.com/office/drawing/2014/main" id="{0202F0BF-7B0B-B9FC-B4B6-8D2F8A52AC97}"/>
                </a:ext>
              </a:extLst>
            </p:cNvPr>
            <p:cNvPicPr>
              <a:picLocks/>
            </p:cNvPicPr>
            <p:nvPr/>
          </p:nvPicPr>
          <p:blipFill>
            <a:blip r:embed="rId11"/>
            <a:stretch>
              <a:fillRect/>
            </a:stretch>
          </p:blipFill>
          <p:spPr>
            <a:xfrm>
              <a:off x="8097003" y="10034183"/>
              <a:ext cx="4206240" cy="5120640"/>
            </a:xfrm>
            <a:prstGeom prst="rect">
              <a:avLst/>
            </a:prstGeom>
            <a:scene3d>
              <a:camera prst="isometricOffAxis2Right"/>
              <a:lightRig rig="threePt" dir="t"/>
            </a:scene3d>
          </p:spPr>
        </p:pic>
      </p:grpSp>
      <p:sp>
        <p:nvSpPr>
          <p:cNvPr id="2" name="TextBox 1">
            <a:extLst>
              <a:ext uri="{FF2B5EF4-FFF2-40B4-BE49-F238E27FC236}">
                <a16:creationId xmlns:a16="http://schemas.microsoft.com/office/drawing/2014/main" id="{91503F69-E74A-4C61-C736-60606C6C6326}"/>
              </a:ext>
            </a:extLst>
          </p:cNvPr>
          <p:cNvSpPr txBox="1"/>
          <p:nvPr/>
        </p:nvSpPr>
        <p:spPr>
          <a:xfrm rot="10800000">
            <a:off x="3769887" y="13048388"/>
            <a:ext cx="800219" cy="5312799"/>
          </a:xfrm>
          <a:prstGeom prst="rect">
            <a:avLst/>
          </a:prstGeom>
          <a:solidFill>
            <a:schemeClr val="tx2"/>
          </a:solidFill>
        </p:spPr>
        <p:txBody>
          <a:bodyPr vert="eaVert" wrap="square" rtlCol="0">
            <a:spAutoFit/>
          </a:bodyPr>
          <a:lstStyle/>
          <a:p>
            <a:pPr algn="ctr"/>
            <a:r>
              <a:rPr lang="en-US" sz="4000">
                <a:latin typeface="+mj-lt"/>
                <a:cs typeface="NVIDIA Sans" panose="020B0503020203020204" pitchFamily="34" charset="0"/>
              </a:rPr>
              <a:t>[0.2, -.8, … -0.1]</a:t>
            </a:r>
          </a:p>
        </p:txBody>
      </p:sp>
      <p:sp>
        <p:nvSpPr>
          <p:cNvPr id="3" name="TextBox 2">
            <a:extLst>
              <a:ext uri="{FF2B5EF4-FFF2-40B4-BE49-F238E27FC236}">
                <a16:creationId xmlns:a16="http://schemas.microsoft.com/office/drawing/2014/main" id="{7D286C98-A460-7103-3CE8-E8B35AEB3E79}"/>
              </a:ext>
            </a:extLst>
          </p:cNvPr>
          <p:cNvSpPr txBox="1"/>
          <p:nvPr/>
        </p:nvSpPr>
        <p:spPr>
          <a:xfrm>
            <a:off x="2514600" y="18530693"/>
            <a:ext cx="3310791" cy="707886"/>
          </a:xfrm>
          <a:prstGeom prst="rect">
            <a:avLst/>
          </a:prstGeom>
          <a:noFill/>
        </p:spPr>
        <p:txBody>
          <a:bodyPr wrap="square" rtlCol="0">
            <a:spAutoFit/>
          </a:bodyPr>
          <a:lstStyle/>
          <a:p>
            <a:pPr algn="ctr"/>
            <a:r>
              <a:rPr lang="en-US" sz="4000">
                <a:solidFill>
                  <a:schemeClr val="bg1"/>
                </a:solidFill>
                <a:latin typeface="+mj-lt"/>
              </a:rPr>
              <a:t>Noise Vector</a:t>
            </a:r>
          </a:p>
        </p:txBody>
      </p:sp>
      <p:sp>
        <p:nvSpPr>
          <p:cNvPr id="4" name="Cube 3">
            <a:extLst>
              <a:ext uri="{FF2B5EF4-FFF2-40B4-BE49-F238E27FC236}">
                <a16:creationId xmlns:a16="http://schemas.microsoft.com/office/drawing/2014/main" id="{27A408EB-B3D7-1EEE-D2E3-183B792AAA3A}"/>
              </a:ext>
            </a:extLst>
          </p:cNvPr>
          <p:cNvSpPr/>
          <p:nvPr/>
        </p:nvSpPr>
        <p:spPr>
          <a:xfrm>
            <a:off x="5032016" y="14875551"/>
            <a:ext cx="4446832"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6" name="Group 5">
            <a:extLst>
              <a:ext uri="{FF2B5EF4-FFF2-40B4-BE49-F238E27FC236}">
                <a16:creationId xmlns:a16="http://schemas.microsoft.com/office/drawing/2014/main" id="{677A8D94-F387-4B7B-48B0-B5717861DB5E}"/>
              </a:ext>
            </a:extLst>
          </p:cNvPr>
          <p:cNvGrpSpPr/>
          <p:nvPr/>
        </p:nvGrpSpPr>
        <p:grpSpPr>
          <a:xfrm flipH="1">
            <a:off x="9720211" y="14120650"/>
            <a:ext cx="2448232" cy="3168274"/>
            <a:chOff x="17866626" y="10922226"/>
            <a:chExt cx="2448232" cy="3316296"/>
          </a:xfrm>
          <a:solidFill>
            <a:schemeClr val="bg2">
              <a:lumMod val="25000"/>
            </a:schemeClr>
          </a:solidFill>
          <a:scene3d>
            <a:camera prst="orthographicFront"/>
            <a:lightRig rig="threePt" dir="t"/>
          </a:scene3d>
        </p:grpSpPr>
        <p:sp>
          <p:nvSpPr>
            <p:cNvPr id="8" name="Trapezoid 7">
              <a:extLst>
                <a:ext uri="{FF2B5EF4-FFF2-40B4-BE49-F238E27FC236}">
                  <a16:creationId xmlns:a16="http://schemas.microsoft.com/office/drawing/2014/main" id="{6352835B-4E03-23A4-4B3D-41CD60F52CE5}"/>
                </a:ext>
              </a:extLst>
            </p:cNvPr>
            <p:cNvSpPr/>
            <p:nvPr/>
          </p:nvSpPr>
          <p:spPr>
            <a:xfrm rot="5400000">
              <a:off x="17432594" y="11356258"/>
              <a:ext cx="3316296" cy="2448232"/>
            </a:xfrm>
            <a:prstGeom prst="trapezoid">
              <a:avLst>
                <a:gd name="adj" fmla="val 27410"/>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 name="TextBox 9">
              <a:extLst>
                <a:ext uri="{FF2B5EF4-FFF2-40B4-BE49-F238E27FC236}">
                  <a16:creationId xmlns:a16="http://schemas.microsoft.com/office/drawing/2014/main" id="{A8F4C0FD-8CCA-1692-A37B-3FF45DDE2460}"/>
                </a:ext>
              </a:extLst>
            </p:cNvPr>
            <p:cNvSpPr txBox="1"/>
            <p:nvPr/>
          </p:nvSpPr>
          <p:spPr>
            <a:xfrm>
              <a:off x="18083588" y="11662231"/>
              <a:ext cx="2014309" cy="1836288"/>
            </a:xfrm>
            <a:prstGeom prst="rect">
              <a:avLst/>
            </a:prstGeom>
            <a:noFill/>
          </p:spPr>
          <p:txBody>
            <a:bodyPr wrap="square" rtlCol="0" anchor="ctr">
              <a:spAutoFit/>
            </a:bodyPr>
            <a:lstStyle/>
            <a:p>
              <a:pPr algn="ctr">
                <a:lnSpc>
                  <a:spcPct val="90000"/>
                </a:lnSpc>
              </a:pPr>
              <a:r>
                <a:rPr lang="en-US" sz="4000">
                  <a:solidFill>
                    <a:schemeClr val="tx1"/>
                  </a:solidFill>
                  <a:latin typeface="+mj-lt"/>
                </a:rPr>
                <a:t>CT</a:t>
              </a:r>
            </a:p>
            <a:p>
              <a:pPr algn="ctr">
                <a:lnSpc>
                  <a:spcPct val="90000"/>
                </a:lnSpc>
              </a:pPr>
              <a:r>
                <a:rPr lang="en-US" sz="4000">
                  <a:solidFill>
                    <a:schemeClr val="tx1"/>
                  </a:solidFill>
                  <a:latin typeface="+mj-lt"/>
                </a:rPr>
                <a:t>Up</a:t>
              </a:r>
            </a:p>
            <a:p>
              <a:pPr algn="ctr">
                <a:lnSpc>
                  <a:spcPct val="90000"/>
                </a:lnSpc>
              </a:pPr>
              <a:r>
                <a:rPr lang="en-US" sz="4000">
                  <a:solidFill>
                    <a:schemeClr val="tx1"/>
                  </a:solidFill>
                  <a:latin typeface="+mj-lt"/>
                </a:rPr>
                <a:t>Block</a:t>
              </a:r>
            </a:p>
          </p:txBody>
        </p:sp>
      </p:grpSp>
      <p:sp>
        <p:nvSpPr>
          <p:cNvPr id="14" name="Cube 13">
            <a:extLst>
              <a:ext uri="{FF2B5EF4-FFF2-40B4-BE49-F238E27FC236}">
                <a16:creationId xmlns:a16="http://schemas.microsoft.com/office/drawing/2014/main" id="{5A860DDB-F4A3-4F97-310B-1CCA43BC89CD}"/>
              </a:ext>
            </a:extLst>
          </p:cNvPr>
          <p:cNvSpPr/>
          <p:nvPr/>
        </p:nvSpPr>
        <p:spPr>
          <a:xfrm>
            <a:off x="12526562" y="13464277"/>
            <a:ext cx="2623666"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5" name="Group 14">
            <a:extLst>
              <a:ext uri="{FF2B5EF4-FFF2-40B4-BE49-F238E27FC236}">
                <a16:creationId xmlns:a16="http://schemas.microsoft.com/office/drawing/2014/main" id="{C94824DC-291A-2C18-E94A-FB90B319DC99}"/>
              </a:ext>
            </a:extLst>
          </p:cNvPr>
          <p:cNvGrpSpPr/>
          <p:nvPr/>
        </p:nvGrpSpPr>
        <p:grpSpPr>
          <a:xfrm flipH="1">
            <a:off x="15540622" y="12567826"/>
            <a:ext cx="2868518" cy="5580518"/>
            <a:chOff x="17866626" y="11363695"/>
            <a:chExt cx="2448232" cy="2874828"/>
          </a:xfrm>
          <a:solidFill>
            <a:schemeClr val="bg2">
              <a:lumMod val="25000"/>
            </a:schemeClr>
          </a:solidFill>
          <a:effectLst/>
          <a:scene3d>
            <a:camera prst="orthographicFront"/>
            <a:lightRig rig="threePt" dir="t"/>
          </a:scene3d>
        </p:grpSpPr>
        <p:sp>
          <p:nvSpPr>
            <p:cNvPr id="16" name="Trapezoid 15">
              <a:extLst>
                <a:ext uri="{FF2B5EF4-FFF2-40B4-BE49-F238E27FC236}">
                  <a16:creationId xmlns:a16="http://schemas.microsoft.com/office/drawing/2014/main" id="{A5516974-69FB-BB07-4BCD-51C99209F68B}"/>
                </a:ext>
              </a:extLst>
            </p:cNvPr>
            <p:cNvSpPr/>
            <p:nvPr/>
          </p:nvSpPr>
          <p:spPr>
            <a:xfrm rot="5400000">
              <a:off x="17653328" y="11576993"/>
              <a:ext cx="2874828" cy="2448232"/>
            </a:xfrm>
            <a:prstGeom prst="trapezoid">
              <a:avLst>
                <a:gd name="adj" fmla="val 27326"/>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7" name="TextBox 16">
              <a:extLst>
                <a:ext uri="{FF2B5EF4-FFF2-40B4-BE49-F238E27FC236}">
                  <a16:creationId xmlns:a16="http://schemas.microsoft.com/office/drawing/2014/main" id="{531F85ED-C7E1-F515-9B2E-FE0694426215}"/>
                </a:ext>
              </a:extLst>
            </p:cNvPr>
            <p:cNvSpPr txBox="1"/>
            <p:nvPr/>
          </p:nvSpPr>
          <p:spPr>
            <a:xfrm>
              <a:off x="18058533" y="12305096"/>
              <a:ext cx="2014309" cy="903749"/>
            </a:xfrm>
            <a:prstGeom prst="rect">
              <a:avLst/>
            </a:prstGeom>
            <a:noFill/>
          </p:spPr>
          <p:txBody>
            <a:bodyPr wrap="square" rtlCol="0" anchor="ctr">
              <a:spAutoFit/>
            </a:bodyPr>
            <a:lstStyle/>
            <a:p>
              <a:pPr algn="ctr">
                <a:lnSpc>
                  <a:spcPct val="90000"/>
                </a:lnSpc>
              </a:pPr>
              <a:r>
                <a:rPr lang="en-US" sz="4000">
                  <a:solidFill>
                    <a:schemeClr val="tx1"/>
                  </a:solidFill>
                  <a:latin typeface="+mj-lt"/>
                </a:rPr>
                <a:t>CT</a:t>
              </a:r>
            </a:p>
            <a:p>
              <a:pPr algn="ctr">
                <a:lnSpc>
                  <a:spcPct val="90000"/>
                </a:lnSpc>
              </a:pPr>
              <a:r>
                <a:rPr lang="en-US" sz="4000">
                  <a:solidFill>
                    <a:schemeClr val="tx1"/>
                  </a:solidFill>
                  <a:latin typeface="+mj-lt"/>
                </a:rPr>
                <a:t>Up</a:t>
              </a:r>
            </a:p>
            <a:p>
              <a:pPr algn="ctr">
                <a:lnSpc>
                  <a:spcPct val="90000"/>
                </a:lnSpc>
              </a:pPr>
              <a:r>
                <a:rPr lang="en-US" sz="4000">
                  <a:solidFill>
                    <a:schemeClr val="tx1"/>
                  </a:solidFill>
                  <a:latin typeface="+mj-lt"/>
                </a:rPr>
                <a:t>Block</a:t>
              </a:r>
            </a:p>
          </p:txBody>
        </p:sp>
      </p:grpSp>
      <p:pic>
        <p:nvPicPr>
          <p:cNvPr id="18" name="Picture 17" descr="A row of arcade machines&#10;&#10;Description automatically generated">
            <a:extLst>
              <a:ext uri="{FF2B5EF4-FFF2-40B4-BE49-F238E27FC236}">
                <a16:creationId xmlns:a16="http://schemas.microsoft.com/office/drawing/2014/main" id="{7B38237A-C225-2047-A327-00660CC5897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70530" y="12604647"/>
            <a:ext cx="5219481" cy="5219481"/>
          </a:xfrm>
          <a:prstGeom prst="rect">
            <a:avLst/>
          </a:prstGeom>
        </p:spPr>
      </p:pic>
      <p:grpSp>
        <p:nvGrpSpPr>
          <p:cNvPr id="19" name="Group 18">
            <a:extLst>
              <a:ext uri="{FF2B5EF4-FFF2-40B4-BE49-F238E27FC236}">
                <a16:creationId xmlns:a16="http://schemas.microsoft.com/office/drawing/2014/main" id="{FF445A3F-870C-5A0D-BD29-DDD589D13503}"/>
              </a:ext>
            </a:extLst>
          </p:cNvPr>
          <p:cNvGrpSpPr/>
          <p:nvPr/>
        </p:nvGrpSpPr>
        <p:grpSpPr>
          <a:xfrm>
            <a:off x="17830521" y="12709358"/>
            <a:ext cx="5256808" cy="5126092"/>
            <a:chOff x="9719389" y="5884925"/>
            <a:chExt cx="4721396" cy="3811927"/>
          </a:xfrm>
        </p:grpSpPr>
        <p:pic>
          <p:nvPicPr>
            <p:cNvPr id="20" name="Picture 19">
              <a:extLst>
                <a:ext uri="{FF2B5EF4-FFF2-40B4-BE49-F238E27FC236}">
                  <a16:creationId xmlns:a16="http://schemas.microsoft.com/office/drawing/2014/main" id="{19EC108A-D05E-908B-A5AD-E17B22ACB2A5}"/>
                </a:ext>
              </a:extLst>
            </p:cNvPr>
            <p:cNvPicPr>
              <a:picLocks noChangeAspect="1"/>
            </p:cNvPicPr>
            <p:nvPr/>
          </p:nvPicPr>
          <p:blipFill>
            <a:blip r:embed="rId13"/>
            <a:stretch>
              <a:fillRect/>
            </a:stretch>
          </p:blipFill>
          <p:spPr>
            <a:xfrm>
              <a:off x="9719389" y="5888737"/>
              <a:ext cx="3777830" cy="3762927"/>
            </a:xfrm>
            <a:prstGeom prst="rect">
              <a:avLst/>
            </a:prstGeom>
            <a:scene3d>
              <a:camera prst="isometricOffAxis2Right"/>
              <a:lightRig rig="threePt" dir="t"/>
            </a:scene3d>
          </p:spPr>
        </p:pic>
        <p:pic>
          <p:nvPicPr>
            <p:cNvPr id="21" name="Picture 20">
              <a:extLst>
                <a:ext uri="{FF2B5EF4-FFF2-40B4-BE49-F238E27FC236}">
                  <a16:creationId xmlns:a16="http://schemas.microsoft.com/office/drawing/2014/main" id="{BFDA72AF-54A2-F4CB-394C-7C9D7B961943}"/>
                </a:ext>
              </a:extLst>
            </p:cNvPr>
            <p:cNvPicPr>
              <a:picLocks noChangeAspect="1"/>
            </p:cNvPicPr>
            <p:nvPr/>
          </p:nvPicPr>
          <p:blipFill>
            <a:blip r:embed="rId14"/>
            <a:stretch>
              <a:fillRect/>
            </a:stretch>
          </p:blipFill>
          <p:spPr>
            <a:xfrm>
              <a:off x="10198793" y="5884925"/>
              <a:ext cx="3777830" cy="3785311"/>
            </a:xfrm>
            <a:prstGeom prst="rect">
              <a:avLst/>
            </a:prstGeom>
            <a:scene3d>
              <a:camera prst="isometricOffAxis2Right"/>
              <a:lightRig rig="threePt" dir="t"/>
            </a:scene3d>
          </p:spPr>
        </p:pic>
        <p:pic>
          <p:nvPicPr>
            <p:cNvPr id="22" name="Picture 21">
              <a:extLst>
                <a:ext uri="{FF2B5EF4-FFF2-40B4-BE49-F238E27FC236}">
                  <a16:creationId xmlns:a16="http://schemas.microsoft.com/office/drawing/2014/main" id="{79B982B6-E2D1-2824-B5EF-7FC0455E5194}"/>
                </a:ext>
              </a:extLst>
            </p:cNvPr>
            <p:cNvPicPr>
              <a:picLocks noChangeAspect="1"/>
            </p:cNvPicPr>
            <p:nvPr/>
          </p:nvPicPr>
          <p:blipFill>
            <a:blip r:embed="rId15"/>
            <a:stretch>
              <a:fillRect/>
            </a:stretch>
          </p:blipFill>
          <p:spPr>
            <a:xfrm>
              <a:off x="10662955" y="5896356"/>
              <a:ext cx="3777830" cy="3800496"/>
            </a:xfrm>
            <a:prstGeom prst="rect">
              <a:avLst/>
            </a:prstGeom>
            <a:scene3d>
              <a:camera prst="isometricOffAxis2Right"/>
              <a:lightRig rig="threePt" dir="t"/>
            </a:scene3d>
          </p:spPr>
        </p:pic>
      </p:grpSp>
      <p:sp>
        <p:nvSpPr>
          <p:cNvPr id="38" name="TextBox 37">
            <a:extLst>
              <a:ext uri="{FF2B5EF4-FFF2-40B4-BE49-F238E27FC236}">
                <a16:creationId xmlns:a16="http://schemas.microsoft.com/office/drawing/2014/main" id="{A1361E54-8841-7BB7-2858-6E41CFD27808}"/>
              </a:ext>
            </a:extLst>
          </p:cNvPr>
          <p:cNvSpPr txBox="1"/>
          <p:nvPr/>
        </p:nvSpPr>
        <p:spPr>
          <a:xfrm>
            <a:off x="18432851" y="4278261"/>
            <a:ext cx="6184602" cy="707886"/>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Discrimination Network</a:t>
            </a:r>
          </a:p>
        </p:txBody>
      </p:sp>
      <p:sp>
        <p:nvSpPr>
          <p:cNvPr id="39" name="TextBox 38">
            <a:extLst>
              <a:ext uri="{FF2B5EF4-FFF2-40B4-BE49-F238E27FC236}">
                <a16:creationId xmlns:a16="http://schemas.microsoft.com/office/drawing/2014/main" id="{A1B45E4D-C603-E71D-ACB8-29DF3EF05CEA}"/>
              </a:ext>
            </a:extLst>
          </p:cNvPr>
          <p:cNvSpPr txBox="1"/>
          <p:nvPr/>
        </p:nvSpPr>
        <p:spPr>
          <a:xfrm>
            <a:off x="5766879" y="12539500"/>
            <a:ext cx="6184602" cy="707886"/>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Generation Network</a:t>
            </a:r>
          </a:p>
        </p:txBody>
      </p:sp>
      <p:sp>
        <p:nvSpPr>
          <p:cNvPr id="40" name="Arrow: Right 39">
            <a:extLst>
              <a:ext uri="{FF2B5EF4-FFF2-40B4-BE49-F238E27FC236}">
                <a16:creationId xmlns:a16="http://schemas.microsoft.com/office/drawing/2014/main" id="{F97955A2-2DD5-99B4-BFC1-41A39E6DD3CB}"/>
              </a:ext>
            </a:extLst>
          </p:cNvPr>
          <p:cNvSpPr/>
          <p:nvPr/>
        </p:nvSpPr>
        <p:spPr>
          <a:xfrm>
            <a:off x="28323780" y="13668400"/>
            <a:ext cx="1917799" cy="241430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41" name="TextBox 40">
            <a:extLst>
              <a:ext uri="{FF2B5EF4-FFF2-40B4-BE49-F238E27FC236}">
                <a16:creationId xmlns:a16="http://schemas.microsoft.com/office/drawing/2014/main" id="{B7C7A1A4-6C95-55FE-723C-CBF0EE1B1C84}"/>
              </a:ext>
            </a:extLst>
          </p:cNvPr>
          <p:cNvSpPr txBox="1"/>
          <p:nvPr/>
        </p:nvSpPr>
        <p:spPr>
          <a:xfrm>
            <a:off x="30619239" y="13906055"/>
            <a:ext cx="4082107" cy="1938992"/>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Add to Discriminator Dataset</a:t>
            </a:r>
          </a:p>
        </p:txBody>
      </p:sp>
      <p:sp>
        <p:nvSpPr>
          <p:cNvPr id="24" name="TextBox 23">
            <a:extLst>
              <a:ext uri="{FF2B5EF4-FFF2-40B4-BE49-F238E27FC236}">
                <a16:creationId xmlns:a16="http://schemas.microsoft.com/office/drawing/2014/main" id="{A92D5EBA-24EF-1B79-0ADF-698012E3E03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6">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25" name="Slide Number Placeholder 3">
            <a:extLst>
              <a:ext uri="{FF2B5EF4-FFF2-40B4-BE49-F238E27FC236}">
                <a16:creationId xmlns:a16="http://schemas.microsoft.com/office/drawing/2014/main" id="{E74EF6AE-B660-3159-F26D-689516EC357C}"/>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55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8704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GANs</a:t>
            </a:r>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Generative Adversarial Networks</a:t>
            </a:r>
          </a:p>
        </p:txBody>
      </p:sp>
      <p:sp>
        <p:nvSpPr>
          <p:cNvPr id="2" name="TextBox 1">
            <a:extLst>
              <a:ext uri="{FF2B5EF4-FFF2-40B4-BE49-F238E27FC236}">
                <a16:creationId xmlns:a16="http://schemas.microsoft.com/office/drawing/2014/main" id="{91503F69-E74A-4C61-C736-60606C6C6326}"/>
              </a:ext>
            </a:extLst>
          </p:cNvPr>
          <p:cNvSpPr txBox="1"/>
          <p:nvPr/>
        </p:nvSpPr>
        <p:spPr>
          <a:xfrm rot="10800000">
            <a:off x="3769887" y="13048388"/>
            <a:ext cx="800219" cy="5312799"/>
          </a:xfrm>
          <a:prstGeom prst="rect">
            <a:avLst/>
          </a:prstGeom>
          <a:solidFill>
            <a:schemeClr val="tx2"/>
          </a:solidFill>
        </p:spPr>
        <p:txBody>
          <a:bodyPr vert="eaVert" wrap="square" rtlCol="0">
            <a:spAutoFit/>
          </a:bodyPr>
          <a:lstStyle/>
          <a:p>
            <a:pPr algn="ctr"/>
            <a:r>
              <a:rPr lang="en-US" sz="4000">
                <a:latin typeface="+mj-lt"/>
                <a:cs typeface="NVIDIA Sans" panose="020B0503020203020204" pitchFamily="34" charset="0"/>
              </a:rPr>
              <a:t>[0.2, -.8, … -0.1]</a:t>
            </a:r>
          </a:p>
        </p:txBody>
      </p:sp>
      <p:sp>
        <p:nvSpPr>
          <p:cNvPr id="3" name="TextBox 2">
            <a:extLst>
              <a:ext uri="{FF2B5EF4-FFF2-40B4-BE49-F238E27FC236}">
                <a16:creationId xmlns:a16="http://schemas.microsoft.com/office/drawing/2014/main" id="{7D286C98-A460-7103-3CE8-E8B35AEB3E79}"/>
              </a:ext>
            </a:extLst>
          </p:cNvPr>
          <p:cNvSpPr txBox="1"/>
          <p:nvPr/>
        </p:nvSpPr>
        <p:spPr>
          <a:xfrm>
            <a:off x="2514600" y="18530693"/>
            <a:ext cx="3310791" cy="707886"/>
          </a:xfrm>
          <a:prstGeom prst="rect">
            <a:avLst/>
          </a:prstGeom>
          <a:noFill/>
        </p:spPr>
        <p:txBody>
          <a:bodyPr wrap="square" rtlCol="0">
            <a:spAutoFit/>
          </a:bodyPr>
          <a:lstStyle/>
          <a:p>
            <a:pPr algn="ctr"/>
            <a:r>
              <a:rPr lang="en-US" sz="4000">
                <a:solidFill>
                  <a:schemeClr val="bg1"/>
                </a:solidFill>
                <a:latin typeface="+mj-lt"/>
              </a:rPr>
              <a:t>Noise Vector</a:t>
            </a:r>
          </a:p>
        </p:txBody>
      </p:sp>
      <p:sp>
        <p:nvSpPr>
          <p:cNvPr id="4" name="Cube 3">
            <a:extLst>
              <a:ext uri="{FF2B5EF4-FFF2-40B4-BE49-F238E27FC236}">
                <a16:creationId xmlns:a16="http://schemas.microsoft.com/office/drawing/2014/main" id="{27A408EB-B3D7-1EEE-D2E3-183B792AAA3A}"/>
              </a:ext>
            </a:extLst>
          </p:cNvPr>
          <p:cNvSpPr/>
          <p:nvPr/>
        </p:nvSpPr>
        <p:spPr>
          <a:xfrm>
            <a:off x="5032016" y="14875551"/>
            <a:ext cx="4446832"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6" name="Group 5">
            <a:extLst>
              <a:ext uri="{FF2B5EF4-FFF2-40B4-BE49-F238E27FC236}">
                <a16:creationId xmlns:a16="http://schemas.microsoft.com/office/drawing/2014/main" id="{677A8D94-F387-4B7B-48B0-B5717861DB5E}"/>
              </a:ext>
            </a:extLst>
          </p:cNvPr>
          <p:cNvGrpSpPr/>
          <p:nvPr/>
        </p:nvGrpSpPr>
        <p:grpSpPr>
          <a:xfrm flipH="1">
            <a:off x="9720211" y="14120650"/>
            <a:ext cx="2448232" cy="3168274"/>
            <a:chOff x="17866626" y="10922226"/>
            <a:chExt cx="2448232" cy="3316296"/>
          </a:xfrm>
          <a:solidFill>
            <a:schemeClr val="bg2">
              <a:lumMod val="25000"/>
            </a:schemeClr>
          </a:solidFill>
          <a:scene3d>
            <a:camera prst="orthographicFront"/>
            <a:lightRig rig="threePt" dir="t"/>
          </a:scene3d>
        </p:grpSpPr>
        <p:sp>
          <p:nvSpPr>
            <p:cNvPr id="8" name="Trapezoid 7">
              <a:extLst>
                <a:ext uri="{FF2B5EF4-FFF2-40B4-BE49-F238E27FC236}">
                  <a16:creationId xmlns:a16="http://schemas.microsoft.com/office/drawing/2014/main" id="{6352835B-4E03-23A4-4B3D-41CD60F52CE5}"/>
                </a:ext>
              </a:extLst>
            </p:cNvPr>
            <p:cNvSpPr/>
            <p:nvPr/>
          </p:nvSpPr>
          <p:spPr>
            <a:xfrm rot="5400000">
              <a:off x="17432594" y="11356258"/>
              <a:ext cx="3316296" cy="2448232"/>
            </a:xfrm>
            <a:prstGeom prst="trapezoid">
              <a:avLst>
                <a:gd name="adj" fmla="val 27410"/>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 name="TextBox 9">
              <a:extLst>
                <a:ext uri="{FF2B5EF4-FFF2-40B4-BE49-F238E27FC236}">
                  <a16:creationId xmlns:a16="http://schemas.microsoft.com/office/drawing/2014/main" id="{A8F4C0FD-8CCA-1692-A37B-3FF45DDE2460}"/>
                </a:ext>
              </a:extLst>
            </p:cNvPr>
            <p:cNvSpPr txBox="1"/>
            <p:nvPr/>
          </p:nvSpPr>
          <p:spPr>
            <a:xfrm>
              <a:off x="18083588" y="11662231"/>
              <a:ext cx="2014309" cy="1836288"/>
            </a:xfrm>
            <a:prstGeom prst="rect">
              <a:avLst/>
            </a:prstGeom>
            <a:noFill/>
          </p:spPr>
          <p:txBody>
            <a:bodyPr wrap="square" rtlCol="0" anchor="ctr">
              <a:spAutoFit/>
            </a:bodyPr>
            <a:lstStyle/>
            <a:p>
              <a:pPr algn="ctr">
                <a:lnSpc>
                  <a:spcPct val="90000"/>
                </a:lnSpc>
              </a:pPr>
              <a:r>
                <a:rPr lang="en-US" sz="4000">
                  <a:solidFill>
                    <a:schemeClr val="tx1"/>
                  </a:solidFill>
                  <a:latin typeface="+mj-lt"/>
                </a:rPr>
                <a:t>CT</a:t>
              </a:r>
            </a:p>
            <a:p>
              <a:pPr algn="ctr">
                <a:lnSpc>
                  <a:spcPct val="90000"/>
                </a:lnSpc>
              </a:pPr>
              <a:r>
                <a:rPr lang="en-US" sz="4000">
                  <a:solidFill>
                    <a:schemeClr val="tx1"/>
                  </a:solidFill>
                  <a:latin typeface="+mj-lt"/>
                </a:rPr>
                <a:t>Up</a:t>
              </a:r>
            </a:p>
            <a:p>
              <a:pPr algn="ctr">
                <a:lnSpc>
                  <a:spcPct val="90000"/>
                </a:lnSpc>
              </a:pPr>
              <a:r>
                <a:rPr lang="en-US" sz="4000">
                  <a:solidFill>
                    <a:schemeClr val="tx1"/>
                  </a:solidFill>
                  <a:latin typeface="+mj-lt"/>
                </a:rPr>
                <a:t>Block</a:t>
              </a:r>
            </a:p>
          </p:txBody>
        </p:sp>
      </p:grpSp>
      <p:sp>
        <p:nvSpPr>
          <p:cNvPr id="14" name="Cube 13">
            <a:extLst>
              <a:ext uri="{FF2B5EF4-FFF2-40B4-BE49-F238E27FC236}">
                <a16:creationId xmlns:a16="http://schemas.microsoft.com/office/drawing/2014/main" id="{5A860DDB-F4A3-4F97-310B-1CCA43BC89CD}"/>
              </a:ext>
            </a:extLst>
          </p:cNvPr>
          <p:cNvSpPr/>
          <p:nvPr/>
        </p:nvSpPr>
        <p:spPr>
          <a:xfrm>
            <a:off x="12526562" y="13464277"/>
            <a:ext cx="2623666"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5" name="Group 14">
            <a:extLst>
              <a:ext uri="{FF2B5EF4-FFF2-40B4-BE49-F238E27FC236}">
                <a16:creationId xmlns:a16="http://schemas.microsoft.com/office/drawing/2014/main" id="{C94824DC-291A-2C18-E94A-FB90B319DC99}"/>
              </a:ext>
            </a:extLst>
          </p:cNvPr>
          <p:cNvGrpSpPr/>
          <p:nvPr/>
        </p:nvGrpSpPr>
        <p:grpSpPr>
          <a:xfrm flipH="1">
            <a:off x="15540622" y="12567826"/>
            <a:ext cx="2868518" cy="5580518"/>
            <a:chOff x="17866626" y="11363695"/>
            <a:chExt cx="2448232" cy="2874828"/>
          </a:xfrm>
          <a:solidFill>
            <a:schemeClr val="bg2">
              <a:lumMod val="25000"/>
            </a:schemeClr>
          </a:solidFill>
          <a:effectLst/>
          <a:scene3d>
            <a:camera prst="orthographicFront"/>
            <a:lightRig rig="threePt" dir="t"/>
          </a:scene3d>
        </p:grpSpPr>
        <p:sp>
          <p:nvSpPr>
            <p:cNvPr id="16" name="Trapezoid 15">
              <a:extLst>
                <a:ext uri="{FF2B5EF4-FFF2-40B4-BE49-F238E27FC236}">
                  <a16:creationId xmlns:a16="http://schemas.microsoft.com/office/drawing/2014/main" id="{A5516974-69FB-BB07-4BCD-51C99209F68B}"/>
                </a:ext>
              </a:extLst>
            </p:cNvPr>
            <p:cNvSpPr/>
            <p:nvPr/>
          </p:nvSpPr>
          <p:spPr>
            <a:xfrm rot="5400000">
              <a:off x="17653328" y="11576993"/>
              <a:ext cx="2874828" cy="2448232"/>
            </a:xfrm>
            <a:prstGeom prst="trapezoid">
              <a:avLst>
                <a:gd name="adj" fmla="val 27326"/>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7" name="TextBox 16">
              <a:extLst>
                <a:ext uri="{FF2B5EF4-FFF2-40B4-BE49-F238E27FC236}">
                  <a16:creationId xmlns:a16="http://schemas.microsoft.com/office/drawing/2014/main" id="{531F85ED-C7E1-F515-9B2E-FE0694426215}"/>
                </a:ext>
              </a:extLst>
            </p:cNvPr>
            <p:cNvSpPr txBox="1"/>
            <p:nvPr/>
          </p:nvSpPr>
          <p:spPr>
            <a:xfrm>
              <a:off x="18058533" y="12305096"/>
              <a:ext cx="2014309" cy="903749"/>
            </a:xfrm>
            <a:prstGeom prst="rect">
              <a:avLst/>
            </a:prstGeom>
            <a:noFill/>
          </p:spPr>
          <p:txBody>
            <a:bodyPr wrap="square" rtlCol="0" anchor="ctr">
              <a:spAutoFit/>
            </a:bodyPr>
            <a:lstStyle/>
            <a:p>
              <a:pPr algn="ctr">
                <a:lnSpc>
                  <a:spcPct val="90000"/>
                </a:lnSpc>
              </a:pPr>
              <a:r>
                <a:rPr lang="en-US" sz="4000">
                  <a:solidFill>
                    <a:schemeClr val="tx1"/>
                  </a:solidFill>
                  <a:latin typeface="+mj-lt"/>
                </a:rPr>
                <a:t>CT</a:t>
              </a:r>
            </a:p>
            <a:p>
              <a:pPr algn="ctr">
                <a:lnSpc>
                  <a:spcPct val="90000"/>
                </a:lnSpc>
              </a:pPr>
              <a:r>
                <a:rPr lang="en-US" sz="4000">
                  <a:solidFill>
                    <a:schemeClr val="tx1"/>
                  </a:solidFill>
                  <a:latin typeface="+mj-lt"/>
                </a:rPr>
                <a:t>Up</a:t>
              </a:r>
            </a:p>
            <a:p>
              <a:pPr algn="ctr">
                <a:lnSpc>
                  <a:spcPct val="90000"/>
                </a:lnSpc>
              </a:pPr>
              <a:r>
                <a:rPr lang="en-US" sz="4000">
                  <a:solidFill>
                    <a:schemeClr val="tx1"/>
                  </a:solidFill>
                  <a:latin typeface="+mj-lt"/>
                </a:rPr>
                <a:t>Block</a:t>
              </a:r>
            </a:p>
          </p:txBody>
        </p:sp>
      </p:grpSp>
      <p:pic>
        <p:nvPicPr>
          <p:cNvPr id="18" name="Picture 17" descr="A row of arcade machines&#10;&#10;Description automatically generated">
            <a:extLst>
              <a:ext uri="{FF2B5EF4-FFF2-40B4-BE49-F238E27FC236}">
                <a16:creationId xmlns:a16="http://schemas.microsoft.com/office/drawing/2014/main" id="{7B38237A-C225-2047-A327-00660CC58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0530" y="12604647"/>
            <a:ext cx="5219481" cy="5219481"/>
          </a:xfrm>
          <a:prstGeom prst="rect">
            <a:avLst/>
          </a:prstGeom>
        </p:spPr>
      </p:pic>
      <p:grpSp>
        <p:nvGrpSpPr>
          <p:cNvPr id="19" name="Group 18">
            <a:extLst>
              <a:ext uri="{FF2B5EF4-FFF2-40B4-BE49-F238E27FC236}">
                <a16:creationId xmlns:a16="http://schemas.microsoft.com/office/drawing/2014/main" id="{FF445A3F-870C-5A0D-BD29-DDD589D13503}"/>
              </a:ext>
            </a:extLst>
          </p:cNvPr>
          <p:cNvGrpSpPr/>
          <p:nvPr/>
        </p:nvGrpSpPr>
        <p:grpSpPr>
          <a:xfrm>
            <a:off x="17830521" y="12709358"/>
            <a:ext cx="5256808" cy="5126092"/>
            <a:chOff x="9719389" y="5884925"/>
            <a:chExt cx="4721396" cy="3811927"/>
          </a:xfrm>
        </p:grpSpPr>
        <p:pic>
          <p:nvPicPr>
            <p:cNvPr id="20" name="Picture 19">
              <a:extLst>
                <a:ext uri="{FF2B5EF4-FFF2-40B4-BE49-F238E27FC236}">
                  <a16:creationId xmlns:a16="http://schemas.microsoft.com/office/drawing/2014/main" id="{19EC108A-D05E-908B-A5AD-E17B22ACB2A5}"/>
                </a:ext>
              </a:extLst>
            </p:cNvPr>
            <p:cNvPicPr>
              <a:picLocks noChangeAspect="1"/>
            </p:cNvPicPr>
            <p:nvPr/>
          </p:nvPicPr>
          <p:blipFill>
            <a:blip r:embed="rId4"/>
            <a:stretch>
              <a:fillRect/>
            </a:stretch>
          </p:blipFill>
          <p:spPr>
            <a:xfrm>
              <a:off x="9719389" y="5888737"/>
              <a:ext cx="3777830" cy="3762927"/>
            </a:xfrm>
            <a:prstGeom prst="rect">
              <a:avLst/>
            </a:prstGeom>
            <a:scene3d>
              <a:camera prst="isometricOffAxis2Right"/>
              <a:lightRig rig="threePt" dir="t"/>
            </a:scene3d>
          </p:spPr>
        </p:pic>
        <p:pic>
          <p:nvPicPr>
            <p:cNvPr id="21" name="Picture 20">
              <a:extLst>
                <a:ext uri="{FF2B5EF4-FFF2-40B4-BE49-F238E27FC236}">
                  <a16:creationId xmlns:a16="http://schemas.microsoft.com/office/drawing/2014/main" id="{BFDA72AF-54A2-F4CB-394C-7C9D7B961943}"/>
                </a:ext>
              </a:extLst>
            </p:cNvPr>
            <p:cNvPicPr>
              <a:picLocks noChangeAspect="1"/>
            </p:cNvPicPr>
            <p:nvPr/>
          </p:nvPicPr>
          <p:blipFill>
            <a:blip r:embed="rId5"/>
            <a:stretch>
              <a:fillRect/>
            </a:stretch>
          </p:blipFill>
          <p:spPr>
            <a:xfrm>
              <a:off x="10198793" y="5884925"/>
              <a:ext cx="3777830" cy="3785311"/>
            </a:xfrm>
            <a:prstGeom prst="rect">
              <a:avLst/>
            </a:prstGeom>
            <a:scene3d>
              <a:camera prst="isometricOffAxis2Right"/>
              <a:lightRig rig="threePt" dir="t"/>
            </a:scene3d>
          </p:spPr>
        </p:pic>
        <p:pic>
          <p:nvPicPr>
            <p:cNvPr id="22" name="Picture 21">
              <a:extLst>
                <a:ext uri="{FF2B5EF4-FFF2-40B4-BE49-F238E27FC236}">
                  <a16:creationId xmlns:a16="http://schemas.microsoft.com/office/drawing/2014/main" id="{79B982B6-E2D1-2824-B5EF-7FC0455E5194}"/>
                </a:ext>
              </a:extLst>
            </p:cNvPr>
            <p:cNvPicPr>
              <a:picLocks noChangeAspect="1"/>
            </p:cNvPicPr>
            <p:nvPr/>
          </p:nvPicPr>
          <p:blipFill>
            <a:blip r:embed="rId6"/>
            <a:stretch>
              <a:fillRect/>
            </a:stretch>
          </p:blipFill>
          <p:spPr>
            <a:xfrm>
              <a:off x="10662955" y="5896356"/>
              <a:ext cx="3777830" cy="3800496"/>
            </a:xfrm>
            <a:prstGeom prst="rect">
              <a:avLst/>
            </a:prstGeom>
            <a:scene3d>
              <a:camera prst="isometricOffAxis2Right"/>
              <a:lightRig rig="threePt" dir="t"/>
            </a:scene3d>
          </p:spPr>
        </p:pic>
      </p:grpSp>
      <p:sp>
        <p:nvSpPr>
          <p:cNvPr id="39" name="TextBox 38">
            <a:extLst>
              <a:ext uri="{FF2B5EF4-FFF2-40B4-BE49-F238E27FC236}">
                <a16:creationId xmlns:a16="http://schemas.microsoft.com/office/drawing/2014/main" id="{A1B45E4D-C603-E71D-ACB8-29DF3EF05CEA}"/>
              </a:ext>
            </a:extLst>
          </p:cNvPr>
          <p:cNvSpPr txBox="1"/>
          <p:nvPr/>
        </p:nvSpPr>
        <p:spPr>
          <a:xfrm>
            <a:off x="5766879" y="12539500"/>
            <a:ext cx="6184602" cy="707886"/>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Generation Network</a:t>
            </a:r>
          </a:p>
        </p:txBody>
      </p:sp>
      <p:sp>
        <p:nvSpPr>
          <p:cNvPr id="40" name="Arrow: Right 39">
            <a:extLst>
              <a:ext uri="{FF2B5EF4-FFF2-40B4-BE49-F238E27FC236}">
                <a16:creationId xmlns:a16="http://schemas.microsoft.com/office/drawing/2014/main" id="{F97955A2-2DD5-99B4-BFC1-41A39E6DD3CB}"/>
              </a:ext>
            </a:extLst>
          </p:cNvPr>
          <p:cNvSpPr/>
          <p:nvPr/>
        </p:nvSpPr>
        <p:spPr>
          <a:xfrm>
            <a:off x="28323780" y="13668400"/>
            <a:ext cx="1917799" cy="241430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41" name="TextBox 40">
            <a:extLst>
              <a:ext uri="{FF2B5EF4-FFF2-40B4-BE49-F238E27FC236}">
                <a16:creationId xmlns:a16="http://schemas.microsoft.com/office/drawing/2014/main" id="{B7C7A1A4-6C95-55FE-723C-CBF0EE1B1C84}"/>
              </a:ext>
            </a:extLst>
          </p:cNvPr>
          <p:cNvSpPr txBox="1"/>
          <p:nvPr/>
        </p:nvSpPr>
        <p:spPr>
          <a:xfrm>
            <a:off x="30619239" y="13906055"/>
            <a:ext cx="4082107" cy="1938992"/>
          </a:xfrm>
          <a:prstGeom prst="rect">
            <a:avLst/>
          </a:prstGeom>
          <a:noFill/>
          <a:ln w="76200">
            <a:solidFill>
              <a:schemeClr val="tx2"/>
            </a:solidFill>
          </a:ln>
        </p:spPr>
        <p:txBody>
          <a:bodyPr wrap="square" rtlCol="0">
            <a:spAutoFit/>
          </a:bodyPr>
          <a:lstStyle/>
          <a:p>
            <a:pPr algn="ctr"/>
            <a:r>
              <a:rPr lang="en-US" sz="4000" dirty="0">
                <a:solidFill>
                  <a:schemeClr val="bg1"/>
                </a:solidFill>
                <a:latin typeface="+mj-lt"/>
              </a:rPr>
              <a:t>Add to Discriminator Dataset</a:t>
            </a:r>
          </a:p>
        </p:txBody>
      </p:sp>
      <p:sp>
        <p:nvSpPr>
          <p:cNvPr id="26" name="Left Brace 25">
            <a:extLst>
              <a:ext uri="{FF2B5EF4-FFF2-40B4-BE49-F238E27FC236}">
                <a16:creationId xmlns:a16="http://schemas.microsoft.com/office/drawing/2014/main" id="{5E412CCA-623E-475E-5DA6-23ADC679D18A}"/>
              </a:ext>
            </a:extLst>
          </p:cNvPr>
          <p:cNvSpPr/>
          <p:nvPr/>
        </p:nvSpPr>
        <p:spPr>
          <a:xfrm rot="5400000" flipH="1">
            <a:off x="16464588" y="8506127"/>
            <a:ext cx="959447" cy="6774658"/>
          </a:xfrm>
          <a:prstGeom prst="leftBrace">
            <a:avLst>
              <a:gd name="adj1" fmla="val 28291"/>
              <a:gd name="adj2" fmla="val 50000"/>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6" name="Group 35">
            <a:extLst>
              <a:ext uri="{FF2B5EF4-FFF2-40B4-BE49-F238E27FC236}">
                <a16:creationId xmlns:a16="http://schemas.microsoft.com/office/drawing/2014/main" id="{9505BB83-E061-520E-5DD4-407D6B31BAF3}"/>
              </a:ext>
            </a:extLst>
          </p:cNvPr>
          <p:cNvGrpSpPr/>
          <p:nvPr/>
        </p:nvGrpSpPr>
        <p:grpSpPr>
          <a:xfrm>
            <a:off x="13556984" y="3769684"/>
            <a:ext cx="6813756" cy="7558931"/>
            <a:chOff x="14689395" y="4776767"/>
            <a:chExt cx="6813756" cy="7558931"/>
          </a:xfrm>
        </p:grpSpPr>
        <p:sp>
          <p:nvSpPr>
            <p:cNvPr id="27" name="Trapezoid 26">
              <a:extLst>
                <a:ext uri="{FF2B5EF4-FFF2-40B4-BE49-F238E27FC236}">
                  <a16:creationId xmlns:a16="http://schemas.microsoft.com/office/drawing/2014/main" id="{21DC3BA5-0F42-ED3F-75F8-0AA2F0CA55B7}"/>
                </a:ext>
              </a:extLst>
            </p:cNvPr>
            <p:cNvSpPr/>
            <p:nvPr/>
          </p:nvSpPr>
          <p:spPr>
            <a:xfrm rot="16200000" flipH="1">
              <a:off x="14316807" y="5149355"/>
              <a:ext cx="7558931" cy="6813756"/>
            </a:xfrm>
            <a:prstGeom prst="trapezoid">
              <a:avLst>
                <a:gd name="adj" fmla="val 26713"/>
              </a:avLst>
            </a:prstGeom>
            <a:solidFill>
              <a:schemeClr val="bg2">
                <a:lumMod val="25000"/>
              </a:schemeClr>
            </a:solidFill>
            <a:ln>
              <a:noFill/>
            </a:ln>
            <a:scene3d>
              <a:camera prst="orthographicFront"/>
              <a:lightRig rig="threePt" dir="t"/>
            </a:scene3d>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grpSp>
          <p:nvGrpSpPr>
            <p:cNvPr id="35" name="Group 34">
              <a:extLst>
                <a:ext uri="{FF2B5EF4-FFF2-40B4-BE49-F238E27FC236}">
                  <a16:creationId xmlns:a16="http://schemas.microsoft.com/office/drawing/2014/main" id="{04636532-00C4-DCDA-B964-CC3901A19F9B}"/>
                </a:ext>
              </a:extLst>
            </p:cNvPr>
            <p:cNvGrpSpPr/>
            <p:nvPr/>
          </p:nvGrpSpPr>
          <p:grpSpPr>
            <a:xfrm>
              <a:off x="15378759" y="6072391"/>
              <a:ext cx="5818482" cy="4967683"/>
              <a:chOff x="15315723" y="5971483"/>
              <a:chExt cx="5818482" cy="4967683"/>
            </a:xfrm>
          </p:grpSpPr>
          <p:sp>
            <p:nvSpPr>
              <p:cNvPr id="29" name="TextBox 28">
                <a:extLst>
                  <a:ext uri="{FF2B5EF4-FFF2-40B4-BE49-F238E27FC236}">
                    <a16:creationId xmlns:a16="http://schemas.microsoft.com/office/drawing/2014/main" id="{68A72E46-69B2-F36E-6418-291E72CDF8CC}"/>
                  </a:ext>
                </a:extLst>
              </p:cNvPr>
              <p:cNvSpPr txBox="1"/>
              <p:nvPr/>
            </p:nvSpPr>
            <p:spPr>
              <a:xfrm rot="10800000" flipH="1">
                <a:off x="20333986" y="5971483"/>
                <a:ext cx="800219" cy="4967683"/>
              </a:xfrm>
              <a:prstGeom prst="rect">
                <a:avLst/>
              </a:prstGeom>
              <a:solidFill>
                <a:schemeClr val="tx1"/>
              </a:solidFill>
            </p:spPr>
            <p:txBody>
              <a:bodyPr vert="eaVert"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Activation Function</a:t>
                </a:r>
              </a:p>
            </p:txBody>
          </p:sp>
          <p:sp>
            <p:nvSpPr>
              <p:cNvPr id="30" name="TextBox 29">
                <a:extLst>
                  <a:ext uri="{FF2B5EF4-FFF2-40B4-BE49-F238E27FC236}">
                    <a16:creationId xmlns:a16="http://schemas.microsoft.com/office/drawing/2014/main" id="{97D3ECB9-54C2-35E8-299C-143EA991B6DF}"/>
                  </a:ext>
                </a:extLst>
              </p:cNvPr>
              <p:cNvSpPr txBox="1"/>
              <p:nvPr/>
            </p:nvSpPr>
            <p:spPr>
              <a:xfrm rot="10800000" flipH="1">
                <a:off x="19367159" y="5971483"/>
                <a:ext cx="754185" cy="4967683"/>
              </a:xfrm>
              <a:prstGeom prst="rect">
                <a:avLst/>
              </a:prstGeom>
              <a:solidFill>
                <a:schemeClr val="tx1"/>
              </a:solidFill>
            </p:spPr>
            <p:txBody>
              <a:bodyPr vert="eaVert"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Normalization</a:t>
                </a:r>
              </a:p>
            </p:txBody>
          </p:sp>
          <p:sp>
            <p:nvSpPr>
              <p:cNvPr id="31" name="TextBox 30">
                <a:extLst>
                  <a:ext uri="{FF2B5EF4-FFF2-40B4-BE49-F238E27FC236}">
                    <a16:creationId xmlns:a16="http://schemas.microsoft.com/office/drawing/2014/main" id="{58429FB0-D884-6EC0-EDCE-7F851260D483}"/>
                  </a:ext>
                </a:extLst>
              </p:cNvPr>
              <p:cNvSpPr txBox="1"/>
              <p:nvPr/>
            </p:nvSpPr>
            <p:spPr>
              <a:xfrm rot="10800000" flipH="1">
                <a:off x="18354300" y="5971484"/>
                <a:ext cx="800219" cy="4967682"/>
              </a:xfrm>
              <a:prstGeom prst="rect">
                <a:avLst/>
              </a:prstGeom>
              <a:solidFill>
                <a:schemeClr val="tx1"/>
              </a:solidFill>
            </p:spPr>
            <p:txBody>
              <a:bodyPr vert="eaVert"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Convolution</a:t>
                </a:r>
              </a:p>
            </p:txBody>
          </p:sp>
          <p:sp>
            <p:nvSpPr>
              <p:cNvPr id="32" name="TextBox 31">
                <a:extLst>
                  <a:ext uri="{FF2B5EF4-FFF2-40B4-BE49-F238E27FC236}">
                    <a16:creationId xmlns:a16="http://schemas.microsoft.com/office/drawing/2014/main" id="{AC73C376-F17B-9BEC-5050-F0B13EAD4B78}"/>
                  </a:ext>
                </a:extLst>
              </p:cNvPr>
              <p:cNvSpPr txBox="1"/>
              <p:nvPr/>
            </p:nvSpPr>
            <p:spPr>
              <a:xfrm rot="10800000" flipH="1">
                <a:off x="15315723" y="6707063"/>
                <a:ext cx="800219" cy="3496524"/>
              </a:xfrm>
              <a:prstGeom prst="rect">
                <a:avLst/>
              </a:prstGeom>
              <a:solidFill>
                <a:schemeClr val="tx1"/>
              </a:solidFill>
            </p:spPr>
            <p:txBody>
              <a:bodyPr vert="eaVert"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Conv T</a:t>
                </a:r>
              </a:p>
            </p:txBody>
          </p:sp>
          <p:sp>
            <p:nvSpPr>
              <p:cNvPr id="33" name="TextBox 32">
                <a:extLst>
                  <a:ext uri="{FF2B5EF4-FFF2-40B4-BE49-F238E27FC236}">
                    <a16:creationId xmlns:a16="http://schemas.microsoft.com/office/drawing/2014/main" id="{8143E638-9D0D-46F1-8570-EBDC296D2720}"/>
                  </a:ext>
                </a:extLst>
              </p:cNvPr>
              <p:cNvSpPr txBox="1"/>
              <p:nvPr/>
            </p:nvSpPr>
            <p:spPr>
              <a:xfrm rot="10800000" flipH="1">
                <a:off x="16328582" y="6357303"/>
                <a:ext cx="800219" cy="4196044"/>
              </a:xfrm>
              <a:prstGeom prst="rect">
                <a:avLst/>
              </a:prstGeom>
              <a:solidFill>
                <a:schemeClr val="tx1"/>
              </a:solidFill>
            </p:spPr>
            <p:txBody>
              <a:bodyPr vert="eaVert"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Normalization</a:t>
                </a:r>
              </a:p>
            </p:txBody>
          </p:sp>
          <p:sp>
            <p:nvSpPr>
              <p:cNvPr id="34" name="TextBox 33">
                <a:extLst>
                  <a:ext uri="{FF2B5EF4-FFF2-40B4-BE49-F238E27FC236}">
                    <a16:creationId xmlns:a16="http://schemas.microsoft.com/office/drawing/2014/main" id="{49174854-188F-55A8-EC0F-19F66A1FF0C3}"/>
                  </a:ext>
                </a:extLst>
              </p:cNvPr>
              <p:cNvSpPr txBox="1"/>
              <p:nvPr/>
            </p:nvSpPr>
            <p:spPr>
              <a:xfrm rot="10800000" flipH="1">
                <a:off x="17341441" y="5971483"/>
                <a:ext cx="800219" cy="4967683"/>
              </a:xfrm>
              <a:prstGeom prst="rect">
                <a:avLst/>
              </a:prstGeom>
              <a:solidFill>
                <a:schemeClr val="tx1"/>
              </a:solidFill>
            </p:spPr>
            <p:txBody>
              <a:bodyPr vert="eaVert"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Activation Function</a:t>
                </a:r>
              </a:p>
            </p:txBody>
          </p:sp>
        </p:grpSp>
      </p:grpSp>
      <p:sp>
        <p:nvSpPr>
          <p:cNvPr id="5" name="TextBox 4">
            <a:extLst>
              <a:ext uri="{FF2B5EF4-FFF2-40B4-BE49-F238E27FC236}">
                <a16:creationId xmlns:a16="http://schemas.microsoft.com/office/drawing/2014/main" id="{C5CC5683-844B-1467-AA26-29DC34D50D3D}"/>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7">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7" name="Slide Number Placeholder 3">
            <a:extLst>
              <a:ext uri="{FF2B5EF4-FFF2-40B4-BE49-F238E27FC236}">
                <a16:creationId xmlns:a16="http://schemas.microsoft.com/office/drawing/2014/main" id="{213435B7-BDF1-753C-4F71-B2CE19321E63}"/>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56</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273345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GANs</a:t>
            </a:r>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Generative Adversarial Networks</a:t>
            </a:r>
          </a:p>
        </p:txBody>
      </p:sp>
      <p:grpSp>
        <p:nvGrpSpPr>
          <p:cNvPr id="54" name="Group 53">
            <a:extLst>
              <a:ext uri="{FF2B5EF4-FFF2-40B4-BE49-F238E27FC236}">
                <a16:creationId xmlns:a16="http://schemas.microsoft.com/office/drawing/2014/main" id="{8AF19078-A0FD-D31C-38F0-81829A8030A9}"/>
              </a:ext>
            </a:extLst>
          </p:cNvPr>
          <p:cNvGrpSpPr/>
          <p:nvPr/>
        </p:nvGrpSpPr>
        <p:grpSpPr>
          <a:xfrm>
            <a:off x="1932926" y="12569590"/>
            <a:ext cx="6904244" cy="6097431"/>
            <a:chOff x="1932926" y="10871419"/>
            <a:chExt cx="6904244" cy="6097431"/>
          </a:xfrm>
        </p:grpSpPr>
        <p:pic>
          <p:nvPicPr>
            <p:cNvPr id="5" name="Picture 4">
              <a:extLst>
                <a:ext uri="{FF2B5EF4-FFF2-40B4-BE49-F238E27FC236}">
                  <a16:creationId xmlns:a16="http://schemas.microsoft.com/office/drawing/2014/main" id="{18871C79-E59D-4100-AE55-88D798915B89}"/>
                </a:ext>
              </a:extLst>
            </p:cNvPr>
            <p:cNvPicPr>
              <a:picLocks noChangeAspect="1"/>
            </p:cNvPicPr>
            <p:nvPr/>
          </p:nvPicPr>
          <p:blipFill>
            <a:blip r:embed="rId3"/>
            <a:stretch>
              <a:fillRect/>
            </a:stretch>
          </p:blipFill>
          <p:spPr>
            <a:xfrm rot="16200000">
              <a:off x="2886928" y="9917417"/>
              <a:ext cx="3816006" cy="5724009"/>
            </a:xfrm>
            <a:prstGeom prst="rect">
              <a:avLst/>
            </a:prstGeom>
            <a:ln w="12700">
              <a:solidFill>
                <a:schemeClr val="bg1"/>
              </a:solidFill>
            </a:ln>
          </p:spPr>
        </p:pic>
        <p:pic>
          <p:nvPicPr>
            <p:cNvPr id="7" name="Picture 6">
              <a:extLst>
                <a:ext uri="{FF2B5EF4-FFF2-40B4-BE49-F238E27FC236}">
                  <a16:creationId xmlns:a16="http://schemas.microsoft.com/office/drawing/2014/main" id="{D2DB7FF0-2FC2-8C6F-F490-96520233F198}"/>
                </a:ext>
              </a:extLst>
            </p:cNvPr>
            <p:cNvPicPr>
              <a:picLocks noChangeAspect="1"/>
            </p:cNvPicPr>
            <p:nvPr/>
          </p:nvPicPr>
          <p:blipFill>
            <a:blip r:embed="rId3"/>
            <a:stretch>
              <a:fillRect/>
            </a:stretch>
          </p:blipFill>
          <p:spPr>
            <a:xfrm rot="16200000">
              <a:off x="3468602" y="10625833"/>
              <a:ext cx="3816006" cy="5724009"/>
            </a:xfrm>
            <a:prstGeom prst="rect">
              <a:avLst/>
            </a:prstGeom>
            <a:ln w="12700">
              <a:solidFill>
                <a:schemeClr val="bg1"/>
              </a:solidFill>
            </a:ln>
          </p:spPr>
        </p:pic>
        <p:pic>
          <p:nvPicPr>
            <p:cNvPr id="9" name="Picture 8">
              <a:extLst>
                <a:ext uri="{FF2B5EF4-FFF2-40B4-BE49-F238E27FC236}">
                  <a16:creationId xmlns:a16="http://schemas.microsoft.com/office/drawing/2014/main" id="{49A64274-B498-22A2-8DDA-1E15133D1662}"/>
                </a:ext>
              </a:extLst>
            </p:cNvPr>
            <p:cNvPicPr>
              <a:picLocks noChangeAspect="1"/>
            </p:cNvPicPr>
            <p:nvPr/>
          </p:nvPicPr>
          <p:blipFill>
            <a:blip r:embed="rId3"/>
            <a:stretch>
              <a:fillRect/>
            </a:stretch>
          </p:blipFill>
          <p:spPr>
            <a:xfrm rot="16200000">
              <a:off x="4067163" y="11459653"/>
              <a:ext cx="3816006" cy="5724009"/>
            </a:xfrm>
            <a:prstGeom prst="rect">
              <a:avLst/>
            </a:prstGeom>
            <a:ln w="12700">
              <a:solidFill>
                <a:schemeClr val="bg1"/>
              </a:solidFill>
            </a:ln>
          </p:spPr>
        </p:pic>
        <p:sp>
          <p:nvSpPr>
            <p:cNvPr id="25" name="Rectangle 24">
              <a:extLst>
                <a:ext uri="{FF2B5EF4-FFF2-40B4-BE49-F238E27FC236}">
                  <a16:creationId xmlns:a16="http://schemas.microsoft.com/office/drawing/2014/main" id="{3D7FB566-05EC-E214-98F1-3947D180923C}"/>
                </a:ext>
              </a:extLst>
            </p:cNvPr>
            <p:cNvSpPr/>
            <p:nvPr/>
          </p:nvSpPr>
          <p:spPr>
            <a:xfrm>
              <a:off x="4309651" y="15301211"/>
              <a:ext cx="3331029" cy="1667639"/>
            </a:xfrm>
            <a:prstGeom prst="rect">
              <a:avLst/>
            </a:prstGeom>
            <a:solidFill>
              <a:schemeClr val="tx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bg1"/>
                  </a:solidFill>
                </a:rPr>
                <a:t>Noise</a:t>
              </a:r>
            </a:p>
          </p:txBody>
        </p:sp>
      </p:grpSp>
      <p:grpSp>
        <p:nvGrpSpPr>
          <p:cNvPr id="43" name="Group 42">
            <a:extLst>
              <a:ext uri="{FF2B5EF4-FFF2-40B4-BE49-F238E27FC236}">
                <a16:creationId xmlns:a16="http://schemas.microsoft.com/office/drawing/2014/main" id="{131D03A5-A3B4-B659-FB78-A762D2771C23}"/>
              </a:ext>
            </a:extLst>
          </p:cNvPr>
          <p:cNvGrpSpPr/>
          <p:nvPr/>
        </p:nvGrpSpPr>
        <p:grpSpPr>
          <a:xfrm>
            <a:off x="10610797" y="12854106"/>
            <a:ext cx="4549727" cy="4663803"/>
            <a:chOff x="18211953" y="9820657"/>
            <a:chExt cx="6074229" cy="6074229"/>
          </a:xfrm>
        </p:grpSpPr>
        <p:sp>
          <p:nvSpPr>
            <p:cNvPr id="37" name="Rectangle 36">
              <a:extLst>
                <a:ext uri="{FF2B5EF4-FFF2-40B4-BE49-F238E27FC236}">
                  <a16:creationId xmlns:a16="http://schemas.microsoft.com/office/drawing/2014/main" id="{D490E78C-F9B0-85E5-1702-5D0D26803311}"/>
                </a:ext>
              </a:extLst>
            </p:cNvPr>
            <p:cNvSpPr/>
            <p:nvPr/>
          </p:nvSpPr>
          <p:spPr>
            <a:xfrm>
              <a:off x="18211953" y="9820657"/>
              <a:ext cx="6074229" cy="60742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endParaRPr lang="en-US" sz="2400" dirty="0">
                <a:solidFill>
                  <a:schemeClr val="tx1"/>
                </a:solidFill>
                <a:latin typeface="+mj-lt"/>
              </a:endParaRPr>
            </a:p>
            <a:p>
              <a:pPr algn="ctr">
                <a:lnSpc>
                  <a:spcPct val="90000"/>
                </a:lnSpc>
              </a:pPr>
              <a:r>
                <a:rPr lang="en-US" sz="4400" dirty="0">
                  <a:solidFill>
                    <a:schemeClr val="tx1"/>
                  </a:solidFill>
                  <a:latin typeface="+mj-lt"/>
                </a:rPr>
                <a:t>Generator</a:t>
              </a:r>
            </a:p>
          </p:txBody>
        </p:sp>
        <p:pic>
          <p:nvPicPr>
            <p:cNvPr id="42" name="Picture 41" descr="A white line art with circles and dots&#10;&#10;Description automatically generated with medium confidence">
              <a:extLst>
                <a:ext uri="{FF2B5EF4-FFF2-40B4-BE49-F238E27FC236}">
                  <a16:creationId xmlns:a16="http://schemas.microsoft.com/office/drawing/2014/main" id="{E1177C3D-F108-0017-F26B-95E3586A68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10514" y="10875360"/>
              <a:ext cx="4903938" cy="4903938"/>
            </a:xfrm>
            <a:prstGeom prst="rect">
              <a:avLst/>
            </a:prstGeom>
          </p:spPr>
        </p:pic>
      </p:grpSp>
      <p:grpSp>
        <p:nvGrpSpPr>
          <p:cNvPr id="55" name="Group 54">
            <a:extLst>
              <a:ext uri="{FF2B5EF4-FFF2-40B4-BE49-F238E27FC236}">
                <a16:creationId xmlns:a16="http://schemas.microsoft.com/office/drawing/2014/main" id="{49DD8BAA-1A1F-7588-ED5D-02F5697A44AF}"/>
              </a:ext>
            </a:extLst>
          </p:cNvPr>
          <p:cNvGrpSpPr/>
          <p:nvPr/>
        </p:nvGrpSpPr>
        <p:grpSpPr>
          <a:xfrm>
            <a:off x="16701108" y="12567571"/>
            <a:ext cx="5273778" cy="6014702"/>
            <a:chOff x="16701108" y="10869400"/>
            <a:chExt cx="5273778" cy="6014702"/>
          </a:xfrm>
        </p:grpSpPr>
        <p:pic>
          <p:nvPicPr>
            <p:cNvPr id="45" name="Picture 44" descr="Two robots looking at each other&#10;&#10;Description automatically generated">
              <a:extLst>
                <a:ext uri="{FF2B5EF4-FFF2-40B4-BE49-F238E27FC236}">
                  <a16:creationId xmlns:a16="http://schemas.microsoft.com/office/drawing/2014/main" id="{F088A465-B494-D5C3-CEB1-39A2851FBC78}"/>
                </a:ext>
              </a:extLst>
            </p:cNvPr>
            <p:cNvPicPr>
              <a:picLocks noChangeAspect="1"/>
            </p:cNvPicPr>
            <p:nvPr/>
          </p:nvPicPr>
          <p:blipFill rotWithShape="1">
            <a:blip r:embed="rId5">
              <a:extLst>
                <a:ext uri="{28A0092B-C50C-407E-A947-70E740481C1C}">
                  <a14:useLocalDpi xmlns:a14="http://schemas.microsoft.com/office/drawing/2010/main" val="0"/>
                </a:ext>
              </a:extLst>
            </a:blip>
            <a:srcRect l="55967" t="1918" r="5538" b="30489"/>
            <a:stretch/>
          </p:blipFill>
          <p:spPr>
            <a:xfrm>
              <a:off x="16701108" y="10869400"/>
              <a:ext cx="4198563" cy="4212687"/>
            </a:xfrm>
            <a:prstGeom prst="rect">
              <a:avLst/>
            </a:prstGeom>
          </p:spPr>
        </p:pic>
        <p:pic>
          <p:nvPicPr>
            <p:cNvPr id="46" name="Picture 45" descr="Two robots looking at each other&#10;&#10;Description automatically generated">
              <a:extLst>
                <a:ext uri="{FF2B5EF4-FFF2-40B4-BE49-F238E27FC236}">
                  <a16:creationId xmlns:a16="http://schemas.microsoft.com/office/drawing/2014/main" id="{6F74FE10-4F01-5305-0E19-1D6C12A198FA}"/>
                </a:ext>
              </a:extLst>
            </p:cNvPr>
            <p:cNvPicPr>
              <a:picLocks noChangeAspect="1"/>
            </p:cNvPicPr>
            <p:nvPr/>
          </p:nvPicPr>
          <p:blipFill rotWithShape="1">
            <a:blip r:embed="rId5">
              <a:extLst>
                <a:ext uri="{28A0092B-C50C-407E-A947-70E740481C1C}">
                  <a14:useLocalDpi xmlns:a14="http://schemas.microsoft.com/office/drawing/2010/main" val="0"/>
                </a:ext>
              </a:extLst>
            </a:blip>
            <a:srcRect l="3986" r="54944" b="28531"/>
            <a:stretch/>
          </p:blipFill>
          <p:spPr>
            <a:xfrm>
              <a:off x="17208918" y="11354201"/>
              <a:ext cx="4236385" cy="4212687"/>
            </a:xfrm>
            <a:prstGeom prst="rect">
              <a:avLst/>
            </a:prstGeom>
          </p:spPr>
        </p:pic>
        <p:pic>
          <p:nvPicPr>
            <p:cNvPr id="44" name="Picture 43" descr="A row of arcade machines&#10;&#10;Description automatically generated">
              <a:extLst>
                <a:ext uri="{FF2B5EF4-FFF2-40B4-BE49-F238E27FC236}">
                  <a16:creationId xmlns:a16="http://schemas.microsoft.com/office/drawing/2014/main" id="{5C933AAC-71BA-F778-C387-B6CD40D808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63605" y="11839002"/>
              <a:ext cx="4211281" cy="4211281"/>
            </a:xfrm>
            <a:prstGeom prst="rect">
              <a:avLst/>
            </a:prstGeom>
          </p:spPr>
        </p:pic>
        <p:sp>
          <p:nvSpPr>
            <p:cNvPr id="47" name="Rectangle 46">
              <a:extLst>
                <a:ext uri="{FF2B5EF4-FFF2-40B4-BE49-F238E27FC236}">
                  <a16:creationId xmlns:a16="http://schemas.microsoft.com/office/drawing/2014/main" id="{9A45AE9F-DCF7-8017-4AC1-16ADBBD728C4}"/>
                </a:ext>
              </a:extLst>
            </p:cNvPr>
            <p:cNvSpPr/>
            <p:nvPr/>
          </p:nvSpPr>
          <p:spPr>
            <a:xfrm>
              <a:off x="18203730" y="15216463"/>
              <a:ext cx="3331029" cy="1667639"/>
            </a:xfrm>
            <a:prstGeom prst="rect">
              <a:avLst/>
            </a:prstGeom>
            <a:solidFill>
              <a:schemeClr val="tx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bg1"/>
                  </a:solidFill>
                </a:rPr>
                <a:t>Fake Images</a:t>
              </a:r>
            </a:p>
          </p:txBody>
        </p:sp>
      </p:grpSp>
      <p:grpSp>
        <p:nvGrpSpPr>
          <p:cNvPr id="53" name="Group 52">
            <a:extLst>
              <a:ext uri="{FF2B5EF4-FFF2-40B4-BE49-F238E27FC236}">
                <a16:creationId xmlns:a16="http://schemas.microsoft.com/office/drawing/2014/main" id="{FD7A8972-CD3A-9389-9D27-70DE00DA54D7}"/>
              </a:ext>
            </a:extLst>
          </p:cNvPr>
          <p:cNvGrpSpPr/>
          <p:nvPr/>
        </p:nvGrpSpPr>
        <p:grpSpPr>
          <a:xfrm>
            <a:off x="31074842" y="7016476"/>
            <a:ext cx="3185651" cy="6548284"/>
            <a:chOff x="30610268" y="4787558"/>
            <a:chExt cx="3185651" cy="6548284"/>
          </a:xfrm>
        </p:grpSpPr>
        <p:sp>
          <p:nvSpPr>
            <p:cNvPr id="48" name="Rectangle 47">
              <a:extLst>
                <a:ext uri="{FF2B5EF4-FFF2-40B4-BE49-F238E27FC236}">
                  <a16:creationId xmlns:a16="http://schemas.microsoft.com/office/drawing/2014/main" id="{DEAD64B7-B12C-7BDA-43FD-9CA1D0A34578}"/>
                </a:ext>
              </a:extLst>
            </p:cNvPr>
            <p:cNvSpPr/>
            <p:nvPr/>
          </p:nvSpPr>
          <p:spPr>
            <a:xfrm>
              <a:off x="30610268" y="4787558"/>
              <a:ext cx="3185651" cy="65482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49" name="Oval 48">
              <a:extLst>
                <a:ext uri="{FF2B5EF4-FFF2-40B4-BE49-F238E27FC236}">
                  <a16:creationId xmlns:a16="http://schemas.microsoft.com/office/drawing/2014/main" id="{857F10A0-7DF9-5098-A745-688F6C862C43}"/>
                </a:ext>
              </a:extLst>
            </p:cNvPr>
            <p:cNvSpPr/>
            <p:nvPr/>
          </p:nvSpPr>
          <p:spPr>
            <a:xfrm>
              <a:off x="31082215" y="5294967"/>
              <a:ext cx="2241756" cy="2241756"/>
            </a:xfrm>
            <a:prstGeom prst="ellipse">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4000">
                  <a:solidFill>
                    <a:schemeClr val="tx1"/>
                  </a:solidFill>
                  <a:latin typeface="+mj-lt"/>
                </a:rPr>
                <a:t>Real</a:t>
              </a:r>
            </a:p>
          </p:txBody>
        </p:sp>
        <p:sp>
          <p:nvSpPr>
            <p:cNvPr id="50" name="Oval 49">
              <a:extLst>
                <a:ext uri="{FF2B5EF4-FFF2-40B4-BE49-F238E27FC236}">
                  <a16:creationId xmlns:a16="http://schemas.microsoft.com/office/drawing/2014/main" id="{2325802D-4428-1051-1CF4-E720A86EF457}"/>
                </a:ext>
              </a:extLst>
            </p:cNvPr>
            <p:cNvSpPr/>
            <p:nvPr/>
          </p:nvSpPr>
          <p:spPr>
            <a:xfrm>
              <a:off x="31082215" y="8137729"/>
              <a:ext cx="2241756" cy="2241756"/>
            </a:xfrm>
            <a:prstGeom prst="ellipse">
              <a:avLst/>
            </a:pr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4000">
                  <a:solidFill>
                    <a:schemeClr val="tx1"/>
                  </a:solidFill>
                  <a:latin typeface="+mj-lt"/>
                </a:rPr>
                <a:t>Fake</a:t>
              </a:r>
            </a:p>
          </p:txBody>
        </p:sp>
        <p:pic>
          <p:nvPicPr>
            <p:cNvPr id="51" name="Graphic 50" descr="Checkmark with solid fill">
              <a:extLst>
                <a:ext uri="{FF2B5EF4-FFF2-40B4-BE49-F238E27FC236}">
                  <a16:creationId xmlns:a16="http://schemas.microsoft.com/office/drawing/2014/main" id="{381FECA5-0220-07A6-28D7-819D46ED2E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745893" y="5641566"/>
              <a:ext cx="914400" cy="914400"/>
            </a:xfrm>
            <a:prstGeom prst="rect">
              <a:avLst/>
            </a:prstGeom>
          </p:spPr>
        </p:pic>
        <p:pic>
          <p:nvPicPr>
            <p:cNvPr id="52" name="Graphic 51" descr="Close with solid fill">
              <a:extLst>
                <a:ext uri="{FF2B5EF4-FFF2-40B4-BE49-F238E27FC236}">
                  <a16:creationId xmlns:a16="http://schemas.microsoft.com/office/drawing/2014/main" id="{334DD0CF-1CC1-3DAA-4D84-ADA2872B5A4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745893" y="8581874"/>
              <a:ext cx="914400" cy="914400"/>
            </a:xfrm>
            <a:prstGeom prst="rect">
              <a:avLst/>
            </a:prstGeom>
          </p:spPr>
        </p:pic>
      </p:grpSp>
      <p:grpSp>
        <p:nvGrpSpPr>
          <p:cNvPr id="56" name="Group 55">
            <a:extLst>
              <a:ext uri="{FF2B5EF4-FFF2-40B4-BE49-F238E27FC236}">
                <a16:creationId xmlns:a16="http://schemas.microsoft.com/office/drawing/2014/main" id="{8032F07A-83B4-02DC-4AAF-C23492186FFE}"/>
              </a:ext>
            </a:extLst>
          </p:cNvPr>
          <p:cNvGrpSpPr/>
          <p:nvPr/>
        </p:nvGrpSpPr>
        <p:grpSpPr>
          <a:xfrm>
            <a:off x="24390360" y="8478890"/>
            <a:ext cx="4549727" cy="4663803"/>
            <a:chOff x="18211953" y="9820657"/>
            <a:chExt cx="6074229" cy="6074229"/>
          </a:xfrm>
        </p:grpSpPr>
        <p:sp>
          <p:nvSpPr>
            <p:cNvPr id="57" name="Rectangle 56">
              <a:extLst>
                <a:ext uri="{FF2B5EF4-FFF2-40B4-BE49-F238E27FC236}">
                  <a16:creationId xmlns:a16="http://schemas.microsoft.com/office/drawing/2014/main" id="{9E1A9725-5274-8DCB-87D1-75FBE57B2459}"/>
                </a:ext>
              </a:extLst>
            </p:cNvPr>
            <p:cNvSpPr/>
            <p:nvPr/>
          </p:nvSpPr>
          <p:spPr>
            <a:xfrm>
              <a:off x="18211953" y="9820657"/>
              <a:ext cx="6074229" cy="60742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endParaRPr lang="en-US" sz="2800" dirty="0">
                <a:solidFill>
                  <a:schemeClr val="tx1"/>
                </a:solidFill>
                <a:latin typeface="+mj-lt"/>
              </a:endParaRPr>
            </a:p>
            <a:p>
              <a:pPr algn="ctr">
                <a:lnSpc>
                  <a:spcPct val="90000"/>
                </a:lnSpc>
              </a:pPr>
              <a:r>
                <a:rPr lang="en-US" sz="4400" dirty="0">
                  <a:solidFill>
                    <a:schemeClr val="tx1"/>
                  </a:solidFill>
                  <a:latin typeface="+mj-lt"/>
                </a:rPr>
                <a:t>Discriminator</a:t>
              </a:r>
            </a:p>
          </p:txBody>
        </p:sp>
        <p:pic>
          <p:nvPicPr>
            <p:cNvPr id="58" name="Picture 57" descr="A white line art with circles and dots&#10;&#10;Description automatically generated with medium confidence">
              <a:extLst>
                <a:ext uri="{FF2B5EF4-FFF2-40B4-BE49-F238E27FC236}">
                  <a16:creationId xmlns:a16="http://schemas.microsoft.com/office/drawing/2014/main" id="{CC464CE7-2584-4315-B489-5CFF14D550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10514" y="10875360"/>
              <a:ext cx="4903938" cy="4903938"/>
            </a:xfrm>
            <a:prstGeom prst="rect">
              <a:avLst/>
            </a:prstGeom>
          </p:spPr>
        </p:pic>
      </p:grpSp>
      <p:pic>
        <p:nvPicPr>
          <p:cNvPr id="59" name="Picture 58" descr="A dog sitting on a rug&#10;&#10;Description automatically generated">
            <a:extLst>
              <a:ext uri="{FF2B5EF4-FFF2-40B4-BE49-F238E27FC236}">
                <a16:creationId xmlns:a16="http://schemas.microsoft.com/office/drawing/2014/main" id="{475E774F-9A1F-1FD6-E95E-A0BD2B616D47}"/>
              </a:ext>
            </a:extLst>
          </p:cNvPr>
          <p:cNvPicPr>
            <a:picLocks noChangeAspect="1"/>
          </p:cNvPicPr>
          <p:nvPr/>
        </p:nvPicPr>
        <p:blipFill rotWithShape="1">
          <a:blip r:embed="rId11">
            <a:extLst>
              <a:ext uri="{28A0092B-C50C-407E-A947-70E740481C1C}">
                <a14:useLocalDpi xmlns:a14="http://schemas.microsoft.com/office/drawing/2010/main" val="0"/>
              </a:ext>
            </a:extLst>
          </a:blip>
          <a:srcRect r="3592"/>
          <a:stretch/>
        </p:blipFill>
        <p:spPr>
          <a:xfrm>
            <a:off x="16734552" y="5272342"/>
            <a:ext cx="4198563" cy="4215384"/>
          </a:xfrm>
          <a:prstGeom prst="rect">
            <a:avLst/>
          </a:prstGeom>
        </p:spPr>
      </p:pic>
      <p:pic>
        <p:nvPicPr>
          <p:cNvPr id="60" name="Picture Placeholder 23" descr="A group of jellyfish in blue water&#10;&#10;Description automatically generated">
            <a:extLst>
              <a:ext uri="{FF2B5EF4-FFF2-40B4-BE49-F238E27FC236}">
                <a16:creationId xmlns:a16="http://schemas.microsoft.com/office/drawing/2014/main" id="{22BBBDEA-04FB-7500-D810-D9C901CC7658}"/>
              </a:ext>
            </a:extLst>
          </p:cNvPr>
          <p:cNvPicPr>
            <a:picLocks noChangeAspect="1"/>
          </p:cNvPicPr>
          <p:nvPr/>
        </p:nvPicPr>
        <p:blipFill rotWithShape="1">
          <a:blip r:embed="rId12">
            <a:extLst>
              <a:ext uri="{28A0092B-C50C-407E-A947-70E740481C1C}">
                <a14:useLocalDpi xmlns:a14="http://schemas.microsoft.com/office/drawing/2010/main" val="0"/>
              </a:ext>
            </a:extLst>
          </a:blip>
          <a:srcRect l="16343" r="51668" b="56840"/>
          <a:stretch/>
        </p:blipFill>
        <p:spPr>
          <a:xfrm>
            <a:off x="17319298" y="5757608"/>
            <a:ext cx="4166562" cy="4215384"/>
          </a:xfrm>
          <a:prstGeom prst="rect">
            <a:avLst/>
          </a:prstGeom>
        </p:spPr>
      </p:pic>
      <p:pic>
        <p:nvPicPr>
          <p:cNvPr id="61" name="Picture 2">
            <a:extLst>
              <a:ext uri="{FF2B5EF4-FFF2-40B4-BE49-F238E27FC236}">
                <a16:creationId xmlns:a16="http://schemas.microsoft.com/office/drawing/2014/main" id="{D1467154-F93B-1C09-EF65-B82E154254E0}"/>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47148" t="30780" r="23699" b="46915"/>
          <a:stretch/>
        </p:blipFill>
        <p:spPr bwMode="auto">
          <a:xfrm>
            <a:off x="17872043" y="6242875"/>
            <a:ext cx="4166561" cy="4215384"/>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a:extLst>
              <a:ext uri="{FF2B5EF4-FFF2-40B4-BE49-F238E27FC236}">
                <a16:creationId xmlns:a16="http://schemas.microsoft.com/office/drawing/2014/main" id="{0C17A713-9851-4711-EE1C-CABC4C7A60C8}"/>
              </a:ext>
            </a:extLst>
          </p:cNvPr>
          <p:cNvSpPr/>
          <p:nvPr/>
        </p:nvSpPr>
        <p:spPr>
          <a:xfrm>
            <a:off x="18326439" y="9758815"/>
            <a:ext cx="3331029" cy="1667639"/>
          </a:xfrm>
          <a:prstGeom prst="rect">
            <a:avLst/>
          </a:prstGeom>
          <a:solidFill>
            <a:schemeClr val="tx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bg1"/>
                </a:solidFill>
              </a:rPr>
              <a:t>Real Images</a:t>
            </a:r>
          </a:p>
        </p:txBody>
      </p:sp>
      <p:cxnSp>
        <p:nvCxnSpPr>
          <p:cNvPr id="64" name="Straight Arrow Connector 63">
            <a:extLst>
              <a:ext uri="{FF2B5EF4-FFF2-40B4-BE49-F238E27FC236}">
                <a16:creationId xmlns:a16="http://schemas.microsoft.com/office/drawing/2014/main" id="{8C5D5DBB-30A9-5558-3B9B-93B725C0D446}"/>
              </a:ext>
            </a:extLst>
          </p:cNvPr>
          <p:cNvCxnSpPr>
            <a:cxnSpLocks/>
          </p:cNvCxnSpPr>
          <p:nvPr/>
        </p:nvCxnSpPr>
        <p:spPr>
          <a:xfrm>
            <a:off x="9144000" y="15218804"/>
            <a:ext cx="1175657" cy="0"/>
          </a:xfrm>
          <a:prstGeom prst="straightConnector1">
            <a:avLst/>
          </a:prstGeom>
          <a:ln w="13652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8F5790CE-41F3-671D-9F59-8E6317CF1D90}"/>
              </a:ext>
            </a:extLst>
          </p:cNvPr>
          <p:cNvCxnSpPr>
            <a:cxnSpLocks/>
          </p:cNvCxnSpPr>
          <p:nvPr/>
        </p:nvCxnSpPr>
        <p:spPr>
          <a:xfrm>
            <a:off x="15264195" y="15218804"/>
            <a:ext cx="1175657" cy="0"/>
          </a:xfrm>
          <a:prstGeom prst="straightConnector1">
            <a:avLst/>
          </a:prstGeom>
          <a:ln w="13652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29A45B71-7DDD-E9A9-469F-510C692D5670}"/>
              </a:ext>
            </a:extLst>
          </p:cNvPr>
          <p:cNvCxnSpPr>
            <a:cxnSpLocks/>
            <a:stCxn id="61" idx="3"/>
            <a:endCxn id="57" idx="1"/>
          </p:cNvCxnSpPr>
          <p:nvPr/>
        </p:nvCxnSpPr>
        <p:spPr>
          <a:xfrm>
            <a:off x="22038604" y="8350567"/>
            <a:ext cx="2351756" cy="2460225"/>
          </a:xfrm>
          <a:prstGeom prst="bentConnector3">
            <a:avLst/>
          </a:prstGeom>
          <a:ln w="149225">
            <a:solidFill>
              <a:schemeClr val="bg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F6FF4E95-760A-F328-AD50-8F77F743C7B2}"/>
              </a:ext>
            </a:extLst>
          </p:cNvPr>
          <p:cNvCxnSpPr>
            <a:stCxn id="44" idx="3"/>
            <a:endCxn id="57" idx="1"/>
          </p:cNvCxnSpPr>
          <p:nvPr/>
        </p:nvCxnSpPr>
        <p:spPr>
          <a:xfrm flipV="1">
            <a:off x="21974886" y="10810792"/>
            <a:ext cx="2415474" cy="4832022"/>
          </a:xfrm>
          <a:prstGeom prst="bentConnector3">
            <a:avLst>
              <a:gd name="adj1" fmla="val 51352"/>
            </a:avLst>
          </a:prstGeom>
          <a:ln w="149225">
            <a:solidFill>
              <a:schemeClr val="bg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392FD1CD-595D-F8BC-86C2-82BBEADF0470}"/>
              </a:ext>
            </a:extLst>
          </p:cNvPr>
          <p:cNvCxnSpPr>
            <a:cxnSpLocks/>
          </p:cNvCxnSpPr>
          <p:nvPr/>
        </p:nvCxnSpPr>
        <p:spPr>
          <a:xfrm>
            <a:off x="29328538" y="10810791"/>
            <a:ext cx="1175657" cy="0"/>
          </a:xfrm>
          <a:prstGeom prst="straightConnector1">
            <a:avLst/>
          </a:prstGeom>
          <a:ln w="13652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CDA6327-DFC4-12B6-AA99-5DC4A5A713C9}"/>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0FE754DA-193F-C63C-6D19-D97E2ACA0D81}"/>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57</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8590673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title"/>
          </p:nvPr>
        </p:nvSpPr>
        <p:spPr/>
        <p:txBody>
          <a:bodyPr/>
          <a:lstStyle/>
          <a:p>
            <a:r>
              <a:rPr lang="en-US"/>
              <a:t>Image Segmentation</a:t>
            </a:r>
          </a:p>
        </p:txBody>
      </p:sp>
      <p:sp>
        <p:nvSpPr>
          <p:cNvPr id="5" name="Text Placeholder 4">
            <a:extLst>
              <a:ext uri="{FF2B5EF4-FFF2-40B4-BE49-F238E27FC236}">
                <a16:creationId xmlns:a16="http://schemas.microsoft.com/office/drawing/2014/main" id="{BA2D165F-11C0-0404-1AE7-8A7DA79132AD}"/>
              </a:ext>
            </a:extLst>
          </p:cNvPr>
          <p:cNvSpPr>
            <a:spLocks noGrp="1"/>
          </p:cNvSpPr>
          <p:nvPr>
            <p:ph type="body" sz="quarter" idx="10"/>
          </p:nvPr>
        </p:nvSpPr>
        <p:spPr/>
        <p:txBody>
          <a:bodyPr/>
          <a:lstStyle/>
          <a:p>
            <a:endParaRPr lang="en-US"/>
          </a:p>
        </p:txBody>
      </p:sp>
      <p:pic>
        <p:nvPicPr>
          <p:cNvPr id="9" name="Picture 8" descr="A dog sitting on a rug&#10;&#10;Description automatically generated">
            <a:extLst>
              <a:ext uri="{FF2B5EF4-FFF2-40B4-BE49-F238E27FC236}">
                <a16:creationId xmlns:a16="http://schemas.microsoft.com/office/drawing/2014/main" id="{1B102FE4-EA38-868A-D0D9-074BE6177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5001769"/>
            <a:ext cx="11878450" cy="11497627"/>
          </a:xfrm>
          <a:prstGeom prst="rect">
            <a:avLst/>
          </a:prstGeom>
        </p:spPr>
      </p:pic>
      <p:pic>
        <p:nvPicPr>
          <p:cNvPr id="14" name="Picture 13" descr="A white outline of a dog&#10;&#10;Description automatically generated">
            <a:extLst>
              <a:ext uri="{FF2B5EF4-FFF2-40B4-BE49-F238E27FC236}">
                <a16:creationId xmlns:a16="http://schemas.microsoft.com/office/drawing/2014/main" id="{1436A456-B229-9ECD-E11B-D477F946FA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82952" y="5001769"/>
            <a:ext cx="11878450" cy="11497627"/>
          </a:xfrm>
          <a:prstGeom prst="rect">
            <a:avLst/>
          </a:prstGeom>
        </p:spPr>
      </p:pic>
      <p:sp>
        <p:nvSpPr>
          <p:cNvPr id="17" name="Arrow: Right 16">
            <a:extLst>
              <a:ext uri="{FF2B5EF4-FFF2-40B4-BE49-F238E27FC236}">
                <a16:creationId xmlns:a16="http://schemas.microsoft.com/office/drawing/2014/main" id="{029B159D-0875-1284-2098-A9F8E87ACF1E}"/>
              </a:ext>
            </a:extLst>
          </p:cNvPr>
          <p:cNvSpPr/>
          <p:nvPr/>
        </p:nvSpPr>
        <p:spPr>
          <a:xfrm>
            <a:off x="14697851" y="10224802"/>
            <a:ext cx="1182542" cy="105156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8" name="Arrow: Right 17">
            <a:extLst>
              <a:ext uri="{FF2B5EF4-FFF2-40B4-BE49-F238E27FC236}">
                <a16:creationId xmlns:a16="http://schemas.microsoft.com/office/drawing/2014/main" id="{082DD8C7-077A-651C-B094-8C499E73B53B}"/>
              </a:ext>
            </a:extLst>
          </p:cNvPr>
          <p:cNvSpPr/>
          <p:nvPr/>
        </p:nvSpPr>
        <p:spPr>
          <a:xfrm>
            <a:off x="20695610" y="10224802"/>
            <a:ext cx="1182542" cy="105156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9" name="TextBox 18">
            <a:extLst>
              <a:ext uri="{FF2B5EF4-FFF2-40B4-BE49-F238E27FC236}">
                <a16:creationId xmlns:a16="http://schemas.microsoft.com/office/drawing/2014/main" id="{47AB9301-77B3-2530-4CC2-4E99CCF90D4A}"/>
              </a:ext>
            </a:extLst>
          </p:cNvPr>
          <p:cNvSpPr txBox="1"/>
          <p:nvPr/>
        </p:nvSpPr>
        <p:spPr>
          <a:xfrm>
            <a:off x="25694640" y="10530221"/>
            <a:ext cx="4278214" cy="707886"/>
          </a:xfrm>
          <a:prstGeom prst="rect">
            <a:avLst/>
          </a:prstGeom>
          <a:noFill/>
        </p:spPr>
        <p:txBody>
          <a:bodyPr wrap="square" rtlCol="0" anchor="ctr">
            <a:spAutoFit/>
          </a:bodyPr>
          <a:lstStyle/>
          <a:p>
            <a:pPr algn="ctr"/>
            <a:r>
              <a:rPr lang="en-US" sz="4000" b="1">
                <a:solidFill>
                  <a:schemeClr val="bg1"/>
                </a:solidFill>
                <a:latin typeface="NVIDIA Sans" panose="020B0503020203020204" pitchFamily="34" charset="0"/>
                <a:cs typeface="NVIDIA Sans" panose="020B0503020203020204" pitchFamily="34" charset="0"/>
              </a:rPr>
              <a:t>Corgi</a:t>
            </a:r>
          </a:p>
        </p:txBody>
      </p:sp>
      <p:sp>
        <p:nvSpPr>
          <p:cNvPr id="20" name="TextBox 19">
            <a:extLst>
              <a:ext uri="{FF2B5EF4-FFF2-40B4-BE49-F238E27FC236}">
                <a16:creationId xmlns:a16="http://schemas.microsoft.com/office/drawing/2014/main" id="{5F8CCE6C-AAD1-B0D6-31B0-A158C5E360D9}"/>
              </a:ext>
            </a:extLst>
          </p:cNvPr>
          <p:cNvSpPr txBox="1"/>
          <p:nvPr/>
        </p:nvSpPr>
        <p:spPr>
          <a:xfrm>
            <a:off x="22884973" y="6172045"/>
            <a:ext cx="4278214" cy="707886"/>
          </a:xfrm>
          <a:prstGeom prst="rect">
            <a:avLst/>
          </a:prstGeom>
          <a:noFill/>
        </p:spPr>
        <p:txBody>
          <a:bodyPr wrap="square" rtlCol="0" anchor="ctr">
            <a:spAutoFit/>
          </a:bodyPr>
          <a:lstStyle/>
          <a:p>
            <a:pPr algn="ctr"/>
            <a:r>
              <a:rPr lang="en-US" sz="4000" b="1">
                <a:latin typeface="NVIDIA Sans" panose="020B0503020203020204" pitchFamily="34" charset="0"/>
                <a:cs typeface="NVIDIA Sans" panose="020B0503020203020204" pitchFamily="34" charset="0"/>
              </a:rPr>
              <a:t>Not Corgi</a:t>
            </a:r>
          </a:p>
        </p:txBody>
      </p:sp>
      <p:pic>
        <p:nvPicPr>
          <p:cNvPr id="2" name="Picture 1">
            <a:extLst>
              <a:ext uri="{FF2B5EF4-FFF2-40B4-BE49-F238E27FC236}">
                <a16:creationId xmlns:a16="http://schemas.microsoft.com/office/drawing/2014/main" id="{B96493C3-B4FD-A042-4FDF-07AD62CD5C3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827338" y="8352225"/>
            <a:ext cx="4921323" cy="4921323"/>
          </a:xfrm>
          <a:prstGeom prst="rect">
            <a:avLst/>
          </a:prstGeom>
        </p:spPr>
      </p:pic>
      <p:sp>
        <p:nvSpPr>
          <p:cNvPr id="3" name="TextBox 2">
            <a:extLst>
              <a:ext uri="{FF2B5EF4-FFF2-40B4-BE49-F238E27FC236}">
                <a16:creationId xmlns:a16="http://schemas.microsoft.com/office/drawing/2014/main" id="{FC692119-B645-CA3A-9444-36A8B4802A61}"/>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6">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6" name="Slide Number Placeholder 3">
            <a:extLst>
              <a:ext uri="{FF2B5EF4-FFF2-40B4-BE49-F238E27FC236}">
                <a16:creationId xmlns:a16="http://schemas.microsoft.com/office/drawing/2014/main" id="{DFE5379F-C2E5-A92D-84A5-1B59233C3A1A}"/>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58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462352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Image Segmentation + GANs</a:t>
            </a:r>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NVIDIA Spade</a:t>
            </a:r>
          </a:p>
        </p:txBody>
      </p:sp>
      <p:pic>
        <p:nvPicPr>
          <p:cNvPr id="1026" name="Picture 2">
            <a:extLst>
              <a:ext uri="{FF2B5EF4-FFF2-40B4-BE49-F238E27FC236}">
                <a16:creationId xmlns:a16="http://schemas.microsoft.com/office/drawing/2014/main" id="{B4103B51-9D3D-3465-7389-204A95898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9684" y="3895344"/>
            <a:ext cx="23936631" cy="145599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045FB5E-5243-4493-A038-DA09254CE385}"/>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C8414A89-0A74-04EA-3511-4B1FCCA4D3EF}"/>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59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416532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99AC0F-9261-7465-E1A7-9168071DA3B4}"/>
              </a:ext>
            </a:extLst>
          </p:cNvPr>
          <p:cNvSpPr>
            <a:spLocks noGrp="1"/>
          </p:cNvSpPr>
          <p:nvPr>
            <p:ph idx="1"/>
          </p:nvPr>
        </p:nvSpPr>
        <p:spPr/>
        <p:txBody>
          <a:bodyPr>
            <a:noAutofit/>
          </a:bodyPr>
          <a:lstStyle/>
          <a:p>
            <a:r>
              <a:rPr lang="en-US" sz="11000" dirty="0">
                <a:solidFill>
                  <a:srgbClr val="C00000"/>
                </a:solidFill>
              </a:rPr>
              <a:t>Part 1: From U-Nets to Diffusion</a:t>
            </a:r>
          </a:p>
          <a:p>
            <a:r>
              <a:rPr lang="en-US" sz="11000" dirty="0">
                <a:solidFill>
                  <a:srgbClr val="C00000"/>
                </a:solidFill>
              </a:rPr>
              <a:t>Part 2: Denoising Diffusion Probabilistic Models</a:t>
            </a:r>
          </a:p>
          <a:p>
            <a:r>
              <a:rPr lang="en-US" sz="11000" dirty="0"/>
              <a:t>Part 3: Optimizations</a:t>
            </a:r>
          </a:p>
          <a:p>
            <a:r>
              <a:rPr lang="en-US" sz="11000" dirty="0"/>
              <a:t>Part 4: Classifier-Free Diffusion Guidance (CFG)</a:t>
            </a:r>
          </a:p>
          <a:p>
            <a:r>
              <a:rPr lang="en-US" sz="11000" dirty="0"/>
              <a:t>Part 5: CLIP (Contrastive Language-Image Pre-Training) </a:t>
            </a:r>
          </a:p>
          <a:p>
            <a:r>
              <a:rPr lang="en-US" sz="11000" dirty="0"/>
              <a:t>Part 6: Wrap-up &amp; Assessment</a:t>
            </a:r>
          </a:p>
        </p:txBody>
      </p:sp>
      <p:sp>
        <p:nvSpPr>
          <p:cNvPr id="4" name="Slide Number Placeholder 3">
            <a:extLst>
              <a:ext uri="{FF2B5EF4-FFF2-40B4-BE49-F238E27FC236}">
                <a16:creationId xmlns:a16="http://schemas.microsoft.com/office/drawing/2014/main" id="{B9A6486F-F2BB-59D5-6D50-05E982AB8E93}"/>
              </a:ext>
            </a:extLst>
          </p:cNvPr>
          <p:cNvSpPr>
            <a:spLocks noGrp="1"/>
          </p:cNvSpPr>
          <p:nvPr>
            <p:ph type="sldNum" sz="quarter" idx="12"/>
          </p:nvPr>
        </p:nvSpPr>
        <p:spPr/>
        <p:txBody>
          <a:bodyPr/>
          <a:lstStyle/>
          <a:p>
            <a:fld id="{5D6FF71F-CF6A-4C46-8F9B-61D49EEA70E3}" type="slidenum">
              <a:rPr lang="en-US" smtClean="0"/>
              <a:t>6</a:t>
            </a:fld>
            <a:endParaRPr lang="en-US"/>
          </a:p>
        </p:txBody>
      </p:sp>
      <p:sp>
        <p:nvSpPr>
          <p:cNvPr id="5" name="Title 1">
            <a:extLst>
              <a:ext uri="{FF2B5EF4-FFF2-40B4-BE49-F238E27FC236}">
                <a16:creationId xmlns:a16="http://schemas.microsoft.com/office/drawing/2014/main" id="{4F252815-6426-3699-10FA-1649657E2DE9}"/>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pic>
        <p:nvPicPr>
          <p:cNvPr id="6" name="Picture 5">
            <a:extLst>
              <a:ext uri="{FF2B5EF4-FFF2-40B4-BE49-F238E27FC236}">
                <a16:creationId xmlns:a16="http://schemas.microsoft.com/office/drawing/2014/main" id="{70C26324-E9D7-FE3E-F7CF-E4BB14A8B5D6}"/>
              </a:ext>
            </a:extLst>
          </p:cNvPr>
          <p:cNvPicPr>
            <a:picLocks noChangeAspect="1"/>
          </p:cNvPicPr>
          <p:nvPr/>
        </p:nvPicPr>
        <p:blipFill>
          <a:blip r:embed="rId2"/>
          <a:stretch>
            <a:fillRect/>
          </a:stretch>
        </p:blipFill>
        <p:spPr>
          <a:xfrm>
            <a:off x="307305" y="283664"/>
            <a:ext cx="4486788" cy="980307"/>
          </a:xfrm>
          <a:prstGeom prst="rect">
            <a:avLst/>
          </a:prstGeom>
        </p:spPr>
      </p:pic>
      <p:sp>
        <p:nvSpPr>
          <p:cNvPr id="7" name="TextBox 6">
            <a:extLst>
              <a:ext uri="{FF2B5EF4-FFF2-40B4-BE49-F238E27FC236}">
                <a16:creationId xmlns:a16="http://schemas.microsoft.com/office/drawing/2014/main" id="{9DCF345A-2DB1-04DD-CE28-B915262E7034}"/>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194072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30748514" cy="5943600"/>
          </a:xfrm>
        </p:spPr>
        <p:txBody>
          <a:bodyPr/>
          <a:lstStyle/>
          <a:p>
            <a:r>
              <a:rPr lang="en-US" sz="40000" dirty="0"/>
              <a:t>U-Nets</a:t>
            </a:r>
          </a:p>
        </p:txBody>
      </p:sp>
      <p:sp>
        <p:nvSpPr>
          <p:cNvPr id="2" name="TextBox 1">
            <a:extLst>
              <a:ext uri="{FF2B5EF4-FFF2-40B4-BE49-F238E27FC236}">
                <a16:creationId xmlns:a16="http://schemas.microsoft.com/office/drawing/2014/main" id="{7236BB38-F6C7-E48E-02B6-F9CC8DCED10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48C0E8DB-3B12-A8CD-D4EA-28DBA6D22AD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60</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328206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olorful wooden blocks&#10;&#10;Description automatically generated">
            <a:extLst>
              <a:ext uri="{FF2B5EF4-FFF2-40B4-BE49-F238E27FC236}">
                <a16:creationId xmlns:a16="http://schemas.microsoft.com/office/drawing/2014/main" id="{A426791B-B13C-4784-8326-F1E5F1333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6113" y="5466924"/>
            <a:ext cx="5212080" cy="5212080"/>
          </a:xfrm>
          <a:prstGeom prst="rect">
            <a:avLst/>
          </a:prstGeom>
        </p:spPr>
      </p:pic>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GANs</a:t>
            </a:r>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Generative Adversarial Networks</a:t>
            </a:r>
          </a:p>
        </p:txBody>
      </p:sp>
      <p:sp>
        <p:nvSpPr>
          <p:cNvPr id="56" name="Rectangle 55">
            <a:extLst>
              <a:ext uri="{FF2B5EF4-FFF2-40B4-BE49-F238E27FC236}">
                <a16:creationId xmlns:a16="http://schemas.microsoft.com/office/drawing/2014/main" id="{321D19A5-D952-26BA-A5D1-5607B923659B}"/>
              </a:ext>
            </a:extLst>
          </p:cNvPr>
          <p:cNvSpPr/>
          <p:nvPr/>
        </p:nvSpPr>
        <p:spPr>
          <a:xfrm>
            <a:off x="30610268" y="4787558"/>
            <a:ext cx="3185651" cy="65482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57" name="Oval 56">
            <a:extLst>
              <a:ext uri="{FF2B5EF4-FFF2-40B4-BE49-F238E27FC236}">
                <a16:creationId xmlns:a16="http://schemas.microsoft.com/office/drawing/2014/main" id="{3DCB7D6B-0B3E-36B1-E253-C75E8E531633}"/>
              </a:ext>
            </a:extLst>
          </p:cNvPr>
          <p:cNvSpPr/>
          <p:nvPr/>
        </p:nvSpPr>
        <p:spPr>
          <a:xfrm>
            <a:off x="31082215" y="5294967"/>
            <a:ext cx="2241756" cy="2241756"/>
          </a:xfrm>
          <a:prstGeom prst="ellipse">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4000">
                <a:solidFill>
                  <a:schemeClr val="tx1"/>
                </a:solidFill>
                <a:latin typeface="+mj-lt"/>
              </a:rPr>
              <a:t>Real</a:t>
            </a:r>
          </a:p>
        </p:txBody>
      </p:sp>
      <p:sp>
        <p:nvSpPr>
          <p:cNvPr id="60" name="Oval 59">
            <a:extLst>
              <a:ext uri="{FF2B5EF4-FFF2-40B4-BE49-F238E27FC236}">
                <a16:creationId xmlns:a16="http://schemas.microsoft.com/office/drawing/2014/main" id="{828B4D1D-CC7B-3345-381C-9283AA7165E9}"/>
              </a:ext>
            </a:extLst>
          </p:cNvPr>
          <p:cNvSpPr/>
          <p:nvPr/>
        </p:nvSpPr>
        <p:spPr>
          <a:xfrm>
            <a:off x="31082215" y="8137729"/>
            <a:ext cx="2241756" cy="2241756"/>
          </a:xfrm>
          <a:prstGeom prst="ellipse">
            <a:avLst/>
          </a:pr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4000">
                <a:solidFill>
                  <a:schemeClr val="tx1"/>
                </a:solidFill>
                <a:latin typeface="+mj-lt"/>
              </a:rPr>
              <a:t>Fake</a:t>
            </a:r>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745893" y="5641566"/>
            <a:ext cx="914400" cy="914400"/>
          </a:xfrm>
          <a:prstGeom prst="rect">
            <a:avLst/>
          </a:prstGeom>
        </p:spPr>
      </p:pic>
      <p:grpSp>
        <p:nvGrpSpPr>
          <p:cNvPr id="1035" name="Group 1034">
            <a:extLst>
              <a:ext uri="{FF2B5EF4-FFF2-40B4-BE49-F238E27FC236}">
                <a16:creationId xmlns:a16="http://schemas.microsoft.com/office/drawing/2014/main" id="{5C9649F3-B79B-B12C-48FA-369FB76A65B7}"/>
              </a:ext>
            </a:extLst>
          </p:cNvPr>
          <p:cNvGrpSpPr/>
          <p:nvPr/>
        </p:nvGrpSpPr>
        <p:grpSpPr>
          <a:xfrm>
            <a:off x="11570397" y="5213610"/>
            <a:ext cx="2868518" cy="5580518"/>
            <a:chOff x="17866626" y="11363695"/>
            <a:chExt cx="2448232" cy="2874828"/>
          </a:xfrm>
          <a:solidFill>
            <a:schemeClr val="bg2">
              <a:lumMod val="25000"/>
            </a:schemeClr>
          </a:solidFill>
          <a:effectLst/>
        </p:grpSpPr>
        <p:sp>
          <p:nvSpPr>
            <p:cNvPr id="1033" name="Trapezoid 1032">
              <a:extLst>
                <a:ext uri="{FF2B5EF4-FFF2-40B4-BE49-F238E27FC236}">
                  <a16:creationId xmlns:a16="http://schemas.microsoft.com/office/drawing/2014/main" id="{2C12AEEC-FF6D-0A2D-B1E5-531994843957}"/>
                </a:ext>
              </a:extLst>
            </p:cNvPr>
            <p:cNvSpPr/>
            <p:nvPr/>
          </p:nvSpPr>
          <p:spPr>
            <a:xfrm rot="5400000">
              <a:off x="17653328" y="11576993"/>
              <a:ext cx="2874828" cy="2448232"/>
            </a:xfrm>
            <a:prstGeom prst="trapezoid">
              <a:avLst>
                <a:gd name="adj" fmla="val 27326"/>
              </a:avLst>
            </a:prstGeom>
            <a:grpFill/>
            <a:ln>
              <a:noFill/>
            </a:ln>
            <a:scene3d>
              <a:camera prst="orthographicFront"/>
              <a:lightRig rig="threePt" dir="t"/>
            </a:scene3d>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34" name="TextBox 1033">
              <a:extLst>
                <a:ext uri="{FF2B5EF4-FFF2-40B4-BE49-F238E27FC236}">
                  <a16:creationId xmlns:a16="http://schemas.microsoft.com/office/drawing/2014/main" id="{2CF82CBA-0BC6-5474-702C-B129E1B2A62B}"/>
                </a:ext>
              </a:extLst>
            </p:cNvPr>
            <p:cNvSpPr txBox="1"/>
            <p:nvPr/>
          </p:nvSpPr>
          <p:spPr>
            <a:xfrm>
              <a:off x="18058533" y="12135101"/>
              <a:ext cx="2014309" cy="1243738"/>
            </a:xfrm>
            <a:prstGeom prst="rect">
              <a:avLst/>
            </a:prstGeom>
            <a:noFill/>
          </p:spPr>
          <p:txBody>
            <a:bodyPr wrap="square" rtlCol="0" anchor="ctr">
              <a:spAutoFit/>
            </a:bodyPr>
            <a:lstStyle/>
            <a:p>
              <a:pPr algn="ctr">
                <a:lnSpc>
                  <a:spcPct val="90000"/>
                </a:lnSpc>
              </a:pPr>
              <a:r>
                <a:rPr lang="en-US" sz="4000">
                  <a:solidFill>
                    <a:schemeClr val="tx1"/>
                  </a:solidFill>
                  <a:latin typeface="+mj-lt"/>
                </a:rPr>
                <a:t>CNN</a:t>
              </a:r>
            </a:p>
            <a:p>
              <a:pPr algn="ctr">
                <a:lnSpc>
                  <a:spcPct val="90000"/>
                </a:lnSpc>
              </a:pPr>
              <a:r>
                <a:rPr lang="en-US" sz="4000">
                  <a:solidFill>
                    <a:schemeClr val="tx1"/>
                  </a:solidFill>
                  <a:latin typeface="+mj-lt"/>
                </a:rPr>
                <a:t>Down</a:t>
              </a:r>
            </a:p>
            <a:p>
              <a:pPr algn="ctr">
                <a:lnSpc>
                  <a:spcPct val="90000"/>
                </a:lnSpc>
              </a:pPr>
              <a:r>
                <a:rPr lang="en-US" sz="4000">
                  <a:solidFill>
                    <a:schemeClr val="tx1"/>
                  </a:solidFill>
                  <a:latin typeface="+mj-lt"/>
                </a:rPr>
                <a:t>Block</a:t>
              </a:r>
            </a:p>
          </p:txBody>
        </p:sp>
      </p:grpSp>
      <p:sp>
        <p:nvSpPr>
          <p:cNvPr id="54" name="Cube 53">
            <a:extLst>
              <a:ext uri="{FF2B5EF4-FFF2-40B4-BE49-F238E27FC236}">
                <a16:creationId xmlns:a16="http://schemas.microsoft.com/office/drawing/2014/main" id="{EF69E034-41B5-AB08-1AEB-F1CE09A9E7CC}"/>
              </a:ext>
            </a:extLst>
          </p:cNvPr>
          <p:cNvSpPr/>
          <p:nvPr/>
        </p:nvSpPr>
        <p:spPr>
          <a:xfrm>
            <a:off x="14811797" y="6076951"/>
            <a:ext cx="2623666"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036" name="Group 1035">
            <a:extLst>
              <a:ext uri="{FF2B5EF4-FFF2-40B4-BE49-F238E27FC236}">
                <a16:creationId xmlns:a16="http://schemas.microsoft.com/office/drawing/2014/main" id="{548BE27C-C5FB-DD75-DAAD-082418DF5CA3}"/>
              </a:ext>
            </a:extLst>
          </p:cNvPr>
          <p:cNvGrpSpPr/>
          <p:nvPr/>
        </p:nvGrpSpPr>
        <p:grpSpPr>
          <a:xfrm>
            <a:off x="17808345" y="6150156"/>
            <a:ext cx="2448232" cy="3168274"/>
            <a:chOff x="17866626" y="10922226"/>
            <a:chExt cx="2448232" cy="3316296"/>
          </a:xfrm>
          <a:solidFill>
            <a:schemeClr val="bg2">
              <a:lumMod val="25000"/>
            </a:schemeClr>
          </a:solidFill>
          <a:scene3d>
            <a:camera prst="orthographicFront"/>
            <a:lightRig rig="threePt" dir="t"/>
          </a:scene3d>
        </p:grpSpPr>
        <p:sp>
          <p:nvSpPr>
            <p:cNvPr id="1037" name="Trapezoid 1036">
              <a:extLst>
                <a:ext uri="{FF2B5EF4-FFF2-40B4-BE49-F238E27FC236}">
                  <a16:creationId xmlns:a16="http://schemas.microsoft.com/office/drawing/2014/main" id="{0E560AFA-C494-7871-8798-AC4347AAEBFB}"/>
                </a:ext>
              </a:extLst>
            </p:cNvPr>
            <p:cNvSpPr/>
            <p:nvPr/>
          </p:nvSpPr>
          <p:spPr>
            <a:xfrm rot="5400000">
              <a:off x="17432594" y="11356258"/>
              <a:ext cx="3316296" cy="2448232"/>
            </a:xfrm>
            <a:prstGeom prst="trapezoid">
              <a:avLst>
                <a:gd name="adj" fmla="val 27410"/>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38" name="TextBox 1037">
              <a:extLst>
                <a:ext uri="{FF2B5EF4-FFF2-40B4-BE49-F238E27FC236}">
                  <a16:creationId xmlns:a16="http://schemas.microsoft.com/office/drawing/2014/main" id="{8E6D0200-0FE7-CB18-DDF6-D76178BBAEF3}"/>
                </a:ext>
              </a:extLst>
            </p:cNvPr>
            <p:cNvSpPr txBox="1"/>
            <p:nvPr/>
          </p:nvSpPr>
          <p:spPr>
            <a:xfrm>
              <a:off x="18083588" y="11662231"/>
              <a:ext cx="2014309" cy="1836288"/>
            </a:xfrm>
            <a:prstGeom prst="rect">
              <a:avLst/>
            </a:prstGeom>
            <a:noFill/>
          </p:spPr>
          <p:txBody>
            <a:bodyPr wrap="square" rtlCol="0" anchor="ctr">
              <a:spAutoFit/>
            </a:bodyPr>
            <a:lstStyle/>
            <a:p>
              <a:pPr algn="ctr">
                <a:lnSpc>
                  <a:spcPct val="90000"/>
                </a:lnSpc>
              </a:pPr>
              <a:r>
                <a:rPr lang="en-US" sz="4000">
                  <a:solidFill>
                    <a:schemeClr val="tx1"/>
                  </a:solidFill>
                  <a:latin typeface="+mj-lt"/>
                </a:rPr>
                <a:t>CNN</a:t>
              </a:r>
            </a:p>
            <a:p>
              <a:pPr algn="ctr">
                <a:lnSpc>
                  <a:spcPct val="90000"/>
                </a:lnSpc>
              </a:pPr>
              <a:r>
                <a:rPr lang="en-US" sz="4000">
                  <a:solidFill>
                    <a:schemeClr val="tx1"/>
                  </a:solidFill>
                  <a:latin typeface="+mj-lt"/>
                </a:rPr>
                <a:t>Down</a:t>
              </a:r>
            </a:p>
            <a:p>
              <a:pPr algn="ctr">
                <a:lnSpc>
                  <a:spcPct val="90000"/>
                </a:lnSpc>
              </a:pPr>
              <a:r>
                <a:rPr lang="en-US" sz="4000">
                  <a:solidFill>
                    <a:schemeClr val="tx1"/>
                  </a:solidFill>
                  <a:latin typeface="+mj-lt"/>
                </a:rPr>
                <a:t>Block</a:t>
              </a:r>
            </a:p>
          </p:txBody>
        </p:sp>
      </p:grpSp>
      <p:sp>
        <p:nvSpPr>
          <p:cNvPr id="55" name="Cube 54">
            <a:extLst>
              <a:ext uri="{FF2B5EF4-FFF2-40B4-BE49-F238E27FC236}">
                <a16:creationId xmlns:a16="http://schemas.microsoft.com/office/drawing/2014/main" id="{6EAA52D9-0986-B343-C28E-4CF0A4C05E72}"/>
              </a:ext>
            </a:extLst>
          </p:cNvPr>
          <p:cNvSpPr/>
          <p:nvPr/>
        </p:nvSpPr>
        <p:spPr>
          <a:xfrm>
            <a:off x="20629459" y="6923402"/>
            <a:ext cx="4446832"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040" name="Group 1039">
            <a:extLst>
              <a:ext uri="{FF2B5EF4-FFF2-40B4-BE49-F238E27FC236}">
                <a16:creationId xmlns:a16="http://schemas.microsoft.com/office/drawing/2014/main" id="{11C92A30-3B36-6DA8-92BE-3724744008D6}"/>
              </a:ext>
            </a:extLst>
          </p:cNvPr>
          <p:cNvGrpSpPr/>
          <p:nvPr/>
        </p:nvGrpSpPr>
        <p:grpSpPr>
          <a:xfrm>
            <a:off x="26565964" y="5870427"/>
            <a:ext cx="3727732" cy="3764421"/>
            <a:chOff x="26475353" y="5661982"/>
            <a:chExt cx="3727732" cy="3764421"/>
          </a:xfrm>
        </p:grpSpPr>
        <p:pic>
          <p:nvPicPr>
            <p:cNvPr id="62" name="Picture 61" descr="A black background with a black square&#10;&#10;Description automatically generated with medium confidence">
              <a:extLst>
                <a:ext uri="{FF2B5EF4-FFF2-40B4-BE49-F238E27FC236}">
                  <a16:creationId xmlns:a16="http://schemas.microsoft.com/office/drawing/2014/main" id="{83ACBFE5-C032-EC41-B9A9-EBADA3D8D8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75353" y="5661982"/>
              <a:ext cx="3727732" cy="3727732"/>
            </a:xfrm>
            <a:prstGeom prst="rect">
              <a:avLst/>
            </a:prstGeom>
          </p:spPr>
        </p:pic>
        <p:sp>
          <p:nvSpPr>
            <p:cNvPr id="1039" name="TextBox 1038">
              <a:extLst>
                <a:ext uri="{FF2B5EF4-FFF2-40B4-BE49-F238E27FC236}">
                  <a16:creationId xmlns:a16="http://schemas.microsoft.com/office/drawing/2014/main" id="{5EF155A7-7E91-97D6-DD2C-DEF358A369C7}"/>
                </a:ext>
              </a:extLst>
            </p:cNvPr>
            <p:cNvSpPr txBox="1"/>
            <p:nvPr/>
          </p:nvSpPr>
          <p:spPr>
            <a:xfrm>
              <a:off x="26649058" y="8718517"/>
              <a:ext cx="2890684" cy="707886"/>
            </a:xfrm>
            <a:prstGeom prst="rect">
              <a:avLst/>
            </a:prstGeom>
            <a:noFill/>
          </p:spPr>
          <p:txBody>
            <a:bodyPr wrap="square" rtlCol="0">
              <a:spAutoFit/>
            </a:bodyPr>
            <a:lstStyle/>
            <a:p>
              <a:pPr algn="ctr"/>
              <a:r>
                <a:rPr lang="en-US" sz="4000">
                  <a:solidFill>
                    <a:schemeClr val="bg1"/>
                  </a:solidFill>
                  <a:latin typeface="+mj-lt"/>
                </a:rPr>
                <a:t>DNN</a:t>
              </a:r>
            </a:p>
          </p:txBody>
        </p:sp>
      </p:gr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745893" y="8581874"/>
            <a:ext cx="914400" cy="914400"/>
          </a:xfrm>
          <a:prstGeom prst="rect">
            <a:avLst/>
          </a:prstGeom>
        </p:spPr>
      </p:pic>
      <p:sp>
        <p:nvSpPr>
          <p:cNvPr id="1049" name="TextBox 1048">
            <a:extLst>
              <a:ext uri="{FF2B5EF4-FFF2-40B4-BE49-F238E27FC236}">
                <a16:creationId xmlns:a16="http://schemas.microsoft.com/office/drawing/2014/main" id="{654199DD-B884-2BA0-340D-48467CF50A4B}"/>
              </a:ext>
            </a:extLst>
          </p:cNvPr>
          <p:cNvSpPr txBox="1"/>
          <p:nvPr/>
        </p:nvSpPr>
        <p:spPr>
          <a:xfrm rot="10800000">
            <a:off x="25449173" y="5213609"/>
            <a:ext cx="800219" cy="5312799"/>
          </a:xfrm>
          <a:prstGeom prst="rect">
            <a:avLst/>
          </a:prstGeom>
          <a:solidFill>
            <a:schemeClr val="tx2"/>
          </a:solidFill>
        </p:spPr>
        <p:txBody>
          <a:bodyPr vert="eaVert" wrap="square" rtlCol="0">
            <a:spAutoFit/>
          </a:bodyPr>
          <a:lstStyle/>
          <a:p>
            <a:pPr algn="ctr"/>
            <a:r>
              <a:rPr lang="en-US" sz="4000">
                <a:latin typeface="+mj-lt"/>
                <a:cs typeface="NVIDIA Sans" panose="020B0503020203020204" pitchFamily="34" charset="0"/>
              </a:rPr>
              <a:t>[0.1, -.2, … 0.9]</a:t>
            </a:r>
          </a:p>
        </p:txBody>
      </p:sp>
      <p:sp>
        <p:nvSpPr>
          <p:cNvPr id="1050" name="TextBox 1049">
            <a:extLst>
              <a:ext uri="{FF2B5EF4-FFF2-40B4-BE49-F238E27FC236}">
                <a16:creationId xmlns:a16="http://schemas.microsoft.com/office/drawing/2014/main" id="{60112976-0F3A-F62E-A24F-E517A6A47C33}"/>
              </a:ext>
            </a:extLst>
          </p:cNvPr>
          <p:cNvSpPr txBox="1"/>
          <p:nvPr/>
        </p:nvSpPr>
        <p:spPr>
          <a:xfrm>
            <a:off x="24403940" y="10671440"/>
            <a:ext cx="2890684" cy="707886"/>
          </a:xfrm>
          <a:prstGeom prst="rect">
            <a:avLst/>
          </a:prstGeom>
          <a:noFill/>
        </p:spPr>
        <p:txBody>
          <a:bodyPr wrap="square" rtlCol="0">
            <a:spAutoFit/>
          </a:bodyPr>
          <a:lstStyle/>
          <a:p>
            <a:pPr algn="ctr"/>
            <a:r>
              <a:rPr lang="en-US" sz="4000">
                <a:solidFill>
                  <a:schemeClr val="bg1"/>
                </a:solidFill>
                <a:latin typeface="+mj-lt"/>
              </a:rPr>
              <a:t>Flatten</a:t>
            </a:r>
          </a:p>
        </p:txBody>
      </p:sp>
      <p:grpSp>
        <p:nvGrpSpPr>
          <p:cNvPr id="23" name="Group 22">
            <a:extLst>
              <a:ext uri="{FF2B5EF4-FFF2-40B4-BE49-F238E27FC236}">
                <a16:creationId xmlns:a16="http://schemas.microsoft.com/office/drawing/2014/main" id="{AF632970-784C-DB40-AE4B-0A5ADA678787}"/>
              </a:ext>
            </a:extLst>
          </p:cNvPr>
          <p:cNvGrpSpPr/>
          <p:nvPr/>
        </p:nvGrpSpPr>
        <p:grpSpPr>
          <a:xfrm>
            <a:off x="7033160" y="5608026"/>
            <a:ext cx="5299553" cy="5120640"/>
            <a:chOff x="7003690" y="10034183"/>
            <a:chExt cx="5299553" cy="5120640"/>
          </a:xfrm>
        </p:grpSpPr>
        <p:pic>
          <p:nvPicPr>
            <p:cNvPr id="7" name="Picture 6">
              <a:extLst>
                <a:ext uri="{FF2B5EF4-FFF2-40B4-BE49-F238E27FC236}">
                  <a16:creationId xmlns:a16="http://schemas.microsoft.com/office/drawing/2014/main" id="{40DB1090-18AE-26D5-CD19-7FECEB671634}"/>
                </a:ext>
              </a:extLst>
            </p:cNvPr>
            <p:cNvPicPr>
              <a:picLocks/>
            </p:cNvPicPr>
            <p:nvPr/>
          </p:nvPicPr>
          <p:blipFill>
            <a:blip r:embed="rId9"/>
            <a:stretch>
              <a:fillRect/>
            </a:stretch>
          </p:blipFill>
          <p:spPr>
            <a:xfrm>
              <a:off x="7003690" y="10034183"/>
              <a:ext cx="4206240" cy="5120640"/>
            </a:xfrm>
            <a:prstGeom prst="rect">
              <a:avLst/>
            </a:prstGeom>
            <a:scene3d>
              <a:camera prst="isometricOffAxis2Right"/>
              <a:lightRig rig="threePt" dir="t"/>
            </a:scene3d>
          </p:spPr>
        </p:pic>
        <p:pic>
          <p:nvPicPr>
            <p:cNvPr id="9" name="Picture 8">
              <a:extLst>
                <a:ext uri="{FF2B5EF4-FFF2-40B4-BE49-F238E27FC236}">
                  <a16:creationId xmlns:a16="http://schemas.microsoft.com/office/drawing/2014/main" id="{F46E2DF1-D4BB-6AA5-8540-C7BAC480A160}"/>
                </a:ext>
              </a:extLst>
            </p:cNvPr>
            <p:cNvPicPr>
              <a:picLocks/>
            </p:cNvPicPr>
            <p:nvPr/>
          </p:nvPicPr>
          <p:blipFill>
            <a:blip r:embed="rId10"/>
            <a:stretch>
              <a:fillRect/>
            </a:stretch>
          </p:blipFill>
          <p:spPr>
            <a:xfrm>
              <a:off x="7550347" y="10034183"/>
              <a:ext cx="4206240" cy="5120640"/>
            </a:xfrm>
            <a:prstGeom prst="rect">
              <a:avLst/>
            </a:prstGeom>
            <a:scene3d>
              <a:camera prst="isometricOffAxis2Right"/>
              <a:lightRig rig="threePt" dir="t"/>
            </a:scene3d>
          </p:spPr>
        </p:pic>
        <p:pic>
          <p:nvPicPr>
            <p:cNvPr id="12" name="Picture 11">
              <a:extLst>
                <a:ext uri="{FF2B5EF4-FFF2-40B4-BE49-F238E27FC236}">
                  <a16:creationId xmlns:a16="http://schemas.microsoft.com/office/drawing/2014/main" id="{0202F0BF-7B0B-B9FC-B4B6-8D2F8A52AC97}"/>
                </a:ext>
              </a:extLst>
            </p:cNvPr>
            <p:cNvPicPr>
              <a:picLocks/>
            </p:cNvPicPr>
            <p:nvPr/>
          </p:nvPicPr>
          <p:blipFill>
            <a:blip r:embed="rId11"/>
            <a:stretch>
              <a:fillRect/>
            </a:stretch>
          </p:blipFill>
          <p:spPr>
            <a:xfrm>
              <a:off x="8097003" y="10034183"/>
              <a:ext cx="4206240" cy="5120640"/>
            </a:xfrm>
            <a:prstGeom prst="rect">
              <a:avLst/>
            </a:prstGeom>
            <a:scene3d>
              <a:camera prst="isometricOffAxis2Right"/>
              <a:lightRig rig="threePt" dir="t"/>
            </a:scene3d>
          </p:spPr>
        </p:pic>
      </p:grpSp>
      <p:sp>
        <p:nvSpPr>
          <p:cNvPr id="2" name="TextBox 1">
            <a:extLst>
              <a:ext uri="{FF2B5EF4-FFF2-40B4-BE49-F238E27FC236}">
                <a16:creationId xmlns:a16="http://schemas.microsoft.com/office/drawing/2014/main" id="{91503F69-E74A-4C61-C736-60606C6C6326}"/>
              </a:ext>
            </a:extLst>
          </p:cNvPr>
          <p:cNvSpPr txBox="1"/>
          <p:nvPr/>
        </p:nvSpPr>
        <p:spPr>
          <a:xfrm rot="10800000">
            <a:off x="3769887" y="13048388"/>
            <a:ext cx="800219" cy="5312799"/>
          </a:xfrm>
          <a:prstGeom prst="rect">
            <a:avLst/>
          </a:prstGeom>
          <a:solidFill>
            <a:schemeClr val="tx2"/>
          </a:solidFill>
        </p:spPr>
        <p:txBody>
          <a:bodyPr vert="eaVert" wrap="square" rtlCol="0">
            <a:spAutoFit/>
          </a:bodyPr>
          <a:lstStyle/>
          <a:p>
            <a:pPr algn="ctr"/>
            <a:r>
              <a:rPr lang="en-US" sz="4000">
                <a:latin typeface="+mj-lt"/>
                <a:cs typeface="NVIDIA Sans" panose="020B0503020203020204" pitchFamily="34" charset="0"/>
              </a:rPr>
              <a:t>[0.2, -.8, … -0.1]</a:t>
            </a:r>
          </a:p>
        </p:txBody>
      </p:sp>
      <p:sp>
        <p:nvSpPr>
          <p:cNvPr id="3" name="TextBox 2">
            <a:extLst>
              <a:ext uri="{FF2B5EF4-FFF2-40B4-BE49-F238E27FC236}">
                <a16:creationId xmlns:a16="http://schemas.microsoft.com/office/drawing/2014/main" id="{7D286C98-A460-7103-3CE8-E8B35AEB3E79}"/>
              </a:ext>
            </a:extLst>
          </p:cNvPr>
          <p:cNvSpPr txBox="1"/>
          <p:nvPr/>
        </p:nvSpPr>
        <p:spPr>
          <a:xfrm>
            <a:off x="2514600" y="18530693"/>
            <a:ext cx="3310791" cy="707886"/>
          </a:xfrm>
          <a:prstGeom prst="rect">
            <a:avLst/>
          </a:prstGeom>
          <a:noFill/>
        </p:spPr>
        <p:txBody>
          <a:bodyPr wrap="square" rtlCol="0">
            <a:spAutoFit/>
          </a:bodyPr>
          <a:lstStyle/>
          <a:p>
            <a:pPr algn="ctr"/>
            <a:r>
              <a:rPr lang="en-US" sz="4000">
                <a:solidFill>
                  <a:schemeClr val="bg1"/>
                </a:solidFill>
                <a:latin typeface="+mj-lt"/>
              </a:rPr>
              <a:t>Noise Vector</a:t>
            </a:r>
          </a:p>
        </p:txBody>
      </p:sp>
      <p:sp>
        <p:nvSpPr>
          <p:cNvPr id="4" name="Cube 3">
            <a:extLst>
              <a:ext uri="{FF2B5EF4-FFF2-40B4-BE49-F238E27FC236}">
                <a16:creationId xmlns:a16="http://schemas.microsoft.com/office/drawing/2014/main" id="{27A408EB-B3D7-1EEE-D2E3-183B792AAA3A}"/>
              </a:ext>
            </a:extLst>
          </p:cNvPr>
          <p:cNvSpPr/>
          <p:nvPr/>
        </p:nvSpPr>
        <p:spPr>
          <a:xfrm>
            <a:off x="5032016" y="14875551"/>
            <a:ext cx="4446832"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6" name="Group 5">
            <a:extLst>
              <a:ext uri="{FF2B5EF4-FFF2-40B4-BE49-F238E27FC236}">
                <a16:creationId xmlns:a16="http://schemas.microsoft.com/office/drawing/2014/main" id="{677A8D94-F387-4B7B-48B0-B5717861DB5E}"/>
              </a:ext>
            </a:extLst>
          </p:cNvPr>
          <p:cNvGrpSpPr/>
          <p:nvPr/>
        </p:nvGrpSpPr>
        <p:grpSpPr>
          <a:xfrm flipH="1">
            <a:off x="9720211" y="14120650"/>
            <a:ext cx="2448232" cy="3168274"/>
            <a:chOff x="17866626" y="10922226"/>
            <a:chExt cx="2448232" cy="3316296"/>
          </a:xfrm>
          <a:solidFill>
            <a:schemeClr val="bg2">
              <a:lumMod val="25000"/>
            </a:schemeClr>
          </a:solidFill>
          <a:scene3d>
            <a:camera prst="orthographicFront"/>
            <a:lightRig rig="threePt" dir="t"/>
          </a:scene3d>
        </p:grpSpPr>
        <p:sp>
          <p:nvSpPr>
            <p:cNvPr id="8" name="Trapezoid 7">
              <a:extLst>
                <a:ext uri="{FF2B5EF4-FFF2-40B4-BE49-F238E27FC236}">
                  <a16:creationId xmlns:a16="http://schemas.microsoft.com/office/drawing/2014/main" id="{6352835B-4E03-23A4-4B3D-41CD60F52CE5}"/>
                </a:ext>
              </a:extLst>
            </p:cNvPr>
            <p:cNvSpPr/>
            <p:nvPr/>
          </p:nvSpPr>
          <p:spPr>
            <a:xfrm rot="5400000">
              <a:off x="17432594" y="11356258"/>
              <a:ext cx="3316296" cy="2448232"/>
            </a:xfrm>
            <a:prstGeom prst="trapezoid">
              <a:avLst>
                <a:gd name="adj" fmla="val 27410"/>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 name="TextBox 9">
              <a:extLst>
                <a:ext uri="{FF2B5EF4-FFF2-40B4-BE49-F238E27FC236}">
                  <a16:creationId xmlns:a16="http://schemas.microsoft.com/office/drawing/2014/main" id="{A8F4C0FD-8CCA-1692-A37B-3FF45DDE2460}"/>
                </a:ext>
              </a:extLst>
            </p:cNvPr>
            <p:cNvSpPr txBox="1"/>
            <p:nvPr/>
          </p:nvSpPr>
          <p:spPr>
            <a:xfrm>
              <a:off x="18083588" y="11662231"/>
              <a:ext cx="2014309" cy="1836288"/>
            </a:xfrm>
            <a:prstGeom prst="rect">
              <a:avLst/>
            </a:prstGeom>
            <a:noFill/>
          </p:spPr>
          <p:txBody>
            <a:bodyPr wrap="square" rtlCol="0" anchor="ctr">
              <a:spAutoFit/>
            </a:bodyPr>
            <a:lstStyle/>
            <a:p>
              <a:pPr algn="ctr">
                <a:lnSpc>
                  <a:spcPct val="90000"/>
                </a:lnSpc>
              </a:pPr>
              <a:r>
                <a:rPr lang="en-US" sz="4000">
                  <a:solidFill>
                    <a:schemeClr val="tx1"/>
                  </a:solidFill>
                  <a:latin typeface="+mj-lt"/>
                </a:rPr>
                <a:t>CT</a:t>
              </a:r>
            </a:p>
            <a:p>
              <a:pPr algn="ctr">
                <a:lnSpc>
                  <a:spcPct val="90000"/>
                </a:lnSpc>
              </a:pPr>
              <a:r>
                <a:rPr lang="en-US" sz="4000">
                  <a:solidFill>
                    <a:schemeClr val="tx1"/>
                  </a:solidFill>
                  <a:latin typeface="+mj-lt"/>
                </a:rPr>
                <a:t>Up</a:t>
              </a:r>
            </a:p>
            <a:p>
              <a:pPr algn="ctr">
                <a:lnSpc>
                  <a:spcPct val="90000"/>
                </a:lnSpc>
              </a:pPr>
              <a:r>
                <a:rPr lang="en-US" sz="4000">
                  <a:solidFill>
                    <a:schemeClr val="tx1"/>
                  </a:solidFill>
                  <a:latin typeface="+mj-lt"/>
                </a:rPr>
                <a:t>Block</a:t>
              </a:r>
            </a:p>
          </p:txBody>
        </p:sp>
      </p:grpSp>
      <p:sp>
        <p:nvSpPr>
          <p:cNvPr id="14" name="Cube 13">
            <a:extLst>
              <a:ext uri="{FF2B5EF4-FFF2-40B4-BE49-F238E27FC236}">
                <a16:creationId xmlns:a16="http://schemas.microsoft.com/office/drawing/2014/main" id="{5A860DDB-F4A3-4F97-310B-1CCA43BC89CD}"/>
              </a:ext>
            </a:extLst>
          </p:cNvPr>
          <p:cNvSpPr/>
          <p:nvPr/>
        </p:nvSpPr>
        <p:spPr>
          <a:xfrm>
            <a:off x="12526562" y="13464277"/>
            <a:ext cx="2623666"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5" name="Group 14">
            <a:extLst>
              <a:ext uri="{FF2B5EF4-FFF2-40B4-BE49-F238E27FC236}">
                <a16:creationId xmlns:a16="http://schemas.microsoft.com/office/drawing/2014/main" id="{C94824DC-291A-2C18-E94A-FB90B319DC99}"/>
              </a:ext>
            </a:extLst>
          </p:cNvPr>
          <p:cNvGrpSpPr/>
          <p:nvPr/>
        </p:nvGrpSpPr>
        <p:grpSpPr>
          <a:xfrm flipH="1">
            <a:off x="15540622" y="12567826"/>
            <a:ext cx="2868518" cy="5580518"/>
            <a:chOff x="17866626" y="11363695"/>
            <a:chExt cx="2448232" cy="2874828"/>
          </a:xfrm>
          <a:solidFill>
            <a:schemeClr val="bg2">
              <a:lumMod val="25000"/>
            </a:schemeClr>
          </a:solidFill>
          <a:effectLst/>
          <a:scene3d>
            <a:camera prst="orthographicFront"/>
            <a:lightRig rig="threePt" dir="t"/>
          </a:scene3d>
        </p:grpSpPr>
        <p:sp>
          <p:nvSpPr>
            <p:cNvPr id="16" name="Trapezoid 15">
              <a:extLst>
                <a:ext uri="{FF2B5EF4-FFF2-40B4-BE49-F238E27FC236}">
                  <a16:creationId xmlns:a16="http://schemas.microsoft.com/office/drawing/2014/main" id="{A5516974-69FB-BB07-4BCD-51C99209F68B}"/>
                </a:ext>
              </a:extLst>
            </p:cNvPr>
            <p:cNvSpPr/>
            <p:nvPr/>
          </p:nvSpPr>
          <p:spPr>
            <a:xfrm rot="5400000">
              <a:off x="17653328" y="11576993"/>
              <a:ext cx="2874828" cy="2448232"/>
            </a:xfrm>
            <a:prstGeom prst="trapezoid">
              <a:avLst>
                <a:gd name="adj" fmla="val 27326"/>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7" name="TextBox 16">
              <a:extLst>
                <a:ext uri="{FF2B5EF4-FFF2-40B4-BE49-F238E27FC236}">
                  <a16:creationId xmlns:a16="http://schemas.microsoft.com/office/drawing/2014/main" id="{531F85ED-C7E1-F515-9B2E-FE0694426215}"/>
                </a:ext>
              </a:extLst>
            </p:cNvPr>
            <p:cNvSpPr txBox="1"/>
            <p:nvPr/>
          </p:nvSpPr>
          <p:spPr>
            <a:xfrm>
              <a:off x="18058533" y="12305096"/>
              <a:ext cx="2014309" cy="903749"/>
            </a:xfrm>
            <a:prstGeom prst="rect">
              <a:avLst/>
            </a:prstGeom>
            <a:noFill/>
          </p:spPr>
          <p:txBody>
            <a:bodyPr wrap="square" rtlCol="0" anchor="ctr">
              <a:spAutoFit/>
            </a:bodyPr>
            <a:lstStyle/>
            <a:p>
              <a:pPr algn="ctr">
                <a:lnSpc>
                  <a:spcPct val="90000"/>
                </a:lnSpc>
              </a:pPr>
              <a:r>
                <a:rPr lang="en-US" sz="4000">
                  <a:solidFill>
                    <a:schemeClr val="tx1"/>
                  </a:solidFill>
                  <a:latin typeface="+mj-lt"/>
                </a:rPr>
                <a:t>CT</a:t>
              </a:r>
            </a:p>
            <a:p>
              <a:pPr algn="ctr">
                <a:lnSpc>
                  <a:spcPct val="90000"/>
                </a:lnSpc>
              </a:pPr>
              <a:r>
                <a:rPr lang="en-US" sz="4000">
                  <a:solidFill>
                    <a:schemeClr val="tx1"/>
                  </a:solidFill>
                  <a:latin typeface="+mj-lt"/>
                </a:rPr>
                <a:t>Up</a:t>
              </a:r>
            </a:p>
            <a:p>
              <a:pPr algn="ctr">
                <a:lnSpc>
                  <a:spcPct val="90000"/>
                </a:lnSpc>
              </a:pPr>
              <a:r>
                <a:rPr lang="en-US" sz="4000">
                  <a:solidFill>
                    <a:schemeClr val="tx1"/>
                  </a:solidFill>
                  <a:latin typeface="+mj-lt"/>
                </a:rPr>
                <a:t>Block</a:t>
              </a:r>
            </a:p>
          </p:txBody>
        </p:sp>
      </p:grpSp>
      <p:pic>
        <p:nvPicPr>
          <p:cNvPr id="18" name="Picture 17" descr="A row of arcade machines&#10;&#10;Description automatically generated">
            <a:extLst>
              <a:ext uri="{FF2B5EF4-FFF2-40B4-BE49-F238E27FC236}">
                <a16:creationId xmlns:a16="http://schemas.microsoft.com/office/drawing/2014/main" id="{7B38237A-C225-2047-A327-00660CC5897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70530" y="12604647"/>
            <a:ext cx="5219481" cy="5219481"/>
          </a:xfrm>
          <a:prstGeom prst="rect">
            <a:avLst/>
          </a:prstGeom>
        </p:spPr>
      </p:pic>
      <p:grpSp>
        <p:nvGrpSpPr>
          <p:cNvPr id="19" name="Group 18">
            <a:extLst>
              <a:ext uri="{FF2B5EF4-FFF2-40B4-BE49-F238E27FC236}">
                <a16:creationId xmlns:a16="http://schemas.microsoft.com/office/drawing/2014/main" id="{FF445A3F-870C-5A0D-BD29-DDD589D13503}"/>
              </a:ext>
            </a:extLst>
          </p:cNvPr>
          <p:cNvGrpSpPr/>
          <p:nvPr/>
        </p:nvGrpSpPr>
        <p:grpSpPr>
          <a:xfrm>
            <a:off x="17830521" y="12709358"/>
            <a:ext cx="5256808" cy="5126092"/>
            <a:chOff x="9719389" y="5884925"/>
            <a:chExt cx="4721396" cy="3811927"/>
          </a:xfrm>
        </p:grpSpPr>
        <p:pic>
          <p:nvPicPr>
            <p:cNvPr id="20" name="Picture 19">
              <a:extLst>
                <a:ext uri="{FF2B5EF4-FFF2-40B4-BE49-F238E27FC236}">
                  <a16:creationId xmlns:a16="http://schemas.microsoft.com/office/drawing/2014/main" id="{19EC108A-D05E-908B-A5AD-E17B22ACB2A5}"/>
                </a:ext>
              </a:extLst>
            </p:cNvPr>
            <p:cNvPicPr>
              <a:picLocks noChangeAspect="1"/>
            </p:cNvPicPr>
            <p:nvPr/>
          </p:nvPicPr>
          <p:blipFill>
            <a:blip r:embed="rId13"/>
            <a:stretch>
              <a:fillRect/>
            </a:stretch>
          </p:blipFill>
          <p:spPr>
            <a:xfrm>
              <a:off x="9719389" y="5888737"/>
              <a:ext cx="3777830" cy="3762927"/>
            </a:xfrm>
            <a:prstGeom prst="rect">
              <a:avLst/>
            </a:prstGeom>
            <a:scene3d>
              <a:camera prst="isometricOffAxis2Right"/>
              <a:lightRig rig="threePt" dir="t"/>
            </a:scene3d>
          </p:spPr>
        </p:pic>
        <p:pic>
          <p:nvPicPr>
            <p:cNvPr id="21" name="Picture 20">
              <a:extLst>
                <a:ext uri="{FF2B5EF4-FFF2-40B4-BE49-F238E27FC236}">
                  <a16:creationId xmlns:a16="http://schemas.microsoft.com/office/drawing/2014/main" id="{BFDA72AF-54A2-F4CB-394C-7C9D7B961943}"/>
                </a:ext>
              </a:extLst>
            </p:cNvPr>
            <p:cNvPicPr>
              <a:picLocks noChangeAspect="1"/>
            </p:cNvPicPr>
            <p:nvPr/>
          </p:nvPicPr>
          <p:blipFill>
            <a:blip r:embed="rId14"/>
            <a:stretch>
              <a:fillRect/>
            </a:stretch>
          </p:blipFill>
          <p:spPr>
            <a:xfrm>
              <a:off x="10198793" y="5884925"/>
              <a:ext cx="3777830" cy="3785311"/>
            </a:xfrm>
            <a:prstGeom prst="rect">
              <a:avLst/>
            </a:prstGeom>
            <a:scene3d>
              <a:camera prst="isometricOffAxis2Right"/>
              <a:lightRig rig="threePt" dir="t"/>
            </a:scene3d>
          </p:spPr>
        </p:pic>
        <p:pic>
          <p:nvPicPr>
            <p:cNvPr id="22" name="Picture 21">
              <a:extLst>
                <a:ext uri="{FF2B5EF4-FFF2-40B4-BE49-F238E27FC236}">
                  <a16:creationId xmlns:a16="http://schemas.microsoft.com/office/drawing/2014/main" id="{79B982B6-E2D1-2824-B5EF-7FC0455E5194}"/>
                </a:ext>
              </a:extLst>
            </p:cNvPr>
            <p:cNvPicPr>
              <a:picLocks noChangeAspect="1"/>
            </p:cNvPicPr>
            <p:nvPr/>
          </p:nvPicPr>
          <p:blipFill>
            <a:blip r:embed="rId15"/>
            <a:stretch>
              <a:fillRect/>
            </a:stretch>
          </p:blipFill>
          <p:spPr>
            <a:xfrm>
              <a:off x="10662955" y="5896356"/>
              <a:ext cx="3777830" cy="3800496"/>
            </a:xfrm>
            <a:prstGeom prst="rect">
              <a:avLst/>
            </a:prstGeom>
            <a:scene3d>
              <a:camera prst="isometricOffAxis2Right"/>
              <a:lightRig rig="threePt" dir="t"/>
            </a:scene3d>
          </p:spPr>
        </p:pic>
      </p:grpSp>
      <p:sp>
        <p:nvSpPr>
          <p:cNvPr id="38" name="TextBox 37">
            <a:extLst>
              <a:ext uri="{FF2B5EF4-FFF2-40B4-BE49-F238E27FC236}">
                <a16:creationId xmlns:a16="http://schemas.microsoft.com/office/drawing/2014/main" id="{A1361E54-8841-7BB7-2858-6E41CFD27808}"/>
              </a:ext>
            </a:extLst>
          </p:cNvPr>
          <p:cNvSpPr txBox="1"/>
          <p:nvPr/>
        </p:nvSpPr>
        <p:spPr>
          <a:xfrm>
            <a:off x="18432851" y="4278261"/>
            <a:ext cx="6184602" cy="707886"/>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Discrimination Network</a:t>
            </a:r>
          </a:p>
        </p:txBody>
      </p:sp>
      <p:sp>
        <p:nvSpPr>
          <p:cNvPr id="39" name="TextBox 38">
            <a:extLst>
              <a:ext uri="{FF2B5EF4-FFF2-40B4-BE49-F238E27FC236}">
                <a16:creationId xmlns:a16="http://schemas.microsoft.com/office/drawing/2014/main" id="{A1B45E4D-C603-E71D-ACB8-29DF3EF05CEA}"/>
              </a:ext>
            </a:extLst>
          </p:cNvPr>
          <p:cNvSpPr txBox="1"/>
          <p:nvPr/>
        </p:nvSpPr>
        <p:spPr>
          <a:xfrm>
            <a:off x="5766879" y="12539500"/>
            <a:ext cx="6184602" cy="707886"/>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Generation Network</a:t>
            </a:r>
          </a:p>
        </p:txBody>
      </p:sp>
      <p:sp>
        <p:nvSpPr>
          <p:cNvPr id="40" name="Arrow: Right 39">
            <a:extLst>
              <a:ext uri="{FF2B5EF4-FFF2-40B4-BE49-F238E27FC236}">
                <a16:creationId xmlns:a16="http://schemas.microsoft.com/office/drawing/2014/main" id="{F97955A2-2DD5-99B4-BFC1-41A39E6DD3CB}"/>
              </a:ext>
            </a:extLst>
          </p:cNvPr>
          <p:cNvSpPr/>
          <p:nvPr/>
        </p:nvSpPr>
        <p:spPr>
          <a:xfrm>
            <a:off x="28323780" y="13668400"/>
            <a:ext cx="1917799" cy="241430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41" name="TextBox 40">
            <a:extLst>
              <a:ext uri="{FF2B5EF4-FFF2-40B4-BE49-F238E27FC236}">
                <a16:creationId xmlns:a16="http://schemas.microsoft.com/office/drawing/2014/main" id="{B7C7A1A4-6C95-55FE-723C-CBF0EE1B1C84}"/>
              </a:ext>
            </a:extLst>
          </p:cNvPr>
          <p:cNvSpPr txBox="1"/>
          <p:nvPr/>
        </p:nvSpPr>
        <p:spPr>
          <a:xfrm>
            <a:off x="30619239" y="13906055"/>
            <a:ext cx="4082107" cy="1938992"/>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Add to Discriminator Dataset</a:t>
            </a:r>
          </a:p>
        </p:txBody>
      </p:sp>
      <p:sp>
        <p:nvSpPr>
          <p:cNvPr id="24" name="TextBox 23">
            <a:extLst>
              <a:ext uri="{FF2B5EF4-FFF2-40B4-BE49-F238E27FC236}">
                <a16:creationId xmlns:a16="http://schemas.microsoft.com/office/drawing/2014/main" id="{E08B48C7-EA94-8605-16F1-30827533BBCA}"/>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6">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25" name="Slide Number Placeholder 3">
            <a:extLst>
              <a:ext uri="{FF2B5EF4-FFF2-40B4-BE49-F238E27FC236}">
                <a16:creationId xmlns:a16="http://schemas.microsoft.com/office/drawing/2014/main" id="{11EB1CCA-5E64-A619-D328-6D2CF0BD7069}"/>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61</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812855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olorful wooden blocks&#10;&#10;Description automatically generated">
            <a:extLst>
              <a:ext uri="{FF2B5EF4-FFF2-40B4-BE49-F238E27FC236}">
                <a16:creationId xmlns:a16="http://schemas.microsoft.com/office/drawing/2014/main" id="{A426791B-B13C-4784-8326-F1E5F1333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6113" y="5466924"/>
            <a:ext cx="5212080" cy="5212080"/>
          </a:xfrm>
          <a:prstGeom prst="rect">
            <a:avLst/>
          </a:prstGeom>
        </p:spPr>
      </p:pic>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strike="sngStrike"/>
              <a:t>GANs</a:t>
            </a:r>
            <a:r>
              <a:rPr lang="en-US"/>
              <a:t> U-Nets</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The U shaped Autoencoder</a:t>
            </a:r>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745893" y="5641566"/>
            <a:ext cx="914400" cy="914400"/>
          </a:xfrm>
          <a:prstGeom prst="rect">
            <a:avLst/>
          </a:prstGeom>
        </p:spPr>
      </p:pic>
      <p:grpSp>
        <p:nvGrpSpPr>
          <p:cNvPr id="1035" name="Group 1034">
            <a:extLst>
              <a:ext uri="{FF2B5EF4-FFF2-40B4-BE49-F238E27FC236}">
                <a16:creationId xmlns:a16="http://schemas.microsoft.com/office/drawing/2014/main" id="{5C9649F3-B79B-B12C-48FA-369FB76A65B7}"/>
              </a:ext>
            </a:extLst>
          </p:cNvPr>
          <p:cNvGrpSpPr/>
          <p:nvPr/>
        </p:nvGrpSpPr>
        <p:grpSpPr>
          <a:xfrm>
            <a:off x="11570397" y="5213610"/>
            <a:ext cx="2868518" cy="5580518"/>
            <a:chOff x="17866626" y="11363695"/>
            <a:chExt cx="2448232" cy="2874828"/>
          </a:xfrm>
          <a:solidFill>
            <a:schemeClr val="bg2">
              <a:lumMod val="25000"/>
            </a:schemeClr>
          </a:solidFill>
          <a:effectLst/>
        </p:grpSpPr>
        <p:sp>
          <p:nvSpPr>
            <p:cNvPr id="1033" name="Trapezoid 1032">
              <a:extLst>
                <a:ext uri="{FF2B5EF4-FFF2-40B4-BE49-F238E27FC236}">
                  <a16:creationId xmlns:a16="http://schemas.microsoft.com/office/drawing/2014/main" id="{2C12AEEC-FF6D-0A2D-B1E5-531994843957}"/>
                </a:ext>
              </a:extLst>
            </p:cNvPr>
            <p:cNvSpPr/>
            <p:nvPr/>
          </p:nvSpPr>
          <p:spPr>
            <a:xfrm rot="5400000">
              <a:off x="17653328" y="11576993"/>
              <a:ext cx="2874828" cy="2448232"/>
            </a:xfrm>
            <a:prstGeom prst="trapezoid">
              <a:avLst>
                <a:gd name="adj" fmla="val 27326"/>
              </a:avLst>
            </a:prstGeom>
            <a:grpFill/>
            <a:ln>
              <a:noFill/>
            </a:ln>
            <a:scene3d>
              <a:camera prst="orthographicFront"/>
              <a:lightRig rig="threePt" dir="t"/>
            </a:scene3d>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34" name="TextBox 1033">
              <a:extLst>
                <a:ext uri="{FF2B5EF4-FFF2-40B4-BE49-F238E27FC236}">
                  <a16:creationId xmlns:a16="http://schemas.microsoft.com/office/drawing/2014/main" id="{2CF82CBA-0BC6-5474-702C-B129E1B2A62B}"/>
                </a:ext>
              </a:extLst>
            </p:cNvPr>
            <p:cNvSpPr txBox="1"/>
            <p:nvPr/>
          </p:nvSpPr>
          <p:spPr>
            <a:xfrm>
              <a:off x="18058533" y="12135101"/>
              <a:ext cx="2014309" cy="1243738"/>
            </a:xfrm>
            <a:prstGeom prst="rect">
              <a:avLst/>
            </a:prstGeom>
            <a:noFill/>
          </p:spPr>
          <p:txBody>
            <a:bodyPr wrap="square" rtlCol="0" anchor="ctr">
              <a:spAutoFit/>
            </a:bodyPr>
            <a:lstStyle/>
            <a:p>
              <a:pPr algn="ctr">
                <a:lnSpc>
                  <a:spcPct val="90000"/>
                </a:lnSpc>
              </a:pPr>
              <a:r>
                <a:rPr lang="en-US" sz="4000">
                  <a:solidFill>
                    <a:schemeClr val="tx1"/>
                  </a:solidFill>
                  <a:latin typeface="+mj-lt"/>
                </a:rPr>
                <a:t>CNN</a:t>
              </a:r>
            </a:p>
            <a:p>
              <a:pPr algn="ctr">
                <a:lnSpc>
                  <a:spcPct val="90000"/>
                </a:lnSpc>
              </a:pPr>
              <a:r>
                <a:rPr lang="en-US" sz="4000">
                  <a:solidFill>
                    <a:schemeClr val="tx1"/>
                  </a:solidFill>
                  <a:latin typeface="+mj-lt"/>
                </a:rPr>
                <a:t>Down</a:t>
              </a:r>
            </a:p>
            <a:p>
              <a:pPr algn="ctr">
                <a:lnSpc>
                  <a:spcPct val="90000"/>
                </a:lnSpc>
              </a:pPr>
              <a:r>
                <a:rPr lang="en-US" sz="4000">
                  <a:solidFill>
                    <a:schemeClr val="tx1"/>
                  </a:solidFill>
                  <a:latin typeface="+mj-lt"/>
                </a:rPr>
                <a:t>Block</a:t>
              </a:r>
            </a:p>
          </p:txBody>
        </p:sp>
      </p:grpSp>
      <p:sp>
        <p:nvSpPr>
          <p:cNvPr id="54" name="Cube 53">
            <a:extLst>
              <a:ext uri="{FF2B5EF4-FFF2-40B4-BE49-F238E27FC236}">
                <a16:creationId xmlns:a16="http://schemas.microsoft.com/office/drawing/2014/main" id="{EF69E034-41B5-AB08-1AEB-F1CE09A9E7CC}"/>
              </a:ext>
            </a:extLst>
          </p:cNvPr>
          <p:cNvSpPr/>
          <p:nvPr/>
        </p:nvSpPr>
        <p:spPr>
          <a:xfrm>
            <a:off x="14811797" y="6076951"/>
            <a:ext cx="2623666"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036" name="Group 1035">
            <a:extLst>
              <a:ext uri="{FF2B5EF4-FFF2-40B4-BE49-F238E27FC236}">
                <a16:creationId xmlns:a16="http://schemas.microsoft.com/office/drawing/2014/main" id="{548BE27C-C5FB-DD75-DAAD-082418DF5CA3}"/>
              </a:ext>
            </a:extLst>
          </p:cNvPr>
          <p:cNvGrpSpPr/>
          <p:nvPr/>
        </p:nvGrpSpPr>
        <p:grpSpPr>
          <a:xfrm>
            <a:off x="17808345" y="6150156"/>
            <a:ext cx="2448232" cy="3168274"/>
            <a:chOff x="17866626" y="10922226"/>
            <a:chExt cx="2448232" cy="3316296"/>
          </a:xfrm>
          <a:solidFill>
            <a:schemeClr val="bg2">
              <a:lumMod val="25000"/>
            </a:schemeClr>
          </a:solidFill>
          <a:scene3d>
            <a:camera prst="orthographicFront"/>
            <a:lightRig rig="threePt" dir="t"/>
          </a:scene3d>
        </p:grpSpPr>
        <p:sp>
          <p:nvSpPr>
            <p:cNvPr id="1037" name="Trapezoid 1036">
              <a:extLst>
                <a:ext uri="{FF2B5EF4-FFF2-40B4-BE49-F238E27FC236}">
                  <a16:creationId xmlns:a16="http://schemas.microsoft.com/office/drawing/2014/main" id="{0E560AFA-C494-7871-8798-AC4347AAEBFB}"/>
                </a:ext>
              </a:extLst>
            </p:cNvPr>
            <p:cNvSpPr/>
            <p:nvPr/>
          </p:nvSpPr>
          <p:spPr>
            <a:xfrm rot="5400000">
              <a:off x="17432594" y="11356258"/>
              <a:ext cx="3316296" cy="2448232"/>
            </a:xfrm>
            <a:prstGeom prst="trapezoid">
              <a:avLst>
                <a:gd name="adj" fmla="val 27410"/>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38" name="TextBox 1037">
              <a:extLst>
                <a:ext uri="{FF2B5EF4-FFF2-40B4-BE49-F238E27FC236}">
                  <a16:creationId xmlns:a16="http://schemas.microsoft.com/office/drawing/2014/main" id="{8E6D0200-0FE7-CB18-DDF6-D76178BBAEF3}"/>
                </a:ext>
              </a:extLst>
            </p:cNvPr>
            <p:cNvSpPr txBox="1"/>
            <p:nvPr/>
          </p:nvSpPr>
          <p:spPr>
            <a:xfrm>
              <a:off x="18083588" y="11662231"/>
              <a:ext cx="2014309" cy="1836288"/>
            </a:xfrm>
            <a:prstGeom prst="rect">
              <a:avLst/>
            </a:prstGeom>
            <a:noFill/>
          </p:spPr>
          <p:txBody>
            <a:bodyPr wrap="square" rtlCol="0" anchor="ctr">
              <a:spAutoFit/>
            </a:bodyPr>
            <a:lstStyle/>
            <a:p>
              <a:pPr algn="ctr">
                <a:lnSpc>
                  <a:spcPct val="90000"/>
                </a:lnSpc>
              </a:pPr>
              <a:r>
                <a:rPr lang="en-US" sz="4000">
                  <a:solidFill>
                    <a:schemeClr val="tx1"/>
                  </a:solidFill>
                  <a:latin typeface="+mj-lt"/>
                </a:rPr>
                <a:t>CNN</a:t>
              </a:r>
            </a:p>
            <a:p>
              <a:pPr algn="ctr">
                <a:lnSpc>
                  <a:spcPct val="90000"/>
                </a:lnSpc>
              </a:pPr>
              <a:r>
                <a:rPr lang="en-US" sz="4000">
                  <a:solidFill>
                    <a:schemeClr val="tx1"/>
                  </a:solidFill>
                  <a:latin typeface="+mj-lt"/>
                </a:rPr>
                <a:t>Down</a:t>
              </a:r>
            </a:p>
            <a:p>
              <a:pPr algn="ctr">
                <a:lnSpc>
                  <a:spcPct val="90000"/>
                </a:lnSpc>
              </a:pPr>
              <a:r>
                <a:rPr lang="en-US" sz="4000">
                  <a:solidFill>
                    <a:schemeClr val="tx1"/>
                  </a:solidFill>
                  <a:latin typeface="+mj-lt"/>
                </a:rPr>
                <a:t>Block</a:t>
              </a:r>
            </a:p>
          </p:txBody>
        </p:sp>
      </p:grpSp>
      <p:sp>
        <p:nvSpPr>
          <p:cNvPr id="55" name="Cube 54">
            <a:extLst>
              <a:ext uri="{FF2B5EF4-FFF2-40B4-BE49-F238E27FC236}">
                <a16:creationId xmlns:a16="http://schemas.microsoft.com/office/drawing/2014/main" id="{6EAA52D9-0986-B343-C28E-4CF0A4C05E72}"/>
              </a:ext>
            </a:extLst>
          </p:cNvPr>
          <p:cNvSpPr/>
          <p:nvPr/>
        </p:nvSpPr>
        <p:spPr>
          <a:xfrm>
            <a:off x="20629459" y="6923402"/>
            <a:ext cx="4446832"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040" name="Group 1039">
            <a:extLst>
              <a:ext uri="{FF2B5EF4-FFF2-40B4-BE49-F238E27FC236}">
                <a16:creationId xmlns:a16="http://schemas.microsoft.com/office/drawing/2014/main" id="{11C92A30-3B36-6DA8-92BE-3724744008D6}"/>
              </a:ext>
            </a:extLst>
          </p:cNvPr>
          <p:cNvGrpSpPr/>
          <p:nvPr/>
        </p:nvGrpSpPr>
        <p:grpSpPr>
          <a:xfrm>
            <a:off x="26399910" y="5432472"/>
            <a:ext cx="3727732" cy="4202376"/>
            <a:chOff x="26309299" y="5224027"/>
            <a:chExt cx="3727732" cy="4202376"/>
          </a:xfrm>
        </p:grpSpPr>
        <p:pic>
          <p:nvPicPr>
            <p:cNvPr id="62" name="Picture 61">
              <a:extLst>
                <a:ext uri="{FF2B5EF4-FFF2-40B4-BE49-F238E27FC236}">
                  <a16:creationId xmlns:a16="http://schemas.microsoft.com/office/drawing/2014/main" id="{83ACBFE5-C032-EC41-B9A9-EBADA3D8D85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6309299" y="5224027"/>
              <a:ext cx="3727732" cy="3727732"/>
            </a:xfrm>
            <a:prstGeom prst="rect">
              <a:avLst/>
            </a:prstGeom>
          </p:spPr>
        </p:pic>
        <p:sp>
          <p:nvSpPr>
            <p:cNvPr id="1039" name="TextBox 1038">
              <a:extLst>
                <a:ext uri="{FF2B5EF4-FFF2-40B4-BE49-F238E27FC236}">
                  <a16:creationId xmlns:a16="http://schemas.microsoft.com/office/drawing/2014/main" id="{5EF155A7-7E91-97D6-DD2C-DEF358A369C7}"/>
                </a:ext>
              </a:extLst>
            </p:cNvPr>
            <p:cNvSpPr txBox="1"/>
            <p:nvPr/>
          </p:nvSpPr>
          <p:spPr>
            <a:xfrm>
              <a:off x="26649058" y="8718517"/>
              <a:ext cx="2890684" cy="707886"/>
            </a:xfrm>
            <a:prstGeom prst="rect">
              <a:avLst/>
            </a:prstGeom>
            <a:noFill/>
          </p:spPr>
          <p:txBody>
            <a:bodyPr wrap="square" rtlCol="0">
              <a:spAutoFit/>
            </a:bodyPr>
            <a:lstStyle/>
            <a:p>
              <a:pPr algn="ctr"/>
              <a:r>
                <a:rPr lang="en-US" sz="4000">
                  <a:solidFill>
                    <a:schemeClr val="bg1"/>
                  </a:solidFill>
                  <a:latin typeface="+mj-lt"/>
                </a:rPr>
                <a:t>DNN</a:t>
              </a:r>
            </a:p>
          </p:txBody>
        </p:sp>
      </p:gr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745893" y="8581874"/>
            <a:ext cx="914400" cy="914400"/>
          </a:xfrm>
          <a:prstGeom prst="rect">
            <a:avLst/>
          </a:prstGeom>
        </p:spPr>
      </p:pic>
      <p:sp>
        <p:nvSpPr>
          <p:cNvPr id="1049" name="TextBox 1048">
            <a:extLst>
              <a:ext uri="{FF2B5EF4-FFF2-40B4-BE49-F238E27FC236}">
                <a16:creationId xmlns:a16="http://schemas.microsoft.com/office/drawing/2014/main" id="{654199DD-B884-2BA0-340D-48467CF50A4B}"/>
              </a:ext>
            </a:extLst>
          </p:cNvPr>
          <p:cNvSpPr txBox="1"/>
          <p:nvPr/>
        </p:nvSpPr>
        <p:spPr>
          <a:xfrm rot="10800000">
            <a:off x="25449173" y="5213609"/>
            <a:ext cx="800219" cy="5312799"/>
          </a:xfrm>
          <a:prstGeom prst="rect">
            <a:avLst/>
          </a:prstGeom>
          <a:solidFill>
            <a:schemeClr val="tx2"/>
          </a:solidFill>
        </p:spPr>
        <p:txBody>
          <a:bodyPr vert="eaVert" wrap="square" rtlCol="0">
            <a:spAutoFit/>
          </a:bodyPr>
          <a:lstStyle/>
          <a:p>
            <a:pPr algn="ctr"/>
            <a:r>
              <a:rPr lang="en-US" sz="4000">
                <a:latin typeface="+mj-lt"/>
                <a:cs typeface="NVIDIA Sans" panose="020B0503020203020204" pitchFamily="34" charset="0"/>
              </a:rPr>
              <a:t>[0.1, -.2, … 0.9]</a:t>
            </a:r>
          </a:p>
        </p:txBody>
      </p:sp>
      <p:sp>
        <p:nvSpPr>
          <p:cNvPr id="1050" name="TextBox 1049">
            <a:extLst>
              <a:ext uri="{FF2B5EF4-FFF2-40B4-BE49-F238E27FC236}">
                <a16:creationId xmlns:a16="http://schemas.microsoft.com/office/drawing/2014/main" id="{60112976-0F3A-F62E-A24F-E517A6A47C33}"/>
              </a:ext>
            </a:extLst>
          </p:cNvPr>
          <p:cNvSpPr txBox="1"/>
          <p:nvPr/>
        </p:nvSpPr>
        <p:spPr>
          <a:xfrm>
            <a:off x="23763263" y="10671440"/>
            <a:ext cx="4026748" cy="707886"/>
          </a:xfrm>
          <a:prstGeom prst="rect">
            <a:avLst/>
          </a:prstGeom>
          <a:noFill/>
        </p:spPr>
        <p:txBody>
          <a:bodyPr wrap="square" rtlCol="0">
            <a:spAutoFit/>
          </a:bodyPr>
          <a:lstStyle/>
          <a:p>
            <a:pPr algn="ctr"/>
            <a:r>
              <a:rPr lang="en-US" sz="4000">
                <a:solidFill>
                  <a:schemeClr val="bg1"/>
                </a:solidFill>
                <a:latin typeface="+mj-lt"/>
              </a:rPr>
              <a:t>Latent Vector</a:t>
            </a:r>
          </a:p>
        </p:txBody>
      </p:sp>
      <p:grpSp>
        <p:nvGrpSpPr>
          <p:cNvPr id="23" name="Group 22">
            <a:extLst>
              <a:ext uri="{FF2B5EF4-FFF2-40B4-BE49-F238E27FC236}">
                <a16:creationId xmlns:a16="http://schemas.microsoft.com/office/drawing/2014/main" id="{AF632970-784C-DB40-AE4B-0A5ADA678787}"/>
              </a:ext>
            </a:extLst>
          </p:cNvPr>
          <p:cNvGrpSpPr/>
          <p:nvPr/>
        </p:nvGrpSpPr>
        <p:grpSpPr>
          <a:xfrm>
            <a:off x="7033160" y="5608026"/>
            <a:ext cx="5299553" cy="5120640"/>
            <a:chOff x="7003690" y="10034183"/>
            <a:chExt cx="5299553" cy="5120640"/>
          </a:xfrm>
        </p:grpSpPr>
        <p:pic>
          <p:nvPicPr>
            <p:cNvPr id="7" name="Picture 6">
              <a:extLst>
                <a:ext uri="{FF2B5EF4-FFF2-40B4-BE49-F238E27FC236}">
                  <a16:creationId xmlns:a16="http://schemas.microsoft.com/office/drawing/2014/main" id="{40DB1090-18AE-26D5-CD19-7FECEB671634}"/>
                </a:ext>
              </a:extLst>
            </p:cNvPr>
            <p:cNvPicPr>
              <a:picLocks/>
            </p:cNvPicPr>
            <p:nvPr/>
          </p:nvPicPr>
          <p:blipFill>
            <a:blip r:embed="rId9"/>
            <a:stretch>
              <a:fillRect/>
            </a:stretch>
          </p:blipFill>
          <p:spPr>
            <a:xfrm>
              <a:off x="7003690" y="10034183"/>
              <a:ext cx="4206240" cy="5120640"/>
            </a:xfrm>
            <a:prstGeom prst="rect">
              <a:avLst/>
            </a:prstGeom>
            <a:scene3d>
              <a:camera prst="isometricOffAxis2Right"/>
              <a:lightRig rig="threePt" dir="t"/>
            </a:scene3d>
          </p:spPr>
        </p:pic>
        <p:pic>
          <p:nvPicPr>
            <p:cNvPr id="9" name="Picture 8">
              <a:extLst>
                <a:ext uri="{FF2B5EF4-FFF2-40B4-BE49-F238E27FC236}">
                  <a16:creationId xmlns:a16="http://schemas.microsoft.com/office/drawing/2014/main" id="{F46E2DF1-D4BB-6AA5-8540-C7BAC480A160}"/>
                </a:ext>
              </a:extLst>
            </p:cNvPr>
            <p:cNvPicPr>
              <a:picLocks/>
            </p:cNvPicPr>
            <p:nvPr/>
          </p:nvPicPr>
          <p:blipFill>
            <a:blip r:embed="rId10"/>
            <a:stretch>
              <a:fillRect/>
            </a:stretch>
          </p:blipFill>
          <p:spPr>
            <a:xfrm>
              <a:off x="7550347" y="10034183"/>
              <a:ext cx="4206240" cy="5120640"/>
            </a:xfrm>
            <a:prstGeom prst="rect">
              <a:avLst/>
            </a:prstGeom>
            <a:scene3d>
              <a:camera prst="isometricOffAxis2Right"/>
              <a:lightRig rig="threePt" dir="t"/>
            </a:scene3d>
          </p:spPr>
        </p:pic>
        <p:pic>
          <p:nvPicPr>
            <p:cNvPr id="12" name="Picture 11">
              <a:extLst>
                <a:ext uri="{FF2B5EF4-FFF2-40B4-BE49-F238E27FC236}">
                  <a16:creationId xmlns:a16="http://schemas.microsoft.com/office/drawing/2014/main" id="{0202F0BF-7B0B-B9FC-B4B6-8D2F8A52AC97}"/>
                </a:ext>
              </a:extLst>
            </p:cNvPr>
            <p:cNvPicPr>
              <a:picLocks/>
            </p:cNvPicPr>
            <p:nvPr/>
          </p:nvPicPr>
          <p:blipFill>
            <a:blip r:embed="rId11"/>
            <a:stretch>
              <a:fillRect/>
            </a:stretch>
          </p:blipFill>
          <p:spPr>
            <a:xfrm>
              <a:off x="8097003" y="10034183"/>
              <a:ext cx="4206240" cy="5120640"/>
            </a:xfrm>
            <a:prstGeom prst="rect">
              <a:avLst/>
            </a:prstGeom>
            <a:scene3d>
              <a:camera prst="isometricOffAxis2Right"/>
              <a:lightRig rig="threePt" dir="t"/>
            </a:scene3d>
          </p:spPr>
        </p:pic>
      </p:grpSp>
      <p:sp>
        <p:nvSpPr>
          <p:cNvPr id="2" name="TextBox 1">
            <a:extLst>
              <a:ext uri="{FF2B5EF4-FFF2-40B4-BE49-F238E27FC236}">
                <a16:creationId xmlns:a16="http://schemas.microsoft.com/office/drawing/2014/main" id="{91503F69-E74A-4C61-C736-60606C6C6326}"/>
              </a:ext>
            </a:extLst>
          </p:cNvPr>
          <p:cNvSpPr txBox="1"/>
          <p:nvPr/>
        </p:nvSpPr>
        <p:spPr>
          <a:xfrm rot="10800000">
            <a:off x="3769887" y="13048388"/>
            <a:ext cx="800219" cy="5312799"/>
          </a:xfrm>
          <a:prstGeom prst="rect">
            <a:avLst/>
          </a:prstGeom>
          <a:solidFill>
            <a:schemeClr val="tx2"/>
          </a:solidFill>
        </p:spPr>
        <p:txBody>
          <a:bodyPr vert="eaVert" wrap="square" rtlCol="0">
            <a:spAutoFit/>
          </a:bodyPr>
          <a:lstStyle/>
          <a:p>
            <a:pPr algn="ctr"/>
            <a:r>
              <a:rPr lang="en-US" sz="4000">
                <a:latin typeface="+mj-lt"/>
                <a:cs typeface="NVIDIA Sans" panose="020B0503020203020204" pitchFamily="34" charset="0"/>
              </a:rPr>
              <a:t>[0.2, -.8, … -0.1]</a:t>
            </a:r>
          </a:p>
        </p:txBody>
      </p:sp>
      <p:sp>
        <p:nvSpPr>
          <p:cNvPr id="3" name="TextBox 2">
            <a:extLst>
              <a:ext uri="{FF2B5EF4-FFF2-40B4-BE49-F238E27FC236}">
                <a16:creationId xmlns:a16="http://schemas.microsoft.com/office/drawing/2014/main" id="{7D286C98-A460-7103-3CE8-E8B35AEB3E79}"/>
              </a:ext>
            </a:extLst>
          </p:cNvPr>
          <p:cNvSpPr txBox="1"/>
          <p:nvPr/>
        </p:nvSpPr>
        <p:spPr>
          <a:xfrm>
            <a:off x="2403876" y="18452933"/>
            <a:ext cx="3532239" cy="707886"/>
          </a:xfrm>
          <a:prstGeom prst="rect">
            <a:avLst/>
          </a:prstGeom>
          <a:noFill/>
        </p:spPr>
        <p:txBody>
          <a:bodyPr wrap="square" rtlCol="0">
            <a:spAutoFit/>
          </a:bodyPr>
          <a:lstStyle/>
          <a:p>
            <a:pPr algn="ctr"/>
            <a:r>
              <a:rPr lang="en-US" sz="4000">
                <a:solidFill>
                  <a:schemeClr val="bg1"/>
                </a:solidFill>
                <a:latin typeface="+mj-lt"/>
              </a:rPr>
              <a:t>Latent Vector</a:t>
            </a:r>
          </a:p>
        </p:txBody>
      </p:sp>
      <p:sp>
        <p:nvSpPr>
          <p:cNvPr id="4" name="Cube 3">
            <a:extLst>
              <a:ext uri="{FF2B5EF4-FFF2-40B4-BE49-F238E27FC236}">
                <a16:creationId xmlns:a16="http://schemas.microsoft.com/office/drawing/2014/main" id="{27A408EB-B3D7-1EEE-D2E3-183B792AAA3A}"/>
              </a:ext>
            </a:extLst>
          </p:cNvPr>
          <p:cNvSpPr/>
          <p:nvPr/>
        </p:nvSpPr>
        <p:spPr>
          <a:xfrm>
            <a:off x="5032016" y="14875551"/>
            <a:ext cx="4446832"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6" name="Group 5">
            <a:extLst>
              <a:ext uri="{FF2B5EF4-FFF2-40B4-BE49-F238E27FC236}">
                <a16:creationId xmlns:a16="http://schemas.microsoft.com/office/drawing/2014/main" id="{677A8D94-F387-4B7B-48B0-B5717861DB5E}"/>
              </a:ext>
            </a:extLst>
          </p:cNvPr>
          <p:cNvGrpSpPr/>
          <p:nvPr/>
        </p:nvGrpSpPr>
        <p:grpSpPr>
          <a:xfrm flipH="1">
            <a:off x="9720211" y="14120650"/>
            <a:ext cx="2448232" cy="3168274"/>
            <a:chOff x="17866626" y="10922226"/>
            <a:chExt cx="2448232" cy="3316296"/>
          </a:xfrm>
          <a:solidFill>
            <a:schemeClr val="bg2">
              <a:lumMod val="25000"/>
            </a:schemeClr>
          </a:solidFill>
          <a:scene3d>
            <a:camera prst="orthographicFront"/>
            <a:lightRig rig="threePt" dir="t"/>
          </a:scene3d>
        </p:grpSpPr>
        <p:sp>
          <p:nvSpPr>
            <p:cNvPr id="8" name="Trapezoid 7">
              <a:extLst>
                <a:ext uri="{FF2B5EF4-FFF2-40B4-BE49-F238E27FC236}">
                  <a16:creationId xmlns:a16="http://schemas.microsoft.com/office/drawing/2014/main" id="{6352835B-4E03-23A4-4B3D-41CD60F52CE5}"/>
                </a:ext>
              </a:extLst>
            </p:cNvPr>
            <p:cNvSpPr/>
            <p:nvPr/>
          </p:nvSpPr>
          <p:spPr>
            <a:xfrm rot="5400000">
              <a:off x="17432594" y="11356258"/>
              <a:ext cx="3316296" cy="2448232"/>
            </a:xfrm>
            <a:prstGeom prst="trapezoid">
              <a:avLst>
                <a:gd name="adj" fmla="val 27410"/>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 name="TextBox 9">
              <a:extLst>
                <a:ext uri="{FF2B5EF4-FFF2-40B4-BE49-F238E27FC236}">
                  <a16:creationId xmlns:a16="http://schemas.microsoft.com/office/drawing/2014/main" id="{A8F4C0FD-8CCA-1692-A37B-3FF45DDE2460}"/>
                </a:ext>
              </a:extLst>
            </p:cNvPr>
            <p:cNvSpPr txBox="1"/>
            <p:nvPr/>
          </p:nvSpPr>
          <p:spPr>
            <a:xfrm>
              <a:off x="18083588" y="11662231"/>
              <a:ext cx="2014309" cy="1836288"/>
            </a:xfrm>
            <a:prstGeom prst="rect">
              <a:avLst/>
            </a:prstGeom>
            <a:noFill/>
          </p:spPr>
          <p:txBody>
            <a:bodyPr wrap="square" rtlCol="0" anchor="ctr">
              <a:spAutoFit/>
            </a:bodyPr>
            <a:lstStyle/>
            <a:p>
              <a:pPr algn="ctr">
                <a:lnSpc>
                  <a:spcPct val="90000"/>
                </a:lnSpc>
              </a:pPr>
              <a:r>
                <a:rPr lang="en-US" sz="4000">
                  <a:solidFill>
                    <a:schemeClr val="tx1"/>
                  </a:solidFill>
                  <a:latin typeface="+mj-lt"/>
                </a:rPr>
                <a:t>CT</a:t>
              </a:r>
            </a:p>
            <a:p>
              <a:pPr algn="ctr">
                <a:lnSpc>
                  <a:spcPct val="90000"/>
                </a:lnSpc>
              </a:pPr>
              <a:r>
                <a:rPr lang="en-US" sz="4000">
                  <a:solidFill>
                    <a:schemeClr val="tx1"/>
                  </a:solidFill>
                  <a:latin typeface="+mj-lt"/>
                </a:rPr>
                <a:t>Up</a:t>
              </a:r>
            </a:p>
            <a:p>
              <a:pPr algn="ctr">
                <a:lnSpc>
                  <a:spcPct val="90000"/>
                </a:lnSpc>
              </a:pPr>
              <a:r>
                <a:rPr lang="en-US" sz="4000">
                  <a:solidFill>
                    <a:schemeClr val="tx1"/>
                  </a:solidFill>
                  <a:latin typeface="+mj-lt"/>
                </a:rPr>
                <a:t>Block</a:t>
              </a:r>
            </a:p>
          </p:txBody>
        </p:sp>
      </p:grpSp>
      <p:sp>
        <p:nvSpPr>
          <p:cNvPr id="14" name="Cube 13">
            <a:extLst>
              <a:ext uri="{FF2B5EF4-FFF2-40B4-BE49-F238E27FC236}">
                <a16:creationId xmlns:a16="http://schemas.microsoft.com/office/drawing/2014/main" id="{5A860DDB-F4A3-4F97-310B-1CCA43BC89CD}"/>
              </a:ext>
            </a:extLst>
          </p:cNvPr>
          <p:cNvSpPr/>
          <p:nvPr/>
        </p:nvSpPr>
        <p:spPr>
          <a:xfrm>
            <a:off x="12526562" y="13464277"/>
            <a:ext cx="2623666"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5" name="Group 14">
            <a:extLst>
              <a:ext uri="{FF2B5EF4-FFF2-40B4-BE49-F238E27FC236}">
                <a16:creationId xmlns:a16="http://schemas.microsoft.com/office/drawing/2014/main" id="{C94824DC-291A-2C18-E94A-FB90B319DC99}"/>
              </a:ext>
            </a:extLst>
          </p:cNvPr>
          <p:cNvGrpSpPr/>
          <p:nvPr/>
        </p:nvGrpSpPr>
        <p:grpSpPr>
          <a:xfrm flipH="1">
            <a:off x="15540622" y="12567826"/>
            <a:ext cx="2868518" cy="5580518"/>
            <a:chOff x="17866626" y="11363695"/>
            <a:chExt cx="2448232" cy="2874828"/>
          </a:xfrm>
          <a:solidFill>
            <a:schemeClr val="bg2">
              <a:lumMod val="25000"/>
            </a:schemeClr>
          </a:solidFill>
          <a:effectLst/>
          <a:scene3d>
            <a:camera prst="orthographicFront"/>
            <a:lightRig rig="threePt" dir="t"/>
          </a:scene3d>
        </p:grpSpPr>
        <p:sp>
          <p:nvSpPr>
            <p:cNvPr id="16" name="Trapezoid 15">
              <a:extLst>
                <a:ext uri="{FF2B5EF4-FFF2-40B4-BE49-F238E27FC236}">
                  <a16:creationId xmlns:a16="http://schemas.microsoft.com/office/drawing/2014/main" id="{A5516974-69FB-BB07-4BCD-51C99209F68B}"/>
                </a:ext>
              </a:extLst>
            </p:cNvPr>
            <p:cNvSpPr/>
            <p:nvPr/>
          </p:nvSpPr>
          <p:spPr>
            <a:xfrm rot="5400000">
              <a:off x="17653328" y="11576993"/>
              <a:ext cx="2874828" cy="2448232"/>
            </a:xfrm>
            <a:prstGeom prst="trapezoid">
              <a:avLst>
                <a:gd name="adj" fmla="val 27326"/>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7" name="TextBox 16">
              <a:extLst>
                <a:ext uri="{FF2B5EF4-FFF2-40B4-BE49-F238E27FC236}">
                  <a16:creationId xmlns:a16="http://schemas.microsoft.com/office/drawing/2014/main" id="{531F85ED-C7E1-F515-9B2E-FE0694426215}"/>
                </a:ext>
              </a:extLst>
            </p:cNvPr>
            <p:cNvSpPr txBox="1"/>
            <p:nvPr/>
          </p:nvSpPr>
          <p:spPr>
            <a:xfrm>
              <a:off x="18058533" y="12305096"/>
              <a:ext cx="2014309" cy="903749"/>
            </a:xfrm>
            <a:prstGeom prst="rect">
              <a:avLst/>
            </a:prstGeom>
            <a:noFill/>
          </p:spPr>
          <p:txBody>
            <a:bodyPr wrap="square" rtlCol="0" anchor="ctr">
              <a:spAutoFit/>
            </a:bodyPr>
            <a:lstStyle/>
            <a:p>
              <a:pPr algn="ctr">
                <a:lnSpc>
                  <a:spcPct val="90000"/>
                </a:lnSpc>
              </a:pPr>
              <a:r>
                <a:rPr lang="en-US" sz="4000">
                  <a:solidFill>
                    <a:schemeClr val="tx1"/>
                  </a:solidFill>
                  <a:latin typeface="+mj-lt"/>
                </a:rPr>
                <a:t>CT</a:t>
              </a:r>
            </a:p>
            <a:p>
              <a:pPr algn="ctr">
                <a:lnSpc>
                  <a:spcPct val="90000"/>
                </a:lnSpc>
              </a:pPr>
              <a:r>
                <a:rPr lang="en-US" sz="4000">
                  <a:solidFill>
                    <a:schemeClr val="tx1"/>
                  </a:solidFill>
                  <a:latin typeface="+mj-lt"/>
                </a:rPr>
                <a:t>Up</a:t>
              </a:r>
            </a:p>
            <a:p>
              <a:pPr algn="ctr">
                <a:lnSpc>
                  <a:spcPct val="90000"/>
                </a:lnSpc>
              </a:pPr>
              <a:r>
                <a:rPr lang="en-US" sz="4000">
                  <a:solidFill>
                    <a:schemeClr val="tx1"/>
                  </a:solidFill>
                  <a:latin typeface="+mj-lt"/>
                </a:rPr>
                <a:t>Block</a:t>
              </a:r>
            </a:p>
          </p:txBody>
        </p:sp>
      </p:grpSp>
      <p:pic>
        <p:nvPicPr>
          <p:cNvPr id="18" name="Picture 17" descr="A row of arcade machines&#10;&#10;Description automatically generated">
            <a:extLst>
              <a:ext uri="{FF2B5EF4-FFF2-40B4-BE49-F238E27FC236}">
                <a16:creationId xmlns:a16="http://schemas.microsoft.com/office/drawing/2014/main" id="{7B38237A-C225-2047-A327-00660CC5897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70530" y="12604647"/>
            <a:ext cx="5219481" cy="5219481"/>
          </a:xfrm>
          <a:prstGeom prst="rect">
            <a:avLst/>
          </a:prstGeom>
        </p:spPr>
      </p:pic>
      <p:grpSp>
        <p:nvGrpSpPr>
          <p:cNvPr id="19" name="Group 18">
            <a:extLst>
              <a:ext uri="{FF2B5EF4-FFF2-40B4-BE49-F238E27FC236}">
                <a16:creationId xmlns:a16="http://schemas.microsoft.com/office/drawing/2014/main" id="{FF445A3F-870C-5A0D-BD29-DDD589D13503}"/>
              </a:ext>
            </a:extLst>
          </p:cNvPr>
          <p:cNvGrpSpPr/>
          <p:nvPr/>
        </p:nvGrpSpPr>
        <p:grpSpPr>
          <a:xfrm>
            <a:off x="17830521" y="12709358"/>
            <a:ext cx="5256808" cy="5126092"/>
            <a:chOff x="9719389" y="5884925"/>
            <a:chExt cx="4721396" cy="3811927"/>
          </a:xfrm>
        </p:grpSpPr>
        <p:pic>
          <p:nvPicPr>
            <p:cNvPr id="20" name="Picture 19">
              <a:extLst>
                <a:ext uri="{FF2B5EF4-FFF2-40B4-BE49-F238E27FC236}">
                  <a16:creationId xmlns:a16="http://schemas.microsoft.com/office/drawing/2014/main" id="{19EC108A-D05E-908B-A5AD-E17B22ACB2A5}"/>
                </a:ext>
              </a:extLst>
            </p:cNvPr>
            <p:cNvPicPr>
              <a:picLocks noChangeAspect="1"/>
            </p:cNvPicPr>
            <p:nvPr/>
          </p:nvPicPr>
          <p:blipFill>
            <a:blip r:embed="rId13"/>
            <a:stretch>
              <a:fillRect/>
            </a:stretch>
          </p:blipFill>
          <p:spPr>
            <a:xfrm>
              <a:off x="9719389" y="5888737"/>
              <a:ext cx="3777830" cy="3762927"/>
            </a:xfrm>
            <a:prstGeom prst="rect">
              <a:avLst/>
            </a:prstGeom>
            <a:scene3d>
              <a:camera prst="isometricOffAxis2Right"/>
              <a:lightRig rig="threePt" dir="t"/>
            </a:scene3d>
          </p:spPr>
        </p:pic>
        <p:pic>
          <p:nvPicPr>
            <p:cNvPr id="21" name="Picture 20">
              <a:extLst>
                <a:ext uri="{FF2B5EF4-FFF2-40B4-BE49-F238E27FC236}">
                  <a16:creationId xmlns:a16="http://schemas.microsoft.com/office/drawing/2014/main" id="{BFDA72AF-54A2-F4CB-394C-7C9D7B961943}"/>
                </a:ext>
              </a:extLst>
            </p:cNvPr>
            <p:cNvPicPr>
              <a:picLocks noChangeAspect="1"/>
            </p:cNvPicPr>
            <p:nvPr/>
          </p:nvPicPr>
          <p:blipFill>
            <a:blip r:embed="rId14"/>
            <a:stretch>
              <a:fillRect/>
            </a:stretch>
          </p:blipFill>
          <p:spPr>
            <a:xfrm>
              <a:off x="10198793" y="5884925"/>
              <a:ext cx="3777830" cy="3785311"/>
            </a:xfrm>
            <a:prstGeom prst="rect">
              <a:avLst/>
            </a:prstGeom>
            <a:scene3d>
              <a:camera prst="isometricOffAxis2Right"/>
              <a:lightRig rig="threePt" dir="t"/>
            </a:scene3d>
          </p:spPr>
        </p:pic>
        <p:pic>
          <p:nvPicPr>
            <p:cNvPr id="22" name="Picture 21">
              <a:extLst>
                <a:ext uri="{FF2B5EF4-FFF2-40B4-BE49-F238E27FC236}">
                  <a16:creationId xmlns:a16="http://schemas.microsoft.com/office/drawing/2014/main" id="{79B982B6-E2D1-2824-B5EF-7FC0455E5194}"/>
                </a:ext>
              </a:extLst>
            </p:cNvPr>
            <p:cNvPicPr>
              <a:picLocks noChangeAspect="1"/>
            </p:cNvPicPr>
            <p:nvPr/>
          </p:nvPicPr>
          <p:blipFill>
            <a:blip r:embed="rId15"/>
            <a:stretch>
              <a:fillRect/>
            </a:stretch>
          </p:blipFill>
          <p:spPr>
            <a:xfrm>
              <a:off x="10662955" y="5896356"/>
              <a:ext cx="3777830" cy="3800496"/>
            </a:xfrm>
            <a:prstGeom prst="rect">
              <a:avLst/>
            </a:prstGeom>
            <a:scene3d>
              <a:camera prst="isometricOffAxis2Right"/>
              <a:lightRig rig="threePt" dir="t"/>
            </a:scene3d>
          </p:spPr>
        </p:pic>
      </p:grpSp>
      <p:sp>
        <p:nvSpPr>
          <p:cNvPr id="38" name="TextBox 37">
            <a:extLst>
              <a:ext uri="{FF2B5EF4-FFF2-40B4-BE49-F238E27FC236}">
                <a16:creationId xmlns:a16="http://schemas.microsoft.com/office/drawing/2014/main" id="{A1361E54-8841-7BB7-2858-6E41CFD27808}"/>
              </a:ext>
            </a:extLst>
          </p:cNvPr>
          <p:cNvSpPr txBox="1"/>
          <p:nvPr/>
        </p:nvSpPr>
        <p:spPr>
          <a:xfrm>
            <a:off x="18432851" y="4278261"/>
            <a:ext cx="6184602" cy="707886"/>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Encoder</a:t>
            </a:r>
          </a:p>
        </p:txBody>
      </p:sp>
      <p:sp>
        <p:nvSpPr>
          <p:cNvPr id="39" name="TextBox 38">
            <a:extLst>
              <a:ext uri="{FF2B5EF4-FFF2-40B4-BE49-F238E27FC236}">
                <a16:creationId xmlns:a16="http://schemas.microsoft.com/office/drawing/2014/main" id="{A1B45E4D-C603-E71D-ACB8-29DF3EF05CEA}"/>
              </a:ext>
            </a:extLst>
          </p:cNvPr>
          <p:cNvSpPr txBox="1"/>
          <p:nvPr/>
        </p:nvSpPr>
        <p:spPr>
          <a:xfrm>
            <a:off x="5766879" y="12539500"/>
            <a:ext cx="6184602" cy="707886"/>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Decoder</a:t>
            </a:r>
          </a:p>
        </p:txBody>
      </p:sp>
      <p:cxnSp>
        <p:nvCxnSpPr>
          <p:cNvPr id="25" name="Connector: Elbow 24">
            <a:extLst>
              <a:ext uri="{FF2B5EF4-FFF2-40B4-BE49-F238E27FC236}">
                <a16:creationId xmlns:a16="http://schemas.microsoft.com/office/drawing/2014/main" id="{AF88B196-0DBA-C4D4-D71A-06E2D694A05D}"/>
              </a:ext>
            </a:extLst>
          </p:cNvPr>
          <p:cNvCxnSpPr>
            <a:stCxn id="62" idx="3"/>
            <a:endCxn id="2" idx="3"/>
          </p:cNvCxnSpPr>
          <p:nvPr/>
        </p:nvCxnSpPr>
        <p:spPr>
          <a:xfrm flipH="1">
            <a:off x="3769887" y="7296338"/>
            <a:ext cx="26357755" cy="8408449"/>
          </a:xfrm>
          <a:prstGeom prst="bentConnector5">
            <a:avLst>
              <a:gd name="adj1" fmla="val -867"/>
              <a:gd name="adj2" fmla="val 52654"/>
              <a:gd name="adj3" fmla="val 103105"/>
            </a:avLst>
          </a:prstGeom>
          <a:ln w="762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BCFB09D-2441-3103-900F-D29176E7A0DC}"/>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6">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26" name="Slide Number Placeholder 3">
            <a:extLst>
              <a:ext uri="{FF2B5EF4-FFF2-40B4-BE49-F238E27FC236}">
                <a16:creationId xmlns:a16="http://schemas.microsoft.com/office/drawing/2014/main" id="{06BA8659-CDF9-7026-09B3-66FA486B1240}"/>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62</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697681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Cube 1044">
            <a:extLst>
              <a:ext uri="{FF2B5EF4-FFF2-40B4-BE49-F238E27FC236}">
                <a16:creationId xmlns:a16="http://schemas.microsoft.com/office/drawing/2014/main" id="{BBFD36A6-C7ED-3C3E-7976-14C9A65F17D9}"/>
              </a:ext>
            </a:extLst>
          </p:cNvPr>
          <p:cNvSpPr/>
          <p:nvPr/>
        </p:nvSpPr>
        <p:spPr>
          <a:xfrm>
            <a:off x="26968740" y="3686954"/>
            <a:ext cx="2561317" cy="5486400"/>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600">
                <a:solidFill>
                  <a:schemeClr val="tx1"/>
                </a:solidFill>
                <a:latin typeface="+mj-lt"/>
              </a:rPr>
              <a:t>Down0</a:t>
            </a:r>
          </a:p>
          <a:p>
            <a:pPr algn="ctr">
              <a:lnSpc>
                <a:spcPct val="90000"/>
              </a:lnSpc>
            </a:pPr>
            <a:r>
              <a:rPr lang="en-US" sz="4000">
                <a:solidFill>
                  <a:schemeClr val="tx1"/>
                </a:solidFill>
                <a:latin typeface="+mj-lt"/>
              </a:rPr>
              <a:t>Copy</a:t>
            </a:r>
          </a:p>
        </p:txBody>
      </p:sp>
      <p:sp>
        <p:nvSpPr>
          <p:cNvPr id="52" name="Cube 51">
            <a:extLst>
              <a:ext uri="{FF2B5EF4-FFF2-40B4-BE49-F238E27FC236}">
                <a16:creationId xmlns:a16="http://schemas.microsoft.com/office/drawing/2014/main" id="{05FDD819-3114-6A37-F580-EB209C408DC2}"/>
              </a:ext>
            </a:extLst>
          </p:cNvPr>
          <p:cNvSpPr/>
          <p:nvPr/>
        </p:nvSpPr>
        <p:spPr>
          <a:xfrm>
            <a:off x="22916634" y="9741365"/>
            <a:ext cx="2914807" cy="3824647"/>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a:solidFill>
                  <a:schemeClr val="tx1"/>
                </a:solidFill>
                <a:latin typeface="+mj-lt"/>
              </a:rPr>
              <a:t>Down1 Copy</a:t>
            </a:r>
          </a:p>
        </p:txBody>
      </p:sp>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U-Nets</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dirty="0"/>
              <a:t>The U shaped Autoencoder</a:t>
            </a:r>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648967" y="4974345"/>
            <a:ext cx="914400" cy="914400"/>
          </a:xfrm>
          <a:prstGeom prst="rect">
            <a:avLst/>
          </a:prstGeom>
        </p:spPr>
      </p:pic>
      <p:sp>
        <p:nvSpPr>
          <p:cNvPr id="55" name="Cube 54">
            <a:extLst>
              <a:ext uri="{FF2B5EF4-FFF2-40B4-BE49-F238E27FC236}">
                <a16:creationId xmlns:a16="http://schemas.microsoft.com/office/drawing/2014/main" id="{6EAA52D9-0986-B343-C28E-4CF0A4C05E72}"/>
              </a:ext>
            </a:extLst>
          </p:cNvPr>
          <p:cNvSpPr/>
          <p:nvPr/>
        </p:nvSpPr>
        <p:spPr>
          <a:xfrm>
            <a:off x="8804969" y="14748862"/>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(Down2)</a:t>
            </a:r>
          </a:p>
        </p:txBody>
      </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837275" y="8021431"/>
            <a:ext cx="914400" cy="914400"/>
          </a:xfrm>
          <a:prstGeom prst="rect">
            <a:avLst/>
          </a:prstGeom>
        </p:spPr>
      </p:pic>
      <p:sp>
        <p:nvSpPr>
          <p:cNvPr id="24" name="TextBox 23">
            <a:extLst>
              <a:ext uri="{FF2B5EF4-FFF2-40B4-BE49-F238E27FC236}">
                <a16:creationId xmlns:a16="http://schemas.microsoft.com/office/drawing/2014/main" id="{71D8D384-DE84-A376-B712-D159796D0EC9}"/>
              </a:ext>
            </a:extLst>
          </p:cNvPr>
          <p:cNvSpPr txBox="1"/>
          <p:nvPr/>
        </p:nvSpPr>
        <p:spPr>
          <a:xfrm>
            <a:off x="-339288" y="9721766"/>
            <a:ext cx="3532239" cy="707886"/>
          </a:xfrm>
          <a:prstGeom prst="rect">
            <a:avLst/>
          </a:prstGeom>
          <a:noFill/>
        </p:spPr>
        <p:txBody>
          <a:bodyPr wrap="square" rtlCol="0">
            <a:spAutoFit/>
          </a:bodyPr>
          <a:lstStyle/>
          <a:p>
            <a:pPr algn="ctr"/>
            <a:r>
              <a:rPr lang="en-US" sz="4000">
                <a:solidFill>
                  <a:schemeClr val="bg1"/>
                </a:solidFill>
                <a:latin typeface="+mj-lt"/>
              </a:rPr>
              <a:t>3 </a:t>
            </a:r>
            <a:r>
              <a:rPr lang="en-US" sz="4000" err="1">
                <a:solidFill>
                  <a:schemeClr val="bg1"/>
                </a:solidFill>
                <a:latin typeface="+mj-lt"/>
              </a:rPr>
              <a:t>ch</a:t>
            </a:r>
            <a:endParaRPr lang="en-US" sz="4000">
              <a:solidFill>
                <a:schemeClr val="bg1"/>
              </a:solidFill>
              <a:latin typeface="+mj-lt"/>
            </a:endParaRPr>
          </a:p>
        </p:txBody>
      </p:sp>
      <p:sp>
        <p:nvSpPr>
          <p:cNvPr id="26" name="TextBox 25">
            <a:extLst>
              <a:ext uri="{FF2B5EF4-FFF2-40B4-BE49-F238E27FC236}">
                <a16:creationId xmlns:a16="http://schemas.microsoft.com/office/drawing/2014/main" id="{C4F6265A-1C21-6B6B-4533-1A948A038CC7}"/>
              </a:ext>
            </a:extLst>
          </p:cNvPr>
          <p:cNvSpPr txBox="1"/>
          <p:nvPr/>
        </p:nvSpPr>
        <p:spPr>
          <a:xfrm rot="16200000">
            <a:off x="2372967" y="5899768"/>
            <a:ext cx="3532239" cy="707886"/>
          </a:xfrm>
          <a:prstGeom prst="rect">
            <a:avLst/>
          </a:prstGeom>
          <a:noFill/>
        </p:spPr>
        <p:txBody>
          <a:bodyPr wrap="square" rtlCol="0">
            <a:spAutoFit/>
          </a:bodyPr>
          <a:lstStyle/>
          <a:p>
            <a:pPr algn="ctr"/>
            <a:r>
              <a:rPr lang="en-US" sz="4000">
                <a:solidFill>
                  <a:schemeClr val="bg1"/>
                </a:solidFill>
                <a:latin typeface="+mj-lt"/>
              </a:rPr>
              <a:t>128 </a:t>
            </a:r>
            <a:r>
              <a:rPr lang="en-US" sz="4000" err="1">
                <a:solidFill>
                  <a:schemeClr val="bg1"/>
                </a:solidFill>
                <a:latin typeface="+mj-lt"/>
              </a:rPr>
              <a:t>px</a:t>
            </a:r>
            <a:endParaRPr lang="en-US" sz="4000">
              <a:solidFill>
                <a:schemeClr val="bg1"/>
              </a:solidFill>
              <a:latin typeface="+mj-lt"/>
            </a:endParaRPr>
          </a:p>
        </p:txBody>
      </p:sp>
      <p:sp>
        <p:nvSpPr>
          <p:cNvPr id="27" name="TextBox 26">
            <a:extLst>
              <a:ext uri="{FF2B5EF4-FFF2-40B4-BE49-F238E27FC236}">
                <a16:creationId xmlns:a16="http://schemas.microsoft.com/office/drawing/2014/main" id="{31622683-5E2A-445C-AA0E-B11B97B5F166}"/>
              </a:ext>
            </a:extLst>
          </p:cNvPr>
          <p:cNvSpPr txBox="1"/>
          <p:nvPr/>
        </p:nvSpPr>
        <p:spPr>
          <a:xfrm rot="19526499">
            <a:off x="575292" y="8807560"/>
            <a:ext cx="3532239" cy="707886"/>
          </a:xfrm>
          <a:prstGeom prst="rect">
            <a:avLst/>
          </a:prstGeom>
          <a:noFill/>
        </p:spPr>
        <p:txBody>
          <a:bodyPr wrap="square" rtlCol="0">
            <a:spAutoFit/>
          </a:bodyPr>
          <a:lstStyle/>
          <a:p>
            <a:pPr algn="ctr"/>
            <a:r>
              <a:rPr lang="en-US" sz="4000">
                <a:solidFill>
                  <a:schemeClr val="bg1"/>
                </a:solidFill>
                <a:latin typeface="+mj-lt"/>
              </a:rPr>
              <a:t>128 </a:t>
            </a:r>
            <a:r>
              <a:rPr lang="en-US" sz="4000" err="1">
                <a:solidFill>
                  <a:schemeClr val="bg1"/>
                </a:solidFill>
                <a:latin typeface="+mj-lt"/>
              </a:rPr>
              <a:t>px</a:t>
            </a:r>
            <a:endParaRPr lang="en-US" sz="4000">
              <a:solidFill>
                <a:schemeClr val="bg1"/>
              </a:solidFill>
              <a:latin typeface="+mj-lt"/>
            </a:endParaRPr>
          </a:p>
        </p:txBody>
      </p:sp>
      <p:grpSp>
        <p:nvGrpSpPr>
          <p:cNvPr id="33" name="Group 32">
            <a:extLst>
              <a:ext uri="{FF2B5EF4-FFF2-40B4-BE49-F238E27FC236}">
                <a16:creationId xmlns:a16="http://schemas.microsoft.com/office/drawing/2014/main" id="{31884358-8FCE-3825-ECCB-661AEFC6D9AF}"/>
              </a:ext>
            </a:extLst>
          </p:cNvPr>
          <p:cNvGrpSpPr/>
          <p:nvPr/>
        </p:nvGrpSpPr>
        <p:grpSpPr>
          <a:xfrm>
            <a:off x="6488366" y="9738348"/>
            <a:ext cx="4153746" cy="5469997"/>
            <a:chOff x="10134321" y="11033004"/>
            <a:chExt cx="4153746" cy="5469997"/>
          </a:xfrm>
        </p:grpSpPr>
        <p:sp>
          <p:nvSpPr>
            <p:cNvPr id="28" name="TextBox 27">
              <a:extLst>
                <a:ext uri="{FF2B5EF4-FFF2-40B4-BE49-F238E27FC236}">
                  <a16:creationId xmlns:a16="http://schemas.microsoft.com/office/drawing/2014/main" id="{87DD1007-C33A-FD5D-B527-86F822EB722B}"/>
                </a:ext>
              </a:extLst>
            </p:cNvPr>
            <p:cNvSpPr txBox="1"/>
            <p:nvPr/>
          </p:nvSpPr>
          <p:spPr>
            <a:xfrm>
              <a:off x="10134321" y="14922680"/>
              <a:ext cx="3532239" cy="707886"/>
            </a:xfrm>
            <a:prstGeom prst="rect">
              <a:avLst/>
            </a:prstGeom>
            <a:noFill/>
          </p:spPr>
          <p:txBody>
            <a:bodyPr wrap="square" rtlCol="0">
              <a:spAutoFit/>
            </a:bodyPr>
            <a:lstStyle/>
            <a:p>
              <a:pPr algn="ctr"/>
              <a:r>
                <a:rPr lang="en-US" sz="4000">
                  <a:solidFill>
                    <a:schemeClr val="bg1"/>
                  </a:solidFill>
                  <a:latin typeface="+mj-lt"/>
                </a:rPr>
                <a:t>100 </a:t>
              </a:r>
              <a:r>
                <a:rPr lang="en-US" sz="4000" err="1">
                  <a:solidFill>
                    <a:schemeClr val="bg1"/>
                  </a:solidFill>
                  <a:latin typeface="+mj-lt"/>
                </a:rPr>
                <a:t>ch</a:t>
              </a:r>
              <a:endParaRPr lang="en-US" sz="4000">
                <a:solidFill>
                  <a:schemeClr val="bg1"/>
                </a:solidFill>
                <a:latin typeface="+mj-lt"/>
              </a:endParaRPr>
            </a:p>
          </p:txBody>
        </p:sp>
        <p:sp>
          <p:nvSpPr>
            <p:cNvPr id="54" name="Cube 53">
              <a:extLst>
                <a:ext uri="{FF2B5EF4-FFF2-40B4-BE49-F238E27FC236}">
                  <a16:creationId xmlns:a16="http://schemas.microsoft.com/office/drawing/2014/main" id="{EF69E034-41B5-AB08-1AEB-F1CE09A9E7CC}"/>
                </a:ext>
              </a:extLst>
            </p:cNvPr>
            <p:cNvSpPr/>
            <p:nvPr/>
          </p:nvSpPr>
          <p:spPr>
            <a:xfrm>
              <a:off x="10639360" y="11033004"/>
              <a:ext cx="2914807"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(Down1)</a:t>
              </a:r>
            </a:p>
          </p:txBody>
        </p:sp>
        <p:sp>
          <p:nvSpPr>
            <p:cNvPr id="29" name="TextBox 28">
              <a:extLst>
                <a:ext uri="{FF2B5EF4-FFF2-40B4-BE49-F238E27FC236}">
                  <a16:creationId xmlns:a16="http://schemas.microsoft.com/office/drawing/2014/main" id="{9BBF60A7-A21C-5D47-0B2A-FF71670E9F19}"/>
                </a:ext>
              </a:extLst>
            </p:cNvPr>
            <p:cNvSpPr txBox="1"/>
            <p:nvPr/>
          </p:nvSpPr>
          <p:spPr>
            <a:xfrm rot="18760615">
              <a:off x="11723459" y="14382939"/>
              <a:ext cx="3532239" cy="707886"/>
            </a:xfrm>
            <a:prstGeom prst="rect">
              <a:avLst/>
            </a:prstGeom>
            <a:noFill/>
          </p:spPr>
          <p:txBody>
            <a:bodyPr wrap="square" rtlCol="0">
              <a:spAutoFit/>
            </a:bodyPr>
            <a:lstStyle/>
            <a:p>
              <a:pPr algn="ctr"/>
              <a:r>
                <a:rPr lang="en-US" sz="4000">
                  <a:solidFill>
                    <a:schemeClr val="bg1"/>
                  </a:solidFill>
                  <a:latin typeface="+mj-lt"/>
                </a:rPr>
                <a:t>64 </a:t>
              </a:r>
              <a:r>
                <a:rPr lang="en-US" sz="4000" err="1">
                  <a:solidFill>
                    <a:schemeClr val="bg1"/>
                  </a:solidFill>
                  <a:latin typeface="+mj-lt"/>
                </a:rPr>
                <a:t>px</a:t>
              </a:r>
              <a:endParaRPr lang="en-US" sz="4000">
                <a:solidFill>
                  <a:schemeClr val="bg1"/>
                </a:solidFill>
                <a:latin typeface="+mj-lt"/>
              </a:endParaRPr>
            </a:p>
          </p:txBody>
        </p:sp>
        <p:sp>
          <p:nvSpPr>
            <p:cNvPr id="30" name="TextBox 29">
              <a:extLst>
                <a:ext uri="{FF2B5EF4-FFF2-40B4-BE49-F238E27FC236}">
                  <a16:creationId xmlns:a16="http://schemas.microsoft.com/office/drawing/2014/main" id="{1E17147A-0241-CE91-7505-73330BB689E0}"/>
                </a:ext>
              </a:extLst>
            </p:cNvPr>
            <p:cNvSpPr txBox="1"/>
            <p:nvPr/>
          </p:nvSpPr>
          <p:spPr>
            <a:xfrm rot="16200000">
              <a:off x="12168004" y="12459929"/>
              <a:ext cx="3532239" cy="707886"/>
            </a:xfrm>
            <a:prstGeom prst="rect">
              <a:avLst/>
            </a:prstGeom>
            <a:noFill/>
          </p:spPr>
          <p:txBody>
            <a:bodyPr wrap="square" rtlCol="0">
              <a:spAutoFit/>
            </a:bodyPr>
            <a:lstStyle/>
            <a:p>
              <a:pPr algn="ctr"/>
              <a:r>
                <a:rPr lang="en-US" sz="4000">
                  <a:solidFill>
                    <a:schemeClr val="bg1"/>
                  </a:solidFill>
                  <a:latin typeface="+mj-lt"/>
                </a:rPr>
                <a:t>64 </a:t>
              </a:r>
              <a:r>
                <a:rPr lang="en-US" sz="4000" err="1">
                  <a:solidFill>
                    <a:schemeClr val="bg1"/>
                  </a:solidFill>
                  <a:latin typeface="+mj-lt"/>
                </a:rPr>
                <a:t>px</a:t>
              </a:r>
              <a:endParaRPr lang="en-US" sz="4000">
                <a:solidFill>
                  <a:schemeClr val="bg1"/>
                </a:solidFill>
                <a:latin typeface="+mj-lt"/>
              </a:endParaRPr>
            </a:p>
          </p:txBody>
        </p:sp>
      </p:grpSp>
      <p:sp>
        <p:nvSpPr>
          <p:cNvPr id="34" name="TextBox 33">
            <a:extLst>
              <a:ext uri="{FF2B5EF4-FFF2-40B4-BE49-F238E27FC236}">
                <a16:creationId xmlns:a16="http://schemas.microsoft.com/office/drawing/2014/main" id="{EE9FDD95-2850-32EB-E671-22A2EA9BDDAA}"/>
              </a:ext>
            </a:extLst>
          </p:cNvPr>
          <p:cNvSpPr txBox="1"/>
          <p:nvPr/>
        </p:nvSpPr>
        <p:spPr>
          <a:xfrm>
            <a:off x="8804969" y="16436230"/>
            <a:ext cx="3532239" cy="707886"/>
          </a:xfrm>
          <a:prstGeom prst="rect">
            <a:avLst/>
          </a:prstGeom>
          <a:noFill/>
        </p:spPr>
        <p:txBody>
          <a:bodyPr wrap="square" rtlCol="0">
            <a:spAutoFit/>
          </a:bodyPr>
          <a:lstStyle/>
          <a:p>
            <a:pPr algn="ctr"/>
            <a:r>
              <a:rPr lang="en-US" sz="4000">
                <a:solidFill>
                  <a:schemeClr val="bg1"/>
                </a:solidFill>
                <a:latin typeface="+mj-lt"/>
              </a:rPr>
              <a:t>200 </a:t>
            </a:r>
            <a:r>
              <a:rPr lang="en-US" sz="4000" err="1">
                <a:solidFill>
                  <a:schemeClr val="bg1"/>
                </a:solidFill>
                <a:latin typeface="+mj-lt"/>
              </a:rPr>
              <a:t>ch</a:t>
            </a:r>
            <a:endParaRPr lang="en-US" sz="4000">
              <a:solidFill>
                <a:schemeClr val="bg1"/>
              </a:solidFill>
              <a:latin typeface="+mj-lt"/>
            </a:endParaRPr>
          </a:p>
        </p:txBody>
      </p:sp>
      <p:sp>
        <p:nvSpPr>
          <p:cNvPr id="35" name="TextBox 34">
            <a:extLst>
              <a:ext uri="{FF2B5EF4-FFF2-40B4-BE49-F238E27FC236}">
                <a16:creationId xmlns:a16="http://schemas.microsoft.com/office/drawing/2014/main" id="{F8F5B9BA-122A-FA53-6CF7-50B8F2D2E95B}"/>
              </a:ext>
            </a:extLst>
          </p:cNvPr>
          <p:cNvSpPr txBox="1"/>
          <p:nvPr/>
        </p:nvSpPr>
        <p:spPr>
          <a:xfrm rot="18760615">
            <a:off x="10965550" y="16053390"/>
            <a:ext cx="3532239" cy="707886"/>
          </a:xfrm>
          <a:prstGeom prst="rect">
            <a:avLst/>
          </a:prstGeom>
          <a:noFill/>
        </p:spPr>
        <p:txBody>
          <a:bodyPr wrap="square" rtlCol="0">
            <a:spAutoFit/>
          </a:bodyPr>
          <a:lstStyle/>
          <a:p>
            <a:pPr algn="ctr"/>
            <a:r>
              <a:rPr lang="en-US" sz="4000">
                <a:solidFill>
                  <a:schemeClr val="bg1"/>
                </a:solidFill>
                <a:latin typeface="+mj-lt"/>
              </a:rPr>
              <a:t>32 </a:t>
            </a:r>
            <a:r>
              <a:rPr lang="en-US" sz="4000" err="1">
                <a:solidFill>
                  <a:schemeClr val="bg1"/>
                </a:solidFill>
                <a:latin typeface="+mj-lt"/>
              </a:rPr>
              <a:t>px</a:t>
            </a:r>
            <a:endParaRPr lang="en-US" sz="4000">
              <a:solidFill>
                <a:schemeClr val="bg1"/>
              </a:solidFill>
              <a:latin typeface="+mj-lt"/>
            </a:endParaRPr>
          </a:p>
        </p:txBody>
      </p:sp>
      <p:sp>
        <p:nvSpPr>
          <p:cNvPr id="36" name="TextBox 35">
            <a:extLst>
              <a:ext uri="{FF2B5EF4-FFF2-40B4-BE49-F238E27FC236}">
                <a16:creationId xmlns:a16="http://schemas.microsoft.com/office/drawing/2014/main" id="{06EFC01E-B6DC-7D9C-8A52-976BC8BBA99D}"/>
              </a:ext>
            </a:extLst>
          </p:cNvPr>
          <p:cNvSpPr txBox="1"/>
          <p:nvPr/>
        </p:nvSpPr>
        <p:spPr>
          <a:xfrm rot="16200000">
            <a:off x="11314792" y="14810005"/>
            <a:ext cx="3532239" cy="707886"/>
          </a:xfrm>
          <a:prstGeom prst="rect">
            <a:avLst/>
          </a:prstGeom>
          <a:noFill/>
        </p:spPr>
        <p:txBody>
          <a:bodyPr wrap="square" rtlCol="0">
            <a:spAutoFit/>
          </a:bodyPr>
          <a:lstStyle/>
          <a:p>
            <a:pPr algn="ctr"/>
            <a:r>
              <a:rPr lang="en-US" sz="4000">
                <a:solidFill>
                  <a:schemeClr val="bg1"/>
                </a:solidFill>
                <a:latin typeface="+mj-lt"/>
              </a:rPr>
              <a:t>32 </a:t>
            </a:r>
            <a:r>
              <a:rPr lang="en-US" sz="4000" err="1">
                <a:solidFill>
                  <a:schemeClr val="bg1"/>
                </a:solidFill>
                <a:latin typeface="+mj-lt"/>
              </a:rPr>
              <a:t>px</a:t>
            </a:r>
            <a:endParaRPr lang="en-US" sz="4000">
              <a:solidFill>
                <a:schemeClr val="bg1"/>
              </a:solidFill>
              <a:latin typeface="+mj-lt"/>
            </a:endParaRPr>
          </a:p>
        </p:txBody>
      </p:sp>
      <p:sp>
        <p:nvSpPr>
          <p:cNvPr id="42" name="TextBox 41">
            <a:extLst>
              <a:ext uri="{FF2B5EF4-FFF2-40B4-BE49-F238E27FC236}">
                <a16:creationId xmlns:a16="http://schemas.microsoft.com/office/drawing/2014/main" id="{37F07418-58BD-12EA-3AC6-D77EFA662A4C}"/>
              </a:ext>
            </a:extLst>
          </p:cNvPr>
          <p:cNvSpPr txBox="1"/>
          <p:nvPr/>
        </p:nvSpPr>
        <p:spPr>
          <a:xfrm rot="16200000">
            <a:off x="16028528" y="14587895"/>
            <a:ext cx="800219" cy="5312799"/>
          </a:xfrm>
          <a:prstGeom prst="rect">
            <a:avLst/>
          </a:prstGeom>
          <a:solidFill>
            <a:schemeClr val="tx2"/>
          </a:solidFill>
        </p:spPr>
        <p:txBody>
          <a:bodyPr vert="eaVert" wrap="square" rtlCol="0">
            <a:spAutoFit/>
          </a:bodyPr>
          <a:lstStyle/>
          <a:p>
            <a:pPr algn="ctr"/>
            <a:r>
              <a:rPr lang="en-US" sz="4000">
                <a:latin typeface="+mj-lt"/>
                <a:cs typeface="NVIDIA Sans" panose="020B0503020203020204" pitchFamily="34" charset="0"/>
              </a:rPr>
              <a:t>Latent Vector</a:t>
            </a:r>
          </a:p>
        </p:txBody>
      </p:sp>
      <p:sp>
        <p:nvSpPr>
          <p:cNvPr id="43" name="TextBox 42">
            <a:extLst>
              <a:ext uri="{FF2B5EF4-FFF2-40B4-BE49-F238E27FC236}">
                <a16:creationId xmlns:a16="http://schemas.microsoft.com/office/drawing/2014/main" id="{3D520846-CAA2-7394-D792-1ACEC51AD14F}"/>
              </a:ext>
            </a:extLst>
          </p:cNvPr>
          <p:cNvSpPr txBox="1"/>
          <p:nvPr/>
        </p:nvSpPr>
        <p:spPr>
          <a:xfrm>
            <a:off x="13772238" y="17741379"/>
            <a:ext cx="5164693" cy="1323439"/>
          </a:xfrm>
          <a:prstGeom prst="rect">
            <a:avLst/>
          </a:prstGeom>
          <a:noFill/>
        </p:spPr>
        <p:txBody>
          <a:bodyPr wrap="square" rtlCol="0">
            <a:spAutoFit/>
          </a:bodyPr>
          <a:lstStyle/>
          <a:p>
            <a:pPr algn="ctr"/>
            <a:r>
              <a:rPr lang="en-US" sz="4000">
                <a:solidFill>
                  <a:schemeClr val="bg1"/>
                </a:solidFill>
                <a:latin typeface="+mj-lt"/>
              </a:rPr>
              <a:t>200 x 32 x 32</a:t>
            </a:r>
          </a:p>
          <a:p>
            <a:pPr algn="ctr"/>
            <a:r>
              <a:rPr lang="en-US" sz="4000">
                <a:solidFill>
                  <a:schemeClr val="bg1"/>
                </a:solidFill>
                <a:latin typeface="+mj-lt"/>
              </a:rPr>
              <a:t>204,800 features</a:t>
            </a:r>
          </a:p>
        </p:txBody>
      </p:sp>
      <p:sp>
        <p:nvSpPr>
          <p:cNvPr id="44" name="Cube 43">
            <a:extLst>
              <a:ext uri="{FF2B5EF4-FFF2-40B4-BE49-F238E27FC236}">
                <a16:creationId xmlns:a16="http://schemas.microsoft.com/office/drawing/2014/main" id="{D001671E-BCFF-4292-F0A1-D236A7039590}"/>
              </a:ext>
            </a:extLst>
          </p:cNvPr>
          <p:cNvSpPr/>
          <p:nvPr/>
        </p:nvSpPr>
        <p:spPr>
          <a:xfrm>
            <a:off x="17781805" y="14748861"/>
            <a:ext cx="3926700" cy="1658472"/>
          </a:xfrm>
          <a:prstGeom prst="cube">
            <a:avLst>
              <a:gd name="adj" fmla="val 28488"/>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a:solidFill>
                  <a:schemeClr val="tx1"/>
                </a:solidFill>
                <a:latin typeface="+mj-lt"/>
              </a:rPr>
              <a:t>Down2 Copy</a:t>
            </a:r>
          </a:p>
        </p:txBody>
      </p:sp>
      <p:sp>
        <p:nvSpPr>
          <p:cNvPr id="45" name="Cube 44">
            <a:extLst>
              <a:ext uri="{FF2B5EF4-FFF2-40B4-BE49-F238E27FC236}">
                <a16:creationId xmlns:a16="http://schemas.microsoft.com/office/drawing/2014/main" id="{90087DC0-B14F-182B-3449-68F85064CD2B}"/>
              </a:ext>
            </a:extLst>
          </p:cNvPr>
          <p:cNvSpPr/>
          <p:nvPr/>
        </p:nvSpPr>
        <p:spPr>
          <a:xfrm>
            <a:off x="21237843" y="14752664"/>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(Up0)</a:t>
            </a:r>
          </a:p>
        </p:txBody>
      </p:sp>
      <p:pic>
        <p:nvPicPr>
          <p:cNvPr id="46" name="Picture 45" descr="A white outline of a dog&#10;&#10;Description automatically generated">
            <a:extLst>
              <a:ext uri="{FF2B5EF4-FFF2-40B4-BE49-F238E27FC236}">
                <a16:creationId xmlns:a16="http://schemas.microsoft.com/office/drawing/2014/main" id="{0DB2FF19-AD9D-0562-758A-4038665CBF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23229" y="3678653"/>
            <a:ext cx="3817869" cy="4761663"/>
          </a:xfrm>
          <a:prstGeom prst="rect">
            <a:avLst/>
          </a:prstGeom>
          <a:scene3d>
            <a:camera prst="isometricRightUp"/>
            <a:lightRig rig="threePt" dir="t"/>
          </a:scene3d>
        </p:spPr>
      </p:pic>
      <p:grpSp>
        <p:nvGrpSpPr>
          <p:cNvPr id="47" name="Group 46">
            <a:extLst>
              <a:ext uri="{FF2B5EF4-FFF2-40B4-BE49-F238E27FC236}">
                <a16:creationId xmlns:a16="http://schemas.microsoft.com/office/drawing/2014/main" id="{34FACC06-B90E-AC36-5804-CC7229096965}"/>
              </a:ext>
            </a:extLst>
          </p:cNvPr>
          <p:cNvGrpSpPr/>
          <p:nvPr/>
        </p:nvGrpSpPr>
        <p:grpSpPr>
          <a:xfrm>
            <a:off x="23414954" y="9738348"/>
            <a:ext cx="5414827" cy="5411003"/>
            <a:chOff x="8873240" y="11033004"/>
            <a:chExt cx="5414827" cy="5411003"/>
          </a:xfrm>
        </p:grpSpPr>
        <p:sp>
          <p:nvSpPr>
            <p:cNvPr id="48" name="TextBox 47">
              <a:extLst>
                <a:ext uri="{FF2B5EF4-FFF2-40B4-BE49-F238E27FC236}">
                  <a16:creationId xmlns:a16="http://schemas.microsoft.com/office/drawing/2014/main" id="{9D099407-A5DD-28E9-99F6-C5639872867F}"/>
                </a:ext>
              </a:extLst>
            </p:cNvPr>
            <p:cNvSpPr txBox="1"/>
            <p:nvPr/>
          </p:nvSpPr>
          <p:spPr>
            <a:xfrm>
              <a:off x="8873240" y="14922680"/>
              <a:ext cx="3532239" cy="707886"/>
            </a:xfrm>
            <a:prstGeom prst="rect">
              <a:avLst/>
            </a:prstGeom>
            <a:noFill/>
          </p:spPr>
          <p:txBody>
            <a:bodyPr wrap="square" rtlCol="0">
              <a:spAutoFit/>
            </a:bodyPr>
            <a:lstStyle/>
            <a:p>
              <a:pPr algn="ctr"/>
              <a:r>
                <a:rPr lang="en-US" sz="4000">
                  <a:solidFill>
                    <a:schemeClr val="bg1"/>
                  </a:solidFill>
                  <a:latin typeface="+mj-lt"/>
                </a:rPr>
                <a:t> 2 x100 </a:t>
              </a:r>
              <a:r>
                <a:rPr lang="en-US" sz="4000" err="1">
                  <a:solidFill>
                    <a:schemeClr val="bg1"/>
                  </a:solidFill>
                  <a:latin typeface="+mj-lt"/>
                </a:rPr>
                <a:t>ch</a:t>
              </a:r>
              <a:endParaRPr lang="en-US" sz="4000">
                <a:solidFill>
                  <a:schemeClr val="bg1"/>
                </a:solidFill>
                <a:latin typeface="+mj-lt"/>
              </a:endParaRPr>
            </a:p>
          </p:txBody>
        </p:sp>
        <p:sp>
          <p:nvSpPr>
            <p:cNvPr id="49" name="Cube 48">
              <a:extLst>
                <a:ext uri="{FF2B5EF4-FFF2-40B4-BE49-F238E27FC236}">
                  <a16:creationId xmlns:a16="http://schemas.microsoft.com/office/drawing/2014/main" id="{578B6BBA-6F83-E5F7-23A8-E76A5161DF12}"/>
                </a:ext>
              </a:extLst>
            </p:cNvPr>
            <p:cNvSpPr/>
            <p:nvPr/>
          </p:nvSpPr>
          <p:spPr>
            <a:xfrm>
              <a:off x="10639360" y="11033004"/>
              <a:ext cx="2914807"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(Up1)</a:t>
              </a:r>
            </a:p>
          </p:txBody>
        </p:sp>
        <p:sp>
          <p:nvSpPr>
            <p:cNvPr id="50" name="TextBox 49">
              <a:extLst>
                <a:ext uri="{FF2B5EF4-FFF2-40B4-BE49-F238E27FC236}">
                  <a16:creationId xmlns:a16="http://schemas.microsoft.com/office/drawing/2014/main" id="{5B71ADD7-A671-D66E-4A56-5F306BE20068}"/>
                </a:ext>
              </a:extLst>
            </p:cNvPr>
            <p:cNvSpPr txBox="1"/>
            <p:nvPr/>
          </p:nvSpPr>
          <p:spPr>
            <a:xfrm rot="18760615">
              <a:off x="11752956" y="14323945"/>
              <a:ext cx="3532239" cy="707886"/>
            </a:xfrm>
            <a:prstGeom prst="rect">
              <a:avLst/>
            </a:prstGeom>
            <a:noFill/>
          </p:spPr>
          <p:txBody>
            <a:bodyPr wrap="square" rtlCol="0">
              <a:spAutoFit/>
            </a:bodyPr>
            <a:lstStyle/>
            <a:p>
              <a:pPr algn="ctr"/>
              <a:r>
                <a:rPr lang="en-US" sz="4000">
                  <a:solidFill>
                    <a:schemeClr val="bg1"/>
                  </a:solidFill>
                  <a:latin typeface="+mj-lt"/>
                </a:rPr>
                <a:t>64 </a:t>
              </a:r>
              <a:r>
                <a:rPr lang="en-US" sz="4000" err="1">
                  <a:solidFill>
                    <a:schemeClr val="bg1"/>
                  </a:solidFill>
                  <a:latin typeface="+mj-lt"/>
                </a:rPr>
                <a:t>px</a:t>
              </a:r>
              <a:endParaRPr lang="en-US" sz="4000">
                <a:solidFill>
                  <a:schemeClr val="bg1"/>
                </a:solidFill>
                <a:latin typeface="+mj-lt"/>
              </a:endParaRPr>
            </a:p>
          </p:txBody>
        </p:sp>
        <p:sp>
          <p:nvSpPr>
            <p:cNvPr id="51" name="TextBox 50">
              <a:extLst>
                <a:ext uri="{FF2B5EF4-FFF2-40B4-BE49-F238E27FC236}">
                  <a16:creationId xmlns:a16="http://schemas.microsoft.com/office/drawing/2014/main" id="{43EB1C39-9246-F2EC-6FEB-4E43070BC868}"/>
                </a:ext>
              </a:extLst>
            </p:cNvPr>
            <p:cNvSpPr txBox="1"/>
            <p:nvPr/>
          </p:nvSpPr>
          <p:spPr>
            <a:xfrm rot="16200000">
              <a:off x="12168004" y="12459929"/>
              <a:ext cx="3532239" cy="707886"/>
            </a:xfrm>
            <a:prstGeom prst="rect">
              <a:avLst/>
            </a:prstGeom>
            <a:noFill/>
          </p:spPr>
          <p:txBody>
            <a:bodyPr wrap="square" rtlCol="0">
              <a:spAutoFit/>
            </a:bodyPr>
            <a:lstStyle/>
            <a:p>
              <a:pPr algn="ctr"/>
              <a:r>
                <a:rPr lang="en-US" sz="4000">
                  <a:solidFill>
                    <a:schemeClr val="bg1"/>
                  </a:solidFill>
                  <a:latin typeface="+mj-lt"/>
                </a:rPr>
                <a:t>64 </a:t>
              </a:r>
              <a:r>
                <a:rPr lang="en-US" sz="4000" err="1">
                  <a:solidFill>
                    <a:schemeClr val="bg1"/>
                  </a:solidFill>
                  <a:latin typeface="+mj-lt"/>
                </a:rPr>
                <a:t>px</a:t>
              </a:r>
              <a:endParaRPr lang="en-US" sz="4000">
                <a:solidFill>
                  <a:schemeClr val="bg1"/>
                </a:solidFill>
                <a:latin typeface="+mj-lt"/>
              </a:endParaRPr>
            </a:p>
          </p:txBody>
        </p:sp>
      </p:grpSp>
      <p:sp>
        <p:nvSpPr>
          <p:cNvPr id="53" name="TextBox 52">
            <a:extLst>
              <a:ext uri="{FF2B5EF4-FFF2-40B4-BE49-F238E27FC236}">
                <a16:creationId xmlns:a16="http://schemas.microsoft.com/office/drawing/2014/main" id="{823F1427-9C3C-2460-A6AF-3EFE67AE0DB5}"/>
              </a:ext>
            </a:extLst>
          </p:cNvPr>
          <p:cNvSpPr txBox="1"/>
          <p:nvPr/>
        </p:nvSpPr>
        <p:spPr>
          <a:xfrm>
            <a:off x="19471723" y="16414938"/>
            <a:ext cx="3532239" cy="1323439"/>
          </a:xfrm>
          <a:prstGeom prst="rect">
            <a:avLst/>
          </a:prstGeom>
          <a:noFill/>
        </p:spPr>
        <p:txBody>
          <a:bodyPr wrap="square" rtlCol="0">
            <a:spAutoFit/>
          </a:bodyPr>
          <a:lstStyle/>
          <a:p>
            <a:pPr algn="ctr"/>
            <a:r>
              <a:rPr lang="en-US" sz="4000">
                <a:solidFill>
                  <a:schemeClr val="bg1"/>
                </a:solidFill>
                <a:latin typeface="+mj-lt"/>
              </a:rPr>
              <a:t>2 x 200 </a:t>
            </a:r>
            <a:r>
              <a:rPr lang="en-US" sz="4000" err="1">
                <a:solidFill>
                  <a:schemeClr val="bg1"/>
                </a:solidFill>
                <a:latin typeface="+mj-lt"/>
              </a:rPr>
              <a:t>ch</a:t>
            </a:r>
            <a:endParaRPr lang="en-US" sz="4000">
              <a:solidFill>
                <a:schemeClr val="bg1"/>
              </a:solidFill>
              <a:latin typeface="+mj-lt"/>
            </a:endParaRPr>
          </a:p>
          <a:p>
            <a:pPr algn="ctr"/>
            <a:r>
              <a:rPr lang="en-US" sz="4000">
                <a:solidFill>
                  <a:schemeClr val="bg1"/>
                </a:solidFill>
                <a:latin typeface="+mj-lt"/>
              </a:rPr>
              <a:t>400 </a:t>
            </a:r>
            <a:r>
              <a:rPr lang="en-US" sz="4000" err="1">
                <a:solidFill>
                  <a:schemeClr val="bg1"/>
                </a:solidFill>
                <a:latin typeface="+mj-lt"/>
              </a:rPr>
              <a:t>ch</a:t>
            </a:r>
            <a:endParaRPr lang="en-US" sz="4000">
              <a:solidFill>
                <a:schemeClr val="bg1"/>
              </a:solidFill>
              <a:latin typeface="+mj-lt"/>
            </a:endParaRPr>
          </a:p>
        </p:txBody>
      </p:sp>
      <p:sp>
        <p:nvSpPr>
          <p:cNvPr id="56" name="TextBox 55">
            <a:extLst>
              <a:ext uri="{FF2B5EF4-FFF2-40B4-BE49-F238E27FC236}">
                <a16:creationId xmlns:a16="http://schemas.microsoft.com/office/drawing/2014/main" id="{452705E4-488E-E8EB-1A6D-6A9559B94CE3}"/>
              </a:ext>
            </a:extLst>
          </p:cNvPr>
          <p:cNvSpPr txBox="1"/>
          <p:nvPr/>
        </p:nvSpPr>
        <p:spPr>
          <a:xfrm rot="18760615">
            <a:off x="23300263" y="16060995"/>
            <a:ext cx="3532239" cy="707886"/>
          </a:xfrm>
          <a:prstGeom prst="rect">
            <a:avLst/>
          </a:prstGeom>
          <a:noFill/>
        </p:spPr>
        <p:txBody>
          <a:bodyPr wrap="square" rtlCol="0">
            <a:spAutoFit/>
          </a:bodyPr>
          <a:lstStyle/>
          <a:p>
            <a:pPr algn="ctr"/>
            <a:r>
              <a:rPr lang="en-US" sz="4000">
                <a:solidFill>
                  <a:schemeClr val="bg1"/>
                </a:solidFill>
                <a:latin typeface="+mj-lt"/>
              </a:rPr>
              <a:t>32 </a:t>
            </a:r>
            <a:r>
              <a:rPr lang="en-US" sz="4000" err="1">
                <a:solidFill>
                  <a:schemeClr val="bg1"/>
                </a:solidFill>
                <a:latin typeface="+mj-lt"/>
              </a:rPr>
              <a:t>px</a:t>
            </a:r>
            <a:endParaRPr lang="en-US" sz="4000">
              <a:solidFill>
                <a:schemeClr val="bg1"/>
              </a:solidFill>
              <a:latin typeface="+mj-lt"/>
            </a:endParaRPr>
          </a:p>
        </p:txBody>
      </p:sp>
      <p:sp>
        <p:nvSpPr>
          <p:cNvPr id="57" name="TextBox 56">
            <a:extLst>
              <a:ext uri="{FF2B5EF4-FFF2-40B4-BE49-F238E27FC236}">
                <a16:creationId xmlns:a16="http://schemas.microsoft.com/office/drawing/2014/main" id="{65508711-C48F-3BB5-4E27-0F6A07D15674}"/>
              </a:ext>
            </a:extLst>
          </p:cNvPr>
          <p:cNvSpPr txBox="1"/>
          <p:nvPr/>
        </p:nvSpPr>
        <p:spPr>
          <a:xfrm rot="16200000">
            <a:off x="23708499" y="14817610"/>
            <a:ext cx="3532239" cy="707886"/>
          </a:xfrm>
          <a:prstGeom prst="rect">
            <a:avLst/>
          </a:prstGeom>
          <a:noFill/>
        </p:spPr>
        <p:txBody>
          <a:bodyPr wrap="square" rtlCol="0">
            <a:spAutoFit/>
          </a:bodyPr>
          <a:lstStyle/>
          <a:p>
            <a:pPr algn="ctr"/>
            <a:r>
              <a:rPr lang="en-US" sz="4000">
                <a:solidFill>
                  <a:schemeClr val="bg1"/>
                </a:solidFill>
                <a:latin typeface="+mj-lt"/>
              </a:rPr>
              <a:t>32 </a:t>
            </a:r>
            <a:r>
              <a:rPr lang="en-US" sz="4000" err="1">
                <a:solidFill>
                  <a:schemeClr val="bg1"/>
                </a:solidFill>
                <a:latin typeface="+mj-lt"/>
              </a:rPr>
              <a:t>px</a:t>
            </a:r>
            <a:endParaRPr lang="en-US" sz="4000">
              <a:solidFill>
                <a:schemeClr val="bg1"/>
              </a:solidFill>
              <a:latin typeface="+mj-lt"/>
            </a:endParaRPr>
          </a:p>
        </p:txBody>
      </p:sp>
      <p:sp>
        <p:nvSpPr>
          <p:cNvPr id="58" name="TextBox 57">
            <a:extLst>
              <a:ext uri="{FF2B5EF4-FFF2-40B4-BE49-F238E27FC236}">
                <a16:creationId xmlns:a16="http://schemas.microsoft.com/office/drawing/2014/main" id="{B53FFC1E-3358-28D7-5816-B860690F7FC0}"/>
              </a:ext>
            </a:extLst>
          </p:cNvPr>
          <p:cNvSpPr txBox="1"/>
          <p:nvPr/>
        </p:nvSpPr>
        <p:spPr>
          <a:xfrm>
            <a:off x="31765355" y="8907153"/>
            <a:ext cx="3532239" cy="707886"/>
          </a:xfrm>
          <a:prstGeom prst="rect">
            <a:avLst/>
          </a:prstGeom>
          <a:noFill/>
        </p:spPr>
        <p:txBody>
          <a:bodyPr wrap="square" rtlCol="0">
            <a:spAutoFit/>
          </a:bodyPr>
          <a:lstStyle/>
          <a:p>
            <a:pPr algn="ctr"/>
            <a:r>
              <a:rPr lang="en-US" sz="4000">
                <a:solidFill>
                  <a:schemeClr val="bg1"/>
                </a:solidFill>
                <a:latin typeface="+mj-lt"/>
              </a:rPr>
              <a:t>1 </a:t>
            </a:r>
            <a:r>
              <a:rPr lang="en-US" sz="4000" err="1">
                <a:solidFill>
                  <a:schemeClr val="bg1"/>
                </a:solidFill>
                <a:latin typeface="+mj-lt"/>
              </a:rPr>
              <a:t>ch</a:t>
            </a:r>
            <a:endParaRPr lang="en-US" sz="4000">
              <a:solidFill>
                <a:schemeClr val="bg1"/>
              </a:solidFill>
              <a:latin typeface="+mj-lt"/>
            </a:endParaRPr>
          </a:p>
        </p:txBody>
      </p:sp>
      <p:sp>
        <p:nvSpPr>
          <p:cNvPr id="59" name="TextBox 58">
            <a:extLst>
              <a:ext uri="{FF2B5EF4-FFF2-40B4-BE49-F238E27FC236}">
                <a16:creationId xmlns:a16="http://schemas.microsoft.com/office/drawing/2014/main" id="{5A01E4F7-6662-8F7B-FE5C-BED8F6BBD276}"/>
              </a:ext>
            </a:extLst>
          </p:cNvPr>
          <p:cNvSpPr txBox="1"/>
          <p:nvPr/>
        </p:nvSpPr>
        <p:spPr>
          <a:xfrm rot="16200000">
            <a:off x="34250916" y="5127784"/>
            <a:ext cx="3532239" cy="707886"/>
          </a:xfrm>
          <a:prstGeom prst="rect">
            <a:avLst/>
          </a:prstGeom>
          <a:noFill/>
        </p:spPr>
        <p:txBody>
          <a:bodyPr wrap="square" rtlCol="0">
            <a:spAutoFit/>
          </a:bodyPr>
          <a:lstStyle/>
          <a:p>
            <a:pPr algn="ctr"/>
            <a:r>
              <a:rPr lang="en-US" sz="4000">
                <a:solidFill>
                  <a:schemeClr val="bg1"/>
                </a:solidFill>
                <a:latin typeface="+mj-lt"/>
              </a:rPr>
              <a:t>128 </a:t>
            </a:r>
            <a:r>
              <a:rPr lang="en-US" sz="4000" err="1">
                <a:solidFill>
                  <a:schemeClr val="bg1"/>
                </a:solidFill>
                <a:latin typeface="+mj-lt"/>
              </a:rPr>
              <a:t>px</a:t>
            </a:r>
            <a:endParaRPr lang="en-US" sz="4000">
              <a:solidFill>
                <a:schemeClr val="bg1"/>
              </a:solidFill>
              <a:latin typeface="+mj-lt"/>
            </a:endParaRPr>
          </a:p>
        </p:txBody>
      </p:sp>
      <p:sp>
        <p:nvSpPr>
          <p:cNvPr id="60" name="TextBox 59">
            <a:extLst>
              <a:ext uri="{FF2B5EF4-FFF2-40B4-BE49-F238E27FC236}">
                <a16:creationId xmlns:a16="http://schemas.microsoft.com/office/drawing/2014/main" id="{A501B390-5A4A-FE19-A696-9FBE49C3780C}"/>
              </a:ext>
            </a:extLst>
          </p:cNvPr>
          <p:cNvSpPr txBox="1"/>
          <p:nvPr/>
        </p:nvSpPr>
        <p:spPr>
          <a:xfrm rot="19526499">
            <a:off x="33119508" y="7736772"/>
            <a:ext cx="3532239" cy="707886"/>
          </a:xfrm>
          <a:prstGeom prst="rect">
            <a:avLst/>
          </a:prstGeom>
          <a:noFill/>
        </p:spPr>
        <p:txBody>
          <a:bodyPr wrap="square" rtlCol="0">
            <a:spAutoFit/>
          </a:bodyPr>
          <a:lstStyle/>
          <a:p>
            <a:pPr algn="ctr"/>
            <a:r>
              <a:rPr lang="en-US" sz="4000">
                <a:solidFill>
                  <a:schemeClr val="bg1"/>
                </a:solidFill>
                <a:latin typeface="+mj-lt"/>
              </a:rPr>
              <a:t>128 </a:t>
            </a:r>
            <a:r>
              <a:rPr lang="en-US" sz="4000" err="1">
                <a:solidFill>
                  <a:schemeClr val="bg1"/>
                </a:solidFill>
                <a:latin typeface="+mj-lt"/>
              </a:rPr>
              <a:t>px</a:t>
            </a:r>
            <a:endParaRPr lang="en-US" sz="4000">
              <a:solidFill>
                <a:schemeClr val="bg1"/>
              </a:solidFill>
              <a:latin typeface="+mj-lt"/>
            </a:endParaRPr>
          </a:p>
        </p:txBody>
      </p:sp>
      <p:sp>
        <p:nvSpPr>
          <p:cNvPr id="1044" name="Cube 1043">
            <a:extLst>
              <a:ext uri="{FF2B5EF4-FFF2-40B4-BE49-F238E27FC236}">
                <a16:creationId xmlns:a16="http://schemas.microsoft.com/office/drawing/2014/main" id="{BDDFF7E5-DFAB-800B-0192-2BD19E3E3A8E}"/>
              </a:ext>
            </a:extLst>
          </p:cNvPr>
          <p:cNvSpPr/>
          <p:nvPr/>
        </p:nvSpPr>
        <p:spPr>
          <a:xfrm>
            <a:off x="29030446" y="3686226"/>
            <a:ext cx="2314376" cy="5486400"/>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200" dirty="0">
                <a:solidFill>
                  <a:schemeClr val="tx1"/>
                </a:solidFill>
                <a:latin typeface="+mj-lt"/>
              </a:rPr>
              <a:t>Feature Map</a:t>
            </a:r>
          </a:p>
          <a:p>
            <a:pPr algn="ctr">
              <a:lnSpc>
                <a:spcPct val="90000"/>
              </a:lnSpc>
            </a:pPr>
            <a:r>
              <a:rPr lang="en-US" sz="4000" dirty="0">
                <a:solidFill>
                  <a:schemeClr val="tx1"/>
                </a:solidFill>
                <a:latin typeface="+mj-lt"/>
              </a:rPr>
              <a:t>(Up2)</a:t>
            </a:r>
          </a:p>
        </p:txBody>
      </p:sp>
      <p:sp>
        <p:nvSpPr>
          <p:cNvPr id="1046" name="TextBox 1045">
            <a:extLst>
              <a:ext uri="{FF2B5EF4-FFF2-40B4-BE49-F238E27FC236}">
                <a16:creationId xmlns:a16="http://schemas.microsoft.com/office/drawing/2014/main" id="{E26F0E1B-C00B-E952-D180-7844FF584530}"/>
              </a:ext>
            </a:extLst>
          </p:cNvPr>
          <p:cNvSpPr txBox="1"/>
          <p:nvPr/>
        </p:nvSpPr>
        <p:spPr>
          <a:xfrm rot="16200000">
            <a:off x="29932646" y="6075482"/>
            <a:ext cx="3532239" cy="707886"/>
          </a:xfrm>
          <a:prstGeom prst="rect">
            <a:avLst/>
          </a:prstGeom>
          <a:noFill/>
        </p:spPr>
        <p:txBody>
          <a:bodyPr wrap="square" rtlCol="0">
            <a:spAutoFit/>
          </a:bodyPr>
          <a:lstStyle/>
          <a:p>
            <a:pPr algn="ctr"/>
            <a:r>
              <a:rPr lang="en-US" sz="4000">
                <a:solidFill>
                  <a:schemeClr val="bg1"/>
                </a:solidFill>
                <a:latin typeface="+mj-lt"/>
              </a:rPr>
              <a:t>128 </a:t>
            </a:r>
            <a:r>
              <a:rPr lang="en-US" sz="4000" err="1">
                <a:solidFill>
                  <a:schemeClr val="bg1"/>
                </a:solidFill>
                <a:latin typeface="+mj-lt"/>
              </a:rPr>
              <a:t>px</a:t>
            </a:r>
            <a:endParaRPr lang="en-US" sz="4000">
              <a:solidFill>
                <a:schemeClr val="bg1"/>
              </a:solidFill>
              <a:latin typeface="+mj-lt"/>
            </a:endParaRPr>
          </a:p>
        </p:txBody>
      </p:sp>
      <p:sp>
        <p:nvSpPr>
          <p:cNvPr id="1048" name="TextBox 1047">
            <a:extLst>
              <a:ext uri="{FF2B5EF4-FFF2-40B4-BE49-F238E27FC236}">
                <a16:creationId xmlns:a16="http://schemas.microsoft.com/office/drawing/2014/main" id="{B3AC7815-9132-AF32-0405-9ABFBAEB5538}"/>
              </a:ext>
            </a:extLst>
          </p:cNvPr>
          <p:cNvSpPr txBox="1"/>
          <p:nvPr/>
        </p:nvSpPr>
        <p:spPr>
          <a:xfrm rot="19040335">
            <a:off x="29718045" y="8677647"/>
            <a:ext cx="3532239" cy="707886"/>
          </a:xfrm>
          <a:prstGeom prst="rect">
            <a:avLst/>
          </a:prstGeom>
          <a:noFill/>
        </p:spPr>
        <p:txBody>
          <a:bodyPr wrap="square" rtlCol="0">
            <a:spAutoFit/>
          </a:bodyPr>
          <a:lstStyle/>
          <a:p>
            <a:pPr algn="ctr"/>
            <a:r>
              <a:rPr lang="en-US" sz="4000">
                <a:solidFill>
                  <a:schemeClr val="bg1"/>
                </a:solidFill>
                <a:latin typeface="+mj-lt"/>
              </a:rPr>
              <a:t>128 </a:t>
            </a:r>
            <a:r>
              <a:rPr lang="en-US" sz="4000" err="1">
                <a:solidFill>
                  <a:schemeClr val="bg1"/>
                </a:solidFill>
                <a:latin typeface="+mj-lt"/>
              </a:rPr>
              <a:t>px</a:t>
            </a:r>
            <a:endParaRPr lang="en-US" sz="4000">
              <a:solidFill>
                <a:schemeClr val="bg1"/>
              </a:solidFill>
              <a:latin typeface="+mj-lt"/>
            </a:endParaRPr>
          </a:p>
        </p:txBody>
      </p:sp>
      <p:sp>
        <p:nvSpPr>
          <p:cNvPr id="1051" name="TextBox 1050">
            <a:extLst>
              <a:ext uri="{FF2B5EF4-FFF2-40B4-BE49-F238E27FC236}">
                <a16:creationId xmlns:a16="http://schemas.microsoft.com/office/drawing/2014/main" id="{FC9BE15A-3956-6DF3-B82C-AFE92A902119}"/>
              </a:ext>
            </a:extLst>
          </p:cNvPr>
          <p:cNvSpPr txBox="1"/>
          <p:nvPr/>
        </p:nvSpPr>
        <p:spPr>
          <a:xfrm>
            <a:off x="27651714" y="9201304"/>
            <a:ext cx="3532239" cy="707886"/>
          </a:xfrm>
          <a:prstGeom prst="rect">
            <a:avLst/>
          </a:prstGeom>
          <a:noFill/>
        </p:spPr>
        <p:txBody>
          <a:bodyPr wrap="square" rtlCol="0">
            <a:spAutoFit/>
          </a:bodyPr>
          <a:lstStyle/>
          <a:p>
            <a:pPr algn="ctr"/>
            <a:r>
              <a:rPr lang="en-US" sz="4000">
                <a:solidFill>
                  <a:schemeClr val="bg1"/>
                </a:solidFill>
                <a:latin typeface="+mj-lt"/>
              </a:rPr>
              <a:t>2 x 50 </a:t>
            </a:r>
            <a:r>
              <a:rPr lang="en-US" sz="4000" err="1">
                <a:solidFill>
                  <a:schemeClr val="bg1"/>
                </a:solidFill>
                <a:latin typeface="+mj-lt"/>
              </a:rPr>
              <a:t>ch</a:t>
            </a:r>
            <a:endParaRPr lang="en-US" sz="4000">
              <a:solidFill>
                <a:schemeClr val="bg1"/>
              </a:solidFill>
              <a:latin typeface="+mj-lt"/>
            </a:endParaRPr>
          </a:p>
        </p:txBody>
      </p:sp>
      <p:sp>
        <p:nvSpPr>
          <p:cNvPr id="1052" name="Arrow: Right 1051">
            <a:extLst>
              <a:ext uri="{FF2B5EF4-FFF2-40B4-BE49-F238E27FC236}">
                <a16:creationId xmlns:a16="http://schemas.microsoft.com/office/drawing/2014/main" id="{4F7D26EC-292E-BCB5-49BB-15F4B03A9C61}"/>
              </a:ext>
            </a:extLst>
          </p:cNvPr>
          <p:cNvSpPr/>
          <p:nvPr/>
        </p:nvSpPr>
        <p:spPr>
          <a:xfrm>
            <a:off x="8363533" y="6183114"/>
            <a:ext cx="18187669"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3" name="Arrow: Right 1052">
            <a:extLst>
              <a:ext uri="{FF2B5EF4-FFF2-40B4-BE49-F238E27FC236}">
                <a16:creationId xmlns:a16="http://schemas.microsoft.com/office/drawing/2014/main" id="{D1F32898-E049-7007-210E-A0DCF6B4CC32}"/>
              </a:ext>
            </a:extLst>
          </p:cNvPr>
          <p:cNvSpPr/>
          <p:nvPr/>
        </p:nvSpPr>
        <p:spPr>
          <a:xfrm>
            <a:off x="11254843" y="11052629"/>
            <a:ext cx="11280697"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4" name="Arrow: Right 1053">
            <a:extLst>
              <a:ext uri="{FF2B5EF4-FFF2-40B4-BE49-F238E27FC236}">
                <a16:creationId xmlns:a16="http://schemas.microsoft.com/office/drawing/2014/main" id="{86BC4847-631F-7E3A-AB8C-11C35A3F556C}"/>
              </a:ext>
            </a:extLst>
          </p:cNvPr>
          <p:cNvSpPr/>
          <p:nvPr/>
        </p:nvSpPr>
        <p:spPr>
          <a:xfrm>
            <a:off x="13538774" y="15020872"/>
            <a:ext cx="3864943"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5" name="Arrow: Bent-Up 1054">
            <a:extLst>
              <a:ext uri="{FF2B5EF4-FFF2-40B4-BE49-F238E27FC236}">
                <a16:creationId xmlns:a16="http://schemas.microsoft.com/office/drawing/2014/main" id="{57B95C6C-E3E1-37C1-9D67-0B03EFD31C73}"/>
              </a:ext>
            </a:extLst>
          </p:cNvPr>
          <p:cNvSpPr/>
          <p:nvPr/>
        </p:nvSpPr>
        <p:spPr>
          <a:xfrm>
            <a:off x="18793699" y="17069667"/>
            <a:ext cx="5164693"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6" name="Arrow: Bent-Up 1055">
            <a:extLst>
              <a:ext uri="{FF2B5EF4-FFF2-40B4-BE49-F238E27FC236}">
                <a16:creationId xmlns:a16="http://schemas.microsoft.com/office/drawing/2014/main" id="{ABA6A560-C6A8-FD00-1E7A-D96A91A81952}"/>
              </a:ext>
            </a:extLst>
          </p:cNvPr>
          <p:cNvSpPr/>
          <p:nvPr/>
        </p:nvSpPr>
        <p:spPr>
          <a:xfrm>
            <a:off x="26083973" y="13749238"/>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7" name="Arrow: Bent-Up 1056">
            <a:extLst>
              <a:ext uri="{FF2B5EF4-FFF2-40B4-BE49-F238E27FC236}">
                <a16:creationId xmlns:a16="http://schemas.microsoft.com/office/drawing/2014/main" id="{DB421D09-3756-A7BC-A6F9-87DB2BC9AA3D}"/>
              </a:ext>
            </a:extLst>
          </p:cNvPr>
          <p:cNvSpPr/>
          <p:nvPr/>
        </p:nvSpPr>
        <p:spPr>
          <a:xfrm>
            <a:off x="29245275" y="10245991"/>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9" name="Arrow: Bent-Up 1058">
            <a:extLst>
              <a:ext uri="{FF2B5EF4-FFF2-40B4-BE49-F238E27FC236}">
                <a16:creationId xmlns:a16="http://schemas.microsoft.com/office/drawing/2014/main" id="{1F9BD8D2-5C85-B593-1B6B-3E9F57C4C7C0}"/>
              </a:ext>
            </a:extLst>
          </p:cNvPr>
          <p:cNvSpPr/>
          <p:nvPr/>
        </p:nvSpPr>
        <p:spPr>
          <a:xfrm rot="5400000">
            <a:off x="7171093" y="14740841"/>
            <a:ext cx="1658472" cy="1269491"/>
          </a:xfrm>
          <a:prstGeom prst="bentUpArrow">
            <a:avLst>
              <a:gd name="adj1" fmla="val 25196"/>
              <a:gd name="adj2" fmla="val 36937"/>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60" name="Arrow: Bent-Up 1059">
            <a:extLst>
              <a:ext uri="{FF2B5EF4-FFF2-40B4-BE49-F238E27FC236}">
                <a16:creationId xmlns:a16="http://schemas.microsoft.com/office/drawing/2014/main" id="{75020050-F237-87E2-8BAC-DB8B85ABC208}"/>
              </a:ext>
            </a:extLst>
          </p:cNvPr>
          <p:cNvSpPr/>
          <p:nvPr/>
        </p:nvSpPr>
        <p:spPr>
          <a:xfrm rot="5400000">
            <a:off x="11253077" y="16263636"/>
            <a:ext cx="1658474" cy="3532239"/>
          </a:xfrm>
          <a:prstGeom prst="bentUpArrow">
            <a:avLst>
              <a:gd name="adj1" fmla="val 21808"/>
              <a:gd name="adj2" fmla="val 29835"/>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61" name="Arrow: Bent-Up 1060">
            <a:extLst>
              <a:ext uri="{FF2B5EF4-FFF2-40B4-BE49-F238E27FC236}">
                <a16:creationId xmlns:a16="http://schemas.microsoft.com/office/drawing/2014/main" id="{39BA5F06-4BF0-FB90-2C5E-71B7F541E792}"/>
              </a:ext>
            </a:extLst>
          </p:cNvPr>
          <p:cNvSpPr/>
          <p:nvPr/>
        </p:nvSpPr>
        <p:spPr>
          <a:xfrm rot="5400000">
            <a:off x="5389392" y="11219749"/>
            <a:ext cx="1328239" cy="1231486"/>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2" name="Arrow: Right 1">
            <a:extLst>
              <a:ext uri="{FF2B5EF4-FFF2-40B4-BE49-F238E27FC236}">
                <a16:creationId xmlns:a16="http://schemas.microsoft.com/office/drawing/2014/main" id="{4763B0C1-59C8-2B8D-EA53-8A4B52A96CBE}"/>
              </a:ext>
            </a:extLst>
          </p:cNvPr>
          <p:cNvSpPr/>
          <p:nvPr/>
        </p:nvSpPr>
        <p:spPr>
          <a:xfrm>
            <a:off x="31553518" y="7068112"/>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4" name="Picture 3" descr="A dog sitting on a rug&#10;&#10;Description automatically generated">
            <a:extLst>
              <a:ext uri="{FF2B5EF4-FFF2-40B4-BE49-F238E27FC236}">
                <a16:creationId xmlns:a16="http://schemas.microsoft.com/office/drawing/2014/main" id="{AC9D255D-5B5C-FD56-2014-53918E929076}"/>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645618" y="4710333"/>
            <a:ext cx="6041993" cy="4048941"/>
          </a:xfrm>
          <a:prstGeom prst="rect">
            <a:avLst/>
          </a:prstGeom>
          <a:scene3d>
            <a:camera prst="isometricOffAxis2Right"/>
            <a:lightRig rig="threePt" dir="t"/>
          </a:scene3d>
        </p:spPr>
      </p:pic>
      <p:sp>
        <p:nvSpPr>
          <p:cNvPr id="5" name="Cube 4">
            <a:extLst>
              <a:ext uri="{FF2B5EF4-FFF2-40B4-BE49-F238E27FC236}">
                <a16:creationId xmlns:a16="http://schemas.microsoft.com/office/drawing/2014/main" id="{6B3D2B31-2C1A-76F5-0134-A2B1BCC45F39}"/>
              </a:ext>
            </a:extLst>
          </p:cNvPr>
          <p:cNvSpPr/>
          <p:nvPr/>
        </p:nvSpPr>
        <p:spPr>
          <a:xfrm>
            <a:off x="4830224" y="3838996"/>
            <a:ext cx="2561317" cy="5486400"/>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200" dirty="0">
                <a:solidFill>
                  <a:schemeClr val="tx1"/>
                </a:solidFill>
                <a:latin typeface="+mj-lt"/>
              </a:rPr>
              <a:t>Feature Map</a:t>
            </a:r>
          </a:p>
          <a:p>
            <a:pPr algn="ctr">
              <a:lnSpc>
                <a:spcPct val="90000"/>
              </a:lnSpc>
            </a:pPr>
            <a:r>
              <a:rPr lang="en-US" sz="3200" dirty="0">
                <a:solidFill>
                  <a:schemeClr val="tx1"/>
                </a:solidFill>
                <a:latin typeface="+mj-lt"/>
              </a:rPr>
              <a:t>(Down0)</a:t>
            </a:r>
          </a:p>
        </p:txBody>
      </p:sp>
      <p:sp>
        <p:nvSpPr>
          <p:cNvPr id="6" name="TextBox 5">
            <a:extLst>
              <a:ext uri="{FF2B5EF4-FFF2-40B4-BE49-F238E27FC236}">
                <a16:creationId xmlns:a16="http://schemas.microsoft.com/office/drawing/2014/main" id="{03877672-5841-9176-412B-C1DED0C06D24}"/>
              </a:ext>
            </a:extLst>
          </p:cNvPr>
          <p:cNvSpPr txBox="1"/>
          <p:nvPr/>
        </p:nvSpPr>
        <p:spPr>
          <a:xfrm rot="16200000">
            <a:off x="5978058" y="5794065"/>
            <a:ext cx="3532239" cy="707886"/>
          </a:xfrm>
          <a:prstGeom prst="rect">
            <a:avLst/>
          </a:prstGeom>
          <a:noFill/>
        </p:spPr>
        <p:txBody>
          <a:bodyPr wrap="square" rtlCol="0">
            <a:spAutoFit/>
          </a:bodyPr>
          <a:lstStyle/>
          <a:p>
            <a:pPr algn="ctr"/>
            <a:r>
              <a:rPr lang="en-US" sz="4000">
                <a:solidFill>
                  <a:schemeClr val="bg1"/>
                </a:solidFill>
                <a:latin typeface="+mj-lt"/>
              </a:rPr>
              <a:t>128 </a:t>
            </a:r>
            <a:r>
              <a:rPr lang="en-US" sz="4000" err="1">
                <a:solidFill>
                  <a:schemeClr val="bg1"/>
                </a:solidFill>
                <a:latin typeface="+mj-lt"/>
              </a:rPr>
              <a:t>px</a:t>
            </a:r>
            <a:endParaRPr lang="en-US" sz="4000">
              <a:solidFill>
                <a:schemeClr val="bg1"/>
              </a:solidFill>
              <a:latin typeface="+mj-lt"/>
            </a:endParaRPr>
          </a:p>
        </p:txBody>
      </p:sp>
      <p:sp>
        <p:nvSpPr>
          <p:cNvPr id="10" name="TextBox 9">
            <a:extLst>
              <a:ext uri="{FF2B5EF4-FFF2-40B4-BE49-F238E27FC236}">
                <a16:creationId xmlns:a16="http://schemas.microsoft.com/office/drawing/2014/main" id="{CD484621-28FA-7363-1171-63424FE52CFA}"/>
              </a:ext>
            </a:extLst>
          </p:cNvPr>
          <p:cNvSpPr txBox="1"/>
          <p:nvPr/>
        </p:nvSpPr>
        <p:spPr>
          <a:xfrm rot="18810285">
            <a:off x="5651435" y="8819316"/>
            <a:ext cx="3532239" cy="707886"/>
          </a:xfrm>
          <a:prstGeom prst="rect">
            <a:avLst/>
          </a:prstGeom>
          <a:noFill/>
        </p:spPr>
        <p:txBody>
          <a:bodyPr wrap="square" rtlCol="0">
            <a:spAutoFit/>
          </a:bodyPr>
          <a:lstStyle/>
          <a:p>
            <a:pPr algn="ctr"/>
            <a:r>
              <a:rPr lang="en-US" sz="4000">
                <a:solidFill>
                  <a:schemeClr val="bg1"/>
                </a:solidFill>
                <a:latin typeface="+mj-lt"/>
              </a:rPr>
              <a:t>128 </a:t>
            </a:r>
            <a:r>
              <a:rPr lang="en-US" sz="4000" err="1">
                <a:solidFill>
                  <a:schemeClr val="bg1"/>
                </a:solidFill>
                <a:latin typeface="+mj-lt"/>
              </a:rPr>
              <a:t>px</a:t>
            </a:r>
            <a:endParaRPr lang="en-US" sz="4000">
              <a:solidFill>
                <a:schemeClr val="bg1"/>
              </a:solidFill>
              <a:latin typeface="+mj-lt"/>
            </a:endParaRPr>
          </a:p>
        </p:txBody>
      </p:sp>
      <p:sp>
        <p:nvSpPr>
          <p:cNvPr id="14" name="TextBox 13">
            <a:extLst>
              <a:ext uri="{FF2B5EF4-FFF2-40B4-BE49-F238E27FC236}">
                <a16:creationId xmlns:a16="http://schemas.microsoft.com/office/drawing/2014/main" id="{5CA96C30-2D13-7DEC-EBE2-B90FFC03B5B0}"/>
              </a:ext>
            </a:extLst>
          </p:cNvPr>
          <p:cNvSpPr txBox="1"/>
          <p:nvPr/>
        </p:nvSpPr>
        <p:spPr>
          <a:xfrm>
            <a:off x="3795210" y="9464995"/>
            <a:ext cx="3532239" cy="707886"/>
          </a:xfrm>
          <a:prstGeom prst="rect">
            <a:avLst/>
          </a:prstGeom>
          <a:noFill/>
        </p:spPr>
        <p:txBody>
          <a:bodyPr wrap="square" rtlCol="0">
            <a:spAutoFit/>
          </a:bodyPr>
          <a:lstStyle/>
          <a:p>
            <a:pPr algn="ctr"/>
            <a:r>
              <a:rPr lang="en-US" sz="4000">
                <a:solidFill>
                  <a:schemeClr val="bg1"/>
                </a:solidFill>
                <a:latin typeface="+mj-lt"/>
              </a:rPr>
              <a:t>50 </a:t>
            </a:r>
            <a:r>
              <a:rPr lang="en-US" sz="4000" err="1">
                <a:solidFill>
                  <a:schemeClr val="bg1"/>
                </a:solidFill>
                <a:latin typeface="+mj-lt"/>
              </a:rPr>
              <a:t>ch</a:t>
            </a:r>
            <a:endParaRPr lang="en-US" sz="4000">
              <a:solidFill>
                <a:schemeClr val="bg1"/>
              </a:solidFill>
              <a:latin typeface="+mj-lt"/>
            </a:endParaRPr>
          </a:p>
        </p:txBody>
      </p:sp>
      <p:sp>
        <p:nvSpPr>
          <p:cNvPr id="15" name="Arrow: Right 14">
            <a:extLst>
              <a:ext uri="{FF2B5EF4-FFF2-40B4-BE49-F238E27FC236}">
                <a16:creationId xmlns:a16="http://schemas.microsoft.com/office/drawing/2014/main" id="{5E07D9E4-60A2-87A0-EE47-F7AEFAEC5297}"/>
              </a:ext>
            </a:extLst>
          </p:cNvPr>
          <p:cNvSpPr/>
          <p:nvPr/>
        </p:nvSpPr>
        <p:spPr>
          <a:xfrm>
            <a:off x="3522298" y="7898141"/>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3" name="TextBox 2">
            <a:extLst>
              <a:ext uri="{FF2B5EF4-FFF2-40B4-BE49-F238E27FC236}">
                <a16:creationId xmlns:a16="http://schemas.microsoft.com/office/drawing/2014/main" id="{726E2524-6ECD-7A9E-314D-BC23C7171984}"/>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9">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7" name="Slide Number Placeholder 3">
            <a:extLst>
              <a:ext uri="{FF2B5EF4-FFF2-40B4-BE49-F238E27FC236}">
                <a16:creationId xmlns:a16="http://schemas.microsoft.com/office/drawing/2014/main" id="{32B8B1A8-2FC1-5763-93C7-86329E067B33}"/>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63</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912808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sz="12000" dirty="0"/>
              <a:t>Transposed Convolution</a:t>
            </a:r>
          </a:p>
        </p:txBody>
      </p:sp>
      <p:sp>
        <p:nvSpPr>
          <p:cNvPr id="2" name="TextBox 1">
            <a:extLst>
              <a:ext uri="{FF2B5EF4-FFF2-40B4-BE49-F238E27FC236}">
                <a16:creationId xmlns:a16="http://schemas.microsoft.com/office/drawing/2014/main" id="{EE5D27E2-F6DF-4211-C3D9-18D5EACA6529}"/>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2CE3C468-5617-2145-7A66-D81C67409D8B}"/>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64</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3776360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Convolution Review</a:t>
            </a:r>
          </a:p>
        </p:txBody>
      </p:sp>
      <p:graphicFrame>
        <p:nvGraphicFramePr>
          <p:cNvPr id="3" name="Table 3">
            <a:extLst>
              <a:ext uri="{FF2B5EF4-FFF2-40B4-BE49-F238E27FC236}">
                <a16:creationId xmlns:a16="http://schemas.microsoft.com/office/drawing/2014/main" id="{21F1A03C-26A4-60E7-3B3F-AD72607BB0FA}"/>
              </a:ext>
            </a:extLst>
          </p:cNvPr>
          <p:cNvGraphicFramePr>
            <a:graphicFrameLocks noGrp="1"/>
          </p:cNvGraphicFramePr>
          <p:nvPr>
            <p:extLst>
              <p:ext uri="{D42A27DB-BD31-4B8C-83A1-F6EECF244321}">
                <p14:modId xmlns:p14="http://schemas.microsoft.com/office/powerpoint/2010/main" val="768917768"/>
              </p:ext>
            </p:extLst>
          </p:nvPr>
        </p:nvGraphicFramePr>
        <p:xfrm>
          <a:off x="4890666"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1755991177"/>
              </p:ext>
            </p:extLst>
          </p:nvPr>
        </p:nvGraphicFramePr>
        <p:xfrm>
          <a:off x="14121581" y="8525061"/>
          <a:ext cx="8332839" cy="8250984"/>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gridCol w="2777613">
                  <a:extLst>
                    <a:ext uri="{9D8B030D-6E8A-4147-A177-3AD203B41FA5}">
                      <a16:colId xmlns:a16="http://schemas.microsoft.com/office/drawing/2014/main" val="1976008074"/>
                    </a:ext>
                  </a:extLst>
                </a:gridCol>
              </a:tblGrid>
              <a:tr h="2750328">
                <a:tc>
                  <a:txBody>
                    <a:bodyPr/>
                    <a:lstStyle/>
                    <a:p>
                      <a:pPr algn="ctr"/>
                      <a:r>
                        <a:rPr lang="en-US" sz="6000" b="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2750328">
                <a:tc>
                  <a:txBody>
                    <a:bodyPr/>
                    <a:lstStyle/>
                    <a:p>
                      <a:pPr algn="ctr"/>
                      <a:r>
                        <a:rPr lang="en-US" sz="600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sp>
        <p:nvSpPr>
          <p:cNvPr id="9" name="TextBox 8">
            <a:extLst>
              <a:ext uri="{FF2B5EF4-FFF2-40B4-BE49-F238E27FC236}">
                <a16:creationId xmlns:a16="http://schemas.microsoft.com/office/drawing/2014/main" id="{BC2CB022-285C-5124-7C1A-718AC19A527C}"/>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algn="ctr"/>
            <a:r>
              <a:rPr lang="en-US" sz="6000">
                <a:solidFill>
                  <a:schemeClr val="bg1"/>
                </a:solidFill>
                <a:latin typeface="+mj-lt"/>
              </a:rPr>
              <a:t>Kernel</a:t>
            </a:r>
          </a:p>
        </p:txBody>
      </p:sp>
      <p:sp>
        <p:nvSpPr>
          <p:cNvPr id="10" name="TextBox 9">
            <a:extLst>
              <a:ext uri="{FF2B5EF4-FFF2-40B4-BE49-F238E27FC236}">
                <a16:creationId xmlns:a16="http://schemas.microsoft.com/office/drawing/2014/main" id="{D842EDB7-C794-A045-8B11-FA4AAF998AC2}"/>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graphicFrame>
        <p:nvGraphicFramePr>
          <p:cNvPr id="12" name="Table 3">
            <a:extLst>
              <a:ext uri="{FF2B5EF4-FFF2-40B4-BE49-F238E27FC236}">
                <a16:creationId xmlns:a16="http://schemas.microsoft.com/office/drawing/2014/main" id="{6ACC5FCB-04C8-5921-F908-6FE6925F7676}"/>
              </a:ext>
            </a:extLst>
          </p:cNvPr>
          <p:cNvGraphicFramePr>
            <a:graphicFrameLocks noGrp="1"/>
          </p:cNvGraphicFramePr>
          <p:nvPr>
            <p:extLst>
              <p:ext uri="{D42A27DB-BD31-4B8C-83A1-F6EECF244321}">
                <p14:modId xmlns:p14="http://schemas.microsoft.com/office/powerpoint/2010/main" val="4178235647"/>
              </p:ext>
            </p:extLst>
          </p:nvPr>
        </p:nvGraphicFramePr>
        <p:xfrm>
          <a:off x="26130108"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endParaRPr lang="en-US" sz="6000" b="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0" b="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6002149"/>
                  </a:ext>
                </a:extLst>
              </a:tr>
              <a:tr h="2750328">
                <a:tc>
                  <a:txBody>
                    <a:bodyPr/>
                    <a:lstStyle/>
                    <a:p>
                      <a:pPr algn="ct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863758"/>
                  </a:ext>
                </a:extLst>
              </a:tr>
            </a:tbl>
          </a:graphicData>
        </a:graphic>
      </p:graphicFrame>
      <p:sp>
        <p:nvSpPr>
          <p:cNvPr id="14" name="TextBox 13">
            <a:extLst>
              <a:ext uri="{FF2B5EF4-FFF2-40B4-BE49-F238E27FC236}">
                <a16:creationId xmlns:a16="http://schemas.microsoft.com/office/drawing/2014/main" id="{CD5A1237-349F-E277-0ED4-639891E3F704}"/>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Output</a:t>
            </a:r>
          </a:p>
        </p:txBody>
      </p:sp>
      <p:sp>
        <p:nvSpPr>
          <p:cNvPr id="2" name="TextBox 1">
            <a:extLst>
              <a:ext uri="{FF2B5EF4-FFF2-40B4-BE49-F238E27FC236}">
                <a16:creationId xmlns:a16="http://schemas.microsoft.com/office/drawing/2014/main" id="{631F01EB-BA94-B45C-61FA-B4BF69B50094}"/>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9C07D9B2-5055-6CC2-1366-23DAA52E175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65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68000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Convolution Review</a:t>
            </a:r>
          </a:p>
        </p:txBody>
      </p:sp>
      <p:graphicFrame>
        <p:nvGraphicFramePr>
          <p:cNvPr id="3" name="Table 3">
            <a:extLst>
              <a:ext uri="{FF2B5EF4-FFF2-40B4-BE49-F238E27FC236}">
                <a16:creationId xmlns:a16="http://schemas.microsoft.com/office/drawing/2014/main" id="{21F1A03C-26A4-60E7-3B3F-AD72607BB0FA}"/>
              </a:ext>
            </a:extLst>
          </p:cNvPr>
          <p:cNvGraphicFramePr>
            <a:graphicFrameLocks noGrp="1"/>
          </p:cNvGraphicFramePr>
          <p:nvPr/>
        </p:nvGraphicFramePr>
        <p:xfrm>
          <a:off x="4890666"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1292185022"/>
              </p:ext>
            </p:extLst>
          </p:nvPr>
        </p:nvGraphicFramePr>
        <p:xfrm>
          <a:off x="14121581" y="8525061"/>
          <a:ext cx="8332839" cy="8250984"/>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gridCol w="2777613">
                  <a:extLst>
                    <a:ext uri="{9D8B030D-6E8A-4147-A177-3AD203B41FA5}">
                      <a16:colId xmlns:a16="http://schemas.microsoft.com/office/drawing/2014/main" val="1976008074"/>
                    </a:ext>
                  </a:extLst>
                </a:gridCol>
              </a:tblGrid>
              <a:tr h="2750328">
                <a:tc>
                  <a:txBody>
                    <a:bodyPr/>
                    <a:lstStyle/>
                    <a:p>
                      <a:pPr algn="ctr"/>
                      <a:r>
                        <a:rPr lang="en-US" sz="6000" b="0">
                          <a:solidFill>
                            <a:schemeClr val="bg1"/>
                          </a:solidFill>
                          <a:latin typeface="+mn-lt"/>
                        </a:rPr>
                        <a:t>1 • .25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0 • .25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0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1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2750328">
                <a:tc>
                  <a:txBody>
                    <a:bodyPr/>
                    <a:lstStyle/>
                    <a:p>
                      <a:pPr algn="ctr"/>
                      <a:r>
                        <a:rPr lang="en-US" sz="600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sp>
        <p:nvSpPr>
          <p:cNvPr id="9" name="TextBox 8">
            <a:extLst>
              <a:ext uri="{FF2B5EF4-FFF2-40B4-BE49-F238E27FC236}">
                <a16:creationId xmlns:a16="http://schemas.microsoft.com/office/drawing/2014/main" id="{BC2CB022-285C-5124-7C1A-718AC19A527C}"/>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algn="ctr"/>
            <a:r>
              <a:rPr lang="en-US" sz="6000">
                <a:solidFill>
                  <a:schemeClr val="bg1"/>
                </a:solidFill>
                <a:latin typeface="+mj-lt"/>
              </a:rPr>
              <a:t>Kernel</a:t>
            </a:r>
          </a:p>
        </p:txBody>
      </p:sp>
      <p:sp>
        <p:nvSpPr>
          <p:cNvPr id="10" name="TextBox 9">
            <a:extLst>
              <a:ext uri="{FF2B5EF4-FFF2-40B4-BE49-F238E27FC236}">
                <a16:creationId xmlns:a16="http://schemas.microsoft.com/office/drawing/2014/main" id="{D842EDB7-C794-A045-8B11-FA4AAF998AC2}"/>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graphicFrame>
        <p:nvGraphicFramePr>
          <p:cNvPr id="12" name="Table 3">
            <a:extLst>
              <a:ext uri="{FF2B5EF4-FFF2-40B4-BE49-F238E27FC236}">
                <a16:creationId xmlns:a16="http://schemas.microsoft.com/office/drawing/2014/main" id="{6ACC5FCB-04C8-5921-F908-6FE6925F7676}"/>
              </a:ext>
            </a:extLst>
          </p:cNvPr>
          <p:cNvGraphicFramePr>
            <a:graphicFrameLocks noGrp="1"/>
          </p:cNvGraphicFramePr>
          <p:nvPr>
            <p:extLst>
              <p:ext uri="{D42A27DB-BD31-4B8C-83A1-F6EECF244321}">
                <p14:modId xmlns:p14="http://schemas.microsoft.com/office/powerpoint/2010/main" val="1712659498"/>
              </p:ext>
            </p:extLst>
          </p:nvPr>
        </p:nvGraphicFramePr>
        <p:xfrm>
          <a:off x="26130108"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6000" b="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6002149"/>
                  </a:ext>
                </a:extLst>
              </a:tr>
              <a:tr h="2750328">
                <a:tc>
                  <a:txBody>
                    <a:bodyPr/>
                    <a:lstStyle/>
                    <a:p>
                      <a:pPr algn="ct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863758"/>
                  </a:ext>
                </a:extLst>
              </a:tr>
            </a:tbl>
          </a:graphicData>
        </a:graphic>
      </p:graphicFrame>
      <p:sp>
        <p:nvSpPr>
          <p:cNvPr id="14" name="TextBox 13">
            <a:extLst>
              <a:ext uri="{FF2B5EF4-FFF2-40B4-BE49-F238E27FC236}">
                <a16:creationId xmlns:a16="http://schemas.microsoft.com/office/drawing/2014/main" id="{CD5A1237-349F-E277-0ED4-639891E3F704}"/>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Output</a:t>
            </a:r>
          </a:p>
        </p:txBody>
      </p:sp>
      <p:sp>
        <p:nvSpPr>
          <p:cNvPr id="2" name="TextBox 1">
            <a:extLst>
              <a:ext uri="{FF2B5EF4-FFF2-40B4-BE49-F238E27FC236}">
                <a16:creationId xmlns:a16="http://schemas.microsoft.com/office/drawing/2014/main" id="{3FD728FA-ABA8-0B0E-81C3-2306D71C096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4778F9DC-E1F1-7A88-EBCA-E12D13061840}"/>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66</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327017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Convolution Review</a:t>
            </a:r>
          </a:p>
        </p:txBody>
      </p:sp>
      <p:graphicFrame>
        <p:nvGraphicFramePr>
          <p:cNvPr id="3" name="Table 3">
            <a:extLst>
              <a:ext uri="{FF2B5EF4-FFF2-40B4-BE49-F238E27FC236}">
                <a16:creationId xmlns:a16="http://schemas.microsoft.com/office/drawing/2014/main" id="{21F1A03C-26A4-60E7-3B3F-AD72607BB0FA}"/>
              </a:ext>
            </a:extLst>
          </p:cNvPr>
          <p:cNvGraphicFramePr>
            <a:graphicFrameLocks noGrp="1"/>
          </p:cNvGraphicFramePr>
          <p:nvPr/>
        </p:nvGraphicFramePr>
        <p:xfrm>
          <a:off x="4890666"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248295466"/>
              </p:ext>
            </p:extLst>
          </p:nvPr>
        </p:nvGraphicFramePr>
        <p:xfrm>
          <a:off x="14121581" y="8525061"/>
          <a:ext cx="8332839" cy="8250984"/>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gridCol w="2777613">
                  <a:extLst>
                    <a:ext uri="{9D8B030D-6E8A-4147-A177-3AD203B41FA5}">
                      <a16:colId xmlns:a16="http://schemas.microsoft.com/office/drawing/2014/main" val="1976008074"/>
                    </a:ext>
                  </a:extLst>
                </a:gridCol>
              </a:tblGrid>
              <a:tr h="2750328">
                <a:tc>
                  <a:txBody>
                    <a:bodyPr/>
                    <a:lstStyle/>
                    <a:p>
                      <a:pPr algn="ctr"/>
                      <a:r>
                        <a:rPr lang="en-US" sz="6000" b="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0 • .25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1 • .25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0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r h="2750328">
                <a:tc>
                  <a:txBody>
                    <a:bodyPr/>
                    <a:lstStyle/>
                    <a:p>
                      <a:pPr algn="ctr"/>
                      <a:r>
                        <a:rPr lang="en-US" sz="600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sp>
        <p:nvSpPr>
          <p:cNvPr id="9" name="TextBox 8">
            <a:extLst>
              <a:ext uri="{FF2B5EF4-FFF2-40B4-BE49-F238E27FC236}">
                <a16:creationId xmlns:a16="http://schemas.microsoft.com/office/drawing/2014/main" id="{BC2CB022-285C-5124-7C1A-718AC19A527C}"/>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algn="ctr"/>
            <a:r>
              <a:rPr lang="en-US" sz="6000">
                <a:solidFill>
                  <a:schemeClr val="bg1"/>
                </a:solidFill>
                <a:latin typeface="+mj-lt"/>
              </a:rPr>
              <a:t>Kernel</a:t>
            </a:r>
          </a:p>
        </p:txBody>
      </p:sp>
      <p:sp>
        <p:nvSpPr>
          <p:cNvPr id="10" name="TextBox 9">
            <a:extLst>
              <a:ext uri="{FF2B5EF4-FFF2-40B4-BE49-F238E27FC236}">
                <a16:creationId xmlns:a16="http://schemas.microsoft.com/office/drawing/2014/main" id="{D842EDB7-C794-A045-8B11-FA4AAF998AC2}"/>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14" name="TextBox 13">
            <a:extLst>
              <a:ext uri="{FF2B5EF4-FFF2-40B4-BE49-F238E27FC236}">
                <a16:creationId xmlns:a16="http://schemas.microsoft.com/office/drawing/2014/main" id="{CD5A1237-349F-E277-0ED4-639891E3F704}"/>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Output</a:t>
            </a:r>
          </a:p>
        </p:txBody>
      </p:sp>
      <p:graphicFrame>
        <p:nvGraphicFramePr>
          <p:cNvPr id="2" name="Table 3">
            <a:extLst>
              <a:ext uri="{FF2B5EF4-FFF2-40B4-BE49-F238E27FC236}">
                <a16:creationId xmlns:a16="http://schemas.microsoft.com/office/drawing/2014/main" id="{6E7FA29A-DBF9-3313-DA5C-EE092A77966A}"/>
              </a:ext>
            </a:extLst>
          </p:cNvPr>
          <p:cNvGraphicFramePr>
            <a:graphicFrameLocks noGrp="1"/>
          </p:cNvGraphicFramePr>
          <p:nvPr>
            <p:extLst>
              <p:ext uri="{D42A27DB-BD31-4B8C-83A1-F6EECF244321}">
                <p14:modId xmlns:p14="http://schemas.microsoft.com/office/powerpoint/2010/main" val="6133808"/>
              </p:ext>
            </p:extLst>
          </p:nvPr>
        </p:nvGraphicFramePr>
        <p:xfrm>
          <a:off x="26130108"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bg1"/>
                          </a:solidFill>
                          <a:latin typeface="+mn-lt"/>
                        </a:rPr>
                        <a:t>.5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863758"/>
                  </a:ext>
                </a:extLst>
              </a:tr>
            </a:tbl>
          </a:graphicData>
        </a:graphic>
      </p:graphicFrame>
      <p:sp>
        <p:nvSpPr>
          <p:cNvPr id="4" name="TextBox 3">
            <a:extLst>
              <a:ext uri="{FF2B5EF4-FFF2-40B4-BE49-F238E27FC236}">
                <a16:creationId xmlns:a16="http://schemas.microsoft.com/office/drawing/2014/main" id="{EADE80AD-E210-B5B7-238C-15E08D71FB8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39C579D8-5F46-9697-47C5-5209010673B6}"/>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67</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974920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Convolution Review</a:t>
            </a:r>
          </a:p>
        </p:txBody>
      </p:sp>
      <p:graphicFrame>
        <p:nvGraphicFramePr>
          <p:cNvPr id="3" name="Table 3">
            <a:extLst>
              <a:ext uri="{FF2B5EF4-FFF2-40B4-BE49-F238E27FC236}">
                <a16:creationId xmlns:a16="http://schemas.microsoft.com/office/drawing/2014/main" id="{21F1A03C-26A4-60E7-3B3F-AD72607BB0FA}"/>
              </a:ext>
            </a:extLst>
          </p:cNvPr>
          <p:cNvGraphicFramePr>
            <a:graphicFrameLocks noGrp="1"/>
          </p:cNvGraphicFramePr>
          <p:nvPr/>
        </p:nvGraphicFramePr>
        <p:xfrm>
          <a:off x="4890666"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386852162"/>
              </p:ext>
            </p:extLst>
          </p:nvPr>
        </p:nvGraphicFramePr>
        <p:xfrm>
          <a:off x="14121581" y="8525061"/>
          <a:ext cx="8332839" cy="8250984"/>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gridCol w="2777613">
                  <a:extLst>
                    <a:ext uri="{9D8B030D-6E8A-4147-A177-3AD203B41FA5}">
                      <a16:colId xmlns:a16="http://schemas.microsoft.com/office/drawing/2014/main" val="1976008074"/>
                    </a:ext>
                  </a:extLst>
                </a:gridCol>
              </a:tblGrid>
              <a:tr h="2750328">
                <a:tc>
                  <a:txBody>
                    <a:bodyPr/>
                    <a:lstStyle/>
                    <a:p>
                      <a:pPr algn="ctr"/>
                      <a:r>
                        <a:rPr lang="en-US" sz="6000" b="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0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1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2750328">
                <a:tc>
                  <a:txBody>
                    <a:bodyPr/>
                    <a:lstStyle/>
                    <a:p>
                      <a:pPr algn="ctr"/>
                      <a:r>
                        <a:rPr lang="en-US" sz="6000">
                          <a:solidFill>
                            <a:schemeClr val="bg1"/>
                          </a:solidFill>
                          <a:latin typeface="+mn-lt"/>
                        </a:rPr>
                        <a:t>1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0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sp>
        <p:nvSpPr>
          <p:cNvPr id="9" name="TextBox 8">
            <a:extLst>
              <a:ext uri="{FF2B5EF4-FFF2-40B4-BE49-F238E27FC236}">
                <a16:creationId xmlns:a16="http://schemas.microsoft.com/office/drawing/2014/main" id="{BC2CB022-285C-5124-7C1A-718AC19A527C}"/>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algn="ctr"/>
            <a:r>
              <a:rPr lang="en-US" sz="6000">
                <a:solidFill>
                  <a:schemeClr val="bg1"/>
                </a:solidFill>
                <a:latin typeface="+mj-lt"/>
              </a:rPr>
              <a:t>Kernel</a:t>
            </a:r>
          </a:p>
        </p:txBody>
      </p:sp>
      <p:sp>
        <p:nvSpPr>
          <p:cNvPr id="10" name="TextBox 9">
            <a:extLst>
              <a:ext uri="{FF2B5EF4-FFF2-40B4-BE49-F238E27FC236}">
                <a16:creationId xmlns:a16="http://schemas.microsoft.com/office/drawing/2014/main" id="{D842EDB7-C794-A045-8B11-FA4AAF998AC2}"/>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14" name="TextBox 13">
            <a:extLst>
              <a:ext uri="{FF2B5EF4-FFF2-40B4-BE49-F238E27FC236}">
                <a16:creationId xmlns:a16="http://schemas.microsoft.com/office/drawing/2014/main" id="{CD5A1237-349F-E277-0ED4-639891E3F704}"/>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Output</a:t>
            </a:r>
          </a:p>
        </p:txBody>
      </p:sp>
      <p:graphicFrame>
        <p:nvGraphicFramePr>
          <p:cNvPr id="2" name="Table 3">
            <a:extLst>
              <a:ext uri="{FF2B5EF4-FFF2-40B4-BE49-F238E27FC236}">
                <a16:creationId xmlns:a16="http://schemas.microsoft.com/office/drawing/2014/main" id="{068E3102-2395-7219-073C-1991CF741A0A}"/>
              </a:ext>
            </a:extLst>
          </p:cNvPr>
          <p:cNvGraphicFramePr>
            <a:graphicFrameLocks noGrp="1"/>
          </p:cNvGraphicFramePr>
          <p:nvPr>
            <p:extLst>
              <p:ext uri="{D42A27DB-BD31-4B8C-83A1-F6EECF244321}">
                <p14:modId xmlns:p14="http://schemas.microsoft.com/office/powerpoint/2010/main" val="2050016723"/>
              </p:ext>
            </p:extLst>
          </p:nvPr>
        </p:nvGraphicFramePr>
        <p:xfrm>
          <a:off x="26130108"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bg1"/>
                          </a:solidFill>
                          <a:latin typeface="+mn-lt"/>
                        </a:rPr>
                        <a:t>.5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863758"/>
                  </a:ext>
                </a:extLst>
              </a:tr>
            </a:tbl>
          </a:graphicData>
        </a:graphic>
      </p:graphicFrame>
      <p:sp>
        <p:nvSpPr>
          <p:cNvPr id="4" name="TextBox 3">
            <a:extLst>
              <a:ext uri="{FF2B5EF4-FFF2-40B4-BE49-F238E27FC236}">
                <a16:creationId xmlns:a16="http://schemas.microsoft.com/office/drawing/2014/main" id="{168B3610-DBDC-1624-9F3B-3FAE556E2C2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857C725C-AE9B-6657-CF5E-ED6C641DCE5C}"/>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68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036166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Convolution Review</a:t>
            </a:r>
          </a:p>
        </p:txBody>
      </p:sp>
      <p:graphicFrame>
        <p:nvGraphicFramePr>
          <p:cNvPr id="3" name="Table 3">
            <a:extLst>
              <a:ext uri="{FF2B5EF4-FFF2-40B4-BE49-F238E27FC236}">
                <a16:creationId xmlns:a16="http://schemas.microsoft.com/office/drawing/2014/main" id="{21F1A03C-26A4-60E7-3B3F-AD72607BB0FA}"/>
              </a:ext>
            </a:extLst>
          </p:cNvPr>
          <p:cNvGraphicFramePr>
            <a:graphicFrameLocks noGrp="1"/>
          </p:cNvGraphicFramePr>
          <p:nvPr/>
        </p:nvGraphicFramePr>
        <p:xfrm>
          <a:off x="4890666"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2335427050"/>
              </p:ext>
            </p:extLst>
          </p:nvPr>
        </p:nvGraphicFramePr>
        <p:xfrm>
          <a:off x="14121581" y="8525061"/>
          <a:ext cx="8332839" cy="8250984"/>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gridCol w="2777613">
                  <a:extLst>
                    <a:ext uri="{9D8B030D-6E8A-4147-A177-3AD203B41FA5}">
                      <a16:colId xmlns:a16="http://schemas.microsoft.com/office/drawing/2014/main" val="1976008074"/>
                    </a:ext>
                  </a:extLst>
                </a:gridCol>
              </a:tblGrid>
              <a:tr h="2750328">
                <a:tc>
                  <a:txBody>
                    <a:bodyPr/>
                    <a:lstStyle/>
                    <a:p>
                      <a:pPr algn="ctr"/>
                      <a:r>
                        <a:rPr lang="en-US" sz="6000" b="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0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r h="2750328">
                <a:tc>
                  <a:txBody>
                    <a:bodyPr/>
                    <a:lstStyle/>
                    <a:p>
                      <a:pPr algn="ctr"/>
                      <a:r>
                        <a:rPr lang="en-US" sz="600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1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112843853"/>
                  </a:ext>
                </a:extLst>
              </a:tr>
            </a:tbl>
          </a:graphicData>
        </a:graphic>
      </p:graphicFrame>
      <p:sp>
        <p:nvSpPr>
          <p:cNvPr id="9" name="TextBox 8">
            <a:extLst>
              <a:ext uri="{FF2B5EF4-FFF2-40B4-BE49-F238E27FC236}">
                <a16:creationId xmlns:a16="http://schemas.microsoft.com/office/drawing/2014/main" id="{BC2CB022-285C-5124-7C1A-718AC19A527C}"/>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algn="ctr"/>
            <a:r>
              <a:rPr lang="en-US" sz="6000">
                <a:solidFill>
                  <a:schemeClr val="bg1"/>
                </a:solidFill>
                <a:latin typeface="+mj-lt"/>
              </a:rPr>
              <a:t>Kernel</a:t>
            </a:r>
          </a:p>
        </p:txBody>
      </p:sp>
      <p:sp>
        <p:nvSpPr>
          <p:cNvPr id="10" name="TextBox 9">
            <a:extLst>
              <a:ext uri="{FF2B5EF4-FFF2-40B4-BE49-F238E27FC236}">
                <a16:creationId xmlns:a16="http://schemas.microsoft.com/office/drawing/2014/main" id="{D842EDB7-C794-A045-8B11-FA4AAF998AC2}"/>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14" name="TextBox 13">
            <a:extLst>
              <a:ext uri="{FF2B5EF4-FFF2-40B4-BE49-F238E27FC236}">
                <a16:creationId xmlns:a16="http://schemas.microsoft.com/office/drawing/2014/main" id="{CD5A1237-349F-E277-0ED4-639891E3F704}"/>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Output</a:t>
            </a:r>
          </a:p>
        </p:txBody>
      </p:sp>
      <p:graphicFrame>
        <p:nvGraphicFramePr>
          <p:cNvPr id="2" name="Table 3">
            <a:extLst>
              <a:ext uri="{FF2B5EF4-FFF2-40B4-BE49-F238E27FC236}">
                <a16:creationId xmlns:a16="http://schemas.microsoft.com/office/drawing/2014/main" id="{0715189D-4816-F55B-253E-D6C139EFA545}"/>
              </a:ext>
            </a:extLst>
          </p:cNvPr>
          <p:cNvGraphicFramePr>
            <a:graphicFrameLocks noGrp="1"/>
          </p:cNvGraphicFramePr>
          <p:nvPr>
            <p:extLst>
              <p:ext uri="{D42A27DB-BD31-4B8C-83A1-F6EECF244321}">
                <p14:modId xmlns:p14="http://schemas.microsoft.com/office/powerpoint/2010/main" val="1642596973"/>
              </p:ext>
            </p:extLst>
          </p:nvPr>
        </p:nvGraphicFramePr>
        <p:xfrm>
          <a:off x="26130108"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bg1"/>
                          </a:solidFill>
                          <a:latin typeface="+mn-lt"/>
                        </a:rPr>
                        <a:t>.5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bg1"/>
                          </a:solidFill>
                          <a:latin typeface="+mn-lt"/>
                        </a:rPr>
                        <a:t>.5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sp>
        <p:nvSpPr>
          <p:cNvPr id="4" name="TextBox 3">
            <a:extLst>
              <a:ext uri="{FF2B5EF4-FFF2-40B4-BE49-F238E27FC236}">
                <a16:creationId xmlns:a16="http://schemas.microsoft.com/office/drawing/2014/main" id="{F5563BEE-653B-4BB1-6490-53D96C7E7CB7}"/>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16D075BA-DA44-755D-C759-86D03BD9894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69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071117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A6486F-F2BB-59D5-6D50-05E982AB8E93}"/>
              </a:ext>
            </a:extLst>
          </p:cNvPr>
          <p:cNvSpPr>
            <a:spLocks noGrp="1"/>
          </p:cNvSpPr>
          <p:nvPr>
            <p:ph type="sldNum" sz="quarter" idx="12"/>
          </p:nvPr>
        </p:nvSpPr>
        <p:spPr/>
        <p:txBody>
          <a:bodyPr/>
          <a:lstStyle/>
          <a:p>
            <a:fld id="{5D6FF71F-CF6A-4C46-8F9B-61D49EEA70E3}" type="slidenum">
              <a:rPr lang="en-US" smtClean="0"/>
              <a:t>7</a:t>
            </a:fld>
            <a:endParaRPr lang="en-US"/>
          </a:p>
        </p:txBody>
      </p:sp>
      <p:sp>
        <p:nvSpPr>
          <p:cNvPr id="14" name="Title 1">
            <a:extLst>
              <a:ext uri="{FF2B5EF4-FFF2-40B4-BE49-F238E27FC236}">
                <a16:creationId xmlns:a16="http://schemas.microsoft.com/office/drawing/2014/main" id="{66552DE1-7783-9C2E-E281-F01B8280A09A}"/>
              </a:ext>
            </a:extLst>
          </p:cNvPr>
          <p:cNvSpPr>
            <a:spLocks noGrp="1"/>
          </p:cNvSpPr>
          <p:nvPr>
            <p:ph type="title"/>
          </p:nvPr>
        </p:nvSpPr>
        <p:spPr>
          <a:xfrm>
            <a:off x="843565" y="168301"/>
            <a:ext cx="34888869" cy="2643945"/>
          </a:xfrm>
        </p:spPr>
        <p:txBody>
          <a:bodyPr>
            <a:noAutofit/>
          </a:bodyPr>
          <a:lstStyle/>
          <a:p>
            <a:r>
              <a:rPr lang="en-US" sz="18000" dirty="0"/>
              <a:t>Diffusion Models </a:t>
            </a:r>
          </a:p>
        </p:txBody>
      </p:sp>
      <p:sp>
        <p:nvSpPr>
          <p:cNvPr id="5" name="TextBox 4">
            <a:extLst>
              <a:ext uri="{FF2B5EF4-FFF2-40B4-BE49-F238E27FC236}">
                <a16:creationId xmlns:a16="http://schemas.microsoft.com/office/drawing/2014/main" id="{9F5CA1DA-9D48-EF5B-6D07-E5301CCDF0B0}"/>
              </a:ext>
            </a:extLst>
          </p:cNvPr>
          <p:cNvSpPr txBox="1"/>
          <p:nvPr/>
        </p:nvSpPr>
        <p:spPr>
          <a:xfrm>
            <a:off x="1729704" y="2676123"/>
            <a:ext cx="34002731" cy="2554545"/>
          </a:xfrm>
          <a:prstGeom prst="rect">
            <a:avLst/>
          </a:prstGeom>
          <a:noFill/>
        </p:spPr>
        <p:txBody>
          <a:bodyPr wrap="square">
            <a:spAutoFit/>
          </a:bodyPr>
          <a:lstStyle/>
          <a:p>
            <a:pPr algn="ctr"/>
            <a:r>
              <a:rPr lang="en-US" sz="8000" dirty="0">
                <a:solidFill>
                  <a:schemeClr val="accent1"/>
                </a:solidFill>
              </a:rPr>
              <a:t>diffusion models are trained to denoise noisy images, </a:t>
            </a:r>
            <a:br>
              <a:rPr lang="en-US" sz="8000" dirty="0">
                <a:solidFill>
                  <a:schemeClr val="accent1"/>
                </a:solidFill>
              </a:rPr>
            </a:br>
            <a:r>
              <a:rPr lang="en-US" sz="8000" dirty="0">
                <a:solidFill>
                  <a:schemeClr val="accent1"/>
                </a:solidFill>
              </a:rPr>
              <a:t>and can generate images by iteratively denoising pure noise.</a:t>
            </a:r>
          </a:p>
        </p:txBody>
      </p:sp>
      <p:pic>
        <p:nvPicPr>
          <p:cNvPr id="8" name="Picture 7">
            <a:extLst>
              <a:ext uri="{FF2B5EF4-FFF2-40B4-BE49-F238E27FC236}">
                <a16:creationId xmlns:a16="http://schemas.microsoft.com/office/drawing/2014/main" id="{9E184B1A-B297-F7EB-9128-FE21007B4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581" y="5216497"/>
            <a:ext cx="34134838" cy="14222849"/>
          </a:xfrm>
          <a:prstGeom prst="rect">
            <a:avLst/>
          </a:prstGeom>
        </p:spPr>
      </p:pic>
      <p:sp>
        <p:nvSpPr>
          <p:cNvPr id="10" name="TextBox 9">
            <a:extLst>
              <a:ext uri="{FF2B5EF4-FFF2-40B4-BE49-F238E27FC236}">
                <a16:creationId xmlns:a16="http://schemas.microsoft.com/office/drawing/2014/main" id="{9A75FC82-26EA-794B-7DC1-0C615A5DB109}"/>
              </a:ext>
            </a:extLst>
          </p:cNvPr>
          <p:cNvSpPr txBox="1"/>
          <p:nvPr/>
        </p:nvSpPr>
        <p:spPr>
          <a:xfrm>
            <a:off x="5743384" y="19236146"/>
            <a:ext cx="26771599" cy="1169551"/>
          </a:xfrm>
          <a:prstGeom prst="rect">
            <a:avLst/>
          </a:prstGeom>
          <a:noFill/>
        </p:spPr>
        <p:txBody>
          <a:bodyPr wrap="square">
            <a:spAutoFit/>
          </a:bodyPr>
          <a:lstStyle/>
          <a:p>
            <a:pPr algn="ctr"/>
            <a:r>
              <a:rPr lang="en-US" sz="7000" dirty="0">
                <a:solidFill>
                  <a:schemeClr val="bg1">
                    <a:lumMod val="75000"/>
                  </a:schemeClr>
                </a:solidFill>
                <a:latin typeface="Calibri" panose="020F0502020204030204" pitchFamily="34" charset="0"/>
                <a:cs typeface="Calibri" panose="020F0502020204030204" pitchFamily="34" charset="0"/>
              </a:rPr>
              <a:t>Source: </a:t>
            </a:r>
            <a:r>
              <a:rPr lang="en-US" sz="7000" dirty="0">
                <a:latin typeface="Calibri" panose="020F0502020204030204" pitchFamily="34" charset="0"/>
                <a:cs typeface="Calibri" panose="020F0502020204030204" pitchFamily="34" charset="0"/>
                <a:hlinkClick r:id="rId3"/>
              </a:rPr>
              <a:t>https://keras.io/examples/generative/ddim/</a:t>
            </a:r>
            <a:endParaRPr lang="en-US" sz="7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677120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Image Upscaling</a:t>
            </a:r>
          </a:p>
        </p:txBody>
      </p:sp>
      <p:graphicFrame>
        <p:nvGraphicFramePr>
          <p:cNvPr id="3" name="Table 3">
            <a:extLst>
              <a:ext uri="{FF2B5EF4-FFF2-40B4-BE49-F238E27FC236}">
                <a16:creationId xmlns:a16="http://schemas.microsoft.com/office/drawing/2014/main" id="{21F1A03C-26A4-60E7-3B3F-AD72607BB0FA}"/>
              </a:ext>
            </a:extLst>
          </p:cNvPr>
          <p:cNvGraphicFramePr>
            <a:graphicFrameLocks noGrp="1"/>
          </p:cNvGraphicFramePr>
          <p:nvPr/>
        </p:nvGraphicFramePr>
        <p:xfrm>
          <a:off x="4890666"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2381950412"/>
              </p:ext>
            </p:extLst>
          </p:nvPr>
        </p:nvGraphicFramePr>
        <p:xfrm>
          <a:off x="15830623" y="10217316"/>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sp>
        <p:nvSpPr>
          <p:cNvPr id="2" name="TextBox 1">
            <a:extLst>
              <a:ext uri="{FF2B5EF4-FFF2-40B4-BE49-F238E27FC236}">
                <a16:creationId xmlns:a16="http://schemas.microsoft.com/office/drawing/2014/main" id="{B92EE6F7-8F0C-1E31-0C02-1D3A019DB975}"/>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algn="ctr"/>
            <a:r>
              <a:rPr lang="en-US" sz="6000">
                <a:solidFill>
                  <a:schemeClr val="bg1"/>
                </a:solidFill>
                <a:latin typeface="+mj-lt"/>
              </a:rPr>
              <a:t>Kernel</a:t>
            </a:r>
          </a:p>
        </p:txBody>
      </p:sp>
      <p:sp>
        <p:nvSpPr>
          <p:cNvPr id="4" name="TextBox 3">
            <a:extLst>
              <a:ext uri="{FF2B5EF4-FFF2-40B4-BE49-F238E27FC236}">
                <a16:creationId xmlns:a16="http://schemas.microsoft.com/office/drawing/2014/main" id="{5DB9B921-D494-0E4E-8495-1480228826BD}"/>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5" name="TextBox 4">
            <a:extLst>
              <a:ext uri="{FF2B5EF4-FFF2-40B4-BE49-F238E27FC236}">
                <a16:creationId xmlns:a16="http://schemas.microsoft.com/office/drawing/2014/main" id="{C2B274C1-F317-C44B-2697-D855A5E95FDB}"/>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Output</a:t>
            </a:r>
          </a:p>
        </p:txBody>
      </p:sp>
      <p:graphicFrame>
        <p:nvGraphicFramePr>
          <p:cNvPr id="6" name="Table 5">
            <a:extLst>
              <a:ext uri="{FF2B5EF4-FFF2-40B4-BE49-F238E27FC236}">
                <a16:creationId xmlns:a16="http://schemas.microsoft.com/office/drawing/2014/main" id="{9D9C92D0-A9D8-CBA8-E88D-768DF053D3B1}"/>
              </a:ext>
            </a:extLst>
          </p:cNvPr>
          <p:cNvGraphicFramePr>
            <a:graphicFrameLocks noGrp="1"/>
          </p:cNvGraphicFramePr>
          <p:nvPr>
            <p:extLst>
              <p:ext uri="{D42A27DB-BD31-4B8C-83A1-F6EECF244321}">
                <p14:modId xmlns:p14="http://schemas.microsoft.com/office/powerpoint/2010/main" val="3454151150"/>
              </p:ext>
            </p:extLst>
          </p:nvPr>
        </p:nvGraphicFramePr>
        <p:xfrm>
          <a:off x="25659773" y="9406237"/>
          <a:ext cx="6495896" cy="6488632"/>
        </p:xfrm>
        <a:graphic>
          <a:graphicData uri="http://schemas.openxmlformats.org/drawingml/2006/table">
            <a:tbl>
              <a:tblPr firstRow="1" bandRow="1">
                <a:tableStyleId>{5C22544A-7EE6-4342-B048-85BDC9FD1C3A}</a:tableStyleId>
              </a:tblPr>
              <a:tblGrid>
                <a:gridCol w="1623974">
                  <a:extLst>
                    <a:ext uri="{9D8B030D-6E8A-4147-A177-3AD203B41FA5}">
                      <a16:colId xmlns:a16="http://schemas.microsoft.com/office/drawing/2014/main" val="709262319"/>
                    </a:ext>
                  </a:extLst>
                </a:gridCol>
                <a:gridCol w="1623974">
                  <a:extLst>
                    <a:ext uri="{9D8B030D-6E8A-4147-A177-3AD203B41FA5}">
                      <a16:colId xmlns:a16="http://schemas.microsoft.com/office/drawing/2014/main" val="2134621345"/>
                    </a:ext>
                  </a:extLst>
                </a:gridCol>
                <a:gridCol w="1623974">
                  <a:extLst>
                    <a:ext uri="{9D8B030D-6E8A-4147-A177-3AD203B41FA5}">
                      <a16:colId xmlns:a16="http://schemas.microsoft.com/office/drawing/2014/main" val="4198714580"/>
                    </a:ext>
                  </a:extLst>
                </a:gridCol>
                <a:gridCol w="1623974">
                  <a:extLst>
                    <a:ext uri="{9D8B030D-6E8A-4147-A177-3AD203B41FA5}">
                      <a16:colId xmlns:a16="http://schemas.microsoft.com/office/drawing/2014/main" val="982083725"/>
                    </a:ext>
                  </a:extLst>
                </a:gridCol>
              </a:tblGrid>
              <a:tr h="1622158">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518874557"/>
                  </a:ext>
                </a:extLst>
              </a:tr>
              <a:tr h="1622158">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19060195"/>
                  </a:ext>
                </a:extLst>
              </a:tr>
              <a:tr h="1622158">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295014416"/>
                  </a:ext>
                </a:extLst>
              </a:tr>
              <a:tr h="1622158">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271724186"/>
                  </a:ext>
                </a:extLst>
              </a:tr>
            </a:tbl>
          </a:graphicData>
        </a:graphic>
      </p:graphicFrame>
      <p:sp>
        <p:nvSpPr>
          <p:cNvPr id="8" name="TextBox 7">
            <a:extLst>
              <a:ext uri="{FF2B5EF4-FFF2-40B4-BE49-F238E27FC236}">
                <a16:creationId xmlns:a16="http://schemas.microsoft.com/office/drawing/2014/main" id="{478EF94B-74D4-373E-A754-A7C47BAA793D}"/>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9" name="Slide Number Placeholder 3">
            <a:extLst>
              <a:ext uri="{FF2B5EF4-FFF2-40B4-BE49-F238E27FC236}">
                <a16:creationId xmlns:a16="http://schemas.microsoft.com/office/drawing/2014/main" id="{6DC4F036-47E8-6E41-5E1A-F426E0DD82C4}"/>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70</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672335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Image Upscaling</a:t>
            </a:r>
          </a:p>
        </p:txBody>
      </p:sp>
      <p:graphicFrame>
        <p:nvGraphicFramePr>
          <p:cNvPr id="3" name="Table 3">
            <a:extLst>
              <a:ext uri="{FF2B5EF4-FFF2-40B4-BE49-F238E27FC236}">
                <a16:creationId xmlns:a16="http://schemas.microsoft.com/office/drawing/2014/main" id="{21F1A03C-26A4-60E7-3B3F-AD72607BB0FA}"/>
              </a:ext>
            </a:extLst>
          </p:cNvPr>
          <p:cNvGraphicFramePr>
            <a:graphicFrameLocks noGrp="1"/>
          </p:cNvGraphicFramePr>
          <p:nvPr/>
        </p:nvGraphicFramePr>
        <p:xfrm>
          <a:off x="4890666"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4287728157"/>
              </p:ext>
            </p:extLst>
          </p:nvPr>
        </p:nvGraphicFramePr>
        <p:xfrm>
          <a:off x="14228065" y="8595158"/>
          <a:ext cx="8119870" cy="8110790"/>
        </p:xfrm>
        <a:graphic>
          <a:graphicData uri="http://schemas.openxmlformats.org/drawingml/2006/table">
            <a:tbl>
              <a:tblPr firstRow="1" bandRow="1">
                <a:tableStyleId>{5C22544A-7EE6-4342-B048-85BDC9FD1C3A}</a:tableStyleId>
              </a:tblPr>
              <a:tblGrid>
                <a:gridCol w="1623974">
                  <a:extLst>
                    <a:ext uri="{9D8B030D-6E8A-4147-A177-3AD203B41FA5}">
                      <a16:colId xmlns:a16="http://schemas.microsoft.com/office/drawing/2014/main" val="1419859712"/>
                    </a:ext>
                  </a:extLst>
                </a:gridCol>
                <a:gridCol w="1623974">
                  <a:extLst>
                    <a:ext uri="{9D8B030D-6E8A-4147-A177-3AD203B41FA5}">
                      <a16:colId xmlns:a16="http://schemas.microsoft.com/office/drawing/2014/main" val="3896974687"/>
                    </a:ext>
                  </a:extLst>
                </a:gridCol>
                <a:gridCol w="1623974">
                  <a:extLst>
                    <a:ext uri="{9D8B030D-6E8A-4147-A177-3AD203B41FA5}">
                      <a16:colId xmlns:a16="http://schemas.microsoft.com/office/drawing/2014/main" val="1061514744"/>
                    </a:ext>
                  </a:extLst>
                </a:gridCol>
                <a:gridCol w="1623974">
                  <a:extLst>
                    <a:ext uri="{9D8B030D-6E8A-4147-A177-3AD203B41FA5}">
                      <a16:colId xmlns:a16="http://schemas.microsoft.com/office/drawing/2014/main" val="3229589065"/>
                    </a:ext>
                  </a:extLst>
                </a:gridCol>
                <a:gridCol w="1623974">
                  <a:extLst>
                    <a:ext uri="{9D8B030D-6E8A-4147-A177-3AD203B41FA5}">
                      <a16:colId xmlns:a16="http://schemas.microsoft.com/office/drawing/2014/main" val="1976008074"/>
                    </a:ext>
                  </a:extLst>
                </a:gridCol>
              </a:tblGrid>
              <a:tr h="1622158">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347981756"/>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520191425"/>
                  </a:ext>
                </a:extLst>
              </a:tr>
              <a:tr h="1622158">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sp>
        <p:nvSpPr>
          <p:cNvPr id="2" name="TextBox 1">
            <a:extLst>
              <a:ext uri="{FF2B5EF4-FFF2-40B4-BE49-F238E27FC236}">
                <a16:creationId xmlns:a16="http://schemas.microsoft.com/office/drawing/2014/main" id="{74818CF5-BC6A-A55A-9BBF-275367D6B6BB}"/>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algn="ctr"/>
            <a:r>
              <a:rPr lang="en-US" sz="6000">
                <a:solidFill>
                  <a:schemeClr val="bg1"/>
                </a:solidFill>
                <a:latin typeface="+mj-lt"/>
              </a:rPr>
              <a:t>Kernel</a:t>
            </a:r>
          </a:p>
        </p:txBody>
      </p:sp>
      <p:sp>
        <p:nvSpPr>
          <p:cNvPr id="4" name="TextBox 3">
            <a:extLst>
              <a:ext uri="{FF2B5EF4-FFF2-40B4-BE49-F238E27FC236}">
                <a16:creationId xmlns:a16="http://schemas.microsoft.com/office/drawing/2014/main" id="{AAE6660B-2C69-7F1F-9D2D-4C2AA8482841}"/>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5" name="TextBox 4">
            <a:extLst>
              <a:ext uri="{FF2B5EF4-FFF2-40B4-BE49-F238E27FC236}">
                <a16:creationId xmlns:a16="http://schemas.microsoft.com/office/drawing/2014/main" id="{12EA2244-E57B-8846-EBDA-85BA8FA46A1A}"/>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Output</a:t>
            </a:r>
          </a:p>
        </p:txBody>
      </p:sp>
      <p:graphicFrame>
        <p:nvGraphicFramePr>
          <p:cNvPr id="6" name="Table 5">
            <a:extLst>
              <a:ext uri="{FF2B5EF4-FFF2-40B4-BE49-F238E27FC236}">
                <a16:creationId xmlns:a16="http://schemas.microsoft.com/office/drawing/2014/main" id="{E6BA219E-F5D9-C60F-DFE4-9EA01688F93C}"/>
              </a:ext>
            </a:extLst>
          </p:cNvPr>
          <p:cNvGraphicFramePr>
            <a:graphicFrameLocks noGrp="1"/>
          </p:cNvGraphicFramePr>
          <p:nvPr>
            <p:extLst>
              <p:ext uri="{D42A27DB-BD31-4B8C-83A1-F6EECF244321}">
                <p14:modId xmlns:p14="http://schemas.microsoft.com/office/powerpoint/2010/main" val="4052960507"/>
              </p:ext>
            </p:extLst>
          </p:nvPr>
        </p:nvGraphicFramePr>
        <p:xfrm>
          <a:off x="25659773" y="9406237"/>
          <a:ext cx="6495896" cy="6488632"/>
        </p:xfrm>
        <a:graphic>
          <a:graphicData uri="http://schemas.openxmlformats.org/drawingml/2006/table">
            <a:tbl>
              <a:tblPr firstRow="1" bandRow="1">
                <a:tableStyleId>{5C22544A-7EE6-4342-B048-85BDC9FD1C3A}</a:tableStyleId>
              </a:tblPr>
              <a:tblGrid>
                <a:gridCol w="1623974">
                  <a:extLst>
                    <a:ext uri="{9D8B030D-6E8A-4147-A177-3AD203B41FA5}">
                      <a16:colId xmlns:a16="http://schemas.microsoft.com/office/drawing/2014/main" val="709262319"/>
                    </a:ext>
                  </a:extLst>
                </a:gridCol>
                <a:gridCol w="1623974">
                  <a:extLst>
                    <a:ext uri="{9D8B030D-6E8A-4147-A177-3AD203B41FA5}">
                      <a16:colId xmlns:a16="http://schemas.microsoft.com/office/drawing/2014/main" val="2134621345"/>
                    </a:ext>
                  </a:extLst>
                </a:gridCol>
                <a:gridCol w="1623974">
                  <a:extLst>
                    <a:ext uri="{9D8B030D-6E8A-4147-A177-3AD203B41FA5}">
                      <a16:colId xmlns:a16="http://schemas.microsoft.com/office/drawing/2014/main" val="4198714580"/>
                    </a:ext>
                  </a:extLst>
                </a:gridCol>
                <a:gridCol w="1623974">
                  <a:extLst>
                    <a:ext uri="{9D8B030D-6E8A-4147-A177-3AD203B41FA5}">
                      <a16:colId xmlns:a16="http://schemas.microsoft.com/office/drawing/2014/main" val="982083725"/>
                    </a:ext>
                  </a:extLst>
                </a:gridCol>
              </a:tblGrid>
              <a:tr h="1622158">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518874557"/>
                  </a:ext>
                </a:extLst>
              </a:tr>
              <a:tr h="1622158">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19060195"/>
                  </a:ext>
                </a:extLst>
              </a:tr>
              <a:tr h="1622158">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295014416"/>
                  </a:ext>
                </a:extLst>
              </a:tr>
              <a:tr h="1622158">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271724186"/>
                  </a:ext>
                </a:extLst>
              </a:tr>
            </a:tbl>
          </a:graphicData>
        </a:graphic>
      </p:graphicFrame>
      <p:sp>
        <p:nvSpPr>
          <p:cNvPr id="8" name="TextBox 7">
            <a:extLst>
              <a:ext uri="{FF2B5EF4-FFF2-40B4-BE49-F238E27FC236}">
                <a16:creationId xmlns:a16="http://schemas.microsoft.com/office/drawing/2014/main" id="{AF23AF25-FE93-7424-364E-6F14BFFFB7CB}"/>
              </a:ext>
            </a:extLst>
          </p:cNvPr>
          <p:cNvSpPr txBox="1"/>
          <p:nvPr/>
        </p:nvSpPr>
        <p:spPr>
          <a:xfrm>
            <a:off x="15988799" y="6706583"/>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Stride = 2</a:t>
            </a:r>
          </a:p>
        </p:txBody>
      </p:sp>
      <p:sp>
        <p:nvSpPr>
          <p:cNvPr id="9" name="TextBox 8">
            <a:extLst>
              <a:ext uri="{FF2B5EF4-FFF2-40B4-BE49-F238E27FC236}">
                <a16:creationId xmlns:a16="http://schemas.microsoft.com/office/drawing/2014/main" id="{AA516713-B04D-D413-0285-D3B359721781}"/>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0" name="Slide Number Placeholder 3">
            <a:extLst>
              <a:ext uri="{FF2B5EF4-FFF2-40B4-BE49-F238E27FC236}">
                <a16:creationId xmlns:a16="http://schemas.microsoft.com/office/drawing/2014/main" id="{15175376-0559-2147-000D-E74C955057EB}"/>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71</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2967015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Image Upscaling</a:t>
            </a:r>
          </a:p>
        </p:txBody>
      </p:sp>
      <p:graphicFrame>
        <p:nvGraphicFramePr>
          <p:cNvPr id="3" name="Table 3">
            <a:extLst>
              <a:ext uri="{FF2B5EF4-FFF2-40B4-BE49-F238E27FC236}">
                <a16:creationId xmlns:a16="http://schemas.microsoft.com/office/drawing/2014/main" id="{21F1A03C-26A4-60E7-3B3F-AD72607BB0FA}"/>
              </a:ext>
            </a:extLst>
          </p:cNvPr>
          <p:cNvGraphicFramePr>
            <a:graphicFrameLocks noGrp="1"/>
          </p:cNvGraphicFramePr>
          <p:nvPr/>
        </p:nvGraphicFramePr>
        <p:xfrm>
          <a:off x="4890666"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2131315685"/>
              </p:ext>
            </p:extLst>
          </p:nvPr>
        </p:nvGraphicFramePr>
        <p:xfrm>
          <a:off x="14228065" y="8595158"/>
          <a:ext cx="8119870" cy="8110790"/>
        </p:xfrm>
        <a:graphic>
          <a:graphicData uri="http://schemas.openxmlformats.org/drawingml/2006/table">
            <a:tbl>
              <a:tblPr firstRow="1" bandRow="1">
                <a:tableStyleId>{5C22544A-7EE6-4342-B048-85BDC9FD1C3A}</a:tableStyleId>
              </a:tblPr>
              <a:tblGrid>
                <a:gridCol w="1623974">
                  <a:extLst>
                    <a:ext uri="{9D8B030D-6E8A-4147-A177-3AD203B41FA5}">
                      <a16:colId xmlns:a16="http://schemas.microsoft.com/office/drawing/2014/main" val="1419859712"/>
                    </a:ext>
                  </a:extLst>
                </a:gridCol>
                <a:gridCol w="1623974">
                  <a:extLst>
                    <a:ext uri="{9D8B030D-6E8A-4147-A177-3AD203B41FA5}">
                      <a16:colId xmlns:a16="http://schemas.microsoft.com/office/drawing/2014/main" val="3896974687"/>
                    </a:ext>
                  </a:extLst>
                </a:gridCol>
                <a:gridCol w="1623974">
                  <a:extLst>
                    <a:ext uri="{9D8B030D-6E8A-4147-A177-3AD203B41FA5}">
                      <a16:colId xmlns:a16="http://schemas.microsoft.com/office/drawing/2014/main" val="1061514744"/>
                    </a:ext>
                  </a:extLst>
                </a:gridCol>
                <a:gridCol w="1623974">
                  <a:extLst>
                    <a:ext uri="{9D8B030D-6E8A-4147-A177-3AD203B41FA5}">
                      <a16:colId xmlns:a16="http://schemas.microsoft.com/office/drawing/2014/main" val="3229589065"/>
                    </a:ext>
                  </a:extLst>
                </a:gridCol>
                <a:gridCol w="1623974">
                  <a:extLst>
                    <a:ext uri="{9D8B030D-6E8A-4147-A177-3AD203B41FA5}">
                      <a16:colId xmlns:a16="http://schemas.microsoft.com/office/drawing/2014/main" val="1976008074"/>
                    </a:ext>
                  </a:extLst>
                </a:gridCol>
              </a:tblGrid>
              <a:tr h="1622158">
                <a:tc>
                  <a:txBody>
                    <a:bodyPr/>
                    <a:lstStyle/>
                    <a:p>
                      <a:pPr algn="ctr"/>
                      <a:r>
                        <a:rPr lang="en-US" sz="3600" b="0">
                          <a:solidFill>
                            <a:sysClr val="windowText" lastClr="000000"/>
                          </a:solidFill>
                          <a:latin typeface="+mn-lt"/>
                        </a:rPr>
                        <a:t>1 • .25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3600" b="0">
                          <a:solidFill>
                            <a:sysClr val="windowText" lastClr="000000"/>
                          </a:solidFill>
                          <a:latin typeface="+mn-lt"/>
                        </a:rPr>
                        <a:t>0 • .25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6002149"/>
                  </a:ext>
                </a:extLst>
              </a:tr>
              <a:tr h="1622158">
                <a:tc>
                  <a:txBody>
                    <a:bodyPr/>
                    <a:lstStyle/>
                    <a:p>
                      <a:pPr algn="ctr"/>
                      <a:r>
                        <a:rPr lang="en-US" sz="3600" b="0">
                          <a:solidFill>
                            <a:sysClr val="windowText" lastClr="000000"/>
                          </a:solidFill>
                          <a:latin typeface="+mn-lt"/>
                        </a:rPr>
                        <a:t>0 • .25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3600" b="0">
                          <a:solidFill>
                            <a:sysClr val="windowText" lastClr="000000"/>
                          </a:solidFill>
                          <a:latin typeface="+mn-lt"/>
                        </a:rPr>
                        <a:t>0 • .25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7981756"/>
                  </a:ext>
                </a:extLst>
              </a:tr>
              <a:tr h="1622158">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863758"/>
                  </a:ext>
                </a:extLst>
              </a:tr>
              <a:tr h="1622158">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0191425"/>
                  </a:ext>
                </a:extLst>
              </a:tr>
              <a:tr h="1622158">
                <a:tc>
                  <a:txBody>
                    <a:bodyPr/>
                    <a:lstStyle/>
                    <a:p>
                      <a:pPr algn="ctr"/>
                      <a:r>
                        <a:rPr lang="en-US" sz="600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2843853"/>
                  </a:ext>
                </a:extLst>
              </a:tr>
            </a:tbl>
          </a:graphicData>
        </a:graphic>
      </p:graphicFrame>
      <p:sp>
        <p:nvSpPr>
          <p:cNvPr id="2" name="TextBox 1">
            <a:extLst>
              <a:ext uri="{FF2B5EF4-FFF2-40B4-BE49-F238E27FC236}">
                <a16:creationId xmlns:a16="http://schemas.microsoft.com/office/drawing/2014/main" id="{74818CF5-BC6A-A55A-9BBF-275367D6B6BB}"/>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algn="ctr"/>
            <a:r>
              <a:rPr lang="en-US" sz="6000">
                <a:solidFill>
                  <a:schemeClr val="bg1"/>
                </a:solidFill>
                <a:latin typeface="+mj-lt"/>
              </a:rPr>
              <a:t>Kernel</a:t>
            </a:r>
          </a:p>
        </p:txBody>
      </p:sp>
      <p:sp>
        <p:nvSpPr>
          <p:cNvPr id="4" name="TextBox 3">
            <a:extLst>
              <a:ext uri="{FF2B5EF4-FFF2-40B4-BE49-F238E27FC236}">
                <a16:creationId xmlns:a16="http://schemas.microsoft.com/office/drawing/2014/main" id="{AAE6660B-2C69-7F1F-9D2D-4C2AA8482841}"/>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5" name="TextBox 4">
            <a:extLst>
              <a:ext uri="{FF2B5EF4-FFF2-40B4-BE49-F238E27FC236}">
                <a16:creationId xmlns:a16="http://schemas.microsoft.com/office/drawing/2014/main" id="{12EA2244-E57B-8846-EBDA-85BA8FA46A1A}"/>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Output</a:t>
            </a:r>
          </a:p>
        </p:txBody>
      </p:sp>
      <p:graphicFrame>
        <p:nvGraphicFramePr>
          <p:cNvPr id="6" name="Table 5">
            <a:extLst>
              <a:ext uri="{FF2B5EF4-FFF2-40B4-BE49-F238E27FC236}">
                <a16:creationId xmlns:a16="http://schemas.microsoft.com/office/drawing/2014/main" id="{E6BA219E-F5D9-C60F-DFE4-9EA01688F93C}"/>
              </a:ext>
            </a:extLst>
          </p:cNvPr>
          <p:cNvGraphicFramePr>
            <a:graphicFrameLocks noGrp="1"/>
          </p:cNvGraphicFramePr>
          <p:nvPr>
            <p:extLst>
              <p:ext uri="{D42A27DB-BD31-4B8C-83A1-F6EECF244321}">
                <p14:modId xmlns:p14="http://schemas.microsoft.com/office/powerpoint/2010/main" val="1318023825"/>
              </p:ext>
            </p:extLst>
          </p:nvPr>
        </p:nvGraphicFramePr>
        <p:xfrm>
          <a:off x="25659773" y="9406237"/>
          <a:ext cx="6495896" cy="6488632"/>
        </p:xfrm>
        <a:graphic>
          <a:graphicData uri="http://schemas.openxmlformats.org/drawingml/2006/table">
            <a:tbl>
              <a:tblPr firstRow="1" bandRow="1">
                <a:tableStyleId>{5C22544A-7EE6-4342-B048-85BDC9FD1C3A}</a:tableStyleId>
              </a:tblPr>
              <a:tblGrid>
                <a:gridCol w="1623974">
                  <a:extLst>
                    <a:ext uri="{9D8B030D-6E8A-4147-A177-3AD203B41FA5}">
                      <a16:colId xmlns:a16="http://schemas.microsoft.com/office/drawing/2014/main" val="709262319"/>
                    </a:ext>
                  </a:extLst>
                </a:gridCol>
                <a:gridCol w="1623974">
                  <a:extLst>
                    <a:ext uri="{9D8B030D-6E8A-4147-A177-3AD203B41FA5}">
                      <a16:colId xmlns:a16="http://schemas.microsoft.com/office/drawing/2014/main" val="2134621345"/>
                    </a:ext>
                  </a:extLst>
                </a:gridCol>
                <a:gridCol w="1623974">
                  <a:extLst>
                    <a:ext uri="{9D8B030D-6E8A-4147-A177-3AD203B41FA5}">
                      <a16:colId xmlns:a16="http://schemas.microsoft.com/office/drawing/2014/main" val="4198714580"/>
                    </a:ext>
                  </a:extLst>
                </a:gridCol>
                <a:gridCol w="1623974">
                  <a:extLst>
                    <a:ext uri="{9D8B030D-6E8A-4147-A177-3AD203B41FA5}">
                      <a16:colId xmlns:a16="http://schemas.microsoft.com/office/drawing/2014/main" val="982083725"/>
                    </a:ext>
                  </a:extLst>
                </a:gridCol>
              </a:tblGrid>
              <a:tr h="1622158">
                <a:tc>
                  <a:txBody>
                    <a:bodyPr/>
                    <a:lstStyle/>
                    <a:p>
                      <a:pPr algn="ctr"/>
                      <a:r>
                        <a:rPr lang="en-US" sz="6000" b="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518874557"/>
                  </a:ext>
                </a:extLst>
              </a:tr>
              <a:tr h="1622158">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19060195"/>
                  </a:ext>
                </a:extLst>
              </a:tr>
              <a:tr h="1622158">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295014416"/>
                  </a:ext>
                </a:extLst>
              </a:tr>
              <a:tr h="1622158">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271724186"/>
                  </a:ext>
                </a:extLst>
              </a:tr>
            </a:tbl>
          </a:graphicData>
        </a:graphic>
      </p:graphicFrame>
      <p:sp>
        <p:nvSpPr>
          <p:cNvPr id="8" name="TextBox 7">
            <a:extLst>
              <a:ext uri="{FF2B5EF4-FFF2-40B4-BE49-F238E27FC236}">
                <a16:creationId xmlns:a16="http://schemas.microsoft.com/office/drawing/2014/main" id="{AF23AF25-FE93-7424-364E-6F14BFFFB7CB}"/>
              </a:ext>
            </a:extLst>
          </p:cNvPr>
          <p:cNvSpPr txBox="1"/>
          <p:nvPr/>
        </p:nvSpPr>
        <p:spPr>
          <a:xfrm>
            <a:off x="15988799" y="6706583"/>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Stride = 2</a:t>
            </a:r>
          </a:p>
        </p:txBody>
      </p:sp>
      <p:sp>
        <p:nvSpPr>
          <p:cNvPr id="9" name="TextBox 8">
            <a:extLst>
              <a:ext uri="{FF2B5EF4-FFF2-40B4-BE49-F238E27FC236}">
                <a16:creationId xmlns:a16="http://schemas.microsoft.com/office/drawing/2014/main" id="{E720446C-3A04-FE3B-3A73-EFE59B9A3A11}"/>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0" name="Slide Number Placeholder 3">
            <a:extLst>
              <a:ext uri="{FF2B5EF4-FFF2-40B4-BE49-F238E27FC236}">
                <a16:creationId xmlns:a16="http://schemas.microsoft.com/office/drawing/2014/main" id="{9445C42C-DA2C-3713-8635-502CD6695E49}"/>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72</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631074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Image Upscaling</a:t>
            </a:r>
          </a:p>
        </p:txBody>
      </p:sp>
      <p:graphicFrame>
        <p:nvGraphicFramePr>
          <p:cNvPr id="3" name="Table 3">
            <a:extLst>
              <a:ext uri="{FF2B5EF4-FFF2-40B4-BE49-F238E27FC236}">
                <a16:creationId xmlns:a16="http://schemas.microsoft.com/office/drawing/2014/main" id="{21F1A03C-26A4-60E7-3B3F-AD72607BB0FA}"/>
              </a:ext>
            </a:extLst>
          </p:cNvPr>
          <p:cNvGraphicFramePr>
            <a:graphicFrameLocks noGrp="1"/>
          </p:cNvGraphicFramePr>
          <p:nvPr/>
        </p:nvGraphicFramePr>
        <p:xfrm>
          <a:off x="4890666"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3273589982"/>
              </p:ext>
            </p:extLst>
          </p:nvPr>
        </p:nvGraphicFramePr>
        <p:xfrm>
          <a:off x="14228065" y="8595158"/>
          <a:ext cx="8119870" cy="8110790"/>
        </p:xfrm>
        <a:graphic>
          <a:graphicData uri="http://schemas.openxmlformats.org/drawingml/2006/table">
            <a:tbl>
              <a:tblPr firstRow="1" bandRow="1">
                <a:tableStyleId>{5C22544A-7EE6-4342-B048-85BDC9FD1C3A}</a:tableStyleId>
              </a:tblPr>
              <a:tblGrid>
                <a:gridCol w="1623974">
                  <a:extLst>
                    <a:ext uri="{9D8B030D-6E8A-4147-A177-3AD203B41FA5}">
                      <a16:colId xmlns:a16="http://schemas.microsoft.com/office/drawing/2014/main" val="1419859712"/>
                    </a:ext>
                  </a:extLst>
                </a:gridCol>
                <a:gridCol w="1623974">
                  <a:extLst>
                    <a:ext uri="{9D8B030D-6E8A-4147-A177-3AD203B41FA5}">
                      <a16:colId xmlns:a16="http://schemas.microsoft.com/office/drawing/2014/main" val="3896974687"/>
                    </a:ext>
                  </a:extLst>
                </a:gridCol>
                <a:gridCol w="1623974">
                  <a:extLst>
                    <a:ext uri="{9D8B030D-6E8A-4147-A177-3AD203B41FA5}">
                      <a16:colId xmlns:a16="http://schemas.microsoft.com/office/drawing/2014/main" val="1061514744"/>
                    </a:ext>
                  </a:extLst>
                </a:gridCol>
                <a:gridCol w="1623974">
                  <a:extLst>
                    <a:ext uri="{9D8B030D-6E8A-4147-A177-3AD203B41FA5}">
                      <a16:colId xmlns:a16="http://schemas.microsoft.com/office/drawing/2014/main" val="3229589065"/>
                    </a:ext>
                  </a:extLst>
                </a:gridCol>
                <a:gridCol w="1623974">
                  <a:extLst>
                    <a:ext uri="{9D8B030D-6E8A-4147-A177-3AD203B41FA5}">
                      <a16:colId xmlns:a16="http://schemas.microsoft.com/office/drawing/2014/main" val="1976008074"/>
                    </a:ext>
                  </a:extLst>
                </a:gridCol>
              </a:tblGrid>
              <a:tr h="1622158">
                <a:tc>
                  <a:txBody>
                    <a:bodyPr/>
                    <a:lstStyle/>
                    <a:p>
                      <a:pPr algn="ctr"/>
                      <a:r>
                        <a:rPr lang="en-US" sz="6000" b="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b="0">
                          <a:solidFill>
                            <a:sysClr val="windowText" lastClr="000000"/>
                          </a:solidFill>
                          <a:latin typeface="+mn-lt"/>
                        </a:rPr>
                        <a:t>0 • .25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3600" b="0">
                          <a:solidFill>
                            <a:sysClr val="windowText" lastClr="000000"/>
                          </a:solidFill>
                          <a:latin typeface="+mn-lt"/>
                        </a:rPr>
                        <a:t>0 • .25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6002149"/>
                  </a:ext>
                </a:extLst>
              </a:tr>
              <a:tr h="1622158">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b="0">
                          <a:solidFill>
                            <a:sysClr val="windowText" lastClr="000000"/>
                          </a:solidFill>
                          <a:latin typeface="+mn-lt"/>
                        </a:rPr>
                        <a:t>0 • .25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3600" b="0">
                          <a:solidFill>
                            <a:sysClr val="windowText" lastClr="000000"/>
                          </a:solidFill>
                          <a:latin typeface="+mn-lt"/>
                        </a:rPr>
                        <a:t>0 • .25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7981756"/>
                  </a:ext>
                </a:extLst>
              </a:tr>
              <a:tr h="1622158">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863758"/>
                  </a:ext>
                </a:extLst>
              </a:tr>
              <a:tr h="1622158">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0191425"/>
                  </a:ext>
                </a:extLst>
              </a:tr>
              <a:tr h="1622158">
                <a:tc>
                  <a:txBody>
                    <a:bodyPr/>
                    <a:lstStyle/>
                    <a:p>
                      <a:pPr algn="ctr"/>
                      <a:r>
                        <a:rPr lang="en-US" sz="600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2843853"/>
                  </a:ext>
                </a:extLst>
              </a:tr>
            </a:tbl>
          </a:graphicData>
        </a:graphic>
      </p:graphicFrame>
      <p:sp>
        <p:nvSpPr>
          <p:cNvPr id="2" name="TextBox 1">
            <a:extLst>
              <a:ext uri="{FF2B5EF4-FFF2-40B4-BE49-F238E27FC236}">
                <a16:creationId xmlns:a16="http://schemas.microsoft.com/office/drawing/2014/main" id="{74818CF5-BC6A-A55A-9BBF-275367D6B6BB}"/>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algn="ctr"/>
            <a:r>
              <a:rPr lang="en-US" sz="6000">
                <a:solidFill>
                  <a:schemeClr val="bg1"/>
                </a:solidFill>
                <a:latin typeface="+mj-lt"/>
              </a:rPr>
              <a:t>Kernel</a:t>
            </a:r>
          </a:p>
        </p:txBody>
      </p:sp>
      <p:sp>
        <p:nvSpPr>
          <p:cNvPr id="4" name="TextBox 3">
            <a:extLst>
              <a:ext uri="{FF2B5EF4-FFF2-40B4-BE49-F238E27FC236}">
                <a16:creationId xmlns:a16="http://schemas.microsoft.com/office/drawing/2014/main" id="{AAE6660B-2C69-7F1F-9D2D-4C2AA8482841}"/>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5" name="TextBox 4">
            <a:extLst>
              <a:ext uri="{FF2B5EF4-FFF2-40B4-BE49-F238E27FC236}">
                <a16:creationId xmlns:a16="http://schemas.microsoft.com/office/drawing/2014/main" id="{12EA2244-E57B-8846-EBDA-85BA8FA46A1A}"/>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Output</a:t>
            </a:r>
          </a:p>
        </p:txBody>
      </p:sp>
      <p:graphicFrame>
        <p:nvGraphicFramePr>
          <p:cNvPr id="6" name="Table 5">
            <a:extLst>
              <a:ext uri="{FF2B5EF4-FFF2-40B4-BE49-F238E27FC236}">
                <a16:creationId xmlns:a16="http://schemas.microsoft.com/office/drawing/2014/main" id="{E6BA219E-F5D9-C60F-DFE4-9EA01688F93C}"/>
              </a:ext>
            </a:extLst>
          </p:cNvPr>
          <p:cNvGraphicFramePr>
            <a:graphicFrameLocks noGrp="1"/>
          </p:cNvGraphicFramePr>
          <p:nvPr>
            <p:extLst>
              <p:ext uri="{D42A27DB-BD31-4B8C-83A1-F6EECF244321}">
                <p14:modId xmlns:p14="http://schemas.microsoft.com/office/powerpoint/2010/main" val="1333515972"/>
              </p:ext>
            </p:extLst>
          </p:nvPr>
        </p:nvGraphicFramePr>
        <p:xfrm>
          <a:off x="25659773" y="9406237"/>
          <a:ext cx="6495896" cy="6488632"/>
        </p:xfrm>
        <a:graphic>
          <a:graphicData uri="http://schemas.openxmlformats.org/drawingml/2006/table">
            <a:tbl>
              <a:tblPr firstRow="1" bandRow="1">
                <a:tableStyleId>{5C22544A-7EE6-4342-B048-85BDC9FD1C3A}</a:tableStyleId>
              </a:tblPr>
              <a:tblGrid>
                <a:gridCol w="1623974">
                  <a:extLst>
                    <a:ext uri="{9D8B030D-6E8A-4147-A177-3AD203B41FA5}">
                      <a16:colId xmlns:a16="http://schemas.microsoft.com/office/drawing/2014/main" val="709262319"/>
                    </a:ext>
                  </a:extLst>
                </a:gridCol>
                <a:gridCol w="1623974">
                  <a:extLst>
                    <a:ext uri="{9D8B030D-6E8A-4147-A177-3AD203B41FA5}">
                      <a16:colId xmlns:a16="http://schemas.microsoft.com/office/drawing/2014/main" val="2134621345"/>
                    </a:ext>
                  </a:extLst>
                </a:gridCol>
                <a:gridCol w="1623974">
                  <a:extLst>
                    <a:ext uri="{9D8B030D-6E8A-4147-A177-3AD203B41FA5}">
                      <a16:colId xmlns:a16="http://schemas.microsoft.com/office/drawing/2014/main" val="4198714580"/>
                    </a:ext>
                  </a:extLst>
                </a:gridCol>
                <a:gridCol w="1623974">
                  <a:extLst>
                    <a:ext uri="{9D8B030D-6E8A-4147-A177-3AD203B41FA5}">
                      <a16:colId xmlns:a16="http://schemas.microsoft.com/office/drawing/2014/main" val="982083725"/>
                    </a:ext>
                  </a:extLst>
                </a:gridCol>
              </a:tblGrid>
              <a:tr h="1622158">
                <a:tc>
                  <a:txBody>
                    <a:bodyPr/>
                    <a:lstStyle/>
                    <a:p>
                      <a:pPr algn="ctr"/>
                      <a:r>
                        <a:rPr lang="en-US" sz="6000" b="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518874557"/>
                  </a:ext>
                </a:extLst>
              </a:tr>
              <a:tr h="1622158">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19060195"/>
                  </a:ext>
                </a:extLst>
              </a:tr>
              <a:tr h="1622158">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295014416"/>
                  </a:ext>
                </a:extLst>
              </a:tr>
              <a:tr h="1622158">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271724186"/>
                  </a:ext>
                </a:extLst>
              </a:tr>
            </a:tbl>
          </a:graphicData>
        </a:graphic>
      </p:graphicFrame>
      <p:sp>
        <p:nvSpPr>
          <p:cNvPr id="8" name="TextBox 7">
            <a:extLst>
              <a:ext uri="{FF2B5EF4-FFF2-40B4-BE49-F238E27FC236}">
                <a16:creationId xmlns:a16="http://schemas.microsoft.com/office/drawing/2014/main" id="{AF23AF25-FE93-7424-364E-6F14BFFFB7CB}"/>
              </a:ext>
            </a:extLst>
          </p:cNvPr>
          <p:cNvSpPr txBox="1"/>
          <p:nvPr/>
        </p:nvSpPr>
        <p:spPr>
          <a:xfrm>
            <a:off x="15988799" y="6706583"/>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Stride = 2</a:t>
            </a:r>
          </a:p>
        </p:txBody>
      </p:sp>
      <p:sp>
        <p:nvSpPr>
          <p:cNvPr id="9" name="TextBox 8">
            <a:extLst>
              <a:ext uri="{FF2B5EF4-FFF2-40B4-BE49-F238E27FC236}">
                <a16:creationId xmlns:a16="http://schemas.microsoft.com/office/drawing/2014/main" id="{20E0C3BA-68EE-870A-CED6-74D6C2FFF5C8}"/>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0" name="Slide Number Placeholder 3">
            <a:extLst>
              <a:ext uri="{FF2B5EF4-FFF2-40B4-BE49-F238E27FC236}">
                <a16:creationId xmlns:a16="http://schemas.microsoft.com/office/drawing/2014/main" id="{BE8FF724-7974-DE0F-E9A0-4FC3BF08DF72}"/>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73</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676591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Image Upscaling</a:t>
            </a:r>
          </a:p>
        </p:txBody>
      </p:sp>
      <p:graphicFrame>
        <p:nvGraphicFramePr>
          <p:cNvPr id="3" name="Table 3">
            <a:extLst>
              <a:ext uri="{FF2B5EF4-FFF2-40B4-BE49-F238E27FC236}">
                <a16:creationId xmlns:a16="http://schemas.microsoft.com/office/drawing/2014/main" id="{21F1A03C-26A4-60E7-3B3F-AD72607BB0FA}"/>
              </a:ext>
            </a:extLst>
          </p:cNvPr>
          <p:cNvGraphicFramePr>
            <a:graphicFrameLocks noGrp="1"/>
          </p:cNvGraphicFramePr>
          <p:nvPr/>
        </p:nvGraphicFramePr>
        <p:xfrm>
          <a:off x="4890666"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698033549"/>
              </p:ext>
            </p:extLst>
          </p:nvPr>
        </p:nvGraphicFramePr>
        <p:xfrm>
          <a:off x="14228065" y="8595158"/>
          <a:ext cx="8119870" cy="8110790"/>
        </p:xfrm>
        <a:graphic>
          <a:graphicData uri="http://schemas.openxmlformats.org/drawingml/2006/table">
            <a:tbl>
              <a:tblPr firstRow="1" bandRow="1">
                <a:tableStyleId>{5C22544A-7EE6-4342-B048-85BDC9FD1C3A}</a:tableStyleId>
              </a:tblPr>
              <a:tblGrid>
                <a:gridCol w="1623974">
                  <a:extLst>
                    <a:ext uri="{9D8B030D-6E8A-4147-A177-3AD203B41FA5}">
                      <a16:colId xmlns:a16="http://schemas.microsoft.com/office/drawing/2014/main" val="1419859712"/>
                    </a:ext>
                  </a:extLst>
                </a:gridCol>
                <a:gridCol w="1623974">
                  <a:extLst>
                    <a:ext uri="{9D8B030D-6E8A-4147-A177-3AD203B41FA5}">
                      <a16:colId xmlns:a16="http://schemas.microsoft.com/office/drawing/2014/main" val="3896974687"/>
                    </a:ext>
                  </a:extLst>
                </a:gridCol>
                <a:gridCol w="1623974">
                  <a:extLst>
                    <a:ext uri="{9D8B030D-6E8A-4147-A177-3AD203B41FA5}">
                      <a16:colId xmlns:a16="http://schemas.microsoft.com/office/drawing/2014/main" val="1061514744"/>
                    </a:ext>
                  </a:extLst>
                </a:gridCol>
                <a:gridCol w="1623974">
                  <a:extLst>
                    <a:ext uri="{9D8B030D-6E8A-4147-A177-3AD203B41FA5}">
                      <a16:colId xmlns:a16="http://schemas.microsoft.com/office/drawing/2014/main" val="3229589065"/>
                    </a:ext>
                  </a:extLst>
                </a:gridCol>
                <a:gridCol w="1623974">
                  <a:extLst>
                    <a:ext uri="{9D8B030D-6E8A-4147-A177-3AD203B41FA5}">
                      <a16:colId xmlns:a16="http://schemas.microsoft.com/office/drawing/2014/main" val="1976008074"/>
                    </a:ext>
                  </a:extLst>
                </a:gridCol>
              </a:tblGrid>
              <a:tr h="1622158">
                <a:tc>
                  <a:txBody>
                    <a:bodyPr/>
                    <a:lstStyle/>
                    <a:p>
                      <a:pPr algn="ctr"/>
                      <a:r>
                        <a:rPr lang="en-US" sz="6000" b="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6002149"/>
                  </a:ext>
                </a:extLst>
              </a:tr>
              <a:tr h="1622158">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7981756"/>
                  </a:ext>
                </a:extLst>
              </a:tr>
              <a:tr h="1622158">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863758"/>
                  </a:ext>
                </a:extLst>
              </a:tr>
              <a:tr h="1622158">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0191425"/>
                  </a:ext>
                </a:extLst>
              </a:tr>
              <a:tr h="1622158">
                <a:tc>
                  <a:txBody>
                    <a:bodyPr/>
                    <a:lstStyle/>
                    <a:p>
                      <a:pPr algn="ctr"/>
                      <a:r>
                        <a:rPr lang="en-US" sz="600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2843853"/>
                  </a:ext>
                </a:extLst>
              </a:tr>
            </a:tbl>
          </a:graphicData>
        </a:graphic>
      </p:graphicFrame>
      <p:sp>
        <p:nvSpPr>
          <p:cNvPr id="2" name="TextBox 1">
            <a:extLst>
              <a:ext uri="{FF2B5EF4-FFF2-40B4-BE49-F238E27FC236}">
                <a16:creationId xmlns:a16="http://schemas.microsoft.com/office/drawing/2014/main" id="{74818CF5-BC6A-A55A-9BBF-275367D6B6BB}"/>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algn="ctr"/>
            <a:r>
              <a:rPr lang="en-US" sz="6000">
                <a:solidFill>
                  <a:schemeClr val="bg1"/>
                </a:solidFill>
                <a:latin typeface="+mj-lt"/>
              </a:rPr>
              <a:t>Kernel</a:t>
            </a:r>
          </a:p>
        </p:txBody>
      </p:sp>
      <p:sp>
        <p:nvSpPr>
          <p:cNvPr id="4" name="TextBox 3">
            <a:extLst>
              <a:ext uri="{FF2B5EF4-FFF2-40B4-BE49-F238E27FC236}">
                <a16:creationId xmlns:a16="http://schemas.microsoft.com/office/drawing/2014/main" id="{AAE6660B-2C69-7F1F-9D2D-4C2AA8482841}"/>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5" name="TextBox 4">
            <a:extLst>
              <a:ext uri="{FF2B5EF4-FFF2-40B4-BE49-F238E27FC236}">
                <a16:creationId xmlns:a16="http://schemas.microsoft.com/office/drawing/2014/main" id="{12EA2244-E57B-8846-EBDA-85BA8FA46A1A}"/>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Output</a:t>
            </a:r>
          </a:p>
        </p:txBody>
      </p:sp>
      <p:graphicFrame>
        <p:nvGraphicFramePr>
          <p:cNvPr id="6" name="Table 5">
            <a:extLst>
              <a:ext uri="{FF2B5EF4-FFF2-40B4-BE49-F238E27FC236}">
                <a16:creationId xmlns:a16="http://schemas.microsoft.com/office/drawing/2014/main" id="{E6BA219E-F5D9-C60F-DFE4-9EA01688F93C}"/>
              </a:ext>
            </a:extLst>
          </p:cNvPr>
          <p:cNvGraphicFramePr>
            <a:graphicFrameLocks noGrp="1"/>
          </p:cNvGraphicFramePr>
          <p:nvPr>
            <p:extLst>
              <p:ext uri="{D42A27DB-BD31-4B8C-83A1-F6EECF244321}">
                <p14:modId xmlns:p14="http://schemas.microsoft.com/office/powerpoint/2010/main" val="271736990"/>
              </p:ext>
            </p:extLst>
          </p:nvPr>
        </p:nvGraphicFramePr>
        <p:xfrm>
          <a:off x="25659773" y="9406237"/>
          <a:ext cx="6495896" cy="6488632"/>
        </p:xfrm>
        <a:graphic>
          <a:graphicData uri="http://schemas.openxmlformats.org/drawingml/2006/table">
            <a:tbl>
              <a:tblPr firstRow="1" bandRow="1">
                <a:tableStyleId>{5C22544A-7EE6-4342-B048-85BDC9FD1C3A}</a:tableStyleId>
              </a:tblPr>
              <a:tblGrid>
                <a:gridCol w="1623974">
                  <a:extLst>
                    <a:ext uri="{9D8B030D-6E8A-4147-A177-3AD203B41FA5}">
                      <a16:colId xmlns:a16="http://schemas.microsoft.com/office/drawing/2014/main" val="709262319"/>
                    </a:ext>
                  </a:extLst>
                </a:gridCol>
                <a:gridCol w="1623974">
                  <a:extLst>
                    <a:ext uri="{9D8B030D-6E8A-4147-A177-3AD203B41FA5}">
                      <a16:colId xmlns:a16="http://schemas.microsoft.com/office/drawing/2014/main" val="2134621345"/>
                    </a:ext>
                  </a:extLst>
                </a:gridCol>
                <a:gridCol w="1623974">
                  <a:extLst>
                    <a:ext uri="{9D8B030D-6E8A-4147-A177-3AD203B41FA5}">
                      <a16:colId xmlns:a16="http://schemas.microsoft.com/office/drawing/2014/main" val="4198714580"/>
                    </a:ext>
                  </a:extLst>
                </a:gridCol>
                <a:gridCol w="1623974">
                  <a:extLst>
                    <a:ext uri="{9D8B030D-6E8A-4147-A177-3AD203B41FA5}">
                      <a16:colId xmlns:a16="http://schemas.microsoft.com/office/drawing/2014/main" val="982083725"/>
                    </a:ext>
                  </a:extLst>
                </a:gridCol>
              </a:tblGrid>
              <a:tr h="1622158">
                <a:tc>
                  <a:txBody>
                    <a:bodyPr/>
                    <a:lstStyle/>
                    <a:p>
                      <a:pPr algn="ctr"/>
                      <a:r>
                        <a:rPr lang="en-US" sz="6000" b="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518874557"/>
                  </a:ext>
                </a:extLst>
              </a:tr>
              <a:tr h="1622158">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19060195"/>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295014416"/>
                  </a:ext>
                </a:extLst>
              </a:tr>
              <a:tr h="1622158">
                <a:tc>
                  <a:txBody>
                    <a:bodyPr/>
                    <a:lstStyle/>
                    <a:p>
                      <a:pPr algn="ctr"/>
                      <a:r>
                        <a:rPr lang="en-US" sz="600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271724186"/>
                  </a:ext>
                </a:extLst>
              </a:tr>
            </a:tbl>
          </a:graphicData>
        </a:graphic>
      </p:graphicFrame>
      <p:sp>
        <p:nvSpPr>
          <p:cNvPr id="8" name="TextBox 7">
            <a:extLst>
              <a:ext uri="{FF2B5EF4-FFF2-40B4-BE49-F238E27FC236}">
                <a16:creationId xmlns:a16="http://schemas.microsoft.com/office/drawing/2014/main" id="{AF23AF25-FE93-7424-364E-6F14BFFFB7CB}"/>
              </a:ext>
            </a:extLst>
          </p:cNvPr>
          <p:cNvSpPr txBox="1"/>
          <p:nvPr/>
        </p:nvSpPr>
        <p:spPr>
          <a:xfrm>
            <a:off x="15988799" y="6706583"/>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Stride = 2</a:t>
            </a:r>
          </a:p>
        </p:txBody>
      </p:sp>
      <p:sp>
        <p:nvSpPr>
          <p:cNvPr id="9" name="TextBox 8">
            <a:extLst>
              <a:ext uri="{FF2B5EF4-FFF2-40B4-BE49-F238E27FC236}">
                <a16:creationId xmlns:a16="http://schemas.microsoft.com/office/drawing/2014/main" id="{FE44CD80-AAD6-3B66-76C3-DECE71C5CA67}"/>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0" name="Slide Number Placeholder 3">
            <a:extLst>
              <a:ext uri="{FF2B5EF4-FFF2-40B4-BE49-F238E27FC236}">
                <a16:creationId xmlns:a16="http://schemas.microsoft.com/office/drawing/2014/main" id="{A0BB50E1-DD1C-E4B1-C7E4-21C079E94D79}"/>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74</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842351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Stride</a:t>
            </a:r>
          </a:p>
        </p:txBody>
      </p:sp>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763790675"/>
              </p:ext>
            </p:extLst>
          </p:nvPr>
        </p:nvGraphicFramePr>
        <p:xfrm>
          <a:off x="5703498" y="8582749"/>
          <a:ext cx="8119870" cy="8110790"/>
        </p:xfrm>
        <a:graphic>
          <a:graphicData uri="http://schemas.openxmlformats.org/drawingml/2006/table">
            <a:tbl>
              <a:tblPr firstRow="1" bandRow="1">
                <a:tableStyleId>{5C22544A-7EE6-4342-B048-85BDC9FD1C3A}</a:tableStyleId>
              </a:tblPr>
              <a:tblGrid>
                <a:gridCol w="1623974">
                  <a:extLst>
                    <a:ext uri="{9D8B030D-6E8A-4147-A177-3AD203B41FA5}">
                      <a16:colId xmlns:a16="http://schemas.microsoft.com/office/drawing/2014/main" val="1419859712"/>
                    </a:ext>
                  </a:extLst>
                </a:gridCol>
                <a:gridCol w="1623974">
                  <a:extLst>
                    <a:ext uri="{9D8B030D-6E8A-4147-A177-3AD203B41FA5}">
                      <a16:colId xmlns:a16="http://schemas.microsoft.com/office/drawing/2014/main" val="3896974687"/>
                    </a:ext>
                  </a:extLst>
                </a:gridCol>
                <a:gridCol w="1623974">
                  <a:extLst>
                    <a:ext uri="{9D8B030D-6E8A-4147-A177-3AD203B41FA5}">
                      <a16:colId xmlns:a16="http://schemas.microsoft.com/office/drawing/2014/main" val="1061514744"/>
                    </a:ext>
                  </a:extLst>
                </a:gridCol>
                <a:gridCol w="1623974">
                  <a:extLst>
                    <a:ext uri="{9D8B030D-6E8A-4147-A177-3AD203B41FA5}">
                      <a16:colId xmlns:a16="http://schemas.microsoft.com/office/drawing/2014/main" val="3229589065"/>
                    </a:ext>
                  </a:extLst>
                </a:gridCol>
                <a:gridCol w="1623974">
                  <a:extLst>
                    <a:ext uri="{9D8B030D-6E8A-4147-A177-3AD203B41FA5}">
                      <a16:colId xmlns:a16="http://schemas.microsoft.com/office/drawing/2014/main" val="1976008074"/>
                    </a:ext>
                  </a:extLst>
                </a:gridCol>
              </a:tblGrid>
              <a:tr h="1622158">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347981756"/>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520191425"/>
                  </a:ext>
                </a:extLst>
              </a:tr>
              <a:tr h="1622158">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sp>
        <p:nvSpPr>
          <p:cNvPr id="4" name="TextBox 3">
            <a:extLst>
              <a:ext uri="{FF2B5EF4-FFF2-40B4-BE49-F238E27FC236}">
                <a16:creationId xmlns:a16="http://schemas.microsoft.com/office/drawing/2014/main" id="{AAE6660B-2C69-7F1F-9D2D-4C2AA8482841}"/>
              </a:ext>
            </a:extLst>
          </p:cNvPr>
          <p:cNvSpPr txBox="1"/>
          <p:nvPr/>
        </p:nvSpPr>
        <p:spPr>
          <a:xfrm>
            <a:off x="7462683" y="3880461"/>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8" name="TextBox 7">
            <a:extLst>
              <a:ext uri="{FF2B5EF4-FFF2-40B4-BE49-F238E27FC236}">
                <a16:creationId xmlns:a16="http://schemas.microsoft.com/office/drawing/2014/main" id="{AF23AF25-FE93-7424-364E-6F14BFFFB7CB}"/>
              </a:ext>
            </a:extLst>
          </p:cNvPr>
          <p:cNvSpPr txBox="1"/>
          <p:nvPr/>
        </p:nvSpPr>
        <p:spPr>
          <a:xfrm>
            <a:off x="7462683" y="5131397"/>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Stride = 2</a:t>
            </a:r>
          </a:p>
        </p:txBody>
      </p:sp>
      <p:graphicFrame>
        <p:nvGraphicFramePr>
          <p:cNvPr id="9" name="Table 3">
            <a:extLst>
              <a:ext uri="{FF2B5EF4-FFF2-40B4-BE49-F238E27FC236}">
                <a16:creationId xmlns:a16="http://schemas.microsoft.com/office/drawing/2014/main" id="{AB3974FF-9992-1C1F-13A0-DB20182AA524}"/>
              </a:ext>
            </a:extLst>
          </p:cNvPr>
          <p:cNvGraphicFramePr>
            <a:graphicFrameLocks noGrp="1"/>
          </p:cNvGraphicFramePr>
          <p:nvPr>
            <p:extLst>
              <p:ext uri="{D42A27DB-BD31-4B8C-83A1-F6EECF244321}">
                <p14:modId xmlns:p14="http://schemas.microsoft.com/office/powerpoint/2010/main" val="943433230"/>
              </p:ext>
            </p:extLst>
          </p:nvPr>
        </p:nvGraphicFramePr>
        <p:xfrm>
          <a:off x="21135692" y="7325191"/>
          <a:ext cx="11356849" cy="11355106"/>
        </p:xfrm>
        <a:graphic>
          <a:graphicData uri="http://schemas.openxmlformats.org/drawingml/2006/table">
            <a:tbl>
              <a:tblPr firstRow="1" bandRow="1">
                <a:tableStyleId>{5C22544A-7EE6-4342-B048-85BDC9FD1C3A}</a:tableStyleId>
              </a:tblPr>
              <a:tblGrid>
                <a:gridCol w="1622407">
                  <a:extLst>
                    <a:ext uri="{9D8B030D-6E8A-4147-A177-3AD203B41FA5}">
                      <a16:colId xmlns:a16="http://schemas.microsoft.com/office/drawing/2014/main" val="1202807083"/>
                    </a:ext>
                  </a:extLst>
                </a:gridCol>
                <a:gridCol w="1622407">
                  <a:extLst>
                    <a:ext uri="{9D8B030D-6E8A-4147-A177-3AD203B41FA5}">
                      <a16:colId xmlns:a16="http://schemas.microsoft.com/office/drawing/2014/main" val="1419859712"/>
                    </a:ext>
                  </a:extLst>
                </a:gridCol>
                <a:gridCol w="1622407">
                  <a:extLst>
                    <a:ext uri="{9D8B030D-6E8A-4147-A177-3AD203B41FA5}">
                      <a16:colId xmlns:a16="http://schemas.microsoft.com/office/drawing/2014/main" val="3896974687"/>
                    </a:ext>
                  </a:extLst>
                </a:gridCol>
                <a:gridCol w="1622407">
                  <a:extLst>
                    <a:ext uri="{9D8B030D-6E8A-4147-A177-3AD203B41FA5}">
                      <a16:colId xmlns:a16="http://schemas.microsoft.com/office/drawing/2014/main" val="1061514744"/>
                    </a:ext>
                  </a:extLst>
                </a:gridCol>
                <a:gridCol w="1622407">
                  <a:extLst>
                    <a:ext uri="{9D8B030D-6E8A-4147-A177-3AD203B41FA5}">
                      <a16:colId xmlns:a16="http://schemas.microsoft.com/office/drawing/2014/main" val="3229589065"/>
                    </a:ext>
                  </a:extLst>
                </a:gridCol>
                <a:gridCol w="1622407">
                  <a:extLst>
                    <a:ext uri="{9D8B030D-6E8A-4147-A177-3AD203B41FA5}">
                      <a16:colId xmlns:a16="http://schemas.microsoft.com/office/drawing/2014/main" val="1976008074"/>
                    </a:ext>
                  </a:extLst>
                </a:gridCol>
                <a:gridCol w="1622407">
                  <a:extLst>
                    <a:ext uri="{9D8B030D-6E8A-4147-A177-3AD203B41FA5}">
                      <a16:colId xmlns:a16="http://schemas.microsoft.com/office/drawing/2014/main" val="923987736"/>
                    </a:ext>
                  </a:extLst>
                </a:gridCol>
              </a:tblGrid>
              <a:tr h="1622158">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6002149"/>
                  </a:ext>
                </a:extLst>
              </a:tr>
              <a:tr h="1622158">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858438382"/>
                  </a:ext>
                </a:extLst>
              </a:tr>
              <a:tr h="1622158">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347981756"/>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863758"/>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275192828"/>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520191425"/>
                  </a:ext>
                </a:extLst>
              </a:tr>
              <a:tr h="1622158">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2843853"/>
                  </a:ext>
                </a:extLst>
              </a:tr>
            </a:tbl>
          </a:graphicData>
        </a:graphic>
      </p:graphicFrame>
      <p:sp>
        <p:nvSpPr>
          <p:cNvPr id="10" name="TextBox 9">
            <a:extLst>
              <a:ext uri="{FF2B5EF4-FFF2-40B4-BE49-F238E27FC236}">
                <a16:creationId xmlns:a16="http://schemas.microsoft.com/office/drawing/2014/main" id="{C5D70225-C404-1298-10C1-8BC23707D182}"/>
              </a:ext>
            </a:extLst>
          </p:cNvPr>
          <p:cNvSpPr txBox="1"/>
          <p:nvPr/>
        </p:nvSpPr>
        <p:spPr>
          <a:xfrm>
            <a:off x="24514915" y="3895344"/>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12" name="TextBox 11">
            <a:extLst>
              <a:ext uri="{FF2B5EF4-FFF2-40B4-BE49-F238E27FC236}">
                <a16:creationId xmlns:a16="http://schemas.microsoft.com/office/drawing/2014/main" id="{0E6A6BF3-0EED-B2D1-4B08-3A4ABDA9C089}"/>
              </a:ext>
            </a:extLst>
          </p:cNvPr>
          <p:cNvSpPr txBox="1"/>
          <p:nvPr/>
        </p:nvSpPr>
        <p:spPr>
          <a:xfrm>
            <a:off x="24514915" y="5146280"/>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Stride = 3</a:t>
            </a:r>
          </a:p>
        </p:txBody>
      </p:sp>
      <p:sp>
        <p:nvSpPr>
          <p:cNvPr id="2" name="TextBox 1">
            <a:extLst>
              <a:ext uri="{FF2B5EF4-FFF2-40B4-BE49-F238E27FC236}">
                <a16:creationId xmlns:a16="http://schemas.microsoft.com/office/drawing/2014/main" id="{E9214DEC-CE0E-FCE9-9959-C4E83D47170E}"/>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E4B515A2-1547-659F-9CA8-99E6BF3AED2E}"/>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75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916809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Padding</a:t>
            </a:r>
          </a:p>
        </p:txBody>
      </p:sp>
      <p:graphicFrame>
        <p:nvGraphicFramePr>
          <p:cNvPr id="9" name="Table 3">
            <a:extLst>
              <a:ext uri="{FF2B5EF4-FFF2-40B4-BE49-F238E27FC236}">
                <a16:creationId xmlns:a16="http://schemas.microsoft.com/office/drawing/2014/main" id="{AB3974FF-9992-1C1F-13A0-DB20182AA524}"/>
              </a:ext>
            </a:extLst>
          </p:cNvPr>
          <p:cNvGraphicFramePr>
            <a:graphicFrameLocks noGrp="1"/>
          </p:cNvGraphicFramePr>
          <p:nvPr>
            <p:extLst>
              <p:ext uri="{D42A27DB-BD31-4B8C-83A1-F6EECF244321}">
                <p14:modId xmlns:p14="http://schemas.microsoft.com/office/powerpoint/2010/main" val="3423935312"/>
              </p:ext>
            </p:extLst>
          </p:nvPr>
        </p:nvGraphicFramePr>
        <p:xfrm>
          <a:off x="4225413" y="7325191"/>
          <a:ext cx="11356849" cy="11355106"/>
        </p:xfrm>
        <a:graphic>
          <a:graphicData uri="http://schemas.openxmlformats.org/drawingml/2006/table">
            <a:tbl>
              <a:tblPr firstRow="1" bandRow="1">
                <a:tableStyleId>{5C22544A-7EE6-4342-B048-85BDC9FD1C3A}</a:tableStyleId>
              </a:tblPr>
              <a:tblGrid>
                <a:gridCol w="1622407">
                  <a:extLst>
                    <a:ext uri="{9D8B030D-6E8A-4147-A177-3AD203B41FA5}">
                      <a16:colId xmlns:a16="http://schemas.microsoft.com/office/drawing/2014/main" val="1202807083"/>
                    </a:ext>
                  </a:extLst>
                </a:gridCol>
                <a:gridCol w="1622407">
                  <a:extLst>
                    <a:ext uri="{9D8B030D-6E8A-4147-A177-3AD203B41FA5}">
                      <a16:colId xmlns:a16="http://schemas.microsoft.com/office/drawing/2014/main" val="1419859712"/>
                    </a:ext>
                  </a:extLst>
                </a:gridCol>
                <a:gridCol w="1622407">
                  <a:extLst>
                    <a:ext uri="{9D8B030D-6E8A-4147-A177-3AD203B41FA5}">
                      <a16:colId xmlns:a16="http://schemas.microsoft.com/office/drawing/2014/main" val="3896974687"/>
                    </a:ext>
                  </a:extLst>
                </a:gridCol>
                <a:gridCol w="1622407">
                  <a:extLst>
                    <a:ext uri="{9D8B030D-6E8A-4147-A177-3AD203B41FA5}">
                      <a16:colId xmlns:a16="http://schemas.microsoft.com/office/drawing/2014/main" val="1061514744"/>
                    </a:ext>
                  </a:extLst>
                </a:gridCol>
                <a:gridCol w="1622407">
                  <a:extLst>
                    <a:ext uri="{9D8B030D-6E8A-4147-A177-3AD203B41FA5}">
                      <a16:colId xmlns:a16="http://schemas.microsoft.com/office/drawing/2014/main" val="3229589065"/>
                    </a:ext>
                  </a:extLst>
                </a:gridCol>
                <a:gridCol w="1622407">
                  <a:extLst>
                    <a:ext uri="{9D8B030D-6E8A-4147-A177-3AD203B41FA5}">
                      <a16:colId xmlns:a16="http://schemas.microsoft.com/office/drawing/2014/main" val="1976008074"/>
                    </a:ext>
                  </a:extLst>
                </a:gridCol>
                <a:gridCol w="1622407">
                  <a:extLst>
                    <a:ext uri="{9D8B030D-6E8A-4147-A177-3AD203B41FA5}">
                      <a16:colId xmlns:a16="http://schemas.microsoft.com/office/drawing/2014/main" val="923987736"/>
                    </a:ext>
                  </a:extLst>
                </a:gridCol>
              </a:tblGrid>
              <a:tr h="1622158">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6002149"/>
                  </a:ext>
                </a:extLst>
              </a:tr>
              <a:tr h="1622158">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858438382"/>
                  </a:ext>
                </a:extLst>
              </a:tr>
              <a:tr h="1622158">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347981756"/>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863758"/>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275192828"/>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520191425"/>
                  </a:ext>
                </a:extLst>
              </a:tr>
              <a:tr h="1622158">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2843853"/>
                  </a:ext>
                </a:extLst>
              </a:tr>
            </a:tbl>
          </a:graphicData>
        </a:graphic>
      </p:graphicFrame>
      <p:sp>
        <p:nvSpPr>
          <p:cNvPr id="10" name="TextBox 9">
            <a:extLst>
              <a:ext uri="{FF2B5EF4-FFF2-40B4-BE49-F238E27FC236}">
                <a16:creationId xmlns:a16="http://schemas.microsoft.com/office/drawing/2014/main" id="{C5D70225-C404-1298-10C1-8BC23707D182}"/>
              </a:ext>
            </a:extLst>
          </p:cNvPr>
          <p:cNvSpPr txBox="1"/>
          <p:nvPr/>
        </p:nvSpPr>
        <p:spPr>
          <a:xfrm>
            <a:off x="7604636" y="3895344"/>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12" name="TextBox 11">
            <a:extLst>
              <a:ext uri="{FF2B5EF4-FFF2-40B4-BE49-F238E27FC236}">
                <a16:creationId xmlns:a16="http://schemas.microsoft.com/office/drawing/2014/main" id="{0E6A6BF3-0EED-B2D1-4B08-3A4ABDA9C089}"/>
              </a:ext>
            </a:extLst>
          </p:cNvPr>
          <p:cNvSpPr txBox="1"/>
          <p:nvPr/>
        </p:nvSpPr>
        <p:spPr>
          <a:xfrm>
            <a:off x="4225413" y="5102435"/>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Stride = 3</a:t>
            </a:r>
          </a:p>
        </p:txBody>
      </p:sp>
      <p:sp>
        <p:nvSpPr>
          <p:cNvPr id="6" name="TextBox 5">
            <a:extLst>
              <a:ext uri="{FF2B5EF4-FFF2-40B4-BE49-F238E27FC236}">
                <a16:creationId xmlns:a16="http://schemas.microsoft.com/office/drawing/2014/main" id="{E54958A3-0928-9AD4-503E-C490066C8CB1}"/>
              </a:ext>
            </a:extLst>
          </p:cNvPr>
          <p:cNvSpPr txBox="1"/>
          <p:nvPr/>
        </p:nvSpPr>
        <p:spPr>
          <a:xfrm>
            <a:off x="10983860" y="5102434"/>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Padding = 0</a:t>
            </a:r>
          </a:p>
        </p:txBody>
      </p:sp>
      <p:graphicFrame>
        <p:nvGraphicFramePr>
          <p:cNvPr id="14" name="Table 3">
            <a:extLst>
              <a:ext uri="{FF2B5EF4-FFF2-40B4-BE49-F238E27FC236}">
                <a16:creationId xmlns:a16="http://schemas.microsoft.com/office/drawing/2014/main" id="{FC04D186-75A1-22B9-9876-BBE13C226BA8}"/>
              </a:ext>
            </a:extLst>
          </p:cNvPr>
          <p:cNvGraphicFramePr>
            <a:graphicFrameLocks noGrp="1"/>
          </p:cNvGraphicFramePr>
          <p:nvPr>
            <p:extLst>
              <p:ext uri="{D42A27DB-BD31-4B8C-83A1-F6EECF244321}">
                <p14:modId xmlns:p14="http://schemas.microsoft.com/office/powerpoint/2010/main" val="3691120216"/>
              </p:ext>
            </p:extLst>
          </p:nvPr>
        </p:nvGraphicFramePr>
        <p:xfrm>
          <a:off x="20993740" y="7325191"/>
          <a:ext cx="11356849" cy="11355106"/>
        </p:xfrm>
        <a:graphic>
          <a:graphicData uri="http://schemas.openxmlformats.org/drawingml/2006/table">
            <a:tbl>
              <a:tblPr firstRow="1" bandRow="1">
                <a:tableStyleId>{5C22544A-7EE6-4342-B048-85BDC9FD1C3A}</a:tableStyleId>
              </a:tblPr>
              <a:tblGrid>
                <a:gridCol w="1622407">
                  <a:extLst>
                    <a:ext uri="{9D8B030D-6E8A-4147-A177-3AD203B41FA5}">
                      <a16:colId xmlns:a16="http://schemas.microsoft.com/office/drawing/2014/main" val="1202807083"/>
                    </a:ext>
                  </a:extLst>
                </a:gridCol>
                <a:gridCol w="1622407">
                  <a:extLst>
                    <a:ext uri="{9D8B030D-6E8A-4147-A177-3AD203B41FA5}">
                      <a16:colId xmlns:a16="http://schemas.microsoft.com/office/drawing/2014/main" val="1419859712"/>
                    </a:ext>
                  </a:extLst>
                </a:gridCol>
                <a:gridCol w="1622407">
                  <a:extLst>
                    <a:ext uri="{9D8B030D-6E8A-4147-A177-3AD203B41FA5}">
                      <a16:colId xmlns:a16="http://schemas.microsoft.com/office/drawing/2014/main" val="3896974687"/>
                    </a:ext>
                  </a:extLst>
                </a:gridCol>
                <a:gridCol w="1622407">
                  <a:extLst>
                    <a:ext uri="{9D8B030D-6E8A-4147-A177-3AD203B41FA5}">
                      <a16:colId xmlns:a16="http://schemas.microsoft.com/office/drawing/2014/main" val="1061514744"/>
                    </a:ext>
                  </a:extLst>
                </a:gridCol>
                <a:gridCol w="1622407">
                  <a:extLst>
                    <a:ext uri="{9D8B030D-6E8A-4147-A177-3AD203B41FA5}">
                      <a16:colId xmlns:a16="http://schemas.microsoft.com/office/drawing/2014/main" val="3229589065"/>
                    </a:ext>
                  </a:extLst>
                </a:gridCol>
                <a:gridCol w="1622407">
                  <a:extLst>
                    <a:ext uri="{9D8B030D-6E8A-4147-A177-3AD203B41FA5}">
                      <a16:colId xmlns:a16="http://schemas.microsoft.com/office/drawing/2014/main" val="1976008074"/>
                    </a:ext>
                  </a:extLst>
                </a:gridCol>
                <a:gridCol w="1622407">
                  <a:extLst>
                    <a:ext uri="{9D8B030D-6E8A-4147-A177-3AD203B41FA5}">
                      <a16:colId xmlns:a16="http://schemas.microsoft.com/office/drawing/2014/main" val="923987736"/>
                    </a:ext>
                  </a:extLst>
                </a:gridCol>
              </a:tblGrid>
              <a:tr h="1622158">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2846002149"/>
                  </a:ext>
                </a:extLst>
              </a:tr>
              <a:tr h="1622158">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1858438382"/>
                  </a:ext>
                </a:extLst>
              </a:tr>
              <a:tr h="1622158">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2347981756"/>
                  </a:ext>
                </a:extLst>
              </a:tr>
              <a:tr h="1622158">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3319863758"/>
                  </a:ext>
                </a:extLst>
              </a:tr>
              <a:tr h="1622158">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3275192828"/>
                  </a:ext>
                </a:extLst>
              </a:tr>
              <a:tr h="1622158">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3520191425"/>
                  </a:ext>
                </a:extLst>
              </a:tr>
              <a:tr h="1622158">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1112843853"/>
                  </a:ext>
                </a:extLst>
              </a:tr>
            </a:tbl>
          </a:graphicData>
        </a:graphic>
      </p:graphicFrame>
      <p:sp>
        <p:nvSpPr>
          <p:cNvPr id="15" name="TextBox 14">
            <a:extLst>
              <a:ext uri="{FF2B5EF4-FFF2-40B4-BE49-F238E27FC236}">
                <a16:creationId xmlns:a16="http://schemas.microsoft.com/office/drawing/2014/main" id="{B51E4F8D-2997-0222-F1F8-3BE7380CEEAB}"/>
              </a:ext>
            </a:extLst>
          </p:cNvPr>
          <p:cNvSpPr txBox="1"/>
          <p:nvPr/>
        </p:nvSpPr>
        <p:spPr>
          <a:xfrm>
            <a:off x="24372963" y="3895344"/>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16" name="TextBox 15">
            <a:extLst>
              <a:ext uri="{FF2B5EF4-FFF2-40B4-BE49-F238E27FC236}">
                <a16:creationId xmlns:a16="http://schemas.microsoft.com/office/drawing/2014/main" id="{8FB08340-ECF2-C714-C24D-33C6CA6DC07D}"/>
              </a:ext>
            </a:extLst>
          </p:cNvPr>
          <p:cNvSpPr txBox="1"/>
          <p:nvPr/>
        </p:nvSpPr>
        <p:spPr>
          <a:xfrm>
            <a:off x="20993740" y="5102435"/>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Stride = 3</a:t>
            </a:r>
          </a:p>
        </p:txBody>
      </p:sp>
      <p:sp>
        <p:nvSpPr>
          <p:cNvPr id="17" name="TextBox 16">
            <a:extLst>
              <a:ext uri="{FF2B5EF4-FFF2-40B4-BE49-F238E27FC236}">
                <a16:creationId xmlns:a16="http://schemas.microsoft.com/office/drawing/2014/main" id="{6DDBB38F-DC63-4E61-EF12-790717ABFF95}"/>
              </a:ext>
            </a:extLst>
          </p:cNvPr>
          <p:cNvSpPr txBox="1"/>
          <p:nvPr/>
        </p:nvSpPr>
        <p:spPr>
          <a:xfrm>
            <a:off x="27752187" y="5102434"/>
            <a:ext cx="4598402" cy="1015663"/>
          </a:xfrm>
          <a:prstGeom prst="rect">
            <a:avLst/>
          </a:prstGeom>
          <a:solidFill>
            <a:schemeClr val="tx1">
              <a:lumMod val="65000"/>
            </a:schemeClr>
          </a:solidFill>
          <a:ln w="76200">
            <a:solidFill>
              <a:schemeClr val="accent4"/>
            </a:solidFill>
          </a:ln>
        </p:spPr>
        <p:txBody>
          <a:bodyPr wrap="square" rtlCol="0">
            <a:spAutoFit/>
          </a:bodyPr>
          <a:lstStyle/>
          <a:p>
            <a:pPr algn="ctr"/>
            <a:r>
              <a:rPr lang="en-US" sz="6000">
                <a:latin typeface="+mj-lt"/>
              </a:rPr>
              <a:t>Padding = 2</a:t>
            </a:r>
          </a:p>
        </p:txBody>
      </p:sp>
      <p:sp>
        <p:nvSpPr>
          <p:cNvPr id="2" name="TextBox 1">
            <a:extLst>
              <a:ext uri="{FF2B5EF4-FFF2-40B4-BE49-F238E27FC236}">
                <a16:creationId xmlns:a16="http://schemas.microsoft.com/office/drawing/2014/main" id="{E4AE5520-1C23-C991-CF46-422D31879B68}"/>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2CAD6996-C6B0-FB04-070C-CAAB802AA290}"/>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76</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7566759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Padding</a:t>
            </a:r>
          </a:p>
        </p:txBody>
      </p:sp>
      <p:graphicFrame>
        <p:nvGraphicFramePr>
          <p:cNvPr id="9" name="Table 3">
            <a:extLst>
              <a:ext uri="{FF2B5EF4-FFF2-40B4-BE49-F238E27FC236}">
                <a16:creationId xmlns:a16="http://schemas.microsoft.com/office/drawing/2014/main" id="{AB3974FF-9992-1C1F-13A0-DB20182AA524}"/>
              </a:ext>
            </a:extLst>
          </p:cNvPr>
          <p:cNvGraphicFramePr>
            <a:graphicFrameLocks noGrp="1"/>
          </p:cNvGraphicFramePr>
          <p:nvPr/>
        </p:nvGraphicFramePr>
        <p:xfrm>
          <a:off x="4225413" y="7325191"/>
          <a:ext cx="11356849" cy="11355106"/>
        </p:xfrm>
        <a:graphic>
          <a:graphicData uri="http://schemas.openxmlformats.org/drawingml/2006/table">
            <a:tbl>
              <a:tblPr firstRow="1" bandRow="1">
                <a:tableStyleId>{5C22544A-7EE6-4342-B048-85BDC9FD1C3A}</a:tableStyleId>
              </a:tblPr>
              <a:tblGrid>
                <a:gridCol w="1622407">
                  <a:extLst>
                    <a:ext uri="{9D8B030D-6E8A-4147-A177-3AD203B41FA5}">
                      <a16:colId xmlns:a16="http://schemas.microsoft.com/office/drawing/2014/main" val="1202807083"/>
                    </a:ext>
                  </a:extLst>
                </a:gridCol>
                <a:gridCol w="1622407">
                  <a:extLst>
                    <a:ext uri="{9D8B030D-6E8A-4147-A177-3AD203B41FA5}">
                      <a16:colId xmlns:a16="http://schemas.microsoft.com/office/drawing/2014/main" val="1419859712"/>
                    </a:ext>
                  </a:extLst>
                </a:gridCol>
                <a:gridCol w="1622407">
                  <a:extLst>
                    <a:ext uri="{9D8B030D-6E8A-4147-A177-3AD203B41FA5}">
                      <a16:colId xmlns:a16="http://schemas.microsoft.com/office/drawing/2014/main" val="3896974687"/>
                    </a:ext>
                  </a:extLst>
                </a:gridCol>
                <a:gridCol w="1622407">
                  <a:extLst>
                    <a:ext uri="{9D8B030D-6E8A-4147-A177-3AD203B41FA5}">
                      <a16:colId xmlns:a16="http://schemas.microsoft.com/office/drawing/2014/main" val="1061514744"/>
                    </a:ext>
                  </a:extLst>
                </a:gridCol>
                <a:gridCol w="1622407">
                  <a:extLst>
                    <a:ext uri="{9D8B030D-6E8A-4147-A177-3AD203B41FA5}">
                      <a16:colId xmlns:a16="http://schemas.microsoft.com/office/drawing/2014/main" val="3229589065"/>
                    </a:ext>
                  </a:extLst>
                </a:gridCol>
                <a:gridCol w="1622407">
                  <a:extLst>
                    <a:ext uri="{9D8B030D-6E8A-4147-A177-3AD203B41FA5}">
                      <a16:colId xmlns:a16="http://schemas.microsoft.com/office/drawing/2014/main" val="1976008074"/>
                    </a:ext>
                  </a:extLst>
                </a:gridCol>
                <a:gridCol w="1622407">
                  <a:extLst>
                    <a:ext uri="{9D8B030D-6E8A-4147-A177-3AD203B41FA5}">
                      <a16:colId xmlns:a16="http://schemas.microsoft.com/office/drawing/2014/main" val="923987736"/>
                    </a:ext>
                  </a:extLst>
                </a:gridCol>
              </a:tblGrid>
              <a:tr h="1622158">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6002149"/>
                  </a:ext>
                </a:extLst>
              </a:tr>
              <a:tr h="1622158">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858438382"/>
                  </a:ext>
                </a:extLst>
              </a:tr>
              <a:tr h="1622158">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347981756"/>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863758"/>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275192828"/>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520191425"/>
                  </a:ext>
                </a:extLst>
              </a:tr>
              <a:tr h="1622158">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2843853"/>
                  </a:ext>
                </a:extLst>
              </a:tr>
            </a:tbl>
          </a:graphicData>
        </a:graphic>
      </p:graphicFrame>
      <p:sp>
        <p:nvSpPr>
          <p:cNvPr id="10" name="TextBox 9">
            <a:extLst>
              <a:ext uri="{FF2B5EF4-FFF2-40B4-BE49-F238E27FC236}">
                <a16:creationId xmlns:a16="http://schemas.microsoft.com/office/drawing/2014/main" id="{C5D70225-C404-1298-10C1-8BC23707D182}"/>
              </a:ext>
            </a:extLst>
          </p:cNvPr>
          <p:cNvSpPr txBox="1"/>
          <p:nvPr/>
        </p:nvSpPr>
        <p:spPr>
          <a:xfrm>
            <a:off x="7604636" y="3895344"/>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12" name="TextBox 11">
            <a:extLst>
              <a:ext uri="{FF2B5EF4-FFF2-40B4-BE49-F238E27FC236}">
                <a16:creationId xmlns:a16="http://schemas.microsoft.com/office/drawing/2014/main" id="{0E6A6BF3-0EED-B2D1-4B08-3A4ABDA9C089}"/>
              </a:ext>
            </a:extLst>
          </p:cNvPr>
          <p:cNvSpPr txBox="1"/>
          <p:nvPr/>
        </p:nvSpPr>
        <p:spPr>
          <a:xfrm>
            <a:off x="4225413" y="5102435"/>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Stride = 3</a:t>
            </a:r>
          </a:p>
        </p:txBody>
      </p:sp>
      <p:sp>
        <p:nvSpPr>
          <p:cNvPr id="6" name="TextBox 5">
            <a:extLst>
              <a:ext uri="{FF2B5EF4-FFF2-40B4-BE49-F238E27FC236}">
                <a16:creationId xmlns:a16="http://schemas.microsoft.com/office/drawing/2014/main" id="{E54958A3-0928-9AD4-503E-C490066C8CB1}"/>
              </a:ext>
            </a:extLst>
          </p:cNvPr>
          <p:cNvSpPr txBox="1"/>
          <p:nvPr/>
        </p:nvSpPr>
        <p:spPr>
          <a:xfrm>
            <a:off x="10983860" y="5102434"/>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Padding = 0</a:t>
            </a:r>
          </a:p>
        </p:txBody>
      </p:sp>
      <p:graphicFrame>
        <p:nvGraphicFramePr>
          <p:cNvPr id="14" name="Table 3">
            <a:extLst>
              <a:ext uri="{FF2B5EF4-FFF2-40B4-BE49-F238E27FC236}">
                <a16:creationId xmlns:a16="http://schemas.microsoft.com/office/drawing/2014/main" id="{FC04D186-75A1-22B9-9876-BBE13C226BA8}"/>
              </a:ext>
            </a:extLst>
          </p:cNvPr>
          <p:cNvGraphicFramePr>
            <a:graphicFrameLocks noGrp="1"/>
          </p:cNvGraphicFramePr>
          <p:nvPr>
            <p:extLst>
              <p:ext uri="{D42A27DB-BD31-4B8C-83A1-F6EECF244321}">
                <p14:modId xmlns:p14="http://schemas.microsoft.com/office/powerpoint/2010/main" val="82981986"/>
              </p:ext>
            </p:extLst>
          </p:nvPr>
        </p:nvGraphicFramePr>
        <p:xfrm>
          <a:off x="24238553" y="10562464"/>
          <a:ext cx="4867221" cy="4866474"/>
        </p:xfrm>
        <a:graphic>
          <a:graphicData uri="http://schemas.openxmlformats.org/drawingml/2006/table">
            <a:tbl>
              <a:tblPr firstRow="1" bandRow="1">
                <a:tableStyleId>{5C22544A-7EE6-4342-B048-85BDC9FD1C3A}</a:tableStyleId>
              </a:tblPr>
              <a:tblGrid>
                <a:gridCol w="1622407">
                  <a:extLst>
                    <a:ext uri="{9D8B030D-6E8A-4147-A177-3AD203B41FA5}">
                      <a16:colId xmlns:a16="http://schemas.microsoft.com/office/drawing/2014/main" val="3896974687"/>
                    </a:ext>
                  </a:extLst>
                </a:gridCol>
                <a:gridCol w="1622407">
                  <a:extLst>
                    <a:ext uri="{9D8B030D-6E8A-4147-A177-3AD203B41FA5}">
                      <a16:colId xmlns:a16="http://schemas.microsoft.com/office/drawing/2014/main" val="1061514744"/>
                    </a:ext>
                  </a:extLst>
                </a:gridCol>
                <a:gridCol w="1622407">
                  <a:extLst>
                    <a:ext uri="{9D8B030D-6E8A-4147-A177-3AD203B41FA5}">
                      <a16:colId xmlns:a16="http://schemas.microsoft.com/office/drawing/2014/main" val="3229589065"/>
                    </a:ext>
                  </a:extLst>
                </a:gridCol>
              </a:tblGrid>
              <a:tr h="1622158">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347981756"/>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319863758"/>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275192828"/>
                  </a:ext>
                </a:extLst>
              </a:tr>
            </a:tbl>
          </a:graphicData>
        </a:graphic>
      </p:graphicFrame>
      <p:sp>
        <p:nvSpPr>
          <p:cNvPr id="15" name="TextBox 14">
            <a:extLst>
              <a:ext uri="{FF2B5EF4-FFF2-40B4-BE49-F238E27FC236}">
                <a16:creationId xmlns:a16="http://schemas.microsoft.com/office/drawing/2014/main" id="{B51E4F8D-2997-0222-F1F8-3BE7380CEEAB}"/>
              </a:ext>
            </a:extLst>
          </p:cNvPr>
          <p:cNvSpPr txBox="1"/>
          <p:nvPr/>
        </p:nvSpPr>
        <p:spPr>
          <a:xfrm>
            <a:off x="24372963" y="3895344"/>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16" name="TextBox 15">
            <a:extLst>
              <a:ext uri="{FF2B5EF4-FFF2-40B4-BE49-F238E27FC236}">
                <a16:creationId xmlns:a16="http://schemas.microsoft.com/office/drawing/2014/main" id="{8FB08340-ECF2-C714-C24D-33C6CA6DC07D}"/>
              </a:ext>
            </a:extLst>
          </p:cNvPr>
          <p:cNvSpPr txBox="1"/>
          <p:nvPr/>
        </p:nvSpPr>
        <p:spPr>
          <a:xfrm>
            <a:off x="20993740" y="5102435"/>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Stride = 3</a:t>
            </a:r>
          </a:p>
        </p:txBody>
      </p:sp>
      <p:sp>
        <p:nvSpPr>
          <p:cNvPr id="17" name="TextBox 16">
            <a:extLst>
              <a:ext uri="{FF2B5EF4-FFF2-40B4-BE49-F238E27FC236}">
                <a16:creationId xmlns:a16="http://schemas.microsoft.com/office/drawing/2014/main" id="{6DDBB38F-DC63-4E61-EF12-790717ABFF95}"/>
              </a:ext>
            </a:extLst>
          </p:cNvPr>
          <p:cNvSpPr txBox="1"/>
          <p:nvPr/>
        </p:nvSpPr>
        <p:spPr>
          <a:xfrm>
            <a:off x="27752187" y="5102434"/>
            <a:ext cx="4598402" cy="1015663"/>
          </a:xfrm>
          <a:prstGeom prst="rect">
            <a:avLst/>
          </a:prstGeom>
          <a:solidFill>
            <a:schemeClr val="tx1">
              <a:lumMod val="65000"/>
            </a:schemeClr>
          </a:solidFill>
          <a:ln w="76200">
            <a:solidFill>
              <a:schemeClr val="accent4"/>
            </a:solidFill>
          </a:ln>
        </p:spPr>
        <p:txBody>
          <a:bodyPr wrap="square" rtlCol="0">
            <a:spAutoFit/>
          </a:bodyPr>
          <a:lstStyle/>
          <a:p>
            <a:pPr algn="ctr"/>
            <a:r>
              <a:rPr lang="en-US" sz="6000">
                <a:latin typeface="+mj-lt"/>
              </a:rPr>
              <a:t>Padding = 2</a:t>
            </a:r>
          </a:p>
        </p:txBody>
      </p:sp>
      <p:sp>
        <p:nvSpPr>
          <p:cNvPr id="2" name="TextBox 1">
            <a:extLst>
              <a:ext uri="{FF2B5EF4-FFF2-40B4-BE49-F238E27FC236}">
                <a16:creationId xmlns:a16="http://schemas.microsoft.com/office/drawing/2014/main" id="{EB6DE638-CBF4-EFF2-F20D-A189A22DD4D0}"/>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3FA2436E-1CE7-8953-5CF5-D9B3843804C4}"/>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77</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127373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Out Padding</a:t>
            </a:r>
          </a:p>
        </p:txBody>
      </p:sp>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2031186670"/>
              </p:ext>
            </p:extLst>
          </p:nvPr>
        </p:nvGraphicFramePr>
        <p:xfrm>
          <a:off x="6094872" y="10220632"/>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sp>
        <p:nvSpPr>
          <p:cNvPr id="4" name="TextBox 3">
            <a:extLst>
              <a:ext uri="{FF2B5EF4-FFF2-40B4-BE49-F238E27FC236}">
                <a16:creationId xmlns:a16="http://schemas.microsoft.com/office/drawing/2014/main" id="{5DB9B921-D494-0E4E-8495-1480228826BD}"/>
              </a:ext>
            </a:extLst>
          </p:cNvPr>
          <p:cNvSpPr txBox="1"/>
          <p:nvPr/>
        </p:nvSpPr>
        <p:spPr>
          <a:xfrm>
            <a:off x="6253048" y="5458963"/>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8" name="TextBox 7">
            <a:extLst>
              <a:ext uri="{FF2B5EF4-FFF2-40B4-BE49-F238E27FC236}">
                <a16:creationId xmlns:a16="http://schemas.microsoft.com/office/drawing/2014/main" id="{115474C1-3F45-C34F-DB0E-1D52A09E9805}"/>
              </a:ext>
            </a:extLst>
          </p:cNvPr>
          <p:cNvSpPr txBox="1"/>
          <p:nvPr/>
        </p:nvSpPr>
        <p:spPr>
          <a:xfrm>
            <a:off x="6253047" y="6824134"/>
            <a:ext cx="4598402" cy="1938992"/>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Out Padding = 0</a:t>
            </a:r>
          </a:p>
        </p:txBody>
      </p:sp>
      <p:graphicFrame>
        <p:nvGraphicFramePr>
          <p:cNvPr id="9" name="Table 3">
            <a:extLst>
              <a:ext uri="{FF2B5EF4-FFF2-40B4-BE49-F238E27FC236}">
                <a16:creationId xmlns:a16="http://schemas.microsoft.com/office/drawing/2014/main" id="{42625852-64B5-B733-01EB-4723E8531B34}"/>
              </a:ext>
            </a:extLst>
          </p:cNvPr>
          <p:cNvGraphicFramePr>
            <a:graphicFrameLocks noGrp="1"/>
          </p:cNvGraphicFramePr>
          <p:nvPr>
            <p:extLst>
              <p:ext uri="{D42A27DB-BD31-4B8C-83A1-F6EECF244321}">
                <p14:modId xmlns:p14="http://schemas.microsoft.com/office/powerpoint/2010/main" val="1260067703"/>
              </p:ext>
            </p:extLst>
          </p:nvPr>
        </p:nvGraphicFramePr>
        <p:xfrm>
          <a:off x="15041880" y="10180445"/>
          <a:ext cx="6492240" cy="6488632"/>
        </p:xfrm>
        <a:graphic>
          <a:graphicData uri="http://schemas.openxmlformats.org/drawingml/2006/table">
            <a:tbl>
              <a:tblPr firstRow="1" bandRow="1">
                <a:tableStyleId>{5C22544A-7EE6-4342-B048-85BDC9FD1C3A}</a:tableStyleId>
              </a:tblPr>
              <a:tblGrid>
                <a:gridCol w="1623060">
                  <a:extLst>
                    <a:ext uri="{9D8B030D-6E8A-4147-A177-3AD203B41FA5}">
                      <a16:colId xmlns:a16="http://schemas.microsoft.com/office/drawing/2014/main" val="1419859712"/>
                    </a:ext>
                  </a:extLst>
                </a:gridCol>
                <a:gridCol w="1623060">
                  <a:extLst>
                    <a:ext uri="{9D8B030D-6E8A-4147-A177-3AD203B41FA5}">
                      <a16:colId xmlns:a16="http://schemas.microsoft.com/office/drawing/2014/main" val="1061514744"/>
                    </a:ext>
                  </a:extLst>
                </a:gridCol>
                <a:gridCol w="1623060">
                  <a:extLst>
                    <a:ext uri="{9D8B030D-6E8A-4147-A177-3AD203B41FA5}">
                      <a16:colId xmlns:a16="http://schemas.microsoft.com/office/drawing/2014/main" val="1976008074"/>
                    </a:ext>
                  </a:extLst>
                </a:gridCol>
                <a:gridCol w="1623060">
                  <a:extLst>
                    <a:ext uri="{9D8B030D-6E8A-4147-A177-3AD203B41FA5}">
                      <a16:colId xmlns:a16="http://schemas.microsoft.com/office/drawing/2014/main" val="3269918337"/>
                    </a:ext>
                  </a:extLst>
                </a:gridCol>
              </a:tblGrid>
              <a:tr h="1622158">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2846002149"/>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3319863758"/>
                  </a:ext>
                </a:extLst>
              </a:tr>
              <a:tr h="1622158">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1112843853"/>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1157849268"/>
                  </a:ext>
                </a:extLst>
              </a:tr>
            </a:tbl>
          </a:graphicData>
        </a:graphic>
      </p:graphicFrame>
      <p:sp>
        <p:nvSpPr>
          <p:cNvPr id="10" name="TextBox 9">
            <a:extLst>
              <a:ext uri="{FF2B5EF4-FFF2-40B4-BE49-F238E27FC236}">
                <a16:creationId xmlns:a16="http://schemas.microsoft.com/office/drawing/2014/main" id="{28F6EAA6-A489-7283-ACEC-8A6468014A92}"/>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12" name="TextBox 11">
            <a:extLst>
              <a:ext uri="{FF2B5EF4-FFF2-40B4-BE49-F238E27FC236}">
                <a16:creationId xmlns:a16="http://schemas.microsoft.com/office/drawing/2014/main" id="{802C011C-185E-AA10-EE4E-35A950BCCADD}"/>
              </a:ext>
            </a:extLst>
          </p:cNvPr>
          <p:cNvSpPr txBox="1"/>
          <p:nvPr/>
        </p:nvSpPr>
        <p:spPr>
          <a:xfrm>
            <a:off x="15988799" y="6860710"/>
            <a:ext cx="4598402" cy="1938992"/>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Out Padding = 1</a:t>
            </a:r>
          </a:p>
        </p:txBody>
      </p:sp>
      <p:graphicFrame>
        <p:nvGraphicFramePr>
          <p:cNvPr id="14" name="Table 3">
            <a:extLst>
              <a:ext uri="{FF2B5EF4-FFF2-40B4-BE49-F238E27FC236}">
                <a16:creationId xmlns:a16="http://schemas.microsoft.com/office/drawing/2014/main" id="{764D45DC-1CB3-0CB5-753A-C1E99DC576C3}"/>
              </a:ext>
            </a:extLst>
          </p:cNvPr>
          <p:cNvGraphicFramePr>
            <a:graphicFrameLocks noGrp="1"/>
          </p:cNvGraphicFramePr>
          <p:nvPr>
            <p:extLst>
              <p:ext uri="{D42A27DB-BD31-4B8C-83A1-F6EECF244321}">
                <p14:modId xmlns:p14="http://schemas.microsoft.com/office/powerpoint/2010/main" val="1021603200"/>
              </p:ext>
            </p:extLst>
          </p:nvPr>
        </p:nvGraphicFramePr>
        <p:xfrm>
          <a:off x="24000682" y="10180445"/>
          <a:ext cx="8110730" cy="8110790"/>
        </p:xfrm>
        <a:graphic>
          <a:graphicData uri="http://schemas.openxmlformats.org/drawingml/2006/table">
            <a:tbl>
              <a:tblPr firstRow="1" bandRow="1">
                <a:tableStyleId>{5C22544A-7EE6-4342-B048-85BDC9FD1C3A}</a:tableStyleId>
              </a:tblPr>
              <a:tblGrid>
                <a:gridCol w="1622146">
                  <a:extLst>
                    <a:ext uri="{9D8B030D-6E8A-4147-A177-3AD203B41FA5}">
                      <a16:colId xmlns:a16="http://schemas.microsoft.com/office/drawing/2014/main" val="1419859712"/>
                    </a:ext>
                  </a:extLst>
                </a:gridCol>
                <a:gridCol w="1622146">
                  <a:extLst>
                    <a:ext uri="{9D8B030D-6E8A-4147-A177-3AD203B41FA5}">
                      <a16:colId xmlns:a16="http://schemas.microsoft.com/office/drawing/2014/main" val="1061514744"/>
                    </a:ext>
                  </a:extLst>
                </a:gridCol>
                <a:gridCol w="1622146">
                  <a:extLst>
                    <a:ext uri="{9D8B030D-6E8A-4147-A177-3AD203B41FA5}">
                      <a16:colId xmlns:a16="http://schemas.microsoft.com/office/drawing/2014/main" val="1976008074"/>
                    </a:ext>
                  </a:extLst>
                </a:gridCol>
                <a:gridCol w="1622146">
                  <a:extLst>
                    <a:ext uri="{9D8B030D-6E8A-4147-A177-3AD203B41FA5}">
                      <a16:colId xmlns:a16="http://schemas.microsoft.com/office/drawing/2014/main" val="3269918337"/>
                    </a:ext>
                  </a:extLst>
                </a:gridCol>
                <a:gridCol w="1622146">
                  <a:extLst>
                    <a:ext uri="{9D8B030D-6E8A-4147-A177-3AD203B41FA5}">
                      <a16:colId xmlns:a16="http://schemas.microsoft.com/office/drawing/2014/main" val="2443532421"/>
                    </a:ext>
                  </a:extLst>
                </a:gridCol>
              </a:tblGrid>
              <a:tr h="1622158">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2846002149"/>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3319863758"/>
                  </a:ext>
                </a:extLst>
              </a:tr>
              <a:tr h="1622158">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1112843853"/>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1157849268"/>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2933307916"/>
                  </a:ext>
                </a:extLst>
              </a:tr>
            </a:tbl>
          </a:graphicData>
        </a:graphic>
      </p:graphicFrame>
      <p:sp>
        <p:nvSpPr>
          <p:cNvPr id="15" name="TextBox 14">
            <a:extLst>
              <a:ext uri="{FF2B5EF4-FFF2-40B4-BE49-F238E27FC236}">
                <a16:creationId xmlns:a16="http://schemas.microsoft.com/office/drawing/2014/main" id="{B0D573A7-8F41-BDE3-D9F0-EFE5BB834AD1}"/>
              </a:ext>
            </a:extLst>
          </p:cNvPr>
          <p:cNvSpPr txBox="1"/>
          <p:nvPr/>
        </p:nvSpPr>
        <p:spPr>
          <a:xfrm>
            <a:off x="25756846" y="5525331"/>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16" name="TextBox 15">
            <a:extLst>
              <a:ext uri="{FF2B5EF4-FFF2-40B4-BE49-F238E27FC236}">
                <a16:creationId xmlns:a16="http://schemas.microsoft.com/office/drawing/2014/main" id="{0A092B17-3672-A85A-54AA-3B720C98CA7F}"/>
              </a:ext>
            </a:extLst>
          </p:cNvPr>
          <p:cNvSpPr txBox="1"/>
          <p:nvPr/>
        </p:nvSpPr>
        <p:spPr>
          <a:xfrm>
            <a:off x="25756846" y="6890502"/>
            <a:ext cx="4598402" cy="1938992"/>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Out Padding = 2</a:t>
            </a:r>
          </a:p>
        </p:txBody>
      </p:sp>
      <p:sp>
        <p:nvSpPr>
          <p:cNvPr id="2" name="TextBox 1">
            <a:extLst>
              <a:ext uri="{FF2B5EF4-FFF2-40B4-BE49-F238E27FC236}">
                <a16:creationId xmlns:a16="http://schemas.microsoft.com/office/drawing/2014/main" id="{6C12666A-40DF-1C97-F101-2FE8C63281CA}"/>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F3686E5B-6FF9-83D0-18C8-DD12E2F6137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78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904577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09E3D2-58CF-BBC0-1CA5-0F81B970F9B0}"/>
              </a:ext>
            </a:extLst>
          </p:cNvPr>
          <p:cNvPicPr>
            <a:picLocks noChangeAspect="1"/>
          </p:cNvPicPr>
          <p:nvPr/>
        </p:nvPicPr>
        <p:blipFill>
          <a:blip r:embed="rId3"/>
          <a:stretch>
            <a:fillRect/>
          </a:stretch>
        </p:blipFill>
        <p:spPr>
          <a:xfrm>
            <a:off x="9679237" y="6943502"/>
            <a:ext cx="8634334" cy="8229600"/>
          </a:xfrm>
          <a:prstGeom prst="rect">
            <a:avLst/>
          </a:prstGeom>
        </p:spPr>
      </p:pic>
      <p:pic>
        <p:nvPicPr>
          <p:cNvPr id="8" name="Picture 7">
            <a:extLst>
              <a:ext uri="{FF2B5EF4-FFF2-40B4-BE49-F238E27FC236}">
                <a16:creationId xmlns:a16="http://schemas.microsoft.com/office/drawing/2014/main" id="{C15C398C-0AB1-2617-43B4-4D7FEA9F5C6E}"/>
              </a:ext>
            </a:extLst>
          </p:cNvPr>
          <p:cNvPicPr>
            <a:picLocks noChangeAspect="1"/>
          </p:cNvPicPr>
          <p:nvPr/>
        </p:nvPicPr>
        <p:blipFill>
          <a:blip r:embed="rId4"/>
          <a:stretch>
            <a:fillRect/>
          </a:stretch>
        </p:blipFill>
        <p:spPr>
          <a:xfrm>
            <a:off x="21051111" y="4886102"/>
            <a:ext cx="12951502" cy="12344400"/>
          </a:xfrm>
          <a:prstGeom prst="rect">
            <a:avLst/>
          </a:prstGeom>
        </p:spPr>
      </p:pic>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Image Resizing</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lIns="91440" tIns="45720" rIns="91440" bIns="45720" anchor="t"/>
          <a:lstStyle/>
          <a:p>
            <a:r>
              <a:rPr lang="en-US" err="1">
                <a:latin typeface="NVIDIA Sans"/>
              </a:rPr>
              <a:t>Upsampling</a:t>
            </a:r>
            <a:endParaRPr lang="en-US"/>
          </a:p>
        </p:txBody>
      </p:sp>
      <p:pic>
        <p:nvPicPr>
          <p:cNvPr id="6" name="Picture 5">
            <a:extLst>
              <a:ext uri="{FF2B5EF4-FFF2-40B4-BE49-F238E27FC236}">
                <a16:creationId xmlns:a16="http://schemas.microsoft.com/office/drawing/2014/main" id="{E0FB6D54-BB87-507D-14C3-5A2A676A5AF6}"/>
              </a:ext>
            </a:extLst>
          </p:cNvPr>
          <p:cNvPicPr>
            <a:picLocks noChangeAspect="1"/>
          </p:cNvPicPr>
          <p:nvPr/>
        </p:nvPicPr>
        <p:blipFill>
          <a:blip r:embed="rId5"/>
          <a:stretch>
            <a:fillRect/>
          </a:stretch>
        </p:blipFill>
        <p:spPr>
          <a:xfrm>
            <a:off x="2514600" y="8198950"/>
            <a:ext cx="4454505" cy="4176099"/>
          </a:xfrm>
          <a:prstGeom prst="rect">
            <a:avLst/>
          </a:prstGeom>
        </p:spPr>
      </p:pic>
      <p:sp>
        <p:nvSpPr>
          <p:cNvPr id="23" name="TextBox 22">
            <a:extLst>
              <a:ext uri="{FF2B5EF4-FFF2-40B4-BE49-F238E27FC236}">
                <a16:creationId xmlns:a16="http://schemas.microsoft.com/office/drawing/2014/main" id="{33A1C2B3-2D99-4757-50CA-9F7DFC1F585C}"/>
              </a:ext>
            </a:extLst>
          </p:cNvPr>
          <p:cNvSpPr txBox="1"/>
          <p:nvPr/>
        </p:nvSpPr>
        <p:spPr>
          <a:xfrm>
            <a:off x="2975732" y="12544655"/>
            <a:ext cx="3532239" cy="707886"/>
          </a:xfrm>
          <a:prstGeom prst="rect">
            <a:avLst/>
          </a:prstGeom>
          <a:noFill/>
        </p:spPr>
        <p:txBody>
          <a:bodyPr wrap="square" rtlCol="0">
            <a:spAutoFit/>
          </a:bodyPr>
          <a:lstStyle/>
          <a:p>
            <a:pPr algn="ctr"/>
            <a:r>
              <a:rPr lang="en-US" sz="4000">
                <a:solidFill>
                  <a:schemeClr val="bg1"/>
                </a:solidFill>
                <a:latin typeface="+mj-lt"/>
              </a:rPr>
              <a:t>64 </a:t>
            </a:r>
            <a:r>
              <a:rPr lang="en-US" sz="4000" err="1">
                <a:solidFill>
                  <a:schemeClr val="bg1"/>
                </a:solidFill>
                <a:latin typeface="+mj-lt"/>
              </a:rPr>
              <a:t>px</a:t>
            </a:r>
            <a:endParaRPr lang="en-US" sz="4000">
              <a:solidFill>
                <a:schemeClr val="bg1"/>
              </a:solidFill>
              <a:latin typeface="+mj-lt"/>
            </a:endParaRPr>
          </a:p>
        </p:txBody>
      </p:sp>
      <p:sp>
        <p:nvSpPr>
          <p:cNvPr id="24" name="TextBox 23">
            <a:extLst>
              <a:ext uri="{FF2B5EF4-FFF2-40B4-BE49-F238E27FC236}">
                <a16:creationId xmlns:a16="http://schemas.microsoft.com/office/drawing/2014/main" id="{2A8C3CC4-D898-59B4-443C-CA93CF5C04F6}"/>
              </a:ext>
            </a:extLst>
          </p:cNvPr>
          <p:cNvSpPr txBox="1"/>
          <p:nvPr/>
        </p:nvSpPr>
        <p:spPr>
          <a:xfrm>
            <a:off x="12199742" y="15380695"/>
            <a:ext cx="3532239" cy="707886"/>
          </a:xfrm>
          <a:prstGeom prst="rect">
            <a:avLst/>
          </a:prstGeom>
          <a:noFill/>
        </p:spPr>
        <p:txBody>
          <a:bodyPr wrap="square" rtlCol="0">
            <a:spAutoFit/>
          </a:bodyPr>
          <a:lstStyle/>
          <a:p>
            <a:pPr algn="ctr"/>
            <a:r>
              <a:rPr lang="en-US" sz="4000">
                <a:solidFill>
                  <a:schemeClr val="bg1"/>
                </a:solidFill>
                <a:latin typeface="+mj-lt"/>
              </a:rPr>
              <a:t>128 </a:t>
            </a:r>
            <a:r>
              <a:rPr lang="en-US" sz="4000" err="1">
                <a:solidFill>
                  <a:schemeClr val="bg1"/>
                </a:solidFill>
                <a:latin typeface="+mj-lt"/>
              </a:rPr>
              <a:t>px</a:t>
            </a:r>
            <a:endParaRPr lang="en-US" sz="4000">
              <a:solidFill>
                <a:schemeClr val="bg1"/>
              </a:solidFill>
              <a:latin typeface="+mj-lt"/>
            </a:endParaRPr>
          </a:p>
        </p:txBody>
      </p:sp>
      <p:sp>
        <p:nvSpPr>
          <p:cNvPr id="25" name="TextBox 24">
            <a:extLst>
              <a:ext uri="{FF2B5EF4-FFF2-40B4-BE49-F238E27FC236}">
                <a16:creationId xmlns:a16="http://schemas.microsoft.com/office/drawing/2014/main" id="{261F9A67-CAF7-8E88-480F-E3DF2FDF444A}"/>
              </a:ext>
            </a:extLst>
          </p:cNvPr>
          <p:cNvSpPr txBox="1"/>
          <p:nvPr/>
        </p:nvSpPr>
        <p:spPr>
          <a:xfrm>
            <a:off x="25745890" y="17732889"/>
            <a:ext cx="3532239" cy="707886"/>
          </a:xfrm>
          <a:prstGeom prst="rect">
            <a:avLst/>
          </a:prstGeom>
          <a:noFill/>
        </p:spPr>
        <p:txBody>
          <a:bodyPr wrap="square" rtlCol="0">
            <a:spAutoFit/>
          </a:bodyPr>
          <a:lstStyle/>
          <a:p>
            <a:pPr algn="ctr"/>
            <a:r>
              <a:rPr lang="en-US" sz="4000">
                <a:solidFill>
                  <a:schemeClr val="bg1"/>
                </a:solidFill>
                <a:latin typeface="+mj-lt"/>
              </a:rPr>
              <a:t>192 </a:t>
            </a:r>
            <a:r>
              <a:rPr lang="en-US" sz="4000" err="1">
                <a:solidFill>
                  <a:schemeClr val="bg1"/>
                </a:solidFill>
                <a:latin typeface="+mj-lt"/>
              </a:rPr>
              <a:t>px</a:t>
            </a:r>
            <a:endParaRPr lang="en-US" sz="4000">
              <a:solidFill>
                <a:schemeClr val="bg1"/>
              </a:solidFill>
              <a:latin typeface="+mj-lt"/>
            </a:endParaRPr>
          </a:p>
        </p:txBody>
      </p:sp>
      <p:sp>
        <p:nvSpPr>
          <p:cNvPr id="26" name="TextBox 25">
            <a:extLst>
              <a:ext uri="{FF2B5EF4-FFF2-40B4-BE49-F238E27FC236}">
                <a16:creationId xmlns:a16="http://schemas.microsoft.com/office/drawing/2014/main" id="{B32A6067-2F7D-D1A3-3C53-7FEA648BEA91}"/>
              </a:ext>
            </a:extLst>
          </p:cNvPr>
          <p:cNvSpPr txBox="1"/>
          <p:nvPr/>
        </p:nvSpPr>
        <p:spPr>
          <a:xfrm rot="16200000">
            <a:off x="5798918" y="9933055"/>
            <a:ext cx="3532239" cy="707886"/>
          </a:xfrm>
          <a:prstGeom prst="rect">
            <a:avLst/>
          </a:prstGeom>
          <a:noFill/>
        </p:spPr>
        <p:txBody>
          <a:bodyPr wrap="square" rtlCol="0">
            <a:spAutoFit/>
          </a:bodyPr>
          <a:lstStyle/>
          <a:p>
            <a:pPr algn="ctr"/>
            <a:r>
              <a:rPr lang="en-US" sz="4000">
                <a:solidFill>
                  <a:schemeClr val="bg1"/>
                </a:solidFill>
                <a:latin typeface="+mj-lt"/>
              </a:rPr>
              <a:t>64 </a:t>
            </a:r>
            <a:r>
              <a:rPr lang="en-US" sz="4000" err="1">
                <a:solidFill>
                  <a:schemeClr val="bg1"/>
                </a:solidFill>
                <a:latin typeface="+mj-lt"/>
              </a:rPr>
              <a:t>px</a:t>
            </a:r>
            <a:endParaRPr lang="en-US" sz="4000">
              <a:solidFill>
                <a:schemeClr val="bg1"/>
              </a:solidFill>
              <a:latin typeface="+mj-lt"/>
            </a:endParaRPr>
          </a:p>
        </p:txBody>
      </p:sp>
      <p:sp>
        <p:nvSpPr>
          <p:cNvPr id="27" name="TextBox 26">
            <a:extLst>
              <a:ext uri="{FF2B5EF4-FFF2-40B4-BE49-F238E27FC236}">
                <a16:creationId xmlns:a16="http://schemas.microsoft.com/office/drawing/2014/main" id="{1A4E2FC7-AB98-FC0F-CC54-D9B337B031D7}"/>
              </a:ext>
            </a:extLst>
          </p:cNvPr>
          <p:cNvSpPr txBox="1"/>
          <p:nvPr/>
        </p:nvSpPr>
        <p:spPr>
          <a:xfrm rot="16200000">
            <a:off x="17184796" y="10704358"/>
            <a:ext cx="3532239" cy="707886"/>
          </a:xfrm>
          <a:prstGeom prst="rect">
            <a:avLst/>
          </a:prstGeom>
          <a:noFill/>
        </p:spPr>
        <p:txBody>
          <a:bodyPr wrap="square" rtlCol="0">
            <a:spAutoFit/>
          </a:bodyPr>
          <a:lstStyle/>
          <a:p>
            <a:pPr algn="ctr"/>
            <a:r>
              <a:rPr lang="en-US" sz="4000">
                <a:solidFill>
                  <a:schemeClr val="bg1"/>
                </a:solidFill>
                <a:latin typeface="+mj-lt"/>
              </a:rPr>
              <a:t>128 </a:t>
            </a:r>
            <a:r>
              <a:rPr lang="en-US" sz="4000" err="1">
                <a:solidFill>
                  <a:schemeClr val="bg1"/>
                </a:solidFill>
                <a:latin typeface="+mj-lt"/>
              </a:rPr>
              <a:t>px</a:t>
            </a:r>
            <a:endParaRPr lang="en-US" sz="4000">
              <a:solidFill>
                <a:schemeClr val="bg1"/>
              </a:solidFill>
              <a:latin typeface="+mj-lt"/>
            </a:endParaRPr>
          </a:p>
        </p:txBody>
      </p:sp>
      <p:sp>
        <p:nvSpPr>
          <p:cNvPr id="28" name="TextBox 27">
            <a:extLst>
              <a:ext uri="{FF2B5EF4-FFF2-40B4-BE49-F238E27FC236}">
                <a16:creationId xmlns:a16="http://schemas.microsoft.com/office/drawing/2014/main" id="{B9FB4C4B-590F-32A8-C675-F0E601C8D7DA}"/>
              </a:ext>
            </a:extLst>
          </p:cNvPr>
          <p:cNvSpPr txBox="1"/>
          <p:nvPr/>
        </p:nvSpPr>
        <p:spPr>
          <a:xfrm rot="16200000">
            <a:off x="32889027" y="10778535"/>
            <a:ext cx="3532239" cy="707886"/>
          </a:xfrm>
          <a:prstGeom prst="rect">
            <a:avLst/>
          </a:prstGeom>
          <a:noFill/>
        </p:spPr>
        <p:txBody>
          <a:bodyPr wrap="square" rtlCol="0">
            <a:spAutoFit/>
          </a:bodyPr>
          <a:lstStyle/>
          <a:p>
            <a:pPr algn="ctr"/>
            <a:r>
              <a:rPr lang="en-US" sz="4000">
                <a:solidFill>
                  <a:schemeClr val="bg1"/>
                </a:solidFill>
                <a:latin typeface="+mj-lt"/>
              </a:rPr>
              <a:t>192 </a:t>
            </a:r>
            <a:r>
              <a:rPr lang="en-US" sz="4000" err="1">
                <a:solidFill>
                  <a:schemeClr val="bg1"/>
                </a:solidFill>
                <a:latin typeface="+mj-lt"/>
              </a:rPr>
              <a:t>px</a:t>
            </a:r>
            <a:endParaRPr lang="en-US" sz="4000">
              <a:solidFill>
                <a:schemeClr val="bg1"/>
              </a:solidFill>
              <a:latin typeface="+mj-lt"/>
            </a:endParaRPr>
          </a:p>
        </p:txBody>
      </p:sp>
      <p:sp>
        <p:nvSpPr>
          <p:cNvPr id="2" name="TextBox 1">
            <a:extLst>
              <a:ext uri="{FF2B5EF4-FFF2-40B4-BE49-F238E27FC236}">
                <a16:creationId xmlns:a16="http://schemas.microsoft.com/office/drawing/2014/main" id="{0C7FD8C6-BCE6-83C1-2636-4AE0558F560B}"/>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6">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F6359BD7-B9B1-8A1E-9184-14EC9ECAD377}"/>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79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8937216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A6486F-F2BB-59D5-6D50-05E982AB8E93}"/>
              </a:ext>
            </a:extLst>
          </p:cNvPr>
          <p:cNvSpPr>
            <a:spLocks noGrp="1"/>
          </p:cNvSpPr>
          <p:nvPr>
            <p:ph type="sldNum" sz="quarter" idx="12"/>
          </p:nvPr>
        </p:nvSpPr>
        <p:spPr/>
        <p:txBody>
          <a:bodyPr/>
          <a:lstStyle/>
          <a:p>
            <a:fld id="{5D6FF71F-CF6A-4C46-8F9B-61D49EEA70E3}" type="slidenum">
              <a:rPr lang="en-US" smtClean="0"/>
              <a:t>8</a:t>
            </a:fld>
            <a:endParaRPr lang="en-US"/>
          </a:p>
        </p:txBody>
      </p:sp>
      <p:pic>
        <p:nvPicPr>
          <p:cNvPr id="6" name="Picture 5">
            <a:extLst>
              <a:ext uri="{FF2B5EF4-FFF2-40B4-BE49-F238E27FC236}">
                <a16:creationId xmlns:a16="http://schemas.microsoft.com/office/drawing/2014/main" id="{70C26324-E9D7-FE3E-F7CF-E4BB14A8B5D6}"/>
              </a:ext>
            </a:extLst>
          </p:cNvPr>
          <p:cNvPicPr>
            <a:picLocks noChangeAspect="1"/>
          </p:cNvPicPr>
          <p:nvPr/>
        </p:nvPicPr>
        <p:blipFill>
          <a:blip r:embed="rId2"/>
          <a:stretch>
            <a:fillRect/>
          </a:stretch>
        </p:blipFill>
        <p:spPr>
          <a:xfrm>
            <a:off x="307305" y="283664"/>
            <a:ext cx="4486788" cy="980307"/>
          </a:xfrm>
          <a:prstGeom prst="rect">
            <a:avLst/>
          </a:prstGeom>
        </p:spPr>
      </p:pic>
      <p:pic>
        <p:nvPicPr>
          <p:cNvPr id="9" name="Picture 8">
            <a:extLst>
              <a:ext uri="{FF2B5EF4-FFF2-40B4-BE49-F238E27FC236}">
                <a16:creationId xmlns:a16="http://schemas.microsoft.com/office/drawing/2014/main" id="{3238FEEC-A2E6-B9E0-B6D3-D2B733EAF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0299" y="2305594"/>
            <a:ext cx="29835400" cy="17252300"/>
          </a:xfrm>
          <a:prstGeom prst="rect">
            <a:avLst/>
          </a:prstGeom>
        </p:spPr>
      </p:pic>
      <p:sp>
        <p:nvSpPr>
          <p:cNvPr id="11" name="TextBox 10">
            <a:extLst>
              <a:ext uri="{FF2B5EF4-FFF2-40B4-BE49-F238E27FC236}">
                <a16:creationId xmlns:a16="http://schemas.microsoft.com/office/drawing/2014/main" id="{89D902BA-0BAE-2702-AAF8-2D5916C14D1F}"/>
              </a:ext>
            </a:extLst>
          </p:cNvPr>
          <p:cNvSpPr txBox="1"/>
          <p:nvPr/>
        </p:nvSpPr>
        <p:spPr>
          <a:xfrm>
            <a:off x="4184196" y="19404449"/>
            <a:ext cx="28207607" cy="1169551"/>
          </a:xfrm>
          <a:prstGeom prst="rect">
            <a:avLst/>
          </a:prstGeom>
          <a:noFill/>
        </p:spPr>
        <p:txBody>
          <a:bodyPr wrap="square">
            <a:spAutoFit/>
          </a:bodyPr>
          <a:lstStyle/>
          <a:p>
            <a:pPr algn="ctr"/>
            <a:r>
              <a:rPr lang="en-US" sz="7000" dirty="0">
                <a:hlinkClick r:id="rId4"/>
              </a:rPr>
              <a:t>https://build.nvidia.com/models?filters=usecase%3Ausecase_image_gen</a:t>
            </a:r>
            <a:endParaRPr lang="en-US" sz="7000" dirty="0"/>
          </a:p>
        </p:txBody>
      </p:sp>
      <p:sp>
        <p:nvSpPr>
          <p:cNvPr id="14" name="Title 1">
            <a:extLst>
              <a:ext uri="{FF2B5EF4-FFF2-40B4-BE49-F238E27FC236}">
                <a16:creationId xmlns:a16="http://schemas.microsoft.com/office/drawing/2014/main" id="{66552DE1-7783-9C2E-E281-F01B8280A09A}"/>
              </a:ext>
            </a:extLst>
          </p:cNvPr>
          <p:cNvSpPr>
            <a:spLocks noGrp="1"/>
          </p:cNvSpPr>
          <p:nvPr>
            <p:ph type="title"/>
          </p:nvPr>
        </p:nvSpPr>
        <p:spPr>
          <a:xfrm>
            <a:off x="843566" y="168303"/>
            <a:ext cx="34888869" cy="2290736"/>
          </a:xfrm>
        </p:spPr>
        <p:txBody>
          <a:bodyPr>
            <a:normAutofit/>
          </a:bodyPr>
          <a:lstStyle/>
          <a:p>
            <a:r>
              <a:rPr lang="en-US" sz="12000" b="0" dirty="0" err="1"/>
              <a:t>build.nvidia.com</a:t>
            </a:r>
            <a:r>
              <a:rPr lang="en-US" sz="12000" b="0" dirty="0"/>
              <a:t> </a:t>
            </a:r>
            <a:r>
              <a:rPr lang="en-US" sz="12000" dirty="0"/>
              <a:t>Models: Image Generation</a:t>
            </a:r>
            <a:endParaRPr lang="en-US" sz="12000" b="0" dirty="0"/>
          </a:p>
        </p:txBody>
      </p:sp>
    </p:spTree>
    <p:extLst>
      <p:ext uri="{BB962C8B-B14F-4D97-AF65-F5344CB8AC3E}">
        <p14:creationId xmlns:p14="http://schemas.microsoft.com/office/powerpoint/2010/main" val="41825285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Image Resizing</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lIns="91440" tIns="45720" rIns="91440" bIns="45720" anchor="t"/>
          <a:lstStyle/>
          <a:p>
            <a:r>
              <a:rPr lang="en-US" err="1">
                <a:latin typeface="NVIDIA Sans"/>
              </a:rPr>
              <a:t>Upsampling</a:t>
            </a:r>
            <a:endParaRPr lang="en-US"/>
          </a:p>
        </p:txBody>
      </p:sp>
      <p:pic>
        <p:nvPicPr>
          <p:cNvPr id="1026" name="Picture 2">
            <a:extLst>
              <a:ext uri="{FF2B5EF4-FFF2-40B4-BE49-F238E27FC236}">
                <a16:creationId xmlns:a16="http://schemas.microsoft.com/office/drawing/2014/main" id="{04FAF983-10C4-9EEB-4946-A87B0D5D19E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7863139" y="5250640"/>
            <a:ext cx="849721" cy="8497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A990EF6-D1D2-38BE-0A76-F8B462DD2FC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3716000" y="7048036"/>
            <a:ext cx="91440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83A946B-CD4F-B33A-B81B-1C58DEC59A7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514600" y="7048036"/>
            <a:ext cx="91440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AE68548-AC98-B3DB-7158-9C8EA8A65C8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4917400" y="7048036"/>
            <a:ext cx="9144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A20F6E4-C3E3-363A-E8FE-615690A8C6D9}"/>
              </a:ext>
            </a:extLst>
          </p:cNvPr>
          <p:cNvSpPr txBox="1"/>
          <p:nvPr/>
        </p:nvSpPr>
        <p:spPr>
          <a:xfrm>
            <a:off x="4787399" y="16540335"/>
            <a:ext cx="4598402" cy="707886"/>
          </a:xfrm>
          <a:prstGeom prst="rect">
            <a:avLst/>
          </a:prstGeom>
          <a:noFill/>
          <a:ln w="76200">
            <a:solidFill>
              <a:schemeClr val="accent4"/>
            </a:solidFill>
          </a:ln>
        </p:spPr>
        <p:txBody>
          <a:bodyPr wrap="square" rtlCol="0">
            <a:spAutoFit/>
          </a:bodyPr>
          <a:lstStyle/>
          <a:p>
            <a:pPr algn="ctr"/>
            <a:r>
              <a:rPr lang="en-US" sz="4000">
                <a:solidFill>
                  <a:schemeClr val="bg1"/>
                </a:solidFill>
                <a:latin typeface="+mj-lt"/>
              </a:rPr>
              <a:t>Nearest</a:t>
            </a:r>
          </a:p>
        </p:txBody>
      </p:sp>
      <p:sp>
        <p:nvSpPr>
          <p:cNvPr id="3" name="TextBox 2">
            <a:extLst>
              <a:ext uri="{FF2B5EF4-FFF2-40B4-BE49-F238E27FC236}">
                <a16:creationId xmlns:a16="http://schemas.microsoft.com/office/drawing/2014/main" id="{7D753725-7C02-3124-A10B-FAEB04A60A3E}"/>
              </a:ext>
            </a:extLst>
          </p:cNvPr>
          <p:cNvSpPr txBox="1"/>
          <p:nvPr/>
        </p:nvSpPr>
        <p:spPr>
          <a:xfrm>
            <a:off x="15988798" y="16540335"/>
            <a:ext cx="4598402" cy="707886"/>
          </a:xfrm>
          <a:prstGeom prst="rect">
            <a:avLst/>
          </a:prstGeom>
          <a:noFill/>
          <a:ln w="76200">
            <a:solidFill>
              <a:schemeClr val="accent4"/>
            </a:solidFill>
          </a:ln>
        </p:spPr>
        <p:txBody>
          <a:bodyPr wrap="square" rtlCol="0">
            <a:spAutoFit/>
          </a:bodyPr>
          <a:lstStyle/>
          <a:p>
            <a:pPr algn="ctr"/>
            <a:r>
              <a:rPr lang="en-US" sz="4000">
                <a:solidFill>
                  <a:schemeClr val="bg1"/>
                </a:solidFill>
                <a:latin typeface="+mj-lt"/>
              </a:rPr>
              <a:t>Bilinear</a:t>
            </a:r>
          </a:p>
        </p:txBody>
      </p:sp>
      <p:sp>
        <p:nvSpPr>
          <p:cNvPr id="4" name="TextBox 3">
            <a:extLst>
              <a:ext uri="{FF2B5EF4-FFF2-40B4-BE49-F238E27FC236}">
                <a16:creationId xmlns:a16="http://schemas.microsoft.com/office/drawing/2014/main" id="{12268629-5952-79A7-3C52-2977C660846E}"/>
              </a:ext>
            </a:extLst>
          </p:cNvPr>
          <p:cNvSpPr txBox="1"/>
          <p:nvPr/>
        </p:nvSpPr>
        <p:spPr>
          <a:xfrm>
            <a:off x="27190199" y="16540335"/>
            <a:ext cx="4598402" cy="707886"/>
          </a:xfrm>
          <a:prstGeom prst="rect">
            <a:avLst/>
          </a:prstGeom>
          <a:noFill/>
          <a:ln w="76200">
            <a:solidFill>
              <a:schemeClr val="accent4"/>
            </a:solidFill>
          </a:ln>
        </p:spPr>
        <p:txBody>
          <a:bodyPr wrap="square" rtlCol="0">
            <a:spAutoFit/>
          </a:bodyPr>
          <a:lstStyle/>
          <a:p>
            <a:pPr algn="ctr"/>
            <a:r>
              <a:rPr lang="en-US" sz="4000">
                <a:solidFill>
                  <a:schemeClr val="bg1"/>
                </a:solidFill>
                <a:latin typeface="+mj-lt"/>
              </a:rPr>
              <a:t>Bicubic</a:t>
            </a:r>
          </a:p>
        </p:txBody>
      </p:sp>
      <p:sp>
        <p:nvSpPr>
          <p:cNvPr id="5" name="TextBox 4">
            <a:extLst>
              <a:ext uri="{FF2B5EF4-FFF2-40B4-BE49-F238E27FC236}">
                <a16:creationId xmlns:a16="http://schemas.microsoft.com/office/drawing/2014/main" id="{4762BC1B-371B-70D3-E47B-1BF26FCC4CE2}"/>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9">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6" name="Slide Number Placeholder 3">
            <a:extLst>
              <a:ext uri="{FF2B5EF4-FFF2-40B4-BE49-F238E27FC236}">
                <a16:creationId xmlns:a16="http://schemas.microsoft.com/office/drawing/2014/main" id="{C7D1F6B9-DBEB-2AA7-A084-E9DFB2AF70C0}"/>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80</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493086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Deconvolution?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Same as Transposed Convolution?</a:t>
            </a:r>
          </a:p>
        </p:txBody>
      </p:sp>
      <p:pic>
        <p:nvPicPr>
          <p:cNvPr id="2050" name="Picture 2">
            <a:extLst>
              <a:ext uri="{FF2B5EF4-FFF2-40B4-BE49-F238E27FC236}">
                <a16:creationId xmlns:a16="http://schemas.microsoft.com/office/drawing/2014/main" id="{28E05779-E740-89B2-62CA-E6C76B5E56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1090" y="4415599"/>
            <a:ext cx="5475813" cy="54363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FDFE190-0D85-FE21-7225-193B3D59B2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1089" y="11541105"/>
            <a:ext cx="5475813" cy="54363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7F1591BB-A0B9-AE17-C5C6-4DBD7C3A58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27082" y="4415598"/>
            <a:ext cx="5357823" cy="531918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422873D2-9D46-29E3-CACD-55E6C565D9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09086" y="4415598"/>
            <a:ext cx="5475813" cy="543632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00F566EF-0573-8067-A9FC-04F8E42EC8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09086" y="11541105"/>
            <a:ext cx="5475813" cy="543632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0CD2A210-1FE9-D5AA-B9B7-0990F0D856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27082" y="11541105"/>
            <a:ext cx="5357823" cy="531918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CD15F55A-BACA-3C25-11FB-F03CDD6E8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27088" y="7627408"/>
            <a:ext cx="5357822" cy="53191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9E106C5-3826-0523-15F0-632552DCB5CE}"/>
              </a:ext>
            </a:extLst>
          </p:cNvPr>
          <p:cNvSpPr txBox="1"/>
          <p:nvPr/>
        </p:nvSpPr>
        <p:spPr>
          <a:xfrm>
            <a:off x="4229794" y="9933057"/>
            <a:ext cx="4598402" cy="707886"/>
          </a:xfrm>
          <a:prstGeom prst="rect">
            <a:avLst/>
          </a:prstGeom>
          <a:noFill/>
          <a:ln w="76200">
            <a:solidFill>
              <a:schemeClr val="accent4"/>
            </a:solidFill>
          </a:ln>
        </p:spPr>
        <p:txBody>
          <a:bodyPr wrap="square" rtlCol="0">
            <a:spAutoFit/>
          </a:bodyPr>
          <a:lstStyle/>
          <a:p>
            <a:pPr algn="ctr"/>
            <a:r>
              <a:rPr lang="en-US" sz="4000">
                <a:solidFill>
                  <a:schemeClr val="bg1"/>
                </a:solidFill>
                <a:latin typeface="+mj-lt"/>
              </a:rPr>
              <a:t>Image</a:t>
            </a:r>
          </a:p>
        </p:txBody>
      </p:sp>
      <p:sp>
        <p:nvSpPr>
          <p:cNvPr id="3" name="TextBox 2">
            <a:extLst>
              <a:ext uri="{FF2B5EF4-FFF2-40B4-BE49-F238E27FC236}">
                <a16:creationId xmlns:a16="http://schemas.microsoft.com/office/drawing/2014/main" id="{D776DBD0-D183-03AA-16F6-2B26ADC6B093}"/>
              </a:ext>
            </a:extLst>
          </p:cNvPr>
          <p:cNvSpPr txBox="1"/>
          <p:nvPr/>
        </p:nvSpPr>
        <p:spPr>
          <a:xfrm>
            <a:off x="4229794" y="17169705"/>
            <a:ext cx="4598402" cy="707886"/>
          </a:xfrm>
          <a:prstGeom prst="rect">
            <a:avLst/>
          </a:prstGeom>
          <a:noFill/>
          <a:ln w="76200">
            <a:solidFill>
              <a:schemeClr val="accent4"/>
            </a:solidFill>
          </a:ln>
        </p:spPr>
        <p:txBody>
          <a:bodyPr wrap="square" rtlCol="0">
            <a:spAutoFit/>
          </a:bodyPr>
          <a:lstStyle/>
          <a:p>
            <a:pPr algn="ctr"/>
            <a:r>
              <a:rPr lang="en-US" sz="4000">
                <a:solidFill>
                  <a:schemeClr val="bg1"/>
                </a:solidFill>
                <a:latin typeface="+mj-lt"/>
              </a:rPr>
              <a:t>Point</a:t>
            </a:r>
          </a:p>
        </p:txBody>
      </p:sp>
      <p:sp>
        <p:nvSpPr>
          <p:cNvPr id="4" name="TextBox 3">
            <a:extLst>
              <a:ext uri="{FF2B5EF4-FFF2-40B4-BE49-F238E27FC236}">
                <a16:creationId xmlns:a16="http://schemas.microsoft.com/office/drawing/2014/main" id="{493C9FE2-92E4-0B5E-F682-29844D071432}"/>
              </a:ext>
            </a:extLst>
          </p:cNvPr>
          <p:cNvSpPr txBox="1"/>
          <p:nvPr/>
        </p:nvSpPr>
        <p:spPr>
          <a:xfrm>
            <a:off x="12147791" y="17175014"/>
            <a:ext cx="4598402" cy="1323439"/>
          </a:xfrm>
          <a:prstGeom prst="rect">
            <a:avLst/>
          </a:prstGeom>
          <a:noFill/>
          <a:ln w="76200">
            <a:solidFill>
              <a:schemeClr val="accent4"/>
            </a:solidFill>
          </a:ln>
        </p:spPr>
        <p:txBody>
          <a:bodyPr wrap="square" rtlCol="0">
            <a:spAutoFit/>
          </a:bodyPr>
          <a:lstStyle/>
          <a:p>
            <a:pPr algn="ctr"/>
            <a:r>
              <a:rPr lang="en-US" sz="4000">
                <a:solidFill>
                  <a:schemeClr val="bg1"/>
                </a:solidFill>
                <a:latin typeface="+mj-lt"/>
              </a:rPr>
              <a:t>Point Spread Function</a:t>
            </a:r>
          </a:p>
        </p:txBody>
      </p:sp>
      <p:sp>
        <p:nvSpPr>
          <p:cNvPr id="5" name="TextBox 4">
            <a:extLst>
              <a:ext uri="{FF2B5EF4-FFF2-40B4-BE49-F238E27FC236}">
                <a16:creationId xmlns:a16="http://schemas.microsoft.com/office/drawing/2014/main" id="{04F504DE-0BED-5C72-8154-18C26F87CEBE}"/>
              </a:ext>
            </a:extLst>
          </p:cNvPr>
          <p:cNvSpPr txBox="1"/>
          <p:nvPr/>
        </p:nvSpPr>
        <p:spPr>
          <a:xfrm>
            <a:off x="12147791" y="9933057"/>
            <a:ext cx="4598402" cy="707886"/>
          </a:xfrm>
          <a:prstGeom prst="rect">
            <a:avLst/>
          </a:prstGeom>
          <a:noFill/>
          <a:ln w="76200">
            <a:solidFill>
              <a:schemeClr val="accent4"/>
            </a:solidFill>
          </a:ln>
        </p:spPr>
        <p:txBody>
          <a:bodyPr wrap="square" rtlCol="0">
            <a:spAutoFit/>
          </a:bodyPr>
          <a:lstStyle/>
          <a:p>
            <a:pPr algn="ctr"/>
            <a:r>
              <a:rPr lang="en-US" sz="4000">
                <a:solidFill>
                  <a:schemeClr val="bg1"/>
                </a:solidFill>
                <a:latin typeface="+mj-lt"/>
              </a:rPr>
              <a:t>Convolved Image</a:t>
            </a:r>
          </a:p>
        </p:txBody>
      </p:sp>
      <p:sp>
        <p:nvSpPr>
          <p:cNvPr id="6" name="TextBox 5">
            <a:extLst>
              <a:ext uri="{FF2B5EF4-FFF2-40B4-BE49-F238E27FC236}">
                <a16:creationId xmlns:a16="http://schemas.microsoft.com/office/drawing/2014/main" id="{9C7E9E3D-0E47-ADD8-2396-EF91907C525E}"/>
              </a:ext>
            </a:extLst>
          </p:cNvPr>
          <p:cNvSpPr txBox="1"/>
          <p:nvPr/>
        </p:nvSpPr>
        <p:spPr>
          <a:xfrm>
            <a:off x="20006792" y="9851922"/>
            <a:ext cx="4598402" cy="707886"/>
          </a:xfrm>
          <a:prstGeom prst="rect">
            <a:avLst/>
          </a:prstGeom>
          <a:noFill/>
          <a:ln w="76200">
            <a:solidFill>
              <a:schemeClr val="accent4"/>
            </a:solidFill>
          </a:ln>
        </p:spPr>
        <p:txBody>
          <a:bodyPr wrap="square" rtlCol="0">
            <a:spAutoFit/>
          </a:bodyPr>
          <a:lstStyle/>
          <a:p>
            <a:pPr algn="ctr"/>
            <a:r>
              <a:rPr lang="en-US" sz="4000">
                <a:solidFill>
                  <a:schemeClr val="bg1"/>
                </a:solidFill>
                <a:latin typeface="+mj-lt"/>
              </a:rPr>
              <a:t>FFT Convolved</a:t>
            </a:r>
          </a:p>
        </p:txBody>
      </p:sp>
      <p:sp>
        <p:nvSpPr>
          <p:cNvPr id="7" name="TextBox 6">
            <a:extLst>
              <a:ext uri="{FF2B5EF4-FFF2-40B4-BE49-F238E27FC236}">
                <a16:creationId xmlns:a16="http://schemas.microsoft.com/office/drawing/2014/main" id="{113B691B-4404-7BC3-544A-E7278568A49B}"/>
              </a:ext>
            </a:extLst>
          </p:cNvPr>
          <p:cNvSpPr txBox="1"/>
          <p:nvPr/>
        </p:nvSpPr>
        <p:spPr>
          <a:xfrm>
            <a:off x="20006792" y="17178456"/>
            <a:ext cx="4598402" cy="1323439"/>
          </a:xfrm>
          <a:prstGeom prst="rect">
            <a:avLst/>
          </a:prstGeom>
          <a:noFill/>
          <a:ln w="76200">
            <a:solidFill>
              <a:schemeClr val="accent4"/>
            </a:solidFill>
          </a:ln>
        </p:spPr>
        <p:txBody>
          <a:bodyPr wrap="square" rtlCol="0">
            <a:spAutoFit/>
          </a:bodyPr>
          <a:lstStyle/>
          <a:p>
            <a:pPr algn="ctr"/>
            <a:r>
              <a:rPr lang="en-US" sz="4000">
                <a:solidFill>
                  <a:schemeClr val="bg1"/>
                </a:solidFill>
                <a:latin typeface="+mj-lt"/>
              </a:rPr>
              <a:t>FFT Point Spread Function</a:t>
            </a:r>
          </a:p>
        </p:txBody>
      </p:sp>
      <p:sp>
        <p:nvSpPr>
          <p:cNvPr id="8" name="TextBox 7">
            <a:extLst>
              <a:ext uri="{FF2B5EF4-FFF2-40B4-BE49-F238E27FC236}">
                <a16:creationId xmlns:a16="http://schemas.microsoft.com/office/drawing/2014/main" id="{A6288964-F34F-43C1-0710-87708D55BA7C}"/>
              </a:ext>
            </a:extLst>
          </p:cNvPr>
          <p:cNvSpPr txBox="1"/>
          <p:nvPr/>
        </p:nvSpPr>
        <p:spPr>
          <a:xfrm>
            <a:off x="27806798" y="13171811"/>
            <a:ext cx="4598402" cy="1323439"/>
          </a:xfrm>
          <a:prstGeom prst="rect">
            <a:avLst/>
          </a:prstGeom>
          <a:noFill/>
          <a:ln w="76200">
            <a:solidFill>
              <a:schemeClr val="accent4"/>
            </a:solidFill>
          </a:ln>
        </p:spPr>
        <p:txBody>
          <a:bodyPr wrap="square" rtlCol="0">
            <a:spAutoFit/>
          </a:bodyPr>
          <a:lstStyle/>
          <a:p>
            <a:pPr algn="ctr"/>
            <a:r>
              <a:rPr lang="en-US" sz="4000">
                <a:solidFill>
                  <a:schemeClr val="bg1"/>
                </a:solidFill>
                <a:latin typeface="+mj-lt"/>
              </a:rPr>
              <a:t>Deconvolved Convolved Image</a:t>
            </a:r>
          </a:p>
        </p:txBody>
      </p:sp>
      <p:sp>
        <p:nvSpPr>
          <p:cNvPr id="9" name="TextBox 8">
            <a:extLst>
              <a:ext uri="{FF2B5EF4-FFF2-40B4-BE49-F238E27FC236}">
                <a16:creationId xmlns:a16="http://schemas.microsoft.com/office/drawing/2014/main" id="{0EBCD9D3-DAD2-E598-69E7-2F1DCD32A83B}"/>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9">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0" name="Slide Number Placeholder 3">
            <a:extLst>
              <a:ext uri="{FF2B5EF4-FFF2-40B4-BE49-F238E27FC236}">
                <a16:creationId xmlns:a16="http://schemas.microsoft.com/office/drawing/2014/main" id="{0A21FD96-83B4-BF9F-8F0B-F99029BBE0A4}"/>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81</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185626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sz="40000" dirty="0"/>
              <a:t>Lab</a:t>
            </a:r>
          </a:p>
        </p:txBody>
      </p:sp>
      <p:sp>
        <p:nvSpPr>
          <p:cNvPr id="5" name="TextBox 4">
            <a:extLst>
              <a:ext uri="{FF2B5EF4-FFF2-40B4-BE49-F238E27FC236}">
                <a16:creationId xmlns:a16="http://schemas.microsoft.com/office/drawing/2014/main" id="{A3183308-9C98-B731-AE31-774286E2D47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6" name="Slide Number Placeholder 3">
            <a:extLst>
              <a:ext uri="{FF2B5EF4-FFF2-40B4-BE49-F238E27FC236}">
                <a16:creationId xmlns:a16="http://schemas.microsoft.com/office/drawing/2014/main" id="{784D021B-A48A-9517-6E56-C92CF48B19D7}"/>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82</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242438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err="1"/>
              <a:t>FashionMNIST</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Convolutional Neural Network “Hello World”</a:t>
            </a:r>
          </a:p>
        </p:txBody>
      </p:sp>
      <p:pic>
        <p:nvPicPr>
          <p:cNvPr id="1026" name="Picture 2">
            <a:extLst>
              <a:ext uri="{FF2B5EF4-FFF2-40B4-BE49-F238E27FC236}">
                <a16:creationId xmlns:a16="http://schemas.microsoft.com/office/drawing/2014/main" id="{FAA2057D-ED3D-40AF-FF38-E7DBE9072A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172"/>
          <a:stretch/>
        </p:blipFill>
        <p:spPr bwMode="auto">
          <a:xfrm>
            <a:off x="3615341" y="3895344"/>
            <a:ext cx="29345317" cy="146220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C2B9ACC-CDEF-C711-A471-85290AE84B8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B0F5DEE1-CC35-B1F2-1596-EE2D92A88E23}"/>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83</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994620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Hypothesis: Generate an image from Noise</a:t>
            </a:r>
            <a:endParaRPr lang="en-US" strike="sngStrike"/>
          </a:p>
        </p:txBody>
      </p:sp>
      <p:pic>
        <p:nvPicPr>
          <p:cNvPr id="5" name="Picture 4">
            <a:extLst>
              <a:ext uri="{FF2B5EF4-FFF2-40B4-BE49-F238E27FC236}">
                <a16:creationId xmlns:a16="http://schemas.microsoft.com/office/drawing/2014/main" id="{B505293B-15B9-7197-15D9-FCD9619844A5}"/>
              </a:ext>
            </a:extLst>
          </p:cNvPr>
          <p:cNvPicPr>
            <a:picLocks noChangeAspect="1"/>
          </p:cNvPicPr>
          <p:nvPr/>
        </p:nvPicPr>
        <p:blipFill rotWithShape="1">
          <a:blip r:embed="rId3"/>
          <a:srcRect r="66267"/>
          <a:stretch/>
        </p:blipFill>
        <p:spPr>
          <a:xfrm>
            <a:off x="3097367" y="2744971"/>
            <a:ext cx="7224891" cy="8157813"/>
          </a:xfrm>
          <a:prstGeom prst="rect">
            <a:avLst/>
          </a:prstGeom>
        </p:spPr>
      </p:pic>
      <p:pic>
        <p:nvPicPr>
          <p:cNvPr id="6" name="Picture 5">
            <a:extLst>
              <a:ext uri="{FF2B5EF4-FFF2-40B4-BE49-F238E27FC236}">
                <a16:creationId xmlns:a16="http://schemas.microsoft.com/office/drawing/2014/main" id="{248E7309-F906-EB6F-07A2-3E705307930A}"/>
              </a:ext>
            </a:extLst>
          </p:cNvPr>
          <p:cNvPicPr>
            <a:picLocks noChangeAspect="1"/>
          </p:cNvPicPr>
          <p:nvPr/>
        </p:nvPicPr>
        <p:blipFill rotWithShape="1">
          <a:blip r:embed="rId3"/>
          <a:srcRect l="65411"/>
          <a:stretch/>
        </p:blipFill>
        <p:spPr>
          <a:xfrm>
            <a:off x="26653131" y="3069434"/>
            <a:ext cx="7408269" cy="8157813"/>
          </a:xfrm>
          <a:prstGeom prst="rect">
            <a:avLst/>
          </a:prstGeom>
        </p:spPr>
      </p:pic>
      <p:pic>
        <p:nvPicPr>
          <p:cNvPr id="7" name="Picture 6">
            <a:extLst>
              <a:ext uri="{FF2B5EF4-FFF2-40B4-BE49-F238E27FC236}">
                <a16:creationId xmlns:a16="http://schemas.microsoft.com/office/drawing/2014/main" id="{C229BE5B-C2D8-5039-FCD3-D7F643A94DEA}"/>
              </a:ext>
            </a:extLst>
          </p:cNvPr>
          <p:cNvPicPr>
            <a:picLocks noChangeAspect="1"/>
          </p:cNvPicPr>
          <p:nvPr/>
        </p:nvPicPr>
        <p:blipFill rotWithShape="1">
          <a:blip r:embed="rId3"/>
          <a:srcRect l="33190" r="34446"/>
          <a:stretch/>
        </p:blipFill>
        <p:spPr>
          <a:xfrm>
            <a:off x="14276441" y="3069436"/>
            <a:ext cx="6931740" cy="8157813"/>
          </a:xfrm>
          <a:prstGeom prst="rect">
            <a:avLst/>
          </a:prstGeom>
        </p:spPr>
      </p:pic>
      <p:sp>
        <p:nvSpPr>
          <p:cNvPr id="9" name="Arrow: Right 8">
            <a:extLst>
              <a:ext uri="{FF2B5EF4-FFF2-40B4-BE49-F238E27FC236}">
                <a16:creationId xmlns:a16="http://schemas.microsoft.com/office/drawing/2014/main" id="{07F17D53-AD05-D0AD-86F9-76B8DC9AAB3E}"/>
              </a:ext>
            </a:extLst>
          </p:cNvPr>
          <p:cNvSpPr/>
          <p:nvPr/>
        </p:nvSpPr>
        <p:spPr>
          <a:xfrm>
            <a:off x="11075233" y="5891039"/>
            <a:ext cx="2448232" cy="2514601"/>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52EFA9AA-54EF-5573-6E8B-DC5AC7E018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66790" y="5266128"/>
            <a:ext cx="3727732" cy="3727732"/>
          </a:xfrm>
          <a:prstGeom prst="rect">
            <a:avLst/>
          </a:prstGeom>
        </p:spPr>
      </p:pic>
      <p:grpSp>
        <p:nvGrpSpPr>
          <p:cNvPr id="23" name="Group 22">
            <a:extLst>
              <a:ext uri="{FF2B5EF4-FFF2-40B4-BE49-F238E27FC236}">
                <a16:creationId xmlns:a16="http://schemas.microsoft.com/office/drawing/2014/main" id="{9C36936D-84F0-5F19-929E-BF5D2E34C877}"/>
              </a:ext>
            </a:extLst>
          </p:cNvPr>
          <p:cNvGrpSpPr/>
          <p:nvPr/>
        </p:nvGrpSpPr>
        <p:grpSpPr>
          <a:xfrm>
            <a:off x="14276441" y="11312724"/>
            <a:ext cx="19111617" cy="7989603"/>
            <a:chOff x="14276441" y="11312724"/>
            <a:chExt cx="19111617" cy="7989603"/>
          </a:xfrm>
        </p:grpSpPr>
        <p:pic>
          <p:nvPicPr>
            <p:cNvPr id="18" name="Picture 17">
              <a:extLst>
                <a:ext uri="{FF2B5EF4-FFF2-40B4-BE49-F238E27FC236}">
                  <a16:creationId xmlns:a16="http://schemas.microsoft.com/office/drawing/2014/main" id="{80DBA6A1-34F7-7D3A-4CB0-6D131ED9DA39}"/>
                </a:ext>
              </a:extLst>
            </p:cNvPr>
            <p:cNvPicPr>
              <a:picLocks noChangeAspect="1"/>
            </p:cNvPicPr>
            <p:nvPr/>
          </p:nvPicPr>
          <p:blipFill rotWithShape="1">
            <a:blip r:embed="rId5"/>
            <a:srcRect l="34367" t="12149" r="33802" b="318"/>
            <a:stretch/>
          </p:blipFill>
          <p:spPr>
            <a:xfrm>
              <a:off x="14276441" y="12233993"/>
              <a:ext cx="6931740" cy="7068334"/>
            </a:xfrm>
            <a:prstGeom prst="rect">
              <a:avLst/>
            </a:prstGeom>
          </p:spPr>
        </p:pic>
        <p:pic>
          <p:nvPicPr>
            <p:cNvPr id="19" name="Picture 18" descr="A black background with a black square&#10;&#10;Description automatically generated with medium confidence">
              <a:extLst>
                <a:ext uri="{FF2B5EF4-FFF2-40B4-BE49-F238E27FC236}">
                  <a16:creationId xmlns:a16="http://schemas.microsoft.com/office/drawing/2014/main" id="{824623AE-8B9B-3F00-7A0D-75E19FEF0F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7575" y="13400921"/>
              <a:ext cx="3727732" cy="3727732"/>
            </a:xfrm>
            <a:prstGeom prst="rect">
              <a:avLst/>
            </a:prstGeom>
          </p:spPr>
        </p:pic>
        <p:pic>
          <p:nvPicPr>
            <p:cNvPr id="21" name="Graphic 20" descr="Badge Question Mark with solid fill">
              <a:extLst>
                <a:ext uri="{FF2B5EF4-FFF2-40B4-BE49-F238E27FC236}">
                  <a16:creationId xmlns:a16="http://schemas.microsoft.com/office/drawing/2014/main" id="{76040788-5E30-ECB6-DF30-35EDA65BCB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26471" y="12233993"/>
              <a:ext cx="6061587" cy="6061587"/>
            </a:xfrm>
            <a:prstGeom prst="rect">
              <a:avLst/>
            </a:prstGeom>
          </p:spPr>
        </p:pic>
        <p:sp>
          <p:nvSpPr>
            <p:cNvPr id="22" name="TextBox 21">
              <a:extLst>
                <a:ext uri="{FF2B5EF4-FFF2-40B4-BE49-F238E27FC236}">
                  <a16:creationId xmlns:a16="http://schemas.microsoft.com/office/drawing/2014/main" id="{D2CA7943-CE59-BB27-9CAA-AD4D1170B755}"/>
                </a:ext>
              </a:extLst>
            </p:cNvPr>
            <p:cNvSpPr txBox="1"/>
            <p:nvPr/>
          </p:nvSpPr>
          <p:spPr>
            <a:xfrm>
              <a:off x="15441561" y="11312724"/>
              <a:ext cx="5692877" cy="938719"/>
            </a:xfrm>
            <a:prstGeom prst="rect">
              <a:avLst/>
            </a:prstGeom>
            <a:noFill/>
          </p:spPr>
          <p:txBody>
            <a:bodyPr wrap="square" rtlCol="0">
              <a:spAutoFit/>
            </a:bodyPr>
            <a:lstStyle/>
            <a:p>
              <a:pPr algn="ctr"/>
              <a:r>
                <a:rPr lang="en-US" sz="5500">
                  <a:solidFill>
                    <a:schemeClr val="bg1"/>
                  </a:solidFill>
                  <a:latin typeface="+mj-lt"/>
                  <a:cs typeface="NVIDIA Sans" panose="020B0503020203020204" pitchFamily="34" charset="0"/>
                </a:rPr>
                <a:t>Random Noise</a:t>
              </a:r>
            </a:p>
          </p:txBody>
        </p:sp>
      </p:grpSp>
      <p:sp>
        <p:nvSpPr>
          <p:cNvPr id="2" name="TextBox 1">
            <a:extLst>
              <a:ext uri="{FF2B5EF4-FFF2-40B4-BE49-F238E27FC236}">
                <a16:creationId xmlns:a16="http://schemas.microsoft.com/office/drawing/2014/main" id="{CA6F3F9F-36EA-D00C-5365-40D39D286525}"/>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8">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0E269B37-9387-8B09-F1D2-AF2DC9F98BC0}"/>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84</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100460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Cube 1044">
            <a:extLst>
              <a:ext uri="{FF2B5EF4-FFF2-40B4-BE49-F238E27FC236}">
                <a16:creationId xmlns:a16="http://schemas.microsoft.com/office/drawing/2014/main" id="{BBFD36A6-C7ED-3C3E-7976-14C9A65F17D9}"/>
              </a:ext>
            </a:extLst>
          </p:cNvPr>
          <p:cNvSpPr/>
          <p:nvPr/>
        </p:nvSpPr>
        <p:spPr>
          <a:xfrm>
            <a:off x="26968740" y="3686954"/>
            <a:ext cx="2561317" cy="5486400"/>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600">
                <a:solidFill>
                  <a:schemeClr val="tx1"/>
                </a:solidFill>
                <a:latin typeface="+mj-lt"/>
              </a:rPr>
              <a:t>Down0</a:t>
            </a:r>
          </a:p>
          <a:p>
            <a:pPr algn="ctr">
              <a:lnSpc>
                <a:spcPct val="90000"/>
              </a:lnSpc>
            </a:pPr>
            <a:r>
              <a:rPr lang="en-US" sz="4000">
                <a:solidFill>
                  <a:schemeClr val="tx1"/>
                </a:solidFill>
                <a:latin typeface="+mj-lt"/>
              </a:rPr>
              <a:t>Copy</a:t>
            </a:r>
          </a:p>
        </p:txBody>
      </p:sp>
      <p:sp>
        <p:nvSpPr>
          <p:cNvPr id="52" name="Cube 51">
            <a:extLst>
              <a:ext uri="{FF2B5EF4-FFF2-40B4-BE49-F238E27FC236}">
                <a16:creationId xmlns:a16="http://schemas.microsoft.com/office/drawing/2014/main" id="{05FDD819-3114-6A37-F580-EB209C408DC2}"/>
              </a:ext>
            </a:extLst>
          </p:cNvPr>
          <p:cNvSpPr/>
          <p:nvPr/>
        </p:nvSpPr>
        <p:spPr>
          <a:xfrm>
            <a:off x="22916634" y="9741365"/>
            <a:ext cx="2914807" cy="3824647"/>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a:solidFill>
                  <a:schemeClr val="tx1"/>
                </a:solidFill>
                <a:latin typeface="+mj-lt"/>
              </a:rPr>
              <a:t>Down1 Copy</a:t>
            </a:r>
          </a:p>
        </p:txBody>
      </p:sp>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The Experiment</a:t>
            </a:r>
            <a:endParaRPr lang="en-US" strike="sngStrike"/>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648967" y="4974345"/>
            <a:ext cx="914400" cy="914400"/>
          </a:xfrm>
          <a:prstGeom prst="rect">
            <a:avLst/>
          </a:prstGeom>
        </p:spPr>
      </p:pic>
      <p:sp>
        <p:nvSpPr>
          <p:cNvPr id="55" name="Cube 54">
            <a:extLst>
              <a:ext uri="{FF2B5EF4-FFF2-40B4-BE49-F238E27FC236}">
                <a16:creationId xmlns:a16="http://schemas.microsoft.com/office/drawing/2014/main" id="{6EAA52D9-0986-B343-C28E-4CF0A4C05E72}"/>
              </a:ext>
            </a:extLst>
          </p:cNvPr>
          <p:cNvSpPr/>
          <p:nvPr/>
        </p:nvSpPr>
        <p:spPr>
          <a:xfrm>
            <a:off x="8804969" y="14748862"/>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(Down2)</a:t>
            </a:r>
          </a:p>
        </p:txBody>
      </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837275" y="8021431"/>
            <a:ext cx="914400" cy="914400"/>
          </a:xfrm>
          <a:prstGeom prst="rect">
            <a:avLst/>
          </a:prstGeom>
        </p:spPr>
      </p:pic>
      <p:sp>
        <p:nvSpPr>
          <p:cNvPr id="24" name="TextBox 23">
            <a:extLst>
              <a:ext uri="{FF2B5EF4-FFF2-40B4-BE49-F238E27FC236}">
                <a16:creationId xmlns:a16="http://schemas.microsoft.com/office/drawing/2014/main" id="{71D8D384-DE84-A376-B712-D159796D0EC9}"/>
              </a:ext>
            </a:extLst>
          </p:cNvPr>
          <p:cNvSpPr txBox="1"/>
          <p:nvPr/>
        </p:nvSpPr>
        <p:spPr>
          <a:xfrm>
            <a:off x="-339288" y="9721766"/>
            <a:ext cx="3532239" cy="707886"/>
          </a:xfrm>
          <a:prstGeom prst="rect">
            <a:avLst/>
          </a:prstGeom>
          <a:noFill/>
        </p:spPr>
        <p:txBody>
          <a:bodyPr wrap="square" rtlCol="0">
            <a:spAutoFit/>
          </a:bodyPr>
          <a:lstStyle/>
          <a:p>
            <a:pPr algn="ctr"/>
            <a:r>
              <a:rPr lang="en-US" sz="4000">
                <a:solidFill>
                  <a:schemeClr val="bg1"/>
                </a:solidFill>
                <a:latin typeface="+mj-lt"/>
              </a:rPr>
              <a:t>1 </a:t>
            </a:r>
            <a:r>
              <a:rPr lang="en-US" sz="4000" err="1">
                <a:solidFill>
                  <a:schemeClr val="bg1"/>
                </a:solidFill>
                <a:latin typeface="+mj-lt"/>
              </a:rPr>
              <a:t>ch</a:t>
            </a:r>
            <a:endParaRPr lang="en-US" sz="4000">
              <a:solidFill>
                <a:schemeClr val="bg1"/>
              </a:solidFill>
              <a:latin typeface="+mj-lt"/>
            </a:endParaRPr>
          </a:p>
        </p:txBody>
      </p:sp>
      <p:sp>
        <p:nvSpPr>
          <p:cNvPr id="26" name="TextBox 25">
            <a:extLst>
              <a:ext uri="{FF2B5EF4-FFF2-40B4-BE49-F238E27FC236}">
                <a16:creationId xmlns:a16="http://schemas.microsoft.com/office/drawing/2014/main" id="{C4F6265A-1C21-6B6B-4533-1A948A038CC7}"/>
              </a:ext>
            </a:extLst>
          </p:cNvPr>
          <p:cNvSpPr txBox="1"/>
          <p:nvPr/>
        </p:nvSpPr>
        <p:spPr>
          <a:xfrm rot="16200000">
            <a:off x="2167309" y="5901368"/>
            <a:ext cx="3532239" cy="707886"/>
          </a:xfrm>
          <a:prstGeom prst="rect">
            <a:avLst/>
          </a:prstGeom>
          <a:noFill/>
        </p:spPr>
        <p:txBody>
          <a:bodyPr wrap="square" rtlCol="0">
            <a:spAutoFit/>
          </a:bodyPr>
          <a:lstStyle/>
          <a:p>
            <a:pPr algn="ctr"/>
            <a:r>
              <a:rPr lang="en-US" sz="4000">
                <a:solidFill>
                  <a:schemeClr val="bg1"/>
                </a:solidFill>
                <a:latin typeface="+mj-lt"/>
              </a:rPr>
              <a:t>16 </a:t>
            </a:r>
            <a:r>
              <a:rPr lang="en-US" sz="4000" err="1">
                <a:solidFill>
                  <a:schemeClr val="bg1"/>
                </a:solidFill>
                <a:latin typeface="+mj-lt"/>
              </a:rPr>
              <a:t>px</a:t>
            </a:r>
            <a:endParaRPr lang="en-US" sz="4000">
              <a:solidFill>
                <a:schemeClr val="bg1"/>
              </a:solidFill>
              <a:latin typeface="+mj-lt"/>
            </a:endParaRPr>
          </a:p>
        </p:txBody>
      </p:sp>
      <p:sp>
        <p:nvSpPr>
          <p:cNvPr id="27" name="TextBox 26">
            <a:extLst>
              <a:ext uri="{FF2B5EF4-FFF2-40B4-BE49-F238E27FC236}">
                <a16:creationId xmlns:a16="http://schemas.microsoft.com/office/drawing/2014/main" id="{31622683-5E2A-445C-AA0E-B11B97B5F166}"/>
              </a:ext>
            </a:extLst>
          </p:cNvPr>
          <p:cNvSpPr txBox="1"/>
          <p:nvPr/>
        </p:nvSpPr>
        <p:spPr>
          <a:xfrm rot="19526499">
            <a:off x="575292" y="8807560"/>
            <a:ext cx="3532239" cy="707886"/>
          </a:xfrm>
          <a:prstGeom prst="rect">
            <a:avLst/>
          </a:prstGeom>
          <a:noFill/>
        </p:spPr>
        <p:txBody>
          <a:bodyPr wrap="square" rtlCol="0">
            <a:spAutoFit/>
          </a:bodyPr>
          <a:lstStyle/>
          <a:p>
            <a:pPr algn="ctr"/>
            <a:r>
              <a:rPr lang="en-US" sz="4000">
                <a:solidFill>
                  <a:schemeClr val="bg1"/>
                </a:solidFill>
                <a:latin typeface="+mj-lt"/>
              </a:rPr>
              <a:t>16 </a:t>
            </a:r>
            <a:r>
              <a:rPr lang="en-US" sz="4000" err="1">
                <a:solidFill>
                  <a:schemeClr val="bg1"/>
                </a:solidFill>
                <a:latin typeface="+mj-lt"/>
              </a:rPr>
              <a:t>px</a:t>
            </a:r>
            <a:endParaRPr lang="en-US" sz="4000">
              <a:solidFill>
                <a:schemeClr val="bg1"/>
              </a:solidFill>
              <a:latin typeface="+mj-lt"/>
            </a:endParaRPr>
          </a:p>
        </p:txBody>
      </p:sp>
      <p:grpSp>
        <p:nvGrpSpPr>
          <p:cNvPr id="33" name="Group 32">
            <a:extLst>
              <a:ext uri="{FF2B5EF4-FFF2-40B4-BE49-F238E27FC236}">
                <a16:creationId xmlns:a16="http://schemas.microsoft.com/office/drawing/2014/main" id="{31884358-8FCE-3825-ECCB-661AEFC6D9AF}"/>
              </a:ext>
            </a:extLst>
          </p:cNvPr>
          <p:cNvGrpSpPr/>
          <p:nvPr/>
        </p:nvGrpSpPr>
        <p:grpSpPr>
          <a:xfrm>
            <a:off x="6488366" y="9738348"/>
            <a:ext cx="4153746" cy="5469997"/>
            <a:chOff x="10134321" y="11033004"/>
            <a:chExt cx="4153746" cy="5469997"/>
          </a:xfrm>
        </p:grpSpPr>
        <p:sp>
          <p:nvSpPr>
            <p:cNvPr id="28" name="TextBox 27">
              <a:extLst>
                <a:ext uri="{FF2B5EF4-FFF2-40B4-BE49-F238E27FC236}">
                  <a16:creationId xmlns:a16="http://schemas.microsoft.com/office/drawing/2014/main" id="{87DD1007-C33A-FD5D-B527-86F822EB722B}"/>
                </a:ext>
              </a:extLst>
            </p:cNvPr>
            <p:cNvSpPr txBox="1"/>
            <p:nvPr/>
          </p:nvSpPr>
          <p:spPr>
            <a:xfrm>
              <a:off x="10134321" y="14922680"/>
              <a:ext cx="3532239" cy="707886"/>
            </a:xfrm>
            <a:prstGeom prst="rect">
              <a:avLst/>
            </a:prstGeom>
            <a:noFill/>
          </p:spPr>
          <p:txBody>
            <a:bodyPr wrap="square" rtlCol="0">
              <a:spAutoFit/>
            </a:bodyPr>
            <a:lstStyle/>
            <a:p>
              <a:pPr algn="ctr"/>
              <a:r>
                <a:rPr lang="en-US" sz="4000">
                  <a:solidFill>
                    <a:schemeClr val="bg1"/>
                  </a:solidFill>
                  <a:latin typeface="+mj-lt"/>
                </a:rPr>
                <a:t>32 </a:t>
              </a:r>
              <a:r>
                <a:rPr lang="en-US" sz="4000" err="1">
                  <a:solidFill>
                    <a:schemeClr val="bg1"/>
                  </a:solidFill>
                  <a:latin typeface="+mj-lt"/>
                </a:rPr>
                <a:t>ch</a:t>
              </a:r>
              <a:endParaRPr lang="en-US" sz="4000">
                <a:solidFill>
                  <a:schemeClr val="bg1"/>
                </a:solidFill>
                <a:latin typeface="+mj-lt"/>
              </a:endParaRPr>
            </a:p>
          </p:txBody>
        </p:sp>
        <p:sp>
          <p:nvSpPr>
            <p:cNvPr id="54" name="Cube 53">
              <a:extLst>
                <a:ext uri="{FF2B5EF4-FFF2-40B4-BE49-F238E27FC236}">
                  <a16:creationId xmlns:a16="http://schemas.microsoft.com/office/drawing/2014/main" id="{EF69E034-41B5-AB08-1AEB-F1CE09A9E7CC}"/>
                </a:ext>
              </a:extLst>
            </p:cNvPr>
            <p:cNvSpPr/>
            <p:nvPr/>
          </p:nvSpPr>
          <p:spPr>
            <a:xfrm>
              <a:off x="10639360" y="11033004"/>
              <a:ext cx="2914807"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(Down1)</a:t>
              </a:r>
            </a:p>
          </p:txBody>
        </p:sp>
        <p:sp>
          <p:nvSpPr>
            <p:cNvPr id="29" name="TextBox 28">
              <a:extLst>
                <a:ext uri="{FF2B5EF4-FFF2-40B4-BE49-F238E27FC236}">
                  <a16:creationId xmlns:a16="http://schemas.microsoft.com/office/drawing/2014/main" id="{9BBF60A7-A21C-5D47-0B2A-FF71670E9F19}"/>
                </a:ext>
              </a:extLst>
            </p:cNvPr>
            <p:cNvSpPr txBox="1"/>
            <p:nvPr/>
          </p:nvSpPr>
          <p:spPr>
            <a:xfrm rot="18760615">
              <a:off x="11723459" y="14382939"/>
              <a:ext cx="3532239" cy="707886"/>
            </a:xfrm>
            <a:prstGeom prst="rect">
              <a:avLst/>
            </a:prstGeom>
            <a:noFill/>
          </p:spPr>
          <p:txBody>
            <a:bodyPr wrap="square" rtlCol="0">
              <a:spAutoFit/>
            </a:bodyPr>
            <a:lstStyle/>
            <a:p>
              <a:pPr algn="ctr"/>
              <a:r>
                <a:rPr lang="en-US" sz="4000">
                  <a:solidFill>
                    <a:schemeClr val="bg1"/>
                  </a:solidFill>
                  <a:latin typeface="+mj-lt"/>
                </a:rPr>
                <a:t>8 </a:t>
              </a:r>
              <a:r>
                <a:rPr lang="en-US" sz="4000" err="1">
                  <a:solidFill>
                    <a:schemeClr val="bg1"/>
                  </a:solidFill>
                  <a:latin typeface="+mj-lt"/>
                </a:rPr>
                <a:t>px</a:t>
              </a:r>
              <a:endParaRPr lang="en-US" sz="4000">
                <a:solidFill>
                  <a:schemeClr val="bg1"/>
                </a:solidFill>
                <a:latin typeface="+mj-lt"/>
              </a:endParaRPr>
            </a:p>
          </p:txBody>
        </p:sp>
        <p:sp>
          <p:nvSpPr>
            <p:cNvPr id="30" name="TextBox 29">
              <a:extLst>
                <a:ext uri="{FF2B5EF4-FFF2-40B4-BE49-F238E27FC236}">
                  <a16:creationId xmlns:a16="http://schemas.microsoft.com/office/drawing/2014/main" id="{1E17147A-0241-CE91-7505-73330BB689E0}"/>
                </a:ext>
              </a:extLst>
            </p:cNvPr>
            <p:cNvSpPr txBox="1"/>
            <p:nvPr/>
          </p:nvSpPr>
          <p:spPr>
            <a:xfrm rot="16200000">
              <a:off x="12168004" y="12459929"/>
              <a:ext cx="3532239" cy="707886"/>
            </a:xfrm>
            <a:prstGeom prst="rect">
              <a:avLst/>
            </a:prstGeom>
            <a:noFill/>
          </p:spPr>
          <p:txBody>
            <a:bodyPr wrap="square" rtlCol="0">
              <a:spAutoFit/>
            </a:bodyPr>
            <a:lstStyle/>
            <a:p>
              <a:pPr algn="ctr"/>
              <a:r>
                <a:rPr lang="en-US" sz="4000">
                  <a:solidFill>
                    <a:schemeClr val="bg1"/>
                  </a:solidFill>
                  <a:latin typeface="+mj-lt"/>
                </a:rPr>
                <a:t>8 </a:t>
              </a:r>
              <a:r>
                <a:rPr lang="en-US" sz="4000" err="1">
                  <a:solidFill>
                    <a:schemeClr val="bg1"/>
                  </a:solidFill>
                  <a:latin typeface="+mj-lt"/>
                </a:rPr>
                <a:t>px</a:t>
              </a:r>
              <a:endParaRPr lang="en-US" sz="4000">
                <a:solidFill>
                  <a:schemeClr val="bg1"/>
                </a:solidFill>
                <a:latin typeface="+mj-lt"/>
              </a:endParaRPr>
            </a:p>
          </p:txBody>
        </p:sp>
      </p:grpSp>
      <p:sp>
        <p:nvSpPr>
          <p:cNvPr id="34" name="TextBox 33">
            <a:extLst>
              <a:ext uri="{FF2B5EF4-FFF2-40B4-BE49-F238E27FC236}">
                <a16:creationId xmlns:a16="http://schemas.microsoft.com/office/drawing/2014/main" id="{EE9FDD95-2850-32EB-E671-22A2EA9BDDAA}"/>
              </a:ext>
            </a:extLst>
          </p:cNvPr>
          <p:cNvSpPr txBox="1"/>
          <p:nvPr/>
        </p:nvSpPr>
        <p:spPr>
          <a:xfrm>
            <a:off x="8804969" y="16436230"/>
            <a:ext cx="3532239" cy="707886"/>
          </a:xfrm>
          <a:prstGeom prst="rect">
            <a:avLst/>
          </a:prstGeom>
          <a:noFill/>
        </p:spPr>
        <p:txBody>
          <a:bodyPr wrap="square" rtlCol="0">
            <a:spAutoFit/>
          </a:bodyPr>
          <a:lstStyle/>
          <a:p>
            <a:pPr algn="ctr"/>
            <a:r>
              <a:rPr lang="en-US" sz="4000">
                <a:solidFill>
                  <a:schemeClr val="bg1"/>
                </a:solidFill>
                <a:latin typeface="+mj-lt"/>
              </a:rPr>
              <a:t>64 </a:t>
            </a:r>
            <a:r>
              <a:rPr lang="en-US" sz="4000" err="1">
                <a:solidFill>
                  <a:schemeClr val="bg1"/>
                </a:solidFill>
                <a:latin typeface="+mj-lt"/>
              </a:rPr>
              <a:t>ch</a:t>
            </a:r>
            <a:endParaRPr lang="en-US" sz="4000">
              <a:solidFill>
                <a:schemeClr val="bg1"/>
              </a:solidFill>
              <a:latin typeface="+mj-lt"/>
            </a:endParaRPr>
          </a:p>
        </p:txBody>
      </p:sp>
      <p:sp>
        <p:nvSpPr>
          <p:cNvPr id="35" name="TextBox 34">
            <a:extLst>
              <a:ext uri="{FF2B5EF4-FFF2-40B4-BE49-F238E27FC236}">
                <a16:creationId xmlns:a16="http://schemas.microsoft.com/office/drawing/2014/main" id="{F8F5B9BA-122A-FA53-6CF7-50B8F2D2E95B}"/>
              </a:ext>
            </a:extLst>
          </p:cNvPr>
          <p:cNvSpPr txBox="1"/>
          <p:nvPr/>
        </p:nvSpPr>
        <p:spPr>
          <a:xfrm rot="18760615">
            <a:off x="10965550" y="16053390"/>
            <a:ext cx="3532239" cy="707886"/>
          </a:xfrm>
          <a:prstGeom prst="rect">
            <a:avLst/>
          </a:prstGeom>
          <a:noFill/>
        </p:spPr>
        <p:txBody>
          <a:bodyPr wrap="square" rtlCol="0">
            <a:spAutoFit/>
          </a:bodyPr>
          <a:lstStyle/>
          <a:p>
            <a:pPr algn="ctr"/>
            <a:r>
              <a:rPr lang="en-US" sz="4000">
                <a:solidFill>
                  <a:schemeClr val="bg1"/>
                </a:solidFill>
                <a:latin typeface="+mj-lt"/>
              </a:rPr>
              <a:t>4 </a:t>
            </a:r>
            <a:r>
              <a:rPr lang="en-US" sz="4000" err="1">
                <a:solidFill>
                  <a:schemeClr val="bg1"/>
                </a:solidFill>
                <a:latin typeface="+mj-lt"/>
              </a:rPr>
              <a:t>px</a:t>
            </a:r>
            <a:endParaRPr lang="en-US" sz="4000">
              <a:solidFill>
                <a:schemeClr val="bg1"/>
              </a:solidFill>
              <a:latin typeface="+mj-lt"/>
            </a:endParaRPr>
          </a:p>
        </p:txBody>
      </p:sp>
      <p:sp>
        <p:nvSpPr>
          <p:cNvPr id="36" name="TextBox 35">
            <a:extLst>
              <a:ext uri="{FF2B5EF4-FFF2-40B4-BE49-F238E27FC236}">
                <a16:creationId xmlns:a16="http://schemas.microsoft.com/office/drawing/2014/main" id="{06EFC01E-B6DC-7D9C-8A52-976BC8BBA99D}"/>
              </a:ext>
            </a:extLst>
          </p:cNvPr>
          <p:cNvSpPr txBox="1"/>
          <p:nvPr/>
        </p:nvSpPr>
        <p:spPr>
          <a:xfrm rot="16200000">
            <a:off x="11314792" y="14810005"/>
            <a:ext cx="3532239" cy="707886"/>
          </a:xfrm>
          <a:prstGeom prst="rect">
            <a:avLst/>
          </a:prstGeom>
          <a:noFill/>
        </p:spPr>
        <p:txBody>
          <a:bodyPr wrap="square" rtlCol="0">
            <a:spAutoFit/>
          </a:bodyPr>
          <a:lstStyle/>
          <a:p>
            <a:pPr algn="ctr"/>
            <a:r>
              <a:rPr lang="en-US" sz="4000">
                <a:solidFill>
                  <a:schemeClr val="bg1"/>
                </a:solidFill>
                <a:latin typeface="+mj-lt"/>
              </a:rPr>
              <a:t>4 </a:t>
            </a:r>
            <a:r>
              <a:rPr lang="en-US" sz="4000" err="1">
                <a:solidFill>
                  <a:schemeClr val="bg1"/>
                </a:solidFill>
                <a:latin typeface="+mj-lt"/>
              </a:rPr>
              <a:t>px</a:t>
            </a:r>
            <a:endParaRPr lang="en-US" sz="4000">
              <a:solidFill>
                <a:schemeClr val="bg1"/>
              </a:solidFill>
              <a:latin typeface="+mj-lt"/>
            </a:endParaRPr>
          </a:p>
        </p:txBody>
      </p:sp>
      <p:sp>
        <p:nvSpPr>
          <p:cNvPr id="42" name="TextBox 41">
            <a:extLst>
              <a:ext uri="{FF2B5EF4-FFF2-40B4-BE49-F238E27FC236}">
                <a16:creationId xmlns:a16="http://schemas.microsoft.com/office/drawing/2014/main" id="{37F07418-58BD-12EA-3AC6-D77EFA662A4C}"/>
              </a:ext>
            </a:extLst>
          </p:cNvPr>
          <p:cNvSpPr txBox="1"/>
          <p:nvPr/>
        </p:nvSpPr>
        <p:spPr>
          <a:xfrm rot="16200000">
            <a:off x="16028528" y="14587895"/>
            <a:ext cx="800219" cy="5312799"/>
          </a:xfrm>
          <a:prstGeom prst="rect">
            <a:avLst/>
          </a:prstGeom>
          <a:solidFill>
            <a:schemeClr val="tx2"/>
          </a:solidFill>
        </p:spPr>
        <p:txBody>
          <a:bodyPr vert="eaVert" wrap="square" rtlCol="0">
            <a:spAutoFit/>
          </a:bodyPr>
          <a:lstStyle/>
          <a:p>
            <a:pPr algn="ctr"/>
            <a:r>
              <a:rPr lang="en-US" sz="4000" dirty="0">
                <a:latin typeface="+mj-lt"/>
                <a:cs typeface="NVIDIA Sans" panose="020B0503020203020204" pitchFamily="34" charset="0"/>
              </a:rPr>
              <a:t>Latent Vector</a:t>
            </a:r>
          </a:p>
        </p:txBody>
      </p:sp>
      <p:sp>
        <p:nvSpPr>
          <p:cNvPr id="43" name="TextBox 42">
            <a:extLst>
              <a:ext uri="{FF2B5EF4-FFF2-40B4-BE49-F238E27FC236}">
                <a16:creationId xmlns:a16="http://schemas.microsoft.com/office/drawing/2014/main" id="{3D520846-CAA2-7394-D792-1ACEC51AD14F}"/>
              </a:ext>
            </a:extLst>
          </p:cNvPr>
          <p:cNvSpPr txBox="1"/>
          <p:nvPr/>
        </p:nvSpPr>
        <p:spPr>
          <a:xfrm>
            <a:off x="13772238" y="17741379"/>
            <a:ext cx="5164693" cy="1323439"/>
          </a:xfrm>
          <a:prstGeom prst="rect">
            <a:avLst/>
          </a:prstGeom>
          <a:noFill/>
        </p:spPr>
        <p:txBody>
          <a:bodyPr wrap="square" rtlCol="0">
            <a:spAutoFit/>
          </a:bodyPr>
          <a:lstStyle/>
          <a:p>
            <a:pPr algn="ctr"/>
            <a:r>
              <a:rPr lang="en-US" sz="4000">
                <a:solidFill>
                  <a:schemeClr val="bg1"/>
                </a:solidFill>
                <a:latin typeface="+mj-lt"/>
              </a:rPr>
              <a:t>64 x 32 x 32</a:t>
            </a:r>
          </a:p>
          <a:p>
            <a:pPr algn="ctr"/>
            <a:r>
              <a:rPr lang="en-US" sz="4000">
                <a:solidFill>
                  <a:schemeClr val="bg1"/>
                </a:solidFill>
                <a:latin typeface="+mj-lt"/>
              </a:rPr>
              <a:t>1024 features</a:t>
            </a:r>
          </a:p>
        </p:txBody>
      </p:sp>
      <p:sp>
        <p:nvSpPr>
          <p:cNvPr id="44" name="Cube 43">
            <a:extLst>
              <a:ext uri="{FF2B5EF4-FFF2-40B4-BE49-F238E27FC236}">
                <a16:creationId xmlns:a16="http://schemas.microsoft.com/office/drawing/2014/main" id="{D001671E-BCFF-4292-F0A1-D236A7039590}"/>
              </a:ext>
            </a:extLst>
          </p:cNvPr>
          <p:cNvSpPr/>
          <p:nvPr/>
        </p:nvSpPr>
        <p:spPr>
          <a:xfrm>
            <a:off x="17781805" y="14748861"/>
            <a:ext cx="3926700" cy="1658472"/>
          </a:xfrm>
          <a:prstGeom prst="cube">
            <a:avLst>
              <a:gd name="adj" fmla="val 28488"/>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a:solidFill>
                  <a:schemeClr val="tx1"/>
                </a:solidFill>
                <a:latin typeface="+mj-lt"/>
              </a:rPr>
              <a:t>Down2 Copy</a:t>
            </a:r>
          </a:p>
        </p:txBody>
      </p:sp>
      <p:sp>
        <p:nvSpPr>
          <p:cNvPr id="45" name="Cube 44">
            <a:extLst>
              <a:ext uri="{FF2B5EF4-FFF2-40B4-BE49-F238E27FC236}">
                <a16:creationId xmlns:a16="http://schemas.microsoft.com/office/drawing/2014/main" id="{90087DC0-B14F-182B-3449-68F85064CD2B}"/>
              </a:ext>
            </a:extLst>
          </p:cNvPr>
          <p:cNvSpPr/>
          <p:nvPr/>
        </p:nvSpPr>
        <p:spPr>
          <a:xfrm>
            <a:off x="21237843" y="14752664"/>
            <a:ext cx="3926700" cy="1654669"/>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(Up0)</a:t>
            </a:r>
          </a:p>
        </p:txBody>
      </p:sp>
      <p:grpSp>
        <p:nvGrpSpPr>
          <p:cNvPr id="47" name="Group 46">
            <a:extLst>
              <a:ext uri="{FF2B5EF4-FFF2-40B4-BE49-F238E27FC236}">
                <a16:creationId xmlns:a16="http://schemas.microsoft.com/office/drawing/2014/main" id="{34FACC06-B90E-AC36-5804-CC7229096965}"/>
              </a:ext>
            </a:extLst>
          </p:cNvPr>
          <p:cNvGrpSpPr/>
          <p:nvPr/>
        </p:nvGrpSpPr>
        <p:grpSpPr>
          <a:xfrm>
            <a:off x="23414954" y="9738348"/>
            <a:ext cx="5414827" cy="5411003"/>
            <a:chOff x="8873240" y="11033004"/>
            <a:chExt cx="5414827" cy="5411003"/>
          </a:xfrm>
        </p:grpSpPr>
        <p:sp>
          <p:nvSpPr>
            <p:cNvPr id="48" name="TextBox 47">
              <a:extLst>
                <a:ext uri="{FF2B5EF4-FFF2-40B4-BE49-F238E27FC236}">
                  <a16:creationId xmlns:a16="http://schemas.microsoft.com/office/drawing/2014/main" id="{9D099407-A5DD-28E9-99F6-C5639872867F}"/>
                </a:ext>
              </a:extLst>
            </p:cNvPr>
            <p:cNvSpPr txBox="1"/>
            <p:nvPr/>
          </p:nvSpPr>
          <p:spPr>
            <a:xfrm>
              <a:off x="8873240" y="14922680"/>
              <a:ext cx="3532239" cy="707886"/>
            </a:xfrm>
            <a:prstGeom prst="rect">
              <a:avLst/>
            </a:prstGeom>
            <a:noFill/>
          </p:spPr>
          <p:txBody>
            <a:bodyPr wrap="square" rtlCol="0">
              <a:spAutoFit/>
            </a:bodyPr>
            <a:lstStyle/>
            <a:p>
              <a:pPr algn="ctr"/>
              <a:r>
                <a:rPr lang="en-US" sz="4000">
                  <a:solidFill>
                    <a:schemeClr val="bg1"/>
                  </a:solidFill>
                  <a:latin typeface="+mj-lt"/>
                </a:rPr>
                <a:t> 2 x 32 </a:t>
              </a:r>
              <a:r>
                <a:rPr lang="en-US" sz="4000" err="1">
                  <a:solidFill>
                    <a:schemeClr val="bg1"/>
                  </a:solidFill>
                  <a:latin typeface="+mj-lt"/>
                </a:rPr>
                <a:t>ch</a:t>
              </a:r>
              <a:endParaRPr lang="en-US" sz="4000">
                <a:solidFill>
                  <a:schemeClr val="bg1"/>
                </a:solidFill>
                <a:latin typeface="+mj-lt"/>
              </a:endParaRPr>
            </a:p>
          </p:txBody>
        </p:sp>
        <p:sp>
          <p:nvSpPr>
            <p:cNvPr id="49" name="Cube 48">
              <a:extLst>
                <a:ext uri="{FF2B5EF4-FFF2-40B4-BE49-F238E27FC236}">
                  <a16:creationId xmlns:a16="http://schemas.microsoft.com/office/drawing/2014/main" id="{578B6BBA-6F83-E5F7-23A8-E76A5161DF12}"/>
                </a:ext>
              </a:extLst>
            </p:cNvPr>
            <p:cNvSpPr/>
            <p:nvPr/>
          </p:nvSpPr>
          <p:spPr>
            <a:xfrm>
              <a:off x="10639360" y="11033004"/>
              <a:ext cx="2914807"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(Up1)</a:t>
              </a:r>
            </a:p>
          </p:txBody>
        </p:sp>
        <p:sp>
          <p:nvSpPr>
            <p:cNvPr id="50" name="TextBox 49">
              <a:extLst>
                <a:ext uri="{FF2B5EF4-FFF2-40B4-BE49-F238E27FC236}">
                  <a16:creationId xmlns:a16="http://schemas.microsoft.com/office/drawing/2014/main" id="{5B71ADD7-A671-D66E-4A56-5F306BE20068}"/>
                </a:ext>
              </a:extLst>
            </p:cNvPr>
            <p:cNvSpPr txBox="1"/>
            <p:nvPr/>
          </p:nvSpPr>
          <p:spPr>
            <a:xfrm rot="18760615">
              <a:off x="11752956" y="14323945"/>
              <a:ext cx="3532239" cy="707886"/>
            </a:xfrm>
            <a:prstGeom prst="rect">
              <a:avLst/>
            </a:prstGeom>
            <a:noFill/>
          </p:spPr>
          <p:txBody>
            <a:bodyPr wrap="square" rtlCol="0">
              <a:spAutoFit/>
            </a:bodyPr>
            <a:lstStyle/>
            <a:p>
              <a:pPr algn="ctr"/>
              <a:r>
                <a:rPr lang="en-US" sz="4000">
                  <a:solidFill>
                    <a:schemeClr val="bg1"/>
                  </a:solidFill>
                  <a:latin typeface="+mj-lt"/>
                </a:rPr>
                <a:t>8 </a:t>
              </a:r>
              <a:r>
                <a:rPr lang="en-US" sz="4000" err="1">
                  <a:solidFill>
                    <a:schemeClr val="bg1"/>
                  </a:solidFill>
                  <a:latin typeface="+mj-lt"/>
                </a:rPr>
                <a:t>px</a:t>
              </a:r>
              <a:endParaRPr lang="en-US" sz="4000">
                <a:solidFill>
                  <a:schemeClr val="bg1"/>
                </a:solidFill>
                <a:latin typeface="+mj-lt"/>
              </a:endParaRPr>
            </a:p>
          </p:txBody>
        </p:sp>
        <p:sp>
          <p:nvSpPr>
            <p:cNvPr id="51" name="TextBox 50">
              <a:extLst>
                <a:ext uri="{FF2B5EF4-FFF2-40B4-BE49-F238E27FC236}">
                  <a16:creationId xmlns:a16="http://schemas.microsoft.com/office/drawing/2014/main" id="{43EB1C39-9246-F2EC-6FEB-4E43070BC868}"/>
                </a:ext>
              </a:extLst>
            </p:cNvPr>
            <p:cNvSpPr txBox="1"/>
            <p:nvPr/>
          </p:nvSpPr>
          <p:spPr>
            <a:xfrm rot="16200000">
              <a:off x="12168004" y="12459929"/>
              <a:ext cx="3532239" cy="707886"/>
            </a:xfrm>
            <a:prstGeom prst="rect">
              <a:avLst/>
            </a:prstGeom>
            <a:noFill/>
          </p:spPr>
          <p:txBody>
            <a:bodyPr wrap="square" rtlCol="0">
              <a:spAutoFit/>
            </a:bodyPr>
            <a:lstStyle/>
            <a:p>
              <a:pPr algn="ctr"/>
              <a:r>
                <a:rPr lang="en-US" sz="4000">
                  <a:solidFill>
                    <a:schemeClr val="bg1"/>
                  </a:solidFill>
                  <a:latin typeface="+mj-lt"/>
                </a:rPr>
                <a:t>8 </a:t>
              </a:r>
              <a:r>
                <a:rPr lang="en-US" sz="4000" err="1">
                  <a:solidFill>
                    <a:schemeClr val="bg1"/>
                  </a:solidFill>
                  <a:latin typeface="+mj-lt"/>
                </a:rPr>
                <a:t>px</a:t>
              </a:r>
              <a:endParaRPr lang="en-US" sz="4000">
                <a:solidFill>
                  <a:schemeClr val="bg1"/>
                </a:solidFill>
                <a:latin typeface="+mj-lt"/>
              </a:endParaRPr>
            </a:p>
          </p:txBody>
        </p:sp>
      </p:grpSp>
      <p:sp>
        <p:nvSpPr>
          <p:cNvPr id="53" name="TextBox 52">
            <a:extLst>
              <a:ext uri="{FF2B5EF4-FFF2-40B4-BE49-F238E27FC236}">
                <a16:creationId xmlns:a16="http://schemas.microsoft.com/office/drawing/2014/main" id="{823F1427-9C3C-2460-A6AF-3EFE67AE0DB5}"/>
              </a:ext>
            </a:extLst>
          </p:cNvPr>
          <p:cNvSpPr txBox="1"/>
          <p:nvPr/>
        </p:nvSpPr>
        <p:spPr>
          <a:xfrm>
            <a:off x="19471723" y="16414938"/>
            <a:ext cx="3532239" cy="1323439"/>
          </a:xfrm>
          <a:prstGeom prst="rect">
            <a:avLst/>
          </a:prstGeom>
          <a:noFill/>
        </p:spPr>
        <p:txBody>
          <a:bodyPr wrap="square" rtlCol="0">
            <a:spAutoFit/>
          </a:bodyPr>
          <a:lstStyle/>
          <a:p>
            <a:pPr algn="ctr"/>
            <a:r>
              <a:rPr lang="en-US" sz="4000">
                <a:solidFill>
                  <a:schemeClr val="bg1"/>
                </a:solidFill>
                <a:latin typeface="+mj-lt"/>
              </a:rPr>
              <a:t>2 x 64 </a:t>
            </a:r>
            <a:r>
              <a:rPr lang="en-US" sz="4000" err="1">
                <a:solidFill>
                  <a:schemeClr val="bg1"/>
                </a:solidFill>
                <a:latin typeface="+mj-lt"/>
              </a:rPr>
              <a:t>ch</a:t>
            </a:r>
            <a:endParaRPr lang="en-US" sz="4000">
              <a:solidFill>
                <a:schemeClr val="bg1"/>
              </a:solidFill>
              <a:latin typeface="+mj-lt"/>
            </a:endParaRPr>
          </a:p>
          <a:p>
            <a:pPr algn="ctr"/>
            <a:r>
              <a:rPr lang="en-US" sz="4000">
                <a:solidFill>
                  <a:schemeClr val="bg1"/>
                </a:solidFill>
                <a:latin typeface="+mj-lt"/>
              </a:rPr>
              <a:t>128 </a:t>
            </a:r>
            <a:r>
              <a:rPr lang="en-US" sz="4000" err="1">
                <a:solidFill>
                  <a:schemeClr val="bg1"/>
                </a:solidFill>
                <a:latin typeface="+mj-lt"/>
              </a:rPr>
              <a:t>ch</a:t>
            </a:r>
            <a:endParaRPr lang="en-US" sz="4000">
              <a:solidFill>
                <a:schemeClr val="bg1"/>
              </a:solidFill>
              <a:latin typeface="+mj-lt"/>
            </a:endParaRPr>
          </a:p>
        </p:txBody>
      </p:sp>
      <p:sp>
        <p:nvSpPr>
          <p:cNvPr id="56" name="TextBox 55">
            <a:extLst>
              <a:ext uri="{FF2B5EF4-FFF2-40B4-BE49-F238E27FC236}">
                <a16:creationId xmlns:a16="http://schemas.microsoft.com/office/drawing/2014/main" id="{452705E4-488E-E8EB-1A6D-6A9559B94CE3}"/>
              </a:ext>
            </a:extLst>
          </p:cNvPr>
          <p:cNvSpPr txBox="1"/>
          <p:nvPr/>
        </p:nvSpPr>
        <p:spPr>
          <a:xfrm rot="18760615">
            <a:off x="23300263" y="16060995"/>
            <a:ext cx="3532239" cy="707886"/>
          </a:xfrm>
          <a:prstGeom prst="rect">
            <a:avLst/>
          </a:prstGeom>
          <a:noFill/>
        </p:spPr>
        <p:txBody>
          <a:bodyPr wrap="square" rtlCol="0">
            <a:spAutoFit/>
          </a:bodyPr>
          <a:lstStyle/>
          <a:p>
            <a:pPr algn="ctr"/>
            <a:r>
              <a:rPr lang="en-US" sz="4000">
                <a:solidFill>
                  <a:schemeClr val="bg1"/>
                </a:solidFill>
                <a:latin typeface="+mj-lt"/>
              </a:rPr>
              <a:t>4 </a:t>
            </a:r>
            <a:r>
              <a:rPr lang="en-US" sz="4000" err="1">
                <a:solidFill>
                  <a:schemeClr val="bg1"/>
                </a:solidFill>
                <a:latin typeface="+mj-lt"/>
              </a:rPr>
              <a:t>px</a:t>
            </a:r>
            <a:endParaRPr lang="en-US" sz="4000">
              <a:solidFill>
                <a:schemeClr val="bg1"/>
              </a:solidFill>
              <a:latin typeface="+mj-lt"/>
            </a:endParaRPr>
          </a:p>
        </p:txBody>
      </p:sp>
      <p:sp>
        <p:nvSpPr>
          <p:cNvPr id="57" name="TextBox 56">
            <a:extLst>
              <a:ext uri="{FF2B5EF4-FFF2-40B4-BE49-F238E27FC236}">
                <a16:creationId xmlns:a16="http://schemas.microsoft.com/office/drawing/2014/main" id="{65508711-C48F-3BB5-4E27-0F6A07D15674}"/>
              </a:ext>
            </a:extLst>
          </p:cNvPr>
          <p:cNvSpPr txBox="1"/>
          <p:nvPr/>
        </p:nvSpPr>
        <p:spPr>
          <a:xfrm rot="16200000">
            <a:off x="23708500" y="14817610"/>
            <a:ext cx="3532239" cy="707886"/>
          </a:xfrm>
          <a:prstGeom prst="rect">
            <a:avLst/>
          </a:prstGeom>
          <a:noFill/>
        </p:spPr>
        <p:txBody>
          <a:bodyPr wrap="square" rtlCol="0">
            <a:spAutoFit/>
          </a:bodyPr>
          <a:lstStyle/>
          <a:p>
            <a:pPr algn="ctr"/>
            <a:r>
              <a:rPr lang="en-US" sz="4000">
                <a:solidFill>
                  <a:schemeClr val="bg1"/>
                </a:solidFill>
                <a:latin typeface="+mj-lt"/>
              </a:rPr>
              <a:t>4 </a:t>
            </a:r>
            <a:r>
              <a:rPr lang="en-US" sz="4000" err="1">
                <a:solidFill>
                  <a:schemeClr val="bg1"/>
                </a:solidFill>
                <a:latin typeface="+mj-lt"/>
              </a:rPr>
              <a:t>px</a:t>
            </a:r>
            <a:endParaRPr lang="en-US" sz="4000">
              <a:solidFill>
                <a:schemeClr val="bg1"/>
              </a:solidFill>
              <a:latin typeface="+mj-lt"/>
            </a:endParaRPr>
          </a:p>
        </p:txBody>
      </p:sp>
      <p:sp>
        <p:nvSpPr>
          <p:cNvPr id="58" name="TextBox 57">
            <a:extLst>
              <a:ext uri="{FF2B5EF4-FFF2-40B4-BE49-F238E27FC236}">
                <a16:creationId xmlns:a16="http://schemas.microsoft.com/office/drawing/2014/main" id="{B53FFC1E-3358-28D7-5816-B860690F7FC0}"/>
              </a:ext>
            </a:extLst>
          </p:cNvPr>
          <p:cNvSpPr txBox="1"/>
          <p:nvPr/>
        </p:nvSpPr>
        <p:spPr>
          <a:xfrm>
            <a:off x="31765355" y="8907153"/>
            <a:ext cx="3532239" cy="707886"/>
          </a:xfrm>
          <a:prstGeom prst="rect">
            <a:avLst/>
          </a:prstGeom>
          <a:noFill/>
        </p:spPr>
        <p:txBody>
          <a:bodyPr wrap="square" rtlCol="0">
            <a:spAutoFit/>
          </a:bodyPr>
          <a:lstStyle/>
          <a:p>
            <a:pPr algn="ctr"/>
            <a:r>
              <a:rPr lang="en-US" sz="4000">
                <a:solidFill>
                  <a:schemeClr val="bg1"/>
                </a:solidFill>
                <a:latin typeface="+mj-lt"/>
              </a:rPr>
              <a:t>1 </a:t>
            </a:r>
            <a:r>
              <a:rPr lang="en-US" sz="4000" err="1">
                <a:solidFill>
                  <a:schemeClr val="bg1"/>
                </a:solidFill>
                <a:latin typeface="+mj-lt"/>
              </a:rPr>
              <a:t>ch</a:t>
            </a:r>
            <a:endParaRPr lang="en-US" sz="4000">
              <a:solidFill>
                <a:schemeClr val="bg1"/>
              </a:solidFill>
              <a:latin typeface="+mj-lt"/>
            </a:endParaRPr>
          </a:p>
        </p:txBody>
      </p:sp>
      <p:sp>
        <p:nvSpPr>
          <p:cNvPr id="59" name="TextBox 58">
            <a:extLst>
              <a:ext uri="{FF2B5EF4-FFF2-40B4-BE49-F238E27FC236}">
                <a16:creationId xmlns:a16="http://schemas.microsoft.com/office/drawing/2014/main" id="{5A01E4F7-6662-8F7B-FE5C-BED8F6BBD276}"/>
              </a:ext>
            </a:extLst>
          </p:cNvPr>
          <p:cNvSpPr txBox="1"/>
          <p:nvPr/>
        </p:nvSpPr>
        <p:spPr>
          <a:xfrm rot="16200000">
            <a:off x="34250916" y="5127784"/>
            <a:ext cx="3532239" cy="707886"/>
          </a:xfrm>
          <a:prstGeom prst="rect">
            <a:avLst/>
          </a:prstGeom>
          <a:noFill/>
        </p:spPr>
        <p:txBody>
          <a:bodyPr wrap="square" rtlCol="0">
            <a:spAutoFit/>
          </a:bodyPr>
          <a:lstStyle/>
          <a:p>
            <a:pPr algn="ctr"/>
            <a:r>
              <a:rPr lang="en-US" sz="4000">
                <a:solidFill>
                  <a:schemeClr val="bg1"/>
                </a:solidFill>
                <a:latin typeface="+mj-lt"/>
              </a:rPr>
              <a:t>16 </a:t>
            </a:r>
            <a:r>
              <a:rPr lang="en-US" sz="4000" err="1">
                <a:solidFill>
                  <a:schemeClr val="bg1"/>
                </a:solidFill>
                <a:latin typeface="+mj-lt"/>
              </a:rPr>
              <a:t>px</a:t>
            </a:r>
            <a:endParaRPr lang="en-US" sz="4000">
              <a:solidFill>
                <a:schemeClr val="bg1"/>
              </a:solidFill>
              <a:latin typeface="+mj-lt"/>
            </a:endParaRPr>
          </a:p>
        </p:txBody>
      </p:sp>
      <p:sp>
        <p:nvSpPr>
          <p:cNvPr id="60" name="TextBox 59">
            <a:extLst>
              <a:ext uri="{FF2B5EF4-FFF2-40B4-BE49-F238E27FC236}">
                <a16:creationId xmlns:a16="http://schemas.microsoft.com/office/drawing/2014/main" id="{A501B390-5A4A-FE19-A696-9FBE49C3780C}"/>
              </a:ext>
            </a:extLst>
          </p:cNvPr>
          <p:cNvSpPr txBox="1"/>
          <p:nvPr/>
        </p:nvSpPr>
        <p:spPr>
          <a:xfrm rot="19526499">
            <a:off x="33119508" y="7736772"/>
            <a:ext cx="3532239" cy="707886"/>
          </a:xfrm>
          <a:prstGeom prst="rect">
            <a:avLst/>
          </a:prstGeom>
          <a:noFill/>
        </p:spPr>
        <p:txBody>
          <a:bodyPr wrap="square" rtlCol="0">
            <a:spAutoFit/>
          </a:bodyPr>
          <a:lstStyle/>
          <a:p>
            <a:pPr algn="ctr"/>
            <a:r>
              <a:rPr lang="en-US" sz="4000">
                <a:solidFill>
                  <a:schemeClr val="bg1"/>
                </a:solidFill>
                <a:latin typeface="+mj-lt"/>
              </a:rPr>
              <a:t>16 </a:t>
            </a:r>
            <a:r>
              <a:rPr lang="en-US" sz="4000" err="1">
                <a:solidFill>
                  <a:schemeClr val="bg1"/>
                </a:solidFill>
                <a:latin typeface="+mj-lt"/>
              </a:rPr>
              <a:t>px</a:t>
            </a:r>
            <a:endParaRPr lang="en-US" sz="4000">
              <a:solidFill>
                <a:schemeClr val="bg1"/>
              </a:solidFill>
              <a:latin typeface="+mj-lt"/>
            </a:endParaRPr>
          </a:p>
        </p:txBody>
      </p:sp>
      <p:sp>
        <p:nvSpPr>
          <p:cNvPr id="1044" name="Cube 1043">
            <a:extLst>
              <a:ext uri="{FF2B5EF4-FFF2-40B4-BE49-F238E27FC236}">
                <a16:creationId xmlns:a16="http://schemas.microsoft.com/office/drawing/2014/main" id="{BDDFF7E5-DFAB-800B-0192-2BD19E3E3A8E}"/>
              </a:ext>
            </a:extLst>
          </p:cNvPr>
          <p:cNvSpPr/>
          <p:nvPr/>
        </p:nvSpPr>
        <p:spPr>
          <a:xfrm>
            <a:off x="29030446" y="3686226"/>
            <a:ext cx="2314376" cy="5486400"/>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200" dirty="0">
                <a:solidFill>
                  <a:schemeClr val="tx1"/>
                </a:solidFill>
                <a:latin typeface="+mj-lt"/>
              </a:rPr>
              <a:t>Feature Map</a:t>
            </a:r>
          </a:p>
          <a:p>
            <a:pPr algn="ctr">
              <a:lnSpc>
                <a:spcPct val="90000"/>
              </a:lnSpc>
            </a:pPr>
            <a:r>
              <a:rPr lang="en-US" sz="4000" dirty="0">
                <a:solidFill>
                  <a:schemeClr val="tx1"/>
                </a:solidFill>
                <a:latin typeface="+mj-lt"/>
              </a:rPr>
              <a:t>(Up2)</a:t>
            </a:r>
          </a:p>
        </p:txBody>
      </p:sp>
      <p:sp>
        <p:nvSpPr>
          <p:cNvPr id="1046" name="TextBox 1045">
            <a:extLst>
              <a:ext uri="{FF2B5EF4-FFF2-40B4-BE49-F238E27FC236}">
                <a16:creationId xmlns:a16="http://schemas.microsoft.com/office/drawing/2014/main" id="{E26F0E1B-C00B-E952-D180-7844FF584530}"/>
              </a:ext>
            </a:extLst>
          </p:cNvPr>
          <p:cNvSpPr txBox="1"/>
          <p:nvPr/>
        </p:nvSpPr>
        <p:spPr>
          <a:xfrm rot="16200000">
            <a:off x="29932646" y="6075482"/>
            <a:ext cx="3532239" cy="707886"/>
          </a:xfrm>
          <a:prstGeom prst="rect">
            <a:avLst/>
          </a:prstGeom>
          <a:noFill/>
        </p:spPr>
        <p:txBody>
          <a:bodyPr wrap="square" rtlCol="0">
            <a:spAutoFit/>
          </a:bodyPr>
          <a:lstStyle/>
          <a:p>
            <a:pPr algn="ctr"/>
            <a:r>
              <a:rPr lang="en-US" sz="4000">
                <a:solidFill>
                  <a:schemeClr val="bg1"/>
                </a:solidFill>
                <a:latin typeface="+mj-lt"/>
              </a:rPr>
              <a:t>16 </a:t>
            </a:r>
            <a:r>
              <a:rPr lang="en-US" sz="4000" err="1">
                <a:solidFill>
                  <a:schemeClr val="bg1"/>
                </a:solidFill>
                <a:latin typeface="+mj-lt"/>
              </a:rPr>
              <a:t>px</a:t>
            </a:r>
            <a:endParaRPr lang="en-US" sz="4000">
              <a:solidFill>
                <a:schemeClr val="bg1"/>
              </a:solidFill>
              <a:latin typeface="+mj-lt"/>
            </a:endParaRPr>
          </a:p>
        </p:txBody>
      </p:sp>
      <p:sp>
        <p:nvSpPr>
          <p:cNvPr id="1048" name="TextBox 1047">
            <a:extLst>
              <a:ext uri="{FF2B5EF4-FFF2-40B4-BE49-F238E27FC236}">
                <a16:creationId xmlns:a16="http://schemas.microsoft.com/office/drawing/2014/main" id="{B3AC7815-9132-AF32-0405-9ABFBAEB5538}"/>
              </a:ext>
            </a:extLst>
          </p:cNvPr>
          <p:cNvSpPr txBox="1"/>
          <p:nvPr/>
        </p:nvSpPr>
        <p:spPr>
          <a:xfrm rot="18819509">
            <a:off x="29718045" y="8677647"/>
            <a:ext cx="3532239" cy="707886"/>
          </a:xfrm>
          <a:prstGeom prst="rect">
            <a:avLst/>
          </a:prstGeom>
          <a:noFill/>
        </p:spPr>
        <p:txBody>
          <a:bodyPr wrap="square" rtlCol="0">
            <a:spAutoFit/>
          </a:bodyPr>
          <a:lstStyle/>
          <a:p>
            <a:pPr algn="ctr"/>
            <a:r>
              <a:rPr lang="en-US" sz="4000">
                <a:solidFill>
                  <a:schemeClr val="bg1"/>
                </a:solidFill>
                <a:latin typeface="+mj-lt"/>
              </a:rPr>
              <a:t>16 </a:t>
            </a:r>
            <a:r>
              <a:rPr lang="en-US" sz="4000" err="1">
                <a:solidFill>
                  <a:schemeClr val="bg1"/>
                </a:solidFill>
                <a:latin typeface="+mj-lt"/>
              </a:rPr>
              <a:t>px</a:t>
            </a:r>
            <a:endParaRPr lang="en-US" sz="4000">
              <a:solidFill>
                <a:schemeClr val="bg1"/>
              </a:solidFill>
              <a:latin typeface="+mj-lt"/>
            </a:endParaRPr>
          </a:p>
        </p:txBody>
      </p:sp>
      <p:sp>
        <p:nvSpPr>
          <p:cNvPr id="1051" name="TextBox 1050">
            <a:extLst>
              <a:ext uri="{FF2B5EF4-FFF2-40B4-BE49-F238E27FC236}">
                <a16:creationId xmlns:a16="http://schemas.microsoft.com/office/drawing/2014/main" id="{FC9BE15A-3956-6DF3-B82C-AFE92A902119}"/>
              </a:ext>
            </a:extLst>
          </p:cNvPr>
          <p:cNvSpPr txBox="1"/>
          <p:nvPr/>
        </p:nvSpPr>
        <p:spPr>
          <a:xfrm>
            <a:off x="27651714" y="9201304"/>
            <a:ext cx="3532239" cy="707886"/>
          </a:xfrm>
          <a:prstGeom prst="rect">
            <a:avLst/>
          </a:prstGeom>
          <a:noFill/>
        </p:spPr>
        <p:txBody>
          <a:bodyPr wrap="square" rtlCol="0">
            <a:spAutoFit/>
          </a:bodyPr>
          <a:lstStyle/>
          <a:p>
            <a:pPr algn="ctr"/>
            <a:r>
              <a:rPr lang="en-US" sz="4000">
                <a:solidFill>
                  <a:schemeClr val="bg1"/>
                </a:solidFill>
                <a:latin typeface="+mj-lt"/>
              </a:rPr>
              <a:t>2 x 16 </a:t>
            </a:r>
            <a:r>
              <a:rPr lang="en-US" sz="4000" err="1">
                <a:solidFill>
                  <a:schemeClr val="bg1"/>
                </a:solidFill>
                <a:latin typeface="+mj-lt"/>
              </a:rPr>
              <a:t>ch</a:t>
            </a:r>
            <a:endParaRPr lang="en-US" sz="4000">
              <a:solidFill>
                <a:schemeClr val="bg1"/>
              </a:solidFill>
              <a:latin typeface="+mj-lt"/>
            </a:endParaRPr>
          </a:p>
        </p:txBody>
      </p:sp>
      <p:sp>
        <p:nvSpPr>
          <p:cNvPr id="1052" name="Arrow: Right 1051">
            <a:extLst>
              <a:ext uri="{FF2B5EF4-FFF2-40B4-BE49-F238E27FC236}">
                <a16:creationId xmlns:a16="http://schemas.microsoft.com/office/drawing/2014/main" id="{4F7D26EC-292E-BCB5-49BB-15F4B03A9C61}"/>
              </a:ext>
            </a:extLst>
          </p:cNvPr>
          <p:cNvSpPr/>
          <p:nvPr/>
        </p:nvSpPr>
        <p:spPr>
          <a:xfrm>
            <a:off x="8363533" y="6183114"/>
            <a:ext cx="18187669"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3" name="Arrow: Right 1052">
            <a:extLst>
              <a:ext uri="{FF2B5EF4-FFF2-40B4-BE49-F238E27FC236}">
                <a16:creationId xmlns:a16="http://schemas.microsoft.com/office/drawing/2014/main" id="{D1F32898-E049-7007-210E-A0DCF6B4CC32}"/>
              </a:ext>
            </a:extLst>
          </p:cNvPr>
          <p:cNvSpPr/>
          <p:nvPr/>
        </p:nvSpPr>
        <p:spPr>
          <a:xfrm>
            <a:off x="11254843" y="11052629"/>
            <a:ext cx="11280697"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4" name="Arrow: Right 1053">
            <a:extLst>
              <a:ext uri="{FF2B5EF4-FFF2-40B4-BE49-F238E27FC236}">
                <a16:creationId xmlns:a16="http://schemas.microsoft.com/office/drawing/2014/main" id="{86BC4847-631F-7E3A-AB8C-11C35A3F556C}"/>
              </a:ext>
            </a:extLst>
          </p:cNvPr>
          <p:cNvSpPr/>
          <p:nvPr/>
        </p:nvSpPr>
        <p:spPr>
          <a:xfrm>
            <a:off x="13538774" y="15020872"/>
            <a:ext cx="3864943"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5" name="Arrow: Bent-Up 1054">
            <a:extLst>
              <a:ext uri="{FF2B5EF4-FFF2-40B4-BE49-F238E27FC236}">
                <a16:creationId xmlns:a16="http://schemas.microsoft.com/office/drawing/2014/main" id="{57B95C6C-E3E1-37C1-9D67-0B03EFD31C73}"/>
              </a:ext>
            </a:extLst>
          </p:cNvPr>
          <p:cNvSpPr/>
          <p:nvPr/>
        </p:nvSpPr>
        <p:spPr>
          <a:xfrm>
            <a:off x="18793699" y="17069667"/>
            <a:ext cx="5164693"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6" name="Arrow: Bent-Up 1055">
            <a:extLst>
              <a:ext uri="{FF2B5EF4-FFF2-40B4-BE49-F238E27FC236}">
                <a16:creationId xmlns:a16="http://schemas.microsoft.com/office/drawing/2014/main" id="{ABA6A560-C6A8-FD00-1E7A-D96A91A81952}"/>
              </a:ext>
            </a:extLst>
          </p:cNvPr>
          <p:cNvSpPr/>
          <p:nvPr/>
        </p:nvSpPr>
        <p:spPr>
          <a:xfrm>
            <a:off x="26083973" y="13749238"/>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7" name="Arrow: Bent-Up 1056">
            <a:extLst>
              <a:ext uri="{FF2B5EF4-FFF2-40B4-BE49-F238E27FC236}">
                <a16:creationId xmlns:a16="http://schemas.microsoft.com/office/drawing/2014/main" id="{DB421D09-3756-A7BC-A6F9-87DB2BC9AA3D}"/>
              </a:ext>
            </a:extLst>
          </p:cNvPr>
          <p:cNvSpPr/>
          <p:nvPr/>
        </p:nvSpPr>
        <p:spPr>
          <a:xfrm>
            <a:off x="29245275" y="10245991"/>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9" name="Arrow: Bent-Up 1058">
            <a:extLst>
              <a:ext uri="{FF2B5EF4-FFF2-40B4-BE49-F238E27FC236}">
                <a16:creationId xmlns:a16="http://schemas.microsoft.com/office/drawing/2014/main" id="{1F9BD8D2-5C85-B593-1B6B-3E9F57C4C7C0}"/>
              </a:ext>
            </a:extLst>
          </p:cNvPr>
          <p:cNvSpPr/>
          <p:nvPr/>
        </p:nvSpPr>
        <p:spPr>
          <a:xfrm rot="5400000">
            <a:off x="7171093" y="14740841"/>
            <a:ext cx="1658472" cy="1269491"/>
          </a:xfrm>
          <a:prstGeom prst="bentUpArrow">
            <a:avLst>
              <a:gd name="adj1" fmla="val 25196"/>
              <a:gd name="adj2" fmla="val 36937"/>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60" name="Arrow: Bent-Up 1059">
            <a:extLst>
              <a:ext uri="{FF2B5EF4-FFF2-40B4-BE49-F238E27FC236}">
                <a16:creationId xmlns:a16="http://schemas.microsoft.com/office/drawing/2014/main" id="{75020050-F237-87E2-8BAC-DB8B85ABC208}"/>
              </a:ext>
            </a:extLst>
          </p:cNvPr>
          <p:cNvSpPr/>
          <p:nvPr/>
        </p:nvSpPr>
        <p:spPr>
          <a:xfrm rot="5400000">
            <a:off x="11253077" y="16263636"/>
            <a:ext cx="1658474" cy="3532239"/>
          </a:xfrm>
          <a:prstGeom prst="bentUpArrow">
            <a:avLst>
              <a:gd name="adj1" fmla="val 21808"/>
              <a:gd name="adj2" fmla="val 29835"/>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61" name="Arrow: Bent-Up 1060">
            <a:extLst>
              <a:ext uri="{FF2B5EF4-FFF2-40B4-BE49-F238E27FC236}">
                <a16:creationId xmlns:a16="http://schemas.microsoft.com/office/drawing/2014/main" id="{39BA5F06-4BF0-FB90-2C5E-71B7F541E792}"/>
              </a:ext>
            </a:extLst>
          </p:cNvPr>
          <p:cNvSpPr/>
          <p:nvPr/>
        </p:nvSpPr>
        <p:spPr>
          <a:xfrm rot="5400000">
            <a:off x="5389392" y="11219749"/>
            <a:ext cx="1328239" cy="1231486"/>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2" name="Arrow: Right 1">
            <a:extLst>
              <a:ext uri="{FF2B5EF4-FFF2-40B4-BE49-F238E27FC236}">
                <a16:creationId xmlns:a16="http://schemas.microsoft.com/office/drawing/2014/main" id="{4763B0C1-59C8-2B8D-EA53-8A4B52A96CBE}"/>
              </a:ext>
            </a:extLst>
          </p:cNvPr>
          <p:cNvSpPr/>
          <p:nvPr/>
        </p:nvSpPr>
        <p:spPr>
          <a:xfrm>
            <a:off x="31553518" y="7068112"/>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5" name="Cube 4">
            <a:extLst>
              <a:ext uri="{FF2B5EF4-FFF2-40B4-BE49-F238E27FC236}">
                <a16:creationId xmlns:a16="http://schemas.microsoft.com/office/drawing/2014/main" id="{6B3D2B31-2C1A-76F5-0134-A2B1BCC45F39}"/>
              </a:ext>
            </a:extLst>
          </p:cNvPr>
          <p:cNvSpPr/>
          <p:nvPr/>
        </p:nvSpPr>
        <p:spPr>
          <a:xfrm>
            <a:off x="4830224" y="3838996"/>
            <a:ext cx="2561317" cy="5486400"/>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200" dirty="0">
                <a:solidFill>
                  <a:schemeClr val="tx1"/>
                </a:solidFill>
                <a:latin typeface="+mj-lt"/>
              </a:rPr>
              <a:t>Feature Map</a:t>
            </a:r>
          </a:p>
          <a:p>
            <a:pPr algn="ctr">
              <a:lnSpc>
                <a:spcPct val="90000"/>
              </a:lnSpc>
            </a:pPr>
            <a:r>
              <a:rPr lang="en-US" sz="3200" dirty="0">
                <a:solidFill>
                  <a:schemeClr val="tx1"/>
                </a:solidFill>
                <a:latin typeface="+mj-lt"/>
              </a:rPr>
              <a:t>(Down0)</a:t>
            </a:r>
          </a:p>
        </p:txBody>
      </p:sp>
      <p:sp>
        <p:nvSpPr>
          <p:cNvPr id="6" name="TextBox 5">
            <a:extLst>
              <a:ext uri="{FF2B5EF4-FFF2-40B4-BE49-F238E27FC236}">
                <a16:creationId xmlns:a16="http://schemas.microsoft.com/office/drawing/2014/main" id="{03877672-5841-9176-412B-C1DED0C06D24}"/>
              </a:ext>
            </a:extLst>
          </p:cNvPr>
          <p:cNvSpPr txBox="1"/>
          <p:nvPr/>
        </p:nvSpPr>
        <p:spPr>
          <a:xfrm rot="16200000">
            <a:off x="5978058" y="5794065"/>
            <a:ext cx="3532239" cy="707886"/>
          </a:xfrm>
          <a:prstGeom prst="rect">
            <a:avLst/>
          </a:prstGeom>
          <a:noFill/>
        </p:spPr>
        <p:txBody>
          <a:bodyPr wrap="square" rtlCol="0">
            <a:spAutoFit/>
          </a:bodyPr>
          <a:lstStyle/>
          <a:p>
            <a:pPr algn="ctr"/>
            <a:r>
              <a:rPr lang="en-US" sz="4000">
                <a:solidFill>
                  <a:schemeClr val="bg1"/>
                </a:solidFill>
                <a:latin typeface="+mj-lt"/>
              </a:rPr>
              <a:t>16 </a:t>
            </a:r>
            <a:r>
              <a:rPr lang="en-US" sz="4000" err="1">
                <a:solidFill>
                  <a:schemeClr val="bg1"/>
                </a:solidFill>
                <a:latin typeface="+mj-lt"/>
              </a:rPr>
              <a:t>px</a:t>
            </a:r>
            <a:endParaRPr lang="en-US" sz="4000">
              <a:solidFill>
                <a:schemeClr val="bg1"/>
              </a:solidFill>
              <a:latin typeface="+mj-lt"/>
            </a:endParaRPr>
          </a:p>
        </p:txBody>
      </p:sp>
      <p:sp>
        <p:nvSpPr>
          <p:cNvPr id="10" name="TextBox 9">
            <a:extLst>
              <a:ext uri="{FF2B5EF4-FFF2-40B4-BE49-F238E27FC236}">
                <a16:creationId xmlns:a16="http://schemas.microsoft.com/office/drawing/2014/main" id="{CD484621-28FA-7363-1171-63424FE52CFA}"/>
              </a:ext>
            </a:extLst>
          </p:cNvPr>
          <p:cNvSpPr txBox="1"/>
          <p:nvPr/>
        </p:nvSpPr>
        <p:spPr>
          <a:xfrm rot="18727058">
            <a:off x="5651435" y="8819316"/>
            <a:ext cx="3532239" cy="707886"/>
          </a:xfrm>
          <a:prstGeom prst="rect">
            <a:avLst/>
          </a:prstGeom>
          <a:noFill/>
        </p:spPr>
        <p:txBody>
          <a:bodyPr wrap="square" rtlCol="0">
            <a:spAutoFit/>
          </a:bodyPr>
          <a:lstStyle/>
          <a:p>
            <a:pPr algn="ctr"/>
            <a:r>
              <a:rPr lang="en-US" sz="4000">
                <a:solidFill>
                  <a:schemeClr val="bg1"/>
                </a:solidFill>
                <a:latin typeface="+mj-lt"/>
              </a:rPr>
              <a:t>16 </a:t>
            </a:r>
            <a:r>
              <a:rPr lang="en-US" sz="4000" err="1">
                <a:solidFill>
                  <a:schemeClr val="bg1"/>
                </a:solidFill>
                <a:latin typeface="+mj-lt"/>
              </a:rPr>
              <a:t>px</a:t>
            </a:r>
            <a:endParaRPr lang="en-US" sz="4000">
              <a:solidFill>
                <a:schemeClr val="bg1"/>
              </a:solidFill>
              <a:latin typeface="+mj-lt"/>
            </a:endParaRPr>
          </a:p>
        </p:txBody>
      </p:sp>
      <p:sp>
        <p:nvSpPr>
          <p:cNvPr id="14" name="TextBox 13">
            <a:extLst>
              <a:ext uri="{FF2B5EF4-FFF2-40B4-BE49-F238E27FC236}">
                <a16:creationId xmlns:a16="http://schemas.microsoft.com/office/drawing/2014/main" id="{5CA96C30-2D13-7DEC-EBE2-B90FFC03B5B0}"/>
              </a:ext>
            </a:extLst>
          </p:cNvPr>
          <p:cNvSpPr txBox="1"/>
          <p:nvPr/>
        </p:nvSpPr>
        <p:spPr>
          <a:xfrm>
            <a:off x="3795210" y="9464995"/>
            <a:ext cx="3532239" cy="707886"/>
          </a:xfrm>
          <a:prstGeom prst="rect">
            <a:avLst/>
          </a:prstGeom>
          <a:noFill/>
        </p:spPr>
        <p:txBody>
          <a:bodyPr wrap="square" rtlCol="0">
            <a:spAutoFit/>
          </a:bodyPr>
          <a:lstStyle/>
          <a:p>
            <a:pPr algn="ctr"/>
            <a:r>
              <a:rPr lang="en-US" sz="4000">
                <a:solidFill>
                  <a:schemeClr val="bg1"/>
                </a:solidFill>
                <a:latin typeface="+mj-lt"/>
              </a:rPr>
              <a:t>16 </a:t>
            </a:r>
            <a:r>
              <a:rPr lang="en-US" sz="4000" err="1">
                <a:solidFill>
                  <a:schemeClr val="bg1"/>
                </a:solidFill>
                <a:latin typeface="+mj-lt"/>
              </a:rPr>
              <a:t>ch</a:t>
            </a:r>
            <a:endParaRPr lang="en-US" sz="4000">
              <a:solidFill>
                <a:schemeClr val="bg1"/>
              </a:solidFill>
              <a:latin typeface="+mj-lt"/>
            </a:endParaRPr>
          </a:p>
        </p:txBody>
      </p:sp>
      <p:sp>
        <p:nvSpPr>
          <p:cNvPr id="15" name="Arrow: Right 14">
            <a:extLst>
              <a:ext uri="{FF2B5EF4-FFF2-40B4-BE49-F238E27FC236}">
                <a16:creationId xmlns:a16="http://schemas.microsoft.com/office/drawing/2014/main" id="{5E07D9E4-60A2-87A0-EE47-F7AEFAEC5297}"/>
              </a:ext>
            </a:extLst>
          </p:cNvPr>
          <p:cNvSpPr/>
          <p:nvPr/>
        </p:nvSpPr>
        <p:spPr>
          <a:xfrm>
            <a:off x="3522298" y="7898141"/>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3" name="Picture 2">
            <a:extLst>
              <a:ext uri="{FF2B5EF4-FFF2-40B4-BE49-F238E27FC236}">
                <a16:creationId xmlns:a16="http://schemas.microsoft.com/office/drawing/2014/main" id="{1AC53D44-E41D-D24C-B8EE-AD951431B6AA}"/>
              </a:ext>
            </a:extLst>
          </p:cNvPr>
          <p:cNvPicPr>
            <a:picLocks noChangeAspect="1"/>
          </p:cNvPicPr>
          <p:nvPr/>
        </p:nvPicPr>
        <p:blipFill rotWithShape="1">
          <a:blip r:embed="rId7"/>
          <a:srcRect l="6134" t="13739" r="67628" b="16433"/>
          <a:stretch/>
        </p:blipFill>
        <p:spPr>
          <a:xfrm>
            <a:off x="31440617" y="2961552"/>
            <a:ext cx="5619640" cy="5132904"/>
          </a:xfrm>
          <a:prstGeom prst="rect">
            <a:avLst/>
          </a:prstGeom>
          <a:scene3d>
            <a:camera prst="isometricOffAxis2Right"/>
            <a:lightRig rig="threePt" dir="t"/>
          </a:scene3d>
        </p:spPr>
      </p:pic>
      <p:pic>
        <p:nvPicPr>
          <p:cNvPr id="7" name="Picture 6">
            <a:extLst>
              <a:ext uri="{FF2B5EF4-FFF2-40B4-BE49-F238E27FC236}">
                <a16:creationId xmlns:a16="http://schemas.microsoft.com/office/drawing/2014/main" id="{24C18ED0-3D90-0117-D198-0687C12BBD00}"/>
              </a:ext>
            </a:extLst>
          </p:cNvPr>
          <p:cNvPicPr>
            <a:picLocks noChangeAspect="1"/>
          </p:cNvPicPr>
          <p:nvPr/>
        </p:nvPicPr>
        <p:blipFill rotWithShape="1">
          <a:blip r:embed="rId7"/>
          <a:srcRect l="38751" t="13450" r="34446" b="16157"/>
          <a:stretch/>
        </p:blipFill>
        <p:spPr>
          <a:xfrm>
            <a:off x="-630691" y="3557061"/>
            <a:ext cx="5740708" cy="5350092"/>
          </a:xfrm>
          <a:prstGeom prst="rect">
            <a:avLst/>
          </a:prstGeom>
          <a:scene3d>
            <a:camera prst="isometricOffAxis2Right"/>
            <a:lightRig rig="threePt" dir="t"/>
          </a:scene3d>
        </p:spPr>
      </p:pic>
      <p:sp>
        <p:nvSpPr>
          <p:cNvPr id="18" name="Text Placeholder 17">
            <a:extLst>
              <a:ext uri="{FF2B5EF4-FFF2-40B4-BE49-F238E27FC236}">
                <a16:creationId xmlns:a16="http://schemas.microsoft.com/office/drawing/2014/main" id="{A43FA578-D5C5-0A64-0D84-F34309FC2D66}"/>
              </a:ext>
            </a:extLst>
          </p:cNvPr>
          <p:cNvSpPr>
            <a:spLocks noGrp="1"/>
          </p:cNvSpPr>
          <p:nvPr>
            <p:ph type="body" sz="quarter" idx="10"/>
          </p:nvPr>
        </p:nvSpPr>
        <p:spPr/>
        <p:txBody>
          <a:bodyPr/>
          <a:lstStyle/>
          <a:p>
            <a:endParaRPr lang="en-US"/>
          </a:p>
        </p:txBody>
      </p:sp>
      <p:sp>
        <p:nvSpPr>
          <p:cNvPr id="4" name="TextBox 3">
            <a:extLst>
              <a:ext uri="{FF2B5EF4-FFF2-40B4-BE49-F238E27FC236}">
                <a16:creationId xmlns:a16="http://schemas.microsoft.com/office/drawing/2014/main" id="{BBABA3A7-AD2E-83F9-7456-EAC81E1CEA40}"/>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8">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8" name="Slide Number Placeholder 3">
            <a:extLst>
              <a:ext uri="{FF2B5EF4-FFF2-40B4-BE49-F238E27FC236}">
                <a16:creationId xmlns:a16="http://schemas.microsoft.com/office/drawing/2014/main" id="{6970A097-EAFE-0DD3-0856-96E2AE15210D}"/>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85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193581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Let’s get started!</a:t>
            </a:r>
          </a:p>
        </p:txBody>
      </p:sp>
      <p:sp>
        <p:nvSpPr>
          <p:cNvPr id="2" name="TextBox 1">
            <a:extLst>
              <a:ext uri="{FF2B5EF4-FFF2-40B4-BE49-F238E27FC236}">
                <a16:creationId xmlns:a16="http://schemas.microsoft.com/office/drawing/2014/main" id="{D7B74DD3-2DC3-A16C-3930-C862227E7F61}"/>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BBA3B9AB-2951-C38E-AE8D-C6F8953E5432}"/>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86</a:t>
            </a:fld>
            <a:endParaRPr lang="en-US" sz="2800" dirty="0">
              <a:solidFill>
                <a:schemeClr val="tx1">
                  <a:lumMod val="65000"/>
                </a:schemeClr>
              </a:solidFill>
              <a:latin typeface="Calibri" panose="020F0502020204030204"/>
              <a:cs typeface="Arial"/>
              <a:sym typeface="Arial"/>
            </a:endParaRPr>
          </a:p>
        </p:txBody>
      </p:sp>
      <p:sp>
        <p:nvSpPr>
          <p:cNvPr id="6" name="TextBox 5">
            <a:extLst>
              <a:ext uri="{FF2B5EF4-FFF2-40B4-BE49-F238E27FC236}">
                <a16:creationId xmlns:a16="http://schemas.microsoft.com/office/drawing/2014/main" id="{1DB96B5D-81CD-6E3B-C9B5-1518B8F1655F}"/>
              </a:ext>
            </a:extLst>
          </p:cNvPr>
          <p:cNvSpPr txBox="1"/>
          <p:nvPr/>
        </p:nvSpPr>
        <p:spPr>
          <a:xfrm>
            <a:off x="1473200" y="8573036"/>
            <a:ext cx="30276800" cy="4708981"/>
          </a:xfrm>
          <a:prstGeom prst="rect">
            <a:avLst/>
          </a:prstGeom>
          <a:noFill/>
        </p:spPr>
        <p:txBody>
          <a:bodyPr wrap="square">
            <a:spAutoFit/>
          </a:bodyPr>
          <a:lstStyle/>
          <a:p>
            <a:r>
              <a:rPr lang="en-US" sz="15000" b="1" dirty="0">
                <a:solidFill>
                  <a:srgbClr val="C00000"/>
                </a:solidFill>
                <a:latin typeface="Arial" panose="020B0604020202020204" pitchFamily="34" charset="0"/>
                <a:cs typeface="Arial" panose="020B0604020202020204" pitchFamily="34" charset="0"/>
              </a:rPr>
              <a:t>1: From U-Nets to Diffusion</a:t>
            </a:r>
          </a:p>
          <a:p>
            <a:endParaRPr lang="en-US" sz="15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73440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Appendix:</a:t>
            </a:r>
          </a:p>
          <a:p>
            <a:r>
              <a:rPr lang="en-US" dirty="0"/>
              <a:t>The Normal Distribution</a:t>
            </a:r>
          </a:p>
        </p:txBody>
      </p:sp>
      <p:sp>
        <p:nvSpPr>
          <p:cNvPr id="2" name="TextBox 1">
            <a:extLst>
              <a:ext uri="{FF2B5EF4-FFF2-40B4-BE49-F238E27FC236}">
                <a16:creationId xmlns:a16="http://schemas.microsoft.com/office/drawing/2014/main" id="{C15FC6F8-EA35-4821-945D-C0E29B2C57DC}"/>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B29E001D-5CC1-52FE-1E66-EE37668C487F}"/>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87</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012933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dirty="0"/>
              <a:t>De </a:t>
            </a:r>
            <a:r>
              <a:rPr lang="en-US" dirty="0" err="1"/>
              <a:t>Moivre</a:t>
            </a:r>
            <a:endParaRPr lang="en-US" strike="sngStrike" dirty="0"/>
          </a:p>
        </p:txBody>
      </p:sp>
      <p:pic>
        <p:nvPicPr>
          <p:cNvPr id="1026" name="Picture 2" descr="undefined">
            <a:extLst>
              <a:ext uri="{FF2B5EF4-FFF2-40B4-BE49-F238E27FC236}">
                <a16:creationId xmlns:a16="http://schemas.microsoft.com/office/drawing/2014/main" id="{AA41569F-6A03-D75F-28BA-2AF7D22C8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4469947"/>
            <a:ext cx="10809514" cy="1376507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7">
            <a:extLst>
              <a:ext uri="{FF2B5EF4-FFF2-40B4-BE49-F238E27FC236}">
                <a16:creationId xmlns:a16="http://schemas.microsoft.com/office/drawing/2014/main" id="{3775F784-E007-DB39-6967-3C860451089D}"/>
              </a:ext>
            </a:extLst>
          </p:cNvPr>
          <p:cNvSpPr>
            <a:spLocks noGrp="1"/>
          </p:cNvSpPr>
          <p:nvPr>
            <p:ph type="body" sz="quarter" idx="10"/>
          </p:nvPr>
        </p:nvSpPr>
        <p:spPr>
          <a:xfrm>
            <a:off x="2514600" y="2487168"/>
            <a:ext cx="31546800" cy="1408176"/>
          </a:xfrm>
        </p:spPr>
        <p:txBody>
          <a:bodyPr/>
          <a:lstStyle/>
          <a:p>
            <a:r>
              <a:rPr lang="en-US" dirty="0"/>
              <a:t>From Coin Flips to Bells</a:t>
            </a:r>
          </a:p>
        </p:txBody>
      </p:sp>
      <p:grpSp>
        <p:nvGrpSpPr>
          <p:cNvPr id="13" name="Group 12">
            <a:extLst>
              <a:ext uri="{FF2B5EF4-FFF2-40B4-BE49-F238E27FC236}">
                <a16:creationId xmlns:a16="http://schemas.microsoft.com/office/drawing/2014/main" id="{CE22CD61-54AA-C6C6-5749-539EBE8EBA6F}"/>
              </a:ext>
            </a:extLst>
          </p:cNvPr>
          <p:cNvGrpSpPr/>
          <p:nvPr/>
        </p:nvGrpSpPr>
        <p:grpSpPr>
          <a:xfrm>
            <a:off x="17751729" y="11552689"/>
            <a:ext cx="16309670" cy="6682337"/>
            <a:chOff x="-8194370" y="12710562"/>
            <a:chExt cx="16309670" cy="6682337"/>
          </a:xfrm>
        </p:grpSpPr>
        <p:pic>
          <p:nvPicPr>
            <p:cNvPr id="14" name="Picture 13" descr="A coin with a dollar sign&#10;&#10;Description automatically generated">
              <a:extLst>
                <a:ext uri="{FF2B5EF4-FFF2-40B4-BE49-F238E27FC236}">
                  <a16:creationId xmlns:a16="http://schemas.microsoft.com/office/drawing/2014/main" id="{A12604E5-6B71-A203-DF46-D63F25F6D8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2963" y="12710562"/>
              <a:ext cx="6682337" cy="6682337"/>
            </a:xfrm>
            <a:prstGeom prst="rect">
              <a:avLst/>
            </a:prstGeom>
          </p:spPr>
        </p:pic>
        <p:sp>
          <p:nvSpPr>
            <p:cNvPr id="15" name="Rectangle: Rounded Corners 14">
              <a:extLst>
                <a:ext uri="{FF2B5EF4-FFF2-40B4-BE49-F238E27FC236}">
                  <a16:creationId xmlns:a16="http://schemas.microsoft.com/office/drawing/2014/main" id="{F933E10C-79C0-E5E7-F0DD-BC66AC6D9024}"/>
                </a:ext>
              </a:extLst>
            </p:cNvPr>
            <p:cNvSpPr/>
            <p:nvPr/>
          </p:nvSpPr>
          <p:spPr>
            <a:xfrm>
              <a:off x="-8194370" y="17777459"/>
              <a:ext cx="9086849" cy="1615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90000"/>
                </a:lnSpc>
              </a:pPr>
              <a:r>
                <a:rPr lang="en-US" sz="4000" dirty="0">
                  <a:solidFill>
                    <a:schemeClr val="bg1"/>
                  </a:solidFill>
                </a:rPr>
                <a:t>A weighted coin flipping through the air like a cartoon</a:t>
              </a: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DA74EA6-BA1F-0C71-A74C-C4DF443E73D1}"/>
                  </a:ext>
                </a:extLst>
              </p:cNvPr>
              <p:cNvSpPr txBox="1"/>
              <p:nvPr/>
            </p:nvSpPr>
            <p:spPr>
              <a:xfrm>
                <a:off x="14946832" y="4498523"/>
                <a:ext cx="9295173" cy="14695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5400" b="0" i="1" smtClean="0">
                              <a:solidFill>
                                <a:schemeClr val="bg1"/>
                              </a:solidFill>
                              <a:latin typeface="Cambria Math" panose="02040503050406030204" pitchFamily="18" charset="0"/>
                              <a:cs typeface="NVIDIA Sans" panose="020B0503020203020204" pitchFamily="34" charset="0"/>
                            </a:rPr>
                          </m:ctrlPr>
                        </m:funcPr>
                        <m:fName>
                          <m:r>
                            <m:rPr>
                              <m:sty m:val="p"/>
                            </m:rPr>
                            <a:rPr lang="en-US" sz="5400" b="0" i="0" smtClean="0">
                              <a:solidFill>
                                <a:schemeClr val="bg1"/>
                              </a:solidFill>
                              <a:latin typeface="Cambria Math" panose="02040503050406030204" pitchFamily="18" charset="0"/>
                              <a:cs typeface="NVIDIA Sans" panose="020B0503020203020204" pitchFamily="34" charset="0"/>
                            </a:rPr>
                            <m:t>Pr</m:t>
                          </m:r>
                        </m:fName>
                        <m:e>
                          <m:d>
                            <m:dPr>
                              <m:ctrlPr>
                                <a:rPr lang="en-US" sz="5400" b="0" i="1" smtClean="0">
                                  <a:solidFill>
                                    <a:schemeClr val="bg1"/>
                                  </a:solidFill>
                                  <a:latin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cs typeface="NVIDIA Sans" panose="020B0503020203020204" pitchFamily="34" charset="0"/>
                                </a:rPr>
                                <m:t>𝑋</m:t>
                              </m:r>
                              <m:r>
                                <a:rPr lang="en-US" sz="5400" b="0" i="1" smtClean="0">
                                  <a:solidFill>
                                    <a:schemeClr val="bg1"/>
                                  </a:solidFill>
                                  <a:latin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cs typeface="NVIDIA Sans" panose="020B0503020203020204" pitchFamily="34" charset="0"/>
                                </a:rPr>
                                <m:t>𝑘</m:t>
                              </m:r>
                            </m:e>
                          </m:d>
                        </m:e>
                      </m:func>
                      <m:r>
                        <a:rPr lang="en-US" sz="5400" b="0" i="1" smtClean="0">
                          <a:solidFill>
                            <a:schemeClr val="bg1"/>
                          </a:solidFill>
                          <a:latin typeface="Cambria Math" panose="02040503050406030204" pitchFamily="18" charset="0"/>
                          <a:cs typeface="NVIDIA Sans" panose="020B0503020203020204" pitchFamily="34" charset="0"/>
                        </a:rPr>
                        <m:t>=</m:t>
                      </m:r>
                      <m:d>
                        <m:dPr>
                          <m:ctrlPr>
                            <a:rPr lang="en-US" sz="5400" b="0" i="1" smtClean="0">
                              <a:solidFill>
                                <a:schemeClr val="bg1"/>
                              </a:solidFill>
                              <a:latin typeface="Cambria Math" panose="02040503050406030204" pitchFamily="18" charset="0"/>
                              <a:cs typeface="NVIDIA Sans" panose="020B0503020203020204" pitchFamily="34" charset="0"/>
                            </a:rPr>
                          </m:ctrlPr>
                        </m:dPr>
                        <m:e>
                          <m:f>
                            <m:fPr>
                              <m:type m:val="noBar"/>
                              <m:ctrlPr>
                                <a:rPr lang="en-US" sz="5400" b="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𝑛</m:t>
                              </m:r>
                            </m:num>
                            <m:den>
                              <m:r>
                                <a:rPr lang="en-US" sz="5400" b="0" i="1" smtClean="0">
                                  <a:solidFill>
                                    <a:schemeClr val="bg1"/>
                                  </a:solidFill>
                                  <a:latin typeface="Cambria Math" panose="02040503050406030204" pitchFamily="18" charset="0"/>
                                  <a:cs typeface="NVIDIA Sans" panose="020B0503020203020204" pitchFamily="34" charset="0"/>
                                </a:rPr>
                                <m:t>𝑘</m:t>
                              </m:r>
                            </m:den>
                          </m:f>
                        </m:e>
                      </m:d>
                      <m:sSup>
                        <m:sSupPr>
                          <m:ctrlPr>
                            <a:rPr lang="en-US" sz="5400" b="0" i="1" smtClean="0">
                              <a:solidFill>
                                <a:schemeClr val="bg1"/>
                              </a:solidFill>
                              <a:latin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cs typeface="NVIDIA Sans" panose="020B0503020203020204" pitchFamily="34" charset="0"/>
                            </a:rPr>
                            <m:t>𝑝</m:t>
                          </m:r>
                        </m:e>
                        <m:sup>
                          <m:r>
                            <a:rPr lang="en-US" sz="5400" b="0" i="1" smtClean="0">
                              <a:solidFill>
                                <a:schemeClr val="bg1"/>
                              </a:solidFill>
                              <a:latin typeface="Cambria Math" panose="02040503050406030204" pitchFamily="18" charset="0"/>
                              <a:cs typeface="NVIDIA Sans" panose="020B0503020203020204" pitchFamily="34" charset="0"/>
                            </a:rPr>
                            <m:t>𝑘</m:t>
                          </m:r>
                        </m:sup>
                      </m:sSup>
                      <m:sSup>
                        <m:sSupPr>
                          <m:ctrlPr>
                            <a:rPr lang="en-US" sz="5400" b="0" i="1" smtClean="0">
                              <a:solidFill>
                                <a:schemeClr val="bg1"/>
                              </a:solidFill>
                              <a:latin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cs typeface="NVIDIA Sans" panose="020B0503020203020204" pitchFamily="34" charset="0"/>
                            </a:rPr>
                            <m:t>(1−</m:t>
                          </m:r>
                          <m:r>
                            <a:rPr lang="en-US" sz="5400" b="0" i="1" smtClean="0">
                              <a:solidFill>
                                <a:schemeClr val="bg1"/>
                              </a:solidFill>
                              <a:latin typeface="Cambria Math" panose="02040503050406030204" pitchFamily="18" charset="0"/>
                              <a:cs typeface="NVIDIA Sans" panose="020B0503020203020204" pitchFamily="34" charset="0"/>
                            </a:rPr>
                            <m:t>𝑝</m:t>
                          </m:r>
                          <m:r>
                            <a:rPr lang="en-US" sz="5400" b="0" i="1" smtClean="0">
                              <a:solidFill>
                                <a:schemeClr val="bg1"/>
                              </a:solidFill>
                              <a:latin typeface="Cambria Math" panose="02040503050406030204" pitchFamily="18" charset="0"/>
                              <a:cs typeface="NVIDIA Sans" panose="020B0503020203020204" pitchFamily="34" charset="0"/>
                            </a:rPr>
                            <m:t>)</m:t>
                          </m:r>
                        </m:e>
                        <m:sup>
                          <m:r>
                            <a:rPr lang="en-US" sz="5400" b="0" i="1" smtClean="0">
                              <a:solidFill>
                                <a:schemeClr val="bg1"/>
                              </a:solidFill>
                              <a:latin typeface="Cambria Math" panose="02040503050406030204" pitchFamily="18" charset="0"/>
                              <a:cs typeface="NVIDIA Sans" panose="020B0503020203020204" pitchFamily="34" charset="0"/>
                            </a:rPr>
                            <m:t>𝑛</m:t>
                          </m:r>
                          <m:r>
                            <a:rPr lang="en-US" sz="5400" b="0" i="1" smtClean="0">
                              <a:solidFill>
                                <a:schemeClr val="bg1"/>
                              </a:solidFill>
                              <a:latin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cs typeface="NVIDIA Sans" panose="020B0503020203020204" pitchFamily="34" charset="0"/>
                            </a:rPr>
                            <m:t>𝑘</m:t>
                          </m:r>
                        </m:sup>
                      </m:sSup>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3" name="TextBox 2">
                <a:extLst>
                  <a:ext uri="{FF2B5EF4-FFF2-40B4-BE49-F238E27FC236}">
                    <a16:creationId xmlns:a16="http://schemas.microsoft.com/office/drawing/2014/main" id="{2DA74EA6-BA1F-0C71-A74C-C4DF443E73D1}"/>
                  </a:ext>
                </a:extLst>
              </p:cNvPr>
              <p:cNvSpPr txBox="1">
                <a:spLocks noRot="1" noChangeAspect="1" noMove="1" noResize="1" noEditPoints="1" noAdjustHandles="1" noChangeArrowheads="1" noChangeShapeType="1" noTextEdit="1"/>
              </p:cNvSpPr>
              <p:nvPr/>
            </p:nvSpPr>
            <p:spPr>
              <a:xfrm>
                <a:off x="14946832" y="4498523"/>
                <a:ext cx="9295173" cy="146950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6CB5966-8437-D9F1-0029-094E9041A654}"/>
                  </a:ext>
                </a:extLst>
              </p:cNvPr>
              <p:cNvSpPr txBox="1"/>
              <p:nvPr/>
            </p:nvSpPr>
            <p:spPr>
              <a:xfrm>
                <a:off x="14946832" y="6736264"/>
                <a:ext cx="11324382" cy="16732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5400" b="0" i="1" smtClean="0">
                              <a:solidFill>
                                <a:schemeClr val="bg1"/>
                              </a:solidFill>
                              <a:latin typeface="Cambria Math" panose="02040503050406030204" pitchFamily="18" charset="0"/>
                              <a:cs typeface="NVIDIA Sans" panose="020B0503020203020204" pitchFamily="34" charset="0"/>
                            </a:rPr>
                          </m:ctrlPr>
                        </m:funcPr>
                        <m:fName>
                          <m:r>
                            <m:rPr>
                              <m:sty m:val="p"/>
                            </m:rPr>
                            <a:rPr lang="en-US" sz="5400" b="0" i="0" smtClean="0">
                              <a:solidFill>
                                <a:schemeClr val="bg1"/>
                              </a:solidFill>
                              <a:latin typeface="Cambria Math" panose="02040503050406030204" pitchFamily="18" charset="0"/>
                              <a:cs typeface="NVIDIA Sans" panose="020B0503020203020204" pitchFamily="34" charset="0"/>
                            </a:rPr>
                            <m:t>Pr</m:t>
                          </m:r>
                        </m:fName>
                        <m:e>
                          <m:d>
                            <m:dPr>
                              <m:ctrlPr>
                                <a:rPr lang="en-US" sz="5400" b="0" i="1" smtClean="0">
                                  <a:solidFill>
                                    <a:schemeClr val="bg1"/>
                                  </a:solidFill>
                                  <a:latin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cs typeface="NVIDIA Sans" panose="020B0503020203020204" pitchFamily="34" charset="0"/>
                                </a:rPr>
                                <m:t>𝑋</m:t>
                              </m:r>
                              <m:r>
                                <a:rPr lang="en-US" sz="5400" b="0" i="1" smtClean="0">
                                  <a:solidFill>
                                    <a:schemeClr val="bg1"/>
                                  </a:solidFill>
                                  <a:latin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cs typeface="NVIDIA Sans" panose="020B0503020203020204" pitchFamily="34" charset="0"/>
                                </a:rPr>
                                <m:t>𝑘</m:t>
                              </m:r>
                            </m:e>
                          </m:d>
                        </m:e>
                      </m:func>
                      <m:r>
                        <a:rPr lang="en-US" sz="5400" b="0" i="1" smtClean="0">
                          <a:solidFill>
                            <a:schemeClr val="bg1"/>
                          </a:solidFill>
                          <a:latin typeface="Cambria Math" panose="02040503050406030204" pitchFamily="18" charset="0"/>
                          <a:cs typeface="NVIDIA Sans" panose="020B0503020203020204" pitchFamily="34" charset="0"/>
                        </a:rPr>
                        <m:t>=</m:t>
                      </m:r>
                      <m:f>
                        <m:fPr>
                          <m:ctrlPr>
                            <a:rPr lang="en-US" sz="5400" b="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𝑛</m:t>
                          </m:r>
                          <m:r>
                            <a:rPr lang="en-US" sz="5400" b="0" i="1" smtClean="0">
                              <a:solidFill>
                                <a:schemeClr val="bg1"/>
                              </a:solidFill>
                              <a:latin typeface="Cambria Math" panose="02040503050406030204" pitchFamily="18" charset="0"/>
                              <a:cs typeface="NVIDIA Sans" panose="020B0503020203020204" pitchFamily="34" charset="0"/>
                            </a:rPr>
                            <m:t>!</m:t>
                          </m:r>
                        </m:num>
                        <m:den>
                          <m:r>
                            <a:rPr lang="en-US" sz="5400" b="0" i="1" smtClean="0">
                              <a:solidFill>
                                <a:schemeClr val="bg1"/>
                              </a:solidFill>
                              <a:latin typeface="Cambria Math" panose="02040503050406030204" pitchFamily="18" charset="0"/>
                              <a:cs typeface="NVIDIA Sans" panose="020B0503020203020204" pitchFamily="34" charset="0"/>
                            </a:rPr>
                            <m:t>𝑘</m:t>
                          </m:r>
                          <m:r>
                            <a:rPr lang="en-US" sz="5400" b="0" i="1" smtClean="0">
                              <a:solidFill>
                                <a:schemeClr val="bg1"/>
                              </a:solidFill>
                              <a:latin typeface="Cambria Math" panose="02040503050406030204" pitchFamily="18" charset="0"/>
                              <a:cs typeface="NVIDIA Sans" panose="020B0503020203020204" pitchFamily="34" charset="0"/>
                            </a:rPr>
                            <m:t>!</m:t>
                          </m:r>
                          <m:d>
                            <m:dPr>
                              <m:ctrlPr>
                                <a:rPr lang="en-US" sz="5400" b="0" i="1" smtClean="0">
                                  <a:solidFill>
                                    <a:schemeClr val="bg1"/>
                                  </a:solidFill>
                                  <a:latin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cs typeface="NVIDIA Sans" panose="020B0503020203020204" pitchFamily="34" charset="0"/>
                                </a:rPr>
                                <m:t>𝑛</m:t>
                              </m:r>
                              <m:r>
                                <a:rPr lang="en-US" sz="5400" b="0" i="1" smtClean="0">
                                  <a:solidFill>
                                    <a:schemeClr val="bg1"/>
                                  </a:solidFill>
                                  <a:latin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cs typeface="NVIDIA Sans" panose="020B0503020203020204" pitchFamily="34" charset="0"/>
                                </a:rPr>
                                <m:t>𝑘</m:t>
                              </m:r>
                            </m:e>
                          </m:d>
                          <m:r>
                            <a:rPr lang="en-US" sz="5400" b="0" i="1" smtClean="0">
                              <a:solidFill>
                                <a:schemeClr val="bg1"/>
                              </a:solidFill>
                              <a:latin typeface="Cambria Math" panose="02040503050406030204" pitchFamily="18" charset="0"/>
                              <a:cs typeface="NVIDIA Sans" panose="020B0503020203020204" pitchFamily="34" charset="0"/>
                            </a:rPr>
                            <m:t>!</m:t>
                          </m:r>
                        </m:den>
                      </m:f>
                      <m:sSup>
                        <m:sSupPr>
                          <m:ctrlPr>
                            <a:rPr lang="en-US" sz="5400" i="1">
                              <a:solidFill>
                                <a:schemeClr val="bg1"/>
                              </a:solidFill>
                              <a:latin typeface="Cambria Math" panose="02040503050406030204" pitchFamily="18" charset="0"/>
                              <a:cs typeface="NVIDIA Sans" panose="020B0503020203020204" pitchFamily="34" charset="0"/>
                            </a:rPr>
                          </m:ctrlPr>
                        </m:sSupPr>
                        <m:e>
                          <m:r>
                            <a:rPr lang="en-US" sz="5400" i="1">
                              <a:solidFill>
                                <a:schemeClr val="bg1"/>
                              </a:solidFill>
                              <a:latin typeface="Cambria Math" panose="02040503050406030204" pitchFamily="18" charset="0"/>
                              <a:cs typeface="NVIDIA Sans" panose="020B0503020203020204" pitchFamily="34" charset="0"/>
                            </a:rPr>
                            <m:t>𝑝</m:t>
                          </m:r>
                        </m:e>
                        <m:sup>
                          <m:r>
                            <a:rPr lang="en-US" sz="5400" i="1">
                              <a:solidFill>
                                <a:schemeClr val="bg1"/>
                              </a:solidFill>
                              <a:latin typeface="Cambria Math" panose="02040503050406030204" pitchFamily="18" charset="0"/>
                              <a:cs typeface="NVIDIA Sans" panose="020B0503020203020204" pitchFamily="34" charset="0"/>
                            </a:rPr>
                            <m:t>𝑘</m:t>
                          </m:r>
                        </m:sup>
                      </m:sSup>
                      <m:sSup>
                        <m:sSupPr>
                          <m:ctrlPr>
                            <a:rPr lang="en-US" sz="5400" i="1">
                              <a:solidFill>
                                <a:schemeClr val="bg1"/>
                              </a:solidFill>
                              <a:latin typeface="Cambria Math" panose="02040503050406030204" pitchFamily="18" charset="0"/>
                              <a:cs typeface="NVIDIA Sans" panose="020B0503020203020204" pitchFamily="34" charset="0"/>
                            </a:rPr>
                          </m:ctrlPr>
                        </m:sSupPr>
                        <m:e>
                          <m:r>
                            <a:rPr lang="en-US" sz="5400" i="1">
                              <a:solidFill>
                                <a:schemeClr val="bg1"/>
                              </a:solidFill>
                              <a:latin typeface="Cambria Math" panose="02040503050406030204" pitchFamily="18" charset="0"/>
                              <a:cs typeface="NVIDIA Sans" panose="020B0503020203020204" pitchFamily="34" charset="0"/>
                            </a:rPr>
                            <m:t>(1−</m:t>
                          </m:r>
                          <m:r>
                            <a:rPr lang="en-US" sz="5400" i="1">
                              <a:solidFill>
                                <a:schemeClr val="bg1"/>
                              </a:solidFill>
                              <a:latin typeface="Cambria Math" panose="02040503050406030204" pitchFamily="18" charset="0"/>
                              <a:cs typeface="NVIDIA Sans" panose="020B0503020203020204" pitchFamily="34" charset="0"/>
                            </a:rPr>
                            <m:t>𝑝</m:t>
                          </m:r>
                          <m:r>
                            <a:rPr lang="en-US" sz="5400" i="1">
                              <a:solidFill>
                                <a:schemeClr val="bg1"/>
                              </a:solidFill>
                              <a:latin typeface="Cambria Math" panose="02040503050406030204" pitchFamily="18" charset="0"/>
                              <a:cs typeface="NVIDIA Sans" panose="020B0503020203020204" pitchFamily="34" charset="0"/>
                            </a:rPr>
                            <m:t>)</m:t>
                          </m:r>
                        </m:e>
                        <m:sup>
                          <m:r>
                            <a:rPr lang="en-US" sz="5400" i="1">
                              <a:solidFill>
                                <a:schemeClr val="bg1"/>
                              </a:solidFill>
                              <a:latin typeface="Cambria Math" panose="02040503050406030204" pitchFamily="18" charset="0"/>
                              <a:cs typeface="NVIDIA Sans" panose="020B0503020203020204" pitchFamily="34" charset="0"/>
                            </a:rPr>
                            <m:t>𝑛</m:t>
                          </m:r>
                          <m:r>
                            <a:rPr lang="en-US" sz="5400" i="1">
                              <a:solidFill>
                                <a:schemeClr val="bg1"/>
                              </a:solidFill>
                              <a:latin typeface="Cambria Math" panose="02040503050406030204" pitchFamily="18" charset="0"/>
                              <a:cs typeface="NVIDIA Sans" panose="020B0503020203020204" pitchFamily="34" charset="0"/>
                            </a:rPr>
                            <m:t>−</m:t>
                          </m:r>
                          <m:r>
                            <a:rPr lang="en-US" sz="5400" i="1">
                              <a:solidFill>
                                <a:schemeClr val="bg1"/>
                              </a:solidFill>
                              <a:latin typeface="Cambria Math" panose="02040503050406030204" pitchFamily="18" charset="0"/>
                              <a:cs typeface="NVIDIA Sans" panose="020B0503020203020204" pitchFamily="34" charset="0"/>
                            </a:rPr>
                            <m:t>𝑘</m:t>
                          </m:r>
                        </m:sup>
                      </m:sSup>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4" name="TextBox 3">
                <a:extLst>
                  <a:ext uri="{FF2B5EF4-FFF2-40B4-BE49-F238E27FC236}">
                    <a16:creationId xmlns:a16="http://schemas.microsoft.com/office/drawing/2014/main" id="{B6CB5966-8437-D9F1-0029-094E9041A654}"/>
                  </a:ext>
                </a:extLst>
              </p:cNvPr>
              <p:cNvSpPr txBox="1">
                <a:spLocks noRot="1" noChangeAspect="1" noMove="1" noResize="1" noEditPoints="1" noAdjustHandles="1" noChangeArrowheads="1" noChangeShapeType="1" noTextEdit="1"/>
              </p:cNvSpPr>
              <p:nvPr/>
            </p:nvSpPr>
            <p:spPr>
              <a:xfrm>
                <a:off x="14946832" y="6736264"/>
                <a:ext cx="11324382" cy="167327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05E179F-0D91-420D-8B23-55E003150046}"/>
                  </a:ext>
                </a:extLst>
              </p:cNvPr>
              <p:cNvSpPr txBox="1"/>
              <p:nvPr/>
            </p:nvSpPr>
            <p:spPr>
              <a:xfrm>
                <a:off x="14946832" y="9177779"/>
                <a:ext cx="12018034" cy="20312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5400" b="0" i="1" smtClean="0">
                              <a:solidFill>
                                <a:schemeClr val="bg1"/>
                              </a:solidFill>
                              <a:latin typeface="Cambria Math" panose="02040503050406030204" pitchFamily="18" charset="0"/>
                              <a:cs typeface="NVIDIA Sans" panose="020B0503020203020204" pitchFamily="34" charset="0"/>
                            </a:rPr>
                          </m:ctrlPr>
                        </m:funcPr>
                        <m:fName>
                          <m:r>
                            <m:rPr>
                              <m:sty m:val="p"/>
                            </m:rPr>
                            <a:rPr lang="en-US" sz="5400" b="0" i="0" smtClean="0">
                              <a:solidFill>
                                <a:schemeClr val="bg1"/>
                              </a:solidFill>
                              <a:latin typeface="Cambria Math" panose="02040503050406030204" pitchFamily="18" charset="0"/>
                              <a:cs typeface="NVIDIA Sans" panose="020B0503020203020204" pitchFamily="34" charset="0"/>
                            </a:rPr>
                            <m:t>Pr</m:t>
                          </m:r>
                        </m:fName>
                        <m:e>
                          <m:d>
                            <m:dPr>
                              <m:ctrlPr>
                                <a:rPr lang="en-US" sz="5400" b="0" i="1" smtClean="0">
                                  <a:solidFill>
                                    <a:schemeClr val="bg1"/>
                                  </a:solidFill>
                                  <a:latin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cs typeface="NVIDIA Sans" panose="020B0503020203020204" pitchFamily="34" charset="0"/>
                                </a:rPr>
                                <m:t>𝑋</m:t>
                              </m:r>
                              <m:r>
                                <a:rPr lang="en-US" sz="5400" b="0" i="1" smtClean="0">
                                  <a:solidFill>
                                    <a:schemeClr val="bg1"/>
                                  </a:solidFill>
                                  <a:latin typeface="Cambria Math" panose="02040503050406030204" pitchFamily="18" charset="0"/>
                                  <a:cs typeface="NVIDIA Sans" panose="020B0503020203020204" pitchFamily="34" charset="0"/>
                                </a:rPr>
                                <m:t>=2</m:t>
                              </m:r>
                            </m:e>
                          </m:d>
                        </m:e>
                      </m:func>
                      <m:r>
                        <a:rPr lang="en-US" sz="5400" b="0" i="1" smtClean="0">
                          <a:solidFill>
                            <a:schemeClr val="bg1"/>
                          </a:solidFill>
                          <a:latin typeface="Cambria Math" panose="02040503050406030204" pitchFamily="18" charset="0"/>
                          <a:cs typeface="NVIDIA Sans" panose="020B0503020203020204" pitchFamily="34" charset="0"/>
                        </a:rPr>
                        <m:t>=</m:t>
                      </m:r>
                      <m:f>
                        <m:fPr>
                          <m:ctrlPr>
                            <a:rPr lang="en-US" sz="5400" b="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4!</m:t>
                          </m:r>
                        </m:num>
                        <m:den>
                          <m:r>
                            <a:rPr lang="en-US" sz="5400" b="0" i="1" smtClean="0">
                              <a:solidFill>
                                <a:schemeClr val="bg1"/>
                              </a:solidFill>
                              <a:latin typeface="Cambria Math" panose="02040503050406030204" pitchFamily="18" charset="0"/>
                              <a:cs typeface="NVIDIA Sans" panose="020B0503020203020204" pitchFamily="34" charset="0"/>
                            </a:rPr>
                            <m:t>2!</m:t>
                          </m:r>
                          <m:d>
                            <m:dPr>
                              <m:ctrlPr>
                                <a:rPr lang="en-US" sz="5400" b="0" i="1" smtClean="0">
                                  <a:solidFill>
                                    <a:schemeClr val="bg1"/>
                                  </a:solidFill>
                                  <a:latin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cs typeface="NVIDIA Sans" panose="020B0503020203020204" pitchFamily="34" charset="0"/>
                                </a:rPr>
                                <m:t>4−2</m:t>
                              </m:r>
                            </m:e>
                          </m:d>
                          <m:r>
                            <a:rPr lang="en-US" sz="5400" b="0" i="1" smtClean="0">
                              <a:solidFill>
                                <a:schemeClr val="bg1"/>
                              </a:solidFill>
                              <a:latin typeface="Cambria Math" panose="02040503050406030204" pitchFamily="18" charset="0"/>
                              <a:cs typeface="NVIDIA Sans" panose="020B0503020203020204" pitchFamily="34" charset="0"/>
                            </a:rPr>
                            <m:t>!</m:t>
                          </m:r>
                        </m:den>
                      </m:f>
                      <m:sSup>
                        <m:sSupPr>
                          <m:ctrlPr>
                            <a:rPr lang="en-US" sz="5400" i="1">
                              <a:solidFill>
                                <a:schemeClr val="bg1"/>
                              </a:solidFill>
                              <a:latin typeface="Cambria Math" panose="02040503050406030204" pitchFamily="18" charset="0"/>
                              <a:cs typeface="NVIDIA Sans" panose="020B0503020203020204" pitchFamily="34" charset="0"/>
                            </a:rPr>
                          </m:ctrlPr>
                        </m:sSupPr>
                        <m:e>
                          <m:d>
                            <m:dPr>
                              <m:ctrlPr>
                                <a:rPr lang="en-US" sz="5400" i="1" smtClean="0">
                                  <a:solidFill>
                                    <a:schemeClr val="bg1"/>
                                  </a:solidFill>
                                  <a:latin typeface="Cambria Math" panose="02040503050406030204" pitchFamily="18" charset="0"/>
                                  <a:cs typeface="NVIDIA Sans" panose="020B0503020203020204" pitchFamily="34" charset="0"/>
                                </a:rPr>
                              </m:ctrlPr>
                            </m:dPr>
                            <m:e>
                              <m:f>
                                <m:fPr>
                                  <m:ctrlPr>
                                    <a:rPr lang="en-US" sz="5400" i="1">
                                      <a:solidFill>
                                        <a:schemeClr val="bg1"/>
                                      </a:solidFill>
                                      <a:latin typeface="Cambria Math" panose="02040503050406030204" pitchFamily="18" charset="0"/>
                                      <a:cs typeface="NVIDIA Sans" panose="020B0503020203020204" pitchFamily="34" charset="0"/>
                                    </a:rPr>
                                  </m:ctrlPr>
                                </m:fPr>
                                <m:num>
                                  <m:r>
                                    <a:rPr lang="en-US" sz="5400" i="1">
                                      <a:solidFill>
                                        <a:schemeClr val="bg1"/>
                                      </a:solidFill>
                                      <a:latin typeface="Cambria Math" panose="02040503050406030204" pitchFamily="18" charset="0"/>
                                      <a:cs typeface="NVIDIA Sans" panose="020B0503020203020204" pitchFamily="34" charset="0"/>
                                    </a:rPr>
                                    <m:t>1</m:t>
                                  </m:r>
                                </m:num>
                                <m:den>
                                  <m:r>
                                    <a:rPr lang="en-US" sz="5400" i="1">
                                      <a:solidFill>
                                        <a:schemeClr val="bg1"/>
                                      </a:solidFill>
                                      <a:latin typeface="Cambria Math" panose="02040503050406030204" pitchFamily="18" charset="0"/>
                                      <a:cs typeface="NVIDIA Sans" panose="020B0503020203020204" pitchFamily="34" charset="0"/>
                                    </a:rPr>
                                    <m:t>2</m:t>
                                  </m:r>
                                </m:den>
                              </m:f>
                            </m:e>
                          </m:d>
                        </m:e>
                        <m:sup>
                          <m:r>
                            <a:rPr lang="en-US" sz="5400" b="0" i="1" smtClean="0">
                              <a:solidFill>
                                <a:schemeClr val="bg1"/>
                              </a:solidFill>
                              <a:latin typeface="Cambria Math" panose="02040503050406030204" pitchFamily="18" charset="0"/>
                              <a:cs typeface="NVIDIA Sans" panose="020B0503020203020204" pitchFamily="34" charset="0"/>
                            </a:rPr>
                            <m:t>2</m:t>
                          </m:r>
                        </m:sup>
                      </m:sSup>
                      <m:sSup>
                        <m:sSupPr>
                          <m:ctrlPr>
                            <a:rPr lang="en-US" sz="5400" i="1">
                              <a:solidFill>
                                <a:schemeClr val="bg1"/>
                              </a:solidFill>
                              <a:latin typeface="Cambria Math" panose="02040503050406030204" pitchFamily="18" charset="0"/>
                              <a:cs typeface="NVIDIA Sans" panose="020B0503020203020204" pitchFamily="34" charset="0"/>
                            </a:rPr>
                          </m:ctrlPr>
                        </m:sSupPr>
                        <m:e>
                          <m:r>
                            <a:rPr lang="en-US" sz="5400" i="1">
                              <a:solidFill>
                                <a:schemeClr val="bg1"/>
                              </a:solidFill>
                              <a:latin typeface="Cambria Math" panose="02040503050406030204" pitchFamily="18" charset="0"/>
                              <a:cs typeface="NVIDIA Sans" panose="020B0503020203020204" pitchFamily="34" charset="0"/>
                            </a:rPr>
                            <m:t>(1−</m:t>
                          </m:r>
                          <m:f>
                            <m:fPr>
                              <m:ctrlPr>
                                <a:rPr lang="en-US" sz="540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1</m:t>
                              </m:r>
                            </m:num>
                            <m:den>
                              <m:r>
                                <a:rPr lang="en-US" sz="5400" b="0" i="1" smtClean="0">
                                  <a:solidFill>
                                    <a:schemeClr val="bg1"/>
                                  </a:solidFill>
                                  <a:latin typeface="Cambria Math" panose="02040503050406030204" pitchFamily="18" charset="0"/>
                                  <a:cs typeface="NVIDIA Sans" panose="020B0503020203020204" pitchFamily="34" charset="0"/>
                                </a:rPr>
                                <m:t>2</m:t>
                              </m:r>
                            </m:den>
                          </m:f>
                          <m:r>
                            <a:rPr lang="en-US" sz="5400" i="1">
                              <a:solidFill>
                                <a:schemeClr val="bg1"/>
                              </a:solidFill>
                              <a:latin typeface="Cambria Math" panose="02040503050406030204" pitchFamily="18" charset="0"/>
                              <a:cs typeface="NVIDIA Sans" panose="020B0503020203020204" pitchFamily="34" charset="0"/>
                            </a:rPr>
                            <m:t>)</m:t>
                          </m:r>
                        </m:e>
                        <m:sup>
                          <m:r>
                            <a:rPr lang="en-US" sz="5400" b="0" i="1" smtClean="0">
                              <a:solidFill>
                                <a:schemeClr val="bg1"/>
                              </a:solidFill>
                              <a:latin typeface="Cambria Math" panose="02040503050406030204" pitchFamily="18" charset="0"/>
                              <a:cs typeface="NVIDIA Sans" panose="020B0503020203020204" pitchFamily="34" charset="0"/>
                            </a:rPr>
                            <m:t>4</m:t>
                          </m:r>
                          <m:r>
                            <a:rPr lang="en-US" sz="5400" i="1">
                              <a:solidFill>
                                <a:schemeClr val="bg1"/>
                              </a:solidFill>
                              <a:latin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cs typeface="NVIDIA Sans" panose="020B0503020203020204" pitchFamily="34" charset="0"/>
                            </a:rPr>
                            <m:t>2</m:t>
                          </m:r>
                        </m:sup>
                      </m:sSup>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5" name="TextBox 4">
                <a:extLst>
                  <a:ext uri="{FF2B5EF4-FFF2-40B4-BE49-F238E27FC236}">
                    <a16:creationId xmlns:a16="http://schemas.microsoft.com/office/drawing/2014/main" id="{F05E179F-0D91-420D-8B23-55E003150046}"/>
                  </a:ext>
                </a:extLst>
              </p:cNvPr>
              <p:cNvSpPr txBox="1">
                <a:spLocks noRot="1" noChangeAspect="1" noMove="1" noResize="1" noEditPoints="1" noAdjustHandles="1" noChangeArrowheads="1" noChangeShapeType="1" noTextEdit="1"/>
              </p:cNvSpPr>
              <p:nvPr/>
            </p:nvSpPr>
            <p:spPr>
              <a:xfrm>
                <a:off x="14946832" y="9177779"/>
                <a:ext cx="12018034" cy="203126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5D4ACD8-54B1-0D8C-E60F-7C30A68EF71A}"/>
                  </a:ext>
                </a:extLst>
              </p:cNvPr>
              <p:cNvSpPr txBox="1"/>
              <p:nvPr/>
            </p:nvSpPr>
            <p:spPr>
              <a:xfrm>
                <a:off x="29714922" y="3736297"/>
                <a:ext cx="2010615" cy="15558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5400" b="0" i="1" smtClean="0">
                          <a:solidFill>
                            <a:schemeClr val="bg1"/>
                          </a:solidFill>
                          <a:latin typeface="Cambria Math" panose="02040503050406030204" pitchFamily="18" charset="0"/>
                          <a:cs typeface="NVIDIA Sans" panose="020B0503020203020204" pitchFamily="34" charset="0"/>
                        </a:rPr>
                        <m:t>𝑝</m:t>
                      </m:r>
                      <m:r>
                        <a:rPr lang="en-US" sz="5400" b="0" i="1" smtClean="0">
                          <a:solidFill>
                            <a:schemeClr val="bg1"/>
                          </a:solidFill>
                          <a:latin typeface="Cambria Math" panose="02040503050406030204" pitchFamily="18" charset="0"/>
                          <a:cs typeface="NVIDIA Sans" panose="020B0503020203020204" pitchFamily="34" charset="0"/>
                        </a:rPr>
                        <m:t>= </m:t>
                      </m:r>
                      <m:f>
                        <m:fPr>
                          <m:ctrlPr>
                            <a:rPr lang="en-US" sz="5400" b="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1</m:t>
                          </m:r>
                        </m:num>
                        <m:den>
                          <m:r>
                            <a:rPr lang="en-US" sz="5400" b="0" i="1" smtClean="0">
                              <a:solidFill>
                                <a:schemeClr val="bg1"/>
                              </a:solidFill>
                              <a:latin typeface="Cambria Math" panose="02040503050406030204" pitchFamily="18" charset="0"/>
                              <a:cs typeface="NVIDIA Sans" panose="020B0503020203020204" pitchFamily="34" charset="0"/>
                            </a:rPr>
                            <m:t>2</m:t>
                          </m:r>
                        </m:den>
                      </m:f>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6" name="TextBox 5">
                <a:extLst>
                  <a:ext uri="{FF2B5EF4-FFF2-40B4-BE49-F238E27FC236}">
                    <a16:creationId xmlns:a16="http://schemas.microsoft.com/office/drawing/2014/main" id="{85D4ACD8-54B1-0D8C-E60F-7C30A68EF71A}"/>
                  </a:ext>
                </a:extLst>
              </p:cNvPr>
              <p:cNvSpPr txBox="1">
                <a:spLocks noRot="1" noChangeAspect="1" noMove="1" noResize="1" noEditPoints="1" noAdjustHandles="1" noChangeArrowheads="1" noChangeShapeType="1" noTextEdit="1"/>
              </p:cNvSpPr>
              <p:nvPr/>
            </p:nvSpPr>
            <p:spPr>
              <a:xfrm>
                <a:off x="29714922" y="3736297"/>
                <a:ext cx="2010615" cy="155581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8DDEFF2-7C92-3428-5923-2248F700431F}"/>
                  </a:ext>
                </a:extLst>
              </p:cNvPr>
              <p:cNvSpPr txBox="1"/>
              <p:nvPr/>
            </p:nvSpPr>
            <p:spPr>
              <a:xfrm>
                <a:off x="29714922" y="6194637"/>
                <a:ext cx="1872949"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5400" b="0" i="1" smtClean="0">
                          <a:solidFill>
                            <a:schemeClr val="bg1"/>
                          </a:solidFill>
                          <a:latin typeface="Cambria Math" panose="02040503050406030204" pitchFamily="18" charset="0"/>
                          <a:cs typeface="NVIDIA Sans" panose="020B0503020203020204" pitchFamily="34" charset="0"/>
                        </a:rPr>
                        <m:t>𝑛</m:t>
                      </m:r>
                      <m:r>
                        <a:rPr lang="en-US" sz="5400" b="0" i="1" smtClean="0">
                          <a:solidFill>
                            <a:schemeClr val="bg1"/>
                          </a:solidFill>
                          <a:latin typeface="Cambria Math" panose="02040503050406030204" pitchFamily="18" charset="0"/>
                          <a:cs typeface="NVIDIA Sans" panose="020B0503020203020204" pitchFamily="34" charset="0"/>
                        </a:rPr>
                        <m:t>=4</m:t>
                      </m:r>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7" name="TextBox 6">
                <a:extLst>
                  <a:ext uri="{FF2B5EF4-FFF2-40B4-BE49-F238E27FC236}">
                    <a16:creationId xmlns:a16="http://schemas.microsoft.com/office/drawing/2014/main" id="{58DDEFF2-7C92-3428-5923-2248F700431F}"/>
                  </a:ext>
                </a:extLst>
              </p:cNvPr>
              <p:cNvSpPr txBox="1">
                <a:spLocks noRot="1" noChangeAspect="1" noMove="1" noResize="1" noEditPoints="1" noAdjustHandles="1" noChangeArrowheads="1" noChangeShapeType="1" noTextEdit="1"/>
              </p:cNvSpPr>
              <p:nvPr/>
            </p:nvSpPr>
            <p:spPr>
              <a:xfrm>
                <a:off x="29714922" y="6194637"/>
                <a:ext cx="1872949" cy="83099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A10E37C-C3D3-CAB4-4BCE-C764F8FB0514}"/>
                  </a:ext>
                </a:extLst>
              </p:cNvPr>
              <p:cNvSpPr txBox="1"/>
              <p:nvPr/>
            </p:nvSpPr>
            <p:spPr>
              <a:xfrm>
                <a:off x="29787569" y="8248106"/>
                <a:ext cx="1865319"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5400" b="0" i="1" smtClean="0">
                          <a:solidFill>
                            <a:schemeClr val="bg1"/>
                          </a:solidFill>
                          <a:latin typeface="Cambria Math" panose="02040503050406030204" pitchFamily="18" charset="0"/>
                          <a:cs typeface="NVIDIA Sans" panose="020B0503020203020204" pitchFamily="34" charset="0"/>
                        </a:rPr>
                        <m:t>𝑘</m:t>
                      </m:r>
                      <m:r>
                        <a:rPr lang="en-US" sz="5400" b="0" i="1" smtClean="0">
                          <a:solidFill>
                            <a:schemeClr val="bg1"/>
                          </a:solidFill>
                          <a:latin typeface="Cambria Math" panose="02040503050406030204" pitchFamily="18" charset="0"/>
                          <a:cs typeface="NVIDIA Sans" panose="020B0503020203020204" pitchFamily="34" charset="0"/>
                        </a:rPr>
                        <m:t>=2</m:t>
                      </m:r>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8" name="TextBox 7">
                <a:extLst>
                  <a:ext uri="{FF2B5EF4-FFF2-40B4-BE49-F238E27FC236}">
                    <a16:creationId xmlns:a16="http://schemas.microsoft.com/office/drawing/2014/main" id="{4A10E37C-C3D3-CAB4-4BCE-C764F8FB0514}"/>
                  </a:ext>
                </a:extLst>
              </p:cNvPr>
              <p:cNvSpPr txBox="1">
                <a:spLocks noRot="1" noChangeAspect="1" noMove="1" noResize="1" noEditPoints="1" noAdjustHandles="1" noChangeArrowheads="1" noChangeShapeType="1" noTextEdit="1"/>
              </p:cNvSpPr>
              <p:nvPr/>
            </p:nvSpPr>
            <p:spPr>
              <a:xfrm>
                <a:off x="29787569" y="8248106"/>
                <a:ext cx="1865319" cy="83099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378C442-5796-FC34-F537-B475E2C4E1CF}"/>
                  </a:ext>
                </a:extLst>
              </p:cNvPr>
              <p:cNvSpPr txBox="1"/>
              <p:nvPr/>
            </p:nvSpPr>
            <p:spPr>
              <a:xfrm>
                <a:off x="14946832" y="11977277"/>
                <a:ext cx="9966639" cy="18671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5400" b="0" i="1" smtClean="0">
                              <a:solidFill>
                                <a:schemeClr val="bg1"/>
                              </a:solidFill>
                              <a:latin typeface="Cambria Math" panose="02040503050406030204" pitchFamily="18" charset="0"/>
                              <a:cs typeface="NVIDIA Sans" panose="020B0503020203020204" pitchFamily="34" charset="0"/>
                            </a:rPr>
                          </m:ctrlPr>
                        </m:funcPr>
                        <m:fName>
                          <m:r>
                            <m:rPr>
                              <m:sty m:val="p"/>
                            </m:rPr>
                            <a:rPr lang="en-US" sz="5400" b="0" i="0" smtClean="0">
                              <a:solidFill>
                                <a:schemeClr val="bg1"/>
                              </a:solidFill>
                              <a:latin typeface="Cambria Math" panose="02040503050406030204" pitchFamily="18" charset="0"/>
                              <a:cs typeface="NVIDIA Sans" panose="020B0503020203020204" pitchFamily="34" charset="0"/>
                            </a:rPr>
                            <m:t>Pr</m:t>
                          </m:r>
                        </m:fName>
                        <m:e>
                          <m:d>
                            <m:dPr>
                              <m:ctrlPr>
                                <a:rPr lang="en-US" sz="5400" b="0" i="1" smtClean="0">
                                  <a:solidFill>
                                    <a:schemeClr val="bg1"/>
                                  </a:solidFill>
                                  <a:latin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cs typeface="NVIDIA Sans" panose="020B0503020203020204" pitchFamily="34" charset="0"/>
                                </a:rPr>
                                <m:t>𝑋</m:t>
                              </m:r>
                              <m:r>
                                <a:rPr lang="en-US" sz="5400" b="0" i="1" smtClean="0">
                                  <a:solidFill>
                                    <a:schemeClr val="bg1"/>
                                  </a:solidFill>
                                  <a:latin typeface="Cambria Math" panose="02040503050406030204" pitchFamily="18" charset="0"/>
                                  <a:cs typeface="NVIDIA Sans" panose="020B0503020203020204" pitchFamily="34" charset="0"/>
                                </a:rPr>
                                <m:t>=2</m:t>
                              </m:r>
                            </m:e>
                          </m:d>
                        </m:e>
                      </m:func>
                      <m:r>
                        <a:rPr lang="en-US" sz="5400" b="0" i="1" smtClean="0">
                          <a:solidFill>
                            <a:schemeClr val="bg1"/>
                          </a:solidFill>
                          <a:latin typeface="Cambria Math" panose="02040503050406030204" pitchFamily="18" charset="0"/>
                          <a:cs typeface="NVIDIA Sans" panose="020B0503020203020204" pitchFamily="34" charset="0"/>
                        </a:rPr>
                        <m:t>=</m:t>
                      </m:r>
                      <m:f>
                        <m:fPr>
                          <m:ctrlPr>
                            <a:rPr lang="en-US" sz="5400" b="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4</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∙3∙2∙1</m:t>
                          </m:r>
                        </m:num>
                        <m:den>
                          <m:r>
                            <a:rPr lang="en-US" sz="5400" b="0" i="1" smtClean="0">
                              <a:solidFill>
                                <a:schemeClr val="bg1"/>
                              </a:solidFill>
                              <a:latin typeface="Cambria Math" panose="02040503050406030204" pitchFamily="18" charset="0"/>
                              <a:cs typeface="NVIDIA Sans" panose="020B0503020203020204" pitchFamily="34" charset="0"/>
                            </a:rPr>
                            <m:t>2</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∙1∙2∙1</m:t>
                          </m:r>
                        </m:den>
                      </m:f>
                      <m:d>
                        <m:dPr>
                          <m:ctrlPr>
                            <a:rPr lang="en-US" sz="5400" b="0" i="1" smtClean="0">
                              <a:solidFill>
                                <a:schemeClr val="bg1"/>
                              </a:solidFill>
                              <a:latin typeface="Cambria Math" panose="02040503050406030204" pitchFamily="18" charset="0"/>
                              <a:cs typeface="NVIDIA Sans" panose="020B0503020203020204" pitchFamily="34" charset="0"/>
                            </a:rPr>
                          </m:ctrlPr>
                        </m:dPr>
                        <m:e>
                          <m:f>
                            <m:fPr>
                              <m:ctrlPr>
                                <a:rPr lang="en-US" sz="5400" b="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1</m:t>
                              </m:r>
                            </m:num>
                            <m:den>
                              <m:r>
                                <a:rPr lang="en-US" sz="5400" b="0" i="1" smtClean="0">
                                  <a:solidFill>
                                    <a:schemeClr val="bg1"/>
                                  </a:solidFill>
                                  <a:latin typeface="Cambria Math" panose="02040503050406030204" pitchFamily="18" charset="0"/>
                                  <a:cs typeface="NVIDIA Sans" panose="020B0503020203020204" pitchFamily="34" charset="0"/>
                                </a:rPr>
                                <m:t>4</m:t>
                              </m:r>
                            </m:den>
                          </m:f>
                        </m:e>
                      </m:d>
                      <m:d>
                        <m:dPr>
                          <m:ctrlPr>
                            <a:rPr lang="en-US" sz="5400" b="0" i="1" smtClean="0">
                              <a:solidFill>
                                <a:schemeClr val="bg1"/>
                              </a:solidFill>
                              <a:latin typeface="Cambria Math" panose="02040503050406030204" pitchFamily="18" charset="0"/>
                              <a:cs typeface="NVIDIA Sans" panose="020B0503020203020204" pitchFamily="34" charset="0"/>
                            </a:rPr>
                          </m:ctrlPr>
                        </m:dPr>
                        <m:e>
                          <m:f>
                            <m:fPr>
                              <m:ctrlPr>
                                <a:rPr lang="en-US" sz="5400" b="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1</m:t>
                              </m:r>
                            </m:num>
                            <m:den>
                              <m:r>
                                <a:rPr lang="en-US" sz="5400" b="0" i="1" smtClean="0">
                                  <a:solidFill>
                                    <a:schemeClr val="bg1"/>
                                  </a:solidFill>
                                  <a:latin typeface="Cambria Math" panose="02040503050406030204" pitchFamily="18" charset="0"/>
                                  <a:cs typeface="NVIDIA Sans" panose="020B0503020203020204" pitchFamily="34" charset="0"/>
                                </a:rPr>
                                <m:t>4</m:t>
                              </m:r>
                            </m:den>
                          </m:f>
                        </m:e>
                      </m:d>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9" name="TextBox 8">
                <a:extLst>
                  <a:ext uri="{FF2B5EF4-FFF2-40B4-BE49-F238E27FC236}">
                    <a16:creationId xmlns:a16="http://schemas.microsoft.com/office/drawing/2014/main" id="{8378C442-5796-FC34-F537-B475E2C4E1CF}"/>
                  </a:ext>
                </a:extLst>
              </p:cNvPr>
              <p:cNvSpPr txBox="1">
                <a:spLocks noRot="1" noChangeAspect="1" noMove="1" noResize="1" noEditPoints="1" noAdjustHandles="1" noChangeArrowheads="1" noChangeShapeType="1" noTextEdit="1"/>
              </p:cNvSpPr>
              <p:nvPr/>
            </p:nvSpPr>
            <p:spPr>
              <a:xfrm>
                <a:off x="14946832" y="11977277"/>
                <a:ext cx="9966639" cy="186717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6BCF919-F5AE-7365-B89E-BF07A562F504}"/>
                  </a:ext>
                </a:extLst>
              </p:cNvPr>
              <p:cNvSpPr txBox="1"/>
              <p:nvPr/>
            </p:nvSpPr>
            <p:spPr>
              <a:xfrm>
                <a:off x="14946832" y="14612690"/>
                <a:ext cx="4850880" cy="15611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5400" b="0" i="1" smtClean="0">
                              <a:solidFill>
                                <a:schemeClr val="bg1"/>
                              </a:solidFill>
                              <a:latin typeface="Cambria Math" panose="02040503050406030204" pitchFamily="18" charset="0"/>
                              <a:cs typeface="NVIDIA Sans" panose="020B0503020203020204" pitchFamily="34" charset="0"/>
                            </a:rPr>
                          </m:ctrlPr>
                        </m:funcPr>
                        <m:fName>
                          <m:r>
                            <m:rPr>
                              <m:sty m:val="p"/>
                            </m:rPr>
                            <a:rPr lang="en-US" sz="5400" b="0" i="0" smtClean="0">
                              <a:solidFill>
                                <a:schemeClr val="bg1"/>
                              </a:solidFill>
                              <a:latin typeface="Cambria Math" panose="02040503050406030204" pitchFamily="18" charset="0"/>
                              <a:cs typeface="NVIDIA Sans" panose="020B0503020203020204" pitchFamily="34" charset="0"/>
                            </a:rPr>
                            <m:t>Pr</m:t>
                          </m:r>
                        </m:fName>
                        <m:e>
                          <m:d>
                            <m:dPr>
                              <m:ctrlPr>
                                <a:rPr lang="en-US" sz="5400" b="0" i="1" smtClean="0">
                                  <a:solidFill>
                                    <a:schemeClr val="bg1"/>
                                  </a:solidFill>
                                  <a:latin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cs typeface="NVIDIA Sans" panose="020B0503020203020204" pitchFamily="34" charset="0"/>
                                </a:rPr>
                                <m:t>𝑋</m:t>
                              </m:r>
                              <m:r>
                                <a:rPr lang="en-US" sz="5400" b="0" i="1" smtClean="0">
                                  <a:solidFill>
                                    <a:schemeClr val="bg1"/>
                                  </a:solidFill>
                                  <a:latin typeface="Cambria Math" panose="02040503050406030204" pitchFamily="18" charset="0"/>
                                  <a:cs typeface="NVIDIA Sans" panose="020B0503020203020204" pitchFamily="34" charset="0"/>
                                </a:rPr>
                                <m:t>=2</m:t>
                              </m:r>
                            </m:e>
                          </m:d>
                        </m:e>
                      </m:func>
                      <m:r>
                        <a:rPr lang="en-US" sz="5400" b="0" i="1" smtClean="0">
                          <a:solidFill>
                            <a:schemeClr val="bg1"/>
                          </a:solidFill>
                          <a:latin typeface="Cambria Math" panose="02040503050406030204" pitchFamily="18" charset="0"/>
                          <a:cs typeface="NVIDIA Sans" panose="020B0503020203020204" pitchFamily="34" charset="0"/>
                        </a:rPr>
                        <m:t>=</m:t>
                      </m:r>
                      <m:f>
                        <m:fPr>
                          <m:ctrlPr>
                            <a:rPr lang="en-US" sz="5400" i="1">
                              <a:solidFill>
                                <a:schemeClr val="bg1"/>
                              </a:solidFill>
                              <a:latin typeface="Cambria Math" panose="02040503050406030204" pitchFamily="18" charset="0"/>
                              <a:cs typeface="NVIDIA Sans" panose="020B0503020203020204" pitchFamily="34" charset="0"/>
                            </a:rPr>
                          </m:ctrlPr>
                        </m:fPr>
                        <m:num>
                          <m:r>
                            <a:rPr lang="en-US" sz="5400" i="1">
                              <a:solidFill>
                                <a:schemeClr val="bg1"/>
                              </a:solidFill>
                              <a:latin typeface="Cambria Math" panose="02040503050406030204" pitchFamily="18" charset="0"/>
                              <a:cs typeface="NVIDIA Sans" panose="020B0503020203020204" pitchFamily="34" charset="0"/>
                            </a:rPr>
                            <m:t>6</m:t>
                          </m:r>
                        </m:num>
                        <m:den>
                          <m:r>
                            <a:rPr lang="en-US" sz="5400" i="1">
                              <a:solidFill>
                                <a:schemeClr val="bg1"/>
                              </a:solidFill>
                              <a:latin typeface="Cambria Math" panose="02040503050406030204" pitchFamily="18" charset="0"/>
                              <a:cs typeface="NVIDIA Sans" panose="020B0503020203020204" pitchFamily="34" charset="0"/>
                            </a:rPr>
                            <m:t>16</m:t>
                          </m:r>
                        </m:den>
                      </m:f>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10" name="TextBox 9">
                <a:extLst>
                  <a:ext uri="{FF2B5EF4-FFF2-40B4-BE49-F238E27FC236}">
                    <a16:creationId xmlns:a16="http://schemas.microsoft.com/office/drawing/2014/main" id="{76BCF919-F5AE-7365-B89E-BF07A562F504}"/>
                  </a:ext>
                </a:extLst>
              </p:cNvPr>
              <p:cNvSpPr txBox="1">
                <a:spLocks noRot="1" noChangeAspect="1" noMove="1" noResize="1" noEditPoints="1" noAdjustHandles="1" noChangeArrowheads="1" noChangeShapeType="1" noTextEdit="1"/>
              </p:cNvSpPr>
              <p:nvPr/>
            </p:nvSpPr>
            <p:spPr>
              <a:xfrm>
                <a:off x="14946832" y="14612690"/>
                <a:ext cx="4850880" cy="1561197"/>
              </a:xfrm>
              <a:prstGeom prst="rect">
                <a:avLst/>
              </a:prstGeom>
              <a:blipFill>
                <a:blip r:embed="rId12"/>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1AA02960-A1F6-F669-6AD8-3289AD43CD21}"/>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6" name="Slide Number Placeholder 3">
            <a:extLst>
              <a:ext uri="{FF2B5EF4-FFF2-40B4-BE49-F238E27FC236}">
                <a16:creationId xmlns:a16="http://schemas.microsoft.com/office/drawing/2014/main" id="{D6CFF507-C042-BF55-02B5-6082516DCC59}"/>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88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880545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dirty="0"/>
              <a:t>De </a:t>
            </a:r>
            <a:r>
              <a:rPr lang="en-US" dirty="0" err="1"/>
              <a:t>Moivre</a:t>
            </a:r>
            <a:endParaRPr lang="en-US" strike="sngStrike" dirty="0"/>
          </a:p>
        </p:txBody>
      </p:sp>
      <p:sp>
        <p:nvSpPr>
          <p:cNvPr id="2" name="Text Placeholder 17">
            <a:extLst>
              <a:ext uri="{FF2B5EF4-FFF2-40B4-BE49-F238E27FC236}">
                <a16:creationId xmlns:a16="http://schemas.microsoft.com/office/drawing/2014/main" id="{3775F784-E007-DB39-6967-3C860451089D}"/>
              </a:ext>
            </a:extLst>
          </p:cNvPr>
          <p:cNvSpPr>
            <a:spLocks noGrp="1"/>
          </p:cNvSpPr>
          <p:nvPr>
            <p:ph type="body" sz="quarter" idx="10"/>
          </p:nvPr>
        </p:nvSpPr>
        <p:spPr>
          <a:xfrm>
            <a:off x="2514600" y="2487168"/>
            <a:ext cx="31546800" cy="1408176"/>
          </a:xfrm>
        </p:spPr>
        <p:txBody>
          <a:bodyPr/>
          <a:lstStyle/>
          <a:p>
            <a:r>
              <a:rPr lang="en-US" dirty="0"/>
              <a:t>From Coin Flips to Bells</a:t>
            </a:r>
          </a:p>
        </p:txBody>
      </p:sp>
      <p:pic>
        <p:nvPicPr>
          <p:cNvPr id="1044" name="Picture 20">
            <a:extLst>
              <a:ext uri="{FF2B5EF4-FFF2-40B4-BE49-F238E27FC236}">
                <a16:creationId xmlns:a16="http://schemas.microsoft.com/office/drawing/2014/main" id="{89D2EAE8-FB6B-6DF5-6BE8-795FC8A5BC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470803"/>
            <a:ext cx="14369143" cy="830797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672C2D9-4070-F596-6C7E-EDB4BD8F5A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00669" y="3470802"/>
            <a:ext cx="14560731" cy="830797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76853233-2EAB-3743-802B-4FAEDEAD45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599" y="11811436"/>
            <a:ext cx="14369143" cy="8198662"/>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34933E06-891D-5B66-945D-D51F0EA489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74247" y="11811436"/>
            <a:ext cx="14787154" cy="83079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954EED9-7C40-0CD7-D9EF-73DD2AE2789B}"/>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7">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BFB95F5C-62B4-FFC3-951C-EFCA8D0AA6FE}"/>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89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361586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A6486F-F2BB-59D5-6D50-05E982AB8E93}"/>
              </a:ext>
            </a:extLst>
          </p:cNvPr>
          <p:cNvSpPr>
            <a:spLocks noGrp="1"/>
          </p:cNvSpPr>
          <p:nvPr>
            <p:ph type="sldNum" sz="quarter" idx="12"/>
          </p:nvPr>
        </p:nvSpPr>
        <p:spPr/>
        <p:txBody>
          <a:bodyPr/>
          <a:lstStyle/>
          <a:p>
            <a:fld id="{5D6FF71F-CF6A-4C46-8F9B-61D49EEA70E3}" type="slidenum">
              <a:rPr lang="en-US" smtClean="0"/>
              <a:t>9</a:t>
            </a:fld>
            <a:endParaRPr lang="en-US"/>
          </a:p>
        </p:txBody>
      </p:sp>
      <p:pic>
        <p:nvPicPr>
          <p:cNvPr id="6" name="Picture 5">
            <a:extLst>
              <a:ext uri="{FF2B5EF4-FFF2-40B4-BE49-F238E27FC236}">
                <a16:creationId xmlns:a16="http://schemas.microsoft.com/office/drawing/2014/main" id="{70C26324-E9D7-FE3E-F7CF-E4BB14A8B5D6}"/>
              </a:ext>
            </a:extLst>
          </p:cNvPr>
          <p:cNvPicPr>
            <a:picLocks noChangeAspect="1"/>
          </p:cNvPicPr>
          <p:nvPr/>
        </p:nvPicPr>
        <p:blipFill>
          <a:blip r:embed="rId2"/>
          <a:stretch>
            <a:fillRect/>
          </a:stretch>
        </p:blipFill>
        <p:spPr>
          <a:xfrm>
            <a:off x="307305" y="283664"/>
            <a:ext cx="4486788" cy="980307"/>
          </a:xfrm>
          <a:prstGeom prst="rect">
            <a:avLst/>
          </a:prstGeom>
        </p:spPr>
      </p:pic>
      <p:sp>
        <p:nvSpPr>
          <p:cNvPr id="11" name="TextBox 10">
            <a:extLst>
              <a:ext uri="{FF2B5EF4-FFF2-40B4-BE49-F238E27FC236}">
                <a16:creationId xmlns:a16="http://schemas.microsoft.com/office/drawing/2014/main" id="{89D902BA-0BAE-2702-AAF8-2D5916C14D1F}"/>
              </a:ext>
            </a:extLst>
          </p:cNvPr>
          <p:cNvSpPr txBox="1"/>
          <p:nvPr/>
        </p:nvSpPr>
        <p:spPr>
          <a:xfrm>
            <a:off x="4184196" y="19404449"/>
            <a:ext cx="28207607" cy="1169551"/>
          </a:xfrm>
          <a:prstGeom prst="rect">
            <a:avLst/>
          </a:prstGeom>
          <a:noFill/>
        </p:spPr>
        <p:txBody>
          <a:bodyPr wrap="square">
            <a:spAutoFit/>
          </a:bodyPr>
          <a:lstStyle/>
          <a:p>
            <a:pPr algn="ctr"/>
            <a:r>
              <a:rPr lang="en-US" sz="7000" dirty="0">
                <a:hlinkClick r:id="rId3"/>
              </a:rPr>
              <a:t>https://build.nvidia.com/stabilityai/stable-diffusion-xl</a:t>
            </a:r>
            <a:endParaRPr lang="en-US" sz="7000" dirty="0"/>
          </a:p>
        </p:txBody>
      </p:sp>
      <p:sp>
        <p:nvSpPr>
          <p:cNvPr id="14" name="Title 1">
            <a:extLst>
              <a:ext uri="{FF2B5EF4-FFF2-40B4-BE49-F238E27FC236}">
                <a16:creationId xmlns:a16="http://schemas.microsoft.com/office/drawing/2014/main" id="{66552DE1-7783-9C2E-E281-F01B8280A09A}"/>
              </a:ext>
            </a:extLst>
          </p:cNvPr>
          <p:cNvSpPr>
            <a:spLocks noGrp="1"/>
          </p:cNvSpPr>
          <p:nvPr>
            <p:ph type="title"/>
          </p:nvPr>
        </p:nvSpPr>
        <p:spPr>
          <a:xfrm>
            <a:off x="843566" y="168303"/>
            <a:ext cx="34888869" cy="2290736"/>
          </a:xfrm>
        </p:spPr>
        <p:txBody>
          <a:bodyPr>
            <a:normAutofit/>
          </a:bodyPr>
          <a:lstStyle/>
          <a:p>
            <a:r>
              <a:rPr lang="en-US" sz="11000" b="0" dirty="0" err="1"/>
              <a:t>build.nvidia.com</a:t>
            </a:r>
            <a:r>
              <a:rPr lang="en-US" sz="11000" b="0" dirty="0"/>
              <a:t> </a:t>
            </a:r>
            <a:r>
              <a:rPr lang="en-US" sz="11000" dirty="0" err="1"/>
              <a:t>stabilityai</a:t>
            </a:r>
            <a:r>
              <a:rPr lang="en-US" sz="11000" dirty="0"/>
              <a:t>/stable-diffusion-xl</a:t>
            </a:r>
            <a:endParaRPr lang="en-US" sz="11000" b="0" dirty="0"/>
          </a:p>
        </p:txBody>
      </p:sp>
      <p:pic>
        <p:nvPicPr>
          <p:cNvPr id="16" name="Picture 15">
            <a:extLst>
              <a:ext uri="{FF2B5EF4-FFF2-40B4-BE49-F238E27FC236}">
                <a16:creationId xmlns:a16="http://schemas.microsoft.com/office/drawing/2014/main" id="{0D94A319-C867-E6D4-9545-573FB31DA2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0400" y="2189689"/>
            <a:ext cx="29295197" cy="17331711"/>
          </a:xfrm>
          <a:prstGeom prst="rect">
            <a:avLst/>
          </a:prstGeom>
        </p:spPr>
      </p:pic>
      <p:pic>
        <p:nvPicPr>
          <p:cNvPr id="2" name="Picture 1">
            <a:extLst>
              <a:ext uri="{FF2B5EF4-FFF2-40B4-BE49-F238E27FC236}">
                <a16:creationId xmlns:a16="http://schemas.microsoft.com/office/drawing/2014/main" id="{51B1D6C8-A72C-C6B9-F8A6-C3EDC277EACD}"/>
              </a:ext>
            </a:extLst>
          </p:cNvPr>
          <p:cNvPicPr>
            <a:picLocks noChangeAspect="1"/>
          </p:cNvPicPr>
          <p:nvPr/>
        </p:nvPicPr>
        <p:blipFill>
          <a:blip r:embed="rId5"/>
          <a:stretch>
            <a:fillRect/>
          </a:stretch>
        </p:blipFill>
        <p:spPr>
          <a:xfrm>
            <a:off x="12439650" y="7726679"/>
            <a:ext cx="7772400" cy="6410130"/>
          </a:xfrm>
          <a:prstGeom prst="rect">
            <a:avLst/>
          </a:prstGeom>
        </p:spPr>
      </p:pic>
    </p:spTree>
    <p:extLst>
      <p:ext uri="{BB962C8B-B14F-4D97-AF65-F5344CB8AC3E}">
        <p14:creationId xmlns:p14="http://schemas.microsoft.com/office/powerpoint/2010/main" val="35163993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dirty="0"/>
              <a:t>De </a:t>
            </a:r>
            <a:r>
              <a:rPr lang="en-US" dirty="0" err="1"/>
              <a:t>Moivre</a:t>
            </a:r>
            <a:endParaRPr lang="en-US" strike="sngStrike" dirty="0"/>
          </a:p>
        </p:txBody>
      </p:sp>
      <p:pic>
        <p:nvPicPr>
          <p:cNvPr id="1026" name="Picture 2" descr="undefined">
            <a:extLst>
              <a:ext uri="{FF2B5EF4-FFF2-40B4-BE49-F238E27FC236}">
                <a16:creationId xmlns:a16="http://schemas.microsoft.com/office/drawing/2014/main" id="{AA41569F-6A03-D75F-28BA-2AF7D22C8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4469947"/>
            <a:ext cx="10809514" cy="1376507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7">
            <a:extLst>
              <a:ext uri="{FF2B5EF4-FFF2-40B4-BE49-F238E27FC236}">
                <a16:creationId xmlns:a16="http://schemas.microsoft.com/office/drawing/2014/main" id="{3775F784-E007-DB39-6967-3C860451089D}"/>
              </a:ext>
            </a:extLst>
          </p:cNvPr>
          <p:cNvSpPr>
            <a:spLocks noGrp="1"/>
          </p:cNvSpPr>
          <p:nvPr>
            <p:ph type="body" sz="quarter" idx="10"/>
          </p:nvPr>
        </p:nvSpPr>
        <p:spPr>
          <a:xfrm>
            <a:off x="2514600" y="2487168"/>
            <a:ext cx="31546800" cy="1408176"/>
          </a:xfrm>
        </p:spPr>
        <p:txBody>
          <a:bodyPr/>
          <a:lstStyle/>
          <a:p>
            <a:r>
              <a:rPr lang="en-US" dirty="0"/>
              <a:t>From Coin Flips to Bells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D19DB20-73A0-2C89-DCA6-74C96A56222C}"/>
                  </a:ext>
                </a:extLst>
              </p:cNvPr>
              <p:cNvSpPr txBox="1"/>
              <p:nvPr/>
            </p:nvSpPr>
            <p:spPr>
              <a:xfrm>
                <a:off x="14946832" y="4498523"/>
                <a:ext cx="9295173" cy="14695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5400" b="0" i="1" smtClean="0">
                              <a:solidFill>
                                <a:schemeClr val="bg1"/>
                              </a:solidFill>
                              <a:latin typeface="Cambria Math" panose="02040503050406030204" pitchFamily="18" charset="0"/>
                              <a:cs typeface="NVIDIA Sans" panose="020B0503020203020204" pitchFamily="34" charset="0"/>
                            </a:rPr>
                          </m:ctrlPr>
                        </m:funcPr>
                        <m:fName>
                          <m:r>
                            <m:rPr>
                              <m:sty m:val="p"/>
                            </m:rPr>
                            <a:rPr lang="en-US" sz="5400" b="0" i="0" smtClean="0">
                              <a:solidFill>
                                <a:schemeClr val="bg1"/>
                              </a:solidFill>
                              <a:latin typeface="Cambria Math" panose="02040503050406030204" pitchFamily="18" charset="0"/>
                              <a:cs typeface="NVIDIA Sans" panose="020B0503020203020204" pitchFamily="34" charset="0"/>
                            </a:rPr>
                            <m:t>Pr</m:t>
                          </m:r>
                        </m:fName>
                        <m:e>
                          <m:d>
                            <m:dPr>
                              <m:ctrlPr>
                                <a:rPr lang="en-US" sz="5400" b="0" i="1" smtClean="0">
                                  <a:solidFill>
                                    <a:schemeClr val="bg1"/>
                                  </a:solidFill>
                                  <a:latin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cs typeface="NVIDIA Sans" panose="020B0503020203020204" pitchFamily="34" charset="0"/>
                                </a:rPr>
                                <m:t>𝑋</m:t>
                              </m:r>
                              <m:r>
                                <a:rPr lang="en-US" sz="5400" b="0" i="1" smtClean="0">
                                  <a:solidFill>
                                    <a:schemeClr val="bg1"/>
                                  </a:solidFill>
                                  <a:latin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cs typeface="NVIDIA Sans" panose="020B0503020203020204" pitchFamily="34" charset="0"/>
                                </a:rPr>
                                <m:t>𝑘</m:t>
                              </m:r>
                            </m:e>
                          </m:d>
                        </m:e>
                      </m:func>
                      <m:r>
                        <a:rPr lang="en-US" sz="5400" b="0" i="1" smtClean="0">
                          <a:solidFill>
                            <a:schemeClr val="bg1"/>
                          </a:solidFill>
                          <a:latin typeface="Cambria Math" panose="02040503050406030204" pitchFamily="18" charset="0"/>
                          <a:cs typeface="NVIDIA Sans" panose="020B0503020203020204" pitchFamily="34" charset="0"/>
                        </a:rPr>
                        <m:t>=</m:t>
                      </m:r>
                      <m:d>
                        <m:dPr>
                          <m:ctrlPr>
                            <a:rPr lang="en-US" sz="5400" b="0" i="1" smtClean="0">
                              <a:solidFill>
                                <a:schemeClr val="bg1"/>
                              </a:solidFill>
                              <a:latin typeface="Cambria Math" panose="02040503050406030204" pitchFamily="18" charset="0"/>
                              <a:cs typeface="NVIDIA Sans" panose="020B0503020203020204" pitchFamily="34" charset="0"/>
                            </a:rPr>
                          </m:ctrlPr>
                        </m:dPr>
                        <m:e>
                          <m:f>
                            <m:fPr>
                              <m:type m:val="noBar"/>
                              <m:ctrlPr>
                                <a:rPr lang="en-US" sz="5400" b="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𝑛</m:t>
                              </m:r>
                            </m:num>
                            <m:den>
                              <m:r>
                                <a:rPr lang="en-US" sz="5400" b="0" i="1" smtClean="0">
                                  <a:solidFill>
                                    <a:schemeClr val="bg1"/>
                                  </a:solidFill>
                                  <a:latin typeface="Cambria Math" panose="02040503050406030204" pitchFamily="18" charset="0"/>
                                  <a:cs typeface="NVIDIA Sans" panose="020B0503020203020204" pitchFamily="34" charset="0"/>
                                </a:rPr>
                                <m:t>𝑘</m:t>
                              </m:r>
                            </m:den>
                          </m:f>
                        </m:e>
                      </m:d>
                      <m:sSup>
                        <m:sSupPr>
                          <m:ctrlPr>
                            <a:rPr lang="en-US" sz="5400" b="0" i="1" smtClean="0">
                              <a:solidFill>
                                <a:schemeClr val="bg1"/>
                              </a:solidFill>
                              <a:latin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cs typeface="NVIDIA Sans" panose="020B0503020203020204" pitchFamily="34" charset="0"/>
                            </a:rPr>
                            <m:t>𝑝</m:t>
                          </m:r>
                        </m:e>
                        <m:sup>
                          <m:r>
                            <a:rPr lang="en-US" sz="5400" b="0" i="1" smtClean="0">
                              <a:solidFill>
                                <a:schemeClr val="bg1"/>
                              </a:solidFill>
                              <a:latin typeface="Cambria Math" panose="02040503050406030204" pitchFamily="18" charset="0"/>
                              <a:cs typeface="NVIDIA Sans" panose="020B0503020203020204" pitchFamily="34" charset="0"/>
                            </a:rPr>
                            <m:t>𝑘</m:t>
                          </m:r>
                        </m:sup>
                      </m:sSup>
                      <m:sSup>
                        <m:sSupPr>
                          <m:ctrlPr>
                            <a:rPr lang="en-US" sz="5400" b="0" i="1" smtClean="0">
                              <a:solidFill>
                                <a:schemeClr val="bg1"/>
                              </a:solidFill>
                              <a:latin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cs typeface="NVIDIA Sans" panose="020B0503020203020204" pitchFamily="34" charset="0"/>
                            </a:rPr>
                            <m:t>(1−</m:t>
                          </m:r>
                          <m:r>
                            <a:rPr lang="en-US" sz="5400" b="0" i="1" smtClean="0">
                              <a:solidFill>
                                <a:schemeClr val="bg1"/>
                              </a:solidFill>
                              <a:latin typeface="Cambria Math" panose="02040503050406030204" pitchFamily="18" charset="0"/>
                              <a:cs typeface="NVIDIA Sans" panose="020B0503020203020204" pitchFamily="34" charset="0"/>
                            </a:rPr>
                            <m:t>𝑝</m:t>
                          </m:r>
                          <m:r>
                            <a:rPr lang="en-US" sz="5400" b="0" i="1" smtClean="0">
                              <a:solidFill>
                                <a:schemeClr val="bg1"/>
                              </a:solidFill>
                              <a:latin typeface="Cambria Math" panose="02040503050406030204" pitchFamily="18" charset="0"/>
                              <a:cs typeface="NVIDIA Sans" panose="020B0503020203020204" pitchFamily="34" charset="0"/>
                            </a:rPr>
                            <m:t>)</m:t>
                          </m:r>
                        </m:e>
                        <m:sup>
                          <m:r>
                            <a:rPr lang="en-US" sz="5400" b="0" i="1" smtClean="0">
                              <a:solidFill>
                                <a:schemeClr val="bg1"/>
                              </a:solidFill>
                              <a:latin typeface="Cambria Math" panose="02040503050406030204" pitchFamily="18" charset="0"/>
                              <a:cs typeface="NVIDIA Sans" panose="020B0503020203020204" pitchFamily="34" charset="0"/>
                            </a:rPr>
                            <m:t>𝑛</m:t>
                          </m:r>
                          <m:r>
                            <a:rPr lang="en-US" sz="5400" b="0" i="1" smtClean="0">
                              <a:solidFill>
                                <a:schemeClr val="bg1"/>
                              </a:solidFill>
                              <a:latin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cs typeface="NVIDIA Sans" panose="020B0503020203020204" pitchFamily="34" charset="0"/>
                            </a:rPr>
                            <m:t>𝑘</m:t>
                          </m:r>
                        </m:sup>
                      </m:sSup>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8" name="TextBox 7">
                <a:extLst>
                  <a:ext uri="{FF2B5EF4-FFF2-40B4-BE49-F238E27FC236}">
                    <a16:creationId xmlns:a16="http://schemas.microsoft.com/office/drawing/2014/main" id="{2D19DB20-73A0-2C89-DCA6-74C96A56222C}"/>
                  </a:ext>
                </a:extLst>
              </p:cNvPr>
              <p:cNvSpPr txBox="1">
                <a:spLocks noRot="1" noChangeAspect="1" noMove="1" noResize="1" noEditPoints="1" noAdjustHandles="1" noChangeArrowheads="1" noChangeShapeType="1" noTextEdit="1"/>
              </p:cNvSpPr>
              <p:nvPr/>
            </p:nvSpPr>
            <p:spPr>
              <a:xfrm>
                <a:off x="14946832" y="4498523"/>
                <a:ext cx="9295173" cy="146950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18B0A95-051B-D036-CEC5-A339B93FDC95}"/>
                  </a:ext>
                </a:extLst>
              </p:cNvPr>
              <p:cNvSpPr txBox="1"/>
              <p:nvPr/>
            </p:nvSpPr>
            <p:spPr>
              <a:xfrm>
                <a:off x="14946832" y="6674877"/>
                <a:ext cx="11324382" cy="16732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5400" b="0" i="1" smtClean="0">
                              <a:solidFill>
                                <a:schemeClr val="bg1"/>
                              </a:solidFill>
                              <a:latin typeface="Cambria Math" panose="02040503050406030204" pitchFamily="18" charset="0"/>
                              <a:cs typeface="NVIDIA Sans" panose="020B0503020203020204" pitchFamily="34" charset="0"/>
                            </a:rPr>
                          </m:ctrlPr>
                        </m:funcPr>
                        <m:fName>
                          <m:r>
                            <m:rPr>
                              <m:sty m:val="p"/>
                            </m:rPr>
                            <a:rPr lang="en-US" sz="5400" b="0" i="0" smtClean="0">
                              <a:solidFill>
                                <a:schemeClr val="bg1"/>
                              </a:solidFill>
                              <a:latin typeface="Cambria Math" panose="02040503050406030204" pitchFamily="18" charset="0"/>
                              <a:cs typeface="NVIDIA Sans" panose="020B0503020203020204" pitchFamily="34" charset="0"/>
                            </a:rPr>
                            <m:t>Pr</m:t>
                          </m:r>
                        </m:fName>
                        <m:e>
                          <m:d>
                            <m:dPr>
                              <m:ctrlPr>
                                <a:rPr lang="en-US" sz="5400" b="0" i="1" smtClean="0">
                                  <a:solidFill>
                                    <a:schemeClr val="bg1"/>
                                  </a:solidFill>
                                  <a:latin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cs typeface="NVIDIA Sans" panose="020B0503020203020204" pitchFamily="34" charset="0"/>
                                </a:rPr>
                                <m:t>𝑋</m:t>
                              </m:r>
                              <m:r>
                                <a:rPr lang="en-US" sz="5400" b="0" i="1" smtClean="0">
                                  <a:solidFill>
                                    <a:schemeClr val="bg1"/>
                                  </a:solidFill>
                                  <a:latin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cs typeface="NVIDIA Sans" panose="020B0503020203020204" pitchFamily="34" charset="0"/>
                                </a:rPr>
                                <m:t>𝑘</m:t>
                              </m:r>
                            </m:e>
                          </m:d>
                        </m:e>
                      </m:func>
                      <m:r>
                        <a:rPr lang="en-US" sz="5400" b="0" i="1" smtClean="0">
                          <a:solidFill>
                            <a:schemeClr val="bg1"/>
                          </a:solidFill>
                          <a:latin typeface="Cambria Math" panose="02040503050406030204" pitchFamily="18" charset="0"/>
                          <a:cs typeface="NVIDIA Sans" panose="020B0503020203020204" pitchFamily="34" charset="0"/>
                        </a:rPr>
                        <m:t>=</m:t>
                      </m:r>
                      <m:f>
                        <m:fPr>
                          <m:ctrlPr>
                            <a:rPr lang="en-US" sz="5400" b="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𝑛</m:t>
                          </m:r>
                          <m:r>
                            <a:rPr lang="en-US" sz="5400" b="0" i="1" smtClean="0">
                              <a:solidFill>
                                <a:schemeClr val="bg1"/>
                              </a:solidFill>
                              <a:latin typeface="Cambria Math" panose="02040503050406030204" pitchFamily="18" charset="0"/>
                              <a:cs typeface="NVIDIA Sans" panose="020B0503020203020204" pitchFamily="34" charset="0"/>
                            </a:rPr>
                            <m:t>!</m:t>
                          </m:r>
                        </m:num>
                        <m:den>
                          <m:r>
                            <a:rPr lang="en-US" sz="5400" b="0" i="1" smtClean="0">
                              <a:solidFill>
                                <a:schemeClr val="bg1"/>
                              </a:solidFill>
                              <a:latin typeface="Cambria Math" panose="02040503050406030204" pitchFamily="18" charset="0"/>
                              <a:cs typeface="NVIDIA Sans" panose="020B0503020203020204" pitchFamily="34" charset="0"/>
                            </a:rPr>
                            <m:t>𝑘</m:t>
                          </m:r>
                          <m:r>
                            <a:rPr lang="en-US" sz="5400" b="0" i="1" smtClean="0">
                              <a:solidFill>
                                <a:schemeClr val="bg1"/>
                              </a:solidFill>
                              <a:latin typeface="Cambria Math" panose="02040503050406030204" pitchFamily="18" charset="0"/>
                              <a:cs typeface="NVIDIA Sans" panose="020B0503020203020204" pitchFamily="34" charset="0"/>
                            </a:rPr>
                            <m:t>!</m:t>
                          </m:r>
                          <m:d>
                            <m:dPr>
                              <m:ctrlPr>
                                <a:rPr lang="en-US" sz="5400" b="0" i="1" smtClean="0">
                                  <a:solidFill>
                                    <a:schemeClr val="bg1"/>
                                  </a:solidFill>
                                  <a:latin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cs typeface="NVIDIA Sans" panose="020B0503020203020204" pitchFamily="34" charset="0"/>
                                </a:rPr>
                                <m:t>𝑛</m:t>
                              </m:r>
                              <m:r>
                                <a:rPr lang="en-US" sz="5400" b="0" i="1" smtClean="0">
                                  <a:solidFill>
                                    <a:schemeClr val="bg1"/>
                                  </a:solidFill>
                                  <a:latin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cs typeface="NVIDIA Sans" panose="020B0503020203020204" pitchFamily="34" charset="0"/>
                                </a:rPr>
                                <m:t>𝑘</m:t>
                              </m:r>
                            </m:e>
                          </m:d>
                          <m:r>
                            <a:rPr lang="en-US" sz="5400" b="0" i="1" smtClean="0">
                              <a:solidFill>
                                <a:schemeClr val="bg1"/>
                              </a:solidFill>
                              <a:latin typeface="Cambria Math" panose="02040503050406030204" pitchFamily="18" charset="0"/>
                              <a:cs typeface="NVIDIA Sans" panose="020B0503020203020204" pitchFamily="34" charset="0"/>
                            </a:rPr>
                            <m:t>!</m:t>
                          </m:r>
                        </m:den>
                      </m:f>
                      <m:sSup>
                        <m:sSupPr>
                          <m:ctrlPr>
                            <a:rPr lang="en-US" sz="5400" i="1">
                              <a:solidFill>
                                <a:schemeClr val="bg1"/>
                              </a:solidFill>
                              <a:latin typeface="Cambria Math" panose="02040503050406030204" pitchFamily="18" charset="0"/>
                              <a:cs typeface="NVIDIA Sans" panose="020B0503020203020204" pitchFamily="34" charset="0"/>
                            </a:rPr>
                          </m:ctrlPr>
                        </m:sSupPr>
                        <m:e>
                          <m:r>
                            <a:rPr lang="en-US" sz="5400" i="1">
                              <a:solidFill>
                                <a:schemeClr val="bg1"/>
                              </a:solidFill>
                              <a:latin typeface="Cambria Math" panose="02040503050406030204" pitchFamily="18" charset="0"/>
                              <a:cs typeface="NVIDIA Sans" panose="020B0503020203020204" pitchFamily="34" charset="0"/>
                            </a:rPr>
                            <m:t>𝑝</m:t>
                          </m:r>
                        </m:e>
                        <m:sup>
                          <m:r>
                            <a:rPr lang="en-US" sz="5400" i="1">
                              <a:solidFill>
                                <a:schemeClr val="bg1"/>
                              </a:solidFill>
                              <a:latin typeface="Cambria Math" panose="02040503050406030204" pitchFamily="18" charset="0"/>
                              <a:cs typeface="NVIDIA Sans" panose="020B0503020203020204" pitchFamily="34" charset="0"/>
                            </a:rPr>
                            <m:t>𝑘</m:t>
                          </m:r>
                        </m:sup>
                      </m:sSup>
                      <m:sSup>
                        <m:sSupPr>
                          <m:ctrlPr>
                            <a:rPr lang="en-US" sz="5400" i="1">
                              <a:solidFill>
                                <a:schemeClr val="bg1"/>
                              </a:solidFill>
                              <a:latin typeface="Cambria Math" panose="02040503050406030204" pitchFamily="18" charset="0"/>
                              <a:cs typeface="NVIDIA Sans" panose="020B0503020203020204" pitchFamily="34" charset="0"/>
                            </a:rPr>
                          </m:ctrlPr>
                        </m:sSupPr>
                        <m:e>
                          <m:r>
                            <a:rPr lang="en-US" sz="5400" i="1">
                              <a:solidFill>
                                <a:schemeClr val="bg1"/>
                              </a:solidFill>
                              <a:latin typeface="Cambria Math" panose="02040503050406030204" pitchFamily="18" charset="0"/>
                              <a:cs typeface="NVIDIA Sans" panose="020B0503020203020204" pitchFamily="34" charset="0"/>
                            </a:rPr>
                            <m:t>(1−</m:t>
                          </m:r>
                          <m:r>
                            <a:rPr lang="en-US" sz="5400" i="1">
                              <a:solidFill>
                                <a:schemeClr val="bg1"/>
                              </a:solidFill>
                              <a:latin typeface="Cambria Math" panose="02040503050406030204" pitchFamily="18" charset="0"/>
                              <a:cs typeface="NVIDIA Sans" panose="020B0503020203020204" pitchFamily="34" charset="0"/>
                            </a:rPr>
                            <m:t>𝑝</m:t>
                          </m:r>
                          <m:r>
                            <a:rPr lang="en-US" sz="5400" i="1">
                              <a:solidFill>
                                <a:schemeClr val="bg1"/>
                              </a:solidFill>
                              <a:latin typeface="Cambria Math" panose="02040503050406030204" pitchFamily="18" charset="0"/>
                              <a:cs typeface="NVIDIA Sans" panose="020B0503020203020204" pitchFamily="34" charset="0"/>
                            </a:rPr>
                            <m:t>)</m:t>
                          </m:r>
                        </m:e>
                        <m:sup>
                          <m:r>
                            <a:rPr lang="en-US" sz="5400" i="1">
                              <a:solidFill>
                                <a:schemeClr val="bg1"/>
                              </a:solidFill>
                              <a:latin typeface="Cambria Math" panose="02040503050406030204" pitchFamily="18" charset="0"/>
                              <a:cs typeface="NVIDIA Sans" panose="020B0503020203020204" pitchFamily="34" charset="0"/>
                            </a:rPr>
                            <m:t>𝑛</m:t>
                          </m:r>
                          <m:r>
                            <a:rPr lang="en-US" sz="5400" i="1">
                              <a:solidFill>
                                <a:schemeClr val="bg1"/>
                              </a:solidFill>
                              <a:latin typeface="Cambria Math" panose="02040503050406030204" pitchFamily="18" charset="0"/>
                              <a:cs typeface="NVIDIA Sans" panose="020B0503020203020204" pitchFamily="34" charset="0"/>
                            </a:rPr>
                            <m:t>−</m:t>
                          </m:r>
                          <m:r>
                            <a:rPr lang="en-US" sz="5400" i="1">
                              <a:solidFill>
                                <a:schemeClr val="bg1"/>
                              </a:solidFill>
                              <a:latin typeface="Cambria Math" panose="02040503050406030204" pitchFamily="18" charset="0"/>
                              <a:cs typeface="NVIDIA Sans" panose="020B0503020203020204" pitchFamily="34" charset="0"/>
                            </a:rPr>
                            <m:t>𝑘</m:t>
                          </m:r>
                        </m:sup>
                      </m:sSup>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10" name="TextBox 9">
                <a:extLst>
                  <a:ext uri="{FF2B5EF4-FFF2-40B4-BE49-F238E27FC236}">
                    <a16:creationId xmlns:a16="http://schemas.microsoft.com/office/drawing/2014/main" id="{918B0A95-051B-D036-CEC5-A339B93FDC95}"/>
                  </a:ext>
                </a:extLst>
              </p:cNvPr>
              <p:cNvSpPr txBox="1">
                <a:spLocks noRot="1" noChangeAspect="1" noMove="1" noResize="1" noEditPoints="1" noAdjustHandles="1" noChangeArrowheads="1" noChangeShapeType="1" noTextEdit="1"/>
              </p:cNvSpPr>
              <p:nvPr/>
            </p:nvSpPr>
            <p:spPr>
              <a:xfrm>
                <a:off x="14946832" y="6674877"/>
                <a:ext cx="11324382" cy="1673279"/>
              </a:xfrm>
              <a:prstGeom prst="rect">
                <a:avLst/>
              </a:prstGeom>
              <a:blipFill>
                <a:blip r:embed="rId5"/>
                <a:stretch>
                  <a:fillRect/>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CE22CD61-54AA-C6C6-5749-539EBE8EBA6F}"/>
              </a:ext>
            </a:extLst>
          </p:cNvPr>
          <p:cNvGrpSpPr/>
          <p:nvPr/>
        </p:nvGrpSpPr>
        <p:grpSpPr>
          <a:xfrm>
            <a:off x="17751729" y="11552689"/>
            <a:ext cx="16309670" cy="6682337"/>
            <a:chOff x="-8194370" y="12710562"/>
            <a:chExt cx="16309670" cy="6682337"/>
          </a:xfrm>
        </p:grpSpPr>
        <p:pic>
          <p:nvPicPr>
            <p:cNvPr id="14" name="Picture 13" descr="A coin with a dollar sign&#10;&#10;Description automatically generated">
              <a:extLst>
                <a:ext uri="{FF2B5EF4-FFF2-40B4-BE49-F238E27FC236}">
                  <a16:creationId xmlns:a16="http://schemas.microsoft.com/office/drawing/2014/main" id="{A12604E5-6B71-A203-DF46-D63F25F6D8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2963" y="12710562"/>
              <a:ext cx="6682337" cy="6682337"/>
            </a:xfrm>
            <a:prstGeom prst="rect">
              <a:avLst/>
            </a:prstGeom>
          </p:spPr>
        </p:pic>
        <p:sp>
          <p:nvSpPr>
            <p:cNvPr id="15" name="Rectangle: Rounded Corners 14">
              <a:extLst>
                <a:ext uri="{FF2B5EF4-FFF2-40B4-BE49-F238E27FC236}">
                  <a16:creationId xmlns:a16="http://schemas.microsoft.com/office/drawing/2014/main" id="{F933E10C-79C0-E5E7-F0DD-BC66AC6D9024}"/>
                </a:ext>
              </a:extLst>
            </p:cNvPr>
            <p:cNvSpPr/>
            <p:nvPr/>
          </p:nvSpPr>
          <p:spPr>
            <a:xfrm>
              <a:off x="-8194370" y="17777459"/>
              <a:ext cx="9086849" cy="1615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90000"/>
                </a:lnSpc>
              </a:pPr>
              <a:r>
                <a:rPr lang="en-US" sz="4000" dirty="0">
                  <a:solidFill>
                    <a:schemeClr val="bg1"/>
                  </a:solidFill>
                </a:rPr>
                <a:t>A weighted coin flipping through the air like a cartoon</a:t>
              </a: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A995DE8-EBE9-8ECE-31EA-CE0C99E4A28B}"/>
                  </a:ext>
                </a:extLst>
              </p:cNvPr>
              <p:cNvSpPr txBox="1"/>
              <p:nvPr/>
            </p:nvSpPr>
            <p:spPr>
              <a:xfrm>
                <a:off x="14946832" y="9055005"/>
                <a:ext cx="4669676" cy="15659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5400" b="0" i="1" smtClean="0">
                          <a:solidFill>
                            <a:schemeClr val="bg1"/>
                          </a:solidFill>
                          <a:latin typeface="Cambria Math" panose="02040503050406030204" pitchFamily="18" charset="0"/>
                          <a:cs typeface="NVIDIA Sans" panose="020B0503020203020204" pitchFamily="34" charset="0"/>
                        </a:rPr>
                        <m:t>𝑛</m:t>
                      </m:r>
                      <m:r>
                        <a:rPr lang="en-US" sz="5400" b="0" i="1" smtClean="0">
                          <a:solidFill>
                            <a:schemeClr val="bg1"/>
                          </a:solidFill>
                          <a:latin typeface="Cambria Math" panose="02040503050406030204" pitchFamily="18" charset="0"/>
                          <a:cs typeface="NVIDIA Sans" panose="020B0503020203020204" pitchFamily="34" charset="0"/>
                        </a:rPr>
                        <m:t>!≈ </m:t>
                      </m:r>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rad>
                            <m:radPr>
                              <m:degHide m:val="on"/>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radPr>
                            <m:deg/>
                            <m:e>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𝜋</m:t>
                              </m:r>
                            </m:e>
                          </m:rad>
                          <m:d>
                            <m:d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dPr>
                            <m:e>
                              <m:f>
                                <m:f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𝑛</m:t>
                                  </m:r>
                                </m:num>
                                <m:den>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𝑒</m:t>
                                  </m:r>
                                </m:den>
                              </m:f>
                            </m:e>
                          </m:d>
                        </m:e>
                        <m:sup>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𝑛</m:t>
                          </m:r>
                        </m:sup>
                      </m:sSup>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3" name="TextBox 2">
                <a:extLst>
                  <a:ext uri="{FF2B5EF4-FFF2-40B4-BE49-F238E27FC236}">
                    <a16:creationId xmlns:a16="http://schemas.microsoft.com/office/drawing/2014/main" id="{2A995DE8-EBE9-8ECE-31EA-CE0C99E4A28B}"/>
                  </a:ext>
                </a:extLst>
              </p:cNvPr>
              <p:cNvSpPr txBox="1">
                <a:spLocks noRot="1" noChangeAspect="1" noMove="1" noResize="1" noEditPoints="1" noAdjustHandles="1" noChangeArrowheads="1" noChangeShapeType="1" noTextEdit="1"/>
              </p:cNvSpPr>
              <p:nvPr/>
            </p:nvSpPr>
            <p:spPr>
              <a:xfrm>
                <a:off x="14946832" y="9055005"/>
                <a:ext cx="4669676" cy="156594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CDE623B-9188-1E8D-4320-A96EFB8E8088}"/>
                  </a:ext>
                </a:extLst>
              </p:cNvPr>
              <p:cNvSpPr txBox="1"/>
              <p:nvPr/>
            </p:nvSpPr>
            <p:spPr>
              <a:xfrm>
                <a:off x="14946832" y="11327796"/>
                <a:ext cx="9839939" cy="20817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5400" b="0" i="1" smtClean="0">
                              <a:solidFill>
                                <a:schemeClr val="bg1"/>
                              </a:solidFill>
                              <a:latin typeface="Cambria Math" panose="02040503050406030204" pitchFamily="18" charset="0"/>
                              <a:cs typeface="NVIDIA Sans" panose="020B0503020203020204" pitchFamily="34" charset="0"/>
                            </a:rPr>
                          </m:ctrlPr>
                        </m:dPr>
                        <m:e>
                          <m:f>
                            <m:fPr>
                              <m:type m:val="noBar"/>
                              <m:ctrlPr>
                                <a:rPr lang="en-US" sz="5400" b="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𝑛</m:t>
                              </m:r>
                            </m:num>
                            <m:den>
                              <m:r>
                                <a:rPr lang="en-US" sz="5400" b="0" i="1" smtClean="0">
                                  <a:solidFill>
                                    <a:schemeClr val="bg1"/>
                                  </a:solidFill>
                                  <a:latin typeface="Cambria Math" panose="02040503050406030204" pitchFamily="18" charset="0"/>
                                  <a:cs typeface="NVIDIA Sans" panose="020B0503020203020204" pitchFamily="34" charset="0"/>
                                </a:rPr>
                                <m:t>𝑘</m:t>
                              </m:r>
                            </m:den>
                          </m:f>
                        </m:e>
                      </m:d>
                      <m:sSup>
                        <m:sSupPr>
                          <m:ctrlPr>
                            <a:rPr lang="en-US" sz="5400" b="0" i="1" smtClean="0">
                              <a:solidFill>
                                <a:schemeClr val="bg1"/>
                              </a:solidFill>
                              <a:latin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cs typeface="NVIDIA Sans" panose="020B0503020203020204" pitchFamily="34" charset="0"/>
                            </a:rPr>
                            <m:t>𝑝</m:t>
                          </m:r>
                        </m:e>
                        <m:sup>
                          <m:r>
                            <a:rPr lang="en-US" sz="5400" b="0" i="1" smtClean="0">
                              <a:solidFill>
                                <a:schemeClr val="bg1"/>
                              </a:solidFill>
                              <a:latin typeface="Cambria Math" panose="02040503050406030204" pitchFamily="18" charset="0"/>
                              <a:cs typeface="NVIDIA Sans" panose="020B0503020203020204" pitchFamily="34" charset="0"/>
                            </a:rPr>
                            <m:t>𝑘</m:t>
                          </m:r>
                        </m:sup>
                      </m:sSup>
                      <m:sSup>
                        <m:sSupPr>
                          <m:ctrlPr>
                            <a:rPr lang="en-US" sz="5400" b="0" i="1" smtClean="0">
                              <a:solidFill>
                                <a:schemeClr val="bg1"/>
                              </a:solidFill>
                              <a:latin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cs typeface="NVIDIA Sans" panose="020B0503020203020204" pitchFamily="34" charset="0"/>
                            </a:rPr>
                            <m:t>𝑞</m:t>
                          </m:r>
                        </m:e>
                        <m:sup>
                          <m:r>
                            <a:rPr lang="en-US" sz="5400" b="0" i="1" smtClean="0">
                              <a:solidFill>
                                <a:schemeClr val="bg1"/>
                              </a:solidFill>
                              <a:latin typeface="Cambria Math" panose="02040503050406030204" pitchFamily="18" charset="0"/>
                              <a:cs typeface="NVIDIA Sans" panose="020B0503020203020204" pitchFamily="34" charset="0"/>
                            </a:rPr>
                            <m:t>𝑛</m:t>
                          </m:r>
                          <m:r>
                            <a:rPr lang="en-US" sz="5400" b="0" i="1" smtClean="0">
                              <a:solidFill>
                                <a:schemeClr val="bg1"/>
                              </a:solidFill>
                              <a:latin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cs typeface="NVIDIA Sans" panose="020B0503020203020204" pitchFamily="34" charset="0"/>
                            </a:rPr>
                            <m:t>𝑘</m:t>
                          </m:r>
                        </m:sup>
                      </m:sSup>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f>
                        <m:fPr>
                          <m:ctrlPr>
                            <a:rPr lang="en-US" sz="540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num>
                        <m:den>
                          <m:rad>
                            <m:radPr>
                              <m:degHide m:val="on"/>
                              <m:ctrlPr>
                                <a:rPr lang="en-US" sz="540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radPr>
                            <m:deg/>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𝜋</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𝑛𝑝𝑞</m:t>
                              </m:r>
                            </m:e>
                          </m:rad>
                        </m:den>
                      </m:f>
                      <m:sSup>
                        <m:sSupPr>
                          <m:ctrlPr>
                            <a:rPr lang="en-US" sz="540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𝑒</m:t>
                          </m:r>
                        </m:e>
                        <m:sup>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f>
                            <m:f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d>
                                    <m:d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𝑘</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𝑛𝑝</m:t>
                                      </m:r>
                                    </m:e>
                                  </m:d>
                                </m:e>
                                <m:sup>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sup>
                              </m:sSup>
                            </m:num>
                            <m:den>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𝑛𝑝𝑞</m:t>
                              </m:r>
                            </m:den>
                          </m:f>
                        </m:sup>
                      </m:sSup>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5" name="TextBox 4">
                <a:extLst>
                  <a:ext uri="{FF2B5EF4-FFF2-40B4-BE49-F238E27FC236}">
                    <a16:creationId xmlns:a16="http://schemas.microsoft.com/office/drawing/2014/main" id="{DCDE623B-9188-1E8D-4320-A96EFB8E8088}"/>
                  </a:ext>
                </a:extLst>
              </p:cNvPr>
              <p:cNvSpPr txBox="1">
                <a:spLocks noRot="1" noChangeAspect="1" noMove="1" noResize="1" noEditPoints="1" noAdjustHandles="1" noChangeArrowheads="1" noChangeShapeType="1" noTextEdit="1"/>
              </p:cNvSpPr>
              <p:nvPr/>
            </p:nvSpPr>
            <p:spPr>
              <a:xfrm>
                <a:off x="14946832" y="11327796"/>
                <a:ext cx="9839939" cy="208178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1E4B547-4E4E-2BF2-4BE8-48354DEC5257}"/>
                  </a:ext>
                </a:extLst>
              </p:cNvPr>
              <p:cNvSpPr txBox="1"/>
              <p:nvPr/>
            </p:nvSpPr>
            <p:spPr>
              <a:xfrm>
                <a:off x="14946832" y="14116432"/>
                <a:ext cx="8525154" cy="1554849"/>
              </a:xfrm>
              <a:prstGeom prst="rect">
                <a:avLst/>
              </a:prstGeom>
              <a:noFill/>
            </p:spPr>
            <p:txBody>
              <a:bodyPr wrap="none" lIns="0" tIns="0" rIns="0" bIns="0" rtlCol="0">
                <a:spAutoFit/>
              </a:bodyPr>
              <a:lstStyle/>
              <a:p>
                <a14:m>
                  <m:oMath xmlns:m="http://schemas.openxmlformats.org/officeDocument/2006/math">
                    <m:r>
                      <a:rPr lang="en-US" sz="5400" i="1" smtClean="0">
                        <a:solidFill>
                          <a:schemeClr val="bg1"/>
                        </a:solidFill>
                        <a:latin typeface="Cambria Math" panose="02040503050406030204" pitchFamily="18" charset="0"/>
                        <a:cs typeface="NVIDIA Sans" panose="020B0503020203020204" pitchFamily="34" charset="0"/>
                      </a:rPr>
                      <m:t>𝑁</m:t>
                    </m:r>
                    <m:d>
                      <m:dPr>
                        <m:ctrlPr>
                          <a:rPr lang="en-US" sz="5400" i="1">
                            <a:solidFill>
                              <a:schemeClr val="bg1"/>
                            </a:solidFill>
                            <a:latin typeface="Cambria Math" panose="02040503050406030204" pitchFamily="18" charset="0"/>
                            <a:cs typeface="NVIDIA Sans" panose="020B0503020203020204" pitchFamily="34" charset="0"/>
                          </a:rPr>
                        </m:ctrlPr>
                      </m:dPr>
                      <m:e>
                        <m:r>
                          <m:rPr>
                            <m:sty m:val="p"/>
                          </m:rPr>
                          <a:rPr lang="en-US" sz="5400" b="0" i="0" smtClean="0">
                            <a:solidFill>
                              <a:schemeClr val="bg1"/>
                            </a:solidFill>
                            <a:latin typeface="Cambria Math" panose="02040503050406030204" pitchFamily="18" charset="0"/>
                            <a:cs typeface="NVIDIA Sans" panose="020B0503020203020204" pitchFamily="34" charset="0"/>
                          </a:rPr>
                          <m:t>x</m:t>
                        </m:r>
                        <m:r>
                          <a:rPr lang="en-US" sz="5400" b="0" i="0" smtClean="0">
                            <a:solidFill>
                              <a:schemeClr val="bg1"/>
                            </a:solidFill>
                            <a:latin typeface="Cambria Math" panose="02040503050406030204" pitchFamily="18" charset="0"/>
                            <a:cs typeface="NVIDIA Sans" panose="020B0503020203020204" pitchFamily="34" charset="0"/>
                          </a:rPr>
                          <m:t>;</m:t>
                        </m:r>
                        <m:r>
                          <m:rPr>
                            <m:sty m:val="p"/>
                          </m:rPr>
                          <a:rPr lang="el-GR"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μ</m:t>
                        </m:r>
                        <m:r>
                          <a:rPr lang="en-US" sz="5400" b="0"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e>
                          <m:sup>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sup>
                        </m:sSup>
                      </m:e>
                    </m:d>
                    <m:r>
                      <a:rPr lang="en-US" sz="5400" b="1"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f>
                      <m:f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num>
                      <m:den>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rad>
                          <m:radPr>
                            <m:degHide m:val="on"/>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radPr>
                          <m:deg/>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𝜋</m:t>
                            </m:r>
                          </m:e>
                        </m:rad>
                      </m:den>
                    </m:f>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𝑒</m:t>
                        </m:r>
                      </m:e>
                      <m:sup>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f>
                          <m:f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num>
                          <m:den>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den>
                        </m:f>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d>
                              <m:d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dPr>
                              <m:e>
                                <m:f>
                                  <m:f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𝑥</m:t>
                                    </m:r>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𝜇</m:t>
                                    </m:r>
                                  </m:num>
                                  <m:den>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den>
                                </m:f>
                              </m:e>
                            </m:d>
                          </m:e>
                          <m:sup>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sup>
                        </m:sSup>
                      </m:sup>
                    </m:sSup>
                  </m:oMath>
                </a14:m>
                <a:r>
                  <a:rPr lang="en-US" sz="5400" dirty="0">
                    <a:solidFill>
                      <a:schemeClr val="bg1"/>
                    </a:solidFill>
                    <a:latin typeface="NVIDIA Sans" panose="020B0503020203020204" pitchFamily="34" charset="0"/>
                    <a:cs typeface="NVIDIA Sans" panose="020B0503020203020204" pitchFamily="34" charset="0"/>
                  </a:rPr>
                  <a:t> </a:t>
                </a:r>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6" name="TextBox 5">
                <a:extLst>
                  <a:ext uri="{FF2B5EF4-FFF2-40B4-BE49-F238E27FC236}">
                    <a16:creationId xmlns:a16="http://schemas.microsoft.com/office/drawing/2014/main" id="{B1E4B547-4E4E-2BF2-4BE8-48354DEC5257}"/>
                  </a:ext>
                </a:extLst>
              </p:cNvPr>
              <p:cNvSpPr txBox="1">
                <a:spLocks noRot="1" noChangeAspect="1" noMove="1" noResize="1" noEditPoints="1" noAdjustHandles="1" noChangeArrowheads="1" noChangeShapeType="1" noTextEdit="1"/>
              </p:cNvSpPr>
              <p:nvPr/>
            </p:nvSpPr>
            <p:spPr>
              <a:xfrm>
                <a:off x="14946832" y="14116432"/>
                <a:ext cx="8525154" cy="1554849"/>
              </a:xfrm>
              <a:prstGeom prst="rect">
                <a:avLst/>
              </a:prstGeom>
              <a:blipFill>
                <a:blip r:embed="rId9"/>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31C3623D-A085-D2FF-0F48-6E79C9B91E5A}"/>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0">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7" name="Slide Number Placeholder 3">
            <a:extLst>
              <a:ext uri="{FF2B5EF4-FFF2-40B4-BE49-F238E27FC236}">
                <a16:creationId xmlns:a16="http://schemas.microsoft.com/office/drawing/2014/main" id="{A255EA2D-AEF6-EBCE-68D9-89FD13C4CB2D}"/>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90</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010214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dirty="0"/>
              <a:t>De </a:t>
            </a:r>
            <a:r>
              <a:rPr lang="en-US" dirty="0" err="1"/>
              <a:t>Moivre</a:t>
            </a:r>
            <a:endParaRPr lang="en-US" strike="sngStrike" dirty="0"/>
          </a:p>
        </p:txBody>
      </p:sp>
      <p:sp>
        <p:nvSpPr>
          <p:cNvPr id="2" name="Text Placeholder 17">
            <a:extLst>
              <a:ext uri="{FF2B5EF4-FFF2-40B4-BE49-F238E27FC236}">
                <a16:creationId xmlns:a16="http://schemas.microsoft.com/office/drawing/2014/main" id="{3775F784-E007-DB39-6967-3C860451089D}"/>
              </a:ext>
            </a:extLst>
          </p:cNvPr>
          <p:cNvSpPr>
            <a:spLocks noGrp="1"/>
          </p:cNvSpPr>
          <p:nvPr>
            <p:ph type="body" sz="quarter" idx="10"/>
          </p:nvPr>
        </p:nvSpPr>
        <p:spPr>
          <a:xfrm>
            <a:off x="2514600" y="2487168"/>
            <a:ext cx="31546800" cy="1408176"/>
          </a:xfrm>
        </p:spPr>
        <p:txBody>
          <a:bodyPr/>
          <a:lstStyle/>
          <a:p>
            <a:r>
              <a:rPr lang="en-US" dirty="0"/>
              <a:t>From Coin Flips to Bells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A31D848-5ABF-4A31-78EC-C9AFE1F28259}"/>
                  </a:ext>
                </a:extLst>
              </p:cNvPr>
              <p:cNvSpPr txBox="1"/>
              <p:nvPr/>
            </p:nvSpPr>
            <p:spPr>
              <a:xfrm>
                <a:off x="14324271" y="3895344"/>
                <a:ext cx="8525154" cy="1554849"/>
              </a:xfrm>
              <a:prstGeom prst="rect">
                <a:avLst/>
              </a:prstGeom>
              <a:noFill/>
            </p:spPr>
            <p:txBody>
              <a:bodyPr wrap="none" lIns="0" tIns="0" rIns="0" bIns="0" rtlCol="0">
                <a:spAutoFit/>
              </a:bodyPr>
              <a:lstStyle/>
              <a:p>
                <a14:m>
                  <m:oMath xmlns:m="http://schemas.openxmlformats.org/officeDocument/2006/math">
                    <m:r>
                      <a:rPr lang="en-US" sz="5400" i="1" smtClean="0">
                        <a:solidFill>
                          <a:schemeClr val="bg1"/>
                        </a:solidFill>
                        <a:latin typeface="Cambria Math" panose="02040503050406030204" pitchFamily="18" charset="0"/>
                        <a:cs typeface="NVIDIA Sans" panose="020B0503020203020204" pitchFamily="34" charset="0"/>
                      </a:rPr>
                      <m:t>𝑁</m:t>
                    </m:r>
                    <m:d>
                      <m:dPr>
                        <m:ctrlPr>
                          <a:rPr lang="en-US" sz="5400" i="1">
                            <a:solidFill>
                              <a:schemeClr val="bg1"/>
                            </a:solidFill>
                            <a:latin typeface="Cambria Math" panose="02040503050406030204" pitchFamily="18" charset="0"/>
                            <a:cs typeface="NVIDIA Sans" panose="020B0503020203020204" pitchFamily="34" charset="0"/>
                          </a:rPr>
                        </m:ctrlPr>
                      </m:dPr>
                      <m:e>
                        <m:r>
                          <m:rPr>
                            <m:sty m:val="p"/>
                          </m:rPr>
                          <a:rPr lang="en-US" sz="5400" b="0" i="0" smtClean="0">
                            <a:solidFill>
                              <a:schemeClr val="bg1"/>
                            </a:solidFill>
                            <a:latin typeface="Cambria Math" panose="02040503050406030204" pitchFamily="18" charset="0"/>
                            <a:cs typeface="NVIDIA Sans" panose="020B0503020203020204" pitchFamily="34" charset="0"/>
                          </a:rPr>
                          <m:t>x</m:t>
                        </m:r>
                        <m:r>
                          <a:rPr lang="en-US" sz="5400" b="0" i="0" smtClean="0">
                            <a:solidFill>
                              <a:schemeClr val="bg1"/>
                            </a:solidFill>
                            <a:latin typeface="Cambria Math" panose="02040503050406030204" pitchFamily="18" charset="0"/>
                            <a:cs typeface="NVIDIA Sans" panose="020B0503020203020204" pitchFamily="34" charset="0"/>
                          </a:rPr>
                          <m:t>;</m:t>
                        </m:r>
                        <m:r>
                          <m:rPr>
                            <m:sty m:val="p"/>
                          </m:rPr>
                          <a:rPr lang="el-GR"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μ</m:t>
                        </m:r>
                        <m:r>
                          <a:rPr lang="en-US" sz="5400" b="0"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e>
                          <m:sup>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sup>
                        </m:sSup>
                      </m:e>
                    </m:d>
                    <m:r>
                      <a:rPr lang="en-US" sz="5400" b="1"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f>
                      <m:f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num>
                      <m:den>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rad>
                          <m:radPr>
                            <m:degHide m:val="on"/>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radPr>
                          <m:deg/>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𝜋</m:t>
                            </m:r>
                          </m:e>
                        </m:rad>
                      </m:den>
                    </m:f>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𝑒</m:t>
                        </m:r>
                      </m:e>
                      <m:sup>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f>
                          <m:f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num>
                          <m:den>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den>
                        </m:f>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d>
                              <m:d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dPr>
                              <m:e>
                                <m:f>
                                  <m:f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𝑥</m:t>
                                    </m:r>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𝜇</m:t>
                                    </m:r>
                                  </m:num>
                                  <m:den>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den>
                                </m:f>
                              </m:e>
                            </m:d>
                          </m:e>
                          <m:sup>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sup>
                        </m:sSup>
                      </m:sup>
                    </m:sSup>
                  </m:oMath>
                </a14:m>
                <a:r>
                  <a:rPr lang="en-US" sz="5400" dirty="0">
                    <a:solidFill>
                      <a:schemeClr val="bg1"/>
                    </a:solidFill>
                    <a:latin typeface="NVIDIA Sans" panose="020B0503020203020204" pitchFamily="34" charset="0"/>
                    <a:cs typeface="NVIDIA Sans" panose="020B0503020203020204" pitchFamily="34" charset="0"/>
                  </a:rPr>
                  <a:t> </a:t>
                </a:r>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6" name="TextBox 5">
                <a:extLst>
                  <a:ext uri="{FF2B5EF4-FFF2-40B4-BE49-F238E27FC236}">
                    <a16:creationId xmlns:a16="http://schemas.microsoft.com/office/drawing/2014/main" id="{3A31D848-5ABF-4A31-78EC-C9AFE1F28259}"/>
                  </a:ext>
                </a:extLst>
              </p:cNvPr>
              <p:cNvSpPr txBox="1">
                <a:spLocks noRot="1" noChangeAspect="1" noMove="1" noResize="1" noEditPoints="1" noAdjustHandles="1" noChangeArrowheads="1" noChangeShapeType="1" noTextEdit="1"/>
              </p:cNvSpPr>
              <p:nvPr/>
            </p:nvSpPr>
            <p:spPr>
              <a:xfrm>
                <a:off x="14324271" y="3895344"/>
                <a:ext cx="8525154" cy="1554849"/>
              </a:xfrm>
              <a:prstGeom prst="rect">
                <a:avLst/>
              </a:prstGeom>
              <a:blipFill>
                <a:blip r:embed="rId3"/>
                <a:stretch>
                  <a:fillRect/>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2000283C-8E37-6BF1-DDA9-763E261A7B4B}"/>
              </a:ext>
            </a:extLst>
          </p:cNvPr>
          <p:cNvGrpSpPr/>
          <p:nvPr/>
        </p:nvGrpSpPr>
        <p:grpSpPr>
          <a:xfrm>
            <a:off x="7011991" y="10244670"/>
            <a:ext cx="22552017" cy="8906682"/>
            <a:chOff x="5925362" y="10850483"/>
            <a:chExt cx="22552017" cy="8906682"/>
          </a:xfrm>
        </p:grpSpPr>
        <p:grpSp>
          <p:nvGrpSpPr>
            <p:cNvPr id="9" name="Group 8">
              <a:extLst>
                <a:ext uri="{FF2B5EF4-FFF2-40B4-BE49-F238E27FC236}">
                  <a16:creationId xmlns:a16="http://schemas.microsoft.com/office/drawing/2014/main" id="{38938F77-CBF3-2A10-0AD5-82E4B5ED0952}"/>
                </a:ext>
              </a:extLst>
            </p:cNvPr>
            <p:cNvGrpSpPr/>
            <p:nvPr/>
          </p:nvGrpSpPr>
          <p:grpSpPr>
            <a:xfrm>
              <a:off x="18682287" y="11883284"/>
              <a:ext cx="9795092" cy="5663381"/>
              <a:chOff x="18089525" y="12005186"/>
              <a:chExt cx="9795092" cy="5663381"/>
            </a:xfrm>
          </p:grpSpPr>
          <p:pic>
            <p:nvPicPr>
              <p:cNvPr id="16" name="Picture 15">
                <a:extLst>
                  <a:ext uri="{FF2B5EF4-FFF2-40B4-BE49-F238E27FC236}">
                    <a16:creationId xmlns:a16="http://schemas.microsoft.com/office/drawing/2014/main" id="{7D99F525-08EE-72B6-1619-3D961BB7C43B}"/>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22038542" y="12005186"/>
                <a:ext cx="5846075" cy="5663381"/>
              </a:xfrm>
              <a:prstGeom prst="rect">
                <a:avLst/>
              </a:prstGeom>
            </p:spPr>
          </p:pic>
          <p:sp>
            <p:nvSpPr>
              <p:cNvPr id="17" name="Arrow: Right 16">
                <a:extLst>
                  <a:ext uri="{FF2B5EF4-FFF2-40B4-BE49-F238E27FC236}">
                    <a16:creationId xmlns:a16="http://schemas.microsoft.com/office/drawing/2014/main" id="{E9E7CF37-8F6F-A4D2-4531-053F20CCF44C}"/>
                  </a:ext>
                </a:extLst>
              </p:cNvPr>
              <p:cNvSpPr/>
              <p:nvPr/>
            </p:nvSpPr>
            <p:spPr>
              <a:xfrm>
                <a:off x="18089525" y="13922476"/>
                <a:ext cx="3067665" cy="182880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grpSp>
        <p:pic>
          <p:nvPicPr>
            <p:cNvPr id="12" name="Picture 11" descr="A green and black diagram&#10;&#10;Description automatically generated">
              <a:extLst>
                <a:ext uri="{FF2B5EF4-FFF2-40B4-BE49-F238E27FC236}">
                  <a16:creationId xmlns:a16="http://schemas.microsoft.com/office/drawing/2014/main" id="{EA91928F-B4B2-0A5C-2DB4-54E923ED4F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5362" y="10850483"/>
              <a:ext cx="11875574" cy="8906682"/>
            </a:xfrm>
            <a:prstGeom prst="rect">
              <a:avLst/>
            </a:prstGeom>
          </p:spPr>
        </p:pic>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6D0D2A0-5EF9-6A8A-CB0D-BBFD94057884}"/>
                  </a:ext>
                </a:extLst>
              </p:cNvPr>
              <p:cNvSpPr txBox="1"/>
              <p:nvPr/>
            </p:nvSpPr>
            <p:spPr>
              <a:xfrm>
                <a:off x="6869982" y="6298744"/>
                <a:ext cx="8041047" cy="830997"/>
              </a:xfrm>
              <a:prstGeom prst="rect">
                <a:avLst/>
              </a:prstGeom>
              <a:noFill/>
            </p:spPr>
            <p:txBody>
              <a:bodyPr wrap="none" lIns="0" tIns="0" rIns="0" bIns="0" rtlCol="0">
                <a:spAutoFit/>
              </a:bodyPr>
              <a:lstStyle/>
              <a:p>
                <a14:m>
                  <m:oMath xmlns:m="http://schemas.openxmlformats.org/officeDocument/2006/math">
                    <m:r>
                      <a:rPr lang="en-US" sz="540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𝜇</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𝑚𝑒𝑎𝑛</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 </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𝑎</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𝑘</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𝑎</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 </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𝑎𝑣𝑒𝑟𝑎𝑔𝑒</m:t>
                    </m:r>
                  </m:oMath>
                </a14:m>
                <a:r>
                  <a:rPr lang="en-US" sz="5400" dirty="0">
                    <a:solidFill>
                      <a:schemeClr val="bg1"/>
                    </a:solidFill>
                    <a:latin typeface="NVIDIA Sans" panose="020B0503020203020204" pitchFamily="34" charset="0"/>
                    <a:cs typeface="NVIDIA Sans" panose="020B0503020203020204" pitchFamily="34" charset="0"/>
                  </a:rPr>
                  <a:t> </a:t>
                </a:r>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20" name="TextBox 19">
                <a:extLst>
                  <a:ext uri="{FF2B5EF4-FFF2-40B4-BE49-F238E27FC236}">
                    <a16:creationId xmlns:a16="http://schemas.microsoft.com/office/drawing/2014/main" id="{B6D0D2A0-5EF9-6A8A-CB0D-BBFD94057884}"/>
                  </a:ext>
                </a:extLst>
              </p:cNvPr>
              <p:cNvSpPr txBox="1">
                <a:spLocks noRot="1" noChangeAspect="1" noMove="1" noResize="1" noEditPoints="1" noAdjustHandles="1" noChangeArrowheads="1" noChangeShapeType="1" noTextEdit="1"/>
              </p:cNvSpPr>
              <p:nvPr/>
            </p:nvSpPr>
            <p:spPr>
              <a:xfrm>
                <a:off x="6869982" y="6298744"/>
                <a:ext cx="8041047" cy="83099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56DDBE7-C345-CD69-AC36-0291D37574D6}"/>
                  </a:ext>
                </a:extLst>
              </p:cNvPr>
              <p:cNvSpPr txBox="1"/>
              <p:nvPr/>
            </p:nvSpPr>
            <p:spPr>
              <a:xfrm>
                <a:off x="18586848" y="6298745"/>
                <a:ext cx="11995528"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𝑠𝑡𝑎𝑛𝑑𝑎𝑟𝑑</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 </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𝑑𝑒𝑣𝑎𝑖𝑡𝑖𝑜𝑛</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 </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𝑎</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𝑘</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𝑎</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 </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𝑠𝑝𝑟𝑒𝑎𝑑</m:t>
                      </m:r>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21" name="TextBox 20">
                <a:extLst>
                  <a:ext uri="{FF2B5EF4-FFF2-40B4-BE49-F238E27FC236}">
                    <a16:creationId xmlns:a16="http://schemas.microsoft.com/office/drawing/2014/main" id="{F56DDBE7-C345-CD69-AC36-0291D37574D6}"/>
                  </a:ext>
                </a:extLst>
              </p:cNvPr>
              <p:cNvSpPr txBox="1">
                <a:spLocks noRot="1" noChangeAspect="1" noMove="1" noResize="1" noEditPoints="1" noAdjustHandles="1" noChangeArrowheads="1" noChangeShapeType="1" noTextEdit="1"/>
              </p:cNvSpPr>
              <p:nvPr/>
            </p:nvSpPr>
            <p:spPr>
              <a:xfrm>
                <a:off x="18586848" y="6298745"/>
                <a:ext cx="11995528" cy="83099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F18B866-B69D-3D14-8F7A-F10D0E43D11E}"/>
                  </a:ext>
                </a:extLst>
              </p:cNvPr>
              <p:cNvSpPr txBox="1"/>
              <p:nvPr/>
            </p:nvSpPr>
            <p:spPr>
              <a:xfrm>
                <a:off x="15910367" y="7978294"/>
                <a:ext cx="3193310" cy="14178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𝑧</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f>
                        <m:f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𝑥</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 −</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𝜇</m:t>
                          </m:r>
                        </m:num>
                        <m:den>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den>
                      </m:f>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22" name="TextBox 21">
                <a:extLst>
                  <a:ext uri="{FF2B5EF4-FFF2-40B4-BE49-F238E27FC236}">
                    <a16:creationId xmlns:a16="http://schemas.microsoft.com/office/drawing/2014/main" id="{0F18B866-B69D-3D14-8F7A-F10D0E43D11E}"/>
                  </a:ext>
                </a:extLst>
              </p:cNvPr>
              <p:cNvSpPr txBox="1">
                <a:spLocks noRot="1" noChangeAspect="1" noMove="1" noResize="1" noEditPoints="1" noAdjustHandles="1" noChangeArrowheads="1" noChangeShapeType="1" noTextEdit="1"/>
              </p:cNvSpPr>
              <p:nvPr/>
            </p:nvSpPr>
            <p:spPr>
              <a:xfrm>
                <a:off x="15910367" y="7978294"/>
                <a:ext cx="3193310" cy="1417824"/>
              </a:xfrm>
              <a:prstGeom prst="rect">
                <a:avLst/>
              </a:prstGeom>
              <a:blipFill>
                <a:blip r:embed="rId9"/>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7DD19C16-7AEA-1852-5BE6-BE10C0E10BC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0">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D7C0BBD2-148F-06D2-50A7-7139FA24642F}"/>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91</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507206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E407B8-3BAF-B75C-F8C4-75512AB6F3B9}"/>
              </a:ext>
            </a:extLst>
          </p:cNvPr>
          <p:cNvPicPr>
            <a:picLocks noChangeAspect="1"/>
          </p:cNvPicPr>
          <p:nvPr/>
        </p:nvPicPr>
        <p:blipFill>
          <a:blip r:embed="rId2"/>
          <a:stretch>
            <a:fillRect/>
          </a:stretch>
        </p:blipFill>
        <p:spPr>
          <a:xfrm>
            <a:off x="10446864" y="3066656"/>
            <a:ext cx="25618574" cy="16368085"/>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Generative AI with Diffusion Models</a:t>
            </a:r>
            <a:endParaRPr lang="en-US"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92</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8" name="TextBox 7">
            <a:extLst>
              <a:ext uri="{FF2B5EF4-FFF2-40B4-BE49-F238E27FC236}">
                <a16:creationId xmlns:a16="http://schemas.microsoft.com/office/drawing/2014/main" id="{30FF0D9E-AE70-F6E1-FFA9-F0378C6ED2FF}"/>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9" name="Rounded Rectangle 8">
            <a:extLst>
              <a:ext uri="{FF2B5EF4-FFF2-40B4-BE49-F238E27FC236}">
                <a16:creationId xmlns:a16="http://schemas.microsoft.com/office/drawing/2014/main" id="{733EA84B-6FF1-DEF4-38AD-8285ACEF9D04}"/>
              </a:ext>
            </a:extLst>
          </p:cNvPr>
          <p:cNvSpPr/>
          <p:nvPr/>
        </p:nvSpPr>
        <p:spPr>
          <a:xfrm>
            <a:off x="31708591" y="14239369"/>
            <a:ext cx="1672557" cy="1539368"/>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3" name="TextBox 12">
            <a:extLst>
              <a:ext uri="{FF2B5EF4-FFF2-40B4-BE49-F238E27FC236}">
                <a16:creationId xmlns:a16="http://schemas.microsoft.com/office/drawing/2014/main" id="{A2573BEE-C024-C83C-21A1-6C6F256A988B}"/>
              </a:ext>
            </a:extLst>
          </p:cNvPr>
          <p:cNvSpPr txBox="1"/>
          <p:nvPr/>
        </p:nvSpPr>
        <p:spPr>
          <a:xfrm>
            <a:off x="322728" y="11666196"/>
            <a:ext cx="10124136" cy="1015663"/>
          </a:xfrm>
          <a:prstGeom prst="rect">
            <a:avLst/>
          </a:prstGeom>
          <a:solidFill>
            <a:schemeClr val="accent4">
              <a:lumMod val="40000"/>
              <a:lumOff val="60000"/>
            </a:schemeClr>
          </a:solidFill>
        </p:spPr>
        <p:txBody>
          <a:bodyPr wrap="square">
            <a:spAutoFit/>
          </a:bodyPr>
          <a:lstStyle>
            <a:defPPr>
              <a:defRPr lang="en-US"/>
            </a:defPPr>
            <a:lvl1pPr>
              <a:defRPr sz="7200">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 From U-Nets to Diffusion</a:t>
            </a:r>
          </a:p>
        </p:txBody>
      </p:sp>
      <p:sp>
        <p:nvSpPr>
          <p:cNvPr id="14" name="Rounded Rectangle 13">
            <a:extLst>
              <a:ext uri="{FF2B5EF4-FFF2-40B4-BE49-F238E27FC236}">
                <a16:creationId xmlns:a16="http://schemas.microsoft.com/office/drawing/2014/main" id="{42EED4D4-6889-5B55-FEE8-3D484A7A4535}"/>
              </a:ext>
            </a:extLst>
          </p:cNvPr>
          <p:cNvSpPr/>
          <p:nvPr/>
        </p:nvSpPr>
        <p:spPr>
          <a:xfrm>
            <a:off x="10446864" y="11666196"/>
            <a:ext cx="4706050" cy="932225"/>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0471880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1D4717-6FDC-E1C4-AFAC-42158762E0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9447" y="2632497"/>
            <a:ext cx="28912043" cy="16903844"/>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2313799"/>
          </a:xfrm>
        </p:spPr>
        <p:txBody>
          <a:bodyPr>
            <a:normAutofit/>
          </a:bodyPr>
          <a:lstStyle/>
          <a:p>
            <a:r>
              <a:rPr lang="en-US" sz="13800" dirty="0"/>
              <a:t>Generative AI with Diffusion Models</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93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8" name="TextBox 7">
            <a:extLst>
              <a:ext uri="{FF2B5EF4-FFF2-40B4-BE49-F238E27FC236}">
                <a16:creationId xmlns:a16="http://schemas.microsoft.com/office/drawing/2014/main" id="{30FF0D9E-AE70-F6E1-FFA9-F0378C6ED2FF}"/>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9" name="Rounded Rectangle 8">
            <a:extLst>
              <a:ext uri="{FF2B5EF4-FFF2-40B4-BE49-F238E27FC236}">
                <a16:creationId xmlns:a16="http://schemas.microsoft.com/office/drawing/2014/main" id="{733EA84B-6FF1-DEF4-38AD-8285ACEF9D04}"/>
              </a:ext>
            </a:extLst>
          </p:cNvPr>
          <p:cNvSpPr/>
          <p:nvPr/>
        </p:nvSpPr>
        <p:spPr>
          <a:xfrm>
            <a:off x="8155321" y="7402286"/>
            <a:ext cx="5722044" cy="1200329"/>
          </a:xfrm>
          <a:prstGeom prst="roundRect">
            <a:avLst>
              <a:gd name="adj" fmla="val 3240"/>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extBox 6">
            <a:extLst>
              <a:ext uri="{FF2B5EF4-FFF2-40B4-BE49-F238E27FC236}">
                <a16:creationId xmlns:a16="http://schemas.microsoft.com/office/drawing/2014/main" id="{69C95337-8994-447D-75F4-C454934B8DD4}"/>
              </a:ext>
            </a:extLst>
          </p:cNvPr>
          <p:cNvSpPr txBox="1"/>
          <p:nvPr/>
        </p:nvSpPr>
        <p:spPr>
          <a:xfrm>
            <a:off x="322728" y="7700378"/>
            <a:ext cx="7126719" cy="1200329"/>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01_UNets.ipynb</a:t>
            </a:r>
          </a:p>
        </p:txBody>
      </p:sp>
      <p:sp>
        <p:nvSpPr>
          <p:cNvPr id="11" name="TextBox 10">
            <a:extLst>
              <a:ext uri="{FF2B5EF4-FFF2-40B4-BE49-F238E27FC236}">
                <a16:creationId xmlns:a16="http://schemas.microsoft.com/office/drawing/2014/main" id="{7A81F123-90BB-86C7-5173-C6D5EFCA3194}"/>
              </a:ext>
            </a:extLst>
          </p:cNvPr>
          <p:cNvSpPr txBox="1"/>
          <p:nvPr/>
        </p:nvSpPr>
        <p:spPr>
          <a:xfrm>
            <a:off x="322728" y="11666196"/>
            <a:ext cx="10124136" cy="1015663"/>
          </a:xfrm>
          <a:prstGeom prst="rect">
            <a:avLst/>
          </a:prstGeom>
          <a:solidFill>
            <a:schemeClr val="accent4">
              <a:lumMod val="40000"/>
              <a:lumOff val="60000"/>
            </a:schemeClr>
          </a:solidFill>
        </p:spPr>
        <p:txBody>
          <a:bodyPr wrap="square">
            <a:spAutoFit/>
          </a:bodyPr>
          <a:lstStyle>
            <a:defPPr>
              <a:defRPr lang="en-US"/>
            </a:defPPr>
            <a:lvl1pPr>
              <a:defRPr sz="7200">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 From U-Nets to Diffusion</a:t>
            </a:r>
          </a:p>
        </p:txBody>
      </p:sp>
    </p:spTree>
    <p:extLst>
      <p:ext uri="{BB962C8B-B14F-4D97-AF65-F5344CB8AC3E}">
        <p14:creationId xmlns:p14="http://schemas.microsoft.com/office/powerpoint/2010/main" val="27854499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ctrTitle"/>
          </p:nvPr>
        </p:nvSpPr>
        <p:spPr>
          <a:xfrm>
            <a:off x="1513012" y="2983577"/>
            <a:ext cx="19282214" cy="4937760"/>
          </a:xfrm>
        </p:spPr>
        <p:txBody>
          <a:bodyPr/>
          <a:lstStyle/>
          <a:p>
            <a:r>
              <a:rPr lang="en-US" dirty="0"/>
              <a:t>Generative AI with</a:t>
            </a:r>
            <a:br>
              <a:rPr lang="en-US" dirty="0"/>
            </a:br>
            <a:r>
              <a:rPr lang="en-US" dirty="0"/>
              <a:t>Diffusion Models</a:t>
            </a:r>
          </a:p>
        </p:txBody>
      </p:sp>
      <p:sp>
        <p:nvSpPr>
          <p:cNvPr id="10" name="Subtitle 9">
            <a:extLst>
              <a:ext uri="{FF2B5EF4-FFF2-40B4-BE49-F238E27FC236}">
                <a16:creationId xmlns:a16="http://schemas.microsoft.com/office/drawing/2014/main" id="{4C4E44C6-E88C-4CDE-9E6A-035AA5A6FA95}"/>
              </a:ext>
            </a:extLst>
          </p:cNvPr>
          <p:cNvSpPr>
            <a:spLocks noGrp="1"/>
          </p:cNvSpPr>
          <p:nvPr>
            <p:ph type="subTitle" idx="1"/>
          </p:nvPr>
        </p:nvSpPr>
        <p:spPr>
          <a:xfrm>
            <a:off x="1513012" y="7941727"/>
            <a:ext cx="19282214" cy="1703832"/>
          </a:xfrm>
        </p:spPr>
        <p:txBody>
          <a:bodyPr>
            <a:normAutofit/>
          </a:bodyPr>
          <a:lstStyle/>
          <a:p>
            <a:r>
              <a:rPr lang="en-US" sz="7200" dirty="0"/>
              <a:t>Part 2: Denoising Diffusion Probabilistic Models</a:t>
            </a:r>
          </a:p>
        </p:txBody>
      </p:sp>
      <p:sp>
        <p:nvSpPr>
          <p:cNvPr id="2" name="TextBox 1">
            <a:extLst>
              <a:ext uri="{FF2B5EF4-FFF2-40B4-BE49-F238E27FC236}">
                <a16:creationId xmlns:a16="http://schemas.microsoft.com/office/drawing/2014/main" id="{AF2A05BC-2358-1D9D-1C4F-780369B55ED2}"/>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7C953638-77D6-72C0-CA40-46FF5D03C26F}"/>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94</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14048001"/>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8E0B866-8D5C-ABB7-396A-E5AC69D40BD8}"/>
              </a:ext>
            </a:extLst>
          </p:cNvPr>
          <p:cNvGraphicFramePr>
            <a:graphicFrameLocks noGrp="1"/>
          </p:cNvGraphicFramePr>
          <p:nvPr/>
        </p:nvGraphicFramePr>
        <p:xfrm>
          <a:off x="18651265" y="7034764"/>
          <a:ext cx="15895909" cy="10777308"/>
        </p:xfrm>
        <a:graphic>
          <a:graphicData uri="http://schemas.openxmlformats.org/drawingml/2006/table">
            <a:tbl>
              <a:tblPr firstRow="1" bandRow="1">
                <a:tableStyleId>{5C22544A-7EE6-4342-B048-85BDC9FD1C3A}</a:tableStyleId>
              </a:tblPr>
              <a:tblGrid>
                <a:gridCol w="988254">
                  <a:extLst>
                    <a:ext uri="{9D8B030D-6E8A-4147-A177-3AD203B41FA5}">
                      <a16:colId xmlns:a16="http://schemas.microsoft.com/office/drawing/2014/main" val="2906691046"/>
                    </a:ext>
                  </a:extLst>
                </a:gridCol>
                <a:gridCol w="14907655">
                  <a:extLst>
                    <a:ext uri="{9D8B030D-6E8A-4147-A177-3AD203B41FA5}">
                      <a16:colId xmlns:a16="http://schemas.microsoft.com/office/drawing/2014/main" val="3388937594"/>
                    </a:ext>
                  </a:extLst>
                </a:gridCol>
              </a:tblGrid>
              <a:tr h="1796218">
                <a:tc>
                  <a:txBody>
                    <a:bodyPr/>
                    <a:lstStyle/>
                    <a:p>
                      <a:pPr marL="0" indent="0" algn="l">
                        <a:buFont typeface="NVIDIA Sans" panose="020B0503020203020204" pitchFamily="34" charset="0"/>
                        <a:buNone/>
                      </a:pPr>
                      <a:r>
                        <a:rPr lang="en-US" sz="5400" b="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Clr>
                          <a:srgbClr val="B6A56F"/>
                        </a:buClr>
                        <a:buSzPct val="120000"/>
                        <a:buFontTx/>
                        <a:buNone/>
                      </a:pPr>
                      <a:r>
                        <a:rPr lang="en-US" sz="4000" b="0" dirty="0">
                          <a:solidFill>
                            <a:schemeClr val="bg1"/>
                          </a:solidFill>
                          <a:latin typeface="NVIDIA Sans Medium" panose="020B0603020203020204" pitchFamily="34" charset="0"/>
                          <a:cs typeface="NVIDIA Sans Medium" panose="020B0603020203020204" pitchFamily="34" charset="0"/>
                        </a:rPr>
                        <a:t>Part 1: From U-Nets to Diffusion</a:t>
                      </a:r>
                    </a:p>
                  </a:txBody>
                  <a:tcPr marL="0" marR="36576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958080"/>
                  </a:ext>
                </a:extLst>
              </a:tr>
              <a:tr h="1796218">
                <a:tc>
                  <a:txBody>
                    <a:bodyPr/>
                    <a:lstStyle/>
                    <a:p>
                      <a:pPr marL="0" indent="0" algn="l">
                        <a:buFont typeface="NVIDIA Sans" panose="020B0503020203020204" pitchFamily="34" charset="0"/>
                        <a:buNone/>
                      </a:pPr>
                      <a:r>
                        <a:rPr lang="en-US" sz="54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2: Denoising Diffusion Probabilistic Models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8812821"/>
                  </a:ext>
                </a:extLst>
              </a:tr>
              <a:tr h="1796218">
                <a:tc>
                  <a:txBody>
                    <a:bodyPr/>
                    <a:lstStyle/>
                    <a:p>
                      <a:pPr marL="0" indent="0" algn="l">
                        <a:buFont typeface="NVIDIA Sans" panose="020B0503020203020204" pitchFamily="34" charset="0"/>
                        <a:buNone/>
                      </a:pPr>
                      <a:r>
                        <a:rPr lang="en-US" sz="54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3: Optimizations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3311925"/>
                  </a:ext>
                </a:extLst>
              </a:tr>
              <a:tr h="1796218">
                <a:tc>
                  <a:txBody>
                    <a:bodyPr/>
                    <a:lstStyle/>
                    <a:p>
                      <a:pPr algn="l"/>
                      <a:r>
                        <a:rPr lang="en-US" sz="54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4: Classifier-Free Diffusion Guidance</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6270836"/>
                  </a:ext>
                </a:extLst>
              </a:tr>
              <a:tr h="1796218">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US" sz="54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5: CLIP</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864478"/>
                  </a:ext>
                </a:extLst>
              </a:tr>
              <a:tr h="1796218">
                <a:tc>
                  <a:txBody>
                    <a:bodyPr/>
                    <a:lstStyle/>
                    <a:p>
                      <a:pPr algn="l"/>
                      <a:r>
                        <a:rPr lang="en-US" sz="54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6: Wrap-up &amp; Assessment</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937403"/>
                  </a:ext>
                </a:extLst>
              </a:tr>
            </a:tbl>
          </a:graphicData>
        </a:graphic>
      </p:graphicFrame>
      <p:sp>
        <p:nvSpPr>
          <p:cNvPr id="6" name="TextBox 5">
            <a:extLst>
              <a:ext uri="{FF2B5EF4-FFF2-40B4-BE49-F238E27FC236}">
                <a16:creationId xmlns:a16="http://schemas.microsoft.com/office/drawing/2014/main" id="{F743F418-8875-D8F7-3CC1-B6DE2F73A307}"/>
              </a:ext>
            </a:extLst>
          </p:cNvPr>
          <p:cNvSpPr txBox="1"/>
          <p:nvPr/>
        </p:nvSpPr>
        <p:spPr>
          <a:xfrm>
            <a:off x="19524558" y="5114484"/>
            <a:ext cx="11248985" cy="1569660"/>
          </a:xfrm>
          <a:prstGeom prst="rect">
            <a:avLst/>
          </a:prstGeom>
          <a:noFill/>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76B900"/>
                </a:solidFill>
                <a:effectLst/>
                <a:uLnTx/>
                <a:uFillTx/>
                <a:latin typeface="NVIDIA Sans" panose="020B0503020203020204" pitchFamily="34" charset="0"/>
                <a:cs typeface="NVIDIA Sans" panose="020B0503020203020204" pitchFamily="34" charset="0"/>
              </a:rPr>
              <a:t>Agenda</a:t>
            </a:r>
          </a:p>
        </p:txBody>
      </p:sp>
      <p:sp>
        <p:nvSpPr>
          <p:cNvPr id="2" name="Rectangle 1">
            <a:extLst>
              <a:ext uri="{FF2B5EF4-FFF2-40B4-BE49-F238E27FC236}">
                <a16:creationId xmlns:a16="http://schemas.microsoft.com/office/drawing/2014/main" id="{B8E6121E-A96A-F527-8E76-FFB24307ED22}"/>
              </a:ext>
            </a:extLst>
          </p:cNvPr>
          <p:cNvSpPr/>
          <p:nvPr/>
        </p:nvSpPr>
        <p:spPr>
          <a:xfrm>
            <a:off x="18013680" y="8952057"/>
            <a:ext cx="17129760" cy="1569660"/>
          </a:xfrm>
          <a:prstGeom prst="rect">
            <a:avLst/>
          </a:prstGeom>
          <a:noFill/>
          <a:ln w="190500">
            <a:solidFill>
              <a:srgbClr val="76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3" name="TextBox 2">
            <a:extLst>
              <a:ext uri="{FF2B5EF4-FFF2-40B4-BE49-F238E27FC236}">
                <a16:creationId xmlns:a16="http://schemas.microsoft.com/office/drawing/2014/main" id="{F2C697B6-F674-3161-321E-C6EEB32A7ED3}"/>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DAE0C916-A11D-9534-DD7D-0B748E7E5EC6}"/>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95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282516791"/>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Diffusion Inspiration</a:t>
            </a:r>
          </a:p>
        </p:txBody>
      </p:sp>
      <p:sp>
        <p:nvSpPr>
          <p:cNvPr id="2" name="TextBox 1">
            <a:extLst>
              <a:ext uri="{FF2B5EF4-FFF2-40B4-BE49-F238E27FC236}">
                <a16:creationId xmlns:a16="http://schemas.microsoft.com/office/drawing/2014/main" id="{B117D02F-CEBF-9D94-9F00-8E6E5F04D885}"/>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BB4B9D40-8A12-E106-0D62-85C8103D68A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96</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638012003"/>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11E49C-17A9-9114-A30E-A3FBCA46BEC0}"/>
              </a:ext>
            </a:extLst>
          </p:cNvPr>
          <p:cNvPicPr>
            <a:picLocks noChangeAspect="1"/>
          </p:cNvPicPr>
          <p:nvPr/>
        </p:nvPicPr>
        <p:blipFill rotWithShape="1">
          <a:blip r:embed="rId3"/>
          <a:srcRect t="-1" b="-919"/>
          <a:stretch/>
        </p:blipFill>
        <p:spPr>
          <a:xfrm>
            <a:off x="19354800" y="5710599"/>
            <a:ext cx="15583596" cy="10143993"/>
          </a:xfrm>
          <a:prstGeom prst="rect">
            <a:avLst/>
          </a:prstGeom>
          <a:noFill/>
          <a:ln w="9525">
            <a:solidFill>
              <a:schemeClr val="accent5"/>
            </a:solidFill>
          </a:ln>
        </p:spPr>
      </p:pic>
      <p:pic>
        <p:nvPicPr>
          <p:cNvPr id="9" name="Picture 8" descr="A glass with green liquid in it&#10;&#10;Description automatically generated">
            <a:extLst>
              <a:ext uri="{FF2B5EF4-FFF2-40B4-BE49-F238E27FC236}">
                <a16:creationId xmlns:a16="http://schemas.microsoft.com/office/drawing/2014/main" id="{FCBF05F2-8D71-9CE2-12A0-CACBD977680E}"/>
              </a:ext>
            </a:extLst>
          </p:cNvPr>
          <p:cNvPicPr>
            <a:picLocks noChangeAspect="1"/>
          </p:cNvPicPr>
          <p:nvPr/>
        </p:nvPicPr>
        <p:blipFill rotWithShape="1">
          <a:blip r:embed="rId4">
            <a:extLst>
              <a:ext uri="{28A0092B-C50C-407E-A947-70E740481C1C}">
                <a14:useLocalDpi xmlns:a14="http://schemas.microsoft.com/office/drawing/2010/main" val="0"/>
              </a:ext>
            </a:extLst>
          </a:blip>
          <a:srcRect t="13231" b="405"/>
          <a:stretch/>
        </p:blipFill>
        <p:spPr>
          <a:xfrm>
            <a:off x="1637604" y="4849813"/>
            <a:ext cx="16345595" cy="14116613"/>
          </a:xfrm>
          <a:prstGeom prst="rect">
            <a:avLst/>
          </a:prstGeom>
          <a:noFill/>
          <a:ln w="9525">
            <a:solidFill>
              <a:schemeClr val="accent5"/>
            </a:solidFill>
          </a:ln>
        </p:spPr>
      </p:pic>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Thermodynamic Origins</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endParaRPr lang="en-US"/>
          </a:p>
        </p:txBody>
      </p:sp>
      <p:sp>
        <p:nvSpPr>
          <p:cNvPr id="11" name="Rectangle: Rounded Corners 10">
            <a:extLst>
              <a:ext uri="{FF2B5EF4-FFF2-40B4-BE49-F238E27FC236}">
                <a16:creationId xmlns:a16="http://schemas.microsoft.com/office/drawing/2014/main" id="{AF967BFB-14F3-25EA-CD5C-632A0D46EA3D}"/>
              </a:ext>
            </a:extLst>
          </p:cNvPr>
          <p:cNvSpPr/>
          <p:nvPr/>
        </p:nvSpPr>
        <p:spPr>
          <a:xfrm>
            <a:off x="18656713" y="17669847"/>
            <a:ext cx="13601945" cy="1615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4000" dirty="0">
                <a:solidFill>
                  <a:schemeClr val="bg1"/>
                </a:solidFill>
              </a:rPr>
              <a:t>Green food coloring dissolving in a glass of water</a:t>
            </a:r>
          </a:p>
        </p:txBody>
      </p:sp>
      <p:sp>
        <p:nvSpPr>
          <p:cNvPr id="3" name="TextBox 2">
            <a:extLst>
              <a:ext uri="{FF2B5EF4-FFF2-40B4-BE49-F238E27FC236}">
                <a16:creationId xmlns:a16="http://schemas.microsoft.com/office/drawing/2014/main" id="{6DAF2DF3-63BD-D505-52D7-D2B50305B4B9}"/>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5">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1B558D65-01EB-FE71-230E-49213D94CD4A}"/>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97</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444387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p:txBody>
          <a:bodyPr/>
          <a:lstStyle/>
          <a:p>
            <a:r>
              <a:rPr lang="en-US" dirty="0"/>
              <a:t>Thermodynamic Origins</a:t>
            </a:r>
          </a:p>
        </p:txBody>
      </p:sp>
      <p:sp>
        <p:nvSpPr>
          <p:cNvPr id="3" name="Text Placeholder 2">
            <a:extLst>
              <a:ext uri="{FF2B5EF4-FFF2-40B4-BE49-F238E27FC236}">
                <a16:creationId xmlns:a16="http://schemas.microsoft.com/office/drawing/2014/main" id="{D02F67F1-9C38-9116-9392-FFF783B29566}"/>
              </a:ext>
            </a:extLst>
          </p:cNvPr>
          <p:cNvSpPr>
            <a:spLocks noGrp="1"/>
          </p:cNvSpPr>
          <p:nvPr>
            <p:ph type="body" sz="quarter" idx="10"/>
          </p:nvPr>
        </p:nvSpPr>
        <p:spPr/>
        <p:txBody>
          <a:bodyPr/>
          <a:lstStyle/>
          <a:p>
            <a:endParaRPr lang="en-US" dirty="0"/>
          </a:p>
        </p:txBody>
      </p:sp>
      <p:pic>
        <p:nvPicPr>
          <p:cNvPr id="2050" name="Picture 2">
            <a:extLst>
              <a:ext uri="{FF2B5EF4-FFF2-40B4-BE49-F238E27FC236}">
                <a16:creationId xmlns:a16="http://schemas.microsoft.com/office/drawing/2014/main" id="{57F07A7A-E883-7532-E87A-01B26D3CF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895344"/>
            <a:ext cx="10068644" cy="72190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57B35AF-6B72-5CB5-C433-7FE2C5AF4F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53678" y="3895344"/>
            <a:ext cx="10068644" cy="72190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AD1304C-8C1B-638D-574B-E68369E6E6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92756" y="3895344"/>
            <a:ext cx="10068644" cy="72190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BE7A446-8143-D31B-5BE8-8379D02A2C9C}"/>
              </a:ext>
            </a:extLst>
          </p:cNvPr>
          <p:cNvSpPr txBox="1"/>
          <p:nvPr/>
        </p:nvSpPr>
        <p:spPr>
          <a:xfrm>
            <a:off x="7088087" y="3411477"/>
            <a:ext cx="1592103" cy="707886"/>
          </a:xfrm>
          <a:prstGeom prst="rect">
            <a:avLst/>
          </a:prstGeom>
          <a:noFill/>
        </p:spPr>
        <p:txBody>
          <a:bodyPr wrap="none" rtlCol="0">
            <a:spAutoFit/>
          </a:bodyPr>
          <a:lstStyle/>
          <a:p>
            <a:pPr algn="ctr"/>
            <a:r>
              <a:rPr lang="en-US" sz="4000" dirty="0">
                <a:solidFill>
                  <a:schemeClr val="bg1"/>
                </a:solidFill>
                <a:latin typeface="+mj-lt"/>
                <a:cs typeface="NVIDIA Sans" panose="020B0503020203020204" pitchFamily="34" charset="0"/>
              </a:rPr>
              <a:t>t = 25</a:t>
            </a:r>
          </a:p>
        </p:txBody>
      </p:sp>
      <p:sp>
        <p:nvSpPr>
          <p:cNvPr id="7" name="TextBox 6">
            <a:extLst>
              <a:ext uri="{FF2B5EF4-FFF2-40B4-BE49-F238E27FC236}">
                <a16:creationId xmlns:a16="http://schemas.microsoft.com/office/drawing/2014/main" id="{C82084E0-CB5B-A0A8-A2A1-DFC46C6D70B3}"/>
              </a:ext>
            </a:extLst>
          </p:cNvPr>
          <p:cNvSpPr txBox="1"/>
          <p:nvPr/>
        </p:nvSpPr>
        <p:spPr>
          <a:xfrm>
            <a:off x="17491948" y="3411477"/>
            <a:ext cx="1592103" cy="707886"/>
          </a:xfrm>
          <a:prstGeom prst="rect">
            <a:avLst/>
          </a:prstGeom>
          <a:noFill/>
        </p:spPr>
        <p:txBody>
          <a:bodyPr wrap="none" rtlCol="0">
            <a:spAutoFit/>
          </a:bodyPr>
          <a:lstStyle/>
          <a:p>
            <a:pPr algn="ctr"/>
            <a:r>
              <a:rPr lang="en-US" sz="4000" dirty="0">
                <a:solidFill>
                  <a:schemeClr val="bg1"/>
                </a:solidFill>
                <a:latin typeface="+mj-lt"/>
                <a:cs typeface="NVIDIA Sans" panose="020B0503020203020204" pitchFamily="34" charset="0"/>
              </a:rPr>
              <a:t>t = 75</a:t>
            </a:r>
          </a:p>
        </p:txBody>
      </p:sp>
      <p:sp>
        <p:nvSpPr>
          <p:cNvPr id="8" name="TextBox 7">
            <a:extLst>
              <a:ext uri="{FF2B5EF4-FFF2-40B4-BE49-F238E27FC236}">
                <a16:creationId xmlns:a16="http://schemas.microsoft.com/office/drawing/2014/main" id="{9B75F3A7-E8D6-F63E-2984-CC59EA1A16A7}"/>
              </a:ext>
            </a:extLst>
          </p:cNvPr>
          <p:cNvSpPr txBox="1"/>
          <p:nvPr/>
        </p:nvSpPr>
        <p:spPr>
          <a:xfrm>
            <a:off x="28077138" y="3411477"/>
            <a:ext cx="1899880" cy="707886"/>
          </a:xfrm>
          <a:prstGeom prst="rect">
            <a:avLst/>
          </a:prstGeom>
          <a:noFill/>
        </p:spPr>
        <p:txBody>
          <a:bodyPr wrap="none" rtlCol="0">
            <a:spAutoFit/>
          </a:bodyPr>
          <a:lstStyle/>
          <a:p>
            <a:pPr algn="ctr"/>
            <a:r>
              <a:rPr lang="en-US" sz="4000" dirty="0">
                <a:solidFill>
                  <a:schemeClr val="bg1"/>
                </a:solidFill>
                <a:latin typeface="+mj-lt"/>
                <a:cs typeface="NVIDIA Sans" panose="020B0503020203020204" pitchFamily="34" charset="0"/>
              </a:rPr>
              <a:t>t = 150</a:t>
            </a:r>
          </a:p>
        </p:txBody>
      </p:sp>
      <p:grpSp>
        <p:nvGrpSpPr>
          <p:cNvPr id="30" name="Group 29">
            <a:extLst>
              <a:ext uri="{FF2B5EF4-FFF2-40B4-BE49-F238E27FC236}">
                <a16:creationId xmlns:a16="http://schemas.microsoft.com/office/drawing/2014/main" id="{08D41676-2508-F38B-93B9-4F8A6643A119}"/>
              </a:ext>
            </a:extLst>
          </p:cNvPr>
          <p:cNvGrpSpPr/>
          <p:nvPr/>
        </p:nvGrpSpPr>
        <p:grpSpPr>
          <a:xfrm>
            <a:off x="7548922" y="11114372"/>
            <a:ext cx="21478156" cy="8648468"/>
            <a:chOff x="7548922" y="11114372"/>
            <a:chExt cx="21478156" cy="8648468"/>
          </a:xfrm>
        </p:grpSpPr>
        <p:pic>
          <p:nvPicPr>
            <p:cNvPr id="2056" name="Picture 8">
              <a:extLst>
                <a:ext uri="{FF2B5EF4-FFF2-40B4-BE49-F238E27FC236}">
                  <a16:creationId xmlns:a16="http://schemas.microsoft.com/office/drawing/2014/main" id="{BBC163F0-D61E-A622-A6CF-3AA7B53744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23217" y="12543812"/>
              <a:ext cx="10068644" cy="721902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E8909C8A-B863-6EF7-8619-656ABABB81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4139" y="12543812"/>
              <a:ext cx="10068644" cy="7219028"/>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a16="http://schemas.microsoft.com/office/drawing/2014/main" id="{395802FC-D036-5828-1275-9D83FA7CD751}"/>
                </a:ext>
              </a:extLst>
            </p:cNvPr>
            <p:cNvCxnSpPr>
              <a:stCxn id="2054" idx="2"/>
              <a:endCxn id="2056" idx="0"/>
            </p:cNvCxnSpPr>
            <p:nvPr/>
          </p:nvCxnSpPr>
          <p:spPr>
            <a:xfrm flipH="1">
              <a:off x="23657539" y="11114372"/>
              <a:ext cx="5369539" cy="1429440"/>
            </a:xfrm>
            <a:prstGeom prst="straightConnector1">
              <a:avLst/>
            </a:prstGeom>
            <a:ln w="47625">
              <a:gradFill>
                <a:gsLst>
                  <a:gs pos="0">
                    <a:schemeClr val="tx1"/>
                  </a:gs>
                  <a:gs pos="33000">
                    <a:schemeClr val="bg1"/>
                  </a:gs>
                </a:gsLst>
                <a:lin ang="5400000" scaled="1"/>
              </a:gra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94C385C-604D-070E-DDFE-71EB5404BD5F}"/>
                </a:ext>
              </a:extLst>
            </p:cNvPr>
            <p:cNvCxnSpPr>
              <a:stCxn id="2056" idx="0"/>
            </p:cNvCxnSpPr>
            <p:nvPr/>
          </p:nvCxnSpPr>
          <p:spPr>
            <a:xfrm flipH="1" flipV="1">
              <a:off x="18287999" y="11114372"/>
              <a:ext cx="5369540" cy="1429440"/>
            </a:xfrm>
            <a:prstGeom prst="straightConnector1">
              <a:avLst/>
            </a:prstGeom>
            <a:ln w="47625">
              <a:gradFill>
                <a:gsLst>
                  <a:gs pos="0">
                    <a:schemeClr val="tx1"/>
                  </a:gs>
                  <a:gs pos="33000">
                    <a:schemeClr val="bg1"/>
                  </a:gs>
                </a:gsLst>
                <a:lin ang="5400000" scaled="1"/>
              </a:gra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4EB9C00-FED3-8EBC-0124-52915B016F2B}"/>
                </a:ext>
              </a:extLst>
            </p:cNvPr>
            <p:cNvCxnSpPr>
              <a:stCxn id="2052" idx="2"/>
              <a:endCxn id="2058" idx="0"/>
            </p:cNvCxnSpPr>
            <p:nvPr/>
          </p:nvCxnSpPr>
          <p:spPr>
            <a:xfrm flipH="1">
              <a:off x="12918461" y="11114372"/>
              <a:ext cx="5369539" cy="1429440"/>
            </a:xfrm>
            <a:prstGeom prst="straightConnector1">
              <a:avLst/>
            </a:prstGeom>
            <a:ln w="47625">
              <a:gradFill>
                <a:gsLst>
                  <a:gs pos="0">
                    <a:schemeClr val="tx1"/>
                  </a:gs>
                  <a:gs pos="33000">
                    <a:schemeClr val="bg1"/>
                  </a:gs>
                </a:gsLst>
                <a:lin ang="5400000" scaled="1"/>
              </a:gra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2573B3E-853D-960B-0E0E-20CDDE183E78}"/>
                </a:ext>
              </a:extLst>
            </p:cNvPr>
            <p:cNvCxnSpPr>
              <a:stCxn id="2058" idx="0"/>
            </p:cNvCxnSpPr>
            <p:nvPr/>
          </p:nvCxnSpPr>
          <p:spPr>
            <a:xfrm flipH="1" flipV="1">
              <a:off x="7548922" y="11114372"/>
              <a:ext cx="5369539" cy="1429440"/>
            </a:xfrm>
            <a:prstGeom prst="straightConnector1">
              <a:avLst/>
            </a:prstGeom>
            <a:ln w="47625">
              <a:gradFill>
                <a:gsLst>
                  <a:gs pos="0">
                    <a:schemeClr val="tx1"/>
                  </a:gs>
                  <a:gs pos="33000">
                    <a:schemeClr val="bg1"/>
                  </a:gs>
                </a:gsLst>
                <a:lin ang="5400000" scaled="1"/>
              </a:gradFill>
              <a:headEnd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5F224774-51EF-BA61-E3E5-E76826592461}"/>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8">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207BD4BF-CBE9-0B56-4F8F-9A670869D00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98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729468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Denoising Diffusion</a:t>
            </a:r>
          </a:p>
          <a:p>
            <a:r>
              <a:rPr lang="en-US" dirty="0"/>
              <a:t>Probabilistic Models</a:t>
            </a:r>
          </a:p>
        </p:txBody>
      </p:sp>
      <p:sp>
        <p:nvSpPr>
          <p:cNvPr id="2" name="TextBox 1">
            <a:extLst>
              <a:ext uri="{FF2B5EF4-FFF2-40B4-BE49-F238E27FC236}">
                <a16:creationId xmlns:a16="http://schemas.microsoft.com/office/drawing/2014/main" id="{DD013512-AD9F-2CE4-153B-48BB10BC6E15}"/>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6BA27E66-47B0-F716-E0CF-001030CBCA7D}"/>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99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4147656120"/>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theme/theme1.xml><?xml version="1.0" encoding="utf-8"?>
<a:theme xmlns:a="http://schemas.openxmlformats.org/drawingml/2006/main" name="Title Only">
  <a:themeElements>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NVIDIA Sans">
      <a:majorFont>
        <a:latin typeface="NVIDIA Sans Medium"/>
        <a:ea typeface=""/>
        <a:cs typeface=""/>
      </a:majorFont>
      <a:minorFont>
        <a:latin typeface="NVIDIA Sans"/>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lnSpc>
            <a:spcPct val="90000"/>
          </a:lnSpc>
          <a:defRPr sz="4000" dirty="0" err="1">
            <a:solidFill>
              <a:schemeClr val="tx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4000" dirty="0" err="1" smtClean="0">
            <a:solidFill>
              <a:schemeClr val="bg1"/>
            </a:solidFill>
            <a:latin typeface="NVIDIA Sans" panose="020B0503020203020204" pitchFamily="34" charset="0"/>
            <a:cs typeface="NVIDIA Sans" panose="020B0503020203020204" pitchFamily="34" charset="0"/>
          </a:defRPr>
        </a:defPPr>
      </a:lstStyle>
    </a:txDef>
  </a:objectDefaults>
  <a:extraClrSchemeLst/>
  <a:extLst>
    <a:ext uri="{05A4C25C-085E-4340-85A3-A5531E510DB2}">
      <thm15:themeFamily xmlns:thm15="http://schemas.microsoft.com/office/thememl/2012/main" name="NVIDIA_Sans_Corp_Template_LIGHT_v2_NewKV.pptx" id="{2CB1BC51-CEBF-4125-BC6C-FB23D6874A8C}" vid="{0B679A5A-A7BB-445D-B89B-5017F75035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NVIDIA Sans"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NVIDIA Sans"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eac25ff7-bb51-4c67-b289-9013749df81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4CF33B71089DC448F3A861CCE49DD4C" ma:contentTypeVersion="13" ma:contentTypeDescription="Create a new document." ma:contentTypeScope="" ma:versionID="0cf5159ec680aa7cc1f777e5ce312ee3">
  <xsd:schema xmlns:xsd="http://www.w3.org/2001/XMLSchema" xmlns:xs="http://www.w3.org/2001/XMLSchema" xmlns:p="http://schemas.microsoft.com/office/2006/metadata/properties" xmlns:ns3="33156d47-4ed2-41b4-b82d-0bdc41d51c72" xmlns:ns4="eac25ff7-bb51-4c67-b289-9013749df816" targetNamespace="http://schemas.microsoft.com/office/2006/metadata/properties" ma:root="true" ma:fieldsID="4c9ed958f862375c990245d6dd11fe88" ns3:_="" ns4:_="">
    <xsd:import namespace="33156d47-4ed2-41b4-b82d-0bdc41d51c72"/>
    <xsd:import namespace="eac25ff7-bb51-4c67-b289-9013749df81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LengthInSeconds" minOccurs="0"/>
                <xsd:element ref="ns4:MediaServiceGenerationTime" minOccurs="0"/>
                <xsd:element ref="ns4:MediaServiceEventHashCode" minOccurs="0"/>
                <xsd:element ref="ns4:MediaServiceOCR"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156d47-4ed2-41b4-b82d-0bdc41d51c7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c25ff7-bb51-4c67-b289-9013749df81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5AC8C1-8675-4762-89BF-D102E51271A0}">
  <ds:schemaRefs>
    <ds:schemaRef ds:uri="http://schemas.microsoft.com/sharepoint/v3/contenttype/forms"/>
  </ds:schemaRefs>
</ds:datastoreItem>
</file>

<file path=customXml/itemProps2.xml><?xml version="1.0" encoding="utf-8"?>
<ds:datastoreItem xmlns:ds="http://schemas.openxmlformats.org/officeDocument/2006/customXml" ds:itemID="{EA4C7E1E-6C20-440E-941A-535F1A24C014}">
  <ds:schemaRefs>
    <ds:schemaRef ds:uri="33156d47-4ed2-41b4-b82d-0bdc41d51c72"/>
    <ds:schemaRef ds:uri="eac25ff7-bb51-4c67-b289-9013749df81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5A703DD-F8CD-47FA-B90D-65B68D854B44}">
  <ds:schemaRefs>
    <ds:schemaRef ds:uri="33156d47-4ed2-41b4-b82d-0bdc41d51c72"/>
    <ds:schemaRef ds:uri="eac25ff7-bb51-4c67-b289-9013749df81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GenAI_slides1</Template>
  <TotalTime>6302</TotalTime>
  <Words>12399</Words>
  <Application>Microsoft Macintosh PowerPoint</Application>
  <PresentationFormat>Custom</PresentationFormat>
  <Paragraphs>2028</Paragraphs>
  <Slides>134</Slides>
  <Notes>70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134</vt:i4>
      </vt:variant>
    </vt:vector>
  </HeadingPairs>
  <TitlesOfParts>
    <vt:vector size="145" baseType="lpstr">
      <vt:lpstr>Linux Libertine</vt:lpstr>
      <vt:lpstr>Arial</vt:lpstr>
      <vt:lpstr>Calibri</vt:lpstr>
      <vt:lpstr>Cambria Math</vt:lpstr>
      <vt:lpstr>NVIDIA Sans</vt:lpstr>
      <vt:lpstr>NVIDIA Sans Light</vt:lpstr>
      <vt:lpstr>NVIDIA Sans Medium</vt:lpstr>
      <vt:lpstr>Roboto Mono</vt:lpstr>
      <vt:lpstr>Trebuchet MS</vt:lpstr>
      <vt:lpstr>Title Only</vt:lpstr>
      <vt:lpstr>Office Theme</vt:lpstr>
      <vt:lpstr>NVIDIA Generative AI with Diffusion Models  Part I</vt:lpstr>
      <vt:lpstr>Syllabus</vt:lpstr>
      <vt:lpstr>Syllabus</vt:lpstr>
      <vt:lpstr>Syllabus</vt:lpstr>
      <vt:lpstr>NVIDIA  Generative AI with  Diffusion Models  Part I [0,1,2] [3, 4] [5, 6]</vt:lpstr>
      <vt:lpstr>Generative AI with Diffusion Models</vt:lpstr>
      <vt:lpstr>Diffusion Models </vt:lpstr>
      <vt:lpstr>build.nvidia.com Models: Image Generation</vt:lpstr>
      <vt:lpstr>build.nvidia.com stabilityai/stable-diffusion-xl</vt:lpstr>
      <vt:lpstr>build.nvidia.com stabilityai/stable-diffusion-xl</vt:lpstr>
      <vt:lpstr>Spring 2025  Generative AI  Innovative Applications </vt:lpstr>
      <vt:lpstr>PowerPoint Presentation</vt:lpstr>
      <vt:lpstr>PowerPoint Presentation</vt:lpstr>
      <vt:lpstr>PowerPoint Presentation</vt:lpstr>
      <vt:lpstr>PowerPoint Presentation</vt:lpstr>
      <vt:lpstr>NVIDIA  Certified Instructors  (12 from Taiwan)</vt:lpstr>
      <vt:lpstr>NVIDIA  Certified Instructors (14 from Taiwan) (2 from NTPU)(April 2025)</vt:lpstr>
      <vt:lpstr>NVIDIA Developer Program  NVIDIA  Deep Learning Institute (DLI)</vt:lpstr>
      <vt:lpstr>Get NVIDIA DLI Certificate</vt:lpstr>
      <vt:lpstr>Join the NVIDIA Developer Program  take one of the complimentary technical self-paced courses (worth up to $90)</vt:lpstr>
      <vt:lpstr>NVIDIA Deep Learning Institute (DLI)</vt:lpstr>
      <vt:lpstr>NVIDIA Deep Learning Institute (DLI)</vt:lpstr>
      <vt:lpstr>Generative AI with Diffusion Models</vt:lpstr>
      <vt:lpstr>Building RAG Agents with LLMs</vt:lpstr>
      <vt:lpstr>Generative AI Explained</vt:lpstr>
      <vt:lpstr>Introduction to Transformer-Based  Natural Language Processing</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NVIDIA Deep Learning Institute (DLI)</vt:lpstr>
      <vt:lpstr>NVIDIA Deep Learning Institute (DLI)</vt:lpstr>
      <vt:lpstr>NVIDIA Deep Learning Institute (DLI)</vt:lpstr>
      <vt:lpstr>Deep Learning Institute (DLI)</vt:lpstr>
      <vt:lpstr>PowerPoint Presentation</vt:lpstr>
      <vt:lpstr>PowerPoint Presentation</vt:lpstr>
      <vt:lpstr>NVIDIA Deep Learning Institute (DLI)</vt:lpstr>
      <vt:lpstr>Generative AI with Diffusion Models</vt:lpstr>
      <vt:lpstr>Generative AI with Diffusion Models</vt:lpstr>
      <vt:lpstr>Generative AI with Diffusion Models</vt:lpstr>
      <vt:lpstr>Generative AI with Diffusion Models</vt:lpstr>
      <vt:lpstr>Generative AI with Diffusion Models</vt:lpstr>
      <vt:lpstr>PowerPoint Presentation</vt:lpstr>
      <vt:lpstr>Prerequisites</vt:lpstr>
      <vt:lpstr>PowerPoint Presentation</vt:lpstr>
      <vt:lpstr>The Imitation Game</vt:lpstr>
      <vt:lpstr>IBM 704</vt:lpstr>
      <vt:lpstr>Eliza</vt:lpstr>
      <vt:lpstr>Generative AI of the 70’s, 80’s and 90s?</vt:lpstr>
      <vt:lpstr>PowerPoint Presentation</vt:lpstr>
      <vt:lpstr>Deep Dreaming</vt:lpstr>
      <vt:lpstr>GANs</vt:lpstr>
      <vt:lpstr>GANs</vt:lpstr>
      <vt:lpstr>GANs</vt:lpstr>
      <vt:lpstr>GANs</vt:lpstr>
      <vt:lpstr>GANs</vt:lpstr>
      <vt:lpstr>Image Segmentation</vt:lpstr>
      <vt:lpstr>Image Segmentation + GANs</vt:lpstr>
      <vt:lpstr>PowerPoint Presentation</vt:lpstr>
      <vt:lpstr>GANs</vt:lpstr>
      <vt:lpstr>GANs U-Nets</vt:lpstr>
      <vt:lpstr>U-Nets</vt:lpstr>
      <vt:lpstr>PowerPoint Presentation</vt:lpstr>
      <vt:lpstr>Transposed Convolution</vt:lpstr>
      <vt:lpstr>Transposed Convolution</vt:lpstr>
      <vt:lpstr>Transposed Convolution</vt:lpstr>
      <vt:lpstr>Transposed Convolution</vt:lpstr>
      <vt:lpstr>Transposed Convolution</vt:lpstr>
      <vt:lpstr>Transposed Convolution</vt:lpstr>
      <vt:lpstr>Transposed Convolution</vt:lpstr>
      <vt:lpstr>Transposed Convolution</vt:lpstr>
      <vt:lpstr>Transposed Convolution</vt:lpstr>
      <vt:lpstr>Transposed Convolution</vt:lpstr>
      <vt:lpstr>Transposed Convolution</vt:lpstr>
      <vt:lpstr>Transposed Convolution</vt:lpstr>
      <vt:lpstr>Transposed Convolution</vt:lpstr>
      <vt:lpstr>Transposed Convolution</vt:lpstr>
      <vt:lpstr>Image Resizing</vt:lpstr>
      <vt:lpstr>Image Resizing</vt:lpstr>
      <vt:lpstr>Deconvolution?</vt:lpstr>
      <vt:lpstr>PowerPoint Presentation</vt:lpstr>
      <vt:lpstr>FashionMNIST</vt:lpstr>
      <vt:lpstr>Hypothesis: Generate an image from Noise</vt:lpstr>
      <vt:lpstr>The Experiment</vt:lpstr>
      <vt:lpstr>PowerPoint Presentation</vt:lpstr>
      <vt:lpstr>PowerPoint Presentation</vt:lpstr>
      <vt:lpstr>De Moivre</vt:lpstr>
      <vt:lpstr>De Moivre</vt:lpstr>
      <vt:lpstr>De Moivre</vt:lpstr>
      <vt:lpstr>De Moivre</vt:lpstr>
      <vt:lpstr>Generative AI with Diffusion Models</vt:lpstr>
      <vt:lpstr>Generative AI with Diffusion Models</vt:lpstr>
      <vt:lpstr>Generative AI with Diffusion Models</vt:lpstr>
      <vt:lpstr>PowerPoint Presentation</vt:lpstr>
      <vt:lpstr>PowerPoint Presentation</vt:lpstr>
      <vt:lpstr>Thermodynamic Origins</vt:lpstr>
      <vt:lpstr>Thermodynamic Origins</vt:lpstr>
      <vt:lpstr>PowerPoint Presentation</vt:lpstr>
      <vt:lpstr>Getting Lost in the Noise</vt:lpstr>
      <vt:lpstr>PowerPoint Presentation</vt:lpstr>
      <vt:lpstr>Getting Lost in the Noise</vt:lpstr>
      <vt:lpstr>Getting Lost in the Noise</vt:lpstr>
      <vt:lpstr>Getting Lost in the Noise</vt:lpstr>
      <vt:lpstr>PowerPoint Presentation</vt:lpstr>
      <vt:lpstr>Getting Lost in the Noise</vt:lpstr>
      <vt:lpstr>Getting Lost in the Noise</vt:lpstr>
      <vt:lpstr>Getting Lost in the Noise</vt:lpstr>
      <vt:lpstr>Getting Lost in the Noise</vt:lpstr>
      <vt:lpstr>PowerPoint Presentation</vt:lpstr>
      <vt:lpstr>Model Training</vt:lpstr>
      <vt:lpstr>Model Training</vt:lpstr>
      <vt:lpstr>PowerPoint Presentation</vt:lpstr>
      <vt:lpstr>The U-Net Architecture</vt:lpstr>
      <vt:lpstr>The U-Net Architecture</vt:lpstr>
      <vt:lpstr>It’s About Time</vt:lpstr>
      <vt:lpstr>It’s About Time</vt:lpstr>
      <vt:lpstr>It’s About Time</vt:lpstr>
      <vt:lpstr>It’s About Time</vt:lpstr>
      <vt:lpstr>PowerPoint Presentation</vt:lpstr>
      <vt:lpstr>Generative AI with Diffusion Models</vt:lpstr>
      <vt:lpstr>Generative AI with Diffusion Models</vt:lpstr>
      <vt:lpstr>Generative AI with Diffusion Models</vt:lpstr>
      <vt:lpstr>Generative AI with Diffusion Models</vt:lpstr>
      <vt:lpstr>Generative AI with Diffusion Models</vt:lpstr>
      <vt:lpstr>NVIDIA Generative AI with Diffusion Models  </vt:lpstr>
      <vt:lpstr>NVIDIA Generative AI with Diffusion Models  </vt:lpstr>
      <vt:lpstr>NVIDIA Generative AI with Diffusion Models  </vt:lpstr>
      <vt:lpstr>NVIDIA Generative AI with Diffusion Models  </vt:lpstr>
      <vt:lpstr>NVIDIA Generative AI with Diffusion Models  </vt:lpstr>
      <vt:lpstr>NVIDIA Generative AI with Diffusion Models  </vt:lpstr>
      <vt:lpstr>NVIDIA Generative AI with Diffusion Models  </vt:lpstr>
      <vt:lpstr>PowerPoint Presentation</vt:lpstr>
      <vt:lpstr>References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NVIDIA Generative AI with Diffusion Models</dc:title>
  <dc:subject/>
  <dc:creator/>
  <cp:keywords/>
  <dc:description/>
  <cp:lastModifiedBy>MY DAY</cp:lastModifiedBy>
  <cp:revision>43</cp:revision>
  <dcterms:created xsi:type="dcterms:W3CDTF">2023-09-14T23:38:20Z</dcterms:created>
  <dcterms:modified xsi:type="dcterms:W3CDTF">2025-04-22T00:01:01Z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0x01010004CF33B71089DC448F3A861CCE49DD4C</vt:lpwstr>
  </property>
</Properties>
</file>