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6" r:id="rId5"/>
  </p:sldMasterIdLst>
  <p:notesMasterIdLst>
    <p:notesMasterId r:id="rId275"/>
  </p:notesMasterIdLst>
  <p:handoutMasterIdLst>
    <p:handoutMasterId r:id="rId276"/>
  </p:handoutMasterIdLst>
  <p:sldIdLst>
    <p:sldId id="475" r:id="rId6"/>
    <p:sldId id="476" r:id="rId7"/>
    <p:sldId id="477" r:id="rId8"/>
    <p:sldId id="478" r:id="rId9"/>
    <p:sldId id="550145470" r:id="rId10"/>
    <p:sldId id="504" r:id="rId11"/>
    <p:sldId id="550145353" r:id="rId12"/>
    <p:sldId id="550145363" r:id="rId13"/>
    <p:sldId id="550145355" r:id="rId14"/>
    <p:sldId id="550145356" r:id="rId15"/>
    <p:sldId id="550145361" r:id="rId16"/>
    <p:sldId id="499" r:id="rId17"/>
    <p:sldId id="5900" r:id="rId18"/>
    <p:sldId id="5901" r:id="rId19"/>
    <p:sldId id="5941" r:id="rId20"/>
    <p:sldId id="550145345" r:id="rId21"/>
    <p:sldId id="5908" r:id="rId22"/>
    <p:sldId id="550145354" r:id="rId23"/>
    <p:sldId id="5902" r:id="rId24"/>
    <p:sldId id="5904" r:id="rId25"/>
    <p:sldId id="480" r:id="rId26"/>
    <p:sldId id="481" r:id="rId27"/>
    <p:sldId id="482" r:id="rId28"/>
    <p:sldId id="486" r:id="rId29"/>
    <p:sldId id="485" r:id="rId30"/>
    <p:sldId id="483" r:id="rId31"/>
    <p:sldId id="484" r:id="rId32"/>
    <p:sldId id="487" r:id="rId33"/>
    <p:sldId id="488" r:id="rId34"/>
    <p:sldId id="489" r:id="rId35"/>
    <p:sldId id="490" r:id="rId36"/>
    <p:sldId id="491" r:id="rId37"/>
    <p:sldId id="493" r:id="rId38"/>
    <p:sldId id="494" r:id="rId39"/>
    <p:sldId id="550145362" r:id="rId40"/>
    <p:sldId id="5907" r:id="rId41"/>
    <p:sldId id="550145350" r:id="rId42"/>
    <p:sldId id="498" r:id="rId43"/>
    <p:sldId id="496" r:id="rId44"/>
    <p:sldId id="5951" r:id="rId45"/>
    <p:sldId id="550145347" r:id="rId46"/>
    <p:sldId id="550145343" r:id="rId47"/>
    <p:sldId id="550145344" r:id="rId48"/>
    <p:sldId id="256" r:id="rId49"/>
    <p:sldId id="550145267" r:id="rId50"/>
    <p:sldId id="273" r:id="rId51"/>
    <p:sldId id="270" r:id="rId52"/>
    <p:sldId id="550145270" r:id="rId53"/>
    <p:sldId id="550145272" r:id="rId54"/>
    <p:sldId id="550145273" r:id="rId55"/>
    <p:sldId id="271" r:id="rId56"/>
    <p:sldId id="550145268" r:id="rId57"/>
    <p:sldId id="550145241" r:id="rId58"/>
    <p:sldId id="550145275" r:id="rId59"/>
    <p:sldId id="550145276" r:id="rId60"/>
    <p:sldId id="550145277" r:id="rId61"/>
    <p:sldId id="550145279" r:id="rId62"/>
    <p:sldId id="550145314" r:id="rId63"/>
    <p:sldId id="550145269" r:id="rId64"/>
    <p:sldId id="550145274" r:id="rId65"/>
    <p:sldId id="550145280" r:id="rId66"/>
    <p:sldId id="550145281" r:id="rId67"/>
    <p:sldId id="550145282" r:id="rId68"/>
    <p:sldId id="550145283" r:id="rId69"/>
    <p:sldId id="550145297" r:id="rId70"/>
    <p:sldId id="550145284" r:id="rId71"/>
    <p:sldId id="550145291" r:id="rId72"/>
    <p:sldId id="550145292" r:id="rId73"/>
    <p:sldId id="550145293" r:id="rId74"/>
    <p:sldId id="550145294" r:id="rId75"/>
    <p:sldId id="550145295" r:id="rId76"/>
    <p:sldId id="550145296" r:id="rId77"/>
    <p:sldId id="550145298" r:id="rId78"/>
    <p:sldId id="550145299" r:id="rId79"/>
    <p:sldId id="550145300" r:id="rId80"/>
    <p:sldId id="550145301" r:id="rId81"/>
    <p:sldId id="550145302" r:id="rId82"/>
    <p:sldId id="550145303" r:id="rId83"/>
    <p:sldId id="550145306" r:id="rId84"/>
    <p:sldId id="550145307" r:id="rId85"/>
    <p:sldId id="550145308" r:id="rId86"/>
    <p:sldId id="550145285" r:id="rId87"/>
    <p:sldId id="550145287" r:id="rId88"/>
    <p:sldId id="550145288" r:id="rId89"/>
    <p:sldId id="550145289" r:id="rId90"/>
    <p:sldId id="550145305" r:id="rId91"/>
    <p:sldId id="550145290" r:id="rId92"/>
    <p:sldId id="550145309" r:id="rId93"/>
    <p:sldId id="550145311" r:id="rId94"/>
    <p:sldId id="550145310" r:id="rId95"/>
    <p:sldId id="550145312" r:id="rId96"/>
    <p:sldId id="550145313" r:id="rId97"/>
    <p:sldId id="550145359" r:id="rId98"/>
    <p:sldId id="550145360" r:id="rId99"/>
    <p:sldId id="550145315" r:id="rId100"/>
    <p:sldId id="550145316" r:id="rId101"/>
    <p:sldId id="550145317" r:id="rId102"/>
    <p:sldId id="550145318" r:id="rId103"/>
    <p:sldId id="550145319" r:id="rId104"/>
    <p:sldId id="550145320" r:id="rId105"/>
    <p:sldId id="550145321" r:id="rId106"/>
    <p:sldId id="550145322" r:id="rId107"/>
    <p:sldId id="550145323" r:id="rId108"/>
    <p:sldId id="550145324" r:id="rId109"/>
    <p:sldId id="550145325" r:id="rId110"/>
    <p:sldId id="550145326" r:id="rId111"/>
    <p:sldId id="550145327" r:id="rId112"/>
    <p:sldId id="550145328" r:id="rId113"/>
    <p:sldId id="550145329" r:id="rId114"/>
    <p:sldId id="550145330" r:id="rId115"/>
    <p:sldId id="550145331" r:id="rId116"/>
    <p:sldId id="550145332" r:id="rId117"/>
    <p:sldId id="550145333" r:id="rId118"/>
    <p:sldId id="550145334" r:id="rId119"/>
    <p:sldId id="550145335" r:id="rId120"/>
    <p:sldId id="550145336" r:id="rId121"/>
    <p:sldId id="550145337" r:id="rId122"/>
    <p:sldId id="550145338" r:id="rId123"/>
    <p:sldId id="550145339" r:id="rId124"/>
    <p:sldId id="550145340" r:id="rId125"/>
    <p:sldId id="550145341" r:id="rId126"/>
    <p:sldId id="550145352" r:id="rId127"/>
    <p:sldId id="550145346" r:id="rId128"/>
    <p:sldId id="550145357" r:id="rId129"/>
    <p:sldId id="550145358" r:id="rId130"/>
    <p:sldId id="550145364" r:id="rId131"/>
    <p:sldId id="550145411" r:id="rId132"/>
    <p:sldId id="550145412" r:id="rId133"/>
    <p:sldId id="550145415" r:id="rId134"/>
    <p:sldId id="550145416" r:id="rId135"/>
    <p:sldId id="550145417" r:id="rId136"/>
    <p:sldId id="550145365" r:id="rId137"/>
    <p:sldId id="550145366" r:id="rId138"/>
    <p:sldId id="550145367" r:id="rId139"/>
    <p:sldId id="550145368" r:id="rId140"/>
    <p:sldId id="550145369" r:id="rId141"/>
    <p:sldId id="550145348" r:id="rId142"/>
    <p:sldId id="550145370" r:id="rId143"/>
    <p:sldId id="550145371" r:id="rId144"/>
    <p:sldId id="550145351" r:id="rId145"/>
    <p:sldId id="550145372" r:id="rId146"/>
    <p:sldId id="550145373" r:id="rId147"/>
    <p:sldId id="550145374" r:id="rId148"/>
    <p:sldId id="550145375" r:id="rId149"/>
    <p:sldId id="550145376" r:id="rId150"/>
    <p:sldId id="550145377" r:id="rId151"/>
    <p:sldId id="550145378" r:id="rId152"/>
    <p:sldId id="550145379" r:id="rId153"/>
    <p:sldId id="550145380" r:id="rId154"/>
    <p:sldId id="550145381" r:id="rId155"/>
    <p:sldId id="550145382" r:id="rId156"/>
    <p:sldId id="550145383" r:id="rId157"/>
    <p:sldId id="550145384" r:id="rId158"/>
    <p:sldId id="550145385" r:id="rId159"/>
    <p:sldId id="550145386" r:id="rId160"/>
    <p:sldId id="550145387" r:id="rId161"/>
    <p:sldId id="550145388" r:id="rId162"/>
    <p:sldId id="550145389" r:id="rId163"/>
    <p:sldId id="550145390" r:id="rId164"/>
    <p:sldId id="550145391" r:id="rId165"/>
    <p:sldId id="550145418" r:id="rId166"/>
    <p:sldId id="550145421" r:id="rId167"/>
    <p:sldId id="550145423" r:id="rId168"/>
    <p:sldId id="550145424" r:id="rId169"/>
    <p:sldId id="550145422" r:id="rId170"/>
    <p:sldId id="550145393" r:id="rId171"/>
    <p:sldId id="550145394" r:id="rId172"/>
    <p:sldId id="550145395" r:id="rId173"/>
    <p:sldId id="550145396" r:id="rId174"/>
    <p:sldId id="550145397" r:id="rId175"/>
    <p:sldId id="550145398" r:id="rId176"/>
    <p:sldId id="550145399" r:id="rId177"/>
    <p:sldId id="550145400" r:id="rId178"/>
    <p:sldId id="550145401" r:id="rId179"/>
    <p:sldId id="550145402" r:id="rId180"/>
    <p:sldId id="550145403" r:id="rId181"/>
    <p:sldId id="550145404" r:id="rId182"/>
    <p:sldId id="550145405" r:id="rId183"/>
    <p:sldId id="550145406" r:id="rId184"/>
    <p:sldId id="550145407" r:id="rId185"/>
    <p:sldId id="550145408" r:id="rId186"/>
    <p:sldId id="550145409" r:id="rId187"/>
    <p:sldId id="550145419" r:id="rId188"/>
    <p:sldId id="550145420" r:id="rId189"/>
    <p:sldId id="550145467" r:id="rId190"/>
    <p:sldId id="550145468" r:id="rId191"/>
    <p:sldId id="5909" r:id="rId192"/>
    <p:sldId id="550145477" r:id="rId193"/>
    <p:sldId id="550145392" r:id="rId194"/>
    <p:sldId id="550145425" r:id="rId195"/>
    <p:sldId id="550145426" r:id="rId196"/>
    <p:sldId id="550145427" r:id="rId197"/>
    <p:sldId id="550145428" r:id="rId198"/>
    <p:sldId id="550145429" r:id="rId199"/>
    <p:sldId id="550145430" r:id="rId200"/>
    <p:sldId id="550145431" r:id="rId201"/>
    <p:sldId id="550145432" r:id="rId202"/>
    <p:sldId id="550145433" r:id="rId203"/>
    <p:sldId id="550145434" r:id="rId204"/>
    <p:sldId id="550145435" r:id="rId205"/>
    <p:sldId id="550145436" r:id="rId206"/>
    <p:sldId id="550145437" r:id="rId207"/>
    <p:sldId id="550145438" r:id="rId208"/>
    <p:sldId id="550145439" r:id="rId209"/>
    <p:sldId id="550145440" r:id="rId210"/>
    <p:sldId id="550145475" r:id="rId211"/>
    <p:sldId id="550145476" r:id="rId212"/>
    <p:sldId id="550145469" r:id="rId213"/>
    <p:sldId id="550145410" r:id="rId214"/>
    <p:sldId id="550145442" r:id="rId215"/>
    <p:sldId id="550145443" r:id="rId216"/>
    <p:sldId id="550145413" r:id="rId217"/>
    <p:sldId id="550145414" r:id="rId218"/>
    <p:sldId id="550145444" r:id="rId219"/>
    <p:sldId id="550145445" r:id="rId220"/>
    <p:sldId id="550145446" r:id="rId221"/>
    <p:sldId id="550145447" r:id="rId222"/>
    <p:sldId id="550145448" r:id="rId223"/>
    <p:sldId id="550145449" r:id="rId224"/>
    <p:sldId id="550145450" r:id="rId225"/>
    <p:sldId id="550145451" r:id="rId226"/>
    <p:sldId id="550145452" r:id="rId227"/>
    <p:sldId id="550145453" r:id="rId228"/>
    <p:sldId id="550145454" r:id="rId229"/>
    <p:sldId id="550145455" r:id="rId230"/>
    <p:sldId id="550145456" r:id="rId231"/>
    <p:sldId id="550145457" r:id="rId232"/>
    <p:sldId id="550145458" r:id="rId233"/>
    <p:sldId id="550145459" r:id="rId234"/>
    <p:sldId id="550145460" r:id="rId235"/>
    <p:sldId id="550145461" r:id="rId236"/>
    <p:sldId id="550145462" r:id="rId237"/>
    <p:sldId id="550145463" r:id="rId238"/>
    <p:sldId id="872" r:id="rId239"/>
    <p:sldId id="550145464" r:id="rId240"/>
    <p:sldId id="505" r:id="rId241"/>
    <p:sldId id="5950" r:id="rId242"/>
    <p:sldId id="550145480" r:id="rId243"/>
    <p:sldId id="550145479" r:id="rId244"/>
    <p:sldId id="5945" r:id="rId245"/>
    <p:sldId id="5944" r:id="rId246"/>
    <p:sldId id="5946" r:id="rId247"/>
    <p:sldId id="5947" r:id="rId248"/>
    <p:sldId id="5948" r:id="rId249"/>
    <p:sldId id="5949" r:id="rId250"/>
    <p:sldId id="550145478" r:id="rId251"/>
    <p:sldId id="550145349" r:id="rId252"/>
    <p:sldId id="550145471" r:id="rId253"/>
    <p:sldId id="5758" r:id="rId254"/>
    <p:sldId id="276" r:id="rId255"/>
    <p:sldId id="550145474" r:id="rId256"/>
    <p:sldId id="279" r:id="rId257"/>
    <p:sldId id="280" r:id="rId258"/>
    <p:sldId id="281" r:id="rId259"/>
    <p:sldId id="282" r:id="rId260"/>
    <p:sldId id="283" r:id="rId261"/>
    <p:sldId id="265" r:id="rId262"/>
    <p:sldId id="267" r:id="rId263"/>
    <p:sldId id="268" r:id="rId264"/>
    <p:sldId id="550145472" r:id="rId265"/>
    <p:sldId id="272" r:id="rId266"/>
    <p:sldId id="550145473" r:id="rId267"/>
    <p:sldId id="274" r:id="rId268"/>
    <p:sldId id="275" r:id="rId269"/>
    <p:sldId id="5280" r:id="rId270"/>
    <p:sldId id="5283" r:id="rId271"/>
    <p:sldId id="5285" r:id="rId272"/>
    <p:sldId id="5286" r:id="rId273"/>
    <p:sldId id="3799" r:id="rId274"/>
  </p:sldIdLst>
  <p:sldSz cx="36576000" cy="2057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200"/>
    <a:srgbClr val="676767"/>
    <a:srgbClr val="00FF00"/>
    <a:srgbClr val="FF0000"/>
    <a:srgbClr val="76B900"/>
    <a:srgbClr val="FFFFFF"/>
    <a:srgbClr val="D1D1D1"/>
    <a:srgbClr val="C0C0C0"/>
    <a:srgbClr val="B8B8B8"/>
    <a:srgbClr val="1516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76"/>
    <p:restoredTop sz="91014" autoAdjust="0"/>
  </p:normalViewPr>
  <p:slideViewPr>
    <p:cSldViewPr snapToGrid="0">
      <p:cViewPr>
        <p:scale>
          <a:sx n="30" d="100"/>
          <a:sy n="30" d="100"/>
        </p:scale>
        <p:origin x="144"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theme" Target="theme/theme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tableStyles" Target="tableStyles.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notesMaster" Target="notesMasters/notesMaster1.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handoutMaster" Target="handoutMasters/handoutMaster1.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presProps" Target="presProps.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viewProps" Target="viewProps.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34FAB7-7DF1-470D-9D24-E6B58A84B8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
        <p:nvSpPr>
          <p:cNvPr id="3" name="Date Placeholder 2">
            <a:extLst>
              <a:ext uri="{FF2B5EF4-FFF2-40B4-BE49-F238E27FC236}">
                <a16:creationId xmlns:a16="http://schemas.microsoft.com/office/drawing/2014/main" id="{A0E88521-8FCE-4BCB-8B67-3730585527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C0846B-0977-4E9D-973A-F0EA2C10623B}" type="datetimeFigureOut">
              <a:rPr lang="en-US" smtClean="0">
                <a:latin typeface="NVIDIA Sans" panose="020B0503020203020204" pitchFamily="34" charset="0"/>
                <a:cs typeface="NVIDIA Sans" panose="020B0503020203020204" pitchFamily="34" charset="0"/>
              </a:rPr>
              <a:t>5/20/25</a:t>
            </a:fld>
            <a:endParaRPr lang="en-US">
              <a:latin typeface="NVIDIA Sans" panose="020B0503020203020204" pitchFamily="34" charset="0"/>
              <a:cs typeface="NVIDIA Sans" panose="020B0503020203020204" pitchFamily="34" charset="0"/>
            </a:endParaRPr>
          </a:p>
        </p:txBody>
      </p:sp>
      <p:sp>
        <p:nvSpPr>
          <p:cNvPr id="5" name="Slide Number Placeholder 4">
            <a:extLst>
              <a:ext uri="{FF2B5EF4-FFF2-40B4-BE49-F238E27FC236}">
                <a16:creationId xmlns:a16="http://schemas.microsoft.com/office/drawing/2014/main" id="{9D0820F8-FB5B-4060-9702-8BB4F61830F9}"/>
              </a:ext>
            </a:extLst>
          </p:cNvPr>
          <p:cNvSpPr>
            <a:spLocks noGrp="1"/>
          </p:cNvSpPr>
          <p:nvPr>
            <p:ph type="sldNum" sz="quarter" idx="3"/>
          </p:nvPr>
        </p:nvSpPr>
        <p:spPr>
          <a:xfrm>
            <a:off x="0" y="8685213"/>
            <a:ext cx="2971800" cy="458787"/>
          </a:xfrm>
          <a:prstGeom prst="rect">
            <a:avLst/>
          </a:prstGeom>
        </p:spPr>
        <p:txBody>
          <a:bodyPr vert="horz" lIns="91440" tIns="45720" rIns="91440" bIns="45720" rtlCol="0" anchor="b"/>
          <a:lstStyle>
            <a:lvl1pPr algn="r">
              <a:defRPr sz="1200"/>
            </a:lvl1pPr>
          </a:lstStyle>
          <a:p>
            <a:pPr algn="l"/>
            <a:fld id="{6212FBFF-564E-4199-8DDC-2B82D308BF1D}" type="slidenum">
              <a:rPr lang="en-US" smtClean="0">
                <a:latin typeface="NVIDIA Sans" panose="020B0503020203020204" pitchFamily="34" charset="0"/>
                <a:cs typeface="NVIDIA Sans" panose="020B0503020203020204" pitchFamily="34" charset="0"/>
              </a:rPr>
              <a:pPr algn="l"/>
              <a:t>‹#›</a:t>
            </a:fld>
            <a:endParaRPr lang="en-US">
              <a:latin typeface="NVIDIA Sans" panose="020B0503020203020204" pitchFamily="34" charset="0"/>
              <a:cs typeface="NVIDIA Sans" panose="020B0503020203020204" pitchFamily="34" charset="0"/>
            </a:endParaRPr>
          </a:p>
        </p:txBody>
      </p:sp>
    </p:spTree>
    <p:extLst>
      <p:ext uri="{BB962C8B-B14F-4D97-AF65-F5344CB8AC3E}">
        <p14:creationId xmlns:p14="http://schemas.microsoft.com/office/powerpoint/2010/main" val="2132078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VIDIA Sans" panose="020B0503020203020204" pitchFamily="34" charset="0"/>
                <a:cs typeface="NVIDIA Sans" panose="020B0503020203020204" pitchFamily="34" charset="0"/>
              </a:defRPr>
            </a:lvl1pPr>
          </a:lstStyle>
          <a:p>
            <a:fld id="{354A8664-169C-4436-81C8-E492002C26A5}" type="datetimeFigureOut">
              <a:rPr lang="en-US" smtClean="0"/>
              <a:pPr/>
              <a:t>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0" y="8685213"/>
            <a:ext cx="2971800" cy="458787"/>
          </a:xfrm>
          <a:prstGeom prst="rect">
            <a:avLst/>
          </a:prstGeom>
        </p:spPr>
        <p:txBody>
          <a:bodyPr vert="horz" lIns="91440" tIns="45720" rIns="91440" bIns="45720" rtlCol="0" anchor="b"/>
          <a:lstStyle>
            <a:lvl1pPr algn="l">
              <a:defRPr sz="1200">
                <a:latin typeface="NVIDIA Sans" panose="020B0503020203020204" pitchFamily="34" charset="0"/>
                <a:cs typeface="NVIDIA Sans" panose="020B0503020203020204" pitchFamily="34" charset="0"/>
              </a:defRPr>
            </a:lvl1pPr>
          </a:lstStyle>
          <a:p>
            <a:fld id="{A93AD357-0C40-4436-9D38-C47D60C1C9C1}" type="slidenum">
              <a:rPr lang="en-US" smtClean="0"/>
              <a:pPr/>
              <a:t>‹#›</a:t>
            </a:fld>
            <a:endParaRPr lang="en-US"/>
          </a:p>
        </p:txBody>
      </p:sp>
      <p:pic>
        <p:nvPicPr>
          <p:cNvPr id="8" name="Picture 7">
            <a:extLst>
              <a:ext uri="{FF2B5EF4-FFF2-40B4-BE49-F238E27FC236}">
                <a16:creationId xmlns:a16="http://schemas.microsoft.com/office/drawing/2014/main" id="{EE23E2AA-C3B7-40F1-8870-35AD3374F0C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Tree>
    <p:extLst>
      <p:ext uri="{BB962C8B-B14F-4D97-AF65-F5344CB8AC3E}">
        <p14:creationId xmlns:p14="http://schemas.microsoft.com/office/powerpoint/2010/main" val="401893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1pPr>
    <a:lvl2pPr marL="4572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2pPr>
    <a:lvl3pPr marL="9144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3pPr>
    <a:lvl4pPr marL="13716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4pPr>
    <a:lvl5pPr marL="18288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there, and welcome to Generative AI with Diffusion Models.</a:t>
            </a:r>
          </a:p>
        </p:txBody>
      </p:sp>
      <p:sp>
        <p:nvSpPr>
          <p:cNvPr id="4" name="Slide Number Placeholder 3"/>
          <p:cNvSpPr>
            <a:spLocks noGrp="1"/>
          </p:cNvSpPr>
          <p:nvPr>
            <p:ph type="sldNum" sz="quarter" idx="5"/>
          </p:nvPr>
        </p:nvSpPr>
        <p:spPr/>
        <p:txBody>
          <a:bodyPr/>
          <a:lstStyle/>
          <a:p>
            <a:fld id="{A93AD357-0C40-4436-9D38-C47D60C1C9C1}" type="slidenum">
              <a:rPr lang="en-US" smtClean="0"/>
              <a:pPr/>
              <a:t>44</a:t>
            </a:fld>
            <a:endParaRPr lang="en-US"/>
          </a:p>
        </p:txBody>
      </p:sp>
    </p:spTree>
    <p:extLst>
      <p:ext uri="{BB962C8B-B14F-4D97-AF65-F5344CB8AC3E}">
        <p14:creationId xmlns:p14="http://schemas.microsoft.com/office/powerpoint/2010/main" val="2042533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first neural network applications to create AI art was “Deep Dreaming”. A Google engineer by the name of </a:t>
            </a:r>
            <a:r>
              <a:rPr lang="en-US" b="0" i="0" dirty="0">
                <a:solidFill>
                  <a:srgbClr val="202122"/>
                </a:solidFill>
                <a:effectLst/>
                <a:latin typeface="Arial" panose="020B0604020202020204" pitchFamily="34" charset="0"/>
              </a:rPr>
              <a:t>Alexander </a:t>
            </a:r>
            <a:r>
              <a:rPr lang="en-US" b="0" i="0" dirty="0" err="1">
                <a:solidFill>
                  <a:srgbClr val="202122"/>
                </a:solidFill>
                <a:effectLst/>
                <a:latin typeface="Arial" panose="020B0604020202020204" pitchFamily="34" charset="0"/>
              </a:rPr>
              <a:t>Mordvintsev</a:t>
            </a:r>
            <a:r>
              <a:rPr lang="en-US" b="0" i="0" dirty="0">
                <a:solidFill>
                  <a:srgbClr val="202122"/>
                </a:solidFill>
                <a:effectLst/>
                <a:latin typeface="Arial" panose="020B0604020202020204" pitchFamily="34" charset="0"/>
              </a:rPr>
              <a:t> realized he could run ImageNet “backwards” on an image to exaggerate features that ImageNet learned to classify. Because at the time, ImageNet was trained with many dog and animal photos, it tended to exaggerate dogs and animals.</a:t>
            </a:r>
          </a:p>
          <a:p>
            <a:endParaRPr lang="en-US"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This is similar to the psychology phenomenon </a:t>
            </a:r>
            <a:r>
              <a:rPr lang="en-US" b="0" i="0" dirty="0">
                <a:solidFill>
                  <a:srgbClr val="000000"/>
                </a:solidFill>
                <a:effectLst/>
                <a:latin typeface="Linux Libertine"/>
              </a:rPr>
              <a:t>Pareidolia. Or if you’re a gamer, the Tetris Effect.</a:t>
            </a:r>
            <a:endParaRPr lang="en-US" dirty="0"/>
          </a:p>
          <a:p>
            <a:endParaRPr lang="en-US" dirty="0"/>
          </a:p>
          <a:p>
            <a:r>
              <a:rPr lang="en-US" dirty="0"/>
              <a:t>https://en.wikipedia.org/wiki/DeepDream#/media/File:Aurelia-aurita-3_(cropped).jpg</a:t>
            </a:r>
          </a:p>
          <a:p>
            <a:r>
              <a:rPr lang="en-US" dirty="0"/>
              <a:t>https://en.wikipedia.org/wiki/DeepDream#/media/File:Aurelia-aurita-3-0009.jpg</a:t>
            </a:r>
          </a:p>
          <a:p>
            <a:r>
              <a:rPr lang="en-US" dirty="0"/>
              <a:t>https://en.wikipedia.org/wiki/DeepDream#/media/File:Aurelia-aurita-3-0049.jpg</a:t>
            </a:r>
          </a:p>
        </p:txBody>
      </p:sp>
      <p:sp>
        <p:nvSpPr>
          <p:cNvPr id="4" name="Slide Number Placeholder 3"/>
          <p:cNvSpPr>
            <a:spLocks noGrp="1"/>
          </p:cNvSpPr>
          <p:nvPr>
            <p:ph type="sldNum" sz="quarter" idx="5"/>
          </p:nvPr>
        </p:nvSpPr>
        <p:spPr/>
        <p:txBody>
          <a:bodyPr/>
          <a:lstStyle/>
          <a:p>
            <a:fld id="{A93AD357-0C40-4436-9D38-C47D60C1C9C1}" type="slidenum">
              <a:rPr lang="en-US" smtClean="0"/>
              <a:pPr/>
              <a:t>53</a:t>
            </a:fld>
            <a:endParaRPr lang="en-US"/>
          </a:p>
        </p:txBody>
      </p:sp>
    </p:spTree>
    <p:extLst>
      <p:ext uri="{BB962C8B-B14F-4D97-AF65-F5344CB8AC3E}">
        <p14:creationId xmlns:p14="http://schemas.microsoft.com/office/powerpoint/2010/main" val="20506120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models are now able to generate something recognizable, but since we are not giving it any categorical information, it doesn’t know how to tell the difference between a shoe and a shirt.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5429391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we’re going to make a tiny change to our model. This is what we had before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1602999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how we will add context. We will one-hot encode our clothing class, and then create an embedding. Unlike time which gets added into the feature map, the context will be multiplied. This is a technique to keep our model sizes smaller. The theory is, multiplication and addition are different enough operations the model will have an easier time learning how to treat the embeddings separately.</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6561943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it for model updates, but it’s not the only thing we will do to add context. We will also guide our context during diffusion.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21520237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dilemma. Even though we’ve added classifier information into the model, it’s not included in the loss function. Because of this, the classifier input will have a weak influence on the result.</a:t>
            </a:r>
          </a:p>
          <a:p>
            <a:endParaRPr lang="en-US" dirty="0"/>
          </a:p>
          <a:p>
            <a:r>
              <a:rPr lang="en-US" dirty="0"/>
              <a:t>Researchers thought about how to make this influence stronger? What if we made a classifier model, like a typical convolutional neural network? The classifier could guess what the category is, and how correct it was would be added to the loss function of the diffusion model.</a:t>
            </a:r>
          </a:p>
          <a:p>
            <a:endParaRPr lang="en-US" dirty="0"/>
          </a:p>
          <a:p>
            <a:r>
              <a:rPr lang="en-US" dirty="0"/>
              <a:t>This technique works, but researchers have since found a better way.</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0611691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Jonathan Ho and Tim </a:t>
            </a:r>
            <a:r>
              <a:rPr lang="en-US" dirty="0" err="1"/>
              <a:t>Salimans</a:t>
            </a:r>
            <a:r>
              <a:rPr lang="en-US" dirty="0"/>
              <a:t> from the Google Brain team created a way to add contextual guidance without the need for a classifier model. Hence the name “Classifier-Free Diffusion Guidance”. Here’s how it works.</a:t>
            </a:r>
          </a:p>
          <a:p>
            <a:endParaRPr lang="en-US" dirty="0"/>
          </a:p>
          <a:p>
            <a:r>
              <a:rPr lang="en-US" dirty="0"/>
              <a:t>https://arxiv.org/pdf/2207.12598.pdf</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24505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make an interesting change to how we change our model. We’ll still one-hot encode our clothing categories. However, we’re going to randomly drop values from that encoding.</a:t>
            </a:r>
          </a:p>
          <a:p>
            <a:endParaRPr lang="en-US" dirty="0"/>
          </a:p>
          <a:p>
            <a:r>
              <a:rPr lang="en-US" dirty="0"/>
              <a:t>We will use the Bernoulli distribution to do this. The Bernoulli distribution is much like flipping a weighted coin. Let’s say our coin has a 90% chance of landing heads. We’re going to take each category value represented in our one-hot encoding and flip our weighted coin. If it’s tails, we’ll set that encoding value to zero.</a:t>
            </a:r>
          </a:p>
          <a:p>
            <a:endParaRPr lang="en-US" dirty="0"/>
          </a:p>
          <a:p>
            <a:r>
              <a:rPr lang="en-US" dirty="0"/>
              <a:t>If you’re thinking “that seems like extra work. Why not flip only one coin for our one-hot encoding?”</a:t>
            </a:r>
          </a:p>
          <a:p>
            <a:r>
              <a:rPr lang="en-US" dirty="0"/>
              <a:t>And to that I say, “I like the way you think, and I will explain why later.”</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3501981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question could be, “Why would we drop the context encoding at all?”</a:t>
            </a:r>
          </a:p>
          <a:p>
            <a:endParaRPr lang="en-US" dirty="0"/>
          </a:p>
          <a:p>
            <a:r>
              <a:rPr lang="en-US" dirty="0"/>
              <a:t>Good question! We’re going to do something pretty clever. When we are generating our images by removing noise, we are going to predict two kinds of added noise. The first set of noise, we will keep the context information. The second set of noise, we will drop all context information. </a:t>
            </a:r>
          </a:p>
          <a:p>
            <a:endParaRPr lang="en-US" dirty="0"/>
          </a:p>
          <a:p>
            <a:r>
              <a:rPr lang="en-US" dirty="0"/>
              <a:t>Let’s call the first noise the context noise and the second noise the average noise. We will subtract the average noise from the context noise by weighting them both with w. Here, I’ve set w equal to 1. Do you see the difference? I sure don’t. It’s very subtle.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7725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what the new noise looks like if change 1 + w to only w for the context noise. When w is 0, nothing happens. Negative 0 is still 0, and 0 + 0 is zero.</a:t>
            </a:r>
          </a:p>
          <a:p>
            <a:r>
              <a:rPr lang="en-US" dirty="0"/>
              <a:t>When w is 1, we can start to see the difference, and when w is 10, it’s clear something is going on. The goal is to exaggerate the noise associated with the context by subtracting away what the “average case” would be, and we can use w to increase that exaggeration.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611092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new noise looks like when we add that 1 back into the context noise. If we flip between the two slides, it’s easier to see the impact of w.</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746843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Soon after Deep Dreaming, the GAN architecture was invented by Ian Goodfellow and colleagues. </a:t>
            </a:r>
          </a:p>
          <a:p>
            <a:endParaRPr lang="en-US" dirty="0"/>
          </a:p>
          <a:p>
            <a:r>
              <a:rPr lang="en-US" dirty="0"/>
              <a:t>Here’s the idea: we’re going to create two neural networks. We’ll call the first network the “Discriminator”. The Discriminator is a typical convolutional neural network that has one job: it’s trying to figure out if the image fed into it is a real photo, or a generated one. We’ll call the output of each convolution block a “Feature Map”. This is a result of the input image after it has been convolved and pooled.</a:t>
            </a:r>
          </a:p>
          <a:p>
            <a:endParaRPr lang="en-US" dirty="0"/>
          </a:p>
          <a:p>
            <a:r>
              <a:rPr lang="en-US" dirty="0"/>
              <a:t>If we feed it our generated arcade cabinet to the discriminator, it will flag a fake.</a:t>
            </a:r>
          </a:p>
        </p:txBody>
      </p:sp>
      <p:sp>
        <p:nvSpPr>
          <p:cNvPr id="4" name="Slide Number Placeholder 3"/>
          <p:cNvSpPr>
            <a:spLocks noGrp="1"/>
          </p:cNvSpPr>
          <p:nvPr>
            <p:ph type="sldNum" sz="quarter" idx="5"/>
          </p:nvPr>
        </p:nvSpPr>
        <p:spPr/>
        <p:txBody>
          <a:bodyPr/>
          <a:lstStyle/>
          <a:p>
            <a:fld id="{A93AD357-0C40-4436-9D38-C47D60C1C9C1}" type="slidenum">
              <a:rPr lang="en-US" smtClean="0"/>
              <a:pPr/>
              <a:t>54</a:t>
            </a:fld>
            <a:endParaRPr lang="en-US"/>
          </a:p>
        </p:txBody>
      </p:sp>
    </p:spTree>
    <p:extLst>
      <p:ext uri="{BB962C8B-B14F-4D97-AF65-F5344CB8AC3E}">
        <p14:creationId xmlns:p14="http://schemas.microsoft.com/office/powerpoint/2010/main" val="41810607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dirty="0"/>
              <a:t>Here’s how different values of w impact the generation results. From left to right, we’re asking the model to generate a </a:t>
            </a:r>
            <a:r>
              <a:rPr lang="en-US" b="0" i="0" dirty="0">
                <a:solidFill>
                  <a:srgbClr val="555555"/>
                </a:solidFill>
                <a:effectLst/>
                <a:latin typeface="Helvetica Neue"/>
              </a:rPr>
              <a:t>t-shirt, trousers, a pullover sweater, a dress, a coat, a sandal, a shirt, a sneaker, a bag, and an ankle boot. When w is largely positive, the images will be strongly tied to their category, but there will be less diversity in the generated images. When w is zero, it will still be influenced by the category because the context noise is weighted by 1 + w. When w is -.5, the categorical influence is very weak. It’s common to see the model generate images from other categories. When w is strongly negative, we’re saying “generate anything but this category”.</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6845992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we’ve added classifier-free guidance, we will have completely mastered </a:t>
            </a:r>
            <a:r>
              <a:rPr lang="en-US" dirty="0" err="1"/>
              <a:t>FashionMNIST</a:t>
            </a:r>
            <a:r>
              <a:rPr lang="en-US" dirty="0"/>
              <a:t>! Time to up the challenge. </a:t>
            </a:r>
            <a:r>
              <a:rPr lang="en-US"/>
              <a:t>Let’s mo</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15923478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are we calling it Modified TF Flowers? We’ve cropped the photos to focus on the flower. If there was too much else going on in the image, our models would need much longer to conceptually understand the difference between a daisy, a sunflower, and a rose.</a:t>
            </a:r>
          </a:p>
          <a:p>
            <a:endParaRPr lang="en-US" dirty="0"/>
          </a:p>
          <a:p>
            <a:r>
              <a:rPr lang="en-US" dirty="0"/>
              <a:t>Images where it was difficult to see the flower were dropped, and images with people or insects were also removed. We also dropped images of dandelions and tulips for the sake of time.</a:t>
            </a:r>
          </a:p>
          <a:p>
            <a:endParaRPr lang="en-US" dirty="0"/>
          </a:p>
          <a:p>
            <a:r>
              <a:rPr lang="en-US" dirty="0"/>
              <a:t>It will take much longer to generate the color images, up to fifteen minutes. We will be sampling the results along the way, and we hope it is fun to watch the model learn!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0816149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Ready to give it a try? Let’s get started!</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2699747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made a ton of great progress today, but we have one more hands-lab left. We’re going to learn how to turn generate images from text!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3027437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using a pre-trained model called CLIP in order to make this happen.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41251610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goal of CLIP.</a:t>
            </a:r>
          </a:p>
          <a:p>
            <a:endParaRPr lang="en-US" dirty="0"/>
          </a:p>
          <a:p>
            <a:r>
              <a:rPr lang="en-US" dirty="0"/>
              <a:t>Let’s say we have an image and a corresponding description of that image. Can we create a model such that it produces the same vector embedding for both the text and the image?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7223678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why this would be useful, let’s say this model gives our image an embedding of 0, 1. And, it gives the text an embedding of 1, 1.</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38736654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check if the image is aligned with the text by using the cosine similarity. We can plot the vectors, find the angle between them, and use the cosine of the angle to see how well these vectors align. </a:t>
            </a:r>
          </a:p>
          <a:p>
            <a:endParaRPr lang="en-US" dirty="0"/>
          </a:p>
          <a:p>
            <a:r>
              <a:rPr lang="en-US" dirty="0"/>
              <a:t>Cosine of 0 is 1. That’s perfect! When the vectors are completely aligned, we get a value of 1. On the other hand, Cosign of 180 degrees is -1. This is also fine, we have an easy way to tell if vectors are opposites. Relatedly, cosine of 90 and 270 degrees is 0. The 0 here can be deceptive. It means there is no relationship, which is not the same as an opposite relationship.</a:t>
            </a:r>
          </a:p>
          <a:p>
            <a:endParaRPr lang="en-US" dirty="0"/>
          </a:p>
          <a:p>
            <a:r>
              <a:rPr lang="en-US" dirty="0"/>
              <a:t>This is great and all, but how are we going to calculate the angle between the vectors? Without a trusty protractor, we’d have to draw some extra lines and use SOHCAHTOA… that’s kind of a mess. There’s an easier way with the computer.</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4315775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we’re going to snap each vector to the unit circle. The vertical vector already has a length of 1, so we don’t have to do anything. For the other vector, we divide each component (in this case x and y), by the length or magnitude of the vector. We can use the good ole Pythagorean theorem to get the length. Thankfully, most matrix libraries like NumPy and </a:t>
            </a:r>
            <a:r>
              <a:rPr lang="en-US" dirty="0" err="1"/>
              <a:t>PyTorch</a:t>
            </a:r>
            <a:r>
              <a:rPr lang="en-US" dirty="0"/>
              <a:t> have this function built-in.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469195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feed it this stock photo of pentominoes, it will flag as real.</a:t>
            </a:r>
          </a:p>
        </p:txBody>
      </p:sp>
      <p:sp>
        <p:nvSpPr>
          <p:cNvPr id="4" name="Slide Number Placeholder 3"/>
          <p:cNvSpPr>
            <a:spLocks noGrp="1"/>
          </p:cNvSpPr>
          <p:nvPr>
            <p:ph type="sldNum" sz="quarter" idx="5"/>
          </p:nvPr>
        </p:nvSpPr>
        <p:spPr/>
        <p:txBody>
          <a:bodyPr/>
          <a:lstStyle/>
          <a:p>
            <a:fld id="{A93AD357-0C40-4436-9D38-C47D60C1C9C1}" type="slidenum">
              <a:rPr lang="en-US" smtClean="0"/>
              <a:pPr/>
              <a:t>55</a:t>
            </a:fld>
            <a:endParaRPr lang="en-US"/>
          </a:p>
        </p:txBody>
      </p:sp>
    </p:spTree>
    <p:extLst>
      <p:ext uri="{BB962C8B-B14F-4D97-AF65-F5344CB8AC3E}">
        <p14:creationId xmlns:p14="http://schemas.microsoft.com/office/powerpoint/2010/main" val="122626570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everything is aligned. Let’s call the vertical line A and the other B.</a:t>
            </a:r>
          </a:p>
          <a:p>
            <a:endParaRPr lang="en-US" dirty="0"/>
          </a:p>
          <a:p>
            <a:r>
              <a:rPr lang="en-US" dirty="0"/>
              <a:t>We can multiply both of the x values together, and both of the y values together. Add them up, and what do we get? Square root of two over two. The same as cosine of 45 degrees. </a:t>
            </a:r>
            <a:r>
              <a:rPr lang="en-US" dirty="0" err="1"/>
              <a:t>Mathemagical</a:t>
            </a:r>
            <a:r>
              <a:rPr lang="en-US" dirty="0"/>
              <a: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07370889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CLIP uses the cosine similarity to train its neural network. Let’s say we have a batch of images with descriptions. During CLIP’s training, it will calculate the cosine similarity for each combination of image and text in the batch.</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54293915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diagonal is the “correct” answer, so the loss function uses cross entropy to maximize the values along the diagonal. Everything else is the “wrong” answer, so the loss function will minimize those.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18258716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in mind, let’s do an experiment.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141014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CLIP is a pretrained model, do we need text labels to make a text-to-image model? We’re going to find out!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211476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there are not changes to our neural network.</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68838965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make a slight change in our categorical one-hot encoding. Instead of using this to train the model, we will be using…</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3501981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CLIP encoding. We will still use the Bernoulli function to train the model to handle an average case with no context.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17464847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CLIP’s 512 features would have a chance of being dropped.</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9133391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use the CLIP encodings of our images to train the model. Then, during prediction, we will give it a text encoding. What do you think will happen?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641288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network is the “Generator” network. It will create the fake images that the discriminator is trained on.</a:t>
            </a:r>
          </a:p>
        </p:txBody>
      </p:sp>
      <p:sp>
        <p:nvSpPr>
          <p:cNvPr id="4" name="Slide Number Placeholder 3"/>
          <p:cNvSpPr>
            <a:spLocks noGrp="1"/>
          </p:cNvSpPr>
          <p:nvPr>
            <p:ph type="sldNum" sz="quarter" idx="5"/>
          </p:nvPr>
        </p:nvSpPr>
        <p:spPr/>
        <p:txBody>
          <a:bodyPr/>
          <a:lstStyle/>
          <a:p>
            <a:fld id="{A93AD357-0C40-4436-9D38-C47D60C1C9C1}" type="slidenum">
              <a:rPr lang="en-US" smtClean="0"/>
              <a:pPr/>
              <a:t>56</a:t>
            </a:fld>
            <a:endParaRPr lang="en-US"/>
          </a:p>
        </p:txBody>
      </p:sp>
    </p:spTree>
    <p:extLst>
      <p:ext uri="{BB962C8B-B14F-4D97-AF65-F5344CB8AC3E}">
        <p14:creationId xmlns:p14="http://schemas.microsoft.com/office/powerpoint/2010/main" val="54616409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Ready to find out? Let’s get started!</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70791063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4253335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We are now through all the hands-on practice labs and are ready for the assessment. Before we end the course let’s talk about how we can enhance what we’ve learned today in order to create state-of-the-art models.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18581494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we talked about GANs, and this course focused on Diffusion Models. Variational Autoencoders are another type of popular generative AI architecture.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53632101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Variational Autoencoders, or VAEs, use a neural network that is similar to a Diffusion Model. This is where we ended the diffusion course…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66641665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what a VAE looks like. Looks cleaner and simpler, huh? If you were able to follow along with today’s class, you will have no problem picking up VAEs.</a:t>
            </a:r>
          </a:p>
          <a:p>
            <a:endParaRPr lang="en-US" dirty="0"/>
          </a:p>
          <a:p>
            <a:r>
              <a:rPr lang="en-US" dirty="0"/>
              <a:t>Like other kinds of Autoencoders, the model is split between an encoder and a decoder. Here’s what’s clever about this architecture. Like a U-Net, the bottom of the model flattens the feature map into a vector. However, VAEs have two vectors on the encoder side, and one vector on the decoder side. If we assume our latent vector follows a normal distribution, the encoder learns how to represent each value in the vector as a mean and a standard deviation.</a:t>
            </a:r>
          </a:p>
          <a:p>
            <a:endParaRPr lang="en-US" dirty="0"/>
          </a:p>
          <a:p>
            <a:r>
              <a:rPr lang="en-US" dirty="0"/>
              <a:t>Then when we decode the latent vector, we use the mean and standard deviation to calculate a z score. Conceptually, the model is learns how to represent image features as deviations from the feature average.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7087475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decide to represent our images with two latent variables, we can graph the result by plotting a range of different z scores. Here, we’ve trained a VAE on </a:t>
            </a:r>
            <a:r>
              <a:rPr lang="en-US" dirty="0" err="1"/>
              <a:t>FashionMNIST</a:t>
            </a:r>
            <a:r>
              <a:rPr lang="en-US" dirty="0"/>
              <a:t>. We can see how the model assigns different image features to the different values of z1 and z2. It’s amusing to see how a picture of a shirt is only a few steps away from a picture of pants.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7569543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architecture for VAEs is clean and efficient compared to Diffusion models, but they do have a catch. Variational Autoencoders tend to produce blurry images. The theory is this is because the model is learning to represent image feature averages.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88696132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now covered many of the basic components of Generative AI models. Let’s see where we can go from here?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16593393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four of the model architectures we learned today. Which one do you think is used by state of the art models?</a:t>
            </a:r>
          </a:p>
          <a:p>
            <a:endParaRPr lang="en-US" dirty="0"/>
          </a:p>
          <a:p>
            <a:r>
              <a:rPr lang="en-US" dirty="0"/>
              <a:t>Sorry, it’s a trick question. State of the art models use a combination of all of these.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644857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generator architecture is similar to a convolutional neural network in reverse. It does this by doing using transposed convolution. Unlike pooling which is used to reduce the height and width of a feature map, transposed convolution expands the height and width.</a:t>
            </a:r>
          </a:p>
        </p:txBody>
      </p:sp>
      <p:sp>
        <p:nvSpPr>
          <p:cNvPr id="4" name="Slide Number Placeholder 3"/>
          <p:cNvSpPr>
            <a:spLocks noGrp="1"/>
          </p:cNvSpPr>
          <p:nvPr>
            <p:ph type="sldNum" sz="quarter" idx="5"/>
          </p:nvPr>
        </p:nvSpPr>
        <p:spPr/>
        <p:txBody>
          <a:bodyPr/>
          <a:lstStyle/>
          <a:p>
            <a:fld id="{A93AD357-0C40-4436-9D38-C47D60C1C9C1}" type="slidenum">
              <a:rPr lang="en-US" smtClean="0"/>
              <a:pPr/>
              <a:t>57</a:t>
            </a:fld>
            <a:endParaRPr lang="en-US"/>
          </a:p>
        </p:txBody>
      </p:sp>
    </p:spTree>
    <p:extLst>
      <p:ext uri="{BB962C8B-B14F-4D97-AF65-F5344CB8AC3E}">
        <p14:creationId xmlns:p14="http://schemas.microsoft.com/office/powerpoint/2010/main" val="15361201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one example of a popular State-of-the-art model: latent diffusion. We could make a VAE that learns how to generate an image based on a segmented image. Then, instead of using diffusion to denoise an image, we can denoise a latent vector. Trippy to think about, isn’t it?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85165830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popular combination of models. As we saw, diffusion takes a while to generate even relatively small images. What if we keep the images produced by diffusion small, and then created another model just to </a:t>
            </a:r>
            <a:r>
              <a:rPr lang="en-US" dirty="0" err="1"/>
              <a:t>upsample</a:t>
            </a:r>
            <a:r>
              <a:rPr lang="en-US" dirty="0"/>
              <a:t> the image?</a:t>
            </a:r>
          </a:p>
          <a:p>
            <a:endParaRPr lang="en-US" dirty="0"/>
          </a:p>
          <a:p>
            <a:r>
              <a:rPr lang="en-US" dirty="0"/>
              <a:t>Here we have a typical convolution kernel.</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93671835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replace the convolution kernel with another neural network, with values that change based on what is in the convolution window. Some models create another diffusion model purely for </a:t>
            </a:r>
            <a:r>
              <a:rPr lang="en-US" dirty="0" err="1"/>
              <a:t>upsampling</a:t>
            </a:r>
            <a:r>
              <a:rPr lang="en-US" dirty="0"/>
              <a:t>. Others use a VAE.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32388227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at the beginning of the course when we talked about </a:t>
            </a:r>
            <a:r>
              <a:rPr lang="en-US" dirty="0" err="1"/>
              <a:t>upsampling</a:t>
            </a:r>
            <a:r>
              <a:rPr lang="en-US" dirty="0"/>
              <a:t>, and the results with traditional techniques were blurry? Neural networks are great at producing nice sharp images.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00399350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subject of state-of-the-art models, let’s talk about Trustworthy AI.</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91340649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Trustworthy AI sits at the intersection of many factors.</a:t>
            </a:r>
          </a:p>
          <a:p>
            <a:endParaRPr lang="en-US" dirty="0"/>
          </a:p>
          <a:p>
            <a:r>
              <a:rPr lang="en-US" dirty="0"/>
              <a:t>Accountability and Responsibility are two semi-external factors that developers have some control over.</a:t>
            </a:r>
          </a:p>
          <a:p>
            <a:endParaRPr lang="en-US" dirty="0"/>
          </a:p>
          <a:p>
            <a:r>
              <a:rPr lang="en-US" dirty="0"/>
              <a:t>Laws &amp; Regulations and certifications are external factors that developers have no control over, but influence how models should be developed. </a:t>
            </a:r>
          </a:p>
          <a:p>
            <a:endParaRPr lang="en-US" dirty="0"/>
          </a:p>
          <a:p>
            <a:pPr marL="0" marR="0" lvl="0" indent="0" algn="l" defTabSz="2743200" rtl="0" eaLnBrk="1" fontAlgn="auto" latinLnBrk="0" hangingPunct="1">
              <a:lnSpc>
                <a:spcPct val="100000"/>
              </a:lnSpc>
              <a:spcBef>
                <a:spcPts val="0"/>
              </a:spcBef>
              <a:spcAft>
                <a:spcPts val="0"/>
              </a:spcAft>
              <a:buClrTx/>
              <a:buSzTx/>
              <a:buFontTx/>
              <a:buNone/>
              <a:tabLst/>
              <a:defRPr/>
            </a:pPr>
            <a:r>
              <a:rPr lang="en-US" sz="3600" dirty="0">
                <a:solidFill>
                  <a:schemeClr val="bg1"/>
                </a:solidFill>
              </a:rPr>
              <a:t>Accountability means being answerable for the impact of an AI on the societal system that uses it and being thoughtful about how it might be misused</a:t>
            </a:r>
            <a:endParaRPr lang="en-US" dirty="0"/>
          </a:p>
          <a:p>
            <a:pPr marL="0" marR="0" lvl="0" indent="0" algn="l" defTabSz="2743200" rtl="0" eaLnBrk="1" fontAlgn="auto" latinLnBrk="0" hangingPunct="1">
              <a:lnSpc>
                <a:spcPct val="100000"/>
              </a:lnSpc>
              <a:spcBef>
                <a:spcPts val="0"/>
              </a:spcBef>
              <a:spcAft>
                <a:spcPts val="0"/>
              </a:spcAft>
              <a:buClrTx/>
              <a:buSzTx/>
              <a:buFontTx/>
              <a:buNone/>
              <a:tabLst/>
              <a:defRPr/>
            </a:pPr>
            <a:r>
              <a:rPr lang="en-US" sz="3600" dirty="0">
                <a:solidFill>
                  <a:schemeClr val="bg1"/>
                </a:solidFill>
              </a:rPr>
              <a:t>Responsibility can be legal or moral. Legal responsibility requires a violation of a law or regulation. Moral responsibility occurs from an action or an intentional failure to act.</a:t>
            </a:r>
          </a:p>
          <a:p>
            <a:endParaRPr lang="en-US" dirty="0"/>
          </a:p>
          <a:p>
            <a:pPr marL="0" marR="0" lvl="0" indent="0" algn="l" defTabSz="2743200" rtl="0" eaLnBrk="1" fontAlgn="auto" latinLnBrk="0" hangingPunct="1">
              <a:lnSpc>
                <a:spcPct val="100000"/>
              </a:lnSpc>
              <a:spcBef>
                <a:spcPts val="0"/>
              </a:spcBef>
              <a:spcAft>
                <a:spcPts val="0"/>
              </a:spcAft>
              <a:buClrTx/>
              <a:buSzTx/>
              <a:buFontTx/>
              <a:buNone/>
              <a:tabLst/>
              <a:defRPr/>
            </a:pPr>
            <a:r>
              <a:rPr lang="en-US" sz="3600" dirty="0">
                <a:solidFill>
                  <a:schemeClr val="bg1"/>
                </a:solidFill>
              </a:rPr>
              <a:t>As for Laws &amp; Regulations, an AI model must comply with relevant laws, regulations, and standards for the region and industry where it is deployed</a:t>
            </a:r>
          </a:p>
          <a:p>
            <a:pPr marL="0" marR="0" lvl="0" indent="0" algn="l" defTabSz="2743200" rtl="0" eaLnBrk="1" fontAlgn="auto" latinLnBrk="0" hangingPunct="1">
              <a:lnSpc>
                <a:spcPct val="100000"/>
              </a:lnSpc>
              <a:spcBef>
                <a:spcPts val="0"/>
              </a:spcBef>
              <a:spcAft>
                <a:spcPts val="0"/>
              </a:spcAft>
              <a:buClrTx/>
              <a:buSzTx/>
              <a:buFontTx/>
              <a:buNone/>
              <a:tabLst/>
              <a:defRPr/>
            </a:pPr>
            <a:r>
              <a:rPr lang="en-US" sz="3600" dirty="0">
                <a:solidFill>
                  <a:schemeClr val="bg1"/>
                </a:solidFill>
              </a:rPr>
              <a:t>And for Certification</a:t>
            </a:r>
            <a:r>
              <a:rPr lang="en-US" sz="3600">
                <a:solidFill>
                  <a:schemeClr val="bg1"/>
                </a:solidFill>
              </a:rPr>
              <a:t>, n </a:t>
            </a:r>
            <a:r>
              <a:rPr lang="en-US" sz="3600" dirty="0">
                <a:solidFill>
                  <a:schemeClr val="bg1"/>
                </a:solidFill>
              </a:rPr>
              <a:t>AI model has to be certified as fit for purpose as required by the region or industry where it is deployed</a:t>
            </a:r>
          </a:p>
          <a:p>
            <a:pPr marL="0" marR="0" lvl="0" indent="0" algn="l" defTabSz="2743200" rtl="0" eaLnBrk="1" fontAlgn="auto" latinLnBrk="0" hangingPunct="1">
              <a:lnSpc>
                <a:spcPct val="100000"/>
              </a:lnSpc>
              <a:spcBef>
                <a:spcPts val="0"/>
              </a:spcBef>
              <a:spcAft>
                <a:spcPts val="0"/>
              </a:spcAft>
              <a:buClrTx/>
              <a:buSzTx/>
              <a:buFontTx/>
              <a:buNone/>
              <a:tabLst/>
              <a:defRPr/>
            </a:pPr>
            <a:endParaRPr lang="en-US" sz="36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9B5B0F1-CA8B-4EE9-9C17-22920FEA11C2}"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97937963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certainly challenging navigation the legal landscape. For every dataset or model that DLI uses, the first thing we look for is the license file. These files will often explicitly state if the asset can be used commercially or non-commercially, and how the author wishes to be recognized.</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72236784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Content Authenticity Initiative, or CAI, is making tools for content creators to share their work while getting recognized. If you see a picture like this online…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28607749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hover your mouse over the content credentials logo to see who created the content and how.</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60483902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generate an image with Adobe Firefly, it automatically includes content credentials that can be inspected.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204680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loss function for the generator is based on how well it “fooled” the discriminator. And the loss function for the discriminator is based on how well it avoided being fooled. Hence the phrase “adversarial”.</a:t>
            </a:r>
          </a:p>
        </p:txBody>
      </p:sp>
      <p:sp>
        <p:nvSpPr>
          <p:cNvPr id="4" name="Slide Number Placeholder 3"/>
          <p:cNvSpPr>
            <a:spLocks noGrp="1"/>
          </p:cNvSpPr>
          <p:nvPr>
            <p:ph type="sldNum" sz="quarter" idx="5"/>
          </p:nvPr>
        </p:nvSpPr>
        <p:spPr/>
        <p:txBody>
          <a:bodyPr/>
          <a:lstStyle/>
          <a:p>
            <a:fld id="{A93AD357-0C40-4436-9D38-C47D60C1C9C1}" type="slidenum">
              <a:rPr lang="en-US" smtClean="0"/>
              <a:pPr/>
              <a:t>58</a:t>
            </a:fld>
            <a:endParaRPr lang="en-US"/>
          </a:p>
        </p:txBody>
      </p:sp>
    </p:spTree>
    <p:extLst>
      <p:ext uri="{BB962C8B-B14F-4D97-AF65-F5344CB8AC3E}">
        <p14:creationId xmlns:p14="http://schemas.microsoft.com/office/powerpoint/2010/main" val="132683458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included a link to this resource in the instructor notes. Try generating an image with Adobe Firefly and uploading it here.</a:t>
            </a:r>
          </a:p>
          <a:p>
            <a:endParaRPr lang="en-US" dirty="0"/>
          </a:p>
          <a:p>
            <a:r>
              <a:rPr lang="en-US" dirty="0"/>
              <a:t>https://contentcredentials.org/verify</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64795487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images created from multiple sources, this view will show the file history and how it has changed.</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29680290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instance, these snowy pyramids were created by combining multiple photos. The Content Credentials tool can display that history in a tree.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51769540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Anywhere you see this logo, check it out to see the story behind the content.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27847118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reasons we chose to highlight Adobe Firefly throughout this course is because they have worked extensively to be fair to content creators in this new generative AI world. Adobe Firefly was trained on Adobe’s </a:t>
            </a:r>
            <a:r>
              <a:rPr lang="en-US" b="0" i="0" dirty="0">
                <a:solidFill>
                  <a:srgbClr val="2C2C2C"/>
                </a:solidFill>
                <a:effectLst/>
                <a:latin typeface="Adobe Clean"/>
              </a:rPr>
              <a:t>own licensed stock images, other works in the public domain, moderated generative AI content, and work that is openly licensed by the rightsholder.</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29093598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all that hard work has paid off! I had a blast using Firefly to make this course. If you create an account with Adobe, you can try the same tool for free.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8183715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any other generative AI model, it takes a little practice to get the most out of it. Firefly images already look great with basic prompts, but being more descriptive adds more control. Take these wonderful canines for example. If I specify what kind of camera lens the photo was taken with, there will be a slight change in the output.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54B683F-3AFE-4426-9750-CC3C744EDBDD}"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16867331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all folks, now its your time to shine! Good luck on the assessment. If you made it this far, you can reach the end!</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56731427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3BE1D-9CA5-194E-A79F-6FE8485E6E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23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the same time GANs were invented, Image Segmentation was developed for medical purposes. Could we train a neural network to detect anomalies in x-rays or ultrasounds? In more recent times, image segmentation is used with autonomous vehicles to help cars categorize pedestrians, other vehicles, or street signs. The example above is a picture of a dog, and we’ve segmented the image to separate the dog from the background.</a:t>
            </a:r>
          </a:p>
        </p:txBody>
      </p:sp>
      <p:sp>
        <p:nvSpPr>
          <p:cNvPr id="4" name="Slide Number Placeholder 3"/>
          <p:cNvSpPr>
            <a:spLocks noGrp="1"/>
          </p:cNvSpPr>
          <p:nvPr>
            <p:ph type="sldNum" sz="quarter" idx="5"/>
          </p:nvPr>
        </p:nvSpPr>
        <p:spPr/>
        <p:txBody>
          <a:bodyPr/>
          <a:lstStyle/>
          <a:p>
            <a:fld id="{A93AD357-0C40-4436-9D38-C47D60C1C9C1}" type="slidenum">
              <a:rPr lang="en-US" smtClean="0"/>
              <a:pPr/>
              <a:t>59</a:t>
            </a:fld>
            <a:endParaRPr lang="en-US"/>
          </a:p>
        </p:txBody>
      </p:sp>
    </p:spTree>
    <p:extLst>
      <p:ext uri="{BB962C8B-B14F-4D97-AF65-F5344CB8AC3E}">
        <p14:creationId xmlns:p14="http://schemas.microsoft.com/office/powerpoint/2010/main" val="2750262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combine the two techniques together, we can train a model to create images from segmentation maps. This is NVIDIA Spade, a precursor to NVIDIA Canvas, which is available in Omniverse.</a:t>
            </a:r>
          </a:p>
          <a:p>
            <a:endParaRPr lang="en-US" dirty="0"/>
          </a:p>
          <a:p>
            <a:r>
              <a:rPr lang="en-US" dirty="0"/>
              <a:t>https://github.com/NVlabs/SPADE</a:t>
            </a:r>
          </a:p>
        </p:txBody>
      </p:sp>
      <p:sp>
        <p:nvSpPr>
          <p:cNvPr id="4" name="Slide Number Placeholder 3"/>
          <p:cNvSpPr>
            <a:spLocks noGrp="1"/>
          </p:cNvSpPr>
          <p:nvPr>
            <p:ph type="sldNum" sz="quarter" idx="5"/>
          </p:nvPr>
        </p:nvSpPr>
        <p:spPr/>
        <p:txBody>
          <a:bodyPr/>
          <a:lstStyle/>
          <a:p>
            <a:fld id="{A93AD357-0C40-4436-9D38-C47D60C1C9C1}" type="slidenum">
              <a:rPr lang="en-US" smtClean="0"/>
              <a:pPr/>
              <a:t>60</a:t>
            </a:fld>
            <a:endParaRPr lang="en-US"/>
          </a:p>
        </p:txBody>
      </p:sp>
    </p:spTree>
    <p:extLst>
      <p:ext uri="{BB962C8B-B14F-4D97-AF65-F5344CB8AC3E}">
        <p14:creationId xmlns:p14="http://schemas.microsoft.com/office/powerpoint/2010/main" val="2764028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gone through history, let’s highly the star of today’s show: the U-Net.</a:t>
            </a:r>
          </a:p>
        </p:txBody>
      </p:sp>
      <p:sp>
        <p:nvSpPr>
          <p:cNvPr id="4" name="Slide Number Placeholder 3"/>
          <p:cNvSpPr>
            <a:spLocks noGrp="1"/>
          </p:cNvSpPr>
          <p:nvPr>
            <p:ph type="sldNum" sz="quarter" idx="5"/>
          </p:nvPr>
        </p:nvSpPr>
        <p:spPr/>
        <p:txBody>
          <a:bodyPr/>
          <a:lstStyle/>
          <a:p>
            <a:fld id="{A93AD357-0C40-4436-9D38-C47D60C1C9C1}" type="slidenum">
              <a:rPr lang="en-US" smtClean="0"/>
              <a:pPr/>
              <a:t>61</a:t>
            </a:fld>
            <a:endParaRPr lang="en-US"/>
          </a:p>
        </p:txBody>
      </p:sp>
    </p:spTree>
    <p:extLst>
      <p:ext uri="{BB962C8B-B14F-4D97-AF65-F5344CB8AC3E}">
        <p14:creationId xmlns:p14="http://schemas.microsoft.com/office/powerpoint/2010/main" val="169575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if we want to make an image based on another image? How could we do that?</a:t>
            </a:r>
          </a:p>
          <a:p>
            <a:endParaRPr lang="en-US" dirty="0"/>
          </a:p>
          <a:p>
            <a:r>
              <a:rPr lang="en-US" dirty="0"/>
              <a:t>We could take our GAN architecture here and …</a:t>
            </a:r>
          </a:p>
        </p:txBody>
      </p:sp>
      <p:sp>
        <p:nvSpPr>
          <p:cNvPr id="4" name="Slide Number Placeholder 3"/>
          <p:cNvSpPr>
            <a:spLocks noGrp="1"/>
          </p:cNvSpPr>
          <p:nvPr>
            <p:ph type="sldNum" sz="quarter" idx="5"/>
          </p:nvPr>
        </p:nvSpPr>
        <p:spPr/>
        <p:txBody>
          <a:bodyPr/>
          <a:lstStyle/>
          <a:p>
            <a:fld id="{A93AD357-0C40-4436-9D38-C47D60C1C9C1}" type="slidenum">
              <a:rPr lang="en-US" smtClean="0"/>
              <a:pPr/>
              <a:t>62</a:t>
            </a:fld>
            <a:endParaRPr lang="en-US"/>
          </a:p>
        </p:txBody>
      </p:sp>
    </p:spTree>
    <p:extLst>
      <p:ext uri="{BB962C8B-B14F-4D97-AF65-F5344CB8AC3E}">
        <p14:creationId xmlns:p14="http://schemas.microsoft.com/office/powerpoint/2010/main" val="741476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we’ll start with the U-Net architecture and eventually work our way towards creating a full text-to-image pipeline.</a:t>
            </a:r>
          </a:p>
        </p:txBody>
      </p:sp>
      <p:sp>
        <p:nvSpPr>
          <p:cNvPr id="4" name="Slide Number Placeholder 3"/>
          <p:cNvSpPr>
            <a:spLocks noGrp="1"/>
          </p:cNvSpPr>
          <p:nvPr>
            <p:ph type="sldNum" sz="quarter" idx="5"/>
          </p:nvPr>
        </p:nvSpPr>
        <p:spPr/>
        <p:txBody>
          <a:bodyPr/>
          <a:lstStyle/>
          <a:p>
            <a:fld id="{A93AD357-0C40-4436-9D38-C47D60C1C9C1}" type="slidenum">
              <a:rPr lang="en-US" smtClean="0"/>
              <a:pPr/>
              <a:t>45</a:t>
            </a:fld>
            <a:endParaRPr lang="en-US"/>
          </a:p>
        </p:txBody>
      </p:sp>
    </p:spTree>
    <p:extLst>
      <p:ext uri="{BB962C8B-B14F-4D97-AF65-F5344CB8AC3E}">
        <p14:creationId xmlns:p14="http://schemas.microsoft.com/office/powerpoint/2010/main" val="831567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 the output of the discriminator directly into the generator.</a:t>
            </a:r>
          </a:p>
          <a:p>
            <a:endParaRPr lang="en-US" dirty="0"/>
          </a:p>
          <a:p>
            <a:r>
              <a:rPr lang="en-US" dirty="0"/>
              <a:t>This would make an image autoencoder. The discriminator becomes the encoder and the discriminator becomes the decoder.</a:t>
            </a:r>
          </a:p>
        </p:txBody>
      </p:sp>
      <p:sp>
        <p:nvSpPr>
          <p:cNvPr id="4" name="Slide Number Placeholder 3"/>
          <p:cNvSpPr>
            <a:spLocks noGrp="1"/>
          </p:cNvSpPr>
          <p:nvPr>
            <p:ph type="sldNum" sz="quarter" idx="5"/>
          </p:nvPr>
        </p:nvSpPr>
        <p:spPr/>
        <p:txBody>
          <a:bodyPr/>
          <a:lstStyle/>
          <a:p>
            <a:fld id="{A93AD357-0C40-4436-9D38-C47D60C1C9C1}" type="slidenum">
              <a:rPr lang="en-US" smtClean="0"/>
              <a:pPr/>
              <a:t>63</a:t>
            </a:fld>
            <a:endParaRPr lang="en-US"/>
          </a:p>
        </p:txBody>
      </p:sp>
    </p:spTree>
    <p:extLst>
      <p:ext uri="{BB962C8B-B14F-4D97-AF65-F5344CB8AC3E}">
        <p14:creationId xmlns:p14="http://schemas.microsoft.com/office/powerpoint/2010/main" val="1250614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U-Net has a special architecture for an image autoencoder. After each convolution, we will have a feature map. On the encoder side, we will take each feature map after pooling, and create a copy. On the decoder side, we’ll stack each copy with the corresponding feature map. These stacked feature maps will be inputs into a transposed convolution layer.</a:t>
            </a:r>
          </a:p>
        </p:txBody>
      </p:sp>
      <p:sp>
        <p:nvSpPr>
          <p:cNvPr id="4" name="Slide Number Placeholder 3"/>
          <p:cNvSpPr>
            <a:spLocks noGrp="1"/>
          </p:cNvSpPr>
          <p:nvPr>
            <p:ph type="sldNum" sz="quarter" idx="5"/>
          </p:nvPr>
        </p:nvSpPr>
        <p:spPr/>
        <p:txBody>
          <a:bodyPr/>
          <a:lstStyle/>
          <a:p>
            <a:fld id="{A93AD357-0C40-4436-9D38-C47D60C1C9C1}" type="slidenum">
              <a:rPr lang="en-US" smtClean="0"/>
              <a:pPr/>
              <a:t>64</a:t>
            </a:fld>
            <a:endParaRPr lang="en-US"/>
          </a:p>
        </p:txBody>
      </p:sp>
    </p:spTree>
    <p:extLst>
      <p:ext uri="{BB962C8B-B14F-4D97-AF65-F5344CB8AC3E}">
        <p14:creationId xmlns:p14="http://schemas.microsoft.com/office/powerpoint/2010/main" val="1926668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mentioned Transposed Convolution a few times, so let’s see what it’s doing on a technical level.</a:t>
            </a:r>
          </a:p>
        </p:txBody>
      </p:sp>
      <p:sp>
        <p:nvSpPr>
          <p:cNvPr id="4" name="Slide Number Placeholder 3"/>
          <p:cNvSpPr>
            <a:spLocks noGrp="1"/>
          </p:cNvSpPr>
          <p:nvPr>
            <p:ph type="sldNum" sz="quarter" idx="5"/>
          </p:nvPr>
        </p:nvSpPr>
        <p:spPr/>
        <p:txBody>
          <a:bodyPr/>
          <a:lstStyle/>
          <a:p>
            <a:fld id="{A93AD357-0C40-4436-9D38-C47D60C1C9C1}" type="slidenum">
              <a:rPr lang="en-US" smtClean="0"/>
              <a:pPr/>
              <a:t>65</a:t>
            </a:fld>
            <a:endParaRPr lang="en-US"/>
          </a:p>
        </p:txBody>
      </p:sp>
    </p:spTree>
    <p:extLst>
      <p:ext uri="{BB962C8B-B14F-4D97-AF65-F5344CB8AC3E}">
        <p14:creationId xmlns:p14="http://schemas.microsoft.com/office/powerpoint/2010/main" val="2852067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review convolution. We have an image and a Kernel.</a:t>
            </a:r>
          </a:p>
        </p:txBody>
      </p:sp>
      <p:sp>
        <p:nvSpPr>
          <p:cNvPr id="4" name="Slide Number Placeholder 3"/>
          <p:cNvSpPr>
            <a:spLocks noGrp="1"/>
          </p:cNvSpPr>
          <p:nvPr>
            <p:ph type="sldNum" sz="quarter" idx="5"/>
          </p:nvPr>
        </p:nvSpPr>
        <p:spPr/>
        <p:txBody>
          <a:bodyPr/>
          <a:lstStyle/>
          <a:p>
            <a:fld id="{A93AD357-0C40-4436-9D38-C47D60C1C9C1}" type="slidenum">
              <a:rPr lang="en-US" smtClean="0"/>
              <a:pPr/>
              <a:t>66</a:t>
            </a:fld>
            <a:endParaRPr lang="en-US"/>
          </a:p>
        </p:txBody>
      </p:sp>
    </p:spTree>
    <p:extLst>
      <p:ext uri="{BB962C8B-B14F-4D97-AF65-F5344CB8AC3E}">
        <p14:creationId xmlns:p14="http://schemas.microsoft.com/office/powerpoint/2010/main" val="2466880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can convolve the image by sliding the kernel along the image and multiplying the kernel values with the respective image values.</a:t>
            </a:r>
          </a:p>
        </p:txBody>
      </p:sp>
      <p:sp>
        <p:nvSpPr>
          <p:cNvPr id="4" name="Slide Number Placeholder 3"/>
          <p:cNvSpPr>
            <a:spLocks noGrp="1"/>
          </p:cNvSpPr>
          <p:nvPr>
            <p:ph type="sldNum" sz="quarter" idx="5"/>
          </p:nvPr>
        </p:nvSpPr>
        <p:spPr/>
        <p:txBody>
          <a:bodyPr/>
          <a:lstStyle/>
          <a:p>
            <a:fld id="{A93AD357-0C40-4436-9D38-C47D60C1C9C1}" type="slidenum">
              <a:rPr lang="en-US" smtClean="0"/>
              <a:pPr/>
              <a:t>67</a:t>
            </a:fld>
            <a:endParaRPr lang="en-US"/>
          </a:p>
        </p:txBody>
      </p:sp>
    </p:spTree>
    <p:extLst>
      <p:ext uri="{BB962C8B-B14F-4D97-AF65-F5344CB8AC3E}">
        <p14:creationId xmlns:p14="http://schemas.microsoft.com/office/powerpoint/2010/main" val="3548519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Transposed convolution is still convolution, but we’re going to be using the convolution parameters in an opposite way.</a:t>
            </a:r>
          </a:p>
          <a:p>
            <a:endParaRPr lang="en-US" dirty="0"/>
          </a:p>
          <a:p>
            <a:r>
              <a:rPr lang="en-US" dirty="0"/>
              <a:t>For example, with regular convolution, when we say stride is equal to 2, we move our convolution window across the image two spaces at a time instead of 1.</a:t>
            </a:r>
          </a:p>
          <a:p>
            <a:r>
              <a:rPr lang="en-US" dirty="0"/>
              <a:t>With transposed convolution…</a:t>
            </a:r>
          </a:p>
        </p:txBody>
      </p:sp>
      <p:sp>
        <p:nvSpPr>
          <p:cNvPr id="4" name="Slide Number Placeholder 3"/>
          <p:cNvSpPr>
            <a:spLocks noGrp="1"/>
          </p:cNvSpPr>
          <p:nvPr>
            <p:ph type="sldNum" sz="quarter" idx="5"/>
          </p:nvPr>
        </p:nvSpPr>
        <p:spPr/>
        <p:txBody>
          <a:bodyPr/>
          <a:lstStyle/>
          <a:p>
            <a:fld id="{A93AD357-0C40-4436-9D38-C47D60C1C9C1}" type="slidenum">
              <a:rPr lang="en-US" smtClean="0"/>
              <a:pPr/>
              <a:t>71</a:t>
            </a:fld>
            <a:endParaRPr lang="en-US"/>
          </a:p>
        </p:txBody>
      </p:sp>
    </p:spTree>
    <p:extLst>
      <p:ext uri="{BB962C8B-B14F-4D97-AF65-F5344CB8AC3E}">
        <p14:creationId xmlns:p14="http://schemas.microsoft.com/office/powerpoint/2010/main" val="2310041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expand the image by adding rows and columns.</a:t>
            </a:r>
          </a:p>
        </p:txBody>
      </p:sp>
      <p:sp>
        <p:nvSpPr>
          <p:cNvPr id="4" name="Slide Number Placeholder 3"/>
          <p:cNvSpPr>
            <a:spLocks noGrp="1"/>
          </p:cNvSpPr>
          <p:nvPr>
            <p:ph type="sldNum" sz="quarter" idx="5"/>
          </p:nvPr>
        </p:nvSpPr>
        <p:spPr/>
        <p:txBody>
          <a:bodyPr/>
          <a:lstStyle/>
          <a:p>
            <a:fld id="{A93AD357-0C40-4436-9D38-C47D60C1C9C1}" type="slidenum">
              <a:rPr lang="en-US" smtClean="0"/>
              <a:pPr/>
              <a:t>72</a:t>
            </a:fld>
            <a:endParaRPr lang="en-US"/>
          </a:p>
        </p:txBody>
      </p:sp>
    </p:spTree>
    <p:extLst>
      <p:ext uri="{BB962C8B-B14F-4D97-AF65-F5344CB8AC3E}">
        <p14:creationId xmlns:p14="http://schemas.microsoft.com/office/powerpoint/2010/main" val="1618268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adding these new rows and columns, we perform convolution as normal.</a:t>
            </a:r>
          </a:p>
        </p:txBody>
      </p:sp>
      <p:sp>
        <p:nvSpPr>
          <p:cNvPr id="4" name="Slide Number Placeholder 3"/>
          <p:cNvSpPr>
            <a:spLocks noGrp="1"/>
          </p:cNvSpPr>
          <p:nvPr>
            <p:ph type="sldNum" sz="quarter" idx="5"/>
          </p:nvPr>
        </p:nvSpPr>
        <p:spPr/>
        <p:txBody>
          <a:bodyPr/>
          <a:lstStyle/>
          <a:p>
            <a:fld id="{A93AD357-0C40-4436-9D38-C47D60C1C9C1}" type="slidenum">
              <a:rPr lang="en-US" smtClean="0"/>
              <a:pPr/>
              <a:t>73</a:t>
            </a:fld>
            <a:endParaRPr lang="en-US"/>
          </a:p>
        </p:txBody>
      </p:sp>
    </p:spTree>
    <p:extLst>
      <p:ext uri="{BB962C8B-B14F-4D97-AF65-F5344CB8AC3E}">
        <p14:creationId xmlns:p14="http://schemas.microsoft.com/office/powerpoint/2010/main" val="2341794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stride now defines how many rows and columns we will add. With a stride of 2, we’ll add 1 row of zeros in between each image row. With a stride of 3, we’ll add 2 rows of zeros in between each image row.</a:t>
            </a:r>
          </a:p>
        </p:txBody>
      </p:sp>
      <p:sp>
        <p:nvSpPr>
          <p:cNvPr id="4" name="Slide Number Placeholder 3"/>
          <p:cNvSpPr>
            <a:spLocks noGrp="1"/>
          </p:cNvSpPr>
          <p:nvPr>
            <p:ph type="sldNum" sz="quarter" idx="5"/>
          </p:nvPr>
        </p:nvSpPr>
        <p:spPr/>
        <p:txBody>
          <a:bodyPr/>
          <a:lstStyle/>
          <a:p>
            <a:fld id="{A93AD357-0C40-4436-9D38-C47D60C1C9C1}" type="slidenum">
              <a:rPr lang="en-US" smtClean="0"/>
              <a:pPr/>
              <a:t>76</a:t>
            </a:fld>
            <a:endParaRPr lang="en-US"/>
          </a:p>
        </p:txBody>
      </p:sp>
    </p:spTree>
    <p:extLst>
      <p:ext uri="{BB962C8B-B14F-4D97-AF65-F5344CB8AC3E}">
        <p14:creationId xmlns:p14="http://schemas.microsoft.com/office/powerpoint/2010/main" val="1664702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regular convolution, padding adds rows and columns around the perimeter of the input image. Any idea what padding will do here?</a:t>
            </a:r>
          </a:p>
        </p:txBody>
      </p:sp>
      <p:sp>
        <p:nvSpPr>
          <p:cNvPr id="4" name="Slide Number Placeholder 3"/>
          <p:cNvSpPr>
            <a:spLocks noGrp="1"/>
          </p:cNvSpPr>
          <p:nvPr>
            <p:ph type="sldNum" sz="quarter" idx="5"/>
          </p:nvPr>
        </p:nvSpPr>
        <p:spPr/>
        <p:txBody>
          <a:bodyPr/>
          <a:lstStyle/>
          <a:p>
            <a:fld id="{A93AD357-0C40-4436-9D38-C47D60C1C9C1}" type="slidenum">
              <a:rPr lang="en-US" smtClean="0"/>
              <a:pPr/>
              <a:t>77</a:t>
            </a:fld>
            <a:endParaRPr lang="en-US"/>
          </a:p>
        </p:txBody>
      </p:sp>
    </p:spTree>
    <p:extLst>
      <p:ext uri="{BB962C8B-B14F-4D97-AF65-F5344CB8AC3E}">
        <p14:creationId xmlns:p14="http://schemas.microsoft.com/office/powerpoint/2010/main" val="2525849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familiar with how convolutional neural networks are built, then you have what it takes to complete this course. We will be using </a:t>
            </a:r>
            <a:r>
              <a:rPr lang="en-US" dirty="0" err="1"/>
              <a:t>PyTorch</a:t>
            </a:r>
            <a:r>
              <a:rPr lang="en-US" dirty="0"/>
              <a:t>. If you come from a TensorFlow background, we have provided links to the relevant </a:t>
            </a:r>
            <a:r>
              <a:rPr lang="en-US" dirty="0" err="1"/>
              <a:t>PyTorch</a:t>
            </a:r>
            <a:r>
              <a:rPr lang="en-US" dirty="0"/>
              <a:t> documentation to help you get up to speed quickly.</a:t>
            </a:r>
          </a:p>
        </p:txBody>
      </p:sp>
      <p:sp>
        <p:nvSpPr>
          <p:cNvPr id="4" name="Slide Number Placeholder 3"/>
          <p:cNvSpPr>
            <a:spLocks noGrp="1"/>
          </p:cNvSpPr>
          <p:nvPr>
            <p:ph type="sldNum" sz="quarter" idx="5"/>
          </p:nvPr>
        </p:nvSpPr>
        <p:spPr/>
        <p:txBody>
          <a:bodyPr/>
          <a:lstStyle/>
          <a:p>
            <a:fld id="{A93AD357-0C40-4436-9D38-C47D60C1C9C1}" type="slidenum">
              <a:rPr lang="en-US" smtClean="0"/>
              <a:pPr/>
              <a:t>46</a:t>
            </a:fld>
            <a:endParaRPr lang="en-US"/>
          </a:p>
        </p:txBody>
      </p:sp>
    </p:spTree>
    <p:extLst>
      <p:ext uri="{BB962C8B-B14F-4D97-AF65-F5344CB8AC3E}">
        <p14:creationId xmlns:p14="http://schemas.microsoft.com/office/powerpoint/2010/main" val="87089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Transposed Convolution, padding removes rows and columns along the perimeter. The order of operations matters. Padding applies after expansion with stride.</a:t>
            </a:r>
          </a:p>
        </p:txBody>
      </p:sp>
      <p:sp>
        <p:nvSpPr>
          <p:cNvPr id="4" name="Slide Number Placeholder 3"/>
          <p:cNvSpPr>
            <a:spLocks noGrp="1"/>
          </p:cNvSpPr>
          <p:nvPr>
            <p:ph type="sldNum" sz="quarter" idx="5"/>
          </p:nvPr>
        </p:nvSpPr>
        <p:spPr/>
        <p:txBody>
          <a:bodyPr/>
          <a:lstStyle/>
          <a:p>
            <a:fld id="{A93AD357-0C40-4436-9D38-C47D60C1C9C1}" type="slidenum">
              <a:rPr lang="en-US" smtClean="0"/>
              <a:pPr/>
              <a:t>78</a:t>
            </a:fld>
            <a:endParaRPr lang="en-US"/>
          </a:p>
        </p:txBody>
      </p:sp>
    </p:spTree>
    <p:extLst>
      <p:ext uri="{BB962C8B-B14F-4D97-AF65-F5344CB8AC3E}">
        <p14:creationId xmlns:p14="http://schemas.microsoft.com/office/powerpoint/2010/main" val="2396864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image stacking in the decoder, U-Nets are particular about dimensions. The Out Padding parameter was added to give more control over the size of the output feature map.</a:t>
            </a:r>
          </a:p>
          <a:p>
            <a:endParaRPr lang="en-US" dirty="0"/>
          </a:p>
          <a:p>
            <a:r>
              <a:rPr lang="en-US" dirty="0"/>
              <a:t>By the way, when used with padding, output padding brings back the dropped rows and columns by padding.</a:t>
            </a:r>
          </a:p>
          <a:p>
            <a:r>
              <a:rPr lang="en-US" dirty="0" err="1"/>
              <a:t>Pytorch</a:t>
            </a:r>
            <a:r>
              <a:rPr lang="en-US" dirty="0"/>
              <a:t> limits </a:t>
            </a:r>
            <a:r>
              <a:rPr lang="en-US" dirty="0" err="1"/>
              <a:t>out_padding</a:t>
            </a:r>
            <a:r>
              <a:rPr lang="en-US" dirty="0"/>
              <a:t> such that it must be smaller the stride size.</a:t>
            </a:r>
          </a:p>
        </p:txBody>
      </p:sp>
      <p:sp>
        <p:nvSpPr>
          <p:cNvPr id="4" name="Slide Number Placeholder 3"/>
          <p:cNvSpPr>
            <a:spLocks noGrp="1"/>
          </p:cNvSpPr>
          <p:nvPr>
            <p:ph type="sldNum" sz="quarter" idx="5"/>
          </p:nvPr>
        </p:nvSpPr>
        <p:spPr/>
        <p:txBody>
          <a:bodyPr/>
          <a:lstStyle/>
          <a:p>
            <a:fld id="{A93AD357-0C40-4436-9D38-C47D60C1C9C1}" type="slidenum">
              <a:rPr lang="en-US" smtClean="0"/>
              <a:pPr/>
              <a:t>79</a:t>
            </a:fld>
            <a:endParaRPr lang="en-US"/>
          </a:p>
        </p:txBody>
      </p:sp>
    </p:spTree>
    <p:extLst>
      <p:ext uri="{BB962C8B-B14F-4D97-AF65-F5344CB8AC3E}">
        <p14:creationId xmlns:p14="http://schemas.microsoft.com/office/powerpoint/2010/main" val="893164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alternative is to rescale the feature map and convolve on that. If you look through code repositories featuring U-Nets, you’ll often find both rescaling and transposed convolution.</a:t>
            </a:r>
          </a:p>
        </p:txBody>
      </p:sp>
      <p:sp>
        <p:nvSpPr>
          <p:cNvPr id="4" name="Slide Number Placeholder 3"/>
          <p:cNvSpPr>
            <a:spLocks noGrp="1"/>
          </p:cNvSpPr>
          <p:nvPr>
            <p:ph type="sldNum" sz="quarter" idx="5"/>
          </p:nvPr>
        </p:nvSpPr>
        <p:spPr/>
        <p:txBody>
          <a:bodyPr/>
          <a:lstStyle/>
          <a:p>
            <a:fld id="{A93AD357-0C40-4436-9D38-C47D60C1C9C1}" type="slidenum">
              <a:rPr lang="en-US" smtClean="0"/>
              <a:pPr/>
              <a:t>80</a:t>
            </a:fld>
            <a:endParaRPr lang="en-US"/>
          </a:p>
        </p:txBody>
      </p:sp>
    </p:spTree>
    <p:extLst>
      <p:ext uri="{BB962C8B-B14F-4D97-AF65-F5344CB8AC3E}">
        <p14:creationId xmlns:p14="http://schemas.microsoft.com/office/powerpoint/2010/main" val="3094542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image is 2x2. Let’s try scaling up to an image 10x bigger (so 20x20).</a:t>
            </a:r>
          </a:p>
          <a:p>
            <a:endParaRPr lang="en-US" dirty="0"/>
          </a:p>
          <a:p>
            <a:r>
              <a:rPr lang="en-US" dirty="0"/>
              <a:t>This is the effect of different scaling options. Nearest will copy the pixel values. Bilinear and Bicubic use different formulas to interpolate between the pixel values. Notice how bilinear is more square and bicubic is more round?</a:t>
            </a:r>
          </a:p>
        </p:txBody>
      </p:sp>
      <p:sp>
        <p:nvSpPr>
          <p:cNvPr id="4" name="Slide Number Placeholder 3"/>
          <p:cNvSpPr>
            <a:spLocks noGrp="1"/>
          </p:cNvSpPr>
          <p:nvPr>
            <p:ph type="sldNum" sz="quarter" idx="5"/>
          </p:nvPr>
        </p:nvSpPr>
        <p:spPr/>
        <p:txBody>
          <a:bodyPr/>
          <a:lstStyle/>
          <a:p>
            <a:fld id="{A93AD357-0C40-4436-9D38-C47D60C1C9C1}" type="slidenum">
              <a:rPr lang="en-US" smtClean="0"/>
              <a:pPr/>
              <a:t>81</a:t>
            </a:fld>
            <a:endParaRPr lang="en-US"/>
          </a:p>
        </p:txBody>
      </p:sp>
    </p:spTree>
    <p:extLst>
      <p:ext uri="{BB962C8B-B14F-4D97-AF65-F5344CB8AC3E}">
        <p14:creationId xmlns:p14="http://schemas.microsoft.com/office/powerpoint/2010/main" val="2170377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people refer to transposed convolutional layers as deconvolution layers, but if you talk to an old school computer vision expert, deconvolution means something entirely different to them.</a:t>
            </a:r>
          </a:p>
          <a:p>
            <a:endParaRPr lang="en-US" dirty="0"/>
          </a:p>
          <a:p>
            <a:r>
              <a:rPr lang="en-US" dirty="0"/>
              <a:t>The goal of deconvolution is to undo a previous convolution. In this case, our convolution kernel is called he point spread function. We can take the fast Fourier Transform (FFT) of both the convolved image and the point spread function. We’ll then divide the transformed convolved image by the transformed point spread function. Take the reverse Fourier transform and </a:t>
            </a:r>
            <a:r>
              <a:rPr lang="en-US" dirty="0" err="1"/>
              <a:t>tada</a:t>
            </a:r>
            <a:r>
              <a:rPr lang="en-US" dirty="0"/>
              <a:t>! We have an approximation of the original image.</a:t>
            </a:r>
          </a:p>
          <a:p>
            <a:endParaRPr lang="en-US" dirty="0"/>
          </a:p>
          <a:p>
            <a:r>
              <a:rPr lang="en-US" dirty="0"/>
              <a:t>We don’t use Fourier Transforms much with computer vision neural networks, but it is a handy trick to know when working with audio.</a:t>
            </a:r>
          </a:p>
        </p:txBody>
      </p:sp>
      <p:sp>
        <p:nvSpPr>
          <p:cNvPr id="4" name="Slide Number Placeholder 3"/>
          <p:cNvSpPr>
            <a:spLocks noGrp="1"/>
          </p:cNvSpPr>
          <p:nvPr>
            <p:ph type="sldNum" sz="quarter" idx="5"/>
          </p:nvPr>
        </p:nvSpPr>
        <p:spPr/>
        <p:txBody>
          <a:bodyPr/>
          <a:lstStyle/>
          <a:p>
            <a:fld id="{A93AD357-0C40-4436-9D38-C47D60C1C9C1}" type="slidenum">
              <a:rPr lang="en-US" smtClean="0"/>
              <a:pPr/>
              <a:t>82</a:t>
            </a:fld>
            <a:endParaRPr lang="en-US"/>
          </a:p>
        </p:txBody>
      </p:sp>
    </p:spTree>
    <p:extLst>
      <p:ext uri="{BB962C8B-B14F-4D97-AF65-F5344CB8AC3E}">
        <p14:creationId xmlns:p14="http://schemas.microsoft.com/office/powerpoint/2010/main" val="1649111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time for an experiment.</a:t>
            </a:r>
          </a:p>
        </p:txBody>
      </p:sp>
      <p:sp>
        <p:nvSpPr>
          <p:cNvPr id="4" name="Slide Number Placeholder 3"/>
          <p:cNvSpPr>
            <a:spLocks noGrp="1"/>
          </p:cNvSpPr>
          <p:nvPr>
            <p:ph type="sldNum" sz="quarter" idx="5"/>
          </p:nvPr>
        </p:nvSpPr>
        <p:spPr/>
        <p:txBody>
          <a:bodyPr/>
          <a:lstStyle/>
          <a:p>
            <a:fld id="{A93AD357-0C40-4436-9D38-C47D60C1C9C1}" type="slidenum">
              <a:rPr lang="en-US" smtClean="0"/>
              <a:pPr/>
              <a:t>83</a:t>
            </a:fld>
            <a:endParaRPr lang="en-US"/>
          </a:p>
        </p:txBody>
      </p:sp>
    </p:spTree>
    <p:extLst>
      <p:ext uri="{BB962C8B-B14F-4D97-AF65-F5344CB8AC3E}">
        <p14:creationId xmlns:p14="http://schemas.microsoft.com/office/powerpoint/2010/main" val="3881947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experiment, we’ll be using </a:t>
            </a:r>
            <a:r>
              <a:rPr lang="en-US" dirty="0" err="1"/>
              <a:t>FashionMNIST</a:t>
            </a:r>
            <a:r>
              <a:rPr lang="en-US" dirty="0"/>
              <a:t>. This dataset is a bunch of small black and white images that fall into ten categories of clothing.</a:t>
            </a:r>
          </a:p>
        </p:txBody>
      </p:sp>
      <p:sp>
        <p:nvSpPr>
          <p:cNvPr id="4" name="Slide Number Placeholder 3"/>
          <p:cNvSpPr>
            <a:spLocks noGrp="1"/>
          </p:cNvSpPr>
          <p:nvPr>
            <p:ph type="sldNum" sz="quarter" idx="5"/>
          </p:nvPr>
        </p:nvSpPr>
        <p:spPr/>
        <p:txBody>
          <a:bodyPr/>
          <a:lstStyle/>
          <a:p>
            <a:fld id="{A93AD357-0C40-4436-9D38-C47D60C1C9C1}" type="slidenum">
              <a:rPr lang="en-US" smtClean="0"/>
              <a:pPr/>
              <a:t>84</a:t>
            </a:fld>
            <a:endParaRPr lang="en-US"/>
          </a:p>
        </p:txBody>
      </p:sp>
    </p:spTree>
    <p:extLst>
      <p:ext uri="{BB962C8B-B14F-4D97-AF65-F5344CB8AC3E}">
        <p14:creationId xmlns:p14="http://schemas.microsoft.com/office/powerpoint/2010/main" val="2519871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going to add random noise to our images, and train a neural network to remove that noise. We will be using the normal distribution to sample our noise. If you are unfamiliar with this distribution, please see the appendix for this section.</a:t>
            </a:r>
          </a:p>
          <a:p>
            <a:endParaRPr lang="en-US" dirty="0"/>
          </a:p>
          <a:p>
            <a:r>
              <a:rPr lang="en-US" dirty="0"/>
              <a:t>If we then give the model purely random noise, as in, it is not added to any image, what would the model generate? We’re going to find out!</a:t>
            </a: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85</a:t>
            </a:fld>
            <a:endParaRPr lang="en-US"/>
          </a:p>
        </p:txBody>
      </p:sp>
    </p:spTree>
    <p:extLst>
      <p:ext uri="{BB962C8B-B14F-4D97-AF65-F5344CB8AC3E}">
        <p14:creationId xmlns:p14="http://schemas.microsoft.com/office/powerpoint/2010/main" val="1100383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before U-Nets are picky about their dimensions. So we’ve listed the dimensions of each feature map as it moves the U-Net we’ll be building.</a:t>
            </a:r>
          </a:p>
        </p:txBody>
      </p:sp>
      <p:sp>
        <p:nvSpPr>
          <p:cNvPr id="4" name="Slide Number Placeholder 3"/>
          <p:cNvSpPr>
            <a:spLocks noGrp="1"/>
          </p:cNvSpPr>
          <p:nvPr>
            <p:ph type="sldNum" sz="quarter" idx="5"/>
          </p:nvPr>
        </p:nvSpPr>
        <p:spPr/>
        <p:txBody>
          <a:bodyPr/>
          <a:lstStyle/>
          <a:p>
            <a:fld id="{A93AD357-0C40-4436-9D38-C47D60C1C9C1}" type="slidenum">
              <a:rPr lang="en-US" smtClean="0"/>
              <a:pPr/>
              <a:t>86</a:t>
            </a:fld>
            <a:endParaRPr lang="en-US"/>
          </a:p>
        </p:txBody>
      </p:sp>
    </p:spTree>
    <p:extLst>
      <p:ext uri="{BB962C8B-B14F-4D97-AF65-F5344CB8AC3E}">
        <p14:creationId xmlns:p14="http://schemas.microsoft.com/office/powerpoint/2010/main" val="1245781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Ready to get building? Let’s get started!</a:t>
            </a:r>
          </a:p>
        </p:txBody>
      </p:sp>
      <p:sp>
        <p:nvSpPr>
          <p:cNvPr id="4" name="Slide Number Placeholder 3"/>
          <p:cNvSpPr>
            <a:spLocks noGrp="1"/>
          </p:cNvSpPr>
          <p:nvPr>
            <p:ph type="sldNum" sz="quarter" idx="5"/>
          </p:nvPr>
        </p:nvSpPr>
        <p:spPr/>
        <p:txBody>
          <a:bodyPr/>
          <a:lstStyle/>
          <a:p>
            <a:fld id="{A93AD357-0C40-4436-9D38-C47D60C1C9C1}" type="slidenum">
              <a:rPr lang="en-US" smtClean="0"/>
              <a:pPr/>
              <a:t>87</a:t>
            </a:fld>
            <a:endParaRPr lang="en-US"/>
          </a:p>
        </p:txBody>
      </p:sp>
    </p:spTree>
    <p:extLst>
      <p:ext uri="{BB962C8B-B14F-4D97-AF65-F5344CB8AC3E}">
        <p14:creationId xmlns:p14="http://schemas.microsoft.com/office/powerpoint/2010/main" val="1567314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let’s go over a brief history of Generative AI.</a:t>
            </a:r>
          </a:p>
        </p:txBody>
      </p:sp>
      <p:sp>
        <p:nvSpPr>
          <p:cNvPr id="4" name="Slide Number Placeholder 3"/>
          <p:cNvSpPr>
            <a:spLocks noGrp="1"/>
          </p:cNvSpPr>
          <p:nvPr>
            <p:ph type="sldNum" sz="quarter" idx="5"/>
          </p:nvPr>
        </p:nvSpPr>
        <p:spPr/>
        <p:txBody>
          <a:bodyPr/>
          <a:lstStyle/>
          <a:p>
            <a:fld id="{A93AD357-0C40-4436-9D38-C47D60C1C9C1}" type="slidenum">
              <a:rPr lang="en-US" smtClean="0"/>
              <a:pPr/>
              <a:t>47</a:t>
            </a:fld>
            <a:endParaRPr lang="en-US"/>
          </a:p>
        </p:txBody>
      </p:sp>
    </p:spTree>
    <p:extLst>
      <p:ext uri="{BB962C8B-B14F-4D97-AF65-F5344CB8AC3E}">
        <p14:creationId xmlns:p14="http://schemas.microsoft.com/office/powerpoint/2010/main" val="30370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not familiar with the normal distribution, that’s ok! Let me share with you a secret my math teachers passed on to me. Don’t worry so much about how a formula was derived. Focus instead on why it was created. Then it will be easier to remember when and how to use it.</a:t>
            </a:r>
          </a:p>
          <a:p>
            <a:endParaRPr lang="en-US" dirty="0"/>
          </a:p>
          <a:p>
            <a:r>
              <a:rPr lang="en-US" dirty="0"/>
              <a:t>So let’s dive into how the normal distribution was created. I’m not sure if this story is true, but it’s amusing and makes sense, so I’m going to tell it anyway.</a:t>
            </a: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88</a:t>
            </a:fld>
            <a:endParaRPr lang="en-US"/>
          </a:p>
        </p:txBody>
      </p:sp>
    </p:spTree>
    <p:extLst>
      <p:ext uri="{BB962C8B-B14F-4D97-AF65-F5344CB8AC3E}">
        <p14:creationId xmlns:p14="http://schemas.microsoft.com/office/powerpoint/2010/main" val="3376079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 </a:t>
            </a:r>
            <a:r>
              <a:rPr lang="en-US" dirty="0" err="1"/>
              <a:t>Moivre</a:t>
            </a:r>
            <a:r>
              <a:rPr lang="en-US" dirty="0"/>
              <a:t> was a famous French mathematician in the late 1700’s. Gamblers found out of his mathematical prowess and kept asking him to calculate what are the chances they would get at least x heads in y coin flips.</a:t>
            </a:r>
          </a:p>
          <a:p>
            <a:endParaRPr lang="en-US" dirty="0"/>
          </a:p>
          <a:p>
            <a:r>
              <a:rPr lang="en-US" dirty="0"/>
              <a:t>This is a doable, but tedious calculation. Let’s say we flip 4 coins (n) and want to find out the chance we get 2 heads (k). The chance we get heads (p) is ½.</a:t>
            </a:r>
          </a:p>
          <a:p>
            <a:endParaRPr lang="en-US" dirty="0"/>
          </a:p>
          <a:p>
            <a:r>
              <a:rPr lang="en-US" dirty="0"/>
              <a:t>We can plug in these numbers…</a:t>
            </a:r>
          </a:p>
          <a:p>
            <a:r>
              <a:rPr lang="en-US" dirty="0"/>
              <a:t>And get a 6 out of 16 chance, or 37.5% chance.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if we want to find the chance to flip at least 2 heads, we also must calculate the chance for 3 heads, and the chance for 4 heads.</a:t>
            </a: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89</a:t>
            </a:fld>
            <a:endParaRPr lang="en-US"/>
          </a:p>
        </p:txBody>
      </p:sp>
    </p:spTree>
    <p:extLst>
      <p:ext uri="{BB962C8B-B14F-4D97-AF65-F5344CB8AC3E}">
        <p14:creationId xmlns:p14="http://schemas.microsoft.com/office/powerpoint/2010/main" val="37967862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in the 1700’s so de </a:t>
            </a:r>
            <a:r>
              <a:rPr lang="en-US" dirty="0" err="1"/>
              <a:t>Moivre</a:t>
            </a:r>
            <a:r>
              <a:rPr lang="en-US" dirty="0"/>
              <a:t> was doing these calculations by hand. No computers and no calculators. The process is a little annoying with a small number of coin flips, extremely annoying with large number of coin flips.</a:t>
            </a:r>
          </a:p>
          <a:p>
            <a:endParaRPr lang="en-US" dirty="0"/>
          </a:p>
          <a:p>
            <a:r>
              <a:rPr lang="en-US" dirty="0"/>
              <a:t>As de </a:t>
            </a:r>
            <a:r>
              <a:rPr lang="en-US" dirty="0" err="1"/>
              <a:t>Moivre</a:t>
            </a:r>
            <a:r>
              <a:rPr lang="en-US" dirty="0"/>
              <a:t> was working on this, he noticed when n gets large, the probability distribution takes on a bell shape. He thought if he could create an approximation, he wouldn’t have to keep doing this annoying calculation.</a:t>
            </a:r>
          </a:p>
        </p:txBody>
      </p:sp>
      <p:sp>
        <p:nvSpPr>
          <p:cNvPr id="4" name="Slide Number Placeholder 3"/>
          <p:cNvSpPr>
            <a:spLocks noGrp="1"/>
          </p:cNvSpPr>
          <p:nvPr>
            <p:ph type="sldNum" sz="quarter" idx="5"/>
          </p:nvPr>
        </p:nvSpPr>
        <p:spPr/>
        <p:txBody>
          <a:bodyPr/>
          <a:lstStyle/>
          <a:p>
            <a:fld id="{A93AD357-0C40-4436-9D38-C47D60C1C9C1}" type="slidenum">
              <a:rPr lang="en-US" smtClean="0"/>
              <a:pPr/>
              <a:t>90</a:t>
            </a:fld>
            <a:endParaRPr lang="en-US"/>
          </a:p>
        </p:txBody>
      </p:sp>
    </p:spTree>
    <p:extLst>
      <p:ext uri="{BB962C8B-B14F-4D97-AF65-F5344CB8AC3E}">
        <p14:creationId xmlns:p14="http://schemas.microsoft.com/office/powerpoint/2010/main" val="891256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The mathematician James Stirling knew that de </a:t>
                </a:r>
                <a:r>
                  <a:rPr lang="en-US" dirty="0" err="1"/>
                  <a:t>Moivre</a:t>
                </a:r>
                <a:r>
                  <a:rPr lang="en-US" dirty="0"/>
                  <a:t> was working on this and sent a letter. He discovered when n! is sufficiently large, it can be approximated with this equation.</a:t>
                </a:r>
              </a:p>
              <a:p>
                <a:endParaRPr lang="en-US" dirty="0"/>
              </a:p>
              <a:p>
                <a:r>
                  <a:rPr lang="en-US" dirty="0"/>
                  <a:t>De </a:t>
                </a:r>
                <a:r>
                  <a:rPr lang="en-US" dirty="0" err="1"/>
                  <a:t>Moivre</a:t>
                </a:r>
                <a:r>
                  <a:rPr lang="en-US" dirty="0"/>
                  <a:t> took that equation and derived this one. After a few other mathematicians added their input and…</a:t>
                </a:r>
              </a:p>
              <a:p>
                <a:endParaRPr lang="en-US" dirty="0"/>
              </a:p>
              <a:p>
                <a:r>
                  <a:rPr lang="en-US" dirty="0"/>
                  <a:t>The normal curve was born!</a:t>
                </a:r>
              </a:p>
              <a:p>
                <a:endParaRPr lang="en-US" dirty="0"/>
              </a:p>
              <a:p>
                <a:r>
                  <a:rPr lang="en-US" dirty="0"/>
                  <a:t>(q in this context is 1 – p. Another shorthand for tedious hand-written math)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normal curve was modified to have two important parameters. </a:t>
                </a:r>
                <a14:m>
                  <m:oMath xmlns:m="http://schemas.openxmlformats.org/officeDocument/2006/math">
                    <m:r>
                      <m:rPr>
                        <m:sty m:val="p"/>
                      </m:rPr>
                      <a:rPr lang="el-GR"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μ</m:t>
                    </m:r>
                  </m:oMath>
                </a14:m>
                <a:r>
                  <a:rPr lang="en-US" dirty="0"/>
                  <a:t> (mu, sounds like mew the</a:t>
                </a:r>
                <a:r>
                  <a:rPr lang="en-US" baseline="0" dirty="0"/>
                  <a:t> Pokémon)</a:t>
                </a:r>
                <a:r>
                  <a:rPr lang="en-US" dirty="0"/>
                  <a:t> is the model mean, or as it’s also</a:t>
                </a:r>
                <a:r>
                  <a:rPr lang="en-US" baseline="0" dirty="0"/>
                  <a:t> called, the average. It is the center of the normal curve. Notice where </a:t>
                </a:r>
                <a14:m>
                  <m:oMath xmlns:m="http://schemas.openxmlformats.org/officeDocument/2006/math">
                    <m:r>
                      <m:rPr>
                        <m:sty m:val="p"/>
                      </m:rPr>
                      <a:rPr lang="el-GR"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μ</m:t>
                    </m:r>
                  </m:oMath>
                </a14:m>
                <a:r>
                  <a:rPr lang="en-US" baseline="0" dirty="0"/>
                  <a:t> is, there is n times p in the previous equation? The number of coin flips times the probability of landing heads would give you the average number of heads for n coin flips. This relatively small term in this large equation is responsible for centering the entire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baseline="0" dirty="0">
                  <a:solidFill>
                    <a:schemeClr val="bg1"/>
                  </a:solidFill>
                  <a:latin typeface="Cambria Math" panose="02040503050406030204" pitchFamily="18" charset="0"/>
                  <a:ea typeface="Cambria Math" panose="02040503050406030204" pitchFamily="18" charset="0"/>
                  <a:cs typeface="NVIDIA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ea typeface="Cambria Math" panose="02040503050406030204" pitchFamily="18" charset="0"/>
                    <a:cs typeface="NVIDIA Sans" panose="020B0503020203020204" pitchFamily="34" charset="0"/>
                  </a:rPr>
                  <a:t>On the other hand, </a:t>
                </a:r>
                <a14:m>
                  <m:oMath xmlns:m="http://schemas.openxmlformats.org/officeDocument/2006/math">
                    <m:r>
                      <a:rPr lang="en-US"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oMath>
                </a14:m>
                <a:r>
                  <a:rPr lang="en-US" dirty="0"/>
                  <a:t> (sigma) is the standard</a:t>
                </a:r>
                <a:r>
                  <a:rPr lang="en-US" baseline="0" dirty="0"/>
                  <a:t> deviation and represents the spread of the distribution, or how much it is stretched or squished horizontally. Comparing it to the previous equation sigma represents </a:t>
                </a:r>
                <a14:m>
                  <m:oMath xmlns:m="http://schemas.openxmlformats.org/officeDocument/2006/math">
                    <m:rad>
                      <m:radPr>
                        <m:degHide m:val="on"/>
                        <m:ctrlPr>
                          <a:rPr lang="en-US" sz="12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𝑛𝑝𝑞</m:t>
                        </m:r>
                      </m:e>
                    </m:rad>
                  </m:oMath>
                </a14:m>
                <a:r>
                  <a:rPr lang="en-US" baseline="0" dirty="0"/>
                  <a:t>, but only conceptually. De </a:t>
                </a:r>
                <a:r>
                  <a:rPr lang="en-US" baseline="0" dirty="0" err="1"/>
                  <a:t>Moivre</a:t>
                </a:r>
                <a:r>
                  <a:rPr lang="en-US" baseline="0" dirty="0"/>
                  <a:t> was looking for a solution for a finite number of coin flips. We can think of the normal curve as an infinite number of coin flips!</a:t>
                </a:r>
              </a:p>
              <a:p>
                <a:endParaRPr lang="en-US" dirty="0"/>
              </a:p>
            </p:txBody>
          </p:sp>
        </mc:Choice>
        <mc:Fallback xmlns="">
          <p:sp>
            <p:nvSpPr>
              <p:cNvPr id="3" name="Notes Placeholder 2"/>
              <p:cNvSpPr>
                <a:spLocks noGrp="1"/>
              </p:cNvSpPr>
              <p:nvPr>
                <p:ph type="body" idx="1"/>
              </p:nvPr>
            </p:nvSpPr>
            <p:spPr/>
            <p:txBody>
              <a:bodyPr/>
              <a:lstStyle/>
              <a:p>
                <a:r>
                  <a:rPr lang="en-US" dirty="0"/>
                  <a:t>The mathematician James Stirling knew that de </a:t>
                </a:r>
                <a:r>
                  <a:rPr lang="en-US" dirty="0" err="1"/>
                  <a:t>Moivre</a:t>
                </a:r>
                <a:r>
                  <a:rPr lang="en-US" dirty="0"/>
                  <a:t> was working on this and sent a letter. He discovered when n! is sufficiently large, it can be approximated with this equation.</a:t>
                </a:r>
              </a:p>
              <a:p>
                <a:endParaRPr lang="en-US" dirty="0"/>
              </a:p>
              <a:p>
                <a:r>
                  <a:rPr lang="en-US" dirty="0"/>
                  <a:t>De </a:t>
                </a:r>
                <a:r>
                  <a:rPr lang="en-US" dirty="0" err="1"/>
                  <a:t>Moivre</a:t>
                </a:r>
                <a:r>
                  <a:rPr lang="en-US" dirty="0"/>
                  <a:t> took that equation and derived this one. After a few other mathematicians added their input and…</a:t>
                </a:r>
              </a:p>
              <a:p>
                <a:endParaRPr lang="en-US" dirty="0"/>
              </a:p>
              <a:p>
                <a:r>
                  <a:rPr lang="en-US" dirty="0"/>
                  <a:t>The normal curve was born!</a:t>
                </a:r>
              </a:p>
              <a:p>
                <a:endParaRPr lang="en-US" dirty="0"/>
              </a:p>
              <a:p>
                <a:r>
                  <a:rPr lang="en-US" dirty="0"/>
                  <a:t>(q in this context is 1 – p. Another shorthand for tedious hand-written math)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normal curve was modified to have two important parameters. </a:t>
                </a:r>
                <a:r>
                  <a:rPr lang="el-GR"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μ</a:t>
                </a:r>
                <a:r>
                  <a:rPr lang="en-US" dirty="0"/>
                  <a:t> (mu, sounds like mew the</a:t>
                </a:r>
                <a:r>
                  <a:rPr lang="en-US" baseline="0" dirty="0"/>
                  <a:t> Pokémon)</a:t>
                </a:r>
                <a:r>
                  <a:rPr lang="en-US" dirty="0"/>
                  <a:t> is the model mean, or as it’s also</a:t>
                </a:r>
                <a:r>
                  <a:rPr lang="en-US" baseline="0" dirty="0"/>
                  <a:t> called, the average. It is the center of the normal curve. Notice where </a:t>
                </a:r>
                <a:r>
                  <a:rPr lang="el-GR"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μ</a:t>
                </a:r>
                <a:r>
                  <a:rPr lang="en-US" baseline="0" dirty="0"/>
                  <a:t> is, there is n times p in the previous equation? The number of coin flips times the probability of landing heads would give you the average number of heads for n coin flips. This relatively small term in this large equation is responsible for centering the entire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baseline="0" dirty="0">
                  <a:solidFill>
                    <a:schemeClr val="bg1"/>
                  </a:solidFill>
                  <a:latin typeface="Cambria Math" panose="02040503050406030204" pitchFamily="18" charset="0"/>
                  <a:ea typeface="Cambria Math" panose="02040503050406030204" pitchFamily="18" charset="0"/>
                  <a:cs typeface="NVIDIA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ea typeface="Cambria Math" panose="02040503050406030204" pitchFamily="18" charset="0"/>
                    <a:cs typeface="NVIDIA Sans" panose="020B0503020203020204" pitchFamily="34" charset="0"/>
                  </a:rPr>
                  <a:t>On the other hand, </a:t>
                </a:r>
                <a:r>
                  <a:rPr lang="en-US"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𝜎</a:t>
                </a:r>
                <a:r>
                  <a:rPr lang="en-US" dirty="0"/>
                  <a:t> (sigma) is the standard</a:t>
                </a:r>
                <a:r>
                  <a:rPr lang="en-US" baseline="0" dirty="0"/>
                  <a:t> deviation and represents the spread of the distribution, or how much it is stretched or squished horizontally. Comparing it to the previous equation sigma represents </a:t>
                </a:r>
                <a:r>
                  <a:rPr lang="en-US" sz="1200" i="0">
                    <a:solidFill>
                      <a:schemeClr val="bg1"/>
                    </a:solidFill>
                    <a:latin typeface="Cambria Math" panose="02040503050406030204" pitchFamily="18" charset="0"/>
                    <a:ea typeface="Cambria Math" panose="02040503050406030204" pitchFamily="18" charset="0"/>
                    <a:cs typeface="NVIDIA Sans" panose="020B0503020203020204" pitchFamily="34" charset="0"/>
                  </a:rPr>
                  <a:t>√</a:t>
                </a:r>
                <a:r>
                  <a:rPr lang="en-US"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𝑛𝑝𝑞</a:t>
                </a:r>
                <a:r>
                  <a:rPr lang="en-US" baseline="0" dirty="0"/>
                  <a:t>, but only conceptually. De </a:t>
                </a:r>
                <a:r>
                  <a:rPr lang="en-US" baseline="0" dirty="0" err="1"/>
                  <a:t>Moivre</a:t>
                </a:r>
                <a:r>
                  <a:rPr lang="en-US" baseline="0" dirty="0"/>
                  <a:t> was looking for a solution for a finite number of coin flips. We can think of the normal curve as an infinite number of coin flips!</a:t>
                </a:r>
              </a:p>
              <a:p>
                <a:endParaRPr lang="en-US" dirty="0"/>
              </a:p>
            </p:txBody>
          </p:sp>
        </mc:Fallback>
      </mc:AlternateContent>
      <p:sp>
        <p:nvSpPr>
          <p:cNvPr id="4" name="Slide Number Placeholder 3"/>
          <p:cNvSpPr>
            <a:spLocks noGrp="1"/>
          </p:cNvSpPr>
          <p:nvPr>
            <p:ph type="sldNum" sz="quarter" idx="5"/>
          </p:nvPr>
        </p:nvSpPr>
        <p:spPr/>
        <p:txBody>
          <a:bodyPr/>
          <a:lstStyle/>
          <a:p>
            <a:fld id="{A93AD357-0C40-4436-9D38-C47D60C1C9C1}" type="slidenum">
              <a:rPr lang="en-US" smtClean="0"/>
              <a:pPr/>
              <a:t>91</a:t>
            </a:fld>
            <a:endParaRPr lang="en-US"/>
          </a:p>
        </p:txBody>
      </p:sp>
    </p:spTree>
    <p:extLst>
      <p:ext uri="{BB962C8B-B14F-4D97-AF65-F5344CB8AC3E}">
        <p14:creationId xmlns:p14="http://schemas.microsoft.com/office/powerpoint/2010/main" val="1811270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aseline="0" dirty="0"/>
                  <a:t>So what would that mean?</a:t>
                </a:r>
              </a:p>
              <a:p>
                <a:endParaRPr lang="en-US" baseline="0" dirty="0"/>
              </a:p>
              <a:p>
                <a:r>
                  <a:rPr lang="en-US" baseline="0" dirty="0"/>
                  <a:t>Instead of calculating the probability, it calculates the probability density. If we flip an infinite number of coins, the chance to flip exactly 10 coins is 0. But, we can use this to calculate the chance of flipping at least 10 heads. Back in the day, people would calculate this using the integral, but it became so useful, the results were precalculated into a table of values, so you don’t need calculus to use this. These days the computer takes care of everything.</a:t>
                </a:r>
              </a:p>
              <a:p>
                <a:endParaRPr lang="en-US" baseline="0" dirty="0"/>
              </a:p>
              <a:p>
                <a:r>
                  <a:rPr lang="en-US" baseline="0" dirty="0"/>
                  <a:t>The bands highlighted in the picture are a famous set of bands. 68% of data samples from a normal distribution will within 1 standard deviation of the mean. So, when we sample our noisy pixels, 63.7% of them are going to have a value between -1 and 1.  95% of pixel values will be between -2 and 2. And 97.7% of the pixel values will be between -3 and 3.</a:t>
                </a:r>
              </a:p>
              <a:p>
                <a:endParaRPr lang="en-US" dirty="0"/>
              </a:p>
              <a:p>
                <a:r>
                  <a:rPr lang="en-US" dirty="0"/>
                  <a:t>When something is “normalized” using the normal distribution, that means it is fit to what’s called a “standard normal distribution”. That’s when the mean is 0 and the standard deviation is 1. The z score is a transformation of a variable to its corresponding standard normal distribution equivalent. For many images, the default pixel range is between 0 to 255 or 0 to 1. In the lab, we will convert the pixel values to -1 to 1 so it aligns with the noise we will be generating using the standard normal distribution.</a:t>
                </a:r>
              </a:p>
              <a:p>
                <a:endParaRPr lang="en-US" dirty="0"/>
              </a:p>
              <a:p>
                <a:r>
                  <a:rPr lang="en-US" dirty="0"/>
                  <a:t>In the lab, for each of our pixel values in our image, we will be selecting values based on this standard normal distribution, and this will be key to the theory behind diffusion models.</a:t>
                </a:r>
              </a:p>
            </p:txBody>
          </p:sp>
        </mc:Choice>
        <mc:Fallback xmlns="">
          <p:sp>
            <p:nvSpPr>
              <p:cNvPr id="3" name="Notes Placeholder 2"/>
              <p:cNvSpPr>
                <a:spLocks noGrp="1"/>
              </p:cNvSpPr>
              <p:nvPr>
                <p:ph type="body" idx="1"/>
              </p:nvPr>
            </p:nvSpPr>
            <p:spPr/>
            <p:txBody>
              <a:bodyPr/>
              <a:lstStyle/>
              <a:p>
                <a:r>
                  <a:rPr lang="en-US" dirty="0"/>
                  <a:t>The normal curve was modified to have two important parameters. </a:t>
                </a:r>
                <a:r>
                  <a:rPr lang="el-GR"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μ</a:t>
                </a:r>
                <a:r>
                  <a:rPr lang="en-US" dirty="0"/>
                  <a:t> (mu, sounds like mew the</a:t>
                </a:r>
                <a:r>
                  <a:rPr lang="en-US" baseline="0" dirty="0"/>
                  <a:t> </a:t>
                </a:r>
                <a:r>
                  <a:rPr lang="en-US" baseline="0" dirty="0" err="1"/>
                  <a:t>pokemon</a:t>
                </a:r>
                <a:r>
                  <a:rPr lang="en-US" baseline="0" dirty="0"/>
                  <a:t>)</a:t>
                </a:r>
                <a:r>
                  <a:rPr lang="en-US" dirty="0"/>
                  <a:t> is the model mean, or as it’s also</a:t>
                </a:r>
                <a:r>
                  <a:rPr lang="en-US" baseline="0" dirty="0"/>
                  <a:t> called, the average. </a:t>
                </a:r>
                <a:r>
                  <a:rPr lang="en-US"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𝜎</a:t>
                </a:r>
                <a:r>
                  <a:rPr lang="en-US" dirty="0"/>
                  <a:t> (sigma) is the standard</a:t>
                </a:r>
                <a:r>
                  <a:rPr lang="en-US" baseline="0" dirty="0"/>
                  <a:t> deviation and represents the spread of the distribution, or how much it is stretched or squished horizontally.</a:t>
                </a:r>
              </a:p>
              <a:p>
                <a:endParaRPr lang="en-US" baseline="0" dirty="0"/>
              </a:p>
              <a:p>
                <a:r>
                  <a:rPr lang="en-US" baseline="0" dirty="0"/>
                  <a:t>Instead of calculating the probability, it calculates the probability density. If we flip an infinite amount of coins, the chance to flip exactly 10 coins is 0. But, we can use this to calculate the chance of flipping at least 10 heads. Back in the day, people would calculate this using the integral, but it became so useful, the results were precalculated into a table of values so you don’t need calculus to use this. These days the computer takes care of everything.</a:t>
                </a:r>
                <a:endParaRPr lang="en-US" dirty="0"/>
              </a:p>
              <a:p>
                <a:endParaRPr lang="en-US" dirty="0"/>
              </a:p>
              <a:p>
                <a:r>
                  <a:rPr lang="en-US" dirty="0"/>
                  <a:t>When something is “normalized” using the normal distribution, that means it is fit to what’s called a “standard normal distribution”. That’s when the mean is 0 and the standard deviation is 1. The z score is a transformation of a variable to its corresponding standard normal distribution equivalent.</a:t>
                </a:r>
              </a:p>
              <a:p>
                <a:endParaRPr lang="en-US" dirty="0"/>
              </a:p>
              <a:p>
                <a:r>
                  <a:rPr lang="en-US" dirty="0"/>
                  <a:t>In the lab, for each of our pixel values in our image, we will be selecting values based on this standard normal distribution, and will be key to the theory behind diffusion models.</a:t>
                </a:r>
              </a:p>
            </p:txBody>
          </p:sp>
        </mc:Fallback>
      </mc:AlternateContent>
      <p:sp>
        <p:nvSpPr>
          <p:cNvPr id="4" name="Slide Number Placeholder 3"/>
          <p:cNvSpPr>
            <a:spLocks noGrp="1"/>
          </p:cNvSpPr>
          <p:nvPr>
            <p:ph type="sldNum" sz="quarter" idx="5"/>
          </p:nvPr>
        </p:nvSpPr>
        <p:spPr/>
        <p:txBody>
          <a:bodyPr/>
          <a:lstStyle/>
          <a:p>
            <a:fld id="{A93AD357-0C40-4436-9D38-C47D60C1C9C1}" type="slidenum">
              <a:rPr lang="en-US" smtClean="0"/>
              <a:pPr/>
              <a:t>92</a:t>
            </a:fld>
            <a:endParaRPr lang="en-US"/>
          </a:p>
        </p:txBody>
      </p:sp>
    </p:spTree>
    <p:extLst>
      <p:ext uri="{BB962C8B-B14F-4D97-AF65-F5344CB8AC3E}">
        <p14:creationId xmlns:p14="http://schemas.microsoft.com/office/powerpoint/2010/main" val="11897267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95</a:t>
            </a:fld>
            <a:endParaRPr lang="en-US"/>
          </a:p>
        </p:txBody>
      </p:sp>
    </p:spTree>
    <p:extLst>
      <p:ext uri="{BB962C8B-B14F-4D97-AF65-F5344CB8AC3E}">
        <p14:creationId xmlns:p14="http://schemas.microsoft.com/office/powerpoint/2010/main" val="2042533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previous lab, we tried using a U-Net to generate a recognizable image from noise. The model tried its best, but it wasn’t quite able to make something recognizable. We’re going to try a slightly different strategy.</a:t>
            </a:r>
          </a:p>
        </p:txBody>
      </p:sp>
      <p:sp>
        <p:nvSpPr>
          <p:cNvPr id="4" name="Slide Number Placeholder 3"/>
          <p:cNvSpPr>
            <a:spLocks noGrp="1"/>
          </p:cNvSpPr>
          <p:nvPr>
            <p:ph type="sldNum" sz="quarter" idx="5"/>
          </p:nvPr>
        </p:nvSpPr>
        <p:spPr/>
        <p:txBody>
          <a:bodyPr/>
          <a:lstStyle/>
          <a:p>
            <a:fld id="{A93AD357-0C40-4436-9D38-C47D60C1C9C1}" type="slidenum">
              <a:rPr lang="en-US" smtClean="0"/>
              <a:pPr/>
              <a:t>96</a:t>
            </a:fld>
            <a:endParaRPr lang="en-US"/>
          </a:p>
        </p:txBody>
      </p:sp>
    </p:spTree>
    <p:extLst>
      <p:ext uri="{BB962C8B-B14F-4D97-AF65-F5344CB8AC3E}">
        <p14:creationId xmlns:p14="http://schemas.microsoft.com/office/powerpoint/2010/main" val="25846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Diffusion models are inspired from the real-life physical phenomenon of diffusion.</a:t>
            </a:r>
          </a:p>
        </p:txBody>
      </p:sp>
      <p:sp>
        <p:nvSpPr>
          <p:cNvPr id="4" name="Slide Number Placeholder 3"/>
          <p:cNvSpPr>
            <a:spLocks noGrp="1"/>
          </p:cNvSpPr>
          <p:nvPr>
            <p:ph type="sldNum" sz="quarter" idx="5"/>
          </p:nvPr>
        </p:nvSpPr>
        <p:spPr/>
        <p:txBody>
          <a:bodyPr/>
          <a:lstStyle/>
          <a:p>
            <a:fld id="{A93AD357-0C40-4436-9D38-C47D60C1C9C1}" type="slidenum">
              <a:rPr lang="en-US" smtClean="0"/>
              <a:pPr/>
              <a:t>97</a:t>
            </a:fld>
            <a:endParaRPr lang="en-US"/>
          </a:p>
        </p:txBody>
      </p:sp>
    </p:spTree>
    <p:extLst>
      <p:ext uri="{BB962C8B-B14F-4D97-AF65-F5344CB8AC3E}">
        <p14:creationId xmlns:p14="http://schemas.microsoft.com/office/powerpoint/2010/main" val="25406039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added a drop of food coloring to a glass of water? The color starts out concentrated and then expands and fades until eventually, there is an even mix throughout the glass. Researchers at Stanford and Berkely attempted to model this phenomenon with a neural network.</a:t>
            </a:r>
          </a:p>
          <a:p>
            <a:endParaRPr lang="en-US" dirty="0"/>
          </a:p>
          <a:p>
            <a:r>
              <a:rPr lang="en-US" dirty="0"/>
              <a:t>https://arxiv.org/pdf/1503.03585.pdf</a:t>
            </a:r>
          </a:p>
        </p:txBody>
      </p:sp>
      <p:sp>
        <p:nvSpPr>
          <p:cNvPr id="4" name="Slide Number Placeholder 3"/>
          <p:cNvSpPr>
            <a:spLocks noGrp="1"/>
          </p:cNvSpPr>
          <p:nvPr>
            <p:ph type="sldNum" sz="quarter" idx="5"/>
          </p:nvPr>
        </p:nvSpPr>
        <p:spPr/>
        <p:txBody>
          <a:bodyPr/>
          <a:lstStyle/>
          <a:p>
            <a:fld id="{A93AD357-0C40-4436-9D38-C47D60C1C9C1}" type="slidenum">
              <a:rPr lang="en-US" smtClean="0"/>
              <a:pPr/>
              <a:t>98</a:t>
            </a:fld>
            <a:endParaRPr lang="en-US"/>
          </a:p>
        </p:txBody>
      </p:sp>
    </p:spTree>
    <p:extLst>
      <p:ext uri="{BB962C8B-B14F-4D97-AF65-F5344CB8AC3E}">
        <p14:creationId xmlns:p14="http://schemas.microsoft.com/office/powerpoint/2010/main" val="1753970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we might model the drop of food coloring. Let’s say we measure timesteps with the variable t. When t is small, the particles are clumped together. The clump expands as t increases. We could create a neural network to predict the movement of each particle between each timestep.</a:t>
            </a:r>
          </a:p>
        </p:txBody>
      </p:sp>
      <p:sp>
        <p:nvSpPr>
          <p:cNvPr id="4" name="Slide Number Placeholder 3"/>
          <p:cNvSpPr>
            <a:spLocks noGrp="1"/>
          </p:cNvSpPr>
          <p:nvPr>
            <p:ph type="sldNum" sz="quarter" idx="5"/>
          </p:nvPr>
        </p:nvSpPr>
        <p:spPr/>
        <p:txBody>
          <a:bodyPr/>
          <a:lstStyle/>
          <a:p>
            <a:fld id="{A93AD357-0C40-4436-9D38-C47D60C1C9C1}" type="slidenum">
              <a:rPr lang="en-US" smtClean="0"/>
              <a:pPr/>
              <a:t>99</a:t>
            </a:fld>
            <a:endParaRPr lang="en-US"/>
          </a:p>
        </p:txBody>
      </p:sp>
    </p:spTree>
    <p:extLst>
      <p:ext uri="{BB962C8B-B14F-4D97-AF65-F5344CB8AC3E}">
        <p14:creationId xmlns:p14="http://schemas.microsoft.com/office/powerpoint/2010/main" val="527441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this course, we will be showcasing images generated by Adobe Firefly. Beside each image that was generated, we provide the prompt used to create it.</a:t>
            </a:r>
          </a:p>
          <a:p>
            <a:endParaRPr lang="en-US" dirty="0"/>
          </a:p>
          <a:p>
            <a:r>
              <a:rPr lang="en-US" dirty="0"/>
              <a:t>In the 1950’s Alan Turing proposed a question, “Can machines think?” Since the definition of consciousness is difficult to define, he then proposed a test: could a machine imitate a human well enough that a human did not know it was a machine? He called this test, the Imitation Game.</a:t>
            </a:r>
          </a:p>
        </p:txBody>
      </p:sp>
      <p:sp>
        <p:nvSpPr>
          <p:cNvPr id="4" name="Slide Number Placeholder 3"/>
          <p:cNvSpPr>
            <a:spLocks noGrp="1"/>
          </p:cNvSpPr>
          <p:nvPr>
            <p:ph type="sldNum" sz="quarter" idx="5"/>
          </p:nvPr>
        </p:nvSpPr>
        <p:spPr/>
        <p:txBody>
          <a:bodyPr/>
          <a:lstStyle/>
          <a:p>
            <a:fld id="{A93AD357-0C40-4436-9D38-C47D60C1C9C1}" type="slidenum">
              <a:rPr lang="en-US" smtClean="0"/>
              <a:pPr/>
              <a:t>48</a:t>
            </a:fld>
            <a:endParaRPr lang="en-US"/>
          </a:p>
        </p:txBody>
      </p:sp>
    </p:spTree>
    <p:extLst>
      <p:ext uri="{BB962C8B-B14F-4D97-AF65-F5344CB8AC3E}">
        <p14:creationId xmlns:p14="http://schemas.microsoft.com/office/powerpoint/2010/main" val="6124536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that’s not what we’re actually going to do. We’re going to do something that’s hopefully a little more simple.</a:t>
            </a:r>
          </a:p>
          <a:p>
            <a:endParaRPr lang="en-US" dirty="0"/>
          </a:p>
          <a:p>
            <a:r>
              <a:rPr lang="en-US" dirty="0"/>
              <a:t>If I had to pick a theme for today, it’s that the mathematics of Diffusion can seem complex, but in practice, we’re finding that simpler approaches often give better results. So it’s ok if the math seems a little overwhelming at first. Play around with the code in the labs, see what the results are, and the intention behind these math equations will become more clear.</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100</a:t>
            </a:fld>
            <a:endParaRPr lang="en-US"/>
          </a:p>
        </p:txBody>
      </p:sp>
    </p:spTree>
    <p:extLst>
      <p:ext uri="{BB962C8B-B14F-4D97-AF65-F5344CB8AC3E}">
        <p14:creationId xmlns:p14="http://schemas.microsoft.com/office/powerpoint/2010/main" val="643520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tracking the movement of particles, we’re going to be adding noise to our </a:t>
            </a:r>
            <a:r>
              <a:rPr lang="en-US" dirty="0" err="1"/>
              <a:t>fashionMNIST</a:t>
            </a:r>
            <a:r>
              <a:rPr lang="en-US" dirty="0"/>
              <a:t> images. In the previous lab, we only added noise to the images once. This time, we’re going to add noise over multiple timesteps. Even though it’s only going to be a little noise each time, eventually the image will look like pure noise.</a:t>
            </a:r>
          </a:p>
          <a:p>
            <a:endParaRPr lang="en-US" dirty="0"/>
          </a:p>
          <a:p>
            <a:r>
              <a:rPr lang="en-US" dirty="0"/>
              <a:t>https://arxiv.org/pdf/2006.11239.pdf</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101</a:t>
            </a:fld>
            <a:endParaRPr lang="en-US"/>
          </a:p>
        </p:txBody>
      </p:sp>
    </p:spTree>
    <p:extLst>
      <p:ext uri="{BB962C8B-B14F-4D97-AF65-F5344CB8AC3E}">
        <p14:creationId xmlns:p14="http://schemas.microsoft.com/office/powerpoint/2010/main" val="2994656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call the process of adding noise to our image the forward diffusion process.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102</a:t>
            </a:fld>
            <a:endParaRPr lang="en-US"/>
          </a:p>
        </p:txBody>
      </p:sp>
    </p:spTree>
    <p:extLst>
      <p:ext uri="{BB962C8B-B14F-4D97-AF65-F5344CB8AC3E}">
        <p14:creationId xmlns:p14="http://schemas.microsoft.com/office/powerpoint/2010/main" val="5688106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generate the noise, each color channel for each pixel will have a random value selected by a normal distribution like in the previous lab.</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103</a:t>
            </a:fld>
            <a:endParaRPr lang="en-US"/>
          </a:p>
        </p:txBody>
      </p:sp>
    </p:spTree>
    <p:extLst>
      <p:ext uri="{BB962C8B-B14F-4D97-AF65-F5344CB8AC3E}">
        <p14:creationId xmlns:p14="http://schemas.microsoft.com/office/powerpoint/2010/main" val="13625627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call the probability distribution we use to generate a noisy image at each timestep “q”. Given an image </a:t>
            </a:r>
            <a:r>
              <a:rPr lang="en-US" dirty="0" err="1"/>
              <a:t>x_t</a:t>
            </a:r>
            <a:r>
              <a:rPr lang="en-US" dirty="0"/>
              <a:t>, all the possible pixel values for x_t+1 will follow a normal distribution.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much noise we add at each timestep is called the “Beta schedule” or “Variance Schedule”.</a:t>
            </a:r>
          </a:p>
          <a:p>
            <a:endParaRPr lang="en-US" dirty="0"/>
          </a:p>
          <a:p>
            <a:r>
              <a:rPr lang="en-US" dirty="0"/>
              <a:t>The “variance schedule” is something we decide. There is an art to it. We should add just enough for the model to tell that a change occurred. If we add to much at once, the model will have a harder time seeing a path to a recognizable destination, just like in the previous lab.</a:t>
            </a:r>
          </a:p>
          <a:p>
            <a:endParaRPr lang="en-US" dirty="0"/>
          </a:p>
          <a:p>
            <a:r>
              <a:rPr lang="en-US" dirty="0"/>
              <a:t>A popular “variance schedule” is to start with a small amount of noise at the beginning so the model can better generate detail, and then add larger amounts of noise later.</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104</a:t>
            </a:fld>
            <a:endParaRPr lang="en-US"/>
          </a:p>
        </p:txBody>
      </p:sp>
    </p:spTree>
    <p:extLst>
      <p:ext uri="{BB962C8B-B14F-4D97-AF65-F5344CB8AC3E}">
        <p14:creationId xmlns:p14="http://schemas.microsoft.com/office/powerpoint/2010/main" val="42420616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q probability distribution. The mu or average of the distribution will be the square root of 1 – Beta t multiplied by the corresponding pixel value of the various timestep. The variance, which is the standard deviation, will be Beta t. Hence the name, Variance Schedule.</a:t>
            </a:r>
          </a:p>
          <a:p>
            <a:endParaRPr lang="en-US" dirty="0"/>
          </a:p>
          <a:p>
            <a:r>
              <a:rPr lang="en-US" dirty="0"/>
              <a:t>The code looks less intense than the math equations. We’ll use the same function we used in the previous lab to generate noise by sampling from a standard normal distribution. Then, we’ll multiply the result of that by the square root of Beta t. Then we’ll multiply the value of each pixel in the image we want to modify by the square root of one minus Beta t. Finally, we add the modified image and the generated noise to create a new noisier image for the next timestep.</a:t>
            </a:r>
          </a:p>
          <a:p>
            <a:endParaRPr lang="en-US" dirty="0"/>
          </a:p>
          <a:p>
            <a:r>
              <a:rPr lang="en-US" dirty="0"/>
              <a:t>https://arxiv.org/pdf/1503.03585.pdf</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105</a:t>
            </a:fld>
            <a:endParaRPr lang="en-US"/>
          </a:p>
        </p:txBody>
      </p:sp>
    </p:spTree>
    <p:extLst>
      <p:ext uri="{BB962C8B-B14F-4D97-AF65-F5344CB8AC3E}">
        <p14:creationId xmlns:p14="http://schemas.microsoft.com/office/powerpoint/2010/main" val="21122498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Ok, so now we have a way to add noise to our images, but we’ll need to be able to remove noise if we want to generate images. Let’s call this hypothetical distribution p.</a:t>
                </a:r>
              </a:p>
              <a:p>
                <a:endParaRPr lang="en-US" dirty="0"/>
              </a:p>
              <a:p>
                <a:r>
                  <a:rPr lang="en-US" dirty="0"/>
                  <a:t>There are practically infinite ways noise can be added at timestep t. </a:t>
                </a:r>
                <a:r>
                  <a:rPr lang="en-US" dirty="0" err="1"/>
                  <a:t>ut</a:t>
                </a:r>
                <a:r>
                  <a:rPr lang="en-US" dirty="0"/>
                  <a:t> represents what the average image would be at timestep t-1. </a:t>
                </a:r>
                <a14:m>
                  <m:oMath xmlns:m="http://schemas.openxmlformats.org/officeDocument/2006/math">
                    <m:sSub>
                      <m:sSubPr>
                        <m:ctrlPr>
                          <a:rPr lang="en-US"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m:rPr>
                            <m:sty m:val="p"/>
                          </m:rPr>
                          <a:rPr lang="el-GR"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Σ</m:t>
                        </m:r>
                      </m:e>
                      <m:sub>
                        <m:r>
                          <a:rPr lang="en-US"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oMath>
                </a14:m>
                <a:r>
                  <a:rPr lang="en-US" dirty="0"/>
                  <a:t> represents some model of noise at the previous timestep.</a:t>
                </a:r>
                <a:r>
                  <a:rPr lang="en-US" baseline="0" dirty="0"/>
                  <a:t> The trouble is… it’s challenging to know what that model is exactly. This is what our neural network will attempt to emulate.</a:t>
                </a:r>
                <a:endParaRPr lang="en-US" dirty="0"/>
              </a:p>
              <a:p>
                <a:endParaRPr lang="en-US" dirty="0"/>
              </a:p>
              <a:p>
                <a:endParaRPr lang="en-US" dirty="0"/>
              </a:p>
            </p:txBody>
          </p:sp>
        </mc:Choice>
        <mc:Fallback xmlns="">
          <p:sp>
            <p:nvSpPr>
              <p:cNvPr id="3" name="Notes Placeholder 2"/>
              <p:cNvSpPr>
                <a:spLocks noGrp="1"/>
              </p:cNvSpPr>
              <p:nvPr>
                <p:ph type="body" idx="1"/>
              </p:nvPr>
            </p:nvSpPr>
            <p:spPr/>
            <p:txBody>
              <a:bodyPr/>
              <a:lstStyle/>
              <a:p>
                <a:r>
                  <a:rPr lang="en-US" dirty="0"/>
                  <a:t>Ok, so now we have a way to add noise to our images, but we’ll need to be able to remove noise if we want to generate images. Let’s call this hypothetical distribution p.</a:t>
                </a:r>
              </a:p>
              <a:p>
                <a:endParaRPr lang="en-US" dirty="0"/>
              </a:p>
              <a:p>
                <a:r>
                  <a:rPr lang="en-US" dirty="0"/>
                  <a:t>There are practically infinite ways noise can be added at timestep t. </a:t>
                </a:r>
                <a:r>
                  <a:rPr lang="en-US" dirty="0" err="1"/>
                  <a:t>ut</a:t>
                </a:r>
                <a:r>
                  <a:rPr lang="en-US" dirty="0"/>
                  <a:t> represents what the average image would be at timestep t-1. </a:t>
                </a:r>
                <a:r>
                  <a:rPr lang="el-GR"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Σ</a:t>
                </a:r>
                <a:r>
                  <a:rPr lang="en-US"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_𝜃</a:t>
                </a:r>
                <a:r>
                  <a:rPr lang="en-US" dirty="0"/>
                  <a:t> represents some model of noise at the previous timestep.</a:t>
                </a:r>
                <a:r>
                  <a:rPr lang="en-US" baseline="0" dirty="0"/>
                  <a:t> The trouble is… it’s challenging to know what that model is exactly. This is what our neural network will attempt to emulate.</a:t>
                </a:r>
                <a:endParaRPr lang="en-US" dirty="0"/>
              </a:p>
              <a:p>
                <a:endParaRPr lang="en-US" dirty="0"/>
              </a:p>
              <a:p>
                <a:endParaRPr lang="en-US" dirty="0"/>
              </a:p>
            </p:txBody>
          </p:sp>
        </mc:Fallback>
      </mc:AlternateContent>
      <p:sp>
        <p:nvSpPr>
          <p:cNvPr id="4" name="Slide Number Placeholder 3"/>
          <p:cNvSpPr>
            <a:spLocks noGrp="1"/>
          </p:cNvSpPr>
          <p:nvPr>
            <p:ph type="sldNum" sz="quarter" idx="5"/>
          </p:nvPr>
        </p:nvSpPr>
        <p:spPr/>
        <p:txBody>
          <a:bodyPr/>
          <a:lstStyle/>
          <a:p>
            <a:fld id="{A93AD357-0C40-4436-9D38-C47D60C1C9C1}" type="slidenum">
              <a:rPr lang="en-US" smtClean="0"/>
              <a:pPr/>
              <a:t>107</a:t>
            </a:fld>
            <a:endParaRPr lang="en-US"/>
          </a:p>
        </p:txBody>
      </p:sp>
    </p:spTree>
    <p:extLst>
      <p:ext uri="{BB962C8B-B14F-4D97-AF65-F5344CB8AC3E}">
        <p14:creationId xmlns:p14="http://schemas.microsoft.com/office/powerpoint/2010/main" val="23908806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may not know what this p distribution is, but we know it exists. Whenever we use the q distribution to add noise to an image at time t to create a noisy image at time t+1, the image at time t is a sample of the p distribution. We will call the original image at time t “evidence” that p exists.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108</a:t>
            </a:fld>
            <a:endParaRPr lang="en-US"/>
          </a:p>
        </p:txBody>
      </p:sp>
    </p:spTree>
    <p:extLst>
      <p:ext uri="{BB962C8B-B14F-4D97-AF65-F5344CB8AC3E}">
        <p14:creationId xmlns:p14="http://schemas.microsoft.com/office/powerpoint/2010/main" val="32716412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can do, is try to reverse the q distribution. Since we know exactly what this distribution, we can create an estimate for x_t-1 from </a:t>
            </a:r>
            <a:r>
              <a:rPr lang="en-US" dirty="0" err="1"/>
              <a:t>x_t</a:t>
            </a:r>
            <a:r>
              <a:rPr lang="en-US" dirty="0"/>
              <a:t> and x_0. IF you’re curious to how we arrived at this equation here, Lilian Weng has an excellent blog post on the derivation of the math.</a:t>
            </a:r>
          </a:p>
          <a:p>
            <a:endParaRPr lang="en-US" dirty="0"/>
          </a:p>
          <a:p>
            <a:r>
              <a:rPr lang="en-US" dirty="0"/>
              <a:t>Using Bayer’s Rule and some other mathematical tricks …</a:t>
            </a:r>
          </a:p>
          <a:p>
            <a:endParaRPr lang="en-US" dirty="0"/>
          </a:p>
          <a:p>
            <a:r>
              <a:rPr lang="en-US" dirty="0"/>
              <a:t>https://lilianweng.github.io/posts/2021-07-11-diffusion-models/#forward-diffusion-process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109</a:t>
            </a:fld>
            <a:endParaRPr lang="en-US"/>
          </a:p>
        </p:txBody>
      </p:sp>
    </p:spTree>
    <p:extLst>
      <p:ext uri="{BB962C8B-B14F-4D97-AF65-F5344CB8AC3E}">
        <p14:creationId xmlns:p14="http://schemas.microsoft.com/office/powerpoint/2010/main" val="10013026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We can create an estimate for what the average image at timestep t would look like. We know our neural network is decent at recognizing added noise, which is </a:t>
                </a:r>
                <a14:m>
                  <m:oMath xmlns:m="http://schemas.openxmlformats.org/officeDocument/2006/math">
                    <m:sSub>
                      <m:sSubPr>
                        <m:ctrlPr>
                          <a:rPr lang="en-US" sz="1200" b="0" i="1" smtClean="0">
                            <a:solidFill>
                              <a:schemeClr val="bg1"/>
                            </a:solidFill>
                            <a:latin typeface="Cambria Math" panose="02040503050406030204" pitchFamily="18" charset="0"/>
                            <a:cs typeface="NVIDIA Sans" panose="020B0503020203020204" pitchFamily="34" charset="0"/>
                          </a:rPr>
                        </m:ctrlPr>
                      </m:sSubPr>
                      <m:e>
                        <m:r>
                          <a:rPr lang="en-US"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𝜖</m:t>
                        </m:r>
                      </m:e>
                      <m:sub>
                        <m:r>
                          <a:rPr lang="en-US" sz="1200" b="0" i="1" smtClean="0">
                            <a:solidFill>
                              <a:schemeClr val="bg1"/>
                            </a:solidFill>
                            <a:latin typeface="Cambria Math" panose="02040503050406030204" pitchFamily="18" charset="0"/>
                            <a:cs typeface="NVIDIA Sans" panose="020B0503020203020204" pitchFamily="34" charset="0"/>
                          </a:rPr>
                          <m:t>𝑡</m:t>
                        </m:r>
                      </m:sub>
                    </m:sSub>
                  </m:oMath>
                </a14:m>
                <a:r>
                  <a:rPr lang="en-US" dirty="0"/>
                  <a:t> in this equation. We will use our network</a:t>
                </a:r>
                <a:r>
                  <a:rPr lang="en-US" baseline="0" dirty="0"/>
                  <a:t> to predict the noise, plug in our values of alpha, and this will help us predict what an image at the previous timestep could look like.</a:t>
                </a:r>
              </a:p>
              <a:p>
                <a:endParaRPr lang="en-US" baseline="0" dirty="0"/>
              </a:p>
              <a:p>
                <a:r>
                  <a:rPr lang="en-US" baseline="0" dirty="0"/>
                  <a:t>Then, we can start from pure noise, and use this function repeatedly to generate an unseen image!</a:t>
                </a:r>
                <a:endParaRPr lang="en-US" dirty="0"/>
              </a:p>
            </p:txBody>
          </p:sp>
        </mc:Choice>
        <mc:Fallback xmlns="">
          <p:sp>
            <p:nvSpPr>
              <p:cNvPr id="3" name="Notes Placeholder 2"/>
              <p:cNvSpPr>
                <a:spLocks noGrp="1"/>
              </p:cNvSpPr>
              <p:nvPr>
                <p:ph type="body" idx="1"/>
              </p:nvPr>
            </p:nvSpPr>
            <p:spPr/>
            <p:txBody>
              <a:bodyPr/>
              <a:lstStyle/>
              <a:p>
                <a:r>
                  <a:rPr lang="en-US" dirty="0"/>
                  <a:t>We can create an estimate for what the average image at timestep t would look like. We know our neural network is decent at recognizing added noise, which is </a:t>
                </a:r>
                <a:r>
                  <a:rPr lang="en-US"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𝜖_</a:t>
                </a:r>
                <a:r>
                  <a:rPr lang="en-US" sz="1200" b="0" i="0">
                    <a:solidFill>
                      <a:schemeClr val="bg1"/>
                    </a:solidFill>
                    <a:latin typeface="Cambria Math" panose="02040503050406030204" pitchFamily="18" charset="0"/>
                    <a:cs typeface="NVIDIA Sans" panose="020B0503020203020204" pitchFamily="34" charset="0"/>
                  </a:rPr>
                  <a:t>𝑡</a:t>
                </a:r>
                <a:r>
                  <a:rPr lang="en-US" dirty="0"/>
                  <a:t> in this equation. We will use our network</a:t>
                </a:r>
                <a:r>
                  <a:rPr lang="en-US" baseline="0" dirty="0"/>
                  <a:t> to predict the noise, plug in our values of alpha, and this will help us predict what an image at the previous timestep could look like.</a:t>
                </a:r>
              </a:p>
              <a:p>
                <a:endParaRPr lang="en-US" baseline="0" dirty="0"/>
              </a:p>
              <a:p>
                <a:r>
                  <a:rPr lang="en-US" baseline="0" dirty="0"/>
                  <a:t>Then, we can start from pure noise, and use this function repeatedly to generate an unseen image!</a:t>
                </a:r>
                <a:endParaRPr lang="en-US" dirty="0"/>
              </a:p>
            </p:txBody>
          </p:sp>
        </mc:Fallback>
      </mc:AlternateContent>
      <p:sp>
        <p:nvSpPr>
          <p:cNvPr id="4" name="Slide Number Placeholder 3"/>
          <p:cNvSpPr>
            <a:spLocks noGrp="1"/>
          </p:cNvSpPr>
          <p:nvPr>
            <p:ph type="sldNum" sz="quarter" idx="5"/>
          </p:nvPr>
        </p:nvSpPr>
        <p:spPr/>
        <p:txBody>
          <a:bodyPr/>
          <a:lstStyle/>
          <a:p>
            <a:fld id="{A93AD357-0C40-4436-9D38-C47D60C1C9C1}" type="slidenum">
              <a:rPr lang="en-US" smtClean="0"/>
              <a:pPr/>
              <a:t>110</a:t>
            </a:fld>
            <a:endParaRPr lang="en-US"/>
          </a:p>
        </p:txBody>
      </p:sp>
    </p:spTree>
    <p:extLst>
      <p:ext uri="{BB962C8B-B14F-4D97-AF65-F5344CB8AC3E}">
        <p14:creationId xmlns:p14="http://schemas.microsoft.com/office/powerpoint/2010/main" val="251924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ten years later in 1961, researchers were attempting to emulate various instruments with electronic sound. Of these instruments, the human voice was one of the most difficult to replicate. The IBM 704 is considered the first machine to synthesize human singing. If you’re a fan of sci-fi and wonder why computers often sing about daisies, that’s because the first song sung by a computer is “Daisy Bell”.</a:t>
            </a:r>
          </a:p>
        </p:txBody>
      </p:sp>
      <p:sp>
        <p:nvSpPr>
          <p:cNvPr id="4" name="Slide Number Placeholder 3"/>
          <p:cNvSpPr>
            <a:spLocks noGrp="1"/>
          </p:cNvSpPr>
          <p:nvPr>
            <p:ph type="sldNum" sz="quarter" idx="5"/>
          </p:nvPr>
        </p:nvSpPr>
        <p:spPr/>
        <p:txBody>
          <a:bodyPr/>
          <a:lstStyle/>
          <a:p>
            <a:fld id="{A93AD357-0C40-4436-9D38-C47D60C1C9C1}" type="slidenum">
              <a:rPr lang="en-US" smtClean="0"/>
              <a:pPr/>
              <a:t>49</a:t>
            </a:fld>
            <a:endParaRPr lang="en-US"/>
          </a:p>
        </p:txBody>
      </p:sp>
    </p:spTree>
    <p:extLst>
      <p:ext uri="{BB962C8B-B14F-4D97-AF65-F5344CB8AC3E}">
        <p14:creationId xmlns:p14="http://schemas.microsoft.com/office/powerpoint/2010/main" val="35609299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if you got this far. That was the most intense mathematics will be doing today. It’s all downhill from here.</a:t>
            </a:r>
          </a:p>
          <a:p>
            <a:endParaRPr lang="en-US" dirty="0"/>
          </a:p>
          <a:p>
            <a:r>
              <a:rPr lang="en-US" dirty="0"/>
              <a:t>Now that we know the theory, let’s see how this changes our neural network.</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111</a:t>
            </a:fld>
            <a:endParaRPr lang="en-US"/>
          </a:p>
        </p:txBody>
      </p:sp>
    </p:spTree>
    <p:extLst>
      <p:ext uri="{BB962C8B-B14F-4D97-AF65-F5344CB8AC3E}">
        <p14:creationId xmlns:p14="http://schemas.microsoft.com/office/powerpoint/2010/main" val="420731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 noisy at time t, our model will predict what noise was added to it between t-1 and t.</a:t>
            </a:r>
          </a:p>
          <a:p>
            <a:endParaRPr lang="en-US" dirty="0"/>
          </a:p>
          <a:p>
            <a:r>
              <a:rPr lang="en-US" dirty="0"/>
              <a:t>Thanks to some handy properties of the normal function, we don’t have to generate a noisy image at each timestep to do this. We can use the power of recursion to predict what a noisy image at time t would like </a:t>
            </a:r>
            <a:r>
              <a:rPr lang="en-US" dirty="0" err="1"/>
              <a:t>like</a:t>
            </a:r>
            <a:r>
              <a:rPr lang="en-US" dirty="0"/>
              <a:t> straight from the original clean image at t = 0/</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112</a:t>
            </a:fld>
            <a:endParaRPr lang="en-US"/>
          </a:p>
        </p:txBody>
      </p:sp>
    </p:spTree>
    <p:extLst>
      <p:ext uri="{BB962C8B-B14F-4D97-AF65-F5344CB8AC3E}">
        <p14:creationId xmlns:p14="http://schemas.microsoft.com/office/powerpoint/2010/main" val="26256014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ready for some more intense math?</a:t>
            </a:r>
          </a:p>
          <a:p>
            <a:endParaRPr lang="en-US" dirty="0"/>
          </a:p>
          <a:p>
            <a:r>
              <a:rPr lang="en-US" dirty="0"/>
              <a:t>Just kidding, we’re going to be using good </a:t>
            </a:r>
            <a:r>
              <a:rPr lang="en-US" dirty="0" err="1"/>
              <a:t>ol</a:t>
            </a:r>
            <a:r>
              <a:rPr lang="en-US" dirty="0"/>
              <a:t>’ fashioned mean squared error for the loss function.  The loss function was originally using ELBO loss which stands for:</a:t>
            </a:r>
          </a:p>
          <a:p>
            <a:endParaRPr lang="en-US" dirty="0"/>
          </a:p>
          <a:p>
            <a:r>
              <a:rPr lang="en-US" dirty="0"/>
              <a:t>Evidence based</a:t>
            </a:r>
          </a:p>
          <a:p>
            <a:r>
              <a:rPr lang="en-US" dirty="0"/>
              <a:t>Lower Bound</a:t>
            </a:r>
          </a:p>
          <a:p>
            <a:r>
              <a:rPr lang="en-US" dirty="0"/>
              <a:t>Of the Log Likelihood</a:t>
            </a:r>
          </a:p>
          <a:p>
            <a:endParaRPr lang="en-US" dirty="0"/>
          </a:p>
          <a:p>
            <a:r>
              <a:rPr lang="en-US" dirty="0"/>
              <a:t>The likelihood is when we create a function to calculate the probability or probability density for fixed events in terms of model parameters. Let’s use an example. Let’s say I want to know what the chances are that I flip 10 heads. I could create a function to calculate that probability based on the number of coin flips, n. If the coin is weighted, I could make it a multivariate function and also base it on the probability a coin will land on heads, p.</a:t>
            </a:r>
          </a:p>
          <a:p>
            <a:endParaRPr lang="en-US" dirty="0"/>
          </a:p>
          <a:p>
            <a:r>
              <a:rPr lang="en-US" dirty="0"/>
              <a:t>Depending on what kind of event we’re creating this function for, it can be very challenging to create such a function, so Jensen’s inequality is used to say, “the probability is at least this.” (Johan Jensen, not NVIDIA’s Jensen).</a:t>
            </a:r>
          </a:p>
          <a:p>
            <a:endParaRPr lang="en-US" dirty="0"/>
          </a:p>
          <a:p>
            <a:r>
              <a:rPr lang="en-US" dirty="0"/>
              <a:t>The evidence is our evidence that p exists: each image used to generate a new noisy image.</a:t>
            </a:r>
          </a:p>
          <a:p>
            <a:endParaRPr lang="en-US" dirty="0"/>
          </a:p>
          <a:p>
            <a:r>
              <a:rPr lang="en-US" dirty="0"/>
              <a:t>If this is too much at once, do not worry about it. It turns out, like many things in life, a simpler approach is better in practice.</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113</a:t>
            </a:fld>
            <a:endParaRPr lang="en-US"/>
          </a:p>
        </p:txBody>
      </p:sp>
    </p:spTree>
    <p:extLst>
      <p:ext uri="{BB962C8B-B14F-4D97-AF65-F5344CB8AC3E}">
        <p14:creationId xmlns:p14="http://schemas.microsoft.com/office/powerpoint/2010/main" val="12459619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our loss function, let’s see how the model architecture changes.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114</a:t>
            </a:fld>
            <a:endParaRPr lang="en-US"/>
          </a:p>
        </p:txBody>
      </p:sp>
    </p:spTree>
    <p:extLst>
      <p:ext uri="{BB962C8B-B14F-4D97-AF65-F5344CB8AC3E}">
        <p14:creationId xmlns:p14="http://schemas.microsoft.com/office/powerpoint/2010/main" val="14712232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we used in the previous lab. It’s actually very similar to what we will be doing in the next lab. Let’s get rid of the dimensions to better see the connections and update the input and output.</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115</a:t>
            </a:fld>
            <a:endParaRPr lang="en-US"/>
          </a:p>
        </p:txBody>
      </p:sp>
    </p:spTree>
    <p:extLst>
      <p:ext uri="{BB962C8B-B14F-4D97-AF65-F5344CB8AC3E}">
        <p14:creationId xmlns:p14="http://schemas.microsoft.com/office/powerpoint/2010/main" val="25898316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one more step. Here, the architecture is the same as before, so we need to add…</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116</a:t>
            </a:fld>
            <a:endParaRPr lang="en-US"/>
          </a:p>
        </p:txBody>
      </p:sp>
    </p:spTree>
    <p:extLst>
      <p:ext uri="{BB962C8B-B14F-4D97-AF65-F5344CB8AC3E}">
        <p14:creationId xmlns:p14="http://schemas.microsoft.com/office/powerpoint/2010/main" val="10027393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This is a time embedding. Since the variance schedule changes over time, the model will perform better if it know which timestep it is removing the noise for. We’re going to be adding this embedding straight into our feature maps. Let’s take a moment to break down what that means.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117</a:t>
            </a:fld>
            <a:endParaRPr lang="en-US"/>
          </a:p>
        </p:txBody>
      </p:sp>
    </p:spTree>
    <p:extLst>
      <p:ext uri="{BB962C8B-B14F-4D97-AF65-F5344CB8AC3E}">
        <p14:creationId xmlns:p14="http://schemas.microsoft.com/office/powerpoint/2010/main" val="8724811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when we add 5 to a matrix?</a:t>
            </a:r>
          </a:p>
          <a:p>
            <a:endParaRPr lang="en-US" dirty="0"/>
          </a:p>
          <a:p>
            <a:r>
              <a:rPr lang="en-US" dirty="0"/>
              <a:t>Sorry, trick question. That’s not actually possible. A scalar only has one dimension. A matrix has multiple.</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118</a:t>
            </a:fld>
            <a:endParaRPr lang="en-US"/>
          </a:p>
        </p:txBody>
      </p:sp>
    </p:spTree>
    <p:extLst>
      <p:ext uri="{BB962C8B-B14F-4D97-AF65-F5344CB8AC3E}">
        <p14:creationId xmlns:p14="http://schemas.microsoft.com/office/powerpoint/2010/main" val="31167334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can do is turn our 5 into a 1 by 1 matrix. Many matrix libraries will interpret this to mean we would like to broadcast the 5 so we can add it to the matrix. For each dimension of 1, that dimension will be repeat to fit the destination matrix. So, our 1 by 1 matrix containing 5 will become a 3 by 3 matrix of 5s.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119</a:t>
            </a:fld>
            <a:endParaRPr lang="en-US"/>
          </a:p>
        </p:txBody>
      </p:sp>
    </p:spTree>
    <p:extLst>
      <p:ext uri="{BB962C8B-B14F-4D97-AF65-F5344CB8AC3E}">
        <p14:creationId xmlns:p14="http://schemas.microsoft.com/office/powerpoint/2010/main" val="6809386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 more complicated example. Our time embedding is a vector, meaning it’s a matrix where all but one dimensions have a size of 1. In this case, we have a 3 by 1 vector. We can add it to our 3 by 3 matrix because each respective dimension is either the same size or 1. So, the 3 by 1 vector becomes a 3 by 3 matrix by repeating the vector values 3 times.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120</a:t>
            </a:fld>
            <a:endParaRPr lang="en-US"/>
          </a:p>
        </p:txBody>
      </p:sp>
    </p:spTree>
    <p:extLst>
      <p:ext uri="{BB962C8B-B14F-4D97-AF65-F5344CB8AC3E}">
        <p14:creationId xmlns:p14="http://schemas.microsoft.com/office/powerpoint/2010/main" val="679025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the same time, Eliza was created to replicate the questioning of a psychologist to help people talk through their problems. It was considered one of the first great successes of natural language processing. Eliza was created by Joseph </a:t>
            </a:r>
            <a:r>
              <a:rPr lang="en-US" dirty="0" err="1"/>
              <a:t>Weizenbaum</a:t>
            </a:r>
            <a:r>
              <a:rPr lang="en-US" dirty="0"/>
              <a:t> , and the JavaScript version here was created by  Michael Wallace and George Dunlop </a:t>
            </a:r>
          </a:p>
          <a:p>
            <a:endParaRPr lang="en-US" dirty="0"/>
          </a:p>
          <a:p>
            <a:r>
              <a:rPr lang="en-US" dirty="0"/>
              <a:t>If you downloaded the slides, a link to Eliza is in the instructor notes. The image here is my own conversation with Eliza.</a:t>
            </a:r>
          </a:p>
          <a:p>
            <a:endParaRPr lang="en-US" dirty="0"/>
          </a:p>
          <a:p>
            <a:r>
              <a:rPr lang="en-US" dirty="0"/>
              <a:t>https://psych.fullerton.edu/mbirnbaum/psych101/eliza.htm</a:t>
            </a: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50</a:t>
            </a:fld>
            <a:endParaRPr lang="en-US"/>
          </a:p>
        </p:txBody>
      </p:sp>
    </p:spTree>
    <p:extLst>
      <p:ext uri="{BB962C8B-B14F-4D97-AF65-F5344CB8AC3E}">
        <p14:creationId xmlns:p14="http://schemas.microsoft.com/office/powerpoint/2010/main" val="10040504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some practice to get used to it, so let’s start practicing!</a:t>
            </a:r>
          </a:p>
        </p:txBody>
      </p:sp>
      <p:sp>
        <p:nvSpPr>
          <p:cNvPr id="4" name="Slide Number Placeholder 3"/>
          <p:cNvSpPr>
            <a:spLocks noGrp="1"/>
          </p:cNvSpPr>
          <p:nvPr>
            <p:ph type="sldNum" sz="quarter" idx="5"/>
          </p:nvPr>
        </p:nvSpPr>
        <p:spPr/>
        <p:txBody>
          <a:bodyPr/>
          <a:lstStyle/>
          <a:p>
            <a:fld id="{A93AD357-0C40-4436-9D38-C47D60C1C9C1}" type="slidenum">
              <a:rPr lang="en-US" smtClean="0"/>
              <a:pPr/>
              <a:t>121</a:t>
            </a:fld>
            <a:endParaRPr lang="en-US"/>
          </a:p>
        </p:txBody>
      </p:sp>
    </p:spTree>
    <p:extLst>
      <p:ext uri="{BB962C8B-B14F-4D97-AF65-F5344CB8AC3E}">
        <p14:creationId xmlns:p14="http://schemas.microsoft.com/office/powerpoint/2010/main" val="33344734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425333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models are starting to make something recognizable, but they’re not quite there. In this section, we will look at various techniques to improve our model performance.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369884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let’s talk about the checkerboard problem.</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2705924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make out what the model is trying to go for, but it has this sort of cross-stitch problem. This phenomenon is called the checkerboard problem.</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5429391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theory to what’s happening during transposed convolution. If the kernel size is larger than the stride…</a:t>
            </a:r>
          </a:p>
          <a:p>
            <a:endParaRPr lang="en-US" dirty="0"/>
          </a:p>
          <a:p>
            <a:r>
              <a:rPr lang="en-US" dirty="0"/>
              <a:t>We can end up using a pixel value for calculation multiple times, resulting in this cozy blanket pattern.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4097936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the kernel and stride are not overlapping, the kernel can still output a pattern if it has trouble learning. In the next few slides, we will go over some model optimizations to help get a better output.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6152145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technique is called group normalization.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6629645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we have a batch of images. We could represent all the pixel values for every image with this cube here. To make things easier to visualize, we’ll combine the width and height into one dimension.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0611691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batch normalization is to convert the output of each neuron across a batch into a z-score, hence the word “normalization”. With convolutional neural networks, a kernel is equivalent to a neuron, so if the output of each neuron creates a channel, the outputs across the channel is normalized.</a:t>
            </a:r>
          </a:p>
          <a:p>
            <a:endParaRPr lang="en-US" dirty="0"/>
          </a:p>
          <a:p>
            <a:r>
              <a:rPr lang="en-US" dirty="0"/>
              <a:t>In practice, it is found that small batch sizes are effective, so the impact of batch normalization is minimized.</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35019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Eliza’s era, the generative AI field was considered dormant for many years. However, many advancements in computer technology gave rise to the AI we have today. It became easier to digitally create and store music. Videogames were a playground to test how a computer could respond to human input. Computer graphics helped speed up hand animation or gave some films a sci-fi feel. When instant messaging became a thing, smarter and smarter chatbots were developed.</a:t>
            </a:r>
          </a:p>
          <a:p>
            <a:endParaRPr lang="en-US" dirty="0"/>
          </a:p>
          <a:p>
            <a:r>
              <a:rPr lang="en-US" dirty="0"/>
              <a:t>Even though computers weren’t thinking in the way that Turing suggested, people increasingly interacted with computers.</a:t>
            </a:r>
          </a:p>
          <a:p>
            <a:endParaRPr lang="en-US" dirty="0"/>
          </a:p>
          <a:p>
            <a:r>
              <a:rPr lang="en-US" dirty="0"/>
              <a:t>What were some of your favorite technological advancements that paved the way for what we have now?</a:t>
            </a:r>
          </a:p>
        </p:txBody>
      </p:sp>
      <p:sp>
        <p:nvSpPr>
          <p:cNvPr id="4" name="Slide Number Placeholder 3"/>
          <p:cNvSpPr>
            <a:spLocks noGrp="1"/>
          </p:cNvSpPr>
          <p:nvPr>
            <p:ph type="sldNum" sz="quarter" idx="5"/>
          </p:nvPr>
        </p:nvSpPr>
        <p:spPr/>
        <p:txBody>
          <a:bodyPr/>
          <a:lstStyle/>
          <a:p>
            <a:fld id="{A93AD357-0C40-4436-9D38-C47D60C1C9C1}" type="slidenum">
              <a:rPr lang="en-US" smtClean="0"/>
              <a:pPr/>
              <a:t>51</a:t>
            </a:fld>
            <a:endParaRPr lang="en-US"/>
          </a:p>
        </p:txBody>
      </p:sp>
    </p:spTree>
    <p:extLst>
      <p:ext uri="{BB962C8B-B14F-4D97-AF65-F5344CB8AC3E}">
        <p14:creationId xmlns:p14="http://schemas.microsoft.com/office/powerpoint/2010/main" val="40635299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group normalization, we will normalize the output of each sample image across a group of channels. </a:t>
            </a:r>
            <a:r>
              <a:rPr lang="en-US"/>
              <a:t>Each image in the batch does not influence each other.</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436153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group size is 1, Group Normalization is equivalent to Instance Normalization. When group size equals the number of channels, Group Normalization is equal to Layer Normalization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7539704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channels should be divisible by the group size. If not, there will be leftover channels that cannot be grouped.</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3641929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constant term (b) in a </a:t>
            </a:r>
            <a:r>
              <a:rPr lang="en-US" dirty="0" err="1"/>
              <a:t>ReLU</a:t>
            </a:r>
            <a:r>
              <a:rPr lang="en-US" dirty="0"/>
              <a:t> gets too negative, all of the outputs are zero. Then the </a:t>
            </a:r>
            <a:r>
              <a:rPr lang="en-US" dirty="0" err="1"/>
              <a:t>ReLU</a:t>
            </a:r>
            <a:r>
              <a:rPr lang="en-US" dirty="0"/>
              <a:t> neuron is “dead” because its output is always zero, and the derivative of a flat line is zero.</a:t>
            </a:r>
          </a:p>
          <a:p>
            <a:endParaRPr lang="en-US" dirty="0"/>
          </a:p>
          <a:p>
            <a:r>
              <a:rPr lang="en-US" dirty="0"/>
              <a:t>GELU tries to fix this by creating a smoother function. When the sum of the inputs is largely negative, GELU will still have a small derivative.</a:t>
            </a:r>
          </a:p>
          <a:p>
            <a:endParaRPr lang="en-US" dirty="0"/>
          </a:p>
          <a:p>
            <a:r>
              <a:rPr lang="en-US" dirty="0"/>
              <a:t>The examples in our notebooks probably will not have any dead neurons, but we will get some practice with GELU anyway.</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0816149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 Pooling is an effective technique for reducing the size of our feature map, but it also drops a lot of information. What if some of that information is useful? Can we somehow let the neural network decide what information is useful?</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3749400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instead of pooling the information, we stack the cells in such a way that it can be processed by a convolution kernel? Enter the </a:t>
            </a:r>
            <a:r>
              <a:rPr lang="en-US" dirty="0" err="1"/>
              <a:t>Einops</a:t>
            </a:r>
            <a:r>
              <a:rPr lang="en-US" dirty="0"/>
              <a:t> library. The goal of </a:t>
            </a:r>
            <a:r>
              <a:rPr lang="en-US" dirty="0" err="1"/>
              <a:t>Einops</a:t>
            </a:r>
            <a:r>
              <a:rPr lang="en-US" dirty="0"/>
              <a:t> is to provide tools that have more control over rearranging our feature maps.</a:t>
            </a:r>
          </a:p>
          <a:p>
            <a:endParaRPr lang="en-US" dirty="0"/>
          </a:p>
          <a:p>
            <a:r>
              <a:rPr lang="en-US" dirty="0"/>
              <a:t>Here’s an example to the right. p1 and p2 define the parts we would like to split our dimension. In this case, we’re requesting every other column get cut into strips and stacked along the channel dimension.</a:t>
            </a:r>
          </a:p>
          <a:p>
            <a:endParaRPr lang="en-US" dirty="0"/>
          </a:p>
          <a:p>
            <a:r>
              <a:rPr lang="en-US" dirty="0"/>
              <a:t>Then, cut every other row into strips and stack those along the channel dimension.</a:t>
            </a:r>
          </a:p>
          <a:p>
            <a:endParaRPr lang="en-US" dirty="0"/>
          </a:p>
          <a:p>
            <a:r>
              <a:rPr lang="en-US" dirty="0"/>
              <a:t>We can use parenthesis to identify which part variable should affect which dimension.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3900358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halve the width and height of our feature map, but in turn, quadruple the number of kernels. Then we can use our convolution kernels as normal.</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9907894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way, the order is important here. If we put the part variable p1 after the height dimension h, it lets </a:t>
            </a:r>
            <a:r>
              <a:rPr lang="en-US" dirty="0" err="1"/>
              <a:t>einops</a:t>
            </a:r>
            <a:r>
              <a:rPr lang="en-US" dirty="0"/>
              <a:t> know that every p1th row should be grouped.</a:t>
            </a:r>
          </a:p>
          <a:p>
            <a:endParaRPr lang="en-US" dirty="0"/>
          </a:p>
          <a:p>
            <a:r>
              <a:rPr lang="en-US" dirty="0"/>
              <a:t>On the other hand, if we put p1 before h, it tells </a:t>
            </a:r>
            <a:r>
              <a:rPr lang="en-US" err="1"/>
              <a:t>einops</a:t>
            </a:r>
            <a:r>
              <a:rPr lang="en-US"/>
              <a:t> group the first p1 rows, then the next p1 rows, and so on.</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1467010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time is being passed into the model as a single float. In the real world, time is continuous, but with diffusion, time passes with more discrete timesteps. If we do not make it clear to the model that time is a sequence, it may learn to think that it can interpolate between the steps. For example, it might think that the amount of noise added at timestep 2 would be the average between timestep 1 and timestep 3.</a:t>
            </a:r>
          </a:p>
          <a:p>
            <a:endParaRPr lang="en-US" dirty="0"/>
          </a:p>
          <a:p>
            <a:r>
              <a:rPr lang="en-US" dirty="0"/>
              <a:t>That’s not always true, is it?</a:t>
            </a:r>
          </a:p>
          <a:p>
            <a:endParaRPr lang="en-US" dirty="0"/>
          </a:p>
          <a:p>
            <a:r>
              <a:rPr lang="en-US" dirty="0"/>
              <a:t>So we might consider treating time as a category. We could one-hot encode each timestep.</a:t>
            </a:r>
          </a:p>
          <a:p>
            <a:endParaRPr lang="en-US" dirty="0"/>
          </a:p>
          <a:p>
            <a:r>
              <a:rPr lang="en-US" dirty="0"/>
              <a:t>This would help the model better see time as discrete, but we also loose something valuable. We lose the ability to add timesteps. If we add 2 + 4 it should give us 6. If we one hot encode t, we can no longer do this.</a:t>
            </a:r>
          </a:p>
          <a:p>
            <a:endParaRPr lang="en-US" dirty="0"/>
          </a:p>
          <a:p>
            <a:r>
              <a:rPr lang="en-US" dirty="0"/>
              <a:t>How about we convert our time to binary? </a:t>
            </a:r>
          </a:p>
          <a:p>
            <a:endParaRPr lang="en-US" dirty="0"/>
          </a:p>
          <a:p>
            <a:r>
              <a:rPr lang="en-US" dirty="0"/>
              <a:t>This is getting closer. There is one weird property of representing time in this way. If we add 0001 to 0111, we get 1000. In terms of binary, that’s a small change. But to our model, all 4 digits changed. It will think “Must be a big change!” Maybe we can find a smoother way to express these values.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514013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what’s smooth? The edge of a circle. What if we put our time on a clock? We can use time as the angle of the hand of the clock. We can use this to get two numbers: the sine of the angle and the cosine of that angle.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669432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rise of Neural Networks in the past decade, we’ve seen an explosion of Generative AI applications.</a:t>
            </a:r>
          </a:p>
        </p:txBody>
      </p:sp>
      <p:sp>
        <p:nvSpPr>
          <p:cNvPr id="4" name="Slide Number Placeholder 3"/>
          <p:cNvSpPr>
            <a:spLocks noGrp="1"/>
          </p:cNvSpPr>
          <p:nvPr>
            <p:ph type="sldNum" sz="quarter" idx="5"/>
          </p:nvPr>
        </p:nvSpPr>
        <p:spPr/>
        <p:txBody>
          <a:bodyPr/>
          <a:lstStyle/>
          <a:p>
            <a:fld id="{A93AD357-0C40-4436-9D38-C47D60C1C9C1}" type="slidenum">
              <a:rPr lang="en-US" smtClean="0"/>
              <a:pPr/>
              <a:t>52</a:t>
            </a:fld>
            <a:endParaRPr lang="en-US"/>
          </a:p>
        </p:txBody>
      </p:sp>
    </p:spTree>
    <p:extLst>
      <p:ext uri="{BB962C8B-B14F-4D97-AF65-F5344CB8AC3E}">
        <p14:creationId xmlns:p14="http://schemas.microsoft.com/office/powerpoint/2010/main" val="31376530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we have a good ole 12 hour clock. With that, we can get 24 values: the sine and cosine for each hour on the clock.</a:t>
            </a:r>
          </a:p>
          <a:p>
            <a:endParaRPr lang="en-US" dirty="0"/>
          </a:p>
          <a:p>
            <a:r>
              <a:rPr lang="en-US" dirty="0"/>
              <a:t>But why settle for one clock? Why not multiple clocks? If we use multiple clocks that count up to a different number of hours, we can represent many values with these clocks. For example, if we only use a 12 hour clock, 3 o’clock would look the same as 15 o’clock…</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9735249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we have an 10 hour clock, 3 o’clock would be 120 degrees, and </a:t>
            </a:r>
            <a:r>
              <a:rPr lang="en-US"/>
              <a:t>15 o'clock </a:t>
            </a:r>
            <a:r>
              <a:rPr lang="en-US" dirty="0"/>
              <a:t>would be 180 degrees. The 12 hour clock and the 10 hour clock would only line up every 60 hours. With a few clocks, we can represent many timesteps!</a:t>
            </a:r>
          </a:p>
          <a:p>
            <a:endParaRPr lang="en-US" dirty="0"/>
          </a:p>
          <a:p>
            <a:r>
              <a:rPr lang="en-US" dirty="0"/>
              <a:t>If you would like to learn more about how this system came about, please check out the blog post by Jonathan </a:t>
            </a:r>
            <a:r>
              <a:rPr lang="en-US" dirty="0" err="1"/>
              <a:t>Kernes</a:t>
            </a:r>
            <a:r>
              <a:rPr lang="en-US" dirty="0"/>
              <a:t> linked in the presentation notes:</a:t>
            </a:r>
          </a:p>
          <a:p>
            <a:endParaRPr lang="en-US" dirty="0"/>
          </a:p>
          <a:p>
            <a:r>
              <a:rPr lang="en-US" dirty="0"/>
              <a:t>https://towardsdatascience.com/master-positional-encoding-part-i-63c05d90a0c3</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5770650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for me to come clean. Remember this diagram? Well, the lab does not perfectly replicate it. I purposely left out the top-level skip connection. Adding this back in will dramatically improve the pattern caused by the checkerboard problem.</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423870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adding more depth helps fight the checkerboard model. This is what our convolution blocks look like so far…</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0607882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what we’ll change it to. We’ll add two more convolution layers per up block.</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8078180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Ready for the model to create something recognizable? Let’s get started!</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1970280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164</a:t>
            </a:fld>
            <a:endParaRPr lang="en-US"/>
          </a:p>
        </p:txBody>
      </p:sp>
    </p:spTree>
    <p:extLst>
      <p:ext uri="{BB962C8B-B14F-4D97-AF65-F5344CB8AC3E}">
        <p14:creationId xmlns:p14="http://schemas.microsoft.com/office/powerpoint/2010/main" val="31614427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425333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far, we have generated purely random images. We haven’t been able to tell the model what it should generate.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7028288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this section, we’re going to learn how to add context.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827569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07D900F6-F9C5-E13E-B321-472E2C0645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AC2F1390-BF3D-835C-3CE7-1F9507746C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125" y="773531"/>
            <a:ext cx="8365991" cy="2882310"/>
          </a:xfrm>
          <a:prstGeom prst="rect">
            <a:avLst/>
          </a:prstGeom>
        </p:spPr>
      </p:pic>
      <p:sp>
        <p:nvSpPr>
          <p:cNvPr id="2" name="Title 1">
            <a:extLst>
              <a:ext uri="{FF2B5EF4-FFF2-40B4-BE49-F238E27FC236}">
                <a16:creationId xmlns:a16="http://schemas.microsoft.com/office/drawing/2014/main" id="{67BDD93D-C8D9-AAAA-C193-4F162992EEF0}"/>
              </a:ext>
            </a:extLst>
          </p:cNvPr>
          <p:cNvSpPr>
            <a:spLocks noGrp="1"/>
          </p:cNvSpPr>
          <p:nvPr>
            <p:ph type="ctrTitle" hasCustomPrompt="1"/>
          </p:nvPr>
        </p:nvSpPr>
        <p:spPr>
          <a:xfrm>
            <a:off x="1513012" y="2983577"/>
            <a:ext cx="19282214" cy="4937760"/>
          </a:xfrm>
        </p:spPr>
        <p:txBody>
          <a:bodyPr anchor="b">
            <a:normAutofit/>
          </a:bodyPr>
          <a:lstStyle>
            <a:lvl1pPr algn="l">
              <a:defRPr sz="8800" b="1" cap="none" baseline="0">
                <a:latin typeface="NVIDIA Sans" panose="020B0503020203020204" pitchFamily="34" charset="0"/>
                <a:cs typeface="NVIDIA Sans" panose="020B0503020203020204" pitchFamily="34" charset="0"/>
              </a:defRPr>
            </a:lvl1pPr>
          </a:lstStyle>
          <a:p>
            <a:r>
              <a:rPr lang="en-US"/>
              <a:t>Click to Add Title</a:t>
            </a:r>
          </a:p>
        </p:txBody>
      </p:sp>
      <p:sp>
        <p:nvSpPr>
          <p:cNvPr id="7" name="Subtitle 2">
            <a:extLst>
              <a:ext uri="{FF2B5EF4-FFF2-40B4-BE49-F238E27FC236}">
                <a16:creationId xmlns:a16="http://schemas.microsoft.com/office/drawing/2014/main" id="{84FDDD85-BD02-911B-1C62-433286994A1E}"/>
              </a:ext>
            </a:extLst>
          </p:cNvPr>
          <p:cNvSpPr>
            <a:spLocks noGrp="1"/>
          </p:cNvSpPr>
          <p:nvPr>
            <p:ph type="subTitle" idx="1" hasCustomPrompt="1"/>
          </p:nvPr>
        </p:nvSpPr>
        <p:spPr>
          <a:xfrm>
            <a:off x="1513012" y="7941727"/>
            <a:ext cx="19282214" cy="1703832"/>
          </a:xfrm>
          <a:prstGeom prst="rect">
            <a:avLst/>
          </a:prstGeom>
        </p:spPr>
        <p:txBody>
          <a:bodyPr>
            <a:normAutofit/>
          </a:bodyPr>
          <a:lstStyle>
            <a:lvl1pPr marL="0" indent="0" algn="l">
              <a:buNone/>
              <a:defRPr sz="4400" b="0" cap="none" baseline="0">
                <a:solidFill>
                  <a:schemeClr val="bg1"/>
                </a:solidFill>
                <a:latin typeface="NVIDIA Sans" panose="020B0503020203020204" pitchFamily="34" charset="0"/>
                <a:cs typeface="NVIDIA Sans" panose="020B0503020203020204" pitchFamily="34" charset="0"/>
              </a:defRPr>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Add Subtitle/Name/Date</a:t>
            </a:r>
          </a:p>
        </p:txBody>
      </p:sp>
    </p:spTree>
    <p:extLst>
      <p:ext uri="{BB962C8B-B14F-4D97-AF65-F5344CB8AC3E}">
        <p14:creationId xmlns:p14="http://schemas.microsoft.com/office/powerpoint/2010/main" val="1478713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9ECDE791-270C-BF8C-81C1-76A0831C1A19}"/>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4" name="Title 1">
            <a:extLst>
              <a:ext uri="{FF2B5EF4-FFF2-40B4-BE49-F238E27FC236}">
                <a16:creationId xmlns:a16="http://schemas.microsoft.com/office/drawing/2014/main" id="{B145783C-AD8B-1C6E-6189-2C6A7ED49ED5}"/>
              </a:ext>
            </a:extLst>
          </p:cNvPr>
          <p:cNvSpPr>
            <a:spLocks noGrp="1"/>
          </p:cNvSpPr>
          <p:nvPr>
            <p:ph type="title" hasCustomPrompt="1"/>
          </p:nvPr>
        </p:nvSpPr>
        <p:spPr>
          <a:xfrm>
            <a:off x="19129248"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27C7C90A-73D6-E171-33CA-4E89BA293C60}"/>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7">
            <a:extLst>
              <a:ext uri="{FF2B5EF4-FFF2-40B4-BE49-F238E27FC236}">
                <a16:creationId xmlns:a16="http://schemas.microsoft.com/office/drawing/2014/main" id="{293474C4-48DE-3777-A7E6-66A14FC6BB37}"/>
              </a:ext>
            </a:extLst>
          </p:cNvPr>
          <p:cNvSpPr>
            <a:spLocks noGrp="1"/>
          </p:cNvSpPr>
          <p:nvPr>
            <p:ph type="body" sz="quarter" idx="10" hasCustomPrompt="1"/>
          </p:nvPr>
        </p:nvSpPr>
        <p:spPr>
          <a:xfrm>
            <a:off x="19129248"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cxnSp>
        <p:nvCxnSpPr>
          <p:cNvPr id="17" name="Straight Connector 16">
            <a:extLst>
              <a:ext uri="{FF2B5EF4-FFF2-40B4-BE49-F238E27FC236}">
                <a16:creationId xmlns:a16="http://schemas.microsoft.com/office/drawing/2014/main" id="{71FA87B4-E089-FC07-89C2-EA0620853B79}"/>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941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eft - Text Right NO SUBTITL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F02E9B9-4BF5-6080-A68D-577B3CFA3984}"/>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8D73545-7C20-075B-2C1C-DF7F4214DAD6}"/>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A42E39E-F558-16B2-B1CE-93D204E3455A}"/>
              </a:ext>
            </a:extLst>
          </p:cNvPr>
          <p:cNvSpPr>
            <a:spLocks noGrp="1"/>
          </p:cNvSpPr>
          <p:nvPr>
            <p:ph type="title" hasCustomPrompt="1"/>
          </p:nvPr>
        </p:nvSpPr>
        <p:spPr>
          <a:xfrm>
            <a:off x="19129248"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 name="Picture Placeholder 5">
            <a:extLst>
              <a:ext uri="{FF2B5EF4-FFF2-40B4-BE49-F238E27FC236}">
                <a16:creationId xmlns:a16="http://schemas.microsoft.com/office/drawing/2014/main" id="{E16075D2-4650-7EB1-4F7E-447F77C06521}"/>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69024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B60F29-EAFD-D95F-11A7-522A796CA55D}"/>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Picture Placeholder 5">
            <a:extLst>
              <a:ext uri="{FF2B5EF4-FFF2-40B4-BE49-F238E27FC236}">
                <a16:creationId xmlns:a16="http://schemas.microsoft.com/office/drawing/2014/main" id="{EF5E0159-2062-54D4-B444-4F04EED230CD}"/>
              </a:ext>
            </a:extLst>
          </p:cNvPr>
          <p:cNvSpPr>
            <a:spLocks noGrp="1"/>
          </p:cNvSpPr>
          <p:nvPr>
            <p:ph type="pic" sz="quarter" idx="13"/>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0" name="Title 1">
            <a:extLst>
              <a:ext uri="{FF2B5EF4-FFF2-40B4-BE49-F238E27FC236}">
                <a16:creationId xmlns:a16="http://schemas.microsoft.com/office/drawing/2014/main" id="{51A7D3A0-47E2-AF7B-E89C-6F90C67A8992}"/>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7F9A406-CE29-3A8D-BC16-6BD86203C8EA}"/>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6CCF06A-1AE0-649C-7FD4-A4AD4CCADDBA}"/>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8" name="Group 7">
            <a:extLst>
              <a:ext uri="{FF2B5EF4-FFF2-40B4-BE49-F238E27FC236}">
                <a16:creationId xmlns:a16="http://schemas.microsoft.com/office/drawing/2014/main" id="{9028BF97-25AA-1462-7737-C9F688962248}"/>
              </a:ext>
            </a:extLst>
          </p:cNvPr>
          <p:cNvGrpSpPr/>
          <p:nvPr userDrawn="1"/>
        </p:nvGrpSpPr>
        <p:grpSpPr>
          <a:xfrm>
            <a:off x="0" y="19504414"/>
            <a:ext cx="2330569" cy="1082936"/>
            <a:chOff x="0" y="19504414"/>
            <a:chExt cx="2330569" cy="1082936"/>
          </a:xfrm>
        </p:grpSpPr>
        <p:sp>
          <p:nvSpPr>
            <p:cNvPr id="14" name="Rectangle 13">
              <a:extLst>
                <a:ext uri="{FF2B5EF4-FFF2-40B4-BE49-F238E27FC236}">
                  <a16:creationId xmlns:a16="http://schemas.microsoft.com/office/drawing/2014/main" id="{7DE7F96C-8641-759A-C4B4-91D493A323B7}"/>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D2AD3A61-7583-56FE-D581-B662F99B0A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8B55D1BC-2F32-1320-2F7E-E97C10EFE149}"/>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758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DING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3CD4AC-6599-9139-48AD-37DCAEFC9C0F}"/>
              </a:ext>
            </a:extLst>
          </p:cNvPr>
          <p:cNvSpPr/>
          <p:nvPr userDrawn="1"/>
        </p:nvSpPr>
        <p:spPr>
          <a:xfrm>
            <a:off x="32689800" y="18333715"/>
            <a:ext cx="3886200" cy="2240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AF8CE70B-4A73-2CDA-4106-8F959E357877}"/>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5303E50-8A83-54D2-8D06-1904385F2BC8}"/>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1B69A0B-9760-28C1-5DE8-5EE814EF5249}"/>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sp>
        <p:nvSpPr>
          <p:cNvPr id="14" name="Rectangle 13">
            <a:extLst>
              <a:ext uri="{FF2B5EF4-FFF2-40B4-BE49-F238E27FC236}">
                <a16:creationId xmlns:a16="http://schemas.microsoft.com/office/drawing/2014/main" id="{6265C1B2-04C0-DFB7-6EBD-AB040BF7DEFF}"/>
              </a:ext>
            </a:extLst>
          </p:cNvPr>
          <p:cNvSpPr/>
          <p:nvPr userDrawn="1"/>
        </p:nvSpPr>
        <p:spPr>
          <a:xfrm>
            <a:off x="20162837" y="0"/>
            <a:ext cx="16413163" cy="20573998"/>
          </a:xfrm>
          <a:prstGeom prst="rect">
            <a:avLst/>
          </a:prstGeom>
          <a:solidFill>
            <a:schemeClr val="tx1">
              <a:lumMod val="95000"/>
            </a:schemeClr>
          </a:solidFill>
          <a:ln w="9525">
            <a:noFill/>
          </a:ln>
        </p:spPr>
        <p:txBody>
          <a:bodyPr tIns="2194560" anchor="ctr"/>
          <a:lstStyle/>
          <a:p>
            <a:pPr lvl="0" indent="0" algn="ctr" defTabSz="2743200">
              <a:lnSpc>
                <a:spcPct val="90000"/>
              </a:lnSpc>
              <a:spcBef>
                <a:spcPts val="3000"/>
              </a:spcBef>
              <a:buFontTx/>
              <a:buNone/>
            </a:pPr>
            <a:endParaRPr lang="en-US" sz="4000" err="1">
              <a:solidFill>
                <a:schemeClr val="bg2"/>
              </a:solidFill>
              <a:latin typeface="NVIDIA Sans" panose="020B0503020203020204" pitchFamily="34" charset="0"/>
            </a:endParaRPr>
          </a:p>
        </p:txBody>
      </p:sp>
      <p:grpSp>
        <p:nvGrpSpPr>
          <p:cNvPr id="8" name="Group 7">
            <a:extLst>
              <a:ext uri="{FF2B5EF4-FFF2-40B4-BE49-F238E27FC236}">
                <a16:creationId xmlns:a16="http://schemas.microsoft.com/office/drawing/2014/main" id="{51C472DC-2279-F186-008D-6EC9A40B3DCA}"/>
              </a:ext>
            </a:extLst>
          </p:cNvPr>
          <p:cNvGrpSpPr/>
          <p:nvPr userDrawn="1"/>
        </p:nvGrpSpPr>
        <p:grpSpPr>
          <a:xfrm>
            <a:off x="0" y="19504414"/>
            <a:ext cx="2330569" cy="1082936"/>
            <a:chOff x="0" y="19504414"/>
            <a:chExt cx="2330569" cy="1082936"/>
          </a:xfrm>
        </p:grpSpPr>
        <p:sp>
          <p:nvSpPr>
            <p:cNvPr id="9" name="Rectangle 8">
              <a:extLst>
                <a:ext uri="{FF2B5EF4-FFF2-40B4-BE49-F238E27FC236}">
                  <a16:creationId xmlns:a16="http://schemas.microsoft.com/office/drawing/2014/main" id="{9DF31711-1359-3AFC-3118-FB20395A8CC3}"/>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0C69E3B1-A791-DCBA-5395-FDEBE9D699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2EDC2502-4915-5E9A-D92C-046E02303113}"/>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698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eft NO SUBTITLE -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94EE8E-8499-E649-9D65-52E13C0DE2CB}"/>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D9224051-F6A0-1C68-72F2-09CC08062F0A}"/>
              </a:ext>
            </a:extLst>
          </p:cNvPr>
          <p:cNvSpPr>
            <a:spLocks noGrp="1"/>
          </p:cNvSpPr>
          <p:nvPr>
            <p:ph type="title" hasCustomPrompt="1"/>
          </p:nvPr>
        </p:nvSpPr>
        <p:spPr>
          <a:xfrm>
            <a:off x="2596896"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3684755-C5FC-AC50-65BB-81DB0D4B45CB}"/>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A3C3B833-0169-9942-0C34-3173DDB88C15}"/>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D2A304D4-014C-60EE-E0A3-7A7D03BDE871}"/>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3" name="Picture 12" descr="A picture containing shape&#10;&#10;Description automatically generated">
              <a:extLst>
                <a:ext uri="{FF2B5EF4-FFF2-40B4-BE49-F238E27FC236}">
                  <a16:creationId xmlns:a16="http://schemas.microsoft.com/office/drawing/2014/main" id="{56AC6FBB-55BD-E1DC-D634-E645384BD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4" name="Straight Connector 13">
            <a:extLst>
              <a:ext uri="{FF2B5EF4-FFF2-40B4-BE49-F238E27FC236}">
                <a16:creationId xmlns:a16="http://schemas.microsoft.com/office/drawing/2014/main" id="{9303C766-949A-7CC3-8AB3-538B5C8F7C60}"/>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Picture Placeholder 5">
            <a:extLst>
              <a:ext uri="{FF2B5EF4-FFF2-40B4-BE49-F238E27FC236}">
                <a16:creationId xmlns:a16="http://schemas.microsoft.com/office/drawing/2014/main" id="{54F47D23-438F-22E0-F300-A852BA1BDCAE}"/>
              </a:ext>
            </a:extLst>
          </p:cNvPr>
          <p:cNvSpPr>
            <a:spLocks noGrp="1"/>
          </p:cNvSpPr>
          <p:nvPr>
            <p:ph type="pic" sz="quarter" idx="12"/>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3776656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Left TITLE ONLY - Imag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6DF6B-AA28-1E18-7D69-34A1E206799E}"/>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Picture Placeholder 5">
            <a:extLst>
              <a:ext uri="{FF2B5EF4-FFF2-40B4-BE49-F238E27FC236}">
                <a16:creationId xmlns:a16="http://schemas.microsoft.com/office/drawing/2014/main" id="{DF8B1F53-1589-33D7-3C32-077E788C6245}"/>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9" name="Title 1">
            <a:extLst>
              <a:ext uri="{FF2B5EF4-FFF2-40B4-BE49-F238E27FC236}">
                <a16:creationId xmlns:a16="http://schemas.microsoft.com/office/drawing/2014/main" id="{10F4C1EF-D7E4-3702-6092-EFE862FFBFEA}"/>
              </a:ext>
            </a:extLst>
          </p:cNvPr>
          <p:cNvSpPr>
            <a:spLocks noGrp="1"/>
          </p:cNvSpPr>
          <p:nvPr>
            <p:ph type="title" hasCustomPrompt="1"/>
          </p:nvPr>
        </p:nvSpPr>
        <p:spPr>
          <a:xfrm>
            <a:off x="2596896" y="8604153"/>
            <a:ext cx="12179806" cy="3365695"/>
          </a:xfrm>
        </p:spPr>
        <p:txBody>
          <a:bodyPr anchor="ct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grpSp>
        <p:nvGrpSpPr>
          <p:cNvPr id="6" name="Group 5">
            <a:extLst>
              <a:ext uri="{FF2B5EF4-FFF2-40B4-BE49-F238E27FC236}">
                <a16:creationId xmlns:a16="http://schemas.microsoft.com/office/drawing/2014/main" id="{5E137DE7-1D7A-32A3-A88D-722BA52766C9}"/>
              </a:ext>
            </a:extLst>
          </p:cNvPr>
          <p:cNvGrpSpPr/>
          <p:nvPr userDrawn="1"/>
        </p:nvGrpSpPr>
        <p:grpSpPr>
          <a:xfrm>
            <a:off x="0" y="19504414"/>
            <a:ext cx="2330569" cy="1082936"/>
            <a:chOff x="0" y="19504414"/>
            <a:chExt cx="2330569" cy="1082936"/>
          </a:xfrm>
        </p:grpSpPr>
        <p:sp>
          <p:nvSpPr>
            <p:cNvPr id="7" name="Rectangle 6">
              <a:extLst>
                <a:ext uri="{FF2B5EF4-FFF2-40B4-BE49-F238E27FC236}">
                  <a16:creationId xmlns:a16="http://schemas.microsoft.com/office/drawing/2014/main" id="{9907B295-1243-2BBD-AC77-7002AC68B56D}"/>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0" name="Picture 9" descr="A picture containing shape&#10;&#10;Description automatically generated">
              <a:extLst>
                <a:ext uri="{FF2B5EF4-FFF2-40B4-BE49-F238E27FC236}">
                  <a16:creationId xmlns:a16="http://schemas.microsoft.com/office/drawing/2014/main" id="{9F124724-C9CF-DF8A-9FE0-CE1C65F9B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spTree>
    <p:extLst>
      <p:ext uri="{BB962C8B-B14F-4D97-AF65-F5344CB8AC3E}">
        <p14:creationId xmlns:p14="http://schemas.microsoft.com/office/powerpoint/2010/main" val="3272325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eft NO BULLETS - Image Righ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C5DADC-C505-F594-3ED9-E07FA6C3859F}"/>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Title 1">
            <a:extLst>
              <a:ext uri="{FF2B5EF4-FFF2-40B4-BE49-F238E27FC236}">
                <a16:creationId xmlns:a16="http://schemas.microsoft.com/office/drawing/2014/main" id="{A21B97FD-6C93-BC60-D63A-B88F2C3C2374}"/>
              </a:ext>
            </a:extLst>
          </p:cNvPr>
          <p:cNvSpPr>
            <a:spLocks noGrp="1"/>
          </p:cNvSpPr>
          <p:nvPr>
            <p:ph type="title" hasCustomPrompt="1"/>
          </p:nvPr>
        </p:nvSpPr>
        <p:spPr>
          <a:xfrm>
            <a:off x="2596896" y="6829593"/>
            <a:ext cx="12143232" cy="3365695"/>
          </a:xfrm>
        </p:spPr>
        <p:txBody>
          <a:bodyPr anchor="b">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2" name="Text Placeholder 7">
            <a:extLst>
              <a:ext uri="{FF2B5EF4-FFF2-40B4-BE49-F238E27FC236}">
                <a16:creationId xmlns:a16="http://schemas.microsoft.com/office/drawing/2014/main" id="{9BB0DECC-5F4B-7918-876B-2BF2EA6527D5}"/>
              </a:ext>
            </a:extLst>
          </p:cNvPr>
          <p:cNvSpPr>
            <a:spLocks noGrp="1"/>
          </p:cNvSpPr>
          <p:nvPr>
            <p:ph type="body" sz="quarter" idx="10" hasCustomPrompt="1"/>
          </p:nvPr>
        </p:nvSpPr>
        <p:spPr>
          <a:xfrm>
            <a:off x="2596896" y="10283120"/>
            <a:ext cx="12143232"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2" name="Group 1">
            <a:extLst>
              <a:ext uri="{FF2B5EF4-FFF2-40B4-BE49-F238E27FC236}">
                <a16:creationId xmlns:a16="http://schemas.microsoft.com/office/drawing/2014/main" id="{34FD8965-93AC-C44D-A13A-AA1A59E48E89}"/>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8376025B-4D61-0E71-7F02-BE092B8B6E56}"/>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3868D588-6D8B-CDEB-A2E0-D376E5C6C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sp>
        <p:nvSpPr>
          <p:cNvPr id="16" name="Picture Placeholder 5">
            <a:extLst>
              <a:ext uri="{FF2B5EF4-FFF2-40B4-BE49-F238E27FC236}">
                <a16:creationId xmlns:a16="http://schemas.microsoft.com/office/drawing/2014/main" id="{822DB8DA-38BC-95A4-39B5-5464378B460A}"/>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3397368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Image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FA34CC3-F5EE-3A8A-AA13-FC23B233BCFE}"/>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1A682B68-3659-B898-36D3-E447501FB6E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59F3285-DAE4-EEAA-1022-7AE1DD168FD5}"/>
              </a:ext>
            </a:extLst>
          </p:cNvPr>
          <p:cNvSpPr>
            <a:spLocks noGrp="1"/>
          </p:cNvSpPr>
          <p:nvPr>
            <p:ph type="pic" sz="quarter" idx="41"/>
          </p:nvPr>
        </p:nvSpPr>
        <p:spPr>
          <a:xfrm>
            <a:off x="6062650" y="4849813"/>
            <a:ext cx="24450701"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3ACFA6DD-1412-CA3C-15F4-ED8AD6B2B859}"/>
              </a:ext>
            </a:extLst>
          </p:cNvPr>
          <p:cNvSpPr>
            <a:spLocks noGrp="1"/>
          </p:cNvSpPr>
          <p:nvPr>
            <p:ph type="body" sz="quarter" idx="71" hasCustomPrompt="1"/>
          </p:nvPr>
        </p:nvSpPr>
        <p:spPr>
          <a:xfrm>
            <a:off x="6062650" y="17063961"/>
            <a:ext cx="2445070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A36BBB72-064F-A97E-FE2D-2916C4D3DAF2}"/>
              </a:ext>
            </a:extLst>
          </p:cNvPr>
          <p:cNvSpPr>
            <a:spLocks noGrp="1"/>
          </p:cNvSpPr>
          <p:nvPr>
            <p:ph type="body" sz="quarter" idx="72" hasCustomPrompt="1"/>
          </p:nvPr>
        </p:nvSpPr>
        <p:spPr>
          <a:xfrm>
            <a:off x="6062650" y="17751568"/>
            <a:ext cx="2445070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930681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 Tex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904B512-77C9-3A9F-0589-67D0C765FDC0}"/>
              </a:ext>
            </a:extLst>
          </p:cNvPr>
          <p:cNvSpPr>
            <a:spLocks noGrp="1"/>
          </p:cNvSpPr>
          <p:nvPr>
            <p:ph idx="31" hasCustomPrompt="1"/>
          </p:nvPr>
        </p:nvSpPr>
        <p:spPr>
          <a:xfrm>
            <a:off x="19354800" y="6919968"/>
            <a:ext cx="15583596"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2">
            <a:extLst>
              <a:ext uri="{FF2B5EF4-FFF2-40B4-BE49-F238E27FC236}">
                <a16:creationId xmlns:a16="http://schemas.microsoft.com/office/drawing/2014/main" id="{FC8AA277-6DD1-2CCF-12CD-C2AD75B0A14F}"/>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4DD79B1E-BCCA-42A9-FF20-7B376772A569}"/>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8FAA03E-2924-5648-AA06-0B8C894A49DD}"/>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itle 1">
            <a:extLst>
              <a:ext uri="{FF2B5EF4-FFF2-40B4-BE49-F238E27FC236}">
                <a16:creationId xmlns:a16="http://schemas.microsoft.com/office/drawing/2014/main" id="{A4A33F69-6DBC-F1DB-EAD6-D5B9002DFD1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30" name="Text Placeholder 7">
            <a:extLst>
              <a:ext uri="{FF2B5EF4-FFF2-40B4-BE49-F238E27FC236}">
                <a16:creationId xmlns:a16="http://schemas.microsoft.com/office/drawing/2014/main" id="{0430B97A-31FA-023E-3290-2B9B63D00591}"/>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428295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up Imag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BA88D4-0997-C5B9-36CF-9B1633F8B55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8" name="Text Placeholder 7">
            <a:extLst>
              <a:ext uri="{FF2B5EF4-FFF2-40B4-BE49-F238E27FC236}">
                <a16:creationId xmlns:a16="http://schemas.microsoft.com/office/drawing/2014/main" id="{CE739272-8253-AD42-BD05-8F666D49821D}"/>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0" name="Picture Placeholder 2">
            <a:extLst>
              <a:ext uri="{FF2B5EF4-FFF2-40B4-BE49-F238E27FC236}">
                <a16:creationId xmlns:a16="http://schemas.microsoft.com/office/drawing/2014/main" id="{278AB0E9-F286-1C40-1AD6-B85103B0AF6E}"/>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Picture Placeholder 2">
            <a:extLst>
              <a:ext uri="{FF2B5EF4-FFF2-40B4-BE49-F238E27FC236}">
                <a16:creationId xmlns:a16="http://schemas.microsoft.com/office/drawing/2014/main" id="{1FC3074C-54D1-DCE0-426E-97BA7CD58B85}"/>
              </a:ext>
            </a:extLst>
          </p:cNvPr>
          <p:cNvSpPr>
            <a:spLocks noGrp="1"/>
          </p:cNvSpPr>
          <p:nvPr>
            <p:ph type="pic" sz="quarter" idx="31"/>
          </p:nvPr>
        </p:nvSpPr>
        <p:spPr>
          <a:xfrm>
            <a:off x="18592799"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F25477F0-8392-CEDA-19F2-0A29016EECC0}"/>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DA2AF85A-9EEE-C062-1006-74D7741E330F}"/>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4" name="Text Placeholder 7">
            <a:extLst>
              <a:ext uri="{FF2B5EF4-FFF2-40B4-BE49-F238E27FC236}">
                <a16:creationId xmlns:a16="http://schemas.microsoft.com/office/drawing/2014/main" id="{39E96633-6475-1F2C-E726-28BE8668FBC5}"/>
              </a:ext>
            </a:extLst>
          </p:cNvPr>
          <p:cNvSpPr>
            <a:spLocks noGrp="1"/>
          </p:cNvSpPr>
          <p:nvPr>
            <p:ph type="body" sz="quarter" idx="73" hasCustomPrompt="1"/>
          </p:nvPr>
        </p:nvSpPr>
        <p:spPr>
          <a:xfrm>
            <a:off x="18592805" y="17063961"/>
            <a:ext cx="1634627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8" name="Text Placeholder 7">
            <a:extLst>
              <a:ext uri="{FF2B5EF4-FFF2-40B4-BE49-F238E27FC236}">
                <a16:creationId xmlns:a16="http://schemas.microsoft.com/office/drawing/2014/main" id="{F2428D4D-F13F-B280-6137-8C32CD9EEF0B}"/>
              </a:ext>
            </a:extLst>
          </p:cNvPr>
          <p:cNvSpPr>
            <a:spLocks noGrp="1"/>
          </p:cNvSpPr>
          <p:nvPr>
            <p:ph type="body" sz="quarter" idx="74" hasCustomPrompt="1"/>
          </p:nvPr>
        </p:nvSpPr>
        <p:spPr>
          <a:xfrm>
            <a:off x="18592805" y="17751568"/>
            <a:ext cx="1634627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985611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Bulle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990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up Image Layout with Bullets">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16114AB-138A-4EAC-3492-E7D7CA151DB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4B79CE2D-84D0-541E-C116-5E768BBF94D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431A644-F8BA-5000-F78A-9BB8A4809E2A}"/>
              </a:ext>
            </a:extLst>
          </p:cNvPr>
          <p:cNvSpPr>
            <a:spLocks noGrp="1"/>
          </p:cNvSpPr>
          <p:nvPr>
            <p:ph type="pic" sz="quarter" idx="11"/>
          </p:nvPr>
        </p:nvSpPr>
        <p:spPr>
          <a:xfrm>
            <a:off x="1637604"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Content Placeholder 2">
            <a:extLst>
              <a:ext uri="{FF2B5EF4-FFF2-40B4-BE49-F238E27FC236}">
                <a16:creationId xmlns:a16="http://schemas.microsoft.com/office/drawing/2014/main" id="{B46989B9-88FE-F861-A0B6-8F80720B5C7E}"/>
              </a:ext>
            </a:extLst>
          </p:cNvPr>
          <p:cNvSpPr>
            <a:spLocks noGrp="1"/>
          </p:cNvSpPr>
          <p:nvPr>
            <p:ph idx="31" hasCustomPrompt="1"/>
          </p:nvPr>
        </p:nvSpPr>
        <p:spPr>
          <a:xfrm>
            <a:off x="11058350"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Picture Placeholder 2">
            <a:extLst>
              <a:ext uri="{FF2B5EF4-FFF2-40B4-BE49-F238E27FC236}">
                <a16:creationId xmlns:a16="http://schemas.microsoft.com/office/drawing/2014/main" id="{973B8B69-1B16-2A38-932F-E517F5C05291}"/>
              </a:ext>
            </a:extLst>
          </p:cNvPr>
          <p:cNvSpPr>
            <a:spLocks noGrp="1"/>
          </p:cNvSpPr>
          <p:nvPr>
            <p:ph type="pic" sz="quarter" idx="32"/>
          </p:nvPr>
        </p:nvSpPr>
        <p:spPr>
          <a:xfrm>
            <a:off x="18592805"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5" name="Content Placeholder 2">
            <a:extLst>
              <a:ext uri="{FF2B5EF4-FFF2-40B4-BE49-F238E27FC236}">
                <a16:creationId xmlns:a16="http://schemas.microsoft.com/office/drawing/2014/main" id="{660E8F47-2868-457B-7861-466422E34231}"/>
              </a:ext>
            </a:extLst>
          </p:cNvPr>
          <p:cNvSpPr>
            <a:spLocks noGrp="1"/>
          </p:cNvSpPr>
          <p:nvPr>
            <p:ph idx="35" hasCustomPrompt="1"/>
          </p:nvPr>
        </p:nvSpPr>
        <p:spPr>
          <a:xfrm>
            <a:off x="28013551"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a:extLst>
              <a:ext uri="{FF2B5EF4-FFF2-40B4-BE49-F238E27FC236}">
                <a16:creationId xmlns:a16="http://schemas.microsoft.com/office/drawing/2014/main" id="{3B5FB899-4F67-DA8C-A516-B71387137DB8}"/>
              </a:ext>
            </a:extLst>
          </p:cNvPr>
          <p:cNvSpPr>
            <a:spLocks noGrp="1"/>
          </p:cNvSpPr>
          <p:nvPr>
            <p:ph type="body" sz="quarter" idx="71" hasCustomPrompt="1"/>
          </p:nvPr>
        </p:nvSpPr>
        <p:spPr>
          <a:xfrm>
            <a:off x="1637604" y="17063961"/>
            <a:ext cx="883227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B1A5AAD0-2B0D-F6DE-8C5D-5C0625FD55A7}"/>
              </a:ext>
            </a:extLst>
          </p:cNvPr>
          <p:cNvSpPr>
            <a:spLocks noGrp="1"/>
          </p:cNvSpPr>
          <p:nvPr>
            <p:ph type="body" sz="quarter" idx="72" hasCustomPrompt="1"/>
          </p:nvPr>
        </p:nvSpPr>
        <p:spPr>
          <a:xfrm>
            <a:off x="1637604" y="17751568"/>
            <a:ext cx="883227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8" name="Text Placeholder 7">
            <a:extLst>
              <a:ext uri="{FF2B5EF4-FFF2-40B4-BE49-F238E27FC236}">
                <a16:creationId xmlns:a16="http://schemas.microsoft.com/office/drawing/2014/main" id="{DBD83B1D-F849-2310-DE25-451C7BD75C53}"/>
              </a:ext>
            </a:extLst>
          </p:cNvPr>
          <p:cNvSpPr>
            <a:spLocks noGrp="1"/>
          </p:cNvSpPr>
          <p:nvPr>
            <p:ph type="body" sz="quarter" idx="73" hasCustomPrompt="1"/>
          </p:nvPr>
        </p:nvSpPr>
        <p:spPr>
          <a:xfrm>
            <a:off x="18592805" y="17063961"/>
            <a:ext cx="883264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2" name="Text Placeholder 7">
            <a:extLst>
              <a:ext uri="{FF2B5EF4-FFF2-40B4-BE49-F238E27FC236}">
                <a16:creationId xmlns:a16="http://schemas.microsoft.com/office/drawing/2014/main" id="{E0292527-B9F3-D59F-1575-33C8C564E870}"/>
              </a:ext>
            </a:extLst>
          </p:cNvPr>
          <p:cNvSpPr>
            <a:spLocks noGrp="1"/>
          </p:cNvSpPr>
          <p:nvPr>
            <p:ph type="body" sz="quarter" idx="74" hasCustomPrompt="1"/>
          </p:nvPr>
        </p:nvSpPr>
        <p:spPr>
          <a:xfrm>
            <a:off x="18592805" y="17751568"/>
            <a:ext cx="883264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801177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up Imag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6EC4D90-EA3E-9A18-FEA5-3EEF5071539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8" name="Text Placeholder 7">
            <a:extLst>
              <a:ext uri="{FF2B5EF4-FFF2-40B4-BE49-F238E27FC236}">
                <a16:creationId xmlns:a16="http://schemas.microsoft.com/office/drawing/2014/main" id="{3BFC61ED-E368-EADF-A0C1-3AE9904C78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5FE98CD1-AB1E-1E7B-2FF4-F7E242CBAB87}"/>
              </a:ext>
            </a:extLst>
          </p:cNvPr>
          <p:cNvSpPr>
            <a:spLocks noGrp="1"/>
          </p:cNvSpPr>
          <p:nvPr>
            <p:ph type="pic" sz="quarter" idx="24"/>
          </p:nvPr>
        </p:nvSpPr>
        <p:spPr>
          <a:xfrm>
            <a:off x="24148473"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Picture Placeholder 2">
            <a:extLst>
              <a:ext uri="{FF2B5EF4-FFF2-40B4-BE49-F238E27FC236}">
                <a16:creationId xmlns:a16="http://schemas.microsoft.com/office/drawing/2014/main" id="{CCCE8B13-298C-67A4-073D-4636A3BCE7A9}"/>
              </a:ext>
            </a:extLst>
          </p:cNvPr>
          <p:cNvSpPr>
            <a:spLocks noGrp="1"/>
          </p:cNvSpPr>
          <p:nvPr>
            <p:ph type="pic" sz="quarter" idx="20"/>
          </p:nvPr>
        </p:nvSpPr>
        <p:spPr>
          <a:xfrm>
            <a:off x="12893038"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3" name="Picture Placeholder 2">
            <a:extLst>
              <a:ext uri="{FF2B5EF4-FFF2-40B4-BE49-F238E27FC236}">
                <a16:creationId xmlns:a16="http://schemas.microsoft.com/office/drawing/2014/main" id="{F9FA27DB-2E4D-388B-2F4A-FE708B1D264C}"/>
              </a:ext>
            </a:extLst>
          </p:cNvPr>
          <p:cNvSpPr>
            <a:spLocks noGrp="1"/>
          </p:cNvSpPr>
          <p:nvPr>
            <p:ph type="pic" sz="quarter" idx="25"/>
          </p:nvPr>
        </p:nvSpPr>
        <p:spPr>
          <a:xfrm>
            <a:off x="1637604"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4" name="Text Placeholder 7">
            <a:extLst>
              <a:ext uri="{FF2B5EF4-FFF2-40B4-BE49-F238E27FC236}">
                <a16:creationId xmlns:a16="http://schemas.microsoft.com/office/drawing/2014/main" id="{C5E18C58-3C84-ECE1-A164-6A5FF953635E}"/>
              </a:ext>
            </a:extLst>
          </p:cNvPr>
          <p:cNvSpPr>
            <a:spLocks noGrp="1"/>
          </p:cNvSpPr>
          <p:nvPr>
            <p:ph type="body" sz="quarter" idx="67" hasCustomPrompt="1"/>
          </p:nvPr>
        </p:nvSpPr>
        <p:spPr>
          <a:xfrm>
            <a:off x="165311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6D55A3EC-8AF3-3222-5E82-1A74FA5AB0D5}"/>
              </a:ext>
            </a:extLst>
          </p:cNvPr>
          <p:cNvSpPr>
            <a:spLocks noGrp="1"/>
          </p:cNvSpPr>
          <p:nvPr>
            <p:ph type="body" sz="quarter" idx="69" hasCustomPrompt="1"/>
          </p:nvPr>
        </p:nvSpPr>
        <p:spPr>
          <a:xfrm>
            <a:off x="165311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5F9A555E-B5A7-F2B9-6D6D-E24CAD68B927}"/>
              </a:ext>
            </a:extLst>
          </p:cNvPr>
          <p:cNvSpPr>
            <a:spLocks noGrp="1"/>
          </p:cNvSpPr>
          <p:nvPr>
            <p:ph type="body" sz="quarter" idx="71" hasCustomPrompt="1"/>
          </p:nvPr>
        </p:nvSpPr>
        <p:spPr>
          <a:xfrm>
            <a:off x="1289304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EFC4CC4C-42B6-5D87-37D6-FE779B1ABFEB}"/>
              </a:ext>
            </a:extLst>
          </p:cNvPr>
          <p:cNvSpPr>
            <a:spLocks noGrp="1"/>
          </p:cNvSpPr>
          <p:nvPr>
            <p:ph type="body" sz="quarter" idx="72" hasCustomPrompt="1"/>
          </p:nvPr>
        </p:nvSpPr>
        <p:spPr>
          <a:xfrm>
            <a:off x="1289304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Text Placeholder 7">
            <a:extLst>
              <a:ext uri="{FF2B5EF4-FFF2-40B4-BE49-F238E27FC236}">
                <a16:creationId xmlns:a16="http://schemas.microsoft.com/office/drawing/2014/main" id="{E4DE79F6-DE99-BDFD-033A-5AB8981A3A0E}"/>
              </a:ext>
            </a:extLst>
          </p:cNvPr>
          <p:cNvSpPr>
            <a:spLocks noGrp="1"/>
          </p:cNvSpPr>
          <p:nvPr>
            <p:ph type="body" sz="quarter" idx="73" hasCustomPrompt="1"/>
          </p:nvPr>
        </p:nvSpPr>
        <p:spPr>
          <a:xfrm>
            <a:off x="24132970" y="17063961"/>
            <a:ext cx="1079037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E6F712D3-EAE3-8A7F-010B-AFEF00AE6B00}"/>
              </a:ext>
            </a:extLst>
          </p:cNvPr>
          <p:cNvSpPr>
            <a:spLocks noGrp="1"/>
          </p:cNvSpPr>
          <p:nvPr>
            <p:ph type="body" sz="quarter" idx="74" hasCustomPrompt="1"/>
          </p:nvPr>
        </p:nvSpPr>
        <p:spPr>
          <a:xfrm>
            <a:off x="24132970" y="17751568"/>
            <a:ext cx="1079037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068062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up Imag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59D9FFB-F331-2BA3-76DB-D0D67666F296}"/>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3" name="Text Placeholder 7">
            <a:extLst>
              <a:ext uri="{FF2B5EF4-FFF2-40B4-BE49-F238E27FC236}">
                <a16:creationId xmlns:a16="http://schemas.microsoft.com/office/drawing/2014/main" id="{4737A17E-9A03-1AA3-D59C-3833F19EFE4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7FF59CD9-73FD-415B-F082-C27D3FC74CC5}"/>
              </a:ext>
            </a:extLst>
          </p:cNvPr>
          <p:cNvSpPr>
            <a:spLocks noGrp="1"/>
          </p:cNvSpPr>
          <p:nvPr>
            <p:ph type="pic" sz="quarter" idx="24"/>
          </p:nvPr>
        </p:nvSpPr>
        <p:spPr>
          <a:xfrm>
            <a:off x="18520757"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1" name="Picture Placeholder 2">
            <a:extLst>
              <a:ext uri="{FF2B5EF4-FFF2-40B4-BE49-F238E27FC236}">
                <a16:creationId xmlns:a16="http://schemas.microsoft.com/office/drawing/2014/main" id="{90082BEB-34AF-6104-9172-84A9393C73A1}"/>
              </a:ext>
            </a:extLst>
          </p:cNvPr>
          <p:cNvSpPr>
            <a:spLocks noGrp="1"/>
          </p:cNvSpPr>
          <p:nvPr>
            <p:ph type="pic" sz="quarter" idx="20"/>
          </p:nvPr>
        </p:nvSpPr>
        <p:spPr>
          <a:xfrm>
            <a:off x="10072254"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9" name="Picture Placeholder 2">
            <a:extLst>
              <a:ext uri="{FF2B5EF4-FFF2-40B4-BE49-F238E27FC236}">
                <a16:creationId xmlns:a16="http://schemas.microsoft.com/office/drawing/2014/main" id="{1ACBD8DD-E9B6-20E0-AF99-F566611D5259}"/>
              </a:ext>
            </a:extLst>
          </p:cNvPr>
          <p:cNvSpPr>
            <a:spLocks noGrp="1"/>
          </p:cNvSpPr>
          <p:nvPr>
            <p:ph type="pic" sz="quarter" idx="28"/>
          </p:nvPr>
        </p:nvSpPr>
        <p:spPr>
          <a:xfrm>
            <a:off x="1637606" y="4849813"/>
            <a:ext cx="7969130"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0" name="Picture Placeholder 2">
            <a:extLst>
              <a:ext uri="{FF2B5EF4-FFF2-40B4-BE49-F238E27FC236}">
                <a16:creationId xmlns:a16="http://schemas.microsoft.com/office/drawing/2014/main" id="{3F34C73B-16DF-6108-33FA-2019F4A18A96}"/>
              </a:ext>
            </a:extLst>
          </p:cNvPr>
          <p:cNvSpPr>
            <a:spLocks noGrp="1"/>
          </p:cNvSpPr>
          <p:nvPr>
            <p:ph type="pic" sz="quarter" idx="29"/>
          </p:nvPr>
        </p:nvSpPr>
        <p:spPr>
          <a:xfrm>
            <a:off x="26969260" y="4849813"/>
            <a:ext cx="7969133"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Text Placeholder 7">
            <a:extLst>
              <a:ext uri="{FF2B5EF4-FFF2-40B4-BE49-F238E27FC236}">
                <a16:creationId xmlns:a16="http://schemas.microsoft.com/office/drawing/2014/main" id="{2A0C0A2B-E05B-6582-22E0-E2FB87D4F5FE}"/>
              </a:ext>
            </a:extLst>
          </p:cNvPr>
          <p:cNvSpPr>
            <a:spLocks noGrp="1"/>
          </p:cNvSpPr>
          <p:nvPr>
            <p:ph type="body" sz="quarter" idx="67" hasCustomPrompt="1"/>
          </p:nvPr>
        </p:nvSpPr>
        <p:spPr>
          <a:xfrm>
            <a:off x="10087333" y="17063961"/>
            <a:ext cx="796790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F252818C-30B9-BEAB-C34B-3FDB45B07855}"/>
              </a:ext>
            </a:extLst>
          </p:cNvPr>
          <p:cNvSpPr>
            <a:spLocks noGrp="1"/>
          </p:cNvSpPr>
          <p:nvPr>
            <p:ph type="body" sz="quarter" idx="68" hasCustomPrompt="1"/>
          </p:nvPr>
        </p:nvSpPr>
        <p:spPr>
          <a:xfrm>
            <a:off x="1630527" y="17063961"/>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E94F7E10-2AF0-1049-A3BD-C3667BA1A7B7}"/>
              </a:ext>
            </a:extLst>
          </p:cNvPr>
          <p:cNvSpPr>
            <a:spLocks noGrp="1"/>
          </p:cNvSpPr>
          <p:nvPr>
            <p:ph type="body" sz="quarter" idx="69" hasCustomPrompt="1"/>
          </p:nvPr>
        </p:nvSpPr>
        <p:spPr>
          <a:xfrm>
            <a:off x="10087333" y="17751568"/>
            <a:ext cx="796790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CCE2100E-D959-41B2-929B-D1BC55772019}"/>
              </a:ext>
            </a:extLst>
          </p:cNvPr>
          <p:cNvSpPr>
            <a:spLocks noGrp="1"/>
          </p:cNvSpPr>
          <p:nvPr>
            <p:ph type="body" sz="quarter" idx="70" hasCustomPrompt="1"/>
          </p:nvPr>
        </p:nvSpPr>
        <p:spPr>
          <a:xfrm>
            <a:off x="1630527" y="17751568"/>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F9556000-DFCA-8B90-EBBC-359C95C3B361}"/>
              </a:ext>
            </a:extLst>
          </p:cNvPr>
          <p:cNvSpPr>
            <a:spLocks noGrp="1"/>
          </p:cNvSpPr>
          <p:nvPr>
            <p:ph type="body" sz="quarter" idx="71" hasCustomPrompt="1"/>
          </p:nvPr>
        </p:nvSpPr>
        <p:spPr>
          <a:xfrm>
            <a:off x="18527529" y="17063961"/>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80DB8C8F-25FA-6C95-C2D7-C138BAA32B50}"/>
              </a:ext>
            </a:extLst>
          </p:cNvPr>
          <p:cNvSpPr>
            <a:spLocks noGrp="1"/>
          </p:cNvSpPr>
          <p:nvPr>
            <p:ph type="body" sz="quarter" idx="72" hasCustomPrompt="1"/>
          </p:nvPr>
        </p:nvSpPr>
        <p:spPr>
          <a:xfrm>
            <a:off x="18527529" y="17751568"/>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63D94597-BF94-1410-90DE-B1569E6B339A}"/>
              </a:ext>
            </a:extLst>
          </p:cNvPr>
          <p:cNvSpPr>
            <a:spLocks noGrp="1"/>
          </p:cNvSpPr>
          <p:nvPr>
            <p:ph type="body" sz="quarter" idx="73" hasCustomPrompt="1"/>
          </p:nvPr>
        </p:nvSpPr>
        <p:spPr>
          <a:xfrm>
            <a:off x="26976037" y="17063961"/>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BF06A1A9-1746-181C-9E88-1422CE2DFEC1}"/>
              </a:ext>
            </a:extLst>
          </p:cNvPr>
          <p:cNvSpPr>
            <a:spLocks noGrp="1"/>
          </p:cNvSpPr>
          <p:nvPr>
            <p:ph type="body" sz="quarter" idx="74" hasCustomPrompt="1"/>
          </p:nvPr>
        </p:nvSpPr>
        <p:spPr>
          <a:xfrm>
            <a:off x="26976037" y="17751568"/>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135586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up Image">
    <p:spTree>
      <p:nvGrpSpPr>
        <p:cNvPr id="1" name=""/>
        <p:cNvGrpSpPr/>
        <p:nvPr/>
      </p:nvGrpSpPr>
      <p:grpSpPr>
        <a:xfrm>
          <a:off x="0" y="0"/>
          <a:ext cx="0" cy="0"/>
          <a:chOff x="0" y="0"/>
          <a:chExt cx="0" cy="0"/>
        </a:xfrm>
      </p:grpSpPr>
      <p:sp>
        <p:nvSpPr>
          <p:cNvPr id="27" name="Picture Placeholder 2">
            <a:extLst>
              <a:ext uri="{FF2B5EF4-FFF2-40B4-BE49-F238E27FC236}">
                <a16:creationId xmlns:a16="http://schemas.microsoft.com/office/drawing/2014/main" id="{8907B76C-DA4A-68FA-C798-F3D3ED6D3EEF}"/>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28" name="Picture Placeholder 2">
            <a:extLst>
              <a:ext uri="{FF2B5EF4-FFF2-40B4-BE49-F238E27FC236}">
                <a16:creationId xmlns:a16="http://schemas.microsoft.com/office/drawing/2014/main" id="{80A5F7E9-98C2-BE12-2CFF-1D4269C21CEF}"/>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0" name="Picture Placeholder 2">
            <a:extLst>
              <a:ext uri="{FF2B5EF4-FFF2-40B4-BE49-F238E27FC236}">
                <a16:creationId xmlns:a16="http://schemas.microsoft.com/office/drawing/2014/main" id="{C40D16D0-F1BB-6699-BB7A-3010F14B4E5E}"/>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Text Placeholder 7">
            <a:extLst>
              <a:ext uri="{FF2B5EF4-FFF2-40B4-BE49-F238E27FC236}">
                <a16:creationId xmlns:a16="http://schemas.microsoft.com/office/drawing/2014/main" id="{669BAFFD-DE29-C3FE-3E3D-0742C54E776F}"/>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3" name="Text Placeholder 7">
            <a:extLst>
              <a:ext uri="{FF2B5EF4-FFF2-40B4-BE49-F238E27FC236}">
                <a16:creationId xmlns:a16="http://schemas.microsoft.com/office/drawing/2014/main" id="{6F8CDCB5-2334-0382-7EDF-D6A8C4C37919}"/>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4" name="Text Placeholder 7">
            <a:extLst>
              <a:ext uri="{FF2B5EF4-FFF2-40B4-BE49-F238E27FC236}">
                <a16:creationId xmlns:a16="http://schemas.microsoft.com/office/drawing/2014/main" id="{3E8130F2-A049-2C2C-49C2-814F60E02EF5}"/>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2EF59D26-21AA-0628-FEAE-B2017AD93D46}"/>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FA27073E-24AC-35B6-4579-F3553211D14F}"/>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B7137105-F7C8-86F9-A19D-CC0280C95516}"/>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Picture Placeholder 2">
            <a:extLst>
              <a:ext uri="{FF2B5EF4-FFF2-40B4-BE49-F238E27FC236}">
                <a16:creationId xmlns:a16="http://schemas.microsoft.com/office/drawing/2014/main" id="{C215F7B2-F4E2-412D-DB90-96FF4E146F17}"/>
              </a:ext>
            </a:extLst>
          </p:cNvPr>
          <p:cNvSpPr>
            <a:spLocks noGrp="1"/>
          </p:cNvSpPr>
          <p:nvPr>
            <p:ph type="pic" sz="quarter" idx="75"/>
          </p:nvPr>
        </p:nvSpPr>
        <p:spPr>
          <a:xfrm>
            <a:off x="18520757" y="11931888"/>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F6B1B50B-4191-7EA1-DD61-A96EBE2A0C65}"/>
              </a:ext>
            </a:extLst>
          </p:cNvPr>
          <p:cNvSpPr>
            <a:spLocks noGrp="1"/>
          </p:cNvSpPr>
          <p:nvPr>
            <p:ph type="pic" sz="quarter" idx="76"/>
          </p:nvPr>
        </p:nvSpPr>
        <p:spPr>
          <a:xfrm>
            <a:off x="7265320" y="11931888"/>
            <a:ext cx="10789919"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65B4C94D-3029-61DE-18DE-8A6472E970BD}"/>
              </a:ext>
            </a:extLst>
          </p:cNvPr>
          <p:cNvSpPr>
            <a:spLocks noGrp="1"/>
          </p:cNvSpPr>
          <p:nvPr>
            <p:ph type="body" sz="quarter" idx="77" hasCustomPrompt="1"/>
          </p:nvPr>
        </p:nvSpPr>
        <p:spPr>
          <a:xfrm>
            <a:off x="7276587" y="17063961"/>
            <a:ext cx="1077865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CE518717-6ECD-F803-EEF8-2B2D7CF9EB49}"/>
              </a:ext>
            </a:extLst>
          </p:cNvPr>
          <p:cNvSpPr>
            <a:spLocks noGrp="1"/>
          </p:cNvSpPr>
          <p:nvPr>
            <p:ph type="body" sz="quarter" idx="78" hasCustomPrompt="1"/>
          </p:nvPr>
        </p:nvSpPr>
        <p:spPr>
          <a:xfrm>
            <a:off x="7276587" y="17751568"/>
            <a:ext cx="1077865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Text Placeholder 7">
            <a:extLst>
              <a:ext uri="{FF2B5EF4-FFF2-40B4-BE49-F238E27FC236}">
                <a16:creationId xmlns:a16="http://schemas.microsoft.com/office/drawing/2014/main" id="{C5D8EE17-AD94-2DE2-C337-573533395DAF}"/>
              </a:ext>
            </a:extLst>
          </p:cNvPr>
          <p:cNvSpPr>
            <a:spLocks noGrp="1"/>
          </p:cNvSpPr>
          <p:nvPr>
            <p:ph type="body" sz="quarter" idx="79" hasCustomPrompt="1"/>
          </p:nvPr>
        </p:nvSpPr>
        <p:spPr>
          <a:xfrm>
            <a:off x="18533554"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2" name="Text Placeholder 7">
            <a:extLst>
              <a:ext uri="{FF2B5EF4-FFF2-40B4-BE49-F238E27FC236}">
                <a16:creationId xmlns:a16="http://schemas.microsoft.com/office/drawing/2014/main" id="{85A95BB1-6B72-7CA5-06BB-430623F1D273}"/>
              </a:ext>
            </a:extLst>
          </p:cNvPr>
          <p:cNvSpPr>
            <a:spLocks noGrp="1"/>
          </p:cNvSpPr>
          <p:nvPr>
            <p:ph type="body" sz="quarter" idx="80" hasCustomPrompt="1"/>
          </p:nvPr>
        </p:nvSpPr>
        <p:spPr>
          <a:xfrm>
            <a:off x="18533554"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3" name="Title 1">
            <a:extLst>
              <a:ext uri="{FF2B5EF4-FFF2-40B4-BE49-F238E27FC236}">
                <a16:creationId xmlns:a16="http://schemas.microsoft.com/office/drawing/2014/main" id="{8DC5F873-F78F-F1B6-1AFB-37B1EE5098F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54" name="Text Placeholder 7">
            <a:extLst>
              <a:ext uri="{FF2B5EF4-FFF2-40B4-BE49-F238E27FC236}">
                <a16:creationId xmlns:a16="http://schemas.microsoft.com/office/drawing/2014/main" id="{8631CFA9-583B-6069-2D7A-BD83D75791B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714430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up Image">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B1953C1A-70BD-1EAA-9874-87A836A8195E}"/>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Picture Placeholder 2">
            <a:extLst>
              <a:ext uri="{FF2B5EF4-FFF2-40B4-BE49-F238E27FC236}">
                <a16:creationId xmlns:a16="http://schemas.microsoft.com/office/drawing/2014/main" id="{9252F9A9-D932-EDF6-7A48-D5D93A404550}"/>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D0D95889-F2DB-3BC9-69A2-99832FFC9845}"/>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Text Placeholder 7">
            <a:extLst>
              <a:ext uri="{FF2B5EF4-FFF2-40B4-BE49-F238E27FC236}">
                <a16:creationId xmlns:a16="http://schemas.microsoft.com/office/drawing/2014/main" id="{20BBE6F4-0357-A4FD-1E64-134C0BB676E5}"/>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4" name="Text Placeholder 7">
            <a:extLst>
              <a:ext uri="{FF2B5EF4-FFF2-40B4-BE49-F238E27FC236}">
                <a16:creationId xmlns:a16="http://schemas.microsoft.com/office/drawing/2014/main" id="{BFAE3A57-5BF4-79B4-4629-2CC735C71FE5}"/>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99A50CCA-B5CD-F9AE-216F-C421A1BD9F04}"/>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757508AA-A2C8-98B6-81F3-50D83C5092CF}"/>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F4222A90-C423-A76E-E4A1-DC33CE530C35}"/>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4" name="Text Placeholder 7">
            <a:extLst>
              <a:ext uri="{FF2B5EF4-FFF2-40B4-BE49-F238E27FC236}">
                <a16:creationId xmlns:a16="http://schemas.microsoft.com/office/drawing/2014/main" id="{4209A868-D6F4-3E49-A6A2-D0B83BADF3A9}"/>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5" name="Picture Placeholder 2">
            <a:extLst>
              <a:ext uri="{FF2B5EF4-FFF2-40B4-BE49-F238E27FC236}">
                <a16:creationId xmlns:a16="http://schemas.microsoft.com/office/drawing/2014/main" id="{9C37E9B7-863B-6FEB-5E35-885ED1194BFF}"/>
              </a:ext>
            </a:extLst>
          </p:cNvPr>
          <p:cNvSpPr>
            <a:spLocks noGrp="1"/>
          </p:cNvSpPr>
          <p:nvPr>
            <p:ph type="pic" sz="quarter" idx="68"/>
          </p:nvPr>
        </p:nvSpPr>
        <p:spPr>
          <a:xfrm>
            <a:off x="1290265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6" name="Picture Placeholder 2">
            <a:extLst>
              <a:ext uri="{FF2B5EF4-FFF2-40B4-BE49-F238E27FC236}">
                <a16:creationId xmlns:a16="http://schemas.microsoft.com/office/drawing/2014/main" id="{577FA631-E033-ADBD-0DC9-D0DB5E39C199}"/>
              </a:ext>
            </a:extLst>
          </p:cNvPr>
          <p:cNvSpPr>
            <a:spLocks noGrp="1"/>
          </p:cNvSpPr>
          <p:nvPr>
            <p:ph type="pic" sz="quarter" idx="69"/>
          </p:nvPr>
        </p:nvSpPr>
        <p:spPr>
          <a:xfrm>
            <a:off x="165684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381881A2-4556-E0E7-4976-CE4CA8B44BD2}"/>
              </a:ext>
            </a:extLst>
          </p:cNvPr>
          <p:cNvSpPr>
            <a:spLocks noGrp="1"/>
          </p:cNvSpPr>
          <p:nvPr>
            <p:ph type="pic" sz="quarter" idx="70"/>
          </p:nvPr>
        </p:nvSpPr>
        <p:spPr>
          <a:xfrm>
            <a:off x="2415973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Text Placeholder 7">
            <a:extLst>
              <a:ext uri="{FF2B5EF4-FFF2-40B4-BE49-F238E27FC236}">
                <a16:creationId xmlns:a16="http://schemas.microsoft.com/office/drawing/2014/main" id="{3E8E5407-C49C-0C9D-34F8-F6F0488021F6}"/>
              </a:ext>
            </a:extLst>
          </p:cNvPr>
          <p:cNvSpPr>
            <a:spLocks noGrp="1"/>
          </p:cNvSpPr>
          <p:nvPr>
            <p:ph type="body" sz="quarter" idx="71" hasCustomPrompt="1"/>
          </p:nvPr>
        </p:nvSpPr>
        <p:spPr>
          <a:xfrm>
            <a:off x="1668105"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9" name="Text Placeholder 7">
            <a:extLst>
              <a:ext uri="{FF2B5EF4-FFF2-40B4-BE49-F238E27FC236}">
                <a16:creationId xmlns:a16="http://schemas.microsoft.com/office/drawing/2014/main" id="{22DA5A94-C231-4766-8AC7-EF73C16EBD61}"/>
              </a:ext>
            </a:extLst>
          </p:cNvPr>
          <p:cNvSpPr>
            <a:spLocks noGrp="1"/>
          </p:cNvSpPr>
          <p:nvPr>
            <p:ph type="body" sz="quarter" idx="72" hasCustomPrompt="1"/>
          </p:nvPr>
        </p:nvSpPr>
        <p:spPr>
          <a:xfrm>
            <a:off x="1668105"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0" name="Text Placeholder 7">
            <a:extLst>
              <a:ext uri="{FF2B5EF4-FFF2-40B4-BE49-F238E27FC236}">
                <a16:creationId xmlns:a16="http://schemas.microsoft.com/office/drawing/2014/main" id="{00B4030C-05CF-B466-BA8F-C340617A5787}"/>
              </a:ext>
            </a:extLst>
          </p:cNvPr>
          <p:cNvSpPr>
            <a:spLocks noGrp="1"/>
          </p:cNvSpPr>
          <p:nvPr>
            <p:ph type="body" sz="quarter" idx="73" hasCustomPrompt="1"/>
          </p:nvPr>
        </p:nvSpPr>
        <p:spPr>
          <a:xfrm>
            <a:off x="12905609"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1" name="Text Placeholder 7">
            <a:extLst>
              <a:ext uri="{FF2B5EF4-FFF2-40B4-BE49-F238E27FC236}">
                <a16:creationId xmlns:a16="http://schemas.microsoft.com/office/drawing/2014/main" id="{894CEECC-D038-E547-DC3E-DE08CED8E7DA}"/>
              </a:ext>
            </a:extLst>
          </p:cNvPr>
          <p:cNvSpPr>
            <a:spLocks noGrp="1"/>
          </p:cNvSpPr>
          <p:nvPr>
            <p:ph type="body" sz="quarter" idx="74" hasCustomPrompt="1"/>
          </p:nvPr>
        </p:nvSpPr>
        <p:spPr>
          <a:xfrm>
            <a:off x="12905609"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2" name="Text Placeholder 7">
            <a:extLst>
              <a:ext uri="{FF2B5EF4-FFF2-40B4-BE49-F238E27FC236}">
                <a16:creationId xmlns:a16="http://schemas.microsoft.com/office/drawing/2014/main" id="{194DC10A-126A-4CF6-0FD2-5B6BB2EFDEBD}"/>
              </a:ext>
            </a:extLst>
          </p:cNvPr>
          <p:cNvSpPr>
            <a:spLocks noGrp="1"/>
          </p:cNvSpPr>
          <p:nvPr>
            <p:ph type="body" sz="quarter" idx="75" hasCustomPrompt="1"/>
          </p:nvPr>
        </p:nvSpPr>
        <p:spPr>
          <a:xfrm>
            <a:off x="24162576"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57F8B789-2F41-F510-798B-CCE7F38AB05B}"/>
              </a:ext>
            </a:extLst>
          </p:cNvPr>
          <p:cNvSpPr>
            <a:spLocks noGrp="1"/>
          </p:cNvSpPr>
          <p:nvPr>
            <p:ph type="body" sz="quarter" idx="76" hasCustomPrompt="1"/>
          </p:nvPr>
        </p:nvSpPr>
        <p:spPr>
          <a:xfrm>
            <a:off x="24162576"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itle 1">
            <a:extLst>
              <a:ext uri="{FF2B5EF4-FFF2-40B4-BE49-F238E27FC236}">
                <a16:creationId xmlns:a16="http://schemas.microsoft.com/office/drawing/2014/main" id="{01540E5A-2872-4A69-C821-D69B87963A67}"/>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5" name="Text Placeholder 7">
            <a:extLst>
              <a:ext uri="{FF2B5EF4-FFF2-40B4-BE49-F238E27FC236}">
                <a16:creationId xmlns:a16="http://schemas.microsoft.com/office/drawing/2014/main" id="{C4FBCAD5-F75E-2024-91A6-AF69090C6A0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237050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up Image">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544D2068-6849-9B7C-6BC5-5E5F7AA4A629}"/>
              </a:ext>
            </a:extLst>
          </p:cNvPr>
          <p:cNvSpPr>
            <a:spLocks noGrp="1"/>
          </p:cNvSpPr>
          <p:nvPr>
            <p:ph type="body" sz="quarter" idx="37" hasCustomPrompt="1"/>
          </p:nvPr>
        </p:nvSpPr>
        <p:spPr>
          <a:xfrm>
            <a:off x="14335071" y="17059122"/>
            <a:ext cx="795528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CBD648D6-A7DD-1281-7F44-26AAC46ED236}"/>
              </a:ext>
            </a:extLst>
          </p:cNvPr>
          <p:cNvSpPr>
            <a:spLocks noGrp="1"/>
          </p:cNvSpPr>
          <p:nvPr>
            <p:ph type="body" sz="quarter" idx="39" hasCustomPrompt="1"/>
          </p:nvPr>
        </p:nvSpPr>
        <p:spPr>
          <a:xfrm>
            <a:off x="5886573" y="17059122"/>
            <a:ext cx="797033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CA889FC2-EEE4-383A-34F1-AA6640C2BEE9}"/>
              </a:ext>
            </a:extLst>
          </p:cNvPr>
          <p:cNvSpPr>
            <a:spLocks noGrp="1"/>
          </p:cNvSpPr>
          <p:nvPr>
            <p:ph type="body" sz="quarter" idx="40" hasCustomPrompt="1"/>
          </p:nvPr>
        </p:nvSpPr>
        <p:spPr>
          <a:xfrm>
            <a:off x="14335071" y="17727056"/>
            <a:ext cx="795528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97DD1B20-C6FB-A50F-E2B0-453434ECCBAC}"/>
              </a:ext>
            </a:extLst>
          </p:cNvPr>
          <p:cNvSpPr>
            <a:spLocks noGrp="1"/>
          </p:cNvSpPr>
          <p:nvPr>
            <p:ph type="body" sz="quarter" idx="43" hasCustomPrompt="1"/>
          </p:nvPr>
        </p:nvSpPr>
        <p:spPr>
          <a:xfrm>
            <a:off x="5886573" y="17727056"/>
            <a:ext cx="797033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7" name="Picture Placeholder 2">
            <a:extLst>
              <a:ext uri="{FF2B5EF4-FFF2-40B4-BE49-F238E27FC236}">
                <a16:creationId xmlns:a16="http://schemas.microsoft.com/office/drawing/2014/main" id="{AE5F378B-4650-A769-498F-70E97D832944}"/>
              </a:ext>
            </a:extLst>
          </p:cNvPr>
          <p:cNvSpPr>
            <a:spLocks noGrp="1"/>
          </p:cNvSpPr>
          <p:nvPr>
            <p:ph type="pic" sz="quarter" idx="46"/>
          </p:nvPr>
        </p:nvSpPr>
        <p:spPr>
          <a:xfrm>
            <a:off x="588657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8" name="Picture Placeholder 2">
            <a:extLst>
              <a:ext uri="{FF2B5EF4-FFF2-40B4-BE49-F238E27FC236}">
                <a16:creationId xmlns:a16="http://schemas.microsoft.com/office/drawing/2014/main" id="{4D0EBD50-D183-BA46-8F9A-CA94A31E251D}"/>
              </a:ext>
            </a:extLst>
          </p:cNvPr>
          <p:cNvSpPr>
            <a:spLocks noGrp="1"/>
          </p:cNvSpPr>
          <p:nvPr>
            <p:ph type="pic" sz="quarter" idx="47"/>
          </p:nvPr>
        </p:nvSpPr>
        <p:spPr>
          <a:xfrm>
            <a:off x="1433507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B28D2A90-D084-131D-BC81-F32026B9D485}"/>
              </a:ext>
            </a:extLst>
          </p:cNvPr>
          <p:cNvSpPr>
            <a:spLocks noGrp="1"/>
          </p:cNvSpPr>
          <p:nvPr>
            <p:ph type="pic" sz="quarter" idx="48"/>
          </p:nvPr>
        </p:nvSpPr>
        <p:spPr>
          <a:xfrm>
            <a:off x="2278357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C31F641B-69D7-D8F7-664B-8DC4432B48D7}"/>
              </a:ext>
            </a:extLst>
          </p:cNvPr>
          <p:cNvSpPr>
            <a:spLocks noGrp="1"/>
          </p:cNvSpPr>
          <p:nvPr>
            <p:ph type="body" sz="quarter" idx="50" hasCustomPrompt="1"/>
          </p:nvPr>
        </p:nvSpPr>
        <p:spPr>
          <a:xfrm>
            <a:off x="22783575" y="17059122"/>
            <a:ext cx="795146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523F0B05-8C96-0447-48C6-977D2CE10924}"/>
              </a:ext>
            </a:extLst>
          </p:cNvPr>
          <p:cNvSpPr>
            <a:spLocks noGrp="1"/>
          </p:cNvSpPr>
          <p:nvPr>
            <p:ph type="body" sz="quarter" idx="51" hasCustomPrompt="1"/>
          </p:nvPr>
        </p:nvSpPr>
        <p:spPr>
          <a:xfrm>
            <a:off x="22783575" y="17727056"/>
            <a:ext cx="795146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Picture Placeholder 2">
            <a:extLst>
              <a:ext uri="{FF2B5EF4-FFF2-40B4-BE49-F238E27FC236}">
                <a16:creationId xmlns:a16="http://schemas.microsoft.com/office/drawing/2014/main" id="{450F6A7B-55D2-E137-09E7-D5EB0FECCA2C}"/>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36E7E436-EF57-51FD-A8FB-FDA402DAB660}"/>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Picture Placeholder 2">
            <a:extLst>
              <a:ext uri="{FF2B5EF4-FFF2-40B4-BE49-F238E27FC236}">
                <a16:creationId xmlns:a16="http://schemas.microsoft.com/office/drawing/2014/main" id="{11D06D85-EEB0-0A4E-44A0-04EB0FDA4913}"/>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5" name="Picture Placeholder 2">
            <a:extLst>
              <a:ext uri="{FF2B5EF4-FFF2-40B4-BE49-F238E27FC236}">
                <a16:creationId xmlns:a16="http://schemas.microsoft.com/office/drawing/2014/main" id="{9CAB601B-BE03-84B9-C2D3-F9A9DD36F0DA}"/>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6" name="Text Placeholder 7">
            <a:extLst>
              <a:ext uri="{FF2B5EF4-FFF2-40B4-BE49-F238E27FC236}">
                <a16:creationId xmlns:a16="http://schemas.microsoft.com/office/drawing/2014/main" id="{2901EEFF-A05E-86EF-2959-BEBE7506CE37}"/>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7" name="Text Placeholder 7">
            <a:extLst>
              <a:ext uri="{FF2B5EF4-FFF2-40B4-BE49-F238E27FC236}">
                <a16:creationId xmlns:a16="http://schemas.microsoft.com/office/drawing/2014/main" id="{CA5DE0BE-2247-E600-19F8-62852DE95A34}"/>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8" name="Text Placeholder 7">
            <a:extLst>
              <a:ext uri="{FF2B5EF4-FFF2-40B4-BE49-F238E27FC236}">
                <a16:creationId xmlns:a16="http://schemas.microsoft.com/office/drawing/2014/main" id="{7D33E875-82FA-EFBA-E610-7A1BB8D8E0D0}"/>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9" name="Text Placeholder 7">
            <a:extLst>
              <a:ext uri="{FF2B5EF4-FFF2-40B4-BE49-F238E27FC236}">
                <a16:creationId xmlns:a16="http://schemas.microsoft.com/office/drawing/2014/main" id="{16E04D83-5D56-3ED0-0106-291190FF16C1}"/>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0" name="Text Placeholder 7">
            <a:extLst>
              <a:ext uri="{FF2B5EF4-FFF2-40B4-BE49-F238E27FC236}">
                <a16:creationId xmlns:a16="http://schemas.microsoft.com/office/drawing/2014/main" id="{B72D7370-4F41-FFA7-2106-37908325FCCD}"/>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1" name="Text Placeholder 7">
            <a:extLst>
              <a:ext uri="{FF2B5EF4-FFF2-40B4-BE49-F238E27FC236}">
                <a16:creationId xmlns:a16="http://schemas.microsoft.com/office/drawing/2014/main" id="{AFF43D71-DEF4-2B0C-C6B4-BCAFBD852717}"/>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2" name="Text Placeholder 7">
            <a:extLst>
              <a:ext uri="{FF2B5EF4-FFF2-40B4-BE49-F238E27FC236}">
                <a16:creationId xmlns:a16="http://schemas.microsoft.com/office/drawing/2014/main" id="{F818D8AD-CFB5-A8CB-CABB-19C1B1AFE5BA}"/>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23409FA5-2A41-C5C8-6575-A607630F90FC}"/>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itle 1">
            <a:extLst>
              <a:ext uri="{FF2B5EF4-FFF2-40B4-BE49-F238E27FC236}">
                <a16:creationId xmlns:a16="http://schemas.microsoft.com/office/drawing/2014/main" id="{3B193957-7130-A79D-273C-851474BDCDC0}"/>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5" name="Text Placeholder 7">
            <a:extLst>
              <a:ext uri="{FF2B5EF4-FFF2-40B4-BE49-F238E27FC236}">
                <a16:creationId xmlns:a16="http://schemas.microsoft.com/office/drawing/2014/main" id="{DA822B21-EE98-CD37-EC99-C8836B3004D5}"/>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590059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up Image">
    <p:spTree>
      <p:nvGrpSpPr>
        <p:cNvPr id="1" name=""/>
        <p:cNvGrpSpPr/>
        <p:nvPr/>
      </p:nvGrpSpPr>
      <p:grpSpPr>
        <a:xfrm>
          <a:off x="0" y="0"/>
          <a:ext cx="0" cy="0"/>
          <a:chOff x="0" y="0"/>
          <a:chExt cx="0" cy="0"/>
        </a:xfrm>
      </p:grpSpPr>
      <p:sp>
        <p:nvSpPr>
          <p:cNvPr id="41" name="Picture Placeholder 2">
            <a:extLst>
              <a:ext uri="{FF2B5EF4-FFF2-40B4-BE49-F238E27FC236}">
                <a16:creationId xmlns:a16="http://schemas.microsoft.com/office/drawing/2014/main" id="{5EA57D4F-DD4C-CA06-8F17-B354B7AF0AE5}"/>
              </a:ext>
            </a:extLst>
          </p:cNvPr>
          <p:cNvSpPr>
            <a:spLocks noGrp="1"/>
          </p:cNvSpPr>
          <p:nvPr>
            <p:ph type="pic" sz="quarter" idx="46"/>
          </p:nvPr>
        </p:nvSpPr>
        <p:spPr>
          <a:xfrm>
            <a:off x="163760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06F88D93-EC5D-0F4F-2D03-D40CFF157D49}"/>
              </a:ext>
            </a:extLst>
          </p:cNvPr>
          <p:cNvSpPr>
            <a:spLocks noGrp="1"/>
          </p:cNvSpPr>
          <p:nvPr>
            <p:ph type="pic" sz="quarter" idx="47"/>
          </p:nvPr>
        </p:nvSpPr>
        <p:spPr>
          <a:xfrm>
            <a:off x="1008610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Picture Placeholder 2">
            <a:extLst>
              <a:ext uri="{FF2B5EF4-FFF2-40B4-BE49-F238E27FC236}">
                <a16:creationId xmlns:a16="http://schemas.microsoft.com/office/drawing/2014/main" id="{E2460103-C7AD-1E73-A79D-2130A59BA43E}"/>
              </a:ext>
            </a:extLst>
          </p:cNvPr>
          <p:cNvSpPr>
            <a:spLocks noGrp="1"/>
          </p:cNvSpPr>
          <p:nvPr>
            <p:ph type="pic" sz="quarter" idx="48"/>
          </p:nvPr>
        </p:nvSpPr>
        <p:spPr>
          <a:xfrm>
            <a:off x="1853460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4" name="Picture Placeholder 2">
            <a:extLst>
              <a:ext uri="{FF2B5EF4-FFF2-40B4-BE49-F238E27FC236}">
                <a16:creationId xmlns:a16="http://schemas.microsoft.com/office/drawing/2014/main" id="{CB4626F4-FF48-A6FD-42A0-87CB9D35E8BB}"/>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5" name="Picture Placeholder 2">
            <a:extLst>
              <a:ext uri="{FF2B5EF4-FFF2-40B4-BE49-F238E27FC236}">
                <a16:creationId xmlns:a16="http://schemas.microsoft.com/office/drawing/2014/main" id="{EBBF469D-EB9A-C1CD-A4E0-EFCD4EF63ED8}"/>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398E7A27-AB90-AE4B-9C41-537061139935}"/>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375CDD23-925E-31A1-C3FF-2D6ED9D05AAB}"/>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Picture Placeholder 2">
            <a:extLst>
              <a:ext uri="{FF2B5EF4-FFF2-40B4-BE49-F238E27FC236}">
                <a16:creationId xmlns:a16="http://schemas.microsoft.com/office/drawing/2014/main" id="{15BDAD05-3EAC-DFAA-EDD1-1D9E9C002116}"/>
              </a:ext>
            </a:extLst>
          </p:cNvPr>
          <p:cNvSpPr>
            <a:spLocks noGrp="1"/>
          </p:cNvSpPr>
          <p:nvPr>
            <p:ph type="pic" sz="quarter" idx="53"/>
          </p:nvPr>
        </p:nvSpPr>
        <p:spPr>
          <a:xfrm>
            <a:off x="26968061"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5" name="Text Placeholder 7">
            <a:extLst>
              <a:ext uri="{FF2B5EF4-FFF2-40B4-BE49-F238E27FC236}">
                <a16:creationId xmlns:a16="http://schemas.microsoft.com/office/drawing/2014/main" id="{2360B2E4-D618-5423-3E76-F376EBCA0102}"/>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6" name="Text Placeholder 7">
            <a:extLst>
              <a:ext uri="{FF2B5EF4-FFF2-40B4-BE49-F238E27FC236}">
                <a16:creationId xmlns:a16="http://schemas.microsoft.com/office/drawing/2014/main" id="{AD06D986-4434-AF51-6805-3B97BBB76942}"/>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7" name="Text Placeholder 7">
            <a:extLst>
              <a:ext uri="{FF2B5EF4-FFF2-40B4-BE49-F238E27FC236}">
                <a16:creationId xmlns:a16="http://schemas.microsoft.com/office/drawing/2014/main" id="{1F515353-8B00-746C-A2DE-32E93A0F1A02}"/>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8" name="Text Placeholder 7">
            <a:extLst>
              <a:ext uri="{FF2B5EF4-FFF2-40B4-BE49-F238E27FC236}">
                <a16:creationId xmlns:a16="http://schemas.microsoft.com/office/drawing/2014/main" id="{5744BB22-B21A-41F1-3AC0-E5405D3F38B9}"/>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9" name="Text Placeholder 7">
            <a:extLst>
              <a:ext uri="{FF2B5EF4-FFF2-40B4-BE49-F238E27FC236}">
                <a16:creationId xmlns:a16="http://schemas.microsoft.com/office/drawing/2014/main" id="{8435F4BE-979D-A31E-822F-BE5B89134C2E}"/>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0" name="Text Placeholder 7">
            <a:extLst>
              <a:ext uri="{FF2B5EF4-FFF2-40B4-BE49-F238E27FC236}">
                <a16:creationId xmlns:a16="http://schemas.microsoft.com/office/drawing/2014/main" id="{677BC232-CE11-33FD-E959-01E1784345E8}"/>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1" name="Text Placeholder 7">
            <a:extLst>
              <a:ext uri="{FF2B5EF4-FFF2-40B4-BE49-F238E27FC236}">
                <a16:creationId xmlns:a16="http://schemas.microsoft.com/office/drawing/2014/main" id="{44F4CD93-1747-0EB8-E78A-72E497AAB234}"/>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2" name="Text Placeholder 7">
            <a:extLst>
              <a:ext uri="{FF2B5EF4-FFF2-40B4-BE49-F238E27FC236}">
                <a16:creationId xmlns:a16="http://schemas.microsoft.com/office/drawing/2014/main" id="{1A697863-003A-44B9-586E-527F58EF7822}"/>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3" name="Text Placeholder 7">
            <a:extLst>
              <a:ext uri="{FF2B5EF4-FFF2-40B4-BE49-F238E27FC236}">
                <a16:creationId xmlns:a16="http://schemas.microsoft.com/office/drawing/2014/main" id="{F51F4D18-0362-FD9E-AC25-A4A81A8B19E3}"/>
              </a:ext>
            </a:extLst>
          </p:cNvPr>
          <p:cNvSpPr>
            <a:spLocks noGrp="1"/>
          </p:cNvSpPr>
          <p:nvPr>
            <p:ph type="body" sz="quarter" idx="67" hasCustomPrompt="1"/>
          </p:nvPr>
        </p:nvSpPr>
        <p:spPr>
          <a:xfrm>
            <a:off x="10087333"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4" name="Text Placeholder 7">
            <a:extLst>
              <a:ext uri="{FF2B5EF4-FFF2-40B4-BE49-F238E27FC236}">
                <a16:creationId xmlns:a16="http://schemas.microsoft.com/office/drawing/2014/main" id="{53B0CD77-A671-31CB-AC75-0C7EC845BB12}"/>
              </a:ext>
            </a:extLst>
          </p:cNvPr>
          <p:cNvSpPr>
            <a:spLocks noGrp="1"/>
          </p:cNvSpPr>
          <p:nvPr>
            <p:ph type="body" sz="quarter" idx="68" hasCustomPrompt="1"/>
          </p:nvPr>
        </p:nvSpPr>
        <p:spPr>
          <a:xfrm>
            <a:off x="1630527" y="17059122"/>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D5373FC8-B0DB-5978-E125-CA5A68C02573}"/>
              </a:ext>
            </a:extLst>
          </p:cNvPr>
          <p:cNvSpPr>
            <a:spLocks noGrp="1"/>
          </p:cNvSpPr>
          <p:nvPr>
            <p:ph type="body" sz="quarter" idx="69" hasCustomPrompt="1"/>
          </p:nvPr>
        </p:nvSpPr>
        <p:spPr>
          <a:xfrm>
            <a:off x="10087333"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6" name="Text Placeholder 7">
            <a:extLst>
              <a:ext uri="{FF2B5EF4-FFF2-40B4-BE49-F238E27FC236}">
                <a16:creationId xmlns:a16="http://schemas.microsoft.com/office/drawing/2014/main" id="{E6B03167-9698-83DC-3B32-0493773EDDC2}"/>
              </a:ext>
            </a:extLst>
          </p:cNvPr>
          <p:cNvSpPr>
            <a:spLocks noGrp="1"/>
          </p:cNvSpPr>
          <p:nvPr>
            <p:ph type="body" sz="quarter" idx="70" hasCustomPrompt="1"/>
          </p:nvPr>
        </p:nvSpPr>
        <p:spPr>
          <a:xfrm>
            <a:off x="1630527" y="17746729"/>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A6B7D653-72EF-B0B1-6654-9E4D6E8DCA75}"/>
              </a:ext>
            </a:extLst>
          </p:cNvPr>
          <p:cNvSpPr>
            <a:spLocks noGrp="1"/>
          </p:cNvSpPr>
          <p:nvPr>
            <p:ph type="body" sz="quarter" idx="71" hasCustomPrompt="1"/>
          </p:nvPr>
        </p:nvSpPr>
        <p:spPr>
          <a:xfrm>
            <a:off x="18527529"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8" name="Text Placeholder 7">
            <a:extLst>
              <a:ext uri="{FF2B5EF4-FFF2-40B4-BE49-F238E27FC236}">
                <a16:creationId xmlns:a16="http://schemas.microsoft.com/office/drawing/2014/main" id="{68246EB6-5778-F487-E211-E6E38EDCBD39}"/>
              </a:ext>
            </a:extLst>
          </p:cNvPr>
          <p:cNvSpPr>
            <a:spLocks noGrp="1"/>
          </p:cNvSpPr>
          <p:nvPr>
            <p:ph type="body" sz="quarter" idx="72" hasCustomPrompt="1"/>
          </p:nvPr>
        </p:nvSpPr>
        <p:spPr>
          <a:xfrm>
            <a:off x="18527529"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9" name="Text Placeholder 7">
            <a:extLst>
              <a:ext uri="{FF2B5EF4-FFF2-40B4-BE49-F238E27FC236}">
                <a16:creationId xmlns:a16="http://schemas.microsoft.com/office/drawing/2014/main" id="{46E19FE0-274C-8D86-A257-C3C9C6050C55}"/>
              </a:ext>
            </a:extLst>
          </p:cNvPr>
          <p:cNvSpPr>
            <a:spLocks noGrp="1"/>
          </p:cNvSpPr>
          <p:nvPr>
            <p:ph type="body" sz="quarter" idx="73" hasCustomPrompt="1"/>
          </p:nvPr>
        </p:nvSpPr>
        <p:spPr>
          <a:xfrm>
            <a:off x="26976037" y="17059122"/>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0" name="Text Placeholder 7">
            <a:extLst>
              <a:ext uri="{FF2B5EF4-FFF2-40B4-BE49-F238E27FC236}">
                <a16:creationId xmlns:a16="http://schemas.microsoft.com/office/drawing/2014/main" id="{6EE28B31-BBFD-198B-6E2A-89E9C4CCFA8B}"/>
              </a:ext>
            </a:extLst>
          </p:cNvPr>
          <p:cNvSpPr>
            <a:spLocks noGrp="1"/>
          </p:cNvSpPr>
          <p:nvPr>
            <p:ph type="body" sz="quarter" idx="74" hasCustomPrompt="1"/>
          </p:nvPr>
        </p:nvSpPr>
        <p:spPr>
          <a:xfrm>
            <a:off x="26976037" y="17746729"/>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1" name="Title 1">
            <a:extLst>
              <a:ext uri="{FF2B5EF4-FFF2-40B4-BE49-F238E27FC236}">
                <a16:creationId xmlns:a16="http://schemas.microsoft.com/office/drawing/2014/main" id="{7782373E-DEA5-D3FA-DF0B-FC71246BA41C}"/>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82" name="Text Placeholder 7">
            <a:extLst>
              <a:ext uri="{FF2B5EF4-FFF2-40B4-BE49-F238E27FC236}">
                <a16:creationId xmlns:a16="http://schemas.microsoft.com/office/drawing/2014/main" id="{66E4B878-2BFA-C852-759E-04F4BD4E4538}"/>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959063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up Image">
    <p:spTree>
      <p:nvGrpSpPr>
        <p:cNvPr id="1" name=""/>
        <p:cNvGrpSpPr/>
        <p:nvPr/>
      </p:nvGrpSpPr>
      <p:grpSpPr>
        <a:xfrm>
          <a:off x="0" y="0"/>
          <a:ext cx="0" cy="0"/>
          <a:chOff x="0" y="0"/>
          <a:chExt cx="0" cy="0"/>
        </a:xfrm>
      </p:grpSpPr>
      <p:sp>
        <p:nvSpPr>
          <p:cNvPr id="37" name="Text Placeholder 7">
            <a:extLst>
              <a:ext uri="{FF2B5EF4-FFF2-40B4-BE49-F238E27FC236}">
                <a16:creationId xmlns:a16="http://schemas.microsoft.com/office/drawing/2014/main" id="{AC8872D6-E3D9-128D-6975-7E43AE049DD0}"/>
              </a:ext>
            </a:extLst>
          </p:cNvPr>
          <p:cNvSpPr>
            <a:spLocks noGrp="1"/>
          </p:cNvSpPr>
          <p:nvPr>
            <p:ph type="body" sz="quarter" idx="37" hasCustomPrompt="1"/>
          </p:nvPr>
        </p:nvSpPr>
        <p:spPr>
          <a:xfrm>
            <a:off x="11782110"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8" name="Text Placeholder 7">
            <a:extLst>
              <a:ext uri="{FF2B5EF4-FFF2-40B4-BE49-F238E27FC236}">
                <a16:creationId xmlns:a16="http://schemas.microsoft.com/office/drawing/2014/main" id="{124D63DA-1ECC-62E5-3223-DD9853116B97}"/>
              </a:ext>
            </a:extLst>
          </p:cNvPr>
          <p:cNvSpPr>
            <a:spLocks noGrp="1"/>
          </p:cNvSpPr>
          <p:nvPr>
            <p:ph type="body" sz="quarter" idx="39" hasCustomPrompt="1"/>
          </p:nvPr>
        </p:nvSpPr>
        <p:spPr>
          <a:xfrm>
            <a:off x="5037420"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4296C6CE-75C2-58D3-2077-098855EC5071}"/>
              </a:ext>
            </a:extLst>
          </p:cNvPr>
          <p:cNvSpPr>
            <a:spLocks noGrp="1"/>
          </p:cNvSpPr>
          <p:nvPr>
            <p:ph type="body" sz="quarter" idx="40" hasCustomPrompt="1"/>
          </p:nvPr>
        </p:nvSpPr>
        <p:spPr>
          <a:xfrm>
            <a:off x="11782110"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9" name="Text Placeholder 7">
            <a:extLst>
              <a:ext uri="{FF2B5EF4-FFF2-40B4-BE49-F238E27FC236}">
                <a16:creationId xmlns:a16="http://schemas.microsoft.com/office/drawing/2014/main" id="{CB889168-9CA5-7858-11A4-7E282071DDD1}"/>
              </a:ext>
            </a:extLst>
          </p:cNvPr>
          <p:cNvSpPr>
            <a:spLocks noGrp="1"/>
          </p:cNvSpPr>
          <p:nvPr>
            <p:ph type="body" sz="quarter" idx="43" hasCustomPrompt="1"/>
          </p:nvPr>
        </p:nvSpPr>
        <p:spPr>
          <a:xfrm>
            <a:off x="5037420"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0" name="Picture Placeholder 2">
            <a:extLst>
              <a:ext uri="{FF2B5EF4-FFF2-40B4-BE49-F238E27FC236}">
                <a16:creationId xmlns:a16="http://schemas.microsoft.com/office/drawing/2014/main" id="{3F8F5E2E-FAA9-873C-63EB-B4940E3D4908}"/>
              </a:ext>
            </a:extLst>
          </p:cNvPr>
          <p:cNvSpPr>
            <a:spLocks noGrp="1"/>
          </p:cNvSpPr>
          <p:nvPr>
            <p:ph type="pic" sz="quarter" idx="46"/>
          </p:nvPr>
        </p:nvSpPr>
        <p:spPr>
          <a:xfrm>
            <a:off x="5021177"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1" name="Picture Placeholder 2">
            <a:extLst>
              <a:ext uri="{FF2B5EF4-FFF2-40B4-BE49-F238E27FC236}">
                <a16:creationId xmlns:a16="http://schemas.microsoft.com/office/drawing/2014/main" id="{119A3EE3-90A6-60F9-3E78-60D1CE1FB244}"/>
              </a:ext>
            </a:extLst>
          </p:cNvPr>
          <p:cNvSpPr>
            <a:spLocks noGrp="1"/>
          </p:cNvSpPr>
          <p:nvPr>
            <p:ph type="pic" sz="quarter" idx="47"/>
          </p:nvPr>
        </p:nvSpPr>
        <p:spPr>
          <a:xfrm>
            <a:off x="1177971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C639A2E5-6B54-F354-C964-79CE29BEB3D6}"/>
              </a:ext>
            </a:extLst>
          </p:cNvPr>
          <p:cNvSpPr>
            <a:spLocks noGrp="1"/>
          </p:cNvSpPr>
          <p:nvPr>
            <p:ph type="pic" sz="quarter" idx="48"/>
          </p:nvPr>
        </p:nvSpPr>
        <p:spPr>
          <a:xfrm>
            <a:off x="2528615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Text Placeholder 7">
            <a:extLst>
              <a:ext uri="{FF2B5EF4-FFF2-40B4-BE49-F238E27FC236}">
                <a16:creationId xmlns:a16="http://schemas.microsoft.com/office/drawing/2014/main" id="{405A4B4F-FDD8-68B8-BEC0-2C9F5E7703BC}"/>
              </a:ext>
            </a:extLst>
          </p:cNvPr>
          <p:cNvSpPr>
            <a:spLocks noGrp="1"/>
          </p:cNvSpPr>
          <p:nvPr>
            <p:ph type="body" sz="quarter" idx="50" hasCustomPrompt="1"/>
          </p:nvPr>
        </p:nvSpPr>
        <p:spPr>
          <a:xfrm>
            <a:off x="18532409"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5" name="Text Placeholder 7">
            <a:extLst>
              <a:ext uri="{FF2B5EF4-FFF2-40B4-BE49-F238E27FC236}">
                <a16:creationId xmlns:a16="http://schemas.microsoft.com/office/drawing/2014/main" id="{6A9D8994-57AB-FC46-F970-8A9BC7CAD264}"/>
              </a:ext>
            </a:extLst>
          </p:cNvPr>
          <p:cNvSpPr>
            <a:spLocks noGrp="1"/>
          </p:cNvSpPr>
          <p:nvPr>
            <p:ph type="body" sz="quarter" idx="51" hasCustomPrompt="1"/>
          </p:nvPr>
        </p:nvSpPr>
        <p:spPr>
          <a:xfrm>
            <a:off x="18532409"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6" name="Picture Placeholder 2">
            <a:extLst>
              <a:ext uri="{FF2B5EF4-FFF2-40B4-BE49-F238E27FC236}">
                <a16:creationId xmlns:a16="http://schemas.microsoft.com/office/drawing/2014/main" id="{34A2868F-2DD9-684C-4C82-813EEBD15ACA}"/>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7" name="Picture Placeholder 2">
            <a:extLst>
              <a:ext uri="{FF2B5EF4-FFF2-40B4-BE49-F238E27FC236}">
                <a16:creationId xmlns:a16="http://schemas.microsoft.com/office/drawing/2014/main" id="{D2FB10F1-37BA-6882-EBF3-73F1E627FFB6}"/>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8" name="Picture Placeholder 2">
            <a:extLst>
              <a:ext uri="{FF2B5EF4-FFF2-40B4-BE49-F238E27FC236}">
                <a16:creationId xmlns:a16="http://schemas.microsoft.com/office/drawing/2014/main" id="{F7972475-48C0-DE70-4A42-09E610902CE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9" name="Picture Placeholder 2">
            <a:extLst>
              <a:ext uri="{FF2B5EF4-FFF2-40B4-BE49-F238E27FC236}">
                <a16:creationId xmlns:a16="http://schemas.microsoft.com/office/drawing/2014/main" id="{03F70687-E13E-779B-ECD8-584B6FB4FB10}"/>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0" name="Picture Placeholder 2">
            <a:extLst>
              <a:ext uri="{FF2B5EF4-FFF2-40B4-BE49-F238E27FC236}">
                <a16:creationId xmlns:a16="http://schemas.microsoft.com/office/drawing/2014/main" id="{EB21B6ED-31E4-7226-13B1-F2AA1B5EC045}"/>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1" name="Picture Placeholder 2">
            <a:extLst>
              <a:ext uri="{FF2B5EF4-FFF2-40B4-BE49-F238E27FC236}">
                <a16:creationId xmlns:a16="http://schemas.microsoft.com/office/drawing/2014/main" id="{6C21D96F-4A3F-E55C-9A59-55E018F25D9C}"/>
              </a:ext>
            </a:extLst>
          </p:cNvPr>
          <p:cNvSpPr>
            <a:spLocks noGrp="1"/>
          </p:cNvSpPr>
          <p:nvPr>
            <p:ph type="pic" sz="quarter" idx="54"/>
          </p:nvPr>
        </p:nvSpPr>
        <p:spPr>
          <a:xfrm>
            <a:off x="18527620"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2" name="Text Placeholder 7">
            <a:extLst>
              <a:ext uri="{FF2B5EF4-FFF2-40B4-BE49-F238E27FC236}">
                <a16:creationId xmlns:a16="http://schemas.microsoft.com/office/drawing/2014/main" id="{485D12D2-2B06-3201-0659-EE86413C68DB}"/>
              </a:ext>
            </a:extLst>
          </p:cNvPr>
          <p:cNvSpPr>
            <a:spLocks noGrp="1"/>
          </p:cNvSpPr>
          <p:nvPr>
            <p:ph type="body" sz="quarter" idx="55" hasCustomPrompt="1"/>
          </p:nvPr>
        </p:nvSpPr>
        <p:spPr>
          <a:xfrm>
            <a:off x="25307424"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7241A741-AE7C-3428-6194-0F6E94BF06FB}"/>
              </a:ext>
            </a:extLst>
          </p:cNvPr>
          <p:cNvSpPr>
            <a:spLocks noGrp="1"/>
          </p:cNvSpPr>
          <p:nvPr>
            <p:ph type="body" sz="quarter" idx="56" hasCustomPrompt="1"/>
          </p:nvPr>
        </p:nvSpPr>
        <p:spPr>
          <a:xfrm>
            <a:off x="25307424"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ext Placeholder 7">
            <a:extLst>
              <a:ext uri="{FF2B5EF4-FFF2-40B4-BE49-F238E27FC236}">
                <a16:creationId xmlns:a16="http://schemas.microsoft.com/office/drawing/2014/main" id="{8D28CF82-511F-AF83-F5D5-77ECB99010E2}"/>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1" name="Text Placeholder 7">
            <a:extLst>
              <a:ext uri="{FF2B5EF4-FFF2-40B4-BE49-F238E27FC236}">
                <a16:creationId xmlns:a16="http://schemas.microsoft.com/office/drawing/2014/main" id="{1439B33F-68A6-6AFE-68C2-8A0B706EE9E2}"/>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2" name="Text Placeholder 7">
            <a:extLst>
              <a:ext uri="{FF2B5EF4-FFF2-40B4-BE49-F238E27FC236}">
                <a16:creationId xmlns:a16="http://schemas.microsoft.com/office/drawing/2014/main" id="{1B9EFC83-50E5-49BB-B838-4F101E95ABDC}"/>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3" name="Text Placeholder 7">
            <a:extLst>
              <a:ext uri="{FF2B5EF4-FFF2-40B4-BE49-F238E27FC236}">
                <a16:creationId xmlns:a16="http://schemas.microsoft.com/office/drawing/2014/main" id="{BFB3F389-B76A-63C4-BC38-E857B1B0979C}"/>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4" name="Text Placeholder 7">
            <a:extLst>
              <a:ext uri="{FF2B5EF4-FFF2-40B4-BE49-F238E27FC236}">
                <a16:creationId xmlns:a16="http://schemas.microsoft.com/office/drawing/2014/main" id="{8AAEBAC8-FBC5-9068-A8B4-AEE29F8FC0A3}"/>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5" name="Text Placeholder 7">
            <a:extLst>
              <a:ext uri="{FF2B5EF4-FFF2-40B4-BE49-F238E27FC236}">
                <a16:creationId xmlns:a16="http://schemas.microsoft.com/office/drawing/2014/main" id="{A17BBB11-F155-8A2D-2741-A48639DDC938}"/>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6" name="Text Placeholder 7">
            <a:extLst>
              <a:ext uri="{FF2B5EF4-FFF2-40B4-BE49-F238E27FC236}">
                <a16:creationId xmlns:a16="http://schemas.microsoft.com/office/drawing/2014/main" id="{74BB25EE-CFA9-E005-5BB1-CAC4EA6436EA}"/>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7" name="Text Placeholder 7">
            <a:extLst>
              <a:ext uri="{FF2B5EF4-FFF2-40B4-BE49-F238E27FC236}">
                <a16:creationId xmlns:a16="http://schemas.microsoft.com/office/drawing/2014/main" id="{3505C59D-AFAD-58D3-4166-F5257E096C44}"/>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8" name="Text Placeholder 7">
            <a:extLst>
              <a:ext uri="{FF2B5EF4-FFF2-40B4-BE49-F238E27FC236}">
                <a16:creationId xmlns:a16="http://schemas.microsoft.com/office/drawing/2014/main" id="{9183A493-96AB-21A4-F2F2-55F4C25B4A32}"/>
              </a:ext>
            </a:extLst>
          </p:cNvPr>
          <p:cNvSpPr>
            <a:spLocks noGrp="1"/>
          </p:cNvSpPr>
          <p:nvPr>
            <p:ph type="body" sz="quarter" idx="65"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9" name="Text Placeholder 7">
            <a:extLst>
              <a:ext uri="{FF2B5EF4-FFF2-40B4-BE49-F238E27FC236}">
                <a16:creationId xmlns:a16="http://schemas.microsoft.com/office/drawing/2014/main" id="{39F09929-49C9-A912-1E78-C37DD2A4005F}"/>
              </a:ext>
            </a:extLst>
          </p:cNvPr>
          <p:cNvSpPr>
            <a:spLocks noGrp="1"/>
          </p:cNvSpPr>
          <p:nvPr>
            <p:ph type="body" sz="quarter" idx="66"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0" name="Title 1">
            <a:extLst>
              <a:ext uri="{FF2B5EF4-FFF2-40B4-BE49-F238E27FC236}">
                <a16:creationId xmlns:a16="http://schemas.microsoft.com/office/drawing/2014/main" id="{2700C3A0-30EC-1996-7732-DE4E1CF959F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1" name="Text Placeholder 7">
            <a:extLst>
              <a:ext uri="{FF2B5EF4-FFF2-40B4-BE49-F238E27FC236}">
                <a16:creationId xmlns:a16="http://schemas.microsoft.com/office/drawing/2014/main" id="{A0EDA14A-3243-B144-7B6A-EA7981E5DC1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818591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up Image">
    <p:spTree>
      <p:nvGrpSpPr>
        <p:cNvPr id="1" name=""/>
        <p:cNvGrpSpPr/>
        <p:nvPr/>
      </p:nvGrpSpPr>
      <p:grpSpPr>
        <a:xfrm>
          <a:off x="0" y="0"/>
          <a:ext cx="0" cy="0"/>
          <a:chOff x="0" y="0"/>
          <a:chExt cx="0" cy="0"/>
        </a:xfrm>
      </p:grpSpPr>
      <p:sp>
        <p:nvSpPr>
          <p:cNvPr id="39" name="Text Placeholder 7">
            <a:extLst>
              <a:ext uri="{FF2B5EF4-FFF2-40B4-BE49-F238E27FC236}">
                <a16:creationId xmlns:a16="http://schemas.microsoft.com/office/drawing/2014/main" id="{E9B94E87-6C45-B9E5-F5AE-D69D71E61652}"/>
              </a:ext>
            </a:extLst>
          </p:cNvPr>
          <p:cNvSpPr>
            <a:spLocks noGrp="1"/>
          </p:cNvSpPr>
          <p:nvPr>
            <p:ph type="body" sz="quarter" idx="37" hasCustomPrompt="1"/>
          </p:nvPr>
        </p:nvSpPr>
        <p:spPr>
          <a:xfrm>
            <a:off x="8382295"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0" name="Text Placeholder 7">
            <a:extLst>
              <a:ext uri="{FF2B5EF4-FFF2-40B4-BE49-F238E27FC236}">
                <a16:creationId xmlns:a16="http://schemas.microsoft.com/office/drawing/2014/main" id="{960A4EC5-468D-A3E6-9294-084BA073A235}"/>
              </a:ext>
            </a:extLst>
          </p:cNvPr>
          <p:cNvSpPr>
            <a:spLocks noGrp="1"/>
          </p:cNvSpPr>
          <p:nvPr>
            <p:ph type="body" sz="quarter" idx="39" hasCustomPrompt="1"/>
          </p:nvPr>
        </p:nvSpPr>
        <p:spPr>
          <a:xfrm>
            <a:off x="1637605"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7AB65765-2201-817D-E699-AB8E899F5A05}"/>
              </a:ext>
            </a:extLst>
          </p:cNvPr>
          <p:cNvSpPr>
            <a:spLocks noGrp="1"/>
          </p:cNvSpPr>
          <p:nvPr>
            <p:ph type="body" sz="quarter" idx="40" hasCustomPrompt="1"/>
          </p:nvPr>
        </p:nvSpPr>
        <p:spPr>
          <a:xfrm>
            <a:off x="8382295"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A54B1517-FE34-AAC0-C4EE-52F7D477D2DC}"/>
              </a:ext>
            </a:extLst>
          </p:cNvPr>
          <p:cNvSpPr>
            <a:spLocks noGrp="1"/>
          </p:cNvSpPr>
          <p:nvPr>
            <p:ph type="body" sz="quarter" idx="43" hasCustomPrompt="1"/>
          </p:nvPr>
        </p:nvSpPr>
        <p:spPr>
          <a:xfrm>
            <a:off x="1637605"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Picture Placeholder 2">
            <a:extLst>
              <a:ext uri="{FF2B5EF4-FFF2-40B4-BE49-F238E27FC236}">
                <a16:creationId xmlns:a16="http://schemas.microsoft.com/office/drawing/2014/main" id="{30BC2C71-2AC1-DDC7-734C-63EE3CA218F6}"/>
              </a:ext>
            </a:extLst>
          </p:cNvPr>
          <p:cNvSpPr>
            <a:spLocks noGrp="1"/>
          </p:cNvSpPr>
          <p:nvPr>
            <p:ph type="pic" sz="quarter" idx="46"/>
          </p:nvPr>
        </p:nvSpPr>
        <p:spPr>
          <a:xfrm>
            <a:off x="163760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4A5495BC-7C50-8C58-B54F-D3C882FECC10}"/>
              </a:ext>
            </a:extLst>
          </p:cNvPr>
          <p:cNvSpPr>
            <a:spLocks noGrp="1"/>
          </p:cNvSpPr>
          <p:nvPr>
            <p:ph type="pic" sz="quarter" idx="47"/>
          </p:nvPr>
        </p:nvSpPr>
        <p:spPr>
          <a:xfrm>
            <a:off x="8396143"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48C56C91-18A4-7D8E-94FC-6714566B099C}"/>
              </a:ext>
            </a:extLst>
          </p:cNvPr>
          <p:cNvSpPr>
            <a:spLocks noGrp="1"/>
          </p:cNvSpPr>
          <p:nvPr>
            <p:ph type="pic" sz="quarter" idx="48"/>
          </p:nvPr>
        </p:nvSpPr>
        <p:spPr>
          <a:xfrm>
            <a:off x="21902586"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Text Placeholder 7">
            <a:extLst>
              <a:ext uri="{FF2B5EF4-FFF2-40B4-BE49-F238E27FC236}">
                <a16:creationId xmlns:a16="http://schemas.microsoft.com/office/drawing/2014/main" id="{528A02C1-AD1D-1EE4-C6AC-3B590D527780}"/>
              </a:ext>
            </a:extLst>
          </p:cNvPr>
          <p:cNvSpPr>
            <a:spLocks noGrp="1"/>
          </p:cNvSpPr>
          <p:nvPr>
            <p:ph type="body" sz="quarter" idx="50" hasCustomPrompt="1"/>
          </p:nvPr>
        </p:nvSpPr>
        <p:spPr>
          <a:xfrm>
            <a:off x="15132594"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F1D675D5-3EFF-B8AD-BA35-187E996A9B67}"/>
              </a:ext>
            </a:extLst>
          </p:cNvPr>
          <p:cNvSpPr>
            <a:spLocks noGrp="1"/>
          </p:cNvSpPr>
          <p:nvPr>
            <p:ph type="body" sz="quarter" idx="51" hasCustomPrompt="1"/>
          </p:nvPr>
        </p:nvSpPr>
        <p:spPr>
          <a:xfrm>
            <a:off x="15132594"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6" name="Picture Placeholder 2">
            <a:extLst>
              <a:ext uri="{FF2B5EF4-FFF2-40B4-BE49-F238E27FC236}">
                <a16:creationId xmlns:a16="http://schemas.microsoft.com/office/drawing/2014/main" id="{F1029ABF-1C3A-2F51-92CB-AA5A3AC353FE}"/>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8FE2B66F-F99F-570D-A31D-3578C4B3B179}"/>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Picture Placeholder 2">
            <a:extLst>
              <a:ext uri="{FF2B5EF4-FFF2-40B4-BE49-F238E27FC236}">
                <a16:creationId xmlns:a16="http://schemas.microsoft.com/office/drawing/2014/main" id="{42FEAB60-4C6E-41A0-FC52-81583615683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9" name="Picture Placeholder 2">
            <a:extLst>
              <a:ext uri="{FF2B5EF4-FFF2-40B4-BE49-F238E27FC236}">
                <a16:creationId xmlns:a16="http://schemas.microsoft.com/office/drawing/2014/main" id="{A2963118-2A95-082A-4DFF-6C0DA33F59BA}"/>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0" name="Picture Placeholder 2">
            <a:extLst>
              <a:ext uri="{FF2B5EF4-FFF2-40B4-BE49-F238E27FC236}">
                <a16:creationId xmlns:a16="http://schemas.microsoft.com/office/drawing/2014/main" id="{F1791F3A-0E82-06A9-0588-000305CD1590}"/>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1" name="Picture Placeholder 2">
            <a:extLst>
              <a:ext uri="{FF2B5EF4-FFF2-40B4-BE49-F238E27FC236}">
                <a16:creationId xmlns:a16="http://schemas.microsoft.com/office/drawing/2014/main" id="{7E0D42E0-350E-2247-45F3-56D42F8A4B66}"/>
              </a:ext>
            </a:extLst>
          </p:cNvPr>
          <p:cNvSpPr>
            <a:spLocks noGrp="1"/>
          </p:cNvSpPr>
          <p:nvPr>
            <p:ph type="pic" sz="quarter" idx="54"/>
          </p:nvPr>
        </p:nvSpPr>
        <p:spPr>
          <a:xfrm>
            <a:off x="1514404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2" name="Text Placeholder 7">
            <a:extLst>
              <a:ext uri="{FF2B5EF4-FFF2-40B4-BE49-F238E27FC236}">
                <a16:creationId xmlns:a16="http://schemas.microsoft.com/office/drawing/2014/main" id="{A7640883-7B53-617D-BE12-A19E85F82D74}"/>
              </a:ext>
            </a:extLst>
          </p:cNvPr>
          <p:cNvSpPr>
            <a:spLocks noGrp="1"/>
          </p:cNvSpPr>
          <p:nvPr>
            <p:ph type="body" sz="quarter" idx="55" hasCustomPrompt="1"/>
          </p:nvPr>
        </p:nvSpPr>
        <p:spPr>
          <a:xfrm>
            <a:off x="21907609"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D9B189E3-4BDB-A032-87AD-39D194013B83}"/>
              </a:ext>
            </a:extLst>
          </p:cNvPr>
          <p:cNvSpPr>
            <a:spLocks noGrp="1"/>
          </p:cNvSpPr>
          <p:nvPr>
            <p:ph type="body" sz="quarter" idx="56" hasCustomPrompt="1"/>
          </p:nvPr>
        </p:nvSpPr>
        <p:spPr>
          <a:xfrm>
            <a:off x="21907609"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ext Placeholder 7">
            <a:extLst>
              <a:ext uri="{FF2B5EF4-FFF2-40B4-BE49-F238E27FC236}">
                <a16:creationId xmlns:a16="http://schemas.microsoft.com/office/drawing/2014/main" id="{2A34B9E8-CFB0-ABCC-D2C4-A8F174FDB901}"/>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716C5C95-2BC4-4D5A-9F5E-FA8B8CECBF63}"/>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6" name="Text Placeholder 7">
            <a:extLst>
              <a:ext uri="{FF2B5EF4-FFF2-40B4-BE49-F238E27FC236}">
                <a16:creationId xmlns:a16="http://schemas.microsoft.com/office/drawing/2014/main" id="{471A9256-6A6C-5C2D-1DEA-813569F4D299}"/>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43D755B0-CB88-73DF-77BE-F524AF555427}"/>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8" name="Text Placeholder 7">
            <a:extLst>
              <a:ext uri="{FF2B5EF4-FFF2-40B4-BE49-F238E27FC236}">
                <a16:creationId xmlns:a16="http://schemas.microsoft.com/office/drawing/2014/main" id="{3198CB65-E1BB-0862-2BBA-EDF38803C3B4}"/>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9" name="Text Placeholder 7">
            <a:extLst>
              <a:ext uri="{FF2B5EF4-FFF2-40B4-BE49-F238E27FC236}">
                <a16:creationId xmlns:a16="http://schemas.microsoft.com/office/drawing/2014/main" id="{D76AC962-A132-DA02-DE26-644561C88B3B}"/>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0" name="Text Placeholder 7">
            <a:extLst>
              <a:ext uri="{FF2B5EF4-FFF2-40B4-BE49-F238E27FC236}">
                <a16:creationId xmlns:a16="http://schemas.microsoft.com/office/drawing/2014/main" id="{7EC2D322-35AF-3168-CAE7-F7242C22DE6D}"/>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0" name="Text Placeholder 7">
            <a:extLst>
              <a:ext uri="{FF2B5EF4-FFF2-40B4-BE49-F238E27FC236}">
                <a16:creationId xmlns:a16="http://schemas.microsoft.com/office/drawing/2014/main" id="{B0179DD1-4F77-A229-F54C-117D786F649E}"/>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1" name="Picture Placeholder 2">
            <a:extLst>
              <a:ext uri="{FF2B5EF4-FFF2-40B4-BE49-F238E27FC236}">
                <a16:creationId xmlns:a16="http://schemas.microsoft.com/office/drawing/2014/main" id="{1B3ED7E6-3440-4DEC-6512-E64B9960C25B}"/>
              </a:ext>
            </a:extLst>
          </p:cNvPr>
          <p:cNvSpPr>
            <a:spLocks noGrp="1"/>
          </p:cNvSpPr>
          <p:nvPr>
            <p:ph type="pic" sz="quarter" idx="65"/>
          </p:nvPr>
        </p:nvSpPr>
        <p:spPr>
          <a:xfrm>
            <a:off x="28661124"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92" name="Text Placeholder 7">
            <a:extLst>
              <a:ext uri="{FF2B5EF4-FFF2-40B4-BE49-F238E27FC236}">
                <a16:creationId xmlns:a16="http://schemas.microsoft.com/office/drawing/2014/main" id="{9C3AE372-0E56-771E-CCB5-C1E77A38D343}"/>
              </a:ext>
            </a:extLst>
          </p:cNvPr>
          <p:cNvSpPr>
            <a:spLocks noGrp="1"/>
          </p:cNvSpPr>
          <p:nvPr>
            <p:ph type="body" sz="quarter" idx="66" hasCustomPrompt="1"/>
          </p:nvPr>
        </p:nvSpPr>
        <p:spPr>
          <a:xfrm>
            <a:off x="28644881" y="17103569"/>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3" name="Text Placeholder 7">
            <a:extLst>
              <a:ext uri="{FF2B5EF4-FFF2-40B4-BE49-F238E27FC236}">
                <a16:creationId xmlns:a16="http://schemas.microsoft.com/office/drawing/2014/main" id="{F415D1AB-B98D-8EC8-08B0-3DAD5A3D8CB4}"/>
              </a:ext>
            </a:extLst>
          </p:cNvPr>
          <p:cNvSpPr>
            <a:spLocks noGrp="1"/>
          </p:cNvSpPr>
          <p:nvPr>
            <p:ph type="body" sz="quarter" idx="67" hasCustomPrompt="1"/>
          </p:nvPr>
        </p:nvSpPr>
        <p:spPr>
          <a:xfrm>
            <a:off x="28644881" y="17791176"/>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4" name="Text Placeholder 7">
            <a:extLst>
              <a:ext uri="{FF2B5EF4-FFF2-40B4-BE49-F238E27FC236}">
                <a16:creationId xmlns:a16="http://schemas.microsoft.com/office/drawing/2014/main" id="{5A71691E-DD29-C12F-E295-A972376CE117}"/>
              </a:ext>
            </a:extLst>
          </p:cNvPr>
          <p:cNvSpPr>
            <a:spLocks noGrp="1"/>
          </p:cNvSpPr>
          <p:nvPr>
            <p:ph type="body" sz="quarter" idx="68"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5" name="Text Placeholder 7">
            <a:extLst>
              <a:ext uri="{FF2B5EF4-FFF2-40B4-BE49-F238E27FC236}">
                <a16:creationId xmlns:a16="http://schemas.microsoft.com/office/drawing/2014/main" id="{909DF864-DBFA-F92D-B685-429A430B2601}"/>
              </a:ext>
            </a:extLst>
          </p:cNvPr>
          <p:cNvSpPr>
            <a:spLocks noGrp="1"/>
          </p:cNvSpPr>
          <p:nvPr>
            <p:ph type="body" sz="quarter" idx="69"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6" name="Title 1">
            <a:extLst>
              <a:ext uri="{FF2B5EF4-FFF2-40B4-BE49-F238E27FC236}">
                <a16:creationId xmlns:a16="http://schemas.microsoft.com/office/drawing/2014/main" id="{4AD4D5AB-34C6-812D-8AD2-BF8272B62835}"/>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7" name="Text Placeholder 7">
            <a:extLst>
              <a:ext uri="{FF2B5EF4-FFF2-40B4-BE49-F238E27FC236}">
                <a16:creationId xmlns:a16="http://schemas.microsoft.com/office/drawing/2014/main" id="{B1FCE4BF-7751-CC7B-D446-A5791D382E69}"/>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322413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Use Cas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a:t>
            </a:r>
          </a:p>
        </p:txBody>
      </p:sp>
    </p:spTree>
    <p:extLst>
      <p:ext uri="{BB962C8B-B14F-4D97-AF65-F5344CB8AC3E}">
        <p14:creationId xmlns:p14="http://schemas.microsoft.com/office/powerpoint/2010/main" val="1130100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nt Testing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70B57E-B314-99BB-8DF8-2672644B4F4E}"/>
              </a:ext>
            </a:extLst>
          </p:cNvPr>
          <p:cNvSpPr/>
          <p:nvPr userDrawn="1"/>
        </p:nvSpPr>
        <p:spPr>
          <a:xfrm>
            <a:off x="15000920" y="10556523"/>
            <a:ext cx="11020290" cy="7492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endParaRPr lang="en-US" sz="9600" b="1" err="1">
              <a:solidFill>
                <a:schemeClr val="tx1"/>
              </a:solidFill>
              <a:latin typeface="NVIDIA Sans" panose="020B0503020203020204" pitchFamily="34" charset="0"/>
              <a:cs typeface="NVIDIA Sans" panose="020B0503020203020204" pitchFamily="34" charset="0"/>
            </a:endParaRPr>
          </a:p>
        </p:txBody>
      </p:sp>
      <p:pic>
        <p:nvPicPr>
          <p:cNvPr id="8" name="Picture 7">
            <a:extLst>
              <a:ext uri="{FF2B5EF4-FFF2-40B4-BE49-F238E27FC236}">
                <a16:creationId xmlns:a16="http://schemas.microsoft.com/office/drawing/2014/main" id="{AF3F80E6-5287-D931-0053-EF9F8579EE41}"/>
              </a:ext>
            </a:extLst>
          </p:cNvPr>
          <p:cNvPicPr>
            <a:picLocks noChangeAspect="1"/>
          </p:cNvPicPr>
          <p:nvPr userDrawn="1"/>
        </p:nvPicPr>
        <p:blipFill>
          <a:blip r:embed="rId2"/>
          <a:stretch>
            <a:fillRect/>
          </a:stretch>
        </p:blipFill>
        <p:spPr>
          <a:xfrm>
            <a:off x="3087422" y="10556523"/>
            <a:ext cx="11022523" cy="7864522"/>
          </a:xfrm>
          <a:prstGeom prst="rect">
            <a:avLst/>
          </a:prstGeom>
        </p:spPr>
      </p:pic>
      <p:sp>
        <p:nvSpPr>
          <p:cNvPr id="10" name="Content Placeholder 2">
            <a:extLst>
              <a:ext uri="{FF2B5EF4-FFF2-40B4-BE49-F238E27FC236}">
                <a16:creationId xmlns:a16="http://schemas.microsoft.com/office/drawing/2014/main" id="{1D89DD87-13E1-B25F-EBCC-2BC52BA4AACF}"/>
              </a:ext>
            </a:extLst>
          </p:cNvPr>
          <p:cNvSpPr>
            <a:spLocks noGrp="1"/>
          </p:cNvSpPr>
          <p:nvPr>
            <p:ph idx="11" hasCustomPrompt="1"/>
          </p:nvPr>
        </p:nvSpPr>
        <p:spPr>
          <a:xfrm>
            <a:off x="15951796" y="11141440"/>
            <a:ext cx="9273032" cy="2550828"/>
          </a:xfrm>
          <a:prstGeom prst="rect">
            <a:avLst/>
          </a:prstGeom>
        </p:spPr>
        <p:txBody>
          <a:bodyPr/>
          <a:lstStyle>
            <a:lvl1pPr marL="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
        <p:nvSpPr>
          <p:cNvPr id="11" name="Content Placeholder 2">
            <a:extLst>
              <a:ext uri="{FF2B5EF4-FFF2-40B4-BE49-F238E27FC236}">
                <a16:creationId xmlns:a16="http://schemas.microsoft.com/office/drawing/2014/main" id="{0B869C1B-4BC1-3F4F-4B38-F2FBE6DA6157}"/>
              </a:ext>
            </a:extLst>
          </p:cNvPr>
          <p:cNvSpPr>
            <a:spLocks noGrp="1"/>
          </p:cNvSpPr>
          <p:nvPr>
            <p:ph idx="12" hasCustomPrompt="1"/>
          </p:nvPr>
        </p:nvSpPr>
        <p:spPr>
          <a:xfrm>
            <a:off x="15951796" y="13730012"/>
            <a:ext cx="9273032" cy="2550828"/>
          </a:xfrm>
          <a:prstGeom prst="rect">
            <a:avLst/>
          </a:prstGeom>
        </p:spPr>
        <p:txBody>
          <a:bodyPr/>
          <a:lstStyle>
            <a:lvl1pPr marL="0" indent="0">
              <a:buClr>
                <a:schemeClr val="tx2"/>
              </a:buClr>
              <a:buFontTx/>
              <a:buNone/>
              <a:defRPr sz="9600" b="0">
                <a:solidFill>
                  <a:schemeClr val="bg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Tree>
    <p:extLst>
      <p:ext uri="{BB962C8B-B14F-4D97-AF65-F5344CB8AC3E}">
        <p14:creationId xmlns:p14="http://schemas.microsoft.com/office/powerpoint/2010/main" val="1039441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emo - Imag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 of video/demo</a:t>
            </a:r>
          </a:p>
        </p:txBody>
      </p:sp>
    </p:spTree>
    <p:extLst>
      <p:ext uri="{BB962C8B-B14F-4D97-AF65-F5344CB8AC3E}">
        <p14:creationId xmlns:p14="http://schemas.microsoft.com/office/powerpoint/2010/main" val="3390819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 Insert Video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lang="en-US" sz="8400" b="1" dirty="0">
                <a:solidFill>
                  <a:schemeClr val="bg1"/>
                </a:solidFill>
                <a:latin typeface="+mn-lt"/>
              </a:defRPr>
            </a:lvl1pPr>
          </a:lstStyle>
          <a:p>
            <a:pPr marL="857250" lvl="0" indent="-857250" algn="ctr"/>
            <a:r>
              <a:rPr lang="en-US"/>
              <a:t>Click to add video</a:t>
            </a:r>
          </a:p>
        </p:txBody>
      </p:sp>
    </p:spTree>
    <p:extLst>
      <p:ext uri="{BB962C8B-B14F-4D97-AF65-F5344CB8AC3E}">
        <p14:creationId xmlns:p14="http://schemas.microsoft.com/office/powerpoint/2010/main" val="2602793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708A9C7D-B92D-A13B-AE0E-7F3EA434A10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6F1316F0-7ADD-BB87-23BE-740C3B3B0100}"/>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cxnSp>
        <p:nvCxnSpPr>
          <p:cNvPr id="6" name="Straight Connector 5">
            <a:extLst>
              <a:ext uri="{FF2B5EF4-FFF2-40B4-BE49-F238E27FC236}">
                <a16:creationId xmlns:a16="http://schemas.microsoft.com/office/drawing/2014/main" id="{CB1478E8-E56F-B47D-1F5A-CBA4655161C3}"/>
              </a:ext>
            </a:extLst>
          </p:cNvPr>
          <p:cNvCxnSpPr/>
          <p:nvPr userDrawn="1"/>
        </p:nvCxnSpPr>
        <p:spPr>
          <a:xfrm>
            <a:off x="0" y="11329275"/>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0660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lex_Timeline">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868E8BC8-DCAA-6E80-5181-5371045BDE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D046080A-6CDE-3FF2-A128-47CFF5F0C9C5}"/>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947985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w/ Images Layout">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19281CF6-82C4-D591-C93F-79BF14277C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8C0EE250-813A-B3FC-C9DB-11B6E237EC3B}"/>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cxnSp>
        <p:nvCxnSpPr>
          <p:cNvPr id="12" name="Straight Connector 11">
            <a:extLst>
              <a:ext uri="{FF2B5EF4-FFF2-40B4-BE49-F238E27FC236}">
                <a16:creationId xmlns:a16="http://schemas.microsoft.com/office/drawing/2014/main" id="{B81A4C02-2335-3840-A0B5-647FE4372B5A}"/>
              </a:ext>
            </a:extLst>
          </p:cNvPr>
          <p:cNvCxnSpPr/>
          <p:nvPr userDrawn="1"/>
        </p:nvCxnSpPr>
        <p:spPr>
          <a:xfrm>
            <a:off x="0" y="12517118"/>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327B64A9-49B7-26AE-EEC1-3DFB7714FDFA}"/>
              </a:ext>
            </a:extLst>
          </p:cNvPr>
          <p:cNvSpPr>
            <a:spLocks noGrp="1"/>
          </p:cNvSpPr>
          <p:nvPr>
            <p:ph type="pic" sz="quarter" idx="11"/>
          </p:nvPr>
        </p:nvSpPr>
        <p:spPr>
          <a:xfrm>
            <a:off x="1104900"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4" name="Text Placeholder 7">
            <a:extLst>
              <a:ext uri="{FF2B5EF4-FFF2-40B4-BE49-F238E27FC236}">
                <a16:creationId xmlns:a16="http://schemas.microsoft.com/office/drawing/2014/main" id="{65B24A7F-7007-8F97-B7C8-699C5938267B}"/>
              </a:ext>
            </a:extLst>
          </p:cNvPr>
          <p:cNvSpPr>
            <a:spLocks noGrp="1"/>
          </p:cNvSpPr>
          <p:nvPr>
            <p:ph type="body" sz="quarter" idx="12" hasCustomPrompt="1"/>
          </p:nvPr>
        </p:nvSpPr>
        <p:spPr>
          <a:xfrm>
            <a:off x="1104901"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18" name="Text Placeholder 7">
            <a:extLst>
              <a:ext uri="{FF2B5EF4-FFF2-40B4-BE49-F238E27FC236}">
                <a16:creationId xmlns:a16="http://schemas.microsoft.com/office/drawing/2014/main" id="{BE9F7FB4-6AA0-B491-27B8-845C8CCE95D1}"/>
              </a:ext>
            </a:extLst>
          </p:cNvPr>
          <p:cNvSpPr>
            <a:spLocks noGrp="1"/>
          </p:cNvSpPr>
          <p:nvPr>
            <p:ph type="body" sz="quarter" idx="30" hasCustomPrompt="1"/>
          </p:nvPr>
        </p:nvSpPr>
        <p:spPr>
          <a:xfrm>
            <a:off x="1104900"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19" name="Text Placeholder 7">
            <a:extLst>
              <a:ext uri="{FF2B5EF4-FFF2-40B4-BE49-F238E27FC236}">
                <a16:creationId xmlns:a16="http://schemas.microsoft.com/office/drawing/2014/main" id="{831C6138-3339-1502-9812-8B9B39AF6DD1}"/>
              </a:ext>
            </a:extLst>
          </p:cNvPr>
          <p:cNvSpPr>
            <a:spLocks noGrp="1"/>
          </p:cNvSpPr>
          <p:nvPr>
            <p:ph type="body" sz="quarter" idx="31" hasCustomPrompt="1"/>
          </p:nvPr>
        </p:nvSpPr>
        <p:spPr>
          <a:xfrm>
            <a:off x="1104901"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0" name="Picture Placeholder 2">
            <a:extLst>
              <a:ext uri="{FF2B5EF4-FFF2-40B4-BE49-F238E27FC236}">
                <a16:creationId xmlns:a16="http://schemas.microsoft.com/office/drawing/2014/main" id="{56B4F135-9336-3722-2593-739C386518BC}"/>
              </a:ext>
            </a:extLst>
          </p:cNvPr>
          <p:cNvSpPr>
            <a:spLocks noGrp="1"/>
          </p:cNvSpPr>
          <p:nvPr>
            <p:ph type="pic" sz="quarter" idx="32"/>
          </p:nvPr>
        </p:nvSpPr>
        <p:spPr>
          <a:xfrm>
            <a:off x="8153396" y="12016056"/>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016A6D24-C230-8F9B-A12F-04BF3B073AA1}"/>
              </a:ext>
            </a:extLst>
          </p:cNvPr>
          <p:cNvSpPr>
            <a:spLocks noGrp="1"/>
          </p:cNvSpPr>
          <p:nvPr>
            <p:ph type="body" sz="quarter" idx="33" hasCustomPrompt="1"/>
          </p:nvPr>
        </p:nvSpPr>
        <p:spPr>
          <a:xfrm>
            <a:off x="8153397" y="10422886"/>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6F5CC89-1592-52B8-63DE-F83AAF64EBD0}"/>
              </a:ext>
            </a:extLst>
          </p:cNvPr>
          <p:cNvSpPr>
            <a:spLocks noGrp="1"/>
          </p:cNvSpPr>
          <p:nvPr>
            <p:ph type="body" sz="quarter" idx="34" hasCustomPrompt="1"/>
          </p:nvPr>
        </p:nvSpPr>
        <p:spPr>
          <a:xfrm>
            <a:off x="8153396" y="11134791"/>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ext Placeholder 7">
            <a:extLst>
              <a:ext uri="{FF2B5EF4-FFF2-40B4-BE49-F238E27FC236}">
                <a16:creationId xmlns:a16="http://schemas.microsoft.com/office/drawing/2014/main" id="{71F14B17-DED6-D507-0F6F-0880EA7DD569}"/>
              </a:ext>
            </a:extLst>
          </p:cNvPr>
          <p:cNvSpPr>
            <a:spLocks noGrp="1"/>
          </p:cNvSpPr>
          <p:nvPr>
            <p:ph type="body" sz="quarter" idx="35" hasCustomPrompt="1"/>
          </p:nvPr>
        </p:nvSpPr>
        <p:spPr>
          <a:xfrm>
            <a:off x="8153397" y="9680157"/>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4" name="Picture Placeholder 2">
            <a:extLst>
              <a:ext uri="{FF2B5EF4-FFF2-40B4-BE49-F238E27FC236}">
                <a16:creationId xmlns:a16="http://schemas.microsoft.com/office/drawing/2014/main" id="{549A52FF-8F33-D50C-49C1-0A55140F3322}"/>
              </a:ext>
            </a:extLst>
          </p:cNvPr>
          <p:cNvSpPr>
            <a:spLocks noGrp="1"/>
          </p:cNvSpPr>
          <p:nvPr>
            <p:ph type="pic" sz="quarter" idx="36"/>
          </p:nvPr>
        </p:nvSpPr>
        <p:spPr>
          <a:xfrm>
            <a:off x="15163793"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5" name="Text Placeholder 7">
            <a:extLst>
              <a:ext uri="{FF2B5EF4-FFF2-40B4-BE49-F238E27FC236}">
                <a16:creationId xmlns:a16="http://schemas.microsoft.com/office/drawing/2014/main" id="{C5D8802B-FD04-DC3F-D5E6-9A1D927089AB}"/>
              </a:ext>
            </a:extLst>
          </p:cNvPr>
          <p:cNvSpPr>
            <a:spLocks noGrp="1"/>
          </p:cNvSpPr>
          <p:nvPr>
            <p:ph type="body" sz="quarter" idx="37" hasCustomPrompt="1"/>
          </p:nvPr>
        </p:nvSpPr>
        <p:spPr>
          <a:xfrm>
            <a:off x="15163794"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A4956259-B8C8-1248-4F09-69EFFCCA6C29}"/>
              </a:ext>
            </a:extLst>
          </p:cNvPr>
          <p:cNvSpPr>
            <a:spLocks noGrp="1"/>
          </p:cNvSpPr>
          <p:nvPr>
            <p:ph type="body" sz="quarter" idx="38" hasCustomPrompt="1"/>
          </p:nvPr>
        </p:nvSpPr>
        <p:spPr>
          <a:xfrm>
            <a:off x="15163793"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7" name="Text Placeholder 7">
            <a:extLst>
              <a:ext uri="{FF2B5EF4-FFF2-40B4-BE49-F238E27FC236}">
                <a16:creationId xmlns:a16="http://schemas.microsoft.com/office/drawing/2014/main" id="{3A510AB1-7D48-519B-BE8D-994DD848CCC0}"/>
              </a:ext>
            </a:extLst>
          </p:cNvPr>
          <p:cNvSpPr>
            <a:spLocks noGrp="1"/>
          </p:cNvSpPr>
          <p:nvPr>
            <p:ph type="body" sz="quarter" idx="39" hasCustomPrompt="1"/>
          </p:nvPr>
        </p:nvSpPr>
        <p:spPr>
          <a:xfrm>
            <a:off x="15163794"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8" name="Picture Placeholder 2">
            <a:extLst>
              <a:ext uri="{FF2B5EF4-FFF2-40B4-BE49-F238E27FC236}">
                <a16:creationId xmlns:a16="http://schemas.microsoft.com/office/drawing/2014/main" id="{0F3F011E-890F-E527-A5CB-421C1CE541C0}"/>
              </a:ext>
            </a:extLst>
          </p:cNvPr>
          <p:cNvSpPr>
            <a:spLocks noGrp="1"/>
          </p:cNvSpPr>
          <p:nvPr>
            <p:ph type="pic" sz="quarter" idx="40"/>
          </p:nvPr>
        </p:nvSpPr>
        <p:spPr>
          <a:xfrm>
            <a:off x="22212297" y="12016056"/>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9" name="Text Placeholder 7">
            <a:extLst>
              <a:ext uri="{FF2B5EF4-FFF2-40B4-BE49-F238E27FC236}">
                <a16:creationId xmlns:a16="http://schemas.microsoft.com/office/drawing/2014/main" id="{D1CAB8F0-0055-E057-4C4A-7B3C6F7B9416}"/>
              </a:ext>
            </a:extLst>
          </p:cNvPr>
          <p:cNvSpPr>
            <a:spLocks noGrp="1"/>
          </p:cNvSpPr>
          <p:nvPr>
            <p:ph type="body" sz="quarter" idx="41" hasCustomPrompt="1"/>
          </p:nvPr>
        </p:nvSpPr>
        <p:spPr>
          <a:xfrm>
            <a:off x="22212298" y="10422886"/>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D8F5B73D-560B-E470-3B25-EAD525666BEB}"/>
              </a:ext>
            </a:extLst>
          </p:cNvPr>
          <p:cNvSpPr>
            <a:spLocks noGrp="1"/>
          </p:cNvSpPr>
          <p:nvPr>
            <p:ph type="body" sz="quarter" idx="42" hasCustomPrompt="1"/>
          </p:nvPr>
        </p:nvSpPr>
        <p:spPr>
          <a:xfrm>
            <a:off x="22212297" y="11134791"/>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1" name="Text Placeholder 7">
            <a:extLst>
              <a:ext uri="{FF2B5EF4-FFF2-40B4-BE49-F238E27FC236}">
                <a16:creationId xmlns:a16="http://schemas.microsoft.com/office/drawing/2014/main" id="{1960F0BA-603E-23D9-F49B-C5B4462632DB}"/>
              </a:ext>
            </a:extLst>
          </p:cNvPr>
          <p:cNvSpPr>
            <a:spLocks noGrp="1"/>
          </p:cNvSpPr>
          <p:nvPr>
            <p:ph type="body" sz="quarter" idx="43" hasCustomPrompt="1"/>
          </p:nvPr>
        </p:nvSpPr>
        <p:spPr>
          <a:xfrm>
            <a:off x="22212298" y="9680157"/>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32" name="Picture Placeholder 2">
            <a:extLst>
              <a:ext uri="{FF2B5EF4-FFF2-40B4-BE49-F238E27FC236}">
                <a16:creationId xmlns:a16="http://schemas.microsoft.com/office/drawing/2014/main" id="{BBA2ABA5-D670-2BB6-7840-47F6198C0D4D}"/>
              </a:ext>
            </a:extLst>
          </p:cNvPr>
          <p:cNvSpPr>
            <a:spLocks noGrp="1"/>
          </p:cNvSpPr>
          <p:nvPr>
            <p:ph type="pic" sz="quarter" idx="44"/>
          </p:nvPr>
        </p:nvSpPr>
        <p:spPr>
          <a:xfrm>
            <a:off x="29298902"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3" name="Text Placeholder 7">
            <a:extLst>
              <a:ext uri="{FF2B5EF4-FFF2-40B4-BE49-F238E27FC236}">
                <a16:creationId xmlns:a16="http://schemas.microsoft.com/office/drawing/2014/main" id="{CBEE0231-5854-76AF-A0C6-70879C2EA774}"/>
              </a:ext>
            </a:extLst>
          </p:cNvPr>
          <p:cNvSpPr>
            <a:spLocks noGrp="1"/>
          </p:cNvSpPr>
          <p:nvPr>
            <p:ph type="body" sz="quarter" idx="45" hasCustomPrompt="1"/>
          </p:nvPr>
        </p:nvSpPr>
        <p:spPr>
          <a:xfrm>
            <a:off x="29298903"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0376ABB2-52CB-85AB-C186-532F75164A98}"/>
              </a:ext>
            </a:extLst>
          </p:cNvPr>
          <p:cNvSpPr>
            <a:spLocks noGrp="1"/>
          </p:cNvSpPr>
          <p:nvPr>
            <p:ph type="body" sz="quarter" idx="46" hasCustomPrompt="1"/>
          </p:nvPr>
        </p:nvSpPr>
        <p:spPr>
          <a:xfrm>
            <a:off x="29298902"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5" name="Text Placeholder 7">
            <a:extLst>
              <a:ext uri="{FF2B5EF4-FFF2-40B4-BE49-F238E27FC236}">
                <a16:creationId xmlns:a16="http://schemas.microsoft.com/office/drawing/2014/main" id="{63880F57-14E0-B28C-BF79-E4DCF3B7D679}"/>
              </a:ext>
            </a:extLst>
          </p:cNvPr>
          <p:cNvSpPr>
            <a:spLocks noGrp="1"/>
          </p:cNvSpPr>
          <p:nvPr>
            <p:ph type="body" sz="quarter" idx="47" hasCustomPrompt="1"/>
          </p:nvPr>
        </p:nvSpPr>
        <p:spPr>
          <a:xfrm>
            <a:off x="29298903"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Tree>
    <p:extLst>
      <p:ext uri="{BB962C8B-B14F-4D97-AF65-F5344CB8AC3E}">
        <p14:creationId xmlns:p14="http://schemas.microsoft.com/office/powerpoint/2010/main" val="589048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 LONG Layout">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3BFE9B15-7828-3FC3-BCF0-23F89A1309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36576003" cy="20574001"/>
          </a:xfrm>
          <a:prstGeom prst="rect">
            <a:avLst/>
          </a:prstGeom>
        </p:spPr>
      </p:pic>
      <p:sp>
        <p:nvSpPr>
          <p:cNvPr id="5" name="Rectangle 4">
            <a:extLst>
              <a:ext uri="{FF2B5EF4-FFF2-40B4-BE49-F238E27FC236}">
                <a16:creationId xmlns:a16="http://schemas.microsoft.com/office/drawing/2014/main" id="{CD79F16E-B355-8896-6563-603510529C31}"/>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20" name="Rectangle 19">
            <a:extLst>
              <a:ext uri="{FF2B5EF4-FFF2-40B4-BE49-F238E27FC236}">
                <a16:creationId xmlns:a16="http://schemas.microsoft.com/office/drawing/2014/main" id="{EC5A15EA-E928-94AA-543D-8EA2FF0183F9}"/>
              </a:ext>
            </a:extLst>
          </p:cNvPr>
          <p:cNvSpPr/>
          <p:nvPr userDrawn="1"/>
        </p:nvSpPr>
        <p:spPr>
          <a:xfrm flipV="1">
            <a:off x="0" y="1526990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9" name="Rectangle 8">
            <a:extLst>
              <a:ext uri="{FF2B5EF4-FFF2-40B4-BE49-F238E27FC236}">
                <a16:creationId xmlns:a16="http://schemas.microsoft.com/office/drawing/2014/main" id="{83F43A3E-D43D-124C-0C49-E1D720395FC6}"/>
              </a:ext>
            </a:extLst>
          </p:cNvPr>
          <p:cNvSpPr/>
          <p:nvPr userDrawn="1"/>
        </p:nvSpPr>
        <p:spPr>
          <a:xfrm>
            <a:off x="0" y="106823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7" name="Text Placeholder 4">
            <a:extLst>
              <a:ext uri="{FF2B5EF4-FFF2-40B4-BE49-F238E27FC236}">
                <a16:creationId xmlns:a16="http://schemas.microsoft.com/office/drawing/2014/main" id="{7CD9C284-B78C-1241-4B2A-F563F642D070}"/>
              </a:ext>
            </a:extLst>
          </p:cNvPr>
          <p:cNvSpPr>
            <a:spLocks noGrp="1"/>
          </p:cNvSpPr>
          <p:nvPr>
            <p:ph type="body" sz="quarter" idx="13" hasCustomPrompt="1"/>
          </p:nvPr>
        </p:nvSpPr>
        <p:spPr>
          <a:xfrm>
            <a:off x="6158753" y="1343456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 Quote source</a:t>
            </a:r>
          </a:p>
        </p:txBody>
      </p:sp>
      <p:sp>
        <p:nvSpPr>
          <p:cNvPr id="8" name="Text Placeholder 4">
            <a:extLst>
              <a:ext uri="{FF2B5EF4-FFF2-40B4-BE49-F238E27FC236}">
                <a16:creationId xmlns:a16="http://schemas.microsoft.com/office/drawing/2014/main" id="{434FF7EA-90ED-54BC-F712-E8CE0FF23DFE}"/>
              </a:ext>
            </a:extLst>
          </p:cNvPr>
          <p:cNvSpPr>
            <a:spLocks noGrp="1"/>
          </p:cNvSpPr>
          <p:nvPr>
            <p:ph type="body" sz="quarter" idx="14" hasCustomPrompt="1"/>
          </p:nvPr>
        </p:nvSpPr>
        <p:spPr>
          <a:xfrm>
            <a:off x="6158754" y="5706208"/>
            <a:ext cx="24258494" cy="7307014"/>
          </a:xfrm>
          <a:prstGeom prst="rect">
            <a:avLst/>
          </a:prstGeom>
        </p:spPr>
        <p:txBody>
          <a:bodyPr anchor="ctr"/>
          <a:lstStyle>
            <a:lvl1pPr marL="0" indent="0" algn="ctr">
              <a:lnSpc>
                <a:spcPct val="90000"/>
              </a:lnSpc>
              <a:spcBef>
                <a:spcPts val="0"/>
              </a:spcBef>
              <a:buFontTx/>
              <a:buNone/>
              <a:defRPr sz="12000" cap="none" baseline="0">
                <a:solidFill>
                  <a:schemeClr val="bg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Click to add quote</a:t>
            </a:r>
          </a:p>
        </p:txBody>
      </p:sp>
      <p:sp>
        <p:nvSpPr>
          <p:cNvPr id="10" name="TextBox 9">
            <a:extLst>
              <a:ext uri="{FF2B5EF4-FFF2-40B4-BE49-F238E27FC236}">
                <a16:creationId xmlns:a16="http://schemas.microsoft.com/office/drawing/2014/main" id="{CD9D91CB-444B-B15F-7D27-F8959442EE8D}"/>
              </a:ext>
            </a:extLst>
          </p:cNvPr>
          <p:cNvSpPr txBox="1"/>
          <p:nvPr userDrawn="1"/>
        </p:nvSpPr>
        <p:spPr>
          <a:xfrm rot="10800000">
            <a:off x="17582278" y="12276665"/>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13" name="Straight Connector 12">
            <a:extLst>
              <a:ext uri="{FF2B5EF4-FFF2-40B4-BE49-F238E27FC236}">
                <a16:creationId xmlns:a16="http://schemas.microsoft.com/office/drawing/2014/main" id="{0A168394-A768-2D2C-2FE6-DB4613D6BDFB}"/>
              </a:ext>
            </a:extLst>
          </p:cNvPr>
          <p:cNvCxnSpPr>
            <a:cxnSpLocks/>
          </p:cNvCxnSpPr>
          <p:nvPr userDrawn="1"/>
        </p:nvCxnSpPr>
        <p:spPr>
          <a:xfrm>
            <a:off x="6158753" y="15523509"/>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F7CCAE-8B92-5A79-CBAF-C805450DD64B}"/>
              </a:ext>
            </a:extLst>
          </p:cNvPr>
          <p:cNvCxnSpPr>
            <a:cxnSpLocks/>
          </p:cNvCxnSpPr>
          <p:nvPr userDrawn="1"/>
        </p:nvCxnSpPr>
        <p:spPr>
          <a:xfrm>
            <a:off x="19022336" y="15523509"/>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F9A1B02-4A67-4CC9-F283-AC371711F42A}"/>
              </a:ext>
            </a:extLst>
          </p:cNvPr>
          <p:cNvGrpSpPr/>
          <p:nvPr userDrawn="1"/>
        </p:nvGrpSpPr>
        <p:grpSpPr>
          <a:xfrm>
            <a:off x="6158753" y="3796809"/>
            <a:ext cx="24258494" cy="4508927"/>
            <a:chOff x="6158753" y="6234204"/>
            <a:chExt cx="24258494" cy="4508927"/>
          </a:xfrm>
        </p:grpSpPr>
        <p:sp>
          <p:nvSpPr>
            <p:cNvPr id="16" name="TextBox 15">
              <a:extLst>
                <a:ext uri="{FF2B5EF4-FFF2-40B4-BE49-F238E27FC236}">
                  <a16:creationId xmlns:a16="http://schemas.microsoft.com/office/drawing/2014/main" id="{DA3E7C50-8DF7-896F-E1BB-D5842FE7F8E9}"/>
                </a:ext>
              </a:extLst>
            </p:cNvPr>
            <p:cNvSpPr txBox="1"/>
            <p:nvPr userDrawn="1"/>
          </p:nvSpPr>
          <p:spPr>
            <a:xfrm>
              <a:off x="17553664" y="6234204"/>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17" name="Straight Connector 16">
              <a:extLst>
                <a:ext uri="{FF2B5EF4-FFF2-40B4-BE49-F238E27FC236}">
                  <a16:creationId xmlns:a16="http://schemas.microsoft.com/office/drawing/2014/main" id="{0C4E42D4-651A-0018-08AF-103C03C79F4C}"/>
                </a:ext>
              </a:extLst>
            </p:cNvPr>
            <p:cNvCxnSpPr>
              <a:cxnSpLocks/>
            </p:cNvCxnSpPr>
            <p:nvPr userDrawn="1"/>
          </p:nvCxnSpPr>
          <p:spPr>
            <a:xfrm>
              <a:off x="6158753" y="7454586"/>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5DE2FD7-58D2-230B-D513-D6416CD17B37}"/>
                </a:ext>
              </a:extLst>
            </p:cNvPr>
            <p:cNvCxnSpPr>
              <a:cxnSpLocks/>
            </p:cNvCxnSpPr>
            <p:nvPr userDrawn="1"/>
          </p:nvCxnSpPr>
          <p:spPr>
            <a:xfrm>
              <a:off x="19022336" y="7454586"/>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130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 SHORT Layout">
    <p:spTree>
      <p:nvGrpSpPr>
        <p:cNvPr id="1" name=""/>
        <p:cNvGrpSpPr/>
        <p:nvPr/>
      </p:nvGrpSpPr>
      <p:grpSpPr>
        <a:xfrm>
          <a:off x="0" y="0"/>
          <a:ext cx="0" cy="0"/>
          <a:chOff x="0" y="0"/>
          <a:chExt cx="0" cy="0"/>
        </a:xfrm>
      </p:grpSpPr>
      <p:pic>
        <p:nvPicPr>
          <p:cNvPr id="2" name="Picture 1" descr="A green and white background&#10;&#10;Description automatically generated">
            <a:extLst>
              <a:ext uri="{FF2B5EF4-FFF2-40B4-BE49-F238E27FC236}">
                <a16:creationId xmlns:a16="http://schemas.microsoft.com/office/drawing/2014/main" id="{61701B74-047D-F92D-ADA0-7BF31D83E2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36576003" cy="20574001"/>
          </a:xfrm>
          <a:prstGeom prst="rect">
            <a:avLst/>
          </a:prstGeom>
        </p:spPr>
      </p:pic>
      <p:sp>
        <p:nvSpPr>
          <p:cNvPr id="6" name="Rectangle 5">
            <a:extLst>
              <a:ext uri="{FF2B5EF4-FFF2-40B4-BE49-F238E27FC236}">
                <a16:creationId xmlns:a16="http://schemas.microsoft.com/office/drawing/2014/main" id="{A85FB945-6B24-57D3-B359-4FC5884B9E2A}"/>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7" name="Rectangle 6">
            <a:extLst>
              <a:ext uri="{FF2B5EF4-FFF2-40B4-BE49-F238E27FC236}">
                <a16:creationId xmlns:a16="http://schemas.microsoft.com/office/drawing/2014/main" id="{0E0A1354-6E59-B3D9-5AE9-EFF6955F88F2}"/>
              </a:ext>
            </a:extLst>
          </p:cNvPr>
          <p:cNvSpPr/>
          <p:nvPr userDrawn="1"/>
        </p:nvSpPr>
        <p:spPr>
          <a:xfrm flipV="1">
            <a:off x="0" y="1526990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8" name="Rectangle 7">
            <a:extLst>
              <a:ext uri="{FF2B5EF4-FFF2-40B4-BE49-F238E27FC236}">
                <a16:creationId xmlns:a16="http://schemas.microsoft.com/office/drawing/2014/main" id="{F0807B0F-0A81-6159-CB17-9A246F14A280}"/>
              </a:ext>
            </a:extLst>
          </p:cNvPr>
          <p:cNvSpPr/>
          <p:nvPr userDrawn="1"/>
        </p:nvSpPr>
        <p:spPr>
          <a:xfrm>
            <a:off x="0" y="106823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5" name="Rectangle 4">
            <a:extLst>
              <a:ext uri="{FF2B5EF4-FFF2-40B4-BE49-F238E27FC236}">
                <a16:creationId xmlns:a16="http://schemas.microsoft.com/office/drawing/2014/main" id="{A4688F64-F571-BC4C-9D1B-F87497A44084}"/>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27" name="Text Placeholder 4">
            <a:extLst>
              <a:ext uri="{FF2B5EF4-FFF2-40B4-BE49-F238E27FC236}">
                <a16:creationId xmlns:a16="http://schemas.microsoft.com/office/drawing/2014/main" id="{79BB071F-1DED-7BC0-205E-742D1CC39ADE}"/>
              </a:ext>
            </a:extLst>
          </p:cNvPr>
          <p:cNvSpPr>
            <a:spLocks noGrp="1"/>
          </p:cNvSpPr>
          <p:nvPr>
            <p:ph type="body" sz="quarter" idx="13" hasCustomPrompt="1"/>
          </p:nvPr>
        </p:nvSpPr>
        <p:spPr>
          <a:xfrm>
            <a:off x="6158753" y="1187833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 Quote source</a:t>
            </a:r>
          </a:p>
        </p:txBody>
      </p:sp>
      <p:sp>
        <p:nvSpPr>
          <p:cNvPr id="28" name="Text Placeholder 4">
            <a:extLst>
              <a:ext uri="{FF2B5EF4-FFF2-40B4-BE49-F238E27FC236}">
                <a16:creationId xmlns:a16="http://schemas.microsoft.com/office/drawing/2014/main" id="{652C8912-97F2-5FEC-2170-801AFD44E796}"/>
              </a:ext>
            </a:extLst>
          </p:cNvPr>
          <p:cNvSpPr>
            <a:spLocks noGrp="1"/>
          </p:cNvSpPr>
          <p:nvPr>
            <p:ph type="body" sz="quarter" idx="14" hasCustomPrompt="1"/>
          </p:nvPr>
        </p:nvSpPr>
        <p:spPr>
          <a:xfrm>
            <a:off x="6158754" y="7053551"/>
            <a:ext cx="24258494" cy="4403224"/>
          </a:xfrm>
          <a:prstGeom prst="rect">
            <a:avLst/>
          </a:prstGeom>
        </p:spPr>
        <p:txBody>
          <a:bodyPr anchor="ctr"/>
          <a:lstStyle>
            <a:lvl1pPr marL="0" indent="0" algn="ctr">
              <a:lnSpc>
                <a:spcPct val="90000"/>
              </a:lnSpc>
              <a:spcBef>
                <a:spcPts val="0"/>
              </a:spcBef>
              <a:buFontTx/>
              <a:buNone/>
              <a:defRPr sz="12000" cap="none" baseline="0">
                <a:solidFill>
                  <a:schemeClr val="bg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Click to add quote</a:t>
            </a:r>
          </a:p>
        </p:txBody>
      </p:sp>
      <p:grpSp>
        <p:nvGrpSpPr>
          <p:cNvPr id="29" name="Group 28">
            <a:extLst>
              <a:ext uri="{FF2B5EF4-FFF2-40B4-BE49-F238E27FC236}">
                <a16:creationId xmlns:a16="http://schemas.microsoft.com/office/drawing/2014/main" id="{54182597-2C50-3A4E-9225-0ED4ED207042}"/>
              </a:ext>
            </a:extLst>
          </p:cNvPr>
          <p:cNvGrpSpPr/>
          <p:nvPr userDrawn="1"/>
        </p:nvGrpSpPr>
        <p:grpSpPr>
          <a:xfrm>
            <a:off x="6158753" y="5267062"/>
            <a:ext cx="24258494" cy="10102852"/>
            <a:chOff x="6158753" y="6264684"/>
            <a:chExt cx="24258494" cy="10102852"/>
          </a:xfrm>
        </p:grpSpPr>
        <p:grpSp>
          <p:nvGrpSpPr>
            <p:cNvPr id="30" name="Group 29">
              <a:extLst>
                <a:ext uri="{FF2B5EF4-FFF2-40B4-BE49-F238E27FC236}">
                  <a16:creationId xmlns:a16="http://schemas.microsoft.com/office/drawing/2014/main" id="{09B0E8CB-44E4-719C-A5CF-735DA9699441}"/>
                </a:ext>
              </a:extLst>
            </p:cNvPr>
            <p:cNvGrpSpPr/>
            <p:nvPr userDrawn="1"/>
          </p:nvGrpSpPr>
          <p:grpSpPr>
            <a:xfrm>
              <a:off x="17553664" y="6264684"/>
              <a:ext cx="1497286" cy="10102852"/>
              <a:chOff x="17553664" y="5634063"/>
              <a:chExt cx="1497286" cy="10102852"/>
            </a:xfrm>
          </p:grpSpPr>
          <p:sp>
            <p:nvSpPr>
              <p:cNvPr id="39" name="TextBox 38">
                <a:extLst>
                  <a:ext uri="{FF2B5EF4-FFF2-40B4-BE49-F238E27FC236}">
                    <a16:creationId xmlns:a16="http://schemas.microsoft.com/office/drawing/2014/main" id="{31D0B919-1FC7-23E4-68BE-05C833FAB722}"/>
                  </a:ext>
                </a:extLst>
              </p:cNvPr>
              <p:cNvSpPr txBox="1"/>
              <p:nvPr/>
            </p:nvSpPr>
            <p:spPr>
              <a:xfrm>
                <a:off x="17553664" y="5634063"/>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sp>
            <p:nvSpPr>
              <p:cNvPr id="40" name="TextBox 39">
                <a:extLst>
                  <a:ext uri="{FF2B5EF4-FFF2-40B4-BE49-F238E27FC236}">
                    <a16:creationId xmlns:a16="http://schemas.microsoft.com/office/drawing/2014/main" id="{4BD82AED-32A6-66BD-FAD0-B98CE3AFC77E}"/>
                  </a:ext>
                </a:extLst>
              </p:cNvPr>
              <p:cNvSpPr txBox="1"/>
              <p:nvPr/>
            </p:nvSpPr>
            <p:spPr>
              <a:xfrm rot="10800000">
                <a:off x="17582278" y="11227988"/>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grpSp>
        <p:cxnSp>
          <p:nvCxnSpPr>
            <p:cNvPr id="31" name="Straight Connector 30">
              <a:extLst>
                <a:ext uri="{FF2B5EF4-FFF2-40B4-BE49-F238E27FC236}">
                  <a16:creationId xmlns:a16="http://schemas.microsoft.com/office/drawing/2014/main" id="{191EC44D-F0B4-790F-3089-A3B3D01B77A7}"/>
                </a:ext>
              </a:extLst>
            </p:cNvPr>
            <p:cNvCxnSpPr>
              <a:cxnSpLocks/>
            </p:cNvCxnSpPr>
            <p:nvPr userDrawn="1"/>
          </p:nvCxnSpPr>
          <p:spPr>
            <a:xfrm>
              <a:off x="6158753"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7DAC6E7-C5E7-D30C-B66F-007182DE7AC2}"/>
                </a:ext>
              </a:extLst>
            </p:cNvPr>
            <p:cNvCxnSpPr>
              <a:cxnSpLocks/>
            </p:cNvCxnSpPr>
            <p:nvPr userDrawn="1"/>
          </p:nvCxnSpPr>
          <p:spPr>
            <a:xfrm>
              <a:off x="19022336"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7AA061-58A0-8C4F-C050-0B149A72E614}"/>
                </a:ext>
              </a:extLst>
            </p:cNvPr>
            <p:cNvCxnSpPr>
              <a:cxnSpLocks/>
            </p:cNvCxnSpPr>
            <p:nvPr userDrawn="1"/>
          </p:nvCxnSpPr>
          <p:spPr>
            <a:xfrm>
              <a:off x="6158753"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16F238-457C-1E6C-1D73-143F4C3F6160}"/>
                </a:ext>
              </a:extLst>
            </p:cNvPr>
            <p:cNvCxnSpPr>
              <a:cxnSpLocks/>
            </p:cNvCxnSpPr>
            <p:nvPr userDrawn="1"/>
          </p:nvCxnSpPr>
          <p:spPr>
            <a:xfrm>
              <a:off x="19022336"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4065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8" name="Picture 7" descr="A green curved lines with a bright light behind them&#10;&#10;Description automatically generated">
            <a:extLst>
              <a:ext uri="{FF2B5EF4-FFF2-40B4-BE49-F238E27FC236}">
                <a16:creationId xmlns:a16="http://schemas.microsoft.com/office/drawing/2014/main" id="{F807122B-A2F6-379E-64FD-A4985E493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7150706" cy="20574000"/>
          </a:xfrm>
          <a:prstGeom prst="rect">
            <a:avLst/>
          </a:prstGeom>
        </p:spPr>
      </p:pic>
      <p:sp>
        <p:nvSpPr>
          <p:cNvPr id="3" name="Rectangle 2">
            <a:extLst>
              <a:ext uri="{FF2B5EF4-FFF2-40B4-BE49-F238E27FC236}">
                <a16:creationId xmlns:a16="http://schemas.microsoft.com/office/drawing/2014/main" id="{3EFDB0CE-6D06-5D9D-4F40-64EBE09315DF}"/>
              </a:ext>
            </a:extLst>
          </p:cNvPr>
          <p:cNvSpPr/>
          <p:nvPr userDrawn="1"/>
        </p:nvSpPr>
        <p:spPr>
          <a:xfrm>
            <a:off x="0" y="0"/>
            <a:ext cx="17150706" cy="20574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6" name="Rectangle 5">
            <a:extLst>
              <a:ext uri="{FF2B5EF4-FFF2-40B4-BE49-F238E27FC236}">
                <a16:creationId xmlns:a16="http://schemas.microsoft.com/office/drawing/2014/main" id="{5714B981-6D72-A82B-BB74-685EAD4F2156}"/>
              </a:ext>
            </a:extLst>
          </p:cNvPr>
          <p:cNvSpPr/>
          <p:nvPr userDrawn="1"/>
        </p:nvSpPr>
        <p:spPr>
          <a:xfrm>
            <a:off x="17204620" y="5394960"/>
            <a:ext cx="566928" cy="1517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3500587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4" name="Picture 3" descr="A close-up of green and white&#10;&#10;Description automatically generated">
            <a:extLst>
              <a:ext uri="{FF2B5EF4-FFF2-40B4-BE49-F238E27FC236}">
                <a16:creationId xmlns:a16="http://schemas.microsoft.com/office/drawing/2014/main" id="{F680AE5A-C426-36FD-E875-65C352F89B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Text Placeholder 4">
            <a:extLst>
              <a:ext uri="{FF2B5EF4-FFF2-40B4-BE49-F238E27FC236}">
                <a16:creationId xmlns:a16="http://schemas.microsoft.com/office/drawing/2014/main" id="{986AD3F4-3771-EC4B-882B-5E3EA6379A9B}"/>
              </a:ext>
            </a:extLst>
          </p:cNvPr>
          <p:cNvSpPr>
            <a:spLocks noGrp="1"/>
          </p:cNvSpPr>
          <p:nvPr>
            <p:ph type="body" sz="quarter" idx="13" hasCustomPrompt="1"/>
          </p:nvPr>
        </p:nvSpPr>
        <p:spPr>
          <a:xfrm>
            <a:off x="1473866" y="1865236"/>
            <a:ext cx="18476688" cy="5943600"/>
          </a:xfrm>
          <a:prstGeom prst="rect">
            <a:avLst/>
          </a:prstGeom>
        </p:spPr>
        <p:txBody>
          <a:bodyPr anchor="b"/>
          <a:lstStyle>
            <a:lvl1pPr marL="0" indent="0" algn="l">
              <a:spcBef>
                <a:spcPts val="0"/>
              </a:spcBef>
              <a:buFontTx/>
              <a:buNone/>
              <a:defRPr lang="en-US" sz="9000" b="1" kern="0" cap="none" baseline="0" dirty="0" smtClean="0">
                <a:solidFill>
                  <a:schemeClr val="bg1"/>
                </a:solidFill>
                <a:latin typeface="NVIDIA Sans" panose="020B0503020203020204" pitchFamily="34" charset="0"/>
                <a:ea typeface="+mj-ea"/>
                <a:cs typeface="NVIDIA Sans" panose="020B0503020203020204" pitchFamily="34" charset="0"/>
              </a:defRPr>
            </a:lvl1pPr>
            <a:lvl2pPr marL="2562790" indent="0">
              <a:buFontTx/>
              <a:buNone/>
              <a:defRPr lang="en-US" sz="8000" b="1" kern="0" cap="all" baseline="0" dirty="0" smtClean="0">
                <a:solidFill>
                  <a:schemeClr val="tx1"/>
                </a:solidFill>
                <a:latin typeface="NVIDIA Sans" panose="020B0503020203020204" pitchFamily="34" charset="0"/>
                <a:ea typeface="+mj-ea"/>
                <a:cs typeface="+mj-cs"/>
              </a:defRPr>
            </a:lvl2pPr>
            <a:lvl3pPr marL="4883584" indent="0">
              <a:buFontTx/>
              <a:buNone/>
              <a:defRPr lang="en-US" sz="8000" b="1" kern="0" cap="all" baseline="0" dirty="0" smtClean="0">
                <a:solidFill>
                  <a:schemeClr val="tx1"/>
                </a:solidFill>
                <a:latin typeface="NVIDIA Sans" panose="020B0503020203020204" pitchFamily="34" charset="0"/>
                <a:ea typeface="+mj-ea"/>
                <a:cs typeface="+mj-cs"/>
              </a:defRPr>
            </a:lvl3pPr>
            <a:lvl4pPr marL="6933729" indent="0">
              <a:buFontTx/>
              <a:buNone/>
              <a:defRPr lang="en-US" sz="8000" b="1" kern="0" cap="all" baseline="0" dirty="0" smtClean="0">
                <a:solidFill>
                  <a:schemeClr val="tx1"/>
                </a:solidFill>
                <a:latin typeface="NVIDIA Sans" panose="020B0503020203020204" pitchFamily="34" charset="0"/>
                <a:ea typeface="+mj-ea"/>
                <a:cs typeface="+mj-cs"/>
              </a:defRPr>
            </a:lvl4pPr>
            <a:lvl5pPr marL="8471409" indent="0">
              <a:buFontTx/>
              <a:buNone/>
              <a:defRPr lang="en-US" sz="8000" b="1" kern="0" cap="all" baseline="0" dirty="0">
                <a:solidFill>
                  <a:schemeClr val="tx1"/>
                </a:solidFill>
                <a:latin typeface="NVIDIA Sans" panose="020B0503020203020204" pitchFamily="34" charset="0"/>
                <a:ea typeface="+mj-ea"/>
                <a:cs typeface="+mj-cs"/>
              </a:defRPr>
            </a:lvl5pPr>
          </a:lstStyle>
          <a:p>
            <a:pPr lvl="0"/>
            <a:r>
              <a:rPr lang="en-US"/>
              <a:t>Click To Add Text</a:t>
            </a:r>
          </a:p>
        </p:txBody>
      </p:sp>
      <p:sp>
        <p:nvSpPr>
          <p:cNvPr id="8" name="Rectangle 7">
            <a:extLst>
              <a:ext uri="{FF2B5EF4-FFF2-40B4-BE49-F238E27FC236}">
                <a16:creationId xmlns:a16="http://schemas.microsoft.com/office/drawing/2014/main" id="{991690F0-C869-92D8-B1E3-3151C511786C}"/>
              </a:ext>
            </a:extLst>
          </p:cNvPr>
          <p:cNvSpPr/>
          <p:nvPr userDrawn="1"/>
        </p:nvSpPr>
        <p:spPr>
          <a:xfrm>
            <a:off x="-1" y="0"/>
            <a:ext cx="566928" cy="7498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1553221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5CE798D4-9140-2EC5-6DC9-6C6A5F5737E4}"/>
              </a:ext>
            </a:extLst>
          </p:cNvPr>
          <p:cNvSpPr>
            <a:spLocks noGrp="1"/>
          </p:cNvSpPr>
          <p:nvPr>
            <p:ph type="body" sz="quarter" idx="10" hasCustomPrompt="1"/>
          </p:nvPr>
        </p:nvSpPr>
        <p:spPr>
          <a:xfrm>
            <a:off x="7634260" y="10771999"/>
            <a:ext cx="22733876" cy="5476186"/>
          </a:xfrm>
          <a:prstGeom prst="rect">
            <a:avLst/>
          </a:prstGeom>
        </p:spPr>
        <p:txBody>
          <a:bodyPr/>
          <a:lstStyle>
            <a:lvl1pPr marL="0" indent="0" algn="l">
              <a:lnSpc>
                <a:spcPct val="90000"/>
              </a:lnSpc>
              <a:spcBef>
                <a:spcPts val="0"/>
              </a:spcBef>
              <a:buFontTx/>
              <a:buNone/>
              <a:defRPr sz="4400" cap="none" baseline="0">
                <a:solidFill>
                  <a:schemeClr val="tx1"/>
                </a:solidFill>
                <a:latin typeface="NVIDIA Sans Medium" panose="020B0603020203020204" pitchFamily="34" charset="0"/>
                <a:cs typeface="NVIDIA Sans Medium" panose="020B06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Edit Text Style</a:t>
            </a:r>
          </a:p>
        </p:txBody>
      </p:sp>
      <p:sp>
        <p:nvSpPr>
          <p:cNvPr id="10" name="Title 1">
            <a:extLst>
              <a:ext uri="{FF2B5EF4-FFF2-40B4-BE49-F238E27FC236}">
                <a16:creationId xmlns:a16="http://schemas.microsoft.com/office/drawing/2014/main" id="{9FAAD9D4-FB4F-9DA0-9C5E-7AD5B9D1B73A}"/>
              </a:ext>
            </a:extLst>
          </p:cNvPr>
          <p:cNvSpPr>
            <a:spLocks noGrp="1"/>
          </p:cNvSpPr>
          <p:nvPr>
            <p:ph type="title" hasCustomPrompt="1"/>
          </p:nvPr>
        </p:nvSpPr>
        <p:spPr>
          <a:xfrm>
            <a:off x="7634260" y="9024760"/>
            <a:ext cx="22733877" cy="1754266"/>
          </a:xfrm>
          <a:prstGeom prst="rect">
            <a:avLst/>
          </a:prstGeom>
        </p:spPr>
        <p:txBody>
          <a:bodyPr/>
          <a:lstStyle>
            <a:lvl1pPr algn="l">
              <a:defRPr sz="12000" b="0" cap="none">
                <a:solidFill>
                  <a:schemeClr val="tx1"/>
                </a:solidFill>
                <a:latin typeface="NVIDIA Sans Light" panose="020B0303020203020204" pitchFamily="34" charset="0"/>
                <a:cs typeface="NVIDIA Sans Light" panose="020B0303020203020204" pitchFamily="34" charset="0"/>
              </a:defRPr>
            </a:lvl1pPr>
          </a:lstStyle>
          <a:p>
            <a:r>
              <a:rPr lang="en-US"/>
              <a:t>Click to add text</a:t>
            </a:r>
          </a:p>
        </p:txBody>
      </p:sp>
      <p:pic>
        <p:nvPicPr>
          <p:cNvPr id="11" name="Picture 10" descr="A close up of a logo&#10;&#10;Description automatically generated">
            <a:extLst>
              <a:ext uri="{FF2B5EF4-FFF2-40B4-BE49-F238E27FC236}">
                <a16:creationId xmlns:a16="http://schemas.microsoft.com/office/drawing/2014/main" id="{71DC9D6B-A1D3-6E9D-3F5B-25ABC3B87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93140" y="6248046"/>
            <a:ext cx="2357259" cy="2357256"/>
          </a:xfrm>
          <a:prstGeom prst="rect">
            <a:avLst/>
          </a:prstGeom>
        </p:spPr>
      </p:pic>
    </p:spTree>
    <p:extLst>
      <p:ext uri="{BB962C8B-B14F-4D97-AF65-F5344CB8AC3E}">
        <p14:creationId xmlns:p14="http://schemas.microsoft.com/office/powerpoint/2010/main" val="514405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95372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A green and white background&#10;&#10;Description automatically generated">
            <a:extLst>
              <a:ext uri="{FF2B5EF4-FFF2-40B4-BE49-F238E27FC236}">
                <a16:creationId xmlns:a16="http://schemas.microsoft.com/office/drawing/2014/main" id="{59444DC2-EE0C-D166-FB2A-0933A4B046B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9BB9031F-8728-8968-10CA-E5BDE38FC7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125" y="773531"/>
            <a:ext cx="8365991" cy="2882310"/>
          </a:xfrm>
          <a:prstGeom prst="rect">
            <a:avLst/>
          </a:prstGeom>
        </p:spPr>
      </p:pic>
    </p:spTree>
    <p:extLst>
      <p:ext uri="{BB962C8B-B14F-4D97-AF65-F5344CB8AC3E}">
        <p14:creationId xmlns:p14="http://schemas.microsoft.com/office/powerpoint/2010/main" val="3577155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3"/>
            <a:ext cx="33253680" cy="1969770"/>
          </a:xfrm>
        </p:spPr>
        <p:txBody>
          <a:bodyPr/>
          <a:lstStyle>
            <a:lvl1pPr algn="ctr">
              <a:defRPr sz="9333"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1" y="7010120"/>
            <a:ext cx="33162240" cy="12396417"/>
          </a:xfrm>
        </p:spPr>
        <p:txBody>
          <a:bodyPr/>
          <a:lstStyle>
            <a:lvl1pPr marL="0" indent="0">
              <a:buClr>
                <a:schemeClr val="bg2"/>
              </a:buClr>
              <a:buSzPct val="100000"/>
              <a:buFontTx/>
              <a:buNone/>
              <a:defRPr sz="4668">
                <a:solidFill>
                  <a:schemeClr val="accent4"/>
                </a:solidFill>
              </a:defRPr>
            </a:lvl1pPr>
            <a:lvl2pPr marL="1904982" indent="0">
              <a:buClr>
                <a:schemeClr val="bg2"/>
              </a:buClr>
              <a:buSzPct val="100000"/>
              <a:buFontTx/>
              <a:buNone/>
              <a:defRPr sz="3999">
                <a:solidFill>
                  <a:schemeClr val="accent4"/>
                </a:solidFill>
              </a:defRPr>
            </a:lvl2pPr>
            <a:lvl3pPr marL="3630048" indent="0">
              <a:buClr>
                <a:schemeClr val="bg2"/>
              </a:buClr>
              <a:buSzPct val="100000"/>
              <a:buFontTx/>
              <a:buNone/>
              <a:defRPr sz="3666">
                <a:solidFill>
                  <a:schemeClr val="accent4"/>
                </a:solidFill>
              </a:defRPr>
            </a:lvl3pPr>
            <a:lvl4pPr marL="5916024" indent="-761991">
              <a:buClr>
                <a:schemeClr val="bg2"/>
              </a:buClr>
              <a:buFont typeface="Wingdings" panose="05000000000000000000" pitchFamily="2" charset="2"/>
              <a:buChar char="§"/>
              <a:defRPr sz="6000">
                <a:solidFill>
                  <a:schemeClr val="tx1"/>
                </a:solidFill>
              </a:defRPr>
            </a:lvl4pPr>
            <a:lvl5pPr marL="7059012" indent="-761991">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p:txBody>
      </p:sp>
      <p:sp>
        <p:nvSpPr>
          <p:cNvPr id="5" name="Text Placeholder 4"/>
          <p:cNvSpPr>
            <a:spLocks noGrp="1"/>
          </p:cNvSpPr>
          <p:nvPr>
            <p:ph type="body" sz="quarter" idx="10"/>
          </p:nvPr>
        </p:nvSpPr>
        <p:spPr>
          <a:xfrm>
            <a:off x="1661160" y="3627120"/>
            <a:ext cx="33253680" cy="1751544"/>
          </a:xfrm>
        </p:spPr>
        <p:txBody>
          <a:bodyPr/>
          <a:lstStyle>
            <a:lvl1pPr marL="0" indent="0" algn="ctr">
              <a:buFontTx/>
              <a:buNone/>
              <a:defRPr sz="6000" b="0">
                <a:solidFill>
                  <a:schemeClr val="tx2"/>
                </a:solidFill>
                <a:latin typeface="Trebuchet MS" panose="020B0603020202020204" pitchFamily="34" charset="0"/>
              </a:defRPr>
            </a:lvl1pPr>
            <a:lvl2pPr marL="1904982" indent="0" algn="ctr">
              <a:buFontTx/>
              <a:buNone/>
              <a:defRPr sz="9333">
                <a:solidFill>
                  <a:schemeClr val="tx2"/>
                </a:solidFill>
                <a:latin typeface="Trebuchet MS" panose="020B0603020202020204" pitchFamily="34" charset="0"/>
              </a:defRPr>
            </a:lvl2pPr>
            <a:lvl3pPr marL="3630048" indent="0" algn="ctr">
              <a:buFontTx/>
              <a:buNone/>
              <a:defRPr sz="9333">
                <a:solidFill>
                  <a:schemeClr val="tx2"/>
                </a:solidFill>
                <a:latin typeface="Trebuchet MS" panose="020B0603020202020204" pitchFamily="34" charset="0"/>
              </a:defRPr>
            </a:lvl3pPr>
            <a:lvl4pPr marL="5154033" indent="0" algn="ctr">
              <a:buFontTx/>
              <a:buNone/>
              <a:defRPr sz="9333">
                <a:solidFill>
                  <a:schemeClr val="tx2"/>
                </a:solidFill>
                <a:latin typeface="Trebuchet MS" panose="020B0603020202020204" pitchFamily="34" charset="0"/>
              </a:defRPr>
            </a:lvl4pPr>
            <a:lvl5pPr marL="6297021"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37847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4572000" y="3367089"/>
            <a:ext cx="27432000" cy="7162800"/>
          </a:xfrm>
        </p:spPr>
        <p:txBody>
          <a:bodyPr anchor="b"/>
          <a:lstStyle>
            <a:lvl1pPr algn="ctr">
              <a:defRPr sz="18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4572000" y="10806114"/>
            <a:ext cx="27432000" cy="4967286"/>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5/20/25</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14843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1603169" y="405314"/>
            <a:ext cx="33666543" cy="3976689"/>
          </a:xfrm>
        </p:spPr>
        <p:txBody>
          <a:bodyPr>
            <a:normAutofit/>
          </a:bodyPr>
          <a:lstStyle>
            <a:lvl1pPr algn="ctr">
              <a:lnSpc>
                <a:spcPct val="100000"/>
              </a:lnSpc>
              <a:defRPr sz="144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1603169" y="4845134"/>
            <a:ext cx="33666543" cy="14214765"/>
          </a:xfrm>
        </p:spPr>
        <p:txBody>
          <a:bodyPr/>
          <a:lstStyle>
            <a:lvl1pPr>
              <a:lnSpc>
                <a:spcPct val="100000"/>
              </a:lnSpc>
              <a:spcBef>
                <a:spcPts val="0"/>
              </a:spcBef>
              <a:spcAft>
                <a:spcPts val="3600"/>
              </a:spcAft>
              <a:defRPr sz="96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3600"/>
              </a:spcAft>
              <a:defRPr sz="84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3600"/>
              </a:spcAft>
              <a:defRPr sz="72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3600"/>
              </a:spcAft>
              <a:defRPr sz="6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36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222801" y="19381577"/>
            <a:ext cx="8229600" cy="1095375"/>
          </a:xfrm>
        </p:spPr>
        <p:txBody>
          <a:bodyPr/>
          <a:lstStyle/>
          <a:p>
            <a:fld id="{3AF6F8BD-BCC6-7D43-A79E-885049D004FB}" type="datetime1">
              <a:rPr lang="en-US" smtClean="0"/>
              <a:t>5/20/25</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12115800" y="19416296"/>
            <a:ext cx="12344400" cy="109537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33479393" y="19686734"/>
            <a:ext cx="2882097" cy="71896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5280977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2495550" y="5129216"/>
            <a:ext cx="31546800" cy="8558211"/>
          </a:xfrm>
        </p:spPr>
        <p:txBody>
          <a:bodyPr anchor="b"/>
          <a:lstStyle>
            <a:lvl1pPr>
              <a:defRPr sz="18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2495550" y="13768391"/>
            <a:ext cx="31546800" cy="4500561"/>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5/20/25</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11705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2514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18516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5/20/25</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706341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2519364" y="1095377"/>
            <a:ext cx="31546800" cy="3976689"/>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2519366" y="5043489"/>
            <a:ext cx="15473361"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2519366" y="7515225"/>
            <a:ext cx="15473361" cy="110537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18516600" y="5043489"/>
            <a:ext cx="15549564"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18516600" y="7515225"/>
            <a:ext cx="15549564" cy="110537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5/20/25</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4286220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5/20/25</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61600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5/20/25</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0420345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15549564" y="2962277"/>
            <a:ext cx="18516600" cy="14620875"/>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5/20/25</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388637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B5A3B7-671E-C83C-D30C-891E7AC206A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B591E553-3F88-CE75-0B41-84F0FCE66A2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D74C6155-7E24-522A-D9BC-0187CC5320D6}"/>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76E4777A-F626-7644-27B7-BFAC0B981393}"/>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655459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15549564" y="2962277"/>
            <a:ext cx="18516600" cy="14620875"/>
          </a:xfrm>
        </p:spPr>
        <p:txBody>
          <a:bodyPr/>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5/20/25</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7448175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5/20/25</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61334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26174700" y="1095375"/>
            <a:ext cx="7886700" cy="1743551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2514600" y="1095375"/>
            <a:ext cx="23202900" cy="174355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5/20/25</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4661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DING_Title, Subtitle,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8F5163-CB61-79FB-F160-F5D40ECCE6F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6" name="Content Placeholder 2">
            <a:extLst>
              <a:ext uri="{FF2B5EF4-FFF2-40B4-BE49-F238E27FC236}">
                <a16:creationId xmlns:a16="http://schemas.microsoft.com/office/drawing/2014/main" id="{0A4DE4CF-0F8A-C449-EB63-E6FB16955E7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EB67495D-7B41-2537-BC39-7393489E5BF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884427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IDENTIAL_Cod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BB3E37-708E-211E-579F-07C9AF797CE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7" name="Content Placeholder 2">
            <a:extLst>
              <a:ext uri="{FF2B5EF4-FFF2-40B4-BE49-F238E27FC236}">
                <a16:creationId xmlns:a16="http://schemas.microsoft.com/office/drawing/2014/main" id="{700FC4D5-AB7A-23D7-9D7B-80DEBB4B5F2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E46F2B23-740A-C60D-727C-DC63D8F8D8F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0" name="TextBox 9">
            <a:extLst>
              <a:ext uri="{FF2B5EF4-FFF2-40B4-BE49-F238E27FC236}">
                <a16:creationId xmlns:a16="http://schemas.microsoft.com/office/drawing/2014/main" id="{5C9AAC10-E9F2-1A13-3A59-F02BCBD31C18}"/>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3653953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D6812F5-ABE3-E984-84D2-2BCF62F7495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C8D5FFB6-C6A8-037E-5413-097EB66C5C6C}"/>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22EAC335-6BA5-09DF-D45A-2D1E4919D600}"/>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87F3906-FA1F-F5DB-AEEC-275E973390EF}"/>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003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IDENTIAL_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02BC1FA-1DB5-2C7E-04B8-FED750886E98}"/>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A2AEF98B-5FB8-3A4F-796B-DD99AF3F272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8251F2F2-6278-B4DF-1110-A1875E182B4B}"/>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7B4011BA-8847-33A7-3882-701220150547}"/>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4CB4AC74-E8E5-AA23-89B3-FDB8D3DEFA54}"/>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969517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0"/>
            <a:ext cx="31546800" cy="2514600"/>
          </a:xfrm>
          <a:prstGeom prst="rect">
            <a:avLst/>
          </a:prstGeom>
        </p:spPr>
        <p:txBody>
          <a:bodyPr vert="horz" lIns="91440" tIns="45720" rIns="91440" bIns="45720" rtlCol="0" anchor="b">
            <a:normAutofit/>
          </a:bodyPr>
          <a:lstStyle/>
          <a:p>
            <a:r>
              <a:rPr lang="en-US"/>
              <a:t>Click To Add Title</a:t>
            </a:r>
          </a:p>
        </p:txBody>
      </p:sp>
      <p:grpSp>
        <p:nvGrpSpPr>
          <p:cNvPr id="8" name="Group 7">
            <a:extLst>
              <a:ext uri="{FF2B5EF4-FFF2-40B4-BE49-F238E27FC236}">
                <a16:creationId xmlns:a16="http://schemas.microsoft.com/office/drawing/2014/main" id="{71DA1210-4468-5B83-C91A-BBA62AF1227D}"/>
              </a:ext>
            </a:extLst>
          </p:cNvPr>
          <p:cNvGrpSpPr/>
          <p:nvPr userDrawn="1"/>
        </p:nvGrpSpPr>
        <p:grpSpPr>
          <a:xfrm>
            <a:off x="34061399" y="19504414"/>
            <a:ext cx="2514601" cy="1072783"/>
            <a:chOff x="34061399" y="19504414"/>
            <a:chExt cx="2514601" cy="1072783"/>
          </a:xfrm>
        </p:grpSpPr>
        <p:sp>
          <p:nvSpPr>
            <p:cNvPr id="5" name="Rectangle 4">
              <a:extLst>
                <a:ext uri="{FF2B5EF4-FFF2-40B4-BE49-F238E27FC236}">
                  <a16:creationId xmlns:a16="http://schemas.microsoft.com/office/drawing/2014/main" id="{B76547AF-589A-45F3-BD57-EACA3BF60CFD}"/>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9" name="Picture 8" descr="A picture containing shape&#10;&#10;Description automatically generated">
              <a:extLst>
                <a:ext uri="{FF2B5EF4-FFF2-40B4-BE49-F238E27FC236}">
                  <a16:creationId xmlns:a16="http://schemas.microsoft.com/office/drawing/2014/main" id="{0F64E9CA-B4B2-365B-092F-3051F7475EA8}"/>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34061399" y="19504414"/>
              <a:ext cx="2003438" cy="690238"/>
            </a:xfrm>
            <a:prstGeom prst="rect">
              <a:avLst/>
            </a:prstGeom>
          </p:spPr>
        </p:pic>
      </p:grpSp>
    </p:spTree>
    <p:extLst>
      <p:ext uri="{BB962C8B-B14F-4D97-AF65-F5344CB8AC3E}">
        <p14:creationId xmlns:p14="http://schemas.microsoft.com/office/powerpoint/2010/main" val="832407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22" r:id="rId3"/>
    <p:sldLayoutId id="2147483718" r:id="rId4"/>
    <p:sldLayoutId id="2147483681" r:id="rId5"/>
    <p:sldLayoutId id="2147483680" r:id="rId6"/>
    <p:sldLayoutId id="2147483682" r:id="rId7"/>
    <p:sldLayoutId id="2147483683" r:id="rId8"/>
    <p:sldLayoutId id="2147483705" r:id="rId9"/>
    <p:sldLayoutId id="2147483685" r:id="rId10"/>
    <p:sldLayoutId id="2147483686" r:id="rId11"/>
    <p:sldLayoutId id="2147483687" r:id="rId12"/>
    <p:sldLayoutId id="2147483691" r:id="rId13"/>
    <p:sldLayoutId id="2147483688" r:id="rId14"/>
    <p:sldLayoutId id="2147483690" r:id="rId15"/>
    <p:sldLayoutId id="2147483689" r:id="rId16"/>
    <p:sldLayoutId id="2147483692" r:id="rId17"/>
    <p:sldLayoutId id="2147483693" r:id="rId18"/>
    <p:sldLayoutId id="2147483709" r:id="rId19"/>
    <p:sldLayoutId id="2147483723"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695" r:id="rId29"/>
    <p:sldLayoutId id="2147483721" r:id="rId30"/>
    <p:sldLayoutId id="2147483694" r:id="rId31"/>
    <p:sldLayoutId id="2147483719" r:id="rId32"/>
    <p:sldLayoutId id="2147483724" r:id="rId33"/>
    <p:sldLayoutId id="2147483720" r:id="rId34"/>
    <p:sldLayoutId id="2147483672" r:id="rId35"/>
    <p:sldLayoutId id="2147483708" r:id="rId36"/>
    <p:sldLayoutId id="2147483725" r:id="rId37"/>
    <p:sldLayoutId id="2147483679" r:id="rId38"/>
    <p:sldLayoutId id="2147483676" r:id="rId39"/>
    <p:sldLayoutId id="2147483684" r:id="rId40"/>
    <p:sldLayoutId id="2147483738" r:id="rId4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p:titleStyle>
    <p:bodyStyle>
      <a:lvl1pPr marL="685800" indent="-685800" algn="l" defTabSz="2743200" rtl="0" eaLnBrk="1" latinLnBrk="0" hangingPunct="1">
        <a:lnSpc>
          <a:spcPct val="90000"/>
        </a:lnSpc>
        <a:spcBef>
          <a:spcPts val="3000"/>
        </a:spcBef>
        <a:buFont typeface="NVIDIA Sans" panose="020B0503020203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NVIDIA Sans" panose="020B0503020203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NVIDIA Sans" panose="020B0503020203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2514600" y="1095377"/>
            <a:ext cx="31546800" cy="39766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2514600" y="5476875"/>
            <a:ext cx="31546800" cy="1305401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2514600" y="19069052"/>
            <a:ext cx="8229600" cy="1095375"/>
          </a:xfrm>
          <a:prstGeom prst="rect">
            <a:avLst/>
          </a:prstGeom>
        </p:spPr>
        <p:txBody>
          <a:bodyPr vert="horz" lIns="91440" tIns="45720" rIns="91440" bIns="45720" rtlCol="0" anchor="ctr"/>
          <a:lstStyle>
            <a:lvl1pPr algn="l">
              <a:defRPr sz="3600">
                <a:solidFill>
                  <a:schemeClr val="tx1">
                    <a:tint val="75000"/>
                  </a:schemeClr>
                </a:solidFill>
              </a:defRPr>
            </a:lvl1pPr>
          </a:lstStyle>
          <a:p>
            <a:fld id="{95277300-BA5E-404D-9C5C-6790A31E4A9D}" type="datetime1">
              <a:rPr lang="en-US" smtClean="0"/>
              <a:t>5/20/25</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12115800" y="19069052"/>
            <a:ext cx="12344400" cy="1095375"/>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33452793" y="19443000"/>
            <a:ext cx="3016332" cy="1033278"/>
          </a:xfrm>
          <a:prstGeom prst="rect">
            <a:avLst/>
          </a:prstGeom>
        </p:spPr>
        <p:txBody>
          <a:bodyPr vert="horz" lIns="91440" tIns="45720" rIns="91440" bIns="45720" rtlCol="0" anchor="ctr"/>
          <a:lstStyle>
            <a:lvl1pPr algn="r">
              <a:defRPr sz="36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376533678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defTabSz="2743200" rtl="0" eaLnBrk="1" latinLnBrk="0" hangingPunct="1">
        <a:lnSpc>
          <a:spcPct val="90000"/>
        </a:lnSpc>
        <a:spcBef>
          <a:spcPct val="0"/>
        </a:spcBef>
        <a:buNone/>
        <a:defRPr sz="13200" b="1" kern="1200">
          <a:solidFill>
            <a:schemeClr val="accent1">
              <a:lumMod val="75000"/>
            </a:schemeClr>
          </a:solidFill>
          <a:latin typeface="+mn-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b="1"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b="1"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hyperlink" Target="http://www.mis.ntpu.edu.tw/en/" TargetMode="External"/><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1.pn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42.xml"/><Relationship Id="rId6" Type="http://schemas.openxmlformats.org/officeDocument/2006/relationships/hyperlink" Target="https://web.ntpu.edu.tw/~myday" TargetMode="External"/><Relationship Id="rId11" Type="http://schemas.openxmlformats.org/officeDocument/2006/relationships/image" Target="../media/image16.png"/><Relationship Id="rId5" Type="http://schemas.openxmlformats.org/officeDocument/2006/relationships/hyperlink" Target="http://mail.im.tku.edu.tw/~myday/" TargetMode="External"/><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hyperlink" Target="https://www.ntpu.edu.tw/" TargetMode="External"/><Relationship Id="rId9" Type="http://schemas.openxmlformats.org/officeDocument/2006/relationships/image" Target="../media/image14.png"/><Relationship Id="rId14" Type="http://schemas.openxmlformats.org/officeDocument/2006/relationships/image" Target="../media/image19.tiff"/></Relationships>
</file>

<file path=ppt/slides/_rels/slide10.xml.rels><?xml version="1.0" encoding="UTF-8" standalone="yes"?>
<Relationships xmlns="http://schemas.openxmlformats.org/package/2006/relationships"><Relationship Id="rId3" Type="http://schemas.openxmlformats.org/officeDocument/2006/relationships/hyperlink" Target="https://build.nvidia.com/stabilityai/stable-diffusion-xl" TargetMode="External"/><Relationship Id="rId2" Type="http://schemas.openxmlformats.org/officeDocument/2006/relationships/image" Target="../media/image21.png"/><Relationship Id="rId1" Type="http://schemas.openxmlformats.org/officeDocument/2006/relationships/slideLayout" Target="../slideLayouts/slideLayout43.xml"/><Relationship Id="rId5" Type="http://schemas.openxmlformats.org/officeDocument/2006/relationships/image" Target="../media/image25.png"/><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128.png"/></Relationships>
</file>

<file path=ppt/slides/_rels/slide10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18" Type="http://schemas.openxmlformats.org/officeDocument/2006/relationships/hyperlink" Target="https://learn.nvidia.com/courses/course-detail?course_id=course-v1:DLI+S-FX-14+V1" TargetMode="External"/><Relationship Id="rId3" Type="http://schemas.openxmlformats.org/officeDocument/2006/relationships/image" Target="../media/image118.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331.png"/><Relationship Id="rId2" Type="http://schemas.openxmlformats.org/officeDocument/2006/relationships/notesSlide" Target="../notesSlides/notesSlide53.xml"/><Relationship Id="rId16" Type="http://schemas.openxmlformats.org/officeDocument/2006/relationships/image" Target="../media/image139.png"/><Relationship Id="rId1" Type="http://schemas.openxmlformats.org/officeDocument/2006/relationships/slideLayout" Target="../slideLayouts/slideLayout18.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19.png"/><Relationship Id="rId15" Type="http://schemas.openxmlformats.org/officeDocument/2006/relationships/image" Target="../media/image138.png"/><Relationship Id="rId10" Type="http://schemas.openxmlformats.org/officeDocument/2006/relationships/image" Target="../media/image133.png"/><Relationship Id="rId4" Type="http://schemas.microsoft.com/office/2007/relationships/hdphoto" Target="../media/hdphoto5.wdp"/><Relationship Id="rId9" Type="http://schemas.openxmlformats.org/officeDocument/2006/relationships/image" Target="../media/image132.png"/><Relationship Id="rId14" Type="http://schemas.openxmlformats.org/officeDocument/2006/relationships/image" Target="../media/image137.png"/></Relationships>
</file>

<file path=ppt/slides/_rels/slide104.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400.png"/><Relationship Id="rId26" Type="http://schemas.openxmlformats.org/officeDocument/2006/relationships/image" Target="../media/image480.png"/><Relationship Id="rId3" Type="http://schemas.openxmlformats.org/officeDocument/2006/relationships/image" Target="../media/image129.png"/><Relationship Id="rId21" Type="http://schemas.openxmlformats.org/officeDocument/2006/relationships/image" Target="../media/image430.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390.png"/><Relationship Id="rId25" Type="http://schemas.openxmlformats.org/officeDocument/2006/relationships/image" Target="../media/image470.png"/><Relationship Id="rId2" Type="http://schemas.openxmlformats.org/officeDocument/2006/relationships/notesSlide" Target="../notesSlides/notesSlide54.xml"/><Relationship Id="rId16" Type="http://schemas.openxmlformats.org/officeDocument/2006/relationships/image" Target="../media/image380.png"/><Relationship Id="rId20" Type="http://schemas.openxmlformats.org/officeDocument/2006/relationships/image" Target="../media/image420.png"/><Relationship Id="rId29" Type="http://schemas.openxmlformats.org/officeDocument/2006/relationships/image" Target="../media/image510.png"/><Relationship Id="rId1" Type="http://schemas.openxmlformats.org/officeDocument/2006/relationships/slideLayout" Target="../slideLayouts/slideLayout18.xml"/><Relationship Id="rId6" Type="http://schemas.openxmlformats.org/officeDocument/2006/relationships/image" Target="../media/image132.png"/><Relationship Id="rId11" Type="http://schemas.openxmlformats.org/officeDocument/2006/relationships/image" Target="../media/image137.png"/><Relationship Id="rId24" Type="http://schemas.openxmlformats.org/officeDocument/2006/relationships/image" Target="../media/image460.png"/><Relationship Id="rId5" Type="http://schemas.openxmlformats.org/officeDocument/2006/relationships/image" Target="../media/image131.png"/><Relationship Id="rId15" Type="http://schemas.openxmlformats.org/officeDocument/2006/relationships/image" Target="../media/image370.png"/><Relationship Id="rId23" Type="http://schemas.openxmlformats.org/officeDocument/2006/relationships/image" Target="../media/image450.png"/><Relationship Id="rId28" Type="http://schemas.openxmlformats.org/officeDocument/2006/relationships/image" Target="../media/image500.png"/><Relationship Id="rId10" Type="http://schemas.openxmlformats.org/officeDocument/2006/relationships/image" Target="../media/image136.png"/><Relationship Id="rId19" Type="http://schemas.openxmlformats.org/officeDocument/2006/relationships/image" Target="../media/image410.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360.png"/><Relationship Id="rId22" Type="http://schemas.openxmlformats.org/officeDocument/2006/relationships/image" Target="../media/image440.png"/><Relationship Id="rId27" Type="http://schemas.openxmlformats.org/officeDocument/2006/relationships/image" Target="../media/image490.png"/><Relationship Id="rId30" Type="http://schemas.openxmlformats.org/officeDocument/2006/relationships/hyperlink" Target="https://learn.nvidia.com/courses/course-detail?course_id=course-v1:DLI+S-FX-14+V1" TargetMode="External"/></Relationships>
</file>

<file path=ppt/slides/_rels/slide105.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55.xml"/><Relationship Id="rId16" Type="http://schemas.openxmlformats.org/officeDocument/2006/relationships/image" Target="../media/image330.png"/><Relationship Id="rId1" Type="http://schemas.openxmlformats.org/officeDocument/2006/relationships/slideLayout" Target="../slideLayouts/slideLayout18.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340.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310.png"/></Relationships>
</file>

<file path=ppt/slides/_rels/slide106.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8.xml"/></Relationships>
</file>

<file path=ppt/slides/_rels/slide107.xml.rels><?xml version="1.0" encoding="UTF-8" standalone="yes"?>
<Relationships xmlns="http://schemas.openxmlformats.org/package/2006/relationships"><Relationship Id="rId13" Type="http://schemas.openxmlformats.org/officeDocument/2006/relationships/image" Target="../media/image139.png"/><Relationship Id="rId18" Type="http://schemas.openxmlformats.org/officeDocument/2006/relationships/image" Target="../media/image560.png"/><Relationship Id="rId26" Type="http://schemas.openxmlformats.org/officeDocument/2006/relationships/image" Target="../media/image360.png"/><Relationship Id="rId3" Type="http://schemas.openxmlformats.org/officeDocument/2006/relationships/image" Target="../media/image129.png"/><Relationship Id="rId21" Type="http://schemas.openxmlformats.org/officeDocument/2006/relationships/image" Target="../media/image590.png"/><Relationship Id="rId34" Type="http://schemas.openxmlformats.org/officeDocument/2006/relationships/image" Target="../media/image440.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550.png"/><Relationship Id="rId25" Type="http://schemas.openxmlformats.org/officeDocument/2006/relationships/image" Target="../media/image631.png"/><Relationship Id="rId33" Type="http://schemas.openxmlformats.org/officeDocument/2006/relationships/image" Target="../media/image430.png"/><Relationship Id="rId2" Type="http://schemas.openxmlformats.org/officeDocument/2006/relationships/notesSlide" Target="../notesSlides/notesSlide56.xml"/><Relationship Id="rId16" Type="http://schemas.openxmlformats.org/officeDocument/2006/relationships/image" Target="../media/image540.png"/><Relationship Id="rId20" Type="http://schemas.openxmlformats.org/officeDocument/2006/relationships/image" Target="../media/image580.png"/><Relationship Id="rId29" Type="http://schemas.openxmlformats.org/officeDocument/2006/relationships/image" Target="../media/image390.png"/><Relationship Id="rId1" Type="http://schemas.openxmlformats.org/officeDocument/2006/relationships/slideLayout" Target="../slideLayouts/slideLayout18.xml"/><Relationship Id="rId6" Type="http://schemas.openxmlformats.org/officeDocument/2006/relationships/image" Target="../media/image132.png"/><Relationship Id="rId11" Type="http://schemas.openxmlformats.org/officeDocument/2006/relationships/image" Target="../media/image137.png"/><Relationship Id="rId24" Type="http://schemas.openxmlformats.org/officeDocument/2006/relationships/image" Target="../media/image621.png"/><Relationship Id="rId32" Type="http://schemas.openxmlformats.org/officeDocument/2006/relationships/image" Target="../media/image420.png"/><Relationship Id="rId5" Type="http://schemas.openxmlformats.org/officeDocument/2006/relationships/image" Target="../media/image131.png"/><Relationship Id="rId15" Type="http://schemas.openxmlformats.org/officeDocument/2006/relationships/image" Target="../media/image530.png"/><Relationship Id="rId23" Type="http://schemas.openxmlformats.org/officeDocument/2006/relationships/image" Target="../media/image611.png"/><Relationship Id="rId28" Type="http://schemas.openxmlformats.org/officeDocument/2006/relationships/image" Target="../media/image380.png"/><Relationship Id="rId36" Type="http://schemas.openxmlformats.org/officeDocument/2006/relationships/hyperlink" Target="https://learn.nvidia.com/courses/course-detail?course_id=course-v1:DLI+S-FX-14+V1" TargetMode="External"/><Relationship Id="rId10" Type="http://schemas.openxmlformats.org/officeDocument/2006/relationships/image" Target="../media/image136.png"/><Relationship Id="rId19" Type="http://schemas.openxmlformats.org/officeDocument/2006/relationships/image" Target="../media/image570.png"/><Relationship Id="rId31" Type="http://schemas.openxmlformats.org/officeDocument/2006/relationships/image" Target="../media/image410.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520.png"/><Relationship Id="rId22" Type="http://schemas.openxmlformats.org/officeDocument/2006/relationships/image" Target="../media/image600.png"/><Relationship Id="rId27" Type="http://schemas.openxmlformats.org/officeDocument/2006/relationships/image" Target="../media/image370.png"/><Relationship Id="rId30" Type="http://schemas.openxmlformats.org/officeDocument/2006/relationships/image" Target="../media/image400.png"/><Relationship Id="rId35" Type="http://schemas.openxmlformats.org/officeDocument/2006/relationships/image" Target="../media/image450.png"/><Relationship Id="rId8" Type="http://schemas.openxmlformats.org/officeDocument/2006/relationships/image" Target="../media/image134.png"/></Relationships>
</file>

<file path=ppt/slides/_rels/slide108.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33.png"/><Relationship Id="rId3" Type="http://schemas.openxmlformats.org/officeDocument/2006/relationships/image" Target="../media/image130.png"/><Relationship Id="rId7" Type="http://schemas.openxmlformats.org/officeDocument/2006/relationships/image" Target="../media/image135.png"/><Relationship Id="rId12" Type="http://schemas.openxmlformats.org/officeDocument/2006/relationships/image" Target="../media/image129.png"/><Relationship Id="rId2" Type="http://schemas.openxmlformats.org/officeDocument/2006/relationships/notesSlide" Target="../notesSlides/notesSlide57.xml"/><Relationship Id="rId1" Type="http://schemas.openxmlformats.org/officeDocument/2006/relationships/slideLayout" Target="../slideLayouts/slideLayout18.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2.png"/><Relationship Id="rId15" Type="http://schemas.openxmlformats.org/officeDocument/2006/relationships/hyperlink" Target="https://learn.nvidia.com/courses/course-detail?course_id=course-v1:DLI+S-FX-14+V1" TargetMode="External"/><Relationship Id="rId10" Type="http://schemas.openxmlformats.org/officeDocument/2006/relationships/image" Target="../media/image138.png"/><Relationship Id="rId4" Type="http://schemas.openxmlformats.org/officeDocument/2006/relationships/image" Target="../media/image131.png"/><Relationship Id="rId9" Type="http://schemas.openxmlformats.org/officeDocument/2006/relationships/image" Target="../media/image137.png"/><Relationship Id="rId14" Type="http://schemas.openxmlformats.org/officeDocument/2006/relationships/image" Target="../media/image641.png"/></Relationships>
</file>

<file path=ppt/slides/_rels/slide109.xml.rels><?xml version="1.0" encoding="UTF-8" standalone="yes"?>
<Relationships xmlns="http://schemas.openxmlformats.org/package/2006/relationships"><Relationship Id="rId13" Type="http://schemas.openxmlformats.org/officeDocument/2006/relationships/image" Target="../media/image139.png"/><Relationship Id="rId18" Type="http://schemas.openxmlformats.org/officeDocument/2006/relationships/image" Target="../media/image550.png"/><Relationship Id="rId26" Type="http://schemas.openxmlformats.org/officeDocument/2006/relationships/image" Target="../media/image360.png"/><Relationship Id="rId21" Type="http://schemas.openxmlformats.org/officeDocument/2006/relationships/image" Target="../media/image580.png"/><Relationship Id="rId34" Type="http://schemas.openxmlformats.org/officeDocument/2006/relationships/image" Target="../media/image440.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540.png"/><Relationship Id="rId25" Type="http://schemas.openxmlformats.org/officeDocument/2006/relationships/image" Target="../media/image621.png"/><Relationship Id="rId33" Type="http://schemas.openxmlformats.org/officeDocument/2006/relationships/image" Target="../media/image430.png"/><Relationship Id="rId2" Type="http://schemas.openxmlformats.org/officeDocument/2006/relationships/notesSlide" Target="../notesSlides/notesSlide58.xml"/><Relationship Id="rId16" Type="http://schemas.openxmlformats.org/officeDocument/2006/relationships/image" Target="../media/image530.png"/><Relationship Id="rId20" Type="http://schemas.openxmlformats.org/officeDocument/2006/relationships/image" Target="../media/image570.png"/><Relationship Id="rId29" Type="http://schemas.openxmlformats.org/officeDocument/2006/relationships/image" Target="../media/image390.png"/><Relationship Id="rId1" Type="http://schemas.openxmlformats.org/officeDocument/2006/relationships/slideLayout" Target="../slideLayouts/slideLayout18.xml"/><Relationship Id="rId6" Type="http://schemas.openxmlformats.org/officeDocument/2006/relationships/image" Target="../media/image132.png"/><Relationship Id="rId11" Type="http://schemas.openxmlformats.org/officeDocument/2006/relationships/image" Target="../media/image137.png"/><Relationship Id="rId24" Type="http://schemas.openxmlformats.org/officeDocument/2006/relationships/image" Target="../media/image611.png"/><Relationship Id="rId32" Type="http://schemas.openxmlformats.org/officeDocument/2006/relationships/image" Target="../media/image420.png"/><Relationship Id="rId37" Type="http://schemas.openxmlformats.org/officeDocument/2006/relationships/hyperlink" Target="https://learn.nvidia.com/courses/course-detail?course_id=course-v1:DLI+S-FX-14+V1" TargetMode="External"/><Relationship Id="rId5" Type="http://schemas.openxmlformats.org/officeDocument/2006/relationships/image" Target="../media/image131.png"/><Relationship Id="rId15" Type="http://schemas.openxmlformats.org/officeDocument/2006/relationships/image" Target="../media/image520.png"/><Relationship Id="rId23" Type="http://schemas.openxmlformats.org/officeDocument/2006/relationships/image" Target="../media/image600.png"/><Relationship Id="rId28" Type="http://schemas.openxmlformats.org/officeDocument/2006/relationships/image" Target="../media/image380.png"/><Relationship Id="rId36" Type="http://schemas.openxmlformats.org/officeDocument/2006/relationships/image" Target="../media/image350.png"/><Relationship Id="rId10" Type="http://schemas.openxmlformats.org/officeDocument/2006/relationships/image" Target="../media/image136.png"/><Relationship Id="rId19" Type="http://schemas.openxmlformats.org/officeDocument/2006/relationships/image" Target="../media/image560.png"/><Relationship Id="rId31" Type="http://schemas.openxmlformats.org/officeDocument/2006/relationships/image" Target="../media/image410.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651.png"/><Relationship Id="rId22" Type="http://schemas.openxmlformats.org/officeDocument/2006/relationships/image" Target="../media/image590.png"/><Relationship Id="rId27" Type="http://schemas.openxmlformats.org/officeDocument/2006/relationships/image" Target="../media/image370.png"/><Relationship Id="rId30" Type="http://schemas.openxmlformats.org/officeDocument/2006/relationships/image" Target="../media/image400.png"/><Relationship Id="rId35" Type="http://schemas.openxmlformats.org/officeDocument/2006/relationships/image" Target="../media/image450.png"/><Relationship Id="rId8" Type="http://schemas.openxmlformats.org/officeDocument/2006/relationships/image" Target="../media/image134.png"/><Relationship Id="rId3" Type="http://schemas.openxmlformats.org/officeDocument/2006/relationships/image" Target="../media/image129.png"/></Relationships>
</file>

<file path=ppt/slides/_rels/slide11.xml.rels><?xml version="1.0" encoding="UTF-8" standalone="yes"?>
<Relationships xmlns="http://schemas.openxmlformats.org/package/2006/relationships"><Relationship Id="rId3" Type="http://schemas.openxmlformats.org/officeDocument/2006/relationships/hyperlink" Target="https://build.nvidia.com/stabilityai/stable-diffusion-xl" TargetMode="External"/><Relationship Id="rId2" Type="http://schemas.openxmlformats.org/officeDocument/2006/relationships/image" Target="../media/image21.png"/><Relationship Id="rId1" Type="http://schemas.openxmlformats.org/officeDocument/2006/relationships/slideLayout" Target="../slideLayouts/slideLayout43.xml"/><Relationship Id="rId4" Type="http://schemas.openxmlformats.org/officeDocument/2006/relationships/image" Target="../media/image26.png"/></Relationships>
</file>

<file path=ppt/slides/_rels/slide110.xml.rels><?xml version="1.0" encoding="UTF-8" standalone="yes"?>
<Relationships xmlns="http://schemas.openxmlformats.org/package/2006/relationships"><Relationship Id="rId13" Type="http://schemas.openxmlformats.org/officeDocument/2006/relationships/image" Target="../media/image139.png"/><Relationship Id="rId39" Type="http://schemas.openxmlformats.org/officeDocument/2006/relationships/image" Target="../media/image520.png"/><Relationship Id="rId42" Type="http://schemas.openxmlformats.org/officeDocument/2006/relationships/image" Target="../media/image550.png"/><Relationship Id="rId47" Type="http://schemas.openxmlformats.org/officeDocument/2006/relationships/image" Target="../media/image600.png"/><Relationship Id="rId50" Type="http://schemas.openxmlformats.org/officeDocument/2006/relationships/image" Target="../media/image360.png"/><Relationship Id="rId55" Type="http://schemas.openxmlformats.org/officeDocument/2006/relationships/image" Target="../media/image410.png"/><Relationship Id="rId7" Type="http://schemas.openxmlformats.org/officeDocument/2006/relationships/image" Target="../media/image133.png"/><Relationship Id="rId12" Type="http://schemas.openxmlformats.org/officeDocument/2006/relationships/image" Target="../media/image138.png"/><Relationship Id="rId38" Type="http://schemas.openxmlformats.org/officeDocument/2006/relationships/image" Target="../media/image651.png"/><Relationship Id="rId46" Type="http://schemas.openxmlformats.org/officeDocument/2006/relationships/image" Target="../media/image590.png"/><Relationship Id="rId59" Type="http://schemas.openxmlformats.org/officeDocument/2006/relationships/image" Target="../media/image450.png"/><Relationship Id="rId2" Type="http://schemas.openxmlformats.org/officeDocument/2006/relationships/notesSlide" Target="../notesSlides/notesSlide59.xml"/><Relationship Id="rId41" Type="http://schemas.openxmlformats.org/officeDocument/2006/relationships/image" Target="../media/image540.png"/><Relationship Id="rId54" Type="http://schemas.openxmlformats.org/officeDocument/2006/relationships/image" Target="../media/image400.png"/><Relationship Id="rId1" Type="http://schemas.openxmlformats.org/officeDocument/2006/relationships/slideLayout" Target="../slideLayouts/slideLayout18.xml"/><Relationship Id="rId6" Type="http://schemas.openxmlformats.org/officeDocument/2006/relationships/image" Target="../media/image132.png"/><Relationship Id="rId11" Type="http://schemas.openxmlformats.org/officeDocument/2006/relationships/image" Target="../media/image137.png"/><Relationship Id="rId37" Type="http://schemas.openxmlformats.org/officeDocument/2006/relationships/image" Target="../media/image670.png"/><Relationship Id="rId40" Type="http://schemas.openxmlformats.org/officeDocument/2006/relationships/image" Target="../media/image530.png"/><Relationship Id="rId45" Type="http://schemas.openxmlformats.org/officeDocument/2006/relationships/image" Target="../media/image580.png"/><Relationship Id="rId53" Type="http://schemas.openxmlformats.org/officeDocument/2006/relationships/image" Target="../media/image390.png"/><Relationship Id="rId58" Type="http://schemas.openxmlformats.org/officeDocument/2006/relationships/image" Target="../media/image440.png"/><Relationship Id="rId5" Type="http://schemas.openxmlformats.org/officeDocument/2006/relationships/image" Target="../media/image131.png"/><Relationship Id="rId49" Type="http://schemas.openxmlformats.org/officeDocument/2006/relationships/image" Target="../media/image621.png"/><Relationship Id="rId57" Type="http://schemas.openxmlformats.org/officeDocument/2006/relationships/image" Target="../media/image430.png"/><Relationship Id="rId10" Type="http://schemas.openxmlformats.org/officeDocument/2006/relationships/image" Target="../media/image136.png"/><Relationship Id="rId44" Type="http://schemas.openxmlformats.org/officeDocument/2006/relationships/image" Target="../media/image570.png"/><Relationship Id="rId52" Type="http://schemas.openxmlformats.org/officeDocument/2006/relationships/image" Target="../media/image380.png"/><Relationship Id="rId60" Type="http://schemas.openxmlformats.org/officeDocument/2006/relationships/hyperlink" Target="https://learn.nvidia.com/courses/course-detail?course_id=course-v1:DLI+S-FX-14+V1" TargetMode="External"/><Relationship Id="rId4" Type="http://schemas.openxmlformats.org/officeDocument/2006/relationships/image" Target="../media/image130.png"/><Relationship Id="rId9" Type="http://schemas.openxmlformats.org/officeDocument/2006/relationships/image" Target="../media/image135.png"/><Relationship Id="rId35" Type="http://schemas.openxmlformats.org/officeDocument/2006/relationships/image" Target="../media/image660.png"/><Relationship Id="rId43" Type="http://schemas.openxmlformats.org/officeDocument/2006/relationships/image" Target="../media/image560.png"/><Relationship Id="rId48" Type="http://schemas.openxmlformats.org/officeDocument/2006/relationships/image" Target="../media/image611.png"/><Relationship Id="rId56" Type="http://schemas.openxmlformats.org/officeDocument/2006/relationships/image" Target="../media/image420.png"/><Relationship Id="rId8" Type="http://schemas.openxmlformats.org/officeDocument/2006/relationships/image" Target="../media/image134.png"/><Relationship Id="rId51" Type="http://schemas.openxmlformats.org/officeDocument/2006/relationships/image" Target="../media/image370.png"/><Relationship Id="rId3" Type="http://schemas.openxmlformats.org/officeDocument/2006/relationships/image" Target="../media/image129.png"/></Relationships>
</file>

<file path=ppt/slides/_rels/slide11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112.xml.rels><?xml version="1.0" encoding="UTF-8" standalone="yes"?>
<Relationships xmlns="http://schemas.openxmlformats.org/package/2006/relationships"><Relationship Id="rId8" Type="http://schemas.openxmlformats.org/officeDocument/2006/relationships/image" Target="../media/image720.png"/><Relationship Id="rId13" Type="http://schemas.openxmlformats.org/officeDocument/2006/relationships/image" Target="../media/image144.png"/><Relationship Id="rId3" Type="http://schemas.openxmlformats.org/officeDocument/2006/relationships/image" Target="../media/image86.png"/><Relationship Id="rId7" Type="http://schemas.openxmlformats.org/officeDocument/2006/relationships/image" Target="../media/image710.png"/><Relationship Id="rId12" Type="http://schemas.openxmlformats.org/officeDocument/2006/relationships/image" Target="../media/image760.png"/><Relationship Id="rId2" Type="http://schemas.openxmlformats.org/officeDocument/2006/relationships/notesSlide" Target="../notesSlides/notesSlide61.xml"/><Relationship Id="rId1" Type="http://schemas.openxmlformats.org/officeDocument/2006/relationships/slideLayout" Target="../slideLayouts/slideLayout18.xml"/><Relationship Id="rId6" Type="http://schemas.openxmlformats.org/officeDocument/2006/relationships/image" Target="../media/image700.png"/><Relationship Id="rId11" Type="http://schemas.openxmlformats.org/officeDocument/2006/relationships/image" Target="../media/image750.png"/><Relationship Id="rId5" Type="http://schemas.openxmlformats.org/officeDocument/2006/relationships/image" Target="../media/image141.png"/><Relationship Id="rId15" Type="http://schemas.openxmlformats.org/officeDocument/2006/relationships/hyperlink" Target="https://learn.nvidia.com/courses/course-detail?course_id=course-v1:DLI+S-FX-14+V1" TargetMode="External"/><Relationship Id="rId10" Type="http://schemas.openxmlformats.org/officeDocument/2006/relationships/image" Target="../media/image143.png"/><Relationship Id="rId4" Type="http://schemas.openxmlformats.org/officeDocument/2006/relationships/image" Target="../media/image140.png"/><Relationship Id="rId9" Type="http://schemas.openxmlformats.org/officeDocument/2006/relationships/image" Target="../media/image142.png"/><Relationship Id="rId14" Type="http://schemas.openxmlformats.org/officeDocument/2006/relationships/image" Target="../media/image780.png"/></Relationships>
</file>

<file path=ppt/slides/_rels/slide113.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image" Target="../media/image790.png"/><Relationship Id="rId7" Type="http://schemas.openxmlformats.org/officeDocument/2006/relationships/image" Target="../media/image700.png"/><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image" Target="../media/image141.png"/><Relationship Id="rId5" Type="http://schemas.openxmlformats.org/officeDocument/2006/relationships/image" Target="../media/image140.png"/><Relationship Id="rId10" Type="http://schemas.openxmlformats.org/officeDocument/2006/relationships/hyperlink" Target="https://learn.nvidia.com/courses/course-detail?course_id=course-v1:DLI+S-FX-14+V1" TargetMode="External"/><Relationship Id="rId4" Type="http://schemas.openxmlformats.org/officeDocument/2006/relationships/image" Target="../media/image86.png"/><Relationship Id="rId9" Type="http://schemas.openxmlformats.org/officeDocument/2006/relationships/image" Target="../media/image800.png"/></Relationships>
</file>

<file path=ppt/slides/_rels/slide11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11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68.png"/><Relationship Id="rId7"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69.svg"/><Relationship Id="rId9" Type="http://schemas.openxmlformats.org/officeDocument/2006/relationships/hyperlink" Target="https://learn.nvidia.com/courses/course-detail?course_id=course-v1:DLI+S-FX-14+V1"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72.svg"/></Relationships>
</file>

<file path=ppt/slides/_rels/slide11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68.png"/><Relationship Id="rId7" Type="http://schemas.openxmlformats.org/officeDocument/2006/relationships/image" Target="../media/image145.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69.svg"/><Relationship Id="rId9" Type="http://schemas.openxmlformats.org/officeDocument/2006/relationships/hyperlink" Target="https://learn.nvidia.com/courses/course-detail?course_id=course-v1:DLI+S-FX-14+V1" TargetMode="External"/></Relationships>
</file>

<file path=ppt/slides/_rels/slide118.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image" Target="../media/image860.png"/><Relationship Id="rId7" Type="http://schemas.openxmlformats.org/officeDocument/2006/relationships/image" Target="../media/image109.sv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hyperlink" Target="https://learn.nvidia.com/courses/course-detail?course_id=course-v1:DLI+S-FX-14+V1" TargetMode="External"/><Relationship Id="rId5" Type="http://schemas.openxmlformats.org/officeDocument/2006/relationships/image" Target="../media/image880.png"/><Relationship Id="rId10" Type="http://schemas.openxmlformats.org/officeDocument/2006/relationships/image" Target="../media/image930.png"/><Relationship Id="rId4" Type="http://schemas.openxmlformats.org/officeDocument/2006/relationships/image" Target="../media/image870.png"/><Relationship Id="rId9" Type="http://schemas.openxmlformats.org/officeDocument/2006/relationships/image" Target="../media/image920.png"/></Relationships>
</file>

<file path=ppt/slides/_rels/slide119.xml.rels><?xml version="1.0" encoding="UTF-8" standalone="yes"?>
<Relationships xmlns="http://schemas.openxmlformats.org/package/2006/relationships"><Relationship Id="rId8" Type="http://schemas.openxmlformats.org/officeDocument/2006/relationships/image" Target="../media/image950.png"/><Relationship Id="rId13" Type="http://schemas.openxmlformats.org/officeDocument/2006/relationships/hyperlink" Target="https://learn.nvidia.com/courses/course-detail?course_id=course-v1:DLI+S-FX-14+V1" TargetMode="External"/><Relationship Id="rId3" Type="http://schemas.openxmlformats.org/officeDocument/2006/relationships/image" Target="../media/image940.png"/><Relationship Id="rId7" Type="http://schemas.openxmlformats.org/officeDocument/2006/relationships/image" Target="../media/image920.png"/><Relationship Id="rId12" Type="http://schemas.openxmlformats.org/officeDocument/2006/relationships/image" Target="../media/image990.png"/><Relationship Id="rId2" Type="http://schemas.openxmlformats.org/officeDocument/2006/relationships/notesSlide" Target="../notesSlides/notesSlide68.xml"/><Relationship Id="rId1" Type="http://schemas.openxmlformats.org/officeDocument/2006/relationships/slideLayout" Target="../slideLayouts/slideLayout2.xml"/><Relationship Id="rId11" Type="http://schemas.openxmlformats.org/officeDocument/2006/relationships/image" Target="../media/image980.png"/><Relationship Id="rId10" Type="http://schemas.openxmlformats.org/officeDocument/2006/relationships/image" Target="../media/image970.png"/><Relationship Id="rId4" Type="http://schemas.openxmlformats.org/officeDocument/2006/relationships/image" Target="../media/image870.png"/><Relationship Id="rId9" Type="http://schemas.openxmlformats.org/officeDocument/2006/relationships/image" Target="../media/image960.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8" Type="http://schemas.openxmlformats.org/officeDocument/2006/relationships/image" Target="../media/image1050.png"/><Relationship Id="rId3" Type="http://schemas.openxmlformats.org/officeDocument/2006/relationships/image" Target="../media/image1000.png"/><Relationship Id="rId7" Type="http://schemas.openxmlformats.org/officeDocument/2006/relationships/image" Target="../media/image1040.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030.png"/><Relationship Id="rId5" Type="http://schemas.openxmlformats.org/officeDocument/2006/relationships/image" Target="../media/image1020.png"/><Relationship Id="rId10" Type="http://schemas.openxmlformats.org/officeDocument/2006/relationships/hyperlink" Target="https://learn.nvidia.com/courses/course-detail?course_id=course-v1:DLI+S-FX-14+V1" TargetMode="External"/><Relationship Id="rId4" Type="http://schemas.openxmlformats.org/officeDocument/2006/relationships/image" Target="../media/image1010.png"/><Relationship Id="rId9" Type="http://schemas.openxmlformats.org/officeDocument/2006/relationships/image" Target="../media/image1060.png"/></Relationships>
</file>

<file path=ppt/slides/_rels/slide12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0.xml"/><Relationship Id="rId1" Type="http://schemas.openxmlformats.org/officeDocument/2006/relationships/slideLayout" Target="../slideLayouts/slideLayout38.xml"/></Relationships>
</file>

<file path=ppt/slides/_rels/slide1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3.xml"/><Relationship Id="rId4" Type="http://schemas.openxmlformats.org/officeDocument/2006/relationships/image" Target="../media/image147.png"/></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3.xml"/><Relationship Id="rId4" Type="http://schemas.openxmlformats.org/officeDocument/2006/relationships/image" Target="../media/image148.png"/></Relationships>
</file>

<file path=ppt/slides/_rels/slide1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3.xml"/><Relationship Id="rId4" Type="http://schemas.openxmlformats.org/officeDocument/2006/relationships/image" Target="../media/image149.png"/></Relationships>
</file>

<file path=ppt/slides/_rels/slide12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image" Target="../media/image150.png"/><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128.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3.xml"/></Relationships>
</file>

<file path=ppt/slides/_rels/slide129.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hyperlink" Target="https://en.m.wikipedia.org/wiki/File:Circle_cos_sin.gif" TargetMode="Externa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43.xml"/></Relationships>
</file>

<file path=ppt/slides/_rels/slide130.xml.rels><?xml version="1.0" encoding="UTF-8" standalone="yes"?>
<Relationships xmlns="http://schemas.openxmlformats.org/package/2006/relationships"><Relationship Id="rId3" Type="http://schemas.openxmlformats.org/officeDocument/2006/relationships/image" Target="../media/image153.svg"/><Relationship Id="rId2" Type="http://schemas.openxmlformats.org/officeDocument/2006/relationships/image" Target="../media/image152.png"/><Relationship Id="rId1" Type="http://schemas.openxmlformats.org/officeDocument/2006/relationships/slideLayout" Target="../slideLayouts/slideLayout43.xml"/><Relationship Id="rId4" Type="http://schemas.openxmlformats.org/officeDocument/2006/relationships/hyperlink" Target="https://www.mathsisfun.com/algebra/trig-sin-cos-tan-graphs.html"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4.png"/><Relationship Id="rId1" Type="http://schemas.openxmlformats.org/officeDocument/2006/relationships/slideLayout" Target="../slideLayouts/slideLayout43.xml"/><Relationship Id="rId4" Type="http://schemas.openxmlformats.org/officeDocument/2006/relationships/hyperlink" Target="https://learn.nvidia.com/courses/course-detail?course_id=course-v1:DLI+S-FX-14+V1"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2.xml"/><Relationship Id="rId1" Type="http://schemas.openxmlformats.org/officeDocument/2006/relationships/slideLayout" Target="../slideLayouts/slideLayout37.xml"/></Relationships>
</file>

<file path=ppt/slides/_rels/slide13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3.xml"/><Relationship Id="rId1" Type="http://schemas.openxmlformats.org/officeDocument/2006/relationships/slideLayout" Target="../slideLayouts/slideLayout38.xml"/></Relationships>
</file>

<file path=ppt/slides/_rels/slide13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4.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156.png"/></Relationships>
</file>

<file path=ppt/slides/_rels/slide136.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75.xml"/><Relationship Id="rId1" Type="http://schemas.openxmlformats.org/officeDocument/2006/relationships/slideLayout" Target="../slideLayouts/slideLayout18.xml"/><Relationship Id="rId4" Type="http://schemas.openxmlformats.org/officeDocument/2006/relationships/hyperlink" Target="https://learn.nvidia.com/courses/course-detail?course_id=course-v1:DLI+S-FX-14+V1"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7.xml"/><Relationship Id="rId1" Type="http://schemas.openxmlformats.org/officeDocument/2006/relationships/slideLayout" Target="../slideLayouts/slideLayout38.xml"/></Relationships>
</file>

<file path=ppt/slides/_rels/slide13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43.xml"/></Relationships>
</file>

<file path=ppt/slides/_rels/slide14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82.xml"/><Relationship Id="rId1" Type="http://schemas.openxmlformats.org/officeDocument/2006/relationships/slideLayout" Target="../slideLayouts/slideLayout18.xml"/><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159.svg"/></Relationships>
</file>

<file path=ppt/slides/_rels/slide144.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8.xml"/></Relationships>
</file>

<file path=ppt/slides/_rels/slide14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3.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163.png"/></Relationships>
</file>

<file path=ppt/slides/_rels/slide146.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8.xml"/></Relationships>
</file>

<file path=ppt/slides/_rels/slide14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6.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200.png"/></Relationships>
</file>

<file path=ppt/slides/_rels/slide15.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31.png"/><Relationship Id="rId1" Type="http://schemas.openxmlformats.org/officeDocument/2006/relationships/slideLayout" Target="../slideLayouts/slideLayout43.xml"/></Relationships>
</file>

<file path=ppt/slides/_rels/slide15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8.xml"/></Relationships>
</file>

<file path=ppt/slides/_rels/slide15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9.xml"/><Relationship Id="rId1" Type="http://schemas.openxmlformats.org/officeDocument/2006/relationships/slideLayout" Target="../slideLayouts/slideLayout18.xml"/><Relationship Id="rId6" Type="http://schemas.openxmlformats.org/officeDocument/2006/relationships/hyperlink" Target="https://learn.nvidia.com/courses/course-detail?course_id=course-v1:DLI+S-FX-14+V1" TargetMode="External"/><Relationship Id="rId5" Type="http://schemas.openxmlformats.org/officeDocument/2006/relationships/image" Target="../media/image230.png"/><Relationship Id="rId4" Type="http://schemas.openxmlformats.org/officeDocument/2006/relationships/image" Target="../media/image220.png"/></Relationships>
</file>

<file path=ppt/slides/_rels/slide15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91.xml"/><Relationship Id="rId1" Type="http://schemas.openxmlformats.org/officeDocument/2006/relationships/slideLayout" Target="../slideLayouts/slideLayout18.xml"/><Relationship Id="rId4" Type="http://schemas.openxmlformats.org/officeDocument/2006/relationships/hyperlink" Target="https://learn.nvidia.com/courses/course-detail?course_id=course-v1:DLI+S-FX-14+V1" TargetMode="External"/></Relationships>
</file>

<file path=ppt/slides/_rels/slide156.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8.xml"/></Relationships>
</file>

<file path=ppt/slides/_rels/slide15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68.png"/><Relationship Id="rId7" Type="http://schemas.openxmlformats.org/officeDocument/2006/relationships/image" Target="../media/image145.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69.svg"/><Relationship Id="rId9" Type="http://schemas.openxmlformats.org/officeDocument/2006/relationships/hyperlink" Target="https://learn.nvidia.com/courses/course-detail?course_id=course-v1:DLI+S-FX-14+V1"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learn.nvidia.com/certificates?id=q3oo-oBhTQKtyCCote2E-Q" TargetMode="External"/><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16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5.xml"/><Relationship Id="rId1" Type="http://schemas.openxmlformats.org/officeDocument/2006/relationships/slideLayout" Target="../slideLayouts/slideLayout38.xml"/></Relationships>
</file>

<file path=ppt/slides/_rels/slide1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4.png"/><Relationship Id="rId1" Type="http://schemas.openxmlformats.org/officeDocument/2006/relationships/slideLayout" Target="../slideLayouts/slideLayout43.xml"/><Relationship Id="rId4" Type="http://schemas.openxmlformats.org/officeDocument/2006/relationships/hyperlink" Target="https://learn.nvidia.com/courses/course-detail?course_id=course-v1:DLI+S-FX-14+V1"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5.png"/><Relationship Id="rId1" Type="http://schemas.openxmlformats.org/officeDocument/2006/relationships/slideLayout" Target="../slideLayouts/slideLayout43.xml"/><Relationship Id="rId4" Type="http://schemas.openxmlformats.org/officeDocument/2006/relationships/hyperlink" Target="https://learn.nvidia.com/courses/course-detail?course_id=course-v1:DLI+S-FX-14+V1" TargetMode="External"/></Relationships>
</file>

<file path=ppt/slides/_rels/slide16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16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6.xml"/><Relationship Id="rId1" Type="http://schemas.openxmlformats.org/officeDocument/2006/relationships/slideLayout" Target="../slideLayouts/slideLayout43.xml"/><Relationship Id="rId4" Type="http://schemas.openxmlformats.org/officeDocument/2006/relationships/hyperlink" Target="https://blogs.novita.ai/understanding-cfg-scale-in-stable-diffusion/"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s://www.youtube.com/watch?v=kuhO9zAzetk" TargetMode="External"/><Relationship Id="rId2" Type="http://schemas.openxmlformats.org/officeDocument/2006/relationships/image" Target="../media/image167.png"/><Relationship Id="rId1" Type="http://schemas.openxmlformats.org/officeDocument/2006/relationships/slideLayout" Target="../slideLayouts/slideLayout43.xml"/></Relationships>
</file>

<file path=ppt/slides/_rels/slide16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8.xml"/><Relationship Id="rId1" Type="http://schemas.openxmlformats.org/officeDocument/2006/relationships/slideLayout" Target="../slideLayouts/slideLayout37.xml"/></Relationships>
</file>

<file path=ppt/slides/_rels/slide16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9.xml"/><Relationship Id="rId1" Type="http://schemas.openxmlformats.org/officeDocument/2006/relationships/slideLayout" Target="../slideLayouts/slideLayout38.xml"/></Relationships>
</file>

<file path=ppt/slides/_rels/slide16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0.xml"/><Relationship Id="rId1" Type="http://schemas.openxmlformats.org/officeDocument/2006/relationships/slideLayout" Target="../slideLayouts/slideLayout18.xml"/><Relationship Id="rId4" Type="http://schemas.openxmlformats.org/officeDocument/2006/relationships/hyperlink" Target="https://learn.nvidia.com/courses/course-detail?course_id=course-v1:DLI+S-FX-14+V1"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nvidia.com/en-us/training/instructor-directory/search/" TargetMode="External"/><Relationship Id="rId2" Type="http://schemas.openxmlformats.org/officeDocument/2006/relationships/image" Target="../media/image33.jpg"/><Relationship Id="rId1" Type="http://schemas.openxmlformats.org/officeDocument/2006/relationships/slideLayout" Target="../slideLayouts/slideLayout43.xml"/></Relationships>
</file>

<file path=ppt/slides/_rels/slide170.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68.png"/><Relationship Id="rId7" Type="http://schemas.openxmlformats.org/officeDocument/2006/relationships/image" Target="../media/image145.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69.svg"/><Relationship Id="rId9" Type="http://schemas.openxmlformats.org/officeDocument/2006/relationships/hyperlink" Target="https://learn.nvidia.com/courses/course-detail?course_id=course-v1:DLI+S-FX-14+V1" TargetMode="External"/></Relationships>
</file>

<file path=ppt/slides/_rels/slide17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68.png"/><Relationship Id="rId7" Type="http://schemas.openxmlformats.org/officeDocument/2006/relationships/image" Target="../media/image145.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69.svg"/><Relationship Id="rId9" Type="http://schemas.openxmlformats.org/officeDocument/2006/relationships/hyperlink" Target="https://learn.nvidia.com/courses/course-detail?course_id=course-v1:DLI+S-FX-14+V1" TargetMode="External"/></Relationships>
</file>

<file path=ppt/slides/_rels/slide17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03.xml"/><Relationship Id="rId1" Type="http://schemas.openxmlformats.org/officeDocument/2006/relationships/slideLayout" Target="../slideLayouts/slideLayout38.xml"/></Relationships>
</file>

<file path=ppt/slides/_rels/slide17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4.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86.png"/></Relationships>
</file>

<file path=ppt/slides/_rels/slide17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5.xml"/><Relationship Id="rId1" Type="http://schemas.openxmlformats.org/officeDocument/2006/relationships/slideLayout" Target="../slideLayouts/slideLayout18.xml"/><Relationship Id="rId4" Type="http://schemas.openxmlformats.org/officeDocument/2006/relationships/hyperlink" Target="https://learn.nvidia.com/courses/course-detail?course_id=course-v1:DLI+S-FX-14+V1"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06.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211.png"/></Relationships>
</file>

<file path=ppt/slides/_rels/slide176.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171.png"/><Relationship Id="rId7" Type="http://schemas.openxmlformats.org/officeDocument/2006/relationships/image" Target="../media/image86.png"/><Relationship Id="rId12"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07.xml"/><Relationship Id="rId1" Type="http://schemas.openxmlformats.org/officeDocument/2006/relationships/slideLayout" Target="../slideLayouts/slideLayout18.xml"/><Relationship Id="rId6" Type="http://schemas.openxmlformats.org/officeDocument/2006/relationships/image" Target="../media/image173.png"/><Relationship Id="rId11" Type="http://schemas.openxmlformats.org/officeDocument/2006/relationships/image" Target="../media/image174.png"/><Relationship Id="rId5" Type="http://schemas.openxmlformats.org/officeDocument/2006/relationships/image" Target="../media/image172.png"/><Relationship Id="rId10" Type="http://schemas.openxmlformats.org/officeDocument/2006/relationships/image" Target="../media/image280.png"/><Relationship Id="rId4" Type="http://schemas.openxmlformats.org/officeDocument/2006/relationships/image" Target="../media/image231.png"/><Relationship Id="rId9" Type="http://schemas.openxmlformats.org/officeDocument/2006/relationships/image" Target="../media/image270.png"/></Relationships>
</file>

<file path=ppt/slides/_rels/slide177.xml.rels><?xml version="1.0" encoding="UTF-8" standalone="yes"?>
<Relationships xmlns="http://schemas.openxmlformats.org/package/2006/relationships"><Relationship Id="rId8" Type="http://schemas.openxmlformats.org/officeDocument/2006/relationships/image" Target="../media/image3400.png"/><Relationship Id="rId3" Type="http://schemas.openxmlformats.org/officeDocument/2006/relationships/image" Target="../media/image300.png"/><Relationship Id="rId7" Type="http://schemas.openxmlformats.org/officeDocument/2006/relationships/image" Target="../media/image172.png"/><Relationship Id="rId2" Type="http://schemas.openxmlformats.org/officeDocument/2006/relationships/notesSlide" Target="../notesSlides/notesSlide108.xml"/><Relationship Id="rId1" Type="http://schemas.openxmlformats.org/officeDocument/2006/relationships/slideLayout" Target="../slideLayouts/slideLayout18.xml"/><Relationship Id="rId6" Type="http://schemas.openxmlformats.org/officeDocument/2006/relationships/image" Target="../media/image177.png"/><Relationship Id="rId11" Type="http://schemas.openxmlformats.org/officeDocument/2006/relationships/hyperlink" Target="https://learn.nvidia.com/courses/course-detail?course_id=course-v1:DLI+S-FX-14+V1" TargetMode="External"/><Relationship Id="rId5" Type="http://schemas.openxmlformats.org/officeDocument/2006/relationships/image" Target="../media/image176.png"/><Relationship Id="rId10" Type="http://schemas.openxmlformats.org/officeDocument/2006/relationships/image" Target="../media/image401.png"/><Relationship Id="rId4" Type="http://schemas.openxmlformats.org/officeDocument/2006/relationships/image" Target="../media/image175.png"/><Relationship Id="rId9" Type="http://schemas.openxmlformats.org/officeDocument/2006/relationships/image" Target="../media/image173.png"/></Relationships>
</file>

<file path=ppt/slides/_rels/slide178.xml.rels><?xml version="1.0" encoding="UTF-8" standalone="yes"?>
<Relationships xmlns="http://schemas.openxmlformats.org/package/2006/relationships"><Relationship Id="rId8" Type="http://schemas.openxmlformats.org/officeDocument/2006/relationships/image" Target="../media/image391.png"/><Relationship Id="rId3" Type="http://schemas.openxmlformats.org/officeDocument/2006/relationships/image" Target="../media/image178.png"/><Relationship Id="rId7" Type="http://schemas.openxmlformats.org/officeDocument/2006/relationships/image" Target="../media/image172.png"/><Relationship Id="rId2" Type="http://schemas.openxmlformats.org/officeDocument/2006/relationships/notesSlide" Target="../notesSlides/notesSlide109.xml"/><Relationship Id="rId1" Type="http://schemas.openxmlformats.org/officeDocument/2006/relationships/slideLayout" Target="../slideLayouts/slideLayout18.xml"/><Relationship Id="rId6" Type="http://schemas.openxmlformats.org/officeDocument/2006/relationships/image" Target="../media/image300.png"/><Relationship Id="rId11" Type="http://schemas.openxmlformats.org/officeDocument/2006/relationships/hyperlink" Target="https://learn.nvidia.com/courses/course-detail?course_id=course-v1:DLI+S-FX-14+V1" TargetMode="External"/><Relationship Id="rId5" Type="http://schemas.openxmlformats.org/officeDocument/2006/relationships/image" Target="../media/image180.png"/><Relationship Id="rId10" Type="http://schemas.openxmlformats.org/officeDocument/2006/relationships/image" Target="../media/image401.png"/><Relationship Id="rId4" Type="http://schemas.openxmlformats.org/officeDocument/2006/relationships/image" Target="../media/image179.png"/><Relationship Id="rId9" Type="http://schemas.openxmlformats.org/officeDocument/2006/relationships/image" Target="../media/image173.png"/></Relationships>
</file>

<file path=ppt/slides/_rels/slide17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0.xml"/><Relationship Id="rId1" Type="http://schemas.openxmlformats.org/officeDocument/2006/relationships/slideLayout" Target="../slideLayouts/slideLayout18.xml"/><Relationship Id="rId4" Type="http://schemas.openxmlformats.org/officeDocument/2006/relationships/hyperlink" Target="https://learn.nvidia.com/courses/course-detail?course_id=course-v1:DLI+S-FX-14+V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nvidia.com/en-us/training/instructor-directory/search/" TargetMode="External"/><Relationship Id="rId1" Type="http://schemas.openxmlformats.org/officeDocument/2006/relationships/slideLayout" Target="../slideLayouts/slideLayout43.xml"/></Relationships>
</file>

<file path=ppt/slides/_rels/slide18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11.xml"/><Relationship Id="rId1" Type="http://schemas.openxmlformats.org/officeDocument/2006/relationships/slideLayout" Target="../slideLayouts/slideLayout38.xml"/></Relationships>
</file>

<file path=ppt/slides/_rels/slide181.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112.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183.jpg"/></Relationships>
</file>

<file path=ppt/slides/_rels/slide18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13.xml"/><Relationship Id="rId1" Type="http://schemas.openxmlformats.org/officeDocument/2006/relationships/slideLayout" Target="../slideLayouts/slideLayout38.xml"/></Relationships>
</file>

<file path=ppt/slides/_rels/slide1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4.png"/><Relationship Id="rId1" Type="http://schemas.openxmlformats.org/officeDocument/2006/relationships/slideLayout" Target="../slideLayouts/slideLayout43.xml"/><Relationship Id="rId4" Type="http://schemas.openxmlformats.org/officeDocument/2006/relationships/hyperlink" Target="https://learn.nvidia.com/courses/course-detail?course_id=course-v1:DLI+S-FX-14+V1"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5.png"/><Relationship Id="rId1" Type="http://schemas.openxmlformats.org/officeDocument/2006/relationships/slideLayout" Target="../slideLayouts/slideLayout43.xml"/><Relationship Id="rId4" Type="http://schemas.openxmlformats.org/officeDocument/2006/relationships/hyperlink" Target="https://learn.nvidia.com/courses/course-detail?course_id=course-v1:DLI+S-FX-14+V1" TargetMode="Externa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18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43.xml"/></Relationships>
</file>

<file path=ppt/slides/_rels/slide18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3.xml"/><Relationship Id="rId4" Type="http://schemas.openxmlformats.org/officeDocument/2006/relationships/image" Target="../media/image188.png"/></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3.xml"/><Relationship Id="rId6" Type="http://schemas.openxmlformats.org/officeDocument/2006/relationships/image" Target="../media/image21.png"/><Relationship Id="rId5" Type="http://schemas.openxmlformats.org/officeDocument/2006/relationships/hyperlink" Target="https://learn.nvidia.com/" TargetMode="External"/><Relationship Id="rId4" Type="http://schemas.openxmlformats.org/officeDocument/2006/relationships/hyperlink" Target="https://developer.nvidia.com/join-nvidia-developer-program" TargetMode="Externa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8.xml"/></Relationships>
</file>

<file path=ppt/slides/_rels/slide19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16.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19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17.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19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1.png"/><Relationship Id="rId7" Type="http://schemas.openxmlformats.org/officeDocument/2006/relationships/image" Target="../media/image161.png"/><Relationship Id="rId2" Type="http://schemas.openxmlformats.org/officeDocument/2006/relationships/notesSlide" Target="../notesSlides/notesSlide118.xml"/><Relationship Id="rId1" Type="http://schemas.openxmlformats.org/officeDocument/2006/relationships/slideLayout" Target="../slideLayouts/slideLayout18.xml"/><Relationship Id="rId6" Type="http://schemas.openxmlformats.org/officeDocument/2006/relationships/image" Target="../media/image151.png"/><Relationship Id="rId5" Type="http://schemas.openxmlformats.org/officeDocument/2006/relationships/image" Target="../media/image1410.png"/><Relationship Id="rId4" Type="http://schemas.openxmlformats.org/officeDocument/2006/relationships/image" Target="../media/image1310.png"/><Relationship Id="rId9" Type="http://schemas.openxmlformats.org/officeDocument/2006/relationships/image" Target="../media/image182.png"/></Relationships>
</file>

<file path=ppt/slides/_rels/slide19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91.png"/><Relationship Id="rId2" Type="http://schemas.openxmlformats.org/officeDocument/2006/relationships/notesSlide" Target="../notesSlides/notesSlide120.xml"/><Relationship Id="rId1" Type="http://schemas.openxmlformats.org/officeDocument/2006/relationships/slideLayout" Target="../slideLayouts/slideLayout18.xml"/><Relationship Id="rId6" Type="http://schemas.openxmlformats.org/officeDocument/2006/relationships/image" Target="../media/image221.png"/><Relationship Id="rId5" Type="http://schemas.openxmlformats.org/officeDocument/2006/relationships/image" Target="../media/image212.png"/><Relationship Id="rId4" Type="http://schemas.openxmlformats.org/officeDocument/2006/relationships/image" Target="../media/image201.png"/></Relationships>
</file>

<file path=ppt/slides/_rels/slide19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19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8.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hyperlink" Target="https://learn.nvidia.com/" TargetMode="External"/><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3.xml"/><Relationship Id="rId5" Type="http://schemas.openxmlformats.org/officeDocument/2006/relationships/image" Target="../media/image21.png"/><Relationship Id="rId4" Type="http://schemas.openxmlformats.org/officeDocument/2006/relationships/hyperlink" Target="https://learn.nvidia.com/courses/course-detail?course_id=course-v1:DLI+S-FX-14+V1" TargetMode="External"/></Relationships>
</file>

<file path=ppt/slides/_rels/slide200.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68.png"/><Relationship Id="rId7" Type="http://schemas.openxmlformats.org/officeDocument/2006/relationships/image" Target="../media/image145.pn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69.sv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20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29.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8.xml"/></Relationships>
</file>

<file path=ppt/slides/_rels/slide2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3.png"/><Relationship Id="rId1" Type="http://schemas.openxmlformats.org/officeDocument/2006/relationships/slideLayout" Target="../slideLayouts/slideLayout43.xml"/><Relationship Id="rId4" Type="http://schemas.openxmlformats.org/officeDocument/2006/relationships/hyperlink" Target="https://learn.nvidia.com/courses/course-detail?course_id=course-v1:DLI+S-FX-14+V1"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4.png"/><Relationship Id="rId1" Type="http://schemas.openxmlformats.org/officeDocument/2006/relationships/slideLayout" Target="../slideLayouts/slideLayout43.xml"/><Relationship Id="rId4" Type="http://schemas.openxmlformats.org/officeDocument/2006/relationships/hyperlink" Target="https://learn.nvidia.com/courses/course-detail?course_id=course-v1:DLI+S-FX-14+V1" TargetMode="External"/></Relationships>
</file>

<file path=ppt/slides/_rels/slide20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developer.nvidia.com/join-nvidia-developer-program" TargetMode="External"/><Relationship Id="rId2" Type="http://schemas.openxmlformats.org/officeDocument/2006/relationships/image" Target="../media/image35.png"/><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7.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8.xml"/></Relationships>
</file>

<file path=ppt/slides/_rels/slide21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68.png"/><Relationship Id="rId7" Type="http://schemas.openxmlformats.org/officeDocument/2006/relationships/image" Target="../media/image145.png"/><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69.svg"/></Relationships>
</file>

<file path=ppt/slides/_rels/slide213.xml.rels><?xml version="1.0" encoding="UTF-8" standalone="yes"?>
<Relationships xmlns="http://schemas.openxmlformats.org/package/2006/relationships"><Relationship Id="rId8" Type="http://schemas.openxmlformats.org/officeDocument/2006/relationships/image" Target="../media/image1910.png"/><Relationship Id="rId3" Type="http://schemas.openxmlformats.org/officeDocument/2006/relationships/image" Target="../media/image195.png"/><Relationship Id="rId7" Type="http://schemas.openxmlformats.org/officeDocument/2006/relationships/image" Target="../media/image1800.png"/><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1700.png"/><Relationship Id="rId5" Type="http://schemas.openxmlformats.org/officeDocument/2006/relationships/image" Target="../media/image69.svg"/><Relationship Id="rId4" Type="http://schemas.openxmlformats.org/officeDocument/2006/relationships/image" Target="../media/image68.png"/></Relationships>
</file>

<file path=ppt/slides/_rels/slide214.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119.png"/><Relationship Id="rId7" Type="http://schemas.openxmlformats.org/officeDocument/2006/relationships/image" Target="../media/image2410.png"/><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22.png"/><Relationship Id="rId10" Type="http://schemas.openxmlformats.org/officeDocument/2006/relationships/image" Target="../media/image2700.png"/><Relationship Id="rId4" Type="http://schemas.openxmlformats.org/officeDocument/2006/relationships/image" Target="../media/image196.png"/><Relationship Id="rId9" Type="http://schemas.openxmlformats.org/officeDocument/2006/relationships/image" Target="../media/image261.png"/></Relationships>
</file>

<file path=ppt/slides/_rels/slide21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8.xml"/></Relationships>
</file>

<file path=ppt/slides/_rels/slide21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39.xml"/><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199.png"/></Relationships>
</file>

<file path=ppt/slides/_rels/slide2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png"/></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43.xml"/></Relationships>
</file>

<file path=ppt/slides/_rels/slide22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84.jpeg"/></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8.xml"/></Relationships>
</file>

<file path=ppt/slides/_rels/slide22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09.png"/><Relationship Id="rId4" Type="http://schemas.openxmlformats.org/officeDocument/2006/relationships/image" Target="../media/image208.png"/></Relationships>
</file>

<file path=ppt/slides/_rels/slide22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46.xml"/><Relationship Id="rId1" Type="http://schemas.openxmlformats.org/officeDocument/2006/relationships/slideLayout" Target="../slideLayouts/slideLayout18.xml"/></Relationships>
</file>

<file path=ppt/slides/_rels/slide22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47.xml"/><Relationship Id="rId1" Type="http://schemas.openxmlformats.org/officeDocument/2006/relationships/slideLayout" Target="../slideLayouts/slideLayout18.xml"/><Relationship Id="rId5" Type="http://schemas.openxmlformats.org/officeDocument/2006/relationships/image" Target="../media/image217.png"/><Relationship Id="rId4" Type="http://schemas.openxmlformats.org/officeDocument/2006/relationships/image" Target="../media/image216.png"/></Relationships>
</file>

<file path=ppt/slides/_rels/slide22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48.xml"/><Relationship Id="rId1" Type="http://schemas.openxmlformats.org/officeDocument/2006/relationships/slideLayout" Target="../slideLayouts/slideLayout18.xml"/></Relationships>
</file>

<file path=ppt/slides/_rels/slide22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learn.nvidia.com/my-learning" TargetMode="External"/><Relationship Id="rId1" Type="http://schemas.openxmlformats.org/officeDocument/2006/relationships/slideLayout" Target="../slideLayouts/slideLayout43.xml"/><Relationship Id="rId4" Type="http://schemas.openxmlformats.org/officeDocument/2006/relationships/image" Target="../media/image36.png"/></Relationships>
</file>

<file path=ppt/slides/_rels/slide23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53.xml"/><Relationship Id="rId1" Type="http://schemas.openxmlformats.org/officeDocument/2006/relationships/slideLayout" Target="../slideLayouts/slideLayout12.xml"/><Relationship Id="rId4" Type="http://schemas.openxmlformats.org/officeDocument/2006/relationships/image" Target="../media/image226.png"/></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8.xml"/></Relationships>
</file>

<file path=ppt/slides/_rels/slide233.xml.rels><?xml version="1.0" encoding="UTF-8" standalone="yes"?>
<Relationships xmlns="http://schemas.openxmlformats.org/package/2006/relationships"><Relationship Id="rId3" Type="http://schemas.openxmlformats.org/officeDocument/2006/relationships/hyperlink" Target="https://firefly.adobe.com/" TargetMode="External"/><Relationship Id="rId2" Type="http://schemas.openxmlformats.org/officeDocument/2006/relationships/notesSlide" Target="../notesSlides/notesSlide155.xml"/><Relationship Id="rId1" Type="http://schemas.openxmlformats.org/officeDocument/2006/relationships/slideLayout" Target="../slideLayouts/slideLayout4.xml"/><Relationship Id="rId4" Type="http://schemas.openxmlformats.org/officeDocument/2006/relationships/image" Target="../media/image227.png"/></Relationships>
</file>

<file path=ppt/slides/_rels/slide23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56.xml"/><Relationship Id="rId1" Type="http://schemas.openxmlformats.org/officeDocument/2006/relationships/slideLayout" Target="../slideLayouts/slideLayout41.xml"/><Relationship Id="rId5" Type="http://schemas.openxmlformats.org/officeDocument/2006/relationships/image" Target="../media/image229.wmf"/><Relationship Id="rId4" Type="http://schemas.openxmlformats.org/officeDocument/2006/relationships/oleObject" Target="../embeddings/oleObject1.bin"/></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8.xml"/></Relationships>
</file>

<file path=ppt/slides/_rels/slide236.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1.png"/><Relationship Id="rId1" Type="http://schemas.openxmlformats.org/officeDocument/2006/relationships/slideLayout" Target="../slideLayouts/slideLayout43.xml"/><Relationship Id="rId4" Type="http://schemas.openxmlformats.org/officeDocument/2006/relationships/hyperlink" Target="https://learn.nvidia.com/courses/course-detail?course_id=course-v1:DLI+S-FX-14+V1" TargetMode="External"/></Relationships>
</file>

<file path=ppt/slides/_rels/slide23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image" Target="../media/image234.png"/><Relationship Id="rId1" Type="http://schemas.openxmlformats.org/officeDocument/2006/relationships/slideLayout" Target="../slideLayouts/slideLayout43.xml"/></Relationships>
</file>

<file path=ppt/slides/_rels/slide23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image" Target="../media/image235.png"/><Relationship Id="rId1" Type="http://schemas.openxmlformats.org/officeDocument/2006/relationships/slideLayout" Target="../slideLayouts/slideLayout43.xml"/><Relationship Id="rId4" Type="http://schemas.openxmlformats.org/officeDocument/2006/relationships/hyperlink" Target="https://tinyurl.com/nvdligaidms" TargetMode="External"/></Relationships>
</file>

<file path=ppt/slides/_rels/slide23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image" Target="../media/image236.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3.xml"/><Relationship Id="rId4" Type="http://schemas.openxmlformats.org/officeDocument/2006/relationships/image" Target="../media/image37.png"/></Relationships>
</file>

<file path=ppt/slides/_rels/slide24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3.xml"/></Relationships>
</file>

<file path=ppt/slides/_rels/slide241.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3.xml"/></Relationships>
</file>

<file path=ppt/slides/_rels/slide24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3.xml"/></Relationships>
</file>

<file path=ppt/slides/_rels/slide24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3.xml"/></Relationships>
</file>

<file path=ppt/slides/_rels/slide24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3.xml"/></Relationships>
</file>

<file path=ppt/slides/_rels/slide24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3.xml"/></Relationships>
</file>

<file path=ppt/slides/_rels/slide24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3.xml"/><Relationship Id="rId4" Type="http://schemas.openxmlformats.org/officeDocument/2006/relationships/hyperlink" Target="https://tinyurl.com/nvdligaidms" TargetMode="External"/></Relationships>
</file>

<file path=ppt/slides/_rels/slide247.xml.rels><?xml version="1.0" encoding="UTF-8" standalone="yes"?>
<Relationships xmlns="http://schemas.openxmlformats.org/package/2006/relationships"><Relationship Id="rId3" Type="http://schemas.openxmlformats.org/officeDocument/2006/relationships/hyperlink" Target="https://learn.nvidia.com/certificates?id=q3oo-oBhTQKtyCCote2E-Q" TargetMode="External"/><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9.xml.rels><?xml version="1.0" encoding="UTF-8" standalone="yes"?>
<Relationships xmlns="http://schemas.openxmlformats.org/package/2006/relationships"><Relationship Id="rId3" Type="http://schemas.openxmlformats.org/officeDocument/2006/relationships/hyperlink" Target="https://www.youtube.com/watch?v=_waPvOwL9Z8" TargetMode="External"/><Relationship Id="rId2" Type="http://schemas.openxmlformats.org/officeDocument/2006/relationships/notesSlide" Target="../notesSlides/notesSlide158.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43.xml"/><Relationship Id="rId4" Type="http://schemas.openxmlformats.org/officeDocument/2006/relationships/hyperlink" Target="https://learn.nvidia.com/courses/course-detail?course_id=course-v1:DLI+S-FX-15+V1" TargetMode="External"/></Relationships>
</file>

<file path=ppt/slides/_rels/slide250.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43.xml"/></Relationships>
</file>

<file path=ppt/slides/_rels/slide251.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43.xml"/></Relationships>
</file>

<file path=ppt/slides/_rels/slide25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43.xml"/></Relationships>
</file>

<file path=ppt/slides/_rels/slide253.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43.xml"/></Relationships>
</file>

<file path=ppt/slides/_rels/slide254.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43.xml"/></Relationships>
</file>

<file path=ppt/slides/_rels/slide255.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43.xml"/></Relationships>
</file>

<file path=ppt/slides/_rels/slide256.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43.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hyperlink" Target="https://google.github.io/A2A/" TargetMode="External"/><Relationship Id="rId1" Type="http://schemas.openxmlformats.org/officeDocument/2006/relationships/slideLayout" Target="../slideLayouts/slideLayout43.xml"/></Relationships>
</file>

<file path=ppt/slides/_rels/slide259.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hyperlink" Target="https://github.com/google/A2A/blob/main/demo/README.md" TargetMode="Externa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21.png"/><Relationship Id="rId1" Type="http://schemas.openxmlformats.org/officeDocument/2006/relationships/slideLayout" Target="../slideLayouts/slideLayout43.xml"/><Relationship Id="rId4" Type="http://schemas.openxmlformats.org/officeDocument/2006/relationships/image" Target="../media/image39.png"/></Relationships>
</file>

<file path=ppt/slides/_rels/slide26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hyperlink" Target="https://google.github.io/A2A/" TargetMode="External"/><Relationship Id="rId1" Type="http://schemas.openxmlformats.org/officeDocument/2006/relationships/slideLayout" Target="../slideLayouts/slideLayout43.xml"/></Relationships>
</file>

<file path=ppt/slides/_rels/slide261.xml.rels><?xml version="1.0" encoding="UTF-8" standalone="yes"?>
<Relationships xmlns="http://schemas.openxmlformats.org/package/2006/relationships"><Relationship Id="rId3" Type="http://schemas.openxmlformats.org/officeDocument/2006/relationships/hyperlink" Target="https://google.github.io/A2A/" TargetMode="External"/><Relationship Id="rId2" Type="http://schemas.openxmlformats.org/officeDocument/2006/relationships/image" Target="../media/image255.png"/><Relationship Id="rId1" Type="http://schemas.openxmlformats.org/officeDocument/2006/relationships/slideLayout" Target="../slideLayouts/slideLayout43.xml"/></Relationships>
</file>

<file path=ppt/slides/_rels/slide262.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hyperlink" Target="https://modelcontextprotocol.io/introduction" TargetMode="External"/><Relationship Id="rId1" Type="http://schemas.openxmlformats.org/officeDocument/2006/relationships/slideLayout" Target="../slideLayouts/slideLayout43.xml"/></Relationships>
</file>

<file path=ppt/slides/_rels/slide263.xml.rels><?xml version="1.0" encoding="UTF-8" standalone="yes"?>
<Relationships xmlns="http://schemas.openxmlformats.org/package/2006/relationships"><Relationship Id="rId2" Type="http://schemas.openxmlformats.org/officeDocument/2006/relationships/hyperlink" Target="https://google.github.io/A2A/" TargetMode="External"/><Relationship Id="rId1" Type="http://schemas.openxmlformats.org/officeDocument/2006/relationships/slideLayout" Target="../slideLayouts/slideLayout43.xml"/></Relationships>
</file>

<file path=ppt/slides/_rels/slide26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hyperlink" Target="https://blog.dailydoseofds.com/p/a-visual-guide-to-agent2agent-a2a" TargetMode="External"/><Relationship Id="rId1" Type="http://schemas.openxmlformats.org/officeDocument/2006/relationships/slideLayout" Target="../slideLayouts/slideLayout43.xml"/></Relationships>
</file>

<file path=ppt/slides/_rels/slide26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hyperlink" Target="https://blog.dailydoseofds.com/p/a-visual-guide-to-agent2agent-a2a" TargetMode="External"/><Relationship Id="rId1" Type="http://schemas.openxmlformats.org/officeDocument/2006/relationships/slideLayout" Target="../slideLayouts/slideLayout43.xml"/></Relationships>
</file>

<file path=ppt/slides/_rels/slide266.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43.xml"/></Relationships>
</file>

<file path=ppt/slides/_rels/slide267.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43.xml"/></Relationships>
</file>

<file path=ppt/slides/_rels/slide268.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43.xml"/></Relationships>
</file>

<file path=ppt/slides/_rels/slide26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8+V1" TargetMode="External"/><Relationship Id="rId2" Type="http://schemas.openxmlformats.org/officeDocument/2006/relationships/image" Target="../media/image21.png"/><Relationship Id="rId1" Type="http://schemas.openxmlformats.org/officeDocument/2006/relationships/slideLayout" Target="../slideLayouts/slideLayout43.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learn.nvidia.com/my-learning" TargetMode="External"/><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learn.nvidia.com/my-learning" TargetMode="External"/><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Layout" Target="../slideLayouts/slideLayout43.xml"/><Relationship Id="rId4" Type="http://schemas.openxmlformats.org/officeDocument/2006/relationships/hyperlink" Target="https://learn.nvidia.com/my-learnin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learn.nvidia.com/my-learning" TargetMode="External"/><Relationship Id="rId2" Type="http://schemas.openxmlformats.org/officeDocument/2006/relationships/image" Target="../media/image49.png"/><Relationship Id="rId1" Type="http://schemas.openxmlformats.org/officeDocument/2006/relationships/slideLayout" Target="../slideLayouts/slideLayout4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hyperlink" Target="https://learn.nvidia.com/certificates?id=q3oo-oBhTQKtyCCote2E-Q" TargetMode="External"/><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31.pn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3.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3.png"/><Relationship Id="rId1" Type="http://schemas.openxmlformats.org/officeDocument/2006/relationships/slideLayout" Target="../slideLayouts/slideLayout43.xml"/><Relationship Id="rId4" Type="http://schemas.openxmlformats.org/officeDocument/2006/relationships/hyperlink" Target="https://learn.nvidia.com/courses/course-detail?course_id=course-v1:DLI+S-FX-14+V1"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4.png"/><Relationship Id="rId1" Type="http://schemas.openxmlformats.org/officeDocument/2006/relationships/slideLayout" Target="../slideLayouts/slideLayout43.xml"/><Relationship Id="rId4" Type="http://schemas.openxmlformats.org/officeDocument/2006/relationships/hyperlink" Target="https://learn.nvidia.com/courses/course-detail?course_id=course-v1:DLI+S-FX-14+V1"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5.png"/><Relationship Id="rId1" Type="http://schemas.openxmlformats.org/officeDocument/2006/relationships/slideLayout" Target="../slideLayouts/slideLayout43.xml"/><Relationship Id="rId4" Type="http://schemas.openxmlformats.org/officeDocument/2006/relationships/hyperlink" Target="https://learn.nvidia.com/courses/course-detail?course_id=course-v1:DLI+S-FX-14+V1"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learn.nvidia.com/courses/course-detail?course_id=course-v1:DLI+S-FX-14+V1"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4+V1"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4+V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4+V1"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4+V1"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hyperlink" Target="https://learn.nvidia.com/courses/course-detail?course_id=course-v1:DLI+S-FX-14+V1" TargetMode="External"/><Relationship Id="rId5" Type="http://schemas.openxmlformats.org/officeDocument/2006/relationships/image" Target="../media/image63.jpeg"/><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jpeg"/><Relationship Id="rId7" Type="http://schemas.openxmlformats.org/officeDocument/2006/relationships/image" Target="../media/image68.png"/><Relationship Id="rId12"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5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73.jpeg"/><Relationship Id="rId7" Type="http://schemas.openxmlformats.org/officeDocument/2006/relationships/image" Target="../media/image71.png"/><Relationship Id="rId12"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6.png"/><Relationship Id="rId5" Type="http://schemas.openxmlformats.org/officeDocument/2006/relationships/image" Target="../media/image69.svg"/><Relationship Id="rId10" Type="http://schemas.openxmlformats.org/officeDocument/2006/relationships/image" Target="../media/image75.png"/><Relationship Id="rId4" Type="http://schemas.openxmlformats.org/officeDocument/2006/relationships/image" Target="../media/image68.png"/><Relationship Id="rId9" Type="http://schemas.openxmlformats.org/officeDocument/2006/relationships/image" Target="../media/image74.png"/></Relationships>
</file>

<file path=ppt/slides/_rels/slide56.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65.png"/><Relationship Id="rId3" Type="http://schemas.openxmlformats.org/officeDocument/2006/relationships/image" Target="../media/image73.jpeg"/><Relationship Id="rId7" Type="http://schemas.openxmlformats.org/officeDocument/2006/relationships/image" Target="../media/image71.png"/><Relationship Id="rId12" Type="http://schemas.openxmlformats.org/officeDocument/2006/relationships/image" Target="../media/image64.jpeg"/><Relationship Id="rId2" Type="http://schemas.openxmlformats.org/officeDocument/2006/relationships/notesSlide" Target="../notesSlides/notesSlide13.xml"/><Relationship Id="rId16"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6.png"/><Relationship Id="rId5" Type="http://schemas.openxmlformats.org/officeDocument/2006/relationships/image" Target="../media/image69.svg"/><Relationship Id="rId15" Type="http://schemas.openxmlformats.org/officeDocument/2006/relationships/image" Target="../media/image67.png"/><Relationship Id="rId10" Type="http://schemas.openxmlformats.org/officeDocument/2006/relationships/image" Target="../media/image75.png"/><Relationship Id="rId4" Type="http://schemas.openxmlformats.org/officeDocument/2006/relationships/image" Target="../media/image68.png"/><Relationship Id="rId9" Type="http://schemas.openxmlformats.org/officeDocument/2006/relationships/image" Target="../media/image74.png"/><Relationship Id="rId1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64.jpeg"/><Relationship Id="rId12"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72.svg"/><Relationship Id="rId5" Type="http://schemas.openxmlformats.org/officeDocument/2006/relationships/image" Target="../media/image79.jpeg"/><Relationship Id="rId15" Type="http://schemas.openxmlformats.org/officeDocument/2006/relationships/hyperlink" Target="https://learn.nvidia.com/courses/course-detail?course_id=course-v1:DLI+S-FX-14+V1" TargetMode="External"/><Relationship Id="rId10" Type="http://schemas.openxmlformats.org/officeDocument/2006/relationships/image" Target="../media/image71.png"/><Relationship Id="rId4" Type="http://schemas.openxmlformats.org/officeDocument/2006/relationships/image" Target="../media/image78.png"/><Relationship Id="rId9" Type="http://schemas.openxmlformats.org/officeDocument/2006/relationships/image" Target="../media/image69.svg"/><Relationship Id="rId1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learn.nvidia.com/courses/course-detail?course_id=course-v1:DLI+S-FX-14+V1" TargetMode="External"/><Relationship Id="rId5" Type="http://schemas.openxmlformats.org/officeDocument/2006/relationships/image" Target="../media/image86.png"/><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4+V1"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65.png"/><Relationship Id="rId3" Type="http://schemas.openxmlformats.org/officeDocument/2006/relationships/image" Target="../media/image73.jpeg"/><Relationship Id="rId7" Type="http://schemas.openxmlformats.org/officeDocument/2006/relationships/image" Target="../media/image71.png"/><Relationship Id="rId12" Type="http://schemas.openxmlformats.org/officeDocument/2006/relationships/image" Target="../media/image64.jpeg"/><Relationship Id="rId2" Type="http://schemas.openxmlformats.org/officeDocument/2006/relationships/notesSlide" Target="../notesSlides/notesSlide19.xml"/><Relationship Id="rId16"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6.png"/><Relationship Id="rId5" Type="http://schemas.openxmlformats.org/officeDocument/2006/relationships/image" Target="../media/image69.svg"/><Relationship Id="rId15" Type="http://schemas.openxmlformats.org/officeDocument/2006/relationships/image" Target="../media/image67.png"/><Relationship Id="rId10" Type="http://schemas.openxmlformats.org/officeDocument/2006/relationships/image" Target="../media/image75.png"/><Relationship Id="rId4" Type="http://schemas.openxmlformats.org/officeDocument/2006/relationships/image" Target="../media/image68.png"/><Relationship Id="rId9" Type="http://schemas.openxmlformats.org/officeDocument/2006/relationships/image" Target="../media/image74.png"/><Relationship Id="rId14" Type="http://schemas.openxmlformats.org/officeDocument/2006/relationships/image" Target="../media/image66.png"/></Relationships>
</file>

<file path=ppt/slides/_rels/slide63.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65.png"/><Relationship Id="rId3" Type="http://schemas.openxmlformats.org/officeDocument/2006/relationships/image" Target="../media/image73.jpeg"/><Relationship Id="rId7" Type="http://schemas.openxmlformats.org/officeDocument/2006/relationships/image" Target="../media/image71.png"/><Relationship Id="rId12" Type="http://schemas.openxmlformats.org/officeDocument/2006/relationships/image" Target="../media/image64.jpeg"/><Relationship Id="rId2" Type="http://schemas.openxmlformats.org/officeDocument/2006/relationships/notesSlide" Target="../notesSlides/notesSlide20.xml"/><Relationship Id="rId16"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76.png"/><Relationship Id="rId5" Type="http://schemas.openxmlformats.org/officeDocument/2006/relationships/image" Target="../media/image69.svg"/><Relationship Id="rId15" Type="http://schemas.openxmlformats.org/officeDocument/2006/relationships/image" Target="../media/image67.png"/><Relationship Id="rId10" Type="http://schemas.openxmlformats.org/officeDocument/2006/relationships/image" Target="../media/image75.png"/><Relationship Id="rId4" Type="http://schemas.openxmlformats.org/officeDocument/2006/relationships/image" Target="../media/image68.png"/><Relationship Id="rId9" Type="http://schemas.openxmlformats.org/officeDocument/2006/relationships/image" Target="../media/image74.png"/><Relationship Id="rId14" Type="http://schemas.openxmlformats.org/officeDocument/2006/relationships/image" Target="../media/image66.png"/></Relationships>
</file>

<file path=ppt/slides/_rels/slide64.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68.png"/><Relationship Id="rId7" Type="http://schemas.openxmlformats.org/officeDocument/2006/relationships/image" Target="../media/image8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69.svg"/><Relationship Id="rId9" Type="http://schemas.openxmlformats.org/officeDocument/2006/relationships/hyperlink" Target="https://learn.nvidia.com/courses/course-detail?course_id=course-v1:DLI+S-FX-14+V1"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keras.io/examples/generative/ddim/" TargetMode="External"/><Relationship Id="rId2" Type="http://schemas.openxmlformats.org/officeDocument/2006/relationships/image" Target="../media/image22.gif"/><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learn.nvidia.com/courses/course-detail?course_id=course-v1:DLI+S-FX-14+V1" TargetMode="External"/><Relationship Id="rId5" Type="http://schemas.openxmlformats.org/officeDocument/2006/relationships/image" Target="../media/image92.png"/><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hyperlink" Target="https://learn.nvidia.com/courses/course-detail?course_id=course-v1:DLI+S-FX-14+V1" TargetMode="External"/><Relationship Id="rId5" Type="http://schemas.openxmlformats.org/officeDocument/2006/relationships/image" Target="../media/image9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6.png"/></Relationships>
</file>

<file path=ppt/slides/_rels/slide8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hyperlink" Target="https://learn.nvidia.com/courses/course-detail?course_id=course-v1:DLI+S-FX-14+V1"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4+V1"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106.png"/><Relationship Id="rId10" Type="http://schemas.openxmlformats.org/officeDocument/2006/relationships/hyperlink" Target="https://learn.nvidia.com/courses/course-detail?course_id=course-v1:DLI+S-FX-14+V1" TargetMode="External"/><Relationship Id="rId4" Type="http://schemas.openxmlformats.org/officeDocument/2006/relationships/image" Target="../media/image105.png"/><Relationship Id="rId9" Type="http://schemas.openxmlformats.org/officeDocument/2006/relationships/image" Target="../media/image109.svg"/></Relationships>
</file>

<file path=ppt/slides/_rels/slide8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68.png"/><Relationship Id="rId7" Type="http://schemas.openxmlformats.org/officeDocument/2006/relationships/image" Target="../media/image11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69.svg"/><Relationship Id="rId9" Type="http://schemas.openxmlformats.org/officeDocument/2006/relationships/hyperlink" Target="https://learn.nvidia.com/courses/course-detail?course_id=course-v1:DLI+S-FX-14+V1"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hyperlink" Target="https://learn.nvidia.com/courses/course-detail?course_id=course-v1:DLI+S-FX-14+V1" TargetMode="External"/><Relationship Id="rId3" Type="http://schemas.openxmlformats.org/officeDocument/2006/relationships/image" Target="../media/image112.jpeg"/><Relationship Id="rId7" Type="http://schemas.openxmlformats.org/officeDocument/2006/relationships/image" Target="../media/image591.png"/><Relationship Id="rId12" Type="http://schemas.openxmlformats.org/officeDocument/2006/relationships/image" Target="../media/image64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2.png"/><Relationship Id="rId5" Type="http://schemas.openxmlformats.org/officeDocument/2006/relationships/image" Target="../media/image571.png"/><Relationship Id="rId10" Type="http://schemas.openxmlformats.org/officeDocument/2006/relationships/image" Target="../media/image622.png"/><Relationship Id="rId4" Type="http://schemas.openxmlformats.org/officeDocument/2006/relationships/image" Target="../media/image113.jpg"/><Relationship Id="rId9"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3.xml"/><Relationship Id="rId4" Type="http://schemas.openxmlformats.org/officeDocument/2006/relationships/hyperlink" Target="https://build.nvidia.com/models?filters=usecase%3Ausecase_image_gen"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91.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112.jpeg"/><Relationship Id="rId7" Type="http://schemas.openxmlformats.org/officeDocument/2006/relationships/image" Target="../media/image62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3.jpg"/><Relationship Id="rId5" Type="http://schemas.openxmlformats.org/officeDocument/2006/relationships/image" Target="../media/image610.png"/><Relationship Id="rId10" Type="http://schemas.openxmlformats.org/officeDocument/2006/relationships/hyperlink" Target="https://learn.nvidia.com/courses/course-detail?course_id=course-v1:DLI+S-FX-14+V1" TargetMode="External"/><Relationship Id="rId4" Type="http://schemas.openxmlformats.org/officeDocument/2006/relationships/image" Target="../media/image551.png"/><Relationship Id="rId9" Type="http://schemas.openxmlformats.org/officeDocument/2006/relationships/image" Target="../media/image640.png"/></Relationships>
</file>

<file path=ppt/slides/_rels/slide92.xml.rels><?xml version="1.0" encoding="UTF-8" standalone="yes"?>
<Relationships xmlns="http://schemas.openxmlformats.org/package/2006/relationships"><Relationship Id="rId8" Type="http://schemas.openxmlformats.org/officeDocument/2006/relationships/image" Target="../media/image691.png"/><Relationship Id="rId3" Type="http://schemas.openxmlformats.org/officeDocument/2006/relationships/image" Target="../media/image650.png"/><Relationship Id="rId7" Type="http://schemas.openxmlformats.org/officeDocument/2006/relationships/image" Target="../media/image68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9.png"/><Relationship Id="rId5" Type="http://schemas.microsoft.com/office/2007/relationships/hdphoto" Target="../media/hdphoto5.wdp"/><Relationship Id="rId10" Type="http://schemas.openxmlformats.org/officeDocument/2006/relationships/hyperlink" Target="https://learn.nvidia.com/courses/course-detail?course_id=course-v1:DLI+S-FX-14+V1" TargetMode="External"/><Relationship Id="rId4" Type="http://schemas.openxmlformats.org/officeDocument/2006/relationships/image" Target="../media/image118.png"/><Relationship Id="rId9" Type="http://schemas.openxmlformats.org/officeDocument/2006/relationships/image" Target="../media/image690.png"/></Relationships>
</file>

<file path=ppt/slides/_rels/slide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4.png"/><Relationship Id="rId1" Type="http://schemas.openxmlformats.org/officeDocument/2006/relationships/slideLayout" Target="../slideLayouts/slideLayout43.xml"/><Relationship Id="rId4" Type="http://schemas.openxmlformats.org/officeDocument/2006/relationships/hyperlink" Target="https://learn.nvidia.com/courses/course-detail?course_id=course-v1:DLI+S-FX-14+V1"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5.png"/><Relationship Id="rId1" Type="http://schemas.openxmlformats.org/officeDocument/2006/relationships/slideLayout" Target="../slideLayouts/slideLayout43.xml"/><Relationship Id="rId4" Type="http://schemas.openxmlformats.org/officeDocument/2006/relationships/hyperlink" Target="https://learn.nvidia.com/courses/course-detail?course_id=course-v1:DLI+S-FX-14+V1"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121.jpeg"/></Relationships>
</file>

<file path=ppt/slides/_rels/slide99.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4+V1" TargetMode="External"/><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816582" y="3440081"/>
            <a:ext cx="35016468" cy="5869467"/>
          </a:xfrm>
        </p:spPr>
        <p:txBody>
          <a:bodyPr>
            <a:noAutofit/>
          </a:bodyPr>
          <a:lstStyle/>
          <a:p>
            <a:pPr>
              <a:lnSpc>
                <a:spcPct val="100000"/>
              </a:lnSpc>
            </a:pPr>
            <a: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t>NVIDIA Generative AI with Diffusion Models </a:t>
            </a:r>
            <a:b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t>Part III</a:t>
            </a:r>
            <a:b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t>AI Agents and Large Multimodal Agents (LMAs)</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4205603" y="194688"/>
            <a:ext cx="27879081" cy="1959012"/>
          </a:xfrm>
        </p:spPr>
        <p:txBody>
          <a:bodyPr>
            <a:noAutofit/>
          </a:bodyPr>
          <a:lstStyle/>
          <a:p>
            <a:pPr>
              <a:lnSpc>
                <a:spcPct val="100000"/>
              </a:lnSpc>
              <a:spcBef>
                <a:spcPts val="0"/>
              </a:spcBef>
            </a:pPr>
            <a:r>
              <a:rPr lang="en-US" altLang="zh-TW" sz="132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Generative AI Innovative Applications</a:t>
            </a:r>
            <a:endParaRPr lang="en-US" sz="13200" dirty="0">
              <a:solidFill>
                <a:schemeClr val="accent1">
                  <a:lumMod val="75000"/>
                </a:schemeClr>
              </a:solidFill>
            </a:endParaRPr>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5626542" y="14099661"/>
            <a:ext cx="25322916" cy="5750220"/>
          </a:xfrm>
          <a:prstGeom prst="rect">
            <a:avLst/>
          </a:prstGeom>
        </p:spPr>
        <p:txBody>
          <a:bodyPr vert="horz" lIns="274320" tIns="137160" rIns="274320" bIns="13716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2743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TW" sz="43200" b="1" i="0" u="none" strike="noStrike" kern="1200" cap="none" spc="0" normalizeH="0" baseline="0" noProof="0" dirty="0">
                <a:ln>
                  <a:noFill/>
                </a:ln>
                <a:solidFill>
                  <a:srgbClr val="898989"/>
                </a:solidFill>
                <a:effectLst/>
                <a:uLnTx/>
                <a:uFillTx/>
                <a:latin typeface="Calibri" panose="020F0502020204030204"/>
                <a:ea typeface="新細明體" panose="02020500000000000000" pitchFamily="18" charset="-120"/>
                <a:cs typeface="Calibri" panose="020F0502020204030204" pitchFamily="34" charset="0"/>
                <a:sym typeface="Arial"/>
                <a:hlinkClick r:id="rId2"/>
              </a:rPr>
              <a:t>Min-Yuh Day</a:t>
            </a:r>
            <a:r>
              <a:rPr kumimoji="0" lang="en-US" altLang="zh-TW" sz="43200" b="1" i="0" u="none" strike="noStrike" kern="1200" cap="none" spc="0" normalizeH="0" baseline="0" noProof="0" dirty="0">
                <a:ln>
                  <a:noFill/>
                </a:ln>
                <a:solidFill>
                  <a:srgbClr val="4472C4"/>
                </a:solidFill>
                <a:effectLst/>
                <a:uLnTx/>
                <a:uFillTx/>
                <a:latin typeface="Calibri" panose="020F0502020204030204" pitchFamily="34" charset="0"/>
                <a:ea typeface="標楷體" pitchFamily="65" charset="-120"/>
                <a:cs typeface="Calibri" panose="020F0502020204030204" pitchFamily="34" charset="0"/>
                <a:sym typeface="Arial"/>
              </a:rPr>
              <a:t>, </a:t>
            </a:r>
            <a:r>
              <a:rPr kumimoji="0" lang="en-US" altLang="zh-TW" sz="43200" b="1" i="0" u="none" strike="noStrike" kern="1200" cap="none" spc="0" normalizeH="0" baseline="0" noProof="0" dirty="0" err="1">
                <a:ln>
                  <a:noFill/>
                </a:ln>
                <a:solidFill>
                  <a:srgbClr val="4472C4"/>
                </a:solidFill>
                <a:effectLst/>
                <a:uLnTx/>
                <a:uFillTx/>
                <a:latin typeface="Calibri" panose="020F0502020204030204" pitchFamily="34" charset="0"/>
                <a:ea typeface="標楷體" pitchFamily="65" charset="-120"/>
                <a:cs typeface="Calibri" panose="020F0502020204030204" pitchFamily="34" charset="0"/>
                <a:sym typeface="Arial"/>
              </a:rPr>
              <a:t>Ph.D</a:t>
            </a:r>
            <a:r>
              <a:rPr kumimoji="0" lang="en-US" altLang="zh-TW" sz="43200" b="1" i="0" u="none" strike="noStrike" kern="1200" cap="none" spc="0" normalizeH="0" baseline="0" noProof="0" dirty="0">
                <a:ln>
                  <a:noFill/>
                </a:ln>
                <a:solidFill>
                  <a:srgbClr val="4472C4"/>
                </a:solidFill>
                <a:effectLst/>
                <a:uLnTx/>
                <a:uFillTx/>
                <a:latin typeface="Calibri" panose="020F0502020204030204" pitchFamily="34" charset="0"/>
                <a:ea typeface="標楷體" pitchFamily="65" charset="-120"/>
                <a:cs typeface="Calibri" panose="020F0502020204030204" pitchFamily="34" charset="0"/>
                <a:sym typeface="Arial"/>
              </a:rPr>
              <a:t>, </a:t>
            </a:r>
            <a:br>
              <a:rPr kumimoji="0" lang="en-US" altLang="zh-TW" sz="43200" b="1" i="0" u="none" strike="noStrike" kern="1200" cap="none" spc="0" normalizeH="0" baseline="0" noProof="0" dirty="0">
                <a:ln>
                  <a:noFill/>
                </a:ln>
                <a:solidFill>
                  <a:srgbClr val="4472C4"/>
                </a:solidFill>
                <a:effectLst/>
                <a:uLnTx/>
                <a:uFillTx/>
                <a:latin typeface="Calibri" panose="020F0502020204030204" pitchFamily="34" charset="0"/>
                <a:ea typeface="標楷體" pitchFamily="65" charset="-120"/>
                <a:cs typeface="Calibri" panose="020F0502020204030204" pitchFamily="34" charset="0"/>
                <a:sym typeface="Arial"/>
              </a:rPr>
            </a:br>
            <a:r>
              <a:rPr kumimoji="0" lang="en-US" altLang="zh-TW" sz="43200" b="1" i="0" u="none" strike="noStrike" kern="1200" cap="none" spc="0" normalizeH="0" baseline="0" noProof="0" dirty="0">
                <a:ln>
                  <a:noFill/>
                </a:ln>
                <a:solidFill>
                  <a:srgbClr val="4472C4"/>
                </a:solidFill>
                <a:effectLst/>
                <a:uLnTx/>
                <a:uFillTx/>
                <a:latin typeface="Calibri" panose="020F0502020204030204" pitchFamily="34" charset="0"/>
                <a:ea typeface="標楷體" pitchFamily="65" charset="-120"/>
                <a:cs typeface="Calibri" panose="020F0502020204030204" pitchFamily="34" charset="0"/>
                <a:sym typeface="Arial"/>
              </a:rPr>
              <a:t>Professor</a:t>
            </a:r>
          </a:p>
          <a:p>
            <a:pPr marL="0" marR="0" lvl="0" indent="0" algn="ctr" defTabSz="2743200" rtl="0" eaLnBrk="1" fontAlgn="auto" latinLnBrk="0" hangingPunct="1">
              <a:lnSpc>
                <a:spcPct val="120000"/>
              </a:lnSpc>
              <a:spcBef>
                <a:spcPts val="1800"/>
              </a:spcBef>
              <a:spcAft>
                <a:spcPts val="0"/>
              </a:spcAft>
              <a:buClrTx/>
              <a:buSzTx/>
              <a:buFont typeface="Arial" panose="020B0604020202020204" pitchFamily="34" charset="0"/>
              <a:buNone/>
              <a:tabLst/>
              <a:defRPr/>
            </a:pPr>
            <a:r>
              <a:rPr kumimoji="0" lang="en-US" sz="2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hlinkClick r:id="rId3"/>
              </a:rPr>
              <a:t>Institute of Information Management</a:t>
            </a:r>
            <a:r>
              <a:rPr kumimoji="0" lang="en-US" sz="2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2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hlinkClick r:id="rId4"/>
              </a:rPr>
              <a:t>National Taipei University</a:t>
            </a:r>
            <a:endParaRPr kumimoji="0" lang="en-US" altLang="zh-TW" sz="24000" b="1" i="0" u="none" strike="noStrike" kern="1200" cap="none" spc="0" normalizeH="0" baseline="0" noProof="0" dirty="0">
              <a:ln>
                <a:noFill/>
              </a:ln>
              <a:solidFill>
                <a:srgbClr val="898989"/>
              </a:solidFill>
              <a:effectLst/>
              <a:uLnTx/>
              <a:uFillTx/>
              <a:latin typeface="Calibri" panose="020F0502020204030204" pitchFamily="34" charset="0"/>
              <a:ea typeface="新細明體" panose="02020500000000000000" pitchFamily="18" charset="-120"/>
              <a:cs typeface="Calibri" panose="020F0502020204030204" pitchFamily="34" charset="0"/>
              <a:sym typeface="Arial"/>
              <a:hlinkClick r:id="rId5"/>
            </a:endParaRPr>
          </a:p>
          <a:p>
            <a:pPr marL="0" marR="0" lvl="0" indent="0" algn="ctr" defTabSz="2743200" rtl="0" eaLnBrk="1" fontAlgn="auto" latinLnBrk="0" hangingPunct="1">
              <a:lnSpc>
                <a:spcPct val="120000"/>
              </a:lnSpc>
              <a:spcBef>
                <a:spcPts val="1800"/>
              </a:spcBef>
              <a:spcAft>
                <a:spcPts val="0"/>
              </a:spcAft>
              <a:buClrTx/>
              <a:buSzTx/>
              <a:buFont typeface="Arial" panose="020B0604020202020204" pitchFamily="34" charset="0"/>
              <a:buNone/>
              <a:tabLst/>
              <a:defRPr/>
            </a:pPr>
            <a:r>
              <a:rPr kumimoji="0" lang="en-US" sz="1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hlinkClick r:id="rId6"/>
              </a:rPr>
              <a:t>https://web.ntpu.edu.tw/~myday</a:t>
            </a:r>
            <a:endParaRPr kumimoji="0" lang="en-US" sz="1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24921" y="14215397"/>
            <a:ext cx="3618807" cy="448042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8643" y="15962217"/>
            <a:ext cx="1264539" cy="153384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3596" y="17259165"/>
            <a:ext cx="1533840" cy="153384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44181" y="17245083"/>
            <a:ext cx="1533840" cy="153384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6584" y="14395055"/>
            <a:ext cx="2806995" cy="1265901"/>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948315" y="17928765"/>
            <a:ext cx="2375076" cy="2375076"/>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9541823" y="10763415"/>
            <a:ext cx="17492355" cy="2308324"/>
          </a:xfrm>
          <a:prstGeom prst="rect">
            <a:avLst/>
          </a:prstGeom>
          <a:noFill/>
        </p:spPr>
        <p:txBody>
          <a:bodyPr wrap="square" rtlCol="0">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altLang="zh-TW" sz="48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Heiti TC Medium" pitchFamily="2" charset="-128"/>
                <a:cs typeface="Calibri" panose="020F0502020204030204" pitchFamily="34" charset="0"/>
                <a:sym typeface="Arial"/>
              </a:rPr>
              <a:t>1132GAIIA09</a:t>
            </a:r>
          </a:p>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altLang="zh-TW" sz="48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Heiti TC Medium" pitchFamily="2" charset="-128"/>
                <a:cs typeface="Calibri" panose="020F0502020204030204" pitchFamily="34" charset="0"/>
                <a:sym typeface="Arial"/>
              </a:rPr>
              <a:t>MBA, IM, NTPU (M6031) (Spring 2025)</a:t>
            </a:r>
            <a:br>
              <a:rPr kumimoji="0" lang="en-US" altLang="zh-TW" sz="48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Heiti TC Medium" pitchFamily="2" charset="-128"/>
                <a:cs typeface="Calibri" panose="020F0502020204030204" pitchFamily="34" charset="0"/>
                <a:sym typeface="Arial"/>
              </a:rPr>
            </a:br>
            <a:r>
              <a:rPr kumimoji="0" lang="en-US" altLang="zh-TW" sz="48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Heiti TC Medium" pitchFamily="2" charset="-128"/>
                <a:cs typeface="Calibri" panose="020F0502020204030204" pitchFamily="34" charset="0"/>
                <a:sym typeface="Arial"/>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13620996" y="19849883"/>
            <a:ext cx="9334008" cy="646331"/>
          </a:xfrm>
          <a:prstGeom prst="rect">
            <a:avLst/>
          </a:prstGeom>
          <a:noFill/>
        </p:spPr>
        <p:txBody>
          <a:bodyPr wrap="square" rtlCol="0">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altLang="zh-TW" sz="36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Heiti TC Medium" pitchFamily="2" charset="-128"/>
                <a:cs typeface="Calibri" panose="020F0502020204030204" pitchFamily="34" charset="0"/>
                <a:sym typeface="Arial"/>
              </a:rPr>
              <a:t>2025-05-20</a:t>
            </a:r>
          </a:p>
        </p:txBody>
      </p:sp>
      <p:pic>
        <p:nvPicPr>
          <p:cNvPr id="17" name="Picture 16">
            <a:extLst>
              <a:ext uri="{FF2B5EF4-FFF2-40B4-BE49-F238E27FC236}">
                <a16:creationId xmlns:a16="http://schemas.microsoft.com/office/drawing/2014/main" id="{44C45650-BA88-8643-B3F2-2E4C34D88A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237818" y="9430569"/>
            <a:ext cx="5338182" cy="5338182"/>
          </a:xfrm>
          <a:prstGeom prst="rect">
            <a:avLst/>
          </a:prstGeom>
        </p:spPr>
      </p:pic>
      <p:sp>
        <p:nvSpPr>
          <p:cNvPr id="19" name="TextBox 18">
            <a:extLst>
              <a:ext uri="{FF2B5EF4-FFF2-40B4-BE49-F238E27FC236}">
                <a16:creationId xmlns:a16="http://schemas.microsoft.com/office/drawing/2014/main" id="{64B6C01E-6C31-110C-337F-375D435FF5AB}"/>
              </a:ext>
            </a:extLst>
          </p:cNvPr>
          <p:cNvSpPr txBox="1"/>
          <p:nvPr/>
        </p:nvSpPr>
        <p:spPr>
          <a:xfrm>
            <a:off x="31413839" y="14325603"/>
            <a:ext cx="4748841" cy="1015663"/>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4472C4"/>
                </a:solidFill>
                <a:effectLst/>
                <a:uLnTx/>
                <a:uFillTx/>
                <a:latin typeface="Calibri" panose="020F0502020204030204"/>
                <a:ea typeface="+mn-ea"/>
                <a:cs typeface="Arial"/>
                <a:sym typeface="Arial"/>
                <a:hlinkClick r:id="rId16"/>
              </a:rPr>
              <a:t>https://meet.google.com/paj-zhhj-mya</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4" name="Picture 3">
            <a:extLst>
              <a:ext uri="{FF2B5EF4-FFF2-40B4-BE49-F238E27FC236}">
                <a16:creationId xmlns:a16="http://schemas.microsoft.com/office/drawing/2014/main" id="{1780800D-BA5D-74DF-4D0F-9BA19AA66377}"/>
              </a:ext>
            </a:extLst>
          </p:cNvPr>
          <p:cNvPicPr>
            <a:picLocks noChangeAspect="1"/>
          </p:cNvPicPr>
          <p:nvPr/>
        </p:nvPicPr>
        <p:blipFill>
          <a:blip r:embed="rId17"/>
          <a:stretch>
            <a:fillRect/>
          </a:stretch>
        </p:blipFill>
        <p:spPr>
          <a:xfrm>
            <a:off x="816581" y="12903055"/>
            <a:ext cx="2861439" cy="625189"/>
          </a:xfrm>
          <a:prstGeom prst="rect">
            <a:avLst/>
          </a:prstGeom>
        </p:spPr>
      </p:pic>
      <p:sp>
        <p:nvSpPr>
          <p:cNvPr id="22" name="TextBox 21">
            <a:extLst>
              <a:ext uri="{FF2B5EF4-FFF2-40B4-BE49-F238E27FC236}">
                <a16:creationId xmlns:a16="http://schemas.microsoft.com/office/drawing/2014/main" id="{597815C1-26B1-53E5-DD77-9D628FA37E06}"/>
              </a:ext>
            </a:extLst>
          </p:cNvPr>
          <p:cNvSpPr txBox="1"/>
          <p:nvPr/>
        </p:nvSpPr>
        <p:spPr>
          <a:xfrm>
            <a:off x="870212" y="13557076"/>
            <a:ext cx="2806995" cy="338554"/>
          </a:xfrm>
          <a:prstGeom prst="rect">
            <a:avLst/>
          </a:prstGeom>
          <a:solidFill>
            <a:srgbClr val="76B900"/>
          </a:solidFill>
        </p:spPr>
        <p:txBody>
          <a:bodyPr wrap="square" lIns="0" tIns="0" rIns="0" bIns="0">
            <a:spAutoFit/>
          </a:bodyPr>
          <a:lstStyle/>
          <a:p>
            <a:pPr marL="0" indent="0" algn="ctr">
              <a:spcAft>
                <a:spcPts val="0"/>
              </a:spcAft>
              <a:buNone/>
            </a:pPr>
            <a:r>
              <a:rPr lang="en-US" altLang="zh-TW" sz="2200" dirty="0">
                <a:solidFill>
                  <a:schemeClr val="bg1"/>
                </a:solidFill>
              </a:rPr>
              <a:t>University Ambassador</a:t>
            </a:r>
          </a:p>
        </p:txBody>
      </p:sp>
      <p:sp>
        <p:nvSpPr>
          <p:cNvPr id="23" name="TextBox 22">
            <a:extLst>
              <a:ext uri="{FF2B5EF4-FFF2-40B4-BE49-F238E27FC236}">
                <a16:creationId xmlns:a16="http://schemas.microsoft.com/office/drawing/2014/main" id="{0C1EAB05-6436-2931-AE59-B6A4B66853D6}"/>
              </a:ext>
            </a:extLst>
          </p:cNvPr>
          <p:cNvSpPr txBox="1"/>
          <p:nvPr/>
        </p:nvSpPr>
        <p:spPr>
          <a:xfrm>
            <a:off x="870212" y="13894487"/>
            <a:ext cx="2753368" cy="338554"/>
          </a:xfrm>
          <a:prstGeom prst="rect">
            <a:avLst/>
          </a:prstGeom>
          <a:noFill/>
        </p:spPr>
        <p:txBody>
          <a:bodyPr wrap="square" lIns="0" tIns="0" rIns="0" bIns="0">
            <a:spAutoFit/>
          </a:bodyPr>
          <a:lstStyle/>
          <a:p>
            <a:pPr marL="0" indent="0" algn="ctr">
              <a:spcAft>
                <a:spcPts val="0"/>
              </a:spcAft>
              <a:buNone/>
            </a:pPr>
            <a:r>
              <a:rPr lang="en-US" altLang="zh-TW" sz="2200" dirty="0"/>
              <a:t>Certified Instructor</a:t>
            </a:r>
          </a:p>
        </p:txBody>
      </p:sp>
    </p:spTree>
    <p:extLst>
      <p:ext uri="{BB962C8B-B14F-4D97-AF65-F5344CB8AC3E}">
        <p14:creationId xmlns:p14="http://schemas.microsoft.com/office/powerpoint/2010/main" val="353776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10</a:t>
            </a:fld>
            <a:endParaRPr lang="en-US"/>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sp>
        <p:nvSpPr>
          <p:cNvPr id="11" name="TextBox 10">
            <a:extLst>
              <a:ext uri="{FF2B5EF4-FFF2-40B4-BE49-F238E27FC236}">
                <a16:creationId xmlns:a16="http://schemas.microsoft.com/office/drawing/2014/main" id="{89D902BA-0BAE-2702-AAF8-2D5916C14D1F}"/>
              </a:ext>
            </a:extLst>
          </p:cNvPr>
          <p:cNvSpPr txBox="1"/>
          <p:nvPr/>
        </p:nvSpPr>
        <p:spPr>
          <a:xfrm>
            <a:off x="4184196" y="19404449"/>
            <a:ext cx="28207607" cy="1169551"/>
          </a:xfrm>
          <a:prstGeom prst="rect">
            <a:avLst/>
          </a:prstGeom>
          <a:noFill/>
        </p:spPr>
        <p:txBody>
          <a:bodyPr wrap="square">
            <a:spAutoFit/>
          </a:bodyPr>
          <a:lstStyle/>
          <a:p>
            <a:pPr algn="ctr"/>
            <a:r>
              <a:rPr lang="en-US" sz="7000" dirty="0">
                <a:hlinkClick r:id="rId3"/>
              </a:rPr>
              <a:t>https://build.nvidia.com/stabilityai/stable-diffusion-xl</a:t>
            </a:r>
            <a:endParaRPr lang="en-US" sz="7000" dirty="0"/>
          </a:p>
        </p:txBody>
      </p:sp>
      <p:sp>
        <p:nvSpPr>
          <p:cNvPr id="14" name="Title 1">
            <a:extLst>
              <a:ext uri="{FF2B5EF4-FFF2-40B4-BE49-F238E27FC236}">
                <a16:creationId xmlns:a16="http://schemas.microsoft.com/office/drawing/2014/main" id="{66552DE1-7783-9C2E-E281-F01B8280A09A}"/>
              </a:ext>
            </a:extLst>
          </p:cNvPr>
          <p:cNvSpPr>
            <a:spLocks noGrp="1"/>
          </p:cNvSpPr>
          <p:nvPr>
            <p:ph type="title"/>
          </p:nvPr>
        </p:nvSpPr>
        <p:spPr>
          <a:xfrm>
            <a:off x="843566" y="168303"/>
            <a:ext cx="34888869" cy="2290736"/>
          </a:xfrm>
        </p:spPr>
        <p:txBody>
          <a:bodyPr>
            <a:normAutofit/>
          </a:bodyPr>
          <a:lstStyle/>
          <a:p>
            <a:r>
              <a:rPr lang="en-US" sz="11000" b="0" dirty="0" err="1"/>
              <a:t>build.nvidia.com</a:t>
            </a:r>
            <a:r>
              <a:rPr lang="en-US" sz="11000" b="0" dirty="0"/>
              <a:t> </a:t>
            </a:r>
            <a:r>
              <a:rPr lang="en-US" sz="11000" dirty="0" err="1"/>
              <a:t>stabilityai</a:t>
            </a:r>
            <a:r>
              <a:rPr lang="en-US" sz="11000" dirty="0"/>
              <a:t>/stable-diffusion-xl</a:t>
            </a:r>
            <a:endParaRPr lang="en-US" sz="11000" b="0" dirty="0"/>
          </a:p>
        </p:txBody>
      </p:sp>
      <p:pic>
        <p:nvPicPr>
          <p:cNvPr id="16" name="Picture 15">
            <a:extLst>
              <a:ext uri="{FF2B5EF4-FFF2-40B4-BE49-F238E27FC236}">
                <a16:creationId xmlns:a16="http://schemas.microsoft.com/office/drawing/2014/main" id="{0D94A319-C867-E6D4-9545-573FB31DA22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40400" y="2189689"/>
            <a:ext cx="29295197" cy="17331711"/>
          </a:xfrm>
          <a:prstGeom prst="rect">
            <a:avLst/>
          </a:prstGeom>
        </p:spPr>
      </p:pic>
      <p:pic>
        <p:nvPicPr>
          <p:cNvPr id="2" name="Picture 1">
            <a:extLst>
              <a:ext uri="{FF2B5EF4-FFF2-40B4-BE49-F238E27FC236}">
                <a16:creationId xmlns:a16="http://schemas.microsoft.com/office/drawing/2014/main" id="{51B1D6C8-A72C-C6B9-F8A6-C3EDC277EA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39650" y="7726679"/>
            <a:ext cx="7772400" cy="6410130"/>
          </a:xfrm>
          <a:prstGeom prst="rect">
            <a:avLst/>
          </a:prstGeom>
        </p:spPr>
      </p:pic>
    </p:spTree>
    <p:extLst>
      <p:ext uri="{BB962C8B-B14F-4D97-AF65-F5344CB8AC3E}">
        <p14:creationId xmlns:p14="http://schemas.microsoft.com/office/powerpoint/2010/main" val="35163993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Denoising Diffusion</a:t>
            </a:r>
          </a:p>
          <a:p>
            <a:r>
              <a:rPr lang="en-US" dirty="0"/>
              <a:t>Probabilistic Models</a:t>
            </a:r>
          </a:p>
        </p:txBody>
      </p:sp>
      <p:sp>
        <p:nvSpPr>
          <p:cNvPr id="2" name="TextBox 1">
            <a:extLst>
              <a:ext uri="{FF2B5EF4-FFF2-40B4-BE49-F238E27FC236}">
                <a16:creationId xmlns:a16="http://schemas.microsoft.com/office/drawing/2014/main" id="{DD013512-AD9F-2CE4-153B-48BB10BC6E1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6BA27E66-47B0-F716-E0CF-001030CBCA7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147656120"/>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endParaRPr lang="en-US"/>
          </a:p>
        </p:txBody>
      </p:sp>
      <p:pic>
        <p:nvPicPr>
          <p:cNvPr id="4" name="Picture 3">
            <a:extLst>
              <a:ext uri="{FF2B5EF4-FFF2-40B4-BE49-F238E27FC236}">
                <a16:creationId xmlns:a16="http://schemas.microsoft.com/office/drawing/2014/main" id="{05475650-18C1-98E8-F72B-271C89BF8C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167" r="4599"/>
          <a:stretch/>
        </p:blipFill>
        <p:spPr>
          <a:xfrm>
            <a:off x="2064774" y="5373124"/>
            <a:ext cx="17188710" cy="9827751"/>
          </a:xfrm>
          <a:prstGeom prst="rect">
            <a:avLst/>
          </a:prstGeom>
        </p:spPr>
      </p:pic>
      <p:pic>
        <p:nvPicPr>
          <p:cNvPr id="7" name="Picture 6">
            <a:extLst>
              <a:ext uri="{FF2B5EF4-FFF2-40B4-BE49-F238E27FC236}">
                <a16:creationId xmlns:a16="http://schemas.microsoft.com/office/drawing/2014/main" id="{F5EDC009-F673-C893-976F-478F5EBB24BF}"/>
              </a:ext>
            </a:extLst>
          </p:cNvPr>
          <p:cNvPicPr>
            <a:picLocks noChangeAspect="1"/>
          </p:cNvPicPr>
          <p:nvPr/>
        </p:nvPicPr>
        <p:blipFill>
          <a:blip r:embed="rId4"/>
          <a:stretch>
            <a:fillRect/>
          </a:stretch>
        </p:blipFill>
        <p:spPr>
          <a:xfrm>
            <a:off x="19687360" y="4330701"/>
            <a:ext cx="14374040" cy="14029207"/>
          </a:xfrm>
          <a:prstGeom prst="rect">
            <a:avLst/>
          </a:prstGeom>
        </p:spPr>
      </p:pic>
      <p:sp>
        <p:nvSpPr>
          <p:cNvPr id="3" name="TextBox 2">
            <a:extLst>
              <a:ext uri="{FF2B5EF4-FFF2-40B4-BE49-F238E27FC236}">
                <a16:creationId xmlns:a16="http://schemas.microsoft.com/office/drawing/2014/main" id="{B0EF75D9-FB30-FC65-0CBF-3C3682BADFDC}"/>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BBD42DAB-082C-5EAD-B611-A6C59C4BA36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456822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Forward Diffusion</a:t>
            </a:r>
          </a:p>
        </p:txBody>
      </p:sp>
      <p:sp>
        <p:nvSpPr>
          <p:cNvPr id="2" name="TextBox 1">
            <a:extLst>
              <a:ext uri="{FF2B5EF4-FFF2-40B4-BE49-F238E27FC236}">
                <a16:creationId xmlns:a16="http://schemas.microsoft.com/office/drawing/2014/main" id="{C69E5A11-4E78-D18D-D303-C42590BE211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87B0D8CC-0017-5D5E-AE8B-9927959E0B2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578327566"/>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B253802-9A68-4AD9-5C23-58D48270DA4F}"/>
              </a:ext>
            </a:extLst>
          </p:cNvPr>
          <p:cNvGrpSpPr/>
          <p:nvPr/>
        </p:nvGrpSpPr>
        <p:grpSpPr>
          <a:xfrm>
            <a:off x="5925362" y="10850483"/>
            <a:ext cx="22552017" cy="8906682"/>
            <a:chOff x="5925362" y="10850483"/>
            <a:chExt cx="22552017" cy="8906682"/>
          </a:xfrm>
        </p:grpSpPr>
        <p:grpSp>
          <p:nvGrpSpPr>
            <p:cNvPr id="7" name="Group 6">
              <a:extLst>
                <a:ext uri="{FF2B5EF4-FFF2-40B4-BE49-F238E27FC236}">
                  <a16:creationId xmlns:a16="http://schemas.microsoft.com/office/drawing/2014/main" id="{D0CA472D-186D-0821-D54F-CBA051E95110}"/>
                </a:ext>
              </a:extLst>
            </p:cNvPr>
            <p:cNvGrpSpPr/>
            <p:nvPr/>
          </p:nvGrpSpPr>
          <p:grpSpPr>
            <a:xfrm>
              <a:off x="18880762" y="10850483"/>
              <a:ext cx="9596617" cy="5663381"/>
              <a:chOff x="18288000" y="10972385"/>
              <a:chExt cx="9596617" cy="5663381"/>
            </a:xfrm>
          </p:grpSpPr>
          <p:pic>
            <p:nvPicPr>
              <p:cNvPr id="4" name="Picture 3">
                <a:extLst>
                  <a:ext uri="{FF2B5EF4-FFF2-40B4-BE49-F238E27FC236}">
                    <a16:creationId xmlns:a16="http://schemas.microsoft.com/office/drawing/2014/main" id="{2F4B3642-F33A-396A-947E-3FB03E2A2E68}"/>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22038542" y="10972385"/>
                <a:ext cx="5846075" cy="5663381"/>
              </a:xfrm>
              <a:prstGeom prst="rect">
                <a:avLst/>
              </a:prstGeom>
            </p:spPr>
          </p:pic>
          <p:sp>
            <p:nvSpPr>
              <p:cNvPr id="6" name="Arrow: Right 5">
                <a:extLst>
                  <a:ext uri="{FF2B5EF4-FFF2-40B4-BE49-F238E27FC236}">
                    <a16:creationId xmlns:a16="http://schemas.microsoft.com/office/drawing/2014/main" id="{6E1D4638-1490-17E3-AB05-E46FB70C26A9}"/>
                  </a:ext>
                </a:extLst>
              </p:cNvPr>
              <p:cNvSpPr/>
              <p:nvPr/>
            </p:nvSpPr>
            <p:spPr>
              <a:xfrm>
                <a:off x="18288000" y="13922477"/>
                <a:ext cx="3067665" cy="18288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pic>
          <p:nvPicPr>
            <p:cNvPr id="11" name="Picture 10" descr="A green and black diagram&#10;&#10;Description automatically generated">
              <a:extLst>
                <a:ext uri="{FF2B5EF4-FFF2-40B4-BE49-F238E27FC236}">
                  <a16:creationId xmlns:a16="http://schemas.microsoft.com/office/drawing/2014/main" id="{E94B2BBA-1191-821D-B72B-0DD6476FB2F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25362" y="10850483"/>
              <a:ext cx="11875574" cy="8906682"/>
            </a:xfrm>
            <a:prstGeom prst="rect">
              <a:avLst/>
            </a:prstGeom>
          </p:spPr>
        </p:pic>
      </p:grpSp>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Forward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6"/>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7"/>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8"/>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9"/>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10"/>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11"/>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12"/>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3"/>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4"/>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5"/>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6"/>
          <a:stretch>
            <a:fillRect/>
          </a:stretch>
        </p:blipFill>
        <p:spPr>
          <a:xfrm>
            <a:off x="31252751" y="6412938"/>
            <a:ext cx="2807050" cy="2719328"/>
          </a:xfrm>
          <a:prstGeom prst="rect">
            <a:avLst/>
          </a:prstGeom>
        </p:spPr>
      </p:pic>
      <p:sp>
        <p:nvSpPr>
          <p:cNvPr id="34" name="TextBox 33">
            <a:extLst>
              <a:ext uri="{FF2B5EF4-FFF2-40B4-BE49-F238E27FC236}">
                <a16:creationId xmlns:a16="http://schemas.microsoft.com/office/drawing/2014/main" id="{BAADE2BF-1F98-9119-9AE8-368E60B85151}"/>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35" name="TextBox 34">
            <a:extLst>
              <a:ext uri="{FF2B5EF4-FFF2-40B4-BE49-F238E27FC236}">
                <a16:creationId xmlns:a16="http://schemas.microsoft.com/office/drawing/2014/main" id="{53AC991A-FA76-88EF-38C6-46E3CA0CA77A}"/>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36" name="TextBox 35">
            <a:extLst>
              <a:ext uri="{FF2B5EF4-FFF2-40B4-BE49-F238E27FC236}">
                <a16:creationId xmlns:a16="http://schemas.microsoft.com/office/drawing/2014/main" id="{367E3497-7577-3656-33F8-9F876276117D}"/>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37" name="TextBox 36">
            <a:extLst>
              <a:ext uri="{FF2B5EF4-FFF2-40B4-BE49-F238E27FC236}">
                <a16:creationId xmlns:a16="http://schemas.microsoft.com/office/drawing/2014/main" id="{9376467A-0616-0140-E54C-14476EB5926C}"/>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38" name="TextBox 37">
            <a:extLst>
              <a:ext uri="{FF2B5EF4-FFF2-40B4-BE49-F238E27FC236}">
                <a16:creationId xmlns:a16="http://schemas.microsoft.com/office/drawing/2014/main" id="{BD427066-372B-7794-7B75-5BCB5111D9CC}"/>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39" name="TextBox 38">
            <a:extLst>
              <a:ext uri="{FF2B5EF4-FFF2-40B4-BE49-F238E27FC236}">
                <a16:creationId xmlns:a16="http://schemas.microsoft.com/office/drawing/2014/main" id="{DBC9B4A9-BE3E-7CF5-207B-E611353C7983}"/>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40" name="TextBox 39">
            <a:extLst>
              <a:ext uri="{FF2B5EF4-FFF2-40B4-BE49-F238E27FC236}">
                <a16:creationId xmlns:a16="http://schemas.microsoft.com/office/drawing/2014/main" id="{A325BA7B-739F-D2A3-02D6-FB7D28D3BF12}"/>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41" name="TextBox 40">
            <a:extLst>
              <a:ext uri="{FF2B5EF4-FFF2-40B4-BE49-F238E27FC236}">
                <a16:creationId xmlns:a16="http://schemas.microsoft.com/office/drawing/2014/main" id="{C6531745-EA9C-566B-81C3-AAE49CD03D1D}"/>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42" name="TextBox 41">
            <a:extLst>
              <a:ext uri="{FF2B5EF4-FFF2-40B4-BE49-F238E27FC236}">
                <a16:creationId xmlns:a16="http://schemas.microsoft.com/office/drawing/2014/main" id="{8B532563-CB43-D7DB-E4CC-17B89DC2316B}"/>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43" name="TextBox 42">
            <a:extLst>
              <a:ext uri="{FF2B5EF4-FFF2-40B4-BE49-F238E27FC236}">
                <a16:creationId xmlns:a16="http://schemas.microsoft.com/office/drawing/2014/main" id="{20E8CA1A-8B7A-E074-25F5-1984B240A013}"/>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44" name="TextBox 43">
            <a:extLst>
              <a:ext uri="{FF2B5EF4-FFF2-40B4-BE49-F238E27FC236}">
                <a16:creationId xmlns:a16="http://schemas.microsoft.com/office/drawing/2014/main" id="{65E24CE3-0A59-C3D0-65AA-74B30D990AD7}"/>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C476CBE-EF52-BBAE-9B11-0DD46E690EEF}"/>
                  </a:ext>
                </a:extLst>
              </p:cNvPr>
              <p:cNvSpPr txBox="1"/>
              <p:nvPr/>
            </p:nvSpPr>
            <p:spPr>
              <a:xfrm>
                <a:off x="21291764" y="16768706"/>
                <a:ext cx="8525154" cy="1554849"/>
              </a:xfrm>
              <a:prstGeom prst="rect">
                <a:avLst/>
              </a:prstGeom>
              <a:noFill/>
            </p:spPr>
            <p:txBody>
              <a:bodyPr wrap="none" lIns="0" tIns="0" rIns="0" bIns="0" rtlCol="0">
                <a:spAutoFit/>
              </a:bodyPr>
              <a:lstStyle/>
              <a:p>
                <a14:m>
                  <m:oMath xmlns:m="http://schemas.openxmlformats.org/officeDocument/2006/math">
                    <m:r>
                      <a:rPr lang="en-US" sz="5400" i="1" smtClean="0">
                        <a:solidFill>
                          <a:schemeClr val="bg1"/>
                        </a:solidFill>
                        <a:latin typeface="Cambria Math" panose="02040503050406030204" pitchFamily="18" charset="0"/>
                        <a:cs typeface="NVIDIA Sans" panose="020B0503020203020204" pitchFamily="34" charset="0"/>
                      </a:rPr>
                      <m:t>𝑁</m:t>
                    </m:r>
                    <m:d>
                      <m:dPr>
                        <m:ctrlPr>
                          <a:rPr lang="en-US" sz="5400" i="1">
                            <a:solidFill>
                              <a:schemeClr val="bg1"/>
                            </a:solidFill>
                            <a:latin typeface="Cambria Math" panose="02040503050406030204" pitchFamily="18" charset="0"/>
                            <a:cs typeface="NVIDIA Sans" panose="020B0503020203020204" pitchFamily="34" charset="0"/>
                          </a:rPr>
                        </m:ctrlPr>
                      </m:dPr>
                      <m:e>
                        <m:r>
                          <m:rPr>
                            <m:sty m:val="p"/>
                          </m:rPr>
                          <a:rPr lang="en-US" sz="5400" b="0" i="0" smtClean="0">
                            <a:solidFill>
                              <a:schemeClr val="bg1"/>
                            </a:solidFill>
                            <a:latin typeface="Cambria Math" panose="02040503050406030204" pitchFamily="18" charset="0"/>
                            <a:cs typeface="NVIDIA Sans" panose="020B0503020203020204" pitchFamily="34" charset="0"/>
                          </a:rPr>
                          <m:t>x</m:t>
                        </m:r>
                        <m:r>
                          <a:rPr lang="en-US" sz="5400" b="0" i="0" smtClean="0">
                            <a:solidFill>
                              <a:schemeClr val="bg1"/>
                            </a:solidFill>
                            <a:latin typeface="Cambria Math" panose="02040503050406030204" pitchFamily="18" charset="0"/>
                            <a:cs typeface="NVIDIA Sans" panose="020B0503020203020204" pitchFamily="34" charset="0"/>
                          </a:rPr>
                          <m:t>;</m:t>
                        </m:r>
                        <m:r>
                          <m:rPr>
                            <m:sty m:val="p"/>
                          </m:rPr>
                          <a:rPr lang="el-GR"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μ</m:t>
                        </m:r>
                        <m:r>
                          <a:rPr lang="en-US" sz="5400" b="0"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e>
                    </m:d>
                    <m:r>
                      <a:rPr lang="en-US" sz="54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rad>
                          <m:radPr>
                            <m:degHide m:val="on"/>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𝜋</m:t>
                            </m:r>
                          </m:e>
                        </m:rad>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𝑒</m:t>
                        </m:r>
                      </m:e>
                      <m:sup>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d>
                              <m:d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𝑥</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den>
                                </m:f>
                              </m:e>
                            </m:d>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sup>
                    </m:sSup>
                  </m:oMath>
                </a14:m>
                <a:r>
                  <a:rPr lang="en-US" sz="5400" dirty="0">
                    <a:solidFill>
                      <a:schemeClr val="bg1"/>
                    </a:solidFill>
                    <a:latin typeface="NVIDIA Sans" panose="020B0503020203020204" pitchFamily="34" charset="0"/>
                    <a:cs typeface="NVIDIA Sans" panose="020B0503020203020204" pitchFamily="34" charset="0"/>
                  </a:rPr>
                  <a:t> </a:t>
                </a:r>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9" name="TextBox 8">
                <a:extLst>
                  <a:ext uri="{FF2B5EF4-FFF2-40B4-BE49-F238E27FC236}">
                    <a16:creationId xmlns:a16="http://schemas.microsoft.com/office/drawing/2014/main" id="{DC476CBE-EF52-BBAE-9B11-0DD46E690EEF}"/>
                  </a:ext>
                </a:extLst>
              </p:cNvPr>
              <p:cNvSpPr txBox="1">
                <a:spLocks noRot="1" noChangeAspect="1" noMove="1" noResize="1" noEditPoints="1" noAdjustHandles="1" noChangeArrowheads="1" noChangeShapeType="1" noTextEdit="1"/>
              </p:cNvSpPr>
              <p:nvPr/>
            </p:nvSpPr>
            <p:spPr>
              <a:xfrm>
                <a:off x="21291764" y="16768706"/>
                <a:ext cx="8525154" cy="1554849"/>
              </a:xfrm>
              <a:prstGeom prst="rect">
                <a:avLst/>
              </a:prstGeom>
              <a:blipFill>
                <a:blip r:embed="rId17"/>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B7EDA0C-1281-D50B-F541-3349F223B3E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5" name="Slide Number Placeholder 3">
            <a:extLst>
              <a:ext uri="{FF2B5EF4-FFF2-40B4-BE49-F238E27FC236}">
                <a16:creationId xmlns:a16="http://schemas.microsoft.com/office/drawing/2014/main" id="{78A1CAFF-5B8E-80DB-44C7-0AA5994E469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711964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Forward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3"/>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4"/>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5"/>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6"/>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7"/>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8"/>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9"/>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0"/>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1"/>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2"/>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3"/>
          <a:stretch>
            <a:fillRect/>
          </a:stretch>
        </p:blipFill>
        <p:spPr>
          <a:xfrm>
            <a:off x="31252751" y="6412938"/>
            <a:ext cx="2807050" cy="2719328"/>
          </a:xfrm>
          <a:prstGeom prst="rect">
            <a:avLst/>
          </a:prstGeom>
        </p:spPr>
      </p:pic>
      <p:grpSp>
        <p:nvGrpSpPr>
          <p:cNvPr id="195" name="Group 194">
            <a:extLst>
              <a:ext uri="{FF2B5EF4-FFF2-40B4-BE49-F238E27FC236}">
                <a16:creationId xmlns:a16="http://schemas.microsoft.com/office/drawing/2014/main" id="{7F1D2F74-B720-5563-4EBF-36D63BCC2C3C}"/>
              </a:ext>
            </a:extLst>
          </p:cNvPr>
          <p:cNvGrpSpPr/>
          <p:nvPr/>
        </p:nvGrpSpPr>
        <p:grpSpPr>
          <a:xfrm>
            <a:off x="3800135" y="5569349"/>
            <a:ext cx="28992413" cy="883706"/>
            <a:chOff x="3800135" y="5569349"/>
            <a:chExt cx="28992413" cy="883706"/>
          </a:xfrm>
        </p:grpSpPr>
        <p:grpSp>
          <p:nvGrpSpPr>
            <p:cNvPr id="97" name="Group 96">
              <a:extLst>
                <a:ext uri="{FF2B5EF4-FFF2-40B4-BE49-F238E27FC236}">
                  <a16:creationId xmlns:a16="http://schemas.microsoft.com/office/drawing/2014/main" id="{AAB6DD6E-25A3-82FF-BFC8-20997E896788}"/>
                </a:ext>
              </a:extLst>
            </p:cNvPr>
            <p:cNvGrpSpPr/>
            <p:nvPr/>
          </p:nvGrpSpPr>
          <p:grpSpPr>
            <a:xfrm>
              <a:off x="3800135" y="5569349"/>
              <a:ext cx="2873816" cy="883706"/>
              <a:chOff x="3918123" y="5539683"/>
              <a:chExt cx="2873816" cy="883706"/>
            </a:xfrm>
          </p:grpSpPr>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31EEDBBF-A29D-8AEA-B288-10063712A520}"/>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73" name="TextBox 72">
                    <a:extLst>
                      <a:ext uri="{FF2B5EF4-FFF2-40B4-BE49-F238E27FC236}">
                        <a16:creationId xmlns:a16="http://schemas.microsoft.com/office/drawing/2014/main" id="{31EEDBBF-A29D-8AEA-B288-10063712A520}"/>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4"/>
                    <a:stretch>
                      <a:fillRect/>
                    </a:stretch>
                  </a:blipFill>
                </p:spPr>
                <p:txBody>
                  <a:bodyPr/>
                  <a:lstStyle/>
                  <a:p>
                    <a:r>
                      <a:rPr lang="en-US">
                        <a:noFill/>
                      </a:rPr>
                      <a:t> </a:t>
                    </a:r>
                  </a:p>
                </p:txBody>
              </p:sp>
            </mc:Fallback>
          </mc:AlternateContent>
          <p:cxnSp>
            <p:nvCxnSpPr>
              <p:cNvPr id="77" name="Connector: Curved 76">
                <a:extLst>
                  <a:ext uri="{FF2B5EF4-FFF2-40B4-BE49-F238E27FC236}">
                    <a16:creationId xmlns:a16="http://schemas.microsoft.com/office/drawing/2014/main" id="{CDBF76C1-5ED1-63C5-9A6C-D39E5A6DB38B}"/>
                  </a:ext>
                </a:extLst>
              </p:cNvPr>
              <p:cNvCxnSpPr>
                <a:cxnSpLocks/>
                <a:stCxn id="5" idx="0"/>
                <a:endCxn id="7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6" name="Connector: Curved 85">
                <a:extLst>
                  <a:ext uri="{FF2B5EF4-FFF2-40B4-BE49-F238E27FC236}">
                    <a16:creationId xmlns:a16="http://schemas.microsoft.com/office/drawing/2014/main" id="{15DC86A0-BA41-C5A3-C09F-52F5C116CE8B}"/>
                  </a:ext>
                </a:extLst>
              </p:cNvPr>
              <p:cNvCxnSpPr>
                <a:cxnSpLocks/>
                <a:stCxn id="73" idx="3"/>
                <a:endCxn id="8" idx="0"/>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62A869FC-F947-4698-1906-118FF99FCA1D}"/>
                </a:ext>
              </a:extLst>
            </p:cNvPr>
            <p:cNvGrpSpPr/>
            <p:nvPr/>
          </p:nvGrpSpPr>
          <p:grpSpPr>
            <a:xfrm>
              <a:off x="18331990" y="5569349"/>
              <a:ext cx="2873816" cy="883706"/>
              <a:chOff x="3918123" y="5539683"/>
              <a:chExt cx="2873816" cy="883706"/>
            </a:xfrm>
          </p:grpSpPr>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4866A923-135C-667E-2BF2-D0D734364120}"/>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9" name="TextBox 158">
                    <a:extLst>
                      <a:ext uri="{FF2B5EF4-FFF2-40B4-BE49-F238E27FC236}">
                        <a16:creationId xmlns:a16="http://schemas.microsoft.com/office/drawing/2014/main" id="{4866A923-135C-667E-2BF2-D0D734364120}"/>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5"/>
                    <a:stretch>
                      <a:fillRect/>
                    </a:stretch>
                  </a:blipFill>
                </p:spPr>
                <p:txBody>
                  <a:bodyPr/>
                  <a:lstStyle/>
                  <a:p>
                    <a:r>
                      <a:rPr lang="en-US">
                        <a:noFill/>
                      </a:rPr>
                      <a:t> </a:t>
                    </a:r>
                  </a:p>
                </p:txBody>
              </p:sp>
            </mc:Fallback>
          </mc:AlternateContent>
          <p:cxnSp>
            <p:nvCxnSpPr>
              <p:cNvPr id="160" name="Connector: Curved 159">
                <a:extLst>
                  <a:ext uri="{FF2B5EF4-FFF2-40B4-BE49-F238E27FC236}">
                    <a16:creationId xmlns:a16="http://schemas.microsoft.com/office/drawing/2014/main" id="{3D761828-37DD-D923-E5C0-71FB861C6B2B}"/>
                  </a:ext>
                </a:extLst>
              </p:cNvPr>
              <p:cNvCxnSpPr>
                <a:cxnSpLocks/>
                <a:endCxn id="159"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1" name="Connector: Curved 160">
                <a:extLst>
                  <a:ext uri="{FF2B5EF4-FFF2-40B4-BE49-F238E27FC236}">
                    <a16:creationId xmlns:a16="http://schemas.microsoft.com/office/drawing/2014/main" id="{F29CF6E6-3B40-2516-8A27-09146F4D9503}"/>
                  </a:ext>
                </a:extLst>
              </p:cNvPr>
              <p:cNvCxnSpPr>
                <a:cxnSpLocks/>
                <a:stCxn id="159"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DCFE570E-9A45-ECC0-18FE-55BFBB21FD62}"/>
                </a:ext>
              </a:extLst>
            </p:cNvPr>
            <p:cNvGrpSpPr/>
            <p:nvPr/>
          </p:nvGrpSpPr>
          <p:grpSpPr>
            <a:xfrm>
              <a:off x="9612877" y="5569349"/>
              <a:ext cx="2873816" cy="883706"/>
              <a:chOff x="3918123" y="5539683"/>
              <a:chExt cx="2873816" cy="883706"/>
            </a:xfrm>
          </p:grpSpPr>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D43710F5-C820-EB65-0536-36A512AEFA8C}"/>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63" name="TextBox 162">
                    <a:extLst>
                      <a:ext uri="{FF2B5EF4-FFF2-40B4-BE49-F238E27FC236}">
                        <a16:creationId xmlns:a16="http://schemas.microsoft.com/office/drawing/2014/main" id="{D43710F5-C820-EB65-0536-36A512AEFA8C}"/>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6"/>
                    <a:stretch>
                      <a:fillRect/>
                    </a:stretch>
                  </a:blipFill>
                </p:spPr>
                <p:txBody>
                  <a:bodyPr/>
                  <a:lstStyle/>
                  <a:p>
                    <a:r>
                      <a:rPr lang="en-US">
                        <a:noFill/>
                      </a:rPr>
                      <a:t> </a:t>
                    </a:r>
                  </a:p>
                </p:txBody>
              </p:sp>
            </mc:Fallback>
          </mc:AlternateContent>
          <p:cxnSp>
            <p:nvCxnSpPr>
              <p:cNvPr id="164" name="Connector: Curved 163">
                <a:extLst>
                  <a:ext uri="{FF2B5EF4-FFF2-40B4-BE49-F238E27FC236}">
                    <a16:creationId xmlns:a16="http://schemas.microsoft.com/office/drawing/2014/main" id="{6C54408F-AA78-1A94-E6DA-7954280FF2F1}"/>
                  </a:ext>
                </a:extLst>
              </p:cNvPr>
              <p:cNvCxnSpPr>
                <a:cxnSpLocks/>
                <a:endCxn id="16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5" name="Connector: Curved 164">
                <a:extLst>
                  <a:ext uri="{FF2B5EF4-FFF2-40B4-BE49-F238E27FC236}">
                    <a16:creationId xmlns:a16="http://schemas.microsoft.com/office/drawing/2014/main" id="{7CCAD19A-DFEF-DDE5-FE3C-BDA75B2A9ADC}"/>
                  </a:ext>
                </a:extLst>
              </p:cNvPr>
              <p:cNvCxnSpPr>
                <a:cxnSpLocks/>
                <a:stCxn id="16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08256AFF-D26B-D8EF-2F00-5803642668C9}"/>
                </a:ext>
              </a:extLst>
            </p:cNvPr>
            <p:cNvGrpSpPr/>
            <p:nvPr/>
          </p:nvGrpSpPr>
          <p:grpSpPr>
            <a:xfrm>
              <a:off x="12519248" y="5569349"/>
              <a:ext cx="2873816" cy="883706"/>
              <a:chOff x="3918123" y="5539683"/>
              <a:chExt cx="2873816" cy="883706"/>
            </a:xfrm>
          </p:grpSpPr>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E739B7A3-E382-6A43-C25D-6684279A352B}"/>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67" name="TextBox 166">
                    <a:extLst>
                      <a:ext uri="{FF2B5EF4-FFF2-40B4-BE49-F238E27FC236}">
                        <a16:creationId xmlns:a16="http://schemas.microsoft.com/office/drawing/2014/main" id="{E739B7A3-E382-6A43-C25D-6684279A352B}"/>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7"/>
                    <a:stretch>
                      <a:fillRect/>
                    </a:stretch>
                  </a:blipFill>
                </p:spPr>
                <p:txBody>
                  <a:bodyPr/>
                  <a:lstStyle/>
                  <a:p>
                    <a:r>
                      <a:rPr lang="en-US">
                        <a:noFill/>
                      </a:rPr>
                      <a:t> </a:t>
                    </a:r>
                  </a:p>
                </p:txBody>
              </p:sp>
            </mc:Fallback>
          </mc:AlternateContent>
          <p:cxnSp>
            <p:nvCxnSpPr>
              <p:cNvPr id="168" name="Connector: Curved 167">
                <a:extLst>
                  <a:ext uri="{FF2B5EF4-FFF2-40B4-BE49-F238E27FC236}">
                    <a16:creationId xmlns:a16="http://schemas.microsoft.com/office/drawing/2014/main" id="{124067A5-8560-684A-91FC-3C2884336F21}"/>
                  </a:ext>
                </a:extLst>
              </p:cNvPr>
              <p:cNvCxnSpPr>
                <a:cxnSpLocks/>
                <a:endCxn id="167"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9" name="Connector: Curved 168">
                <a:extLst>
                  <a:ext uri="{FF2B5EF4-FFF2-40B4-BE49-F238E27FC236}">
                    <a16:creationId xmlns:a16="http://schemas.microsoft.com/office/drawing/2014/main" id="{9F934F2C-EE9C-AAA2-B536-6371274762FC}"/>
                  </a:ext>
                </a:extLst>
              </p:cNvPr>
              <p:cNvCxnSpPr>
                <a:cxnSpLocks/>
                <a:stCxn id="167"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CD58EB3A-06F7-6395-6731-2A73CFA5361D}"/>
                </a:ext>
              </a:extLst>
            </p:cNvPr>
            <p:cNvGrpSpPr/>
            <p:nvPr/>
          </p:nvGrpSpPr>
          <p:grpSpPr>
            <a:xfrm>
              <a:off x="15425619" y="5569349"/>
              <a:ext cx="2873816" cy="883706"/>
              <a:chOff x="3918123" y="5539683"/>
              <a:chExt cx="2873816" cy="883706"/>
            </a:xfrm>
          </p:grpSpPr>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EF2D2623-9FFF-9F4A-8DAD-6CE858933D08}"/>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71" name="TextBox 170">
                    <a:extLst>
                      <a:ext uri="{FF2B5EF4-FFF2-40B4-BE49-F238E27FC236}">
                        <a16:creationId xmlns:a16="http://schemas.microsoft.com/office/drawing/2014/main" id="{EF2D2623-9FFF-9F4A-8DAD-6CE858933D08}"/>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8"/>
                    <a:stretch>
                      <a:fillRect/>
                    </a:stretch>
                  </a:blipFill>
                </p:spPr>
                <p:txBody>
                  <a:bodyPr/>
                  <a:lstStyle/>
                  <a:p>
                    <a:r>
                      <a:rPr lang="en-US">
                        <a:noFill/>
                      </a:rPr>
                      <a:t> </a:t>
                    </a:r>
                  </a:p>
                </p:txBody>
              </p:sp>
            </mc:Fallback>
          </mc:AlternateContent>
          <p:cxnSp>
            <p:nvCxnSpPr>
              <p:cNvPr id="172" name="Connector: Curved 171">
                <a:extLst>
                  <a:ext uri="{FF2B5EF4-FFF2-40B4-BE49-F238E27FC236}">
                    <a16:creationId xmlns:a16="http://schemas.microsoft.com/office/drawing/2014/main" id="{4193045D-9D81-6613-1014-614A85AB4134}"/>
                  </a:ext>
                </a:extLst>
              </p:cNvPr>
              <p:cNvCxnSpPr>
                <a:cxnSpLocks/>
                <a:endCxn id="171"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3" name="Connector: Curved 172">
                <a:extLst>
                  <a:ext uri="{FF2B5EF4-FFF2-40B4-BE49-F238E27FC236}">
                    <a16:creationId xmlns:a16="http://schemas.microsoft.com/office/drawing/2014/main" id="{FB71B943-9B8B-63B9-07E9-B05773FA6221}"/>
                  </a:ext>
                </a:extLst>
              </p:cNvPr>
              <p:cNvCxnSpPr>
                <a:cxnSpLocks/>
                <a:stCxn id="171"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F167048C-6255-F9F9-A2A9-4D5AE340C515}"/>
                </a:ext>
              </a:extLst>
            </p:cNvPr>
            <p:cNvGrpSpPr/>
            <p:nvPr/>
          </p:nvGrpSpPr>
          <p:grpSpPr>
            <a:xfrm>
              <a:off x="6706506" y="5569349"/>
              <a:ext cx="2873816" cy="883706"/>
              <a:chOff x="3918123" y="5539683"/>
              <a:chExt cx="2873816" cy="883706"/>
            </a:xfrm>
          </p:grpSpPr>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64E9EFD2-569A-F197-82DC-48FC70D9F43F}"/>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75" name="TextBox 174">
                    <a:extLst>
                      <a:ext uri="{FF2B5EF4-FFF2-40B4-BE49-F238E27FC236}">
                        <a16:creationId xmlns:a16="http://schemas.microsoft.com/office/drawing/2014/main" id="{64E9EFD2-569A-F197-82DC-48FC70D9F43F}"/>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9"/>
                    <a:stretch>
                      <a:fillRect/>
                    </a:stretch>
                  </a:blipFill>
                </p:spPr>
                <p:txBody>
                  <a:bodyPr/>
                  <a:lstStyle/>
                  <a:p>
                    <a:r>
                      <a:rPr lang="en-US">
                        <a:noFill/>
                      </a:rPr>
                      <a:t> </a:t>
                    </a:r>
                  </a:p>
                </p:txBody>
              </p:sp>
            </mc:Fallback>
          </mc:AlternateContent>
          <p:cxnSp>
            <p:nvCxnSpPr>
              <p:cNvPr id="176" name="Connector: Curved 175">
                <a:extLst>
                  <a:ext uri="{FF2B5EF4-FFF2-40B4-BE49-F238E27FC236}">
                    <a16:creationId xmlns:a16="http://schemas.microsoft.com/office/drawing/2014/main" id="{967D7533-250B-8093-6099-BFE2581216D8}"/>
                  </a:ext>
                </a:extLst>
              </p:cNvPr>
              <p:cNvCxnSpPr>
                <a:cxnSpLocks/>
                <a:endCxn id="175"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7" name="Connector: Curved 176">
                <a:extLst>
                  <a:ext uri="{FF2B5EF4-FFF2-40B4-BE49-F238E27FC236}">
                    <a16:creationId xmlns:a16="http://schemas.microsoft.com/office/drawing/2014/main" id="{ADFA53BE-FFCB-139E-9D44-D9478B594B4D}"/>
                  </a:ext>
                </a:extLst>
              </p:cNvPr>
              <p:cNvCxnSpPr>
                <a:cxnSpLocks/>
                <a:stCxn id="175"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744E22C8-BD90-2DFB-23B4-2D4EE88D6FF2}"/>
                </a:ext>
              </a:extLst>
            </p:cNvPr>
            <p:cNvGrpSpPr/>
            <p:nvPr/>
          </p:nvGrpSpPr>
          <p:grpSpPr>
            <a:xfrm>
              <a:off x="24144732" y="5569349"/>
              <a:ext cx="2873816" cy="883706"/>
              <a:chOff x="3918123" y="5539683"/>
              <a:chExt cx="2873816" cy="883706"/>
            </a:xfrm>
          </p:grpSpPr>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25B8EA23-48D5-2A48-6AC3-DC83CEECA0C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79" name="TextBox 178">
                    <a:extLst>
                      <a:ext uri="{FF2B5EF4-FFF2-40B4-BE49-F238E27FC236}">
                        <a16:creationId xmlns:a16="http://schemas.microsoft.com/office/drawing/2014/main" id="{25B8EA23-48D5-2A48-6AC3-DC83CEECA0C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0"/>
                    <a:stretch>
                      <a:fillRect/>
                    </a:stretch>
                  </a:blipFill>
                </p:spPr>
                <p:txBody>
                  <a:bodyPr/>
                  <a:lstStyle/>
                  <a:p>
                    <a:r>
                      <a:rPr lang="en-US">
                        <a:noFill/>
                      </a:rPr>
                      <a:t> </a:t>
                    </a:r>
                  </a:p>
                </p:txBody>
              </p:sp>
            </mc:Fallback>
          </mc:AlternateContent>
          <p:cxnSp>
            <p:nvCxnSpPr>
              <p:cNvPr id="180" name="Connector: Curved 179">
                <a:extLst>
                  <a:ext uri="{FF2B5EF4-FFF2-40B4-BE49-F238E27FC236}">
                    <a16:creationId xmlns:a16="http://schemas.microsoft.com/office/drawing/2014/main" id="{57700BBA-7FFB-0258-E717-21A6AD8E961A}"/>
                  </a:ext>
                </a:extLst>
              </p:cNvPr>
              <p:cNvCxnSpPr>
                <a:cxnSpLocks/>
                <a:endCxn id="179"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1" name="Connector: Curved 180">
                <a:extLst>
                  <a:ext uri="{FF2B5EF4-FFF2-40B4-BE49-F238E27FC236}">
                    <a16:creationId xmlns:a16="http://schemas.microsoft.com/office/drawing/2014/main" id="{DEE8FEA1-4143-A0D3-040A-80F2F764D5F9}"/>
                  </a:ext>
                </a:extLst>
              </p:cNvPr>
              <p:cNvCxnSpPr>
                <a:cxnSpLocks/>
                <a:stCxn id="179"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3AD344AE-C03C-888F-12F0-55F5B5CAB3B0}"/>
                </a:ext>
              </a:extLst>
            </p:cNvPr>
            <p:cNvGrpSpPr/>
            <p:nvPr/>
          </p:nvGrpSpPr>
          <p:grpSpPr>
            <a:xfrm>
              <a:off x="21238361" y="5569349"/>
              <a:ext cx="2873816" cy="883706"/>
              <a:chOff x="3918123" y="5539683"/>
              <a:chExt cx="2873816" cy="883706"/>
            </a:xfrm>
          </p:grpSpPr>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AD75734A-54A1-AAB5-F804-0348AEACC22F}"/>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83" name="TextBox 182">
                    <a:extLst>
                      <a:ext uri="{FF2B5EF4-FFF2-40B4-BE49-F238E27FC236}">
                        <a16:creationId xmlns:a16="http://schemas.microsoft.com/office/drawing/2014/main" id="{AD75734A-54A1-AAB5-F804-0348AEACC22F}"/>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1"/>
                    <a:stretch>
                      <a:fillRect/>
                    </a:stretch>
                  </a:blipFill>
                </p:spPr>
                <p:txBody>
                  <a:bodyPr/>
                  <a:lstStyle/>
                  <a:p>
                    <a:r>
                      <a:rPr lang="en-US">
                        <a:noFill/>
                      </a:rPr>
                      <a:t> </a:t>
                    </a:r>
                  </a:p>
                </p:txBody>
              </p:sp>
            </mc:Fallback>
          </mc:AlternateContent>
          <p:cxnSp>
            <p:nvCxnSpPr>
              <p:cNvPr id="184" name="Connector: Curved 183">
                <a:extLst>
                  <a:ext uri="{FF2B5EF4-FFF2-40B4-BE49-F238E27FC236}">
                    <a16:creationId xmlns:a16="http://schemas.microsoft.com/office/drawing/2014/main" id="{55AE4751-3C58-5BB0-D49F-68FFD3FD4638}"/>
                  </a:ext>
                </a:extLst>
              </p:cNvPr>
              <p:cNvCxnSpPr>
                <a:cxnSpLocks/>
                <a:endCxn id="18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5" name="Connector: Curved 184">
                <a:extLst>
                  <a:ext uri="{FF2B5EF4-FFF2-40B4-BE49-F238E27FC236}">
                    <a16:creationId xmlns:a16="http://schemas.microsoft.com/office/drawing/2014/main" id="{F527A4FC-0E20-9EBB-7944-BE265B2289F5}"/>
                  </a:ext>
                </a:extLst>
              </p:cNvPr>
              <p:cNvCxnSpPr>
                <a:cxnSpLocks/>
                <a:stCxn id="18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A5BF49FF-0F78-1B2F-A466-5E100B3AF050}"/>
                </a:ext>
              </a:extLst>
            </p:cNvPr>
            <p:cNvGrpSpPr/>
            <p:nvPr/>
          </p:nvGrpSpPr>
          <p:grpSpPr>
            <a:xfrm>
              <a:off x="27051103" y="5569349"/>
              <a:ext cx="2873816" cy="883706"/>
              <a:chOff x="3918123" y="5539683"/>
              <a:chExt cx="2873816" cy="883706"/>
            </a:xfrm>
          </p:grpSpPr>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6C694E84-0978-E923-0215-B23DC85C1D84}"/>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87" name="TextBox 186">
                    <a:extLst>
                      <a:ext uri="{FF2B5EF4-FFF2-40B4-BE49-F238E27FC236}">
                        <a16:creationId xmlns:a16="http://schemas.microsoft.com/office/drawing/2014/main" id="{6C694E84-0978-E923-0215-B23DC85C1D84}"/>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2"/>
                    <a:stretch>
                      <a:fillRect/>
                    </a:stretch>
                  </a:blipFill>
                </p:spPr>
                <p:txBody>
                  <a:bodyPr/>
                  <a:lstStyle/>
                  <a:p>
                    <a:r>
                      <a:rPr lang="en-US">
                        <a:noFill/>
                      </a:rPr>
                      <a:t> </a:t>
                    </a:r>
                  </a:p>
                </p:txBody>
              </p:sp>
            </mc:Fallback>
          </mc:AlternateContent>
          <p:cxnSp>
            <p:nvCxnSpPr>
              <p:cNvPr id="188" name="Connector: Curved 187">
                <a:extLst>
                  <a:ext uri="{FF2B5EF4-FFF2-40B4-BE49-F238E27FC236}">
                    <a16:creationId xmlns:a16="http://schemas.microsoft.com/office/drawing/2014/main" id="{1326F752-15AF-8B91-7B33-6D63F7BDE72A}"/>
                  </a:ext>
                </a:extLst>
              </p:cNvPr>
              <p:cNvCxnSpPr>
                <a:cxnSpLocks/>
                <a:endCxn id="187"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9" name="Connector: Curved 188">
                <a:extLst>
                  <a:ext uri="{FF2B5EF4-FFF2-40B4-BE49-F238E27FC236}">
                    <a16:creationId xmlns:a16="http://schemas.microsoft.com/office/drawing/2014/main" id="{C2F0B4AE-1E7A-CA00-83C4-34D0B1C29308}"/>
                  </a:ext>
                </a:extLst>
              </p:cNvPr>
              <p:cNvCxnSpPr>
                <a:cxnSpLocks/>
                <a:stCxn id="187"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C93877AC-A8C4-21E5-A26E-2476E6615BA9}"/>
                </a:ext>
              </a:extLst>
            </p:cNvPr>
            <p:cNvGrpSpPr/>
            <p:nvPr/>
          </p:nvGrpSpPr>
          <p:grpSpPr>
            <a:xfrm>
              <a:off x="29957474" y="5569349"/>
              <a:ext cx="2835074" cy="883706"/>
              <a:chOff x="3594916" y="5612488"/>
              <a:chExt cx="2835074" cy="883706"/>
            </a:xfrm>
          </p:grpSpPr>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C19C2467-5378-FBFC-6BBA-897BF9037895}"/>
                      </a:ext>
                    </a:extLst>
                  </p:cNvPr>
                  <p:cNvSpPr txBox="1"/>
                  <p:nvPr/>
                </p:nvSpPr>
                <p:spPr>
                  <a:xfrm>
                    <a:off x="3964166" y="5612488"/>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91" name="TextBox 190">
                    <a:extLst>
                      <a:ext uri="{FF2B5EF4-FFF2-40B4-BE49-F238E27FC236}">
                        <a16:creationId xmlns:a16="http://schemas.microsoft.com/office/drawing/2014/main" id="{C19C2467-5378-FBFC-6BBA-897BF9037895}"/>
                      </a:ext>
                    </a:extLst>
                  </p:cNvPr>
                  <p:cNvSpPr txBox="1">
                    <a:spLocks noRot="1" noChangeAspect="1" noMove="1" noResize="1" noEditPoints="1" noAdjustHandles="1" noChangeArrowheads="1" noChangeShapeType="1" noTextEdit="1"/>
                  </p:cNvSpPr>
                  <p:nvPr/>
                </p:nvSpPr>
                <p:spPr>
                  <a:xfrm>
                    <a:off x="3964166" y="5612488"/>
                    <a:ext cx="2156042" cy="707886"/>
                  </a:xfrm>
                  <a:prstGeom prst="rect">
                    <a:avLst/>
                  </a:prstGeom>
                  <a:blipFill>
                    <a:blip r:embed="rId23"/>
                    <a:stretch>
                      <a:fillRect/>
                    </a:stretch>
                  </a:blipFill>
                </p:spPr>
                <p:txBody>
                  <a:bodyPr/>
                  <a:lstStyle/>
                  <a:p>
                    <a:r>
                      <a:rPr lang="en-US">
                        <a:noFill/>
                      </a:rPr>
                      <a:t> </a:t>
                    </a:r>
                  </a:p>
                </p:txBody>
              </p:sp>
            </mc:Fallback>
          </mc:AlternateContent>
          <p:cxnSp>
            <p:nvCxnSpPr>
              <p:cNvPr id="192" name="Connector: Curved 191">
                <a:extLst>
                  <a:ext uri="{FF2B5EF4-FFF2-40B4-BE49-F238E27FC236}">
                    <a16:creationId xmlns:a16="http://schemas.microsoft.com/office/drawing/2014/main" id="{58625D85-73AF-913F-A172-16AB3B2F250A}"/>
                  </a:ext>
                </a:extLst>
              </p:cNvPr>
              <p:cNvCxnSpPr>
                <a:cxnSpLocks/>
                <a:endCxn id="191" idx="1"/>
              </p:cNvCxnSpPr>
              <p:nvPr/>
            </p:nvCxnSpPr>
            <p:spPr>
              <a:xfrm rot="5400000" flipH="1" flipV="1">
                <a:off x="3514660" y="6046688"/>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3" name="Connector: Curved 192">
                <a:extLst>
                  <a:ext uri="{FF2B5EF4-FFF2-40B4-BE49-F238E27FC236}">
                    <a16:creationId xmlns:a16="http://schemas.microsoft.com/office/drawing/2014/main" id="{C8F2567F-230C-55D1-3264-C831CF8C073F}"/>
                  </a:ext>
                </a:extLst>
              </p:cNvPr>
              <p:cNvCxnSpPr>
                <a:cxnSpLocks/>
                <a:stCxn id="191" idx="3"/>
              </p:cNvCxnSpPr>
              <p:nvPr/>
            </p:nvCxnSpPr>
            <p:spPr>
              <a:xfrm>
                <a:off x="6120208" y="5966431"/>
                <a:ext cx="309782" cy="517624"/>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3" name="TextBox 2">
            <a:extLst>
              <a:ext uri="{FF2B5EF4-FFF2-40B4-BE49-F238E27FC236}">
                <a16:creationId xmlns:a16="http://schemas.microsoft.com/office/drawing/2014/main" id="{BD78FD19-6A67-2DC6-7921-9A40A449E6FB}"/>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4" name="TextBox 3">
            <a:extLst>
              <a:ext uri="{FF2B5EF4-FFF2-40B4-BE49-F238E27FC236}">
                <a16:creationId xmlns:a16="http://schemas.microsoft.com/office/drawing/2014/main" id="{AA902981-5E9C-9E52-DF57-449212D4B136}"/>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6" name="TextBox 5">
            <a:extLst>
              <a:ext uri="{FF2B5EF4-FFF2-40B4-BE49-F238E27FC236}">
                <a16:creationId xmlns:a16="http://schemas.microsoft.com/office/drawing/2014/main" id="{A218C07F-F39C-571F-7C08-978D82114688}"/>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7" name="TextBox 6">
            <a:extLst>
              <a:ext uri="{FF2B5EF4-FFF2-40B4-BE49-F238E27FC236}">
                <a16:creationId xmlns:a16="http://schemas.microsoft.com/office/drawing/2014/main" id="{7A6D0580-3E06-0A36-AD91-03E597B3574A}"/>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9" name="TextBox 8">
            <a:extLst>
              <a:ext uri="{FF2B5EF4-FFF2-40B4-BE49-F238E27FC236}">
                <a16:creationId xmlns:a16="http://schemas.microsoft.com/office/drawing/2014/main" id="{1540DACC-4F9E-E0B9-05BA-E82A822DD76E}"/>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11" name="TextBox 10">
            <a:extLst>
              <a:ext uri="{FF2B5EF4-FFF2-40B4-BE49-F238E27FC236}">
                <a16:creationId xmlns:a16="http://schemas.microsoft.com/office/drawing/2014/main" id="{462D6051-AE64-EB61-DAD6-6AE339718A7F}"/>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13" name="TextBox 12">
            <a:extLst>
              <a:ext uri="{FF2B5EF4-FFF2-40B4-BE49-F238E27FC236}">
                <a16:creationId xmlns:a16="http://schemas.microsoft.com/office/drawing/2014/main" id="{70147A3A-AE0D-837A-7922-D2E1AB10932A}"/>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15" name="TextBox 14">
            <a:extLst>
              <a:ext uri="{FF2B5EF4-FFF2-40B4-BE49-F238E27FC236}">
                <a16:creationId xmlns:a16="http://schemas.microsoft.com/office/drawing/2014/main" id="{2EF95912-7186-446C-EF28-ACF4BFD16C4C}"/>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16" name="TextBox 15">
            <a:extLst>
              <a:ext uri="{FF2B5EF4-FFF2-40B4-BE49-F238E27FC236}">
                <a16:creationId xmlns:a16="http://schemas.microsoft.com/office/drawing/2014/main" id="{C0283B89-5EC6-E255-0E5A-3747E8EAC350}"/>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17" name="TextBox 16">
            <a:extLst>
              <a:ext uri="{FF2B5EF4-FFF2-40B4-BE49-F238E27FC236}">
                <a16:creationId xmlns:a16="http://schemas.microsoft.com/office/drawing/2014/main" id="{AE573855-7E83-73F9-6346-BC90EBE86F91}"/>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20" name="TextBox 19">
            <a:extLst>
              <a:ext uri="{FF2B5EF4-FFF2-40B4-BE49-F238E27FC236}">
                <a16:creationId xmlns:a16="http://schemas.microsoft.com/office/drawing/2014/main" id="{8BDA6128-4C61-B117-FE52-C99B89FC5A9E}"/>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7B413D3-1C06-2798-E3CC-1114044955A2}"/>
                  </a:ext>
                </a:extLst>
              </p:cNvPr>
              <p:cNvSpPr txBox="1"/>
              <p:nvPr/>
            </p:nvSpPr>
            <p:spPr>
              <a:xfrm>
                <a:off x="11416343" y="11026236"/>
                <a:ext cx="13743314" cy="83099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d>
                        <m:dPr>
                          <m:begChr m:val="["/>
                          <m:endChr m:val="]"/>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0.0001, 0.0023, 0.0045, 0.0067, …, 0.0200</m:t>
                          </m:r>
                        </m:e>
                      </m:d>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2" name="TextBox 21">
                <a:extLst>
                  <a:ext uri="{FF2B5EF4-FFF2-40B4-BE49-F238E27FC236}">
                    <a16:creationId xmlns:a16="http://schemas.microsoft.com/office/drawing/2014/main" id="{17B413D3-1C06-2798-E3CC-1114044955A2}"/>
                  </a:ext>
                </a:extLst>
              </p:cNvPr>
              <p:cNvSpPr txBox="1">
                <a:spLocks noRot="1" noChangeAspect="1" noMove="1" noResize="1" noEditPoints="1" noAdjustHandles="1" noChangeArrowheads="1" noChangeShapeType="1" noTextEdit="1"/>
              </p:cNvSpPr>
              <p:nvPr/>
            </p:nvSpPr>
            <p:spPr>
              <a:xfrm>
                <a:off x="11416343" y="11026236"/>
                <a:ext cx="13743314" cy="830997"/>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7FD6D20-2AEF-4E4A-057B-CF9761FBE7F8}"/>
                  </a:ext>
                </a:extLst>
              </p:cNvPr>
              <p:cNvSpPr txBox="1"/>
              <p:nvPr/>
            </p:nvSpPr>
            <p:spPr>
              <a:xfrm>
                <a:off x="9310683" y="10644583"/>
                <a:ext cx="2598871" cy="14465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88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oMath>
                  </m:oMathPara>
                </a14:m>
                <a:endParaRPr lang="en-US" sz="8800" dirty="0"/>
              </a:p>
            </p:txBody>
          </p:sp>
        </mc:Choice>
        <mc:Fallback xmlns="">
          <p:sp>
            <p:nvSpPr>
              <p:cNvPr id="26" name="TextBox 25">
                <a:extLst>
                  <a:ext uri="{FF2B5EF4-FFF2-40B4-BE49-F238E27FC236}">
                    <a16:creationId xmlns:a16="http://schemas.microsoft.com/office/drawing/2014/main" id="{A7FD6D20-2AEF-4E4A-057B-CF9761FBE7F8}"/>
                  </a:ext>
                </a:extLst>
              </p:cNvPr>
              <p:cNvSpPr txBox="1">
                <a:spLocks noRot="1" noChangeAspect="1" noMove="1" noResize="1" noEditPoints="1" noAdjustHandles="1" noChangeArrowheads="1" noChangeShapeType="1" noTextEdit="1"/>
              </p:cNvSpPr>
              <p:nvPr/>
            </p:nvSpPr>
            <p:spPr>
              <a:xfrm>
                <a:off x="9310683" y="10644583"/>
                <a:ext cx="2598871" cy="1446550"/>
              </a:xfrm>
              <a:prstGeom prst="rect">
                <a:avLst/>
              </a:prstGeom>
              <a:blipFill>
                <a:blip r:embed="rId25"/>
                <a:stretch>
                  <a:fillRect/>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3F791765-B2AD-B4E4-B75A-C05F866BF0EF}"/>
              </a:ext>
            </a:extLst>
          </p:cNvPr>
          <p:cNvSpPr txBox="1"/>
          <p:nvPr/>
        </p:nvSpPr>
        <p:spPr>
          <a:xfrm>
            <a:off x="12665757" y="11871088"/>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30" name="TextBox 29">
            <a:extLst>
              <a:ext uri="{FF2B5EF4-FFF2-40B4-BE49-F238E27FC236}">
                <a16:creationId xmlns:a16="http://schemas.microsoft.com/office/drawing/2014/main" id="{553D9B2A-F72A-546B-6950-D54170DC8E0B}"/>
              </a:ext>
            </a:extLst>
          </p:cNvPr>
          <p:cNvSpPr txBox="1"/>
          <p:nvPr/>
        </p:nvSpPr>
        <p:spPr>
          <a:xfrm>
            <a:off x="14993694" y="11871088"/>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31" name="TextBox 30">
            <a:extLst>
              <a:ext uri="{FF2B5EF4-FFF2-40B4-BE49-F238E27FC236}">
                <a16:creationId xmlns:a16="http://schemas.microsoft.com/office/drawing/2014/main" id="{34F9409C-E38A-9DC5-D817-6DA29F5A2B4C}"/>
              </a:ext>
            </a:extLst>
          </p:cNvPr>
          <p:cNvSpPr txBox="1"/>
          <p:nvPr/>
        </p:nvSpPr>
        <p:spPr>
          <a:xfrm>
            <a:off x="17321631" y="11871088"/>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32" name="TextBox 31">
            <a:extLst>
              <a:ext uri="{FF2B5EF4-FFF2-40B4-BE49-F238E27FC236}">
                <a16:creationId xmlns:a16="http://schemas.microsoft.com/office/drawing/2014/main" id="{E2C14EAF-7501-B844-3F2F-119806A62644}"/>
              </a:ext>
            </a:extLst>
          </p:cNvPr>
          <p:cNvSpPr txBox="1"/>
          <p:nvPr/>
        </p:nvSpPr>
        <p:spPr>
          <a:xfrm>
            <a:off x="19649567" y="11871088"/>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33" name="TextBox 32">
            <a:extLst>
              <a:ext uri="{FF2B5EF4-FFF2-40B4-BE49-F238E27FC236}">
                <a16:creationId xmlns:a16="http://schemas.microsoft.com/office/drawing/2014/main" id="{6E75C856-45F6-A816-2F5D-E6112DF16EB4}"/>
              </a:ext>
            </a:extLst>
          </p:cNvPr>
          <p:cNvSpPr txBox="1"/>
          <p:nvPr/>
        </p:nvSpPr>
        <p:spPr>
          <a:xfrm>
            <a:off x="22863291" y="11871088"/>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A1920F7-985C-C12C-5DD1-406F24F790CD}"/>
                  </a:ext>
                </a:extLst>
              </p:cNvPr>
              <p:cNvSpPr txBox="1"/>
              <p:nvPr/>
            </p:nvSpPr>
            <p:spPr>
              <a:xfrm>
                <a:off x="9310683" y="14010847"/>
                <a:ext cx="2598871" cy="14465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88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𝑇</m:t>
                      </m:r>
                    </m:oMath>
                  </m:oMathPara>
                </a14:m>
                <a:endParaRPr lang="en-US" sz="8800" dirty="0"/>
              </a:p>
            </p:txBody>
          </p:sp>
        </mc:Choice>
        <mc:Fallback xmlns="">
          <p:sp>
            <p:nvSpPr>
              <p:cNvPr id="45" name="TextBox 44">
                <a:extLst>
                  <a:ext uri="{FF2B5EF4-FFF2-40B4-BE49-F238E27FC236}">
                    <a16:creationId xmlns:a16="http://schemas.microsoft.com/office/drawing/2014/main" id="{0A1920F7-985C-C12C-5DD1-406F24F790CD}"/>
                  </a:ext>
                </a:extLst>
              </p:cNvPr>
              <p:cNvSpPr txBox="1">
                <a:spLocks noRot="1" noChangeAspect="1" noMove="1" noResize="1" noEditPoints="1" noAdjustHandles="1" noChangeArrowheads="1" noChangeShapeType="1" noTextEdit="1"/>
              </p:cNvSpPr>
              <p:nvPr/>
            </p:nvSpPr>
            <p:spPr>
              <a:xfrm>
                <a:off x="9310683" y="14010847"/>
                <a:ext cx="2598871" cy="1446550"/>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07C14966-9C5A-1808-1D7E-868A83564EAA}"/>
                  </a:ext>
                </a:extLst>
              </p:cNvPr>
              <p:cNvSpPr txBox="1"/>
              <p:nvPr/>
            </p:nvSpPr>
            <p:spPr>
              <a:xfrm>
                <a:off x="11414196" y="14318623"/>
                <a:ext cx="1654299" cy="83099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=10</m:t>
                      </m:r>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46" name="TextBox 45">
                <a:extLst>
                  <a:ext uri="{FF2B5EF4-FFF2-40B4-BE49-F238E27FC236}">
                    <a16:creationId xmlns:a16="http://schemas.microsoft.com/office/drawing/2014/main" id="{07C14966-9C5A-1808-1D7E-868A83564EAA}"/>
                  </a:ext>
                </a:extLst>
              </p:cNvPr>
              <p:cNvSpPr txBox="1">
                <a:spLocks noRot="1" noChangeAspect="1" noMove="1" noResize="1" noEditPoints="1" noAdjustHandles="1" noChangeArrowheads="1" noChangeShapeType="1" noTextEdit="1"/>
              </p:cNvSpPr>
              <p:nvPr/>
            </p:nvSpPr>
            <p:spPr>
              <a:xfrm>
                <a:off x="11414196" y="14318623"/>
                <a:ext cx="1654299" cy="830997"/>
              </a:xfrm>
              <a:prstGeom prst="rect">
                <a:avLst/>
              </a:prstGeom>
              <a:blipFill>
                <a:blip r:embed="rId27"/>
                <a:stretch>
                  <a:fillRect/>
                </a:stretch>
              </a:blipFill>
            </p:spPr>
            <p:txBody>
              <a:bodyPr/>
              <a:lstStyle/>
              <a:p>
                <a:r>
                  <a:rPr lang="en-US">
                    <a:noFill/>
                  </a:rPr>
                  <a:t> </a:t>
                </a:r>
              </a:p>
            </p:txBody>
          </p:sp>
        </mc:Fallback>
      </mc:AlternateContent>
      <p:sp>
        <p:nvSpPr>
          <p:cNvPr id="47" name="Rectangle 46">
            <a:extLst>
              <a:ext uri="{FF2B5EF4-FFF2-40B4-BE49-F238E27FC236}">
                <a16:creationId xmlns:a16="http://schemas.microsoft.com/office/drawing/2014/main" id="{00E76DE1-1192-228D-3E24-301E3A69605E}"/>
              </a:ext>
            </a:extLst>
          </p:cNvPr>
          <p:cNvSpPr/>
          <p:nvPr/>
        </p:nvSpPr>
        <p:spPr>
          <a:xfrm>
            <a:off x="15218802" y="14010847"/>
            <a:ext cx="7864739" cy="144655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bg1"/>
                </a:solidFill>
                <a:latin typeface="Trebuchet MS" panose="020B0603020202020204" pitchFamily="34" charset="0"/>
              </a:rPr>
              <a:t>Total number of timesteps</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3CBE4DB6-B164-5D0B-3B4B-B0589C2A2541}"/>
                  </a:ext>
                </a:extLst>
              </p:cNvPr>
              <p:cNvSpPr txBox="1"/>
              <p:nvPr/>
            </p:nvSpPr>
            <p:spPr>
              <a:xfrm>
                <a:off x="9305948" y="16916190"/>
                <a:ext cx="2598871" cy="14465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88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oMath>
                  </m:oMathPara>
                </a14:m>
                <a:endParaRPr lang="en-US" sz="8800" dirty="0"/>
              </a:p>
            </p:txBody>
          </p:sp>
        </mc:Choice>
        <mc:Fallback xmlns="">
          <p:sp>
            <p:nvSpPr>
              <p:cNvPr id="48" name="TextBox 47">
                <a:extLst>
                  <a:ext uri="{FF2B5EF4-FFF2-40B4-BE49-F238E27FC236}">
                    <a16:creationId xmlns:a16="http://schemas.microsoft.com/office/drawing/2014/main" id="{3CBE4DB6-B164-5D0B-3B4B-B0589C2A2541}"/>
                  </a:ext>
                </a:extLst>
              </p:cNvPr>
              <p:cNvSpPr txBox="1">
                <a:spLocks noRot="1" noChangeAspect="1" noMove="1" noResize="1" noEditPoints="1" noAdjustHandles="1" noChangeArrowheads="1" noChangeShapeType="1" noTextEdit="1"/>
              </p:cNvSpPr>
              <p:nvPr/>
            </p:nvSpPr>
            <p:spPr>
              <a:xfrm>
                <a:off x="9305948" y="16916190"/>
                <a:ext cx="2598871" cy="1446550"/>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147FDF7D-296F-9D93-AB9D-A36EF752B4B4}"/>
                  </a:ext>
                </a:extLst>
              </p:cNvPr>
              <p:cNvSpPr txBox="1"/>
              <p:nvPr/>
            </p:nvSpPr>
            <p:spPr>
              <a:xfrm>
                <a:off x="11443402" y="17223967"/>
                <a:ext cx="2689967" cy="83099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1−</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oMath>
                  </m:oMathPara>
                </a14:m>
                <a:endParaRPr lang="en-US" sz="5400" dirty="0">
                  <a:solidFill>
                    <a:schemeClr val="bg1"/>
                  </a:solidFill>
                  <a:latin typeface="NVIDIA Sans" panose="020B0503020203020204" pitchFamily="34" charset="0"/>
                  <a:cs typeface="NVIDIA Sans" panose="020B0503020203020204" pitchFamily="34" charset="0"/>
                </a:endParaRPr>
              </a:p>
            </p:txBody>
          </p:sp>
        </mc:Choice>
        <mc:Fallback xmlns="">
          <p:sp>
            <p:nvSpPr>
              <p:cNvPr id="49" name="TextBox 48">
                <a:extLst>
                  <a:ext uri="{FF2B5EF4-FFF2-40B4-BE49-F238E27FC236}">
                    <a16:creationId xmlns:a16="http://schemas.microsoft.com/office/drawing/2014/main" id="{147FDF7D-296F-9D93-AB9D-A36EF752B4B4}"/>
                  </a:ext>
                </a:extLst>
              </p:cNvPr>
              <p:cNvSpPr txBox="1">
                <a:spLocks noRot="1" noChangeAspect="1" noMove="1" noResize="1" noEditPoints="1" noAdjustHandles="1" noChangeArrowheads="1" noChangeShapeType="1" noTextEdit="1"/>
              </p:cNvSpPr>
              <p:nvPr/>
            </p:nvSpPr>
            <p:spPr>
              <a:xfrm>
                <a:off x="11443402" y="17223967"/>
                <a:ext cx="2689967" cy="830997"/>
              </a:xfrm>
              <a:prstGeom prst="rect">
                <a:avLst/>
              </a:prstGeom>
              <a:blipFill>
                <a:blip r:embed="rId29"/>
                <a:stretch>
                  <a:fillRect/>
                </a:stretch>
              </a:blipFill>
            </p:spPr>
            <p:txBody>
              <a:bodyPr/>
              <a:lstStyle/>
              <a:p>
                <a:r>
                  <a:rPr lang="en-US">
                    <a:noFill/>
                  </a:rPr>
                  <a:t> </a:t>
                </a:r>
              </a:p>
            </p:txBody>
          </p:sp>
        </mc:Fallback>
      </mc:AlternateContent>
      <p:sp>
        <p:nvSpPr>
          <p:cNvPr id="51" name="Rectangle 50">
            <a:extLst>
              <a:ext uri="{FF2B5EF4-FFF2-40B4-BE49-F238E27FC236}">
                <a16:creationId xmlns:a16="http://schemas.microsoft.com/office/drawing/2014/main" id="{EF80F7CE-8A58-9BDC-959B-6BCCEBEE5F72}"/>
              </a:ext>
            </a:extLst>
          </p:cNvPr>
          <p:cNvSpPr/>
          <p:nvPr/>
        </p:nvSpPr>
        <p:spPr>
          <a:xfrm>
            <a:off x="15118690" y="16840134"/>
            <a:ext cx="7864739" cy="144655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bg1"/>
                </a:solidFill>
                <a:latin typeface="Trebuchet MS" panose="020B0603020202020204" pitchFamily="34" charset="0"/>
              </a:rPr>
              <a:t>Convenient shorthand</a:t>
            </a:r>
          </a:p>
        </p:txBody>
      </p:sp>
      <p:sp>
        <p:nvSpPr>
          <p:cNvPr id="24" name="TextBox 23">
            <a:extLst>
              <a:ext uri="{FF2B5EF4-FFF2-40B4-BE49-F238E27FC236}">
                <a16:creationId xmlns:a16="http://schemas.microsoft.com/office/drawing/2014/main" id="{CD5E2BF1-B04C-8CE8-CFCB-CAEBDBBC85A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4" name="Slide Number Placeholder 3">
            <a:extLst>
              <a:ext uri="{FF2B5EF4-FFF2-40B4-BE49-F238E27FC236}">
                <a16:creationId xmlns:a16="http://schemas.microsoft.com/office/drawing/2014/main" id="{2C48E10D-322F-6073-F1BE-BA887786105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306493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Forward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3"/>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4"/>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5"/>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6"/>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7"/>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8"/>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9"/>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0"/>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1"/>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2"/>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3"/>
          <a:stretch>
            <a:fillRect/>
          </a:stretch>
        </p:blipFill>
        <p:spPr>
          <a:xfrm>
            <a:off x="31252751" y="6412938"/>
            <a:ext cx="2807050" cy="2719328"/>
          </a:xfrm>
          <a:prstGeom prst="rect">
            <a:avLst/>
          </a:prstGeom>
        </p:spPr>
      </p:pic>
      <p:sp>
        <p:nvSpPr>
          <p:cNvPr id="34" name="TextBox 33">
            <a:extLst>
              <a:ext uri="{FF2B5EF4-FFF2-40B4-BE49-F238E27FC236}">
                <a16:creationId xmlns:a16="http://schemas.microsoft.com/office/drawing/2014/main" id="{BAADE2BF-1F98-9119-9AE8-368E60B85151}"/>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35" name="TextBox 34">
            <a:extLst>
              <a:ext uri="{FF2B5EF4-FFF2-40B4-BE49-F238E27FC236}">
                <a16:creationId xmlns:a16="http://schemas.microsoft.com/office/drawing/2014/main" id="{53AC991A-FA76-88EF-38C6-46E3CA0CA77A}"/>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36" name="TextBox 35">
            <a:extLst>
              <a:ext uri="{FF2B5EF4-FFF2-40B4-BE49-F238E27FC236}">
                <a16:creationId xmlns:a16="http://schemas.microsoft.com/office/drawing/2014/main" id="{367E3497-7577-3656-33F8-9F876276117D}"/>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37" name="TextBox 36">
            <a:extLst>
              <a:ext uri="{FF2B5EF4-FFF2-40B4-BE49-F238E27FC236}">
                <a16:creationId xmlns:a16="http://schemas.microsoft.com/office/drawing/2014/main" id="{9376467A-0616-0140-E54C-14476EB5926C}"/>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38" name="TextBox 37">
            <a:extLst>
              <a:ext uri="{FF2B5EF4-FFF2-40B4-BE49-F238E27FC236}">
                <a16:creationId xmlns:a16="http://schemas.microsoft.com/office/drawing/2014/main" id="{BD427066-372B-7794-7B75-5BCB5111D9CC}"/>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39" name="TextBox 38">
            <a:extLst>
              <a:ext uri="{FF2B5EF4-FFF2-40B4-BE49-F238E27FC236}">
                <a16:creationId xmlns:a16="http://schemas.microsoft.com/office/drawing/2014/main" id="{DBC9B4A9-BE3E-7CF5-207B-E611353C7983}"/>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40" name="TextBox 39">
            <a:extLst>
              <a:ext uri="{FF2B5EF4-FFF2-40B4-BE49-F238E27FC236}">
                <a16:creationId xmlns:a16="http://schemas.microsoft.com/office/drawing/2014/main" id="{A325BA7B-739F-D2A3-02D6-FB7D28D3BF12}"/>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41" name="TextBox 40">
            <a:extLst>
              <a:ext uri="{FF2B5EF4-FFF2-40B4-BE49-F238E27FC236}">
                <a16:creationId xmlns:a16="http://schemas.microsoft.com/office/drawing/2014/main" id="{C6531745-EA9C-566B-81C3-AAE49CD03D1D}"/>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42" name="TextBox 41">
            <a:extLst>
              <a:ext uri="{FF2B5EF4-FFF2-40B4-BE49-F238E27FC236}">
                <a16:creationId xmlns:a16="http://schemas.microsoft.com/office/drawing/2014/main" id="{8B532563-CB43-D7DB-E4CC-17B89DC2316B}"/>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43" name="TextBox 42">
            <a:extLst>
              <a:ext uri="{FF2B5EF4-FFF2-40B4-BE49-F238E27FC236}">
                <a16:creationId xmlns:a16="http://schemas.microsoft.com/office/drawing/2014/main" id="{20E8CA1A-8B7A-E074-25F5-1984B240A013}"/>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44" name="TextBox 43">
            <a:extLst>
              <a:ext uri="{FF2B5EF4-FFF2-40B4-BE49-F238E27FC236}">
                <a16:creationId xmlns:a16="http://schemas.microsoft.com/office/drawing/2014/main" id="{65E24CE3-0A59-C3D0-65AA-74B30D990AD7}"/>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0F8CAAE0-A8FB-696C-5F30-46E788E3AAAA}"/>
                  </a:ext>
                </a:extLst>
              </p:cNvPr>
              <p:cNvSpPr txBox="1"/>
              <p:nvPr/>
            </p:nvSpPr>
            <p:spPr>
              <a:xfrm>
                <a:off x="10239085" y="10609354"/>
                <a:ext cx="16162992" cy="111806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𝑞</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rad>
                        <m:radPr>
                          <m:degHide m:val="on"/>
                          <m:ctrlPr>
                            <a:rPr lang="en-US" sz="6000" b="0" i="1" smtClean="0">
                              <a:solidFill>
                                <a:schemeClr val="bg1"/>
                              </a:solidFill>
                              <a:latin typeface="Cambria Math" panose="02040503050406030204" pitchFamily="18" charset="0"/>
                              <a:cs typeface="NVIDIA Sans" panose="020B0503020203020204" pitchFamily="34" charset="0"/>
                            </a:rPr>
                          </m:ctrlPr>
                        </m:radPr>
                        <m:deg/>
                        <m:e>
                          <m:r>
                            <a:rPr lang="en-US" sz="6000" b="0" i="1" smtClean="0">
                              <a:solidFill>
                                <a:schemeClr val="bg1"/>
                              </a:solidFill>
                              <a:latin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b="0" i="1" smtClean="0">
                                  <a:solidFill>
                                    <a:schemeClr val="bg1"/>
                                  </a:solidFill>
                                  <a:latin typeface="Cambria Math" panose="02040503050406030204" pitchFamily="18" charset="0"/>
                                  <a:cs typeface="NVIDIA Sans" panose="020B0503020203020204" pitchFamily="34" charset="0"/>
                                </a:rPr>
                                <m:t>𝑡</m:t>
                              </m:r>
                            </m:sub>
                          </m:sSub>
                        </m:e>
                      </m:ra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𝐈</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01" name="TextBox 200">
                <a:extLst>
                  <a:ext uri="{FF2B5EF4-FFF2-40B4-BE49-F238E27FC236}">
                    <a16:creationId xmlns:a16="http://schemas.microsoft.com/office/drawing/2014/main" id="{0F8CAAE0-A8FB-696C-5F30-46E788E3AAAA}"/>
                  </a:ext>
                </a:extLst>
              </p:cNvPr>
              <p:cNvSpPr txBox="1">
                <a:spLocks noRot="1" noChangeAspect="1" noMove="1" noResize="1" noEditPoints="1" noAdjustHandles="1" noChangeArrowheads="1" noChangeShapeType="1" noTextEdit="1"/>
              </p:cNvSpPr>
              <p:nvPr/>
            </p:nvSpPr>
            <p:spPr>
              <a:xfrm>
                <a:off x="10239085" y="10609354"/>
                <a:ext cx="16162992" cy="1118063"/>
              </a:xfrm>
              <a:prstGeom prst="rect">
                <a:avLst/>
              </a:prstGeom>
              <a:blipFill>
                <a:blip r:embed="rId14"/>
                <a:stretch>
                  <a:fillRect/>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1FE0EE68-D2DB-1A99-A249-CF7F1AF49DEC}"/>
              </a:ext>
            </a:extLst>
          </p:cNvPr>
          <p:cNvGrpSpPr/>
          <p:nvPr/>
        </p:nvGrpSpPr>
        <p:grpSpPr>
          <a:xfrm>
            <a:off x="3463068" y="12584322"/>
            <a:ext cx="29754021" cy="5990655"/>
            <a:chOff x="3463068" y="12584322"/>
            <a:chExt cx="29754021" cy="5990655"/>
          </a:xfrm>
        </p:grpSpPr>
        <p:grpSp>
          <p:nvGrpSpPr>
            <p:cNvPr id="210" name="Group 209">
              <a:extLst>
                <a:ext uri="{FF2B5EF4-FFF2-40B4-BE49-F238E27FC236}">
                  <a16:creationId xmlns:a16="http://schemas.microsoft.com/office/drawing/2014/main" id="{CFF33C12-BE61-BD27-FD05-673481A7C07F}"/>
                </a:ext>
              </a:extLst>
            </p:cNvPr>
            <p:cNvGrpSpPr/>
            <p:nvPr/>
          </p:nvGrpSpPr>
          <p:grpSpPr>
            <a:xfrm>
              <a:off x="15261689" y="12584322"/>
              <a:ext cx="17955400" cy="5990655"/>
              <a:chOff x="15261689" y="12584322"/>
              <a:chExt cx="17955400" cy="5990655"/>
            </a:xfrm>
          </p:grpSpPr>
          <mc:AlternateContent xmlns:mc="http://schemas.openxmlformats.org/markup-compatibility/2006" xmlns:a14="http://schemas.microsoft.com/office/drawing/2010/main">
            <mc:Choice Requires="a14">
              <p:sp>
                <p:nvSpPr>
                  <p:cNvPr id="204" name="Rectangle 203">
                    <a:extLst>
                      <a:ext uri="{FF2B5EF4-FFF2-40B4-BE49-F238E27FC236}">
                        <a16:creationId xmlns:a16="http://schemas.microsoft.com/office/drawing/2014/main" id="{CC47406A-DDD6-1437-D434-D83291490CFF}"/>
                      </a:ext>
                    </a:extLst>
                  </p:cNvPr>
                  <p:cNvSpPr/>
                  <p:nvPr/>
                </p:nvSpPr>
                <p:spPr>
                  <a:xfrm>
                    <a:off x="24886509" y="13415613"/>
                    <a:ext cx="8330580" cy="2579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1" indent="-571500">
                      <a:buFont typeface="Arial" panose="020B0604020202020204" pitchFamily="34" charset="0"/>
                      <a:buChar char="•"/>
                    </a:pPr>
                    <a:r>
                      <a:rPr lang="en-US" sz="4000" dirty="0">
                        <a:solidFill>
                          <a:schemeClr val="bg1"/>
                        </a:solidFill>
                        <a:latin typeface="NVIDIA Sans" panose="020B0503020203020204" pitchFamily="34" charset="0"/>
                        <a:cs typeface="NVIDIA Sans" panose="020B0503020203020204" pitchFamily="34" charset="0"/>
                      </a:rPr>
                      <a:t>Generate noise from a standard normal distribution</a:t>
                    </a:r>
                  </a:p>
                  <a:p>
                    <a:pPr marL="1028700" lvl="1" indent="-571500">
                      <a:buFont typeface="Arial" panose="020B0604020202020204" pitchFamily="34" charset="0"/>
                      <a:buChar char="•"/>
                    </a:pPr>
                    <a:r>
                      <a:rPr lang="en-US" sz="4000" dirty="0">
                        <a:solidFill>
                          <a:schemeClr val="bg1"/>
                        </a:solidFill>
                        <a:latin typeface="NVIDIA Sans" panose="020B0503020203020204" pitchFamily="34" charset="0"/>
                        <a:cs typeface="NVIDIA Sans" panose="020B0503020203020204" pitchFamily="34" charset="0"/>
                      </a:rPr>
                      <a:t>Multiply result by </a:t>
                    </a:r>
                    <a14:m>
                      <m:oMath xmlns:m="http://schemas.openxmlformats.org/officeDocument/2006/math">
                        <m:rad>
                          <m:radPr>
                            <m:degHide m:val="on"/>
                            <m:ctrlPr>
                              <a:rPr lang="en-US" sz="4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sSub>
                              <m:sSubPr>
                                <m:ctrlPr>
                                  <a:rPr lang="en-US" sz="4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4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4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e>
                        </m:rad>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04" name="Rectangle 203">
                    <a:extLst>
                      <a:ext uri="{FF2B5EF4-FFF2-40B4-BE49-F238E27FC236}">
                        <a16:creationId xmlns:a16="http://schemas.microsoft.com/office/drawing/2014/main" id="{CC47406A-DDD6-1437-D434-D83291490CFF}"/>
                      </a:ext>
                    </a:extLst>
                  </p:cNvPr>
                  <p:cNvSpPr>
                    <a:spLocks noRot="1" noChangeAspect="1" noMove="1" noResize="1" noEditPoints="1" noAdjustHandles="1" noChangeArrowheads="1" noChangeShapeType="1" noTextEdit="1"/>
                  </p:cNvSpPr>
                  <p:nvPr/>
                </p:nvSpPr>
                <p:spPr>
                  <a:xfrm>
                    <a:off x="24886509" y="13415613"/>
                    <a:ext cx="8330580" cy="2579682"/>
                  </a:xfrm>
                  <a:prstGeom prst="rect">
                    <a:avLst/>
                  </a:prstGeom>
                  <a:blipFill>
                    <a:blip r:embed="rId15"/>
                    <a:stretch>
                      <a:fillRect/>
                    </a:stretch>
                  </a:blipFill>
                  <a:ln>
                    <a:solidFill>
                      <a:schemeClr val="tx2"/>
                    </a:solidFill>
                  </a:ln>
                </p:spPr>
                <p:txBody>
                  <a:bodyPr/>
                  <a:lstStyle/>
                  <a:p>
                    <a:r>
                      <a:rPr lang="en-US">
                        <a:noFill/>
                      </a:rPr>
                      <a:t> </a:t>
                    </a:r>
                  </a:p>
                </p:txBody>
              </p:sp>
            </mc:Fallback>
          </mc:AlternateContent>
          <p:sp>
            <p:nvSpPr>
              <p:cNvPr id="203" name="TextBox 202">
                <a:extLst>
                  <a:ext uri="{FF2B5EF4-FFF2-40B4-BE49-F238E27FC236}">
                    <a16:creationId xmlns:a16="http://schemas.microsoft.com/office/drawing/2014/main" id="{82EAB821-A642-4A26-F21A-229A3D31AC54}"/>
                  </a:ext>
                </a:extLst>
              </p:cNvPr>
              <p:cNvSpPr txBox="1"/>
              <p:nvPr/>
            </p:nvSpPr>
            <p:spPr>
              <a:xfrm>
                <a:off x="27167781" y="12991536"/>
                <a:ext cx="2873815" cy="707886"/>
              </a:xfrm>
              <a:prstGeom prst="rect">
                <a:avLst/>
              </a:prstGeom>
              <a:solidFill>
                <a:schemeClr val="tx2"/>
              </a:solidFill>
            </p:spPr>
            <p:txBody>
              <a:bodyPr wrap="square" rtlCol="0">
                <a:spAutoFit/>
              </a:bodyPr>
              <a:lstStyle/>
              <a:p>
                <a:pPr algn="ctr"/>
                <a:r>
                  <a:rPr lang="en-US" sz="4000" b="1" dirty="0">
                    <a:latin typeface="NVIDIA Sans" panose="020B0503020203020204" pitchFamily="34" charset="0"/>
                    <a:cs typeface="NVIDIA Sans" panose="020B0503020203020204" pitchFamily="34" charset="0"/>
                  </a:rPr>
                  <a:t>Step 1:</a:t>
                </a:r>
              </a:p>
            </p:txBody>
          </p:sp>
          <mc:AlternateContent xmlns:mc="http://schemas.openxmlformats.org/markup-compatibility/2006" xmlns:a14="http://schemas.microsoft.com/office/drawing/2010/main">
            <mc:Choice Requires="a14">
              <p:sp>
                <p:nvSpPr>
                  <p:cNvPr id="206" name="Rectangle 205">
                    <a:extLst>
                      <a:ext uri="{FF2B5EF4-FFF2-40B4-BE49-F238E27FC236}">
                        <a16:creationId xmlns:a16="http://schemas.microsoft.com/office/drawing/2014/main" id="{E9F15BF0-51E8-762D-20E6-BE7F5392D9FF}"/>
                      </a:ext>
                    </a:extLst>
                  </p:cNvPr>
                  <p:cNvSpPr/>
                  <p:nvPr/>
                </p:nvSpPr>
                <p:spPr>
                  <a:xfrm>
                    <a:off x="15261689" y="15995295"/>
                    <a:ext cx="8991600" cy="2579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1" indent="-571500">
                      <a:buFont typeface="Arial" panose="020B0604020202020204" pitchFamily="34" charset="0"/>
                      <a:buChar char="•"/>
                    </a:pPr>
                    <a:r>
                      <a:rPr lang="en-US" sz="4000" dirty="0">
                        <a:solidFill>
                          <a:schemeClr val="bg1"/>
                        </a:solidFill>
                        <a:latin typeface="NVIDIA Sans" panose="020B0503020203020204" pitchFamily="34" charset="0"/>
                        <a:cs typeface="NVIDIA Sans" panose="020B0503020203020204" pitchFamily="34" charset="0"/>
                      </a:rPr>
                      <a:t>Multiply image at previous step by </a:t>
                    </a:r>
                    <a14:m>
                      <m:oMath xmlns:m="http://schemas.openxmlformats.org/officeDocument/2006/math">
                        <m:rad>
                          <m:radPr>
                            <m:degHide m:val="on"/>
                            <m:ctrlPr>
                              <a:rPr lang="en-US" sz="4000" b="0" i="1" smtClean="0">
                                <a:solidFill>
                                  <a:schemeClr val="bg1"/>
                                </a:solidFill>
                                <a:latin typeface="Cambria Math" panose="02040503050406030204" pitchFamily="18" charset="0"/>
                                <a:cs typeface="NVIDIA Sans" panose="020B0503020203020204" pitchFamily="34" charset="0"/>
                              </a:rPr>
                            </m:ctrlPr>
                          </m:radPr>
                          <m:deg/>
                          <m:e>
                            <m:r>
                              <a:rPr lang="en-US" sz="4000" b="0" i="1" smtClean="0">
                                <a:solidFill>
                                  <a:schemeClr val="bg1"/>
                                </a:solidFill>
                                <a:latin typeface="Cambria Math" panose="02040503050406030204" pitchFamily="18" charset="0"/>
                                <a:cs typeface="NVIDIA Sans" panose="020B0503020203020204" pitchFamily="34" charset="0"/>
                              </a:rPr>
                              <m:t>1−</m:t>
                            </m:r>
                            <m:sSub>
                              <m:sSubPr>
                                <m:ctrlPr>
                                  <a:rPr lang="en-US" sz="4000" b="0" i="1" smtClean="0">
                                    <a:solidFill>
                                      <a:schemeClr val="bg1"/>
                                    </a:solidFill>
                                    <a:latin typeface="Cambria Math" panose="02040503050406030204" pitchFamily="18" charset="0"/>
                                    <a:cs typeface="NVIDIA Sans" panose="020B0503020203020204" pitchFamily="34" charset="0"/>
                                  </a:rPr>
                                </m:ctrlPr>
                              </m:sSubPr>
                              <m:e>
                                <m:r>
                                  <a:rPr lang="en-US" sz="4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4000" b="0" i="1" smtClean="0">
                                    <a:solidFill>
                                      <a:schemeClr val="bg1"/>
                                    </a:solidFill>
                                    <a:latin typeface="Cambria Math" panose="02040503050406030204" pitchFamily="18" charset="0"/>
                                    <a:cs typeface="NVIDIA Sans" panose="020B0503020203020204" pitchFamily="34" charset="0"/>
                                  </a:rPr>
                                  <m:t>𝑡</m:t>
                                </m:r>
                              </m:sub>
                            </m:sSub>
                          </m:e>
                        </m:rad>
                      </m:oMath>
                    </a14:m>
                    <a:endParaRPr lang="en-US" sz="4000" dirty="0">
                      <a:solidFill>
                        <a:schemeClr val="bg1"/>
                      </a:solidFill>
                      <a:latin typeface="NVIDIA Sans" panose="020B0503020203020204" pitchFamily="34" charset="0"/>
                      <a:cs typeface="NVIDIA Sans" panose="020B0503020203020204" pitchFamily="34" charset="0"/>
                    </a:endParaRPr>
                  </a:p>
                  <a:p>
                    <a:pPr marL="1028700" lvl="1" indent="-571500">
                      <a:buFont typeface="Arial" panose="020B0604020202020204" pitchFamily="34" charset="0"/>
                      <a:buChar char="•"/>
                    </a:pPr>
                    <a:r>
                      <a:rPr lang="en-US" sz="4000" dirty="0">
                        <a:solidFill>
                          <a:schemeClr val="bg1"/>
                        </a:solidFill>
                        <a:latin typeface="NVIDIA Sans" panose="020B0503020203020204" pitchFamily="34" charset="0"/>
                        <a:cs typeface="NVIDIA Sans" panose="020B0503020203020204" pitchFamily="34" charset="0"/>
                      </a:rPr>
                      <a:t>Add it to the result from step 1</a:t>
                    </a:r>
                  </a:p>
                </p:txBody>
              </p:sp>
            </mc:Choice>
            <mc:Fallback xmlns="">
              <p:sp>
                <p:nvSpPr>
                  <p:cNvPr id="206" name="Rectangle 205">
                    <a:extLst>
                      <a:ext uri="{FF2B5EF4-FFF2-40B4-BE49-F238E27FC236}">
                        <a16:creationId xmlns:a16="http://schemas.microsoft.com/office/drawing/2014/main" id="{E9F15BF0-51E8-762D-20E6-BE7F5392D9FF}"/>
                      </a:ext>
                    </a:extLst>
                  </p:cNvPr>
                  <p:cNvSpPr>
                    <a:spLocks noRot="1" noChangeAspect="1" noMove="1" noResize="1" noEditPoints="1" noAdjustHandles="1" noChangeArrowheads="1" noChangeShapeType="1" noTextEdit="1"/>
                  </p:cNvSpPr>
                  <p:nvPr/>
                </p:nvSpPr>
                <p:spPr>
                  <a:xfrm>
                    <a:off x="15261689" y="15995295"/>
                    <a:ext cx="8991600" cy="2579682"/>
                  </a:xfrm>
                  <a:prstGeom prst="rect">
                    <a:avLst/>
                  </a:prstGeom>
                  <a:blipFill>
                    <a:blip r:embed="rId16"/>
                    <a:stretch>
                      <a:fillRect/>
                    </a:stretch>
                  </a:blipFill>
                  <a:ln>
                    <a:solidFill>
                      <a:schemeClr val="tx2"/>
                    </a:solidFill>
                  </a:ln>
                </p:spPr>
                <p:txBody>
                  <a:bodyPr/>
                  <a:lstStyle/>
                  <a:p>
                    <a:r>
                      <a:rPr lang="en-US">
                        <a:noFill/>
                      </a:rPr>
                      <a:t> </a:t>
                    </a:r>
                  </a:p>
                </p:txBody>
              </p:sp>
            </mc:Fallback>
          </mc:AlternateContent>
          <p:sp>
            <p:nvSpPr>
              <p:cNvPr id="207" name="TextBox 206">
                <a:extLst>
                  <a:ext uri="{FF2B5EF4-FFF2-40B4-BE49-F238E27FC236}">
                    <a16:creationId xmlns:a16="http://schemas.microsoft.com/office/drawing/2014/main" id="{3A31B386-CD2D-CECC-B83A-4BC514C7842A}"/>
                  </a:ext>
                </a:extLst>
              </p:cNvPr>
              <p:cNvSpPr txBox="1"/>
              <p:nvPr/>
            </p:nvSpPr>
            <p:spPr>
              <a:xfrm>
                <a:off x="18320581" y="15619864"/>
                <a:ext cx="2873815" cy="707886"/>
              </a:xfrm>
              <a:prstGeom prst="rect">
                <a:avLst/>
              </a:prstGeom>
              <a:solidFill>
                <a:schemeClr val="tx2"/>
              </a:solidFill>
            </p:spPr>
            <p:txBody>
              <a:bodyPr wrap="square" rtlCol="0">
                <a:spAutoFit/>
              </a:bodyPr>
              <a:lstStyle/>
              <a:p>
                <a:pPr algn="ctr"/>
                <a:r>
                  <a:rPr lang="en-US" sz="4000" b="1" dirty="0">
                    <a:latin typeface="NVIDIA Sans" panose="020B0503020203020204" pitchFamily="34" charset="0"/>
                    <a:cs typeface="NVIDIA Sans" panose="020B0503020203020204" pitchFamily="34" charset="0"/>
                  </a:rPr>
                  <a:t>Step 2:</a:t>
                </a:r>
              </a:p>
            </p:txBody>
          </p:sp>
          <p:sp>
            <p:nvSpPr>
              <p:cNvPr id="208" name="Arrow: Up 207">
                <a:extLst>
                  <a:ext uri="{FF2B5EF4-FFF2-40B4-BE49-F238E27FC236}">
                    <a16:creationId xmlns:a16="http://schemas.microsoft.com/office/drawing/2014/main" id="{5618A2C3-4471-6941-8461-31B72D92833C}"/>
                  </a:ext>
                </a:extLst>
              </p:cNvPr>
              <p:cNvSpPr/>
              <p:nvPr/>
            </p:nvSpPr>
            <p:spPr>
              <a:xfrm>
                <a:off x="19068640" y="12584322"/>
                <a:ext cx="1377695" cy="2647600"/>
              </a:xfrm>
              <a:prstGeom prs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09" name="Arrow: Bent 208">
                <a:extLst>
                  <a:ext uri="{FF2B5EF4-FFF2-40B4-BE49-F238E27FC236}">
                    <a16:creationId xmlns:a16="http://schemas.microsoft.com/office/drawing/2014/main" id="{0F4E9B13-ECB2-4BB0-5416-A8979BCF3923}"/>
                  </a:ext>
                </a:extLst>
              </p:cNvPr>
              <p:cNvSpPr/>
              <p:nvPr/>
            </p:nvSpPr>
            <p:spPr>
              <a:xfrm rot="16200000">
                <a:off x="22290760" y="12924866"/>
                <a:ext cx="2579682" cy="1898594"/>
              </a:xfrm>
              <a:prstGeom prst="bentArrow">
                <a:avLst>
                  <a:gd name="adj1" fmla="val 32768"/>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grpSp>
          <p:nvGrpSpPr>
            <p:cNvPr id="15" name="Group 14">
              <a:extLst>
                <a:ext uri="{FF2B5EF4-FFF2-40B4-BE49-F238E27FC236}">
                  <a16:creationId xmlns:a16="http://schemas.microsoft.com/office/drawing/2014/main" id="{05311770-61D3-B9AF-E687-E8E4FA016051}"/>
                </a:ext>
              </a:extLst>
            </p:cNvPr>
            <p:cNvGrpSpPr/>
            <p:nvPr/>
          </p:nvGrpSpPr>
          <p:grpSpPr>
            <a:xfrm>
              <a:off x="3463068" y="12991536"/>
              <a:ext cx="9708666" cy="2933625"/>
              <a:chOff x="3463068" y="12991536"/>
              <a:chExt cx="9708666" cy="2933625"/>
            </a:xfrm>
          </p:grpSpPr>
          <p:sp>
            <p:nvSpPr>
              <p:cNvPr id="3" name="Rectangle 2">
                <a:extLst>
                  <a:ext uri="{FF2B5EF4-FFF2-40B4-BE49-F238E27FC236}">
                    <a16:creationId xmlns:a16="http://schemas.microsoft.com/office/drawing/2014/main" id="{B5C88DC6-3A7C-0DCA-73CF-1D48C9D78059}"/>
                  </a:ext>
                </a:extLst>
              </p:cNvPr>
              <p:cNvSpPr/>
              <p:nvPr/>
            </p:nvSpPr>
            <p:spPr>
              <a:xfrm>
                <a:off x="3463068" y="13345479"/>
                <a:ext cx="9708666" cy="2579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sz="3600" dirty="0">
                    <a:latin typeface="Roboto Mono" panose="00000009000000000000" pitchFamily="49" charset="0"/>
                    <a:ea typeface="Roboto Mono" panose="00000009000000000000" pitchFamily="49" charset="0"/>
                  </a:rPr>
                  <a:t>noise = </a:t>
                </a:r>
                <a:r>
                  <a:rPr lang="fr-FR" sz="3600" dirty="0" err="1">
                    <a:latin typeface="Roboto Mono" panose="00000009000000000000" pitchFamily="49" charset="0"/>
                    <a:ea typeface="Roboto Mono" panose="00000009000000000000" pitchFamily="49" charset="0"/>
                  </a:rPr>
                  <a:t>torch.randn_like</a:t>
                </a:r>
                <a:r>
                  <a:rPr lang="fr-FR" sz="3600" dirty="0">
                    <a:latin typeface="Roboto Mono" panose="00000009000000000000" pitchFamily="49" charset="0"/>
                    <a:ea typeface="Roboto Mono" panose="00000009000000000000" pitchFamily="49" charset="0"/>
                  </a:rPr>
                  <a:t>(</a:t>
                </a:r>
                <a:r>
                  <a:rPr lang="fr-FR" sz="3600" dirty="0" err="1">
                    <a:latin typeface="Roboto Mono" panose="00000009000000000000" pitchFamily="49" charset="0"/>
                    <a:ea typeface="Roboto Mono" panose="00000009000000000000" pitchFamily="49" charset="0"/>
                  </a:rPr>
                  <a:t>x_t</a:t>
                </a:r>
                <a:r>
                  <a:rPr lang="fr-FR" sz="3600" dirty="0">
                    <a:latin typeface="Roboto Mono" panose="00000009000000000000" pitchFamily="49" charset="0"/>
                    <a:ea typeface="Roboto Mono" panose="00000009000000000000" pitchFamily="49" charset="0"/>
                  </a:rPr>
                  <a:t>)</a:t>
                </a:r>
              </a:p>
              <a:p>
                <a:pPr marL="914400" lvl="1" indent="-457200"/>
                <a:r>
                  <a:rPr lang="fr-FR" sz="3600" dirty="0" err="1">
                    <a:latin typeface="Roboto Mono" panose="00000009000000000000" pitchFamily="49" charset="0"/>
                    <a:ea typeface="Roboto Mono" panose="00000009000000000000" pitchFamily="49" charset="0"/>
                  </a:rPr>
                  <a:t>x_t</a:t>
                </a:r>
                <a:r>
                  <a:rPr lang="fr-FR" sz="3600" dirty="0">
                    <a:latin typeface="Roboto Mono" panose="00000009000000000000" pitchFamily="49" charset="0"/>
                    <a:ea typeface="Roboto Mono" panose="00000009000000000000" pitchFamily="49" charset="0"/>
                  </a:rPr>
                  <a:t> = </a:t>
                </a:r>
                <a:r>
                  <a:rPr lang="fr-FR" sz="3600" dirty="0" err="1">
                    <a:latin typeface="Roboto Mono" panose="00000009000000000000" pitchFamily="49" charset="0"/>
                    <a:ea typeface="Roboto Mono" panose="00000009000000000000" pitchFamily="49" charset="0"/>
                  </a:rPr>
                  <a:t>torch.sqrt</a:t>
                </a:r>
                <a:r>
                  <a:rPr lang="fr-FR" sz="3600" dirty="0">
                    <a:latin typeface="Roboto Mono" panose="00000009000000000000" pitchFamily="49" charset="0"/>
                    <a:ea typeface="Roboto Mono" panose="00000009000000000000" pitchFamily="49" charset="0"/>
                  </a:rPr>
                  <a:t>(1 - B[t]) * </a:t>
                </a:r>
                <a:r>
                  <a:rPr lang="fr-FR" sz="3600" dirty="0" err="1">
                    <a:latin typeface="Roboto Mono" panose="00000009000000000000" pitchFamily="49" charset="0"/>
                    <a:ea typeface="Roboto Mono" panose="00000009000000000000" pitchFamily="49" charset="0"/>
                  </a:rPr>
                  <a:t>x_t</a:t>
                </a:r>
                <a:r>
                  <a:rPr lang="fr-FR" sz="3600" dirty="0">
                    <a:latin typeface="Roboto Mono" panose="00000009000000000000" pitchFamily="49" charset="0"/>
                    <a:ea typeface="Roboto Mono" panose="00000009000000000000" pitchFamily="49" charset="0"/>
                  </a:rPr>
                  <a:t> + </a:t>
                </a:r>
                <a:r>
                  <a:rPr lang="fr-FR" sz="3600" dirty="0" err="1">
                    <a:latin typeface="Roboto Mono" panose="00000009000000000000" pitchFamily="49" charset="0"/>
                    <a:ea typeface="Roboto Mono" panose="00000009000000000000" pitchFamily="49" charset="0"/>
                  </a:rPr>
                  <a:t>torch.sqrt</a:t>
                </a:r>
                <a:r>
                  <a:rPr lang="fr-FR" sz="3600" dirty="0">
                    <a:latin typeface="Roboto Mono" panose="00000009000000000000" pitchFamily="49" charset="0"/>
                    <a:ea typeface="Roboto Mono" panose="00000009000000000000" pitchFamily="49" charset="0"/>
                  </a:rPr>
                  <a:t>(B[t]) * noise</a:t>
                </a:r>
                <a:endParaRPr lang="en-US" sz="3600" dirty="0">
                  <a:solidFill>
                    <a:schemeClr val="bg1"/>
                  </a:solidFill>
                  <a:latin typeface="Roboto Mono" panose="00000009000000000000" pitchFamily="49" charset="0"/>
                  <a:ea typeface="Roboto Mono" panose="00000009000000000000" pitchFamily="49" charset="0"/>
                  <a:cs typeface="NVIDIA Sans" panose="020B0503020203020204" pitchFamily="34" charset="0"/>
                </a:endParaRPr>
              </a:p>
            </p:txBody>
          </p:sp>
          <p:sp>
            <p:nvSpPr>
              <p:cNvPr id="6" name="TextBox 5">
                <a:extLst>
                  <a:ext uri="{FF2B5EF4-FFF2-40B4-BE49-F238E27FC236}">
                    <a16:creationId xmlns:a16="http://schemas.microsoft.com/office/drawing/2014/main" id="{3B425E7D-8218-C3AB-98DC-0BB25454434D}"/>
                  </a:ext>
                </a:extLst>
              </p:cNvPr>
              <p:cNvSpPr txBox="1"/>
              <p:nvPr/>
            </p:nvSpPr>
            <p:spPr>
              <a:xfrm>
                <a:off x="6880493" y="12991536"/>
                <a:ext cx="2873815" cy="707886"/>
              </a:xfrm>
              <a:prstGeom prst="rect">
                <a:avLst/>
              </a:prstGeom>
              <a:solidFill>
                <a:schemeClr val="tx2"/>
              </a:solidFill>
            </p:spPr>
            <p:txBody>
              <a:bodyPr wrap="square" rtlCol="0">
                <a:spAutoFit/>
              </a:bodyPr>
              <a:lstStyle/>
              <a:p>
                <a:pPr algn="ctr"/>
                <a:r>
                  <a:rPr lang="en-US" sz="4000" b="1" dirty="0">
                    <a:latin typeface="NVIDIA Sans" panose="020B0503020203020204" pitchFamily="34" charset="0"/>
                    <a:cs typeface="NVIDIA Sans" panose="020B0503020203020204" pitchFamily="34" charset="0"/>
                  </a:rPr>
                  <a:t>Code:</a:t>
                </a:r>
              </a:p>
            </p:txBody>
          </p:sp>
        </p:grpSp>
      </p:grpSp>
      <p:sp>
        <p:nvSpPr>
          <p:cNvPr id="4" name="TextBox 3">
            <a:extLst>
              <a:ext uri="{FF2B5EF4-FFF2-40B4-BE49-F238E27FC236}">
                <a16:creationId xmlns:a16="http://schemas.microsoft.com/office/drawing/2014/main" id="{DADF27E7-8C63-35AD-E6BA-88E4E8FD92C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7">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1F1BF0B3-3245-78A2-09F8-034E7759612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255970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Reverse Diffusion</a:t>
            </a:r>
          </a:p>
        </p:txBody>
      </p:sp>
      <p:sp>
        <p:nvSpPr>
          <p:cNvPr id="2" name="TextBox 1">
            <a:extLst>
              <a:ext uri="{FF2B5EF4-FFF2-40B4-BE49-F238E27FC236}">
                <a16:creationId xmlns:a16="http://schemas.microsoft.com/office/drawing/2014/main" id="{EB362206-74AE-17ED-693C-12252AC8DA4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8F029BC5-59AE-B1E2-E643-9656C7AAC6E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570683804"/>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Reverse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3"/>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4"/>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5"/>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6"/>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7"/>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8"/>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9"/>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0"/>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1"/>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2"/>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3"/>
          <a:stretch>
            <a:fillRect/>
          </a:stretch>
        </p:blipFill>
        <p:spPr>
          <a:xfrm>
            <a:off x="31252751" y="6412938"/>
            <a:ext cx="2807050" cy="2719328"/>
          </a:xfrm>
          <a:prstGeom prst="rect">
            <a:avLst/>
          </a:prstGeom>
        </p:spPr>
      </p:pic>
      <p:sp>
        <p:nvSpPr>
          <p:cNvPr id="3" name="TextBox 2">
            <a:extLst>
              <a:ext uri="{FF2B5EF4-FFF2-40B4-BE49-F238E27FC236}">
                <a16:creationId xmlns:a16="http://schemas.microsoft.com/office/drawing/2014/main" id="{BD78FD19-6A67-2DC6-7921-9A40A449E6FB}"/>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4" name="TextBox 3">
            <a:extLst>
              <a:ext uri="{FF2B5EF4-FFF2-40B4-BE49-F238E27FC236}">
                <a16:creationId xmlns:a16="http://schemas.microsoft.com/office/drawing/2014/main" id="{AA902981-5E9C-9E52-DF57-449212D4B136}"/>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6" name="TextBox 5">
            <a:extLst>
              <a:ext uri="{FF2B5EF4-FFF2-40B4-BE49-F238E27FC236}">
                <a16:creationId xmlns:a16="http://schemas.microsoft.com/office/drawing/2014/main" id="{A218C07F-F39C-571F-7C08-978D82114688}"/>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7" name="TextBox 6">
            <a:extLst>
              <a:ext uri="{FF2B5EF4-FFF2-40B4-BE49-F238E27FC236}">
                <a16:creationId xmlns:a16="http://schemas.microsoft.com/office/drawing/2014/main" id="{7A6D0580-3E06-0A36-AD91-03E597B3574A}"/>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9" name="TextBox 8">
            <a:extLst>
              <a:ext uri="{FF2B5EF4-FFF2-40B4-BE49-F238E27FC236}">
                <a16:creationId xmlns:a16="http://schemas.microsoft.com/office/drawing/2014/main" id="{1540DACC-4F9E-E0B9-05BA-E82A822DD76E}"/>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11" name="TextBox 10">
            <a:extLst>
              <a:ext uri="{FF2B5EF4-FFF2-40B4-BE49-F238E27FC236}">
                <a16:creationId xmlns:a16="http://schemas.microsoft.com/office/drawing/2014/main" id="{462D6051-AE64-EB61-DAD6-6AE339718A7F}"/>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13" name="TextBox 12">
            <a:extLst>
              <a:ext uri="{FF2B5EF4-FFF2-40B4-BE49-F238E27FC236}">
                <a16:creationId xmlns:a16="http://schemas.microsoft.com/office/drawing/2014/main" id="{70147A3A-AE0D-837A-7922-D2E1AB10932A}"/>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15" name="TextBox 14">
            <a:extLst>
              <a:ext uri="{FF2B5EF4-FFF2-40B4-BE49-F238E27FC236}">
                <a16:creationId xmlns:a16="http://schemas.microsoft.com/office/drawing/2014/main" id="{2EF95912-7186-446C-EF28-ACF4BFD16C4C}"/>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16" name="TextBox 15">
            <a:extLst>
              <a:ext uri="{FF2B5EF4-FFF2-40B4-BE49-F238E27FC236}">
                <a16:creationId xmlns:a16="http://schemas.microsoft.com/office/drawing/2014/main" id="{C0283B89-5EC6-E255-0E5A-3747E8EAC350}"/>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17" name="TextBox 16">
            <a:extLst>
              <a:ext uri="{FF2B5EF4-FFF2-40B4-BE49-F238E27FC236}">
                <a16:creationId xmlns:a16="http://schemas.microsoft.com/office/drawing/2014/main" id="{AE573855-7E83-73F9-6346-BC90EBE86F91}"/>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20" name="TextBox 19">
            <a:extLst>
              <a:ext uri="{FF2B5EF4-FFF2-40B4-BE49-F238E27FC236}">
                <a16:creationId xmlns:a16="http://schemas.microsoft.com/office/drawing/2014/main" id="{8BDA6128-4C61-B117-FE52-C99B89FC5A9E}"/>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p:grpSp>
        <p:nvGrpSpPr>
          <p:cNvPr id="102" name="Group 101">
            <a:extLst>
              <a:ext uri="{FF2B5EF4-FFF2-40B4-BE49-F238E27FC236}">
                <a16:creationId xmlns:a16="http://schemas.microsoft.com/office/drawing/2014/main" id="{70FB7205-B562-EA36-D239-D7B8BFE89283}"/>
              </a:ext>
            </a:extLst>
          </p:cNvPr>
          <p:cNvGrpSpPr/>
          <p:nvPr/>
        </p:nvGrpSpPr>
        <p:grpSpPr>
          <a:xfrm>
            <a:off x="3800135" y="9845393"/>
            <a:ext cx="29130385" cy="805789"/>
            <a:chOff x="3800135" y="9845393"/>
            <a:chExt cx="29130385" cy="805789"/>
          </a:xfrm>
        </p:grpSpPr>
        <p:grpSp>
          <p:nvGrpSpPr>
            <p:cNvPr id="43" name="Group 42">
              <a:extLst>
                <a:ext uri="{FF2B5EF4-FFF2-40B4-BE49-F238E27FC236}">
                  <a16:creationId xmlns:a16="http://schemas.microsoft.com/office/drawing/2014/main" id="{63962AF7-4525-C82E-FA4B-650DCCFE10CC}"/>
                </a:ext>
              </a:extLst>
            </p:cNvPr>
            <p:cNvGrpSpPr/>
            <p:nvPr/>
          </p:nvGrpSpPr>
          <p:grpSpPr>
            <a:xfrm>
              <a:off x="3800135" y="9845393"/>
              <a:ext cx="2926080" cy="805789"/>
              <a:chOff x="3800135" y="9884106"/>
              <a:chExt cx="2989942" cy="805789"/>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8DB1AB3-10A9-A04E-D895-EF77FF7A6700}"/>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4" name="TextBox 23">
                    <a:extLst>
                      <a:ext uri="{FF2B5EF4-FFF2-40B4-BE49-F238E27FC236}">
                        <a16:creationId xmlns:a16="http://schemas.microsoft.com/office/drawing/2014/main" id="{08DB1AB3-10A9-A04E-D895-EF77FF7A6700}"/>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4"/>
                    <a:stretch>
                      <a:fillRect/>
                    </a:stretch>
                  </a:blipFill>
                </p:spPr>
                <p:txBody>
                  <a:bodyPr/>
                  <a:lstStyle/>
                  <a:p>
                    <a:r>
                      <a:rPr lang="en-US">
                        <a:noFill/>
                      </a:rPr>
                      <a:t> </a:t>
                    </a:r>
                  </a:p>
                </p:txBody>
              </p:sp>
            </mc:Fallback>
          </mc:AlternateContent>
          <p:cxnSp>
            <p:nvCxnSpPr>
              <p:cNvPr id="37" name="Connector: Curved 36">
                <a:extLst>
                  <a:ext uri="{FF2B5EF4-FFF2-40B4-BE49-F238E27FC236}">
                    <a16:creationId xmlns:a16="http://schemas.microsoft.com/office/drawing/2014/main" id="{639FCBD7-69D2-C153-B2A5-769153221756}"/>
                  </a:ext>
                </a:extLst>
              </p:cNvPr>
              <p:cNvCxnSpPr>
                <a:cxnSpLocks/>
                <a:stCxn id="2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Connector: Curved 39">
                <a:extLst>
                  <a:ext uri="{FF2B5EF4-FFF2-40B4-BE49-F238E27FC236}">
                    <a16:creationId xmlns:a16="http://schemas.microsoft.com/office/drawing/2014/main" id="{CFFDF8CC-BD20-6A43-9AF4-A49E19FCAD22}"/>
                  </a:ext>
                </a:extLst>
              </p:cNvPr>
              <p:cNvCxnSpPr>
                <a:cxnSpLocks/>
                <a:stCxn id="4" idx="2"/>
                <a:endCxn id="2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F6A51CEA-D8B8-5DAA-25A3-AC7D5645E979}"/>
                </a:ext>
              </a:extLst>
            </p:cNvPr>
            <p:cNvGrpSpPr/>
            <p:nvPr/>
          </p:nvGrpSpPr>
          <p:grpSpPr>
            <a:xfrm>
              <a:off x="6711724" y="9845393"/>
              <a:ext cx="2926080" cy="805789"/>
              <a:chOff x="3800135" y="9884106"/>
              <a:chExt cx="2989942" cy="805789"/>
            </a:xfrm>
          </p:grpSpPr>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42FC154D-C724-1268-F8B4-C8C03E579F67}"/>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63" name="TextBox 62">
                    <a:extLst>
                      <a:ext uri="{FF2B5EF4-FFF2-40B4-BE49-F238E27FC236}">
                        <a16:creationId xmlns:a16="http://schemas.microsoft.com/office/drawing/2014/main" id="{42FC154D-C724-1268-F8B4-C8C03E579F67}"/>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5"/>
                    <a:stretch>
                      <a:fillRect/>
                    </a:stretch>
                  </a:blipFill>
                </p:spPr>
                <p:txBody>
                  <a:bodyPr/>
                  <a:lstStyle/>
                  <a:p>
                    <a:r>
                      <a:rPr lang="en-US">
                        <a:noFill/>
                      </a:rPr>
                      <a:t> </a:t>
                    </a:r>
                  </a:p>
                </p:txBody>
              </p:sp>
            </mc:Fallback>
          </mc:AlternateContent>
          <p:cxnSp>
            <p:nvCxnSpPr>
              <p:cNvPr id="64" name="Connector: Curved 63">
                <a:extLst>
                  <a:ext uri="{FF2B5EF4-FFF2-40B4-BE49-F238E27FC236}">
                    <a16:creationId xmlns:a16="http://schemas.microsoft.com/office/drawing/2014/main" id="{F858CBC3-F8E2-3323-19DD-E74F16711D91}"/>
                  </a:ext>
                </a:extLst>
              </p:cNvPr>
              <p:cNvCxnSpPr>
                <a:cxnSpLocks/>
                <a:stCxn id="63"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5" name="Connector: Curved 64">
                <a:extLst>
                  <a:ext uri="{FF2B5EF4-FFF2-40B4-BE49-F238E27FC236}">
                    <a16:creationId xmlns:a16="http://schemas.microsoft.com/office/drawing/2014/main" id="{2284466C-6FF7-5E6B-0314-CCFC8E9485AE}"/>
                  </a:ext>
                </a:extLst>
              </p:cNvPr>
              <p:cNvCxnSpPr>
                <a:cxnSpLocks/>
                <a:endCxn id="63"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E5B8B086-0A8B-831A-57C7-13FDA2A6C13A}"/>
                </a:ext>
              </a:extLst>
            </p:cNvPr>
            <p:cNvGrpSpPr/>
            <p:nvPr/>
          </p:nvGrpSpPr>
          <p:grpSpPr>
            <a:xfrm>
              <a:off x="9623313" y="9845393"/>
              <a:ext cx="2926080" cy="805789"/>
              <a:chOff x="3800135" y="9884106"/>
              <a:chExt cx="2989942" cy="805789"/>
            </a:xfrm>
          </p:grpSpPr>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CDCA55D-1104-5158-3277-4BFC1EF9CF9C}"/>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67" name="TextBox 66">
                    <a:extLst>
                      <a:ext uri="{FF2B5EF4-FFF2-40B4-BE49-F238E27FC236}">
                        <a16:creationId xmlns:a16="http://schemas.microsoft.com/office/drawing/2014/main" id="{BCDCA55D-1104-5158-3277-4BFC1EF9CF9C}"/>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6"/>
                    <a:stretch>
                      <a:fillRect/>
                    </a:stretch>
                  </a:blipFill>
                </p:spPr>
                <p:txBody>
                  <a:bodyPr/>
                  <a:lstStyle/>
                  <a:p>
                    <a:r>
                      <a:rPr lang="en-US">
                        <a:noFill/>
                      </a:rPr>
                      <a:t> </a:t>
                    </a:r>
                  </a:p>
                </p:txBody>
              </p:sp>
            </mc:Fallback>
          </mc:AlternateContent>
          <p:cxnSp>
            <p:nvCxnSpPr>
              <p:cNvPr id="68" name="Connector: Curved 67">
                <a:extLst>
                  <a:ext uri="{FF2B5EF4-FFF2-40B4-BE49-F238E27FC236}">
                    <a16:creationId xmlns:a16="http://schemas.microsoft.com/office/drawing/2014/main" id="{47D6265B-CB80-179D-57D9-39B2BD7AA04E}"/>
                  </a:ext>
                </a:extLst>
              </p:cNvPr>
              <p:cNvCxnSpPr>
                <a:cxnSpLocks/>
                <a:stCxn id="67"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 name="Connector: Curved 68">
                <a:extLst>
                  <a:ext uri="{FF2B5EF4-FFF2-40B4-BE49-F238E27FC236}">
                    <a16:creationId xmlns:a16="http://schemas.microsoft.com/office/drawing/2014/main" id="{37884812-3074-1BCA-B06E-0EA071A874E2}"/>
                  </a:ext>
                </a:extLst>
              </p:cNvPr>
              <p:cNvCxnSpPr>
                <a:cxnSpLocks/>
                <a:endCxn id="67"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DBC52977-D0AC-C44D-5D22-9909FAA5D9F1}"/>
                </a:ext>
              </a:extLst>
            </p:cNvPr>
            <p:cNvGrpSpPr/>
            <p:nvPr/>
          </p:nvGrpSpPr>
          <p:grpSpPr>
            <a:xfrm>
              <a:off x="12534902" y="9845393"/>
              <a:ext cx="2926080" cy="805789"/>
              <a:chOff x="3800135" y="9884106"/>
              <a:chExt cx="2989942" cy="805789"/>
            </a:xfrm>
          </p:grpSpPr>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C830D82E-803B-C218-5320-FFC8F3A3C79E}"/>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71" name="TextBox 70">
                    <a:extLst>
                      <a:ext uri="{FF2B5EF4-FFF2-40B4-BE49-F238E27FC236}">
                        <a16:creationId xmlns:a16="http://schemas.microsoft.com/office/drawing/2014/main" id="{C830D82E-803B-C218-5320-FFC8F3A3C79E}"/>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7"/>
                    <a:stretch>
                      <a:fillRect/>
                    </a:stretch>
                  </a:blipFill>
                </p:spPr>
                <p:txBody>
                  <a:bodyPr/>
                  <a:lstStyle/>
                  <a:p>
                    <a:r>
                      <a:rPr lang="en-US">
                        <a:noFill/>
                      </a:rPr>
                      <a:t> </a:t>
                    </a:r>
                  </a:p>
                </p:txBody>
              </p:sp>
            </mc:Fallback>
          </mc:AlternateContent>
          <p:cxnSp>
            <p:nvCxnSpPr>
              <p:cNvPr id="72" name="Connector: Curved 71">
                <a:extLst>
                  <a:ext uri="{FF2B5EF4-FFF2-40B4-BE49-F238E27FC236}">
                    <a16:creationId xmlns:a16="http://schemas.microsoft.com/office/drawing/2014/main" id="{711DD62B-744D-A51F-7707-C2E67F3609BC}"/>
                  </a:ext>
                </a:extLst>
              </p:cNvPr>
              <p:cNvCxnSpPr>
                <a:cxnSpLocks/>
                <a:stCxn id="7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4" name="Connector: Curved 73">
                <a:extLst>
                  <a:ext uri="{FF2B5EF4-FFF2-40B4-BE49-F238E27FC236}">
                    <a16:creationId xmlns:a16="http://schemas.microsoft.com/office/drawing/2014/main" id="{F46282A7-3EA7-F05C-4C1E-6B77931B5E6B}"/>
                  </a:ext>
                </a:extLst>
              </p:cNvPr>
              <p:cNvCxnSpPr>
                <a:cxnSpLocks/>
                <a:endCxn id="7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15F0120-CB3B-1CAA-B879-C35DE2DEBB7F}"/>
                </a:ext>
              </a:extLst>
            </p:cNvPr>
            <p:cNvGrpSpPr/>
            <p:nvPr/>
          </p:nvGrpSpPr>
          <p:grpSpPr>
            <a:xfrm>
              <a:off x="15446491" y="9845393"/>
              <a:ext cx="2926080" cy="805789"/>
              <a:chOff x="3800135" y="9884106"/>
              <a:chExt cx="2989942" cy="805789"/>
            </a:xfrm>
          </p:grpSpPr>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1FDC1A3B-1E4E-3DA8-D8BC-7A0816EB5AC9}"/>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76" name="TextBox 75">
                    <a:extLst>
                      <a:ext uri="{FF2B5EF4-FFF2-40B4-BE49-F238E27FC236}">
                        <a16:creationId xmlns:a16="http://schemas.microsoft.com/office/drawing/2014/main" id="{1FDC1A3B-1E4E-3DA8-D8BC-7A0816EB5AC9}"/>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8"/>
                    <a:stretch>
                      <a:fillRect/>
                    </a:stretch>
                  </a:blipFill>
                </p:spPr>
                <p:txBody>
                  <a:bodyPr/>
                  <a:lstStyle/>
                  <a:p>
                    <a:r>
                      <a:rPr lang="en-US">
                        <a:noFill/>
                      </a:rPr>
                      <a:t> </a:t>
                    </a:r>
                  </a:p>
                </p:txBody>
              </p:sp>
            </mc:Fallback>
          </mc:AlternateContent>
          <p:cxnSp>
            <p:nvCxnSpPr>
              <p:cNvPr id="78" name="Connector: Curved 77">
                <a:extLst>
                  <a:ext uri="{FF2B5EF4-FFF2-40B4-BE49-F238E27FC236}">
                    <a16:creationId xmlns:a16="http://schemas.microsoft.com/office/drawing/2014/main" id="{8E4DBB23-2BB2-2CC5-C033-967DA3BE3124}"/>
                  </a:ext>
                </a:extLst>
              </p:cNvPr>
              <p:cNvCxnSpPr>
                <a:cxnSpLocks/>
                <a:stCxn id="76"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9" name="Connector: Curved 78">
                <a:extLst>
                  <a:ext uri="{FF2B5EF4-FFF2-40B4-BE49-F238E27FC236}">
                    <a16:creationId xmlns:a16="http://schemas.microsoft.com/office/drawing/2014/main" id="{5D049295-4B62-0689-5D9A-2709624793A8}"/>
                  </a:ext>
                </a:extLst>
              </p:cNvPr>
              <p:cNvCxnSpPr>
                <a:cxnSpLocks/>
                <a:endCxn id="76"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72A66EFA-1D62-11BD-5108-F481E2C4F1D5}"/>
                </a:ext>
              </a:extLst>
            </p:cNvPr>
            <p:cNvGrpSpPr/>
            <p:nvPr/>
          </p:nvGrpSpPr>
          <p:grpSpPr>
            <a:xfrm>
              <a:off x="18358080" y="9845393"/>
              <a:ext cx="2926080" cy="805789"/>
              <a:chOff x="3800135" y="9884106"/>
              <a:chExt cx="2989942" cy="805789"/>
            </a:xfrm>
          </p:grpSpPr>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82E73F81-D339-FE3B-1FD1-1266FAF35B72}"/>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81" name="TextBox 80">
                    <a:extLst>
                      <a:ext uri="{FF2B5EF4-FFF2-40B4-BE49-F238E27FC236}">
                        <a16:creationId xmlns:a16="http://schemas.microsoft.com/office/drawing/2014/main" id="{82E73F81-D339-FE3B-1FD1-1266FAF35B72}"/>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9"/>
                    <a:stretch>
                      <a:fillRect/>
                    </a:stretch>
                  </a:blipFill>
                </p:spPr>
                <p:txBody>
                  <a:bodyPr/>
                  <a:lstStyle/>
                  <a:p>
                    <a:r>
                      <a:rPr lang="en-US">
                        <a:noFill/>
                      </a:rPr>
                      <a:t> </a:t>
                    </a:r>
                  </a:p>
                </p:txBody>
              </p:sp>
            </mc:Fallback>
          </mc:AlternateContent>
          <p:cxnSp>
            <p:nvCxnSpPr>
              <p:cNvPr id="82" name="Connector: Curved 81">
                <a:extLst>
                  <a:ext uri="{FF2B5EF4-FFF2-40B4-BE49-F238E27FC236}">
                    <a16:creationId xmlns:a16="http://schemas.microsoft.com/office/drawing/2014/main" id="{CF8099BC-3903-B379-D76A-DBF5F02CC033}"/>
                  </a:ext>
                </a:extLst>
              </p:cNvPr>
              <p:cNvCxnSpPr>
                <a:cxnSpLocks/>
                <a:stCxn id="8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Connector: Curved 82">
                <a:extLst>
                  <a:ext uri="{FF2B5EF4-FFF2-40B4-BE49-F238E27FC236}">
                    <a16:creationId xmlns:a16="http://schemas.microsoft.com/office/drawing/2014/main" id="{0F9B0CE6-29AC-2498-3DC3-E8C5593C659E}"/>
                  </a:ext>
                </a:extLst>
              </p:cNvPr>
              <p:cNvCxnSpPr>
                <a:cxnSpLocks/>
                <a:endCxn id="8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FB7AACE3-5682-DFD4-1D3D-DD7BD46631FC}"/>
                </a:ext>
              </a:extLst>
            </p:cNvPr>
            <p:cNvGrpSpPr/>
            <p:nvPr/>
          </p:nvGrpSpPr>
          <p:grpSpPr>
            <a:xfrm>
              <a:off x="21269669" y="9845393"/>
              <a:ext cx="2926080" cy="805789"/>
              <a:chOff x="3800135" y="9884106"/>
              <a:chExt cx="2989942" cy="805789"/>
            </a:xfrm>
          </p:grpSpPr>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CDD67EB2-639F-2D47-617E-8C7779C017C7}"/>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85" name="TextBox 84">
                    <a:extLst>
                      <a:ext uri="{FF2B5EF4-FFF2-40B4-BE49-F238E27FC236}">
                        <a16:creationId xmlns:a16="http://schemas.microsoft.com/office/drawing/2014/main" id="{CDD67EB2-639F-2D47-617E-8C7779C017C7}"/>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0"/>
                    <a:stretch>
                      <a:fillRect/>
                    </a:stretch>
                  </a:blipFill>
                </p:spPr>
                <p:txBody>
                  <a:bodyPr/>
                  <a:lstStyle/>
                  <a:p>
                    <a:r>
                      <a:rPr lang="en-US">
                        <a:noFill/>
                      </a:rPr>
                      <a:t> </a:t>
                    </a:r>
                  </a:p>
                </p:txBody>
              </p:sp>
            </mc:Fallback>
          </mc:AlternateContent>
          <p:cxnSp>
            <p:nvCxnSpPr>
              <p:cNvPr id="87" name="Connector: Curved 86">
                <a:extLst>
                  <a:ext uri="{FF2B5EF4-FFF2-40B4-BE49-F238E27FC236}">
                    <a16:creationId xmlns:a16="http://schemas.microsoft.com/office/drawing/2014/main" id="{48590DD7-90E6-9805-A76F-F8B8B35ACD17}"/>
                  </a:ext>
                </a:extLst>
              </p:cNvPr>
              <p:cNvCxnSpPr>
                <a:cxnSpLocks/>
                <a:stCxn id="85"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DE942156-1376-5768-29AE-FFD97113AD86}"/>
                  </a:ext>
                </a:extLst>
              </p:cNvPr>
              <p:cNvCxnSpPr>
                <a:cxnSpLocks/>
                <a:endCxn id="85"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3F569BBD-BBD5-1753-6B19-3DD653DBD001}"/>
                </a:ext>
              </a:extLst>
            </p:cNvPr>
            <p:cNvGrpSpPr/>
            <p:nvPr/>
          </p:nvGrpSpPr>
          <p:grpSpPr>
            <a:xfrm>
              <a:off x="24181258" y="9845393"/>
              <a:ext cx="2926080" cy="805789"/>
              <a:chOff x="3800135" y="9884106"/>
              <a:chExt cx="2989942" cy="805789"/>
            </a:xfrm>
          </p:grpSpPr>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91E05E85-3259-5FDE-1A9A-F5CF598F1A3A}"/>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90" name="TextBox 89">
                    <a:extLst>
                      <a:ext uri="{FF2B5EF4-FFF2-40B4-BE49-F238E27FC236}">
                        <a16:creationId xmlns:a16="http://schemas.microsoft.com/office/drawing/2014/main" id="{91E05E85-3259-5FDE-1A9A-F5CF598F1A3A}"/>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1"/>
                    <a:stretch>
                      <a:fillRect/>
                    </a:stretch>
                  </a:blipFill>
                </p:spPr>
                <p:txBody>
                  <a:bodyPr/>
                  <a:lstStyle/>
                  <a:p>
                    <a:r>
                      <a:rPr lang="en-US">
                        <a:noFill/>
                      </a:rPr>
                      <a:t> </a:t>
                    </a:r>
                  </a:p>
                </p:txBody>
              </p:sp>
            </mc:Fallback>
          </mc:AlternateContent>
          <p:cxnSp>
            <p:nvCxnSpPr>
              <p:cNvPr id="91" name="Connector: Curved 90">
                <a:extLst>
                  <a:ext uri="{FF2B5EF4-FFF2-40B4-BE49-F238E27FC236}">
                    <a16:creationId xmlns:a16="http://schemas.microsoft.com/office/drawing/2014/main" id="{F43D212D-E8B7-7B81-5F90-06135153007A}"/>
                  </a:ext>
                </a:extLst>
              </p:cNvPr>
              <p:cNvCxnSpPr>
                <a:cxnSpLocks/>
                <a:stCxn id="90"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Connector: Curved 91">
                <a:extLst>
                  <a:ext uri="{FF2B5EF4-FFF2-40B4-BE49-F238E27FC236}">
                    <a16:creationId xmlns:a16="http://schemas.microsoft.com/office/drawing/2014/main" id="{43ABF9DB-DBFF-FC14-A9A8-94B8D68E5F7A}"/>
                  </a:ext>
                </a:extLst>
              </p:cNvPr>
              <p:cNvCxnSpPr>
                <a:cxnSpLocks/>
                <a:endCxn id="90"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45CD77F1-16B2-FC72-C730-EE1D7F46D7C9}"/>
                </a:ext>
              </a:extLst>
            </p:cNvPr>
            <p:cNvGrpSpPr/>
            <p:nvPr/>
          </p:nvGrpSpPr>
          <p:grpSpPr>
            <a:xfrm>
              <a:off x="27092847" y="9845393"/>
              <a:ext cx="2926080" cy="805789"/>
              <a:chOff x="3800135" y="9884106"/>
              <a:chExt cx="2989942" cy="805789"/>
            </a:xfrm>
          </p:grpSpPr>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694B794C-2148-804A-29E3-8F11537796E3}"/>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94" name="TextBox 93">
                    <a:extLst>
                      <a:ext uri="{FF2B5EF4-FFF2-40B4-BE49-F238E27FC236}">
                        <a16:creationId xmlns:a16="http://schemas.microsoft.com/office/drawing/2014/main" id="{694B794C-2148-804A-29E3-8F11537796E3}"/>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2"/>
                    <a:stretch>
                      <a:fillRect/>
                    </a:stretch>
                  </a:blipFill>
                </p:spPr>
                <p:txBody>
                  <a:bodyPr/>
                  <a:lstStyle/>
                  <a:p>
                    <a:r>
                      <a:rPr lang="en-US">
                        <a:noFill/>
                      </a:rPr>
                      <a:t> </a:t>
                    </a:r>
                  </a:p>
                </p:txBody>
              </p:sp>
            </mc:Fallback>
          </mc:AlternateContent>
          <p:cxnSp>
            <p:nvCxnSpPr>
              <p:cNvPr id="95" name="Connector: Curved 94">
                <a:extLst>
                  <a:ext uri="{FF2B5EF4-FFF2-40B4-BE49-F238E27FC236}">
                    <a16:creationId xmlns:a16="http://schemas.microsoft.com/office/drawing/2014/main" id="{4F60DD8F-81B4-FF99-DEA0-952101BF72FC}"/>
                  </a:ext>
                </a:extLst>
              </p:cNvPr>
              <p:cNvCxnSpPr>
                <a:cxnSpLocks/>
                <a:stCxn id="9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6" name="Connector: Curved 95">
                <a:extLst>
                  <a:ext uri="{FF2B5EF4-FFF2-40B4-BE49-F238E27FC236}">
                    <a16:creationId xmlns:a16="http://schemas.microsoft.com/office/drawing/2014/main" id="{B7869ED0-8E48-3F68-C662-F1659EDE0EC2}"/>
                  </a:ext>
                </a:extLst>
              </p:cNvPr>
              <p:cNvCxnSpPr>
                <a:cxnSpLocks/>
                <a:endCxn id="9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572E058F-52FB-40EF-53D5-8D9A1EEA2BA9}"/>
                </a:ext>
              </a:extLst>
            </p:cNvPr>
            <p:cNvGrpSpPr/>
            <p:nvPr/>
          </p:nvGrpSpPr>
          <p:grpSpPr>
            <a:xfrm>
              <a:off x="30004440" y="9845393"/>
              <a:ext cx="2926080" cy="805789"/>
              <a:chOff x="3800135" y="9884106"/>
              <a:chExt cx="2989942" cy="805789"/>
            </a:xfrm>
          </p:grpSpPr>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8C468F28-F5EC-26F9-63F2-52BDB0463F2F}"/>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99" name="TextBox 98">
                    <a:extLst>
                      <a:ext uri="{FF2B5EF4-FFF2-40B4-BE49-F238E27FC236}">
                        <a16:creationId xmlns:a16="http://schemas.microsoft.com/office/drawing/2014/main" id="{8C468F28-F5EC-26F9-63F2-52BDB0463F2F}"/>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3"/>
                    <a:stretch>
                      <a:fillRect/>
                    </a:stretch>
                  </a:blipFill>
                </p:spPr>
                <p:txBody>
                  <a:bodyPr/>
                  <a:lstStyle/>
                  <a:p>
                    <a:r>
                      <a:rPr lang="en-US">
                        <a:noFill/>
                      </a:rPr>
                      <a:t> </a:t>
                    </a:r>
                  </a:p>
                </p:txBody>
              </p:sp>
            </mc:Fallback>
          </mc:AlternateContent>
          <p:cxnSp>
            <p:nvCxnSpPr>
              <p:cNvPr id="100" name="Connector: Curved 99">
                <a:extLst>
                  <a:ext uri="{FF2B5EF4-FFF2-40B4-BE49-F238E27FC236}">
                    <a16:creationId xmlns:a16="http://schemas.microsoft.com/office/drawing/2014/main" id="{7B08AB58-FB2F-B36F-46F5-7769F420B4D4}"/>
                  </a:ext>
                </a:extLst>
              </p:cNvPr>
              <p:cNvCxnSpPr>
                <a:cxnSpLocks/>
                <a:stCxn id="99"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1" name="Connector: Curved 100">
                <a:extLst>
                  <a:ext uri="{FF2B5EF4-FFF2-40B4-BE49-F238E27FC236}">
                    <a16:creationId xmlns:a16="http://schemas.microsoft.com/office/drawing/2014/main" id="{260B5B7F-F143-BDBD-FA96-F3EFF082C81E}"/>
                  </a:ext>
                </a:extLst>
              </p:cNvPr>
              <p:cNvCxnSpPr>
                <a:cxnSpLocks/>
                <a:endCxn id="99"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7196FF6B-FC96-7F1D-E96E-5399B2583626}"/>
                  </a:ext>
                </a:extLst>
              </p:cNvPr>
              <p:cNvSpPr txBox="1"/>
              <p:nvPr/>
            </p:nvSpPr>
            <p:spPr>
              <a:xfrm>
                <a:off x="9385341" y="11680264"/>
                <a:ext cx="16162992" cy="923330"/>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𝑝</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𝝁</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m:rPr>
                              <m:sty m:val="p"/>
                            </m:rPr>
                            <a:rPr lang="el-GR"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Σ</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03" name="TextBox 102">
                <a:extLst>
                  <a:ext uri="{FF2B5EF4-FFF2-40B4-BE49-F238E27FC236}">
                    <a16:creationId xmlns:a16="http://schemas.microsoft.com/office/drawing/2014/main" id="{7196FF6B-FC96-7F1D-E96E-5399B2583626}"/>
                  </a:ext>
                </a:extLst>
              </p:cNvPr>
              <p:cNvSpPr txBox="1">
                <a:spLocks noRot="1" noChangeAspect="1" noMove="1" noResize="1" noEditPoints="1" noAdjustHandles="1" noChangeArrowheads="1" noChangeShapeType="1" noTextEdit="1"/>
              </p:cNvSpPr>
              <p:nvPr/>
            </p:nvSpPr>
            <p:spPr>
              <a:xfrm>
                <a:off x="9385341" y="11680264"/>
                <a:ext cx="16162992" cy="923330"/>
              </a:xfrm>
              <a:prstGeom prst="rect">
                <a:avLst/>
              </a:prstGeom>
              <a:blipFill>
                <a:blip r:embed="rId24"/>
                <a:stretch>
                  <a:fillRect/>
                </a:stretch>
              </a:blipFill>
            </p:spPr>
            <p:txBody>
              <a:bodyPr/>
              <a:lstStyle/>
              <a:p>
                <a:r>
                  <a:rPr lang="en-US">
                    <a:noFill/>
                  </a:rPr>
                  <a:t> </a:t>
                </a:r>
              </a:p>
            </p:txBody>
          </p:sp>
        </mc:Fallback>
      </mc:AlternateContent>
      <p:grpSp>
        <p:nvGrpSpPr>
          <p:cNvPr id="106" name="Group 105">
            <a:extLst>
              <a:ext uri="{FF2B5EF4-FFF2-40B4-BE49-F238E27FC236}">
                <a16:creationId xmlns:a16="http://schemas.microsoft.com/office/drawing/2014/main" id="{860DE173-7538-06F7-8B27-9E5AD1F90C4E}"/>
              </a:ext>
            </a:extLst>
          </p:cNvPr>
          <p:cNvGrpSpPr/>
          <p:nvPr/>
        </p:nvGrpSpPr>
        <p:grpSpPr>
          <a:xfrm flipH="1">
            <a:off x="3323343" y="13123663"/>
            <a:ext cx="10075354" cy="2387159"/>
            <a:chOff x="11939201" y="12443266"/>
            <a:chExt cx="10075354" cy="2387159"/>
          </a:xfrm>
        </p:grpSpPr>
        <p:sp>
          <p:nvSpPr>
            <p:cNvPr id="104" name="Rectangle 103">
              <a:extLst>
                <a:ext uri="{FF2B5EF4-FFF2-40B4-BE49-F238E27FC236}">
                  <a16:creationId xmlns:a16="http://schemas.microsoft.com/office/drawing/2014/main" id="{3B7C1E3A-A19C-0167-BD52-F9E4F9C5844E}"/>
                </a:ext>
              </a:extLst>
            </p:cNvPr>
            <p:cNvSpPr/>
            <p:nvPr/>
          </p:nvSpPr>
          <p:spPr>
            <a:xfrm>
              <a:off x="15460982" y="13466843"/>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Difficult to calculate</a:t>
              </a:r>
            </a:p>
          </p:txBody>
        </p:sp>
        <p:sp>
          <p:nvSpPr>
            <p:cNvPr id="105" name="Arrow: Bent 104">
              <a:extLst>
                <a:ext uri="{FF2B5EF4-FFF2-40B4-BE49-F238E27FC236}">
                  <a16:creationId xmlns:a16="http://schemas.microsoft.com/office/drawing/2014/main" id="{C6A68835-63C4-7C06-673B-EEC50FBD5CE0}"/>
                </a:ext>
              </a:extLst>
            </p:cNvPr>
            <p:cNvSpPr/>
            <p:nvPr/>
          </p:nvSpPr>
          <p:spPr>
            <a:xfrm rot="16200000">
              <a:off x="12554882" y="11827585"/>
              <a:ext cx="1873977" cy="3105339"/>
            </a:xfrm>
            <a:prstGeom prst="bentArrow">
              <a:avLst>
                <a:gd name="adj1" fmla="val 26669"/>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grpSp>
        <p:nvGrpSpPr>
          <p:cNvPr id="107" name="Group 106">
            <a:extLst>
              <a:ext uri="{FF2B5EF4-FFF2-40B4-BE49-F238E27FC236}">
                <a16:creationId xmlns:a16="http://schemas.microsoft.com/office/drawing/2014/main" id="{D435E28A-33A8-6728-7E11-FEA81D1AB797}"/>
              </a:ext>
            </a:extLst>
          </p:cNvPr>
          <p:cNvGrpSpPr/>
          <p:nvPr/>
        </p:nvGrpSpPr>
        <p:grpSpPr>
          <a:xfrm>
            <a:off x="18516615" y="13125415"/>
            <a:ext cx="10075354" cy="2387159"/>
            <a:chOff x="11939201" y="12443266"/>
            <a:chExt cx="10075354" cy="2387159"/>
          </a:xfrm>
        </p:grpSpPr>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91895B18-7966-ECD8-7057-E42B909B9735}"/>
                    </a:ext>
                  </a:extLst>
                </p:cNvPr>
                <p:cNvSpPr/>
                <p:nvPr/>
              </p:nvSpPr>
              <p:spPr>
                <a:xfrm>
                  <a:off x="15460982" y="13466843"/>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Approximate average used to create </a:t>
                  </a:r>
                  <a14:m>
                    <m:oMath xmlns:m="http://schemas.openxmlformats.org/officeDocument/2006/math">
                      <m:sSub>
                        <m:sSubPr>
                          <m:ctrlPr>
                            <a:rPr lang="en-US" sz="4000" i="1" smtClean="0">
                              <a:solidFill>
                                <a:schemeClr val="bg1"/>
                              </a:solidFill>
                              <a:latin typeface="Cambria Math" panose="02040503050406030204" pitchFamily="18" charset="0"/>
                              <a:cs typeface="NVIDIA Sans" panose="020B0503020203020204" pitchFamily="34" charset="0"/>
                            </a:rPr>
                          </m:ctrlPr>
                        </m:sSubPr>
                        <m:e>
                          <m:r>
                            <a:rPr lang="en-US" sz="4000" b="1" i="0" smtClean="0">
                              <a:solidFill>
                                <a:schemeClr val="bg1"/>
                              </a:solidFill>
                              <a:latin typeface="Cambria Math" panose="02040503050406030204" pitchFamily="18" charset="0"/>
                              <a:cs typeface="NVIDIA Sans" panose="020B0503020203020204" pitchFamily="34" charset="0"/>
                            </a:rPr>
                            <m:t>𝐱</m:t>
                          </m:r>
                        </m:e>
                        <m:sub>
                          <m:r>
                            <a:rPr lang="en-US" sz="4000" b="0" i="1" smtClean="0">
                              <a:solidFill>
                                <a:schemeClr val="bg1"/>
                              </a:solidFill>
                              <a:latin typeface="Cambria Math" panose="02040503050406030204" pitchFamily="18" charset="0"/>
                              <a:cs typeface="NVIDIA Sans" panose="020B0503020203020204" pitchFamily="34" charset="0"/>
                            </a:rPr>
                            <m:t>𝑡</m:t>
                          </m:r>
                        </m:sub>
                      </m:sSub>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08" name="Rectangle 107">
                  <a:extLst>
                    <a:ext uri="{FF2B5EF4-FFF2-40B4-BE49-F238E27FC236}">
                      <a16:creationId xmlns:a16="http://schemas.microsoft.com/office/drawing/2014/main" id="{91895B18-7966-ECD8-7057-E42B909B9735}"/>
                    </a:ext>
                  </a:extLst>
                </p:cNvPr>
                <p:cNvSpPr>
                  <a:spLocks noRot="1" noChangeAspect="1" noMove="1" noResize="1" noEditPoints="1" noAdjustHandles="1" noChangeArrowheads="1" noChangeShapeType="1" noTextEdit="1"/>
                </p:cNvSpPr>
                <p:nvPr/>
              </p:nvSpPr>
              <p:spPr>
                <a:xfrm>
                  <a:off x="15460982" y="13466843"/>
                  <a:ext cx="6553573" cy="1363582"/>
                </a:xfrm>
                <a:prstGeom prst="rect">
                  <a:avLst/>
                </a:prstGeom>
                <a:blipFill>
                  <a:blip r:embed="rId25"/>
                  <a:stretch>
                    <a:fillRect l="-2410" t="-5263" r="-4541" b="-15789"/>
                  </a:stretch>
                </a:blipFill>
                <a:ln>
                  <a:solidFill>
                    <a:schemeClr val="tx2"/>
                  </a:solidFill>
                </a:ln>
              </p:spPr>
              <p:txBody>
                <a:bodyPr/>
                <a:lstStyle/>
                <a:p>
                  <a:r>
                    <a:rPr lang="en-US">
                      <a:noFill/>
                    </a:rPr>
                    <a:t> </a:t>
                  </a:r>
                </a:p>
              </p:txBody>
            </p:sp>
          </mc:Fallback>
        </mc:AlternateContent>
        <p:sp>
          <p:nvSpPr>
            <p:cNvPr id="109" name="Arrow: Bent 108">
              <a:extLst>
                <a:ext uri="{FF2B5EF4-FFF2-40B4-BE49-F238E27FC236}">
                  <a16:creationId xmlns:a16="http://schemas.microsoft.com/office/drawing/2014/main" id="{DB447217-5374-E5BD-5717-67FF5B1B0001}"/>
                </a:ext>
              </a:extLst>
            </p:cNvPr>
            <p:cNvSpPr/>
            <p:nvPr/>
          </p:nvSpPr>
          <p:spPr>
            <a:xfrm rot="16200000">
              <a:off x="12554882" y="11827585"/>
              <a:ext cx="1873977" cy="3105339"/>
            </a:xfrm>
            <a:prstGeom prst="bentArrow">
              <a:avLst>
                <a:gd name="adj1" fmla="val 26669"/>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grpSp>
        <p:nvGrpSpPr>
          <p:cNvPr id="22" name="Group 21">
            <a:extLst>
              <a:ext uri="{FF2B5EF4-FFF2-40B4-BE49-F238E27FC236}">
                <a16:creationId xmlns:a16="http://schemas.microsoft.com/office/drawing/2014/main" id="{F1CAA86A-F417-3099-9187-156F04B280B5}"/>
              </a:ext>
            </a:extLst>
          </p:cNvPr>
          <p:cNvGrpSpPr/>
          <p:nvPr/>
        </p:nvGrpSpPr>
        <p:grpSpPr>
          <a:xfrm>
            <a:off x="3800135" y="5569349"/>
            <a:ext cx="28992413" cy="883706"/>
            <a:chOff x="3800135" y="5569349"/>
            <a:chExt cx="28992413" cy="883706"/>
          </a:xfrm>
        </p:grpSpPr>
        <p:grpSp>
          <p:nvGrpSpPr>
            <p:cNvPr id="26" name="Group 25">
              <a:extLst>
                <a:ext uri="{FF2B5EF4-FFF2-40B4-BE49-F238E27FC236}">
                  <a16:creationId xmlns:a16="http://schemas.microsoft.com/office/drawing/2014/main" id="{A59F9737-C47B-19B2-6CB4-24B5CB03355B}"/>
                </a:ext>
              </a:extLst>
            </p:cNvPr>
            <p:cNvGrpSpPr/>
            <p:nvPr/>
          </p:nvGrpSpPr>
          <p:grpSpPr>
            <a:xfrm>
              <a:off x="3800135" y="5569349"/>
              <a:ext cx="2873816" cy="883706"/>
              <a:chOff x="3918123" y="5539683"/>
              <a:chExt cx="2873816" cy="883706"/>
            </a:xfrm>
          </p:grpSpPr>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2EC20484-9D29-89A3-D352-60C1C5BF4F74}"/>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6" name="TextBox 115">
                    <a:extLst>
                      <a:ext uri="{FF2B5EF4-FFF2-40B4-BE49-F238E27FC236}">
                        <a16:creationId xmlns:a16="http://schemas.microsoft.com/office/drawing/2014/main" id="{2EC20484-9D29-89A3-D352-60C1C5BF4F74}"/>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6"/>
                    <a:stretch>
                      <a:fillRect/>
                    </a:stretch>
                  </a:blipFill>
                </p:spPr>
                <p:txBody>
                  <a:bodyPr/>
                  <a:lstStyle/>
                  <a:p>
                    <a:r>
                      <a:rPr lang="en-US">
                        <a:noFill/>
                      </a:rPr>
                      <a:t> </a:t>
                    </a:r>
                  </a:p>
                </p:txBody>
              </p:sp>
            </mc:Fallback>
          </mc:AlternateContent>
          <p:cxnSp>
            <p:nvCxnSpPr>
              <p:cNvPr id="117" name="Connector: Curved 116">
                <a:extLst>
                  <a:ext uri="{FF2B5EF4-FFF2-40B4-BE49-F238E27FC236}">
                    <a16:creationId xmlns:a16="http://schemas.microsoft.com/office/drawing/2014/main" id="{14FEE556-301C-ECC9-829B-2932FEA6A928}"/>
                  </a:ext>
                </a:extLst>
              </p:cNvPr>
              <p:cNvCxnSpPr>
                <a:cxnSpLocks/>
                <a:endCxn id="116"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Connector: Curved 117">
                <a:extLst>
                  <a:ext uri="{FF2B5EF4-FFF2-40B4-BE49-F238E27FC236}">
                    <a16:creationId xmlns:a16="http://schemas.microsoft.com/office/drawing/2014/main" id="{6C8CA48B-834E-94C7-2E0D-BE5F3187F090}"/>
                  </a:ext>
                </a:extLst>
              </p:cNvPr>
              <p:cNvCxnSpPr>
                <a:cxnSpLocks/>
                <a:stCxn id="116"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CFDCE23-5A0D-4205-09ED-BD3E2CAA523D}"/>
                </a:ext>
              </a:extLst>
            </p:cNvPr>
            <p:cNvGrpSpPr/>
            <p:nvPr/>
          </p:nvGrpSpPr>
          <p:grpSpPr>
            <a:xfrm>
              <a:off x="18331990" y="5569349"/>
              <a:ext cx="2873816" cy="883706"/>
              <a:chOff x="3918123" y="5539683"/>
              <a:chExt cx="2873816" cy="883706"/>
            </a:xfrm>
          </p:grpSpPr>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9A7E05A1-7368-A7B5-C41B-6EE66B1A916A}"/>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3" name="TextBox 112">
                    <a:extLst>
                      <a:ext uri="{FF2B5EF4-FFF2-40B4-BE49-F238E27FC236}">
                        <a16:creationId xmlns:a16="http://schemas.microsoft.com/office/drawing/2014/main" id="{9A7E05A1-7368-A7B5-C41B-6EE66B1A916A}"/>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7"/>
                    <a:stretch>
                      <a:fillRect/>
                    </a:stretch>
                  </a:blipFill>
                </p:spPr>
                <p:txBody>
                  <a:bodyPr/>
                  <a:lstStyle/>
                  <a:p>
                    <a:r>
                      <a:rPr lang="en-US">
                        <a:noFill/>
                      </a:rPr>
                      <a:t> </a:t>
                    </a:r>
                  </a:p>
                </p:txBody>
              </p:sp>
            </mc:Fallback>
          </mc:AlternateContent>
          <p:cxnSp>
            <p:nvCxnSpPr>
              <p:cNvPr id="114" name="Connector: Curved 113">
                <a:extLst>
                  <a:ext uri="{FF2B5EF4-FFF2-40B4-BE49-F238E27FC236}">
                    <a16:creationId xmlns:a16="http://schemas.microsoft.com/office/drawing/2014/main" id="{AF286289-6156-C65F-6FC3-B66CCB9E69D9}"/>
                  </a:ext>
                </a:extLst>
              </p:cNvPr>
              <p:cNvCxnSpPr>
                <a:cxnSpLocks/>
                <a:endCxn id="11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5" name="Connector: Curved 114">
                <a:extLst>
                  <a:ext uri="{FF2B5EF4-FFF2-40B4-BE49-F238E27FC236}">
                    <a16:creationId xmlns:a16="http://schemas.microsoft.com/office/drawing/2014/main" id="{9A13DA72-740B-6726-411B-E7D0C22DCD0B}"/>
                  </a:ext>
                </a:extLst>
              </p:cNvPr>
              <p:cNvCxnSpPr>
                <a:cxnSpLocks/>
                <a:stCxn id="11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8FA1882F-F26A-F389-E7F9-B2ED7DE42F6B}"/>
                </a:ext>
              </a:extLst>
            </p:cNvPr>
            <p:cNvGrpSpPr/>
            <p:nvPr/>
          </p:nvGrpSpPr>
          <p:grpSpPr>
            <a:xfrm>
              <a:off x="9612877" y="5569349"/>
              <a:ext cx="2873816" cy="883706"/>
              <a:chOff x="3918123" y="5539683"/>
              <a:chExt cx="2873816" cy="883706"/>
            </a:xfrm>
          </p:grpSpPr>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95694F76-45FE-68DC-BE9A-C12969EA3F97}"/>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0" name="TextBox 109">
                    <a:extLst>
                      <a:ext uri="{FF2B5EF4-FFF2-40B4-BE49-F238E27FC236}">
                        <a16:creationId xmlns:a16="http://schemas.microsoft.com/office/drawing/2014/main" id="{95694F76-45FE-68DC-BE9A-C12969EA3F97}"/>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8"/>
                    <a:stretch>
                      <a:fillRect/>
                    </a:stretch>
                  </a:blipFill>
                </p:spPr>
                <p:txBody>
                  <a:bodyPr/>
                  <a:lstStyle/>
                  <a:p>
                    <a:r>
                      <a:rPr lang="en-US">
                        <a:noFill/>
                      </a:rPr>
                      <a:t> </a:t>
                    </a:r>
                  </a:p>
                </p:txBody>
              </p:sp>
            </mc:Fallback>
          </mc:AlternateContent>
          <p:cxnSp>
            <p:nvCxnSpPr>
              <p:cNvPr id="111" name="Connector: Curved 110">
                <a:extLst>
                  <a:ext uri="{FF2B5EF4-FFF2-40B4-BE49-F238E27FC236}">
                    <a16:creationId xmlns:a16="http://schemas.microsoft.com/office/drawing/2014/main" id="{1D4F859D-0E1E-1E56-682C-A647C808D74B}"/>
                  </a:ext>
                </a:extLst>
              </p:cNvPr>
              <p:cNvCxnSpPr>
                <a:cxnSpLocks/>
                <a:endCxn id="110"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2" name="Connector: Curved 111">
                <a:extLst>
                  <a:ext uri="{FF2B5EF4-FFF2-40B4-BE49-F238E27FC236}">
                    <a16:creationId xmlns:a16="http://schemas.microsoft.com/office/drawing/2014/main" id="{375F945F-1E6C-09BF-2BDF-4B1936A796E3}"/>
                  </a:ext>
                </a:extLst>
              </p:cNvPr>
              <p:cNvCxnSpPr>
                <a:cxnSpLocks/>
                <a:stCxn id="110"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218123-8FE6-0330-3BFC-97367AFB25DA}"/>
                </a:ext>
              </a:extLst>
            </p:cNvPr>
            <p:cNvGrpSpPr/>
            <p:nvPr/>
          </p:nvGrpSpPr>
          <p:grpSpPr>
            <a:xfrm>
              <a:off x="12519248" y="5569349"/>
              <a:ext cx="2873816" cy="883706"/>
              <a:chOff x="3918123" y="5539683"/>
              <a:chExt cx="2873816" cy="883706"/>
            </a:xfrm>
          </p:grpSpPr>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A70BD162-13CD-2574-3E2A-8763951C69F5}"/>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9" name="TextBox 58">
                    <a:extLst>
                      <a:ext uri="{FF2B5EF4-FFF2-40B4-BE49-F238E27FC236}">
                        <a16:creationId xmlns:a16="http://schemas.microsoft.com/office/drawing/2014/main" id="{A70BD162-13CD-2574-3E2A-8763951C69F5}"/>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9"/>
                    <a:stretch>
                      <a:fillRect/>
                    </a:stretch>
                  </a:blipFill>
                </p:spPr>
                <p:txBody>
                  <a:bodyPr/>
                  <a:lstStyle/>
                  <a:p>
                    <a:r>
                      <a:rPr lang="en-US">
                        <a:noFill/>
                      </a:rPr>
                      <a:t> </a:t>
                    </a:r>
                  </a:p>
                </p:txBody>
              </p:sp>
            </mc:Fallback>
          </mc:AlternateContent>
          <p:cxnSp>
            <p:nvCxnSpPr>
              <p:cNvPr id="60" name="Connector: Curved 59">
                <a:extLst>
                  <a:ext uri="{FF2B5EF4-FFF2-40B4-BE49-F238E27FC236}">
                    <a16:creationId xmlns:a16="http://schemas.microsoft.com/office/drawing/2014/main" id="{39F9922D-301C-4B39-DE88-B3DF548F192D}"/>
                  </a:ext>
                </a:extLst>
              </p:cNvPr>
              <p:cNvCxnSpPr>
                <a:cxnSpLocks/>
                <a:endCxn id="59"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1D60B821-E5A3-047A-DC4A-9FD8EB6FD001}"/>
                  </a:ext>
                </a:extLst>
              </p:cNvPr>
              <p:cNvCxnSpPr>
                <a:cxnSpLocks/>
                <a:stCxn id="59"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20F6922-B22F-6BA8-7848-EFFA39A5E521}"/>
                </a:ext>
              </a:extLst>
            </p:cNvPr>
            <p:cNvGrpSpPr/>
            <p:nvPr/>
          </p:nvGrpSpPr>
          <p:grpSpPr>
            <a:xfrm>
              <a:off x="15425619" y="5569349"/>
              <a:ext cx="2873816" cy="883706"/>
              <a:chOff x="3918123" y="5539683"/>
              <a:chExt cx="2873816" cy="883706"/>
            </a:xfrm>
          </p:grpSpPr>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0A5DE52F-7F40-21F9-3DC1-1AF2D0192B70}"/>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6" name="TextBox 55">
                    <a:extLst>
                      <a:ext uri="{FF2B5EF4-FFF2-40B4-BE49-F238E27FC236}">
                        <a16:creationId xmlns:a16="http://schemas.microsoft.com/office/drawing/2014/main" id="{0A5DE52F-7F40-21F9-3DC1-1AF2D0192B70}"/>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0"/>
                    <a:stretch>
                      <a:fillRect/>
                    </a:stretch>
                  </a:blipFill>
                </p:spPr>
                <p:txBody>
                  <a:bodyPr/>
                  <a:lstStyle/>
                  <a:p>
                    <a:r>
                      <a:rPr lang="en-US">
                        <a:noFill/>
                      </a:rPr>
                      <a:t> </a:t>
                    </a:r>
                  </a:p>
                </p:txBody>
              </p:sp>
            </mc:Fallback>
          </mc:AlternateContent>
          <p:cxnSp>
            <p:nvCxnSpPr>
              <p:cNvPr id="57" name="Connector: Curved 56">
                <a:extLst>
                  <a:ext uri="{FF2B5EF4-FFF2-40B4-BE49-F238E27FC236}">
                    <a16:creationId xmlns:a16="http://schemas.microsoft.com/office/drawing/2014/main" id="{0FBF0D03-C281-C117-27DB-E8F340B02D33}"/>
                  </a:ext>
                </a:extLst>
              </p:cNvPr>
              <p:cNvCxnSpPr>
                <a:cxnSpLocks/>
                <a:endCxn id="56"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Connector: Curved 57">
                <a:extLst>
                  <a:ext uri="{FF2B5EF4-FFF2-40B4-BE49-F238E27FC236}">
                    <a16:creationId xmlns:a16="http://schemas.microsoft.com/office/drawing/2014/main" id="{9B971824-0930-3C4E-3F0B-21F571908D77}"/>
                  </a:ext>
                </a:extLst>
              </p:cNvPr>
              <p:cNvCxnSpPr>
                <a:cxnSpLocks/>
                <a:stCxn id="56"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98BDA67-8F83-BDB0-A117-02C1511DD378}"/>
                </a:ext>
              </a:extLst>
            </p:cNvPr>
            <p:cNvGrpSpPr/>
            <p:nvPr/>
          </p:nvGrpSpPr>
          <p:grpSpPr>
            <a:xfrm>
              <a:off x="6706506" y="5569349"/>
              <a:ext cx="2873816" cy="883706"/>
              <a:chOff x="3918123" y="5539683"/>
              <a:chExt cx="2873816" cy="883706"/>
            </a:xfrm>
          </p:grpSpPr>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EFDD516-5E45-E748-9AC2-848C1D7BB7FB}"/>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3" name="TextBox 52">
                    <a:extLst>
                      <a:ext uri="{FF2B5EF4-FFF2-40B4-BE49-F238E27FC236}">
                        <a16:creationId xmlns:a16="http://schemas.microsoft.com/office/drawing/2014/main" id="{8EFDD516-5E45-E748-9AC2-848C1D7BB7FB}"/>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1"/>
                    <a:stretch>
                      <a:fillRect/>
                    </a:stretch>
                  </a:blipFill>
                </p:spPr>
                <p:txBody>
                  <a:bodyPr/>
                  <a:lstStyle/>
                  <a:p>
                    <a:r>
                      <a:rPr lang="en-US">
                        <a:noFill/>
                      </a:rPr>
                      <a:t> </a:t>
                    </a:r>
                  </a:p>
                </p:txBody>
              </p:sp>
            </mc:Fallback>
          </mc:AlternateContent>
          <p:cxnSp>
            <p:nvCxnSpPr>
              <p:cNvPr id="54" name="Connector: Curved 53">
                <a:extLst>
                  <a:ext uri="{FF2B5EF4-FFF2-40B4-BE49-F238E27FC236}">
                    <a16:creationId xmlns:a16="http://schemas.microsoft.com/office/drawing/2014/main" id="{E2629376-5F6D-DC36-1097-E12A74F4923C}"/>
                  </a:ext>
                </a:extLst>
              </p:cNvPr>
              <p:cNvCxnSpPr>
                <a:cxnSpLocks/>
                <a:endCxn id="5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3BE33CF3-36FA-3756-888F-075E7A5280EC}"/>
                  </a:ext>
                </a:extLst>
              </p:cNvPr>
              <p:cNvCxnSpPr>
                <a:cxnSpLocks/>
                <a:stCxn id="5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295FB5CA-261D-47B9-D754-817730B64332}"/>
                </a:ext>
              </a:extLst>
            </p:cNvPr>
            <p:cNvGrpSpPr/>
            <p:nvPr/>
          </p:nvGrpSpPr>
          <p:grpSpPr>
            <a:xfrm>
              <a:off x="24144732" y="5569349"/>
              <a:ext cx="2873816" cy="883706"/>
              <a:chOff x="3918123" y="5539683"/>
              <a:chExt cx="2873816" cy="883706"/>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7D3FC29-B128-9474-B616-D751F7439888}"/>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0" name="TextBox 49">
                    <a:extLst>
                      <a:ext uri="{FF2B5EF4-FFF2-40B4-BE49-F238E27FC236}">
                        <a16:creationId xmlns:a16="http://schemas.microsoft.com/office/drawing/2014/main" id="{A7D3FC29-B128-9474-B616-D751F7439888}"/>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2"/>
                    <a:stretch>
                      <a:fillRect/>
                    </a:stretch>
                  </a:blipFill>
                </p:spPr>
                <p:txBody>
                  <a:bodyPr/>
                  <a:lstStyle/>
                  <a:p>
                    <a:r>
                      <a:rPr lang="en-US">
                        <a:noFill/>
                      </a:rPr>
                      <a:t> </a:t>
                    </a:r>
                  </a:p>
                </p:txBody>
              </p:sp>
            </mc:Fallback>
          </mc:AlternateContent>
          <p:cxnSp>
            <p:nvCxnSpPr>
              <p:cNvPr id="51" name="Connector: Curved 50">
                <a:extLst>
                  <a:ext uri="{FF2B5EF4-FFF2-40B4-BE49-F238E27FC236}">
                    <a16:creationId xmlns:a16="http://schemas.microsoft.com/office/drawing/2014/main" id="{7165CFD7-6C84-8E3B-985B-9A614F8B5242}"/>
                  </a:ext>
                </a:extLst>
              </p:cNvPr>
              <p:cNvCxnSpPr>
                <a:cxnSpLocks/>
                <a:endCxn id="50"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Connector: Curved 51">
                <a:extLst>
                  <a:ext uri="{FF2B5EF4-FFF2-40B4-BE49-F238E27FC236}">
                    <a16:creationId xmlns:a16="http://schemas.microsoft.com/office/drawing/2014/main" id="{2112AE59-481D-FD34-98EC-4DADF3DBF2FF}"/>
                  </a:ext>
                </a:extLst>
              </p:cNvPr>
              <p:cNvCxnSpPr>
                <a:cxnSpLocks/>
                <a:stCxn id="50"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14D597D-B4B5-9178-95B6-F5603B420DEC}"/>
                </a:ext>
              </a:extLst>
            </p:cNvPr>
            <p:cNvGrpSpPr/>
            <p:nvPr/>
          </p:nvGrpSpPr>
          <p:grpSpPr>
            <a:xfrm>
              <a:off x="21238361" y="5569349"/>
              <a:ext cx="2873816" cy="883706"/>
              <a:chOff x="3918123" y="5539683"/>
              <a:chExt cx="2873816" cy="883706"/>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63FD231-38D2-6ECC-5E88-3460195A139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7" name="TextBox 46">
                    <a:extLst>
                      <a:ext uri="{FF2B5EF4-FFF2-40B4-BE49-F238E27FC236}">
                        <a16:creationId xmlns:a16="http://schemas.microsoft.com/office/drawing/2014/main" id="{663FD231-38D2-6ECC-5E88-3460195A139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3"/>
                    <a:stretch>
                      <a:fillRect/>
                    </a:stretch>
                  </a:blipFill>
                </p:spPr>
                <p:txBody>
                  <a:bodyPr/>
                  <a:lstStyle/>
                  <a:p>
                    <a:r>
                      <a:rPr lang="en-US">
                        <a:noFill/>
                      </a:rPr>
                      <a:t> </a:t>
                    </a:r>
                  </a:p>
                </p:txBody>
              </p:sp>
            </mc:Fallback>
          </mc:AlternateContent>
          <p:cxnSp>
            <p:nvCxnSpPr>
              <p:cNvPr id="48" name="Connector: Curved 47">
                <a:extLst>
                  <a:ext uri="{FF2B5EF4-FFF2-40B4-BE49-F238E27FC236}">
                    <a16:creationId xmlns:a16="http://schemas.microsoft.com/office/drawing/2014/main" id="{7D338E55-2D6A-C6DA-6FF5-490C70B46CE7}"/>
                  </a:ext>
                </a:extLst>
              </p:cNvPr>
              <p:cNvCxnSpPr>
                <a:cxnSpLocks/>
                <a:endCxn id="47"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ctor: Curved 48">
                <a:extLst>
                  <a:ext uri="{FF2B5EF4-FFF2-40B4-BE49-F238E27FC236}">
                    <a16:creationId xmlns:a16="http://schemas.microsoft.com/office/drawing/2014/main" id="{BC302BDB-4570-C946-9C58-C40557AA491C}"/>
                  </a:ext>
                </a:extLst>
              </p:cNvPr>
              <p:cNvCxnSpPr>
                <a:cxnSpLocks/>
                <a:stCxn id="47"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A4368E7-8C86-BE8B-599D-43C4B9097B4D}"/>
                </a:ext>
              </a:extLst>
            </p:cNvPr>
            <p:cNvGrpSpPr/>
            <p:nvPr/>
          </p:nvGrpSpPr>
          <p:grpSpPr>
            <a:xfrm>
              <a:off x="27051103" y="5569349"/>
              <a:ext cx="2873816" cy="883706"/>
              <a:chOff x="3918123" y="5539683"/>
              <a:chExt cx="2873816" cy="883706"/>
            </a:xfrm>
          </p:grpSpPr>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186FA7C-BDF6-D83F-E3FA-94EEB757479C}"/>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4" name="TextBox 43">
                    <a:extLst>
                      <a:ext uri="{FF2B5EF4-FFF2-40B4-BE49-F238E27FC236}">
                        <a16:creationId xmlns:a16="http://schemas.microsoft.com/office/drawing/2014/main" id="{6186FA7C-BDF6-D83F-E3FA-94EEB757479C}"/>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4"/>
                    <a:stretch>
                      <a:fillRect/>
                    </a:stretch>
                  </a:blipFill>
                </p:spPr>
                <p:txBody>
                  <a:bodyPr/>
                  <a:lstStyle/>
                  <a:p>
                    <a:r>
                      <a:rPr lang="en-US">
                        <a:noFill/>
                      </a:rPr>
                      <a:t> </a:t>
                    </a:r>
                  </a:p>
                </p:txBody>
              </p:sp>
            </mc:Fallback>
          </mc:AlternateContent>
          <p:cxnSp>
            <p:nvCxnSpPr>
              <p:cNvPr id="45" name="Connector: Curved 44">
                <a:extLst>
                  <a:ext uri="{FF2B5EF4-FFF2-40B4-BE49-F238E27FC236}">
                    <a16:creationId xmlns:a16="http://schemas.microsoft.com/office/drawing/2014/main" id="{EE39B064-E586-39A9-0289-96FB54BBAB13}"/>
                  </a:ext>
                </a:extLst>
              </p:cNvPr>
              <p:cNvCxnSpPr>
                <a:cxnSpLocks/>
                <a:endCxn id="44"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DF4F3EC5-2519-2C35-AB32-AC3B02CC7A86}"/>
                  </a:ext>
                </a:extLst>
              </p:cNvPr>
              <p:cNvCxnSpPr>
                <a:cxnSpLocks/>
                <a:stCxn id="44"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48B7A1AA-C905-1642-2A8C-75E9332E8118}"/>
                </a:ext>
              </a:extLst>
            </p:cNvPr>
            <p:cNvGrpSpPr/>
            <p:nvPr/>
          </p:nvGrpSpPr>
          <p:grpSpPr>
            <a:xfrm>
              <a:off x="29957474" y="5569349"/>
              <a:ext cx="2835074" cy="883706"/>
              <a:chOff x="3594916" y="5612488"/>
              <a:chExt cx="2835074" cy="883706"/>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183410D-8755-8417-50C0-449C234A9EA2}"/>
                      </a:ext>
                    </a:extLst>
                  </p:cNvPr>
                  <p:cNvSpPr txBox="1"/>
                  <p:nvPr/>
                </p:nvSpPr>
                <p:spPr>
                  <a:xfrm>
                    <a:off x="3964166" y="5612488"/>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39" name="TextBox 38">
                    <a:extLst>
                      <a:ext uri="{FF2B5EF4-FFF2-40B4-BE49-F238E27FC236}">
                        <a16:creationId xmlns:a16="http://schemas.microsoft.com/office/drawing/2014/main" id="{8183410D-8755-8417-50C0-449C234A9EA2}"/>
                      </a:ext>
                    </a:extLst>
                  </p:cNvPr>
                  <p:cNvSpPr txBox="1">
                    <a:spLocks noRot="1" noChangeAspect="1" noMove="1" noResize="1" noEditPoints="1" noAdjustHandles="1" noChangeArrowheads="1" noChangeShapeType="1" noTextEdit="1"/>
                  </p:cNvSpPr>
                  <p:nvPr/>
                </p:nvSpPr>
                <p:spPr>
                  <a:xfrm>
                    <a:off x="3964166" y="5612488"/>
                    <a:ext cx="2156042" cy="707886"/>
                  </a:xfrm>
                  <a:prstGeom prst="rect">
                    <a:avLst/>
                  </a:prstGeom>
                  <a:blipFill>
                    <a:blip r:embed="rId35"/>
                    <a:stretch>
                      <a:fillRect/>
                    </a:stretch>
                  </a:blipFill>
                </p:spPr>
                <p:txBody>
                  <a:bodyPr/>
                  <a:lstStyle/>
                  <a:p>
                    <a:r>
                      <a:rPr lang="en-US">
                        <a:noFill/>
                      </a:rPr>
                      <a:t> </a:t>
                    </a:r>
                  </a:p>
                </p:txBody>
              </p:sp>
            </mc:Fallback>
          </mc:AlternateContent>
          <p:cxnSp>
            <p:nvCxnSpPr>
              <p:cNvPr id="41" name="Connector: Curved 40">
                <a:extLst>
                  <a:ext uri="{FF2B5EF4-FFF2-40B4-BE49-F238E27FC236}">
                    <a16:creationId xmlns:a16="http://schemas.microsoft.com/office/drawing/2014/main" id="{D7307520-41A0-E9DC-F71D-0E911CD9AB17}"/>
                  </a:ext>
                </a:extLst>
              </p:cNvPr>
              <p:cNvCxnSpPr>
                <a:cxnSpLocks/>
                <a:endCxn id="39" idx="1"/>
              </p:cNvCxnSpPr>
              <p:nvPr/>
            </p:nvCxnSpPr>
            <p:spPr>
              <a:xfrm rot="5400000" flipH="1" flipV="1">
                <a:off x="3514660" y="6046688"/>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9C92A572-8F76-EAB9-A22D-91675FDA8015}"/>
                  </a:ext>
                </a:extLst>
              </p:cNvPr>
              <p:cNvCxnSpPr>
                <a:cxnSpLocks/>
                <a:stCxn id="39" idx="3"/>
              </p:cNvCxnSpPr>
              <p:nvPr/>
            </p:nvCxnSpPr>
            <p:spPr>
              <a:xfrm>
                <a:off x="6120208" y="5966431"/>
                <a:ext cx="309782" cy="517624"/>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73" name="TextBox 72">
            <a:extLst>
              <a:ext uri="{FF2B5EF4-FFF2-40B4-BE49-F238E27FC236}">
                <a16:creationId xmlns:a16="http://schemas.microsoft.com/office/drawing/2014/main" id="{F9655537-91F9-4F64-E76E-5C2B715058F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7" name="Slide Number Placeholder 3">
            <a:extLst>
              <a:ext uri="{FF2B5EF4-FFF2-40B4-BE49-F238E27FC236}">
                <a16:creationId xmlns:a16="http://schemas.microsoft.com/office/drawing/2014/main" id="{8E7487C1-03BD-4185-86E4-D5EC1D4BA44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712252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Reverse Diffusion</a:t>
            </a:r>
          </a:p>
        </p:txBody>
      </p:sp>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3"/>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4"/>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5"/>
          <a:stretch>
            <a:fillRect/>
          </a:stretch>
        </p:blipFill>
        <p:spPr>
          <a:xfrm>
            <a:off x="11136044"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6"/>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7"/>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8"/>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9"/>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0"/>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1"/>
          <a:stretch>
            <a:fillRect/>
          </a:stretch>
        </p:blipFill>
        <p:spPr>
          <a:xfrm>
            <a:off x="31252751" y="6412938"/>
            <a:ext cx="2807050" cy="2719328"/>
          </a:xfrm>
          <a:prstGeom prst="rect">
            <a:avLst/>
          </a:prstGeom>
        </p:spPr>
      </p:pic>
      <p:sp>
        <p:nvSpPr>
          <p:cNvPr id="3" name="TextBox 2">
            <a:extLst>
              <a:ext uri="{FF2B5EF4-FFF2-40B4-BE49-F238E27FC236}">
                <a16:creationId xmlns:a16="http://schemas.microsoft.com/office/drawing/2014/main" id="{BD78FD19-6A67-2DC6-7921-9A40A449E6FB}"/>
              </a:ext>
            </a:extLst>
          </p:cNvPr>
          <p:cNvSpPr txBox="1"/>
          <p:nvPr/>
        </p:nvSpPr>
        <p:spPr>
          <a:xfrm>
            <a:off x="3053409" y="9176220"/>
            <a:ext cx="1729429" cy="707886"/>
          </a:xfrm>
          <a:prstGeom prst="rect">
            <a:avLst/>
          </a:prstGeom>
          <a:noFill/>
          <a:ln w="76200">
            <a:solidFill>
              <a:schemeClr val="tx2"/>
            </a:solidFill>
          </a:ln>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4" name="TextBox 3">
            <a:extLst>
              <a:ext uri="{FF2B5EF4-FFF2-40B4-BE49-F238E27FC236}">
                <a16:creationId xmlns:a16="http://schemas.microsoft.com/office/drawing/2014/main" id="{AA902981-5E9C-9E52-DF57-449212D4B136}"/>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6" name="TextBox 5">
            <a:extLst>
              <a:ext uri="{FF2B5EF4-FFF2-40B4-BE49-F238E27FC236}">
                <a16:creationId xmlns:a16="http://schemas.microsoft.com/office/drawing/2014/main" id="{A218C07F-F39C-571F-7C08-978D82114688}"/>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7" name="TextBox 6">
            <a:extLst>
              <a:ext uri="{FF2B5EF4-FFF2-40B4-BE49-F238E27FC236}">
                <a16:creationId xmlns:a16="http://schemas.microsoft.com/office/drawing/2014/main" id="{7A6D0580-3E06-0A36-AD91-03E597B3574A}"/>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9" name="TextBox 8">
            <a:extLst>
              <a:ext uri="{FF2B5EF4-FFF2-40B4-BE49-F238E27FC236}">
                <a16:creationId xmlns:a16="http://schemas.microsoft.com/office/drawing/2014/main" id="{1540DACC-4F9E-E0B9-05BA-E82A822DD76E}"/>
              </a:ext>
            </a:extLst>
          </p:cNvPr>
          <p:cNvSpPr txBox="1"/>
          <p:nvPr/>
        </p:nvSpPr>
        <p:spPr>
          <a:xfrm>
            <a:off x="14541221" y="9176220"/>
            <a:ext cx="1729429" cy="707886"/>
          </a:xfrm>
          <a:prstGeom prst="rect">
            <a:avLst/>
          </a:prstGeom>
          <a:noFill/>
          <a:ln w="76200">
            <a:solidFill>
              <a:schemeClr val="tx2"/>
            </a:solidFill>
          </a:ln>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11" name="TextBox 10">
            <a:extLst>
              <a:ext uri="{FF2B5EF4-FFF2-40B4-BE49-F238E27FC236}">
                <a16:creationId xmlns:a16="http://schemas.microsoft.com/office/drawing/2014/main" id="{462D6051-AE64-EB61-DAD6-6AE339718A7F}"/>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13" name="TextBox 12">
            <a:extLst>
              <a:ext uri="{FF2B5EF4-FFF2-40B4-BE49-F238E27FC236}">
                <a16:creationId xmlns:a16="http://schemas.microsoft.com/office/drawing/2014/main" id="{70147A3A-AE0D-837A-7922-D2E1AB10932A}"/>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15" name="TextBox 14">
            <a:extLst>
              <a:ext uri="{FF2B5EF4-FFF2-40B4-BE49-F238E27FC236}">
                <a16:creationId xmlns:a16="http://schemas.microsoft.com/office/drawing/2014/main" id="{2EF95912-7186-446C-EF28-ACF4BFD16C4C}"/>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16" name="TextBox 15">
            <a:extLst>
              <a:ext uri="{FF2B5EF4-FFF2-40B4-BE49-F238E27FC236}">
                <a16:creationId xmlns:a16="http://schemas.microsoft.com/office/drawing/2014/main" id="{C0283B89-5EC6-E255-0E5A-3747E8EAC350}"/>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17" name="TextBox 16">
            <a:extLst>
              <a:ext uri="{FF2B5EF4-FFF2-40B4-BE49-F238E27FC236}">
                <a16:creationId xmlns:a16="http://schemas.microsoft.com/office/drawing/2014/main" id="{AE573855-7E83-73F9-6346-BC90EBE86F91}"/>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20" name="TextBox 19">
            <a:extLst>
              <a:ext uri="{FF2B5EF4-FFF2-40B4-BE49-F238E27FC236}">
                <a16:creationId xmlns:a16="http://schemas.microsoft.com/office/drawing/2014/main" id="{8BDA6128-4C61-B117-FE52-C99B89FC5A9E}"/>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12"/>
          <a:stretch>
            <a:fillRect/>
          </a:stretch>
        </p:blipFill>
        <p:spPr>
          <a:xfrm>
            <a:off x="2514600" y="6412938"/>
            <a:ext cx="2807048" cy="2719328"/>
          </a:xfrm>
          <a:prstGeom prst="rect">
            <a:avLst/>
          </a:prstGeom>
          <a:ln w="152400">
            <a:solidFill>
              <a:schemeClr val="tx2"/>
            </a:solidFill>
          </a:ln>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13"/>
          <a:stretch>
            <a:fillRect/>
          </a:stretch>
        </p:blipFill>
        <p:spPr>
          <a:xfrm>
            <a:off x="14009859" y="6412938"/>
            <a:ext cx="2807048" cy="2719328"/>
          </a:xfrm>
          <a:prstGeom prst="rect">
            <a:avLst/>
          </a:prstGeom>
          <a:ln w="152400">
            <a:solidFill>
              <a:schemeClr val="tx2"/>
            </a:solidFill>
          </a:ln>
        </p:spPr>
      </p:pic>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98BE9361-C9C1-3035-3C26-0FCBE6349D57}"/>
                  </a:ext>
                </a:extLst>
              </p:cNvPr>
              <p:cNvSpPr/>
              <p:nvPr/>
            </p:nvSpPr>
            <p:spPr>
              <a:xfrm>
                <a:off x="6385242" y="11649860"/>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Can generate “evidence” of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𝑝</m:t>
                    </m:r>
                  </m:oMath>
                </a14:m>
                <a:r>
                  <a:rPr lang="en-US" sz="4000" dirty="0">
                    <a:solidFill>
                      <a:schemeClr val="bg1"/>
                    </a:solidFill>
                    <a:latin typeface="NVIDIA Sans" panose="020B0503020203020204" pitchFamily="34" charset="0"/>
                    <a:cs typeface="NVIDIA Sans" panose="020B0503020203020204" pitchFamily="34" charset="0"/>
                  </a:rPr>
                  <a:t> using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𝑞</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2" name="Rectangle 21">
                <a:extLst>
                  <a:ext uri="{FF2B5EF4-FFF2-40B4-BE49-F238E27FC236}">
                    <a16:creationId xmlns:a16="http://schemas.microsoft.com/office/drawing/2014/main" id="{98BE9361-C9C1-3035-3C26-0FCBE6349D57}"/>
                  </a:ext>
                </a:extLst>
              </p:cNvPr>
              <p:cNvSpPr>
                <a:spLocks noRot="1" noChangeAspect="1" noMove="1" noResize="1" noEditPoints="1" noAdjustHandles="1" noChangeArrowheads="1" noChangeShapeType="1" noTextEdit="1"/>
              </p:cNvSpPr>
              <p:nvPr/>
            </p:nvSpPr>
            <p:spPr>
              <a:xfrm>
                <a:off x="6385242" y="11649860"/>
                <a:ext cx="6553573" cy="1363582"/>
              </a:xfrm>
              <a:prstGeom prst="rect">
                <a:avLst/>
              </a:prstGeom>
              <a:blipFill>
                <a:blip r:embed="rId14"/>
                <a:stretch>
                  <a:fillRect t="-5263" r="-556" b="-15789"/>
                </a:stretch>
              </a:blipFill>
              <a:ln>
                <a:solidFill>
                  <a:schemeClr val="tx2"/>
                </a:solidFill>
              </a:ln>
            </p:spPr>
            <p:txBody>
              <a:bodyPr/>
              <a:lstStyle/>
              <a:p>
                <a:r>
                  <a:rPr lang="en-US">
                    <a:noFill/>
                  </a:rPr>
                  <a:t> </a:t>
                </a:r>
              </a:p>
            </p:txBody>
          </p:sp>
        </mc:Fallback>
      </mc:AlternateContent>
      <p:sp>
        <p:nvSpPr>
          <p:cNvPr id="26" name="Arrow: Bent 25">
            <a:extLst>
              <a:ext uri="{FF2B5EF4-FFF2-40B4-BE49-F238E27FC236}">
                <a16:creationId xmlns:a16="http://schemas.microsoft.com/office/drawing/2014/main" id="{E3965A95-A800-794A-F980-E2DA8FE83146}"/>
              </a:ext>
            </a:extLst>
          </p:cNvPr>
          <p:cNvSpPr/>
          <p:nvPr/>
        </p:nvSpPr>
        <p:spPr>
          <a:xfrm rot="16200000">
            <a:off x="3279086" y="10061323"/>
            <a:ext cx="2355856" cy="2807208"/>
          </a:xfrm>
          <a:prstGeom prst="bentArrow">
            <a:avLst>
              <a:gd name="adj1" fmla="val 24277"/>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8" name="Arrow: Bent 27">
            <a:extLst>
              <a:ext uri="{FF2B5EF4-FFF2-40B4-BE49-F238E27FC236}">
                <a16:creationId xmlns:a16="http://schemas.microsoft.com/office/drawing/2014/main" id="{96FD616C-D89D-7691-73F8-925C8353B546}"/>
              </a:ext>
            </a:extLst>
          </p:cNvPr>
          <p:cNvSpPr/>
          <p:nvPr/>
        </p:nvSpPr>
        <p:spPr>
          <a:xfrm rot="5400000" flipH="1">
            <a:off x="13619177" y="10061404"/>
            <a:ext cx="2355856" cy="2807048"/>
          </a:xfrm>
          <a:prstGeom prst="bentArrow">
            <a:avLst>
              <a:gd name="adj1" fmla="val 24277"/>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4" name="TextBox 23">
            <a:extLst>
              <a:ext uri="{FF2B5EF4-FFF2-40B4-BE49-F238E27FC236}">
                <a16:creationId xmlns:a16="http://schemas.microsoft.com/office/drawing/2014/main" id="{E963DC5D-74BD-8B49-36CB-0D545AF7A52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0" name="Slide Number Placeholder 3">
            <a:extLst>
              <a:ext uri="{FF2B5EF4-FFF2-40B4-BE49-F238E27FC236}">
                <a16:creationId xmlns:a16="http://schemas.microsoft.com/office/drawing/2014/main" id="{120ABD47-356A-07A0-884A-58E86985D4B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584977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Reverse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3"/>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4"/>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5"/>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6"/>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7"/>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8"/>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9"/>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0"/>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1"/>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2"/>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3"/>
          <a:stretch>
            <a:fillRect/>
          </a:stretch>
        </p:blipFill>
        <p:spPr>
          <a:xfrm>
            <a:off x="31252751" y="6412938"/>
            <a:ext cx="2807050" cy="2719328"/>
          </a:xfrm>
          <a:prstGeom prst="rect">
            <a:avLst/>
          </a:prstGeom>
        </p:spPr>
      </p:pic>
      <p:sp>
        <p:nvSpPr>
          <p:cNvPr id="3" name="TextBox 2">
            <a:extLst>
              <a:ext uri="{FF2B5EF4-FFF2-40B4-BE49-F238E27FC236}">
                <a16:creationId xmlns:a16="http://schemas.microsoft.com/office/drawing/2014/main" id="{BD78FD19-6A67-2DC6-7921-9A40A449E6FB}"/>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4" name="TextBox 3">
            <a:extLst>
              <a:ext uri="{FF2B5EF4-FFF2-40B4-BE49-F238E27FC236}">
                <a16:creationId xmlns:a16="http://schemas.microsoft.com/office/drawing/2014/main" id="{AA902981-5E9C-9E52-DF57-449212D4B136}"/>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6" name="TextBox 5">
            <a:extLst>
              <a:ext uri="{FF2B5EF4-FFF2-40B4-BE49-F238E27FC236}">
                <a16:creationId xmlns:a16="http://schemas.microsoft.com/office/drawing/2014/main" id="{A218C07F-F39C-571F-7C08-978D82114688}"/>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7" name="TextBox 6">
            <a:extLst>
              <a:ext uri="{FF2B5EF4-FFF2-40B4-BE49-F238E27FC236}">
                <a16:creationId xmlns:a16="http://schemas.microsoft.com/office/drawing/2014/main" id="{7A6D0580-3E06-0A36-AD91-03E597B3574A}"/>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9" name="TextBox 8">
            <a:extLst>
              <a:ext uri="{FF2B5EF4-FFF2-40B4-BE49-F238E27FC236}">
                <a16:creationId xmlns:a16="http://schemas.microsoft.com/office/drawing/2014/main" id="{1540DACC-4F9E-E0B9-05BA-E82A822DD76E}"/>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11" name="TextBox 10">
            <a:extLst>
              <a:ext uri="{FF2B5EF4-FFF2-40B4-BE49-F238E27FC236}">
                <a16:creationId xmlns:a16="http://schemas.microsoft.com/office/drawing/2014/main" id="{462D6051-AE64-EB61-DAD6-6AE339718A7F}"/>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13" name="TextBox 12">
            <a:extLst>
              <a:ext uri="{FF2B5EF4-FFF2-40B4-BE49-F238E27FC236}">
                <a16:creationId xmlns:a16="http://schemas.microsoft.com/office/drawing/2014/main" id="{70147A3A-AE0D-837A-7922-D2E1AB10932A}"/>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15" name="TextBox 14">
            <a:extLst>
              <a:ext uri="{FF2B5EF4-FFF2-40B4-BE49-F238E27FC236}">
                <a16:creationId xmlns:a16="http://schemas.microsoft.com/office/drawing/2014/main" id="{2EF95912-7186-446C-EF28-ACF4BFD16C4C}"/>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16" name="TextBox 15">
            <a:extLst>
              <a:ext uri="{FF2B5EF4-FFF2-40B4-BE49-F238E27FC236}">
                <a16:creationId xmlns:a16="http://schemas.microsoft.com/office/drawing/2014/main" id="{C0283B89-5EC6-E255-0E5A-3747E8EAC350}"/>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17" name="TextBox 16">
            <a:extLst>
              <a:ext uri="{FF2B5EF4-FFF2-40B4-BE49-F238E27FC236}">
                <a16:creationId xmlns:a16="http://schemas.microsoft.com/office/drawing/2014/main" id="{AE573855-7E83-73F9-6346-BC90EBE86F91}"/>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20" name="TextBox 19">
            <a:extLst>
              <a:ext uri="{FF2B5EF4-FFF2-40B4-BE49-F238E27FC236}">
                <a16:creationId xmlns:a16="http://schemas.microsoft.com/office/drawing/2014/main" id="{8BDA6128-4C61-B117-FE52-C99B89FC5A9E}"/>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8F36A3D-5D7B-AFF7-EB05-BC855AA05E2F}"/>
                  </a:ext>
                </a:extLst>
              </p:cNvPr>
              <p:cNvSpPr txBox="1"/>
              <p:nvPr/>
            </p:nvSpPr>
            <p:spPr>
              <a:xfrm>
                <a:off x="9385341" y="13632676"/>
                <a:ext cx="16162992" cy="971228"/>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𝑞</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0</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cs typeface="NVIDIA Sans" panose="020B0503020203020204" pitchFamily="34" charset="0"/>
                        </a:rPr>
                        <m:t>;</m:t>
                      </m:r>
                      <m:acc>
                        <m:accPr>
                          <m:chr m:val="̃"/>
                          <m:ctrlPr>
                            <a:rPr lang="en-US" sz="6000" b="1" i="1" smtClean="0">
                              <a:solidFill>
                                <a:schemeClr val="bg1"/>
                              </a:solidFill>
                              <a:latin typeface="Cambria Math" panose="02040503050406030204" pitchFamily="18" charset="0"/>
                              <a:cs typeface="NVIDIA Sans" panose="020B0503020203020204" pitchFamily="34" charset="0"/>
                            </a:rPr>
                          </m:ctrlPr>
                        </m:accPr>
                        <m:e>
                          <m:r>
                            <a:rPr lang="en-US" sz="60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𝝁</m:t>
                          </m:r>
                        </m:e>
                      </m:acc>
                      <m:d>
                        <m:dPr>
                          <m:ctrlPr>
                            <a:rPr lang="en-US" sz="6000" i="1">
                              <a:solidFill>
                                <a:schemeClr val="bg1"/>
                              </a:solidFill>
                              <a:latin typeface="Cambria Math" panose="02040503050406030204" pitchFamily="18" charset="0"/>
                              <a:cs typeface="NVIDIA Sans" panose="020B0503020203020204" pitchFamily="34" charset="0"/>
                            </a:rPr>
                          </m:ctrlPr>
                        </m:dPr>
                        <m:e>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i="1">
                                  <a:solidFill>
                                    <a:schemeClr val="bg1"/>
                                  </a:solidFill>
                                  <a:latin typeface="Cambria Math" panose="02040503050406030204" pitchFamily="18" charset="0"/>
                                  <a:cs typeface="NVIDIA Sans" panose="020B0503020203020204" pitchFamily="34" charset="0"/>
                                </a:rPr>
                                <m:t>𝑡</m:t>
                              </m:r>
                            </m:sub>
                          </m:sSub>
                          <m:r>
                            <a:rPr lang="en-US" sz="6000" i="1">
                              <a:solidFill>
                                <a:schemeClr val="bg1"/>
                              </a:solidFill>
                              <a:latin typeface="Cambria Math" panose="02040503050406030204" pitchFamily="18" charset="0"/>
                              <a:cs typeface="NVIDIA Sans" panose="020B0503020203020204" pitchFamily="34" charset="0"/>
                            </a:rPr>
                            <m:t>,</m:t>
                          </m:r>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0</m:t>
                              </m:r>
                            </m:sub>
                          </m:sSub>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sSub>
                            <m:sSubPr>
                              <m:ctrlP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e>
                      </m:acc>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𝐈</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2" name="TextBox 21">
                <a:extLst>
                  <a:ext uri="{FF2B5EF4-FFF2-40B4-BE49-F238E27FC236}">
                    <a16:creationId xmlns:a16="http://schemas.microsoft.com/office/drawing/2014/main" id="{68F36A3D-5D7B-AFF7-EB05-BC855AA05E2F}"/>
                  </a:ext>
                </a:extLst>
              </p:cNvPr>
              <p:cNvSpPr txBox="1">
                <a:spLocks noRot="1" noChangeAspect="1" noMove="1" noResize="1" noEditPoints="1" noAdjustHandles="1" noChangeArrowheads="1" noChangeShapeType="1" noTextEdit="1"/>
              </p:cNvSpPr>
              <p:nvPr/>
            </p:nvSpPr>
            <p:spPr>
              <a:xfrm>
                <a:off x="9385341" y="13632676"/>
                <a:ext cx="16162992" cy="971228"/>
              </a:xfrm>
              <a:prstGeom prst="rect">
                <a:avLst/>
              </a:prstGeom>
              <a:blipFill>
                <a:blip r:embed="rId14"/>
                <a:stretch>
                  <a:fillRect/>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3F76CD5E-2F72-15E0-9FAB-E0CBE94E1ECB}"/>
              </a:ext>
            </a:extLst>
          </p:cNvPr>
          <p:cNvGrpSpPr/>
          <p:nvPr/>
        </p:nvGrpSpPr>
        <p:grpSpPr>
          <a:xfrm>
            <a:off x="12567410" y="15257468"/>
            <a:ext cx="10075354" cy="2387159"/>
            <a:chOff x="11939201" y="12443266"/>
            <a:chExt cx="10075354" cy="2387159"/>
          </a:xfrm>
        </p:grpSpPr>
        <p:sp>
          <p:nvSpPr>
            <p:cNvPr id="28" name="Rectangle 27">
              <a:extLst>
                <a:ext uri="{FF2B5EF4-FFF2-40B4-BE49-F238E27FC236}">
                  <a16:creationId xmlns:a16="http://schemas.microsoft.com/office/drawing/2014/main" id="{F8634888-847F-7947-2E8F-EF16A4E2B97C}"/>
                </a:ext>
              </a:extLst>
            </p:cNvPr>
            <p:cNvSpPr/>
            <p:nvPr/>
          </p:nvSpPr>
          <p:spPr>
            <a:xfrm>
              <a:off x="15460982" y="13466843"/>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Use Bayes' Rule and …</a:t>
              </a:r>
            </a:p>
          </p:txBody>
        </p:sp>
        <p:sp>
          <p:nvSpPr>
            <p:cNvPr id="30" name="Arrow: Bent 29">
              <a:extLst>
                <a:ext uri="{FF2B5EF4-FFF2-40B4-BE49-F238E27FC236}">
                  <a16:creationId xmlns:a16="http://schemas.microsoft.com/office/drawing/2014/main" id="{0FFD5B07-D2EC-FA56-100A-FE8FCC441DBB}"/>
                </a:ext>
              </a:extLst>
            </p:cNvPr>
            <p:cNvSpPr/>
            <p:nvPr/>
          </p:nvSpPr>
          <p:spPr>
            <a:xfrm rot="16200000">
              <a:off x="12554882" y="11827585"/>
              <a:ext cx="1873977" cy="3105339"/>
            </a:xfrm>
            <a:prstGeom prst="bentArrow">
              <a:avLst>
                <a:gd name="adj1" fmla="val 26669"/>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grpSp>
        <p:nvGrpSpPr>
          <p:cNvPr id="31" name="Group 30">
            <a:extLst>
              <a:ext uri="{FF2B5EF4-FFF2-40B4-BE49-F238E27FC236}">
                <a16:creationId xmlns:a16="http://schemas.microsoft.com/office/drawing/2014/main" id="{358ABB8F-E561-B4F2-CB4C-D916FC097584}"/>
              </a:ext>
            </a:extLst>
          </p:cNvPr>
          <p:cNvGrpSpPr/>
          <p:nvPr/>
        </p:nvGrpSpPr>
        <p:grpSpPr>
          <a:xfrm>
            <a:off x="3800135" y="9845393"/>
            <a:ext cx="29130385" cy="805789"/>
            <a:chOff x="3800135" y="9845393"/>
            <a:chExt cx="29130385" cy="805789"/>
          </a:xfrm>
        </p:grpSpPr>
        <p:grpSp>
          <p:nvGrpSpPr>
            <p:cNvPr id="32" name="Group 31">
              <a:extLst>
                <a:ext uri="{FF2B5EF4-FFF2-40B4-BE49-F238E27FC236}">
                  <a16:creationId xmlns:a16="http://schemas.microsoft.com/office/drawing/2014/main" id="{AB9385C4-E0CF-7A60-B983-7317B1169C7B}"/>
                </a:ext>
              </a:extLst>
            </p:cNvPr>
            <p:cNvGrpSpPr/>
            <p:nvPr/>
          </p:nvGrpSpPr>
          <p:grpSpPr>
            <a:xfrm>
              <a:off x="3800135" y="9845393"/>
              <a:ext cx="2926080" cy="805789"/>
              <a:chOff x="3800135" y="9884106"/>
              <a:chExt cx="2989942" cy="805789"/>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E6DD9C2B-ACAF-0664-A55E-2CE88109A97D}"/>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4" name="TextBox 113">
                    <a:extLst>
                      <a:ext uri="{FF2B5EF4-FFF2-40B4-BE49-F238E27FC236}">
                        <a16:creationId xmlns:a16="http://schemas.microsoft.com/office/drawing/2014/main" id="{E6DD9C2B-ACAF-0664-A55E-2CE88109A97D}"/>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5"/>
                    <a:stretch>
                      <a:fillRect/>
                    </a:stretch>
                  </a:blipFill>
                </p:spPr>
                <p:txBody>
                  <a:bodyPr/>
                  <a:lstStyle/>
                  <a:p>
                    <a:r>
                      <a:rPr lang="en-US">
                        <a:noFill/>
                      </a:rPr>
                      <a:t> </a:t>
                    </a:r>
                  </a:p>
                </p:txBody>
              </p:sp>
            </mc:Fallback>
          </mc:AlternateContent>
          <p:cxnSp>
            <p:nvCxnSpPr>
              <p:cNvPr id="115" name="Connector: Curved 114">
                <a:extLst>
                  <a:ext uri="{FF2B5EF4-FFF2-40B4-BE49-F238E27FC236}">
                    <a16:creationId xmlns:a16="http://schemas.microsoft.com/office/drawing/2014/main" id="{DC83069F-A64F-1293-5C31-500F5BA5D5EB}"/>
                  </a:ext>
                </a:extLst>
              </p:cNvPr>
              <p:cNvCxnSpPr>
                <a:cxnSpLocks/>
                <a:stCxn id="11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6" name="Connector: Curved 115">
                <a:extLst>
                  <a:ext uri="{FF2B5EF4-FFF2-40B4-BE49-F238E27FC236}">
                    <a16:creationId xmlns:a16="http://schemas.microsoft.com/office/drawing/2014/main" id="{CE58E2BB-738D-333B-C373-E9A24DD29914}"/>
                  </a:ext>
                </a:extLst>
              </p:cNvPr>
              <p:cNvCxnSpPr>
                <a:cxnSpLocks/>
                <a:endCxn id="11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450D2E72-0EF3-9F35-3106-352481264AB9}"/>
                </a:ext>
              </a:extLst>
            </p:cNvPr>
            <p:cNvGrpSpPr/>
            <p:nvPr/>
          </p:nvGrpSpPr>
          <p:grpSpPr>
            <a:xfrm>
              <a:off x="6711724" y="9845393"/>
              <a:ext cx="2926080" cy="805789"/>
              <a:chOff x="3800135" y="9884106"/>
              <a:chExt cx="2989942" cy="805789"/>
            </a:xfrm>
          </p:grpSpPr>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9FF134FE-81AE-C3B4-1D36-CB037250C276}"/>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1" name="TextBox 110">
                    <a:extLst>
                      <a:ext uri="{FF2B5EF4-FFF2-40B4-BE49-F238E27FC236}">
                        <a16:creationId xmlns:a16="http://schemas.microsoft.com/office/drawing/2014/main" id="{9FF134FE-81AE-C3B4-1D36-CB037250C276}"/>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6"/>
                    <a:stretch>
                      <a:fillRect/>
                    </a:stretch>
                  </a:blipFill>
                </p:spPr>
                <p:txBody>
                  <a:bodyPr/>
                  <a:lstStyle/>
                  <a:p>
                    <a:r>
                      <a:rPr lang="en-US">
                        <a:noFill/>
                      </a:rPr>
                      <a:t> </a:t>
                    </a:r>
                  </a:p>
                </p:txBody>
              </p:sp>
            </mc:Fallback>
          </mc:AlternateContent>
          <p:cxnSp>
            <p:nvCxnSpPr>
              <p:cNvPr id="112" name="Connector: Curved 111">
                <a:extLst>
                  <a:ext uri="{FF2B5EF4-FFF2-40B4-BE49-F238E27FC236}">
                    <a16:creationId xmlns:a16="http://schemas.microsoft.com/office/drawing/2014/main" id="{5CBFE02C-037B-2E70-EDD5-37C9F39315ED}"/>
                  </a:ext>
                </a:extLst>
              </p:cNvPr>
              <p:cNvCxnSpPr>
                <a:cxnSpLocks/>
                <a:stCxn id="11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3" name="Connector: Curved 112">
                <a:extLst>
                  <a:ext uri="{FF2B5EF4-FFF2-40B4-BE49-F238E27FC236}">
                    <a16:creationId xmlns:a16="http://schemas.microsoft.com/office/drawing/2014/main" id="{26FE7689-CE0E-06A7-12C1-7484737525E6}"/>
                  </a:ext>
                </a:extLst>
              </p:cNvPr>
              <p:cNvCxnSpPr>
                <a:cxnSpLocks/>
                <a:endCxn id="11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17C0641A-AC6A-C11D-1900-321AEA17477B}"/>
                </a:ext>
              </a:extLst>
            </p:cNvPr>
            <p:cNvGrpSpPr/>
            <p:nvPr/>
          </p:nvGrpSpPr>
          <p:grpSpPr>
            <a:xfrm>
              <a:off x="9623313" y="9845393"/>
              <a:ext cx="2926080" cy="805789"/>
              <a:chOff x="3800135" y="9884106"/>
              <a:chExt cx="2989942" cy="805789"/>
            </a:xfrm>
          </p:grpSpPr>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31E5F04D-6816-14F6-9E88-3A22A5BB8A70}"/>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08" name="TextBox 107">
                    <a:extLst>
                      <a:ext uri="{FF2B5EF4-FFF2-40B4-BE49-F238E27FC236}">
                        <a16:creationId xmlns:a16="http://schemas.microsoft.com/office/drawing/2014/main" id="{31E5F04D-6816-14F6-9E88-3A22A5BB8A70}"/>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7"/>
                    <a:stretch>
                      <a:fillRect/>
                    </a:stretch>
                  </a:blipFill>
                </p:spPr>
                <p:txBody>
                  <a:bodyPr/>
                  <a:lstStyle/>
                  <a:p>
                    <a:r>
                      <a:rPr lang="en-US">
                        <a:noFill/>
                      </a:rPr>
                      <a:t> </a:t>
                    </a:r>
                  </a:p>
                </p:txBody>
              </p:sp>
            </mc:Fallback>
          </mc:AlternateContent>
          <p:cxnSp>
            <p:nvCxnSpPr>
              <p:cNvPr id="109" name="Connector: Curved 108">
                <a:extLst>
                  <a:ext uri="{FF2B5EF4-FFF2-40B4-BE49-F238E27FC236}">
                    <a16:creationId xmlns:a16="http://schemas.microsoft.com/office/drawing/2014/main" id="{4305C9C4-389F-0D3F-F230-1617965980EF}"/>
                  </a:ext>
                </a:extLst>
              </p:cNvPr>
              <p:cNvCxnSpPr>
                <a:cxnSpLocks/>
                <a:stCxn id="108"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0" name="Connector: Curved 109">
                <a:extLst>
                  <a:ext uri="{FF2B5EF4-FFF2-40B4-BE49-F238E27FC236}">
                    <a16:creationId xmlns:a16="http://schemas.microsoft.com/office/drawing/2014/main" id="{569D9841-FAF3-3972-F228-76DD76F9738E}"/>
                  </a:ext>
                </a:extLst>
              </p:cNvPr>
              <p:cNvCxnSpPr>
                <a:cxnSpLocks/>
                <a:endCxn id="108"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DAEB811-D394-3A21-06C4-D910CFE88AB6}"/>
                </a:ext>
              </a:extLst>
            </p:cNvPr>
            <p:cNvGrpSpPr/>
            <p:nvPr/>
          </p:nvGrpSpPr>
          <p:grpSpPr>
            <a:xfrm>
              <a:off x="12534902" y="9845393"/>
              <a:ext cx="2926080" cy="805789"/>
              <a:chOff x="3800135" y="9884106"/>
              <a:chExt cx="2989942" cy="805789"/>
            </a:xfrm>
          </p:grpSpPr>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7A265EF9-E1D0-24A6-B059-65E84762D66C}"/>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05" name="TextBox 104">
                    <a:extLst>
                      <a:ext uri="{FF2B5EF4-FFF2-40B4-BE49-F238E27FC236}">
                        <a16:creationId xmlns:a16="http://schemas.microsoft.com/office/drawing/2014/main" id="{7A265EF9-E1D0-24A6-B059-65E84762D66C}"/>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8"/>
                    <a:stretch>
                      <a:fillRect/>
                    </a:stretch>
                  </a:blipFill>
                </p:spPr>
                <p:txBody>
                  <a:bodyPr/>
                  <a:lstStyle/>
                  <a:p>
                    <a:r>
                      <a:rPr lang="en-US">
                        <a:noFill/>
                      </a:rPr>
                      <a:t> </a:t>
                    </a:r>
                  </a:p>
                </p:txBody>
              </p:sp>
            </mc:Fallback>
          </mc:AlternateContent>
          <p:cxnSp>
            <p:nvCxnSpPr>
              <p:cNvPr id="106" name="Connector: Curved 105">
                <a:extLst>
                  <a:ext uri="{FF2B5EF4-FFF2-40B4-BE49-F238E27FC236}">
                    <a16:creationId xmlns:a16="http://schemas.microsoft.com/office/drawing/2014/main" id="{6F3D3DBF-0F31-BEE1-8F18-0CB72B1A3844}"/>
                  </a:ext>
                </a:extLst>
              </p:cNvPr>
              <p:cNvCxnSpPr>
                <a:cxnSpLocks/>
                <a:stCxn id="105"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7" name="Connector: Curved 106">
                <a:extLst>
                  <a:ext uri="{FF2B5EF4-FFF2-40B4-BE49-F238E27FC236}">
                    <a16:creationId xmlns:a16="http://schemas.microsoft.com/office/drawing/2014/main" id="{9403AAE9-C2D1-2EFB-76C8-5459E6BB6B56}"/>
                  </a:ext>
                </a:extLst>
              </p:cNvPr>
              <p:cNvCxnSpPr>
                <a:cxnSpLocks/>
                <a:endCxn id="105"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11B1BB89-DFD3-B38E-92B9-CD248E8A6454}"/>
                </a:ext>
              </a:extLst>
            </p:cNvPr>
            <p:cNvGrpSpPr/>
            <p:nvPr/>
          </p:nvGrpSpPr>
          <p:grpSpPr>
            <a:xfrm>
              <a:off x="15446491" y="9845393"/>
              <a:ext cx="2926080" cy="805789"/>
              <a:chOff x="3800135" y="9884106"/>
              <a:chExt cx="2989942" cy="805789"/>
            </a:xfrm>
          </p:grpSpPr>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F97B01EE-CFDB-B0C4-5D74-0898C7304671}"/>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60" name="TextBox 59">
                    <a:extLst>
                      <a:ext uri="{FF2B5EF4-FFF2-40B4-BE49-F238E27FC236}">
                        <a16:creationId xmlns:a16="http://schemas.microsoft.com/office/drawing/2014/main" id="{F97B01EE-CFDB-B0C4-5D74-0898C7304671}"/>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9"/>
                    <a:stretch>
                      <a:fillRect/>
                    </a:stretch>
                  </a:blipFill>
                </p:spPr>
                <p:txBody>
                  <a:bodyPr/>
                  <a:lstStyle/>
                  <a:p>
                    <a:r>
                      <a:rPr lang="en-US">
                        <a:noFill/>
                      </a:rPr>
                      <a:t> </a:t>
                    </a:r>
                  </a:p>
                </p:txBody>
              </p:sp>
            </mc:Fallback>
          </mc:AlternateContent>
          <p:cxnSp>
            <p:nvCxnSpPr>
              <p:cNvPr id="61" name="Connector: Curved 60">
                <a:extLst>
                  <a:ext uri="{FF2B5EF4-FFF2-40B4-BE49-F238E27FC236}">
                    <a16:creationId xmlns:a16="http://schemas.microsoft.com/office/drawing/2014/main" id="{7ECF3068-61A7-65BE-8923-1C9FA320BA0F}"/>
                  </a:ext>
                </a:extLst>
              </p:cNvPr>
              <p:cNvCxnSpPr>
                <a:cxnSpLocks/>
                <a:stCxn id="60"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Connector: Curved 103">
                <a:extLst>
                  <a:ext uri="{FF2B5EF4-FFF2-40B4-BE49-F238E27FC236}">
                    <a16:creationId xmlns:a16="http://schemas.microsoft.com/office/drawing/2014/main" id="{778E33B5-AFB3-9CD7-FF90-D81FD35480AE}"/>
                  </a:ext>
                </a:extLst>
              </p:cNvPr>
              <p:cNvCxnSpPr>
                <a:cxnSpLocks/>
                <a:endCxn id="60"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75AF5F6A-A85B-AC8C-4C61-CD98E35B115F}"/>
                </a:ext>
              </a:extLst>
            </p:cNvPr>
            <p:cNvGrpSpPr/>
            <p:nvPr/>
          </p:nvGrpSpPr>
          <p:grpSpPr>
            <a:xfrm>
              <a:off x="18358080" y="9845393"/>
              <a:ext cx="2926080" cy="805789"/>
              <a:chOff x="3800135" y="9884106"/>
              <a:chExt cx="2989942" cy="805789"/>
            </a:xfrm>
          </p:grpSpPr>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6C09000-CD44-03EA-C83D-BCE983C8F5F9}"/>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7" name="TextBox 56">
                    <a:extLst>
                      <a:ext uri="{FF2B5EF4-FFF2-40B4-BE49-F238E27FC236}">
                        <a16:creationId xmlns:a16="http://schemas.microsoft.com/office/drawing/2014/main" id="{D6C09000-CD44-03EA-C83D-BCE983C8F5F9}"/>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0"/>
                    <a:stretch>
                      <a:fillRect/>
                    </a:stretch>
                  </a:blipFill>
                </p:spPr>
                <p:txBody>
                  <a:bodyPr/>
                  <a:lstStyle/>
                  <a:p>
                    <a:r>
                      <a:rPr lang="en-US">
                        <a:noFill/>
                      </a:rPr>
                      <a:t> </a:t>
                    </a:r>
                  </a:p>
                </p:txBody>
              </p:sp>
            </mc:Fallback>
          </mc:AlternateContent>
          <p:cxnSp>
            <p:nvCxnSpPr>
              <p:cNvPr id="58" name="Connector: Curved 57">
                <a:extLst>
                  <a:ext uri="{FF2B5EF4-FFF2-40B4-BE49-F238E27FC236}">
                    <a16:creationId xmlns:a16="http://schemas.microsoft.com/office/drawing/2014/main" id="{B4AA69CA-C924-88A9-C207-DCA1C621B1FB}"/>
                  </a:ext>
                </a:extLst>
              </p:cNvPr>
              <p:cNvCxnSpPr>
                <a:cxnSpLocks/>
                <a:stCxn id="57"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Connector: Curved 58">
                <a:extLst>
                  <a:ext uri="{FF2B5EF4-FFF2-40B4-BE49-F238E27FC236}">
                    <a16:creationId xmlns:a16="http://schemas.microsoft.com/office/drawing/2014/main" id="{AFEFE2F6-D05F-2702-677A-DEE06AD87182}"/>
                  </a:ext>
                </a:extLst>
              </p:cNvPr>
              <p:cNvCxnSpPr>
                <a:cxnSpLocks/>
                <a:endCxn id="57"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51E4DC32-0DC5-286C-5660-B78D6CE681CD}"/>
                </a:ext>
              </a:extLst>
            </p:cNvPr>
            <p:cNvGrpSpPr/>
            <p:nvPr/>
          </p:nvGrpSpPr>
          <p:grpSpPr>
            <a:xfrm>
              <a:off x="21269669" y="9845393"/>
              <a:ext cx="2926080" cy="805789"/>
              <a:chOff x="3800135" y="9884106"/>
              <a:chExt cx="2989942" cy="805789"/>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1857335-049C-8EFA-C447-CA80DA13ABE0}"/>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4" name="TextBox 53">
                    <a:extLst>
                      <a:ext uri="{FF2B5EF4-FFF2-40B4-BE49-F238E27FC236}">
                        <a16:creationId xmlns:a16="http://schemas.microsoft.com/office/drawing/2014/main" id="{E1857335-049C-8EFA-C447-CA80DA13ABE0}"/>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1"/>
                    <a:stretch>
                      <a:fillRect/>
                    </a:stretch>
                  </a:blipFill>
                </p:spPr>
                <p:txBody>
                  <a:bodyPr/>
                  <a:lstStyle/>
                  <a:p>
                    <a:r>
                      <a:rPr lang="en-US">
                        <a:noFill/>
                      </a:rPr>
                      <a:t> </a:t>
                    </a:r>
                  </a:p>
                </p:txBody>
              </p:sp>
            </mc:Fallback>
          </mc:AlternateContent>
          <p:cxnSp>
            <p:nvCxnSpPr>
              <p:cNvPr id="55" name="Connector: Curved 54">
                <a:extLst>
                  <a:ext uri="{FF2B5EF4-FFF2-40B4-BE49-F238E27FC236}">
                    <a16:creationId xmlns:a16="http://schemas.microsoft.com/office/drawing/2014/main" id="{1A06A55F-0693-068D-859E-DDA97D28715C}"/>
                  </a:ext>
                </a:extLst>
              </p:cNvPr>
              <p:cNvCxnSpPr>
                <a:cxnSpLocks/>
                <a:stCxn id="5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Connector: Curved 55">
                <a:extLst>
                  <a:ext uri="{FF2B5EF4-FFF2-40B4-BE49-F238E27FC236}">
                    <a16:creationId xmlns:a16="http://schemas.microsoft.com/office/drawing/2014/main" id="{7C6D5518-4CB7-73F2-0AA2-9C252AE4A2DF}"/>
                  </a:ext>
                </a:extLst>
              </p:cNvPr>
              <p:cNvCxnSpPr>
                <a:cxnSpLocks/>
                <a:endCxn id="5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79CB6D74-0CA1-0BF3-FCC7-AE8D327288CE}"/>
                </a:ext>
              </a:extLst>
            </p:cNvPr>
            <p:cNvGrpSpPr/>
            <p:nvPr/>
          </p:nvGrpSpPr>
          <p:grpSpPr>
            <a:xfrm>
              <a:off x="24181258" y="9845393"/>
              <a:ext cx="2926080" cy="805789"/>
              <a:chOff x="3800135" y="9884106"/>
              <a:chExt cx="2989942" cy="805789"/>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F5312E5-4105-C46C-68C2-DD2D3F9BE451}"/>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1" name="TextBox 50">
                    <a:extLst>
                      <a:ext uri="{FF2B5EF4-FFF2-40B4-BE49-F238E27FC236}">
                        <a16:creationId xmlns:a16="http://schemas.microsoft.com/office/drawing/2014/main" id="{FF5312E5-4105-C46C-68C2-DD2D3F9BE451}"/>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2"/>
                    <a:stretch>
                      <a:fillRect/>
                    </a:stretch>
                  </a:blipFill>
                </p:spPr>
                <p:txBody>
                  <a:bodyPr/>
                  <a:lstStyle/>
                  <a:p>
                    <a:r>
                      <a:rPr lang="en-US">
                        <a:noFill/>
                      </a:rPr>
                      <a:t> </a:t>
                    </a:r>
                  </a:p>
                </p:txBody>
              </p:sp>
            </mc:Fallback>
          </mc:AlternateContent>
          <p:cxnSp>
            <p:nvCxnSpPr>
              <p:cNvPr id="52" name="Connector: Curved 51">
                <a:extLst>
                  <a:ext uri="{FF2B5EF4-FFF2-40B4-BE49-F238E27FC236}">
                    <a16:creationId xmlns:a16="http://schemas.microsoft.com/office/drawing/2014/main" id="{B2F4DD98-234B-E48E-A0A6-D16CD215E9FB}"/>
                  </a:ext>
                </a:extLst>
              </p:cNvPr>
              <p:cNvCxnSpPr>
                <a:cxnSpLocks/>
                <a:stCxn id="5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471EC1FA-A70E-85AE-2C23-7DFF59796AC5}"/>
                  </a:ext>
                </a:extLst>
              </p:cNvPr>
              <p:cNvCxnSpPr>
                <a:cxnSpLocks/>
                <a:endCxn id="5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3B95CA2F-2DB9-9A3B-6473-64B0FCE71E8D}"/>
                </a:ext>
              </a:extLst>
            </p:cNvPr>
            <p:cNvGrpSpPr/>
            <p:nvPr/>
          </p:nvGrpSpPr>
          <p:grpSpPr>
            <a:xfrm>
              <a:off x="27092847" y="9845393"/>
              <a:ext cx="2926080" cy="805789"/>
              <a:chOff x="3800135" y="9884106"/>
              <a:chExt cx="2989942" cy="805789"/>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2F5C3847-F673-AA24-212F-0498692B8AE6}"/>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8" name="TextBox 47">
                    <a:extLst>
                      <a:ext uri="{FF2B5EF4-FFF2-40B4-BE49-F238E27FC236}">
                        <a16:creationId xmlns:a16="http://schemas.microsoft.com/office/drawing/2014/main" id="{2F5C3847-F673-AA24-212F-0498692B8AE6}"/>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3"/>
                    <a:stretch>
                      <a:fillRect/>
                    </a:stretch>
                  </a:blipFill>
                </p:spPr>
                <p:txBody>
                  <a:bodyPr/>
                  <a:lstStyle/>
                  <a:p>
                    <a:r>
                      <a:rPr lang="en-US">
                        <a:noFill/>
                      </a:rPr>
                      <a:t> </a:t>
                    </a:r>
                  </a:p>
                </p:txBody>
              </p:sp>
            </mc:Fallback>
          </mc:AlternateContent>
          <p:cxnSp>
            <p:nvCxnSpPr>
              <p:cNvPr id="49" name="Connector: Curved 48">
                <a:extLst>
                  <a:ext uri="{FF2B5EF4-FFF2-40B4-BE49-F238E27FC236}">
                    <a16:creationId xmlns:a16="http://schemas.microsoft.com/office/drawing/2014/main" id="{AAB30529-6B6D-10F7-9D5A-E04F462893F8}"/>
                  </a:ext>
                </a:extLst>
              </p:cNvPr>
              <p:cNvCxnSpPr>
                <a:cxnSpLocks/>
                <a:stCxn id="48"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B7DF5FEA-33BA-7035-89AE-EBA2175CB060}"/>
                  </a:ext>
                </a:extLst>
              </p:cNvPr>
              <p:cNvCxnSpPr>
                <a:cxnSpLocks/>
                <a:endCxn id="48"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0FBD4843-B104-D951-6611-D6A5A84ABBF3}"/>
                </a:ext>
              </a:extLst>
            </p:cNvPr>
            <p:cNvGrpSpPr/>
            <p:nvPr/>
          </p:nvGrpSpPr>
          <p:grpSpPr>
            <a:xfrm>
              <a:off x="30004440" y="9845393"/>
              <a:ext cx="2926080" cy="805789"/>
              <a:chOff x="3800135" y="9884106"/>
              <a:chExt cx="2989942" cy="805789"/>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26FD072-D55F-FA6C-87F5-0B58CE042E7F}"/>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5" name="TextBox 44">
                    <a:extLst>
                      <a:ext uri="{FF2B5EF4-FFF2-40B4-BE49-F238E27FC236}">
                        <a16:creationId xmlns:a16="http://schemas.microsoft.com/office/drawing/2014/main" id="{826FD072-D55F-FA6C-87F5-0B58CE042E7F}"/>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4"/>
                    <a:stretch>
                      <a:fillRect/>
                    </a:stretch>
                  </a:blipFill>
                </p:spPr>
                <p:txBody>
                  <a:bodyPr/>
                  <a:lstStyle/>
                  <a:p>
                    <a:r>
                      <a:rPr lang="en-US">
                        <a:noFill/>
                      </a:rPr>
                      <a:t> </a:t>
                    </a:r>
                  </a:p>
                </p:txBody>
              </p:sp>
            </mc:Fallback>
          </mc:AlternateContent>
          <p:cxnSp>
            <p:nvCxnSpPr>
              <p:cNvPr id="46" name="Connector: Curved 45">
                <a:extLst>
                  <a:ext uri="{FF2B5EF4-FFF2-40B4-BE49-F238E27FC236}">
                    <a16:creationId xmlns:a16="http://schemas.microsoft.com/office/drawing/2014/main" id="{2703370A-D835-A40B-ED22-C9402780B7EF}"/>
                  </a:ext>
                </a:extLst>
              </p:cNvPr>
              <p:cNvCxnSpPr>
                <a:cxnSpLocks/>
                <a:stCxn id="45"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Connector: Curved 46">
                <a:extLst>
                  <a:ext uri="{FF2B5EF4-FFF2-40B4-BE49-F238E27FC236}">
                    <a16:creationId xmlns:a16="http://schemas.microsoft.com/office/drawing/2014/main" id="{FB2D5256-681F-4BE0-D108-76348AE6112A}"/>
                  </a:ext>
                </a:extLst>
              </p:cNvPr>
              <p:cNvCxnSpPr>
                <a:cxnSpLocks/>
                <a:endCxn id="45"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DCFC1A42-DFD3-2D89-89A2-B92FCE3C802D}"/>
                  </a:ext>
                </a:extLst>
              </p:cNvPr>
              <p:cNvSpPr txBox="1"/>
              <p:nvPr/>
            </p:nvSpPr>
            <p:spPr>
              <a:xfrm>
                <a:off x="9385341" y="11680264"/>
                <a:ext cx="16162992" cy="923330"/>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𝑝</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𝝁</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m:rPr>
                              <m:sty m:val="p"/>
                            </m:rPr>
                            <a:rPr lang="el-GR"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Σ</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17" name="TextBox 116">
                <a:extLst>
                  <a:ext uri="{FF2B5EF4-FFF2-40B4-BE49-F238E27FC236}">
                    <a16:creationId xmlns:a16="http://schemas.microsoft.com/office/drawing/2014/main" id="{DCFC1A42-DFD3-2D89-89A2-B92FCE3C802D}"/>
                  </a:ext>
                </a:extLst>
              </p:cNvPr>
              <p:cNvSpPr txBox="1">
                <a:spLocks noRot="1" noChangeAspect="1" noMove="1" noResize="1" noEditPoints="1" noAdjustHandles="1" noChangeArrowheads="1" noChangeShapeType="1" noTextEdit="1"/>
              </p:cNvSpPr>
              <p:nvPr/>
            </p:nvSpPr>
            <p:spPr>
              <a:xfrm>
                <a:off x="9385341" y="11680264"/>
                <a:ext cx="16162992" cy="923330"/>
              </a:xfrm>
              <a:prstGeom prst="rect">
                <a:avLst/>
              </a:prstGeom>
              <a:blipFill>
                <a:blip r:embed="rId25"/>
                <a:stretch>
                  <a:fillRect/>
                </a:stretch>
              </a:blipFill>
            </p:spPr>
            <p:txBody>
              <a:bodyPr/>
              <a:lstStyle/>
              <a:p>
                <a:r>
                  <a:rPr lang="en-US">
                    <a:noFill/>
                  </a:rPr>
                  <a:t> </a:t>
                </a:r>
              </a:p>
            </p:txBody>
          </p:sp>
        </mc:Fallback>
      </mc:AlternateContent>
      <p:grpSp>
        <p:nvGrpSpPr>
          <p:cNvPr id="118" name="Group 117">
            <a:extLst>
              <a:ext uri="{FF2B5EF4-FFF2-40B4-BE49-F238E27FC236}">
                <a16:creationId xmlns:a16="http://schemas.microsoft.com/office/drawing/2014/main" id="{3AA19D2F-281E-CBB5-0C4F-795C65151A17}"/>
              </a:ext>
            </a:extLst>
          </p:cNvPr>
          <p:cNvGrpSpPr/>
          <p:nvPr/>
        </p:nvGrpSpPr>
        <p:grpSpPr>
          <a:xfrm>
            <a:off x="3800135" y="5569349"/>
            <a:ext cx="28992413" cy="883706"/>
            <a:chOff x="3800135" y="5569349"/>
            <a:chExt cx="28992413" cy="883706"/>
          </a:xfrm>
        </p:grpSpPr>
        <p:grpSp>
          <p:nvGrpSpPr>
            <p:cNvPr id="119" name="Group 118">
              <a:extLst>
                <a:ext uri="{FF2B5EF4-FFF2-40B4-BE49-F238E27FC236}">
                  <a16:creationId xmlns:a16="http://schemas.microsoft.com/office/drawing/2014/main" id="{EDE4DB87-C58D-D461-8AA8-BDA1B946C37F}"/>
                </a:ext>
              </a:extLst>
            </p:cNvPr>
            <p:cNvGrpSpPr/>
            <p:nvPr/>
          </p:nvGrpSpPr>
          <p:grpSpPr>
            <a:xfrm>
              <a:off x="3800135" y="5569349"/>
              <a:ext cx="2873816" cy="883706"/>
              <a:chOff x="3918123" y="5539683"/>
              <a:chExt cx="2873816" cy="883706"/>
            </a:xfrm>
          </p:grpSpPr>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E8611834-387D-23D2-5BA0-5EC5A1F3852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6" name="TextBox 155">
                    <a:extLst>
                      <a:ext uri="{FF2B5EF4-FFF2-40B4-BE49-F238E27FC236}">
                        <a16:creationId xmlns:a16="http://schemas.microsoft.com/office/drawing/2014/main" id="{E8611834-387D-23D2-5BA0-5EC5A1F3852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6"/>
                    <a:stretch>
                      <a:fillRect/>
                    </a:stretch>
                  </a:blipFill>
                </p:spPr>
                <p:txBody>
                  <a:bodyPr/>
                  <a:lstStyle/>
                  <a:p>
                    <a:r>
                      <a:rPr lang="en-US">
                        <a:noFill/>
                      </a:rPr>
                      <a:t> </a:t>
                    </a:r>
                  </a:p>
                </p:txBody>
              </p:sp>
            </mc:Fallback>
          </mc:AlternateContent>
          <p:cxnSp>
            <p:nvCxnSpPr>
              <p:cNvPr id="157" name="Connector: Curved 156">
                <a:extLst>
                  <a:ext uri="{FF2B5EF4-FFF2-40B4-BE49-F238E27FC236}">
                    <a16:creationId xmlns:a16="http://schemas.microsoft.com/office/drawing/2014/main" id="{299A1A79-8BA8-BC51-A20B-9FB4C57FB33D}"/>
                  </a:ext>
                </a:extLst>
              </p:cNvPr>
              <p:cNvCxnSpPr>
                <a:cxnSpLocks/>
                <a:endCxn id="156"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4" name="Connector: Curved 193">
                <a:extLst>
                  <a:ext uri="{FF2B5EF4-FFF2-40B4-BE49-F238E27FC236}">
                    <a16:creationId xmlns:a16="http://schemas.microsoft.com/office/drawing/2014/main" id="{A2191B57-FABB-72FD-9F35-FFD23D47BF3B}"/>
                  </a:ext>
                </a:extLst>
              </p:cNvPr>
              <p:cNvCxnSpPr>
                <a:cxnSpLocks/>
                <a:stCxn id="156"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81370687-A1D7-7B9E-7D12-C473F501FE03}"/>
                </a:ext>
              </a:extLst>
            </p:cNvPr>
            <p:cNvGrpSpPr/>
            <p:nvPr/>
          </p:nvGrpSpPr>
          <p:grpSpPr>
            <a:xfrm>
              <a:off x="18331990" y="5569349"/>
              <a:ext cx="2873816" cy="883706"/>
              <a:chOff x="3918123" y="5539683"/>
              <a:chExt cx="2873816" cy="883706"/>
            </a:xfrm>
          </p:grpSpPr>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1F380714-0325-70DB-1A40-0A38DD7D3450}"/>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3" name="TextBox 152">
                    <a:extLst>
                      <a:ext uri="{FF2B5EF4-FFF2-40B4-BE49-F238E27FC236}">
                        <a16:creationId xmlns:a16="http://schemas.microsoft.com/office/drawing/2014/main" id="{1F380714-0325-70DB-1A40-0A38DD7D3450}"/>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7"/>
                    <a:stretch>
                      <a:fillRect/>
                    </a:stretch>
                  </a:blipFill>
                </p:spPr>
                <p:txBody>
                  <a:bodyPr/>
                  <a:lstStyle/>
                  <a:p>
                    <a:r>
                      <a:rPr lang="en-US">
                        <a:noFill/>
                      </a:rPr>
                      <a:t> </a:t>
                    </a:r>
                  </a:p>
                </p:txBody>
              </p:sp>
            </mc:Fallback>
          </mc:AlternateContent>
          <p:cxnSp>
            <p:nvCxnSpPr>
              <p:cNvPr id="154" name="Connector: Curved 153">
                <a:extLst>
                  <a:ext uri="{FF2B5EF4-FFF2-40B4-BE49-F238E27FC236}">
                    <a16:creationId xmlns:a16="http://schemas.microsoft.com/office/drawing/2014/main" id="{F6A72697-DE13-52B2-FD0E-7CE970B4E87D}"/>
                  </a:ext>
                </a:extLst>
              </p:cNvPr>
              <p:cNvCxnSpPr>
                <a:cxnSpLocks/>
                <a:endCxn id="15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5" name="Connector: Curved 154">
                <a:extLst>
                  <a:ext uri="{FF2B5EF4-FFF2-40B4-BE49-F238E27FC236}">
                    <a16:creationId xmlns:a16="http://schemas.microsoft.com/office/drawing/2014/main" id="{927AD290-EB02-C465-8C49-2297282B3740}"/>
                  </a:ext>
                </a:extLst>
              </p:cNvPr>
              <p:cNvCxnSpPr>
                <a:cxnSpLocks/>
                <a:stCxn id="15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B66C309-134A-D075-0E7C-1E2AAC1F93BC}"/>
                </a:ext>
              </a:extLst>
            </p:cNvPr>
            <p:cNvGrpSpPr/>
            <p:nvPr/>
          </p:nvGrpSpPr>
          <p:grpSpPr>
            <a:xfrm>
              <a:off x="9612877" y="5569349"/>
              <a:ext cx="2873816" cy="883706"/>
              <a:chOff x="3918123" y="5539683"/>
              <a:chExt cx="2873816" cy="883706"/>
            </a:xfrm>
          </p:grpSpPr>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6DDA966F-DBEF-F8AD-FCD7-B0EB586177A3}"/>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0" name="TextBox 149">
                    <a:extLst>
                      <a:ext uri="{FF2B5EF4-FFF2-40B4-BE49-F238E27FC236}">
                        <a16:creationId xmlns:a16="http://schemas.microsoft.com/office/drawing/2014/main" id="{6DDA966F-DBEF-F8AD-FCD7-B0EB586177A3}"/>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8"/>
                    <a:stretch>
                      <a:fillRect/>
                    </a:stretch>
                  </a:blipFill>
                </p:spPr>
                <p:txBody>
                  <a:bodyPr/>
                  <a:lstStyle/>
                  <a:p>
                    <a:r>
                      <a:rPr lang="en-US">
                        <a:noFill/>
                      </a:rPr>
                      <a:t> </a:t>
                    </a:r>
                  </a:p>
                </p:txBody>
              </p:sp>
            </mc:Fallback>
          </mc:AlternateContent>
          <p:cxnSp>
            <p:nvCxnSpPr>
              <p:cNvPr id="151" name="Connector: Curved 150">
                <a:extLst>
                  <a:ext uri="{FF2B5EF4-FFF2-40B4-BE49-F238E27FC236}">
                    <a16:creationId xmlns:a16="http://schemas.microsoft.com/office/drawing/2014/main" id="{15A5F27F-9B60-E415-423E-5539FAEC5733}"/>
                  </a:ext>
                </a:extLst>
              </p:cNvPr>
              <p:cNvCxnSpPr>
                <a:cxnSpLocks/>
                <a:endCxn id="150"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2" name="Connector: Curved 151">
                <a:extLst>
                  <a:ext uri="{FF2B5EF4-FFF2-40B4-BE49-F238E27FC236}">
                    <a16:creationId xmlns:a16="http://schemas.microsoft.com/office/drawing/2014/main" id="{4E7578ED-B057-D99A-A397-7B53C3A049D0}"/>
                  </a:ext>
                </a:extLst>
              </p:cNvPr>
              <p:cNvCxnSpPr>
                <a:cxnSpLocks/>
                <a:stCxn id="150"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2585789D-5C11-70AF-D8DF-9EBC701D9C18}"/>
                </a:ext>
              </a:extLst>
            </p:cNvPr>
            <p:cNvGrpSpPr/>
            <p:nvPr/>
          </p:nvGrpSpPr>
          <p:grpSpPr>
            <a:xfrm>
              <a:off x="12519248" y="5569349"/>
              <a:ext cx="2873816" cy="883706"/>
              <a:chOff x="3918123" y="5539683"/>
              <a:chExt cx="2873816" cy="883706"/>
            </a:xfrm>
          </p:grpSpPr>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FCC00808-5CEC-1FA0-CBAF-DF0650ACDF1A}"/>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7" name="TextBox 146">
                    <a:extLst>
                      <a:ext uri="{FF2B5EF4-FFF2-40B4-BE49-F238E27FC236}">
                        <a16:creationId xmlns:a16="http://schemas.microsoft.com/office/drawing/2014/main" id="{FCC00808-5CEC-1FA0-CBAF-DF0650ACDF1A}"/>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9"/>
                    <a:stretch>
                      <a:fillRect/>
                    </a:stretch>
                  </a:blipFill>
                </p:spPr>
                <p:txBody>
                  <a:bodyPr/>
                  <a:lstStyle/>
                  <a:p>
                    <a:r>
                      <a:rPr lang="en-US">
                        <a:noFill/>
                      </a:rPr>
                      <a:t> </a:t>
                    </a:r>
                  </a:p>
                </p:txBody>
              </p:sp>
            </mc:Fallback>
          </mc:AlternateContent>
          <p:cxnSp>
            <p:nvCxnSpPr>
              <p:cNvPr id="148" name="Connector: Curved 147">
                <a:extLst>
                  <a:ext uri="{FF2B5EF4-FFF2-40B4-BE49-F238E27FC236}">
                    <a16:creationId xmlns:a16="http://schemas.microsoft.com/office/drawing/2014/main" id="{810E58B1-847C-B1B0-6AE6-D97EB8149B71}"/>
                  </a:ext>
                </a:extLst>
              </p:cNvPr>
              <p:cNvCxnSpPr>
                <a:cxnSpLocks/>
                <a:endCxn id="147"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9" name="Connector: Curved 148">
                <a:extLst>
                  <a:ext uri="{FF2B5EF4-FFF2-40B4-BE49-F238E27FC236}">
                    <a16:creationId xmlns:a16="http://schemas.microsoft.com/office/drawing/2014/main" id="{1180C655-BFE6-86AA-B9EF-1E347FE0BBE3}"/>
                  </a:ext>
                </a:extLst>
              </p:cNvPr>
              <p:cNvCxnSpPr>
                <a:cxnSpLocks/>
                <a:stCxn id="147"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0BAB65D0-0B0B-7EC7-D386-505E438A131C}"/>
                </a:ext>
              </a:extLst>
            </p:cNvPr>
            <p:cNvGrpSpPr/>
            <p:nvPr/>
          </p:nvGrpSpPr>
          <p:grpSpPr>
            <a:xfrm>
              <a:off x="15425619" y="5569349"/>
              <a:ext cx="2873816" cy="883706"/>
              <a:chOff x="3918123" y="5539683"/>
              <a:chExt cx="2873816" cy="883706"/>
            </a:xfrm>
          </p:grpSpPr>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2B4E9CCD-301A-E7F5-9DE6-B82276A7569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4" name="TextBox 143">
                    <a:extLst>
                      <a:ext uri="{FF2B5EF4-FFF2-40B4-BE49-F238E27FC236}">
                        <a16:creationId xmlns:a16="http://schemas.microsoft.com/office/drawing/2014/main" id="{2B4E9CCD-301A-E7F5-9DE6-B82276A7569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0"/>
                    <a:stretch>
                      <a:fillRect/>
                    </a:stretch>
                  </a:blipFill>
                </p:spPr>
                <p:txBody>
                  <a:bodyPr/>
                  <a:lstStyle/>
                  <a:p>
                    <a:r>
                      <a:rPr lang="en-US">
                        <a:noFill/>
                      </a:rPr>
                      <a:t> </a:t>
                    </a:r>
                  </a:p>
                </p:txBody>
              </p:sp>
            </mc:Fallback>
          </mc:AlternateContent>
          <p:cxnSp>
            <p:nvCxnSpPr>
              <p:cNvPr id="145" name="Connector: Curved 144">
                <a:extLst>
                  <a:ext uri="{FF2B5EF4-FFF2-40B4-BE49-F238E27FC236}">
                    <a16:creationId xmlns:a16="http://schemas.microsoft.com/office/drawing/2014/main" id="{D2EF7976-3542-59DF-772A-DC443FF3F371}"/>
                  </a:ext>
                </a:extLst>
              </p:cNvPr>
              <p:cNvCxnSpPr>
                <a:cxnSpLocks/>
                <a:endCxn id="144"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6" name="Connector: Curved 145">
                <a:extLst>
                  <a:ext uri="{FF2B5EF4-FFF2-40B4-BE49-F238E27FC236}">
                    <a16:creationId xmlns:a16="http://schemas.microsoft.com/office/drawing/2014/main" id="{CC7EC43F-F13C-DC96-24C8-65E9018963E7}"/>
                  </a:ext>
                </a:extLst>
              </p:cNvPr>
              <p:cNvCxnSpPr>
                <a:cxnSpLocks/>
                <a:stCxn id="144"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F156C51F-C75A-10E7-CB8F-96D26D7E4A02}"/>
                </a:ext>
              </a:extLst>
            </p:cNvPr>
            <p:cNvGrpSpPr/>
            <p:nvPr/>
          </p:nvGrpSpPr>
          <p:grpSpPr>
            <a:xfrm>
              <a:off x="6706506" y="5569349"/>
              <a:ext cx="2873816" cy="883706"/>
              <a:chOff x="3918123" y="5539683"/>
              <a:chExt cx="2873816" cy="883706"/>
            </a:xfrm>
          </p:grpSpPr>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3C20DB97-8325-FFB4-9AFD-D3DF46D3AA89}"/>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1" name="TextBox 140">
                    <a:extLst>
                      <a:ext uri="{FF2B5EF4-FFF2-40B4-BE49-F238E27FC236}">
                        <a16:creationId xmlns:a16="http://schemas.microsoft.com/office/drawing/2014/main" id="{3C20DB97-8325-FFB4-9AFD-D3DF46D3AA89}"/>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1"/>
                    <a:stretch>
                      <a:fillRect/>
                    </a:stretch>
                  </a:blipFill>
                </p:spPr>
                <p:txBody>
                  <a:bodyPr/>
                  <a:lstStyle/>
                  <a:p>
                    <a:r>
                      <a:rPr lang="en-US">
                        <a:noFill/>
                      </a:rPr>
                      <a:t> </a:t>
                    </a:r>
                  </a:p>
                </p:txBody>
              </p:sp>
            </mc:Fallback>
          </mc:AlternateContent>
          <p:cxnSp>
            <p:nvCxnSpPr>
              <p:cNvPr id="142" name="Connector: Curved 141">
                <a:extLst>
                  <a:ext uri="{FF2B5EF4-FFF2-40B4-BE49-F238E27FC236}">
                    <a16:creationId xmlns:a16="http://schemas.microsoft.com/office/drawing/2014/main" id="{07DA657E-33D3-AECE-B2E2-9129061222AB}"/>
                  </a:ext>
                </a:extLst>
              </p:cNvPr>
              <p:cNvCxnSpPr>
                <a:cxnSpLocks/>
                <a:endCxn id="141"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3" name="Connector: Curved 142">
                <a:extLst>
                  <a:ext uri="{FF2B5EF4-FFF2-40B4-BE49-F238E27FC236}">
                    <a16:creationId xmlns:a16="http://schemas.microsoft.com/office/drawing/2014/main" id="{C9C76C79-05B2-CF27-6C0A-9576DAD8D039}"/>
                  </a:ext>
                </a:extLst>
              </p:cNvPr>
              <p:cNvCxnSpPr>
                <a:cxnSpLocks/>
                <a:stCxn id="141"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9BE22C6D-B228-AAD1-ACA8-0FBB51E1FB86}"/>
                </a:ext>
              </a:extLst>
            </p:cNvPr>
            <p:cNvGrpSpPr/>
            <p:nvPr/>
          </p:nvGrpSpPr>
          <p:grpSpPr>
            <a:xfrm>
              <a:off x="24144732" y="5569349"/>
              <a:ext cx="2873816" cy="883706"/>
              <a:chOff x="3918123" y="5539683"/>
              <a:chExt cx="2873816" cy="883706"/>
            </a:xfrm>
          </p:grpSpPr>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2CF39D74-9784-D245-EE68-702CFBEB78C7}"/>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8" name="TextBox 137">
                    <a:extLst>
                      <a:ext uri="{FF2B5EF4-FFF2-40B4-BE49-F238E27FC236}">
                        <a16:creationId xmlns:a16="http://schemas.microsoft.com/office/drawing/2014/main" id="{2CF39D74-9784-D245-EE68-702CFBEB78C7}"/>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2"/>
                    <a:stretch>
                      <a:fillRect/>
                    </a:stretch>
                  </a:blipFill>
                </p:spPr>
                <p:txBody>
                  <a:bodyPr/>
                  <a:lstStyle/>
                  <a:p>
                    <a:r>
                      <a:rPr lang="en-US">
                        <a:noFill/>
                      </a:rPr>
                      <a:t> </a:t>
                    </a:r>
                  </a:p>
                </p:txBody>
              </p:sp>
            </mc:Fallback>
          </mc:AlternateContent>
          <p:cxnSp>
            <p:nvCxnSpPr>
              <p:cNvPr id="139" name="Connector: Curved 138">
                <a:extLst>
                  <a:ext uri="{FF2B5EF4-FFF2-40B4-BE49-F238E27FC236}">
                    <a16:creationId xmlns:a16="http://schemas.microsoft.com/office/drawing/2014/main" id="{C22606CD-525B-7A04-4957-2B0ECFE03796}"/>
                  </a:ext>
                </a:extLst>
              </p:cNvPr>
              <p:cNvCxnSpPr>
                <a:cxnSpLocks/>
                <a:endCxn id="138"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onnector: Curved 139">
                <a:extLst>
                  <a:ext uri="{FF2B5EF4-FFF2-40B4-BE49-F238E27FC236}">
                    <a16:creationId xmlns:a16="http://schemas.microsoft.com/office/drawing/2014/main" id="{D308BB31-FE47-2E3D-FFB5-BA57C721A50C}"/>
                  </a:ext>
                </a:extLst>
              </p:cNvPr>
              <p:cNvCxnSpPr>
                <a:cxnSpLocks/>
                <a:stCxn id="138"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1E13570A-91E0-6774-D4CF-9BA0A4C00E45}"/>
                </a:ext>
              </a:extLst>
            </p:cNvPr>
            <p:cNvGrpSpPr/>
            <p:nvPr/>
          </p:nvGrpSpPr>
          <p:grpSpPr>
            <a:xfrm>
              <a:off x="21238361" y="5569349"/>
              <a:ext cx="2873816" cy="883706"/>
              <a:chOff x="3918123" y="5539683"/>
              <a:chExt cx="2873816" cy="883706"/>
            </a:xfrm>
          </p:grpSpPr>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43343B79-C1E7-DA57-EF00-1F4C8C8A05C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5" name="TextBox 134">
                    <a:extLst>
                      <a:ext uri="{FF2B5EF4-FFF2-40B4-BE49-F238E27FC236}">
                        <a16:creationId xmlns:a16="http://schemas.microsoft.com/office/drawing/2014/main" id="{43343B79-C1E7-DA57-EF00-1F4C8C8A05C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3"/>
                    <a:stretch>
                      <a:fillRect/>
                    </a:stretch>
                  </a:blipFill>
                </p:spPr>
                <p:txBody>
                  <a:bodyPr/>
                  <a:lstStyle/>
                  <a:p>
                    <a:r>
                      <a:rPr lang="en-US">
                        <a:noFill/>
                      </a:rPr>
                      <a:t> </a:t>
                    </a:r>
                  </a:p>
                </p:txBody>
              </p:sp>
            </mc:Fallback>
          </mc:AlternateContent>
          <p:cxnSp>
            <p:nvCxnSpPr>
              <p:cNvPr id="136" name="Connector: Curved 135">
                <a:extLst>
                  <a:ext uri="{FF2B5EF4-FFF2-40B4-BE49-F238E27FC236}">
                    <a16:creationId xmlns:a16="http://schemas.microsoft.com/office/drawing/2014/main" id="{82D96927-57C7-5EE4-D849-242E26BF1799}"/>
                  </a:ext>
                </a:extLst>
              </p:cNvPr>
              <p:cNvCxnSpPr>
                <a:cxnSpLocks/>
                <a:endCxn id="135"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7" name="Connector: Curved 136">
                <a:extLst>
                  <a:ext uri="{FF2B5EF4-FFF2-40B4-BE49-F238E27FC236}">
                    <a16:creationId xmlns:a16="http://schemas.microsoft.com/office/drawing/2014/main" id="{7DFAD2A7-0D1C-F264-A9CD-7E334A8660D0}"/>
                  </a:ext>
                </a:extLst>
              </p:cNvPr>
              <p:cNvCxnSpPr>
                <a:cxnSpLocks/>
                <a:stCxn id="135"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18A5BD4C-3B65-1A31-F409-2F3EF9805647}"/>
                </a:ext>
              </a:extLst>
            </p:cNvPr>
            <p:cNvGrpSpPr/>
            <p:nvPr/>
          </p:nvGrpSpPr>
          <p:grpSpPr>
            <a:xfrm>
              <a:off x="27051103" y="5569349"/>
              <a:ext cx="2873816" cy="883706"/>
              <a:chOff x="3918123" y="5539683"/>
              <a:chExt cx="2873816" cy="883706"/>
            </a:xfrm>
          </p:grpSpPr>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8E764DDB-A461-00A8-A1E2-1BF5159CB5CD}"/>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2" name="TextBox 131">
                    <a:extLst>
                      <a:ext uri="{FF2B5EF4-FFF2-40B4-BE49-F238E27FC236}">
                        <a16:creationId xmlns:a16="http://schemas.microsoft.com/office/drawing/2014/main" id="{8E764DDB-A461-00A8-A1E2-1BF5159CB5CD}"/>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4"/>
                    <a:stretch>
                      <a:fillRect/>
                    </a:stretch>
                  </a:blipFill>
                </p:spPr>
                <p:txBody>
                  <a:bodyPr/>
                  <a:lstStyle/>
                  <a:p>
                    <a:r>
                      <a:rPr lang="en-US">
                        <a:noFill/>
                      </a:rPr>
                      <a:t> </a:t>
                    </a:r>
                  </a:p>
                </p:txBody>
              </p:sp>
            </mc:Fallback>
          </mc:AlternateContent>
          <p:cxnSp>
            <p:nvCxnSpPr>
              <p:cNvPr id="133" name="Connector: Curved 132">
                <a:extLst>
                  <a:ext uri="{FF2B5EF4-FFF2-40B4-BE49-F238E27FC236}">
                    <a16:creationId xmlns:a16="http://schemas.microsoft.com/office/drawing/2014/main" id="{9B8E4C21-4BAE-A046-391C-05AC486D94A6}"/>
                  </a:ext>
                </a:extLst>
              </p:cNvPr>
              <p:cNvCxnSpPr>
                <a:cxnSpLocks/>
                <a:endCxn id="132"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4" name="Connector: Curved 133">
                <a:extLst>
                  <a:ext uri="{FF2B5EF4-FFF2-40B4-BE49-F238E27FC236}">
                    <a16:creationId xmlns:a16="http://schemas.microsoft.com/office/drawing/2014/main" id="{481B1995-2572-9A90-147C-F195C5DBEE5A}"/>
                  </a:ext>
                </a:extLst>
              </p:cNvPr>
              <p:cNvCxnSpPr>
                <a:cxnSpLocks/>
                <a:stCxn id="132"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7DD38CF4-F269-D5F6-56D6-22E4A3C9E38C}"/>
                </a:ext>
              </a:extLst>
            </p:cNvPr>
            <p:cNvGrpSpPr/>
            <p:nvPr/>
          </p:nvGrpSpPr>
          <p:grpSpPr>
            <a:xfrm>
              <a:off x="29957474" y="5569349"/>
              <a:ext cx="2835074" cy="883706"/>
              <a:chOff x="3594916" y="5612488"/>
              <a:chExt cx="2835074" cy="883706"/>
            </a:xfrm>
          </p:grpSpPr>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4BB427B4-3951-2084-D01C-F78B0AB587D4}"/>
                      </a:ext>
                    </a:extLst>
                  </p:cNvPr>
                  <p:cNvSpPr txBox="1"/>
                  <p:nvPr/>
                </p:nvSpPr>
                <p:spPr>
                  <a:xfrm>
                    <a:off x="3964166" y="5612488"/>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29" name="TextBox 128">
                    <a:extLst>
                      <a:ext uri="{FF2B5EF4-FFF2-40B4-BE49-F238E27FC236}">
                        <a16:creationId xmlns:a16="http://schemas.microsoft.com/office/drawing/2014/main" id="{4BB427B4-3951-2084-D01C-F78B0AB587D4}"/>
                      </a:ext>
                    </a:extLst>
                  </p:cNvPr>
                  <p:cNvSpPr txBox="1">
                    <a:spLocks noRot="1" noChangeAspect="1" noMove="1" noResize="1" noEditPoints="1" noAdjustHandles="1" noChangeArrowheads="1" noChangeShapeType="1" noTextEdit="1"/>
                  </p:cNvSpPr>
                  <p:nvPr/>
                </p:nvSpPr>
                <p:spPr>
                  <a:xfrm>
                    <a:off x="3964166" y="5612488"/>
                    <a:ext cx="2156042" cy="707886"/>
                  </a:xfrm>
                  <a:prstGeom prst="rect">
                    <a:avLst/>
                  </a:prstGeom>
                  <a:blipFill>
                    <a:blip r:embed="rId35"/>
                    <a:stretch>
                      <a:fillRect/>
                    </a:stretch>
                  </a:blipFill>
                </p:spPr>
                <p:txBody>
                  <a:bodyPr/>
                  <a:lstStyle/>
                  <a:p>
                    <a:r>
                      <a:rPr lang="en-US">
                        <a:noFill/>
                      </a:rPr>
                      <a:t> </a:t>
                    </a:r>
                  </a:p>
                </p:txBody>
              </p:sp>
            </mc:Fallback>
          </mc:AlternateContent>
          <p:cxnSp>
            <p:nvCxnSpPr>
              <p:cNvPr id="130" name="Connector: Curved 129">
                <a:extLst>
                  <a:ext uri="{FF2B5EF4-FFF2-40B4-BE49-F238E27FC236}">
                    <a16:creationId xmlns:a16="http://schemas.microsoft.com/office/drawing/2014/main" id="{8BF8F0DC-ED55-5BE1-2271-007BA615B267}"/>
                  </a:ext>
                </a:extLst>
              </p:cNvPr>
              <p:cNvCxnSpPr>
                <a:cxnSpLocks/>
                <a:endCxn id="129" idx="1"/>
              </p:cNvCxnSpPr>
              <p:nvPr/>
            </p:nvCxnSpPr>
            <p:spPr>
              <a:xfrm rot="5400000" flipH="1" flipV="1">
                <a:off x="3514660" y="6046688"/>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1" name="Connector: Curved 130">
                <a:extLst>
                  <a:ext uri="{FF2B5EF4-FFF2-40B4-BE49-F238E27FC236}">
                    <a16:creationId xmlns:a16="http://schemas.microsoft.com/office/drawing/2014/main" id="{5A5BA2A3-7FBB-C7AF-C303-BC479E6583EA}"/>
                  </a:ext>
                </a:extLst>
              </p:cNvPr>
              <p:cNvCxnSpPr>
                <a:cxnSpLocks/>
                <a:stCxn id="129" idx="3"/>
              </p:cNvCxnSpPr>
              <p:nvPr/>
            </p:nvCxnSpPr>
            <p:spPr>
              <a:xfrm>
                <a:off x="6120208" y="5966431"/>
                <a:ext cx="309782" cy="517624"/>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D404E04-124C-C78D-3FEE-86028F1EDBC9}"/>
                  </a:ext>
                </a:extLst>
              </p:cNvPr>
              <p:cNvSpPr txBox="1"/>
              <p:nvPr/>
            </p:nvSpPr>
            <p:spPr>
              <a:xfrm>
                <a:off x="20857282" y="13175468"/>
                <a:ext cx="16162992" cy="1885644"/>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sSub>
                            <m:sSubPr>
                              <m:ctrlP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e>
                      </m:acc>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f>
                        <m:f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acc>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sub>
                          </m:sSub>
                        </m:num>
                        <m:den>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acc>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den>
                      </m:f>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40" name="TextBox 39">
                <a:extLst>
                  <a:ext uri="{FF2B5EF4-FFF2-40B4-BE49-F238E27FC236}">
                    <a16:creationId xmlns:a16="http://schemas.microsoft.com/office/drawing/2014/main" id="{2D404E04-124C-C78D-3FEE-86028F1EDBC9}"/>
                  </a:ext>
                </a:extLst>
              </p:cNvPr>
              <p:cNvSpPr txBox="1">
                <a:spLocks noRot="1" noChangeAspect="1" noMove="1" noResize="1" noEditPoints="1" noAdjustHandles="1" noChangeArrowheads="1" noChangeShapeType="1" noTextEdit="1"/>
              </p:cNvSpPr>
              <p:nvPr/>
            </p:nvSpPr>
            <p:spPr>
              <a:xfrm>
                <a:off x="20857282" y="13175468"/>
                <a:ext cx="16162992" cy="1885644"/>
              </a:xfrm>
              <a:prstGeom prst="rect">
                <a:avLst/>
              </a:prstGeom>
              <a:blipFill>
                <a:blip r:embed="rId36"/>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18289001-1C3C-0E54-D675-18C149FBBEE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7">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7" name="Slide Number Placeholder 3">
            <a:extLst>
              <a:ext uri="{FF2B5EF4-FFF2-40B4-BE49-F238E27FC236}">
                <a16:creationId xmlns:a16="http://schemas.microsoft.com/office/drawing/2014/main" id="{F20D6B90-5F4E-4FC1-F60D-EA29F2169F1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111425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11</a:t>
            </a:fld>
            <a:endParaRPr lang="en-US"/>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sp>
        <p:nvSpPr>
          <p:cNvPr id="11" name="TextBox 10">
            <a:extLst>
              <a:ext uri="{FF2B5EF4-FFF2-40B4-BE49-F238E27FC236}">
                <a16:creationId xmlns:a16="http://schemas.microsoft.com/office/drawing/2014/main" id="{89D902BA-0BAE-2702-AAF8-2D5916C14D1F}"/>
              </a:ext>
            </a:extLst>
          </p:cNvPr>
          <p:cNvSpPr txBox="1"/>
          <p:nvPr/>
        </p:nvSpPr>
        <p:spPr>
          <a:xfrm>
            <a:off x="4184196" y="19404449"/>
            <a:ext cx="28207607" cy="1169551"/>
          </a:xfrm>
          <a:prstGeom prst="rect">
            <a:avLst/>
          </a:prstGeom>
          <a:noFill/>
        </p:spPr>
        <p:txBody>
          <a:bodyPr wrap="square">
            <a:spAutoFit/>
          </a:bodyPr>
          <a:lstStyle/>
          <a:p>
            <a:pPr algn="ctr"/>
            <a:r>
              <a:rPr lang="en-US" sz="7000" dirty="0">
                <a:hlinkClick r:id="rId3"/>
              </a:rPr>
              <a:t>https://build.nvidia.com/stabilityai/stable-diffusion-xl</a:t>
            </a:r>
            <a:endParaRPr lang="en-US" sz="7000" dirty="0"/>
          </a:p>
        </p:txBody>
      </p:sp>
      <p:sp>
        <p:nvSpPr>
          <p:cNvPr id="14" name="Title 1">
            <a:extLst>
              <a:ext uri="{FF2B5EF4-FFF2-40B4-BE49-F238E27FC236}">
                <a16:creationId xmlns:a16="http://schemas.microsoft.com/office/drawing/2014/main" id="{66552DE1-7783-9C2E-E281-F01B8280A09A}"/>
              </a:ext>
            </a:extLst>
          </p:cNvPr>
          <p:cNvSpPr>
            <a:spLocks noGrp="1"/>
          </p:cNvSpPr>
          <p:nvPr>
            <p:ph type="title"/>
          </p:nvPr>
        </p:nvSpPr>
        <p:spPr>
          <a:xfrm>
            <a:off x="843566" y="168303"/>
            <a:ext cx="34888869" cy="2290736"/>
          </a:xfrm>
        </p:spPr>
        <p:txBody>
          <a:bodyPr>
            <a:normAutofit/>
          </a:bodyPr>
          <a:lstStyle/>
          <a:p>
            <a:r>
              <a:rPr lang="en-US" sz="11000" b="0" dirty="0" err="1"/>
              <a:t>build.nvidia.com</a:t>
            </a:r>
            <a:r>
              <a:rPr lang="en-US" sz="11000" b="0" dirty="0"/>
              <a:t> </a:t>
            </a:r>
            <a:r>
              <a:rPr lang="en-US" sz="11000" dirty="0" err="1"/>
              <a:t>stabilityai</a:t>
            </a:r>
            <a:r>
              <a:rPr lang="en-US" sz="11000" dirty="0"/>
              <a:t>/stable-diffusion-xl</a:t>
            </a:r>
            <a:endParaRPr lang="en-US" sz="11000" b="0" dirty="0"/>
          </a:p>
        </p:txBody>
      </p:sp>
      <p:pic>
        <p:nvPicPr>
          <p:cNvPr id="2" name="Picture 1">
            <a:extLst>
              <a:ext uri="{FF2B5EF4-FFF2-40B4-BE49-F238E27FC236}">
                <a16:creationId xmlns:a16="http://schemas.microsoft.com/office/drawing/2014/main" id="{51B1D6C8-A72C-C6B9-F8A6-C3EDC277EACD}"/>
              </a:ext>
            </a:extLst>
          </p:cNvPr>
          <p:cNvPicPr>
            <a:picLocks noChangeAspect="1"/>
          </p:cNvPicPr>
          <p:nvPr/>
        </p:nvPicPr>
        <p:blipFill>
          <a:blip r:embed="rId4"/>
          <a:stretch>
            <a:fillRect/>
          </a:stretch>
        </p:blipFill>
        <p:spPr>
          <a:xfrm>
            <a:off x="15036800" y="2256448"/>
            <a:ext cx="20695634" cy="17068307"/>
          </a:xfrm>
          <a:prstGeom prst="rect">
            <a:avLst/>
          </a:prstGeom>
        </p:spPr>
      </p:pic>
      <p:sp>
        <p:nvSpPr>
          <p:cNvPr id="5" name="TextBox 4">
            <a:extLst>
              <a:ext uri="{FF2B5EF4-FFF2-40B4-BE49-F238E27FC236}">
                <a16:creationId xmlns:a16="http://schemas.microsoft.com/office/drawing/2014/main" id="{9F5CA1DA-9D48-EF5B-6D07-E5301CCDF0B0}"/>
              </a:ext>
            </a:extLst>
          </p:cNvPr>
          <p:cNvSpPr txBox="1"/>
          <p:nvPr/>
        </p:nvSpPr>
        <p:spPr>
          <a:xfrm>
            <a:off x="713705" y="9770239"/>
            <a:ext cx="14323094" cy="2554545"/>
          </a:xfrm>
          <a:prstGeom prst="rect">
            <a:avLst/>
          </a:prstGeom>
          <a:noFill/>
        </p:spPr>
        <p:txBody>
          <a:bodyPr wrap="square">
            <a:spAutoFit/>
          </a:bodyPr>
          <a:lstStyle/>
          <a:p>
            <a:r>
              <a:rPr lang="en-US" sz="8000" dirty="0"/>
              <a:t>Cute Yellow Cat, Cherry Blossom, high detail, sharp focus, 4k</a:t>
            </a:r>
          </a:p>
        </p:txBody>
      </p:sp>
      <p:sp>
        <p:nvSpPr>
          <p:cNvPr id="7" name="TextBox 6">
            <a:extLst>
              <a:ext uri="{FF2B5EF4-FFF2-40B4-BE49-F238E27FC236}">
                <a16:creationId xmlns:a16="http://schemas.microsoft.com/office/drawing/2014/main" id="{26BC8FD7-035E-5DC6-0F32-F063453DC0A5}"/>
              </a:ext>
            </a:extLst>
          </p:cNvPr>
          <p:cNvSpPr txBox="1"/>
          <p:nvPr/>
        </p:nvSpPr>
        <p:spPr>
          <a:xfrm>
            <a:off x="843566" y="2960846"/>
            <a:ext cx="14193233" cy="6247864"/>
          </a:xfrm>
          <a:prstGeom prst="rect">
            <a:avLst/>
          </a:prstGeom>
          <a:noFill/>
        </p:spPr>
        <p:txBody>
          <a:bodyPr wrap="square">
            <a:spAutoFit/>
          </a:bodyPr>
          <a:lstStyle/>
          <a:p>
            <a:r>
              <a:rPr lang="en-US" sz="20000" b="1" dirty="0"/>
              <a:t>Input </a:t>
            </a:r>
          </a:p>
          <a:p>
            <a:r>
              <a:rPr lang="en-US" sz="20000" b="1" dirty="0"/>
              <a:t>Prompt</a:t>
            </a:r>
          </a:p>
        </p:txBody>
      </p:sp>
    </p:spTree>
    <p:extLst>
      <p:ext uri="{BB962C8B-B14F-4D97-AF65-F5344CB8AC3E}">
        <p14:creationId xmlns:p14="http://schemas.microsoft.com/office/powerpoint/2010/main" val="29821847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Reverse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3"/>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4"/>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5"/>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6"/>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7"/>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8"/>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9"/>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0"/>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1"/>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2"/>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3"/>
          <a:stretch>
            <a:fillRect/>
          </a:stretch>
        </p:blipFill>
        <p:spPr>
          <a:xfrm>
            <a:off x="31252751" y="6412938"/>
            <a:ext cx="2807050" cy="2719328"/>
          </a:xfrm>
          <a:prstGeom prst="rect">
            <a:avLst/>
          </a:prstGeom>
        </p:spPr>
      </p:pic>
      <p:sp>
        <p:nvSpPr>
          <p:cNvPr id="3" name="TextBox 2">
            <a:extLst>
              <a:ext uri="{FF2B5EF4-FFF2-40B4-BE49-F238E27FC236}">
                <a16:creationId xmlns:a16="http://schemas.microsoft.com/office/drawing/2014/main" id="{BD78FD19-6A67-2DC6-7921-9A40A449E6FB}"/>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4" name="TextBox 3">
            <a:extLst>
              <a:ext uri="{FF2B5EF4-FFF2-40B4-BE49-F238E27FC236}">
                <a16:creationId xmlns:a16="http://schemas.microsoft.com/office/drawing/2014/main" id="{AA902981-5E9C-9E52-DF57-449212D4B136}"/>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6" name="TextBox 5">
            <a:extLst>
              <a:ext uri="{FF2B5EF4-FFF2-40B4-BE49-F238E27FC236}">
                <a16:creationId xmlns:a16="http://schemas.microsoft.com/office/drawing/2014/main" id="{A218C07F-F39C-571F-7C08-978D82114688}"/>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7" name="TextBox 6">
            <a:extLst>
              <a:ext uri="{FF2B5EF4-FFF2-40B4-BE49-F238E27FC236}">
                <a16:creationId xmlns:a16="http://schemas.microsoft.com/office/drawing/2014/main" id="{7A6D0580-3E06-0A36-AD91-03E597B3574A}"/>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9" name="TextBox 8">
            <a:extLst>
              <a:ext uri="{FF2B5EF4-FFF2-40B4-BE49-F238E27FC236}">
                <a16:creationId xmlns:a16="http://schemas.microsoft.com/office/drawing/2014/main" id="{1540DACC-4F9E-E0B9-05BA-E82A822DD76E}"/>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11" name="TextBox 10">
            <a:extLst>
              <a:ext uri="{FF2B5EF4-FFF2-40B4-BE49-F238E27FC236}">
                <a16:creationId xmlns:a16="http://schemas.microsoft.com/office/drawing/2014/main" id="{462D6051-AE64-EB61-DAD6-6AE339718A7F}"/>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13" name="TextBox 12">
            <a:extLst>
              <a:ext uri="{FF2B5EF4-FFF2-40B4-BE49-F238E27FC236}">
                <a16:creationId xmlns:a16="http://schemas.microsoft.com/office/drawing/2014/main" id="{70147A3A-AE0D-837A-7922-D2E1AB10932A}"/>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15" name="TextBox 14">
            <a:extLst>
              <a:ext uri="{FF2B5EF4-FFF2-40B4-BE49-F238E27FC236}">
                <a16:creationId xmlns:a16="http://schemas.microsoft.com/office/drawing/2014/main" id="{2EF95912-7186-446C-EF28-ACF4BFD16C4C}"/>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16" name="TextBox 15">
            <a:extLst>
              <a:ext uri="{FF2B5EF4-FFF2-40B4-BE49-F238E27FC236}">
                <a16:creationId xmlns:a16="http://schemas.microsoft.com/office/drawing/2014/main" id="{C0283B89-5EC6-E255-0E5A-3747E8EAC350}"/>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17" name="TextBox 16">
            <a:extLst>
              <a:ext uri="{FF2B5EF4-FFF2-40B4-BE49-F238E27FC236}">
                <a16:creationId xmlns:a16="http://schemas.microsoft.com/office/drawing/2014/main" id="{AE573855-7E83-73F9-6346-BC90EBE86F91}"/>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20" name="TextBox 19">
            <a:extLst>
              <a:ext uri="{FF2B5EF4-FFF2-40B4-BE49-F238E27FC236}">
                <a16:creationId xmlns:a16="http://schemas.microsoft.com/office/drawing/2014/main" id="{8BDA6128-4C61-B117-FE52-C99B89FC5A9E}"/>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81B7270-BC7C-912E-8FA1-3485F667056A}"/>
                  </a:ext>
                </a:extLst>
              </p:cNvPr>
              <p:cNvSpPr txBox="1"/>
              <p:nvPr/>
            </p:nvSpPr>
            <p:spPr>
              <a:xfrm>
                <a:off x="8802178" y="15526740"/>
                <a:ext cx="16162992" cy="2386487"/>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6000" b="0" i="1" smtClean="0">
                              <a:solidFill>
                                <a:schemeClr val="bg1"/>
                              </a:solidFill>
                              <a:latin typeface="Cambria Math" panose="02040503050406030204" pitchFamily="18" charset="0"/>
                              <a:cs typeface="NVIDIA Sans" panose="020B0503020203020204" pitchFamily="34" charset="0"/>
                            </a:rPr>
                          </m:ctrlPr>
                        </m:accPr>
                        <m:e>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e>
                            <m:sub>
                              <m:r>
                                <a:rPr lang="en-US" sz="6000" i="1">
                                  <a:solidFill>
                                    <a:schemeClr val="bg1"/>
                                  </a:solidFill>
                                  <a:latin typeface="Cambria Math" panose="02040503050406030204" pitchFamily="18" charset="0"/>
                                  <a:cs typeface="NVIDIA Sans" panose="020B0503020203020204" pitchFamily="34" charset="0"/>
                                </a:rPr>
                                <m:t>𝑡</m:t>
                              </m:r>
                            </m:sub>
                          </m:sSub>
                        </m:e>
                      </m:acc>
                      <m:r>
                        <a:rPr lang="en-US" sz="6000" b="0" i="1" smtClean="0">
                          <a:solidFill>
                            <a:schemeClr val="bg1"/>
                          </a:solidFill>
                          <a:latin typeface="Cambria Math" panose="02040503050406030204" pitchFamily="18" charset="0"/>
                          <a:cs typeface="NVIDIA Sans" panose="020B0503020203020204" pitchFamily="34" charset="0"/>
                        </a:rPr>
                        <m:t>=</m:t>
                      </m:r>
                      <m:f>
                        <m:fPr>
                          <m:ctrlPr>
                            <a:rPr lang="en-US" sz="6000" b="0" i="1" smtClean="0">
                              <a:solidFill>
                                <a:schemeClr val="bg1"/>
                              </a:solidFill>
                              <a:latin typeface="Cambria Math" panose="02040503050406030204" pitchFamily="18" charset="0"/>
                              <a:cs typeface="NVIDIA Sans" panose="020B0503020203020204" pitchFamily="34" charset="0"/>
                            </a:rPr>
                          </m:ctrlPr>
                        </m:fPr>
                        <m:num>
                          <m:r>
                            <a:rPr lang="en-US" sz="6000" b="0" i="1" smtClean="0">
                              <a:solidFill>
                                <a:schemeClr val="bg1"/>
                              </a:solidFill>
                              <a:latin typeface="Cambria Math" panose="02040503050406030204" pitchFamily="18" charset="0"/>
                              <a:cs typeface="NVIDIA Sans" panose="020B0503020203020204" pitchFamily="34" charset="0"/>
                            </a:rPr>
                            <m:t>1</m:t>
                          </m:r>
                        </m:num>
                        <m:den>
                          <m:rad>
                            <m:radPr>
                              <m:degHide m:val="on"/>
                              <m:ctrlPr>
                                <a:rPr lang="en-US" sz="6000" b="0" i="1" smtClean="0">
                                  <a:solidFill>
                                    <a:schemeClr val="bg1"/>
                                  </a:solidFill>
                                  <a:latin typeface="Cambria Math" panose="02040503050406030204" pitchFamily="18" charset="0"/>
                                  <a:cs typeface="NVIDIA Sans" panose="020B0503020203020204" pitchFamily="34" charset="0"/>
                                </a:rPr>
                              </m:ctrlPr>
                            </m:radPr>
                            <m:deg/>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sub>
                                  <m:r>
                                    <a:rPr lang="en-US" sz="6000" b="0" i="1" smtClean="0">
                                      <a:solidFill>
                                        <a:schemeClr val="bg1"/>
                                      </a:solidFill>
                                      <a:latin typeface="Cambria Math" panose="02040503050406030204" pitchFamily="18" charset="0"/>
                                      <a:cs typeface="NVIDIA Sans" panose="020B0503020203020204" pitchFamily="34" charset="0"/>
                                    </a:rPr>
                                    <m:t>𝑡</m:t>
                                  </m:r>
                                </m:sub>
                              </m:sSub>
                            </m:e>
                          </m:rad>
                        </m:den>
                      </m:f>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cs typeface="NVIDIA Sans" panose="020B0503020203020204" pitchFamily="34" charset="0"/>
                                </a:rPr>
                                <m:t>𝑥</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f>
                            <m:fPr>
                              <m:ctrlPr>
                                <a:rPr lang="en-US" sz="6000" b="0" i="1" smtClean="0">
                                  <a:solidFill>
                                    <a:schemeClr val="bg1"/>
                                  </a:solidFill>
                                  <a:latin typeface="Cambria Math" panose="02040503050406030204" pitchFamily="18" charset="0"/>
                                  <a:cs typeface="NVIDIA Sans" panose="020B0503020203020204" pitchFamily="34" charset="0"/>
                                </a:rPr>
                              </m:ctrlPr>
                            </m:fPr>
                            <m:num>
                              <m:r>
                                <a:rPr lang="en-US" sz="6000" b="0" i="1" smtClean="0">
                                  <a:solidFill>
                                    <a:schemeClr val="bg1"/>
                                  </a:solidFill>
                                  <a:latin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sub>
                                  <m:r>
                                    <a:rPr lang="en-US" sz="6000" b="0" i="1" smtClean="0">
                                      <a:solidFill>
                                        <a:schemeClr val="bg1"/>
                                      </a:solidFill>
                                      <a:latin typeface="Cambria Math" panose="02040503050406030204" pitchFamily="18" charset="0"/>
                                      <a:cs typeface="NVIDIA Sans" panose="020B0503020203020204" pitchFamily="34" charset="0"/>
                                    </a:rPr>
                                    <m:t>𝑡</m:t>
                                  </m:r>
                                </m:sub>
                              </m:sSub>
                            </m:num>
                            <m:den>
                              <m:rad>
                                <m:radPr>
                                  <m:degHide m:val="on"/>
                                  <m:ctrlPr>
                                    <a:rPr lang="en-US" sz="6000" b="0" i="1" smtClean="0">
                                      <a:solidFill>
                                        <a:schemeClr val="bg1"/>
                                      </a:solidFill>
                                      <a:latin typeface="Cambria Math" panose="02040503050406030204" pitchFamily="18" charset="0"/>
                                      <a:cs typeface="NVIDIA Sans" panose="020B0503020203020204" pitchFamily="34" charset="0"/>
                                    </a:rPr>
                                  </m:ctrlPr>
                                </m:radPr>
                                <m:deg/>
                                <m:e>
                                  <m:r>
                                    <a:rPr lang="en-US" sz="6000" b="0" i="1" smtClean="0">
                                      <a:solidFill>
                                        <a:schemeClr val="bg1"/>
                                      </a:solidFill>
                                      <a:latin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sub>
                                      <m:r>
                                        <a:rPr lang="en-US" sz="6000" b="0" i="1" smtClean="0">
                                          <a:solidFill>
                                            <a:schemeClr val="bg1"/>
                                          </a:solidFill>
                                          <a:latin typeface="Cambria Math" panose="02040503050406030204" pitchFamily="18" charset="0"/>
                                          <a:cs typeface="NVIDIA Sans" panose="020B0503020203020204" pitchFamily="34" charset="0"/>
                                        </a:rPr>
                                        <m:t>𝑡</m:t>
                                      </m:r>
                                    </m:sub>
                                  </m:sSub>
                                </m:e>
                              </m:rad>
                            </m:den>
                          </m:f>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𝜖</m:t>
                              </m:r>
                            </m:e>
                            <m:sub>
                              <m:r>
                                <a:rPr lang="en-US" sz="6000" b="0" i="1" smtClean="0">
                                  <a:solidFill>
                                    <a:schemeClr val="bg1"/>
                                  </a:solidFill>
                                  <a:latin typeface="Cambria Math" panose="02040503050406030204" pitchFamily="18" charset="0"/>
                                  <a:cs typeface="NVIDIA Sans" panose="020B0503020203020204" pitchFamily="34" charset="0"/>
                                </a:rPr>
                                <m:t>𝑡</m:t>
                              </m:r>
                            </m:sub>
                          </m:sSub>
                        </m:e>
                      </m:d>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31" name="TextBox 30">
                <a:extLst>
                  <a:ext uri="{FF2B5EF4-FFF2-40B4-BE49-F238E27FC236}">
                    <a16:creationId xmlns:a16="http://schemas.microsoft.com/office/drawing/2014/main" id="{C81B7270-BC7C-912E-8FA1-3485F667056A}"/>
                  </a:ext>
                </a:extLst>
              </p:cNvPr>
              <p:cNvSpPr txBox="1">
                <a:spLocks noRot="1" noChangeAspect="1" noMove="1" noResize="1" noEditPoints="1" noAdjustHandles="1" noChangeArrowheads="1" noChangeShapeType="1" noTextEdit="1"/>
              </p:cNvSpPr>
              <p:nvPr/>
            </p:nvSpPr>
            <p:spPr>
              <a:xfrm>
                <a:off x="8802178" y="15526740"/>
                <a:ext cx="16162992" cy="2386487"/>
              </a:xfrm>
              <a:prstGeom prst="rect">
                <a:avLst/>
              </a:prstGeom>
              <a:blipFill>
                <a:blip r:embed="rId35"/>
                <a:stretch>
                  <a:fillRect/>
                </a:stretch>
              </a:blipFill>
            </p:spPr>
            <p:txBody>
              <a:bodyPr/>
              <a:lstStyle/>
              <a:p>
                <a:r>
                  <a:rPr lang="en-US">
                    <a:noFill/>
                  </a:rPr>
                  <a:t> </a:t>
                </a:r>
              </a:p>
            </p:txBody>
          </p:sp>
        </mc:Fallback>
      </mc:AlternateContent>
      <p:grpSp>
        <p:nvGrpSpPr>
          <p:cNvPr id="38" name="Group 37">
            <a:extLst>
              <a:ext uri="{FF2B5EF4-FFF2-40B4-BE49-F238E27FC236}">
                <a16:creationId xmlns:a16="http://schemas.microsoft.com/office/drawing/2014/main" id="{7E23E2BB-A86D-0B92-91C1-05DD22CE6A59}"/>
              </a:ext>
            </a:extLst>
          </p:cNvPr>
          <p:cNvGrpSpPr/>
          <p:nvPr/>
        </p:nvGrpSpPr>
        <p:grpSpPr>
          <a:xfrm>
            <a:off x="19886672" y="15762872"/>
            <a:ext cx="10070802" cy="2153089"/>
            <a:chOff x="19886672" y="15762872"/>
            <a:chExt cx="10070802" cy="2153089"/>
          </a:xfrm>
        </p:grpSpPr>
        <p:sp>
          <p:nvSpPr>
            <p:cNvPr id="33" name="Rectangle 32">
              <a:extLst>
                <a:ext uri="{FF2B5EF4-FFF2-40B4-BE49-F238E27FC236}">
                  <a16:creationId xmlns:a16="http://schemas.microsoft.com/office/drawing/2014/main" id="{A9222E0D-3A19-12BF-F379-0C66C3AC7502}"/>
                </a:ext>
              </a:extLst>
            </p:cNvPr>
            <p:cNvSpPr/>
            <p:nvPr/>
          </p:nvSpPr>
          <p:spPr>
            <a:xfrm>
              <a:off x="19886672" y="16124580"/>
              <a:ext cx="1099793" cy="1402470"/>
            </a:xfrm>
            <a:prstGeom prst="rect">
              <a:avLst/>
            </a:prstGeom>
            <a:noFill/>
            <a:ln w="152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1D2A3782-46C9-610C-E326-575C99CF0CB7}"/>
                    </a:ext>
                  </a:extLst>
                </p:cNvPr>
                <p:cNvSpPr/>
                <p:nvPr/>
              </p:nvSpPr>
              <p:spPr>
                <a:xfrm>
                  <a:off x="21955632" y="15762872"/>
                  <a:ext cx="8001842" cy="2153089"/>
                </a:xfrm>
                <a:prstGeom prst="rect">
                  <a:avLst/>
                </a:prstGeom>
                <a:solidFill>
                  <a:schemeClr val="tx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The noise added at time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oMath>
                  </a14:m>
                  <a:endParaRPr lang="en-US" sz="4000" dirty="0">
                    <a:solidFill>
                      <a:schemeClr val="bg1"/>
                    </a:solidFill>
                    <a:latin typeface="NVIDIA Sans" panose="020B0503020203020204" pitchFamily="34" charset="0"/>
                    <a:cs typeface="NVIDIA Sans" panose="020B0503020203020204" pitchFamily="34" charset="0"/>
                  </a:endParaRPr>
                </a:p>
                <a:p>
                  <a:pPr algn="ctr"/>
                  <a:r>
                    <a:rPr lang="en-US" sz="4000" dirty="0">
                      <a:solidFill>
                        <a:schemeClr val="bg1"/>
                      </a:solidFill>
                      <a:latin typeface="NVIDIA Sans" panose="020B0503020203020204" pitchFamily="34" charset="0"/>
                      <a:cs typeface="NVIDIA Sans" panose="020B0503020203020204" pitchFamily="34" charset="0"/>
                    </a:rPr>
                    <a:t>This is what the neural network will estimate</a:t>
                  </a:r>
                </a:p>
              </p:txBody>
            </p:sp>
          </mc:Choice>
          <mc:Fallback xmlns="">
            <p:sp>
              <p:nvSpPr>
                <p:cNvPr id="34" name="Rectangle 33">
                  <a:extLst>
                    <a:ext uri="{FF2B5EF4-FFF2-40B4-BE49-F238E27FC236}">
                      <a16:creationId xmlns:a16="http://schemas.microsoft.com/office/drawing/2014/main" id="{1D2A3782-46C9-610C-E326-575C99CF0CB7}"/>
                    </a:ext>
                  </a:extLst>
                </p:cNvPr>
                <p:cNvSpPr>
                  <a:spLocks noRot="1" noChangeAspect="1" noMove="1" noResize="1" noEditPoints="1" noAdjustHandles="1" noChangeArrowheads="1" noChangeShapeType="1" noTextEdit="1"/>
                </p:cNvSpPr>
                <p:nvPr/>
              </p:nvSpPr>
              <p:spPr>
                <a:xfrm>
                  <a:off x="21955632" y="15762872"/>
                  <a:ext cx="8001842" cy="2153089"/>
                </a:xfrm>
                <a:prstGeom prst="rect">
                  <a:avLst/>
                </a:prstGeom>
                <a:blipFill>
                  <a:blip r:embed="rId37"/>
                  <a:stretch>
                    <a:fillRect b="-4645"/>
                  </a:stretch>
                </a:blipFill>
                <a:ln w="76200">
                  <a:solidFill>
                    <a:schemeClr val="tx2"/>
                  </a:solidFill>
                </a:ln>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332001AF-6159-2A4B-08A8-7C3100E6B4F1}"/>
                </a:ext>
              </a:extLst>
            </p:cNvPr>
            <p:cNvCxnSpPr>
              <a:stCxn id="33" idx="3"/>
            </p:cNvCxnSpPr>
            <p:nvPr/>
          </p:nvCxnSpPr>
          <p:spPr>
            <a:xfrm>
              <a:off x="20986465" y="16825815"/>
              <a:ext cx="1028091"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53E5E61-F7F5-C53E-AA97-104833076ACF}"/>
                  </a:ext>
                </a:extLst>
              </p:cNvPr>
              <p:cNvSpPr txBox="1"/>
              <p:nvPr/>
            </p:nvSpPr>
            <p:spPr>
              <a:xfrm>
                <a:off x="9385341" y="13632676"/>
                <a:ext cx="16162992" cy="971228"/>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𝑞</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0</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cs typeface="NVIDIA Sans" panose="020B0503020203020204" pitchFamily="34" charset="0"/>
                        </a:rPr>
                        <m:t>;</m:t>
                      </m:r>
                      <m:acc>
                        <m:accPr>
                          <m:chr m:val="̃"/>
                          <m:ctrlPr>
                            <a:rPr lang="en-US" sz="6000" b="1" i="1" smtClean="0">
                              <a:solidFill>
                                <a:schemeClr val="bg1"/>
                              </a:solidFill>
                              <a:latin typeface="Cambria Math" panose="02040503050406030204" pitchFamily="18" charset="0"/>
                              <a:cs typeface="NVIDIA Sans" panose="020B0503020203020204" pitchFamily="34" charset="0"/>
                            </a:rPr>
                          </m:ctrlPr>
                        </m:accPr>
                        <m:e>
                          <m:r>
                            <a:rPr lang="en-US" sz="60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𝝁</m:t>
                          </m:r>
                        </m:e>
                      </m:acc>
                      <m:d>
                        <m:dPr>
                          <m:ctrlPr>
                            <a:rPr lang="en-US" sz="6000" i="1">
                              <a:solidFill>
                                <a:schemeClr val="bg1"/>
                              </a:solidFill>
                              <a:latin typeface="Cambria Math" panose="02040503050406030204" pitchFamily="18" charset="0"/>
                              <a:cs typeface="NVIDIA Sans" panose="020B0503020203020204" pitchFamily="34" charset="0"/>
                            </a:rPr>
                          </m:ctrlPr>
                        </m:dPr>
                        <m:e>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i="1">
                                  <a:solidFill>
                                    <a:schemeClr val="bg1"/>
                                  </a:solidFill>
                                  <a:latin typeface="Cambria Math" panose="02040503050406030204" pitchFamily="18" charset="0"/>
                                  <a:cs typeface="NVIDIA Sans" panose="020B0503020203020204" pitchFamily="34" charset="0"/>
                                </a:rPr>
                                <m:t>𝑡</m:t>
                              </m:r>
                            </m:sub>
                          </m:sSub>
                          <m:r>
                            <a:rPr lang="en-US" sz="6000" i="1">
                              <a:solidFill>
                                <a:schemeClr val="bg1"/>
                              </a:solidFill>
                              <a:latin typeface="Cambria Math" panose="02040503050406030204" pitchFamily="18" charset="0"/>
                              <a:cs typeface="NVIDIA Sans" panose="020B0503020203020204" pitchFamily="34" charset="0"/>
                            </a:rPr>
                            <m:t>,</m:t>
                          </m:r>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0</m:t>
                              </m:r>
                            </m:sub>
                          </m:sSub>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sSub>
                            <m:sSubPr>
                              <m:ctrlP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e>
                      </m:acc>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𝐈</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2" name="TextBox 21">
                <a:extLst>
                  <a:ext uri="{FF2B5EF4-FFF2-40B4-BE49-F238E27FC236}">
                    <a16:creationId xmlns:a16="http://schemas.microsoft.com/office/drawing/2014/main" id="{053E5E61-F7F5-C53E-AA97-104833076ACF}"/>
                  </a:ext>
                </a:extLst>
              </p:cNvPr>
              <p:cNvSpPr txBox="1">
                <a:spLocks noRot="1" noChangeAspect="1" noMove="1" noResize="1" noEditPoints="1" noAdjustHandles="1" noChangeArrowheads="1" noChangeShapeType="1" noTextEdit="1"/>
              </p:cNvSpPr>
              <p:nvPr/>
            </p:nvSpPr>
            <p:spPr>
              <a:xfrm>
                <a:off x="9385341" y="13632676"/>
                <a:ext cx="16162992" cy="971228"/>
              </a:xfrm>
              <a:prstGeom prst="rect">
                <a:avLst/>
              </a:prstGeom>
              <a:blipFill>
                <a:blip r:embed="rId38"/>
                <a:stretch>
                  <a:fillRect/>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1733BF1A-7EC5-0382-8013-85A5AB8542A2}"/>
              </a:ext>
            </a:extLst>
          </p:cNvPr>
          <p:cNvGrpSpPr/>
          <p:nvPr/>
        </p:nvGrpSpPr>
        <p:grpSpPr>
          <a:xfrm>
            <a:off x="3800135" y="9845393"/>
            <a:ext cx="29130385" cy="805789"/>
            <a:chOff x="3800135" y="9845393"/>
            <a:chExt cx="29130385" cy="805789"/>
          </a:xfrm>
        </p:grpSpPr>
        <p:grpSp>
          <p:nvGrpSpPr>
            <p:cNvPr id="28" name="Group 27">
              <a:extLst>
                <a:ext uri="{FF2B5EF4-FFF2-40B4-BE49-F238E27FC236}">
                  <a16:creationId xmlns:a16="http://schemas.microsoft.com/office/drawing/2014/main" id="{79D08391-B4EB-3033-F83F-DC12EB7CC836}"/>
                </a:ext>
              </a:extLst>
            </p:cNvPr>
            <p:cNvGrpSpPr/>
            <p:nvPr/>
          </p:nvGrpSpPr>
          <p:grpSpPr>
            <a:xfrm>
              <a:off x="3800135" y="9845393"/>
              <a:ext cx="2926080" cy="805789"/>
              <a:chOff x="3800135" y="9884106"/>
              <a:chExt cx="2989942" cy="805789"/>
            </a:xfrm>
          </p:grpSpPr>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B6DE962E-E57E-9518-CAA1-88978DBAF2B0}"/>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7" name="TextBox 116">
                    <a:extLst>
                      <a:ext uri="{FF2B5EF4-FFF2-40B4-BE49-F238E27FC236}">
                        <a16:creationId xmlns:a16="http://schemas.microsoft.com/office/drawing/2014/main" id="{B6DE962E-E57E-9518-CAA1-88978DBAF2B0}"/>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39"/>
                    <a:stretch>
                      <a:fillRect/>
                    </a:stretch>
                  </a:blipFill>
                </p:spPr>
                <p:txBody>
                  <a:bodyPr/>
                  <a:lstStyle/>
                  <a:p>
                    <a:r>
                      <a:rPr lang="en-US">
                        <a:noFill/>
                      </a:rPr>
                      <a:t> </a:t>
                    </a:r>
                  </a:p>
                </p:txBody>
              </p:sp>
            </mc:Fallback>
          </mc:AlternateContent>
          <p:cxnSp>
            <p:nvCxnSpPr>
              <p:cNvPr id="118" name="Connector: Curved 117">
                <a:extLst>
                  <a:ext uri="{FF2B5EF4-FFF2-40B4-BE49-F238E27FC236}">
                    <a16:creationId xmlns:a16="http://schemas.microsoft.com/office/drawing/2014/main" id="{0B67D388-89EA-5438-C671-9A0C015F5B8B}"/>
                  </a:ext>
                </a:extLst>
              </p:cNvPr>
              <p:cNvCxnSpPr>
                <a:cxnSpLocks/>
                <a:stCxn id="117"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or: Curved 118">
                <a:extLst>
                  <a:ext uri="{FF2B5EF4-FFF2-40B4-BE49-F238E27FC236}">
                    <a16:creationId xmlns:a16="http://schemas.microsoft.com/office/drawing/2014/main" id="{51C3C693-5A3B-EDD8-A81C-2007879DF457}"/>
                  </a:ext>
                </a:extLst>
              </p:cNvPr>
              <p:cNvCxnSpPr>
                <a:cxnSpLocks/>
                <a:endCxn id="117"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FB0FA562-1F3F-E759-3CB8-AA7688AD68D3}"/>
                </a:ext>
              </a:extLst>
            </p:cNvPr>
            <p:cNvGrpSpPr/>
            <p:nvPr/>
          </p:nvGrpSpPr>
          <p:grpSpPr>
            <a:xfrm>
              <a:off x="6711724" y="9845393"/>
              <a:ext cx="2926080" cy="805789"/>
              <a:chOff x="3800135" y="9884106"/>
              <a:chExt cx="2989942" cy="805789"/>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EB9ADE0F-2D09-7B2A-E885-276E6B1D93D4}"/>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4" name="TextBox 113">
                    <a:extLst>
                      <a:ext uri="{FF2B5EF4-FFF2-40B4-BE49-F238E27FC236}">
                        <a16:creationId xmlns:a16="http://schemas.microsoft.com/office/drawing/2014/main" id="{EB9ADE0F-2D09-7B2A-E885-276E6B1D93D4}"/>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0"/>
                    <a:stretch>
                      <a:fillRect/>
                    </a:stretch>
                  </a:blipFill>
                </p:spPr>
                <p:txBody>
                  <a:bodyPr/>
                  <a:lstStyle/>
                  <a:p>
                    <a:r>
                      <a:rPr lang="en-US">
                        <a:noFill/>
                      </a:rPr>
                      <a:t> </a:t>
                    </a:r>
                  </a:p>
                </p:txBody>
              </p:sp>
            </mc:Fallback>
          </mc:AlternateContent>
          <p:cxnSp>
            <p:nvCxnSpPr>
              <p:cNvPr id="115" name="Connector: Curved 114">
                <a:extLst>
                  <a:ext uri="{FF2B5EF4-FFF2-40B4-BE49-F238E27FC236}">
                    <a16:creationId xmlns:a16="http://schemas.microsoft.com/office/drawing/2014/main" id="{20563CE5-D8A4-A804-3E74-725697A30565}"/>
                  </a:ext>
                </a:extLst>
              </p:cNvPr>
              <p:cNvCxnSpPr>
                <a:cxnSpLocks/>
                <a:stCxn id="11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6" name="Connector: Curved 115">
                <a:extLst>
                  <a:ext uri="{FF2B5EF4-FFF2-40B4-BE49-F238E27FC236}">
                    <a16:creationId xmlns:a16="http://schemas.microsoft.com/office/drawing/2014/main" id="{5B3F6376-F374-E2E7-A4BD-37D0CCD948D7}"/>
                  </a:ext>
                </a:extLst>
              </p:cNvPr>
              <p:cNvCxnSpPr>
                <a:cxnSpLocks/>
                <a:endCxn id="11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CC0EB7D2-EDA7-8CA5-8FCF-1C4E107D3E69}"/>
                </a:ext>
              </a:extLst>
            </p:cNvPr>
            <p:cNvGrpSpPr/>
            <p:nvPr/>
          </p:nvGrpSpPr>
          <p:grpSpPr>
            <a:xfrm>
              <a:off x="9623313" y="9845393"/>
              <a:ext cx="2926080" cy="805789"/>
              <a:chOff x="3800135" y="9884106"/>
              <a:chExt cx="2989942" cy="805789"/>
            </a:xfrm>
          </p:grpSpPr>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3696B8E3-C9EE-3073-B72C-355CE33F5D5A}"/>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1" name="TextBox 110">
                    <a:extLst>
                      <a:ext uri="{FF2B5EF4-FFF2-40B4-BE49-F238E27FC236}">
                        <a16:creationId xmlns:a16="http://schemas.microsoft.com/office/drawing/2014/main" id="{3696B8E3-C9EE-3073-B72C-355CE33F5D5A}"/>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1"/>
                    <a:stretch>
                      <a:fillRect/>
                    </a:stretch>
                  </a:blipFill>
                </p:spPr>
                <p:txBody>
                  <a:bodyPr/>
                  <a:lstStyle/>
                  <a:p>
                    <a:r>
                      <a:rPr lang="en-US">
                        <a:noFill/>
                      </a:rPr>
                      <a:t> </a:t>
                    </a:r>
                  </a:p>
                </p:txBody>
              </p:sp>
            </mc:Fallback>
          </mc:AlternateContent>
          <p:cxnSp>
            <p:nvCxnSpPr>
              <p:cNvPr id="112" name="Connector: Curved 111">
                <a:extLst>
                  <a:ext uri="{FF2B5EF4-FFF2-40B4-BE49-F238E27FC236}">
                    <a16:creationId xmlns:a16="http://schemas.microsoft.com/office/drawing/2014/main" id="{D5AA1F3F-E691-618E-E2C4-D4245DE99CCF}"/>
                  </a:ext>
                </a:extLst>
              </p:cNvPr>
              <p:cNvCxnSpPr>
                <a:cxnSpLocks/>
                <a:stCxn id="11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3" name="Connector: Curved 112">
                <a:extLst>
                  <a:ext uri="{FF2B5EF4-FFF2-40B4-BE49-F238E27FC236}">
                    <a16:creationId xmlns:a16="http://schemas.microsoft.com/office/drawing/2014/main" id="{D9F9E8E3-0C2A-9368-FC4E-278453548224}"/>
                  </a:ext>
                </a:extLst>
              </p:cNvPr>
              <p:cNvCxnSpPr>
                <a:cxnSpLocks/>
                <a:endCxn id="11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8BA31ADB-7EAF-23D2-C9DC-91E3FA99AD4A}"/>
                </a:ext>
              </a:extLst>
            </p:cNvPr>
            <p:cNvGrpSpPr/>
            <p:nvPr/>
          </p:nvGrpSpPr>
          <p:grpSpPr>
            <a:xfrm>
              <a:off x="12534902" y="9845393"/>
              <a:ext cx="2926080" cy="805789"/>
              <a:chOff x="3800135" y="9884106"/>
              <a:chExt cx="2989942" cy="805789"/>
            </a:xfrm>
          </p:grpSpPr>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5179F4D3-D292-64F7-CD46-5589F9075777}"/>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08" name="TextBox 107">
                    <a:extLst>
                      <a:ext uri="{FF2B5EF4-FFF2-40B4-BE49-F238E27FC236}">
                        <a16:creationId xmlns:a16="http://schemas.microsoft.com/office/drawing/2014/main" id="{5179F4D3-D292-64F7-CD46-5589F9075777}"/>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2"/>
                    <a:stretch>
                      <a:fillRect/>
                    </a:stretch>
                  </a:blipFill>
                </p:spPr>
                <p:txBody>
                  <a:bodyPr/>
                  <a:lstStyle/>
                  <a:p>
                    <a:r>
                      <a:rPr lang="en-US">
                        <a:noFill/>
                      </a:rPr>
                      <a:t> </a:t>
                    </a:r>
                  </a:p>
                </p:txBody>
              </p:sp>
            </mc:Fallback>
          </mc:AlternateContent>
          <p:cxnSp>
            <p:nvCxnSpPr>
              <p:cNvPr id="109" name="Connector: Curved 108">
                <a:extLst>
                  <a:ext uri="{FF2B5EF4-FFF2-40B4-BE49-F238E27FC236}">
                    <a16:creationId xmlns:a16="http://schemas.microsoft.com/office/drawing/2014/main" id="{3844F926-20F5-DF0C-F197-8DCDE12439F4}"/>
                  </a:ext>
                </a:extLst>
              </p:cNvPr>
              <p:cNvCxnSpPr>
                <a:cxnSpLocks/>
                <a:stCxn id="108"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0" name="Connector: Curved 109">
                <a:extLst>
                  <a:ext uri="{FF2B5EF4-FFF2-40B4-BE49-F238E27FC236}">
                    <a16:creationId xmlns:a16="http://schemas.microsoft.com/office/drawing/2014/main" id="{146A2180-9139-E93E-5948-1DE8E6DFBEAA}"/>
                  </a:ext>
                </a:extLst>
              </p:cNvPr>
              <p:cNvCxnSpPr>
                <a:cxnSpLocks/>
                <a:endCxn id="108"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36D96A4-D513-3669-BCC1-07F8237DB463}"/>
                </a:ext>
              </a:extLst>
            </p:cNvPr>
            <p:cNvGrpSpPr/>
            <p:nvPr/>
          </p:nvGrpSpPr>
          <p:grpSpPr>
            <a:xfrm>
              <a:off x="15446491" y="9845393"/>
              <a:ext cx="2926080" cy="805789"/>
              <a:chOff x="3800135" y="9884106"/>
              <a:chExt cx="2989942" cy="805789"/>
            </a:xfrm>
          </p:grpSpPr>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5641CD46-0469-F825-15AD-96263F6A78D6}"/>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05" name="TextBox 104">
                    <a:extLst>
                      <a:ext uri="{FF2B5EF4-FFF2-40B4-BE49-F238E27FC236}">
                        <a16:creationId xmlns:a16="http://schemas.microsoft.com/office/drawing/2014/main" id="{5641CD46-0469-F825-15AD-96263F6A78D6}"/>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3"/>
                    <a:stretch>
                      <a:fillRect/>
                    </a:stretch>
                  </a:blipFill>
                </p:spPr>
                <p:txBody>
                  <a:bodyPr/>
                  <a:lstStyle/>
                  <a:p>
                    <a:r>
                      <a:rPr lang="en-US">
                        <a:noFill/>
                      </a:rPr>
                      <a:t> </a:t>
                    </a:r>
                  </a:p>
                </p:txBody>
              </p:sp>
            </mc:Fallback>
          </mc:AlternateContent>
          <p:cxnSp>
            <p:nvCxnSpPr>
              <p:cNvPr id="106" name="Connector: Curved 105">
                <a:extLst>
                  <a:ext uri="{FF2B5EF4-FFF2-40B4-BE49-F238E27FC236}">
                    <a16:creationId xmlns:a16="http://schemas.microsoft.com/office/drawing/2014/main" id="{F5F17A14-AF56-73E2-5460-B3A1A00A1010}"/>
                  </a:ext>
                </a:extLst>
              </p:cNvPr>
              <p:cNvCxnSpPr>
                <a:cxnSpLocks/>
                <a:stCxn id="105"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7" name="Connector: Curved 106">
                <a:extLst>
                  <a:ext uri="{FF2B5EF4-FFF2-40B4-BE49-F238E27FC236}">
                    <a16:creationId xmlns:a16="http://schemas.microsoft.com/office/drawing/2014/main" id="{1EB50B70-6D15-D9BC-6068-156AEEA07396}"/>
                  </a:ext>
                </a:extLst>
              </p:cNvPr>
              <p:cNvCxnSpPr>
                <a:cxnSpLocks/>
                <a:endCxn id="105"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A4BF968-A10B-6C81-A1DA-EDE555A899B7}"/>
                </a:ext>
              </a:extLst>
            </p:cNvPr>
            <p:cNvGrpSpPr/>
            <p:nvPr/>
          </p:nvGrpSpPr>
          <p:grpSpPr>
            <a:xfrm>
              <a:off x="18358080" y="9845393"/>
              <a:ext cx="2926080" cy="805789"/>
              <a:chOff x="3800135" y="9884106"/>
              <a:chExt cx="2989942" cy="805789"/>
            </a:xfrm>
          </p:grpSpPr>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F6836074-CB56-B939-2DDC-1A252C65141C}"/>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60" name="TextBox 59">
                    <a:extLst>
                      <a:ext uri="{FF2B5EF4-FFF2-40B4-BE49-F238E27FC236}">
                        <a16:creationId xmlns:a16="http://schemas.microsoft.com/office/drawing/2014/main" id="{F6836074-CB56-B939-2DDC-1A252C65141C}"/>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4"/>
                    <a:stretch>
                      <a:fillRect/>
                    </a:stretch>
                  </a:blipFill>
                </p:spPr>
                <p:txBody>
                  <a:bodyPr/>
                  <a:lstStyle/>
                  <a:p>
                    <a:r>
                      <a:rPr lang="en-US">
                        <a:noFill/>
                      </a:rPr>
                      <a:t> </a:t>
                    </a:r>
                  </a:p>
                </p:txBody>
              </p:sp>
            </mc:Fallback>
          </mc:AlternateContent>
          <p:cxnSp>
            <p:nvCxnSpPr>
              <p:cNvPr id="61" name="Connector: Curved 60">
                <a:extLst>
                  <a:ext uri="{FF2B5EF4-FFF2-40B4-BE49-F238E27FC236}">
                    <a16:creationId xmlns:a16="http://schemas.microsoft.com/office/drawing/2014/main" id="{6961EAFF-381C-1F83-2591-5F06D57CC61F}"/>
                  </a:ext>
                </a:extLst>
              </p:cNvPr>
              <p:cNvCxnSpPr>
                <a:cxnSpLocks/>
                <a:stCxn id="60"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Connector: Curved 103">
                <a:extLst>
                  <a:ext uri="{FF2B5EF4-FFF2-40B4-BE49-F238E27FC236}">
                    <a16:creationId xmlns:a16="http://schemas.microsoft.com/office/drawing/2014/main" id="{853A6B66-CC17-B2D8-9AAE-45F3F916563F}"/>
                  </a:ext>
                </a:extLst>
              </p:cNvPr>
              <p:cNvCxnSpPr>
                <a:cxnSpLocks/>
                <a:endCxn id="60"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A9FA1325-035F-9571-FBD1-293B170F0055}"/>
                </a:ext>
              </a:extLst>
            </p:cNvPr>
            <p:cNvGrpSpPr/>
            <p:nvPr/>
          </p:nvGrpSpPr>
          <p:grpSpPr>
            <a:xfrm>
              <a:off x="21269669" y="9845393"/>
              <a:ext cx="2926080" cy="805789"/>
              <a:chOff x="3800135" y="9884106"/>
              <a:chExt cx="2989942" cy="805789"/>
            </a:xfrm>
          </p:grpSpPr>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B52A2FD9-B3BC-7622-3741-6BE54F0E14AB}"/>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7" name="TextBox 56">
                    <a:extLst>
                      <a:ext uri="{FF2B5EF4-FFF2-40B4-BE49-F238E27FC236}">
                        <a16:creationId xmlns:a16="http://schemas.microsoft.com/office/drawing/2014/main" id="{B52A2FD9-B3BC-7622-3741-6BE54F0E14AB}"/>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5"/>
                    <a:stretch>
                      <a:fillRect/>
                    </a:stretch>
                  </a:blipFill>
                </p:spPr>
                <p:txBody>
                  <a:bodyPr/>
                  <a:lstStyle/>
                  <a:p>
                    <a:r>
                      <a:rPr lang="en-US">
                        <a:noFill/>
                      </a:rPr>
                      <a:t> </a:t>
                    </a:r>
                  </a:p>
                </p:txBody>
              </p:sp>
            </mc:Fallback>
          </mc:AlternateContent>
          <p:cxnSp>
            <p:nvCxnSpPr>
              <p:cNvPr id="58" name="Connector: Curved 57">
                <a:extLst>
                  <a:ext uri="{FF2B5EF4-FFF2-40B4-BE49-F238E27FC236}">
                    <a16:creationId xmlns:a16="http://schemas.microsoft.com/office/drawing/2014/main" id="{347E7313-E4B7-59B3-34D3-9FB47DD441B3}"/>
                  </a:ext>
                </a:extLst>
              </p:cNvPr>
              <p:cNvCxnSpPr>
                <a:cxnSpLocks/>
                <a:stCxn id="57"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Connector: Curved 58">
                <a:extLst>
                  <a:ext uri="{FF2B5EF4-FFF2-40B4-BE49-F238E27FC236}">
                    <a16:creationId xmlns:a16="http://schemas.microsoft.com/office/drawing/2014/main" id="{CBB9EC17-B5D3-DB17-53DF-440C50C63F44}"/>
                  </a:ext>
                </a:extLst>
              </p:cNvPr>
              <p:cNvCxnSpPr>
                <a:cxnSpLocks/>
                <a:endCxn id="57"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4936C601-77E4-EDAA-449D-0BADEE5EA590}"/>
                </a:ext>
              </a:extLst>
            </p:cNvPr>
            <p:cNvGrpSpPr/>
            <p:nvPr/>
          </p:nvGrpSpPr>
          <p:grpSpPr>
            <a:xfrm>
              <a:off x="24181258" y="9845393"/>
              <a:ext cx="2926080" cy="805789"/>
              <a:chOff x="3800135" y="9884106"/>
              <a:chExt cx="2989942" cy="805789"/>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A39904E-5436-E25B-DA9F-E98C6B595C34}"/>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4" name="TextBox 53">
                    <a:extLst>
                      <a:ext uri="{FF2B5EF4-FFF2-40B4-BE49-F238E27FC236}">
                        <a16:creationId xmlns:a16="http://schemas.microsoft.com/office/drawing/2014/main" id="{AA39904E-5436-E25B-DA9F-E98C6B595C34}"/>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6"/>
                    <a:stretch>
                      <a:fillRect/>
                    </a:stretch>
                  </a:blipFill>
                </p:spPr>
                <p:txBody>
                  <a:bodyPr/>
                  <a:lstStyle/>
                  <a:p>
                    <a:r>
                      <a:rPr lang="en-US">
                        <a:noFill/>
                      </a:rPr>
                      <a:t> </a:t>
                    </a:r>
                  </a:p>
                </p:txBody>
              </p:sp>
            </mc:Fallback>
          </mc:AlternateContent>
          <p:cxnSp>
            <p:nvCxnSpPr>
              <p:cNvPr id="55" name="Connector: Curved 54">
                <a:extLst>
                  <a:ext uri="{FF2B5EF4-FFF2-40B4-BE49-F238E27FC236}">
                    <a16:creationId xmlns:a16="http://schemas.microsoft.com/office/drawing/2014/main" id="{3C8A01C7-BFF4-4D15-0937-90823F4C9853}"/>
                  </a:ext>
                </a:extLst>
              </p:cNvPr>
              <p:cNvCxnSpPr>
                <a:cxnSpLocks/>
                <a:stCxn id="5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Connector: Curved 55">
                <a:extLst>
                  <a:ext uri="{FF2B5EF4-FFF2-40B4-BE49-F238E27FC236}">
                    <a16:creationId xmlns:a16="http://schemas.microsoft.com/office/drawing/2014/main" id="{FC2DE9C6-4277-6985-8C47-F5CB3CA551ED}"/>
                  </a:ext>
                </a:extLst>
              </p:cNvPr>
              <p:cNvCxnSpPr>
                <a:cxnSpLocks/>
                <a:endCxn id="5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34AB10E0-24DA-1708-E56F-9D4EE2004E65}"/>
                </a:ext>
              </a:extLst>
            </p:cNvPr>
            <p:cNvGrpSpPr/>
            <p:nvPr/>
          </p:nvGrpSpPr>
          <p:grpSpPr>
            <a:xfrm>
              <a:off x="27092847" y="9845393"/>
              <a:ext cx="2926080" cy="805789"/>
              <a:chOff x="3800135" y="9884106"/>
              <a:chExt cx="2989942" cy="805789"/>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5FB07EB0-7B67-1DCC-A520-11CB103C214F}"/>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1" name="TextBox 50">
                    <a:extLst>
                      <a:ext uri="{FF2B5EF4-FFF2-40B4-BE49-F238E27FC236}">
                        <a16:creationId xmlns:a16="http://schemas.microsoft.com/office/drawing/2014/main" id="{5FB07EB0-7B67-1DCC-A520-11CB103C214F}"/>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7"/>
                    <a:stretch>
                      <a:fillRect/>
                    </a:stretch>
                  </a:blipFill>
                </p:spPr>
                <p:txBody>
                  <a:bodyPr/>
                  <a:lstStyle/>
                  <a:p>
                    <a:r>
                      <a:rPr lang="en-US">
                        <a:noFill/>
                      </a:rPr>
                      <a:t> </a:t>
                    </a:r>
                  </a:p>
                </p:txBody>
              </p:sp>
            </mc:Fallback>
          </mc:AlternateContent>
          <p:cxnSp>
            <p:nvCxnSpPr>
              <p:cNvPr id="52" name="Connector: Curved 51">
                <a:extLst>
                  <a:ext uri="{FF2B5EF4-FFF2-40B4-BE49-F238E27FC236}">
                    <a16:creationId xmlns:a16="http://schemas.microsoft.com/office/drawing/2014/main" id="{FA27A795-371C-C3DA-AD77-78830F3E8C8F}"/>
                  </a:ext>
                </a:extLst>
              </p:cNvPr>
              <p:cNvCxnSpPr>
                <a:cxnSpLocks/>
                <a:stCxn id="5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582EF4E2-3E73-D8A0-8FB5-F6FCC7C968B0}"/>
                  </a:ext>
                </a:extLst>
              </p:cNvPr>
              <p:cNvCxnSpPr>
                <a:cxnSpLocks/>
                <a:endCxn id="5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9A1D6A44-4FE6-71C0-F0A6-378A4EDE368E}"/>
                </a:ext>
              </a:extLst>
            </p:cNvPr>
            <p:cNvGrpSpPr/>
            <p:nvPr/>
          </p:nvGrpSpPr>
          <p:grpSpPr>
            <a:xfrm>
              <a:off x="30004440" y="9845393"/>
              <a:ext cx="2926080" cy="805789"/>
              <a:chOff x="3800135" y="9884106"/>
              <a:chExt cx="2989942" cy="805789"/>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927857E2-9257-5263-E8BD-C4AA147598E6}"/>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8" name="TextBox 47">
                    <a:extLst>
                      <a:ext uri="{FF2B5EF4-FFF2-40B4-BE49-F238E27FC236}">
                        <a16:creationId xmlns:a16="http://schemas.microsoft.com/office/drawing/2014/main" id="{927857E2-9257-5263-E8BD-C4AA147598E6}"/>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8"/>
                    <a:stretch>
                      <a:fillRect/>
                    </a:stretch>
                  </a:blipFill>
                </p:spPr>
                <p:txBody>
                  <a:bodyPr/>
                  <a:lstStyle/>
                  <a:p>
                    <a:r>
                      <a:rPr lang="en-US">
                        <a:noFill/>
                      </a:rPr>
                      <a:t> </a:t>
                    </a:r>
                  </a:p>
                </p:txBody>
              </p:sp>
            </mc:Fallback>
          </mc:AlternateContent>
          <p:cxnSp>
            <p:nvCxnSpPr>
              <p:cNvPr id="49" name="Connector: Curved 48">
                <a:extLst>
                  <a:ext uri="{FF2B5EF4-FFF2-40B4-BE49-F238E27FC236}">
                    <a16:creationId xmlns:a16="http://schemas.microsoft.com/office/drawing/2014/main" id="{F1F81F63-B80D-B948-913F-C399F8099BC1}"/>
                  </a:ext>
                </a:extLst>
              </p:cNvPr>
              <p:cNvCxnSpPr>
                <a:cxnSpLocks/>
                <a:stCxn id="48"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DE26B9E0-F7B6-3FBC-3EFD-145445AB01AD}"/>
                  </a:ext>
                </a:extLst>
              </p:cNvPr>
              <p:cNvCxnSpPr>
                <a:cxnSpLocks/>
                <a:endCxn id="48"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3B6BA264-8AB8-D89D-CC19-DDEBBF0584A4}"/>
                  </a:ext>
                </a:extLst>
              </p:cNvPr>
              <p:cNvSpPr txBox="1"/>
              <p:nvPr/>
            </p:nvSpPr>
            <p:spPr>
              <a:xfrm>
                <a:off x="9385341" y="11680264"/>
                <a:ext cx="16162992" cy="923330"/>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𝑝</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𝝁</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m:rPr>
                              <m:sty m:val="p"/>
                            </m:rPr>
                            <a:rPr lang="el-GR"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Σ</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20" name="TextBox 119">
                <a:extLst>
                  <a:ext uri="{FF2B5EF4-FFF2-40B4-BE49-F238E27FC236}">
                    <a16:creationId xmlns:a16="http://schemas.microsoft.com/office/drawing/2014/main" id="{3B6BA264-8AB8-D89D-CC19-DDEBBF0584A4}"/>
                  </a:ext>
                </a:extLst>
              </p:cNvPr>
              <p:cNvSpPr txBox="1">
                <a:spLocks noRot="1" noChangeAspect="1" noMove="1" noResize="1" noEditPoints="1" noAdjustHandles="1" noChangeArrowheads="1" noChangeShapeType="1" noTextEdit="1"/>
              </p:cNvSpPr>
              <p:nvPr/>
            </p:nvSpPr>
            <p:spPr>
              <a:xfrm>
                <a:off x="9385341" y="11680264"/>
                <a:ext cx="16162992" cy="923330"/>
              </a:xfrm>
              <a:prstGeom prst="rect">
                <a:avLst/>
              </a:prstGeom>
              <a:blipFill>
                <a:blip r:embed="rId49"/>
                <a:stretch>
                  <a:fillRect/>
                </a:stretch>
              </a:blipFill>
            </p:spPr>
            <p:txBody>
              <a:bodyPr/>
              <a:lstStyle/>
              <a:p>
                <a:r>
                  <a:rPr lang="en-US">
                    <a:noFill/>
                  </a:rPr>
                  <a:t> </a:t>
                </a:r>
              </a:p>
            </p:txBody>
          </p:sp>
        </mc:Fallback>
      </mc:AlternateContent>
      <p:grpSp>
        <p:nvGrpSpPr>
          <p:cNvPr id="121" name="Group 120">
            <a:extLst>
              <a:ext uri="{FF2B5EF4-FFF2-40B4-BE49-F238E27FC236}">
                <a16:creationId xmlns:a16="http://schemas.microsoft.com/office/drawing/2014/main" id="{7CD4F5ED-E19F-85B4-0359-0A1C76526E14}"/>
              </a:ext>
            </a:extLst>
          </p:cNvPr>
          <p:cNvGrpSpPr/>
          <p:nvPr/>
        </p:nvGrpSpPr>
        <p:grpSpPr>
          <a:xfrm>
            <a:off x="3800135" y="5569349"/>
            <a:ext cx="28992413" cy="883706"/>
            <a:chOff x="3800135" y="5569349"/>
            <a:chExt cx="28992413" cy="883706"/>
          </a:xfrm>
        </p:grpSpPr>
        <p:grpSp>
          <p:nvGrpSpPr>
            <p:cNvPr id="122" name="Group 121">
              <a:extLst>
                <a:ext uri="{FF2B5EF4-FFF2-40B4-BE49-F238E27FC236}">
                  <a16:creationId xmlns:a16="http://schemas.microsoft.com/office/drawing/2014/main" id="{7BDBDC58-A7BB-1BFD-1652-3E6672461E8F}"/>
                </a:ext>
              </a:extLst>
            </p:cNvPr>
            <p:cNvGrpSpPr/>
            <p:nvPr/>
          </p:nvGrpSpPr>
          <p:grpSpPr>
            <a:xfrm>
              <a:off x="3800135" y="5569349"/>
              <a:ext cx="2873816" cy="883706"/>
              <a:chOff x="3918123" y="5539683"/>
              <a:chExt cx="2873816" cy="883706"/>
            </a:xfrm>
          </p:grpSpPr>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45FAA8CB-CC6E-4E50-F35E-8E36747B2859}"/>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96" name="TextBox 195">
                    <a:extLst>
                      <a:ext uri="{FF2B5EF4-FFF2-40B4-BE49-F238E27FC236}">
                        <a16:creationId xmlns:a16="http://schemas.microsoft.com/office/drawing/2014/main" id="{45FAA8CB-CC6E-4E50-F35E-8E36747B2859}"/>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0"/>
                    <a:stretch>
                      <a:fillRect/>
                    </a:stretch>
                  </a:blipFill>
                </p:spPr>
                <p:txBody>
                  <a:bodyPr/>
                  <a:lstStyle/>
                  <a:p>
                    <a:r>
                      <a:rPr lang="en-US">
                        <a:noFill/>
                      </a:rPr>
                      <a:t> </a:t>
                    </a:r>
                  </a:p>
                </p:txBody>
              </p:sp>
            </mc:Fallback>
          </mc:AlternateContent>
          <p:cxnSp>
            <p:nvCxnSpPr>
              <p:cNvPr id="197" name="Connector: Curved 196">
                <a:extLst>
                  <a:ext uri="{FF2B5EF4-FFF2-40B4-BE49-F238E27FC236}">
                    <a16:creationId xmlns:a16="http://schemas.microsoft.com/office/drawing/2014/main" id="{41780D7A-113D-AF3F-1027-295BC708FF72}"/>
                  </a:ext>
                </a:extLst>
              </p:cNvPr>
              <p:cNvCxnSpPr>
                <a:cxnSpLocks/>
                <a:endCxn id="196"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8" name="Connector: Curved 197">
                <a:extLst>
                  <a:ext uri="{FF2B5EF4-FFF2-40B4-BE49-F238E27FC236}">
                    <a16:creationId xmlns:a16="http://schemas.microsoft.com/office/drawing/2014/main" id="{3C3C6B00-87A7-1BA7-0F55-F12990BBB2AF}"/>
                  </a:ext>
                </a:extLst>
              </p:cNvPr>
              <p:cNvCxnSpPr>
                <a:cxnSpLocks/>
                <a:stCxn id="196"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3F9E1FA8-E9E0-D551-282B-1A7AD022C2DB}"/>
                </a:ext>
              </a:extLst>
            </p:cNvPr>
            <p:cNvGrpSpPr/>
            <p:nvPr/>
          </p:nvGrpSpPr>
          <p:grpSpPr>
            <a:xfrm>
              <a:off x="18331990" y="5569349"/>
              <a:ext cx="2873816" cy="883706"/>
              <a:chOff x="3918123" y="5539683"/>
              <a:chExt cx="2873816" cy="883706"/>
            </a:xfrm>
          </p:grpSpPr>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C6518880-AFF5-E25F-98A6-35FD9E7F615A}"/>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6" name="TextBox 155">
                    <a:extLst>
                      <a:ext uri="{FF2B5EF4-FFF2-40B4-BE49-F238E27FC236}">
                        <a16:creationId xmlns:a16="http://schemas.microsoft.com/office/drawing/2014/main" id="{C6518880-AFF5-E25F-98A6-35FD9E7F615A}"/>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1"/>
                    <a:stretch>
                      <a:fillRect/>
                    </a:stretch>
                  </a:blipFill>
                </p:spPr>
                <p:txBody>
                  <a:bodyPr/>
                  <a:lstStyle/>
                  <a:p>
                    <a:r>
                      <a:rPr lang="en-US">
                        <a:noFill/>
                      </a:rPr>
                      <a:t> </a:t>
                    </a:r>
                  </a:p>
                </p:txBody>
              </p:sp>
            </mc:Fallback>
          </mc:AlternateContent>
          <p:cxnSp>
            <p:nvCxnSpPr>
              <p:cNvPr id="157" name="Connector: Curved 156">
                <a:extLst>
                  <a:ext uri="{FF2B5EF4-FFF2-40B4-BE49-F238E27FC236}">
                    <a16:creationId xmlns:a16="http://schemas.microsoft.com/office/drawing/2014/main" id="{71580477-192B-60AD-CA44-ED89C9167C14}"/>
                  </a:ext>
                </a:extLst>
              </p:cNvPr>
              <p:cNvCxnSpPr>
                <a:cxnSpLocks/>
                <a:endCxn id="156"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4" name="Connector: Curved 193">
                <a:extLst>
                  <a:ext uri="{FF2B5EF4-FFF2-40B4-BE49-F238E27FC236}">
                    <a16:creationId xmlns:a16="http://schemas.microsoft.com/office/drawing/2014/main" id="{2190CEA6-D232-B17C-DBC9-3B78694ECD24}"/>
                  </a:ext>
                </a:extLst>
              </p:cNvPr>
              <p:cNvCxnSpPr>
                <a:cxnSpLocks/>
                <a:stCxn id="156"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ACAB0DBD-82C6-4D07-F00A-D618C329090E}"/>
                </a:ext>
              </a:extLst>
            </p:cNvPr>
            <p:cNvGrpSpPr/>
            <p:nvPr/>
          </p:nvGrpSpPr>
          <p:grpSpPr>
            <a:xfrm>
              <a:off x="9612877" y="5569349"/>
              <a:ext cx="2873816" cy="883706"/>
              <a:chOff x="3918123" y="5539683"/>
              <a:chExt cx="2873816" cy="883706"/>
            </a:xfrm>
          </p:grpSpPr>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9AFB3E9E-6D6A-6652-8B8E-CACD5317306B}"/>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3" name="TextBox 152">
                    <a:extLst>
                      <a:ext uri="{FF2B5EF4-FFF2-40B4-BE49-F238E27FC236}">
                        <a16:creationId xmlns:a16="http://schemas.microsoft.com/office/drawing/2014/main" id="{9AFB3E9E-6D6A-6652-8B8E-CACD5317306B}"/>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2"/>
                    <a:stretch>
                      <a:fillRect/>
                    </a:stretch>
                  </a:blipFill>
                </p:spPr>
                <p:txBody>
                  <a:bodyPr/>
                  <a:lstStyle/>
                  <a:p>
                    <a:r>
                      <a:rPr lang="en-US">
                        <a:noFill/>
                      </a:rPr>
                      <a:t> </a:t>
                    </a:r>
                  </a:p>
                </p:txBody>
              </p:sp>
            </mc:Fallback>
          </mc:AlternateContent>
          <p:cxnSp>
            <p:nvCxnSpPr>
              <p:cNvPr id="154" name="Connector: Curved 153">
                <a:extLst>
                  <a:ext uri="{FF2B5EF4-FFF2-40B4-BE49-F238E27FC236}">
                    <a16:creationId xmlns:a16="http://schemas.microsoft.com/office/drawing/2014/main" id="{143F69F8-6F33-506F-C221-144DF9064317}"/>
                  </a:ext>
                </a:extLst>
              </p:cNvPr>
              <p:cNvCxnSpPr>
                <a:cxnSpLocks/>
                <a:endCxn id="15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5" name="Connector: Curved 154">
                <a:extLst>
                  <a:ext uri="{FF2B5EF4-FFF2-40B4-BE49-F238E27FC236}">
                    <a16:creationId xmlns:a16="http://schemas.microsoft.com/office/drawing/2014/main" id="{77A1D566-01D2-21EE-AE2F-D58F742F729E}"/>
                  </a:ext>
                </a:extLst>
              </p:cNvPr>
              <p:cNvCxnSpPr>
                <a:cxnSpLocks/>
                <a:stCxn id="15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44D24C07-2C66-CFE5-1F2F-32122C85AD38}"/>
                </a:ext>
              </a:extLst>
            </p:cNvPr>
            <p:cNvGrpSpPr/>
            <p:nvPr/>
          </p:nvGrpSpPr>
          <p:grpSpPr>
            <a:xfrm>
              <a:off x="12519248" y="5569349"/>
              <a:ext cx="2873816" cy="883706"/>
              <a:chOff x="3918123" y="5539683"/>
              <a:chExt cx="2873816" cy="883706"/>
            </a:xfrm>
          </p:grpSpPr>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E5680464-C545-3171-2FC1-B23FA508B84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0" name="TextBox 149">
                    <a:extLst>
                      <a:ext uri="{FF2B5EF4-FFF2-40B4-BE49-F238E27FC236}">
                        <a16:creationId xmlns:a16="http://schemas.microsoft.com/office/drawing/2014/main" id="{E5680464-C545-3171-2FC1-B23FA508B84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3"/>
                    <a:stretch>
                      <a:fillRect/>
                    </a:stretch>
                  </a:blipFill>
                </p:spPr>
                <p:txBody>
                  <a:bodyPr/>
                  <a:lstStyle/>
                  <a:p>
                    <a:r>
                      <a:rPr lang="en-US">
                        <a:noFill/>
                      </a:rPr>
                      <a:t> </a:t>
                    </a:r>
                  </a:p>
                </p:txBody>
              </p:sp>
            </mc:Fallback>
          </mc:AlternateContent>
          <p:cxnSp>
            <p:nvCxnSpPr>
              <p:cNvPr id="151" name="Connector: Curved 150">
                <a:extLst>
                  <a:ext uri="{FF2B5EF4-FFF2-40B4-BE49-F238E27FC236}">
                    <a16:creationId xmlns:a16="http://schemas.microsoft.com/office/drawing/2014/main" id="{A29E71D1-FEA3-C859-8328-6EDFC2CA06A4}"/>
                  </a:ext>
                </a:extLst>
              </p:cNvPr>
              <p:cNvCxnSpPr>
                <a:cxnSpLocks/>
                <a:endCxn id="150"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2" name="Connector: Curved 151">
                <a:extLst>
                  <a:ext uri="{FF2B5EF4-FFF2-40B4-BE49-F238E27FC236}">
                    <a16:creationId xmlns:a16="http://schemas.microsoft.com/office/drawing/2014/main" id="{269B6449-B043-D377-24D4-B4EC2F6EC82D}"/>
                  </a:ext>
                </a:extLst>
              </p:cNvPr>
              <p:cNvCxnSpPr>
                <a:cxnSpLocks/>
                <a:stCxn id="150"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C5DC0E28-FBD9-FDE5-8DDB-FCEB670A693C}"/>
                </a:ext>
              </a:extLst>
            </p:cNvPr>
            <p:cNvGrpSpPr/>
            <p:nvPr/>
          </p:nvGrpSpPr>
          <p:grpSpPr>
            <a:xfrm>
              <a:off x="15425619" y="5569349"/>
              <a:ext cx="2873816" cy="883706"/>
              <a:chOff x="3918123" y="5539683"/>
              <a:chExt cx="2873816" cy="883706"/>
            </a:xfrm>
          </p:grpSpPr>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562FD16F-5098-CABE-BCB9-6B27683EF3AC}"/>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7" name="TextBox 146">
                    <a:extLst>
                      <a:ext uri="{FF2B5EF4-FFF2-40B4-BE49-F238E27FC236}">
                        <a16:creationId xmlns:a16="http://schemas.microsoft.com/office/drawing/2014/main" id="{562FD16F-5098-CABE-BCB9-6B27683EF3AC}"/>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4"/>
                    <a:stretch>
                      <a:fillRect/>
                    </a:stretch>
                  </a:blipFill>
                </p:spPr>
                <p:txBody>
                  <a:bodyPr/>
                  <a:lstStyle/>
                  <a:p>
                    <a:r>
                      <a:rPr lang="en-US">
                        <a:noFill/>
                      </a:rPr>
                      <a:t> </a:t>
                    </a:r>
                  </a:p>
                </p:txBody>
              </p:sp>
            </mc:Fallback>
          </mc:AlternateContent>
          <p:cxnSp>
            <p:nvCxnSpPr>
              <p:cNvPr id="148" name="Connector: Curved 147">
                <a:extLst>
                  <a:ext uri="{FF2B5EF4-FFF2-40B4-BE49-F238E27FC236}">
                    <a16:creationId xmlns:a16="http://schemas.microsoft.com/office/drawing/2014/main" id="{0C905E9B-2E82-B728-F0DA-D910C8FB6F6B}"/>
                  </a:ext>
                </a:extLst>
              </p:cNvPr>
              <p:cNvCxnSpPr>
                <a:cxnSpLocks/>
                <a:endCxn id="147"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9" name="Connector: Curved 148">
                <a:extLst>
                  <a:ext uri="{FF2B5EF4-FFF2-40B4-BE49-F238E27FC236}">
                    <a16:creationId xmlns:a16="http://schemas.microsoft.com/office/drawing/2014/main" id="{2C8E05E4-76A9-5B2E-9721-B99301D577AC}"/>
                  </a:ext>
                </a:extLst>
              </p:cNvPr>
              <p:cNvCxnSpPr>
                <a:cxnSpLocks/>
                <a:stCxn id="147"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0CBF8888-D72F-9041-A5D6-9A590379B1E2}"/>
                </a:ext>
              </a:extLst>
            </p:cNvPr>
            <p:cNvGrpSpPr/>
            <p:nvPr/>
          </p:nvGrpSpPr>
          <p:grpSpPr>
            <a:xfrm>
              <a:off x="6706506" y="5569349"/>
              <a:ext cx="2873816" cy="883706"/>
              <a:chOff x="3918123" y="5539683"/>
              <a:chExt cx="2873816" cy="883706"/>
            </a:xfrm>
          </p:grpSpPr>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1A37FE34-4E49-B7F4-7D94-82AD39DD8105}"/>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4" name="TextBox 143">
                    <a:extLst>
                      <a:ext uri="{FF2B5EF4-FFF2-40B4-BE49-F238E27FC236}">
                        <a16:creationId xmlns:a16="http://schemas.microsoft.com/office/drawing/2014/main" id="{1A37FE34-4E49-B7F4-7D94-82AD39DD8105}"/>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5"/>
                    <a:stretch>
                      <a:fillRect/>
                    </a:stretch>
                  </a:blipFill>
                </p:spPr>
                <p:txBody>
                  <a:bodyPr/>
                  <a:lstStyle/>
                  <a:p>
                    <a:r>
                      <a:rPr lang="en-US">
                        <a:noFill/>
                      </a:rPr>
                      <a:t> </a:t>
                    </a:r>
                  </a:p>
                </p:txBody>
              </p:sp>
            </mc:Fallback>
          </mc:AlternateContent>
          <p:cxnSp>
            <p:nvCxnSpPr>
              <p:cNvPr id="145" name="Connector: Curved 144">
                <a:extLst>
                  <a:ext uri="{FF2B5EF4-FFF2-40B4-BE49-F238E27FC236}">
                    <a16:creationId xmlns:a16="http://schemas.microsoft.com/office/drawing/2014/main" id="{DBAEEBB1-8B24-70E1-8978-D504DB53558A}"/>
                  </a:ext>
                </a:extLst>
              </p:cNvPr>
              <p:cNvCxnSpPr>
                <a:cxnSpLocks/>
                <a:endCxn id="144"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6" name="Connector: Curved 145">
                <a:extLst>
                  <a:ext uri="{FF2B5EF4-FFF2-40B4-BE49-F238E27FC236}">
                    <a16:creationId xmlns:a16="http://schemas.microsoft.com/office/drawing/2014/main" id="{DB110508-7CDF-AD0C-E664-9385E7CF78D6}"/>
                  </a:ext>
                </a:extLst>
              </p:cNvPr>
              <p:cNvCxnSpPr>
                <a:cxnSpLocks/>
                <a:stCxn id="144"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989A0636-FA47-CEFF-1368-439FA87A14D0}"/>
                </a:ext>
              </a:extLst>
            </p:cNvPr>
            <p:cNvGrpSpPr/>
            <p:nvPr/>
          </p:nvGrpSpPr>
          <p:grpSpPr>
            <a:xfrm>
              <a:off x="24144732" y="5569349"/>
              <a:ext cx="2873816" cy="883706"/>
              <a:chOff x="3918123" y="5539683"/>
              <a:chExt cx="2873816" cy="883706"/>
            </a:xfrm>
          </p:grpSpPr>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600FCD3D-DD60-05BF-B18B-F22A75D0B515}"/>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1" name="TextBox 140">
                    <a:extLst>
                      <a:ext uri="{FF2B5EF4-FFF2-40B4-BE49-F238E27FC236}">
                        <a16:creationId xmlns:a16="http://schemas.microsoft.com/office/drawing/2014/main" id="{600FCD3D-DD60-05BF-B18B-F22A75D0B515}"/>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6"/>
                    <a:stretch>
                      <a:fillRect/>
                    </a:stretch>
                  </a:blipFill>
                </p:spPr>
                <p:txBody>
                  <a:bodyPr/>
                  <a:lstStyle/>
                  <a:p>
                    <a:r>
                      <a:rPr lang="en-US">
                        <a:noFill/>
                      </a:rPr>
                      <a:t> </a:t>
                    </a:r>
                  </a:p>
                </p:txBody>
              </p:sp>
            </mc:Fallback>
          </mc:AlternateContent>
          <p:cxnSp>
            <p:nvCxnSpPr>
              <p:cNvPr id="142" name="Connector: Curved 141">
                <a:extLst>
                  <a:ext uri="{FF2B5EF4-FFF2-40B4-BE49-F238E27FC236}">
                    <a16:creationId xmlns:a16="http://schemas.microsoft.com/office/drawing/2014/main" id="{820B0316-F368-E530-57A6-175CDDB975AE}"/>
                  </a:ext>
                </a:extLst>
              </p:cNvPr>
              <p:cNvCxnSpPr>
                <a:cxnSpLocks/>
                <a:endCxn id="141"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3" name="Connector: Curved 142">
                <a:extLst>
                  <a:ext uri="{FF2B5EF4-FFF2-40B4-BE49-F238E27FC236}">
                    <a16:creationId xmlns:a16="http://schemas.microsoft.com/office/drawing/2014/main" id="{F6CE5243-0139-C2FB-C808-DACEFB9DE64C}"/>
                  </a:ext>
                </a:extLst>
              </p:cNvPr>
              <p:cNvCxnSpPr>
                <a:cxnSpLocks/>
                <a:stCxn id="141"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902F80FE-EA87-D1DF-108A-5893D5425755}"/>
                </a:ext>
              </a:extLst>
            </p:cNvPr>
            <p:cNvGrpSpPr/>
            <p:nvPr/>
          </p:nvGrpSpPr>
          <p:grpSpPr>
            <a:xfrm>
              <a:off x="21238361" y="5569349"/>
              <a:ext cx="2873816" cy="883706"/>
              <a:chOff x="3918123" y="5539683"/>
              <a:chExt cx="2873816" cy="883706"/>
            </a:xfrm>
          </p:grpSpPr>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493571DC-6719-6B4C-C8CD-E6FB376C1995}"/>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8" name="TextBox 137">
                    <a:extLst>
                      <a:ext uri="{FF2B5EF4-FFF2-40B4-BE49-F238E27FC236}">
                        <a16:creationId xmlns:a16="http://schemas.microsoft.com/office/drawing/2014/main" id="{493571DC-6719-6B4C-C8CD-E6FB376C1995}"/>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7"/>
                    <a:stretch>
                      <a:fillRect/>
                    </a:stretch>
                  </a:blipFill>
                </p:spPr>
                <p:txBody>
                  <a:bodyPr/>
                  <a:lstStyle/>
                  <a:p>
                    <a:r>
                      <a:rPr lang="en-US">
                        <a:noFill/>
                      </a:rPr>
                      <a:t> </a:t>
                    </a:r>
                  </a:p>
                </p:txBody>
              </p:sp>
            </mc:Fallback>
          </mc:AlternateContent>
          <p:cxnSp>
            <p:nvCxnSpPr>
              <p:cNvPr id="139" name="Connector: Curved 138">
                <a:extLst>
                  <a:ext uri="{FF2B5EF4-FFF2-40B4-BE49-F238E27FC236}">
                    <a16:creationId xmlns:a16="http://schemas.microsoft.com/office/drawing/2014/main" id="{2100A6D6-EFFB-B375-E3E7-D680D82BAE7C}"/>
                  </a:ext>
                </a:extLst>
              </p:cNvPr>
              <p:cNvCxnSpPr>
                <a:cxnSpLocks/>
                <a:endCxn id="138"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onnector: Curved 139">
                <a:extLst>
                  <a:ext uri="{FF2B5EF4-FFF2-40B4-BE49-F238E27FC236}">
                    <a16:creationId xmlns:a16="http://schemas.microsoft.com/office/drawing/2014/main" id="{01D98826-0137-1CDA-0576-1BD9739A645E}"/>
                  </a:ext>
                </a:extLst>
              </p:cNvPr>
              <p:cNvCxnSpPr>
                <a:cxnSpLocks/>
                <a:stCxn id="138"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73ECA52D-39E4-E33A-45A6-F5EF6CDA0A44}"/>
                </a:ext>
              </a:extLst>
            </p:cNvPr>
            <p:cNvGrpSpPr/>
            <p:nvPr/>
          </p:nvGrpSpPr>
          <p:grpSpPr>
            <a:xfrm>
              <a:off x="27051103" y="5569349"/>
              <a:ext cx="2873816" cy="883706"/>
              <a:chOff x="3918123" y="5539683"/>
              <a:chExt cx="2873816" cy="883706"/>
            </a:xfrm>
          </p:grpSpPr>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464DADAA-3627-6DC4-B62B-B8A2DFDDEE87}"/>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5" name="TextBox 134">
                    <a:extLst>
                      <a:ext uri="{FF2B5EF4-FFF2-40B4-BE49-F238E27FC236}">
                        <a16:creationId xmlns:a16="http://schemas.microsoft.com/office/drawing/2014/main" id="{464DADAA-3627-6DC4-B62B-B8A2DFDDEE87}"/>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8"/>
                    <a:stretch>
                      <a:fillRect/>
                    </a:stretch>
                  </a:blipFill>
                </p:spPr>
                <p:txBody>
                  <a:bodyPr/>
                  <a:lstStyle/>
                  <a:p>
                    <a:r>
                      <a:rPr lang="en-US">
                        <a:noFill/>
                      </a:rPr>
                      <a:t> </a:t>
                    </a:r>
                  </a:p>
                </p:txBody>
              </p:sp>
            </mc:Fallback>
          </mc:AlternateContent>
          <p:cxnSp>
            <p:nvCxnSpPr>
              <p:cNvPr id="136" name="Connector: Curved 135">
                <a:extLst>
                  <a:ext uri="{FF2B5EF4-FFF2-40B4-BE49-F238E27FC236}">
                    <a16:creationId xmlns:a16="http://schemas.microsoft.com/office/drawing/2014/main" id="{AC77E858-79A2-76CC-C76C-991ED366BF46}"/>
                  </a:ext>
                </a:extLst>
              </p:cNvPr>
              <p:cNvCxnSpPr>
                <a:cxnSpLocks/>
                <a:endCxn id="135"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7" name="Connector: Curved 136">
                <a:extLst>
                  <a:ext uri="{FF2B5EF4-FFF2-40B4-BE49-F238E27FC236}">
                    <a16:creationId xmlns:a16="http://schemas.microsoft.com/office/drawing/2014/main" id="{63FDEA5F-B37B-3770-7C3D-51D7D458CC2E}"/>
                  </a:ext>
                </a:extLst>
              </p:cNvPr>
              <p:cNvCxnSpPr>
                <a:cxnSpLocks/>
                <a:stCxn id="135"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A02C884A-077C-F91D-C9E0-CD60FBCBCD91}"/>
                </a:ext>
              </a:extLst>
            </p:cNvPr>
            <p:cNvGrpSpPr/>
            <p:nvPr/>
          </p:nvGrpSpPr>
          <p:grpSpPr>
            <a:xfrm>
              <a:off x="29957474" y="5569349"/>
              <a:ext cx="2835074" cy="883706"/>
              <a:chOff x="3594916" y="5612488"/>
              <a:chExt cx="2835074" cy="883706"/>
            </a:xfrm>
          </p:grpSpPr>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8E2C6E2B-B7D8-2B1B-1D42-D0949E379764}"/>
                      </a:ext>
                    </a:extLst>
                  </p:cNvPr>
                  <p:cNvSpPr txBox="1"/>
                  <p:nvPr/>
                </p:nvSpPr>
                <p:spPr>
                  <a:xfrm>
                    <a:off x="3964166" y="5612488"/>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2" name="TextBox 131">
                    <a:extLst>
                      <a:ext uri="{FF2B5EF4-FFF2-40B4-BE49-F238E27FC236}">
                        <a16:creationId xmlns:a16="http://schemas.microsoft.com/office/drawing/2014/main" id="{8E2C6E2B-B7D8-2B1B-1D42-D0949E379764}"/>
                      </a:ext>
                    </a:extLst>
                  </p:cNvPr>
                  <p:cNvSpPr txBox="1">
                    <a:spLocks noRot="1" noChangeAspect="1" noMove="1" noResize="1" noEditPoints="1" noAdjustHandles="1" noChangeArrowheads="1" noChangeShapeType="1" noTextEdit="1"/>
                  </p:cNvSpPr>
                  <p:nvPr/>
                </p:nvSpPr>
                <p:spPr>
                  <a:xfrm>
                    <a:off x="3964166" y="5612488"/>
                    <a:ext cx="2156042" cy="707886"/>
                  </a:xfrm>
                  <a:prstGeom prst="rect">
                    <a:avLst/>
                  </a:prstGeom>
                  <a:blipFill>
                    <a:blip r:embed="rId59"/>
                    <a:stretch>
                      <a:fillRect/>
                    </a:stretch>
                  </a:blipFill>
                </p:spPr>
                <p:txBody>
                  <a:bodyPr/>
                  <a:lstStyle/>
                  <a:p>
                    <a:r>
                      <a:rPr lang="en-US">
                        <a:noFill/>
                      </a:rPr>
                      <a:t> </a:t>
                    </a:r>
                  </a:p>
                </p:txBody>
              </p:sp>
            </mc:Fallback>
          </mc:AlternateContent>
          <p:cxnSp>
            <p:nvCxnSpPr>
              <p:cNvPr id="133" name="Connector: Curved 132">
                <a:extLst>
                  <a:ext uri="{FF2B5EF4-FFF2-40B4-BE49-F238E27FC236}">
                    <a16:creationId xmlns:a16="http://schemas.microsoft.com/office/drawing/2014/main" id="{662C0BE3-D6A4-9272-D00F-26C22815826B}"/>
                  </a:ext>
                </a:extLst>
              </p:cNvPr>
              <p:cNvCxnSpPr>
                <a:cxnSpLocks/>
                <a:endCxn id="132" idx="1"/>
              </p:cNvCxnSpPr>
              <p:nvPr/>
            </p:nvCxnSpPr>
            <p:spPr>
              <a:xfrm rot="5400000" flipH="1" flipV="1">
                <a:off x="3514660" y="6046688"/>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4" name="Connector: Curved 133">
                <a:extLst>
                  <a:ext uri="{FF2B5EF4-FFF2-40B4-BE49-F238E27FC236}">
                    <a16:creationId xmlns:a16="http://schemas.microsoft.com/office/drawing/2014/main" id="{34C2517D-3382-6197-9684-A683F8A32853}"/>
                  </a:ext>
                </a:extLst>
              </p:cNvPr>
              <p:cNvCxnSpPr>
                <a:cxnSpLocks/>
                <a:stCxn id="132" idx="3"/>
              </p:cNvCxnSpPr>
              <p:nvPr/>
            </p:nvCxnSpPr>
            <p:spPr>
              <a:xfrm>
                <a:off x="6120208" y="5966431"/>
                <a:ext cx="309782" cy="517624"/>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24" name="TextBox 23">
            <a:extLst>
              <a:ext uri="{FF2B5EF4-FFF2-40B4-BE49-F238E27FC236}">
                <a16:creationId xmlns:a16="http://schemas.microsoft.com/office/drawing/2014/main" id="{F30A5B61-1372-380F-E669-9D7A31529B5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6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2" name="Slide Number Placeholder 3">
            <a:extLst>
              <a:ext uri="{FF2B5EF4-FFF2-40B4-BE49-F238E27FC236}">
                <a16:creationId xmlns:a16="http://schemas.microsoft.com/office/drawing/2014/main" id="{AB2BD6A7-8968-CD5F-E6CA-B05A3CE4DFF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671785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Model Training</a:t>
            </a:r>
          </a:p>
        </p:txBody>
      </p:sp>
      <p:sp>
        <p:nvSpPr>
          <p:cNvPr id="2" name="TextBox 1">
            <a:extLst>
              <a:ext uri="{FF2B5EF4-FFF2-40B4-BE49-F238E27FC236}">
                <a16:creationId xmlns:a16="http://schemas.microsoft.com/office/drawing/2014/main" id="{962B99B1-C9E4-B52B-8458-BADBFDC63EA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607A522B-22D0-7F77-3ED6-3DD70D68C45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949181139"/>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Model Training</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Training Data</a:t>
            </a:r>
          </a:p>
        </p:txBody>
      </p:sp>
      <p:pic>
        <p:nvPicPr>
          <p:cNvPr id="39" name="Picture 38">
            <a:extLst>
              <a:ext uri="{FF2B5EF4-FFF2-40B4-BE49-F238E27FC236}">
                <a16:creationId xmlns:a16="http://schemas.microsoft.com/office/drawing/2014/main" id="{29ABAC49-9119-EBA3-04AA-BA94D7B3FC9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338408" y="5007263"/>
            <a:ext cx="3727732" cy="3727732"/>
          </a:xfrm>
          <a:prstGeom prst="rect">
            <a:avLst/>
          </a:prstGeom>
        </p:spPr>
      </p:pic>
      <p:pic>
        <p:nvPicPr>
          <p:cNvPr id="41" name="Picture 40">
            <a:extLst>
              <a:ext uri="{FF2B5EF4-FFF2-40B4-BE49-F238E27FC236}">
                <a16:creationId xmlns:a16="http://schemas.microsoft.com/office/drawing/2014/main" id="{77C0BAA8-3091-B7CB-3BAA-213F8EED6D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794644" y="5001769"/>
            <a:ext cx="4037157" cy="4114256"/>
          </a:xfrm>
          <a:prstGeom prst="rect">
            <a:avLst/>
          </a:prstGeom>
        </p:spPr>
      </p:pic>
      <p:pic>
        <p:nvPicPr>
          <p:cNvPr id="42" name="Picture 41">
            <a:extLst>
              <a:ext uri="{FF2B5EF4-FFF2-40B4-BE49-F238E27FC236}">
                <a16:creationId xmlns:a16="http://schemas.microsoft.com/office/drawing/2014/main" id="{B1E120CA-1AA0-9EFE-673F-F758B2839C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304245" y="5001769"/>
            <a:ext cx="4037157" cy="4114256"/>
          </a:xfrm>
          <a:prstGeom prst="rect">
            <a:avLst/>
          </a:prstGeom>
        </p:spPr>
      </p:pic>
      <p:sp>
        <p:nvSpPr>
          <p:cNvPr id="44" name="Arrow: Right 43">
            <a:extLst>
              <a:ext uri="{FF2B5EF4-FFF2-40B4-BE49-F238E27FC236}">
                <a16:creationId xmlns:a16="http://schemas.microsoft.com/office/drawing/2014/main" id="{2F9EFB03-4BE2-D448-D7C8-CC5A93BEAE4B}"/>
              </a:ext>
            </a:extLst>
          </p:cNvPr>
          <p:cNvSpPr/>
          <p:nvPr/>
        </p:nvSpPr>
        <p:spPr>
          <a:xfrm>
            <a:off x="14645482" y="6149119"/>
            <a:ext cx="1714500" cy="140817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45" name="Arrow: Right 44">
            <a:extLst>
              <a:ext uri="{FF2B5EF4-FFF2-40B4-BE49-F238E27FC236}">
                <a16:creationId xmlns:a16="http://schemas.microsoft.com/office/drawing/2014/main" id="{81D41D5A-FFC1-11EF-4BEF-5871FAAF3085}"/>
              </a:ext>
            </a:extLst>
          </p:cNvPr>
          <p:cNvSpPr/>
          <p:nvPr/>
        </p:nvSpPr>
        <p:spPr>
          <a:xfrm>
            <a:off x="20044567" y="6149119"/>
            <a:ext cx="1714500" cy="140817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F43ADD28-E96F-E8A5-F941-5450BDC7C9CB}"/>
                  </a:ext>
                </a:extLst>
              </p:cNvPr>
              <p:cNvSpPr/>
              <p:nvPr/>
            </p:nvSpPr>
            <p:spPr>
              <a:xfrm>
                <a:off x="3300838" y="6382512"/>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Noisy image at time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6" name="Rectangle 45">
                <a:extLst>
                  <a:ext uri="{FF2B5EF4-FFF2-40B4-BE49-F238E27FC236}">
                    <a16:creationId xmlns:a16="http://schemas.microsoft.com/office/drawing/2014/main" id="{F43ADD28-E96F-E8A5-F941-5450BDC7C9CB}"/>
                  </a:ext>
                </a:extLst>
              </p:cNvPr>
              <p:cNvSpPr>
                <a:spLocks noRot="1" noChangeAspect="1" noMove="1" noResize="1" noEditPoints="1" noAdjustHandles="1" noChangeArrowheads="1" noChangeShapeType="1" noTextEdit="1"/>
              </p:cNvSpPr>
              <p:nvPr/>
            </p:nvSpPr>
            <p:spPr>
              <a:xfrm>
                <a:off x="3300838" y="6382512"/>
                <a:ext cx="6553573" cy="1363582"/>
              </a:xfrm>
              <a:prstGeom prst="rect">
                <a:avLst/>
              </a:prstGeom>
              <a:blipFill>
                <a:blip r:embed="rId6"/>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E2FB9EEC-D107-73BB-0E27-E39FC355C1C9}"/>
                  </a:ext>
                </a:extLst>
              </p:cNvPr>
              <p:cNvSpPr/>
              <p:nvPr/>
            </p:nvSpPr>
            <p:spPr>
              <a:xfrm>
                <a:off x="26731470" y="6382512"/>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Noise added at time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7" name="Rectangle 46">
                <a:extLst>
                  <a:ext uri="{FF2B5EF4-FFF2-40B4-BE49-F238E27FC236}">
                    <a16:creationId xmlns:a16="http://schemas.microsoft.com/office/drawing/2014/main" id="{E2FB9EEC-D107-73BB-0E27-E39FC355C1C9}"/>
                  </a:ext>
                </a:extLst>
              </p:cNvPr>
              <p:cNvSpPr>
                <a:spLocks noRot="1" noChangeAspect="1" noMove="1" noResize="1" noEditPoints="1" noAdjustHandles="1" noChangeArrowheads="1" noChangeShapeType="1" noTextEdit="1"/>
              </p:cNvSpPr>
              <p:nvPr/>
            </p:nvSpPr>
            <p:spPr>
              <a:xfrm>
                <a:off x="26731470" y="6382512"/>
                <a:ext cx="6553573" cy="1363582"/>
              </a:xfrm>
              <a:prstGeom prst="rect">
                <a:avLst/>
              </a:prstGeom>
              <a:blipFill>
                <a:blip r:embed="rId7"/>
                <a:stretch>
                  <a:fillRect/>
                </a:stretch>
              </a:blipFill>
              <a:ln>
                <a:solidFill>
                  <a:schemeClr val="tx2"/>
                </a:solidFill>
              </a:ln>
            </p:spPr>
            <p:txBody>
              <a:bodyPr/>
              <a:lstStyle/>
              <a:p>
                <a:r>
                  <a:rPr lang="en-US">
                    <a:noFill/>
                  </a:rPr>
                  <a:t> </a:t>
                </a:r>
              </a:p>
            </p:txBody>
          </p:sp>
        </mc:Fallback>
      </mc:AlternateContent>
      <p:grpSp>
        <p:nvGrpSpPr>
          <p:cNvPr id="50" name="Group 49">
            <a:extLst>
              <a:ext uri="{FF2B5EF4-FFF2-40B4-BE49-F238E27FC236}">
                <a16:creationId xmlns:a16="http://schemas.microsoft.com/office/drawing/2014/main" id="{916AFCC6-D4CC-11FA-22C4-D4417560EE14}"/>
              </a:ext>
            </a:extLst>
          </p:cNvPr>
          <p:cNvGrpSpPr/>
          <p:nvPr/>
        </p:nvGrpSpPr>
        <p:grpSpPr>
          <a:xfrm>
            <a:off x="10304245" y="9754091"/>
            <a:ext cx="22980797" cy="1363582"/>
            <a:chOff x="10304245" y="9754091"/>
            <a:chExt cx="22980797" cy="1363582"/>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00B9341-77D3-5B17-D448-92A4ADC9535F}"/>
                    </a:ext>
                  </a:extLst>
                </p:cNvPr>
                <p:cNvSpPr txBox="1"/>
                <p:nvPr/>
              </p:nvSpPr>
              <p:spPr>
                <a:xfrm>
                  <a:off x="10304245" y="9876851"/>
                  <a:ext cx="16162992" cy="111806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𝑞</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0</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rad>
                          <m:radPr>
                            <m:degHide m:val="on"/>
                            <m:ctrlPr>
                              <a:rPr lang="en-US" sz="6000" b="0" i="1" smtClean="0">
                                <a:solidFill>
                                  <a:schemeClr val="bg1"/>
                                </a:solidFill>
                                <a:latin typeface="Cambria Math" panose="02040503050406030204" pitchFamily="18" charset="0"/>
                                <a:cs typeface="NVIDIA Sans" panose="020B0503020203020204" pitchFamily="34" charset="0"/>
                              </a:rPr>
                            </m:ctrlPr>
                          </m:radPr>
                          <m:deg/>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acc>
                                  <m:accPr>
                                    <m:chr m:val="̅"/>
                                    <m:ctrlPr>
                                      <a:rPr lang="en-US" sz="6000" b="0" i="1" smtClean="0">
                                        <a:solidFill>
                                          <a:schemeClr val="bg1"/>
                                        </a:solidFill>
                                        <a:latin typeface="Cambria Math" panose="02040503050406030204" pitchFamily="18" charset="0"/>
                                        <a:cs typeface="NVIDIA Sans" panose="020B0503020203020204" pitchFamily="34" charset="0"/>
                                      </a:rPr>
                                    </m:ctrlPr>
                                  </m:acc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acc>
                              </m:e>
                              <m:sub>
                                <m:r>
                                  <a:rPr lang="en-US" sz="6000" b="0" i="1" smtClean="0">
                                    <a:solidFill>
                                      <a:schemeClr val="bg1"/>
                                    </a:solidFill>
                                    <a:latin typeface="Cambria Math" panose="02040503050406030204" pitchFamily="18" charset="0"/>
                                    <a:cs typeface="NVIDIA Sans" panose="020B0503020203020204" pitchFamily="34" charset="0"/>
                                  </a:rPr>
                                  <m:t>𝑡</m:t>
                                </m:r>
                              </m:sub>
                            </m:sSub>
                          </m:e>
                        </m:ra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0</m:t>
                            </m:r>
                          </m:sub>
                        </m:s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d>
                          <m:d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acc>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e>
                        </m:d>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𝐈</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48" name="TextBox 47">
                  <a:extLst>
                    <a:ext uri="{FF2B5EF4-FFF2-40B4-BE49-F238E27FC236}">
                      <a16:creationId xmlns:a16="http://schemas.microsoft.com/office/drawing/2014/main" id="{F00B9341-77D3-5B17-D448-92A4ADC9535F}"/>
                    </a:ext>
                  </a:extLst>
                </p:cNvPr>
                <p:cNvSpPr txBox="1">
                  <a:spLocks noRot="1" noChangeAspect="1" noMove="1" noResize="1" noEditPoints="1" noAdjustHandles="1" noChangeArrowheads="1" noChangeShapeType="1" noTextEdit="1"/>
                </p:cNvSpPr>
                <p:nvPr/>
              </p:nvSpPr>
              <p:spPr>
                <a:xfrm>
                  <a:off x="10304245" y="9876851"/>
                  <a:ext cx="16162992" cy="1118063"/>
                </a:xfrm>
                <a:prstGeom prst="rect">
                  <a:avLst/>
                </a:prstGeom>
                <a:blipFill>
                  <a:blip r:embed="rId8"/>
                  <a:stretch>
                    <a:fillRect/>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3F7F2577-F0C2-4F74-C080-EF738F948F5D}"/>
                </a:ext>
              </a:extLst>
            </p:cNvPr>
            <p:cNvSpPr/>
            <p:nvPr/>
          </p:nvSpPr>
          <p:spPr>
            <a:xfrm>
              <a:off x="26731469" y="9754091"/>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“Skip ahead” function</a:t>
              </a:r>
            </a:p>
          </p:txBody>
        </p:sp>
      </p:grpSp>
      <p:grpSp>
        <p:nvGrpSpPr>
          <p:cNvPr id="61" name="Group 60">
            <a:extLst>
              <a:ext uri="{FF2B5EF4-FFF2-40B4-BE49-F238E27FC236}">
                <a16:creationId xmlns:a16="http://schemas.microsoft.com/office/drawing/2014/main" id="{ABADCE89-1233-E797-C6BE-E5D532D985AB}"/>
              </a:ext>
            </a:extLst>
          </p:cNvPr>
          <p:cNvGrpSpPr/>
          <p:nvPr/>
        </p:nvGrpSpPr>
        <p:grpSpPr>
          <a:xfrm>
            <a:off x="2514600" y="11781759"/>
            <a:ext cx="31546800" cy="6852711"/>
            <a:chOff x="2514600" y="11781759"/>
            <a:chExt cx="31546800" cy="6852711"/>
          </a:xfrm>
        </p:grpSpPr>
        <p:pic>
          <p:nvPicPr>
            <p:cNvPr id="52" name="Picture 51">
              <a:extLst>
                <a:ext uri="{FF2B5EF4-FFF2-40B4-BE49-F238E27FC236}">
                  <a16:creationId xmlns:a16="http://schemas.microsoft.com/office/drawing/2014/main" id="{2E5BBFFB-3825-7C85-5F48-BCC1204BE51E}"/>
                </a:ext>
              </a:extLst>
            </p:cNvPr>
            <p:cNvPicPr>
              <a:picLocks noChangeAspect="1"/>
            </p:cNvPicPr>
            <p:nvPr/>
          </p:nvPicPr>
          <p:blipFill>
            <a:blip r:embed="rId9"/>
            <a:stretch>
              <a:fillRect/>
            </a:stretch>
          </p:blipFill>
          <p:spPr>
            <a:xfrm>
              <a:off x="2514600" y="13182174"/>
              <a:ext cx="9752232" cy="5395793"/>
            </a:xfrm>
            <a:prstGeom prst="rect">
              <a:avLst/>
            </a:prstGeom>
          </p:spPr>
        </p:pic>
        <p:pic>
          <p:nvPicPr>
            <p:cNvPr id="54" name="Picture 53">
              <a:extLst>
                <a:ext uri="{FF2B5EF4-FFF2-40B4-BE49-F238E27FC236}">
                  <a16:creationId xmlns:a16="http://schemas.microsoft.com/office/drawing/2014/main" id="{A073DF9C-6010-5243-5A06-119244D1286C}"/>
                </a:ext>
              </a:extLst>
            </p:cNvPr>
            <p:cNvPicPr>
              <a:picLocks noChangeAspect="1"/>
            </p:cNvPicPr>
            <p:nvPr/>
          </p:nvPicPr>
          <p:blipFill>
            <a:blip r:embed="rId10"/>
            <a:stretch>
              <a:fillRect/>
            </a:stretch>
          </p:blipFill>
          <p:spPr>
            <a:xfrm>
              <a:off x="13614631" y="13220070"/>
              <a:ext cx="9241115" cy="5320000"/>
            </a:xfrm>
            <a:prstGeom prst="rect">
              <a:avLst/>
            </a:prstGeom>
          </p:spPr>
        </p:pic>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86858859-7B5B-5001-ACE3-48563F0CEA51}"/>
                    </a:ext>
                  </a:extLst>
                </p:cNvPr>
                <p:cNvSpPr/>
                <p:nvPr/>
              </p:nvSpPr>
              <p:spPr>
                <a:xfrm>
                  <a:off x="6577624" y="11781759"/>
                  <a:ext cx="2157722" cy="136358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0" dirty="0">
                      <a:solidFill>
                        <a:schemeClr val="bg1"/>
                      </a:solidFill>
                      <a:cs typeface="NVIDIA Sans" panose="020B0503020203020204" pitchFamily="34" charset="0"/>
                    </a:rPr>
                    <a:t>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r>
                        <a:rPr lang="en-US" sz="4000" b="0" i="1" smtClean="0">
                          <a:solidFill>
                            <a:schemeClr val="bg1"/>
                          </a:solidFill>
                          <a:latin typeface="Cambria Math" panose="02040503050406030204" pitchFamily="18" charset="0"/>
                          <a:cs typeface="NVIDIA Sans" panose="020B0503020203020204" pitchFamily="34" charset="0"/>
                        </a:rPr>
                        <m:t>=5</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6" name="Rectangle 55">
                  <a:extLst>
                    <a:ext uri="{FF2B5EF4-FFF2-40B4-BE49-F238E27FC236}">
                      <a16:creationId xmlns:a16="http://schemas.microsoft.com/office/drawing/2014/main" id="{86858859-7B5B-5001-ACE3-48563F0CEA51}"/>
                    </a:ext>
                  </a:extLst>
                </p:cNvPr>
                <p:cNvSpPr>
                  <a:spLocks noRot="1" noChangeAspect="1" noMove="1" noResize="1" noEditPoints="1" noAdjustHandles="1" noChangeArrowheads="1" noChangeShapeType="1" noTextEdit="1"/>
                </p:cNvSpPr>
                <p:nvPr/>
              </p:nvSpPr>
              <p:spPr>
                <a:xfrm>
                  <a:off x="6577624" y="11781759"/>
                  <a:ext cx="2157722" cy="1363582"/>
                </a:xfrm>
                <a:prstGeom prst="rect">
                  <a:avLst/>
                </a:prstGeom>
                <a:blipFill>
                  <a:blip r:embed="rId11"/>
                  <a:stretch>
                    <a:fillRect/>
                  </a:stretch>
                </a:blipFill>
                <a:ln>
                  <a:solidFill>
                    <a:schemeClr val="accent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47AD47D2-46A1-32AA-54E7-4E4F625F0849}"/>
                    </a:ext>
                  </a:extLst>
                </p:cNvPr>
                <p:cNvSpPr/>
                <p:nvPr/>
              </p:nvSpPr>
              <p:spPr>
                <a:xfrm>
                  <a:off x="17423912" y="11781759"/>
                  <a:ext cx="2157722" cy="136358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0" dirty="0">
                      <a:solidFill>
                        <a:schemeClr val="bg1"/>
                      </a:solidFill>
                      <a:cs typeface="NVIDIA Sans" panose="020B0503020203020204" pitchFamily="34" charset="0"/>
                    </a:rPr>
                    <a:t>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r>
                        <a:rPr lang="en-US" sz="4000" b="0" i="1" smtClean="0">
                          <a:solidFill>
                            <a:schemeClr val="bg1"/>
                          </a:solidFill>
                          <a:latin typeface="Cambria Math" panose="02040503050406030204" pitchFamily="18" charset="0"/>
                          <a:cs typeface="NVIDIA Sans" panose="020B0503020203020204" pitchFamily="34" charset="0"/>
                        </a:rPr>
                        <m:t>=25</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7" name="Rectangle 56">
                  <a:extLst>
                    <a:ext uri="{FF2B5EF4-FFF2-40B4-BE49-F238E27FC236}">
                      <a16:creationId xmlns:a16="http://schemas.microsoft.com/office/drawing/2014/main" id="{47AD47D2-46A1-32AA-54E7-4E4F625F0849}"/>
                    </a:ext>
                  </a:extLst>
                </p:cNvPr>
                <p:cNvSpPr>
                  <a:spLocks noRot="1" noChangeAspect="1" noMove="1" noResize="1" noEditPoints="1" noAdjustHandles="1" noChangeArrowheads="1" noChangeShapeType="1" noTextEdit="1"/>
                </p:cNvSpPr>
                <p:nvPr/>
              </p:nvSpPr>
              <p:spPr>
                <a:xfrm>
                  <a:off x="17423912" y="11781759"/>
                  <a:ext cx="2157722" cy="1363582"/>
                </a:xfrm>
                <a:prstGeom prst="rect">
                  <a:avLst/>
                </a:prstGeom>
                <a:blipFill>
                  <a:blip r:embed="rId12"/>
                  <a:stretch>
                    <a:fillRect/>
                  </a:stretch>
                </a:blipFill>
                <a:ln>
                  <a:solidFill>
                    <a:schemeClr val="accent4"/>
                  </a:solidFill>
                </a:ln>
              </p:spPr>
              <p:txBody>
                <a:bodyPr/>
                <a:lstStyle/>
                <a:p>
                  <a:r>
                    <a:rPr lang="en-US">
                      <a:noFill/>
                    </a:rPr>
                    <a:t> </a:t>
                  </a:r>
                </a:p>
              </p:txBody>
            </p:sp>
          </mc:Fallback>
        </mc:AlternateContent>
        <p:pic>
          <p:nvPicPr>
            <p:cNvPr id="59" name="Picture 58">
              <a:extLst>
                <a:ext uri="{FF2B5EF4-FFF2-40B4-BE49-F238E27FC236}">
                  <a16:creationId xmlns:a16="http://schemas.microsoft.com/office/drawing/2014/main" id="{E66A8CA0-1438-E31A-2580-6E2A75673FC1}"/>
                </a:ext>
              </a:extLst>
            </p:cNvPr>
            <p:cNvPicPr>
              <a:picLocks noChangeAspect="1"/>
            </p:cNvPicPr>
            <p:nvPr/>
          </p:nvPicPr>
          <p:blipFill>
            <a:blip r:embed="rId13"/>
            <a:stretch>
              <a:fillRect/>
            </a:stretch>
          </p:blipFill>
          <p:spPr>
            <a:xfrm>
              <a:off x="24203546" y="13125670"/>
              <a:ext cx="9857854" cy="5508800"/>
            </a:xfrm>
            <a:prstGeom prst="rect">
              <a:avLst/>
            </a:prstGeom>
          </p:spPr>
        </p:pic>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4B77E3F4-207F-5A6F-DB06-CC840BBC6E68}"/>
                    </a:ext>
                  </a:extLst>
                </p:cNvPr>
                <p:cNvSpPr/>
                <p:nvPr/>
              </p:nvSpPr>
              <p:spPr>
                <a:xfrm>
                  <a:off x="28270200" y="11781759"/>
                  <a:ext cx="2157722" cy="136358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0" dirty="0">
                      <a:solidFill>
                        <a:schemeClr val="bg1"/>
                      </a:solidFill>
                      <a:cs typeface="NVIDIA Sans" panose="020B0503020203020204" pitchFamily="34" charset="0"/>
                    </a:rPr>
                    <a:t>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r>
                        <a:rPr lang="en-US" sz="4000" b="0" i="1" smtClean="0">
                          <a:solidFill>
                            <a:schemeClr val="bg1"/>
                          </a:solidFill>
                          <a:latin typeface="Cambria Math" panose="02040503050406030204" pitchFamily="18" charset="0"/>
                          <a:cs typeface="NVIDIA Sans" panose="020B0503020203020204" pitchFamily="34" charset="0"/>
                        </a:rPr>
                        <m:t>=100</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60" name="Rectangle 59">
                  <a:extLst>
                    <a:ext uri="{FF2B5EF4-FFF2-40B4-BE49-F238E27FC236}">
                      <a16:creationId xmlns:a16="http://schemas.microsoft.com/office/drawing/2014/main" id="{4B77E3F4-207F-5A6F-DB06-CC840BBC6E68}"/>
                    </a:ext>
                  </a:extLst>
                </p:cNvPr>
                <p:cNvSpPr>
                  <a:spLocks noRot="1" noChangeAspect="1" noMove="1" noResize="1" noEditPoints="1" noAdjustHandles="1" noChangeArrowheads="1" noChangeShapeType="1" noTextEdit="1"/>
                </p:cNvSpPr>
                <p:nvPr/>
              </p:nvSpPr>
              <p:spPr>
                <a:xfrm>
                  <a:off x="28270200" y="11781759"/>
                  <a:ext cx="2157722" cy="1363582"/>
                </a:xfrm>
                <a:prstGeom prst="rect">
                  <a:avLst/>
                </a:prstGeom>
                <a:blipFill>
                  <a:blip r:embed="rId14"/>
                  <a:stretch>
                    <a:fillRect/>
                  </a:stretch>
                </a:blipFill>
                <a:ln>
                  <a:solidFill>
                    <a:schemeClr val="accent4"/>
                  </a:solidFill>
                </a:ln>
              </p:spPr>
              <p:txBody>
                <a:bodyPr/>
                <a:lstStyle/>
                <a:p>
                  <a:r>
                    <a:rPr lang="en-US">
                      <a:noFill/>
                    </a:rPr>
                    <a:t> </a:t>
                  </a:r>
                </a:p>
              </p:txBody>
            </p:sp>
          </mc:Fallback>
        </mc:AlternateContent>
      </p:grpSp>
      <p:sp>
        <p:nvSpPr>
          <p:cNvPr id="3" name="TextBox 2">
            <a:extLst>
              <a:ext uri="{FF2B5EF4-FFF2-40B4-BE49-F238E27FC236}">
                <a16:creationId xmlns:a16="http://schemas.microsoft.com/office/drawing/2014/main" id="{4F83365D-D33B-D768-4446-45AA61348FC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7E6EFDDA-BFB6-48F7-5463-D859BA3C35B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279873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81B7270-BC7C-912E-8FA1-3485F667056A}"/>
                  </a:ext>
                </a:extLst>
              </p:cNvPr>
              <p:cNvSpPr txBox="1"/>
              <p:nvPr/>
            </p:nvSpPr>
            <p:spPr>
              <a:xfrm>
                <a:off x="9949328" y="10317723"/>
                <a:ext cx="16162992" cy="2465675"/>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7200" b="0" i="1" smtClean="0">
                          <a:solidFill>
                            <a:schemeClr val="bg1"/>
                          </a:solidFill>
                          <a:latin typeface="Cambria Math" panose="02040503050406030204" pitchFamily="18" charset="0"/>
                          <a:cs typeface="NVIDIA Sans" panose="020B0503020203020204" pitchFamily="34" charset="0"/>
                        </a:rPr>
                        <m:t>𝐸𝐿𝐵𝑂</m:t>
                      </m:r>
                      <m:r>
                        <a:rPr lang="en-US" sz="7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7200" b="0" i="1" smtClean="0">
                          <a:solidFill>
                            <a:schemeClr val="bg1"/>
                          </a:solidFill>
                          <a:latin typeface="Cambria Math" panose="02040503050406030204" pitchFamily="18" charset="0"/>
                          <a:cs typeface="NVIDIA Sans" panose="020B0503020203020204" pitchFamily="34" charset="0"/>
                        </a:rPr>
                        <m:t>= </m:t>
                      </m:r>
                      <m:sSub>
                        <m:sSubPr>
                          <m:ctrlPr>
                            <a:rPr lang="en-US" sz="7200" b="0" i="1" smtClean="0">
                              <a:solidFill>
                                <a:schemeClr val="bg1"/>
                              </a:solidFill>
                              <a:latin typeface="Cambria Math" panose="02040503050406030204" pitchFamily="18" charset="0"/>
                              <a:cs typeface="NVIDIA Sans" panose="020B0503020203020204" pitchFamily="34" charset="0"/>
                            </a:rPr>
                          </m:ctrlPr>
                        </m:sSubPr>
                        <m:e>
                          <m:r>
                            <a:rPr lang="en-US" sz="7200" b="0" i="1" smtClean="0">
                              <a:solidFill>
                                <a:schemeClr val="bg1"/>
                              </a:solidFill>
                              <a:latin typeface="Cambria Math" panose="02040503050406030204" pitchFamily="18" charset="0"/>
                              <a:cs typeface="NVIDIA Sans" panose="020B0503020203020204" pitchFamily="34" charset="0"/>
                            </a:rPr>
                            <m:t>𝔼</m:t>
                          </m:r>
                        </m:e>
                        <m:sub>
                          <m:r>
                            <a:rPr lang="en-US" sz="7200" b="0" i="1" smtClean="0">
                              <a:solidFill>
                                <a:schemeClr val="bg1"/>
                              </a:solidFill>
                              <a:latin typeface="Cambria Math" panose="02040503050406030204" pitchFamily="18" charset="0"/>
                              <a:cs typeface="NVIDIA Sans" panose="020B0503020203020204" pitchFamily="34" charset="0"/>
                            </a:rPr>
                            <m:t>𝑧</m:t>
                          </m:r>
                          <m:r>
                            <a:rPr lang="en-US" sz="7200" b="0" i="1" smtClean="0">
                              <a:solidFill>
                                <a:schemeClr val="bg1"/>
                              </a:solidFill>
                              <a:latin typeface="Cambria Math" panose="02040503050406030204" pitchFamily="18" charset="0"/>
                              <a:cs typeface="NVIDIA Sans" panose="020B0503020203020204" pitchFamily="34" charset="0"/>
                            </a:rPr>
                            <m:t>~</m:t>
                          </m:r>
                          <m:sSub>
                            <m:sSubPr>
                              <m:ctrlPr>
                                <a:rPr lang="en-US" sz="7200" b="0" i="1" smtClean="0">
                                  <a:solidFill>
                                    <a:schemeClr val="bg1"/>
                                  </a:solidFill>
                                  <a:latin typeface="Cambria Math" panose="02040503050406030204" pitchFamily="18" charset="0"/>
                                  <a:cs typeface="NVIDIA Sans" panose="020B0503020203020204" pitchFamily="34" charset="0"/>
                                </a:rPr>
                              </m:ctrlPr>
                            </m:sSubPr>
                            <m:e>
                              <m:r>
                                <a:rPr lang="en-US" sz="7200" b="0" i="1" smtClean="0">
                                  <a:solidFill>
                                    <a:schemeClr val="bg1"/>
                                  </a:solidFill>
                                  <a:latin typeface="Cambria Math" panose="02040503050406030204" pitchFamily="18" charset="0"/>
                                  <a:cs typeface="NVIDIA Sans" panose="020B0503020203020204" pitchFamily="34" charset="0"/>
                                </a:rPr>
                                <m:t>𝑞</m:t>
                              </m:r>
                            </m:e>
                            <m:sub>
                              <m:r>
                                <a:rPr lang="en-US" sz="7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𝜙</m:t>
                              </m:r>
                            </m:sub>
                          </m:sSub>
                        </m:sub>
                      </m:sSub>
                      <m:d>
                        <m:dPr>
                          <m:begChr m:val="["/>
                          <m:endChr m:val="]"/>
                          <m:ctrlPr>
                            <a:rPr lang="en-US" sz="7200" b="0" i="1" smtClean="0">
                              <a:solidFill>
                                <a:schemeClr val="bg1"/>
                              </a:solidFill>
                              <a:latin typeface="Cambria Math" panose="02040503050406030204" pitchFamily="18" charset="0"/>
                              <a:cs typeface="NVIDIA Sans" panose="020B0503020203020204" pitchFamily="34" charset="0"/>
                            </a:rPr>
                          </m:ctrlPr>
                        </m:dPr>
                        <m:e>
                          <m:r>
                            <a:rPr lang="en-US" sz="7200" b="0" i="1" smtClean="0">
                              <a:solidFill>
                                <a:schemeClr val="bg1"/>
                              </a:solidFill>
                              <a:latin typeface="Cambria Math" panose="02040503050406030204" pitchFamily="18" charset="0"/>
                              <a:cs typeface="NVIDIA Sans" panose="020B0503020203020204" pitchFamily="34" charset="0"/>
                            </a:rPr>
                            <m:t>𝑙𝑜𝑔</m:t>
                          </m:r>
                          <m:f>
                            <m:fPr>
                              <m:ctrlPr>
                                <a:rPr lang="en-US" sz="7200" b="0" i="1" smtClean="0">
                                  <a:solidFill>
                                    <a:schemeClr val="bg1"/>
                                  </a:solidFill>
                                  <a:latin typeface="Cambria Math" panose="02040503050406030204" pitchFamily="18" charset="0"/>
                                  <a:cs typeface="NVIDIA Sans" panose="020B0503020203020204" pitchFamily="34" charset="0"/>
                                </a:rPr>
                              </m:ctrlPr>
                            </m:fPr>
                            <m:num>
                              <m:sSub>
                                <m:sSubPr>
                                  <m:ctrlPr>
                                    <a:rPr lang="en-US" sz="7200" b="0" i="1" smtClean="0">
                                      <a:solidFill>
                                        <a:schemeClr val="bg1"/>
                                      </a:solidFill>
                                      <a:latin typeface="Cambria Math" panose="02040503050406030204" pitchFamily="18" charset="0"/>
                                      <a:cs typeface="NVIDIA Sans" panose="020B0503020203020204" pitchFamily="34" charset="0"/>
                                    </a:rPr>
                                  </m:ctrlPr>
                                </m:sSubPr>
                                <m:e>
                                  <m:r>
                                    <a:rPr lang="en-US" sz="7200" b="0" i="1" smtClean="0">
                                      <a:solidFill>
                                        <a:schemeClr val="bg1"/>
                                      </a:solidFill>
                                      <a:latin typeface="Cambria Math" panose="02040503050406030204" pitchFamily="18" charset="0"/>
                                      <a:cs typeface="NVIDIA Sans" panose="020B0503020203020204" pitchFamily="34" charset="0"/>
                                    </a:rPr>
                                    <m:t>𝑝</m:t>
                                  </m:r>
                                </m:e>
                                <m:sub>
                                  <m:r>
                                    <a:rPr lang="en-US" sz="7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𝜙</m:t>
                                  </m:r>
                                </m:sub>
                              </m:sSub>
                              <m:d>
                                <m:dPr>
                                  <m:ctrlPr>
                                    <a:rPr lang="en-US" sz="7200" b="0" i="1" smtClean="0">
                                      <a:solidFill>
                                        <a:schemeClr val="bg1"/>
                                      </a:solidFill>
                                      <a:latin typeface="Cambria Math" panose="02040503050406030204" pitchFamily="18" charset="0"/>
                                      <a:cs typeface="NVIDIA Sans" panose="020B0503020203020204" pitchFamily="34" charset="0"/>
                                    </a:rPr>
                                  </m:ctrlPr>
                                </m:dPr>
                                <m:e>
                                  <m:r>
                                    <a:rPr lang="en-US" sz="7200" b="0" i="1" smtClean="0">
                                      <a:solidFill>
                                        <a:schemeClr val="bg1"/>
                                      </a:solidFill>
                                      <a:latin typeface="Cambria Math" panose="02040503050406030204" pitchFamily="18" charset="0"/>
                                      <a:cs typeface="NVIDIA Sans" panose="020B0503020203020204" pitchFamily="34" charset="0"/>
                                    </a:rPr>
                                    <m:t>𝑥</m:t>
                                  </m:r>
                                  <m:r>
                                    <a:rPr lang="en-US" sz="7200" b="0" i="1" smtClean="0">
                                      <a:solidFill>
                                        <a:schemeClr val="bg1"/>
                                      </a:solidFill>
                                      <a:latin typeface="Cambria Math" panose="02040503050406030204" pitchFamily="18" charset="0"/>
                                      <a:cs typeface="NVIDIA Sans" panose="020B0503020203020204" pitchFamily="34" charset="0"/>
                                    </a:rPr>
                                    <m:t>, </m:t>
                                  </m:r>
                                  <m:r>
                                    <a:rPr lang="en-US" sz="7200" b="0" i="1" smtClean="0">
                                      <a:solidFill>
                                        <a:schemeClr val="bg1"/>
                                      </a:solidFill>
                                      <a:latin typeface="Cambria Math" panose="02040503050406030204" pitchFamily="18" charset="0"/>
                                      <a:cs typeface="NVIDIA Sans" panose="020B0503020203020204" pitchFamily="34" charset="0"/>
                                    </a:rPr>
                                    <m:t>𝑧</m:t>
                                  </m:r>
                                </m:e>
                              </m:d>
                            </m:num>
                            <m:den>
                              <m:r>
                                <a:rPr lang="en-US" sz="7200" b="0" i="1" smtClean="0">
                                  <a:solidFill>
                                    <a:schemeClr val="bg1"/>
                                  </a:solidFill>
                                  <a:latin typeface="Cambria Math" panose="02040503050406030204" pitchFamily="18" charset="0"/>
                                  <a:cs typeface="NVIDIA Sans" panose="020B0503020203020204" pitchFamily="34" charset="0"/>
                                </a:rPr>
                                <m:t>𝑞</m:t>
                              </m:r>
                              <m:d>
                                <m:dPr>
                                  <m:ctrlPr>
                                    <a:rPr lang="en-US" sz="7200" b="0" i="1" smtClean="0">
                                      <a:solidFill>
                                        <a:schemeClr val="bg1"/>
                                      </a:solidFill>
                                      <a:latin typeface="Cambria Math" panose="02040503050406030204" pitchFamily="18" charset="0"/>
                                      <a:cs typeface="NVIDIA Sans" panose="020B0503020203020204" pitchFamily="34" charset="0"/>
                                    </a:rPr>
                                  </m:ctrlPr>
                                </m:dPr>
                                <m:e>
                                  <m:r>
                                    <a:rPr lang="en-US" sz="7200" b="0" i="1" smtClean="0">
                                      <a:solidFill>
                                        <a:schemeClr val="bg1"/>
                                      </a:solidFill>
                                      <a:latin typeface="Cambria Math" panose="02040503050406030204" pitchFamily="18" charset="0"/>
                                      <a:cs typeface="NVIDIA Sans" panose="020B0503020203020204" pitchFamily="34" charset="0"/>
                                    </a:rPr>
                                    <m:t>𝑧</m:t>
                                  </m:r>
                                  <m:r>
                                    <a:rPr lang="en-US" sz="7200" b="0" i="1" smtClean="0">
                                      <a:solidFill>
                                        <a:schemeClr val="bg1"/>
                                      </a:solidFill>
                                      <a:latin typeface="Cambria Math" panose="02040503050406030204" pitchFamily="18" charset="0"/>
                                      <a:cs typeface="NVIDIA Sans" panose="020B0503020203020204" pitchFamily="34" charset="0"/>
                                    </a:rPr>
                                    <m:t>|</m:t>
                                  </m:r>
                                  <m:r>
                                    <a:rPr lang="en-US" sz="7200" b="0" i="1" smtClean="0">
                                      <a:solidFill>
                                        <a:schemeClr val="bg1"/>
                                      </a:solidFill>
                                      <a:latin typeface="Cambria Math" panose="02040503050406030204" pitchFamily="18" charset="0"/>
                                      <a:cs typeface="NVIDIA Sans" panose="020B0503020203020204" pitchFamily="34" charset="0"/>
                                    </a:rPr>
                                    <m:t>𝑥</m:t>
                                  </m:r>
                                </m:e>
                              </m:d>
                            </m:den>
                          </m:f>
                        </m:e>
                      </m:d>
                    </m:oMath>
                  </m:oMathPara>
                </a14:m>
                <a:endParaRPr lang="en-US" sz="72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31" name="TextBox 30">
                <a:extLst>
                  <a:ext uri="{FF2B5EF4-FFF2-40B4-BE49-F238E27FC236}">
                    <a16:creationId xmlns:a16="http://schemas.microsoft.com/office/drawing/2014/main" id="{C81B7270-BC7C-912E-8FA1-3485F667056A}"/>
                  </a:ext>
                </a:extLst>
              </p:cNvPr>
              <p:cNvSpPr txBox="1">
                <a:spLocks noRot="1" noChangeAspect="1" noMove="1" noResize="1" noEditPoints="1" noAdjustHandles="1" noChangeArrowheads="1" noChangeShapeType="1" noTextEdit="1"/>
              </p:cNvSpPr>
              <p:nvPr/>
            </p:nvSpPr>
            <p:spPr>
              <a:xfrm>
                <a:off x="9949328" y="10317723"/>
                <a:ext cx="16162992" cy="2465675"/>
              </a:xfrm>
              <a:prstGeom prst="rect">
                <a:avLst/>
              </a:prstGeom>
              <a:blipFill>
                <a:blip r:embed="rId3"/>
                <a:stretch>
                  <a:fillRect/>
                </a:stretch>
              </a:blipFill>
            </p:spPr>
            <p:txBody>
              <a:bodyPr/>
              <a:lstStyle/>
              <a:p>
                <a:r>
                  <a:rPr lang="en-US">
                    <a:noFill/>
                  </a:rPr>
                  <a:t> </a:t>
                </a:r>
              </a:p>
            </p:txBody>
          </p:sp>
        </mc:Fallback>
      </mc:AlternateContent>
      <p:sp>
        <p:nvSpPr>
          <p:cNvPr id="22" name="Multiplication Sign 21">
            <a:extLst>
              <a:ext uri="{FF2B5EF4-FFF2-40B4-BE49-F238E27FC236}">
                <a16:creationId xmlns:a16="http://schemas.microsoft.com/office/drawing/2014/main" id="{8FDA2DA3-D076-0599-14F5-6531F3683B13}"/>
              </a:ext>
            </a:extLst>
          </p:cNvPr>
          <p:cNvSpPr/>
          <p:nvPr/>
        </p:nvSpPr>
        <p:spPr>
          <a:xfrm>
            <a:off x="7415211" y="9518852"/>
            <a:ext cx="21231225" cy="4512702"/>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Model Training</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ELBO Loss</a:t>
            </a:r>
          </a:p>
        </p:txBody>
      </p:sp>
      <p:pic>
        <p:nvPicPr>
          <p:cNvPr id="6" name="Picture 5">
            <a:extLst>
              <a:ext uri="{FF2B5EF4-FFF2-40B4-BE49-F238E27FC236}">
                <a16:creationId xmlns:a16="http://schemas.microsoft.com/office/drawing/2014/main" id="{34465F2B-A6E3-8F89-B915-A9FAD929328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6338408" y="5007263"/>
            <a:ext cx="3727732" cy="3727732"/>
          </a:xfrm>
          <a:prstGeom prst="rect">
            <a:avLst/>
          </a:prstGeom>
        </p:spPr>
      </p:pic>
      <p:pic>
        <p:nvPicPr>
          <p:cNvPr id="7" name="Picture 6">
            <a:extLst>
              <a:ext uri="{FF2B5EF4-FFF2-40B4-BE49-F238E27FC236}">
                <a16:creationId xmlns:a16="http://schemas.microsoft.com/office/drawing/2014/main" id="{D8D42D9B-3524-BAA6-2495-0E683B4D21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794644" y="5001769"/>
            <a:ext cx="4037157" cy="4114256"/>
          </a:xfrm>
          <a:prstGeom prst="rect">
            <a:avLst/>
          </a:prstGeom>
        </p:spPr>
      </p:pic>
      <p:pic>
        <p:nvPicPr>
          <p:cNvPr id="8" name="Picture 7">
            <a:extLst>
              <a:ext uri="{FF2B5EF4-FFF2-40B4-BE49-F238E27FC236}">
                <a16:creationId xmlns:a16="http://schemas.microsoft.com/office/drawing/2014/main" id="{875C3547-E248-CE86-EAEB-99C3AB22C6A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304245" y="5001769"/>
            <a:ext cx="4037157" cy="4114256"/>
          </a:xfrm>
          <a:prstGeom prst="rect">
            <a:avLst/>
          </a:prstGeom>
        </p:spPr>
      </p:pic>
      <p:sp>
        <p:nvSpPr>
          <p:cNvPr id="9" name="Arrow: Right 8">
            <a:extLst>
              <a:ext uri="{FF2B5EF4-FFF2-40B4-BE49-F238E27FC236}">
                <a16:creationId xmlns:a16="http://schemas.microsoft.com/office/drawing/2014/main" id="{FC02C979-723E-8A2F-DAAA-E7C3F150DE65}"/>
              </a:ext>
            </a:extLst>
          </p:cNvPr>
          <p:cNvSpPr/>
          <p:nvPr/>
        </p:nvSpPr>
        <p:spPr>
          <a:xfrm>
            <a:off x="14645482" y="6149119"/>
            <a:ext cx="1714500" cy="140817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 name="Arrow: Right 9">
            <a:extLst>
              <a:ext uri="{FF2B5EF4-FFF2-40B4-BE49-F238E27FC236}">
                <a16:creationId xmlns:a16="http://schemas.microsoft.com/office/drawing/2014/main" id="{2E863B6D-ECAB-26CE-BECA-B427A0097BB8}"/>
              </a:ext>
            </a:extLst>
          </p:cNvPr>
          <p:cNvSpPr/>
          <p:nvPr/>
        </p:nvSpPr>
        <p:spPr>
          <a:xfrm>
            <a:off x="20044567" y="6149119"/>
            <a:ext cx="1714500" cy="140817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14EA9FF-1A3C-292F-35A7-5BF262C827E9}"/>
                  </a:ext>
                </a:extLst>
              </p:cNvPr>
              <p:cNvSpPr/>
              <p:nvPr/>
            </p:nvSpPr>
            <p:spPr>
              <a:xfrm>
                <a:off x="3300838" y="6382512"/>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Noisy image at time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 name="Rectangle 10">
                <a:extLst>
                  <a:ext uri="{FF2B5EF4-FFF2-40B4-BE49-F238E27FC236}">
                    <a16:creationId xmlns:a16="http://schemas.microsoft.com/office/drawing/2014/main" id="{F14EA9FF-1A3C-292F-35A7-5BF262C827E9}"/>
                  </a:ext>
                </a:extLst>
              </p:cNvPr>
              <p:cNvSpPr>
                <a:spLocks noRot="1" noChangeAspect="1" noMove="1" noResize="1" noEditPoints="1" noAdjustHandles="1" noChangeArrowheads="1" noChangeShapeType="1" noTextEdit="1"/>
              </p:cNvSpPr>
              <p:nvPr/>
            </p:nvSpPr>
            <p:spPr>
              <a:xfrm>
                <a:off x="3300838" y="6382512"/>
                <a:ext cx="6553573" cy="1363582"/>
              </a:xfrm>
              <a:prstGeom prst="rect">
                <a:avLst/>
              </a:prstGeom>
              <a:blipFill>
                <a:blip r:embed="rId7"/>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2D06368-4C4E-30FE-E128-6552D92C4D83}"/>
                  </a:ext>
                </a:extLst>
              </p:cNvPr>
              <p:cNvSpPr/>
              <p:nvPr/>
            </p:nvSpPr>
            <p:spPr>
              <a:xfrm>
                <a:off x="26731470" y="6382512"/>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Noise added at time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2" name="Rectangle 11">
                <a:extLst>
                  <a:ext uri="{FF2B5EF4-FFF2-40B4-BE49-F238E27FC236}">
                    <a16:creationId xmlns:a16="http://schemas.microsoft.com/office/drawing/2014/main" id="{72D06368-4C4E-30FE-E128-6552D92C4D83}"/>
                  </a:ext>
                </a:extLst>
              </p:cNvPr>
              <p:cNvSpPr>
                <a:spLocks noRot="1" noChangeAspect="1" noMove="1" noResize="1" noEditPoints="1" noAdjustHandles="1" noChangeArrowheads="1" noChangeShapeType="1" noTextEdit="1"/>
              </p:cNvSpPr>
              <p:nvPr/>
            </p:nvSpPr>
            <p:spPr>
              <a:xfrm>
                <a:off x="26731470" y="6382512"/>
                <a:ext cx="6553573" cy="1363582"/>
              </a:xfrm>
              <a:prstGeom prst="rect">
                <a:avLst/>
              </a:prstGeom>
              <a:blipFill>
                <a:blip r:embed="rId8"/>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4C4C979-09F5-A472-7D6E-E402C239045B}"/>
                  </a:ext>
                </a:extLst>
              </p:cNvPr>
              <p:cNvSpPr txBox="1"/>
              <p:nvPr/>
            </p:nvSpPr>
            <p:spPr>
              <a:xfrm>
                <a:off x="9949328" y="14434381"/>
                <a:ext cx="16162992" cy="334149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7200" b="0" i="1" smtClean="0">
                          <a:solidFill>
                            <a:schemeClr val="bg1"/>
                          </a:solidFill>
                          <a:latin typeface="Cambria Math" panose="02040503050406030204" pitchFamily="18" charset="0"/>
                          <a:cs typeface="NVIDIA Sans" panose="020B0503020203020204" pitchFamily="34" charset="0"/>
                        </a:rPr>
                        <m:t>𝑀𝑆𝐸</m:t>
                      </m:r>
                      <m:r>
                        <a:rPr lang="en-US" sz="7200" b="0" i="1" smtClean="0">
                          <a:solidFill>
                            <a:schemeClr val="bg1"/>
                          </a:solidFill>
                          <a:latin typeface="Cambria Math" panose="02040503050406030204" pitchFamily="18" charset="0"/>
                          <a:cs typeface="NVIDIA Sans" panose="020B0503020203020204" pitchFamily="34" charset="0"/>
                        </a:rPr>
                        <m:t>= </m:t>
                      </m:r>
                      <m:f>
                        <m:fPr>
                          <m:ctrlPr>
                            <a:rPr lang="en-US" sz="7200" b="0" i="1" smtClean="0">
                              <a:solidFill>
                                <a:schemeClr val="bg1"/>
                              </a:solidFill>
                              <a:latin typeface="Cambria Math" panose="02040503050406030204" pitchFamily="18" charset="0"/>
                              <a:cs typeface="NVIDIA Sans" panose="020B0503020203020204" pitchFamily="34" charset="0"/>
                            </a:rPr>
                          </m:ctrlPr>
                        </m:fPr>
                        <m:num>
                          <m:r>
                            <a:rPr lang="en-US" sz="7200" b="0" i="1" smtClean="0">
                              <a:solidFill>
                                <a:schemeClr val="bg1"/>
                              </a:solidFill>
                              <a:latin typeface="Cambria Math" panose="02040503050406030204" pitchFamily="18" charset="0"/>
                              <a:cs typeface="NVIDIA Sans" panose="020B0503020203020204" pitchFamily="34" charset="0"/>
                            </a:rPr>
                            <m:t>1</m:t>
                          </m:r>
                        </m:num>
                        <m:den>
                          <m:r>
                            <a:rPr lang="en-US" sz="7200" b="0" i="1" smtClean="0">
                              <a:solidFill>
                                <a:schemeClr val="bg1"/>
                              </a:solidFill>
                              <a:latin typeface="Cambria Math" panose="02040503050406030204" pitchFamily="18" charset="0"/>
                              <a:cs typeface="NVIDIA Sans" panose="020B0503020203020204" pitchFamily="34" charset="0"/>
                            </a:rPr>
                            <m:t>𝑛</m:t>
                          </m:r>
                        </m:den>
                      </m:f>
                      <m:sSup>
                        <m:sSupPr>
                          <m:ctrlPr>
                            <a:rPr lang="en-US" sz="7200" b="0" i="1" smtClean="0">
                              <a:solidFill>
                                <a:schemeClr val="bg1"/>
                              </a:solidFill>
                              <a:latin typeface="Cambria Math" panose="02040503050406030204" pitchFamily="18" charset="0"/>
                              <a:cs typeface="NVIDIA Sans" panose="020B0503020203020204" pitchFamily="34" charset="0"/>
                            </a:rPr>
                          </m:ctrlPr>
                        </m:sSupPr>
                        <m:e>
                          <m:nary>
                            <m:naryPr>
                              <m:chr m:val="∑"/>
                              <m:ctrlPr>
                                <a:rPr lang="en-US" sz="7200" i="1">
                                  <a:solidFill>
                                    <a:schemeClr val="bg1"/>
                                  </a:solidFill>
                                  <a:latin typeface="Cambria Math" panose="02040503050406030204" pitchFamily="18" charset="0"/>
                                  <a:cs typeface="NVIDIA Sans" panose="020B0503020203020204" pitchFamily="34" charset="0"/>
                                </a:rPr>
                              </m:ctrlPr>
                            </m:naryPr>
                            <m:sub>
                              <m:r>
                                <m:rPr>
                                  <m:brk m:alnAt="23"/>
                                </m:rPr>
                                <a:rPr lang="en-US" sz="7200" i="1">
                                  <a:solidFill>
                                    <a:schemeClr val="bg1"/>
                                  </a:solidFill>
                                  <a:latin typeface="Cambria Math" panose="02040503050406030204" pitchFamily="18" charset="0"/>
                                  <a:cs typeface="NVIDIA Sans" panose="020B0503020203020204" pitchFamily="34" charset="0"/>
                                </a:rPr>
                                <m:t>𝑖</m:t>
                              </m:r>
                              <m:r>
                                <a:rPr lang="en-US" sz="7200" i="1">
                                  <a:solidFill>
                                    <a:schemeClr val="bg1"/>
                                  </a:solidFill>
                                  <a:latin typeface="Cambria Math" panose="02040503050406030204" pitchFamily="18" charset="0"/>
                                  <a:cs typeface="NVIDIA Sans" panose="020B0503020203020204" pitchFamily="34" charset="0"/>
                                </a:rPr>
                                <m:t>=1</m:t>
                              </m:r>
                            </m:sub>
                            <m:sup>
                              <m:r>
                                <a:rPr lang="en-US" sz="7200" i="1">
                                  <a:solidFill>
                                    <a:schemeClr val="bg1"/>
                                  </a:solidFill>
                                  <a:latin typeface="Cambria Math" panose="02040503050406030204" pitchFamily="18" charset="0"/>
                                  <a:cs typeface="NVIDIA Sans" panose="020B0503020203020204" pitchFamily="34" charset="0"/>
                                </a:rPr>
                                <m:t>𝑛</m:t>
                              </m:r>
                            </m:sup>
                            <m:e>
                              <m:d>
                                <m:dPr>
                                  <m:ctrlPr>
                                    <a:rPr lang="en-US" sz="7200" i="1">
                                      <a:solidFill>
                                        <a:schemeClr val="bg1"/>
                                      </a:solidFill>
                                      <a:latin typeface="Cambria Math" panose="02040503050406030204" pitchFamily="18" charset="0"/>
                                      <a:cs typeface="NVIDIA Sans" panose="020B0503020203020204" pitchFamily="34" charset="0"/>
                                    </a:rPr>
                                  </m:ctrlPr>
                                </m:dPr>
                                <m:e>
                                  <m:sSub>
                                    <m:sSubPr>
                                      <m:ctrlPr>
                                        <a:rPr lang="en-US" sz="7200" i="1">
                                          <a:solidFill>
                                            <a:schemeClr val="bg1"/>
                                          </a:solidFill>
                                          <a:latin typeface="Cambria Math" panose="02040503050406030204" pitchFamily="18" charset="0"/>
                                          <a:cs typeface="NVIDIA Sans" panose="020B0503020203020204" pitchFamily="34" charset="0"/>
                                        </a:rPr>
                                      </m:ctrlPr>
                                    </m:sSubPr>
                                    <m:e>
                                      <m:r>
                                        <a:rPr lang="en-US" sz="7200" i="1">
                                          <a:solidFill>
                                            <a:schemeClr val="bg1"/>
                                          </a:solidFill>
                                          <a:latin typeface="Cambria Math" panose="02040503050406030204" pitchFamily="18" charset="0"/>
                                          <a:cs typeface="NVIDIA Sans" panose="020B0503020203020204" pitchFamily="34" charset="0"/>
                                        </a:rPr>
                                        <m:t>𝑦</m:t>
                                      </m:r>
                                    </m:e>
                                    <m:sub>
                                      <m:r>
                                        <a:rPr lang="en-US" sz="7200" i="1">
                                          <a:solidFill>
                                            <a:schemeClr val="bg1"/>
                                          </a:solidFill>
                                          <a:latin typeface="Cambria Math" panose="02040503050406030204" pitchFamily="18" charset="0"/>
                                          <a:cs typeface="NVIDIA Sans" panose="020B0503020203020204" pitchFamily="34" charset="0"/>
                                        </a:rPr>
                                        <m:t>𝑖</m:t>
                                      </m:r>
                                    </m:sub>
                                  </m:sSub>
                                  <m:r>
                                    <a:rPr lang="en-US" sz="7200" i="1">
                                      <a:solidFill>
                                        <a:schemeClr val="bg1"/>
                                      </a:solidFill>
                                      <a:latin typeface="Cambria Math" panose="02040503050406030204" pitchFamily="18" charset="0"/>
                                      <a:cs typeface="NVIDIA Sans" panose="020B0503020203020204" pitchFamily="34" charset="0"/>
                                    </a:rPr>
                                    <m:t>−</m:t>
                                  </m:r>
                                  <m:sSub>
                                    <m:sSubPr>
                                      <m:ctrlPr>
                                        <a:rPr lang="en-US" sz="7200" i="1">
                                          <a:solidFill>
                                            <a:schemeClr val="bg1"/>
                                          </a:solidFill>
                                          <a:latin typeface="Cambria Math" panose="02040503050406030204" pitchFamily="18" charset="0"/>
                                          <a:cs typeface="NVIDIA Sans" panose="020B0503020203020204" pitchFamily="34" charset="0"/>
                                        </a:rPr>
                                      </m:ctrlPr>
                                    </m:sSubPr>
                                    <m:e>
                                      <m:acc>
                                        <m:accPr>
                                          <m:chr m:val="̂"/>
                                          <m:ctrlPr>
                                            <a:rPr lang="en-US" sz="7200" i="1">
                                              <a:solidFill>
                                                <a:schemeClr val="bg1"/>
                                              </a:solidFill>
                                              <a:latin typeface="Cambria Math" panose="02040503050406030204" pitchFamily="18" charset="0"/>
                                              <a:cs typeface="NVIDIA Sans" panose="020B0503020203020204" pitchFamily="34" charset="0"/>
                                            </a:rPr>
                                          </m:ctrlPr>
                                        </m:accPr>
                                        <m:e>
                                          <m:r>
                                            <a:rPr lang="en-US" sz="7200" i="1">
                                              <a:solidFill>
                                                <a:schemeClr val="bg1"/>
                                              </a:solidFill>
                                              <a:latin typeface="Cambria Math" panose="02040503050406030204" pitchFamily="18" charset="0"/>
                                              <a:cs typeface="NVIDIA Sans" panose="020B0503020203020204" pitchFamily="34" charset="0"/>
                                            </a:rPr>
                                            <m:t>𝑦</m:t>
                                          </m:r>
                                        </m:e>
                                      </m:acc>
                                    </m:e>
                                    <m:sub>
                                      <m:r>
                                        <a:rPr lang="en-US" sz="7200" i="1">
                                          <a:solidFill>
                                            <a:schemeClr val="bg1"/>
                                          </a:solidFill>
                                          <a:latin typeface="Cambria Math" panose="02040503050406030204" pitchFamily="18" charset="0"/>
                                          <a:cs typeface="NVIDIA Sans" panose="020B0503020203020204" pitchFamily="34" charset="0"/>
                                        </a:rPr>
                                        <m:t>𝑖</m:t>
                                      </m:r>
                                    </m:sub>
                                  </m:sSub>
                                </m:e>
                              </m:d>
                            </m:e>
                          </m:nary>
                        </m:e>
                        <m:sup>
                          <m:r>
                            <a:rPr lang="en-US" sz="7200" b="0" i="1" smtClean="0">
                              <a:solidFill>
                                <a:schemeClr val="bg1"/>
                              </a:solidFill>
                              <a:latin typeface="Cambria Math" panose="02040503050406030204" pitchFamily="18" charset="0"/>
                              <a:cs typeface="NVIDIA Sans" panose="020B0503020203020204" pitchFamily="34" charset="0"/>
                            </a:rPr>
                            <m:t>2</m:t>
                          </m:r>
                        </m:sup>
                      </m:sSup>
                    </m:oMath>
                  </m:oMathPara>
                </a14:m>
                <a:endParaRPr lang="en-US" sz="72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3" name="TextBox 12">
                <a:extLst>
                  <a:ext uri="{FF2B5EF4-FFF2-40B4-BE49-F238E27FC236}">
                    <a16:creationId xmlns:a16="http://schemas.microsoft.com/office/drawing/2014/main" id="{B4C4C979-09F5-A472-7D6E-E402C239045B}"/>
                  </a:ext>
                </a:extLst>
              </p:cNvPr>
              <p:cNvSpPr txBox="1">
                <a:spLocks noRot="1" noChangeAspect="1" noMove="1" noResize="1" noEditPoints="1" noAdjustHandles="1" noChangeArrowheads="1" noChangeShapeType="1" noTextEdit="1"/>
              </p:cNvSpPr>
              <p:nvPr/>
            </p:nvSpPr>
            <p:spPr>
              <a:xfrm>
                <a:off x="9949328" y="14434381"/>
                <a:ext cx="16162992" cy="3341492"/>
              </a:xfrm>
              <a:prstGeom prst="rect">
                <a:avLst/>
              </a:prstGeom>
              <a:blipFill>
                <a:blip r:embed="rId9"/>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820A756-0895-6FAE-6C7E-D33970C16DB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092DEEA4-72FC-6996-A590-28C3B167EB7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413679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Model Architecture</a:t>
            </a:r>
          </a:p>
        </p:txBody>
      </p:sp>
      <p:sp>
        <p:nvSpPr>
          <p:cNvPr id="2" name="TextBox 1">
            <a:extLst>
              <a:ext uri="{FF2B5EF4-FFF2-40B4-BE49-F238E27FC236}">
                <a16:creationId xmlns:a16="http://schemas.microsoft.com/office/drawing/2014/main" id="{38B00FE5-7252-9FCD-ED91-F46EE328EB1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96C992AE-7055-34A8-F2D2-EFA621FD258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995167768"/>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968740" y="3686954"/>
            <a:ext cx="2561317" cy="5486400"/>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dirty="0">
                <a:solidFill>
                  <a:schemeClr val="tx1"/>
                </a:solidFill>
                <a:latin typeface="+mj-lt"/>
              </a:rPr>
              <a:t>Down0</a:t>
            </a:r>
          </a:p>
          <a:p>
            <a:pPr algn="ctr">
              <a:lnSpc>
                <a:spcPct val="90000"/>
              </a:lnSpc>
            </a:pPr>
            <a:r>
              <a:rPr lang="en-US" sz="4000" dirty="0">
                <a:solidFill>
                  <a:schemeClr val="tx1"/>
                </a:solidFill>
                <a:latin typeface="+mj-lt"/>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2916634" y="9741365"/>
            <a:ext cx="2914807" cy="3824647"/>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The U-Net Architecture</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8804969" y="1474886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24" name="TextBox 23">
            <a:extLst>
              <a:ext uri="{FF2B5EF4-FFF2-40B4-BE49-F238E27FC236}">
                <a16:creationId xmlns:a16="http://schemas.microsoft.com/office/drawing/2014/main" id="{71D8D384-DE84-A376-B712-D159796D0EC9}"/>
              </a:ext>
            </a:extLst>
          </p:cNvPr>
          <p:cNvSpPr txBox="1"/>
          <p:nvPr/>
        </p:nvSpPr>
        <p:spPr>
          <a:xfrm>
            <a:off x="-339288" y="9721766"/>
            <a:ext cx="3532239" cy="707886"/>
          </a:xfrm>
          <a:prstGeom prst="rect">
            <a:avLst/>
          </a:prstGeom>
          <a:noFill/>
        </p:spPr>
        <p:txBody>
          <a:bodyPr wrap="square" rtlCol="0">
            <a:spAutoFit/>
          </a:bodyPr>
          <a:lstStyle/>
          <a:p>
            <a:pPr algn="ctr"/>
            <a:r>
              <a:rPr lang="en-US" sz="4000" dirty="0">
                <a:solidFill>
                  <a:schemeClr val="bg1"/>
                </a:solidFill>
                <a:latin typeface="+mj-lt"/>
              </a:rPr>
              <a:t>1 </a:t>
            </a:r>
            <a:r>
              <a:rPr lang="en-US" sz="4000" dirty="0" err="1">
                <a:solidFill>
                  <a:schemeClr val="bg1"/>
                </a:solidFill>
                <a:latin typeface="+mj-lt"/>
              </a:rPr>
              <a:t>ch</a:t>
            </a:r>
            <a:endParaRPr lang="en-US" sz="4000" dirty="0">
              <a:solidFill>
                <a:schemeClr val="bg1"/>
              </a:solidFill>
              <a:latin typeface="+mj-lt"/>
            </a:endParaRPr>
          </a:p>
        </p:txBody>
      </p:sp>
      <p:sp>
        <p:nvSpPr>
          <p:cNvPr id="26" name="TextBox 25">
            <a:extLst>
              <a:ext uri="{FF2B5EF4-FFF2-40B4-BE49-F238E27FC236}">
                <a16:creationId xmlns:a16="http://schemas.microsoft.com/office/drawing/2014/main" id="{C4F6265A-1C21-6B6B-4533-1A948A038CC7}"/>
              </a:ext>
            </a:extLst>
          </p:cNvPr>
          <p:cNvSpPr txBox="1"/>
          <p:nvPr/>
        </p:nvSpPr>
        <p:spPr>
          <a:xfrm rot="16200000">
            <a:off x="2167309" y="5901368"/>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27" name="TextBox 26">
            <a:extLst>
              <a:ext uri="{FF2B5EF4-FFF2-40B4-BE49-F238E27FC236}">
                <a16:creationId xmlns:a16="http://schemas.microsoft.com/office/drawing/2014/main" id="{31622683-5E2A-445C-AA0E-B11B97B5F166}"/>
              </a:ext>
            </a:extLst>
          </p:cNvPr>
          <p:cNvSpPr txBox="1"/>
          <p:nvPr/>
        </p:nvSpPr>
        <p:spPr>
          <a:xfrm rot="19526499">
            <a:off x="575292" y="8807560"/>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grpSp>
        <p:nvGrpSpPr>
          <p:cNvPr id="33" name="Group 32">
            <a:extLst>
              <a:ext uri="{FF2B5EF4-FFF2-40B4-BE49-F238E27FC236}">
                <a16:creationId xmlns:a16="http://schemas.microsoft.com/office/drawing/2014/main" id="{31884358-8FCE-3825-ECCB-661AEFC6D9AF}"/>
              </a:ext>
            </a:extLst>
          </p:cNvPr>
          <p:cNvGrpSpPr/>
          <p:nvPr/>
        </p:nvGrpSpPr>
        <p:grpSpPr>
          <a:xfrm>
            <a:off x="6488366" y="9738348"/>
            <a:ext cx="4153746" cy="5469997"/>
            <a:chOff x="10134321" y="11033004"/>
            <a:chExt cx="4153746" cy="5469997"/>
          </a:xfrm>
        </p:grpSpPr>
        <p:sp>
          <p:nvSpPr>
            <p:cNvPr id="28" name="TextBox 27">
              <a:extLst>
                <a:ext uri="{FF2B5EF4-FFF2-40B4-BE49-F238E27FC236}">
                  <a16:creationId xmlns:a16="http://schemas.microsoft.com/office/drawing/2014/main" id="{87DD1007-C33A-FD5D-B527-86F822EB722B}"/>
                </a:ext>
              </a:extLst>
            </p:cNvPr>
            <p:cNvSpPr txBox="1"/>
            <p:nvPr/>
          </p:nvSpPr>
          <p:spPr>
            <a:xfrm>
              <a:off x="10134321" y="14922680"/>
              <a:ext cx="3532239" cy="707886"/>
            </a:xfrm>
            <a:prstGeom prst="rect">
              <a:avLst/>
            </a:prstGeom>
            <a:noFill/>
          </p:spPr>
          <p:txBody>
            <a:bodyPr wrap="square" rtlCol="0">
              <a:spAutoFit/>
            </a:bodyPr>
            <a:lstStyle/>
            <a:p>
              <a:pPr algn="ctr"/>
              <a:r>
                <a:rPr lang="en-US" sz="4000" dirty="0">
                  <a:solidFill>
                    <a:schemeClr val="bg1"/>
                  </a:solidFill>
                  <a:latin typeface="+mj-lt"/>
                </a:rPr>
                <a:t>32 </a:t>
              </a:r>
              <a:r>
                <a:rPr lang="en-US" sz="4000" dirty="0" err="1">
                  <a:solidFill>
                    <a:schemeClr val="bg1"/>
                  </a:solidFill>
                  <a:latin typeface="+mj-lt"/>
                </a:rPr>
                <a:t>ch</a:t>
              </a:r>
              <a:endParaRPr lang="en-US" sz="4000" dirty="0">
                <a:solidFill>
                  <a:schemeClr val="bg1"/>
                </a:solidFill>
                <a:latin typeface="+mj-lt"/>
              </a:endParaRPr>
            </a:p>
          </p:txBody>
        </p:sp>
        <p:sp>
          <p:nvSpPr>
            <p:cNvPr id="54" name="Cube 53">
              <a:extLst>
                <a:ext uri="{FF2B5EF4-FFF2-40B4-BE49-F238E27FC236}">
                  <a16:creationId xmlns:a16="http://schemas.microsoft.com/office/drawing/2014/main" id="{EF69E034-41B5-AB08-1AEB-F1CE09A9E7CC}"/>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(Down1)</a:t>
              </a:r>
            </a:p>
          </p:txBody>
        </p:sp>
        <p:sp>
          <p:nvSpPr>
            <p:cNvPr id="29" name="TextBox 28">
              <a:extLst>
                <a:ext uri="{FF2B5EF4-FFF2-40B4-BE49-F238E27FC236}">
                  <a16:creationId xmlns:a16="http://schemas.microsoft.com/office/drawing/2014/main" id="{9BBF60A7-A21C-5D47-0B2A-FF71670E9F19}"/>
                </a:ext>
              </a:extLst>
            </p:cNvPr>
            <p:cNvSpPr txBox="1"/>
            <p:nvPr/>
          </p:nvSpPr>
          <p:spPr>
            <a:xfrm rot="18760615">
              <a:off x="11723459" y="14382939"/>
              <a:ext cx="3532239" cy="707886"/>
            </a:xfrm>
            <a:prstGeom prst="rect">
              <a:avLst/>
            </a:prstGeom>
            <a:noFill/>
          </p:spPr>
          <p:txBody>
            <a:bodyPr wrap="square" rtlCol="0">
              <a:spAutoFit/>
            </a:bodyPr>
            <a:lstStyle/>
            <a:p>
              <a:pPr algn="ctr"/>
              <a:r>
                <a:rPr lang="en-US" sz="4000" dirty="0">
                  <a:solidFill>
                    <a:schemeClr val="bg1"/>
                  </a:solidFill>
                  <a:latin typeface="+mj-lt"/>
                </a:rPr>
                <a:t>8 </a:t>
              </a:r>
              <a:r>
                <a:rPr lang="en-US" sz="4000" dirty="0" err="1">
                  <a:solidFill>
                    <a:schemeClr val="bg1"/>
                  </a:solidFill>
                  <a:latin typeface="+mj-lt"/>
                </a:rPr>
                <a:t>px</a:t>
              </a:r>
              <a:endParaRPr lang="en-US" sz="4000" dirty="0">
                <a:solidFill>
                  <a:schemeClr val="bg1"/>
                </a:solidFill>
                <a:latin typeface="+mj-lt"/>
              </a:endParaRPr>
            </a:p>
          </p:txBody>
        </p:sp>
        <p:sp>
          <p:nvSpPr>
            <p:cNvPr id="30" name="TextBox 29">
              <a:extLst>
                <a:ext uri="{FF2B5EF4-FFF2-40B4-BE49-F238E27FC236}">
                  <a16:creationId xmlns:a16="http://schemas.microsoft.com/office/drawing/2014/main" id="{1E17147A-0241-CE91-7505-73330BB689E0}"/>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dirty="0">
                  <a:solidFill>
                    <a:schemeClr val="bg1"/>
                  </a:solidFill>
                  <a:latin typeface="+mj-lt"/>
                </a:rPr>
                <a:t>8 </a:t>
              </a:r>
              <a:r>
                <a:rPr lang="en-US" sz="4000" dirty="0" err="1">
                  <a:solidFill>
                    <a:schemeClr val="bg1"/>
                  </a:solidFill>
                  <a:latin typeface="+mj-lt"/>
                </a:rPr>
                <a:t>px</a:t>
              </a:r>
              <a:endParaRPr lang="en-US" sz="4000" dirty="0">
                <a:solidFill>
                  <a:schemeClr val="bg1"/>
                </a:solidFill>
                <a:latin typeface="+mj-lt"/>
              </a:endParaRPr>
            </a:p>
          </p:txBody>
        </p:sp>
      </p:grpSp>
      <p:sp>
        <p:nvSpPr>
          <p:cNvPr id="34" name="TextBox 33">
            <a:extLst>
              <a:ext uri="{FF2B5EF4-FFF2-40B4-BE49-F238E27FC236}">
                <a16:creationId xmlns:a16="http://schemas.microsoft.com/office/drawing/2014/main" id="{EE9FDD95-2850-32EB-E671-22A2EA9BDDAA}"/>
              </a:ext>
            </a:extLst>
          </p:cNvPr>
          <p:cNvSpPr txBox="1"/>
          <p:nvPr/>
        </p:nvSpPr>
        <p:spPr>
          <a:xfrm>
            <a:off x="8804969" y="16436230"/>
            <a:ext cx="3532239" cy="707886"/>
          </a:xfrm>
          <a:prstGeom prst="rect">
            <a:avLst/>
          </a:prstGeom>
          <a:noFill/>
        </p:spPr>
        <p:txBody>
          <a:bodyPr wrap="square" rtlCol="0">
            <a:spAutoFit/>
          </a:bodyPr>
          <a:lstStyle/>
          <a:p>
            <a:pPr algn="ctr"/>
            <a:r>
              <a:rPr lang="en-US" sz="4000" dirty="0">
                <a:solidFill>
                  <a:schemeClr val="bg1"/>
                </a:solidFill>
                <a:latin typeface="+mj-lt"/>
              </a:rPr>
              <a:t>64 </a:t>
            </a:r>
            <a:r>
              <a:rPr lang="en-US" sz="4000" dirty="0" err="1">
                <a:solidFill>
                  <a:schemeClr val="bg1"/>
                </a:solidFill>
                <a:latin typeface="+mj-lt"/>
              </a:rPr>
              <a:t>ch</a:t>
            </a:r>
            <a:endParaRPr lang="en-US" sz="4000" dirty="0">
              <a:solidFill>
                <a:schemeClr val="bg1"/>
              </a:solidFill>
              <a:latin typeface="+mj-lt"/>
            </a:endParaRPr>
          </a:p>
        </p:txBody>
      </p:sp>
      <p:sp>
        <p:nvSpPr>
          <p:cNvPr id="35" name="TextBox 34">
            <a:extLst>
              <a:ext uri="{FF2B5EF4-FFF2-40B4-BE49-F238E27FC236}">
                <a16:creationId xmlns:a16="http://schemas.microsoft.com/office/drawing/2014/main" id="{F8F5B9BA-122A-FA53-6CF7-50B8F2D2E95B}"/>
              </a:ext>
            </a:extLst>
          </p:cNvPr>
          <p:cNvSpPr txBox="1"/>
          <p:nvPr/>
        </p:nvSpPr>
        <p:spPr>
          <a:xfrm rot="18760615">
            <a:off x="10965550" y="16053390"/>
            <a:ext cx="3532239" cy="707886"/>
          </a:xfrm>
          <a:prstGeom prst="rect">
            <a:avLst/>
          </a:prstGeom>
          <a:noFill/>
        </p:spPr>
        <p:txBody>
          <a:bodyPr wrap="square" rtlCol="0">
            <a:spAutoFit/>
          </a:bodyPr>
          <a:lstStyle/>
          <a:p>
            <a:pPr algn="ctr"/>
            <a:r>
              <a:rPr lang="en-US" sz="4000" dirty="0">
                <a:solidFill>
                  <a:schemeClr val="bg1"/>
                </a:solidFill>
                <a:latin typeface="+mj-lt"/>
              </a:rPr>
              <a:t>4 </a:t>
            </a:r>
            <a:r>
              <a:rPr lang="en-US" sz="4000" dirty="0" err="1">
                <a:solidFill>
                  <a:schemeClr val="bg1"/>
                </a:solidFill>
                <a:latin typeface="+mj-lt"/>
              </a:rPr>
              <a:t>px</a:t>
            </a:r>
            <a:endParaRPr lang="en-US" sz="4000" dirty="0">
              <a:solidFill>
                <a:schemeClr val="bg1"/>
              </a:solidFill>
              <a:latin typeface="+mj-lt"/>
            </a:endParaRPr>
          </a:p>
        </p:txBody>
      </p:sp>
      <p:sp>
        <p:nvSpPr>
          <p:cNvPr id="36" name="TextBox 35">
            <a:extLst>
              <a:ext uri="{FF2B5EF4-FFF2-40B4-BE49-F238E27FC236}">
                <a16:creationId xmlns:a16="http://schemas.microsoft.com/office/drawing/2014/main" id="{06EFC01E-B6DC-7D9C-8A52-976BC8BBA99D}"/>
              </a:ext>
            </a:extLst>
          </p:cNvPr>
          <p:cNvSpPr txBox="1"/>
          <p:nvPr/>
        </p:nvSpPr>
        <p:spPr>
          <a:xfrm rot="16200000">
            <a:off x="11314792" y="14810005"/>
            <a:ext cx="3532239" cy="707886"/>
          </a:xfrm>
          <a:prstGeom prst="rect">
            <a:avLst/>
          </a:prstGeom>
          <a:noFill/>
        </p:spPr>
        <p:txBody>
          <a:bodyPr wrap="square" rtlCol="0">
            <a:spAutoFit/>
          </a:bodyPr>
          <a:lstStyle/>
          <a:p>
            <a:pPr algn="ctr"/>
            <a:r>
              <a:rPr lang="en-US" sz="4000" dirty="0">
                <a:solidFill>
                  <a:schemeClr val="bg1"/>
                </a:solidFill>
                <a:latin typeface="+mj-lt"/>
              </a:rPr>
              <a:t>4 </a:t>
            </a:r>
            <a:r>
              <a:rPr lang="en-US" sz="4000" dirty="0" err="1">
                <a:solidFill>
                  <a:schemeClr val="bg1"/>
                </a:solidFill>
                <a:latin typeface="+mj-lt"/>
              </a:rPr>
              <a:t>px</a:t>
            </a:r>
            <a:endParaRPr lang="en-US" sz="4000" dirty="0">
              <a:solidFill>
                <a:schemeClr val="bg1"/>
              </a:solidFill>
              <a:latin typeface="+mj-lt"/>
            </a:endParaRP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028528" y="14587895"/>
            <a:ext cx="800219" cy="5312799"/>
          </a:xfrm>
          <a:prstGeom prst="rect">
            <a:avLst/>
          </a:prstGeom>
          <a:solidFill>
            <a:schemeClr val="tx2"/>
          </a:solidFill>
        </p:spPr>
        <p:txBody>
          <a:bodyPr vert="eaVert" wrap="square" rtlCol="0">
            <a:spAutoFit/>
          </a:bodyPr>
          <a:lstStyle/>
          <a:p>
            <a:pPr algn="ctr"/>
            <a:r>
              <a:rPr lang="en-US" sz="4000" dirty="0">
                <a:latin typeface="+mj-lt"/>
                <a:cs typeface="NVIDIA Sans" panose="020B0503020203020204" pitchFamily="34" charset="0"/>
              </a:rPr>
              <a:t>Latent Vector</a:t>
            </a:r>
          </a:p>
        </p:txBody>
      </p:sp>
      <p:sp>
        <p:nvSpPr>
          <p:cNvPr id="43" name="TextBox 42">
            <a:extLst>
              <a:ext uri="{FF2B5EF4-FFF2-40B4-BE49-F238E27FC236}">
                <a16:creationId xmlns:a16="http://schemas.microsoft.com/office/drawing/2014/main" id="{3D520846-CAA2-7394-D792-1ACEC51AD14F}"/>
              </a:ext>
            </a:extLst>
          </p:cNvPr>
          <p:cNvSpPr txBox="1"/>
          <p:nvPr/>
        </p:nvSpPr>
        <p:spPr>
          <a:xfrm>
            <a:off x="13772238" y="17741379"/>
            <a:ext cx="5164693" cy="1323439"/>
          </a:xfrm>
          <a:prstGeom prst="rect">
            <a:avLst/>
          </a:prstGeom>
          <a:noFill/>
        </p:spPr>
        <p:txBody>
          <a:bodyPr wrap="square" rtlCol="0">
            <a:spAutoFit/>
          </a:bodyPr>
          <a:lstStyle/>
          <a:p>
            <a:pPr algn="ctr"/>
            <a:r>
              <a:rPr lang="en-US" sz="4000" dirty="0">
                <a:solidFill>
                  <a:schemeClr val="bg1"/>
                </a:solidFill>
                <a:latin typeface="+mj-lt"/>
              </a:rPr>
              <a:t>64 x 32 x 32</a:t>
            </a:r>
          </a:p>
          <a:p>
            <a:pPr algn="ctr"/>
            <a:r>
              <a:rPr lang="en-US" sz="4000" dirty="0">
                <a:solidFill>
                  <a:schemeClr val="bg1"/>
                </a:solidFill>
                <a:latin typeface="+mj-lt"/>
              </a:rPr>
              <a:t>1024 features</a:t>
            </a:r>
          </a:p>
        </p:txBody>
      </p:sp>
      <p:sp>
        <p:nvSpPr>
          <p:cNvPr id="44" name="Cube 43">
            <a:extLst>
              <a:ext uri="{FF2B5EF4-FFF2-40B4-BE49-F238E27FC236}">
                <a16:creationId xmlns:a16="http://schemas.microsoft.com/office/drawing/2014/main" id="{D001671E-BCFF-4292-F0A1-D236A7039590}"/>
              </a:ext>
            </a:extLst>
          </p:cNvPr>
          <p:cNvSpPr/>
          <p:nvPr/>
        </p:nvSpPr>
        <p:spPr>
          <a:xfrm>
            <a:off x="17781805" y="14748861"/>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237843" y="14752664"/>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(Up0)</a:t>
            </a:r>
          </a:p>
        </p:txBody>
      </p:sp>
      <p:grpSp>
        <p:nvGrpSpPr>
          <p:cNvPr id="47" name="Group 46">
            <a:extLst>
              <a:ext uri="{FF2B5EF4-FFF2-40B4-BE49-F238E27FC236}">
                <a16:creationId xmlns:a16="http://schemas.microsoft.com/office/drawing/2014/main" id="{34FACC06-B90E-AC36-5804-CC7229096965}"/>
              </a:ext>
            </a:extLst>
          </p:cNvPr>
          <p:cNvGrpSpPr/>
          <p:nvPr/>
        </p:nvGrpSpPr>
        <p:grpSpPr>
          <a:xfrm>
            <a:off x="23414954" y="9738348"/>
            <a:ext cx="5414827" cy="5411003"/>
            <a:chOff x="8873240" y="11033004"/>
            <a:chExt cx="5414827" cy="5411003"/>
          </a:xfrm>
        </p:grpSpPr>
        <p:sp>
          <p:nvSpPr>
            <p:cNvPr id="48" name="TextBox 47">
              <a:extLst>
                <a:ext uri="{FF2B5EF4-FFF2-40B4-BE49-F238E27FC236}">
                  <a16:creationId xmlns:a16="http://schemas.microsoft.com/office/drawing/2014/main" id="{9D099407-A5DD-28E9-99F6-C5639872867F}"/>
                </a:ext>
              </a:extLst>
            </p:cNvPr>
            <p:cNvSpPr txBox="1"/>
            <p:nvPr/>
          </p:nvSpPr>
          <p:spPr>
            <a:xfrm>
              <a:off x="8873240" y="14922680"/>
              <a:ext cx="3532239" cy="707886"/>
            </a:xfrm>
            <a:prstGeom prst="rect">
              <a:avLst/>
            </a:prstGeom>
            <a:noFill/>
          </p:spPr>
          <p:txBody>
            <a:bodyPr wrap="square" rtlCol="0">
              <a:spAutoFit/>
            </a:bodyPr>
            <a:lstStyle/>
            <a:p>
              <a:pPr algn="ctr"/>
              <a:r>
                <a:rPr lang="en-US" sz="4000" dirty="0">
                  <a:solidFill>
                    <a:schemeClr val="bg1"/>
                  </a:solidFill>
                  <a:latin typeface="+mj-lt"/>
                </a:rPr>
                <a:t> 2 x 32 </a:t>
              </a:r>
              <a:r>
                <a:rPr lang="en-US" sz="4000" dirty="0" err="1">
                  <a:solidFill>
                    <a:schemeClr val="bg1"/>
                  </a:solidFill>
                  <a:latin typeface="+mj-lt"/>
                </a:rPr>
                <a:t>ch</a:t>
              </a:r>
              <a:endParaRPr lang="en-US" sz="4000" dirty="0">
                <a:solidFill>
                  <a:schemeClr val="bg1"/>
                </a:solidFill>
                <a:latin typeface="+mj-lt"/>
              </a:endParaRPr>
            </a:p>
          </p:txBody>
        </p:sp>
        <p:sp>
          <p:nvSpPr>
            <p:cNvPr id="49" name="Cube 48">
              <a:extLst>
                <a:ext uri="{FF2B5EF4-FFF2-40B4-BE49-F238E27FC236}">
                  <a16:creationId xmlns:a16="http://schemas.microsoft.com/office/drawing/2014/main" id="{578B6BBA-6F83-E5F7-23A8-E76A5161DF12}"/>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(Up1)</a:t>
              </a:r>
            </a:p>
          </p:txBody>
        </p:sp>
        <p:sp>
          <p:nvSpPr>
            <p:cNvPr id="50" name="TextBox 49">
              <a:extLst>
                <a:ext uri="{FF2B5EF4-FFF2-40B4-BE49-F238E27FC236}">
                  <a16:creationId xmlns:a16="http://schemas.microsoft.com/office/drawing/2014/main" id="{5B71ADD7-A671-D66E-4A56-5F306BE20068}"/>
                </a:ext>
              </a:extLst>
            </p:cNvPr>
            <p:cNvSpPr txBox="1"/>
            <p:nvPr/>
          </p:nvSpPr>
          <p:spPr>
            <a:xfrm rot="18760615">
              <a:off x="11752956" y="14323945"/>
              <a:ext cx="3532239" cy="707886"/>
            </a:xfrm>
            <a:prstGeom prst="rect">
              <a:avLst/>
            </a:prstGeom>
            <a:noFill/>
          </p:spPr>
          <p:txBody>
            <a:bodyPr wrap="square" rtlCol="0">
              <a:spAutoFit/>
            </a:bodyPr>
            <a:lstStyle/>
            <a:p>
              <a:pPr algn="ctr"/>
              <a:r>
                <a:rPr lang="en-US" sz="4000" dirty="0">
                  <a:solidFill>
                    <a:schemeClr val="bg1"/>
                  </a:solidFill>
                  <a:latin typeface="+mj-lt"/>
                </a:rPr>
                <a:t>8 </a:t>
              </a:r>
              <a:r>
                <a:rPr lang="en-US" sz="4000" dirty="0" err="1">
                  <a:solidFill>
                    <a:schemeClr val="bg1"/>
                  </a:solidFill>
                  <a:latin typeface="+mj-lt"/>
                </a:rPr>
                <a:t>px</a:t>
              </a:r>
              <a:endParaRPr lang="en-US" sz="4000" dirty="0">
                <a:solidFill>
                  <a:schemeClr val="bg1"/>
                </a:solidFill>
                <a:latin typeface="+mj-lt"/>
              </a:endParaRPr>
            </a:p>
          </p:txBody>
        </p:sp>
        <p:sp>
          <p:nvSpPr>
            <p:cNvPr id="51" name="TextBox 50">
              <a:extLst>
                <a:ext uri="{FF2B5EF4-FFF2-40B4-BE49-F238E27FC236}">
                  <a16:creationId xmlns:a16="http://schemas.microsoft.com/office/drawing/2014/main" id="{43EB1C39-9246-F2EC-6FEB-4E43070BC868}"/>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dirty="0">
                  <a:solidFill>
                    <a:schemeClr val="bg1"/>
                  </a:solidFill>
                  <a:latin typeface="+mj-lt"/>
                </a:rPr>
                <a:t>8 </a:t>
              </a:r>
              <a:r>
                <a:rPr lang="en-US" sz="4000" dirty="0" err="1">
                  <a:solidFill>
                    <a:schemeClr val="bg1"/>
                  </a:solidFill>
                  <a:latin typeface="+mj-lt"/>
                </a:rPr>
                <a:t>px</a:t>
              </a:r>
              <a:endParaRPr lang="en-US" sz="4000" dirty="0">
                <a:solidFill>
                  <a:schemeClr val="bg1"/>
                </a:solidFill>
                <a:latin typeface="+mj-lt"/>
              </a:endParaRPr>
            </a:p>
          </p:txBody>
        </p:sp>
      </p:grpSp>
      <p:sp>
        <p:nvSpPr>
          <p:cNvPr id="53" name="TextBox 52">
            <a:extLst>
              <a:ext uri="{FF2B5EF4-FFF2-40B4-BE49-F238E27FC236}">
                <a16:creationId xmlns:a16="http://schemas.microsoft.com/office/drawing/2014/main" id="{823F1427-9C3C-2460-A6AF-3EFE67AE0DB5}"/>
              </a:ext>
            </a:extLst>
          </p:cNvPr>
          <p:cNvSpPr txBox="1"/>
          <p:nvPr/>
        </p:nvSpPr>
        <p:spPr>
          <a:xfrm>
            <a:off x="19471723" y="16414938"/>
            <a:ext cx="3532239" cy="1323439"/>
          </a:xfrm>
          <a:prstGeom prst="rect">
            <a:avLst/>
          </a:prstGeom>
          <a:noFill/>
        </p:spPr>
        <p:txBody>
          <a:bodyPr wrap="square" rtlCol="0">
            <a:spAutoFit/>
          </a:bodyPr>
          <a:lstStyle/>
          <a:p>
            <a:pPr algn="ctr"/>
            <a:r>
              <a:rPr lang="en-US" sz="4000" dirty="0">
                <a:solidFill>
                  <a:schemeClr val="bg1"/>
                </a:solidFill>
                <a:latin typeface="+mj-lt"/>
              </a:rPr>
              <a:t>2 x 64 </a:t>
            </a:r>
            <a:r>
              <a:rPr lang="en-US" sz="4000" dirty="0" err="1">
                <a:solidFill>
                  <a:schemeClr val="bg1"/>
                </a:solidFill>
                <a:latin typeface="+mj-lt"/>
              </a:rPr>
              <a:t>ch</a:t>
            </a:r>
            <a:endParaRPr lang="en-US" sz="4000" dirty="0">
              <a:solidFill>
                <a:schemeClr val="bg1"/>
              </a:solidFill>
              <a:latin typeface="+mj-lt"/>
            </a:endParaRPr>
          </a:p>
          <a:p>
            <a:pPr algn="ctr"/>
            <a:r>
              <a:rPr lang="en-US" sz="4000" dirty="0">
                <a:solidFill>
                  <a:schemeClr val="bg1"/>
                </a:solidFill>
                <a:latin typeface="+mj-lt"/>
              </a:rPr>
              <a:t>128 </a:t>
            </a:r>
            <a:r>
              <a:rPr lang="en-US" sz="4000" dirty="0" err="1">
                <a:solidFill>
                  <a:schemeClr val="bg1"/>
                </a:solidFill>
                <a:latin typeface="+mj-lt"/>
              </a:rPr>
              <a:t>ch</a:t>
            </a:r>
            <a:endParaRPr lang="en-US" sz="4000" dirty="0">
              <a:solidFill>
                <a:schemeClr val="bg1"/>
              </a:solidFill>
              <a:latin typeface="+mj-lt"/>
            </a:endParaRPr>
          </a:p>
        </p:txBody>
      </p:sp>
      <p:sp>
        <p:nvSpPr>
          <p:cNvPr id="56" name="TextBox 55">
            <a:extLst>
              <a:ext uri="{FF2B5EF4-FFF2-40B4-BE49-F238E27FC236}">
                <a16:creationId xmlns:a16="http://schemas.microsoft.com/office/drawing/2014/main" id="{452705E4-488E-E8EB-1A6D-6A9559B94CE3}"/>
              </a:ext>
            </a:extLst>
          </p:cNvPr>
          <p:cNvSpPr txBox="1"/>
          <p:nvPr/>
        </p:nvSpPr>
        <p:spPr>
          <a:xfrm rot="18760615">
            <a:off x="23300263" y="16060995"/>
            <a:ext cx="3532239" cy="707886"/>
          </a:xfrm>
          <a:prstGeom prst="rect">
            <a:avLst/>
          </a:prstGeom>
          <a:noFill/>
        </p:spPr>
        <p:txBody>
          <a:bodyPr wrap="square" rtlCol="0">
            <a:spAutoFit/>
          </a:bodyPr>
          <a:lstStyle/>
          <a:p>
            <a:pPr algn="ctr"/>
            <a:r>
              <a:rPr lang="en-US" sz="4000" dirty="0">
                <a:solidFill>
                  <a:schemeClr val="bg1"/>
                </a:solidFill>
                <a:latin typeface="+mj-lt"/>
              </a:rPr>
              <a:t>4 </a:t>
            </a:r>
            <a:r>
              <a:rPr lang="en-US" sz="4000" dirty="0" err="1">
                <a:solidFill>
                  <a:schemeClr val="bg1"/>
                </a:solidFill>
                <a:latin typeface="+mj-lt"/>
              </a:rPr>
              <a:t>px</a:t>
            </a:r>
            <a:endParaRPr lang="en-US" sz="4000" dirty="0">
              <a:solidFill>
                <a:schemeClr val="bg1"/>
              </a:solidFill>
              <a:latin typeface="+mj-lt"/>
            </a:endParaRPr>
          </a:p>
        </p:txBody>
      </p:sp>
      <p:sp>
        <p:nvSpPr>
          <p:cNvPr id="57" name="TextBox 56">
            <a:extLst>
              <a:ext uri="{FF2B5EF4-FFF2-40B4-BE49-F238E27FC236}">
                <a16:creationId xmlns:a16="http://schemas.microsoft.com/office/drawing/2014/main" id="{65508711-C48F-3BB5-4E27-0F6A07D15674}"/>
              </a:ext>
            </a:extLst>
          </p:cNvPr>
          <p:cNvSpPr txBox="1"/>
          <p:nvPr/>
        </p:nvSpPr>
        <p:spPr>
          <a:xfrm rot="16200000">
            <a:off x="23708500" y="14817610"/>
            <a:ext cx="3532239" cy="707886"/>
          </a:xfrm>
          <a:prstGeom prst="rect">
            <a:avLst/>
          </a:prstGeom>
          <a:noFill/>
        </p:spPr>
        <p:txBody>
          <a:bodyPr wrap="square" rtlCol="0">
            <a:spAutoFit/>
          </a:bodyPr>
          <a:lstStyle/>
          <a:p>
            <a:pPr algn="ctr"/>
            <a:r>
              <a:rPr lang="en-US" sz="4000" dirty="0">
                <a:solidFill>
                  <a:schemeClr val="bg1"/>
                </a:solidFill>
                <a:latin typeface="+mj-lt"/>
              </a:rPr>
              <a:t>4 </a:t>
            </a:r>
            <a:r>
              <a:rPr lang="en-US" sz="4000" dirty="0" err="1">
                <a:solidFill>
                  <a:schemeClr val="bg1"/>
                </a:solidFill>
                <a:latin typeface="+mj-lt"/>
              </a:rPr>
              <a:t>px</a:t>
            </a:r>
            <a:endParaRPr lang="en-US" sz="4000" dirty="0">
              <a:solidFill>
                <a:schemeClr val="bg1"/>
              </a:solidFill>
              <a:latin typeface="+mj-lt"/>
            </a:endParaRPr>
          </a:p>
        </p:txBody>
      </p:sp>
      <p:sp>
        <p:nvSpPr>
          <p:cNvPr id="58" name="TextBox 57">
            <a:extLst>
              <a:ext uri="{FF2B5EF4-FFF2-40B4-BE49-F238E27FC236}">
                <a16:creationId xmlns:a16="http://schemas.microsoft.com/office/drawing/2014/main" id="{B53FFC1E-3358-28D7-5816-B860690F7FC0}"/>
              </a:ext>
            </a:extLst>
          </p:cNvPr>
          <p:cNvSpPr txBox="1"/>
          <p:nvPr/>
        </p:nvSpPr>
        <p:spPr>
          <a:xfrm>
            <a:off x="31765355" y="8907153"/>
            <a:ext cx="3532239" cy="707886"/>
          </a:xfrm>
          <a:prstGeom prst="rect">
            <a:avLst/>
          </a:prstGeom>
          <a:noFill/>
        </p:spPr>
        <p:txBody>
          <a:bodyPr wrap="square" rtlCol="0">
            <a:spAutoFit/>
          </a:bodyPr>
          <a:lstStyle/>
          <a:p>
            <a:pPr algn="ctr"/>
            <a:r>
              <a:rPr lang="en-US" sz="4000" dirty="0">
                <a:solidFill>
                  <a:schemeClr val="bg1"/>
                </a:solidFill>
                <a:latin typeface="+mj-lt"/>
              </a:rPr>
              <a:t>1 </a:t>
            </a:r>
            <a:r>
              <a:rPr lang="en-US" sz="4000" dirty="0" err="1">
                <a:solidFill>
                  <a:schemeClr val="bg1"/>
                </a:solidFill>
                <a:latin typeface="+mj-lt"/>
              </a:rPr>
              <a:t>ch</a:t>
            </a:r>
            <a:endParaRPr lang="en-US" sz="4000" dirty="0">
              <a:solidFill>
                <a:schemeClr val="bg1"/>
              </a:solidFill>
              <a:latin typeface="+mj-lt"/>
            </a:endParaRPr>
          </a:p>
        </p:txBody>
      </p:sp>
      <p:sp>
        <p:nvSpPr>
          <p:cNvPr id="59" name="TextBox 58">
            <a:extLst>
              <a:ext uri="{FF2B5EF4-FFF2-40B4-BE49-F238E27FC236}">
                <a16:creationId xmlns:a16="http://schemas.microsoft.com/office/drawing/2014/main" id="{5A01E4F7-6662-8F7B-FE5C-BED8F6BBD276}"/>
              </a:ext>
            </a:extLst>
          </p:cNvPr>
          <p:cNvSpPr txBox="1"/>
          <p:nvPr/>
        </p:nvSpPr>
        <p:spPr>
          <a:xfrm rot="16200000">
            <a:off x="34250916" y="5127784"/>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60" name="TextBox 59">
            <a:extLst>
              <a:ext uri="{FF2B5EF4-FFF2-40B4-BE49-F238E27FC236}">
                <a16:creationId xmlns:a16="http://schemas.microsoft.com/office/drawing/2014/main" id="{A501B390-5A4A-FE19-A696-9FBE49C3780C}"/>
              </a:ext>
            </a:extLst>
          </p:cNvPr>
          <p:cNvSpPr txBox="1"/>
          <p:nvPr/>
        </p:nvSpPr>
        <p:spPr>
          <a:xfrm rot="19526499">
            <a:off x="33119508" y="7736772"/>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1044" name="Cube 1043">
            <a:extLst>
              <a:ext uri="{FF2B5EF4-FFF2-40B4-BE49-F238E27FC236}">
                <a16:creationId xmlns:a16="http://schemas.microsoft.com/office/drawing/2014/main" id="{BDDFF7E5-DFAB-800B-0192-2BD19E3E3A8E}"/>
              </a:ext>
            </a:extLst>
          </p:cNvPr>
          <p:cNvSpPr/>
          <p:nvPr/>
        </p:nvSpPr>
        <p:spPr>
          <a:xfrm>
            <a:off x="29030446" y="3686226"/>
            <a:ext cx="2314376"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4000" dirty="0">
                <a:solidFill>
                  <a:schemeClr val="tx1"/>
                </a:solidFill>
                <a:latin typeface="+mj-lt"/>
              </a:rPr>
              <a:t>(Up2)</a:t>
            </a:r>
          </a:p>
        </p:txBody>
      </p:sp>
      <p:sp>
        <p:nvSpPr>
          <p:cNvPr id="1046" name="TextBox 1045">
            <a:extLst>
              <a:ext uri="{FF2B5EF4-FFF2-40B4-BE49-F238E27FC236}">
                <a16:creationId xmlns:a16="http://schemas.microsoft.com/office/drawing/2014/main" id="{E26F0E1B-C00B-E952-D180-7844FF584530}"/>
              </a:ext>
            </a:extLst>
          </p:cNvPr>
          <p:cNvSpPr txBox="1"/>
          <p:nvPr/>
        </p:nvSpPr>
        <p:spPr>
          <a:xfrm rot="16200000">
            <a:off x="29932646" y="6075482"/>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1048" name="TextBox 1047">
            <a:extLst>
              <a:ext uri="{FF2B5EF4-FFF2-40B4-BE49-F238E27FC236}">
                <a16:creationId xmlns:a16="http://schemas.microsoft.com/office/drawing/2014/main" id="{B3AC7815-9132-AF32-0405-9ABFBAEB5538}"/>
              </a:ext>
            </a:extLst>
          </p:cNvPr>
          <p:cNvSpPr txBox="1"/>
          <p:nvPr/>
        </p:nvSpPr>
        <p:spPr>
          <a:xfrm rot="18819509">
            <a:off x="29718045" y="8677647"/>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1051" name="TextBox 1050">
            <a:extLst>
              <a:ext uri="{FF2B5EF4-FFF2-40B4-BE49-F238E27FC236}">
                <a16:creationId xmlns:a16="http://schemas.microsoft.com/office/drawing/2014/main" id="{FC9BE15A-3956-6DF3-B82C-AFE92A902119}"/>
              </a:ext>
            </a:extLst>
          </p:cNvPr>
          <p:cNvSpPr txBox="1"/>
          <p:nvPr/>
        </p:nvSpPr>
        <p:spPr>
          <a:xfrm>
            <a:off x="27651714" y="9201304"/>
            <a:ext cx="3532239" cy="707886"/>
          </a:xfrm>
          <a:prstGeom prst="rect">
            <a:avLst/>
          </a:prstGeom>
          <a:noFill/>
        </p:spPr>
        <p:txBody>
          <a:bodyPr wrap="square" rtlCol="0">
            <a:spAutoFit/>
          </a:bodyPr>
          <a:lstStyle/>
          <a:p>
            <a:pPr algn="ctr"/>
            <a:r>
              <a:rPr lang="en-US" sz="4000" dirty="0">
                <a:solidFill>
                  <a:schemeClr val="bg1"/>
                </a:solidFill>
                <a:latin typeface="+mj-lt"/>
              </a:rPr>
              <a:t>2 x 16 </a:t>
            </a:r>
            <a:r>
              <a:rPr lang="en-US" sz="4000" dirty="0" err="1">
                <a:solidFill>
                  <a:schemeClr val="bg1"/>
                </a:solidFill>
                <a:latin typeface="+mj-lt"/>
              </a:rPr>
              <a:t>ch</a:t>
            </a:r>
            <a:endParaRPr lang="en-US" sz="4000" dirty="0">
              <a:solidFill>
                <a:schemeClr val="bg1"/>
              </a:solidFill>
              <a:latin typeface="+mj-lt"/>
            </a:endParaRPr>
          </a:p>
        </p:txBody>
      </p:sp>
      <p:sp>
        <p:nvSpPr>
          <p:cNvPr id="1052" name="Arrow: Right 1051">
            <a:extLst>
              <a:ext uri="{FF2B5EF4-FFF2-40B4-BE49-F238E27FC236}">
                <a16:creationId xmlns:a16="http://schemas.microsoft.com/office/drawing/2014/main" id="{4F7D26EC-292E-BCB5-49BB-15F4B03A9C61}"/>
              </a:ext>
            </a:extLst>
          </p:cNvPr>
          <p:cNvSpPr/>
          <p:nvPr/>
        </p:nvSpPr>
        <p:spPr>
          <a:xfrm>
            <a:off x="8363533" y="6183114"/>
            <a:ext cx="1818766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1254843" y="11052629"/>
            <a:ext cx="11280697"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538774" y="15020872"/>
            <a:ext cx="3864943"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8793699" y="17069667"/>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6083973" y="13749238"/>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9245275" y="10245991"/>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171093" y="14740841"/>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253077" y="16263636"/>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389392" y="11219749"/>
            <a:ext cx="1328239"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553518" y="7068112"/>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5" name="Cube 4">
            <a:extLst>
              <a:ext uri="{FF2B5EF4-FFF2-40B4-BE49-F238E27FC236}">
                <a16:creationId xmlns:a16="http://schemas.microsoft.com/office/drawing/2014/main" id="{6B3D2B31-2C1A-76F5-0134-A2B1BCC45F39}"/>
              </a:ext>
            </a:extLst>
          </p:cNvPr>
          <p:cNvSpPr/>
          <p:nvPr/>
        </p:nvSpPr>
        <p:spPr>
          <a:xfrm>
            <a:off x="4830224" y="3838996"/>
            <a:ext cx="2561317"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3200" dirty="0">
                <a:solidFill>
                  <a:schemeClr val="tx1"/>
                </a:solidFill>
                <a:latin typeface="+mj-lt"/>
              </a:rPr>
              <a:t>(Down0)</a:t>
            </a:r>
          </a:p>
        </p:txBody>
      </p:sp>
      <p:sp>
        <p:nvSpPr>
          <p:cNvPr id="6" name="TextBox 5">
            <a:extLst>
              <a:ext uri="{FF2B5EF4-FFF2-40B4-BE49-F238E27FC236}">
                <a16:creationId xmlns:a16="http://schemas.microsoft.com/office/drawing/2014/main" id="{03877672-5841-9176-412B-C1DED0C06D24}"/>
              </a:ext>
            </a:extLst>
          </p:cNvPr>
          <p:cNvSpPr txBox="1"/>
          <p:nvPr/>
        </p:nvSpPr>
        <p:spPr>
          <a:xfrm rot="16200000">
            <a:off x="5978058" y="5794065"/>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10" name="TextBox 9">
            <a:extLst>
              <a:ext uri="{FF2B5EF4-FFF2-40B4-BE49-F238E27FC236}">
                <a16:creationId xmlns:a16="http://schemas.microsoft.com/office/drawing/2014/main" id="{CD484621-28FA-7363-1171-63424FE52CFA}"/>
              </a:ext>
            </a:extLst>
          </p:cNvPr>
          <p:cNvSpPr txBox="1"/>
          <p:nvPr/>
        </p:nvSpPr>
        <p:spPr>
          <a:xfrm rot="18727058">
            <a:off x="5651435" y="8819316"/>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14" name="TextBox 13">
            <a:extLst>
              <a:ext uri="{FF2B5EF4-FFF2-40B4-BE49-F238E27FC236}">
                <a16:creationId xmlns:a16="http://schemas.microsoft.com/office/drawing/2014/main" id="{5CA96C30-2D13-7DEC-EBE2-B90FFC03B5B0}"/>
              </a:ext>
            </a:extLst>
          </p:cNvPr>
          <p:cNvSpPr txBox="1"/>
          <p:nvPr/>
        </p:nvSpPr>
        <p:spPr>
          <a:xfrm>
            <a:off x="3795210" y="9464995"/>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ch</a:t>
            </a:r>
            <a:endParaRPr lang="en-US" sz="4000" dirty="0">
              <a:solidFill>
                <a:schemeClr val="bg1"/>
              </a:solidFill>
              <a:latin typeface="+mj-lt"/>
            </a:endParaRPr>
          </a:p>
        </p:txBody>
      </p:sp>
      <p:sp>
        <p:nvSpPr>
          <p:cNvPr id="15" name="Arrow: Right 14">
            <a:extLst>
              <a:ext uri="{FF2B5EF4-FFF2-40B4-BE49-F238E27FC236}">
                <a16:creationId xmlns:a16="http://schemas.microsoft.com/office/drawing/2014/main" id="{5E07D9E4-60A2-87A0-EE47-F7AEFAEC5297}"/>
              </a:ext>
            </a:extLst>
          </p:cNvPr>
          <p:cNvSpPr/>
          <p:nvPr/>
        </p:nvSpPr>
        <p:spPr>
          <a:xfrm>
            <a:off x="3522298" y="7898141"/>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pic>
        <p:nvPicPr>
          <p:cNvPr id="3" name="Picture 2">
            <a:extLst>
              <a:ext uri="{FF2B5EF4-FFF2-40B4-BE49-F238E27FC236}">
                <a16:creationId xmlns:a16="http://schemas.microsoft.com/office/drawing/2014/main" id="{1AC53D44-E41D-D24C-B8EE-AD951431B6A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440617" y="2961552"/>
            <a:ext cx="5619640" cy="5132904"/>
          </a:xfrm>
          <a:prstGeom prst="rect">
            <a:avLst/>
          </a:prstGeom>
          <a:scene3d>
            <a:camera prst="isometricOffAxis2Right"/>
            <a:lightRig rig="threePt" dir="t"/>
          </a:scene3d>
        </p:spPr>
      </p:pic>
      <p:pic>
        <p:nvPicPr>
          <p:cNvPr id="7" name="Picture 6">
            <a:extLst>
              <a:ext uri="{FF2B5EF4-FFF2-40B4-BE49-F238E27FC236}">
                <a16:creationId xmlns:a16="http://schemas.microsoft.com/office/drawing/2014/main" id="{24C18ED0-3D90-0117-D198-0687C12BBD0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0691" y="3557061"/>
            <a:ext cx="5740708" cy="5350092"/>
          </a:xfrm>
          <a:prstGeom prst="rect">
            <a:avLst/>
          </a:prstGeom>
          <a:scene3d>
            <a:camera prst="isometricOffAxis2Right"/>
            <a:lightRig rig="threePt" dir="t"/>
          </a:scene3d>
        </p:spPr>
      </p:pic>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Previous Lab</a:t>
            </a:r>
          </a:p>
        </p:txBody>
      </p:sp>
      <p:sp>
        <p:nvSpPr>
          <p:cNvPr id="4" name="TextBox 3">
            <a:extLst>
              <a:ext uri="{FF2B5EF4-FFF2-40B4-BE49-F238E27FC236}">
                <a16:creationId xmlns:a16="http://schemas.microsoft.com/office/drawing/2014/main" id="{E2F24AB2-4443-EA8D-7708-0C8FBBAFA4F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9">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8" name="Slide Number Placeholder 3">
            <a:extLst>
              <a:ext uri="{FF2B5EF4-FFF2-40B4-BE49-F238E27FC236}">
                <a16:creationId xmlns:a16="http://schemas.microsoft.com/office/drawing/2014/main" id="{9513FFA5-6D84-C2AA-01CB-E4FC227B314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250106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The U-Net Architecture</a:t>
            </a:r>
            <a:endParaRPr lang="en-US" strike="sngStrike" dirty="0"/>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Next Lab</a:t>
            </a:r>
          </a:p>
        </p:txBody>
      </p:sp>
      <p:sp>
        <p:nvSpPr>
          <p:cNvPr id="9" name="Cube 8">
            <a:extLst>
              <a:ext uri="{FF2B5EF4-FFF2-40B4-BE49-F238E27FC236}">
                <a16:creationId xmlns:a16="http://schemas.microsoft.com/office/drawing/2014/main" id="{829A936A-5589-6BB5-FAC3-1699F0330CCF}"/>
              </a:ext>
            </a:extLst>
          </p:cNvPr>
          <p:cNvSpPr/>
          <p:nvPr/>
        </p:nvSpPr>
        <p:spPr>
          <a:xfrm>
            <a:off x="26768348" y="6382511"/>
            <a:ext cx="2561317" cy="4048669"/>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dirty="0">
                <a:solidFill>
                  <a:schemeClr val="tx1"/>
                </a:solidFill>
                <a:latin typeface="+mj-lt"/>
              </a:rPr>
              <a:t>Down0</a:t>
            </a:r>
          </a:p>
          <a:p>
            <a:pPr algn="ctr">
              <a:lnSpc>
                <a:spcPct val="90000"/>
              </a:lnSpc>
            </a:pPr>
            <a:r>
              <a:rPr lang="en-US" sz="4000" dirty="0">
                <a:solidFill>
                  <a:schemeClr val="tx1"/>
                </a:solidFill>
                <a:latin typeface="+mj-lt"/>
              </a:rPr>
              <a:t>Copy</a:t>
            </a:r>
          </a:p>
        </p:txBody>
      </p:sp>
      <p:sp>
        <p:nvSpPr>
          <p:cNvPr id="12" name="Cube 11">
            <a:extLst>
              <a:ext uri="{FF2B5EF4-FFF2-40B4-BE49-F238E27FC236}">
                <a16:creationId xmlns:a16="http://schemas.microsoft.com/office/drawing/2014/main" id="{1625FFE1-2B3C-A678-5828-402C366406A7}"/>
              </a:ext>
            </a:extLst>
          </p:cNvPr>
          <p:cNvSpPr/>
          <p:nvPr/>
        </p:nvSpPr>
        <p:spPr>
          <a:xfrm>
            <a:off x="23246896" y="11658600"/>
            <a:ext cx="2914807" cy="2818855"/>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Down1 Copy</a:t>
            </a:r>
          </a:p>
        </p:txBody>
      </p:sp>
      <p:sp>
        <p:nvSpPr>
          <p:cNvPr id="13" name="Cube 12">
            <a:extLst>
              <a:ext uri="{FF2B5EF4-FFF2-40B4-BE49-F238E27FC236}">
                <a16:creationId xmlns:a16="http://schemas.microsoft.com/office/drawing/2014/main" id="{3DBB256D-E7D8-5FC1-B2CC-B4C765CE9F97}"/>
              </a:ext>
            </a:extLst>
          </p:cNvPr>
          <p:cNvSpPr/>
          <p:nvPr/>
        </p:nvSpPr>
        <p:spPr>
          <a:xfrm>
            <a:off x="9151762" y="15322020"/>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(Down2)</a:t>
            </a:r>
          </a:p>
        </p:txBody>
      </p:sp>
      <p:pic>
        <p:nvPicPr>
          <p:cNvPr id="16" name="Graphic 15" descr="Close with solid fill">
            <a:extLst>
              <a:ext uri="{FF2B5EF4-FFF2-40B4-BE49-F238E27FC236}">
                <a16:creationId xmlns:a16="http://schemas.microsoft.com/office/drawing/2014/main" id="{39F98918-C215-87A5-C8A1-B2C27BEB8F3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837275" y="8021431"/>
            <a:ext cx="914400" cy="914400"/>
          </a:xfrm>
          <a:prstGeom prst="rect">
            <a:avLst/>
          </a:prstGeom>
        </p:spPr>
      </p:pic>
      <p:sp>
        <p:nvSpPr>
          <p:cNvPr id="17" name="Cube 16">
            <a:extLst>
              <a:ext uri="{FF2B5EF4-FFF2-40B4-BE49-F238E27FC236}">
                <a16:creationId xmlns:a16="http://schemas.microsoft.com/office/drawing/2014/main" id="{A7A83C54-CCD5-EC22-E302-8A387A5AD5BC}"/>
              </a:ext>
            </a:extLst>
          </p:cNvPr>
          <p:cNvSpPr/>
          <p:nvPr/>
        </p:nvSpPr>
        <p:spPr>
          <a:xfrm>
            <a:off x="7323667"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(Down1)</a:t>
            </a:r>
          </a:p>
        </p:txBody>
      </p:sp>
      <p:sp>
        <p:nvSpPr>
          <p:cNvPr id="19" name="TextBox 18">
            <a:extLst>
              <a:ext uri="{FF2B5EF4-FFF2-40B4-BE49-F238E27FC236}">
                <a16:creationId xmlns:a16="http://schemas.microsoft.com/office/drawing/2014/main" id="{5C9BF3D8-2D75-79F6-7D40-F89B75723A3F}"/>
              </a:ext>
            </a:extLst>
          </p:cNvPr>
          <p:cNvSpPr txBox="1"/>
          <p:nvPr/>
        </p:nvSpPr>
        <p:spPr>
          <a:xfrm rot="16200000">
            <a:off x="16254802" y="16602681"/>
            <a:ext cx="800219" cy="3926701"/>
          </a:xfrm>
          <a:prstGeom prst="rect">
            <a:avLst/>
          </a:prstGeom>
          <a:solidFill>
            <a:schemeClr val="tx2"/>
          </a:solidFill>
        </p:spPr>
        <p:txBody>
          <a:bodyPr vert="eaVert" wrap="square" rtlCol="0">
            <a:spAutoFit/>
          </a:bodyPr>
          <a:lstStyle/>
          <a:p>
            <a:pPr algn="ctr"/>
            <a:r>
              <a:rPr lang="en-US" sz="4000" dirty="0">
                <a:latin typeface="+mj-lt"/>
                <a:cs typeface="NVIDIA Sans" panose="020B0503020203020204" pitchFamily="34" charset="0"/>
              </a:rPr>
              <a:t>Latent Vector</a:t>
            </a:r>
          </a:p>
        </p:txBody>
      </p:sp>
      <p:sp>
        <p:nvSpPr>
          <p:cNvPr id="20" name="Cube 19">
            <a:extLst>
              <a:ext uri="{FF2B5EF4-FFF2-40B4-BE49-F238E27FC236}">
                <a16:creationId xmlns:a16="http://schemas.microsoft.com/office/drawing/2014/main" id="{AF215D6A-44B6-5CC2-FD8C-12A27AC4C9DF}"/>
              </a:ext>
            </a:extLst>
          </p:cNvPr>
          <p:cNvSpPr/>
          <p:nvPr/>
        </p:nvSpPr>
        <p:spPr>
          <a:xfrm>
            <a:off x="18128598" y="15322019"/>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Down2 Copy</a:t>
            </a:r>
          </a:p>
        </p:txBody>
      </p:sp>
      <p:sp>
        <p:nvSpPr>
          <p:cNvPr id="21" name="Cube 20">
            <a:extLst>
              <a:ext uri="{FF2B5EF4-FFF2-40B4-BE49-F238E27FC236}">
                <a16:creationId xmlns:a16="http://schemas.microsoft.com/office/drawing/2014/main" id="{ADD127A7-41A0-FAE2-523B-6255FB4C5C88}"/>
              </a:ext>
            </a:extLst>
          </p:cNvPr>
          <p:cNvSpPr/>
          <p:nvPr/>
        </p:nvSpPr>
        <p:spPr>
          <a:xfrm>
            <a:off x="21584636" y="1532582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(Up0)</a:t>
            </a:r>
          </a:p>
        </p:txBody>
      </p:sp>
      <p:sp>
        <p:nvSpPr>
          <p:cNvPr id="22" name="Cube 21">
            <a:extLst>
              <a:ext uri="{FF2B5EF4-FFF2-40B4-BE49-F238E27FC236}">
                <a16:creationId xmlns:a16="http://schemas.microsoft.com/office/drawing/2014/main" id="{3D5B8871-8787-7BEF-ABD5-A692BF846EAA}"/>
              </a:ext>
            </a:extLst>
          </p:cNvPr>
          <p:cNvSpPr/>
          <p:nvPr/>
        </p:nvSpPr>
        <p:spPr>
          <a:xfrm>
            <a:off x="25511336"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(Up1)</a:t>
            </a:r>
          </a:p>
        </p:txBody>
      </p:sp>
      <p:sp>
        <p:nvSpPr>
          <p:cNvPr id="23" name="Cube 22">
            <a:extLst>
              <a:ext uri="{FF2B5EF4-FFF2-40B4-BE49-F238E27FC236}">
                <a16:creationId xmlns:a16="http://schemas.microsoft.com/office/drawing/2014/main" id="{33525682-A15B-5DA2-146E-830B6FC3503F}"/>
              </a:ext>
            </a:extLst>
          </p:cNvPr>
          <p:cNvSpPr/>
          <p:nvPr/>
        </p:nvSpPr>
        <p:spPr>
          <a:xfrm>
            <a:off x="28830054" y="6381783"/>
            <a:ext cx="2314376"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4000" dirty="0">
                <a:solidFill>
                  <a:schemeClr val="tx1"/>
                </a:solidFill>
                <a:latin typeface="+mj-lt"/>
              </a:rPr>
              <a:t>(Up2)</a:t>
            </a:r>
          </a:p>
        </p:txBody>
      </p:sp>
      <p:sp>
        <p:nvSpPr>
          <p:cNvPr id="25" name="Arrow: Right 24">
            <a:extLst>
              <a:ext uri="{FF2B5EF4-FFF2-40B4-BE49-F238E27FC236}">
                <a16:creationId xmlns:a16="http://schemas.microsoft.com/office/drawing/2014/main" id="{D2DE81D8-252C-F9A6-5BC9-B9345BD777A1}"/>
              </a:ext>
            </a:extLst>
          </p:cNvPr>
          <p:cNvSpPr/>
          <p:nvPr/>
        </p:nvSpPr>
        <p:spPr>
          <a:xfrm>
            <a:off x="7712377" y="7440941"/>
            <a:ext cx="18638434"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1" name="Arrow: Right 30">
            <a:extLst>
              <a:ext uri="{FF2B5EF4-FFF2-40B4-BE49-F238E27FC236}">
                <a16:creationId xmlns:a16="http://schemas.microsoft.com/office/drawing/2014/main" id="{A3D551FA-7A00-C7F3-CC52-588063F4C67E}"/>
              </a:ext>
            </a:extLst>
          </p:cNvPr>
          <p:cNvSpPr/>
          <p:nvPr/>
        </p:nvSpPr>
        <p:spPr>
          <a:xfrm>
            <a:off x="10646457" y="11964072"/>
            <a:ext cx="12219346"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2" name="Arrow: Right 31">
            <a:extLst>
              <a:ext uri="{FF2B5EF4-FFF2-40B4-BE49-F238E27FC236}">
                <a16:creationId xmlns:a16="http://schemas.microsoft.com/office/drawing/2014/main" id="{0E30670B-1654-99F2-0CE0-18D9C623BFFC}"/>
              </a:ext>
            </a:extLst>
          </p:cNvPr>
          <p:cNvSpPr/>
          <p:nvPr/>
        </p:nvSpPr>
        <p:spPr>
          <a:xfrm>
            <a:off x="13344321" y="15594030"/>
            <a:ext cx="440618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7" name="Arrow: Bent-Up 36">
            <a:extLst>
              <a:ext uri="{FF2B5EF4-FFF2-40B4-BE49-F238E27FC236}">
                <a16:creationId xmlns:a16="http://schemas.microsoft.com/office/drawing/2014/main" id="{E61C057B-636C-8037-8BFE-596D558F0075}"/>
              </a:ext>
            </a:extLst>
          </p:cNvPr>
          <p:cNvSpPr/>
          <p:nvPr/>
        </p:nvSpPr>
        <p:spPr>
          <a:xfrm>
            <a:off x="19123961" y="17224701"/>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8" name="Arrow: Bent-Up 37">
            <a:extLst>
              <a:ext uri="{FF2B5EF4-FFF2-40B4-BE49-F238E27FC236}">
                <a16:creationId xmlns:a16="http://schemas.microsoft.com/office/drawing/2014/main" id="{C9893DFC-6061-4D18-C2BE-6DF5245C9586}"/>
              </a:ext>
            </a:extLst>
          </p:cNvPr>
          <p:cNvSpPr/>
          <p:nvPr/>
        </p:nvSpPr>
        <p:spPr>
          <a:xfrm>
            <a:off x="25777195" y="14821050"/>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9" name="Arrow: Bent-Up 38">
            <a:extLst>
              <a:ext uri="{FF2B5EF4-FFF2-40B4-BE49-F238E27FC236}">
                <a16:creationId xmlns:a16="http://schemas.microsoft.com/office/drawing/2014/main" id="{A18DD74D-42CF-C19A-2E8F-84B9FBBB3878}"/>
              </a:ext>
            </a:extLst>
          </p:cNvPr>
          <p:cNvSpPr/>
          <p:nvPr/>
        </p:nvSpPr>
        <p:spPr>
          <a:xfrm>
            <a:off x="28696588" y="10649791"/>
            <a:ext cx="1328239" cy="245185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40" name="Arrow: Bent-Up 39">
            <a:extLst>
              <a:ext uri="{FF2B5EF4-FFF2-40B4-BE49-F238E27FC236}">
                <a16:creationId xmlns:a16="http://schemas.microsoft.com/office/drawing/2014/main" id="{30671F15-9AC0-BAED-2EBF-C08054F94536}"/>
              </a:ext>
            </a:extLst>
          </p:cNvPr>
          <p:cNvSpPr/>
          <p:nvPr/>
        </p:nvSpPr>
        <p:spPr>
          <a:xfrm rot="5400000">
            <a:off x="7517886" y="15313999"/>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41" name="Arrow: Bent-Up 40">
            <a:extLst>
              <a:ext uri="{FF2B5EF4-FFF2-40B4-BE49-F238E27FC236}">
                <a16:creationId xmlns:a16="http://schemas.microsoft.com/office/drawing/2014/main" id="{EF54E49B-5A53-821C-D4A5-56B089F622DC}"/>
              </a:ext>
            </a:extLst>
          </p:cNvPr>
          <p:cNvSpPr/>
          <p:nvPr/>
        </p:nvSpPr>
        <p:spPr>
          <a:xfrm rot="5400000">
            <a:off x="11583339" y="16418670"/>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46" name="Arrow: Bent-Up 45">
            <a:extLst>
              <a:ext uri="{FF2B5EF4-FFF2-40B4-BE49-F238E27FC236}">
                <a16:creationId xmlns:a16="http://schemas.microsoft.com/office/drawing/2014/main" id="{801669F2-1009-7357-22B4-26C9175A3883}"/>
              </a:ext>
            </a:extLst>
          </p:cNvPr>
          <p:cNvSpPr/>
          <p:nvPr/>
        </p:nvSpPr>
        <p:spPr>
          <a:xfrm rot="5400000">
            <a:off x="5150360" y="11561899"/>
            <a:ext cx="2466827"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61" name="Arrow: Right 60">
            <a:extLst>
              <a:ext uri="{FF2B5EF4-FFF2-40B4-BE49-F238E27FC236}">
                <a16:creationId xmlns:a16="http://schemas.microsoft.com/office/drawing/2014/main" id="{FBB77250-9B66-37CC-E35F-C447B686CD9C}"/>
              </a:ext>
            </a:extLst>
          </p:cNvPr>
          <p:cNvSpPr/>
          <p:nvPr/>
        </p:nvSpPr>
        <p:spPr>
          <a:xfrm>
            <a:off x="31391371" y="7513966"/>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62" name="Cube 61">
            <a:extLst>
              <a:ext uri="{FF2B5EF4-FFF2-40B4-BE49-F238E27FC236}">
                <a16:creationId xmlns:a16="http://schemas.microsoft.com/office/drawing/2014/main" id="{A2E71435-BF74-8C6F-9742-0556ECECCAA9}"/>
              </a:ext>
            </a:extLst>
          </p:cNvPr>
          <p:cNvSpPr/>
          <p:nvPr/>
        </p:nvSpPr>
        <p:spPr>
          <a:xfrm>
            <a:off x="4629832" y="6534553"/>
            <a:ext cx="2561317"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3200" dirty="0">
                <a:solidFill>
                  <a:schemeClr val="tx1"/>
                </a:solidFill>
                <a:latin typeface="+mj-lt"/>
              </a:rPr>
              <a:t>(Down0)</a:t>
            </a:r>
          </a:p>
        </p:txBody>
      </p:sp>
      <p:sp>
        <p:nvSpPr>
          <p:cNvPr id="63" name="Arrow: Right 62">
            <a:extLst>
              <a:ext uri="{FF2B5EF4-FFF2-40B4-BE49-F238E27FC236}">
                <a16:creationId xmlns:a16="http://schemas.microsoft.com/office/drawing/2014/main" id="{9F2C0B5C-C189-EAFF-5E69-B6D90DA5C639}"/>
              </a:ext>
            </a:extLst>
          </p:cNvPr>
          <p:cNvSpPr/>
          <p:nvPr/>
        </p:nvSpPr>
        <p:spPr>
          <a:xfrm>
            <a:off x="3359155"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pic>
        <p:nvPicPr>
          <p:cNvPr id="1027" name="Picture 1026">
            <a:extLst>
              <a:ext uri="{FF2B5EF4-FFF2-40B4-BE49-F238E27FC236}">
                <a16:creationId xmlns:a16="http://schemas.microsoft.com/office/drawing/2014/main" id="{094807F8-14CC-CEBF-F7CC-669AD80EE1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4001" y="6725378"/>
            <a:ext cx="3368602" cy="3399281"/>
          </a:xfrm>
          <a:prstGeom prst="rect">
            <a:avLst/>
          </a:prstGeom>
          <a:scene3d>
            <a:camera prst="isometricOffAxis2Right"/>
            <a:lightRig rig="threePt" dir="t"/>
          </a:scene3d>
        </p:spPr>
      </p:pic>
      <p:pic>
        <p:nvPicPr>
          <p:cNvPr id="1028" name="Picture 1027">
            <a:extLst>
              <a:ext uri="{FF2B5EF4-FFF2-40B4-BE49-F238E27FC236}">
                <a16:creationId xmlns:a16="http://schemas.microsoft.com/office/drawing/2014/main" id="{E60D3CAB-50B5-7388-A052-4158694D02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878990" y="6910793"/>
            <a:ext cx="3323700" cy="3028451"/>
          </a:xfrm>
          <a:prstGeom prst="rect">
            <a:avLst/>
          </a:prstGeom>
          <a:scene3d>
            <a:camera prst="isometricOffAxis2Right"/>
            <a:lightRig rig="threePt" dir="t"/>
          </a:scene3d>
        </p:spPr>
      </p:pic>
      <p:sp>
        <p:nvSpPr>
          <p:cNvPr id="2" name="TextBox 1">
            <a:extLst>
              <a:ext uri="{FF2B5EF4-FFF2-40B4-BE49-F238E27FC236}">
                <a16:creationId xmlns:a16="http://schemas.microsoft.com/office/drawing/2014/main" id="{C0BF523C-6C8C-E859-9532-79893C3963DC}"/>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7">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91D99EDA-1271-786A-8564-266376AEF99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603848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768348" y="6382511"/>
            <a:ext cx="2561317" cy="4048669"/>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dirty="0">
                <a:solidFill>
                  <a:schemeClr val="tx1"/>
                </a:solidFill>
                <a:latin typeface="+mj-lt"/>
              </a:rPr>
              <a:t>Down0</a:t>
            </a:r>
          </a:p>
          <a:p>
            <a:pPr algn="ctr">
              <a:lnSpc>
                <a:spcPct val="90000"/>
              </a:lnSpc>
            </a:pPr>
            <a:r>
              <a:rPr lang="en-US" sz="4000" dirty="0">
                <a:solidFill>
                  <a:schemeClr val="tx1"/>
                </a:solidFill>
                <a:latin typeface="+mj-lt"/>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3246896" y="11658600"/>
            <a:ext cx="2914807" cy="2818855"/>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It’s About Time</a:t>
            </a:r>
            <a:endParaRPr lang="en-US" strike="sngStrike" dirty="0"/>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9151762" y="15322020"/>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54" name="Cube 53">
            <a:extLst>
              <a:ext uri="{FF2B5EF4-FFF2-40B4-BE49-F238E27FC236}">
                <a16:creationId xmlns:a16="http://schemas.microsoft.com/office/drawing/2014/main" id="{EF69E034-41B5-AB08-1AEB-F1CE09A9E7CC}"/>
              </a:ext>
            </a:extLst>
          </p:cNvPr>
          <p:cNvSpPr/>
          <p:nvPr/>
        </p:nvSpPr>
        <p:spPr>
          <a:xfrm>
            <a:off x="7323667"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(Down1)</a:t>
            </a: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254802" y="16602681"/>
            <a:ext cx="800219" cy="3926701"/>
          </a:xfrm>
          <a:prstGeom prst="rect">
            <a:avLst/>
          </a:prstGeom>
          <a:solidFill>
            <a:schemeClr val="tx2"/>
          </a:solidFill>
        </p:spPr>
        <p:txBody>
          <a:bodyPr vert="eaVert" wrap="square" rtlCol="0">
            <a:spAutoFit/>
          </a:bodyPr>
          <a:lstStyle/>
          <a:p>
            <a:pPr algn="ctr"/>
            <a:r>
              <a:rPr lang="en-US" sz="4000" dirty="0">
                <a:latin typeface="+mj-lt"/>
                <a:cs typeface="NVIDIA Sans" panose="020B0503020203020204" pitchFamily="34" charset="0"/>
              </a:rPr>
              <a:t>Latent Vector</a:t>
            </a:r>
          </a:p>
        </p:txBody>
      </p:sp>
      <p:sp>
        <p:nvSpPr>
          <p:cNvPr id="44" name="Cube 43">
            <a:extLst>
              <a:ext uri="{FF2B5EF4-FFF2-40B4-BE49-F238E27FC236}">
                <a16:creationId xmlns:a16="http://schemas.microsoft.com/office/drawing/2014/main" id="{D001671E-BCFF-4292-F0A1-D236A7039590}"/>
              </a:ext>
            </a:extLst>
          </p:cNvPr>
          <p:cNvSpPr/>
          <p:nvPr/>
        </p:nvSpPr>
        <p:spPr>
          <a:xfrm>
            <a:off x="18128598" y="15322019"/>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584636" y="1532582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(Up0)</a:t>
            </a:r>
          </a:p>
        </p:txBody>
      </p:sp>
      <p:sp>
        <p:nvSpPr>
          <p:cNvPr id="49" name="Cube 48">
            <a:extLst>
              <a:ext uri="{FF2B5EF4-FFF2-40B4-BE49-F238E27FC236}">
                <a16:creationId xmlns:a16="http://schemas.microsoft.com/office/drawing/2014/main" id="{578B6BBA-6F83-E5F7-23A8-E76A5161DF12}"/>
              </a:ext>
            </a:extLst>
          </p:cNvPr>
          <p:cNvSpPr/>
          <p:nvPr/>
        </p:nvSpPr>
        <p:spPr>
          <a:xfrm>
            <a:off x="25511336"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(Up1)</a:t>
            </a:r>
          </a:p>
        </p:txBody>
      </p:sp>
      <p:sp>
        <p:nvSpPr>
          <p:cNvPr id="1044" name="Cube 1043">
            <a:extLst>
              <a:ext uri="{FF2B5EF4-FFF2-40B4-BE49-F238E27FC236}">
                <a16:creationId xmlns:a16="http://schemas.microsoft.com/office/drawing/2014/main" id="{BDDFF7E5-DFAB-800B-0192-2BD19E3E3A8E}"/>
              </a:ext>
            </a:extLst>
          </p:cNvPr>
          <p:cNvSpPr/>
          <p:nvPr/>
        </p:nvSpPr>
        <p:spPr>
          <a:xfrm>
            <a:off x="28830054" y="6381783"/>
            <a:ext cx="2314376"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4000" dirty="0">
                <a:solidFill>
                  <a:schemeClr val="tx1"/>
                </a:solidFill>
                <a:latin typeface="+mj-lt"/>
              </a:rPr>
              <a:t>(Up2)</a:t>
            </a:r>
          </a:p>
        </p:txBody>
      </p:sp>
      <p:sp>
        <p:nvSpPr>
          <p:cNvPr id="1052" name="Arrow: Right 1051">
            <a:extLst>
              <a:ext uri="{FF2B5EF4-FFF2-40B4-BE49-F238E27FC236}">
                <a16:creationId xmlns:a16="http://schemas.microsoft.com/office/drawing/2014/main" id="{4F7D26EC-292E-BCB5-49BB-15F4B03A9C61}"/>
              </a:ext>
            </a:extLst>
          </p:cNvPr>
          <p:cNvSpPr/>
          <p:nvPr/>
        </p:nvSpPr>
        <p:spPr>
          <a:xfrm>
            <a:off x="7712377" y="7440941"/>
            <a:ext cx="18638434"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0646457" y="11964072"/>
            <a:ext cx="12219346"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344321" y="15594030"/>
            <a:ext cx="440618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9123961" y="17224701"/>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5777195" y="14821050"/>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8696588" y="10649791"/>
            <a:ext cx="1328239" cy="245185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517886" y="15313999"/>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583339" y="16418670"/>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150360" y="11561899"/>
            <a:ext cx="2466827"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391371" y="7513966"/>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5" name="Cube 4">
            <a:extLst>
              <a:ext uri="{FF2B5EF4-FFF2-40B4-BE49-F238E27FC236}">
                <a16:creationId xmlns:a16="http://schemas.microsoft.com/office/drawing/2014/main" id="{6B3D2B31-2C1A-76F5-0134-A2B1BCC45F39}"/>
              </a:ext>
            </a:extLst>
          </p:cNvPr>
          <p:cNvSpPr/>
          <p:nvPr/>
        </p:nvSpPr>
        <p:spPr>
          <a:xfrm>
            <a:off x="4629832" y="6534553"/>
            <a:ext cx="2561317"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3200" dirty="0">
                <a:solidFill>
                  <a:schemeClr val="tx1"/>
                </a:solidFill>
                <a:latin typeface="+mj-lt"/>
              </a:rPr>
              <a:t>(Down0)</a:t>
            </a:r>
          </a:p>
        </p:txBody>
      </p:sp>
      <p:sp>
        <p:nvSpPr>
          <p:cNvPr id="15" name="Arrow: Right 14">
            <a:extLst>
              <a:ext uri="{FF2B5EF4-FFF2-40B4-BE49-F238E27FC236}">
                <a16:creationId xmlns:a16="http://schemas.microsoft.com/office/drawing/2014/main" id="{5E07D9E4-60A2-87A0-EE47-F7AEFAEC5297}"/>
              </a:ext>
            </a:extLst>
          </p:cNvPr>
          <p:cNvSpPr/>
          <p:nvPr/>
        </p:nvSpPr>
        <p:spPr>
          <a:xfrm>
            <a:off x="3359155"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Adding Time</a:t>
            </a:r>
          </a:p>
        </p:txBody>
      </p:sp>
      <p:pic>
        <p:nvPicPr>
          <p:cNvPr id="4" name="Picture 3">
            <a:extLst>
              <a:ext uri="{FF2B5EF4-FFF2-40B4-BE49-F238E27FC236}">
                <a16:creationId xmlns:a16="http://schemas.microsoft.com/office/drawing/2014/main" id="{6086CC01-6B25-8749-A651-6624EDC8F51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4001" y="6725378"/>
            <a:ext cx="3368602" cy="3399281"/>
          </a:xfrm>
          <a:prstGeom prst="rect">
            <a:avLst/>
          </a:prstGeom>
          <a:scene3d>
            <a:camera prst="isometricOffAxis2Right"/>
            <a:lightRig rig="threePt" dir="t"/>
          </a:scene3d>
        </p:spPr>
      </p:pic>
      <p:pic>
        <p:nvPicPr>
          <p:cNvPr id="8" name="Picture 7">
            <a:extLst>
              <a:ext uri="{FF2B5EF4-FFF2-40B4-BE49-F238E27FC236}">
                <a16:creationId xmlns:a16="http://schemas.microsoft.com/office/drawing/2014/main" id="{ABE13E4D-32A2-7302-7DCB-3666EDAEEEF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878990" y="6910793"/>
            <a:ext cx="3323700" cy="3028451"/>
          </a:xfrm>
          <a:prstGeom prst="rect">
            <a:avLst/>
          </a:prstGeom>
          <a:scene3d>
            <a:camera prst="isometricOffAxis2Right"/>
            <a:lightRig rig="threePt" dir="t"/>
          </a:scene3d>
        </p:spPr>
      </p:pic>
      <p:sp>
        <p:nvSpPr>
          <p:cNvPr id="6" name="TextBox 5">
            <a:extLst>
              <a:ext uri="{FF2B5EF4-FFF2-40B4-BE49-F238E27FC236}">
                <a16:creationId xmlns:a16="http://schemas.microsoft.com/office/drawing/2014/main" id="{1337A89A-1D93-2A7A-8498-6646D23CF62C}"/>
              </a:ext>
            </a:extLst>
          </p:cNvPr>
          <p:cNvSpPr txBox="1"/>
          <p:nvPr/>
        </p:nvSpPr>
        <p:spPr>
          <a:xfrm rot="16200000">
            <a:off x="18873642" y="3993045"/>
            <a:ext cx="800219" cy="2290307"/>
          </a:xfrm>
          <a:prstGeom prst="rect">
            <a:avLst/>
          </a:prstGeom>
          <a:solidFill>
            <a:schemeClr val="accent4"/>
          </a:solidFill>
          <a:ln>
            <a:solidFill>
              <a:schemeClr val="accent5"/>
            </a:solidFill>
          </a:ln>
        </p:spPr>
        <p:txBody>
          <a:bodyPr vert="eaVert" wrap="square" rtlCol="0">
            <a:spAutoFit/>
          </a:bodyPr>
          <a:lstStyle/>
          <a:p>
            <a:pPr algn="ctr"/>
            <a:r>
              <a:rPr lang="en-US" sz="4000" dirty="0">
                <a:latin typeface="+mj-lt"/>
                <a:cs typeface="NVIDIA Sans" panose="020B0503020203020204" pitchFamily="34" charset="0"/>
              </a:rPr>
              <a:t>Time</a:t>
            </a:r>
          </a:p>
        </p:txBody>
      </p:sp>
      <p:sp>
        <p:nvSpPr>
          <p:cNvPr id="9" name="TextBox 8">
            <a:extLst>
              <a:ext uri="{FF2B5EF4-FFF2-40B4-BE49-F238E27FC236}">
                <a16:creationId xmlns:a16="http://schemas.microsoft.com/office/drawing/2014/main" id="{11BAC999-B35D-46EA-507A-9E2C692AA552}"/>
              </a:ext>
            </a:extLst>
          </p:cNvPr>
          <p:cNvSpPr txBox="1"/>
          <p:nvPr/>
        </p:nvSpPr>
        <p:spPr>
          <a:xfrm rot="16200000">
            <a:off x="29314936" y="3811966"/>
            <a:ext cx="1415772" cy="2652467"/>
          </a:xfrm>
          <a:prstGeom prst="rect">
            <a:avLst/>
          </a:prstGeom>
          <a:solidFill>
            <a:schemeClr val="accent4"/>
          </a:solidFill>
          <a:ln>
            <a:solidFill>
              <a:schemeClr val="accent5"/>
            </a:solidFill>
          </a:ln>
        </p:spPr>
        <p:txBody>
          <a:bodyPr vert="eaVert" wrap="square" rtlCol="0">
            <a:spAutoFit/>
          </a:bodyPr>
          <a:lstStyle/>
          <a:p>
            <a:pPr algn="ctr"/>
            <a:r>
              <a:rPr lang="en-US" sz="4000" dirty="0">
                <a:latin typeface="+mj-lt"/>
                <a:cs typeface="NVIDIA Sans" panose="020B0503020203020204" pitchFamily="34" charset="0"/>
              </a:rPr>
              <a:t>Time Embed 2</a:t>
            </a:r>
          </a:p>
        </p:txBody>
      </p:sp>
      <p:sp>
        <p:nvSpPr>
          <p:cNvPr id="10" name="Plus Sign 9">
            <a:extLst>
              <a:ext uri="{FF2B5EF4-FFF2-40B4-BE49-F238E27FC236}">
                <a16:creationId xmlns:a16="http://schemas.microsoft.com/office/drawing/2014/main" id="{4DA84684-B850-67FC-CAC3-40D54022E898}"/>
              </a:ext>
            </a:extLst>
          </p:cNvPr>
          <p:cNvSpPr/>
          <p:nvPr/>
        </p:nvSpPr>
        <p:spPr>
          <a:xfrm>
            <a:off x="26350811" y="10942971"/>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2" name="TextBox 11">
            <a:extLst>
              <a:ext uri="{FF2B5EF4-FFF2-40B4-BE49-F238E27FC236}">
                <a16:creationId xmlns:a16="http://schemas.microsoft.com/office/drawing/2014/main" id="{579D5E96-4E08-D691-4F88-0D4D84994E3A}"/>
              </a:ext>
            </a:extLst>
          </p:cNvPr>
          <p:cNvSpPr txBox="1"/>
          <p:nvPr/>
        </p:nvSpPr>
        <p:spPr>
          <a:xfrm rot="16200000">
            <a:off x="26384371" y="8966043"/>
            <a:ext cx="1415772" cy="2652467"/>
          </a:xfrm>
          <a:prstGeom prst="rect">
            <a:avLst/>
          </a:prstGeom>
          <a:solidFill>
            <a:schemeClr val="accent4"/>
          </a:solidFill>
          <a:ln>
            <a:solidFill>
              <a:schemeClr val="accent5"/>
            </a:solidFill>
          </a:ln>
        </p:spPr>
        <p:txBody>
          <a:bodyPr vert="eaVert" wrap="square" rtlCol="0">
            <a:spAutoFit/>
          </a:bodyPr>
          <a:lstStyle/>
          <a:p>
            <a:pPr algn="ctr"/>
            <a:r>
              <a:rPr lang="en-US" sz="4000" dirty="0">
                <a:latin typeface="+mj-lt"/>
                <a:cs typeface="NVIDIA Sans" panose="020B0503020203020204" pitchFamily="34" charset="0"/>
              </a:rPr>
              <a:t>Time Embed 1</a:t>
            </a:r>
          </a:p>
        </p:txBody>
      </p:sp>
      <p:sp>
        <p:nvSpPr>
          <p:cNvPr id="13" name="Plus Sign 12">
            <a:extLst>
              <a:ext uri="{FF2B5EF4-FFF2-40B4-BE49-F238E27FC236}">
                <a16:creationId xmlns:a16="http://schemas.microsoft.com/office/drawing/2014/main" id="{398EB3D9-4937-8EDE-CF8F-9D80C79195D8}"/>
              </a:ext>
            </a:extLst>
          </p:cNvPr>
          <p:cNvSpPr/>
          <p:nvPr/>
        </p:nvSpPr>
        <p:spPr>
          <a:xfrm>
            <a:off x="29202615" y="5841908"/>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cxnSp>
        <p:nvCxnSpPr>
          <p:cNvPr id="16" name="Connector: Elbow 15">
            <a:extLst>
              <a:ext uri="{FF2B5EF4-FFF2-40B4-BE49-F238E27FC236}">
                <a16:creationId xmlns:a16="http://schemas.microsoft.com/office/drawing/2014/main" id="{4D348513-F4B8-16E5-A06B-A30B1F28BC4F}"/>
              </a:ext>
            </a:extLst>
          </p:cNvPr>
          <p:cNvCxnSpPr>
            <a:cxnSpLocks/>
            <a:stCxn id="6" idx="2"/>
            <a:endCxn id="9" idx="0"/>
          </p:cNvCxnSpPr>
          <p:nvPr/>
        </p:nvCxnSpPr>
        <p:spPr>
          <a:xfrm>
            <a:off x="20418905" y="5138198"/>
            <a:ext cx="8277684" cy="2"/>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66538E5A-4462-311B-BEAA-8A2DABF1E8D4}"/>
              </a:ext>
            </a:extLst>
          </p:cNvPr>
          <p:cNvCxnSpPr>
            <a:stCxn id="6" idx="2"/>
            <a:endCxn id="12" idx="0"/>
          </p:cNvCxnSpPr>
          <p:nvPr/>
        </p:nvCxnSpPr>
        <p:spPr>
          <a:xfrm>
            <a:off x="20418905" y="5138198"/>
            <a:ext cx="5358290" cy="5292254"/>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879D41D-D489-C7AF-9B79-534848D7CD8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9">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05319025-8DA1-DD68-BFFB-9742140775D6}"/>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587797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It’s About Time</a:t>
            </a:r>
            <a:endParaRPr lang="en-US" strike="sngStrike" dirty="0"/>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Broadcasting</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904B946-CDDC-234E-EB43-66943F96EC92}"/>
                  </a:ext>
                </a:extLst>
              </p:cNvPr>
              <p:cNvSpPr/>
              <p:nvPr/>
            </p:nvSpPr>
            <p:spPr>
              <a:xfrm>
                <a:off x="10205727" y="6058048"/>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5</m:t>
                    </m:r>
                  </m:oMath>
                </a14:m>
                <a:endParaRPr lang="en-US" sz="13800" dirty="0">
                  <a:solidFill>
                    <a:schemeClr val="bg1"/>
                  </a:solidFill>
                  <a:cs typeface="NVIDIA Sans" panose="020B0503020203020204" pitchFamily="34" charset="0"/>
                </a:endParaRPr>
              </a:p>
            </p:txBody>
          </p:sp>
        </mc:Choice>
        <mc:Fallback xmlns="">
          <p:sp>
            <p:nvSpPr>
              <p:cNvPr id="3" name="Rectangle 2">
                <a:extLst>
                  <a:ext uri="{FF2B5EF4-FFF2-40B4-BE49-F238E27FC236}">
                    <a16:creationId xmlns:a16="http://schemas.microsoft.com/office/drawing/2014/main" id="{E904B946-CDDC-234E-EB43-66943F96EC92}"/>
                  </a:ext>
                </a:extLst>
              </p:cNvPr>
              <p:cNvSpPr>
                <a:spLocks noRot="1" noChangeAspect="1" noMove="1" noResize="1" noEditPoints="1" noAdjustHandles="1" noChangeArrowheads="1" noChangeShapeType="1" noTextEdit="1"/>
              </p:cNvSpPr>
              <p:nvPr/>
            </p:nvSpPr>
            <p:spPr>
              <a:xfrm>
                <a:off x="10205727" y="6058048"/>
                <a:ext cx="3008828" cy="2199712"/>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6D54AF0-8A65-8354-8C5C-97A60C330F6A}"/>
                  </a:ext>
                </a:extLst>
              </p:cNvPr>
              <p:cNvSpPr/>
              <p:nvPr/>
            </p:nvSpPr>
            <p:spPr>
              <a:xfrm>
                <a:off x="12717869" y="6058048"/>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7" name="Rectangle 6">
                <a:extLst>
                  <a:ext uri="{FF2B5EF4-FFF2-40B4-BE49-F238E27FC236}">
                    <a16:creationId xmlns:a16="http://schemas.microsoft.com/office/drawing/2014/main" id="{96D54AF0-8A65-8354-8C5C-97A60C330F6A}"/>
                  </a:ext>
                </a:extLst>
              </p:cNvPr>
              <p:cNvSpPr>
                <a:spLocks noRot="1" noChangeAspect="1" noMove="1" noResize="1" noEditPoints="1" noAdjustHandles="1" noChangeArrowheads="1" noChangeShapeType="1" noTextEdit="1"/>
              </p:cNvSpPr>
              <p:nvPr/>
            </p:nvSpPr>
            <p:spPr>
              <a:xfrm>
                <a:off x="12717869" y="6058048"/>
                <a:ext cx="3008828" cy="2199712"/>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E25DD3F-0400-23D2-D19B-F35744962D6D}"/>
                  </a:ext>
                </a:extLst>
              </p:cNvPr>
              <p:cNvSpPr/>
              <p:nvPr/>
            </p:nvSpPr>
            <p:spPr>
              <a:xfrm>
                <a:off x="20254294" y="6058048"/>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17" name="Rectangle 16">
                <a:extLst>
                  <a:ext uri="{FF2B5EF4-FFF2-40B4-BE49-F238E27FC236}">
                    <a16:creationId xmlns:a16="http://schemas.microsoft.com/office/drawing/2014/main" id="{8E25DD3F-0400-23D2-D19B-F35744962D6D}"/>
                  </a:ext>
                </a:extLst>
              </p:cNvPr>
              <p:cNvSpPr>
                <a:spLocks noRot="1" noChangeAspect="1" noMove="1" noResize="1" noEditPoints="1" noAdjustHandles="1" noChangeArrowheads="1" noChangeShapeType="1" noTextEdit="1"/>
              </p:cNvSpPr>
              <p:nvPr/>
            </p:nvSpPr>
            <p:spPr>
              <a:xfrm>
                <a:off x="20254294" y="6058048"/>
                <a:ext cx="3008828" cy="2199712"/>
              </a:xfrm>
              <a:prstGeom prst="rect">
                <a:avLst/>
              </a:prstGeom>
              <a:blipFill>
                <a:blip r:embed="rId5"/>
                <a:stretch>
                  <a:fillRect/>
                </a:stretch>
              </a:blipFill>
              <a:ln>
                <a:noFill/>
              </a:ln>
            </p:spPr>
            <p:txBody>
              <a:bodyPr/>
              <a:lstStyle/>
              <a:p>
                <a:r>
                  <a:rPr lang="en-US">
                    <a:noFill/>
                  </a:rPr>
                  <a:t> </a:t>
                </a:r>
              </a:p>
            </p:txBody>
          </p:sp>
        </mc:Fallback>
      </mc:AlternateContent>
      <p:graphicFrame>
        <p:nvGraphicFramePr>
          <p:cNvPr id="19" name="Table 3">
            <a:extLst>
              <a:ext uri="{FF2B5EF4-FFF2-40B4-BE49-F238E27FC236}">
                <a16:creationId xmlns:a16="http://schemas.microsoft.com/office/drawing/2014/main" id="{12C629EC-08DA-CA36-FCE4-7004E4524A47}"/>
              </a:ext>
            </a:extLst>
          </p:cNvPr>
          <p:cNvGraphicFramePr>
            <a:graphicFrameLocks noGrp="1"/>
          </p:cNvGraphicFramePr>
          <p:nvPr/>
        </p:nvGraphicFramePr>
        <p:xfrm>
          <a:off x="15781462" y="4677305"/>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pic>
        <p:nvPicPr>
          <p:cNvPr id="20" name="Graphic 19" descr="Badge Question Mark with solid fill">
            <a:extLst>
              <a:ext uri="{FF2B5EF4-FFF2-40B4-BE49-F238E27FC236}">
                <a16:creationId xmlns:a16="http://schemas.microsoft.com/office/drawing/2014/main" id="{7038533A-F450-A2FC-CE8C-5265A663CA4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3339028" y="5499694"/>
            <a:ext cx="3660038" cy="3660038"/>
          </a:xfrm>
          <a:prstGeom prst="rect">
            <a:avLst/>
          </a:prstGeom>
        </p:spPr>
      </p:pic>
      <p:sp>
        <p:nvSpPr>
          <p:cNvPr id="25" name="Multiplication Sign 24">
            <a:extLst>
              <a:ext uri="{FF2B5EF4-FFF2-40B4-BE49-F238E27FC236}">
                <a16:creationId xmlns:a16="http://schemas.microsoft.com/office/drawing/2014/main" id="{EB34E39A-F2EF-4678-946F-343B59252C55}"/>
              </a:ext>
            </a:extLst>
          </p:cNvPr>
          <p:cNvSpPr/>
          <p:nvPr/>
        </p:nvSpPr>
        <p:spPr>
          <a:xfrm>
            <a:off x="7623225" y="5073362"/>
            <a:ext cx="21231225" cy="4512702"/>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aphicFrame>
        <p:nvGraphicFramePr>
          <p:cNvPr id="26" name="Table 3">
            <a:extLst>
              <a:ext uri="{FF2B5EF4-FFF2-40B4-BE49-F238E27FC236}">
                <a16:creationId xmlns:a16="http://schemas.microsoft.com/office/drawing/2014/main" id="{70D83F4B-2047-5C0D-BC32-E3C18D2A5C72}"/>
              </a:ext>
            </a:extLst>
          </p:cNvPr>
          <p:cNvGraphicFramePr>
            <a:graphicFrameLocks noGrp="1"/>
          </p:cNvGraphicFramePr>
          <p:nvPr/>
        </p:nvGraphicFramePr>
        <p:xfrm>
          <a:off x="15830623"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grpSp>
        <p:nvGrpSpPr>
          <p:cNvPr id="32" name="Group 31">
            <a:extLst>
              <a:ext uri="{FF2B5EF4-FFF2-40B4-BE49-F238E27FC236}">
                <a16:creationId xmlns:a16="http://schemas.microsoft.com/office/drawing/2014/main" id="{8A0B2D83-0375-A2EE-5F0F-90F54B02CF6E}"/>
              </a:ext>
            </a:extLst>
          </p:cNvPr>
          <p:cNvGrpSpPr/>
          <p:nvPr/>
        </p:nvGrpSpPr>
        <p:grpSpPr>
          <a:xfrm>
            <a:off x="10205727" y="12763911"/>
            <a:ext cx="17034844" cy="5377559"/>
            <a:chOff x="10205727" y="12763911"/>
            <a:chExt cx="17034844" cy="5377559"/>
          </a:xfrm>
        </p:grpSpPr>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D0023C3B-2350-5B52-4607-C3D0EBD48EF3}"/>
                    </a:ext>
                  </a:extLst>
                </p:cNvPr>
                <p:cNvSpPr/>
                <p:nvPr/>
              </p:nvSpPr>
              <p:spPr>
                <a:xfrm>
                  <a:off x="10205727" y="12763911"/>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5</m:t>
                      </m:r>
                    </m:oMath>
                  </a14:m>
                  <a:endParaRPr lang="en-US" sz="13800" dirty="0">
                    <a:solidFill>
                      <a:schemeClr val="bg1"/>
                    </a:solidFill>
                    <a:cs typeface="NVIDIA Sans" panose="020B0503020203020204" pitchFamily="34" charset="0"/>
                  </a:endParaRPr>
                </a:p>
              </p:txBody>
            </p:sp>
          </mc:Choice>
          <mc:Fallback xmlns="">
            <p:sp>
              <p:nvSpPr>
                <p:cNvPr id="27" name="Rectangle 26">
                  <a:extLst>
                    <a:ext uri="{FF2B5EF4-FFF2-40B4-BE49-F238E27FC236}">
                      <a16:creationId xmlns:a16="http://schemas.microsoft.com/office/drawing/2014/main" id="{D0023C3B-2350-5B52-4607-C3D0EBD48EF3}"/>
                    </a:ext>
                  </a:extLst>
                </p:cNvPr>
                <p:cNvSpPr>
                  <a:spLocks noRot="1" noChangeAspect="1" noMove="1" noResize="1" noEditPoints="1" noAdjustHandles="1" noChangeArrowheads="1" noChangeShapeType="1" noTextEdit="1"/>
                </p:cNvSpPr>
                <p:nvPr/>
              </p:nvSpPr>
              <p:spPr>
                <a:xfrm>
                  <a:off x="10205727" y="12763911"/>
                  <a:ext cx="3008828" cy="2199712"/>
                </a:xfrm>
                <a:prstGeom prst="rect">
                  <a:avLst/>
                </a:prstGeom>
                <a:blipFill>
                  <a:blip r:embed="rId8"/>
                  <a:stretch>
                    <a:fillRect/>
                  </a:stretch>
                </a:blipFill>
                <a:ln>
                  <a:noFill/>
                </a:ln>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5CF68144-4E06-CE5B-574E-61A605602E50}"/>
                </a:ext>
              </a:extLst>
            </p:cNvPr>
            <p:cNvGrpSpPr/>
            <p:nvPr/>
          </p:nvGrpSpPr>
          <p:grpSpPr>
            <a:xfrm>
              <a:off x="10205727" y="16777888"/>
              <a:ext cx="17034844" cy="1363582"/>
              <a:chOff x="10205727" y="16777888"/>
              <a:chExt cx="17034844" cy="1363582"/>
            </a:xfrm>
          </p:grpSpPr>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62AABA8-3416-D19D-CC25-45199E4C839B}"/>
                      </a:ext>
                    </a:extLst>
                  </p:cNvPr>
                  <p:cNvSpPr/>
                  <p:nvPr/>
                </p:nvSpPr>
                <p:spPr>
                  <a:xfrm>
                    <a:off x="16633339"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8" name="Rectangle 27">
                    <a:extLst>
                      <a:ext uri="{FF2B5EF4-FFF2-40B4-BE49-F238E27FC236}">
                        <a16:creationId xmlns:a16="http://schemas.microsoft.com/office/drawing/2014/main" id="{C62AABA8-3416-D19D-CC25-45199E4C839B}"/>
                      </a:ext>
                    </a:extLst>
                  </p:cNvPr>
                  <p:cNvSpPr>
                    <a:spLocks noRot="1" noChangeAspect="1" noMove="1" noResize="1" noEditPoints="1" noAdjustHandles="1" noChangeArrowheads="1" noChangeShapeType="1" noTextEdit="1"/>
                  </p:cNvSpPr>
                  <p:nvPr/>
                </p:nvSpPr>
                <p:spPr>
                  <a:xfrm>
                    <a:off x="16633339" y="16777888"/>
                    <a:ext cx="3309319" cy="1363582"/>
                  </a:xfrm>
                  <a:prstGeom prst="rect">
                    <a:avLst/>
                  </a:prstGeom>
                  <a:blipFill>
                    <a:blip r:embed="rId9"/>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1C265D1F-B4A3-016B-DEBF-8D24699D56B3}"/>
                      </a:ext>
                    </a:extLst>
                  </p:cNvPr>
                  <p:cNvSpPr/>
                  <p:nvPr/>
                </p:nvSpPr>
                <p:spPr>
                  <a:xfrm>
                    <a:off x="10205727"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0</m:t>
                        </m:r>
                      </m:oMath>
                    </a14:m>
                    <a:r>
                      <a:rPr lang="en-US" sz="4000" dirty="0">
                        <a:solidFill>
                          <a:schemeClr val="bg1"/>
                        </a:solidFill>
                        <a:latin typeface="NVIDIA Sans" panose="020B0503020203020204" pitchFamily="34" charset="0"/>
                        <a:cs typeface="NVIDIA Sans" panose="020B0503020203020204" pitchFamily="34" charset="0"/>
                      </a:rPr>
                      <a:t> or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1</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9" name="Rectangle 28">
                    <a:extLst>
                      <a:ext uri="{FF2B5EF4-FFF2-40B4-BE49-F238E27FC236}">
                        <a16:creationId xmlns:a16="http://schemas.microsoft.com/office/drawing/2014/main" id="{1C265D1F-B4A3-016B-DEBF-8D24699D56B3}"/>
                      </a:ext>
                    </a:extLst>
                  </p:cNvPr>
                  <p:cNvSpPr>
                    <a:spLocks noRot="1" noChangeAspect="1" noMove="1" noResize="1" noEditPoints="1" noAdjustHandles="1" noChangeArrowheads="1" noChangeShapeType="1" noTextEdit="1"/>
                  </p:cNvSpPr>
                  <p:nvPr/>
                </p:nvSpPr>
                <p:spPr>
                  <a:xfrm>
                    <a:off x="10205727" y="16777888"/>
                    <a:ext cx="3309319" cy="1363582"/>
                  </a:xfrm>
                  <a:prstGeom prst="rect">
                    <a:avLst/>
                  </a:prstGeom>
                  <a:blipFill>
                    <a:blip r:embed="rId10"/>
                    <a:stretch>
                      <a:fillRect/>
                    </a:stretch>
                  </a:blipFill>
                  <a:ln>
                    <a:solidFill>
                      <a:schemeClr val="tx2"/>
                    </a:solidFill>
                  </a:ln>
                </p:spPr>
                <p:txBody>
                  <a:bodyPr/>
                  <a:lstStyle/>
                  <a:p>
                    <a:r>
                      <a:rPr lang="en-US">
                        <a:noFill/>
                      </a:rPr>
                      <a:t> </a:t>
                    </a:r>
                  </a:p>
                </p:txBody>
              </p:sp>
            </mc:Fallback>
          </mc:AlternateContent>
          <p:sp>
            <p:nvSpPr>
              <p:cNvPr id="30" name="Rectangle 29">
                <a:extLst>
                  <a:ext uri="{FF2B5EF4-FFF2-40B4-BE49-F238E27FC236}">
                    <a16:creationId xmlns:a16="http://schemas.microsoft.com/office/drawing/2014/main" id="{CE57CA5C-82AE-5B84-6172-2A9305487540}"/>
                  </a:ext>
                </a:extLst>
              </p:cNvPr>
              <p:cNvSpPr/>
              <p:nvPr/>
            </p:nvSpPr>
            <p:spPr>
              <a:xfrm>
                <a:off x="23931252" y="16777888"/>
                <a:ext cx="3309319" cy="136358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mj-lt"/>
                    <a:cs typeface="NVIDIA Sans" panose="020B0503020203020204" pitchFamily="34" charset="0"/>
                  </a:rPr>
                  <a:t>Dimensions</a:t>
                </a:r>
              </a:p>
            </p:txBody>
          </p:sp>
        </p:grpSp>
      </p:grpSp>
      <p:sp>
        <p:nvSpPr>
          <p:cNvPr id="2" name="TextBox 1">
            <a:extLst>
              <a:ext uri="{FF2B5EF4-FFF2-40B4-BE49-F238E27FC236}">
                <a16:creationId xmlns:a16="http://schemas.microsoft.com/office/drawing/2014/main" id="{C22850E2-E0C7-6FFF-39AC-8B1EE1219082}"/>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1">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E07381C1-B960-0EEB-B850-E9E3BD75E13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514463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It’s About Time</a:t>
            </a:r>
            <a:endParaRPr lang="en-US" strike="sngStrike" dirty="0"/>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Broadcasting</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904B946-CDDC-234E-EB43-66943F96EC92}"/>
                  </a:ext>
                </a:extLst>
              </p:cNvPr>
              <p:cNvSpPr/>
              <p:nvPr/>
            </p:nvSpPr>
            <p:spPr>
              <a:xfrm>
                <a:off x="9058275" y="6058048"/>
                <a:ext cx="4156280"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5]]</m:t>
                    </m:r>
                  </m:oMath>
                </a14:m>
                <a:endParaRPr lang="en-US" sz="13800" dirty="0">
                  <a:solidFill>
                    <a:schemeClr val="bg1"/>
                  </a:solidFill>
                  <a:cs typeface="NVIDIA Sans" panose="020B0503020203020204" pitchFamily="34" charset="0"/>
                </a:endParaRPr>
              </a:p>
            </p:txBody>
          </p:sp>
        </mc:Choice>
        <mc:Fallback xmlns="">
          <p:sp>
            <p:nvSpPr>
              <p:cNvPr id="3" name="Rectangle 2">
                <a:extLst>
                  <a:ext uri="{FF2B5EF4-FFF2-40B4-BE49-F238E27FC236}">
                    <a16:creationId xmlns:a16="http://schemas.microsoft.com/office/drawing/2014/main" id="{E904B946-CDDC-234E-EB43-66943F96EC92}"/>
                  </a:ext>
                </a:extLst>
              </p:cNvPr>
              <p:cNvSpPr>
                <a:spLocks noRot="1" noChangeAspect="1" noMove="1" noResize="1" noEditPoints="1" noAdjustHandles="1" noChangeArrowheads="1" noChangeShapeType="1" noTextEdit="1"/>
              </p:cNvSpPr>
              <p:nvPr/>
            </p:nvSpPr>
            <p:spPr>
              <a:xfrm>
                <a:off x="9058275" y="6058048"/>
                <a:ext cx="4156280" cy="2199712"/>
              </a:xfrm>
              <a:prstGeom prst="rect">
                <a:avLst/>
              </a:prstGeom>
              <a:blipFill>
                <a:blip r:embed="rId3"/>
                <a:stretch>
                  <a:fillRect l="-12317" t="-21884" b="-4598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6D54AF0-8A65-8354-8C5C-97A60C330F6A}"/>
                  </a:ext>
                </a:extLst>
              </p:cNvPr>
              <p:cNvSpPr/>
              <p:nvPr/>
            </p:nvSpPr>
            <p:spPr>
              <a:xfrm>
                <a:off x="12717869" y="6058048"/>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7" name="Rectangle 6">
                <a:extLst>
                  <a:ext uri="{FF2B5EF4-FFF2-40B4-BE49-F238E27FC236}">
                    <a16:creationId xmlns:a16="http://schemas.microsoft.com/office/drawing/2014/main" id="{96D54AF0-8A65-8354-8C5C-97A60C330F6A}"/>
                  </a:ext>
                </a:extLst>
              </p:cNvPr>
              <p:cNvSpPr>
                <a:spLocks noRot="1" noChangeAspect="1" noMove="1" noResize="1" noEditPoints="1" noAdjustHandles="1" noChangeArrowheads="1" noChangeShapeType="1" noTextEdit="1"/>
              </p:cNvSpPr>
              <p:nvPr/>
            </p:nvSpPr>
            <p:spPr>
              <a:xfrm>
                <a:off x="12717869" y="6058048"/>
                <a:ext cx="3008828" cy="2199712"/>
              </a:xfrm>
              <a:prstGeom prst="rect">
                <a:avLst/>
              </a:prstGeom>
              <a:blipFill>
                <a:blip r:embed="rId4"/>
                <a:stretch>
                  <a:fillRect/>
                </a:stretch>
              </a:blipFill>
              <a:ln>
                <a:noFill/>
              </a:ln>
            </p:spPr>
            <p:txBody>
              <a:bodyPr/>
              <a:lstStyle/>
              <a:p>
                <a:r>
                  <a:rPr lang="en-US">
                    <a:noFill/>
                  </a:rPr>
                  <a:t> </a:t>
                </a:r>
              </a:p>
            </p:txBody>
          </p:sp>
        </mc:Fallback>
      </mc:AlternateContent>
      <p:graphicFrame>
        <p:nvGraphicFramePr>
          <p:cNvPr id="19" name="Table 3">
            <a:extLst>
              <a:ext uri="{FF2B5EF4-FFF2-40B4-BE49-F238E27FC236}">
                <a16:creationId xmlns:a16="http://schemas.microsoft.com/office/drawing/2014/main" id="{12C629EC-08DA-CA36-FCE4-7004E4524A47}"/>
              </a:ext>
            </a:extLst>
          </p:cNvPr>
          <p:cNvGraphicFramePr>
            <a:graphicFrameLocks noGrp="1"/>
          </p:cNvGraphicFramePr>
          <p:nvPr/>
        </p:nvGraphicFramePr>
        <p:xfrm>
          <a:off x="15781462" y="4677305"/>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graphicFrame>
        <p:nvGraphicFramePr>
          <p:cNvPr id="26" name="Table 3">
            <a:extLst>
              <a:ext uri="{FF2B5EF4-FFF2-40B4-BE49-F238E27FC236}">
                <a16:creationId xmlns:a16="http://schemas.microsoft.com/office/drawing/2014/main" id="{70D83F4B-2047-5C0D-BC32-E3C18D2A5C72}"/>
              </a:ext>
            </a:extLst>
          </p:cNvPr>
          <p:cNvGraphicFramePr>
            <a:graphicFrameLocks noGrp="1"/>
          </p:cNvGraphicFramePr>
          <p:nvPr/>
        </p:nvGraphicFramePr>
        <p:xfrm>
          <a:off x="15830623"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62AABA8-3416-D19D-CC25-45199E4C839B}"/>
                  </a:ext>
                </a:extLst>
              </p:cNvPr>
              <p:cNvSpPr/>
              <p:nvPr/>
            </p:nvSpPr>
            <p:spPr>
              <a:xfrm>
                <a:off x="16633339"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8" name="Rectangle 27">
                <a:extLst>
                  <a:ext uri="{FF2B5EF4-FFF2-40B4-BE49-F238E27FC236}">
                    <a16:creationId xmlns:a16="http://schemas.microsoft.com/office/drawing/2014/main" id="{C62AABA8-3416-D19D-CC25-45199E4C839B}"/>
                  </a:ext>
                </a:extLst>
              </p:cNvPr>
              <p:cNvSpPr>
                <a:spLocks noRot="1" noChangeAspect="1" noMove="1" noResize="1" noEditPoints="1" noAdjustHandles="1" noChangeArrowheads="1" noChangeShapeType="1" noTextEdit="1"/>
              </p:cNvSpPr>
              <p:nvPr/>
            </p:nvSpPr>
            <p:spPr>
              <a:xfrm>
                <a:off x="16633339" y="16777888"/>
                <a:ext cx="3309319" cy="1363582"/>
              </a:xfrm>
              <a:prstGeom prst="rect">
                <a:avLst/>
              </a:prstGeom>
              <a:blipFill>
                <a:blip r:embed="rId7"/>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1C265D1F-B4A3-016B-DEBF-8D24699D56B3}"/>
                  </a:ext>
                </a:extLst>
              </p:cNvPr>
              <p:cNvSpPr/>
              <p:nvPr/>
            </p:nvSpPr>
            <p:spPr>
              <a:xfrm>
                <a:off x="9650324" y="88619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1 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1</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9" name="Rectangle 28">
                <a:extLst>
                  <a:ext uri="{FF2B5EF4-FFF2-40B4-BE49-F238E27FC236}">
                    <a16:creationId xmlns:a16="http://schemas.microsoft.com/office/drawing/2014/main" id="{1C265D1F-B4A3-016B-DEBF-8D24699D56B3}"/>
                  </a:ext>
                </a:extLst>
              </p:cNvPr>
              <p:cNvSpPr>
                <a:spLocks noRot="1" noChangeAspect="1" noMove="1" noResize="1" noEditPoints="1" noAdjustHandles="1" noChangeArrowheads="1" noChangeShapeType="1" noTextEdit="1"/>
              </p:cNvSpPr>
              <p:nvPr/>
            </p:nvSpPr>
            <p:spPr>
              <a:xfrm>
                <a:off x="9650324" y="8861988"/>
                <a:ext cx="3309319" cy="1363582"/>
              </a:xfrm>
              <a:prstGeom prst="rect">
                <a:avLst/>
              </a:prstGeom>
              <a:blipFill>
                <a:blip r:embed="rId8"/>
                <a:stretch>
                  <a:fillRect/>
                </a:stretch>
              </a:blipFill>
              <a:ln>
                <a:solidFill>
                  <a:schemeClr val="tx2"/>
                </a:solidFill>
              </a:ln>
            </p:spPr>
            <p:txBody>
              <a:bodyPr/>
              <a:lstStyle/>
              <a:p>
                <a:r>
                  <a:rPr lang="en-US">
                    <a:noFill/>
                  </a:rPr>
                  <a:t> </a:t>
                </a:r>
              </a:p>
            </p:txBody>
          </p:sp>
        </mc:Fallback>
      </mc:AlternateContent>
      <p:graphicFrame>
        <p:nvGraphicFramePr>
          <p:cNvPr id="2" name="Table 3">
            <a:extLst>
              <a:ext uri="{FF2B5EF4-FFF2-40B4-BE49-F238E27FC236}">
                <a16:creationId xmlns:a16="http://schemas.microsoft.com/office/drawing/2014/main" id="{875722DB-8866-B6AB-98DE-D582ABCD302B}"/>
              </a:ext>
            </a:extLst>
          </p:cNvPr>
          <p:cNvGraphicFramePr>
            <a:graphicFrameLocks noGrp="1"/>
          </p:cNvGraphicFramePr>
          <p:nvPr/>
        </p:nvGraphicFramePr>
        <p:xfrm>
          <a:off x="8299802"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4BED490-BCDD-D820-E27A-5F7B256257F0}"/>
                  </a:ext>
                </a:extLst>
              </p:cNvPr>
              <p:cNvSpPr/>
              <p:nvPr/>
            </p:nvSpPr>
            <p:spPr>
              <a:xfrm>
                <a:off x="12717869" y="12716549"/>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8" name="Rectangle 7">
                <a:extLst>
                  <a:ext uri="{FF2B5EF4-FFF2-40B4-BE49-F238E27FC236}">
                    <a16:creationId xmlns:a16="http://schemas.microsoft.com/office/drawing/2014/main" id="{14BED490-BCDD-D820-E27A-5F7B256257F0}"/>
                  </a:ext>
                </a:extLst>
              </p:cNvPr>
              <p:cNvSpPr>
                <a:spLocks noRot="1" noChangeAspect="1" noMove="1" noResize="1" noEditPoints="1" noAdjustHandles="1" noChangeArrowheads="1" noChangeShapeType="1" noTextEdit="1"/>
              </p:cNvSpPr>
              <p:nvPr/>
            </p:nvSpPr>
            <p:spPr>
              <a:xfrm>
                <a:off x="12717869" y="12716549"/>
                <a:ext cx="3008828" cy="2199712"/>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28CB84E-F3A5-D6B1-991E-8672F6ACAA4A}"/>
                  </a:ext>
                </a:extLst>
              </p:cNvPr>
              <p:cNvSpPr/>
              <p:nvPr/>
            </p:nvSpPr>
            <p:spPr>
              <a:xfrm>
                <a:off x="20254294" y="12716549"/>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9" name="Rectangle 8">
                <a:extLst>
                  <a:ext uri="{FF2B5EF4-FFF2-40B4-BE49-F238E27FC236}">
                    <a16:creationId xmlns:a16="http://schemas.microsoft.com/office/drawing/2014/main" id="{F28CB84E-F3A5-D6B1-991E-8672F6ACAA4A}"/>
                  </a:ext>
                </a:extLst>
              </p:cNvPr>
              <p:cNvSpPr>
                <a:spLocks noRot="1" noChangeAspect="1" noMove="1" noResize="1" noEditPoints="1" noAdjustHandles="1" noChangeArrowheads="1" noChangeShapeType="1" noTextEdit="1"/>
              </p:cNvSpPr>
              <p:nvPr/>
            </p:nvSpPr>
            <p:spPr>
              <a:xfrm>
                <a:off x="20254294" y="12716549"/>
                <a:ext cx="3008828" cy="2199712"/>
              </a:xfrm>
              <a:prstGeom prst="rect">
                <a:avLst/>
              </a:prstGeom>
              <a:blipFill>
                <a:blip r:embed="rId10"/>
                <a:stretch>
                  <a:fillRect/>
                </a:stretch>
              </a:blipFill>
              <a:ln>
                <a:noFill/>
              </a:ln>
            </p:spPr>
            <p:txBody>
              <a:bodyPr/>
              <a:lstStyle/>
              <a:p>
                <a:r>
                  <a:rPr lang="en-US">
                    <a:noFill/>
                  </a:rPr>
                  <a:t> </a:t>
                </a:r>
              </a:p>
            </p:txBody>
          </p:sp>
        </mc:Fallback>
      </mc:AlternateContent>
      <p:graphicFrame>
        <p:nvGraphicFramePr>
          <p:cNvPr id="10" name="Table 3">
            <a:extLst>
              <a:ext uri="{FF2B5EF4-FFF2-40B4-BE49-F238E27FC236}">
                <a16:creationId xmlns:a16="http://schemas.microsoft.com/office/drawing/2014/main" id="{9CE50823-0925-21D6-E632-410D0A5D6322}"/>
              </a:ext>
            </a:extLst>
          </p:cNvPr>
          <p:cNvGraphicFramePr>
            <a:graphicFrameLocks noGrp="1"/>
          </p:cNvGraphicFramePr>
          <p:nvPr/>
        </p:nvGraphicFramePr>
        <p:xfrm>
          <a:off x="23361445"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6</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6</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6</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6</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6</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073092F-D7A4-2C5B-1A3F-5A0E9ABF90B9}"/>
                  </a:ext>
                </a:extLst>
              </p:cNvPr>
              <p:cNvSpPr/>
              <p:nvPr/>
            </p:nvSpPr>
            <p:spPr>
              <a:xfrm>
                <a:off x="9102518"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2" name="Rectangle 11">
                <a:extLst>
                  <a:ext uri="{FF2B5EF4-FFF2-40B4-BE49-F238E27FC236}">
                    <a16:creationId xmlns:a16="http://schemas.microsoft.com/office/drawing/2014/main" id="{E073092F-D7A4-2C5B-1A3F-5A0E9ABF90B9}"/>
                  </a:ext>
                </a:extLst>
              </p:cNvPr>
              <p:cNvSpPr>
                <a:spLocks noRot="1" noChangeAspect="1" noMove="1" noResize="1" noEditPoints="1" noAdjustHandles="1" noChangeArrowheads="1" noChangeShapeType="1" noTextEdit="1"/>
              </p:cNvSpPr>
              <p:nvPr/>
            </p:nvSpPr>
            <p:spPr>
              <a:xfrm>
                <a:off x="9102518" y="16777888"/>
                <a:ext cx="3309319" cy="1363582"/>
              </a:xfrm>
              <a:prstGeom prst="rect">
                <a:avLst/>
              </a:prstGeom>
              <a:blipFill>
                <a:blip r:embed="rId11"/>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A933343-53F2-1893-6391-AEF665DAAA84}"/>
                  </a:ext>
                </a:extLst>
              </p:cNvPr>
              <p:cNvSpPr/>
              <p:nvPr/>
            </p:nvSpPr>
            <p:spPr>
              <a:xfrm>
                <a:off x="24164163"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 name="Rectangle 12">
                <a:extLst>
                  <a:ext uri="{FF2B5EF4-FFF2-40B4-BE49-F238E27FC236}">
                    <a16:creationId xmlns:a16="http://schemas.microsoft.com/office/drawing/2014/main" id="{9A933343-53F2-1893-6391-AEF665DAAA84}"/>
                  </a:ext>
                </a:extLst>
              </p:cNvPr>
              <p:cNvSpPr>
                <a:spLocks noRot="1" noChangeAspect="1" noMove="1" noResize="1" noEditPoints="1" noAdjustHandles="1" noChangeArrowheads="1" noChangeShapeType="1" noTextEdit="1"/>
              </p:cNvSpPr>
              <p:nvPr/>
            </p:nvSpPr>
            <p:spPr>
              <a:xfrm>
                <a:off x="24164163" y="16777888"/>
                <a:ext cx="3309319" cy="1363582"/>
              </a:xfrm>
              <a:prstGeom prst="rect">
                <a:avLst/>
              </a:prstGeom>
              <a:blipFill>
                <a:blip r:embed="rId12"/>
                <a:stretch>
                  <a:fillRect/>
                </a:stretch>
              </a:blipFill>
              <a:ln>
                <a:solidFill>
                  <a:schemeClr val="tx2"/>
                </a:solidFill>
              </a:ln>
            </p:spPr>
            <p:txBody>
              <a:bodyPr/>
              <a:lstStyle/>
              <a:p>
                <a:r>
                  <a:rPr lang="en-US">
                    <a:noFill/>
                  </a:rPr>
                  <a:t> </a:t>
                </a:r>
              </a:p>
            </p:txBody>
          </p:sp>
        </mc:Fallback>
      </mc:AlternateContent>
      <p:sp>
        <p:nvSpPr>
          <p:cNvPr id="4" name="Rectangle 3">
            <a:extLst>
              <a:ext uri="{FF2B5EF4-FFF2-40B4-BE49-F238E27FC236}">
                <a16:creationId xmlns:a16="http://schemas.microsoft.com/office/drawing/2014/main" id="{183A872F-B350-389F-502B-9DBDF7124525}"/>
              </a:ext>
            </a:extLst>
          </p:cNvPr>
          <p:cNvSpPr/>
          <p:nvPr/>
        </p:nvSpPr>
        <p:spPr>
          <a:xfrm>
            <a:off x="23475781" y="5001769"/>
            <a:ext cx="4686080" cy="414259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Each dimension of 1 will repeat its element to align with destination</a:t>
            </a:r>
          </a:p>
        </p:txBody>
      </p:sp>
      <p:sp>
        <p:nvSpPr>
          <p:cNvPr id="6" name="Arrow: Circular 5">
            <a:extLst>
              <a:ext uri="{FF2B5EF4-FFF2-40B4-BE49-F238E27FC236}">
                <a16:creationId xmlns:a16="http://schemas.microsoft.com/office/drawing/2014/main" id="{FE71110E-163E-C690-76FA-A3856BDE64C1}"/>
              </a:ext>
            </a:extLst>
          </p:cNvPr>
          <p:cNvSpPr/>
          <p:nvPr/>
        </p:nvSpPr>
        <p:spPr>
          <a:xfrm rot="5400000" flipV="1">
            <a:off x="3501042" y="5913435"/>
            <a:ext cx="8275320" cy="8272705"/>
          </a:xfrm>
          <a:prstGeom prst="circularArrow">
            <a:avLst>
              <a:gd name="adj1" fmla="val 12500"/>
              <a:gd name="adj2" fmla="val 1142319"/>
              <a:gd name="adj3" fmla="val 20457681"/>
              <a:gd name="adj4" fmla="val 9392304"/>
              <a:gd name="adj5" fmla="val 125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5" name="TextBox 4">
            <a:extLst>
              <a:ext uri="{FF2B5EF4-FFF2-40B4-BE49-F238E27FC236}">
                <a16:creationId xmlns:a16="http://schemas.microsoft.com/office/drawing/2014/main" id="{999A3F0F-289C-4612-1571-08FA56FAF6C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4" name="Slide Number Placeholder 3">
            <a:extLst>
              <a:ext uri="{FF2B5EF4-FFF2-40B4-BE49-F238E27FC236}">
                <a16:creationId xmlns:a16="http://schemas.microsoft.com/office/drawing/2014/main" id="{2DF96743-AC4E-E58C-1959-33236193114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762901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11941" y="823919"/>
            <a:ext cx="33604200" cy="18735675"/>
          </a:xfrm>
        </p:spPr>
        <p:txBody>
          <a:bodyPr>
            <a:normAutofit/>
          </a:bodyPr>
          <a:lstStyle/>
          <a:p>
            <a:r>
              <a:rPr lang="en-US" altLang="zh-TW" sz="23997" dirty="0">
                <a:solidFill>
                  <a:schemeClr val="accent6"/>
                </a:solidFill>
              </a:rPr>
              <a:t>Spring 2025</a:t>
            </a:r>
            <a:br>
              <a:rPr lang="en-US" altLang="zh-TW" sz="23997" b="0" dirty="0">
                <a:solidFill>
                  <a:schemeClr val="accent6"/>
                </a:solidFill>
              </a:rPr>
            </a:br>
            <a:br>
              <a:rPr lang="en-US" altLang="zh-TW" sz="23997" dirty="0">
                <a:solidFill>
                  <a:srgbClr val="C00000"/>
                </a:solidFill>
              </a:rPr>
            </a:br>
            <a:r>
              <a:rPr lang="en-US" altLang="zh-TW" sz="23997" dirty="0">
                <a:solidFill>
                  <a:srgbClr val="C00000"/>
                </a:solidFill>
              </a:rPr>
              <a:t>Generative AI </a:t>
            </a:r>
            <a:br>
              <a:rPr lang="en-US" altLang="zh-TW" sz="23997" dirty="0">
                <a:solidFill>
                  <a:srgbClr val="C00000"/>
                </a:solidFill>
              </a:rPr>
            </a:br>
            <a:r>
              <a:rPr lang="en-US" altLang="zh-TW" sz="23997" dirty="0">
                <a:solidFill>
                  <a:srgbClr val="C00000"/>
                </a:solidFill>
              </a:rPr>
              <a:t>Innovative Applications</a:t>
            </a:r>
            <a:br>
              <a:rPr lang="en-US" altLang="zh-TW" sz="23997" dirty="0">
                <a:solidFill>
                  <a:srgbClr val="C00000"/>
                </a:solidFill>
              </a:rPr>
            </a:br>
            <a:endParaRPr lang="zh-TW" altLang="en-US" sz="23997" dirty="0">
              <a:solidFill>
                <a:srgbClr val="FF0000"/>
              </a:solidFill>
            </a:endParaRPr>
          </a:p>
        </p:txBody>
      </p:sp>
      <p:sp>
        <p:nvSpPr>
          <p:cNvPr id="4" name="投影片編號版面配置區 3"/>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E78C9E75-97FD-45D9-8ED3-955348887BB1}" type="slidenum">
              <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12</a:t>
            </a:fld>
            <a:endPar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endParaRPr>
          </a:p>
        </p:txBody>
      </p:sp>
      <p:pic>
        <p:nvPicPr>
          <p:cNvPr id="3" name="Picture 2">
            <a:extLst>
              <a:ext uri="{FF2B5EF4-FFF2-40B4-BE49-F238E27FC236}">
                <a16:creationId xmlns:a16="http://schemas.microsoft.com/office/drawing/2014/main" id="{A24B80B9-A55B-055E-D160-C7A53A35B4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D92F3226-FD69-EC9D-1725-C8EDE1A145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pic>
        <p:nvPicPr>
          <p:cNvPr id="6" name="Picture 5">
            <a:extLst>
              <a:ext uri="{FF2B5EF4-FFF2-40B4-BE49-F238E27FC236}">
                <a16:creationId xmlns:a16="http://schemas.microsoft.com/office/drawing/2014/main" id="{76135A53-A8AA-3340-6499-55DA86807819}"/>
              </a:ext>
            </a:extLst>
          </p:cNvPr>
          <p:cNvPicPr>
            <a:picLocks noChangeAspect="1"/>
          </p:cNvPicPr>
          <p:nvPr/>
        </p:nvPicPr>
        <p:blipFill>
          <a:blip r:embed="rId4"/>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42158343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It’s About Time</a:t>
            </a:r>
            <a:endParaRPr lang="en-US" strike="sngStrike" dirty="0"/>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Broadcasting</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6D54AF0-8A65-8354-8C5C-97A60C330F6A}"/>
                  </a:ext>
                </a:extLst>
              </p:cNvPr>
              <p:cNvSpPr/>
              <p:nvPr/>
            </p:nvSpPr>
            <p:spPr>
              <a:xfrm>
                <a:off x="12717869" y="6058048"/>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7" name="Rectangle 6">
                <a:extLst>
                  <a:ext uri="{FF2B5EF4-FFF2-40B4-BE49-F238E27FC236}">
                    <a16:creationId xmlns:a16="http://schemas.microsoft.com/office/drawing/2014/main" id="{96D54AF0-8A65-8354-8C5C-97A60C330F6A}"/>
                  </a:ext>
                </a:extLst>
              </p:cNvPr>
              <p:cNvSpPr>
                <a:spLocks noRot="1" noChangeAspect="1" noMove="1" noResize="1" noEditPoints="1" noAdjustHandles="1" noChangeArrowheads="1" noChangeShapeType="1" noTextEdit="1"/>
              </p:cNvSpPr>
              <p:nvPr/>
            </p:nvSpPr>
            <p:spPr>
              <a:xfrm>
                <a:off x="12717869" y="6058048"/>
                <a:ext cx="3008828" cy="2199712"/>
              </a:xfrm>
              <a:prstGeom prst="rect">
                <a:avLst/>
              </a:prstGeom>
              <a:blipFill>
                <a:blip r:embed="rId3"/>
                <a:stretch>
                  <a:fillRect/>
                </a:stretch>
              </a:blipFill>
              <a:ln>
                <a:noFill/>
              </a:ln>
            </p:spPr>
            <p:txBody>
              <a:bodyPr/>
              <a:lstStyle/>
              <a:p>
                <a:r>
                  <a:rPr lang="en-US">
                    <a:noFill/>
                  </a:rPr>
                  <a:t> </a:t>
                </a:r>
              </a:p>
            </p:txBody>
          </p:sp>
        </mc:Fallback>
      </mc:AlternateContent>
      <p:graphicFrame>
        <p:nvGraphicFramePr>
          <p:cNvPr id="19" name="Table 3">
            <a:extLst>
              <a:ext uri="{FF2B5EF4-FFF2-40B4-BE49-F238E27FC236}">
                <a16:creationId xmlns:a16="http://schemas.microsoft.com/office/drawing/2014/main" id="{12C629EC-08DA-CA36-FCE4-7004E4524A47}"/>
              </a:ext>
            </a:extLst>
          </p:cNvPr>
          <p:cNvGraphicFramePr>
            <a:graphicFrameLocks noGrp="1"/>
          </p:cNvGraphicFramePr>
          <p:nvPr/>
        </p:nvGraphicFramePr>
        <p:xfrm>
          <a:off x="15781462" y="4677305"/>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graphicFrame>
        <p:nvGraphicFramePr>
          <p:cNvPr id="26" name="Table 3">
            <a:extLst>
              <a:ext uri="{FF2B5EF4-FFF2-40B4-BE49-F238E27FC236}">
                <a16:creationId xmlns:a16="http://schemas.microsoft.com/office/drawing/2014/main" id="{70D83F4B-2047-5C0D-BC32-E3C18D2A5C72}"/>
              </a:ext>
            </a:extLst>
          </p:cNvPr>
          <p:cNvGraphicFramePr>
            <a:graphicFrameLocks noGrp="1"/>
          </p:cNvGraphicFramePr>
          <p:nvPr/>
        </p:nvGraphicFramePr>
        <p:xfrm>
          <a:off x="15830623"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62AABA8-3416-D19D-CC25-45199E4C839B}"/>
                  </a:ext>
                </a:extLst>
              </p:cNvPr>
              <p:cNvSpPr/>
              <p:nvPr/>
            </p:nvSpPr>
            <p:spPr>
              <a:xfrm>
                <a:off x="16633339"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8" name="Rectangle 27">
                <a:extLst>
                  <a:ext uri="{FF2B5EF4-FFF2-40B4-BE49-F238E27FC236}">
                    <a16:creationId xmlns:a16="http://schemas.microsoft.com/office/drawing/2014/main" id="{C62AABA8-3416-D19D-CC25-45199E4C839B}"/>
                  </a:ext>
                </a:extLst>
              </p:cNvPr>
              <p:cNvSpPr>
                <a:spLocks noRot="1" noChangeAspect="1" noMove="1" noResize="1" noEditPoints="1" noAdjustHandles="1" noChangeArrowheads="1" noChangeShapeType="1" noTextEdit="1"/>
              </p:cNvSpPr>
              <p:nvPr/>
            </p:nvSpPr>
            <p:spPr>
              <a:xfrm>
                <a:off x="16633339" y="16777888"/>
                <a:ext cx="3309319" cy="1363582"/>
              </a:xfrm>
              <a:prstGeom prst="rect">
                <a:avLst/>
              </a:prstGeom>
              <a:blipFill>
                <a:blip r:embed="rId4"/>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1C265D1F-B4A3-016B-DEBF-8D24699D56B3}"/>
                  </a:ext>
                </a:extLst>
              </p:cNvPr>
              <p:cNvSpPr/>
              <p:nvPr/>
            </p:nvSpPr>
            <p:spPr>
              <a:xfrm>
                <a:off x="9102518" y="9738673"/>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i="1" smtClean="0">
                          <a:solidFill>
                            <a:schemeClr val="bg1"/>
                          </a:solidFill>
                          <a:latin typeface="Cambria Math" panose="02040503050406030204" pitchFamily="18" charset="0"/>
                          <a:cs typeface="NVIDIA Sans" panose="020B0503020203020204" pitchFamily="34" charset="0"/>
                        </a:rPr>
                        <m:t>3</m:t>
                      </m:r>
                      <m:r>
                        <a:rPr lang="en-US" sz="4000" b="0" i="1" smtClean="0">
                          <a:solidFill>
                            <a:schemeClr val="bg1"/>
                          </a:solidFill>
                          <a:latin typeface="Cambria Math" panose="02040503050406030204" pitchFamily="18" charset="0"/>
                          <a:cs typeface="NVIDIA Sans" panose="020B0503020203020204" pitchFamily="34" charset="0"/>
                        </a:rPr>
                        <m:t>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1</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9" name="Rectangle 28">
                <a:extLst>
                  <a:ext uri="{FF2B5EF4-FFF2-40B4-BE49-F238E27FC236}">
                    <a16:creationId xmlns:a16="http://schemas.microsoft.com/office/drawing/2014/main" id="{1C265D1F-B4A3-016B-DEBF-8D24699D56B3}"/>
                  </a:ext>
                </a:extLst>
              </p:cNvPr>
              <p:cNvSpPr>
                <a:spLocks noRot="1" noChangeAspect="1" noMove="1" noResize="1" noEditPoints="1" noAdjustHandles="1" noChangeArrowheads="1" noChangeShapeType="1" noTextEdit="1"/>
              </p:cNvSpPr>
              <p:nvPr/>
            </p:nvSpPr>
            <p:spPr>
              <a:xfrm>
                <a:off x="9102518" y="9738673"/>
                <a:ext cx="3309319" cy="1363582"/>
              </a:xfrm>
              <a:prstGeom prst="rect">
                <a:avLst/>
              </a:prstGeom>
              <a:blipFill>
                <a:blip r:embed="rId5"/>
                <a:stretch>
                  <a:fillRect/>
                </a:stretch>
              </a:blipFill>
              <a:ln>
                <a:solidFill>
                  <a:schemeClr val="tx2"/>
                </a:solidFill>
              </a:ln>
            </p:spPr>
            <p:txBody>
              <a:bodyPr/>
              <a:lstStyle/>
              <a:p>
                <a:r>
                  <a:rPr lang="en-US">
                    <a:noFill/>
                  </a:rPr>
                  <a:t> </a:t>
                </a:r>
              </a:p>
            </p:txBody>
          </p:sp>
        </mc:Fallback>
      </mc:AlternateContent>
      <p:graphicFrame>
        <p:nvGraphicFramePr>
          <p:cNvPr id="2" name="Table 3">
            <a:extLst>
              <a:ext uri="{FF2B5EF4-FFF2-40B4-BE49-F238E27FC236}">
                <a16:creationId xmlns:a16="http://schemas.microsoft.com/office/drawing/2014/main" id="{875722DB-8866-B6AB-98DE-D582ABCD302B}"/>
              </a:ext>
            </a:extLst>
          </p:cNvPr>
          <p:cNvGraphicFramePr>
            <a:graphicFrameLocks noGrp="1"/>
          </p:cNvGraphicFramePr>
          <p:nvPr/>
        </p:nvGraphicFramePr>
        <p:xfrm>
          <a:off x="8299802"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7B1BFF0F-595F-F261-956D-3CA2BDFB4559}"/>
                  </a:ext>
                </a:extLst>
              </p:cNvPr>
              <p:cNvSpPr/>
              <p:nvPr/>
            </p:nvSpPr>
            <p:spPr>
              <a:xfrm>
                <a:off x="9102518"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 name="Rectangle 3">
                <a:extLst>
                  <a:ext uri="{FF2B5EF4-FFF2-40B4-BE49-F238E27FC236}">
                    <a16:creationId xmlns:a16="http://schemas.microsoft.com/office/drawing/2014/main" id="{7B1BFF0F-595F-F261-956D-3CA2BDFB4559}"/>
                  </a:ext>
                </a:extLst>
              </p:cNvPr>
              <p:cNvSpPr>
                <a:spLocks noRot="1" noChangeAspect="1" noMove="1" noResize="1" noEditPoints="1" noAdjustHandles="1" noChangeArrowheads="1" noChangeShapeType="1" noTextEdit="1"/>
              </p:cNvSpPr>
              <p:nvPr/>
            </p:nvSpPr>
            <p:spPr>
              <a:xfrm>
                <a:off x="9102518" y="16777888"/>
                <a:ext cx="3309319" cy="1363582"/>
              </a:xfrm>
              <a:prstGeom prst="rect">
                <a:avLst/>
              </a:prstGeom>
              <a:blipFill>
                <a:blip r:embed="rId6"/>
                <a:stretch>
                  <a:fillRect/>
                </a:stretch>
              </a:blipFill>
              <a:ln>
                <a:solidFill>
                  <a:schemeClr val="tx2"/>
                </a:solidFill>
              </a:ln>
            </p:spPr>
            <p:txBody>
              <a:bodyPr/>
              <a:lstStyle/>
              <a:p>
                <a:r>
                  <a:rPr lang="en-US">
                    <a:noFill/>
                  </a:rPr>
                  <a:t> </a:t>
                </a:r>
              </a:p>
            </p:txBody>
          </p:sp>
        </mc:Fallback>
      </mc:AlternateContent>
      <p:sp>
        <p:nvSpPr>
          <p:cNvPr id="5" name="Rectangle 4">
            <a:extLst>
              <a:ext uri="{FF2B5EF4-FFF2-40B4-BE49-F238E27FC236}">
                <a16:creationId xmlns:a16="http://schemas.microsoft.com/office/drawing/2014/main" id="{D2F12601-41E4-FA16-3445-223B924E8F65}"/>
              </a:ext>
            </a:extLst>
          </p:cNvPr>
          <p:cNvSpPr/>
          <p:nvPr/>
        </p:nvSpPr>
        <p:spPr>
          <a:xfrm>
            <a:off x="23475781" y="5001769"/>
            <a:ext cx="4686080" cy="414259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Each dimension of 1 will repeat its element to align with destination</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4BED490-BCDD-D820-E27A-5F7B256257F0}"/>
                  </a:ext>
                </a:extLst>
              </p:cNvPr>
              <p:cNvSpPr/>
              <p:nvPr/>
            </p:nvSpPr>
            <p:spPr>
              <a:xfrm>
                <a:off x="12717869" y="12716549"/>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8" name="Rectangle 7">
                <a:extLst>
                  <a:ext uri="{FF2B5EF4-FFF2-40B4-BE49-F238E27FC236}">
                    <a16:creationId xmlns:a16="http://schemas.microsoft.com/office/drawing/2014/main" id="{14BED490-BCDD-D820-E27A-5F7B256257F0}"/>
                  </a:ext>
                </a:extLst>
              </p:cNvPr>
              <p:cNvSpPr>
                <a:spLocks noRot="1" noChangeAspect="1" noMove="1" noResize="1" noEditPoints="1" noAdjustHandles="1" noChangeArrowheads="1" noChangeShapeType="1" noTextEdit="1"/>
              </p:cNvSpPr>
              <p:nvPr/>
            </p:nvSpPr>
            <p:spPr>
              <a:xfrm>
                <a:off x="12717869" y="12716549"/>
                <a:ext cx="3008828" cy="2199712"/>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28CB84E-F3A5-D6B1-991E-8672F6ACAA4A}"/>
                  </a:ext>
                </a:extLst>
              </p:cNvPr>
              <p:cNvSpPr/>
              <p:nvPr/>
            </p:nvSpPr>
            <p:spPr>
              <a:xfrm>
                <a:off x="20254294" y="12716549"/>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9" name="Rectangle 8">
                <a:extLst>
                  <a:ext uri="{FF2B5EF4-FFF2-40B4-BE49-F238E27FC236}">
                    <a16:creationId xmlns:a16="http://schemas.microsoft.com/office/drawing/2014/main" id="{F28CB84E-F3A5-D6B1-991E-8672F6ACAA4A}"/>
                  </a:ext>
                </a:extLst>
              </p:cNvPr>
              <p:cNvSpPr>
                <a:spLocks noRot="1" noChangeAspect="1" noMove="1" noResize="1" noEditPoints="1" noAdjustHandles="1" noChangeArrowheads="1" noChangeShapeType="1" noTextEdit="1"/>
              </p:cNvSpPr>
              <p:nvPr/>
            </p:nvSpPr>
            <p:spPr>
              <a:xfrm>
                <a:off x="20254294" y="12716549"/>
                <a:ext cx="3008828" cy="2199712"/>
              </a:xfrm>
              <a:prstGeom prst="rect">
                <a:avLst/>
              </a:prstGeom>
              <a:blipFill>
                <a:blip r:embed="rId8"/>
                <a:stretch>
                  <a:fillRect/>
                </a:stretch>
              </a:blipFill>
              <a:ln>
                <a:noFill/>
              </a:ln>
            </p:spPr>
            <p:txBody>
              <a:bodyPr/>
              <a:lstStyle/>
              <a:p>
                <a:r>
                  <a:rPr lang="en-US">
                    <a:noFill/>
                  </a:rPr>
                  <a:t> </a:t>
                </a:r>
              </a:p>
            </p:txBody>
          </p:sp>
        </mc:Fallback>
      </mc:AlternateContent>
      <p:graphicFrame>
        <p:nvGraphicFramePr>
          <p:cNvPr id="10" name="Table 3">
            <a:extLst>
              <a:ext uri="{FF2B5EF4-FFF2-40B4-BE49-F238E27FC236}">
                <a16:creationId xmlns:a16="http://schemas.microsoft.com/office/drawing/2014/main" id="{9CE50823-0925-21D6-E632-410D0A5D6322}"/>
              </a:ext>
            </a:extLst>
          </p:cNvPr>
          <p:cNvGraphicFramePr>
            <a:graphicFrameLocks noGrp="1"/>
          </p:cNvGraphicFramePr>
          <p:nvPr/>
        </p:nvGraphicFramePr>
        <p:xfrm>
          <a:off x="23361445"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4</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4</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graphicFrame>
        <p:nvGraphicFramePr>
          <p:cNvPr id="6" name="Table 5">
            <a:extLst>
              <a:ext uri="{FF2B5EF4-FFF2-40B4-BE49-F238E27FC236}">
                <a16:creationId xmlns:a16="http://schemas.microsoft.com/office/drawing/2014/main" id="{A80A2E9E-9A9E-0725-9731-55D04A45F7D2}"/>
              </a:ext>
            </a:extLst>
          </p:cNvPr>
          <p:cNvGraphicFramePr>
            <a:graphicFrameLocks noGrp="1"/>
          </p:cNvGraphicFramePr>
          <p:nvPr/>
        </p:nvGraphicFramePr>
        <p:xfrm>
          <a:off x="9896050" y="4724667"/>
          <a:ext cx="1638251"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503683123"/>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39447126"/>
                  </a:ext>
                </a:extLst>
              </a:tr>
              <a:tr h="1622158">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421216449"/>
                  </a:ext>
                </a:extLst>
              </a:tr>
              <a:tr h="1622158">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537965692"/>
                  </a:ext>
                </a:extLst>
              </a:tr>
            </a:tbl>
          </a:graphicData>
        </a:graphic>
      </p:graphicFrame>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981A8DE7-C9A9-AAA6-3164-7200336C8EC6}"/>
                  </a:ext>
                </a:extLst>
              </p:cNvPr>
              <p:cNvSpPr/>
              <p:nvPr/>
            </p:nvSpPr>
            <p:spPr>
              <a:xfrm>
                <a:off x="24164163"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2" name="Rectangle 11">
                <a:extLst>
                  <a:ext uri="{FF2B5EF4-FFF2-40B4-BE49-F238E27FC236}">
                    <a16:creationId xmlns:a16="http://schemas.microsoft.com/office/drawing/2014/main" id="{981A8DE7-C9A9-AAA6-3164-7200336C8EC6}"/>
                  </a:ext>
                </a:extLst>
              </p:cNvPr>
              <p:cNvSpPr>
                <a:spLocks noRot="1" noChangeAspect="1" noMove="1" noResize="1" noEditPoints="1" noAdjustHandles="1" noChangeArrowheads="1" noChangeShapeType="1" noTextEdit="1"/>
              </p:cNvSpPr>
              <p:nvPr/>
            </p:nvSpPr>
            <p:spPr>
              <a:xfrm>
                <a:off x="24164163" y="16777888"/>
                <a:ext cx="3309319" cy="1363582"/>
              </a:xfrm>
              <a:prstGeom prst="rect">
                <a:avLst/>
              </a:prstGeom>
              <a:blipFill>
                <a:blip r:embed="rId9"/>
                <a:stretch>
                  <a:fillRect/>
                </a:stretch>
              </a:blipFill>
              <a:ln>
                <a:solidFill>
                  <a:schemeClr val="tx2"/>
                </a:solidFill>
              </a:ln>
            </p:spPr>
            <p:txBody>
              <a:bodyPr/>
              <a:lstStyle/>
              <a:p>
                <a:r>
                  <a:rPr lang="en-US">
                    <a:noFill/>
                  </a:rPr>
                  <a:t> </a:t>
                </a:r>
              </a:p>
            </p:txBody>
          </p:sp>
        </mc:Fallback>
      </mc:AlternateContent>
      <p:sp>
        <p:nvSpPr>
          <p:cNvPr id="3" name="Arrow: Circular 2">
            <a:extLst>
              <a:ext uri="{FF2B5EF4-FFF2-40B4-BE49-F238E27FC236}">
                <a16:creationId xmlns:a16="http://schemas.microsoft.com/office/drawing/2014/main" id="{57949F19-1F51-58C7-2C47-D96FB422591C}"/>
              </a:ext>
            </a:extLst>
          </p:cNvPr>
          <p:cNvSpPr/>
          <p:nvPr/>
        </p:nvSpPr>
        <p:spPr>
          <a:xfrm rot="5400000" flipV="1">
            <a:off x="3501042" y="5913435"/>
            <a:ext cx="8275320" cy="8272705"/>
          </a:xfrm>
          <a:prstGeom prst="circularArrow">
            <a:avLst>
              <a:gd name="adj1" fmla="val 12500"/>
              <a:gd name="adj2" fmla="val 1142319"/>
              <a:gd name="adj3" fmla="val 20457681"/>
              <a:gd name="adj4" fmla="val 9392304"/>
              <a:gd name="adj5" fmla="val 125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3" name="TextBox 12">
            <a:extLst>
              <a:ext uri="{FF2B5EF4-FFF2-40B4-BE49-F238E27FC236}">
                <a16:creationId xmlns:a16="http://schemas.microsoft.com/office/drawing/2014/main" id="{9D48EB6B-82CE-6E22-A39D-A3013B806273}"/>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4" name="Slide Number Placeholder 3">
            <a:extLst>
              <a:ext uri="{FF2B5EF4-FFF2-40B4-BE49-F238E27FC236}">
                <a16:creationId xmlns:a16="http://schemas.microsoft.com/office/drawing/2014/main" id="{367D3C0A-4ED8-23EB-1D54-5D39C00F13E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120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94194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Let’s get started!</a:t>
            </a:r>
          </a:p>
        </p:txBody>
      </p:sp>
      <p:sp>
        <p:nvSpPr>
          <p:cNvPr id="2" name="TextBox 1">
            <a:extLst>
              <a:ext uri="{FF2B5EF4-FFF2-40B4-BE49-F238E27FC236}">
                <a16:creationId xmlns:a16="http://schemas.microsoft.com/office/drawing/2014/main" id="{FB2CDCF4-5D69-1411-6007-2995ECD4D85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6BD19C9-6C92-D1A5-1EEB-A1E4980019D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121</a:t>
            </a:fld>
            <a:endParaRPr lang="en-US" sz="2800" dirty="0">
              <a:solidFill>
                <a:schemeClr val="tx1">
                  <a:lumMod val="65000"/>
                </a:schemeClr>
              </a:solidFill>
              <a:latin typeface="Calibri" panose="020F0502020204030204"/>
              <a:cs typeface="Arial"/>
              <a:sym typeface="Arial"/>
            </a:endParaRPr>
          </a:p>
        </p:txBody>
      </p:sp>
      <p:sp>
        <p:nvSpPr>
          <p:cNvPr id="7" name="TextBox 6">
            <a:extLst>
              <a:ext uri="{FF2B5EF4-FFF2-40B4-BE49-F238E27FC236}">
                <a16:creationId xmlns:a16="http://schemas.microsoft.com/office/drawing/2014/main" id="{341E2894-0F61-A27F-BD9C-A6DEE1986C94}"/>
              </a:ext>
            </a:extLst>
          </p:cNvPr>
          <p:cNvSpPr txBox="1"/>
          <p:nvPr/>
        </p:nvSpPr>
        <p:spPr>
          <a:xfrm>
            <a:off x="1473200" y="8348008"/>
            <a:ext cx="34870622" cy="193899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2: Denoising Diffusion Probabilistic Models</a:t>
            </a:r>
          </a:p>
        </p:txBody>
      </p:sp>
    </p:spTree>
    <p:extLst>
      <p:ext uri="{BB962C8B-B14F-4D97-AF65-F5344CB8AC3E}">
        <p14:creationId xmlns:p14="http://schemas.microsoft.com/office/powerpoint/2010/main" val="2733126669"/>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7" name="TextBox 6">
            <a:extLst>
              <a:ext uri="{FF2B5EF4-FFF2-40B4-BE49-F238E27FC236}">
                <a16:creationId xmlns:a16="http://schemas.microsoft.com/office/drawing/2014/main" id="{380223A8-5D7F-5A27-CC3A-1BFBED6B6864}"/>
              </a:ext>
            </a:extLst>
          </p:cNvPr>
          <p:cNvSpPr txBox="1"/>
          <p:nvPr/>
        </p:nvSpPr>
        <p:spPr>
          <a:xfrm>
            <a:off x="373527" y="11677134"/>
            <a:ext cx="9296710" cy="2308324"/>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Denoising Diffusion Probabilistic Models</a:t>
            </a:r>
          </a:p>
        </p:txBody>
      </p:sp>
      <p:pic>
        <p:nvPicPr>
          <p:cNvPr id="10" name="Picture 9">
            <a:extLst>
              <a:ext uri="{FF2B5EF4-FFF2-40B4-BE49-F238E27FC236}">
                <a16:creationId xmlns:a16="http://schemas.microsoft.com/office/drawing/2014/main" id="{E2CF67A8-7D12-88ED-6F7B-EC22951DD12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41361" y="3197657"/>
            <a:ext cx="26561112" cy="14747739"/>
          </a:xfrm>
          <a:prstGeom prst="rect">
            <a:avLst/>
          </a:prstGeom>
        </p:spPr>
      </p:pic>
      <p:sp>
        <p:nvSpPr>
          <p:cNvPr id="11" name="Rounded Rectangle 10">
            <a:extLst>
              <a:ext uri="{FF2B5EF4-FFF2-40B4-BE49-F238E27FC236}">
                <a16:creationId xmlns:a16="http://schemas.microsoft.com/office/drawing/2014/main" id="{BB539B62-8222-2E9A-CF72-03606A848337}"/>
              </a:ext>
            </a:extLst>
          </p:cNvPr>
          <p:cNvSpPr/>
          <p:nvPr/>
        </p:nvSpPr>
        <p:spPr>
          <a:xfrm>
            <a:off x="34059878" y="14484404"/>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4049408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AAF0785E-15D3-08AA-3852-61C3E68388C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40276" y="2455598"/>
            <a:ext cx="26062197" cy="16607301"/>
          </a:xfrm>
          <a:prstGeom prst="rect">
            <a:avLst/>
          </a:prstGeom>
        </p:spPr>
      </p:pic>
      <p:sp>
        <p:nvSpPr>
          <p:cNvPr id="7" name="TextBox 6">
            <a:extLst>
              <a:ext uri="{FF2B5EF4-FFF2-40B4-BE49-F238E27FC236}">
                <a16:creationId xmlns:a16="http://schemas.microsoft.com/office/drawing/2014/main" id="{380223A8-5D7F-5A27-CC3A-1BFBED6B6864}"/>
              </a:ext>
            </a:extLst>
          </p:cNvPr>
          <p:cNvSpPr txBox="1"/>
          <p:nvPr/>
        </p:nvSpPr>
        <p:spPr>
          <a:xfrm>
            <a:off x="373527" y="11677134"/>
            <a:ext cx="9296710" cy="2308324"/>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Denoising Diffusion Probabilistic Models</a:t>
            </a:r>
          </a:p>
        </p:txBody>
      </p:sp>
    </p:spTree>
    <p:extLst>
      <p:ext uri="{BB962C8B-B14F-4D97-AF65-F5344CB8AC3E}">
        <p14:creationId xmlns:p14="http://schemas.microsoft.com/office/powerpoint/2010/main" val="41209577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7" name="TextBox 6">
            <a:extLst>
              <a:ext uri="{FF2B5EF4-FFF2-40B4-BE49-F238E27FC236}">
                <a16:creationId xmlns:a16="http://schemas.microsoft.com/office/drawing/2014/main" id="{380223A8-5D7F-5A27-CC3A-1BFBED6B6864}"/>
              </a:ext>
            </a:extLst>
          </p:cNvPr>
          <p:cNvSpPr txBox="1"/>
          <p:nvPr/>
        </p:nvSpPr>
        <p:spPr>
          <a:xfrm>
            <a:off x="373527" y="11677134"/>
            <a:ext cx="9296710" cy="2308324"/>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Denoising Diffusion Probabilistic Models</a:t>
            </a:r>
          </a:p>
        </p:txBody>
      </p:sp>
      <p:pic>
        <p:nvPicPr>
          <p:cNvPr id="11" name="Picture 10">
            <a:extLst>
              <a:ext uri="{FF2B5EF4-FFF2-40B4-BE49-F238E27FC236}">
                <a16:creationId xmlns:a16="http://schemas.microsoft.com/office/drawing/2014/main" id="{334E88CC-909D-81CA-8E4D-8FD2FEAB997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70237" y="3278604"/>
            <a:ext cx="26632279" cy="15489257"/>
          </a:xfrm>
          <a:prstGeom prst="rect">
            <a:avLst/>
          </a:prstGeom>
        </p:spPr>
      </p:pic>
      <p:sp>
        <p:nvSpPr>
          <p:cNvPr id="6" name="Rounded Rectangle 5">
            <a:extLst>
              <a:ext uri="{FF2B5EF4-FFF2-40B4-BE49-F238E27FC236}">
                <a16:creationId xmlns:a16="http://schemas.microsoft.com/office/drawing/2014/main" id="{A103B0F0-17AB-C54C-62C2-D8D96CD8D21E}"/>
              </a:ext>
            </a:extLst>
          </p:cNvPr>
          <p:cNvSpPr/>
          <p:nvPr/>
        </p:nvSpPr>
        <p:spPr>
          <a:xfrm>
            <a:off x="32281878" y="13833058"/>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6965497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02F656-BE6C-A97B-0A55-815DFE4DEA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65192" y="2652989"/>
            <a:ext cx="27575526" cy="16808156"/>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1"/>
            <a:ext cx="4486788" cy="980307"/>
          </a:xfrm>
          <a:prstGeom prst="rect">
            <a:avLst/>
          </a:prstGeom>
        </p:spPr>
      </p:pic>
      <p:sp>
        <p:nvSpPr>
          <p:cNvPr id="7" name="TextBox 6">
            <a:extLst>
              <a:ext uri="{FF2B5EF4-FFF2-40B4-BE49-F238E27FC236}">
                <a16:creationId xmlns:a16="http://schemas.microsoft.com/office/drawing/2014/main" id="{380223A8-5D7F-5A27-CC3A-1BFBED6B6864}"/>
              </a:ext>
            </a:extLst>
          </p:cNvPr>
          <p:cNvSpPr txBox="1"/>
          <p:nvPr/>
        </p:nvSpPr>
        <p:spPr>
          <a:xfrm>
            <a:off x="843566" y="13448408"/>
            <a:ext cx="17444434" cy="1200329"/>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Denoising Diffusion Probabilistic Models</a:t>
            </a:r>
          </a:p>
        </p:txBody>
      </p:sp>
      <p:sp>
        <p:nvSpPr>
          <p:cNvPr id="6" name="Rounded Rectangle 5">
            <a:extLst>
              <a:ext uri="{FF2B5EF4-FFF2-40B4-BE49-F238E27FC236}">
                <a16:creationId xmlns:a16="http://schemas.microsoft.com/office/drawing/2014/main" id="{A103B0F0-17AB-C54C-62C2-D8D96CD8D21E}"/>
              </a:ext>
            </a:extLst>
          </p:cNvPr>
          <p:cNvSpPr/>
          <p:nvPr/>
        </p:nvSpPr>
        <p:spPr>
          <a:xfrm>
            <a:off x="9341958" y="7881933"/>
            <a:ext cx="8285642" cy="754067"/>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9CC0C4B5-9B52-0A0B-567B-D3D29D1D0C70}"/>
              </a:ext>
            </a:extLst>
          </p:cNvPr>
          <p:cNvSpPr txBox="1"/>
          <p:nvPr/>
        </p:nvSpPr>
        <p:spPr>
          <a:xfrm>
            <a:off x="843566" y="11604381"/>
            <a:ext cx="13510575" cy="1200329"/>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02_Diffusion_Models.ipynb</a:t>
            </a:r>
          </a:p>
        </p:txBody>
      </p:sp>
    </p:spTree>
    <p:extLst>
      <p:ext uri="{BB962C8B-B14F-4D97-AF65-F5344CB8AC3E}">
        <p14:creationId xmlns:p14="http://schemas.microsoft.com/office/powerpoint/2010/main" val="24447614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NVIDIA </a:t>
            </a:r>
            <a:br>
              <a:rPr lang="en-US" sz="21600" dirty="0">
                <a:solidFill>
                  <a:srgbClr val="C00000"/>
                </a:solidFill>
              </a:rPr>
            </a:br>
            <a:r>
              <a:rPr lang="en-US" sz="21600" dirty="0">
                <a:solidFill>
                  <a:srgbClr val="C00000"/>
                </a:solidFill>
              </a:rPr>
              <a:t>Generative AI with </a:t>
            </a:r>
            <a:br>
              <a:rPr lang="en-US" sz="21600" dirty="0">
                <a:solidFill>
                  <a:srgbClr val="C00000"/>
                </a:solidFill>
              </a:rPr>
            </a:br>
            <a:r>
              <a:rPr lang="en-US" sz="21600" dirty="0">
                <a:solidFill>
                  <a:srgbClr val="C00000"/>
                </a:solidFill>
              </a:rPr>
              <a:t>Diffusion Models </a:t>
            </a:r>
            <a:br>
              <a:rPr lang="en-US" sz="21600" dirty="0">
                <a:solidFill>
                  <a:srgbClr val="C00000"/>
                </a:solidFill>
              </a:rPr>
            </a:br>
            <a:r>
              <a:rPr lang="en-US" sz="21600" dirty="0">
                <a:solidFill>
                  <a:srgbClr val="C00000"/>
                </a:solidFill>
              </a:rPr>
              <a:t>Part II</a:t>
            </a:r>
            <a:br>
              <a:rPr lang="en-US" sz="21600" dirty="0">
                <a:solidFill>
                  <a:srgbClr val="C00000"/>
                </a:solidFill>
              </a:rPr>
            </a:br>
            <a:r>
              <a:rPr lang="en-US" sz="21600" dirty="0">
                <a:solidFill>
                  <a:schemeClr val="tx1"/>
                </a:solidFill>
              </a:rPr>
              <a:t>[0,1,2] </a:t>
            </a:r>
            <a:r>
              <a:rPr lang="en-US" sz="21600" dirty="0">
                <a:solidFill>
                  <a:srgbClr val="C00000"/>
                </a:solidFill>
              </a:rPr>
              <a:t>[3, 4]</a:t>
            </a:r>
            <a:r>
              <a:rPr lang="en-US" sz="21600" dirty="0">
                <a:solidFill>
                  <a:schemeClr val="tx1"/>
                </a:solidFill>
              </a:rPr>
              <a:t> [5, 6]</a:t>
            </a:r>
            <a:endParaRPr lang="en-US" sz="21600" dirty="0">
              <a:solidFill>
                <a:srgbClr val="C00000"/>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560081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99AC0F-9261-7465-E1A7-9168071DA3B4}"/>
              </a:ext>
            </a:extLst>
          </p:cNvPr>
          <p:cNvSpPr>
            <a:spLocks noGrp="1"/>
          </p:cNvSpPr>
          <p:nvPr>
            <p:ph idx="1"/>
          </p:nvPr>
        </p:nvSpPr>
        <p:spPr/>
        <p:txBody>
          <a:bodyPr>
            <a:noAutofit/>
          </a:bodyPr>
          <a:lstStyle/>
          <a:p>
            <a:r>
              <a:rPr lang="en-US" sz="11000" dirty="0"/>
              <a:t>Part 1: From U-Nets to Diffusion</a:t>
            </a:r>
          </a:p>
          <a:p>
            <a:r>
              <a:rPr lang="en-US" sz="11000" dirty="0"/>
              <a:t>Part 2: Denoising Diffusion Probabilistic Models</a:t>
            </a:r>
          </a:p>
          <a:p>
            <a:r>
              <a:rPr lang="en-US" sz="11000" dirty="0">
                <a:solidFill>
                  <a:srgbClr val="C00000"/>
                </a:solidFill>
              </a:rPr>
              <a:t>Part 3: Optimizations</a:t>
            </a:r>
          </a:p>
          <a:p>
            <a:r>
              <a:rPr lang="en-US" sz="11000" dirty="0">
                <a:solidFill>
                  <a:srgbClr val="C00000"/>
                </a:solidFill>
              </a:rPr>
              <a:t>Part 4: Classifier-Free Diffusion Guidance (CFG)</a:t>
            </a:r>
          </a:p>
          <a:p>
            <a:r>
              <a:rPr lang="en-US" sz="11000" dirty="0"/>
              <a:t>Part 5: CLIP (Contrastive Language-Image Pre-Training) </a:t>
            </a:r>
          </a:p>
          <a:p>
            <a:r>
              <a:rPr lang="en-US" sz="11000" dirty="0"/>
              <a:t>Part 6: Wrap-up &amp; Assessment</a:t>
            </a:r>
          </a:p>
        </p:txBody>
      </p:sp>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127</a:t>
            </a:fld>
            <a:endParaRPr lang="en-US"/>
          </a:p>
        </p:txBody>
      </p:sp>
      <p:sp>
        <p:nvSpPr>
          <p:cNvPr id="5" name="Title 1">
            <a:extLst>
              <a:ext uri="{FF2B5EF4-FFF2-40B4-BE49-F238E27FC236}">
                <a16:creationId xmlns:a16="http://schemas.microsoft.com/office/drawing/2014/main" id="{4F252815-6426-3699-10FA-1649657E2DE9}"/>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sp>
        <p:nvSpPr>
          <p:cNvPr id="7" name="TextBox 6">
            <a:extLst>
              <a:ext uri="{FF2B5EF4-FFF2-40B4-BE49-F238E27FC236}">
                <a16:creationId xmlns:a16="http://schemas.microsoft.com/office/drawing/2014/main" id="{9DCF345A-2DB1-04DD-CE28-B915262E7034}"/>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075851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CB574-25BE-856D-DF10-DD034046EA6F}"/>
              </a:ext>
            </a:extLst>
          </p:cNvPr>
          <p:cNvSpPr>
            <a:spLocks noGrp="1"/>
          </p:cNvSpPr>
          <p:nvPr>
            <p:ph type="title"/>
          </p:nvPr>
        </p:nvSpPr>
        <p:spPr>
          <a:xfrm>
            <a:off x="1603169" y="405314"/>
            <a:ext cx="33666543" cy="3976688"/>
          </a:xfrm>
        </p:spPr>
        <p:txBody>
          <a:bodyPr>
            <a:normAutofit fontScale="90000"/>
          </a:bodyPr>
          <a:lstStyle/>
          <a:p>
            <a:r>
              <a:rPr lang="en-US" dirty="0"/>
              <a:t>Generative AI with Diffusion Models </a:t>
            </a:r>
            <a:br>
              <a:rPr lang="en-US" dirty="0"/>
            </a:br>
            <a:r>
              <a:rPr lang="en-US" dirty="0"/>
              <a:t>Part 3: Optimizations</a:t>
            </a:r>
          </a:p>
        </p:txBody>
      </p:sp>
      <p:graphicFrame>
        <p:nvGraphicFramePr>
          <p:cNvPr id="5" name="Content Placeholder 4">
            <a:extLst>
              <a:ext uri="{FF2B5EF4-FFF2-40B4-BE49-F238E27FC236}">
                <a16:creationId xmlns:a16="http://schemas.microsoft.com/office/drawing/2014/main" id="{279888CD-64C5-8200-D2A2-6B66BE1EC06B}"/>
              </a:ext>
            </a:extLst>
          </p:cNvPr>
          <p:cNvGraphicFramePr>
            <a:graphicFrameLocks noGrp="1"/>
          </p:cNvGraphicFramePr>
          <p:nvPr>
            <p:ph idx="1"/>
            <p:extLst>
              <p:ext uri="{D42A27DB-BD31-4B8C-83A1-F6EECF244321}">
                <p14:modId xmlns:p14="http://schemas.microsoft.com/office/powerpoint/2010/main" val="173725039"/>
              </p:ext>
            </p:extLst>
          </p:nvPr>
        </p:nvGraphicFramePr>
        <p:xfrm>
          <a:off x="1306288" y="4382002"/>
          <a:ext cx="33963424" cy="15304734"/>
        </p:xfrm>
        <a:graphic>
          <a:graphicData uri="http://schemas.openxmlformats.org/drawingml/2006/table">
            <a:tbl>
              <a:tblPr firstRow="1" firstCol="1" bandRow="1">
                <a:tableStyleId>{5C22544A-7EE6-4342-B048-85BDC9FD1C3A}</a:tableStyleId>
              </a:tblPr>
              <a:tblGrid>
                <a:gridCol w="15946847">
                  <a:extLst>
                    <a:ext uri="{9D8B030D-6E8A-4147-A177-3AD203B41FA5}">
                      <a16:colId xmlns:a16="http://schemas.microsoft.com/office/drawing/2014/main" val="2711597925"/>
                    </a:ext>
                  </a:extLst>
                </a:gridCol>
                <a:gridCol w="18016577">
                  <a:extLst>
                    <a:ext uri="{9D8B030D-6E8A-4147-A177-3AD203B41FA5}">
                      <a16:colId xmlns:a16="http://schemas.microsoft.com/office/drawing/2014/main" val="1735036015"/>
                    </a:ext>
                  </a:extLst>
                </a:gridCol>
              </a:tblGrid>
              <a:tr h="2550789">
                <a:tc>
                  <a:txBody>
                    <a:bodyPr/>
                    <a:lstStyle/>
                    <a:p>
                      <a:pPr marL="0" marR="0" algn="ctr">
                        <a:spcBef>
                          <a:spcPts val="0"/>
                        </a:spcBef>
                        <a:spcAft>
                          <a:spcPts val="0"/>
                        </a:spcAft>
                      </a:pPr>
                      <a:r>
                        <a:rPr lang="en-US" sz="8000" kern="100" dirty="0">
                          <a:effectLst/>
                          <a:latin typeface="Calibri" panose="020F0502020204030204" pitchFamily="34" charset="0"/>
                          <a:cs typeface="Calibri" panose="020F0502020204030204" pitchFamily="34" charset="0"/>
                        </a:rPr>
                        <a:t>Technique</a:t>
                      </a:r>
                      <a:endParaRPr lang="en-US" sz="8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tc>
                  <a:txBody>
                    <a:bodyPr/>
                    <a:lstStyle/>
                    <a:p>
                      <a:pPr marL="0" marR="0" algn="ctr">
                        <a:spcBef>
                          <a:spcPts val="0"/>
                        </a:spcBef>
                        <a:spcAft>
                          <a:spcPts val="0"/>
                        </a:spcAft>
                      </a:pPr>
                      <a:r>
                        <a:rPr lang="en-US" sz="10000" kern="100" dirty="0">
                          <a:effectLst/>
                          <a:latin typeface="Calibri" panose="020F0502020204030204" pitchFamily="34" charset="0"/>
                          <a:cs typeface="Calibri" panose="020F0502020204030204" pitchFamily="34" charset="0"/>
                        </a:rPr>
                        <a:t>Key Benefit</a:t>
                      </a:r>
                      <a:endParaRPr lang="en-US" sz="10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extLst>
                  <a:ext uri="{0D108BD9-81ED-4DB2-BD59-A6C34878D82A}">
                    <a16:rowId xmlns:a16="http://schemas.microsoft.com/office/drawing/2014/main" val="3271191712"/>
                  </a:ext>
                </a:extLst>
              </a:tr>
              <a:tr h="2550789">
                <a:tc>
                  <a:txBody>
                    <a:bodyPr/>
                    <a:lstStyle/>
                    <a:p>
                      <a:pPr marL="0" marR="0">
                        <a:spcBef>
                          <a:spcPts val="0"/>
                        </a:spcBef>
                        <a:spcAft>
                          <a:spcPts val="0"/>
                        </a:spcAft>
                      </a:pPr>
                      <a:r>
                        <a:rPr lang="en-US" sz="8000" kern="100" dirty="0">
                          <a:effectLst/>
                          <a:latin typeface="Calibri" panose="020F0502020204030204" pitchFamily="34" charset="0"/>
                          <a:cs typeface="Calibri" panose="020F0502020204030204" pitchFamily="34" charset="0"/>
                        </a:rPr>
                        <a:t>Group Normalization</a:t>
                      </a:r>
                      <a:endParaRPr lang="en-US" sz="8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tc>
                  <a:txBody>
                    <a:bodyPr/>
                    <a:lstStyle/>
                    <a:p>
                      <a:pPr marL="0" marR="0">
                        <a:spcBef>
                          <a:spcPts val="0"/>
                        </a:spcBef>
                        <a:spcAft>
                          <a:spcPts val="0"/>
                        </a:spcAft>
                      </a:pPr>
                      <a:r>
                        <a:rPr lang="en-US" sz="10000" kern="100" dirty="0">
                          <a:effectLst/>
                          <a:latin typeface="Calibri" panose="020F0502020204030204" pitchFamily="34" charset="0"/>
                          <a:cs typeface="Calibri" panose="020F0502020204030204" pitchFamily="34" charset="0"/>
                        </a:rPr>
                        <a:t>Stable training</a:t>
                      </a:r>
                      <a:endParaRPr lang="en-US" sz="10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extLst>
                  <a:ext uri="{0D108BD9-81ED-4DB2-BD59-A6C34878D82A}">
                    <a16:rowId xmlns:a16="http://schemas.microsoft.com/office/drawing/2014/main" val="2849977225"/>
                  </a:ext>
                </a:extLst>
              </a:tr>
              <a:tr h="2550789">
                <a:tc>
                  <a:txBody>
                    <a:bodyPr/>
                    <a:lstStyle/>
                    <a:p>
                      <a:pPr marL="0" marR="0">
                        <a:spcBef>
                          <a:spcPts val="0"/>
                        </a:spcBef>
                        <a:spcAft>
                          <a:spcPts val="0"/>
                        </a:spcAft>
                      </a:pPr>
                      <a:r>
                        <a:rPr lang="en-US" sz="8000" kern="100" dirty="0">
                          <a:effectLst/>
                          <a:latin typeface="Calibri" panose="020F0502020204030204" pitchFamily="34" charset="0"/>
                          <a:cs typeface="Calibri" panose="020F0502020204030204" pitchFamily="34" charset="0"/>
                        </a:rPr>
                        <a:t>Gaussian Error Linear Unit (GELU) Activation</a:t>
                      </a:r>
                      <a:endParaRPr lang="en-US" sz="8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tc>
                  <a:txBody>
                    <a:bodyPr/>
                    <a:lstStyle/>
                    <a:p>
                      <a:pPr marL="0" marR="0">
                        <a:spcBef>
                          <a:spcPts val="0"/>
                        </a:spcBef>
                        <a:spcAft>
                          <a:spcPts val="0"/>
                        </a:spcAft>
                      </a:pPr>
                      <a:r>
                        <a:rPr lang="en-US" sz="10000" kern="100" dirty="0">
                          <a:effectLst/>
                          <a:latin typeface="Calibri" panose="020F0502020204030204" pitchFamily="34" charset="0"/>
                          <a:cs typeface="Calibri" panose="020F0502020204030204" pitchFamily="34" charset="0"/>
                        </a:rPr>
                        <a:t>Smoother learning</a:t>
                      </a:r>
                      <a:endParaRPr lang="en-US" sz="10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extLst>
                  <a:ext uri="{0D108BD9-81ED-4DB2-BD59-A6C34878D82A}">
                    <a16:rowId xmlns:a16="http://schemas.microsoft.com/office/drawing/2014/main" val="1319432612"/>
                  </a:ext>
                </a:extLst>
              </a:tr>
              <a:tr h="2550789">
                <a:tc>
                  <a:txBody>
                    <a:bodyPr/>
                    <a:lstStyle/>
                    <a:p>
                      <a:pPr marL="0" marR="0">
                        <a:spcBef>
                          <a:spcPts val="0"/>
                        </a:spcBef>
                        <a:spcAft>
                          <a:spcPts val="0"/>
                        </a:spcAft>
                      </a:pPr>
                      <a:r>
                        <a:rPr lang="en-US" sz="8000" kern="100" dirty="0">
                          <a:effectLst/>
                          <a:latin typeface="Calibri" panose="020F0502020204030204" pitchFamily="34" charset="0"/>
                          <a:cs typeface="Calibri" panose="020F0502020204030204" pitchFamily="34" charset="0"/>
                        </a:rPr>
                        <a:t>Rearrange Pooling</a:t>
                      </a:r>
                      <a:endParaRPr lang="en-US" sz="8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tc>
                  <a:txBody>
                    <a:bodyPr/>
                    <a:lstStyle/>
                    <a:p>
                      <a:pPr marL="0" marR="0">
                        <a:spcBef>
                          <a:spcPts val="0"/>
                        </a:spcBef>
                        <a:spcAft>
                          <a:spcPts val="0"/>
                        </a:spcAft>
                      </a:pPr>
                      <a:r>
                        <a:rPr lang="en-US" sz="10000" kern="100" dirty="0">
                          <a:effectLst/>
                          <a:latin typeface="Calibri" panose="020F0502020204030204" pitchFamily="34" charset="0"/>
                          <a:cs typeface="Calibri" panose="020F0502020204030204" pitchFamily="34" charset="0"/>
                        </a:rPr>
                        <a:t>Smooth </a:t>
                      </a:r>
                      <a:r>
                        <a:rPr lang="en-US" sz="10000" kern="100" dirty="0" err="1">
                          <a:effectLst/>
                          <a:latin typeface="Calibri" panose="020F0502020204030204" pitchFamily="34" charset="0"/>
                          <a:cs typeface="Calibri" panose="020F0502020204030204" pitchFamily="34" charset="0"/>
                        </a:rPr>
                        <a:t>upsampling</a:t>
                      </a:r>
                      <a:endParaRPr lang="en-US" sz="10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extLst>
                  <a:ext uri="{0D108BD9-81ED-4DB2-BD59-A6C34878D82A}">
                    <a16:rowId xmlns:a16="http://schemas.microsoft.com/office/drawing/2014/main" val="4222789447"/>
                  </a:ext>
                </a:extLst>
              </a:tr>
              <a:tr h="2550789">
                <a:tc>
                  <a:txBody>
                    <a:bodyPr/>
                    <a:lstStyle/>
                    <a:p>
                      <a:pPr marL="0" marR="0">
                        <a:spcBef>
                          <a:spcPts val="0"/>
                        </a:spcBef>
                        <a:spcAft>
                          <a:spcPts val="0"/>
                        </a:spcAft>
                      </a:pPr>
                      <a:r>
                        <a:rPr lang="en-US" sz="8000" kern="100" dirty="0">
                          <a:effectLst/>
                          <a:latin typeface="Calibri" panose="020F0502020204030204" pitchFamily="34" charset="0"/>
                          <a:cs typeface="Calibri" panose="020F0502020204030204" pitchFamily="34" charset="0"/>
                        </a:rPr>
                        <a:t>Sinusoidal Position Embeddings</a:t>
                      </a:r>
                    </a:p>
                    <a:p>
                      <a:pPr marL="0" marR="0">
                        <a:spcBef>
                          <a:spcPts val="0"/>
                        </a:spcBef>
                        <a:spcAft>
                          <a:spcPts val="0"/>
                        </a:spcAft>
                      </a:pPr>
                      <a:r>
                        <a:rPr lang="en-US" sz="8000" kern="100" dirty="0">
                          <a:effectLst/>
                          <a:latin typeface="Calibri" panose="020F0502020204030204" pitchFamily="34" charset="0"/>
                          <a:ea typeface="Times New Roman" panose="02020603050405020304" pitchFamily="18" charset="0"/>
                          <a:cs typeface="Calibri" panose="020F0502020204030204" pitchFamily="34" charset="0"/>
                        </a:rPr>
                        <a:t>(Sine Wave)</a:t>
                      </a:r>
                    </a:p>
                  </a:txBody>
                  <a:tcPr marL="9525" marR="9525" marT="9525" marB="9525" anchor="ctr"/>
                </a:tc>
                <a:tc>
                  <a:txBody>
                    <a:bodyPr/>
                    <a:lstStyle/>
                    <a:p>
                      <a:pPr marL="0" marR="0">
                        <a:spcBef>
                          <a:spcPts val="0"/>
                        </a:spcBef>
                        <a:spcAft>
                          <a:spcPts val="0"/>
                        </a:spcAft>
                      </a:pPr>
                      <a:r>
                        <a:rPr lang="en-US" sz="10000" kern="100" dirty="0">
                          <a:effectLst/>
                          <a:latin typeface="Calibri" panose="020F0502020204030204" pitchFamily="34" charset="0"/>
                          <a:cs typeface="Calibri" panose="020F0502020204030204" pitchFamily="34" charset="0"/>
                        </a:rPr>
                        <a:t>Better timestep understanding</a:t>
                      </a:r>
                      <a:endParaRPr lang="en-US" sz="10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extLst>
                  <a:ext uri="{0D108BD9-81ED-4DB2-BD59-A6C34878D82A}">
                    <a16:rowId xmlns:a16="http://schemas.microsoft.com/office/drawing/2014/main" val="2000290792"/>
                  </a:ext>
                </a:extLst>
              </a:tr>
              <a:tr h="2550789">
                <a:tc>
                  <a:txBody>
                    <a:bodyPr/>
                    <a:lstStyle/>
                    <a:p>
                      <a:pPr marL="0" marR="0">
                        <a:spcBef>
                          <a:spcPts val="0"/>
                        </a:spcBef>
                        <a:spcAft>
                          <a:spcPts val="0"/>
                        </a:spcAft>
                      </a:pPr>
                      <a:r>
                        <a:rPr lang="en-US" sz="8000" kern="100" dirty="0">
                          <a:effectLst/>
                          <a:latin typeface="Calibri" panose="020F0502020204030204" pitchFamily="34" charset="0"/>
                          <a:cs typeface="Calibri" panose="020F0502020204030204" pitchFamily="34" charset="0"/>
                        </a:rPr>
                        <a:t>Deeper Networks</a:t>
                      </a:r>
                      <a:endParaRPr lang="en-US" sz="8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tc>
                  <a:txBody>
                    <a:bodyPr/>
                    <a:lstStyle/>
                    <a:p>
                      <a:pPr marL="0" marR="0">
                        <a:spcBef>
                          <a:spcPts val="0"/>
                        </a:spcBef>
                        <a:spcAft>
                          <a:spcPts val="0"/>
                        </a:spcAft>
                      </a:pPr>
                      <a:r>
                        <a:rPr lang="en-US" sz="10000" kern="100" dirty="0">
                          <a:effectLst/>
                          <a:latin typeface="Calibri" panose="020F0502020204030204" pitchFamily="34" charset="0"/>
                          <a:cs typeface="Calibri" panose="020F0502020204030204" pitchFamily="34" charset="0"/>
                        </a:rPr>
                        <a:t>Finer image generation</a:t>
                      </a:r>
                      <a:endParaRPr lang="en-US" sz="10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extLst>
                  <a:ext uri="{0D108BD9-81ED-4DB2-BD59-A6C34878D82A}">
                    <a16:rowId xmlns:a16="http://schemas.microsoft.com/office/drawing/2014/main" val="829491551"/>
                  </a:ext>
                </a:extLst>
              </a:tr>
            </a:tbl>
          </a:graphicData>
        </a:graphic>
      </p:graphicFrame>
      <p:sp>
        <p:nvSpPr>
          <p:cNvPr id="4" name="Slide Number Placeholder 3">
            <a:extLst>
              <a:ext uri="{FF2B5EF4-FFF2-40B4-BE49-F238E27FC236}">
                <a16:creationId xmlns:a16="http://schemas.microsoft.com/office/drawing/2014/main" id="{105F6FB5-2C1A-9E89-4812-DEE80DC5EB16}"/>
              </a:ext>
            </a:extLst>
          </p:cNvPr>
          <p:cNvSpPr>
            <a:spLocks noGrp="1"/>
          </p:cNvSpPr>
          <p:nvPr>
            <p:ph type="sldNum" sz="quarter" idx="12"/>
          </p:nvPr>
        </p:nvSpPr>
        <p:spPr/>
        <p:txBody>
          <a:bodyPr/>
          <a:lstStyle/>
          <a:p>
            <a:fld id="{5D6FF71F-CF6A-4C46-8F9B-61D49EEA70E3}" type="slidenum">
              <a:rPr lang="en-US" smtClean="0"/>
              <a:t>128</a:t>
            </a:fld>
            <a:endParaRPr lang="en-US"/>
          </a:p>
        </p:txBody>
      </p:sp>
      <p:sp>
        <p:nvSpPr>
          <p:cNvPr id="8" name="TextBox 7">
            <a:extLst>
              <a:ext uri="{FF2B5EF4-FFF2-40B4-BE49-F238E27FC236}">
                <a16:creationId xmlns:a16="http://schemas.microsoft.com/office/drawing/2014/main" id="{D29106C7-B51F-F1C5-2992-CC72D54E068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bg1">
                    <a:lumMod val="7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bg1">
                    <a:lumMod val="7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bg1">
                  <a:lumMod val="75000"/>
                </a:schemeClr>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981428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6840-DEEE-441F-BBA5-8D502964D0CF}"/>
              </a:ext>
            </a:extLst>
          </p:cNvPr>
          <p:cNvSpPr>
            <a:spLocks noGrp="1"/>
          </p:cNvSpPr>
          <p:nvPr>
            <p:ph type="title"/>
          </p:nvPr>
        </p:nvSpPr>
        <p:spPr>
          <a:xfrm>
            <a:off x="1454728" y="377889"/>
            <a:ext cx="33666543" cy="2947486"/>
          </a:xfrm>
        </p:spPr>
        <p:txBody>
          <a:bodyPr>
            <a:noAutofit/>
          </a:bodyPr>
          <a:lstStyle/>
          <a:p>
            <a:pPr marL="0" marR="0">
              <a:spcBef>
                <a:spcPts val="0"/>
              </a:spcBef>
              <a:spcAft>
                <a:spcPts val="0"/>
              </a:spcAft>
            </a:pPr>
            <a:r>
              <a:rPr lang="en-US" sz="10000" kern="100" dirty="0">
                <a:effectLst/>
                <a:latin typeface="Calibri" panose="020F0502020204030204" pitchFamily="34" charset="0"/>
                <a:cs typeface="Calibri" panose="020F0502020204030204" pitchFamily="34" charset="0"/>
              </a:rPr>
              <a:t>Sinusoidal Position Embeddings for Diffusion Model</a:t>
            </a:r>
            <a:br>
              <a:rPr lang="en-US" sz="10000" dirty="0"/>
            </a:br>
            <a:r>
              <a:rPr lang="en-US" sz="10000" dirty="0"/>
              <a:t>Sine and Cosine Waves to Represent Time as a Sequence</a:t>
            </a:r>
          </a:p>
        </p:txBody>
      </p:sp>
      <p:sp>
        <p:nvSpPr>
          <p:cNvPr id="4" name="Slide Number Placeholder 3">
            <a:extLst>
              <a:ext uri="{FF2B5EF4-FFF2-40B4-BE49-F238E27FC236}">
                <a16:creationId xmlns:a16="http://schemas.microsoft.com/office/drawing/2014/main" id="{5289E63F-63B0-0CFB-3C29-178D22310D51}"/>
              </a:ext>
            </a:extLst>
          </p:cNvPr>
          <p:cNvSpPr>
            <a:spLocks noGrp="1"/>
          </p:cNvSpPr>
          <p:nvPr>
            <p:ph type="sldNum" sz="quarter" idx="12"/>
          </p:nvPr>
        </p:nvSpPr>
        <p:spPr/>
        <p:txBody>
          <a:bodyPr/>
          <a:lstStyle/>
          <a:p>
            <a:fld id="{5D6FF71F-CF6A-4C46-8F9B-61D49EEA70E3}" type="slidenum">
              <a:rPr lang="en-US" smtClean="0"/>
              <a:t>129</a:t>
            </a:fld>
            <a:endParaRPr lang="en-US"/>
          </a:p>
        </p:txBody>
      </p:sp>
      <p:sp>
        <p:nvSpPr>
          <p:cNvPr id="6" name="TextBox 5">
            <a:extLst>
              <a:ext uri="{FF2B5EF4-FFF2-40B4-BE49-F238E27FC236}">
                <a16:creationId xmlns:a16="http://schemas.microsoft.com/office/drawing/2014/main" id="{FF7C9111-740C-22AD-29A8-FA0342FA056E}"/>
              </a:ext>
            </a:extLst>
          </p:cNvPr>
          <p:cNvSpPr txBox="1"/>
          <p:nvPr/>
        </p:nvSpPr>
        <p:spPr>
          <a:xfrm>
            <a:off x="4064000" y="19538384"/>
            <a:ext cx="29415393" cy="1015663"/>
          </a:xfrm>
          <a:prstGeom prst="rect">
            <a:avLst/>
          </a:prstGeom>
          <a:noFill/>
        </p:spPr>
        <p:txBody>
          <a:bodyPr wrap="square">
            <a:spAutoFit/>
          </a:bodyPr>
          <a:lstStyle/>
          <a:p>
            <a:pPr algn="ctr"/>
            <a:r>
              <a:rPr lang="en-US" sz="6000" dirty="0">
                <a:solidFill>
                  <a:schemeClr val="bg1">
                    <a:lumMod val="75000"/>
                  </a:schemeClr>
                </a:solidFill>
              </a:rPr>
              <a:t>Source: </a:t>
            </a:r>
            <a:r>
              <a:rPr lang="en-US" sz="6000" dirty="0">
                <a:solidFill>
                  <a:schemeClr val="bg1">
                    <a:lumMod val="75000"/>
                  </a:schemeClr>
                </a:solidFill>
                <a:hlinkClick r:id="rId2"/>
              </a:rPr>
              <a:t>https://en.m.wikipedia.org/wiki/File:Circle_cos_sin.gif</a:t>
            </a:r>
            <a:endParaRPr lang="en-US" sz="6000" dirty="0">
              <a:solidFill>
                <a:schemeClr val="bg1">
                  <a:lumMod val="75000"/>
                </a:schemeClr>
              </a:solidFill>
            </a:endParaRPr>
          </a:p>
        </p:txBody>
      </p:sp>
      <p:pic>
        <p:nvPicPr>
          <p:cNvPr id="10" name="Picture 9">
            <a:extLst>
              <a:ext uri="{FF2B5EF4-FFF2-40B4-BE49-F238E27FC236}">
                <a16:creationId xmlns:a16="http://schemas.microsoft.com/office/drawing/2014/main" id="{6B6778DD-A791-426A-0DF8-4AB74CF672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1120" y="3782575"/>
            <a:ext cx="25790639" cy="15474384"/>
          </a:xfrm>
          <a:prstGeom prst="rect">
            <a:avLst/>
          </a:prstGeom>
        </p:spPr>
      </p:pic>
    </p:spTree>
    <p:extLst>
      <p:ext uri="{BB962C8B-B14F-4D97-AF65-F5344CB8AC3E}">
        <p14:creationId xmlns:p14="http://schemas.microsoft.com/office/powerpoint/2010/main" val="1623131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13</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https://learn.nvidia.com/certificates?id=cCFh1ZWWTvqKTq7dcKkEWw</a:t>
            </a:r>
          </a:p>
        </p:txBody>
      </p:sp>
      <p:pic>
        <p:nvPicPr>
          <p:cNvPr id="5" name="Picture 4">
            <a:extLst>
              <a:ext uri="{FF2B5EF4-FFF2-40B4-BE49-F238E27FC236}">
                <a16:creationId xmlns:a16="http://schemas.microsoft.com/office/drawing/2014/main" id="{A07AE0DD-DF15-D121-DB4E-F50777BAAEE7}"/>
              </a:ext>
            </a:extLst>
          </p:cNvPr>
          <p:cNvPicPr>
            <a:picLocks noChangeAspect="1"/>
          </p:cNvPicPr>
          <p:nvPr/>
        </p:nvPicPr>
        <p:blipFill>
          <a:blip r:embed="rId3"/>
          <a:stretch>
            <a:fillRect/>
          </a:stretch>
        </p:blipFill>
        <p:spPr>
          <a:xfrm>
            <a:off x="6781253" y="753693"/>
            <a:ext cx="24692967" cy="18780564"/>
          </a:xfrm>
          <a:prstGeom prst="rect">
            <a:avLst/>
          </a:prstGeom>
        </p:spPr>
      </p:pic>
    </p:spTree>
    <p:extLst>
      <p:ext uri="{BB962C8B-B14F-4D97-AF65-F5344CB8AC3E}">
        <p14:creationId xmlns:p14="http://schemas.microsoft.com/office/powerpoint/2010/main" val="27993924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6840-DEEE-441F-BBA5-8D502964D0CF}"/>
              </a:ext>
            </a:extLst>
          </p:cNvPr>
          <p:cNvSpPr>
            <a:spLocks noGrp="1"/>
          </p:cNvSpPr>
          <p:nvPr>
            <p:ph type="title"/>
          </p:nvPr>
        </p:nvSpPr>
        <p:spPr>
          <a:xfrm>
            <a:off x="1603169" y="405315"/>
            <a:ext cx="33666543" cy="2947486"/>
          </a:xfrm>
        </p:spPr>
        <p:txBody>
          <a:bodyPr>
            <a:noAutofit/>
          </a:bodyPr>
          <a:lstStyle/>
          <a:p>
            <a:pPr marL="0" marR="0">
              <a:spcBef>
                <a:spcPts val="0"/>
              </a:spcBef>
              <a:spcAft>
                <a:spcPts val="0"/>
              </a:spcAft>
            </a:pPr>
            <a:r>
              <a:rPr lang="en-US" sz="10000" kern="100" dirty="0">
                <a:effectLst/>
                <a:latin typeface="Calibri" panose="020F0502020204030204" pitchFamily="34" charset="0"/>
                <a:cs typeface="Calibri" panose="020F0502020204030204" pitchFamily="34" charset="0"/>
              </a:rPr>
              <a:t>Sinusoidal Position Embeddings for Diffusion Model</a:t>
            </a:r>
            <a:br>
              <a:rPr lang="en-US" sz="10000" dirty="0"/>
            </a:br>
            <a:r>
              <a:rPr lang="en-US" sz="10000" dirty="0"/>
              <a:t>Sine and Cosine Waves to Represent Time as a Sequence</a:t>
            </a:r>
          </a:p>
        </p:txBody>
      </p:sp>
      <p:pic>
        <p:nvPicPr>
          <p:cNvPr id="8" name="Content Placeholder 7">
            <a:extLst>
              <a:ext uri="{FF2B5EF4-FFF2-40B4-BE49-F238E27FC236}">
                <a16:creationId xmlns:a16="http://schemas.microsoft.com/office/drawing/2014/main" id="{40692638-008A-860A-903E-8BE003815F7C}"/>
              </a:ext>
            </a:extLst>
          </p:cNvPr>
          <p:cNvPicPr>
            <a:picLocks noGrp="1" noChangeAspect="1"/>
          </p:cNvPicPr>
          <p:nvPr>
            <p:ph idx="1"/>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376555" y="4267201"/>
            <a:ext cx="31822890" cy="14493592"/>
          </a:xfrm>
        </p:spPr>
      </p:pic>
      <p:sp>
        <p:nvSpPr>
          <p:cNvPr id="4" name="Slide Number Placeholder 3">
            <a:extLst>
              <a:ext uri="{FF2B5EF4-FFF2-40B4-BE49-F238E27FC236}">
                <a16:creationId xmlns:a16="http://schemas.microsoft.com/office/drawing/2014/main" id="{5289E63F-63B0-0CFB-3C29-178D22310D51}"/>
              </a:ext>
            </a:extLst>
          </p:cNvPr>
          <p:cNvSpPr>
            <a:spLocks noGrp="1"/>
          </p:cNvSpPr>
          <p:nvPr>
            <p:ph type="sldNum" sz="quarter" idx="12"/>
          </p:nvPr>
        </p:nvSpPr>
        <p:spPr/>
        <p:txBody>
          <a:bodyPr/>
          <a:lstStyle/>
          <a:p>
            <a:fld id="{5D6FF71F-CF6A-4C46-8F9B-61D49EEA70E3}" type="slidenum">
              <a:rPr lang="en-US" smtClean="0"/>
              <a:t>130</a:t>
            </a:fld>
            <a:endParaRPr lang="en-US"/>
          </a:p>
        </p:txBody>
      </p:sp>
      <p:sp>
        <p:nvSpPr>
          <p:cNvPr id="6" name="TextBox 5">
            <a:extLst>
              <a:ext uri="{FF2B5EF4-FFF2-40B4-BE49-F238E27FC236}">
                <a16:creationId xmlns:a16="http://schemas.microsoft.com/office/drawing/2014/main" id="{FF7C9111-740C-22AD-29A8-FA0342FA056E}"/>
              </a:ext>
            </a:extLst>
          </p:cNvPr>
          <p:cNvSpPr txBox="1"/>
          <p:nvPr/>
        </p:nvSpPr>
        <p:spPr>
          <a:xfrm>
            <a:off x="4064000" y="19538384"/>
            <a:ext cx="29415393" cy="1015663"/>
          </a:xfrm>
          <a:prstGeom prst="rect">
            <a:avLst/>
          </a:prstGeom>
          <a:noFill/>
        </p:spPr>
        <p:txBody>
          <a:bodyPr wrap="square">
            <a:spAutoFit/>
          </a:bodyPr>
          <a:lstStyle/>
          <a:p>
            <a:pPr algn="ctr"/>
            <a:r>
              <a:rPr lang="en-US" sz="6000" dirty="0">
                <a:solidFill>
                  <a:schemeClr val="bg1">
                    <a:lumMod val="75000"/>
                  </a:schemeClr>
                </a:solidFill>
              </a:rPr>
              <a:t>Source: </a:t>
            </a:r>
            <a:r>
              <a:rPr lang="en-US" sz="6000" dirty="0">
                <a:solidFill>
                  <a:schemeClr val="bg1">
                    <a:lumMod val="75000"/>
                  </a:schemeClr>
                </a:solidFill>
                <a:hlinkClick r:id="rId4"/>
              </a:rPr>
              <a:t>https://www.mathsisfun.com/algebra/trig-sin-cos-tan-graphs.html</a:t>
            </a:r>
            <a:endParaRPr lang="en-US" sz="6000" dirty="0">
              <a:solidFill>
                <a:schemeClr val="bg1">
                  <a:lumMod val="75000"/>
                </a:schemeClr>
              </a:solidFill>
            </a:endParaRPr>
          </a:p>
        </p:txBody>
      </p:sp>
    </p:spTree>
    <p:extLst>
      <p:ext uri="{BB962C8B-B14F-4D97-AF65-F5344CB8AC3E}">
        <p14:creationId xmlns:p14="http://schemas.microsoft.com/office/powerpoint/2010/main" val="10561556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DEE814-7C33-F001-147A-A60497BA35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23583" y="4060822"/>
            <a:ext cx="26327975" cy="14785978"/>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8301"/>
            <a:ext cx="34888869" cy="3187893"/>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131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31191200" y="13011204"/>
            <a:ext cx="5170290" cy="1669996"/>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id="{27E00B83-CB59-6C43-38F0-7CB913D04FE9}"/>
              </a:ext>
            </a:extLst>
          </p:cNvPr>
          <p:cNvSpPr txBox="1"/>
          <p:nvPr/>
        </p:nvSpPr>
        <p:spPr>
          <a:xfrm>
            <a:off x="499701" y="13216867"/>
            <a:ext cx="9855200" cy="1477328"/>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 Optimizations</a:t>
            </a:r>
          </a:p>
        </p:txBody>
      </p:sp>
      <p:sp>
        <p:nvSpPr>
          <p:cNvPr id="11" name="Rounded Rectangle 10">
            <a:extLst>
              <a:ext uri="{FF2B5EF4-FFF2-40B4-BE49-F238E27FC236}">
                <a16:creationId xmlns:a16="http://schemas.microsoft.com/office/drawing/2014/main" id="{223E4544-F8C3-D091-AF6E-180EDA9519F4}"/>
              </a:ext>
            </a:extLst>
          </p:cNvPr>
          <p:cNvSpPr/>
          <p:nvPr/>
        </p:nvSpPr>
        <p:spPr>
          <a:xfrm>
            <a:off x="10223583" y="13480531"/>
            <a:ext cx="4624768" cy="95000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TextBox 14">
            <a:extLst>
              <a:ext uri="{FF2B5EF4-FFF2-40B4-BE49-F238E27FC236}">
                <a16:creationId xmlns:a16="http://schemas.microsoft.com/office/drawing/2014/main" id="{5CCF51B5-31DE-738F-5123-6C60DCD3B82C}"/>
              </a:ext>
            </a:extLst>
          </p:cNvPr>
          <p:cNvSpPr txBox="1"/>
          <p:nvPr/>
        </p:nvSpPr>
        <p:spPr>
          <a:xfrm>
            <a:off x="31312545" y="14750054"/>
            <a:ext cx="4927600"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0" dirty="0">
                <a:solidFill>
                  <a:srgbClr val="C00000"/>
                </a:solidFill>
                <a:latin typeface="Arial" panose="020B0604020202020204" pitchFamily="34" charset="0"/>
                <a:cs typeface="Arial" panose="020B0604020202020204" pitchFamily="34" charset="0"/>
              </a:rPr>
              <a:t>START</a:t>
            </a:r>
            <a:endPar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00477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lstStyle/>
          <a:p>
            <a:r>
              <a:rPr lang="en-US" dirty="0"/>
              <a:t>Generative AI with</a:t>
            </a:r>
            <a:br>
              <a:rPr lang="en-US" dirty="0"/>
            </a:br>
            <a:r>
              <a:rPr lang="en-US" dirty="0"/>
              <a:t>Diffusion Models</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9600" b="1" dirty="0"/>
              <a:t>Part 3: Optimizations</a:t>
            </a:r>
          </a:p>
        </p:txBody>
      </p:sp>
      <p:sp>
        <p:nvSpPr>
          <p:cNvPr id="2" name="TextBox 1">
            <a:extLst>
              <a:ext uri="{FF2B5EF4-FFF2-40B4-BE49-F238E27FC236}">
                <a16:creationId xmlns:a16="http://schemas.microsoft.com/office/drawing/2014/main" id="{C2E1FC78-67ED-12DD-7210-43E99256483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4D672CA2-B1D6-A5AD-583C-AFB5B70A908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202944833"/>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2536435221"/>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5500" b="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5500" b="0" dirty="0">
                          <a:solidFill>
                            <a:schemeClr val="bg1"/>
                          </a:solidFill>
                          <a:latin typeface="NVIDIA Sans Medium" panose="020B0603020203020204" pitchFamily="34" charset="0"/>
                          <a:cs typeface="NVIDIA Sans Medium" panose="020B0603020203020204" pitchFamily="34" charset="0"/>
                        </a:rPr>
                        <a:t>Part 1: From U-Nets to Diffusion</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Denoising Diffusion Probabilistic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Optimizations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Classifier-Free Diffusion Guidance</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CLIP</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Wrap-up &amp; Assessment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76B900"/>
                </a:solidFill>
                <a:effectLst/>
                <a:uLnTx/>
                <a:uFillTx/>
                <a:latin typeface="NVIDIA Sans" panose="020B0503020203020204" pitchFamily="34" charset="0"/>
                <a:ea typeface="+mn-ea"/>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10723707"/>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83DFF40C-71CE-780E-C8D7-29D8A6263BD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2C86614A-1631-7CD7-B2BB-E6EB71CC07C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349892194"/>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2000" dirty="0"/>
              <a:t>The Checkerboard Problem</a:t>
            </a:r>
          </a:p>
        </p:txBody>
      </p:sp>
      <p:sp>
        <p:nvSpPr>
          <p:cNvPr id="2" name="TextBox 1">
            <a:extLst>
              <a:ext uri="{FF2B5EF4-FFF2-40B4-BE49-F238E27FC236}">
                <a16:creationId xmlns:a16="http://schemas.microsoft.com/office/drawing/2014/main" id="{E5DF3E12-19FA-BE99-DE09-8A4EF0EC1C3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C3B7053C-BBC1-8904-70FF-2CC8663F7495}"/>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06270058"/>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The Checkerboard Problem</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endParaRPr lang="en-US" dirty="0"/>
          </a:p>
        </p:txBody>
      </p:sp>
      <p:pic>
        <p:nvPicPr>
          <p:cNvPr id="4" name="Picture 3" descr="A green and yellow squares&#10;&#10;Description automatically generated">
            <a:extLst>
              <a:ext uri="{FF2B5EF4-FFF2-40B4-BE49-F238E27FC236}">
                <a16:creationId xmlns:a16="http://schemas.microsoft.com/office/drawing/2014/main" id="{F60C98E5-7D57-C8D8-19CD-B1A9E1F806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0689" y="4644857"/>
            <a:ext cx="18597474" cy="6268519"/>
          </a:xfrm>
          <a:prstGeom prst="rect">
            <a:avLst/>
          </a:prstGeom>
        </p:spPr>
      </p:pic>
      <p:pic>
        <p:nvPicPr>
          <p:cNvPr id="6" name="Picture 5" descr="A close-up of a graph&#10;&#10;Description automatically generated">
            <a:extLst>
              <a:ext uri="{FF2B5EF4-FFF2-40B4-BE49-F238E27FC236}">
                <a16:creationId xmlns:a16="http://schemas.microsoft.com/office/drawing/2014/main" id="{DF73BDC7-5D8E-D6FA-24AA-3D70D8793E4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67168" y="11603896"/>
            <a:ext cx="18909601" cy="6190488"/>
          </a:xfrm>
          <a:prstGeom prst="rect">
            <a:avLst/>
          </a:prstGeom>
        </p:spPr>
      </p:pic>
      <p:sp>
        <p:nvSpPr>
          <p:cNvPr id="8" name="Rectangle 7">
            <a:extLst>
              <a:ext uri="{FF2B5EF4-FFF2-40B4-BE49-F238E27FC236}">
                <a16:creationId xmlns:a16="http://schemas.microsoft.com/office/drawing/2014/main" id="{E28A31F8-9C9C-5791-7AE5-4C02DD232083}"/>
              </a:ext>
            </a:extLst>
          </p:cNvPr>
          <p:cNvSpPr/>
          <p:nvPr/>
        </p:nvSpPr>
        <p:spPr>
          <a:xfrm>
            <a:off x="25376769" y="7097325"/>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Shoe?</a:t>
            </a:r>
          </a:p>
        </p:txBody>
      </p:sp>
      <p:sp>
        <p:nvSpPr>
          <p:cNvPr id="9" name="Rectangle 8">
            <a:extLst>
              <a:ext uri="{FF2B5EF4-FFF2-40B4-BE49-F238E27FC236}">
                <a16:creationId xmlns:a16="http://schemas.microsoft.com/office/drawing/2014/main" id="{B03D3BC8-A380-A4D1-E7FE-B1230848983B}"/>
              </a:ext>
            </a:extLst>
          </p:cNvPr>
          <p:cNvSpPr/>
          <p:nvPr/>
        </p:nvSpPr>
        <p:spPr>
          <a:xfrm>
            <a:off x="25376769" y="14017349"/>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Shirt?</a:t>
            </a:r>
          </a:p>
        </p:txBody>
      </p:sp>
      <p:sp>
        <p:nvSpPr>
          <p:cNvPr id="3" name="TextBox 2">
            <a:extLst>
              <a:ext uri="{FF2B5EF4-FFF2-40B4-BE49-F238E27FC236}">
                <a16:creationId xmlns:a16="http://schemas.microsoft.com/office/drawing/2014/main" id="{B87ACED5-B245-BF55-D005-AD20A5422DA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F1A53038-DBE3-6A2E-3274-D5EE1C49D4B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396792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858646C-449B-4BA7-53FE-9139C73096E5}"/>
              </a:ext>
            </a:extLst>
          </p:cNvPr>
          <p:cNvSpPr/>
          <p:nvPr/>
        </p:nvSpPr>
        <p:spPr>
          <a:xfrm>
            <a:off x="16281400" y="11113220"/>
            <a:ext cx="4602480" cy="3583941"/>
          </a:xfrm>
          <a:prstGeom prst="rect">
            <a:avLst/>
          </a:prstGeom>
          <a:solidFill>
            <a:srgbClr val="76B9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5" name="Rectangle 14">
            <a:extLst>
              <a:ext uri="{FF2B5EF4-FFF2-40B4-BE49-F238E27FC236}">
                <a16:creationId xmlns:a16="http://schemas.microsoft.com/office/drawing/2014/main" id="{47B31E1F-B3BC-A602-749D-FFA91782F25C}"/>
              </a:ext>
            </a:extLst>
          </p:cNvPr>
          <p:cNvSpPr/>
          <p:nvPr/>
        </p:nvSpPr>
        <p:spPr>
          <a:xfrm>
            <a:off x="13197206" y="11113221"/>
            <a:ext cx="4602480" cy="3583941"/>
          </a:xfrm>
          <a:prstGeom prst="rect">
            <a:avLst/>
          </a:prstGeom>
          <a:solidFill>
            <a:srgbClr val="76B9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4" name="Rectangle 13">
            <a:extLst>
              <a:ext uri="{FF2B5EF4-FFF2-40B4-BE49-F238E27FC236}">
                <a16:creationId xmlns:a16="http://schemas.microsoft.com/office/drawing/2014/main" id="{10C9A623-A96E-6AA9-597C-F3ED6786598C}"/>
              </a:ext>
            </a:extLst>
          </p:cNvPr>
          <p:cNvSpPr/>
          <p:nvPr/>
        </p:nvSpPr>
        <p:spPr>
          <a:xfrm>
            <a:off x="16297275" y="8723926"/>
            <a:ext cx="4602480" cy="3583941"/>
          </a:xfrm>
          <a:prstGeom prst="rect">
            <a:avLst/>
          </a:prstGeom>
          <a:solidFill>
            <a:srgbClr val="76B9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 name="Rectangle 12">
            <a:extLst>
              <a:ext uri="{FF2B5EF4-FFF2-40B4-BE49-F238E27FC236}">
                <a16:creationId xmlns:a16="http://schemas.microsoft.com/office/drawing/2014/main" id="{651B7A63-2A61-1C0E-163B-EE809AA9A30F}"/>
              </a:ext>
            </a:extLst>
          </p:cNvPr>
          <p:cNvSpPr/>
          <p:nvPr/>
        </p:nvSpPr>
        <p:spPr>
          <a:xfrm>
            <a:off x="13213080" y="8723926"/>
            <a:ext cx="4602480" cy="3583941"/>
          </a:xfrm>
          <a:prstGeom prst="rect">
            <a:avLst/>
          </a:prstGeom>
          <a:solidFill>
            <a:srgbClr val="76B9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 name="Rectangle 11">
            <a:extLst>
              <a:ext uri="{FF2B5EF4-FFF2-40B4-BE49-F238E27FC236}">
                <a16:creationId xmlns:a16="http://schemas.microsoft.com/office/drawing/2014/main" id="{5702B1F1-FC24-CEF9-43C6-3CCB3FB03B61}"/>
              </a:ext>
            </a:extLst>
          </p:cNvPr>
          <p:cNvSpPr/>
          <p:nvPr/>
        </p:nvSpPr>
        <p:spPr>
          <a:xfrm>
            <a:off x="5086350" y="10277982"/>
            <a:ext cx="4602480" cy="3583941"/>
          </a:xfrm>
          <a:prstGeom prst="rect">
            <a:avLst/>
          </a:prstGeom>
          <a:solidFill>
            <a:srgbClr val="76B9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aphicFrame>
        <p:nvGraphicFramePr>
          <p:cNvPr id="7" name="Table 6">
            <a:extLst>
              <a:ext uri="{FF2B5EF4-FFF2-40B4-BE49-F238E27FC236}">
                <a16:creationId xmlns:a16="http://schemas.microsoft.com/office/drawing/2014/main" id="{88247E9D-0C14-0DF9-D731-5B56E7AD5922}"/>
              </a:ext>
            </a:extLst>
          </p:cNvPr>
          <p:cNvGraphicFramePr>
            <a:graphicFrameLocks noGrp="1"/>
          </p:cNvGraphicFramePr>
          <p:nvPr/>
        </p:nvGraphicFramePr>
        <p:xfrm>
          <a:off x="5086350" y="10277982"/>
          <a:ext cx="4602480" cy="3583941"/>
        </p:xfrm>
        <a:graphic>
          <a:graphicData uri="http://schemas.openxmlformats.org/drawingml/2006/table">
            <a:tbl>
              <a:tblPr firstRow="1" bandRow="1">
                <a:tableStyleId>{5C22544A-7EE6-4342-B048-85BDC9FD1C3A}</a:tableStyleId>
              </a:tblPr>
              <a:tblGrid>
                <a:gridCol w="1534160">
                  <a:extLst>
                    <a:ext uri="{9D8B030D-6E8A-4147-A177-3AD203B41FA5}">
                      <a16:colId xmlns:a16="http://schemas.microsoft.com/office/drawing/2014/main" val="2830482670"/>
                    </a:ext>
                  </a:extLst>
                </a:gridCol>
                <a:gridCol w="1534160">
                  <a:extLst>
                    <a:ext uri="{9D8B030D-6E8A-4147-A177-3AD203B41FA5}">
                      <a16:colId xmlns:a16="http://schemas.microsoft.com/office/drawing/2014/main" val="2333698869"/>
                    </a:ext>
                  </a:extLst>
                </a:gridCol>
                <a:gridCol w="1534160">
                  <a:extLst>
                    <a:ext uri="{9D8B030D-6E8A-4147-A177-3AD203B41FA5}">
                      <a16:colId xmlns:a16="http://schemas.microsoft.com/office/drawing/2014/main" val="2094004498"/>
                    </a:ext>
                  </a:extLst>
                </a:gridCol>
              </a:tblGrid>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7531698"/>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9504147"/>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1833964"/>
                  </a:ext>
                </a:extLst>
              </a:tr>
            </a:tbl>
          </a:graphicData>
        </a:graphic>
      </p:graphicFrame>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The Checkerboard Problem</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417052" y="2621320"/>
            <a:ext cx="31546800" cy="1408176"/>
          </a:xfrm>
        </p:spPr>
        <p:txBody>
          <a:bodyPr/>
          <a:lstStyle/>
          <a:p>
            <a:r>
              <a:rPr lang="en-US" sz="10000" dirty="0"/>
              <a:t>The Impact of Stride</a:t>
            </a:r>
          </a:p>
        </p:txBody>
      </p:sp>
      <p:graphicFrame>
        <p:nvGraphicFramePr>
          <p:cNvPr id="5" name="Table 25">
            <a:extLst>
              <a:ext uri="{FF2B5EF4-FFF2-40B4-BE49-F238E27FC236}">
                <a16:creationId xmlns:a16="http://schemas.microsoft.com/office/drawing/2014/main" id="{456A560B-1456-FE0D-7A22-08B39EECB097}"/>
              </a:ext>
            </a:extLst>
          </p:cNvPr>
          <p:cNvGraphicFramePr>
            <a:graphicFrameLocks noGrp="1"/>
          </p:cNvGraphicFramePr>
          <p:nvPr/>
        </p:nvGraphicFramePr>
        <p:xfrm>
          <a:off x="13213081" y="8723927"/>
          <a:ext cx="7670800" cy="5973235"/>
        </p:xfrm>
        <a:graphic>
          <a:graphicData uri="http://schemas.openxmlformats.org/drawingml/2006/table">
            <a:tbl>
              <a:tblPr firstRow="1" bandRow="1">
                <a:tableStyleId>{5C22544A-7EE6-4342-B048-85BDC9FD1C3A}</a:tableStyleId>
              </a:tblPr>
              <a:tblGrid>
                <a:gridCol w="1534160">
                  <a:extLst>
                    <a:ext uri="{9D8B030D-6E8A-4147-A177-3AD203B41FA5}">
                      <a16:colId xmlns:a16="http://schemas.microsoft.com/office/drawing/2014/main" val="2213415125"/>
                    </a:ext>
                  </a:extLst>
                </a:gridCol>
                <a:gridCol w="1534160">
                  <a:extLst>
                    <a:ext uri="{9D8B030D-6E8A-4147-A177-3AD203B41FA5}">
                      <a16:colId xmlns:a16="http://schemas.microsoft.com/office/drawing/2014/main" val="4051812869"/>
                    </a:ext>
                  </a:extLst>
                </a:gridCol>
                <a:gridCol w="1534160">
                  <a:extLst>
                    <a:ext uri="{9D8B030D-6E8A-4147-A177-3AD203B41FA5}">
                      <a16:colId xmlns:a16="http://schemas.microsoft.com/office/drawing/2014/main" val="1328166560"/>
                    </a:ext>
                  </a:extLst>
                </a:gridCol>
                <a:gridCol w="1534160">
                  <a:extLst>
                    <a:ext uri="{9D8B030D-6E8A-4147-A177-3AD203B41FA5}">
                      <a16:colId xmlns:a16="http://schemas.microsoft.com/office/drawing/2014/main" val="4246046491"/>
                    </a:ext>
                  </a:extLst>
                </a:gridCol>
                <a:gridCol w="1534160">
                  <a:extLst>
                    <a:ext uri="{9D8B030D-6E8A-4147-A177-3AD203B41FA5}">
                      <a16:colId xmlns:a16="http://schemas.microsoft.com/office/drawing/2014/main" val="643585518"/>
                    </a:ext>
                  </a:extLst>
                </a:gridCol>
              </a:tblGrid>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900171"/>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8864020"/>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5205549"/>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4486350"/>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5939331"/>
                  </a:ext>
                </a:extLst>
              </a:tr>
            </a:tbl>
          </a:graphicData>
        </a:graphic>
      </p:graphicFrame>
      <p:sp>
        <p:nvSpPr>
          <p:cNvPr id="10" name="Rectangle 9">
            <a:extLst>
              <a:ext uri="{FF2B5EF4-FFF2-40B4-BE49-F238E27FC236}">
                <a16:creationId xmlns:a16="http://schemas.microsoft.com/office/drawing/2014/main" id="{E7B782BA-6985-A9DF-0B1A-E5686B21C653}"/>
              </a:ext>
            </a:extLst>
          </p:cNvPr>
          <p:cNvSpPr/>
          <p:nvPr/>
        </p:nvSpPr>
        <p:spPr>
          <a:xfrm>
            <a:off x="5210567" y="7906722"/>
            <a:ext cx="4354045"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Kernel Size = 3</a:t>
            </a:r>
          </a:p>
        </p:txBody>
      </p:sp>
      <p:sp>
        <p:nvSpPr>
          <p:cNvPr id="11" name="Rectangle 10">
            <a:extLst>
              <a:ext uri="{FF2B5EF4-FFF2-40B4-BE49-F238E27FC236}">
                <a16:creationId xmlns:a16="http://schemas.microsoft.com/office/drawing/2014/main" id="{FEC8633B-F135-FE22-0C24-D231034BB25B}"/>
              </a:ext>
            </a:extLst>
          </p:cNvPr>
          <p:cNvSpPr/>
          <p:nvPr/>
        </p:nvSpPr>
        <p:spPr>
          <a:xfrm>
            <a:off x="14871458" y="6543140"/>
            <a:ext cx="4354045"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Stride = 2</a:t>
            </a:r>
          </a:p>
        </p:txBody>
      </p:sp>
      <p:grpSp>
        <p:nvGrpSpPr>
          <p:cNvPr id="21" name="Group 20">
            <a:extLst>
              <a:ext uri="{FF2B5EF4-FFF2-40B4-BE49-F238E27FC236}">
                <a16:creationId xmlns:a16="http://schemas.microsoft.com/office/drawing/2014/main" id="{B122CB1C-407B-047D-92F1-5F692A244CC1}"/>
              </a:ext>
            </a:extLst>
          </p:cNvPr>
          <p:cNvGrpSpPr/>
          <p:nvPr/>
        </p:nvGrpSpPr>
        <p:grpSpPr>
          <a:xfrm>
            <a:off x="23983949" y="4063218"/>
            <a:ext cx="9753600" cy="15294652"/>
            <a:chOff x="23952199" y="4407620"/>
            <a:chExt cx="9753600" cy="15294652"/>
          </a:xfrm>
        </p:grpSpPr>
        <p:pic>
          <p:nvPicPr>
            <p:cNvPr id="18" name="Picture 17" descr="A green and white plaid rug&#10;&#10;Description automatically generated">
              <a:extLst>
                <a:ext uri="{FF2B5EF4-FFF2-40B4-BE49-F238E27FC236}">
                  <a16:creationId xmlns:a16="http://schemas.microsoft.com/office/drawing/2014/main" id="{872F2F65-535C-DF6E-F954-44857F8398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952199" y="4407620"/>
              <a:ext cx="9753600" cy="13411200"/>
            </a:xfrm>
            <a:prstGeom prst="rect">
              <a:avLst/>
            </a:prstGeom>
          </p:spPr>
        </p:pic>
        <p:sp>
          <p:nvSpPr>
            <p:cNvPr id="20" name="Rectangle: Rounded Corners 19">
              <a:extLst>
                <a:ext uri="{FF2B5EF4-FFF2-40B4-BE49-F238E27FC236}">
                  <a16:creationId xmlns:a16="http://schemas.microsoft.com/office/drawing/2014/main" id="{2AD4B6EC-91C2-8459-3651-68564218896F}"/>
                </a:ext>
              </a:extLst>
            </p:cNvPr>
            <p:cNvSpPr/>
            <p:nvPr/>
          </p:nvSpPr>
          <p:spPr>
            <a:xfrm>
              <a:off x="25114249" y="18086832"/>
              <a:ext cx="7429500"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a:ea typeface="+mn-ea"/>
                  <a:cs typeface="+mn-cs"/>
                </a:rPr>
                <a:t>A cozy green plaid blanket, fairy tale drawing</a:t>
              </a:r>
            </a:p>
          </p:txBody>
        </p:sp>
      </p:grpSp>
      <p:sp>
        <p:nvSpPr>
          <p:cNvPr id="3" name="TextBox 2">
            <a:extLst>
              <a:ext uri="{FF2B5EF4-FFF2-40B4-BE49-F238E27FC236}">
                <a16:creationId xmlns:a16="http://schemas.microsoft.com/office/drawing/2014/main" id="{D97EF0C5-E355-37CA-A4D3-9C409A19387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5A4E23AA-5221-8816-2C18-479749C2BA45}"/>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970274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4" grpId="0" animBg="1"/>
      <p:bldP spid="1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8247E9D-0C14-0DF9-D731-5B56E7AD5922}"/>
              </a:ext>
            </a:extLst>
          </p:cNvPr>
          <p:cNvGraphicFramePr>
            <a:graphicFrameLocks noGrp="1"/>
          </p:cNvGraphicFramePr>
          <p:nvPr/>
        </p:nvGraphicFramePr>
        <p:xfrm>
          <a:off x="11454129" y="10366225"/>
          <a:ext cx="3068320" cy="2389294"/>
        </p:xfrm>
        <a:graphic>
          <a:graphicData uri="http://schemas.openxmlformats.org/drawingml/2006/table">
            <a:tbl>
              <a:tblPr firstRow="1" bandRow="1">
                <a:tableStyleId>{5C22544A-7EE6-4342-B048-85BDC9FD1C3A}</a:tableStyleId>
              </a:tblPr>
              <a:tblGrid>
                <a:gridCol w="1534160">
                  <a:extLst>
                    <a:ext uri="{9D8B030D-6E8A-4147-A177-3AD203B41FA5}">
                      <a16:colId xmlns:a16="http://schemas.microsoft.com/office/drawing/2014/main" val="2830482670"/>
                    </a:ext>
                  </a:extLst>
                </a:gridCol>
                <a:gridCol w="1534160">
                  <a:extLst>
                    <a:ext uri="{9D8B030D-6E8A-4147-A177-3AD203B41FA5}">
                      <a16:colId xmlns:a16="http://schemas.microsoft.com/office/drawing/2014/main" val="2333698869"/>
                    </a:ext>
                  </a:extLst>
                </a:gridCol>
              </a:tblGrid>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4017531698"/>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439504147"/>
                  </a:ext>
                </a:extLst>
              </a:tr>
            </a:tbl>
          </a:graphicData>
        </a:graphic>
      </p:graphicFrame>
      <p:graphicFrame>
        <p:nvGraphicFramePr>
          <p:cNvPr id="5" name="Table 25">
            <a:extLst>
              <a:ext uri="{FF2B5EF4-FFF2-40B4-BE49-F238E27FC236}">
                <a16:creationId xmlns:a16="http://schemas.microsoft.com/office/drawing/2014/main" id="{456A560B-1456-FE0D-7A22-08B39EECB097}"/>
              </a:ext>
            </a:extLst>
          </p:cNvPr>
          <p:cNvGraphicFramePr>
            <a:graphicFrameLocks noGrp="1"/>
          </p:cNvGraphicFramePr>
          <p:nvPr/>
        </p:nvGraphicFramePr>
        <p:xfrm>
          <a:off x="19580860" y="9171578"/>
          <a:ext cx="6136640" cy="4778588"/>
        </p:xfrm>
        <a:graphic>
          <a:graphicData uri="http://schemas.openxmlformats.org/drawingml/2006/table">
            <a:tbl>
              <a:tblPr firstRow="1" bandRow="1">
                <a:tableStyleId>{5C22544A-7EE6-4342-B048-85BDC9FD1C3A}</a:tableStyleId>
              </a:tblPr>
              <a:tblGrid>
                <a:gridCol w="1534160">
                  <a:extLst>
                    <a:ext uri="{9D8B030D-6E8A-4147-A177-3AD203B41FA5}">
                      <a16:colId xmlns:a16="http://schemas.microsoft.com/office/drawing/2014/main" val="2213415125"/>
                    </a:ext>
                  </a:extLst>
                </a:gridCol>
                <a:gridCol w="1534160">
                  <a:extLst>
                    <a:ext uri="{9D8B030D-6E8A-4147-A177-3AD203B41FA5}">
                      <a16:colId xmlns:a16="http://schemas.microsoft.com/office/drawing/2014/main" val="4051812869"/>
                    </a:ext>
                  </a:extLst>
                </a:gridCol>
                <a:gridCol w="1534160">
                  <a:extLst>
                    <a:ext uri="{9D8B030D-6E8A-4147-A177-3AD203B41FA5}">
                      <a16:colId xmlns:a16="http://schemas.microsoft.com/office/drawing/2014/main" val="1328166560"/>
                    </a:ext>
                  </a:extLst>
                </a:gridCol>
                <a:gridCol w="1534160">
                  <a:extLst>
                    <a:ext uri="{9D8B030D-6E8A-4147-A177-3AD203B41FA5}">
                      <a16:colId xmlns:a16="http://schemas.microsoft.com/office/drawing/2014/main" val="4246046491"/>
                    </a:ext>
                  </a:extLst>
                </a:gridCol>
              </a:tblGrid>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4271900171"/>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548864020"/>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3405205549"/>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24486350"/>
                  </a:ext>
                </a:extLst>
              </a:tr>
            </a:tbl>
          </a:graphicData>
        </a:graphic>
      </p:graphicFrame>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The Checkerboard Problem</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The Impact of Stride</a:t>
            </a:r>
          </a:p>
        </p:txBody>
      </p:sp>
      <p:sp>
        <p:nvSpPr>
          <p:cNvPr id="10" name="Rectangle 9">
            <a:extLst>
              <a:ext uri="{FF2B5EF4-FFF2-40B4-BE49-F238E27FC236}">
                <a16:creationId xmlns:a16="http://schemas.microsoft.com/office/drawing/2014/main" id="{E7B782BA-6985-A9DF-0B1A-E5686B21C653}"/>
              </a:ext>
            </a:extLst>
          </p:cNvPr>
          <p:cNvSpPr/>
          <p:nvPr/>
        </p:nvSpPr>
        <p:spPr>
          <a:xfrm>
            <a:off x="10811267" y="8163897"/>
            <a:ext cx="4354045"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Kernel Size = 2</a:t>
            </a:r>
          </a:p>
        </p:txBody>
      </p:sp>
      <p:sp>
        <p:nvSpPr>
          <p:cNvPr id="11" name="Rectangle 10">
            <a:extLst>
              <a:ext uri="{FF2B5EF4-FFF2-40B4-BE49-F238E27FC236}">
                <a16:creationId xmlns:a16="http://schemas.microsoft.com/office/drawing/2014/main" id="{FEC8633B-F135-FE22-0C24-D231034BB25B}"/>
              </a:ext>
            </a:extLst>
          </p:cNvPr>
          <p:cNvSpPr/>
          <p:nvPr/>
        </p:nvSpPr>
        <p:spPr>
          <a:xfrm>
            <a:off x="20472158" y="6800315"/>
            <a:ext cx="4354045"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Stride = 2</a:t>
            </a:r>
          </a:p>
        </p:txBody>
      </p:sp>
      <p:sp>
        <p:nvSpPr>
          <p:cNvPr id="3" name="TextBox 2">
            <a:extLst>
              <a:ext uri="{FF2B5EF4-FFF2-40B4-BE49-F238E27FC236}">
                <a16:creationId xmlns:a16="http://schemas.microsoft.com/office/drawing/2014/main" id="{D269BC7C-9370-DF46-96C4-E01122E3A7D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C8105515-7225-BD49-B86B-597FB21D657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828050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6000" dirty="0"/>
              <a:t>Group Normalization</a:t>
            </a:r>
          </a:p>
        </p:txBody>
      </p:sp>
      <p:sp>
        <p:nvSpPr>
          <p:cNvPr id="2" name="TextBox 1">
            <a:extLst>
              <a:ext uri="{FF2B5EF4-FFF2-40B4-BE49-F238E27FC236}">
                <a16:creationId xmlns:a16="http://schemas.microsoft.com/office/drawing/2014/main" id="{8DEDAC08-F4A4-72C3-3E60-E1794E5423E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39359A73-277B-EFA3-72A8-532A610E8E9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172057844"/>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B6359513-30EF-A7F7-42BF-BCA0ED8BE3BB}"/>
              </a:ext>
            </a:extLst>
          </p:cNvPr>
          <p:cNvGrpSpPr/>
          <p:nvPr/>
        </p:nvGrpSpPr>
        <p:grpSpPr>
          <a:xfrm>
            <a:off x="8354708" y="6781697"/>
            <a:ext cx="5125091" cy="8543140"/>
            <a:chOff x="7125341" y="7101461"/>
            <a:chExt cx="5125091" cy="8543140"/>
          </a:xfrm>
        </p:grpSpPr>
        <p:grpSp>
          <p:nvGrpSpPr>
            <p:cNvPr id="93" name="Group 92">
              <a:extLst>
                <a:ext uri="{FF2B5EF4-FFF2-40B4-BE49-F238E27FC236}">
                  <a16:creationId xmlns:a16="http://schemas.microsoft.com/office/drawing/2014/main" id="{DD007C86-7CB3-7D39-B3BF-9135F06322C1}"/>
                </a:ext>
              </a:extLst>
            </p:cNvPr>
            <p:cNvGrpSpPr/>
            <p:nvPr/>
          </p:nvGrpSpPr>
          <p:grpSpPr>
            <a:xfrm>
              <a:off x="7125341" y="7101461"/>
              <a:ext cx="5125091" cy="7532364"/>
              <a:chOff x="7125341" y="7101461"/>
              <a:chExt cx="5125091" cy="7532364"/>
            </a:xfrm>
          </p:grpSpPr>
          <p:grpSp>
            <p:nvGrpSpPr>
              <p:cNvPr id="71" name="Group 70">
                <a:extLst>
                  <a:ext uri="{FF2B5EF4-FFF2-40B4-BE49-F238E27FC236}">
                    <a16:creationId xmlns:a16="http://schemas.microsoft.com/office/drawing/2014/main" id="{20CF217E-FCAB-487B-DB4C-17051F6A200A}"/>
                  </a:ext>
                </a:extLst>
              </p:cNvPr>
              <p:cNvGrpSpPr/>
              <p:nvPr/>
            </p:nvGrpSpPr>
            <p:grpSpPr>
              <a:xfrm>
                <a:off x="8850007" y="7101461"/>
                <a:ext cx="3400425" cy="7503789"/>
                <a:chOff x="7143750" y="8287896"/>
                <a:chExt cx="3400425" cy="7503789"/>
              </a:xfrm>
            </p:grpSpPr>
            <p:grpSp>
              <p:nvGrpSpPr>
                <p:cNvPr id="72" name="Group 71">
                  <a:extLst>
                    <a:ext uri="{FF2B5EF4-FFF2-40B4-BE49-F238E27FC236}">
                      <a16:creationId xmlns:a16="http://schemas.microsoft.com/office/drawing/2014/main" id="{11649CC1-31F3-9A8C-1451-CFE511648D7A}"/>
                    </a:ext>
                  </a:extLst>
                </p:cNvPr>
                <p:cNvGrpSpPr/>
                <p:nvPr/>
              </p:nvGrpSpPr>
              <p:grpSpPr>
                <a:xfrm>
                  <a:off x="7143750" y="8287896"/>
                  <a:ext cx="1943100" cy="6085329"/>
                  <a:chOff x="7143750" y="8287896"/>
                  <a:chExt cx="1943100" cy="6085329"/>
                </a:xfrm>
              </p:grpSpPr>
              <p:sp>
                <p:nvSpPr>
                  <p:cNvPr id="88" name="Cube 87">
                    <a:extLst>
                      <a:ext uri="{FF2B5EF4-FFF2-40B4-BE49-F238E27FC236}">
                        <a16:creationId xmlns:a16="http://schemas.microsoft.com/office/drawing/2014/main" id="{380A00E9-489C-B748-5BDA-44CDC411E93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9" name="Cube 88">
                    <a:extLst>
                      <a:ext uri="{FF2B5EF4-FFF2-40B4-BE49-F238E27FC236}">
                        <a16:creationId xmlns:a16="http://schemas.microsoft.com/office/drawing/2014/main" id="{F82F1C58-0C1B-1852-965F-F3A2194B898C}"/>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90" name="Cube 89">
                    <a:extLst>
                      <a:ext uri="{FF2B5EF4-FFF2-40B4-BE49-F238E27FC236}">
                        <a16:creationId xmlns:a16="http://schemas.microsoft.com/office/drawing/2014/main" id="{5AFE46D2-CF74-7ACE-860E-805FC76DECB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91" name="Cube 90">
                    <a:extLst>
                      <a:ext uri="{FF2B5EF4-FFF2-40B4-BE49-F238E27FC236}">
                        <a16:creationId xmlns:a16="http://schemas.microsoft.com/office/drawing/2014/main" id="{A7B48EC6-591F-217E-EF2D-2C417C1290B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73" name="Group 72">
                  <a:extLst>
                    <a:ext uri="{FF2B5EF4-FFF2-40B4-BE49-F238E27FC236}">
                      <a16:creationId xmlns:a16="http://schemas.microsoft.com/office/drawing/2014/main" id="{6E86C206-C8BB-458C-1790-C9915A320F42}"/>
                    </a:ext>
                  </a:extLst>
                </p:cNvPr>
                <p:cNvGrpSpPr/>
                <p:nvPr/>
              </p:nvGrpSpPr>
              <p:grpSpPr>
                <a:xfrm>
                  <a:off x="7639050" y="8778242"/>
                  <a:ext cx="1943100" cy="6085329"/>
                  <a:chOff x="7143750" y="8287896"/>
                  <a:chExt cx="1943100" cy="6085329"/>
                </a:xfrm>
              </p:grpSpPr>
              <p:sp>
                <p:nvSpPr>
                  <p:cNvPr id="84" name="Cube 83">
                    <a:extLst>
                      <a:ext uri="{FF2B5EF4-FFF2-40B4-BE49-F238E27FC236}">
                        <a16:creationId xmlns:a16="http://schemas.microsoft.com/office/drawing/2014/main" id="{D2223079-3A3D-4E2F-92FE-0A2D2FCC415B}"/>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5" name="Cube 84">
                    <a:extLst>
                      <a:ext uri="{FF2B5EF4-FFF2-40B4-BE49-F238E27FC236}">
                        <a16:creationId xmlns:a16="http://schemas.microsoft.com/office/drawing/2014/main" id="{A280BF49-0F7F-25BD-8ED6-AC1654F11E1D}"/>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6" name="Cube 85">
                    <a:extLst>
                      <a:ext uri="{FF2B5EF4-FFF2-40B4-BE49-F238E27FC236}">
                        <a16:creationId xmlns:a16="http://schemas.microsoft.com/office/drawing/2014/main" id="{4B78F655-854F-4E40-9C20-63518F45F6CF}"/>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7" name="Cube 86">
                    <a:extLst>
                      <a:ext uri="{FF2B5EF4-FFF2-40B4-BE49-F238E27FC236}">
                        <a16:creationId xmlns:a16="http://schemas.microsoft.com/office/drawing/2014/main" id="{43B5D3A8-636C-0882-B671-FBF77762BD7D}"/>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74" name="Group 73">
                  <a:extLst>
                    <a:ext uri="{FF2B5EF4-FFF2-40B4-BE49-F238E27FC236}">
                      <a16:creationId xmlns:a16="http://schemas.microsoft.com/office/drawing/2014/main" id="{74B66625-41BD-3808-3EAD-88C6E21C8E06}"/>
                    </a:ext>
                  </a:extLst>
                </p:cNvPr>
                <p:cNvGrpSpPr/>
                <p:nvPr/>
              </p:nvGrpSpPr>
              <p:grpSpPr>
                <a:xfrm>
                  <a:off x="8105775" y="9244585"/>
                  <a:ext cx="1943100" cy="6085329"/>
                  <a:chOff x="7143750" y="8287896"/>
                  <a:chExt cx="1943100" cy="6085329"/>
                </a:xfrm>
              </p:grpSpPr>
              <p:sp>
                <p:nvSpPr>
                  <p:cNvPr id="80" name="Cube 79">
                    <a:extLst>
                      <a:ext uri="{FF2B5EF4-FFF2-40B4-BE49-F238E27FC236}">
                        <a16:creationId xmlns:a16="http://schemas.microsoft.com/office/drawing/2014/main" id="{AB82F059-7910-B5DE-CD68-69B24C55AE0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1" name="Cube 80">
                    <a:extLst>
                      <a:ext uri="{FF2B5EF4-FFF2-40B4-BE49-F238E27FC236}">
                        <a16:creationId xmlns:a16="http://schemas.microsoft.com/office/drawing/2014/main" id="{CA93ECE3-365E-9202-9200-043E230797F5}"/>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2" name="Cube 81">
                    <a:extLst>
                      <a:ext uri="{FF2B5EF4-FFF2-40B4-BE49-F238E27FC236}">
                        <a16:creationId xmlns:a16="http://schemas.microsoft.com/office/drawing/2014/main" id="{BA3A3305-7632-002A-A587-F96FCB4B9508}"/>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3" name="Cube 82">
                    <a:extLst>
                      <a:ext uri="{FF2B5EF4-FFF2-40B4-BE49-F238E27FC236}">
                        <a16:creationId xmlns:a16="http://schemas.microsoft.com/office/drawing/2014/main" id="{15D51EE8-F98F-FCDA-544E-182815FDB3F5}"/>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75" name="Group 74">
                  <a:extLst>
                    <a:ext uri="{FF2B5EF4-FFF2-40B4-BE49-F238E27FC236}">
                      <a16:creationId xmlns:a16="http://schemas.microsoft.com/office/drawing/2014/main" id="{D405EC6C-A68E-62FA-8BCE-09CC7E27D9C9}"/>
                    </a:ext>
                  </a:extLst>
                </p:cNvPr>
                <p:cNvGrpSpPr/>
                <p:nvPr/>
              </p:nvGrpSpPr>
              <p:grpSpPr>
                <a:xfrm>
                  <a:off x="8601075" y="9706356"/>
                  <a:ext cx="1943100" cy="6085329"/>
                  <a:chOff x="7143750" y="8259321"/>
                  <a:chExt cx="1943100" cy="6085329"/>
                </a:xfrm>
              </p:grpSpPr>
              <p:sp>
                <p:nvSpPr>
                  <p:cNvPr id="76" name="Cube 75">
                    <a:extLst>
                      <a:ext uri="{FF2B5EF4-FFF2-40B4-BE49-F238E27FC236}">
                        <a16:creationId xmlns:a16="http://schemas.microsoft.com/office/drawing/2014/main" id="{5FB740B0-2836-8B36-44A6-4AA7E0039604}"/>
                      </a:ext>
                    </a:extLst>
                  </p:cNvPr>
                  <p:cNvSpPr/>
                  <p:nvPr/>
                </p:nvSpPr>
                <p:spPr>
                  <a:xfrm flipH="1">
                    <a:off x="7143750" y="12401550"/>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7" name="Cube 76">
                    <a:extLst>
                      <a:ext uri="{FF2B5EF4-FFF2-40B4-BE49-F238E27FC236}">
                        <a16:creationId xmlns:a16="http://schemas.microsoft.com/office/drawing/2014/main" id="{E38E2448-AFD8-D80C-BE33-2332A9B491D4}"/>
                      </a:ext>
                    </a:extLst>
                  </p:cNvPr>
                  <p:cNvSpPr/>
                  <p:nvPr/>
                </p:nvSpPr>
                <p:spPr>
                  <a:xfrm flipH="1">
                    <a:off x="7143750" y="11020807"/>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8" name="Cube 77">
                    <a:extLst>
                      <a:ext uri="{FF2B5EF4-FFF2-40B4-BE49-F238E27FC236}">
                        <a16:creationId xmlns:a16="http://schemas.microsoft.com/office/drawing/2014/main" id="{FD7AA656-7207-1732-10B7-0E0B9C3B51A3}"/>
                      </a:ext>
                    </a:extLst>
                  </p:cNvPr>
                  <p:cNvSpPr/>
                  <p:nvPr/>
                </p:nvSpPr>
                <p:spPr>
                  <a:xfrm flipH="1">
                    <a:off x="7143750" y="9640064"/>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9" name="Cube 78">
                    <a:extLst>
                      <a:ext uri="{FF2B5EF4-FFF2-40B4-BE49-F238E27FC236}">
                        <a16:creationId xmlns:a16="http://schemas.microsoft.com/office/drawing/2014/main" id="{1A2A749B-957B-7E3C-CA17-DDC592AA46B9}"/>
                      </a:ext>
                    </a:extLst>
                  </p:cNvPr>
                  <p:cNvSpPr/>
                  <p:nvPr/>
                </p:nvSpPr>
                <p:spPr>
                  <a:xfrm flipH="1">
                    <a:off x="7143750" y="8259321"/>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nvGrpSpPr>
              <p:cNvPr id="50" name="Group 49">
                <a:extLst>
                  <a:ext uri="{FF2B5EF4-FFF2-40B4-BE49-F238E27FC236}">
                    <a16:creationId xmlns:a16="http://schemas.microsoft.com/office/drawing/2014/main" id="{0327BBE8-9AE6-2826-7B9D-A5D2A78F1877}"/>
                  </a:ext>
                </a:extLst>
              </p:cNvPr>
              <p:cNvGrpSpPr/>
              <p:nvPr/>
            </p:nvGrpSpPr>
            <p:grpSpPr>
              <a:xfrm>
                <a:off x="7125341" y="7101461"/>
                <a:ext cx="3400425" cy="7532364"/>
                <a:chOff x="7143750" y="8287896"/>
                <a:chExt cx="3400425" cy="7532364"/>
              </a:xfrm>
            </p:grpSpPr>
            <p:grpSp>
              <p:nvGrpSpPr>
                <p:cNvPr id="51" name="Group 50">
                  <a:extLst>
                    <a:ext uri="{FF2B5EF4-FFF2-40B4-BE49-F238E27FC236}">
                      <a16:creationId xmlns:a16="http://schemas.microsoft.com/office/drawing/2014/main" id="{AA7EAB6E-608D-CB81-5819-0E1580DE5C54}"/>
                    </a:ext>
                  </a:extLst>
                </p:cNvPr>
                <p:cNvGrpSpPr/>
                <p:nvPr/>
              </p:nvGrpSpPr>
              <p:grpSpPr>
                <a:xfrm>
                  <a:off x="7143750" y="8287896"/>
                  <a:ext cx="1943100" cy="6085329"/>
                  <a:chOff x="7143750" y="8287896"/>
                  <a:chExt cx="1943100" cy="6085329"/>
                </a:xfrm>
              </p:grpSpPr>
              <p:sp>
                <p:nvSpPr>
                  <p:cNvPr id="67" name="Cube 66">
                    <a:extLst>
                      <a:ext uri="{FF2B5EF4-FFF2-40B4-BE49-F238E27FC236}">
                        <a16:creationId xmlns:a16="http://schemas.microsoft.com/office/drawing/2014/main" id="{128B3D62-47EE-E280-D7FB-42113F3B7F3E}"/>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8" name="Cube 67">
                    <a:extLst>
                      <a:ext uri="{FF2B5EF4-FFF2-40B4-BE49-F238E27FC236}">
                        <a16:creationId xmlns:a16="http://schemas.microsoft.com/office/drawing/2014/main" id="{343CDF22-84A6-416F-925A-1CBF06DA966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9" name="Cube 68">
                    <a:extLst>
                      <a:ext uri="{FF2B5EF4-FFF2-40B4-BE49-F238E27FC236}">
                        <a16:creationId xmlns:a16="http://schemas.microsoft.com/office/drawing/2014/main" id="{CE2D895E-C665-562B-E1CB-37B1D0095537}"/>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0" name="Cube 69">
                    <a:extLst>
                      <a:ext uri="{FF2B5EF4-FFF2-40B4-BE49-F238E27FC236}">
                        <a16:creationId xmlns:a16="http://schemas.microsoft.com/office/drawing/2014/main" id="{22363ADD-676A-B5E4-AA50-A07B16320727}"/>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52" name="Group 51">
                  <a:extLst>
                    <a:ext uri="{FF2B5EF4-FFF2-40B4-BE49-F238E27FC236}">
                      <a16:creationId xmlns:a16="http://schemas.microsoft.com/office/drawing/2014/main" id="{64F7E14D-9827-DC20-0E83-4B745E013C67}"/>
                    </a:ext>
                  </a:extLst>
                </p:cNvPr>
                <p:cNvGrpSpPr/>
                <p:nvPr/>
              </p:nvGrpSpPr>
              <p:grpSpPr>
                <a:xfrm>
                  <a:off x="7639050" y="8778242"/>
                  <a:ext cx="1943100" cy="6085329"/>
                  <a:chOff x="7143750" y="8287896"/>
                  <a:chExt cx="1943100" cy="6085329"/>
                </a:xfrm>
              </p:grpSpPr>
              <p:sp>
                <p:nvSpPr>
                  <p:cNvPr id="63" name="Cube 62">
                    <a:extLst>
                      <a:ext uri="{FF2B5EF4-FFF2-40B4-BE49-F238E27FC236}">
                        <a16:creationId xmlns:a16="http://schemas.microsoft.com/office/drawing/2014/main" id="{ECA33176-9EFD-C12F-B8EA-B70D9E8CF6F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4" name="Cube 63">
                    <a:extLst>
                      <a:ext uri="{FF2B5EF4-FFF2-40B4-BE49-F238E27FC236}">
                        <a16:creationId xmlns:a16="http://schemas.microsoft.com/office/drawing/2014/main" id="{694FE393-CA96-3D3E-AB43-C24AC72918A0}"/>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5" name="Cube 64">
                    <a:extLst>
                      <a:ext uri="{FF2B5EF4-FFF2-40B4-BE49-F238E27FC236}">
                        <a16:creationId xmlns:a16="http://schemas.microsoft.com/office/drawing/2014/main" id="{67E0BE6E-F03A-66D5-B8A6-257F825817A2}"/>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6" name="Cube 65">
                    <a:extLst>
                      <a:ext uri="{FF2B5EF4-FFF2-40B4-BE49-F238E27FC236}">
                        <a16:creationId xmlns:a16="http://schemas.microsoft.com/office/drawing/2014/main" id="{8A2E6300-71D9-D1D2-6751-F9455B1BD09C}"/>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53" name="Group 52">
                  <a:extLst>
                    <a:ext uri="{FF2B5EF4-FFF2-40B4-BE49-F238E27FC236}">
                      <a16:creationId xmlns:a16="http://schemas.microsoft.com/office/drawing/2014/main" id="{4B7B1F42-2AD0-2B30-76E3-162074E18E5D}"/>
                    </a:ext>
                  </a:extLst>
                </p:cNvPr>
                <p:cNvGrpSpPr/>
                <p:nvPr/>
              </p:nvGrpSpPr>
              <p:grpSpPr>
                <a:xfrm>
                  <a:off x="8105775" y="9244585"/>
                  <a:ext cx="1943100" cy="6085329"/>
                  <a:chOff x="7143750" y="8287896"/>
                  <a:chExt cx="1943100" cy="6085329"/>
                </a:xfrm>
              </p:grpSpPr>
              <p:sp>
                <p:nvSpPr>
                  <p:cNvPr id="59" name="Cube 58">
                    <a:extLst>
                      <a:ext uri="{FF2B5EF4-FFF2-40B4-BE49-F238E27FC236}">
                        <a16:creationId xmlns:a16="http://schemas.microsoft.com/office/drawing/2014/main" id="{F49DA371-BA6B-92D2-59FF-EC25B6CFAF0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0" name="Cube 59">
                    <a:extLst>
                      <a:ext uri="{FF2B5EF4-FFF2-40B4-BE49-F238E27FC236}">
                        <a16:creationId xmlns:a16="http://schemas.microsoft.com/office/drawing/2014/main" id="{E1241B5D-C5F8-8122-B9E7-19229C7B6A4F}"/>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1" name="Cube 60">
                    <a:extLst>
                      <a:ext uri="{FF2B5EF4-FFF2-40B4-BE49-F238E27FC236}">
                        <a16:creationId xmlns:a16="http://schemas.microsoft.com/office/drawing/2014/main" id="{EB21FF35-3877-776C-BA98-56A0A57D269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2" name="Cube 61">
                    <a:extLst>
                      <a:ext uri="{FF2B5EF4-FFF2-40B4-BE49-F238E27FC236}">
                        <a16:creationId xmlns:a16="http://schemas.microsoft.com/office/drawing/2014/main" id="{50C4B27F-D811-68EA-2F02-C07DB6C0440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54" name="Group 53">
                  <a:extLst>
                    <a:ext uri="{FF2B5EF4-FFF2-40B4-BE49-F238E27FC236}">
                      <a16:creationId xmlns:a16="http://schemas.microsoft.com/office/drawing/2014/main" id="{726DD469-72B2-72F5-D56D-6B144D7F614D}"/>
                    </a:ext>
                  </a:extLst>
                </p:cNvPr>
                <p:cNvGrpSpPr/>
                <p:nvPr/>
              </p:nvGrpSpPr>
              <p:grpSpPr>
                <a:xfrm>
                  <a:off x="8601075" y="9734931"/>
                  <a:ext cx="1943100" cy="6085329"/>
                  <a:chOff x="7143750" y="8287896"/>
                  <a:chExt cx="1943100" cy="6085329"/>
                </a:xfrm>
              </p:grpSpPr>
              <p:sp>
                <p:nvSpPr>
                  <p:cNvPr id="55" name="Cube 54">
                    <a:extLst>
                      <a:ext uri="{FF2B5EF4-FFF2-40B4-BE49-F238E27FC236}">
                        <a16:creationId xmlns:a16="http://schemas.microsoft.com/office/drawing/2014/main" id="{366C52FD-F8B2-2161-016C-A9A490C1A16D}"/>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6" name="Cube 55">
                    <a:extLst>
                      <a:ext uri="{FF2B5EF4-FFF2-40B4-BE49-F238E27FC236}">
                        <a16:creationId xmlns:a16="http://schemas.microsoft.com/office/drawing/2014/main" id="{2F8C67B1-634F-0DF6-A68C-82AF6CFA2467}"/>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7" name="Cube 56">
                    <a:extLst>
                      <a:ext uri="{FF2B5EF4-FFF2-40B4-BE49-F238E27FC236}">
                        <a16:creationId xmlns:a16="http://schemas.microsoft.com/office/drawing/2014/main" id="{2D71E082-0106-525E-D05F-1C7252340654}"/>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8" name="Cube 57">
                    <a:extLst>
                      <a:ext uri="{FF2B5EF4-FFF2-40B4-BE49-F238E27FC236}">
                        <a16:creationId xmlns:a16="http://schemas.microsoft.com/office/drawing/2014/main" id="{9FFAD8A1-47B3-3B4E-26D2-725E1818D8FD}"/>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sp>
          <p:nvSpPr>
            <p:cNvPr id="92" name="TextBox 91">
              <a:extLst>
                <a:ext uri="{FF2B5EF4-FFF2-40B4-BE49-F238E27FC236}">
                  <a16:creationId xmlns:a16="http://schemas.microsoft.com/office/drawing/2014/main" id="{6D0D7E5B-F860-0D32-2858-A77ABDD269D1}"/>
                </a:ext>
              </a:extLst>
            </p:cNvPr>
            <p:cNvSpPr txBox="1"/>
            <p:nvPr/>
          </p:nvSpPr>
          <p:spPr>
            <a:xfrm>
              <a:off x="8838101" y="14936715"/>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grpSp>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Group Normalization</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Batch Normalization Review</a:t>
            </a:r>
          </a:p>
        </p:txBody>
      </p:sp>
      <p:sp>
        <p:nvSpPr>
          <p:cNvPr id="48" name="TextBox 47">
            <a:extLst>
              <a:ext uri="{FF2B5EF4-FFF2-40B4-BE49-F238E27FC236}">
                <a16:creationId xmlns:a16="http://schemas.microsoft.com/office/drawing/2014/main" id="{84195F08-5C3F-F95F-480D-63DCCD2534DB}"/>
              </a:ext>
            </a:extLst>
          </p:cNvPr>
          <p:cNvSpPr txBox="1"/>
          <p:nvPr/>
        </p:nvSpPr>
        <p:spPr>
          <a:xfrm>
            <a:off x="6053138" y="13577600"/>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47" name="Group 46">
            <a:extLst>
              <a:ext uri="{FF2B5EF4-FFF2-40B4-BE49-F238E27FC236}">
                <a16:creationId xmlns:a16="http://schemas.microsoft.com/office/drawing/2014/main" id="{5344C891-DC25-38FF-B17B-A78B01BB755B}"/>
              </a:ext>
            </a:extLst>
          </p:cNvPr>
          <p:cNvGrpSpPr/>
          <p:nvPr/>
        </p:nvGrpSpPr>
        <p:grpSpPr>
          <a:xfrm>
            <a:off x="6630042" y="6781697"/>
            <a:ext cx="3400425" cy="7532364"/>
            <a:chOff x="7143750" y="8287896"/>
            <a:chExt cx="3400425" cy="7532364"/>
          </a:xfrm>
        </p:grpSpPr>
        <p:grpSp>
          <p:nvGrpSpPr>
            <p:cNvPr id="31" name="Group 30">
              <a:extLst>
                <a:ext uri="{FF2B5EF4-FFF2-40B4-BE49-F238E27FC236}">
                  <a16:creationId xmlns:a16="http://schemas.microsoft.com/office/drawing/2014/main" id="{794727B0-A103-CEE4-F512-CF7A970D2F99}"/>
                </a:ext>
              </a:extLst>
            </p:cNvPr>
            <p:cNvGrpSpPr/>
            <p:nvPr/>
          </p:nvGrpSpPr>
          <p:grpSpPr>
            <a:xfrm>
              <a:off x="7143750" y="8287896"/>
              <a:ext cx="1943100" cy="6085329"/>
              <a:chOff x="7143750" y="8287896"/>
              <a:chExt cx="1943100" cy="6085329"/>
            </a:xfrm>
          </p:grpSpPr>
          <p:sp>
            <p:nvSpPr>
              <p:cNvPr id="7" name="Cube 6">
                <a:extLst>
                  <a:ext uri="{FF2B5EF4-FFF2-40B4-BE49-F238E27FC236}">
                    <a16:creationId xmlns:a16="http://schemas.microsoft.com/office/drawing/2014/main" id="{A2B884A9-660E-6E31-C4E6-BBDEB2E424B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 name="Cube 12">
                <a:extLst>
                  <a:ext uri="{FF2B5EF4-FFF2-40B4-BE49-F238E27FC236}">
                    <a16:creationId xmlns:a16="http://schemas.microsoft.com/office/drawing/2014/main" id="{29106DE8-0305-A23D-A803-66BC11CA167A}"/>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2" name="Cube 21">
                <a:extLst>
                  <a:ext uri="{FF2B5EF4-FFF2-40B4-BE49-F238E27FC236}">
                    <a16:creationId xmlns:a16="http://schemas.microsoft.com/office/drawing/2014/main" id="{C8C45F21-C2CE-4408-4276-2DBB034190C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 name="Cube 25">
                <a:extLst>
                  <a:ext uri="{FF2B5EF4-FFF2-40B4-BE49-F238E27FC236}">
                    <a16:creationId xmlns:a16="http://schemas.microsoft.com/office/drawing/2014/main" id="{064BB4D2-3ED2-292B-BA20-0E4869D9CC02}"/>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2" name="Group 31">
              <a:extLst>
                <a:ext uri="{FF2B5EF4-FFF2-40B4-BE49-F238E27FC236}">
                  <a16:creationId xmlns:a16="http://schemas.microsoft.com/office/drawing/2014/main" id="{93B5CF2C-CF15-E7A4-6F9B-0D92D2C35FC4}"/>
                </a:ext>
              </a:extLst>
            </p:cNvPr>
            <p:cNvGrpSpPr/>
            <p:nvPr/>
          </p:nvGrpSpPr>
          <p:grpSpPr>
            <a:xfrm>
              <a:off x="7639050" y="8778242"/>
              <a:ext cx="1943100" cy="6085329"/>
              <a:chOff x="7143750" y="8287896"/>
              <a:chExt cx="1943100" cy="6085329"/>
            </a:xfrm>
          </p:grpSpPr>
          <p:sp>
            <p:nvSpPr>
              <p:cNvPr id="33" name="Cube 32">
                <a:extLst>
                  <a:ext uri="{FF2B5EF4-FFF2-40B4-BE49-F238E27FC236}">
                    <a16:creationId xmlns:a16="http://schemas.microsoft.com/office/drawing/2014/main" id="{946F1569-E04F-2884-81C8-91335A1B8EB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4" name="Cube 33">
                <a:extLst>
                  <a:ext uri="{FF2B5EF4-FFF2-40B4-BE49-F238E27FC236}">
                    <a16:creationId xmlns:a16="http://schemas.microsoft.com/office/drawing/2014/main" id="{E6058C10-7F1A-5728-650D-6B43380D6D3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 name="Cube 34">
                <a:extLst>
                  <a:ext uri="{FF2B5EF4-FFF2-40B4-BE49-F238E27FC236}">
                    <a16:creationId xmlns:a16="http://schemas.microsoft.com/office/drawing/2014/main" id="{B3D7B5F2-D89A-0A5D-970E-EFD5065C1C9B}"/>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6" name="Cube 35">
                <a:extLst>
                  <a:ext uri="{FF2B5EF4-FFF2-40B4-BE49-F238E27FC236}">
                    <a16:creationId xmlns:a16="http://schemas.microsoft.com/office/drawing/2014/main" id="{817CA7A1-9DAA-9A8A-4DA6-4653A72E02E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7" name="Group 36">
              <a:extLst>
                <a:ext uri="{FF2B5EF4-FFF2-40B4-BE49-F238E27FC236}">
                  <a16:creationId xmlns:a16="http://schemas.microsoft.com/office/drawing/2014/main" id="{F8EFA11F-48E8-29AB-034E-743D99BD18F2}"/>
                </a:ext>
              </a:extLst>
            </p:cNvPr>
            <p:cNvGrpSpPr/>
            <p:nvPr/>
          </p:nvGrpSpPr>
          <p:grpSpPr>
            <a:xfrm>
              <a:off x="8105775" y="9244585"/>
              <a:ext cx="1943100" cy="6085329"/>
              <a:chOff x="7143750" y="8287896"/>
              <a:chExt cx="1943100" cy="6085329"/>
            </a:xfrm>
          </p:grpSpPr>
          <p:sp>
            <p:nvSpPr>
              <p:cNvPr id="38" name="Cube 37">
                <a:extLst>
                  <a:ext uri="{FF2B5EF4-FFF2-40B4-BE49-F238E27FC236}">
                    <a16:creationId xmlns:a16="http://schemas.microsoft.com/office/drawing/2014/main" id="{7F100C93-9CFF-A7DE-1424-1BF26D4C556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 name="Cube 38">
                <a:extLst>
                  <a:ext uri="{FF2B5EF4-FFF2-40B4-BE49-F238E27FC236}">
                    <a16:creationId xmlns:a16="http://schemas.microsoft.com/office/drawing/2014/main" id="{714B9D3D-7E14-EA26-8A66-E3ED0CE8E441}"/>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 name="Cube 39">
                <a:extLst>
                  <a:ext uri="{FF2B5EF4-FFF2-40B4-BE49-F238E27FC236}">
                    <a16:creationId xmlns:a16="http://schemas.microsoft.com/office/drawing/2014/main" id="{B34CF44D-9C8F-DDD3-1536-7D657605D2F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 name="Cube 40">
                <a:extLst>
                  <a:ext uri="{FF2B5EF4-FFF2-40B4-BE49-F238E27FC236}">
                    <a16:creationId xmlns:a16="http://schemas.microsoft.com/office/drawing/2014/main" id="{E187FA37-4804-2BF9-760E-01E130809054}"/>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42" name="Group 41">
              <a:extLst>
                <a:ext uri="{FF2B5EF4-FFF2-40B4-BE49-F238E27FC236}">
                  <a16:creationId xmlns:a16="http://schemas.microsoft.com/office/drawing/2014/main" id="{91DE92D4-AC80-9255-0EE4-91F24ED54216}"/>
                </a:ext>
              </a:extLst>
            </p:cNvPr>
            <p:cNvGrpSpPr/>
            <p:nvPr/>
          </p:nvGrpSpPr>
          <p:grpSpPr>
            <a:xfrm>
              <a:off x="8601075" y="9734931"/>
              <a:ext cx="1943100" cy="6085329"/>
              <a:chOff x="7143750" y="8287896"/>
              <a:chExt cx="1943100" cy="6085329"/>
            </a:xfrm>
          </p:grpSpPr>
          <p:sp>
            <p:nvSpPr>
              <p:cNvPr id="43" name="Cube 42">
                <a:extLst>
                  <a:ext uri="{FF2B5EF4-FFF2-40B4-BE49-F238E27FC236}">
                    <a16:creationId xmlns:a16="http://schemas.microsoft.com/office/drawing/2014/main" id="{E86C2910-EF9E-A33D-855D-9251390EEA70}"/>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4" name="Cube 43">
                <a:extLst>
                  <a:ext uri="{FF2B5EF4-FFF2-40B4-BE49-F238E27FC236}">
                    <a16:creationId xmlns:a16="http://schemas.microsoft.com/office/drawing/2014/main" id="{4F4C8C8E-0B45-1766-0CAB-F55499CFFBE9}"/>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5" name="Cube 44">
                <a:extLst>
                  <a:ext uri="{FF2B5EF4-FFF2-40B4-BE49-F238E27FC236}">
                    <a16:creationId xmlns:a16="http://schemas.microsoft.com/office/drawing/2014/main" id="{7D721EE1-7462-B1AF-75B0-FB3A2595E64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6" name="Cube 45">
                <a:extLst>
                  <a:ext uri="{FF2B5EF4-FFF2-40B4-BE49-F238E27FC236}">
                    <a16:creationId xmlns:a16="http://schemas.microsoft.com/office/drawing/2014/main" id="{2A62D4F5-917F-2812-E7CF-9607DA88BFD3}"/>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sp>
        <p:nvSpPr>
          <p:cNvPr id="49" name="TextBox 48">
            <a:extLst>
              <a:ext uri="{FF2B5EF4-FFF2-40B4-BE49-F238E27FC236}">
                <a16:creationId xmlns:a16="http://schemas.microsoft.com/office/drawing/2014/main" id="{E992CA35-D7B5-3324-5CB5-8FB41ADFA3F7}"/>
              </a:ext>
            </a:extLst>
          </p:cNvPr>
          <p:cNvSpPr txBox="1"/>
          <p:nvPr/>
        </p:nvSpPr>
        <p:spPr>
          <a:xfrm rot="16200000">
            <a:off x="5120872" y="9868788"/>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sp>
        <p:nvSpPr>
          <p:cNvPr id="3" name="TextBox 2">
            <a:extLst>
              <a:ext uri="{FF2B5EF4-FFF2-40B4-BE49-F238E27FC236}">
                <a16:creationId xmlns:a16="http://schemas.microsoft.com/office/drawing/2014/main" id="{4CF49416-6D92-FAE7-424B-A29C88B4D1F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15FD9F64-BCB9-6AE1-19F7-940E53D2074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467882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14</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https://learn.nvidia.com/certificates?id=OVmqY4cSSya0BdMQBWHxzw</a:t>
            </a:r>
          </a:p>
        </p:txBody>
      </p:sp>
      <p:pic>
        <p:nvPicPr>
          <p:cNvPr id="3" name="Picture 2">
            <a:extLst>
              <a:ext uri="{FF2B5EF4-FFF2-40B4-BE49-F238E27FC236}">
                <a16:creationId xmlns:a16="http://schemas.microsoft.com/office/drawing/2014/main" id="{FB0B25F9-1136-7B28-6E23-714339A84BA0}"/>
              </a:ext>
            </a:extLst>
          </p:cNvPr>
          <p:cNvPicPr>
            <a:picLocks noChangeAspect="1"/>
          </p:cNvPicPr>
          <p:nvPr/>
        </p:nvPicPr>
        <p:blipFill>
          <a:blip r:embed="rId3"/>
          <a:stretch>
            <a:fillRect/>
          </a:stretch>
        </p:blipFill>
        <p:spPr>
          <a:xfrm>
            <a:off x="5888084" y="680126"/>
            <a:ext cx="24799833" cy="18854133"/>
          </a:xfrm>
          <a:prstGeom prst="rect">
            <a:avLst/>
          </a:prstGeom>
        </p:spPr>
      </p:pic>
    </p:spTree>
    <p:extLst>
      <p:ext uri="{BB962C8B-B14F-4D97-AF65-F5344CB8AC3E}">
        <p14:creationId xmlns:p14="http://schemas.microsoft.com/office/powerpoint/2010/main" val="306783028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11649CC1-31F3-9A8C-1451-CFE511648D7A}"/>
              </a:ext>
            </a:extLst>
          </p:cNvPr>
          <p:cNvGrpSpPr/>
          <p:nvPr/>
        </p:nvGrpSpPr>
        <p:grpSpPr>
          <a:xfrm>
            <a:off x="10079374" y="6781697"/>
            <a:ext cx="1943100" cy="6085329"/>
            <a:chOff x="7143750" y="8287896"/>
            <a:chExt cx="1943100" cy="6085329"/>
          </a:xfrm>
        </p:grpSpPr>
        <p:sp>
          <p:nvSpPr>
            <p:cNvPr id="88" name="Cube 87">
              <a:extLst>
                <a:ext uri="{FF2B5EF4-FFF2-40B4-BE49-F238E27FC236}">
                  <a16:creationId xmlns:a16="http://schemas.microsoft.com/office/drawing/2014/main" id="{380A00E9-489C-B748-5BDA-44CDC411E93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9" name="Cube 88">
              <a:extLst>
                <a:ext uri="{FF2B5EF4-FFF2-40B4-BE49-F238E27FC236}">
                  <a16:creationId xmlns:a16="http://schemas.microsoft.com/office/drawing/2014/main" id="{F82F1C58-0C1B-1852-965F-F3A2194B898C}"/>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90" name="Cube 89">
              <a:extLst>
                <a:ext uri="{FF2B5EF4-FFF2-40B4-BE49-F238E27FC236}">
                  <a16:creationId xmlns:a16="http://schemas.microsoft.com/office/drawing/2014/main" id="{5AFE46D2-CF74-7ACE-860E-805FC76DECB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91" name="Cube 90">
              <a:extLst>
                <a:ext uri="{FF2B5EF4-FFF2-40B4-BE49-F238E27FC236}">
                  <a16:creationId xmlns:a16="http://schemas.microsoft.com/office/drawing/2014/main" id="{A7B48EC6-591F-217E-EF2D-2C417C1290B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73" name="Group 72">
            <a:extLst>
              <a:ext uri="{FF2B5EF4-FFF2-40B4-BE49-F238E27FC236}">
                <a16:creationId xmlns:a16="http://schemas.microsoft.com/office/drawing/2014/main" id="{6E86C206-C8BB-458C-1790-C9915A320F42}"/>
              </a:ext>
            </a:extLst>
          </p:cNvPr>
          <p:cNvGrpSpPr/>
          <p:nvPr/>
        </p:nvGrpSpPr>
        <p:grpSpPr>
          <a:xfrm>
            <a:off x="10574674" y="7272043"/>
            <a:ext cx="1943100" cy="6085329"/>
            <a:chOff x="7143750" y="8287896"/>
            <a:chExt cx="1943100" cy="6085329"/>
          </a:xfrm>
        </p:grpSpPr>
        <p:sp>
          <p:nvSpPr>
            <p:cNvPr id="84" name="Cube 83">
              <a:extLst>
                <a:ext uri="{FF2B5EF4-FFF2-40B4-BE49-F238E27FC236}">
                  <a16:creationId xmlns:a16="http://schemas.microsoft.com/office/drawing/2014/main" id="{D2223079-3A3D-4E2F-92FE-0A2D2FCC415B}"/>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5" name="Cube 84">
              <a:extLst>
                <a:ext uri="{FF2B5EF4-FFF2-40B4-BE49-F238E27FC236}">
                  <a16:creationId xmlns:a16="http://schemas.microsoft.com/office/drawing/2014/main" id="{A280BF49-0F7F-25BD-8ED6-AC1654F11E1D}"/>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6" name="Cube 85">
              <a:extLst>
                <a:ext uri="{FF2B5EF4-FFF2-40B4-BE49-F238E27FC236}">
                  <a16:creationId xmlns:a16="http://schemas.microsoft.com/office/drawing/2014/main" id="{4B78F655-854F-4E40-9C20-63518F45F6CF}"/>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7" name="Cube 86">
              <a:extLst>
                <a:ext uri="{FF2B5EF4-FFF2-40B4-BE49-F238E27FC236}">
                  <a16:creationId xmlns:a16="http://schemas.microsoft.com/office/drawing/2014/main" id="{43B5D3A8-636C-0882-B671-FBF77762BD7D}"/>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74" name="Group 73">
            <a:extLst>
              <a:ext uri="{FF2B5EF4-FFF2-40B4-BE49-F238E27FC236}">
                <a16:creationId xmlns:a16="http://schemas.microsoft.com/office/drawing/2014/main" id="{74B66625-41BD-3808-3EAD-88C6E21C8E06}"/>
              </a:ext>
            </a:extLst>
          </p:cNvPr>
          <p:cNvGrpSpPr/>
          <p:nvPr/>
        </p:nvGrpSpPr>
        <p:grpSpPr>
          <a:xfrm>
            <a:off x="11041399" y="7738386"/>
            <a:ext cx="1943100" cy="6085329"/>
            <a:chOff x="7143750" y="8287896"/>
            <a:chExt cx="1943100" cy="6085329"/>
          </a:xfrm>
        </p:grpSpPr>
        <p:sp>
          <p:nvSpPr>
            <p:cNvPr id="80" name="Cube 79">
              <a:extLst>
                <a:ext uri="{FF2B5EF4-FFF2-40B4-BE49-F238E27FC236}">
                  <a16:creationId xmlns:a16="http://schemas.microsoft.com/office/drawing/2014/main" id="{AB82F059-7910-B5DE-CD68-69B24C55AE0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1" name="Cube 80">
              <a:extLst>
                <a:ext uri="{FF2B5EF4-FFF2-40B4-BE49-F238E27FC236}">
                  <a16:creationId xmlns:a16="http://schemas.microsoft.com/office/drawing/2014/main" id="{CA93ECE3-365E-9202-9200-043E230797F5}"/>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2" name="Cube 81">
              <a:extLst>
                <a:ext uri="{FF2B5EF4-FFF2-40B4-BE49-F238E27FC236}">
                  <a16:creationId xmlns:a16="http://schemas.microsoft.com/office/drawing/2014/main" id="{BA3A3305-7632-002A-A587-F96FCB4B9508}"/>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3" name="Cube 82">
              <a:extLst>
                <a:ext uri="{FF2B5EF4-FFF2-40B4-BE49-F238E27FC236}">
                  <a16:creationId xmlns:a16="http://schemas.microsoft.com/office/drawing/2014/main" id="{15D51EE8-F98F-FCDA-544E-182815FDB3F5}"/>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76" name="Cube 75">
            <a:extLst>
              <a:ext uri="{FF2B5EF4-FFF2-40B4-BE49-F238E27FC236}">
                <a16:creationId xmlns:a16="http://schemas.microsoft.com/office/drawing/2014/main" id="{5FB740B0-2836-8B36-44A6-4AA7E0039604}"/>
              </a:ext>
            </a:extLst>
          </p:cNvPr>
          <p:cNvSpPr/>
          <p:nvPr/>
        </p:nvSpPr>
        <p:spPr>
          <a:xfrm flipH="1">
            <a:off x="11536699" y="1234238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7" name="Cube 76">
            <a:extLst>
              <a:ext uri="{FF2B5EF4-FFF2-40B4-BE49-F238E27FC236}">
                <a16:creationId xmlns:a16="http://schemas.microsoft.com/office/drawing/2014/main" id="{E38E2448-AFD8-D80C-BE33-2332A9B491D4}"/>
              </a:ext>
            </a:extLst>
          </p:cNvPr>
          <p:cNvSpPr/>
          <p:nvPr/>
        </p:nvSpPr>
        <p:spPr>
          <a:xfrm flipH="1">
            <a:off x="11536699" y="10961643"/>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8" name="Cube 77">
            <a:extLst>
              <a:ext uri="{FF2B5EF4-FFF2-40B4-BE49-F238E27FC236}">
                <a16:creationId xmlns:a16="http://schemas.microsoft.com/office/drawing/2014/main" id="{FD7AA656-7207-1732-10B7-0E0B9C3B51A3}"/>
              </a:ext>
            </a:extLst>
          </p:cNvPr>
          <p:cNvSpPr/>
          <p:nvPr/>
        </p:nvSpPr>
        <p:spPr>
          <a:xfrm flipH="1">
            <a:off x="11536699" y="9580900"/>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9" name="Cube 78">
            <a:extLst>
              <a:ext uri="{FF2B5EF4-FFF2-40B4-BE49-F238E27FC236}">
                <a16:creationId xmlns:a16="http://schemas.microsoft.com/office/drawing/2014/main" id="{1A2A749B-957B-7E3C-CA17-DDC592AA46B9}"/>
              </a:ext>
            </a:extLst>
          </p:cNvPr>
          <p:cNvSpPr/>
          <p:nvPr/>
        </p:nvSpPr>
        <p:spPr>
          <a:xfrm flipH="1">
            <a:off x="11536699" y="8200157"/>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nvGrpSpPr>
          <p:cNvPr id="51" name="Group 50">
            <a:extLst>
              <a:ext uri="{FF2B5EF4-FFF2-40B4-BE49-F238E27FC236}">
                <a16:creationId xmlns:a16="http://schemas.microsoft.com/office/drawing/2014/main" id="{AA7EAB6E-608D-CB81-5819-0E1580DE5C54}"/>
              </a:ext>
            </a:extLst>
          </p:cNvPr>
          <p:cNvGrpSpPr/>
          <p:nvPr/>
        </p:nvGrpSpPr>
        <p:grpSpPr>
          <a:xfrm>
            <a:off x="8354708" y="6781697"/>
            <a:ext cx="1943100" cy="6085329"/>
            <a:chOff x="7143750" y="8287896"/>
            <a:chExt cx="1943100" cy="6085329"/>
          </a:xfrm>
        </p:grpSpPr>
        <p:sp>
          <p:nvSpPr>
            <p:cNvPr id="67" name="Cube 66">
              <a:extLst>
                <a:ext uri="{FF2B5EF4-FFF2-40B4-BE49-F238E27FC236}">
                  <a16:creationId xmlns:a16="http://schemas.microsoft.com/office/drawing/2014/main" id="{128B3D62-47EE-E280-D7FB-42113F3B7F3E}"/>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8" name="Cube 67">
              <a:extLst>
                <a:ext uri="{FF2B5EF4-FFF2-40B4-BE49-F238E27FC236}">
                  <a16:creationId xmlns:a16="http://schemas.microsoft.com/office/drawing/2014/main" id="{343CDF22-84A6-416F-925A-1CBF06DA966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9" name="Cube 68">
              <a:extLst>
                <a:ext uri="{FF2B5EF4-FFF2-40B4-BE49-F238E27FC236}">
                  <a16:creationId xmlns:a16="http://schemas.microsoft.com/office/drawing/2014/main" id="{CE2D895E-C665-562B-E1CB-37B1D0095537}"/>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0" name="Cube 69">
              <a:extLst>
                <a:ext uri="{FF2B5EF4-FFF2-40B4-BE49-F238E27FC236}">
                  <a16:creationId xmlns:a16="http://schemas.microsoft.com/office/drawing/2014/main" id="{22363ADD-676A-B5E4-AA50-A07B16320727}"/>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52" name="Group 51">
            <a:extLst>
              <a:ext uri="{FF2B5EF4-FFF2-40B4-BE49-F238E27FC236}">
                <a16:creationId xmlns:a16="http://schemas.microsoft.com/office/drawing/2014/main" id="{64F7E14D-9827-DC20-0E83-4B745E013C67}"/>
              </a:ext>
            </a:extLst>
          </p:cNvPr>
          <p:cNvGrpSpPr/>
          <p:nvPr/>
        </p:nvGrpSpPr>
        <p:grpSpPr>
          <a:xfrm>
            <a:off x="8850008" y="7272043"/>
            <a:ext cx="1943100" cy="6085329"/>
            <a:chOff x="7143750" y="8287896"/>
            <a:chExt cx="1943100" cy="6085329"/>
          </a:xfrm>
        </p:grpSpPr>
        <p:sp>
          <p:nvSpPr>
            <p:cNvPr id="63" name="Cube 62">
              <a:extLst>
                <a:ext uri="{FF2B5EF4-FFF2-40B4-BE49-F238E27FC236}">
                  <a16:creationId xmlns:a16="http://schemas.microsoft.com/office/drawing/2014/main" id="{ECA33176-9EFD-C12F-B8EA-B70D9E8CF6F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4" name="Cube 63">
              <a:extLst>
                <a:ext uri="{FF2B5EF4-FFF2-40B4-BE49-F238E27FC236}">
                  <a16:creationId xmlns:a16="http://schemas.microsoft.com/office/drawing/2014/main" id="{694FE393-CA96-3D3E-AB43-C24AC72918A0}"/>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5" name="Cube 64">
              <a:extLst>
                <a:ext uri="{FF2B5EF4-FFF2-40B4-BE49-F238E27FC236}">
                  <a16:creationId xmlns:a16="http://schemas.microsoft.com/office/drawing/2014/main" id="{67E0BE6E-F03A-66D5-B8A6-257F825817A2}"/>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6" name="Cube 65">
              <a:extLst>
                <a:ext uri="{FF2B5EF4-FFF2-40B4-BE49-F238E27FC236}">
                  <a16:creationId xmlns:a16="http://schemas.microsoft.com/office/drawing/2014/main" id="{8A2E6300-71D9-D1D2-6751-F9455B1BD09C}"/>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53" name="Group 52">
            <a:extLst>
              <a:ext uri="{FF2B5EF4-FFF2-40B4-BE49-F238E27FC236}">
                <a16:creationId xmlns:a16="http://schemas.microsoft.com/office/drawing/2014/main" id="{4B7B1F42-2AD0-2B30-76E3-162074E18E5D}"/>
              </a:ext>
            </a:extLst>
          </p:cNvPr>
          <p:cNvGrpSpPr/>
          <p:nvPr/>
        </p:nvGrpSpPr>
        <p:grpSpPr>
          <a:xfrm>
            <a:off x="9316733" y="7738386"/>
            <a:ext cx="1943100" cy="6085329"/>
            <a:chOff x="7143750" y="8287896"/>
            <a:chExt cx="1943100" cy="6085329"/>
          </a:xfrm>
        </p:grpSpPr>
        <p:sp>
          <p:nvSpPr>
            <p:cNvPr id="59" name="Cube 58">
              <a:extLst>
                <a:ext uri="{FF2B5EF4-FFF2-40B4-BE49-F238E27FC236}">
                  <a16:creationId xmlns:a16="http://schemas.microsoft.com/office/drawing/2014/main" id="{F49DA371-BA6B-92D2-59FF-EC25B6CFAF0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0" name="Cube 59">
              <a:extLst>
                <a:ext uri="{FF2B5EF4-FFF2-40B4-BE49-F238E27FC236}">
                  <a16:creationId xmlns:a16="http://schemas.microsoft.com/office/drawing/2014/main" id="{E1241B5D-C5F8-8122-B9E7-19229C7B6A4F}"/>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1" name="Cube 60">
              <a:extLst>
                <a:ext uri="{FF2B5EF4-FFF2-40B4-BE49-F238E27FC236}">
                  <a16:creationId xmlns:a16="http://schemas.microsoft.com/office/drawing/2014/main" id="{EB21FF35-3877-776C-BA98-56A0A57D269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2" name="Cube 61">
              <a:extLst>
                <a:ext uri="{FF2B5EF4-FFF2-40B4-BE49-F238E27FC236}">
                  <a16:creationId xmlns:a16="http://schemas.microsoft.com/office/drawing/2014/main" id="{50C4B27F-D811-68EA-2F02-C07DB6C0440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55" name="Cube 54">
            <a:extLst>
              <a:ext uri="{FF2B5EF4-FFF2-40B4-BE49-F238E27FC236}">
                <a16:creationId xmlns:a16="http://schemas.microsoft.com/office/drawing/2014/main" id="{366C52FD-F8B2-2161-016C-A9A490C1A16D}"/>
              </a:ext>
            </a:extLst>
          </p:cNvPr>
          <p:cNvSpPr/>
          <p:nvPr/>
        </p:nvSpPr>
        <p:spPr>
          <a:xfrm flipH="1">
            <a:off x="9812033" y="12370961"/>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6" name="Cube 55">
            <a:extLst>
              <a:ext uri="{FF2B5EF4-FFF2-40B4-BE49-F238E27FC236}">
                <a16:creationId xmlns:a16="http://schemas.microsoft.com/office/drawing/2014/main" id="{2F8C67B1-634F-0DF6-A68C-82AF6CFA2467}"/>
              </a:ext>
            </a:extLst>
          </p:cNvPr>
          <p:cNvSpPr/>
          <p:nvPr/>
        </p:nvSpPr>
        <p:spPr>
          <a:xfrm flipH="1">
            <a:off x="9812033" y="10990218"/>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7" name="Cube 56">
            <a:extLst>
              <a:ext uri="{FF2B5EF4-FFF2-40B4-BE49-F238E27FC236}">
                <a16:creationId xmlns:a16="http://schemas.microsoft.com/office/drawing/2014/main" id="{2D71E082-0106-525E-D05F-1C7252340654}"/>
              </a:ext>
            </a:extLst>
          </p:cNvPr>
          <p:cNvSpPr/>
          <p:nvPr/>
        </p:nvSpPr>
        <p:spPr>
          <a:xfrm flipH="1">
            <a:off x="9812033" y="960947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8" name="Cube 57">
            <a:extLst>
              <a:ext uri="{FF2B5EF4-FFF2-40B4-BE49-F238E27FC236}">
                <a16:creationId xmlns:a16="http://schemas.microsoft.com/office/drawing/2014/main" id="{9FFAD8A1-47B3-3B4E-26D2-725E1818D8FD}"/>
              </a:ext>
            </a:extLst>
          </p:cNvPr>
          <p:cNvSpPr/>
          <p:nvPr/>
        </p:nvSpPr>
        <p:spPr>
          <a:xfrm flipH="1">
            <a:off x="9812033" y="822873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92" name="TextBox 91">
            <a:extLst>
              <a:ext uri="{FF2B5EF4-FFF2-40B4-BE49-F238E27FC236}">
                <a16:creationId xmlns:a16="http://schemas.microsoft.com/office/drawing/2014/main" id="{6D0D7E5B-F860-0D32-2858-A77ABDD269D1}"/>
              </a:ext>
            </a:extLst>
          </p:cNvPr>
          <p:cNvSpPr txBox="1"/>
          <p:nvPr/>
        </p:nvSpPr>
        <p:spPr>
          <a:xfrm>
            <a:off x="10067468" y="14616951"/>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Group Normalization</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Batch Normalization Review</a:t>
            </a:r>
          </a:p>
          <a:p>
            <a:endParaRPr lang="en-US" sz="12000" dirty="0"/>
          </a:p>
        </p:txBody>
      </p:sp>
      <p:sp>
        <p:nvSpPr>
          <p:cNvPr id="48" name="TextBox 47">
            <a:extLst>
              <a:ext uri="{FF2B5EF4-FFF2-40B4-BE49-F238E27FC236}">
                <a16:creationId xmlns:a16="http://schemas.microsoft.com/office/drawing/2014/main" id="{84195F08-5C3F-F95F-480D-63DCCD2534DB}"/>
              </a:ext>
            </a:extLst>
          </p:cNvPr>
          <p:cNvSpPr txBox="1"/>
          <p:nvPr/>
        </p:nvSpPr>
        <p:spPr>
          <a:xfrm>
            <a:off x="6053138" y="13577600"/>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31" name="Group 30">
            <a:extLst>
              <a:ext uri="{FF2B5EF4-FFF2-40B4-BE49-F238E27FC236}">
                <a16:creationId xmlns:a16="http://schemas.microsoft.com/office/drawing/2014/main" id="{794727B0-A103-CEE4-F512-CF7A970D2F99}"/>
              </a:ext>
            </a:extLst>
          </p:cNvPr>
          <p:cNvGrpSpPr/>
          <p:nvPr/>
        </p:nvGrpSpPr>
        <p:grpSpPr>
          <a:xfrm>
            <a:off x="6630042" y="6781697"/>
            <a:ext cx="1943100" cy="6085329"/>
            <a:chOff x="7143750" y="8287896"/>
            <a:chExt cx="1943100" cy="6085329"/>
          </a:xfrm>
        </p:grpSpPr>
        <p:sp>
          <p:nvSpPr>
            <p:cNvPr id="7" name="Cube 6">
              <a:extLst>
                <a:ext uri="{FF2B5EF4-FFF2-40B4-BE49-F238E27FC236}">
                  <a16:creationId xmlns:a16="http://schemas.microsoft.com/office/drawing/2014/main" id="{A2B884A9-660E-6E31-C4E6-BBDEB2E424B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 name="Cube 12">
              <a:extLst>
                <a:ext uri="{FF2B5EF4-FFF2-40B4-BE49-F238E27FC236}">
                  <a16:creationId xmlns:a16="http://schemas.microsoft.com/office/drawing/2014/main" id="{29106DE8-0305-A23D-A803-66BC11CA167A}"/>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2" name="Cube 21">
              <a:extLst>
                <a:ext uri="{FF2B5EF4-FFF2-40B4-BE49-F238E27FC236}">
                  <a16:creationId xmlns:a16="http://schemas.microsoft.com/office/drawing/2014/main" id="{C8C45F21-C2CE-4408-4276-2DBB034190C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 name="Cube 25">
              <a:extLst>
                <a:ext uri="{FF2B5EF4-FFF2-40B4-BE49-F238E27FC236}">
                  <a16:creationId xmlns:a16="http://schemas.microsoft.com/office/drawing/2014/main" id="{064BB4D2-3ED2-292B-BA20-0E4869D9CC02}"/>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2" name="Group 31">
            <a:extLst>
              <a:ext uri="{FF2B5EF4-FFF2-40B4-BE49-F238E27FC236}">
                <a16:creationId xmlns:a16="http://schemas.microsoft.com/office/drawing/2014/main" id="{93B5CF2C-CF15-E7A4-6F9B-0D92D2C35FC4}"/>
              </a:ext>
            </a:extLst>
          </p:cNvPr>
          <p:cNvGrpSpPr/>
          <p:nvPr/>
        </p:nvGrpSpPr>
        <p:grpSpPr>
          <a:xfrm>
            <a:off x="7125342" y="7272043"/>
            <a:ext cx="1943100" cy="6085329"/>
            <a:chOff x="7143750" y="8287896"/>
            <a:chExt cx="1943100" cy="6085329"/>
          </a:xfrm>
        </p:grpSpPr>
        <p:sp>
          <p:nvSpPr>
            <p:cNvPr id="33" name="Cube 32">
              <a:extLst>
                <a:ext uri="{FF2B5EF4-FFF2-40B4-BE49-F238E27FC236}">
                  <a16:creationId xmlns:a16="http://schemas.microsoft.com/office/drawing/2014/main" id="{946F1569-E04F-2884-81C8-91335A1B8EB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4" name="Cube 33">
              <a:extLst>
                <a:ext uri="{FF2B5EF4-FFF2-40B4-BE49-F238E27FC236}">
                  <a16:creationId xmlns:a16="http://schemas.microsoft.com/office/drawing/2014/main" id="{E6058C10-7F1A-5728-650D-6B43380D6D3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 name="Cube 34">
              <a:extLst>
                <a:ext uri="{FF2B5EF4-FFF2-40B4-BE49-F238E27FC236}">
                  <a16:creationId xmlns:a16="http://schemas.microsoft.com/office/drawing/2014/main" id="{B3D7B5F2-D89A-0A5D-970E-EFD5065C1C9B}"/>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6" name="Cube 35">
              <a:extLst>
                <a:ext uri="{FF2B5EF4-FFF2-40B4-BE49-F238E27FC236}">
                  <a16:creationId xmlns:a16="http://schemas.microsoft.com/office/drawing/2014/main" id="{817CA7A1-9DAA-9A8A-4DA6-4653A72E02E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7" name="Group 36">
            <a:extLst>
              <a:ext uri="{FF2B5EF4-FFF2-40B4-BE49-F238E27FC236}">
                <a16:creationId xmlns:a16="http://schemas.microsoft.com/office/drawing/2014/main" id="{F8EFA11F-48E8-29AB-034E-743D99BD18F2}"/>
              </a:ext>
            </a:extLst>
          </p:cNvPr>
          <p:cNvGrpSpPr/>
          <p:nvPr/>
        </p:nvGrpSpPr>
        <p:grpSpPr>
          <a:xfrm>
            <a:off x="7592067" y="7738386"/>
            <a:ext cx="1943100" cy="6085329"/>
            <a:chOff x="7143750" y="8287896"/>
            <a:chExt cx="1943100" cy="6085329"/>
          </a:xfrm>
        </p:grpSpPr>
        <p:sp>
          <p:nvSpPr>
            <p:cNvPr id="38" name="Cube 37">
              <a:extLst>
                <a:ext uri="{FF2B5EF4-FFF2-40B4-BE49-F238E27FC236}">
                  <a16:creationId xmlns:a16="http://schemas.microsoft.com/office/drawing/2014/main" id="{7F100C93-9CFF-A7DE-1424-1BF26D4C556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 name="Cube 38">
              <a:extLst>
                <a:ext uri="{FF2B5EF4-FFF2-40B4-BE49-F238E27FC236}">
                  <a16:creationId xmlns:a16="http://schemas.microsoft.com/office/drawing/2014/main" id="{714B9D3D-7E14-EA26-8A66-E3ED0CE8E441}"/>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 name="Cube 39">
              <a:extLst>
                <a:ext uri="{FF2B5EF4-FFF2-40B4-BE49-F238E27FC236}">
                  <a16:creationId xmlns:a16="http://schemas.microsoft.com/office/drawing/2014/main" id="{B34CF44D-9C8F-DDD3-1536-7D657605D2F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 name="Cube 40">
              <a:extLst>
                <a:ext uri="{FF2B5EF4-FFF2-40B4-BE49-F238E27FC236}">
                  <a16:creationId xmlns:a16="http://schemas.microsoft.com/office/drawing/2014/main" id="{E187FA37-4804-2BF9-760E-01E130809054}"/>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43" name="Cube 42">
            <a:extLst>
              <a:ext uri="{FF2B5EF4-FFF2-40B4-BE49-F238E27FC236}">
                <a16:creationId xmlns:a16="http://schemas.microsoft.com/office/drawing/2014/main" id="{E86C2910-EF9E-A33D-855D-9251390EEA70}"/>
              </a:ext>
            </a:extLst>
          </p:cNvPr>
          <p:cNvSpPr/>
          <p:nvPr/>
        </p:nvSpPr>
        <p:spPr>
          <a:xfrm flipH="1">
            <a:off x="8087367" y="12370961"/>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4" name="Cube 43">
            <a:extLst>
              <a:ext uri="{FF2B5EF4-FFF2-40B4-BE49-F238E27FC236}">
                <a16:creationId xmlns:a16="http://schemas.microsoft.com/office/drawing/2014/main" id="{4F4C8C8E-0B45-1766-0CAB-F55499CFFBE9}"/>
              </a:ext>
            </a:extLst>
          </p:cNvPr>
          <p:cNvSpPr/>
          <p:nvPr/>
        </p:nvSpPr>
        <p:spPr>
          <a:xfrm flipH="1">
            <a:off x="8087367" y="10990218"/>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5" name="Cube 44">
            <a:extLst>
              <a:ext uri="{FF2B5EF4-FFF2-40B4-BE49-F238E27FC236}">
                <a16:creationId xmlns:a16="http://schemas.microsoft.com/office/drawing/2014/main" id="{7D721EE1-7462-B1AF-75B0-FB3A2595E649}"/>
              </a:ext>
            </a:extLst>
          </p:cNvPr>
          <p:cNvSpPr/>
          <p:nvPr/>
        </p:nvSpPr>
        <p:spPr>
          <a:xfrm flipH="1">
            <a:off x="8087367" y="960947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6" name="Cube 45">
            <a:extLst>
              <a:ext uri="{FF2B5EF4-FFF2-40B4-BE49-F238E27FC236}">
                <a16:creationId xmlns:a16="http://schemas.microsoft.com/office/drawing/2014/main" id="{2A62D4F5-917F-2812-E7CF-9607DA88BFD3}"/>
              </a:ext>
            </a:extLst>
          </p:cNvPr>
          <p:cNvSpPr/>
          <p:nvPr/>
        </p:nvSpPr>
        <p:spPr>
          <a:xfrm flipH="1">
            <a:off x="8087367" y="822873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9" name="TextBox 48">
            <a:extLst>
              <a:ext uri="{FF2B5EF4-FFF2-40B4-BE49-F238E27FC236}">
                <a16:creationId xmlns:a16="http://schemas.microsoft.com/office/drawing/2014/main" id="{E992CA35-D7B5-3324-5CB5-8FB41ADFA3F7}"/>
              </a:ext>
            </a:extLst>
          </p:cNvPr>
          <p:cNvSpPr txBox="1"/>
          <p:nvPr/>
        </p:nvSpPr>
        <p:spPr>
          <a:xfrm rot="16200000">
            <a:off x="5120872" y="9868788"/>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sp>
        <p:nvSpPr>
          <p:cNvPr id="4" name="TextBox 3">
            <a:extLst>
              <a:ext uri="{FF2B5EF4-FFF2-40B4-BE49-F238E27FC236}">
                <a16:creationId xmlns:a16="http://schemas.microsoft.com/office/drawing/2014/main" id="{C0139257-179E-F449-35A7-F9A827C5D6D3}"/>
              </a:ext>
            </a:extLst>
          </p:cNvPr>
          <p:cNvSpPr txBox="1"/>
          <p:nvPr/>
        </p:nvSpPr>
        <p:spPr>
          <a:xfrm>
            <a:off x="7125342" y="15654539"/>
            <a:ext cx="6184602" cy="707886"/>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Batch Normalization</a:t>
            </a:r>
          </a:p>
        </p:txBody>
      </p:sp>
      <p:sp>
        <p:nvSpPr>
          <p:cNvPr id="3" name="TextBox 2">
            <a:extLst>
              <a:ext uri="{FF2B5EF4-FFF2-40B4-BE49-F238E27FC236}">
                <a16:creationId xmlns:a16="http://schemas.microsoft.com/office/drawing/2014/main" id="{E4F0A329-66CD-A889-FEB6-25B404583253}"/>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979F8E25-10EB-BB9C-62F2-01788FD0802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826088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Group Normalization</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Types of Group Normalization</a:t>
            </a:r>
          </a:p>
          <a:p>
            <a:endParaRPr lang="en-US" sz="12000" dirty="0"/>
          </a:p>
        </p:txBody>
      </p:sp>
      <p:sp>
        <p:nvSpPr>
          <p:cNvPr id="140" name="TextBox 139">
            <a:extLst>
              <a:ext uri="{FF2B5EF4-FFF2-40B4-BE49-F238E27FC236}">
                <a16:creationId xmlns:a16="http://schemas.microsoft.com/office/drawing/2014/main" id="{CDD6043D-D780-2123-E407-17F760D0BECE}"/>
              </a:ext>
            </a:extLst>
          </p:cNvPr>
          <p:cNvSpPr txBox="1"/>
          <p:nvPr/>
        </p:nvSpPr>
        <p:spPr>
          <a:xfrm>
            <a:off x="22023997" y="13611779"/>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95" name="Group 94">
            <a:extLst>
              <a:ext uri="{FF2B5EF4-FFF2-40B4-BE49-F238E27FC236}">
                <a16:creationId xmlns:a16="http://schemas.microsoft.com/office/drawing/2014/main" id="{4291D2E3-0006-632D-57FD-FD6A3377CFA7}"/>
              </a:ext>
            </a:extLst>
          </p:cNvPr>
          <p:cNvGrpSpPr/>
          <p:nvPr/>
        </p:nvGrpSpPr>
        <p:grpSpPr>
          <a:xfrm>
            <a:off x="24325567" y="6815876"/>
            <a:ext cx="5125091" cy="8543140"/>
            <a:chOff x="7125341" y="7101461"/>
            <a:chExt cx="5125091" cy="8543140"/>
          </a:xfrm>
        </p:grpSpPr>
        <p:grpSp>
          <p:nvGrpSpPr>
            <p:cNvPr id="96" name="Group 95">
              <a:extLst>
                <a:ext uri="{FF2B5EF4-FFF2-40B4-BE49-F238E27FC236}">
                  <a16:creationId xmlns:a16="http://schemas.microsoft.com/office/drawing/2014/main" id="{9293B7B9-7E52-0308-13F9-092A3E1A5FC1}"/>
                </a:ext>
              </a:extLst>
            </p:cNvPr>
            <p:cNvGrpSpPr/>
            <p:nvPr/>
          </p:nvGrpSpPr>
          <p:grpSpPr>
            <a:xfrm>
              <a:off x="7125341" y="7101461"/>
              <a:ext cx="5125091" cy="7532364"/>
              <a:chOff x="7125341" y="7101461"/>
              <a:chExt cx="5125091" cy="7532364"/>
            </a:xfrm>
          </p:grpSpPr>
          <p:grpSp>
            <p:nvGrpSpPr>
              <p:cNvPr id="98" name="Group 97">
                <a:extLst>
                  <a:ext uri="{FF2B5EF4-FFF2-40B4-BE49-F238E27FC236}">
                    <a16:creationId xmlns:a16="http://schemas.microsoft.com/office/drawing/2014/main" id="{7D6DF8B2-0985-31B4-59B4-610B93118C31}"/>
                  </a:ext>
                </a:extLst>
              </p:cNvPr>
              <p:cNvGrpSpPr/>
              <p:nvPr/>
            </p:nvGrpSpPr>
            <p:grpSpPr>
              <a:xfrm>
                <a:off x="8850007" y="7101461"/>
                <a:ext cx="3400425" cy="7503789"/>
                <a:chOff x="7143750" y="8287896"/>
                <a:chExt cx="3400425" cy="7503789"/>
              </a:xfrm>
            </p:grpSpPr>
            <p:grpSp>
              <p:nvGrpSpPr>
                <p:cNvPr id="120" name="Group 119">
                  <a:extLst>
                    <a:ext uri="{FF2B5EF4-FFF2-40B4-BE49-F238E27FC236}">
                      <a16:creationId xmlns:a16="http://schemas.microsoft.com/office/drawing/2014/main" id="{08D1152D-CBE2-ECFC-5F35-8728B1B7D3EC}"/>
                    </a:ext>
                  </a:extLst>
                </p:cNvPr>
                <p:cNvGrpSpPr/>
                <p:nvPr/>
              </p:nvGrpSpPr>
              <p:grpSpPr>
                <a:xfrm>
                  <a:off x="7143750" y="8287896"/>
                  <a:ext cx="1943100" cy="6085329"/>
                  <a:chOff x="7143750" y="8287896"/>
                  <a:chExt cx="1943100" cy="6085329"/>
                </a:xfrm>
              </p:grpSpPr>
              <p:sp>
                <p:nvSpPr>
                  <p:cNvPr id="136" name="Cube 135">
                    <a:extLst>
                      <a:ext uri="{FF2B5EF4-FFF2-40B4-BE49-F238E27FC236}">
                        <a16:creationId xmlns:a16="http://schemas.microsoft.com/office/drawing/2014/main" id="{61685B08-C670-7125-95D3-ED657067D48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7" name="Cube 136">
                    <a:extLst>
                      <a:ext uri="{FF2B5EF4-FFF2-40B4-BE49-F238E27FC236}">
                        <a16:creationId xmlns:a16="http://schemas.microsoft.com/office/drawing/2014/main" id="{CBBE63DE-44EA-98EB-34C7-AD3A7801B833}"/>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8" name="Cube 137">
                    <a:extLst>
                      <a:ext uri="{FF2B5EF4-FFF2-40B4-BE49-F238E27FC236}">
                        <a16:creationId xmlns:a16="http://schemas.microsoft.com/office/drawing/2014/main" id="{095D7CD1-5A10-63E7-3A02-288B2B75D50C}"/>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9" name="Cube 138">
                    <a:extLst>
                      <a:ext uri="{FF2B5EF4-FFF2-40B4-BE49-F238E27FC236}">
                        <a16:creationId xmlns:a16="http://schemas.microsoft.com/office/drawing/2014/main" id="{28D9D9B2-A00A-05EC-8043-B2EABDEB1048}"/>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21" name="Group 120">
                  <a:extLst>
                    <a:ext uri="{FF2B5EF4-FFF2-40B4-BE49-F238E27FC236}">
                      <a16:creationId xmlns:a16="http://schemas.microsoft.com/office/drawing/2014/main" id="{AA20C9F3-1C7B-D43E-73A8-13814A3BB892}"/>
                    </a:ext>
                  </a:extLst>
                </p:cNvPr>
                <p:cNvGrpSpPr/>
                <p:nvPr/>
              </p:nvGrpSpPr>
              <p:grpSpPr>
                <a:xfrm>
                  <a:off x="7639050" y="8778242"/>
                  <a:ext cx="1943100" cy="6085329"/>
                  <a:chOff x="7143750" y="8287896"/>
                  <a:chExt cx="1943100" cy="6085329"/>
                </a:xfrm>
              </p:grpSpPr>
              <p:sp>
                <p:nvSpPr>
                  <p:cNvPr id="132" name="Cube 131">
                    <a:extLst>
                      <a:ext uri="{FF2B5EF4-FFF2-40B4-BE49-F238E27FC236}">
                        <a16:creationId xmlns:a16="http://schemas.microsoft.com/office/drawing/2014/main" id="{2EA8707F-8CCF-9D93-E614-275F4B47532D}"/>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3" name="Cube 132">
                    <a:extLst>
                      <a:ext uri="{FF2B5EF4-FFF2-40B4-BE49-F238E27FC236}">
                        <a16:creationId xmlns:a16="http://schemas.microsoft.com/office/drawing/2014/main" id="{B850B26A-C2F6-0A44-7939-0FCBB6CD0D34}"/>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4" name="Cube 133">
                    <a:extLst>
                      <a:ext uri="{FF2B5EF4-FFF2-40B4-BE49-F238E27FC236}">
                        <a16:creationId xmlns:a16="http://schemas.microsoft.com/office/drawing/2014/main" id="{F0F5C60E-D72C-9115-6FCA-4A9B81A38FE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5" name="Cube 134">
                    <a:extLst>
                      <a:ext uri="{FF2B5EF4-FFF2-40B4-BE49-F238E27FC236}">
                        <a16:creationId xmlns:a16="http://schemas.microsoft.com/office/drawing/2014/main" id="{AD5F97A7-5CED-B77E-4C44-6674E81169CD}"/>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22" name="Group 121">
                  <a:extLst>
                    <a:ext uri="{FF2B5EF4-FFF2-40B4-BE49-F238E27FC236}">
                      <a16:creationId xmlns:a16="http://schemas.microsoft.com/office/drawing/2014/main" id="{3D3059C4-2619-B8DA-49A0-23B99C6AC64D}"/>
                    </a:ext>
                  </a:extLst>
                </p:cNvPr>
                <p:cNvGrpSpPr/>
                <p:nvPr/>
              </p:nvGrpSpPr>
              <p:grpSpPr>
                <a:xfrm>
                  <a:off x="8105775" y="9244585"/>
                  <a:ext cx="1943100" cy="6085329"/>
                  <a:chOff x="7143750" y="8287896"/>
                  <a:chExt cx="1943100" cy="6085329"/>
                </a:xfrm>
              </p:grpSpPr>
              <p:sp>
                <p:nvSpPr>
                  <p:cNvPr id="128" name="Cube 127">
                    <a:extLst>
                      <a:ext uri="{FF2B5EF4-FFF2-40B4-BE49-F238E27FC236}">
                        <a16:creationId xmlns:a16="http://schemas.microsoft.com/office/drawing/2014/main" id="{296AF0B4-E19C-B9FE-D2DD-8081AD66FB61}"/>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9" name="Cube 128">
                    <a:extLst>
                      <a:ext uri="{FF2B5EF4-FFF2-40B4-BE49-F238E27FC236}">
                        <a16:creationId xmlns:a16="http://schemas.microsoft.com/office/drawing/2014/main" id="{0C715E71-6E04-17EA-8585-011E886921EC}"/>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0" name="Cube 129">
                    <a:extLst>
                      <a:ext uri="{FF2B5EF4-FFF2-40B4-BE49-F238E27FC236}">
                        <a16:creationId xmlns:a16="http://schemas.microsoft.com/office/drawing/2014/main" id="{BA6FA4FA-23AE-D0DC-C959-EFCE3DDDC19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1" name="Cube 130">
                    <a:extLst>
                      <a:ext uri="{FF2B5EF4-FFF2-40B4-BE49-F238E27FC236}">
                        <a16:creationId xmlns:a16="http://schemas.microsoft.com/office/drawing/2014/main" id="{7C1C8AA7-08CF-2B75-6AAE-BB9E3A441A6E}"/>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23" name="Group 122">
                  <a:extLst>
                    <a:ext uri="{FF2B5EF4-FFF2-40B4-BE49-F238E27FC236}">
                      <a16:creationId xmlns:a16="http://schemas.microsoft.com/office/drawing/2014/main" id="{9F7FFD39-1777-F1A2-A89D-A7CB86092982}"/>
                    </a:ext>
                  </a:extLst>
                </p:cNvPr>
                <p:cNvGrpSpPr/>
                <p:nvPr/>
              </p:nvGrpSpPr>
              <p:grpSpPr>
                <a:xfrm>
                  <a:off x="8601075" y="9706356"/>
                  <a:ext cx="1943100" cy="6085329"/>
                  <a:chOff x="7143750" y="8259321"/>
                  <a:chExt cx="1943100" cy="6085329"/>
                </a:xfrm>
              </p:grpSpPr>
              <p:sp>
                <p:nvSpPr>
                  <p:cNvPr id="124" name="Cube 123">
                    <a:extLst>
                      <a:ext uri="{FF2B5EF4-FFF2-40B4-BE49-F238E27FC236}">
                        <a16:creationId xmlns:a16="http://schemas.microsoft.com/office/drawing/2014/main" id="{91C278CB-C04E-9DCB-7B66-6F94E444761C}"/>
                      </a:ext>
                    </a:extLst>
                  </p:cNvPr>
                  <p:cNvSpPr/>
                  <p:nvPr/>
                </p:nvSpPr>
                <p:spPr>
                  <a:xfrm flipH="1">
                    <a:off x="7143750" y="12401550"/>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5" name="Cube 124">
                    <a:extLst>
                      <a:ext uri="{FF2B5EF4-FFF2-40B4-BE49-F238E27FC236}">
                        <a16:creationId xmlns:a16="http://schemas.microsoft.com/office/drawing/2014/main" id="{8EB45FB5-9AF4-ECAE-BDE3-1FDF23978263}"/>
                      </a:ext>
                    </a:extLst>
                  </p:cNvPr>
                  <p:cNvSpPr/>
                  <p:nvPr/>
                </p:nvSpPr>
                <p:spPr>
                  <a:xfrm flipH="1">
                    <a:off x="7143750" y="11020807"/>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6" name="Cube 125">
                    <a:extLst>
                      <a:ext uri="{FF2B5EF4-FFF2-40B4-BE49-F238E27FC236}">
                        <a16:creationId xmlns:a16="http://schemas.microsoft.com/office/drawing/2014/main" id="{B2B23297-5D40-FFA4-EA88-2043D47C8B52}"/>
                      </a:ext>
                    </a:extLst>
                  </p:cNvPr>
                  <p:cNvSpPr/>
                  <p:nvPr/>
                </p:nvSpPr>
                <p:spPr>
                  <a:xfrm flipH="1">
                    <a:off x="7143750" y="9640064"/>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7" name="Cube 126">
                    <a:extLst>
                      <a:ext uri="{FF2B5EF4-FFF2-40B4-BE49-F238E27FC236}">
                        <a16:creationId xmlns:a16="http://schemas.microsoft.com/office/drawing/2014/main" id="{39381E96-A580-F1AC-5CDB-E5746E1CE138}"/>
                      </a:ext>
                    </a:extLst>
                  </p:cNvPr>
                  <p:cNvSpPr/>
                  <p:nvPr/>
                </p:nvSpPr>
                <p:spPr>
                  <a:xfrm flipH="1">
                    <a:off x="7143750" y="8259321"/>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nvGrpSpPr>
              <p:cNvPr id="99" name="Group 98">
                <a:extLst>
                  <a:ext uri="{FF2B5EF4-FFF2-40B4-BE49-F238E27FC236}">
                    <a16:creationId xmlns:a16="http://schemas.microsoft.com/office/drawing/2014/main" id="{BA45F15A-E3DD-7DB2-76EB-DCCE1B646B41}"/>
                  </a:ext>
                </a:extLst>
              </p:cNvPr>
              <p:cNvGrpSpPr/>
              <p:nvPr/>
            </p:nvGrpSpPr>
            <p:grpSpPr>
              <a:xfrm>
                <a:off x="7125341" y="7101461"/>
                <a:ext cx="3400425" cy="7532364"/>
                <a:chOff x="7143750" y="8287896"/>
                <a:chExt cx="3400425" cy="7532364"/>
              </a:xfrm>
            </p:grpSpPr>
            <p:grpSp>
              <p:nvGrpSpPr>
                <p:cNvPr id="100" name="Group 99">
                  <a:extLst>
                    <a:ext uri="{FF2B5EF4-FFF2-40B4-BE49-F238E27FC236}">
                      <a16:creationId xmlns:a16="http://schemas.microsoft.com/office/drawing/2014/main" id="{220BB24D-81DE-9657-FA40-5F9F5211D81F}"/>
                    </a:ext>
                  </a:extLst>
                </p:cNvPr>
                <p:cNvGrpSpPr/>
                <p:nvPr/>
              </p:nvGrpSpPr>
              <p:grpSpPr>
                <a:xfrm>
                  <a:off x="7143750" y="8287896"/>
                  <a:ext cx="1943100" cy="6085329"/>
                  <a:chOff x="7143750" y="8287896"/>
                  <a:chExt cx="1943100" cy="6085329"/>
                </a:xfrm>
              </p:grpSpPr>
              <p:sp>
                <p:nvSpPr>
                  <p:cNvPr id="116" name="Cube 115">
                    <a:extLst>
                      <a:ext uri="{FF2B5EF4-FFF2-40B4-BE49-F238E27FC236}">
                        <a16:creationId xmlns:a16="http://schemas.microsoft.com/office/drawing/2014/main" id="{D8418B83-C60A-F198-23CE-90EAFB06EFE6}"/>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7" name="Cube 116">
                    <a:extLst>
                      <a:ext uri="{FF2B5EF4-FFF2-40B4-BE49-F238E27FC236}">
                        <a16:creationId xmlns:a16="http://schemas.microsoft.com/office/drawing/2014/main" id="{63EA08D4-CC1A-1F26-2839-5FEB56F78DE1}"/>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8" name="Cube 117">
                    <a:extLst>
                      <a:ext uri="{FF2B5EF4-FFF2-40B4-BE49-F238E27FC236}">
                        <a16:creationId xmlns:a16="http://schemas.microsoft.com/office/drawing/2014/main" id="{80A4E769-1900-F19C-7419-29FF02EA0A20}"/>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9" name="Cube 118">
                    <a:extLst>
                      <a:ext uri="{FF2B5EF4-FFF2-40B4-BE49-F238E27FC236}">
                        <a16:creationId xmlns:a16="http://schemas.microsoft.com/office/drawing/2014/main" id="{F08D8FA7-766B-B775-340B-1CE781834AB3}"/>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01" name="Group 100">
                  <a:extLst>
                    <a:ext uri="{FF2B5EF4-FFF2-40B4-BE49-F238E27FC236}">
                      <a16:creationId xmlns:a16="http://schemas.microsoft.com/office/drawing/2014/main" id="{7B4F2980-A757-BC26-10F4-ACEFD9C3C8E1}"/>
                    </a:ext>
                  </a:extLst>
                </p:cNvPr>
                <p:cNvGrpSpPr/>
                <p:nvPr/>
              </p:nvGrpSpPr>
              <p:grpSpPr>
                <a:xfrm>
                  <a:off x="7639050" y="8778242"/>
                  <a:ext cx="1943100" cy="6085329"/>
                  <a:chOff x="7143750" y="8287896"/>
                  <a:chExt cx="1943100" cy="6085329"/>
                </a:xfrm>
              </p:grpSpPr>
              <p:sp>
                <p:nvSpPr>
                  <p:cNvPr id="112" name="Cube 111">
                    <a:extLst>
                      <a:ext uri="{FF2B5EF4-FFF2-40B4-BE49-F238E27FC236}">
                        <a16:creationId xmlns:a16="http://schemas.microsoft.com/office/drawing/2014/main" id="{861CA1B4-F668-EFEC-E988-2BB0A775C6D6}"/>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3" name="Cube 112">
                    <a:extLst>
                      <a:ext uri="{FF2B5EF4-FFF2-40B4-BE49-F238E27FC236}">
                        <a16:creationId xmlns:a16="http://schemas.microsoft.com/office/drawing/2014/main" id="{0B28CAC4-9BAA-E30F-31DC-9E9305BA881F}"/>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4" name="Cube 113">
                    <a:extLst>
                      <a:ext uri="{FF2B5EF4-FFF2-40B4-BE49-F238E27FC236}">
                        <a16:creationId xmlns:a16="http://schemas.microsoft.com/office/drawing/2014/main" id="{13624AD5-0DC0-B988-B3EF-9564C6F32CB3}"/>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5" name="Cube 114">
                    <a:extLst>
                      <a:ext uri="{FF2B5EF4-FFF2-40B4-BE49-F238E27FC236}">
                        <a16:creationId xmlns:a16="http://schemas.microsoft.com/office/drawing/2014/main" id="{5A7C2D79-3A86-A6F4-EA12-204AFCA89CE0}"/>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02" name="Group 101">
                  <a:extLst>
                    <a:ext uri="{FF2B5EF4-FFF2-40B4-BE49-F238E27FC236}">
                      <a16:creationId xmlns:a16="http://schemas.microsoft.com/office/drawing/2014/main" id="{31A77FDB-FABF-1AFA-436A-EC8311807480}"/>
                    </a:ext>
                  </a:extLst>
                </p:cNvPr>
                <p:cNvGrpSpPr/>
                <p:nvPr/>
              </p:nvGrpSpPr>
              <p:grpSpPr>
                <a:xfrm>
                  <a:off x="8105775" y="9244585"/>
                  <a:ext cx="1943100" cy="6085329"/>
                  <a:chOff x="7143750" y="8287896"/>
                  <a:chExt cx="1943100" cy="6085329"/>
                </a:xfrm>
              </p:grpSpPr>
              <p:sp>
                <p:nvSpPr>
                  <p:cNvPr id="108" name="Cube 107">
                    <a:extLst>
                      <a:ext uri="{FF2B5EF4-FFF2-40B4-BE49-F238E27FC236}">
                        <a16:creationId xmlns:a16="http://schemas.microsoft.com/office/drawing/2014/main" id="{FBCF4176-B209-28D3-F790-127D6AD82E7E}"/>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9" name="Cube 108">
                    <a:extLst>
                      <a:ext uri="{FF2B5EF4-FFF2-40B4-BE49-F238E27FC236}">
                        <a16:creationId xmlns:a16="http://schemas.microsoft.com/office/drawing/2014/main" id="{49ED899C-8ECF-C99E-B671-BAC87236D81F}"/>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0" name="Cube 109">
                    <a:extLst>
                      <a:ext uri="{FF2B5EF4-FFF2-40B4-BE49-F238E27FC236}">
                        <a16:creationId xmlns:a16="http://schemas.microsoft.com/office/drawing/2014/main" id="{CC473926-BCF9-FA34-7A5C-E167D1187514}"/>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1" name="Cube 110">
                    <a:extLst>
                      <a:ext uri="{FF2B5EF4-FFF2-40B4-BE49-F238E27FC236}">
                        <a16:creationId xmlns:a16="http://schemas.microsoft.com/office/drawing/2014/main" id="{E1859C46-A039-EB6C-4AF4-8082850B41DA}"/>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03" name="Group 102">
                  <a:extLst>
                    <a:ext uri="{FF2B5EF4-FFF2-40B4-BE49-F238E27FC236}">
                      <a16:creationId xmlns:a16="http://schemas.microsoft.com/office/drawing/2014/main" id="{DAD27A16-2C9A-D873-1BA0-93AD1EEB91D8}"/>
                    </a:ext>
                  </a:extLst>
                </p:cNvPr>
                <p:cNvGrpSpPr/>
                <p:nvPr/>
              </p:nvGrpSpPr>
              <p:grpSpPr>
                <a:xfrm>
                  <a:off x="8601075" y="9734931"/>
                  <a:ext cx="1943100" cy="6085329"/>
                  <a:chOff x="7143750" y="8287896"/>
                  <a:chExt cx="1943100" cy="6085329"/>
                </a:xfrm>
              </p:grpSpPr>
              <p:sp>
                <p:nvSpPr>
                  <p:cNvPr id="104" name="Cube 103">
                    <a:extLst>
                      <a:ext uri="{FF2B5EF4-FFF2-40B4-BE49-F238E27FC236}">
                        <a16:creationId xmlns:a16="http://schemas.microsoft.com/office/drawing/2014/main" id="{482CE3EC-E3D4-4EE3-A77F-4197D1078A6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 name="Cube 104">
                    <a:extLst>
                      <a:ext uri="{FF2B5EF4-FFF2-40B4-BE49-F238E27FC236}">
                        <a16:creationId xmlns:a16="http://schemas.microsoft.com/office/drawing/2014/main" id="{193249C7-E1D8-A93A-14B4-4D1DCD696380}"/>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 name="Cube 105">
                    <a:extLst>
                      <a:ext uri="{FF2B5EF4-FFF2-40B4-BE49-F238E27FC236}">
                        <a16:creationId xmlns:a16="http://schemas.microsoft.com/office/drawing/2014/main" id="{326E25A1-7148-A976-033E-F1E6C87BE40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7" name="Cube 106">
                    <a:extLst>
                      <a:ext uri="{FF2B5EF4-FFF2-40B4-BE49-F238E27FC236}">
                        <a16:creationId xmlns:a16="http://schemas.microsoft.com/office/drawing/2014/main" id="{FFBC2B4E-E8C8-91B4-D195-75749C7C3C9A}"/>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sp>
          <p:nvSpPr>
            <p:cNvPr id="97" name="TextBox 96">
              <a:extLst>
                <a:ext uri="{FF2B5EF4-FFF2-40B4-BE49-F238E27FC236}">
                  <a16:creationId xmlns:a16="http://schemas.microsoft.com/office/drawing/2014/main" id="{8C939E00-3518-D3C3-08A6-B014FFA6E258}"/>
                </a:ext>
              </a:extLst>
            </p:cNvPr>
            <p:cNvSpPr txBox="1"/>
            <p:nvPr/>
          </p:nvSpPr>
          <p:spPr>
            <a:xfrm>
              <a:off x="8838101" y="14936715"/>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grpSp>
      <p:grpSp>
        <p:nvGrpSpPr>
          <p:cNvPr id="141" name="Group 140">
            <a:extLst>
              <a:ext uri="{FF2B5EF4-FFF2-40B4-BE49-F238E27FC236}">
                <a16:creationId xmlns:a16="http://schemas.microsoft.com/office/drawing/2014/main" id="{ACEC6E94-325C-4A6C-176F-027C8EACAA9E}"/>
              </a:ext>
            </a:extLst>
          </p:cNvPr>
          <p:cNvGrpSpPr/>
          <p:nvPr/>
        </p:nvGrpSpPr>
        <p:grpSpPr>
          <a:xfrm>
            <a:off x="22600901" y="6815876"/>
            <a:ext cx="3400425" cy="7532364"/>
            <a:chOff x="7143750" y="8287896"/>
            <a:chExt cx="3400425" cy="7532364"/>
          </a:xfrm>
        </p:grpSpPr>
        <p:grpSp>
          <p:nvGrpSpPr>
            <p:cNvPr id="142" name="Group 141">
              <a:extLst>
                <a:ext uri="{FF2B5EF4-FFF2-40B4-BE49-F238E27FC236}">
                  <a16:creationId xmlns:a16="http://schemas.microsoft.com/office/drawing/2014/main" id="{3535DE46-B19E-4E25-C501-7F23D0C912DE}"/>
                </a:ext>
              </a:extLst>
            </p:cNvPr>
            <p:cNvGrpSpPr/>
            <p:nvPr/>
          </p:nvGrpSpPr>
          <p:grpSpPr>
            <a:xfrm>
              <a:off x="7143750" y="8287896"/>
              <a:ext cx="1943100" cy="6085329"/>
              <a:chOff x="7143750" y="8287896"/>
              <a:chExt cx="1943100" cy="6085329"/>
            </a:xfrm>
          </p:grpSpPr>
          <p:sp>
            <p:nvSpPr>
              <p:cNvPr id="158" name="Cube 157">
                <a:extLst>
                  <a:ext uri="{FF2B5EF4-FFF2-40B4-BE49-F238E27FC236}">
                    <a16:creationId xmlns:a16="http://schemas.microsoft.com/office/drawing/2014/main" id="{F900759F-E34D-DF04-F733-0FDBF5C366DE}"/>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59" name="Cube 158">
                <a:extLst>
                  <a:ext uri="{FF2B5EF4-FFF2-40B4-BE49-F238E27FC236}">
                    <a16:creationId xmlns:a16="http://schemas.microsoft.com/office/drawing/2014/main" id="{B109619E-57CB-18A3-D942-EB7F9BB2557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60" name="Cube 159">
                <a:extLst>
                  <a:ext uri="{FF2B5EF4-FFF2-40B4-BE49-F238E27FC236}">
                    <a16:creationId xmlns:a16="http://schemas.microsoft.com/office/drawing/2014/main" id="{89906AC5-27BF-9596-68BF-37E52066A4BC}"/>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61" name="Cube 160">
                <a:extLst>
                  <a:ext uri="{FF2B5EF4-FFF2-40B4-BE49-F238E27FC236}">
                    <a16:creationId xmlns:a16="http://schemas.microsoft.com/office/drawing/2014/main" id="{F33F9B9A-6A5E-F3AD-510F-0C1EEEE11477}"/>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43" name="Group 142">
              <a:extLst>
                <a:ext uri="{FF2B5EF4-FFF2-40B4-BE49-F238E27FC236}">
                  <a16:creationId xmlns:a16="http://schemas.microsoft.com/office/drawing/2014/main" id="{73E26D39-1A20-D340-D1FB-1D0F8058CBE9}"/>
                </a:ext>
              </a:extLst>
            </p:cNvPr>
            <p:cNvGrpSpPr/>
            <p:nvPr/>
          </p:nvGrpSpPr>
          <p:grpSpPr>
            <a:xfrm>
              <a:off x="7639050" y="8778242"/>
              <a:ext cx="1943100" cy="6085329"/>
              <a:chOff x="7143750" y="8287896"/>
              <a:chExt cx="1943100" cy="6085329"/>
            </a:xfrm>
          </p:grpSpPr>
          <p:sp>
            <p:nvSpPr>
              <p:cNvPr id="154" name="Cube 153">
                <a:extLst>
                  <a:ext uri="{FF2B5EF4-FFF2-40B4-BE49-F238E27FC236}">
                    <a16:creationId xmlns:a16="http://schemas.microsoft.com/office/drawing/2014/main" id="{15D1E965-B316-4AB3-BC05-DEA77F029985}"/>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55" name="Cube 154">
                <a:extLst>
                  <a:ext uri="{FF2B5EF4-FFF2-40B4-BE49-F238E27FC236}">
                    <a16:creationId xmlns:a16="http://schemas.microsoft.com/office/drawing/2014/main" id="{0E20AAEB-FBA6-5EE7-714A-31B901CF6445}"/>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56" name="Cube 155">
                <a:extLst>
                  <a:ext uri="{FF2B5EF4-FFF2-40B4-BE49-F238E27FC236}">
                    <a16:creationId xmlns:a16="http://schemas.microsoft.com/office/drawing/2014/main" id="{F4C185B6-5A59-6AAB-F11C-CF9EA5A69488}"/>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57" name="Cube 156">
                <a:extLst>
                  <a:ext uri="{FF2B5EF4-FFF2-40B4-BE49-F238E27FC236}">
                    <a16:creationId xmlns:a16="http://schemas.microsoft.com/office/drawing/2014/main" id="{2266F464-930D-FFBB-A481-3B4A1BFC914A}"/>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44" name="Group 143">
              <a:extLst>
                <a:ext uri="{FF2B5EF4-FFF2-40B4-BE49-F238E27FC236}">
                  <a16:creationId xmlns:a16="http://schemas.microsoft.com/office/drawing/2014/main" id="{626B1818-3E26-D913-4283-3E2B3FDAFDF7}"/>
                </a:ext>
              </a:extLst>
            </p:cNvPr>
            <p:cNvGrpSpPr/>
            <p:nvPr/>
          </p:nvGrpSpPr>
          <p:grpSpPr>
            <a:xfrm>
              <a:off x="8105775" y="9244585"/>
              <a:ext cx="1943100" cy="6085329"/>
              <a:chOff x="7143750" y="8287896"/>
              <a:chExt cx="1943100" cy="6085329"/>
            </a:xfrm>
          </p:grpSpPr>
          <p:sp>
            <p:nvSpPr>
              <p:cNvPr id="150" name="Cube 149">
                <a:extLst>
                  <a:ext uri="{FF2B5EF4-FFF2-40B4-BE49-F238E27FC236}">
                    <a16:creationId xmlns:a16="http://schemas.microsoft.com/office/drawing/2014/main" id="{E9812F76-2812-63F8-02F4-DD3374FD41E2}"/>
                  </a:ext>
                </a:extLst>
              </p:cNvPr>
              <p:cNvSpPr/>
              <p:nvPr/>
            </p:nvSpPr>
            <p:spPr>
              <a:xfrm flipH="1">
                <a:off x="7143750" y="1243012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51" name="Cube 150">
                <a:extLst>
                  <a:ext uri="{FF2B5EF4-FFF2-40B4-BE49-F238E27FC236}">
                    <a16:creationId xmlns:a16="http://schemas.microsoft.com/office/drawing/2014/main" id="{548E15DD-41FC-0460-9FAB-8154041D8047}"/>
                  </a:ext>
                </a:extLst>
              </p:cNvPr>
              <p:cNvSpPr/>
              <p:nvPr/>
            </p:nvSpPr>
            <p:spPr>
              <a:xfrm flipH="1">
                <a:off x="7143750" y="1104938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52" name="Cube 151">
                <a:extLst>
                  <a:ext uri="{FF2B5EF4-FFF2-40B4-BE49-F238E27FC236}">
                    <a16:creationId xmlns:a16="http://schemas.microsoft.com/office/drawing/2014/main" id="{B4716900-BCF9-C6B9-9B77-1138D32B1C39}"/>
                  </a:ext>
                </a:extLst>
              </p:cNvPr>
              <p:cNvSpPr/>
              <p:nvPr/>
            </p:nvSpPr>
            <p:spPr>
              <a:xfrm flipH="1">
                <a:off x="7143750" y="9668639"/>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53" name="Cube 152">
                <a:extLst>
                  <a:ext uri="{FF2B5EF4-FFF2-40B4-BE49-F238E27FC236}">
                    <a16:creationId xmlns:a16="http://schemas.microsoft.com/office/drawing/2014/main" id="{74D45FE3-72D2-B83C-E801-9052B7A0C6C0}"/>
                  </a:ext>
                </a:extLst>
              </p:cNvPr>
              <p:cNvSpPr/>
              <p:nvPr/>
            </p:nvSpPr>
            <p:spPr>
              <a:xfrm flipH="1">
                <a:off x="7143750" y="828789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45" name="Group 144">
              <a:extLst>
                <a:ext uri="{FF2B5EF4-FFF2-40B4-BE49-F238E27FC236}">
                  <a16:creationId xmlns:a16="http://schemas.microsoft.com/office/drawing/2014/main" id="{54FB27A9-C15B-9579-5868-B92D7B1D3CA9}"/>
                </a:ext>
              </a:extLst>
            </p:cNvPr>
            <p:cNvGrpSpPr/>
            <p:nvPr/>
          </p:nvGrpSpPr>
          <p:grpSpPr>
            <a:xfrm>
              <a:off x="8601075" y="9734931"/>
              <a:ext cx="1943100" cy="6085329"/>
              <a:chOff x="7143750" y="8287896"/>
              <a:chExt cx="1943100" cy="6085329"/>
            </a:xfrm>
          </p:grpSpPr>
          <p:sp>
            <p:nvSpPr>
              <p:cNvPr id="146" name="Cube 145">
                <a:extLst>
                  <a:ext uri="{FF2B5EF4-FFF2-40B4-BE49-F238E27FC236}">
                    <a16:creationId xmlns:a16="http://schemas.microsoft.com/office/drawing/2014/main" id="{CD948BF3-1591-2068-1878-E2D9D781B26D}"/>
                  </a:ext>
                </a:extLst>
              </p:cNvPr>
              <p:cNvSpPr/>
              <p:nvPr/>
            </p:nvSpPr>
            <p:spPr>
              <a:xfrm flipH="1">
                <a:off x="7143750" y="1243012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47" name="Cube 146">
                <a:extLst>
                  <a:ext uri="{FF2B5EF4-FFF2-40B4-BE49-F238E27FC236}">
                    <a16:creationId xmlns:a16="http://schemas.microsoft.com/office/drawing/2014/main" id="{D8ADFFF0-6B9C-4994-56FB-2EA7EC5A2218}"/>
                  </a:ext>
                </a:extLst>
              </p:cNvPr>
              <p:cNvSpPr/>
              <p:nvPr/>
            </p:nvSpPr>
            <p:spPr>
              <a:xfrm flipH="1">
                <a:off x="7143750" y="1104938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48" name="Cube 147">
                <a:extLst>
                  <a:ext uri="{FF2B5EF4-FFF2-40B4-BE49-F238E27FC236}">
                    <a16:creationId xmlns:a16="http://schemas.microsoft.com/office/drawing/2014/main" id="{4B88DD05-E601-BC17-1D5C-12DE8C75274E}"/>
                  </a:ext>
                </a:extLst>
              </p:cNvPr>
              <p:cNvSpPr/>
              <p:nvPr/>
            </p:nvSpPr>
            <p:spPr>
              <a:xfrm flipH="1">
                <a:off x="7143750" y="9668639"/>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49" name="Cube 148">
                <a:extLst>
                  <a:ext uri="{FF2B5EF4-FFF2-40B4-BE49-F238E27FC236}">
                    <a16:creationId xmlns:a16="http://schemas.microsoft.com/office/drawing/2014/main" id="{82C2CABD-0D5F-6ED6-BF76-1F23F33F7B5A}"/>
                  </a:ext>
                </a:extLst>
              </p:cNvPr>
              <p:cNvSpPr/>
              <p:nvPr/>
            </p:nvSpPr>
            <p:spPr>
              <a:xfrm flipH="1">
                <a:off x="7143750" y="828789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sp>
        <p:nvSpPr>
          <p:cNvPr id="162" name="TextBox 161">
            <a:extLst>
              <a:ext uri="{FF2B5EF4-FFF2-40B4-BE49-F238E27FC236}">
                <a16:creationId xmlns:a16="http://schemas.microsoft.com/office/drawing/2014/main" id="{6ED954A6-F92B-9597-E356-920D7BD53FBC}"/>
              </a:ext>
            </a:extLst>
          </p:cNvPr>
          <p:cNvSpPr txBox="1"/>
          <p:nvPr/>
        </p:nvSpPr>
        <p:spPr>
          <a:xfrm rot="16200000">
            <a:off x="21091731" y="9902967"/>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grpSp>
        <p:nvGrpSpPr>
          <p:cNvPr id="165" name="Group 164">
            <a:extLst>
              <a:ext uri="{FF2B5EF4-FFF2-40B4-BE49-F238E27FC236}">
                <a16:creationId xmlns:a16="http://schemas.microsoft.com/office/drawing/2014/main" id="{B22D7702-5895-C1CA-DB1E-5740EC1D7079}"/>
              </a:ext>
            </a:extLst>
          </p:cNvPr>
          <p:cNvGrpSpPr/>
          <p:nvPr/>
        </p:nvGrpSpPr>
        <p:grpSpPr>
          <a:xfrm>
            <a:off x="10079374" y="6781697"/>
            <a:ext cx="1943100" cy="6085329"/>
            <a:chOff x="7143750" y="8287896"/>
            <a:chExt cx="1943100" cy="6085329"/>
          </a:xfrm>
        </p:grpSpPr>
        <p:sp>
          <p:nvSpPr>
            <p:cNvPr id="166" name="Cube 165">
              <a:extLst>
                <a:ext uri="{FF2B5EF4-FFF2-40B4-BE49-F238E27FC236}">
                  <a16:creationId xmlns:a16="http://schemas.microsoft.com/office/drawing/2014/main" id="{B323B6B6-3412-91A8-6AB5-D34FB360C7C4}"/>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67" name="Cube 166">
              <a:extLst>
                <a:ext uri="{FF2B5EF4-FFF2-40B4-BE49-F238E27FC236}">
                  <a16:creationId xmlns:a16="http://schemas.microsoft.com/office/drawing/2014/main" id="{3A91C7D3-6A5A-4152-5039-F56555D258FE}"/>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68" name="Cube 167">
              <a:extLst>
                <a:ext uri="{FF2B5EF4-FFF2-40B4-BE49-F238E27FC236}">
                  <a16:creationId xmlns:a16="http://schemas.microsoft.com/office/drawing/2014/main" id="{6BBEE816-F12C-0028-159F-924B39537AB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69" name="Cube 168">
              <a:extLst>
                <a:ext uri="{FF2B5EF4-FFF2-40B4-BE49-F238E27FC236}">
                  <a16:creationId xmlns:a16="http://schemas.microsoft.com/office/drawing/2014/main" id="{DD3C4FAD-A791-9AA6-08CF-654831D4330C}"/>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70" name="Group 169">
            <a:extLst>
              <a:ext uri="{FF2B5EF4-FFF2-40B4-BE49-F238E27FC236}">
                <a16:creationId xmlns:a16="http://schemas.microsoft.com/office/drawing/2014/main" id="{77174D12-984E-0BD2-F57D-EF3DA32B5208}"/>
              </a:ext>
            </a:extLst>
          </p:cNvPr>
          <p:cNvGrpSpPr/>
          <p:nvPr/>
        </p:nvGrpSpPr>
        <p:grpSpPr>
          <a:xfrm>
            <a:off x="10574674" y="7272043"/>
            <a:ext cx="1943100" cy="6085329"/>
            <a:chOff x="7143750" y="8287896"/>
            <a:chExt cx="1943100" cy="6085329"/>
          </a:xfrm>
        </p:grpSpPr>
        <p:sp>
          <p:nvSpPr>
            <p:cNvPr id="171" name="Cube 170">
              <a:extLst>
                <a:ext uri="{FF2B5EF4-FFF2-40B4-BE49-F238E27FC236}">
                  <a16:creationId xmlns:a16="http://schemas.microsoft.com/office/drawing/2014/main" id="{C2BF8D9E-AB97-58A2-DCCF-5F6165E33A6E}"/>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72" name="Cube 171">
              <a:extLst>
                <a:ext uri="{FF2B5EF4-FFF2-40B4-BE49-F238E27FC236}">
                  <a16:creationId xmlns:a16="http://schemas.microsoft.com/office/drawing/2014/main" id="{1411C261-068E-8603-EE4F-EB4C215873E2}"/>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73" name="Cube 172">
              <a:extLst>
                <a:ext uri="{FF2B5EF4-FFF2-40B4-BE49-F238E27FC236}">
                  <a16:creationId xmlns:a16="http://schemas.microsoft.com/office/drawing/2014/main" id="{85D3E0A9-EE57-A75B-7AD1-826B9257A04D}"/>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74" name="Cube 173">
              <a:extLst>
                <a:ext uri="{FF2B5EF4-FFF2-40B4-BE49-F238E27FC236}">
                  <a16:creationId xmlns:a16="http://schemas.microsoft.com/office/drawing/2014/main" id="{66216A5E-3800-65E6-C31A-8FA87D5FB415}"/>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75" name="Group 174">
            <a:extLst>
              <a:ext uri="{FF2B5EF4-FFF2-40B4-BE49-F238E27FC236}">
                <a16:creationId xmlns:a16="http://schemas.microsoft.com/office/drawing/2014/main" id="{A433EABD-3005-B317-FF4C-168D7F300B3A}"/>
              </a:ext>
            </a:extLst>
          </p:cNvPr>
          <p:cNvGrpSpPr/>
          <p:nvPr/>
        </p:nvGrpSpPr>
        <p:grpSpPr>
          <a:xfrm>
            <a:off x="11041399" y="7738386"/>
            <a:ext cx="1943100" cy="6085329"/>
            <a:chOff x="7143750" y="8287896"/>
            <a:chExt cx="1943100" cy="6085329"/>
          </a:xfrm>
        </p:grpSpPr>
        <p:sp>
          <p:nvSpPr>
            <p:cNvPr id="176" name="Cube 175">
              <a:extLst>
                <a:ext uri="{FF2B5EF4-FFF2-40B4-BE49-F238E27FC236}">
                  <a16:creationId xmlns:a16="http://schemas.microsoft.com/office/drawing/2014/main" id="{A2F27472-E929-71F2-C125-4595DA588886}"/>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77" name="Cube 176">
              <a:extLst>
                <a:ext uri="{FF2B5EF4-FFF2-40B4-BE49-F238E27FC236}">
                  <a16:creationId xmlns:a16="http://schemas.microsoft.com/office/drawing/2014/main" id="{7F19925E-9830-C038-BC78-D6DFDBD17F52}"/>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78" name="Cube 177">
              <a:extLst>
                <a:ext uri="{FF2B5EF4-FFF2-40B4-BE49-F238E27FC236}">
                  <a16:creationId xmlns:a16="http://schemas.microsoft.com/office/drawing/2014/main" id="{A4000FD0-0570-2CE2-BC59-9F0D579E861C}"/>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79" name="Cube 178">
              <a:extLst>
                <a:ext uri="{FF2B5EF4-FFF2-40B4-BE49-F238E27FC236}">
                  <a16:creationId xmlns:a16="http://schemas.microsoft.com/office/drawing/2014/main" id="{CAF0B16D-84D6-6782-B820-39B342AF52B2}"/>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180" name="Cube 179">
            <a:extLst>
              <a:ext uri="{FF2B5EF4-FFF2-40B4-BE49-F238E27FC236}">
                <a16:creationId xmlns:a16="http://schemas.microsoft.com/office/drawing/2014/main" id="{B7A4EE2C-4C3D-5114-588B-E022AE19FC05}"/>
              </a:ext>
            </a:extLst>
          </p:cNvPr>
          <p:cNvSpPr/>
          <p:nvPr/>
        </p:nvSpPr>
        <p:spPr>
          <a:xfrm flipH="1">
            <a:off x="11536699" y="1234238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81" name="Cube 180">
            <a:extLst>
              <a:ext uri="{FF2B5EF4-FFF2-40B4-BE49-F238E27FC236}">
                <a16:creationId xmlns:a16="http://schemas.microsoft.com/office/drawing/2014/main" id="{13199F65-8E30-33A4-C04F-ED3882A3956F}"/>
              </a:ext>
            </a:extLst>
          </p:cNvPr>
          <p:cNvSpPr/>
          <p:nvPr/>
        </p:nvSpPr>
        <p:spPr>
          <a:xfrm flipH="1">
            <a:off x="11536699" y="10961643"/>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82" name="Cube 181">
            <a:extLst>
              <a:ext uri="{FF2B5EF4-FFF2-40B4-BE49-F238E27FC236}">
                <a16:creationId xmlns:a16="http://schemas.microsoft.com/office/drawing/2014/main" id="{25CDD333-17CA-0D8C-DFB5-3915F101BFB6}"/>
              </a:ext>
            </a:extLst>
          </p:cNvPr>
          <p:cNvSpPr/>
          <p:nvPr/>
        </p:nvSpPr>
        <p:spPr>
          <a:xfrm flipH="1">
            <a:off x="11536699" y="9580900"/>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83" name="Cube 182">
            <a:extLst>
              <a:ext uri="{FF2B5EF4-FFF2-40B4-BE49-F238E27FC236}">
                <a16:creationId xmlns:a16="http://schemas.microsoft.com/office/drawing/2014/main" id="{BCF9C0F9-901B-6F24-2FF8-1D7BF41014F7}"/>
              </a:ext>
            </a:extLst>
          </p:cNvPr>
          <p:cNvSpPr/>
          <p:nvPr/>
        </p:nvSpPr>
        <p:spPr>
          <a:xfrm flipH="1">
            <a:off x="11536699" y="8200157"/>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nvGrpSpPr>
          <p:cNvPr id="184" name="Group 183">
            <a:extLst>
              <a:ext uri="{FF2B5EF4-FFF2-40B4-BE49-F238E27FC236}">
                <a16:creationId xmlns:a16="http://schemas.microsoft.com/office/drawing/2014/main" id="{9C26356C-9E01-4012-39A5-B1F40CE5869D}"/>
              </a:ext>
            </a:extLst>
          </p:cNvPr>
          <p:cNvGrpSpPr/>
          <p:nvPr/>
        </p:nvGrpSpPr>
        <p:grpSpPr>
          <a:xfrm>
            <a:off x="8354708" y="6781697"/>
            <a:ext cx="1943100" cy="6085329"/>
            <a:chOff x="7143750" y="8287896"/>
            <a:chExt cx="1943100" cy="6085329"/>
          </a:xfrm>
        </p:grpSpPr>
        <p:sp>
          <p:nvSpPr>
            <p:cNvPr id="185" name="Cube 184">
              <a:extLst>
                <a:ext uri="{FF2B5EF4-FFF2-40B4-BE49-F238E27FC236}">
                  <a16:creationId xmlns:a16="http://schemas.microsoft.com/office/drawing/2014/main" id="{3A002FD9-5B75-1127-0D3D-8B863BB371B4}"/>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86" name="Cube 185">
              <a:extLst>
                <a:ext uri="{FF2B5EF4-FFF2-40B4-BE49-F238E27FC236}">
                  <a16:creationId xmlns:a16="http://schemas.microsoft.com/office/drawing/2014/main" id="{88CB8618-BB25-E150-036D-2E0B6A2BC77E}"/>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87" name="Cube 186">
              <a:extLst>
                <a:ext uri="{FF2B5EF4-FFF2-40B4-BE49-F238E27FC236}">
                  <a16:creationId xmlns:a16="http://schemas.microsoft.com/office/drawing/2014/main" id="{1251E167-6503-41A8-4BC8-6AF033E6DFC2}"/>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88" name="Cube 187">
              <a:extLst>
                <a:ext uri="{FF2B5EF4-FFF2-40B4-BE49-F238E27FC236}">
                  <a16:creationId xmlns:a16="http://schemas.microsoft.com/office/drawing/2014/main" id="{8308809F-1A60-6CE7-7479-54FBF52EAD5A}"/>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89" name="Group 188">
            <a:extLst>
              <a:ext uri="{FF2B5EF4-FFF2-40B4-BE49-F238E27FC236}">
                <a16:creationId xmlns:a16="http://schemas.microsoft.com/office/drawing/2014/main" id="{3D290571-E6A2-6050-92FA-F5B170AA3158}"/>
              </a:ext>
            </a:extLst>
          </p:cNvPr>
          <p:cNvGrpSpPr/>
          <p:nvPr/>
        </p:nvGrpSpPr>
        <p:grpSpPr>
          <a:xfrm>
            <a:off x="8850008" y="7272043"/>
            <a:ext cx="1943100" cy="6085329"/>
            <a:chOff x="7143750" y="8287896"/>
            <a:chExt cx="1943100" cy="6085329"/>
          </a:xfrm>
        </p:grpSpPr>
        <p:sp>
          <p:nvSpPr>
            <p:cNvPr id="190" name="Cube 189">
              <a:extLst>
                <a:ext uri="{FF2B5EF4-FFF2-40B4-BE49-F238E27FC236}">
                  <a16:creationId xmlns:a16="http://schemas.microsoft.com/office/drawing/2014/main" id="{88AB2FB8-5F4C-7266-D992-888187D8182D}"/>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1" name="Cube 190">
              <a:extLst>
                <a:ext uri="{FF2B5EF4-FFF2-40B4-BE49-F238E27FC236}">
                  <a16:creationId xmlns:a16="http://schemas.microsoft.com/office/drawing/2014/main" id="{6559B9EA-810D-0876-4236-8C6E87A1C59A}"/>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2" name="Cube 191">
              <a:extLst>
                <a:ext uri="{FF2B5EF4-FFF2-40B4-BE49-F238E27FC236}">
                  <a16:creationId xmlns:a16="http://schemas.microsoft.com/office/drawing/2014/main" id="{2717DFAD-B806-C645-8EF4-CCC63CD956FD}"/>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3" name="Cube 192">
              <a:extLst>
                <a:ext uri="{FF2B5EF4-FFF2-40B4-BE49-F238E27FC236}">
                  <a16:creationId xmlns:a16="http://schemas.microsoft.com/office/drawing/2014/main" id="{65BA8222-F2E4-0485-C7F8-B5048FB41C8F}"/>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94" name="Group 193">
            <a:extLst>
              <a:ext uri="{FF2B5EF4-FFF2-40B4-BE49-F238E27FC236}">
                <a16:creationId xmlns:a16="http://schemas.microsoft.com/office/drawing/2014/main" id="{1DE2CED8-37B0-98A6-7F4B-0FB83E635BB0}"/>
              </a:ext>
            </a:extLst>
          </p:cNvPr>
          <p:cNvGrpSpPr/>
          <p:nvPr/>
        </p:nvGrpSpPr>
        <p:grpSpPr>
          <a:xfrm>
            <a:off x="9316733" y="7738386"/>
            <a:ext cx="1943100" cy="6085329"/>
            <a:chOff x="7143750" y="8287896"/>
            <a:chExt cx="1943100" cy="6085329"/>
          </a:xfrm>
        </p:grpSpPr>
        <p:sp>
          <p:nvSpPr>
            <p:cNvPr id="195" name="Cube 194">
              <a:extLst>
                <a:ext uri="{FF2B5EF4-FFF2-40B4-BE49-F238E27FC236}">
                  <a16:creationId xmlns:a16="http://schemas.microsoft.com/office/drawing/2014/main" id="{D5DCFA0F-4648-FDBB-6F6B-BFD01716ADB4}"/>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6" name="Cube 195">
              <a:extLst>
                <a:ext uri="{FF2B5EF4-FFF2-40B4-BE49-F238E27FC236}">
                  <a16:creationId xmlns:a16="http://schemas.microsoft.com/office/drawing/2014/main" id="{C73F4900-AE8C-E5F1-27A0-A0EE9229895C}"/>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7" name="Cube 196">
              <a:extLst>
                <a:ext uri="{FF2B5EF4-FFF2-40B4-BE49-F238E27FC236}">
                  <a16:creationId xmlns:a16="http://schemas.microsoft.com/office/drawing/2014/main" id="{D2F4ADCB-276B-3F1F-11A8-73115E580851}"/>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8" name="Cube 197">
              <a:extLst>
                <a:ext uri="{FF2B5EF4-FFF2-40B4-BE49-F238E27FC236}">
                  <a16:creationId xmlns:a16="http://schemas.microsoft.com/office/drawing/2014/main" id="{14B97F59-0A32-4432-C6F8-58228444081D}"/>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199" name="Cube 198">
            <a:extLst>
              <a:ext uri="{FF2B5EF4-FFF2-40B4-BE49-F238E27FC236}">
                <a16:creationId xmlns:a16="http://schemas.microsoft.com/office/drawing/2014/main" id="{FE0EEC94-4632-89E1-36FE-16D169AEE7F5}"/>
              </a:ext>
            </a:extLst>
          </p:cNvPr>
          <p:cNvSpPr/>
          <p:nvPr/>
        </p:nvSpPr>
        <p:spPr>
          <a:xfrm flipH="1">
            <a:off x="9812033" y="12370961"/>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00" name="Cube 199">
            <a:extLst>
              <a:ext uri="{FF2B5EF4-FFF2-40B4-BE49-F238E27FC236}">
                <a16:creationId xmlns:a16="http://schemas.microsoft.com/office/drawing/2014/main" id="{14D47A30-DF2B-046F-57ED-C90890EB4C62}"/>
              </a:ext>
            </a:extLst>
          </p:cNvPr>
          <p:cNvSpPr/>
          <p:nvPr/>
        </p:nvSpPr>
        <p:spPr>
          <a:xfrm flipH="1">
            <a:off x="9812033" y="10990218"/>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01" name="Cube 200">
            <a:extLst>
              <a:ext uri="{FF2B5EF4-FFF2-40B4-BE49-F238E27FC236}">
                <a16:creationId xmlns:a16="http://schemas.microsoft.com/office/drawing/2014/main" id="{3AC473F2-AEB4-B037-A0BC-B7D8B73114AF}"/>
              </a:ext>
            </a:extLst>
          </p:cNvPr>
          <p:cNvSpPr/>
          <p:nvPr/>
        </p:nvSpPr>
        <p:spPr>
          <a:xfrm flipH="1">
            <a:off x="9812033" y="960947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02" name="Cube 201">
            <a:extLst>
              <a:ext uri="{FF2B5EF4-FFF2-40B4-BE49-F238E27FC236}">
                <a16:creationId xmlns:a16="http://schemas.microsoft.com/office/drawing/2014/main" id="{146FA7A9-F609-AF26-2A53-A3F8FDF42235}"/>
              </a:ext>
            </a:extLst>
          </p:cNvPr>
          <p:cNvSpPr/>
          <p:nvPr/>
        </p:nvSpPr>
        <p:spPr>
          <a:xfrm flipH="1">
            <a:off x="9812033" y="822873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03" name="TextBox 202">
            <a:extLst>
              <a:ext uri="{FF2B5EF4-FFF2-40B4-BE49-F238E27FC236}">
                <a16:creationId xmlns:a16="http://schemas.microsoft.com/office/drawing/2014/main" id="{4B1254E7-7453-9A68-5269-2B30D2207DE3}"/>
              </a:ext>
            </a:extLst>
          </p:cNvPr>
          <p:cNvSpPr txBox="1"/>
          <p:nvPr/>
        </p:nvSpPr>
        <p:spPr>
          <a:xfrm>
            <a:off x="10067468" y="14616951"/>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sp>
        <p:nvSpPr>
          <p:cNvPr id="204" name="TextBox 203">
            <a:extLst>
              <a:ext uri="{FF2B5EF4-FFF2-40B4-BE49-F238E27FC236}">
                <a16:creationId xmlns:a16="http://schemas.microsoft.com/office/drawing/2014/main" id="{185D5C70-7C7F-DF1F-506C-14FC5992640B}"/>
              </a:ext>
            </a:extLst>
          </p:cNvPr>
          <p:cNvSpPr txBox="1"/>
          <p:nvPr/>
        </p:nvSpPr>
        <p:spPr>
          <a:xfrm>
            <a:off x="6053138" y="13577600"/>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205" name="Group 204">
            <a:extLst>
              <a:ext uri="{FF2B5EF4-FFF2-40B4-BE49-F238E27FC236}">
                <a16:creationId xmlns:a16="http://schemas.microsoft.com/office/drawing/2014/main" id="{3424F190-9A21-3DDA-82A7-1AB83E76ECE6}"/>
              </a:ext>
            </a:extLst>
          </p:cNvPr>
          <p:cNvGrpSpPr/>
          <p:nvPr/>
        </p:nvGrpSpPr>
        <p:grpSpPr>
          <a:xfrm>
            <a:off x="6630042" y="6781697"/>
            <a:ext cx="1943100" cy="6085329"/>
            <a:chOff x="7143750" y="8287896"/>
            <a:chExt cx="1943100" cy="6085329"/>
          </a:xfrm>
        </p:grpSpPr>
        <p:sp>
          <p:nvSpPr>
            <p:cNvPr id="206" name="Cube 205">
              <a:extLst>
                <a:ext uri="{FF2B5EF4-FFF2-40B4-BE49-F238E27FC236}">
                  <a16:creationId xmlns:a16="http://schemas.microsoft.com/office/drawing/2014/main" id="{C71C6CB2-62C1-7AB5-D188-099DD85644B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07" name="Cube 206">
              <a:extLst>
                <a:ext uri="{FF2B5EF4-FFF2-40B4-BE49-F238E27FC236}">
                  <a16:creationId xmlns:a16="http://schemas.microsoft.com/office/drawing/2014/main" id="{DBBAE4CB-68E1-D57A-117E-8C0A8912507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08" name="Cube 207">
              <a:extLst>
                <a:ext uri="{FF2B5EF4-FFF2-40B4-BE49-F238E27FC236}">
                  <a16:creationId xmlns:a16="http://schemas.microsoft.com/office/drawing/2014/main" id="{B7445BD9-9B01-C3E7-4AF2-F9F82F97CBE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09" name="Cube 208">
              <a:extLst>
                <a:ext uri="{FF2B5EF4-FFF2-40B4-BE49-F238E27FC236}">
                  <a16:creationId xmlns:a16="http://schemas.microsoft.com/office/drawing/2014/main" id="{D26D1DD6-4C73-90C0-0E77-A7BADE5885FC}"/>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10" name="Group 209">
            <a:extLst>
              <a:ext uri="{FF2B5EF4-FFF2-40B4-BE49-F238E27FC236}">
                <a16:creationId xmlns:a16="http://schemas.microsoft.com/office/drawing/2014/main" id="{3280683A-E28C-AD93-4F38-F040F80F41E4}"/>
              </a:ext>
            </a:extLst>
          </p:cNvPr>
          <p:cNvGrpSpPr/>
          <p:nvPr/>
        </p:nvGrpSpPr>
        <p:grpSpPr>
          <a:xfrm>
            <a:off x="7125342" y="7272043"/>
            <a:ext cx="1943100" cy="6085329"/>
            <a:chOff x="7143750" y="8287896"/>
            <a:chExt cx="1943100" cy="6085329"/>
          </a:xfrm>
        </p:grpSpPr>
        <p:sp>
          <p:nvSpPr>
            <p:cNvPr id="211" name="Cube 210">
              <a:extLst>
                <a:ext uri="{FF2B5EF4-FFF2-40B4-BE49-F238E27FC236}">
                  <a16:creationId xmlns:a16="http://schemas.microsoft.com/office/drawing/2014/main" id="{049628FA-8A46-D65E-17BE-0CA2AC76062A}"/>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2" name="Cube 211">
              <a:extLst>
                <a:ext uri="{FF2B5EF4-FFF2-40B4-BE49-F238E27FC236}">
                  <a16:creationId xmlns:a16="http://schemas.microsoft.com/office/drawing/2014/main" id="{E6903460-ECC6-63A1-0A81-01DE450EED74}"/>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3" name="Cube 212">
              <a:extLst>
                <a:ext uri="{FF2B5EF4-FFF2-40B4-BE49-F238E27FC236}">
                  <a16:creationId xmlns:a16="http://schemas.microsoft.com/office/drawing/2014/main" id="{FD6816C9-29B2-0033-952A-8971513EE0C5}"/>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4" name="Cube 213">
              <a:extLst>
                <a:ext uri="{FF2B5EF4-FFF2-40B4-BE49-F238E27FC236}">
                  <a16:creationId xmlns:a16="http://schemas.microsoft.com/office/drawing/2014/main" id="{CA14274E-9CBF-639F-9BFC-A46584D71D23}"/>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15" name="Group 214">
            <a:extLst>
              <a:ext uri="{FF2B5EF4-FFF2-40B4-BE49-F238E27FC236}">
                <a16:creationId xmlns:a16="http://schemas.microsoft.com/office/drawing/2014/main" id="{13115A9F-6F15-0653-0759-0A7C6DF4C6FA}"/>
              </a:ext>
            </a:extLst>
          </p:cNvPr>
          <p:cNvGrpSpPr/>
          <p:nvPr/>
        </p:nvGrpSpPr>
        <p:grpSpPr>
          <a:xfrm>
            <a:off x="7592067" y="7738386"/>
            <a:ext cx="1943100" cy="6085329"/>
            <a:chOff x="7143750" y="8287896"/>
            <a:chExt cx="1943100" cy="6085329"/>
          </a:xfrm>
        </p:grpSpPr>
        <p:sp>
          <p:nvSpPr>
            <p:cNvPr id="216" name="Cube 215">
              <a:extLst>
                <a:ext uri="{FF2B5EF4-FFF2-40B4-BE49-F238E27FC236}">
                  <a16:creationId xmlns:a16="http://schemas.microsoft.com/office/drawing/2014/main" id="{F89F0ECA-F623-35C0-A159-BF9A99B9B217}"/>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7" name="Cube 216">
              <a:extLst>
                <a:ext uri="{FF2B5EF4-FFF2-40B4-BE49-F238E27FC236}">
                  <a16:creationId xmlns:a16="http://schemas.microsoft.com/office/drawing/2014/main" id="{2ED1DB6B-7A67-1F90-838B-5E56E703DDC3}"/>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8" name="Cube 217">
              <a:extLst>
                <a:ext uri="{FF2B5EF4-FFF2-40B4-BE49-F238E27FC236}">
                  <a16:creationId xmlns:a16="http://schemas.microsoft.com/office/drawing/2014/main" id="{43D81D3A-E9EA-FA9A-F40E-CE75FEB24481}"/>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9" name="Cube 218">
              <a:extLst>
                <a:ext uri="{FF2B5EF4-FFF2-40B4-BE49-F238E27FC236}">
                  <a16:creationId xmlns:a16="http://schemas.microsoft.com/office/drawing/2014/main" id="{7CD58B0E-8B02-6F48-FC2B-5082CBE5E9F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220" name="Cube 219">
            <a:extLst>
              <a:ext uri="{FF2B5EF4-FFF2-40B4-BE49-F238E27FC236}">
                <a16:creationId xmlns:a16="http://schemas.microsoft.com/office/drawing/2014/main" id="{71C5B9A0-7FC0-573F-1ED8-5347EC446B69}"/>
              </a:ext>
            </a:extLst>
          </p:cNvPr>
          <p:cNvSpPr/>
          <p:nvPr/>
        </p:nvSpPr>
        <p:spPr>
          <a:xfrm flipH="1">
            <a:off x="8087367" y="12370961"/>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21" name="Cube 220">
            <a:extLst>
              <a:ext uri="{FF2B5EF4-FFF2-40B4-BE49-F238E27FC236}">
                <a16:creationId xmlns:a16="http://schemas.microsoft.com/office/drawing/2014/main" id="{362F97D8-C85F-20E2-D9A2-F3EFB85E471B}"/>
              </a:ext>
            </a:extLst>
          </p:cNvPr>
          <p:cNvSpPr/>
          <p:nvPr/>
        </p:nvSpPr>
        <p:spPr>
          <a:xfrm flipH="1">
            <a:off x="8087367" y="10990218"/>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22" name="Cube 221">
            <a:extLst>
              <a:ext uri="{FF2B5EF4-FFF2-40B4-BE49-F238E27FC236}">
                <a16:creationId xmlns:a16="http://schemas.microsoft.com/office/drawing/2014/main" id="{C149A321-D56C-1A5B-8CA2-D6DBE2C6F386}"/>
              </a:ext>
            </a:extLst>
          </p:cNvPr>
          <p:cNvSpPr/>
          <p:nvPr/>
        </p:nvSpPr>
        <p:spPr>
          <a:xfrm flipH="1">
            <a:off x="8087367" y="960947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23" name="Cube 222">
            <a:extLst>
              <a:ext uri="{FF2B5EF4-FFF2-40B4-BE49-F238E27FC236}">
                <a16:creationId xmlns:a16="http://schemas.microsoft.com/office/drawing/2014/main" id="{534CFFAF-5558-4C84-C4D0-9C24DE9BD3DC}"/>
              </a:ext>
            </a:extLst>
          </p:cNvPr>
          <p:cNvSpPr/>
          <p:nvPr/>
        </p:nvSpPr>
        <p:spPr>
          <a:xfrm flipH="1">
            <a:off x="8087367" y="822873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24" name="TextBox 223">
            <a:extLst>
              <a:ext uri="{FF2B5EF4-FFF2-40B4-BE49-F238E27FC236}">
                <a16:creationId xmlns:a16="http://schemas.microsoft.com/office/drawing/2014/main" id="{DDD1E714-C863-0526-2944-4A971D95B504}"/>
              </a:ext>
            </a:extLst>
          </p:cNvPr>
          <p:cNvSpPr txBox="1"/>
          <p:nvPr/>
        </p:nvSpPr>
        <p:spPr>
          <a:xfrm rot="16200000">
            <a:off x="5120872" y="9868788"/>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sp>
        <p:nvSpPr>
          <p:cNvPr id="225" name="TextBox 224">
            <a:extLst>
              <a:ext uri="{FF2B5EF4-FFF2-40B4-BE49-F238E27FC236}">
                <a16:creationId xmlns:a16="http://schemas.microsoft.com/office/drawing/2014/main" id="{BA14CA18-AAAF-053C-3B8E-ED4E1AA683F3}"/>
              </a:ext>
            </a:extLst>
          </p:cNvPr>
          <p:cNvSpPr txBox="1"/>
          <p:nvPr/>
        </p:nvSpPr>
        <p:spPr>
          <a:xfrm>
            <a:off x="7125342" y="15654539"/>
            <a:ext cx="6184602" cy="707886"/>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Batch Normalization</a:t>
            </a:r>
          </a:p>
        </p:txBody>
      </p:sp>
      <p:sp>
        <p:nvSpPr>
          <p:cNvPr id="3" name="TextBox 2">
            <a:extLst>
              <a:ext uri="{FF2B5EF4-FFF2-40B4-BE49-F238E27FC236}">
                <a16:creationId xmlns:a16="http://schemas.microsoft.com/office/drawing/2014/main" id="{FB87FBC6-96ED-FE57-8B49-50237E9CA485}"/>
              </a:ext>
            </a:extLst>
          </p:cNvPr>
          <p:cNvSpPr txBox="1"/>
          <p:nvPr/>
        </p:nvSpPr>
        <p:spPr>
          <a:xfrm>
            <a:off x="23266058" y="15654539"/>
            <a:ext cx="6184602" cy="707886"/>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Normalization</a:t>
            </a:r>
          </a:p>
        </p:txBody>
      </p:sp>
      <p:sp>
        <p:nvSpPr>
          <p:cNvPr id="4" name="TextBox 3">
            <a:extLst>
              <a:ext uri="{FF2B5EF4-FFF2-40B4-BE49-F238E27FC236}">
                <a16:creationId xmlns:a16="http://schemas.microsoft.com/office/drawing/2014/main" id="{B10D78B1-6DDE-3BA3-18DA-E1ECF1130C42}"/>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2D0878B2-CF2C-168A-367A-259D0E05DDF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284687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Group Normalization</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Types of Group Normalization</a:t>
            </a:r>
          </a:p>
        </p:txBody>
      </p:sp>
      <p:grpSp>
        <p:nvGrpSpPr>
          <p:cNvPr id="366" name="Group 365">
            <a:extLst>
              <a:ext uri="{FF2B5EF4-FFF2-40B4-BE49-F238E27FC236}">
                <a16:creationId xmlns:a16="http://schemas.microsoft.com/office/drawing/2014/main" id="{A3EBE31C-F2C9-7E95-4516-AEA7778C4546}"/>
              </a:ext>
            </a:extLst>
          </p:cNvPr>
          <p:cNvGrpSpPr/>
          <p:nvPr/>
        </p:nvGrpSpPr>
        <p:grpSpPr>
          <a:xfrm>
            <a:off x="14129913" y="6958751"/>
            <a:ext cx="7848157" cy="10701829"/>
            <a:chOff x="13601503" y="6958751"/>
            <a:chExt cx="7848157" cy="10701829"/>
          </a:xfrm>
        </p:grpSpPr>
        <p:sp>
          <p:nvSpPr>
            <p:cNvPr id="226" name="TextBox 225">
              <a:extLst>
                <a:ext uri="{FF2B5EF4-FFF2-40B4-BE49-F238E27FC236}">
                  <a16:creationId xmlns:a16="http://schemas.microsoft.com/office/drawing/2014/main" id="{DA51499D-56FF-9D32-3EDE-D49DFBF7A0E2}"/>
                </a:ext>
              </a:extLst>
            </p:cNvPr>
            <p:cNvSpPr txBox="1"/>
            <p:nvPr/>
          </p:nvSpPr>
          <p:spPr>
            <a:xfrm>
              <a:off x="14022997" y="13754654"/>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227" name="Group 226">
              <a:extLst>
                <a:ext uri="{FF2B5EF4-FFF2-40B4-BE49-F238E27FC236}">
                  <a16:creationId xmlns:a16="http://schemas.microsoft.com/office/drawing/2014/main" id="{6BC195E0-FDF4-D4D4-1E66-B73C655672B3}"/>
                </a:ext>
              </a:extLst>
            </p:cNvPr>
            <p:cNvGrpSpPr/>
            <p:nvPr/>
          </p:nvGrpSpPr>
          <p:grpSpPr>
            <a:xfrm>
              <a:off x="16324567" y="6958751"/>
              <a:ext cx="5125091" cy="8543140"/>
              <a:chOff x="7125341" y="7101461"/>
              <a:chExt cx="5125091" cy="8543140"/>
            </a:xfrm>
          </p:grpSpPr>
          <p:grpSp>
            <p:nvGrpSpPr>
              <p:cNvPr id="228" name="Group 227">
                <a:extLst>
                  <a:ext uri="{FF2B5EF4-FFF2-40B4-BE49-F238E27FC236}">
                    <a16:creationId xmlns:a16="http://schemas.microsoft.com/office/drawing/2014/main" id="{D0E6E9C8-B612-E55A-A167-D8BC2EC98A47}"/>
                  </a:ext>
                </a:extLst>
              </p:cNvPr>
              <p:cNvGrpSpPr/>
              <p:nvPr/>
            </p:nvGrpSpPr>
            <p:grpSpPr>
              <a:xfrm>
                <a:off x="7125341" y="7101461"/>
                <a:ext cx="5125091" cy="7532364"/>
                <a:chOff x="7125341" y="7101461"/>
                <a:chExt cx="5125091" cy="7532364"/>
              </a:xfrm>
            </p:grpSpPr>
            <p:grpSp>
              <p:nvGrpSpPr>
                <p:cNvPr id="230" name="Group 229">
                  <a:extLst>
                    <a:ext uri="{FF2B5EF4-FFF2-40B4-BE49-F238E27FC236}">
                      <a16:creationId xmlns:a16="http://schemas.microsoft.com/office/drawing/2014/main" id="{09FF5603-0E0D-6C3B-F9E8-AF7AECD49770}"/>
                    </a:ext>
                  </a:extLst>
                </p:cNvPr>
                <p:cNvGrpSpPr/>
                <p:nvPr/>
              </p:nvGrpSpPr>
              <p:grpSpPr>
                <a:xfrm>
                  <a:off x="8850007" y="7101461"/>
                  <a:ext cx="3400425" cy="7503789"/>
                  <a:chOff x="7143750" y="8287896"/>
                  <a:chExt cx="3400425" cy="7503789"/>
                </a:xfrm>
              </p:grpSpPr>
              <p:grpSp>
                <p:nvGrpSpPr>
                  <p:cNvPr id="252" name="Group 251">
                    <a:extLst>
                      <a:ext uri="{FF2B5EF4-FFF2-40B4-BE49-F238E27FC236}">
                        <a16:creationId xmlns:a16="http://schemas.microsoft.com/office/drawing/2014/main" id="{E755A120-96A6-3651-6593-E45A64C4F3FA}"/>
                      </a:ext>
                    </a:extLst>
                  </p:cNvPr>
                  <p:cNvGrpSpPr/>
                  <p:nvPr/>
                </p:nvGrpSpPr>
                <p:grpSpPr>
                  <a:xfrm>
                    <a:off x="7143750" y="8287896"/>
                    <a:ext cx="1943100" cy="6085329"/>
                    <a:chOff x="7143750" y="8287896"/>
                    <a:chExt cx="1943100" cy="6085329"/>
                  </a:xfrm>
                </p:grpSpPr>
                <p:sp>
                  <p:nvSpPr>
                    <p:cNvPr id="268" name="Cube 267">
                      <a:extLst>
                        <a:ext uri="{FF2B5EF4-FFF2-40B4-BE49-F238E27FC236}">
                          <a16:creationId xmlns:a16="http://schemas.microsoft.com/office/drawing/2014/main" id="{A399A7E1-17C8-DFE1-0093-626F7B758C6C}"/>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9" name="Cube 268">
                      <a:extLst>
                        <a:ext uri="{FF2B5EF4-FFF2-40B4-BE49-F238E27FC236}">
                          <a16:creationId xmlns:a16="http://schemas.microsoft.com/office/drawing/2014/main" id="{CAB8CA1D-F35F-0358-5928-9C8A0F34B3AD}"/>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70" name="Cube 269">
                      <a:extLst>
                        <a:ext uri="{FF2B5EF4-FFF2-40B4-BE49-F238E27FC236}">
                          <a16:creationId xmlns:a16="http://schemas.microsoft.com/office/drawing/2014/main" id="{BEDBC406-CA97-2AAE-B06A-DF19B8CC453B}"/>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71" name="Cube 270">
                      <a:extLst>
                        <a:ext uri="{FF2B5EF4-FFF2-40B4-BE49-F238E27FC236}">
                          <a16:creationId xmlns:a16="http://schemas.microsoft.com/office/drawing/2014/main" id="{3083CB58-9199-9301-3A04-1E80A3AE0380}"/>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53" name="Group 252">
                    <a:extLst>
                      <a:ext uri="{FF2B5EF4-FFF2-40B4-BE49-F238E27FC236}">
                        <a16:creationId xmlns:a16="http://schemas.microsoft.com/office/drawing/2014/main" id="{5A57E3B2-1155-9276-F2F2-77DA96C5F8AE}"/>
                      </a:ext>
                    </a:extLst>
                  </p:cNvPr>
                  <p:cNvGrpSpPr/>
                  <p:nvPr/>
                </p:nvGrpSpPr>
                <p:grpSpPr>
                  <a:xfrm>
                    <a:off x="7639050" y="8778242"/>
                    <a:ext cx="1943100" cy="6085329"/>
                    <a:chOff x="7143750" y="8287896"/>
                    <a:chExt cx="1943100" cy="6085329"/>
                  </a:xfrm>
                </p:grpSpPr>
                <p:sp>
                  <p:nvSpPr>
                    <p:cNvPr id="264" name="Cube 263">
                      <a:extLst>
                        <a:ext uri="{FF2B5EF4-FFF2-40B4-BE49-F238E27FC236}">
                          <a16:creationId xmlns:a16="http://schemas.microsoft.com/office/drawing/2014/main" id="{19A40DC4-C171-5E87-4554-2DD7F87686F8}"/>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5" name="Cube 264">
                      <a:extLst>
                        <a:ext uri="{FF2B5EF4-FFF2-40B4-BE49-F238E27FC236}">
                          <a16:creationId xmlns:a16="http://schemas.microsoft.com/office/drawing/2014/main" id="{72505388-D5FD-8DA7-3CA1-7AA95093D239}"/>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6" name="Cube 265">
                      <a:extLst>
                        <a:ext uri="{FF2B5EF4-FFF2-40B4-BE49-F238E27FC236}">
                          <a16:creationId xmlns:a16="http://schemas.microsoft.com/office/drawing/2014/main" id="{3140DD94-A0D6-0A1A-AFFE-8906A187FE8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7" name="Cube 266">
                      <a:extLst>
                        <a:ext uri="{FF2B5EF4-FFF2-40B4-BE49-F238E27FC236}">
                          <a16:creationId xmlns:a16="http://schemas.microsoft.com/office/drawing/2014/main" id="{A738E3EB-C97A-96CE-6D88-08C7BB2711A8}"/>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54" name="Group 253">
                    <a:extLst>
                      <a:ext uri="{FF2B5EF4-FFF2-40B4-BE49-F238E27FC236}">
                        <a16:creationId xmlns:a16="http://schemas.microsoft.com/office/drawing/2014/main" id="{685C5367-C18F-740D-6F71-59CCB86D3D1E}"/>
                      </a:ext>
                    </a:extLst>
                  </p:cNvPr>
                  <p:cNvGrpSpPr/>
                  <p:nvPr/>
                </p:nvGrpSpPr>
                <p:grpSpPr>
                  <a:xfrm>
                    <a:off x="8105775" y="9244585"/>
                    <a:ext cx="1943100" cy="6085329"/>
                    <a:chOff x="7143750" y="8287896"/>
                    <a:chExt cx="1943100" cy="6085329"/>
                  </a:xfrm>
                </p:grpSpPr>
                <p:sp>
                  <p:nvSpPr>
                    <p:cNvPr id="260" name="Cube 259">
                      <a:extLst>
                        <a:ext uri="{FF2B5EF4-FFF2-40B4-BE49-F238E27FC236}">
                          <a16:creationId xmlns:a16="http://schemas.microsoft.com/office/drawing/2014/main" id="{E4BBFF8A-CFCA-0827-A50F-2C1899F48EF3}"/>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1" name="Cube 260">
                      <a:extLst>
                        <a:ext uri="{FF2B5EF4-FFF2-40B4-BE49-F238E27FC236}">
                          <a16:creationId xmlns:a16="http://schemas.microsoft.com/office/drawing/2014/main" id="{C451BFF4-67BB-95F5-DC8A-6F1F2CB6002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2" name="Cube 261">
                      <a:extLst>
                        <a:ext uri="{FF2B5EF4-FFF2-40B4-BE49-F238E27FC236}">
                          <a16:creationId xmlns:a16="http://schemas.microsoft.com/office/drawing/2014/main" id="{DAC5837D-4AC1-161C-F5D3-E992201D628B}"/>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3" name="Cube 262">
                      <a:extLst>
                        <a:ext uri="{FF2B5EF4-FFF2-40B4-BE49-F238E27FC236}">
                          <a16:creationId xmlns:a16="http://schemas.microsoft.com/office/drawing/2014/main" id="{813C060F-6EE7-AA74-E6A4-8A5A6DDEAE60}"/>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55" name="Group 254">
                    <a:extLst>
                      <a:ext uri="{FF2B5EF4-FFF2-40B4-BE49-F238E27FC236}">
                        <a16:creationId xmlns:a16="http://schemas.microsoft.com/office/drawing/2014/main" id="{D21073CA-D0F0-41A0-6444-A1B2A72E69BA}"/>
                      </a:ext>
                    </a:extLst>
                  </p:cNvPr>
                  <p:cNvGrpSpPr/>
                  <p:nvPr/>
                </p:nvGrpSpPr>
                <p:grpSpPr>
                  <a:xfrm>
                    <a:off x="8601075" y="9706356"/>
                    <a:ext cx="1943100" cy="6085329"/>
                    <a:chOff x="7143750" y="8259321"/>
                    <a:chExt cx="1943100" cy="6085329"/>
                  </a:xfrm>
                </p:grpSpPr>
                <p:sp>
                  <p:nvSpPr>
                    <p:cNvPr id="256" name="Cube 255">
                      <a:extLst>
                        <a:ext uri="{FF2B5EF4-FFF2-40B4-BE49-F238E27FC236}">
                          <a16:creationId xmlns:a16="http://schemas.microsoft.com/office/drawing/2014/main" id="{68530382-2968-3346-786A-5D0A636CF298}"/>
                        </a:ext>
                      </a:extLst>
                    </p:cNvPr>
                    <p:cNvSpPr/>
                    <p:nvPr/>
                  </p:nvSpPr>
                  <p:spPr>
                    <a:xfrm flipH="1">
                      <a:off x="7143750" y="12401550"/>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7" name="Cube 256">
                      <a:extLst>
                        <a:ext uri="{FF2B5EF4-FFF2-40B4-BE49-F238E27FC236}">
                          <a16:creationId xmlns:a16="http://schemas.microsoft.com/office/drawing/2014/main" id="{13F3942F-F3D1-A391-5415-EF8F205EB6C2}"/>
                        </a:ext>
                      </a:extLst>
                    </p:cNvPr>
                    <p:cNvSpPr/>
                    <p:nvPr/>
                  </p:nvSpPr>
                  <p:spPr>
                    <a:xfrm flipH="1">
                      <a:off x="7143750" y="11020807"/>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8" name="Cube 257">
                      <a:extLst>
                        <a:ext uri="{FF2B5EF4-FFF2-40B4-BE49-F238E27FC236}">
                          <a16:creationId xmlns:a16="http://schemas.microsoft.com/office/drawing/2014/main" id="{E0A5B413-5851-C10C-9B8C-BF5F929E6A13}"/>
                        </a:ext>
                      </a:extLst>
                    </p:cNvPr>
                    <p:cNvSpPr/>
                    <p:nvPr/>
                  </p:nvSpPr>
                  <p:spPr>
                    <a:xfrm flipH="1">
                      <a:off x="7143750" y="9640064"/>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9" name="Cube 258">
                      <a:extLst>
                        <a:ext uri="{FF2B5EF4-FFF2-40B4-BE49-F238E27FC236}">
                          <a16:creationId xmlns:a16="http://schemas.microsoft.com/office/drawing/2014/main" id="{237AB699-92A9-77CA-2DBF-6C0B7EFDF73A}"/>
                        </a:ext>
                      </a:extLst>
                    </p:cNvPr>
                    <p:cNvSpPr/>
                    <p:nvPr/>
                  </p:nvSpPr>
                  <p:spPr>
                    <a:xfrm flipH="1">
                      <a:off x="7143750" y="8259321"/>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nvGrpSpPr>
                <p:cNvPr id="231" name="Group 230">
                  <a:extLst>
                    <a:ext uri="{FF2B5EF4-FFF2-40B4-BE49-F238E27FC236}">
                      <a16:creationId xmlns:a16="http://schemas.microsoft.com/office/drawing/2014/main" id="{8134054C-45D2-4D77-FD90-8890E5DC7D1C}"/>
                    </a:ext>
                  </a:extLst>
                </p:cNvPr>
                <p:cNvGrpSpPr/>
                <p:nvPr/>
              </p:nvGrpSpPr>
              <p:grpSpPr>
                <a:xfrm>
                  <a:off x="7125341" y="7101461"/>
                  <a:ext cx="3400425" cy="7532364"/>
                  <a:chOff x="7143750" y="8287896"/>
                  <a:chExt cx="3400425" cy="7532364"/>
                </a:xfrm>
              </p:grpSpPr>
              <p:grpSp>
                <p:nvGrpSpPr>
                  <p:cNvPr id="232" name="Group 231">
                    <a:extLst>
                      <a:ext uri="{FF2B5EF4-FFF2-40B4-BE49-F238E27FC236}">
                        <a16:creationId xmlns:a16="http://schemas.microsoft.com/office/drawing/2014/main" id="{479DEB23-8B88-556E-3C51-7247CD471C0A}"/>
                      </a:ext>
                    </a:extLst>
                  </p:cNvPr>
                  <p:cNvGrpSpPr/>
                  <p:nvPr/>
                </p:nvGrpSpPr>
                <p:grpSpPr>
                  <a:xfrm>
                    <a:off x="7143750" y="8287896"/>
                    <a:ext cx="1943100" cy="6085329"/>
                    <a:chOff x="7143750" y="8287896"/>
                    <a:chExt cx="1943100" cy="6085329"/>
                  </a:xfrm>
                </p:grpSpPr>
                <p:sp>
                  <p:nvSpPr>
                    <p:cNvPr id="248" name="Cube 247">
                      <a:extLst>
                        <a:ext uri="{FF2B5EF4-FFF2-40B4-BE49-F238E27FC236}">
                          <a16:creationId xmlns:a16="http://schemas.microsoft.com/office/drawing/2014/main" id="{DE618DBD-76F3-D3AC-4214-87EB97983803}"/>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9" name="Cube 248">
                      <a:extLst>
                        <a:ext uri="{FF2B5EF4-FFF2-40B4-BE49-F238E27FC236}">
                          <a16:creationId xmlns:a16="http://schemas.microsoft.com/office/drawing/2014/main" id="{D57DDD7A-5DEC-42C1-0FF5-2E73C071D04E}"/>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0" name="Cube 249">
                      <a:extLst>
                        <a:ext uri="{FF2B5EF4-FFF2-40B4-BE49-F238E27FC236}">
                          <a16:creationId xmlns:a16="http://schemas.microsoft.com/office/drawing/2014/main" id="{D5D96DBA-5D6D-6236-079A-14DEFC3DD695}"/>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1" name="Cube 250">
                      <a:extLst>
                        <a:ext uri="{FF2B5EF4-FFF2-40B4-BE49-F238E27FC236}">
                          <a16:creationId xmlns:a16="http://schemas.microsoft.com/office/drawing/2014/main" id="{37B0A17C-D484-7D73-28C3-845DA7E96006}"/>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33" name="Group 232">
                    <a:extLst>
                      <a:ext uri="{FF2B5EF4-FFF2-40B4-BE49-F238E27FC236}">
                        <a16:creationId xmlns:a16="http://schemas.microsoft.com/office/drawing/2014/main" id="{273A0E2C-479C-F2BC-613F-09C41146701E}"/>
                      </a:ext>
                    </a:extLst>
                  </p:cNvPr>
                  <p:cNvGrpSpPr/>
                  <p:nvPr/>
                </p:nvGrpSpPr>
                <p:grpSpPr>
                  <a:xfrm>
                    <a:off x="7639050" y="8778242"/>
                    <a:ext cx="1943100" cy="6085329"/>
                    <a:chOff x="7143750" y="8287896"/>
                    <a:chExt cx="1943100" cy="6085329"/>
                  </a:xfrm>
                </p:grpSpPr>
                <p:sp>
                  <p:nvSpPr>
                    <p:cNvPr id="244" name="Cube 243">
                      <a:extLst>
                        <a:ext uri="{FF2B5EF4-FFF2-40B4-BE49-F238E27FC236}">
                          <a16:creationId xmlns:a16="http://schemas.microsoft.com/office/drawing/2014/main" id="{F472121B-2C49-B883-6BB3-B1600E47C000}"/>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5" name="Cube 244">
                      <a:extLst>
                        <a:ext uri="{FF2B5EF4-FFF2-40B4-BE49-F238E27FC236}">
                          <a16:creationId xmlns:a16="http://schemas.microsoft.com/office/drawing/2014/main" id="{F2E9F923-5C81-9E06-1630-94F7474CA53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6" name="Cube 245">
                      <a:extLst>
                        <a:ext uri="{FF2B5EF4-FFF2-40B4-BE49-F238E27FC236}">
                          <a16:creationId xmlns:a16="http://schemas.microsoft.com/office/drawing/2014/main" id="{3647B312-F9CF-C037-5538-CFACB9F9C9A4}"/>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7" name="Cube 246">
                      <a:extLst>
                        <a:ext uri="{FF2B5EF4-FFF2-40B4-BE49-F238E27FC236}">
                          <a16:creationId xmlns:a16="http://schemas.microsoft.com/office/drawing/2014/main" id="{C607B3A9-827B-DB54-EDF3-33C8BDBA2CCF}"/>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34" name="Group 233">
                    <a:extLst>
                      <a:ext uri="{FF2B5EF4-FFF2-40B4-BE49-F238E27FC236}">
                        <a16:creationId xmlns:a16="http://schemas.microsoft.com/office/drawing/2014/main" id="{5FD743EC-56F4-D372-7781-3A7A1E30BB9B}"/>
                      </a:ext>
                    </a:extLst>
                  </p:cNvPr>
                  <p:cNvGrpSpPr/>
                  <p:nvPr/>
                </p:nvGrpSpPr>
                <p:grpSpPr>
                  <a:xfrm>
                    <a:off x="8105775" y="9244585"/>
                    <a:ext cx="1943100" cy="6085329"/>
                    <a:chOff x="7143750" y="8287896"/>
                    <a:chExt cx="1943100" cy="6085329"/>
                  </a:xfrm>
                </p:grpSpPr>
                <p:sp>
                  <p:nvSpPr>
                    <p:cNvPr id="240" name="Cube 239">
                      <a:extLst>
                        <a:ext uri="{FF2B5EF4-FFF2-40B4-BE49-F238E27FC236}">
                          <a16:creationId xmlns:a16="http://schemas.microsoft.com/office/drawing/2014/main" id="{4634A912-FB5A-9CDB-3289-01AC4A5C468C}"/>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1" name="Cube 240">
                      <a:extLst>
                        <a:ext uri="{FF2B5EF4-FFF2-40B4-BE49-F238E27FC236}">
                          <a16:creationId xmlns:a16="http://schemas.microsoft.com/office/drawing/2014/main" id="{EC4C53E8-06B2-4123-3893-4DC984C1952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2" name="Cube 241">
                      <a:extLst>
                        <a:ext uri="{FF2B5EF4-FFF2-40B4-BE49-F238E27FC236}">
                          <a16:creationId xmlns:a16="http://schemas.microsoft.com/office/drawing/2014/main" id="{8901520C-20A6-7BA2-688F-F0BEE937B4E1}"/>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3" name="Cube 242">
                      <a:extLst>
                        <a:ext uri="{FF2B5EF4-FFF2-40B4-BE49-F238E27FC236}">
                          <a16:creationId xmlns:a16="http://schemas.microsoft.com/office/drawing/2014/main" id="{4D54C87C-3E54-2FBC-00A6-F7FA3EE4254A}"/>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35" name="Group 234">
                    <a:extLst>
                      <a:ext uri="{FF2B5EF4-FFF2-40B4-BE49-F238E27FC236}">
                        <a16:creationId xmlns:a16="http://schemas.microsoft.com/office/drawing/2014/main" id="{053C6335-F179-1B37-0D19-B9E8735F5191}"/>
                      </a:ext>
                    </a:extLst>
                  </p:cNvPr>
                  <p:cNvGrpSpPr/>
                  <p:nvPr/>
                </p:nvGrpSpPr>
                <p:grpSpPr>
                  <a:xfrm>
                    <a:off x="8601075" y="9734931"/>
                    <a:ext cx="1943100" cy="6085329"/>
                    <a:chOff x="7143750" y="8287896"/>
                    <a:chExt cx="1943100" cy="6085329"/>
                  </a:xfrm>
                </p:grpSpPr>
                <p:sp>
                  <p:nvSpPr>
                    <p:cNvPr id="236" name="Cube 235">
                      <a:extLst>
                        <a:ext uri="{FF2B5EF4-FFF2-40B4-BE49-F238E27FC236}">
                          <a16:creationId xmlns:a16="http://schemas.microsoft.com/office/drawing/2014/main" id="{D3E417E6-C5C9-9363-3424-B47430D8FB64}"/>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37" name="Cube 236">
                      <a:extLst>
                        <a:ext uri="{FF2B5EF4-FFF2-40B4-BE49-F238E27FC236}">
                          <a16:creationId xmlns:a16="http://schemas.microsoft.com/office/drawing/2014/main" id="{5DE3C214-C4F6-EC31-841B-FEEA7EB2D212}"/>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38" name="Cube 237">
                      <a:extLst>
                        <a:ext uri="{FF2B5EF4-FFF2-40B4-BE49-F238E27FC236}">
                          <a16:creationId xmlns:a16="http://schemas.microsoft.com/office/drawing/2014/main" id="{11692123-3BDD-003E-DFFC-58E1BAFE7F18}"/>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39" name="Cube 238">
                      <a:extLst>
                        <a:ext uri="{FF2B5EF4-FFF2-40B4-BE49-F238E27FC236}">
                          <a16:creationId xmlns:a16="http://schemas.microsoft.com/office/drawing/2014/main" id="{BD7C56DB-218C-D4FC-8B61-668DEF91B09D}"/>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sp>
            <p:nvSpPr>
              <p:cNvPr id="229" name="TextBox 228">
                <a:extLst>
                  <a:ext uri="{FF2B5EF4-FFF2-40B4-BE49-F238E27FC236}">
                    <a16:creationId xmlns:a16="http://schemas.microsoft.com/office/drawing/2014/main" id="{A889F74C-D4B6-6699-6380-36DB1E263D07}"/>
                  </a:ext>
                </a:extLst>
              </p:cNvPr>
              <p:cNvSpPr txBox="1"/>
              <p:nvPr/>
            </p:nvSpPr>
            <p:spPr>
              <a:xfrm>
                <a:off x="8838101" y="14936715"/>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grpSp>
        <p:grpSp>
          <p:nvGrpSpPr>
            <p:cNvPr id="272" name="Group 271">
              <a:extLst>
                <a:ext uri="{FF2B5EF4-FFF2-40B4-BE49-F238E27FC236}">
                  <a16:creationId xmlns:a16="http://schemas.microsoft.com/office/drawing/2014/main" id="{CF607792-2B1E-926B-077E-74432119DDDF}"/>
                </a:ext>
              </a:extLst>
            </p:cNvPr>
            <p:cNvGrpSpPr/>
            <p:nvPr/>
          </p:nvGrpSpPr>
          <p:grpSpPr>
            <a:xfrm>
              <a:off x="14599901" y="6958751"/>
              <a:ext cx="3400425" cy="7532364"/>
              <a:chOff x="7143750" y="8287896"/>
              <a:chExt cx="3400425" cy="7532364"/>
            </a:xfrm>
          </p:grpSpPr>
          <p:grpSp>
            <p:nvGrpSpPr>
              <p:cNvPr id="273" name="Group 272">
                <a:extLst>
                  <a:ext uri="{FF2B5EF4-FFF2-40B4-BE49-F238E27FC236}">
                    <a16:creationId xmlns:a16="http://schemas.microsoft.com/office/drawing/2014/main" id="{CE5372C7-D104-5A4F-1B08-838A0C4BC359}"/>
                  </a:ext>
                </a:extLst>
              </p:cNvPr>
              <p:cNvGrpSpPr/>
              <p:nvPr/>
            </p:nvGrpSpPr>
            <p:grpSpPr>
              <a:xfrm>
                <a:off x="7143750" y="8287896"/>
                <a:ext cx="1943100" cy="6085329"/>
                <a:chOff x="7143750" y="8287896"/>
                <a:chExt cx="1943100" cy="6085329"/>
              </a:xfrm>
            </p:grpSpPr>
            <p:sp>
              <p:nvSpPr>
                <p:cNvPr id="289" name="Cube 288">
                  <a:extLst>
                    <a:ext uri="{FF2B5EF4-FFF2-40B4-BE49-F238E27FC236}">
                      <a16:creationId xmlns:a16="http://schemas.microsoft.com/office/drawing/2014/main" id="{198417F9-5274-E6FA-E8F6-245B662E7B86}"/>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90" name="Cube 289">
                  <a:extLst>
                    <a:ext uri="{FF2B5EF4-FFF2-40B4-BE49-F238E27FC236}">
                      <a16:creationId xmlns:a16="http://schemas.microsoft.com/office/drawing/2014/main" id="{0DFC703D-2A23-326C-BEB1-F5E680DD24A1}"/>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91" name="Cube 290">
                  <a:extLst>
                    <a:ext uri="{FF2B5EF4-FFF2-40B4-BE49-F238E27FC236}">
                      <a16:creationId xmlns:a16="http://schemas.microsoft.com/office/drawing/2014/main" id="{F48C0922-F18A-E4ED-EAD5-DDC47CF15397}"/>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92" name="Cube 291">
                  <a:extLst>
                    <a:ext uri="{FF2B5EF4-FFF2-40B4-BE49-F238E27FC236}">
                      <a16:creationId xmlns:a16="http://schemas.microsoft.com/office/drawing/2014/main" id="{619D2E98-D01E-32DC-D2D4-41231716E091}"/>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74" name="Group 273">
                <a:extLst>
                  <a:ext uri="{FF2B5EF4-FFF2-40B4-BE49-F238E27FC236}">
                    <a16:creationId xmlns:a16="http://schemas.microsoft.com/office/drawing/2014/main" id="{3C0A12FB-80B4-7DD9-13F1-ADD6933AEF52}"/>
                  </a:ext>
                </a:extLst>
              </p:cNvPr>
              <p:cNvGrpSpPr/>
              <p:nvPr/>
            </p:nvGrpSpPr>
            <p:grpSpPr>
              <a:xfrm>
                <a:off x="7639050" y="8778242"/>
                <a:ext cx="1943100" cy="6085329"/>
                <a:chOff x="7143750" y="8287896"/>
                <a:chExt cx="1943100" cy="6085329"/>
              </a:xfrm>
            </p:grpSpPr>
            <p:sp>
              <p:nvSpPr>
                <p:cNvPr id="285" name="Cube 284">
                  <a:extLst>
                    <a:ext uri="{FF2B5EF4-FFF2-40B4-BE49-F238E27FC236}">
                      <a16:creationId xmlns:a16="http://schemas.microsoft.com/office/drawing/2014/main" id="{A9EC4E07-969C-D5B6-C6AD-4F6CE25FB259}"/>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6" name="Cube 285">
                  <a:extLst>
                    <a:ext uri="{FF2B5EF4-FFF2-40B4-BE49-F238E27FC236}">
                      <a16:creationId xmlns:a16="http://schemas.microsoft.com/office/drawing/2014/main" id="{D6895901-4573-0903-4B90-42E0C5FD6933}"/>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7" name="Cube 286">
                  <a:extLst>
                    <a:ext uri="{FF2B5EF4-FFF2-40B4-BE49-F238E27FC236}">
                      <a16:creationId xmlns:a16="http://schemas.microsoft.com/office/drawing/2014/main" id="{7E26CB2B-FE33-55A1-23C8-E354647F590F}"/>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8" name="Cube 287">
                  <a:extLst>
                    <a:ext uri="{FF2B5EF4-FFF2-40B4-BE49-F238E27FC236}">
                      <a16:creationId xmlns:a16="http://schemas.microsoft.com/office/drawing/2014/main" id="{51919E45-C59F-11C8-2C68-584375B8AFAE}"/>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75" name="Group 274">
                <a:extLst>
                  <a:ext uri="{FF2B5EF4-FFF2-40B4-BE49-F238E27FC236}">
                    <a16:creationId xmlns:a16="http://schemas.microsoft.com/office/drawing/2014/main" id="{AABF9CD7-0AD0-2713-480A-4D4F24D22B51}"/>
                  </a:ext>
                </a:extLst>
              </p:cNvPr>
              <p:cNvGrpSpPr/>
              <p:nvPr/>
            </p:nvGrpSpPr>
            <p:grpSpPr>
              <a:xfrm>
                <a:off x="8105775" y="9244585"/>
                <a:ext cx="1943100" cy="6085329"/>
                <a:chOff x="7143750" y="8287896"/>
                <a:chExt cx="1943100" cy="6085329"/>
              </a:xfrm>
            </p:grpSpPr>
            <p:sp>
              <p:nvSpPr>
                <p:cNvPr id="281" name="Cube 280">
                  <a:extLst>
                    <a:ext uri="{FF2B5EF4-FFF2-40B4-BE49-F238E27FC236}">
                      <a16:creationId xmlns:a16="http://schemas.microsoft.com/office/drawing/2014/main" id="{34BD3FCB-3868-B502-01AD-6A1076ACE46F}"/>
                    </a:ext>
                  </a:extLst>
                </p:cNvPr>
                <p:cNvSpPr/>
                <p:nvPr/>
              </p:nvSpPr>
              <p:spPr>
                <a:xfrm flipH="1">
                  <a:off x="7143750" y="1243012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2" name="Cube 281">
                  <a:extLst>
                    <a:ext uri="{FF2B5EF4-FFF2-40B4-BE49-F238E27FC236}">
                      <a16:creationId xmlns:a16="http://schemas.microsoft.com/office/drawing/2014/main" id="{A46A6401-D89E-3364-0D04-EB19F07EE1A6}"/>
                    </a:ext>
                  </a:extLst>
                </p:cNvPr>
                <p:cNvSpPr/>
                <p:nvPr/>
              </p:nvSpPr>
              <p:spPr>
                <a:xfrm flipH="1">
                  <a:off x="7143750" y="1104938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3" name="Cube 282">
                  <a:extLst>
                    <a:ext uri="{FF2B5EF4-FFF2-40B4-BE49-F238E27FC236}">
                      <a16:creationId xmlns:a16="http://schemas.microsoft.com/office/drawing/2014/main" id="{10F0BF67-BF42-E699-E2B2-5855D18EEEA3}"/>
                    </a:ext>
                  </a:extLst>
                </p:cNvPr>
                <p:cNvSpPr/>
                <p:nvPr/>
              </p:nvSpPr>
              <p:spPr>
                <a:xfrm flipH="1">
                  <a:off x="7143750" y="9668639"/>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4" name="Cube 283">
                  <a:extLst>
                    <a:ext uri="{FF2B5EF4-FFF2-40B4-BE49-F238E27FC236}">
                      <a16:creationId xmlns:a16="http://schemas.microsoft.com/office/drawing/2014/main" id="{BAD72D38-FA11-4131-324A-736BA4BAEC56}"/>
                    </a:ext>
                  </a:extLst>
                </p:cNvPr>
                <p:cNvSpPr/>
                <p:nvPr/>
              </p:nvSpPr>
              <p:spPr>
                <a:xfrm flipH="1">
                  <a:off x="7143750" y="828789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76" name="Group 275">
                <a:extLst>
                  <a:ext uri="{FF2B5EF4-FFF2-40B4-BE49-F238E27FC236}">
                    <a16:creationId xmlns:a16="http://schemas.microsoft.com/office/drawing/2014/main" id="{671DEEAF-1324-9BCD-0484-62A7C13EB270}"/>
                  </a:ext>
                </a:extLst>
              </p:cNvPr>
              <p:cNvGrpSpPr/>
              <p:nvPr/>
            </p:nvGrpSpPr>
            <p:grpSpPr>
              <a:xfrm>
                <a:off x="8601075" y="9734931"/>
                <a:ext cx="1943100" cy="6085329"/>
                <a:chOff x="7143750" y="8287896"/>
                <a:chExt cx="1943100" cy="6085329"/>
              </a:xfrm>
            </p:grpSpPr>
            <p:sp>
              <p:nvSpPr>
                <p:cNvPr id="277" name="Cube 276">
                  <a:extLst>
                    <a:ext uri="{FF2B5EF4-FFF2-40B4-BE49-F238E27FC236}">
                      <a16:creationId xmlns:a16="http://schemas.microsoft.com/office/drawing/2014/main" id="{2F6184F8-369F-1BFA-F29E-B29103A10FB6}"/>
                    </a:ext>
                  </a:extLst>
                </p:cNvPr>
                <p:cNvSpPr/>
                <p:nvPr/>
              </p:nvSpPr>
              <p:spPr>
                <a:xfrm flipH="1">
                  <a:off x="7143750" y="1243012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78" name="Cube 277">
                  <a:extLst>
                    <a:ext uri="{FF2B5EF4-FFF2-40B4-BE49-F238E27FC236}">
                      <a16:creationId xmlns:a16="http://schemas.microsoft.com/office/drawing/2014/main" id="{3F2D3820-A450-B441-9388-B30ED0308EE3}"/>
                    </a:ext>
                  </a:extLst>
                </p:cNvPr>
                <p:cNvSpPr/>
                <p:nvPr/>
              </p:nvSpPr>
              <p:spPr>
                <a:xfrm flipH="1">
                  <a:off x="7143750" y="1104938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79" name="Cube 278">
                  <a:extLst>
                    <a:ext uri="{FF2B5EF4-FFF2-40B4-BE49-F238E27FC236}">
                      <a16:creationId xmlns:a16="http://schemas.microsoft.com/office/drawing/2014/main" id="{1F88003A-2C62-3349-9919-285F1E1AA8AA}"/>
                    </a:ext>
                  </a:extLst>
                </p:cNvPr>
                <p:cNvSpPr/>
                <p:nvPr/>
              </p:nvSpPr>
              <p:spPr>
                <a:xfrm flipH="1">
                  <a:off x="7143750" y="9668639"/>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0" name="Cube 279">
                  <a:extLst>
                    <a:ext uri="{FF2B5EF4-FFF2-40B4-BE49-F238E27FC236}">
                      <a16:creationId xmlns:a16="http://schemas.microsoft.com/office/drawing/2014/main" id="{9DB55CA5-0864-F8F8-C2F2-2D81661497F2}"/>
                    </a:ext>
                  </a:extLst>
                </p:cNvPr>
                <p:cNvSpPr/>
                <p:nvPr/>
              </p:nvSpPr>
              <p:spPr>
                <a:xfrm flipH="1">
                  <a:off x="7143750" y="828789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sp>
          <p:nvSpPr>
            <p:cNvPr id="293" name="TextBox 292">
              <a:extLst>
                <a:ext uri="{FF2B5EF4-FFF2-40B4-BE49-F238E27FC236}">
                  <a16:creationId xmlns:a16="http://schemas.microsoft.com/office/drawing/2014/main" id="{031218C6-9D53-F5D1-1033-4393E4FEDF2C}"/>
                </a:ext>
              </a:extLst>
            </p:cNvPr>
            <p:cNvSpPr txBox="1"/>
            <p:nvPr/>
          </p:nvSpPr>
          <p:spPr>
            <a:xfrm rot="16200000">
              <a:off x="13090731" y="10045842"/>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sp>
          <p:nvSpPr>
            <p:cNvPr id="294" name="TextBox 293">
              <a:extLst>
                <a:ext uri="{FF2B5EF4-FFF2-40B4-BE49-F238E27FC236}">
                  <a16:creationId xmlns:a16="http://schemas.microsoft.com/office/drawing/2014/main" id="{BD307CB0-AA08-93F8-4460-E31B55C8FC25}"/>
                </a:ext>
              </a:extLst>
            </p:cNvPr>
            <p:cNvSpPr txBox="1"/>
            <p:nvPr/>
          </p:nvSpPr>
          <p:spPr>
            <a:xfrm>
              <a:off x="15265058" y="15797414"/>
              <a:ext cx="6184602" cy="707886"/>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Normalization</a:t>
              </a:r>
            </a:p>
          </p:txBody>
        </p:sp>
        <p:sp>
          <p:nvSpPr>
            <p:cNvPr id="295" name="TextBox 294">
              <a:extLst>
                <a:ext uri="{FF2B5EF4-FFF2-40B4-BE49-F238E27FC236}">
                  <a16:creationId xmlns:a16="http://schemas.microsoft.com/office/drawing/2014/main" id="{15921E8F-3EE4-8A9B-1C40-8F39F40A46DE}"/>
                </a:ext>
              </a:extLst>
            </p:cNvPr>
            <p:cNvSpPr txBox="1"/>
            <p:nvPr/>
          </p:nvSpPr>
          <p:spPr>
            <a:xfrm>
              <a:off x="15265056" y="16952694"/>
              <a:ext cx="6184602" cy="707886"/>
            </a:xfrm>
            <a:prstGeom prst="rect">
              <a:avLst/>
            </a:prstGeom>
            <a:noFill/>
            <a:ln w="762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Size = 2</a:t>
              </a:r>
            </a:p>
          </p:txBody>
        </p:sp>
      </p:grpSp>
      <p:grpSp>
        <p:nvGrpSpPr>
          <p:cNvPr id="437" name="Group 436">
            <a:extLst>
              <a:ext uri="{FF2B5EF4-FFF2-40B4-BE49-F238E27FC236}">
                <a16:creationId xmlns:a16="http://schemas.microsoft.com/office/drawing/2014/main" id="{470CE721-72A5-B106-51A8-2B123FA9A9C4}"/>
              </a:ext>
            </a:extLst>
          </p:cNvPr>
          <p:cNvGrpSpPr/>
          <p:nvPr/>
        </p:nvGrpSpPr>
        <p:grpSpPr>
          <a:xfrm>
            <a:off x="3559387" y="6958751"/>
            <a:ext cx="7848157" cy="10701829"/>
            <a:chOff x="3559387" y="6958751"/>
            <a:chExt cx="7848157" cy="10701829"/>
          </a:xfrm>
        </p:grpSpPr>
        <p:sp>
          <p:nvSpPr>
            <p:cNvPr id="296" name="TextBox 295">
              <a:extLst>
                <a:ext uri="{FF2B5EF4-FFF2-40B4-BE49-F238E27FC236}">
                  <a16:creationId xmlns:a16="http://schemas.microsoft.com/office/drawing/2014/main" id="{2758AEA4-15CC-19A7-34CC-1E9C2E37B97B}"/>
                </a:ext>
              </a:extLst>
            </p:cNvPr>
            <p:cNvSpPr txBox="1"/>
            <p:nvPr/>
          </p:nvSpPr>
          <p:spPr>
            <a:xfrm>
              <a:off x="3980881" y="13754654"/>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297" name="Group 296">
              <a:extLst>
                <a:ext uri="{FF2B5EF4-FFF2-40B4-BE49-F238E27FC236}">
                  <a16:creationId xmlns:a16="http://schemas.microsoft.com/office/drawing/2014/main" id="{C4169841-41A8-FD36-3791-E58A5C0FF57D}"/>
                </a:ext>
              </a:extLst>
            </p:cNvPr>
            <p:cNvGrpSpPr/>
            <p:nvPr/>
          </p:nvGrpSpPr>
          <p:grpSpPr>
            <a:xfrm>
              <a:off x="6282451" y="6958751"/>
              <a:ext cx="5125091" cy="8543140"/>
              <a:chOff x="7125341" y="7101461"/>
              <a:chExt cx="5125091" cy="8543140"/>
            </a:xfrm>
          </p:grpSpPr>
          <p:grpSp>
            <p:nvGrpSpPr>
              <p:cNvPr id="298" name="Group 297">
                <a:extLst>
                  <a:ext uri="{FF2B5EF4-FFF2-40B4-BE49-F238E27FC236}">
                    <a16:creationId xmlns:a16="http://schemas.microsoft.com/office/drawing/2014/main" id="{0EB08595-2030-A571-110C-09FA3D8E1D39}"/>
                  </a:ext>
                </a:extLst>
              </p:cNvPr>
              <p:cNvGrpSpPr/>
              <p:nvPr/>
            </p:nvGrpSpPr>
            <p:grpSpPr>
              <a:xfrm>
                <a:off x="7125341" y="7101461"/>
                <a:ext cx="5125091" cy="7532364"/>
                <a:chOff x="7125341" y="7101461"/>
                <a:chExt cx="5125091" cy="7532364"/>
              </a:xfrm>
            </p:grpSpPr>
            <p:grpSp>
              <p:nvGrpSpPr>
                <p:cNvPr id="300" name="Group 299">
                  <a:extLst>
                    <a:ext uri="{FF2B5EF4-FFF2-40B4-BE49-F238E27FC236}">
                      <a16:creationId xmlns:a16="http://schemas.microsoft.com/office/drawing/2014/main" id="{97E7E7F0-3DD8-00F8-A58F-957A8882269F}"/>
                    </a:ext>
                  </a:extLst>
                </p:cNvPr>
                <p:cNvGrpSpPr/>
                <p:nvPr/>
              </p:nvGrpSpPr>
              <p:grpSpPr>
                <a:xfrm>
                  <a:off x="8850007" y="7101461"/>
                  <a:ext cx="3400425" cy="7503789"/>
                  <a:chOff x="7143750" y="8287896"/>
                  <a:chExt cx="3400425" cy="7503789"/>
                </a:xfrm>
              </p:grpSpPr>
              <p:grpSp>
                <p:nvGrpSpPr>
                  <p:cNvPr id="322" name="Group 321">
                    <a:extLst>
                      <a:ext uri="{FF2B5EF4-FFF2-40B4-BE49-F238E27FC236}">
                        <a16:creationId xmlns:a16="http://schemas.microsoft.com/office/drawing/2014/main" id="{93EDFBCA-4640-CE5E-3C2E-E3EDFBEEC621}"/>
                      </a:ext>
                    </a:extLst>
                  </p:cNvPr>
                  <p:cNvGrpSpPr/>
                  <p:nvPr/>
                </p:nvGrpSpPr>
                <p:grpSpPr>
                  <a:xfrm>
                    <a:off x="7143750" y="8287896"/>
                    <a:ext cx="1943100" cy="6085329"/>
                    <a:chOff x="7143750" y="8287896"/>
                    <a:chExt cx="1943100" cy="6085329"/>
                  </a:xfrm>
                </p:grpSpPr>
                <p:sp>
                  <p:nvSpPr>
                    <p:cNvPr id="338" name="Cube 337">
                      <a:extLst>
                        <a:ext uri="{FF2B5EF4-FFF2-40B4-BE49-F238E27FC236}">
                          <a16:creationId xmlns:a16="http://schemas.microsoft.com/office/drawing/2014/main" id="{CFA39D26-ABE2-185A-3F20-D972CED0DCA9}"/>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39" name="Cube 338">
                      <a:extLst>
                        <a:ext uri="{FF2B5EF4-FFF2-40B4-BE49-F238E27FC236}">
                          <a16:creationId xmlns:a16="http://schemas.microsoft.com/office/drawing/2014/main" id="{911F278B-455B-62E9-9209-839909D25BD3}"/>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40" name="Cube 339">
                      <a:extLst>
                        <a:ext uri="{FF2B5EF4-FFF2-40B4-BE49-F238E27FC236}">
                          <a16:creationId xmlns:a16="http://schemas.microsoft.com/office/drawing/2014/main" id="{1FE180F8-5727-B8D6-B251-37E71D7E33BF}"/>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41" name="Cube 340">
                      <a:extLst>
                        <a:ext uri="{FF2B5EF4-FFF2-40B4-BE49-F238E27FC236}">
                          <a16:creationId xmlns:a16="http://schemas.microsoft.com/office/drawing/2014/main" id="{4114A99B-E8E8-2E56-D00D-925C5B72AD6F}"/>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23" name="Group 322">
                    <a:extLst>
                      <a:ext uri="{FF2B5EF4-FFF2-40B4-BE49-F238E27FC236}">
                        <a16:creationId xmlns:a16="http://schemas.microsoft.com/office/drawing/2014/main" id="{9E85319A-8976-D122-8564-50B04EC973A3}"/>
                      </a:ext>
                    </a:extLst>
                  </p:cNvPr>
                  <p:cNvGrpSpPr/>
                  <p:nvPr/>
                </p:nvGrpSpPr>
                <p:grpSpPr>
                  <a:xfrm>
                    <a:off x="7639050" y="8778242"/>
                    <a:ext cx="1943100" cy="6085329"/>
                    <a:chOff x="7143750" y="8287896"/>
                    <a:chExt cx="1943100" cy="6085329"/>
                  </a:xfrm>
                </p:grpSpPr>
                <p:sp>
                  <p:nvSpPr>
                    <p:cNvPr id="334" name="Cube 333">
                      <a:extLst>
                        <a:ext uri="{FF2B5EF4-FFF2-40B4-BE49-F238E27FC236}">
                          <a16:creationId xmlns:a16="http://schemas.microsoft.com/office/drawing/2014/main" id="{E95E9B0A-BDDC-DD06-4C73-F26A4B6E3594}"/>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35" name="Cube 334">
                      <a:extLst>
                        <a:ext uri="{FF2B5EF4-FFF2-40B4-BE49-F238E27FC236}">
                          <a16:creationId xmlns:a16="http://schemas.microsoft.com/office/drawing/2014/main" id="{101F1152-C6F9-9FC3-1A7F-5DEACAB35C44}"/>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36" name="Cube 335">
                      <a:extLst>
                        <a:ext uri="{FF2B5EF4-FFF2-40B4-BE49-F238E27FC236}">
                          <a16:creationId xmlns:a16="http://schemas.microsoft.com/office/drawing/2014/main" id="{F6A7C59B-0302-DF64-8C25-0F3A7B07F7BF}"/>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37" name="Cube 336">
                      <a:extLst>
                        <a:ext uri="{FF2B5EF4-FFF2-40B4-BE49-F238E27FC236}">
                          <a16:creationId xmlns:a16="http://schemas.microsoft.com/office/drawing/2014/main" id="{A78A549B-7A7E-9486-0DC9-575A22F3A270}"/>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24" name="Group 323">
                    <a:extLst>
                      <a:ext uri="{FF2B5EF4-FFF2-40B4-BE49-F238E27FC236}">
                        <a16:creationId xmlns:a16="http://schemas.microsoft.com/office/drawing/2014/main" id="{B54AB3CC-5979-8A66-BA22-A023DE26A398}"/>
                      </a:ext>
                    </a:extLst>
                  </p:cNvPr>
                  <p:cNvGrpSpPr/>
                  <p:nvPr/>
                </p:nvGrpSpPr>
                <p:grpSpPr>
                  <a:xfrm>
                    <a:off x="8105775" y="9244585"/>
                    <a:ext cx="1943100" cy="6085329"/>
                    <a:chOff x="7143750" y="8287896"/>
                    <a:chExt cx="1943100" cy="6085329"/>
                  </a:xfrm>
                </p:grpSpPr>
                <p:sp>
                  <p:nvSpPr>
                    <p:cNvPr id="330" name="Cube 329">
                      <a:extLst>
                        <a:ext uri="{FF2B5EF4-FFF2-40B4-BE49-F238E27FC236}">
                          <a16:creationId xmlns:a16="http://schemas.microsoft.com/office/drawing/2014/main" id="{C1F9701F-A8D4-0DDD-B138-96236E952BC5}"/>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31" name="Cube 330">
                      <a:extLst>
                        <a:ext uri="{FF2B5EF4-FFF2-40B4-BE49-F238E27FC236}">
                          <a16:creationId xmlns:a16="http://schemas.microsoft.com/office/drawing/2014/main" id="{2A6ACA03-EA5E-C7A9-CDB8-67E6768ECA9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32" name="Cube 331">
                      <a:extLst>
                        <a:ext uri="{FF2B5EF4-FFF2-40B4-BE49-F238E27FC236}">
                          <a16:creationId xmlns:a16="http://schemas.microsoft.com/office/drawing/2014/main" id="{EFFDC02D-8DF6-CD6E-EAB9-17861AC3561B}"/>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33" name="Cube 332">
                      <a:extLst>
                        <a:ext uri="{FF2B5EF4-FFF2-40B4-BE49-F238E27FC236}">
                          <a16:creationId xmlns:a16="http://schemas.microsoft.com/office/drawing/2014/main" id="{1E45BDED-924E-E423-D1EE-55E596116D33}"/>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25" name="Group 324">
                    <a:extLst>
                      <a:ext uri="{FF2B5EF4-FFF2-40B4-BE49-F238E27FC236}">
                        <a16:creationId xmlns:a16="http://schemas.microsoft.com/office/drawing/2014/main" id="{0A18505D-DE82-B6D0-BD9F-4DFB3CB67403}"/>
                      </a:ext>
                    </a:extLst>
                  </p:cNvPr>
                  <p:cNvGrpSpPr/>
                  <p:nvPr/>
                </p:nvGrpSpPr>
                <p:grpSpPr>
                  <a:xfrm>
                    <a:off x="8601075" y="9706356"/>
                    <a:ext cx="1943100" cy="6085329"/>
                    <a:chOff x="7143750" y="8259321"/>
                    <a:chExt cx="1943100" cy="6085329"/>
                  </a:xfrm>
                </p:grpSpPr>
                <p:sp>
                  <p:nvSpPr>
                    <p:cNvPr id="326" name="Cube 325">
                      <a:extLst>
                        <a:ext uri="{FF2B5EF4-FFF2-40B4-BE49-F238E27FC236}">
                          <a16:creationId xmlns:a16="http://schemas.microsoft.com/office/drawing/2014/main" id="{F0D1399F-64EB-9D28-D15A-7575E0F643E7}"/>
                        </a:ext>
                      </a:extLst>
                    </p:cNvPr>
                    <p:cNvSpPr/>
                    <p:nvPr/>
                  </p:nvSpPr>
                  <p:spPr>
                    <a:xfrm flipH="1">
                      <a:off x="7143750" y="12401550"/>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27" name="Cube 326">
                      <a:extLst>
                        <a:ext uri="{FF2B5EF4-FFF2-40B4-BE49-F238E27FC236}">
                          <a16:creationId xmlns:a16="http://schemas.microsoft.com/office/drawing/2014/main" id="{92E2EF22-4B8F-EB5C-AEFF-153F1AF2045C}"/>
                        </a:ext>
                      </a:extLst>
                    </p:cNvPr>
                    <p:cNvSpPr/>
                    <p:nvPr/>
                  </p:nvSpPr>
                  <p:spPr>
                    <a:xfrm flipH="1">
                      <a:off x="7143750" y="11020807"/>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28" name="Cube 327">
                      <a:extLst>
                        <a:ext uri="{FF2B5EF4-FFF2-40B4-BE49-F238E27FC236}">
                          <a16:creationId xmlns:a16="http://schemas.microsoft.com/office/drawing/2014/main" id="{73835919-0901-D2F8-4428-AF17A88785B5}"/>
                        </a:ext>
                      </a:extLst>
                    </p:cNvPr>
                    <p:cNvSpPr/>
                    <p:nvPr/>
                  </p:nvSpPr>
                  <p:spPr>
                    <a:xfrm flipH="1">
                      <a:off x="7143750" y="9640064"/>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29" name="Cube 328">
                      <a:extLst>
                        <a:ext uri="{FF2B5EF4-FFF2-40B4-BE49-F238E27FC236}">
                          <a16:creationId xmlns:a16="http://schemas.microsoft.com/office/drawing/2014/main" id="{05DB0A8E-2A8D-A38C-C076-3419FA4ED905}"/>
                        </a:ext>
                      </a:extLst>
                    </p:cNvPr>
                    <p:cNvSpPr/>
                    <p:nvPr/>
                  </p:nvSpPr>
                  <p:spPr>
                    <a:xfrm flipH="1">
                      <a:off x="7143750" y="8259321"/>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nvGrpSpPr>
                <p:cNvPr id="301" name="Group 300">
                  <a:extLst>
                    <a:ext uri="{FF2B5EF4-FFF2-40B4-BE49-F238E27FC236}">
                      <a16:creationId xmlns:a16="http://schemas.microsoft.com/office/drawing/2014/main" id="{C98BE408-F5DB-8C9D-9BE9-9925F54AE145}"/>
                    </a:ext>
                  </a:extLst>
                </p:cNvPr>
                <p:cNvGrpSpPr/>
                <p:nvPr/>
              </p:nvGrpSpPr>
              <p:grpSpPr>
                <a:xfrm>
                  <a:off x="7125341" y="7101461"/>
                  <a:ext cx="3400425" cy="7532364"/>
                  <a:chOff x="7143750" y="8287896"/>
                  <a:chExt cx="3400425" cy="7532364"/>
                </a:xfrm>
              </p:grpSpPr>
              <p:grpSp>
                <p:nvGrpSpPr>
                  <p:cNvPr id="302" name="Group 301">
                    <a:extLst>
                      <a:ext uri="{FF2B5EF4-FFF2-40B4-BE49-F238E27FC236}">
                        <a16:creationId xmlns:a16="http://schemas.microsoft.com/office/drawing/2014/main" id="{E9D6265C-1AD5-9363-B41E-6894865816C7}"/>
                      </a:ext>
                    </a:extLst>
                  </p:cNvPr>
                  <p:cNvGrpSpPr/>
                  <p:nvPr/>
                </p:nvGrpSpPr>
                <p:grpSpPr>
                  <a:xfrm>
                    <a:off x="7143750" y="8287896"/>
                    <a:ext cx="1943100" cy="6085329"/>
                    <a:chOff x="7143750" y="8287896"/>
                    <a:chExt cx="1943100" cy="6085329"/>
                  </a:xfrm>
                </p:grpSpPr>
                <p:sp>
                  <p:nvSpPr>
                    <p:cNvPr id="318" name="Cube 317">
                      <a:extLst>
                        <a:ext uri="{FF2B5EF4-FFF2-40B4-BE49-F238E27FC236}">
                          <a16:creationId xmlns:a16="http://schemas.microsoft.com/office/drawing/2014/main" id="{9A29C37D-19B5-14A4-CE6D-B71A7088D15D}"/>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19" name="Cube 318">
                      <a:extLst>
                        <a:ext uri="{FF2B5EF4-FFF2-40B4-BE49-F238E27FC236}">
                          <a16:creationId xmlns:a16="http://schemas.microsoft.com/office/drawing/2014/main" id="{D26FFE1A-7A7D-E4EF-FCDA-0C86235A2CB1}"/>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20" name="Cube 319">
                      <a:extLst>
                        <a:ext uri="{FF2B5EF4-FFF2-40B4-BE49-F238E27FC236}">
                          <a16:creationId xmlns:a16="http://schemas.microsoft.com/office/drawing/2014/main" id="{FB267D05-791A-D273-0584-4D92292EFF2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21" name="Cube 320">
                      <a:extLst>
                        <a:ext uri="{FF2B5EF4-FFF2-40B4-BE49-F238E27FC236}">
                          <a16:creationId xmlns:a16="http://schemas.microsoft.com/office/drawing/2014/main" id="{11F42013-EBC2-1861-293E-1558189C81C8}"/>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03" name="Group 302">
                    <a:extLst>
                      <a:ext uri="{FF2B5EF4-FFF2-40B4-BE49-F238E27FC236}">
                        <a16:creationId xmlns:a16="http://schemas.microsoft.com/office/drawing/2014/main" id="{173CB926-6F3A-565B-99ED-789DEE1FAE73}"/>
                      </a:ext>
                    </a:extLst>
                  </p:cNvPr>
                  <p:cNvGrpSpPr/>
                  <p:nvPr/>
                </p:nvGrpSpPr>
                <p:grpSpPr>
                  <a:xfrm>
                    <a:off x="7639050" y="8778242"/>
                    <a:ext cx="1943100" cy="6085329"/>
                    <a:chOff x="7143750" y="8287896"/>
                    <a:chExt cx="1943100" cy="6085329"/>
                  </a:xfrm>
                </p:grpSpPr>
                <p:sp>
                  <p:nvSpPr>
                    <p:cNvPr id="314" name="Cube 313">
                      <a:extLst>
                        <a:ext uri="{FF2B5EF4-FFF2-40B4-BE49-F238E27FC236}">
                          <a16:creationId xmlns:a16="http://schemas.microsoft.com/office/drawing/2014/main" id="{267E7022-776E-4646-B2A5-E4035C9F48CA}"/>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15" name="Cube 314">
                      <a:extLst>
                        <a:ext uri="{FF2B5EF4-FFF2-40B4-BE49-F238E27FC236}">
                          <a16:creationId xmlns:a16="http://schemas.microsoft.com/office/drawing/2014/main" id="{3AFB01A1-C2A8-86B4-9517-4591F7D3807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16" name="Cube 315">
                      <a:extLst>
                        <a:ext uri="{FF2B5EF4-FFF2-40B4-BE49-F238E27FC236}">
                          <a16:creationId xmlns:a16="http://schemas.microsoft.com/office/drawing/2014/main" id="{DF54C900-C776-57F9-6DF7-B8C49A8BE703}"/>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17" name="Cube 316">
                      <a:extLst>
                        <a:ext uri="{FF2B5EF4-FFF2-40B4-BE49-F238E27FC236}">
                          <a16:creationId xmlns:a16="http://schemas.microsoft.com/office/drawing/2014/main" id="{96E62CCD-FBC9-CA41-7D6A-20FCF5B7AAE3}"/>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04" name="Group 303">
                    <a:extLst>
                      <a:ext uri="{FF2B5EF4-FFF2-40B4-BE49-F238E27FC236}">
                        <a16:creationId xmlns:a16="http://schemas.microsoft.com/office/drawing/2014/main" id="{F3FA3D71-1E81-2703-0520-77721B9CA985}"/>
                      </a:ext>
                    </a:extLst>
                  </p:cNvPr>
                  <p:cNvGrpSpPr/>
                  <p:nvPr/>
                </p:nvGrpSpPr>
                <p:grpSpPr>
                  <a:xfrm>
                    <a:off x="8105775" y="9244585"/>
                    <a:ext cx="1943100" cy="6085329"/>
                    <a:chOff x="7143750" y="8287896"/>
                    <a:chExt cx="1943100" cy="6085329"/>
                  </a:xfrm>
                </p:grpSpPr>
                <p:sp>
                  <p:nvSpPr>
                    <p:cNvPr id="310" name="Cube 309">
                      <a:extLst>
                        <a:ext uri="{FF2B5EF4-FFF2-40B4-BE49-F238E27FC236}">
                          <a16:creationId xmlns:a16="http://schemas.microsoft.com/office/drawing/2014/main" id="{7F0CDDD4-8765-5354-1FEF-147D30491A09}"/>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11" name="Cube 310">
                      <a:extLst>
                        <a:ext uri="{FF2B5EF4-FFF2-40B4-BE49-F238E27FC236}">
                          <a16:creationId xmlns:a16="http://schemas.microsoft.com/office/drawing/2014/main" id="{A3CC33F5-227A-B500-A66B-99D4A3BE8164}"/>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12" name="Cube 311">
                      <a:extLst>
                        <a:ext uri="{FF2B5EF4-FFF2-40B4-BE49-F238E27FC236}">
                          <a16:creationId xmlns:a16="http://schemas.microsoft.com/office/drawing/2014/main" id="{0555E4DE-7BB4-1B18-3294-5A5AE15D1E9F}"/>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13" name="Cube 312">
                      <a:extLst>
                        <a:ext uri="{FF2B5EF4-FFF2-40B4-BE49-F238E27FC236}">
                          <a16:creationId xmlns:a16="http://schemas.microsoft.com/office/drawing/2014/main" id="{5AFFD100-BF66-9915-868F-715B8DFDE517}"/>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05" name="Group 304">
                    <a:extLst>
                      <a:ext uri="{FF2B5EF4-FFF2-40B4-BE49-F238E27FC236}">
                        <a16:creationId xmlns:a16="http://schemas.microsoft.com/office/drawing/2014/main" id="{CEDC1C27-5AE4-5A6F-A9E0-A95C051D105E}"/>
                      </a:ext>
                    </a:extLst>
                  </p:cNvPr>
                  <p:cNvGrpSpPr/>
                  <p:nvPr/>
                </p:nvGrpSpPr>
                <p:grpSpPr>
                  <a:xfrm>
                    <a:off x="8601075" y="9734931"/>
                    <a:ext cx="1943100" cy="6085329"/>
                    <a:chOff x="7143750" y="8287896"/>
                    <a:chExt cx="1943100" cy="6085329"/>
                  </a:xfrm>
                </p:grpSpPr>
                <p:sp>
                  <p:nvSpPr>
                    <p:cNvPr id="306" name="Cube 305">
                      <a:extLst>
                        <a:ext uri="{FF2B5EF4-FFF2-40B4-BE49-F238E27FC236}">
                          <a16:creationId xmlns:a16="http://schemas.microsoft.com/office/drawing/2014/main" id="{3CCE05C3-F439-D60B-D2A9-C21638426DD8}"/>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07" name="Cube 306">
                      <a:extLst>
                        <a:ext uri="{FF2B5EF4-FFF2-40B4-BE49-F238E27FC236}">
                          <a16:creationId xmlns:a16="http://schemas.microsoft.com/office/drawing/2014/main" id="{BA60C31B-AD4E-5B14-1797-EE1BDCB6E3A8}"/>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08" name="Cube 307">
                      <a:extLst>
                        <a:ext uri="{FF2B5EF4-FFF2-40B4-BE49-F238E27FC236}">
                          <a16:creationId xmlns:a16="http://schemas.microsoft.com/office/drawing/2014/main" id="{4E673F16-AEA7-57F8-6380-27364E18B0F0}"/>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09" name="Cube 308">
                      <a:extLst>
                        <a:ext uri="{FF2B5EF4-FFF2-40B4-BE49-F238E27FC236}">
                          <a16:creationId xmlns:a16="http://schemas.microsoft.com/office/drawing/2014/main" id="{B4C1144C-18F8-FD44-E7BC-A928C640037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sp>
            <p:nvSpPr>
              <p:cNvPr id="299" name="TextBox 298">
                <a:extLst>
                  <a:ext uri="{FF2B5EF4-FFF2-40B4-BE49-F238E27FC236}">
                    <a16:creationId xmlns:a16="http://schemas.microsoft.com/office/drawing/2014/main" id="{9276CCF4-417F-77DF-DCDC-2B21548955D4}"/>
                  </a:ext>
                </a:extLst>
              </p:cNvPr>
              <p:cNvSpPr txBox="1"/>
              <p:nvPr/>
            </p:nvSpPr>
            <p:spPr>
              <a:xfrm>
                <a:off x="8838101" y="14936715"/>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grpSp>
        <p:grpSp>
          <p:nvGrpSpPr>
            <p:cNvPr id="342" name="Group 341">
              <a:extLst>
                <a:ext uri="{FF2B5EF4-FFF2-40B4-BE49-F238E27FC236}">
                  <a16:creationId xmlns:a16="http://schemas.microsoft.com/office/drawing/2014/main" id="{452809D9-4230-B6BF-F59D-591A78F12BDD}"/>
                </a:ext>
              </a:extLst>
            </p:cNvPr>
            <p:cNvGrpSpPr/>
            <p:nvPr/>
          </p:nvGrpSpPr>
          <p:grpSpPr>
            <a:xfrm>
              <a:off x="4557785" y="6958751"/>
              <a:ext cx="3400425" cy="7532364"/>
              <a:chOff x="7143750" y="8287896"/>
              <a:chExt cx="3400425" cy="7532364"/>
            </a:xfrm>
          </p:grpSpPr>
          <p:grpSp>
            <p:nvGrpSpPr>
              <p:cNvPr id="343" name="Group 342">
                <a:extLst>
                  <a:ext uri="{FF2B5EF4-FFF2-40B4-BE49-F238E27FC236}">
                    <a16:creationId xmlns:a16="http://schemas.microsoft.com/office/drawing/2014/main" id="{40C3F418-F914-EB36-A177-8A93F632D112}"/>
                  </a:ext>
                </a:extLst>
              </p:cNvPr>
              <p:cNvGrpSpPr/>
              <p:nvPr/>
            </p:nvGrpSpPr>
            <p:grpSpPr>
              <a:xfrm>
                <a:off x="7143750" y="8287896"/>
                <a:ext cx="1943100" cy="6085329"/>
                <a:chOff x="7143750" y="8287896"/>
                <a:chExt cx="1943100" cy="6085329"/>
              </a:xfrm>
            </p:grpSpPr>
            <p:sp>
              <p:nvSpPr>
                <p:cNvPr id="359" name="Cube 358">
                  <a:extLst>
                    <a:ext uri="{FF2B5EF4-FFF2-40B4-BE49-F238E27FC236}">
                      <a16:creationId xmlns:a16="http://schemas.microsoft.com/office/drawing/2014/main" id="{12029AE4-9A0A-00FF-A101-44D8A660334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60" name="Cube 359">
                  <a:extLst>
                    <a:ext uri="{FF2B5EF4-FFF2-40B4-BE49-F238E27FC236}">
                      <a16:creationId xmlns:a16="http://schemas.microsoft.com/office/drawing/2014/main" id="{E2FBD90D-AD1E-D6D8-55AA-C6A9706AD9FF}"/>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61" name="Cube 360">
                  <a:extLst>
                    <a:ext uri="{FF2B5EF4-FFF2-40B4-BE49-F238E27FC236}">
                      <a16:creationId xmlns:a16="http://schemas.microsoft.com/office/drawing/2014/main" id="{D140405C-8B85-E600-D57B-9E9D79797A3C}"/>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62" name="Cube 361">
                  <a:extLst>
                    <a:ext uri="{FF2B5EF4-FFF2-40B4-BE49-F238E27FC236}">
                      <a16:creationId xmlns:a16="http://schemas.microsoft.com/office/drawing/2014/main" id="{FD219236-082B-4C3A-9AB6-952C57F17385}"/>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44" name="Group 343">
                <a:extLst>
                  <a:ext uri="{FF2B5EF4-FFF2-40B4-BE49-F238E27FC236}">
                    <a16:creationId xmlns:a16="http://schemas.microsoft.com/office/drawing/2014/main" id="{E44DE4A0-5F72-852A-09FE-81DAA41F6897}"/>
                  </a:ext>
                </a:extLst>
              </p:cNvPr>
              <p:cNvGrpSpPr/>
              <p:nvPr/>
            </p:nvGrpSpPr>
            <p:grpSpPr>
              <a:xfrm>
                <a:off x="7639050" y="8778242"/>
                <a:ext cx="1943100" cy="6085329"/>
                <a:chOff x="7143750" y="8287896"/>
                <a:chExt cx="1943100" cy="6085329"/>
              </a:xfrm>
            </p:grpSpPr>
            <p:sp>
              <p:nvSpPr>
                <p:cNvPr id="355" name="Cube 354">
                  <a:extLst>
                    <a:ext uri="{FF2B5EF4-FFF2-40B4-BE49-F238E27FC236}">
                      <a16:creationId xmlns:a16="http://schemas.microsoft.com/office/drawing/2014/main" id="{77C11192-D75B-B3FD-493F-C818EBDF2570}"/>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6" name="Cube 355">
                  <a:extLst>
                    <a:ext uri="{FF2B5EF4-FFF2-40B4-BE49-F238E27FC236}">
                      <a16:creationId xmlns:a16="http://schemas.microsoft.com/office/drawing/2014/main" id="{7C25EBCF-624C-A867-6E29-CDC64EC169A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7" name="Cube 356">
                  <a:extLst>
                    <a:ext uri="{FF2B5EF4-FFF2-40B4-BE49-F238E27FC236}">
                      <a16:creationId xmlns:a16="http://schemas.microsoft.com/office/drawing/2014/main" id="{1C0A82C8-1F41-3A20-386E-0EDEB1B223C7}"/>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8" name="Cube 357">
                  <a:extLst>
                    <a:ext uri="{FF2B5EF4-FFF2-40B4-BE49-F238E27FC236}">
                      <a16:creationId xmlns:a16="http://schemas.microsoft.com/office/drawing/2014/main" id="{33A92DAA-22B3-A6DB-FBA2-DE3165F8F0B2}"/>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45" name="Group 344">
                <a:extLst>
                  <a:ext uri="{FF2B5EF4-FFF2-40B4-BE49-F238E27FC236}">
                    <a16:creationId xmlns:a16="http://schemas.microsoft.com/office/drawing/2014/main" id="{717A021E-B8AD-6E14-2752-DD94DFFFDD6B}"/>
                  </a:ext>
                </a:extLst>
              </p:cNvPr>
              <p:cNvGrpSpPr/>
              <p:nvPr/>
            </p:nvGrpSpPr>
            <p:grpSpPr>
              <a:xfrm>
                <a:off x="8105775" y="9244585"/>
                <a:ext cx="1943100" cy="6085329"/>
                <a:chOff x="7143750" y="8287896"/>
                <a:chExt cx="1943100" cy="6085329"/>
              </a:xfrm>
            </p:grpSpPr>
            <p:sp>
              <p:nvSpPr>
                <p:cNvPr id="351" name="Cube 350">
                  <a:extLst>
                    <a:ext uri="{FF2B5EF4-FFF2-40B4-BE49-F238E27FC236}">
                      <a16:creationId xmlns:a16="http://schemas.microsoft.com/office/drawing/2014/main" id="{DDA54B8A-CA20-A01D-B998-1D6E17F143DD}"/>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2" name="Cube 351">
                  <a:extLst>
                    <a:ext uri="{FF2B5EF4-FFF2-40B4-BE49-F238E27FC236}">
                      <a16:creationId xmlns:a16="http://schemas.microsoft.com/office/drawing/2014/main" id="{65F9A7A3-3A7B-3E06-6662-58DFF9A34D9E}"/>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3" name="Cube 352">
                  <a:extLst>
                    <a:ext uri="{FF2B5EF4-FFF2-40B4-BE49-F238E27FC236}">
                      <a16:creationId xmlns:a16="http://schemas.microsoft.com/office/drawing/2014/main" id="{6B4F9CDF-E803-A1A0-0C41-A762F498B66B}"/>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4" name="Cube 353">
                  <a:extLst>
                    <a:ext uri="{FF2B5EF4-FFF2-40B4-BE49-F238E27FC236}">
                      <a16:creationId xmlns:a16="http://schemas.microsoft.com/office/drawing/2014/main" id="{E2854C27-F4F6-0F0B-9478-3F3C33189BCD}"/>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46" name="Group 345">
                <a:extLst>
                  <a:ext uri="{FF2B5EF4-FFF2-40B4-BE49-F238E27FC236}">
                    <a16:creationId xmlns:a16="http://schemas.microsoft.com/office/drawing/2014/main" id="{218DD7B4-FA96-F2BE-6C7C-7B0DD586909B}"/>
                  </a:ext>
                </a:extLst>
              </p:cNvPr>
              <p:cNvGrpSpPr/>
              <p:nvPr/>
            </p:nvGrpSpPr>
            <p:grpSpPr>
              <a:xfrm>
                <a:off x="8601075" y="9734931"/>
                <a:ext cx="1943100" cy="6085329"/>
                <a:chOff x="7143750" y="8287896"/>
                <a:chExt cx="1943100" cy="6085329"/>
              </a:xfrm>
            </p:grpSpPr>
            <p:sp>
              <p:nvSpPr>
                <p:cNvPr id="347" name="Cube 346">
                  <a:extLst>
                    <a:ext uri="{FF2B5EF4-FFF2-40B4-BE49-F238E27FC236}">
                      <a16:creationId xmlns:a16="http://schemas.microsoft.com/office/drawing/2014/main" id="{BD2685F3-B1AC-3231-C8FA-6A0B0B307B06}"/>
                    </a:ext>
                  </a:extLst>
                </p:cNvPr>
                <p:cNvSpPr/>
                <p:nvPr/>
              </p:nvSpPr>
              <p:spPr>
                <a:xfrm flipH="1">
                  <a:off x="7143750" y="1243012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48" name="Cube 347">
                  <a:extLst>
                    <a:ext uri="{FF2B5EF4-FFF2-40B4-BE49-F238E27FC236}">
                      <a16:creationId xmlns:a16="http://schemas.microsoft.com/office/drawing/2014/main" id="{2D29DB2D-73E5-650F-CF19-B0F0BF17BE20}"/>
                    </a:ext>
                  </a:extLst>
                </p:cNvPr>
                <p:cNvSpPr/>
                <p:nvPr/>
              </p:nvSpPr>
              <p:spPr>
                <a:xfrm flipH="1">
                  <a:off x="7143750" y="1104938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49" name="Cube 348">
                  <a:extLst>
                    <a:ext uri="{FF2B5EF4-FFF2-40B4-BE49-F238E27FC236}">
                      <a16:creationId xmlns:a16="http://schemas.microsoft.com/office/drawing/2014/main" id="{85336891-55BC-94CF-82DC-FB35F95DD4CD}"/>
                    </a:ext>
                  </a:extLst>
                </p:cNvPr>
                <p:cNvSpPr/>
                <p:nvPr/>
              </p:nvSpPr>
              <p:spPr>
                <a:xfrm flipH="1">
                  <a:off x="7143750" y="9668639"/>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0" name="Cube 349">
                  <a:extLst>
                    <a:ext uri="{FF2B5EF4-FFF2-40B4-BE49-F238E27FC236}">
                      <a16:creationId xmlns:a16="http://schemas.microsoft.com/office/drawing/2014/main" id="{BDE57F90-F323-D069-4236-07A2FF7A3437}"/>
                    </a:ext>
                  </a:extLst>
                </p:cNvPr>
                <p:cNvSpPr/>
                <p:nvPr/>
              </p:nvSpPr>
              <p:spPr>
                <a:xfrm flipH="1">
                  <a:off x="7143750" y="828789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sp>
          <p:nvSpPr>
            <p:cNvPr id="363" name="TextBox 362">
              <a:extLst>
                <a:ext uri="{FF2B5EF4-FFF2-40B4-BE49-F238E27FC236}">
                  <a16:creationId xmlns:a16="http://schemas.microsoft.com/office/drawing/2014/main" id="{02B1FCF7-D59F-01DF-1385-330298ED86AF}"/>
                </a:ext>
              </a:extLst>
            </p:cNvPr>
            <p:cNvSpPr txBox="1"/>
            <p:nvPr/>
          </p:nvSpPr>
          <p:spPr>
            <a:xfrm rot="16200000">
              <a:off x="3048615" y="10045842"/>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sp>
          <p:nvSpPr>
            <p:cNvPr id="364" name="TextBox 363">
              <a:extLst>
                <a:ext uri="{FF2B5EF4-FFF2-40B4-BE49-F238E27FC236}">
                  <a16:creationId xmlns:a16="http://schemas.microsoft.com/office/drawing/2014/main" id="{3AC520B5-68E2-3A06-A8B4-582804B9C231}"/>
                </a:ext>
              </a:extLst>
            </p:cNvPr>
            <p:cNvSpPr txBox="1"/>
            <p:nvPr/>
          </p:nvSpPr>
          <p:spPr>
            <a:xfrm>
              <a:off x="5222942" y="15797414"/>
              <a:ext cx="6184602" cy="707886"/>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Instance Normalization</a:t>
              </a:r>
            </a:p>
          </p:txBody>
        </p:sp>
        <p:sp>
          <p:nvSpPr>
            <p:cNvPr id="365" name="TextBox 364">
              <a:extLst>
                <a:ext uri="{FF2B5EF4-FFF2-40B4-BE49-F238E27FC236}">
                  <a16:creationId xmlns:a16="http://schemas.microsoft.com/office/drawing/2014/main" id="{09A8AB9B-5EEE-B549-D39D-4E56E28CDB46}"/>
                </a:ext>
              </a:extLst>
            </p:cNvPr>
            <p:cNvSpPr txBox="1"/>
            <p:nvPr/>
          </p:nvSpPr>
          <p:spPr>
            <a:xfrm>
              <a:off x="5222940" y="16952694"/>
              <a:ext cx="6184602" cy="707886"/>
            </a:xfrm>
            <a:prstGeom prst="rect">
              <a:avLst/>
            </a:prstGeom>
            <a:noFill/>
            <a:ln w="762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Size = 1</a:t>
              </a:r>
            </a:p>
          </p:txBody>
        </p:sp>
      </p:grpSp>
      <p:grpSp>
        <p:nvGrpSpPr>
          <p:cNvPr id="438" name="Group 437">
            <a:extLst>
              <a:ext uri="{FF2B5EF4-FFF2-40B4-BE49-F238E27FC236}">
                <a16:creationId xmlns:a16="http://schemas.microsoft.com/office/drawing/2014/main" id="{D0D94636-D743-98C6-20BB-2D94EFC606C8}"/>
              </a:ext>
            </a:extLst>
          </p:cNvPr>
          <p:cNvGrpSpPr/>
          <p:nvPr/>
        </p:nvGrpSpPr>
        <p:grpSpPr>
          <a:xfrm>
            <a:off x="24700439" y="6958751"/>
            <a:ext cx="7848157" cy="10701829"/>
            <a:chOff x="24700439" y="6958751"/>
            <a:chExt cx="7848157" cy="10701829"/>
          </a:xfrm>
        </p:grpSpPr>
        <p:sp>
          <p:nvSpPr>
            <p:cNvPr id="367" name="TextBox 366">
              <a:extLst>
                <a:ext uri="{FF2B5EF4-FFF2-40B4-BE49-F238E27FC236}">
                  <a16:creationId xmlns:a16="http://schemas.microsoft.com/office/drawing/2014/main" id="{BCFF5859-16C2-4D46-9B23-D19C741B0D6C}"/>
                </a:ext>
              </a:extLst>
            </p:cNvPr>
            <p:cNvSpPr txBox="1"/>
            <p:nvPr/>
          </p:nvSpPr>
          <p:spPr>
            <a:xfrm>
              <a:off x="25121933" y="13754654"/>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368" name="Group 367">
              <a:extLst>
                <a:ext uri="{FF2B5EF4-FFF2-40B4-BE49-F238E27FC236}">
                  <a16:creationId xmlns:a16="http://schemas.microsoft.com/office/drawing/2014/main" id="{E689AAC3-05B5-D073-44E4-4C471E5E35CE}"/>
                </a:ext>
              </a:extLst>
            </p:cNvPr>
            <p:cNvGrpSpPr/>
            <p:nvPr/>
          </p:nvGrpSpPr>
          <p:grpSpPr>
            <a:xfrm>
              <a:off x="27423503" y="6958751"/>
              <a:ext cx="5125091" cy="8543140"/>
              <a:chOff x="7125341" y="7101461"/>
              <a:chExt cx="5125091" cy="8543140"/>
            </a:xfrm>
          </p:grpSpPr>
          <p:grpSp>
            <p:nvGrpSpPr>
              <p:cNvPr id="369" name="Group 368">
                <a:extLst>
                  <a:ext uri="{FF2B5EF4-FFF2-40B4-BE49-F238E27FC236}">
                    <a16:creationId xmlns:a16="http://schemas.microsoft.com/office/drawing/2014/main" id="{95B5821A-3BFD-97C6-FA64-5458C8293AE5}"/>
                  </a:ext>
                </a:extLst>
              </p:cNvPr>
              <p:cNvGrpSpPr/>
              <p:nvPr/>
            </p:nvGrpSpPr>
            <p:grpSpPr>
              <a:xfrm>
                <a:off x="7125341" y="7101461"/>
                <a:ext cx="5125091" cy="7532364"/>
                <a:chOff x="7125341" y="7101461"/>
                <a:chExt cx="5125091" cy="7532364"/>
              </a:xfrm>
            </p:grpSpPr>
            <p:grpSp>
              <p:nvGrpSpPr>
                <p:cNvPr id="371" name="Group 370">
                  <a:extLst>
                    <a:ext uri="{FF2B5EF4-FFF2-40B4-BE49-F238E27FC236}">
                      <a16:creationId xmlns:a16="http://schemas.microsoft.com/office/drawing/2014/main" id="{79049979-3C51-6B9D-EEC2-CC243A00EC02}"/>
                    </a:ext>
                  </a:extLst>
                </p:cNvPr>
                <p:cNvGrpSpPr/>
                <p:nvPr/>
              </p:nvGrpSpPr>
              <p:grpSpPr>
                <a:xfrm>
                  <a:off x="8850007" y="7101461"/>
                  <a:ext cx="3400425" cy="7503789"/>
                  <a:chOff x="7143750" y="8287896"/>
                  <a:chExt cx="3400425" cy="7503789"/>
                </a:xfrm>
              </p:grpSpPr>
              <p:grpSp>
                <p:nvGrpSpPr>
                  <p:cNvPr id="393" name="Group 392">
                    <a:extLst>
                      <a:ext uri="{FF2B5EF4-FFF2-40B4-BE49-F238E27FC236}">
                        <a16:creationId xmlns:a16="http://schemas.microsoft.com/office/drawing/2014/main" id="{86616569-92EC-D771-D17C-64D67F1FAF91}"/>
                      </a:ext>
                    </a:extLst>
                  </p:cNvPr>
                  <p:cNvGrpSpPr/>
                  <p:nvPr/>
                </p:nvGrpSpPr>
                <p:grpSpPr>
                  <a:xfrm>
                    <a:off x="7143750" y="8287896"/>
                    <a:ext cx="1943100" cy="6085329"/>
                    <a:chOff x="7143750" y="8287896"/>
                    <a:chExt cx="1943100" cy="6085329"/>
                  </a:xfrm>
                </p:grpSpPr>
                <p:sp>
                  <p:nvSpPr>
                    <p:cNvPr id="409" name="Cube 408">
                      <a:extLst>
                        <a:ext uri="{FF2B5EF4-FFF2-40B4-BE49-F238E27FC236}">
                          <a16:creationId xmlns:a16="http://schemas.microsoft.com/office/drawing/2014/main" id="{3A5E9CC8-1C75-7589-4775-D7DBDAEF4850}"/>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0" name="Cube 409">
                      <a:extLst>
                        <a:ext uri="{FF2B5EF4-FFF2-40B4-BE49-F238E27FC236}">
                          <a16:creationId xmlns:a16="http://schemas.microsoft.com/office/drawing/2014/main" id="{49CAC6A0-8D4D-9BC8-A8B0-0EC19A5F42D7}"/>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1" name="Cube 410">
                      <a:extLst>
                        <a:ext uri="{FF2B5EF4-FFF2-40B4-BE49-F238E27FC236}">
                          <a16:creationId xmlns:a16="http://schemas.microsoft.com/office/drawing/2014/main" id="{7BA1282B-2743-DD96-DE66-13A33C2E4EA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2" name="Cube 411">
                      <a:extLst>
                        <a:ext uri="{FF2B5EF4-FFF2-40B4-BE49-F238E27FC236}">
                          <a16:creationId xmlns:a16="http://schemas.microsoft.com/office/drawing/2014/main" id="{E38E1400-0F8C-EC7A-C6B0-2D9E6186A318}"/>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94" name="Group 393">
                    <a:extLst>
                      <a:ext uri="{FF2B5EF4-FFF2-40B4-BE49-F238E27FC236}">
                        <a16:creationId xmlns:a16="http://schemas.microsoft.com/office/drawing/2014/main" id="{CE1F8211-0C35-F29B-C1F4-613CAA57758E}"/>
                      </a:ext>
                    </a:extLst>
                  </p:cNvPr>
                  <p:cNvGrpSpPr/>
                  <p:nvPr/>
                </p:nvGrpSpPr>
                <p:grpSpPr>
                  <a:xfrm>
                    <a:off x="7639050" y="8778242"/>
                    <a:ext cx="1943100" cy="6085329"/>
                    <a:chOff x="7143750" y="8287896"/>
                    <a:chExt cx="1943100" cy="6085329"/>
                  </a:xfrm>
                </p:grpSpPr>
                <p:sp>
                  <p:nvSpPr>
                    <p:cNvPr id="405" name="Cube 404">
                      <a:extLst>
                        <a:ext uri="{FF2B5EF4-FFF2-40B4-BE49-F238E27FC236}">
                          <a16:creationId xmlns:a16="http://schemas.microsoft.com/office/drawing/2014/main" id="{5F367D6F-D3B3-195E-1765-0579BA97DF4D}"/>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6" name="Cube 405">
                      <a:extLst>
                        <a:ext uri="{FF2B5EF4-FFF2-40B4-BE49-F238E27FC236}">
                          <a16:creationId xmlns:a16="http://schemas.microsoft.com/office/drawing/2014/main" id="{45C274EC-329C-EB6A-8EFE-9F8299AFC233}"/>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7" name="Cube 406">
                      <a:extLst>
                        <a:ext uri="{FF2B5EF4-FFF2-40B4-BE49-F238E27FC236}">
                          <a16:creationId xmlns:a16="http://schemas.microsoft.com/office/drawing/2014/main" id="{36E79423-F59B-9EF5-7CAF-8C4AC6A88C68}"/>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8" name="Cube 407">
                      <a:extLst>
                        <a:ext uri="{FF2B5EF4-FFF2-40B4-BE49-F238E27FC236}">
                          <a16:creationId xmlns:a16="http://schemas.microsoft.com/office/drawing/2014/main" id="{93C1CC58-8B2F-C0D6-B20A-AEDFA9B65315}"/>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95" name="Group 394">
                    <a:extLst>
                      <a:ext uri="{FF2B5EF4-FFF2-40B4-BE49-F238E27FC236}">
                        <a16:creationId xmlns:a16="http://schemas.microsoft.com/office/drawing/2014/main" id="{514CA693-1370-A361-4CC5-6637E24DEF48}"/>
                      </a:ext>
                    </a:extLst>
                  </p:cNvPr>
                  <p:cNvGrpSpPr/>
                  <p:nvPr/>
                </p:nvGrpSpPr>
                <p:grpSpPr>
                  <a:xfrm>
                    <a:off x="8105775" y="9244585"/>
                    <a:ext cx="1943100" cy="6085329"/>
                    <a:chOff x="7143750" y="8287896"/>
                    <a:chExt cx="1943100" cy="6085329"/>
                  </a:xfrm>
                </p:grpSpPr>
                <p:sp>
                  <p:nvSpPr>
                    <p:cNvPr id="401" name="Cube 400">
                      <a:extLst>
                        <a:ext uri="{FF2B5EF4-FFF2-40B4-BE49-F238E27FC236}">
                          <a16:creationId xmlns:a16="http://schemas.microsoft.com/office/drawing/2014/main" id="{F52C54D9-8E00-429A-59E6-D1D3684413AA}"/>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2" name="Cube 401">
                      <a:extLst>
                        <a:ext uri="{FF2B5EF4-FFF2-40B4-BE49-F238E27FC236}">
                          <a16:creationId xmlns:a16="http://schemas.microsoft.com/office/drawing/2014/main" id="{55689702-00C8-5FE8-E5C2-7EE3D36DD55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3" name="Cube 402">
                      <a:extLst>
                        <a:ext uri="{FF2B5EF4-FFF2-40B4-BE49-F238E27FC236}">
                          <a16:creationId xmlns:a16="http://schemas.microsoft.com/office/drawing/2014/main" id="{9BEA38B9-F033-DCC5-33B9-28FA8A38D127}"/>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4" name="Cube 403">
                      <a:extLst>
                        <a:ext uri="{FF2B5EF4-FFF2-40B4-BE49-F238E27FC236}">
                          <a16:creationId xmlns:a16="http://schemas.microsoft.com/office/drawing/2014/main" id="{182BDFA0-6CFC-94CC-FEA1-1D81CBB3026E}"/>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96" name="Group 395">
                    <a:extLst>
                      <a:ext uri="{FF2B5EF4-FFF2-40B4-BE49-F238E27FC236}">
                        <a16:creationId xmlns:a16="http://schemas.microsoft.com/office/drawing/2014/main" id="{17E8BF30-CD7C-A4F0-A426-31E35FEC6C37}"/>
                      </a:ext>
                    </a:extLst>
                  </p:cNvPr>
                  <p:cNvGrpSpPr/>
                  <p:nvPr/>
                </p:nvGrpSpPr>
                <p:grpSpPr>
                  <a:xfrm>
                    <a:off x="8601075" y="9706356"/>
                    <a:ext cx="1943100" cy="6085329"/>
                    <a:chOff x="7143750" y="8259321"/>
                    <a:chExt cx="1943100" cy="6085329"/>
                  </a:xfrm>
                </p:grpSpPr>
                <p:sp>
                  <p:nvSpPr>
                    <p:cNvPr id="397" name="Cube 396">
                      <a:extLst>
                        <a:ext uri="{FF2B5EF4-FFF2-40B4-BE49-F238E27FC236}">
                          <a16:creationId xmlns:a16="http://schemas.microsoft.com/office/drawing/2014/main" id="{63A5F4EF-5732-2D82-7B93-FECD54A4E6A0}"/>
                        </a:ext>
                      </a:extLst>
                    </p:cNvPr>
                    <p:cNvSpPr/>
                    <p:nvPr/>
                  </p:nvSpPr>
                  <p:spPr>
                    <a:xfrm flipH="1">
                      <a:off x="7143750" y="12401550"/>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8" name="Cube 397">
                      <a:extLst>
                        <a:ext uri="{FF2B5EF4-FFF2-40B4-BE49-F238E27FC236}">
                          <a16:creationId xmlns:a16="http://schemas.microsoft.com/office/drawing/2014/main" id="{30506189-885D-1944-5495-B49C8D6A2F93}"/>
                        </a:ext>
                      </a:extLst>
                    </p:cNvPr>
                    <p:cNvSpPr/>
                    <p:nvPr/>
                  </p:nvSpPr>
                  <p:spPr>
                    <a:xfrm flipH="1">
                      <a:off x="7143750" y="11020807"/>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9" name="Cube 398">
                      <a:extLst>
                        <a:ext uri="{FF2B5EF4-FFF2-40B4-BE49-F238E27FC236}">
                          <a16:creationId xmlns:a16="http://schemas.microsoft.com/office/drawing/2014/main" id="{43CD0C27-AD2A-E09C-241F-74F9CD56726C}"/>
                        </a:ext>
                      </a:extLst>
                    </p:cNvPr>
                    <p:cNvSpPr/>
                    <p:nvPr/>
                  </p:nvSpPr>
                  <p:spPr>
                    <a:xfrm flipH="1">
                      <a:off x="7143750" y="9640064"/>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0" name="Cube 399">
                      <a:extLst>
                        <a:ext uri="{FF2B5EF4-FFF2-40B4-BE49-F238E27FC236}">
                          <a16:creationId xmlns:a16="http://schemas.microsoft.com/office/drawing/2014/main" id="{EE79FA89-7DF6-27DE-5B00-291864E566CD}"/>
                        </a:ext>
                      </a:extLst>
                    </p:cNvPr>
                    <p:cNvSpPr/>
                    <p:nvPr/>
                  </p:nvSpPr>
                  <p:spPr>
                    <a:xfrm flipH="1">
                      <a:off x="7143750" y="8259321"/>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nvGrpSpPr>
                <p:cNvPr id="372" name="Group 371">
                  <a:extLst>
                    <a:ext uri="{FF2B5EF4-FFF2-40B4-BE49-F238E27FC236}">
                      <a16:creationId xmlns:a16="http://schemas.microsoft.com/office/drawing/2014/main" id="{1EBA4EF1-D3D2-7234-4B01-93169B86A2D0}"/>
                    </a:ext>
                  </a:extLst>
                </p:cNvPr>
                <p:cNvGrpSpPr/>
                <p:nvPr/>
              </p:nvGrpSpPr>
              <p:grpSpPr>
                <a:xfrm>
                  <a:off x="7125341" y="7101461"/>
                  <a:ext cx="3400425" cy="7532364"/>
                  <a:chOff x="7143750" y="8287896"/>
                  <a:chExt cx="3400425" cy="7532364"/>
                </a:xfrm>
              </p:grpSpPr>
              <p:grpSp>
                <p:nvGrpSpPr>
                  <p:cNvPr id="373" name="Group 372">
                    <a:extLst>
                      <a:ext uri="{FF2B5EF4-FFF2-40B4-BE49-F238E27FC236}">
                        <a16:creationId xmlns:a16="http://schemas.microsoft.com/office/drawing/2014/main" id="{059C1DF0-8CE8-8FF9-67F1-6FFEE556BF68}"/>
                      </a:ext>
                    </a:extLst>
                  </p:cNvPr>
                  <p:cNvGrpSpPr/>
                  <p:nvPr/>
                </p:nvGrpSpPr>
                <p:grpSpPr>
                  <a:xfrm>
                    <a:off x="7143750" y="8287896"/>
                    <a:ext cx="1943100" cy="6085329"/>
                    <a:chOff x="7143750" y="8287896"/>
                    <a:chExt cx="1943100" cy="6085329"/>
                  </a:xfrm>
                </p:grpSpPr>
                <p:sp>
                  <p:nvSpPr>
                    <p:cNvPr id="389" name="Cube 388">
                      <a:extLst>
                        <a:ext uri="{FF2B5EF4-FFF2-40B4-BE49-F238E27FC236}">
                          <a16:creationId xmlns:a16="http://schemas.microsoft.com/office/drawing/2014/main" id="{A8B792E2-89AE-C3DF-9F4E-22848645BE9E}"/>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0" name="Cube 389">
                      <a:extLst>
                        <a:ext uri="{FF2B5EF4-FFF2-40B4-BE49-F238E27FC236}">
                          <a16:creationId xmlns:a16="http://schemas.microsoft.com/office/drawing/2014/main" id="{39B97EBE-4019-8522-0E81-FD1B614C1D3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1" name="Cube 390">
                      <a:extLst>
                        <a:ext uri="{FF2B5EF4-FFF2-40B4-BE49-F238E27FC236}">
                          <a16:creationId xmlns:a16="http://schemas.microsoft.com/office/drawing/2014/main" id="{0D52FD32-AC3A-1391-8D33-AC10675D29A1}"/>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2" name="Cube 391">
                      <a:extLst>
                        <a:ext uri="{FF2B5EF4-FFF2-40B4-BE49-F238E27FC236}">
                          <a16:creationId xmlns:a16="http://schemas.microsoft.com/office/drawing/2014/main" id="{D67990BB-DCF4-DC07-77FA-786BBE5F811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74" name="Group 373">
                    <a:extLst>
                      <a:ext uri="{FF2B5EF4-FFF2-40B4-BE49-F238E27FC236}">
                        <a16:creationId xmlns:a16="http://schemas.microsoft.com/office/drawing/2014/main" id="{B010CA7C-E7A0-41E0-F665-684AF24060F2}"/>
                      </a:ext>
                    </a:extLst>
                  </p:cNvPr>
                  <p:cNvGrpSpPr/>
                  <p:nvPr/>
                </p:nvGrpSpPr>
                <p:grpSpPr>
                  <a:xfrm>
                    <a:off x="7639050" y="8778242"/>
                    <a:ext cx="1943100" cy="6085329"/>
                    <a:chOff x="7143750" y="8287896"/>
                    <a:chExt cx="1943100" cy="6085329"/>
                  </a:xfrm>
                </p:grpSpPr>
                <p:sp>
                  <p:nvSpPr>
                    <p:cNvPr id="385" name="Cube 384">
                      <a:extLst>
                        <a:ext uri="{FF2B5EF4-FFF2-40B4-BE49-F238E27FC236}">
                          <a16:creationId xmlns:a16="http://schemas.microsoft.com/office/drawing/2014/main" id="{3BFF929F-1862-A96E-0E34-33C7D82B170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6" name="Cube 385">
                      <a:extLst>
                        <a:ext uri="{FF2B5EF4-FFF2-40B4-BE49-F238E27FC236}">
                          <a16:creationId xmlns:a16="http://schemas.microsoft.com/office/drawing/2014/main" id="{B1C2E881-A4C0-9256-F6D9-8125CEB2C2CC}"/>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7" name="Cube 386">
                      <a:extLst>
                        <a:ext uri="{FF2B5EF4-FFF2-40B4-BE49-F238E27FC236}">
                          <a16:creationId xmlns:a16="http://schemas.microsoft.com/office/drawing/2014/main" id="{640D3991-5BBA-B0BA-A7B1-C86550D282BD}"/>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8" name="Cube 387">
                      <a:extLst>
                        <a:ext uri="{FF2B5EF4-FFF2-40B4-BE49-F238E27FC236}">
                          <a16:creationId xmlns:a16="http://schemas.microsoft.com/office/drawing/2014/main" id="{43AA740F-15D4-7362-E6EC-7AA7D5AD85F3}"/>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75" name="Group 374">
                    <a:extLst>
                      <a:ext uri="{FF2B5EF4-FFF2-40B4-BE49-F238E27FC236}">
                        <a16:creationId xmlns:a16="http://schemas.microsoft.com/office/drawing/2014/main" id="{52839D85-B2B6-922F-4AFF-8264BAD052F6}"/>
                      </a:ext>
                    </a:extLst>
                  </p:cNvPr>
                  <p:cNvGrpSpPr/>
                  <p:nvPr/>
                </p:nvGrpSpPr>
                <p:grpSpPr>
                  <a:xfrm>
                    <a:off x="8105775" y="9244585"/>
                    <a:ext cx="1943100" cy="6085329"/>
                    <a:chOff x="7143750" y="8287896"/>
                    <a:chExt cx="1943100" cy="6085329"/>
                  </a:xfrm>
                </p:grpSpPr>
                <p:sp>
                  <p:nvSpPr>
                    <p:cNvPr id="381" name="Cube 380">
                      <a:extLst>
                        <a:ext uri="{FF2B5EF4-FFF2-40B4-BE49-F238E27FC236}">
                          <a16:creationId xmlns:a16="http://schemas.microsoft.com/office/drawing/2014/main" id="{A0F4EC71-7EDD-4EA2-5025-463CED7D366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2" name="Cube 381">
                      <a:extLst>
                        <a:ext uri="{FF2B5EF4-FFF2-40B4-BE49-F238E27FC236}">
                          <a16:creationId xmlns:a16="http://schemas.microsoft.com/office/drawing/2014/main" id="{F3034B64-3F1F-939D-0457-36F3804937D5}"/>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3" name="Cube 382">
                      <a:extLst>
                        <a:ext uri="{FF2B5EF4-FFF2-40B4-BE49-F238E27FC236}">
                          <a16:creationId xmlns:a16="http://schemas.microsoft.com/office/drawing/2014/main" id="{8F6661F0-8A22-9FEA-F054-E7742EE446B3}"/>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4" name="Cube 383">
                      <a:extLst>
                        <a:ext uri="{FF2B5EF4-FFF2-40B4-BE49-F238E27FC236}">
                          <a16:creationId xmlns:a16="http://schemas.microsoft.com/office/drawing/2014/main" id="{A1B73C8F-980E-37E4-B80D-E9CE0F6734AE}"/>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76" name="Group 375">
                    <a:extLst>
                      <a:ext uri="{FF2B5EF4-FFF2-40B4-BE49-F238E27FC236}">
                        <a16:creationId xmlns:a16="http://schemas.microsoft.com/office/drawing/2014/main" id="{3ECFB26F-7426-2E69-D618-7B79BDC9A027}"/>
                      </a:ext>
                    </a:extLst>
                  </p:cNvPr>
                  <p:cNvGrpSpPr/>
                  <p:nvPr/>
                </p:nvGrpSpPr>
                <p:grpSpPr>
                  <a:xfrm>
                    <a:off x="8601075" y="9734931"/>
                    <a:ext cx="1943100" cy="6085329"/>
                    <a:chOff x="7143750" y="8287896"/>
                    <a:chExt cx="1943100" cy="6085329"/>
                  </a:xfrm>
                </p:grpSpPr>
                <p:sp>
                  <p:nvSpPr>
                    <p:cNvPr id="377" name="Cube 376">
                      <a:extLst>
                        <a:ext uri="{FF2B5EF4-FFF2-40B4-BE49-F238E27FC236}">
                          <a16:creationId xmlns:a16="http://schemas.microsoft.com/office/drawing/2014/main" id="{3B1528E1-0552-8939-50E2-9D125B875D8C}"/>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78" name="Cube 377">
                      <a:extLst>
                        <a:ext uri="{FF2B5EF4-FFF2-40B4-BE49-F238E27FC236}">
                          <a16:creationId xmlns:a16="http://schemas.microsoft.com/office/drawing/2014/main" id="{16F68B91-F7DE-588F-4648-B208F51A0FC2}"/>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79" name="Cube 378">
                      <a:extLst>
                        <a:ext uri="{FF2B5EF4-FFF2-40B4-BE49-F238E27FC236}">
                          <a16:creationId xmlns:a16="http://schemas.microsoft.com/office/drawing/2014/main" id="{B05B093A-5184-420E-5519-982272CFD39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0" name="Cube 379">
                      <a:extLst>
                        <a:ext uri="{FF2B5EF4-FFF2-40B4-BE49-F238E27FC236}">
                          <a16:creationId xmlns:a16="http://schemas.microsoft.com/office/drawing/2014/main" id="{5B064811-141A-B630-B98C-AC0882680BD2}"/>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sp>
            <p:nvSpPr>
              <p:cNvPr id="370" name="TextBox 369">
                <a:extLst>
                  <a:ext uri="{FF2B5EF4-FFF2-40B4-BE49-F238E27FC236}">
                    <a16:creationId xmlns:a16="http://schemas.microsoft.com/office/drawing/2014/main" id="{22A4F2E3-86DB-CF4F-80EB-DA58CDB6A129}"/>
                  </a:ext>
                </a:extLst>
              </p:cNvPr>
              <p:cNvSpPr txBox="1"/>
              <p:nvPr/>
            </p:nvSpPr>
            <p:spPr>
              <a:xfrm>
                <a:off x="8838101" y="14936715"/>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grpSp>
        <p:grpSp>
          <p:nvGrpSpPr>
            <p:cNvPr id="413" name="Group 412">
              <a:extLst>
                <a:ext uri="{FF2B5EF4-FFF2-40B4-BE49-F238E27FC236}">
                  <a16:creationId xmlns:a16="http://schemas.microsoft.com/office/drawing/2014/main" id="{D13A44E8-16E1-0418-CCE3-03E7F664A7FE}"/>
                </a:ext>
              </a:extLst>
            </p:cNvPr>
            <p:cNvGrpSpPr/>
            <p:nvPr/>
          </p:nvGrpSpPr>
          <p:grpSpPr>
            <a:xfrm>
              <a:off x="25698837" y="6958751"/>
              <a:ext cx="3400425" cy="7532364"/>
              <a:chOff x="7143750" y="8287896"/>
              <a:chExt cx="3400425" cy="7532364"/>
            </a:xfrm>
            <a:solidFill>
              <a:schemeClr val="tx2"/>
            </a:solidFill>
          </p:grpSpPr>
          <p:grpSp>
            <p:nvGrpSpPr>
              <p:cNvPr id="414" name="Group 413">
                <a:extLst>
                  <a:ext uri="{FF2B5EF4-FFF2-40B4-BE49-F238E27FC236}">
                    <a16:creationId xmlns:a16="http://schemas.microsoft.com/office/drawing/2014/main" id="{2A596B37-EBF8-4321-5B96-F402A8680176}"/>
                  </a:ext>
                </a:extLst>
              </p:cNvPr>
              <p:cNvGrpSpPr/>
              <p:nvPr/>
            </p:nvGrpSpPr>
            <p:grpSpPr>
              <a:xfrm>
                <a:off x="7143750" y="8287896"/>
                <a:ext cx="1943100" cy="6085329"/>
                <a:chOff x="7143750" y="8287896"/>
                <a:chExt cx="1943100" cy="6085329"/>
              </a:xfrm>
              <a:grpFill/>
            </p:grpSpPr>
            <p:sp>
              <p:nvSpPr>
                <p:cNvPr id="430" name="Cube 429">
                  <a:extLst>
                    <a:ext uri="{FF2B5EF4-FFF2-40B4-BE49-F238E27FC236}">
                      <a16:creationId xmlns:a16="http://schemas.microsoft.com/office/drawing/2014/main" id="{EA9E809A-5CCD-95E1-E103-A7D2628EF98F}"/>
                    </a:ext>
                  </a:extLst>
                </p:cNvPr>
                <p:cNvSpPr/>
                <p:nvPr/>
              </p:nvSpPr>
              <p:spPr>
                <a:xfrm flipH="1">
                  <a:off x="7143750" y="12430125"/>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31" name="Cube 430">
                  <a:extLst>
                    <a:ext uri="{FF2B5EF4-FFF2-40B4-BE49-F238E27FC236}">
                      <a16:creationId xmlns:a16="http://schemas.microsoft.com/office/drawing/2014/main" id="{D5C83083-5086-0D00-A7EA-EE15D383D1BC}"/>
                    </a:ext>
                  </a:extLst>
                </p:cNvPr>
                <p:cNvSpPr/>
                <p:nvPr/>
              </p:nvSpPr>
              <p:spPr>
                <a:xfrm flipH="1">
                  <a:off x="7143750" y="11049382"/>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32" name="Cube 431">
                  <a:extLst>
                    <a:ext uri="{FF2B5EF4-FFF2-40B4-BE49-F238E27FC236}">
                      <a16:creationId xmlns:a16="http://schemas.microsoft.com/office/drawing/2014/main" id="{7FCC0538-A667-E50F-A5D0-C6142375C73B}"/>
                    </a:ext>
                  </a:extLst>
                </p:cNvPr>
                <p:cNvSpPr/>
                <p:nvPr/>
              </p:nvSpPr>
              <p:spPr>
                <a:xfrm flipH="1">
                  <a:off x="7143750" y="9668639"/>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33" name="Cube 432">
                  <a:extLst>
                    <a:ext uri="{FF2B5EF4-FFF2-40B4-BE49-F238E27FC236}">
                      <a16:creationId xmlns:a16="http://schemas.microsoft.com/office/drawing/2014/main" id="{9AEEF727-2DD5-EB8A-2397-B1C0903A5997}"/>
                    </a:ext>
                  </a:extLst>
                </p:cNvPr>
                <p:cNvSpPr/>
                <p:nvPr/>
              </p:nvSpPr>
              <p:spPr>
                <a:xfrm flipH="1">
                  <a:off x="7143750" y="8287896"/>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415" name="Group 414">
                <a:extLst>
                  <a:ext uri="{FF2B5EF4-FFF2-40B4-BE49-F238E27FC236}">
                    <a16:creationId xmlns:a16="http://schemas.microsoft.com/office/drawing/2014/main" id="{0EC9BD7B-B8F5-D002-1D38-C6239C3F1F4C}"/>
                  </a:ext>
                </a:extLst>
              </p:cNvPr>
              <p:cNvGrpSpPr/>
              <p:nvPr/>
            </p:nvGrpSpPr>
            <p:grpSpPr>
              <a:xfrm>
                <a:off x="7639050" y="8778242"/>
                <a:ext cx="1943100" cy="6085329"/>
                <a:chOff x="7143750" y="8287896"/>
                <a:chExt cx="1943100" cy="6085329"/>
              </a:xfrm>
              <a:grpFill/>
            </p:grpSpPr>
            <p:sp>
              <p:nvSpPr>
                <p:cNvPr id="426" name="Cube 425">
                  <a:extLst>
                    <a:ext uri="{FF2B5EF4-FFF2-40B4-BE49-F238E27FC236}">
                      <a16:creationId xmlns:a16="http://schemas.microsoft.com/office/drawing/2014/main" id="{3A0284B3-FE08-D3EA-C64B-04202E62C3A9}"/>
                    </a:ext>
                  </a:extLst>
                </p:cNvPr>
                <p:cNvSpPr/>
                <p:nvPr/>
              </p:nvSpPr>
              <p:spPr>
                <a:xfrm flipH="1">
                  <a:off x="7143750" y="12430125"/>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7" name="Cube 426">
                  <a:extLst>
                    <a:ext uri="{FF2B5EF4-FFF2-40B4-BE49-F238E27FC236}">
                      <a16:creationId xmlns:a16="http://schemas.microsoft.com/office/drawing/2014/main" id="{AD4FD45F-93EF-8B0C-CF5C-C5708044AE26}"/>
                    </a:ext>
                  </a:extLst>
                </p:cNvPr>
                <p:cNvSpPr/>
                <p:nvPr/>
              </p:nvSpPr>
              <p:spPr>
                <a:xfrm flipH="1">
                  <a:off x="7143750" y="11049382"/>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8" name="Cube 427">
                  <a:extLst>
                    <a:ext uri="{FF2B5EF4-FFF2-40B4-BE49-F238E27FC236}">
                      <a16:creationId xmlns:a16="http://schemas.microsoft.com/office/drawing/2014/main" id="{5DA9194E-16B5-713C-0027-9D9E0CAA8431}"/>
                    </a:ext>
                  </a:extLst>
                </p:cNvPr>
                <p:cNvSpPr/>
                <p:nvPr/>
              </p:nvSpPr>
              <p:spPr>
                <a:xfrm flipH="1">
                  <a:off x="7143750" y="9668639"/>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9" name="Cube 428">
                  <a:extLst>
                    <a:ext uri="{FF2B5EF4-FFF2-40B4-BE49-F238E27FC236}">
                      <a16:creationId xmlns:a16="http://schemas.microsoft.com/office/drawing/2014/main" id="{9D0E1736-6DC8-A555-445E-63DEDF88C55A}"/>
                    </a:ext>
                  </a:extLst>
                </p:cNvPr>
                <p:cNvSpPr/>
                <p:nvPr/>
              </p:nvSpPr>
              <p:spPr>
                <a:xfrm flipH="1">
                  <a:off x="7143750" y="8287896"/>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416" name="Group 415">
                <a:extLst>
                  <a:ext uri="{FF2B5EF4-FFF2-40B4-BE49-F238E27FC236}">
                    <a16:creationId xmlns:a16="http://schemas.microsoft.com/office/drawing/2014/main" id="{4FF2CE3C-D107-709A-07BD-F0E1958ED20A}"/>
                  </a:ext>
                </a:extLst>
              </p:cNvPr>
              <p:cNvGrpSpPr/>
              <p:nvPr/>
            </p:nvGrpSpPr>
            <p:grpSpPr>
              <a:xfrm>
                <a:off x="8105775" y="9244585"/>
                <a:ext cx="1943100" cy="6085329"/>
                <a:chOff x="7143750" y="8287896"/>
                <a:chExt cx="1943100" cy="6085329"/>
              </a:xfrm>
              <a:grpFill/>
            </p:grpSpPr>
            <p:sp>
              <p:nvSpPr>
                <p:cNvPr id="422" name="Cube 421">
                  <a:extLst>
                    <a:ext uri="{FF2B5EF4-FFF2-40B4-BE49-F238E27FC236}">
                      <a16:creationId xmlns:a16="http://schemas.microsoft.com/office/drawing/2014/main" id="{27F6EB29-47CB-F7D6-8281-7E917FDA1CB5}"/>
                    </a:ext>
                  </a:extLst>
                </p:cNvPr>
                <p:cNvSpPr/>
                <p:nvPr/>
              </p:nvSpPr>
              <p:spPr>
                <a:xfrm flipH="1">
                  <a:off x="7143750" y="12430125"/>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3" name="Cube 422">
                  <a:extLst>
                    <a:ext uri="{FF2B5EF4-FFF2-40B4-BE49-F238E27FC236}">
                      <a16:creationId xmlns:a16="http://schemas.microsoft.com/office/drawing/2014/main" id="{433CA815-30CF-5BAF-74C3-6B7D4D28779B}"/>
                    </a:ext>
                  </a:extLst>
                </p:cNvPr>
                <p:cNvSpPr/>
                <p:nvPr/>
              </p:nvSpPr>
              <p:spPr>
                <a:xfrm flipH="1">
                  <a:off x="7143750" y="11049382"/>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4" name="Cube 423">
                  <a:extLst>
                    <a:ext uri="{FF2B5EF4-FFF2-40B4-BE49-F238E27FC236}">
                      <a16:creationId xmlns:a16="http://schemas.microsoft.com/office/drawing/2014/main" id="{0EB5FF40-8F08-4CE7-F772-CDC7242C9242}"/>
                    </a:ext>
                  </a:extLst>
                </p:cNvPr>
                <p:cNvSpPr/>
                <p:nvPr/>
              </p:nvSpPr>
              <p:spPr>
                <a:xfrm flipH="1">
                  <a:off x="7143750" y="9668639"/>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5" name="Cube 424">
                  <a:extLst>
                    <a:ext uri="{FF2B5EF4-FFF2-40B4-BE49-F238E27FC236}">
                      <a16:creationId xmlns:a16="http://schemas.microsoft.com/office/drawing/2014/main" id="{F0998A24-87CE-9966-3A78-37D6993861DF}"/>
                    </a:ext>
                  </a:extLst>
                </p:cNvPr>
                <p:cNvSpPr/>
                <p:nvPr/>
              </p:nvSpPr>
              <p:spPr>
                <a:xfrm flipH="1">
                  <a:off x="7143750" y="8287896"/>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417" name="Group 416">
                <a:extLst>
                  <a:ext uri="{FF2B5EF4-FFF2-40B4-BE49-F238E27FC236}">
                    <a16:creationId xmlns:a16="http://schemas.microsoft.com/office/drawing/2014/main" id="{B8AD02E5-DCE0-DB3B-9BAD-089030C40051}"/>
                  </a:ext>
                </a:extLst>
              </p:cNvPr>
              <p:cNvGrpSpPr/>
              <p:nvPr/>
            </p:nvGrpSpPr>
            <p:grpSpPr>
              <a:xfrm>
                <a:off x="8601075" y="9734931"/>
                <a:ext cx="1943100" cy="6085329"/>
                <a:chOff x="7143750" y="8287896"/>
                <a:chExt cx="1943100" cy="6085329"/>
              </a:xfrm>
              <a:grpFill/>
            </p:grpSpPr>
            <p:sp>
              <p:nvSpPr>
                <p:cNvPr id="418" name="Cube 417">
                  <a:extLst>
                    <a:ext uri="{FF2B5EF4-FFF2-40B4-BE49-F238E27FC236}">
                      <a16:creationId xmlns:a16="http://schemas.microsoft.com/office/drawing/2014/main" id="{8EAA3B9E-933E-53CD-70CC-7B3EA4ADFA59}"/>
                    </a:ext>
                  </a:extLst>
                </p:cNvPr>
                <p:cNvSpPr/>
                <p:nvPr/>
              </p:nvSpPr>
              <p:spPr>
                <a:xfrm flipH="1">
                  <a:off x="7143750" y="12430125"/>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9" name="Cube 418">
                  <a:extLst>
                    <a:ext uri="{FF2B5EF4-FFF2-40B4-BE49-F238E27FC236}">
                      <a16:creationId xmlns:a16="http://schemas.microsoft.com/office/drawing/2014/main" id="{29AD087E-8FFB-893B-1D5F-B79BFBE087B1}"/>
                    </a:ext>
                  </a:extLst>
                </p:cNvPr>
                <p:cNvSpPr/>
                <p:nvPr/>
              </p:nvSpPr>
              <p:spPr>
                <a:xfrm flipH="1">
                  <a:off x="7143750" y="11049382"/>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0" name="Cube 419">
                  <a:extLst>
                    <a:ext uri="{FF2B5EF4-FFF2-40B4-BE49-F238E27FC236}">
                      <a16:creationId xmlns:a16="http://schemas.microsoft.com/office/drawing/2014/main" id="{2E62CB4B-F677-D34E-C13E-AC07B9C9C262}"/>
                    </a:ext>
                  </a:extLst>
                </p:cNvPr>
                <p:cNvSpPr/>
                <p:nvPr/>
              </p:nvSpPr>
              <p:spPr>
                <a:xfrm flipH="1">
                  <a:off x="7143750" y="9668639"/>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1" name="Cube 420">
                  <a:extLst>
                    <a:ext uri="{FF2B5EF4-FFF2-40B4-BE49-F238E27FC236}">
                      <a16:creationId xmlns:a16="http://schemas.microsoft.com/office/drawing/2014/main" id="{0BFD8FFE-D5A6-B6DB-F929-18003FDF0054}"/>
                    </a:ext>
                  </a:extLst>
                </p:cNvPr>
                <p:cNvSpPr/>
                <p:nvPr/>
              </p:nvSpPr>
              <p:spPr>
                <a:xfrm flipH="1">
                  <a:off x="7143750" y="8287896"/>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sp>
          <p:nvSpPr>
            <p:cNvPr id="434" name="TextBox 433">
              <a:extLst>
                <a:ext uri="{FF2B5EF4-FFF2-40B4-BE49-F238E27FC236}">
                  <a16:creationId xmlns:a16="http://schemas.microsoft.com/office/drawing/2014/main" id="{A7DF9A4A-5F52-BD0E-303D-C6053EA914E9}"/>
                </a:ext>
              </a:extLst>
            </p:cNvPr>
            <p:cNvSpPr txBox="1"/>
            <p:nvPr/>
          </p:nvSpPr>
          <p:spPr>
            <a:xfrm rot="16200000">
              <a:off x="24189667" y="10045842"/>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sp>
          <p:nvSpPr>
            <p:cNvPr id="435" name="TextBox 434">
              <a:extLst>
                <a:ext uri="{FF2B5EF4-FFF2-40B4-BE49-F238E27FC236}">
                  <a16:creationId xmlns:a16="http://schemas.microsoft.com/office/drawing/2014/main" id="{1F02BBAE-1C12-7CAE-064B-E235BDCAE15D}"/>
                </a:ext>
              </a:extLst>
            </p:cNvPr>
            <p:cNvSpPr txBox="1"/>
            <p:nvPr/>
          </p:nvSpPr>
          <p:spPr>
            <a:xfrm>
              <a:off x="26363994" y="15797414"/>
              <a:ext cx="6184602" cy="707886"/>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Layer Normalization</a:t>
              </a:r>
            </a:p>
          </p:txBody>
        </p:sp>
        <p:sp>
          <p:nvSpPr>
            <p:cNvPr id="436" name="TextBox 435">
              <a:extLst>
                <a:ext uri="{FF2B5EF4-FFF2-40B4-BE49-F238E27FC236}">
                  <a16:creationId xmlns:a16="http://schemas.microsoft.com/office/drawing/2014/main" id="{28369CA5-C492-0467-0258-7643EECEB44B}"/>
                </a:ext>
              </a:extLst>
            </p:cNvPr>
            <p:cNvSpPr txBox="1"/>
            <p:nvPr/>
          </p:nvSpPr>
          <p:spPr>
            <a:xfrm>
              <a:off x="26363992" y="16952694"/>
              <a:ext cx="6184602" cy="707886"/>
            </a:xfrm>
            <a:prstGeom prst="rect">
              <a:avLst/>
            </a:prstGeom>
            <a:noFill/>
            <a:ln w="762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Size = All</a:t>
              </a:r>
            </a:p>
          </p:txBody>
        </p:sp>
      </p:grpSp>
      <p:sp>
        <p:nvSpPr>
          <p:cNvPr id="3" name="TextBox 2">
            <a:extLst>
              <a:ext uri="{FF2B5EF4-FFF2-40B4-BE49-F238E27FC236}">
                <a16:creationId xmlns:a16="http://schemas.microsoft.com/office/drawing/2014/main" id="{8A8CC030-35AD-1598-D87B-CBE30666609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86B4BE9E-399B-364F-421A-CF1A440357A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129205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Group Normalization</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Types of Group Normalization</a:t>
            </a:r>
          </a:p>
        </p:txBody>
      </p:sp>
      <p:grpSp>
        <p:nvGrpSpPr>
          <p:cNvPr id="366" name="Group 365">
            <a:extLst>
              <a:ext uri="{FF2B5EF4-FFF2-40B4-BE49-F238E27FC236}">
                <a16:creationId xmlns:a16="http://schemas.microsoft.com/office/drawing/2014/main" id="{A3EBE31C-F2C9-7E95-4516-AEA7778C4546}"/>
              </a:ext>
            </a:extLst>
          </p:cNvPr>
          <p:cNvGrpSpPr/>
          <p:nvPr/>
        </p:nvGrpSpPr>
        <p:grpSpPr>
          <a:xfrm>
            <a:off x="7476738" y="6958751"/>
            <a:ext cx="7848157" cy="10701829"/>
            <a:chOff x="13601503" y="6958751"/>
            <a:chExt cx="7848157" cy="10701829"/>
          </a:xfrm>
        </p:grpSpPr>
        <p:sp>
          <p:nvSpPr>
            <p:cNvPr id="226" name="TextBox 225">
              <a:extLst>
                <a:ext uri="{FF2B5EF4-FFF2-40B4-BE49-F238E27FC236}">
                  <a16:creationId xmlns:a16="http://schemas.microsoft.com/office/drawing/2014/main" id="{DA51499D-56FF-9D32-3EDE-D49DFBF7A0E2}"/>
                </a:ext>
              </a:extLst>
            </p:cNvPr>
            <p:cNvSpPr txBox="1"/>
            <p:nvPr/>
          </p:nvSpPr>
          <p:spPr>
            <a:xfrm>
              <a:off x="14022997" y="13754654"/>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227" name="Group 226">
              <a:extLst>
                <a:ext uri="{FF2B5EF4-FFF2-40B4-BE49-F238E27FC236}">
                  <a16:creationId xmlns:a16="http://schemas.microsoft.com/office/drawing/2014/main" id="{6BC195E0-FDF4-D4D4-1E66-B73C655672B3}"/>
                </a:ext>
              </a:extLst>
            </p:cNvPr>
            <p:cNvGrpSpPr/>
            <p:nvPr/>
          </p:nvGrpSpPr>
          <p:grpSpPr>
            <a:xfrm>
              <a:off x="16324567" y="6958751"/>
              <a:ext cx="5125091" cy="8543140"/>
              <a:chOff x="7125341" y="7101461"/>
              <a:chExt cx="5125091" cy="8543140"/>
            </a:xfrm>
          </p:grpSpPr>
          <p:grpSp>
            <p:nvGrpSpPr>
              <p:cNvPr id="228" name="Group 227">
                <a:extLst>
                  <a:ext uri="{FF2B5EF4-FFF2-40B4-BE49-F238E27FC236}">
                    <a16:creationId xmlns:a16="http://schemas.microsoft.com/office/drawing/2014/main" id="{D0E6E9C8-B612-E55A-A167-D8BC2EC98A47}"/>
                  </a:ext>
                </a:extLst>
              </p:cNvPr>
              <p:cNvGrpSpPr/>
              <p:nvPr/>
            </p:nvGrpSpPr>
            <p:grpSpPr>
              <a:xfrm>
                <a:off x="7125341" y="7101461"/>
                <a:ext cx="5125091" cy="7532364"/>
                <a:chOff x="7125341" y="7101461"/>
                <a:chExt cx="5125091" cy="7532364"/>
              </a:xfrm>
            </p:grpSpPr>
            <p:grpSp>
              <p:nvGrpSpPr>
                <p:cNvPr id="230" name="Group 229">
                  <a:extLst>
                    <a:ext uri="{FF2B5EF4-FFF2-40B4-BE49-F238E27FC236}">
                      <a16:creationId xmlns:a16="http://schemas.microsoft.com/office/drawing/2014/main" id="{09FF5603-0E0D-6C3B-F9E8-AF7AECD49770}"/>
                    </a:ext>
                  </a:extLst>
                </p:cNvPr>
                <p:cNvGrpSpPr/>
                <p:nvPr/>
              </p:nvGrpSpPr>
              <p:grpSpPr>
                <a:xfrm>
                  <a:off x="8850007" y="7101461"/>
                  <a:ext cx="3400425" cy="7503789"/>
                  <a:chOff x="7143750" y="8287896"/>
                  <a:chExt cx="3400425" cy="7503789"/>
                </a:xfrm>
              </p:grpSpPr>
              <p:grpSp>
                <p:nvGrpSpPr>
                  <p:cNvPr id="252" name="Group 251">
                    <a:extLst>
                      <a:ext uri="{FF2B5EF4-FFF2-40B4-BE49-F238E27FC236}">
                        <a16:creationId xmlns:a16="http://schemas.microsoft.com/office/drawing/2014/main" id="{E755A120-96A6-3651-6593-E45A64C4F3FA}"/>
                      </a:ext>
                    </a:extLst>
                  </p:cNvPr>
                  <p:cNvGrpSpPr/>
                  <p:nvPr/>
                </p:nvGrpSpPr>
                <p:grpSpPr>
                  <a:xfrm>
                    <a:off x="7143750" y="8287896"/>
                    <a:ext cx="1943100" cy="6085329"/>
                    <a:chOff x="7143750" y="8287896"/>
                    <a:chExt cx="1943100" cy="6085329"/>
                  </a:xfrm>
                </p:grpSpPr>
                <p:sp>
                  <p:nvSpPr>
                    <p:cNvPr id="268" name="Cube 267">
                      <a:extLst>
                        <a:ext uri="{FF2B5EF4-FFF2-40B4-BE49-F238E27FC236}">
                          <a16:creationId xmlns:a16="http://schemas.microsoft.com/office/drawing/2014/main" id="{A399A7E1-17C8-DFE1-0093-626F7B758C6C}"/>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9" name="Cube 268">
                      <a:extLst>
                        <a:ext uri="{FF2B5EF4-FFF2-40B4-BE49-F238E27FC236}">
                          <a16:creationId xmlns:a16="http://schemas.microsoft.com/office/drawing/2014/main" id="{CAB8CA1D-F35F-0358-5928-9C8A0F34B3AD}"/>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70" name="Cube 269">
                      <a:extLst>
                        <a:ext uri="{FF2B5EF4-FFF2-40B4-BE49-F238E27FC236}">
                          <a16:creationId xmlns:a16="http://schemas.microsoft.com/office/drawing/2014/main" id="{BEDBC406-CA97-2AAE-B06A-DF19B8CC453B}"/>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71" name="Cube 270">
                      <a:extLst>
                        <a:ext uri="{FF2B5EF4-FFF2-40B4-BE49-F238E27FC236}">
                          <a16:creationId xmlns:a16="http://schemas.microsoft.com/office/drawing/2014/main" id="{3083CB58-9199-9301-3A04-1E80A3AE0380}"/>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53" name="Group 252">
                    <a:extLst>
                      <a:ext uri="{FF2B5EF4-FFF2-40B4-BE49-F238E27FC236}">
                        <a16:creationId xmlns:a16="http://schemas.microsoft.com/office/drawing/2014/main" id="{5A57E3B2-1155-9276-F2F2-77DA96C5F8AE}"/>
                      </a:ext>
                    </a:extLst>
                  </p:cNvPr>
                  <p:cNvGrpSpPr/>
                  <p:nvPr/>
                </p:nvGrpSpPr>
                <p:grpSpPr>
                  <a:xfrm>
                    <a:off x="7639050" y="8778242"/>
                    <a:ext cx="1943100" cy="6085329"/>
                    <a:chOff x="7143750" y="8287896"/>
                    <a:chExt cx="1943100" cy="6085329"/>
                  </a:xfrm>
                </p:grpSpPr>
                <p:sp>
                  <p:nvSpPr>
                    <p:cNvPr id="264" name="Cube 263">
                      <a:extLst>
                        <a:ext uri="{FF2B5EF4-FFF2-40B4-BE49-F238E27FC236}">
                          <a16:creationId xmlns:a16="http://schemas.microsoft.com/office/drawing/2014/main" id="{19A40DC4-C171-5E87-4554-2DD7F87686F8}"/>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5" name="Cube 264">
                      <a:extLst>
                        <a:ext uri="{FF2B5EF4-FFF2-40B4-BE49-F238E27FC236}">
                          <a16:creationId xmlns:a16="http://schemas.microsoft.com/office/drawing/2014/main" id="{72505388-D5FD-8DA7-3CA1-7AA95093D239}"/>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6" name="Cube 265">
                      <a:extLst>
                        <a:ext uri="{FF2B5EF4-FFF2-40B4-BE49-F238E27FC236}">
                          <a16:creationId xmlns:a16="http://schemas.microsoft.com/office/drawing/2014/main" id="{3140DD94-A0D6-0A1A-AFFE-8906A187FE8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7" name="Cube 266">
                      <a:extLst>
                        <a:ext uri="{FF2B5EF4-FFF2-40B4-BE49-F238E27FC236}">
                          <a16:creationId xmlns:a16="http://schemas.microsoft.com/office/drawing/2014/main" id="{A738E3EB-C97A-96CE-6D88-08C7BB2711A8}"/>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54" name="Group 253">
                    <a:extLst>
                      <a:ext uri="{FF2B5EF4-FFF2-40B4-BE49-F238E27FC236}">
                        <a16:creationId xmlns:a16="http://schemas.microsoft.com/office/drawing/2014/main" id="{685C5367-C18F-740D-6F71-59CCB86D3D1E}"/>
                      </a:ext>
                    </a:extLst>
                  </p:cNvPr>
                  <p:cNvGrpSpPr/>
                  <p:nvPr/>
                </p:nvGrpSpPr>
                <p:grpSpPr>
                  <a:xfrm>
                    <a:off x="8105775" y="9244585"/>
                    <a:ext cx="1943100" cy="6085329"/>
                    <a:chOff x="7143750" y="8287896"/>
                    <a:chExt cx="1943100" cy="6085329"/>
                  </a:xfrm>
                </p:grpSpPr>
                <p:sp>
                  <p:nvSpPr>
                    <p:cNvPr id="260" name="Cube 259">
                      <a:extLst>
                        <a:ext uri="{FF2B5EF4-FFF2-40B4-BE49-F238E27FC236}">
                          <a16:creationId xmlns:a16="http://schemas.microsoft.com/office/drawing/2014/main" id="{E4BBFF8A-CFCA-0827-A50F-2C1899F48EF3}"/>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1" name="Cube 260">
                      <a:extLst>
                        <a:ext uri="{FF2B5EF4-FFF2-40B4-BE49-F238E27FC236}">
                          <a16:creationId xmlns:a16="http://schemas.microsoft.com/office/drawing/2014/main" id="{C451BFF4-67BB-95F5-DC8A-6F1F2CB6002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2" name="Cube 261">
                      <a:extLst>
                        <a:ext uri="{FF2B5EF4-FFF2-40B4-BE49-F238E27FC236}">
                          <a16:creationId xmlns:a16="http://schemas.microsoft.com/office/drawing/2014/main" id="{DAC5837D-4AC1-161C-F5D3-E992201D628B}"/>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3" name="Cube 262">
                      <a:extLst>
                        <a:ext uri="{FF2B5EF4-FFF2-40B4-BE49-F238E27FC236}">
                          <a16:creationId xmlns:a16="http://schemas.microsoft.com/office/drawing/2014/main" id="{813C060F-6EE7-AA74-E6A4-8A5A6DDEAE60}"/>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55" name="Group 254">
                    <a:extLst>
                      <a:ext uri="{FF2B5EF4-FFF2-40B4-BE49-F238E27FC236}">
                        <a16:creationId xmlns:a16="http://schemas.microsoft.com/office/drawing/2014/main" id="{D21073CA-D0F0-41A0-6444-A1B2A72E69BA}"/>
                      </a:ext>
                    </a:extLst>
                  </p:cNvPr>
                  <p:cNvGrpSpPr/>
                  <p:nvPr/>
                </p:nvGrpSpPr>
                <p:grpSpPr>
                  <a:xfrm>
                    <a:off x="8601075" y="9706356"/>
                    <a:ext cx="1943100" cy="6085329"/>
                    <a:chOff x="7143750" y="8259321"/>
                    <a:chExt cx="1943100" cy="6085329"/>
                  </a:xfrm>
                </p:grpSpPr>
                <p:sp>
                  <p:nvSpPr>
                    <p:cNvPr id="256" name="Cube 255">
                      <a:extLst>
                        <a:ext uri="{FF2B5EF4-FFF2-40B4-BE49-F238E27FC236}">
                          <a16:creationId xmlns:a16="http://schemas.microsoft.com/office/drawing/2014/main" id="{68530382-2968-3346-786A-5D0A636CF298}"/>
                        </a:ext>
                      </a:extLst>
                    </p:cNvPr>
                    <p:cNvSpPr/>
                    <p:nvPr/>
                  </p:nvSpPr>
                  <p:spPr>
                    <a:xfrm flipH="1">
                      <a:off x="7143750" y="12401550"/>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7" name="Cube 256">
                      <a:extLst>
                        <a:ext uri="{FF2B5EF4-FFF2-40B4-BE49-F238E27FC236}">
                          <a16:creationId xmlns:a16="http://schemas.microsoft.com/office/drawing/2014/main" id="{13F3942F-F3D1-A391-5415-EF8F205EB6C2}"/>
                        </a:ext>
                      </a:extLst>
                    </p:cNvPr>
                    <p:cNvSpPr/>
                    <p:nvPr/>
                  </p:nvSpPr>
                  <p:spPr>
                    <a:xfrm flipH="1">
                      <a:off x="7143750" y="11020807"/>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8" name="Cube 257">
                      <a:extLst>
                        <a:ext uri="{FF2B5EF4-FFF2-40B4-BE49-F238E27FC236}">
                          <a16:creationId xmlns:a16="http://schemas.microsoft.com/office/drawing/2014/main" id="{E0A5B413-5851-C10C-9B8C-BF5F929E6A13}"/>
                        </a:ext>
                      </a:extLst>
                    </p:cNvPr>
                    <p:cNvSpPr/>
                    <p:nvPr/>
                  </p:nvSpPr>
                  <p:spPr>
                    <a:xfrm flipH="1">
                      <a:off x="7143750" y="9640064"/>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9" name="Cube 258">
                      <a:extLst>
                        <a:ext uri="{FF2B5EF4-FFF2-40B4-BE49-F238E27FC236}">
                          <a16:creationId xmlns:a16="http://schemas.microsoft.com/office/drawing/2014/main" id="{237AB699-92A9-77CA-2DBF-6C0B7EFDF73A}"/>
                        </a:ext>
                      </a:extLst>
                    </p:cNvPr>
                    <p:cNvSpPr/>
                    <p:nvPr/>
                  </p:nvSpPr>
                  <p:spPr>
                    <a:xfrm flipH="1">
                      <a:off x="7143750" y="8259321"/>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nvGrpSpPr>
                <p:cNvPr id="231" name="Group 230">
                  <a:extLst>
                    <a:ext uri="{FF2B5EF4-FFF2-40B4-BE49-F238E27FC236}">
                      <a16:creationId xmlns:a16="http://schemas.microsoft.com/office/drawing/2014/main" id="{8134054C-45D2-4D77-FD90-8890E5DC7D1C}"/>
                    </a:ext>
                  </a:extLst>
                </p:cNvPr>
                <p:cNvGrpSpPr/>
                <p:nvPr/>
              </p:nvGrpSpPr>
              <p:grpSpPr>
                <a:xfrm>
                  <a:off x="7125341" y="7101461"/>
                  <a:ext cx="3400425" cy="7532364"/>
                  <a:chOff x="7143750" y="8287896"/>
                  <a:chExt cx="3400425" cy="7532364"/>
                </a:xfrm>
              </p:grpSpPr>
              <p:grpSp>
                <p:nvGrpSpPr>
                  <p:cNvPr id="232" name="Group 231">
                    <a:extLst>
                      <a:ext uri="{FF2B5EF4-FFF2-40B4-BE49-F238E27FC236}">
                        <a16:creationId xmlns:a16="http://schemas.microsoft.com/office/drawing/2014/main" id="{479DEB23-8B88-556E-3C51-7247CD471C0A}"/>
                      </a:ext>
                    </a:extLst>
                  </p:cNvPr>
                  <p:cNvGrpSpPr/>
                  <p:nvPr/>
                </p:nvGrpSpPr>
                <p:grpSpPr>
                  <a:xfrm>
                    <a:off x="7143750" y="8287896"/>
                    <a:ext cx="1943100" cy="6085329"/>
                    <a:chOff x="7143750" y="8287896"/>
                    <a:chExt cx="1943100" cy="6085329"/>
                  </a:xfrm>
                </p:grpSpPr>
                <p:sp>
                  <p:nvSpPr>
                    <p:cNvPr id="248" name="Cube 247">
                      <a:extLst>
                        <a:ext uri="{FF2B5EF4-FFF2-40B4-BE49-F238E27FC236}">
                          <a16:creationId xmlns:a16="http://schemas.microsoft.com/office/drawing/2014/main" id="{DE618DBD-76F3-D3AC-4214-87EB97983803}"/>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9" name="Cube 248">
                      <a:extLst>
                        <a:ext uri="{FF2B5EF4-FFF2-40B4-BE49-F238E27FC236}">
                          <a16:creationId xmlns:a16="http://schemas.microsoft.com/office/drawing/2014/main" id="{D57DDD7A-5DEC-42C1-0FF5-2E73C071D04E}"/>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0" name="Cube 249">
                      <a:extLst>
                        <a:ext uri="{FF2B5EF4-FFF2-40B4-BE49-F238E27FC236}">
                          <a16:creationId xmlns:a16="http://schemas.microsoft.com/office/drawing/2014/main" id="{D5D96DBA-5D6D-6236-079A-14DEFC3DD695}"/>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1" name="Cube 250">
                      <a:extLst>
                        <a:ext uri="{FF2B5EF4-FFF2-40B4-BE49-F238E27FC236}">
                          <a16:creationId xmlns:a16="http://schemas.microsoft.com/office/drawing/2014/main" id="{37B0A17C-D484-7D73-28C3-845DA7E96006}"/>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33" name="Group 232">
                    <a:extLst>
                      <a:ext uri="{FF2B5EF4-FFF2-40B4-BE49-F238E27FC236}">
                        <a16:creationId xmlns:a16="http://schemas.microsoft.com/office/drawing/2014/main" id="{273A0E2C-479C-F2BC-613F-09C41146701E}"/>
                      </a:ext>
                    </a:extLst>
                  </p:cNvPr>
                  <p:cNvGrpSpPr/>
                  <p:nvPr/>
                </p:nvGrpSpPr>
                <p:grpSpPr>
                  <a:xfrm>
                    <a:off x="7639050" y="8778242"/>
                    <a:ext cx="1943100" cy="6085329"/>
                    <a:chOff x="7143750" y="8287896"/>
                    <a:chExt cx="1943100" cy="6085329"/>
                  </a:xfrm>
                </p:grpSpPr>
                <p:sp>
                  <p:nvSpPr>
                    <p:cNvPr id="244" name="Cube 243">
                      <a:extLst>
                        <a:ext uri="{FF2B5EF4-FFF2-40B4-BE49-F238E27FC236}">
                          <a16:creationId xmlns:a16="http://schemas.microsoft.com/office/drawing/2014/main" id="{F472121B-2C49-B883-6BB3-B1600E47C000}"/>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5" name="Cube 244">
                      <a:extLst>
                        <a:ext uri="{FF2B5EF4-FFF2-40B4-BE49-F238E27FC236}">
                          <a16:creationId xmlns:a16="http://schemas.microsoft.com/office/drawing/2014/main" id="{F2E9F923-5C81-9E06-1630-94F7474CA53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6" name="Cube 245">
                      <a:extLst>
                        <a:ext uri="{FF2B5EF4-FFF2-40B4-BE49-F238E27FC236}">
                          <a16:creationId xmlns:a16="http://schemas.microsoft.com/office/drawing/2014/main" id="{3647B312-F9CF-C037-5538-CFACB9F9C9A4}"/>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7" name="Cube 246">
                      <a:extLst>
                        <a:ext uri="{FF2B5EF4-FFF2-40B4-BE49-F238E27FC236}">
                          <a16:creationId xmlns:a16="http://schemas.microsoft.com/office/drawing/2014/main" id="{C607B3A9-827B-DB54-EDF3-33C8BDBA2CCF}"/>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34" name="Group 233">
                    <a:extLst>
                      <a:ext uri="{FF2B5EF4-FFF2-40B4-BE49-F238E27FC236}">
                        <a16:creationId xmlns:a16="http://schemas.microsoft.com/office/drawing/2014/main" id="{5FD743EC-56F4-D372-7781-3A7A1E30BB9B}"/>
                      </a:ext>
                    </a:extLst>
                  </p:cNvPr>
                  <p:cNvGrpSpPr/>
                  <p:nvPr/>
                </p:nvGrpSpPr>
                <p:grpSpPr>
                  <a:xfrm>
                    <a:off x="8105775" y="9244585"/>
                    <a:ext cx="1943100" cy="6085329"/>
                    <a:chOff x="7143750" y="8287896"/>
                    <a:chExt cx="1943100" cy="6085329"/>
                  </a:xfrm>
                </p:grpSpPr>
                <p:sp>
                  <p:nvSpPr>
                    <p:cNvPr id="240" name="Cube 239">
                      <a:extLst>
                        <a:ext uri="{FF2B5EF4-FFF2-40B4-BE49-F238E27FC236}">
                          <a16:creationId xmlns:a16="http://schemas.microsoft.com/office/drawing/2014/main" id="{4634A912-FB5A-9CDB-3289-01AC4A5C468C}"/>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1" name="Cube 240">
                      <a:extLst>
                        <a:ext uri="{FF2B5EF4-FFF2-40B4-BE49-F238E27FC236}">
                          <a16:creationId xmlns:a16="http://schemas.microsoft.com/office/drawing/2014/main" id="{EC4C53E8-06B2-4123-3893-4DC984C1952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2" name="Cube 241">
                      <a:extLst>
                        <a:ext uri="{FF2B5EF4-FFF2-40B4-BE49-F238E27FC236}">
                          <a16:creationId xmlns:a16="http://schemas.microsoft.com/office/drawing/2014/main" id="{8901520C-20A6-7BA2-688F-F0BEE937B4E1}"/>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3" name="Cube 242">
                      <a:extLst>
                        <a:ext uri="{FF2B5EF4-FFF2-40B4-BE49-F238E27FC236}">
                          <a16:creationId xmlns:a16="http://schemas.microsoft.com/office/drawing/2014/main" id="{4D54C87C-3E54-2FBC-00A6-F7FA3EE4254A}"/>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35" name="Group 234">
                    <a:extLst>
                      <a:ext uri="{FF2B5EF4-FFF2-40B4-BE49-F238E27FC236}">
                        <a16:creationId xmlns:a16="http://schemas.microsoft.com/office/drawing/2014/main" id="{053C6335-F179-1B37-0D19-B9E8735F5191}"/>
                      </a:ext>
                    </a:extLst>
                  </p:cNvPr>
                  <p:cNvGrpSpPr/>
                  <p:nvPr/>
                </p:nvGrpSpPr>
                <p:grpSpPr>
                  <a:xfrm>
                    <a:off x="8601075" y="9734931"/>
                    <a:ext cx="1943100" cy="6085329"/>
                    <a:chOff x="7143750" y="8287896"/>
                    <a:chExt cx="1943100" cy="6085329"/>
                  </a:xfrm>
                </p:grpSpPr>
                <p:sp>
                  <p:nvSpPr>
                    <p:cNvPr id="236" name="Cube 235">
                      <a:extLst>
                        <a:ext uri="{FF2B5EF4-FFF2-40B4-BE49-F238E27FC236}">
                          <a16:creationId xmlns:a16="http://schemas.microsoft.com/office/drawing/2014/main" id="{D3E417E6-C5C9-9363-3424-B47430D8FB64}"/>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37" name="Cube 236">
                      <a:extLst>
                        <a:ext uri="{FF2B5EF4-FFF2-40B4-BE49-F238E27FC236}">
                          <a16:creationId xmlns:a16="http://schemas.microsoft.com/office/drawing/2014/main" id="{5DE3C214-C4F6-EC31-841B-FEEA7EB2D212}"/>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38" name="Cube 237">
                      <a:extLst>
                        <a:ext uri="{FF2B5EF4-FFF2-40B4-BE49-F238E27FC236}">
                          <a16:creationId xmlns:a16="http://schemas.microsoft.com/office/drawing/2014/main" id="{11692123-3BDD-003E-DFFC-58E1BAFE7F18}"/>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39" name="Cube 238">
                      <a:extLst>
                        <a:ext uri="{FF2B5EF4-FFF2-40B4-BE49-F238E27FC236}">
                          <a16:creationId xmlns:a16="http://schemas.microsoft.com/office/drawing/2014/main" id="{BD7C56DB-218C-D4FC-8B61-668DEF91B09D}"/>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sp>
            <p:nvSpPr>
              <p:cNvPr id="229" name="TextBox 228">
                <a:extLst>
                  <a:ext uri="{FF2B5EF4-FFF2-40B4-BE49-F238E27FC236}">
                    <a16:creationId xmlns:a16="http://schemas.microsoft.com/office/drawing/2014/main" id="{A889F74C-D4B6-6699-6380-36DB1E263D07}"/>
                  </a:ext>
                </a:extLst>
              </p:cNvPr>
              <p:cNvSpPr txBox="1"/>
              <p:nvPr/>
            </p:nvSpPr>
            <p:spPr>
              <a:xfrm>
                <a:off x="8838101" y="14936715"/>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grpSp>
        <p:grpSp>
          <p:nvGrpSpPr>
            <p:cNvPr id="272" name="Group 271">
              <a:extLst>
                <a:ext uri="{FF2B5EF4-FFF2-40B4-BE49-F238E27FC236}">
                  <a16:creationId xmlns:a16="http://schemas.microsoft.com/office/drawing/2014/main" id="{CF607792-2B1E-926B-077E-74432119DDDF}"/>
                </a:ext>
              </a:extLst>
            </p:cNvPr>
            <p:cNvGrpSpPr/>
            <p:nvPr/>
          </p:nvGrpSpPr>
          <p:grpSpPr>
            <a:xfrm>
              <a:off x="14599901" y="6958751"/>
              <a:ext cx="3400425" cy="7532364"/>
              <a:chOff x="7143750" y="8287896"/>
              <a:chExt cx="3400425" cy="7532364"/>
            </a:xfrm>
          </p:grpSpPr>
          <p:grpSp>
            <p:nvGrpSpPr>
              <p:cNvPr id="273" name="Group 272">
                <a:extLst>
                  <a:ext uri="{FF2B5EF4-FFF2-40B4-BE49-F238E27FC236}">
                    <a16:creationId xmlns:a16="http://schemas.microsoft.com/office/drawing/2014/main" id="{CE5372C7-D104-5A4F-1B08-838A0C4BC359}"/>
                  </a:ext>
                </a:extLst>
              </p:cNvPr>
              <p:cNvGrpSpPr/>
              <p:nvPr/>
            </p:nvGrpSpPr>
            <p:grpSpPr>
              <a:xfrm>
                <a:off x="7143750" y="8287896"/>
                <a:ext cx="1943100" cy="6085329"/>
                <a:chOff x="7143750" y="8287896"/>
                <a:chExt cx="1943100" cy="6085329"/>
              </a:xfrm>
            </p:grpSpPr>
            <p:sp>
              <p:nvSpPr>
                <p:cNvPr id="289" name="Cube 288">
                  <a:extLst>
                    <a:ext uri="{FF2B5EF4-FFF2-40B4-BE49-F238E27FC236}">
                      <a16:creationId xmlns:a16="http://schemas.microsoft.com/office/drawing/2014/main" id="{198417F9-5274-E6FA-E8F6-245B662E7B86}"/>
                    </a:ext>
                  </a:extLst>
                </p:cNvPr>
                <p:cNvSpPr/>
                <p:nvPr/>
              </p:nvSpPr>
              <p:spPr>
                <a:xfrm flipH="1">
                  <a:off x="7143750" y="12430125"/>
                  <a:ext cx="1943100" cy="1943100"/>
                </a:xfrm>
                <a:prstGeom prst="cub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90" name="Cube 289">
                  <a:extLst>
                    <a:ext uri="{FF2B5EF4-FFF2-40B4-BE49-F238E27FC236}">
                      <a16:creationId xmlns:a16="http://schemas.microsoft.com/office/drawing/2014/main" id="{0DFC703D-2A23-326C-BEB1-F5E680DD24A1}"/>
                    </a:ext>
                  </a:extLst>
                </p:cNvPr>
                <p:cNvSpPr/>
                <p:nvPr/>
              </p:nvSpPr>
              <p:spPr>
                <a:xfrm flipH="1">
                  <a:off x="7143750" y="11049382"/>
                  <a:ext cx="1943100" cy="1943100"/>
                </a:xfrm>
                <a:prstGeom prst="cub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91" name="Cube 290">
                  <a:extLst>
                    <a:ext uri="{FF2B5EF4-FFF2-40B4-BE49-F238E27FC236}">
                      <a16:creationId xmlns:a16="http://schemas.microsoft.com/office/drawing/2014/main" id="{F48C0922-F18A-E4ED-EAD5-DDC47CF15397}"/>
                    </a:ext>
                  </a:extLst>
                </p:cNvPr>
                <p:cNvSpPr/>
                <p:nvPr/>
              </p:nvSpPr>
              <p:spPr>
                <a:xfrm flipH="1">
                  <a:off x="7143750" y="9668639"/>
                  <a:ext cx="1943100" cy="1943100"/>
                </a:xfrm>
                <a:prstGeom prst="cub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92" name="Cube 291">
                  <a:extLst>
                    <a:ext uri="{FF2B5EF4-FFF2-40B4-BE49-F238E27FC236}">
                      <a16:creationId xmlns:a16="http://schemas.microsoft.com/office/drawing/2014/main" id="{619D2E98-D01E-32DC-D2D4-41231716E091}"/>
                    </a:ext>
                  </a:extLst>
                </p:cNvPr>
                <p:cNvSpPr/>
                <p:nvPr/>
              </p:nvSpPr>
              <p:spPr>
                <a:xfrm flipH="1">
                  <a:off x="7143750" y="8287896"/>
                  <a:ext cx="1943100" cy="1943100"/>
                </a:xfrm>
                <a:prstGeom prst="cub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74" name="Group 273">
                <a:extLst>
                  <a:ext uri="{FF2B5EF4-FFF2-40B4-BE49-F238E27FC236}">
                    <a16:creationId xmlns:a16="http://schemas.microsoft.com/office/drawing/2014/main" id="{3C0A12FB-80B4-7DD9-13F1-ADD6933AEF52}"/>
                  </a:ext>
                </a:extLst>
              </p:cNvPr>
              <p:cNvGrpSpPr/>
              <p:nvPr/>
            </p:nvGrpSpPr>
            <p:grpSpPr>
              <a:xfrm>
                <a:off x="7639050" y="8778242"/>
                <a:ext cx="1943100" cy="6085329"/>
                <a:chOff x="7143750" y="8287896"/>
                <a:chExt cx="1943100" cy="6085329"/>
              </a:xfrm>
            </p:grpSpPr>
            <p:sp>
              <p:nvSpPr>
                <p:cNvPr id="285" name="Cube 284">
                  <a:extLst>
                    <a:ext uri="{FF2B5EF4-FFF2-40B4-BE49-F238E27FC236}">
                      <a16:creationId xmlns:a16="http://schemas.microsoft.com/office/drawing/2014/main" id="{A9EC4E07-969C-D5B6-C6AD-4F6CE25FB259}"/>
                    </a:ext>
                  </a:extLst>
                </p:cNvPr>
                <p:cNvSpPr/>
                <p:nvPr/>
              </p:nvSpPr>
              <p:spPr>
                <a:xfrm flipH="1">
                  <a:off x="7143750" y="12430125"/>
                  <a:ext cx="1943100" cy="1943100"/>
                </a:xfrm>
                <a:prstGeom prst="cub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6" name="Cube 285">
                  <a:extLst>
                    <a:ext uri="{FF2B5EF4-FFF2-40B4-BE49-F238E27FC236}">
                      <a16:creationId xmlns:a16="http://schemas.microsoft.com/office/drawing/2014/main" id="{D6895901-4573-0903-4B90-42E0C5FD6933}"/>
                    </a:ext>
                  </a:extLst>
                </p:cNvPr>
                <p:cNvSpPr/>
                <p:nvPr/>
              </p:nvSpPr>
              <p:spPr>
                <a:xfrm flipH="1">
                  <a:off x="7143750" y="11049382"/>
                  <a:ext cx="1943100" cy="1943100"/>
                </a:xfrm>
                <a:prstGeom prst="cub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7" name="Cube 286">
                  <a:extLst>
                    <a:ext uri="{FF2B5EF4-FFF2-40B4-BE49-F238E27FC236}">
                      <a16:creationId xmlns:a16="http://schemas.microsoft.com/office/drawing/2014/main" id="{7E26CB2B-FE33-55A1-23C8-E354647F590F}"/>
                    </a:ext>
                  </a:extLst>
                </p:cNvPr>
                <p:cNvSpPr/>
                <p:nvPr/>
              </p:nvSpPr>
              <p:spPr>
                <a:xfrm flipH="1">
                  <a:off x="7143750" y="9668639"/>
                  <a:ext cx="1943100" cy="1943100"/>
                </a:xfrm>
                <a:prstGeom prst="cub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8" name="Cube 287">
                  <a:extLst>
                    <a:ext uri="{FF2B5EF4-FFF2-40B4-BE49-F238E27FC236}">
                      <a16:creationId xmlns:a16="http://schemas.microsoft.com/office/drawing/2014/main" id="{51919E45-C59F-11C8-2C68-584375B8AFAE}"/>
                    </a:ext>
                  </a:extLst>
                </p:cNvPr>
                <p:cNvSpPr/>
                <p:nvPr/>
              </p:nvSpPr>
              <p:spPr>
                <a:xfrm flipH="1">
                  <a:off x="7143750" y="8287896"/>
                  <a:ext cx="1943100" cy="1943100"/>
                </a:xfrm>
                <a:prstGeom prst="cub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75" name="Group 274">
                <a:extLst>
                  <a:ext uri="{FF2B5EF4-FFF2-40B4-BE49-F238E27FC236}">
                    <a16:creationId xmlns:a16="http://schemas.microsoft.com/office/drawing/2014/main" id="{AABF9CD7-0AD0-2713-480A-4D4F24D22B51}"/>
                  </a:ext>
                </a:extLst>
              </p:cNvPr>
              <p:cNvGrpSpPr/>
              <p:nvPr/>
            </p:nvGrpSpPr>
            <p:grpSpPr>
              <a:xfrm>
                <a:off x="8105775" y="9244585"/>
                <a:ext cx="1943100" cy="6085329"/>
                <a:chOff x="7143750" y="8287896"/>
                <a:chExt cx="1943100" cy="6085329"/>
              </a:xfrm>
            </p:grpSpPr>
            <p:sp>
              <p:nvSpPr>
                <p:cNvPr id="281" name="Cube 280">
                  <a:extLst>
                    <a:ext uri="{FF2B5EF4-FFF2-40B4-BE49-F238E27FC236}">
                      <a16:creationId xmlns:a16="http://schemas.microsoft.com/office/drawing/2014/main" id="{34BD3FCB-3868-B502-01AD-6A1076ACE46F}"/>
                    </a:ext>
                  </a:extLst>
                </p:cNvPr>
                <p:cNvSpPr/>
                <p:nvPr/>
              </p:nvSpPr>
              <p:spPr>
                <a:xfrm flipH="1">
                  <a:off x="7143750" y="1243012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2" name="Cube 281">
                  <a:extLst>
                    <a:ext uri="{FF2B5EF4-FFF2-40B4-BE49-F238E27FC236}">
                      <a16:creationId xmlns:a16="http://schemas.microsoft.com/office/drawing/2014/main" id="{A46A6401-D89E-3364-0D04-EB19F07EE1A6}"/>
                    </a:ext>
                  </a:extLst>
                </p:cNvPr>
                <p:cNvSpPr/>
                <p:nvPr/>
              </p:nvSpPr>
              <p:spPr>
                <a:xfrm flipH="1">
                  <a:off x="7143750" y="1104938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3" name="Cube 282">
                  <a:extLst>
                    <a:ext uri="{FF2B5EF4-FFF2-40B4-BE49-F238E27FC236}">
                      <a16:creationId xmlns:a16="http://schemas.microsoft.com/office/drawing/2014/main" id="{10F0BF67-BF42-E699-E2B2-5855D18EEEA3}"/>
                    </a:ext>
                  </a:extLst>
                </p:cNvPr>
                <p:cNvSpPr/>
                <p:nvPr/>
              </p:nvSpPr>
              <p:spPr>
                <a:xfrm flipH="1">
                  <a:off x="7143750" y="9668639"/>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4" name="Cube 283">
                  <a:extLst>
                    <a:ext uri="{FF2B5EF4-FFF2-40B4-BE49-F238E27FC236}">
                      <a16:creationId xmlns:a16="http://schemas.microsoft.com/office/drawing/2014/main" id="{BAD72D38-FA11-4131-324A-736BA4BAEC56}"/>
                    </a:ext>
                  </a:extLst>
                </p:cNvPr>
                <p:cNvSpPr/>
                <p:nvPr/>
              </p:nvSpPr>
              <p:spPr>
                <a:xfrm flipH="1">
                  <a:off x="7143750" y="828789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76" name="Group 275">
                <a:extLst>
                  <a:ext uri="{FF2B5EF4-FFF2-40B4-BE49-F238E27FC236}">
                    <a16:creationId xmlns:a16="http://schemas.microsoft.com/office/drawing/2014/main" id="{671DEEAF-1324-9BCD-0484-62A7C13EB270}"/>
                  </a:ext>
                </a:extLst>
              </p:cNvPr>
              <p:cNvGrpSpPr/>
              <p:nvPr/>
            </p:nvGrpSpPr>
            <p:grpSpPr>
              <a:xfrm>
                <a:off x="8601075" y="9734931"/>
                <a:ext cx="1943100" cy="6085329"/>
                <a:chOff x="7143750" y="8287896"/>
                <a:chExt cx="1943100" cy="6085329"/>
              </a:xfrm>
            </p:grpSpPr>
            <p:sp>
              <p:nvSpPr>
                <p:cNvPr id="277" name="Cube 276">
                  <a:extLst>
                    <a:ext uri="{FF2B5EF4-FFF2-40B4-BE49-F238E27FC236}">
                      <a16:creationId xmlns:a16="http://schemas.microsoft.com/office/drawing/2014/main" id="{2F6184F8-369F-1BFA-F29E-B29103A10FB6}"/>
                    </a:ext>
                  </a:extLst>
                </p:cNvPr>
                <p:cNvSpPr/>
                <p:nvPr/>
              </p:nvSpPr>
              <p:spPr>
                <a:xfrm flipH="1">
                  <a:off x="7143750" y="1243012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78" name="Cube 277">
                  <a:extLst>
                    <a:ext uri="{FF2B5EF4-FFF2-40B4-BE49-F238E27FC236}">
                      <a16:creationId xmlns:a16="http://schemas.microsoft.com/office/drawing/2014/main" id="{3F2D3820-A450-B441-9388-B30ED0308EE3}"/>
                    </a:ext>
                  </a:extLst>
                </p:cNvPr>
                <p:cNvSpPr/>
                <p:nvPr/>
              </p:nvSpPr>
              <p:spPr>
                <a:xfrm flipH="1">
                  <a:off x="7143750" y="1104938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79" name="Cube 278">
                  <a:extLst>
                    <a:ext uri="{FF2B5EF4-FFF2-40B4-BE49-F238E27FC236}">
                      <a16:creationId xmlns:a16="http://schemas.microsoft.com/office/drawing/2014/main" id="{1F88003A-2C62-3349-9919-285F1E1AA8AA}"/>
                    </a:ext>
                  </a:extLst>
                </p:cNvPr>
                <p:cNvSpPr/>
                <p:nvPr/>
              </p:nvSpPr>
              <p:spPr>
                <a:xfrm flipH="1">
                  <a:off x="7143750" y="9668639"/>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0" name="Cube 279">
                  <a:extLst>
                    <a:ext uri="{FF2B5EF4-FFF2-40B4-BE49-F238E27FC236}">
                      <a16:creationId xmlns:a16="http://schemas.microsoft.com/office/drawing/2014/main" id="{9DB55CA5-0864-F8F8-C2F2-2D81661497F2}"/>
                    </a:ext>
                  </a:extLst>
                </p:cNvPr>
                <p:cNvSpPr/>
                <p:nvPr/>
              </p:nvSpPr>
              <p:spPr>
                <a:xfrm flipH="1">
                  <a:off x="7143750" y="828789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sp>
          <p:nvSpPr>
            <p:cNvPr id="293" name="TextBox 292">
              <a:extLst>
                <a:ext uri="{FF2B5EF4-FFF2-40B4-BE49-F238E27FC236}">
                  <a16:creationId xmlns:a16="http://schemas.microsoft.com/office/drawing/2014/main" id="{031218C6-9D53-F5D1-1033-4393E4FEDF2C}"/>
                </a:ext>
              </a:extLst>
            </p:cNvPr>
            <p:cNvSpPr txBox="1"/>
            <p:nvPr/>
          </p:nvSpPr>
          <p:spPr>
            <a:xfrm rot="16200000">
              <a:off x="13090731" y="10045842"/>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sp>
          <p:nvSpPr>
            <p:cNvPr id="294" name="TextBox 293">
              <a:extLst>
                <a:ext uri="{FF2B5EF4-FFF2-40B4-BE49-F238E27FC236}">
                  <a16:creationId xmlns:a16="http://schemas.microsoft.com/office/drawing/2014/main" id="{BD307CB0-AA08-93F8-4460-E31B55C8FC25}"/>
                </a:ext>
              </a:extLst>
            </p:cNvPr>
            <p:cNvSpPr txBox="1"/>
            <p:nvPr/>
          </p:nvSpPr>
          <p:spPr>
            <a:xfrm>
              <a:off x="15265058" y="15797414"/>
              <a:ext cx="6184602" cy="707886"/>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Normalization</a:t>
              </a:r>
            </a:p>
          </p:txBody>
        </p:sp>
        <p:sp>
          <p:nvSpPr>
            <p:cNvPr id="295" name="TextBox 294">
              <a:extLst>
                <a:ext uri="{FF2B5EF4-FFF2-40B4-BE49-F238E27FC236}">
                  <a16:creationId xmlns:a16="http://schemas.microsoft.com/office/drawing/2014/main" id="{15921E8F-3EE4-8A9B-1C40-8F39F40A46DE}"/>
                </a:ext>
              </a:extLst>
            </p:cNvPr>
            <p:cNvSpPr txBox="1"/>
            <p:nvPr/>
          </p:nvSpPr>
          <p:spPr>
            <a:xfrm>
              <a:off x="15265056" y="16952694"/>
              <a:ext cx="6184602" cy="707886"/>
            </a:xfrm>
            <a:prstGeom prst="rect">
              <a:avLst/>
            </a:prstGeom>
            <a:noFill/>
            <a:ln w="762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Size = 2</a:t>
              </a:r>
            </a:p>
          </p:txBody>
        </p:sp>
      </p:grpSp>
      <p:sp>
        <p:nvSpPr>
          <p:cNvPr id="367" name="TextBox 366">
            <a:extLst>
              <a:ext uri="{FF2B5EF4-FFF2-40B4-BE49-F238E27FC236}">
                <a16:creationId xmlns:a16="http://schemas.microsoft.com/office/drawing/2014/main" id="{BCFF5859-16C2-4D46-9B23-D19C741B0D6C}"/>
              </a:ext>
            </a:extLst>
          </p:cNvPr>
          <p:cNvSpPr txBox="1"/>
          <p:nvPr/>
        </p:nvSpPr>
        <p:spPr>
          <a:xfrm>
            <a:off x="21348419" y="13754654"/>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368" name="Group 367">
            <a:extLst>
              <a:ext uri="{FF2B5EF4-FFF2-40B4-BE49-F238E27FC236}">
                <a16:creationId xmlns:a16="http://schemas.microsoft.com/office/drawing/2014/main" id="{E689AAC3-05B5-D073-44E4-4C471E5E35CE}"/>
              </a:ext>
            </a:extLst>
          </p:cNvPr>
          <p:cNvGrpSpPr/>
          <p:nvPr/>
        </p:nvGrpSpPr>
        <p:grpSpPr>
          <a:xfrm>
            <a:off x="23649989" y="6958751"/>
            <a:ext cx="5125091" cy="8543140"/>
            <a:chOff x="7125341" y="7101461"/>
            <a:chExt cx="5125091" cy="8543140"/>
          </a:xfrm>
        </p:grpSpPr>
        <p:grpSp>
          <p:nvGrpSpPr>
            <p:cNvPr id="369" name="Group 368">
              <a:extLst>
                <a:ext uri="{FF2B5EF4-FFF2-40B4-BE49-F238E27FC236}">
                  <a16:creationId xmlns:a16="http://schemas.microsoft.com/office/drawing/2014/main" id="{95B5821A-3BFD-97C6-FA64-5458C8293AE5}"/>
                </a:ext>
              </a:extLst>
            </p:cNvPr>
            <p:cNvGrpSpPr/>
            <p:nvPr/>
          </p:nvGrpSpPr>
          <p:grpSpPr>
            <a:xfrm>
              <a:off x="7125341" y="7101461"/>
              <a:ext cx="5125091" cy="7532364"/>
              <a:chOff x="7125341" y="7101461"/>
              <a:chExt cx="5125091" cy="7532364"/>
            </a:xfrm>
          </p:grpSpPr>
          <p:grpSp>
            <p:nvGrpSpPr>
              <p:cNvPr id="371" name="Group 370">
                <a:extLst>
                  <a:ext uri="{FF2B5EF4-FFF2-40B4-BE49-F238E27FC236}">
                    <a16:creationId xmlns:a16="http://schemas.microsoft.com/office/drawing/2014/main" id="{79049979-3C51-6B9D-EEC2-CC243A00EC02}"/>
                  </a:ext>
                </a:extLst>
              </p:cNvPr>
              <p:cNvGrpSpPr/>
              <p:nvPr/>
            </p:nvGrpSpPr>
            <p:grpSpPr>
              <a:xfrm>
                <a:off x="8850007" y="7101461"/>
                <a:ext cx="3400425" cy="7503789"/>
                <a:chOff x="7143750" y="8287896"/>
                <a:chExt cx="3400425" cy="7503789"/>
              </a:xfrm>
            </p:grpSpPr>
            <p:grpSp>
              <p:nvGrpSpPr>
                <p:cNvPr id="393" name="Group 392">
                  <a:extLst>
                    <a:ext uri="{FF2B5EF4-FFF2-40B4-BE49-F238E27FC236}">
                      <a16:creationId xmlns:a16="http://schemas.microsoft.com/office/drawing/2014/main" id="{86616569-92EC-D771-D17C-64D67F1FAF91}"/>
                    </a:ext>
                  </a:extLst>
                </p:cNvPr>
                <p:cNvGrpSpPr/>
                <p:nvPr/>
              </p:nvGrpSpPr>
              <p:grpSpPr>
                <a:xfrm>
                  <a:off x="7143750" y="8287896"/>
                  <a:ext cx="1943100" cy="6085329"/>
                  <a:chOff x="7143750" y="8287896"/>
                  <a:chExt cx="1943100" cy="6085329"/>
                </a:xfrm>
              </p:grpSpPr>
              <p:sp>
                <p:nvSpPr>
                  <p:cNvPr id="409" name="Cube 408">
                    <a:extLst>
                      <a:ext uri="{FF2B5EF4-FFF2-40B4-BE49-F238E27FC236}">
                        <a16:creationId xmlns:a16="http://schemas.microsoft.com/office/drawing/2014/main" id="{3A5E9CC8-1C75-7589-4775-D7DBDAEF4850}"/>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0" name="Cube 409">
                    <a:extLst>
                      <a:ext uri="{FF2B5EF4-FFF2-40B4-BE49-F238E27FC236}">
                        <a16:creationId xmlns:a16="http://schemas.microsoft.com/office/drawing/2014/main" id="{49CAC6A0-8D4D-9BC8-A8B0-0EC19A5F42D7}"/>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1" name="Cube 410">
                    <a:extLst>
                      <a:ext uri="{FF2B5EF4-FFF2-40B4-BE49-F238E27FC236}">
                        <a16:creationId xmlns:a16="http://schemas.microsoft.com/office/drawing/2014/main" id="{7BA1282B-2743-DD96-DE66-13A33C2E4EA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2" name="Cube 411">
                    <a:extLst>
                      <a:ext uri="{FF2B5EF4-FFF2-40B4-BE49-F238E27FC236}">
                        <a16:creationId xmlns:a16="http://schemas.microsoft.com/office/drawing/2014/main" id="{E38E1400-0F8C-EC7A-C6B0-2D9E6186A318}"/>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94" name="Group 393">
                  <a:extLst>
                    <a:ext uri="{FF2B5EF4-FFF2-40B4-BE49-F238E27FC236}">
                      <a16:creationId xmlns:a16="http://schemas.microsoft.com/office/drawing/2014/main" id="{CE1F8211-0C35-F29B-C1F4-613CAA57758E}"/>
                    </a:ext>
                  </a:extLst>
                </p:cNvPr>
                <p:cNvGrpSpPr/>
                <p:nvPr/>
              </p:nvGrpSpPr>
              <p:grpSpPr>
                <a:xfrm>
                  <a:off x="7639050" y="8778242"/>
                  <a:ext cx="1943100" cy="6085329"/>
                  <a:chOff x="7143750" y="8287896"/>
                  <a:chExt cx="1943100" cy="6085329"/>
                </a:xfrm>
              </p:grpSpPr>
              <p:sp>
                <p:nvSpPr>
                  <p:cNvPr id="405" name="Cube 404">
                    <a:extLst>
                      <a:ext uri="{FF2B5EF4-FFF2-40B4-BE49-F238E27FC236}">
                        <a16:creationId xmlns:a16="http://schemas.microsoft.com/office/drawing/2014/main" id="{5F367D6F-D3B3-195E-1765-0579BA97DF4D}"/>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6" name="Cube 405">
                    <a:extLst>
                      <a:ext uri="{FF2B5EF4-FFF2-40B4-BE49-F238E27FC236}">
                        <a16:creationId xmlns:a16="http://schemas.microsoft.com/office/drawing/2014/main" id="{45C274EC-329C-EB6A-8EFE-9F8299AFC233}"/>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7" name="Cube 406">
                    <a:extLst>
                      <a:ext uri="{FF2B5EF4-FFF2-40B4-BE49-F238E27FC236}">
                        <a16:creationId xmlns:a16="http://schemas.microsoft.com/office/drawing/2014/main" id="{36E79423-F59B-9EF5-7CAF-8C4AC6A88C68}"/>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8" name="Cube 407">
                    <a:extLst>
                      <a:ext uri="{FF2B5EF4-FFF2-40B4-BE49-F238E27FC236}">
                        <a16:creationId xmlns:a16="http://schemas.microsoft.com/office/drawing/2014/main" id="{93C1CC58-8B2F-C0D6-B20A-AEDFA9B65315}"/>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95" name="Group 394">
                  <a:extLst>
                    <a:ext uri="{FF2B5EF4-FFF2-40B4-BE49-F238E27FC236}">
                      <a16:creationId xmlns:a16="http://schemas.microsoft.com/office/drawing/2014/main" id="{514CA693-1370-A361-4CC5-6637E24DEF48}"/>
                    </a:ext>
                  </a:extLst>
                </p:cNvPr>
                <p:cNvGrpSpPr/>
                <p:nvPr/>
              </p:nvGrpSpPr>
              <p:grpSpPr>
                <a:xfrm>
                  <a:off x="8105775" y="9244585"/>
                  <a:ext cx="1943100" cy="6085329"/>
                  <a:chOff x="7143750" y="8287896"/>
                  <a:chExt cx="1943100" cy="6085329"/>
                </a:xfrm>
              </p:grpSpPr>
              <p:sp>
                <p:nvSpPr>
                  <p:cNvPr id="401" name="Cube 400">
                    <a:extLst>
                      <a:ext uri="{FF2B5EF4-FFF2-40B4-BE49-F238E27FC236}">
                        <a16:creationId xmlns:a16="http://schemas.microsoft.com/office/drawing/2014/main" id="{F52C54D9-8E00-429A-59E6-D1D3684413AA}"/>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2" name="Cube 401">
                    <a:extLst>
                      <a:ext uri="{FF2B5EF4-FFF2-40B4-BE49-F238E27FC236}">
                        <a16:creationId xmlns:a16="http://schemas.microsoft.com/office/drawing/2014/main" id="{55689702-00C8-5FE8-E5C2-7EE3D36DD55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3" name="Cube 402">
                    <a:extLst>
                      <a:ext uri="{FF2B5EF4-FFF2-40B4-BE49-F238E27FC236}">
                        <a16:creationId xmlns:a16="http://schemas.microsoft.com/office/drawing/2014/main" id="{9BEA38B9-F033-DCC5-33B9-28FA8A38D127}"/>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4" name="Cube 403">
                    <a:extLst>
                      <a:ext uri="{FF2B5EF4-FFF2-40B4-BE49-F238E27FC236}">
                        <a16:creationId xmlns:a16="http://schemas.microsoft.com/office/drawing/2014/main" id="{182BDFA0-6CFC-94CC-FEA1-1D81CBB3026E}"/>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96" name="Group 395">
                  <a:extLst>
                    <a:ext uri="{FF2B5EF4-FFF2-40B4-BE49-F238E27FC236}">
                      <a16:creationId xmlns:a16="http://schemas.microsoft.com/office/drawing/2014/main" id="{17E8BF30-CD7C-A4F0-A426-31E35FEC6C37}"/>
                    </a:ext>
                  </a:extLst>
                </p:cNvPr>
                <p:cNvGrpSpPr/>
                <p:nvPr/>
              </p:nvGrpSpPr>
              <p:grpSpPr>
                <a:xfrm>
                  <a:off x="8601075" y="9706356"/>
                  <a:ext cx="1943100" cy="6085329"/>
                  <a:chOff x="7143750" y="8259321"/>
                  <a:chExt cx="1943100" cy="6085329"/>
                </a:xfrm>
              </p:grpSpPr>
              <p:sp>
                <p:nvSpPr>
                  <p:cNvPr id="397" name="Cube 396">
                    <a:extLst>
                      <a:ext uri="{FF2B5EF4-FFF2-40B4-BE49-F238E27FC236}">
                        <a16:creationId xmlns:a16="http://schemas.microsoft.com/office/drawing/2014/main" id="{63A5F4EF-5732-2D82-7B93-FECD54A4E6A0}"/>
                      </a:ext>
                    </a:extLst>
                  </p:cNvPr>
                  <p:cNvSpPr/>
                  <p:nvPr/>
                </p:nvSpPr>
                <p:spPr>
                  <a:xfrm flipH="1">
                    <a:off x="7143750" y="12401550"/>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8" name="Cube 397">
                    <a:extLst>
                      <a:ext uri="{FF2B5EF4-FFF2-40B4-BE49-F238E27FC236}">
                        <a16:creationId xmlns:a16="http://schemas.microsoft.com/office/drawing/2014/main" id="{30506189-885D-1944-5495-B49C8D6A2F93}"/>
                      </a:ext>
                    </a:extLst>
                  </p:cNvPr>
                  <p:cNvSpPr/>
                  <p:nvPr/>
                </p:nvSpPr>
                <p:spPr>
                  <a:xfrm flipH="1">
                    <a:off x="7143750" y="11020807"/>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9" name="Cube 398">
                    <a:extLst>
                      <a:ext uri="{FF2B5EF4-FFF2-40B4-BE49-F238E27FC236}">
                        <a16:creationId xmlns:a16="http://schemas.microsoft.com/office/drawing/2014/main" id="{43CD0C27-AD2A-E09C-241F-74F9CD56726C}"/>
                      </a:ext>
                    </a:extLst>
                  </p:cNvPr>
                  <p:cNvSpPr/>
                  <p:nvPr/>
                </p:nvSpPr>
                <p:spPr>
                  <a:xfrm flipH="1">
                    <a:off x="7143750" y="9640064"/>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0" name="Cube 399">
                    <a:extLst>
                      <a:ext uri="{FF2B5EF4-FFF2-40B4-BE49-F238E27FC236}">
                        <a16:creationId xmlns:a16="http://schemas.microsoft.com/office/drawing/2014/main" id="{EE79FA89-7DF6-27DE-5B00-291864E566CD}"/>
                      </a:ext>
                    </a:extLst>
                  </p:cNvPr>
                  <p:cNvSpPr/>
                  <p:nvPr/>
                </p:nvSpPr>
                <p:spPr>
                  <a:xfrm flipH="1">
                    <a:off x="7143750" y="8259321"/>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nvGrpSpPr>
              <p:cNvPr id="372" name="Group 371">
                <a:extLst>
                  <a:ext uri="{FF2B5EF4-FFF2-40B4-BE49-F238E27FC236}">
                    <a16:creationId xmlns:a16="http://schemas.microsoft.com/office/drawing/2014/main" id="{1EBA4EF1-D3D2-7234-4B01-93169B86A2D0}"/>
                  </a:ext>
                </a:extLst>
              </p:cNvPr>
              <p:cNvGrpSpPr/>
              <p:nvPr/>
            </p:nvGrpSpPr>
            <p:grpSpPr>
              <a:xfrm>
                <a:off x="7125341" y="7101461"/>
                <a:ext cx="3400425" cy="7532364"/>
                <a:chOff x="7143750" y="8287896"/>
                <a:chExt cx="3400425" cy="7532364"/>
              </a:xfrm>
            </p:grpSpPr>
            <p:grpSp>
              <p:nvGrpSpPr>
                <p:cNvPr id="373" name="Group 372">
                  <a:extLst>
                    <a:ext uri="{FF2B5EF4-FFF2-40B4-BE49-F238E27FC236}">
                      <a16:creationId xmlns:a16="http://schemas.microsoft.com/office/drawing/2014/main" id="{059C1DF0-8CE8-8FF9-67F1-6FFEE556BF68}"/>
                    </a:ext>
                  </a:extLst>
                </p:cNvPr>
                <p:cNvGrpSpPr/>
                <p:nvPr/>
              </p:nvGrpSpPr>
              <p:grpSpPr>
                <a:xfrm>
                  <a:off x="7143750" y="8287896"/>
                  <a:ext cx="1943100" cy="6085329"/>
                  <a:chOff x="7143750" y="8287896"/>
                  <a:chExt cx="1943100" cy="6085329"/>
                </a:xfrm>
              </p:grpSpPr>
              <p:sp>
                <p:nvSpPr>
                  <p:cNvPr id="389" name="Cube 388">
                    <a:extLst>
                      <a:ext uri="{FF2B5EF4-FFF2-40B4-BE49-F238E27FC236}">
                        <a16:creationId xmlns:a16="http://schemas.microsoft.com/office/drawing/2014/main" id="{A8B792E2-89AE-C3DF-9F4E-22848645BE9E}"/>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0" name="Cube 389">
                    <a:extLst>
                      <a:ext uri="{FF2B5EF4-FFF2-40B4-BE49-F238E27FC236}">
                        <a16:creationId xmlns:a16="http://schemas.microsoft.com/office/drawing/2014/main" id="{39B97EBE-4019-8522-0E81-FD1B614C1D3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1" name="Cube 390">
                    <a:extLst>
                      <a:ext uri="{FF2B5EF4-FFF2-40B4-BE49-F238E27FC236}">
                        <a16:creationId xmlns:a16="http://schemas.microsoft.com/office/drawing/2014/main" id="{0D52FD32-AC3A-1391-8D33-AC10675D29A1}"/>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2" name="Cube 391">
                    <a:extLst>
                      <a:ext uri="{FF2B5EF4-FFF2-40B4-BE49-F238E27FC236}">
                        <a16:creationId xmlns:a16="http://schemas.microsoft.com/office/drawing/2014/main" id="{D67990BB-DCF4-DC07-77FA-786BBE5F811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74" name="Group 373">
                  <a:extLst>
                    <a:ext uri="{FF2B5EF4-FFF2-40B4-BE49-F238E27FC236}">
                      <a16:creationId xmlns:a16="http://schemas.microsoft.com/office/drawing/2014/main" id="{B010CA7C-E7A0-41E0-F665-684AF24060F2}"/>
                    </a:ext>
                  </a:extLst>
                </p:cNvPr>
                <p:cNvGrpSpPr/>
                <p:nvPr/>
              </p:nvGrpSpPr>
              <p:grpSpPr>
                <a:xfrm>
                  <a:off x="7639050" y="8778242"/>
                  <a:ext cx="1943100" cy="6085329"/>
                  <a:chOff x="7143750" y="8287896"/>
                  <a:chExt cx="1943100" cy="6085329"/>
                </a:xfrm>
              </p:grpSpPr>
              <p:sp>
                <p:nvSpPr>
                  <p:cNvPr id="385" name="Cube 384">
                    <a:extLst>
                      <a:ext uri="{FF2B5EF4-FFF2-40B4-BE49-F238E27FC236}">
                        <a16:creationId xmlns:a16="http://schemas.microsoft.com/office/drawing/2014/main" id="{3BFF929F-1862-A96E-0E34-33C7D82B170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6" name="Cube 385">
                    <a:extLst>
                      <a:ext uri="{FF2B5EF4-FFF2-40B4-BE49-F238E27FC236}">
                        <a16:creationId xmlns:a16="http://schemas.microsoft.com/office/drawing/2014/main" id="{B1C2E881-A4C0-9256-F6D9-8125CEB2C2CC}"/>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7" name="Cube 386">
                    <a:extLst>
                      <a:ext uri="{FF2B5EF4-FFF2-40B4-BE49-F238E27FC236}">
                        <a16:creationId xmlns:a16="http://schemas.microsoft.com/office/drawing/2014/main" id="{640D3991-5BBA-B0BA-A7B1-C86550D282BD}"/>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8" name="Cube 387">
                    <a:extLst>
                      <a:ext uri="{FF2B5EF4-FFF2-40B4-BE49-F238E27FC236}">
                        <a16:creationId xmlns:a16="http://schemas.microsoft.com/office/drawing/2014/main" id="{43AA740F-15D4-7362-E6EC-7AA7D5AD85F3}"/>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75" name="Group 374">
                  <a:extLst>
                    <a:ext uri="{FF2B5EF4-FFF2-40B4-BE49-F238E27FC236}">
                      <a16:creationId xmlns:a16="http://schemas.microsoft.com/office/drawing/2014/main" id="{52839D85-B2B6-922F-4AFF-8264BAD052F6}"/>
                    </a:ext>
                  </a:extLst>
                </p:cNvPr>
                <p:cNvGrpSpPr/>
                <p:nvPr/>
              </p:nvGrpSpPr>
              <p:grpSpPr>
                <a:xfrm>
                  <a:off x="8105775" y="9244585"/>
                  <a:ext cx="1943100" cy="6085329"/>
                  <a:chOff x="7143750" y="8287896"/>
                  <a:chExt cx="1943100" cy="6085329"/>
                </a:xfrm>
              </p:grpSpPr>
              <p:sp>
                <p:nvSpPr>
                  <p:cNvPr id="381" name="Cube 380">
                    <a:extLst>
                      <a:ext uri="{FF2B5EF4-FFF2-40B4-BE49-F238E27FC236}">
                        <a16:creationId xmlns:a16="http://schemas.microsoft.com/office/drawing/2014/main" id="{A0F4EC71-7EDD-4EA2-5025-463CED7D366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2" name="Cube 381">
                    <a:extLst>
                      <a:ext uri="{FF2B5EF4-FFF2-40B4-BE49-F238E27FC236}">
                        <a16:creationId xmlns:a16="http://schemas.microsoft.com/office/drawing/2014/main" id="{F3034B64-3F1F-939D-0457-36F3804937D5}"/>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3" name="Cube 382">
                    <a:extLst>
                      <a:ext uri="{FF2B5EF4-FFF2-40B4-BE49-F238E27FC236}">
                        <a16:creationId xmlns:a16="http://schemas.microsoft.com/office/drawing/2014/main" id="{8F6661F0-8A22-9FEA-F054-E7742EE446B3}"/>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4" name="Cube 383">
                    <a:extLst>
                      <a:ext uri="{FF2B5EF4-FFF2-40B4-BE49-F238E27FC236}">
                        <a16:creationId xmlns:a16="http://schemas.microsoft.com/office/drawing/2014/main" id="{A1B73C8F-980E-37E4-B80D-E9CE0F6734AE}"/>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76" name="Group 375">
                  <a:extLst>
                    <a:ext uri="{FF2B5EF4-FFF2-40B4-BE49-F238E27FC236}">
                      <a16:creationId xmlns:a16="http://schemas.microsoft.com/office/drawing/2014/main" id="{3ECFB26F-7426-2E69-D618-7B79BDC9A027}"/>
                    </a:ext>
                  </a:extLst>
                </p:cNvPr>
                <p:cNvGrpSpPr/>
                <p:nvPr/>
              </p:nvGrpSpPr>
              <p:grpSpPr>
                <a:xfrm>
                  <a:off x="8601075" y="9734931"/>
                  <a:ext cx="1943100" cy="6085329"/>
                  <a:chOff x="7143750" y="8287896"/>
                  <a:chExt cx="1943100" cy="6085329"/>
                </a:xfrm>
              </p:grpSpPr>
              <p:sp>
                <p:nvSpPr>
                  <p:cNvPr id="377" name="Cube 376">
                    <a:extLst>
                      <a:ext uri="{FF2B5EF4-FFF2-40B4-BE49-F238E27FC236}">
                        <a16:creationId xmlns:a16="http://schemas.microsoft.com/office/drawing/2014/main" id="{3B1528E1-0552-8939-50E2-9D125B875D8C}"/>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78" name="Cube 377">
                    <a:extLst>
                      <a:ext uri="{FF2B5EF4-FFF2-40B4-BE49-F238E27FC236}">
                        <a16:creationId xmlns:a16="http://schemas.microsoft.com/office/drawing/2014/main" id="{16F68B91-F7DE-588F-4648-B208F51A0FC2}"/>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79" name="Cube 378">
                    <a:extLst>
                      <a:ext uri="{FF2B5EF4-FFF2-40B4-BE49-F238E27FC236}">
                        <a16:creationId xmlns:a16="http://schemas.microsoft.com/office/drawing/2014/main" id="{B05B093A-5184-420E-5519-982272CFD39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0" name="Cube 379">
                    <a:extLst>
                      <a:ext uri="{FF2B5EF4-FFF2-40B4-BE49-F238E27FC236}">
                        <a16:creationId xmlns:a16="http://schemas.microsoft.com/office/drawing/2014/main" id="{5B064811-141A-B630-B98C-AC0882680BD2}"/>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sp>
          <p:nvSpPr>
            <p:cNvPr id="370" name="TextBox 369">
              <a:extLst>
                <a:ext uri="{FF2B5EF4-FFF2-40B4-BE49-F238E27FC236}">
                  <a16:creationId xmlns:a16="http://schemas.microsoft.com/office/drawing/2014/main" id="{22A4F2E3-86DB-CF4F-80EB-DA58CDB6A129}"/>
                </a:ext>
              </a:extLst>
            </p:cNvPr>
            <p:cNvSpPr txBox="1"/>
            <p:nvPr/>
          </p:nvSpPr>
          <p:spPr>
            <a:xfrm>
              <a:off x="8838101" y="14936715"/>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grpSp>
      <p:grpSp>
        <p:nvGrpSpPr>
          <p:cNvPr id="413" name="Group 412">
            <a:extLst>
              <a:ext uri="{FF2B5EF4-FFF2-40B4-BE49-F238E27FC236}">
                <a16:creationId xmlns:a16="http://schemas.microsoft.com/office/drawing/2014/main" id="{D13A44E8-16E1-0418-CCE3-03E7F664A7FE}"/>
              </a:ext>
            </a:extLst>
          </p:cNvPr>
          <p:cNvGrpSpPr/>
          <p:nvPr/>
        </p:nvGrpSpPr>
        <p:grpSpPr>
          <a:xfrm>
            <a:off x="21925323" y="6958751"/>
            <a:ext cx="3400425" cy="7532364"/>
            <a:chOff x="7143750" y="8287896"/>
            <a:chExt cx="3400425" cy="7532364"/>
          </a:xfrm>
          <a:solidFill>
            <a:schemeClr val="tx2"/>
          </a:solidFill>
        </p:grpSpPr>
        <p:grpSp>
          <p:nvGrpSpPr>
            <p:cNvPr id="414" name="Group 413">
              <a:extLst>
                <a:ext uri="{FF2B5EF4-FFF2-40B4-BE49-F238E27FC236}">
                  <a16:creationId xmlns:a16="http://schemas.microsoft.com/office/drawing/2014/main" id="{2A596B37-EBF8-4321-5B96-F402A8680176}"/>
                </a:ext>
              </a:extLst>
            </p:cNvPr>
            <p:cNvGrpSpPr/>
            <p:nvPr/>
          </p:nvGrpSpPr>
          <p:grpSpPr>
            <a:xfrm>
              <a:off x="7143750" y="8287896"/>
              <a:ext cx="1943100" cy="6085329"/>
              <a:chOff x="7143750" y="8287896"/>
              <a:chExt cx="1943100" cy="6085329"/>
            </a:xfrm>
            <a:grpFill/>
          </p:grpSpPr>
          <p:sp>
            <p:nvSpPr>
              <p:cNvPr id="430" name="Cube 429">
                <a:extLst>
                  <a:ext uri="{FF2B5EF4-FFF2-40B4-BE49-F238E27FC236}">
                    <a16:creationId xmlns:a16="http://schemas.microsoft.com/office/drawing/2014/main" id="{EA9E809A-5CCD-95E1-E103-A7D2628EF98F}"/>
                  </a:ext>
                </a:extLst>
              </p:cNvPr>
              <p:cNvSpPr/>
              <p:nvPr/>
            </p:nvSpPr>
            <p:spPr>
              <a:xfrm flipH="1">
                <a:off x="7143750" y="12430125"/>
                <a:ext cx="1943100" cy="1943100"/>
              </a:xfrm>
              <a:prstGeom prst="cub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31" name="Cube 430">
                <a:extLst>
                  <a:ext uri="{FF2B5EF4-FFF2-40B4-BE49-F238E27FC236}">
                    <a16:creationId xmlns:a16="http://schemas.microsoft.com/office/drawing/2014/main" id="{D5C83083-5086-0D00-A7EA-EE15D383D1BC}"/>
                  </a:ext>
                </a:extLst>
              </p:cNvPr>
              <p:cNvSpPr/>
              <p:nvPr/>
            </p:nvSpPr>
            <p:spPr>
              <a:xfrm flipH="1">
                <a:off x="7143750" y="11049382"/>
                <a:ext cx="1943100" cy="1943100"/>
              </a:xfrm>
              <a:prstGeom prst="cub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32" name="Cube 431">
                <a:extLst>
                  <a:ext uri="{FF2B5EF4-FFF2-40B4-BE49-F238E27FC236}">
                    <a16:creationId xmlns:a16="http://schemas.microsoft.com/office/drawing/2014/main" id="{7FCC0538-A667-E50F-A5D0-C6142375C73B}"/>
                  </a:ext>
                </a:extLst>
              </p:cNvPr>
              <p:cNvSpPr/>
              <p:nvPr/>
            </p:nvSpPr>
            <p:spPr>
              <a:xfrm flipH="1">
                <a:off x="7143750" y="9668639"/>
                <a:ext cx="1943100" cy="1943100"/>
              </a:xfrm>
              <a:prstGeom prst="cub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33" name="Cube 432">
                <a:extLst>
                  <a:ext uri="{FF2B5EF4-FFF2-40B4-BE49-F238E27FC236}">
                    <a16:creationId xmlns:a16="http://schemas.microsoft.com/office/drawing/2014/main" id="{9AEEF727-2DD5-EB8A-2397-B1C0903A5997}"/>
                  </a:ext>
                </a:extLst>
              </p:cNvPr>
              <p:cNvSpPr/>
              <p:nvPr/>
            </p:nvSpPr>
            <p:spPr>
              <a:xfrm flipH="1">
                <a:off x="7143750" y="8287896"/>
                <a:ext cx="1943100" cy="1943100"/>
              </a:xfrm>
              <a:prstGeom prst="cub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415" name="Group 414">
              <a:extLst>
                <a:ext uri="{FF2B5EF4-FFF2-40B4-BE49-F238E27FC236}">
                  <a16:creationId xmlns:a16="http://schemas.microsoft.com/office/drawing/2014/main" id="{0EC9BD7B-B8F5-D002-1D38-C6239C3F1F4C}"/>
                </a:ext>
              </a:extLst>
            </p:cNvPr>
            <p:cNvGrpSpPr/>
            <p:nvPr/>
          </p:nvGrpSpPr>
          <p:grpSpPr>
            <a:xfrm>
              <a:off x="7639050" y="8778242"/>
              <a:ext cx="1943100" cy="6085329"/>
              <a:chOff x="7143750" y="8287896"/>
              <a:chExt cx="1943100" cy="6085329"/>
            </a:xfrm>
            <a:grpFill/>
          </p:grpSpPr>
          <p:sp>
            <p:nvSpPr>
              <p:cNvPr id="426" name="Cube 425">
                <a:extLst>
                  <a:ext uri="{FF2B5EF4-FFF2-40B4-BE49-F238E27FC236}">
                    <a16:creationId xmlns:a16="http://schemas.microsoft.com/office/drawing/2014/main" id="{3A0284B3-FE08-D3EA-C64B-04202E62C3A9}"/>
                  </a:ext>
                </a:extLst>
              </p:cNvPr>
              <p:cNvSpPr/>
              <p:nvPr/>
            </p:nvSpPr>
            <p:spPr>
              <a:xfrm flipH="1">
                <a:off x="7143750" y="12430125"/>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7" name="Cube 426">
                <a:extLst>
                  <a:ext uri="{FF2B5EF4-FFF2-40B4-BE49-F238E27FC236}">
                    <a16:creationId xmlns:a16="http://schemas.microsoft.com/office/drawing/2014/main" id="{AD4FD45F-93EF-8B0C-CF5C-C5708044AE26}"/>
                  </a:ext>
                </a:extLst>
              </p:cNvPr>
              <p:cNvSpPr/>
              <p:nvPr/>
            </p:nvSpPr>
            <p:spPr>
              <a:xfrm flipH="1">
                <a:off x="7143750" y="11049382"/>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8" name="Cube 427">
                <a:extLst>
                  <a:ext uri="{FF2B5EF4-FFF2-40B4-BE49-F238E27FC236}">
                    <a16:creationId xmlns:a16="http://schemas.microsoft.com/office/drawing/2014/main" id="{5DA9194E-16B5-713C-0027-9D9E0CAA8431}"/>
                  </a:ext>
                </a:extLst>
              </p:cNvPr>
              <p:cNvSpPr/>
              <p:nvPr/>
            </p:nvSpPr>
            <p:spPr>
              <a:xfrm flipH="1">
                <a:off x="7143750" y="9668639"/>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9" name="Cube 428">
                <a:extLst>
                  <a:ext uri="{FF2B5EF4-FFF2-40B4-BE49-F238E27FC236}">
                    <a16:creationId xmlns:a16="http://schemas.microsoft.com/office/drawing/2014/main" id="{9D0E1736-6DC8-A555-445E-63DEDF88C55A}"/>
                  </a:ext>
                </a:extLst>
              </p:cNvPr>
              <p:cNvSpPr/>
              <p:nvPr/>
            </p:nvSpPr>
            <p:spPr>
              <a:xfrm flipH="1">
                <a:off x="7143750" y="8287896"/>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416" name="Group 415">
              <a:extLst>
                <a:ext uri="{FF2B5EF4-FFF2-40B4-BE49-F238E27FC236}">
                  <a16:creationId xmlns:a16="http://schemas.microsoft.com/office/drawing/2014/main" id="{4FF2CE3C-D107-709A-07BD-F0E1958ED20A}"/>
                </a:ext>
              </a:extLst>
            </p:cNvPr>
            <p:cNvGrpSpPr/>
            <p:nvPr/>
          </p:nvGrpSpPr>
          <p:grpSpPr>
            <a:xfrm>
              <a:off x="8105775" y="9244585"/>
              <a:ext cx="1943100" cy="6085329"/>
              <a:chOff x="7143750" y="8287896"/>
              <a:chExt cx="1943100" cy="6085329"/>
            </a:xfrm>
            <a:grpFill/>
          </p:grpSpPr>
          <p:sp>
            <p:nvSpPr>
              <p:cNvPr id="422" name="Cube 421">
                <a:extLst>
                  <a:ext uri="{FF2B5EF4-FFF2-40B4-BE49-F238E27FC236}">
                    <a16:creationId xmlns:a16="http://schemas.microsoft.com/office/drawing/2014/main" id="{27F6EB29-47CB-F7D6-8281-7E917FDA1CB5}"/>
                  </a:ext>
                </a:extLst>
              </p:cNvPr>
              <p:cNvSpPr/>
              <p:nvPr/>
            </p:nvSpPr>
            <p:spPr>
              <a:xfrm flipH="1">
                <a:off x="7143750" y="12430125"/>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3" name="Cube 422">
                <a:extLst>
                  <a:ext uri="{FF2B5EF4-FFF2-40B4-BE49-F238E27FC236}">
                    <a16:creationId xmlns:a16="http://schemas.microsoft.com/office/drawing/2014/main" id="{433CA815-30CF-5BAF-74C3-6B7D4D28779B}"/>
                  </a:ext>
                </a:extLst>
              </p:cNvPr>
              <p:cNvSpPr/>
              <p:nvPr/>
            </p:nvSpPr>
            <p:spPr>
              <a:xfrm flipH="1">
                <a:off x="7143750" y="11049382"/>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4" name="Cube 423">
                <a:extLst>
                  <a:ext uri="{FF2B5EF4-FFF2-40B4-BE49-F238E27FC236}">
                    <a16:creationId xmlns:a16="http://schemas.microsoft.com/office/drawing/2014/main" id="{0EB5FF40-8F08-4CE7-F772-CDC7242C9242}"/>
                  </a:ext>
                </a:extLst>
              </p:cNvPr>
              <p:cNvSpPr/>
              <p:nvPr/>
            </p:nvSpPr>
            <p:spPr>
              <a:xfrm flipH="1">
                <a:off x="7143750" y="9668639"/>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5" name="Cube 424">
                <a:extLst>
                  <a:ext uri="{FF2B5EF4-FFF2-40B4-BE49-F238E27FC236}">
                    <a16:creationId xmlns:a16="http://schemas.microsoft.com/office/drawing/2014/main" id="{F0998A24-87CE-9966-3A78-37D6993861DF}"/>
                  </a:ext>
                </a:extLst>
              </p:cNvPr>
              <p:cNvSpPr/>
              <p:nvPr/>
            </p:nvSpPr>
            <p:spPr>
              <a:xfrm flipH="1">
                <a:off x="7143750" y="8287896"/>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417" name="Group 416">
              <a:extLst>
                <a:ext uri="{FF2B5EF4-FFF2-40B4-BE49-F238E27FC236}">
                  <a16:creationId xmlns:a16="http://schemas.microsoft.com/office/drawing/2014/main" id="{B8AD02E5-DCE0-DB3B-9BAD-089030C40051}"/>
                </a:ext>
              </a:extLst>
            </p:cNvPr>
            <p:cNvGrpSpPr/>
            <p:nvPr/>
          </p:nvGrpSpPr>
          <p:grpSpPr>
            <a:xfrm>
              <a:off x="8601075" y="9734931"/>
              <a:ext cx="1943100" cy="6085329"/>
              <a:chOff x="7143750" y="8287896"/>
              <a:chExt cx="1943100" cy="6085329"/>
            </a:xfrm>
            <a:grpFill/>
          </p:grpSpPr>
          <p:sp>
            <p:nvSpPr>
              <p:cNvPr id="418" name="Cube 417">
                <a:extLst>
                  <a:ext uri="{FF2B5EF4-FFF2-40B4-BE49-F238E27FC236}">
                    <a16:creationId xmlns:a16="http://schemas.microsoft.com/office/drawing/2014/main" id="{8EAA3B9E-933E-53CD-70CC-7B3EA4ADFA59}"/>
                  </a:ext>
                </a:extLst>
              </p:cNvPr>
              <p:cNvSpPr/>
              <p:nvPr/>
            </p:nvSpPr>
            <p:spPr>
              <a:xfrm flipH="1">
                <a:off x="7143750" y="12430125"/>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9" name="Cube 418">
                <a:extLst>
                  <a:ext uri="{FF2B5EF4-FFF2-40B4-BE49-F238E27FC236}">
                    <a16:creationId xmlns:a16="http://schemas.microsoft.com/office/drawing/2014/main" id="{29AD087E-8FFB-893B-1D5F-B79BFBE087B1}"/>
                  </a:ext>
                </a:extLst>
              </p:cNvPr>
              <p:cNvSpPr/>
              <p:nvPr/>
            </p:nvSpPr>
            <p:spPr>
              <a:xfrm flipH="1">
                <a:off x="7143750" y="11049382"/>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0" name="Cube 419">
                <a:extLst>
                  <a:ext uri="{FF2B5EF4-FFF2-40B4-BE49-F238E27FC236}">
                    <a16:creationId xmlns:a16="http://schemas.microsoft.com/office/drawing/2014/main" id="{2E62CB4B-F677-D34E-C13E-AC07B9C9C262}"/>
                  </a:ext>
                </a:extLst>
              </p:cNvPr>
              <p:cNvSpPr/>
              <p:nvPr/>
            </p:nvSpPr>
            <p:spPr>
              <a:xfrm flipH="1">
                <a:off x="7143750" y="9668639"/>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1" name="Cube 420">
                <a:extLst>
                  <a:ext uri="{FF2B5EF4-FFF2-40B4-BE49-F238E27FC236}">
                    <a16:creationId xmlns:a16="http://schemas.microsoft.com/office/drawing/2014/main" id="{0BFD8FFE-D5A6-B6DB-F929-18003FDF0054}"/>
                  </a:ext>
                </a:extLst>
              </p:cNvPr>
              <p:cNvSpPr/>
              <p:nvPr/>
            </p:nvSpPr>
            <p:spPr>
              <a:xfrm flipH="1">
                <a:off x="7143750" y="8287896"/>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sp>
        <p:nvSpPr>
          <p:cNvPr id="434" name="TextBox 433">
            <a:extLst>
              <a:ext uri="{FF2B5EF4-FFF2-40B4-BE49-F238E27FC236}">
                <a16:creationId xmlns:a16="http://schemas.microsoft.com/office/drawing/2014/main" id="{A7DF9A4A-5F52-BD0E-303D-C6053EA914E9}"/>
              </a:ext>
            </a:extLst>
          </p:cNvPr>
          <p:cNvSpPr txBox="1"/>
          <p:nvPr/>
        </p:nvSpPr>
        <p:spPr>
          <a:xfrm rot="16200000">
            <a:off x="20416153" y="10045842"/>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sp>
        <p:nvSpPr>
          <p:cNvPr id="435" name="TextBox 434">
            <a:extLst>
              <a:ext uri="{FF2B5EF4-FFF2-40B4-BE49-F238E27FC236}">
                <a16:creationId xmlns:a16="http://schemas.microsoft.com/office/drawing/2014/main" id="{1F02BBAE-1C12-7CAE-064B-E235BDCAE15D}"/>
              </a:ext>
            </a:extLst>
          </p:cNvPr>
          <p:cNvSpPr txBox="1"/>
          <p:nvPr/>
        </p:nvSpPr>
        <p:spPr>
          <a:xfrm>
            <a:off x="22590480" y="15797414"/>
            <a:ext cx="6184602" cy="707886"/>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Normalization</a:t>
            </a:r>
          </a:p>
        </p:txBody>
      </p:sp>
      <p:sp>
        <p:nvSpPr>
          <p:cNvPr id="436" name="TextBox 435">
            <a:extLst>
              <a:ext uri="{FF2B5EF4-FFF2-40B4-BE49-F238E27FC236}">
                <a16:creationId xmlns:a16="http://schemas.microsoft.com/office/drawing/2014/main" id="{28369CA5-C492-0467-0258-7643EECEB44B}"/>
              </a:ext>
            </a:extLst>
          </p:cNvPr>
          <p:cNvSpPr txBox="1"/>
          <p:nvPr/>
        </p:nvSpPr>
        <p:spPr>
          <a:xfrm>
            <a:off x="22590478" y="16952694"/>
            <a:ext cx="6184602" cy="707886"/>
          </a:xfrm>
          <a:prstGeom prst="rect">
            <a:avLst/>
          </a:prstGeom>
          <a:noFill/>
          <a:ln w="762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Size = 3</a:t>
            </a:r>
          </a:p>
        </p:txBody>
      </p:sp>
      <p:pic>
        <p:nvPicPr>
          <p:cNvPr id="4" name="Graphic 3" descr="Checkmark with solid fill">
            <a:extLst>
              <a:ext uri="{FF2B5EF4-FFF2-40B4-BE49-F238E27FC236}">
                <a16:creationId xmlns:a16="http://schemas.microsoft.com/office/drawing/2014/main" id="{DD566EED-7E18-7A45-6D93-57345846714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01678" y="4365779"/>
            <a:ext cx="2689640" cy="2689640"/>
          </a:xfrm>
          <a:prstGeom prst="rect">
            <a:avLst/>
          </a:prstGeom>
        </p:spPr>
      </p:pic>
      <p:pic>
        <p:nvPicPr>
          <p:cNvPr id="6" name="Graphic 5" descr="Close with solid fill">
            <a:extLst>
              <a:ext uri="{FF2B5EF4-FFF2-40B4-BE49-F238E27FC236}">
                <a16:creationId xmlns:a16="http://schemas.microsoft.com/office/drawing/2014/main" id="{70506F76-F814-422E-564E-B144CAAC20D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4151865" y="4365779"/>
            <a:ext cx="2689640" cy="2689640"/>
          </a:xfrm>
          <a:prstGeom prst="rect">
            <a:avLst/>
          </a:prstGeom>
        </p:spPr>
      </p:pic>
      <p:sp>
        <p:nvSpPr>
          <p:cNvPr id="3" name="TextBox 2">
            <a:extLst>
              <a:ext uri="{FF2B5EF4-FFF2-40B4-BE49-F238E27FC236}">
                <a16:creationId xmlns:a16="http://schemas.microsoft.com/office/drawing/2014/main" id="{3CDBACBF-E73A-CA95-E49F-742CB03943F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7">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3EC5FA16-1D05-EA9D-9B4B-8B3174E4CCC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067659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2000" dirty="0"/>
              <a:t>Gaussian Error Linear Unit</a:t>
            </a:r>
          </a:p>
          <a:p>
            <a:r>
              <a:rPr lang="en-US" sz="12000" dirty="0"/>
              <a:t>(GELU)</a:t>
            </a:r>
          </a:p>
        </p:txBody>
      </p:sp>
      <p:sp>
        <p:nvSpPr>
          <p:cNvPr id="2" name="TextBox 1">
            <a:extLst>
              <a:ext uri="{FF2B5EF4-FFF2-40B4-BE49-F238E27FC236}">
                <a16:creationId xmlns:a16="http://schemas.microsoft.com/office/drawing/2014/main" id="{1C64E770-3A42-1D06-1D8B-7B9DFCFFF0D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FE8F29AF-FC3F-1B0E-CF6A-E3AC1938F07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110239453"/>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GELU</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Gaussian Error Linear Unit</a:t>
            </a:r>
          </a:p>
        </p:txBody>
      </p:sp>
      <p:pic>
        <p:nvPicPr>
          <p:cNvPr id="1028" name="Picture 4">
            <a:extLst>
              <a:ext uri="{FF2B5EF4-FFF2-40B4-BE49-F238E27FC236}">
                <a16:creationId xmlns:a16="http://schemas.microsoft.com/office/drawing/2014/main" id="{E4065A56-5D43-EC7F-1934-9F0046EA1F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628105" y="5615597"/>
            <a:ext cx="13902353" cy="110558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8D3441B-3FE1-D67C-26FB-BA14EEEDB82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98058" y="5615597"/>
            <a:ext cx="13902353" cy="110558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24A14A-F8A1-F72D-B1CF-2934AD7304C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7FF5CBD5-9FB5-EABA-78FC-6A336554A23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000604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6000" dirty="0"/>
              <a:t>Rearrange Pooling</a:t>
            </a:r>
          </a:p>
        </p:txBody>
      </p:sp>
      <p:sp>
        <p:nvSpPr>
          <p:cNvPr id="2" name="TextBox 1">
            <a:extLst>
              <a:ext uri="{FF2B5EF4-FFF2-40B4-BE49-F238E27FC236}">
                <a16:creationId xmlns:a16="http://schemas.microsoft.com/office/drawing/2014/main" id="{4AEB14D8-F779-4268-5267-D79BC42C090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6C4098FD-B07A-18F1-D3A7-C887DB6ABB9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48665842"/>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Pooling</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514601"/>
            <a:ext cx="31546800" cy="1408176"/>
          </a:xfrm>
        </p:spPr>
        <p:txBody>
          <a:bodyPr/>
          <a:lstStyle/>
          <a:p>
            <a:r>
              <a:rPr lang="en-US" sz="12000" dirty="0"/>
              <a:t>Max Pooling Review</a:t>
            </a:r>
          </a:p>
        </p:txBody>
      </p:sp>
      <p:graphicFrame>
        <p:nvGraphicFramePr>
          <p:cNvPr id="3" name="Table 25">
            <a:extLst>
              <a:ext uri="{FF2B5EF4-FFF2-40B4-BE49-F238E27FC236}">
                <a16:creationId xmlns:a16="http://schemas.microsoft.com/office/drawing/2014/main" id="{C78D6E0B-04EF-A257-FE30-D1A8E0C7D914}"/>
              </a:ext>
            </a:extLst>
          </p:cNvPr>
          <p:cNvGraphicFramePr>
            <a:graphicFrameLocks noGrp="1"/>
          </p:cNvGraphicFramePr>
          <p:nvPr/>
        </p:nvGraphicFramePr>
        <p:xfrm>
          <a:off x="7498081" y="7897706"/>
          <a:ext cx="6136640" cy="4778588"/>
        </p:xfrm>
        <a:graphic>
          <a:graphicData uri="http://schemas.openxmlformats.org/drawingml/2006/table">
            <a:tbl>
              <a:tblPr firstRow="1" bandRow="1">
                <a:tableStyleId>{5C22544A-7EE6-4342-B048-85BDC9FD1C3A}</a:tableStyleId>
              </a:tblPr>
              <a:tblGrid>
                <a:gridCol w="1534160">
                  <a:extLst>
                    <a:ext uri="{9D8B030D-6E8A-4147-A177-3AD203B41FA5}">
                      <a16:colId xmlns:a16="http://schemas.microsoft.com/office/drawing/2014/main" val="2213415125"/>
                    </a:ext>
                  </a:extLst>
                </a:gridCol>
                <a:gridCol w="1534160">
                  <a:extLst>
                    <a:ext uri="{9D8B030D-6E8A-4147-A177-3AD203B41FA5}">
                      <a16:colId xmlns:a16="http://schemas.microsoft.com/office/drawing/2014/main" val="4051812869"/>
                    </a:ext>
                  </a:extLst>
                </a:gridCol>
                <a:gridCol w="1534160">
                  <a:extLst>
                    <a:ext uri="{9D8B030D-6E8A-4147-A177-3AD203B41FA5}">
                      <a16:colId xmlns:a16="http://schemas.microsoft.com/office/drawing/2014/main" val="1328166560"/>
                    </a:ext>
                  </a:extLst>
                </a:gridCol>
                <a:gridCol w="1534160">
                  <a:extLst>
                    <a:ext uri="{9D8B030D-6E8A-4147-A177-3AD203B41FA5}">
                      <a16:colId xmlns:a16="http://schemas.microsoft.com/office/drawing/2014/main" val="4246046491"/>
                    </a:ext>
                  </a:extLst>
                </a:gridCol>
              </a:tblGrid>
              <a:tr h="1194647">
                <a:tc>
                  <a:txBody>
                    <a:bodyPr/>
                    <a:lstStyle/>
                    <a:p>
                      <a:pPr algn="ctr"/>
                      <a:r>
                        <a:rPr lang="en-US" b="0" dirty="0">
                          <a:solidFill>
                            <a:sysClr val="windowText" lastClr="000000"/>
                          </a:solidFill>
                        </a:rPr>
                        <a:t>1</a:t>
                      </a: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rPr>
                        <a:t>8</a:t>
                      </a: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b="0" dirty="0">
                          <a:solidFill>
                            <a:sysClr val="windowText" lastClr="000000"/>
                          </a:solidFill>
                        </a:rPr>
                        <a:t>6</a:t>
                      </a: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rPr>
                        <a:t>7</a:t>
                      </a: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900171"/>
                  </a:ext>
                </a:extLst>
              </a:tr>
              <a:tr h="1194647">
                <a:tc>
                  <a:txBody>
                    <a:bodyPr/>
                    <a:lstStyle/>
                    <a:p>
                      <a:pPr algn="ctr"/>
                      <a:r>
                        <a:rPr lang="en-US" dirty="0">
                          <a:solidFill>
                            <a:sysClr val="windowText" lastClr="000000"/>
                          </a:solidFill>
                        </a:rPr>
                        <a:t>5</a:t>
                      </a: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3</a:t>
                      </a: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0</a:t>
                      </a: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9</a:t>
                      </a: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548864020"/>
                  </a:ext>
                </a:extLst>
              </a:tr>
              <a:tr h="1194647">
                <a:tc>
                  <a:txBody>
                    <a:bodyPr/>
                    <a:lstStyle/>
                    <a:p>
                      <a:pPr algn="ctr"/>
                      <a:r>
                        <a:rPr lang="en-US" dirty="0">
                          <a:solidFill>
                            <a:sysClr val="windowText" lastClr="000000"/>
                          </a:solidFill>
                        </a:rPr>
                        <a:t>0</a:t>
                      </a: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5</a:t>
                      </a: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6</a:t>
                      </a: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5205549"/>
                  </a:ext>
                </a:extLst>
              </a:tr>
              <a:tr h="1194647">
                <a:tc>
                  <a:txBody>
                    <a:bodyPr/>
                    <a:lstStyle/>
                    <a:p>
                      <a:pPr algn="ctr"/>
                      <a:r>
                        <a:rPr lang="en-US" dirty="0">
                          <a:solidFill>
                            <a:sysClr val="windowText" lastClr="000000"/>
                          </a:solidFill>
                        </a:rPr>
                        <a:t>9</a:t>
                      </a: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dirty="0">
                          <a:solidFill>
                            <a:sysClr val="windowText" lastClr="000000"/>
                          </a:solidFill>
                        </a:rPr>
                        <a:t>3</a:t>
                      </a: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7</a:t>
                      </a: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8</a:t>
                      </a: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924486350"/>
                  </a:ext>
                </a:extLst>
              </a:tr>
            </a:tbl>
          </a:graphicData>
        </a:graphic>
      </p:graphicFrame>
      <p:graphicFrame>
        <p:nvGraphicFramePr>
          <p:cNvPr id="26" name="Table 25">
            <a:extLst>
              <a:ext uri="{FF2B5EF4-FFF2-40B4-BE49-F238E27FC236}">
                <a16:creationId xmlns:a16="http://schemas.microsoft.com/office/drawing/2014/main" id="{10EB7D07-9EBB-D066-DEC9-6A05FE643401}"/>
              </a:ext>
            </a:extLst>
          </p:cNvPr>
          <p:cNvGraphicFramePr>
            <a:graphicFrameLocks noGrp="1"/>
          </p:cNvGraphicFramePr>
          <p:nvPr/>
        </p:nvGraphicFramePr>
        <p:xfrm>
          <a:off x="22941281" y="9092353"/>
          <a:ext cx="3068320" cy="2389294"/>
        </p:xfrm>
        <a:graphic>
          <a:graphicData uri="http://schemas.openxmlformats.org/drawingml/2006/table">
            <a:tbl>
              <a:tblPr firstRow="1" bandRow="1">
                <a:tableStyleId>{5C22544A-7EE6-4342-B048-85BDC9FD1C3A}</a:tableStyleId>
              </a:tblPr>
              <a:tblGrid>
                <a:gridCol w="1534160">
                  <a:extLst>
                    <a:ext uri="{9D8B030D-6E8A-4147-A177-3AD203B41FA5}">
                      <a16:colId xmlns:a16="http://schemas.microsoft.com/office/drawing/2014/main" val="4051812869"/>
                    </a:ext>
                  </a:extLst>
                </a:gridCol>
                <a:gridCol w="1534160">
                  <a:extLst>
                    <a:ext uri="{9D8B030D-6E8A-4147-A177-3AD203B41FA5}">
                      <a16:colId xmlns:a16="http://schemas.microsoft.com/office/drawing/2014/main" val="1328166560"/>
                    </a:ext>
                  </a:extLst>
                </a:gridCol>
              </a:tblGrid>
              <a:tr h="1194647">
                <a:tc>
                  <a:txBody>
                    <a:bodyPr/>
                    <a:lstStyle/>
                    <a:p>
                      <a:pPr algn="ctr"/>
                      <a:r>
                        <a:rPr lang="en-US" b="0" dirty="0">
                          <a:solidFill>
                            <a:sysClr val="windowText" lastClr="000000"/>
                          </a:solidFill>
                        </a:rPr>
                        <a:t>8</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b="0" dirty="0">
                          <a:solidFill>
                            <a:sysClr val="windowText" lastClr="000000"/>
                          </a:solidFill>
                        </a:rPr>
                        <a:t>9</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548864020"/>
                  </a:ext>
                </a:extLst>
              </a:tr>
              <a:tr h="1194647">
                <a:tc>
                  <a:txBody>
                    <a:bodyPr/>
                    <a:lstStyle/>
                    <a:p>
                      <a:pPr algn="ctr"/>
                      <a:r>
                        <a:rPr lang="en-US" b="0" dirty="0">
                          <a:solidFill>
                            <a:sysClr val="windowText" lastClr="000000"/>
                          </a:solidFill>
                        </a:rPr>
                        <a:t>9</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b="0" dirty="0">
                          <a:solidFill>
                            <a:sysClr val="windowText" lastClr="000000"/>
                          </a:solidFill>
                        </a:rPr>
                        <a:t>8</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405205549"/>
                  </a:ext>
                </a:extLst>
              </a:tr>
            </a:tbl>
          </a:graphicData>
        </a:graphic>
      </p:graphicFrame>
      <p:grpSp>
        <p:nvGrpSpPr>
          <p:cNvPr id="30" name="Group 29">
            <a:extLst>
              <a:ext uri="{FF2B5EF4-FFF2-40B4-BE49-F238E27FC236}">
                <a16:creationId xmlns:a16="http://schemas.microsoft.com/office/drawing/2014/main" id="{5236F937-543D-3D2E-F631-6D3C67B96D5A}"/>
              </a:ext>
            </a:extLst>
          </p:cNvPr>
          <p:cNvGrpSpPr/>
          <p:nvPr/>
        </p:nvGrpSpPr>
        <p:grpSpPr>
          <a:xfrm>
            <a:off x="10801254" y="13240250"/>
            <a:ext cx="7486746" cy="2943555"/>
            <a:chOff x="10801254" y="13240250"/>
            <a:chExt cx="7486746" cy="2943555"/>
          </a:xfrm>
        </p:grpSpPr>
        <p:sp>
          <p:nvSpPr>
            <p:cNvPr id="27" name="Rectangle 26">
              <a:extLst>
                <a:ext uri="{FF2B5EF4-FFF2-40B4-BE49-F238E27FC236}">
                  <a16:creationId xmlns:a16="http://schemas.microsoft.com/office/drawing/2014/main" id="{8CB76921-A4E6-F38D-4843-0A63BB542F89}"/>
                </a:ext>
              </a:extLst>
            </p:cNvPr>
            <p:cNvSpPr/>
            <p:nvPr/>
          </p:nvSpPr>
          <p:spPr>
            <a:xfrm>
              <a:off x="13056459" y="14775629"/>
              <a:ext cx="5231541"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Information lost</a:t>
              </a:r>
            </a:p>
          </p:txBody>
        </p:sp>
        <p:sp>
          <p:nvSpPr>
            <p:cNvPr id="29" name="Arrow: Bent 28">
              <a:extLst>
                <a:ext uri="{FF2B5EF4-FFF2-40B4-BE49-F238E27FC236}">
                  <a16:creationId xmlns:a16="http://schemas.microsoft.com/office/drawing/2014/main" id="{BB1DD9FA-64E7-5B13-E62C-8E28D19D78F3}"/>
                </a:ext>
              </a:extLst>
            </p:cNvPr>
            <p:cNvSpPr/>
            <p:nvPr/>
          </p:nvSpPr>
          <p:spPr>
            <a:xfrm rot="16200000">
              <a:off x="10460710" y="13580794"/>
              <a:ext cx="2579682" cy="1898594"/>
            </a:xfrm>
            <a:prstGeom prst="bentArrow">
              <a:avLst>
                <a:gd name="adj1" fmla="val 32768"/>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31" name="TextBox 30">
            <a:extLst>
              <a:ext uri="{FF2B5EF4-FFF2-40B4-BE49-F238E27FC236}">
                <a16:creationId xmlns:a16="http://schemas.microsoft.com/office/drawing/2014/main" id="{5CE35210-412F-39B6-658E-162389D0CF84}"/>
              </a:ext>
            </a:extLst>
          </p:cNvPr>
          <p:cNvSpPr txBox="1"/>
          <p:nvPr/>
        </p:nvSpPr>
        <p:spPr>
          <a:xfrm>
            <a:off x="8267200" y="6489530"/>
            <a:ext cx="4598402" cy="707886"/>
          </a:xfrm>
          <a:prstGeom prst="rect">
            <a:avLst/>
          </a:prstGeom>
          <a:noFill/>
          <a:ln w="381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a:ea typeface="+mn-ea"/>
                <a:cs typeface="+mn-cs"/>
              </a:rPr>
              <a:t>Image</a:t>
            </a:r>
          </a:p>
        </p:txBody>
      </p:sp>
      <p:sp>
        <p:nvSpPr>
          <p:cNvPr id="32" name="TextBox 31">
            <a:extLst>
              <a:ext uri="{FF2B5EF4-FFF2-40B4-BE49-F238E27FC236}">
                <a16:creationId xmlns:a16="http://schemas.microsoft.com/office/drawing/2014/main" id="{17F5DC4B-CD00-863D-2601-E94FB194B8DC}"/>
              </a:ext>
            </a:extLst>
          </p:cNvPr>
          <p:cNvSpPr txBox="1"/>
          <p:nvPr/>
        </p:nvSpPr>
        <p:spPr>
          <a:xfrm>
            <a:off x="22176240" y="6469689"/>
            <a:ext cx="4598402" cy="707886"/>
          </a:xfrm>
          <a:prstGeom prst="rect">
            <a:avLst/>
          </a:prstGeom>
          <a:noFill/>
          <a:ln w="381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a:ea typeface="+mn-ea"/>
                <a:cs typeface="+mn-cs"/>
              </a:rPr>
              <a:t>Pooled Image</a:t>
            </a:r>
          </a:p>
        </p:txBody>
      </p:sp>
      <p:sp>
        <p:nvSpPr>
          <p:cNvPr id="4" name="TextBox 3">
            <a:extLst>
              <a:ext uri="{FF2B5EF4-FFF2-40B4-BE49-F238E27FC236}">
                <a16:creationId xmlns:a16="http://schemas.microsoft.com/office/drawing/2014/main" id="{62F25921-6977-4BCF-A9E1-B762CDC92D7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152E3909-B8E9-C4FC-CD3B-E441E414A51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074774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C5BED4-DC0A-4239-CC1F-48B72F22CBAE}"/>
              </a:ext>
            </a:extLst>
          </p:cNvPr>
          <p:cNvSpPr/>
          <p:nvPr/>
        </p:nvSpPr>
        <p:spPr>
          <a:xfrm>
            <a:off x="27005280" y="13091160"/>
            <a:ext cx="1402080" cy="1402080"/>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16</a:t>
            </a:r>
          </a:p>
        </p:txBody>
      </p:sp>
      <p:sp>
        <p:nvSpPr>
          <p:cNvPr id="13" name="Rectangle 12">
            <a:extLst>
              <a:ext uri="{FF2B5EF4-FFF2-40B4-BE49-F238E27FC236}">
                <a16:creationId xmlns:a16="http://schemas.microsoft.com/office/drawing/2014/main" id="{35D8CFDF-96E4-6EBD-6561-46AFAEF422F1}"/>
              </a:ext>
            </a:extLst>
          </p:cNvPr>
          <p:cNvSpPr/>
          <p:nvPr/>
        </p:nvSpPr>
        <p:spPr>
          <a:xfrm>
            <a:off x="25603200" y="13091160"/>
            <a:ext cx="1402080" cy="140208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15</a:t>
            </a:r>
          </a:p>
        </p:txBody>
      </p:sp>
      <p:sp>
        <p:nvSpPr>
          <p:cNvPr id="14" name="Rectangle 13">
            <a:extLst>
              <a:ext uri="{FF2B5EF4-FFF2-40B4-BE49-F238E27FC236}">
                <a16:creationId xmlns:a16="http://schemas.microsoft.com/office/drawing/2014/main" id="{2A3893B6-298B-F7E2-C48B-6A33948563C3}"/>
              </a:ext>
            </a:extLst>
          </p:cNvPr>
          <p:cNvSpPr/>
          <p:nvPr/>
        </p:nvSpPr>
        <p:spPr>
          <a:xfrm>
            <a:off x="27005280" y="11689080"/>
            <a:ext cx="1402080" cy="140208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12</a:t>
            </a:r>
          </a:p>
        </p:txBody>
      </p:sp>
      <p:sp>
        <p:nvSpPr>
          <p:cNvPr id="15" name="Rectangle 14">
            <a:extLst>
              <a:ext uri="{FF2B5EF4-FFF2-40B4-BE49-F238E27FC236}">
                <a16:creationId xmlns:a16="http://schemas.microsoft.com/office/drawing/2014/main" id="{6DDD61B6-0717-2CE9-5A24-38306A8D37BD}"/>
              </a:ext>
            </a:extLst>
          </p:cNvPr>
          <p:cNvSpPr/>
          <p:nvPr/>
        </p:nvSpPr>
        <p:spPr>
          <a:xfrm>
            <a:off x="25603200" y="11689080"/>
            <a:ext cx="1402080" cy="140208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11</a:t>
            </a:r>
          </a:p>
        </p:txBody>
      </p:sp>
      <p:sp>
        <p:nvSpPr>
          <p:cNvPr id="8" name="Rectangle 7">
            <a:extLst>
              <a:ext uri="{FF2B5EF4-FFF2-40B4-BE49-F238E27FC236}">
                <a16:creationId xmlns:a16="http://schemas.microsoft.com/office/drawing/2014/main" id="{034C504E-2477-D11C-DFCC-A82886ECDC18}"/>
              </a:ext>
            </a:extLst>
          </p:cNvPr>
          <p:cNvSpPr/>
          <p:nvPr/>
        </p:nvSpPr>
        <p:spPr>
          <a:xfrm>
            <a:off x="24201120" y="13091160"/>
            <a:ext cx="1402080" cy="1402080"/>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14</a:t>
            </a:r>
          </a:p>
        </p:txBody>
      </p:sp>
      <p:sp>
        <p:nvSpPr>
          <p:cNvPr id="9" name="Rectangle 8">
            <a:extLst>
              <a:ext uri="{FF2B5EF4-FFF2-40B4-BE49-F238E27FC236}">
                <a16:creationId xmlns:a16="http://schemas.microsoft.com/office/drawing/2014/main" id="{B99F4B4D-7346-AC0A-1FF4-1871C784CD62}"/>
              </a:ext>
            </a:extLst>
          </p:cNvPr>
          <p:cNvSpPr/>
          <p:nvPr/>
        </p:nvSpPr>
        <p:spPr>
          <a:xfrm>
            <a:off x="22799040" y="13091160"/>
            <a:ext cx="1402080" cy="140208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13</a:t>
            </a:r>
          </a:p>
        </p:txBody>
      </p:sp>
      <p:sp>
        <p:nvSpPr>
          <p:cNvPr id="10" name="Rectangle 9">
            <a:extLst>
              <a:ext uri="{FF2B5EF4-FFF2-40B4-BE49-F238E27FC236}">
                <a16:creationId xmlns:a16="http://schemas.microsoft.com/office/drawing/2014/main" id="{3B093CDF-A06E-5E9B-A36B-64DAEFCFA574}"/>
              </a:ext>
            </a:extLst>
          </p:cNvPr>
          <p:cNvSpPr/>
          <p:nvPr/>
        </p:nvSpPr>
        <p:spPr>
          <a:xfrm>
            <a:off x="24201120" y="11689080"/>
            <a:ext cx="1402080" cy="140208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10</a:t>
            </a:r>
          </a:p>
        </p:txBody>
      </p:sp>
      <p:sp>
        <p:nvSpPr>
          <p:cNvPr id="11" name="Rectangle 10">
            <a:extLst>
              <a:ext uri="{FF2B5EF4-FFF2-40B4-BE49-F238E27FC236}">
                <a16:creationId xmlns:a16="http://schemas.microsoft.com/office/drawing/2014/main" id="{F683B2E3-3BE4-E6D9-D8ED-F30080ECE98F}"/>
              </a:ext>
            </a:extLst>
          </p:cNvPr>
          <p:cNvSpPr/>
          <p:nvPr/>
        </p:nvSpPr>
        <p:spPr>
          <a:xfrm>
            <a:off x="22799040" y="11689080"/>
            <a:ext cx="1402080" cy="140208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9</a:t>
            </a:r>
          </a:p>
        </p:txBody>
      </p:sp>
      <p:sp>
        <p:nvSpPr>
          <p:cNvPr id="4" name="Rectangle 3">
            <a:extLst>
              <a:ext uri="{FF2B5EF4-FFF2-40B4-BE49-F238E27FC236}">
                <a16:creationId xmlns:a16="http://schemas.microsoft.com/office/drawing/2014/main" id="{A85BC80F-07C9-F04D-D82F-B2C301E7F889}"/>
              </a:ext>
            </a:extLst>
          </p:cNvPr>
          <p:cNvSpPr/>
          <p:nvPr/>
        </p:nvSpPr>
        <p:spPr>
          <a:xfrm>
            <a:off x="27005280" y="10287000"/>
            <a:ext cx="1402080" cy="1402080"/>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8</a:t>
            </a:r>
          </a:p>
        </p:txBody>
      </p:sp>
      <p:sp>
        <p:nvSpPr>
          <p:cNvPr id="5" name="Rectangle 4">
            <a:extLst>
              <a:ext uri="{FF2B5EF4-FFF2-40B4-BE49-F238E27FC236}">
                <a16:creationId xmlns:a16="http://schemas.microsoft.com/office/drawing/2014/main" id="{181E6E22-1E2F-76D3-CFF2-199A6DEBEBB3}"/>
              </a:ext>
            </a:extLst>
          </p:cNvPr>
          <p:cNvSpPr/>
          <p:nvPr/>
        </p:nvSpPr>
        <p:spPr>
          <a:xfrm>
            <a:off x="25603200" y="10287000"/>
            <a:ext cx="1402080" cy="140208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7</a:t>
            </a:r>
          </a:p>
        </p:txBody>
      </p:sp>
      <p:sp>
        <p:nvSpPr>
          <p:cNvPr id="6" name="Rectangle 5">
            <a:extLst>
              <a:ext uri="{FF2B5EF4-FFF2-40B4-BE49-F238E27FC236}">
                <a16:creationId xmlns:a16="http://schemas.microsoft.com/office/drawing/2014/main" id="{1D1F5433-D20A-4670-6659-5DF89AB989EB}"/>
              </a:ext>
            </a:extLst>
          </p:cNvPr>
          <p:cNvSpPr/>
          <p:nvPr/>
        </p:nvSpPr>
        <p:spPr>
          <a:xfrm>
            <a:off x="27005280" y="8884920"/>
            <a:ext cx="1402080" cy="140208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4</a:t>
            </a:r>
          </a:p>
        </p:txBody>
      </p:sp>
      <p:sp>
        <p:nvSpPr>
          <p:cNvPr id="7" name="Rectangle 6">
            <a:extLst>
              <a:ext uri="{FF2B5EF4-FFF2-40B4-BE49-F238E27FC236}">
                <a16:creationId xmlns:a16="http://schemas.microsoft.com/office/drawing/2014/main" id="{A93987A2-BBD5-AEF2-44E5-3AD171E3D701}"/>
              </a:ext>
            </a:extLst>
          </p:cNvPr>
          <p:cNvSpPr/>
          <p:nvPr/>
        </p:nvSpPr>
        <p:spPr>
          <a:xfrm>
            <a:off x="25603200" y="8884920"/>
            <a:ext cx="1402080" cy="140208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3</a:t>
            </a:r>
          </a:p>
        </p:txBody>
      </p:sp>
      <p:sp>
        <p:nvSpPr>
          <p:cNvPr id="25" name="Rectangle 24">
            <a:extLst>
              <a:ext uri="{FF2B5EF4-FFF2-40B4-BE49-F238E27FC236}">
                <a16:creationId xmlns:a16="http://schemas.microsoft.com/office/drawing/2014/main" id="{8E29BC78-C6F3-F036-3D41-AFFB83777E38}"/>
              </a:ext>
            </a:extLst>
          </p:cNvPr>
          <p:cNvSpPr/>
          <p:nvPr/>
        </p:nvSpPr>
        <p:spPr>
          <a:xfrm>
            <a:off x="24201120" y="10287000"/>
            <a:ext cx="1402080" cy="1402080"/>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6</a:t>
            </a:r>
          </a:p>
        </p:txBody>
      </p:sp>
      <p:sp>
        <p:nvSpPr>
          <p:cNvPr id="24" name="Rectangle 23">
            <a:extLst>
              <a:ext uri="{FF2B5EF4-FFF2-40B4-BE49-F238E27FC236}">
                <a16:creationId xmlns:a16="http://schemas.microsoft.com/office/drawing/2014/main" id="{A62AB63C-263E-376C-777E-70854A572062}"/>
              </a:ext>
            </a:extLst>
          </p:cNvPr>
          <p:cNvSpPr/>
          <p:nvPr/>
        </p:nvSpPr>
        <p:spPr>
          <a:xfrm>
            <a:off x="22799040" y="10287000"/>
            <a:ext cx="1402080" cy="140208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5</a:t>
            </a:r>
          </a:p>
        </p:txBody>
      </p:sp>
      <p:sp>
        <p:nvSpPr>
          <p:cNvPr id="23" name="Rectangle 22">
            <a:extLst>
              <a:ext uri="{FF2B5EF4-FFF2-40B4-BE49-F238E27FC236}">
                <a16:creationId xmlns:a16="http://schemas.microsoft.com/office/drawing/2014/main" id="{7C7D31B0-055B-5185-182E-6616CBC8FAE9}"/>
              </a:ext>
            </a:extLst>
          </p:cNvPr>
          <p:cNvSpPr/>
          <p:nvPr/>
        </p:nvSpPr>
        <p:spPr>
          <a:xfrm>
            <a:off x="24201120" y="8884920"/>
            <a:ext cx="1402080" cy="140208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2</a:t>
            </a:r>
          </a:p>
        </p:txBody>
      </p:sp>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err="1"/>
              <a:t>Einops</a:t>
            </a:r>
            <a:endParaRPr lang="en-US" sz="12000" dirty="0"/>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Better Dimension Manipulation</a:t>
            </a:r>
          </a:p>
        </p:txBody>
      </p:sp>
      <p:sp>
        <p:nvSpPr>
          <p:cNvPr id="21" name="Rectangle 20">
            <a:extLst>
              <a:ext uri="{FF2B5EF4-FFF2-40B4-BE49-F238E27FC236}">
                <a16:creationId xmlns:a16="http://schemas.microsoft.com/office/drawing/2014/main" id="{6840C654-BDAA-8911-05D7-B15C8C6E501C}"/>
              </a:ext>
            </a:extLst>
          </p:cNvPr>
          <p:cNvSpPr/>
          <p:nvPr/>
        </p:nvSpPr>
        <p:spPr>
          <a:xfrm>
            <a:off x="22799040" y="8884920"/>
            <a:ext cx="1402080" cy="140208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a:t>
            </a:r>
          </a:p>
        </p:txBody>
      </p:sp>
      <p:sp>
        <p:nvSpPr>
          <p:cNvPr id="17" name="Rectangle 16">
            <a:extLst>
              <a:ext uri="{FF2B5EF4-FFF2-40B4-BE49-F238E27FC236}">
                <a16:creationId xmlns:a16="http://schemas.microsoft.com/office/drawing/2014/main" id="{78B0DF54-D6C2-077A-341A-0D34F1697335}"/>
              </a:ext>
            </a:extLst>
          </p:cNvPr>
          <p:cNvSpPr/>
          <p:nvPr/>
        </p:nvSpPr>
        <p:spPr>
          <a:xfrm>
            <a:off x="4599718" y="6382512"/>
            <a:ext cx="11055927" cy="3561311"/>
          </a:xfrm>
          <a:prstGeom prst="rect">
            <a:avLst/>
          </a:prstGeom>
          <a:noFill/>
          <a:ln>
            <a:solidFill>
              <a:schemeClr val="tx2"/>
            </a:solidFill>
          </a:ln>
          <a:scene3d>
            <a:camera prst="orthographicFront"/>
            <a:lightRig rig="soft" dir="t">
              <a:rot lat="0" lon="0" rev="20400000"/>
            </a:lightRig>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lIns="457200" tIns="91440" rIns="45720" bIns="9144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Rearrange(</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	"c (h p1) (w p2) -&gt; (c p1 p2) h w", 	p1=2, p2=2</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a:t>
            </a:r>
          </a:p>
        </p:txBody>
      </p:sp>
      <p:sp>
        <p:nvSpPr>
          <p:cNvPr id="18" name="Rectangle 17">
            <a:extLst>
              <a:ext uri="{FF2B5EF4-FFF2-40B4-BE49-F238E27FC236}">
                <a16:creationId xmlns:a16="http://schemas.microsoft.com/office/drawing/2014/main" id="{92A2B507-3AE3-2D3D-AA40-353A9DAE2EBB}"/>
              </a:ext>
            </a:extLst>
          </p:cNvPr>
          <p:cNvSpPr/>
          <p:nvPr/>
        </p:nvSpPr>
        <p:spPr>
          <a:xfrm>
            <a:off x="7784641" y="10359694"/>
            <a:ext cx="4686080" cy="414259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Cut image into strips and stack</a:t>
            </a:r>
          </a:p>
        </p:txBody>
      </p:sp>
      <p:sp>
        <p:nvSpPr>
          <p:cNvPr id="3" name="TextBox 2">
            <a:extLst>
              <a:ext uri="{FF2B5EF4-FFF2-40B4-BE49-F238E27FC236}">
                <a16:creationId xmlns:a16="http://schemas.microsoft.com/office/drawing/2014/main" id="{E44D8CB0-B009-CC4B-047A-FDA8BD0CAA62}"/>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6" name="Slide Number Placeholder 3">
            <a:extLst>
              <a:ext uri="{FF2B5EF4-FFF2-40B4-BE49-F238E27FC236}">
                <a16:creationId xmlns:a16="http://schemas.microsoft.com/office/drawing/2014/main" id="{21231557-EB8C-B41C-6F91-59E3E62ACAF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148</a:t>
            </a:fld>
            <a:endParaRPr lang="en-US" sz="2800" dirty="0">
              <a:solidFill>
                <a:schemeClr val="tx1">
                  <a:lumMod val="65000"/>
                </a:schemeClr>
              </a:solidFill>
              <a:latin typeface="Calibri" panose="020F0502020204030204"/>
              <a:cs typeface="Arial"/>
              <a:sym typeface="Arial"/>
            </a:endParaRPr>
          </a:p>
        </p:txBody>
      </p:sp>
      <p:sp>
        <p:nvSpPr>
          <p:cNvPr id="20" name="TextBox 19">
            <a:extLst>
              <a:ext uri="{FF2B5EF4-FFF2-40B4-BE49-F238E27FC236}">
                <a16:creationId xmlns:a16="http://schemas.microsoft.com/office/drawing/2014/main" id="{B1A491CE-6CD7-465C-04C2-B895EDD1721A}"/>
              </a:ext>
            </a:extLst>
          </p:cNvPr>
          <p:cNvSpPr txBox="1"/>
          <p:nvPr/>
        </p:nvSpPr>
        <p:spPr>
          <a:xfrm>
            <a:off x="2065771" y="15755569"/>
            <a:ext cx="32895540" cy="4154984"/>
          </a:xfrm>
          <a:prstGeom prst="rect">
            <a:avLst/>
          </a:prstGeom>
          <a:noFill/>
        </p:spPr>
        <p:txBody>
          <a:bodyPr wrap="square" rtlCol="0">
            <a:spAutoFit/>
          </a:bodyPr>
          <a:lstStyle/>
          <a:p>
            <a:pPr algn="ctr"/>
            <a:r>
              <a:rPr lang="en-US" sz="12000" dirty="0" err="1">
                <a:solidFill>
                  <a:schemeClr val="accent6"/>
                </a:solidFill>
                <a:latin typeface="Calibri" panose="020F0502020204030204" pitchFamily="34" charset="0"/>
                <a:cs typeface="Calibri" panose="020F0502020204030204" pitchFamily="34" charset="0"/>
              </a:rPr>
              <a:t>Einops</a:t>
            </a:r>
            <a:r>
              <a:rPr lang="en-US" sz="12000" dirty="0">
                <a:solidFill>
                  <a:schemeClr val="accent6"/>
                </a:solidFill>
                <a:latin typeface="Calibri" panose="020F0502020204030204" pitchFamily="34" charset="0"/>
                <a:cs typeface="Calibri" panose="020F0502020204030204" pitchFamily="34" charset="0"/>
              </a:rPr>
              <a:t>: Einstein Operations</a:t>
            </a:r>
          </a:p>
          <a:p>
            <a:pPr algn="ctr"/>
            <a:r>
              <a:rPr lang="en-US" sz="7200" dirty="0">
                <a:solidFill>
                  <a:schemeClr val="accent6"/>
                </a:solidFill>
                <a:latin typeface="Calibri" panose="020F0502020204030204" pitchFamily="34" charset="0"/>
                <a:cs typeface="Calibri" panose="020F0502020204030204" pitchFamily="34" charset="0"/>
              </a:rPr>
              <a:t>Flexible and powerful tensor operations for readable and reliable code. </a:t>
            </a:r>
          </a:p>
          <a:p>
            <a:pPr algn="ctr"/>
            <a:r>
              <a:rPr lang="en-US" sz="7200" dirty="0">
                <a:solidFill>
                  <a:schemeClr val="accent6"/>
                </a:solidFill>
                <a:latin typeface="Calibri" panose="020F0502020204030204" pitchFamily="34" charset="0"/>
                <a:cs typeface="Calibri" panose="020F0502020204030204" pitchFamily="34" charset="0"/>
              </a:rPr>
              <a:t>Supports </a:t>
            </a:r>
            <a:r>
              <a:rPr lang="en-US" sz="7200" dirty="0" err="1">
                <a:solidFill>
                  <a:schemeClr val="accent6"/>
                </a:solidFill>
                <a:latin typeface="Calibri" panose="020F0502020204030204" pitchFamily="34" charset="0"/>
                <a:cs typeface="Calibri" panose="020F0502020204030204" pitchFamily="34" charset="0"/>
              </a:rPr>
              <a:t>numpy</a:t>
            </a:r>
            <a:r>
              <a:rPr lang="en-US" sz="7200" dirty="0">
                <a:solidFill>
                  <a:schemeClr val="accent6"/>
                </a:solidFill>
                <a:latin typeface="Calibri" panose="020F0502020204030204" pitchFamily="34" charset="0"/>
                <a:cs typeface="Calibri" panose="020F0502020204030204" pitchFamily="34" charset="0"/>
              </a:rPr>
              <a:t>, </a:t>
            </a:r>
            <a:r>
              <a:rPr lang="en-US" sz="7200" dirty="0" err="1">
                <a:solidFill>
                  <a:schemeClr val="accent6"/>
                </a:solidFill>
                <a:latin typeface="Calibri" panose="020F0502020204030204" pitchFamily="34" charset="0"/>
                <a:cs typeface="Calibri" panose="020F0502020204030204" pitchFamily="34" charset="0"/>
              </a:rPr>
              <a:t>pytorch</a:t>
            </a:r>
            <a:r>
              <a:rPr lang="en-US" sz="7200" dirty="0">
                <a:solidFill>
                  <a:schemeClr val="accent6"/>
                </a:solidFill>
                <a:latin typeface="Calibri" panose="020F0502020204030204" pitchFamily="34" charset="0"/>
                <a:cs typeface="Calibri" panose="020F0502020204030204" pitchFamily="34" charset="0"/>
              </a:rPr>
              <a:t>, </a:t>
            </a:r>
            <a:r>
              <a:rPr lang="en-US" sz="7200" dirty="0" err="1">
                <a:solidFill>
                  <a:schemeClr val="accent6"/>
                </a:solidFill>
                <a:latin typeface="Calibri" panose="020F0502020204030204" pitchFamily="34" charset="0"/>
                <a:cs typeface="Calibri" panose="020F0502020204030204" pitchFamily="34" charset="0"/>
              </a:rPr>
              <a:t>tensorflow</a:t>
            </a:r>
            <a:r>
              <a:rPr lang="en-US" sz="7200" dirty="0">
                <a:solidFill>
                  <a:schemeClr val="accent6"/>
                </a:solidFill>
                <a:latin typeface="Calibri" panose="020F0502020204030204" pitchFamily="34" charset="0"/>
                <a:cs typeface="Calibri" panose="020F0502020204030204" pitchFamily="34" charset="0"/>
              </a:rPr>
              <a:t>, </a:t>
            </a:r>
            <a:r>
              <a:rPr lang="en-US" sz="7200" dirty="0" err="1">
                <a:solidFill>
                  <a:schemeClr val="accent6"/>
                </a:solidFill>
                <a:latin typeface="Calibri" panose="020F0502020204030204" pitchFamily="34" charset="0"/>
                <a:cs typeface="Calibri" panose="020F0502020204030204" pitchFamily="34" charset="0"/>
              </a:rPr>
              <a:t>jax</a:t>
            </a:r>
            <a:r>
              <a:rPr lang="en-US" sz="7200" dirty="0">
                <a:solidFill>
                  <a:schemeClr val="accent6"/>
                </a:solidFill>
                <a:latin typeface="Calibri" panose="020F0502020204030204" pitchFamily="34" charset="0"/>
                <a:cs typeface="Calibri" panose="020F0502020204030204" pitchFamily="34" charset="0"/>
              </a:rPr>
              <a:t>, and others. </a:t>
            </a:r>
          </a:p>
        </p:txBody>
      </p:sp>
    </p:spTree>
    <p:extLst>
      <p:ext uri="{BB962C8B-B14F-4D97-AF65-F5344CB8AC3E}">
        <p14:creationId xmlns:p14="http://schemas.microsoft.com/office/powerpoint/2010/main" val="2310436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02778E-6 4.93827E-6 L -0.05751 -0.03403 " pathEditMode="relative" rAng="0" ptsTypes="AA">
                                      <p:cBhvr>
                                        <p:cTn id="6" dur="2000" fill="hold"/>
                                        <p:tgtEl>
                                          <p:spTgt spid="23"/>
                                        </p:tgtEl>
                                        <p:attrNameLst>
                                          <p:attrName>ppt_x</p:attrName>
                                          <p:attrName>ppt_y</p:attrName>
                                        </p:attrNameLst>
                                      </p:cBhvr>
                                      <p:rCtr x="-2878" y="-1705"/>
                                    </p:animMotion>
                                  </p:childTnLst>
                                </p:cTn>
                              </p:par>
                              <p:par>
                                <p:cTn id="7" presetID="42" presetClass="path" presetSubtype="0" accel="50000" decel="50000" fill="hold" grpId="0" nodeType="withEffect">
                                  <p:stCondLst>
                                    <p:cond delay="0"/>
                                  </p:stCondLst>
                                  <p:childTnLst>
                                    <p:animMotion origin="layout" path="M 4.02778E-6 2.22222E-6 L -0.05751 -0.03403 " pathEditMode="relative" rAng="0" ptsTypes="AA">
                                      <p:cBhvr>
                                        <p:cTn id="8" dur="2000" fill="hold"/>
                                        <p:tgtEl>
                                          <p:spTgt spid="25"/>
                                        </p:tgtEl>
                                        <p:attrNameLst>
                                          <p:attrName>ppt_x</p:attrName>
                                          <p:attrName>ppt_y</p:attrName>
                                        </p:attrNameLst>
                                      </p:cBhvr>
                                      <p:rCtr x="-2878" y="-1705"/>
                                    </p:animMotion>
                                  </p:childTnLst>
                                </p:cTn>
                              </p:par>
                              <p:par>
                                <p:cTn id="9" presetID="42" presetClass="path" presetSubtype="0" accel="50000" decel="50000" fill="hold" grpId="0" nodeType="withEffect">
                                  <p:stCondLst>
                                    <p:cond delay="0"/>
                                  </p:stCondLst>
                                  <p:childTnLst>
                                    <p:animMotion origin="layout" path="M 4.72222E-6 4.93827E-6 L -0.05751 -0.03403 " pathEditMode="relative" rAng="0" ptsTypes="AA">
                                      <p:cBhvr>
                                        <p:cTn id="10" dur="2000" fill="hold"/>
                                        <p:tgtEl>
                                          <p:spTgt spid="6"/>
                                        </p:tgtEl>
                                        <p:attrNameLst>
                                          <p:attrName>ppt_x</p:attrName>
                                          <p:attrName>ppt_y</p:attrName>
                                        </p:attrNameLst>
                                      </p:cBhvr>
                                      <p:rCtr x="-2878" y="-1705"/>
                                    </p:animMotion>
                                  </p:childTnLst>
                                </p:cTn>
                              </p:par>
                              <p:par>
                                <p:cTn id="11" presetID="42" presetClass="path" presetSubtype="0" accel="50000" decel="50000" fill="hold" grpId="0" nodeType="withEffect">
                                  <p:stCondLst>
                                    <p:cond delay="0"/>
                                  </p:stCondLst>
                                  <p:childTnLst>
                                    <p:animMotion origin="layout" path="M 4.72222E-6 2.22222E-6 L -0.05751 -0.03403 " pathEditMode="relative" rAng="0" ptsTypes="AA">
                                      <p:cBhvr>
                                        <p:cTn id="12" dur="2000" fill="hold"/>
                                        <p:tgtEl>
                                          <p:spTgt spid="4"/>
                                        </p:tgtEl>
                                        <p:attrNameLst>
                                          <p:attrName>ppt_x</p:attrName>
                                          <p:attrName>ppt_y</p:attrName>
                                        </p:attrNameLst>
                                      </p:cBhvr>
                                      <p:rCtr x="-2878" y="-1705"/>
                                    </p:animMotion>
                                  </p:childTnLst>
                                </p:cTn>
                              </p:par>
                              <p:par>
                                <p:cTn id="13" presetID="42" presetClass="path" presetSubtype="0" accel="50000" decel="50000" fill="hold" grpId="0" nodeType="withEffect">
                                  <p:stCondLst>
                                    <p:cond delay="0"/>
                                  </p:stCondLst>
                                  <p:childTnLst>
                                    <p:animMotion origin="layout" path="M 4.02778E-6 -4.93827E-7 L -0.05751 -0.03403 " pathEditMode="relative" rAng="0" ptsTypes="AA">
                                      <p:cBhvr>
                                        <p:cTn id="14" dur="2000" fill="hold"/>
                                        <p:tgtEl>
                                          <p:spTgt spid="10"/>
                                        </p:tgtEl>
                                        <p:attrNameLst>
                                          <p:attrName>ppt_x</p:attrName>
                                          <p:attrName>ppt_y</p:attrName>
                                        </p:attrNameLst>
                                      </p:cBhvr>
                                      <p:rCtr x="-2878" y="-1705"/>
                                    </p:animMotion>
                                  </p:childTnLst>
                                </p:cTn>
                              </p:par>
                              <p:par>
                                <p:cTn id="15" presetID="42" presetClass="path" presetSubtype="0" accel="50000" decel="50000" fill="hold" grpId="0" nodeType="withEffect">
                                  <p:stCondLst>
                                    <p:cond delay="0"/>
                                  </p:stCondLst>
                                  <p:childTnLst>
                                    <p:animMotion origin="layout" path="M 4.02778E-6 -3.7037E-7 L -0.05751 -0.03403 " pathEditMode="relative" rAng="0" ptsTypes="AA">
                                      <p:cBhvr>
                                        <p:cTn id="16" dur="2000" fill="hold"/>
                                        <p:tgtEl>
                                          <p:spTgt spid="8"/>
                                        </p:tgtEl>
                                        <p:attrNameLst>
                                          <p:attrName>ppt_x</p:attrName>
                                          <p:attrName>ppt_y</p:attrName>
                                        </p:attrNameLst>
                                      </p:cBhvr>
                                      <p:rCtr x="-2878" y="-1705"/>
                                    </p:animMotion>
                                  </p:childTnLst>
                                </p:cTn>
                              </p:par>
                              <p:par>
                                <p:cTn id="17" presetID="42" presetClass="path" presetSubtype="0" accel="50000" decel="50000" fill="hold" grpId="0" nodeType="withEffect">
                                  <p:stCondLst>
                                    <p:cond delay="0"/>
                                  </p:stCondLst>
                                  <p:childTnLst>
                                    <p:animMotion origin="layout" path="M 4.72222E-6 -4.93827E-7 L -0.05751 -0.03403 " pathEditMode="relative" rAng="0" ptsTypes="AA">
                                      <p:cBhvr>
                                        <p:cTn id="18" dur="2000" fill="hold"/>
                                        <p:tgtEl>
                                          <p:spTgt spid="14"/>
                                        </p:tgtEl>
                                        <p:attrNameLst>
                                          <p:attrName>ppt_x</p:attrName>
                                          <p:attrName>ppt_y</p:attrName>
                                        </p:attrNameLst>
                                      </p:cBhvr>
                                      <p:rCtr x="-2878" y="-1705"/>
                                    </p:animMotion>
                                  </p:childTnLst>
                                </p:cTn>
                              </p:par>
                              <p:par>
                                <p:cTn id="19" presetID="42" presetClass="path" presetSubtype="0" accel="50000" decel="50000" fill="hold" grpId="0" nodeType="withEffect">
                                  <p:stCondLst>
                                    <p:cond delay="0"/>
                                  </p:stCondLst>
                                  <p:childTnLst>
                                    <p:animMotion origin="layout" path="M 4.72222E-6 -3.7037E-7 L -0.05751 -0.03403 " pathEditMode="relative" rAng="0" ptsTypes="AA">
                                      <p:cBhvr>
                                        <p:cTn id="20" dur="2000" fill="hold"/>
                                        <p:tgtEl>
                                          <p:spTgt spid="12"/>
                                        </p:tgtEl>
                                        <p:attrNameLst>
                                          <p:attrName>ppt_x</p:attrName>
                                          <p:attrName>ppt_y</p:attrName>
                                        </p:attrNameLst>
                                      </p:cBhvr>
                                      <p:rCtr x="-2878" y="-1705"/>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0.05751 -0.03403 L -0.09584 -0.17477 " pathEditMode="relative" rAng="0" ptsTypes="AA">
                                      <p:cBhvr>
                                        <p:cTn id="24" dur="2000" fill="hold"/>
                                        <p:tgtEl>
                                          <p:spTgt spid="25"/>
                                        </p:tgtEl>
                                        <p:attrNameLst>
                                          <p:attrName>ppt_x</p:attrName>
                                          <p:attrName>ppt_y</p:attrName>
                                        </p:attrNameLst>
                                      </p:cBhvr>
                                      <p:rCtr x="-1918" y="-7037"/>
                                    </p:animMotion>
                                  </p:childTnLst>
                                </p:cTn>
                              </p:par>
                              <p:par>
                                <p:cTn id="25" presetID="42" presetClass="path" presetSubtype="0" accel="50000" decel="50000" fill="hold" grpId="0" nodeType="withEffect">
                                  <p:stCondLst>
                                    <p:cond delay="0"/>
                                  </p:stCondLst>
                                  <p:childTnLst>
                                    <p:animMotion origin="layout" path="M -1.31944E-6 2.22222E-6 L -0.03832 -0.14067 " pathEditMode="relative" rAng="0" ptsTypes="AA">
                                      <p:cBhvr>
                                        <p:cTn id="26" dur="2000" fill="hold"/>
                                        <p:tgtEl>
                                          <p:spTgt spid="24"/>
                                        </p:tgtEl>
                                        <p:attrNameLst>
                                          <p:attrName>ppt_x</p:attrName>
                                          <p:attrName>ppt_y</p:attrName>
                                        </p:attrNameLst>
                                      </p:cBhvr>
                                      <p:rCtr x="-1918" y="-7037"/>
                                    </p:animMotion>
                                  </p:childTnLst>
                                </p:cTn>
                              </p:par>
                              <p:par>
                                <p:cTn id="27" presetID="42" presetClass="path" presetSubtype="0" accel="50000" decel="50000" fill="hold" grpId="1" nodeType="withEffect">
                                  <p:stCondLst>
                                    <p:cond delay="0"/>
                                  </p:stCondLst>
                                  <p:childTnLst>
                                    <p:animMotion origin="layout" path="M -0.05751 -0.03403 L -0.09584 -0.17477 " pathEditMode="relative" rAng="0" ptsTypes="AA">
                                      <p:cBhvr>
                                        <p:cTn id="28" dur="2000" fill="hold"/>
                                        <p:tgtEl>
                                          <p:spTgt spid="4"/>
                                        </p:tgtEl>
                                        <p:attrNameLst>
                                          <p:attrName>ppt_x</p:attrName>
                                          <p:attrName>ppt_y</p:attrName>
                                        </p:attrNameLst>
                                      </p:cBhvr>
                                      <p:rCtr x="-1918" y="-7037"/>
                                    </p:animMotion>
                                  </p:childTnLst>
                                </p:cTn>
                              </p:par>
                              <p:par>
                                <p:cTn id="29" presetID="42" presetClass="path" presetSubtype="0" accel="50000" decel="50000" fill="hold" grpId="0" nodeType="withEffect">
                                  <p:stCondLst>
                                    <p:cond delay="0"/>
                                  </p:stCondLst>
                                  <p:childTnLst>
                                    <p:animMotion origin="layout" path="M -6.25E-7 2.22222E-6 L -0.03832 -0.14067 " pathEditMode="relative" rAng="0" ptsTypes="AA">
                                      <p:cBhvr>
                                        <p:cTn id="30" dur="2000" fill="hold"/>
                                        <p:tgtEl>
                                          <p:spTgt spid="5"/>
                                        </p:tgtEl>
                                        <p:attrNameLst>
                                          <p:attrName>ppt_x</p:attrName>
                                          <p:attrName>ppt_y</p:attrName>
                                        </p:attrNameLst>
                                      </p:cBhvr>
                                      <p:rCtr x="-1918" y="-7037"/>
                                    </p:animMotion>
                                  </p:childTnLst>
                                </p:cTn>
                              </p:par>
                              <p:par>
                                <p:cTn id="31" presetID="42" presetClass="path" presetSubtype="0" accel="50000" decel="50000" fill="hold" grpId="1" nodeType="withEffect">
                                  <p:stCondLst>
                                    <p:cond delay="0"/>
                                  </p:stCondLst>
                                  <p:childTnLst>
                                    <p:animMotion origin="layout" path="M -0.05751 -0.03403 L -0.09584 -0.17477 " pathEditMode="relative" rAng="0" ptsTypes="AA">
                                      <p:cBhvr>
                                        <p:cTn id="32" dur="2000" fill="hold"/>
                                        <p:tgtEl>
                                          <p:spTgt spid="8"/>
                                        </p:tgtEl>
                                        <p:attrNameLst>
                                          <p:attrName>ppt_x</p:attrName>
                                          <p:attrName>ppt_y</p:attrName>
                                        </p:attrNameLst>
                                      </p:cBhvr>
                                      <p:rCtr x="-1918" y="-7037"/>
                                    </p:animMotion>
                                  </p:childTnLst>
                                </p:cTn>
                              </p:par>
                              <p:par>
                                <p:cTn id="33" presetID="42" presetClass="path" presetSubtype="0" accel="50000" decel="50000" fill="hold" grpId="0" nodeType="withEffect">
                                  <p:stCondLst>
                                    <p:cond delay="0"/>
                                  </p:stCondLst>
                                  <p:childTnLst>
                                    <p:animMotion origin="layout" path="M -1.31944E-6 -3.7037E-7 L -0.03832 -0.14066 " pathEditMode="relative" rAng="0" ptsTypes="AA">
                                      <p:cBhvr>
                                        <p:cTn id="34" dur="2000" fill="hold"/>
                                        <p:tgtEl>
                                          <p:spTgt spid="9"/>
                                        </p:tgtEl>
                                        <p:attrNameLst>
                                          <p:attrName>ppt_x</p:attrName>
                                          <p:attrName>ppt_y</p:attrName>
                                        </p:attrNameLst>
                                      </p:cBhvr>
                                      <p:rCtr x="-1918" y="-7037"/>
                                    </p:animMotion>
                                  </p:childTnLst>
                                </p:cTn>
                              </p:par>
                              <p:par>
                                <p:cTn id="35" presetID="42" presetClass="path" presetSubtype="0" accel="50000" decel="50000" fill="hold" grpId="1" nodeType="withEffect">
                                  <p:stCondLst>
                                    <p:cond delay="0"/>
                                  </p:stCondLst>
                                  <p:childTnLst>
                                    <p:animMotion origin="layout" path="M -0.05751 -0.03403 L -0.09584 -0.17477 " pathEditMode="relative" rAng="0" ptsTypes="AA">
                                      <p:cBhvr>
                                        <p:cTn id="36" dur="2000" fill="hold"/>
                                        <p:tgtEl>
                                          <p:spTgt spid="12"/>
                                        </p:tgtEl>
                                        <p:attrNameLst>
                                          <p:attrName>ppt_x</p:attrName>
                                          <p:attrName>ppt_y</p:attrName>
                                        </p:attrNameLst>
                                      </p:cBhvr>
                                      <p:rCtr x="-1918" y="-7037"/>
                                    </p:animMotion>
                                  </p:childTnLst>
                                </p:cTn>
                              </p:par>
                              <p:par>
                                <p:cTn id="37" presetID="42" presetClass="path" presetSubtype="0" accel="50000" decel="50000" fill="hold" grpId="0" nodeType="withEffect">
                                  <p:stCondLst>
                                    <p:cond delay="0"/>
                                  </p:stCondLst>
                                  <p:childTnLst>
                                    <p:animMotion origin="layout" path="M -6.25E-7 -3.7037E-7 L -0.03832 -0.14066 " pathEditMode="relative" rAng="0" ptsTypes="AA">
                                      <p:cBhvr>
                                        <p:cTn id="38" dur="2000" fill="hold"/>
                                        <p:tgtEl>
                                          <p:spTgt spid="13"/>
                                        </p:tgtEl>
                                        <p:attrNameLst>
                                          <p:attrName>ppt_x</p:attrName>
                                          <p:attrName>ppt_y</p:attrName>
                                        </p:attrNameLst>
                                      </p:cBhvr>
                                      <p:rCtr x="-1918" y="-7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4" grpId="0" animBg="1"/>
      <p:bldP spid="8" grpId="0" animBg="1"/>
      <p:bldP spid="8" grpId="1" animBg="1"/>
      <p:bldP spid="9" grpId="0" animBg="1"/>
      <p:bldP spid="10" grpId="0" animBg="1"/>
      <p:bldP spid="4" grpId="0" animBg="1"/>
      <p:bldP spid="4" grpId="1" animBg="1"/>
      <p:bldP spid="5" grpId="0" animBg="1"/>
      <p:bldP spid="6" grpId="0" animBg="1"/>
      <p:bldP spid="25" grpId="0" animBg="1"/>
      <p:bldP spid="25" grpId="1" animBg="1"/>
      <p:bldP spid="24" grpId="0" animBg="1"/>
      <p:bldP spid="23"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C5BED4-DC0A-4239-CC1F-48B72F22CBAE}"/>
              </a:ext>
            </a:extLst>
          </p:cNvPr>
          <p:cNvSpPr/>
          <p:nvPr/>
        </p:nvSpPr>
        <p:spPr>
          <a:xfrm>
            <a:off x="22591219" y="8884919"/>
            <a:ext cx="1402080" cy="1402080"/>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14</a:t>
            </a:r>
          </a:p>
        </p:txBody>
      </p:sp>
      <p:sp>
        <p:nvSpPr>
          <p:cNvPr id="13" name="Rectangle 12">
            <a:extLst>
              <a:ext uri="{FF2B5EF4-FFF2-40B4-BE49-F238E27FC236}">
                <a16:creationId xmlns:a16="http://schemas.microsoft.com/office/drawing/2014/main" id="{35D8CFDF-96E4-6EBD-6561-46AFAEF422F1}"/>
              </a:ext>
            </a:extLst>
          </p:cNvPr>
          <p:cNvSpPr/>
          <p:nvPr/>
        </p:nvSpPr>
        <p:spPr>
          <a:xfrm>
            <a:off x="22799040" y="9518593"/>
            <a:ext cx="1402080" cy="140208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13</a:t>
            </a:r>
          </a:p>
        </p:txBody>
      </p:sp>
      <p:sp>
        <p:nvSpPr>
          <p:cNvPr id="14" name="Rectangle 13">
            <a:extLst>
              <a:ext uri="{FF2B5EF4-FFF2-40B4-BE49-F238E27FC236}">
                <a16:creationId xmlns:a16="http://schemas.microsoft.com/office/drawing/2014/main" id="{2A3893B6-298B-F7E2-C48B-6A33948563C3}"/>
              </a:ext>
            </a:extLst>
          </p:cNvPr>
          <p:cNvSpPr/>
          <p:nvPr/>
        </p:nvSpPr>
        <p:spPr>
          <a:xfrm>
            <a:off x="23500080" y="10010254"/>
            <a:ext cx="1402080" cy="140208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10</a:t>
            </a:r>
          </a:p>
        </p:txBody>
      </p:sp>
      <p:sp>
        <p:nvSpPr>
          <p:cNvPr id="15" name="Rectangle 14">
            <a:extLst>
              <a:ext uri="{FF2B5EF4-FFF2-40B4-BE49-F238E27FC236}">
                <a16:creationId xmlns:a16="http://schemas.microsoft.com/office/drawing/2014/main" id="{6DDD61B6-0717-2CE9-5A24-38306A8D37BD}"/>
              </a:ext>
            </a:extLst>
          </p:cNvPr>
          <p:cNvSpPr/>
          <p:nvPr/>
        </p:nvSpPr>
        <p:spPr>
          <a:xfrm>
            <a:off x="24201120" y="10293407"/>
            <a:ext cx="1402080" cy="140208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11</a:t>
            </a:r>
          </a:p>
        </p:txBody>
      </p:sp>
      <p:sp>
        <p:nvSpPr>
          <p:cNvPr id="8" name="Rectangle 7">
            <a:extLst>
              <a:ext uri="{FF2B5EF4-FFF2-40B4-BE49-F238E27FC236}">
                <a16:creationId xmlns:a16="http://schemas.microsoft.com/office/drawing/2014/main" id="{034C504E-2477-D11C-DFCC-A82886ECDC18}"/>
              </a:ext>
            </a:extLst>
          </p:cNvPr>
          <p:cNvSpPr/>
          <p:nvPr/>
        </p:nvSpPr>
        <p:spPr>
          <a:xfrm>
            <a:off x="20808139" y="8815559"/>
            <a:ext cx="1402080" cy="1402080"/>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12</a:t>
            </a:r>
          </a:p>
        </p:txBody>
      </p:sp>
      <p:sp>
        <p:nvSpPr>
          <p:cNvPr id="9" name="Rectangle 8">
            <a:extLst>
              <a:ext uri="{FF2B5EF4-FFF2-40B4-BE49-F238E27FC236}">
                <a16:creationId xmlns:a16="http://schemas.microsoft.com/office/drawing/2014/main" id="{B99F4B4D-7346-AC0A-1FF4-1871C784CD62}"/>
              </a:ext>
            </a:extLst>
          </p:cNvPr>
          <p:cNvSpPr/>
          <p:nvPr/>
        </p:nvSpPr>
        <p:spPr>
          <a:xfrm>
            <a:off x="21396960" y="9372600"/>
            <a:ext cx="1402080" cy="140208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11</a:t>
            </a:r>
          </a:p>
        </p:txBody>
      </p:sp>
      <p:sp>
        <p:nvSpPr>
          <p:cNvPr id="10" name="Rectangle 9">
            <a:extLst>
              <a:ext uri="{FF2B5EF4-FFF2-40B4-BE49-F238E27FC236}">
                <a16:creationId xmlns:a16="http://schemas.microsoft.com/office/drawing/2014/main" id="{3B093CDF-A06E-5E9B-A36B-64DAEFCFA574}"/>
              </a:ext>
            </a:extLst>
          </p:cNvPr>
          <p:cNvSpPr/>
          <p:nvPr/>
        </p:nvSpPr>
        <p:spPr>
          <a:xfrm>
            <a:off x="22098000" y="9860279"/>
            <a:ext cx="1402080" cy="140208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10</a:t>
            </a:r>
          </a:p>
        </p:txBody>
      </p:sp>
      <p:sp>
        <p:nvSpPr>
          <p:cNvPr id="11" name="Rectangle 10">
            <a:extLst>
              <a:ext uri="{FF2B5EF4-FFF2-40B4-BE49-F238E27FC236}">
                <a16:creationId xmlns:a16="http://schemas.microsoft.com/office/drawing/2014/main" id="{F683B2E3-3BE4-E6D9-D8ED-F30080ECE98F}"/>
              </a:ext>
            </a:extLst>
          </p:cNvPr>
          <p:cNvSpPr/>
          <p:nvPr/>
        </p:nvSpPr>
        <p:spPr>
          <a:xfrm>
            <a:off x="22799040" y="10293407"/>
            <a:ext cx="1402080" cy="140208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9</a:t>
            </a:r>
          </a:p>
        </p:txBody>
      </p:sp>
      <p:sp>
        <p:nvSpPr>
          <p:cNvPr id="4" name="Rectangle 3">
            <a:extLst>
              <a:ext uri="{FF2B5EF4-FFF2-40B4-BE49-F238E27FC236}">
                <a16:creationId xmlns:a16="http://schemas.microsoft.com/office/drawing/2014/main" id="{A85BC80F-07C9-F04D-D82F-B2C301E7F889}"/>
              </a:ext>
            </a:extLst>
          </p:cNvPr>
          <p:cNvSpPr/>
          <p:nvPr/>
        </p:nvSpPr>
        <p:spPr>
          <a:xfrm>
            <a:off x="22210219" y="7450369"/>
            <a:ext cx="1402080" cy="1402080"/>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6</a:t>
            </a:r>
          </a:p>
        </p:txBody>
      </p:sp>
      <p:sp>
        <p:nvSpPr>
          <p:cNvPr id="5" name="Rectangle 4">
            <a:extLst>
              <a:ext uri="{FF2B5EF4-FFF2-40B4-BE49-F238E27FC236}">
                <a16:creationId xmlns:a16="http://schemas.microsoft.com/office/drawing/2014/main" id="{181E6E22-1E2F-76D3-CFF2-199A6DEBEBB3}"/>
              </a:ext>
            </a:extLst>
          </p:cNvPr>
          <p:cNvSpPr/>
          <p:nvPr/>
        </p:nvSpPr>
        <p:spPr>
          <a:xfrm>
            <a:off x="22799040" y="7994592"/>
            <a:ext cx="1402080" cy="140208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5</a:t>
            </a:r>
          </a:p>
        </p:txBody>
      </p:sp>
      <p:sp>
        <p:nvSpPr>
          <p:cNvPr id="6" name="Rectangle 5">
            <a:extLst>
              <a:ext uri="{FF2B5EF4-FFF2-40B4-BE49-F238E27FC236}">
                <a16:creationId xmlns:a16="http://schemas.microsoft.com/office/drawing/2014/main" id="{1D1F5433-D20A-4670-6659-5DF89AB989EB}"/>
              </a:ext>
            </a:extLst>
          </p:cNvPr>
          <p:cNvSpPr/>
          <p:nvPr/>
        </p:nvSpPr>
        <p:spPr>
          <a:xfrm>
            <a:off x="23500080" y="8506344"/>
            <a:ext cx="1402080" cy="140208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4</a:t>
            </a:r>
          </a:p>
        </p:txBody>
      </p:sp>
      <p:sp>
        <p:nvSpPr>
          <p:cNvPr id="7" name="Rectangle 6">
            <a:extLst>
              <a:ext uri="{FF2B5EF4-FFF2-40B4-BE49-F238E27FC236}">
                <a16:creationId xmlns:a16="http://schemas.microsoft.com/office/drawing/2014/main" id="{A93987A2-BBD5-AEF2-44E5-3AD171E3D701}"/>
              </a:ext>
            </a:extLst>
          </p:cNvPr>
          <p:cNvSpPr/>
          <p:nvPr/>
        </p:nvSpPr>
        <p:spPr>
          <a:xfrm>
            <a:off x="24201120" y="8884920"/>
            <a:ext cx="1402080" cy="140208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3</a:t>
            </a:r>
          </a:p>
        </p:txBody>
      </p:sp>
      <p:sp>
        <p:nvSpPr>
          <p:cNvPr id="25" name="Rectangle 24">
            <a:extLst>
              <a:ext uri="{FF2B5EF4-FFF2-40B4-BE49-F238E27FC236}">
                <a16:creationId xmlns:a16="http://schemas.microsoft.com/office/drawing/2014/main" id="{8E29BC78-C6F3-F036-3D41-AFFB83777E38}"/>
              </a:ext>
            </a:extLst>
          </p:cNvPr>
          <p:cNvSpPr/>
          <p:nvPr/>
        </p:nvSpPr>
        <p:spPr>
          <a:xfrm>
            <a:off x="20808139" y="7450369"/>
            <a:ext cx="1402080" cy="1402080"/>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6</a:t>
            </a:r>
          </a:p>
        </p:txBody>
      </p:sp>
      <p:sp>
        <p:nvSpPr>
          <p:cNvPr id="24" name="Rectangle 23">
            <a:extLst>
              <a:ext uri="{FF2B5EF4-FFF2-40B4-BE49-F238E27FC236}">
                <a16:creationId xmlns:a16="http://schemas.microsoft.com/office/drawing/2014/main" id="{A62AB63C-263E-376C-777E-70854A572062}"/>
              </a:ext>
            </a:extLst>
          </p:cNvPr>
          <p:cNvSpPr/>
          <p:nvPr/>
        </p:nvSpPr>
        <p:spPr>
          <a:xfrm>
            <a:off x="21396960" y="7994592"/>
            <a:ext cx="1402080" cy="140208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5</a:t>
            </a:r>
          </a:p>
        </p:txBody>
      </p:sp>
      <p:sp>
        <p:nvSpPr>
          <p:cNvPr id="23" name="Rectangle 22">
            <a:extLst>
              <a:ext uri="{FF2B5EF4-FFF2-40B4-BE49-F238E27FC236}">
                <a16:creationId xmlns:a16="http://schemas.microsoft.com/office/drawing/2014/main" id="{7C7D31B0-055B-5185-182E-6616CBC8FAE9}"/>
              </a:ext>
            </a:extLst>
          </p:cNvPr>
          <p:cNvSpPr/>
          <p:nvPr/>
        </p:nvSpPr>
        <p:spPr>
          <a:xfrm>
            <a:off x="22098000" y="8506344"/>
            <a:ext cx="1402080" cy="140208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2</a:t>
            </a:r>
          </a:p>
        </p:txBody>
      </p:sp>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err="1"/>
              <a:t>Einops</a:t>
            </a:r>
            <a:endParaRPr lang="en-US" sz="12000" dirty="0"/>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Better Dimension Manipulation</a:t>
            </a:r>
          </a:p>
        </p:txBody>
      </p:sp>
      <p:sp>
        <p:nvSpPr>
          <p:cNvPr id="21" name="Rectangle 20">
            <a:extLst>
              <a:ext uri="{FF2B5EF4-FFF2-40B4-BE49-F238E27FC236}">
                <a16:creationId xmlns:a16="http://schemas.microsoft.com/office/drawing/2014/main" id="{6840C654-BDAA-8911-05D7-B15C8C6E501C}"/>
              </a:ext>
            </a:extLst>
          </p:cNvPr>
          <p:cNvSpPr/>
          <p:nvPr/>
        </p:nvSpPr>
        <p:spPr>
          <a:xfrm>
            <a:off x="22799040" y="8884920"/>
            <a:ext cx="1402080" cy="140208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a:t>
            </a:r>
          </a:p>
        </p:txBody>
      </p:sp>
      <p:sp>
        <p:nvSpPr>
          <p:cNvPr id="16" name="TextBox 15">
            <a:extLst>
              <a:ext uri="{FF2B5EF4-FFF2-40B4-BE49-F238E27FC236}">
                <a16:creationId xmlns:a16="http://schemas.microsoft.com/office/drawing/2014/main" id="{EB42F566-4C4A-6F10-EB80-A172B46EA147}"/>
              </a:ext>
            </a:extLst>
          </p:cNvPr>
          <p:cNvSpPr txBox="1"/>
          <p:nvPr/>
        </p:nvSpPr>
        <p:spPr>
          <a:xfrm>
            <a:off x="18288001" y="11412334"/>
            <a:ext cx="3295806"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4 x new Channels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14BEC82-C758-8076-ED46-78997910CCE8}"/>
                  </a:ext>
                </a:extLst>
              </p:cNvPr>
              <p:cNvSpPr txBox="1"/>
              <p:nvPr/>
            </p:nvSpPr>
            <p:spPr>
              <a:xfrm>
                <a:off x="25775770" y="9853433"/>
                <a:ext cx="329580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type m:val="skw"/>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2</m:t>
                        </m:r>
                      </m:den>
                    </m:f>
                  </m:oMath>
                </a14:m>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 Height</a:t>
                </a:r>
              </a:p>
            </p:txBody>
          </p:sp>
        </mc:Choice>
        <mc:Fallback xmlns="">
          <p:sp>
            <p:nvSpPr>
              <p:cNvPr id="17" name="TextBox 16">
                <a:extLst>
                  <a:ext uri="{FF2B5EF4-FFF2-40B4-BE49-F238E27FC236}">
                    <a16:creationId xmlns:a16="http://schemas.microsoft.com/office/drawing/2014/main" id="{614BEC82-C758-8076-ED46-78997910CCE8}"/>
                  </a:ext>
                </a:extLst>
              </p:cNvPr>
              <p:cNvSpPr txBox="1">
                <a:spLocks noRot="1" noChangeAspect="1" noMove="1" noResize="1" noEditPoints="1" noAdjustHandles="1" noChangeArrowheads="1" noChangeShapeType="1" noTextEdit="1"/>
              </p:cNvSpPr>
              <p:nvPr/>
            </p:nvSpPr>
            <p:spPr>
              <a:xfrm>
                <a:off x="25775770" y="9853433"/>
                <a:ext cx="3295806" cy="707886"/>
              </a:xfrm>
              <a:prstGeom prst="rect">
                <a:avLst/>
              </a:prstGeom>
              <a:blipFill>
                <a:blip r:embed="rId3"/>
                <a:stretch>
                  <a:fillRect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969946B-4846-9D33-E223-7AF87E0F12C6}"/>
                  </a:ext>
                </a:extLst>
              </p:cNvPr>
              <p:cNvSpPr txBox="1"/>
              <p:nvPr/>
            </p:nvSpPr>
            <p:spPr>
              <a:xfrm>
                <a:off x="22629220" y="12238944"/>
                <a:ext cx="329580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type m:val="skw"/>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2</m:t>
                        </m:r>
                      </m:den>
                    </m:f>
                  </m:oMath>
                </a14:m>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 Width</a:t>
                </a:r>
              </a:p>
            </p:txBody>
          </p:sp>
        </mc:Choice>
        <mc:Fallback xmlns="">
          <p:sp>
            <p:nvSpPr>
              <p:cNvPr id="18" name="TextBox 17">
                <a:extLst>
                  <a:ext uri="{FF2B5EF4-FFF2-40B4-BE49-F238E27FC236}">
                    <a16:creationId xmlns:a16="http://schemas.microsoft.com/office/drawing/2014/main" id="{4969946B-4846-9D33-E223-7AF87E0F12C6}"/>
                  </a:ext>
                </a:extLst>
              </p:cNvPr>
              <p:cNvSpPr txBox="1">
                <a:spLocks noRot="1" noChangeAspect="1" noMove="1" noResize="1" noEditPoints="1" noAdjustHandles="1" noChangeArrowheads="1" noChangeShapeType="1" noTextEdit="1"/>
              </p:cNvSpPr>
              <p:nvPr/>
            </p:nvSpPr>
            <p:spPr>
              <a:xfrm>
                <a:off x="22629220" y="12238944"/>
                <a:ext cx="3295806" cy="707886"/>
              </a:xfrm>
              <a:prstGeom prst="rect">
                <a:avLst/>
              </a:prstGeom>
              <a:blipFill>
                <a:blip r:embed="rId4"/>
                <a:stretch>
                  <a:fillRect t="-15517" b="-36207"/>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B379FB44-59D8-120D-E42B-5ED5A607D6A1}"/>
              </a:ext>
            </a:extLst>
          </p:cNvPr>
          <p:cNvSpPr/>
          <p:nvPr/>
        </p:nvSpPr>
        <p:spPr>
          <a:xfrm>
            <a:off x="4599718" y="6382512"/>
            <a:ext cx="11055927" cy="3561311"/>
          </a:xfrm>
          <a:prstGeom prst="rect">
            <a:avLst/>
          </a:prstGeom>
          <a:noFill/>
          <a:ln>
            <a:solidFill>
              <a:schemeClr val="tx2"/>
            </a:solidFill>
          </a:ln>
          <a:scene3d>
            <a:camera prst="orthographicFront"/>
            <a:lightRig rig="soft" dir="t">
              <a:rot lat="0" lon="0" rev="20400000"/>
            </a:lightRig>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lIns="457200" tIns="91440" rIns="45720" bIns="9144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Rearrange(</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	"c (h p1) (w p2) -&gt; (c p1 p2) h w", 	p1=2, p2=2</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a:t>
            </a:r>
          </a:p>
        </p:txBody>
      </p:sp>
      <p:sp>
        <p:nvSpPr>
          <p:cNvPr id="22" name="Rectangle 21">
            <a:extLst>
              <a:ext uri="{FF2B5EF4-FFF2-40B4-BE49-F238E27FC236}">
                <a16:creationId xmlns:a16="http://schemas.microsoft.com/office/drawing/2014/main" id="{F6EF5C1C-1C59-44D8-5E53-492AF93B0827}"/>
              </a:ext>
            </a:extLst>
          </p:cNvPr>
          <p:cNvSpPr/>
          <p:nvPr/>
        </p:nvSpPr>
        <p:spPr>
          <a:xfrm>
            <a:off x="7784641" y="10359694"/>
            <a:ext cx="4686080" cy="414259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Cut image into strips and stack</a:t>
            </a:r>
          </a:p>
        </p:txBody>
      </p:sp>
      <p:sp>
        <p:nvSpPr>
          <p:cNvPr id="3" name="TextBox 2">
            <a:extLst>
              <a:ext uri="{FF2B5EF4-FFF2-40B4-BE49-F238E27FC236}">
                <a16:creationId xmlns:a16="http://schemas.microsoft.com/office/drawing/2014/main" id="{223BB121-77E1-1256-5141-E5D137DB678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26" name="Slide Number Placeholder 3">
            <a:extLst>
              <a:ext uri="{FF2B5EF4-FFF2-40B4-BE49-F238E27FC236}">
                <a16:creationId xmlns:a16="http://schemas.microsoft.com/office/drawing/2014/main" id="{AE70C9D8-7837-6434-8C83-DA2077308CC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808985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15</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6179357" y="435455"/>
            <a:ext cx="24217287" cy="19098801"/>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9144000" y="19534256"/>
            <a:ext cx="18288000" cy="738664"/>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https://learn.nvidia.com/certificates?id=ed-qOCIMQaatzU8SNUNxgw</a:t>
            </a:r>
          </a:p>
        </p:txBody>
      </p:sp>
    </p:spTree>
    <p:extLst>
      <p:ext uri="{BB962C8B-B14F-4D97-AF65-F5344CB8AC3E}">
        <p14:creationId xmlns:p14="http://schemas.microsoft.com/office/powerpoint/2010/main" val="736551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err="1"/>
              <a:t>Einops</a:t>
            </a:r>
            <a:endParaRPr lang="en-US" sz="12000" dirty="0"/>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Order Matters</a:t>
            </a:r>
          </a:p>
        </p:txBody>
      </p:sp>
      <p:graphicFrame>
        <p:nvGraphicFramePr>
          <p:cNvPr id="3" name="Table 25">
            <a:extLst>
              <a:ext uri="{FF2B5EF4-FFF2-40B4-BE49-F238E27FC236}">
                <a16:creationId xmlns:a16="http://schemas.microsoft.com/office/drawing/2014/main" id="{02896525-1D67-1872-A143-972880BB4535}"/>
              </a:ext>
            </a:extLst>
          </p:cNvPr>
          <p:cNvGraphicFramePr>
            <a:graphicFrameLocks noGrp="1"/>
          </p:cNvGraphicFramePr>
          <p:nvPr/>
        </p:nvGraphicFramePr>
        <p:xfrm>
          <a:off x="21244560" y="9791055"/>
          <a:ext cx="9204960" cy="7167882"/>
        </p:xfrm>
        <a:graphic>
          <a:graphicData uri="http://schemas.openxmlformats.org/drawingml/2006/table">
            <a:tbl>
              <a:tblPr firstRow="1" bandRow="1">
                <a:tableStyleId>{5C22544A-7EE6-4342-B048-85BDC9FD1C3A}</a:tableStyleId>
              </a:tblPr>
              <a:tblGrid>
                <a:gridCol w="1534160">
                  <a:extLst>
                    <a:ext uri="{9D8B030D-6E8A-4147-A177-3AD203B41FA5}">
                      <a16:colId xmlns:a16="http://schemas.microsoft.com/office/drawing/2014/main" val="2213415125"/>
                    </a:ext>
                  </a:extLst>
                </a:gridCol>
                <a:gridCol w="1534160">
                  <a:extLst>
                    <a:ext uri="{9D8B030D-6E8A-4147-A177-3AD203B41FA5}">
                      <a16:colId xmlns:a16="http://schemas.microsoft.com/office/drawing/2014/main" val="4051812869"/>
                    </a:ext>
                  </a:extLst>
                </a:gridCol>
                <a:gridCol w="1534160">
                  <a:extLst>
                    <a:ext uri="{9D8B030D-6E8A-4147-A177-3AD203B41FA5}">
                      <a16:colId xmlns:a16="http://schemas.microsoft.com/office/drawing/2014/main" val="1328166560"/>
                    </a:ext>
                  </a:extLst>
                </a:gridCol>
                <a:gridCol w="1534160">
                  <a:extLst>
                    <a:ext uri="{9D8B030D-6E8A-4147-A177-3AD203B41FA5}">
                      <a16:colId xmlns:a16="http://schemas.microsoft.com/office/drawing/2014/main" val="4246046491"/>
                    </a:ext>
                  </a:extLst>
                </a:gridCol>
                <a:gridCol w="1534160">
                  <a:extLst>
                    <a:ext uri="{9D8B030D-6E8A-4147-A177-3AD203B41FA5}">
                      <a16:colId xmlns:a16="http://schemas.microsoft.com/office/drawing/2014/main" val="643585518"/>
                    </a:ext>
                  </a:extLst>
                </a:gridCol>
                <a:gridCol w="1534160">
                  <a:extLst>
                    <a:ext uri="{9D8B030D-6E8A-4147-A177-3AD203B41FA5}">
                      <a16:colId xmlns:a16="http://schemas.microsoft.com/office/drawing/2014/main" val="4074051648"/>
                    </a:ext>
                  </a:extLst>
                </a:gridCol>
              </a:tblGrid>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4271900171"/>
                  </a:ext>
                </a:extLst>
              </a:tr>
              <a:tr h="119464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548864020"/>
                  </a:ext>
                </a:extLst>
              </a:tr>
              <a:tr h="119464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405205549"/>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924486350"/>
                  </a:ext>
                </a:extLst>
              </a:tr>
              <a:tr h="119464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905939331"/>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33765994"/>
                  </a:ext>
                </a:extLst>
              </a:tr>
            </a:tbl>
          </a:graphicData>
        </a:graphic>
      </p:graphicFrame>
      <p:sp>
        <p:nvSpPr>
          <p:cNvPr id="26" name="Rectangle 25">
            <a:extLst>
              <a:ext uri="{FF2B5EF4-FFF2-40B4-BE49-F238E27FC236}">
                <a16:creationId xmlns:a16="http://schemas.microsoft.com/office/drawing/2014/main" id="{8C1216D5-622D-98E5-1899-665D6E4A19ED}"/>
              </a:ext>
            </a:extLst>
          </p:cNvPr>
          <p:cNvSpPr/>
          <p:nvPr/>
        </p:nvSpPr>
        <p:spPr>
          <a:xfrm>
            <a:off x="20319076" y="5169409"/>
            <a:ext cx="11055927" cy="3561311"/>
          </a:xfrm>
          <a:prstGeom prst="rect">
            <a:avLst/>
          </a:prstGeom>
          <a:noFill/>
          <a:ln>
            <a:solidFill>
              <a:schemeClr val="tx2"/>
            </a:solidFill>
          </a:ln>
          <a:scene3d>
            <a:camera prst="orthographicFront"/>
            <a:lightRig rig="soft" dir="t">
              <a:rot lat="0" lon="0" rev="20400000"/>
            </a:lightRig>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lIns="457200" tIns="91440" rIns="45720" bIns="9144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Rearrange(</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	"c (p1 h) w -&gt; (c p1) h w", 	p1=2</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a:t>
            </a:r>
          </a:p>
        </p:txBody>
      </p:sp>
      <p:sp>
        <p:nvSpPr>
          <p:cNvPr id="27" name="Rectangle 26">
            <a:extLst>
              <a:ext uri="{FF2B5EF4-FFF2-40B4-BE49-F238E27FC236}">
                <a16:creationId xmlns:a16="http://schemas.microsoft.com/office/drawing/2014/main" id="{816125AD-DEB3-AB84-307B-7EEF473EEDED}"/>
              </a:ext>
            </a:extLst>
          </p:cNvPr>
          <p:cNvSpPr/>
          <p:nvPr/>
        </p:nvSpPr>
        <p:spPr>
          <a:xfrm>
            <a:off x="5200998" y="5169409"/>
            <a:ext cx="11055927" cy="3561311"/>
          </a:xfrm>
          <a:prstGeom prst="rect">
            <a:avLst/>
          </a:prstGeom>
          <a:noFill/>
          <a:ln>
            <a:solidFill>
              <a:schemeClr val="tx2"/>
            </a:solidFill>
          </a:ln>
          <a:scene3d>
            <a:camera prst="orthographicFront"/>
            <a:lightRig rig="soft" dir="t">
              <a:rot lat="0" lon="0" rev="20400000"/>
            </a:lightRig>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lIns="457200" tIns="91440" rIns="45720" bIns="9144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Rearrange(</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	"c (h p1) w -&gt; (c p1) h w", 	p1=2</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a:t>
            </a:r>
          </a:p>
        </p:txBody>
      </p:sp>
      <p:graphicFrame>
        <p:nvGraphicFramePr>
          <p:cNvPr id="28" name="Table 25">
            <a:extLst>
              <a:ext uri="{FF2B5EF4-FFF2-40B4-BE49-F238E27FC236}">
                <a16:creationId xmlns:a16="http://schemas.microsoft.com/office/drawing/2014/main" id="{04AE8816-F41E-7457-05D9-A415A07C3B87}"/>
              </a:ext>
            </a:extLst>
          </p:cNvPr>
          <p:cNvGraphicFramePr>
            <a:graphicFrameLocks noGrp="1"/>
          </p:cNvGraphicFramePr>
          <p:nvPr/>
        </p:nvGraphicFramePr>
        <p:xfrm>
          <a:off x="6126481" y="9791055"/>
          <a:ext cx="9204960" cy="7167882"/>
        </p:xfrm>
        <a:graphic>
          <a:graphicData uri="http://schemas.openxmlformats.org/drawingml/2006/table">
            <a:tbl>
              <a:tblPr firstRow="1" bandRow="1">
                <a:tableStyleId>{5C22544A-7EE6-4342-B048-85BDC9FD1C3A}</a:tableStyleId>
              </a:tblPr>
              <a:tblGrid>
                <a:gridCol w="1534160">
                  <a:extLst>
                    <a:ext uri="{9D8B030D-6E8A-4147-A177-3AD203B41FA5}">
                      <a16:colId xmlns:a16="http://schemas.microsoft.com/office/drawing/2014/main" val="2213415125"/>
                    </a:ext>
                  </a:extLst>
                </a:gridCol>
                <a:gridCol w="1534160">
                  <a:extLst>
                    <a:ext uri="{9D8B030D-6E8A-4147-A177-3AD203B41FA5}">
                      <a16:colId xmlns:a16="http://schemas.microsoft.com/office/drawing/2014/main" val="4051812869"/>
                    </a:ext>
                  </a:extLst>
                </a:gridCol>
                <a:gridCol w="1534160">
                  <a:extLst>
                    <a:ext uri="{9D8B030D-6E8A-4147-A177-3AD203B41FA5}">
                      <a16:colId xmlns:a16="http://schemas.microsoft.com/office/drawing/2014/main" val="1328166560"/>
                    </a:ext>
                  </a:extLst>
                </a:gridCol>
                <a:gridCol w="1534160">
                  <a:extLst>
                    <a:ext uri="{9D8B030D-6E8A-4147-A177-3AD203B41FA5}">
                      <a16:colId xmlns:a16="http://schemas.microsoft.com/office/drawing/2014/main" val="4246046491"/>
                    </a:ext>
                  </a:extLst>
                </a:gridCol>
                <a:gridCol w="1534160">
                  <a:extLst>
                    <a:ext uri="{9D8B030D-6E8A-4147-A177-3AD203B41FA5}">
                      <a16:colId xmlns:a16="http://schemas.microsoft.com/office/drawing/2014/main" val="643585518"/>
                    </a:ext>
                  </a:extLst>
                </a:gridCol>
                <a:gridCol w="1534160">
                  <a:extLst>
                    <a:ext uri="{9D8B030D-6E8A-4147-A177-3AD203B41FA5}">
                      <a16:colId xmlns:a16="http://schemas.microsoft.com/office/drawing/2014/main" val="4074051648"/>
                    </a:ext>
                  </a:extLst>
                </a:gridCol>
              </a:tblGrid>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4271900171"/>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548864020"/>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405205549"/>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924486350"/>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905939331"/>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33765994"/>
                  </a:ext>
                </a:extLst>
              </a:tr>
            </a:tbl>
          </a:graphicData>
        </a:graphic>
      </p:graphicFrame>
      <p:sp>
        <p:nvSpPr>
          <p:cNvPr id="4" name="TextBox 3">
            <a:extLst>
              <a:ext uri="{FF2B5EF4-FFF2-40B4-BE49-F238E27FC236}">
                <a16:creationId xmlns:a16="http://schemas.microsoft.com/office/drawing/2014/main" id="{211DB445-135A-4ACB-A2D8-CFAC92D00B2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AB8BB151-D0B9-929F-0E09-087A86890BE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861299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Sinusoidal Position Embeddings</a:t>
            </a:r>
          </a:p>
        </p:txBody>
      </p:sp>
      <p:sp>
        <p:nvSpPr>
          <p:cNvPr id="2" name="TextBox 1">
            <a:extLst>
              <a:ext uri="{FF2B5EF4-FFF2-40B4-BE49-F238E27FC236}">
                <a16:creationId xmlns:a16="http://schemas.microsoft.com/office/drawing/2014/main" id="{BB5005C4-1A6F-CF25-5CFA-9EAF752AE8E2}"/>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FA169845-AF78-47D1-0613-F35D551F5CD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597221929"/>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6000" dirty="0"/>
              <a:t>Time as a Sequence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How to Represent Time as Discrete Steps?</a:t>
            </a:r>
          </a:p>
        </p:txBody>
      </p:sp>
      <p:graphicFrame>
        <p:nvGraphicFramePr>
          <p:cNvPr id="4" name="Table 4">
            <a:extLst>
              <a:ext uri="{FF2B5EF4-FFF2-40B4-BE49-F238E27FC236}">
                <a16:creationId xmlns:a16="http://schemas.microsoft.com/office/drawing/2014/main" id="{CEB0C794-F850-7D7C-2191-3EC370D7F868}"/>
              </a:ext>
            </a:extLst>
          </p:cNvPr>
          <p:cNvGraphicFramePr>
            <a:graphicFrameLocks noGrp="1"/>
          </p:cNvGraphicFramePr>
          <p:nvPr/>
        </p:nvGraphicFramePr>
        <p:xfrm>
          <a:off x="9105898" y="5573268"/>
          <a:ext cx="18364203"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gridCol w="1669473">
                  <a:extLst>
                    <a:ext uri="{9D8B030D-6E8A-4147-A177-3AD203B41FA5}">
                      <a16:colId xmlns:a16="http://schemas.microsoft.com/office/drawing/2014/main" val="3656674113"/>
                    </a:ext>
                  </a:extLst>
                </a:gridCol>
              </a:tblGrid>
              <a:tr h="1618488">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sp>
        <p:nvSpPr>
          <p:cNvPr id="5" name="Rectangle 4">
            <a:extLst>
              <a:ext uri="{FF2B5EF4-FFF2-40B4-BE49-F238E27FC236}">
                <a16:creationId xmlns:a16="http://schemas.microsoft.com/office/drawing/2014/main" id="{5D8F823F-04F7-208A-E6E1-96DCD18CBE1A}"/>
              </a:ext>
            </a:extLst>
          </p:cNvPr>
          <p:cNvSpPr/>
          <p:nvPr/>
        </p:nvSpPr>
        <p:spPr>
          <a:xfrm>
            <a:off x="3585738" y="13682091"/>
            <a:ext cx="4198356"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As binary?</a:t>
            </a:r>
          </a:p>
        </p:txBody>
      </p:sp>
      <p:sp>
        <p:nvSpPr>
          <p:cNvPr id="6" name="Rectangle 5">
            <a:extLst>
              <a:ext uri="{FF2B5EF4-FFF2-40B4-BE49-F238E27FC236}">
                <a16:creationId xmlns:a16="http://schemas.microsoft.com/office/drawing/2014/main" id="{B0A6A347-16FC-2396-F314-310AFD7E4512}"/>
              </a:ext>
            </a:extLst>
          </p:cNvPr>
          <p:cNvSpPr/>
          <p:nvPr/>
        </p:nvSpPr>
        <p:spPr>
          <a:xfrm>
            <a:off x="3585738" y="5500117"/>
            <a:ext cx="4198356"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t</a:t>
            </a:r>
          </a:p>
        </p:txBody>
      </p:sp>
      <p:graphicFrame>
        <p:nvGraphicFramePr>
          <p:cNvPr id="7" name="Table 4">
            <a:extLst>
              <a:ext uri="{FF2B5EF4-FFF2-40B4-BE49-F238E27FC236}">
                <a16:creationId xmlns:a16="http://schemas.microsoft.com/office/drawing/2014/main" id="{D910A779-30D6-32BC-F159-D41CAE7BFB04}"/>
              </a:ext>
            </a:extLst>
          </p:cNvPr>
          <p:cNvGraphicFramePr>
            <a:graphicFrameLocks noGrp="1"/>
          </p:cNvGraphicFramePr>
          <p:nvPr/>
        </p:nvGraphicFramePr>
        <p:xfrm>
          <a:off x="9105897" y="8268843"/>
          <a:ext cx="18364203"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gridCol w="1669473">
                  <a:extLst>
                    <a:ext uri="{9D8B030D-6E8A-4147-A177-3AD203B41FA5}">
                      <a16:colId xmlns:a16="http://schemas.microsoft.com/office/drawing/2014/main" val="3656674113"/>
                    </a:ext>
                  </a:extLst>
                </a:gridCol>
              </a:tblGrid>
              <a:tr h="1618488">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sp>
        <p:nvSpPr>
          <p:cNvPr id="8" name="Rectangle 7">
            <a:extLst>
              <a:ext uri="{FF2B5EF4-FFF2-40B4-BE49-F238E27FC236}">
                <a16:creationId xmlns:a16="http://schemas.microsoft.com/office/drawing/2014/main" id="{5F43D647-89BF-0E60-3BAA-D779DF2820F0}"/>
              </a:ext>
            </a:extLst>
          </p:cNvPr>
          <p:cNvSpPr/>
          <p:nvPr/>
        </p:nvSpPr>
        <p:spPr>
          <a:xfrm>
            <a:off x="3585738" y="8268843"/>
            <a:ext cx="4198356"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As a one-hot encoding?</a:t>
            </a:r>
          </a:p>
        </p:txBody>
      </p:sp>
      <p:graphicFrame>
        <p:nvGraphicFramePr>
          <p:cNvPr id="9" name="Table 4">
            <a:extLst>
              <a:ext uri="{FF2B5EF4-FFF2-40B4-BE49-F238E27FC236}">
                <a16:creationId xmlns:a16="http://schemas.microsoft.com/office/drawing/2014/main" id="{A7E5ED0A-074D-1EB9-3582-43A1FD89E300}"/>
              </a:ext>
            </a:extLst>
          </p:cNvPr>
          <p:cNvGraphicFramePr>
            <a:graphicFrameLocks noGrp="1"/>
          </p:cNvGraphicFramePr>
          <p:nvPr/>
        </p:nvGraphicFramePr>
        <p:xfrm>
          <a:off x="9105896" y="11254359"/>
          <a:ext cx="18364203" cy="6473952"/>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gridCol w="1669473">
                  <a:extLst>
                    <a:ext uri="{9D8B030D-6E8A-4147-A177-3AD203B41FA5}">
                      <a16:colId xmlns:a16="http://schemas.microsoft.com/office/drawing/2014/main" val="3656674113"/>
                    </a:ext>
                  </a:extLst>
                </a:gridCol>
              </a:tblGrid>
              <a:tr h="1618488">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r h="1618488">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15455633"/>
                  </a:ext>
                </a:extLst>
              </a:tr>
              <a:tr h="1618488">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00744972"/>
                  </a:ext>
                </a:extLst>
              </a:tr>
              <a:tr h="1618488">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91789532"/>
                  </a:ext>
                </a:extLst>
              </a:tr>
            </a:tbl>
          </a:graphicData>
        </a:graphic>
      </p:graphicFrame>
      <p:sp>
        <p:nvSpPr>
          <p:cNvPr id="10" name="Rectangle 9">
            <a:extLst>
              <a:ext uri="{FF2B5EF4-FFF2-40B4-BE49-F238E27FC236}">
                <a16:creationId xmlns:a16="http://schemas.microsoft.com/office/drawing/2014/main" id="{DA44CABF-2CD0-2E4C-A9F3-C39718A322B9}"/>
              </a:ext>
            </a:extLst>
          </p:cNvPr>
          <p:cNvSpPr/>
          <p:nvPr/>
        </p:nvSpPr>
        <p:spPr>
          <a:xfrm>
            <a:off x="4799091" y="9701212"/>
            <a:ext cx="1771650" cy="1171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 = 7</a:t>
            </a:r>
          </a:p>
        </p:txBody>
      </p:sp>
      <p:sp>
        <p:nvSpPr>
          <p:cNvPr id="3" name="TextBox 2">
            <a:extLst>
              <a:ext uri="{FF2B5EF4-FFF2-40B4-BE49-F238E27FC236}">
                <a16:creationId xmlns:a16="http://schemas.microsoft.com/office/drawing/2014/main" id="{76D4C972-A46E-9498-E154-FBBD5DD87AF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1" name="Slide Number Placeholder 3">
            <a:extLst>
              <a:ext uri="{FF2B5EF4-FFF2-40B4-BE49-F238E27FC236}">
                <a16:creationId xmlns:a16="http://schemas.microsoft.com/office/drawing/2014/main" id="{89DB851E-D58B-DB29-CF89-4EE41985997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265872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6000" dirty="0"/>
              <a:t>Time as a Sequence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9000" dirty="0"/>
              <a:t>As a Unit Circle?</a:t>
            </a:r>
          </a:p>
        </p:txBody>
      </p:sp>
      <p:sp>
        <p:nvSpPr>
          <p:cNvPr id="3" name="Oval 2">
            <a:extLst>
              <a:ext uri="{FF2B5EF4-FFF2-40B4-BE49-F238E27FC236}">
                <a16:creationId xmlns:a16="http://schemas.microsoft.com/office/drawing/2014/main" id="{9A12A7D8-5E80-923B-6EF4-6F0832C4BB5B}"/>
              </a:ext>
            </a:extLst>
          </p:cNvPr>
          <p:cNvSpPr/>
          <p:nvPr/>
        </p:nvSpPr>
        <p:spPr>
          <a:xfrm>
            <a:off x="11787187" y="5001768"/>
            <a:ext cx="13001626" cy="12230779"/>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11" name="Straight Arrow Connector 10">
            <a:extLst>
              <a:ext uri="{FF2B5EF4-FFF2-40B4-BE49-F238E27FC236}">
                <a16:creationId xmlns:a16="http://schemas.microsoft.com/office/drawing/2014/main" id="{539E7ACA-1FBB-CEEC-12FD-A426B30EAB91}"/>
              </a:ext>
            </a:extLst>
          </p:cNvPr>
          <p:cNvCxnSpPr>
            <a:cxnSpLocks/>
            <a:stCxn id="3" idx="2"/>
            <a:endCxn id="3" idx="6"/>
          </p:cNvCxnSpPr>
          <p:nvPr/>
        </p:nvCxnSpPr>
        <p:spPr>
          <a:xfrm>
            <a:off x="11787187" y="11117158"/>
            <a:ext cx="13001626" cy="0"/>
          </a:xfrm>
          <a:prstGeom prst="straightConnector1">
            <a:avLst/>
          </a:prstGeom>
          <a:ln w="1587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B62C2C4-3A0C-FB8C-94F6-418F5D4F9178}"/>
              </a:ext>
            </a:extLst>
          </p:cNvPr>
          <p:cNvCxnSpPr>
            <a:cxnSpLocks/>
            <a:stCxn id="3" idx="0"/>
            <a:endCxn id="3" idx="4"/>
          </p:cNvCxnSpPr>
          <p:nvPr/>
        </p:nvCxnSpPr>
        <p:spPr>
          <a:xfrm>
            <a:off x="18288000" y="5001768"/>
            <a:ext cx="0" cy="12230779"/>
          </a:xfrm>
          <a:prstGeom prst="straightConnector1">
            <a:avLst/>
          </a:prstGeom>
          <a:ln w="1587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864BF50-53F0-8539-D12C-14880868D683}"/>
              </a:ext>
            </a:extLst>
          </p:cNvPr>
          <p:cNvSpPr/>
          <p:nvPr/>
        </p:nvSpPr>
        <p:spPr>
          <a:xfrm>
            <a:off x="24223159" y="10307913"/>
            <a:ext cx="4198356"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1, 0</a:t>
            </a:r>
          </a:p>
        </p:txBody>
      </p:sp>
      <p:sp>
        <p:nvSpPr>
          <p:cNvPr id="25" name="Rectangle 24">
            <a:extLst>
              <a:ext uri="{FF2B5EF4-FFF2-40B4-BE49-F238E27FC236}">
                <a16:creationId xmlns:a16="http://schemas.microsoft.com/office/drawing/2014/main" id="{7768C87F-53F9-3F83-7878-EAD72CD284DA}"/>
              </a:ext>
            </a:extLst>
          </p:cNvPr>
          <p:cNvSpPr/>
          <p:nvPr/>
        </p:nvSpPr>
        <p:spPr>
          <a:xfrm>
            <a:off x="8154485" y="10307913"/>
            <a:ext cx="4198356"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-1, 0</a:t>
            </a:r>
          </a:p>
        </p:txBody>
      </p:sp>
      <p:sp>
        <p:nvSpPr>
          <p:cNvPr id="26" name="Rectangle 25">
            <a:extLst>
              <a:ext uri="{FF2B5EF4-FFF2-40B4-BE49-F238E27FC236}">
                <a16:creationId xmlns:a16="http://schemas.microsoft.com/office/drawing/2014/main" id="{DCC4E835-2C32-810A-3D52-B2209EEC91B1}"/>
              </a:ext>
            </a:extLst>
          </p:cNvPr>
          <p:cNvSpPr/>
          <p:nvPr/>
        </p:nvSpPr>
        <p:spPr>
          <a:xfrm>
            <a:off x="16188822" y="17232547"/>
            <a:ext cx="4198356"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0, -1</a:t>
            </a:r>
          </a:p>
        </p:txBody>
      </p:sp>
      <p:sp>
        <p:nvSpPr>
          <p:cNvPr id="27" name="Rectangle 26">
            <a:extLst>
              <a:ext uri="{FF2B5EF4-FFF2-40B4-BE49-F238E27FC236}">
                <a16:creationId xmlns:a16="http://schemas.microsoft.com/office/drawing/2014/main" id="{DBEE3EC2-9E93-9E34-54C7-505155EBD52F}"/>
              </a:ext>
            </a:extLst>
          </p:cNvPr>
          <p:cNvSpPr/>
          <p:nvPr/>
        </p:nvSpPr>
        <p:spPr>
          <a:xfrm>
            <a:off x="16160789" y="3383280"/>
            <a:ext cx="4198356"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1, 0</a:t>
            </a:r>
          </a:p>
        </p:txBody>
      </p:sp>
      <p:cxnSp>
        <p:nvCxnSpPr>
          <p:cNvPr id="29" name="Straight Arrow Connector 28">
            <a:extLst>
              <a:ext uri="{FF2B5EF4-FFF2-40B4-BE49-F238E27FC236}">
                <a16:creationId xmlns:a16="http://schemas.microsoft.com/office/drawing/2014/main" id="{167463FC-40D0-F685-ABB3-8CE2B86F623D}"/>
              </a:ext>
            </a:extLst>
          </p:cNvPr>
          <p:cNvCxnSpPr>
            <a:endCxn id="3" idx="1"/>
          </p:cNvCxnSpPr>
          <p:nvPr/>
        </p:nvCxnSpPr>
        <p:spPr>
          <a:xfrm flipH="1" flipV="1">
            <a:off x="13691231" y="6792924"/>
            <a:ext cx="4596769" cy="4303320"/>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Block Arc 29">
            <a:extLst>
              <a:ext uri="{FF2B5EF4-FFF2-40B4-BE49-F238E27FC236}">
                <a16:creationId xmlns:a16="http://schemas.microsoft.com/office/drawing/2014/main" id="{B3FDEB48-C5FB-758C-D9A2-840947A46222}"/>
              </a:ext>
            </a:extLst>
          </p:cNvPr>
          <p:cNvSpPr/>
          <p:nvPr/>
        </p:nvSpPr>
        <p:spPr>
          <a:xfrm>
            <a:off x="16844963" y="9859253"/>
            <a:ext cx="2828925" cy="2572015"/>
          </a:xfrm>
          <a:prstGeom prst="blockArc">
            <a:avLst>
              <a:gd name="adj1" fmla="val 13673147"/>
              <a:gd name="adj2" fmla="val 0"/>
              <a:gd name="adj3" fmla="val 25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67F86007-1CA4-78C0-1318-2776A5322834}"/>
                  </a:ext>
                </a:extLst>
              </p:cNvPr>
              <p:cNvSpPr/>
              <p:nvPr/>
            </p:nvSpPr>
            <p:spPr>
              <a:xfrm>
                <a:off x="17527212" y="8496797"/>
                <a:ext cx="4198356"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1" name="Rectangle 30">
                <a:extLst>
                  <a:ext uri="{FF2B5EF4-FFF2-40B4-BE49-F238E27FC236}">
                    <a16:creationId xmlns:a16="http://schemas.microsoft.com/office/drawing/2014/main" id="{67F86007-1CA4-78C0-1318-2776A5322834}"/>
                  </a:ext>
                </a:extLst>
              </p:cNvPr>
              <p:cNvSpPr>
                <a:spLocks noRot="1" noChangeAspect="1" noMove="1" noResize="1" noEditPoints="1" noAdjustHandles="1" noChangeArrowheads="1" noChangeShapeType="1" noTextEdit="1"/>
              </p:cNvSpPr>
              <p:nvPr/>
            </p:nvSpPr>
            <p:spPr>
              <a:xfrm>
                <a:off x="17527212" y="8496797"/>
                <a:ext cx="4198356" cy="1618488"/>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03A2948F-1787-17F5-C67F-E889B4FFD6AF}"/>
                  </a:ext>
                </a:extLst>
              </p:cNvPr>
              <p:cNvSpPr/>
              <p:nvPr/>
            </p:nvSpPr>
            <p:spPr>
              <a:xfrm>
                <a:off x="10719709" y="4365192"/>
                <a:ext cx="4198356"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ad>
                            <m:radPr>
                              <m:degHide m:val="on"/>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radPr>
                            <m:deg/>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2</m:t>
                              </m:r>
                            </m:e>
                          </m:rad>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2</m:t>
                          </m:r>
                        </m:den>
                      </m:f>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mn-ea"/>
                              <a:cs typeface="NVIDIA Sans" panose="020B0503020203020204" pitchFamily="34" charset="0"/>
                            </a:rPr>
                          </m:ctrlPr>
                        </m:fPr>
                        <m:num>
                          <m:rad>
                            <m:radPr>
                              <m:degHide m:val="on"/>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mn-ea"/>
                                  <a:cs typeface="NVIDIA Sans" panose="020B0503020203020204" pitchFamily="34" charset="0"/>
                                </a:rPr>
                              </m:ctrlPr>
                            </m:radPr>
                            <m:deg/>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mn-ea"/>
                                  <a:cs typeface="NVIDIA Sans" panose="020B0503020203020204" pitchFamily="34" charset="0"/>
                                </a:rPr>
                                <m:t>2</m:t>
                              </m:r>
                            </m:e>
                          </m:rad>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mn-ea"/>
                              <a:cs typeface="NVIDIA Sans" panose="020B0503020203020204" pitchFamily="34" charset="0"/>
                            </a:rPr>
                            <m:t>2</m:t>
                          </m:r>
                        </m:den>
                      </m:f>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2" name="Rectangle 31">
                <a:extLst>
                  <a:ext uri="{FF2B5EF4-FFF2-40B4-BE49-F238E27FC236}">
                    <a16:creationId xmlns:a16="http://schemas.microsoft.com/office/drawing/2014/main" id="{03A2948F-1787-17F5-C67F-E889B4FFD6AF}"/>
                  </a:ext>
                </a:extLst>
              </p:cNvPr>
              <p:cNvSpPr>
                <a:spLocks noRot="1" noChangeAspect="1" noMove="1" noResize="1" noEditPoints="1" noAdjustHandles="1" noChangeArrowheads="1" noChangeShapeType="1" noTextEdit="1"/>
              </p:cNvSpPr>
              <p:nvPr/>
            </p:nvSpPr>
            <p:spPr>
              <a:xfrm>
                <a:off x="10719709" y="4365192"/>
                <a:ext cx="4198356" cy="1618488"/>
              </a:xfrm>
              <a:prstGeom prst="rect">
                <a:avLst/>
              </a:prstGeom>
              <a:blipFill>
                <a:blip r:embed="rId4"/>
                <a:stretch>
                  <a:fillRect/>
                </a:stretch>
              </a:blipFill>
              <a:ln>
                <a:noFill/>
              </a:ln>
            </p:spPr>
            <p:txBody>
              <a:bodyPr/>
              <a:lstStyle/>
              <a:p>
                <a:r>
                  <a:rPr lang="en-US">
                    <a:noFill/>
                  </a:rPr>
                  <a:t> </a:t>
                </a:r>
              </a:p>
            </p:txBody>
          </p:sp>
        </mc:Fallback>
      </mc:AlternateContent>
      <p:grpSp>
        <p:nvGrpSpPr>
          <p:cNvPr id="35" name="Group 34">
            <a:extLst>
              <a:ext uri="{FF2B5EF4-FFF2-40B4-BE49-F238E27FC236}">
                <a16:creationId xmlns:a16="http://schemas.microsoft.com/office/drawing/2014/main" id="{37406B88-774B-304E-9BEA-1A63BE65F220}"/>
              </a:ext>
            </a:extLst>
          </p:cNvPr>
          <p:cNvGrpSpPr/>
          <p:nvPr/>
        </p:nvGrpSpPr>
        <p:grpSpPr>
          <a:xfrm>
            <a:off x="7188800" y="4704587"/>
            <a:ext cx="4686080" cy="3194761"/>
            <a:chOff x="7188800" y="4704587"/>
            <a:chExt cx="4686080" cy="3194761"/>
          </a:xfrm>
        </p:grpSpPr>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1EFD5A91-937B-E1EA-D533-844199028313}"/>
                    </a:ext>
                  </a:extLst>
                </p:cNvPr>
                <p:cNvSpPr/>
                <p:nvPr/>
              </p:nvSpPr>
              <p:spPr>
                <a:xfrm>
                  <a:off x="7188800" y="6280860"/>
                  <a:ext cx="4686080"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funcPr>
                          <m:fName>
                            <m:r>
                              <m:rPr>
                                <m:sty m:val="p"/>
                              </m:rP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cos</m:t>
                            </m:r>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e>
                            </m:d>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 </m:t>
                            </m:r>
                            <m:r>
                              <m:rPr>
                                <m:sty m:val="p"/>
                              </m:rP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sin</m:t>
                            </m:r>
                          </m:fName>
                          <m:e>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e>
                            </m:d>
                          </m:e>
                        </m:func>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3" name="Rectangle 32">
                  <a:extLst>
                    <a:ext uri="{FF2B5EF4-FFF2-40B4-BE49-F238E27FC236}">
                      <a16:creationId xmlns:a16="http://schemas.microsoft.com/office/drawing/2014/main" id="{1EFD5A91-937B-E1EA-D533-844199028313}"/>
                    </a:ext>
                  </a:extLst>
                </p:cNvPr>
                <p:cNvSpPr>
                  <a:spLocks noRot="1" noChangeAspect="1" noMove="1" noResize="1" noEditPoints="1" noAdjustHandles="1" noChangeArrowheads="1" noChangeShapeType="1" noTextEdit="1"/>
                </p:cNvSpPr>
                <p:nvPr/>
              </p:nvSpPr>
              <p:spPr>
                <a:xfrm>
                  <a:off x="7188800" y="6280860"/>
                  <a:ext cx="4686080" cy="1618488"/>
                </a:xfrm>
                <a:prstGeom prst="rect">
                  <a:avLst/>
                </a:prstGeom>
                <a:blipFill>
                  <a:blip r:embed="rId5"/>
                  <a:stretch>
                    <a:fillRect/>
                  </a:stretch>
                </a:blipFill>
                <a:ln>
                  <a:solidFill>
                    <a:schemeClr val="tx2"/>
                  </a:solidFill>
                </a:ln>
              </p:spPr>
              <p:txBody>
                <a:bodyPr/>
                <a:lstStyle/>
                <a:p>
                  <a:r>
                    <a:rPr lang="en-US">
                      <a:noFill/>
                    </a:rPr>
                    <a:t> </a:t>
                  </a:r>
                </a:p>
              </p:txBody>
            </p:sp>
          </mc:Fallback>
        </mc:AlternateContent>
        <p:sp>
          <p:nvSpPr>
            <p:cNvPr id="34" name="Arrow: Bent 33">
              <a:extLst>
                <a:ext uri="{FF2B5EF4-FFF2-40B4-BE49-F238E27FC236}">
                  <a16:creationId xmlns:a16="http://schemas.microsoft.com/office/drawing/2014/main" id="{66AE54E8-08C2-4179-9BDE-BF81C3715C8D}"/>
                </a:ext>
              </a:extLst>
            </p:cNvPr>
            <p:cNvSpPr/>
            <p:nvPr/>
          </p:nvSpPr>
          <p:spPr>
            <a:xfrm>
              <a:off x="9444147" y="4704587"/>
              <a:ext cx="1809301" cy="1279093"/>
            </a:xfrm>
            <a:prstGeom prst="bentArrow">
              <a:avLst>
                <a:gd name="adj1" fmla="val 50000"/>
                <a:gd name="adj2" fmla="val 40565"/>
                <a:gd name="adj3" fmla="val 47766"/>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4" name="TextBox 3">
            <a:extLst>
              <a:ext uri="{FF2B5EF4-FFF2-40B4-BE49-F238E27FC236}">
                <a16:creationId xmlns:a16="http://schemas.microsoft.com/office/drawing/2014/main" id="{0A233C52-FA66-3A67-D7EB-A5B2E22EAFF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B4891CD9-F0EB-4A9D-412A-AEA148A4E7D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29710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6000" dirty="0"/>
              <a:t>Time as a Sequence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6000" dirty="0"/>
              <a:t>As Unit Circles?</a:t>
            </a:r>
          </a:p>
        </p:txBody>
      </p:sp>
      <p:grpSp>
        <p:nvGrpSpPr>
          <p:cNvPr id="12" name="Group 11">
            <a:extLst>
              <a:ext uri="{FF2B5EF4-FFF2-40B4-BE49-F238E27FC236}">
                <a16:creationId xmlns:a16="http://schemas.microsoft.com/office/drawing/2014/main" id="{60F6D59B-5460-E9CF-A60E-3AE5A82BCCFE}"/>
              </a:ext>
            </a:extLst>
          </p:cNvPr>
          <p:cNvGrpSpPr/>
          <p:nvPr/>
        </p:nvGrpSpPr>
        <p:grpSpPr>
          <a:xfrm>
            <a:off x="5350465" y="5573268"/>
            <a:ext cx="6253290" cy="6048462"/>
            <a:chOff x="5350465" y="5573268"/>
            <a:chExt cx="6253290" cy="6048462"/>
          </a:xfrm>
        </p:grpSpPr>
        <p:sp>
          <p:nvSpPr>
            <p:cNvPr id="3" name="Oval 2">
              <a:extLst>
                <a:ext uri="{FF2B5EF4-FFF2-40B4-BE49-F238E27FC236}">
                  <a16:creationId xmlns:a16="http://schemas.microsoft.com/office/drawing/2014/main" id="{9A12A7D8-5E80-923B-6EF4-6F0832C4BB5B}"/>
                </a:ext>
              </a:extLst>
            </p:cNvPr>
            <p:cNvSpPr/>
            <p:nvPr/>
          </p:nvSpPr>
          <p:spPr>
            <a:xfrm>
              <a:off x="5350465" y="5739188"/>
              <a:ext cx="6253290" cy="5882542"/>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29" name="Straight Arrow Connector 28">
              <a:extLst>
                <a:ext uri="{FF2B5EF4-FFF2-40B4-BE49-F238E27FC236}">
                  <a16:creationId xmlns:a16="http://schemas.microsoft.com/office/drawing/2014/main" id="{167463FC-40D0-F685-ABB3-8CE2B86F623D}"/>
                </a:ext>
              </a:extLst>
            </p:cNvPr>
            <p:cNvCxnSpPr>
              <a:cxnSpLocks/>
              <a:endCxn id="3" idx="6"/>
            </p:cNvCxnSpPr>
            <p:nvPr/>
          </p:nvCxnSpPr>
          <p:spPr>
            <a:xfrm>
              <a:off x="8477110" y="8680459"/>
              <a:ext cx="3126645" cy="0"/>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62F05BE-4CDD-65D1-BEDA-8EA402441311}"/>
                </a:ext>
              </a:extLst>
            </p:cNvPr>
            <p:cNvSpPr/>
            <p:nvPr/>
          </p:nvSpPr>
          <p:spPr>
            <a:xfrm>
              <a:off x="7162050" y="5573268"/>
              <a:ext cx="2630120"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12</a:t>
              </a:r>
            </a:p>
          </p:txBody>
        </p:sp>
      </p:grpSp>
      <p:grpSp>
        <p:nvGrpSpPr>
          <p:cNvPr id="42" name="Group 41">
            <a:extLst>
              <a:ext uri="{FF2B5EF4-FFF2-40B4-BE49-F238E27FC236}">
                <a16:creationId xmlns:a16="http://schemas.microsoft.com/office/drawing/2014/main" id="{12F71F56-88C0-2292-2F93-B7789572856E}"/>
              </a:ext>
            </a:extLst>
          </p:cNvPr>
          <p:cNvGrpSpPr/>
          <p:nvPr/>
        </p:nvGrpSpPr>
        <p:grpSpPr>
          <a:xfrm>
            <a:off x="5350465" y="5573268"/>
            <a:ext cx="14318165" cy="13191598"/>
            <a:chOff x="5350465" y="5573268"/>
            <a:chExt cx="14318165" cy="13191598"/>
          </a:xfrm>
        </p:grpSpPr>
        <p:sp>
          <p:nvSpPr>
            <p:cNvPr id="8" name="Oval 7">
              <a:extLst>
                <a:ext uri="{FF2B5EF4-FFF2-40B4-BE49-F238E27FC236}">
                  <a16:creationId xmlns:a16="http://schemas.microsoft.com/office/drawing/2014/main" id="{044FAB0E-3E19-144D-1B44-907E91D47835}"/>
                </a:ext>
              </a:extLst>
            </p:cNvPr>
            <p:cNvSpPr/>
            <p:nvPr/>
          </p:nvSpPr>
          <p:spPr>
            <a:xfrm>
              <a:off x="13415340" y="5739188"/>
              <a:ext cx="6253290" cy="5882542"/>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9" name="Straight Arrow Connector 8">
              <a:extLst>
                <a:ext uri="{FF2B5EF4-FFF2-40B4-BE49-F238E27FC236}">
                  <a16:creationId xmlns:a16="http://schemas.microsoft.com/office/drawing/2014/main" id="{F6999019-E8F5-5220-A83E-B1A91E9AD8B6}"/>
                </a:ext>
              </a:extLst>
            </p:cNvPr>
            <p:cNvCxnSpPr>
              <a:cxnSpLocks/>
            </p:cNvCxnSpPr>
            <p:nvPr/>
          </p:nvCxnSpPr>
          <p:spPr>
            <a:xfrm>
              <a:off x="16541985" y="8680459"/>
              <a:ext cx="3126645" cy="670018"/>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5C0FBA3-2BF9-5800-64E1-4BE2020A11F6}"/>
                </a:ext>
              </a:extLst>
            </p:cNvPr>
            <p:cNvSpPr/>
            <p:nvPr/>
          </p:nvSpPr>
          <p:spPr>
            <a:xfrm>
              <a:off x="15226925" y="5573268"/>
              <a:ext cx="2630120"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11</a:t>
              </a:r>
            </a:p>
          </p:txBody>
        </p:sp>
        <p:grpSp>
          <p:nvGrpSpPr>
            <p:cNvPr id="39" name="Group 38">
              <a:extLst>
                <a:ext uri="{FF2B5EF4-FFF2-40B4-BE49-F238E27FC236}">
                  <a16:creationId xmlns:a16="http://schemas.microsoft.com/office/drawing/2014/main" id="{4923DA54-2AE8-289C-D521-8B1331D6A481}"/>
                </a:ext>
              </a:extLst>
            </p:cNvPr>
            <p:cNvGrpSpPr/>
            <p:nvPr/>
          </p:nvGrpSpPr>
          <p:grpSpPr>
            <a:xfrm>
              <a:off x="5350465" y="12716404"/>
              <a:ext cx="6253290" cy="6048462"/>
              <a:chOff x="5350465" y="12716404"/>
              <a:chExt cx="6253290" cy="6048462"/>
            </a:xfrm>
          </p:grpSpPr>
          <p:sp>
            <p:nvSpPr>
              <p:cNvPr id="16" name="Oval 15">
                <a:extLst>
                  <a:ext uri="{FF2B5EF4-FFF2-40B4-BE49-F238E27FC236}">
                    <a16:creationId xmlns:a16="http://schemas.microsoft.com/office/drawing/2014/main" id="{AF82C14D-CC14-9A7D-74FA-906E2DBE2C43}"/>
                  </a:ext>
                </a:extLst>
              </p:cNvPr>
              <p:cNvSpPr/>
              <p:nvPr/>
            </p:nvSpPr>
            <p:spPr>
              <a:xfrm>
                <a:off x="5350465" y="12882324"/>
                <a:ext cx="6253290" cy="5882542"/>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17" name="Straight Arrow Connector 16">
                <a:extLst>
                  <a:ext uri="{FF2B5EF4-FFF2-40B4-BE49-F238E27FC236}">
                    <a16:creationId xmlns:a16="http://schemas.microsoft.com/office/drawing/2014/main" id="{A9AD09B7-13C0-A91B-9B2A-48BCB20816EC}"/>
                  </a:ext>
                </a:extLst>
              </p:cNvPr>
              <p:cNvCxnSpPr>
                <a:cxnSpLocks/>
              </p:cNvCxnSpPr>
              <p:nvPr/>
            </p:nvCxnSpPr>
            <p:spPr>
              <a:xfrm>
                <a:off x="8477110" y="15823595"/>
                <a:ext cx="2696102" cy="1166547"/>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F826D65-E240-6DE3-5BBB-DB8D946082A1}"/>
                  </a:ext>
                </a:extLst>
              </p:cNvPr>
              <p:cNvSpPr/>
              <p:nvPr/>
            </p:nvSpPr>
            <p:spPr>
              <a:xfrm>
                <a:off x="7162050" y="12716404"/>
                <a:ext cx="2630120"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10</a:t>
                </a:r>
              </a:p>
            </p:txBody>
          </p:sp>
        </p:grpSp>
        <p:grpSp>
          <p:nvGrpSpPr>
            <p:cNvPr id="40" name="Group 39">
              <a:extLst>
                <a:ext uri="{FF2B5EF4-FFF2-40B4-BE49-F238E27FC236}">
                  <a16:creationId xmlns:a16="http://schemas.microsoft.com/office/drawing/2014/main" id="{87A804EE-A78C-653B-F04F-EADC75C32889}"/>
                </a:ext>
              </a:extLst>
            </p:cNvPr>
            <p:cNvGrpSpPr/>
            <p:nvPr/>
          </p:nvGrpSpPr>
          <p:grpSpPr>
            <a:xfrm>
              <a:off x="13415340" y="12716404"/>
              <a:ext cx="6253290" cy="6048462"/>
              <a:chOff x="13415340" y="12716404"/>
              <a:chExt cx="6253290" cy="6048462"/>
            </a:xfrm>
          </p:grpSpPr>
          <p:sp>
            <p:nvSpPr>
              <p:cNvPr id="21" name="Oval 20">
                <a:extLst>
                  <a:ext uri="{FF2B5EF4-FFF2-40B4-BE49-F238E27FC236}">
                    <a16:creationId xmlns:a16="http://schemas.microsoft.com/office/drawing/2014/main" id="{C6BB99D1-A243-6999-184C-8A9A4B7AFBD2}"/>
                  </a:ext>
                </a:extLst>
              </p:cNvPr>
              <p:cNvSpPr/>
              <p:nvPr/>
            </p:nvSpPr>
            <p:spPr>
              <a:xfrm>
                <a:off x="13415340" y="12882324"/>
                <a:ext cx="6253290" cy="5882542"/>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22" name="Straight Arrow Connector 21">
                <a:extLst>
                  <a:ext uri="{FF2B5EF4-FFF2-40B4-BE49-F238E27FC236}">
                    <a16:creationId xmlns:a16="http://schemas.microsoft.com/office/drawing/2014/main" id="{E97CC34C-7177-C7B2-998B-8DD164F422F8}"/>
                  </a:ext>
                </a:extLst>
              </p:cNvPr>
              <p:cNvCxnSpPr>
                <a:cxnSpLocks/>
              </p:cNvCxnSpPr>
              <p:nvPr/>
            </p:nvCxnSpPr>
            <p:spPr>
              <a:xfrm>
                <a:off x="16541985" y="15823595"/>
                <a:ext cx="2542428" cy="1579502"/>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A0D7657-A498-ACDF-CCB5-347AD7ADF065}"/>
                  </a:ext>
                </a:extLst>
              </p:cNvPr>
              <p:cNvSpPr/>
              <p:nvPr/>
            </p:nvSpPr>
            <p:spPr>
              <a:xfrm>
                <a:off x="15226925" y="12716404"/>
                <a:ext cx="2630120"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9</a:t>
                </a:r>
              </a:p>
            </p:txBody>
          </p:sp>
        </p:grpSp>
      </p:grpSp>
      <p:sp>
        <p:nvSpPr>
          <p:cNvPr id="38" name="Rectangle 37">
            <a:extLst>
              <a:ext uri="{FF2B5EF4-FFF2-40B4-BE49-F238E27FC236}">
                <a16:creationId xmlns:a16="http://schemas.microsoft.com/office/drawing/2014/main" id="{77110DCC-7860-CAF2-6559-134B0C9BEFE4}"/>
              </a:ext>
            </a:extLst>
          </p:cNvPr>
          <p:cNvSpPr/>
          <p:nvPr/>
        </p:nvSpPr>
        <p:spPr>
          <a:xfrm>
            <a:off x="11332592" y="11621730"/>
            <a:ext cx="2082748" cy="14081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t = 3</a:t>
            </a:r>
          </a:p>
        </p:txBody>
      </p:sp>
      <p:sp>
        <p:nvSpPr>
          <p:cNvPr id="4" name="TextBox 3">
            <a:extLst>
              <a:ext uri="{FF2B5EF4-FFF2-40B4-BE49-F238E27FC236}">
                <a16:creationId xmlns:a16="http://schemas.microsoft.com/office/drawing/2014/main" id="{FE5AF7EC-039D-6C0B-48F0-9EBA6559C9D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F869D881-153D-C9ED-0A4C-60EF0EC2E939}"/>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860898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6000" dirty="0"/>
              <a:t>Time as a Sequence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9000" dirty="0"/>
              <a:t>As Unit Circles?</a:t>
            </a:r>
          </a:p>
        </p:txBody>
      </p:sp>
      <p:grpSp>
        <p:nvGrpSpPr>
          <p:cNvPr id="12" name="Group 11">
            <a:extLst>
              <a:ext uri="{FF2B5EF4-FFF2-40B4-BE49-F238E27FC236}">
                <a16:creationId xmlns:a16="http://schemas.microsoft.com/office/drawing/2014/main" id="{60F6D59B-5460-E9CF-A60E-3AE5A82BCCFE}"/>
              </a:ext>
            </a:extLst>
          </p:cNvPr>
          <p:cNvGrpSpPr/>
          <p:nvPr/>
        </p:nvGrpSpPr>
        <p:grpSpPr>
          <a:xfrm>
            <a:off x="5350465" y="5573268"/>
            <a:ext cx="6253290" cy="6048462"/>
            <a:chOff x="5350465" y="5573268"/>
            <a:chExt cx="6253290" cy="6048462"/>
          </a:xfrm>
        </p:grpSpPr>
        <p:sp>
          <p:nvSpPr>
            <p:cNvPr id="3" name="Oval 2">
              <a:extLst>
                <a:ext uri="{FF2B5EF4-FFF2-40B4-BE49-F238E27FC236}">
                  <a16:creationId xmlns:a16="http://schemas.microsoft.com/office/drawing/2014/main" id="{9A12A7D8-5E80-923B-6EF4-6F0832C4BB5B}"/>
                </a:ext>
              </a:extLst>
            </p:cNvPr>
            <p:cNvSpPr/>
            <p:nvPr/>
          </p:nvSpPr>
          <p:spPr>
            <a:xfrm>
              <a:off x="5350465" y="5739188"/>
              <a:ext cx="6253290" cy="5882542"/>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29" name="Straight Arrow Connector 28">
              <a:extLst>
                <a:ext uri="{FF2B5EF4-FFF2-40B4-BE49-F238E27FC236}">
                  <a16:creationId xmlns:a16="http://schemas.microsoft.com/office/drawing/2014/main" id="{167463FC-40D0-F685-ABB3-8CE2B86F623D}"/>
                </a:ext>
              </a:extLst>
            </p:cNvPr>
            <p:cNvCxnSpPr>
              <a:cxnSpLocks/>
              <a:endCxn id="3" idx="6"/>
            </p:cNvCxnSpPr>
            <p:nvPr/>
          </p:nvCxnSpPr>
          <p:spPr>
            <a:xfrm>
              <a:off x="8477110" y="8680459"/>
              <a:ext cx="3126645" cy="0"/>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62F05BE-4CDD-65D1-BEDA-8EA402441311}"/>
                </a:ext>
              </a:extLst>
            </p:cNvPr>
            <p:cNvSpPr/>
            <p:nvPr/>
          </p:nvSpPr>
          <p:spPr>
            <a:xfrm>
              <a:off x="7162050" y="5573268"/>
              <a:ext cx="2630120"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12</a:t>
              </a:r>
            </a:p>
          </p:txBody>
        </p:sp>
      </p:grpSp>
      <p:sp>
        <p:nvSpPr>
          <p:cNvPr id="8" name="Oval 7">
            <a:extLst>
              <a:ext uri="{FF2B5EF4-FFF2-40B4-BE49-F238E27FC236}">
                <a16:creationId xmlns:a16="http://schemas.microsoft.com/office/drawing/2014/main" id="{044FAB0E-3E19-144D-1B44-907E91D47835}"/>
              </a:ext>
            </a:extLst>
          </p:cNvPr>
          <p:cNvSpPr/>
          <p:nvPr/>
        </p:nvSpPr>
        <p:spPr>
          <a:xfrm>
            <a:off x="13415340" y="5739188"/>
            <a:ext cx="6253290" cy="5882542"/>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9" name="Straight Arrow Connector 8">
            <a:extLst>
              <a:ext uri="{FF2B5EF4-FFF2-40B4-BE49-F238E27FC236}">
                <a16:creationId xmlns:a16="http://schemas.microsoft.com/office/drawing/2014/main" id="{F6999019-E8F5-5220-A83E-B1A91E9AD8B6}"/>
              </a:ext>
            </a:extLst>
          </p:cNvPr>
          <p:cNvCxnSpPr>
            <a:cxnSpLocks/>
          </p:cNvCxnSpPr>
          <p:nvPr/>
        </p:nvCxnSpPr>
        <p:spPr>
          <a:xfrm>
            <a:off x="16541985" y="8680459"/>
            <a:ext cx="3126645" cy="0"/>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5C0FBA3-2BF9-5800-64E1-4BE2020A11F6}"/>
              </a:ext>
            </a:extLst>
          </p:cNvPr>
          <p:cNvSpPr/>
          <p:nvPr/>
        </p:nvSpPr>
        <p:spPr>
          <a:xfrm>
            <a:off x="15226925" y="5573268"/>
            <a:ext cx="2630120"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11</a:t>
            </a:r>
          </a:p>
        </p:txBody>
      </p:sp>
      <p:grpSp>
        <p:nvGrpSpPr>
          <p:cNvPr id="39" name="Group 38">
            <a:extLst>
              <a:ext uri="{FF2B5EF4-FFF2-40B4-BE49-F238E27FC236}">
                <a16:creationId xmlns:a16="http://schemas.microsoft.com/office/drawing/2014/main" id="{4923DA54-2AE8-289C-D521-8B1331D6A481}"/>
              </a:ext>
            </a:extLst>
          </p:cNvPr>
          <p:cNvGrpSpPr/>
          <p:nvPr/>
        </p:nvGrpSpPr>
        <p:grpSpPr>
          <a:xfrm>
            <a:off x="5350465" y="12716404"/>
            <a:ext cx="6253290" cy="6048462"/>
            <a:chOff x="5350465" y="12716404"/>
            <a:chExt cx="6253290" cy="6048462"/>
          </a:xfrm>
        </p:grpSpPr>
        <p:sp>
          <p:nvSpPr>
            <p:cNvPr id="16" name="Oval 15">
              <a:extLst>
                <a:ext uri="{FF2B5EF4-FFF2-40B4-BE49-F238E27FC236}">
                  <a16:creationId xmlns:a16="http://schemas.microsoft.com/office/drawing/2014/main" id="{AF82C14D-CC14-9A7D-74FA-906E2DBE2C43}"/>
                </a:ext>
              </a:extLst>
            </p:cNvPr>
            <p:cNvSpPr/>
            <p:nvPr/>
          </p:nvSpPr>
          <p:spPr>
            <a:xfrm>
              <a:off x="5350465" y="12882324"/>
              <a:ext cx="6253290" cy="5882542"/>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17" name="Straight Arrow Connector 16">
              <a:extLst>
                <a:ext uri="{FF2B5EF4-FFF2-40B4-BE49-F238E27FC236}">
                  <a16:creationId xmlns:a16="http://schemas.microsoft.com/office/drawing/2014/main" id="{A9AD09B7-13C0-A91B-9B2A-48BCB20816EC}"/>
                </a:ext>
              </a:extLst>
            </p:cNvPr>
            <p:cNvCxnSpPr>
              <a:cxnSpLocks/>
              <a:endCxn id="16" idx="4"/>
            </p:cNvCxnSpPr>
            <p:nvPr/>
          </p:nvCxnSpPr>
          <p:spPr>
            <a:xfrm>
              <a:off x="8477110" y="15823595"/>
              <a:ext cx="0" cy="2941271"/>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F826D65-E240-6DE3-5BBB-DB8D946082A1}"/>
                </a:ext>
              </a:extLst>
            </p:cNvPr>
            <p:cNvSpPr/>
            <p:nvPr/>
          </p:nvSpPr>
          <p:spPr>
            <a:xfrm>
              <a:off x="7162050" y="12716404"/>
              <a:ext cx="2630120"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10</a:t>
              </a:r>
            </a:p>
          </p:txBody>
        </p:sp>
      </p:grpSp>
      <p:grpSp>
        <p:nvGrpSpPr>
          <p:cNvPr id="40" name="Group 39">
            <a:extLst>
              <a:ext uri="{FF2B5EF4-FFF2-40B4-BE49-F238E27FC236}">
                <a16:creationId xmlns:a16="http://schemas.microsoft.com/office/drawing/2014/main" id="{87A804EE-A78C-653B-F04F-EADC75C32889}"/>
              </a:ext>
            </a:extLst>
          </p:cNvPr>
          <p:cNvGrpSpPr/>
          <p:nvPr/>
        </p:nvGrpSpPr>
        <p:grpSpPr>
          <a:xfrm>
            <a:off x="13415340" y="12716404"/>
            <a:ext cx="6253290" cy="6048462"/>
            <a:chOff x="13415340" y="12716404"/>
            <a:chExt cx="6253290" cy="6048462"/>
          </a:xfrm>
        </p:grpSpPr>
        <p:sp>
          <p:nvSpPr>
            <p:cNvPr id="21" name="Oval 20">
              <a:extLst>
                <a:ext uri="{FF2B5EF4-FFF2-40B4-BE49-F238E27FC236}">
                  <a16:creationId xmlns:a16="http://schemas.microsoft.com/office/drawing/2014/main" id="{C6BB99D1-A243-6999-184C-8A9A4B7AFBD2}"/>
                </a:ext>
              </a:extLst>
            </p:cNvPr>
            <p:cNvSpPr/>
            <p:nvPr/>
          </p:nvSpPr>
          <p:spPr>
            <a:xfrm>
              <a:off x="13415340" y="12882324"/>
              <a:ext cx="6253290" cy="5882542"/>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22" name="Straight Arrow Connector 21">
              <a:extLst>
                <a:ext uri="{FF2B5EF4-FFF2-40B4-BE49-F238E27FC236}">
                  <a16:creationId xmlns:a16="http://schemas.microsoft.com/office/drawing/2014/main" id="{E97CC34C-7177-C7B2-998B-8DD164F422F8}"/>
                </a:ext>
              </a:extLst>
            </p:cNvPr>
            <p:cNvCxnSpPr>
              <a:cxnSpLocks/>
            </p:cNvCxnSpPr>
            <p:nvPr/>
          </p:nvCxnSpPr>
          <p:spPr>
            <a:xfrm flipH="1">
              <a:off x="13687425" y="15823595"/>
              <a:ext cx="2854560" cy="1064230"/>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A0D7657-A498-ACDF-CCB5-347AD7ADF065}"/>
                </a:ext>
              </a:extLst>
            </p:cNvPr>
            <p:cNvSpPr/>
            <p:nvPr/>
          </p:nvSpPr>
          <p:spPr>
            <a:xfrm>
              <a:off x="15226925" y="12716404"/>
              <a:ext cx="2630120"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9</a:t>
              </a:r>
            </a:p>
          </p:txBody>
        </p:sp>
      </p:grpSp>
      <p:sp>
        <p:nvSpPr>
          <p:cNvPr id="38" name="Rectangle 37">
            <a:extLst>
              <a:ext uri="{FF2B5EF4-FFF2-40B4-BE49-F238E27FC236}">
                <a16:creationId xmlns:a16="http://schemas.microsoft.com/office/drawing/2014/main" id="{77110DCC-7860-CAF2-6559-134B0C9BEFE4}"/>
              </a:ext>
            </a:extLst>
          </p:cNvPr>
          <p:cNvSpPr/>
          <p:nvPr/>
        </p:nvSpPr>
        <p:spPr>
          <a:xfrm>
            <a:off x="11332592" y="11621730"/>
            <a:ext cx="2082748" cy="14081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t = 15</a:t>
            </a:r>
          </a:p>
        </p:txBody>
      </p:sp>
      <p:grpSp>
        <p:nvGrpSpPr>
          <p:cNvPr id="20" name="Group 19">
            <a:extLst>
              <a:ext uri="{FF2B5EF4-FFF2-40B4-BE49-F238E27FC236}">
                <a16:creationId xmlns:a16="http://schemas.microsoft.com/office/drawing/2014/main" id="{2E3CACF3-0966-29E6-0A07-A68F94C8DCD9}"/>
              </a:ext>
            </a:extLst>
          </p:cNvPr>
          <p:cNvGrpSpPr/>
          <p:nvPr/>
        </p:nvGrpSpPr>
        <p:grpSpPr>
          <a:xfrm>
            <a:off x="22795275" y="3895344"/>
            <a:ext cx="9753600" cy="15026640"/>
            <a:chOff x="22795275" y="3895344"/>
            <a:chExt cx="9753600" cy="15026640"/>
          </a:xfrm>
        </p:grpSpPr>
        <p:pic>
          <p:nvPicPr>
            <p:cNvPr id="14" name="Picture 13" descr="A group of clocks with different numbers&#10;&#10;Description automatically generated">
              <a:extLst>
                <a:ext uri="{FF2B5EF4-FFF2-40B4-BE49-F238E27FC236}">
                  <a16:creationId xmlns:a16="http://schemas.microsoft.com/office/drawing/2014/main" id="{B30EA8BF-9B53-6C92-C1BD-A10E7CDF3E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795275" y="3895344"/>
              <a:ext cx="9753600" cy="13411200"/>
            </a:xfrm>
            <a:prstGeom prst="rect">
              <a:avLst/>
            </a:prstGeom>
          </p:spPr>
        </p:pic>
        <p:sp>
          <p:nvSpPr>
            <p:cNvPr id="15" name="Rectangle: Rounded Corners 14">
              <a:extLst>
                <a:ext uri="{FF2B5EF4-FFF2-40B4-BE49-F238E27FC236}">
                  <a16:creationId xmlns:a16="http://schemas.microsoft.com/office/drawing/2014/main" id="{D64EFB36-B90C-55CD-D00D-5DEFBA5FC2E0}"/>
                </a:ext>
              </a:extLst>
            </p:cNvPr>
            <p:cNvSpPr/>
            <p:nvPr/>
          </p:nvSpPr>
          <p:spPr>
            <a:xfrm>
              <a:off x="23002875" y="17306544"/>
              <a:ext cx="9086849"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a:ea typeface="+mn-ea"/>
                  <a:cs typeface="+mn-cs"/>
                </a:rPr>
                <a:t>A bunch of abstract clocks with different numbers on them</a:t>
              </a:r>
            </a:p>
          </p:txBody>
        </p:sp>
      </p:grpSp>
      <p:sp>
        <p:nvSpPr>
          <p:cNvPr id="4" name="TextBox 3">
            <a:extLst>
              <a:ext uri="{FF2B5EF4-FFF2-40B4-BE49-F238E27FC236}">
                <a16:creationId xmlns:a16="http://schemas.microsoft.com/office/drawing/2014/main" id="{8FEA807D-C832-EA81-FD43-D4E9D9EF2E7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0372B292-F2D3-901A-5DD7-9FDAAFFE70A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092207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5000" dirty="0"/>
              <a:t>Deeper Networks</a:t>
            </a:r>
          </a:p>
        </p:txBody>
      </p:sp>
      <p:sp>
        <p:nvSpPr>
          <p:cNvPr id="2" name="TextBox 1">
            <a:extLst>
              <a:ext uri="{FF2B5EF4-FFF2-40B4-BE49-F238E27FC236}">
                <a16:creationId xmlns:a16="http://schemas.microsoft.com/office/drawing/2014/main" id="{6FE2CA92-B9A0-9FA3-A455-BD8EDFA04DA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9E3E9A6B-B18B-6AE5-11D1-D8BBA7DB14E5}"/>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786393061"/>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768348" y="6382511"/>
            <a:ext cx="2561317" cy="4048669"/>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NVIDIA Sans Medium"/>
                <a:ea typeface="+mn-ea"/>
                <a:cs typeface="+mn-cs"/>
              </a:rPr>
              <a:t>Down0</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3246896" y="11658600"/>
            <a:ext cx="2914807" cy="2818855"/>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6000" dirty="0"/>
              <a:t>The U-Net Architecture</a:t>
            </a:r>
            <a:endParaRPr lang="en-US" sz="16000" strike="sngStrike" dirty="0"/>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9151762" y="15322020"/>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54" name="Cube 53">
            <a:extLst>
              <a:ext uri="{FF2B5EF4-FFF2-40B4-BE49-F238E27FC236}">
                <a16:creationId xmlns:a16="http://schemas.microsoft.com/office/drawing/2014/main" id="{EF69E034-41B5-AB08-1AEB-F1CE09A9E7CC}"/>
              </a:ext>
            </a:extLst>
          </p:cNvPr>
          <p:cNvSpPr/>
          <p:nvPr/>
        </p:nvSpPr>
        <p:spPr>
          <a:xfrm>
            <a:off x="7323667"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a:t>
            </a: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254802" y="16602681"/>
            <a:ext cx="800219" cy="3926701"/>
          </a:xfrm>
          <a:prstGeom prst="rect">
            <a:avLst/>
          </a:prstGeom>
          <a:solidFill>
            <a:schemeClr val="tx2"/>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Latent Vector</a:t>
            </a:r>
          </a:p>
        </p:txBody>
      </p:sp>
      <p:sp>
        <p:nvSpPr>
          <p:cNvPr id="44" name="Cube 43">
            <a:extLst>
              <a:ext uri="{FF2B5EF4-FFF2-40B4-BE49-F238E27FC236}">
                <a16:creationId xmlns:a16="http://schemas.microsoft.com/office/drawing/2014/main" id="{D001671E-BCFF-4292-F0A1-D236A7039590}"/>
              </a:ext>
            </a:extLst>
          </p:cNvPr>
          <p:cNvSpPr/>
          <p:nvPr/>
        </p:nvSpPr>
        <p:spPr>
          <a:xfrm>
            <a:off x="18128598" y="15322019"/>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584636" y="1532582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(Up0)</a:t>
            </a:r>
          </a:p>
        </p:txBody>
      </p:sp>
      <p:sp>
        <p:nvSpPr>
          <p:cNvPr id="49" name="Cube 48">
            <a:extLst>
              <a:ext uri="{FF2B5EF4-FFF2-40B4-BE49-F238E27FC236}">
                <a16:creationId xmlns:a16="http://schemas.microsoft.com/office/drawing/2014/main" id="{578B6BBA-6F83-E5F7-23A8-E76A5161DF12}"/>
              </a:ext>
            </a:extLst>
          </p:cNvPr>
          <p:cNvSpPr/>
          <p:nvPr/>
        </p:nvSpPr>
        <p:spPr>
          <a:xfrm>
            <a:off x="25511336"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(Up1)</a:t>
            </a:r>
          </a:p>
        </p:txBody>
      </p:sp>
      <p:sp>
        <p:nvSpPr>
          <p:cNvPr id="1044" name="Cube 1043">
            <a:extLst>
              <a:ext uri="{FF2B5EF4-FFF2-40B4-BE49-F238E27FC236}">
                <a16:creationId xmlns:a16="http://schemas.microsoft.com/office/drawing/2014/main" id="{BDDFF7E5-DFAB-800B-0192-2BD19E3E3A8E}"/>
              </a:ext>
            </a:extLst>
          </p:cNvPr>
          <p:cNvSpPr/>
          <p:nvPr/>
        </p:nvSpPr>
        <p:spPr>
          <a:xfrm>
            <a:off x="28830054" y="6381783"/>
            <a:ext cx="2314376"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(Up2)</a:t>
            </a:r>
          </a:p>
        </p:txBody>
      </p:sp>
      <p:sp>
        <p:nvSpPr>
          <p:cNvPr id="1052" name="Arrow: Right 1051">
            <a:extLst>
              <a:ext uri="{FF2B5EF4-FFF2-40B4-BE49-F238E27FC236}">
                <a16:creationId xmlns:a16="http://schemas.microsoft.com/office/drawing/2014/main" id="{4F7D26EC-292E-BCB5-49BB-15F4B03A9C61}"/>
              </a:ext>
            </a:extLst>
          </p:cNvPr>
          <p:cNvSpPr/>
          <p:nvPr/>
        </p:nvSpPr>
        <p:spPr>
          <a:xfrm>
            <a:off x="7712377" y="7440941"/>
            <a:ext cx="18638434"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0646457" y="11964072"/>
            <a:ext cx="12219346"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344321" y="15594030"/>
            <a:ext cx="440618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9123961" y="17224701"/>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5777195" y="14821050"/>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8696588" y="10649791"/>
            <a:ext cx="1328239" cy="245185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517886" y="15313999"/>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583339" y="16418670"/>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150360" y="11561899"/>
            <a:ext cx="2466827"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363282"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 name="Cube 4">
            <a:extLst>
              <a:ext uri="{FF2B5EF4-FFF2-40B4-BE49-F238E27FC236}">
                <a16:creationId xmlns:a16="http://schemas.microsoft.com/office/drawing/2014/main" id="{6B3D2B31-2C1A-76F5-0134-A2B1BCC45F39}"/>
              </a:ext>
            </a:extLst>
          </p:cNvPr>
          <p:cNvSpPr/>
          <p:nvPr/>
        </p:nvSpPr>
        <p:spPr>
          <a:xfrm>
            <a:off x="4629832" y="6534553"/>
            <a:ext cx="2561317"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(Down0)</a:t>
            </a:r>
          </a:p>
        </p:txBody>
      </p:sp>
      <p:sp>
        <p:nvSpPr>
          <p:cNvPr id="15" name="Arrow: Right 14">
            <a:extLst>
              <a:ext uri="{FF2B5EF4-FFF2-40B4-BE49-F238E27FC236}">
                <a16:creationId xmlns:a16="http://schemas.microsoft.com/office/drawing/2014/main" id="{5E07D9E4-60A2-87A0-EE47-F7AEFAEC5297}"/>
              </a:ext>
            </a:extLst>
          </p:cNvPr>
          <p:cNvSpPr/>
          <p:nvPr/>
        </p:nvSpPr>
        <p:spPr>
          <a:xfrm>
            <a:off x="3359155"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Adding Time</a:t>
            </a:r>
          </a:p>
        </p:txBody>
      </p:sp>
      <p:pic>
        <p:nvPicPr>
          <p:cNvPr id="4" name="Picture 3">
            <a:extLst>
              <a:ext uri="{FF2B5EF4-FFF2-40B4-BE49-F238E27FC236}">
                <a16:creationId xmlns:a16="http://schemas.microsoft.com/office/drawing/2014/main" id="{6086CC01-6B25-8749-A651-6624EDC8F51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4001" y="6725378"/>
            <a:ext cx="3368602" cy="3399281"/>
          </a:xfrm>
          <a:prstGeom prst="rect">
            <a:avLst/>
          </a:prstGeom>
          <a:scene3d>
            <a:camera prst="isometricOffAxis2Right"/>
            <a:lightRig rig="threePt" dir="t"/>
          </a:scene3d>
        </p:spPr>
      </p:pic>
      <p:pic>
        <p:nvPicPr>
          <p:cNvPr id="8" name="Picture 7">
            <a:extLst>
              <a:ext uri="{FF2B5EF4-FFF2-40B4-BE49-F238E27FC236}">
                <a16:creationId xmlns:a16="http://schemas.microsoft.com/office/drawing/2014/main" id="{ABE13E4D-32A2-7302-7DCB-3666EDAEEEF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824453" y="6910792"/>
            <a:ext cx="3323700" cy="3028451"/>
          </a:xfrm>
          <a:prstGeom prst="rect">
            <a:avLst/>
          </a:prstGeom>
          <a:scene3d>
            <a:camera prst="isometricOffAxis2Right"/>
            <a:lightRig rig="threePt" dir="t"/>
          </a:scene3d>
        </p:spPr>
      </p:pic>
      <p:sp>
        <p:nvSpPr>
          <p:cNvPr id="6" name="TextBox 5">
            <a:extLst>
              <a:ext uri="{FF2B5EF4-FFF2-40B4-BE49-F238E27FC236}">
                <a16:creationId xmlns:a16="http://schemas.microsoft.com/office/drawing/2014/main" id="{1337A89A-1D93-2A7A-8498-6646D23CF62C}"/>
              </a:ext>
            </a:extLst>
          </p:cNvPr>
          <p:cNvSpPr txBox="1"/>
          <p:nvPr/>
        </p:nvSpPr>
        <p:spPr>
          <a:xfrm rot="16200000">
            <a:off x="18873642" y="3993045"/>
            <a:ext cx="800219" cy="229030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a:t>
            </a:r>
          </a:p>
        </p:txBody>
      </p:sp>
      <p:sp>
        <p:nvSpPr>
          <p:cNvPr id="9" name="TextBox 8">
            <a:extLst>
              <a:ext uri="{FF2B5EF4-FFF2-40B4-BE49-F238E27FC236}">
                <a16:creationId xmlns:a16="http://schemas.microsoft.com/office/drawing/2014/main" id="{11BAC999-B35D-46EA-507A-9E2C692AA552}"/>
              </a:ext>
            </a:extLst>
          </p:cNvPr>
          <p:cNvSpPr txBox="1"/>
          <p:nvPr/>
        </p:nvSpPr>
        <p:spPr>
          <a:xfrm rot="16200000">
            <a:off x="29314936" y="3811966"/>
            <a:ext cx="1415772" cy="265246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 </a:t>
            </a:r>
            <a:r>
              <a:rPr kumimoji="0" lang="en-US" sz="4000" b="0" i="0" u="none" strike="noStrike" kern="1200" cap="none" spc="0" normalizeH="0" baseline="0" noProof="0">
                <a:ln>
                  <a:noFill/>
                </a:ln>
                <a:solidFill>
                  <a:srgbClr val="FFFFFF"/>
                </a:solidFill>
                <a:effectLst/>
                <a:uLnTx/>
                <a:uFillTx/>
                <a:latin typeface="NVIDIA Sans Medium"/>
                <a:ea typeface="+mn-ea"/>
                <a:cs typeface="NVIDIA Sans" panose="020B0503020203020204" pitchFamily="34" charset="0"/>
              </a:rPr>
              <a:t>Embed 2</a:t>
            </a:r>
            <a:endPar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endParaRPr>
          </a:p>
        </p:txBody>
      </p:sp>
      <p:sp>
        <p:nvSpPr>
          <p:cNvPr id="10" name="Plus Sign 9">
            <a:extLst>
              <a:ext uri="{FF2B5EF4-FFF2-40B4-BE49-F238E27FC236}">
                <a16:creationId xmlns:a16="http://schemas.microsoft.com/office/drawing/2014/main" id="{4DA84684-B850-67FC-CAC3-40D54022E898}"/>
              </a:ext>
            </a:extLst>
          </p:cNvPr>
          <p:cNvSpPr/>
          <p:nvPr/>
        </p:nvSpPr>
        <p:spPr>
          <a:xfrm>
            <a:off x="26350811" y="10942971"/>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 name="TextBox 11">
            <a:extLst>
              <a:ext uri="{FF2B5EF4-FFF2-40B4-BE49-F238E27FC236}">
                <a16:creationId xmlns:a16="http://schemas.microsoft.com/office/drawing/2014/main" id="{579D5E96-4E08-D691-4F88-0D4D84994E3A}"/>
              </a:ext>
            </a:extLst>
          </p:cNvPr>
          <p:cNvSpPr txBox="1"/>
          <p:nvPr/>
        </p:nvSpPr>
        <p:spPr>
          <a:xfrm rot="16200000">
            <a:off x="26384371" y="8966043"/>
            <a:ext cx="1415772" cy="265246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 Embed 1</a:t>
            </a:r>
          </a:p>
        </p:txBody>
      </p:sp>
      <p:sp>
        <p:nvSpPr>
          <p:cNvPr id="13" name="Plus Sign 12">
            <a:extLst>
              <a:ext uri="{FF2B5EF4-FFF2-40B4-BE49-F238E27FC236}">
                <a16:creationId xmlns:a16="http://schemas.microsoft.com/office/drawing/2014/main" id="{398EB3D9-4937-8EDE-CF8F-9D80C79195D8}"/>
              </a:ext>
            </a:extLst>
          </p:cNvPr>
          <p:cNvSpPr/>
          <p:nvPr/>
        </p:nvSpPr>
        <p:spPr>
          <a:xfrm>
            <a:off x="29202615" y="5841908"/>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16" name="Connector: Elbow 15">
            <a:extLst>
              <a:ext uri="{FF2B5EF4-FFF2-40B4-BE49-F238E27FC236}">
                <a16:creationId xmlns:a16="http://schemas.microsoft.com/office/drawing/2014/main" id="{4D348513-F4B8-16E5-A06B-A30B1F28BC4F}"/>
              </a:ext>
            </a:extLst>
          </p:cNvPr>
          <p:cNvCxnSpPr>
            <a:cxnSpLocks/>
            <a:stCxn id="6" idx="2"/>
            <a:endCxn id="9" idx="0"/>
          </p:cNvCxnSpPr>
          <p:nvPr/>
        </p:nvCxnSpPr>
        <p:spPr>
          <a:xfrm>
            <a:off x="20418905" y="5138198"/>
            <a:ext cx="8277684" cy="2"/>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66538E5A-4462-311B-BEAA-8A2DABF1E8D4}"/>
              </a:ext>
            </a:extLst>
          </p:cNvPr>
          <p:cNvCxnSpPr>
            <a:stCxn id="6" idx="2"/>
            <a:endCxn id="12" idx="0"/>
          </p:cNvCxnSpPr>
          <p:nvPr/>
        </p:nvCxnSpPr>
        <p:spPr>
          <a:xfrm>
            <a:off x="20418905" y="5138198"/>
            <a:ext cx="5358290" cy="5292254"/>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6BF787B-EDC8-6258-B155-ABB35BCF4A0F}"/>
              </a:ext>
            </a:extLst>
          </p:cNvPr>
          <p:cNvGrpSpPr/>
          <p:nvPr/>
        </p:nvGrpSpPr>
        <p:grpSpPr>
          <a:xfrm>
            <a:off x="10214409" y="4706591"/>
            <a:ext cx="4464704" cy="2807375"/>
            <a:chOff x="10214409" y="4706591"/>
            <a:chExt cx="4464704" cy="2807375"/>
          </a:xfrm>
        </p:grpSpPr>
        <p:sp>
          <p:nvSpPr>
            <p:cNvPr id="3" name="Arrow: Down 2">
              <a:extLst>
                <a:ext uri="{FF2B5EF4-FFF2-40B4-BE49-F238E27FC236}">
                  <a16:creationId xmlns:a16="http://schemas.microsoft.com/office/drawing/2014/main" id="{78348652-B58D-BEE5-A185-E06286F11215}"/>
                </a:ext>
              </a:extLst>
            </p:cNvPr>
            <p:cNvSpPr/>
            <p:nvPr/>
          </p:nvSpPr>
          <p:spPr>
            <a:xfrm>
              <a:off x="11460480" y="5888745"/>
              <a:ext cx="1883841" cy="1625221"/>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 name="TextBox 6">
              <a:extLst>
                <a:ext uri="{FF2B5EF4-FFF2-40B4-BE49-F238E27FC236}">
                  <a16:creationId xmlns:a16="http://schemas.microsoft.com/office/drawing/2014/main" id="{70B2BE26-38AB-019B-8B1E-D95B900747A4}"/>
                </a:ext>
              </a:extLst>
            </p:cNvPr>
            <p:cNvSpPr txBox="1"/>
            <p:nvPr/>
          </p:nvSpPr>
          <p:spPr>
            <a:xfrm>
              <a:off x="10214409" y="4706591"/>
              <a:ext cx="4464704" cy="1323439"/>
            </a:xfrm>
            <a:prstGeom prst="rect">
              <a:avLst/>
            </a:prstGeom>
            <a:solidFill>
              <a:schemeClr val="tx1"/>
            </a:solidFill>
            <a:ln>
              <a:solidFill>
                <a:schemeClr val="accent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Missing in previous labs</a:t>
              </a:r>
            </a:p>
          </p:txBody>
        </p:sp>
      </p:grpSp>
      <p:sp>
        <p:nvSpPr>
          <p:cNvPr id="17" name="TextBox 16">
            <a:extLst>
              <a:ext uri="{FF2B5EF4-FFF2-40B4-BE49-F238E27FC236}">
                <a16:creationId xmlns:a16="http://schemas.microsoft.com/office/drawing/2014/main" id="{DD3536DD-9AB9-32F7-5563-4328866776A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9">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9" name="Slide Number Placeholder 3">
            <a:extLst>
              <a:ext uri="{FF2B5EF4-FFF2-40B4-BE49-F238E27FC236}">
                <a16:creationId xmlns:a16="http://schemas.microsoft.com/office/drawing/2014/main" id="{2428141D-02A8-D278-03D4-2EF04E11451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290755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6000" dirty="0"/>
              <a:t>Adding Depth</a:t>
            </a:r>
            <a:endParaRPr lang="en-US" sz="16000" strike="sngStrike" dirty="0"/>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endParaRPr lang="en-US" dirty="0"/>
          </a:p>
        </p:txBody>
      </p:sp>
      <p:grpSp>
        <p:nvGrpSpPr>
          <p:cNvPr id="17" name="Group 16">
            <a:extLst>
              <a:ext uri="{FF2B5EF4-FFF2-40B4-BE49-F238E27FC236}">
                <a16:creationId xmlns:a16="http://schemas.microsoft.com/office/drawing/2014/main" id="{4C798A65-594E-5EF7-8458-3ACA95195A71}"/>
              </a:ext>
            </a:extLst>
          </p:cNvPr>
          <p:cNvGrpSpPr/>
          <p:nvPr/>
        </p:nvGrpSpPr>
        <p:grpSpPr>
          <a:xfrm flipH="1">
            <a:off x="15723502" y="13799911"/>
            <a:ext cx="2868518" cy="5580518"/>
            <a:chOff x="17866626" y="11363695"/>
            <a:chExt cx="2448232" cy="2874828"/>
          </a:xfrm>
          <a:solidFill>
            <a:schemeClr val="bg2">
              <a:lumMod val="25000"/>
            </a:schemeClr>
          </a:solidFill>
          <a:effectLst/>
          <a:scene3d>
            <a:camera prst="orthographicFront"/>
            <a:lightRig rig="threePt" dir="t"/>
          </a:scene3d>
        </p:grpSpPr>
        <p:sp>
          <p:nvSpPr>
            <p:cNvPr id="19" name="Trapezoid 18">
              <a:extLst>
                <a:ext uri="{FF2B5EF4-FFF2-40B4-BE49-F238E27FC236}">
                  <a16:creationId xmlns:a16="http://schemas.microsoft.com/office/drawing/2014/main" id="{6853D218-0191-A5F4-E944-3C13EAAB24C0}"/>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NVIDIA Sans Medium"/>
                <a:ea typeface="+mn-ea"/>
                <a:cs typeface="+mn-cs"/>
              </a:endParaRPr>
            </a:p>
          </p:txBody>
        </p:sp>
        <p:sp>
          <p:nvSpPr>
            <p:cNvPr id="20" name="TextBox 19">
              <a:extLst>
                <a:ext uri="{FF2B5EF4-FFF2-40B4-BE49-F238E27FC236}">
                  <a16:creationId xmlns:a16="http://schemas.microsoft.com/office/drawing/2014/main" id="{8BBF26F0-726F-EF51-5F17-CE311694B7A2}"/>
                </a:ext>
              </a:extLst>
            </p:cNvPr>
            <p:cNvSpPr txBox="1"/>
            <p:nvPr/>
          </p:nvSpPr>
          <p:spPr>
            <a:xfrm>
              <a:off x="18058533" y="12305096"/>
              <a:ext cx="2014309" cy="903749"/>
            </a:xfrm>
            <a:prstGeom prst="rect">
              <a:avLst/>
            </a:prstGeom>
            <a:noFill/>
          </p:spPr>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CT</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Block</a:t>
              </a:r>
            </a:p>
          </p:txBody>
        </p:sp>
      </p:grpSp>
      <p:sp>
        <p:nvSpPr>
          <p:cNvPr id="22" name="Left Brace 21">
            <a:extLst>
              <a:ext uri="{FF2B5EF4-FFF2-40B4-BE49-F238E27FC236}">
                <a16:creationId xmlns:a16="http://schemas.microsoft.com/office/drawing/2014/main" id="{77BBE28C-93BE-FC40-48C7-3B9ABB3CC790}"/>
              </a:ext>
            </a:extLst>
          </p:cNvPr>
          <p:cNvSpPr/>
          <p:nvPr/>
        </p:nvSpPr>
        <p:spPr>
          <a:xfrm rot="5400000" flipH="1">
            <a:off x="16647468" y="9738212"/>
            <a:ext cx="959447" cy="6774658"/>
          </a:xfrm>
          <a:prstGeom prst="leftBrace">
            <a:avLst>
              <a:gd name="adj1" fmla="val 28291"/>
              <a:gd name="adj2" fmla="val 5000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VIDIA Sans"/>
              <a:ea typeface="+mn-ea"/>
              <a:cs typeface="+mn-cs"/>
            </a:endParaRPr>
          </a:p>
        </p:txBody>
      </p:sp>
      <p:sp>
        <p:nvSpPr>
          <p:cNvPr id="24" name="Trapezoid 23">
            <a:extLst>
              <a:ext uri="{FF2B5EF4-FFF2-40B4-BE49-F238E27FC236}">
                <a16:creationId xmlns:a16="http://schemas.microsoft.com/office/drawing/2014/main" id="{55310F09-A343-3330-DC41-678F122DB31C}"/>
              </a:ext>
            </a:extLst>
          </p:cNvPr>
          <p:cNvSpPr/>
          <p:nvPr/>
        </p:nvSpPr>
        <p:spPr>
          <a:xfrm rot="16200000" flipH="1">
            <a:off x="13367276" y="5374357"/>
            <a:ext cx="7558931" cy="6813756"/>
          </a:xfrm>
          <a:prstGeom prst="trapezoid">
            <a:avLst>
              <a:gd name="adj" fmla="val 26713"/>
            </a:avLst>
          </a:prstGeom>
          <a:solidFill>
            <a:schemeClr val="bg2">
              <a:lumMod val="25000"/>
            </a:schemeClr>
          </a:solid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nvGrpSpPr>
          <p:cNvPr id="25" name="Group 24">
            <a:extLst>
              <a:ext uri="{FF2B5EF4-FFF2-40B4-BE49-F238E27FC236}">
                <a16:creationId xmlns:a16="http://schemas.microsoft.com/office/drawing/2014/main" id="{47606422-97B4-2431-BCBB-1BB04B9065A6}"/>
              </a:ext>
            </a:extLst>
          </p:cNvPr>
          <p:cNvGrpSpPr/>
          <p:nvPr/>
        </p:nvGrpSpPr>
        <p:grpSpPr>
          <a:xfrm>
            <a:off x="14429228" y="6297393"/>
            <a:ext cx="5818482" cy="4967683"/>
            <a:chOff x="15315723" y="5971483"/>
            <a:chExt cx="5818482" cy="4967683"/>
          </a:xfrm>
        </p:grpSpPr>
        <p:sp>
          <p:nvSpPr>
            <p:cNvPr id="26" name="TextBox 25">
              <a:extLst>
                <a:ext uri="{FF2B5EF4-FFF2-40B4-BE49-F238E27FC236}">
                  <a16:creationId xmlns:a16="http://schemas.microsoft.com/office/drawing/2014/main" id="{40B30AF7-85B9-2451-D620-0405C9D6CE70}"/>
                </a:ext>
              </a:extLst>
            </p:cNvPr>
            <p:cNvSpPr txBox="1"/>
            <p:nvPr/>
          </p:nvSpPr>
          <p:spPr>
            <a:xfrm rot="10800000" flipH="1">
              <a:off x="20333986" y="5971483"/>
              <a:ext cx="800219" cy="4967683"/>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Activation Function</a:t>
              </a:r>
            </a:p>
          </p:txBody>
        </p:sp>
        <p:sp>
          <p:nvSpPr>
            <p:cNvPr id="27" name="TextBox 26">
              <a:extLst>
                <a:ext uri="{FF2B5EF4-FFF2-40B4-BE49-F238E27FC236}">
                  <a16:creationId xmlns:a16="http://schemas.microsoft.com/office/drawing/2014/main" id="{1EB6AE1E-E564-D0E6-198A-E1BD0D6CB47E}"/>
                </a:ext>
              </a:extLst>
            </p:cNvPr>
            <p:cNvSpPr txBox="1"/>
            <p:nvPr/>
          </p:nvSpPr>
          <p:spPr>
            <a:xfrm rot="10800000" flipH="1">
              <a:off x="19367159" y="5971483"/>
              <a:ext cx="754185" cy="4967683"/>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Normalization</a:t>
              </a:r>
            </a:p>
          </p:txBody>
        </p:sp>
        <p:sp>
          <p:nvSpPr>
            <p:cNvPr id="28" name="TextBox 27">
              <a:extLst>
                <a:ext uri="{FF2B5EF4-FFF2-40B4-BE49-F238E27FC236}">
                  <a16:creationId xmlns:a16="http://schemas.microsoft.com/office/drawing/2014/main" id="{27B2DAC1-0DB5-E16E-5581-F36BAA264F52}"/>
                </a:ext>
              </a:extLst>
            </p:cNvPr>
            <p:cNvSpPr txBox="1"/>
            <p:nvPr/>
          </p:nvSpPr>
          <p:spPr>
            <a:xfrm rot="10800000" flipH="1">
              <a:off x="18354300" y="5971484"/>
              <a:ext cx="800219" cy="4967682"/>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Convolution</a:t>
              </a:r>
            </a:p>
          </p:txBody>
        </p:sp>
        <p:sp>
          <p:nvSpPr>
            <p:cNvPr id="29" name="TextBox 28">
              <a:extLst>
                <a:ext uri="{FF2B5EF4-FFF2-40B4-BE49-F238E27FC236}">
                  <a16:creationId xmlns:a16="http://schemas.microsoft.com/office/drawing/2014/main" id="{E5D708E5-E710-C042-AB2F-56F82D401593}"/>
                </a:ext>
              </a:extLst>
            </p:cNvPr>
            <p:cNvSpPr txBox="1"/>
            <p:nvPr/>
          </p:nvSpPr>
          <p:spPr>
            <a:xfrm rot="10800000" flipH="1">
              <a:off x="15315723" y="6707063"/>
              <a:ext cx="800219" cy="3496524"/>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Conv T</a:t>
              </a:r>
            </a:p>
          </p:txBody>
        </p:sp>
        <p:sp>
          <p:nvSpPr>
            <p:cNvPr id="30" name="TextBox 29">
              <a:extLst>
                <a:ext uri="{FF2B5EF4-FFF2-40B4-BE49-F238E27FC236}">
                  <a16:creationId xmlns:a16="http://schemas.microsoft.com/office/drawing/2014/main" id="{CEE854A9-1C22-988F-95F4-EB3483C93516}"/>
                </a:ext>
              </a:extLst>
            </p:cNvPr>
            <p:cNvSpPr txBox="1"/>
            <p:nvPr/>
          </p:nvSpPr>
          <p:spPr>
            <a:xfrm rot="10800000" flipH="1">
              <a:off x="16328582" y="6357303"/>
              <a:ext cx="800219" cy="4196044"/>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Normalization</a:t>
              </a:r>
            </a:p>
          </p:txBody>
        </p:sp>
        <p:sp>
          <p:nvSpPr>
            <p:cNvPr id="31" name="TextBox 30">
              <a:extLst>
                <a:ext uri="{FF2B5EF4-FFF2-40B4-BE49-F238E27FC236}">
                  <a16:creationId xmlns:a16="http://schemas.microsoft.com/office/drawing/2014/main" id="{382AF837-BDF7-66CF-DF6F-A9AA4BC93063}"/>
                </a:ext>
              </a:extLst>
            </p:cNvPr>
            <p:cNvSpPr txBox="1"/>
            <p:nvPr/>
          </p:nvSpPr>
          <p:spPr>
            <a:xfrm rot="10800000" flipH="1">
              <a:off x="17341441" y="5971483"/>
              <a:ext cx="800219" cy="4967683"/>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Activation Function</a:t>
              </a:r>
            </a:p>
          </p:txBody>
        </p:sp>
      </p:grpSp>
      <p:sp>
        <p:nvSpPr>
          <p:cNvPr id="2" name="TextBox 1">
            <a:extLst>
              <a:ext uri="{FF2B5EF4-FFF2-40B4-BE49-F238E27FC236}">
                <a16:creationId xmlns:a16="http://schemas.microsoft.com/office/drawing/2014/main" id="{2A76981E-1083-ACF3-B5DA-4FB902435C3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CBAA0538-02B3-7327-9EB8-D7649A8B25D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527010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6000" dirty="0"/>
              <a:t>Adding Depth</a:t>
            </a:r>
            <a:endParaRPr lang="en-US" sz="16000" strike="sngStrike" dirty="0"/>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endParaRPr lang="en-US" dirty="0"/>
          </a:p>
        </p:txBody>
      </p:sp>
      <p:grpSp>
        <p:nvGrpSpPr>
          <p:cNvPr id="17" name="Group 16">
            <a:extLst>
              <a:ext uri="{FF2B5EF4-FFF2-40B4-BE49-F238E27FC236}">
                <a16:creationId xmlns:a16="http://schemas.microsoft.com/office/drawing/2014/main" id="{4C798A65-594E-5EF7-8458-3ACA95195A71}"/>
              </a:ext>
            </a:extLst>
          </p:cNvPr>
          <p:cNvGrpSpPr/>
          <p:nvPr/>
        </p:nvGrpSpPr>
        <p:grpSpPr>
          <a:xfrm flipH="1">
            <a:off x="15723502" y="13799911"/>
            <a:ext cx="2868518" cy="5580518"/>
            <a:chOff x="17866626" y="11363695"/>
            <a:chExt cx="2448232" cy="2874828"/>
          </a:xfrm>
          <a:solidFill>
            <a:schemeClr val="bg2">
              <a:lumMod val="25000"/>
            </a:schemeClr>
          </a:solidFill>
          <a:effectLst/>
          <a:scene3d>
            <a:camera prst="orthographicFront"/>
            <a:lightRig rig="threePt" dir="t"/>
          </a:scene3d>
        </p:grpSpPr>
        <p:sp>
          <p:nvSpPr>
            <p:cNvPr id="19" name="Trapezoid 18">
              <a:extLst>
                <a:ext uri="{FF2B5EF4-FFF2-40B4-BE49-F238E27FC236}">
                  <a16:creationId xmlns:a16="http://schemas.microsoft.com/office/drawing/2014/main" id="{6853D218-0191-A5F4-E944-3C13EAAB24C0}"/>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NVIDIA Sans Medium"/>
                <a:ea typeface="+mn-ea"/>
                <a:cs typeface="+mn-cs"/>
              </a:endParaRPr>
            </a:p>
          </p:txBody>
        </p:sp>
        <p:sp>
          <p:nvSpPr>
            <p:cNvPr id="20" name="TextBox 19">
              <a:extLst>
                <a:ext uri="{FF2B5EF4-FFF2-40B4-BE49-F238E27FC236}">
                  <a16:creationId xmlns:a16="http://schemas.microsoft.com/office/drawing/2014/main" id="{8BBF26F0-726F-EF51-5F17-CE311694B7A2}"/>
                </a:ext>
              </a:extLst>
            </p:cNvPr>
            <p:cNvSpPr txBox="1"/>
            <p:nvPr/>
          </p:nvSpPr>
          <p:spPr>
            <a:xfrm>
              <a:off x="18058533" y="12305096"/>
              <a:ext cx="2014309" cy="903749"/>
            </a:xfrm>
            <a:prstGeom prst="rect">
              <a:avLst/>
            </a:prstGeom>
            <a:noFill/>
          </p:spPr>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CT</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Block</a:t>
              </a:r>
            </a:p>
          </p:txBody>
        </p:sp>
      </p:grpSp>
      <p:sp>
        <p:nvSpPr>
          <p:cNvPr id="22" name="Left Brace 21">
            <a:extLst>
              <a:ext uri="{FF2B5EF4-FFF2-40B4-BE49-F238E27FC236}">
                <a16:creationId xmlns:a16="http://schemas.microsoft.com/office/drawing/2014/main" id="{77BBE28C-93BE-FC40-48C7-3B9ABB3CC790}"/>
              </a:ext>
            </a:extLst>
          </p:cNvPr>
          <p:cNvSpPr/>
          <p:nvPr/>
        </p:nvSpPr>
        <p:spPr>
          <a:xfrm rot="5400000" flipH="1">
            <a:off x="16647468" y="9738212"/>
            <a:ext cx="959447" cy="6774658"/>
          </a:xfrm>
          <a:prstGeom prst="leftBrace">
            <a:avLst>
              <a:gd name="adj1" fmla="val 28291"/>
              <a:gd name="adj2" fmla="val 5000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VIDIA Sans"/>
              <a:ea typeface="+mn-ea"/>
              <a:cs typeface="+mn-cs"/>
            </a:endParaRPr>
          </a:p>
        </p:txBody>
      </p:sp>
      <p:sp>
        <p:nvSpPr>
          <p:cNvPr id="24" name="Trapezoid 23">
            <a:extLst>
              <a:ext uri="{FF2B5EF4-FFF2-40B4-BE49-F238E27FC236}">
                <a16:creationId xmlns:a16="http://schemas.microsoft.com/office/drawing/2014/main" id="{55310F09-A343-3330-DC41-678F122DB31C}"/>
              </a:ext>
            </a:extLst>
          </p:cNvPr>
          <p:cNvSpPr/>
          <p:nvPr/>
        </p:nvSpPr>
        <p:spPr>
          <a:xfrm rot="16200000" flipH="1">
            <a:off x="13199757" y="301470"/>
            <a:ext cx="7558931" cy="17129763"/>
          </a:xfrm>
          <a:prstGeom prst="trapezoid">
            <a:avLst>
              <a:gd name="adj" fmla="val 17842"/>
            </a:avLst>
          </a:prstGeom>
          <a:solidFill>
            <a:schemeClr val="bg2">
              <a:lumMod val="25000"/>
            </a:schemeClr>
          </a:solid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nvGrpSpPr>
          <p:cNvPr id="34" name="Group 33">
            <a:extLst>
              <a:ext uri="{FF2B5EF4-FFF2-40B4-BE49-F238E27FC236}">
                <a16:creationId xmlns:a16="http://schemas.microsoft.com/office/drawing/2014/main" id="{7E123EF0-9DBE-9C45-3BDA-B7D86C1F2660}"/>
              </a:ext>
            </a:extLst>
          </p:cNvPr>
          <p:cNvGrpSpPr/>
          <p:nvPr/>
        </p:nvGrpSpPr>
        <p:grpSpPr>
          <a:xfrm>
            <a:off x="9731896" y="6433310"/>
            <a:ext cx="14790590" cy="4967683"/>
            <a:chOff x="8973308" y="6251063"/>
            <a:chExt cx="14790590" cy="4967683"/>
          </a:xfrm>
        </p:grpSpPr>
        <p:grpSp>
          <p:nvGrpSpPr>
            <p:cNvPr id="25" name="Group 24">
              <a:extLst>
                <a:ext uri="{FF2B5EF4-FFF2-40B4-BE49-F238E27FC236}">
                  <a16:creationId xmlns:a16="http://schemas.microsoft.com/office/drawing/2014/main" id="{47606422-97B4-2431-BCBB-1BB04B9065A6}"/>
                </a:ext>
              </a:extLst>
            </p:cNvPr>
            <p:cNvGrpSpPr/>
            <p:nvPr/>
          </p:nvGrpSpPr>
          <p:grpSpPr>
            <a:xfrm>
              <a:off x="8973308" y="6251063"/>
              <a:ext cx="5818482" cy="4967683"/>
              <a:chOff x="15315723" y="5971483"/>
              <a:chExt cx="5818482" cy="4967683"/>
            </a:xfrm>
          </p:grpSpPr>
          <p:sp>
            <p:nvSpPr>
              <p:cNvPr id="26" name="TextBox 25">
                <a:extLst>
                  <a:ext uri="{FF2B5EF4-FFF2-40B4-BE49-F238E27FC236}">
                    <a16:creationId xmlns:a16="http://schemas.microsoft.com/office/drawing/2014/main" id="{40B30AF7-85B9-2451-D620-0405C9D6CE70}"/>
                  </a:ext>
                </a:extLst>
              </p:cNvPr>
              <p:cNvSpPr txBox="1"/>
              <p:nvPr/>
            </p:nvSpPr>
            <p:spPr>
              <a:xfrm rot="10800000" flipH="1">
                <a:off x="20333986" y="5971483"/>
                <a:ext cx="800219" cy="4967683"/>
              </a:xfrm>
              <a:prstGeom prst="rect">
                <a:avLst/>
              </a:prstGeom>
              <a:solidFill>
                <a:schemeClr val="tx2">
                  <a:lumMod val="20000"/>
                  <a:lumOff val="80000"/>
                </a:schemeClr>
              </a:solidFill>
              <a:ln>
                <a:solidFill>
                  <a:schemeClr val="tx2">
                    <a:lumMod val="20000"/>
                    <a:lumOff val="80000"/>
                  </a:schemeClr>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Activation Function</a:t>
                </a:r>
              </a:p>
            </p:txBody>
          </p:sp>
          <p:sp>
            <p:nvSpPr>
              <p:cNvPr id="27" name="TextBox 26">
                <a:extLst>
                  <a:ext uri="{FF2B5EF4-FFF2-40B4-BE49-F238E27FC236}">
                    <a16:creationId xmlns:a16="http://schemas.microsoft.com/office/drawing/2014/main" id="{1EB6AE1E-E564-D0E6-198A-E1BD0D6CB47E}"/>
                  </a:ext>
                </a:extLst>
              </p:cNvPr>
              <p:cNvSpPr txBox="1"/>
              <p:nvPr/>
            </p:nvSpPr>
            <p:spPr>
              <a:xfrm rot="10800000" flipH="1">
                <a:off x="19367159" y="5971483"/>
                <a:ext cx="754185" cy="4967683"/>
              </a:xfrm>
              <a:prstGeom prst="rect">
                <a:avLst/>
              </a:prstGeom>
              <a:solidFill>
                <a:schemeClr val="tx2">
                  <a:lumMod val="20000"/>
                  <a:lumOff val="80000"/>
                </a:schemeClr>
              </a:solidFill>
              <a:ln>
                <a:solidFill>
                  <a:schemeClr val="tx2">
                    <a:lumMod val="20000"/>
                    <a:lumOff val="80000"/>
                  </a:schemeClr>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Normalization</a:t>
                </a:r>
              </a:p>
            </p:txBody>
          </p:sp>
          <p:sp>
            <p:nvSpPr>
              <p:cNvPr id="28" name="TextBox 27">
                <a:extLst>
                  <a:ext uri="{FF2B5EF4-FFF2-40B4-BE49-F238E27FC236}">
                    <a16:creationId xmlns:a16="http://schemas.microsoft.com/office/drawing/2014/main" id="{27B2DAC1-0DB5-E16E-5581-F36BAA264F52}"/>
                  </a:ext>
                </a:extLst>
              </p:cNvPr>
              <p:cNvSpPr txBox="1"/>
              <p:nvPr/>
            </p:nvSpPr>
            <p:spPr>
              <a:xfrm rot="10800000" flipH="1">
                <a:off x="18354300" y="5971484"/>
                <a:ext cx="800219" cy="4967682"/>
              </a:xfrm>
              <a:prstGeom prst="rect">
                <a:avLst/>
              </a:prstGeom>
              <a:solidFill>
                <a:schemeClr val="tx2">
                  <a:lumMod val="20000"/>
                  <a:lumOff val="80000"/>
                </a:schemeClr>
              </a:solidFill>
              <a:ln>
                <a:solidFill>
                  <a:schemeClr val="tx2">
                    <a:lumMod val="20000"/>
                    <a:lumOff val="80000"/>
                  </a:schemeClr>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Convolution</a:t>
                </a:r>
              </a:p>
            </p:txBody>
          </p:sp>
          <p:sp>
            <p:nvSpPr>
              <p:cNvPr id="29" name="TextBox 28">
                <a:extLst>
                  <a:ext uri="{FF2B5EF4-FFF2-40B4-BE49-F238E27FC236}">
                    <a16:creationId xmlns:a16="http://schemas.microsoft.com/office/drawing/2014/main" id="{E5D708E5-E710-C042-AB2F-56F82D401593}"/>
                  </a:ext>
                </a:extLst>
              </p:cNvPr>
              <p:cNvSpPr txBox="1"/>
              <p:nvPr/>
            </p:nvSpPr>
            <p:spPr>
              <a:xfrm rot="10800000" flipH="1">
                <a:off x="15315723" y="6707063"/>
                <a:ext cx="800219" cy="3496524"/>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Conv T</a:t>
                </a:r>
              </a:p>
            </p:txBody>
          </p:sp>
          <p:sp>
            <p:nvSpPr>
              <p:cNvPr id="30" name="TextBox 29">
                <a:extLst>
                  <a:ext uri="{FF2B5EF4-FFF2-40B4-BE49-F238E27FC236}">
                    <a16:creationId xmlns:a16="http://schemas.microsoft.com/office/drawing/2014/main" id="{CEE854A9-1C22-988F-95F4-EB3483C93516}"/>
                  </a:ext>
                </a:extLst>
              </p:cNvPr>
              <p:cNvSpPr txBox="1"/>
              <p:nvPr/>
            </p:nvSpPr>
            <p:spPr>
              <a:xfrm rot="10800000" flipH="1">
                <a:off x="16328582" y="6357303"/>
                <a:ext cx="800219" cy="4196044"/>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Normalization</a:t>
                </a:r>
              </a:p>
            </p:txBody>
          </p:sp>
          <p:sp>
            <p:nvSpPr>
              <p:cNvPr id="31" name="TextBox 30">
                <a:extLst>
                  <a:ext uri="{FF2B5EF4-FFF2-40B4-BE49-F238E27FC236}">
                    <a16:creationId xmlns:a16="http://schemas.microsoft.com/office/drawing/2014/main" id="{382AF837-BDF7-66CF-DF6F-A9AA4BC93063}"/>
                  </a:ext>
                </a:extLst>
              </p:cNvPr>
              <p:cNvSpPr txBox="1"/>
              <p:nvPr/>
            </p:nvSpPr>
            <p:spPr>
              <a:xfrm rot="10800000" flipH="1">
                <a:off x="17341441" y="5971483"/>
                <a:ext cx="800219" cy="4967683"/>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Activation Function</a:t>
                </a:r>
              </a:p>
            </p:txBody>
          </p:sp>
        </p:grpSp>
        <p:sp>
          <p:nvSpPr>
            <p:cNvPr id="5" name="TextBox 4">
              <a:extLst>
                <a:ext uri="{FF2B5EF4-FFF2-40B4-BE49-F238E27FC236}">
                  <a16:creationId xmlns:a16="http://schemas.microsoft.com/office/drawing/2014/main" id="{E8FCE942-DFF9-1B65-72FD-34853B7E2769}"/>
                </a:ext>
              </a:extLst>
            </p:cNvPr>
            <p:cNvSpPr txBox="1"/>
            <p:nvPr/>
          </p:nvSpPr>
          <p:spPr>
            <a:xfrm rot="10800000" flipH="1">
              <a:off x="16979223" y="6251063"/>
              <a:ext cx="800219" cy="4967683"/>
            </a:xfrm>
            <a:prstGeom prst="rect">
              <a:avLst/>
            </a:prstGeom>
            <a:solidFill>
              <a:schemeClr val="tx2">
                <a:lumMod val="40000"/>
                <a:lumOff val="60000"/>
              </a:schemeClr>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Activation Function</a:t>
              </a:r>
            </a:p>
          </p:txBody>
        </p:sp>
        <p:sp>
          <p:nvSpPr>
            <p:cNvPr id="6" name="TextBox 5">
              <a:extLst>
                <a:ext uri="{FF2B5EF4-FFF2-40B4-BE49-F238E27FC236}">
                  <a16:creationId xmlns:a16="http://schemas.microsoft.com/office/drawing/2014/main" id="{68CF2420-6714-8038-D8A7-A1926332439B}"/>
                </a:ext>
              </a:extLst>
            </p:cNvPr>
            <p:cNvSpPr txBox="1"/>
            <p:nvPr/>
          </p:nvSpPr>
          <p:spPr>
            <a:xfrm rot="10800000" flipH="1">
              <a:off x="16012396" y="6251063"/>
              <a:ext cx="754185" cy="4967683"/>
            </a:xfrm>
            <a:prstGeom prst="rect">
              <a:avLst/>
            </a:prstGeom>
            <a:solidFill>
              <a:schemeClr val="tx2">
                <a:lumMod val="40000"/>
                <a:lumOff val="60000"/>
              </a:schemeClr>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Normalization</a:t>
              </a:r>
            </a:p>
          </p:txBody>
        </p:sp>
        <p:sp>
          <p:nvSpPr>
            <p:cNvPr id="7" name="TextBox 6">
              <a:extLst>
                <a:ext uri="{FF2B5EF4-FFF2-40B4-BE49-F238E27FC236}">
                  <a16:creationId xmlns:a16="http://schemas.microsoft.com/office/drawing/2014/main" id="{8DC18CB4-817B-31A7-C70D-F45FB64400DD}"/>
                </a:ext>
              </a:extLst>
            </p:cNvPr>
            <p:cNvSpPr txBox="1"/>
            <p:nvPr/>
          </p:nvSpPr>
          <p:spPr>
            <a:xfrm rot="10800000" flipH="1">
              <a:off x="14999537" y="6251064"/>
              <a:ext cx="800219" cy="4967682"/>
            </a:xfrm>
            <a:prstGeom prst="rect">
              <a:avLst/>
            </a:prstGeom>
            <a:solidFill>
              <a:schemeClr val="tx2">
                <a:lumMod val="40000"/>
                <a:lumOff val="60000"/>
              </a:schemeClr>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Convolution</a:t>
              </a:r>
            </a:p>
          </p:txBody>
        </p:sp>
        <p:sp>
          <p:nvSpPr>
            <p:cNvPr id="15" name="TextBox 14">
              <a:extLst>
                <a:ext uri="{FF2B5EF4-FFF2-40B4-BE49-F238E27FC236}">
                  <a16:creationId xmlns:a16="http://schemas.microsoft.com/office/drawing/2014/main" id="{5B313933-D1FD-AABF-F9D3-6542C204AD9C}"/>
                </a:ext>
              </a:extLst>
            </p:cNvPr>
            <p:cNvSpPr txBox="1"/>
            <p:nvPr/>
          </p:nvSpPr>
          <p:spPr>
            <a:xfrm rot="10800000" flipH="1">
              <a:off x="19966103" y="6251063"/>
              <a:ext cx="800219" cy="4967683"/>
            </a:xfrm>
            <a:prstGeom prst="rect">
              <a:avLst/>
            </a:prstGeom>
            <a:solidFill>
              <a:schemeClr val="tx2">
                <a:lumMod val="60000"/>
                <a:lumOff val="40000"/>
              </a:schemeClr>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Activation Function</a:t>
              </a:r>
            </a:p>
          </p:txBody>
        </p:sp>
        <p:sp>
          <p:nvSpPr>
            <p:cNvPr id="16" name="TextBox 15">
              <a:extLst>
                <a:ext uri="{FF2B5EF4-FFF2-40B4-BE49-F238E27FC236}">
                  <a16:creationId xmlns:a16="http://schemas.microsoft.com/office/drawing/2014/main" id="{977ACE06-24CF-689C-8F60-CEFDAC9E5BDF}"/>
                </a:ext>
              </a:extLst>
            </p:cNvPr>
            <p:cNvSpPr txBox="1"/>
            <p:nvPr/>
          </p:nvSpPr>
          <p:spPr>
            <a:xfrm rot="10800000" flipH="1">
              <a:off x="18999276" y="6251063"/>
              <a:ext cx="754185" cy="4967683"/>
            </a:xfrm>
            <a:prstGeom prst="rect">
              <a:avLst/>
            </a:prstGeom>
            <a:solidFill>
              <a:schemeClr val="tx2">
                <a:lumMod val="60000"/>
                <a:lumOff val="40000"/>
              </a:schemeClr>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Normalization</a:t>
              </a:r>
            </a:p>
          </p:txBody>
        </p:sp>
        <p:sp>
          <p:nvSpPr>
            <p:cNvPr id="21" name="TextBox 20">
              <a:extLst>
                <a:ext uri="{FF2B5EF4-FFF2-40B4-BE49-F238E27FC236}">
                  <a16:creationId xmlns:a16="http://schemas.microsoft.com/office/drawing/2014/main" id="{5C34B019-91D0-1EA8-5D43-75510EBFF251}"/>
                </a:ext>
              </a:extLst>
            </p:cNvPr>
            <p:cNvSpPr txBox="1"/>
            <p:nvPr/>
          </p:nvSpPr>
          <p:spPr>
            <a:xfrm rot="10800000" flipH="1">
              <a:off x="17986417" y="6251064"/>
              <a:ext cx="800219" cy="4967682"/>
            </a:xfrm>
            <a:prstGeom prst="rect">
              <a:avLst/>
            </a:prstGeom>
            <a:solidFill>
              <a:schemeClr val="tx2">
                <a:lumMod val="60000"/>
                <a:lumOff val="40000"/>
              </a:schemeClr>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Convolution</a:t>
              </a:r>
            </a:p>
          </p:txBody>
        </p:sp>
        <p:sp>
          <p:nvSpPr>
            <p:cNvPr id="23" name="TextBox 22">
              <a:extLst>
                <a:ext uri="{FF2B5EF4-FFF2-40B4-BE49-F238E27FC236}">
                  <a16:creationId xmlns:a16="http://schemas.microsoft.com/office/drawing/2014/main" id="{9D20F1D3-EB90-2F65-3D03-65284C702B8A}"/>
                </a:ext>
              </a:extLst>
            </p:cNvPr>
            <p:cNvSpPr txBox="1"/>
            <p:nvPr/>
          </p:nvSpPr>
          <p:spPr>
            <a:xfrm rot="10800000" flipH="1">
              <a:off x="22963679" y="6251063"/>
              <a:ext cx="800219" cy="4967683"/>
            </a:xfrm>
            <a:prstGeom prst="rect">
              <a:avLst/>
            </a:prstGeom>
            <a:solidFill>
              <a:schemeClr val="tx2"/>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Activation Function</a:t>
              </a:r>
            </a:p>
          </p:txBody>
        </p:sp>
        <p:sp>
          <p:nvSpPr>
            <p:cNvPr id="32" name="TextBox 31">
              <a:extLst>
                <a:ext uri="{FF2B5EF4-FFF2-40B4-BE49-F238E27FC236}">
                  <a16:creationId xmlns:a16="http://schemas.microsoft.com/office/drawing/2014/main" id="{2336BCCF-5B7F-7EEE-EC64-759F3DCB6B3D}"/>
                </a:ext>
              </a:extLst>
            </p:cNvPr>
            <p:cNvSpPr txBox="1"/>
            <p:nvPr/>
          </p:nvSpPr>
          <p:spPr>
            <a:xfrm rot="10800000" flipH="1">
              <a:off x="21996852" y="6251063"/>
              <a:ext cx="754185" cy="4967683"/>
            </a:xfrm>
            <a:prstGeom prst="rect">
              <a:avLst/>
            </a:prstGeom>
            <a:solidFill>
              <a:schemeClr val="tx2"/>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Normalization</a:t>
              </a:r>
            </a:p>
          </p:txBody>
        </p:sp>
        <p:sp>
          <p:nvSpPr>
            <p:cNvPr id="33" name="TextBox 32">
              <a:extLst>
                <a:ext uri="{FF2B5EF4-FFF2-40B4-BE49-F238E27FC236}">
                  <a16:creationId xmlns:a16="http://schemas.microsoft.com/office/drawing/2014/main" id="{062C64AD-39D3-9388-A272-7E19E6005787}"/>
                </a:ext>
              </a:extLst>
            </p:cNvPr>
            <p:cNvSpPr txBox="1"/>
            <p:nvPr/>
          </p:nvSpPr>
          <p:spPr>
            <a:xfrm rot="10800000" flipH="1">
              <a:off x="20983993" y="6251064"/>
              <a:ext cx="800219" cy="4967682"/>
            </a:xfrm>
            <a:prstGeom prst="rect">
              <a:avLst/>
            </a:prstGeom>
            <a:solidFill>
              <a:schemeClr val="tx2"/>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Convolution</a:t>
              </a:r>
            </a:p>
          </p:txBody>
        </p:sp>
      </p:grpSp>
      <p:sp>
        <p:nvSpPr>
          <p:cNvPr id="2" name="TextBox 1">
            <a:extLst>
              <a:ext uri="{FF2B5EF4-FFF2-40B4-BE49-F238E27FC236}">
                <a16:creationId xmlns:a16="http://schemas.microsoft.com/office/drawing/2014/main" id="{0AF36B91-0032-3AE0-9A44-95A6079D0AF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4F34B2C0-95F8-9C94-9279-0E4AB589943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557324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16</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2E0852A2-0954-FA09-8B2C-31DB55466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55657" y="351802"/>
            <a:ext cx="25264686" cy="19366933"/>
          </a:xfrm>
          <a:prstGeom prst="rect">
            <a:avLst/>
          </a:prstGeom>
        </p:spPr>
      </p:pic>
      <p:sp>
        <p:nvSpPr>
          <p:cNvPr id="9" name="TextBox 8">
            <a:extLst>
              <a:ext uri="{FF2B5EF4-FFF2-40B4-BE49-F238E27FC236}">
                <a16:creationId xmlns:a16="http://schemas.microsoft.com/office/drawing/2014/main" id="{4D40B414-0102-3CCD-3B42-7C6AD92B5571}"/>
              </a:ext>
            </a:extLst>
          </p:cNvPr>
          <p:cNvSpPr txBox="1"/>
          <p:nvPr/>
        </p:nvSpPr>
        <p:spPr>
          <a:xfrm>
            <a:off x="9144000" y="19686734"/>
            <a:ext cx="18288000" cy="738664"/>
          </a:xfrm>
          <a:prstGeom prst="rect">
            <a:avLst/>
          </a:prstGeom>
          <a:noFill/>
        </p:spPr>
        <p:txBody>
          <a:bodyPr wrap="square">
            <a:spAutoFit/>
          </a:bodyPr>
          <a:lstStyle/>
          <a:p>
            <a:pPr algn="ctr"/>
            <a:r>
              <a:rPr lang="en-US" sz="4200" dirty="0">
                <a:latin typeface="Calibri" panose="020F0502020204030204" pitchFamily="34" charset="0"/>
                <a:cs typeface="Calibri" panose="020F0502020204030204" pitchFamily="34" charset="0"/>
                <a:hlinkClick r:id="rId3"/>
              </a:rPr>
              <a:t>https://learn.nvidia.com/certificates?id=q3oo-oBhTQKtyCCote2E-Q</a:t>
            </a:r>
            <a:endParaRPr lang="en-US" sz="4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763293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Let’s get started!</a:t>
            </a:r>
          </a:p>
        </p:txBody>
      </p:sp>
      <p:sp>
        <p:nvSpPr>
          <p:cNvPr id="2" name="TextBox 1">
            <a:extLst>
              <a:ext uri="{FF2B5EF4-FFF2-40B4-BE49-F238E27FC236}">
                <a16:creationId xmlns:a16="http://schemas.microsoft.com/office/drawing/2014/main" id="{AE32D69C-EE97-20AA-2502-8E99C310F38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2561E45-EF7F-FE7F-D93A-18FEB784019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160</a:t>
            </a:fld>
            <a:endParaRPr lang="en-US" sz="2800" dirty="0">
              <a:solidFill>
                <a:schemeClr val="tx1">
                  <a:lumMod val="65000"/>
                </a:schemeClr>
              </a:solidFill>
              <a:latin typeface="Calibri" panose="020F0502020204030204"/>
              <a:cs typeface="Arial"/>
              <a:sym typeface="Arial"/>
            </a:endParaRPr>
          </a:p>
        </p:txBody>
      </p:sp>
      <p:sp>
        <p:nvSpPr>
          <p:cNvPr id="6" name="TextBox 5">
            <a:extLst>
              <a:ext uri="{FF2B5EF4-FFF2-40B4-BE49-F238E27FC236}">
                <a16:creationId xmlns:a16="http://schemas.microsoft.com/office/drawing/2014/main" id="{2F7FD2BA-1875-690E-E6BA-D5F6656FE835}"/>
              </a:ext>
            </a:extLst>
          </p:cNvPr>
          <p:cNvSpPr txBox="1"/>
          <p:nvPr/>
        </p:nvSpPr>
        <p:spPr>
          <a:xfrm>
            <a:off x="1473200" y="8348008"/>
            <a:ext cx="18288000"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 Optimizations</a:t>
            </a:r>
          </a:p>
        </p:txBody>
      </p:sp>
    </p:spTree>
    <p:extLst>
      <p:ext uri="{BB962C8B-B14F-4D97-AF65-F5344CB8AC3E}">
        <p14:creationId xmlns:p14="http://schemas.microsoft.com/office/powerpoint/2010/main" val="4046867700"/>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DEE814-7C33-F001-147A-A60497BA35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23583" y="4060822"/>
            <a:ext cx="26327975" cy="14785978"/>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8301"/>
            <a:ext cx="34888869" cy="3187893"/>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161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31191200" y="13011204"/>
            <a:ext cx="5170290" cy="1669996"/>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id="{27E00B83-CB59-6C43-38F0-7CB913D04FE9}"/>
              </a:ext>
            </a:extLst>
          </p:cNvPr>
          <p:cNvSpPr txBox="1"/>
          <p:nvPr/>
        </p:nvSpPr>
        <p:spPr>
          <a:xfrm>
            <a:off x="499701" y="13216867"/>
            <a:ext cx="9855200" cy="1477328"/>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 Optimizations</a:t>
            </a:r>
          </a:p>
        </p:txBody>
      </p:sp>
      <p:sp>
        <p:nvSpPr>
          <p:cNvPr id="11" name="Rounded Rectangle 10">
            <a:extLst>
              <a:ext uri="{FF2B5EF4-FFF2-40B4-BE49-F238E27FC236}">
                <a16:creationId xmlns:a16="http://schemas.microsoft.com/office/drawing/2014/main" id="{223E4544-F8C3-D091-AF6E-180EDA9519F4}"/>
              </a:ext>
            </a:extLst>
          </p:cNvPr>
          <p:cNvSpPr/>
          <p:nvPr/>
        </p:nvSpPr>
        <p:spPr>
          <a:xfrm>
            <a:off x="10223583" y="13480531"/>
            <a:ext cx="4624768" cy="95000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TextBox 14">
            <a:extLst>
              <a:ext uri="{FF2B5EF4-FFF2-40B4-BE49-F238E27FC236}">
                <a16:creationId xmlns:a16="http://schemas.microsoft.com/office/drawing/2014/main" id="{5CCF51B5-31DE-738F-5123-6C60DCD3B82C}"/>
              </a:ext>
            </a:extLst>
          </p:cNvPr>
          <p:cNvSpPr txBox="1"/>
          <p:nvPr/>
        </p:nvSpPr>
        <p:spPr>
          <a:xfrm>
            <a:off x="31312545" y="14750054"/>
            <a:ext cx="4927600"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spTree>
    <p:extLst>
      <p:ext uri="{BB962C8B-B14F-4D97-AF65-F5344CB8AC3E}">
        <p14:creationId xmlns:p14="http://schemas.microsoft.com/office/powerpoint/2010/main" val="14952352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BD6E15-75B3-5B04-E7AE-EC8770A3841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77240" y="2534717"/>
            <a:ext cx="32249281" cy="17026176"/>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550699" y="168302"/>
            <a:ext cx="32450501" cy="2366415"/>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162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TextBox 9">
            <a:extLst>
              <a:ext uri="{FF2B5EF4-FFF2-40B4-BE49-F238E27FC236}">
                <a16:creationId xmlns:a16="http://schemas.microsoft.com/office/drawing/2014/main" id="{27E00B83-CB59-6C43-38F0-7CB913D04FE9}"/>
              </a:ext>
            </a:extLst>
          </p:cNvPr>
          <p:cNvSpPr txBox="1"/>
          <p:nvPr/>
        </p:nvSpPr>
        <p:spPr>
          <a:xfrm>
            <a:off x="1635039" y="14106564"/>
            <a:ext cx="9855200" cy="1477328"/>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 Optimizations</a:t>
            </a:r>
          </a:p>
        </p:txBody>
      </p:sp>
      <p:sp>
        <p:nvSpPr>
          <p:cNvPr id="11" name="Rounded Rectangle 10">
            <a:extLst>
              <a:ext uri="{FF2B5EF4-FFF2-40B4-BE49-F238E27FC236}">
                <a16:creationId xmlns:a16="http://schemas.microsoft.com/office/drawing/2014/main" id="{223E4544-F8C3-D091-AF6E-180EDA9519F4}"/>
              </a:ext>
            </a:extLst>
          </p:cNvPr>
          <p:cNvSpPr/>
          <p:nvPr/>
        </p:nvSpPr>
        <p:spPr>
          <a:xfrm>
            <a:off x="2566121" y="5423008"/>
            <a:ext cx="8677656" cy="2755792"/>
          </a:xfrm>
          <a:prstGeom prst="roundRect">
            <a:avLst>
              <a:gd name="adj" fmla="val 955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7328D776-4556-4F69-5E4A-4C80AECB48E2}"/>
              </a:ext>
            </a:extLst>
          </p:cNvPr>
          <p:cNvSpPr txBox="1"/>
          <p:nvPr/>
        </p:nvSpPr>
        <p:spPr>
          <a:xfrm>
            <a:off x="322728" y="11606891"/>
            <a:ext cx="12479823" cy="1477328"/>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03_Optimizations.ipynb</a:t>
            </a:r>
          </a:p>
        </p:txBody>
      </p:sp>
    </p:spTree>
    <p:extLst>
      <p:ext uri="{BB962C8B-B14F-4D97-AF65-F5344CB8AC3E}">
        <p14:creationId xmlns:p14="http://schemas.microsoft.com/office/powerpoint/2010/main" val="134424176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99AC0F-9261-7465-E1A7-9168071DA3B4}"/>
              </a:ext>
            </a:extLst>
          </p:cNvPr>
          <p:cNvSpPr>
            <a:spLocks noGrp="1"/>
          </p:cNvSpPr>
          <p:nvPr>
            <p:ph idx="1"/>
          </p:nvPr>
        </p:nvSpPr>
        <p:spPr/>
        <p:txBody>
          <a:bodyPr>
            <a:noAutofit/>
          </a:bodyPr>
          <a:lstStyle/>
          <a:p>
            <a:r>
              <a:rPr lang="en-US" sz="11000" dirty="0"/>
              <a:t>Part 1: From U-Nets to Diffusion</a:t>
            </a:r>
          </a:p>
          <a:p>
            <a:r>
              <a:rPr lang="en-US" sz="11000" dirty="0"/>
              <a:t>Part 2: Denoising Diffusion Probabilistic Models</a:t>
            </a:r>
          </a:p>
          <a:p>
            <a:r>
              <a:rPr lang="en-US" sz="11000" dirty="0">
                <a:solidFill>
                  <a:srgbClr val="C00000"/>
                </a:solidFill>
              </a:rPr>
              <a:t>Part 3: Optimizations</a:t>
            </a:r>
          </a:p>
          <a:p>
            <a:r>
              <a:rPr lang="en-US" sz="11000" dirty="0">
                <a:solidFill>
                  <a:srgbClr val="C00000"/>
                </a:solidFill>
              </a:rPr>
              <a:t>Part 4: Classifier-Free Diffusion Guidance (CFG)</a:t>
            </a:r>
          </a:p>
          <a:p>
            <a:r>
              <a:rPr lang="en-US" sz="11000" dirty="0"/>
              <a:t>Part 5: CLIP (Contrastive Language-Image Pre-Training) </a:t>
            </a:r>
          </a:p>
          <a:p>
            <a:r>
              <a:rPr lang="en-US" sz="11000" dirty="0"/>
              <a:t>Part 6: Wrap-up &amp; Assessment</a:t>
            </a:r>
          </a:p>
        </p:txBody>
      </p:sp>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163</a:t>
            </a:fld>
            <a:endParaRPr lang="en-US"/>
          </a:p>
        </p:txBody>
      </p:sp>
      <p:sp>
        <p:nvSpPr>
          <p:cNvPr id="5" name="Title 1">
            <a:extLst>
              <a:ext uri="{FF2B5EF4-FFF2-40B4-BE49-F238E27FC236}">
                <a16:creationId xmlns:a16="http://schemas.microsoft.com/office/drawing/2014/main" id="{4F252815-6426-3699-10FA-1649657E2DE9}"/>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sp>
        <p:nvSpPr>
          <p:cNvPr id="7" name="TextBox 6">
            <a:extLst>
              <a:ext uri="{FF2B5EF4-FFF2-40B4-BE49-F238E27FC236}">
                <a16:creationId xmlns:a16="http://schemas.microsoft.com/office/drawing/2014/main" id="{9DCF345A-2DB1-04DD-CE28-B915262E7034}"/>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5029051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F5A808-ABB0-F796-AE1E-6C79AF51FD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65899" y="3966492"/>
            <a:ext cx="25965942" cy="10013769"/>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550699" y="168302"/>
            <a:ext cx="32450501" cy="3785317"/>
          </a:xfrm>
        </p:spPr>
        <p:txBody>
          <a:bodyPr>
            <a:normAutofit fontScale="90000"/>
          </a:bodyPr>
          <a:lstStyle/>
          <a:p>
            <a:r>
              <a:rPr lang="en-US" dirty="0"/>
              <a:t>Classifier-Free Diffusion Guidance (CFG)</a:t>
            </a:r>
            <a:br>
              <a:rPr lang="en-US" dirty="0"/>
            </a:br>
            <a:r>
              <a:rPr lang="en-US" dirty="0"/>
              <a:t>CFG Scale (Condition)</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164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19330628-CC8E-FAF9-86C7-7D8299DA7ECD}"/>
              </a:ext>
            </a:extLst>
          </p:cNvPr>
          <p:cNvSpPr txBox="1"/>
          <p:nvPr/>
        </p:nvSpPr>
        <p:spPr>
          <a:xfrm>
            <a:off x="5390149" y="19686733"/>
            <a:ext cx="26771599" cy="707886"/>
          </a:xfrm>
          <a:prstGeom prst="rect">
            <a:avLst/>
          </a:prstGeom>
          <a:noFill/>
        </p:spPr>
        <p:txBody>
          <a:bodyPr wrap="square">
            <a:spAutoFit/>
          </a:bodyPr>
          <a:lstStyle/>
          <a:p>
            <a:pPr algn="ctr"/>
            <a:r>
              <a:rPr lang="en-US" sz="4000" dirty="0">
                <a:solidFill>
                  <a:schemeClr val="bg1">
                    <a:lumMod val="75000"/>
                  </a:schemeClr>
                </a:solidFill>
                <a:latin typeface="Calibri" panose="020F0502020204030204" pitchFamily="34" charset="0"/>
                <a:cs typeface="Calibri" panose="020F0502020204030204" pitchFamily="34" charset="0"/>
              </a:rPr>
              <a:t>Source: </a:t>
            </a:r>
            <a:r>
              <a:rPr lang="en-US" sz="4000" dirty="0">
                <a:solidFill>
                  <a:schemeClr val="bg1">
                    <a:lumMod val="7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https://blogs.novita.ai/understanding-cfg-scale-in-stable-diffusion/</a:t>
            </a:r>
            <a:endParaRPr lang="en-US" sz="4000" dirty="0">
              <a:solidFill>
                <a:schemeClr val="bg1">
                  <a:lumMod val="75000"/>
                </a:schemeClr>
              </a:solidFill>
              <a:latin typeface="Calibri" panose="020F0502020204030204" pitchFamily="34" charset="0"/>
              <a:cs typeface="Calibri" panose="020F0502020204030204" pitchFamily="34" charset="0"/>
            </a:endParaRPr>
          </a:p>
        </p:txBody>
      </p:sp>
      <p:cxnSp>
        <p:nvCxnSpPr>
          <p:cNvPr id="8" name="Straight Arrow Connector 7">
            <a:extLst>
              <a:ext uri="{FF2B5EF4-FFF2-40B4-BE49-F238E27FC236}">
                <a16:creationId xmlns:a16="http://schemas.microsoft.com/office/drawing/2014/main" id="{40FED18E-AC80-4591-8897-4082AFD096B9}"/>
              </a:ext>
            </a:extLst>
          </p:cNvPr>
          <p:cNvCxnSpPr>
            <a:cxnSpLocks/>
          </p:cNvCxnSpPr>
          <p:nvPr/>
        </p:nvCxnSpPr>
        <p:spPr>
          <a:xfrm>
            <a:off x="3704904" y="18155920"/>
            <a:ext cx="29611051" cy="0"/>
          </a:xfrm>
          <a:prstGeom prst="straightConnector1">
            <a:avLst/>
          </a:prstGeom>
          <a:ln w="254000">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1E4DFDC-6434-1E05-1A94-BCD553AFB974}"/>
              </a:ext>
            </a:extLst>
          </p:cNvPr>
          <p:cNvSpPr txBox="1"/>
          <p:nvPr/>
        </p:nvSpPr>
        <p:spPr>
          <a:xfrm>
            <a:off x="27811592" y="13779738"/>
            <a:ext cx="5327741" cy="2739211"/>
          </a:xfrm>
          <a:prstGeom prst="rect">
            <a:avLst/>
          </a:prstGeom>
          <a:noFill/>
        </p:spPr>
        <p:txBody>
          <a:bodyPr wrap="none" rtlCol="0">
            <a:spAutoFit/>
          </a:bodyPr>
          <a:lstStyle/>
          <a:p>
            <a:pPr algn="ctr"/>
            <a:r>
              <a:rPr lang="en-US" sz="10000" dirty="0">
                <a:solidFill>
                  <a:srgbClr val="C00000"/>
                </a:solidFill>
              </a:rPr>
              <a:t>High CFG</a:t>
            </a:r>
            <a:br>
              <a:rPr lang="en-US" sz="10000" dirty="0">
                <a:solidFill>
                  <a:srgbClr val="C00000"/>
                </a:solidFill>
              </a:rPr>
            </a:br>
            <a:r>
              <a:rPr lang="en-US" sz="7200" dirty="0">
                <a:solidFill>
                  <a:srgbClr val="C00000"/>
                </a:solidFill>
              </a:rPr>
              <a:t>Less Freedom</a:t>
            </a:r>
          </a:p>
        </p:txBody>
      </p:sp>
      <p:sp>
        <p:nvSpPr>
          <p:cNvPr id="13" name="TextBox 12">
            <a:extLst>
              <a:ext uri="{FF2B5EF4-FFF2-40B4-BE49-F238E27FC236}">
                <a16:creationId xmlns:a16="http://schemas.microsoft.com/office/drawing/2014/main" id="{8E811C8D-E55C-1EFF-C092-92BF01AE8CC4}"/>
              </a:ext>
            </a:extLst>
          </p:cNvPr>
          <p:cNvSpPr txBox="1"/>
          <p:nvPr/>
        </p:nvSpPr>
        <p:spPr>
          <a:xfrm>
            <a:off x="3322987" y="13470391"/>
            <a:ext cx="5804474" cy="2739211"/>
          </a:xfrm>
          <a:prstGeom prst="rect">
            <a:avLst/>
          </a:prstGeom>
          <a:noFill/>
        </p:spPr>
        <p:txBody>
          <a:bodyPr wrap="none" rtlCol="0">
            <a:spAutoFit/>
          </a:bodyPr>
          <a:lstStyle/>
          <a:p>
            <a:pPr algn="ctr"/>
            <a:r>
              <a:rPr lang="en-US" sz="10000" dirty="0">
                <a:solidFill>
                  <a:schemeClr val="accent6">
                    <a:lumMod val="75000"/>
                  </a:schemeClr>
                </a:solidFill>
              </a:rPr>
              <a:t>Low CFG</a:t>
            </a:r>
          </a:p>
          <a:p>
            <a:pPr algn="ctr"/>
            <a:r>
              <a:rPr lang="en-US" sz="7200" dirty="0">
                <a:solidFill>
                  <a:schemeClr val="accent6">
                    <a:lumMod val="75000"/>
                  </a:schemeClr>
                </a:solidFill>
              </a:rPr>
              <a:t>More Freedom</a:t>
            </a:r>
          </a:p>
        </p:txBody>
      </p:sp>
      <p:sp>
        <p:nvSpPr>
          <p:cNvPr id="14" name="TextBox 13">
            <a:extLst>
              <a:ext uri="{FF2B5EF4-FFF2-40B4-BE49-F238E27FC236}">
                <a16:creationId xmlns:a16="http://schemas.microsoft.com/office/drawing/2014/main" id="{6C06AFF2-58E8-0168-489E-DA6CBD3BEBD5}"/>
              </a:ext>
            </a:extLst>
          </p:cNvPr>
          <p:cNvSpPr txBox="1"/>
          <p:nvPr/>
        </p:nvSpPr>
        <p:spPr>
          <a:xfrm>
            <a:off x="4879818" y="18287557"/>
            <a:ext cx="833883" cy="1631216"/>
          </a:xfrm>
          <a:prstGeom prst="rect">
            <a:avLst/>
          </a:prstGeom>
          <a:noFill/>
        </p:spPr>
        <p:txBody>
          <a:bodyPr wrap="none" rtlCol="0">
            <a:spAutoFit/>
          </a:bodyPr>
          <a:lstStyle/>
          <a:p>
            <a:r>
              <a:rPr lang="en-US" sz="10000" dirty="0">
                <a:solidFill>
                  <a:schemeClr val="accent6">
                    <a:lumMod val="75000"/>
                  </a:schemeClr>
                </a:solidFill>
              </a:rPr>
              <a:t>0</a:t>
            </a:r>
          </a:p>
        </p:txBody>
      </p:sp>
      <p:sp>
        <p:nvSpPr>
          <p:cNvPr id="15" name="TextBox 14">
            <a:extLst>
              <a:ext uri="{FF2B5EF4-FFF2-40B4-BE49-F238E27FC236}">
                <a16:creationId xmlns:a16="http://schemas.microsoft.com/office/drawing/2014/main" id="{31F3B554-6091-AB88-FB04-E0392F3766AD}"/>
              </a:ext>
            </a:extLst>
          </p:cNvPr>
          <p:cNvSpPr txBox="1"/>
          <p:nvPr/>
        </p:nvSpPr>
        <p:spPr>
          <a:xfrm>
            <a:off x="11006298" y="18287557"/>
            <a:ext cx="833883" cy="1631216"/>
          </a:xfrm>
          <a:prstGeom prst="rect">
            <a:avLst/>
          </a:prstGeom>
          <a:noFill/>
        </p:spPr>
        <p:txBody>
          <a:bodyPr wrap="none" rtlCol="0">
            <a:spAutoFit/>
          </a:bodyPr>
          <a:lstStyle/>
          <a:p>
            <a:r>
              <a:rPr lang="en-US" sz="10000" dirty="0">
                <a:solidFill>
                  <a:schemeClr val="accent6">
                    <a:lumMod val="75000"/>
                  </a:schemeClr>
                </a:solidFill>
              </a:rPr>
              <a:t>7</a:t>
            </a:r>
          </a:p>
        </p:txBody>
      </p:sp>
      <p:sp>
        <p:nvSpPr>
          <p:cNvPr id="16" name="TextBox 15">
            <a:extLst>
              <a:ext uri="{FF2B5EF4-FFF2-40B4-BE49-F238E27FC236}">
                <a16:creationId xmlns:a16="http://schemas.microsoft.com/office/drawing/2014/main" id="{F87FF6FA-B29A-2CAE-5CA3-0224C6CF49AC}"/>
              </a:ext>
            </a:extLst>
          </p:cNvPr>
          <p:cNvSpPr txBox="1"/>
          <p:nvPr/>
        </p:nvSpPr>
        <p:spPr>
          <a:xfrm>
            <a:off x="13955303" y="18287557"/>
            <a:ext cx="1483098" cy="1631216"/>
          </a:xfrm>
          <a:prstGeom prst="rect">
            <a:avLst/>
          </a:prstGeom>
          <a:noFill/>
        </p:spPr>
        <p:txBody>
          <a:bodyPr wrap="none" rtlCol="0">
            <a:spAutoFit/>
          </a:bodyPr>
          <a:lstStyle/>
          <a:p>
            <a:r>
              <a:rPr lang="en-US" sz="10000" dirty="0">
                <a:solidFill>
                  <a:schemeClr val="accent1"/>
                </a:solidFill>
              </a:rPr>
              <a:t>10</a:t>
            </a:r>
          </a:p>
        </p:txBody>
      </p:sp>
      <p:sp>
        <p:nvSpPr>
          <p:cNvPr id="17" name="TextBox 16">
            <a:extLst>
              <a:ext uri="{FF2B5EF4-FFF2-40B4-BE49-F238E27FC236}">
                <a16:creationId xmlns:a16="http://schemas.microsoft.com/office/drawing/2014/main" id="{A50FB974-C66A-2005-9625-34B61BD97711}"/>
              </a:ext>
            </a:extLst>
          </p:cNvPr>
          <p:cNvSpPr txBox="1"/>
          <p:nvPr/>
        </p:nvSpPr>
        <p:spPr>
          <a:xfrm>
            <a:off x="23007863" y="18287557"/>
            <a:ext cx="1483098" cy="1631216"/>
          </a:xfrm>
          <a:prstGeom prst="rect">
            <a:avLst/>
          </a:prstGeom>
          <a:noFill/>
        </p:spPr>
        <p:txBody>
          <a:bodyPr wrap="none" rtlCol="0">
            <a:spAutoFit/>
          </a:bodyPr>
          <a:lstStyle/>
          <a:p>
            <a:r>
              <a:rPr lang="en-US" sz="10000" dirty="0">
                <a:solidFill>
                  <a:srgbClr val="C00000"/>
                </a:solidFill>
              </a:rPr>
              <a:t>20</a:t>
            </a:r>
          </a:p>
        </p:txBody>
      </p:sp>
      <p:sp>
        <p:nvSpPr>
          <p:cNvPr id="18" name="TextBox 17">
            <a:extLst>
              <a:ext uri="{FF2B5EF4-FFF2-40B4-BE49-F238E27FC236}">
                <a16:creationId xmlns:a16="http://schemas.microsoft.com/office/drawing/2014/main" id="{7F871BD9-64BA-8FB4-D9E8-2F96726D758F}"/>
              </a:ext>
            </a:extLst>
          </p:cNvPr>
          <p:cNvSpPr txBox="1"/>
          <p:nvPr/>
        </p:nvSpPr>
        <p:spPr>
          <a:xfrm>
            <a:off x="30475463" y="18287557"/>
            <a:ext cx="1483098" cy="1631216"/>
          </a:xfrm>
          <a:prstGeom prst="rect">
            <a:avLst/>
          </a:prstGeom>
          <a:noFill/>
        </p:spPr>
        <p:txBody>
          <a:bodyPr wrap="none" rtlCol="0">
            <a:spAutoFit/>
          </a:bodyPr>
          <a:lstStyle/>
          <a:p>
            <a:r>
              <a:rPr lang="en-US" sz="10000" dirty="0">
                <a:solidFill>
                  <a:srgbClr val="C00000"/>
                </a:solidFill>
              </a:rPr>
              <a:t>30</a:t>
            </a:r>
          </a:p>
        </p:txBody>
      </p:sp>
      <p:sp>
        <p:nvSpPr>
          <p:cNvPr id="19" name="TextBox 18">
            <a:extLst>
              <a:ext uri="{FF2B5EF4-FFF2-40B4-BE49-F238E27FC236}">
                <a16:creationId xmlns:a16="http://schemas.microsoft.com/office/drawing/2014/main" id="{F7E168E8-AA9F-3DE2-BB03-CB6BD437123E}"/>
              </a:ext>
            </a:extLst>
          </p:cNvPr>
          <p:cNvSpPr txBox="1"/>
          <p:nvPr/>
        </p:nvSpPr>
        <p:spPr>
          <a:xfrm>
            <a:off x="19045463" y="18287557"/>
            <a:ext cx="1483098" cy="1631216"/>
          </a:xfrm>
          <a:prstGeom prst="rect">
            <a:avLst/>
          </a:prstGeom>
          <a:noFill/>
        </p:spPr>
        <p:txBody>
          <a:bodyPr wrap="none" rtlCol="0">
            <a:spAutoFit/>
          </a:bodyPr>
          <a:lstStyle/>
          <a:p>
            <a:r>
              <a:rPr lang="en-US" sz="10000" dirty="0">
                <a:solidFill>
                  <a:schemeClr val="accent1"/>
                </a:solidFill>
              </a:rPr>
              <a:t>15</a:t>
            </a:r>
          </a:p>
        </p:txBody>
      </p:sp>
      <p:sp>
        <p:nvSpPr>
          <p:cNvPr id="20" name="TextBox 19">
            <a:extLst>
              <a:ext uri="{FF2B5EF4-FFF2-40B4-BE49-F238E27FC236}">
                <a16:creationId xmlns:a16="http://schemas.microsoft.com/office/drawing/2014/main" id="{5E72EE82-D909-945B-A3BE-8F07E42D15CE}"/>
              </a:ext>
            </a:extLst>
          </p:cNvPr>
          <p:cNvSpPr txBox="1"/>
          <p:nvPr/>
        </p:nvSpPr>
        <p:spPr>
          <a:xfrm>
            <a:off x="8293578" y="18287557"/>
            <a:ext cx="833883" cy="1631216"/>
          </a:xfrm>
          <a:prstGeom prst="rect">
            <a:avLst/>
          </a:prstGeom>
          <a:noFill/>
        </p:spPr>
        <p:txBody>
          <a:bodyPr wrap="none" rtlCol="0">
            <a:spAutoFit/>
          </a:bodyPr>
          <a:lstStyle/>
          <a:p>
            <a:r>
              <a:rPr lang="en-US" sz="10000" dirty="0">
                <a:solidFill>
                  <a:schemeClr val="accent6">
                    <a:lumMod val="75000"/>
                  </a:schemeClr>
                </a:solidFill>
              </a:rPr>
              <a:t>4</a:t>
            </a:r>
          </a:p>
        </p:txBody>
      </p:sp>
      <p:sp>
        <p:nvSpPr>
          <p:cNvPr id="21" name="TextBox 20">
            <a:extLst>
              <a:ext uri="{FF2B5EF4-FFF2-40B4-BE49-F238E27FC236}">
                <a16:creationId xmlns:a16="http://schemas.microsoft.com/office/drawing/2014/main" id="{D22275FC-5A09-989B-3B36-915470BC7348}"/>
              </a:ext>
            </a:extLst>
          </p:cNvPr>
          <p:cNvSpPr txBox="1"/>
          <p:nvPr/>
        </p:nvSpPr>
        <p:spPr>
          <a:xfrm>
            <a:off x="24641820" y="16112399"/>
            <a:ext cx="7162795" cy="1631216"/>
          </a:xfrm>
          <a:prstGeom prst="rect">
            <a:avLst/>
          </a:prstGeom>
          <a:noFill/>
        </p:spPr>
        <p:txBody>
          <a:bodyPr wrap="none" rtlCol="0">
            <a:spAutoFit/>
          </a:bodyPr>
          <a:lstStyle/>
          <a:p>
            <a:r>
              <a:rPr lang="en-US" sz="10000" dirty="0">
                <a:solidFill>
                  <a:srgbClr val="C00000"/>
                </a:solidFill>
              </a:rPr>
              <a:t>Math Prompt</a:t>
            </a:r>
          </a:p>
        </p:txBody>
      </p:sp>
      <p:sp>
        <p:nvSpPr>
          <p:cNvPr id="22" name="TextBox 21">
            <a:extLst>
              <a:ext uri="{FF2B5EF4-FFF2-40B4-BE49-F238E27FC236}">
                <a16:creationId xmlns:a16="http://schemas.microsoft.com/office/drawing/2014/main" id="{4E6EEBB4-821C-8511-0C30-4D05FB443481}"/>
              </a:ext>
            </a:extLst>
          </p:cNvPr>
          <p:cNvSpPr txBox="1"/>
          <p:nvPr/>
        </p:nvSpPr>
        <p:spPr>
          <a:xfrm>
            <a:off x="4134909" y="16112399"/>
            <a:ext cx="7465185" cy="1631216"/>
          </a:xfrm>
          <a:prstGeom prst="rect">
            <a:avLst/>
          </a:prstGeom>
          <a:noFill/>
        </p:spPr>
        <p:txBody>
          <a:bodyPr wrap="none" rtlCol="0">
            <a:spAutoFit/>
          </a:bodyPr>
          <a:lstStyle/>
          <a:p>
            <a:r>
              <a:rPr lang="en-US" sz="10000" dirty="0">
                <a:solidFill>
                  <a:schemeClr val="accent6">
                    <a:lumMod val="75000"/>
                  </a:schemeClr>
                </a:solidFill>
              </a:rPr>
              <a:t>Better Quality</a:t>
            </a:r>
          </a:p>
        </p:txBody>
      </p:sp>
      <p:sp>
        <p:nvSpPr>
          <p:cNvPr id="23" name="Rectangle 22">
            <a:extLst>
              <a:ext uri="{FF2B5EF4-FFF2-40B4-BE49-F238E27FC236}">
                <a16:creationId xmlns:a16="http://schemas.microsoft.com/office/drawing/2014/main" id="{6A1B9922-AC33-567B-667B-46C020D0D0FF}"/>
              </a:ext>
            </a:extLst>
          </p:cNvPr>
          <p:cNvSpPr/>
          <p:nvPr/>
        </p:nvSpPr>
        <p:spPr>
          <a:xfrm>
            <a:off x="11423239" y="17747311"/>
            <a:ext cx="12544268" cy="7078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4A88DB3-55C5-09E3-8FB0-82FE17686E6F}"/>
              </a:ext>
            </a:extLst>
          </p:cNvPr>
          <p:cNvSpPr txBox="1"/>
          <p:nvPr/>
        </p:nvSpPr>
        <p:spPr>
          <a:xfrm>
            <a:off x="5784058" y="18287557"/>
            <a:ext cx="833883" cy="1631216"/>
          </a:xfrm>
          <a:prstGeom prst="rect">
            <a:avLst/>
          </a:prstGeom>
          <a:noFill/>
        </p:spPr>
        <p:txBody>
          <a:bodyPr wrap="none" rtlCol="0">
            <a:spAutoFit/>
          </a:bodyPr>
          <a:lstStyle/>
          <a:p>
            <a:r>
              <a:rPr lang="en-US" sz="10000" dirty="0">
                <a:solidFill>
                  <a:schemeClr val="accent6">
                    <a:lumMod val="75000"/>
                  </a:schemeClr>
                </a:solidFill>
              </a:rPr>
              <a:t>1</a:t>
            </a:r>
          </a:p>
        </p:txBody>
      </p:sp>
      <p:sp>
        <p:nvSpPr>
          <p:cNvPr id="26" name="TextBox 25">
            <a:extLst>
              <a:ext uri="{FF2B5EF4-FFF2-40B4-BE49-F238E27FC236}">
                <a16:creationId xmlns:a16="http://schemas.microsoft.com/office/drawing/2014/main" id="{F39A4C1F-7112-DBCD-D9E9-D7D0ABB0EF91}"/>
              </a:ext>
            </a:extLst>
          </p:cNvPr>
          <p:cNvSpPr txBox="1"/>
          <p:nvPr/>
        </p:nvSpPr>
        <p:spPr>
          <a:xfrm>
            <a:off x="14221537" y="16112399"/>
            <a:ext cx="6947671" cy="1631216"/>
          </a:xfrm>
          <a:prstGeom prst="rect">
            <a:avLst/>
          </a:prstGeom>
          <a:noFill/>
        </p:spPr>
        <p:txBody>
          <a:bodyPr wrap="none" rtlCol="0">
            <a:spAutoFit/>
          </a:bodyPr>
          <a:lstStyle/>
          <a:p>
            <a:pPr algn="ctr"/>
            <a:r>
              <a:rPr lang="en-US" sz="10000" dirty="0">
                <a:solidFill>
                  <a:schemeClr val="accent1"/>
                </a:solidFill>
              </a:rPr>
              <a:t>Medium CFG</a:t>
            </a:r>
            <a:endParaRPr lang="en-US" sz="7200" dirty="0">
              <a:solidFill>
                <a:schemeClr val="accent1"/>
              </a:solidFill>
            </a:endParaRPr>
          </a:p>
        </p:txBody>
      </p:sp>
      <p:sp>
        <p:nvSpPr>
          <p:cNvPr id="27" name="TextBox 26">
            <a:extLst>
              <a:ext uri="{FF2B5EF4-FFF2-40B4-BE49-F238E27FC236}">
                <a16:creationId xmlns:a16="http://schemas.microsoft.com/office/drawing/2014/main" id="{64C53042-6F7F-861C-987F-2905836D6A44}"/>
              </a:ext>
            </a:extLst>
          </p:cNvPr>
          <p:cNvSpPr txBox="1"/>
          <p:nvPr/>
        </p:nvSpPr>
        <p:spPr>
          <a:xfrm>
            <a:off x="6634762" y="18287557"/>
            <a:ext cx="833883" cy="1631216"/>
          </a:xfrm>
          <a:prstGeom prst="rect">
            <a:avLst/>
          </a:prstGeom>
          <a:noFill/>
        </p:spPr>
        <p:txBody>
          <a:bodyPr wrap="none" rtlCol="0">
            <a:spAutoFit/>
          </a:bodyPr>
          <a:lstStyle/>
          <a:p>
            <a:r>
              <a:rPr lang="en-US" sz="10000" dirty="0">
                <a:solidFill>
                  <a:schemeClr val="accent6">
                    <a:lumMod val="75000"/>
                  </a:schemeClr>
                </a:solidFill>
              </a:rPr>
              <a:t>2</a:t>
            </a:r>
          </a:p>
        </p:txBody>
      </p:sp>
      <p:sp>
        <p:nvSpPr>
          <p:cNvPr id="28" name="TextBox 27">
            <a:extLst>
              <a:ext uri="{FF2B5EF4-FFF2-40B4-BE49-F238E27FC236}">
                <a16:creationId xmlns:a16="http://schemas.microsoft.com/office/drawing/2014/main" id="{538B6B59-7C9D-7017-7842-5C5A386725B6}"/>
              </a:ext>
            </a:extLst>
          </p:cNvPr>
          <p:cNvSpPr txBox="1"/>
          <p:nvPr/>
        </p:nvSpPr>
        <p:spPr>
          <a:xfrm>
            <a:off x="7447562" y="18287557"/>
            <a:ext cx="833883" cy="1631216"/>
          </a:xfrm>
          <a:prstGeom prst="rect">
            <a:avLst/>
          </a:prstGeom>
          <a:noFill/>
        </p:spPr>
        <p:txBody>
          <a:bodyPr wrap="none" rtlCol="0">
            <a:spAutoFit/>
          </a:bodyPr>
          <a:lstStyle/>
          <a:p>
            <a:r>
              <a:rPr lang="en-US" sz="10000" dirty="0">
                <a:solidFill>
                  <a:schemeClr val="accent6">
                    <a:lumMod val="75000"/>
                  </a:schemeClr>
                </a:solidFill>
              </a:rPr>
              <a:t>3</a:t>
            </a:r>
          </a:p>
        </p:txBody>
      </p:sp>
    </p:spTree>
    <p:extLst>
      <p:ext uri="{BB962C8B-B14F-4D97-AF65-F5344CB8AC3E}">
        <p14:creationId xmlns:p14="http://schemas.microsoft.com/office/powerpoint/2010/main" val="312127188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550699" y="168302"/>
            <a:ext cx="32450501" cy="3785317"/>
          </a:xfrm>
        </p:spPr>
        <p:txBody>
          <a:bodyPr>
            <a:normAutofit fontScale="90000"/>
          </a:bodyPr>
          <a:lstStyle/>
          <a:p>
            <a:r>
              <a:rPr lang="en-US" dirty="0"/>
              <a:t>Classifier-Free Diffusion Guidance (CFG)</a:t>
            </a:r>
            <a:br>
              <a:rPr lang="en-US" dirty="0"/>
            </a:br>
            <a:r>
              <a:rPr lang="en-US" dirty="0"/>
              <a:t>CFG and Steps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165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5633278D-75E4-A545-AD94-DF8B824C0C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21858" y="4413991"/>
            <a:ext cx="32332283" cy="14258631"/>
          </a:xfrm>
          <a:prstGeom prst="rect">
            <a:avLst/>
          </a:prstGeom>
        </p:spPr>
      </p:pic>
      <p:sp>
        <p:nvSpPr>
          <p:cNvPr id="9" name="TextBox 8">
            <a:extLst>
              <a:ext uri="{FF2B5EF4-FFF2-40B4-BE49-F238E27FC236}">
                <a16:creationId xmlns:a16="http://schemas.microsoft.com/office/drawing/2014/main" id="{19330628-CC8E-FAF9-86C7-7D8299DA7ECD}"/>
              </a:ext>
            </a:extLst>
          </p:cNvPr>
          <p:cNvSpPr txBox="1"/>
          <p:nvPr/>
        </p:nvSpPr>
        <p:spPr>
          <a:xfrm>
            <a:off x="5390149" y="19126614"/>
            <a:ext cx="26771599" cy="1323439"/>
          </a:xfrm>
          <a:prstGeom prst="rect">
            <a:avLst/>
          </a:prstGeom>
          <a:noFill/>
        </p:spPr>
        <p:txBody>
          <a:bodyPr wrap="square">
            <a:spAutoFit/>
          </a:bodyPr>
          <a:lstStyle/>
          <a:p>
            <a:pPr algn="ctr"/>
            <a:r>
              <a:rPr lang="en-US" sz="4000" dirty="0">
                <a:solidFill>
                  <a:schemeClr val="bg1">
                    <a:lumMod val="75000"/>
                  </a:schemeClr>
                </a:solidFill>
                <a:latin typeface="Calibri" panose="020F0502020204030204" pitchFamily="34" charset="0"/>
                <a:cs typeface="Calibri" panose="020F0502020204030204" pitchFamily="34" charset="0"/>
              </a:rPr>
              <a:t>Source: </a:t>
            </a:r>
            <a:r>
              <a:rPr lang="en-US" sz="4000" dirty="0" err="1">
                <a:solidFill>
                  <a:schemeClr val="bg1">
                    <a:lumMod val="75000"/>
                  </a:schemeClr>
                </a:solidFill>
                <a:latin typeface="Calibri" panose="020F0502020204030204" pitchFamily="34" charset="0"/>
                <a:cs typeface="Calibri" panose="020F0502020204030204" pitchFamily="34" charset="0"/>
              </a:rPr>
              <a:t>SiliconThaumaturgy</a:t>
            </a:r>
            <a:r>
              <a:rPr lang="en-US" sz="4000" dirty="0">
                <a:solidFill>
                  <a:schemeClr val="bg1">
                    <a:lumMod val="75000"/>
                  </a:schemeClr>
                </a:solidFill>
                <a:latin typeface="Calibri" panose="020F0502020204030204" pitchFamily="34" charset="0"/>
                <a:cs typeface="Calibri" panose="020F0502020204030204" pitchFamily="34" charset="0"/>
              </a:rPr>
              <a:t> (2023), Stable Diffusion Deep Dive - CFG - Don't Accidentally Fry Your Images, </a:t>
            </a:r>
            <a:r>
              <a:rPr lang="en-US" sz="4000" dirty="0">
                <a:solidFill>
                  <a:schemeClr val="bg1">
                    <a:lumMod val="7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https://www.youtube.com/watch?v=kuhO9zAzetk</a:t>
            </a:r>
            <a:endParaRPr lang="en-US" sz="4000" dirty="0">
              <a:solidFill>
                <a:schemeClr val="bg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439550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lstStyle/>
          <a:p>
            <a:r>
              <a:rPr lang="en-US" dirty="0"/>
              <a:t>Generative AI with</a:t>
            </a:r>
            <a:br>
              <a:rPr lang="en-US" dirty="0"/>
            </a:br>
            <a:r>
              <a:rPr lang="en-US" dirty="0"/>
              <a:t>Diffusion Models</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8000" b="1" dirty="0"/>
              <a:t>Part 4: Classifier-Free Diffusion Guidance</a:t>
            </a:r>
          </a:p>
        </p:txBody>
      </p:sp>
      <p:sp>
        <p:nvSpPr>
          <p:cNvPr id="2" name="TextBox 1">
            <a:extLst>
              <a:ext uri="{FF2B5EF4-FFF2-40B4-BE49-F238E27FC236}">
                <a16:creationId xmlns:a16="http://schemas.microsoft.com/office/drawing/2014/main" id="{C019A057-B846-BDA0-1D27-DF0946B9CF8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3C974380-AE05-B733-D95E-292E80DABCE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166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618295492"/>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2947234639"/>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5500" b="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5500" b="0" dirty="0">
                          <a:solidFill>
                            <a:schemeClr val="bg1"/>
                          </a:solidFill>
                          <a:latin typeface="NVIDIA Sans Medium" panose="020B0603020203020204" pitchFamily="34" charset="0"/>
                          <a:cs typeface="NVIDIA Sans Medium" panose="020B0603020203020204" pitchFamily="34" charset="0"/>
                        </a:rPr>
                        <a:t>Part 1: From U-Nets to Diffusion</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Denoising Diffusion Probabilistic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Optimizations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Classifier-Free Diffusion Guidance</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CLIP</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Wrap-up &amp; Assessment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76B900"/>
                </a:solidFill>
                <a:effectLst/>
                <a:uLnTx/>
                <a:uFillTx/>
                <a:latin typeface="NVIDIA Sans" panose="020B0503020203020204" pitchFamily="34" charset="0"/>
                <a:ea typeface="+mn-ea"/>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12552507"/>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E190C989-1F81-12A2-E396-BD04B18508B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6385E5CA-464D-A694-B7B2-8C21E089236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167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622187670"/>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Adding Context</a:t>
            </a:r>
          </a:p>
        </p:txBody>
      </p:sp>
      <p:sp>
        <p:nvSpPr>
          <p:cNvPr id="2" name="TextBox 1">
            <a:extLst>
              <a:ext uri="{FF2B5EF4-FFF2-40B4-BE49-F238E27FC236}">
                <a16:creationId xmlns:a16="http://schemas.microsoft.com/office/drawing/2014/main" id="{F11B3D74-5F6F-8E20-C8B8-DB83768B5AB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7E04DF28-BBA5-DA72-D824-A6E40ECC272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168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149710709"/>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Adding Context</a:t>
            </a:r>
          </a:p>
        </p:txBody>
      </p:sp>
      <p:sp>
        <p:nvSpPr>
          <p:cNvPr id="5" name="Text Placeholder 4">
            <a:extLst>
              <a:ext uri="{FF2B5EF4-FFF2-40B4-BE49-F238E27FC236}">
                <a16:creationId xmlns:a16="http://schemas.microsoft.com/office/drawing/2014/main" id="{9EDE7DF4-5B8F-A811-57CB-8C41C3BD7066}"/>
              </a:ext>
            </a:extLst>
          </p:cNvPr>
          <p:cNvSpPr>
            <a:spLocks noGrp="1"/>
          </p:cNvSpPr>
          <p:nvPr>
            <p:ph type="body" sz="quarter" idx="10"/>
          </p:nvPr>
        </p:nvSpPr>
        <p:spPr/>
        <p:txBody>
          <a:bodyPr/>
          <a:lstStyle/>
          <a:p>
            <a:endParaRPr lang="en-US"/>
          </a:p>
        </p:txBody>
      </p:sp>
      <p:pic>
        <p:nvPicPr>
          <p:cNvPr id="12" name="Picture 11" descr="A colorful squares with black border&#10;&#10;Description automatically generated">
            <a:extLst>
              <a:ext uri="{FF2B5EF4-FFF2-40B4-BE49-F238E27FC236}">
                <a16:creationId xmlns:a16="http://schemas.microsoft.com/office/drawing/2014/main" id="{A6EC83CA-DD18-A847-F422-93B46F8259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21643" y="7133867"/>
            <a:ext cx="7732714" cy="7732714"/>
          </a:xfrm>
          <a:prstGeom prst="rect">
            <a:avLst/>
          </a:prstGeom>
        </p:spPr>
      </p:pic>
      <p:sp>
        <p:nvSpPr>
          <p:cNvPr id="13" name="Rectangle 12">
            <a:extLst>
              <a:ext uri="{FF2B5EF4-FFF2-40B4-BE49-F238E27FC236}">
                <a16:creationId xmlns:a16="http://schemas.microsoft.com/office/drawing/2014/main" id="{79B58AF7-2B13-4637-9F51-656B83D48224}"/>
              </a:ext>
            </a:extLst>
          </p:cNvPr>
          <p:cNvSpPr/>
          <p:nvPr/>
        </p:nvSpPr>
        <p:spPr>
          <a:xfrm>
            <a:off x="24636102" y="7662463"/>
            <a:ext cx="3910323"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Shirt sleeve?</a:t>
            </a:r>
          </a:p>
        </p:txBody>
      </p:sp>
      <p:sp>
        <p:nvSpPr>
          <p:cNvPr id="14" name="Rectangle 13">
            <a:extLst>
              <a:ext uri="{FF2B5EF4-FFF2-40B4-BE49-F238E27FC236}">
                <a16:creationId xmlns:a16="http://schemas.microsoft.com/office/drawing/2014/main" id="{D3EA2BB0-7791-F129-69B5-1BCD627C8B49}"/>
              </a:ext>
            </a:extLst>
          </p:cNvPr>
          <p:cNvSpPr/>
          <p:nvPr/>
        </p:nvSpPr>
        <p:spPr>
          <a:xfrm>
            <a:off x="7729227" y="13101238"/>
            <a:ext cx="3910323"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Shoe heel?</a:t>
            </a:r>
          </a:p>
        </p:txBody>
      </p:sp>
      <p:sp>
        <p:nvSpPr>
          <p:cNvPr id="15" name="Arrow: Left 14">
            <a:extLst>
              <a:ext uri="{FF2B5EF4-FFF2-40B4-BE49-F238E27FC236}">
                <a16:creationId xmlns:a16="http://schemas.microsoft.com/office/drawing/2014/main" id="{D26C57E1-FDA8-1DB3-F4C8-E4240EDA0DCC}"/>
              </a:ext>
            </a:extLst>
          </p:cNvPr>
          <p:cNvSpPr/>
          <p:nvPr/>
        </p:nvSpPr>
        <p:spPr>
          <a:xfrm>
            <a:off x="22774275" y="7662463"/>
            <a:ext cx="1285875" cy="1408176"/>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6" name="Arrow: Left 15">
            <a:extLst>
              <a:ext uri="{FF2B5EF4-FFF2-40B4-BE49-F238E27FC236}">
                <a16:creationId xmlns:a16="http://schemas.microsoft.com/office/drawing/2014/main" id="{89B1BB29-0627-91BC-DE47-2FEC52C6E1E4}"/>
              </a:ext>
            </a:extLst>
          </p:cNvPr>
          <p:cNvSpPr/>
          <p:nvPr/>
        </p:nvSpPr>
        <p:spPr>
          <a:xfrm rot="10800000">
            <a:off x="12368299" y="13101238"/>
            <a:ext cx="1285875" cy="1408176"/>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D653A34D-2FB4-C7C9-34D6-D34B701D4D4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B72556F-E3A3-29FF-2C6A-250ADDB9989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169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346518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17</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99FC5116-2E5F-CE0E-7C0E-B5F219020BB4}"/>
              </a:ext>
            </a:extLst>
          </p:cNvPr>
          <p:cNvPicPr>
            <a:picLocks noChangeAspect="1"/>
          </p:cNvPicPr>
          <p:nvPr/>
        </p:nvPicPr>
        <p:blipFill>
          <a:blip r:embed="rId2"/>
          <a:stretch>
            <a:fillRect/>
          </a:stretch>
        </p:blipFill>
        <p:spPr>
          <a:xfrm>
            <a:off x="21706876" y="168301"/>
            <a:ext cx="12799692" cy="19548620"/>
          </a:xfrm>
          <a:prstGeom prst="rect">
            <a:avLst/>
          </a:prstGeom>
        </p:spPr>
      </p:pic>
      <p:sp>
        <p:nvSpPr>
          <p:cNvPr id="7" name="TextBox 6">
            <a:extLst>
              <a:ext uri="{FF2B5EF4-FFF2-40B4-BE49-F238E27FC236}">
                <a16:creationId xmlns:a16="http://schemas.microsoft.com/office/drawing/2014/main" id="{D4FAE0CB-AF71-90EE-C715-2DC9211848AC}"/>
              </a:ext>
            </a:extLst>
          </p:cNvPr>
          <p:cNvSpPr txBox="1"/>
          <p:nvPr/>
        </p:nvSpPr>
        <p:spPr>
          <a:xfrm>
            <a:off x="9144000" y="19667035"/>
            <a:ext cx="1828800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3"/>
              </a:rPr>
              <a:t>https://www.nvidia.com/en-us/training/instructor-directory/search/</a:t>
            </a:r>
            <a:endParaRPr kumimoji="0" lang="en-US" sz="4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標題 1">
            <a:extLst>
              <a:ext uri="{FF2B5EF4-FFF2-40B4-BE49-F238E27FC236}">
                <a16:creationId xmlns:a16="http://schemas.microsoft.com/office/drawing/2014/main" id="{293E8E54-8EE7-49A8-8457-D9B07DE63796}"/>
              </a:ext>
            </a:extLst>
          </p:cNvPr>
          <p:cNvSpPr>
            <a:spLocks noGrp="1"/>
          </p:cNvSpPr>
          <p:nvPr>
            <p:ph type="title"/>
          </p:nvPr>
        </p:nvSpPr>
        <p:spPr>
          <a:xfrm>
            <a:off x="561821" y="887266"/>
            <a:ext cx="20613757" cy="18735675"/>
          </a:xfrm>
        </p:spPr>
        <p:txBody>
          <a:bodyPr>
            <a:normAutofit/>
          </a:bodyPr>
          <a:lstStyle/>
          <a:p>
            <a:r>
              <a:rPr lang="en-US" altLang="zh-TW" sz="26000" dirty="0">
                <a:solidFill>
                  <a:srgbClr val="C00000"/>
                </a:solidFill>
              </a:rPr>
              <a:t>NVIDIA </a:t>
            </a:r>
            <a:br>
              <a:rPr lang="en-US" altLang="zh-TW" sz="26000" dirty="0">
                <a:solidFill>
                  <a:srgbClr val="C00000"/>
                </a:solidFill>
              </a:rPr>
            </a:br>
            <a:r>
              <a:rPr lang="en-US" altLang="zh-TW" sz="26000" dirty="0">
                <a:solidFill>
                  <a:srgbClr val="C00000"/>
                </a:solidFill>
              </a:rPr>
              <a:t>Certified Instructors</a:t>
            </a:r>
            <a:br>
              <a:rPr lang="en-US" altLang="zh-TW" sz="20000" dirty="0">
                <a:solidFill>
                  <a:srgbClr val="C00000"/>
                </a:solidFill>
              </a:rPr>
            </a:br>
            <a:br>
              <a:rPr lang="en-US" altLang="zh-TW" sz="20000" dirty="0">
                <a:solidFill>
                  <a:srgbClr val="C00000"/>
                </a:solidFill>
              </a:rPr>
            </a:br>
            <a:r>
              <a:rPr lang="en-US" altLang="zh-TW" sz="20000" b="0" dirty="0">
                <a:solidFill>
                  <a:srgbClr val="C00000"/>
                </a:solidFill>
              </a:rPr>
              <a:t>(12 from Taiwan)</a:t>
            </a:r>
            <a:endParaRPr lang="zh-TW" altLang="en-US" sz="20000" b="0" dirty="0">
              <a:solidFill>
                <a:srgbClr val="FF0000"/>
              </a:solidFill>
            </a:endParaRPr>
          </a:p>
        </p:txBody>
      </p:sp>
    </p:spTree>
    <p:extLst>
      <p:ext uri="{BB962C8B-B14F-4D97-AF65-F5344CB8AC3E}">
        <p14:creationId xmlns:p14="http://schemas.microsoft.com/office/powerpoint/2010/main" val="54503740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768348" y="6382511"/>
            <a:ext cx="2561317" cy="4048669"/>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NVIDIA Sans Medium"/>
                <a:ea typeface="+mn-ea"/>
                <a:cs typeface="+mn-cs"/>
              </a:rPr>
              <a:t>Down0</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3246896" y="11658600"/>
            <a:ext cx="2914807" cy="2818855"/>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2000" dirty="0"/>
              <a:t>Adding Context</a:t>
            </a:r>
            <a:endParaRPr lang="en-US" sz="12000" strike="sngStrike" dirty="0"/>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9151762" y="15322020"/>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54" name="Cube 53">
            <a:extLst>
              <a:ext uri="{FF2B5EF4-FFF2-40B4-BE49-F238E27FC236}">
                <a16:creationId xmlns:a16="http://schemas.microsoft.com/office/drawing/2014/main" id="{EF69E034-41B5-AB08-1AEB-F1CE09A9E7CC}"/>
              </a:ext>
            </a:extLst>
          </p:cNvPr>
          <p:cNvSpPr/>
          <p:nvPr/>
        </p:nvSpPr>
        <p:spPr>
          <a:xfrm>
            <a:off x="7323667"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a:t>
            </a: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254802" y="16602681"/>
            <a:ext cx="800219" cy="3926701"/>
          </a:xfrm>
          <a:prstGeom prst="rect">
            <a:avLst/>
          </a:prstGeom>
          <a:solidFill>
            <a:schemeClr val="tx2"/>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Latent Vector</a:t>
            </a:r>
          </a:p>
        </p:txBody>
      </p:sp>
      <p:sp>
        <p:nvSpPr>
          <p:cNvPr id="44" name="Cube 43">
            <a:extLst>
              <a:ext uri="{FF2B5EF4-FFF2-40B4-BE49-F238E27FC236}">
                <a16:creationId xmlns:a16="http://schemas.microsoft.com/office/drawing/2014/main" id="{D001671E-BCFF-4292-F0A1-D236A7039590}"/>
              </a:ext>
            </a:extLst>
          </p:cNvPr>
          <p:cNvSpPr/>
          <p:nvPr/>
        </p:nvSpPr>
        <p:spPr>
          <a:xfrm>
            <a:off x="18128598" y="15322019"/>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584636" y="1532582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(Up0)</a:t>
            </a:r>
          </a:p>
        </p:txBody>
      </p:sp>
      <p:sp>
        <p:nvSpPr>
          <p:cNvPr id="49" name="Cube 48">
            <a:extLst>
              <a:ext uri="{FF2B5EF4-FFF2-40B4-BE49-F238E27FC236}">
                <a16:creationId xmlns:a16="http://schemas.microsoft.com/office/drawing/2014/main" id="{578B6BBA-6F83-E5F7-23A8-E76A5161DF12}"/>
              </a:ext>
            </a:extLst>
          </p:cNvPr>
          <p:cNvSpPr/>
          <p:nvPr/>
        </p:nvSpPr>
        <p:spPr>
          <a:xfrm>
            <a:off x="25511336"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(Up1)</a:t>
            </a:r>
          </a:p>
        </p:txBody>
      </p:sp>
      <p:sp>
        <p:nvSpPr>
          <p:cNvPr id="1044" name="Cube 1043">
            <a:extLst>
              <a:ext uri="{FF2B5EF4-FFF2-40B4-BE49-F238E27FC236}">
                <a16:creationId xmlns:a16="http://schemas.microsoft.com/office/drawing/2014/main" id="{BDDFF7E5-DFAB-800B-0192-2BD19E3E3A8E}"/>
              </a:ext>
            </a:extLst>
          </p:cNvPr>
          <p:cNvSpPr/>
          <p:nvPr/>
        </p:nvSpPr>
        <p:spPr>
          <a:xfrm>
            <a:off x="28830054" y="6381783"/>
            <a:ext cx="2314376"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(Up2)</a:t>
            </a:r>
          </a:p>
        </p:txBody>
      </p:sp>
      <p:sp>
        <p:nvSpPr>
          <p:cNvPr id="1052" name="Arrow: Right 1051">
            <a:extLst>
              <a:ext uri="{FF2B5EF4-FFF2-40B4-BE49-F238E27FC236}">
                <a16:creationId xmlns:a16="http://schemas.microsoft.com/office/drawing/2014/main" id="{4F7D26EC-292E-BCB5-49BB-15F4B03A9C61}"/>
              </a:ext>
            </a:extLst>
          </p:cNvPr>
          <p:cNvSpPr/>
          <p:nvPr/>
        </p:nvSpPr>
        <p:spPr>
          <a:xfrm>
            <a:off x="7712377" y="7440941"/>
            <a:ext cx="18638434"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0646457" y="11964072"/>
            <a:ext cx="12219346"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344321" y="15594030"/>
            <a:ext cx="440618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9123961" y="17224701"/>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5777195" y="14821050"/>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8696588" y="10649791"/>
            <a:ext cx="1328239" cy="245185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517886" y="15313999"/>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583339" y="16418670"/>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150360" y="11561899"/>
            <a:ext cx="2466827"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391371" y="7513966"/>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 name="Cube 4">
            <a:extLst>
              <a:ext uri="{FF2B5EF4-FFF2-40B4-BE49-F238E27FC236}">
                <a16:creationId xmlns:a16="http://schemas.microsoft.com/office/drawing/2014/main" id="{6B3D2B31-2C1A-76F5-0134-A2B1BCC45F39}"/>
              </a:ext>
            </a:extLst>
          </p:cNvPr>
          <p:cNvSpPr/>
          <p:nvPr/>
        </p:nvSpPr>
        <p:spPr>
          <a:xfrm>
            <a:off x="4629832" y="6534553"/>
            <a:ext cx="2561317"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(Down0)</a:t>
            </a:r>
          </a:p>
        </p:txBody>
      </p:sp>
      <p:sp>
        <p:nvSpPr>
          <p:cNvPr id="15" name="Arrow: Right 14">
            <a:extLst>
              <a:ext uri="{FF2B5EF4-FFF2-40B4-BE49-F238E27FC236}">
                <a16:creationId xmlns:a16="http://schemas.microsoft.com/office/drawing/2014/main" id="{5E07D9E4-60A2-87A0-EE47-F7AEFAEC5297}"/>
              </a:ext>
            </a:extLst>
          </p:cNvPr>
          <p:cNvSpPr/>
          <p:nvPr/>
        </p:nvSpPr>
        <p:spPr>
          <a:xfrm>
            <a:off x="3359155"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pic>
        <p:nvPicPr>
          <p:cNvPr id="4" name="Picture 3">
            <a:extLst>
              <a:ext uri="{FF2B5EF4-FFF2-40B4-BE49-F238E27FC236}">
                <a16:creationId xmlns:a16="http://schemas.microsoft.com/office/drawing/2014/main" id="{6086CC01-6B25-8749-A651-6624EDC8F51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4001" y="6725378"/>
            <a:ext cx="3368602" cy="3399281"/>
          </a:xfrm>
          <a:prstGeom prst="rect">
            <a:avLst/>
          </a:prstGeom>
          <a:scene3d>
            <a:camera prst="isometricOffAxis2Right"/>
            <a:lightRig rig="threePt" dir="t"/>
          </a:scene3d>
        </p:spPr>
      </p:pic>
      <p:pic>
        <p:nvPicPr>
          <p:cNvPr id="8" name="Picture 7">
            <a:extLst>
              <a:ext uri="{FF2B5EF4-FFF2-40B4-BE49-F238E27FC236}">
                <a16:creationId xmlns:a16="http://schemas.microsoft.com/office/drawing/2014/main" id="{ABE13E4D-32A2-7302-7DCB-3666EDAEEEF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878990" y="6910793"/>
            <a:ext cx="3323700" cy="3028451"/>
          </a:xfrm>
          <a:prstGeom prst="rect">
            <a:avLst/>
          </a:prstGeom>
          <a:scene3d>
            <a:camera prst="isometricOffAxis2Right"/>
            <a:lightRig rig="threePt" dir="t"/>
          </a:scene3d>
        </p:spPr>
      </p:pic>
      <p:sp>
        <p:nvSpPr>
          <p:cNvPr id="6" name="TextBox 5">
            <a:extLst>
              <a:ext uri="{FF2B5EF4-FFF2-40B4-BE49-F238E27FC236}">
                <a16:creationId xmlns:a16="http://schemas.microsoft.com/office/drawing/2014/main" id="{1337A89A-1D93-2A7A-8498-6646D23CF62C}"/>
              </a:ext>
            </a:extLst>
          </p:cNvPr>
          <p:cNvSpPr txBox="1"/>
          <p:nvPr/>
        </p:nvSpPr>
        <p:spPr>
          <a:xfrm rot="16200000">
            <a:off x="18873642" y="3993045"/>
            <a:ext cx="800219" cy="229030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a:t>
            </a:r>
          </a:p>
        </p:txBody>
      </p:sp>
      <p:sp>
        <p:nvSpPr>
          <p:cNvPr id="9" name="TextBox 8">
            <a:extLst>
              <a:ext uri="{FF2B5EF4-FFF2-40B4-BE49-F238E27FC236}">
                <a16:creationId xmlns:a16="http://schemas.microsoft.com/office/drawing/2014/main" id="{11BAC999-B35D-46EA-507A-9E2C692AA552}"/>
              </a:ext>
            </a:extLst>
          </p:cNvPr>
          <p:cNvSpPr txBox="1"/>
          <p:nvPr/>
        </p:nvSpPr>
        <p:spPr>
          <a:xfrm rot="16200000">
            <a:off x="29314936" y="3811966"/>
            <a:ext cx="1415772" cy="265246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 Embed 2</a:t>
            </a:r>
          </a:p>
        </p:txBody>
      </p:sp>
      <p:sp>
        <p:nvSpPr>
          <p:cNvPr id="10" name="Plus Sign 9">
            <a:extLst>
              <a:ext uri="{FF2B5EF4-FFF2-40B4-BE49-F238E27FC236}">
                <a16:creationId xmlns:a16="http://schemas.microsoft.com/office/drawing/2014/main" id="{4DA84684-B850-67FC-CAC3-40D54022E898}"/>
              </a:ext>
            </a:extLst>
          </p:cNvPr>
          <p:cNvSpPr/>
          <p:nvPr/>
        </p:nvSpPr>
        <p:spPr>
          <a:xfrm>
            <a:off x="26350811" y="10942971"/>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 name="TextBox 11">
            <a:extLst>
              <a:ext uri="{FF2B5EF4-FFF2-40B4-BE49-F238E27FC236}">
                <a16:creationId xmlns:a16="http://schemas.microsoft.com/office/drawing/2014/main" id="{579D5E96-4E08-D691-4F88-0D4D84994E3A}"/>
              </a:ext>
            </a:extLst>
          </p:cNvPr>
          <p:cNvSpPr txBox="1"/>
          <p:nvPr/>
        </p:nvSpPr>
        <p:spPr>
          <a:xfrm rot="16200000">
            <a:off x="26384371" y="8966043"/>
            <a:ext cx="1415772" cy="265246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 Embed 1</a:t>
            </a:r>
          </a:p>
        </p:txBody>
      </p:sp>
      <p:sp>
        <p:nvSpPr>
          <p:cNvPr id="13" name="Plus Sign 12">
            <a:extLst>
              <a:ext uri="{FF2B5EF4-FFF2-40B4-BE49-F238E27FC236}">
                <a16:creationId xmlns:a16="http://schemas.microsoft.com/office/drawing/2014/main" id="{398EB3D9-4937-8EDE-CF8F-9D80C79195D8}"/>
              </a:ext>
            </a:extLst>
          </p:cNvPr>
          <p:cNvSpPr/>
          <p:nvPr/>
        </p:nvSpPr>
        <p:spPr>
          <a:xfrm>
            <a:off x="29202615" y="5841908"/>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16" name="Connector: Elbow 15">
            <a:extLst>
              <a:ext uri="{FF2B5EF4-FFF2-40B4-BE49-F238E27FC236}">
                <a16:creationId xmlns:a16="http://schemas.microsoft.com/office/drawing/2014/main" id="{4D348513-F4B8-16E5-A06B-A30B1F28BC4F}"/>
              </a:ext>
            </a:extLst>
          </p:cNvPr>
          <p:cNvCxnSpPr>
            <a:cxnSpLocks/>
            <a:stCxn id="6" idx="2"/>
            <a:endCxn id="9" idx="0"/>
          </p:cNvCxnSpPr>
          <p:nvPr/>
        </p:nvCxnSpPr>
        <p:spPr>
          <a:xfrm>
            <a:off x="20418905" y="5138198"/>
            <a:ext cx="8277684" cy="2"/>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66538E5A-4462-311B-BEAA-8A2DABF1E8D4}"/>
              </a:ext>
            </a:extLst>
          </p:cNvPr>
          <p:cNvCxnSpPr>
            <a:stCxn id="6" idx="2"/>
            <a:endCxn id="12" idx="0"/>
          </p:cNvCxnSpPr>
          <p:nvPr/>
        </p:nvCxnSpPr>
        <p:spPr>
          <a:xfrm>
            <a:off x="20418905" y="5138198"/>
            <a:ext cx="5358290" cy="5292254"/>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9CA9CAC-962E-2FDC-7511-25B05013B7AD}"/>
              </a:ext>
            </a:extLst>
          </p:cNvPr>
          <p:cNvSpPr>
            <a:spLocks noGrp="1"/>
          </p:cNvSpPr>
          <p:nvPr>
            <p:ph type="body" sz="quarter" idx="10"/>
          </p:nvPr>
        </p:nvSpPr>
        <p:spPr/>
        <p:txBody>
          <a:bodyPr/>
          <a:lstStyle/>
          <a:p>
            <a:endParaRPr lang="en-US"/>
          </a:p>
        </p:txBody>
      </p:sp>
      <p:sp>
        <p:nvSpPr>
          <p:cNvPr id="17" name="TextBox 16">
            <a:extLst>
              <a:ext uri="{FF2B5EF4-FFF2-40B4-BE49-F238E27FC236}">
                <a16:creationId xmlns:a16="http://schemas.microsoft.com/office/drawing/2014/main" id="{AD5928E3-2962-7528-E24A-F7FB582E8895}"/>
              </a:ext>
            </a:extLst>
          </p:cNvPr>
          <p:cNvSpPr txBox="1"/>
          <p:nvPr/>
        </p:nvSpPr>
        <p:spPr>
          <a:xfrm rot="16200000">
            <a:off x="20909806" y="3988868"/>
            <a:ext cx="1415772" cy="229030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Position Embed</a:t>
            </a:r>
          </a:p>
        </p:txBody>
      </p:sp>
      <p:sp>
        <p:nvSpPr>
          <p:cNvPr id="3" name="TextBox 2">
            <a:extLst>
              <a:ext uri="{FF2B5EF4-FFF2-40B4-BE49-F238E27FC236}">
                <a16:creationId xmlns:a16="http://schemas.microsoft.com/office/drawing/2014/main" id="{6956F292-EA0B-1A5C-1819-84BD480FC7A3}"/>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9">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4" name="Slide Number Placeholder 3">
            <a:extLst>
              <a:ext uri="{FF2B5EF4-FFF2-40B4-BE49-F238E27FC236}">
                <a16:creationId xmlns:a16="http://schemas.microsoft.com/office/drawing/2014/main" id="{713EFB54-6944-A250-36FD-FE2171FB3A2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841258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768348" y="6382511"/>
            <a:ext cx="2561317" cy="4048669"/>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NVIDIA Sans Medium"/>
                <a:ea typeface="+mn-ea"/>
                <a:cs typeface="+mn-cs"/>
              </a:rPr>
              <a:t>Down0</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3246896" y="11658600"/>
            <a:ext cx="2914807" cy="2818855"/>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2000" dirty="0"/>
              <a:t>Adding Context</a:t>
            </a:r>
            <a:endParaRPr lang="en-US" sz="12000" strike="sngStrike" dirty="0"/>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9151762" y="15322020"/>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54" name="Cube 53">
            <a:extLst>
              <a:ext uri="{FF2B5EF4-FFF2-40B4-BE49-F238E27FC236}">
                <a16:creationId xmlns:a16="http://schemas.microsoft.com/office/drawing/2014/main" id="{EF69E034-41B5-AB08-1AEB-F1CE09A9E7CC}"/>
              </a:ext>
            </a:extLst>
          </p:cNvPr>
          <p:cNvSpPr/>
          <p:nvPr/>
        </p:nvSpPr>
        <p:spPr>
          <a:xfrm>
            <a:off x="7323667"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a:t>
            </a: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254802" y="16602681"/>
            <a:ext cx="800219" cy="3926701"/>
          </a:xfrm>
          <a:prstGeom prst="rect">
            <a:avLst/>
          </a:prstGeom>
          <a:solidFill>
            <a:schemeClr val="tx2"/>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Latent Vector</a:t>
            </a:r>
          </a:p>
        </p:txBody>
      </p:sp>
      <p:sp>
        <p:nvSpPr>
          <p:cNvPr id="44" name="Cube 43">
            <a:extLst>
              <a:ext uri="{FF2B5EF4-FFF2-40B4-BE49-F238E27FC236}">
                <a16:creationId xmlns:a16="http://schemas.microsoft.com/office/drawing/2014/main" id="{D001671E-BCFF-4292-F0A1-D236A7039590}"/>
              </a:ext>
            </a:extLst>
          </p:cNvPr>
          <p:cNvSpPr/>
          <p:nvPr/>
        </p:nvSpPr>
        <p:spPr>
          <a:xfrm>
            <a:off x="18128598" y="15322019"/>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584636" y="1532582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(Up0)</a:t>
            </a:r>
          </a:p>
        </p:txBody>
      </p:sp>
      <p:sp>
        <p:nvSpPr>
          <p:cNvPr id="49" name="Cube 48">
            <a:extLst>
              <a:ext uri="{FF2B5EF4-FFF2-40B4-BE49-F238E27FC236}">
                <a16:creationId xmlns:a16="http://schemas.microsoft.com/office/drawing/2014/main" id="{578B6BBA-6F83-E5F7-23A8-E76A5161DF12}"/>
              </a:ext>
            </a:extLst>
          </p:cNvPr>
          <p:cNvSpPr/>
          <p:nvPr/>
        </p:nvSpPr>
        <p:spPr>
          <a:xfrm>
            <a:off x="25511336"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(Up1)</a:t>
            </a:r>
          </a:p>
        </p:txBody>
      </p:sp>
      <p:sp>
        <p:nvSpPr>
          <p:cNvPr id="1044" name="Cube 1043">
            <a:extLst>
              <a:ext uri="{FF2B5EF4-FFF2-40B4-BE49-F238E27FC236}">
                <a16:creationId xmlns:a16="http://schemas.microsoft.com/office/drawing/2014/main" id="{BDDFF7E5-DFAB-800B-0192-2BD19E3E3A8E}"/>
              </a:ext>
            </a:extLst>
          </p:cNvPr>
          <p:cNvSpPr/>
          <p:nvPr/>
        </p:nvSpPr>
        <p:spPr>
          <a:xfrm>
            <a:off x="28830054" y="6381783"/>
            <a:ext cx="2314376"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(Up2)</a:t>
            </a:r>
          </a:p>
        </p:txBody>
      </p:sp>
      <p:sp>
        <p:nvSpPr>
          <p:cNvPr id="1052" name="Arrow: Right 1051">
            <a:extLst>
              <a:ext uri="{FF2B5EF4-FFF2-40B4-BE49-F238E27FC236}">
                <a16:creationId xmlns:a16="http://schemas.microsoft.com/office/drawing/2014/main" id="{4F7D26EC-292E-BCB5-49BB-15F4B03A9C61}"/>
              </a:ext>
            </a:extLst>
          </p:cNvPr>
          <p:cNvSpPr/>
          <p:nvPr/>
        </p:nvSpPr>
        <p:spPr>
          <a:xfrm>
            <a:off x="7712377" y="7440941"/>
            <a:ext cx="18638434"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0646457" y="11964072"/>
            <a:ext cx="12219346"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344321" y="15594030"/>
            <a:ext cx="440618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9123961" y="17224701"/>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5777195" y="14821050"/>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8696588" y="10649791"/>
            <a:ext cx="1328239" cy="245185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517886" y="15313999"/>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583339" y="16418670"/>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150360" y="11561899"/>
            <a:ext cx="2466827"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391371" y="7513966"/>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 name="Cube 4">
            <a:extLst>
              <a:ext uri="{FF2B5EF4-FFF2-40B4-BE49-F238E27FC236}">
                <a16:creationId xmlns:a16="http://schemas.microsoft.com/office/drawing/2014/main" id="{6B3D2B31-2C1A-76F5-0134-A2B1BCC45F39}"/>
              </a:ext>
            </a:extLst>
          </p:cNvPr>
          <p:cNvSpPr/>
          <p:nvPr/>
        </p:nvSpPr>
        <p:spPr>
          <a:xfrm>
            <a:off x="4629832" y="6534553"/>
            <a:ext cx="2561317"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(Down0)</a:t>
            </a:r>
          </a:p>
        </p:txBody>
      </p:sp>
      <p:sp>
        <p:nvSpPr>
          <p:cNvPr id="15" name="Arrow: Right 14">
            <a:extLst>
              <a:ext uri="{FF2B5EF4-FFF2-40B4-BE49-F238E27FC236}">
                <a16:creationId xmlns:a16="http://schemas.microsoft.com/office/drawing/2014/main" id="{5E07D9E4-60A2-87A0-EE47-F7AEFAEC5297}"/>
              </a:ext>
            </a:extLst>
          </p:cNvPr>
          <p:cNvSpPr/>
          <p:nvPr/>
        </p:nvSpPr>
        <p:spPr>
          <a:xfrm>
            <a:off x="3359155"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pic>
        <p:nvPicPr>
          <p:cNvPr id="4" name="Picture 3">
            <a:extLst>
              <a:ext uri="{FF2B5EF4-FFF2-40B4-BE49-F238E27FC236}">
                <a16:creationId xmlns:a16="http://schemas.microsoft.com/office/drawing/2014/main" id="{6086CC01-6B25-8749-A651-6624EDC8F51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4001" y="6725378"/>
            <a:ext cx="3368602" cy="3399281"/>
          </a:xfrm>
          <a:prstGeom prst="rect">
            <a:avLst/>
          </a:prstGeom>
          <a:scene3d>
            <a:camera prst="isometricOffAxis2Right"/>
            <a:lightRig rig="threePt" dir="t"/>
          </a:scene3d>
        </p:spPr>
      </p:pic>
      <p:pic>
        <p:nvPicPr>
          <p:cNvPr id="8" name="Picture 7">
            <a:extLst>
              <a:ext uri="{FF2B5EF4-FFF2-40B4-BE49-F238E27FC236}">
                <a16:creationId xmlns:a16="http://schemas.microsoft.com/office/drawing/2014/main" id="{ABE13E4D-32A2-7302-7DCB-3666EDAEEEF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878990" y="6910793"/>
            <a:ext cx="3323700" cy="3028451"/>
          </a:xfrm>
          <a:prstGeom prst="rect">
            <a:avLst/>
          </a:prstGeom>
          <a:scene3d>
            <a:camera prst="isometricOffAxis2Right"/>
            <a:lightRig rig="threePt" dir="t"/>
          </a:scene3d>
        </p:spPr>
      </p:pic>
      <p:sp>
        <p:nvSpPr>
          <p:cNvPr id="6" name="TextBox 5">
            <a:extLst>
              <a:ext uri="{FF2B5EF4-FFF2-40B4-BE49-F238E27FC236}">
                <a16:creationId xmlns:a16="http://schemas.microsoft.com/office/drawing/2014/main" id="{1337A89A-1D93-2A7A-8498-6646D23CF62C}"/>
              </a:ext>
            </a:extLst>
          </p:cNvPr>
          <p:cNvSpPr txBox="1"/>
          <p:nvPr/>
        </p:nvSpPr>
        <p:spPr>
          <a:xfrm rot="16200000">
            <a:off x="18873642" y="3993045"/>
            <a:ext cx="800219" cy="229030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a:t>
            </a:r>
          </a:p>
        </p:txBody>
      </p:sp>
      <p:sp>
        <p:nvSpPr>
          <p:cNvPr id="9" name="TextBox 8">
            <a:extLst>
              <a:ext uri="{FF2B5EF4-FFF2-40B4-BE49-F238E27FC236}">
                <a16:creationId xmlns:a16="http://schemas.microsoft.com/office/drawing/2014/main" id="{11BAC999-B35D-46EA-507A-9E2C692AA552}"/>
              </a:ext>
            </a:extLst>
          </p:cNvPr>
          <p:cNvSpPr txBox="1"/>
          <p:nvPr/>
        </p:nvSpPr>
        <p:spPr>
          <a:xfrm rot="16200000">
            <a:off x="29314936" y="3811966"/>
            <a:ext cx="1415772" cy="265246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 Embed 2</a:t>
            </a:r>
          </a:p>
        </p:txBody>
      </p:sp>
      <p:sp>
        <p:nvSpPr>
          <p:cNvPr id="10" name="Plus Sign 9">
            <a:extLst>
              <a:ext uri="{FF2B5EF4-FFF2-40B4-BE49-F238E27FC236}">
                <a16:creationId xmlns:a16="http://schemas.microsoft.com/office/drawing/2014/main" id="{4DA84684-B850-67FC-CAC3-40D54022E898}"/>
              </a:ext>
            </a:extLst>
          </p:cNvPr>
          <p:cNvSpPr/>
          <p:nvPr/>
        </p:nvSpPr>
        <p:spPr>
          <a:xfrm>
            <a:off x="26350811" y="10942971"/>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 name="TextBox 11">
            <a:extLst>
              <a:ext uri="{FF2B5EF4-FFF2-40B4-BE49-F238E27FC236}">
                <a16:creationId xmlns:a16="http://schemas.microsoft.com/office/drawing/2014/main" id="{579D5E96-4E08-D691-4F88-0D4D84994E3A}"/>
              </a:ext>
            </a:extLst>
          </p:cNvPr>
          <p:cNvSpPr txBox="1"/>
          <p:nvPr/>
        </p:nvSpPr>
        <p:spPr>
          <a:xfrm rot="16200000">
            <a:off x="26384371" y="8966043"/>
            <a:ext cx="1415772" cy="265246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 Embed 1</a:t>
            </a:r>
          </a:p>
        </p:txBody>
      </p:sp>
      <p:sp>
        <p:nvSpPr>
          <p:cNvPr id="13" name="Plus Sign 12">
            <a:extLst>
              <a:ext uri="{FF2B5EF4-FFF2-40B4-BE49-F238E27FC236}">
                <a16:creationId xmlns:a16="http://schemas.microsoft.com/office/drawing/2014/main" id="{398EB3D9-4937-8EDE-CF8F-9D80C79195D8}"/>
              </a:ext>
            </a:extLst>
          </p:cNvPr>
          <p:cNvSpPr/>
          <p:nvPr/>
        </p:nvSpPr>
        <p:spPr>
          <a:xfrm>
            <a:off x="29202615" y="5841908"/>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16" name="Connector: Elbow 15">
            <a:extLst>
              <a:ext uri="{FF2B5EF4-FFF2-40B4-BE49-F238E27FC236}">
                <a16:creationId xmlns:a16="http://schemas.microsoft.com/office/drawing/2014/main" id="{4D348513-F4B8-16E5-A06B-A30B1F28BC4F}"/>
              </a:ext>
            </a:extLst>
          </p:cNvPr>
          <p:cNvCxnSpPr>
            <a:cxnSpLocks/>
            <a:stCxn id="6" idx="2"/>
            <a:endCxn id="9" idx="0"/>
          </p:cNvCxnSpPr>
          <p:nvPr/>
        </p:nvCxnSpPr>
        <p:spPr>
          <a:xfrm>
            <a:off x="20418905" y="5138198"/>
            <a:ext cx="8277684" cy="2"/>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66538E5A-4462-311B-BEAA-8A2DABF1E8D4}"/>
              </a:ext>
            </a:extLst>
          </p:cNvPr>
          <p:cNvCxnSpPr>
            <a:stCxn id="6" idx="2"/>
            <a:endCxn id="12" idx="0"/>
          </p:cNvCxnSpPr>
          <p:nvPr/>
        </p:nvCxnSpPr>
        <p:spPr>
          <a:xfrm>
            <a:off x="20418905" y="5138198"/>
            <a:ext cx="5358290" cy="5292254"/>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9CA9CAC-962E-2FDC-7511-25B05013B7AD}"/>
              </a:ext>
            </a:extLst>
          </p:cNvPr>
          <p:cNvSpPr>
            <a:spLocks noGrp="1"/>
          </p:cNvSpPr>
          <p:nvPr>
            <p:ph type="body" sz="quarter" idx="10"/>
          </p:nvPr>
        </p:nvSpPr>
        <p:spPr/>
        <p:txBody>
          <a:bodyPr/>
          <a:lstStyle/>
          <a:p>
            <a:endParaRPr lang="en-US"/>
          </a:p>
        </p:txBody>
      </p:sp>
      <p:sp>
        <p:nvSpPr>
          <p:cNvPr id="17" name="TextBox 16">
            <a:extLst>
              <a:ext uri="{FF2B5EF4-FFF2-40B4-BE49-F238E27FC236}">
                <a16:creationId xmlns:a16="http://schemas.microsoft.com/office/drawing/2014/main" id="{AD5928E3-2962-7528-E24A-F7FB582E8895}"/>
              </a:ext>
            </a:extLst>
          </p:cNvPr>
          <p:cNvSpPr txBox="1"/>
          <p:nvPr/>
        </p:nvSpPr>
        <p:spPr>
          <a:xfrm rot="16200000">
            <a:off x="20909806" y="3988868"/>
            <a:ext cx="1415772" cy="229030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Position Embed</a:t>
            </a:r>
          </a:p>
        </p:txBody>
      </p:sp>
      <p:sp>
        <p:nvSpPr>
          <p:cNvPr id="3" name="TextBox 2">
            <a:extLst>
              <a:ext uri="{FF2B5EF4-FFF2-40B4-BE49-F238E27FC236}">
                <a16:creationId xmlns:a16="http://schemas.microsoft.com/office/drawing/2014/main" id="{B55890B1-8829-43C8-D855-D1E4479F29BD}"/>
              </a:ext>
            </a:extLst>
          </p:cNvPr>
          <p:cNvSpPr txBox="1"/>
          <p:nvPr/>
        </p:nvSpPr>
        <p:spPr>
          <a:xfrm rot="16200000">
            <a:off x="31560904" y="16235447"/>
            <a:ext cx="800219" cy="2290307"/>
          </a:xfrm>
          <a:prstGeom prst="rect">
            <a:avLst/>
          </a:prstGeom>
          <a:solidFill>
            <a:schemeClr val="bg1"/>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Context</a:t>
            </a:r>
          </a:p>
        </p:txBody>
      </p:sp>
      <p:sp>
        <p:nvSpPr>
          <p:cNvPr id="14" name="TextBox 13">
            <a:extLst>
              <a:ext uri="{FF2B5EF4-FFF2-40B4-BE49-F238E27FC236}">
                <a16:creationId xmlns:a16="http://schemas.microsoft.com/office/drawing/2014/main" id="{F7953121-9375-261B-FE99-78D430E52D34}"/>
              </a:ext>
            </a:extLst>
          </p:cNvPr>
          <p:cNvSpPr txBox="1"/>
          <p:nvPr/>
        </p:nvSpPr>
        <p:spPr>
          <a:xfrm rot="16200000">
            <a:off x="29314937" y="12638270"/>
            <a:ext cx="1415772" cy="2652467"/>
          </a:xfrm>
          <a:prstGeom prst="rect">
            <a:avLst/>
          </a:prstGeom>
          <a:solidFill>
            <a:schemeClr val="bg1"/>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Context Embed 1</a:t>
            </a:r>
          </a:p>
        </p:txBody>
      </p:sp>
      <p:sp>
        <p:nvSpPr>
          <p:cNvPr id="18" name="Multiplication Sign 17">
            <a:extLst>
              <a:ext uri="{FF2B5EF4-FFF2-40B4-BE49-F238E27FC236}">
                <a16:creationId xmlns:a16="http://schemas.microsoft.com/office/drawing/2014/main" id="{4D967D48-23E1-EF7E-FCBD-F968ABE5441F}"/>
              </a:ext>
            </a:extLst>
          </p:cNvPr>
          <p:cNvSpPr/>
          <p:nvPr/>
        </p:nvSpPr>
        <p:spPr>
          <a:xfrm>
            <a:off x="27341119" y="13354057"/>
            <a:ext cx="1415773" cy="141577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 name="TextBox 18">
            <a:extLst>
              <a:ext uri="{FF2B5EF4-FFF2-40B4-BE49-F238E27FC236}">
                <a16:creationId xmlns:a16="http://schemas.microsoft.com/office/drawing/2014/main" id="{A9BE0358-7B1D-1140-DCA7-05A735825943}"/>
              </a:ext>
            </a:extLst>
          </p:cNvPr>
          <p:cNvSpPr txBox="1"/>
          <p:nvPr/>
        </p:nvSpPr>
        <p:spPr>
          <a:xfrm rot="16200000">
            <a:off x="32163170" y="8871435"/>
            <a:ext cx="1415772" cy="2652467"/>
          </a:xfrm>
          <a:prstGeom prst="rect">
            <a:avLst/>
          </a:prstGeom>
          <a:solidFill>
            <a:schemeClr val="bg1"/>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Context Embed 2</a:t>
            </a:r>
          </a:p>
        </p:txBody>
      </p:sp>
      <p:sp>
        <p:nvSpPr>
          <p:cNvPr id="20" name="Multiplication Sign 19">
            <a:extLst>
              <a:ext uri="{FF2B5EF4-FFF2-40B4-BE49-F238E27FC236}">
                <a16:creationId xmlns:a16="http://schemas.microsoft.com/office/drawing/2014/main" id="{C594CD3A-A8DA-13D3-3105-569683DA8A5E}"/>
              </a:ext>
            </a:extLst>
          </p:cNvPr>
          <p:cNvSpPr/>
          <p:nvPr/>
        </p:nvSpPr>
        <p:spPr>
          <a:xfrm>
            <a:off x="30129049" y="9560345"/>
            <a:ext cx="1415773" cy="141577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22" name="Connector: Elbow 21">
            <a:extLst>
              <a:ext uri="{FF2B5EF4-FFF2-40B4-BE49-F238E27FC236}">
                <a16:creationId xmlns:a16="http://schemas.microsoft.com/office/drawing/2014/main" id="{44522FAD-F2B8-1EBF-6ECB-C2A36C530D96}"/>
              </a:ext>
            </a:extLst>
          </p:cNvPr>
          <p:cNvCxnSpPr>
            <a:cxnSpLocks/>
            <a:stCxn id="3" idx="3"/>
            <a:endCxn id="19" idx="1"/>
          </p:cNvCxnSpPr>
          <p:nvPr/>
        </p:nvCxnSpPr>
        <p:spPr>
          <a:xfrm rot="5400000" flipH="1" flipV="1">
            <a:off x="29378567" y="13488002"/>
            <a:ext cx="6074936" cy="910043"/>
          </a:xfrm>
          <a:prstGeom prst="bentConnector3">
            <a:avLst>
              <a:gd name="adj1" fmla="val 19426"/>
            </a:avLst>
          </a:prstGeom>
          <a:ln w="1587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0E103E6D-83C0-6286-CB84-4A8781E42E9B}"/>
              </a:ext>
            </a:extLst>
          </p:cNvPr>
          <p:cNvCxnSpPr>
            <a:cxnSpLocks/>
            <a:stCxn id="3" idx="3"/>
            <a:endCxn id="14" idx="1"/>
          </p:cNvCxnSpPr>
          <p:nvPr/>
        </p:nvCxnSpPr>
        <p:spPr>
          <a:xfrm rot="16200000" flipV="1">
            <a:off x="29837869" y="14857346"/>
            <a:ext cx="2308101" cy="1938190"/>
          </a:xfrm>
          <a:prstGeom prst="bentConnector3">
            <a:avLst>
              <a:gd name="adj1" fmla="val 50000"/>
            </a:avLst>
          </a:prstGeom>
          <a:ln w="1587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4591D78E-CBBA-2860-E805-30A414174058}"/>
              </a:ext>
            </a:extLst>
          </p:cNvPr>
          <p:cNvSpPr/>
          <p:nvPr/>
        </p:nvSpPr>
        <p:spPr>
          <a:xfrm>
            <a:off x="22338577" y="17934274"/>
            <a:ext cx="13338721" cy="1672774"/>
          </a:xfrm>
          <a:prstGeom prst="rect">
            <a:avLst/>
          </a:prstGeom>
          <a:solidFill>
            <a:schemeClr val="tx1"/>
          </a:solidFill>
          <a:ln>
            <a:solidFill>
              <a:schemeClr val="bg1"/>
            </a:solidFill>
          </a:ln>
          <a:scene3d>
            <a:camera prst="orthographicFront"/>
            <a:lightRig rig="soft" dir="t">
              <a:rot lat="0" lon="0" rev="20400000"/>
            </a:lightRig>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lIns="457200" tIns="91440" rIns="45720" bIns="9144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up2 = self.up2(c_emb2 * up1 + t_emb2, down1)</a:t>
            </a:r>
          </a:p>
        </p:txBody>
      </p:sp>
      <p:sp>
        <p:nvSpPr>
          <p:cNvPr id="23" name="TextBox 22">
            <a:extLst>
              <a:ext uri="{FF2B5EF4-FFF2-40B4-BE49-F238E27FC236}">
                <a16:creationId xmlns:a16="http://schemas.microsoft.com/office/drawing/2014/main" id="{C59350AB-CD73-E752-6F50-5A142D3A5614}"/>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9">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24" name="Slide Number Placeholder 3">
            <a:extLst>
              <a:ext uri="{FF2B5EF4-FFF2-40B4-BE49-F238E27FC236}">
                <a16:creationId xmlns:a16="http://schemas.microsoft.com/office/drawing/2014/main" id="{E0C29DEB-F148-C565-322C-54F5B1922E8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727823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Classifier-Free Diffusion Guidance</a:t>
            </a:r>
          </a:p>
        </p:txBody>
      </p:sp>
      <p:sp>
        <p:nvSpPr>
          <p:cNvPr id="2" name="TextBox 1">
            <a:extLst>
              <a:ext uri="{FF2B5EF4-FFF2-40B4-BE49-F238E27FC236}">
                <a16:creationId xmlns:a16="http://schemas.microsoft.com/office/drawing/2014/main" id="{2801341A-5A34-0B7D-939A-2333C1A1E71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11F77FEC-5355-398E-E07D-3F7523A5A55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627729392"/>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A1BE768-3BDD-61E9-8A8D-EA7FE1EDE5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56833" y="6552798"/>
            <a:ext cx="27567863" cy="1979806"/>
          </a:xfrm>
          <a:prstGeom prst="rect">
            <a:avLst/>
          </a:prstGeom>
        </p:spPr>
      </p:pic>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Make a Classifier Model?</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endParaRPr lang="en-US" dirty="0"/>
          </a:p>
        </p:txBody>
      </p:sp>
      <p:pic>
        <p:nvPicPr>
          <p:cNvPr id="5" name="Picture 4">
            <a:extLst>
              <a:ext uri="{FF2B5EF4-FFF2-40B4-BE49-F238E27FC236}">
                <a16:creationId xmlns:a16="http://schemas.microsoft.com/office/drawing/2014/main" id="{1A14B804-2675-27F9-BDAC-29D751C5CE7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0365237" y="12041397"/>
            <a:ext cx="4989524" cy="4989524"/>
          </a:xfrm>
          <a:prstGeom prst="rect">
            <a:avLst/>
          </a:prstGeom>
        </p:spPr>
      </p:pic>
      <p:sp>
        <p:nvSpPr>
          <p:cNvPr id="8" name="Arrow: Bent 7">
            <a:extLst>
              <a:ext uri="{FF2B5EF4-FFF2-40B4-BE49-F238E27FC236}">
                <a16:creationId xmlns:a16="http://schemas.microsoft.com/office/drawing/2014/main" id="{852DB71E-4040-DB79-94D8-449AA0C3B009}"/>
              </a:ext>
            </a:extLst>
          </p:cNvPr>
          <p:cNvSpPr/>
          <p:nvPr/>
        </p:nvSpPr>
        <p:spPr>
          <a:xfrm rot="10800000">
            <a:off x="25888949" y="9544048"/>
            <a:ext cx="4772024" cy="6069001"/>
          </a:xfrm>
          <a:prstGeom prst="bentArrow">
            <a:avLst>
              <a:gd name="adj1" fmla="val 17467"/>
              <a:gd name="adj2" fmla="val 18644"/>
              <a:gd name="adj3" fmla="val 25000"/>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9" name="Arrow: Bent 8">
            <a:extLst>
              <a:ext uri="{FF2B5EF4-FFF2-40B4-BE49-F238E27FC236}">
                <a16:creationId xmlns:a16="http://schemas.microsoft.com/office/drawing/2014/main" id="{394A398A-6D08-C967-1FDD-3EE8814E9140}"/>
              </a:ext>
            </a:extLst>
          </p:cNvPr>
          <p:cNvSpPr/>
          <p:nvPr/>
        </p:nvSpPr>
        <p:spPr>
          <a:xfrm rot="16200000">
            <a:off x="4584059" y="10360662"/>
            <a:ext cx="5543552" cy="3910324"/>
          </a:xfrm>
          <a:prstGeom prst="bentArrow">
            <a:avLst>
              <a:gd name="adj1" fmla="val 23998"/>
              <a:gd name="adj2" fmla="val 22663"/>
              <a:gd name="adj3" fmla="val 25000"/>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 name="Rectangle 9">
            <a:extLst>
              <a:ext uri="{FF2B5EF4-FFF2-40B4-BE49-F238E27FC236}">
                <a16:creationId xmlns:a16="http://schemas.microsoft.com/office/drawing/2014/main" id="{117B7CE6-59D8-E24E-E786-37DC692EA564}"/>
              </a:ext>
            </a:extLst>
          </p:cNvPr>
          <p:cNvSpPr/>
          <p:nvPr/>
        </p:nvSpPr>
        <p:spPr>
          <a:xfrm>
            <a:off x="20857605" y="10633221"/>
            <a:ext cx="3910323"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Classifier Model</a:t>
            </a:r>
          </a:p>
        </p:txBody>
      </p:sp>
      <p:sp>
        <p:nvSpPr>
          <p:cNvPr id="11" name="Rectangle 10">
            <a:extLst>
              <a:ext uri="{FF2B5EF4-FFF2-40B4-BE49-F238E27FC236}">
                <a16:creationId xmlns:a16="http://schemas.microsoft.com/office/drawing/2014/main" id="{19EB0BA3-659F-FE08-4FC1-3645048FDDCE}"/>
              </a:ext>
            </a:extLst>
          </p:cNvPr>
          <p:cNvSpPr/>
          <p:nvPr/>
        </p:nvSpPr>
        <p:spPr>
          <a:xfrm>
            <a:off x="20857605" y="17030921"/>
            <a:ext cx="3910323"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“Shoe”</a:t>
            </a:r>
          </a:p>
        </p:txBody>
      </p:sp>
      <p:pic>
        <p:nvPicPr>
          <p:cNvPr id="16" name="Picture 15">
            <a:extLst>
              <a:ext uri="{FF2B5EF4-FFF2-40B4-BE49-F238E27FC236}">
                <a16:creationId xmlns:a16="http://schemas.microsoft.com/office/drawing/2014/main" id="{4FCF49C2-CB2A-883B-1507-7ADAA2AC9CF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9310998" y="12041397"/>
            <a:ext cx="4989524" cy="4989524"/>
          </a:xfrm>
          <a:prstGeom prst="rect">
            <a:avLst/>
          </a:prstGeom>
        </p:spPr>
      </p:pic>
      <p:sp>
        <p:nvSpPr>
          <p:cNvPr id="17" name="Rectangle 16">
            <a:extLst>
              <a:ext uri="{FF2B5EF4-FFF2-40B4-BE49-F238E27FC236}">
                <a16:creationId xmlns:a16="http://schemas.microsoft.com/office/drawing/2014/main" id="{BE575665-A45B-ABBE-75E0-362D8AABB4E2}"/>
              </a:ext>
            </a:extLst>
          </p:cNvPr>
          <p:cNvSpPr/>
          <p:nvPr/>
        </p:nvSpPr>
        <p:spPr>
          <a:xfrm>
            <a:off x="9803366" y="10633221"/>
            <a:ext cx="3910323"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Diffusion Model</a:t>
            </a:r>
          </a:p>
        </p:txBody>
      </p:sp>
      <p:sp>
        <p:nvSpPr>
          <p:cNvPr id="18" name="Arrow: Left 17">
            <a:extLst>
              <a:ext uri="{FF2B5EF4-FFF2-40B4-BE49-F238E27FC236}">
                <a16:creationId xmlns:a16="http://schemas.microsoft.com/office/drawing/2014/main" id="{963B8D56-40E3-37F6-35DA-5675717D9212}"/>
              </a:ext>
            </a:extLst>
          </p:cNvPr>
          <p:cNvSpPr/>
          <p:nvPr/>
        </p:nvSpPr>
        <p:spPr>
          <a:xfrm>
            <a:off x="14300522" y="13830300"/>
            <a:ext cx="5701978" cy="1782749"/>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0" name="Multiplication Sign 19">
            <a:extLst>
              <a:ext uri="{FF2B5EF4-FFF2-40B4-BE49-F238E27FC236}">
                <a16:creationId xmlns:a16="http://schemas.microsoft.com/office/drawing/2014/main" id="{4E190A6D-650C-5CED-9E9E-589809784C7A}"/>
              </a:ext>
            </a:extLst>
          </p:cNvPr>
          <p:cNvSpPr/>
          <p:nvPr/>
        </p:nvSpPr>
        <p:spPr>
          <a:xfrm>
            <a:off x="3224603" y="3895344"/>
            <a:ext cx="30032325" cy="15001875"/>
          </a:xfrm>
          <a:prstGeom prst="mathMultiply">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035B650B-20C7-FAA9-D818-35372B1170F3}"/>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4877BD8C-3DB9-3280-59FF-DCD44709917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554737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Classifier-Free Diffusion Guidance</a:t>
            </a:r>
          </a:p>
        </p:txBody>
      </p:sp>
      <p:sp>
        <p:nvSpPr>
          <p:cNvPr id="5" name="Text Placeholder 4">
            <a:extLst>
              <a:ext uri="{FF2B5EF4-FFF2-40B4-BE49-F238E27FC236}">
                <a16:creationId xmlns:a16="http://schemas.microsoft.com/office/drawing/2014/main" id="{E3714D67-96BE-F500-B5CD-B28E04D0CDEB}"/>
              </a:ext>
            </a:extLst>
          </p:cNvPr>
          <p:cNvSpPr>
            <a:spLocks noGrp="1"/>
          </p:cNvSpPr>
          <p:nvPr>
            <p:ph type="body" sz="quarter" idx="10"/>
          </p:nvPr>
        </p:nvSpPr>
        <p:spPr/>
        <p:txBody>
          <a:bodyPr/>
          <a:lstStyle/>
          <a:p>
            <a:endParaRPr lang="en-US" dirty="0"/>
          </a:p>
        </p:txBody>
      </p:sp>
      <p:pic>
        <p:nvPicPr>
          <p:cNvPr id="7" name="Picture 6">
            <a:extLst>
              <a:ext uri="{FF2B5EF4-FFF2-40B4-BE49-F238E27FC236}">
                <a16:creationId xmlns:a16="http://schemas.microsoft.com/office/drawing/2014/main" id="{77CFC1C5-B071-92BB-A9FB-041BCE615F3C}"/>
              </a:ext>
            </a:extLst>
          </p:cNvPr>
          <p:cNvPicPr>
            <a:picLocks noChangeAspect="1"/>
          </p:cNvPicPr>
          <p:nvPr/>
        </p:nvPicPr>
        <p:blipFill>
          <a:blip r:embed="rId3"/>
          <a:stretch>
            <a:fillRect/>
          </a:stretch>
        </p:blipFill>
        <p:spPr>
          <a:xfrm>
            <a:off x="2514600" y="3413342"/>
            <a:ext cx="32833174" cy="15637098"/>
          </a:xfrm>
          <a:prstGeom prst="rect">
            <a:avLst/>
          </a:prstGeom>
        </p:spPr>
      </p:pic>
      <p:sp>
        <p:nvSpPr>
          <p:cNvPr id="3" name="TextBox 2">
            <a:extLst>
              <a:ext uri="{FF2B5EF4-FFF2-40B4-BE49-F238E27FC236}">
                <a16:creationId xmlns:a16="http://schemas.microsoft.com/office/drawing/2014/main" id="{77E65220-8792-6EAC-BF46-312777B94E2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C6750F26-E71F-916F-A7CA-99788921A4E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858684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Classifier Free Diffusion Guidance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Bernoulli Masks</a:t>
            </a:r>
          </a:p>
          <a:p>
            <a:endParaRPr lang="en-US" sz="12000" dirty="0"/>
          </a:p>
        </p:txBody>
      </p:sp>
      <p:graphicFrame>
        <p:nvGraphicFramePr>
          <p:cNvPr id="5" name="Table 4">
            <a:extLst>
              <a:ext uri="{FF2B5EF4-FFF2-40B4-BE49-F238E27FC236}">
                <a16:creationId xmlns:a16="http://schemas.microsoft.com/office/drawing/2014/main" id="{7527E3F5-927D-537A-C8E5-DDB3DB2F86B1}"/>
              </a:ext>
            </a:extLst>
          </p:cNvPr>
          <p:cNvGraphicFramePr>
            <a:graphicFrameLocks noGrp="1"/>
          </p:cNvGraphicFramePr>
          <p:nvPr/>
        </p:nvGraphicFramePr>
        <p:xfrm>
          <a:off x="11334747" y="5953887"/>
          <a:ext cx="16694730"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tblGrid>
              <a:tr h="1618488">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sp>
        <p:nvSpPr>
          <p:cNvPr id="6" name="Rectangle 5">
            <a:extLst>
              <a:ext uri="{FF2B5EF4-FFF2-40B4-BE49-F238E27FC236}">
                <a16:creationId xmlns:a16="http://schemas.microsoft.com/office/drawing/2014/main" id="{F80D13C1-2E66-4278-2292-FCE1F2ECC4B6}"/>
              </a:ext>
            </a:extLst>
          </p:cNvPr>
          <p:cNvSpPr/>
          <p:nvPr/>
        </p:nvSpPr>
        <p:spPr>
          <a:xfrm>
            <a:off x="5814588" y="5953887"/>
            <a:ext cx="4198356"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one-hot encoding</a:t>
            </a:r>
          </a:p>
        </p:txBody>
      </p:sp>
      <p:sp>
        <p:nvSpPr>
          <p:cNvPr id="8" name="Rectangle 7">
            <a:extLst>
              <a:ext uri="{FF2B5EF4-FFF2-40B4-BE49-F238E27FC236}">
                <a16:creationId xmlns:a16="http://schemas.microsoft.com/office/drawing/2014/main" id="{655261B3-2506-F4BA-F7A1-BB9870C06F90}"/>
              </a:ext>
            </a:extLst>
          </p:cNvPr>
          <p:cNvSpPr/>
          <p:nvPr/>
        </p:nvSpPr>
        <p:spPr>
          <a:xfrm>
            <a:off x="16368921" y="4415981"/>
            <a:ext cx="3313191" cy="1171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“sneaker”</a:t>
            </a:r>
          </a:p>
        </p:txBody>
      </p:sp>
      <p:graphicFrame>
        <p:nvGraphicFramePr>
          <p:cNvPr id="9" name="Table 8">
            <a:extLst>
              <a:ext uri="{FF2B5EF4-FFF2-40B4-BE49-F238E27FC236}">
                <a16:creationId xmlns:a16="http://schemas.microsoft.com/office/drawing/2014/main" id="{8C9A8322-EC9A-89F0-5058-087E3894DC5A}"/>
              </a:ext>
            </a:extLst>
          </p:cNvPr>
          <p:cNvGraphicFramePr>
            <a:graphicFrameLocks noGrp="1"/>
          </p:cNvGraphicFramePr>
          <p:nvPr/>
        </p:nvGraphicFramePr>
        <p:xfrm>
          <a:off x="11334747" y="9253156"/>
          <a:ext cx="16694730"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tblGrid>
              <a:tr h="1618488">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grpSp>
        <p:nvGrpSpPr>
          <p:cNvPr id="17" name="Group 16">
            <a:extLst>
              <a:ext uri="{FF2B5EF4-FFF2-40B4-BE49-F238E27FC236}">
                <a16:creationId xmlns:a16="http://schemas.microsoft.com/office/drawing/2014/main" id="{1CA838E6-571E-79F8-BC31-B9A5A96C3E65}"/>
              </a:ext>
            </a:extLst>
          </p:cNvPr>
          <p:cNvGrpSpPr/>
          <p:nvPr/>
        </p:nvGrpSpPr>
        <p:grpSpPr>
          <a:xfrm>
            <a:off x="5814588" y="9253156"/>
            <a:ext cx="4198356" cy="2514600"/>
            <a:chOff x="5814588" y="9253156"/>
            <a:chExt cx="4198356" cy="2514600"/>
          </a:xfrm>
        </p:grpSpPr>
        <p:sp>
          <p:nvSpPr>
            <p:cNvPr id="10" name="Rectangle 9">
              <a:extLst>
                <a:ext uri="{FF2B5EF4-FFF2-40B4-BE49-F238E27FC236}">
                  <a16:creationId xmlns:a16="http://schemas.microsoft.com/office/drawing/2014/main" id="{8CE9ED24-D0AC-BEB7-59FC-0802387C83B2}"/>
                </a:ext>
              </a:extLst>
            </p:cNvPr>
            <p:cNvSpPr/>
            <p:nvPr/>
          </p:nvSpPr>
          <p:spPr>
            <a:xfrm>
              <a:off x="5814588" y="9253156"/>
              <a:ext cx="4198356"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Bernoulli mask</a:t>
              </a:r>
            </a:p>
          </p:txBody>
        </p:sp>
        <p:sp>
          <p:nvSpPr>
            <p:cNvPr id="11" name="Rectangle 10">
              <a:extLst>
                <a:ext uri="{FF2B5EF4-FFF2-40B4-BE49-F238E27FC236}">
                  <a16:creationId xmlns:a16="http://schemas.microsoft.com/office/drawing/2014/main" id="{69DC0C0A-403E-7CED-62D2-57C1AA55034B}"/>
                </a:ext>
              </a:extLst>
            </p:cNvPr>
            <p:cNvSpPr/>
            <p:nvPr/>
          </p:nvSpPr>
          <p:spPr>
            <a:xfrm>
              <a:off x="6257170" y="10596181"/>
              <a:ext cx="3313191" cy="1171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p = .9</a:t>
              </a:r>
            </a:p>
          </p:txBody>
        </p:sp>
      </p:grpSp>
      <p:grpSp>
        <p:nvGrpSpPr>
          <p:cNvPr id="18" name="Group 17">
            <a:extLst>
              <a:ext uri="{FF2B5EF4-FFF2-40B4-BE49-F238E27FC236}">
                <a16:creationId xmlns:a16="http://schemas.microsoft.com/office/drawing/2014/main" id="{69935ACA-12BF-405E-E7B0-0339479B7775}"/>
              </a:ext>
            </a:extLst>
          </p:cNvPr>
          <p:cNvGrpSpPr/>
          <p:nvPr/>
        </p:nvGrpSpPr>
        <p:grpSpPr>
          <a:xfrm>
            <a:off x="1432963" y="12710562"/>
            <a:ext cx="16082001" cy="6682337"/>
            <a:chOff x="1432963" y="12710562"/>
            <a:chExt cx="16082001" cy="6682337"/>
          </a:xfrm>
        </p:grpSpPr>
        <p:pic>
          <p:nvPicPr>
            <p:cNvPr id="15" name="Picture 14" descr="A coin with a dollar sign&#10;&#10;Description automatically generated">
              <a:extLst>
                <a:ext uri="{FF2B5EF4-FFF2-40B4-BE49-F238E27FC236}">
                  <a16:creationId xmlns:a16="http://schemas.microsoft.com/office/drawing/2014/main" id="{5531CE7D-344D-C1E8-0CBA-5110A422D9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2963" y="12710562"/>
              <a:ext cx="6682337" cy="6682337"/>
            </a:xfrm>
            <a:prstGeom prst="rect">
              <a:avLst/>
            </a:prstGeom>
          </p:spPr>
        </p:pic>
        <p:sp>
          <p:nvSpPr>
            <p:cNvPr id="16" name="Rectangle: Rounded Corners 15">
              <a:extLst>
                <a:ext uri="{FF2B5EF4-FFF2-40B4-BE49-F238E27FC236}">
                  <a16:creationId xmlns:a16="http://schemas.microsoft.com/office/drawing/2014/main" id="{8402BD13-661F-D490-2DFD-7C53FCA683CC}"/>
                </a:ext>
              </a:extLst>
            </p:cNvPr>
            <p:cNvSpPr/>
            <p:nvPr/>
          </p:nvSpPr>
          <p:spPr>
            <a:xfrm>
              <a:off x="8428115" y="17777459"/>
              <a:ext cx="9086849"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a:ea typeface="+mn-ea"/>
                  <a:cs typeface="+mn-cs"/>
                </a:rPr>
                <a:t>A weighted coin flipping through the air like a cartoon</a:t>
              </a:r>
            </a:p>
          </p:txBody>
        </p:sp>
      </p:grpSp>
      <p:grpSp>
        <p:nvGrpSpPr>
          <p:cNvPr id="23" name="Group 22">
            <a:extLst>
              <a:ext uri="{FF2B5EF4-FFF2-40B4-BE49-F238E27FC236}">
                <a16:creationId xmlns:a16="http://schemas.microsoft.com/office/drawing/2014/main" id="{13E38C6F-DC72-F823-4766-C015D217F540}"/>
              </a:ext>
            </a:extLst>
          </p:cNvPr>
          <p:cNvGrpSpPr/>
          <p:nvPr/>
        </p:nvGrpSpPr>
        <p:grpSpPr>
          <a:xfrm>
            <a:off x="17011103" y="7425288"/>
            <a:ext cx="2028825" cy="5068083"/>
            <a:chOff x="17011103" y="7425288"/>
            <a:chExt cx="2028825" cy="5068083"/>
          </a:xfrm>
        </p:grpSpPr>
        <p:sp>
          <p:nvSpPr>
            <p:cNvPr id="20" name="Multiplication Sign 19">
              <a:extLst>
                <a:ext uri="{FF2B5EF4-FFF2-40B4-BE49-F238E27FC236}">
                  <a16:creationId xmlns:a16="http://schemas.microsoft.com/office/drawing/2014/main" id="{809E66CB-D4BE-8AA0-A6AE-5DFE853C09F3}"/>
                </a:ext>
              </a:extLst>
            </p:cNvPr>
            <p:cNvSpPr/>
            <p:nvPr/>
          </p:nvSpPr>
          <p:spPr>
            <a:xfrm>
              <a:off x="17011103" y="7425288"/>
              <a:ext cx="2028825" cy="1909403"/>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 name="Equals 20">
              <a:extLst>
                <a:ext uri="{FF2B5EF4-FFF2-40B4-BE49-F238E27FC236}">
                  <a16:creationId xmlns:a16="http://schemas.microsoft.com/office/drawing/2014/main" id="{619B5CE3-EE03-0462-F08A-9B54633E0B88}"/>
                </a:ext>
              </a:extLst>
            </p:cNvPr>
            <p:cNvSpPr/>
            <p:nvPr/>
          </p:nvSpPr>
          <p:spPr>
            <a:xfrm>
              <a:off x="17153222" y="10877931"/>
              <a:ext cx="1744586" cy="1615440"/>
            </a:xfrm>
            <a:prstGeom prst="mathEqual">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aphicFrame>
        <p:nvGraphicFramePr>
          <p:cNvPr id="24" name="Table 23">
            <a:extLst>
              <a:ext uri="{FF2B5EF4-FFF2-40B4-BE49-F238E27FC236}">
                <a16:creationId xmlns:a16="http://schemas.microsoft.com/office/drawing/2014/main" id="{C7D065A0-29CC-D6D1-3C29-B5E2866DB211}"/>
              </a:ext>
            </a:extLst>
          </p:cNvPr>
          <p:cNvGraphicFramePr>
            <a:graphicFrameLocks noGrp="1"/>
          </p:cNvGraphicFramePr>
          <p:nvPr/>
        </p:nvGraphicFramePr>
        <p:xfrm>
          <a:off x="11334747" y="12704444"/>
          <a:ext cx="16694730"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tblGrid>
              <a:tr h="1618488">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grpSp>
        <p:nvGrpSpPr>
          <p:cNvPr id="25" name="Group 24">
            <a:extLst>
              <a:ext uri="{FF2B5EF4-FFF2-40B4-BE49-F238E27FC236}">
                <a16:creationId xmlns:a16="http://schemas.microsoft.com/office/drawing/2014/main" id="{313122D2-1209-93D1-7A62-8E72618C3C4E}"/>
              </a:ext>
            </a:extLst>
          </p:cNvPr>
          <p:cNvGrpSpPr/>
          <p:nvPr/>
        </p:nvGrpSpPr>
        <p:grpSpPr>
          <a:xfrm>
            <a:off x="23325843" y="14565628"/>
            <a:ext cx="10075354" cy="2387159"/>
            <a:chOff x="11939201" y="12443266"/>
            <a:chExt cx="10075354" cy="2387159"/>
          </a:xfrm>
        </p:grpSpPr>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D001E233-67CB-5E1C-CB36-73A279CA2A9C}"/>
                    </a:ext>
                  </a:extLst>
                </p:cNvPr>
                <p:cNvSpPr/>
                <p:nvPr/>
              </p:nvSpPr>
              <p:spPr>
                <a:xfrm>
                  <a:off x="15460982" y="13466843"/>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1 −</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𝑝</m:t>
                      </m:r>
                    </m:oMath>
                  </a14:m>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 chance class will be dropped</a:t>
                  </a:r>
                </a:p>
              </p:txBody>
            </p:sp>
          </mc:Choice>
          <mc:Fallback xmlns="">
            <p:sp>
              <p:nvSpPr>
                <p:cNvPr id="27" name="Rectangle 26">
                  <a:extLst>
                    <a:ext uri="{FF2B5EF4-FFF2-40B4-BE49-F238E27FC236}">
                      <a16:creationId xmlns:a16="http://schemas.microsoft.com/office/drawing/2014/main" id="{D001E233-67CB-5E1C-CB36-73A279CA2A9C}"/>
                    </a:ext>
                  </a:extLst>
                </p:cNvPr>
                <p:cNvSpPr>
                  <a:spLocks noRot="1" noChangeAspect="1" noMove="1" noResize="1" noEditPoints="1" noAdjustHandles="1" noChangeArrowheads="1" noChangeShapeType="1" noTextEdit="1"/>
                </p:cNvSpPr>
                <p:nvPr/>
              </p:nvSpPr>
              <p:spPr>
                <a:xfrm>
                  <a:off x="15460982" y="13466843"/>
                  <a:ext cx="6553573" cy="1363582"/>
                </a:xfrm>
                <a:prstGeom prst="rect">
                  <a:avLst/>
                </a:prstGeom>
                <a:blipFill>
                  <a:blip r:embed="rId4"/>
                  <a:stretch>
                    <a:fillRect t="-4825" r="-2688" b="-16228"/>
                  </a:stretch>
                </a:blipFill>
                <a:ln>
                  <a:solidFill>
                    <a:schemeClr val="tx2"/>
                  </a:solidFill>
                </a:ln>
              </p:spPr>
              <p:txBody>
                <a:bodyPr/>
                <a:lstStyle/>
                <a:p>
                  <a:r>
                    <a:rPr lang="en-US">
                      <a:noFill/>
                    </a:rPr>
                    <a:t> </a:t>
                  </a:r>
                </a:p>
              </p:txBody>
            </p:sp>
          </mc:Fallback>
        </mc:AlternateContent>
        <p:sp>
          <p:nvSpPr>
            <p:cNvPr id="28" name="Arrow: Bent 27">
              <a:extLst>
                <a:ext uri="{FF2B5EF4-FFF2-40B4-BE49-F238E27FC236}">
                  <a16:creationId xmlns:a16="http://schemas.microsoft.com/office/drawing/2014/main" id="{E9B79862-C055-1966-69E6-7F38B3DD03F9}"/>
                </a:ext>
              </a:extLst>
            </p:cNvPr>
            <p:cNvSpPr/>
            <p:nvPr/>
          </p:nvSpPr>
          <p:spPr>
            <a:xfrm rot="16200000">
              <a:off x="12554882" y="11827585"/>
              <a:ext cx="1873977" cy="3105339"/>
            </a:xfrm>
            <a:prstGeom prst="bentArrow">
              <a:avLst>
                <a:gd name="adj1" fmla="val 26669"/>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3" name="TextBox 2">
            <a:extLst>
              <a:ext uri="{FF2B5EF4-FFF2-40B4-BE49-F238E27FC236}">
                <a16:creationId xmlns:a16="http://schemas.microsoft.com/office/drawing/2014/main" id="{E77B6723-BB8A-66CE-515F-21B9FD8813F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0F6F2656-0045-1B25-CEDC-B5E064E2FFE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76312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Classifier Free Diffusion Guidance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Weighted Reverse Diffusion</a:t>
            </a:r>
          </a:p>
          <a:p>
            <a:endParaRPr lang="en-US" sz="12000" dirty="0"/>
          </a:p>
        </p:txBody>
      </p:sp>
      <p:pic>
        <p:nvPicPr>
          <p:cNvPr id="4" name="Picture 3">
            <a:extLst>
              <a:ext uri="{FF2B5EF4-FFF2-40B4-BE49-F238E27FC236}">
                <a16:creationId xmlns:a16="http://schemas.microsoft.com/office/drawing/2014/main" id="{2195B26A-A908-910D-5A29-52DFFB710D70}"/>
              </a:ext>
            </a:extLst>
          </p:cNvPr>
          <p:cNvPicPr>
            <a:picLocks noChangeAspect="1"/>
          </p:cNvPicPr>
          <p:nvPr/>
        </p:nvPicPr>
        <p:blipFill>
          <a:blip r:embed="rId3"/>
          <a:stretch>
            <a:fillRect/>
          </a:stretch>
        </p:blipFill>
        <p:spPr>
          <a:xfrm>
            <a:off x="3073843" y="9348071"/>
            <a:ext cx="4371170" cy="4371170"/>
          </a:xfrm>
          <a:prstGeom prst="rect">
            <a:avLst/>
          </a:prstGeom>
        </p:spPr>
      </p:pic>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65F604DC-DE90-C05D-8D25-A9CDC35E2EEB}"/>
                  </a:ext>
                </a:extLst>
              </p:cNvPr>
              <p:cNvSpPr/>
              <p:nvPr/>
            </p:nvSpPr>
            <p:spPr>
              <a:xfrm>
                <a:off x="3304266" y="7699345"/>
                <a:ext cx="3910323"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𝑡</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3" name="Rectangle 32">
                <a:extLst>
                  <a:ext uri="{FF2B5EF4-FFF2-40B4-BE49-F238E27FC236}">
                    <a16:creationId xmlns:a16="http://schemas.microsoft.com/office/drawing/2014/main" id="{65F604DC-DE90-C05D-8D25-A9CDC35E2EEB}"/>
                  </a:ext>
                </a:extLst>
              </p:cNvPr>
              <p:cNvSpPr>
                <a:spLocks noRot="1" noChangeAspect="1" noMove="1" noResize="1" noEditPoints="1" noAdjustHandles="1" noChangeArrowheads="1" noChangeShapeType="1" noTextEdit="1"/>
              </p:cNvSpPr>
              <p:nvPr/>
            </p:nvSpPr>
            <p:spPr>
              <a:xfrm>
                <a:off x="3304266" y="7699345"/>
                <a:ext cx="3910323" cy="1408176"/>
              </a:xfrm>
              <a:prstGeom prst="rect">
                <a:avLst/>
              </a:prstGeom>
              <a:blipFill>
                <a:blip r:embed="rId4"/>
                <a:stretch>
                  <a:fillRect/>
                </a:stretch>
              </a:blipFill>
              <a:ln>
                <a:solidFill>
                  <a:schemeClr val="tx2"/>
                </a:solidFill>
              </a:ln>
            </p:spPr>
            <p:txBody>
              <a:bodyPr/>
              <a:lstStyle/>
              <a:p>
                <a:r>
                  <a:rPr lang="en-US">
                    <a:noFill/>
                  </a:rPr>
                  <a:t> </a:t>
                </a:r>
              </a:p>
            </p:txBody>
          </p:sp>
        </mc:Fallback>
      </mc:AlternateContent>
      <p:grpSp>
        <p:nvGrpSpPr>
          <p:cNvPr id="57" name="Group 56">
            <a:extLst>
              <a:ext uri="{FF2B5EF4-FFF2-40B4-BE49-F238E27FC236}">
                <a16:creationId xmlns:a16="http://schemas.microsoft.com/office/drawing/2014/main" id="{D76B34FC-43EA-BAD5-5E20-251906E7B111}"/>
              </a:ext>
            </a:extLst>
          </p:cNvPr>
          <p:cNvGrpSpPr/>
          <p:nvPr/>
        </p:nvGrpSpPr>
        <p:grpSpPr>
          <a:xfrm>
            <a:off x="7841418" y="5916168"/>
            <a:ext cx="11977768" cy="11271310"/>
            <a:chOff x="7841418" y="5916168"/>
            <a:chExt cx="11977768" cy="11271310"/>
          </a:xfrm>
        </p:grpSpPr>
        <p:pic>
          <p:nvPicPr>
            <p:cNvPr id="12" name="Picture 11">
              <a:extLst>
                <a:ext uri="{FF2B5EF4-FFF2-40B4-BE49-F238E27FC236}">
                  <a16:creationId xmlns:a16="http://schemas.microsoft.com/office/drawing/2014/main" id="{2FE7A8B2-5A07-437E-2AA0-7FD70C38B2A7}"/>
                </a:ext>
              </a:extLst>
            </p:cNvPr>
            <p:cNvPicPr>
              <a:picLocks noChangeAspect="1"/>
            </p:cNvPicPr>
            <p:nvPr/>
          </p:nvPicPr>
          <p:blipFill>
            <a:blip r:embed="rId5"/>
            <a:stretch>
              <a:fillRect/>
            </a:stretch>
          </p:blipFill>
          <p:spPr>
            <a:xfrm>
              <a:off x="15448056" y="5916168"/>
              <a:ext cx="4343684" cy="4370832"/>
            </a:xfrm>
            <a:prstGeom prst="rect">
              <a:avLst/>
            </a:prstGeom>
          </p:spPr>
        </p:pic>
        <p:pic>
          <p:nvPicPr>
            <p:cNvPr id="14" name="Picture 13">
              <a:extLst>
                <a:ext uri="{FF2B5EF4-FFF2-40B4-BE49-F238E27FC236}">
                  <a16:creationId xmlns:a16="http://schemas.microsoft.com/office/drawing/2014/main" id="{8D4D85BA-89CE-02EA-873B-C907BA6350F1}"/>
                </a:ext>
              </a:extLst>
            </p:cNvPr>
            <p:cNvPicPr>
              <a:picLocks noChangeAspect="1"/>
            </p:cNvPicPr>
            <p:nvPr/>
          </p:nvPicPr>
          <p:blipFill>
            <a:blip r:embed="rId6"/>
            <a:stretch>
              <a:fillRect/>
            </a:stretch>
          </p:blipFill>
          <p:spPr>
            <a:xfrm>
              <a:off x="15439014" y="12816646"/>
              <a:ext cx="4380172" cy="4370832"/>
            </a:xfrm>
            <a:prstGeom prst="rect">
              <a:avLst/>
            </a:prstGeom>
          </p:spPr>
        </p:pic>
        <p:pic>
          <p:nvPicPr>
            <p:cNvPr id="29" name="Picture 28">
              <a:extLst>
                <a:ext uri="{FF2B5EF4-FFF2-40B4-BE49-F238E27FC236}">
                  <a16:creationId xmlns:a16="http://schemas.microsoft.com/office/drawing/2014/main" id="{A5CF7680-143D-9763-9084-BF39A2149684}"/>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9623682" y="9107521"/>
              <a:ext cx="4921323" cy="4921323"/>
            </a:xfrm>
            <a:prstGeom prst="rect">
              <a:avLst/>
            </a:prstGeom>
          </p:spPr>
        </p:pic>
        <p:sp>
          <p:nvSpPr>
            <p:cNvPr id="30" name="Arrow: Right 29">
              <a:extLst>
                <a:ext uri="{FF2B5EF4-FFF2-40B4-BE49-F238E27FC236}">
                  <a16:creationId xmlns:a16="http://schemas.microsoft.com/office/drawing/2014/main" id="{AEEE0880-F8B1-B728-123C-01A8A88A3525}"/>
                </a:ext>
              </a:extLst>
            </p:cNvPr>
            <p:cNvSpPr/>
            <p:nvPr/>
          </p:nvSpPr>
          <p:spPr>
            <a:xfrm>
              <a:off x="7841418" y="10652256"/>
              <a:ext cx="2153265" cy="17628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1" name="Arrow: Bent 30">
              <a:extLst>
                <a:ext uri="{FF2B5EF4-FFF2-40B4-BE49-F238E27FC236}">
                  <a16:creationId xmlns:a16="http://schemas.microsoft.com/office/drawing/2014/main" id="{946E6D38-572A-7210-CE19-304CA6A59043}"/>
                </a:ext>
              </a:extLst>
            </p:cNvPr>
            <p:cNvSpPr/>
            <p:nvPr/>
          </p:nvSpPr>
          <p:spPr>
            <a:xfrm>
              <a:off x="11537733" y="7372268"/>
              <a:ext cx="3457575" cy="1735253"/>
            </a:xfrm>
            <a:prstGeom prst="bentArrow">
              <a:avLst>
                <a:gd name="adj1" fmla="val 47970"/>
                <a:gd name="adj2" fmla="val 45393"/>
                <a:gd name="adj3" fmla="val 50000"/>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2" name="Arrow: Bent 31">
              <a:extLst>
                <a:ext uri="{FF2B5EF4-FFF2-40B4-BE49-F238E27FC236}">
                  <a16:creationId xmlns:a16="http://schemas.microsoft.com/office/drawing/2014/main" id="{4026C1CD-5B94-2194-243D-E08DFBC58DD5}"/>
                </a:ext>
              </a:extLst>
            </p:cNvPr>
            <p:cNvSpPr/>
            <p:nvPr/>
          </p:nvSpPr>
          <p:spPr>
            <a:xfrm flipV="1">
              <a:off x="11575286" y="14028844"/>
              <a:ext cx="3457575" cy="1735253"/>
            </a:xfrm>
            <a:prstGeom prst="bentArrow">
              <a:avLst>
                <a:gd name="adj1" fmla="val 47970"/>
                <a:gd name="adj2" fmla="val 45393"/>
                <a:gd name="adj3" fmla="val 50000"/>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2" name="Rectangle 21">
              <a:extLst>
                <a:ext uri="{FF2B5EF4-FFF2-40B4-BE49-F238E27FC236}">
                  <a16:creationId xmlns:a16="http://schemas.microsoft.com/office/drawing/2014/main" id="{003EC3DF-1326-0AE4-EC2F-257BA841668E}"/>
                </a:ext>
              </a:extLst>
            </p:cNvPr>
            <p:cNvSpPr/>
            <p:nvPr/>
          </p:nvSpPr>
          <p:spPr>
            <a:xfrm>
              <a:off x="9042714" y="6573459"/>
              <a:ext cx="3910323" cy="1408176"/>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Keep Context</a:t>
              </a:r>
            </a:p>
          </p:txBody>
        </p:sp>
        <p:sp>
          <p:nvSpPr>
            <p:cNvPr id="26" name="Rectangle 25">
              <a:extLst>
                <a:ext uri="{FF2B5EF4-FFF2-40B4-BE49-F238E27FC236}">
                  <a16:creationId xmlns:a16="http://schemas.microsoft.com/office/drawing/2014/main" id="{26915555-A482-08AC-28AF-A42910897937}"/>
                </a:ext>
              </a:extLst>
            </p:cNvPr>
            <p:cNvSpPr/>
            <p:nvPr/>
          </p:nvSpPr>
          <p:spPr>
            <a:xfrm>
              <a:off x="9042714" y="15085677"/>
              <a:ext cx="3910323" cy="1408176"/>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Drop Context</a:t>
              </a:r>
            </a:p>
          </p:txBody>
        </p:sp>
      </p:gr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17058F27-16F6-2274-7E31-25699B5622C2}"/>
                  </a:ext>
                </a:extLst>
              </p:cNvPr>
              <p:cNvSpPr/>
              <p:nvPr/>
            </p:nvSpPr>
            <p:spPr>
              <a:xfrm>
                <a:off x="23179742" y="5032823"/>
                <a:ext cx="10561856" cy="1408176"/>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acc>
                            <m:accPr>
                              <m:chr m:val="̃"/>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acc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𝜖</m:t>
                              </m:r>
                            </m:e>
                          </m:acc>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sub>
                      </m:sSub>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b>
                            <m:sSub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𝑧</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𝜆</m:t>
                              </m:r>
                            </m:sub>
                          </m:s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𝑐</m:t>
                          </m:r>
                        </m:e>
                      </m:d>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 </m:t>
                      </m:r>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e>
                      </m:d>
                      <m:sSub>
                        <m:sSub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𝜖</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sub>
                      </m:sSub>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b>
                            <m:sSub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𝑧</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𝜆</m:t>
                              </m:r>
                            </m:sub>
                          </m:s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𝑐</m:t>
                          </m:r>
                        </m:e>
                      </m:d>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sSub>
                        <m:sSub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𝜖</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sub>
                      </m:sSub>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b>
                            <m:sSub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𝑧</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𝜆</m:t>
                              </m:r>
                            </m:sub>
                          </m:sSub>
                        </m:e>
                      </m:d>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5" name="Rectangle 34">
                <a:extLst>
                  <a:ext uri="{FF2B5EF4-FFF2-40B4-BE49-F238E27FC236}">
                    <a16:creationId xmlns:a16="http://schemas.microsoft.com/office/drawing/2014/main" id="{17058F27-16F6-2274-7E31-25699B5622C2}"/>
                  </a:ext>
                </a:extLst>
              </p:cNvPr>
              <p:cNvSpPr>
                <a:spLocks noRot="1" noChangeAspect="1" noMove="1" noResize="1" noEditPoints="1" noAdjustHandles="1" noChangeArrowheads="1" noChangeShapeType="1" noTextEdit="1"/>
              </p:cNvSpPr>
              <p:nvPr/>
            </p:nvSpPr>
            <p:spPr>
              <a:xfrm>
                <a:off x="23179742" y="5032823"/>
                <a:ext cx="10561856" cy="1408176"/>
              </a:xfrm>
              <a:prstGeom prst="rect">
                <a:avLst/>
              </a:prstGeom>
              <a:blipFill>
                <a:blip r:embed="rId8"/>
                <a:stretch>
                  <a:fillRect/>
                </a:stretch>
              </a:blipFill>
              <a:ln>
                <a:solidFill>
                  <a:schemeClr val="tx2"/>
                </a:solidFill>
              </a:ln>
            </p:spPr>
            <p:txBody>
              <a:bodyPr/>
              <a:lstStyle/>
              <a:p>
                <a:r>
                  <a:rPr lang="en-US">
                    <a:noFill/>
                  </a:rPr>
                  <a:t> </a:t>
                </a:r>
              </a:p>
            </p:txBody>
          </p:sp>
        </mc:Fallback>
      </mc:AlternateContent>
      <p:grpSp>
        <p:nvGrpSpPr>
          <p:cNvPr id="55" name="Group 54">
            <a:extLst>
              <a:ext uri="{FF2B5EF4-FFF2-40B4-BE49-F238E27FC236}">
                <a16:creationId xmlns:a16="http://schemas.microsoft.com/office/drawing/2014/main" id="{97C25B1A-819D-19C0-35F0-1D2AB9CD6345}"/>
              </a:ext>
            </a:extLst>
          </p:cNvPr>
          <p:cNvGrpSpPr/>
          <p:nvPr/>
        </p:nvGrpSpPr>
        <p:grpSpPr>
          <a:xfrm>
            <a:off x="19880657" y="6755895"/>
            <a:ext cx="6665393" cy="9483600"/>
            <a:chOff x="19880657" y="6755895"/>
            <a:chExt cx="6665393" cy="9483600"/>
          </a:xfrm>
        </p:grpSpPr>
        <p:sp>
          <p:nvSpPr>
            <p:cNvPr id="36" name="Multiplication Sign 35">
              <a:extLst>
                <a:ext uri="{FF2B5EF4-FFF2-40B4-BE49-F238E27FC236}">
                  <a16:creationId xmlns:a16="http://schemas.microsoft.com/office/drawing/2014/main" id="{63086F9A-E81A-E86C-6340-E4198BBFECAB}"/>
                </a:ext>
              </a:extLst>
            </p:cNvPr>
            <p:cNvSpPr/>
            <p:nvPr/>
          </p:nvSpPr>
          <p:spPr>
            <a:xfrm>
              <a:off x="19880657" y="6755895"/>
              <a:ext cx="2683976" cy="2686050"/>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7" name="Multiplication Sign 36">
              <a:extLst>
                <a:ext uri="{FF2B5EF4-FFF2-40B4-BE49-F238E27FC236}">
                  <a16:creationId xmlns:a16="http://schemas.microsoft.com/office/drawing/2014/main" id="{37A70C42-3C4A-6EAA-11F8-82278EE10811}"/>
                </a:ext>
              </a:extLst>
            </p:cNvPr>
            <p:cNvSpPr/>
            <p:nvPr/>
          </p:nvSpPr>
          <p:spPr>
            <a:xfrm>
              <a:off x="19880657" y="13553445"/>
              <a:ext cx="2683976" cy="2686050"/>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8FDFCE1B-E5A6-F2DA-9BA0-DB9623C31300}"/>
                    </a:ext>
                  </a:extLst>
                </p:cNvPr>
                <p:cNvSpPr/>
                <p:nvPr/>
              </p:nvSpPr>
              <p:spPr>
                <a:xfrm>
                  <a:off x="22635727" y="7372268"/>
                  <a:ext cx="3910323"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oMath>
                    </m:oMathPara>
                  </a14:m>
                  <a:endPar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8" name="Rectangle 37">
                  <a:extLst>
                    <a:ext uri="{FF2B5EF4-FFF2-40B4-BE49-F238E27FC236}">
                      <a16:creationId xmlns:a16="http://schemas.microsoft.com/office/drawing/2014/main" id="{8FDFCE1B-E5A6-F2DA-9BA0-DB9623C31300}"/>
                    </a:ext>
                  </a:extLst>
                </p:cNvPr>
                <p:cNvSpPr>
                  <a:spLocks noRot="1" noChangeAspect="1" noMove="1" noResize="1" noEditPoints="1" noAdjustHandles="1" noChangeArrowheads="1" noChangeShapeType="1" noTextEdit="1"/>
                </p:cNvSpPr>
                <p:nvPr/>
              </p:nvSpPr>
              <p:spPr>
                <a:xfrm>
                  <a:off x="22635727" y="7372268"/>
                  <a:ext cx="3910323" cy="1408176"/>
                </a:xfrm>
                <a:prstGeom prst="rect">
                  <a:avLst/>
                </a:prstGeom>
                <a:blipFill>
                  <a:blip r:embed="rId9"/>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770F3A44-5F34-B1A6-CAC0-4F144455761B}"/>
                    </a:ext>
                  </a:extLst>
                </p:cNvPr>
                <p:cNvSpPr/>
                <p:nvPr/>
              </p:nvSpPr>
              <p:spPr>
                <a:xfrm>
                  <a:off x="22635727" y="14192382"/>
                  <a:ext cx="3910323"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oMath>
                    </m:oMathPara>
                  </a14:m>
                  <a:endPar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9" name="Rectangle 38">
                  <a:extLst>
                    <a:ext uri="{FF2B5EF4-FFF2-40B4-BE49-F238E27FC236}">
                      <a16:creationId xmlns:a16="http://schemas.microsoft.com/office/drawing/2014/main" id="{770F3A44-5F34-B1A6-CAC0-4F144455761B}"/>
                    </a:ext>
                  </a:extLst>
                </p:cNvPr>
                <p:cNvSpPr>
                  <a:spLocks noRot="1" noChangeAspect="1" noMove="1" noResize="1" noEditPoints="1" noAdjustHandles="1" noChangeArrowheads="1" noChangeShapeType="1" noTextEdit="1"/>
                </p:cNvSpPr>
                <p:nvPr/>
              </p:nvSpPr>
              <p:spPr>
                <a:xfrm>
                  <a:off x="22635727" y="14192382"/>
                  <a:ext cx="3910323" cy="1408176"/>
                </a:xfrm>
                <a:prstGeom prst="rect">
                  <a:avLst/>
                </a:prstGeom>
                <a:blipFill>
                  <a:blip r:embed="rId10"/>
                  <a:stretch>
                    <a:fillRect/>
                  </a:stretch>
                </a:blipFill>
                <a:ln>
                  <a:solidFill>
                    <a:schemeClr val="tx2"/>
                  </a:solidFill>
                </a:ln>
              </p:spPr>
              <p:txBody>
                <a:bodyPr/>
                <a:lstStyle/>
                <a:p>
                  <a:r>
                    <a:rPr lang="en-US">
                      <a:noFill/>
                    </a:rPr>
                    <a:t> </a:t>
                  </a:r>
                </a:p>
              </p:txBody>
            </p:sp>
          </mc:Fallback>
        </mc:AlternateContent>
      </p:grpSp>
      <p:pic>
        <p:nvPicPr>
          <p:cNvPr id="44" name="Picture 43">
            <a:extLst>
              <a:ext uri="{FF2B5EF4-FFF2-40B4-BE49-F238E27FC236}">
                <a16:creationId xmlns:a16="http://schemas.microsoft.com/office/drawing/2014/main" id="{79FD9AF7-CC8D-3C7D-1725-127563478F69}"/>
              </a:ext>
            </a:extLst>
          </p:cNvPr>
          <p:cNvPicPr>
            <a:picLocks noChangeAspect="1"/>
          </p:cNvPicPr>
          <p:nvPr/>
        </p:nvPicPr>
        <p:blipFill>
          <a:blip r:embed="rId11"/>
          <a:stretch>
            <a:fillRect/>
          </a:stretch>
        </p:blipFill>
        <p:spPr>
          <a:xfrm>
            <a:off x="29614667" y="9464536"/>
            <a:ext cx="4379901" cy="4370832"/>
          </a:xfrm>
          <a:prstGeom prst="rect">
            <a:avLst/>
          </a:prstGeom>
        </p:spPr>
      </p:pic>
      <p:grpSp>
        <p:nvGrpSpPr>
          <p:cNvPr id="56" name="Group 55">
            <a:extLst>
              <a:ext uri="{FF2B5EF4-FFF2-40B4-BE49-F238E27FC236}">
                <a16:creationId xmlns:a16="http://schemas.microsoft.com/office/drawing/2014/main" id="{B96FF5B0-04D5-932E-93EF-ADE05DDE181A}"/>
              </a:ext>
            </a:extLst>
          </p:cNvPr>
          <p:cNvGrpSpPr/>
          <p:nvPr/>
        </p:nvGrpSpPr>
        <p:grpSpPr>
          <a:xfrm>
            <a:off x="23219288" y="8780444"/>
            <a:ext cx="5718638" cy="5411938"/>
            <a:chOff x="23219288" y="8780444"/>
            <a:chExt cx="5718638" cy="5411938"/>
          </a:xfrm>
        </p:grpSpPr>
        <p:sp>
          <p:nvSpPr>
            <p:cNvPr id="40" name="Plus Sign 39">
              <a:extLst>
                <a:ext uri="{FF2B5EF4-FFF2-40B4-BE49-F238E27FC236}">
                  <a16:creationId xmlns:a16="http://schemas.microsoft.com/office/drawing/2014/main" id="{ED182F11-00EA-F8C4-13BA-13C0AF0D3DB1}"/>
                </a:ext>
              </a:extLst>
            </p:cNvPr>
            <p:cNvSpPr/>
            <p:nvPr/>
          </p:nvSpPr>
          <p:spPr>
            <a:xfrm>
              <a:off x="23219288" y="10335502"/>
              <a:ext cx="2743200" cy="2628900"/>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 name="Equals 41">
              <a:extLst>
                <a:ext uri="{FF2B5EF4-FFF2-40B4-BE49-F238E27FC236}">
                  <a16:creationId xmlns:a16="http://schemas.microsoft.com/office/drawing/2014/main" id="{631EF551-789D-E58E-DBF6-F6454F5E8DC3}"/>
                </a:ext>
              </a:extLst>
            </p:cNvPr>
            <p:cNvSpPr/>
            <p:nvPr/>
          </p:nvSpPr>
          <p:spPr>
            <a:xfrm>
              <a:off x="26639229" y="10504500"/>
              <a:ext cx="2298697" cy="2312146"/>
            </a:xfrm>
            <a:prstGeom prst="mathEqual">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46" name="Straight Arrow Connector 45">
              <a:extLst>
                <a:ext uri="{FF2B5EF4-FFF2-40B4-BE49-F238E27FC236}">
                  <a16:creationId xmlns:a16="http://schemas.microsoft.com/office/drawing/2014/main" id="{3EFCF02D-5564-9A02-A24D-20B53313FB22}"/>
                </a:ext>
              </a:extLst>
            </p:cNvPr>
            <p:cNvCxnSpPr>
              <a:stCxn id="39" idx="0"/>
            </p:cNvCxnSpPr>
            <p:nvPr/>
          </p:nvCxnSpPr>
          <p:spPr>
            <a:xfrm flipH="1" flipV="1">
              <a:off x="24590888" y="12816646"/>
              <a:ext cx="1" cy="1375736"/>
            </a:xfrm>
            <a:prstGeom prst="straightConnector1">
              <a:avLst/>
            </a:prstGeom>
            <a:ln w="60325">
              <a:solidFill>
                <a:schemeClr val="accent5"/>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FC638FB-DC14-B242-D961-0E0ED4E106FA}"/>
                </a:ext>
              </a:extLst>
            </p:cNvPr>
            <p:cNvCxnSpPr>
              <a:cxnSpLocks/>
              <a:stCxn id="38" idx="2"/>
            </p:cNvCxnSpPr>
            <p:nvPr/>
          </p:nvCxnSpPr>
          <p:spPr>
            <a:xfrm flipH="1">
              <a:off x="24590888" y="8780444"/>
              <a:ext cx="1" cy="1724056"/>
            </a:xfrm>
            <a:prstGeom prst="straightConnector1">
              <a:avLst/>
            </a:prstGeom>
            <a:ln w="60325">
              <a:solidFill>
                <a:schemeClr val="accent5"/>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C8E23CA-28E4-9204-8484-B4DDBFC53345}"/>
                </a:ext>
              </a:extLst>
            </p:cNvPr>
            <p:cNvCxnSpPr>
              <a:cxnSpLocks/>
              <a:stCxn id="40" idx="0"/>
            </p:cNvCxnSpPr>
            <p:nvPr/>
          </p:nvCxnSpPr>
          <p:spPr>
            <a:xfrm>
              <a:off x="25598877" y="11649952"/>
              <a:ext cx="1331678" cy="0"/>
            </a:xfrm>
            <a:prstGeom prst="straightConnector1">
              <a:avLst/>
            </a:prstGeom>
            <a:ln w="60325">
              <a:solidFill>
                <a:schemeClr val="accent5"/>
              </a:solidFill>
              <a:prstDash val="dash"/>
              <a:tailEnd type="triangle" w="lg" len="lg"/>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0EA978E-73A5-92AA-BD20-5E85AB22BD0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347AF9D1-BA81-0B9D-B971-527341B1352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199065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Classifier Free Diffusion Guidance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9000" dirty="0"/>
              <a:t>Weighted Reverse Diffusion</a:t>
            </a:r>
          </a:p>
          <a:p>
            <a:endParaRPr lang="en-US" sz="9000" dirty="0"/>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17058F27-16F6-2274-7E31-25699B5622C2}"/>
                  </a:ext>
                </a:extLst>
              </p:cNvPr>
              <p:cNvSpPr/>
              <p:nvPr/>
            </p:nvSpPr>
            <p:spPr>
              <a:xfrm>
                <a:off x="12108731" y="3805346"/>
                <a:ext cx="10561856" cy="1408176"/>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e>
                      </m:d>
                      <m:sSub>
                        <m:sSub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𝜖</m:t>
                          </m:r>
                        </m:e>
                        <m: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sub>
                      </m:sSub>
                      <m:d>
                        <m:d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b>
                            <m:sSub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𝑧</m:t>
                              </m:r>
                            </m:e>
                            <m: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𝜆</m:t>
                              </m:r>
                            </m:sub>
                          </m:s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𝑐</m:t>
                          </m:r>
                        </m:e>
                      </m:d>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sSub>
                        <m:sSub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𝜖</m:t>
                          </m:r>
                        </m:e>
                        <m: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sub>
                      </m:sSub>
                      <m:d>
                        <m:d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b>
                            <m:sSub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𝑧</m:t>
                              </m:r>
                            </m:e>
                            <m: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𝜆</m:t>
                              </m:r>
                            </m:sub>
                          </m:sSub>
                        </m:e>
                      </m:d>
                    </m:oMath>
                  </m:oMathPara>
                </a14:m>
                <a:endParaRPr kumimoji="0" lang="en-US" sz="48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5" name="Rectangle 34">
                <a:extLst>
                  <a:ext uri="{FF2B5EF4-FFF2-40B4-BE49-F238E27FC236}">
                    <a16:creationId xmlns:a16="http://schemas.microsoft.com/office/drawing/2014/main" id="{17058F27-16F6-2274-7E31-25699B5622C2}"/>
                  </a:ext>
                </a:extLst>
              </p:cNvPr>
              <p:cNvSpPr>
                <a:spLocks noRot="1" noChangeAspect="1" noMove="1" noResize="1" noEditPoints="1" noAdjustHandles="1" noChangeArrowheads="1" noChangeShapeType="1" noTextEdit="1"/>
              </p:cNvSpPr>
              <p:nvPr/>
            </p:nvSpPr>
            <p:spPr>
              <a:xfrm>
                <a:off x="12108731" y="3805346"/>
                <a:ext cx="10561856" cy="1408176"/>
              </a:xfrm>
              <a:prstGeom prst="rect">
                <a:avLst/>
              </a:prstGeom>
              <a:blipFill>
                <a:blip r:embed="rId3"/>
                <a:stretch>
                  <a:fillRect/>
                </a:stretch>
              </a:blipFill>
              <a:ln>
                <a:solidFill>
                  <a:schemeClr val="tx2"/>
                </a:solidFill>
              </a:ln>
            </p:spPr>
            <p:txBody>
              <a:bodyPr/>
              <a:lstStyle/>
              <a:p>
                <a:r>
                  <a:rPr lang="en-US">
                    <a:noFill/>
                  </a:rPr>
                  <a:t> </a:t>
                </a:r>
              </a:p>
            </p:txBody>
          </p:sp>
        </mc:Fallback>
      </mc:AlternateContent>
      <p:sp>
        <p:nvSpPr>
          <p:cNvPr id="3" name="Flowchart: Process 2">
            <a:extLst>
              <a:ext uri="{FF2B5EF4-FFF2-40B4-BE49-F238E27FC236}">
                <a16:creationId xmlns:a16="http://schemas.microsoft.com/office/drawing/2014/main" id="{A6FFD5A7-9040-A277-052C-0A80626076C9}"/>
              </a:ext>
            </a:extLst>
          </p:cNvPr>
          <p:cNvSpPr/>
          <p:nvPr/>
        </p:nvSpPr>
        <p:spPr>
          <a:xfrm>
            <a:off x="13944599" y="4171950"/>
            <a:ext cx="1114425" cy="571500"/>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nvGrpSpPr>
          <p:cNvPr id="50" name="Group 49">
            <a:extLst>
              <a:ext uri="{FF2B5EF4-FFF2-40B4-BE49-F238E27FC236}">
                <a16:creationId xmlns:a16="http://schemas.microsoft.com/office/drawing/2014/main" id="{87C98419-996A-1CF1-5D67-3BE169062F13}"/>
              </a:ext>
            </a:extLst>
          </p:cNvPr>
          <p:cNvGrpSpPr/>
          <p:nvPr/>
        </p:nvGrpSpPr>
        <p:grpSpPr>
          <a:xfrm>
            <a:off x="4980213" y="10842653"/>
            <a:ext cx="25070892" cy="8272877"/>
            <a:chOff x="4980213" y="10842653"/>
            <a:chExt cx="25070892" cy="8272877"/>
          </a:xfrm>
        </p:grpSpPr>
        <p:pic>
          <p:nvPicPr>
            <p:cNvPr id="6" name="Picture 5">
              <a:extLst>
                <a:ext uri="{FF2B5EF4-FFF2-40B4-BE49-F238E27FC236}">
                  <a16:creationId xmlns:a16="http://schemas.microsoft.com/office/drawing/2014/main" id="{A0C0F5EF-C68E-FB01-853E-6928A4099BB6}"/>
                </a:ext>
              </a:extLst>
            </p:cNvPr>
            <p:cNvPicPr>
              <a:picLocks noChangeAspect="1"/>
            </p:cNvPicPr>
            <p:nvPr/>
          </p:nvPicPr>
          <p:blipFill>
            <a:blip r:embed="rId4"/>
            <a:stretch>
              <a:fillRect/>
            </a:stretch>
          </p:blipFill>
          <p:spPr>
            <a:xfrm>
              <a:off x="5420557" y="11710254"/>
              <a:ext cx="5634413" cy="5622502"/>
            </a:xfrm>
            <a:prstGeom prst="rect">
              <a:avLst/>
            </a:prstGeom>
          </p:spPr>
        </p:pic>
        <p:sp>
          <p:nvSpPr>
            <p:cNvPr id="18" name="TextBox 17">
              <a:extLst>
                <a:ext uri="{FF2B5EF4-FFF2-40B4-BE49-F238E27FC236}">
                  <a16:creationId xmlns:a16="http://schemas.microsoft.com/office/drawing/2014/main" id="{3B5772CB-84F3-EE51-38FD-AE4A7E431F9B}"/>
                </a:ext>
              </a:extLst>
            </p:cNvPr>
            <p:cNvSpPr txBox="1"/>
            <p:nvPr/>
          </p:nvSpPr>
          <p:spPr>
            <a:xfrm>
              <a:off x="7373049" y="10842653"/>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0</a:t>
              </a:r>
            </a:p>
          </p:txBody>
        </p:sp>
        <p:pic>
          <p:nvPicPr>
            <p:cNvPr id="21" name="Picture 20">
              <a:extLst>
                <a:ext uri="{FF2B5EF4-FFF2-40B4-BE49-F238E27FC236}">
                  <a16:creationId xmlns:a16="http://schemas.microsoft.com/office/drawing/2014/main" id="{4F325D3A-887E-3AB3-8A95-F866385A6B31}"/>
                </a:ext>
              </a:extLst>
            </p:cNvPr>
            <p:cNvPicPr>
              <a:picLocks noChangeAspect="1"/>
            </p:cNvPicPr>
            <p:nvPr/>
          </p:nvPicPr>
          <p:blipFill>
            <a:blip r:embed="rId5"/>
            <a:stretch>
              <a:fillRect/>
            </a:stretch>
          </p:blipFill>
          <p:spPr>
            <a:xfrm>
              <a:off x="14691353" y="11686430"/>
              <a:ext cx="5658239" cy="5646326"/>
            </a:xfrm>
            <a:prstGeom prst="rect">
              <a:avLst/>
            </a:prstGeom>
          </p:spPr>
        </p:pic>
        <p:sp>
          <p:nvSpPr>
            <p:cNvPr id="23" name="TextBox 22">
              <a:extLst>
                <a:ext uri="{FF2B5EF4-FFF2-40B4-BE49-F238E27FC236}">
                  <a16:creationId xmlns:a16="http://schemas.microsoft.com/office/drawing/2014/main" id="{E09D9D43-A372-7DFC-8B73-57AC98B41947}"/>
                </a:ext>
              </a:extLst>
            </p:cNvPr>
            <p:cNvSpPr txBox="1"/>
            <p:nvPr/>
          </p:nvSpPr>
          <p:spPr>
            <a:xfrm>
              <a:off x="16574953" y="10842653"/>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1</a:t>
              </a:r>
            </a:p>
          </p:txBody>
        </p:sp>
        <p:sp>
          <p:nvSpPr>
            <p:cNvPr id="27" name="TextBox 26">
              <a:extLst>
                <a:ext uri="{FF2B5EF4-FFF2-40B4-BE49-F238E27FC236}">
                  <a16:creationId xmlns:a16="http://schemas.microsoft.com/office/drawing/2014/main" id="{A6A1A94E-EC79-1B6A-76F2-5FBF85A1D5EE}"/>
                </a:ext>
              </a:extLst>
            </p:cNvPr>
            <p:cNvSpPr txBox="1"/>
            <p:nvPr/>
          </p:nvSpPr>
          <p:spPr>
            <a:xfrm>
              <a:off x="25776857" y="10842653"/>
              <a:ext cx="202882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10</a:t>
              </a:r>
            </a:p>
          </p:txBody>
        </p:sp>
        <p:pic>
          <p:nvPicPr>
            <p:cNvPr id="34" name="Picture 33">
              <a:extLst>
                <a:ext uri="{FF2B5EF4-FFF2-40B4-BE49-F238E27FC236}">
                  <a16:creationId xmlns:a16="http://schemas.microsoft.com/office/drawing/2014/main" id="{31FF77DC-EE79-29CA-0238-FB093ACEE1EB}"/>
                </a:ext>
              </a:extLst>
            </p:cNvPr>
            <p:cNvPicPr>
              <a:picLocks noChangeAspect="1"/>
            </p:cNvPicPr>
            <p:nvPr/>
          </p:nvPicPr>
          <p:blipFill>
            <a:blip r:embed="rId6"/>
            <a:stretch>
              <a:fillRect/>
            </a:stretch>
          </p:blipFill>
          <p:spPr>
            <a:xfrm>
              <a:off x="23985975" y="11686430"/>
              <a:ext cx="5610589" cy="5634413"/>
            </a:xfrm>
            <a:prstGeom prst="rect">
              <a:avLst/>
            </a:prstGeom>
          </p:spPr>
        </p:pic>
        <p:sp>
          <p:nvSpPr>
            <p:cNvPr id="41" name="Rectangle 40">
              <a:extLst>
                <a:ext uri="{FF2B5EF4-FFF2-40B4-BE49-F238E27FC236}">
                  <a16:creationId xmlns:a16="http://schemas.microsoft.com/office/drawing/2014/main" id="{CA348D46-6C0A-C9F2-ABA7-208C9DAC8660}"/>
                </a:ext>
              </a:extLst>
            </p:cNvPr>
            <p:cNvSpPr/>
            <p:nvPr/>
          </p:nvSpPr>
          <p:spPr>
            <a:xfrm>
              <a:off x="4980213" y="17492471"/>
              <a:ext cx="6515100"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 context feature exaggeration</a:t>
              </a:r>
            </a:p>
          </p:txBody>
        </p:sp>
        <p:sp>
          <p:nvSpPr>
            <p:cNvPr id="43" name="Rectangle 42">
              <a:extLst>
                <a:ext uri="{FF2B5EF4-FFF2-40B4-BE49-F238E27FC236}">
                  <a16:creationId xmlns:a16="http://schemas.microsoft.com/office/drawing/2014/main" id="{C6D2DD20-8AC9-29A9-AA5C-1DA57DF7C78D}"/>
                </a:ext>
              </a:extLst>
            </p:cNvPr>
            <p:cNvSpPr/>
            <p:nvPr/>
          </p:nvSpPr>
          <p:spPr>
            <a:xfrm>
              <a:off x="14133944" y="17492471"/>
              <a:ext cx="6519672"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Some context feature exaggeration</a:t>
              </a:r>
            </a:p>
          </p:txBody>
        </p:sp>
        <p:sp>
          <p:nvSpPr>
            <p:cNvPr id="45" name="Rectangle 44">
              <a:extLst>
                <a:ext uri="{FF2B5EF4-FFF2-40B4-BE49-F238E27FC236}">
                  <a16:creationId xmlns:a16="http://schemas.microsoft.com/office/drawing/2014/main" id="{C703E810-E9F9-6E18-CA1E-20B2E26F5F53}"/>
                </a:ext>
              </a:extLst>
            </p:cNvPr>
            <p:cNvSpPr/>
            <p:nvPr/>
          </p:nvSpPr>
          <p:spPr>
            <a:xfrm>
              <a:off x="23531433" y="17497042"/>
              <a:ext cx="6519672"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Huge context feature exaggeration</a:t>
              </a:r>
            </a:p>
          </p:txBody>
        </p:sp>
      </p:grpSp>
      <p:grpSp>
        <p:nvGrpSpPr>
          <p:cNvPr id="4" name="Group 3">
            <a:extLst>
              <a:ext uri="{FF2B5EF4-FFF2-40B4-BE49-F238E27FC236}">
                <a16:creationId xmlns:a16="http://schemas.microsoft.com/office/drawing/2014/main" id="{3A708A6D-9ED4-4E12-F1C4-1E8B4ACA8500}"/>
              </a:ext>
            </a:extLst>
          </p:cNvPr>
          <p:cNvGrpSpPr/>
          <p:nvPr/>
        </p:nvGrpSpPr>
        <p:grpSpPr>
          <a:xfrm>
            <a:off x="9133811" y="6068304"/>
            <a:ext cx="16842616" cy="2770140"/>
            <a:chOff x="9484484" y="6093607"/>
            <a:chExt cx="16842616" cy="2770140"/>
          </a:xfrm>
        </p:grpSpPr>
        <p:pic>
          <p:nvPicPr>
            <p:cNvPr id="5" name="Picture 4">
              <a:extLst>
                <a:ext uri="{FF2B5EF4-FFF2-40B4-BE49-F238E27FC236}">
                  <a16:creationId xmlns:a16="http://schemas.microsoft.com/office/drawing/2014/main" id="{55679E1E-4CFE-E2B3-2FFF-F77F0B141C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4484" y="6093607"/>
              <a:ext cx="2725644" cy="2742679"/>
            </a:xfrm>
            <a:prstGeom prst="rect">
              <a:avLst/>
            </a:prstGeom>
          </p:spPr>
        </p:pic>
        <p:sp>
          <p:nvSpPr>
            <p:cNvPr id="10" name="Multiplication Sign 9">
              <a:extLst>
                <a:ext uri="{FF2B5EF4-FFF2-40B4-BE49-F238E27FC236}">
                  <a16:creationId xmlns:a16="http://schemas.microsoft.com/office/drawing/2014/main" id="{81756474-644D-23BA-E7E0-D6A39D0FC8DC}"/>
                </a:ext>
              </a:extLst>
            </p:cNvPr>
            <p:cNvSpPr/>
            <p:nvPr/>
          </p:nvSpPr>
          <p:spPr>
            <a:xfrm>
              <a:off x="12349138" y="6559277"/>
              <a:ext cx="2028825" cy="1866258"/>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07322C3-371F-6CF2-54E7-E2D1C68A6089}"/>
                    </a:ext>
                  </a:extLst>
                </p:cNvPr>
                <p:cNvSpPr/>
                <p:nvPr/>
              </p:nvSpPr>
              <p:spPr>
                <a:xfrm>
                  <a:off x="14455794" y="6760859"/>
                  <a:ext cx="2925669"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oMath>
                    </m:oMathPara>
                  </a14:m>
                  <a:endPar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12" name="Rectangle 11">
                  <a:extLst>
                    <a:ext uri="{FF2B5EF4-FFF2-40B4-BE49-F238E27FC236}">
                      <a16:creationId xmlns:a16="http://schemas.microsoft.com/office/drawing/2014/main" id="{307322C3-371F-6CF2-54E7-E2D1C68A6089}"/>
                    </a:ext>
                  </a:extLst>
                </p:cNvPr>
                <p:cNvSpPr>
                  <a:spLocks noRot="1" noChangeAspect="1" noMove="1" noResize="1" noEditPoints="1" noAdjustHandles="1" noChangeArrowheads="1" noChangeShapeType="1" noTextEdit="1"/>
                </p:cNvSpPr>
                <p:nvPr/>
              </p:nvSpPr>
              <p:spPr>
                <a:xfrm>
                  <a:off x="14455794" y="6760859"/>
                  <a:ext cx="2925669" cy="1408176"/>
                </a:xfrm>
                <a:prstGeom prst="rect">
                  <a:avLst/>
                </a:prstGeom>
                <a:blipFill>
                  <a:blip r:embed="rId8"/>
                  <a:stretch>
                    <a:fillRect/>
                  </a:stretch>
                </a:blipFill>
                <a:ln>
                  <a:solidFill>
                    <a:schemeClr val="tx2"/>
                  </a:solidFill>
                </a:ln>
              </p:spPr>
              <p:txBody>
                <a:bodyPr/>
                <a:lstStyle/>
                <a:p>
                  <a:r>
                    <a:rPr lang="en-US">
                      <a:noFill/>
                    </a:rPr>
                    <a:t> </a:t>
                  </a:r>
                </a:p>
              </p:txBody>
            </p:sp>
          </mc:Fallback>
        </mc:AlternateContent>
        <p:sp>
          <p:nvSpPr>
            <p:cNvPr id="14" name="Plus Sign 13">
              <a:extLst>
                <a:ext uri="{FF2B5EF4-FFF2-40B4-BE49-F238E27FC236}">
                  <a16:creationId xmlns:a16="http://schemas.microsoft.com/office/drawing/2014/main" id="{2FB38B1B-845E-980F-6270-F27C84854669}"/>
                </a:ext>
              </a:extLst>
            </p:cNvPr>
            <p:cNvSpPr/>
            <p:nvPr/>
          </p:nvSpPr>
          <p:spPr>
            <a:xfrm>
              <a:off x="17520473" y="6506568"/>
              <a:ext cx="2057402" cy="1971677"/>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pic>
          <p:nvPicPr>
            <p:cNvPr id="15" name="Picture 14">
              <a:extLst>
                <a:ext uri="{FF2B5EF4-FFF2-40B4-BE49-F238E27FC236}">
                  <a16:creationId xmlns:a16="http://schemas.microsoft.com/office/drawing/2014/main" id="{A1A2A660-0F70-6B7E-F81F-84629432BA0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647102" y="6121068"/>
              <a:ext cx="2748540" cy="2742679"/>
            </a:xfrm>
            <a:prstGeom prst="rect">
              <a:avLst/>
            </a:prstGeom>
          </p:spPr>
        </p:pic>
        <p:sp>
          <p:nvSpPr>
            <p:cNvPr id="20" name="Multiplication Sign 19">
              <a:extLst>
                <a:ext uri="{FF2B5EF4-FFF2-40B4-BE49-F238E27FC236}">
                  <a16:creationId xmlns:a16="http://schemas.microsoft.com/office/drawing/2014/main" id="{2472F099-BE29-B7D6-CCEB-4370B5FE9EF6}"/>
                </a:ext>
              </a:extLst>
            </p:cNvPr>
            <p:cNvSpPr/>
            <p:nvPr/>
          </p:nvSpPr>
          <p:spPr>
            <a:xfrm>
              <a:off x="22395642" y="6611987"/>
              <a:ext cx="2028825" cy="1866258"/>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3DBE8AB-D471-BADA-1360-9195424DD4DC}"/>
                    </a:ext>
                  </a:extLst>
                </p:cNvPr>
                <p:cNvSpPr/>
                <p:nvPr/>
              </p:nvSpPr>
              <p:spPr>
                <a:xfrm>
                  <a:off x="24502298" y="6788319"/>
                  <a:ext cx="1824802"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oMath>
                    </m:oMathPara>
                  </a14:m>
                  <a:endPar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17" name="Rectangle 16">
                  <a:extLst>
                    <a:ext uri="{FF2B5EF4-FFF2-40B4-BE49-F238E27FC236}">
                      <a16:creationId xmlns:a16="http://schemas.microsoft.com/office/drawing/2014/main" id="{C1D2F3CD-F72E-1D09-DF2B-50EA40D5843A}"/>
                    </a:ext>
                  </a:extLst>
                </p:cNvPr>
                <p:cNvSpPr>
                  <a:spLocks noRot="1" noChangeAspect="1" noMove="1" noResize="1" noEditPoints="1" noAdjustHandles="1" noChangeArrowheads="1" noChangeShapeType="1" noTextEdit="1"/>
                </p:cNvSpPr>
                <p:nvPr/>
              </p:nvSpPr>
              <p:spPr>
                <a:xfrm>
                  <a:off x="24502298" y="6788319"/>
                  <a:ext cx="1824802" cy="1408176"/>
                </a:xfrm>
                <a:prstGeom prst="rect">
                  <a:avLst/>
                </a:prstGeom>
                <a:blipFill>
                  <a:blip r:embed="rId10"/>
                  <a:stretch>
                    <a:fillRect/>
                  </a:stretch>
                </a:blipFill>
                <a:ln>
                  <a:solidFill>
                    <a:schemeClr val="tx2"/>
                  </a:solidFill>
                </a:ln>
              </p:spPr>
              <p:txBody>
                <a:bodyPr/>
                <a:lstStyle/>
                <a:p>
                  <a:r>
                    <a:rPr lang="en-US">
                      <a:noFill/>
                    </a:rPr>
                    <a:t> </a:t>
                  </a:r>
                </a:p>
              </p:txBody>
            </p:sp>
          </mc:Fallback>
        </mc:AlternateContent>
      </p:grpSp>
      <p:sp>
        <p:nvSpPr>
          <p:cNvPr id="7" name="TextBox 6">
            <a:extLst>
              <a:ext uri="{FF2B5EF4-FFF2-40B4-BE49-F238E27FC236}">
                <a16:creationId xmlns:a16="http://schemas.microsoft.com/office/drawing/2014/main" id="{25F9B695-2E4A-AEFC-1E20-8AABA2310F8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1">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8" name="Slide Number Placeholder 3">
            <a:extLst>
              <a:ext uri="{FF2B5EF4-FFF2-40B4-BE49-F238E27FC236}">
                <a16:creationId xmlns:a16="http://schemas.microsoft.com/office/drawing/2014/main" id="{DCA65EF5-DDAE-C8EB-F077-84DFC3A249A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95210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DFA7E5-FB49-9C94-7C27-1CF0AAD1AA39}"/>
              </a:ext>
            </a:extLst>
          </p:cNvPr>
          <p:cNvPicPr>
            <a:picLocks noChangeAspect="1"/>
          </p:cNvPicPr>
          <p:nvPr/>
        </p:nvPicPr>
        <p:blipFill>
          <a:blip r:embed="rId3"/>
          <a:stretch>
            <a:fillRect/>
          </a:stretch>
        </p:blipFill>
        <p:spPr>
          <a:xfrm>
            <a:off x="23985975" y="11686430"/>
            <a:ext cx="5610589" cy="5598600"/>
          </a:xfrm>
          <a:prstGeom prst="rect">
            <a:avLst/>
          </a:prstGeom>
        </p:spPr>
      </p:pic>
      <p:pic>
        <p:nvPicPr>
          <p:cNvPr id="12" name="Picture 11">
            <a:extLst>
              <a:ext uri="{FF2B5EF4-FFF2-40B4-BE49-F238E27FC236}">
                <a16:creationId xmlns:a16="http://schemas.microsoft.com/office/drawing/2014/main" id="{A41BADCA-05B5-9F6E-3C3F-E65CE334EE13}"/>
              </a:ext>
            </a:extLst>
          </p:cNvPr>
          <p:cNvPicPr>
            <a:picLocks noChangeAspect="1"/>
          </p:cNvPicPr>
          <p:nvPr/>
        </p:nvPicPr>
        <p:blipFill>
          <a:blip r:embed="rId4"/>
          <a:stretch>
            <a:fillRect/>
          </a:stretch>
        </p:blipFill>
        <p:spPr>
          <a:xfrm>
            <a:off x="14737913" y="11735556"/>
            <a:ext cx="5634413" cy="5634413"/>
          </a:xfrm>
          <a:prstGeom prst="rect">
            <a:avLst/>
          </a:prstGeom>
        </p:spPr>
      </p:pic>
      <p:pic>
        <p:nvPicPr>
          <p:cNvPr id="5" name="Picture 4">
            <a:extLst>
              <a:ext uri="{FF2B5EF4-FFF2-40B4-BE49-F238E27FC236}">
                <a16:creationId xmlns:a16="http://schemas.microsoft.com/office/drawing/2014/main" id="{A7D88A34-83DE-1F0F-2678-158435D52223}"/>
              </a:ext>
            </a:extLst>
          </p:cNvPr>
          <p:cNvPicPr>
            <a:picLocks noChangeAspect="1"/>
          </p:cNvPicPr>
          <p:nvPr/>
        </p:nvPicPr>
        <p:blipFill>
          <a:blip r:embed="rId5"/>
          <a:stretch>
            <a:fillRect/>
          </a:stretch>
        </p:blipFill>
        <p:spPr>
          <a:xfrm>
            <a:off x="5420556" y="11710253"/>
            <a:ext cx="5634413" cy="5646661"/>
          </a:xfrm>
          <a:prstGeom prst="rect">
            <a:avLst/>
          </a:prstGeom>
        </p:spPr>
      </p:pic>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Classifier Free Diffusion Guidance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0000" dirty="0"/>
              <a:t>Weighted Reverse Diffusion</a:t>
            </a:r>
          </a:p>
          <a:p>
            <a:endParaRPr lang="en-US" sz="10000" dirty="0"/>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17058F27-16F6-2274-7E31-25699B5622C2}"/>
                  </a:ext>
                </a:extLst>
              </p:cNvPr>
              <p:cNvSpPr/>
              <p:nvPr/>
            </p:nvSpPr>
            <p:spPr>
              <a:xfrm>
                <a:off x="12108731" y="3805346"/>
                <a:ext cx="10561856" cy="1408176"/>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e>
                      </m:d>
                      <m:sSub>
                        <m:sSub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𝜖</m:t>
                          </m:r>
                        </m:e>
                        <m: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sub>
                      </m:sSub>
                      <m:d>
                        <m:d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b>
                            <m:sSub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𝑧</m:t>
                              </m:r>
                            </m:e>
                            <m: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𝜆</m:t>
                              </m:r>
                            </m:sub>
                          </m:s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𝑐</m:t>
                          </m:r>
                        </m:e>
                      </m:d>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sSub>
                        <m:sSub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𝜖</m:t>
                          </m:r>
                        </m:e>
                        <m: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sub>
                      </m:sSub>
                      <m:d>
                        <m:d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b>
                            <m:sSub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𝑧</m:t>
                              </m:r>
                            </m:e>
                            <m: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𝜆</m:t>
                              </m:r>
                            </m:sub>
                          </m:sSub>
                        </m:e>
                      </m:d>
                    </m:oMath>
                  </m:oMathPara>
                </a14:m>
                <a:endParaRPr kumimoji="0" lang="en-US" sz="48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5" name="Rectangle 34">
                <a:extLst>
                  <a:ext uri="{FF2B5EF4-FFF2-40B4-BE49-F238E27FC236}">
                    <a16:creationId xmlns:a16="http://schemas.microsoft.com/office/drawing/2014/main" id="{17058F27-16F6-2274-7E31-25699B5622C2}"/>
                  </a:ext>
                </a:extLst>
              </p:cNvPr>
              <p:cNvSpPr>
                <a:spLocks noRot="1" noChangeAspect="1" noMove="1" noResize="1" noEditPoints="1" noAdjustHandles="1" noChangeArrowheads="1" noChangeShapeType="1" noTextEdit="1"/>
              </p:cNvSpPr>
              <p:nvPr/>
            </p:nvSpPr>
            <p:spPr>
              <a:xfrm>
                <a:off x="12108731" y="3805346"/>
                <a:ext cx="10561856" cy="1408176"/>
              </a:xfrm>
              <a:prstGeom prst="rect">
                <a:avLst/>
              </a:prstGeom>
              <a:blipFill>
                <a:blip r:embed="rId6"/>
                <a:stretch>
                  <a:fillRect/>
                </a:stretch>
              </a:blipFill>
              <a:ln>
                <a:solidFill>
                  <a:schemeClr val="tx2"/>
                </a:solidFill>
              </a:ln>
            </p:spPr>
            <p:txBody>
              <a:bodyPr/>
              <a:lstStyle/>
              <a:p>
                <a:r>
                  <a:rPr lang="en-US">
                    <a:noFill/>
                  </a:rPr>
                  <a:t> </a:t>
                </a:r>
              </a:p>
            </p:txBody>
          </p:sp>
        </mc:Fallback>
      </mc:AlternateContent>
      <p:grpSp>
        <p:nvGrpSpPr>
          <p:cNvPr id="47" name="Group 46">
            <a:extLst>
              <a:ext uri="{FF2B5EF4-FFF2-40B4-BE49-F238E27FC236}">
                <a16:creationId xmlns:a16="http://schemas.microsoft.com/office/drawing/2014/main" id="{B081FB86-EDA6-F30E-56B5-2F04360F4CF2}"/>
              </a:ext>
            </a:extLst>
          </p:cNvPr>
          <p:cNvGrpSpPr/>
          <p:nvPr/>
        </p:nvGrpSpPr>
        <p:grpSpPr>
          <a:xfrm>
            <a:off x="9133811" y="6068304"/>
            <a:ext cx="16842616" cy="2770140"/>
            <a:chOff x="9484484" y="6093607"/>
            <a:chExt cx="16842616" cy="2770140"/>
          </a:xfrm>
        </p:grpSpPr>
        <p:pic>
          <p:nvPicPr>
            <p:cNvPr id="7" name="Picture 6">
              <a:extLst>
                <a:ext uri="{FF2B5EF4-FFF2-40B4-BE49-F238E27FC236}">
                  <a16:creationId xmlns:a16="http://schemas.microsoft.com/office/drawing/2014/main" id="{6F7D978F-41B4-077B-E9BC-30CADF4B1B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4484" y="6093607"/>
              <a:ext cx="2725644" cy="2742679"/>
            </a:xfrm>
            <a:prstGeom prst="rect">
              <a:avLst/>
            </a:prstGeom>
          </p:spPr>
        </p:pic>
        <p:sp>
          <p:nvSpPr>
            <p:cNvPr id="8" name="Multiplication Sign 7">
              <a:extLst>
                <a:ext uri="{FF2B5EF4-FFF2-40B4-BE49-F238E27FC236}">
                  <a16:creationId xmlns:a16="http://schemas.microsoft.com/office/drawing/2014/main" id="{EE68DB0B-C019-6F0F-9E34-38016E62547F}"/>
                </a:ext>
              </a:extLst>
            </p:cNvPr>
            <p:cNvSpPr/>
            <p:nvPr/>
          </p:nvSpPr>
          <p:spPr>
            <a:xfrm>
              <a:off x="12349138" y="6559277"/>
              <a:ext cx="2028825" cy="1866258"/>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621FE99-CF4D-430E-7D7A-E70D709A792A}"/>
                    </a:ext>
                  </a:extLst>
                </p:cNvPr>
                <p:cNvSpPr/>
                <p:nvPr/>
              </p:nvSpPr>
              <p:spPr>
                <a:xfrm>
                  <a:off x="14455794" y="6760859"/>
                  <a:ext cx="2925669"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oMath>
                    </m:oMathPara>
                  </a14:m>
                  <a:endPar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9" name="Rectangle 8">
                  <a:extLst>
                    <a:ext uri="{FF2B5EF4-FFF2-40B4-BE49-F238E27FC236}">
                      <a16:creationId xmlns:a16="http://schemas.microsoft.com/office/drawing/2014/main" id="{9621FE99-CF4D-430E-7D7A-E70D709A792A}"/>
                    </a:ext>
                  </a:extLst>
                </p:cNvPr>
                <p:cNvSpPr>
                  <a:spLocks noRot="1" noChangeAspect="1" noMove="1" noResize="1" noEditPoints="1" noAdjustHandles="1" noChangeArrowheads="1" noChangeShapeType="1" noTextEdit="1"/>
                </p:cNvSpPr>
                <p:nvPr/>
              </p:nvSpPr>
              <p:spPr>
                <a:xfrm>
                  <a:off x="14455794" y="6760859"/>
                  <a:ext cx="2925669" cy="1408176"/>
                </a:xfrm>
                <a:prstGeom prst="rect">
                  <a:avLst/>
                </a:prstGeom>
                <a:blipFill>
                  <a:blip r:embed="rId8"/>
                  <a:stretch>
                    <a:fillRect/>
                  </a:stretch>
                </a:blipFill>
                <a:ln>
                  <a:solidFill>
                    <a:schemeClr val="tx2"/>
                  </a:solidFill>
                </a:ln>
              </p:spPr>
              <p:txBody>
                <a:bodyPr/>
                <a:lstStyle/>
                <a:p>
                  <a:r>
                    <a:rPr lang="en-US">
                      <a:noFill/>
                    </a:rPr>
                    <a:t> </a:t>
                  </a:r>
                </a:p>
              </p:txBody>
            </p:sp>
          </mc:Fallback>
        </mc:AlternateContent>
        <p:sp>
          <p:nvSpPr>
            <p:cNvPr id="11" name="Plus Sign 10">
              <a:extLst>
                <a:ext uri="{FF2B5EF4-FFF2-40B4-BE49-F238E27FC236}">
                  <a16:creationId xmlns:a16="http://schemas.microsoft.com/office/drawing/2014/main" id="{3158D15A-7B07-4471-D8E0-4987D0DBEA47}"/>
                </a:ext>
              </a:extLst>
            </p:cNvPr>
            <p:cNvSpPr/>
            <p:nvPr/>
          </p:nvSpPr>
          <p:spPr>
            <a:xfrm>
              <a:off x="17520473" y="6506568"/>
              <a:ext cx="2057402" cy="1971677"/>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pic>
          <p:nvPicPr>
            <p:cNvPr id="13" name="Picture 12">
              <a:extLst>
                <a:ext uri="{FF2B5EF4-FFF2-40B4-BE49-F238E27FC236}">
                  <a16:creationId xmlns:a16="http://schemas.microsoft.com/office/drawing/2014/main" id="{8E838354-A476-1B20-E249-5C035119E02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647102" y="6121068"/>
              <a:ext cx="2748540" cy="2742679"/>
            </a:xfrm>
            <a:prstGeom prst="rect">
              <a:avLst/>
            </a:prstGeom>
          </p:spPr>
        </p:pic>
        <p:sp>
          <p:nvSpPr>
            <p:cNvPr id="16" name="Multiplication Sign 15">
              <a:extLst>
                <a:ext uri="{FF2B5EF4-FFF2-40B4-BE49-F238E27FC236}">
                  <a16:creationId xmlns:a16="http://schemas.microsoft.com/office/drawing/2014/main" id="{72C8D7BB-C047-64BE-E988-8546A9ACF1AA}"/>
                </a:ext>
              </a:extLst>
            </p:cNvPr>
            <p:cNvSpPr/>
            <p:nvPr/>
          </p:nvSpPr>
          <p:spPr>
            <a:xfrm>
              <a:off x="22395642" y="6611987"/>
              <a:ext cx="2028825" cy="1866258"/>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1D2F3CD-F72E-1D09-DF2B-50EA40D5843A}"/>
                    </a:ext>
                  </a:extLst>
                </p:cNvPr>
                <p:cNvSpPr/>
                <p:nvPr/>
              </p:nvSpPr>
              <p:spPr>
                <a:xfrm>
                  <a:off x="24502298" y="6788319"/>
                  <a:ext cx="1824802"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oMath>
                    </m:oMathPara>
                  </a14:m>
                  <a:endPar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17" name="Rectangle 16">
                  <a:extLst>
                    <a:ext uri="{FF2B5EF4-FFF2-40B4-BE49-F238E27FC236}">
                      <a16:creationId xmlns:a16="http://schemas.microsoft.com/office/drawing/2014/main" id="{C1D2F3CD-F72E-1D09-DF2B-50EA40D5843A}"/>
                    </a:ext>
                  </a:extLst>
                </p:cNvPr>
                <p:cNvSpPr>
                  <a:spLocks noRot="1" noChangeAspect="1" noMove="1" noResize="1" noEditPoints="1" noAdjustHandles="1" noChangeArrowheads="1" noChangeShapeType="1" noTextEdit="1"/>
                </p:cNvSpPr>
                <p:nvPr/>
              </p:nvSpPr>
              <p:spPr>
                <a:xfrm>
                  <a:off x="24502298" y="6788319"/>
                  <a:ext cx="1824802" cy="1408176"/>
                </a:xfrm>
                <a:prstGeom prst="rect">
                  <a:avLst/>
                </a:prstGeom>
                <a:blipFill>
                  <a:blip r:embed="rId10"/>
                  <a:stretch>
                    <a:fillRect/>
                  </a:stretch>
                </a:blipFill>
                <a:ln>
                  <a:solidFill>
                    <a:schemeClr val="tx2"/>
                  </a:solidFill>
                </a:ln>
              </p:spPr>
              <p:txBody>
                <a:bodyPr/>
                <a:lstStyle/>
                <a:p>
                  <a:r>
                    <a:rPr lang="en-US">
                      <a:noFill/>
                    </a:rPr>
                    <a:t> </a:t>
                  </a:r>
                </a:p>
              </p:txBody>
            </p:sp>
          </mc:Fallback>
        </mc:AlternateContent>
      </p:grpSp>
      <p:grpSp>
        <p:nvGrpSpPr>
          <p:cNvPr id="50" name="Group 49">
            <a:extLst>
              <a:ext uri="{FF2B5EF4-FFF2-40B4-BE49-F238E27FC236}">
                <a16:creationId xmlns:a16="http://schemas.microsoft.com/office/drawing/2014/main" id="{87C98419-996A-1CF1-5D67-3BE169062F13}"/>
              </a:ext>
            </a:extLst>
          </p:cNvPr>
          <p:cNvGrpSpPr/>
          <p:nvPr/>
        </p:nvGrpSpPr>
        <p:grpSpPr>
          <a:xfrm>
            <a:off x="4980213" y="10842653"/>
            <a:ext cx="25070892" cy="8272877"/>
            <a:chOff x="4980213" y="10842653"/>
            <a:chExt cx="25070892" cy="8272877"/>
          </a:xfrm>
        </p:grpSpPr>
        <p:sp>
          <p:nvSpPr>
            <p:cNvPr id="18" name="TextBox 17">
              <a:extLst>
                <a:ext uri="{FF2B5EF4-FFF2-40B4-BE49-F238E27FC236}">
                  <a16:creationId xmlns:a16="http://schemas.microsoft.com/office/drawing/2014/main" id="{3B5772CB-84F3-EE51-38FD-AE4A7E431F9B}"/>
                </a:ext>
              </a:extLst>
            </p:cNvPr>
            <p:cNvSpPr txBox="1"/>
            <p:nvPr/>
          </p:nvSpPr>
          <p:spPr>
            <a:xfrm>
              <a:off x="7373049" y="10842653"/>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0</a:t>
              </a:r>
            </a:p>
          </p:txBody>
        </p:sp>
        <p:sp>
          <p:nvSpPr>
            <p:cNvPr id="23" name="TextBox 22">
              <a:extLst>
                <a:ext uri="{FF2B5EF4-FFF2-40B4-BE49-F238E27FC236}">
                  <a16:creationId xmlns:a16="http://schemas.microsoft.com/office/drawing/2014/main" id="{E09D9D43-A372-7DFC-8B73-57AC98B41947}"/>
                </a:ext>
              </a:extLst>
            </p:cNvPr>
            <p:cNvSpPr txBox="1"/>
            <p:nvPr/>
          </p:nvSpPr>
          <p:spPr>
            <a:xfrm>
              <a:off x="16574953" y="10842653"/>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1</a:t>
              </a:r>
            </a:p>
          </p:txBody>
        </p:sp>
        <p:sp>
          <p:nvSpPr>
            <p:cNvPr id="27" name="TextBox 26">
              <a:extLst>
                <a:ext uri="{FF2B5EF4-FFF2-40B4-BE49-F238E27FC236}">
                  <a16:creationId xmlns:a16="http://schemas.microsoft.com/office/drawing/2014/main" id="{A6A1A94E-EC79-1B6A-76F2-5FBF85A1D5EE}"/>
                </a:ext>
              </a:extLst>
            </p:cNvPr>
            <p:cNvSpPr txBox="1"/>
            <p:nvPr/>
          </p:nvSpPr>
          <p:spPr>
            <a:xfrm>
              <a:off x="25776857" y="10842653"/>
              <a:ext cx="202882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10</a:t>
              </a:r>
            </a:p>
          </p:txBody>
        </p:sp>
        <p:sp>
          <p:nvSpPr>
            <p:cNvPr id="41" name="Rectangle 40">
              <a:extLst>
                <a:ext uri="{FF2B5EF4-FFF2-40B4-BE49-F238E27FC236}">
                  <a16:creationId xmlns:a16="http://schemas.microsoft.com/office/drawing/2014/main" id="{CA348D46-6C0A-C9F2-ABA7-208C9DAC8660}"/>
                </a:ext>
              </a:extLst>
            </p:cNvPr>
            <p:cNvSpPr/>
            <p:nvPr/>
          </p:nvSpPr>
          <p:spPr>
            <a:xfrm>
              <a:off x="4980213" y="17492471"/>
              <a:ext cx="6515100"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 context feature exaggeration</a:t>
              </a:r>
            </a:p>
          </p:txBody>
        </p:sp>
        <p:sp>
          <p:nvSpPr>
            <p:cNvPr id="43" name="Rectangle 42">
              <a:extLst>
                <a:ext uri="{FF2B5EF4-FFF2-40B4-BE49-F238E27FC236}">
                  <a16:creationId xmlns:a16="http://schemas.microsoft.com/office/drawing/2014/main" id="{C6D2DD20-8AC9-29A9-AA5C-1DA57DF7C78D}"/>
                </a:ext>
              </a:extLst>
            </p:cNvPr>
            <p:cNvSpPr/>
            <p:nvPr/>
          </p:nvSpPr>
          <p:spPr>
            <a:xfrm>
              <a:off x="14133944" y="17492471"/>
              <a:ext cx="6519672"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Some context feature exaggeration</a:t>
              </a:r>
            </a:p>
          </p:txBody>
        </p:sp>
        <p:sp>
          <p:nvSpPr>
            <p:cNvPr id="45" name="Rectangle 44">
              <a:extLst>
                <a:ext uri="{FF2B5EF4-FFF2-40B4-BE49-F238E27FC236}">
                  <a16:creationId xmlns:a16="http://schemas.microsoft.com/office/drawing/2014/main" id="{C703E810-E9F9-6E18-CA1E-20B2E26F5F53}"/>
                </a:ext>
              </a:extLst>
            </p:cNvPr>
            <p:cNvSpPr/>
            <p:nvPr/>
          </p:nvSpPr>
          <p:spPr>
            <a:xfrm>
              <a:off x="23531433" y="17497042"/>
              <a:ext cx="6519672"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Huge context feature exaggeration</a:t>
              </a:r>
            </a:p>
          </p:txBody>
        </p:sp>
      </p:grpSp>
      <p:sp>
        <p:nvSpPr>
          <p:cNvPr id="3" name="TextBox 2">
            <a:extLst>
              <a:ext uri="{FF2B5EF4-FFF2-40B4-BE49-F238E27FC236}">
                <a16:creationId xmlns:a16="http://schemas.microsoft.com/office/drawing/2014/main" id="{495440D2-7E94-EABA-B291-8C1417E3611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1">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5C438797-A135-CB2A-61B2-F1D1BB8666B6}"/>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119178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Classifier Free Diffusion Guidance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Weighted Reverse Diffusion</a:t>
            </a:r>
          </a:p>
          <a:p>
            <a:endParaRPr lang="en-US" sz="12000" dirty="0"/>
          </a:p>
        </p:txBody>
      </p:sp>
      <p:pic>
        <p:nvPicPr>
          <p:cNvPr id="4" name="Picture 3">
            <a:extLst>
              <a:ext uri="{FF2B5EF4-FFF2-40B4-BE49-F238E27FC236}">
                <a16:creationId xmlns:a16="http://schemas.microsoft.com/office/drawing/2014/main" id="{8B23C0B4-B415-8135-9B11-80B9A6F3F897}"/>
              </a:ext>
            </a:extLst>
          </p:cNvPr>
          <p:cNvPicPr>
            <a:picLocks noChangeAspect="1"/>
          </p:cNvPicPr>
          <p:nvPr/>
        </p:nvPicPr>
        <p:blipFill>
          <a:blip r:embed="rId3"/>
          <a:stretch>
            <a:fillRect/>
          </a:stretch>
        </p:blipFill>
        <p:spPr>
          <a:xfrm>
            <a:off x="8684966" y="4630351"/>
            <a:ext cx="19206067" cy="13456481"/>
          </a:xfrm>
          <a:prstGeom prst="rect">
            <a:avLst/>
          </a:prstGeom>
        </p:spPr>
      </p:pic>
      <p:sp>
        <p:nvSpPr>
          <p:cNvPr id="6" name="TextBox 5">
            <a:extLst>
              <a:ext uri="{FF2B5EF4-FFF2-40B4-BE49-F238E27FC236}">
                <a16:creationId xmlns:a16="http://schemas.microsoft.com/office/drawing/2014/main" id="{24A73945-D8A4-357F-C86E-AFA70A64E5C5}"/>
              </a:ext>
            </a:extLst>
          </p:cNvPr>
          <p:cNvSpPr txBox="1"/>
          <p:nvPr/>
        </p:nvSpPr>
        <p:spPr>
          <a:xfrm>
            <a:off x="6286499" y="5441978"/>
            <a:ext cx="225375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-2.0</a:t>
            </a:r>
          </a:p>
        </p:txBody>
      </p:sp>
      <p:sp>
        <p:nvSpPr>
          <p:cNvPr id="10" name="TextBox 9">
            <a:extLst>
              <a:ext uri="{FF2B5EF4-FFF2-40B4-BE49-F238E27FC236}">
                <a16:creationId xmlns:a16="http://schemas.microsoft.com/office/drawing/2014/main" id="{EE207433-51B1-E162-30F6-CEB5F1C76F9E}"/>
              </a:ext>
            </a:extLst>
          </p:cNvPr>
          <p:cNvSpPr txBox="1"/>
          <p:nvPr/>
        </p:nvSpPr>
        <p:spPr>
          <a:xfrm>
            <a:off x="6286499" y="7319378"/>
            <a:ext cx="22537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-1.0</a:t>
            </a:r>
          </a:p>
        </p:txBody>
      </p:sp>
      <p:sp>
        <p:nvSpPr>
          <p:cNvPr id="14" name="TextBox 13">
            <a:extLst>
              <a:ext uri="{FF2B5EF4-FFF2-40B4-BE49-F238E27FC236}">
                <a16:creationId xmlns:a16="http://schemas.microsoft.com/office/drawing/2014/main" id="{ED7B72DC-7824-80AE-EF19-A950CCD052F1}"/>
              </a:ext>
            </a:extLst>
          </p:cNvPr>
          <p:cNvSpPr txBox="1"/>
          <p:nvPr/>
        </p:nvSpPr>
        <p:spPr>
          <a:xfrm>
            <a:off x="6286500" y="9196778"/>
            <a:ext cx="225375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-0.5</a:t>
            </a:r>
          </a:p>
        </p:txBody>
      </p:sp>
      <p:sp>
        <p:nvSpPr>
          <p:cNvPr id="20" name="TextBox 19">
            <a:extLst>
              <a:ext uri="{FF2B5EF4-FFF2-40B4-BE49-F238E27FC236}">
                <a16:creationId xmlns:a16="http://schemas.microsoft.com/office/drawing/2014/main" id="{F2A0BE1B-3381-2358-B224-944A4E9C3793}"/>
              </a:ext>
            </a:extLst>
          </p:cNvPr>
          <p:cNvSpPr txBox="1"/>
          <p:nvPr/>
        </p:nvSpPr>
        <p:spPr>
          <a:xfrm>
            <a:off x="6286500" y="11074178"/>
            <a:ext cx="225375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0.0</a:t>
            </a:r>
          </a:p>
        </p:txBody>
      </p:sp>
      <p:sp>
        <p:nvSpPr>
          <p:cNvPr id="21" name="TextBox 20">
            <a:extLst>
              <a:ext uri="{FF2B5EF4-FFF2-40B4-BE49-F238E27FC236}">
                <a16:creationId xmlns:a16="http://schemas.microsoft.com/office/drawing/2014/main" id="{FF3E8412-F9B1-3F45-686D-5D7511D756F4}"/>
              </a:ext>
            </a:extLst>
          </p:cNvPr>
          <p:cNvSpPr txBox="1"/>
          <p:nvPr/>
        </p:nvSpPr>
        <p:spPr>
          <a:xfrm>
            <a:off x="6286500" y="12951578"/>
            <a:ext cx="225375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0.5</a:t>
            </a:r>
          </a:p>
        </p:txBody>
      </p:sp>
      <p:sp>
        <p:nvSpPr>
          <p:cNvPr id="22" name="TextBox 21">
            <a:extLst>
              <a:ext uri="{FF2B5EF4-FFF2-40B4-BE49-F238E27FC236}">
                <a16:creationId xmlns:a16="http://schemas.microsoft.com/office/drawing/2014/main" id="{D870CB5F-FBF4-0B34-95D1-AA6FDFC31FBC}"/>
              </a:ext>
            </a:extLst>
          </p:cNvPr>
          <p:cNvSpPr txBox="1"/>
          <p:nvPr/>
        </p:nvSpPr>
        <p:spPr>
          <a:xfrm>
            <a:off x="6286500" y="14828978"/>
            <a:ext cx="225375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1.0</a:t>
            </a:r>
          </a:p>
        </p:txBody>
      </p:sp>
      <p:sp>
        <p:nvSpPr>
          <p:cNvPr id="24" name="TextBox 23">
            <a:extLst>
              <a:ext uri="{FF2B5EF4-FFF2-40B4-BE49-F238E27FC236}">
                <a16:creationId xmlns:a16="http://schemas.microsoft.com/office/drawing/2014/main" id="{8F70A3B9-0E2C-B5B5-7352-2CD0985D517E}"/>
              </a:ext>
            </a:extLst>
          </p:cNvPr>
          <p:cNvSpPr txBox="1"/>
          <p:nvPr/>
        </p:nvSpPr>
        <p:spPr>
          <a:xfrm>
            <a:off x="6286500" y="16706379"/>
            <a:ext cx="225375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2.0</a:t>
            </a:r>
          </a:p>
        </p:txBody>
      </p:sp>
      <p:sp>
        <p:nvSpPr>
          <p:cNvPr id="3" name="TextBox 2">
            <a:extLst>
              <a:ext uri="{FF2B5EF4-FFF2-40B4-BE49-F238E27FC236}">
                <a16:creationId xmlns:a16="http://schemas.microsoft.com/office/drawing/2014/main" id="{14428603-8721-FF07-EBEA-F5335F48E2D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9A7FA3A3-F00B-B9D4-32F8-7B8834493B45}"/>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51950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18</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7" name="TextBox 6">
            <a:extLst>
              <a:ext uri="{FF2B5EF4-FFF2-40B4-BE49-F238E27FC236}">
                <a16:creationId xmlns:a16="http://schemas.microsoft.com/office/drawing/2014/main" id="{D4FAE0CB-AF71-90EE-C715-2DC9211848AC}"/>
              </a:ext>
            </a:extLst>
          </p:cNvPr>
          <p:cNvSpPr txBox="1"/>
          <p:nvPr/>
        </p:nvSpPr>
        <p:spPr>
          <a:xfrm>
            <a:off x="9144000" y="19667035"/>
            <a:ext cx="1828800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2"/>
              </a:rPr>
              <a:t>https://www.nvidia.com/en-us/training/instructor-directory/search/</a:t>
            </a:r>
            <a:endParaRPr kumimoji="0" lang="en-US" sz="4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標題 1">
            <a:extLst>
              <a:ext uri="{FF2B5EF4-FFF2-40B4-BE49-F238E27FC236}">
                <a16:creationId xmlns:a16="http://schemas.microsoft.com/office/drawing/2014/main" id="{293E8E54-8EE7-49A8-8457-D9B07DE63796}"/>
              </a:ext>
            </a:extLst>
          </p:cNvPr>
          <p:cNvSpPr>
            <a:spLocks noGrp="1"/>
          </p:cNvSpPr>
          <p:nvPr>
            <p:ph type="title"/>
          </p:nvPr>
        </p:nvSpPr>
        <p:spPr>
          <a:xfrm>
            <a:off x="561821" y="887266"/>
            <a:ext cx="20613757" cy="18735675"/>
          </a:xfrm>
        </p:spPr>
        <p:txBody>
          <a:bodyPr>
            <a:normAutofit/>
          </a:bodyPr>
          <a:lstStyle/>
          <a:p>
            <a:r>
              <a:rPr lang="en-US" altLang="zh-TW" sz="26000" dirty="0">
                <a:solidFill>
                  <a:srgbClr val="C00000"/>
                </a:solidFill>
              </a:rPr>
              <a:t>NVIDIA </a:t>
            </a:r>
            <a:br>
              <a:rPr lang="en-US" altLang="zh-TW" sz="26000" dirty="0">
                <a:solidFill>
                  <a:srgbClr val="C00000"/>
                </a:solidFill>
              </a:rPr>
            </a:br>
            <a:r>
              <a:rPr lang="en-US" altLang="zh-TW" sz="26000" dirty="0">
                <a:solidFill>
                  <a:srgbClr val="C00000"/>
                </a:solidFill>
              </a:rPr>
              <a:t>Certified Instructors</a:t>
            </a:r>
            <a:br>
              <a:rPr lang="en-US" altLang="zh-TW" sz="20000" dirty="0">
                <a:solidFill>
                  <a:srgbClr val="C00000"/>
                </a:solidFill>
              </a:rPr>
            </a:br>
            <a:r>
              <a:rPr lang="en-US" altLang="zh-TW" sz="20000" b="0" dirty="0">
                <a:solidFill>
                  <a:srgbClr val="C00000"/>
                </a:solidFill>
              </a:rPr>
              <a:t>(14 from Taiwan)</a:t>
            </a:r>
            <a:br>
              <a:rPr lang="en-US" altLang="zh-TW" sz="20000" b="0" dirty="0">
                <a:solidFill>
                  <a:srgbClr val="C00000"/>
                </a:solidFill>
              </a:rPr>
            </a:br>
            <a:r>
              <a:rPr lang="en-US" altLang="zh-TW" sz="16000" b="0" dirty="0">
                <a:solidFill>
                  <a:srgbClr val="C00000"/>
                </a:solidFill>
              </a:rPr>
              <a:t>(2 from NTPU)</a:t>
            </a:r>
            <a:r>
              <a:rPr lang="en-US" altLang="zh-TW" sz="9000" b="0" dirty="0">
                <a:solidFill>
                  <a:srgbClr val="C00000"/>
                </a:solidFill>
              </a:rPr>
              <a:t>(April 2025)</a:t>
            </a:r>
            <a:endParaRPr lang="zh-TW" altLang="en-US" sz="9000" b="0" dirty="0">
              <a:solidFill>
                <a:srgbClr val="FF0000"/>
              </a:solidFill>
            </a:endParaRPr>
          </a:p>
        </p:txBody>
      </p:sp>
      <p:pic>
        <p:nvPicPr>
          <p:cNvPr id="3" name="Picture 2">
            <a:extLst>
              <a:ext uri="{FF2B5EF4-FFF2-40B4-BE49-F238E27FC236}">
                <a16:creationId xmlns:a16="http://schemas.microsoft.com/office/drawing/2014/main" id="{FF742FB5-FBEF-6BD7-D770-835F24E38A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97070" y="279501"/>
            <a:ext cx="11143729" cy="19407233"/>
          </a:xfrm>
          <a:prstGeom prst="rect">
            <a:avLst/>
          </a:prstGeom>
        </p:spPr>
      </p:pic>
      <p:sp>
        <p:nvSpPr>
          <p:cNvPr id="6" name="Rounded Rectangle 5">
            <a:extLst>
              <a:ext uri="{FF2B5EF4-FFF2-40B4-BE49-F238E27FC236}">
                <a16:creationId xmlns:a16="http://schemas.microsoft.com/office/drawing/2014/main" id="{642AD3EC-A92B-B99D-6DE3-0261C2AFD436}"/>
              </a:ext>
            </a:extLst>
          </p:cNvPr>
          <p:cNvSpPr/>
          <p:nvPr/>
        </p:nvSpPr>
        <p:spPr>
          <a:xfrm>
            <a:off x="26873200" y="9245600"/>
            <a:ext cx="3556001" cy="3454400"/>
          </a:xfrm>
          <a:prstGeom prst="roundRect">
            <a:avLst>
              <a:gd name="adj" fmla="val 304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Rounded Rectangle 8">
            <a:extLst>
              <a:ext uri="{FF2B5EF4-FFF2-40B4-BE49-F238E27FC236}">
                <a16:creationId xmlns:a16="http://schemas.microsoft.com/office/drawing/2014/main" id="{815E5AA8-F637-3FEE-D6D7-54443E6ABC09}"/>
              </a:ext>
            </a:extLst>
          </p:cNvPr>
          <p:cNvSpPr/>
          <p:nvPr/>
        </p:nvSpPr>
        <p:spPr>
          <a:xfrm>
            <a:off x="30632400" y="9245600"/>
            <a:ext cx="3556001" cy="3454400"/>
          </a:xfrm>
          <a:prstGeom prst="roundRect">
            <a:avLst>
              <a:gd name="adj" fmla="val 304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69622123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Modified TF Flowers</a:t>
            </a:r>
          </a:p>
        </p:txBody>
      </p:sp>
      <p:sp>
        <p:nvSpPr>
          <p:cNvPr id="2" name="TextBox 1">
            <a:extLst>
              <a:ext uri="{FF2B5EF4-FFF2-40B4-BE49-F238E27FC236}">
                <a16:creationId xmlns:a16="http://schemas.microsoft.com/office/drawing/2014/main" id="{6EA59372-A53D-0CE9-6649-786A8A7A112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0541937E-D8F7-296C-B2DD-F2D8B4DC3372}"/>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180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112835874"/>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Modified TF Flowers</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Modified for Image Generation</a:t>
            </a:r>
          </a:p>
        </p:txBody>
      </p:sp>
      <p:pic>
        <p:nvPicPr>
          <p:cNvPr id="4" name="Picture 3" descr="A bouquet of sunflowers in a glass vase&#10;&#10;Description automatically generated">
            <a:extLst>
              <a:ext uri="{FF2B5EF4-FFF2-40B4-BE49-F238E27FC236}">
                <a16:creationId xmlns:a16="http://schemas.microsoft.com/office/drawing/2014/main" id="{5A526CDE-2FE1-C993-0433-C49233B450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58200" y="5448300"/>
            <a:ext cx="7258050" cy="9677400"/>
          </a:xfrm>
          <a:prstGeom prst="rect">
            <a:avLst/>
          </a:prstGeom>
        </p:spPr>
      </p:pic>
      <p:pic>
        <p:nvPicPr>
          <p:cNvPr id="10" name="Picture 9" descr="A close up of a sunflower&#10;&#10;Description automatically generated">
            <a:extLst>
              <a:ext uri="{FF2B5EF4-FFF2-40B4-BE49-F238E27FC236}">
                <a16:creationId xmlns:a16="http://schemas.microsoft.com/office/drawing/2014/main" id="{95DBA3B0-F633-7A68-0AF2-A5434036087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654054" y="8414481"/>
            <a:ext cx="3263348" cy="2814638"/>
          </a:xfrm>
          <a:prstGeom prst="rect">
            <a:avLst/>
          </a:prstGeom>
        </p:spPr>
      </p:pic>
      <p:sp>
        <p:nvSpPr>
          <p:cNvPr id="11" name="Arrow: Right 10">
            <a:extLst>
              <a:ext uri="{FF2B5EF4-FFF2-40B4-BE49-F238E27FC236}">
                <a16:creationId xmlns:a16="http://schemas.microsoft.com/office/drawing/2014/main" id="{EF88927C-E07A-7C8C-54A7-427D8A31D465}"/>
              </a:ext>
            </a:extLst>
          </p:cNvPr>
          <p:cNvSpPr/>
          <p:nvPr/>
        </p:nvSpPr>
        <p:spPr>
          <a:xfrm>
            <a:off x="16716375" y="8801100"/>
            <a:ext cx="4143377" cy="197167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 name="Rectangle 11">
            <a:extLst>
              <a:ext uri="{FF2B5EF4-FFF2-40B4-BE49-F238E27FC236}">
                <a16:creationId xmlns:a16="http://schemas.microsoft.com/office/drawing/2014/main" id="{FE8BA571-2971-3B3F-D024-624BD47A49FA}"/>
              </a:ext>
            </a:extLst>
          </p:cNvPr>
          <p:cNvSpPr/>
          <p:nvPr/>
        </p:nvSpPr>
        <p:spPr>
          <a:xfrm>
            <a:off x="15530513" y="15678531"/>
            <a:ext cx="6515100"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Photo by _e.t</a:t>
            </a:r>
          </a:p>
        </p:txBody>
      </p:sp>
      <p:sp>
        <p:nvSpPr>
          <p:cNvPr id="3" name="TextBox 2">
            <a:extLst>
              <a:ext uri="{FF2B5EF4-FFF2-40B4-BE49-F238E27FC236}">
                <a16:creationId xmlns:a16="http://schemas.microsoft.com/office/drawing/2014/main" id="{C5DA618F-2A77-E980-C85C-EB8C9280360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E863918C-71C1-62B7-4D27-3BCAFE791DC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181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051250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Let’s get started!</a:t>
            </a:r>
          </a:p>
        </p:txBody>
      </p:sp>
      <p:sp>
        <p:nvSpPr>
          <p:cNvPr id="2" name="TextBox 1">
            <a:extLst>
              <a:ext uri="{FF2B5EF4-FFF2-40B4-BE49-F238E27FC236}">
                <a16:creationId xmlns:a16="http://schemas.microsoft.com/office/drawing/2014/main" id="{F6150E67-98E6-B74B-36FA-280E9E60726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3B2BDD04-C20D-0EAD-9DC3-5D434C58E99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182</a:t>
            </a:fld>
            <a:endParaRPr lang="en-US" sz="2800" dirty="0">
              <a:solidFill>
                <a:schemeClr val="tx1">
                  <a:lumMod val="65000"/>
                </a:schemeClr>
              </a:solidFill>
              <a:latin typeface="Calibri" panose="020F0502020204030204"/>
              <a:cs typeface="Arial"/>
              <a:sym typeface="Arial"/>
            </a:endParaRPr>
          </a:p>
        </p:txBody>
      </p:sp>
      <p:sp>
        <p:nvSpPr>
          <p:cNvPr id="7" name="TextBox 6">
            <a:extLst>
              <a:ext uri="{FF2B5EF4-FFF2-40B4-BE49-F238E27FC236}">
                <a16:creationId xmlns:a16="http://schemas.microsoft.com/office/drawing/2014/main" id="{FB9FB881-3637-2C44-E6FC-3D86BE7841FB}"/>
              </a:ext>
            </a:extLst>
          </p:cNvPr>
          <p:cNvSpPr txBox="1"/>
          <p:nvPr/>
        </p:nvSpPr>
        <p:spPr>
          <a:xfrm>
            <a:off x="1473200" y="8200568"/>
            <a:ext cx="30530800" cy="3785652"/>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 Classifier-Free Diffusion Guidance </a:t>
            </a:r>
            <a:br>
              <a:rPr kumimoji="0" lang="en-US" sz="1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br>
            <a:r>
              <a:rPr kumimoji="0" lang="en-US" sz="1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(CFG)</a:t>
            </a:r>
          </a:p>
        </p:txBody>
      </p:sp>
    </p:spTree>
    <p:extLst>
      <p:ext uri="{BB962C8B-B14F-4D97-AF65-F5344CB8AC3E}">
        <p14:creationId xmlns:p14="http://schemas.microsoft.com/office/powerpoint/2010/main" val="2868058531"/>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B5F41D-2637-E0D1-89D4-729BB4FDAB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18602" y="3506587"/>
            <a:ext cx="26673943" cy="15643006"/>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8301"/>
            <a:ext cx="34888869" cy="2422499"/>
          </a:xfrm>
        </p:spPr>
        <p:txBody>
          <a:bodyPr>
            <a:normAutofit/>
          </a:bodyPr>
          <a:lstStyle/>
          <a:p>
            <a:r>
              <a:rPr lang="en-US" sz="14000" dirty="0"/>
              <a:t>Generative AI with Diffusion Models</a:t>
            </a:r>
            <a:endParaRPr lang="en-US" sz="140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183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30988000" y="13824004"/>
            <a:ext cx="5170290" cy="1669996"/>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id="{27E00B83-CB59-6C43-38F0-7CB913D04FE9}"/>
              </a:ext>
            </a:extLst>
          </p:cNvPr>
          <p:cNvSpPr txBox="1"/>
          <p:nvPr/>
        </p:nvSpPr>
        <p:spPr>
          <a:xfrm>
            <a:off x="132655" y="15079420"/>
            <a:ext cx="9855200" cy="4247317"/>
          </a:xfrm>
          <a:prstGeom prst="rect">
            <a:avLst/>
          </a:prstGeom>
          <a:solidFill>
            <a:schemeClr val="accent4">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 Classifier-Free Diffusion Guidance </a:t>
            </a:r>
            <a:b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b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(CFG)</a:t>
            </a:r>
          </a:p>
        </p:txBody>
      </p:sp>
      <p:sp>
        <p:nvSpPr>
          <p:cNvPr id="11" name="Rounded Rectangle 10">
            <a:extLst>
              <a:ext uri="{FF2B5EF4-FFF2-40B4-BE49-F238E27FC236}">
                <a16:creationId xmlns:a16="http://schemas.microsoft.com/office/drawing/2014/main" id="{223E4544-F8C3-D091-AF6E-180EDA9519F4}"/>
              </a:ext>
            </a:extLst>
          </p:cNvPr>
          <p:cNvSpPr/>
          <p:nvPr/>
        </p:nvSpPr>
        <p:spPr>
          <a:xfrm>
            <a:off x="9820202" y="13937569"/>
            <a:ext cx="4624768" cy="95000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TextBox 14">
            <a:extLst>
              <a:ext uri="{FF2B5EF4-FFF2-40B4-BE49-F238E27FC236}">
                <a16:creationId xmlns:a16="http://schemas.microsoft.com/office/drawing/2014/main" id="{5CCF51B5-31DE-738F-5123-6C60DCD3B82C}"/>
              </a:ext>
            </a:extLst>
          </p:cNvPr>
          <p:cNvSpPr txBox="1"/>
          <p:nvPr/>
        </p:nvSpPr>
        <p:spPr>
          <a:xfrm>
            <a:off x="31210945" y="15715254"/>
            <a:ext cx="4927600"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spTree>
    <p:extLst>
      <p:ext uri="{BB962C8B-B14F-4D97-AF65-F5344CB8AC3E}">
        <p14:creationId xmlns:p14="http://schemas.microsoft.com/office/powerpoint/2010/main" val="323528308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744FF8-9549-6405-6C73-523D4476084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53133" y="2142411"/>
            <a:ext cx="32830903" cy="17490351"/>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8302"/>
            <a:ext cx="34888869" cy="1764505"/>
          </a:xfrm>
        </p:spPr>
        <p:txBody>
          <a:bodyPr>
            <a:normAutofit fontScale="90000"/>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184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TextBox 9">
            <a:extLst>
              <a:ext uri="{FF2B5EF4-FFF2-40B4-BE49-F238E27FC236}">
                <a16:creationId xmlns:a16="http://schemas.microsoft.com/office/drawing/2014/main" id="{27E00B83-CB59-6C43-38F0-7CB913D04FE9}"/>
              </a:ext>
            </a:extLst>
          </p:cNvPr>
          <p:cNvSpPr txBox="1"/>
          <p:nvPr/>
        </p:nvSpPr>
        <p:spPr>
          <a:xfrm>
            <a:off x="3114602" y="14184272"/>
            <a:ext cx="9855200" cy="4247317"/>
          </a:xfrm>
          <a:prstGeom prst="rect">
            <a:avLst/>
          </a:prstGeom>
          <a:solidFill>
            <a:schemeClr val="accent4">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 Classifier-Free Diffusion Guidance </a:t>
            </a:r>
            <a:b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b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(CFG)</a:t>
            </a:r>
          </a:p>
        </p:txBody>
      </p:sp>
      <p:sp>
        <p:nvSpPr>
          <p:cNvPr id="11" name="Rounded Rectangle 10">
            <a:extLst>
              <a:ext uri="{FF2B5EF4-FFF2-40B4-BE49-F238E27FC236}">
                <a16:creationId xmlns:a16="http://schemas.microsoft.com/office/drawing/2014/main" id="{223E4544-F8C3-D091-AF6E-180EDA9519F4}"/>
              </a:ext>
            </a:extLst>
          </p:cNvPr>
          <p:cNvSpPr/>
          <p:nvPr/>
        </p:nvSpPr>
        <p:spPr>
          <a:xfrm>
            <a:off x="3114602" y="5059055"/>
            <a:ext cx="10652198" cy="3475346"/>
          </a:xfrm>
          <a:prstGeom prst="roundRect">
            <a:avLst>
              <a:gd name="adj" fmla="val 750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7F45F53C-F0E9-385F-9CC6-DBBD919A53CE}"/>
              </a:ext>
            </a:extLst>
          </p:cNvPr>
          <p:cNvSpPr txBox="1"/>
          <p:nvPr/>
        </p:nvSpPr>
        <p:spPr>
          <a:xfrm>
            <a:off x="3462301" y="9177278"/>
            <a:ext cx="9855200" cy="2862322"/>
          </a:xfrm>
          <a:prstGeom prst="rect">
            <a:avLst/>
          </a:prstGeom>
          <a:solidFill>
            <a:schemeClr val="accent4">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04_Classifier_Free_Diffusion.ipynb</a:t>
            </a:r>
          </a:p>
        </p:txBody>
      </p:sp>
    </p:spTree>
    <p:extLst>
      <p:ext uri="{BB962C8B-B14F-4D97-AF65-F5344CB8AC3E}">
        <p14:creationId xmlns:p14="http://schemas.microsoft.com/office/powerpoint/2010/main" val="392875129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NVIDIA </a:t>
            </a:r>
            <a:br>
              <a:rPr lang="en-US" sz="21600" dirty="0">
                <a:solidFill>
                  <a:srgbClr val="C00000"/>
                </a:solidFill>
              </a:rPr>
            </a:br>
            <a:r>
              <a:rPr lang="en-US" sz="21600" dirty="0">
                <a:solidFill>
                  <a:srgbClr val="C00000"/>
                </a:solidFill>
              </a:rPr>
              <a:t>Generative AI with </a:t>
            </a:r>
            <a:br>
              <a:rPr lang="en-US" sz="21600" dirty="0">
                <a:solidFill>
                  <a:srgbClr val="C00000"/>
                </a:solidFill>
              </a:rPr>
            </a:br>
            <a:r>
              <a:rPr lang="en-US" sz="21600" dirty="0">
                <a:solidFill>
                  <a:srgbClr val="C00000"/>
                </a:solidFill>
              </a:rPr>
              <a:t>Diffusion Models </a:t>
            </a:r>
            <a:br>
              <a:rPr lang="en-US" sz="21600" dirty="0">
                <a:solidFill>
                  <a:srgbClr val="C00000"/>
                </a:solidFill>
              </a:rPr>
            </a:br>
            <a:r>
              <a:rPr lang="en-US" sz="21600" dirty="0">
                <a:solidFill>
                  <a:srgbClr val="C00000"/>
                </a:solidFill>
              </a:rPr>
              <a:t>Part III</a:t>
            </a:r>
            <a:br>
              <a:rPr lang="en-US" sz="21600" dirty="0">
                <a:solidFill>
                  <a:srgbClr val="C00000"/>
                </a:solidFill>
              </a:rPr>
            </a:br>
            <a:r>
              <a:rPr lang="en-US" sz="21600" dirty="0">
                <a:solidFill>
                  <a:schemeClr val="tx1"/>
                </a:solidFill>
              </a:rPr>
              <a:t>[0,1,2] [3, 4] </a:t>
            </a:r>
            <a:r>
              <a:rPr lang="en-US" sz="21600" dirty="0">
                <a:solidFill>
                  <a:srgbClr val="C00000"/>
                </a:solidFill>
              </a:rPr>
              <a:t>[5, 6]</a:t>
            </a: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185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3663194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99AC0F-9261-7465-E1A7-9168071DA3B4}"/>
              </a:ext>
            </a:extLst>
          </p:cNvPr>
          <p:cNvSpPr>
            <a:spLocks noGrp="1"/>
          </p:cNvSpPr>
          <p:nvPr>
            <p:ph idx="1"/>
          </p:nvPr>
        </p:nvSpPr>
        <p:spPr/>
        <p:txBody>
          <a:bodyPr>
            <a:noAutofit/>
          </a:bodyPr>
          <a:lstStyle/>
          <a:p>
            <a:r>
              <a:rPr lang="en-US" sz="11000" dirty="0"/>
              <a:t>Part 1: From U-Nets to Diffusion</a:t>
            </a:r>
          </a:p>
          <a:p>
            <a:r>
              <a:rPr lang="en-US" sz="11000" dirty="0"/>
              <a:t>Part 2: Denoising Diffusion Probabilistic Models</a:t>
            </a:r>
          </a:p>
          <a:p>
            <a:r>
              <a:rPr lang="en-US" sz="11000" dirty="0"/>
              <a:t>Part 3: Optimizations</a:t>
            </a:r>
          </a:p>
          <a:p>
            <a:r>
              <a:rPr lang="en-US" sz="11000" dirty="0"/>
              <a:t>Part 4: Classifier-Free Diffusion Guidance (CFG)</a:t>
            </a:r>
          </a:p>
          <a:p>
            <a:r>
              <a:rPr lang="en-US" sz="11000" dirty="0">
                <a:solidFill>
                  <a:srgbClr val="C00000"/>
                </a:solidFill>
              </a:rPr>
              <a:t>Part 5: CLIP (Contrastive Language-Image Pre-Training) </a:t>
            </a:r>
          </a:p>
          <a:p>
            <a:r>
              <a:rPr lang="en-US" sz="11000" dirty="0">
                <a:solidFill>
                  <a:srgbClr val="C00000"/>
                </a:solidFill>
              </a:rPr>
              <a:t>Part 6: Wrap-up &amp; Assessment</a:t>
            </a:r>
          </a:p>
        </p:txBody>
      </p:sp>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186</a:t>
            </a:fld>
            <a:endParaRPr lang="en-US"/>
          </a:p>
        </p:txBody>
      </p:sp>
      <p:sp>
        <p:nvSpPr>
          <p:cNvPr id="5" name="Title 1">
            <a:extLst>
              <a:ext uri="{FF2B5EF4-FFF2-40B4-BE49-F238E27FC236}">
                <a16:creationId xmlns:a16="http://schemas.microsoft.com/office/drawing/2014/main" id="{4F252815-6426-3699-10FA-1649657E2DE9}"/>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sp>
        <p:nvSpPr>
          <p:cNvPr id="7" name="TextBox 6">
            <a:extLst>
              <a:ext uri="{FF2B5EF4-FFF2-40B4-BE49-F238E27FC236}">
                <a16:creationId xmlns:a16="http://schemas.microsoft.com/office/drawing/2014/main" id="{9DCF345A-2DB1-04DD-CE28-B915262E7034}"/>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5842407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171655" y="1"/>
            <a:ext cx="36189835" cy="3617842"/>
          </a:xfrm>
        </p:spPr>
        <p:txBody>
          <a:bodyPr>
            <a:noAutofit/>
          </a:bodyPr>
          <a:lstStyle/>
          <a:p>
            <a:r>
              <a:rPr lang="en-US" sz="13200" dirty="0"/>
              <a:t>CLIP (Contrastive Language-Image Pre-Training) </a:t>
            </a:r>
            <a:r>
              <a:rPr lang="en-US" sz="8600" dirty="0"/>
              <a:t>Learning Transferable Visual Models From Natural Language Supervision</a:t>
            </a:r>
            <a:endParaRPr lang="en-US" sz="86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187</a:t>
            </a:fld>
            <a:endParaRPr lang="en-US">
              <a:solidFill>
                <a:prstClr val="black">
                  <a:tint val="75000"/>
                </a:prstClr>
              </a:solidFill>
              <a:latin typeface="Calibri" panose="020F0502020204030204"/>
            </a:endParaRPr>
          </a:p>
        </p:txBody>
      </p:sp>
      <p:sp>
        <p:nvSpPr>
          <p:cNvPr id="9" name="TextBox 8">
            <a:extLst>
              <a:ext uri="{FF2B5EF4-FFF2-40B4-BE49-F238E27FC236}">
                <a16:creationId xmlns:a16="http://schemas.microsoft.com/office/drawing/2014/main" id="{6219993F-856F-F2ED-3AB2-43BBF8F03610}"/>
              </a:ext>
            </a:extLst>
          </p:cNvPr>
          <p:cNvSpPr txBox="1"/>
          <p:nvPr/>
        </p:nvSpPr>
        <p:spPr>
          <a:xfrm>
            <a:off x="2799473" y="19373672"/>
            <a:ext cx="30977055" cy="1015663"/>
          </a:xfrm>
          <a:prstGeom prst="rect">
            <a:avLst/>
          </a:prstGeom>
          <a:noFill/>
        </p:spPr>
        <p:txBody>
          <a:bodyPr wrap="square">
            <a:spAutoFit/>
          </a:bodyPr>
          <a:lstStyle/>
          <a:p>
            <a:pPr algn="ctr" defTabSz="2743200"/>
            <a:r>
              <a:rPr lang="en-US" sz="3000" dirty="0">
                <a:solidFill>
                  <a:prstClr val="white">
                    <a:lumMod val="75000"/>
                  </a:prstClr>
                </a:solidFill>
                <a:latin typeface="Calibri" panose="020F0502020204030204"/>
              </a:rPr>
              <a:t>Source: Radford, Alec, Jong </a:t>
            </a:r>
            <a:r>
              <a:rPr lang="en-US" sz="3000" dirty="0" err="1">
                <a:solidFill>
                  <a:prstClr val="white">
                    <a:lumMod val="75000"/>
                  </a:prstClr>
                </a:solidFill>
                <a:latin typeface="Calibri" panose="020F0502020204030204"/>
              </a:rPr>
              <a:t>Wook</a:t>
            </a:r>
            <a:r>
              <a:rPr lang="en-US" sz="3000" dirty="0">
                <a:solidFill>
                  <a:prstClr val="white">
                    <a:lumMod val="75000"/>
                  </a:prstClr>
                </a:solidFill>
                <a:latin typeface="Calibri" panose="020F0502020204030204"/>
              </a:rPr>
              <a:t> Kim, Chris </a:t>
            </a:r>
            <a:r>
              <a:rPr lang="en-US" sz="3000" dirty="0" err="1">
                <a:solidFill>
                  <a:prstClr val="white">
                    <a:lumMod val="75000"/>
                  </a:prstClr>
                </a:solidFill>
                <a:latin typeface="Calibri" panose="020F0502020204030204"/>
              </a:rPr>
              <a:t>Hallacy</a:t>
            </a:r>
            <a:r>
              <a:rPr lang="en-US" sz="3000" dirty="0">
                <a:solidFill>
                  <a:prstClr val="white">
                    <a:lumMod val="75000"/>
                  </a:prstClr>
                </a:solidFill>
                <a:latin typeface="Calibri" panose="020F0502020204030204"/>
              </a:rPr>
              <a:t>, Aditya Ramesh, Gabriel Goh, </a:t>
            </a:r>
            <a:r>
              <a:rPr lang="en-US" sz="3000" dirty="0" err="1">
                <a:solidFill>
                  <a:prstClr val="white">
                    <a:lumMod val="75000"/>
                  </a:prstClr>
                </a:solidFill>
                <a:latin typeface="Calibri" panose="020F0502020204030204"/>
              </a:rPr>
              <a:t>Sandhini</a:t>
            </a:r>
            <a:r>
              <a:rPr lang="en-US" sz="3000" dirty="0">
                <a:solidFill>
                  <a:prstClr val="white">
                    <a:lumMod val="75000"/>
                  </a:prstClr>
                </a:solidFill>
                <a:latin typeface="Calibri" panose="020F0502020204030204"/>
              </a:rPr>
              <a:t> Agarwal, Girish Sastry et al. (2021) "Learning transferable visual models from natural language supervision." In International Conference on Machine Learning, pp. 8748-8763. PMLR.</a:t>
            </a:r>
          </a:p>
        </p:txBody>
      </p:sp>
      <p:pic>
        <p:nvPicPr>
          <p:cNvPr id="5" name="Picture 4">
            <a:extLst>
              <a:ext uri="{FF2B5EF4-FFF2-40B4-BE49-F238E27FC236}">
                <a16:creationId xmlns:a16="http://schemas.microsoft.com/office/drawing/2014/main" id="{8EDEC82E-2738-C10D-C46F-D688D4849B60}"/>
              </a:ext>
            </a:extLst>
          </p:cNvPr>
          <p:cNvPicPr>
            <a:picLocks noChangeAspect="1"/>
          </p:cNvPicPr>
          <p:nvPr/>
        </p:nvPicPr>
        <p:blipFill>
          <a:blip r:embed="rId2"/>
          <a:stretch>
            <a:fillRect/>
          </a:stretch>
        </p:blipFill>
        <p:spPr>
          <a:xfrm>
            <a:off x="463510" y="3970662"/>
            <a:ext cx="35738952" cy="14704846"/>
          </a:xfrm>
          <a:prstGeom prst="rect">
            <a:avLst/>
          </a:prstGeom>
        </p:spPr>
      </p:pic>
    </p:spTree>
    <p:extLst>
      <p:ext uri="{BB962C8B-B14F-4D97-AF65-F5344CB8AC3E}">
        <p14:creationId xmlns:p14="http://schemas.microsoft.com/office/powerpoint/2010/main" val="22704044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8302"/>
            <a:ext cx="34888869" cy="3765998"/>
          </a:xfrm>
        </p:spPr>
        <p:txBody>
          <a:bodyPr>
            <a:normAutofit fontScale="90000"/>
          </a:bodyPr>
          <a:lstStyle/>
          <a:p>
            <a:r>
              <a:rPr lang="en-US" dirty="0"/>
              <a:t>CLIP </a:t>
            </a:r>
            <a:br>
              <a:rPr lang="en-US" dirty="0"/>
            </a:br>
            <a:r>
              <a:rPr lang="en-US" dirty="0"/>
              <a:t>(Contrastive Language-Image Pre-Training) </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188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4" name="Picture 13">
            <a:extLst>
              <a:ext uri="{FF2B5EF4-FFF2-40B4-BE49-F238E27FC236}">
                <a16:creationId xmlns:a16="http://schemas.microsoft.com/office/drawing/2014/main" id="{29753723-39A2-3877-C7C1-1EDE654D1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4374" y="7772775"/>
            <a:ext cx="16427250" cy="11785644"/>
          </a:xfrm>
          <a:prstGeom prst="rect">
            <a:avLst/>
          </a:prstGeom>
        </p:spPr>
      </p:pic>
      <p:pic>
        <p:nvPicPr>
          <p:cNvPr id="16" name="Picture 15">
            <a:extLst>
              <a:ext uri="{FF2B5EF4-FFF2-40B4-BE49-F238E27FC236}">
                <a16:creationId xmlns:a16="http://schemas.microsoft.com/office/drawing/2014/main" id="{4515C475-CFF6-2EAD-6908-2636BEB92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7941" y="4086291"/>
            <a:ext cx="11763683" cy="3765998"/>
          </a:xfrm>
          <a:prstGeom prst="rect">
            <a:avLst/>
          </a:prstGeom>
        </p:spPr>
      </p:pic>
    </p:spTree>
    <p:extLst>
      <p:ext uri="{BB962C8B-B14F-4D97-AF65-F5344CB8AC3E}">
        <p14:creationId xmlns:p14="http://schemas.microsoft.com/office/powerpoint/2010/main" val="67277056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3670661252"/>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5500" b="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5500" b="0" dirty="0">
                          <a:solidFill>
                            <a:schemeClr val="bg1"/>
                          </a:solidFill>
                          <a:latin typeface="NVIDIA Sans Medium" panose="020B0603020203020204" pitchFamily="34" charset="0"/>
                          <a:cs typeface="NVIDIA Sans Medium" panose="020B0603020203020204" pitchFamily="34" charset="0"/>
                        </a:rPr>
                        <a:t>Part 1: From U-Nets to Diffusion</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Denoising Diffusion Probabilistic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Optimizations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Classifier-Free Diffusion Guidance</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CLIP</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Wrap-up &amp; Assessment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76B900"/>
                </a:solidFill>
                <a:effectLst/>
                <a:uLnTx/>
                <a:uFillTx/>
                <a:latin typeface="NVIDIA Sans" panose="020B0503020203020204" pitchFamily="34" charset="0"/>
                <a:ea typeface="+mn-ea"/>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14324157"/>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583479092"/>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48678" y="823919"/>
            <a:ext cx="32500956" cy="18735675"/>
          </a:xfrm>
        </p:spPr>
        <p:txBody>
          <a:bodyPr>
            <a:normAutofit/>
          </a:bodyPr>
          <a:lstStyle/>
          <a:p>
            <a:r>
              <a:rPr lang="en-US" altLang="zh-TW" sz="20997" dirty="0">
                <a:solidFill>
                  <a:srgbClr val="C00000"/>
                </a:solidFill>
              </a:rPr>
              <a:t>NVIDIA Developer Program</a:t>
            </a:r>
            <a:br>
              <a:rPr lang="en-US" altLang="zh-TW" sz="20997" dirty="0">
                <a:solidFill>
                  <a:srgbClr val="C00000"/>
                </a:solidFill>
              </a:rPr>
            </a:br>
            <a:br>
              <a:rPr lang="en-US" altLang="zh-TW" sz="20997" dirty="0">
                <a:solidFill>
                  <a:srgbClr val="C00000"/>
                </a:solidFill>
              </a:rPr>
            </a:br>
            <a:r>
              <a:rPr lang="en-US" altLang="zh-TW" sz="20997" dirty="0">
                <a:solidFill>
                  <a:srgbClr val="C00000"/>
                </a:solidFill>
              </a:rPr>
              <a:t>NVIDIA </a:t>
            </a:r>
            <a:br>
              <a:rPr lang="en-US" altLang="zh-TW" sz="20997" dirty="0">
                <a:solidFill>
                  <a:srgbClr val="C00000"/>
                </a:solidFill>
              </a:rPr>
            </a:br>
            <a:r>
              <a:rPr lang="en-US" altLang="zh-TW" sz="20997" dirty="0">
                <a:solidFill>
                  <a:srgbClr val="C00000"/>
                </a:solidFill>
              </a:rPr>
              <a:t>Deep Learning Institute (DLI)</a:t>
            </a:r>
            <a:endParaRPr lang="zh-TW" altLang="en-US" sz="20997" dirty="0">
              <a:solidFill>
                <a:srgbClr val="FF0000"/>
              </a:solidFill>
            </a:endParaRPr>
          </a:p>
        </p:txBody>
      </p:sp>
      <p:sp>
        <p:nvSpPr>
          <p:cNvPr id="4" name="投影片編號版面配置區 3"/>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E78C9E75-97FD-45D9-8ED3-955348887BB1}" type="slidenum">
              <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19</a:t>
            </a:fld>
            <a:endPar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endParaRPr>
          </a:p>
        </p:txBody>
      </p:sp>
      <p:pic>
        <p:nvPicPr>
          <p:cNvPr id="3" name="Picture 2">
            <a:extLst>
              <a:ext uri="{FF2B5EF4-FFF2-40B4-BE49-F238E27FC236}">
                <a16:creationId xmlns:a16="http://schemas.microsoft.com/office/drawing/2014/main" id="{95BFAF5E-5315-E63F-6823-8048CA1D5D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CE19DAD3-9D2F-368A-419A-462558FE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sp>
        <p:nvSpPr>
          <p:cNvPr id="6" name="TextBox 5">
            <a:extLst>
              <a:ext uri="{FF2B5EF4-FFF2-40B4-BE49-F238E27FC236}">
                <a16:creationId xmlns:a16="http://schemas.microsoft.com/office/drawing/2014/main" id="{E0C0F92F-6ECA-52E3-B7CB-669C039D43CE}"/>
              </a:ext>
            </a:extLst>
          </p:cNvPr>
          <p:cNvSpPr txBox="1"/>
          <p:nvPr/>
        </p:nvSpPr>
        <p:spPr>
          <a:xfrm>
            <a:off x="1848678" y="6872621"/>
            <a:ext cx="32500956" cy="156966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https://developer.nvidia.com/join-nvidia-developer-program</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032D27E1-686B-20B4-119C-3C9CB7D9394C}"/>
              </a:ext>
            </a:extLst>
          </p:cNvPr>
          <p:cNvSpPr txBox="1"/>
          <p:nvPr/>
        </p:nvSpPr>
        <p:spPr>
          <a:xfrm>
            <a:off x="8951796" y="16991678"/>
            <a:ext cx="18294720" cy="156966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5"/>
              </a:rPr>
              <a:t>https://learn.nvidia.com/</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0" name="Picture 9">
            <a:extLst>
              <a:ext uri="{FF2B5EF4-FFF2-40B4-BE49-F238E27FC236}">
                <a16:creationId xmlns:a16="http://schemas.microsoft.com/office/drawing/2014/main" id="{B74E24F9-F9B8-0579-26F5-ACD3985A55E1}"/>
              </a:ext>
            </a:extLst>
          </p:cNvPr>
          <p:cNvPicPr>
            <a:picLocks noChangeAspect="1"/>
          </p:cNvPicPr>
          <p:nvPr/>
        </p:nvPicPr>
        <p:blipFill>
          <a:blip r:embed="rId6"/>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30310039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9600" dirty="0"/>
              <a:t>Contrastive Language-Image </a:t>
            </a:r>
            <a:br>
              <a:rPr lang="en-US" sz="9600" dirty="0"/>
            </a:br>
            <a:r>
              <a:rPr lang="en-US" sz="9600" dirty="0"/>
              <a:t>Pre-Training (CLIP)</a:t>
            </a:r>
          </a:p>
        </p:txBody>
      </p:sp>
    </p:spTree>
    <p:extLst>
      <p:ext uri="{BB962C8B-B14F-4D97-AF65-F5344CB8AC3E}">
        <p14:creationId xmlns:p14="http://schemas.microsoft.com/office/powerpoint/2010/main" val="331070228"/>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Matching Text to Image</a:t>
            </a:r>
          </a:p>
        </p:txBody>
      </p:sp>
      <p:sp>
        <p:nvSpPr>
          <p:cNvPr id="5" name="Text Placeholder 4">
            <a:extLst>
              <a:ext uri="{FF2B5EF4-FFF2-40B4-BE49-F238E27FC236}">
                <a16:creationId xmlns:a16="http://schemas.microsoft.com/office/drawing/2014/main" id="{9EDE7DF4-5B8F-A811-57CB-8C41C3BD7066}"/>
              </a:ext>
            </a:extLst>
          </p:cNvPr>
          <p:cNvSpPr>
            <a:spLocks noGrp="1"/>
          </p:cNvSpPr>
          <p:nvPr>
            <p:ph type="body" sz="quarter" idx="10"/>
          </p:nvPr>
        </p:nvSpPr>
        <p:spPr/>
        <p:txBody>
          <a:bodyPr/>
          <a:lstStyle/>
          <a:p>
            <a:r>
              <a:rPr lang="en-US" sz="12000" dirty="0"/>
              <a:t>Is it Possible?</a:t>
            </a:r>
          </a:p>
        </p:txBody>
      </p:sp>
      <p:sp>
        <p:nvSpPr>
          <p:cNvPr id="12" name="Rectangle 11">
            <a:extLst>
              <a:ext uri="{FF2B5EF4-FFF2-40B4-BE49-F238E27FC236}">
                <a16:creationId xmlns:a16="http://schemas.microsoft.com/office/drawing/2014/main" id="{57B316CB-03EA-4519-EB35-D029F7D00C0B}"/>
              </a:ext>
            </a:extLst>
          </p:cNvPr>
          <p:cNvSpPr/>
          <p:nvPr/>
        </p:nvSpPr>
        <p:spPr>
          <a:xfrm>
            <a:off x="6245375" y="16252611"/>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 bunch of different marbles”</a:t>
            </a:r>
          </a:p>
        </p:txBody>
      </p:sp>
      <p:pic>
        <p:nvPicPr>
          <p:cNvPr id="14" name="Picture 13">
            <a:extLst>
              <a:ext uri="{FF2B5EF4-FFF2-40B4-BE49-F238E27FC236}">
                <a16:creationId xmlns:a16="http://schemas.microsoft.com/office/drawing/2014/main" id="{911306AE-8E2E-5E20-88C8-C34C7D9BAFC4}"/>
              </a:ext>
            </a:extLst>
          </p:cNvPr>
          <p:cNvPicPr>
            <a:picLocks noChangeAspect="1"/>
          </p:cNvPicPr>
          <p:nvPr/>
        </p:nvPicPr>
        <p:blipFill>
          <a:blip r:embed="rId3"/>
          <a:stretch>
            <a:fillRect/>
          </a:stretch>
        </p:blipFill>
        <p:spPr>
          <a:xfrm>
            <a:off x="4156751" y="5562489"/>
            <a:ext cx="10730823" cy="9704768"/>
          </a:xfrm>
          <a:prstGeom prst="rect">
            <a:avLst/>
          </a:prstGeom>
        </p:spPr>
      </p:pic>
      <p:grpSp>
        <p:nvGrpSpPr>
          <p:cNvPr id="22" name="Group 21">
            <a:extLst>
              <a:ext uri="{FF2B5EF4-FFF2-40B4-BE49-F238E27FC236}">
                <a16:creationId xmlns:a16="http://schemas.microsoft.com/office/drawing/2014/main" id="{1E02F4BF-54C0-8383-1A92-B07DA1ACAEDD}"/>
              </a:ext>
            </a:extLst>
          </p:cNvPr>
          <p:cNvGrpSpPr/>
          <p:nvPr/>
        </p:nvGrpSpPr>
        <p:grpSpPr>
          <a:xfrm>
            <a:off x="13662134" y="6899127"/>
            <a:ext cx="17262889" cy="11899141"/>
            <a:chOff x="13662134" y="6899127"/>
            <a:chExt cx="17262889" cy="11899141"/>
          </a:xfrm>
        </p:grpSpPr>
        <p:pic>
          <p:nvPicPr>
            <p:cNvPr id="15" name="Picture 14" descr="A black background with a black square&#10;&#10;Description automatically generated with medium confidence">
              <a:extLst>
                <a:ext uri="{FF2B5EF4-FFF2-40B4-BE49-F238E27FC236}">
                  <a16:creationId xmlns:a16="http://schemas.microsoft.com/office/drawing/2014/main" id="{568AFB11-E532-2F93-59FA-1B2DB7FD329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736414" y="6899127"/>
              <a:ext cx="3727732" cy="3727732"/>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FF233647-8062-BED4-3CB2-51A9C775B5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736414" y="15070536"/>
              <a:ext cx="3727732" cy="3727732"/>
            </a:xfrm>
            <a:prstGeom prst="rect">
              <a:avLst/>
            </a:prstGeom>
          </p:spPr>
        </p:pic>
        <p:sp>
          <p:nvSpPr>
            <p:cNvPr id="17" name="Arrow: Right 16">
              <a:extLst>
                <a:ext uri="{FF2B5EF4-FFF2-40B4-BE49-F238E27FC236}">
                  <a16:creationId xmlns:a16="http://schemas.microsoft.com/office/drawing/2014/main" id="{1BF52849-0014-5F25-0308-90231C89539E}"/>
                </a:ext>
              </a:extLst>
            </p:cNvPr>
            <p:cNvSpPr/>
            <p:nvPr/>
          </p:nvSpPr>
          <p:spPr>
            <a:xfrm>
              <a:off x="15353561" y="8220068"/>
              <a:ext cx="3382853" cy="108585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8" name="Arrow: Right 17">
              <a:extLst>
                <a:ext uri="{FF2B5EF4-FFF2-40B4-BE49-F238E27FC236}">
                  <a16:creationId xmlns:a16="http://schemas.microsoft.com/office/drawing/2014/main" id="{58243C89-8950-B197-C775-7CC11A2AED6C}"/>
                </a:ext>
              </a:extLst>
            </p:cNvPr>
            <p:cNvSpPr/>
            <p:nvPr/>
          </p:nvSpPr>
          <p:spPr>
            <a:xfrm>
              <a:off x="13662134" y="16391477"/>
              <a:ext cx="5074280" cy="108585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 name="Rectangle 18">
              <a:extLst>
                <a:ext uri="{FF2B5EF4-FFF2-40B4-BE49-F238E27FC236}">
                  <a16:creationId xmlns:a16="http://schemas.microsoft.com/office/drawing/2014/main" id="{8CE42C0D-3D40-C7ED-3D00-02F2D8547C5B}"/>
                </a:ext>
              </a:extLst>
            </p:cNvPr>
            <p:cNvSpPr/>
            <p:nvPr/>
          </p:nvSpPr>
          <p:spPr>
            <a:xfrm>
              <a:off x="24371450" y="12271686"/>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[0.8, -0.6, 0.7]</a:t>
              </a:r>
            </a:p>
          </p:txBody>
        </p:sp>
        <p:sp>
          <p:nvSpPr>
            <p:cNvPr id="20" name="Arrow: Bent 19">
              <a:extLst>
                <a:ext uri="{FF2B5EF4-FFF2-40B4-BE49-F238E27FC236}">
                  <a16:creationId xmlns:a16="http://schemas.microsoft.com/office/drawing/2014/main" id="{A2094C6B-9DC9-95C8-1092-2A7A99E6E7DB}"/>
                </a:ext>
              </a:extLst>
            </p:cNvPr>
            <p:cNvSpPr/>
            <p:nvPr/>
          </p:nvSpPr>
          <p:spPr>
            <a:xfrm rot="5400000">
              <a:off x="24274462" y="6843715"/>
              <a:ext cx="2686050" cy="5857875"/>
            </a:xfrm>
            <a:prstGeom prst="bentArrow">
              <a:avLst>
                <a:gd name="adj1" fmla="val 22039"/>
                <a:gd name="adj2" fmla="val 25000"/>
                <a:gd name="adj3" fmla="val 25000"/>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 name="Arrow: Bent 20">
              <a:extLst>
                <a:ext uri="{FF2B5EF4-FFF2-40B4-BE49-F238E27FC236}">
                  <a16:creationId xmlns:a16="http://schemas.microsoft.com/office/drawing/2014/main" id="{A2A07E56-9C72-292E-9F98-8ACD1DFE3A60}"/>
                </a:ext>
              </a:extLst>
            </p:cNvPr>
            <p:cNvSpPr/>
            <p:nvPr/>
          </p:nvSpPr>
          <p:spPr>
            <a:xfrm rot="16200000" flipV="1">
              <a:off x="24274462" y="13205364"/>
              <a:ext cx="2686050" cy="5857875"/>
            </a:xfrm>
            <a:prstGeom prst="bentArrow">
              <a:avLst>
                <a:gd name="adj1" fmla="val 22039"/>
                <a:gd name="adj2" fmla="val 25000"/>
                <a:gd name="adj3" fmla="val 25000"/>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Tree>
    <p:extLst>
      <p:ext uri="{BB962C8B-B14F-4D97-AF65-F5344CB8AC3E}">
        <p14:creationId xmlns:p14="http://schemas.microsoft.com/office/powerpoint/2010/main" val="373164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Cosine Similarity</a:t>
            </a:r>
          </a:p>
        </p:txBody>
      </p:sp>
      <p:sp>
        <p:nvSpPr>
          <p:cNvPr id="5" name="Text Placeholder 4">
            <a:extLst>
              <a:ext uri="{FF2B5EF4-FFF2-40B4-BE49-F238E27FC236}">
                <a16:creationId xmlns:a16="http://schemas.microsoft.com/office/drawing/2014/main" id="{9EDE7DF4-5B8F-A811-57CB-8C41C3BD7066}"/>
              </a:ext>
            </a:extLst>
          </p:cNvPr>
          <p:cNvSpPr>
            <a:spLocks noGrp="1"/>
          </p:cNvSpPr>
          <p:nvPr>
            <p:ph type="body" sz="quarter" idx="10"/>
          </p:nvPr>
        </p:nvSpPr>
        <p:spPr/>
        <p:txBody>
          <a:bodyPr/>
          <a:lstStyle/>
          <a:p>
            <a:endParaRPr lang="en-US" dirty="0"/>
          </a:p>
        </p:txBody>
      </p:sp>
      <p:sp>
        <p:nvSpPr>
          <p:cNvPr id="12" name="Rectangle 11">
            <a:extLst>
              <a:ext uri="{FF2B5EF4-FFF2-40B4-BE49-F238E27FC236}">
                <a16:creationId xmlns:a16="http://schemas.microsoft.com/office/drawing/2014/main" id="{57B316CB-03EA-4519-EB35-D029F7D00C0B}"/>
              </a:ext>
            </a:extLst>
          </p:cNvPr>
          <p:cNvSpPr/>
          <p:nvPr/>
        </p:nvSpPr>
        <p:spPr>
          <a:xfrm>
            <a:off x="6245375" y="16252611"/>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 bunch of different marbles”</a:t>
            </a:r>
          </a:p>
        </p:txBody>
      </p:sp>
      <p:pic>
        <p:nvPicPr>
          <p:cNvPr id="14" name="Picture 13">
            <a:extLst>
              <a:ext uri="{FF2B5EF4-FFF2-40B4-BE49-F238E27FC236}">
                <a16:creationId xmlns:a16="http://schemas.microsoft.com/office/drawing/2014/main" id="{911306AE-8E2E-5E20-88C8-C34C7D9BAFC4}"/>
              </a:ext>
            </a:extLst>
          </p:cNvPr>
          <p:cNvPicPr>
            <a:picLocks noChangeAspect="1"/>
          </p:cNvPicPr>
          <p:nvPr/>
        </p:nvPicPr>
        <p:blipFill>
          <a:blip r:embed="rId3"/>
          <a:stretch>
            <a:fillRect/>
          </a:stretch>
        </p:blipFill>
        <p:spPr>
          <a:xfrm>
            <a:off x="4156751" y="5562489"/>
            <a:ext cx="10730823" cy="9704768"/>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568AFB11-E532-2F93-59FA-1B2DB7FD329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736414" y="6899127"/>
            <a:ext cx="3727732" cy="3727732"/>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FF233647-8062-BED4-3CB2-51A9C775B5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736414" y="15070536"/>
            <a:ext cx="3727732" cy="3727732"/>
          </a:xfrm>
          <a:prstGeom prst="rect">
            <a:avLst/>
          </a:prstGeom>
        </p:spPr>
      </p:pic>
      <p:sp>
        <p:nvSpPr>
          <p:cNvPr id="17" name="Arrow: Right 16">
            <a:extLst>
              <a:ext uri="{FF2B5EF4-FFF2-40B4-BE49-F238E27FC236}">
                <a16:creationId xmlns:a16="http://schemas.microsoft.com/office/drawing/2014/main" id="{1BF52849-0014-5F25-0308-90231C89539E}"/>
              </a:ext>
            </a:extLst>
          </p:cNvPr>
          <p:cNvSpPr/>
          <p:nvPr/>
        </p:nvSpPr>
        <p:spPr>
          <a:xfrm>
            <a:off x="15353561" y="8220068"/>
            <a:ext cx="3382853" cy="108585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8" name="Arrow: Right 17">
            <a:extLst>
              <a:ext uri="{FF2B5EF4-FFF2-40B4-BE49-F238E27FC236}">
                <a16:creationId xmlns:a16="http://schemas.microsoft.com/office/drawing/2014/main" id="{58243C89-8950-B197-C775-7CC11A2AED6C}"/>
              </a:ext>
            </a:extLst>
          </p:cNvPr>
          <p:cNvSpPr/>
          <p:nvPr/>
        </p:nvSpPr>
        <p:spPr>
          <a:xfrm>
            <a:off x="13662134" y="16391477"/>
            <a:ext cx="5074280" cy="108585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 name="Rectangle 18">
            <a:extLst>
              <a:ext uri="{FF2B5EF4-FFF2-40B4-BE49-F238E27FC236}">
                <a16:creationId xmlns:a16="http://schemas.microsoft.com/office/drawing/2014/main" id="{8CE42C0D-3D40-C7ED-3D00-02F2D8547C5B}"/>
              </a:ext>
            </a:extLst>
          </p:cNvPr>
          <p:cNvSpPr/>
          <p:nvPr/>
        </p:nvSpPr>
        <p:spPr>
          <a:xfrm>
            <a:off x="23036199" y="8080876"/>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[0.0, 1.0]</a:t>
            </a:r>
          </a:p>
        </p:txBody>
      </p:sp>
      <p:sp>
        <p:nvSpPr>
          <p:cNvPr id="3" name="Rectangle 2">
            <a:extLst>
              <a:ext uri="{FF2B5EF4-FFF2-40B4-BE49-F238E27FC236}">
                <a16:creationId xmlns:a16="http://schemas.microsoft.com/office/drawing/2014/main" id="{1676316B-3C02-1137-A5B3-1FF917E302F8}"/>
              </a:ext>
            </a:extLst>
          </p:cNvPr>
          <p:cNvSpPr/>
          <p:nvPr/>
        </p:nvSpPr>
        <p:spPr>
          <a:xfrm>
            <a:off x="23036198" y="16252611"/>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[1.0, 1.0]</a:t>
            </a:r>
          </a:p>
        </p:txBody>
      </p:sp>
    </p:spTree>
    <p:extLst>
      <p:ext uri="{BB962C8B-B14F-4D97-AF65-F5344CB8AC3E}">
        <p14:creationId xmlns:p14="http://schemas.microsoft.com/office/powerpoint/2010/main" val="4013116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Cosine Similarity</a:t>
            </a:r>
          </a:p>
        </p:txBody>
      </p:sp>
      <p:sp>
        <p:nvSpPr>
          <p:cNvPr id="5" name="Text Placeholder 4">
            <a:extLst>
              <a:ext uri="{FF2B5EF4-FFF2-40B4-BE49-F238E27FC236}">
                <a16:creationId xmlns:a16="http://schemas.microsoft.com/office/drawing/2014/main" id="{9EDE7DF4-5B8F-A811-57CB-8C41C3BD7066}"/>
              </a:ext>
            </a:extLst>
          </p:cNvPr>
          <p:cNvSpPr>
            <a:spLocks noGrp="1"/>
          </p:cNvSpPr>
          <p:nvPr>
            <p:ph type="body" sz="quarter" idx="10"/>
          </p:nvPr>
        </p:nvSpPr>
        <p:spPr/>
        <p:txBody>
          <a:bodyPr/>
          <a:lstStyle/>
          <a:p>
            <a:endParaRPr lang="en-US" dirty="0"/>
          </a:p>
        </p:txBody>
      </p:sp>
      <p:cxnSp>
        <p:nvCxnSpPr>
          <p:cNvPr id="8" name="Straight Arrow Connector 7">
            <a:extLst>
              <a:ext uri="{FF2B5EF4-FFF2-40B4-BE49-F238E27FC236}">
                <a16:creationId xmlns:a16="http://schemas.microsoft.com/office/drawing/2014/main" id="{5E3663AE-0461-2E95-0030-5A82CEC0FD71}"/>
              </a:ext>
            </a:extLst>
          </p:cNvPr>
          <p:cNvCxnSpPr/>
          <p:nvPr/>
        </p:nvCxnSpPr>
        <p:spPr>
          <a:xfrm flipV="1">
            <a:off x="7229475" y="7611122"/>
            <a:ext cx="0" cy="9829800"/>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403035C-992B-1DDE-D135-9E77F6D272B8}"/>
              </a:ext>
            </a:extLst>
          </p:cNvPr>
          <p:cNvCxnSpPr>
            <a:cxnSpLocks/>
          </p:cNvCxnSpPr>
          <p:nvPr/>
        </p:nvCxnSpPr>
        <p:spPr>
          <a:xfrm flipV="1">
            <a:off x="7229475" y="7611121"/>
            <a:ext cx="9829801" cy="9829801"/>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4C670D0-E64D-E220-3BD5-564804945FFE}"/>
              </a:ext>
            </a:extLst>
          </p:cNvPr>
          <p:cNvSpPr/>
          <p:nvPr/>
        </p:nvSpPr>
        <p:spPr>
          <a:xfrm>
            <a:off x="5876832" y="5657752"/>
            <a:ext cx="2705286"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[0.0, 1.0]</a:t>
            </a:r>
          </a:p>
        </p:txBody>
      </p:sp>
      <p:sp>
        <p:nvSpPr>
          <p:cNvPr id="28" name="Rectangle 27">
            <a:extLst>
              <a:ext uri="{FF2B5EF4-FFF2-40B4-BE49-F238E27FC236}">
                <a16:creationId xmlns:a16="http://schemas.microsoft.com/office/drawing/2014/main" id="{5FB6B05E-E20A-774A-7139-12B12964EFC4}"/>
              </a:ext>
            </a:extLst>
          </p:cNvPr>
          <p:cNvSpPr/>
          <p:nvPr/>
        </p:nvSpPr>
        <p:spPr>
          <a:xfrm>
            <a:off x="15706633" y="5657752"/>
            <a:ext cx="2705286"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[1.0, 1.0]</a:t>
            </a:r>
          </a:p>
        </p:txBody>
      </p:sp>
      <p:pic>
        <p:nvPicPr>
          <p:cNvPr id="29" name="Picture 28">
            <a:extLst>
              <a:ext uri="{FF2B5EF4-FFF2-40B4-BE49-F238E27FC236}">
                <a16:creationId xmlns:a16="http://schemas.microsoft.com/office/drawing/2014/main" id="{4AAF4DDE-CCDE-4A6B-0FFB-4A2C9A74F1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4138" y="5001769"/>
            <a:ext cx="2958424" cy="2675547"/>
          </a:xfrm>
          <a:prstGeom prst="rect">
            <a:avLst/>
          </a:prstGeom>
        </p:spPr>
      </p:pic>
      <p:grpSp>
        <p:nvGrpSpPr>
          <p:cNvPr id="34" name="Group 33">
            <a:extLst>
              <a:ext uri="{FF2B5EF4-FFF2-40B4-BE49-F238E27FC236}">
                <a16:creationId xmlns:a16="http://schemas.microsoft.com/office/drawing/2014/main" id="{DED83A8A-DF9A-D4A3-A89C-52939CC49B39}"/>
              </a:ext>
            </a:extLst>
          </p:cNvPr>
          <p:cNvGrpSpPr/>
          <p:nvPr/>
        </p:nvGrpSpPr>
        <p:grpSpPr>
          <a:xfrm>
            <a:off x="6000749" y="12526021"/>
            <a:ext cx="9436598" cy="4903543"/>
            <a:chOff x="9344024" y="11887199"/>
            <a:chExt cx="9436598" cy="4903543"/>
          </a:xfrm>
        </p:grpSpPr>
        <p:sp>
          <p:nvSpPr>
            <p:cNvPr id="31" name="Arrow: Circular 30">
              <a:extLst>
                <a:ext uri="{FF2B5EF4-FFF2-40B4-BE49-F238E27FC236}">
                  <a16:creationId xmlns:a16="http://schemas.microsoft.com/office/drawing/2014/main" id="{3A20EDA5-F918-8B26-194A-7E0127F0A571}"/>
                </a:ext>
              </a:extLst>
            </p:cNvPr>
            <p:cNvSpPr/>
            <p:nvPr/>
          </p:nvSpPr>
          <p:spPr>
            <a:xfrm rot="3089527" flipH="1">
              <a:off x="9253490" y="12756858"/>
              <a:ext cx="4124418" cy="3943350"/>
            </a:xfrm>
            <a:prstGeom prst="circularArrow">
              <a:avLst>
                <a:gd name="adj1" fmla="val 13249"/>
                <a:gd name="adj2" fmla="val 1142319"/>
                <a:gd name="adj3" fmla="val 19570667"/>
                <a:gd name="adj4" fmla="val 14999400"/>
                <a:gd name="adj5" fmla="val 1288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DC94D8BB-8615-A18F-1C8D-9FCA1922693B}"/>
                    </a:ext>
                  </a:extLst>
                </p:cNvPr>
                <p:cNvSpPr/>
                <p:nvPr/>
              </p:nvSpPr>
              <p:spPr>
                <a:xfrm>
                  <a:off x="11728384" y="11887199"/>
                  <a:ext cx="1641321" cy="1363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45</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m:t>
                            </m:r>
                          </m:sup>
                        </m:sSup>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2" name="Rectangle 31">
                  <a:extLst>
                    <a:ext uri="{FF2B5EF4-FFF2-40B4-BE49-F238E27FC236}">
                      <a16:creationId xmlns:a16="http://schemas.microsoft.com/office/drawing/2014/main" id="{DC94D8BB-8615-A18F-1C8D-9FCA1922693B}"/>
                    </a:ext>
                  </a:extLst>
                </p:cNvPr>
                <p:cNvSpPr>
                  <a:spLocks noRot="1" noChangeAspect="1" noMove="1" noResize="1" noEditPoints="1" noAdjustHandles="1" noChangeArrowheads="1" noChangeShapeType="1" noTextEdit="1"/>
                </p:cNvSpPr>
                <p:nvPr/>
              </p:nvSpPr>
              <p:spPr>
                <a:xfrm>
                  <a:off x="11728384" y="11887199"/>
                  <a:ext cx="1641321" cy="1363582"/>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2A1C1958-DA7C-F294-B9E6-84BF854DC655}"/>
                    </a:ext>
                  </a:extLst>
                </p:cNvPr>
                <p:cNvSpPr/>
                <p:nvPr/>
              </p:nvSpPr>
              <p:spPr>
                <a:xfrm>
                  <a:off x="12656660" y="14344649"/>
                  <a:ext cx="6123962" cy="1363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𝑐𝑜𝑠</m:t>
                        </m:r>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45</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m:t>
                                </m:r>
                              </m:sup>
                            </m:sSup>
                          </m:e>
                        </m:d>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m:t>
                        </m:r>
                        <m:f>
                          <m:f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ctrlPr>
                          </m:fPr>
                          <m:num>
                            <m:rad>
                              <m:radPr>
                                <m:degHide m:val="on"/>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ctrlPr>
                              </m:radPr>
                              <m:deg/>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2</m:t>
                                </m:r>
                              </m:e>
                            </m:rad>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2</m:t>
                            </m:r>
                          </m:den>
                        </m:f>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3" name="Rectangle 32">
                  <a:extLst>
                    <a:ext uri="{FF2B5EF4-FFF2-40B4-BE49-F238E27FC236}">
                      <a16:creationId xmlns:a16="http://schemas.microsoft.com/office/drawing/2014/main" id="{2A1C1958-DA7C-F294-B9E6-84BF854DC655}"/>
                    </a:ext>
                  </a:extLst>
                </p:cNvPr>
                <p:cNvSpPr>
                  <a:spLocks noRot="1" noChangeAspect="1" noMove="1" noResize="1" noEditPoints="1" noAdjustHandles="1" noChangeArrowheads="1" noChangeShapeType="1" noTextEdit="1"/>
                </p:cNvSpPr>
                <p:nvPr/>
              </p:nvSpPr>
              <p:spPr>
                <a:xfrm>
                  <a:off x="12656660" y="14344649"/>
                  <a:ext cx="6123962" cy="1363582"/>
                </a:xfrm>
                <a:prstGeom prst="rect">
                  <a:avLst/>
                </a:prstGeom>
                <a:blipFill>
                  <a:blip r:embed="rId5"/>
                  <a:stretch>
                    <a:fillRect/>
                  </a:stretch>
                </a:blipFill>
                <a:ln>
                  <a:noFill/>
                </a:ln>
              </p:spPr>
              <p:txBody>
                <a:bodyPr/>
                <a:lstStyle/>
                <a:p>
                  <a:r>
                    <a:rPr lang="en-US">
                      <a:noFill/>
                    </a:rPr>
                    <a:t> </a:t>
                  </a:r>
                </a:p>
              </p:txBody>
            </p:sp>
          </mc:Fallback>
        </mc:AlternateContent>
      </p:grpSp>
      <p:grpSp>
        <p:nvGrpSpPr>
          <p:cNvPr id="50" name="Group 49">
            <a:extLst>
              <a:ext uri="{FF2B5EF4-FFF2-40B4-BE49-F238E27FC236}">
                <a16:creationId xmlns:a16="http://schemas.microsoft.com/office/drawing/2014/main" id="{05E59567-3252-F545-AEDF-59CBAA652C91}"/>
              </a:ext>
            </a:extLst>
          </p:cNvPr>
          <p:cNvGrpSpPr/>
          <p:nvPr/>
        </p:nvGrpSpPr>
        <p:grpSpPr>
          <a:xfrm>
            <a:off x="20581460" y="7677316"/>
            <a:ext cx="12247924" cy="9565087"/>
            <a:chOff x="20581460" y="7677316"/>
            <a:chExt cx="12247924" cy="9565087"/>
          </a:xfrm>
        </p:grpSpPr>
        <p:cxnSp>
          <p:nvCxnSpPr>
            <p:cNvPr id="35" name="Straight Arrow Connector 34">
              <a:extLst>
                <a:ext uri="{FF2B5EF4-FFF2-40B4-BE49-F238E27FC236}">
                  <a16:creationId xmlns:a16="http://schemas.microsoft.com/office/drawing/2014/main" id="{823436C2-1C59-6010-1B04-B2A35484E5E3}"/>
                </a:ext>
              </a:extLst>
            </p:cNvPr>
            <p:cNvCxnSpPr>
              <a:cxnSpLocks/>
            </p:cNvCxnSpPr>
            <p:nvPr/>
          </p:nvCxnSpPr>
          <p:spPr>
            <a:xfrm flipV="1">
              <a:off x="21269325" y="7677316"/>
              <a:ext cx="0" cy="4124159"/>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8384F63-3343-6FF0-B0C6-9C20E1B47DEC}"/>
                </a:ext>
              </a:extLst>
            </p:cNvPr>
            <p:cNvCxnSpPr>
              <a:cxnSpLocks/>
            </p:cNvCxnSpPr>
            <p:nvPr/>
          </p:nvCxnSpPr>
          <p:spPr>
            <a:xfrm>
              <a:off x="21269325" y="11801475"/>
              <a:ext cx="3505200" cy="0"/>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D060F7E9-17C7-33CD-D06A-7E5BA0C60261}"/>
                    </a:ext>
                  </a:extLst>
                </p:cNvPr>
                <p:cNvSpPr/>
                <p:nvPr/>
              </p:nvSpPr>
              <p:spPr>
                <a:xfrm>
                  <a:off x="20581460" y="9605209"/>
                  <a:ext cx="6123962" cy="1363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𝑐𝑜𝑠</m:t>
                        </m:r>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90</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m:t>
                                </m:r>
                              </m:sup>
                            </m:sSup>
                          </m:e>
                        </m:d>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=0</m:t>
                        </m:r>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40" name="Rectangle 39">
                  <a:extLst>
                    <a:ext uri="{FF2B5EF4-FFF2-40B4-BE49-F238E27FC236}">
                      <a16:creationId xmlns:a16="http://schemas.microsoft.com/office/drawing/2014/main" id="{D060F7E9-17C7-33CD-D06A-7E5BA0C60261}"/>
                    </a:ext>
                  </a:extLst>
                </p:cNvPr>
                <p:cNvSpPr>
                  <a:spLocks noRot="1" noChangeAspect="1" noMove="1" noResize="1" noEditPoints="1" noAdjustHandles="1" noChangeArrowheads="1" noChangeShapeType="1" noTextEdit="1"/>
                </p:cNvSpPr>
                <p:nvPr/>
              </p:nvSpPr>
              <p:spPr>
                <a:xfrm>
                  <a:off x="20581460" y="9605209"/>
                  <a:ext cx="6123962" cy="1363582"/>
                </a:xfrm>
                <a:prstGeom prst="rect">
                  <a:avLst/>
                </a:prstGeom>
                <a:blipFill>
                  <a:blip r:embed="rId6"/>
                  <a:stretch>
                    <a:fillRect/>
                  </a:stretch>
                </a:blipFill>
                <a:ln>
                  <a:noFill/>
                </a:ln>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62888FAB-9661-1BD4-E843-C963812978D8}"/>
                </a:ext>
              </a:extLst>
            </p:cNvPr>
            <p:cNvCxnSpPr>
              <a:cxnSpLocks/>
            </p:cNvCxnSpPr>
            <p:nvPr/>
          </p:nvCxnSpPr>
          <p:spPr>
            <a:xfrm flipV="1">
              <a:off x="32194500" y="7677316"/>
              <a:ext cx="0" cy="4124159"/>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1CE1A91-D62D-F750-6839-55E617872463}"/>
                </a:ext>
              </a:extLst>
            </p:cNvPr>
            <p:cNvCxnSpPr>
              <a:cxnSpLocks/>
            </p:cNvCxnSpPr>
            <p:nvPr/>
          </p:nvCxnSpPr>
          <p:spPr>
            <a:xfrm flipH="1">
              <a:off x="28689300" y="11801475"/>
              <a:ext cx="3505200" cy="0"/>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1077C868-56D4-BB61-98F5-7A2B2138D762}"/>
                    </a:ext>
                  </a:extLst>
                </p:cNvPr>
                <p:cNvSpPr/>
                <p:nvPr/>
              </p:nvSpPr>
              <p:spPr>
                <a:xfrm>
                  <a:off x="26705422" y="9605209"/>
                  <a:ext cx="6123962" cy="1363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𝑐𝑜𝑠</m:t>
                        </m:r>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270</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m:t>
                                </m:r>
                              </m:sup>
                            </m:sSup>
                          </m:e>
                        </m:d>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=0</m:t>
                        </m:r>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43" name="Rectangle 42">
                  <a:extLst>
                    <a:ext uri="{FF2B5EF4-FFF2-40B4-BE49-F238E27FC236}">
                      <a16:creationId xmlns:a16="http://schemas.microsoft.com/office/drawing/2014/main" id="{1077C868-56D4-BB61-98F5-7A2B2138D762}"/>
                    </a:ext>
                  </a:extLst>
                </p:cNvPr>
                <p:cNvSpPr>
                  <a:spLocks noRot="1" noChangeAspect="1" noMove="1" noResize="1" noEditPoints="1" noAdjustHandles="1" noChangeArrowheads="1" noChangeShapeType="1" noTextEdit="1"/>
                </p:cNvSpPr>
                <p:nvPr/>
              </p:nvSpPr>
              <p:spPr>
                <a:xfrm>
                  <a:off x="26705422" y="9605209"/>
                  <a:ext cx="6123962" cy="1363582"/>
                </a:xfrm>
                <a:prstGeom prst="rect">
                  <a:avLst/>
                </a:prstGeom>
                <a:blipFill>
                  <a:blip r:embed="rId7"/>
                  <a:stretch>
                    <a:fillRect/>
                  </a:stretch>
                </a:blipFill>
                <a:ln>
                  <a:noFill/>
                </a:ln>
              </p:spPr>
              <p:txBody>
                <a:bodyPr/>
                <a:lstStyle/>
                <a:p>
                  <a:r>
                    <a:rPr lang="en-US">
                      <a:noFill/>
                    </a:rPr>
                    <a:t> </a:t>
                  </a:r>
                </a:p>
              </p:txBody>
            </p:sp>
          </mc:Fallback>
        </mc:AlternateContent>
        <p:cxnSp>
          <p:nvCxnSpPr>
            <p:cNvPr id="44" name="Straight Arrow Connector 43">
              <a:extLst>
                <a:ext uri="{FF2B5EF4-FFF2-40B4-BE49-F238E27FC236}">
                  <a16:creationId xmlns:a16="http://schemas.microsoft.com/office/drawing/2014/main" id="{B9B07754-6F8E-FBA9-D556-398FF8CBDE3B}"/>
                </a:ext>
              </a:extLst>
            </p:cNvPr>
            <p:cNvCxnSpPr>
              <a:cxnSpLocks/>
            </p:cNvCxnSpPr>
            <p:nvPr/>
          </p:nvCxnSpPr>
          <p:spPr>
            <a:xfrm flipV="1">
              <a:off x="21269325" y="13118244"/>
              <a:ext cx="0" cy="4124159"/>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68C68BF-EF5C-2424-FCEF-81347E3C1CB4}"/>
                </a:ext>
              </a:extLst>
            </p:cNvPr>
            <p:cNvCxnSpPr>
              <a:cxnSpLocks/>
            </p:cNvCxnSpPr>
            <p:nvPr/>
          </p:nvCxnSpPr>
          <p:spPr>
            <a:xfrm flipV="1">
              <a:off x="21878925" y="13118243"/>
              <a:ext cx="0" cy="4124159"/>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5605FF7E-85B1-4D63-3573-A6887AA950F2}"/>
                    </a:ext>
                  </a:extLst>
                </p:cNvPr>
                <p:cNvSpPr/>
                <p:nvPr/>
              </p:nvSpPr>
              <p:spPr>
                <a:xfrm>
                  <a:off x="21269325" y="14301680"/>
                  <a:ext cx="6123962" cy="1363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𝑐𝑜𝑠</m:t>
                        </m:r>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0</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m:t>
                                </m:r>
                              </m:sup>
                            </m:sSup>
                          </m:e>
                        </m:d>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=1</m:t>
                        </m:r>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46" name="Rectangle 45">
                  <a:extLst>
                    <a:ext uri="{FF2B5EF4-FFF2-40B4-BE49-F238E27FC236}">
                      <a16:creationId xmlns:a16="http://schemas.microsoft.com/office/drawing/2014/main" id="{5605FF7E-85B1-4D63-3573-A6887AA950F2}"/>
                    </a:ext>
                  </a:extLst>
                </p:cNvPr>
                <p:cNvSpPr>
                  <a:spLocks noRot="1" noChangeAspect="1" noMove="1" noResize="1" noEditPoints="1" noAdjustHandles="1" noChangeArrowheads="1" noChangeShapeType="1" noTextEdit="1"/>
                </p:cNvSpPr>
                <p:nvPr/>
              </p:nvSpPr>
              <p:spPr>
                <a:xfrm>
                  <a:off x="21269325" y="14301680"/>
                  <a:ext cx="6123962" cy="1363582"/>
                </a:xfrm>
                <a:prstGeom prst="rect">
                  <a:avLst/>
                </a:prstGeom>
                <a:blipFill>
                  <a:blip r:embed="rId8"/>
                  <a:stretch>
                    <a:fillRect/>
                  </a:stretch>
                </a:blipFill>
                <a:ln>
                  <a:noFill/>
                </a:ln>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E4E2A489-AC03-168A-D16E-35BF55855D3A}"/>
                </a:ext>
              </a:extLst>
            </p:cNvPr>
            <p:cNvCxnSpPr>
              <a:cxnSpLocks/>
            </p:cNvCxnSpPr>
            <p:nvPr/>
          </p:nvCxnSpPr>
          <p:spPr>
            <a:xfrm>
              <a:off x="31584900" y="13118242"/>
              <a:ext cx="0" cy="4124159"/>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7E196DE-68EF-A3FC-479A-0A2BF9CB6663}"/>
                </a:ext>
              </a:extLst>
            </p:cNvPr>
            <p:cNvCxnSpPr>
              <a:cxnSpLocks/>
            </p:cNvCxnSpPr>
            <p:nvPr/>
          </p:nvCxnSpPr>
          <p:spPr>
            <a:xfrm flipV="1">
              <a:off x="32194500" y="12893173"/>
              <a:ext cx="0" cy="4124159"/>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EB2D197C-09E2-2DFC-1227-4C2144A7441A}"/>
                    </a:ext>
                  </a:extLst>
                </p:cNvPr>
                <p:cNvSpPr/>
                <p:nvPr/>
              </p:nvSpPr>
              <p:spPr>
                <a:xfrm>
                  <a:off x="27393287" y="14273461"/>
                  <a:ext cx="4342696" cy="1363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𝑐𝑜𝑠</m:t>
                        </m:r>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180</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m:t>
                                </m:r>
                              </m:sup>
                            </m:sSup>
                          </m:e>
                        </m:d>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=−1</m:t>
                        </m:r>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49" name="Rectangle 48">
                  <a:extLst>
                    <a:ext uri="{FF2B5EF4-FFF2-40B4-BE49-F238E27FC236}">
                      <a16:creationId xmlns:a16="http://schemas.microsoft.com/office/drawing/2014/main" id="{EB2D197C-09E2-2DFC-1227-4C2144A7441A}"/>
                    </a:ext>
                  </a:extLst>
                </p:cNvPr>
                <p:cNvSpPr>
                  <a:spLocks noRot="1" noChangeAspect="1" noMove="1" noResize="1" noEditPoints="1" noAdjustHandles="1" noChangeArrowheads="1" noChangeShapeType="1" noTextEdit="1"/>
                </p:cNvSpPr>
                <p:nvPr/>
              </p:nvSpPr>
              <p:spPr>
                <a:xfrm>
                  <a:off x="27393287" y="14273461"/>
                  <a:ext cx="4342696" cy="1363582"/>
                </a:xfrm>
                <a:prstGeom prst="rect">
                  <a:avLst/>
                </a:prstGeom>
                <a:blipFill>
                  <a:blip r:embed="rId9"/>
                  <a:stretch>
                    <a:fillRect/>
                  </a:stretch>
                </a:blipFill>
                <a:ln>
                  <a:noFill/>
                </a:ln>
              </p:spPr>
              <p:txBody>
                <a:bodyPr/>
                <a:lstStyle/>
                <a:p>
                  <a:r>
                    <a:rPr lang="en-US">
                      <a:noFill/>
                    </a:rPr>
                    <a:t> </a:t>
                  </a:r>
                </a:p>
              </p:txBody>
            </p:sp>
          </mc:Fallback>
        </mc:AlternateContent>
      </p:grpSp>
      <p:sp>
        <p:nvSpPr>
          <p:cNvPr id="3" name="Rectangle 2">
            <a:extLst>
              <a:ext uri="{FF2B5EF4-FFF2-40B4-BE49-F238E27FC236}">
                <a16:creationId xmlns:a16="http://schemas.microsoft.com/office/drawing/2014/main" id="{B333E001-10F0-29DD-2817-132391C993BC}"/>
              </a:ext>
            </a:extLst>
          </p:cNvPr>
          <p:cNvSpPr/>
          <p:nvPr/>
        </p:nvSpPr>
        <p:spPr>
          <a:xfrm>
            <a:off x="12264024" y="8923418"/>
            <a:ext cx="6553573" cy="1363582"/>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 bunch of different marbles”</a:t>
            </a:r>
          </a:p>
        </p:txBody>
      </p:sp>
    </p:spTree>
    <p:extLst>
      <p:ext uri="{BB962C8B-B14F-4D97-AF65-F5344CB8AC3E}">
        <p14:creationId xmlns:p14="http://schemas.microsoft.com/office/powerpoint/2010/main" val="2885574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Dot Product</a:t>
            </a:r>
          </a:p>
        </p:txBody>
      </p:sp>
      <p:sp>
        <p:nvSpPr>
          <p:cNvPr id="5" name="Text Placeholder 4">
            <a:extLst>
              <a:ext uri="{FF2B5EF4-FFF2-40B4-BE49-F238E27FC236}">
                <a16:creationId xmlns:a16="http://schemas.microsoft.com/office/drawing/2014/main" id="{9EDE7DF4-5B8F-A811-57CB-8C41C3BD7066}"/>
              </a:ext>
            </a:extLst>
          </p:cNvPr>
          <p:cNvSpPr>
            <a:spLocks noGrp="1"/>
          </p:cNvSpPr>
          <p:nvPr>
            <p:ph type="body" sz="quarter" idx="10"/>
          </p:nvPr>
        </p:nvSpPr>
        <p:spPr/>
        <p:txBody>
          <a:bodyPr/>
          <a:lstStyle/>
          <a:p>
            <a:endParaRPr lang="en-US" dirty="0"/>
          </a:p>
        </p:txBody>
      </p:sp>
      <p:sp>
        <p:nvSpPr>
          <p:cNvPr id="3" name="Oval 2">
            <a:extLst>
              <a:ext uri="{FF2B5EF4-FFF2-40B4-BE49-F238E27FC236}">
                <a16:creationId xmlns:a16="http://schemas.microsoft.com/office/drawing/2014/main" id="{CBA7B88D-C67E-D109-725D-1B4C708C4FDB}"/>
              </a:ext>
            </a:extLst>
          </p:cNvPr>
          <p:cNvSpPr/>
          <p:nvPr/>
        </p:nvSpPr>
        <p:spPr>
          <a:xfrm>
            <a:off x="20471514" y="6339542"/>
            <a:ext cx="11901489" cy="11195867"/>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4" name="Straight Arrow Connector 3">
            <a:extLst>
              <a:ext uri="{FF2B5EF4-FFF2-40B4-BE49-F238E27FC236}">
                <a16:creationId xmlns:a16="http://schemas.microsoft.com/office/drawing/2014/main" id="{4A74A6C6-612E-6D27-D2F4-5982E1EE7F91}"/>
              </a:ext>
            </a:extLst>
          </p:cNvPr>
          <p:cNvCxnSpPr>
            <a:cxnSpLocks/>
          </p:cNvCxnSpPr>
          <p:nvPr/>
        </p:nvCxnSpPr>
        <p:spPr>
          <a:xfrm flipV="1">
            <a:off x="26393591" y="6339542"/>
            <a:ext cx="0" cy="5597933"/>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FB28DF6-4D09-9A7C-FC8A-D02D24891BF7}"/>
              </a:ext>
            </a:extLst>
          </p:cNvPr>
          <p:cNvCxnSpPr>
            <a:cxnSpLocks/>
          </p:cNvCxnSpPr>
          <p:nvPr/>
        </p:nvCxnSpPr>
        <p:spPr>
          <a:xfrm flipV="1">
            <a:off x="26422258" y="6715125"/>
            <a:ext cx="5548741" cy="5230467"/>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C7DB360-6516-5572-6C5F-455A926232A4}"/>
              </a:ext>
            </a:extLst>
          </p:cNvPr>
          <p:cNvSpPr/>
          <p:nvPr/>
        </p:nvSpPr>
        <p:spPr>
          <a:xfrm>
            <a:off x="24774432" y="4530480"/>
            <a:ext cx="2705286"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[0.0, 1.0]</a:t>
            </a:r>
          </a:p>
        </p:txBody>
      </p:sp>
      <p:sp>
        <p:nvSpPr>
          <p:cNvPr id="11" name="Rectangle 10">
            <a:extLst>
              <a:ext uri="{FF2B5EF4-FFF2-40B4-BE49-F238E27FC236}">
                <a16:creationId xmlns:a16="http://schemas.microsoft.com/office/drawing/2014/main" id="{E3BCC4D0-7813-ADEB-54F8-AA00FBCDE427}"/>
              </a:ext>
            </a:extLst>
          </p:cNvPr>
          <p:cNvSpPr/>
          <p:nvPr/>
        </p:nvSpPr>
        <p:spPr>
          <a:xfrm>
            <a:off x="31020360" y="4530480"/>
            <a:ext cx="2705286"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[1.0, 1.0]</a:t>
            </a:r>
          </a:p>
        </p:txBody>
      </p:sp>
      <p:cxnSp>
        <p:nvCxnSpPr>
          <p:cNvPr id="18" name="Straight Arrow Connector 17">
            <a:extLst>
              <a:ext uri="{FF2B5EF4-FFF2-40B4-BE49-F238E27FC236}">
                <a16:creationId xmlns:a16="http://schemas.microsoft.com/office/drawing/2014/main" id="{FECAD8AA-CBA5-70FB-CC82-485A06A6C49D}"/>
              </a:ext>
            </a:extLst>
          </p:cNvPr>
          <p:cNvCxnSpPr/>
          <p:nvPr/>
        </p:nvCxnSpPr>
        <p:spPr>
          <a:xfrm flipV="1">
            <a:off x="7229475" y="7611122"/>
            <a:ext cx="0" cy="9829800"/>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D2D6E4C-689B-03B4-D1A7-00F2BD17D8C6}"/>
              </a:ext>
            </a:extLst>
          </p:cNvPr>
          <p:cNvCxnSpPr>
            <a:cxnSpLocks/>
          </p:cNvCxnSpPr>
          <p:nvPr/>
        </p:nvCxnSpPr>
        <p:spPr>
          <a:xfrm flipV="1">
            <a:off x="7229475" y="7611121"/>
            <a:ext cx="9829801" cy="9829801"/>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5836090-609D-D578-DABE-D3E758F1B19D}"/>
              </a:ext>
            </a:extLst>
          </p:cNvPr>
          <p:cNvSpPr/>
          <p:nvPr/>
        </p:nvSpPr>
        <p:spPr>
          <a:xfrm>
            <a:off x="5876832" y="5657752"/>
            <a:ext cx="2705286"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[0.0, 1.0]</a:t>
            </a:r>
          </a:p>
        </p:txBody>
      </p:sp>
      <p:sp>
        <p:nvSpPr>
          <p:cNvPr id="22" name="Rectangle 21">
            <a:extLst>
              <a:ext uri="{FF2B5EF4-FFF2-40B4-BE49-F238E27FC236}">
                <a16:creationId xmlns:a16="http://schemas.microsoft.com/office/drawing/2014/main" id="{98F9B1B8-7523-C10F-3985-E741E722172B}"/>
              </a:ext>
            </a:extLst>
          </p:cNvPr>
          <p:cNvSpPr/>
          <p:nvPr/>
        </p:nvSpPr>
        <p:spPr>
          <a:xfrm>
            <a:off x="15706633" y="5657752"/>
            <a:ext cx="2705286"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[1.0, 1.0]</a:t>
            </a:r>
          </a:p>
        </p:txBody>
      </p:sp>
      <p:pic>
        <p:nvPicPr>
          <p:cNvPr id="23" name="Picture 22">
            <a:extLst>
              <a:ext uri="{FF2B5EF4-FFF2-40B4-BE49-F238E27FC236}">
                <a16:creationId xmlns:a16="http://schemas.microsoft.com/office/drawing/2014/main" id="{40530777-192B-A97A-0A14-3F24BB2705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4138" y="5001769"/>
            <a:ext cx="2958424" cy="2675547"/>
          </a:xfrm>
          <a:prstGeom prst="rect">
            <a:avLst/>
          </a:prstGeom>
        </p:spPr>
      </p:pic>
      <p:sp>
        <p:nvSpPr>
          <p:cNvPr id="38" name="Rectangle 37">
            <a:extLst>
              <a:ext uri="{FF2B5EF4-FFF2-40B4-BE49-F238E27FC236}">
                <a16:creationId xmlns:a16="http://schemas.microsoft.com/office/drawing/2014/main" id="{C842FDAB-2A9C-ACB8-B171-42D397FA036C}"/>
              </a:ext>
            </a:extLst>
          </p:cNvPr>
          <p:cNvSpPr/>
          <p:nvPr/>
        </p:nvSpPr>
        <p:spPr>
          <a:xfrm>
            <a:off x="12264024" y="8923418"/>
            <a:ext cx="6553573" cy="1363582"/>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 bunch of different marbles”</a:t>
            </a:r>
          </a:p>
        </p:txBody>
      </p:sp>
    </p:spTree>
    <p:extLst>
      <p:ext uri="{BB962C8B-B14F-4D97-AF65-F5344CB8AC3E}">
        <p14:creationId xmlns:p14="http://schemas.microsoft.com/office/powerpoint/2010/main" val="3012740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4762A18-61EC-40FA-57AF-B1A3170F7533}"/>
              </a:ext>
            </a:extLst>
          </p:cNvPr>
          <p:cNvSpPr/>
          <p:nvPr/>
        </p:nvSpPr>
        <p:spPr>
          <a:xfrm>
            <a:off x="17974061" y="13020842"/>
            <a:ext cx="1840366" cy="40554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Dot Product</a:t>
            </a:r>
          </a:p>
        </p:txBody>
      </p:sp>
      <p:sp>
        <p:nvSpPr>
          <p:cNvPr id="5" name="Text Placeholder 4">
            <a:extLst>
              <a:ext uri="{FF2B5EF4-FFF2-40B4-BE49-F238E27FC236}">
                <a16:creationId xmlns:a16="http://schemas.microsoft.com/office/drawing/2014/main" id="{9EDE7DF4-5B8F-A811-57CB-8C41C3BD7066}"/>
              </a:ext>
            </a:extLst>
          </p:cNvPr>
          <p:cNvSpPr>
            <a:spLocks noGrp="1"/>
          </p:cNvSpPr>
          <p:nvPr>
            <p:ph type="body" sz="quarter" idx="10"/>
          </p:nvPr>
        </p:nvSpPr>
        <p:spPr/>
        <p:txBody>
          <a:bodyPr/>
          <a:lstStyle/>
          <a:p>
            <a:endParaRPr lang="en-US" dirty="0"/>
          </a:p>
        </p:txBody>
      </p:sp>
      <p:sp>
        <p:nvSpPr>
          <p:cNvPr id="3" name="Oval 2">
            <a:extLst>
              <a:ext uri="{FF2B5EF4-FFF2-40B4-BE49-F238E27FC236}">
                <a16:creationId xmlns:a16="http://schemas.microsoft.com/office/drawing/2014/main" id="{CBA7B88D-C67E-D109-725D-1B4C708C4FDB}"/>
              </a:ext>
            </a:extLst>
          </p:cNvPr>
          <p:cNvSpPr/>
          <p:nvPr/>
        </p:nvSpPr>
        <p:spPr>
          <a:xfrm>
            <a:off x="20471514" y="6339542"/>
            <a:ext cx="11901489" cy="11195867"/>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4" name="Straight Arrow Connector 3">
            <a:extLst>
              <a:ext uri="{FF2B5EF4-FFF2-40B4-BE49-F238E27FC236}">
                <a16:creationId xmlns:a16="http://schemas.microsoft.com/office/drawing/2014/main" id="{4A74A6C6-612E-6D27-D2F4-5982E1EE7F91}"/>
              </a:ext>
            </a:extLst>
          </p:cNvPr>
          <p:cNvCxnSpPr>
            <a:cxnSpLocks/>
          </p:cNvCxnSpPr>
          <p:nvPr/>
        </p:nvCxnSpPr>
        <p:spPr>
          <a:xfrm flipV="1">
            <a:off x="26393591" y="6339542"/>
            <a:ext cx="0" cy="5597933"/>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FB28DF6-4D09-9A7C-FC8A-D02D24891BF7}"/>
              </a:ext>
            </a:extLst>
          </p:cNvPr>
          <p:cNvCxnSpPr>
            <a:cxnSpLocks/>
            <a:endCxn id="3" idx="7"/>
          </p:cNvCxnSpPr>
          <p:nvPr/>
        </p:nvCxnSpPr>
        <p:spPr>
          <a:xfrm flipV="1">
            <a:off x="26422258" y="7979139"/>
            <a:ext cx="4207812" cy="3966453"/>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C7DB360-6516-5572-6C5F-455A926232A4}"/>
              </a:ext>
            </a:extLst>
          </p:cNvPr>
          <p:cNvSpPr/>
          <p:nvPr/>
        </p:nvSpPr>
        <p:spPr>
          <a:xfrm>
            <a:off x="24774432" y="4530480"/>
            <a:ext cx="2705286"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[0.0, 1.0]</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E3BCC4D0-7813-ADEB-54F8-AA00FBCDE427}"/>
                  </a:ext>
                </a:extLst>
              </p:cNvPr>
              <p:cNvSpPr/>
              <p:nvPr/>
            </p:nvSpPr>
            <p:spPr>
              <a:xfrm>
                <a:off x="31049026" y="5867403"/>
                <a:ext cx="2705286" cy="230786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fPr>
                        <m:num>
                          <m:rad>
                            <m:radPr>
                              <m:degHide m:val="on"/>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radPr>
                            <m:deg/>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2</m:t>
                              </m:r>
                            </m:e>
                          </m:rad>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2</m:t>
                          </m:r>
                        </m:den>
                      </m:f>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mn-ea"/>
                              <a:cs typeface="NVIDIA Sans" panose="020B0503020203020204" pitchFamily="34" charset="0"/>
                            </a:rPr>
                          </m:ctrlPr>
                        </m:fPr>
                        <m:num>
                          <m:rad>
                            <m:radPr>
                              <m:degHide m:val="on"/>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mn-ea"/>
                                  <a:cs typeface="NVIDIA Sans" panose="020B0503020203020204" pitchFamily="34" charset="0"/>
                                </a:rPr>
                              </m:ctrlPr>
                            </m:radPr>
                            <m:deg/>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mn-ea"/>
                                  <a:cs typeface="NVIDIA Sans" panose="020B0503020203020204" pitchFamily="34" charset="0"/>
                                </a:rPr>
                                <m:t>2</m:t>
                              </m:r>
                            </m:e>
                          </m:rad>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mn-ea"/>
                              <a:cs typeface="NVIDIA Sans" panose="020B0503020203020204" pitchFamily="34" charset="0"/>
                            </a:rPr>
                            <m:t>2</m:t>
                          </m:r>
                        </m:den>
                      </m:f>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11" name="Rectangle 10">
                <a:extLst>
                  <a:ext uri="{FF2B5EF4-FFF2-40B4-BE49-F238E27FC236}">
                    <a16:creationId xmlns:a16="http://schemas.microsoft.com/office/drawing/2014/main" id="{E3BCC4D0-7813-ADEB-54F8-AA00FBCDE427}"/>
                  </a:ext>
                </a:extLst>
              </p:cNvPr>
              <p:cNvSpPr>
                <a:spLocks noRot="1" noChangeAspect="1" noMove="1" noResize="1" noEditPoints="1" noAdjustHandles="1" noChangeArrowheads="1" noChangeShapeType="1" noTextEdit="1"/>
              </p:cNvSpPr>
              <p:nvPr/>
            </p:nvSpPr>
            <p:spPr>
              <a:xfrm>
                <a:off x="31049026" y="5867403"/>
                <a:ext cx="2705286" cy="2307861"/>
              </a:xfrm>
              <a:prstGeom prst="rect">
                <a:avLst/>
              </a:prstGeom>
              <a:blipFill>
                <a:blip r:embed="rId3"/>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3" name="Table 13">
                <a:extLst>
                  <a:ext uri="{FF2B5EF4-FFF2-40B4-BE49-F238E27FC236}">
                    <a16:creationId xmlns:a16="http://schemas.microsoft.com/office/drawing/2014/main" id="{C08799E7-2463-7AAF-153E-42B259444D50}"/>
                  </a:ext>
                </a:extLst>
              </p:cNvPr>
              <p:cNvGraphicFramePr>
                <a:graphicFrameLocks noGrp="1"/>
              </p:cNvGraphicFramePr>
              <p:nvPr/>
            </p:nvGraphicFramePr>
            <p:xfrm>
              <a:off x="12394547" y="13020842"/>
              <a:ext cx="7419880" cy="4055497"/>
            </p:xfrm>
            <a:graphic>
              <a:graphicData uri="http://schemas.openxmlformats.org/drawingml/2006/table">
                <a:tbl>
                  <a:tblPr firstRow="1" bandRow="1">
                    <a:tableStyleId>{5C22544A-7EE6-4342-B048-85BDC9FD1C3A}</a:tableStyleId>
                  </a:tblPr>
                  <a:tblGrid>
                    <a:gridCol w="1854970">
                      <a:extLst>
                        <a:ext uri="{9D8B030D-6E8A-4147-A177-3AD203B41FA5}">
                          <a16:colId xmlns:a16="http://schemas.microsoft.com/office/drawing/2014/main" val="315781999"/>
                        </a:ext>
                      </a:extLst>
                    </a:gridCol>
                    <a:gridCol w="1854970">
                      <a:extLst>
                        <a:ext uri="{9D8B030D-6E8A-4147-A177-3AD203B41FA5}">
                          <a16:colId xmlns:a16="http://schemas.microsoft.com/office/drawing/2014/main" val="4125437195"/>
                        </a:ext>
                      </a:extLst>
                    </a:gridCol>
                    <a:gridCol w="1854970">
                      <a:extLst>
                        <a:ext uri="{9D8B030D-6E8A-4147-A177-3AD203B41FA5}">
                          <a16:colId xmlns:a16="http://schemas.microsoft.com/office/drawing/2014/main" val="1669418738"/>
                        </a:ext>
                      </a:extLst>
                    </a:gridCol>
                    <a:gridCol w="1854970">
                      <a:extLst>
                        <a:ext uri="{9D8B030D-6E8A-4147-A177-3AD203B41FA5}">
                          <a16:colId xmlns:a16="http://schemas.microsoft.com/office/drawing/2014/main" val="2462266595"/>
                        </a:ext>
                      </a:extLst>
                    </a:gridCol>
                  </a:tblGrid>
                  <a:tr h="825273">
                    <a:tc>
                      <a:txBody>
                        <a:bodyPr/>
                        <a:lstStyle/>
                        <a:p>
                          <a:pPr algn="ctr"/>
                          <a:endParaRPr lang="en-US" sz="4000" b="0" dirty="0">
                            <a:solidFill>
                              <a:sysClr val="windowText" lastClr="000000"/>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dirty="0">
                              <a:solidFill>
                                <a:sysClr val="windowText" lastClr="000000"/>
                              </a:solidFill>
                              <a:latin typeface="+mn-lt"/>
                            </a:rPr>
                            <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dirty="0">
                              <a:solidFill>
                                <a:sysClr val="windowText" lastClr="000000"/>
                              </a:solidFill>
                              <a:latin typeface="+mn-lt"/>
                            </a:rPr>
                            <a:t>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dirty="0">
                              <a:solidFill>
                                <a:sysClr val="windowText" lastClr="000000"/>
                              </a:solidFill>
                              <a:latin typeface="+mn-lt"/>
                            </a:rPr>
                            <a:t>A x 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8273962"/>
                      </a:ext>
                    </a:extLst>
                  </a:tr>
                  <a:tr h="1615112">
                    <a:tc>
                      <a:txBody>
                        <a:bodyPr/>
                        <a:lstStyle/>
                        <a:p>
                          <a:pPr algn="ctr"/>
                          <a:r>
                            <a:rPr lang="en-US" sz="4000" b="0" dirty="0">
                              <a:solidFill>
                                <a:sysClr val="windowText" lastClr="000000"/>
                              </a:solidFill>
                              <a:latin typeface="+mn-lt"/>
                            </a:rPr>
                            <a:t>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dirty="0">
                              <a:solidFill>
                                <a:sysClr val="windowText" lastClr="000000"/>
                              </a:solidFill>
                              <a:latin typeface="+mn-lt"/>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solidFill>
                                          <a:schemeClr val="bg1"/>
                                        </a:solidFill>
                                        <a:latin typeface="Cambria Math" panose="02040503050406030204" pitchFamily="18" charset="0"/>
                                        <a:cs typeface="NVIDIA Sans" panose="020B0503020203020204" pitchFamily="34" charset="0"/>
                                      </a:rPr>
                                    </m:ctrlPr>
                                  </m:fPr>
                                  <m:num>
                                    <m:rad>
                                      <m:radPr>
                                        <m:degHide m:val="on"/>
                                        <m:ctrlPr>
                                          <a:rPr lang="en-US" sz="4000" i="1" smtClean="0">
                                            <a:solidFill>
                                              <a:schemeClr val="bg1"/>
                                            </a:solidFill>
                                            <a:latin typeface="Cambria Math" panose="02040503050406030204" pitchFamily="18" charset="0"/>
                                            <a:cs typeface="NVIDIA Sans" panose="020B0503020203020204" pitchFamily="34" charset="0"/>
                                          </a:rPr>
                                        </m:ctrlPr>
                                      </m:radPr>
                                      <m:deg/>
                                      <m:e>
                                        <m:r>
                                          <a:rPr lang="en-US" sz="4000" b="0" i="1" smtClean="0">
                                            <a:solidFill>
                                              <a:schemeClr val="bg1"/>
                                            </a:solidFill>
                                            <a:latin typeface="Cambria Math" panose="02040503050406030204" pitchFamily="18" charset="0"/>
                                            <a:cs typeface="NVIDIA Sans" panose="020B0503020203020204" pitchFamily="34" charset="0"/>
                                          </a:rPr>
                                          <m:t>2</m:t>
                                        </m:r>
                                      </m:e>
                                    </m:rad>
                                  </m:num>
                                  <m:den>
                                    <m:r>
                                      <a:rPr lang="en-US" sz="4000" b="0" i="1" smtClean="0">
                                        <a:solidFill>
                                          <a:schemeClr val="bg1"/>
                                        </a:solidFill>
                                        <a:latin typeface="Cambria Math" panose="02040503050406030204" pitchFamily="18" charset="0"/>
                                        <a:cs typeface="NVIDIA Sans" panose="020B0503020203020204" pitchFamily="34" charset="0"/>
                                      </a:rPr>
                                      <m:t>2</m:t>
                                    </m:r>
                                  </m:den>
                                </m:f>
                              </m:oMath>
                            </m:oMathPara>
                          </a14:m>
                          <a:endParaRPr lang="en-US" sz="4000" b="0" dirty="0">
                            <a:solidFill>
                              <a:sysClr val="windowText" lastClr="000000"/>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dirty="0">
                              <a:solidFill>
                                <a:sysClr val="windowText" lastClr="000000"/>
                              </a:solidFill>
                              <a:latin typeface="+mn-lt"/>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993222"/>
                      </a:ext>
                    </a:extLst>
                  </a:tr>
                  <a:tr h="1615112">
                    <a:tc>
                      <a:txBody>
                        <a:bodyPr/>
                        <a:lstStyle/>
                        <a:p>
                          <a:pPr algn="ctr"/>
                          <a:r>
                            <a:rPr lang="en-US" sz="4000" b="0" dirty="0">
                              <a:solidFill>
                                <a:sysClr val="windowText" lastClr="000000"/>
                              </a:solidFill>
                              <a:latin typeface="+mn-lt"/>
                            </a:rPr>
                            <a: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dirty="0">
                              <a:solidFill>
                                <a:sysClr val="windowText" lastClr="000000"/>
                              </a:solidFill>
                              <a:latin typeface="+mn-lt"/>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solidFill>
                                          <a:schemeClr val="bg1"/>
                                        </a:solidFill>
                                        <a:latin typeface="Cambria Math" panose="02040503050406030204" pitchFamily="18" charset="0"/>
                                        <a:cs typeface="NVIDIA Sans" panose="020B0503020203020204" pitchFamily="34" charset="0"/>
                                      </a:rPr>
                                    </m:ctrlPr>
                                  </m:fPr>
                                  <m:num>
                                    <m:rad>
                                      <m:radPr>
                                        <m:degHide m:val="on"/>
                                        <m:ctrlPr>
                                          <a:rPr lang="en-US" sz="4000" i="1" smtClean="0">
                                            <a:solidFill>
                                              <a:schemeClr val="bg1"/>
                                            </a:solidFill>
                                            <a:latin typeface="Cambria Math" panose="02040503050406030204" pitchFamily="18" charset="0"/>
                                            <a:cs typeface="NVIDIA Sans" panose="020B0503020203020204" pitchFamily="34" charset="0"/>
                                          </a:rPr>
                                        </m:ctrlPr>
                                      </m:radPr>
                                      <m:deg/>
                                      <m:e>
                                        <m:r>
                                          <a:rPr lang="en-US" sz="4000" b="0" i="1" smtClean="0">
                                            <a:solidFill>
                                              <a:schemeClr val="bg1"/>
                                            </a:solidFill>
                                            <a:latin typeface="Cambria Math" panose="02040503050406030204" pitchFamily="18" charset="0"/>
                                            <a:cs typeface="NVIDIA Sans" panose="020B0503020203020204" pitchFamily="34" charset="0"/>
                                          </a:rPr>
                                          <m:t>2</m:t>
                                        </m:r>
                                      </m:e>
                                    </m:rad>
                                  </m:num>
                                  <m:den>
                                    <m:r>
                                      <a:rPr lang="en-US" sz="4000" b="0" i="1" smtClean="0">
                                        <a:solidFill>
                                          <a:schemeClr val="bg1"/>
                                        </a:solidFill>
                                        <a:latin typeface="Cambria Math" panose="02040503050406030204" pitchFamily="18" charset="0"/>
                                        <a:cs typeface="NVIDIA Sans" panose="020B0503020203020204" pitchFamily="34" charset="0"/>
                                      </a:rPr>
                                      <m:t>2</m:t>
                                    </m:r>
                                  </m:den>
                                </m:f>
                              </m:oMath>
                            </m:oMathPara>
                          </a14:m>
                          <a:endParaRPr lang="en-US" sz="4000" b="0" dirty="0">
                            <a:solidFill>
                              <a:sysClr val="windowText" lastClr="000000"/>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solidFill>
                                          <a:schemeClr val="bg1"/>
                                        </a:solidFill>
                                        <a:latin typeface="Cambria Math" panose="02040503050406030204" pitchFamily="18" charset="0"/>
                                        <a:cs typeface="NVIDIA Sans" panose="020B0503020203020204" pitchFamily="34" charset="0"/>
                                      </a:rPr>
                                    </m:ctrlPr>
                                  </m:fPr>
                                  <m:num>
                                    <m:rad>
                                      <m:radPr>
                                        <m:degHide m:val="on"/>
                                        <m:ctrlPr>
                                          <a:rPr lang="en-US" sz="4000" i="1" smtClean="0">
                                            <a:solidFill>
                                              <a:schemeClr val="bg1"/>
                                            </a:solidFill>
                                            <a:latin typeface="Cambria Math" panose="02040503050406030204" pitchFamily="18" charset="0"/>
                                            <a:cs typeface="NVIDIA Sans" panose="020B0503020203020204" pitchFamily="34" charset="0"/>
                                          </a:rPr>
                                        </m:ctrlPr>
                                      </m:radPr>
                                      <m:deg/>
                                      <m:e>
                                        <m:r>
                                          <a:rPr lang="en-US" sz="4000" b="0" i="1" smtClean="0">
                                            <a:solidFill>
                                              <a:schemeClr val="bg1"/>
                                            </a:solidFill>
                                            <a:latin typeface="Cambria Math" panose="02040503050406030204" pitchFamily="18" charset="0"/>
                                            <a:cs typeface="NVIDIA Sans" panose="020B0503020203020204" pitchFamily="34" charset="0"/>
                                          </a:rPr>
                                          <m:t>2</m:t>
                                        </m:r>
                                      </m:e>
                                    </m:rad>
                                  </m:num>
                                  <m:den>
                                    <m:r>
                                      <a:rPr lang="en-US" sz="4000" b="0" i="1" smtClean="0">
                                        <a:solidFill>
                                          <a:schemeClr val="bg1"/>
                                        </a:solidFill>
                                        <a:latin typeface="Cambria Math" panose="02040503050406030204" pitchFamily="18" charset="0"/>
                                        <a:cs typeface="NVIDIA Sans" panose="020B0503020203020204" pitchFamily="34" charset="0"/>
                                      </a:rPr>
                                      <m:t>2</m:t>
                                    </m:r>
                                  </m:den>
                                </m:f>
                              </m:oMath>
                            </m:oMathPara>
                          </a14:m>
                          <a:endParaRPr lang="en-US" sz="4000" b="0" dirty="0">
                            <a:solidFill>
                              <a:sysClr val="windowText" lastClr="000000"/>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9823510"/>
                      </a:ext>
                    </a:extLst>
                  </a:tr>
                </a:tbl>
              </a:graphicData>
            </a:graphic>
          </p:graphicFrame>
        </mc:Choice>
        <mc:Fallback xmlns="">
          <p:graphicFrame>
            <p:nvGraphicFramePr>
              <p:cNvPr id="13" name="Table 13">
                <a:extLst>
                  <a:ext uri="{FF2B5EF4-FFF2-40B4-BE49-F238E27FC236}">
                    <a16:creationId xmlns:a16="http://schemas.microsoft.com/office/drawing/2014/main" id="{C08799E7-2463-7AAF-153E-42B259444D50}"/>
                  </a:ext>
                </a:extLst>
              </p:cNvPr>
              <p:cNvGraphicFramePr>
                <a:graphicFrameLocks noGrp="1"/>
              </p:cNvGraphicFramePr>
              <p:nvPr>
                <p:extLst>
                  <p:ext uri="{D42A27DB-BD31-4B8C-83A1-F6EECF244321}">
                    <p14:modId xmlns:p14="http://schemas.microsoft.com/office/powerpoint/2010/main" val="4070310683"/>
                  </p:ext>
                </p:extLst>
              </p:nvPr>
            </p:nvGraphicFramePr>
            <p:xfrm>
              <a:off x="12394547" y="13020842"/>
              <a:ext cx="7419880" cy="4055497"/>
            </p:xfrm>
            <a:graphic>
              <a:graphicData uri="http://schemas.openxmlformats.org/drawingml/2006/table">
                <a:tbl>
                  <a:tblPr firstRow="1" bandRow="1">
                    <a:tableStyleId>{5C22544A-7EE6-4342-B048-85BDC9FD1C3A}</a:tableStyleId>
                  </a:tblPr>
                  <a:tblGrid>
                    <a:gridCol w="1854970">
                      <a:extLst>
                        <a:ext uri="{9D8B030D-6E8A-4147-A177-3AD203B41FA5}">
                          <a16:colId xmlns:a16="http://schemas.microsoft.com/office/drawing/2014/main" val="315781999"/>
                        </a:ext>
                      </a:extLst>
                    </a:gridCol>
                    <a:gridCol w="1854970">
                      <a:extLst>
                        <a:ext uri="{9D8B030D-6E8A-4147-A177-3AD203B41FA5}">
                          <a16:colId xmlns:a16="http://schemas.microsoft.com/office/drawing/2014/main" val="4125437195"/>
                        </a:ext>
                      </a:extLst>
                    </a:gridCol>
                    <a:gridCol w="1854970">
                      <a:extLst>
                        <a:ext uri="{9D8B030D-6E8A-4147-A177-3AD203B41FA5}">
                          <a16:colId xmlns:a16="http://schemas.microsoft.com/office/drawing/2014/main" val="1669418738"/>
                        </a:ext>
                      </a:extLst>
                    </a:gridCol>
                    <a:gridCol w="1854970">
                      <a:extLst>
                        <a:ext uri="{9D8B030D-6E8A-4147-A177-3AD203B41FA5}">
                          <a16:colId xmlns:a16="http://schemas.microsoft.com/office/drawing/2014/main" val="2462266595"/>
                        </a:ext>
                      </a:extLst>
                    </a:gridCol>
                  </a:tblGrid>
                  <a:tr h="825273">
                    <a:tc>
                      <a:txBody>
                        <a:bodyPr/>
                        <a:lstStyle/>
                        <a:p>
                          <a:pPr algn="ctr"/>
                          <a:endParaRPr lang="en-US" sz="4000" b="0" dirty="0">
                            <a:solidFill>
                              <a:sysClr val="windowText" lastClr="000000"/>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dirty="0">
                              <a:solidFill>
                                <a:sysClr val="windowText" lastClr="000000"/>
                              </a:solidFill>
                              <a:latin typeface="+mn-lt"/>
                            </a:rPr>
                            <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dirty="0">
                              <a:solidFill>
                                <a:sysClr val="windowText" lastClr="000000"/>
                              </a:solidFill>
                              <a:latin typeface="+mn-lt"/>
                            </a:rPr>
                            <a:t>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dirty="0">
                              <a:solidFill>
                                <a:sysClr val="windowText" lastClr="000000"/>
                              </a:solidFill>
                              <a:latin typeface="+mn-lt"/>
                            </a:rPr>
                            <a:t>A x 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8273962"/>
                      </a:ext>
                    </a:extLst>
                  </a:tr>
                  <a:tr h="1615112">
                    <a:tc>
                      <a:txBody>
                        <a:bodyPr/>
                        <a:lstStyle/>
                        <a:p>
                          <a:pPr algn="ctr"/>
                          <a:r>
                            <a:rPr lang="en-US" sz="4000" b="0" dirty="0">
                              <a:solidFill>
                                <a:sysClr val="windowText" lastClr="000000"/>
                              </a:solidFill>
                              <a:latin typeface="+mn-lt"/>
                            </a:rPr>
                            <a:t>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dirty="0">
                              <a:solidFill>
                                <a:sysClr val="windowText" lastClr="000000"/>
                              </a:solidFill>
                              <a:latin typeface="+mn-lt"/>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4"/>
                          <a:stretch>
                            <a:fillRect l="-200000" t="-53962" r="-100328" b="-101132"/>
                          </a:stretch>
                        </a:blipFill>
                      </a:tcPr>
                    </a:tc>
                    <a:tc>
                      <a:txBody>
                        <a:bodyPr/>
                        <a:lstStyle/>
                        <a:p>
                          <a:pPr algn="ctr"/>
                          <a:r>
                            <a:rPr lang="en-US" sz="4000" b="0" dirty="0">
                              <a:solidFill>
                                <a:sysClr val="windowText" lastClr="000000"/>
                              </a:solidFill>
                              <a:latin typeface="+mn-lt"/>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993222"/>
                      </a:ext>
                    </a:extLst>
                  </a:tr>
                  <a:tr h="1615112">
                    <a:tc>
                      <a:txBody>
                        <a:bodyPr/>
                        <a:lstStyle/>
                        <a:p>
                          <a:pPr algn="ctr"/>
                          <a:r>
                            <a:rPr lang="en-US" sz="4000" b="0" dirty="0">
                              <a:solidFill>
                                <a:sysClr val="windowText" lastClr="000000"/>
                              </a:solidFill>
                              <a:latin typeface="+mn-lt"/>
                            </a:rPr>
                            <a:t>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4000" b="0" dirty="0">
                              <a:solidFill>
                                <a:sysClr val="windowText" lastClr="000000"/>
                              </a:solidFill>
                              <a:latin typeface="+mn-lt"/>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4"/>
                          <a:stretch>
                            <a:fillRect l="-200000" t="-153383" r="-100328" b="-752"/>
                          </a:stretch>
                        </a:blipFill>
                      </a:tcPr>
                    </a:tc>
                    <a:tc>
                      <a:txBody>
                        <a:bodyPr/>
                        <a:lstStyle/>
                        <a:p>
                          <a:endParaRPr lang="en-US"/>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4"/>
                          <a:stretch>
                            <a:fillRect l="-300987" t="-153383" r="-658" b="-752"/>
                          </a:stretch>
                        </a:blipFill>
                      </a:tcPr>
                    </a:tc>
                    <a:extLst>
                      <a:ext uri="{0D108BD9-81ED-4DB2-BD59-A6C34878D82A}">
                        <a16:rowId xmlns:a16="http://schemas.microsoft.com/office/drawing/2014/main" val="2079823510"/>
                      </a:ext>
                    </a:extLst>
                  </a:tr>
                </a:tbl>
              </a:graphicData>
            </a:graphic>
          </p:graphicFrame>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D13E1A71-847B-7D28-AD68-8EE36C3A81EF}"/>
                  </a:ext>
                </a:extLst>
              </p:cNvPr>
              <p:cNvSpPr/>
              <p:nvPr/>
            </p:nvSpPr>
            <p:spPr>
              <a:xfrm>
                <a:off x="15052839" y="17389637"/>
                <a:ext cx="3547755" cy="1363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𝑐𝑜𝑠</m:t>
                      </m:r>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45</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m:t>
                              </m:r>
                            </m:sup>
                          </m:sSup>
                        </m:e>
                      </m:d>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m:t>
                      </m:r>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14" name="Rectangle 13">
                <a:extLst>
                  <a:ext uri="{FF2B5EF4-FFF2-40B4-BE49-F238E27FC236}">
                    <a16:creationId xmlns:a16="http://schemas.microsoft.com/office/drawing/2014/main" id="{D13E1A71-847B-7D28-AD68-8EE36C3A81EF}"/>
                  </a:ext>
                </a:extLst>
              </p:cNvPr>
              <p:cNvSpPr>
                <a:spLocks noRot="1" noChangeAspect="1" noMove="1" noResize="1" noEditPoints="1" noAdjustHandles="1" noChangeArrowheads="1" noChangeShapeType="1" noTextEdit="1"/>
              </p:cNvSpPr>
              <p:nvPr/>
            </p:nvSpPr>
            <p:spPr>
              <a:xfrm>
                <a:off x="15052839" y="17389637"/>
                <a:ext cx="3547755" cy="1363582"/>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D7010FF4-08F2-1B35-6C70-ED61A30C4758}"/>
                  </a:ext>
                </a:extLst>
              </p:cNvPr>
              <p:cNvSpPr/>
              <p:nvPr/>
            </p:nvSpPr>
            <p:spPr>
              <a:xfrm>
                <a:off x="17974061" y="17389637"/>
                <a:ext cx="1671423" cy="1363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ctrlPr>
                        </m:fPr>
                        <m:num>
                          <m:rad>
                            <m:radPr>
                              <m:degHide m:val="on"/>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ctrlPr>
                            </m:radPr>
                            <m:deg/>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2</m:t>
                              </m:r>
                            </m:e>
                          </m:rad>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2</m:t>
                          </m:r>
                        </m:den>
                      </m:f>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19" name="Rectangle 18">
                <a:extLst>
                  <a:ext uri="{FF2B5EF4-FFF2-40B4-BE49-F238E27FC236}">
                    <a16:creationId xmlns:a16="http://schemas.microsoft.com/office/drawing/2014/main" id="{D7010FF4-08F2-1B35-6C70-ED61A30C4758}"/>
                  </a:ext>
                </a:extLst>
              </p:cNvPr>
              <p:cNvSpPr>
                <a:spLocks noRot="1" noChangeAspect="1" noMove="1" noResize="1" noEditPoints="1" noAdjustHandles="1" noChangeArrowheads="1" noChangeShapeType="1" noTextEdit="1"/>
              </p:cNvSpPr>
              <p:nvPr/>
            </p:nvSpPr>
            <p:spPr>
              <a:xfrm>
                <a:off x="17974061" y="17389637"/>
                <a:ext cx="1671423" cy="1363582"/>
              </a:xfrm>
              <a:prstGeom prst="rect">
                <a:avLst/>
              </a:prstGeom>
              <a:blipFill>
                <a:blip r:embed="rId6"/>
                <a:stretch>
                  <a:fillRect/>
                </a:stretch>
              </a:blipFill>
              <a:ln>
                <a:noFill/>
              </a:ln>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3BD5DC44-7B40-5495-250B-9182E4100288}"/>
              </a:ext>
            </a:extLst>
          </p:cNvPr>
          <p:cNvGrpSpPr/>
          <p:nvPr/>
        </p:nvGrpSpPr>
        <p:grpSpPr>
          <a:xfrm>
            <a:off x="23729426" y="3498559"/>
            <a:ext cx="7813051" cy="3040046"/>
            <a:chOff x="23729426" y="3498559"/>
            <a:chExt cx="7813051" cy="3040046"/>
          </a:xfrm>
        </p:grpSpPr>
        <p:sp>
          <p:nvSpPr>
            <p:cNvPr id="21" name="Rectangle 20">
              <a:extLst>
                <a:ext uri="{FF2B5EF4-FFF2-40B4-BE49-F238E27FC236}">
                  <a16:creationId xmlns:a16="http://schemas.microsoft.com/office/drawing/2014/main" id="{3DC65FB6-64AF-CE12-ADD5-B6C7D7D824CA}"/>
                </a:ext>
              </a:extLst>
            </p:cNvPr>
            <p:cNvSpPr/>
            <p:nvPr/>
          </p:nvSpPr>
          <p:spPr>
            <a:xfrm>
              <a:off x="23729426" y="3498559"/>
              <a:ext cx="1374902" cy="136358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panose="020B0503020203020204" pitchFamily="34" charset="0"/>
                  <a:ea typeface="+mn-ea"/>
                  <a:cs typeface="NVIDIA Sans" panose="020B0503020203020204" pitchFamily="34" charset="0"/>
                </a:rPr>
                <a:t>A</a:t>
              </a:r>
            </a:p>
          </p:txBody>
        </p:sp>
        <p:sp>
          <p:nvSpPr>
            <p:cNvPr id="22" name="Rectangle 21">
              <a:extLst>
                <a:ext uri="{FF2B5EF4-FFF2-40B4-BE49-F238E27FC236}">
                  <a16:creationId xmlns:a16="http://schemas.microsoft.com/office/drawing/2014/main" id="{7CF11DEB-4360-FC3E-2439-D8EAC5A6C8EB}"/>
                </a:ext>
              </a:extLst>
            </p:cNvPr>
            <p:cNvSpPr/>
            <p:nvPr/>
          </p:nvSpPr>
          <p:spPr>
            <a:xfrm>
              <a:off x="30167575" y="5175023"/>
              <a:ext cx="1374902" cy="136358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panose="020B0503020203020204" pitchFamily="34" charset="0"/>
                  <a:ea typeface="+mn-ea"/>
                  <a:cs typeface="NVIDIA Sans" panose="020B0503020203020204" pitchFamily="34" charset="0"/>
                </a:rPr>
                <a:t>B</a:t>
              </a:r>
            </a:p>
          </p:txBody>
        </p:sp>
      </p:grpSp>
      <p:cxnSp>
        <p:nvCxnSpPr>
          <p:cNvPr id="25" name="Straight Arrow Connector 24">
            <a:extLst>
              <a:ext uri="{FF2B5EF4-FFF2-40B4-BE49-F238E27FC236}">
                <a16:creationId xmlns:a16="http://schemas.microsoft.com/office/drawing/2014/main" id="{D1645C8A-F64D-A60A-00DE-C00582F56861}"/>
              </a:ext>
            </a:extLst>
          </p:cNvPr>
          <p:cNvCxnSpPr/>
          <p:nvPr/>
        </p:nvCxnSpPr>
        <p:spPr>
          <a:xfrm flipV="1">
            <a:off x="7229475" y="7611122"/>
            <a:ext cx="0" cy="9829800"/>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4B234F1-8288-8CA7-9430-26F8A62E2EB4}"/>
              </a:ext>
            </a:extLst>
          </p:cNvPr>
          <p:cNvCxnSpPr>
            <a:cxnSpLocks/>
          </p:cNvCxnSpPr>
          <p:nvPr/>
        </p:nvCxnSpPr>
        <p:spPr>
          <a:xfrm flipV="1">
            <a:off x="7229475" y="7611121"/>
            <a:ext cx="9829801" cy="9829801"/>
          </a:xfrm>
          <a:prstGeom prst="straightConnector1">
            <a:avLst/>
          </a:prstGeom>
          <a:ln w="152400">
            <a:solidFill>
              <a:schemeClr val="bg1">
                <a:lumMod val="95000"/>
                <a:lumOff val="5000"/>
              </a:schemeClr>
            </a:solidFill>
            <a:headEnd type="oval" w="sm" len="sm"/>
            <a:tailEnd type="triangle" w="lg" len="lg"/>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A7521DB-EF10-DF1C-B179-8A65D567C954}"/>
              </a:ext>
            </a:extLst>
          </p:cNvPr>
          <p:cNvSpPr/>
          <p:nvPr/>
        </p:nvSpPr>
        <p:spPr>
          <a:xfrm>
            <a:off x="5876832" y="5657752"/>
            <a:ext cx="2705286"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[0.0, 1.0]</a:t>
            </a:r>
          </a:p>
        </p:txBody>
      </p:sp>
      <p:sp>
        <p:nvSpPr>
          <p:cNvPr id="32" name="Rectangle 31">
            <a:extLst>
              <a:ext uri="{FF2B5EF4-FFF2-40B4-BE49-F238E27FC236}">
                <a16:creationId xmlns:a16="http://schemas.microsoft.com/office/drawing/2014/main" id="{92BBB38E-004B-4F32-9CD7-2C786F613FC3}"/>
              </a:ext>
            </a:extLst>
          </p:cNvPr>
          <p:cNvSpPr/>
          <p:nvPr/>
        </p:nvSpPr>
        <p:spPr>
          <a:xfrm>
            <a:off x="15706633" y="5657752"/>
            <a:ext cx="2705286"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[1.0, 1.0]</a:t>
            </a:r>
          </a:p>
        </p:txBody>
      </p:sp>
      <p:pic>
        <p:nvPicPr>
          <p:cNvPr id="33" name="Picture 32">
            <a:extLst>
              <a:ext uri="{FF2B5EF4-FFF2-40B4-BE49-F238E27FC236}">
                <a16:creationId xmlns:a16="http://schemas.microsoft.com/office/drawing/2014/main" id="{EA0F5990-64D9-5F6D-68A5-0D40B06140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64138" y="5001769"/>
            <a:ext cx="2958424" cy="2675547"/>
          </a:xfrm>
          <a:prstGeom prst="rect">
            <a:avLst/>
          </a:prstGeom>
        </p:spPr>
      </p:pic>
      <p:sp>
        <p:nvSpPr>
          <p:cNvPr id="34" name="Rectangle 33">
            <a:extLst>
              <a:ext uri="{FF2B5EF4-FFF2-40B4-BE49-F238E27FC236}">
                <a16:creationId xmlns:a16="http://schemas.microsoft.com/office/drawing/2014/main" id="{B991CB17-3A19-1497-3973-F0049C4950CE}"/>
              </a:ext>
            </a:extLst>
          </p:cNvPr>
          <p:cNvSpPr/>
          <p:nvPr/>
        </p:nvSpPr>
        <p:spPr>
          <a:xfrm>
            <a:off x="12264024" y="8923418"/>
            <a:ext cx="6553573" cy="1363582"/>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 bunch of different marbles”</a:t>
            </a:r>
          </a:p>
        </p:txBody>
      </p:sp>
    </p:spTree>
    <p:extLst>
      <p:ext uri="{BB962C8B-B14F-4D97-AF65-F5344CB8AC3E}">
        <p14:creationId xmlns:p14="http://schemas.microsoft.com/office/powerpoint/2010/main" val="1693099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p:bldP spid="19"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CLIP Training</a:t>
            </a:r>
          </a:p>
        </p:txBody>
      </p:sp>
      <p:sp>
        <p:nvSpPr>
          <p:cNvPr id="5" name="Text Placeholder 4">
            <a:extLst>
              <a:ext uri="{FF2B5EF4-FFF2-40B4-BE49-F238E27FC236}">
                <a16:creationId xmlns:a16="http://schemas.microsoft.com/office/drawing/2014/main" id="{9EDE7DF4-5B8F-A811-57CB-8C41C3BD7066}"/>
              </a:ext>
            </a:extLst>
          </p:cNvPr>
          <p:cNvSpPr>
            <a:spLocks noGrp="1"/>
          </p:cNvSpPr>
          <p:nvPr>
            <p:ph type="body" sz="quarter" idx="10"/>
          </p:nvPr>
        </p:nvSpPr>
        <p:spPr/>
        <p:txBody>
          <a:bodyPr/>
          <a:lstStyle/>
          <a:p>
            <a:endParaRPr lang="en-US"/>
          </a:p>
        </p:txBody>
      </p:sp>
      <p:pic>
        <p:nvPicPr>
          <p:cNvPr id="8" name="Picture 2">
            <a:extLst>
              <a:ext uri="{FF2B5EF4-FFF2-40B4-BE49-F238E27FC236}">
                <a16:creationId xmlns:a16="http://schemas.microsoft.com/office/drawing/2014/main" id="{07A13F98-CF02-BE69-B528-A6B507E7ED3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458825" y="5070334"/>
            <a:ext cx="10315576" cy="130164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1EDCC67-4460-A8AA-0C17-FCD84F882A33}"/>
              </a:ext>
            </a:extLst>
          </p:cNvPr>
          <p:cNvSpPr txBox="1"/>
          <p:nvPr/>
        </p:nvSpPr>
        <p:spPr>
          <a:xfrm>
            <a:off x="8251031" y="8835745"/>
            <a:ext cx="4772025"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 happy corgi</a:t>
            </a:r>
          </a:p>
        </p:txBody>
      </p:sp>
      <p:sp>
        <p:nvSpPr>
          <p:cNvPr id="10" name="TextBox 9">
            <a:extLst>
              <a:ext uri="{FF2B5EF4-FFF2-40B4-BE49-F238E27FC236}">
                <a16:creationId xmlns:a16="http://schemas.microsoft.com/office/drawing/2014/main" id="{EEF6F7F4-E720-2B70-5914-6A66BF418FD8}"/>
              </a:ext>
            </a:extLst>
          </p:cNvPr>
          <p:cNvSpPr txBox="1"/>
          <p:nvPr/>
        </p:nvSpPr>
        <p:spPr>
          <a:xfrm>
            <a:off x="8251031" y="11317342"/>
            <a:ext cx="4772025"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 leather jacket</a:t>
            </a:r>
          </a:p>
        </p:txBody>
      </p:sp>
      <p:sp>
        <p:nvSpPr>
          <p:cNvPr id="11" name="TextBox 10">
            <a:extLst>
              <a:ext uri="{FF2B5EF4-FFF2-40B4-BE49-F238E27FC236}">
                <a16:creationId xmlns:a16="http://schemas.microsoft.com/office/drawing/2014/main" id="{8C1A348E-50A0-C1E1-EC19-808D956A431B}"/>
              </a:ext>
            </a:extLst>
          </p:cNvPr>
          <p:cNvSpPr txBox="1"/>
          <p:nvPr/>
        </p:nvSpPr>
        <p:spPr>
          <a:xfrm>
            <a:off x="8251031" y="13798939"/>
            <a:ext cx="4772025"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 green spiral</a:t>
            </a:r>
          </a:p>
        </p:txBody>
      </p:sp>
      <p:sp>
        <p:nvSpPr>
          <p:cNvPr id="17" name="TextBox 16">
            <a:extLst>
              <a:ext uri="{FF2B5EF4-FFF2-40B4-BE49-F238E27FC236}">
                <a16:creationId xmlns:a16="http://schemas.microsoft.com/office/drawing/2014/main" id="{01294DBC-B321-E242-61CF-6B68FE4DA849}"/>
              </a:ext>
            </a:extLst>
          </p:cNvPr>
          <p:cNvSpPr txBox="1"/>
          <p:nvPr/>
        </p:nvSpPr>
        <p:spPr>
          <a:xfrm>
            <a:off x="8251031" y="16280535"/>
            <a:ext cx="4772025" cy="132343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 bunch of different marbles</a:t>
            </a:r>
          </a:p>
        </p:txBody>
      </p:sp>
      <p:sp>
        <p:nvSpPr>
          <p:cNvPr id="28" name="Rectangle 27">
            <a:extLst>
              <a:ext uri="{FF2B5EF4-FFF2-40B4-BE49-F238E27FC236}">
                <a16:creationId xmlns:a16="http://schemas.microsoft.com/office/drawing/2014/main" id="{A9A0D248-776E-3678-F3F4-C6835B2EE4A5}"/>
              </a:ext>
            </a:extLst>
          </p:cNvPr>
          <p:cNvSpPr/>
          <p:nvPr/>
        </p:nvSpPr>
        <p:spPr>
          <a:xfrm>
            <a:off x="25953242" y="7748314"/>
            <a:ext cx="8298843" cy="272676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Cosine similarity between encoding for “A happy corgi” and encoding for each image</a:t>
            </a:r>
          </a:p>
        </p:txBody>
      </p:sp>
      <p:sp>
        <p:nvSpPr>
          <p:cNvPr id="29" name="Arrow: Left 28">
            <a:extLst>
              <a:ext uri="{FF2B5EF4-FFF2-40B4-BE49-F238E27FC236}">
                <a16:creationId xmlns:a16="http://schemas.microsoft.com/office/drawing/2014/main" id="{95D73B54-B41B-ABBF-C1E9-534174D93483}"/>
              </a:ext>
            </a:extLst>
          </p:cNvPr>
          <p:cNvSpPr/>
          <p:nvPr/>
        </p:nvSpPr>
        <p:spPr>
          <a:xfrm>
            <a:off x="24210169" y="8407609"/>
            <a:ext cx="1307305" cy="1408176"/>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0" name="Rectangle 29">
            <a:extLst>
              <a:ext uri="{FF2B5EF4-FFF2-40B4-BE49-F238E27FC236}">
                <a16:creationId xmlns:a16="http://schemas.microsoft.com/office/drawing/2014/main" id="{7ED33B30-42B4-48B4-3B1E-C97D7382D3D2}"/>
              </a:ext>
            </a:extLst>
          </p:cNvPr>
          <p:cNvSpPr/>
          <p:nvPr/>
        </p:nvSpPr>
        <p:spPr>
          <a:xfrm>
            <a:off x="1659730" y="13426471"/>
            <a:ext cx="6155532" cy="351578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Cosine similarity between encoding for the NVIDIA logo and encoding for each text</a:t>
            </a:r>
          </a:p>
        </p:txBody>
      </p:sp>
      <p:sp>
        <p:nvSpPr>
          <p:cNvPr id="31" name="Arrow: U-Turn 30">
            <a:extLst>
              <a:ext uri="{FF2B5EF4-FFF2-40B4-BE49-F238E27FC236}">
                <a16:creationId xmlns:a16="http://schemas.microsoft.com/office/drawing/2014/main" id="{D3144844-F7DF-D214-5489-3846FBA3A453}"/>
              </a:ext>
            </a:extLst>
          </p:cNvPr>
          <p:cNvSpPr/>
          <p:nvPr/>
        </p:nvSpPr>
        <p:spPr>
          <a:xfrm flipV="1">
            <a:off x="4457701" y="17259300"/>
            <a:ext cx="16116300" cy="2601242"/>
          </a:xfrm>
          <a:prstGeom prst="uturnArrow">
            <a:avLst>
              <a:gd name="adj1" fmla="val 25000"/>
              <a:gd name="adj2" fmla="val 25000"/>
              <a:gd name="adj3" fmla="val 25000"/>
              <a:gd name="adj4" fmla="val 43750"/>
              <a:gd name="adj5" fmla="val 6291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067290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BDD1ADF-6604-0235-8B92-7B209879893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458825" y="5070334"/>
            <a:ext cx="10315576" cy="130164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CLIP Training</a:t>
            </a:r>
          </a:p>
        </p:txBody>
      </p:sp>
      <p:sp>
        <p:nvSpPr>
          <p:cNvPr id="5" name="Text Placeholder 4">
            <a:extLst>
              <a:ext uri="{FF2B5EF4-FFF2-40B4-BE49-F238E27FC236}">
                <a16:creationId xmlns:a16="http://schemas.microsoft.com/office/drawing/2014/main" id="{9EDE7DF4-5B8F-A811-57CB-8C41C3BD7066}"/>
              </a:ext>
            </a:extLst>
          </p:cNvPr>
          <p:cNvSpPr>
            <a:spLocks noGrp="1"/>
          </p:cNvSpPr>
          <p:nvPr>
            <p:ph type="body" sz="quarter" idx="10"/>
          </p:nvPr>
        </p:nvSpPr>
        <p:spPr/>
        <p:txBody>
          <a:bodyPr/>
          <a:lstStyle/>
          <a:p>
            <a:endParaRPr lang="en-US"/>
          </a:p>
        </p:txBody>
      </p:sp>
      <p:sp>
        <p:nvSpPr>
          <p:cNvPr id="3" name="TextBox 2">
            <a:extLst>
              <a:ext uri="{FF2B5EF4-FFF2-40B4-BE49-F238E27FC236}">
                <a16:creationId xmlns:a16="http://schemas.microsoft.com/office/drawing/2014/main" id="{4DFFE2FA-8F15-14AB-9A0F-AA0B408E4DC2}"/>
              </a:ext>
            </a:extLst>
          </p:cNvPr>
          <p:cNvSpPr txBox="1"/>
          <p:nvPr/>
        </p:nvSpPr>
        <p:spPr>
          <a:xfrm>
            <a:off x="8251031" y="8835745"/>
            <a:ext cx="4772025"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 happy corgi</a:t>
            </a:r>
          </a:p>
        </p:txBody>
      </p:sp>
      <p:sp>
        <p:nvSpPr>
          <p:cNvPr id="4" name="TextBox 3">
            <a:extLst>
              <a:ext uri="{FF2B5EF4-FFF2-40B4-BE49-F238E27FC236}">
                <a16:creationId xmlns:a16="http://schemas.microsoft.com/office/drawing/2014/main" id="{260836FD-F8B2-54A9-0C90-42CBD33B3624}"/>
              </a:ext>
            </a:extLst>
          </p:cNvPr>
          <p:cNvSpPr txBox="1"/>
          <p:nvPr/>
        </p:nvSpPr>
        <p:spPr>
          <a:xfrm>
            <a:off x="8251031" y="11317342"/>
            <a:ext cx="4772025"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 leather jacket</a:t>
            </a:r>
          </a:p>
        </p:txBody>
      </p:sp>
      <p:sp>
        <p:nvSpPr>
          <p:cNvPr id="6" name="TextBox 5">
            <a:extLst>
              <a:ext uri="{FF2B5EF4-FFF2-40B4-BE49-F238E27FC236}">
                <a16:creationId xmlns:a16="http://schemas.microsoft.com/office/drawing/2014/main" id="{B9D4F413-B6F4-A831-F962-CAF6344BE47D}"/>
              </a:ext>
            </a:extLst>
          </p:cNvPr>
          <p:cNvSpPr txBox="1"/>
          <p:nvPr/>
        </p:nvSpPr>
        <p:spPr>
          <a:xfrm>
            <a:off x="8251031" y="13798939"/>
            <a:ext cx="4772025"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 green spiral</a:t>
            </a:r>
          </a:p>
        </p:txBody>
      </p:sp>
      <p:sp>
        <p:nvSpPr>
          <p:cNvPr id="7" name="TextBox 6">
            <a:extLst>
              <a:ext uri="{FF2B5EF4-FFF2-40B4-BE49-F238E27FC236}">
                <a16:creationId xmlns:a16="http://schemas.microsoft.com/office/drawing/2014/main" id="{896613D2-D3B6-93A0-A0D5-6A94B2C6D7AA}"/>
              </a:ext>
            </a:extLst>
          </p:cNvPr>
          <p:cNvSpPr txBox="1"/>
          <p:nvPr/>
        </p:nvSpPr>
        <p:spPr>
          <a:xfrm>
            <a:off x="8251031" y="16280535"/>
            <a:ext cx="4772025" cy="132343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 bunch of different marbles</a:t>
            </a:r>
          </a:p>
        </p:txBody>
      </p:sp>
      <p:grpSp>
        <p:nvGrpSpPr>
          <p:cNvPr id="21" name="Group 20">
            <a:extLst>
              <a:ext uri="{FF2B5EF4-FFF2-40B4-BE49-F238E27FC236}">
                <a16:creationId xmlns:a16="http://schemas.microsoft.com/office/drawing/2014/main" id="{0F333C23-EFA6-AF98-3D2B-CEABA15241DC}"/>
              </a:ext>
            </a:extLst>
          </p:cNvPr>
          <p:cNvGrpSpPr/>
          <p:nvPr/>
        </p:nvGrpSpPr>
        <p:grpSpPr>
          <a:xfrm>
            <a:off x="10823530" y="7887837"/>
            <a:ext cx="18199829" cy="10198994"/>
            <a:chOff x="5765755" y="7973562"/>
            <a:chExt cx="18199829" cy="10198994"/>
          </a:xfrm>
        </p:grpSpPr>
        <p:grpSp>
          <p:nvGrpSpPr>
            <p:cNvPr id="14" name="Group 13">
              <a:extLst>
                <a:ext uri="{FF2B5EF4-FFF2-40B4-BE49-F238E27FC236}">
                  <a16:creationId xmlns:a16="http://schemas.microsoft.com/office/drawing/2014/main" id="{19D4EE79-9202-B3F6-7E26-030998734B13}"/>
                </a:ext>
              </a:extLst>
            </p:cNvPr>
            <p:cNvGrpSpPr/>
            <p:nvPr/>
          </p:nvGrpSpPr>
          <p:grpSpPr>
            <a:xfrm>
              <a:off x="5765755" y="7973562"/>
              <a:ext cx="15071392" cy="10198994"/>
              <a:chOff x="5765755" y="7973562"/>
              <a:chExt cx="15071392" cy="10198994"/>
            </a:xfrm>
          </p:grpSpPr>
          <p:grpSp>
            <p:nvGrpSpPr>
              <p:cNvPr id="11" name="Group 10">
                <a:extLst>
                  <a:ext uri="{FF2B5EF4-FFF2-40B4-BE49-F238E27FC236}">
                    <a16:creationId xmlns:a16="http://schemas.microsoft.com/office/drawing/2014/main" id="{36B28E4F-8A65-50ED-5474-7F86F92637B7}"/>
                  </a:ext>
                </a:extLst>
              </p:cNvPr>
              <p:cNvGrpSpPr/>
              <p:nvPr/>
            </p:nvGrpSpPr>
            <p:grpSpPr>
              <a:xfrm>
                <a:off x="5765755" y="7973562"/>
                <a:ext cx="15071392" cy="10198994"/>
                <a:chOff x="5765755" y="7973562"/>
                <a:chExt cx="15071392" cy="10198994"/>
              </a:xfrm>
            </p:grpSpPr>
            <p:sp>
              <p:nvSpPr>
                <p:cNvPr id="9" name="Right Triangle 8">
                  <a:extLst>
                    <a:ext uri="{FF2B5EF4-FFF2-40B4-BE49-F238E27FC236}">
                      <a16:creationId xmlns:a16="http://schemas.microsoft.com/office/drawing/2014/main" id="{34292302-B0A5-1DD4-4F85-0F44D50F546C}"/>
                    </a:ext>
                  </a:extLst>
                </p:cNvPr>
                <p:cNvSpPr/>
                <p:nvPr/>
              </p:nvSpPr>
              <p:spPr>
                <a:xfrm>
                  <a:off x="8401050" y="10286999"/>
                  <a:ext cx="8115300" cy="7885557"/>
                </a:xfrm>
                <a:prstGeom prst="rtTriangle">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 name="Flowchart: Terminator 7">
                  <a:extLst>
                    <a:ext uri="{FF2B5EF4-FFF2-40B4-BE49-F238E27FC236}">
                      <a16:creationId xmlns:a16="http://schemas.microsoft.com/office/drawing/2014/main" id="{B1B34F1B-6491-1114-E769-4297DC0AE3BB}"/>
                    </a:ext>
                  </a:extLst>
                </p:cNvPr>
                <p:cNvSpPr/>
                <p:nvPr/>
              </p:nvSpPr>
              <p:spPr>
                <a:xfrm rot="2642588">
                  <a:off x="5765755" y="11464169"/>
                  <a:ext cx="15071392" cy="3000795"/>
                </a:xfrm>
                <a:prstGeom prst="flowChartTerminator">
                  <a:avLst/>
                </a:prstGeom>
                <a:noFill/>
                <a:ln w="762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 name="Right Triangle 9">
                  <a:extLst>
                    <a:ext uri="{FF2B5EF4-FFF2-40B4-BE49-F238E27FC236}">
                      <a16:creationId xmlns:a16="http://schemas.microsoft.com/office/drawing/2014/main" id="{F386BED1-FCEB-F8E3-5EBA-1770533EBEA7}"/>
                    </a:ext>
                  </a:extLst>
                </p:cNvPr>
                <p:cNvSpPr/>
                <p:nvPr/>
              </p:nvSpPr>
              <p:spPr>
                <a:xfrm flipH="1" flipV="1">
                  <a:off x="10286998" y="7973562"/>
                  <a:ext cx="8429627" cy="8171312"/>
                </a:xfrm>
                <a:prstGeom prst="rtTriangle">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12" name="TextBox 11">
                <a:extLst>
                  <a:ext uri="{FF2B5EF4-FFF2-40B4-BE49-F238E27FC236}">
                    <a16:creationId xmlns:a16="http://schemas.microsoft.com/office/drawing/2014/main" id="{8B097BE2-0A83-FA02-E76C-6BC2114D86E8}"/>
                  </a:ext>
                </a:extLst>
              </p:cNvPr>
              <p:cNvSpPr txBox="1"/>
              <p:nvPr/>
            </p:nvSpPr>
            <p:spPr>
              <a:xfrm>
                <a:off x="14025729" y="10201271"/>
                <a:ext cx="417195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panose="020B0503020203020204" pitchFamily="34" charset="0"/>
                    <a:ea typeface="+mn-ea"/>
                    <a:cs typeface="NVIDIA Sans" panose="020B0503020203020204" pitchFamily="34" charset="0"/>
                  </a:rPr>
                  <a:t>Minimize</a:t>
                </a:r>
              </a:p>
            </p:txBody>
          </p:sp>
          <p:sp>
            <p:nvSpPr>
              <p:cNvPr id="13" name="TextBox 12">
                <a:extLst>
                  <a:ext uri="{FF2B5EF4-FFF2-40B4-BE49-F238E27FC236}">
                    <a16:creationId xmlns:a16="http://schemas.microsoft.com/office/drawing/2014/main" id="{5F30594F-227F-0EE3-0B89-D5575BACCD45}"/>
                  </a:ext>
                </a:extLst>
              </p:cNvPr>
              <p:cNvSpPr txBox="1"/>
              <p:nvPr/>
            </p:nvSpPr>
            <p:spPr>
              <a:xfrm>
                <a:off x="9022346" y="15487929"/>
                <a:ext cx="417195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panose="020B0503020203020204" pitchFamily="34" charset="0"/>
                    <a:ea typeface="+mn-ea"/>
                    <a:cs typeface="NVIDIA Sans" panose="020B0503020203020204" pitchFamily="34" charset="0"/>
                  </a:rPr>
                  <a:t>Minimize</a:t>
                </a:r>
              </a:p>
            </p:txBody>
          </p:sp>
        </p:grpSp>
        <p:sp>
          <p:nvSpPr>
            <p:cNvPr id="15" name="TextBox 14">
              <a:extLst>
                <a:ext uri="{FF2B5EF4-FFF2-40B4-BE49-F238E27FC236}">
                  <a16:creationId xmlns:a16="http://schemas.microsoft.com/office/drawing/2014/main" id="{035443FA-8FA4-0D0D-9234-5EA6F4CABC80}"/>
                </a:ext>
              </a:extLst>
            </p:cNvPr>
            <p:cNvSpPr txBox="1"/>
            <p:nvPr/>
          </p:nvSpPr>
          <p:spPr>
            <a:xfrm>
              <a:off x="19761311" y="17027979"/>
              <a:ext cx="4204273" cy="707886"/>
            </a:xfrm>
            <a:prstGeom prst="rect">
              <a:avLst/>
            </a:prstGeom>
            <a:noFill/>
            <a:ln>
              <a:solidFill>
                <a:schemeClr val="bg1">
                  <a:lumMod val="95000"/>
                  <a:lumOff val="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Maximize</a:t>
              </a:r>
            </a:p>
          </p:txBody>
        </p:sp>
        <p:cxnSp>
          <p:nvCxnSpPr>
            <p:cNvPr id="17" name="Straight Connector 16">
              <a:extLst>
                <a:ext uri="{FF2B5EF4-FFF2-40B4-BE49-F238E27FC236}">
                  <a16:creationId xmlns:a16="http://schemas.microsoft.com/office/drawing/2014/main" id="{5B505601-EEC0-6C71-67A8-FD59F517F675}"/>
                </a:ext>
              </a:extLst>
            </p:cNvPr>
            <p:cNvCxnSpPr>
              <a:cxnSpLocks/>
              <a:stCxn id="15" idx="1"/>
            </p:cNvCxnSpPr>
            <p:nvPr/>
          </p:nvCxnSpPr>
          <p:spPr>
            <a:xfrm flipH="1">
              <a:off x="18973800" y="17381922"/>
              <a:ext cx="787511" cy="0"/>
            </a:xfrm>
            <a:prstGeom prst="line">
              <a:avLst/>
            </a:prstGeom>
            <a:ln w="76200">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33165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An Experiment</a:t>
            </a:r>
          </a:p>
        </p:txBody>
      </p:sp>
    </p:spTree>
    <p:extLst>
      <p:ext uri="{BB962C8B-B14F-4D97-AF65-F5344CB8AC3E}">
        <p14:creationId xmlns:p14="http://schemas.microsoft.com/office/powerpoint/2010/main" val="2530889595"/>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4FBE89-2044-6C28-3E47-BF386EB76580}"/>
              </a:ext>
            </a:extLst>
          </p:cNvPr>
          <p:cNvSpPr>
            <a:spLocks noGrp="1"/>
          </p:cNvSpPr>
          <p:nvPr>
            <p:ph type="body" sz="quarter" idx="14"/>
          </p:nvPr>
        </p:nvSpPr>
        <p:spPr>
          <a:xfrm>
            <a:off x="6158753" y="8085388"/>
            <a:ext cx="24258494" cy="4403224"/>
          </a:xfrm>
        </p:spPr>
        <p:txBody>
          <a:bodyPr/>
          <a:lstStyle/>
          <a:p>
            <a:r>
              <a:rPr lang="en-US" dirty="0"/>
              <a:t>If CLIP is a pretrained model, do we need text labels to make a text-to-image model?</a:t>
            </a:r>
          </a:p>
        </p:txBody>
      </p:sp>
    </p:spTree>
    <p:extLst>
      <p:ext uri="{BB962C8B-B14F-4D97-AF65-F5344CB8AC3E}">
        <p14:creationId xmlns:p14="http://schemas.microsoft.com/office/powerpoint/2010/main" val="1255487359"/>
      </p:ext>
    </p:extLst>
  </p:cSld>
  <p:clrMapOvr>
    <a:masterClrMapping/>
  </p:clrMapOvr>
  <mc:AlternateContent xmlns:mc="http://schemas.openxmlformats.org/markup-compatibility/2006" xmlns:p14="http://schemas.microsoft.com/office/powerpoint/2010/main">
    <mc:Choice Requires="p14">
      <p:transition p14:dur="10"/>
    </mc:Choice>
    <mc:Fallback xmlns="" xmlns:a14="http://schemas.microsoft.com/office/drawing/2010/main" xmlns:a16="http://schemas.microsoft.com/office/drawing/2014/main">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t>1 2025/02/18 Introduction to Generative AI Innovative Applications</a:t>
            </a:r>
          </a:p>
          <a:p>
            <a:pPr marL="0" indent="0">
              <a:buNone/>
            </a:pPr>
            <a:r>
              <a:rPr lang="en-US" sz="8400" dirty="0"/>
              <a:t>2 2025/02/25 Transformers for Natural Language Processing and</a:t>
            </a:r>
            <a:br>
              <a:rPr lang="en-US" sz="8400" dirty="0"/>
            </a:br>
            <a:r>
              <a:rPr lang="en-US" sz="8400" dirty="0"/>
              <a:t>                          Computer Vision</a:t>
            </a:r>
          </a:p>
          <a:p>
            <a:pPr marL="0" indent="0">
              <a:buNone/>
            </a:pPr>
            <a:r>
              <a:rPr lang="en-US" sz="8400" dirty="0">
                <a:solidFill>
                  <a:schemeClr val="accent6">
                    <a:lumMod val="75000"/>
                  </a:schemeClr>
                </a:solidFill>
              </a:rPr>
              <a:t>3 2025/03/04 Large Language Models (LLMs), </a:t>
            </a:r>
            <a:br>
              <a:rPr lang="en-US" sz="8400" dirty="0">
                <a:solidFill>
                  <a:schemeClr val="accent6">
                    <a:lumMod val="75000"/>
                  </a:schemeClr>
                </a:solidFill>
              </a:rPr>
            </a:br>
            <a:r>
              <a:rPr lang="en-US" sz="8400" dirty="0">
                <a:solidFill>
                  <a:schemeClr val="accent6">
                    <a:lumMod val="75000"/>
                  </a:schemeClr>
                </a:solidFill>
              </a:rPr>
              <a:t>                          NVIDIA Building RAG Agents with LLMs Part I</a:t>
            </a:r>
          </a:p>
          <a:p>
            <a:pPr marL="0" indent="0">
              <a:buNone/>
            </a:pPr>
            <a:r>
              <a:rPr lang="en-US" sz="8400" dirty="0">
                <a:solidFill>
                  <a:srgbClr val="7030A0"/>
                </a:solidFill>
              </a:rPr>
              <a:t>4 2025/03/11 Case Study on Generative AI Innovative Applications I</a:t>
            </a:r>
          </a:p>
          <a:p>
            <a:pPr marL="0" indent="0">
              <a:buNone/>
            </a:pPr>
            <a:r>
              <a:rPr lang="en-US" sz="8400" dirty="0">
                <a:solidFill>
                  <a:schemeClr val="accent6">
                    <a:lumMod val="75000"/>
                  </a:schemeClr>
                </a:solidFill>
              </a:rPr>
              <a:t>5 2025/03/18 NVIDIA Building RAG Agents with LLMs Part II</a:t>
            </a:r>
          </a:p>
          <a:p>
            <a:pPr marL="0" indent="0">
              <a:buNone/>
            </a:pPr>
            <a:r>
              <a:rPr lang="en-US" sz="8400" dirty="0">
                <a:solidFill>
                  <a:schemeClr val="accent6">
                    <a:lumMod val="75000"/>
                  </a:schemeClr>
                </a:solidFill>
              </a:rPr>
              <a:t>6 2025/03/25 NVIDIA Building RAG Agents with LLMs Part III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2099103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B67B-7C94-1632-2F72-7DE555742C17}"/>
              </a:ext>
            </a:extLst>
          </p:cNvPr>
          <p:cNvSpPr>
            <a:spLocks noGrp="1"/>
          </p:cNvSpPr>
          <p:nvPr>
            <p:ph type="title"/>
          </p:nvPr>
        </p:nvSpPr>
        <p:spPr/>
        <p:txBody>
          <a:bodyPr>
            <a:normAutofit/>
          </a:bodyPr>
          <a:lstStyle/>
          <a:p>
            <a:r>
              <a:rPr lang="en-US" dirty="0"/>
              <a:t>Get NVIDIA DLI Certificate</a:t>
            </a:r>
          </a:p>
        </p:txBody>
      </p:sp>
      <p:sp>
        <p:nvSpPr>
          <p:cNvPr id="3" name="Content Placeholder 2">
            <a:extLst>
              <a:ext uri="{FF2B5EF4-FFF2-40B4-BE49-F238E27FC236}">
                <a16:creationId xmlns:a16="http://schemas.microsoft.com/office/drawing/2014/main" id="{3D4C36A1-FC54-0CD8-0838-21D123048A62}"/>
              </a:ext>
            </a:extLst>
          </p:cNvPr>
          <p:cNvSpPr>
            <a:spLocks noGrp="1"/>
          </p:cNvSpPr>
          <p:nvPr>
            <p:ph idx="1"/>
          </p:nvPr>
        </p:nvSpPr>
        <p:spPr>
          <a:xfrm>
            <a:off x="1603169" y="5172890"/>
            <a:ext cx="33666543" cy="13887009"/>
          </a:xfrm>
        </p:spPr>
        <p:txBody>
          <a:bodyPr>
            <a:normAutofit/>
          </a:bodyPr>
          <a:lstStyle/>
          <a:p>
            <a:r>
              <a:rPr lang="en-US" dirty="0"/>
              <a:t>Step 1. Join NVIDIA Developer Program (Free)</a:t>
            </a:r>
            <a:br>
              <a:rPr lang="en-US" dirty="0"/>
            </a:br>
            <a:r>
              <a:rPr lang="en-US" dirty="0">
                <a:hlinkClick r:id="rId2"/>
              </a:rPr>
              <a:t>https://developer.nvidia.com/join-nvidia-developer-program</a:t>
            </a:r>
            <a:endParaRPr lang="en-US" dirty="0"/>
          </a:p>
          <a:p>
            <a:r>
              <a:rPr lang="en-US" dirty="0"/>
              <a:t>Step 2. Visit NVIDIA Deep Learning Institute (DLI)</a:t>
            </a:r>
            <a:br>
              <a:rPr lang="en-US" dirty="0"/>
            </a:br>
            <a:r>
              <a:rPr lang="en-US" dirty="0">
                <a:hlinkClick r:id="rId3"/>
              </a:rPr>
              <a:t>https://learn.nvidia.com/</a:t>
            </a:r>
            <a:endParaRPr lang="en-US" dirty="0"/>
          </a:p>
          <a:p>
            <a:r>
              <a:rPr lang="en-US" dirty="0"/>
              <a:t>Step 3. Enroll "Generative AI with Diffusion Models" </a:t>
            </a:r>
            <a:br>
              <a:rPr lang="en-US" dirty="0"/>
            </a:br>
            <a:r>
              <a:rPr lang="en-US" b="0" dirty="0"/>
              <a:t>              Self-Paced Course ($90) </a:t>
            </a:r>
            <a:br>
              <a:rPr lang="en-US" dirty="0"/>
            </a:br>
            <a:r>
              <a:rPr lang="en-US" sz="7000" dirty="0">
                <a:hlinkClick r:id="rId4"/>
              </a:rPr>
              <a:t>https://learn.nvidia.com/courses/course-detail?course_id=course-v1:DLI+S-FX-14+V1</a:t>
            </a:r>
            <a:endParaRPr lang="en-US" sz="7000" dirty="0"/>
          </a:p>
          <a:p>
            <a:endParaRPr lang="en-US" dirty="0"/>
          </a:p>
        </p:txBody>
      </p:sp>
      <p:sp>
        <p:nvSpPr>
          <p:cNvPr id="4" name="Slide Number Placeholder 3">
            <a:extLst>
              <a:ext uri="{FF2B5EF4-FFF2-40B4-BE49-F238E27FC236}">
                <a16:creationId xmlns:a16="http://schemas.microsoft.com/office/drawing/2014/main" id="{6B933DAB-EC02-6339-F50D-70AC18F57BFB}"/>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49CB84E8-FA59-A022-4905-67A891C0E761}"/>
              </a:ext>
            </a:extLst>
          </p:cNvPr>
          <p:cNvPicPr>
            <a:picLocks noChangeAspect="1"/>
          </p:cNvPicPr>
          <p:nvPr/>
        </p:nvPicPr>
        <p:blipFill>
          <a:blip r:embed="rId5"/>
          <a:stretch>
            <a:fillRect/>
          </a:stretch>
        </p:blipFill>
        <p:spPr>
          <a:xfrm>
            <a:off x="322728" y="284294"/>
            <a:ext cx="4486788" cy="980307"/>
          </a:xfrm>
          <a:prstGeom prst="rect">
            <a:avLst/>
          </a:prstGeom>
        </p:spPr>
      </p:pic>
    </p:spTree>
    <p:extLst>
      <p:ext uri="{BB962C8B-B14F-4D97-AF65-F5344CB8AC3E}">
        <p14:creationId xmlns:p14="http://schemas.microsoft.com/office/powerpoint/2010/main" val="285221530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768348" y="6382511"/>
            <a:ext cx="2561317" cy="4048669"/>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NVIDIA Sans Medium"/>
                <a:ea typeface="+mn-ea"/>
                <a:cs typeface="+mn-cs"/>
              </a:rPr>
              <a:t>Down0</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3246896" y="11658600"/>
            <a:ext cx="2914807" cy="2818855"/>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2000" dirty="0"/>
              <a:t>The Final Model</a:t>
            </a:r>
            <a:endParaRPr lang="en-US" sz="12000" strike="sngStrike" dirty="0"/>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9151762" y="15322020"/>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54" name="Cube 53">
            <a:extLst>
              <a:ext uri="{FF2B5EF4-FFF2-40B4-BE49-F238E27FC236}">
                <a16:creationId xmlns:a16="http://schemas.microsoft.com/office/drawing/2014/main" id="{EF69E034-41B5-AB08-1AEB-F1CE09A9E7CC}"/>
              </a:ext>
            </a:extLst>
          </p:cNvPr>
          <p:cNvSpPr/>
          <p:nvPr/>
        </p:nvSpPr>
        <p:spPr>
          <a:xfrm>
            <a:off x="7323667"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a:t>
            </a: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254802" y="16602681"/>
            <a:ext cx="800219" cy="3926701"/>
          </a:xfrm>
          <a:prstGeom prst="rect">
            <a:avLst/>
          </a:prstGeom>
          <a:solidFill>
            <a:schemeClr val="tx2"/>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Latent Vector</a:t>
            </a:r>
          </a:p>
        </p:txBody>
      </p:sp>
      <p:sp>
        <p:nvSpPr>
          <p:cNvPr id="44" name="Cube 43">
            <a:extLst>
              <a:ext uri="{FF2B5EF4-FFF2-40B4-BE49-F238E27FC236}">
                <a16:creationId xmlns:a16="http://schemas.microsoft.com/office/drawing/2014/main" id="{D001671E-BCFF-4292-F0A1-D236A7039590}"/>
              </a:ext>
            </a:extLst>
          </p:cNvPr>
          <p:cNvSpPr/>
          <p:nvPr/>
        </p:nvSpPr>
        <p:spPr>
          <a:xfrm>
            <a:off x="18128598" y="15322019"/>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584636" y="1532582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(Up0)</a:t>
            </a:r>
          </a:p>
        </p:txBody>
      </p:sp>
      <p:sp>
        <p:nvSpPr>
          <p:cNvPr id="49" name="Cube 48">
            <a:extLst>
              <a:ext uri="{FF2B5EF4-FFF2-40B4-BE49-F238E27FC236}">
                <a16:creationId xmlns:a16="http://schemas.microsoft.com/office/drawing/2014/main" id="{578B6BBA-6F83-E5F7-23A8-E76A5161DF12}"/>
              </a:ext>
            </a:extLst>
          </p:cNvPr>
          <p:cNvSpPr/>
          <p:nvPr/>
        </p:nvSpPr>
        <p:spPr>
          <a:xfrm>
            <a:off x="25511336"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(Up1)</a:t>
            </a:r>
          </a:p>
        </p:txBody>
      </p:sp>
      <p:sp>
        <p:nvSpPr>
          <p:cNvPr id="1044" name="Cube 1043">
            <a:extLst>
              <a:ext uri="{FF2B5EF4-FFF2-40B4-BE49-F238E27FC236}">
                <a16:creationId xmlns:a16="http://schemas.microsoft.com/office/drawing/2014/main" id="{BDDFF7E5-DFAB-800B-0192-2BD19E3E3A8E}"/>
              </a:ext>
            </a:extLst>
          </p:cNvPr>
          <p:cNvSpPr/>
          <p:nvPr/>
        </p:nvSpPr>
        <p:spPr>
          <a:xfrm>
            <a:off x="28830054" y="6381783"/>
            <a:ext cx="2314376"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(Up2)</a:t>
            </a:r>
          </a:p>
        </p:txBody>
      </p:sp>
      <p:sp>
        <p:nvSpPr>
          <p:cNvPr id="1052" name="Arrow: Right 1051">
            <a:extLst>
              <a:ext uri="{FF2B5EF4-FFF2-40B4-BE49-F238E27FC236}">
                <a16:creationId xmlns:a16="http://schemas.microsoft.com/office/drawing/2014/main" id="{4F7D26EC-292E-BCB5-49BB-15F4B03A9C61}"/>
              </a:ext>
            </a:extLst>
          </p:cNvPr>
          <p:cNvSpPr/>
          <p:nvPr/>
        </p:nvSpPr>
        <p:spPr>
          <a:xfrm>
            <a:off x="7712377" y="7440941"/>
            <a:ext cx="18638434"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0646457" y="11964072"/>
            <a:ext cx="12219346"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344321" y="15594030"/>
            <a:ext cx="440618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9123961" y="17224701"/>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5777195" y="14821050"/>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8696588" y="10649791"/>
            <a:ext cx="1328239" cy="245185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517886" y="15313999"/>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583339" y="16418670"/>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150360" y="11561899"/>
            <a:ext cx="2466827"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391371" y="7513966"/>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 name="Cube 4">
            <a:extLst>
              <a:ext uri="{FF2B5EF4-FFF2-40B4-BE49-F238E27FC236}">
                <a16:creationId xmlns:a16="http://schemas.microsoft.com/office/drawing/2014/main" id="{6B3D2B31-2C1A-76F5-0134-A2B1BCC45F39}"/>
              </a:ext>
            </a:extLst>
          </p:cNvPr>
          <p:cNvSpPr/>
          <p:nvPr/>
        </p:nvSpPr>
        <p:spPr>
          <a:xfrm>
            <a:off x="4629832" y="6534553"/>
            <a:ext cx="2561317"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(Down0)</a:t>
            </a:r>
          </a:p>
        </p:txBody>
      </p:sp>
      <p:sp>
        <p:nvSpPr>
          <p:cNvPr id="15" name="Arrow: Right 14">
            <a:extLst>
              <a:ext uri="{FF2B5EF4-FFF2-40B4-BE49-F238E27FC236}">
                <a16:creationId xmlns:a16="http://schemas.microsoft.com/office/drawing/2014/main" id="{5E07D9E4-60A2-87A0-EE47-F7AEFAEC5297}"/>
              </a:ext>
            </a:extLst>
          </p:cNvPr>
          <p:cNvSpPr/>
          <p:nvPr/>
        </p:nvSpPr>
        <p:spPr>
          <a:xfrm>
            <a:off x="3359155"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pic>
        <p:nvPicPr>
          <p:cNvPr id="4" name="Picture 3">
            <a:extLst>
              <a:ext uri="{FF2B5EF4-FFF2-40B4-BE49-F238E27FC236}">
                <a16:creationId xmlns:a16="http://schemas.microsoft.com/office/drawing/2014/main" id="{6086CC01-6B25-8749-A651-6624EDC8F51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4001" y="6725378"/>
            <a:ext cx="3368602" cy="3399281"/>
          </a:xfrm>
          <a:prstGeom prst="rect">
            <a:avLst/>
          </a:prstGeom>
          <a:scene3d>
            <a:camera prst="isometricOffAxis2Right"/>
            <a:lightRig rig="threePt" dir="t"/>
          </a:scene3d>
        </p:spPr>
      </p:pic>
      <p:pic>
        <p:nvPicPr>
          <p:cNvPr id="8" name="Picture 7">
            <a:extLst>
              <a:ext uri="{FF2B5EF4-FFF2-40B4-BE49-F238E27FC236}">
                <a16:creationId xmlns:a16="http://schemas.microsoft.com/office/drawing/2014/main" id="{ABE13E4D-32A2-7302-7DCB-3666EDAEEEF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878990" y="6910793"/>
            <a:ext cx="3323700" cy="3028451"/>
          </a:xfrm>
          <a:prstGeom prst="rect">
            <a:avLst/>
          </a:prstGeom>
          <a:scene3d>
            <a:camera prst="isometricOffAxis2Right"/>
            <a:lightRig rig="threePt" dir="t"/>
          </a:scene3d>
        </p:spPr>
      </p:pic>
      <p:sp>
        <p:nvSpPr>
          <p:cNvPr id="6" name="TextBox 5">
            <a:extLst>
              <a:ext uri="{FF2B5EF4-FFF2-40B4-BE49-F238E27FC236}">
                <a16:creationId xmlns:a16="http://schemas.microsoft.com/office/drawing/2014/main" id="{1337A89A-1D93-2A7A-8498-6646D23CF62C}"/>
              </a:ext>
            </a:extLst>
          </p:cNvPr>
          <p:cNvSpPr txBox="1"/>
          <p:nvPr/>
        </p:nvSpPr>
        <p:spPr>
          <a:xfrm rot="16200000">
            <a:off x="18873642" y="3993045"/>
            <a:ext cx="800219" cy="229030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a:t>
            </a:r>
          </a:p>
        </p:txBody>
      </p:sp>
      <p:sp>
        <p:nvSpPr>
          <p:cNvPr id="9" name="TextBox 8">
            <a:extLst>
              <a:ext uri="{FF2B5EF4-FFF2-40B4-BE49-F238E27FC236}">
                <a16:creationId xmlns:a16="http://schemas.microsoft.com/office/drawing/2014/main" id="{11BAC999-B35D-46EA-507A-9E2C692AA552}"/>
              </a:ext>
            </a:extLst>
          </p:cNvPr>
          <p:cNvSpPr txBox="1"/>
          <p:nvPr/>
        </p:nvSpPr>
        <p:spPr>
          <a:xfrm rot="16200000">
            <a:off x="29314936" y="3811966"/>
            <a:ext cx="1415772" cy="265246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 Embed 2</a:t>
            </a:r>
          </a:p>
        </p:txBody>
      </p:sp>
      <p:sp>
        <p:nvSpPr>
          <p:cNvPr id="10" name="Plus Sign 9">
            <a:extLst>
              <a:ext uri="{FF2B5EF4-FFF2-40B4-BE49-F238E27FC236}">
                <a16:creationId xmlns:a16="http://schemas.microsoft.com/office/drawing/2014/main" id="{4DA84684-B850-67FC-CAC3-40D54022E898}"/>
              </a:ext>
            </a:extLst>
          </p:cNvPr>
          <p:cNvSpPr/>
          <p:nvPr/>
        </p:nvSpPr>
        <p:spPr>
          <a:xfrm>
            <a:off x="26350811" y="10942971"/>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 name="TextBox 11">
            <a:extLst>
              <a:ext uri="{FF2B5EF4-FFF2-40B4-BE49-F238E27FC236}">
                <a16:creationId xmlns:a16="http://schemas.microsoft.com/office/drawing/2014/main" id="{579D5E96-4E08-D691-4F88-0D4D84994E3A}"/>
              </a:ext>
            </a:extLst>
          </p:cNvPr>
          <p:cNvSpPr txBox="1"/>
          <p:nvPr/>
        </p:nvSpPr>
        <p:spPr>
          <a:xfrm rot="16200000">
            <a:off x="26384371" y="8966043"/>
            <a:ext cx="1415772" cy="265246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 Embed 1</a:t>
            </a:r>
          </a:p>
        </p:txBody>
      </p:sp>
      <p:sp>
        <p:nvSpPr>
          <p:cNvPr id="13" name="Plus Sign 12">
            <a:extLst>
              <a:ext uri="{FF2B5EF4-FFF2-40B4-BE49-F238E27FC236}">
                <a16:creationId xmlns:a16="http://schemas.microsoft.com/office/drawing/2014/main" id="{398EB3D9-4937-8EDE-CF8F-9D80C79195D8}"/>
              </a:ext>
            </a:extLst>
          </p:cNvPr>
          <p:cNvSpPr/>
          <p:nvPr/>
        </p:nvSpPr>
        <p:spPr>
          <a:xfrm>
            <a:off x="29202615" y="5841908"/>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16" name="Connector: Elbow 15">
            <a:extLst>
              <a:ext uri="{FF2B5EF4-FFF2-40B4-BE49-F238E27FC236}">
                <a16:creationId xmlns:a16="http://schemas.microsoft.com/office/drawing/2014/main" id="{4D348513-F4B8-16E5-A06B-A30B1F28BC4F}"/>
              </a:ext>
            </a:extLst>
          </p:cNvPr>
          <p:cNvCxnSpPr>
            <a:cxnSpLocks/>
            <a:stCxn id="6" idx="2"/>
            <a:endCxn id="9" idx="0"/>
          </p:cNvCxnSpPr>
          <p:nvPr/>
        </p:nvCxnSpPr>
        <p:spPr>
          <a:xfrm>
            <a:off x="20418905" y="5138198"/>
            <a:ext cx="8277684" cy="2"/>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66538E5A-4462-311B-BEAA-8A2DABF1E8D4}"/>
              </a:ext>
            </a:extLst>
          </p:cNvPr>
          <p:cNvCxnSpPr>
            <a:stCxn id="6" idx="2"/>
            <a:endCxn id="12" idx="0"/>
          </p:cNvCxnSpPr>
          <p:nvPr/>
        </p:nvCxnSpPr>
        <p:spPr>
          <a:xfrm>
            <a:off x="20418905" y="5138198"/>
            <a:ext cx="5358290" cy="5292254"/>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9CA9CAC-962E-2FDC-7511-25B05013B7AD}"/>
              </a:ext>
            </a:extLst>
          </p:cNvPr>
          <p:cNvSpPr>
            <a:spLocks noGrp="1"/>
          </p:cNvSpPr>
          <p:nvPr>
            <p:ph type="body" sz="quarter" idx="10"/>
          </p:nvPr>
        </p:nvSpPr>
        <p:spPr/>
        <p:txBody>
          <a:bodyPr/>
          <a:lstStyle/>
          <a:p>
            <a:endParaRPr lang="en-US"/>
          </a:p>
        </p:txBody>
      </p:sp>
      <p:sp>
        <p:nvSpPr>
          <p:cNvPr id="17" name="TextBox 16">
            <a:extLst>
              <a:ext uri="{FF2B5EF4-FFF2-40B4-BE49-F238E27FC236}">
                <a16:creationId xmlns:a16="http://schemas.microsoft.com/office/drawing/2014/main" id="{AD5928E3-2962-7528-E24A-F7FB582E8895}"/>
              </a:ext>
            </a:extLst>
          </p:cNvPr>
          <p:cNvSpPr txBox="1"/>
          <p:nvPr/>
        </p:nvSpPr>
        <p:spPr>
          <a:xfrm rot="16200000">
            <a:off x="20909806" y="3988868"/>
            <a:ext cx="1415772" cy="229030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Position Embed</a:t>
            </a:r>
          </a:p>
        </p:txBody>
      </p:sp>
      <p:sp>
        <p:nvSpPr>
          <p:cNvPr id="3" name="TextBox 2">
            <a:extLst>
              <a:ext uri="{FF2B5EF4-FFF2-40B4-BE49-F238E27FC236}">
                <a16:creationId xmlns:a16="http://schemas.microsoft.com/office/drawing/2014/main" id="{B55890B1-8829-43C8-D855-D1E4479F29BD}"/>
              </a:ext>
            </a:extLst>
          </p:cNvPr>
          <p:cNvSpPr txBox="1"/>
          <p:nvPr/>
        </p:nvSpPr>
        <p:spPr>
          <a:xfrm rot="16200000">
            <a:off x="31560904" y="16235447"/>
            <a:ext cx="800219" cy="2290307"/>
          </a:xfrm>
          <a:prstGeom prst="rect">
            <a:avLst/>
          </a:prstGeom>
          <a:solidFill>
            <a:schemeClr val="bg1"/>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Context</a:t>
            </a:r>
          </a:p>
        </p:txBody>
      </p:sp>
      <p:sp>
        <p:nvSpPr>
          <p:cNvPr id="14" name="TextBox 13">
            <a:extLst>
              <a:ext uri="{FF2B5EF4-FFF2-40B4-BE49-F238E27FC236}">
                <a16:creationId xmlns:a16="http://schemas.microsoft.com/office/drawing/2014/main" id="{F7953121-9375-261B-FE99-78D430E52D34}"/>
              </a:ext>
            </a:extLst>
          </p:cNvPr>
          <p:cNvSpPr txBox="1"/>
          <p:nvPr/>
        </p:nvSpPr>
        <p:spPr>
          <a:xfrm rot="16200000">
            <a:off x="29314937" y="12638270"/>
            <a:ext cx="1415772" cy="2652467"/>
          </a:xfrm>
          <a:prstGeom prst="rect">
            <a:avLst/>
          </a:prstGeom>
          <a:solidFill>
            <a:schemeClr val="bg1"/>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Context Embed 1</a:t>
            </a:r>
          </a:p>
        </p:txBody>
      </p:sp>
      <p:sp>
        <p:nvSpPr>
          <p:cNvPr id="18" name="Multiplication Sign 17">
            <a:extLst>
              <a:ext uri="{FF2B5EF4-FFF2-40B4-BE49-F238E27FC236}">
                <a16:creationId xmlns:a16="http://schemas.microsoft.com/office/drawing/2014/main" id="{4D967D48-23E1-EF7E-FCBD-F968ABE5441F}"/>
              </a:ext>
            </a:extLst>
          </p:cNvPr>
          <p:cNvSpPr/>
          <p:nvPr/>
        </p:nvSpPr>
        <p:spPr>
          <a:xfrm>
            <a:off x="27341119" y="13354057"/>
            <a:ext cx="1415773" cy="141577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 name="TextBox 18">
            <a:extLst>
              <a:ext uri="{FF2B5EF4-FFF2-40B4-BE49-F238E27FC236}">
                <a16:creationId xmlns:a16="http://schemas.microsoft.com/office/drawing/2014/main" id="{A9BE0358-7B1D-1140-DCA7-05A735825943}"/>
              </a:ext>
            </a:extLst>
          </p:cNvPr>
          <p:cNvSpPr txBox="1"/>
          <p:nvPr/>
        </p:nvSpPr>
        <p:spPr>
          <a:xfrm rot="16200000">
            <a:off x="32163170" y="8871435"/>
            <a:ext cx="1415772" cy="2652467"/>
          </a:xfrm>
          <a:prstGeom prst="rect">
            <a:avLst/>
          </a:prstGeom>
          <a:solidFill>
            <a:schemeClr val="bg1"/>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Context Embed 2</a:t>
            </a:r>
          </a:p>
        </p:txBody>
      </p:sp>
      <p:sp>
        <p:nvSpPr>
          <p:cNvPr id="20" name="Multiplication Sign 19">
            <a:extLst>
              <a:ext uri="{FF2B5EF4-FFF2-40B4-BE49-F238E27FC236}">
                <a16:creationId xmlns:a16="http://schemas.microsoft.com/office/drawing/2014/main" id="{C594CD3A-A8DA-13D3-3105-569683DA8A5E}"/>
              </a:ext>
            </a:extLst>
          </p:cNvPr>
          <p:cNvSpPr/>
          <p:nvPr/>
        </p:nvSpPr>
        <p:spPr>
          <a:xfrm>
            <a:off x="30129049" y="9560345"/>
            <a:ext cx="1415773" cy="141577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22" name="Connector: Elbow 21">
            <a:extLst>
              <a:ext uri="{FF2B5EF4-FFF2-40B4-BE49-F238E27FC236}">
                <a16:creationId xmlns:a16="http://schemas.microsoft.com/office/drawing/2014/main" id="{44522FAD-F2B8-1EBF-6ECB-C2A36C530D96}"/>
              </a:ext>
            </a:extLst>
          </p:cNvPr>
          <p:cNvCxnSpPr>
            <a:cxnSpLocks/>
            <a:stCxn id="3" idx="3"/>
            <a:endCxn id="19" idx="1"/>
          </p:cNvCxnSpPr>
          <p:nvPr/>
        </p:nvCxnSpPr>
        <p:spPr>
          <a:xfrm rot="5400000" flipH="1" flipV="1">
            <a:off x="29378567" y="13488002"/>
            <a:ext cx="6074936" cy="910043"/>
          </a:xfrm>
          <a:prstGeom prst="bentConnector3">
            <a:avLst>
              <a:gd name="adj1" fmla="val 19426"/>
            </a:avLst>
          </a:prstGeom>
          <a:ln w="1587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0E103E6D-83C0-6286-CB84-4A8781E42E9B}"/>
              </a:ext>
            </a:extLst>
          </p:cNvPr>
          <p:cNvCxnSpPr>
            <a:cxnSpLocks/>
            <a:stCxn id="3" idx="3"/>
            <a:endCxn id="14" idx="1"/>
          </p:cNvCxnSpPr>
          <p:nvPr/>
        </p:nvCxnSpPr>
        <p:spPr>
          <a:xfrm rot="16200000" flipV="1">
            <a:off x="29837869" y="14857346"/>
            <a:ext cx="2308101" cy="1938190"/>
          </a:xfrm>
          <a:prstGeom prst="bentConnector3">
            <a:avLst>
              <a:gd name="adj1" fmla="val 50000"/>
            </a:avLst>
          </a:prstGeom>
          <a:ln w="1587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696B88A-9A59-0541-D954-9E0FE2619CC2}"/>
              </a:ext>
            </a:extLst>
          </p:cNvPr>
          <p:cNvSpPr/>
          <p:nvPr/>
        </p:nvSpPr>
        <p:spPr>
          <a:xfrm>
            <a:off x="9039064" y="4223994"/>
            <a:ext cx="5652497" cy="157398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Same as before</a:t>
            </a:r>
          </a:p>
        </p:txBody>
      </p:sp>
    </p:spTree>
    <p:extLst>
      <p:ext uri="{BB962C8B-B14F-4D97-AF65-F5344CB8AC3E}">
        <p14:creationId xmlns:p14="http://schemas.microsoft.com/office/powerpoint/2010/main" val="4197942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From Class to Context</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endParaRPr lang="en-US" dirty="0"/>
          </a:p>
        </p:txBody>
      </p:sp>
      <p:graphicFrame>
        <p:nvGraphicFramePr>
          <p:cNvPr id="5" name="Table 4">
            <a:extLst>
              <a:ext uri="{FF2B5EF4-FFF2-40B4-BE49-F238E27FC236}">
                <a16:creationId xmlns:a16="http://schemas.microsoft.com/office/drawing/2014/main" id="{7527E3F5-927D-537A-C8E5-DDB3DB2F86B1}"/>
              </a:ext>
            </a:extLst>
          </p:cNvPr>
          <p:cNvGraphicFramePr>
            <a:graphicFrameLocks noGrp="1"/>
          </p:cNvGraphicFramePr>
          <p:nvPr/>
        </p:nvGraphicFramePr>
        <p:xfrm>
          <a:off x="11334747" y="5953887"/>
          <a:ext cx="16694730"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tblGrid>
              <a:tr h="1618488">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sp>
        <p:nvSpPr>
          <p:cNvPr id="6" name="Rectangle 5">
            <a:extLst>
              <a:ext uri="{FF2B5EF4-FFF2-40B4-BE49-F238E27FC236}">
                <a16:creationId xmlns:a16="http://schemas.microsoft.com/office/drawing/2014/main" id="{F80D13C1-2E66-4278-2292-FCE1F2ECC4B6}"/>
              </a:ext>
            </a:extLst>
          </p:cNvPr>
          <p:cNvSpPr/>
          <p:nvPr/>
        </p:nvSpPr>
        <p:spPr>
          <a:xfrm>
            <a:off x="5814588" y="5953887"/>
            <a:ext cx="4198356"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one-hot encoding</a:t>
            </a:r>
          </a:p>
        </p:txBody>
      </p:sp>
      <p:sp>
        <p:nvSpPr>
          <p:cNvPr id="8" name="Rectangle 7">
            <a:extLst>
              <a:ext uri="{FF2B5EF4-FFF2-40B4-BE49-F238E27FC236}">
                <a16:creationId xmlns:a16="http://schemas.microsoft.com/office/drawing/2014/main" id="{655261B3-2506-F4BA-F7A1-BB9870C06F90}"/>
              </a:ext>
            </a:extLst>
          </p:cNvPr>
          <p:cNvSpPr/>
          <p:nvPr/>
        </p:nvSpPr>
        <p:spPr>
          <a:xfrm>
            <a:off x="16368921" y="4415981"/>
            <a:ext cx="3313191" cy="1171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“sneaker”</a:t>
            </a:r>
          </a:p>
        </p:txBody>
      </p:sp>
      <p:graphicFrame>
        <p:nvGraphicFramePr>
          <p:cNvPr id="9" name="Table 8">
            <a:extLst>
              <a:ext uri="{FF2B5EF4-FFF2-40B4-BE49-F238E27FC236}">
                <a16:creationId xmlns:a16="http://schemas.microsoft.com/office/drawing/2014/main" id="{8C9A8322-EC9A-89F0-5058-087E3894DC5A}"/>
              </a:ext>
            </a:extLst>
          </p:cNvPr>
          <p:cNvGraphicFramePr>
            <a:graphicFrameLocks noGrp="1"/>
          </p:cNvGraphicFramePr>
          <p:nvPr/>
        </p:nvGraphicFramePr>
        <p:xfrm>
          <a:off x="11334747" y="9253156"/>
          <a:ext cx="16694730"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tblGrid>
              <a:tr h="1618488">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grpSp>
        <p:nvGrpSpPr>
          <p:cNvPr id="17" name="Group 16">
            <a:extLst>
              <a:ext uri="{FF2B5EF4-FFF2-40B4-BE49-F238E27FC236}">
                <a16:creationId xmlns:a16="http://schemas.microsoft.com/office/drawing/2014/main" id="{1CA838E6-571E-79F8-BC31-B9A5A96C3E65}"/>
              </a:ext>
            </a:extLst>
          </p:cNvPr>
          <p:cNvGrpSpPr/>
          <p:nvPr/>
        </p:nvGrpSpPr>
        <p:grpSpPr>
          <a:xfrm>
            <a:off x="5814588" y="9253156"/>
            <a:ext cx="4198356" cy="2514600"/>
            <a:chOff x="5814588" y="9253156"/>
            <a:chExt cx="4198356" cy="2514600"/>
          </a:xfrm>
        </p:grpSpPr>
        <p:sp>
          <p:nvSpPr>
            <p:cNvPr id="10" name="Rectangle 9">
              <a:extLst>
                <a:ext uri="{FF2B5EF4-FFF2-40B4-BE49-F238E27FC236}">
                  <a16:creationId xmlns:a16="http://schemas.microsoft.com/office/drawing/2014/main" id="{8CE9ED24-D0AC-BEB7-59FC-0802387C83B2}"/>
                </a:ext>
              </a:extLst>
            </p:cNvPr>
            <p:cNvSpPr/>
            <p:nvPr/>
          </p:nvSpPr>
          <p:spPr>
            <a:xfrm>
              <a:off x="5814588" y="9253156"/>
              <a:ext cx="4198356"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Bernoulli mask</a:t>
              </a:r>
            </a:p>
          </p:txBody>
        </p:sp>
        <p:sp>
          <p:nvSpPr>
            <p:cNvPr id="11" name="Rectangle 10">
              <a:extLst>
                <a:ext uri="{FF2B5EF4-FFF2-40B4-BE49-F238E27FC236}">
                  <a16:creationId xmlns:a16="http://schemas.microsoft.com/office/drawing/2014/main" id="{69DC0C0A-403E-7CED-62D2-57C1AA55034B}"/>
                </a:ext>
              </a:extLst>
            </p:cNvPr>
            <p:cNvSpPr/>
            <p:nvPr/>
          </p:nvSpPr>
          <p:spPr>
            <a:xfrm>
              <a:off x="6257170" y="10596181"/>
              <a:ext cx="3313191" cy="1171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p = .9</a:t>
              </a:r>
            </a:p>
          </p:txBody>
        </p:sp>
      </p:grpSp>
      <p:grpSp>
        <p:nvGrpSpPr>
          <p:cNvPr id="23" name="Group 22">
            <a:extLst>
              <a:ext uri="{FF2B5EF4-FFF2-40B4-BE49-F238E27FC236}">
                <a16:creationId xmlns:a16="http://schemas.microsoft.com/office/drawing/2014/main" id="{13E38C6F-DC72-F823-4766-C015D217F540}"/>
              </a:ext>
            </a:extLst>
          </p:cNvPr>
          <p:cNvGrpSpPr/>
          <p:nvPr/>
        </p:nvGrpSpPr>
        <p:grpSpPr>
          <a:xfrm>
            <a:off x="17011103" y="7425288"/>
            <a:ext cx="2028825" cy="5068083"/>
            <a:chOff x="17011103" y="7425288"/>
            <a:chExt cx="2028825" cy="5068083"/>
          </a:xfrm>
        </p:grpSpPr>
        <p:sp>
          <p:nvSpPr>
            <p:cNvPr id="20" name="Multiplication Sign 19">
              <a:extLst>
                <a:ext uri="{FF2B5EF4-FFF2-40B4-BE49-F238E27FC236}">
                  <a16:creationId xmlns:a16="http://schemas.microsoft.com/office/drawing/2014/main" id="{809E66CB-D4BE-8AA0-A6AE-5DFE853C09F3}"/>
                </a:ext>
              </a:extLst>
            </p:cNvPr>
            <p:cNvSpPr/>
            <p:nvPr/>
          </p:nvSpPr>
          <p:spPr>
            <a:xfrm>
              <a:off x="17011103" y="7425288"/>
              <a:ext cx="2028825" cy="1909403"/>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 name="Equals 20">
              <a:extLst>
                <a:ext uri="{FF2B5EF4-FFF2-40B4-BE49-F238E27FC236}">
                  <a16:creationId xmlns:a16="http://schemas.microsoft.com/office/drawing/2014/main" id="{619B5CE3-EE03-0462-F08A-9B54633E0B88}"/>
                </a:ext>
              </a:extLst>
            </p:cNvPr>
            <p:cNvSpPr/>
            <p:nvPr/>
          </p:nvSpPr>
          <p:spPr>
            <a:xfrm>
              <a:off x="17153222" y="10877931"/>
              <a:ext cx="1744586" cy="1615440"/>
            </a:xfrm>
            <a:prstGeom prst="mathEqual">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aphicFrame>
        <p:nvGraphicFramePr>
          <p:cNvPr id="24" name="Table 23">
            <a:extLst>
              <a:ext uri="{FF2B5EF4-FFF2-40B4-BE49-F238E27FC236}">
                <a16:creationId xmlns:a16="http://schemas.microsoft.com/office/drawing/2014/main" id="{C7D065A0-29CC-D6D1-3C29-B5E2866DB211}"/>
              </a:ext>
            </a:extLst>
          </p:cNvPr>
          <p:cNvGraphicFramePr>
            <a:graphicFrameLocks noGrp="1"/>
          </p:cNvGraphicFramePr>
          <p:nvPr/>
        </p:nvGraphicFramePr>
        <p:xfrm>
          <a:off x="11334747" y="12704444"/>
          <a:ext cx="16694730"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tblGrid>
              <a:tr h="1618488">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spTree>
    <p:extLst>
      <p:ext uri="{BB962C8B-B14F-4D97-AF65-F5344CB8AC3E}">
        <p14:creationId xmlns:p14="http://schemas.microsoft.com/office/powerpoint/2010/main" val="2454717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From Class to Context</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endParaRPr lang="en-US" dirty="0"/>
          </a:p>
        </p:txBody>
      </p:sp>
      <p:graphicFrame>
        <p:nvGraphicFramePr>
          <p:cNvPr id="5" name="Table 4">
            <a:extLst>
              <a:ext uri="{FF2B5EF4-FFF2-40B4-BE49-F238E27FC236}">
                <a16:creationId xmlns:a16="http://schemas.microsoft.com/office/drawing/2014/main" id="{7527E3F5-927D-537A-C8E5-DDB3DB2F86B1}"/>
              </a:ext>
            </a:extLst>
          </p:cNvPr>
          <p:cNvGraphicFramePr>
            <a:graphicFrameLocks noGrp="1"/>
          </p:cNvGraphicFramePr>
          <p:nvPr/>
        </p:nvGraphicFramePr>
        <p:xfrm>
          <a:off x="11334747" y="5953887"/>
          <a:ext cx="16694730"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tblGrid>
              <a:tr h="1618488">
                <a:tc>
                  <a:txBody>
                    <a:bodyPr/>
                    <a:lstStyle/>
                    <a:p>
                      <a:pPr algn="ctr"/>
                      <a:r>
                        <a:rPr lang="en-US" sz="4000" b="0" dirty="0"/>
                        <a:t>0.01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-0.31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0.23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-0.43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0.11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0.06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-0.53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sp>
        <p:nvSpPr>
          <p:cNvPr id="6" name="Rectangle 5">
            <a:extLst>
              <a:ext uri="{FF2B5EF4-FFF2-40B4-BE49-F238E27FC236}">
                <a16:creationId xmlns:a16="http://schemas.microsoft.com/office/drawing/2014/main" id="{F80D13C1-2E66-4278-2292-FCE1F2ECC4B6}"/>
              </a:ext>
            </a:extLst>
          </p:cNvPr>
          <p:cNvSpPr/>
          <p:nvPr/>
        </p:nvSpPr>
        <p:spPr>
          <a:xfrm>
            <a:off x="5814588" y="5953887"/>
            <a:ext cx="4198356"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CLIP Encoding</a:t>
            </a:r>
          </a:p>
        </p:txBody>
      </p:sp>
      <p:sp>
        <p:nvSpPr>
          <p:cNvPr id="8" name="Rectangle 7">
            <a:extLst>
              <a:ext uri="{FF2B5EF4-FFF2-40B4-BE49-F238E27FC236}">
                <a16:creationId xmlns:a16="http://schemas.microsoft.com/office/drawing/2014/main" id="{655261B3-2506-F4BA-F7A1-BB9870C06F90}"/>
              </a:ext>
            </a:extLst>
          </p:cNvPr>
          <p:cNvSpPr/>
          <p:nvPr/>
        </p:nvSpPr>
        <p:spPr>
          <a:xfrm>
            <a:off x="15843314" y="4424553"/>
            <a:ext cx="6108987" cy="1171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“a snazzy sneaker”</a:t>
            </a:r>
          </a:p>
        </p:txBody>
      </p:sp>
      <p:graphicFrame>
        <p:nvGraphicFramePr>
          <p:cNvPr id="9" name="Table 8">
            <a:extLst>
              <a:ext uri="{FF2B5EF4-FFF2-40B4-BE49-F238E27FC236}">
                <a16:creationId xmlns:a16="http://schemas.microsoft.com/office/drawing/2014/main" id="{8C9A8322-EC9A-89F0-5058-087E3894DC5A}"/>
              </a:ext>
            </a:extLst>
          </p:cNvPr>
          <p:cNvGraphicFramePr>
            <a:graphicFrameLocks noGrp="1"/>
          </p:cNvGraphicFramePr>
          <p:nvPr/>
        </p:nvGraphicFramePr>
        <p:xfrm>
          <a:off x="11334747" y="9253156"/>
          <a:ext cx="16694730"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tblGrid>
              <a:tr h="1618488">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grpSp>
        <p:nvGrpSpPr>
          <p:cNvPr id="17" name="Group 16">
            <a:extLst>
              <a:ext uri="{FF2B5EF4-FFF2-40B4-BE49-F238E27FC236}">
                <a16:creationId xmlns:a16="http://schemas.microsoft.com/office/drawing/2014/main" id="{1CA838E6-571E-79F8-BC31-B9A5A96C3E65}"/>
              </a:ext>
            </a:extLst>
          </p:cNvPr>
          <p:cNvGrpSpPr/>
          <p:nvPr/>
        </p:nvGrpSpPr>
        <p:grpSpPr>
          <a:xfrm>
            <a:off x="5814588" y="9253156"/>
            <a:ext cx="4198356" cy="2514600"/>
            <a:chOff x="5814588" y="9253156"/>
            <a:chExt cx="4198356" cy="2514600"/>
          </a:xfrm>
        </p:grpSpPr>
        <p:sp>
          <p:nvSpPr>
            <p:cNvPr id="10" name="Rectangle 9">
              <a:extLst>
                <a:ext uri="{FF2B5EF4-FFF2-40B4-BE49-F238E27FC236}">
                  <a16:creationId xmlns:a16="http://schemas.microsoft.com/office/drawing/2014/main" id="{8CE9ED24-D0AC-BEB7-59FC-0802387C83B2}"/>
                </a:ext>
              </a:extLst>
            </p:cNvPr>
            <p:cNvSpPr/>
            <p:nvPr/>
          </p:nvSpPr>
          <p:spPr>
            <a:xfrm>
              <a:off x="5814588" y="9253156"/>
              <a:ext cx="4198356"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Bernoulli mask</a:t>
              </a:r>
            </a:p>
          </p:txBody>
        </p:sp>
        <p:sp>
          <p:nvSpPr>
            <p:cNvPr id="11" name="Rectangle 10">
              <a:extLst>
                <a:ext uri="{FF2B5EF4-FFF2-40B4-BE49-F238E27FC236}">
                  <a16:creationId xmlns:a16="http://schemas.microsoft.com/office/drawing/2014/main" id="{69DC0C0A-403E-7CED-62D2-57C1AA55034B}"/>
                </a:ext>
              </a:extLst>
            </p:cNvPr>
            <p:cNvSpPr/>
            <p:nvPr/>
          </p:nvSpPr>
          <p:spPr>
            <a:xfrm>
              <a:off x="6257170" y="10596181"/>
              <a:ext cx="3313191" cy="1171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p = .9</a:t>
              </a:r>
            </a:p>
          </p:txBody>
        </p:sp>
      </p:grpSp>
      <p:grpSp>
        <p:nvGrpSpPr>
          <p:cNvPr id="23" name="Group 22">
            <a:extLst>
              <a:ext uri="{FF2B5EF4-FFF2-40B4-BE49-F238E27FC236}">
                <a16:creationId xmlns:a16="http://schemas.microsoft.com/office/drawing/2014/main" id="{13E38C6F-DC72-F823-4766-C015D217F540}"/>
              </a:ext>
            </a:extLst>
          </p:cNvPr>
          <p:cNvGrpSpPr/>
          <p:nvPr/>
        </p:nvGrpSpPr>
        <p:grpSpPr>
          <a:xfrm>
            <a:off x="17011103" y="7425288"/>
            <a:ext cx="2028825" cy="5068083"/>
            <a:chOff x="17011103" y="7425288"/>
            <a:chExt cx="2028825" cy="5068083"/>
          </a:xfrm>
        </p:grpSpPr>
        <p:sp>
          <p:nvSpPr>
            <p:cNvPr id="20" name="Multiplication Sign 19">
              <a:extLst>
                <a:ext uri="{FF2B5EF4-FFF2-40B4-BE49-F238E27FC236}">
                  <a16:creationId xmlns:a16="http://schemas.microsoft.com/office/drawing/2014/main" id="{809E66CB-D4BE-8AA0-A6AE-5DFE853C09F3}"/>
                </a:ext>
              </a:extLst>
            </p:cNvPr>
            <p:cNvSpPr/>
            <p:nvPr/>
          </p:nvSpPr>
          <p:spPr>
            <a:xfrm>
              <a:off x="17011103" y="7425288"/>
              <a:ext cx="2028825" cy="1909403"/>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 name="Equals 20">
              <a:extLst>
                <a:ext uri="{FF2B5EF4-FFF2-40B4-BE49-F238E27FC236}">
                  <a16:creationId xmlns:a16="http://schemas.microsoft.com/office/drawing/2014/main" id="{619B5CE3-EE03-0462-F08A-9B54633E0B88}"/>
                </a:ext>
              </a:extLst>
            </p:cNvPr>
            <p:cNvSpPr/>
            <p:nvPr/>
          </p:nvSpPr>
          <p:spPr>
            <a:xfrm>
              <a:off x="17153222" y="10877931"/>
              <a:ext cx="1744586" cy="1615440"/>
            </a:xfrm>
            <a:prstGeom prst="mathEqual">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aphicFrame>
        <p:nvGraphicFramePr>
          <p:cNvPr id="24" name="Table 23">
            <a:extLst>
              <a:ext uri="{FF2B5EF4-FFF2-40B4-BE49-F238E27FC236}">
                <a16:creationId xmlns:a16="http://schemas.microsoft.com/office/drawing/2014/main" id="{C7D065A0-29CC-D6D1-3C29-B5E2866DB211}"/>
              </a:ext>
            </a:extLst>
          </p:cNvPr>
          <p:cNvGraphicFramePr>
            <a:graphicFrameLocks noGrp="1"/>
          </p:cNvGraphicFramePr>
          <p:nvPr/>
        </p:nvGraphicFramePr>
        <p:xfrm>
          <a:off x="11334747" y="12704444"/>
          <a:ext cx="16694730"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tblGrid>
              <a:tr h="1618488">
                <a:tc>
                  <a:txBody>
                    <a:bodyPr/>
                    <a:lstStyle/>
                    <a:p>
                      <a:pPr algn="ctr"/>
                      <a:r>
                        <a:rPr lang="en-US" sz="4000" b="0" dirty="0"/>
                        <a:t>0.01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-0.31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-0.43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0.11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0.06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-0.53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sp>
        <p:nvSpPr>
          <p:cNvPr id="3" name="Rectangle 2">
            <a:extLst>
              <a:ext uri="{FF2B5EF4-FFF2-40B4-BE49-F238E27FC236}">
                <a16:creationId xmlns:a16="http://schemas.microsoft.com/office/drawing/2014/main" id="{606D65A9-39BD-DDF1-33DE-2E594FC34B2C}"/>
              </a:ext>
            </a:extLst>
          </p:cNvPr>
          <p:cNvSpPr/>
          <p:nvPr/>
        </p:nvSpPr>
        <p:spPr>
          <a:xfrm>
            <a:off x="27448221" y="4573144"/>
            <a:ext cx="3313191" cy="16184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512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features</a:t>
            </a:r>
          </a:p>
        </p:txBody>
      </p:sp>
    </p:spTree>
    <p:extLst>
      <p:ext uri="{BB962C8B-B14F-4D97-AF65-F5344CB8AC3E}">
        <p14:creationId xmlns:p14="http://schemas.microsoft.com/office/powerpoint/2010/main" val="1423054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From Class to Context</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endParaRPr lang="en-US" dirty="0"/>
          </a:p>
        </p:txBody>
      </p:sp>
      <p:graphicFrame>
        <p:nvGraphicFramePr>
          <p:cNvPr id="5" name="Table 4">
            <a:extLst>
              <a:ext uri="{FF2B5EF4-FFF2-40B4-BE49-F238E27FC236}">
                <a16:creationId xmlns:a16="http://schemas.microsoft.com/office/drawing/2014/main" id="{7527E3F5-927D-537A-C8E5-DDB3DB2F86B1}"/>
              </a:ext>
            </a:extLst>
          </p:cNvPr>
          <p:cNvGraphicFramePr>
            <a:graphicFrameLocks noGrp="1"/>
          </p:cNvGraphicFramePr>
          <p:nvPr/>
        </p:nvGraphicFramePr>
        <p:xfrm>
          <a:off x="11334747" y="5953887"/>
          <a:ext cx="16694730"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tblGrid>
              <a:tr h="1618488">
                <a:tc>
                  <a:txBody>
                    <a:bodyPr/>
                    <a:lstStyle/>
                    <a:p>
                      <a:pPr algn="ctr"/>
                      <a:r>
                        <a:rPr lang="en-US" sz="4000" b="0" dirty="0"/>
                        <a:t>0.01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-0.31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0.23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4000" b="0" dirty="0"/>
                        <a:t>-0.43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0.00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4000" b="0" dirty="0"/>
                        <a:t>0.11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0.06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-0.53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sp>
        <p:nvSpPr>
          <p:cNvPr id="6" name="Rectangle 5">
            <a:extLst>
              <a:ext uri="{FF2B5EF4-FFF2-40B4-BE49-F238E27FC236}">
                <a16:creationId xmlns:a16="http://schemas.microsoft.com/office/drawing/2014/main" id="{F80D13C1-2E66-4278-2292-FCE1F2ECC4B6}"/>
              </a:ext>
            </a:extLst>
          </p:cNvPr>
          <p:cNvSpPr/>
          <p:nvPr/>
        </p:nvSpPr>
        <p:spPr>
          <a:xfrm>
            <a:off x="5814588" y="5953887"/>
            <a:ext cx="4198356"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CLIP Encoding</a:t>
            </a:r>
          </a:p>
        </p:txBody>
      </p:sp>
      <p:sp>
        <p:nvSpPr>
          <p:cNvPr id="8" name="Rectangle 7">
            <a:extLst>
              <a:ext uri="{FF2B5EF4-FFF2-40B4-BE49-F238E27FC236}">
                <a16:creationId xmlns:a16="http://schemas.microsoft.com/office/drawing/2014/main" id="{655261B3-2506-F4BA-F7A1-BB9870C06F90}"/>
              </a:ext>
            </a:extLst>
          </p:cNvPr>
          <p:cNvSpPr/>
          <p:nvPr/>
        </p:nvSpPr>
        <p:spPr>
          <a:xfrm>
            <a:off x="15843314" y="4424553"/>
            <a:ext cx="6108987" cy="1171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“a snazzy sneaker”</a:t>
            </a:r>
          </a:p>
        </p:txBody>
      </p:sp>
      <p:graphicFrame>
        <p:nvGraphicFramePr>
          <p:cNvPr id="9" name="Table 8">
            <a:extLst>
              <a:ext uri="{FF2B5EF4-FFF2-40B4-BE49-F238E27FC236}">
                <a16:creationId xmlns:a16="http://schemas.microsoft.com/office/drawing/2014/main" id="{8C9A8322-EC9A-89F0-5058-087E3894DC5A}"/>
              </a:ext>
            </a:extLst>
          </p:cNvPr>
          <p:cNvGraphicFramePr>
            <a:graphicFrameLocks noGrp="1"/>
          </p:cNvGraphicFramePr>
          <p:nvPr/>
        </p:nvGraphicFramePr>
        <p:xfrm>
          <a:off x="11334747" y="9253156"/>
          <a:ext cx="16694730"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tblGrid>
              <a:tr h="1618488">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grpSp>
        <p:nvGrpSpPr>
          <p:cNvPr id="17" name="Group 16">
            <a:extLst>
              <a:ext uri="{FF2B5EF4-FFF2-40B4-BE49-F238E27FC236}">
                <a16:creationId xmlns:a16="http://schemas.microsoft.com/office/drawing/2014/main" id="{1CA838E6-571E-79F8-BC31-B9A5A96C3E65}"/>
              </a:ext>
            </a:extLst>
          </p:cNvPr>
          <p:cNvGrpSpPr/>
          <p:nvPr/>
        </p:nvGrpSpPr>
        <p:grpSpPr>
          <a:xfrm>
            <a:off x="5814588" y="9253156"/>
            <a:ext cx="4198356" cy="2514600"/>
            <a:chOff x="5814588" y="9253156"/>
            <a:chExt cx="4198356" cy="2514600"/>
          </a:xfrm>
        </p:grpSpPr>
        <p:sp>
          <p:nvSpPr>
            <p:cNvPr id="10" name="Rectangle 9">
              <a:extLst>
                <a:ext uri="{FF2B5EF4-FFF2-40B4-BE49-F238E27FC236}">
                  <a16:creationId xmlns:a16="http://schemas.microsoft.com/office/drawing/2014/main" id="{8CE9ED24-D0AC-BEB7-59FC-0802387C83B2}"/>
                </a:ext>
              </a:extLst>
            </p:cNvPr>
            <p:cNvSpPr/>
            <p:nvPr/>
          </p:nvSpPr>
          <p:spPr>
            <a:xfrm>
              <a:off x="5814588" y="9253156"/>
              <a:ext cx="4198356"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Bernoulli mask</a:t>
              </a:r>
            </a:p>
          </p:txBody>
        </p:sp>
        <p:sp>
          <p:nvSpPr>
            <p:cNvPr id="11" name="Rectangle 10">
              <a:extLst>
                <a:ext uri="{FF2B5EF4-FFF2-40B4-BE49-F238E27FC236}">
                  <a16:creationId xmlns:a16="http://schemas.microsoft.com/office/drawing/2014/main" id="{69DC0C0A-403E-7CED-62D2-57C1AA55034B}"/>
                </a:ext>
              </a:extLst>
            </p:cNvPr>
            <p:cNvSpPr/>
            <p:nvPr/>
          </p:nvSpPr>
          <p:spPr>
            <a:xfrm>
              <a:off x="6257170" y="10596181"/>
              <a:ext cx="3313191" cy="1171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p = .9</a:t>
              </a:r>
            </a:p>
          </p:txBody>
        </p:sp>
      </p:grpSp>
      <p:grpSp>
        <p:nvGrpSpPr>
          <p:cNvPr id="23" name="Group 22">
            <a:extLst>
              <a:ext uri="{FF2B5EF4-FFF2-40B4-BE49-F238E27FC236}">
                <a16:creationId xmlns:a16="http://schemas.microsoft.com/office/drawing/2014/main" id="{13E38C6F-DC72-F823-4766-C015D217F540}"/>
              </a:ext>
            </a:extLst>
          </p:cNvPr>
          <p:cNvGrpSpPr/>
          <p:nvPr/>
        </p:nvGrpSpPr>
        <p:grpSpPr>
          <a:xfrm>
            <a:off x="17011103" y="7425288"/>
            <a:ext cx="2028825" cy="5068083"/>
            <a:chOff x="17011103" y="7425288"/>
            <a:chExt cx="2028825" cy="5068083"/>
          </a:xfrm>
        </p:grpSpPr>
        <p:sp>
          <p:nvSpPr>
            <p:cNvPr id="20" name="Multiplication Sign 19">
              <a:extLst>
                <a:ext uri="{FF2B5EF4-FFF2-40B4-BE49-F238E27FC236}">
                  <a16:creationId xmlns:a16="http://schemas.microsoft.com/office/drawing/2014/main" id="{809E66CB-D4BE-8AA0-A6AE-5DFE853C09F3}"/>
                </a:ext>
              </a:extLst>
            </p:cNvPr>
            <p:cNvSpPr/>
            <p:nvPr/>
          </p:nvSpPr>
          <p:spPr>
            <a:xfrm>
              <a:off x="17011103" y="7425288"/>
              <a:ext cx="2028825" cy="1909403"/>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 name="Equals 20">
              <a:extLst>
                <a:ext uri="{FF2B5EF4-FFF2-40B4-BE49-F238E27FC236}">
                  <a16:creationId xmlns:a16="http://schemas.microsoft.com/office/drawing/2014/main" id="{619B5CE3-EE03-0462-F08A-9B54633E0B88}"/>
                </a:ext>
              </a:extLst>
            </p:cNvPr>
            <p:cNvSpPr/>
            <p:nvPr/>
          </p:nvSpPr>
          <p:spPr>
            <a:xfrm>
              <a:off x="17153222" y="10877931"/>
              <a:ext cx="1744586" cy="1615440"/>
            </a:xfrm>
            <a:prstGeom prst="mathEqual">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aphicFrame>
        <p:nvGraphicFramePr>
          <p:cNvPr id="24" name="Table 23">
            <a:extLst>
              <a:ext uri="{FF2B5EF4-FFF2-40B4-BE49-F238E27FC236}">
                <a16:creationId xmlns:a16="http://schemas.microsoft.com/office/drawing/2014/main" id="{C7D065A0-29CC-D6D1-3C29-B5E2866DB211}"/>
              </a:ext>
            </a:extLst>
          </p:cNvPr>
          <p:cNvGraphicFramePr>
            <a:graphicFrameLocks noGrp="1"/>
          </p:cNvGraphicFramePr>
          <p:nvPr/>
        </p:nvGraphicFramePr>
        <p:xfrm>
          <a:off x="11334747" y="12704444"/>
          <a:ext cx="16694730"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tblGrid>
              <a:tr h="1618488">
                <a:tc>
                  <a:txBody>
                    <a:bodyPr/>
                    <a:lstStyle/>
                    <a:p>
                      <a:pPr algn="ctr"/>
                      <a:r>
                        <a:rPr lang="en-US" sz="4000" b="0" dirty="0"/>
                        <a:t>0.01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-0.31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4000" b="0" dirty="0"/>
                        <a:t>-0.43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4000" b="0" dirty="0"/>
                        <a:t>0.11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0.06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-0.53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sp>
        <p:nvSpPr>
          <p:cNvPr id="3" name="Rectangle 2">
            <a:extLst>
              <a:ext uri="{FF2B5EF4-FFF2-40B4-BE49-F238E27FC236}">
                <a16:creationId xmlns:a16="http://schemas.microsoft.com/office/drawing/2014/main" id="{606D65A9-39BD-DDF1-33DE-2E594FC34B2C}"/>
              </a:ext>
            </a:extLst>
          </p:cNvPr>
          <p:cNvSpPr/>
          <p:nvPr/>
        </p:nvSpPr>
        <p:spPr>
          <a:xfrm>
            <a:off x="27448221" y="4573144"/>
            <a:ext cx="3313191" cy="16184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512 </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features</a:t>
            </a:r>
          </a:p>
        </p:txBody>
      </p:sp>
      <p:grpSp>
        <p:nvGrpSpPr>
          <p:cNvPr id="4" name="Group 3">
            <a:extLst>
              <a:ext uri="{FF2B5EF4-FFF2-40B4-BE49-F238E27FC236}">
                <a16:creationId xmlns:a16="http://schemas.microsoft.com/office/drawing/2014/main" id="{3DBFA876-F8CB-D7D7-2261-959229C470B6}"/>
              </a:ext>
            </a:extLst>
          </p:cNvPr>
          <p:cNvGrpSpPr/>
          <p:nvPr/>
        </p:nvGrpSpPr>
        <p:grpSpPr>
          <a:xfrm>
            <a:off x="18288000" y="14807276"/>
            <a:ext cx="10075354" cy="2387159"/>
            <a:chOff x="11939201" y="12443266"/>
            <a:chExt cx="10075354" cy="2387159"/>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FA54821-7398-12CC-AA6A-6280A98E8137}"/>
                    </a:ext>
                  </a:extLst>
                </p:cNvPr>
                <p:cNvSpPr/>
                <p:nvPr/>
              </p:nvSpPr>
              <p:spPr>
                <a:xfrm>
                  <a:off x="15460982" y="13466843"/>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1 −</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𝑝</m:t>
                      </m:r>
                    </m:oMath>
                  </a14:m>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 chance feature will be dropped</a:t>
                  </a:r>
                </a:p>
              </p:txBody>
            </p:sp>
          </mc:Choice>
          <mc:Fallback xmlns="">
            <p:sp>
              <p:nvSpPr>
                <p:cNvPr id="7" name="Rectangle 6">
                  <a:extLst>
                    <a:ext uri="{FF2B5EF4-FFF2-40B4-BE49-F238E27FC236}">
                      <a16:creationId xmlns:a16="http://schemas.microsoft.com/office/drawing/2014/main" id="{2FA54821-7398-12CC-AA6A-6280A98E8137}"/>
                    </a:ext>
                  </a:extLst>
                </p:cNvPr>
                <p:cNvSpPr>
                  <a:spLocks noRot="1" noChangeAspect="1" noMove="1" noResize="1" noEditPoints="1" noAdjustHandles="1" noChangeArrowheads="1" noChangeShapeType="1" noTextEdit="1"/>
                </p:cNvSpPr>
                <p:nvPr/>
              </p:nvSpPr>
              <p:spPr>
                <a:xfrm>
                  <a:off x="15460982" y="13466843"/>
                  <a:ext cx="6553573" cy="1363582"/>
                </a:xfrm>
                <a:prstGeom prst="rect">
                  <a:avLst/>
                </a:prstGeom>
                <a:blipFill>
                  <a:blip r:embed="rId3"/>
                  <a:stretch>
                    <a:fillRect t="-5263" r="-1297" b="-15789"/>
                  </a:stretch>
                </a:blipFill>
                <a:ln>
                  <a:solidFill>
                    <a:schemeClr val="tx2"/>
                  </a:solidFill>
                </a:ln>
              </p:spPr>
              <p:txBody>
                <a:bodyPr/>
                <a:lstStyle/>
                <a:p>
                  <a:r>
                    <a:rPr lang="en-US">
                      <a:noFill/>
                    </a:rPr>
                    <a:t> </a:t>
                  </a:r>
                </a:p>
              </p:txBody>
            </p:sp>
          </mc:Fallback>
        </mc:AlternateContent>
        <p:sp>
          <p:nvSpPr>
            <p:cNvPr id="12" name="Arrow: Bent 11">
              <a:extLst>
                <a:ext uri="{FF2B5EF4-FFF2-40B4-BE49-F238E27FC236}">
                  <a16:creationId xmlns:a16="http://schemas.microsoft.com/office/drawing/2014/main" id="{13FF7B22-C0A1-A333-2848-BD3C6D361AEF}"/>
                </a:ext>
              </a:extLst>
            </p:cNvPr>
            <p:cNvSpPr/>
            <p:nvPr/>
          </p:nvSpPr>
          <p:spPr>
            <a:xfrm rot="16200000">
              <a:off x="12554882" y="11827585"/>
              <a:ext cx="1873977" cy="3105339"/>
            </a:xfrm>
            <a:prstGeom prst="bentArrow">
              <a:avLst>
                <a:gd name="adj1" fmla="val 26669"/>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Tree>
    <p:extLst>
      <p:ext uri="{BB962C8B-B14F-4D97-AF65-F5344CB8AC3E}">
        <p14:creationId xmlns:p14="http://schemas.microsoft.com/office/powerpoint/2010/main" val="684359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Experimenting with CLIP</a:t>
            </a:r>
          </a:p>
        </p:txBody>
      </p:sp>
      <p:sp>
        <p:nvSpPr>
          <p:cNvPr id="5" name="Text Placeholder 4">
            <a:extLst>
              <a:ext uri="{FF2B5EF4-FFF2-40B4-BE49-F238E27FC236}">
                <a16:creationId xmlns:a16="http://schemas.microsoft.com/office/drawing/2014/main" id="{9EDE7DF4-5B8F-A811-57CB-8C41C3BD7066}"/>
              </a:ext>
            </a:extLst>
          </p:cNvPr>
          <p:cNvSpPr>
            <a:spLocks noGrp="1"/>
          </p:cNvSpPr>
          <p:nvPr>
            <p:ph type="body" sz="quarter" idx="10"/>
          </p:nvPr>
        </p:nvSpPr>
        <p:spPr/>
        <p:txBody>
          <a:bodyPr/>
          <a:lstStyle/>
          <a:p>
            <a:endParaRPr lang="en-US" dirty="0"/>
          </a:p>
        </p:txBody>
      </p:sp>
      <p:sp>
        <p:nvSpPr>
          <p:cNvPr id="12" name="Rectangle 11">
            <a:extLst>
              <a:ext uri="{FF2B5EF4-FFF2-40B4-BE49-F238E27FC236}">
                <a16:creationId xmlns:a16="http://schemas.microsoft.com/office/drawing/2014/main" id="{57B316CB-03EA-4519-EB35-D029F7D00C0B}"/>
              </a:ext>
            </a:extLst>
          </p:cNvPr>
          <p:cNvSpPr/>
          <p:nvPr/>
        </p:nvSpPr>
        <p:spPr>
          <a:xfrm>
            <a:off x="6245376" y="13676259"/>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 bunch of different marbles”</a:t>
            </a:r>
          </a:p>
        </p:txBody>
      </p:sp>
      <p:pic>
        <p:nvPicPr>
          <p:cNvPr id="14" name="Picture 13">
            <a:extLst>
              <a:ext uri="{FF2B5EF4-FFF2-40B4-BE49-F238E27FC236}">
                <a16:creationId xmlns:a16="http://schemas.microsoft.com/office/drawing/2014/main" id="{911306AE-8E2E-5E20-88C8-C34C7D9BAFC4}"/>
              </a:ext>
            </a:extLst>
          </p:cNvPr>
          <p:cNvPicPr>
            <a:picLocks noChangeAspect="1"/>
          </p:cNvPicPr>
          <p:nvPr/>
        </p:nvPicPr>
        <p:blipFill>
          <a:blip r:embed="rId3"/>
          <a:stretch>
            <a:fillRect/>
          </a:stretch>
        </p:blipFill>
        <p:spPr>
          <a:xfrm>
            <a:off x="6982032" y="5192261"/>
            <a:ext cx="5224019" cy="4724511"/>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FF233647-8062-BED4-3CB2-51A9C775B5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736415" y="12494184"/>
            <a:ext cx="3727732" cy="3727732"/>
          </a:xfrm>
          <a:prstGeom prst="rect">
            <a:avLst/>
          </a:prstGeom>
        </p:spPr>
      </p:pic>
      <p:sp>
        <p:nvSpPr>
          <p:cNvPr id="18" name="Arrow: Right 17">
            <a:extLst>
              <a:ext uri="{FF2B5EF4-FFF2-40B4-BE49-F238E27FC236}">
                <a16:creationId xmlns:a16="http://schemas.microsoft.com/office/drawing/2014/main" id="{58243C89-8950-B197-C775-7CC11A2AED6C}"/>
              </a:ext>
            </a:extLst>
          </p:cNvPr>
          <p:cNvSpPr/>
          <p:nvPr/>
        </p:nvSpPr>
        <p:spPr>
          <a:xfrm>
            <a:off x="13662135" y="13815125"/>
            <a:ext cx="5074280" cy="108585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 name="Rectangle 18">
            <a:extLst>
              <a:ext uri="{FF2B5EF4-FFF2-40B4-BE49-F238E27FC236}">
                <a16:creationId xmlns:a16="http://schemas.microsoft.com/office/drawing/2014/main" id="{8CE42C0D-3D40-C7ED-3D00-02F2D8547C5B}"/>
              </a:ext>
            </a:extLst>
          </p:cNvPr>
          <p:cNvSpPr/>
          <p:nvPr/>
        </p:nvSpPr>
        <p:spPr>
          <a:xfrm>
            <a:off x="23036199" y="6880726"/>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[-0.13, …, 0.00]</a:t>
            </a:r>
          </a:p>
        </p:txBody>
      </p:sp>
      <p:sp>
        <p:nvSpPr>
          <p:cNvPr id="3" name="Rectangle 2">
            <a:extLst>
              <a:ext uri="{FF2B5EF4-FFF2-40B4-BE49-F238E27FC236}">
                <a16:creationId xmlns:a16="http://schemas.microsoft.com/office/drawing/2014/main" id="{1676316B-3C02-1137-A5B3-1FF917E302F8}"/>
              </a:ext>
            </a:extLst>
          </p:cNvPr>
          <p:cNvSpPr/>
          <p:nvPr/>
        </p:nvSpPr>
        <p:spPr>
          <a:xfrm>
            <a:off x="23036199" y="13676259"/>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[-0.17, …, -0.11]</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526F279-E3F6-C876-1B6C-7465A89C6F8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736414" y="5698651"/>
            <a:ext cx="3727732" cy="3727732"/>
          </a:xfrm>
          <a:prstGeom prst="rect">
            <a:avLst/>
          </a:prstGeom>
        </p:spPr>
      </p:pic>
      <p:sp>
        <p:nvSpPr>
          <p:cNvPr id="6" name="Arrow: Right 5">
            <a:extLst>
              <a:ext uri="{FF2B5EF4-FFF2-40B4-BE49-F238E27FC236}">
                <a16:creationId xmlns:a16="http://schemas.microsoft.com/office/drawing/2014/main" id="{0FE61242-07BD-C293-E96E-217AA7FF2308}"/>
              </a:ext>
            </a:extLst>
          </p:cNvPr>
          <p:cNvSpPr/>
          <p:nvPr/>
        </p:nvSpPr>
        <p:spPr>
          <a:xfrm>
            <a:off x="13662134" y="7019592"/>
            <a:ext cx="5074280" cy="108585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 name="Text Placeholder 17">
            <a:extLst>
              <a:ext uri="{FF2B5EF4-FFF2-40B4-BE49-F238E27FC236}">
                <a16:creationId xmlns:a16="http://schemas.microsoft.com/office/drawing/2014/main" id="{001A5DDA-DF54-01DD-84E6-43DD5EF9B151}"/>
              </a:ext>
            </a:extLst>
          </p:cNvPr>
          <p:cNvSpPr txBox="1">
            <a:spLocks/>
          </p:cNvSpPr>
          <p:nvPr/>
        </p:nvSpPr>
        <p:spPr>
          <a:xfrm>
            <a:off x="18736414" y="8947556"/>
            <a:ext cx="3272043" cy="647366"/>
          </a:xfrm>
          <a:prstGeom prst="rect">
            <a:avLst/>
          </a:prstGeom>
        </p:spPr>
        <p:txBody>
          <a:bodyPr/>
          <a:lstStyle>
            <a:lvl1pPr marL="685800" indent="-685800" algn="l" defTabSz="2743200" rtl="0" eaLnBrk="1" latinLnBrk="0" hangingPunct="1">
              <a:lnSpc>
                <a:spcPct val="90000"/>
              </a:lnSpc>
              <a:spcBef>
                <a:spcPts val="3000"/>
              </a:spcBef>
              <a:buFont typeface="NVIDIA Sans" panose="020B0503020203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NVIDIA Sans" panose="020B0503020203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NVIDIA Sans" panose="020B0503020203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a:lstStyle>
          <a:p>
            <a:pPr marL="0" marR="0" lvl="0" indent="0" algn="ctr" defTabSz="2743200" rtl="0" eaLnBrk="1" fontAlgn="auto" latinLnBrk="0" hangingPunct="1">
              <a:lnSpc>
                <a:spcPct val="90000"/>
              </a:lnSpc>
              <a:spcBef>
                <a:spcPts val="120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NVIDIA Sans" panose="020B0503020203020204" pitchFamily="34" charset="0"/>
              </a:rPr>
              <a:t>CLIP</a:t>
            </a:r>
            <a:endParaRPr kumimoji="0" lang="en-US" sz="8400" b="0" i="0" u="none" strike="noStrike" kern="1200" cap="none" spc="0" normalizeH="0" baseline="0" noProof="0" dirty="0">
              <a:ln>
                <a:noFill/>
              </a:ln>
              <a:solidFill>
                <a:srgbClr val="FFFFFF"/>
              </a:solidFill>
              <a:effectLst/>
              <a:uLnTx/>
              <a:uFillTx/>
              <a:latin typeface="NVIDIA Sans"/>
              <a:ea typeface="+mn-ea"/>
              <a:cs typeface="+mn-cs"/>
            </a:endParaRPr>
          </a:p>
        </p:txBody>
      </p:sp>
      <p:sp>
        <p:nvSpPr>
          <p:cNvPr id="8" name="Text Placeholder 17">
            <a:extLst>
              <a:ext uri="{FF2B5EF4-FFF2-40B4-BE49-F238E27FC236}">
                <a16:creationId xmlns:a16="http://schemas.microsoft.com/office/drawing/2014/main" id="{D84EE7D7-B3A3-D163-5C5E-14F683424594}"/>
              </a:ext>
            </a:extLst>
          </p:cNvPr>
          <p:cNvSpPr txBox="1">
            <a:spLocks/>
          </p:cNvSpPr>
          <p:nvPr/>
        </p:nvSpPr>
        <p:spPr>
          <a:xfrm>
            <a:off x="18736414" y="15911337"/>
            <a:ext cx="3272043" cy="647366"/>
          </a:xfrm>
          <a:prstGeom prst="rect">
            <a:avLst/>
          </a:prstGeom>
        </p:spPr>
        <p:txBody>
          <a:bodyPr/>
          <a:lstStyle>
            <a:lvl1pPr marL="685800" indent="-685800" algn="l" defTabSz="2743200" rtl="0" eaLnBrk="1" latinLnBrk="0" hangingPunct="1">
              <a:lnSpc>
                <a:spcPct val="90000"/>
              </a:lnSpc>
              <a:spcBef>
                <a:spcPts val="3000"/>
              </a:spcBef>
              <a:buFont typeface="NVIDIA Sans" panose="020B0503020203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NVIDIA Sans" panose="020B0503020203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NVIDIA Sans" panose="020B0503020203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a:lstStyle>
          <a:p>
            <a:pPr marL="0" marR="0" lvl="0" indent="0" algn="ctr" defTabSz="2743200" rtl="0" eaLnBrk="1" fontAlgn="auto" latinLnBrk="0" hangingPunct="1">
              <a:lnSpc>
                <a:spcPct val="90000"/>
              </a:lnSpc>
              <a:spcBef>
                <a:spcPts val="120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NVIDIA Sans" panose="020B0503020203020204" pitchFamily="34" charset="0"/>
              </a:rPr>
              <a:t>CLIP</a:t>
            </a:r>
            <a:endParaRPr kumimoji="0" lang="en-US" sz="8400" b="0" i="0" u="none" strike="noStrike" kern="1200" cap="none" spc="0" normalizeH="0" baseline="0" noProof="0" dirty="0">
              <a:ln>
                <a:noFill/>
              </a:ln>
              <a:solidFill>
                <a:srgbClr val="FFFFFF"/>
              </a:solidFill>
              <a:effectLst/>
              <a:uLnTx/>
              <a:uFillTx/>
              <a:latin typeface="NVIDIA Sans"/>
              <a:ea typeface="+mn-ea"/>
              <a:cs typeface="+mn-cs"/>
            </a:endParaRPr>
          </a:p>
        </p:txBody>
      </p:sp>
      <p:sp>
        <p:nvSpPr>
          <p:cNvPr id="9" name="Rectangle 8">
            <a:extLst>
              <a:ext uri="{FF2B5EF4-FFF2-40B4-BE49-F238E27FC236}">
                <a16:creationId xmlns:a16="http://schemas.microsoft.com/office/drawing/2014/main" id="{605E5506-764D-5AE0-4273-FF080AE7C97A}"/>
              </a:ext>
            </a:extLst>
          </p:cNvPr>
          <p:cNvSpPr/>
          <p:nvPr/>
        </p:nvSpPr>
        <p:spPr>
          <a:xfrm>
            <a:off x="5686425" y="4303314"/>
            <a:ext cx="25460325" cy="638373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 name="Rectangle 9">
            <a:extLst>
              <a:ext uri="{FF2B5EF4-FFF2-40B4-BE49-F238E27FC236}">
                <a16:creationId xmlns:a16="http://schemas.microsoft.com/office/drawing/2014/main" id="{AF84EA80-D342-5AC8-F7DA-BF7CB6498F42}"/>
              </a:ext>
            </a:extLst>
          </p:cNvPr>
          <p:cNvSpPr/>
          <p:nvPr/>
        </p:nvSpPr>
        <p:spPr>
          <a:xfrm>
            <a:off x="5686425" y="11354347"/>
            <a:ext cx="25460325" cy="638373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 name="Rectangle 10">
            <a:extLst>
              <a:ext uri="{FF2B5EF4-FFF2-40B4-BE49-F238E27FC236}">
                <a16:creationId xmlns:a16="http://schemas.microsoft.com/office/drawing/2014/main" id="{5D406D27-00A8-B1E6-893D-756F212D3F27}"/>
              </a:ext>
            </a:extLst>
          </p:cNvPr>
          <p:cNvSpPr/>
          <p:nvPr/>
        </p:nvSpPr>
        <p:spPr>
          <a:xfrm>
            <a:off x="15750860" y="3835031"/>
            <a:ext cx="5074280" cy="16184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Training</a:t>
            </a:r>
          </a:p>
        </p:txBody>
      </p:sp>
      <p:sp>
        <p:nvSpPr>
          <p:cNvPr id="13" name="Rectangle 12">
            <a:extLst>
              <a:ext uri="{FF2B5EF4-FFF2-40B4-BE49-F238E27FC236}">
                <a16:creationId xmlns:a16="http://schemas.microsoft.com/office/drawing/2014/main" id="{279CB9CE-BFD9-4E21-3E62-27BEB83E4AA9}"/>
              </a:ext>
            </a:extLst>
          </p:cNvPr>
          <p:cNvSpPr/>
          <p:nvPr/>
        </p:nvSpPr>
        <p:spPr>
          <a:xfrm>
            <a:off x="15879447" y="11077917"/>
            <a:ext cx="5074280" cy="16184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Prediction</a:t>
            </a:r>
          </a:p>
        </p:txBody>
      </p:sp>
    </p:spTree>
    <p:extLst>
      <p:ext uri="{BB962C8B-B14F-4D97-AF65-F5344CB8AC3E}">
        <p14:creationId xmlns:p14="http://schemas.microsoft.com/office/powerpoint/2010/main" val="3772687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Let’s get started!</a:t>
            </a:r>
          </a:p>
        </p:txBody>
      </p:sp>
      <p:sp>
        <p:nvSpPr>
          <p:cNvPr id="4" name="TextBox 3">
            <a:extLst>
              <a:ext uri="{FF2B5EF4-FFF2-40B4-BE49-F238E27FC236}">
                <a16:creationId xmlns:a16="http://schemas.microsoft.com/office/drawing/2014/main" id="{3FB13DA5-D716-38D9-56E7-8842ED0E6A46}"/>
              </a:ext>
            </a:extLst>
          </p:cNvPr>
          <p:cNvSpPr txBox="1"/>
          <p:nvPr/>
        </p:nvSpPr>
        <p:spPr>
          <a:xfrm>
            <a:off x="1473199" y="8879821"/>
            <a:ext cx="28185165" cy="3785652"/>
          </a:xfrm>
          <a:prstGeom prst="rect">
            <a:avLst/>
          </a:prstGeom>
          <a:noFill/>
        </p:spPr>
        <p:txBody>
          <a:bodyPr wrap="square">
            <a:spAutoFit/>
          </a:bodyPr>
          <a:lstStyle/>
          <a:p>
            <a:r>
              <a:rPr lang="en-US" sz="12000" b="1" dirty="0">
                <a:solidFill>
                  <a:srgbClr val="C00000"/>
                </a:solidFill>
                <a:latin typeface="Arial" panose="020B0604020202020204" pitchFamily="34" charset="0"/>
                <a:cs typeface="Arial" panose="020B0604020202020204" pitchFamily="34" charset="0"/>
              </a:rPr>
              <a:t>5: CLIP (Contrastive Language-Image Pre-Training) </a:t>
            </a:r>
          </a:p>
        </p:txBody>
      </p:sp>
    </p:spTree>
    <p:extLst>
      <p:ext uri="{BB962C8B-B14F-4D97-AF65-F5344CB8AC3E}">
        <p14:creationId xmlns:p14="http://schemas.microsoft.com/office/powerpoint/2010/main" val="3093285840"/>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849014-3B28-108D-9328-C42DAD44E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4962" y="2534014"/>
            <a:ext cx="27193328" cy="17002327"/>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8301"/>
            <a:ext cx="34888869" cy="2422499"/>
          </a:xfrm>
        </p:spPr>
        <p:txBody>
          <a:bodyPr>
            <a:normAutofit/>
          </a:bodyPr>
          <a:lstStyle/>
          <a:p>
            <a:r>
              <a:rPr lang="en-US" sz="14000" dirty="0"/>
              <a:t>Generative AI with Diffusion Models</a:t>
            </a:r>
            <a:endParaRPr lang="en-US" sz="140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206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30749458" y="12949355"/>
            <a:ext cx="5170290" cy="1669996"/>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id="{27E00B83-CB59-6C43-38F0-7CB913D04FE9}"/>
              </a:ext>
            </a:extLst>
          </p:cNvPr>
          <p:cNvSpPr txBox="1"/>
          <p:nvPr/>
        </p:nvSpPr>
        <p:spPr>
          <a:xfrm>
            <a:off x="322728" y="10242249"/>
            <a:ext cx="8901126" cy="5632311"/>
          </a:xfrm>
          <a:prstGeom prst="rect">
            <a:avLst/>
          </a:prstGeom>
          <a:solidFill>
            <a:schemeClr val="accent4">
              <a:lumMod val="40000"/>
              <a:lumOff val="60000"/>
            </a:schemeClr>
          </a:solid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 CLIP (Contrastive Language-Image Pre-Training) </a:t>
            </a:r>
          </a:p>
        </p:txBody>
      </p:sp>
      <p:sp>
        <p:nvSpPr>
          <p:cNvPr id="11" name="Rounded Rectangle 10">
            <a:extLst>
              <a:ext uri="{FF2B5EF4-FFF2-40B4-BE49-F238E27FC236}">
                <a16:creationId xmlns:a16="http://schemas.microsoft.com/office/drawing/2014/main" id="{223E4544-F8C3-D091-AF6E-180EDA9519F4}"/>
              </a:ext>
            </a:extLst>
          </p:cNvPr>
          <p:cNvSpPr/>
          <p:nvPr/>
        </p:nvSpPr>
        <p:spPr>
          <a:xfrm>
            <a:off x="9223854" y="16081748"/>
            <a:ext cx="4624768" cy="95000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TextBox 14">
            <a:extLst>
              <a:ext uri="{FF2B5EF4-FFF2-40B4-BE49-F238E27FC236}">
                <a16:creationId xmlns:a16="http://schemas.microsoft.com/office/drawing/2014/main" id="{5CCF51B5-31DE-738F-5123-6C60DCD3B82C}"/>
              </a:ext>
            </a:extLst>
          </p:cNvPr>
          <p:cNvSpPr txBox="1"/>
          <p:nvPr/>
        </p:nvSpPr>
        <p:spPr>
          <a:xfrm>
            <a:off x="29992841" y="15079420"/>
            <a:ext cx="4927600"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spTree>
    <p:extLst>
      <p:ext uri="{BB962C8B-B14F-4D97-AF65-F5344CB8AC3E}">
        <p14:creationId xmlns:p14="http://schemas.microsoft.com/office/powerpoint/2010/main" val="809952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5A1A62-D2EF-91EF-9DC1-A07A09999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260" y="2048796"/>
            <a:ext cx="32576461" cy="17637938"/>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8302"/>
            <a:ext cx="34888869" cy="1764505"/>
          </a:xfrm>
        </p:spPr>
        <p:txBody>
          <a:bodyPr>
            <a:normAutofit fontScale="90000"/>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207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TextBox 9">
            <a:extLst>
              <a:ext uri="{FF2B5EF4-FFF2-40B4-BE49-F238E27FC236}">
                <a16:creationId xmlns:a16="http://schemas.microsoft.com/office/drawing/2014/main" id="{27E00B83-CB59-6C43-38F0-7CB913D04FE9}"/>
              </a:ext>
            </a:extLst>
          </p:cNvPr>
          <p:cNvSpPr txBox="1"/>
          <p:nvPr/>
        </p:nvSpPr>
        <p:spPr>
          <a:xfrm>
            <a:off x="1580907" y="10520096"/>
            <a:ext cx="9727229" cy="5632311"/>
          </a:xfrm>
          <a:prstGeom prst="rect">
            <a:avLst/>
          </a:prstGeom>
          <a:solidFill>
            <a:schemeClr val="accent4">
              <a:lumMod val="40000"/>
              <a:lumOff val="60000"/>
            </a:schemeClr>
          </a:solid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 CLIP (Contrastive Language-Image Pre-Training) </a:t>
            </a:r>
          </a:p>
        </p:txBody>
      </p:sp>
      <p:sp>
        <p:nvSpPr>
          <p:cNvPr id="11" name="Rounded Rectangle 10">
            <a:extLst>
              <a:ext uri="{FF2B5EF4-FFF2-40B4-BE49-F238E27FC236}">
                <a16:creationId xmlns:a16="http://schemas.microsoft.com/office/drawing/2014/main" id="{223E4544-F8C3-D091-AF6E-180EDA9519F4}"/>
              </a:ext>
            </a:extLst>
          </p:cNvPr>
          <p:cNvSpPr/>
          <p:nvPr/>
        </p:nvSpPr>
        <p:spPr>
          <a:xfrm>
            <a:off x="3595491" y="4253948"/>
            <a:ext cx="8092926" cy="4134678"/>
          </a:xfrm>
          <a:prstGeom prst="roundRect">
            <a:avLst>
              <a:gd name="adj" fmla="val 750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7F45F53C-F0E9-385F-9CC6-DBBD919A53CE}"/>
              </a:ext>
            </a:extLst>
          </p:cNvPr>
          <p:cNvSpPr txBox="1"/>
          <p:nvPr/>
        </p:nvSpPr>
        <p:spPr>
          <a:xfrm>
            <a:off x="1452937" y="8576577"/>
            <a:ext cx="9855200" cy="1477328"/>
          </a:xfrm>
          <a:prstGeom prst="rect">
            <a:avLst/>
          </a:prstGeom>
          <a:solidFill>
            <a:schemeClr val="accent4">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05_CLIP.ipynb</a:t>
            </a:r>
          </a:p>
        </p:txBody>
      </p:sp>
    </p:spTree>
    <p:extLst>
      <p:ext uri="{BB962C8B-B14F-4D97-AF65-F5344CB8AC3E}">
        <p14:creationId xmlns:p14="http://schemas.microsoft.com/office/powerpoint/2010/main" val="230185477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99AC0F-9261-7465-E1A7-9168071DA3B4}"/>
              </a:ext>
            </a:extLst>
          </p:cNvPr>
          <p:cNvSpPr>
            <a:spLocks noGrp="1"/>
          </p:cNvSpPr>
          <p:nvPr>
            <p:ph idx="1"/>
          </p:nvPr>
        </p:nvSpPr>
        <p:spPr/>
        <p:txBody>
          <a:bodyPr>
            <a:noAutofit/>
          </a:bodyPr>
          <a:lstStyle/>
          <a:p>
            <a:r>
              <a:rPr lang="en-US" sz="11000" dirty="0"/>
              <a:t>Part 1: From U-Nets to Diffusion</a:t>
            </a:r>
          </a:p>
          <a:p>
            <a:r>
              <a:rPr lang="en-US" sz="11000" dirty="0"/>
              <a:t>Part 2: Denoising Diffusion Probabilistic Models</a:t>
            </a:r>
          </a:p>
          <a:p>
            <a:r>
              <a:rPr lang="en-US" sz="11000" dirty="0"/>
              <a:t>Part 3: Optimizations</a:t>
            </a:r>
          </a:p>
          <a:p>
            <a:r>
              <a:rPr lang="en-US" sz="11000" dirty="0"/>
              <a:t>Part 4: Classifier-Free Diffusion Guidance (CFG)</a:t>
            </a:r>
          </a:p>
          <a:p>
            <a:r>
              <a:rPr lang="en-US" sz="11000" dirty="0">
                <a:solidFill>
                  <a:srgbClr val="C00000"/>
                </a:solidFill>
              </a:rPr>
              <a:t>Part 5: CLIP (Contrastive Language-Image Pre-Training) </a:t>
            </a:r>
          </a:p>
          <a:p>
            <a:r>
              <a:rPr lang="en-US" sz="11000" dirty="0">
                <a:solidFill>
                  <a:srgbClr val="C00000"/>
                </a:solidFill>
              </a:rPr>
              <a:t>Part 6: Wrap-up &amp; Assessment</a:t>
            </a:r>
          </a:p>
        </p:txBody>
      </p:sp>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4F252815-6426-3699-10FA-1649657E2DE9}"/>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sp>
        <p:nvSpPr>
          <p:cNvPr id="7" name="TextBox 6">
            <a:extLst>
              <a:ext uri="{FF2B5EF4-FFF2-40B4-BE49-F238E27FC236}">
                <a16:creationId xmlns:a16="http://schemas.microsoft.com/office/drawing/2014/main" id="{9DCF345A-2DB1-04DD-CE28-B915262E7034}"/>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2685680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lstStyle/>
          <a:p>
            <a:r>
              <a:rPr lang="en-US" dirty="0"/>
              <a:t>Generative AI with</a:t>
            </a:r>
            <a:br>
              <a:rPr lang="en-US" dirty="0"/>
            </a:br>
            <a:r>
              <a:rPr lang="en-US" dirty="0"/>
              <a:t>Diffusion Models</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22857736" cy="1703832"/>
          </a:xfrm>
        </p:spPr>
        <p:txBody>
          <a:bodyPr>
            <a:noAutofit/>
          </a:bodyPr>
          <a:lstStyle/>
          <a:p>
            <a:r>
              <a:rPr lang="en-US" sz="12000" b="1" dirty="0"/>
              <a:t>Part 6: Wrap-up &amp; Assessment</a:t>
            </a:r>
          </a:p>
        </p:txBody>
      </p:sp>
    </p:spTree>
    <p:extLst>
      <p:ext uri="{BB962C8B-B14F-4D97-AF65-F5344CB8AC3E}">
        <p14:creationId xmlns:p14="http://schemas.microsoft.com/office/powerpoint/2010/main" val="3320293156"/>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1487258" y="443951"/>
            <a:ext cx="8403717" cy="18737085"/>
          </a:xfrm>
        </p:spPr>
        <p:txBody>
          <a:bodyPr>
            <a:normAutofit/>
          </a:bodyPr>
          <a:lstStyle/>
          <a:p>
            <a:r>
              <a:rPr lang="en-US" dirty="0"/>
              <a:t>Join the NVIDIA Developer Program</a:t>
            </a:r>
            <a:br>
              <a:rPr lang="en-US" dirty="0"/>
            </a:br>
            <a:r>
              <a:rPr lang="en-US" dirty="0"/>
              <a:t> </a:t>
            </a:r>
            <a:r>
              <a:rPr lang="en-US" sz="8100" b="0" dirty="0"/>
              <a:t>take one of the complimentary technical self-paced courses</a:t>
            </a:r>
            <a:br>
              <a:rPr lang="en-US" sz="8100" b="0" dirty="0"/>
            </a:br>
            <a:r>
              <a:rPr lang="en-US" sz="8100" b="0" dirty="0"/>
              <a:t>(worth up to $90)</a:t>
            </a:r>
          </a:p>
        </p:txBody>
      </p:sp>
      <p:pic>
        <p:nvPicPr>
          <p:cNvPr id="6" name="Content Placeholder 5">
            <a:extLst>
              <a:ext uri="{FF2B5EF4-FFF2-40B4-BE49-F238E27FC236}">
                <a16:creationId xmlns:a16="http://schemas.microsoft.com/office/drawing/2014/main" id="{0D9EAC30-B98D-B28D-963A-CB4D9EEFB58B}"/>
              </a:ext>
            </a:extLst>
          </p:cNvPr>
          <p:cNvPicPr>
            <a:picLocks noGrp="1" noChangeAspect="1"/>
          </p:cNvPicPr>
          <p:nvPr>
            <p:ph idx="1"/>
          </p:nvPr>
        </p:nvPicPr>
        <p:blipFill>
          <a:blip r:embed="rId2"/>
          <a:stretch>
            <a:fillRect/>
          </a:stretch>
        </p:blipFill>
        <p:spPr>
          <a:xfrm>
            <a:off x="10640957" y="949649"/>
            <a:ext cx="24447789" cy="18737085"/>
          </a:xfrm>
        </p:spPr>
      </p:pic>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10006884" y="19297703"/>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C1B5EC12-BE31-AF01-6668-7B155BA8086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32480317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794417327"/>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5500" b="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5500" b="0" dirty="0">
                          <a:solidFill>
                            <a:schemeClr val="bg1"/>
                          </a:solidFill>
                          <a:latin typeface="NVIDIA Sans Medium" panose="020B0603020203020204" pitchFamily="34" charset="0"/>
                          <a:cs typeface="NVIDIA Sans Medium" panose="020B0603020203020204" pitchFamily="34" charset="0"/>
                        </a:rPr>
                        <a:t>Part 1: From U-Nets to Diffusion</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Denoising Diffusion Probabilistic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Optimizations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Classifier-Free Diffusion Guidance</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CLIP</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Wrap-up &amp; Assessment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76B900"/>
                </a:solidFill>
                <a:effectLst/>
                <a:uLnTx/>
                <a:uFillTx/>
                <a:latin typeface="NVIDIA Sans" panose="020B0503020203020204" pitchFamily="34" charset="0"/>
                <a:ea typeface="+mn-ea"/>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16010082"/>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115126647"/>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2000" dirty="0"/>
              <a:t>Variational Autoencoders (VAE)</a:t>
            </a:r>
          </a:p>
        </p:txBody>
      </p:sp>
    </p:spTree>
    <p:extLst>
      <p:ext uri="{BB962C8B-B14F-4D97-AF65-F5344CB8AC3E}">
        <p14:creationId xmlns:p14="http://schemas.microsoft.com/office/powerpoint/2010/main" val="377817996"/>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768348" y="6382511"/>
            <a:ext cx="2561317" cy="4048669"/>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NVIDIA Sans Medium"/>
                <a:ea typeface="+mn-ea"/>
                <a:cs typeface="+mn-cs"/>
              </a:rPr>
              <a:t>Down0</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3246896" y="11658600"/>
            <a:ext cx="2914807" cy="2818855"/>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2000" dirty="0"/>
              <a:t>U-Net</a:t>
            </a:r>
            <a:endParaRPr lang="en-US" sz="12000" strike="sngStrike" dirty="0"/>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9151762" y="15322020"/>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54" name="Cube 53">
            <a:extLst>
              <a:ext uri="{FF2B5EF4-FFF2-40B4-BE49-F238E27FC236}">
                <a16:creationId xmlns:a16="http://schemas.microsoft.com/office/drawing/2014/main" id="{EF69E034-41B5-AB08-1AEB-F1CE09A9E7CC}"/>
              </a:ext>
            </a:extLst>
          </p:cNvPr>
          <p:cNvSpPr/>
          <p:nvPr/>
        </p:nvSpPr>
        <p:spPr>
          <a:xfrm>
            <a:off x="7323667"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a:t>
            </a: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254802" y="16602681"/>
            <a:ext cx="800219" cy="3926701"/>
          </a:xfrm>
          <a:prstGeom prst="rect">
            <a:avLst/>
          </a:prstGeom>
          <a:solidFill>
            <a:schemeClr val="tx2"/>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Latent Vector</a:t>
            </a:r>
          </a:p>
        </p:txBody>
      </p:sp>
      <p:sp>
        <p:nvSpPr>
          <p:cNvPr id="44" name="Cube 43">
            <a:extLst>
              <a:ext uri="{FF2B5EF4-FFF2-40B4-BE49-F238E27FC236}">
                <a16:creationId xmlns:a16="http://schemas.microsoft.com/office/drawing/2014/main" id="{D001671E-BCFF-4292-F0A1-D236A7039590}"/>
              </a:ext>
            </a:extLst>
          </p:cNvPr>
          <p:cNvSpPr/>
          <p:nvPr/>
        </p:nvSpPr>
        <p:spPr>
          <a:xfrm>
            <a:off x="18128598" y="15322019"/>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584636" y="1532582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(Up0)</a:t>
            </a:r>
          </a:p>
        </p:txBody>
      </p:sp>
      <p:sp>
        <p:nvSpPr>
          <p:cNvPr id="49" name="Cube 48">
            <a:extLst>
              <a:ext uri="{FF2B5EF4-FFF2-40B4-BE49-F238E27FC236}">
                <a16:creationId xmlns:a16="http://schemas.microsoft.com/office/drawing/2014/main" id="{578B6BBA-6F83-E5F7-23A8-E76A5161DF12}"/>
              </a:ext>
            </a:extLst>
          </p:cNvPr>
          <p:cNvSpPr/>
          <p:nvPr/>
        </p:nvSpPr>
        <p:spPr>
          <a:xfrm>
            <a:off x="25511336"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(Up1)</a:t>
            </a:r>
          </a:p>
        </p:txBody>
      </p:sp>
      <p:sp>
        <p:nvSpPr>
          <p:cNvPr id="1044" name="Cube 1043">
            <a:extLst>
              <a:ext uri="{FF2B5EF4-FFF2-40B4-BE49-F238E27FC236}">
                <a16:creationId xmlns:a16="http://schemas.microsoft.com/office/drawing/2014/main" id="{BDDFF7E5-DFAB-800B-0192-2BD19E3E3A8E}"/>
              </a:ext>
            </a:extLst>
          </p:cNvPr>
          <p:cNvSpPr/>
          <p:nvPr/>
        </p:nvSpPr>
        <p:spPr>
          <a:xfrm>
            <a:off x="28830054" y="6381783"/>
            <a:ext cx="2314376"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(Up2)</a:t>
            </a:r>
          </a:p>
        </p:txBody>
      </p:sp>
      <p:sp>
        <p:nvSpPr>
          <p:cNvPr id="1052" name="Arrow: Right 1051">
            <a:extLst>
              <a:ext uri="{FF2B5EF4-FFF2-40B4-BE49-F238E27FC236}">
                <a16:creationId xmlns:a16="http://schemas.microsoft.com/office/drawing/2014/main" id="{4F7D26EC-292E-BCB5-49BB-15F4B03A9C61}"/>
              </a:ext>
            </a:extLst>
          </p:cNvPr>
          <p:cNvSpPr/>
          <p:nvPr/>
        </p:nvSpPr>
        <p:spPr>
          <a:xfrm>
            <a:off x="7712377" y="7440941"/>
            <a:ext cx="18638434"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0646457" y="11964072"/>
            <a:ext cx="12219346"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344321" y="15594030"/>
            <a:ext cx="440618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9123961" y="17224701"/>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5777195" y="14821050"/>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8696588" y="10649791"/>
            <a:ext cx="1328239" cy="245185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517886" y="15313999"/>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583339" y="16418670"/>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150360" y="11561899"/>
            <a:ext cx="2466827"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391371" y="7513966"/>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 name="Cube 4">
            <a:extLst>
              <a:ext uri="{FF2B5EF4-FFF2-40B4-BE49-F238E27FC236}">
                <a16:creationId xmlns:a16="http://schemas.microsoft.com/office/drawing/2014/main" id="{6B3D2B31-2C1A-76F5-0134-A2B1BCC45F39}"/>
              </a:ext>
            </a:extLst>
          </p:cNvPr>
          <p:cNvSpPr/>
          <p:nvPr/>
        </p:nvSpPr>
        <p:spPr>
          <a:xfrm>
            <a:off x="4629832" y="6534553"/>
            <a:ext cx="2561317"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(Down0)</a:t>
            </a:r>
          </a:p>
        </p:txBody>
      </p:sp>
      <p:sp>
        <p:nvSpPr>
          <p:cNvPr id="15" name="Arrow: Right 14">
            <a:extLst>
              <a:ext uri="{FF2B5EF4-FFF2-40B4-BE49-F238E27FC236}">
                <a16:creationId xmlns:a16="http://schemas.microsoft.com/office/drawing/2014/main" id="{5E07D9E4-60A2-87A0-EE47-F7AEFAEC5297}"/>
              </a:ext>
            </a:extLst>
          </p:cNvPr>
          <p:cNvSpPr/>
          <p:nvPr/>
        </p:nvSpPr>
        <p:spPr>
          <a:xfrm>
            <a:off x="3359155"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pic>
        <p:nvPicPr>
          <p:cNvPr id="4" name="Picture 3">
            <a:extLst>
              <a:ext uri="{FF2B5EF4-FFF2-40B4-BE49-F238E27FC236}">
                <a16:creationId xmlns:a16="http://schemas.microsoft.com/office/drawing/2014/main" id="{6086CC01-6B25-8749-A651-6624EDC8F51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4001" y="6725378"/>
            <a:ext cx="3368602" cy="3399281"/>
          </a:xfrm>
          <a:prstGeom prst="rect">
            <a:avLst/>
          </a:prstGeom>
          <a:scene3d>
            <a:camera prst="isometricOffAxis2Right"/>
            <a:lightRig rig="threePt" dir="t"/>
          </a:scene3d>
        </p:spPr>
      </p:pic>
      <p:pic>
        <p:nvPicPr>
          <p:cNvPr id="8" name="Picture 7">
            <a:extLst>
              <a:ext uri="{FF2B5EF4-FFF2-40B4-BE49-F238E27FC236}">
                <a16:creationId xmlns:a16="http://schemas.microsoft.com/office/drawing/2014/main" id="{ABE13E4D-32A2-7302-7DCB-3666EDAEEEF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878990" y="6910793"/>
            <a:ext cx="3323700" cy="3028451"/>
          </a:xfrm>
          <a:prstGeom prst="rect">
            <a:avLst/>
          </a:prstGeom>
          <a:scene3d>
            <a:camera prst="isometricOffAxis2Right"/>
            <a:lightRig rig="threePt" dir="t"/>
          </a:scene3d>
        </p:spPr>
      </p:pic>
      <p:sp>
        <p:nvSpPr>
          <p:cNvPr id="6" name="TextBox 5">
            <a:extLst>
              <a:ext uri="{FF2B5EF4-FFF2-40B4-BE49-F238E27FC236}">
                <a16:creationId xmlns:a16="http://schemas.microsoft.com/office/drawing/2014/main" id="{1337A89A-1D93-2A7A-8498-6646D23CF62C}"/>
              </a:ext>
            </a:extLst>
          </p:cNvPr>
          <p:cNvSpPr txBox="1"/>
          <p:nvPr/>
        </p:nvSpPr>
        <p:spPr>
          <a:xfrm rot="16200000">
            <a:off x="18873642" y="3993045"/>
            <a:ext cx="800219" cy="229030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a:t>
            </a:r>
          </a:p>
        </p:txBody>
      </p:sp>
      <p:sp>
        <p:nvSpPr>
          <p:cNvPr id="9" name="TextBox 8">
            <a:extLst>
              <a:ext uri="{FF2B5EF4-FFF2-40B4-BE49-F238E27FC236}">
                <a16:creationId xmlns:a16="http://schemas.microsoft.com/office/drawing/2014/main" id="{11BAC999-B35D-46EA-507A-9E2C692AA552}"/>
              </a:ext>
            </a:extLst>
          </p:cNvPr>
          <p:cNvSpPr txBox="1"/>
          <p:nvPr/>
        </p:nvSpPr>
        <p:spPr>
          <a:xfrm rot="16200000">
            <a:off x="29314936" y="3811966"/>
            <a:ext cx="1415772" cy="265246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 Embed 2</a:t>
            </a:r>
          </a:p>
        </p:txBody>
      </p:sp>
      <p:sp>
        <p:nvSpPr>
          <p:cNvPr id="10" name="Plus Sign 9">
            <a:extLst>
              <a:ext uri="{FF2B5EF4-FFF2-40B4-BE49-F238E27FC236}">
                <a16:creationId xmlns:a16="http://schemas.microsoft.com/office/drawing/2014/main" id="{4DA84684-B850-67FC-CAC3-40D54022E898}"/>
              </a:ext>
            </a:extLst>
          </p:cNvPr>
          <p:cNvSpPr/>
          <p:nvPr/>
        </p:nvSpPr>
        <p:spPr>
          <a:xfrm>
            <a:off x="26350811" y="10942971"/>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 name="TextBox 11">
            <a:extLst>
              <a:ext uri="{FF2B5EF4-FFF2-40B4-BE49-F238E27FC236}">
                <a16:creationId xmlns:a16="http://schemas.microsoft.com/office/drawing/2014/main" id="{579D5E96-4E08-D691-4F88-0D4D84994E3A}"/>
              </a:ext>
            </a:extLst>
          </p:cNvPr>
          <p:cNvSpPr txBox="1"/>
          <p:nvPr/>
        </p:nvSpPr>
        <p:spPr>
          <a:xfrm rot="16200000">
            <a:off x="26384371" y="8966043"/>
            <a:ext cx="1415772" cy="265246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 Embed 1</a:t>
            </a:r>
          </a:p>
        </p:txBody>
      </p:sp>
      <p:sp>
        <p:nvSpPr>
          <p:cNvPr id="13" name="Plus Sign 12">
            <a:extLst>
              <a:ext uri="{FF2B5EF4-FFF2-40B4-BE49-F238E27FC236}">
                <a16:creationId xmlns:a16="http://schemas.microsoft.com/office/drawing/2014/main" id="{398EB3D9-4937-8EDE-CF8F-9D80C79195D8}"/>
              </a:ext>
            </a:extLst>
          </p:cNvPr>
          <p:cNvSpPr/>
          <p:nvPr/>
        </p:nvSpPr>
        <p:spPr>
          <a:xfrm>
            <a:off x="29202615" y="5841908"/>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16" name="Connector: Elbow 15">
            <a:extLst>
              <a:ext uri="{FF2B5EF4-FFF2-40B4-BE49-F238E27FC236}">
                <a16:creationId xmlns:a16="http://schemas.microsoft.com/office/drawing/2014/main" id="{4D348513-F4B8-16E5-A06B-A30B1F28BC4F}"/>
              </a:ext>
            </a:extLst>
          </p:cNvPr>
          <p:cNvCxnSpPr>
            <a:cxnSpLocks/>
            <a:stCxn id="6" idx="2"/>
            <a:endCxn id="9" idx="0"/>
          </p:cNvCxnSpPr>
          <p:nvPr/>
        </p:nvCxnSpPr>
        <p:spPr>
          <a:xfrm>
            <a:off x="20418905" y="5138198"/>
            <a:ext cx="8277684" cy="2"/>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66538E5A-4462-311B-BEAA-8A2DABF1E8D4}"/>
              </a:ext>
            </a:extLst>
          </p:cNvPr>
          <p:cNvCxnSpPr>
            <a:stCxn id="6" idx="2"/>
            <a:endCxn id="12" idx="0"/>
          </p:cNvCxnSpPr>
          <p:nvPr/>
        </p:nvCxnSpPr>
        <p:spPr>
          <a:xfrm>
            <a:off x="20418905" y="5138198"/>
            <a:ext cx="5358290" cy="5292254"/>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9CA9CAC-962E-2FDC-7511-25B05013B7AD}"/>
              </a:ext>
            </a:extLst>
          </p:cNvPr>
          <p:cNvSpPr>
            <a:spLocks noGrp="1"/>
          </p:cNvSpPr>
          <p:nvPr>
            <p:ph type="body" sz="quarter" idx="10"/>
          </p:nvPr>
        </p:nvSpPr>
        <p:spPr/>
        <p:txBody>
          <a:bodyPr/>
          <a:lstStyle/>
          <a:p>
            <a:endParaRPr lang="en-US"/>
          </a:p>
        </p:txBody>
      </p:sp>
      <p:sp>
        <p:nvSpPr>
          <p:cNvPr id="17" name="TextBox 16">
            <a:extLst>
              <a:ext uri="{FF2B5EF4-FFF2-40B4-BE49-F238E27FC236}">
                <a16:creationId xmlns:a16="http://schemas.microsoft.com/office/drawing/2014/main" id="{AD5928E3-2962-7528-E24A-F7FB582E8895}"/>
              </a:ext>
            </a:extLst>
          </p:cNvPr>
          <p:cNvSpPr txBox="1"/>
          <p:nvPr/>
        </p:nvSpPr>
        <p:spPr>
          <a:xfrm rot="16200000">
            <a:off x="20909806" y="3988868"/>
            <a:ext cx="1415772" cy="229030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Position Embed</a:t>
            </a:r>
          </a:p>
        </p:txBody>
      </p:sp>
      <p:sp>
        <p:nvSpPr>
          <p:cNvPr id="3" name="TextBox 2">
            <a:extLst>
              <a:ext uri="{FF2B5EF4-FFF2-40B4-BE49-F238E27FC236}">
                <a16:creationId xmlns:a16="http://schemas.microsoft.com/office/drawing/2014/main" id="{B55890B1-8829-43C8-D855-D1E4479F29BD}"/>
              </a:ext>
            </a:extLst>
          </p:cNvPr>
          <p:cNvSpPr txBox="1"/>
          <p:nvPr/>
        </p:nvSpPr>
        <p:spPr>
          <a:xfrm rot="16200000">
            <a:off x="31560904" y="16235447"/>
            <a:ext cx="800219" cy="2290307"/>
          </a:xfrm>
          <a:prstGeom prst="rect">
            <a:avLst/>
          </a:prstGeom>
          <a:solidFill>
            <a:schemeClr val="bg1"/>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Context</a:t>
            </a:r>
          </a:p>
        </p:txBody>
      </p:sp>
      <p:sp>
        <p:nvSpPr>
          <p:cNvPr id="14" name="TextBox 13">
            <a:extLst>
              <a:ext uri="{FF2B5EF4-FFF2-40B4-BE49-F238E27FC236}">
                <a16:creationId xmlns:a16="http://schemas.microsoft.com/office/drawing/2014/main" id="{F7953121-9375-261B-FE99-78D430E52D34}"/>
              </a:ext>
            </a:extLst>
          </p:cNvPr>
          <p:cNvSpPr txBox="1"/>
          <p:nvPr/>
        </p:nvSpPr>
        <p:spPr>
          <a:xfrm rot="16200000">
            <a:off x="29314937" y="12638270"/>
            <a:ext cx="1415772" cy="2652467"/>
          </a:xfrm>
          <a:prstGeom prst="rect">
            <a:avLst/>
          </a:prstGeom>
          <a:solidFill>
            <a:schemeClr val="bg1"/>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Context Embed 1</a:t>
            </a:r>
          </a:p>
        </p:txBody>
      </p:sp>
      <p:sp>
        <p:nvSpPr>
          <p:cNvPr id="18" name="Multiplication Sign 17">
            <a:extLst>
              <a:ext uri="{FF2B5EF4-FFF2-40B4-BE49-F238E27FC236}">
                <a16:creationId xmlns:a16="http://schemas.microsoft.com/office/drawing/2014/main" id="{4D967D48-23E1-EF7E-FCBD-F968ABE5441F}"/>
              </a:ext>
            </a:extLst>
          </p:cNvPr>
          <p:cNvSpPr/>
          <p:nvPr/>
        </p:nvSpPr>
        <p:spPr>
          <a:xfrm>
            <a:off x="27341119" y="13354057"/>
            <a:ext cx="1415773" cy="141577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 name="TextBox 18">
            <a:extLst>
              <a:ext uri="{FF2B5EF4-FFF2-40B4-BE49-F238E27FC236}">
                <a16:creationId xmlns:a16="http://schemas.microsoft.com/office/drawing/2014/main" id="{A9BE0358-7B1D-1140-DCA7-05A735825943}"/>
              </a:ext>
            </a:extLst>
          </p:cNvPr>
          <p:cNvSpPr txBox="1"/>
          <p:nvPr/>
        </p:nvSpPr>
        <p:spPr>
          <a:xfrm rot="16200000">
            <a:off x="32163170" y="8871435"/>
            <a:ext cx="1415772" cy="2652467"/>
          </a:xfrm>
          <a:prstGeom prst="rect">
            <a:avLst/>
          </a:prstGeom>
          <a:solidFill>
            <a:schemeClr val="bg1"/>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Context Embed 2</a:t>
            </a:r>
          </a:p>
        </p:txBody>
      </p:sp>
      <p:sp>
        <p:nvSpPr>
          <p:cNvPr id="20" name="Multiplication Sign 19">
            <a:extLst>
              <a:ext uri="{FF2B5EF4-FFF2-40B4-BE49-F238E27FC236}">
                <a16:creationId xmlns:a16="http://schemas.microsoft.com/office/drawing/2014/main" id="{C594CD3A-A8DA-13D3-3105-569683DA8A5E}"/>
              </a:ext>
            </a:extLst>
          </p:cNvPr>
          <p:cNvSpPr/>
          <p:nvPr/>
        </p:nvSpPr>
        <p:spPr>
          <a:xfrm>
            <a:off x="30129049" y="9560345"/>
            <a:ext cx="1415773" cy="141577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22" name="Connector: Elbow 21">
            <a:extLst>
              <a:ext uri="{FF2B5EF4-FFF2-40B4-BE49-F238E27FC236}">
                <a16:creationId xmlns:a16="http://schemas.microsoft.com/office/drawing/2014/main" id="{44522FAD-F2B8-1EBF-6ECB-C2A36C530D96}"/>
              </a:ext>
            </a:extLst>
          </p:cNvPr>
          <p:cNvCxnSpPr>
            <a:cxnSpLocks/>
            <a:stCxn id="3" idx="3"/>
            <a:endCxn id="19" idx="1"/>
          </p:cNvCxnSpPr>
          <p:nvPr/>
        </p:nvCxnSpPr>
        <p:spPr>
          <a:xfrm rot="5400000" flipH="1" flipV="1">
            <a:off x="29378567" y="13488002"/>
            <a:ext cx="6074936" cy="910043"/>
          </a:xfrm>
          <a:prstGeom prst="bentConnector3">
            <a:avLst>
              <a:gd name="adj1" fmla="val 19426"/>
            </a:avLst>
          </a:prstGeom>
          <a:ln w="1587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0E103E6D-83C0-6286-CB84-4A8781E42E9B}"/>
              </a:ext>
            </a:extLst>
          </p:cNvPr>
          <p:cNvCxnSpPr>
            <a:cxnSpLocks/>
            <a:stCxn id="3" idx="3"/>
            <a:endCxn id="14" idx="1"/>
          </p:cNvCxnSpPr>
          <p:nvPr/>
        </p:nvCxnSpPr>
        <p:spPr>
          <a:xfrm rot="16200000" flipV="1">
            <a:off x="29837869" y="14857346"/>
            <a:ext cx="2308101" cy="1938190"/>
          </a:xfrm>
          <a:prstGeom prst="bentConnector3">
            <a:avLst>
              <a:gd name="adj1" fmla="val 50000"/>
            </a:avLst>
          </a:prstGeom>
          <a:ln w="1587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363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9352302-D8EA-B786-79C9-9BB4960D4E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882921" y="6925060"/>
            <a:ext cx="3360892" cy="3399281"/>
          </a:xfrm>
          <a:prstGeom prst="rect">
            <a:avLst/>
          </a:prstGeom>
          <a:scene3d>
            <a:camera prst="isometricOffAxis2Right"/>
            <a:lightRig rig="threePt" dir="t"/>
          </a:scene3d>
        </p:spPr>
      </p:pic>
      <p:pic>
        <p:nvPicPr>
          <p:cNvPr id="31" name="Picture 30">
            <a:extLst>
              <a:ext uri="{FF2B5EF4-FFF2-40B4-BE49-F238E27FC236}">
                <a16:creationId xmlns:a16="http://schemas.microsoft.com/office/drawing/2014/main" id="{3CE01549-4F8B-25E7-144C-761EA42435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054" y="6859246"/>
            <a:ext cx="3360892" cy="3399281"/>
          </a:xfrm>
          <a:prstGeom prst="rect">
            <a:avLst/>
          </a:prstGeom>
          <a:scene3d>
            <a:camera prst="isometricOffAxis2Right"/>
            <a:lightRig rig="threePt" dir="t"/>
          </a:scene3d>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2000" dirty="0"/>
              <a:t>Variational Autoencoder</a:t>
            </a:r>
            <a:endParaRPr lang="en-US" sz="12000" strike="sngStrike" dirty="0"/>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9151762" y="15322020"/>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a:t>
            </a:r>
          </a:p>
        </p:txBody>
      </p:sp>
      <p:sp>
        <p:nvSpPr>
          <p:cNvPr id="54" name="Cube 53">
            <a:extLst>
              <a:ext uri="{FF2B5EF4-FFF2-40B4-BE49-F238E27FC236}">
                <a16:creationId xmlns:a16="http://schemas.microsoft.com/office/drawing/2014/main" id="{EF69E034-41B5-AB08-1AEB-F1CE09A9E7CC}"/>
              </a:ext>
            </a:extLst>
          </p:cNvPr>
          <p:cNvSpPr/>
          <p:nvPr/>
        </p:nvSpPr>
        <p:spPr>
          <a:xfrm>
            <a:off x="7323667"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7F07418-58BD-12EA-3AC6-D77EFA662A4C}"/>
                  </a:ext>
                </a:extLst>
              </p:cNvPr>
              <p:cNvSpPr txBox="1"/>
              <p:nvPr/>
            </p:nvSpPr>
            <p:spPr>
              <a:xfrm rot="16200000">
                <a:off x="13825421" y="16397480"/>
                <a:ext cx="800219" cy="3200400"/>
              </a:xfrm>
              <a:prstGeom prst="rect">
                <a:avLst/>
              </a:prstGeom>
              <a:solidFill>
                <a:schemeClr val="accent4"/>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4000" b="1"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cs typeface="NVIDIA Sans" panose="020B0503020203020204" pitchFamily="34" charset="0"/>
                      </a:rPr>
                      <m:t>𝝁</m:t>
                    </m:r>
                  </m:oMath>
                </a14:m>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 Vector</a:t>
                </a:r>
              </a:p>
            </p:txBody>
          </p:sp>
        </mc:Choice>
        <mc:Fallback xmlns="">
          <p:sp>
            <p:nvSpPr>
              <p:cNvPr id="42" name="TextBox 41">
                <a:extLst>
                  <a:ext uri="{FF2B5EF4-FFF2-40B4-BE49-F238E27FC236}">
                    <a16:creationId xmlns:a16="http://schemas.microsoft.com/office/drawing/2014/main" id="{37F07418-58BD-12EA-3AC6-D77EFA662A4C}"/>
                  </a:ext>
                </a:extLst>
              </p:cNvPr>
              <p:cNvSpPr txBox="1">
                <a:spLocks noRot="1" noChangeAspect="1" noMove="1" noResize="1" noEditPoints="1" noAdjustHandles="1" noChangeArrowheads="1" noChangeShapeType="1" noTextEdit="1"/>
              </p:cNvSpPr>
              <p:nvPr/>
            </p:nvSpPr>
            <p:spPr>
              <a:xfrm rot="16200000">
                <a:off x="13825421" y="16397480"/>
                <a:ext cx="800219" cy="3200400"/>
              </a:xfrm>
              <a:prstGeom prst="rect">
                <a:avLst/>
              </a:prstGeom>
              <a:blipFill>
                <a:blip r:embed="rId6"/>
                <a:stretch>
                  <a:fillRect t="-8397" b="-25954"/>
                </a:stretch>
              </a:blipFill>
            </p:spPr>
            <p:txBody>
              <a:bodyPr/>
              <a:lstStyle/>
              <a:p>
                <a:r>
                  <a:rPr lang="en-US">
                    <a:noFill/>
                  </a:rPr>
                  <a:t> </a:t>
                </a:r>
              </a:p>
            </p:txBody>
          </p:sp>
        </mc:Fallback>
      </mc:AlternateContent>
      <p:sp>
        <p:nvSpPr>
          <p:cNvPr id="45" name="Cube 44">
            <a:extLst>
              <a:ext uri="{FF2B5EF4-FFF2-40B4-BE49-F238E27FC236}">
                <a16:creationId xmlns:a16="http://schemas.microsoft.com/office/drawing/2014/main" id="{90087DC0-B14F-182B-3449-68F85064CD2B}"/>
              </a:ext>
            </a:extLst>
          </p:cNvPr>
          <p:cNvSpPr/>
          <p:nvPr/>
        </p:nvSpPr>
        <p:spPr>
          <a:xfrm>
            <a:off x="21584636" y="1532582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(Up0)</a:t>
            </a:r>
          </a:p>
        </p:txBody>
      </p:sp>
      <p:sp>
        <p:nvSpPr>
          <p:cNvPr id="49" name="Cube 48">
            <a:extLst>
              <a:ext uri="{FF2B5EF4-FFF2-40B4-BE49-F238E27FC236}">
                <a16:creationId xmlns:a16="http://schemas.microsoft.com/office/drawing/2014/main" id="{578B6BBA-6F83-E5F7-23A8-E76A5161DF12}"/>
              </a:ext>
            </a:extLst>
          </p:cNvPr>
          <p:cNvSpPr/>
          <p:nvPr/>
        </p:nvSpPr>
        <p:spPr>
          <a:xfrm>
            <a:off x="25511336"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(Up1)</a:t>
            </a:r>
          </a:p>
        </p:txBody>
      </p:sp>
      <p:sp>
        <p:nvSpPr>
          <p:cNvPr id="1044" name="Cube 1043">
            <a:extLst>
              <a:ext uri="{FF2B5EF4-FFF2-40B4-BE49-F238E27FC236}">
                <a16:creationId xmlns:a16="http://schemas.microsoft.com/office/drawing/2014/main" id="{BDDFF7E5-DFAB-800B-0192-2BD19E3E3A8E}"/>
              </a:ext>
            </a:extLst>
          </p:cNvPr>
          <p:cNvSpPr/>
          <p:nvPr/>
        </p:nvSpPr>
        <p:spPr>
          <a:xfrm>
            <a:off x="28830054" y="6381783"/>
            <a:ext cx="2314376"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(Up2)</a:t>
            </a:r>
          </a:p>
        </p:txBody>
      </p:sp>
      <p:sp>
        <p:nvSpPr>
          <p:cNvPr id="1055" name="Arrow: Bent-Up 1054">
            <a:extLst>
              <a:ext uri="{FF2B5EF4-FFF2-40B4-BE49-F238E27FC236}">
                <a16:creationId xmlns:a16="http://schemas.microsoft.com/office/drawing/2014/main" id="{57B95C6C-E3E1-37C1-9D67-0B03EFD31C73}"/>
              </a:ext>
            </a:extLst>
          </p:cNvPr>
          <p:cNvSpPr/>
          <p:nvPr/>
        </p:nvSpPr>
        <p:spPr>
          <a:xfrm>
            <a:off x="22647860" y="17224701"/>
            <a:ext cx="1640794"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5777195" y="14821050"/>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8696588" y="10649791"/>
            <a:ext cx="1328239" cy="245185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517886" y="15313999"/>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0637616" y="17364393"/>
            <a:ext cx="1658474" cy="1640793"/>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150360" y="11561899"/>
            <a:ext cx="2466827"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391371" y="7513966"/>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 name="Cube 4">
            <a:extLst>
              <a:ext uri="{FF2B5EF4-FFF2-40B4-BE49-F238E27FC236}">
                <a16:creationId xmlns:a16="http://schemas.microsoft.com/office/drawing/2014/main" id="{6B3D2B31-2C1A-76F5-0134-A2B1BCC45F39}"/>
              </a:ext>
            </a:extLst>
          </p:cNvPr>
          <p:cNvSpPr/>
          <p:nvPr/>
        </p:nvSpPr>
        <p:spPr>
          <a:xfrm>
            <a:off x="4629832" y="6534553"/>
            <a:ext cx="2561317"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(Down0)</a:t>
            </a:r>
          </a:p>
        </p:txBody>
      </p:sp>
      <p:sp>
        <p:nvSpPr>
          <p:cNvPr id="15" name="Arrow: Right 14">
            <a:extLst>
              <a:ext uri="{FF2B5EF4-FFF2-40B4-BE49-F238E27FC236}">
                <a16:creationId xmlns:a16="http://schemas.microsoft.com/office/drawing/2014/main" id="{5E07D9E4-60A2-87A0-EE47-F7AEFAEC5297}"/>
              </a:ext>
            </a:extLst>
          </p:cNvPr>
          <p:cNvSpPr/>
          <p:nvPr/>
        </p:nvSpPr>
        <p:spPr>
          <a:xfrm>
            <a:off x="3359155"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 name="Text Placeholder 6">
            <a:extLst>
              <a:ext uri="{FF2B5EF4-FFF2-40B4-BE49-F238E27FC236}">
                <a16:creationId xmlns:a16="http://schemas.microsoft.com/office/drawing/2014/main" id="{19CA9CAC-962E-2FDC-7511-25B05013B7AD}"/>
              </a:ext>
            </a:extLst>
          </p:cNvPr>
          <p:cNvSpPr>
            <a:spLocks noGrp="1"/>
          </p:cNvSpPr>
          <p:nvPr>
            <p:ph type="body" sz="quarter" idx="10"/>
          </p:nvPr>
        </p:nvSpPr>
        <p:spPr/>
        <p:txBody>
          <a:bodyPr/>
          <a:lstStyle/>
          <a:p>
            <a:endParaRPr lang="en-US"/>
          </a:p>
        </p:txBody>
      </p:sp>
      <p:sp>
        <p:nvSpPr>
          <p:cNvPr id="3" name="TextBox 2">
            <a:extLst>
              <a:ext uri="{FF2B5EF4-FFF2-40B4-BE49-F238E27FC236}">
                <a16:creationId xmlns:a16="http://schemas.microsoft.com/office/drawing/2014/main" id="{B55890B1-8829-43C8-D855-D1E4479F29BD}"/>
              </a:ext>
            </a:extLst>
          </p:cNvPr>
          <p:cNvSpPr txBox="1"/>
          <p:nvPr/>
        </p:nvSpPr>
        <p:spPr>
          <a:xfrm rot="16200000">
            <a:off x="31560904" y="16235447"/>
            <a:ext cx="800219" cy="2290307"/>
          </a:xfrm>
          <a:prstGeom prst="rect">
            <a:avLst/>
          </a:prstGeom>
          <a:solidFill>
            <a:schemeClr val="bg1"/>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Context</a:t>
            </a:r>
          </a:p>
        </p:txBody>
      </p:sp>
      <p:sp>
        <p:nvSpPr>
          <p:cNvPr id="14" name="TextBox 13">
            <a:extLst>
              <a:ext uri="{FF2B5EF4-FFF2-40B4-BE49-F238E27FC236}">
                <a16:creationId xmlns:a16="http://schemas.microsoft.com/office/drawing/2014/main" id="{F7953121-9375-261B-FE99-78D430E52D34}"/>
              </a:ext>
            </a:extLst>
          </p:cNvPr>
          <p:cNvSpPr txBox="1"/>
          <p:nvPr/>
        </p:nvSpPr>
        <p:spPr>
          <a:xfrm rot="16200000">
            <a:off x="29314937" y="12638270"/>
            <a:ext cx="1415772" cy="2652467"/>
          </a:xfrm>
          <a:prstGeom prst="rect">
            <a:avLst/>
          </a:prstGeom>
          <a:solidFill>
            <a:schemeClr val="bg1"/>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Context Embed 1</a:t>
            </a:r>
          </a:p>
        </p:txBody>
      </p:sp>
      <p:sp>
        <p:nvSpPr>
          <p:cNvPr id="18" name="Multiplication Sign 17">
            <a:extLst>
              <a:ext uri="{FF2B5EF4-FFF2-40B4-BE49-F238E27FC236}">
                <a16:creationId xmlns:a16="http://schemas.microsoft.com/office/drawing/2014/main" id="{4D967D48-23E1-EF7E-FCBD-F968ABE5441F}"/>
              </a:ext>
            </a:extLst>
          </p:cNvPr>
          <p:cNvSpPr/>
          <p:nvPr/>
        </p:nvSpPr>
        <p:spPr>
          <a:xfrm>
            <a:off x="27341119" y="13354057"/>
            <a:ext cx="1415773" cy="141577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 name="TextBox 18">
            <a:extLst>
              <a:ext uri="{FF2B5EF4-FFF2-40B4-BE49-F238E27FC236}">
                <a16:creationId xmlns:a16="http://schemas.microsoft.com/office/drawing/2014/main" id="{A9BE0358-7B1D-1140-DCA7-05A735825943}"/>
              </a:ext>
            </a:extLst>
          </p:cNvPr>
          <p:cNvSpPr txBox="1"/>
          <p:nvPr/>
        </p:nvSpPr>
        <p:spPr>
          <a:xfrm rot="16200000">
            <a:off x="32163170" y="8871435"/>
            <a:ext cx="1415772" cy="2652467"/>
          </a:xfrm>
          <a:prstGeom prst="rect">
            <a:avLst/>
          </a:prstGeom>
          <a:solidFill>
            <a:schemeClr val="bg1"/>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Context Embed 2</a:t>
            </a:r>
          </a:p>
        </p:txBody>
      </p:sp>
      <p:sp>
        <p:nvSpPr>
          <p:cNvPr id="20" name="Multiplication Sign 19">
            <a:extLst>
              <a:ext uri="{FF2B5EF4-FFF2-40B4-BE49-F238E27FC236}">
                <a16:creationId xmlns:a16="http://schemas.microsoft.com/office/drawing/2014/main" id="{C594CD3A-A8DA-13D3-3105-569683DA8A5E}"/>
              </a:ext>
            </a:extLst>
          </p:cNvPr>
          <p:cNvSpPr/>
          <p:nvPr/>
        </p:nvSpPr>
        <p:spPr>
          <a:xfrm>
            <a:off x="30129049" y="9560345"/>
            <a:ext cx="1415773" cy="141577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22" name="Connector: Elbow 21">
            <a:extLst>
              <a:ext uri="{FF2B5EF4-FFF2-40B4-BE49-F238E27FC236}">
                <a16:creationId xmlns:a16="http://schemas.microsoft.com/office/drawing/2014/main" id="{44522FAD-F2B8-1EBF-6ECB-C2A36C530D96}"/>
              </a:ext>
            </a:extLst>
          </p:cNvPr>
          <p:cNvCxnSpPr>
            <a:cxnSpLocks/>
            <a:stCxn id="3" idx="3"/>
            <a:endCxn id="19" idx="1"/>
          </p:cNvCxnSpPr>
          <p:nvPr/>
        </p:nvCxnSpPr>
        <p:spPr>
          <a:xfrm rot="5400000" flipH="1" flipV="1">
            <a:off x="29378567" y="13488002"/>
            <a:ext cx="6074936" cy="910043"/>
          </a:xfrm>
          <a:prstGeom prst="bentConnector3">
            <a:avLst>
              <a:gd name="adj1" fmla="val 19426"/>
            </a:avLst>
          </a:prstGeom>
          <a:ln w="1587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0E103E6D-83C0-6286-CB84-4A8781E42E9B}"/>
              </a:ext>
            </a:extLst>
          </p:cNvPr>
          <p:cNvCxnSpPr>
            <a:cxnSpLocks/>
            <a:stCxn id="3" idx="3"/>
            <a:endCxn id="14" idx="1"/>
          </p:cNvCxnSpPr>
          <p:nvPr/>
        </p:nvCxnSpPr>
        <p:spPr>
          <a:xfrm rot="16200000" flipV="1">
            <a:off x="29837869" y="14857346"/>
            <a:ext cx="2308101" cy="1938190"/>
          </a:xfrm>
          <a:prstGeom prst="bentConnector3">
            <a:avLst>
              <a:gd name="adj1" fmla="val 50000"/>
            </a:avLst>
          </a:prstGeom>
          <a:ln w="1587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C13B1C1-7603-1AC6-55AE-AF5F7334E7B4}"/>
                  </a:ext>
                </a:extLst>
              </p:cNvPr>
              <p:cNvSpPr txBox="1"/>
              <p:nvPr/>
            </p:nvSpPr>
            <p:spPr>
              <a:xfrm rot="16200000">
                <a:off x="13825420" y="17413826"/>
                <a:ext cx="800219" cy="3200400"/>
              </a:xfrm>
              <a:prstGeom prst="rect">
                <a:avLst/>
              </a:prstGeom>
              <a:solidFill>
                <a:schemeClr val="accent4"/>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4000" b="1"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cs typeface="NVIDIA Sans" panose="020B0503020203020204" pitchFamily="34" charset="0"/>
                      </a:rPr>
                      <m:t>𝝈</m:t>
                    </m:r>
                  </m:oMath>
                </a14:m>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 Vector</a:t>
                </a:r>
              </a:p>
            </p:txBody>
          </p:sp>
        </mc:Choice>
        <mc:Fallback xmlns="">
          <p:sp>
            <p:nvSpPr>
              <p:cNvPr id="23" name="TextBox 22">
                <a:extLst>
                  <a:ext uri="{FF2B5EF4-FFF2-40B4-BE49-F238E27FC236}">
                    <a16:creationId xmlns:a16="http://schemas.microsoft.com/office/drawing/2014/main" id="{5C13B1C1-7603-1AC6-55AE-AF5F7334E7B4}"/>
                  </a:ext>
                </a:extLst>
              </p:cNvPr>
              <p:cNvSpPr txBox="1">
                <a:spLocks noRot="1" noChangeAspect="1" noMove="1" noResize="1" noEditPoints="1" noAdjustHandles="1" noChangeArrowheads="1" noChangeShapeType="1" noTextEdit="1"/>
              </p:cNvSpPr>
              <p:nvPr/>
            </p:nvSpPr>
            <p:spPr>
              <a:xfrm rot="16200000">
                <a:off x="13825420" y="17413826"/>
                <a:ext cx="800219" cy="3200400"/>
              </a:xfrm>
              <a:prstGeom prst="rect">
                <a:avLst/>
              </a:prstGeom>
              <a:blipFill>
                <a:blip r:embed="rId7"/>
                <a:stretch>
                  <a:fillRect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B8740A8-54C3-F17E-2777-9C124EC6C394}"/>
                  </a:ext>
                </a:extLst>
              </p:cNvPr>
              <p:cNvSpPr txBox="1"/>
              <p:nvPr/>
            </p:nvSpPr>
            <p:spPr>
              <a:xfrm rot="16200000">
                <a:off x="20309470" y="16984698"/>
                <a:ext cx="800219" cy="3200400"/>
              </a:xfrm>
              <a:prstGeom prst="rect">
                <a:avLst/>
              </a:prstGeom>
              <a:solidFill>
                <a:schemeClr val="accent4"/>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NVIDIA Sans" panose="020B0503020203020204" pitchFamily="34" charset="0"/>
                      </a:rPr>
                      <m:t>𝑧</m:t>
                    </m:r>
                  </m:oMath>
                </a14:m>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 Vector</a:t>
                </a:r>
              </a:p>
            </p:txBody>
          </p:sp>
        </mc:Choice>
        <mc:Fallback xmlns="">
          <p:sp>
            <p:nvSpPr>
              <p:cNvPr id="24" name="TextBox 23">
                <a:extLst>
                  <a:ext uri="{FF2B5EF4-FFF2-40B4-BE49-F238E27FC236}">
                    <a16:creationId xmlns:a16="http://schemas.microsoft.com/office/drawing/2014/main" id="{FB8740A8-54C3-F17E-2777-9C124EC6C394}"/>
                  </a:ext>
                </a:extLst>
              </p:cNvPr>
              <p:cNvSpPr txBox="1">
                <a:spLocks noRot="1" noChangeAspect="1" noMove="1" noResize="1" noEditPoints="1" noAdjustHandles="1" noChangeArrowheads="1" noChangeShapeType="1" noTextEdit="1"/>
              </p:cNvSpPr>
              <p:nvPr/>
            </p:nvSpPr>
            <p:spPr>
              <a:xfrm rot="16200000">
                <a:off x="20309470" y="16984698"/>
                <a:ext cx="800219" cy="3200400"/>
              </a:xfrm>
              <a:prstGeom prst="rect">
                <a:avLst/>
              </a:prstGeom>
              <a:blipFill>
                <a:blip r:embed="rId8"/>
                <a:stretch>
                  <a:fillRect t="-7634" b="-26718"/>
                </a:stretch>
              </a:blipFill>
            </p:spPr>
            <p:txBody>
              <a:bodyPr/>
              <a:lstStyle/>
              <a:p>
                <a:r>
                  <a:rPr lang="en-US">
                    <a:noFill/>
                  </a:rPr>
                  <a:t> </a:t>
                </a:r>
              </a:p>
            </p:txBody>
          </p:sp>
        </mc:Fallback>
      </mc:AlternateContent>
      <p:grpSp>
        <p:nvGrpSpPr>
          <p:cNvPr id="30" name="Group 29">
            <a:extLst>
              <a:ext uri="{FF2B5EF4-FFF2-40B4-BE49-F238E27FC236}">
                <a16:creationId xmlns:a16="http://schemas.microsoft.com/office/drawing/2014/main" id="{EECD1AF3-E1E8-5EAA-0A38-B9ED9E76862F}"/>
              </a:ext>
            </a:extLst>
          </p:cNvPr>
          <p:cNvGrpSpPr/>
          <p:nvPr/>
        </p:nvGrpSpPr>
        <p:grpSpPr>
          <a:xfrm>
            <a:off x="9469122" y="5257800"/>
            <a:ext cx="16308073" cy="14401800"/>
            <a:chOff x="9469122" y="5257800"/>
            <a:chExt cx="16308073" cy="14401800"/>
          </a:xfrm>
        </p:grpSpPr>
        <p:cxnSp>
          <p:nvCxnSpPr>
            <p:cNvPr id="27" name="Straight Connector 26">
              <a:extLst>
                <a:ext uri="{FF2B5EF4-FFF2-40B4-BE49-F238E27FC236}">
                  <a16:creationId xmlns:a16="http://schemas.microsoft.com/office/drawing/2014/main" id="{63329C2D-D1AA-D1A9-4B8D-FA8406E166D5}"/>
                </a:ext>
              </a:extLst>
            </p:cNvPr>
            <p:cNvCxnSpPr/>
            <p:nvPr/>
          </p:nvCxnSpPr>
          <p:spPr>
            <a:xfrm>
              <a:off x="17573625" y="5257800"/>
              <a:ext cx="0" cy="14401800"/>
            </a:xfrm>
            <a:prstGeom prst="line">
              <a:avLst/>
            </a:prstGeom>
            <a:ln w="152400">
              <a:solidFill>
                <a:schemeClr val="tx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CC803506-1174-CA47-E276-80105E883607}"/>
                </a:ext>
              </a:extLst>
            </p:cNvPr>
            <p:cNvSpPr/>
            <p:nvPr/>
          </p:nvSpPr>
          <p:spPr>
            <a:xfrm>
              <a:off x="9469122" y="6182566"/>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Encoder</a:t>
              </a:r>
            </a:p>
          </p:txBody>
        </p:sp>
        <p:sp>
          <p:nvSpPr>
            <p:cNvPr id="29" name="Rectangle 28">
              <a:extLst>
                <a:ext uri="{FF2B5EF4-FFF2-40B4-BE49-F238E27FC236}">
                  <a16:creationId xmlns:a16="http://schemas.microsoft.com/office/drawing/2014/main" id="{BCE8C536-E1F3-1047-3558-12ADFFB62EFA}"/>
                </a:ext>
              </a:extLst>
            </p:cNvPr>
            <p:cNvSpPr/>
            <p:nvPr/>
          </p:nvSpPr>
          <p:spPr>
            <a:xfrm>
              <a:off x="19223622" y="6229002"/>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Decoder</a:t>
              </a:r>
            </a:p>
          </p:txBody>
        </p:sp>
      </p:grpSp>
    </p:spTree>
    <p:extLst>
      <p:ext uri="{BB962C8B-B14F-4D97-AF65-F5344CB8AC3E}">
        <p14:creationId xmlns:p14="http://schemas.microsoft.com/office/powerpoint/2010/main" val="1174559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black diagram&#10;&#10;Description automatically generated">
            <a:extLst>
              <a:ext uri="{FF2B5EF4-FFF2-40B4-BE49-F238E27FC236}">
                <a16:creationId xmlns:a16="http://schemas.microsoft.com/office/drawing/2014/main" id="{033DF55D-ED47-789D-7E5A-BE6C67EB85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8530" y="5823661"/>
            <a:ext cx="11875574" cy="8906682"/>
          </a:xfrm>
          <a:prstGeom prst="rect">
            <a:avLst/>
          </a:prstGeom>
        </p:spPr>
      </p:pic>
      <p:pic>
        <p:nvPicPr>
          <p:cNvPr id="6" name="Picture 5" descr="A black and white image of people&#10;&#10;Description automatically generated">
            <a:extLst>
              <a:ext uri="{FF2B5EF4-FFF2-40B4-BE49-F238E27FC236}">
                <a16:creationId xmlns:a16="http://schemas.microsoft.com/office/drawing/2014/main" id="{179C5A72-C24C-16AC-0907-F973373EBB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868555" y="4634607"/>
            <a:ext cx="13192845" cy="13167618"/>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2000" dirty="0"/>
              <a:t>Variational Autoencoder</a:t>
            </a:r>
            <a:endParaRPr lang="en-US" sz="12000" strike="sngStrike" dirty="0"/>
          </a:p>
        </p:txBody>
      </p:sp>
      <p:sp>
        <p:nvSpPr>
          <p:cNvPr id="7" name="Text Placeholder 6">
            <a:extLst>
              <a:ext uri="{FF2B5EF4-FFF2-40B4-BE49-F238E27FC236}">
                <a16:creationId xmlns:a16="http://schemas.microsoft.com/office/drawing/2014/main" id="{19CA9CAC-962E-2FDC-7511-25B05013B7AD}"/>
              </a:ext>
            </a:extLst>
          </p:cNvPr>
          <p:cNvSpPr>
            <a:spLocks noGrp="1"/>
          </p:cNvSpPr>
          <p:nvPr>
            <p:ph type="body" sz="quarter" idx="10"/>
          </p:nvPr>
        </p:nvSpPr>
        <p:spPr/>
        <p:txBody>
          <a:bodyPr/>
          <a:lstStyle/>
          <a:p>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2F6AA3A-9810-D52E-6A75-B5B05DEE121C}"/>
                  </a:ext>
                </a:extLst>
              </p:cNvPr>
              <p:cNvSpPr txBox="1"/>
              <p:nvPr/>
            </p:nvSpPr>
            <p:spPr>
              <a:xfrm>
                <a:off x="26600262" y="18201132"/>
                <a:ext cx="172942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6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6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𝑧</m:t>
                          </m:r>
                        </m:e>
                        <m:sub>
                          <m:r>
                            <a:rPr kumimoji="0" lang="en-US" sz="6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sub>
                      </m:sSub>
                    </m:oMath>
                  </m:oMathPara>
                </a14:m>
                <a:endParaRPr kumimoji="0" lang="en-US" sz="6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9" name="TextBox 8">
                <a:extLst>
                  <a:ext uri="{FF2B5EF4-FFF2-40B4-BE49-F238E27FC236}">
                    <a16:creationId xmlns:a16="http://schemas.microsoft.com/office/drawing/2014/main" id="{92F6AA3A-9810-D52E-6A75-B5B05DEE121C}"/>
                  </a:ext>
                </a:extLst>
              </p:cNvPr>
              <p:cNvSpPr txBox="1">
                <a:spLocks noRot="1" noChangeAspect="1" noMove="1" noResize="1" noEditPoints="1" noAdjustHandles="1" noChangeArrowheads="1" noChangeShapeType="1" noTextEdit="1"/>
              </p:cNvSpPr>
              <p:nvPr/>
            </p:nvSpPr>
            <p:spPr>
              <a:xfrm>
                <a:off x="26600262" y="18201132"/>
                <a:ext cx="1729429" cy="101566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1127667-8D42-930C-FBB9-1CE43B60088C}"/>
                  </a:ext>
                </a:extLst>
              </p:cNvPr>
              <p:cNvSpPr txBox="1"/>
              <p:nvPr/>
            </p:nvSpPr>
            <p:spPr>
              <a:xfrm>
                <a:off x="18719029" y="10697099"/>
                <a:ext cx="172942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b>
                        <m:sSubPr>
                          <m:ctrlPr>
                            <a:rPr kumimoji="0" lang="en-US" sz="6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6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𝑧</m:t>
                          </m:r>
                        </m:e>
                        <m:sub>
                          <m:r>
                            <a:rPr kumimoji="0" lang="en-US" sz="6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2</m:t>
                          </m:r>
                        </m:sub>
                      </m:sSub>
                    </m:oMath>
                  </m:oMathPara>
                </a14:m>
                <a:endParaRPr kumimoji="0" lang="en-US" sz="6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10" name="TextBox 9">
                <a:extLst>
                  <a:ext uri="{FF2B5EF4-FFF2-40B4-BE49-F238E27FC236}">
                    <a16:creationId xmlns:a16="http://schemas.microsoft.com/office/drawing/2014/main" id="{81127667-8D42-930C-FBB9-1CE43B60088C}"/>
                  </a:ext>
                </a:extLst>
              </p:cNvPr>
              <p:cNvSpPr txBox="1">
                <a:spLocks noRot="1" noChangeAspect="1" noMove="1" noResize="1" noEditPoints="1" noAdjustHandles="1" noChangeArrowheads="1" noChangeShapeType="1" noTextEdit="1"/>
              </p:cNvSpPr>
              <p:nvPr/>
            </p:nvSpPr>
            <p:spPr>
              <a:xfrm>
                <a:off x="18719029" y="10697099"/>
                <a:ext cx="1729429" cy="101566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F418A1A-102C-60F4-8EA2-78FC3A1C6D4A}"/>
                  </a:ext>
                </a:extLst>
              </p:cNvPr>
              <p:cNvSpPr txBox="1"/>
              <p:nvPr/>
            </p:nvSpPr>
            <p:spPr>
              <a:xfrm>
                <a:off x="21068580" y="17847189"/>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−1.5</m:t>
                      </m:r>
                    </m:oMath>
                  </m:oMathPara>
                </a14:m>
                <a:endParaRPr kumimoji="0" lang="en-US" sz="6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12" name="TextBox 11">
                <a:extLst>
                  <a:ext uri="{FF2B5EF4-FFF2-40B4-BE49-F238E27FC236}">
                    <a16:creationId xmlns:a16="http://schemas.microsoft.com/office/drawing/2014/main" id="{2F418A1A-102C-60F4-8EA2-78FC3A1C6D4A}"/>
                  </a:ext>
                </a:extLst>
              </p:cNvPr>
              <p:cNvSpPr txBox="1">
                <a:spLocks noRot="1" noChangeAspect="1" noMove="1" noResize="1" noEditPoints="1" noAdjustHandles="1" noChangeArrowheads="1" noChangeShapeType="1" noTextEdit="1"/>
              </p:cNvSpPr>
              <p:nvPr/>
            </p:nvSpPr>
            <p:spPr>
              <a:xfrm>
                <a:off x="21068580" y="17847189"/>
                <a:ext cx="1729429" cy="70788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8008E63-0689-4D6E-667E-B7EA33BCE6FA}"/>
                  </a:ext>
                </a:extLst>
              </p:cNvPr>
              <p:cNvSpPr txBox="1"/>
              <p:nvPr/>
            </p:nvSpPr>
            <p:spPr>
              <a:xfrm>
                <a:off x="32131944" y="17847189"/>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1.5</m:t>
                      </m:r>
                    </m:oMath>
                  </m:oMathPara>
                </a14:m>
                <a:endParaRPr kumimoji="0" lang="en-US" sz="6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13" name="TextBox 12">
                <a:extLst>
                  <a:ext uri="{FF2B5EF4-FFF2-40B4-BE49-F238E27FC236}">
                    <a16:creationId xmlns:a16="http://schemas.microsoft.com/office/drawing/2014/main" id="{98008E63-0689-4D6E-667E-B7EA33BCE6FA}"/>
                  </a:ext>
                </a:extLst>
              </p:cNvPr>
              <p:cNvSpPr txBox="1">
                <a:spLocks noRot="1" noChangeAspect="1" noMove="1" noResize="1" noEditPoints="1" noAdjustHandles="1" noChangeArrowheads="1" noChangeShapeType="1" noTextEdit="1"/>
              </p:cNvSpPr>
              <p:nvPr/>
            </p:nvSpPr>
            <p:spPr>
              <a:xfrm>
                <a:off x="32131944" y="17847189"/>
                <a:ext cx="1729429" cy="7078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816288D-9412-40C9-0B26-C6A92ACD161D}"/>
                  </a:ext>
                </a:extLst>
              </p:cNvPr>
              <p:cNvSpPr txBox="1"/>
              <p:nvPr/>
            </p:nvSpPr>
            <p:spPr>
              <a:xfrm>
                <a:off x="19168984" y="16939850"/>
                <a:ext cx="1729429"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−1.5</m:t>
                      </m:r>
                    </m:oMath>
                  </m:oMathPara>
                </a14:m>
                <a:endParaRPr kumimoji="0" lang="en-US" sz="6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16" name="TextBox 15">
                <a:extLst>
                  <a:ext uri="{FF2B5EF4-FFF2-40B4-BE49-F238E27FC236}">
                    <a16:creationId xmlns:a16="http://schemas.microsoft.com/office/drawing/2014/main" id="{8816288D-9412-40C9-0B26-C6A92ACD161D}"/>
                  </a:ext>
                </a:extLst>
              </p:cNvPr>
              <p:cNvSpPr txBox="1">
                <a:spLocks noRot="1" noChangeAspect="1" noMove="1" noResize="1" noEditPoints="1" noAdjustHandles="1" noChangeArrowheads="1" noChangeShapeType="1" noTextEdit="1"/>
              </p:cNvSpPr>
              <p:nvPr/>
            </p:nvSpPr>
            <p:spPr>
              <a:xfrm>
                <a:off x="19168984" y="16939850"/>
                <a:ext cx="1729429" cy="70788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5CF831B-0870-11FE-AFB1-182E353449EC}"/>
                  </a:ext>
                </a:extLst>
              </p:cNvPr>
              <p:cNvSpPr txBox="1"/>
              <p:nvPr/>
            </p:nvSpPr>
            <p:spPr>
              <a:xfrm>
                <a:off x="19139126" y="4762126"/>
                <a:ext cx="1729429"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1.5</m:t>
                      </m:r>
                    </m:oMath>
                  </m:oMathPara>
                </a14:m>
                <a:endParaRPr kumimoji="0" lang="en-US" sz="6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17" name="TextBox 16">
                <a:extLst>
                  <a:ext uri="{FF2B5EF4-FFF2-40B4-BE49-F238E27FC236}">
                    <a16:creationId xmlns:a16="http://schemas.microsoft.com/office/drawing/2014/main" id="{A5CF831B-0870-11FE-AFB1-182E353449EC}"/>
                  </a:ext>
                </a:extLst>
              </p:cNvPr>
              <p:cNvSpPr txBox="1">
                <a:spLocks noRot="1" noChangeAspect="1" noMove="1" noResize="1" noEditPoints="1" noAdjustHandles="1" noChangeArrowheads="1" noChangeShapeType="1" noTextEdit="1"/>
              </p:cNvSpPr>
              <p:nvPr/>
            </p:nvSpPr>
            <p:spPr>
              <a:xfrm>
                <a:off x="19139126" y="4762126"/>
                <a:ext cx="1729429" cy="707886"/>
              </a:xfrm>
              <a:prstGeom prst="rect">
                <a:avLst/>
              </a:prstGeom>
              <a:blipFill>
                <a:blip r:embed="rId10"/>
                <a:stretch>
                  <a:fillRect/>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3F9AB480-1D55-645B-FDD6-981D38894762}"/>
              </a:ext>
            </a:extLst>
          </p:cNvPr>
          <p:cNvSpPr/>
          <p:nvPr/>
        </p:nvSpPr>
        <p:spPr>
          <a:xfrm>
            <a:off x="6484894" y="15725665"/>
            <a:ext cx="7475853" cy="165560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NVIDIA Sans" panose="020B0503020203020204" pitchFamily="34" charset="0"/>
                <a:ea typeface="+mn-ea"/>
                <a:cs typeface="NVIDIA Sans" panose="020B0503020203020204" pitchFamily="34" charset="0"/>
              </a:rPr>
              <a:t>FashionMNIST</a:t>
            </a:r>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2 Latent Variables</a:t>
            </a:r>
          </a:p>
        </p:txBody>
      </p:sp>
    </p:spTree>
    <p:extLst>
      <p:ext uri="{BB962C8B-B14F-4D97-AF65-F5344CB8AC3E}">
        <p14:creationId xmlns:p14="http://schemas.microsoft.com/office/powerpoint/2010/main" val="252211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different colors of flowers&#10;&#10;Description automatically generated">
            <a:extLst>
              <a:ext uri="{FF2B5EF4-FFF2-40B4-BE49-F238E27FC236}">
                <a16:creationId xmlns:a16="http://schemas.microsoft.com/office/drawing/2014/main" id="{1D19EA6D-532E-C838-CB66-248F1AA315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670" t="10794" r="8603" b="9656"/>
          <a:stretch/>
        </p:blipFill>
        <p:spPr>
          <a:xfrm>
            <a:off x="10622756" y="3895344"/>
            <a:ext cx="15330488" cy="15296419"/>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2000" dirty="0"/>
              <a:t>Variational Autoencoder</a:t>
            </a:r>
            <a:endParaRPr lang="en-US" sz="12000" strike="sngStrike" dirty="0"/>
          </a:p>
        </p:txBody>
      </p:sp>
      <p:sp>
        <p:nvSpPr>
          <p:cNvPr id="7" name="Text Placeholder 6">
            <a:extLst>
              <a:ext uri="{FF2B5EF4-FFF2-40B4-BE49-F238E27FC236}">
                <a16:creationId xmlns:a16="http://schemas.microsoft.com/office/drawing/2014/main" id="{19CA9CAC-962E-2FDC-7511-25B05013B7AD}"/>
              </a:ext>
            </a:extLst>
          </p:cNvPr>
          <p:cNvSpPr>
            <a:spLocks noGrp="1"/>
          </p:cNvSpPr>
          <p:nvPr>
            <p:ph type="body" sz="quarter" idx="10"/>
          </p:nvPr>
        </p:nvSpPr>
        <p:spPr/>
        <p:txBody>
          <a:bodyPr/>
          <a:lstStyle/>
          <a:p>
            <a:endParaRPr lang="en-US"/>
          </a:p>
        </p:txBody>
      </p:sp>
      <p:sp>
        <p:nvSpPr>
          <p:cNvPr id="21" name="Rectangle 20">
            <a:extLst>
              <a:ext uri="{FF2B5EF4-FFF2-40B4-BE49-F238E27FC236}">
                <a16:creationId xmlns:a16="http://schemas.microsoft.com/office/drawing/2014/main" id="{3F9AB480-1D55-645B-FDD6-981D38894762}"/>
              </a:ext>
            </a:extLst>
          </p:cNvPr>
          <p:cNvSpPr/>
          <p:nvPr/>
        </p:nvSpPr>
        <p:spPr>
          <a:xfrm>
            <a:off x="26159484" y="5857720"/>
            <a:ext cx="8131447" cy="278720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Modified TF Flowers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20 Latent Variables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16 Random Images</a:t>
            </a:r>
          </a:p>
        </p:txBody>
      </p:sp>
    </p:spTree>
    <p:extLst>
      <p:ext uri="{BB962C8B-B14F-4D97-AF65-F5344CB8AC3E}">
        <p14:creationId xmlns:p14="http://schemas.microsoft.com/office/powerpoint/2010/main" val="2597022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2000" dirty="0"/>
              <a:t>State of the Art Models</a:t>
            </a:r>
          </a:p>
        </p:txBody>
      </p:sp>
    </p:spTree>
    <p:extLst>
      <p:ext uri="{BB962C8B-B14F-4D97-AF65-F5344CB8AC3E}">
        <p14:creationId xmlns:p14="http://schemas.microsoft.com/office/powerpoint/2010/main" val="1758612503"/>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2000" dirty="0"/>
              <a:t>State of the Art Models</a:t>
            </a:r>
            <a:endParaRPr lang="en-US" sz="12000" strike="sngStrike" dirty="0"/>
          </a:p>
        </p:txBody>
      </p:sp>
      <p:sp>
        <p:nvSpPr>
          <p:cNvPr id="7" name="Text Placeholder 6">
            <a:extLst>
              <a:ext uri="{FF2B5EF4-FFF2-40B4-BE49-F238E27FC236}">
                <a16:creationId xmlns:a16="http://schemas.microsoft.com/office/drawing/2014/main" id="{19CA9CAC-962E-2FDC-7511-25B05013B7AD}"/>
              </a:ext>
            </a:extLst>
          </p:cNvPr>
          <p:cNvSpPr>
            <a:spLocks noGrp="1"/>
          </p:cNvSpPr>
          <p:nvPr>
            <p:ph type="body" sz="quarter" idx="10"/>
          </p:nvPr>
        </p:nvSpPr>
        <p:spPr/>
        <p:txBody>
          <a:bodyPr/>
          <a:lstStyle/>
          <a:p>
            <a:r>
              <a:rPr lang="en-US" sz="12000" dirty="0"/>
              <a:t>All of them are used</a:t>
            </a:r>
          </a:p>
        </p:txBody>
      </p:sp>
      <p:pic>
        <p:nvPicPr>
          <p:cNvPr id="4" name="Picture 3" descr="A glass with green liquid in it&#10;&#10;Description automatically generated">
            <a:extLst>
              <a:ext uri="{FF2B5EF4-FFF2-40B4-BE49-F238E27FC236}">
                <a16:creationId xmlns:a16="http://schemas.microsoft.com/office/drawing/2014/main" id="{4F8358B5-C79A-C6A1-7B31-73F793991C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43287" y="5782437"/>
            <a:ext cx="13115925" cy="4883869"/>
          </a:xfrm>
          <a:prstGeom prst="rect">
            <a:avLst/>
          </a:prstGeom>
          <a:noFill/>
          <a:ln w="9525">
            <a:solidFill>
              <a:schemeClr val="accent5"/>
            </a:solidFill>
          </a:ln>
        </p:spPr>
      </p:pic>
      <p:sp>
        <p:nvSpPr>
          <p:cNvPr id="5" name="Rectangle 4">
            <a:extLst>
              <a:ext uri="{FF2B5EF4-FFF2-40B4-BE49-F238E27FC236}">
                <a16:creationId xmlns:a16="http://schemas.microsoft.com/office/drawing/2014/main" id="{A8BBAD8B-3ECD-AAA4-59D1-BA9B4D88183A}"/>
              </a:ext>
            </a:extLst>
          </p:cNvPr>
          <p:cNvSpPr/>
          <p:nvPr/>
        </p:nvSpPr>
        <p:spPr>
          <a:xfrm>
            <a:off x="3443286" y="5782436"/>
            <a:ext cx="13115925" cy="4883869"/>
          </a:xfrm>
          <a:prstGeom prst="rect">
            <a:avLst/>
          </a:prstGeom>
          <a:gradFill flip="none" rotWithShape="1">
            <a:gsLst>
              <a:gs pos="0">
                <a:schemeClr val="bg1">
                  <a:alpha val="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Diffusion</a:t>
            </a:r>
          </a:p>
        </p:txBody>
      </p:sp>
      <p:grpSp>
        <p:nvGrpSpPr>
          <p:cNvPr id="9" name="Group 8">
            <a:extLst>
              <a:ext uri="{FF2B5EF4-FFF2-40B4-BE49-F238E27FC236}">
                <a16:creationId xmlns:a16="http://schemas.microsoft.com/office/drawing/2014/main" id="{026B8DAF-EFB3-6DDE-E017-41DB7269284E}"/>
              </a:ext>
            </a:extLst>
          </p:cNvPr>
          <p:cNvGrpSpPr/>
          <p:nvPr/>
        </p:nvGrpSpPr>
        <p:grpSpPr>
          <a:xfrm>
            <a:off x="20016788" y="5782436"/>
            <a:ext cx="13115925" cy="4883869"/>
            <a:chOff x="3443286" y="11917765"/>
            <a:chExt cx="13115925" cy="4883869"/>
          </a:xfrm>
        </p:grpSpPr>
        <p:pic>
          <p:nvPicPr>
            <p:cNvPr id="6" name="Picture 5" descr="A collage of different colors of flowers&#10;&#10;Description automatically generated">
              <a:extLst>
                <a:ext uri="{FF2B5EF4-FFF2-40B4-BE49-F238E27FC236}">
                  <a16:creationId xmlns:a16="http://schemas.microsoft.com/office/drawing/2014/main" id="{59BDDBC0-3ADE-75F3-1403-4B733C4767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3286" y="11917765"/>
              <a:ext cx="13115925" cy="4883869"/>
            </a:xfrm>
            <a:prstGeom prst="rect">
              <a:avLst/>
            </a:prstGeom>
          </p:spPr>
        </p:pic>
        <p:sp>
          <p:nvSpPr>
            <p:cNvPr id="8" name="Rectangle 7">
              <a:extLst>
                <a:ext uri="{FF2B5EF4-FFF2-40B4-BE49-F238E27FC236}">
                  <a16:creationId xmlns:a16="http://schemas.microsoft.com/office/drawing/2014/main" id="{F7459A44-AE35-985C-FBB9-6F5DC98EB813}"/>
                </a:ext>
              </a:extLst>
            </p:cNvPr>
            <p:cNvSpPr/>
            <p:nvPr/>
          </p:nvSpPr>
          <p:spPr>
            <a:xfrm>
              <a:off x="3443286" y="11917765"/>
              <a:ext cx="13115925" cy="4883869"/>
            </a:xfrm>
            <a:prstGeom prst="rect">
              <a:avLst/>
            </a:prstGeom>
            <a:gradFill flip="none" rotWithShape="1">
              <a:gsLst>
                <a:gs pos="0">
                  <a:schemeClr val="bg1">
                    <a:alpha val="5200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VAE</a:t>
              </a:r>
            </a:p>
          </p:txBody>
        </p:sp>
      </p:grpSp>
      <p:grpSp>
        <p:nvGrpSpPr>
          <p:cNvPr id="18" name="Group 17">
            <a:extLst>
              <a:ext uri="{FF2B5EF4-FFF2-40B4-BE49-F238E27FC236}">
                <a16:creationId xmlns:a16="http://schemas.microsoft.com/office/drawing/2014/main" id="{A50D0AE6-A571-A9AB-4903-2C957215E1DE}"/>
              </a:ext>
            </a:extLst>
          </p:cNvPr>
          <p:cNvGrpSpPr/>
          <p:nvPr/>
        </p:nvGrpSpPr>
        <p:grpSpPr>
          <a:xfrm>
            <a:off x="3443285" y="12553396"/>
            <a:ext cx="13115925" cy="4883870"/>
            <a:chOff x="3443285" y="12553396"/>
            <a:chExt cx="13115925" cy="4883870"/>
          </a:xfrm>
        </p:grpSpPr>
        <p:pic>
          <p:nvPicPr>
            <p:cNvPr id="10" name="Picture 2">
              <a:extLst>
                <a:ext uri="{FF2B5EF4-FFF2-40B4-BE49-F238E27FC236}">
                  <a16:creationId xmlns:a16="http://schemas.microsoft.com/office/drawing/2014/main" id="{860ADB9F-9E0A-B68F-3980-04294CBA9D2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43285" y="12553397"/>
              <a:ext cx="13115925" cy="488386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E1A766D-751F-86C7-ABA8-0B0A4419D306}"/>
                </a:ext>
              </a:extLst>
            </p:cNvPr>
            <p:cNvSpPr/>
            <p:nvPr/>
          </p:nvSpPr>
          <p:spPr>
            <a:xfrm>
              <a:off x="3443285" y="12553396"/>
              <a:ext cx="13115925" cy="4883869"/>
            </a:xfrm>
            <a:prstGeom prst="rect">
              <a:avLst/>
            </a:prstGeom>
            <a:gradFill flip="none" rotWithShape="1">
              <a:gsLst>
                <a:gs pos="0">
                  <a:schemeClr val="bg1">
                    <a:alpha val="4100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CLIP</a:t>
              </a:r>
            </a:p>
          </p:txBody>
        </p:sp>
      </p:grpSp>
      <p:grpSp>
        <p:nvGrpSpPr>
          <p:cNvPr id="17" name="Group 16">
            <a:extLst>
              <a:ext uri="{FF2B5EF4-FFF2-40B4-BE49-F238E27FC236}">
                <a16:creationId xmlns:a16="http://schemas.microsoft.com/office/drawing/2014/main" id="{44BAB374-8846-E356-B02B-5ABB878BDC95}"/>
              </a:ext>
            </a:extLst>
          </p:cNvPr>
          <p:cNvGrpSpPr/>
          <p:nvPr/>
        </p:nvGrpSpPr>
        <p:grpSpPr>
          <a:xfrm>
            <a:off x="20016787" y="12553396"/>
            <a:ext cx="13115926" cy="4883869"/>
            <a:chOff x="20016787" y="12553396"/>
            <a:chExt cx="13115926" cy="4883869"/>
          </a:xfrm>
        </p:grpSpPr>
        <p:pic>
          <p:nvPicPr>
            <p:cNvPr id="16" name="Picture 15">
              <a:extLst>
                <a:ext uri="{FF2B5EF4-FFF2-40B4-BE49-F238E27FC236}">
                  <a16:creationId xmlns:a16="http://schemas.microsoft.com/office/drawing/2014/main" id="{2F791D98-CC21-49FF-F334-514CCD8324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016788" y="12553396"/>
              <a:ext cx="13115925" cy="4883869"/>
            </a:xfrm>
            <a:prstGeom prst="rect">
              <a:avLst/>
            </a:prstGeom>
          </p:spPr>
        </p:pic>
        <p:sp>
          <p:nvSpPr>
            <p:cNvPr id="14" name="Rectangle 13">
              <a:extLst>
                <a:ext uri="{FF2B5EF4-FFF2-40B4-BE49-F238E27FC236}">
                  <a16:creationId xmlns:a16="http://schemas.microsoft.com/office/drawing/2014/main" id="{0C74B86D-3FC0-A3F8-7CC9-92DE21DE91A1}"/>
                </a:ext>
              </a:extLst>
            </p:cNvPr>
            <p:cNvSpPr/>
            <p:nvPr/>
          </p:nvSpPr>
          <p:spPr>
            <a:xfrm>
              <a:off x="20016787" y="12553396"/>
              <a:ext cx="13115925" cy="4883869"/>
            </a:xfrm>
            <a:prstGeom prst="rect">
              <a:avLst/>
            </a:prstGeom>
            <a:gradFill flip="none" rotWithShape="1">
              <a:gsLst>
                <a:gs pos="0">
                  <a:schemeClr val="bg1">
                    <a:alpha val="16000"/>
                  </a:schemeClr>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GAN</a:t>
              </a:r>
            </a:p>
          </p:txBody>
        </p:sp>
      </p:grpSp>
      <p:sp>
        <p:nvSpPr>
          <p:cNvPr id="19" name="Rectangle 18">
            <a:extLst>
              <a:ext uri="{FF2B5EF4-FFF2-40B4-BE49-F238E27FC236}">
                <a16:creationId xmlns:a16="http://schemas.microsoft.com/office/drawing/2014/main" id="{6A0C162B-E32C-0ED5-A328-A52B23EFF50B}"/>
              </a:ext>
            </a:extLst>
          </p:cNvPr>
          <p:cNvSpPr/>
          <p:nvPr/>
        </p:nvSpPr>
        <p:spPr>
          <a:xfrm>
            <a:off x="2514599" y="4486275"/>
            <a:ext cx="31546801" cy="14230350"/>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401517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9"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2000" dirty="0"/>
              <a:t>Latent Diffusion</a:t>
            </a:r>
            <a:endParaRPr lang="en-US" sz="12000" strike="sngStrike" dirty="0"/>
          </a:p>
        </p:txBody>
      </p:sp>
      <p:sp>
        <p:nvSpPr>
          <p:cNvPr id="3" name="Text Placeholder 2">
            <a:extLst>
              <a:ext uri="{FF2B5EF4-FFF2-40B4-BE49-F238E27FC236}">
                <a16:creationId xmlns:a16="http://schemas.microsoft.com/office/drawing/2014/main" id="{63E2E650-D14D-EA98-EFD5-386A7A307022}"/>
              </a:ext>
            </a:extLst>
          </p:cNvPr>
          <p:cNvSpPr>
            <a:spLocks noGrp="1"/>
          </p:cNvSpPr>
          <p:nvPr>
            <p:ph type="body" sz="quarter" idx="10"/>
          </p:nvPr>
        </p:nvSpPr>
        <p:spPr/>
        <p:txBody>
          <a:bodyPr/>
          <a:lstStyle/>
          <a:p>
            <a:endParaRPr lang="en-US"/>
          </a:p>
        </p:txBody>
      </p:sp>
      <p:grpSp>
        <p:nvGrpSpPr>
          <p:cNvPr id="38" name="Group 37">
            <a:extLst>
              <a:ext uri="{FF2B5EF4-FFF2-40B4-BE49-F238E27FC236}">
                <a16:creationId xmlns:a16="http://schemas.microsoft.com/office/drawing/2014/main" id="{DC4571DE-7126-844E-CB74-C2E909466364}"/>
              </a:ext>
            </a:extLst>
          </p:cNvPr>
          <p:cNvGrpSpPr/>
          <p:nvPr/>
        </p:nvGrpSpPr>
        <p:grpSpPr>
          <a:xfrm>
            <a:off x="7732694" y="4512443"/>
            <a:ext cx="21110612" cy="5592477"/>
            <a:chOff x="6711913" y="4523175"/>
            <a:chExt cx="21110612" cy="5592477"/>
          </a:xfrm>
        </p:grpSpPr>
        <p:pic>
          <p:nvPicPr>
            <p:cNvPr id="13" name="Picture 12">
              <a:extLst>
                <a:ext uri="{FF2B5EF4-FFF2-40B4-BE49-F238E27FC236}">
                  <a16:creationId xmlns:a16="http://schemas.microsoft.com/office/drawing/2014/main" id="{71B5AFC8-A539-D9D1-DA0A-DB08875E69F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711913" y="4523175"/>
              <a:ext cx="4921323" cy="4921323"/>
            </a:xfrm>
            <a:prstGeom prst="rect">
              <a:avLst/>
            </a:prstGeom>
          </p:spPr>
        </p:pic>
        <p:sp>
          <p:nvSpPr>
            <p:cNvPr id="15" name="TextBox 14">
              <a:extLst>
                <a:ext uri="{FF2B5EF4-FFF2-40B4-BE49-F238E27FC236}">
                  <a16:creationId xmlns:a16="http://schemas.microsoft.com/office/drawing/2014/main" id="{1A46DDCC-2FB5-54F0-7FCA-A9A93618D233}"/>
                </a:ext>
              </a:extLst>
            </p:cNvPr>
            <p:cNvSpPr txBox="1"/>
            <p:nvPr/>
          </p:nvSpPr>
          <p:spPr>
            <a:xfrm>
              <a:off x="7406454" y="9407766"/>
              <a:ext cx="353223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VAE</a:t>
              </a:r>
            </a:p>
          </p:txBody>
        </p:sp>
        <p:pic>
          <p:nvPicPr>
            <p:cNvPr id="27" name="Picture 26" descr="A green and black logo&#10;&#10;Description automatically generated">
              <a:extLst>
                <a:ext uri="{FF2B5EF4-FFF2-40B4-BE49-F238E27FC236}">
                  <a16:creationId xmlns:a16="http://schemas.microsoft.com/office/drawing/2014/main" id="{5FBC954A-710F-5D5B-D414-9E135FC0707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088598" y="4616872"/>
              <a:ext cx="4733927" cy="4733927"/>
            </a:xfrm>
            <a:prstGeom prst="rect">
              <a:avLst/>
            </a:prstGeom>
          </p:spPr>
        </p:pic>
        <p:sp>
          <p:nvSpPr>
            <p:cNvPr id="28" name="TextBox 27">
              <a:extLst>
                <a:ext uri="{FF2B5EF4-FFF2-40B4-BE49-F238E27FC236}">
                  <a16:creationId xmlns:a16="http://schemas.microsoft.com/office/drawing/2014/main" id="{2A92D6A6-E145-DC26-8D03-4DDD784E7942}"/>
                </a:ext>
              </a:extLst>
            </p:cNvPr>
            <p:cNvSpPr txBox="1"/>
            <p:nvPr/>
          </p:nvSpPr>
          <p:spPr>
            <a:xfrm>
              <a:off x="23689443" y="9407766"/>
              <a:ext cx="353223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Diffusion</a:t>
              </a:r>
            </a:p>
          </p:txBody>
        </p:sp>
      </p:grpSp>
      <p:grpSp>
        <p:nvGrpSpPr>
          <p:cNvPr id="30" name="Group 29">
            <a:extLst>
              <a:ext uri="{FF2B5EF4-FFF2-40B4-BE49-F238E27FC236}">
                <a16:creationId xmlns:a16="http://schemas.microsoft.com/office/drawing/2014/main" id="{EA4D853A-4B46-3440-4774-3EA30FF97FC7}"/>
              </a:ext>
            </a:extLst>
          </p:cNvPr>
          <p:cNvGrpSpPr/>
          <p:nvPr/>
        </p:nvGrpSpPr>
        <p:grpSpPr>
          <a:xfrm>
            <a:off x="12216018" y="11373435"/>
            <a:ext cx="2868518" cy="5580518"/>
            <a:chOff x="17866626" y="11363695"/>
            <a:chExt cx="2448232" cy="2874828"/>
          </a:xfrm>
          <a:solidFill>
            <a:schemeClr val="bg2">
              <a:lumMod val="25000"/>
            </a:schemeClr>
          </a:solidFill>
          <a:effectLst/>
        </p:grpSpPr>
        <p:sp>
          <p:nvSpPr>
            <p:cNvPr id="31" name="Trapezoid 30">
              <a:extLst>
                <a:ext uri="{FF2B5EF4-FFF2-40B4-BE49-F238E27FC236}">
                  <a16:creationId xmlns:a16="http://schemas.microsoft.com/office/drawing/2014/main" id="{5D6E33C8-5CB2-EE2D-59FD-47A7DCB43D4C}"/>
                </a:ext>
              </a:extLst>
            </p:cNvPr>
            <p:cNvSpPr/>
            <p:nvPr/>
          </p:nvSpPr>
          <p:spPr>
            <a:xfrm rot="5400000">
              <a:off x="17653328" y="11576993"/>
              <a:ext cx="2874828" cy="2448232"/>
            </a:xfrm>
            <a:prstGeom prst="trapezoid">
              <a:avLst>
                <a:gd name="adj" fmla="val 27326"/>
              </a:avLst>
            </a:prstGeom>
            <a:grp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NVIDIA Sans Medium"/>
                <a:ea typeface="+mn-ea"/>
                <a:cs typeface="+mn-cs"/>
              </a:endParaRPr>
            </a:p>
          </p:txBody>
        </p:sp>
        <p:sp>
          <p:nvSpPr>
            <p:cNvPr id="32" name="TextBox 31">
              <a:extLst>
                <a:ext uri="{FF2B5EF4-FFF2-40B4-BE49-F238E27FC236}">
                  <a16:creationId xmlns:a16="http://schemas.microsoft.com/office/drawing/2014/main" id="{D70B3BC5-5A8A-2CE5-5CEE-A31D27946C06}"/>
                </a:ext>
              </a:extLst>
            </p:cNvPr>
            <p:cNvSpPr txBox="1"/>
            <p:nvPr/>
          </p:nvSpPr>
          <p:spPr>
            <a:xfrm>
              <a:off x="18058533" y="12447793"/>
              <a:ext cx="2014309" cy="618355"/>
            </a:xfrm>
            <a:prstGeom prst="rect">
              <a:avLst/>
            </a:prstGeom>
            <a:noFill/>
          </p:spPr>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Encode Image</a:t>
              </a:r>
            </a:p>
          </p:txBody>
        </p:sp>
      </p:grpSp>
      <p:sp>
        <p:nvSpPr>
          <p:cNvPr id="33" name="Cube 32">
            <a:extLst>
              <a:ext uri="{FF2B5EF4-FFF2-40B4-BE49-F238E27FC236}">
                <a16:creationId xmlns:a16="http://schemas.microsoft.com/office/drawing/2014/main" id="{638A310F-0351-59C8-609F-B115C1386A40}"/>
              </a:ext>
            </a:extLst>
          </p:cNvPr>
          <p:cNvSpPr/>
          <p:nvPr/>
        </p:nvSpPr>
        <p:spPr>
          <a:xfrm>
            <a:off x="15556580" y="13477849"/>
            <a:ext cx="5197834"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Latent Diffusion</a:t>
            </a:r>
          </a:p>
        </p:txBody>
      </p:sp>
      <p:grpSp>
        <p:nvGrpSpPr>
          <p:cNvPr id="34" name="Group 33">
            <a:extLst>
              <a:ext uri="{FF2B5EF4-FFF2-40B4-BE49-F238E27FC236}">
                <a16:creationId xmlns:a16="http://schemas.microsoft.com/office/drawing/2014/main" id="{E857E2EB-F361-53D9-5A83-FF4E2A5CD108}"/>
              </a:ext>
            </a:extLst>
          </p:cNvPr>
          <p:cNvGrpSpPr/>
          <p:nvPr/>
        </p:nvGrpSpPr>
        <p:grpSpPr>
          <a:xfrm flipH="1">
            <a:off x="21550336" y="11516826"/>
            <a:ext cx="2868518" cy="5580518"/>
            <a:chOff x="17866626" y="11363695"/>
            <a:chExt cx="2448232" cy="2874828"/>
          </a:xfrm>
          <a:solidFill>
            <a:schemeClr val="bg2">
              <a:lumMod val="25000"/>
            </a:schemeClr>
          </a:solidFill>
          <a:effectLst/>
          <a:scene3d>
            <a:camera prst="orthographicFront"/>
            <a:lightRig rig="threePt" dir="t"/>
          </a:scene3d>
        </p:grpSpPr>
        <p:sp>
          <p:nvSpPr>
            <p:cNvPr id="35" name="Trapezoid 34">
              <a:extLst>
                <a:ext uri="{FF2B5EF4-FFF2-40B4-BE49-F238E27FC236}">
                  <a16:creationId xmlns:a16="http://schemas.microsoft.com/office/drawing/2014/main" id="{D4E0C3F5-5AE9-8023-F6C2-CDBA965C3466}"/>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NVIDIA Sans Medium"/>
                <a:ea typeface="+mn-ea"/>
                <a:cs typeface="+mn-cs"/>
              </a:endParaRPr>
            </a:p>
          </p:txBody>
        </p:sp>
        <p:sp>
          <p:nvSpPr>
            <p:cNvPr id="36" name="TextBox 35">
              <a:extLst>
                <a:ext uri="{FF2B5EF4-FFF2-40B4-BE49-F238E27FC236}">
                  <a16:creationId xmlns:a16="http://schemas.microsoft.com/office/drawing/2014/main" id="{1D8DB4B3-91F0-3CBC-5842-623ED2ABDBF6}"/>
                </a:ext>
              </a:extLst>
            </p:cNvPr>
            <p:cNvSpPr txBox="1"/>
            <p:nvPr/>
          </p:nvSpPr>
          <p:spPr>
            <a:xfrm>
              <a:off x="18058533" y="12447793"/>
              <a:ext cx="2014309" cy="618355"/>
            </a:xfrm>
            <a:prstGeom prst="rect">
              <a:avLst/>
            </a:prstGeom>
            <a:noFill/>
          </p:spPr>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Decode Image</a:t>
              </a:r>
            </a:p>
          </p:txBody>
        </p:sp>
      </p:grpSp>
      <p:pic>
        <p:nvPicPr>
          <p:cNvPr id="2" name="Picture 1" descr="A white outline of a dog&#10;&#10;Description automatically generated">
            <a:extLst>
              <a:ext uri="{FF2B5EF4-FFF2-40B4-BE49-F238E27FC236}">
                <a16:creationId xmlns:a16="http://schemas.microsoft.com/office/drawing/2014/main" id="{75E55820-38C2-522F-1167-191817851D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47679" y="12192184"/>
            <a:ext cx="4393191" cy="4252346"/>
          </a:xfrm>
          <a:prstGeom prst="rect">
            <a:avLst/>
          </a:prstGeom>
          <a:scene3d>
            <a:camera prst="isometricOffAxis2Right"/>
            <a:lightRig rig="threePt" dir="t"/>
          </a:scene3d>
        </p:spPr>
      </p:pic>
      <p:pic>
        <p:nvPicPr>
          <p:cNvPr id="4" name="Picture 3" descr="A dog sitting on a rug&#10;&#10;Description automatically generated">
            <a:extLst>
              <a:ext uri="{FF2B5EF4-FFF2-40B4-BE49-F238E27FC236}">
                <a16:creationId xmlns:a16="http://schemas.microsoft.com/office/drawing/2014/main" id="{3F77DA72-99D9-D9EC-D073-8B143880B4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194003" y="11952034"/>
            <a:ext cx="4392793" cy="4251960"/>
          </a:xfrm>
          <a:prstGeom prst="rect">
            <a:avLst/>
          </a:prstGeom>
          <a:scene3d>
            <a:camera prst="isometricOffAxis2Right"/>
            <a:lightRig rig="threePt" dir="t"/>
          </a:scene3d>
        </p:spPr>
      </p:pic>
    </p:spTree>
    <p:extLst>
      <p:ext uri="{BB962C8B-B14F-4D97-AF65-F5344CB8AC3E}">
        <p14:creationId xmlns:p14="http://schemas.microsoft.com/office/powerpoint/2010/main" val="370451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2000" dirty="0"/>
              <a:t>Tiled </a:t>
            </a:r>
            <a:r>
              <a:rPr lang="en-US" sz="12000" dirty="0" err="1"/>
              <a:t>Upsampling</a:t>
            </a:r>
            <a:endParaRPr lang="en-US" sz="12000" strike="sngStrike" dirty="0"/>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sz="12000" dirty="0"/>
              <a:t>Transposed Convolution Review</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nvGraphicFramePr>
        <p:xfrm>
          <a:off x="15830623" y="10217316"/>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B92EE6F7-8F0C-1E31-0C02-1D3A019DB975}"/>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Medium"/>
                <a:ea typeface="+mn-ea"/>
                <a:cs typeface="+mn-cs"/>
              </a:rPr>
              <a:t>Kernel</a:t>
            </a:r>
          </a:p>
        </p:txBody>
      </p:sp>
      <p:sp>
        <p:nvSpPr>
          <p:cNvPr id="4" name="TextBox 3">
            <a:extLst>
              <a:ext uri="{FF2B5EF4-FFF2-40B4-BE49-F238E27FC236}">
                <a16:creationId xmlns:a16="http://schemas.microsoft.com/office/drawing/2014/main" id="{5DB9B921-D494-0E4E-8495-1480228826BD}"/>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Medium"/>
                <a:ea typeface="+mn-ea"/>
                <a:cs typeface="+mn-cs"/>
              </a:rPr>
              <a:t>Image</a:t>
            </a:r>
          </a:p>
        </p:txBody>
      </p:sp>
      <p:sp>
        <p:nvSpPr>
          <p:cNvPr id="5" name="TextBox 4">
            <a:extLst>
              <a:ext uri="{FF2B5EF4-FFF2-40B4-BE49-F238E27FC236}">
                <a16:creationId xmlns:a16="http://schemas.microsoft.com/office/drawing/2014/main" id="{C2B274C1-F317-C44B-2697-D855A5E95FDB}"/>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Medium"/>
                <a:ea typeface="+mn-ea"/>
                <a:cs typeface="+mn-cs"/>
              </a:rPr>
              <a:t>Output</a:t>
            </a:r>
          </a:p>
        </p:txBody>
      </p:sp>
      <p:graphicFrame>
        <p:nvGraphicFramePr>
          <p:cNvPr id="6" name="Table 5">
            <a:extLst>
              <a:ext uri="{FF2B5EF4-FFF2-40B4-BE49-F238E27FC236}">
                <a16:creationId xmlns:a16="http://schemas.microsoft.com/office/drawing/2014/main" id="{9D9C92D0-A9D8-CBA8-E88D-768DF053D3B1}"/>
              </a:ext>
            </a:extLst>
          </p:cNvPr>
          <p:cNvGraphicFramePr>
            <a:graphicFrameLocks noGrp="1"/>
          </p:cNvGraphicFramePr>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r>
                        <a:rPr lang="en-US" sz="6000" b="0" dirty="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r>
                        <a:rPr lang="en-US" sz="600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spTree>
    <p:extLst>
      <p:ext uri="{BB962C8B-B14F-4D97-AF65-F5344CB8AC3E}">
        <p14:creationId xmlns:p14="http://schemas.microsoft.com/office/powerpoint/2010/main" val="2330455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22</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77"/>
            <a:ext cx="22571244"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https://www.nvidia.com/en-us/learn/learning-path/generative-ai-llm/</a:t>
            </a:r>
          </a:p>
        </p:txBody>
      </p:sp>
      <p:grpSp>
        <p:nvGrpSpPr>
          <p:cNvPr id="32" name="Group 31">
            <a:extLst>
              <a:ext uri="{FF2B5EF4-FFF2-40B4-BE49-F238E27FC236}">
                <a16:creationId xmlns:a16="http://schemas.microsoft.com/office/drawing/2014/main" id="{5081CF47-5228-7383-474D-9C67D89C15BF}"/>
              </a:ext>
            </a:extLst>
          </p:cNvPr>
          <p:cNvGrpSpPr/>
          <p:nvPr/>
        </p:nvGrpSpPr>
        <p:grpSpPr>
          <a:xfrm>
            <a:off x="18857361" y="2722253"/>
            <a:ext cx="7836354" cy="7994586"/>
            <a:chOff x="-98321" y="3949893"/>
            <a:chExt cx="2612118" cy="2664862"/>
          </a:xfrm>
        </p:grpSpPr>
        <p:grpSp>
          <p:nvGrpSpPr>
            <p:cNvPr id="27" name="Group 26">
              <a:extLst>
                <a:ext uri="{FF2B5EF4-FFF2-40B4-BE49-F238E27FC236}">
                  <a16:creationId xmlns:a16="http://schemas.microsoft.com/office/drawing/2014/main" id="{C011D61F-335C-55D3-F45C-11B39517915D}"/>
                </a:ext>
              </a:extLst>
            </p:cNvPr>
            <p:cNvGrpSpPr/>
            <p:nvPr/>
          </p:nvGrpSpPr>
          <p:grpSpPr>
            <a:xfrm>
              <a:off x="-98321" y="3949893"/>
              <a:ext cx="2612118" cy="2664862"/>
              <a:chOff x="2475304" y="1222056"/>
              <a:chExt cx="2612118" cy="2664862"/>
            </a:xfrm>
          </p:grpSpPr>
          <p:sp>
            <p:nvSpPr>
              <p:cNvPr id="25" name="Rectangle 24">
                <a:extLst>
                  <a:ext uri="{FF2B5EF4-FFF2-40B4-BE49-F238E27FC236}">
                    <a16:creationId xmlns:a16="http://schemas.microsoft.com/office/drawing/2014/main" id="{03BC0844-6FFE-2A48-D659-BC3B8858A71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A359003A-67BF-8B75-0239-F74160A9957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31" name="TextBox 30">
              <a:extLst>
                <a:ext uri="{FF2B5EF4-FFF2-40B4-BE49-F238E27FC236}">
                  <a16:creationId xmlns:a16="http://schemas.microsoft.com/office/drawing/2014/main" id="{EE2261E0-7E07-ACBC-4FEA-D6D5419D0411}"/>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Fundamentals of Deep Learning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43" name="Group 42">
            <a:extLst>
              <a:ext uri="{FF2B5EF4-FFF2-40B4-BE49-F238E27FC236}">
                <a16:creationId xmlns:a16="http://schemas.microsoft.com/office/drawing/2014/main" id="{88DB3E95-DF31-54A4-392B-A2233FF42E5C}"/>
              </a:ext>
            </a:extLst>
          </p:cNvPr>
          <p:cNvGrpSpPr/>
          <p:nvPr/>
        </p:nvGrpSpPr>
        <p:grpSpPr>
          <a:xfrm>
            <a:off x="10378974" y="2722251"/>
            <a:ext cx="7836354" cy="7994586"/>
            <a:chOff x="-98321" y="3949893"/>
            <a:chExt cx="2612118" cy="2664862"/>
          </a:xfrm>
        </p:grpSpPr>
        <p:grpSp>
          <p:nvGrpSpPr>
            <p:cNvPr id="44" name="Group 43">
              <a:extLst>
                <a:ext uri="{FF2B5EF4-FFF2-40B4-BE49-F238E27FC236}">
                  <a16:creationId xmlns:a16="http://schemas.microsoft.com/office/drawing/2014/main" id="{B41F6C9B-0656-B400-EFD2-6D9BFD81D125}"/>
                </a:ext>
              </a:extLst>
            </p:cNvPr>
            <p:cNvGrpSpPr/>
            <p:nvPr/>
          </p:nvGrpSpPr>
          <p:grpSpPr>
            <a:xfrm>
              <a:off x="-98321" y="3949893"/>
              <a:ext cx="2612118" cy="2664862"/>
              <a:chOff x="2475304" y="1222056"/>
              <a:chExt cx="2612118" cy="2664862"/>
            </a:xfrm>
          </p:grpSpPr>
          <p:sp>
            <p:nvSpPr>
              <p:cNvPr id="46" name="Rectangle 45">
                <a:extLst>
                  <a:ext uri="{FF2B5EF4-FFF2-40B4-BE49-F238E27FC236}">
                    <a16:creationId xmlns:a16="http://schemas.microsoft.com/office/drawing/2014/main" id="{08D6988E-7022-542F-3404-3E0B722C6B08}"/>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7" name="Rectangle 46">
                <a:extLst>
                  <a:ext uri="{FF2B5EF4-FFF2-40B4-BE49-F238E27FC236}">
                    <a16:creationId xmlns:a16="http://schemas.microsoft.com/office/drawing/2014/main" id="{F4E224DE-3B73-95E8-76ED-B517C35CD3A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45" name="TextBox 44">
              <a:extLst>
                <a:ext uri="{FF2B5EF4-FFF2-40B4-BE49-F238E27FC236}">
                  <a16:creationId xmlns:a16="http://schemas.microsoft.com/office/drawing/2014/main" id="{33951550-4BC3-904E-39D4-9309AD30C21B}"/>
                </a:ext>
              </a:extLst>
            </p:cNvPr>
            <p:cNvSpPr txBox="1"/>
            <p:nvPr/>
          </p:nvSpPr>
          <p:spPr>
            <a:xfrm>
              <a:off x="-16728" y="4158939"/>
              <a:ext cx="2448933" cy="2379113"/>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Getting Started With Deep Learning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a:p>
              <a:pPr marL="0" marR="0" lvl="0" indent="0" algn="l" defTabSz="2743200" rtl="0" eaLnBrk="1" fontAlgn="auto" latinLnBrk="0" hangingPunct="1">
                <a:lnSpc>
                  <a:spcPct val="10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48" name="Group 47">
            <a:extLst>
              <a:ext uri="{FF2B5EF4-FFF2-40B4-BE49-F238E27FC236}">
                <a16:creationId xmlns:a16="http://schemas.microsoft.com/office/drawing/2014/main" id="{E020344F-AD26-2D3A-BF90-F99BBC55A0BE}"/>
              </a:ext>
            </a:extLst>
          </p:cNvPr>
          <p:cNvGrpSpPr/>
          <p:nvPr/>
        </p:nvGrpSpPr>
        <p:grpSpPr>
          <a:xfrm>
            <a:off x="1900587" y="2722251"/>
            <a:ext cx="7836354" cy="7994586"/>
            <a:chOff x="-98321" y="3949893"/>
            <a:chExt cx="2612118" cy="2664862"/>
          </a:xfrm>
        </p:grpSpPr>
        <p:grpSp>
          <p:nvGrpSpPr>
            <p:cNvPr id="49" name="Group 48">
              <a:extLst>
                <a:ext uri="{FF2B5EF4-FFF2-40B4-BE49-F238E27FC236}">
                  <a16:creationId xmlns:a16="http://schemas.microsoft.com/office/drawing/2014/main" id="{CBC985C3-55E5-2D47-7A94-7985F88AC884}"/>
                </a:ext>
              </a:extLst>
            </p:cNvPr>
            <p:cNvGrpSpPr/>
            <p:nvPr/>
          </p:nvGrpSpPr>
          <p:grpSpPr>
            <a:xfrm>
              <a:off x="-98321" y="3949893"/>
              <a:ext cx="2612118" cy="2664862"/>
              <a:chOff x="2475304" y="1222056"/>
              <a:chExt cx="2612118" cy="2664862"/>
            </a:xfrm>
          </p:grpSpPr>
          <p:sp>
            <p:nvSpPr>
              <p:cNvPr id="51" name="Rectangle 50">
                <a:extLst>
                  <a:ext uri="{FF2B5EF4-FFF2-40B4-BE49-F238E27FC236}">
                    <a16:creationId xmlns:a16="http://schemas.microsoft.com/office/drawing/2014/main" id="{F1639CFE-E72B-7583-E000-8C6E322FC6E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2" name="Rectangle 51">
                <a:extLst>
                  <a:ext uri="{FF2B5EF4-FFF2-40B4-BE49-F238E27FC236}">
                    <a16:creationId xmlns:a16="http://schemas.microsoft.com/office/drawing/2014/main" id="{B923D7D9-F2A5-5103-839A-6DD287F3D985}"/>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0" name="TextBox 49">
              <a:extLst>
                <a:ext uri="{FF2B5EF4-FFF2-40B4-BE49-F238E27FC236}">
                  <a16:creationId xmlns:a16="http://schemas.microsoft.com/office/drawing/2014/main" id="{2FFAEA3E-E59E-87CB-0015-CA191239C516}"/>
                </a:ext>
              </a:extLst>
            </p:cNvPr>
            <p:cNvSpPr txBox="1"/>
            <p:nvPr/>
          </p:nvSpPr>
          <p:spPr>
            <a:xfrm>
              <a:off x="-16728" y="4158939"/>
              <a:ext cx="2448933" cy="1908300"/>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Explained</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Free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 hours</a:t>
              </a:r>
            </a:p>
          </p:txBody>
        </p:sp>
      </p:grpSp>
      <p:grpSp>
        <p:nvGrpSpPr>
          <p:cNvPr id="53" name="Group 52">
            <a:extLst>
              <a:ext uri="{FF2B5EF4-FFF2-40B4-BE49-F238E27FC236}">
                <a16:creationId xmlns:a16="http://schemas.microsoft.com/office/drawing/2014/main" id="{E4857A44-265A-5338-E542-1D5EF8C8A57D}"/>
              </a:ext>
            </a:extLst>
          </p:cNvPr>
          <p:cNvGrpSpPr/>
          <p:nvPr/>
        </p:nvGrpSpPr>
        <p:grpSpPr>
          <a:xfrm>
            <a:off x="27316110" y="11290811"/>
            <a:ext cx="7836354" cy="7994586"/>
            <a:chOff x="-98321" y="3949893"/>
            <a:chExt cx="2612118" cy="2664862"/>
          </a:xfrm>
        </p:grpSpPr>
        <p:grpSp>
          <p:nvGrpSpPr>
            <p:cNvPr id="54" name="Group 53">
              <a:extLst>
                <a:ext uri="{FF2B5EF4-FFF2-40B4-BE49-F238E27FC236}">
                  <a16:creationId xmlns:a16="http://schemas.microsoft.com/office/drawing/2014/main" id="{781016D0-386E-1277-5F12-5921C896A78D}"/>
                </a:ext>
              </a:extLst>
            </p:cNvPr>
            <p:cNvGrpSpPr/>
            <p:nvPr/>
          </p:nvGrpSpPr>
          <p:grpSpPr>
            <a:xfrm>
              <a:off x="-98321" y="3949893"/>
              <a:ext cx="2612118" cy="2664862"/>
              <a:chOff x="2475304" y="1222056"/>
              <a:chExt cx="2612118" cy="2664862"/>
            </a:xfrm>
          </p:grpSpPr>
          <p:sp>
            <p:nvSpPr>
              <p:cNvPr id="56" name="Rectangle 55">
                <a:extLst>
                  <a:ext uri="{FF2B5EF4-FFF2-40B4-BE49-F238E27FC236}">
                    <a16:creationId xmlns:a16="http://schemas.microsoft.com/office/drawing/2014/main" id="{50710DD5-EFC5-3B0A-F351-393760383D7E}"/>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7" name="Rectangle 56">
                <a:extLst>
                  <a:ext uri="{FF2B5EF4-FFF2-40B4-BE49-F238E27FC236}">
                    <a16:creationId xmlns:a16="http://schemas.microsoft.com/office/drawing/2014/main" id="{CEA8734F-D5C7-A010-F415-F688F4A8856D}"/>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5" name="TextBox 54">
              <a:extLst>
                <a:ext uri="{FF2B5EF4-FFF2-40B4-BE49-F238E27FC236}">
                  <a16:creationId xmlns:a16="http://schemas.microsoft.com/office/drawing/2014/main" id="{210C2D6A-EBC8-53DD-8E33-AAB63B42E726}"/>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with Diffusion Models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5" name="Group 4">
            <a:extLst>
              <a:ext uri="{FF2B5EF4-FFF2-40B4-BE49-F238E27FC236}">
                <a16:creationId xmlns:a16="http://schemas.microsoft.com/office/drawing/2014/main" id="{352B5AEF-EF20-352B-7A21-564F56CF9FDD}"/>
              </a:ext>
            </a:extLst>
          </p:cNvPr>
          <p:cNvGrpSpPr/>
          <p:nvPr/>
        </p:nvGrpSpPr>
        <p:grpSpPr>
          <a:xfrm>
            <a:off x="1919853" y="11290811"/>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Free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0290369" y="11290811"/>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20" name="Group 19">
            <a:extLst>
              <a:ext uri="{FF2B5EF4-FFF2-40B4-BE49-F238E27FC236}">
                <a16:creationId xmlns:a16="http://schemas.microsoft.com/office/drawing/2014/main" id="{8C2AA06C-1BC5-8B19-80A2-1250D22CEE37}"/>
              </a:ext>
            </a:extLst>
          </p:cNvPr>
          <p:cNvGrpSpPr/>
          <p:nvPr/>
        </p:nvGrpSpPr>
        <p:grpSpPr>
          <a:xfrm>
            <a:off x="18841770" y="11290811"/>
            <a:ext cx="7836354" cy="7994586"/>
            <a:chOff x="-98321" y="3949893"/>
            <a:chExt cx="2612118" cy="2664862"/>
          </a:xfrm>
        </p:grpSpPr>
        <p:grpSp>
          <p:nvGrpSpPr>
            <p:cNvPr id="22" name="Group 21">
              <a:extLst>
                <a:ext uri="{FF2B5EF4-FFF2-40B4-BE49-F238E27FC236}">
                  <a16:creationId xmlns:a16="http://schemas.microsoft.com/office/drawing/2014/main" id="{9033F819-C041-DA61-48C7-96B162AC399F}"/>
                </a:ext>
              </a:extLst>
            </p:cNvPr>
            <p:cNvGrpSpPr/>
            <p:nvPr/>
          </p:nvGrpSpPr>
          <p:grpSpPr>
            <a:xfrm>
              <a:off x="-98321" y="3949893"/>
              <a:ext cx="2612118" cy="2664862"/>
              <a:chOff x="2475304" y="1222056"/>
              <a:chExt cx="2612118" cy="2664862"/>
            </a:xfrm>
          </p:grpSpPr>
          <p:sp>
            <p:nvSpPr>
              <p:cNvPr id="28" name="Rectangle 27">
                <a:extLst>
                  <a:ext uri="{FF2B5EF4-FFF2-40B4-BE49-F238E27FC236}">
                    <a16:creationId xmlns:a16="http://schemas.microsoft.com/office/drawing/2014/main" id="{B3FD936E-B89A-86BC-E4C0-74D07AF77085}"/>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9" name="Rectangle 28">
                <a:extLst>
                  <a:ext uri="{FF2B5EF4-FFF2-40B4-BE49-F238E27FC236}">
                    <a16:creationId xmlns:a16="http://schemas.microsoft.com/office/drawing/2014/main" id="{CD8F18AA-C1B5-CF3E-71EB-92D4C3DACCE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4" name="TextBox 23">
              <a:extLst>
                <a:ext uri="{FF2B5EF4-FFF2-40B4-BE49-F238E27FC236}">
                  <a16:creationId xmlns:a16="http://schemas.microsoft.com/office/drawing/2014/main" id="{6E6632F7-41E9-BAA7-AFA4-A0FA4710FF19}"/>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with Diffusion Models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30" name="Group 29">
            <a:extLst>
              <a:ext uri="{FF2B5EF4-FFF2-40B4-BE49-F238E27FC236}">
                <a16:creationId xmlns:a16="http://schemas.microsoft.com/office/drawing/2014/main" id="{0C708CF1-2646-4D03-9B19-949B69E7CC25}"/>
              </a:ext>
            </a:extLst>
          </p:cNvPr>
          <p:cNvGrpSpPr/>
          <p:nvPr/>
        </p:nvGrpSpPr>
        <p:grpSpPr>
          <a:xfrm>
            <a:off x="27335751" y="2722251"/>
            <a:ext cx="7836354" cy="7994586"/>
            <a:chOff x="-98321" y="3949893"/>
            <a:chExt cx="2612118" cy="2664862"/>
          </a:xfrm>
        </p:grpSpPr>
        <p:grpSp>
          <p:nvGrpSpPr>
            <p:cNvPr id="58" name="Group 57">
              <a:extLst>
                <a:ext uri="{FF2B5EF4-FFF2-40B4-BE49-F238E27FC236}">
                  <a16:creationId xmlns:a16="http://schemas.microsoft.com/office/drawing/2014/main" id="{2EB93365-3E2F-815B-5BD2-645350E894A1}"/>
                </a:ext>
              </a:extLst>
            </p:cNvPr>
            <p:cNvGrpSpPr/>
            <p:nvPr/>
          </p:nvGrpSpPr>
          <p:grpSpPr>
            <a:xfrm>
              <a:off x="-98321" y="3949893"/>
              <a:ext cx="2612118" cy="2664862"/>
              <a:chOff x="2475304" y="1222056"/>
              <a:chExt cx="2612118" cy="2664862"/>
            </a:xfrm>
          </p:grpSpPr>
          <p:sp>
            <p:nvSpPr>
              <p:cNvPr id="60" name="Rectangle 59">
                <a:extLst>
                  <a:ext uri="{FF2B5EF4-FFF2-40B4-BE49-F238E27FC236}">
                    <a16:creationId xmlns:a16="http://schemas.microsoft.com/office/drawing/2014/main" id="{983B975F-6BB7-963F-0274-0C67512D352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Rectangle 60">
                <a:extLst>
                  <a:ext uri="{FF2B5EF4-FFF2-40B4-BE49-F238E27FC236}">
                    <a16:creationId xmlns:a16="http://schemas.microsoft.com/office/drawing/2014/main" id="{B5709FD5-B877-9A90-2132-DB8DCFB6931C}"/>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9" name="TextBox 58">
              <a:extLst>
                <a:ext uri="{FF2B5EF4-FFF2-40B4-BE49-F238E27FC236}">
                  <a16:creationId xmlns:a16="http://schemas.microsoft.com/office/drawing/2014/main" id="{D2CBB96B-B08B-69ED-FD94-65C3EDECD719}"/>
                </a:ext>
              </a:extLst>
            </p:cNvPr>
            <p:cNvSpPr txBox="1"/>
            <p:nvPr/>
          </p:nvSpPr>
          <p:spPr>
            <a:xfrm>
              <a:off x="-16728" y="4158939"/>
              <a:ext cx="2448933" cy="2171449"/>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Introduction to Transformer-Based Natural Language Processing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180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1"/>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1659482" y="10978054"/>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ounded Rectangle 1">
            <a:extLst>
              <a:ext uri="{FF2B5EF4-FFF2-40B4-BE49-F238E27FC236}">
                <a16:creationId xmlns:a16="http://schemas.microsoft.com/office/drawing/2014/main" id="{46DEE95B-0BDE-7B31-1B84-3B7360FA0157}"/>
              </a:ext>
            </a:extLst>
          </p:cNvPr>
          <p:cNvSpPr/>
          <p:nvPr/>
        </p:nvSpPr>
        <p:spPr>
          <a:xfrm>
            <a:off x="18627903" y="10949176"/>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54721058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2000" dirty="0"/>
              <a:t>Tiled </a:t>
            </a:r>
            <a:r>
              <a:rPr lang="en-US" sz="12000" dirty="0" err="1"/>
              <a:t>Upsampling</a:t>
            </a:r>
            <a:endParaRPr lang="en-US" sz="12000" strike="sngStrike" dirty="0"/>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sz="12000" dirty="0"/>
              <a:t>Convolving with a Neural Network</a:t>
            </a:r>
          </a:p>
        </p:txBody>
      </p:sp>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nvGraphicFramePr>
        <p:xfrm>
          <a:off x="15830623" y="10217316"/>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B92EE6F7-8F0C-1E31-0C02-1D3A019DB975}"/>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Medium"/>
                <a:ea typeface="+mn-ea"/>
                <a:cs typeface="+mn-cs"/>
              </a:rPr>
              <a:t>Kernel?</a:t>
            </a:r>
          </a:p>
        </p:txBody>
      </p:sp>
      <p:sp>
        <p:nvSpPr>
          <p:cNvPr id="4" name="TextBox 3">
            <a:extLst>
              <a:ext uri="{FF2B5EF4-FFF2-40B4-BE49-F238E27FC236}">
                <a16:creationId xmlns:a16="http://schemas.microsoft.com/office/drawing/2014/main" id="{5DB9B921-D494-0E4E-8495-1480228826BD}"/>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Medium"/>
                <a:ea typeface="+mn-ea"/>
                <a:cs typeface="+mn-cs"/>
              </a:rPr>
              <a:t>Image</a:t>
            </a:r>
          </a:p>
        </p:txBody>
      </p:sp>
      <p:sp>
        <p:nvSpPr>
          <p:cNvPr id="5" name="TextBox 4">
            <a:extLst>
              <a:ext uri="{FF2B5EF4-FFF2-40B4-BE49-F238E27FC236}">
                <a16:creationId xmlns:a16="http://schemas.microsoft.com/office/drawing/2014/main" id="{C2B274C1-F317-C44B-2697-D855A5E95FDB}"/>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Medium"/>
                <a:ea typeface="+mn-ea"/>
                <a:cs typeface="+mn-cs"/>
              </a:rPr>
              <a:t>Output</a:t>
            </a:r>
          </a:p>
        </p:txBody>
      </p:sp>
      <p:graphicFrame>
        <p:nvGraphicFramePr>
          <p:cNvPr id="6" name="Table 5">
            <a:extLst>
              <a:ext uri="{FF2B5EF4-FFF2-40B4-BE49-F238E27FC236}">
                <a16:creationId xmlns:a16="http://schemas.microsoft.com/office/drawing/2014/main" id="{9D9C92D0-A9D8-CBA8-E88D-768DF053D3B1}"/>
              </a:ext>
            </a:extLst>
          </p:cNvPr>
          <p:cNvGraphicFramePr>
            <a:graphicFrameLocks noGrp="1"/>
          </p:cNvGraphicFramePr>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r>
                        <a:rPr lang="en-US" sz="6000" b="0" dirty="0">
                          <a:solidFill>
                            <a:schemeClr val="bg1"/>
                          </a:solidFill>
                          <a:latin typeface="+mn-lt"/>
                        </a:rPr>
                        <a:t>?</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r>
                        <a:rPr lang="en-US" sz="6000" b="0" dirty="0">
                          <a:solidFill>
                            <a:schemeClr val="bg1"/>
                          </a:solidFill>
                          <a:latin typeface="+mn-lt"/>
                        </a:rPr>
                        <a:t>?</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r>
                        <a:rPr lang="en-US" sz="6000" dirty="0">
                          <a:solidFill>
                            <a:schemeClr val="bg1"/>
                          </a:solidFill>
                          <a:latin typeface="+mn-lt"/>
                        </a:rPr>
                        <a:t>?</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r>
                        <a:rPr lang="en-US" sz="6000" dirty="0">
                          <a:solidFill>
                            <a:schemeClr val="bg1"/>
                          </a:solidFill>
                          <a:latin typeface="+mn-lt"/>
                        </a:rPr>
                        <a:t>?</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pic>
        <p:nvPicPr>
          <p:cNvPr id="8" name="Picture 7" descr="A green and black logo&#10;&#10;Description automatically generated">
            <a:extLst>
              <a:ext uri="{FF2B5EF4-FFF2-40B4-BE49-F238E27FC236}">
                <a16:creationId xmlns:a16="http://schemas.microsoft.com/office/drawing/2014/main" id="{39122640-6BC9-0FDC-C747-F1F7A80174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21118" y="9903392"/>
            <a:ext cx="5494321" cy="5494321"/>
          </a:xfrm>
          <a:prstGeom prst="rect">
            <a:avLst/>
          </a:prstGeom>
        </p:spPr>
      </p:pic>
    </p:spTree>
    <p:extLst>
      <p:ext uri="{BB962C8B-B14F-4D97-AF65-F5344CB8AC3E}">
        <p14:creationId xmlns:p14="http://schemas.microsoft.com/office/powerpoint/2010/main" val="268007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17F875-570E-2726-0FEC-2DA8DCC49518}"/>
              </a:ext>
            </a:extLst>
          </p:cNvPr>
          <p:cNvPicPr>
            <a:picLocks noChangeAspect="1"/>
          </p:cNvPicPr>
          <p:nvPr/>
        </p:nvPicPr>
        <p:blipFill>
          <a:blip r:embed="rId3"/>
          <a:stretch>
            <a:fillRect/>
          </a:stretch>
        </p:blipFill>
        <p:spPr>
          <a:xfrm>
            <a:off x="15771651" y="10287000"/>
            <a:ext cx="5032698" cy="4796790"/>
          </a:xfrm>
          <a:prstGeom prst="rect">
            <a:avLst/>
          </a:prstGeom>
        </p:spPr>
      </p:pic>
      <p:pic>
        <p:nvPicPr>
          <p:cNvPr id="9" name="Picture 8" descr="A dog sitting on a rug&#10;&#10;Description automatically generated">
            <a:extLst>
              <a:ext uri="{FF2B5EF4-FFF2-40B4-BE49-F238E27FC236}">
                <a16:creationId xmlns:a16="http://schemas.microsoft.com/office/drawing/2014/main" id="{9E0D3505-22CA-1FAB-4647-F4779C6094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55947" y="9406237"/>
            <a:ext cx="6703548" cy="6488632"/>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2000" dirty="0"/>
              <a:t>Tiled </a:t>
            </a:r>
            <a:r>
              <a:rPr lang="en-US" sz="12000" dirty="0" err="1"/>
              <a:t>Upsampling</a:t>
            </a:r>
            <a:endParaRPr lang="en-US" sz="12000" strike="sngStrike" dirty="0"/>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sz="12000" dirty="0"/>
              <a:t>Convolving with a Neural Network</a:t>
            </a:r>
          </a:p>
        </p:txBody>
      </p:sp>
      <p:sp>
        <p:nvSpPr>
          <p:cNvPr id="2" name="TextBox 1">
            <a:extLst>
              <a:ext uri="{FF2B5EF4-FFF2-40B4-BE49-F238E27FC236}">
                <a16:creationId xmlns:a16="http://schemas.microsoft.com/office/drawing/2014/main" id="{B92EE6F7-8F0C-1E31-0C02-1D3A019DB975}"/>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Medium"/>
                <a:ea typeface="+mn-ea"/>
                <a:cs typeface="+mn-cs"/>
              </a:rPr>
              <a:t>Kernel?</a:t>
            </a:r>
          </a:p>
        </p:txBody>
      </p:sp>
      <p:sp>
        <p:nvSpPr>
          <p:cNvPr id="4" name="TextBox 3">
            <a:extLst>
              <a:ext uri="{FF2B5EF4-FFF2-40B4-BE49-F238E27FC236}">
                <a16:creationId xmlns:a16="http://schemas.microsoft.com/office/drawing/2014/main" id="{5DB9B921-D494-0E4E-8495-1480228826BD}"/>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Medium"/>
                <a:ea typeface="+mn-ea"/>
                <a:cs typeface="+mn-cs"/>
              </a:rPr>
              <a:t>Image</a:t>
            </a:r>
          </a:p>
        </p:txBody>
      </p:sp>
      <p:sp>
        <p:nvSpPr>
          <p:cNvPr id="5" name="TextBox 4">
            <a:extLst>
              <a:ext uri="{FF2B5EF4-FFF2-40B4-BE49-F238E27FC236}">
                <a16:creationId xmlns:a16="http://schemas.microsoft.com/office/drawing/2014/main" id="{C2B274C1-F317-C44B-2697-D855A5E95FDB}"/>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Medium"/>
                <a:ea typeface="+mn-ea"/>
                <a:cs typeface="+mn-cs"/>
              </a:rPr>
              <a:t>Output</a:t>
            </a:r>
          </a:p>
        </p:txBody>
      </p:sp>
      <p:pic>
        <p:nvPicPr>
          <p:cNvPr id="8" name="Picture 7" descr="A green and black logo&#10;&#10;Description automatically generated">
            <a:extLst>
              <a:ext uri="{FF2B5EF4-FFF2-40B4-BE49-F238E27FC236}">
                <a16:creationId xmlns:a16="http://schemas.microsoft.com/office/drawing/2014/main" id="{39122640-6BC9-0FDC-C747-F1F7A80174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21118" y="9903392"/>
            <a:ext cx="5494321" cy="5494321"/>
          </a:xfrm>
          <a:prstGeom prst="rect">
            <a:avLst/>
          </a:prstGeom>
        </p:spPr>
      </p:pic>
    </p:spTree>
    <p:extLst>
      <p:ext uri="{BB962C8B-B14F-4D97-AF65-F5344CB8AC3E}">
        <p14:creationId xmlns:p14="http://schemas.microsoft.com/office/powerpoint/2010/main" val="1412201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2000" dirty="0"/>
              <a:t>Trustworthy AI</a:t>
            </a:r>
          </a:p>
        </p:txBody>
      </p:sp>
    </p:spTree>
    <p:extLst>
      <p:ext uri="{BB962C8B-B14F-4D97-AF65-F5344CB8AC3E}">
        <p14:creationId xmlns:p14="http://schemas.microsoft.com/office/powerpoint/2010/main" val="3963720225"/>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02AA6-6A0A-F037-B119-FC772FEEAE9D}"/>
              </a:ext>
            </a:extLst>
          </p:cNvPr>
          <p:cNvSpPr>
            <a:spLocks noGrp="1"/>
          </p:cNvSpPr>
          <p:nvPr>
            <p:ph type="title"/>
          </p:nvPr>
        </p:nvSpPr>
        <p:spPr>
          <a:xfrm>
            <a:off x="2514598" y="194874"/>
            <a:ext cx="31546800" cy="2514600"/>
          </a:xfrm>
        </p:spPr>
        <p:txBody>
          <a:bodyPr>
            <a:normAutofit/>
          </a:bodyPr>
          <a:lstStyle/>
          <a:p>
            <a:r>
              <a:rPr lang="en-US" sz="12000" dirty="0"/>
              <a:t>Foundations of Trustworthiness</a:t>
            </a:r>
          </a:p>
        </p:txBody>
      </p:sp>
      <p:grpSp>
        <p:nvGrpSpPr>
          <p:cNvPr id="12" name="Group 11">
            <a:extLst>
              <a:ext uri="{FF2B5EF4-FFF2-40B4-BE49-F238E27FC236}">
                <a16:creationId xmlns:a16="http://schemas.microsoft.com/office/drawing/2014/main" id="{9C6D9878-421B-63E0-69E4-D919146EF361}"/>
              </a:ext>
            </a:extLst>
          </p:cNvPr>
          <p:cNvGrpSpPr/>
          <p:nvPr/>
        </p:nvGrpSpPr>
        <p:grpSpPr>
          <a:xfrm>
            <a:off x="13314404" y="6462584"/>
            <a:ext cx="9947192" cy="9712410"/>
            <a:chOff x="14197911" y="6487298"/>
            <a:chExt cx="9947192" cy="9712410"/>
          </a:xfrm>
        </p:grpSpPr>
        <p:grpSp>
          <p:nvGrpSpPr>
            <p:cNvPr id="9" name="Group 8">
              <a:extLst>
                <a:ext uri="{FF2B5EF4-FFF2-40B4-BE49-F238E27FC236}">
                  <a16:creationId xmlns:a16="http://schemas.microsoft.com/office/drawing/2014/main" id="{BC12BE89-50BF-E130-8755-8FB85ACCDCC5}"/>
                </a:ext>
              </a:extLst>
            </p:cNvPr>
            <p:cNvGrpSpPr/>
            <p:nvPr/>
          </p:nvGrpSpPr>
          <p:grpSpPr>
            <a:xfrm>
              <a:off x="14574792" y="6697362"/>
              <a:ext cx="9087430" cy="9292282"/>
              <a:chOff x="14574792" y="6697362"/>
              <a:chExt cx="9087430" cy="9292282"/>
            </a:xfrm>
          </p:grpSpPr>
          <p:sp>
            <p:nvSpPr>
              <p:cNvPr id="4" name="Oval 3">
                <a:extLst>
                  <a:ext uri="{FF2B5EF4-FFF2-40B4-BE49-F238E27FC236}">
                    <a16:creationId xmlns:a16="http://schemas.microsoft.com/office/drawing/2014/main" id="{64967197-BDA0-0B83-75B2-9255112BAD54}"/>
                  </a:ext>
                </a:extLst>
              </p:cNvPr>
              <p:cNvSpPr/>
              <p:nvPr/>
            </p:nvSpPr>
            <p:spPr>
              <a:xfrm>
                <a:off x="17447741" y="9860692"/>
                <a:ext cx="3163329" cy="29656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NVIDIA Sans"/>
                    <a:ea typeface="+mn-ea"/>
                    <a:cs typeface="+mn-cs"/>
                  </a:rPr>
                  <a:t>Trustworthy AI Principles</a:t>
                </a:r>
              </a:p>
            </p:txBody>
          </p:sp>
          <p:pic>
            <p:nvPicPr>
              <p:cNvPr id="5" name="Picture Placeholder 12" descr="Icon&#10;&#10;Description automatically generated">
                <a:extLst>
                  <a:ext uri="{FF2B5EF4-FFF2-40B4-BE49-F238E27FC236}">
                    <a16:creationId xmlns:a16="http://schemas.microsoft.com/office/drawing/2014/main" id="{6E8E30FF-D3A8-E541-8841-03DBC86936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593" t="5459" r="11593" b="5909"/>
              <a:stretch/>
            </p:blipFill>
            <p:spPr>
              <a:xfrm>
                <a:off x="14574792" y="9662984"/>
                <a:ext cx="2570874" cy="2965622"/>
              </a:xfrm>
              <a:prstGeom prst="rect">
                <a:avLst/>
              </a:prstGeom>
              <a:solidFill>
                <a:schemeClr val="tx1">
                  <a:alpha val="61000"/>
                </a:schemeClr>
              </a:solidFill>
            </p:spPr>
          </p:pic>
          <p:pic>
            <p:nvPicPr>
              <p:cNvPr id="6" name="Picture Placeholder 42" descr="Icon&#10;&#10;Description automatically generated">
                <a:extLst>
                  <a:ext uri="{FF2B5EF4-FFF2-40B4-BE49-F238E27FC236}">
                    <a16:creationId xmlns:a16="http://schemas.microsoft.com/office/drawing/2014/main" id="{F46D5500-9C3A-F27E-BE60-EF7ED00C72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913141" y="9416363"/>
                <a:ext cx="2749081" cy="3458864"/>
              </a:xfrm>
              <a:prstGeom prst="rect">
                <a:avLst/>
              </a:prstGeom>
              <a:solidFill>
                <a:schemeClr val="tx1">
                  <a:alpha val="61000"/>
                </a:schemeClr>
              </a:solidFill>
            </p:spPr>
          </p:pic>
          <p:pic>
            <p:nvPicPr>
              <p:cNvPr id="7" name="Picture Placeholder 24" descr="Icon&#10;&#10;Description automatically generated">
                <a:extLst>
                  <a:ext uri="{FF2B5EF4-FFF2-40B4-BE49-F238E27FC236}">
                    <a16:creationId xmlns:a16="http://schemas.microsoft.com/office/drawing/2014/main" id="{2951CFCD-3A77-4D5B-0716-3B4E5A8512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654863" y="6697362"/>
                <a:ext cx="2749081" cy="2965622"/>
              </a:xfrm>
              <a:prstGeom prst="rect">
                <a:avLst/>
              </a:prstGeom>
              <a:solidFill>
                <a:schemeClr val="tx1">
                  <a:alpha val="61000"/>
                </a:schemeClr>
              </a:solidFill>
              <a:ln w="9525">
                <a:noFill/>
              </a:ln>
            </p:spPr>
          </p:pic>
          <p:pic>
            <p:nvPicPr>
              <p:cNvPr id="8" name="Picture Placeholder 31" descr="A picture containing text, clock&#10;&#10;Description automatically generated">
                <a:extLst>
                  <a:ext uri="{FF2B5EF4-FFF2-40B4-BE49-F238E27FC236}">
                    <a16:creationId xmlns:a16="http://schemas.microsoft.com/office/drawing/2014/main" id="{0AFFBAEF-7F40-0525-4205-84CD0FB7CB9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985868" y="13024022"/>
                <a:ext cx="3927273" cy="2965622"/>
              </a:xfrm>
              <a:prstGeom prst="rect">
                <a:avLst/>
              </a:prstGeom>
              <a:solidFill>
                <a:schemeClr val="tx1">
                  <a:alpha val="61000"/>
                </a:schemeClr>
              </a:solidFill>
              <a:ln w="9525">
                <a:noFill/>
              </a:ln>
            </p:spPr>
          </p:pic>
        </p:grpSp>
        <p:sp>
          <p:nvSpPr>
            <p:cNvPr id="10" name="Oval 9">
              <a:extLst>
                <a:ext uri="{FF2B5EF4-FFF2-40B4-BE49-F238E27FC236}">
                  <a16:creationId xmlns:a16="http://schemas.microsoft.com/office/drawing/2014/main" id="{BC56602A-C046-5B1D-A3F8-486BEB3A18D9}"/>
                </a:ext>
              </a:extLst>
            </p:cNvPr>
            <p:cNvSpPr/>
            <p:nvPr/>
          </p:nvSpPr>
          <p:spPr>
            <a:xfrm>
              <a:off x="14197911" y="6487298"/>
              <a:ext cx="9947192" cy="9712410"/>
            </a:xfrm>
            <a:prstGeom prst="ellipse">
              <a:avLst/>
            </a:prstGeom>
            <a:noFill/>
            <a:ln w="76200">
              <a:solidFill>
                <a:srgbClr val="76B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err="1">
                <a:ln>
                  <a:noFill/>
                </a:ln>
                <a:solidFill>
                  <a:srgbClr val="FFFFFF"/>
                </a:solidFill>
                <a:effectLst/>
                <a:uLnTx/>
                <a:uFillTx/>
                <a:latin typeface="Trebuchet MS" panose="020B0603020202020204" pitchFamily="34" charset="0"/>
                <a:ea typeface="+mn-ea"/>
                <a:cs typeface="+mn-cs"/>
              </a:endParaRPr>
            </a:p>
          </p:txBody>
        </p:sp>
      </p:grpSp>
      <p:grpSp>
        <p:nvGrpSpPr>
          <p:cNvPr id="17" name="Group 16">
            <a:extLst>
              <a:ext uri="{FF2B5EF4-FFF2-40B4-BE49-F238E27FC236}">
                <a16:creationId xmlns:a16="http://schemas.microsoft.com/office/drawing/2014/main" id="{35C1C1D8-E8B7-F5E3-B143-EAC30A367C61}"/>
              </a:ext>
            </a:extLst>
          </p:cNvPr>
          <p:cNvGrpSpPr/>
          <p:nvPr/>
        </p:nvGrpSpPr>
        <p:grpSpPr>
          <a:xfrm>
            <a:off x="11624587" y="7228702"/>
            <a:ext cx="13371512" cy="8180174"/>
            <a:chOff x="11624587" y="7228702"/>
            <a:chExt cx="13371512" cy="8180174"/>
          </a:xfrm>
        </p:grpSpPr>
        <p:sp>
          <p:nvSpPr>
            <p:cNvPr id="13" name="Moon 12">
              <a:extLst>
                <a:ext uri="{FF2B5EF4-FFF2-40B4-BE49-F238E27FC236}">
                  <a16:creationId xmlns:a16="http://schemas.microsoft.com/office/drawing/2014/main" id="{DBD436DF-5F5E-3FFE-76A4-BCB49BC6CBF4}"/>
                </a:ext>
              </a:extLst>
            </p:cNvPr>
            <p:cNvSpPr/>
            <p:nvPr/>
          </p:nvSpPr>
          <p:spPr>
            <a:xfrm>
              <a:off x="11624587" y="7228702"/>
              <a:ext cx="3039762" cy="8180174"/>
            </a:xfrm>
            <a:prstGeom prst="moon">
              <a:avLst>
                <a:gd name="adj" fmla="val 35366"/>
              </a:avLst>
            </a:prstGeom>
            <a:solidFill>
              <a:srgbClr val="76B9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Accountability</a:t>
              </a:r>
            </a:p>
          </p:txBody>
        </p:sp>
        <p:sp>
          <p:nvSpPr>
            <p:cNvPr id="14" name="Moon 13">
              <a:extLst>
                <a:ext uri="{FF2B5EF4-FFF2-40B4-BE49-F238E27FC236}">
                  <a16:creationId xmlns:a16="http://schemas.microsoft.com/office/drawing/2014/main" id="{B24F0CB5-6CE4-C4BC-BCA0-C49BEA401860}"/>
                </a:ext>
              </a:extLst>
            </p:cNvPr>
            <p:cNvSpPr/>
            <p:nvPr/>
          </p:nvSpPr>
          <p:spPr>
            <a:xfrm flipH="1">
              <a:off x="22053555" y="7228702"/>
              <a:ext cx="2942544" cy="8180174"/>
            </a:xfrm>
            <a:prstGeom prst="moon">
              <a:avLst>
                <a:gd name="adj" fmla="val 35722"/>
              </a:avLst>
            </a:prstGeom>
            <a:solidFill>
              <a:srgbClr val="76B9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Responsibility</a:t>
              </a:r>
            </a:p>
          </p:txBody>
        </p:sp>
      </p:grpSp>
      <p:grpSp>
        <p:nvGrpSpPr>
          <p:cNvPr id="22" name="Group 21">
            <a:extLst>
              <a:ext uri="{FF2B5EF4-FFF2-40B4-BE49-F238E27FC236}">
                <a16:creationId xmlns:a16="http://schemas.microsoft.com/office/drawing/2014/main" id="{35745209-0954-C31D-4E6A-22F9531816BD}"/>
              </a:ext>
            </a:extLst>
          </p:cNvPr>
          <p:cNvGrpSpPr/>
          <p:nvPr/>
        </p:nvGrpSpPr>
        <p:grpSpPr>
          <a:xfrm>
            <a:off x="10754273" y="4164482"/>
            <a:ext cx="15067451" cy="14055299"/>
            <a:chOff x="10754273" y="4164482"/>
            <a:chExt cx="15067451" cy="14055299"/>
          </a:xfrm>
        </p:grpSpPr>
        <p:sp>
          <p:nvSpPr>
            <p:cNvPr id="15" name="Moon 14">
              <a:extLst>
                <a:ext uri="{FF2B5EF4-FFF2-40B4-BE49-F238E27FC236}">
                  <a16:creationId xmlns:a16="http://schemas.microsoft.com/office/drawing/2014/main" id="{F789BD79-BFE6-B461-2D36-7B713BF7306F}"/>
                </a:ext>
              </a:extLst>
            </p:cNvPr>
            <p:cNvSpPr/>
            <p:nvPr/>
          </p:nvSpPr>
          <p:spPr>
            <a:xfrm rot="5400000">
              <a:off x="16215153" y="-1296396"/>
              <a:ext cx="4145693" cy="15067449"/>
            </a:xfrm>
            <a:prstGeom prst="moon">
              <a:avLst>
                <a:gd name="adj" fmla="val 31464"/>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Laws &amp; Regulations</a:t>
              </a:r>
            </a:p>
          </p:txBody>
        </p:sp>
        <p:sp>
          <p:nvSpPr>
            <p:cNvPr id="16" name="Moon 15">
              <a:extLst>
                <a:ext uri="{FF2B5EF4-FFF2-40B4-BE49-F238E27FC236}">
                  <a16:creationId xmlns:a16="http://schemas.microsoft.com/office/drawing/2014/main" id="{548F6C2D-F7A3-D4AD-FD6F-A3C5C63BF25C}"/>
                </a:ext>
              </a:extLst>
            </p:cNvPr>
            <p:cNvSpPr/>
            <p:nvPr/>
          </p:nvSpPr>
          <p:spPr>
            <a:xfrm rot="5400000" flipH="1">
              <a:off x="16558567" y="8956625"/>
              <a:ext cx="3458862" cy="15067449"/>
            </a:xfrm>
            <a:prstGeom prst="moon">
              <a:avLst>
                <a:gd name="adj" fmla="val 36282"/>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Certification</a:t>
              </a:r>
            </a:p>
          </p:txBody>
        </p:sp>
      </p:grpSp>
      <p:sp>
        <p:nvSpPr>
          <p:cNvPr id="21" name="Callout: Right Arrow 20">
            <a:extLst>
              <a:ext uri="{FF2B5EF4-FFF2-40B4-BE49-F238E27FC236}">
                <a16:creationId xmlns:a16="http://schemas.microsoft.com/office/drawing/2014/main" id="{07E33889-D5D7-5388-7BAD-CFE2E7694A86}"/>
              </a:ext>
            </a:extLst>
          </p:cNvPr>
          <p:cNvSpPr/>
          <p:nvPr/>
        </p:nvSpPr>
        <p:spPr>
          <a:xfrm>
            <a:off x="3869124" y="4164482"/>
            <a:ext cx="6956848" cy="3810383"/>
          </a:xfrm>
          <a:prstGeom prst="rightArrowCallout">
            <a:avLst>
              <a:gd name="adj1" fmla="val 16075"/>
              <a:gd name="adj2" fmla="val 14959"/>
              <a:gd name="adj3" fmla="val 31749"/>
              <a:gd name="adj4" fmla="val 75546"/>
            </a:avLst>
          </a:prstGeom>
          <a:solidFill>
            <a:srgbClr val="7F7F7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NVIDIA Sans"/>
                <a:ea typeface="+mn-ea"/>
                <a:cs typeface="+mn-cs"/>
              </a:rPr>
              <a:t>An AI model complies with relevant laws, regulations, and standards for the region and industry where it is deployed</a:t>
            </a:r>
          </a:p>
        </p:txBody>
      </p:sp>
      <p:sp>
        <p:nvSpPr>
          <p:cNvPr id="27" name="Callout: Right Arrow 26">
            <a:extLst>
              <a:ext uri="{FF2B5EF4-FFF2-40B4-BE49-F238E27FC236}">
                <a16:creationId xmlns:a16="http://schemas.microsoft.com/office/drawing/2014/main" id="{5DADFD1C-E472-F095-07C9-9B21A1931637}"/>
              </a:ext>
            </a:extLst>
          </p:cNvPr>
          <p:cNvSpPr/>
          <p:nvPr/>
        </p:nvSpPr>
        <p:spPr>
          <a:xfrm>
            <a:off x="3881114" y="9225670"/>
            <a:ext cx="6956848" cy="3810383"/>
          </a:xfrm>
          <a:prstGeom prst="rightArrowCallout">
            <a:avLst>
              <a:gd name="adj1" fmla="val 16075"/>
              <a:gd name="adj2" fmla="val 14959"/>
              <a:gd name="adj3" fmla="val 31749"/>
              <a:gd name="adj4" fmla="val 75546"/>
            </a:avLst>
          </a:prstGeom>
          <a:solidFill>
            <a:srgbClr val="76B9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NVIDIA Sans"/>
                <a:ea typeface="+mn-ea"/>
                <a:cs typeface="+mn-cs"/>
              </a:rPr>
              <a:t>Accountability means being answerable for the impact of an AI on the societal system that uses it and being thoughtful about how it might be misused</a:t>
            </a:r>
          </a:p>
        </p:txBody>
      </p:sp>
      <p:sp>
        <p:nvSpPr>
          <p:cNvPr id="30" name="Callout: Right Arrow 29">
            <a:extLst>
              <a:ext uri="{FF2B5EF4-FFF2-40B4-BE49-F238E27FC236}">
                <a16:creationId xmlns:a16="http://schemas.microsoft.com/office/drawing/2014/main" id="{DFB48A4F-E360-9A28-6FD0-862F2E7E0535}"/>
              </a:ext>
            </a:extLst>
          </p:cNvPr>
          <p:cNvSpPr/>
          <p:nvPr/>
        </p:nvSpPr>
        <p:spPr>
          <a:xfrm flipH="1">
            <a:off x="25750028" y="9443394"/>
            <a:ext cx="6895086" cy="3810383"/>
          </a:xfrm>
          <a:prstGeom prst="rightArrowCallout">
            <a:avLst>
              <a:gd name="adj1" fmla="val 16075"/>
              <a:gd name="adj2" fmla="val 14959"/>
              <a:gd name="adj3" fmla="val 31749"/>
              <a:gd name="adj4" fmla="val 75546"/>
            </a:avLst>
          </a:prstGeom>
          <a:solidFill>
            <a:srgbClr val="76B9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NVIDIA Sans"/>
                <a:ea typeface="+mn-ea"/>
                <a:cs typeface="+mn-cs"/>
              </a:rPr>
              <a:t>Responsibility can be legal or moral. Legal responsibility requires a violation of a law or regulation. Moral responsibility occurs from an action or an intentional failure to act.</a:t>
            </a:r>
          </a:p>
        </p:txBody>
      </p:sp>
      <p:sp>
        <p:nvSpPr>
          <p:cNvPr id="23" name="Callout: Right Arrow 22">
            <a:extLst>
              <a:ext uri="{FF2B5EF4-FFF2-40B4-BE49-F238E27FC236}">
                <a16:creationId xmlns:a16="http://schemas.microsoft.com/office/drawing/2014/main" id="{23C30BA4-4892-03AE-53F7-C6743F09049A}"/>
              </a:ext>
            </a:extLst>
          </p:cNvPr>
          <p:cNvSpPr/>
          <p:nvPr/>
        </p:nvSpPr>
        <p:spPr>
          <a:xfrm flipH="1">
            <a:off x="25750028" y="14413517"/>
            <a:ext cx="6895086" cy="3810383"/>
          </a:xfrm>
          <a:prstGeom prst="rightArrowCallout">
            <a:avLst>
              <a:gd name="adj1" fmla="val 16075"/>
              <a:gd name="adj2" fmla="val 14959"/>
              <a:gd name="adj3" fmla="val 31749"/>
              <a:gd name="adj4" fmla="val 75546"/>
            </a:avLst>
          </a:prstGeom>
          <a:solidFill>
            <a:srgbClr val="7F7F7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NVIDIA Sans"/>
                <a:ea typeface="+mn-ea"/>
                <a:cs typeface="+mn-cs"/>
              </a:rPr>
              <a:t>An AI model has been certified as fit for purpose as required by the region or industry where it is deployed</a:t>
            </a:r>
          </a:p>
        </p:txBody>
      </p:sp>
    </p:spTree>
    <p:extLst>
      <p:ext uri="{BB962C8B-B14F-4D97-AF65-F5344CB8AC3E}">
        <p14:creationId xmlns:p14="http://schemas.microsoft.com/office/powerpoint/2010/main" val="2300708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Check the License</a:t>
            </a:r>
          </a:p>
        </p:txBody>
      </p:sp>
      <p:pic>
        <p:nvPicPr>
          <p:cNvPr id="3" name="Picture 2">
            <a:extLst>
              <a:ext uri="{FF2B5EF4-FFF2-40B4-BE49-F238E27FC236}">
                <a16:creationId xmlns:a16="http://schemas.microsoft.com/office/drawing/2014/main" id="{B9491A0B-4700-37AD-77DB-5C306F2E7AB1}"/>
              </a:ext>
            </a:extLst>
          </p:cNvPr>
          <p:cNvPicPr>
            <a:picLocks noChangeAspect="1"/>
          </p:cNvPicPr>
          <p:nvPr/>
        </p:nvPicPr>
        <p:blipFill>
          <a:blip r:embed="rId3"/>
          <a:stretch>
            <a:fillRect/>
          </a:stretch>
        </p:blipFill>
        <p:spPr>
          <a:xfrm>
            <a:off x="2514600" y="3895344"/>
            <a:ext cx="22449155" cy="14110405"/>
          </a:xfrm>
          <a:prstGeom prst="rect">
            <a:avLst/>
          </a:prstGeom>
        </p:spPr>
      </p:pic>
      <p:sp>
        <p:nvSpPr>
          <p:cNvPr id="6" name="Text Placeholder 5">
            <a:extLst>
              <a:ext uri="{FF2B5EF4-FFF2-40B4-BE49-F238E27FC236}">
                <a16:creationId xmlns:a16="http://schemas.microsoft.com/office/drawing/2014/main" id="{B6F1A897-3B47-C842-2E1F-7DB29A31224C}"/>
              </a:ext>
            </a:extLst>
          </p:cNvPr>
          <p:cNvSpPr>
            <a:spLocks noGrp="1"/>
          </p:cNvSpPr>
          <p:nvPr>
            <p:ph type="body" sz="quarter" idx="10"/>
          </p:nvPr>
        </p:nvSpPr>
        <p:spPr/>
        <p:txBody>
          <a:bodyPr/>
          <a:lstStyle/>
          <a:p>
            <a:endParaRPr lang="en-US"/>
          </a:p>
        </p:txBody>
      </p:sp>
      <p:sp>
        <p:nvSpPr>
          <p:cNvPr id="7" name="Rectangle 6">
            <a:extLst>
              <a:ext uri="{FF2B5EF4-FFF2-40B4-BE49-F238E27FC236}">
                <a16:creationId xmlns:a16="http://schemas.microsoft.com/office/drawing/2014/main" id="{F8F97C69-6CD7-7604-EA42-DDA2435444B2}"/>
              </a:ext>
            </a:extLst>
          </p:cNvPr>
          <p:cNvSpPr/>
          <p:nvPr/>
        </p:nvSpPr>
        <p:spPr>
          <a:xfrm>
            <a:off x="9944100" y="12372975"/>
            <a:ext cx="14687550" cy="2171700"/>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 name="Rectangle 7">
            <a:extLst>
              <a:ext uri="{FF2B5EF4-FFF2-40B4-BE49-F238E27FC236}">
                <a16:creationId xmlns:a16="http://schemas.microsoft.com/office/drawing/2014/main" id="{9B6EAA48-C38A-2D93-E634-AB55244B259C}"/>
              </a:ext>
            </a:extLst>
          </p:cNvPr>
          <p:cNvSpPr/>
          <p:nvPr/>
        </p:nvSpPr>
        <p:spPr>
          <a:xfrm>
            <a:off x="2268220" y="14544675"/>
            <a:ext cx="6504305" cy="1085850"/>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nvGrpSpPr>
          <p:cNvPr id="10" name="Group 9">
            <a:extLst>
              <a:ext uri="{FF2B5EF4-FFF2-40B4-BE49-F238E27FC236}">
                <a16:creationId xmlns:a16="http://schemas.microsoft.com/office/drawing/2014/main" id="{E44692DF-1E00-CBC2-2196-910591DD684D}"/>
              </a:ext>
            </a:extLst>
          </p:cNvPr>
          <p:cNvGrpSpPr/>
          <p:nvPr/>
        </p:nvGrpSpPr>
        <p:grpSpPr>
          <a:xfrm>
            <a:off x="25446854" y="7001317"/>
            <a:ext cx="8131447" cy="7898458"/>
            <a:chOff x="25446854" y="5090629"/>
            <a:chExt cx="8131447" cy="7898458"/>
          </a:xfrm>
        </p:grpSpPr>
        <p:sp>
          <p:nvSpPr>
            <p:cNvPr id="4" name="Rectangle 3">
              <a:extLst>
                <a:ext uri="{FF2B5EF4-FFF2-40B4-BE49-F238E27FC236}">
                  <a16:creationId xmlns:a16="http://schemas.microsoft.com/office/drawing/2014/main" id="{7FDDCCC0-3FA8-DC4F-03A6-CD40BE5F5E3D}"/>
                </a:ext>
              </a:extLst>
            </p:cNvPr>
            <p:cNvSpPr/>
            <p:nvPr/>
          </p:nvSpPr>
          <p:spPr>
            <a:xfrm>
              <a:off x="25446854" y="5090629"/>
              <a:ext cx="8131447" cy="768239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p:sp>
          <p:nvSpPr>
            <p:cNvPr id="5" name="TextBox 4">
              <a:extLst>
                <a:ext uri="{FF2B5EF4-FFF2-40B4-BE49-F238E27FC236}">
                  <a16:creationId xmlns:a16="http://schemas.microsoft.com/office/drawing/2014/main" id="{A8228D74-7289-C93B-2DD6-7C353996AD15}"/>
                </a:ext>
              </a:extLst>
            </p:cNvPr>
            <p:cNvSpPr txBox="1"/>
            <p:nvPr/>
          </p:nvSpPr>
          <p:spPr>
            <a:xfrm>
              <a:off x="25783539" y="5510117"/>
              <a:ext cx="7458075" cy="74789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Many code repositories and datasets have a license file which describe the use limitations such as: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Whether the asset can be used for commercial purposes</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How the authors would like to be recognized or attributed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p:grpSp>
    </p:spTree>
    <p:extLst>
      <p:ext uri="{BB962C8B-B14F-4D97-AF65-F5344CB8AC3E}">
        <p14:creationId xmlns:p14="http://schemas.microsoft.com/office/powerpoint/2010/main" val="919674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Trustworthy AI Tools</a:t>
            </a:r>
          </a:p>
        </p:txBody>
      </p:sp>
      <p:pic>
        <p:nvPicPr>
          <p:cNvPr id="1026" name="Picture 2" descr="Content Authenticity Initiative">
            <a:extLst>
              <a:ext uri="{FF2B5EF4-FFF2-40B4-BE49-F238E27FC236}">
                <a16:creationId xmlns:a16="http://schemas.microsoft.com/office/drawing/2014/main" id="{718FDA87-95B0-D56A-2F4D-7E83D5DF27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88300" y="6391275"/>
            <a:ext cx="114300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text on a white background&#10;&#10;Description automatically generated">
            <a:extLst>
              <a:ext uri="{FF2B5EF4-FFF2-40B4-BE49-F238E27FC236}">
                <a16:creationId xmlns:a16="http://schemas.microsoft.com/office/drawing/2014/main" id="{83F51E33-7945-B556-B762-C5A184AE39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291077" y="12703173"/>
            <a:ext cx="12224446" cy="2514601"/>
          </a:xfrm>
          <a:prstGeom prst="rect">
            <a:avLst/>
          </a:prstGeom>
        </p:spPr>
      </p:pic>
      <p:pic>
        <p:nvPicPr>
          <p:cNvPr id="3" name="Picture 2" descr="Image of penguins walking in the desert sand.">
            <a:extLst>
              <a:ext uri="{FF2B5EF4-FFF2-40B4-BE49-F238E27FC236}">
                <a16:creationId xmlns:a16="http://schemas.microsoft.com/office/drawing/2014/main" id="{C674F1E2-3616-B71B-CA37-675EC03E660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7700" y="4781550"/>
            <a:ext cx="13373100" cy="133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932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Trustworthy AI Tools</a:t>
            </a:r>
          </a:p>
        </p:txBody>
      </p:sp>
      <p:pic>
        <p:nvPicPr>
          <p:cNvPr id="2050" name="Picture 2" descr="Image of penguins walking in the desert sand with Content Credentials.">
            <a:extLst>
              <a:ext uri="{FF2B5EF4-FFF2-40B4-BE49-F238E27FC236}">
                <a16:creationId xmlns:a16="http://schemas.microsoft.com/office/drawing/2014/main" id="{7BD1278A-837C-BE0A-AFCE-0D2279CE69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25380" y="3705224"/>
            <a:ext cx="22325239" cy="1488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591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49ED9F70-CD10-80A7-AB87-DCC5514940F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429020" y="3659992"/>
            <a:ext cx="28308280" cy="15923408"/>
          </a:xfrm>
          <a:noFill/>
        </p:spPr>
      </p:pic>
      <p:sp>
        <p:nvSpPr>
          <p:cNvPr id="7" name="TextBox 6">
            <a:extLst>
              <a:ext uri="{FF2B5EF4-FFF2-40B4-BE49-F238E27FC236}">
                <a16:creationId xmlns:a16="http://schemas.microsoft.com/office/drawing/2014/main" id="{92393CEB-F80D-1DF2-B1E0-CFE87765A078}"/>
              </a:ext>
            </a:extLst>
          </p:cNvPr>
          <p:cNvSpPr txBox="1"/>
          <p:nvPr/>
        </p:nvSpPr>
        <p:spPr>
          <a:xfrm>
            <a:off x="5101634" y="0"/>
            <a:ext cx="26372732" cy="378565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All content generated with Adobe Firefly </a:t>
            </a:r>
            <a:br>
              <a:rPr kumimoji="0" lang="en-US" sz="120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br>
            <a:r>
              <a:rPr kumimoji="0" lang="en-US" sz="120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is clearly labeled and can be inspected</a:t>
            </a:r>
          </a:p>
        </p:txBody>
      </p:sp>
    </p:spTree>
    <p:extLst>
      <p:ext uri="{BB962C8B-B14F-4D97-AF65-F5344CB8AC3E}">
        <p14:creationId xmlns:p14="http://schemas.microsoft.com/office/powerpoint/2010/main" val="2713564765"/>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1AE2C5C9-BA00-77FE-9589-BE42D7E88FD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 y="10"/>
            <a:ext cx="36575980" cy="20573990"/>
          </a:xfrm>
          <a:noFill/>
        </p:spPr>
      </p:pic>
    </p:spTree>
    <p:extLst>
      <p:ext uri="{BB962C8B-B14F-4D97-AF65-F5344CB8AC3E}">
        <p14:creationId xmlns:p14="http://schemas.microsoft.com/office/powerpoint/2010/main" val="1301548126"/>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llage of pyramids in different directions&#10;&#10;Description automatically generated">
            <a:extLst>
              <a:ext uri="{FF2B5EF4-FFF2-40B4-BE49-F238E27FC236}">
                <a16:creationId xmlns:a16="http://schemas.microsoft.com/office/drawing/2014/main" id="{9C2AD6B7-ECB0-DBB1-F30F-0C5B69DEFC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434"/>
          <a:stretch/>
        </p:blipFill>
        <p:spPr>
          <a:xfrm>
            <a:off x="3314710" y="3729048"/>
            <a:ext cx="29946580" cy="16844952"/>
          </a:xfrm>
          <a:prstGeom prst="rect">
            <a:avLst/>
          </a:prstGeom>
          <a:noFill/>
        </p:spPr>
      </p:pic>
      <p:sp>
        <p:nvSpPr>
          <p:cNvPr id="10" name="TextBox 9">
            <a:extLst>
              <a:ext uri="{FF2B5EF4-FFF2-40B4-BE49-F238E27FC236}">
                <a16:creationId xmlns:a16="http://schemas.microsoft.com/office/drawing/2014/main" id="{CCE37454-80DF-51BA-9378-50451A89756F}"/>
              </a:ext>
            </a:extLst>
          </p:cNvPr>
          <p:cNvSpPr txBox="1"/>
          <p:nvPr/>
        </p:nvSpPr>
        <p:spPr>
          <a:xfrm>
            <a:off x="5484527" y="0"/>
            <a:ext cx="25606946" cy="378565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The Verify inspection tool allows us see </a:t>
            </a:r>
            <a:br>
              <a:rPr kumimoji="0" lang="en-US" sz="120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br>
            <a:r>
              <a:rPr kumimoji="0" lang="en-US" sz="120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the provenance of a digital file</a:t>
            </a:r>
          </a:p>
        </p:txBody>
      </p:sp>
    </p:spTree>
    <p:extLst>
      <p:ext uri="{BB962C8B-B14F-4D97-AF65-F5344CB8AC3E}">
        <p14:creationId xmlns:p14="http://schemas.microsoft.com/office/powerpoint/2010/main" val="2544032930"/>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4809515" y="19374974"/>
            <a:ext cx="25654443"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https://learn.nvidia.com/en-us/training/find-training?q=Generative+AI</a:t>
            </a: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7" name="Picture 6">
            <a:extLst>
              <a:ext uri="{FF2B5EF4-FFF2-40B4-BE49-F238E27FC236}">
                <a16:creationId xmlns:a16="http://schemas.microsoft.com/office/drawing/2014/main" id="{A6751D03-0557-6CF3-881D-E0DFAB14B128}"/>
              </a:ext>
            </a:extLst>
          </p:cNvPr>
          <p:cNvPicPr>
            <a:picLocks noChangeAspect="1"/>
          </p:cNvPicPr>
          <p:nvPr/>
        </p:nvPicPr>
        <p:blipFill>
          <a:blip r:embed="rId4"/>
          <a:stretch>
            <a:fillRect/>
          </a:stretch>
        </p:blipFill>
        <p:spPr>
          <a:xfrm>
            <a:off x="4090739" y="2859912"/>
            <a:ext cx="28665243" cy="16515060"/>
          </a:xfrm>
          <a:prstGeom prst="rect">
            <a:avLst/>
          </a:prstGeom>
        </p:spPr>
      </p:pic>
      <p:sp>
        <p:nvSpPr>
          <p:cNvPr id="9" name="TextBox 8">
            <a:extLst>
              <a:ext uri="{FF2B5EF4-FFF2-40B4-BE49-F238E27FC236}">
                <a16:creationId xmlns:a16="http://schemas.microsoft.com/office/drawing/2014/main" id="{255BEBC9-3BB9-2983-49B6-8BE7B10CA70C}"/>
              </a:ext>
            </a:extLst>
          </p:cNvPr>
          <p:cNvSpPr txBox="1"/>
          <p:nvPr/>
        </p:nvSpPr>
        <p:spPr>
          <a:xfrm>
            <a:off x="15448548" y="9028472"/>
            <a:ext cx="15544800" cy="2308324"/>
          </a:xfrm>
          <a:prstGeom prst="rect">
            <a:avLst/>
          </a:prstGeom>
          <a:noFill/>
        </p:spPr>
        <p:txBody>
          <a:bodyPr wrap="square">
            <a:spAutoFit/>
          </a:bodyPr>
          <a:lstStyle/>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14400" b="1" i="0" u="none" strike="noStrike" kern="1200" cap="none" spc="0" normalizeH="0" baseline="0" noProof="0" dirty="0">
                <a:ln>
                  <a:noFill/>
                </a:ln>
                <a:solidFill>
                  <a:srgbClr val="C00000"/>
                </a:solidFill>
                <a:effectLst/>
                <a:uLnTx/>
                <a:uFillTx/>
                <a:latin typeface="Calibri" panose="020F0502020204030204"/>
                <a:ea typeface="+mn-ea"/>
                <a:cs typeface="Arial"/>
                <a:sym typeface="Arial"/>
              </a:rPr>
              <a:t>Generative AI </a:t>
            </a:r>
          </a:p>
        </p:txBody>
      </p:sp>
    </p:spTree>
    <p:extLst>
      <p:ext uri="{BB962C8B-B14F-4D97-AF65-F5344CB8AC3E}">
        <p14:creationId xmlns:p14="http://schemas.microsoft.com/office/powerpoint/2010/main" val="128521247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C81A1676-A7C5-95AD-0ECD-CBAC431F9995}"/>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265" b="2168"/>
          <a:stretch/>
        </p:blipFill>
        <p:spPr>
          <a:xfrm>
            <a:off x="20" y="10"/>
            <a:ext cx="36575980" cy="20573990"/>
          </a:xfrm>
          <a:noFill/>
        </p:spPr>
      </p:pic>
    </p:spTree>
    <p:extLst>
      <p:ext uri="{BB962C8B-B14F-4D97-AF65-F5344CB8AC3E}">
        <p14:creationId xmlns:p14="http://schemas.microsoft.com/office/powerpoint/2010/main" val="1791934545"/>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9AA824D3-AFE6-BAA9-D1AC-FBC8595CDA81}"/>
              </a:ext>
            </a:extLst>
          </p:cNvPr>
          <p:cNvSpPr>
            <a:spLocks noGrp="1"/>
          </p:cNvSpPr>
          <p:nvPr>
            <p:ph type="title"/>
          </p:nvPr>
        </p:nvSpPr>
        <p:spPr>
          <a:xfrm>
            <a:off x="2596895" y="302065"/>
            <a:ext cx="16413163" cy="4837879"/>
          </a:xfrm>
        </p:spPr>
        <p:txBody>
          <a:bodyPr anchor="b">
            <a:normAutofit/>
          </a:bodyPr>
          <a:lstStyle/>
          <a:p>
            <a:r>
              <a:rPr lang="en-US" dirty="0"/>
              <a:t>The Content Credentials pin will appear next to content online, indicating that provenance information is present.</a:t>
            </a:r>
          </a:p>
        </p:txBody>
      </p:sp>
      <p:pic>
        <p:nvPicPr>
          <p:cNvPr id="14" name="Picture 2" descr="Content Authenticity Initiative">
            <a:extLst>
              <a:ext uri="{FF2B5EF4-FFF2-40B4-BE49-F238E27FC236}">
                <a16:creationId xmlns:a16="http://schemas.microsoft.com/office/drawing/2014/main" id="{9CFF3729-0CC7-721E-FE4C-4472EC69AC9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929461" y="16048857"/>
            <a:ext cx="7246351" cy="21920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black and white logo&#10;&#10;Description automatically generated">
            <a:extLst>
              <a:ext uri="{FF2B5EF4-FFF2-40B4-BE49-F238E27FC236}">
                <a16:creationId xmlns:a16="http://schemas.microsoft.com/office/drawing/2014/main" id="{5D3AAC43-C587-7B7A-7095-22205EAE041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545135" y="4063220"/>
            <a:ext cx="13433970" cy="12447560"/>
          </a:xfrm>
          <a:prstGeom prst="rect">
            <a:avLst/>
          </a:prstGeom>
        </p:spPr>
      </p:pic>
    </p:spTree>
    <p:extLst>
      <p:ext uri="{BB962C8B-B14F-4D97-AF65-F5344CB8AC3E}">
        <p14:creationId xmlns:p14="http://schemas.microsoft.com/office/powerpoint/2010/main" val="886190009"/>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2000" dirty="0"/>
              <a:t>Adobe Firefly</a:t>
            </a:r>
          </a:p>
        </p:txBody>
      </p:sp>
    </p:spTree>
    <p:extLst>
      <p:ext uri="{BB962C8B-B14F-4D97-AF65-F5344CB8AC3E}">
        <p14:creationId xmlns:p14="http://schemas.microsoft.com/office/powerpoint/2010/main" val="2877068292"/>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4EC1-B35D-FDC3-EAD8-E50F3E63A79D}"/>
              </a:ext>
            </a:extLst>
          </p:cNvPr>
          <p:cNvSpPr>
            <a:spLocks noGrp="1"/>
          </p:cNvSpPr>
          <p:nvPr>
            <p:ph type="title"/>
          </p:nvPr>
        </p:nvSpPr>
        <p:spPr/>
        <p:txBody>
          <a:bodyPr>
            <a:normAutofit/>
          </a:bodyPr>
          <a:lstStyle/>
          <a:p>
            <a:r>
              <a:rPr lang="en-US" sz="12000" dirty="0"/>
              <a:t>Adobe Firefly</a:t>
            </a:r>
          </a:p>
        </p:txBody>
      </p:sp>
      <p:sp>
        <p:nvSpPr>
          <p:cNvPr id="3" name="Text Placeholder 2">
            <a:extLst>
              <a:ext uri="{FF2B5EF4-FFF2-40B4-BE49-F238E27FC236}">
                <a16:creationId xmlns:a16="http://schemas.microsoft.com/office/drawing/2014/main" id="{4B94D076-5747-2CE5-D050-CD6AC6879A18}"/>
              </a:ext>
            </a:extLst>
          </p:cNvPr>
          <p:cNvSpPr>
            <a:spLocks noGrp="1"/>
          </p:cNvSpPr>
          <p:nvPr>
            <p:ph type="body" sz="quarter" idx="10"/>
          </p:nvPr>
        </p:nvSpPr>
        <p:spPr/>
        <p:txBody>
          <a:bodyPr/>
          <a:lstStyle/>
          <a:p>
            <a:r>
              <a:rPr lang="en-US" sz="12000" dirty="0">
                <a:hlinkClick r:id="rId3"/>
              </a:rPr>
              <a:t>https://firefly.adobe.com/</a:t>
            </a:r>
            <a:endParaRPr lang="en-US" sz="12000" dirty="0"/>
          </a:p>
        </p:txBody>
      </p:sp>
      <p:pic>
        <p:nvPicPr>
          <p:cNvPr id="5" name="Picture 4">
            <a:extLst>
              <a:ext uri="{FF2B5EF4-FFF2-40B4-BE49-F238E27FC236}">
                <a16:creationId xmlns:a16="http://schemas.microsoft.com/office/drawing/2014/main" id="{D979D4E8-A3BC-E327-82C3-695FE27B6993}"/>
              </a:ext>
            </a:extLst>
          </p:cNvPr>
          <p:cNvPicPr>
            <a:picLocks noChangeAspect="1"/>
          </p:cNvPicPr>
          <p:nvPr/>
        </p:nvPicPr>
        <p:blipFill>
          <a:blip r:embed="rId4"/>
          <a:stretch>
            <a:fillRect/>
          </a:stretch>
        </p:blipFill>
        <p:spPr>
          <a:xfrm>
            <a:off x="1927760" y="5001769"/>
            <a:ext cx="32720479" cy="12475366"/>
          </a:xfrm>
          <a:prstGeom prst="rect">
            <a:avLst/>
          </a:prstGeom>
        </p:spPr>
      </p:pic>
    </p:spTree>
    <p:extLst>
      <p:ext uri="{BB962C8B-B14F-4D97-AF65-F5344CB8AC3E}">
        <p14:creationId xmlns:p14="http://schemas.microsoft.com/office/powerpoint/2010/main" val="3671564827"/>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30472-6FFA-1854-1201-CBD9398CE8D9}"/>
              </a:ext>
            </a:extLst>
          </p:cNvPr>
          <p:cNvSpPr>
            <a:spLocks noGrp="1"/>
          </p:cNvSpPr>
          <p:nvPr>
            <p:ph type="title"/>
          </p:nvPr>
        </p:nvSpPr>
        <p:spPr>
          <a:xfrm>
            <a:off x="1661160" y="584418"/>
            <a:ext cx="33253680" cy="1969770"/>
          </a:xfrm>
        </p:spPr>
        <p:txBody>
          <a:bodyPr>
            <a:normAutofit/>
          </a:bodyPr>
          <a:lstStyle/>
          <a:p>
            <a:r>
              <a:rPr lang="en-US" sz="12000" dirty="0">
                <a:latin typeface="NVIDIA Sans" panose="020B0503020203020204" pitchFamily="34" charset="0"/>
                <a:cs typeface="NVIDIA Sans" panose="020B0503020203020204" pitchFamily="34" charset="0"/>
              </a:rPr>
              <a:t>Prompt Engineering</a:t>
            </a:r>
          </a:p>
        </p:txBody>
      </p:sp>
      <p:sp>
        <p:nvSpPr>
          <p:cNvPr id="4" name="Text Placeholder 3">
            <a:extLst>
              <a:ext uri="{FF2B5EF4-FFF2-40B4-BE49-F238E27FC236}">
                <a16:creationId xmlns:a16="http://schemas.microsoft.com/office/drawing/2014/main" id="{A8959CB1-3799-5F63-7314-F2F7F5A625B4}"/>
              </a:ext>
            </a:extLst>
          </p:cNvPr>
          <p:cNvSpPr>
            <a:spLocks noGrp="1"/>
          </p:cNvSpPr>
          <p:nvPr>
            <p:ph type="body" sz="quarter" idx="10"/>
          </p:nvPr>
        </p:nvSpPr>
        <p:spPr>
          <a:xfrm>
            <a:off x="1661160" y="2474175"/>
            <a:ext cx="33253680" cy="1751544"/>
          </a:xfrm>
        </p:spPr>
        <p:txBody>
          <a:bodyPr/>
          <a:lstStyle/>
          <a:p>
            <a:r>
              <a:rPr lang="en-US" sz="12000" dirty="0">
                <a:latin typeface="NVIDIA Sans" panose="020B0503020203020204" pitchFamily="34" charset="0"/>
                <a:cs typeface="NVIDIA Sans" panose="020B0503020203020204" pitchFamily="34" charset="0"/>
              </a:rPr>
              <a:t>State-of-the-art Models</a:t>
            </a:r>
          </a:p>
          <a:p>
            <a:endParaRPr lang="en-US" sz="12000" dirty="0">
              <a:latin typeface="NVIDIA Sans" panose="020B0503020203020204" pitchFamily="34" charset="0"/>
              <a:cs typeface="NVIDIA Sans" panose="020B0503020203020204" pitchFamily="34" charset="0"/>
            </a:endParaRPr>
          </a:p>
        </p:txBody>
      </p:sp>
      <p:grpSp>
        <p:nvGrpSpPr>
          <p:cNvPr id="46" name="Group 45">
            <a:extLst>
              <a:ext uri="{FF2B5EF4-FFF2-40B4-BE49-F238E27FC236}">
                <a16:creationId xmlns:a16="http://schemas.microsoft.com/office/drawing/2014/main" id="{AC6413C3-0807-7E7C-50AB-B7CCE44A0D73}"/>
              </a:ext>
            </a:extLst>
          </p:cNvPr>
          <p:cNvGrpSpPr/>
          <p:nvPr/>
        </p:nvGrpSpPr>
        <p:grpSpPr>
          <a:xfrm>
            <a:off x="28575" y="8319096"/>
            <a:ext cx="36576000" cy="11239383"/>
            <a:chOff x="9525" y="1885709"/>
            <a:chExt cx="12192000" cy="3746461"/>
          </a:xfrm>
        </p:grpSpPr>
        <p:sp>
          <p:nvSpPr>
            <p:cNvPr id="15" name="Rectangle: Rounded Corners 14">
              <a:extLst>
                <a:ext uri="{FF2B5EF4-FFF2-40B4-BE49-F238E27FC236}">
                  <a16:creationId xmlns:a16="http://schemas.microsoft.com/office/drawing/2014/main" id="{B9DB2684-1E3D-61C0-4889-58093347DE7A}"/>
                </a:ext>
              </a:extLst>
            </p:cNvPr>
            <p:cNvSpPr/>
            <p:nvPr/>
          </p:nvSpPr>
          <p:spPr>
            <a:xfrm>
              <a:off x="4412121" y="5150187"/>
              <a:ext cx="4108173" cy="481983"/>
            </a:xfrm>
            <a:prstGeom prst="roundRect">
              <a:avLst/>
            </a:prstGeom>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“Portrait of a happy canine with a 300mm lens”</a:t>
              </a:r>
            </a:p>
          </p:txBody>
        </p:sp>
        <p:pic>
          <p:nvPicPr>
            <p:cNvPr id="45" name="Picture 44">
              <a:extLst>
                <a:ext uri="{FF2B5EF4-FFF2-40B4-BE49-F238E27FC236}">
                  <a16:creationId xmlns:a16="http://schemas.microsoft.com/office/drawing/2014/main" id="{988FD86F-DEE6-9F79-AF62-4C06CF7423BA}"/>
                </a:ext>
              </a:extLst>
            </p:cNvPr>
            <p:cNvPicPr>
              <a:picLocks noChangeAspect="1"/>
            </p:cNvPicPr>
            <p:nvPr/>
          </p:nvPicPr>
          <p:blipFill>
            <a:blip r:embed="rId3"/>
            <a:stretch>
              <a:fillRect/>
            </a:stretch>
          </p:blipFill>
          <p:spPr>
            <a:xfrm>
              <a:off x="9525" y="1885709"/>
              <a:ext cx="12192000" cy="3086582"/>
            </a:xfrm>
            <a:prstGeom prst="rect">
              <a:avLst/>
            </a:prstGeom>
          </p:spPr>
        </p:pic>
      </p:grpSp>
      <p:grpSp>
        <p:nvGrpSpPr>
          <p:cNvPr id="49" name="Group 48">
            <a:extLst>
              <a:ext uri="{FF2B5EF4-FFF2-40B4-BE49-F238E27FC236}">
                <a16:creationId xmlns:a16="http://schemas.microsoft.com/office/drawing/2014/main" id="{A65D1BE3-14F7-2A39-33B2-58083342338D}"/>
              </a:ext>
            </a:extLst>
          </p:cNvPr>
          <p:cNvGrpSpPr/>
          <p:nvPr/>
        </p:nvGrpSpPr>
        <p:grpSpPr>
          <a:xfrm>
            <a:off x="114300" y="8347671"/>
            <a:ext cx="36441036" cy="11342361"/>
            <a:chOff x="38100" y="2153473"/>
            <a:chExt cx="12147012" cy="3780787"/>
          </a:xfrm>
        </p:grpSpPr>
        <p:graphicFrame>
          <p:nvGraphicFramePr>
            <p:cNvPr id="47" name="Object 46">
              <a:extLst>
                <a:ext uri="{FF2B5EF4-FFF2-40B4-BE49-F238E27FC236}">
                  <a16:creationId xmlns:a16="http://schemas.microsoft.com/office/drawing/2014/main" id="{321ABDFB-E911-1F2A-39DE-B8F136D4F46C}"/>
                </a:ext>
              </a:extLst>
            </p:cNvPr>
            <p:cNvGraphicFramePr>
              <a:graphicFrameLocks noChangeAspect="1"/>
            </p:cNvGraphicFramePr>
            <p:nvPr/>
          </p:nvGraphicFramePr>
          <p:xfrm>
            <a:off x="38100" y="2153473"/>
            <a:ext cx="12147012" cy="3007304"/>
          </p:xfrm>
          <a:graphic>
            <a:graphicData uri="http://schemas.openxmlformats.org/presentationml/2006/ole">
              <mc:AlternateContent xmlns:mc="http://schemas.openxmlformats.org/markup-compatibility/2006">
                <mc:Choice xmlns:v="urn:schemas-microsoft-com:vml" Requires="v">
                  <p:oleObj name="Bitmap Image" r:id="rId4" imgW="10805040" imgH="2674800" progId="Paint.Picture">
                    <p:embed/>
                  </p:oleObj>
                </mc:Choice>
                <mc:Fallback>
                  <p:oleObj name="Bitmap Image" r:id="rId4" imgW="10805040" imgH="2674800" progId="Paint.Picture">
                    <p:embed/>
                    <p:pic>
                      <p:nvPicPr>
                        <p:cNvPr id="47" name="Object 46">
                          <a:extLst>
                            <a:ext uri="{FF2B5EF4-FFF2-40B4-BE49-F238E27FC236}">
                              <a16:creationId xmlns:a16="http://schemas.microsoft.com/office/drawing/2014/main" id="{321ABDFB-E911-1F2A-39DE-B8F136D4F46C}"/>
                            </a:ext>
                          </a:extLst>
                        </p:cNvPr>
                        <p:cNvPicPr/>
                        <p:nvPr/>
                      </p:nvPicPr>
                      <p:blipFill>
                        <a:blip r:embed="rId5"/>
                        <a:stretch>
                          <a:fillRect/>
                        </a:stretch>
                      </p:blipFill>
                      <p:spPr>
                        <a:xfrm>
                          <a:off x="38100" y="2153473"/>
                          <a:ext cx="12147012" cy="3007304"/>
                        </a:xfrm>
                        <a:prstGeom prst="rect">
                          <a:avLst/>
                        </a:prstGeom>
                      </p:spPr>
                    </p:pic>
                  </p:oleObj>
                </mc:Fallback>
              </mc:AlternateContent>
            </a:graphicData>
          </a:graphic>
        </p:graphicFrame>
        <p:sp>
          <p:nvSpPr>
            <p:cNvPr id="48" name="Rectangle: Rounded Corners 47">
              <a:extLst>
                <a:ext uri="{FF2B5EF4-FFF2-40B4-BE49-F238E27FC236}">
                  <a16:creationId xmlns:a16="http://schemas.microsoft.com/office/drawing/2014/main" id="{3875A17C-60E2-C9E4-69E4-BFEA9A72A1B4}"/>
                </a:ext>
              </a:extLst>
            </p:cNvPr>
            <p:cNvSpPr/>
            <p:nvPr/>
          </p:nvSpPr>
          <p:spPr>
            <a:xfrm>
              <a:off x="4412121" y="5364574"/>
              <a:ext cx="4108173" cy="569686"/>
            </a:xfrm>
            <a:prstGeom prst="roundRect">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“Portrait of a happy canine with a 17mm lens”</a:t>
              </a:r>
            </a:p>
          </p:txBody>
        </p:sp>
      </p:grpSp>
      <p:sp>
        <p:nvSpPr>
          <p:cNvPr id="50" name="Rectangle: Rounded Corners 49">
            <a:extLst>
              <a:ext uri="{FF2B5EF4-FFF2-40B4-BE49-F238E27FC236}">
                <a16:creationId xmlns:a16="http://schemas.microsoft.com/office/drawing/2014/main" id="{567058CF-D17A-FC16-A6BD-4A0813AC05B9}"/>
              </a:ext>
            </a:extLst>
          </p:cNvPr>
          <p:cNvSpPr/>
          <p:nvPr/>
        </p:nvSpPr>
        <p:spPr>
          <a:xfrm>
            <a:off x="2902226" y="5662680"/>
            <a:ext cx="32322052" cy="1969770"/>
          </a:xfrm>
          <a:prstGeom prst="roundRect">
            <a:avLst/>
          </a:prstGeom>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Better understanding the vocabulary the model was trained </a:t>
            </a:r>
            <a:br>
              <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br>
            <a:r>
              <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will make it easier to influence the results.</a:t>
            </a:r>
          </a:p>
        </p:txBody>
      </p:sp>
    </p:spTree>
    <p:extLst>
      <p:ext uri="{BB962C8B-B14F-4D97-AF65-F5344CB8AC3E}">
        <p14:creationId xmlns:p14="http://schemas.microsoft.com/office/powerpoint/2010/main" val="2761208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Good Luck!</a:t>
            </a:r>
          </a:p>
        </p:txBody>
      </p:sp>
      <p:sp>
        <p:nvSpPr>
          <p:cNvPr id="5" name="TextBox 4">
            <a:extLst>
              <a:ext uri="{FF2B5EF4-FFF2-40B4-BE49-F238E27FC236}">
                <a16:creationId xmlns:a16="http://schemas.microsoft.com/office/drawing/2014/main" id="{77A7F4D3-587F-A079-5A74-ABD40E406185}"/>
              </a:ext>
            </a:extLst>
          </p:cNvPr>
          <p:cNvSpPr txBox="1"/>
          <p:nvPr/>
        </p:nvSpPr>
        <p:spPr>
          <a:xfrm>
            <a:off x="1473200" y="8383512"/>
            <a:ext cx="27551270" cy="2092881"/>
          </a:xfrm>
          <a:prstGeom prst="rect">
            <a:avLst/>
          </a:prstGeom>
          <a:noFill/>
        </p:spPr>
        <p:txBody>
          <a:bodyPr wrap="square">
            <a:spAutoFit/>
          </a:bodyPr>
          <a:lstStyle/>
          <a:p>
            <a:r>
              <a:rPr lang="en-US" sz="13000" b="1" dirty="0">
                <a:solidFill>
                  <a:srgbClr val="C00000"/>
                </a:solidFill>
                <a:latin typeface="Arial" panose="020B0604020202020204" pitchFamily="34" charset="0"/>
                <a:cs typeface="Arial" panose="020B0604020202020204" pitchFamily="34" charset="0"/>
              </a:rPr>
              <a:t>6: Wrap-up and Assessment</a:t>
            </a:r>
          </a:p>
        </p:txBody>
      </p:sp>
    </p:spTree>
    <p:extLst>
      <p:ext uri="{BB962C8B-B14F-4D97-AF65-F5344CB8AC3E}">
        <p14:creationId xmlns:p14="http://schemas.microsoft.com/office/powerpoint/2010/main" val="3640495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8301"/>
            <a:ext cx="34888869" cy="3187893"/>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236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7" name="Picture 6">
            <a:extLst>
              <a:ext uri="{FF2B5EF4-FFF2-40B4-BE49-F238E27FC236}">
                <a16:creationId xmlns:a16="http://schemas.microsoft.com/office/drawing/2014/main" id="{D37BA27F-594E-1F15-28A7-A21A4117EC71}"/>
              </a:ext>
            </a:extLst>
          </p:cNvPr>
          <p:cNvPicPr>
            <a:picLocks noChangeAspect="1"/>
          </p:cNvPicPr>
          <p:nvPr/>
        </p:nvPicPr>
        <p:blipFill>
          <a:blip r:embed="rId3"/>
          <a:stretch>
            <a:fillRect/>
          </a:stretch>
        </p:blipFill>
        <p:spPr>
          <a:xfrm>
            <a:off x="10513632" y="2917372"/>
            <a:ext cx="25837555" cy="16442078"/>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29957488" y="14179604"/>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id="{27E00B83-CB59-6C43-38F0-7CB913D04FE9}"/>
              </a:ext>
            </a:extLst>
          </p:cNvPr>
          <p:cNvSpPr txBox="1"/>
          <p:nvPr/>
        </p:nvSpPr>
        <p:spPr>
          <a:xfrm>
            <a:off x="658432" y="15718972"/>
            <a:ext cx="9855200" cy="2862322"/>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 Wrap-up and            Assessment</a:t>
            </a:r>
          </a:p>
        </p:txBody>
      </p:sp>
      <p:sp>
        <p:nvSpPr>
          <p:cNvPr id="11" name="Rounded Rectangle 10">
            <a:extLst>
              <a:ext uri="{FF2B5EF4-FFF2-40B4-BE49-F238E27FC236}">
                <a16:creationId xmlns:a16="http://schemas.microsoft.com/office/drawing/2014/main" id="{223E4544-F8C3-D091-AF6E-180EDA9519F4}"/>
              </a:ext>
            </a:extLst>
          </p:cNvPr>
          <p:cNvSpPr/>
          <p:nvPr/>
        </p:nvSpPr>
        <p:spPr>
          <a:xfrm>
            <a:off x="10513632" y="16423600"/>
            <a:ext cx="4624768" cy="95000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58944641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F168C51-B849-DA85-8B55-BA5CC772C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152" y="1992706"/>
            <a:ext cx="32637957" cy="17694028"/>
          </a:xfrm>
          <a:prstGeom prst="rect">
            <a:avLst/>
          </a:prstGeom>
        </p:spPr>
      </p:pic>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237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sp>
        <p:nvSpPr>
          <p:cNvPr id="6" name="Rounded Rectangle 5">
            <a:extLst>
              <a:ext uri="{FF2B5EF4-FFF2-40B4-BE49-F238E27FC236}">
                <a16:creationId xmlns:a16="http://schemas.microsoft.com/office/drawing/2014/main" id="{9DD1C9B4-1C2D-2A0E-7A18-26DAEA9D5003}"/>
              </a:ext>
            </a:extLst>
          </p:cNvPr>
          <p:cNvSpPr/>
          <p:nvPr/>
        </p:nvSpPr>
        <p:spPr>
          <a:xfrm>
            <a:off x="4134678" y="11818282"/>
            <a:ext cx="10774018" cy="933806"/>
          </a:xfrm>
          <a:prstGeom prst="roundRect">
            <a:avLst>
              <a:gd name="adj" fmla="val 750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1FC50450-12CD-96A2-24E0-39F0A388BA4C}"/>
              </a:ext>
            </a:extLst>
          </p:cNvPr>
          <p:cNvSpPr txBox="1"/>
          <p:nvPr/>
        </p:nvSpPr>
        <p:spPr>
          <a:xfrm>
            <a:off x="2336584" y="13136204"/>
            <a:ext cx="12572112" cy="1477328"/>
          </a:xfrm>
          <a:prstGeom prst="rect">
            <a:avLst/>
          </a:prstGeom>
          <a:solidFill>
            <a:schemeClr val="accent4">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06_Assessment.ipynb</a:t>
            </a:r>
          </a:p>
        </p:txBody>
      </p:sp>
      <p:sp>
        <p:nvSpPr>
          <p:cNvPr id="8" name="TextBox 7">
            <a:extLst>
              <a:ext uri="{FF2B5EF4-FFF2-40B4-BE49-F238E27FC236}">
                <a16:creationId xmlns:a16="http://schemas.microsoft.com/office/drawing/2014/main" id="{7A0A50AE-575F-D9E2-46F9-63EE0BB867AE}"/>
              </a:ext>
            </a:extLst>
          </p:cNvPr>
          <p:cNvSpPr txBox="1"/>
          <p:nvPr/>
        </p:nvSpPr>
        <p:spPr>
          <a:xfrm>
            <a:off x="2336583" y="14997648"/>
            <a:ext cx="12572111" cy="2862322"/>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 Wrap-up and</a:t>
            </a:r>
            <a:b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b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Assessment</a:t>
            </a:r>
          </a:p>
        </p:txBody>
      </p:sp>
    </p:spTree>
    <p:extLst>
      <p:ext uri="{BB962C8B-B14F-4D97-AF65-F5344CB8AC3E}">
        <p14:creationId xmlns:p14="http://schemas.microsoft.com/office/powerpoint/2010/main" val="62466680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D753A8-1FD6-FE8C-8708-C0897E8C0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0827" y="2076599"/>
            <a:ext cx="26650663" cy="18308564"/>
          </a:xfrm>
          <a:prstGeom prst="rect">
            <a:avLst/>
          </a:prstGeom>
        </p:spPr>
      </p:pic>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238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TextBox 6">
            <a:extLst>
              <a:ext uri="{FF2B5EF4-FFF2-40B4-BE49-F238E27FC236}">
                <a16:creationId xmlns:a16="http://schemas.microsoft.com/office/drawing/2014/main" id="{1FC50450-12CD-96A2-24E0-39F0A388BA4C}"/>
              </a:ext>
            </a:extLst>
          </p:cNvPr>
          <p:cNvSpPr txBox="1"/>
          <p:nvPr/>
        </p:nvSpPr>
        <p:spPr>
          <a:xfrm>
            <a:off x="23036158" y="3368232"/>
            <a:ext cx="12572112" cy="1477328"/>
          </a:xfrm>
          <a:prstGeom prst="rect">
            <a:avLst/>
          </a:prstGeom>
          <a:solidFill>
            <a:schemeClr val="accent4">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06_Assessment.ipynb</a:t>
            </a:r>
          </a:p>
        </p:txBody>
      </p:sp>
      <p:sp>
        <p:nvSpPr>
          <p:cNvPr id="8" name="TextBox 7">
            <a:extLst>
              <a:ext uri="{FF2B5EF4-FFF2-40B4-BE49-F238E27FC236}">
                <a16:creationId xmlns:a16="http://schemas.microsoft.com/office/drawing/2014/main" id="{7A0A50AE-575F-D9E2-46F9-63EE0BB867AE}"/>
              </a:ext>
            </a:extLst>
          </p:cNvPr>
          <p:cNvSpPr txBox="1"/>
          <p:nvPr/>
        </p:nvSpPr>
        <p:spPr>
          <a:xfrm>
            <a:off x="214510" y="15216808"/>
            <a:ext cx="9496317" cy="2862322"/>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 Wrap-up and</a:t>
            </a:r>
            <a:b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b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Assessment</a:t>
            </a:r>
          </a:p>
        </p:txBody>
      </p:sp>
      <p:sp>
        <p:nvSpPr>
          <p:cNvPr id="10" name="Rounded Rectangle 9">
            <a:extLst>
              <a:ext uri="{FF2B5EF4-FFF2-40B4-BE49-F238E27FC236}">
                <a16:creationId xmlns:a16="http://schemas.microsoft.com/office/drawing/2014/main" id="{841E5976-F3C9-4688-D10B-04480C43A1DD}"/>
              </a:ext>
            </a:extLst>
          </p:cNvPr>
          <p:cNvSpPr/>
          <p:nvPr/>
        </p:nvSpPr>
        <p:spPr>
          <a:xfrm>
            <a:off x="10554394" y="13517215"/>
            <a:ext cx="21075651" cy="6344727"/>
          </a:xfrm>
          <a:prstGeom prst="roundRect">
            <a:avLst>
              <a:gd name="adj" fmla="val 2527"/>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AC9FA9DC-6632-D987-CBCF-B506A5C7A281}"/>
              </a:ext>
            </a:extLst>
          </p:cNvPr>
          <p:cNvSpPr txBox="1"/>
          <p:nvPr/>
        </p:nvSpPr>
        <p:spPr>
          <a:xfrm>
            <a:off x="18632237" y="8855212"/>
            <a:ext cx="17135061" cy="1569660"/>
          </a:xfrm>
          <a:prstGeom prst="rect">
            <a:avLst/>
          </a:prstGeom>
          <a:solidFill>
            <a:schemeClr val="accent4">
              <a:lumMod val="40000"/>
              <a:lumOff val="60000"/>
            </a:schemeClr>
          </a:solid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9000" b="0" i="0" u="none" strike="noStrike" cap="none" spc="0" normalizeH="0" baseline="0">
                <a:ln>
                  <a:noFill/>
                </a:ln>
                <a:solidFill>
                  <a:srgbClr val="C00000"/>
                </a:solidFill>
                <a:effectLst/>
                <a:uLnTx/>
                <a:uFillTx/>
                <a:latin typeface="Arial" panose="020B0604020202020204" pitchFamily="34" charset="0"/>
                <a:cs typeface="Arial" panose="020B0604020202020204" pitchFamily="34" charset="0"/>
              </a:defRPr>
            </a:lvl1pPr>
          </a:lstStyle>
          <a:p>
            <a:r>
              <a:rPr lang="en-US" sz="9600" dirty="0">
                <a:hlinkClick r:id="rId4"/>
              </a:rPr>
              <a:t>https://tinyurl.com/nvdligaidms</a:t>
            </a:r>
            <a:endParaRPr lang="en-US" sz="9600" dirty="0"/>
          </a:p>
        </p:txBody>
      </p:sp>
    </p:spTree>
    <p:extLst>
      <p:ext uri="{BB962C8B-B14F-4D97-AF65-F5344CB8AC3E}">
        <p14:creationId xmlns:p14="http://schemas.microsoft.com/office/powerpoint/2010/main" val="121765834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C9D86BD-C1EE-70C8-FE16-6895A2240A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3660" y="2755413"/>
            <a:ext cx="31459171" cy="16979189"/>
          </a:xfrm>
          <a:prstGeom prst="rect">
            <a:avLst/>
          </a:prstGeom>
        </p:spPr>
      </p:pic>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239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sp>
        <p:nvSpPr>
          <p:cNvPr id="8" name="TextBox 7">
            <a:extLst>
              <a:ext uri="{FF2B5EF4-FFF2-40B4-BE49-F238E27FC236}">
                <a16:creationId xmlns:a16="http://schemas.microsoft.com/office/drawing/2014/main" id="{7A0A50AE-575F-D9E2-46F9-63EE0BB867AE}"/>
              </a:ext>
            </a:extLst>
          </p:cNvPr>
          <p:cNvSpPr txBox="1"/>
          <p:nvPr/>
        </p:nvSpPr>
        <p:spPr>
          <a:xfrm>
            <a:off x="214510" y="15216808"/>
            <a:ext cx="9496317" cy="2862322"/>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 Wrap-up and</a:t>
            </a:r>
            <a:b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b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Assessment</a:t>
            </a:r>
          </a:p>
        </p:txBody>
      </p:sp>
      <p:sp>
        <p:nvSpPr>
          <p:cNvPr id="10" name="Rounded Rectangle 9">
            <a:extLst>
              <a:ext uri="{FF2B5EF4-FFF2-40B4-BE49-F238E27FC236}">
                <a16:creationId xmlns:a16="http://schemas.microsoft.com/office/drawing/2014/main" id="{841E5976-F3C9-4688-D10B-04480C43A1DD}"/>
              </a:ext>
            </a:extLst>
          </p:cNvPr>
          <p:cNvSpPr/>
          <p:nvPr/>
        </p:nvSpPr>
        <p:spPr>
          <a:xfrm>
            <a:off x="16777254" y="11278675"/>
            <a:ext cx="9496318" cy="7992152"/>
          </a:xfrm>
          <a:prstGeom prst="roundRect">
            <a:avLst>
              <a:gd name="adj" fmla="val 2527"/>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ounded Rectangle 16">
            <a:extLst>
              <a:ext uri="{FF2B5EF4-FFF2-40B4-BE49-F238E27FC236}">
                <a16:creationId xmlns:a16="http://schemas.microsoft.com/office/drawing/2014/main" id="{D7160788-FF6E-340B-1033-EF62E70372CB}"/>
              </a:ext>
            </a:extLst>
          </p:cNvPr>
          <p:cNvSpPr/>
          <p:nvPr/>
        </p:nvSpPr>
        <p:spPr>
          <a:xfrm>
            <a:off x="32361808" y="9084365"/>
            <a:ext cx="2212493" cy="1610139"/>
          </a:xfrm>
          <a:prstGeom prst="roundRect">
            <a:avLst>
              <a:gd name="adj" fmla="val 2527"/>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797911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07305" y="283664"/>
            <a:ext cx="4486788" cy="980307"/>
          </a:xfrm>
          <a:prstGeom prst="rect">
            <a:avLst/>
          </a:prstGeom>
        </p:spPr>
      </p:pic>
      <p:pic>
        <p:nvPicPr>
          <p:cNvPr id="9" name="Picture 8">
            <a:extLst>
              <a:ext uri="{FF2B5EF4-FFF2-40B4-BE49-F238E27FC236}">
                <a16:creationId xmlns:a16="http://schemas.microsoft.com/office/drawing/2014/main" id="{318F88CA-593A-320F-28EA-C5544CE6814F}"/>
              </a:ext>
            </a:extLst>
          </p:cNvPr>
          <p:cNvPicPr>
            <a:picLocks noChangeAspect="1"/>
          </p:cNvPicPr>
          <p:nvPr/>
        </p:nvPicPr>
        <p:blipFill>
          <a:blip r:embed="rId4"/>
          <a:stretch>
            <a:fillRect/>
          </a:stretch>
        </p:blipFill>
        <p:spPr>
          <a:xfrm>
            <a:off x="3716396" y="2659369"/>
            <a:ext cx="29762997" cy="16913772"/>
          </a:xfrm>
          <a:prstGeom prst="rect">
            <a:avLst/>
          </a:prstGeom>
        </p:spPr>
      </p:pic>
    </p:spTree>
    <p:extLst>
      <p:ext uri="{BB962C8B-B14F-4D97-AF65-F5344CB8AC3E}">
        <p14:creationId xmlns:p14="http://schemas.microsoft.com/office/powerpoint/2010/main" val="31175374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E5DA6E84-8420-D0E0-973A-6B2B243F0CCB}"/>
              </a:ext>
            </a:extLst>
          </p:cNvPr>
          <p:cNvPicPr>
            <a:picLocks noChangeAspect="1"/>
          </p:cNvPicPr>
          <p:nvPr/>
        </p:nvPicPr>
        <p:blipFill>
          <a:blip r:embed="rId3"/>
          <a:stretch>
            <a:fillRect/>
          </a:stretch>
        </p:blipFill>
        <p:spPr>
          <a:xfrm>
            <a:off x="8694807" y="3932054"/>
            <a:ext cx="27303344" cy="15623457"/>
          </a:xfrm>
          <a:prstGeom prst="rect">
            <a:avLst/>
          </a:prstGeom>
        </p:spPr>
      </p:pic>
    </p:spTree>
    <p:extLst>
      <p:ext uri="{BB962C8B-B14F-4D97-AF65-F5344CB8AC3E}">
        <p14:creationId xmlns:p14="http://schemas.microsoft.com/office/powerpoint/2010/main" val="406337000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6" name="Picture 5">
            <a:extLst>
              <a:ext uri="{FF2B5EF4-FFF2-40B4-BE49-F238E27FC236}">
                <a16:creationId xmlns:a16="http://schemas.microsoft.com/office/drawing/2014/main" id="{C6F0C6B5-6FA3-2427-E885-3C2694CCAB33}"/>
              </a:ext>
            </a:extLst>
          </p:cNvPr>
          <p:cNvPicPr>
            <a:picLocks noChangeAspect="1"/>
          </p:cNvPicPr>
          <p:nvPr/>
        </p:nvPicPr>
        <p:blipFill>
          <a:blip r:embed="rId3"/>
          <a:stretch>
            <a:fillRect/>
          </a:stretch>
        </p:blipFill>
        <p:spPr>
          <a:xfrm>
            <a:off x="8049475" y="3733293"/>
            <a:ext cx="27635201" cy="15953441"/>
          </a:xfrm>
          <a:prstGeom prst="rect">
            <a:avLst/>
          </a:prstGeom>
        </p:spPr>
      </p:pic>
    </p:spTree>
    <p:extLst>
      <p:ext uri="{BB962C8B-B14F-4D97-AF65-F5344CB8AC3E}">
        <p14:creationId xmlns:p14="http://schemas.microsoft.com/office/powerpoint/2010/main" val="183020986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407F1370-11D9-4E9E-786D-36004771350A}"/>
              </a:ext>
            </a:extLst>
          </p:cNvPr>
          <p:cNvPicPr>
            <a:picLocks noChangeAspect="1"/>
          </p:cNvPicPr>
          <p:nvPr/>
        </p:nvPicPr>
        <p:blipFill>
          <a:blip r:embed="rId3"/>
          <a:stretch>
            <a:fillRect/>
          </a:stretch>
        </p:blipFill>
        <p:spPr>
          <a:xfrm>
            <a:off x="6287153" y="3779654"/>
            <a:ext cx="29655237" cy="15885903"/>
          </a:xfrm>
          <a:prstGeom prst="rect">
            <a:avLst/>
          </a:prstGeom>
        </p:spPr>
      </p:pic>
    </p:spTree>
    <p:extLst>
      <p:ext uri="{BB962C8B-B14F-4D97-AF65-F5344CB8AC3E}">
        <p14:creationId xmlns:p14="http://schemas.microsoft.com/office/powerpoint/2010/main" val="17145343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926BBA4C-1D59-8AE5-EECE-1509D9AED04F}"/>
              </a:ext>
            </a:extLst>
          </p:cNvPr>
          <p:cNvPicPr>
            <a:picLocks noChangeAspect="1"/>
          </p:cNvPicPr>
          <p:nvPr/>
        </p:nvPicPr>
        <p:blipFill>
          <a:blip r:embed="rId3"/>
          <a:stretch>
            <a:fillRect/>
          </a:stretch>
        </p:blipFill>
        <p:spPr>
          <a:xfrm>
            <a:off x="6705600" y="3950279"/>
            <a:ext cx="29046290" cy="15596393"/>
          </a:xfrm>
          <a:prstGeom prst="rect">
            <a:avLst/>
          </a:prstGeom>
        </p:spPr>
      </p:pic>
    </p:spTree>
    <p:extLst>
      <p:ext uri="{BB962C8B-B14F-4D97-AF65-F5344CB8AC3E}">
        <p14:creationId xmlns:p14="http://schemas.microsoft.com/office/powerpoint/2010/main" val="383634696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88EFF8FC-87E3-B771-7283-D68B4B4CAB68}"/>
              </a:ext>
            </a:extLst>
          </p:cNvPr>
          <p:cNvPicPr>
            <a:picLocks noChangeAspect="1"/>
          </p:cNvPicPr>
          <p:nvPr/>
        </p:nvPicPr>
        <p:blipFill>
          <a:blip r:embed="rId3"/>
          <a:stretch>
            <a:fillRect/>
          </a:stretch>
        </p:blipFill>
        <p:spPr>
          <a:xfrm>
            <a:off x="6381308" y="3800831"/>
            <a:ext cx="29599182" cy="15885903"/>
          </a:xfrm>
          <a:prstGeom prst="rect">
            <a:avLst/>
          </a:prstGeom>
        </p:spPr>
      </p:pic>
    </p:spTree>
    <p:extLst>
      <p:ext uri="{BB962C8B-B14F-4D97-AF65-F5344CB8AC3E}">
        <p14:creationId xmlns:p14="http://schemas.microsoft.com/office/powerpoint/2010/main" val="348066799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B45DD15D-6DC7-D99E-368C-E48E905282FB}"/>
              </a:ext>
            </a:extLst>
          </p:cNvPr>
          <p:cNvPicPr>
            <a:picLocks noChangeAspect="1"/>
          </p:cNvPicPr>
          <p:nvPr/>
        </p:nvPicPr>
        <p:blipFill>
          <a:blip r:embed="rId3"/>
          <a:stretch>
            <a:fillRect/>
          </a:stretch>
        </p:blipFill>
        <p:spPr>
          <a:xfrm>
            <a:off x="6808632" y="3932822"/>
            <a:ext cx="29552858" cy="15884368"/>
          </a:xfrm>
          <a:prstGeom prst="rect">
            <a:avLst/>
          </a:prstGeom>
        </p:spPr>
      </p:pic>
    </p:spTree>
    <p:extLst>
      <p:ext uri="{BB962C8B-B14F-4D97-AF65-F5344CB8AC3E}">
        <p14:creationId xmlns:p14="http://schemas.microsoft.com/office/powerpoint/2010/main" val="250155305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19433" y="168301"/>
            <a:ext cx="33666543" cy="3932284"/>
          </a:xfrm>
        </p:spPr>
        <p:txBody>
          <a:bodyPr>
            <a:normAutofit/>
          </a:bodyPr>
          <a:lstStyle/>
          <a:p>
            <a:r>
              <a:rPr lang="en-US" sz="12000" dirty="0">
                <a:solidFill>
                  <a:srgbClr val="C00000"/>
                </a:solidFill>
              </a:rPr>
              <a:t>NVIDIA Generative AI with Diffusion Models</a:t>
            </a:r>
            <a:br>
              <a:rPr lang="en-US" sz="12000" dirty="0">
                <a:solidFill>
                  <a:srgbClr val="C00000"/>
                </a:solidFill>
              </a:rPr>
            </a:br>
            <a:r>
              <a:rPr lang="en-US" sz="12000" dirty="0">
                <a:solidFill>
                  <a:srgbClr val="C00000"/>
                </a:solidFill>
              </a:rPr>
              <a:t> </a:t>
            </a: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DBDAC2B1-2289-AAFF-F7B3-4D96D45DAB85}"/>
              </a:ext>
            </a:extLst>
          </p:cNvPr>
          <p:cNvPicPr>
            <a:picLocks noChangeAspect="1"/>
          </p:cNvPicPr>
          <p:nvPr/>
        </p:nvPicPr>
        <p:blipFill>
          <a:blip r:embed="rId3"/>
          <a:stretch>
            <a:fillRect/>
          </a:stretch>
        </p:blipFill>
        <p:spPr>
          <a:xfrm>
            <a:off x="6908794" y="3800831"/>
            <a:ext cx="29452696" cy="15885903"/>
          </a:xfrm>
          <a:prstGeom prst="rect">
            <a:avLst/>
          </a:prstGeom>
        </p:spPr>
      </p:pic>
      <p:sp>
        <p:nvSpPr>
          <p:cNvPr id="6" name="Rounded Rectangle 5">
            <a:extLst>
              <a:ext uri="{FF2B5EF4-FFF2-40B4-BE49-F238E27FC236}">
                <a16:creationId xmlns:a16="http://schemas.microsoft.com/office/drawing/2014/main" id="{9DD1C9B4-1C2D-2A0E-7A18-26DAEA9D5003}"/>
              </a:ext>
            </a:extLst>
          </p:cNvPr>
          <p:cNvSpPr/>
          <p:nvPr/>
        </p:nvSpPr>
        <p:spPr>
          <a:xfrm>
            <a:off x="6908794" y="12602817"/>
            <a:ext cx="9727229" cy="854292"/>
          </a:xfrm>
          <a:prstGeom prst="roundRect">
            <a:avLst>
              <a:gd name="adj" fmla="val 750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1FC50450-12CD-96A2-24E0-39F0A388BA4C}"/>
              </a:ext>
            </a:extLst>
          </p:cNvPr>
          <p:cNvSpPr txBox="1"/>
          <p:nvPr/>
        </p:nvSpPr>
        <p:spPr>
          <a:xfrm>
            <a:off x="4562949" y="13496866"/>
            <a:ext cx="12572112" cy="1477328"/>
          </a:xfrm>
          <a:prstGeom prst="rect">
            <a:avLst/>
          </a:prstGeom>
          <a:solidFill>
            <a:schemeClr val="accent4">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06_Assessment.ipynb</a:t>
            </a:r>
          </a:p>
        </p:txBody>
      </p:sp>
      <p:sp>
        <p:nvSpPr>
          <p:cNvPr id="8" name="TextBox 7">
            <a:extLst>
              <a:ext uri="{FF2B5EF4-FFF2-40B4-BE49-F238E27FC236}">
                <a16:creationId xmlns:a16="http://schemas.microsoft.com/office/drawing/2014/main" id="{7A0A50AE-575F-D9E2-46F9-63EE0BB867AE}"/>
              </a:ext>
            </a:extLst>
          </p:cNvPr>
          <p:cNvSpPr txBox="1"/>
          <p:nvPr/>
        </p:nvSpPr>
        <p:spPr>
          <a:xfrm>
            <a:off x="4562949" y="15619133"/>
            <a:ext cx="12572112" cy="2862322"/>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 Wrap-up and Assessment</a:t>
            </a:r>
          </a:p>
        </p:txBody>
      </p:sp>
      <p:sp>
        <p:nvSpPr>
          <p:cNvPr id="12" name="TextBox 11">
            <a:extLst>
              <a:ext uri="{FF2B5EF4-FFF2-40B4-BE49-F238E27FC236}">
                <a16:creationId xmlns:a16="http://schemas.microsoft.com/office/drawing/2014/main" id="{D7E5B3F5-BDE0-9B8C-B1D4-F1D53C297497}"/>
              </a:ext>
            </a:extLst>
          </p:cNvPr>
          <p:cNvSpPr txBox="1"/>
          <p:nvPr/>
        </p:nvSpPr>
        <p:spPr>
          <a:xfrm>
            <a:off x="18452705" y="8869296"/>
            <a:ext cx="17135061" cy="1569660"/>
          </a:xfrm>
          <a:prstGeom prst="rect">
            <a:avLst/>
          </a:prstGeom>
          <a:solidFill>
            <a:schemeClr val="accent4">
              <a:lumMod val="40000"/>
              <a:lumOff val="60000"/>
            </a:schemeClr>
          </a:solid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9000" b="0" i="0" u="none" strike="noStrike" cap="none" spc="0" normalizeH="0" baseline="0">
                <a:ln>
                  <a:noFill/>
                </a:ln>
                <a:solidFill>
                  <a:srgbClr val="C00000"/>
                </a:solidFill>
                <a:effectLst/>
                <a:uLnTx/>
                <a:uFillTx/>
                <a:latin typeface="Arial" panose="020B0604020202020204" pitchFamily="34" charset="0"/>
                <a:cs typeface="Arial" panose="020B0604020202020204" pitchFamily="34" charset="0"/>
              </a:defRPr>
            </a:lvl1pPr>
          </a:lstStyle>
          <a:p>
            <a:r>
              <a:rPr lang="en-US" sz="9600" dirty="0">
                <a:hlinkClick r:id="rId4"/>
              </a:rPr>
              <a:t>https://tinyurl.com/nvdligaidms</a:t>
            </a:r>
            <a:endParaRPr lang="en-US" sz="9600" dirty="0"/>
          </a:p>
        </p:txBody>
      </p:sp>
    </p:spTree>
    <p:extLst>
      <p:ext uri="{BB962C8B-B14F-4D97-AF65-F5344CB8AC3E}">
        <p14:creationId xmlns:p14="http://schemas.microsoft.com/office/powerpoint/2010/main" val="18223237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247</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2" name="Picture 1">
            <a:extLst>
              <a:ext uri="{FF2B5EF4-FFF2-40B4-BE49-F238E27FC236}">
                <a16:creationId xmlns:a16="http://schemas.microsoft.com/office/drawing/2014/main" id="{AEF0F99E-B691-4D54-9D88-44D898E291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55657" y="301080"/>
            <a:ext cx="25264686" cy="19366933"/>
          </a:xfrm>
          <a:prstGeom prst="rect">
            <a:avLst/>
          </a:prstGeom>
        </p:spPr>
      </p:pic>
      <p:sp>
        <p:nvSpPr>
          <p:cNvPr id="3" name="TextBox 2">
            <a:extLst>
              <a:ext uri="{FF2B5EF4-FFF2-40B4-BE49-F238E27FC236}">
                <a16:creationId xmlns:a16="http://schemas.microsoft.com/office/drawing/2014/main" id="{DD262C5F-A15A-2E8B-14E6-0F0CA3F12D58}"/>
              </a:ext>
            </a:extLst>
          </p:cNvPr>
          <p:cNvSpPr txBox="1"/>
          <p:nvPr/>
        </p:nvSpPr>
        <p:spPr>
          <a:xfrm>
            <a:off x="9144000" y="19686734"/>
            <a:ext cx="18288000" cy="738664"/>
          </a:xfrm>
          <a:prstGeom prst="rect">
            <a:avLst/>
          </a:prstGeom>
          <a:noFill/>
        </p:spPr>
        <p:txBody>
          <a:bodyPr wrap="square">
            <a:spAutoFit/>
          </a:bodyPr>
          <a:lstStyle/>
          <a:p>
            <a:pPr algn="ctr"/>
            <a:r>
              <a:rPr lang="en-US" sz="4200" dirty="0">
                <a:latin typeface="Calibri" panose="020F0502020204030204" pitchFamily="34" charset="0"/>
                <a:cs typeface="Calibri" panose="020F0502020204030204" pitchFamily="34" charset="0"/>
                <a:hlinkClick r:id="rId3"/>
              </a:rPr>
              <a:t>https://learn.nvidia.com/certificates?id=q3oo-oBhTQKtyCCote2E-Q</a:t>
            </a:r>
            <a:endParaRPr lang="en-US" sz="4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2152414"/>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AI Agents and </a:t>
            </a:r>
            <a:br>
              <a:rPr lang="en-US" sz="21600" dirty="0">
                <a:solidFill>
                  <a:srgbClr val="C00000"/>
                </a:solidFill>
              </a:rPr>
            </a:br>
            <a:r>
              <a:rPr lang="en-US" sz="21600" dirty="0">
                <a:solidFill>
                  <a:srgbClr val="C00000"/>
                </a:solidFill>
              </a:rPr>
              <a:t>Large Multimodal Agents (LMAs)</a:t>
            </a: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2098694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601FDCE-57F2-F0B7-170E-8047AB4003C1}"/>
              </a:ext>
            </a:extLst>
          </p:cNvPr>
          <p:cNvSpPr/>
          <p:nvPr/>
        </p:nvSpPr>
        <p:spPr>
          <a:xfrm>
            <a:off x="1603170" y="1888869"/>
            <a:ext cx="33753276" cy="16796262"/>
          </a:xfrm>
          <a:custGeom>
            <a:avLst/>
            <a:gdLst>
              <a:gd name="connsiteX0" fmla="*/ 0 w 1442434"/>
              <a:gd name="connsiteY0" fmla="*/ 824248 h 824248"/>
              <a:gd name="connsiteX1" fmla="*/ 978794 w 1442434"/>
              <a:gd name="connsiteY1" fmla="*/ 656823 h 824248"/>
              <a:gd name="connsiteX2" fmla="*/ 1442434 w 1442434"/>
              <a:gd name="connsiteY2" fmla="*/ 0 h 824248"/>
              <a:gd name="connsiteX0" fmla="*/ 0 w 1442434"/>
              <a:gd name="connsiteY0" fmla="*/ 824248 h 824248"/>
              <a:gd name="connsiteX1" fmla="*/ 864867 w 1442434"/>
              <a:gd name="connsiteY1" fmla="*/ 620798 h 824248"/>
              <a:gd name="connsiteX2" fmla="*/ 1442434 w 1442434"/>
              <a:gd name="connsiteY2" fmla="*/ 0 h 824248"/>
            </a:gdLst>
            <a:ahLst/>
            <a:cxnLst>
              <a:cxn ang="0">
                <a:pos x="connsiteX0" y="connsiteY0"/>
              </a:cxn>
              <a:cxn ang="0">
                <a:pos x="connsiteX1" y="connsiteY1"/>
              </a:cxn>
              <a:cxn ang="0">
                <a:pos x="connsiteX2" y="connsiteY2"/>
              </a:cxn>
            </a:cxnLst>
            <a:rect l="l" t="t" r="r" b="b"/>
            <a:pathLst>
              <a:path w="1442434" h="824248">
                <a:moveTo>
                  <a:pt x="0" y="824248"/>
                </a:moveTo>
                <a:cubicBezTo>
                  <a:pt x="369194" y="809223"/>
                  <a:pt x="624461" y="758173"/>
                  <a:pt x="864867" y="620798"/>
                </a:cubicBezTo>
                <a:cubicBezTo>
                  <a:pt x="1105273" y="483423"/>
                  <a:pt x="1330817" y="259724"/>
                  <a:pt x="1442434" y="0"/>
                </a:cubicBezTo>
              </a:path>
            </a:pathLst>
          </a:custGeom>
          <a:noFill/>
          <a:ln w="76200">
            <a:solidFill>
              <a:srgbClr val="00B05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3200"/>
            <a:endParaRPr lang="en-US" sz="54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9973B6DF-9C69-6D9C-4960-8550B3429EA6}"/>
              </a:ext>
            </a:extLst>
          </p:cNvPr>
          <p:cNvSpPr>
            <a:spLocks noGrp="1"/>
          </p:cNvSpPr>
          <p:nvPr>
            <p:ph type="title"/>
          </p:nvPr>
        </p:nvSpPr>
        <p:spPr>
          <a:xfrm>
            <a:off x="1603172" y="173495"/>
            <a:ext cx="33666543" cy="2334153"/>
          </a:xfrm>
        </p:spPr>
        <p:txBody>
          <a:bodyPr>
            <a:normAutofit/>
          </a:bodyPr>
          <a:lstStyle/>
          <a:p>
            <a:r>
              <a:rPr lang="en-US" dirty="0"/>
              <a:t>Generative AI, Agentic AI, Physical AI</a:t>
            </a:r>
            <a:endParaRPr lang="en-US" sz="8700" dirty="0"/>
          </a:p>
        </p:txBody>
      </p:sp>
      <p:sp>
        <p:nvSpPr>
          <p:cNvPr id="4" name="Slide Number Placeholder 3">
            <a:extLst>
              <a:ext uri="{FF2B5EF4-FFF2-40B4-BE49-F238E27FC236}">
                <a16:creationId xmlns:a16="http://schemas.microsoft.com/office/drawing/2014/main" id="{6CFED9C7-0078-39A6-8205-EE747F4196BC}"/>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249</a:t>
            </a:fld>
            <a:endParaRPr lang="en-US">
              <a:solidFill>
                <a:prstClr val="black">
                  <a:tint val="75000"/>
                </a:prstClr>
              </a:solidFill>
              <a:latin typeface="Calibri" panose="020F0502020204030204"/>
            </a:endParaRPr>
          </a:p>
        </p:txBody>
      </p:sp>
      <p:sp>
        <p:nvSpPr>
          <p:cNvPr id="7" name="Rectangle 6">
            <a:extLst>
              <a:ext uri="{FF2B5EF4-FFF2-40B4-BE49-F238E27FC236}">
                <a16:creationId xmlns:a16="http://schemas.microsoft.com/office/drawing/2014/main" id="{E5A5EC10-60B9-CC3A-2951-C13020D8B06C}"/>
              </a:ext>
            </a:extLst>
          </p:cNvPr>
          <p:cNvSpPr/>
          <p:nvPr/>
        </p:nvSpPr>
        <p:spPr>
          <a:xfrm>
            <a:off x="557214" y="19818833"/>
            <a:ext cx="34799232" cy="553998"/>
          </a:xfrm>
          <a:prstGeom prst="rect">
            <a:avLst/>
          </a:prstGeom>
        </p:spPr>
        <p:txBody>
          <a:bodyPr wrap="square">
            <a:spAutoFit/>
          </a:bodyPr>
          <a:lstStyle/>
          <a:p>
            <a:pPr algn="ctr" defTabSz="2743200"/>
            <a:r>
              <a:rPr lang="en-US" sz="3000" dirty="0">
                <a:solidFill>
                  <a:prstClr val="white">
                    <a:lumMod val="75000"/>
                  </a:prstClr>
                </a:solidFill>
                <a:latin typeface="Calibri" panose="020F0502020204030204"/>
              </a:rPr>
              <a:t>Source: NVIDIA (2025), GTC March 2025 Keynote with NVIDIA CEO Jensen Huang, </a:t>
            </a:r>
            <a:r>
              <a:rPr lang="en-US" sz="3000" dirty="0">
                <a:solidFill>
                  <a:prstClr val="white">
                    <a:lumMod val="75000"/>
                  </a:prstClr>
                </a:solidFill>
                <a:latin typeface="Calibri" panose="020F0502020204030204"/>
                <a:hlinkClick r:id="rId3">
                  <a:extLst>
                    <a:ext uri="{A12FA001-AC4F-418D-AE19-62706E023703}">
                      <ahyp:hlinkClr xmlns:ahyp="http://schemas.microsoft.com/office/drawing/2018/hyperlinkcolor" val="tx"/>
                    </a:ext>
                  </a:extLst>
                </a:hlinkClick>
              </a:rPr>
              <a:t>https://www.youtube.com/watch?v=_waPvOwL9Z8</a:t>
            </a:r>
            <a:endParaRPr lang="en-US" sz="3000" dirty="0">
              <a:solidFill>
                <a:prstClr val="white">
                  <a:lumMod val="75000"/>
                </a:prstClr>
              </a:solidFill>
              <a:latin typeface="Calibri" panose="020F0502020204030204"/>
            </a:endParaRPr>
          </a:p>
        </p:txBody>
      </p:sp>
      <p:sp>
        <p:nvSpPr>
          <p:cNvPr id="3" name="TextBox 2">
            <a:extLst>
              <a:ext uri="{FF2B5EF4-FFF2-40B4-BE49-F238E27FC236}">
                <a16:creationId xmlns:a16="http://schemas.microsoft.com/office/drawing/2014/main" id="{DA5D9060-B116-BBB5-5F13-246915EABA93}"/>
              </a:ext>
            </a:extLst>
          </p:cNvPr>
          <p:cNvSpPr txBox="1"/>
          <p:nvPr/>
        </p:nvSpPr>
        <p:spPr>
          <a:xfrm>
            <a:off x="237197" y="17343545"/>
            <a:ext cx="6684135" cy="1384995"/>
          </a:xfrm>
          <a:prstGeom prst="rect">
            <a:avLst/>
          </a:prstGeom>
          <a:solidFill>
            <a:schemeClr val="bg1"/>
          </a:solidFill>
        </p:spPr>
        <p:txBody>
          <a:bodyPr wrap="square" rtlCol="0">
            <a:spAutoFit/>
          </a:bodyPr>
          <a:lstStyle/>
          <a:p>
            <a:pPr defTabSz="2743200"/>
            <a:r>
              <a:rPr lang="en-US" sz="8400" b="1" dirty="0">
                <a:solidFill>
                  <a:srgbClr val="C00000"/>
                </a:solidFill>
                <a:latin typeface="Calibri" panose="020F0502020204030204" pitchFamily="34" charset="0"/>
                <a:cs typeface="Calibri" panose="020F0502020204030204" pitchFamily="34" charset="0"/>
              </a:rPr>
              <a:t>2012 </a:t>
            </a:r>
            <a:r>
              <a:rPr lang="en-US" sz="8400" b="1" dirty="0" err="1">
                <a:solidFill>
                  <a:srgbClr val="C00000"/>
                </a:solidFill>
                <a:latin typeface="Calibri" panose="020F0502020204030204" pitchFamily="34" charset="0"/>
                <a:cs typeface="Calibri" panose="020F0502020204030204" pitchFamily="34" charset="0"/>
              </a:rPr>
              <a:t>AlexNet</a:t>
            </a:r>
            <a:endParaRPr lang="en-US" sz="8400" b="1" dirty="0">
              <a:solidFill>
                <a:srgbClr val="C0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BECD0F0-2AF0-748F-A1F3-83CEE701776B}"/>
              </a:ext>
            </a:extLst>
          </p:cNvPr>
          <p:cNvSpPr txBox="1"/>
          <p:nvPr/>
        </p:nvSpPr>
        <p:spPr>
          <a:xfrm>
            <a:off x="9076703" y="14433896"/>
            <a:ext cx="7445829" cy="1384995"/>
          </a:xfrm>
          <a:prstGeom prst="rect">
            <a:avLst/>
          </a:prstGeom>
          <a:solidFill>
            <a:schemeClr val="bg1"/>
          </a:solidFill>
        </p:spPr>
        <p:txBody>
          <a:bodyPr wrap="square" rtlCol="0">
            <a:spAutoFit/>
          </a:bodyPr>
          <a:lstStyle/>
          <a:p>
            <a:pPr defTabSz="2743200"/>
            <a:r>
              <a:rPr lang="en-US" sz="8400" b="1" dirty="0">
                <a:solidFill>
                  <a:srgbClr val="C00000"/>
                </a:solidFill>
                <a:latin typeface="Calibri" panose="020F0502020204030204" pitchFamily="34" charset="0"/>
                <a:cs typeface="Calibri" panose="020F0502020204030204" pitchFamily="34" charset="0"/>
              </a:rPr>
              <a:t>Perception AI </a:t>
            </a:r>
          </a:p>
        </p:txBody>
      </p:sp>
      <p:sp>
        <p:nvSpPr>
          <p:cNvPr id="8" name="TextBox 7">
            <a:extLst>
              <a:ext uri="{FF2B5EF4-FFF2-40B4-BE49-F238E27FC236}">
                <a16:creationId xmlns:a16="http://schemas.microsoft.com/office/drawing/2014/main" id="{7F17BBE6-40CB-9418-F92C-0663B8DE008D}"/>
              </a:ext>
            </a:extLst>
          </p:cNvPr>
          <p:cNvSpPr txBox="1"/>
          <p:nvPr/>
        </p:nvSpPr>
        <p:spPr>
          <a:xfrm>
            <a:off x="17888507" y="11619210"/>
            <a:ext cx="7445829" cy="1384995"/>
          </a:xfrm>
          <a:prstGeom prst="rect">
            <a:avLst/>
          </a:prstGeom>
          <a:solidFill>
            <a:schemeClr val="bg1"/>
          </a:solidFill>
        </p:spPr>
        <p:txBody>
          <a:bodyPr wrap="square" rtlCol="0">
            <a:spAutoFit/>
          </a:bodyPr>
          <a:lstStyle/>
          <a:p>
            <a:pPr defTabSz="2743200"/>
            <a:r>
              <a:rPr lang="en-US" sz="8400" b="1" dirty="0">
                <a:solidFill>
                  <a:srgbClr val="C00000"/>
                </a:solidFill>
                <a:latin typeface="Calibri" panose="020F0502020204030204" pitchFamily="34" charset="0"/>
                <a:cs typeface="Calibri" panose="020F0502020204030204" pitchFamily="34" charset="0"/>
              </a:rPr>
              <a:t>Generative AI </a:t>
            </a:r>
          </a:p>
        </p:txBody>
      </p:sp>
      <p:sp>
        <p:nvSpPr>
          <p:cNvPr id="9" name="TextBox 8">
            <a:extLst>
              <a:ext uri="{FF2B5EF4-FFF2-40B4-BE49-F238E27FC236}">
                <a16:creationId xmlns:a16="http://schemas.microsoft.com/office/drawing/2014/main" id="{0C75107F-5F71-B9A6-EDDE-7E238969C83A}"/>
              </a:ext>
            </a:extLst>
          </p:cNvPr>
          <p:cNvSpPr txBox="1"/>
          <p:nvPr/>
        </p:nvSpPr>
        <p:spPr>
          <a:xfrm>
            <a:off x="24685892" y="7122213"/>
            <a:ext cx="7445829" cy="1384995"/>
          </a:xfrm>
          <a:prstGeom prst="rect">
            <a:avLst/>
          </a:prstGeom>
          <a:solidFill>
            <a:schemeClr val="bg1"/>
          </a:solidFill>
        </p:spPr>
        <p:txBody>
          <a:bodyPr wrap="square" rtlCol="0">
            <a:spAutoFit/>
          </a:bodyPr>
          <a:lstStyle/>
          <a:p>
            <a:pPr defTabSz="2743200"/>
            <a:r>
              <a:rPr lang="en-US" sz="8400" b="1" dirty="0">
                <a:solidFill>
                  <a:srgbClr val="C00000"/>
                </a:solidFill>
                <a:latin typeface="Calibri" panose="020F0502020204030204" pitchFamily="34" charset="0"/>
                <a:cs typeface="Calibri" panose="020F0502020204030204" pitchFamily="34" charset="0"/>
              </a:rPr>
              <a:t>Agentic AI </a:t>
            </a:r>
          </a:p>
        </p:txBody>
      </p:sp>
      <p:sp>
        <p:nvSpPr>
          <p:cNvPr id="10" name="TextBox 9">
            <a:extLst>
              <a:ext uri="{FF2B5EF4-FFF2-40B4-BE49-F238E27FC236}">
                <a16:creationId xmlns:a16="http://schemas.microsoft.com/office/drawing/2014/main" id="{35B15FA0-7324-3D94-39E1-11925662A730}"/>
              </a:ext>
            </a:extLst>
          </p:cNvPr>
          <p:cNvSpPr txBox="1"/>
          <p:nvPr/>
        </p:nvSpPr>
        <p:spPr>
          <a:xfrm>
            <a:off x="29756477" y="3144243"/>
            <a:ext cx="6605013" cy="1384995"/>
          </a:xfrm>
          <a:prstGeom prst="rect">
            <a:avLst/>
          </a:prstGeom>
          <a:solidFill>
            <a:schemeClr val="bg1"/>
          </a:solidFill>
        </p:spPr>
        <p:txBody>
          <a:bodyPr wrap="square" rtlCol="0">
            <a:spAutoFit/>
          </a:bodyPr>
          <a:lstStyle/>
          <a:p>
            <a:pPr defTabSz="2743200"/>
            <a:r>
              <a:rPr lang="en-US" sz="8400" b="1" dirty="0">
                <a:solidFill>
                  <a:srgbClr val="C00000"/>
                </a:solidFill>
                <a:latin typeface="Calibri" panose="020F0502020204030204" pitchFamily="34" charset="0"/>
                <a:cs typeface="Calibri" panose="020F0502020204030204" pitchFamily="34" charset="0"/>
              </a:rPr>
              <a:t>Physical AI</a:t>
            </a:r>
          </a:p>
        </p:txBody>
      </p:sp>
      <p:sp>
        <p:nvSpPr>
          <p:cNvPr id="11" name="TextBox 10">
            <a:extLst>
              <a:ext uri="{FF2B5EF4-FFF2-40B4-BE49-F238E27FC236}">
                <a16:creationId xmlns:a16="http://schemas.microsoft.com/office/drawing/2014/main" id="{34838DA6-4EA4-A3ED-9454-4C98AFA23EE4}"/>
              </a:ext>
            </a:extLst>
          </p:cNvPr>
          <p:cNvSpPr txBox="1"/>
          <p:nvPr/>
        </p:nvSpPr>
        <p:spPr>
          <a:xfrm>
            <a:off x="237195" y="18509424"/>
            <a:ext cx="9567846" cy="1015663"/>
          </a:xfrm>
          <a:prstGeom prst="rect">
            <a:avLst/>
          </a:prstGeom>
          <a:noFill/>
        </p:spPr>
        <p:txBody>
          <a:bodyPr wrap="square" rtlCol="0">
            <a:spAutoFit/>
          </a:bodyPr>
          <a:lstStyle/>
          <a:p>
            <a:pPr defTabSz="2743200"/>
            <a:r>
              <a:rPr lang="en-US" sz="6000" dirty="0">
                <a:solidFill>
                  <a:prstClr val="black"/>
                </a:solidFill>
                <a:latin typeface="Calibri" panose="020F0502020204030204" pitchFamily="34" charset="0"/>
                <a:cs typeface="Calibri" panose="020F0502020204030204" pitchFamily="34" charset="0"/>
              </a:rPr>
              <a:t>Deep learning breakthrough</a:t>
            </a:r>
          </a:p>
        </p:txBody>
      </p:sp>
      <p:sp>
        <p:nvSpPr>
          <p:cNvPr id="12" name="TextBox 11">
            <a:extLst>
              <a:ext uri="{FF2B5EF4-FFF2-40B4-BE49-F238E27FC236}">
                <a16:creationId xmlns:a16="http://schemas.microsoft.com/office/drawing/2014/main" id="{E42A7D9A-582A-283A-7EA4-3E5CDA7A7A5D}"/>
              </a:ext>
            </a:extLst>
          </p:cNvPr>
          <p:cNvSpPr txBox="1"/>
          <p:nvPr/>
        </p:nvSpPr>
        <p:spPr>
          <a:xfrm>
            <a:off x="9076701" y="15747219"/>
            <a:ext cx="9567846" cy="2862322"/>
          </a:xfrm>
          <a:prstGeom prst="rect">
            <a:avLst/>
          </a:prstGeom>
          <a:solidFill>
            <a:schemeClr val="bg1"/>
          </a:solidFill>
        </p:spPr>
        <p:txBody>
          <a:bodyPr wrap="square" rtlCol="0">
            <a:spAutoFit/>
          </a:bodyPr>
          <a:lstStyle/>
          <a:p>
            <a:pPr defTabSz="2743200"/>
            <a:r>
              <a:rPr lang="en-US" sz="6000" dirty="0">
                <a:solidFill>
                  <a:prstClr val="black"/>
                </a:solidFill>
                <a:latin typeface="Calibri" panose="020F0502020204030204" pitchFamily="34" charset="0"/>
                <a:cs typeface="Calibri" panose="020F0502020204030204" pitchFamily="34" charset="0"/>
              </a:rPr>
              <a:t>Speech recognition </a:t>
            </a:r>
          </a:p>
          <a:p>
            <a:pPr defTabSz="2743200"/>
            <a:r>
              <a:rPr lang="en-US" sz="6000" dirty="0">
                <a:solidFill>
                  <a:prstClr val="black"/>
                </a:solidFill>
                <a:latin typeface="Calibri" panose="020F0502020204030204" pitchFamily="34" charset="0"/>
                <a:cs typeface="Calibri" panose="020F0502020204030204" pitchFamily="34" charset="0"/>
              </a:rPr>
              <a:t>Deep recommender systems</a:t>
            </a:r>
          </a:p>
          <a:p>
            <a:pPr defTabSz="2743200"/>
            <a:r>
              <a:rPr lang="en-US" sz="6000" dirty="0">
                <a:solidFill>
                  <a:prstClr val="black"/>
                </a:solidFill>
                <a:latin typeface="Calibri" panose="020F0502020204030204" pitchFamily="34" charset="0"/>
                <a:cs typeface="Calibri" panose="020F0502020204030204" pitchFamily="34" charset="0"/>
              </a:rPr>
              <a:t>Medical imaging</a:t>
            </a:r>
          </a:p>
        </p:txBody>
      </p:sp>
      <p:sp>
        <p:nvSpPr>
          <p:cNvPr id="13" name="TextBox 12">
            <a:extLst>
              <a:ext uri="{FF2B5EF4-FFF2-40B4-BE49-F238E27FC236}">
                <a16:creationId xmlns:a16="http://schemas.microsoft.com/office/drawing/2014/main" id="{49A41FC3-3775-C6C9-870D-0B39302C80B4}"/>
              </a:ext>
            </a:extLst>
          </p:cNvPr>
          <p:cNvSpPr txBox="1"/>
          <p:nvPr/>
        </p:nvSpPr>
        <p:spPr>
          <a:xfrm>
            <a:off x="17993261" y="12896879"/>
            <a:ext cx="6965211" cy="1938992"/>
          </a:xfrm>
          <a:prstGeom prst="rect">
            <a:avLst/>
          </a:prstGeom>
          <a:solidFill>
            <a:schemeClr val="bg1"/>
          </a:solidFill>
        </p:spPr>
        <p:txBody>
          <a:bodyPr wrap="square" rtlCol="0">
            <a:spAutoFit/>
          </a:bodyPr>
          <a:lstStyle/>
          <a:p>
            <a:pPr defTabSz="2743200"/>
            <a:r>
              <a:rPr lang="en-US" sz="6000" dirty="0">
                <a:solidFill>
                  <a:prstClr val="black"/>
                </a:solidFill>
                <a:latin typeface="Calibri" panose="020F0502020204030204" pitchFamily="34" charset="0"/>
                <a:cs typeface="Calibri" panose="020F0502020204030204" pitchFamily="34" charset="0"/>
              </a:rPr>
              <a:t>Digital marketing</a:t>
            </a:r>
          </a:p>
          <a:p>
            <a:pPr defTabSz="2743200"/>
            <a:r>
              <a:rPr lang="en-US" sz="6000" dirty="0">
                <a:solidFill>
                  <a:prstClr val="black"/>
                </a:solidFill>
                <a:latin typeface="Calibri" panose="020F0502020204030204" pitchFamily="34" charset="0"/>
                <a:cs typeface="Calibri" panose="020F0502020204030204" pitchFamily="34" charset="0"/>
              </a:rPr>
              <a:t>Content creation</a:t>
            </a:r>
          </a:p>
        </p:txBody>
      </p:sp>
      <p:sp>
        <p:nvSpPr>
          <p:cNvPr id="14" name="TextBox 13">
            <a:extLst>
              <a:ext uri="{FF2B5EF4-FFF2-40B4-BE49-F238E27FC236}">
                <a16:creationId xmlns:a16="http://schemas.microsoft.com/office/drawing/2014/main" id="{676BCA19-8CFA-222D-B0BB-C23EC7F6EE0B}"/>
              </a:ext>
            </a:extLst>
          </p:cNvPr>
          <p:cNvSpPr txBox="1"/>
          <p:nvPr/>
        </p:nvSpPr>
        <p:spPr>
          <a:xfrm>
            <a:off x="24737649" y="8381319"/>
            <a:ext cx="6829386" cy="2862322"/>
          </a:xfrm>
          <a:prstGeom prst="rect">
            <a:avLst/>
          </a:prstGeom>
          <a:solidFill>
            <a:schemeClr val="bg1"/>
          </a:solidFill>
        </p:spPr>
        <p:txBody>
          <a:bodyPr wrap="square" rtlCol="0">
            <a:spAutoFit/>
          </a:bodyPr>
          <a:lstStyle/>
          <a:p>
            <a:pPr defTabSz="2743200"/>
            <a:r>
              <a:rPr lang="en-US" sz="6000" dirty="0">
                <a:solidFill>
                  <a:prstClr val="black"/>
                </a:solidFill>
                <a:latin typeface="Calibri" panose="020F0502020204030204" pitchFamily="34" charset="0"/>
                <a:cs typeface="Calibri" panose="020F0502020204030204" pitchFamily="34" charset="0"/>
              </a:rPr>
              <a:t>Coding assistants</a:t>
            </a:r>
          </a:p>
          <a:p>
            <a:pPr defTabSz="2743200"/>
            <a:r>
              <a:rPr lang="en-US" sz="6000" dirty="0">
                <a:solidFill>
                  <a:prstClr val="black"/>
                </a:solidFill>
                <a:latin typeface="Calibri" panose="020F0502020204030204" pitchFamily="34" charset="0"/>
                <a:cs typeface="Calibri" panose="020F0502020204030204" pitchFamily="34" charset="0"/>
              </a:rPr>
              <a:t>Customer service</a:t>
            </a:r>
          </a:p>
          <a:p>
            <a:pPr defTabSz="2743200"/>
            <a:r>
              <a:rPr lang="en-US" sz="6000" dirty="0">
                <a:solidFill>
                  <a:prstClr val="black"/>
                </a:solidFill>
                <a:latin typeface="Calibri" panose="020F0502020204030204" pitchFamily="34" charset="0"/>
                <a:cs typeface="Calibri" panose="020F0502020204030204" pitchFamily="34" charset="0"/>
              </a:rPr>
              <a:t>Patient care</a:t>
            </a:r>
          </a:p>
        </p:txBody>
      </p:sp>
      <p:sp>
        <p:nvSpPr>
          <p:cNvPr id="15" name="TextBox 14">
            <a:extLst>
              <a:ext uri="{FF2B5EF4-FFF2-40B4-BE49-F238E27FC236}">
                <a16:creationId xmlns:a16="http://schemas.microsoft.com/office/drawing/2014/main" id="{1CAE19E5-A43E-8A09-0DC2-132EBB6D0400}"/>
              </a:ext>
            </a:extLst>
          </p:cNvPr>
          <p:cNvSpPr txBox="1"/>
          <p:nvPr/>
        </p:nvSpPr>
        <p:spPr>
          <a:xfrm>
            <a:off x="29747807" y="4403474"/>
            <a:ext cx="6605013" cy="1938992"/>
          </a:xfrm>
          <a:prstGeom prst="rect">
            <a:avLst/>
          </a:prstGeom>
          <a:solidFill>
            <a:schemeClr val="bg1"/>
          </a:solidFill>
        </p:spPr>
        <p:txBody>
          <a:bodyPr wrap="square" rtlCol="0">
            <a:spAutoFit/>
          </a:bodyPr>
          <a:lstStyle/>
          <a:p>
            <a:pPr defTabSz="2743200"/>
            <a:r>
              <a:rPr lang="en-US" sz="6000" dirty="0">
                <a:solidFill>
                  <a:prstClr val="black"/>
                </a:solidFill>
                <a:latin typeface="Calibri" panose="020F0502020204030204" pitchFamily="34" charset="0"/>
                <a:cs typeface="Calibri" panose="020F0502020204030204" pitchFamily="34" charset="0"/>
              </a:rPr>
              <a:t>Self-driving cars</a:t>
            </a:r>
          </a:p>
          <a:p>
            <a:pPr defTabSz="2743200"/>
            <a:r>
              <a:rPr lang="en-US" sz="6000" dirty="0">
                <a:solidFill>
                  <a:prstClr val="black"/>
                </a:solidFill>
                <a:latin typeface="Calibri" panose="020F0502020204030204" pitchFamily="34" charset="0"/>
                <a:cs typeface="Calibri" panose="020F0502020204030204" pitchFamily="34" charset="0"/>
              </a:rPr>
              <a:t>General robotics</a:t>
            </a:r>
          </a:p>
        </p:txBody>
      </p:sp>
    </p:spTree>
    <p:extLst>
      <p:ext uri="{BB962C8B-B14F-4D97-AF65-F5344CB8AC3E}">
        <p14:creationId xmlns:p14="http://schemas.microsoft.com/office/powerpoint/2010/main" val="1368507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5231879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3B6DF-9C69-6D9C-4960-8550B3429EA6}"/>
              </a:ext>
            </a:extLst>
          </p:cNvPr>
          <p:cNvSpPr>
            <a:spLocks noGrp="1"/>
          </p:cNvSpPr>
          <p:nvPr>
            <p:ph type="title"/>
          </p:nvPr>
        </p:nvSpPr>
        <p:spPr>
          <a:xfrm>
            <a:off x="1603172" y="173495"/>
            <a:ext cx="33666543" cy="2334153"/>
          </a:xfrm>
        </p:spPr>
        <p:txBody>
          <a:bodyPr>
            <a:normAutofit/>
          </a:bodyPr>
          <a:lstStyle/>
          <a:p>
            <a:r>
              <a:rPr lang="en-US" dirty="0"/>
              <a:t>Generative AI LLMs (2017-2025)</a:t>
            </a:r>
            <a:endParaRPr lang="en-US" sz="8700" dirty="0"/>
          </a:p>
        </p:txBody>
      </p:sp>
      <p:sp>
        <p:nvSpPr>
          <p:cNvPr id="4" name="Slide Number Placeholder 3">
            <a:extLst>
              <a:ext uri="{FF2B5EF4-FFF2-40B4-BE49-F238E27FC236}">
                <a16:creationId xmlns:a16="http://schemas.microsoft.com/office/drawing/2014/main" id="{6CFED9C7-0078-39A6-8205-EE747F4196BC}"/>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250</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C6C0DB83-E7C1-15A4-EF5C-A667897480FE}"/>
              </a:ext>
            </a:extLst>
          </p:cNvPr>
          <p:cNvPicPr>
            <a:picLocks noChangeAspect="1"/>
          </p:cNvPicPr>
          <p:nvPr/>
        </p:nvPicPr>
        <p:blipFill>
          <a:blip r:embed="rId2"/>
          <a:stretch>
            <a:fillRect/>
          </a:stretch>
        </p:blipFill>
        <p:spPr>
          <a:xfrm>
            <a:off x="1409985" y="2318202"/>
            <a:ext cx="34328886" cy="17525832"/>
          </a:xfrm>
          <a:prstGeom prst="rect">
            <a:avLst/>
          </a:prstGeom>
        </p:spPr>
      </p:pic>
      <p:sp>
        <p:nvSpPr>
          <p:cNvPr id="7" name="Rectangle 6">
            <a:extLst>
              <a:ext uri="{FF2B5EF4-FFF2-40B4-BE49-F238E27FC236}">
                <a16:creationId xmlns:a16="http://schemas.microsoft.com/office/drawing/2014/main" id="{E5A5EC10-60B9-CC3A-2951-C13020D8B06C}"/>
              </a:ext>
            </a:extLst>
          </p:cNvPr>
          <p:cNvSpPr/>
          <p:nvPr/>
        </p:nvSpPr>
        <p:spPr>
          <a:xfrm>
            <a:off x="557214" y="19818831"/>
            <a:ext cx="34799232" cy="553998"/>
          </a:xfrm>
          <a:prstGeom prst="rect">
            <a:avLst/>
          </a:prstGeom>
        </p:spPr>
        <p:txBody>
          <a:bodyPr wrap="square">
            <a:spAutoFit/>
          </a:bodyPr>
          <a:lstStyle/>
          <a:p>
            <a:pPr algn="ctr" defTabSz="2743200"/>
            <a:r>
              <a:rPr lang="en-US" sz="3000" dirty="0">
                <a:solidFill>
                  <a:prstClr val="white">
                    <a:lumMod val="75000"/>
                  </a:prstClr>
                </a:solidFill>
                <a:latin typeface="Calibri" panose="020F0502020204030204"/>
              </a:rPr>
              <a:t>Source: https://</a:t>
            </a:r>
            <a:r>
              <a:rPr lang="en-US" sz="3000" dirty="0" err="1">
                <a:solidFill>
                  <a:prstClr val="white">
                    <a:lumMod val="75000"/>
                  </a:prstClr>
                </a:solidFill>
                <a:latin typeface="Calibri" panose="020F0502020204030204"/>
              </a:rPr>
              <a:t>github.com</a:t>
            </a:r>
            <a:r>
              <a:rPr lang="en-US" sz="3000" dirty="0">
                <a:solidFill>
                  <a:prstClr val="white">
                    <a:lumMod val="75000"/>
                  </a:prstClr>
                </a:solidFill>
                <a:latin typeface="Calibri" panose="020F0502020204030204"/>
              </a:rPr>
              <a:t>/Hannibal046/Awesome-LLM</a:t>
            </a:r>
            <a:endParaRPr lang="en-US" altLang="zh-TW" sz="3000" dirty="0">
              <a:solidFill>
                <a:prstClr val="white">
                  <a:lumMod val="75000"/>
                </a:prstClr>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92403101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1EDB-4CB5-4B6F-7B3B-9511DCADCF44}"/>
              </a:ext>
            </a:extLst>
          </p:cNvPr>
          <p:cNvSpPr>
            <a:spLocks noGrp="1"/>
          </p:cNvSpPr>
          <p:nvPr>
            <p:ph type="title"/>
          </p:nvPr>
        </p:nvSpPr>
        <p:spPr>
          <a:xfrm>
            <a:off x="1666935" y="168301"/>
            <a:ext cx="33666543" cy="2091743"/>
          </a:xfrm>
        </p:spPr>
        <p:txBody>
          <a:bodyPr>
            <a:normAutofit fontScale="90000"/>
          </a:bodyPr>
          <a:lstStyle/>
          <a:p>
            <a:r>
              <a:rPr lang="en-US" dirty="0"/>
              <a:t>From Generative AI to Agentic AI</a:t>
            </a:r>
          </a:p>
        </p:txBody>
      </p:sp>
      <p:sp>
        <p:nvSpPr>
          <p:cNvPr id="4" name="Slide Number Placeholder 3">
            <a:extLst>
              <a:ext uri="{FF2B5EF4-FFF2-40B4-BE49-F238E27FC236}">
                <a16:creationId xmlns:a16="http://schemas.microsoft.com/office/drawing/2014/main" id="{2AC94908-DEB6-F702-453E-99D6182B43C4}"/>
              </a:ext>
            </a:extLst>
          </p:cNvPr>
          <p:cNvSpPr>
            <a:spLocks noGrp="1"/>
          </p:cNvSpPr>
          <p:nvPr>
            <p:ph type="sldNum" sz="quarter" idx="12"/>
          </p:nvPr>
        </p:nvSpPr>
        <p:spPr/>
        <p:txBody>
          <a:bodyPr/>
          <a:lstStyle/>
          <a:p>
            <a:fld id="{5D6FF71F-CF6A-4C46-8F9B-61D49EEA70E3}" type="slidenum">
              <a:rPr lang="en-US" smtClean="0"/>
              <a:t>251</a:t>
            </a:fld>
            <a:endParaRPr lang="en-US"/>
          </a:p>
        </p:txBody>
      </p:sp>
      <p:pic>
        <p:nvPicPr>
          <p:cNvPr id="5" name="Picture 4">
            <a:extLst>
              <a:ext uri="{FF2B5EF4-FFF2-40B4-BE49-F238E27FC236}">
                <a16:creationId xmlns:a16="http://schemas.microsoft.com/office/drawing/2014/main" id="{47054D9C-ECA6-32DA-B86C-437B372390D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7583" y="2171257"/>
            <a:ext cx="32945248" cy="17594991"/>
          </a:xfrm>
          <a:prstGeom prst="rect">
            <a:avLst/>
          </a:prstGeom>
        </p:spPr>
      </p:pic>
      <p:sp>
        <p:nvSpPr>
          <p:cNvPr id="6" name="TextBox 5">
            <a:extLst>
              <a:ext uri="{FF2B5EF4-FFF2-40B4-BE49-F238E27FC236}">
                <a16:creationId xmlns:a16="http://schemas.microsoft.com/office/drawing/2014/main" id="{A2BBBA13-EB1C-63D5-F9CA-68C77EBE7690}"/>
              </a:ext>
            </a:extLst>
          </p:cNvPr>
          <p:cNvSpPr txBox="1"/>
          <p:nvPr/>
        </p:nvSpPr>
        <p:spPr>
          <a:xfrm>
            <a:off x="3208304" y="19823538"/>
            <a:ext cx="30456273" cy="553998"/>
          </a:xfrm>
          <a:prstGeom prst="rect">
            <a:avLst/>
          </a:prstGeom>
          <a:noFill/>
        </p:spPr>
        <p:txBody>
          <a:bodyPr wrap="square">
            <a:spAutoFit/>
          </a:bodyPr>
          <a:lstStyle/>
          <a:p>
            <a:pPr algn="ctr" defTabSz="2743200"/>
            <a:r>
              <a:rPr lang="en-US" sz="3000" dirty="0">
                <a:solidFill>
                  <a:prstClr val="white">
                    <a:lumMod val="75000"/>
                  </a:prstClr>
                </a:solidFill>
                <a:latin typeface="Calibri" panose="020F0502020204030204"/>
              </a:rPr>
              <a:t>Source: Schneider, Johannes. "Generative to Agentic AI: Survey, Conceptualization, and Challenges." </a:t>
            </a:r>
            <a:r>
              <a:rPr lang="en-US" sz="3000" dirty="0" err="1">
                <a:solidFill>
                  <a:prstClr val="white">
                    <a:lumMod val="75000"/>
                  </a:prstClr>
                </a:solidFill>
                <a:latin typeface="Calibri" panose="020F0502020204030204"/>
              </a:rPr>
              <a:t>arXiv</a:t>
            </a:r>
            <a:r>
              <a:rPr lang="en-US" sz="3000" dirty="0">
                <a:solidFill>
                  <a:prstClr val="white">
                    <a:lumMod val="75000"/>
                  </a:prstClr>
                </a:solidFill>
                <a:latin typeface="Calibri" panose="020F0502020204030204"/>
              </a:rPr>
              <a:t> preprint arXiv:2504.18875 (2025).</a:t>
            </a:r>
          </a:p>
        </p:txBody>
      </p:sp>
    </p:spTree>
    <p:extLst>
      <p:ext uri="{BB962C8B-B14F-4D97-AF65-F5344CB8AC3E}">
        <p14:creationId xmlns:p14="http://schemas.microsoft.com/office/powerpoint/2010/main" val="340208632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1603172" y="5267"/>
            <a:ext cx="33666543" cy="4733523"/>
          </a:xfrm>
        </p:spPr>
        <p:txBody>
          <a:bodyPr>
            <a:normAutofit/>
          </a:bodyPr>
          <a:lstStyle/>
          <a:p>
            <a:r>
              <a:rPr lang="en-US" dirty="0"/>
              <a:t> LLM-powered Multimodal Agents</a:t>
            </a:r>
            <a:br>
              <a:rPr lang="en-US" dirty="0"/>
            </a:br>
            <a:r>
              <a:rPr lang="en-US" dirty="0">
                <a:solidFill>
                  <a:srgbClr val="C00000"/>
                </a:solidFill>
              </a:rPr>
              <a:t>Large Multimodal Agents (LMAs)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252</a:t>
            </a:fld>
            <a:endParaRPr lang="en-US">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2AAF6158-454E-6100-4081-450DAA3237CC}"/>
              </a:ext>
            </a:extLst>
          </p:cNvPr>
          <p:cNvPicPr>
            <a:picLocks noChangeAspect="1"/>
          </p:cNvPicPr>
          <p:nvPr/>
        </p:nvPicPr>
        <p:blipFill>
          <a:blip r:embed="rId2"/>
          <a:stretch>
            <a:fillRect/>
          </a:stretch>
        </p:blipFill>
        <p:spPr>
          <a:xfrm>
            <a:off x="1631603" y="6560076"/>
            <a:ext cx="33312801" cy="9275136"/>
          </a:xfrm>
          <a:prstGeom prst="rect">
            <a:avLst/>
          </a:prstGeom>
        </p:spPr>
      </p:pic>
      <p:sp>
        <p:nvSpPr>
          <p:cNvPr id="6" name="TextBox 5">
            <a:extLst>
              <a:ext uri="{FF2B5EF4-FFF2-40B4-BE49-F238E27FC236}">
                <a16:creationId xmlns:a16="http://schemas.microsoft.com/office/drawing/2014/main" id="{3CAD7E86-DF69-CE18-539B-C064DD3A2BEA}"/>
              </a:ext>
            </a:extLst>
          </p:cNvPr>
          <p:cNvSpPr txBox="1"/>
          <p:nvPr/>
        </p:nvSpPr>
        <p:spPr>
          <a:xfrm>
            <a:off x="3208304" y="19823538"/>
            <a:ext cx="30456273" cy="553998"/>
          </a:xfrm>
          <a:prstGeom prst="rect">
            <a:avLst/>
          </a:prstGeom>
          <a:noFill/>
        </p:spPr>
        <p:txBody>
          <a:bodyPr wrap="square">
            <a:spAutoFit/>
          </a:bodyPr>
          <a:lstStyle/>
          <a:p>
            <a:pPr algn="ctr" defTabSz="2743200"/>
            <a:r>
              <a:rPr lang="en-US" sz="3000" dirty="0">
                <a:solidFill>
                  <a:prstClr val="white">
                    <a:lumMod val="75000"/>
                  </a:prstClr>
                </a:solidFill>
                <a:latin typeface="Calibri" panose="020F0502020204030204"/>
              </a:rPr>
              <a:t>Source: </a:t>
            </a:r>
            <a:r>
              <a:rPr lang="en-US" sz="3000" dirty="0" err="1">
                <a:solidFill>
                  <a:prstClr val="white">
                    <a:lumMod val="75000"/>
                  </a:prstClr>
                </a:solidFill>
                <a:latin typeface="Calibri" panose="020F0502020204030204"/>
              </a:rPr>
              <a:t>Xie</a:t>
            </a:r>
            <a:r>
              <a:rPr lang="en-US" sz="3000" dirty="0">
                <a:solidFill>
                  <a:prstClr val="white">
                    <a:lumMod val="75000"/>
                  </a:prstClr>
                </a:solidFill>
                <a:latin typeface="Calibri" panose="020F0502020204030204"/>
              </a:rPr>
              <a:t>, </a:t>
            </a:r>
            <a:r>
              <a:rPr lang="en-US" sz="3000" dirty="0" err="1">
                <a:solidFill>
                  <a:prstClr val="white">
                    <a:lumMod val="75000"/>
                  </a:prstClr>
                </a:solidFill>
                <a:latin typeface="Calibri" panose="020F0502020204030204"/>
              </a:rPr>
              <a:t>Junlin</a:t>
            </a:r>
            <a:r>
              <a:rPr lang="en-US" sz="3000" dirty="0">
                <a:solidFill>
                  <a:prstClr val="white">
                    <a:lumMod val="75000"/>
                  </a:prstClr>
                </a:solidFill>
                <a:latin typeface="Calibri" panose="020F0502020204030204"/>
              </a:rPr>
              <a:t>, </a:t>
            </a:r>
            <a:r>
              <a:rPr lang="en-US" sz="3000" dirty="0" err="1">
                <a:solidFill>
                  <a:prstClr val="white">
                    <a:lumMod val="75000"/>
                  </a:prstClr>
                </a:solidFill>
                <a:latin typeface="Calibri" panose="020F0502020204030204"/>
              </a:rPr>
              <a:t>Zhihong</a:t>
            </a:r>
            <a:r>
              <a:rPr lang="en-US" sz="3000" dirty="0">
                <a:solidFill>
                  <a:prstClr val="white">
                    <a:lumMod val="75000"/>
                  </a:prstClr>
                </a:solidFill>
                <a:latin typeface="Calibri" panose="020F0502020204030204"/>
              </a:rPr>
              <a:t> Chen, </a:t>
            </a:r>
            <a:r>
              <a:rPr lang="en-US" sz="3000" dirty="0" err="1">
                <a:solidFill>
                  <a:prstClr val="white">
                    <a:lumMod val="75000"/>
                  </a:prstClr>
                </a:solidFill>
                <a:latin typeface="Calibri" panose="020F0502020204030204"/>
              </a:rPr>
              <a:t>Ruifei</a:t>
            </a:r>
            <a:r>
              <a:rPr lang="en-US" sz="3000" dirty="0">
                <a:solidFill>
                  <a:prstClr val="white">
                    <a:lumMod val="75000"/>
                  </a:prstClr>
                </a:solidFill>
                <a:latin typeface="Calibri" panose="020F0502020204030204"/>
              </a:rPr>
              <a:t> Zhang, Xiang Wan, and </a:t>
            </a:r>
            <a:r>
              <a:rPr lang="en-US" sz="3000" dirty="0" err="1">
                <a:solidFill>
                  <a:prstClr val="white">
                    <a:lumMod val="75000"/>
                  </a:prstClr>
                </a:solidFill>
                <a:latin typeface="Calibri" panose="020F0502020204030204"/>
              </a:rPr>
              <a:t>Guanbin</a:t>
            </a:r>
            <a:r>
              <a:rPr lang="en-US" sz="3000" dirty="0">
                <a:solidFill>
                  <a:prstClr val="white">
                    <a:lumMod val="75000"/>
                  </a:prstClr>
                </a:solidFill>
                <a:latin typeface="Calibri" panose="020F0502020204030204"/>
              </a:rPr>
              <a:t> Li. "Large Multimodal Agents: A Survey." </a:t>
            </a:r>
            <a:r>
              <a:rPr lang="en-US" sz="3000" dirty="0" err="1">
                <a:solidFill>
                  <a:prstClr val="white">
                    <a:lumMod val="75000"/>
                  </a:prstClr>
                </a:solidFill>
                <a:latin typeface="Calibri" panose="020F0502020204030204"/>
              </a:rPr>
              <a:t>arXiv</a:t>
            </a:r>
            <a:r>
              <a:rPr lang="en-US" sz="3000" dirty="0">
                <a:solidFill>
                  <a:prstClr val="white">
                    <a:lumMod val="75000"/>
                  </a:prstClr>
                </a:solidFill>
                <a:latin typeface="Calibri" panose="020F0502020204030204"/>
              </a:rPr>
              <a:t> preprint arXiv:2402.15116 (2024).</a:t>
            </a:r>
          </a:p>
        </p:txBody>
      </p:sp>
      <p:sp>
        <p:nvSpPr>
          <p:cNvPr id="7" name="TextBox 6">
            <a:extLst>
              <a:ext uri="{FF2B5EF4-FFF2-40B4-BE49-F238E27FC236}">
                <a16:creationId xmlns:a16="http://schemas.microsoft.com/office/drawing/2014/main" id="{7FAEFC12-1203-D769-5E98-B6E925319F36}"/>
              </a:ext>
            </a:extLst>
          </p:cNvPr>
          <p:cNvSpPr txBox="1"/>
          <p:nvPr/>
        </p:nvSpPr>
        <p:spPr>
          <a:xfrm>
            <a:off x="1083092" y="15802505"/>
            <a:ext cx="3197967" cy="1384995"/>
          </a:xfrm>
          <a:prstGeom prst="rect">
            <a:avLst/>
          </a:prstGeom>
          <a:noFill/>
        </p:spPr>
        <p:txBody>
          <a:bodyPr wrap="square">
            <a:spAutoFit/>
          </a:bodyPr>
          <a:lstStyle/>
          <a:p>
            <a:pPr defTabSz="2743200"/>
            <a:r>
              <a:rPr lang="en-US" sz="8400" dirty="0">
                <a:solidFill>
                  <a:srgbClr val="4472C4"/>
                </a:solidFill>
                <a:latin typeface="Calibri" panose="020F0502020204030204"/>
              </a:rPr>
              <a:t>2022</a:t>
            </a:r>
            <a:endParaRPr lang="en-US" sz="8400"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9FC8254E-17B2-8B92-2B26-94147E6579D6}"/>
              </a:ext>
            </a:extLst>
          </p:cNvPr>
          <p:cNvSpPr txBox="1"/>
          <p:nvPr/>
        </p:nvSpPr>
        <p:spPr>
          <a:xfrm>
            <a:off x="15682259" y="15802505"/>
            <a:ext cx="3197967" cy="1384995"/>
          </a:xfrm>
          <a:prstGeom prst="rect">
            <a:avLst/>
          </a:prstGeom>
          <a:noFill/>
        </p:spPr>
        <p:txBody>
          <a:bodyPr wrap="square">
            <a:spAutoFit/>
          </a:bodyPr>
          <a:lstStyle/>
          <a:p>
            <a:pPr defTabSz="2743200"/>
            <a:r>
              <a:rPr lang="en-US" sz="8400" dirty="0">
                <a:solidFill>
                  <a:srgbClr val="4472C4"/>
                </a:solidFill>
                <a:latin typeface="Calibri" panose="020F0502020204030204"/>
              </a:rPr>
              <a:t>2023</a:t>
            </a:r>
            <a:endParaRPr lang="en-US" sz="840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47EAA74F-CCD0-EFE1-18F9-1A732E221C19}"/>
              </a:ext>
            </a:extLst>
          </p:cNvPr>
          <p:cNvSpPr txBox="1"/>
          <p:nvPr/>
        </p:nvSpPr>
        <p:spPr>
          <a:xfrm>
            <a:off x="30281429" y="15802505"/>
            <a:ext cx="3197967" cy="1384995"/>
          </a:xfrm>
          <a:prstGeom prst="rect">
            <a:avLst/>
          </a:prstGeom>
          <a:noFill/>
        </p:spPr>
        <p:txBody>
          <a:bodyPr wrap="square">
            <a:spAutoFit/>
          </a:bodyPr>
          <a:lstStyle/>
          <a:p>
            <a:pPr defTabSz="2743200"/>
            <a:r>
              <a:rPr lang="en-US" sz="8400" dirty="0">
                <a:solidFill>
                  <a:srgbClr val="4472C4"/>
                </a:solidFill>
                <a:latin typeface="Calibri" panose="020F0502020204030204"/>
              </a:rPr>
              <a:t>2024</a:t>
            </a:r>
            <a:endParaRPr lang="en-US" sz="8400" dirty="0">
              <a:solidFill>
                <a:prstClr val="black"/>
              </a:solidFill>
              <a:latin typeface="Calibri" panose="020F0502020204030204"/>
            </a:endParaRPr>
          </a:p>
        </p:txBody>
      </p:sp>
    </p:spTree>
    <p:extLst>
      <p:ext uri="{BB962C8B-B14F-4D97-AF65-F5344CB8AC3E}">
        <p14:creationId xmlns:p14="http://schemas.microsoft.com/office/powerpoint/2010/main" val="11155397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1603169" y="405315"/>
            <a:ext cx="33666543" cy="2680788"/>
          </a:xfrm>
        </p:spPr>
        <p:txBody>
          <a:bodyPr>
            <a:normAutofit/>
          </a:bodyPr>
          <a:lstStyle/>
          <a:p>
            <a:r>
              <a:rPr lang="en-US" sz="13200" dirty="0"/>
              <a:t>Large Language Model (LLM) based Agents</a:t>
            </a:r>
            <a:endParaRPr lang="en-US" sz="1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253</a:t>
            </a:fld>
            <a:endParaRPr lang="en-US">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8DB46EBD-CF92-8E0C-BACD-C966E6CA1E9B}"/>
              </a:ext>
            </a:extLst>
          </p:cNvPr>
          <p:cNvSpPr txBox="1"/>
          <p:nvPr/>
        </p:nvSpPr>
        <p:spPr>
          <a:xfrm>
            <a:off x="2871794" y="19752762"/>
            <a:ext cx="30607599" cy="553998"/>
          </a:xfrm>
          <a:prstGeom prst="rect">
            <a:avLst/>
          </a:prstGeom>
          <a:noFill/>
        </p:spPr>
        <p:txBody>
          <a:bodyPr wrap="square">
            <a:spAutoFit/>
          </a:bodyPr>
          <a:lstStyle/>
          <a:p>
            <a:pPr algn="ctr" defTabSz="2743200"/>
            <a:r>
              <a:rPr lang="en-US" sz="3000" dirty="0">
                <a:solidFill>
                  <a:prstClr val="white">
                    <a:lumMod val="75000"/>
                  </a:prstClr>
                </a:solidFill>
                <a:latin typeface="Calibri" panose="020F0502020204030204" pitchFamily="34" charset="0"/>
                <a:ea typeface="Roboto" panose="02000000000000000000" pitchFamily="2" charset="0"/>
                <a:cs typeface="Calibri" panose="020F0502020204030204" pitchFamily="34" charset="0"/>
              </a:rPr>
              <a:t>Source: </a:t>
            </a:r>
            <a:r>
              <a:rPr lang="en-US" altLang="zh-TW" sz="3000" dirty="0">
                <a:solidFill>
                  <a:prstClr val="white">
                    <a:lumMod val="75000"/>
                  </a:prstClr>
                </a:solidFill>
                <a:highlight>
                  <a:srgbClr val="FFFFFF"/>
                </a:highlight>
                <a:latin typeface="Calibri" panose="020F0502020204030204" pitchFamily="34" charset="0"/>
                <a:ea typeface="Roboto" panose="02000000000000000000" pitchFamily="2" charset="0"/>
                <a:cs typeface="Calibri" panose="020F0502020204030204" pitchFamily="34" charset="0"/>
              </a:rPr>
              <a:t>Xi, Z., Chen, W., Guo, X., He, W., Ding, Y., Hong, B., ... &amp; </a:t>
            </a:r>
            <a:r>
              <a:rPr lang="en-US" altLang="zh-TW" sz="3000" dirty="0" err="1">
                <a:solidFill>
                  <a:prstClr val="white">
                    <a:lumMod val="75000"/>
                  </a:prstClr>
                </a:solidFill>
                <a:highlight>
                  <a:srgbClr val="FFFFFF"/>
                </a:highlight>
                <a:latin typeface="Calibri" panose="020F0502020204030204" pitchFamily="34" charset="0"/>
                <a:ea typeface="Roboto" panose="02000000000000000000" pitchFamily="2" charset="0"/>
                <a:cs typeface="Calibri" panose="020F0502020204030204" pitchFamily="34" charset="0"/>
              </a:rPr>
              <a:t>Gui</a:t>
            </a:r>
            <a:r>
              <a:rPr lang="en-US" altLang="zh-TW" sz="3000" dirty="0">
                <a:solidFill>
                  <a:prstClr val="white">
                    <a:lumMod val="75000"/>
                  </a:prstClr>
                </a:solidFill>
                <a:highlight>
                  <a:srgbClr val="FFFFFF"/>
                </a:highlight>
                <a:latin typeface="Calibri" panose="020F0502020204030204" pitchFamily="34" charset="0"/>
                <a:ea typeface="Roboto" panose="02000000000000000000" pitchFamily="2" charset="0"/>
                <a:cs typeface="Calibri" panose="020F0502020204030204" pitchFamily="34" charset="0"/>
              </a:rPr>
              <a:t>, T. (2023). The rise and potential of large language model based agents: A survey. </a:t>
            </a:r>
            <a:r>
              <a:rPr lang="en-US" altLang="zh-TW" sz="3000" dirty="0" err="1">
                <a:solidFill>
                  <a:prstClr val="white">
                    <a:lumMod val="75000"/>
                  </a:prstClr>
                </a:solidFill>
                <a:highlight>
                  <a:srgbClr val="FFFFFF"/>
                </a:highlight>
                <a:latin typeface="Calibri" panose="020F0502020204030204" pitchFamily="34" charset="0"/>
                <a:ea typeface="Roboto" panose="02000000000000000000" pitchFamily="2" charset="0"/>
                <a:cs typeface="Calibri" panose="020F0502020204030204" pitchFamily="34" charset="0"/>
              </a:rPr>
              <a:t>arXiv</a:t>
            </a:r>
            <a:r>
              <a:rPr lang="en-US" altLang="zh-TW" sz="3000" dirty="0">
                <a:solidFill>
                  <a:prstClr val="white">
                    <a:lumMod val="75000"/>
                  </a:prstClr>
                </a:solidFill>
                <a:highlight>
                  <a:srgbClr val="FFFFFF"/>
                </a:highlight>
                <a:latin typeface="Calibri" panose="020F0502020204030204" pitchFamily="34" charset="0"/>
                <a:ea typeface="Roboto" panose="02000000000000000000" pitchFamily="2" charset="0"/>
                <a:cs typeface="Calibri" panose="020F0502020204030204" pitchFamily="34" charset="0"/>
              </a:rPr>
              <a:t> preprint arXiv:2309.07864.</a:t>
            </a:r>
            <a:endParaRPr lang="en-US" sz="3000" dirty="0">
              <a:solidFill>
                <a:prstClr val="white">
                  <a:lumMod val="75000"/>
                </a:prstClr>
              </a:solidFill>
              <a:latin typeface="Calibri" panose="020F0502020204030204" pitchFamily="34" charset="0"/>
              <a:ea typeface="Roboto" panose="02000000000000000000" pitchFamily="2" charset="0"/>
              <a:cs typeface="Calibri" panose="020F0502020204030204" pitchFamily="34" charset="0"/>
            </a:endParaRPr>
          </a:p>
        </p:txBody>
      </p:sp>
      <p:pic>
        <p:nvPicPr>
          <p:cNvPr id="7" name="Picture 9">
            <a:extLst>
              <a:ext uri="{FF2B5EF4-FFF2-40B4-BE49-F238E27FC236}">
                <a16:creationId xmlns:a16="http://schemas.microsoft.com/office/drawing/2014/main" id="{60E3DEFC-CB99-83EB-5B53-2271173E5A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71794" y="3053945"/>
            <a:ext cx="30607599" cy="16364229"/>
          </a:xfrm>
          <a:prstGeom prst="rect">
            <a:avLst/>
          </a:prstGeom>
        </p:spPr>
      </p:pic>
    </p:spTree>
    <p:extLst>
      <p:ext uri="{BB962C8B-B14F-4D97-AF65-F5344CB8AC3E}">
        <p14:creationId xmlns:p14="http://schemas.microsoft.com/office/powerpoint/2010/main" val="181276829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D4F6-6DE6-AEE4-D8C4-102D056D3ABE}"/>
              </a:ext>
            </a:extLst>
          </p:cNvPr>
          <p:cNvSpPr>
            <a:spLocks noGrp="1"/>
          </p:cNvSpPr>
          <p:nvPr>
            <p:ph type="title"/>
          </p:nvPr>
        </p:nvSpPr>
        <p:spPr>
          <a:xfrm>
            <a:off x="1603169" y="303716"/>
            <a:ext cx="33666543" cy="2744289"/>
          </a:xfrm>
        </p:spPr>
        <p:txBody>
          <a:bodyPr>
            <a:noAutofit/>
          </a:bodyPr>
          <a:lstStyle/>
          <a:p>
            <a:r>
              <a:rPr lang="en-US" sz="16800" dirty="0"/>
              <a:t>LLM-based Agents</a:t>
            </a:r>
          </a:p>
        </p:txBody>
      </p:sp>
      <p:sp>
        <p:nvSpPr>
          <p:cNvPr id="4" name="Slide Number Placeholder 3">
            <a:extLst>
              <a:ext uri="{FF2B5EF4-FFF2-40B4-BE49-F238E27FC236}">
                <a16:creationId xmlns:a16="http://schemas.microsoft.com/office/drawing/2014/main" id="{CBCD7A06-8E6D-F25A-B408-9D68AE16036D}"/>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254</a:t>
            </a:fld>
            <a:endParaRPr lang="en-US">
              <a:solidFill>
                <a:prstClr val="black">
                  <a:tint val="75000"/>
                </a:prstClr>
              </a:solidFill>
              <a:latin typeface="Calibri" panose="020F0502020204030204"/>
            </a:endParaRPr>
          </a:p>
        </p:txBody>
      </p:sp>
      <p:sp>
        <p:nvSpPr>
          <p:cNvPr id="11" name="Rectangle 10">
            <a:extLst>
              <a:ext uri="{FF2B5EF4-FFF2-40B4-BE49-F238E27FC236}">
                <a16:creationId xmlns:a16="http://schemas.microsoft.com/office/drawing/2014/main" id="{030317BE-56FD-C038-FC94-ADCAAFCBBB1A}"/>
              </a:ext>
            </a:extLst>
          </p:cNvPr>
          <p:cNvSpPr/>
          <p:nvPr/>
        </p:nvSpPr>
        <p:spPr>
          <a:xfrm>
            <a:off x="1603169" y="19686737"/>
            <a:ext cx="32280429" cy="461665"/>
          </a:xfrm>
          <a:prstGeom prst="rect">
            <a:avLst/>
          </a:prstGeom>
        </p:spPr>
        <p:txBody>
          <a:bodyPr wrap="square">
            <a:spAutoFit/>
          </a:bodyPr>
          <a:lstStyle/>
          <a:p>
            <a:pPr algn="ctr" defTabSz="2743200"/>
            <a:r>
              <a:rPr lang="en-US" sz="2400" dirty="0">
                <a:solidFill>
                  <a:prstClr val="white">
                    <a:lumMod val="65000"/>
                  </a:prstClr>
                </a:solidFill>
                <a:latin typeface="Calibri" panose="020F0502020204030204"/>
              </a:rPr>
              <a:t>Source: Cheng, </a:t>
            </a:r>
            <a:r>
              <a:rPr lang="en-US" sz="2400" dirty="0" err="1">
                <a:solidFill>
                  <a:prstClr val="white">
                    <a:lumMod val="65000"/>
                  </a:prstClr>
                </a:solidFill>
                <a:latin typeface="Calibri" panose="020F0502020204030204"/>
              </a:rPr>
              <a:t>Yuheng</a:t>
            </a:r>
            <a:r>
              <a:rPr lang="en-US" sz="2400" dirty="0">
                <a:solidFill>
                  <a:prstClr val="white">
                    <a:lumMod val="65000"/>
                  </a:prstClr>
                </a:solidFill>
                <a:latin typeface="Calibri" panose="020F0502020204030204"/>
              </a:rPr>
              <a:t>, </a:t>
            </a:r>
            <a:r>
              <a:rPr lang="en-US" sz="2400" dirty="0" err="1">
                <a:solidFill>
                  <a:prstClr val="white">
                    <a:lumMod val="65000"/>
                  </a:prstClr>
                </a:solidFill>
                <a:latin typeface="Calibri" panose="020F0502020204030204"/>
              </a:rPr>
              <a:t>Ceyao</a:t>
            </a:r>
            <a:r>
              <a:rPr lang="en-US" sz="2400" dirty="0">
                <a:solidFill>
                  <a:prstClr val="white">
                    <a:lumMod val="65000"/>
                  </a:prstClr>
                </a:solidFill>
                <a:latin typeface="Calibri" panose="020F0502020204030204"/>
              </a:rPr>
              <a:t> Zhang, </a:t>
            </a:r>
            <a:r>
              <a:rPr lang="en-US" sz="2400" dirty="0" err="1">
                <a:solidFill>
                  <a:prstClr val="white">
                    <a:lumMod val="65000"/>
                  </a:prstClr>
                </a:solidFill>
                <a:latin typeface="Calibri" panose="020F0502020204030204"/>
              </a:rPr>
              <a:t>Zhengwen</a:t>
            </a:r>
            <a:r>
              <a:rPr lang="en-US" sz="2400" dirty="0">
                <a:solidFill>
                  <a:prstClr val="white">
                    <a:lumMod val="65000"/>
                  </a:prstClr>
                </a:solidFill>
                <a:latin typeface="Calibri" panose="020F0502020204030204"/>
              </a:rPr>
              <a:t> Zhang, </a:t>
            </a:r>
            <a:r>
              <a:rPr lang="en-US" sz="2400" dirty="0" err="1">
                <a:solidFill>
                  <a:prstClr val="white">
                    <a:lumMod val="65000"/>
                  </a:prstClr>
                </a:solidFill>
                <a:latin typeface="Calibri" panose="020F0502020204030204"/>
              </a:rPr>
              <a:t>Xiangrui</a:t>
            </a:r>
            <a:r>
              <a:rPr lang="en-US" sz="2400" dirty="0">
                <a:solidFill>
                  <a:prstClr val="white">
                    <a:lumMod val="65000"/>
                  </a:prstClr>
                </a:solidFill>
                <a:latin typeface="Calibri" panose="020F0502020204030204"/>
              </a:rPr>
              <a:t> Meng, </a:t>
            </a:r>
            <a:r>
              <a:rPr lang="en-US" sz="2400" dirty="0" err="1">
                <a:solidFill>
                  <a:prstClr val="white">
                    <a:lumMod val="65000"/>
                  </a:prstClr>
                </a:solidFill>
                <a:latin typeface="Calibri" panose="020F0502020204030204"/>
              </a:rPr>
              <a:t>Sirui</a:t>
            </a:r>
            <a:r>
              <a:rPr lang="en-US" sz="2400" dirty="0">
                <a:solidFill>
                  <a:prstClr val="white">
                    <a:lumMod val="65000"/>
                  </a:prstClr>
                </a:solidFill>
                <a:latin typeface="Calibri" panose="020F0502020204030204"/>
              </a:rPr>
              <a:t> Hong, </a:t>
            </a:r>
            <a:r>
              <a:rPr lang="en-US" sz="2400" dirty="0" err="1">
                <a:solidFill>
                  <a:prstClr val="white">
                    <a:lumMod val="65000"/>
                  </a:prstClr>
                </a:solidFill>
                <a:latin typeface="Calibri" panose="020F0502020204030204"/>
              </a:rPr>
              <a:t>Wenhao</a:t>
            </a:r>
            <a:r>
              <a:rPr lang="en-US" sz="2400" dirty="0">
                <a:solidFill>
                  <a:prstClr val="white">
                    <a:lumMod val="65000"/>
                  </a:prstClr>
                </a:solidFill>
                <a:latin typeface="Calibri" panose="020F0502020204030204"/>
              </a:rPr>
              <a:t> Li, </a:t>
            </a:r>
            <a:r>
              <a:rPr lang="en-US" sz="2400" dirty="0" err="1">
                <a:solidFill>
                  <a:prstClr val="white">
                    <a:lumMod val="65000"/>
                  </a:prstClr>
                </a:solidFill>
                <a:latin typeface="Calibri" panose="020F0502020204030204"/>
              </a:rPr>
              <a:t>Zihao</a:t>
            </a:r>
            <a:r>
              <a:rPr lang="en-US" sz="2400" dirty="0">
                <a:solidFill>
                  <a:prstClr val="white">
                    <a:lumMod val="65000"/>
                  </a:prstClr>
                </a:solidFill>
                <a:latin typeface="Calibri" panose="020F0502020204030204"/>
              </a:rPr>
              <a:t> Wang et al. "Exploring large language model based intelligent agents: Definitions, methods, and prospects." </a:t>
            </a:r>
            <a:r>
              <a:rPr lang="en-US" sz="2400" dirty="0" err="1">
                <a:solidFill>
                  <a:prstClr val="white">
                    <a:lumMod val="65000"/>
                  </a:prstClr>
                </a:solidFill>
                <a:latin typeface="Calibri" panose="020F0502020204030204"/>
              </a:rPr>
              <a:t>arXiv</a:t>
            </a:r>
            <a:r>
              <a:rPr lang="en-US" sz="2400" dirty="0">
                <a:solidFill>
                  <a:prstClr val="white">
                    <a:lumMod val="65000"/>
                  </a:prstClr>
                </a:solidFill>
                <a:latin typeface="Calibri" panose="020F0502020204030204"/>
              </a:rPr>
              <a:t> preprint arXiv:2401.03428 (2024).</a:t>
            </a:r>
          </a:p>
        </p:txBody>
      </p:sp>
      <p:pic>
        <p:nvPicPr>
          <p:cNvPr id="5" name="Picture 4">
            <a:extLst>
              <a:ext uri="{FF2B5EF4-FFF2-40B4-BE49-F238E27FC236}">
                <a16:creationId xmlns:a16="http://schemas.microsoft.com/office/drawing/2014/main" id="{6C66641A-F638-95CC-29A4-21947C4224E0}"/>
              </a:ext>
            </a:extLst>
          </p:cNvPr>
          <p:cNvPicPr>
            <a:picLocks noChangeAspect="1"/>
          </p:cNvPicPr>
          <p:nvPr/>
        </p:nvPicPr>
        <p:blipFill>
          <a:blip r:embed="rId2"/>
          <a:stretch>
            <a:fillRect/>
          </a:stretch>
        </p:blipFill>
        <p:spPr>
          <a:xfrm>
            <a:off x="1603170" y="2872049"/>
            <a:ext cx="32686830" cy="16814685"/>
          </a:xfrm>
          <a:prstGeom prst="rect">
            <a:avLst/>
          </a:prstGeom>
        </p:spPr>
      </p:pic>
    </p:spTree>
    <p:extLst>
      <p:ext uri="{BB962C8B-B14F-4D97-AF65-F5344CB8AC3E}">
        <p14:creationId xmlns:p14="http://schemas.microsoft.com/office/powerpoint/2010/main" val="5701115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1603169" y="319584"/>
            <a:ext cx="33666543" cy="2509338"/>
          </a:xfrm>
        </p:spPr>
        <p:txBody>
          <a:bodyPr>
            <a:normAutofit/>
          </a:bodyPr>
          <a:lstStyle/>
          <a:p>
            <a:r>
              <a:rPr lang="en-US" dirty="0"/>
              <a:t>Large Multimodal Agents (LMA) </a:t>
            </a:r>
            <a:endParaRPr lang="en-US" sz="96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255</a:t>
            </a:fld>
            <a:endParaRPr lang="en-US">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8DB46EBD-CF92-8E0C-BACD-C966E6CA1E9B}"/>
              </a:ext>
            </a:extLst>
          </p:cNvPr>
          <p:cNvSpPr txBox="1"/>
          <p:nvPr/>
        </p:nvSpPr>
        <p:spPr>
          <a:xfrm>
            <a:off x="5639042" y="19617645"/>
            <a:ext cx="25297917"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a:t>
            </a:r>
            <a:r>
              <a:rPr lang="en-US" sz="3600" dirty="0" err="1">
                <a:solidFill>
                  <a:prstClr val="white">
                    <a:lumMod val="75000"/>
                  </a:prstClr>
                </a:solidFill>
                <a:latin typeface="Calibri" panose="020F0502020204030204"/>
              </a:rPr>
              <a:t>Xie</a:t>
            </a:r>
            <a:r>
              <a:rPr lang="en-US" sz="3600" dirty="0">
                <a:solidFill>
                  <a:prstClr val="white">
                    <a:lumMod val="75000"/>
                  </a:prstClr>
                </a:solidFill>
                <a:latin typeface="Calibri" panose="020F0502020204030204"/>
              </a:rPr>
              <a:t>, J., Chen, Z., Zhang, R., Wan, X., &amp; Li, G. (2024). Large Multimodal Agents: A Survey. </a:t>
            </a:r>
            <a:r>
              <a:rPr lang="en-US" sz="3600" dirty="0" err="1">
                <a:solidFill>
                  <a:prstClr val="white">
                    <a:lumMod val="75000"/>
                  </a:prstClr>
                </a:solidFill>
                <a:latin typeface="Calibri" panose="020F0502020204030204"/>
              </a:rPr>
              <a:t>ArXiv</a:t>
            </a:r>
            <a:r>
              <a:rPr lang="en-US" sz="3600" dirty="0">
                <a:solidFill>
                  <a:prstClr val="white">
                    <a:lumMod val="75000"/>
                  </a:prstClr>
                </a:solidFill>
                <a:latin typeface="Calibri" panose="020F0502020204030204"/>
              </a:rPr>
              <a:t>, abs/2402.15116.</a:t>
            </a:r>
          </a:p>
        </p:txBody>
      </p:sp>
      <p:pic>
        <p:nvPicPr>
          <p:cNvPr id="3" name="Picture 2" descr="參見標題">
            <a:extLst>
              <a:ext uri="{FF2B5EF4-FFF2-40B4-BE49-F238E27FC236}">
                <a16:creationId xmlns:a16="http://schemas.microsoft.com/office/drawing/2014/main" id="{ED7BA131-A712-29F6-7386-C0A1415C4B4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28158" y="3324804"/>
            <a:ext cx="26736804" cy="16233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56597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1603169" y="319584"/>
            <a:ext cx="33666543" cy="2509338"/>
          </a:xfrm>
        </p:spPr>
        <p:txBody>
          <a:bodyPr>
            <a:normAutofit/>
          </a:bodyPr>
          <a:lstStyle/>
          <a:p>
            <a:r>
              <a:rPr lang="en-US" dirty="0"/>
              <a:t>Large Multimodal Agents (LMA) </a:t>
            </a:r>
            <a:endParaRPr lang="en-US" sz="96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256</a:t>
            </a:fld>
            <a:endParaRPr lang="en-US">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8DB46EBD-CF92-8E0C-BACD-C966E6CA1E9B}"/>
              </a:ext>
            </a:extLst>
          </p:cNvPr>
          <p:cNvSpPr txBox="1"/>
          <p:nvPr/>
        </p:nvSpPr>
        <p:spPr>
          <a:xfrm>
            <a:off x="5639042" y="19617645"/>
            <a:ext cx="25297917"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a:t>
            </a:r>
            <a:r>
              <a:rPr lang="en-US" sz="3600" dirty="0" err="1">
                <a:solidFill>
                  <a:prstClr val="white">
                    <a:lumMod val="75000"/>
                  </a:prstClr>
                </a:solidFill>
                <a:latin typeface="Calibri" panose="020F0502020204030204"/>
              </a:rPr>
              <a:t>Xie</a:t>
            </a:r>
            <a:r>
              <a:rPr lang="en-US" sz="3600" dirty="0">
                <a:solidFill>
                  <a:prstClr val="white">
                    <a:lumMod val="75000"/>
                  </a:prstClr>
                </a:solidFill>
                <a:latin typeface="Calibri" panose="020F0502020204030204"/>
              </a:rPr>
              <a:t>, J., Chen, Z., Zhang, R., Wan, X., &amp; Li, G. (2024). Large Multimodal Agents: A Survey. </a:t>
            </a:r>
            <a:r>
              <a:rPr lang="en-US" sz="3600" dirty="0" err="1">
                <a:solidFill>
                  <a:prstClr val="white">
                    <a:lumMod val="75000"/>
                  </a:prstClr>
                </a:solidFill>
                <a:latin typeface="Calibri" panose="020F0502020204030204"/>
              </a:rPr>
              <a:t>ArXiv</a:t>
            </a:r>
            <a:r>
              <a:rPr lang="en-US" sz="3600" dirty="0">
                <a:solidFill>
                  <a:prstClr val="white">
                    <a:lumMod val="75000"/>
                  </a:prstClr>
                </a:solidFill>
                <a:latin typeface="Calibri" panose="020F0502020204030204"/>
              </a:rPr>
              <a:t>, abs/2402.15116.</a:t>
            </a:r>
          </a:p>
        </p:txBody>
      </p:sp>
      <p:pic>
        <p:nvPicPr>
          <p:cNvPr id="6" name="Picture 2">
            <a:extLst>
              <a:ext uri="{FF2B5EF4-FFF2-40B4-BE49-F238E27FC236}">
                <a16:creationId xmlns:a16="http://schemas.microsoft.com/office/drawing/2014/main" id="{323942A8-5E00-2527-EED8-77A578FB4B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3443" y="5146161"/>
            <a:ext cx="34629114" cy="12771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54791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D3906-79F6-9A0A-3702-8EFED5C0DDCD}"/>
              </a:ext>
            </a:extLst>
          </p:cNvPr>
          <p:cNvSpPr>
            <a:spLocks noGrp="1"/>
          </p:cNvSpPr>
          <p:nvPr>
            <p:ph type="title"/>
          </p:nvPr>
        </p:nvSpPr>
        <p:spPr>
          <a:xfrm>
            <a:off x="1603169" y="226413"/>
            <a:ext cx="33666543" cy="3128172"/>
          </a:xfrm>
        </p:spPr>
        <p:txBody>
          <a:bodyPr/>
          <a:lstStyle/>
          <a:p>
            <a:r>
              <a:rPr lang="en-US" dirty="0"/>
              <a:t>Agentic AI Cloud Architecture </a:t>
            </a:r>
          </a:p>
        </p:txBody>
      </p:sp>
      <p:sp>
        <p:nvSpPr>
          <p:cNvPr id="4" name="Slide Number Placeholder 3">
            <a:extLst>
              <a:ext uri="{FF2B5EF4-FFF2-40B4-BE49-F238E27FC236}">
                <a16:creationId xmlns:a16="http://schemas.microsoft.com/office/drawing/2014/main" id="{27431D1F-F67B-286D-D339-E0038E4BD969}"/>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257</a:t>
            </a:fld>
            <a:endParaRPr lang="en-US">
              <a:solidFill>
                <a:prstClr val="black">
                  <a:tint val="75000"/>
                </a:prstClr>
              </a:solidFill>
              <a:latin typeface="Calibri" panose="020F0502020204030204"/>
            </a:endParaRPr>
          </a:p>
        </p:txBody>
      </p:sp>
      <p:sp>
        <p:nvSpPr>
          <p:cNvPr id="10" name="Rounded Rectangle 9">
            <a:extLst>
              <a:ext uri="{FF2B5EF4-FFF2-40B4-BE49-F238E27FC236}">
                <a16:creationId xmlns:a16="http://schemas.microsoft.com/office/drawing/2014/main" id="{9B58C685-913E-B422-A03B-82C00816EC84}"/>
              </a:ext>
            </a:extLst>
          </p:cNvPr>
          <p:cNvSpPr>
            <a:spLocks noChangeArrowheads="1"/>
          </p:cNvSpPr>
          <p:nvPr/>
        </p:nvSpPr>
        <p:spPr bwMode="auto">
          <a:xfrm>
            <a:off x="2683833" y="3354582"/>
            <a:ext cx="32585874" cy="4397940"/>
          </a:xfrm>
          <a:prstGeom prst="roundRect">
            <a:avLst>
              <a:gd name="adj" fmla="val 7883"/>
            </a:avLst>
          </a:prstGeom>
          <a:solidFill>
            <a:srgbClr val="FFD579"/>
          </a:solidFill>
          <a:ln w="19050">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defTabSz="2743200">
              <a:defRPr/>
            </a:pPr>
            <a:r>
              <a:rPr lang="en-US" sz="9600" b="1" dirty="0">
                <a:solidFill>
                  <a:srgbClr val="C00000"/>
                </a:solidFill>
                <a:latin typeface="Calibri" panose="020F0502020204030204"/>
              </a:rPr>
              <a:t>Microservices and Serverless Architecture</a:t>
            </a:r>
          </a:p>
          <a:p>
            <a:pPr algn="ctr" defTabSz="2743200">
              <a:defRPr/>
            </a:pPr>
            <a:r>
              <a:rPr lang="en-US" sz="7800" dirty="0">
                <a:solidFill>
                  <a:prstClr val="black"/>
                </a:solidFill>
                <a:latin typeface="Calibri" panose="020F0502020204030204"/>
              </a:rPr>
              <a:t>Containers (Docker, Kubernetes) </a:t>
            </a:r>
            <a:br>
              <a:rPr lang="en-US" sz="7800" dirty="0">
                <a:solidFill>
                  <a:prstClr val="black"/>
                </a:solidFill>
                <a:latin typeface="Calibri" panose="020F0502020204030204"/>
              </a:rPr>
            </a:br>
            <a:r>
              <a:rPr lang="en-US" sz="7800" dirty="0">
                <a:solidFill>
                  <a:prstClr val="black"/>
                </a:solidFill>
                <a:latin typeface="Calibri" panose="020F0502020204030204"/>
              </a:rPr>
              <a:t>Serverless platforms (AWS Lambda, Google Cloud Functions)</a:t>
            </a:r>
          </a:p>
        </p:txBody>
      </p:sp>
      <p:sp>
        <p:nvSpPr>
          <p:cNvPr id="12" name="Rounded Rectangle 11">
            <a:extLst>
              <a:ext uri="{FF2B5EF4-FFF2-40B4-BE49-F238E27FC236}">
                <a16:creationId xmlns:a16="http://schemas.microsoft.com/office/drawing/2014/main" id="{074994A8-5E28-8C7C-7E3E-23EF2250E2B0}"/>
              </a:ext>
            </a:extLst>
          </p:cNvPr>
          <p:cNvSpPr>
            <a:spLocks noChangeArrowheads="1"/>
          </p:cNvSpPr>
          <p:nvPr/>
        </p:nvSpPr>
        <p:spPr bwMode="auto">
          <a:xfrm>
            <a:off x="2683826" y="8311697"/>
            <a:ext cx="32585877" cy="5461035"/>
          </a:xfrm>
          <a:prstGeom prst="roundRect">
            <a:avLst>
              <a:gd name="adj" fmla="val 7883"/>
            </a:avLst>
          </a:prstGeom>
          <a:solidFill>
            <a:srgbClr val="FFD579"/>
          </a:solidFill>
          <a:ln w="19050">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defTabSz="2743200">
              <a:defRPr/>
            </a:pPr>
            <a:r>
              <a:rPr lang="en-US" sz="9600" b="1" dirty="0">
                <a:solidFill>
                  <a:srgbClr val="C00000"/>
                </a:solidFill>
                <a:latin typeface="Calibri" panose="020F0502020204030204"/>
              </a:rPr>
              <a:t>APIs and Tooling Integration via MCP</a:t>
            </a:r>
          </a:p>
          <a:p>
            <a:pPr algn="ctr" defTabSz="2743200">
              <a:defRPr/>
            </a:pPr>
            <a:r>
              <a:rPr lang="en-US" sz="7800" dirty="0">
                <a:solidFill>
                  <a:prstClr val="black"/>
                </a:solidFill>
                <a:latin typeface="Calibri" panose="020F0502020204030204"/>
              </a:rPr>
              <a:t>Agents access tools (e.g., databases, APIs, CRMs, payment gateways) </a:t>
            </a:r>
            <a:br>
              <a:rPr lang="en-US" sz="7800" dirty="0">
                <a:solidFill>
                  <a:prstClr val="black"/>
                </a:solidFill>
                <a:latin typeface="Calibri" panose="020F0502020204030204"/>
              </a:rPr>
            </a:br>
            <a:r>
              <a:rPr lang="en-US" sz="7800" dirty="0">
                <a:solidFill>
                  <a:prstClr val="black"/>
                </a:solidFill>
                <a:latin typeface="Calibri" panose="020F0502020204030204"/>
              </a:rPr>
              <a:t>using Model Context Protocol (MCP)</a:t>
            </a:r>
          </a:p>
          <a:p>
            <a:pPr algn="ctr" defTabSz="2743200">
              <a:defRPr/>
            </a:pPr>
            <a:r>
              <a:rPr lang="en-US" sz="7800" dirty="0">
                <a:solidFill>
                  <a:prstClr val="black"/>
                </a:solidFill>
                <a:latin typeface="Calibri" panose="020F0502020204030204"/>
              </a:rPr>
              <a:t>Enhances tool-using behavior of LLM agents</a:t>
            </a:r>
          </a:p>
        </p:txBody>
      </p:sp>
      <p:sp>
        <p:nvSpPr>
          <p:cNvPr id="8" name="Rounded Rectangle 7">
            <a:extLst>
              <a:ext uri="{FF2B5EF4-FFF2-40B4-BE49-F238E27FC236}">
                <a16:creationId xmlns:a16="http://schemas.microsoft.com/office/drawing/2014/main" id="{F1154CE2-50D5-6B6D-105A-E8EED45C946D}"/>
              </a:ext>
            </a:extLst>
          </p:cNvPr>
          <p:cNvSpPr>
            <a:spLocks noChangeArrowheads="1"/>
          </p:cNvSpPr>
          <p:nvPr/>
        </p:nvSpPr>
        <p:spPr bwMode="auto">
          <a:xfrm>
            <a:off x="2683826" y="14220869"/>
            <a:ext cx="32585877" cy="5585133"/>
          </a:xfrm>
          <a:prstGeom prst="roundRect">
            <a:avLst>
              <a:gd name="adj" fmla="val 7883"/>
            </a:avLst>
          </a:prstGeom>
          <a:solidFill>
            <a:srgbClr val="FFD579"/>
          </a:solidFill>
          <a:ln w="19050">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defTabSz="2743200">
              <a:defRPr/>
            </a:pPr>
            <a:r>
              <a:rPr lang="en-US" sz="9600" b="1" dirty="0">
                <a:solidFill>
                  <a:srgbClr val="C00000"/>
                </a:solidFill>
                <a:latin typeface="Calibri" panose="020F0502020204030204"/>
              </a:rPr>
              <a:t>Tools and Frameworks</a:t>
            </a:r>
          </a:p>
          <a:p>
            <a:pPr algn="ctr" defTabSz="2743200">
              <a:defRPr/>
            </a:pPr>
            <a:r>
              <a:rPr lang="en-US" sz="7800" dirty="0" err="1">
                <a:solidFill>
                  <a:prstClr val="black"/>
                </a:solidFill>
                <a:latin typeface="Calibri" panose="020F0502020204030204"/>
              </a:rPr>
              <a:t>LangChain</a:t>
            </a:r>
            <a:r>
              <a:rPr lang="en-US" sz="7800" dirty="0">
                <a:solidFill>
                  <a:prstClr val="black"/>
                </a:solidFill>
                <a:latin typeface="Calibri" panose="020F0502020204030204"/>
              </a:rPr>
              <a:t>, </a:t>
            </a:r>
            <a:r>
              <a:rPr lang="en-US" sz="7800" dirty="0" err="1">
                <a:solidFill>
                  <a:prstClr val="black"/>
                </a:solidFill>
                <a:latin typeface="Calibri" panose="020F0502020204030204"/>
              </a:rPr>
              <a:t>AutoGen</a:t>
            </a:r>
            <a:r>
              <a:rPr lang="en-US" sz="7800" dirty="0">
                <a:solidFill>
                  <a:prstClr val="black"/>
                </a:solidFill>
                <a:latin typeface="Calibri" panose="020F0502020204030204"/>
              </a:rPr>
              <a:t>, </a:t>
            </a:r>
            <a:r>
              <a:rPr lang="en-US" sz="7800" dirty="0" err="1">
                <a:solidFill>
                  <a:prstClr val="black"/>
                </a:solidFill>
                <a:latin typeface="Calibri" panose="020F0502020204030204"/>
              </a:rPr>
              <a:t>CrewAI</a:t>
            </a:r>
            <a:r>
              <a:rPr lang="en-US" sz="7800" dirty="0">
                <a:solidFill>
                  <a:prstClr val="black"/>
                </a:solidFill>
                <a:latin typeface="Calibri" panose="020F0502020204030204"/>
              </a:rPr>
              <a:t>: for orchestrating LLM agents</a:t>
            </a:r>
          </a:p>
          <a:p>
            <a:pPr algn="ctr" defTabSz="2743200">
              <a:defRPr/>
            </a:pPr>
            <a:r>
              <a:rPr lang="en-US" sz="7800" dirty="0" err="1">
                <a:solidFill>
                  <a:prstClr val="black"/>
                </a:solidFill>
                <a:latin typeface="Calibri" panose="020F0502020204030204"/>
              </a:rPr>
              <a:t>Anthropic’s</a:t>
            </a:r>
            <a:r>
              <a:rPr lang="en-US" sz="7800" dirty="0">
                <a:solidFill>
                  <a:prstClr val="black"/>
                </a:solidFill>
                <a:latin typeface="Calibri" panose="020F0502020204030204"/>
              </a:rPr>
              <a:t> MCP, Google’s A2A: communication protocols</a:t>
            </a:r>
          </a:p>
          <a:p>
            <a:pPr algn="ctr" defTabSz="2743200">
              <a:defRPr/>
            </a:pPr>
            <a:r>
              <a:rPr lang="en-US" sz="7800" dirty="0">
                <a:solidFill>
                  <a:prstClr val="black"/>
                </a:solidFill>
                <a:latin typeface="Calibri" panose="020F0502020204030204"/>
              </a:rPr>
              <a:t>Vector DBs (Pinecone, </a:t>
            </a:r>
            <a:r>
              <a:rPr lang="en-US" sz="7800" dirty="0" err="1">
                <a:solidFill>
                  <a:prstClr val="black"/>
                </a:solidFill>
                <a:latin typeface="Calibri" panose="020F0502020204030204"/>
              </a:rPr>
              <a:t>Weaviate</a:t>
            </a:r>
            <a:r>
              <a:rPr lang="en-US" sz="7800" dirty="0">
                <a:solidFill>
                  <a:prstClr val="black"/>
                </a:solidFill>
                <a:latin typeface="Calibri" panose="020F0502020204030204"/>
              </a:rPr>
              <a:t>): for agent memory</a:t>
            </a:r>
          </a:p>
        </p:txBody>
      </p:sp>
    </p:spTree>
    <p:extLst>
      <p:ext uri="{BB962C8B-B14F-4D97-AF65-F5344CB8AC3E}">
        <p14:creationId xmlns:p14="http://schemas.microsoft.com/office/powerpoint/2010/main" val="255802363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431D1F-F67B-286D-D339-E0038E4BD969}"/>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258</a:t>
            </a:fld>
            <a:endParaRPr lang="en-US">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5018C22D-F443-445D-AC89-DC22E83A2630}"/>
              </a:ext>
            </a:extLst>
          </p:cNvPr>
          <p:cNvSpPr txBox="1"/>
          <p:nvPr/>
        </p:nvSpPr>
        <p:spPr>
          <a:xfrm>
            <a:off x="4328318" y="19645952"/>
            <a:ext cx="27919371" cy="646331"/>
          </a:xfrm>
          <a:prstGeom prst="rect">
            <a:avLst/>
          </a:prstGeom>
          <a:noFill/>
        </p:spPr>
        <p:txBody>
          <a:bodyPr wrap="square" rtlCol="0">
            <a:spAutoFit/>
          </a:bodyPr>
          <a:lstStyle/>
          <a:p>
            <a:pPr algn="ctr" defTabSz="2743200"/>
            <a:r>
              <a:rPr lang="en-US" sz="3600" dirty="0">
                <a:solidFill>
                  <a:prstClr val="white">
                    <a:lumMod val="75000"/>
                  </a:prstClr>
                </a:solidFill>
                <a:latin typeface="Calibri" panose="020F0502020204030204"/>
              </a:rPr>
              <a:t>Source: </a:t>
            </a:r>
            <a:r>
              <a:rPr lang="en-US" sz="3600" dirty="0">
                <a:solidFill>
                  <a:prstClr val="white">
                    <a:lumMod val="75000"/>
                  </a:prstClr>
                </a:solidFill>
                <a:latin typeface="Calibri" panose="020F0502020204030204"/>
                <a:hlinkClick r:id="rId2"/>
              </a:rPr>
              <a:t>https://google.github.io/A2A/</a:t>
            </a:r>
            <a:endParaRPr lang="en-US" sz="3600" dirty="0">
              <a:solidFill>
                <a:prstClr val="white">
                  <a:lumMod val="75000"/>
                </a:prstClr>
              </a:solidFill>
              <a:latin typeface="Calibri" panose="020F0502020204030204"/>
            </a:endParaRPr>
          </a:p>
        </p:txBody>
      </p:sp>
      <p:pic>
        <p:nvPicPr>
          <p:cNvPr id="5" name="Picture 4">
            <a:extLst>
              <a:ext uri="{FF2B5EF4-FFF2-40B4-BE49-F238E27FC236}">
                <a16:creationId xmlns:a16="http://schemas.microsoft.com/office/drawing/2014/main" id="{9B080B81-46DA-0B56-1F3C-289905A39A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7886" y="5665307"/>
            <a:ext cx="34800228" cy="13540443"/>
          </a:xfrm>
          <a:prstGeom prst="rect">
            <a:avLst/>
          </a:prstGeom>
        </p:spPr>
      </p:pic>
      <p:sp>
        <p:nvSpPr>
          <p:cNvPr id="8" name="Title 7">
            <a:extLst>
              <a:ext uri="{FF2B5EF4-FFF2-40B4-BE49-F238E27FC236}">
                <a16:creationId xmlns:a16="http://schemas.microsoft.com/office/drawing/2014/main" id="{6F247518-F51A-8B2E-5D8B-DB72BA3EB783}"/>
              </a:ext>
            </a:extLst>
          </p:cNvPr>
          <p:cNvSpPr>
            <a:spLocks noGrp="1"/>
          </p:cNvSpPr>
          <p:nvPr>
            <p:ph type="title"/>
          </p:nvPr>
        </p:nvSpPr>
        <p:spPr>
          <a:xfrm>
            <a:off x="1603169" y="405314"/>
            <a:ext cx="33666543" cy="5717661"/>
          </a:xfrm>
        </p:spPr>
        <p:txBody>
          <a:bodyPr>
            <a:normAutofit/>
          </a:bodyPr>
          <a:lstStyle/>
          <a:p>
            <a:r>
              <a:rPr lang="en-US" dirty="0"/>
              <a:t>Agent2Agent Protocol (A2A)</a:t>
            </a:r>
            <a:br>
              <a:rPr lang="en-US" dirty="0"/>
            </a:br>
            <a:r>
              <a:rPr lang="en-US" sz="8700" b="0" dirty="0"/>
              <a:t>An open protocol enabling Agent-to-Agent interoperability, </a:t>
            </a:r>
            <a:br>
              <a:rPr lang="en-US" sz="8700" b="0" dirty="0"/>
            </a:br>
            <a:r>
              <a:rPr lang="en-US" sz="8700" b="0" dirty="0"/>
              <a:t>bridging the gap between opaque agentic systems</a:t>
            </a:r>
          </a:p>
        </p:txBody>
      </p:sp>
    </p:spTree>
    <p:extLst>
      <p:ext uri="{BB962C8B-B14F-4D97-AF65-F5344CB8AC3E}">
        <p14:creationId xmlns:p14="http://schemas.microsoft.com/office/powerpoint/2010/main" val="352067794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431D1F-F67B-286D-D339-E0038E4BD969}"/>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259</a:t>
            </a:fld>
            <a:endParaRPr lang="en-US">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5018C22D-F443-445D-AC89-DC22E83A2630}"/>
              </a:ext>
            </a:extLst>
          </p:cNvPr>
          <p:cNvSpPr txBox="1"/>
          <p:nvPr/>
        </p:nvSpPr>
        <p:spPr>
          <a:xfrm>
            <a:off x="4328318" y="19645950"/>
            <a:ext cx="27919371" cy="646331"/>
          </a:xfrm>
          <a:prstGeom prst="rect">
            <a:avLst/>
          </a:prstGeom>
          <a:noFill/>
        </p:spPr>
        <p:txBody>
          <a:bodyPr wrap="square" rtlCol="0">
            <a:spAutoFit/>
          </a:bodyPr>
          <a:lstStyle/>
          <a:p>
            <a:pPr algn="ctr" defTabSz="2743200"/>
            <a:r>
              <a:rPr lang="en-US" sz="3600" dirty="0">
                <a:solidFill>
                  <a:prstClr val="white">
                    <a:lumMod val="75000"/>
                  </a:prstClr>
                </a:solidFill>
                <a:latin typeface="Calibri" panose="020F0502020204030204"/>
              </a:rPr>
              <a:t>Source: </a:t>
            </a:r>
            <a:r>
              <a:rPr lang="en-US" sz="3600" dirty="0">
                <a:solidFill>
                  <a:prstClr val="white">
                    <a:lumMod val="75000"/>
                  </a:prstClr>
                </a:solidFill>
                <a:latin typeface="Calibri" panose="020F0502020204030204"/>
                <a:hlinkClick r:id="rId2"/>
              </a:rPr>
              <a:t>https://github.com/google/A2A/blob/main/demo/README.md</a:t>
            </a:r>
            <a:endParaRPr lang="en-US" sz="3600" dirty="0">
              <a:solidFill>
                <a:prstClr val="white">
                  <a:lumMod val="75000"/>
                </a:prstClr>
              </a:solidFill>
              <a:latin typeface="Calibri" panose="020F0502020204030204"/>
            </a:endParaRPr>
          </a:p>
        </p:txBody>
      </p:sp>
      <p:sp>
        <p:nvSpPr>
          <p:cNvPr id="8" name="Title 7">
            <a:extLst>
              <a:ext uri="{FF2B5EF4-FFF2-40B4-BE49-F238E27FC236}">
                <a16:creationId xmlns:a16="http://schemas.microsoft.com/office/drawing/2014/main" id="{6F247518-F51A-8B2E-5D8B-DB72BA3EB783}"/>
              </a:ext>
            </a:extLst>
          </p:cNvPr>
          <p:cNvSpPr>
            <a:spLocks noGrp="1"/>
          </p:cNvSpPr>
          <p:nvPr>
            <p:ph type="title"/>
          </p:nvPr>
        </p:nvSpPr>
        <p:spPr>
          <a:xfrm>
            <a:off x="1603169" y="405315"/>
            <a:ext cx="33666543" cy="4186566"/>
          </a:xfrm>
        </p:spPr>
        <p:txBody>
          <a:bodyPr>
            <a:normAutofit/>
          </a:bodyPr>
          <a:lstStyle/>
          <a:p>
            <a:r>
              <a:rPr lang="en-US" dirty="0"/>
              <a:t>A2A Demo Web App</a:t>
            </a:r>
            <a:br>
              <a:rPr lang="en-US" dirty="0"/>
            </a:br>
            <a:r>
              <a:rPr lang="en-US" sz="8700" b="0" dirty="0"/>
              <a:t> </a:t>
            </a:r>
            <a:r>
              <a:rPr lang="en-US" sz="10800" b="0" dirty="0"/>
              <a:t>Agents talking to other agents over A2A</a:t>
            </a:r>
          </a:p>
        </p:txBody>
      </p:sp>
      <p:pic>
        <p:nvPicPr>
          <p:cNvPr id="3" name="Picture 2">
            <a:extLst>
              <a:ext uri="{FF2B5EF4-FFF2-40B4-BE49-F238E27FC236}">
                <a16:creationId xmlns:a16="http://schemas.microsoft.com/office/drawing/2014/main" id="{E7795602-E702-9648-6CE0-885D749F1D41}"/>
              </a:ext>
            </a:extLst>
          </p:cNvPr>
          <p:cNvPicPr>
            <a:picLocks noChangeAspect="1"/>
          </p:cNvPicPr>
          <p:nvPr/>
        </p:nvPicPr>
        <p:blipFill>
          <a:blip r:embed="rId3"/>
          <a:stretch>
            <a:fillRect/>
          </a:stretch>
        </p:blipFill>
        <p:spPr>
          <a:xfrm>
            <a:off x="2395692" y="5861976"/>
            <a:ext cx="32524746" cy="13783974"/>
          </a:xfrm>
          <a:prstGeom prst="rect">
            <a:avLst/>
          </a:prstGeom>
        </p:spPr>
      </p:pic>
    </p:spTree>
    <p:extLst>
      <p:ext uri="{BB962C8B-B14F-4D97-AF65-F5344CB8AC3E}">
        <p14:creationId xmlns:p14="http://schemas.microsoft.com/office/powerpoint/2010/main" val="1703904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Explained</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3F7DB98E-BBCC-B9F9-FCDF-49260C79E20B}"/>
              </a:ext>
            </a:extLst>
          </p:cNvPr>
          <p:cNvPicPr>
            <a:picLocks noChangeAspect="1"/>
          </p:cNvPicPr>
          <p:nvPr/>
        </p:nvPicPr>
        <p:blipFill>
          <a:blip r:embed="rId4"/>
          <a:stretch>
            <a:fillRect/>
          </a:stretch>
        </p:blipFill>
        <p:spPr>
          <a:xfrm>
            <a:off x="3952613" y="3053517"/>
            <a:ext cx="28670769" cy="16321458"/>
          </a:xfrm>
          <a:prstGeom prst="rect">
            <a:avLst/>
          </a:prstGeom>
        </p:spPr>
      </p:pic>
    </p:spTree>
    <p:extLst>
      <p:ext uri="{BB962C8B-B14F-4D97-AF65-F5344CB8AC3E}">
        <p14:creationId xmlns:p14="http://schemas.microsoft.com/office/powerpoint/2010/main" val="331474682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D3906-79F6-9A0A-3702-8EFED5C0DDCD}"/>
              </a:ext>
            </a:extLst>
          </p:cNvPr>
          <p:cNvSpPr>
            <a:spLocks noGrp="1"/>
          </p:cNvSpPr>
          <p:nvPr>
            <p:ph type="title"/>
          </p:nvPr>
        </p:nvSpPr>
        <p:spPr>
          <a:xfrm>
            <a:off x="214512" y="970920"/>
            <a:ext cx="8311428" cy="18715812"/>
          </a:xfrm>
        </p:spPr>
        <p:txBody>
          <a:bodyPr>
            <a:normAutofit fontScale="90000"/>
          </a:bodyPr>
          <a:lstStyle/>
          <a:p>
            <a:r>
              <a:rPr lang="en-US" sz="18600" dirty="0">
                <a:solidFill>
                  <a:srgbClr val="C00000"/>
                </a:solidFill>
              </a:rPr>
              <a:t>A2A </a:t>
            </a:r>
            <a:br>
              <a:rPr lang="en-US" sz="15900" dirty="0">
                <a:solidFill>
                  <a:srgbClr val="C00000"/>
                </a:solidFill>
              </a:rPr>
            </a:br>
            <a:r>
              <a:rPr lang="en-US" sz="9300" dirty="0">
                <a:solidFill>
                  <a:srgbClr val="C00000"/>
                </a:solidFill>
              </a:rPr>
              <a:t>(Agent2Agent Protocol) </a:t>
            </a:r>
            <a:br>
              <a:rPr lang="en-US" sz="9300" dirty="0">
                <a:solidFill>
                  <a:srgbClr val="C00000"/>
                </a:solidFill>
              </a:rPr>
            </a:br>
            <a:r>
              <a:rPr lang="en-US" sz="9300" b="0" dirty="0">
                <a:solidFill>
                  <a:srgbClr val="4472C4">
                    <a:lumMod val="75000"/>
                  </a:srgbClr>
                </a:solidFill>
                <a:ea typeface="Heiti TC Medium" pitchFamily="2" charset="-128"/>
              </a:rPr>
              <a:t>for agent-agent collaboration</a:t>
            </a:r>
            <a:br>
              <a:rPr lang="en-US" sz="9300" b="0" dirty="0">
                <a:solidFill>
                  <a:srgbClr val="4472C4">
                    <a:lumMod val="75000"/>
                  </a:srgbClr>
                </a:solidFill>
                <a:ea typeface="Heiti TC Medium" pitchFamily="2" charset="-128"/>
              </a:rPr>
            </a:br>
            <a:br>
              <a:rPr lang="en-US" sz="9300" b="0" dirty="0">
                <a:solidFill>
                  <a:srgbClr val="4472C4">
                    <a:lumMod val="75000"/>
                  </a:srgbClr>
                </a:solidFill>
                <a:ea typeface="Heiti TC Medium" pitchFamily="2" charset="-128"/>
              </a:rPr>
            </a:br>
            <a:br>
              <a:rPr lang="en-US" sz="8700" b="0" dirty="0">
                <a:solidFill>
                  <a:srgbClr val="4472C4">
                    <a:lumMod val="75000"/>
                  </a:srgbClr>
                </a:solidFill>
                <a:ea typeface="Heiti TC Medium" pitchFamily="2" charset="-128"/>
              </a:rPr>
            </a:br>
            <a:br>
              <a:rPr lang="en-US" sz="8700" dirty="0"/>
            </a:br>
            <a:r>
              <a:rPr lang="en-US" sz="18600" dirty="0">
                <a:solidFill>
                  <a:srgbClr val="C00000"/>
                </a:solidFill>
              </a:rPr>
              <a:t>MCP </a:t>
            </a:r>
            <a:br>
              <a:rPr lang="en-US" dirty="0">
                <a:solidFill>
                  <a:srgbClr val="C00000"/>
                </a:solidFill>
              </a:rPr>
            </a:br>
            <a:r>
              <a:rPr lang="en-US" sz="9300" dirty="0">
                <a:solidFill>
                  <a:srgbClr val="C00000"/>
                </a:solidFill>
              </a:rPr>
              <a:t>(Model Context Protocol) </a:t>
            </a:r>
            <a:br>
              <a:rPr lang="en-US" sz="9300" dirty="0">
                <a:solidFill>
                  <a:srgbClr val="C00000"/>
                </a:solidFill>
              </a:rPr>
            </a:br>
            <a:r>
              <a:rPr lang="en-US" sz="9300" b="0" dirty="0"/>
              <a:t>for tools and resources</a:t>
            </a:r>
          </a:p>
        </p:txBody>
      </p:sp>
      <p:sp>
        <p:nvSpPr>
          <p:cNvPr id="4" name="Slide Number Placeholder 3">
            <a:extLst>
              <a:ext uri="{FF2B5EF4-FFF2-40B4-BE49-F238E27FC236}">
                <a16:creationId xmlns:a16="http://schemas.microsoft.com/office/drawing/2014/main" id="{27431D1F-F67B-286D-D339-E0038E4BD969}"/>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260</a:t>
            </a:fld>
            <a:endParaRPr lang="en-US">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5018C22D-F443-445D-AC89-DC22E83A2630}"/>
              </a:ext>
            </a:extLst>
          </p:cNvPr>
          <p:cNvSpPr txBox="1"/>
          <p:nvPr/>
        </p:nvSpPr>
        <p:spPr>
          <a:xfrm>
            <a:off x="4328318" y="19645952"/>
            <a:ext cx="27919371" cy="646331"/>
          </a:xfrm>
          <a:prstGeom prst="rect">
            <a:avLst/>
          </a:prstGeom>
          <a:noFill/>
        </p:spPr>
        <p:txBody>
          <a:bodyPr wrap="square" rtlCol="0">
            <a:spAutoFit/>
          </a:bodyPr>
          <a:lstStyle/>
          <a:p>
            <a:pPr algn="ctr" defTabSz="2743200"/>
            <a:r>
              <a:rPr lang="en-US" sz="3600" dirty="0">
                <a:solidFill>
                  <a:prstClr val="white">
                    <a:lumMod val="75000"/>
                  </a:prstClr>
                </a:solidFill>
                <a:latin typeface="Calibri" panose="020F0502020204030204"/>
              </a:rPr>
              <a:t>Source: </a:t>
            </a:r>
            <a:r>
              <a:rPr lang="en-US" sz="3600" dirty="0">
                <a:solidFill>
                  <a:prstClr val="white">
                    <a:lumMod val="75000"/>
                  </a:prstClr>
                </a:solidFill>
                <a:latin typeface="Calibri" panose="020F0502020204030204"/>
                <a:hlinkClick r:id="rId2"/>
              </a:rPr>
              <a:t>https://google.github.io/A2A/</a:t>
            </a:r>
            <a:endParaRPr lang="en-US" sz="3600" dirty="0">
              <a:solidFill>
                <a:prstClr val="white">
                  <a:lumMod val="75000"/>
                </a:prstClr>
              </a:solidFill>
              <a:latin typeface="Calibri" panose="020F0502020204030204"/>
            </a:endParaRPr>
          </a:p>
        </p:txBody>
      </p:sp>
      <p:pic>
        <p:nvPicPr>
          <p:cNvPr id="9" name="Picture 8">
            <a:extLst>
              <a:ext uri="{FF2B5EF4-FFF2-40B4-BE49-F238E27FC236}">
                <a16:creationId xmlns:a16="http://schemas.microsoft.com/office/drawing/2014/main" id="{779B0109-5BD1-E62E-AC93-39F476F083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11428" y="970920"/>
            <a:ext cx="28050060" cy="18632160"/>
          </a:xfrm>
          <a:prstGeom prst="rect">
            <a:avLst/>
          </a:prstGeom>
        </p:spPr>
      </p:pic>
    </p:spTree>
    <p:extLst>
      <p:ext uri="{BB962C8B-B14F-4D97-AF65-F5344CB8AC3E}">
        <p14:creationId xmlns:p14="http://schemas.microsoft.com/office/powerpoint/2010/main" val="9474413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D3906-79F6-9A0A-3702-8EFED5C0DDCD}"/>
              </a:ext>
            </a:extLst>
          </p:cNvPr>
          <p:cNvSpPr>
            <a:spLocks noGrp="1"/>
          </p:cNvSpPr>
          <p:nvPr>
            <p:ph type="title"/>
          </p:nvPr>
        </p:nvSpPr>
        <p:spPr>
          <a:xfrm>
            <a:off x="1603169" y="226413"/>
            <a:ext cx="33666543" cy="3128172"/>
          </a:xfrm>
        </p:spPr>
        <p:txBody>
          <a:bodyPr/>
          <a:lstStyle/>
          <a:p>
            <a:r>
              <a:rPr lang="en-US" dirty="0"/>
              <a:t>Google A2A (Agent2Agent Protocol)</a:t>
            </a:r>
          </a:p>
        </p:txBody>
      </p:sp>
      <p:pic>
        <p:nvPicPr>
          <p:cNvPr id="6" name="Content Placeholder 5">
            <a:extLst>
              <a:ext uri="{FF2B5EF4-FFF2-40B4-BE49-F238E27FC236}">
                <a16:creationId xmlns:a16="http://schemas.microsoft.com/office/drawing/2014/main" id="{16C5EE2A-4AE9-8007-A925-BCFCBED59FA6}"/>
              </a:ext>
            </a:extLst>
          </p:cNvPr>
          <p:cNvPicPr>
            <a:picLocks noGrp="1" noChangeAspect="1"/>
          </p:cNvPicPr>
          <p:nvPr>
            <p:ph idx="1"/>
          </p:nvPr>
        </p:nvPicPr>
        <p:blipFill>
          <a:blip r:embed="rId2"/>
          <a:stretch>
            <a:fillRect/>
          </a:stretch>
        </p:blipFill>
        <p:spPr>
          <a:xfrm>
            <a:off x="14849063" y="2906432"/>
            <a:ext cx="20872173" cy="16343697"/>
          </a:xfrm>
        </p:spPr>
      </p:pic>
      <p:sp>
        <p:nvSpPr>
          <p:cNvPr id="4" name="Slide Number Placeholder 3">
            <a:extLst>
              <a:ext uri="{FF2B5EF4-FFF2-40B4-BE49-F238E27FC236}">
                <a16:creationId xmlns:a16="http://schemas.microsoft.com/office/drawing/2014/main" id="{27431D1F-F67B-286D-D339-E0038E4BD969}"/>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261</a:t>
            </a:fld>
            <a:endParaRPr lang="en-US">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5018C22D-F443-445D-AC89-DC22E83A2630}"/>
              </a:ext>
            </a:extLst>
          </p:cNvPr>
          <p:cNvSpPr txBox="1"/>
          <p:nvPr/>
        </p:nvSpPr>
        <p:spPr>
          <a:xfrm>
            <a:off x="4328318" y="19645952"/>
            <a:ext cx="27919371" cy="646331"/>
          </a:xfrm>
          <a:prstGeom prst="rect">
            <a:avLst/>
          </a:prstGeom>
          <a:noFill/>
        </p:spPr>
        <p:txBody>
          <a:bodyPr wrap="square" rtlCol="0">
            <a:spAutoFit/>
          </a:bodyPr>
          <a:lstStyle/>
          <a:p>
            <a:pPr algn="ctr" defTabSz="2743200"/>
            <a:r>
              <a:rPr lang="en-US" sz="3600" dirty="0">
                <a:solidFill>
                  <a:prstClr val="white">
                    <a:lumMod val="75000"/>
                  </a:prstClr>
                </a:solidFill>
                <a:latin typeface="Calibri" panose="020F0502020204030204"/>
              </a:rPr>
              <a:t>Source: </a:t>
            </a:r>
            <a:r>
              <a:rPr lang="en-US" sz="3600" dirty="0">
                <a:solidFill>
                  <a:prstClr val="white">
                    <a:lumMod val="75000"/>
                  </a:prstClr>
                </a:solidFill>
                <a:latin typeface="Calibri" panose="020F0502020204030204"/>
                <a:hlinkClick r:id="rId3"/>
              </a:rPr>
              <a:t>https://google.github.io/A2A/</a:t>
            </a:r>
            <a:endParaRPr lang="en-US" sz="3600" dirty="0">
              <a:solidFill>
                <a:prstClr val="white">
                  <a:lumMod val="75000"/>
                </a:prstClr>
              </a:solidFill>
              <a:latin typeface="Calibri" panose="020F0502020204030204"/>
            </a:endParaRPr>
          </a:p>
        </p:txBody>
      </p:sp>
      <p:sp>
        <p:nvSpPr>
          <p:cNvPr id="10" name="Rounded Rectangle 9">
            <a:extLst>
              <a:ext uri="{FF2B5EF4-FFF2-40B4-BE49-F238E27FC236}">
                <a16:creationId xmlns:a16="http://schemas.microsoft.com/office/drawing/2014/main" id="{9B58C685-913E-B422-A03B-82C00816EC84}"/>
              </a:ext>
            </a:extLst>
          </p:cNvPr>
          <p:cNvSpPr>
            <a:spLocks noChangeArrowheads="1"/>
          </p:cNvSpPr>
          <p:nvPr/>
        </p:nvSpPr>
        <p:spPr bwMode="auto">
          <a:xfrm>
            <a:off x="1550774" y="5658864"/>
            <a:ext cx="12358611" cy="2625306"/>
          </a:xfrm>
          <a:prstGeom prst="roundRect">
            <a:avLst>
              <a:gd name="adj" fmla="val 7883"/>
            </a:avLst>
          </a:prstGeom>
          <a:solidFill>
            <a:srgbClr val="FFD579"/>
          </a:solidFill>
          <a:ln w="19050">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defTabSz="2743200">
              <a:defRPr/>
            </a:pPr>
            <a:r>
              <a:rPr lang="en-US" sz="8400" b="1" dirty="0">
                <a:solidFill>
                  <a:prstClr val="black"/>
                </a:solidFill>
                <a:latin typeface="Calibri" panose="020F0502020204030204"/>
              </a:rPr>
              <a:t>Seamless Agent Collaboration</a:t>
            </a:r>
          </a:p>
        </p:txBody>
      </p:sp>
      <p:sp>
        <p:nvSpPr>
          <p:cNvPr id="12" name="Rounded Rectangle 11">
            <a:extLst>
              <a:ext uri="{FF2B5EF4-FFF2-40B4-BE49-F238E27FC236}">
                <a16:creationId xmlns:a16="http://schemas.microsoft.com/office/drawing/2014/main" id="{074994A8-5E28-8C7C-7E3E-23EF2250E2B0}"/>
              </a:ext>
            </a:extLst>
          </p:cNvPr>
          <p:cNvSpPr>
            <a:spLocks noChangeArrowheads="1"/>
          </p:cNvSpPr>
          <p:nvPr/>
        </p:nvSpPr>
        <p:spPr bwMode="auto">
          <a:xfrm>
            <a:off x="1550774" y="9978840"/>
            <a:ext cx="12358611" cy="2625306"/>
          </a:xfrm>
          <a:prstGeom prst="roundRect">
            <a:avLst>
              <a:gd name="adj" fmla="val 7883"/>
            </a:avLst>
          </a:prstGeom>
          <a:solidFill>
            <a:srgbClr val="FFD579"/>
          </a:solidFill>
          <a:ln w="19050">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defTabSz="2743200">
              <a:defRPr/>
            </a:pPr>
            <a:r>
              <a:rPr lang="en-US" sz="8400" b="1" dirty="0">
                <a:solidFill>
                  <a:prstClr val="black"/>
                </a:solidFill>
                <a:latin typeface="Calibri" panose="020F0502020204030204"/>
              </a:rPr>
              <a:t>Simplifies Enterprise </a:t>
            </a:r>
            <a:br>
              <a:rPr lang="en-US" sz="8400" b="1" dirty="0">
                <a:solidFill>
                  <a:prstClr val="black"/>
                </a:solidFill>
                <a:latin typeface="Calibri" panose="020F0502020204030204"/>
              </a:rPr>
            </a:br>
            <a:r>
              <a:rPr lang="en-US" sz="8400" b="1" dirty="0">
                <a:solidFill>
                  <a:prstClr val="black"/>
                </a:solidFill>
                <a:latin typeface="Calibri" panose="020F0502020204030204"/>
              </a:rPr>
              <a:t>Agent Integration</a:t>
            </a:r>
          </a:p>
        </p:txBody>
      </p:sp>
      <p:sp>
        <p:nvSpPr>
          <p:cNvPr id="13" name="Rounded Rectangle 12">
            <a:extLst>
              <a:ext uri="{FF2B5EF4-FFF2-40B4-BE49-F238E27FC236}">
                <a16:creationId xmlns:a16="http://schemas.microsoft.com/office/drawing/2014/main" id="{FA4DED9A-BE7E-8B46-99B6-64E6051C690B}"/>
              </a:ext>
            </a:extLst>
          </p:cNvPr>
          <p:cNvSpPr>
            <a:spLocks noChangeArrowheads="1"/>
          </p:cNvSpPr>
          <p:nvPr/>
        </p:nvSpPr>
        <p:spPr bwMode="auto">
          <a:xfrm>
            <a:off x="1528328" y="14298816"/>
            <a:ext cx="12358611" cy="2625306"/>
          </a:xfrm>
          <a:prstGeom prst="roundRect">
            <a:avLst>
              <a:gd name="adj" fmla="val 7883"/>
            </a:avLst>
          </a:prstGeom>
          <a:solidFill>
            <a:srgbClr val="FFD579"/>
          </a:solidFill>
          <a:ln w="19050">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defTabSz="2743200">
              <a:defRPr/>
            </a:pPr>
            <a:r>
              <a:rPr lang="en-US" sz="8400" b="1" dirty="0">
                <a:solidFill>
                  <a:prstClr val="black"/>
                </a:solidFill>
                <a:latin typeface="Calibri" panose="020F0502020204030204"/>
              </a:rPr>
              <a:t>Supports Key </a:t>
            </a:r>
            <a:br>
              <a:rPr lang="en-US" sz="8400" b="1" dirty="0">
                <a:solidFill>
                  <a:prstClr val="black"/>
                </a:solidFill>
                <a:latin typeface="Calibri" panose="020F0502020204030204"/>
              </a:rPr>
            </a:br>
            <a:r>
              <a:rPr lang="en-US" sz="8400" b="1" dirty="0">
                <a:solidFill>
                  <a:prstClr val="black"/>
                </a:solidFill>
                <a:latin typeface="Calibri" panose="020F0502020204030204"/>
              </a:rPr>
              <a:t>Enterprise Requirements</a:t>
            </a:r>
          </a:p>
        </p:txBody>
      </p:sp>
    </p:spTree>
    <p:extLst>
      <p:ext uri="{BB962C8B-B14F-4D97-AF65-F5344CB8AC3E}">
        <p14:creationId xmlns:p14="http://schemas.microsoft.com/office/powerpoint/2010/main" val="34508348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D3906-79F6-9A0A-3702-8EFED5C0DDCD}"/>
              </a:ext>
            </a:extLst>
          </p:cNvPr>
          <p:cNvSpPr>
            <a:spLocks noGrp="1"/>
          </p:cNvSpPr>
          <p:nvPr>
            <p:ph type="title"/>
          </p:nvPr>
        </p:nvSpPr>
        <p:spPr>
          <a:xfrm>
            <a:off x="1603169" y="226413"/>
            <a:ext cx="33666543" cy="3128172"/>
          </a:xfrm>
        </p:spPr>
        <p:txBody>
          <a:bodyPr/>
          <a:lstStyle/>
          <a:p>
            <a:r>
              <a:rPr lang="en-US" dirty="0"/>
              <a:t>MCP (Model Context Protocol)</a:t>
            </a:r>
          </a:p>
        </p:txBody>
      </p:sp>
      <p:sp>
        <p:nvSpPr>
          <p:cNvPr id="4" name="Slide Number Placeholder 3">
            <a:extLst>
              <a:ext uri="{FF2B5EF4-FFF2-40B4-BE49-F238E27FC236}">
                <a16:creationId xmlns:a16="http://schemas.microsoft.com/office/drawing/2014/main" id="{27431D1F-F67B-286D-D339-E0038E4BD969}"/>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262</a:t>
            </a:fld>
            <a:endParaRPr lang="en-US">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5018C22D-F443-445D-AC89-DC22E83A2630}"/>
              </a:ext>
            </a:extLst>
          </p:cNvPr>
          <p:cNvSpPr txBox="1"/>
          <p:nvPr/>
        </p:nvSpPr>
        <p:spPr>
          <a:xfrm>
            <a:off x="4328318" y="19645952"/>
            <a:ext cx="27919371" cy="646331"/>
          </a:xfrm>
          <a:prstGeom prst="rect">
            <a:avLst/>
          </a:prstGeom>
          <a:noFill/>
        </p:spPr>
        <p:txBody>
          <a:bodyPr wrap="square" rtlCol="0">
            <a:spAutoFit/>
          </a:bodyPr>
          <a:lstStyle/>
          <a:p>
            <a:pPr algn="ctr" defTabSz="2743200"/>
            <a:r>
              <a:rPr lang="en-US" sz="3600" dirty="0">
                <a:solidFill>
                  <a:prstClr val="white">
                    <a:lumMod val="75000"/>
                  </a:prstClr>
                </a:solidFill>
                <a:latin typeface="Calibri" panose="020F0502020204030204"/>
              </a:rPr>
              <a:t>Source: </a:t>
            </a:r>
            <a:r>
              <a:rPr lang="en-US" sz="3600" dirty="0">
                <a:solidFill>
                  <a:prstClr val="white">
                    <a:lumMod val="75000"/>
                  </a:prstClr>
                </a:solidFill>
                <a:latin typeface="Calibri" panose="020F0502020204030204"/>
                <a:hlinkClick r:id="rId2"/>
              </a:rPr>
              <a:t>https://modelcontextprotocol.io/introduction</a:t>
            </a:r>
            <a:endParaRPr lang="en-US" sz="3600" dirty="0">
              <a:solidFill>
                <a:prstClr val="white">
                  <a:lumMod val="75000"/>
                </a:prstClr>
              </a:solidFill>
              <a:latin typeface="Calibri" panose="020F0502020204030204"/>
            </a:endParaRPr>
          </a:p>
        </p:txBody>
      </p:sp>
      <p:sp>
        <p:nvSpPr>
          <p:cNvPr id="10" name="Rounded Rectangle 9">
            <a:extLst>
              <a:ext uri="{FF2B5EF4-FFF2-40B4-BE49-F238E27FC236}">
                <a16:creationId xmlns:a16="http://schemas.microsoft.com/office/drawing/2014/main" id="{9B58C685-913E-B422-A03B-82C00816EC84}"/>
              </a:ext>
            </a:extLst>
          </p:cNvPr>
          <p:cNvSpPr>
            <a:spLocks noChangeArrowheads="1"/>
          </p:cNvSpPr>
          <p:nvPr/>
        </p:nvSpPr>
        <p:spPr bwMode="auto">
          <a:xfrm>
            <a:off x="901944" y="3354585"/>
            <a:ext cx="10316550" cy="15853818"/>
          </a:xfrm>
          <a:prstGeom prst="roundRect">
            <a:avLst>
              <a:gd name="adj" fmla="val 3837"/>
            </a:avLst>
          </a:prstGeom>
          <a:solidFill>
            <a:srgbClr val="FFD579"/>
          </a:solidFill>
          <a:ln w="19050">
            <a:solidFill>
              <a:schemeClr val="tx2"/>
            </a:solidFill>
            <a:round/>
            <a:headEnd/>
            <a:tailEnd/>
          </a:ln>
          <a:effectLst>
            <a:outerShdw blurRad="40000" dist="23000" dir="5400000" rotWithShape="0">
              <a:srgbClr val="808080">
                <a:alpha val="34999"/>
              </a:srgbClr>
            </a:outerShdw>
          </a:effectLst>
        </p:spPr>
        <p:txBody>
          <a:bodyPr lIns="0" tIns="0" rIns="0" bIns="0" anchor="ctr"/>
          <a:lstStyle/>
          <a:p>
            <a:pPr algn="ctr" defTabSz="2743200">
              <a:defRPr/>
            </a:pPr>
            <a:r>
              <a:rPr lang="en-US" sz="9600" b="1" dirty="0">
                <a:solidFill>
                  <a:prstClr val="black"/>
                </a:solidFill>
                <a:latin typeface="Calibri" panose="020F0502020204030204"/>
              </a:rPr>
              <a:t>MCP is a open protocol that standardizes how applications provide context to LLMs.</a:t>
            </a:r>
          </a:p>
          <a:p>
            <a:pPr algn="ctr" defTabSz="2743200">
              <a:defRPr/>
            </a:pPr>
            <a:endParaRPr lang="en-US" sz="9600" b="1" dirty="0">
              <a:solidFill>
                <a:prstClr val="black"/>
              </a:solidFill>
              <a:latin typeface="Calibri" panose="020F0502020204030204"/>
            </a:endParaRPr>
          </a:p>
          <a:p>
            <a:pPr algn="ctr" defTabSz="2743200">
              <a:defRPr/>
            </a:pPr>
            <a:endParaRPr lang="en-US" sz="9600" b="1" dirty="0">
              <a:solidFill>
                <a:prstClr val="black"/>
              </a:solidFill>
              <a:latin typeface="Calibri" panose="020F0502020204030204"/>
            </a:endParaRPr>
          </a:p>
          <a:p>
            <a:pPr algn="ctr" defTabSz="2743200">
              <a:defRPr/>
            </a:pPr>
            <a:r>
              <a:rPr lang="en-US" sz="9600" b="1" dirty="0">
                <a:solidFill>
                  <a:prstClr val="black"/>
                </a:solidFill>
                <a:latin typeface="Calibri" panose="020F0502020204030204"/>
              </a:rPr>
              <a:t>MCP: USB-C port for AI applications.</a:t>
            </a:r>
          </a:p>
        </p:txBody>
      </p:sp>
      <p:pic>
        <p:nvPicPr>
          <p:cNvPr id="14" name="Picture 13">
            <a:extLst>
              <a:ext uri="{FF2B5EF4-FFF2-40B4-BE49-F238E27FC236}">
                <a16:creationId xmlns:a16="http://schemas.microsoft.com/office/drawing/2014/main" id="{7C068612-26AC-EE2A-FC33-3A10903FFEA1}"/>
              </a:ext>
            </a:extLst>
          </p:cNvPr>
          <p:cNvPicPr>
            <a:picLocks noChangeAspect="1"/>
          </p:cNvPicPr>
          <p:nvPr/>
        </p:nvPicPr>
        <p:blipFill>
          <a:blip r:embed="rId3"/>
          <a:stretch>
            <a:fillRect/>
          </a:stretch>
        </p:blipFill>
        <p:spPr>
          <a:xfrm>
            <a:off x="11570445" y="3159582"/>
            <a:ext cx="24494166" cy="16681374"/>
          </a:xfrm>
          <a:prstGeom prst="rect">
            <a:avLst/>
          </a:prstGeom>
        </p:spPr>
      </p:pic>
    </p:spTree>
    <p:extLst>
      <p:ext uri="{BB962C8B-B14F-4D97-AF65-F5344CB8AC3E}">
        <p14:creationId xmlns:p14="http://schemas.microsoft.com/office/powerpoint/2010/main" val="62136466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C52B3-A118-9122-AF78-BCE4FC27B4FC}"/>
              </a:ext>
            </a:extLst>
          </p:cNvPr>
          <p:cNvSpPr>
            <a:spLocks noGrp="1"/>
          </p:cNvSpPr>
          <p:nvPr>
            <p:ph type="title"/>
          </p:nvPr>
        </p:nvSpPr>
        <p:spPr>
          <a:xfrm>
            <a:off x="1603169" y="226413"/>
            <a:ext cx="33666543" cy="3530586"/>
          </a:xfrm>
        </p:spPr>
        <p:txBody>
          <a:bodyPr>
            <a:normAutofit/>
          </a:bodyPr>
          <a:lstStyle/>
          <a:p>
            <a:r>
              <a:rPr lang="en-US" sz="16200" dirty="0"/>
              <a:t>MCP and A2A</a:t>
            </a:r>
          </a:p>
        </p:txBody>
      </p:sp>
      <p:sp>
        <p:nvSpPr>
          <p:cNvPr id="3" name="Content Placeholder 2">
            <a:extLst>
              <a:ext uri="{FF2B5EF4-FFF2-40B4-BE49-F238E27FC236}">
                <a16:creationId xmlns:a16="http://schemas.microsoft.com/office/drawing/2014/main" id="{CF9FE69A-E019-00CE-45BA-A3EB8F3224BF}"/>
              </a:ext>
            </a:extLst>
          </p:cNvPr>
          <p:cNvSpPr>
            <a:spLocks noGrp="1"/>
          </p:cNvSpPr>
          <p:nvPr>
            <p:ph idx="1"/>
          </p:nvPr>
        </p:nvSpPr>
        <p:spPr>
          <a:xfrm>
            <a:off x="1603169" y="3518453"/>
            <a:ext cx="33666543" cy="16168281"/>
          </a:xfrm>
        </p:spPr>
        <p:txBody>
          <a:bodyPr>
            <a:noAutofit/>
          </a:bodyPr>
          <a:lstStyle/>
          <a:p>
            <a:pPr>
              <a:spcAft>
                <a:spcPts val="1800"/>
              </a:spcAft>
            </a:pPr>
            <a:r>
              <a:rPr lang="en-US" dirty="0"/>
              <a:t>MCP (Model Context Protocol) for tools and resources</a:t>
            </a:r>
          </a:p>
          <a:p>
            <a:pPr lvl="1">
              <a:spcAft>
                <a:spcPts val="1800"/>
              </a:spcAft>
            </a:pPr>
            <a:r>
              <a:rPr lang="en-US" sz="9600" dirty="0"/>
              <a:t>Connect agents to tools, APIs, and resources with structured inputs/outputs.</a:t>
            </a:r>
          </a:p>
          <a:p>
            <a:pPr lvl="1">
              <a:spcAft>
                <a:spcPts val="1800"/>
              </a:spcAft>
            </a:pPr>
            <a:r>
              <a:rPr lang="en-US" sz="9600" dirty="0"/>
              <a:t>Google ADK supports MCP tools. Enabling wide range of MCP servers to be used with agents.</a:t>
            </a:r>
          </a:p>
          <a:p>
            <a:pPr>
              <a:spcAft>
                <a:spcPts val="1800"/>
              </a:spcAft>
            </a:pPr>
            <a:r>
              <a:rPr lang="en-US" dirty="0"/>
              <a:t>A2A (Agent2Agent Protocol) for agent-agent collaboration</a:t>
            </a:r>
          </a:p>
          <a:p>
            <a:pPr lvl="1">
              <a:spcAft>
                <a:spcPts val="1800"/>
              </a:spcAft>
            </a:pPr>
            <a:r>
              <a:rPr lang="en-US" sz="9600" dirty="0"/>
              <a:t>Dynamic, multimodal communication between different agents without sharing memory, resources, and tools</a:t>
            </a:r>
          </a:p>
          <a:p>
            <a:pPr lvl="1">
              <a:spcAft>
                <a:spcPts val="1800"/>
              </a:spcAft>
            </a:pPr>
            <a:r>
              <a:rPr lang="en-US" sz="9600" dirty="0"/>
              <a:t>Open standard driven by community.</a:t>
            </a:r>
          </a:p>
          <a:p>
            <a:pPr lvl="1">
              <a:spcAft>
                <a:spcPts val="1800"/>
              </a:spcAft>
            </a:pPr>
            <a:r>
              <a:rPr lang="en-US" sz="9600" dirty="0"/>
              <a:t>Samples available using Google ADK, </a:t>
            </a:r>
            <a:r>
              <a:rPr lang="en-US" sz="9600" dirty="0" err="1"/>
              <a:t>LangGraph</a:t>
            </a:r>
            <a:r>
              <a:rPr lang="en-US" sz="9600" dirty="0"/>
              <a:t>, </a:t>
            </a:r>
            <a:r>
              <a:rPr lang="en-US" sz="9600" dirty="0" err="1"/>
              <a:t>Crew.AI</a:t>
            </a:r>
            <a:endParaRPr lang="en-US" sz="9600" dirty="0"/>
          </a:p>
          <a:p>
            <a:pPr>
              <a:spcAft>
                <a:spcPts val="1800"/>
              </a:spcAft>
            </a:pPr>
            <a:endParaRPr lang="en-US" dirty="0"/>
          </a:p>
        </p:txBody>
      </p:sp>
      <p:sp>
        <p:nvSpPr>
          <p:cNvPr id="4" name="Slide Number Placeholder 3">
            <a:extLst>
              <a:ext uri="{FF2B5EF4-FFF2-40B4-BE49-F238E27FC236}">
                <a16:creationId xmlns:a16="http://schemas.microsoft.com/office/drawing/2014/main" id="{9B0785F2-10EE-05A6-11D7-C176B463313C}"/>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263</a:t>
            </a:fld>
            <a:endParaRPr lang="en-US">
              <a:solidFill>
                <a:prstClr val="black">
                  <a:tint val="75000"/>
                </a:prstClr>
              </a:solidFill>
              <a:latin typeface="Calibri" panose="020F0502020204030204"/>
            </a:endParaRPr>
          </a:p>
        </p:txBody>
      </p:sp>
      <p:sp>
        <p:nvSpPr>
          <p:cNvPr id="5" name="TextBox 4">
            <a:extLst>
              <a:ext uri="{FF2B5EF4-FFF2-40B4-BE49-F238E27FC236}">
                <a16:creationId xmlns:a16="http://schemas.microsoft.com/office/drawing/2014/main" id="{8B8A0A3E-0676-D3FD-F607-0532E13F463D}"/>
              </a:ext>
            </a:extLst>
          </p:cNvPr>
          <p:cNvSpPr txBox="1"/>
          <p:nvPr/>
        </p:nvSpPr>
        <p:spPr>
          <a:xfrm>
            <a:off x="4328318" y="19645952"/>
            <a:ext cx="27919371" cy="646331"/>
          </a:xfrm>
          <a:prstGeom prst="rect">
            <a:avLst/>
          </a:prstGeom>
          <a:noFill/>
        </p:spPr>
        <p:txBody>
          <a:bodyPr wrap="square" rtlCol="0">
            <a:spAutoFit/>
          </a:bodyPr>
          <a:lstStyle/>
          <a:p>
            <a:pPr algn="ctr" defTabSz="2743200"/>
            <a:r>
              <a:rPr lang="en-US" sz="3600" dirty="0">
                <a:solidFill>
                  <a:prstClr val="white">
                    <a:lumMod val="75000"/>
                  </a:prstClr>
                </a:solidFill>
                <a:latin typeface="Calibri" panose="020F0502020204030204"/>
              </a:rPr>
              <a:t>Source: </a:t>
            </a:r>
            <a:r>
              <a:rPr lang="en-US" sz="3600" dirty="0">
                <a:solidFill>
                  <a:prstClr val="white">
                    <a:lumMod val="75000"/>
                  </a:prstClr>
                </a:solidFill>
                <a:latin typeface="Calibri" panose="020F0502020204030204"/>
                <a:hlinkClick r:id="rId2"/>
              </a:rPr>
              <a:t>https://google.github.io/A2A/</a:t>
            </a:r>
            <a:endParaRPr lang="en-US" sz="3600" dirty="0">
              <a:solidFill>
                <a:prstClr val="white">
                  <a:lumMod val="75000"/>
                </a:prstClr>
              </a:solidFill>
              <a:latin typeface="Calibri" panose="020F0502020204030204"/>
            </a:endParaRPr>
          </a:p>
        </p:txBody>
      </p:sp>
    </p:spTree>
    <p:extLst>
      <p:ext uri="{BB962C8B-B14F-4D97-AF65-F5344CB8AC3E}">
        <p14:creationId xmlns:p14="http://schemas.microsoft.com/office/powerpoint/2010/main" val="21759970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C52B3-A118-9122-AF78-BCE4FC27B4FC}"/>
              </a:ext>
            </a:extLst>
          </p:cNvPr>
          <p:cNvSpPr>
            <a:spLocks noGrp="1"/>
          </p:cNvSpPr>
          <p:nvPr>
            <p:ph type="title"/>
          </p:nvPr>
        </p:nvSpPr>
        <p:spPr>
          <a:xfrm>
            <a:off x="847391" y="1309914"/>
            <a:ext cx="13166781" cy="18138282"/>
          </a:xfrm>
        </p:spPr>
        <p:txBody>
          <a:bodyPr>
            <a:normAutofit fontScale="90000"/>
          </a:bodyPr>
          <a:lstStyle/>
          <a:p>
            <a:r>
              <a:rPr lang="en-US" sz="16200" dirty="0"/>
              <a:t>Agentic applications require both A2A and MCP</a:t>
            </a:r>
            <a:br>
              <a:rPr lang="en-US" sz="16200" dirty="0"/>
            </a:br>
            <a:br>
              <a:rPr lang="en-US" sz="9300" dirty="0"/>
            </a:br>
            <a:r>
              <a:rPr lang="en-US" sz="9300" b="0" dirty="0"/>
              <a:t>A2A allows agents to connect with other agents and collaborate in teams.</a:t>
            </a:r>
            <a:br>
              <a:rPr lang="en-US" sz="9300" b="0" dirty="0"/>
            </a:br>
            <a:br>
              <a:rPr lang="en-US" sz="9300" b="0" dirty="0"/>
            </a:br>
            <a:r>
              <a:rPr lang="en-US" sz="9300" b="0" dirty="0"/>
              <a:t>MCP provides agents with access to tools</a:t>
            </a:r>
            <a:endParaRPr lang="en-US" sz="9300" dirty="0"/>
          </a:p>
        </p:txBody>
      </p:sp>
      <p:sp>
        <p:nvSpPr>
          <p:cNvPr id="4" name="Slide Number Placeholder 3">
            <a:extLst>
              <a:ext uri="{FF2B5EF4-FFF2-40B4-BE49-F238E27FC236}">
                <a16:creationId xmlns:a16="http://schemas.microsoft.com/office/drawing/2014/main" id="{9B0785F2-10EE-05A6-11D7-C176B463313C}"/>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264</a:t>
            </a:fld>
            <a:endParaRPr lang="en-US">
              <a:solidFill>
                <a:prstClr val="black">
                  <a:tint val="75000"/>
                </a:prstClr>
              </a:solidFill>
              <a:latin typeface="Calibri" panose="020F0502020204030204"/>
            </a:endParaRPr>
          </a:p>
        </p:txBody>
      </p:sp>
      <p:sp>
        <p:nvSpPr>
          <p:cNvPr id="5" name="TextBox 4">
            <a:extLst>
              <a:ext uri="{FF2B5EF4-FFF2-40B4-BE49-F238E27FC236}">
                <a16:creationId xmlns:a16="http://schemas.microsoft.com/office/drawing/2014/main" id="{8B8A0A3E-0676-D3FD-F607-0532E13F463D}"/>
              </a:ext>
            </a:extLst>
          </p:cNvPr>
          <p:cNvSpPr txBox="1"/>
          <p:nvPr/>
        </p:nvSpPr>
        <p:spPr>
          <a:xfrm>
            <a:off x="4328318" y="19645952"/>
            <a:ext cx="27919371" cy="646331"/>
          </a:xfrm>
          <a:prstGeom prst="rect">
            <a:avLst/>
          </a:prstGeom>
          <a:noFill/>
        </p:spPr>
        <p:txBody>
          <a:bodyPr wrap="square" rtlCol="0">
            <a:spAutoFit/>
          </a:bodyPr>
          <a:lstStyle/>
          <a:p>
            <a:pPr algn="ctr" defTabSz="2743200"/>
            <a:r>
              <a:rPr lang="en-US" sz="3600" dirty="0">
                <a:solidFill>
                  <a:prstClr val="white">
                    <a:lumMod val="75000"/>
                  </a:prstClr>
                </a:solidFill>
                <a:latin typeface="Calibri" panose="020F0502020204030204"/>
              </a:rPr>
              <a:t>Source: </a:t>
            </a:r>
            <a:r>
              <a:rPr lang="en-US" sz="3600" dirty="0">
                <a:solidFill>
                  <a:prstClr val="white">
                    <a:lumMod val="75000"/>
                  </a:prstClr>
                </a:solidFill>
                <a:latin typeface="Calibri" panose="020F0502020204030204"/>
                <a:hlinkClick r:id="rId2"/>
              </a:rPr>
              <a:t>https://blog.dailydoseofds.com/p/a-visual-guide-to-agent2agent-a2a</a:t>
            </a:r>
            <a:endParaRPr lang="en-US" sz="3600" dirty="0">
              <a:solidFill>
                <a:prstClr val="white">
                  <a:lumMod val="75000"/>
                </a:prstClr>
              </a:solidFill>
              <a:latin typeface="Calibri" panose="020F0502020204030204"/>
            </a:endParaRPr>
          </a:p>
        </p:txBody>
      </p:sp>
      <p:pic>
        <p:nvPicPr>
          <p:cNvPr id="6" name="Picture 5">
            <a:extLst>
              <a:ext uri="{FF2B5EF4-FFF2-40B4-BE49-F238E27FC236}">
                <a16:creationId xmlns:a16="http://schemas.microsoft.com/office/drawing/2014/main" id="{FF60D7FF-2038-9975-8EBA-B6DCF1F56BD3}"/>
              </a:ext>
            </a:extLst>
          </p:cNvPr>
          <p:cNvPicPr>
            <a:picLocks noChangeAspect="1"/>
          </p:cNvPicPr>
          <p:nvPr/>
        </p:nvPicPr>
        <p:blipFill>
          <a:blip r:embed="rId3"/>
          <a:stretch>
            <a:fillRect/>
          </a:stretch>
        </p:blipFill>
        <p:spPr>
          <a:xfrm>
            <a:off x="14621208" y="1238250"/>
            <a:ext cx="21107400" cy="18097500"/>
          </a:xfrm>
          <a:prstGeom prst="rect">
            <a:avLst/>
          </a:prstGeom>
        </p:spPr>
      </p:pic>
    </p:spTree>
    <p:extLst>
      <p:ext uri="{BB962C8B-B14F-4D97-AF65-F5344CB8AC3E}">
        <p14:creationId xmlns:p14="http://schemas.microsoft.com/office/powerpoint/2010/main" val="25186824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C52B3-A118-9122-AF78-BCE4FC27B4FC}"/>
              </a:ext>
            </a:extLst>
          </p:cNvPr>
          <p:cNvSpPr>
            <a:spLocks noGrp="1"/>
          </p:cNvSpPr>
          <p:nvPr>
            <p:ph type="title"/>
          </p:nvPr>
        </p:nvSpPr>
        <p:spPr>
          <a:xfrm>
            <a:off x="847389" y="168305"/>
            <a:ext cx="34742022" cy="3238023"/>
          </a:xfrm>
        </p:spPr>
        <p:txBody>
          <a:bodyPr>
            <a:normAutofit/>
          </a:bodyPr>
          <a:lstStyle/>
          <a:p>
            <a:r>
              <a:rPr lang="en-US" sz="16200" dirty="0"/>
              <a:t>MCP and A2A Protocol for AI Agents</a:t>
            </a:r>
            <a:endParaRPr lang="en-US" sz="9300" dirty="0"/>
          </a:p>
        </p:txBody>
      </p:sp>
      <p:sp>
        <p:nvSpPr>
          <p:cNvPr id="4" name="Slide Number Placeholder 3">
            <a:extLst>
              <a:ext uri="{FF2B5EF4-FFF2-40B4-BE49-F238E27FC236}">
                <a16:creationId xmlns:a16="http://schemas.microsoft.com/office/drawing/2014/main" id="{9B0785F2-10EE-05A6-11D7-C176B463313C}"/>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265</a:t>
            </a:fld>
            <a:endParaRPr lang="en-US">
              <a:solidFill>
                <a:prstClr val="black">
                  <a:tint val="75000"/>
                </a:prstClr>
              </a:solidFill>
              <a:latin typeface="Calibri" panose="020F0502020204030204"/>
            </a:endParaRPr>
          </a:p>
        </p:txBody>
      </p:sp>
      <p:sp>
        <p:nvSpPr>
          <p:cNvPr id="5" name="TextBox 4">
            <a:extLst>
              <a:ext uri="{FF2B5EF4-FFF2-40B4-BE49-F238E27FC236}">
                <a16:creationId xmlns:a16="http://schemas.microsoft.com/office/drawing/2014/main" id="{8B8A0A3E-0676-D3FD-F607-0532E13F463D}"/>
              </a:ext>
            </a:extLst>
          </p:cNvPr>
          <p:cNvSpPr txBox="1"/>
          <p:nvPr/>
        </p:nvSpPr>
        <p:spPr>
          <a:xfrm>
            <a:off x="4328318" y="19645952"/>
            <a:ext cx="27919371" cy="646331"/>
          </a:xfrm>
          <a:prstGeom prst="rect">
            <a:avLst/>
          </a:prstGeom>
          <a:noFill/>
        </p:spPr>
        <p:txBody>
          <a:bodyPr wrap="square" rtlCol="0">
            <a:spAutoFit/>
          </a:bodyPr>
          <a:lstStyle/>
          <a:p>
            <a:pPr algn="ctr" defTabSz="2743200"/>
            <a:r>
              <a:rPr lang="en-US" sz="3600" dirty="0">
                <a:solidFill>
                  <a:prstClr val="white">
                    <a:lumMod val="75000"/>
                  </a:prstClr>
                </a:solidFill>
                <a:latin typeface="Calibri" panose="020F0502020204030204"/>
              </a:rPr>
              <a:t>Source: </a:t>
            </a:r>
            <a:r>
              <a:rPr lang="en-US" sz="3600" dirty="0">
                <a:solidFill>
                  <a:prstClr val="white">
                    <a:lumMod val="75000"/>
                  </a:prstClr>
                </a:solidFill>
                <a:latin typeface="Calibri" panose="020F0502020204030204"/>
                <a:hlinkClick r:id="rId2"/>
              </a:rPr>
              <a:t>https://blog.dailydoseofds.com/p/a-visual-guide-to-agent2agent-a2a</a:t>
            </a:r>
            <a:endParaRPr lang="en-US" sz="3600" dirty="0">
              <a:solidFill>
                <a:prstClr val="white">
                  <a:lumMod val="75000"/>
                </a:prstClr>
              </a:solidFill>
              <a:latin typeface="Calibri" panose="020F0502020204030204"/>
            </a:endParaRPr>
          </a:p>
        </p:txBody>
      </p:sp>
      <p:pic>
        <p:nvPicPr>
          <p:cNvPr id="7" name="Picture 6">
            <a:extLst>
              <a:ext uri="{FF2B5EF4-FFF2-40B4-BE49-F238E27FC236}">
                <a16:creationId xmlns:a16="http://schemas.microsoft.com/office/drawing/2014/main" id="{CA48FFD4-6B49-9E73-43F1-3EB1F7A82D2D}"/>
              </a:ext>
            </a:extLst>
          </p:cNvPr>
          <p:cNvPicPr>
            <a:picLocks noChangeAspect="1"/>
          </p:cNvPicPr>
          <p:nvPr/>
        </p:nvPicPr>
        <p:blipFill>
          <a:blip r:embed="rId3"/>
          <a:stretch>
            <a:fillRect/>
          </a:stretch>
        </p:blipFill>
        <p:spPr>
          <a:xfrm>
            <a:off x="3096611" y="3046289"/>
            <a:ext cx="30382779" cy="16599663"/>
          </a:xfrm>
          <a:prstGeom prst="rect">
            <a:avLst/>
          </a:prstGeom>
        </p:spPr>
      </p:pic>
    </p:spTree>
    <p:extLst>
      <p:ext uri="{BB962C8B-B14F-4D97-AF65-F5344CB8AC3E}">
        <p14:creationId xmlns:p14="http://schemas.microsoft.com/office/powerpoint/2010/main" val="197227923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C52F7-4FBE-9A2B-4262-1E26540B2566}"/>
              </a:ext>
            </a:extLst>
          </p:cNvPr>
          <p:cNvSpPr>
            <a:spLocks noGrp="1"/>
          </p:cNvSpPr>
          <p:nvPr>
            <p:ph type="title"/>
          </p:nvPr>
        </p:nvSpPr>
        <p:spPr>
          <a:xfrm>
            <a:off x="756761" y="121010"/>
            <a:ext cx="34938633" cy="2338413"/>
          </a:xfrm>
        </p:spPr>
        <p:txBody>
          <a:bodyPr>
            <a:normAutofit fontScale="90000"/>
          </a:bodyPr>
          <a:lstStyle/>
          <a:p>
            <a:r>
              <a:rPr lang="en-US" dirty="0"/>
              <a:t>Agentic AI System with Microservices Architecture</a:t>
            </a:r>
          </a:p>
        </p:txBody>
      </p:sp>
      <p:sp>
        <p:nvSpPr>
          <p:cNvPr id="4" name="Slide Number Placeholder 3">
            <a:extLst>
              <a:ext uri="{FF2B5EF4-FFF2-40B4-BE49-F238E27FC236}">
                <a16:creationId xmlns:a16="http://schemas.microsoft.com/office/drawing/2014/main" id="{C78FC135-64B6-3FBD-ACA3-E489B9A526E6}"/>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266</a:t>
            </a:fld>
            <a:endParaRPr lang="en-US">
              <a:solidFill>
                <a:prstClr val="black">
                  <a:tint val="75000"/>
                </a:prstClr>
              </a:solidFill>
              <a:latin typeface="Calibri" panose="020F0502020204030204"/>
            </a:endParaRPr>
          </a:p>
        </p:txBody>
      </p:sp>
      <p:pic>
        <p:nvPicPr>
          <p:cNvPr id="10" name="Picture 9">
            <a:extLst>
              <a:ext uri="{FF2B5EF4-FFF2-40B4-BE49-F238E27FC236}">
                <a16:creationId xmlns:a16="http://schemas.microsoft.com/office/drawing/2014/main" id="{414A0FF7-99C2-982D-11BF-B064CE384A45}"/>
              </a:ext>
            </a:extLst>
          </p:cNvPr>
          <p:cNvPicPr>
            <a:picLocks noChangeAspect="1"/>
          </p:cNvPicPr>
          <p:nvPr/>
        </p:nvPicPr>
        <p:blipFill>
          <a:blip r:embed="rId2"/>
          <a:stretch>
            <a:fillRect/>
          </a:stretch>
        </p:blipFill>
        <p:spPr>
          <a:xfrm>
            <a:off x="2004453" y="2459421"/>
            <a:ext cx="31474938" cy="18058014"/>
          </a:xfrm>
          <a:prstGeom prst="rect">
            <a:avLst/>
          </a:prstGeom>
        </p:spPr>
      </p:pic>
    </p:spTree>
    <p:extLst>
      <p:ext uri="{BB962C8B-B14F-4D97-AF65-F5344CB8AC3E}">
        <p14:creationId xmlns:p14="http://schemas.microsoft.com/office/powerpoint/2010/main" val="344290240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C52F7-4FBE-9A2B-4262-1E26540B2566}"/>
              </a:ext>
            </a:extLst>
          </p:cNvPr>
          <p:cNvSpPr>
            <a:spLocks noGrp="1"/>
          </p:cNvSpPr>
          <p:nvPr>
            <p:ph type="title"/>
          </p:nvPr>
        </p:nvSpPr>
        <p:spPr>
          <a:xfrm>
            <a:off x="1603169" y="168308"/>
            <a:ext cx="33666543" cy="2809635"/>
          </a:xfrm>
        </p:spPr>
        <p:txBody>
          <a:bodyPr>
            <a:normAutofit/>
          </a:bodyPr>
          <a:lstStyle/>
          <a:p>
            <a:r>
              <a:rPr lang="en-US" dirty="0"/>
              <a:t>MCP (Model Context Protocol)</a:t>
            </a:r>
          </a:p>
        </p:txBody>
      </p:sp>
      <p:sp>
        <p:nvSpPr>
          <p:cNvPr id="4" name="Slide Number Placeholder 3">
            <a:extLst>
              <a:ext uri="{FF2B5EF4-FFF2-40B4-BE49-F238E27FC236}">
                <a16:creationId xmlns:a16="http://schemas.microsoft.com/office/drawing/2014/main" id="{C78FC135-64B6-3FBD-ACA3-E489B9A526E6}"/>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267</a:t>
            </a:fld>
            <a:endParaRPr lang="en-US">
              <a:solidFill>
                <a:prstClr val="black">
                  <a:tint val="75000"/>
                </a:prstClr>
              </a:solidFill>
              <a:latin typeface="Calibri" panose="020F0502020204030204"/>
            </a:endParaRPr>
          </a:p>
        </p:txBody>
      </p:sp>
      <p:sp>
        <p:nvSpPr>
          <p:cNvPr id="7" name="Footer Placeholder 4">
            <a:extLst>
              <a:ext uri="{FF2B5EF4-FFF2-40B4-BE49-F238E27FC236}">
                <a16:creationId xmlns:a16="http://schemas.microsoft.com/office/drawing/2014/main" id="{DC3E649F-8A9D-22D5-9701-716B30B6CF35}"/>
              </a:ext>
            </a:extLst>
          </p:cNvPr>
          <p:cNvSpPr>
            <a:spLocks noGrp="1"/>
          </p:cNvSpPr>
          <p:nvPr>
            <p:ph type="ftr" sz="quarter" idx="11"/>
          </p:nvPr>
        </p:nvSpPr>
        <p:spPr bwMode="auto">
          <a:xfrm>
            <a:off x="1603166" y="19792950"/>
            <a:ext cx="32630931" cy="781050"/>
          </a:xfrm>
          <a:ln>
            <a:miter lim="800000"/>
            <a:headEnd/>
            <a:tailEnd/>
          </a:ln>
        </p:spPr>
        <p:txBody>
          <a:bodyPr/>
          <a:lstStyle/>
          <a:p>
            <a:pPr defTabSz="2743200">
              <a:defRPr/>
            </a:pPr>
            <a:r>
              <a:rPr lang="en-US" altLang="zh-TW" sz="3000" dirty="0">
                <a:solidFill>
                  <a:prstClr val="black">
                    <a:tint val="75000"/>
                  </a:prstClr>
                </a:solidFill>
                <a:latin typeface="Calibri" panose="020F0502020204030204"/>
                <a:ea typeface="新細明體" panose="02020500000000000000" pitchFamily="18" charset="-120"/>
              </a:rPr>
              <a:t>Source: </a:t>
            </a:r>
            <a:r>
              <a:rPr lang="en-US" altLang="zh-TW" sz="3000" dirty="0" err="1">
                <a:solidFill>
                  <a:prstClr val="black">
                    <a:tint val="75000"/>
                  </a:prstClr>
                </a:solidFill>
                <a:latin typeface="Calibri" panose="020F0502020204030204"/>
                <a:ea typeface="新細明體" panose="02020500000000000000" pitchFamily="18" charset="-120"/>
              </a:rPr>
              <a:t>Houssem</a:t>
            </a:r>
            <a:r>
              <a:rPr lang="en-US" altLang="zh-TW" sz="3000" dirty="0">
                <a:solidFill>
                  <a:prstClr val="black">
                    <a:tint val="75000"/>
                  </a:prstClr>
                </a:solidFill>
                <a:latin typeface="Calibri" panose="020F0502020204030204"/>
                <a:ea typeface="新細明體" panose="02020500000000000000" pitchFamily="18" charset="-120"/>
              </a:rPr>
              <a:t> </a:t>
            </a:r>
            <a:r>
              <a:rPr lang="en-US" altLang="zh-TW" sz="3000" dirty="0" err="1">
                <a:solidFill>
                  <a:prstClr val="black">
                    <a:tint val="75000"/>
                  </a:prstClr>
                </a:solidFill>
                <a:latin typeface="Calibri" panose="020F0502020204030204"/>
                <a:ea typeface="新細明體" panose="02020500000000000000" pitchFamily="18" charset="-120"/>
              </a:rPr>
              <a:t>Eddine</a:t>
            </a:r>
            <a:r>
              <a:rPr lang="en-US" altLang="zh-TW" sz="3000" dirty="0">
                <a:solidFill>
                  <a:prstClr val="black">
                    <a:tint val="75000"/>
                  </a:prstClr>
                </a:solidFill>
                <a:latin typeface="Calibri" panose="020F0502020204030204"/>
                <a:ea typeface="新細明體" panose="02020500000000000000" pitchFamily="18" charset="-120"/>
              </a:rPr>
              <a:t> </a:t>
            </a:r>
            <a:r>
              <a:rPr lang="en-US" altLang="zh-TW" sz="3000" dirty="0" err="1">
                <a:solidFill>
                  <a:prstClr val="black">
                    <a:tint val="75000"/>
                  </a:prstClr>
                </a:solidFill>
                <a:latin typeface="Calibri" panose="020F0502020204030204"/>
                <a:ea typeface="新細明體" panose="02020500000000000000" pitchFamily="18" charset="-120"/>
              </a:rPr>
              <a:t>Lassoued</a:t>
            </a:r>
            <a:r>
              <a:rPr lang="en-US" altLang="zh-TW" sz="3000" dirty="0">
                <a:solidFill>
                  <a:prstClr val="black">
                    <a:tint val="75000"/>
                  </a:prstClr>
                </a:solidFill>
                <a:latin typeface="Calibri" panose="020F0502020204030204"/>
                <a:ea typeface="新細明體" panose="02020500000000000000" pitchFamily="18" charset="-120"/>
              </a:rPr>
              <a:t> (2025), How MCP and A2A Protocols Are Revolutionizing AI Agent Development, https://</a:t>
            </a:r>
            <a:r>
              <a:rPr lang="en-US" altLang="zh-TW" sz="3000" dirty="0" err="1">
                <a:solidFill>
                  <a:prstClr val="black">
                    <a:tint val="75000"/>
                  </a:prstClr>
                </a:solidFill>
                <a:latin typeface="Calibri" panose="020F0502020204030204"/>
                <a:ea typeface="新細明體" panose="02020500000000000000" pitchFamily="18" charset="-120"/>
              </a:rPr>
              <a:t>medium.com</a:t>
            </a:r>
            <a:r>
              <a:rPr lang="en-US" altLang="zh-TW" sz="3000" dirty="0">
                <a:solidFill>
                  <a:prstClr val="black">
                    <a:tint val="75000"/>
                  </a:prstClr>
                </a:solidFill>
                <a:latin typeface="Calibri" panose="020F0502020204030204"/>
                <a:ea typeface="新細明體" panose="02020500000000000000" pitchFamily="18" charset="-120"/>
              </a:rPr>
              <a:t>/@</a:t>
            </a:r>
            <a:r>
              <a:rPr lang="en-US" altLang="zh-TW" sz="3000" dirty="0" err="1">
                <a:solidFill>
                  <a:prstClr val="black">
                    <a:tint val="75000"/>
                  </a:prstClr>
                </a:solidFill>
                <a:latin typeface="Calibri" panose="020F0502020204030204"/>
                <a:ea typeface="新細明體" panose="02020500000000000000" pitchFamily="18" charset="-120"/>
              </a:rPr>
              <a:t>houssemeddinelassoued</a:t>
            </a:r>
            <a:r>
              <a:rPr lang="en-US" altLang="zh-TW" sz="3000" dirty="0">
                <a:solidFill>
                  <a:prstClr val="black">
                    <a:tint val="75000"/>
                  </a:prstClr>
                </a:solidFill>
                <a:latin typeface="Calibri" panose="020F0502020204030204"/>
                <a:ea typeface="新細明體" panose="02020500000000000000" pitchFamily="18" charset="-120"/>
              </a:rPr>
              <a:t>/ </a:t>
            </a:r>
            <a:endParaRPr lang="es-ES" altLang="zh-TW" sz="3000" dirty="0">
              <a:solidFill>
                <a:prstClr val="black">
                  <a:tint val="75000"/>
                </a:prstClr>
              </a:solidFill>
              <a:latin typeface="Calibri" panose="020F0502020204030204"/>
              <a:ea typeface="新細明體" panose="02020500000000000000" pitchFamily="18" charset="-120"/>
            </a:endParaRPr>
          </a:p>
        </p:txBody>
      </p:sp>
      <p:pic>
        <p:nvPicPr>
          <p:cNvPr id="6" name="Picture 5">
            <a:extLst>
              <a:ext uri="{FF2B5EF4-FFF2-40B4-BE49-F238E27FC236}">
                <a16:creationId xmlns:a16="http://schemas.microsoft.com/office/drawing/2014/main" id="{9DC790A0-D1D8-ED9B-74B3-CB19368235C1}"/>
              </a:ext>
            </a:extLst>
          </p:cNvPr>
          <p:cNvPicPr>
            <a:picLocks noChangeAspect="1"/>
          </p:cNvPicPr>
          <p:nvPr/>
        </p:nvPicPr>
        <p:blipFill>
          <a:blip r:embed="rId2"/>
          <a:stretch>
            <a:fillRect/>
          </a:stretch>
        </p:blipFill>
        <p:spPr>
          <a:xfrm>
            <a:off x="539801" y="5020541"/>
            <a:ext cx="35488947" cy="13807785"/>
          </a:xfrm>
          <a:prstGeom prst="rect">
            <a:avLst/>
          </a:prstGeom>
        </p:spPr>
      </p:pic>
    </p:spTree>
    <p:extLst>
      <p:ext uri="{BB962C8B-B14F-4D97-AF65-F5344CB8AC3E}">
        <p14:creationId xmlns:p14="http://schemas.microsoft.com/office/powerpoint/2010/main" val="308803010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C52F7-4FBE-9A2B-4262-1E26540B2566}"/>
              </a:ext>
            </a:extLst>
          </p:cNvPr>
          <p:cNvSpPr>
            <a:spLocks noGrp="1"/>
          </p:cNvSpPr>
          <p:nvPr>
            <p:ph type="title"/>
          </p:nvPr>
        </p:nvSpPr>
        <p:spPr>
          <a:xfrm>
            <a:off x="1603169" y="168308"/>
            <a:ext cx="33666543" cy="2809635"/>
          </a:xfrm>
        </p:spPr>
        <p:txBody>
          <a:bodyPr>
            <a:normAutofit/>
          </a:bodyPr>
          <a:lstStyle/>
          <a:p>
            <a:r>
              <a:rPr lang="en-US" dirty="0"/>
              <a:t>A2A (Agent2Agent Protocol)</a:t>
            </a:r>
          </a:p>
        </p:txBody>
      </p:sp>
      <p:sp>
        <p:nvSpPr>
          <p:cNvPr id="4" name="Slide Number Placeholder 3">
            <a:extLst>
              <a:ext uri="{FF2B5EF4-FFF2-40B4-BE49-F238E27FC236}">
                <a16:creationId xmlns:a16="http://schemas.microsoft.com/office/drawing/2014/main" id="{C78FC135-64B6-3FBD-ACA3-E489B9A526E6}"/>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268</a:t>
            </a:fld>
            <a:endParaRPr lang="en-US">
              <a:solidFill>
                <a:prstClr val="black">
                  <a:tint val="75000"/>
                </a:prstClr>
              </a:solidFill>
              <a:latin typeface="Calibri" panose="020F0502020204030204"/>
            </a:endParaRPr>
          </a:p>
        </p:txBody>
      </p:sp>
      <p:sp>
        <p:nvSpPr>
          <p:cNvPr id="7" name="Footer Placeholder 4">
            <a:extLst>
              <a:ext uri="{FF2B5EF4-FFF2-40B4-BE49-F238E27FC236}">
                <a16:creationId xmlns:a16="http://schemas.microsoft.com/office/drawing/2014/main" id="{DC3E649F-8A9D-22D5-9701-716B30B6CF35}"/>
              </a:ext>
            </a:extLst>
          </p:cNvPr>
          <p:cNvSpPr>
            <a:spLocks noGrp="1"/>
          </p:cNvSpPr>
          <p:nvPr>
            <p:ph type="ftr" sz="quarter" idx="11"/>
          </p:nvPr>
        </p:nvSpPr>
        <p:spPr bwMode="auto">
          <a:xfrm>
            <a:off x="1603166" y="19792950"/>
            <a:ext cx="32630931" cy="781050"/>
          </a:xfrm>
          <a:ln>
            <a:miter lim="800000"/>
            <a:headEnd/>
            <a:tailEnd/>
          </a:ln>
        </p:spPr>
        <p:txBody>
          <a:bodyPr/>
          <a:lstStyle/>
          <a:p>
            <a:pPr defTabSz="2743200">
              <a:defRPr/>
            </a:pPr>
            <a:r>
              <a:rPr lang="en-US" altLang="zh-TW" sz="3000" dirty="0">
                <a:solidFill>
                  <a:prstClr val="black">
                    <a:tint val="75000"/>
                  </a:prstClr>
                </a:solidFill>
                <a:latin typeface="Calibri" panose="020F0502020204030204"/>
                <a:ea typeface="新細明體" panose="02020500000000000000" pitchFamily="18" charset="-120"/>
              </a:rPr>
              <a:t>Source: </a:t>
            </a:r>
            <a:r>
              <a:rPr lang="en-US" altLang="zh-TW" sz="3000" dirty="0" err="1">
                <a:solidFill>
                  <a:prstClr val="black">
                    <a:tint val="75000"/>
                  </a:prstClr>
                </a:solidFill>
                <a:latin typeface="Calibri" panose="020F0502020204030204"/>
                <a:ea typeface="新細明體" panose="02020500000000000000" pitchFamily="18" charset="-120"/>
              </a:rPr>
              <a:t>Houssem</a:t>
            </a:r>
            <a:r>
              <a:rPr lang="en-US" altLang="zh-TW" sz="3000" dirty="0">
                <a:solidFill>
                  <a:prstClr val="black">
                    <a:tint val="75000"/>
                  </a:prstClr>
                </a:solidFill>
                <a:latin typeface="Calibri" panose="020F0502020204030204"/>
                <a:ea typeface="新細明體" panose="02020500000000000000" pitchFamily="18" charset="-120"/>
              </a:rPr>
              <a:t> </a:t>
            </a:r>
            <a:r>
              <a:rPr lang="en-US" altLang="zh-TW" sz="3000" dirty="0" err="1">
                <a:solidFill>
                  <a:prstClr val="black">
                    <a:tint val="75000"/>
                  </a:prstClr>
                </a:solidFill>
                <a:latin typeface="Calibri" panose="020F0502020204030204"/>
                <a:ea typeface="新細明體" panose="02020500000000000000" pitchFamily="18" charset="-120"/>
              </a:rPr>
              <a:t>Eddine</a:t>
            </a:r>
            <a:r>
              <a:rPr lang="en-US" altLang="zh-TW" sz="3000" dirty="0">
                <a:solidFill>
                  <a:prstClr val="black">
                    <a:tint val="75000"/>
                  </a:prstClr>
                </a:solidFill>
                <a:latin typeface="Calibri" panose="020F0502020204030204"/>
                <a:ea typeface="新細明體" panose="02020500000000000000" pitchFamily="18" charset="-120"/>
              </a:rPr>
              <a:t> </a:t>
            </a:r>
            <a:r>
              <a:rPr lang="en-US" altLang="zh-TW" sz="3000" dirty="0" err="1">
                <a:solidFill>
                  <a:prstClr val="black">
                    <a:tint val="75000"/>
                  </a:prstClr>
                </a:solidFill>
                <a:latin typeface="Calibri" panose="020F0502020204030204"/>
                <a:ea typeface="新細明體" panose="02020500000000000000" pitchFamily="18" charset="-120"/>
              </a:rPr>
              <a:t>Lassoued</a:t>
            </a:r>
            <a:r>
              <a:rPr lang="en-US" altLang="zh-TW" sz="3000" dirty="0">
                <a:solidFill>
                  <a:prstClr val="black">
                    <a:tint val="75000"/>
                  </a:prstClr>
                </a:solidFill>
                <a:latin typeface="Calibri" panose="020F0502020204030204"/>
                <a:ea typeface="新細明體" panose="02020500000000000000" pitchFamily="18" charset="-120"/>
              </a:rPr>
              <a:t> (2025), How MCP and A2A Protocols Are Revolutionizing AI Agent Development, https://</a:t>
            </a:r>
            <a:r>
              <a:rPr lang="en-US" altLang="zh-TW" sz="3000" dirty="0" err="1">
                <a:solidFill>
                  <a:prstClr val="black">
                    <a:tint val="75000"/>
                  </a:prstClr>
                </a:solidFill>
                <a:latin typeface="Calibri" panose="020F0502020204030204"/>
                <a:ea typeface="新細明體" panose="02020500000000000000" pitchFamily="18" charset="-120"/>
              </a:rPr>
              <a:t>medium.com</a:t>
            </a:r>
            <a:r>
              <a:rPr lang="en-US" altLang="zh-TW" sz="3000" dirty="0">
                <a:solidFill>
                  <a:prstClr val="black">
                    <a:tint val="75000"/>
                  </a:prstClr>
                </a:solidFill>
                <a:latin typeface="Calibri" panose="020F0502020204030204"/>
                <a:ea typeface="新細明體" panose="02020500000000000000" pitchFamily="18" charset="-120"/>
              </a:rPr>
              <a:t>/@</a:t>
            </a:r>
            <a:r>
              <a:rPr lang="en-US" altLang="zh-TW" sz="3000" dirty="0" err="1">
                <a:solidFill>
                  <a:prstClr val="black">
                    <a:tint val="75000"/>
                  </a:prstClr>
                </a:solidFill>
                <a:latin typeface="Calibri" panose="020F0502020204030204"/>
                <a:ea typeface="新細明體" panose="02020500000000000000" pitchFamily="18" charset="-120"/>
              </a:rPr>
              <a:t>houssemeddinelassoued</a:t>
            </a:r>
            <a:r>
              <a:rPr lang="en-US" altLang="zh-TW" sz="3000" dirty="0">
                <a:solidFill>
                  <a:prstClr val="black">
                    <a:tint val="75000"/>
                  </a:prstClr>
                </a:solidFill>
                <a:latin typeface="Calibri" panose="020F0502020204030204"/>
                <a:ea typeface="新細明體" panose="02020500000000000000" pitchFamily="18" charset="-120"/>
              </a:rPr>
              <a:t>/ </a:t>
            </a:r>
            <a:endParaRPr lang="es-ES" altLang="zh-TW" sz="3000" dirty="0">
              <a:solidFill>
                <a:prstClr val="black">
                  <a:tint val="75000"/>
                </a:prstClr>
              </a:solidFill>
              <a:latin typeface="Calibri" panose="020F0502020204030204"/>
              <a:ea typeface="新細明體" panose="02020500000000000000" pitchFamily="18" charset="-120"/>
            </a:endParaRPr>
          </a:p>
        </p:txBody>
      </p:sp>
      <p:pic>
        <p:nvPicPr>
          <p:cNvPr id="5" name="Picture 4">
            <a:extLst>
              <a:ext uri="{FF2B5EF4-FFF2-40B4-BE49-F238E27FC236}">
                <a16:creationId xmlns:a16="http://schemas.microsoft.com/office/drawing/2014/main" id="{9A968AFC-26AF-4E86-AAD2-1189C2F36C6F}"/>
              </a:ext>
            </a:extLst>
          </p:cNvPr>
          <p:cNvPicPr>
            <a:picLocks noChangeAspect="1"/>
          </p:cNvPicPr>
          <p:nvPr/>
        </p:nvPicPr>
        <p:blipFill>
          <a:blip r:embed="rId2"/>
          <a:stretch>
            <a:fillRect/>
          </a:stretch>
        </p:blipFill>
        <p:spPr>
          <a:xfrm>
            <a:off x="995945" y="3388548"/>
            <a:ext cx="34880985" cy="15887574"/>
          </a:xfrm>
          <a:prstGeom prst="rect">
            <a:avLst/>
          </a:prstGeom>
        </p:spPr>
      </p:pic>
    </p:spTree>
    <p:extLst>
      <p:ext uri="{BB962C8B-B14F-4D97-AF65-F5344CB8AC3E}">
        <p14:creationId xmlns:p14="http://schemas.microsoft.com/office/powerpoint/2010/main" val="366224663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5ADA-999F-AB48-8677-B48707ADAEBC}"/>
              </a:ext>
            </a:extLst>
          </p:cNvPr>
          <p:cNvSpPr>
            <a:spLocks noGrp="1"/>
          </p:cNvSpPr>
          <p:nvPr>
            <p:ph type="title"/>
          </p:nvPr>
        </p:nvSpPr>
        <p:spPr>
          <a:xfrm>
            <a:off x="1603169" y="352048"/>
            <a:ext cx="33666543" cy="2144196"/>
          </a:xfrm>
        </p:spPr>
        <p:txBody>
          <a:bodyPr>
            <a:normAutofit fontScale="90000"/>
          </a:bodyPr>
          <a:lstStyle/>
          <a:p>
            <a:r>
              <a:rPr lang="en-US" altLang="zh-TW" dirty="0"/>
              <a:t>References</a:t>
            </a:r>
            <a:endParaRPr lang="en-US" dirty="0"/>
          </a:p>
        </p:txBody>
      </p:sp>
      <p:sp>
        <p:nvSpPr>
          <p:cNvPr id="3" name="Content Placeholder 2">
            <a:extLst>
              <a:ext uri="{FF2B5EF4-FFF2-40B4-BE49-F238E27FC236}">
                <a16:creationId xmlns:a16="http://schemas.microsoft.com/office/drawing/2014/main" id="{ED605761-B9BA-114A-AAC3-7328153B5A1F}"/>
              </a:ext>
            </a:extLst>
          </p:cNvPr>
          <p:cNvSpPr>
            <a:spLocks noGrp="1"/>
          </p:cNvSpPr>
          <p:nvPr>
            <p:ph idx="1"/>
          </p:nvPr>
        </p:nvSpPr>
        <p:spPr>
          <a:xfrm>
            <a:off x="1603169" y="3898232"/>
            <a:ext cx="34401333" cy="15400421"/>
          </a:xfrm>
        </p:spPr>
        <p:txBody>
          <a:bodyPr>
            <a:noAutofit/>
          </a:bodyPr>
          <a:lstStyle/>
          <a:p>
            <a:pPr>
              <a:lnSpc>
                <a:spcPct val="130000"/>
              </a:lnSpc>
              <a:spcAft>
                <a:spcPts val="1800"/>
              </a:spcAft>
            </a:pPr>
            <a:r>
              <a:rPr lang="en-US" sz="10000" b="0" dirty="0"/>
              <a:t>NVIDIA DLI (2024), Building RAG Agents with LLMs, </a:t>
            </a:r>
            <a:br>
              <a:rPr lang="en-US" sz="7200" b="0" dirty="0"/>
            </a:br>
            <a:r>
              <a:rPr lang="en-US" sz="7200" b="0" dirty="0">
                <a:hlinkClick r:id="rId2"/>
              </a:rPr>
              <a:t>https://learn.nvidia.com/courses/course-detail?course_id=course-v1:DLI+S-FX-15+V1</a:t>
            </a:r>
            <a:endParaRPr lang="en-US" sz="7200" b="0" dirty="0"/>
          </a:p>
          <a:p>
            <a:pPr>
              <a:lnSpc>
                <a:spcPct val="130000"/>
              </a:lnSpc>
              <a:spcAft>
                <a:spcPts val="1800"/>
              </a:spcAft>
            </a:pPr>
            <a:r>
              <a:rPr lang="en-US" sz="10000" b="0" dirty="0"/>
              <a:t>NVIDIA DLI (2024), Generative AI with Diffusion Models, </a:t>
            </a:r>
            <a:r>
              <a:rPr lang="en-US" sz="7200" b="0" dirty="0">
                <a:hlinkClick r:id="rId3"/>
              </a:rPr>
              <a:t>https://learn.nvidia.com/courses/course-detail?course_id=course-v1:DLI+S-FX-14+V1</a:t>
            </a:r>
            <a:endParaRPr lang="en-US" sz="7200" b="0" dirty="0"/>
          </a:p>
          <a:p>
            <a:pPr>
              <a:lnSpc>
                <a:spcPct val="150000"/>
              </a:lnSpc>
              <a:spcAft>
                <a:spcPts val="1800"/>
              </a:spcAft>
            </a:pPr>
            <a:endParaRPr lang="en-US" sz="7200" b="0" dirty="0"/>
          </a:p>
        </p:txBody>
      </p:sp>
      <p:sp>
        <p:nvSpPr>
          <p:cNvPr id="4" name="Slide Number Placeholder 3">
            <a:extLst>
              <a:ext uri="{FF2B5EF4-FFF2-40B4-BE49-F238E27FC236}">
                <a16:creationId xmlns:a16="http://schemas.microsoft.com/office/drawing/2014/main" id="{6865E3DA-E152-8940-B83F-B1F699694CF8}"/>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269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33159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Introduction to Transformer-Based </a:t>
            </a:r>
            <a:br>
              <a:rPr lang="en-US" dirty="0"/>
            </a:br>
            <a:r>
              <a:rPr lang="en-US" dirty="0"/>
              <a:t>Natural Language Processing</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https://learn.nvidia.com/courses/course-detail?course_id=course-v1:DLI+S-FX-08+V1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621AA20C-01DB-4365-7DE5-596DD2E62543}"/>
              </a:ext>
            </a:extLst>
          </p:cNvPr>
          <p:cNvPicPr>
            <a:picLocks noChangeAspect="1"/>
          </p:cNvPicPr>
          <p:nvPr/>
        </p:nvPicPr>
        <p:blipFill>
          <a:blip r:embed="rId4"/>
          <a:stretch>
            <a:fillRect/>
          </a:stretch>
        </p:blipFill>
        <p:spPr>
          <a:xfrm>
            <a:off x="4493270" y="3775461"/>
            <a:ext cx="27589455" cy="15695766"/>
          </a:xfrm>
          <a:prstGeom prst="rect">
            <a:avLst/>
          </a:prstGeom>
        </p:spPr>
      </p:pic>
    </p:spTree>
    <p:extLst>
      <p:ext uri="{BB962C8B-B14F-4D97-AF65-F5344CB8AC3E}">
        <p14:creationId xmlns:p14="http://schemas.microsoft.com/office/powerpoint/2010/main" val="2296063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BF3A281A-4801-C78F-C91C-3C1ACA77337E}"/>
              </a:ext>
            </a:extLst>
          </p:cNvPr>
          <p:cNvPicPr>
            <a:picLocks noChangeAspect="1"/>
          </p:cNvPicPr>
          <p:nvPr/>
        </p:nvPicPr>
        <p:blipFill>
          <a:blip r:embed="rId3"/>
          <a:stretch>
            <a:fillRect/>
          </a:stretch>
        </p:blipFill>
        <p:spPr>
          <a:xfrm>
            <a:off x="5032293" y="3434225"/>
            <a:ext cx="26511408" cy="16097961"/>
          </a:xfrm>
          <a:prstGeom prst="rect">
            <a:avLst/>
          </a:prstGeom>
        </p:spPr>
      </p:pic>
      <p:pic>
        <p:nvPicPr>
          <p:cNvPr id="6" name="Picture 5">
            <a:extLst>
              <a:ext uri="{FF2B5EF4-FFF2-40B4-BE49-F238E27FC236}">
                <a16:creationId xmlns:a16="http://schemas.microsoft.com/office/drawing/2014/main" id="{EFC68432-585E-0AA7-EA30-AF816F41AE8C}"/>
              </a:ext>
            </a:extLst>
          </p:cNvPr>
          <p:cNvPicPr>
            <a:picLocks noChangeAspect="1"/>
          </p:cNvPicPr>
          <p:nvPr/>
        </p:nvPicPr>
        <p:blipFill>
          <a:blip r:embed="rId4"/>
          <a:stretch>
            <a:fillRect/>
          </a:stretch>
        </p:blipFill>
        <p:spPr>
          <a:xfrm>
            <a:off x="322728" y="284291"/>
            <a:ext cx="4486788" cy="980307"/>
          </a:xfrm>
          <a:prstGeom prst="rect">
            <a:avLst/>
          </a:prstGeom>
        </p:spPr>
      </p:pic>
      <p:sp>
        <p:nvSpPr>
          <p:cNvPr id="3" name="Rounded Rectangle 2">
            <a:extLst>
              <a:ext uri="{FF2B5EF4-FFF2-40B4-BE49-F238E27FC236}">
                <a16:creationId xmlns:a16="http://schemas.microsoft.com/office/drawing/2014/main" id="{54EAE8B7-7870-FD94-7497-CE867571F8B4}"/>
              </a:ext>
            </a:extLst>
          </p:cNvPr>
          <p:cNvSpPr/>
          <p:nvPr/>
        </p:nvSpPr>
        <p:spPr>
          <a:xfrm>
            <a:off x="16725900" y="8839200"/>
            <a:ext cx="2743200" cy="121920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533635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4CE6F269-99DF-CF07-B5A2-9FA16C6B1AFB}"/>
              </a:ext>
            </a:extLst>
          </p:cNvPr>
          <p:cNvPicPr>
            <a:picLocks noChangeAspect="1"/>
          </p:cNvPicPr>
          <p:nvPr/>
        </p:nvPicPr>
        <p:blipFill>
          <a:blip r:embed="rId3"/>
          <a:stretch>
            <a:fillRect/>
          </a:stretch>
        </p:blipFill>
        <p:spPr>
          <a:xfrm>
            <a:off x="8584809" y="3947303"/>
            <a:ext cx="18294438" cy="14236563"/>
          </a:xfrm>
          <a:prstGeom prst="rect">
            <a:avLst/>
          </a:prstGeom>
        </p:spPr>
      </p:pic>
      <p:pic>
        <p:nvPicPr>
          <p:cNvPr id="3" name="Picture 2">
            <a:extLst>
              <a:ext uri="{FF2B5EF4-FFF2-40B4-BE49-F238E27FC236}">
                <a16:creationId xmlns:a16="http://schemas.microsoft.com/office/drawing/2014/main" id="{9107F25B-341C-5817-1C45-155A8DDE363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466576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solidFill>
                  <a:schemeClr val="bg1">
                    <a:lumMod val="65000"/>
                  </a:schemeClr>
                </a:solidFill>
              </a:rPr>
              <a:t>7 2025/04/01 Self-Learning</a:t>
            </a:r>
          </a:p>
          <a:p>
            <a:pPr marL="0" indent="0">
              <a:buNone/>
            </a:pPr>
            <a:r>
              <a:rPr lang="en-US" sz="8400" dirty="0">
                <a:solidFill>
                  <a:schemeClr val="accent2">
                    <a:lumMod val="75000"/>
                  </a:schemeClr>
                </a:solidFill>
              </a:rPr>
              <a:t>8 2025/04/08 Midterm Project Report</a:t>
            </a:r>
          </a:p>
          <a:p>
            <a:pPr marL="0" indent="0">
              <a:buNone/>
            </a:pPr>
            <a:r>
              <a:rPr lang="en-US" sz="8400" dirty="0"/>
              <a:t>9 2025/04/15 Generative AI for Multimodal Information Generation</a:t>
            </a:r>
          </a:p>
          <a:p>
            <a:pPr marL="0" indent="0">
              <a:buNone/>
            </a:pPr>
            <a:r>
              <a:rPr lang="en-US" sz="8400" dirty="0"/>
              <a:t>10 2025/04/22 NVIDIA Generative AI with Diffusion Models Part I</a:t>
            </a:r>
          </a:p>
          <a:p>
            <a:pPr marL="0" indent="0">
              <a:buNone/>
            </a:pPr>
            <a:r>
              <a:rPr lang="en-US" sz="8400" dirty="0"/>
              <a:t>11 2025/04/29 NVIDIA Generative AI with Diffusion Models Part II</a:t>
            </a:r>
          </a:p>
          <a:p>
            <a:pPr marL="0" indent="0">
              <a:buNone/>
            </a:pPr>
            <a:r>
              <a:rPr lang="en-US" sz="8400" dirty="0">
                <a:solidFill>
                  <a:srgbClr val="7030A0"/>
                </a:solidFill>
              </a:rPr>
              <a:t>12 2025/05/06 Case Study on Generative AI Innovative Applications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3813350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466453AE-D91C-8D6C-92F4-ADE7C6A224CE}"/>
              </a:ext>
            </a:extLst>
          </p:cNvPr>
          <p:cNvPicPr>
            <a:picLocks noChangeAspect="1"/>
          </p:cNvPicPr>
          <p:nvPr/>
        </p:nvPicPr>
        <p:blipFill>
          <a:blip r:embed="rId3"/>
          <a:stretch>
            <a:fillRect/>
          </a:stretch>
        </p:blipFill>
        <p:spPr>
          <a:xfrm>
            <a:off x="7687208" y="3498936"/>
            <a:ext cx="21201579" cy="15733296"/>
          </a:xfrm>
          <a:prstGeom prst="rect">
            <a:avLst/>
          </a:prstGeom>
        </p:spPr>
      </p:pic>
      <p:pic>
        <p:nvPicPr>
          <p:cNvPr id="3" name="Picture 2">
            <a:extLst>
              <a:ext uri="{FF2B5EF4-FFF2-40B4-BE49-F238E27FC236}">
                <a16:creationId xmlns:a16="http://schemas.microsoft.com/office/drawing/2014/main" id="{97AC72B2-6F97-8038-838A-97F742767379}"/>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12144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9" name="Picture 8">
            <a:extLst>
              <a:ext uri="{FF2B5EF4-FFF2-40B4-BE49-F238E27FC236}">
                <a16:creationId xmlns:a16="http://schemas.microsoft.com/office/drawing/2014/main" id="{30B75F69-F6EC-476F-99A0-06AA6477F6E4}"/>
              </a:ext>
            </a:extLst>
          </p:cNvPr>
          <p:cNvPicPr>
            <a:picLocks noChangeAspect="1"/>
          </p:cNvPicPr>
          <p:nvPr/>
        </p:nvPicPr>
        <p:blipFill>
          <a:blip r:embed="rId3"/>
          <a:stretch>
            <a:fillRect/>
          </a:stretch>
        </p:blipFill>
        <p:spPr>
          <a:xfrm>
            <a:off x="3539684" y="3673439"/>
            <a:ext cx="29939709" cy="15696051"/>
          </a:xfrm>
          <a:prstGeom prst="rect">
            <a:avLst/>
          </a:prstGeom>
        </p:spPr>
      </p:pic>
      <p:pic>
        <p:nvPicPr>
          <p:cNvPr id="3" name="Picture 2">
            <a:extLst>
              <a:ext uri="{FF2B5EF4-FFF2-40B4-BE49-F238E27FC236}">
                <a16:creationId xmlns:a16="http://schemas.microsoft.com/office/drawing/2014/main" id="{4D8C6D3F-5BEA-6702-5407-CFAD4A0173C2}"/>
              </a:ext>
            </a:extLst>
          </p:cNvPr>
          <p:cNvPicPr>
            <a:picLocks noChangeAspect="1"/>
          </p:cNvPicPr>
          <p:nvPr/>
        </p:nvPicPr>
        <p:blipFill>
          <a:blip r:embed="rId4"/>
          <a:stretch>
            <a:fillRect/>
          </a:stretch>
        </p:blipFill>
        <p:spPr>
          <a:xfrm>
            <a:off x="322728" y="284291"/>
            <a:ext cx="4486788" cy="980307"/>
          </a:xfrm>
          <a:prstGeom prst="rect">
            <a:avLst/>
          </a:prstGeom>
        </p:spPr>
      </p:pic>
      <p:sp>
        <p:nvSpPr>
          <p:cNvPr id="5" name="Rounded Rectangle 4">
            <a:extLst>
              <a:ext uri="{FF2B5EF4-FFF2-40B4-BE49-F238E27FC236}">
                <a16:creationId xmlns:a16="http://schemas.microsoft.com/office/drawing/2014/main" id="{C9124790-2D16-85D4-FA15-4CD3398C0862}"/>
              </a:ext>
            </a:extLst>
          </p:cNvPr>
          <p:cNvSpPr/>
          <p:nvPr/>
        </p:nvSpPr>
        <p:spPr>
          <a:xfrm>
            <a:off x="3886200" y="14173200"/>
            <a:ext cx="14401800" cy="87630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B710E8C2-D4EC-31CB-1A6D-A02F3455D9F5}"/>
              </a:ext>
            </a:extLst>
          </p:cNvPr>
          <p:cNvSpPr/>
          <p:nvPr/>
        </p:nvSpPr>
        <p:spPr>
          <a:xfrm>
            <a:off x="29641800" y="17695834"/>
            <a:ext cx="3193338" cy="106680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66981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20A7B45E-A5AD-C457-4313-5138BAA4D9CB}"/>
              </a:ext>
            </a:extLst>
          </p:cNvPr>
          <p:cNvPicPr>
            <a:picLocks noChangeAspect="1"/>
          </p:cNvPicPr>
          <p:nvPr/>
        </p:nvPicPr>
        <p:blipFill>
          <a:blip r:embed="rId3"/>
          <a:stretch>
            <a:fillRect/>
          </a:stretch>
        </p:blipFill>
        <p:spPr>
          <a:xfrm>
            <a:off x="3106269" y="3621644"/>
            <a:ext cx="30373122" cy="15753333"/>
          </a:xfrm>
          <a:prstGeom prst="rect">
            <a:avLst/>
          </a:prstGeom>
        </p:spPr>
      </p:pic>
      <p:pic>
        <p:nvPicPr>
          <p:cNvPr id="3" name="Picture 2">
            <a:extLst>
              <a:ext uri="{FF2B5EF4-FFF2-40B4-BE49-F238E27FC236}">
                <a16:creationId xmlns:a16="http://schemas.microsoft.com/office/drawing/2014/main" id="{75D16D41-49F3-B27D-E150-AF0FA047B737}"/>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210686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682651"/>
          </a:xfrm>
        </p:spPr>
        <p:txBody>
          <a:bodyPr>
            <a:normAutofit/>
          </a:bodyPr>
          <a:lstStyle/>
          <a:p>
            <a:r>
              <a:rPr lang="en-US" sz="14000" dirty="0"/>
              <a:t>NVIDIA Deep Learning Institute (DLI)</a:t>
            </a:r>
            <a:endParaRPr lang="en-US" sz="140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D7F5195C-FC3C-0AD4-8FEE-B546A2EEEADF}"/>
              </a:ext>
            </a:extLst>
          </p:cNvPr>
          <p:cNvPicPr>
            <a:picLocks noChangeAspect="1"/>
          </p:cNvPicPr>
          <p:nvPr/>
        </p:nvPicPr>
        <p:blipFill>
          <a:blip r:embed="rId3"/>
          <a:stretch>
            <a:fillRect/>
          </a:stretch>
        </p:blipFill>
        <p:spPr>
          <a:xfrm>
            <a:off x="5406282" y="2850954"/>
            <a:ext cx="25763430" cy="16835778"/>
          </a:xfrm>
          <a:prstGeom prst="rect">
            <a:avLst/>
          </a:prstGeom>
        </p:spPr>
      </p:pic>
      <p:pic>
        <p:nvPicPr>
          <p:cNvPr id="3" name="Picture 2">
            <a:extLst>
              <a:ext uri="{FF2B5EF4-FFF2-40B4-BE49-F238E27FC236}">
                <a16:creationId xmlns:a16="http://schemas.microsoft.com/office/drawing/2014/main" id="{0ED149C4-4B07-9A6B-3578-5B19D97C0D9D}"/>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761991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sz="14000" dirty="0"/>
              <a:t>NVIDIA Deep Learning Institute (DLI)</a:t>
            </a:r>
            <a:endParaRPr lang="en-US" sz="140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1CF6666A-734E-2BB1-59E8-1F60934AE1FD}"/>
              </a:ext>
            </a:extLst>
          </p:cNvPr>
          <p:cNvPicPr>
            <a:picLocks noChangeAspect="1"/>
          </p:cNvPicPr>
          <p:nvPr/>
        </p:nvPicPr>
        <p:blipFill>
          <a:blip r:embed="rId3"/>
          <a:stretch>
            <a:fillRect/>
          </a:stretch>
        </p:blipFill>
        <p:spPr>
          <a:xfrm>
            <a:off x="2885906" y="2823884"/>
            <a:ext cx="30804183" cy="16551093"/>
          </a:xfrm>
          <a:prstGeom prst="rect">
            <a:avLst/>
          </a:prstGeom>
        </p:spPr>
      </p:pic>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414843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89E2D8-BC09-DF66-9E3D-327BECAAEEC6}"/>
              </a:ext>
            </a:extLst>
          </p:cNvPr>
          <p:cNvSpPr>
            <a:spLocks noGrp="1"/>
          </p:cNvSpPr>
          <p:nvPr>
            <p:ph type="sldNum" sz="quarter" idx="12"/>
          </p:nvPr>
        </p:nvSpPr>
        <p:spPr/>
        <p:txBody>
          <a:bodyPr/>
          <a:lstStyle/>
          <a:p>
            <a:fld id="{5D6FF71F-CF6A-4C46-8F9B-61D49EEA70E3}" type="slidenum">
              <a:rPr lang="en-US" smtClean="0"/>
              <a:t>35</a:t>
            </a:fld>
            <a:endParaRPr lang="en-US"/>
          </a:p>
        </p:txBody>
      </p:sp>
      <p:pic>
        <p:nvPicPr>
          <p:cNvPr id="5" name="Picture 4">
            <a:extLst>
              <a:ext uri="{FF2B5EF4-FFF2-40B4-BE49-F238E27FC236}">
                <a16:creationId xmlns:a16="http://schemas.microsoft.com/office/drawing/2014/main" id="{E70DC725-8214-45D1-6745-B07F2E7860A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3567" y="3644684"/>
            <a:ext cx="35517924" cy="7197461"/>
          </a:xfrm>
          <a:prstGeom prst="rect">
            <a:avLst/>
          </a:prstGeom>
        </p:spPr>
      </p:pic>
      <p:sp>
        <p:nvSpPr>
          <p:cNvPr id="6" name="Title 1">
            <a:extLst>
              <a:ext uri="{FF2B5EF4-FFF2-40B4-BE49-F238E27FC236}">
                <a16:creationId xmlns:a16="http://schemas.microsoft.com/office/drawing/2014/main" id="{BE79988B-BE57-55DB-DB16-C6B6EF674ED4}"/>
              </a:ext>
            </a:extLst>
          </p:cNvPr>
          <p:cNvSpPr>
            <a:spLocks noGrp="1"/>
          </p:cNvSpPr>
          <p:nvPr>
            <p:ph type="title"/>
          </p:nvPr>
        </p:nvSpPr>
        <p:spPr>
          <a:xfrm>
            <a:off x="843566" y="168305"/>
            <a:ext cx="34888869" cy="3187893"/>
          </a:xfrm>
        </p:spPr>
        <p:txBody>
          <a:bodyPr>
            <a:normAutofit/>
          </a:bodyPr>
          <a:lstStyle/>
          <a:p>
            <a:r>
              <a:rPr lang="en-US" sz="14000" dirty="0"/>
              <a:t>NVIDIA Deep Learning Institute (DLI)</a:t>
            </a:r>
            <a:endParaRPr lang="en-US" sz="14000" b="0" dirty="0"/>
          </a:p>
        </p:txBody>
      </p:sp>
      <p:pic>
        <p:nvPicPr>
          <p:cNvPr id="7" name="Picture 6">
            <a:extLst>
              <a:ext uri="{FF2B5EF4-FFF2-40B4-BE49-F238E27FC236}">
                <a16:creationId xmlns:a16="http://schemas.microsoft.com/office/drawing/2014/main" id="{00C7D378-16A5-3A9C-5C6C-796A093D9AD5}"/>
              </a:ext>
            </a:extLst>
          </p:cNvPr>
          <p:cNvPicPr>
            <a:picLocks noChangeAspect="1"/>
          </p:cNvPicPr>
          <p:nvPr/>
        </p:nvPicPr>
        <p:blipFill>
          <a:blip r:embed="rId3"/>
          <a:stretch>
            <a:fillRect/>
          </a:stretch>
        </p:blipFill>
        <p:spPr>
          <a:xfrm>
            <a:off x="322728" y="284291"/>
            <a:ext cx="4486788" cy="980307"/>
          </a:xfrm>
          <a:prstGeom prst="rect">
            <a:avLst/>
          </a:prstGeom>
        </p:spPr>
      </p:pic>
      <p:sp>
        <p:nvSpPr>
          <p:cNvPr id="10" name="Rounded Rectangle 9">
            <a:extLst>
              <a:ext uri="{FF2B5EF4-FFF2-40B4-BE49-F238E27FC236}">
                <a16:creationId xmlns:a16="http://schemas.microsoft.com/office/drawing/2014/main" id="{4C2AF37C-D19F-FE8A-EC98-C76F7E09BDA4}"/>
              </a:ext>
            </a:extLst>
          </p:cNvPr>
          <p:cNvSpPr/>
          <p:nvPr/>
        </p:nvSpPr>
        <p:spPr>
          <a:xfrm>
            <a:off x="32715200" y="5310567"/>
            <a:ext cx="3646290" cy="1242634"/>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TextBox 10">
            <a:extLst>
              <a:ext uri="{FF2B5EF4-FFF2-40B4-BE49-F238E27FC236}">
                <a16:creationId xmlns:a16="http://schemas.microsoft.com/office/drawing/2014/main" id="{97BE44D6-404D-5C9B-25A7-407FA9B06956}"/>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90348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DD9FA4-A860-B243-D7A8-3B6C57705A00}"/>
              </a:ext>
            </a:extLst>
          </p:cNvPr>
          <p:cNvPicPr>
            <a:picLocks noChangeAspect="1"/>
          </p:cNvPicPr>
          <p:nvPr/>
        </p:nvPicPr>
        <p:blipFill>
          <a:blip r:embed="rId2"/>
          <a:stretch>
            <a:fillRect/>
          </a:stretch>
        </p:blipFill>
        <p:spPr>
          <a:xfrm>
            <a:off x="1038305" y="2646951"/>
            <a:ext cx="23716341" cy="13741224"/>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8"/>
            <a:ext cx="34888869" cy="2478645"/>
          </a:xfrm>
        </p:spPr>
        <p:txBody>
          <a:bodyPr>
            <a:normAutofit/>
          </a:bodyPr>
          <a:lstStyle/>
          <a:p>
            <a:r>
              <a:rPr lang="en-US" dirty="0"/>
              <a:t>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36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578174"/>
            <a:ext cx="18294438" cy="92333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4"/>
            <a:ext cx="4486788" cy="980307"/>
          </a:xfrm>
          <a:prstGeom prst="rect">
            <a:avLst/>
          </a:prstGeom>
        </p:spPr>
      </p:pic>
      <p:sp>
        <p:nvSpPr>
          <p:cNvPr id="5" name="Rounded Rectangle 4">
            <a:extLst>
              <a:ext uri="{FF2B5EF4-FFF2-40B4-BE49-F238E27FC236}">
                <a16:creationId xmlns:a16="http://schemas.microsoft.com/office/drawing/2014/main" id="{26B40B3E-988D-868F-7A7C-E3836DCCD011}"/>
              </a:ext>
            </a:extLst>
          </p:cNvPr>
          <p:cNvSpPr/>
          <p:nvPr/>
        </p:nvSpPr>
        <p:spPr>
          <a:xfrm>
            <a:off x="19700378" y="10492166"/>
            <a:ext cx="2489200"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4169810A-A24B-8617-3082-AEB1BFCCF6E6}"/>
              </a:ext>
            </a:extLst>
          </p:cNvPr>
          <p:cNvPicPr>
            <a:picLocks noChangeAspect="1"/>
          </p:cNvPicPr>
          <p:nvPr/>
        </p:nvPicPr>
        <p:blipFill>
          <a:blip r:embed="rId5"/>
          <a:stretch>
            <a:fillRect/>
          </a:stretch>
        </p:blipFill>
        <p:spPr>
          <a:xfrm>
            <a:off x="27839657" y="6047165"/>
            <a:ext cx="8352802" cy="12322209"/>
          </a:xfrm>
          <a:prstGeom prst="rect">
            <a:avLst/>
          </a:prstGeom>
        </p:spPr>
      </p:pic>
      <p:pic>
        <p:nvPicPr>
          <p:cNvPr id="13" name="Picture 12">
            <a:extLst>
              <a:ext uri="{FF2B5EF4-FFF2-40B4-BE49-F238E27FC236}">
                <a16:creationId xmlns:a16="http://schemas.microsoft.com/office/drawing/2014/main" id="{19F78F92-BB6F-3D8A-44A8-0AEE2D7858B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6224" y="13499105"/>
            <a:ext cx="24005950" cy="6187629"/>
          </a:xfrm>
          <a:prstGeom prst="rect">
            <a:avLst/>
          </a:prstGeom>
        </p:spPr>
      </p:pic>
      <p:sp>
        <p:nvSpPr>
          <p:cNvPr id="14" name="Rounded Rectangle 13">
            <a:extLst>
              <a:ext uri="{FF2B5EF4-FFF2-40B4-BE49-F238E27FC236}">
                <a16:creationId xmlns:a16="http://schemas.microsoft.com/office/drawing/2014/main" id="{D4ABC63D-48A0-0193-33E6-FD429783CB00}"/>
              </a:ext>
            </a:extLst>
          </p:cNvPr>
          <p:cNvSpPr/>
          <p:nvPr/>
        </p:nvSpPr>
        <p:spPr>
          <a:xfrm>
            <a:off x="20055978" y="15376397"/>
            <a:ext cx="4698668" cy="4033165"/>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870877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37</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2" name="Picture 1">
            <a:extLst>
              <a:ext uri="{FF2B5EF4-FFF2-40B4-BE49-F238E27FC236}">
                <a16:creationId xmlns:a16="http://schemas.microsoft.com/office/drawing/2014/main" id="{AEF0F99E-B691-4D54-9D88-44D898E291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55657" y="301080"/>
            <a:ext cx="25264686" cy="19366933"/>
          </a:xfrm>
          <a:prstGeom prst="rect">
            <a:avLst/>
          </a:prstGeom>
        </p:spPr>
      </p:pic>
      <p:sp>
        <p:nvSpPr>
          <p:cNvPr id="3" name="TextBox 2">
            <a:extLst>
              <a:ext uri="{FF2B5EF4-FFF2-40B4-BE49-F238E27FC236}">
                <a16:creationId xmlns:a16="http://schemas.microsoft.com/office/drawing/2014/main" id="{DD262C5F-A15A-2E8B-14E6-0F0CA3F12D58}"/>
              </a:ext>
            </a:extLst>
          </p:cNvPr>
          <p:cNvSpPr txBox="1"/>
          <p:nvPr/>
        </p:nvSpPr>
        <p:spPr>
          <a:xfrm>
            <a:off x="9144000" y="19686734"/>
            <a:ext cx="18288000" cy="73866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https://learn.nvidia.com/certificates?id=q3oo-oBhTQKtyCCote2E-Q</a:t>
            </a:r>
            <a:endParaRPr kumimoji="0" lang="en-US" sz="4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92643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38</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6179357" y="435455"/>
            <a:ext cx="24217287" cy="19098801"/>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9144000" y="19534256"/>
            <a:ext cx="18288000" cy="738664"/>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https://learn.nvidia.com/certificates?id=ed-qOCIMQaatzU8SNUNxgw</a:t>
            </a:r>
          </a:p>
        </p:txBody>
      </p:sp>
    </p:spTree>
    <p:extLst>
      <p:ext uri="{BB962C8B-B14F-4D97-AF65-F5344CB8AC3E}">
        <p14:creationId xmlns:p14="http://schemas.microsoft.com/office/powerpoint/2010/main" val="547879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3"/>
            <a:ext cx="9443433" cy="18098676"/>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39</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https://learn.nvidia.com/en-us/training/self-paced-courses</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9" name="Picture 8">
            <a:extLst>
              <a:ext uri="{FF2B5EF4-FFF2-40B4-BE49-F238E27FC236}">
                <a16:creationId xmlns:a16="http://schemas.microsoft.com/office/drawing/2014/main" id="{25808B33-5999-59E1-A2BE-1819D36D14AD}"/>
              </a:ext>
            </a:extLst>
          </p:cNvPr>
          <p:cNvPicPr>
            <a:picLocks noChangeAspect="1"/>
          </p:cNvPicPr>
          <p:nvPr/>
        </p:nvPicPr>
        <p:blipFill>
          <a:blip r:embed="rId3"/>
          <a:stretch>
            <a:fillRect/>
          </a:stretch>
        </p:blipFill>
        <p:spPr>
          <a:xfrm>
            <a:off x="11497236" y="168303"/>
            <a:ext cx="23799774" cy="19140378"/>
          </a:xfrm>
          <a:prstGeom prst="rect">
            <a:avLst/>
          </a:prstGeom>
        </p:spPr>
      </p:pic>
      <p:pic>
        <p:nvPicPr>
          <p:cNvPr id="3" name="Picture 2">
            <a:extLst>
              <a:ext uri="{FF2B5EF4-FFF2-40B4-BE49-F238E27FC236}">
                <a16:creationId xmlns:a16="http://schemas.microsoft.com/office/drawing/2014/main" id="{F8D446BB-7425-DE51-0FCB-3E0F81AD6486}"/>
              </a:ext>
            </a:extLst>
          </p:cNvPr>
          <p:cNvPicPr>
            <a:picLocks noChangeAspect="1"/>
          </p:cNvPicPr>
          <p:nvPr/>
        </p:nvPicPr>
        <p:blipFill>
          <a:blip r:embed="rId4"/>
          <a:stretch>
            <a:fillRect/>
          </a:stretch>
        </p:blipFill>
        <p:spPr>
          <a:xfrm>
            <a:off x="322728" y="284291"/>
            <a:ext cx="4486788" cy="980307"/>
          </a:xfrm>
          <a:prstGeom prst="rect">
            <a:avLst/>
          </a:prstGeom>
        </p:spPr>
      </p:pic>
      <p:sp>
        <p:nvSpPr>
          <p:cNvPr id="5" name="Rounded Rectangle 4">
            <a:extLst>
              <a:ext uri="{FF2B5EF4-FFF2-40B4-BE49-F238E27FC236}">
                <a16:creationId xmlns:a16="http://schemas.microsoft.com/office/drawing/2014/main" id="{4E217C92-25FE-7BD1-D458-7955EB5DBBE0}"/>
              </a:ext>
            </a:extLst>
          </p:cNvPr>
          <p:cNvSpPr/>
          <p:nvPr/>
        </p:nvSpPr>
        <p:spPr>
          <a:xfrm>
            <a:off x="20963482" y="15087600"/>
            <a:ext cx="4741318" cy="4221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948896A6-BBFC-5679-A98D-31D8E4C95837}"/>
              </a:ext>
            </a:extLst>
          </p:cNvPr>
          <p:cNvSpPr/>
          <p:nvPr/>
        </p:nvSpPr>
        <p:spPr>
          <a:xfrm>
            <a:off x="22967576" y="5002306"/>
            <a:ext cx="2958354" cy="914400"/>
          </a:xfrm>
          <a:prstGeom prst="roundRect">
            <a:avLst>
              <a:gd name="adj" fmla="val 5986"/>
            </a:avLst>
          </a:prstGeom>
          <a:noFill/>
          <a:ln w="1016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Rounded Rectangle 6">
            <a:extLst>
              <a:ext uri="{FF2B5EF4-FFF2-40B4-BE49-F238E27FC236}">
                <a16:creationId xmlns:a16="http://schemas.microsoft.com/office/drawing/2014/main" id="{61297B03-80F1-E0C6-9870-E3139EB67C9D}"/>
              </a:ext>
            </a:extLst>
          </p:cNvPr>
          <p:cNvSpPr/>
          <p:nvPr/>
        </p:nvSpPr>
        <p:spPr>
          <a:xfrm>
            <a:off x="28387539" y="7107101"/>
            <a:ext cx="4741318" cy="386570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132794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solidFill>
                  <a:srgbClr val="00B0F0"/>
                </a:solidFill>
              </a:rPr>
              <a:t>13 2025/05/13 NVIDIA DLI and NVIDIA-Certified Associate (NCA)</a:t>
            </a:r>
            <a:br>
              <a:rPr lang="en-US" sz="8400" dirty="0">
                <a:solidFill>
                  <a:srgbClr val="00B0F0"/>
                </a:solidFill>
              </a:rPr>
            </a:br>
            <a:r>
              <a:rPr lang="en-US" sz="8400" dirty="0">
                <a:solidFill>
                  <a:srgbClr val="00B0F0"/>
                </a:solidFill>
              </a:rPr>
              <a:t>                            Generative AI LLMs Certification [Invited Talk]</a:t>
            </a:r>
          </a:p>
          <a:p>
            <a:pPr marL="0" indent="0">
              <a:buNone/>
            </a:pPr>
            <a:r>
              <a:rPr lang="en-US" sz="8400" dirty="0">
                <a:solidFill>
                  <a:srgbClr val="C00000"/>
                </a:solidFill>
              </a:rPr>
              <a:t>14 2025/05/20 NVIDIA Generative AI with Diffusion Models Part III </a:t>
            </a:r>
            <a:br>
              <a:rPr lang="en-US" sz="8400" dirty="0">
                <a:solidFill>
                  <a:srgbClr val="C00000"/>
                </a:solidFill>
              </a:rPr>
            </a:br>
            <a:r>
              <a:rPr lang="en-US" sz="8400" dirty="0">
                <a:solidFill>
                  <a:srgbClr val="C00000"/>
                </a:solidFill>
              </a:rPr>
              <a:t>                            AI Agents and Large Multimodal Agents (LMAs)</a:t>
            </a:r>
          </a:p>
          <a:p>
            <a:pPr marL="0" indent="0">
              <a:buNone/>
            </a:pPr>
            <a:r>
              <a:rPr lang="en-US" sz="8400" dirty="0">
                <a:solidFill>
                  <a:schemeClr val="accent2">
                    <a:lumMod val="75000"/>
                  </a:schemeClr>
                </a:solidFill>
              </a:rPr>
              <a:t>15 2025/05/27 Final Project Report I</a:t>
            </a:r>
          </a:p>
          <a:p>
            <a:pPr marL="0" indent="0">
              <a:buNone/>
            </a:pPr>
            <a:r>
              <a:rPr lang="en-US" sz="8400" dirty="0">
                <a:solidFill>
                  <a:schemeClr val="accent2">
                    <a:lumMod val="75000"/>
                  </a:schemeClr>
                </a:solidFill>
              </a:rPr>
              <a:t>16 2025/06/03 Final Project Report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1132175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9" name="Picture 8">
            <a:extLst>
              <a:ext uri="{FF2B5EF4-FFF2-40B4-BE49-F238E27FC236}">
                <a16:creationId xmlns:a16="http://schemas.microsoft.com/office/drawing/2014/main" id="{318F88CA-593A-320F-28EA-C5544CE6814F}"/>
              </a:ext>
            </a:extLst>
          </p:cNvPr>
          <p:cNvPicPr>
            <a:picLocks noChangeAspect="1"/>
          </p:cNvPicPr>
          <p:nvPr/>
        </p:nvPicPr>
        <p:blipFill>
          <a:blip r:embed="rId4"/>
          <a:stretch>
            <a:fillRect/>
          </a:stretch>
        </p:blipFill>
        <p:spPr>
          <a:xfrm>
            <a:off x="3716396" y="2659369"/>
            <a:ext cx="29762997" cy="16913772"/>
          </a:xfrm>
          <a:prstGeom prst="rect">
            <a:avLst/>
          </a:prstGeom>
        </p:spPr>
      </p:pic>
    </p:spTree>
    <p:extLst>
      <p:ext uri="{BB962C8B-B14F-4D97-AF65-F5344CB8AC3E}">
        <p14:creationId xmlns:p14="http://schemas.microsoft.com/office/powerpoint/2010/main" val="1222203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1CC1A6-F395-B550-F5E5-A93FE250F6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74682" y="2597527"/>
            <a:ext cx="27078591" cy="16863618"/>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33787947" y="16671042"/>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32D09BC6-0099-5DD3-F08F-4C4EA0E0D33E}"/>
              </a:ext>
            </a:extLst>
          </p:cNvPr>
          <p:cNvSpPr txBox="1"/>
          <p:nvPr/>
        </p:nvSpPr>
        <p:spPr>
          <a:xfrm>
            <a:off x="192098" y="10356488"/>
            <a:ext cx="9069670" cy="980307"/>
          </a:xfrm>
          <a:prstGeom prst="rect">
            <a:avLst/>
          </a:prstGeom>
          <a:solidFill>
            <a:schemeClr val="accent4">
              <a:lumMod val="40000"/>
              <a:lumOff val="60000"/>
            </a:schemeClr>
          </a:solidFill>
        </p:spPr>
        <p:txBody>
          <a:bodyPr wrap="square">
            <a:spAutoFit/>
          </a:bodyPr>
          <a:lstStyle>
            <a:defPPr>
              <a:defRPr lang="en-US"/>
            </a:defPPr>
            <a:lvl1pPr>
              <a:defRPr sz="7200">
                <a:latin typeface="Arial" panose="020B0604020202020204" pitchFamily="34" charset="0"/>
                <a:cs typeface="Arial" panose="020B0604020202020204" pitchFamily="34" charset="0"/>
              </a:defRPr>
            </a:lvl1pPr>
          </a:lstStyle>
          <a:p>
            <a:r>
              <a:rPr lang="en-US" sz="5600" dirty="0">
                <a:solidFill>
                  <a:srgbClr val="C00000"/>
                </a:solidFill>
              </a:rPr>
              <a:t>1: From U-Nets to Diffusion</a:t>
            </a:r>
          </a:p>
        </p:txBody>
      </p:sp>
      <p:sp>
        <p:nvSpPr>
          <p:cNvPr id="7" name="Rounded Rectangle 6">
            <a:extLst>
              <a:ext uri="{FF2B5EF4-FFF2-40B4-BE49-F238E27FC236}">
                <a16:creationId xmlns:a16="http://schemas.microsoft.com/office/drawing/2014/main" id="{3909379C-1827-BAC7-ACA1-C94FF5401624}"/>
              </a:ext>
            </a:extLst>
          </p:cNvPr>
          <p:cNvSpPr/>
          <p:nvPr/>
        </p:nvSpPr>
        <p:spPr>
          <a:xfrm>
            <a:off x="9710056" y="10469774"/>
            <a:ext cx="4310743" cy="84878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080837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E407B8-3BAF-B75C-F8C4-75512AB6F3B9}"/>
              </a:ext>
            </a:extLst>
          </p:cNvPr>
          <p:cNvPicPr>
            <a:picLocks noChangeAspect="1"/>
          </p:cNvPicPr>
          <p:nvPr/>
        </p:nvPicPr>
        <p:blipFill>
          <a:blip r:embed="rId2"/>
          <a:stretch>
            <a:fillRect/>
          </a:stretch>
        </p:blipFill>
        <p:spPr>
          <a:xfrm>
            <a:off x="10446864" y="3066656"/>
            <a:ext cx="25618574" cy="16368085"/>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42</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31708591" y="14239369"/>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TextBox 12">
            <a:extLst>
              <a:ext uri="{FF2B5EF4-FFF2-40B4-BE49-F238E27FC236}">
                <a16:creationId xmlns:a16="http://schemas.microsoft.com/office/drawing/2014/main" id="{A2573BEE-C024-C83C-21A1-6C6F256A988B}"/>
              </a:ext>
            </a:extLst>
          </p:cNvPr>
          <p:cNvSpPr txBox="1"/>
          <p:nvPr/>
        </p:nvSpPr>
        <p:spPr>
          <a:xfrm>
            <a:off x="322728" y="11666196"/>
            <a:ext cx="10124136" cy="1015663"/>
          </a:xfrm>
          <a:prstGeom prst="rect">
            <a:avLst/>
          </a:prstGeom>
          <a:solidFill>
            <a:schemeClr val="accent4">
              <a:lumMod val="40000"/>
              <a:lumOff val="60000"/>
            </a:schemeClr>
          </a:solidFill>
        </p:spPr>
        <p:txBody>
          <a:bodyPr wrap="square">
            <a:spAutoFit/>
          </a:bodyPr>
          <a:lstStyle>
            <a:defPPr>
              <a:defRPr lang="en-US"/>
            </a:defPPr>
            <a:lvl1pPr>
              <a:defRPr sz="7200">
                <a:latin typeface="Arial" panose="020B0604020202020204" pitchFamily="34" charset="0"/>
                <a:cs typeface="Arial" panose="020B0604020202020204" pitchFamily="34" charset="0"/>
              </a:defRPr>
            </a:lvl1pPr>
          </a:lstStyle>
          <a:p>
            <a:r>
              <a:rPr lang="en-US" sz="6000" dirty="0">
                <a:solidFill>
                  <a:srgbClr val="C00000"/>
                </a:solidFill>
              </a:rPr>
              <a:t>1: From U-Nets to Diffusion</a:t>
            </a:r>
          </a:p>
        </p:txBody>
      </p:sp>
      <p:sp>
        <p:nvSpPr>
          <p:cNvPr id="14" name="Rounded Rectangle 13">
            <a:extLst>
              <a:ext uri="{FF2B5EF4-FFF2-40B4-BE49-F238E27FC236}">
                <a16:creationId xmlns:a16="http://schemas.microsoft.com/office/drawing/2014/main" id="{42EED4D4-6889-5B55-FEE8-3D484A7A4535}"/>
              </a:ext>
            </a:extLst>
          </p:cNvPr>
          <p:cNvSpPr/>
          <p:nvPr/>
        </p:nvSpPr>
        <p:spPr>
          <a:xfrm>
            <a:off x="10446864" y="11666196"/>
            <a:ext cx="4706050" cy="932225"/>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724378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1D4717-6FDC-E1C4-AFAC-42158762E0A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49447" y="2632497"/>
            <a:ext cx="28912043" cy="16903844"/>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313799"/>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8155321" y="7402286"/>
            <a:ext cx="5722044" cy="1200329"/>
          </a:xfrm>
          <a:prstGeom prst="roundRect">
            <a:avLst>
              <a:gd name="adj" fmla="val 3240"/>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69C95337-8994-447D-75F4-C454934B8DD4}"/>
              </a:ext>
            </a:extLst>
          </p:cNvPr>
          <p:cNvSpPr txBox="1"/>
          <p:nvPr/>
        </p:nvSpPr>
        <p:spPr>
          <a:xfrm>
            <a:off x="322728" y="7700378"/>
            <a:ext cx="7126719" cy="1200329"/>
          </a:xfrm>
          <a:prstGeom prst="rect">
            <a:avLst/>
          </a:prstGeom>
          <a:solidFill>
            <a:schemeClr val="accent4">
              <a:lumMod val="40000"/>
              <a:lumOff val="60000"/>
            </a:schemeClr>
          </a:solidFill>
        </p:spPr>
        <p:txBody>
          <a:bodyPr wrap="square">
            <a:spAutoFit/>
          </a:bodyPr>
          <a:lstStyle/>
          <a:p>
            <a:r>
              <a:rPr lang="en-US" sz="7200" dirty="0">
                <a:solidFill>
                  <a:srgbClr val="C00000"/>
                </a:solidFill>
                <a:latin typeface="Arial" panose="020B0604020202020204" pitchFamily="34" charset="0"/>
                <a:cs typeface="Arial" panose="020B0604020202020204" pitchFamily="34" charset="0"/>
              </a:rPr>
              <a:t>01_UNets.ipynb</a:t>
            </a:r>
          </a:p>
        </p:txBody>
      </p:sp>
      <p:sp>
        <p:nvSpPr>
          <p:cNvPr id="11" name="TextBox 10">
            <a:extLst>
              <a:ext uri="{FF2B5EF4-FFF2-40B4-BE49-F238E27FC236}">
                <a16:creationId xmlns:a16="http://schemas.microsoft.com/office/drawing/2014/main" id="{7A81F123-90BB-86C7-5173-C6D5EFCA3194}"/>
              </a:ext>
            </a:extLst>
          </p:cNvPr>
          <p:cNvSpPr txBox="1"/>
          <p:nvPr/>
        </p:nvSpPr>
        <p:spPr>
          <a:xfrm>
            <a:off x="322728" y="11666196"/>
            <a:ext cx="10124136" cy="1015663"/>
          </a:xfrm>
          <a:prstGeom prst="rect">
            <a:avLst/>
          </a:prstGeom>
          <a:solidFill>
            <a:schemeClr val="accent4">
              <a:lumMod val="40000"/>
              <a:lumOff val="60000"/>
            </a:schemeClr>
          </a:solidFill>
        </p:spPr>
        <p:txBody>
          <a:bodyPr wrap="square">
            <a:spAutoFit/>
          </a:bodyPr>
          <a:lstStyle>
            <a:defPPr>
              <a:defRPr lang="en-US"/>
            </a:defPPr>
            <a:lvl1pPr>
              <a:defRPr sz="7200">
                <a:latin typeface="Arial" panose="020B0604020202020204" pitchFamily="34" charset="0"/>
                <a:cs typeface="Arial" panose="020B0604020202020204" pitchFamily="34" charset="0"/>
              </a:defRPr>
            </a:lvl1pPr>
          </a:lstStyle>
          <a:p>
            <a:r>
              <a:rPr lang="en-US" sz="6000" dirty="0">
                <a:solidFill>
                  <a:srgbClr val="C00000"/>
                </a:solidFill>
              </a:rPr>
              <a:t>1: From U-Nets to Diffusion</a:t>
            </a:r>
          </a:p>
        </p:txBody>
      </p:sp>
    </p:spTree>
    <p:extLst>
      <p:ext uri="{BB962C8B-B14F-4D97-AF65-F5344CB8AC3E}">
        <p14:creationId xmlns:p14="http://schemas.microsoft.com/office/powerpoint/2010/main" val="689744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lstStyle/>
          <a:p>
            <a:r>
              <a:rPr lang="en-US"/>
              <a:t>Generative AI with</a:t>
            </a:r>
            <a:br>
              <a:rPr lang="en-US"/>
            </a:br>
            <a:r>
              <a:rPr lang="en-US"/>
              <a:t>Diffusion Models</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9600" dirty="0"/>
              <a:t>Part 1: From U-Nets to Diffusion</a:t>
            </a:r>
          </a:p>
        </p:txBody>
      </p:sp>
      <p:sp>
        <p:nvSpPr>
          <p:cNvPr id="6" name="TextBox 5">
            <a:extLst>
              <a:ext uri="{FF2B5EF4-FFF2-40B4-BE49-F238E27FC236}">
                <a16:creationId xmlns:a16="http://schemas.microsoft.com/office/drawing/2014/main" id="{AA86277D-A50B-9572-B660-55EE15BDD2A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9B7F606F-5F33-B77E-ECA5-8F5ADF5D78B5}"/>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88783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2107600503"/>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5400" b="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4000" b="0">
                          <a:solidFill>
                            <a:schemeClr val="bg1"/>
                          </a:solidFill>
                          <a:latin typeface="NVIDIA Sans Medium" panose="020B0603020203020204" pitchFamily="34" charset="0"/>
                          <a:cs typeface="NVIDIA Sans Medium" panose="020B0603020203020204" pitchFamily="34" charset="0"/>
                        </a:rPr>
                        <a:t>Part 1: From U-Nets to Diffusion</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Denoising Diffusion Probabilistic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Optimizations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Classifier Free Diffusion</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CLIP</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Wrap-up &amp; Assessment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76B900"/>
                </a:solidFill>
                <a:effectLst/>
                <a:uLnTx/>
                <a:uFillTx/>
                <a:latin typeface="NVIDIA Sans" panose="020B0503020203020204" pitchFamily="34" charset="0"/>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7182249"/>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9" name="TextBox 8">
            <a:extLst>
              <a:ext uri="{FF2B5EF4-FFF2-40B4-BE49-F238E27FC236}">
                <a16:creationId xmlns:a16="http://schemas.microsoft.com/office/drawing/2014/main" id="{64DBE198-8D99-72C0-A7F5-F226E833A87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697A2182-BE17-3B73-695D-6458E2CA822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275743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School desk with books and pencils with chalkboard in background">
            <a:extLst>
              <a:ext uri="{FF2B5EF4-FFF2-40B4-BE49-F238E27FC236}">
                <a16:creationId xmlns:a16="http://schemas.microsoft.com/office/drawing/2014/main" id="{363A2E95-6943-0201-9340-42CB4984BDF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20603119" y="0"/>
            <a:ext cx="16332110" cy="20472400"/>
          </a:xfrm>
        </p:spPr>
      </p:pic>
      <p:sp>
        <p:nvSpPr>
          <p:cNvPr id="7" name="Title 6">
            <a:extLst>
              <a:ext uri="{FF2B5EF4-FFF2-40B4-BE49-F238E27FC236}">
                <a16:creationId xmlns:a16="http://schemas.microsoft.com/office/drawing/2014/main" id="{D8DAB94A-5E86-4B64-9DAC-574AA2E4D2CA}"/>
              </a:ext>
            </a:extLst>
          </p:cNvPr>
          <p:cNvSpPr>
            <a:spLocks noGrp="1"/>
          </p:cNvSpPr>
          <p:nvPr>
            <p:ph type="title"/>
          </p:nvPr>
        </p:nvSpPr>
        <p:spPr/>
        <p:txBody>
          <a:bodyPr/>
          <a:lstStyle/>
          <a:p>
            <a:r>
              <a:rPr lang="en-US"/>
              <a:t>Prerequisites</a:t>
            </a:r>
          </a:p>
        </p:txBody>
      </p:sp>
      <p:sp>
        <p:nvSpPr>
          <p:cNvPr id="8" name="Content Placeholder 7">
            <a:extLst>
              <a:ext uri="{FF2B5EF4-FFF2-40B4-BE49-F238E27FC236}">
                <a16:creationId xmlns:a16="http://schemas.microsoft.com/office/drawing/2014/main" id="{76521783-70E6-4766-9381-092D4787E3FB}"/>
              </a:ext>
            </a:extLst>
          </p:cNvPr>
          <p:cNvSpPr>
            <a:spLocks noGrp="1"/>
          </p:cNvSpPr>
          <p:nvPr>
            <p:ph idx="1"/>
          </p:nvPr>
        </p:nvSpPr>
        <p:spPr/>
        <p:txBody>
          <a:bodyPr anchor="ctr"/>
          <a:lstStyle/>
          <a:p>
            <a:r>
              <a:rPr lang="en-US" dirty="0"/>
              <a:t>Basic familiarity with convolutional neural networks (CNNs)</a:t>
            </a:r>
          </a:p>
          <a:p>
            <a:r>
              <a:rPr lang="en-US" dirty="0"/>
              <a:t>Basic familiarity with a deep learning framework such as:</a:t>
            </a:r>
          </a:p>
          <a:p>
            <a:pPr lvl="1"/>
            <a:r>
              <a:rPr lang="en-US" dirty="0" err="1"/>
              <a:t>PyTorch</a:t>
            </a:r>
            <a:endParaRPr lang="en-US" dirty="0"/>
          </a:p>
          <a:p>
            <a:pPr lvl="1"/>
            <a:r>
              <a:rPr lang="en-US" dirty="0"/>
              <a:t>TensorFlow</a:t>
            </a:r>
          </a:p>
        </p:txBody>
      </p:sp>
      <p:sp>
        <p:nvSpPr>
          <p:cNvPr id="4" name="Text Placeholder 3">
            <a:extLst>
              <a:ext uri="{FF2B5EF4-FFF2-40B4-BE49-F238E27FC236}">
                <a16:creationId xmlns:a16="http://schemas.microsoft.com/office/drawing/2014/main" id="{54829AD6-5945-15D1-5EA2-BE9FB309AB94}"/>
              </a:ext>
            </a:extLst>
          </p:cNvPr>
          <p:cNvSpPr>
            <a:spLocks noGrp="1"/>
          </p:cNvSpPr>
          <p:nvPr>
            <p:ph type="body" sz="quarter" idx="10"/>
          </p:nvPr>
        </p:nvSpPr>
        <p:spPr/>
        <p:txBody>
          <a:bodyPr/>
          <a:lstStyle/>
          <a:p>
            <a:endParaRPr lang="en-US"/>
          </a:p>
        </p:txBody>
      </p:sp>
      <p:sp>
        <p:nvSpPr>
          <p:cNvPr id="5" name="TextBox 4">
            <a:extLst>
              <a:ext uri="{FF2B5EF4-FFF2-40B4-BE49-F238E27FC236}">
                <a16:creationId xmlns:a16="http://schemas.microsoft.com/office/drawing/2014/main" id="{2D0A1B85-1413-FB28-DBA6-F3521C8CC2B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6" name="Slide Number Placeholder 3">
            <a:extLst>
              <a:ext uri="{FF2B5EF4-FFF2-40B4-BE49-F238E27FC236}">
                <a16:creationId xmlns:a16="http://schemas.microsoft.com/office/drawing/2014/main" id="{29D82164-C34E-8D37-2417-9FBE06A0901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976739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a:t>A Brief History of Generative AI</a:t>
            </a:r>
          </a:p>
        </p:txBody>
      </p:sp>
      <p:sp>
        <p:nvSpPr>
          <p:cNvPr id="2" name="TextBox 1">
            <a:extLst>
              <a:ext uri="{FF2B5EF4-FFF2-40B4-BE49-F238E27FC236}">
                <a16:creationId xmlns:a16="http://schemas.microsoft.com/office/drawing/2014/main" id="{D1E6A0B9-F606-143E-8A7C-BFC043D0E4F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FF9F88D9-958D-AAF1-666B-A627671161D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106100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dirty="0"/>
              <a:t>The Imitation Game</a:t>
            </a:r>
          </a:p>
        </p:txBody>
      </p:sp>
      <p:sp>
        <p:nvSpPr>
          <p:cNvPr id="5" name="Text Placeholder 4">
            <a:extLst>
              <a:ext uri="{FF2B5EF4-FFF2-40B4-BE49-F238E27FC236}">
                <a16:creationId xmlns:a16="http://schemas.microsoft.com/office/drawing/2014/main" id="{BA2D165F-11C0-0404-1AE7-8A7DA79132AD}"/>
              </a:ext>
            </a:extLst>
          </p:cNvPr>
          <p:cNvSpPr>
            <a:spLocks noGrp="1"/>
          </p:cNvSpPr>
          <p:nvPr>
            <p:ph type="body" sz="quarter" idx="10"/>
          </p:nvPr>
        </p:nvSpPr>
        <p:spPr/>
        <p:txBody>
          <a:bodyPr/>
          <a:lstStyle/>
          <a:p>
            <a:r>
              <a:rPr lang="en-US"/>
              <a:t>A.K.A The Turing Test</a:t>
            </a:r>
          </a:p>
        </p:txBody>
      </p:sp>
      <p:pic>
        <p:nvPicPr>
          <p:cNvPr id="7" name="Picture 6" descr="Two robots looking at each other&#10;&#10;Description automatically generated">
            <a:extLst>
              <a:ext uri="{FF2B5EF4-FFF2-40B4-BE49-F238E27FC236}">
                <a16:creationId xmlns:a16="http://schemas.microsoft.com/office/drawing/2014/main" id="{2D2E7557-D1C6-28D3-21E6-7BB5C69586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64480" y="3682855"/>
            <a:ext cx="25206960" cy="14403977"/>
          </a:xfrm>
          <a:prstGeom prst="rect">
            <a:avLst/>
          </a:prstGeom>
        </p:spPr>
      </p:pic>
      <p:sp>
        <p:nvSpPr>
          <p:cNvPr id="10" name="Rectangle: Rounded Corners 9">
            <a:extLst>
              <a:ext uri="{FF2B5EF4-FFF2-40B4-BE49-F238E27FC236}">
                <a16:creationId xmlns:a16="http://schemas.microsoft.com/office/drawing/2014/main" id="{392D5B26-894F-25DC-889A-B0402FE23EDF}"/>
              </a:ext>
            </a:extLst>
          </p:cNvPr>
          <p:cNvSpPr/>
          <p:nvPr/>
        </p:nvSpPr>
        <p:spPr>
          <a:xfrm>
            <a:off x="5364480" y="18086832"/>
            <a:ext cx="25206960"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a:solidFill>
                  <a:schemeClr val="bg1"/>
                </a:solidFill>
              </a:rPr>
              <a:t>A robot looks in a mirror and the reflection is human, cyberpunk</a:t>
            </a:r>
          </a:p>
        </p:txBody>
      </p:sp>
      <p:sp>
        <p:nvSpPr>
          <p:cNvPr id="2" name="TextBox 1">
            <a:extLst>
              <a:ext uri="{FF2B5EF4-FFF2-40B4-BE49-F238E27FC236}">
                <a16:creationId xmlns:a16="http://schemas.microsoft.com/office/drawing/2014/main" id="{0F7B3435-4EFF-E230-819F-21A01033CB4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0982E338-A345-AAC9-232B-03FFAEBCF26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141763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p:txBody>
          <a:bodyPr/>
          <a:lstStyle/>
          <a:p>
            <a:r>
              <a:rPr lang="en-US"/>
              <a:t>IBM 704</a:t>
            </a:r>
          </a:p>
        </p:txBody>
      </p:sp>
      <p:sp>
        <p:nvSpPr>
          <p:cNvPr id="3" name="Text Placeholder 2">
            <a:extLst>
              <a:ext uri="{FF2B5EF4-FFF2-40B4-BE49-F238E27FC236}">
                <a16:creationId xmlns:a16="http://schemas.microsoft.com/office/drawing/2014/main" id="{D02F67F1-9C38-9116-9392-FFF783B29566}"/>
              </a:ext>
            </a:extLst>
          </p:cNvPr>
          <p:cNvSpPr>
            <a:spLocks noGrp="1"/>
          </p:cNvSpPr>
          <p:nvPr>
            <p:ph type="body" sz="quarter" idx="10"/>
          </p:nvPr>
        </p:nvSpPr>
        <p:spPr/>
        <p:txBody>
          <a:bodyPr/>
          <a:lstStyle/>
          <a:p>
            <a:r>
              <a:rPr lang="en-US"/>
              <a:t>The First Singing Computer</a:t>
            </a:r>
          </a:p>
        </p:txBody>
      </p:sp>
      <p:pic>
        <p:nvPicPr>
          <p:cNvPr id="1026" name="Picture 2">
            <a:extLst>
              <a:ext uri="{FF2B5EF4-FFF2-40B4-BE49-F238E27FC236}">
                <a16:creationId xmlns:a16="http://schemas.microsoft.com/office/drawing/2014/main" id="{398354D0-1C43-1F42-A219-29E93AB68E5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83839" y="3895344"/>
            <a:ext cx="21408321" cy="150272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088428-1176-A1E1-426F-073949BC44D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C0081106-6813-71EB-4597-1E062285D7E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677003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AI Agents and </a:t>
            </a:r>
            <a:br>
              <a:rPr lang="en-US" sz="21600" dirty="0">
                <a:solidFill>
                  <a:srgbClr val="C00000"/>
                </a:solidFill>
              </a:rPr>
            </a:br>
            <a:r>
              <a:rPr lang="en-US" sz="21600" dirty="0">
                <a:solidFill>
                  <a:srgbClr val="C00000"/>
                </a:solidFill>
              </a:rPr>
              <a:t>Large Multimodal Agents (LMAs)</a:t>
            </a: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69268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p:txBody>
          <a:bodyPr/>
          <a:lstStyle/>
          <a:p>
            <a:r>
              <a:rPr lang="en-US"/>
              <a:t>Eliza</a:t>
            </a:r>
          </a:p>
        </p:txBody>
      </p:sp>
      <p:sp>
        <p:nvSpPr>
          <p:cNvPr id="3" name="Text Placeholder 2">
            <a:extLst>
              <a:ext uri="{FF2B5EF4-FFF2-40B4-BE49-F238E27FC236}">
                <a16:creationId xmlns:a16="http://schemas.microsoft.com/office/drawing/2014/main" id="{D02F67F1-9C38-9116-9392-FFF783B29566}"/>
              </a:ext>
            </a:extLst>
          </p:cNvPr>
          <p:cNvSpPr>
            <a:spLocks noGrp="1"/>
          </p:cNvSpPr>
          <p:nvPr>
            <p:ph type="body" sz="quarter" idx="10"/>
          </p:nvPr>
        </p:nvSpPr>
        <p:spPr/>
        <p:txBody>
          <a:bodyPr/>
          <a:lstStyle/>
          <a:p>
            <a:r>
              <a:rPr lang="en-US"/>
              <a:t>The First Gen AI Chatbot?</a:t>
            </a:r>
          </a:p>
        </p:txBody>
      </p:sp>
      <p:pic>
        <p:nvPicPr>
          <p:cNvPr id="5" name="Picture 4">
            <a:extLst>
              <a:ext uri="{FF2B5EF4-FFF2-40B4-BE49-F238E27FC236}">
                <a16:creationId xmlns:a16="http://schemas.microsoft.com/office/drawing/2014/main" id="{BCD351D5-710D-8BEA-5EDA-DCACE6051681}"/>
              </a:ext>
            </a:extLst>
          </p:cNvPr>
          <p:cNvPicPr>
            <a:picLocks noChangeAspect="1"/>
          </p:cNvPicPr>
          <p:nvPr/>
        </p:nvPicPr>
        <p:blipFill>
          <a:blip r:embed="rId3"/>
          <a:stretch>
            <a:fillRect/>
          </a:stretch>
        </p:blipFill>
        <p:spPr>
          <a:xfrm>
            <a:off x="7886571" y="3535799"/>
            <a:ext cx="20802858" cy="14551033"/>
          </a:xfrm>
          <a:prstGeom prst="rect">
            <a:avLst/>
          </a:prstGeom>
        </p:spPr>
      </p:pic>
      <p:sp>
        <p:nvSpPr>
          <p:cNvPr id="4" name="TextBox 3">
            <a:extLst>
              <a:ext uri="{FF2B5EF4-FFF2-40B4-BE49-F238E27FC236}">
                <a16:creationId xmlns:a16="http://schemas.microsoft.com/office/drawing/2014/main" id="{7A01D681-1571-1AB6-8A31-9889929DEBBC}"/>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6" name="Slide Number Placeholder 3">
            <a:extLst>
              <a:ext uri="{FF2B5EF4-FFF2-40B4-BE49-F238E27FC236}">
                <a16:creationId xmlns:a16="http://schemas.microsoft.com/office/drawing/2014/main" id="{2399015E-AD1A-EAC7-20D0-0AFE129F0085}"/>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922552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DAB94A-5E86-4B64-9DAC-574AA2E4D2CA}"/>
              </a:ext>
            </a:extLst>
          </p:cNvPr>
          <p:cNvSpPr>
            <a:spLocks noGrp="1"/>
          </p:cNvSpPr>
          <p:nvPr>
            <p:ph type="title"/>
          </p:nvPr>
        </p:nvSpPr>
        <p:spPr/>
        <p:txBody>
          <a:bodyPr/>
          <a:lstStyle/>
          <a:p>
            <a:r>
              <a:rPr lang="en-US"/>
              <a:t>Generative AI of the 70’s, 80’s and 90s?</a:t>
            </a:r>
          </a:p>
        </p:txBody>
      </p:sp>
      <p:sp>
        <p:nvSpPr>
          <p:cNvPr id="8" name="Content Placeholder 7">
            <a:extLst>
              <a:ext uri="{FF2B5EF4-FFF2-40B4-BE49-F238E27FC236}">
                <a16:creationId xmlns:a16="http://schemas.microsoft.com/office/drawing/2014/main" id="{76521783-70E6-4766-9381-092D4787E3FB}"/>
              </a:ext>
            </a:extLst>
          </p:cNvPr>
          <p:cNvSpPr>
            <a:spLocks noGrp="1"/>
          </p:cNvSpPr>
          <p:nvPr>
            <p:ph idx="1"/>
          </p:nvPr>
        </p:nvSpPr>
        <p:spPr/>
        <p:txBody>
          <a:bodyPr/>
          <a:lstStyle/>
          <a:p>
            <a:r>
              <a:rPr lang="en-US" sz="9000" dirty="0"/>
              <a:t>Electronic music</a:t>
            </a:r>
          </a:p>
          <a:p>
            <a:r>
              <a:rPr lang="en-US" sz="9000" dirty="0"/>
              <a:t>Video games graphics</a:t>
            </a:r>
          </a:p>
          <a:p>
            <a:r>
              <a:rPr lang="en-US" sz="9000" dirty="0"/>
              <a:t>Video game AI</a:t>
            </a:r>
          </a:p>
          <a:p>
            <a:r>
              <a:rPr lang="en-US" sz="9000" dirty="0"/>
              <a:t>Computer animation</a:t>
            </a:r>
          </a:p>
          <a:p>
            <a:r>
              <a:rPr lang="en-US" sz="9000" dirty="0"/>
              <a:t>Instant messaging chatbots</a:t>
            </a:r>
          </a:p>
        </p:txBody>
      </p:sp>
      <p:sp>
        <p:nvSpPr>
          <p:cNvPr id="12" name="Rectangle: Rounded Corners 11">
            <a:extLst>
              <a:ext uri="{FF2B5EF4-FFF2-40B4-BE49-F238E27FC236}">
                <a16:creationId xmlns:a16="http://schemas.microsoft.com/office/drawing/2014/main" id="{A71F5711-4CA7-B5CA-4A6E-0EC6988CDA9E}"/>
              </a:ext>
            </a:extLst>
          </p:cNvPr>
          <p:cNvSpPr/>
          <p:nvPr/>
        </p:nvSpPr>
        <p:spPr>
          <a:xfrm>
            <a:off x="16767123" y="18945281"/>
            <a:ext cx="13601945"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4000">
                <a:solidFill>
                  <a:schemeClr val="bg1"/>
                </a:solidFill>
              </a:rPr>
              <a:t>An 80’s arcade with lots of machines</a:t>
            </a:r>
          </a:p>
        </p:txBody>
      </p:sp>
      <p:pic>
        <p:nvPicPr>
          <p:cNvPr id="6" name="Picture Placeholder 5" descr="A group of arcade machines&#10;&#10;Description automatically generated">
            <a:extLst>
              <a:ext uri="{FF2B5EF4-FFF2-40B4-BE49-F238E27FC236}">
                <a16:creationId xmlns:a16="http://schemas.microsoft.com/office/drawing/2014/main" id="{C1A40E14-0626-6636-573F-2669305DDD5F}"/>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03137382-6CC0-994F-6D34-E99BF951AD4D}"/>
              </a:ext>
            </a:extLst>
          </p:cNvPr>
          <p:cNvSpPr>
            <a:spLocks noGrp="1"/>
          </p:cNvSpPr>
          <p:nvPr>
            <p:ph type="body" sz="quarter" idx="10"/>
          </p:nvPr>
        </p:nvSpPr>
        <p:spPr/>
        <p:txBody>
          <a:bodyPr/>
          <a:lstStyle/>
          <a:p>
            <a:endParaRPr lang="en-US"/>
          </a:p>
        </p:txBody>
      </p:sp>
      <p:sp>
        <p:nvSpPr>
          <p:cNvPr id="2" name="TextBox 1">
            <a:extLst>
              <a:ext uri="{FF2B5EF4-FFF2-40B4-BE49-F238E27FC236}">
                <a16:creationId xmlns:a16="http://schemas.microsoft.com/office/drawing/2014/main" id="{E7B09331-F6FA-ED5D-3E77-1CCD3CED2BB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64E7E91B-76E9-FEDB-465C-C0CD5E7BF4B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34352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9340286" cy="5943600"/>
          </a:xfrm>
        </p:spPr>
        <p:txBody>
          <a:bodyPr/>
          <a:lstStyle/>
          <a:p>
            <a:r>
              <a:rPr lang="en-US" sz="12000" dirty="0"/>
              <a:t>The Rise of Neural Networks</a:t>
            </a:r>
          </a:p>
        </p:txBody>
      </p:sp>
      <p:sp>
        <p:nvSpPr>
          <p:cNvPr id="2" name="TextBox 1">
            <a:extLst>
              <a:ext uri="{FF2B5EF4-FFF2-40B4-BE49-F238E27FC236}">
                <a16:creationId xmlns:a16="http://schemas.microsoft.com/office/drawing/2014/main" id="{E7E4C47B-1D45-5ABA-1C1E-4EA7B0B834F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51DA8307-9972-60A7-69D4-EC507C84D2C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962404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DAB94A-5E86-4B64-9DAC-574AA2E4D2CA}"/>
              </a:ext>
            </a:extLst>
          </p:cNvPr>
          <p:cNvSpPr>
            <a:spLocks noGrp="1"/>
          </p:cNvSpPr>
          <p:nvPr>
            <p:ph type="title"/>
          </p:nvPr>
        </p:nvSpPr>
        <p:spPr/>
        <p:txBody>
          <a:bodyPr/>
          <a:lstStyle/>
          <a:p>
            <a:r>
              <a:rPr lang="en-US"/>
              <a:t>Deep Dreaming</a:t>
            </a:r>
          </a:p>
        </p:txBody>
      </p:sp>
      <p:sp>
        <p:nvSpPr>
          <p:cNvPr id="10" name="Text Placeholder 9">
            <a:extLst>
              <a:ext uri="{FF2B5EF4-FFF2-40B4-BE49-F238E27FC236}">
                <a16:creationId xmlns:a16="http://schemas.microsoft.com/office/drawing/2014/main" id="{3027AB70-FD08-47E9-8574-CA6CDCD07570}"/>
              </a:ext>
            </a:extLst>
          </p:cNvPr>
          <p:cNvSpPr>
            <a:spLocks noGrp="1"/>
          </p:cNvSpPr>
          <p:nvPr>
            <p:ph type="body" sz="quarter" idx="10"/>
          </p:nvPr>
        </p:nvSpPr>
        <p:spPr>
          <a:xfrm>
            <a:off x="2514600" y="2487613"/>
            <a:ext cx="31546800" cy="1408112"/>
          </a:xfrm>
        </p:spPr>
        <p:txBody>
          <a:bodyPr/>
          <a:lstStyle/>
          <a:p>
            <a:r>
              <a:rPr lang="en-US"/>
              <a:t>Images by Martin </a:t>
            </a:r>
            <a:r>
              <a:rPr lang="en-US" err="1"/>
              <a:t>Thoma</a:t>
            </a:r>
            <a:endParaRPr lang="en-US"/>
          </a:p>
        </p:txBody>
      </p:sp>
      <p:pic>
        <p:nvPicPr>
          <p:cNvPr id="13" name="Picture Placeholder 12" descr="A group of animals with a dragon and dog in the middle&#10;&#10;Description automatically generated with medium confidence">
            <a:extLst>
              <a:ext uri="{FF2B5EF4-FFF2-40B4-BE49-F238E27FC236}">
                <a16:creationId xmlns:a16="http://schemas.microsoft.com/office/drawing/2014/main" id="{70F84029-7574-6675-979F-86147959C453}"/>
              </a:ext>
            </a:extLst>
          </p:cNvPr>
          <p:cNvPicPr>
            <a:picLocks noGrp="1" noChangeAspect="1"/>
          </p:cNvPicPr>
          <p:nvPr>
            <p:ph type="pic" sz="quarter" idx="24"/>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Picture Placeholder 10" descr="A blue creature with many animals&#10;&#10;Description automatically generated with medium confidence">
            <a:extLst>
              <a:ext uri="{FF2B5EF4-FFF2-40B4-BE49-F238E27FC236}">
                <a16:creationId xmlns:a16="http://schemas.microsoft.com/office/drawing/2014/main" id="{DAF079A4-A758-EA2D-8346-75896C88D306}"/>
              </a:ext>
            </a:extLst>
          </p:cNvPr>
          <p:cNvPicPr>
            <a:picLocks noGrp="1" noChangeAspect="1"/>
          </p:cNvPicPr>
          <p:nvPr>
            <p:ph type="pic" sz="quarter" idx="20"/>
          </p:nvPr>
        </p:nvPicPr>
        <p:blipFill>
          <a:blip r:embed="rId4" cstate="screen">
            <a:extLst>
              <a:ext uri="{28A0092B-C50C-407E-A947-70E740481C1C}">
                <a14:useLocalDpi xmlns:a14="http://schemas.microsoft.com/office/drawing/2010/main"/>
              </a:ext>
            </a:extLst>
          </a:blip>
          <a:srcRect/>
          <a:stretch>
            <a:fillRect/>
          </a:stretch>
        </p:blipFill>
        <p:spPr/>
      </p:pic>
      <p:pic>
        <p:nvPicPr>
          <p:cNvPr id="24" name="Picture Placeholder 23" descr="A group of jellyfish in blue water&#10;&#10;Description automatically generated">
            <a:extLst>
              <a:ext uri="{FF2B5EF4-FFF2-40B4-BE49-F238E27FC236}">
                <a16:creationId xmlns:a16="http://schemas.microsoft.com/office/drawing/2014/main" id="{EDBC0502-C4D8-C36D-9772-5ECAF3CA7105}"/>
              </a:ext>
            </a:extLst>
          </p:cNvPr>
          <p:cNvPicPr>
            <a:picLocks noGrp="1" noChangeAspect="1"/>
          </p:cNvPicPr>
          <p:nvPr>
            <p:ph type="pic" sz="quarter" idx="25"/>
          </p:nvPr>
        </p:nvPicPr>
        <p:blipFill>
          <a:blip r:embed="rId5" cstate="screen">
            <a:extLst>
              <a:ext uri="{28A0092B-C50C-407E-A947-70E740481C1C}">
                <a14:useLocalDpi xmlns:a14="http://schemas.microsoft.com/office/drawing/2010/main"/>
              </a:ext>
            </a:extLst>
          </a:blip>
          <a:srcRect/>
          <a:stretch>
            <a:fillRect/>
          </a:stretch>
        </p:blipFill>
        <p:spPr/>
      </p:pic>
      <p:sp>
        <p:nvSpPr>
          <p:cNvPr id="18" name="Text Placeholder 17">
            <a:extLst>
              <a:ext uri="{FF2B5EF4-FFF2-40B4-BE49-F238E27FC236}">
                <a16:creationId xmlns:a16="http://schemas.microsoft.com/office/drawing/2014/main" id="{59669DAB-C929-2A32-B4F0-244EFBFDCB65}"/>
              </a:ext>
            </a:extLst>
          </p:cNvPr>
          <p:cNvSpPr>
            <a:spLocks noGrp="1"/>
          </p:cNvSpPr>
          <p:nvPr>
            <p:ph type="body" sz="quarter" idx="67"/>
          </p:nvPr>
        </p:nvSpPr>
        <p:spPr/>
        <p:txBody>
          <a:bodyPr/>
          <a:lstStyle/>
          <a:p>
            <a:r>
              <a:rPr lang="en-US"/>
              <a:t>Original</a:t>
            </a:r>
          </a:p>
        </p:txBody>
      </p:sp>
      <p:sp>
        <p:nvSpPr>
          <p:cNvPr id="19" name="Text Placeholder 18">
            <a:extLst>
              <a:ext uri="{FF2B5EF4-FFF2-40B4-BE49-F238E27FC236}">
                <a16:creationId xmlns:a16="http://schemas.microsoft.com/office/drawing/2014/main" id="{53982034-C3BA-29AA-62C9-661EE9CA7711}"/>
              </a:ext>
            </a:extLst>
          </p:cNvPr>
          <p:cNvSpPr>
            <a:spLocks noGrp="1"/>
          </p:cNvSpPr>
          <p:nvPr>
            <p:ph type="body" sz="quarter" idx="69"/>
          </p:nvPr>
        </p:nvSpPr>
        <p:spPr/>
        <p:txBody>
          <a:bodyPr/>
          <a:lstStyle/>
          <a:p>
            <a:endParaRPr lang="en-US"/>
          </a:p>
        </p:txBody>
      </p:sp>
      <p:sp>
        <p:nvSpPr>
          <p:cNvPr id="20" name="Text Placeholder 19">
            <a:extLst>
              <a:ext uri="{FF2B5EF4-FFF2-40B4-BE49-F238E27FC236}">
                <a16:creationId xmlns:a16="http://schemas.microsoft.com/office/drawing/2014/main" id="{2979410E-35A6-A772-8CB4-6526F04DBB06}"/>
              </a:ext>
            </a:extLst>
          </p:cNvPr>
          <p:cNvSpPr>
            <a:spLocks noGrp="1"/>
          </p:cNvSpPr>
          <p:nvPr>
            <p:ph type="body" sz="quarter" idx="71"/>
          </p:nvPr>
        </p:nvSpPr>
        <p:spPr/>
        <p:txBody>
          <a:bodyPr/>
          <a:lstStyle/>
          <a:p>
            <a:r>
              <a:rPr lang="en-US"/>
              <a:t>10 Iterations</a:t>
            </a:r>
          </a:p>
        </p:txBody>
      </p:sp>
      <p:sp>
        <p:nvSpPr>
          <p:cNvPr id="21" name="Text Placeholder 20">
            <a:extLst>
              <a:ext uri="{FF2B5EF4-FFF2-40B4-BE49-F238E27FC236}">
                <a16:creationId xmlns:a16="http://schemas.microsoft.com/office/drawing/2014/main" id="{2855FC18-8AB3-BC59-6856-47F1C472F95F}"/>
              </a:ext>
            </a:extLst>
          </p:cNvPr>
          <p:cNvSpPr>
            <a:spLocks noGrp="1"/>
          </p:cNvSpPr>
          <p:nvPr>
            <p:ph type="body" sz="quarter" idx="72"/>
          </p:nvPr>
        </p:nvSpPr>
        <p:spPr/>
        <p:txBody>
          <a:bodyPr/>
          <a:lstStyle/>
          <a:p>
            <a:endParaRPr lang="en-US"/>
          </a:p>
        </p:txBody>
      </p:sp>
      <p:sp>
        <p:nvSpPr>
          <p:cNvPr id="22" name="Text Placeholder 21">
            <a:extLst>
              <a:ext uri="{FF2B5EF4-FFF2-40B4-BE49-F238E27FC236}">
                <a16:creationId xmlns:a16="http://schemas.microsoft.com/office/drawing/2014/main" id="{7C790A82-49CA-B1E3-4B2A-5CD91DF9FDD6}"/>
              </a:ext>
            </a:extLst>
          </p:cNvPr>
          <p:cNvSpPr>
            <a:spLocks noGrp="1"/>
          </p:cNvSpPr>
          <p:nvPr>
            <p:ph type="body" sz="quarter" idx="73"/>
          </p:nvPr>
        </p:nvSpPr>
        <p:spPr/>
        <p:txBody>
          <a:bodyPr/>
          <a:lstStyle/>
          <a:p>
            <a:r>
              <a:rPr lang="en-US"/>
              <a:t>50 Iterations</a:t>
            </a:r>
          </a:p>
        </p:txBody>
      </p:sp>
      <p:sp>
        <p:nvSpPr>
          <p:cNvPr id="23" name="Text Placeholder 22">
            <a:extLst>
              <a:ext uri="{FF2B5EF4-FFF2-40B4-BE49-F238E27FC236}">
                <a16:creationId xmlns:a16="http://schemas.microsoft.com/office/drawing/2014/main" id="{667C4CC2-5236-988C-485C-322E9DD4A5D5}"/>
              </a:ext>
            </a:extLst>
          </p:cNvPr>
          <p:cNvSpPr>
            <a:spLocks noGrp="1"/>
          </p:cNvSpPr>
          <p:nvPr>
            <p:ph type="body" sz="quarter" idx="74"/>
          </p:nvPr>
        </p:nvSpPr>
        <p:spPr/>
        <p:txBody>
          <a:bodyPr/>
          <a:lstStyle/>
          <a:p>
            <a:endParaRPr lang="en-US"/>
          </a:p>
        </p:txBody>
      </p:sp>
      <p:sp>
        <p:nvSpPr>
          <p:cNvPr id="2" name="TextBox 1">
            <a:extLst>
              <a:ext uri="{FF2B5EF4-FFF2-40B4-BE49-F238E27FC236}">
                <a16:creationId xmlns:a16="http://schemas.microsoft.com/office/drawing/2014/main" id="{7A120431-ECCC-A989-F8DE-678DAEA5FC8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2481B970-EE48-469D-CDC2-A71128D0CF6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592948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pic>
        <p:nvPicPr>
          <p:cNvPr id="30" name="Picture 29" descr="A row of arcade machines&#10;&#10;Description automatically generated">
            <a:extLst>
              <a:ext uri="{FF2B5EF4-FFF2-40B4-BE49-F238E27FC236}">
                <a16:creationId xmlns:a16="http://schemas.microsoft.com/office/drawing/2014/main" id="{ECEAE813-5538-0FC6-930C-BD9CBD0D7E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46457" y="5451959"/>
            <a:ext cx="5219481" cy="5219481"/>
          </a:xfrm>
          <a:prstGeom prst="rect">
            <a:avLst/>
          </a:prstGeom>
        </p:spPr>
      </p:pic>
      <p:grpSp>
        <p:nvGrpSpPr>
          <p:cNvPr id="44" name="Group 43">
            <a:extLst>
              <a:ext uri="{FF2B5EF4-FFF2-40B4-BE49-F238E27FC236}">
                <a16:creationId xmlns:a16="http://schemas.microsoft.com/office/drawing/2014/main" id="{A1C19A3C-312B-C472-4C69-F34C1091D1CB}"/>
              </a:ext>
            </a:extLst>
          </p:cNvPr>
          <p:cNvGrpSpPr/>
          <p:nvPr/>
        </p:nvGrpSpPr>
        <p:grpSpPr>
          <a:xfrm>
            <a:off x="7029465" y="5608695"/>
            <a:ext cx="5256808" cy="5126092"/>
            <a:chOff x="9719389" y="5884925"/>
            <a:chExt cx="4721396" cy="3811927"/>
          </a:xfrm>
        </p:grpSpPr>
        <p:pic>
          <p:nvPicPr>
            <p:cNvPr id="39" name="Picture 38">
              <a:extLst>
                <a:ext uri="{FF2B5EF4-FFF2-40B4-BE49-F238E27FC236}">
                  <a16:creationId xmlns:a16="http://schemas.microsoft.com/office/drawing/2014/main" id="{250F0FEE-0FC5-AC1C-8C56-D7941AA7413B}"/>
                </a:ext>
              </a:extLst>
            </p:cNvPr>
            <p:cNvPicPr>
              <a:picLocks noChangeAspect="1"/>
            </p:cNvPicPr>
            <p:nvPr/>
          </p:nvPicPr>
          <p:blipFill>
            <a:blip r:embed="rId4"/>
            <a:stretch>
              <a:fillRect/>
            </a:stretch>
          </p:blipFill>
          <p:spPr>
            <a:xfrm>
              <a:off x="9719389" y="5888737"/>
              <a:ext cx="3777830" cy="3762927"/>
            </a:xfrm>
            <a:prstGeom prst="rect">
              <a:avLst/>
            </a:prstGeom>
            <a:scene3d>
              <a:camera prst="isometricOffAxis2Right"/>
              <a:lightRig rig="threePt" dir="t"/>
            </a:scene3d>
          </p:spPr>
        </p:pic>
        <p:pic>
          <p:nvPicPr>
            <p:cNvPr id="41" name="Picture 40">
              <a:extLst>
                <a:ext uri="{FF2B5EF4-FFF2-40B4-BE49-F238E27FC236}">
                  <a16:creationId xmlns:a16="http://schemas.microsoft.com/office/drawing/2014/main" id="{ABF07E9A-5C80-9C8B-40F2-7F3B66B36029}"/>
                </a:ext>
              </a:extLst>
            </p:cNvPr>
            <p:cNvPicPr>
              <a:picLocks noChangeAspect="1"/>
            </p:cNvPicPr>
            <p:nvPr/>
          </p:nvPicPr>
          <p:blipFill>
            <a:blip r:embed="rId5"/>
            <a:stretch>
              <a:fillRect/>
            </a:stretch>
          </p:blipFill>
          <p:spPr>
            <a:xfrm>
              <a:off x="10198793" y="5884925"/>
              <a:ext cx="3777830" cy="3785311"/>
            </a:xfrm>
            <a:prstGeom prst="rect">
              <a:avLst/>
            </a:prstGeom>
            <a:scene3d>
              <a:camera prst="isometricOffAxis2Right"/>
              <a:lightRig rig="threePt" dir="t"/>
            </a:scene3d>
          </p:spPr>
        </p:pic>
        <p:pic>
          <p:nvPicPr>
            <p:cNvPr id="43" name="Picture 42">
              <a:extLst>
                <a:ext uri="{FF2B5EF4-FFF2-40B4-BE49-F238E27FC236}">
                  <a16:creationId xmlns:a16="http://schemas.microsoft.com/office/drawing/2014/main" id="{C57FC3DE-E679-9BA5-7F57-CC11D33EF831}"/>
                </a:ext>
              </a:extLst>
            </p:cNvPr>
            <p:cNvPicPr>
              <a:picLocks noChangeAspect="1"/>
            </p:cNvPicPr>
            <p:nvPr/>
          </p:nvPicPr>
          <p:blipFill>
            <a:blip r:embed="rId6"/>
            <a:stretch>
              <a:fillRect/>
            </a:stretch>
          </p:blipFill>
          <p:spPr>
            <a:xfrm>
              <a:off x="10662955" y="5896356"/>
              <a:ext cx="3777830" cy="3800496"/>
            </a:xfrm>
            <a:prstGeom prst="rect">
              <a:avLst/>
            </a:prstGeom>
            <a:scene3d>
              <a:camera prst="isometricOffAxis2Right"/>
              <a:lightRig rig="threePt" dir="t"/>
            </a:scene3d>
          </p:spPr>
        </p:pic>
      </p:grpSp>
      <p:sp>
        <p:nvSpPr>
          <p:cNvPr id="56" name="Rectangle 55">
            <a:extLst>
              <a:ext uri="{FF2B5EF4-FFF2-40B4-BE49-F238E27FC236}">
                <a16:creationId xmlns:a16="http://schemas.microsoft.com/office/drawing/2014/main" id="{321D19A5-D952-26BA-A5D1-5607B923659B}"/>
              </a:ext>
            </a:extLst>
          </p:cNvPr>
          <p:cNvSpPr/>
          <p:nvPr/>
        </p:nvSpPr>
        <p:spPr>
          <a:xfrm>
            <a:off x="30610268" y="4787558"/>
            <a:ext cx="3185651" cy="65482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57" name="Oval 56">
            <a:extLst>
              <a:ext uri="{FF2B5EF4-FFF2-40B4-BE49-F238E27FC236}">
                <a16:creationId xmlns:a16="http://schemas.microsoft.com/office/drawing/2014/main" id="{3DCB7D6B-0B3E-36B1-E253-C75E8E531633}"/>
              </a:ext>
            </a:extLst>
          </p:cNvPr>
          <p:cNvSpPr/>
          <p:nvPr/>
        </p:nvSpPr>
        <p:spPr>
          <a:xfrm>
            <a:off x="31082215" y="5294967"/>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Real</a:t>
            </a:r>
          </a:p>
        </p:txBody>
      </p:sp>
      <p:sp>
        <p:nvSpPr>
          <p:cNvPr id="60" name="Oval 59">
            <a:extLst>
              <a:ext uri="{FF2B5EF4-FFF2-40B4-BE49-F238E27FC236}">
                <a16:creationId xmlns:a16="http://schemas.microsoft.com/office/drawing/2014/main" id="{828B4D1D-CC7B-3345-381C-9283AA7165E9}"/>
              </a:ext>
            </a:extLst>
          </p:cNvPr>
          <p:cNvSpPr/>
          <p:nvPr/>
        </p:nvSpPr>
        <p:spPr>
          <a:xfrm>
            <a:off x="31082215" y="8137729"/>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Fake</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745893" y="5641566"/>
            <a:ext cx="914400" cy="914400"/>
          </a:xfrm>
          <a:prstGeom prst="rect">
            <a:avLst/>
          </a:prstGeom>
        </p:spPr>
      </p:pic>
      <p:grpSp>
        <p:nvGrpSpPr>
          <p:cNvPr id="1035" name="Group 1034">
            <a:extLst>
              <a:ext uri="{FF2B5EF4-FFF2-40B4-BE49-F238E27FC236}">
                <a16:creationId xmlns:a16="http://schemas.microsoft.com/office/drawing/2014/main" id="{5C9649F3-B79B-B12C-48FA-369FB76A65B7}"/>
              </a:ext>
            </a:extLst>
          </p:cNvPr>
          <p:cNvGrpSpPr/>
          <p:nvPr/>
        </p:nvGrpSpPr>
        <p:grpSpPr>
          <a:xfrm>
            <a:off x="11570397" y="5213610"/>
            <a:ext cx="2868518" cy="5580518"/>
            <a:chOff x="17866626" y="11363695"/>
            <a:chExt cx="2448232" cy="2874828"/>
          </a:xfrm>
          <a:solidFill>
            <a:schemeClr val="bg2">
              <a:lumMod val="25000"/>
            </a:schemeClr>
          </a:solidFill>
          <a:effectLst/>
        </p:grpSpPr>
        <p:sp>
          <p:nvSpPr>
            <p:cNvPr id="1033" name="Trapezoid 1032">
              <a:extLst>
                <a:ext uri="{FF2B5EF4-FFF2-40B4-BE49-F238E27FC236}">
                  <a16:creationId xmlns:a16="http://schemas.microsoft.com/office/drawing/2014/main" id="{2C12AEEC-FF6D-0A2D-B1E5-531994843957}"/>
                </a:ext>
              </a:extLst>
            </p:cNvPr>
            <p:cNvSpPr/>
            <p:nvPr/>
          </p:nvSpPr>
          <p:spPr>
            <a:xfrm rot="5400000">
              <a:off x="17653328" y="11576993"/>
              <a:ext cx="2874828" cy="2448232"/>
            </a:xfrm>
            <a:prstGeom prst="trapezoid">
              <a:avLst>
                <a:gd name="adj" fmla="val 27326"/>
              </a:avLst>
            </a:prstGeom>
            <a:grp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4" name="TextBox 1033">
              <a:extLst>
                <a:ext uri="{FF2B5EF4-FFF2-40B4-BE49-F238E27FC236}">
                  <a16:creationId xmlns:a16="http://schemas.microsoft.com/office/drawing/2014/main" id="{2CF82CBA-0BC6-5474-702C-B129E1B2A62B}"/>
                </a:ext>
              </a:extLst>
            </p:cNvPr>
            <p:cNvSpPr txBox="1"/>
            <p:nvPr/>
          </p:nvSpPr>
          <p:spPr>
            <a:xfrm>
              <a:off x="18058533" y="12135101"/>
              <a:ext cx="2014309" cy="124373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4" name="Cube 53">
            <a:extLst>
              <a:ext uri="{FF2B5EF4-FFF2-40B4-BE49-F238E27FC236}">
                <a16:creationId xmlns:a16="http://schemas.microsoft.com/office/drawing/2014/main" id="{EF69E034-41B5-AB08-1AEB-F1CE09A9E7CC}"/>
              </a:ext>
            </a:extLst>
          </p:cNvPr>
          <p:cNvSpPr/>
          <p:nvPr/>
        </p:nvSpPr>
        <p:spPr>
          <a:xfrm>
            <a:off x="14811797" y="6076951"/>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36" name="Group 1035">
            <a:extLst>
              <a:ext uri="{FF2B5EF4-FFF2-40B4-BE49-F238E27FC236}">
                <a16:creationId xmlns:a16="http://schemas.microsoft.com/office/drawing/2014/main" id="{548BE27C-C5FB-DD75-DAAD-082418DF5CA3}"/>
              </a:ext>
            </a:extLst>
          </p:cNvPr>
          <p:cNvGrpSpPr/>
          <p:nvPr/>
        </p:nvGrpSpPr>
        <p:grpSpPr>
          <a:xfrm>
            <a:off x="17808345" y="6150156"/>
            <a:ext cx="2448232" cy="3168274"/>
            <a:chOff x="17866626" y="10922226"/>
            <a:chExt cx="2448232" cy="3316296"/>
          </a:xfrm>
          <a:solidFill>
            <a:schemeClr val="bg2">
              <a:lumMod val="25000"/>
            </a:schemeClr>
          </a:solidFill>
          <a:scene3d>
            <a:camera prst="orthographicFront"/>
            <a:lightRig rig="threePt" dir="t"/>
          </a:scene3d>
        </p:grpSpPr>
        <p:sp>
          <p:nvSpPr>
            <p:cNvPr id="1037" name="Trapezoid 1036">
              <a:extLst>
                <a:ext uri="{FF2B5EF4-FFF2-40B4-BE49-F238E27FC236}">
                  <a16:creationId xmlns:a16="http://schemas.microsoft.com/office/drawing/2014/main" id="{0E560AFA-C494-7871-8798-AC4347AAEBFB}"/>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8" name="TextBox 1037">
              <a:extLst>
                <a:ext uri="{FF2B5EF4-FFF2-40B4-BE49-F238E27FC236}">
                  <a16:creationId xmlns:a16="http://schemas.microsoft.com/office/drawing/2014/main" id="{8E6D0200-0FE7-CB18-DDF6-D76178BBAEF3}"/>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5" name="Cube 54">
            <a:extLst>
              <a:ext uri="{FF2B5EF4-FFF2-40B4-BE49-F238E27FC236}">
                <a16:creationId xmlns:a16="http://schemas.microsoft.com/office/drawing/2014/main" id="{6EAA52D9-0986-B343-C28E-4CF0A4C05E72}"/>
              </a:ext>
            </a:extLst>
          </p:cNvPr>
          <p:cNvSpPr/>
          <p:nvPr/>
        </p:nvSpPr>
        <p:spPr>
          <a:xfrm>
            <a:off x="20629459" y="6923402"/>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40" name="Group 1039">
            <a:extLst>
              <a:ext uri="{FF2B5EF4-FFF2-40B4-BE49-F238E27FC236}">
                <a16:creationId xmlns:a16="http://schemas.microsoft.com/office/drawing/2014/main" id="{11C92A30-3B36-6DA8-92BE-3724744008D6}"/>
              </a:ext>
            </a:extLst>
          </p:cNvPr>
          <p:cNvGrpSpPr/>
          <p:nvPr/>
        </p:nvGrpSpPr>
        <p:grpSpPr>
          <a:xfrm>
            <a:off x="26565964" y="5870427"/>
            <a:ext cx="3727732" cy="3764421"/>
            <a:chOff x="26475353" y="5661982"/>
            <a:chExt cx="3727732" cy="3764421"/>
          </a:xfrm>
        </p:grpSpPr>
        <p:pic>
          <p:nvPicPr>
            <p:cNvPr id="62" name="Picture 61" descr="A black background with a black square&#10;&#10;Description automatically generated with medium confidence">
              <a:extLst>
                <a:ext uri="{FF2B5EF4-FFF2-40B4-BE49-F238E27FC236}">
                  <a16:creationId xmlns:a16="http://schemas.microsoft.com/office/drawing/2014/main" id="{83ACBFE5-C032-EC41-B9A9-EBADA3D8D85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6475353" y="5661982"/>
              <a:ext cx="3727732" cy="3727732"/>
            </a:xfrm>
            <a:prstGeom prst="rect">
              <a:avLst/>
            </a:prstGeom>
          </p:spPr>
        </p:pic>
        <p:sp>
          <p:nvSpPr>
            <p:cNvPr id="1039" name="TextBox 1038">
              <a:extLst>
                <a:ext uri="{FF2B5EF4-FFF2-40B4-BE49-F238E27FC236}">
                  <a16:creationId xmlns:a16="http://schemas.microsoft.com/office/drawing/2014/main" id="{5EF155A7-7E91-97D6-DD2C-DEF358A369C7}"/>
                </a:ext>
              </a:extLst>
            </p:cNvPr>
            <p:cNvSpPr txBox="1"/>
            <p:nvPr/>
          </p:nvSpPr>
          <p:spPr>
            <a:xfrm>
              <a:off x="26649058" y="8718517"/>
              <a:ext cx="2890684" cy="707886"/>
            </a:xfrm>
            <a:prstGeom prst="rect">
              <a:avLst/>
            </a:prstGeom>
            <a:noFill/>
          </p:spPr>
          <p:txBody>
            <a:bodyPr wrap="square" rtlCol="0">
              <a:spAutoFit/>
            </a:bodyPr>
            <a:lstStyle/>
            <a:p>
              <a:pPr algn="ctr"/>
              <a:r>
                <a:rPr lang="en-US" sz="4000">
                  <a:solidFill>
                    <a:schemeClr val="bg1"/>
                  </a:solidFill>
                  <a:latin typeface="+mj-lt"/>
                </a:rPr>
                <a:t>DNN</a:t>
              </a:r>
            </a:p>
          </p:txBody>
        </p:sp>
      </p:grpSp>
      <p:grpSp>
        <p:nvGrpSpPr>
          <p:cNvPr id="1048" name="Group 1047">
            <a:extLst>
              <a:ext uri="{FF2B5EF4-FFF2-40B4-BE49-F238E27FC236}">
                <a16:creationId xmlns:a16="http://schemas.microsoft.com/office/drawing/2014/main" id="{FAC130DB-85E8-377B-DEBA-226114489ADA}"/>
              </a:ext>
            </a:extLst>
          </p:cNvPr>
          <p:cNvGrpSpPr/>
          <p:nvPr/>
        </p:nvGrpSpPr>
        <p:grpSpPr>
          <a:xfrm>
            <a:off x="16523879" y="9901598"/>
            <a:ext cx="4904181" cy="8723681"/>
            <a:chOff x="9875413" y="9901598"/>
            <a:chExt cx="5203524" cy="9311399"/>
          </a:xfrm>
        </p:grpSpPr>
        <p:grpSp>
          <p:nvGrpSpPr>
            <p:cNvPr id="1031" name="Group 1030">
              <a:extLst>
                <a:ext uri="{FF2B5EF4-FFF2-40B4-BE49-F238E27FC236}">
                  <a16:creationId xmlns:a16="http://schemas.microsoft.com/office/drawing/2014/main" id="{9DF822D3-A542-5E41-C6F2-7DD86534A646}"/>
                </a:ext>
              </a:extLst>
            </p:cNvPr>
            <p:cNvGrpSpPr/>
            <p:nvPr/>
          </p:nvGrpSpPr>
          <p:grpSpPr>
            <a:xfrm>
              <a:off x="9875414" y="11144818"/>
              <a:ext cx="5203522" cy="8068179"/>
              <a:chOff x="10623590" y="11373851"/>
              <a:chExt cx="5203522" cy="8068179"/>
            </a:xfrm>
          </p:grpSpPr>
          <p:sp>
            <p:nvSpPr>
              <p:cNvPr id="1029" name="Trapezoid 1028">
                <a:extLst>
                  <a:ext uri="{FF2B5EF4-FFF2-40B4-BE49-F238E27FC236}">
                    <a16:creationId xmlns:a16="http://schemas.microsoft.com/office/drawing/2014/main" id="{D82F420E-2140-54A4-50E0-059E7F059DDC}"/>
                  </a:ext>
                </a:extLst>
              </p:cNvPr>
              <p:cNvSpPr/>
              <p:nvPr/>
            </p:nvSpPr>
            <p:spPr>
              <a:xfrm rot="5400000">
                <a:off x="9191261" y="12806180"/>
                <a:ext cx="8068179" cy="5203522"/>
              </a:xfrm>
              <a:prstGeom prst="trapezoid">
                <a:avLst>
                  <a:gd name="adj" fmla="val 26713"/>
                </a:avLst>
              </a:prstGeom>
              <a:solidFill>
                <a:schemeClr val="bg2">
                  <a:lumMod val="25000"/>
                </a:schemeClr>
              </a:solid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grpSp>
            <p:nvGrpSpPr>
              <p:cNvPr id="50" name="Group 49">
                <a:extLst>
                  <a:ext uri="{FF2B5EF4-FFF2-40B4-BE49-F238E27FC236}">
                    <a16:creationId xmlns:a16="http://schemas.microsoft.com/office/drawing/2014/main" id="{EDC3082A-B323-E700-271C-62DE8E9445CA}"/>
                  </a:ext>
                </a:extLst>
              </p:cNvPr>
              <p:cNvGrpSpPr/>
              <p:nvPr/>
            </p:nvGrpSpPr>
            <p:grpSpPr>
              <a:xfrm>
                <a:off x="11087294" y="12637271"/>
                <a:ext cx="3895571" cy="5302360"/>
                <a:chOff x="9535781" y="12309197"/>
                <a:chExt cx="3895571" cy="5041457"/>
              </a:xfrm>
            </p:grpSpPr>
            <p:sp>
              <p:nvSpPr>
                <p:cNvPr id="46" name="TextBox 45">
                  <a:extLst>
                    <a:ext uri="{FF2B5EF4-FFF2-40B4-BE49-F238E27FC236}">
                      <a16:creationId xmlns:a16="http://schemas.microsoft.com/office/drawing/2014/main" id="{A8E9548A-35A5-3323-6B4E-FA5C899800AA}"/>
                    </a:ext>
                  </a:extLst>
                </p:cNvPr>
                <p:cNvSpPr txBox="1"/>
                <p:nvPr/>
              </p:nvSpPr>
              <p:spPr>
                <a:xfrm rot="10800000">
                  <a:off x="9535781" y="12309199"/>
                  <a:ext cx="800219" cy="5041455"/>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Convolution</a:t>
                  </a:r>
                </a:p>
              </p:txBody>
            </p:sp>
            <p:sp>
              <p:nvSpPr>
                <p:cNvPr id="47" name="TextBox 46">
                  <a:extLst>
                    <a:ext uri="{FF2B5EF4-FFF2-40B4-BE49-F238E27FC236}">
                      <a16:creationId xmlns:a16="http://schemas.microsoft.com/office/drawing/2014/main" id="{940B6DAF-9A14-8012-BC15-5EF39183511F}"/>
                    </a:ext>
                  </a:extLst>
                </p:cNvPr>
                <p:cNvSpPr txBox="1"/>
                <p:nvPr/>
              </p:nvSpPr>
              <p:spPr>
                <a:xfrm rot="10800000">
                  <a:off x="10568238" y="12309198"/>
                  <a:ext cx="800219" cy="5041455"/>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Normalization</a:t>
                  </a:r>
                </a:p>
              </p:txBody>
            </p:sp>
            <p:sp>
              <p:nvSpPr>
                <p:cNvPr id="48" name="TextBox 47">
                  <a:extLst>
                    <a:ext uri="{FF2B5EF4-FFF2-40B4-BE49-F238E27FC236}">
                      <a16:creationId xmlns:a16="http://schemas.microsoft.com/office/drawing/2014/main" id="{88687AD6-7FBA-F6D0-993E-771EF15D4E42}"/>
                    </a:ext>
                  </a:extLst>
                </p:cNvPr>
                <p:cNvSpPr txBox="1"/>
                <p:nvPr/>
              </p:nvSpPr>
              <p:spPr>
                <a:xfrm rot="10800000">
                  <a:off x="11600695" y="12309197"/>
                  <a:ext cx="800219" cy="5041454"/>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Activation Function</a:t>
                  </a:r>
                </a:p>
              </p:txBody>
            </p:sp>
            <p:sp>
              <p:nvSpPr>
                <p:cNvPr id="49" name="TextBox 48">
                  <a:extLst>
                    <a:ext uri="{FF2B5EF4-FFF2-40B4-BE49-F238E27FC236}">
                      <a16:creationId xmlns:a16="http://schemas.microsoft.com/office/drawing/2014/main" id="{BA6403AA-A517-F073-F0B9-B3CE99D1F9F9}"/>
                    </a:ext>
                  </a:extLst>
                </p:cNvPr>
                <p:cNvSpPr txBox="1"/>
                <p:nvPr/>
              </p:nvSpPr>
              <p:spPr>
                <a:xfrm rot="10800000">
                  <a:off x="12631133" y="13169310"/>
                  <a:ext cx="800219" cy="3548449"/>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Pooling</a:t>
                  </a:r>
                </a:p>
              </p:txBody>
            </p:sp>
          </p:grpSp>
        </p:grpSp>
        <p:sp>
          <p:nvSpPr>
            <p:cNvPr id="1042" name="Left Brace 1041">
              <a:extLst>
                <a:ext uri="{FF2B5EF4-FFF2-40B4-BE49-F238E27FC236}">
                  <a16:creationId xmlns:a16="http://schemas.microsoft.com/office/drawing/2014/main" id="{77B53506-8081-26E4-0026-DCC0916334C4}"/>
                </a:ext>
              </a:extLst>
            </p:cNvPr>
            <p:cNvSpPr/>
            <p:nvPr/>
          </p:nvSpPr>
          <p:spPr>
            <a:xfrm rot="5400000">
              <a:off x="11975589" y="7801422"/>
              <a:ext cx="1003171" cy="5203524"/>
            </a:xfrm>
            <a:prstGeom prst="leftBrace">
              <a:avLst>
                <a:gd name="adj1" fmla="val 28291"/>
                <a:gd name="adj2" fmla="val 5000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1745893" y="8581874"/>
            <a:ext cx="914400" cy="914400"/>
          </a:xfrm>
          <a:prstGeom prst="rect">
            <a:avLst/>
          </a:prstGeom>
        </p:spPr>
      </p:pic>
      <p:sp>
        <p:nvSpPr>
          <p:cNvPr id="1049" name="TextBox 1048">
            <a:extLst>
              <a:ext uri="{FF2B5EF4-FFF2-40B4-BE49-F238E27FC236}">
                <a16:creationId xmlns:a16="http://schemas.microsoft.com/office/drawing/2014/main" id="{654199DD-B884-2BA0-340D-48467CF50A4B}"/>
              </a:ext>
            </a:extLst>
          </p:cNvPr>
          <p:cNvSpPr txBox="1"/>
          <p:nvPr/>
        </p:nvSpPr>
        <p:spPr>
          <a:xfrm rot="10800000">
            <a:off x="25449173" y="5213609"/>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[0.1, -.2, … 0.9]</a:t>
            </a:r>
          </a:p>
        </p:txBody>
      </p:sp>
      <p:sp>
        <p:nvSpPr>
          <p:cNvPr id="1050" name="TextBox 1049">
            <a:extLst>
              <a:ext uri="{FF2B5EF4-FFF2-40B4-BE49-F238E27FC236}">
                <a16:creationId xmlns:a16="http://schemas.microsoft.com/office/drawing/2014/main" id="{60112976-0F3A-F62E-A24F-E517A6A47C33}"/>
              </a:ext>
            </a:extLst>
          </p:cNvPr>
          <p:cNvSpPr txBox="1"/>
          <p:nvPr/>
        </p:nvSpPr>
        <p:spPr>
          <a:xfrm>
            <a:off x="24403940" y="10671440"/>
            <a:ext cx="2890684" cy="707886"/>
          </a:xfrm>
          <a:prstGeom prst="rect">
            <a:avLst/>
          </a:prstGeom>
          <a:noFill/>
        </p:spPr>
        <p:txBody>
          <a:bodyPr wrap="square" rtlCol="0">
            <a:spAutoFit/>
          </a:bodyPr>
          <a:lstStyle/>
          <a:p>
            <a:pPr algn="ctr"/>
            <a:r>
              <a:rPr lang="en-US" sz="4000">
                <a:solidFill>
                  <a:schemeClr val="bg1"/>
                </a:solidFill>
                <a:latin typeface="+mj-lt"/>
              </a:rPr>
              <a:t>Flatten</a:t>
            </a:r>
          </a:p>
        </p:txBody>
      </p:sp>
      <p:sp>
        <p:nvSpPr>
          <p:cNvPr id="1052" name="TextBox 1051">
            <a:extLst>
              <a:ext uri="{FF2B5EF4-FFF2-40B4-BE49-F238E27FC236}">
                <a16:creationId xmlns:a16="http://schemas.microsoft.com/office/drawing/2014/main" id="{ECECA51D-FBAE-F61B-BD43-B9E1921CD0F5}"/>
              </a:ext>
            </a:extLst>
          </p:cNvPr>
          <p:cNvSpPr txBox="1"/>
          <p:nvPr/>
        </p:nvSpPr>
        <p:spPr>
          <a:xfrm>
            <a:off x="18432851" y="4278261"/>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Discrimination Network</a:t>
            </a:r>
          </a:p>
        </p:txBody>
      </p:sp>
      <p:sp>
        <p:nvSpPr>
          <p:cNvPr id="2" name="TextBox 1">
            <a:extLst>
              <a:ext uri="{FF2B5EF4-FFF2-40B4-BE49-F238E27FC236}">
                <a16:creationId xmlns:a16="http://schemas.microsoft.com/office/drawing/2014/main" id="{08914596-6EAF-6A9E-0A77-21002104420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51E14ACB-A113-79C2-9C33-25634F5D9DB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181817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10" fill="hold"/>
                                        <p:tgtEl>
                                          <p:spTgt spid="60"/>
                                        </p:tgtEl>
                                        <p:attrNameLst>
                                          <p:attrName>fillcolor</p:attrName>
                                        </p:attrNameLst>
                                      </p:cBhvr>
                                      <p:to>
                                        <a:srgbClr val="CC0000"/>
                                      </p:to>
                                    </p:animClr>
                                    <p:set>
                                      <p:cBhvr>
                                        <p:cTn id="15" dur="10" fill="hold"/>
                                        <p:tgtEl>
                                          <p:spTgt spid="60"/>
                                        </p:tgtEl>
                                        <p:attrNameLst>
                                          <p:attrName>fill.type</p:attrName>
                                        </p:attrNameLst>
                                      </p:cBhvr>
                                      <p:to>
                                        <p:strVal val="solid"/>
                                      </p:to>
                                    </p:set>
                                    <p:set>
                                      <p:cBhvr>
                                        <p:cTn id="16" dur="1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ful wooden blocks&#10;&#10;Description automatically generated">
            <a:extLst>
              <a:ext uri="{FF2B5EF4-FFF2-40B4-BE49-F238E27FC236}">
                <a16:creationId xmlns:a16="http://schemas.microsoft.com/office/drawing/2014/main" id="{A426791B-B13C-4784-8326-F1E5F13331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6113" y="5466924"/>
            <a:ext cx="5212080" cy="5212080"/>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sp>
        <p:nvSpPr>
          <p:cNvPr id="56" name="Rectangle 55">
            <a:extLst>
              <a:ext uri="{FF2B5EF4-FFF2-40B4-BE49-F238E27FC236}">
                <a16:creationId xmlns:a16="http://schemas.microsoft.com/office/drawing/2014/main" id="{321D19A5-D952-26BA-A5D1-5607B923659B}"/>
              </a:ext>
            </a:extLst>
          </p:cNvPr>
          <p:cNvSpPr/>
          <p:nvPr/>
        </p:nvSpPr>
        <p:spPr>
          <a:xfrm>
            <a:off x="30610268" y="4787558"/>
            <a:ext cx="3185651" cy="65482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57" name="Oval 56">
            <a:extLst>
              <a:ext uri="{FF2B5EF4-FFF2-40B4-BE49-F238E27FC236}">
                <a16:creationId xmlns:a16="http://schemas.microsoft.com/office/drawing/2014/main" id="{3DCB7D6B-0B3E-36B1-E253-C75E8E531633}"/>
              </a:ext>
            </a:extLst>
          </p:cNvPr>
          <p:cNvSpPr/>
          <p:nvPr/>
        </p:nvSpPr>
        <p:spPr>
          <a:xfrm>
            <a:off x="31082215" y="5294967"/>
            <a:ext cx="2241756" cy="2241756"/>
          </a:xfrm>
          <a:prstGeom prst="ellipse">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Real</a:t>
            </a:r>
          </a:p>
        </p:txBody>
      </p:sp>
      <p:sp>
        <p:nvSpPr>
          <p:cNvPr id="60" name="Oval 59">
            <a:extLst>
              <a:ext uri="{FF2B5EF4-FFF2-40B4-BE49-F238E27FC236}">
                <a16:creationId xmlns:a16="http://schemas.microsoft.com/office/drawing/2014/main" id="{828B4D1D-CC7B-3345-381C-9283AA7165E9}"/>
              </a:ext>
            </a:extLst>
          </p:cNvPr>
          <p:cNvSpPr/>
          <p:nvPr/>
        </p:nvSpPr>
        <p:spPr>
          <a:xfrm>
            <a:off x="31082215" y="8137729"/>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Fake</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745893" y="5641566"/>
            <a:ext cx="914400" cy="914400"/>
          </a:xfrm>
          <a:prstGeom prst="rect">
            <a:avLst/>
          </a:prstGeom>
        </p:spPr>
      </p:pic>
      <p:grpSp>
        <p:nvGrpSpPr>
          <p:cNvPr id="1035" name="Group 1034">
            <a:extLst>
              <a:ext uri="{FF2B5EF4-FFF2-40B4-BE49-F238E27FC236}">
                <a16:creationId xmlns:a16="http://schemas.microsoft.com/office/drawing/2014/main" id="{5C9649F3-B79B-B12C-48FA-369FB76A65B7}"/>
              </a:ext>
            </a:extLst>
          </p:cNvPr>
          <p:cNvGrpSpPr/>
          <p:nvPr/>
        </p:nvGrpSpPr>
        <p:grpSpPr>
          <a:xfrm>
            <a:off x="11570397" y="5213610"/>
            <a:ext cx="2868518" cy="5580518"/>
            <a:chOff x="17866626" y="11363695"/>
            <a:chExt cx="2448232" cy="2874828"/>
          </a:xfrm>
          <a:solidFill>
            <a:schemeClr val="bg2">
              <a:lumMod val="25000"/>
            </a:schemeClr>
          </a:solidFill>
          <a:effectLst/>
        </p:grpSpPr>
        <p:sp>
          <p:nvSpPr>
            <p:cNvPr id="1033" name="Trapezoid 1032">
              <a:extLst>
                <a:ext uri="{FF2B5EF4-FFF2-40B4-BE49-F238E27FC236}">
                  <a16:creationId xmlns:a16="http://schemas.microsoft.com/office/drawing/2014/main" id="{2C12AEEC-FF6D-0A2D-B1E5-531994843957}"/>
                </a:ext>
              </a:extLst>
            </p:cNvPr>
            <p:cNvSpPr/>
            <p:nvPr/>
          </p:nvSpPr>
          <p:spPr>
            <a:xfrm rot="5400000">
              <a:off x="17653328" y="11576993"/>
              <a:ext cx="2874828" cy="2448232"/>
            </a:xfrm>
            <a:prstGeom prst="trapezoid">
              <a:avLst>
                <a:gd name="adj" fmla="val 27326"/>
              </a:avLst>
            </a:prstGeom>
            <a:grp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4" name="TextBox 1033">
              <a:extLst>
                <a:ext uri="{FF2B5EF4-FFF2-40B4-BE49-F238E27FC236}">
                  <a16:creationId xmlns:a16="http://schemas.microsoft.com/office/drawing/2014/main" id="{2CF82CBA-0BC6-5474-702C-B129E1B2A62B}"/>
                </a:ext>
              </a:extLst>
            </p:cNvPr>
            <p:cNvSpPr txBox="1"/>
            <p:nvPr/>
          </p:nvSpPr>
          <p:spPr>
            <a:xfrm>
              <a:off x="18058533" y="12135101"/>
              <a:ext cx="2014309" cy="124373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4" name="Cube 53">
            <a:extLst>
              <a:ext uri="{FF2B5EF4-FFF2-40B4-BE49-F238E27FC236}">
                <a16:creationId xmlns:a16="http://schemas.microsoft.com/office/drawing/2014/main" id="{EF69E034-41B5-AB08-1AEB-F1CE09A9E7CC}"/>
              </a:ext>
            </a:extLst>
          </p:cNvPr>
          <p:cNvSpPr/>
          <p:nvPr/>
        </p:nvSpPr>
        <p:spPr>
          <a:xfrm>
            <a:off x="14811797" y="6076951"/>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36" name="Group 1035">
            <a:extLst>
              <a:ext uri="{FF2B5EF4-FFF2-40B4-BE49-F238E27FC236}">
                <a16:creationId xmlns:a16="http://schemas.microsoft.com/office/drawing/2014/main" id="{548BE27C-C5FB-DD75-DAAD-082418DF5CA3}"/>
              </a:ext>
            </a:extLst>
          </p:cNvPr>
          <p:cNvGrpSpPr/>
          <p:nvPr/>
        </p:nvGrpSpPr>
        <p:grpSpPr>
          <a:xfrm>
            <a:off x="17808345" y="6150156"/>
            <a:ext cx="2448232" cy="3168274"/>
            <a:chOff x="17866626" y="10922226"/>
            <a:chExt cx="2448232" cy="3316296"/>
          </a:xfrm>
          <a:solidFill>
            <a:schemeClr val="bg2">
              <a:lumMod val="25000"/>
            </a:schemeClr>
          </a:solidFill>
          <a:scene3d>
            <a:camera prst="orthographicFront"/>
            <a:lightRig rig="threePt" dir="t"/>
          </a:scene3d>
        </p:grpSpPr>
        <p:sp>
          <p:nvSpPr>
            <p:cNvPr id="1037" name="Trapezoid 1036">
              <a:extLst>
                <a:ext uri="{FF2B5EF4-FFF2-40B4-BE49-F238E27FC236}">
                  <a16:creationId xmlns:a16="http://schemas.microsoft.com/office/drawing/2014/main" id="{0E560AFA-C494-7871-8798-AC4347AAEBFB}"/>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8" name="TextBox 1037">
              <a:extLst>
                <a:ext uri="{FF2B5EF4-FFF2-40B4-BE49-F238E27FC236}">
                  <a16:creationId xmlns:a16="http://schemas.microsoft.com/office/drawing/2014/main" id="{8E6D0200-0FE7-CB18-DDF6-D76178BBAEF3}"/>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5" name="Cube 54">
            <a:extLst>
              <a:ext uri="{FF2B5EF4-FFF2-40B4-BE49-F238E27FC236}">
                <a16:creationId xmlns:a16="http://schemas.microsoft.com/office/drawing/2014/main" id="{6EAA52D9-0986-B343-C28E-4CF0A4C05E72}"/>
              </a:ext>
            </a:extLst>
          </p:cNvPr>
          <p:cNvSpPr/>
          <p:nvPr/>
        </p:nvSpPr>
        <p:spPr>
          <a:xfrm>
            <a:off x="20629459" y="6923402"/>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40" name="Group 1039">
            <a:extLst>
              <a:ext uri="{FF2B5EF4-FFF2-40B4-BE49-F238E27FC236}">
                <a16:creationId xmlns:a16="http://schemas.microsoft.com/office/drawing/2014/main" id="{11C92A30-3B36-6DA8-92BE-3724744008D6}"/>
              </a:ext>
            </a:extLst>
          </p:cNvPr>
          <p:cNvGrpSpPr/>
          <p:nvPr/>
        </p:nvGrpSpPr>
        <p:grpSpPr>
          <a:xfrm>
            <a:off x="26565964" y="5870427"/>
            <a:ext cx="3727732" cy="3764421"/>
            <a:chOff x="26475353" y="5661982"/>
            <a:chExt cx="3727732" cy="3764421"/>
          </a:xfrm>
        </p:grpSpPr>
        <p:pic>
          <p:nvPicPr>
            <p:cNvPr id="62" name="Picture 61" descr="A black background with a black square&#10;&#10;Description automatically generated with medium confidence">
              <a:extLst>
                <a:ext uri="{FF2B5EF4-FFF2-40B4-BE49-F238E27FC236}">
                  <a16:creationId xmlns:a16="http://schemas.microsoft.com/office/drawing/2014/main" id="{83ACBFE5-C032-EC41-B9A9-EBADA3D8D85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475353" y="5661982"/>
              <a:ext cx="3727732" cy="3727732"/>
            </a:xfrm>
            <a:prstGeom prst="rect">
              <a:avLst/>
            </a:prstGeom>
          </p:spPr>
        </p:pic>
        <p:sp>
          <p:nvSpPr>
            <p:cNvPr id="1039" name="TextBox 1038">
              <a:extLst>
                <a:ext uri="{FF2B5EF4-FFF2-40B4-BE49-F238E27FC236}">
                  <a16:creationId xmlns:a16="http://schemas.microsoft.com/office/drawing/2014/main" id="{5EF155A7-7E91-97D6-DD2C-DEF358A369C7}"/>
                </a:ext>
              </a:extLst>
            </p:cNvPr>
            <p:cNvSpPr txBox="1"/>
            <p:nvPr/>
          </p:nvSpPr>
          <p:spPr>
            <a:xfrm>
              <a:off x="26649058" y="8718517"/>
              <a:ext cx="2890684" cy="707886"/>
            </a:xfrm>
            <a:prstGeom prst="rect">
              <a:avLst/>
            </a:prstGeom>
            <a:noFill/>
          </p:spPr>
          <p:txBody>
            <a:bodyPr wrap="square" rtlCol="0">
              <a:spAutoFit/>
            </a:bodyPr>
            <a:lstStyle/>
            <a:p>
              <a:pPr algn="ctr"/>
              <a:r>
                <a:rPr lang="en-US" sz="4000">
                  <a:solidFill>
                    <a:schemeClr val="bg1"/>
                  </a:solidFill>
                  <a:latin typeface="+mj-lt"/>
                </a:rPr>
                <a:t>DNN</a:t>
              </a:r>
            </a:p>
          </p:txBody>
        </p:sp>
      </p:gr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745893" y="8581874"/>
            <a:ext cx="914400" cy="914400"/>
          </a:xfrm>
          <a:prstGeom prst="rect">
            <a:avLst/>
          </a:prstGeom>
        </p:spPr>
      </p:pic>
      <p:sp>
        <p:nvSpPr>
          <p:cNvPr id="1049" name="TextBox 1048">
            <a:extLst>
              <a:ext uri="{FF2B5EF4-FFF2-40B4-BE49-F238E27FC236}">
                <a16:creationId xmlns:a16="http://schemas.microsoft.com/office/drawing/2014/main" id="{654199DD-B884-2BA0-340D-48467CF50A4B}"/>
              </a:ext>
            </a:extLst>
          </p:cNvPr>
          <p:cNvSpPr txBox="1"/>
          <p:nvPr/>
        </p:nvSpPr>
        <p:spPr>
          <a:xfrm rot="10800000">
            <a:off x="25449173" y="5213609"/>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[0.1, -.2, … 0.9]</a:t>
            </a:r>
          </a:p>
        </p:txBody>
      </p:sp>
      <p:sp>
        <p:nvSpPr>
          <p:cNvPr id="1050" name="TextBox 1049">
            <a:extLst>
              <a:ext uri="{FF2B5EF4-FFF2-40B4-BE49-F238E27FC236}">
                <a16:creationId xmlns:a16="http://schemas.microsoft.com/office/drawing/2014/main" id="{60112976-0F3A-F62E-A24F-E517A6A47C33}"/>
              </a:ext>
            </a:extLst>
          </p:cNvPr>
          <p:cNvSpPr txBox="1"/>
          <p:nvPr/>
        </p:nvSpPr>
        <p:spPr>
          <a:xfrm>
            <a:off x="24403940" y="10671440"/>
            <a:ext cx="2890684" cy="707886"/>
          </a:xfrm>
          <a:prstGeom prst="rect">
            <a:avLst/>
          </a:prstGeom>
          <a:noFill/>
        </p:spPr>
        <p:txBody>
          <a:bodyPr wrap="square" rtlCol="0">
            <a:spAutoFit/>
          </a:bodyPr>
          <a:lstStyle/>
          <a:p>
            <a:pPr algn="ctr"/>
            <a:r>
              <a:rPr lang="en-US" sz="4000">
                <a:solidFill>
                  <a:schemeClr val="bg1"/>
                </a:solidFill>
                <a:latin typeface="+mj-lt"/>
              </a:rPr>
              <a:t>Flatten</a:t>
            </a:r>
          </a:p>
        </p:txBody>
      </p:sp>
      <p:grpSp>
        <p:nvGrpSpPr>
          <p:cNvPr id="23" name="Group 22">
            <a:extLst>
              <a:ext uri="{FF2B5EF4-FFF2-40B4-BE49-F238E27FC236}">
                <a16:creationId xmlns:a16="http://schemas.microsoft.com/office/drawing/2014/main" id="{AF632970-784C-DB40-AE4B-0A5ADA678787}"/>
              </a:ext>
            </a:extLst>
          </p:cNvPr>
          <p:cNvGrpSpPr/>
          <p:nvPr/>
        </p:nvGrpSpPr>
        <p:grpSpPr>
          <a:xfrm>
            <a:off x="7033160" y="5608026"/>
            <a:ext cx="5299553" cy="5120640"/>
            <a:chOff x="7003690" y="10034183"/>
            <a:chExt cx="5299553" cy="5120640"/>
          </a:xfrm>
        </p:grpSpPr>
        <p:pic>
          <p:nvPicPr>
            <p:cNvPr id="7" name="Picture 6">
              <a:extLst>
                <a:ext uri="{FF2B5EF4-FFF2-40B4-BE49-F238E27FC236}">
                  <a16:creationId xmlns:a16="http://schemas.microsoft.com/office/drawing/2014/main" id="{40DB1090-18AE-26D5-CD19-7FECEB671634}"/>
                </a:ext>
              </a:extLst>
            </p:cNvPr>
            <p:cNvPicPr>
              <a:picLocks/>
            </p:cNvPicPr>
            <p:nvPr/>
          </p:nvPicPr>
          <p:blipFill>
            <a:blip r:embed="rId9"/>
            <a:stretch>
              <a:fillRect/>
            </a:stretch>
          </p:blipFill>
          <p:spPr>
            <a:xfrm>
              <a:off x="7003690" y="10034183"/>
              <a:ext cx="4206240" cy="5120640"/>
            </a:xfrm>
            <a:prstGeom prst="rect">
              <a:avLst/>
            </a:prstGeom>
            <a:scene3d>
              <a:camera prst="isometricOffAxis2Right"/>
              <a:lightRig rig="threePt" dir="t"/>
            </a:scene3d>
          </p:spPr>
        </p:pic>
        <p:pic>
          <p:nvPicPr>
            <p:cNvPr id="9" name="Picture 8">
              <a:extLst>
                <a:ext uri="{FF2B5EF4-FFF2-40B4-BE49-F238E27FC236}">
                  <a16:creationId xmlns:a16="http://schemas.microsoft.com/office/drawing/2014/main" id="{F46E2DF1-D4BB-6AA5-8540-C7BAC480A160}"/>
                </a:ext>
              </a:extLst>
            </p:cNvPr>
            <p:cNvPicPr>
              <a:picLocks/>
            </p:cNvPicPr>
            <p:nvPr/>
          </p:nvPicPr>
          <p:blipFill>
            <a:blip r:embed="rId10"/>
            <a:stretch>
              <a:fillRect/>
            </a:stretch>
          </p:blipFill>
          <p:spPr>
            <a:xfrm>
              <a:off x="7550347" y="10034183"/>
              <a:ext cx="4206240" cy="5120640"/>
            </a:xfrm>
            <a:prstGeom prst="rect">
              <a:avLst/>
            </a:prstGeom>
            <a:scene3d>
              <a:camera prst="isometricOffAxis2Right"/>
              <a:lightRig rig="threePt" dir="t"/>
            </a:scene3d>
          </p:spPr>
        </p:pic>
        <p:pic>
          <p:nvPicPr>
            <p:cNvPr id="12" name="Picture 11">
              <a:extLst>
                <a:ext uri="{FF2B5EF4-FFF2-40B4-BE49-F238E27FC236}">
                  <a16:creationId xmlns:a16="http://schemas.microsoft.com/office/drawing/2014/main" id="{0202F0BF-7B0B-B9FC-B4B6-8D2F8A52AC97}"/>
                </a:ext>
              </a:extLst>
            </p:cNvPr>
            <p:cNvPicPr>
              <a:picLocks/>
            </p:cNvPicPr>
            <p:nvPr/>
          </p:nvPicPr>
          <p:blipFill>
            <a:blip r:embed="rId11"/>
            <a:stretch>
              <a:fillRect/>
            </a:stretch>
          </p:blipFill>
          <p:spPr>
            <a:xfrm>
              <a:off x="8097003" y="10034183"/>
              <a:ext cx="4206240" cy="5120640"/>
            </a:xfrm>
            <a:prstGeom prst="rect">
              <a:avLst/>
            </a:prstGeom>
            <a:scene3d>
              <a:camera prst="isometricOffAxis2Right"/>
              <a:lightRig rig="threePt" dir="t"/>
            </a:scene3d>
          </p:spPr>
        </p:pic>
      </p:grpSp>
      <p:sp>
        <p:nvSpPr>
          <p:cNvPr id="24" name="TextBox 23">
            <a:extLst>
              <a:ext uri="{FF2B5EF4-FFF2-40B4-BE49-F238E27FC236}">
                <a16:creationId xmlns:a16="http://schemas.microsoft.com/office/drawing/2014/main" id="{B5BE259E-239C-69FD-787A-38869CEA86FB}"/>
              </a:ext>
            </a:extLst>
          </p:cNvPr>
          <p:cNvSpPr txBox="1"/>
          <p:nvPr/>
        </p:nvSpPr>
        <p:spPr>
          <a:xfrm>
            <a:off x="18432851" y="4278261"/>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Discrimination Network</a:t>
            </a:r>
          </a:p>
        </p:txBody>
      </p:sp>
      <p:sp>
        <p:nvSpPr>
          <p:cNvPr id="2" name="TextBox 1">
            <a:extLst>
              <a:ext uri="{FF2B5EF4-FFF2-40B4-BE49-F238E27FC236}">
                <a16:creationId xmlns:a16="http://schemas.microsoft.com/office/drawing/2014/main" id="{0E623899-28A8-723A-E5C7-D59C35163A8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30817AD4-03F6-5A3B-C773-7FE97295EA3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846132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57"/>
                                        </p:tgtEl>
                                        <p:attrNameLst>
                                          <p:attrName>fillcolor</p:attrName>
                                        </p:attrNameLst>
                                      </p:cBhvr>
                                      <p:to>
                                        <a:schemeClr val="hlink"/>
                                      </p:to>
                                    </p:animClr>
                                    <p:set>
                                      <p:cBhvr>
                                        <p:cTn id="7" dur="10" fill="hold"/>
                                        <p:tgtEl>
                                          <p:spTgt spid="57"/>
                                        </p:tgtEl>
                                        <p:attrNameLst>
                                          <p:attrName>fill.type</p:attrName>
                                        </p:attrNameLst>
                                      </p:cBhvr>
                                      <p:to>
                                        <p:strVal val="solid"/>
                                      </p:to>
                                    </p:set>
                                    <p:set>
                                      <p:cBhvr>
                                        <p:cTn id="8" dur="10" fill="hold"/>
                                        <p:tgtEl>
                                          <p:spTgt spid="5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10" fill="hold"/>
                                        <p:tgtEl>
                                          <p:spTgt spid="57"/>
                                        </p:tgtEl>
                                        <p:attrNameLst>
                                          <p:attrName>fillcolor</p:attrName>
                                        </p:attrNameLst>
                                      </p:cBhvr>
                                      <p:to>
                                        <a:srgbClr val="5F5F5F"/>
                                      </p:to>
                                    </p:animClr>
                                    <p:set>
                                      <p:cBhvr>
                                        <p:cTn id="13" dur="10" fill="hold"/>
                                        <p:tgtEl>
                                          <p:spTgt spid="57"/>
                                        </p:tgtEl>
                                        <p:attrNameLst>
                                          <p:attrName>fill.type</p:attrName>
                                        </p:attrNameLst>
                                      </p:cBhvr>
                                      <p:to>
                                        <p:strVal val="solid"/>
                                      </p:to>
                                    </p:set>
                                    <p:set>
                                      <p:cBhvr>
                                        <p:cTn id="14" dur="1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ful wooden blocks&#10;&#10;Description automatically generated">
            <a:extLst>
              <a:ext uri="{FF2B5EF4-FFF2-40B4-BE49-F238E27FC236}">
                <a16:creationId xmlns:a16="http://schemas.microsoft.com/office/drawing/2014/main" id="{A426791B-B13C-4784-8326-F1E5F13331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6113" y="5466924"/>
            <a:ext cx="5212080" cy="5212080"/>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sp>
        <p:nvSpPr>
          <p:cNvPr id="56" name="Rectangle 55">
            <a:extLst>
              <a:ext uri="{FF2B5EF4-FFF2-40B4-BE49-F238E27FC236}">
                <a16:creationId xmlns:a16="http://schemas.microsoft.com/office/drawing/2014/main" id="{321D19A5-D952-26BA-A5D1-5607B923659B}"/>
              </a:ext>
            </a:extLst>
          </p:cNvPr>
          <p:cNvSpPr/>
          <p:nvPr/>
        </p:nvSpPr>
        <p:spPr>
          <a:xfrm>
            <a:off x="30610268" y="4787558"/>
            <a:ext cx="3185651" cy="65482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57" name="Oval 56">
            <a:extLst>
              <a:ext uri="{FF2B5EF4-FFF2-40B4-BE49-F238E27FC236}">
                <a16:creationId xmlns:a16="http://schemas.microsoft.com/office/drawing/2014/main" id="{3DCB7D6B-0B3E-36B1-E253-C75E8E531633}"/>
              </a:ext>
            </a:extLst>
          </p:cNvPr>
          <p:cNvSpPr/>
          <p:nvPr/>
        </p:nvSpPr>
        <p:spPr>
          <a:xfrm>
            <a:off x="31082215" y="5294967"/>
            <a:ext cx="2241756" cy="2241756"/>
          </a:xfrm>
          <a:prstGeom prst="ellipse">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Real</a:t>
            </a:r>
          </a:p>
        </p:txBody>
      </p:sp>
      <p:sp>
        <p:nvSpPr>
          <p:cNvPr id="60" name="Oval 59">
            <a:extLst>
              <a:ext uri="{FF2B5EF4-FFF2-40B4-BE49-F238E27FC236}">
                <a16:creationId xmlns:a16="http://schemas.microsoft.com/office/drawing/2014/main" id="{828B4D1D-CC7B-3345-381C-9283AA7165E9}"/>
              </a:ext>
            </a:extLst>
          </p:cNvPr>
          <p:cNvSpPr/>
          <p:nvPr/>
        </p:nvSpPr>
        <p:spPr>
          <a:xfrm>
            <a:off x="31082215" y="8137729"/>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Fake</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745893" y="5641566"/>
            <a:ext cx="914400" cy="914400"/>
          </a:xfrm>
          <a:prstGeom prst="rect">
            <a:avLst/>
          </a:prstGeom>
        </p:spPr>
      </p:pic>
      <p:grpSp>
        <p:nvGrpSpPr>
          <p:cNvPr id="1035" name="Group 1034">
            <a:extLst>
              <a:ext uri="{FF2B5EF4-FFF2-40B4-BE49-F238E27FC236}">
                <a16:creationId xmlns:a16="http://schemas.microsoft.com/office/drawing/2014/main" id="{5C9649F3-B79B-B12C-48FA-369FB76A65B7}"/>
              </a:ext>
            </a:extLst>
          </p:cNvPr>
          <p:cNvGrpSpPr/>
          <p:nvPr/>
        </p:nvGrpSpPr>
        <p:grpSpPr>
          <a:xfrm>
            <a:off x="11570397" y="5213610"/>
            <a:ext cx="2868518" cy="5580518"/>
            <a:chOff x="17866626" y="11363695"/>
            <a:chExt cx="2448232" cy="2874828"/>
          </a:xfrm>
          <a:solidFill>
            <a:schemeClr val="bg2">
              <a:lumMod val="25000"/>
            </a:schemeClr>
          </a:solidFill>
          <a:effectLst/>
        </p:grpSpPr>
        <p:sp>
          <p:nvSpPr>
            <p:cNvPr id="1033" name="Trapezoid 1032">
              <a:extLst>
                <a:ext uri="{FF2B5EF4-FFF2-40B4-BE49-F238E27FC236}">
                  <a16:creationId xmlns:a16="http://schemas.microsoft.com/office/drawing/2014/main" id="{2C12AEEC-FF6D-0A2D-B1E5-531994843957}"/>
                </a:ext>
              </a:extLst>
            </p:cNvPr>
            <p:cNvSpPr/>
            <p:nvPr/>
          </p:nvSpPr>
          <p:spPr>
            <a:xfrm rot="5400000">
              <a:off x="17653328" y="11576993"/>
              <a:ext cx="2874828" cy="2448232"/>
            </a:xfrm>
            <a:prstGeom prst="trapezoid">
              <a:avLst>
                <a:gd name="adj" fmla="val 27326"/>
              </a:avLst>
            </a:prstGeom>
            <a:grp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4" name="TextBox 1033">
              <a:extLst>
                <a:ext uri="{FF2B5EF4-FFF2-40B4-BE49-F238E27FC236}">
                  <a16:creationId xmlns:a16="http://schemas.microsoft.com/office/drawing/2014/main" id="{2CF82CBA-0BC6-5474-702C-B129E1B2A62B}"/>
                </a:ext>
              </a:extLst>
            </p:cNvPr>
            <p:cNvSpPr txBox="1"/>
            <p:nvPr/>
          </p:nvSpPr>
          <p:spPr>
            <a:xfrm>
              <a:off x="18058533" y="12135101"/>
              <a:ext cx="2014309" cy="124373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4" name="Cube 53">
            <a:extLst>
              <a:ext uri="{FF2B5EF4-FFF2-40B4-BE49-F238E27FC236}">
                <a16:creationId xmlns:a16="http://schemas.microsoft.com/office/drawing/2014/main" id="{EF69E034-41B5-AB08-1AEB-F1CE09A9E7CC}"/>
              </a:ext>
            </a:extLst>
          </p:cNvPr>
          <p:cNvSpPr/>
          <p:nvPr/>
        </p:nvSpPr>
        <p:spPr>
          <a:xfrm>
            <a:off x="14811797" y="6076951"/>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36" name="Group 1035">
            <a:extLst>
              <a:ext uri="{FF2B5EF4-FFF2-40B4-BE49-F238E27FC236}">
                <a16:creationId xmlns:a16="http://schemas.microsoft.com/office/drawing/2014/main" id="{548BE27C-C5FB-DD75-DAAD-082418DF5CA3}"/>
              </a:ext>
            </a:extLst>
          </p:cNvPr>
          <p:cNvGrpSpPr/>
          <p:nvPr/>
        </p:nvGrpSpPr>
        <p:grpSpPr>
          <a:xfrm>
            <a:off x="17808345" y="6150156"/>
            <a:ext cx="2448232" cy="3168274"/>
            <a:chOff x="17866626" y="10922226"/>
            <a:chExt cx="2448232" cy="3316296"/>
          </a:xfrm>
          <a:solidFill>
            <a:schemeClr val="bg2">
              <a:lumMod val="25000"/>
            </a:schemeClr>
          </a:solidFill>
          <a:scene3d>
            <a:camera prst="orthographicFront"/>
            <a:lightRig rig="threePt" dir="t"/>
          </a:scene3d>
        </p:grpSpPr>
        <p:sp>
          <p:nvSpPr>
            <p:cNvPr id="1037" name="Trapezoid 1036">
              <a:extLst>
                <a:ext uri="{FF2B5EF4-FFF2-40B4-BE49-F238E27FC236}">
                  <a16:creationId xmlns:a16="http://schemas.microsoft.com/office/drawing/2014/main" id="{0E560AFA-C494-7871-8798-AC4347AAEBFB}"/>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8" name="TextBox 1037">
              <a:extLst>
                <a:ext uri="{FF2B5EF4-FFF2-40B4-BE49-F238E27FC236}">
                  <a16:creationId xmlns:a16="http://schemas.microsoft.com/office/drawing/2014/main" id="{8E6D0200-0FE7-CB18-DDF6-D76178BBAEF3}"/>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5" name="Cube 54">
            <a:extLst>
              <a:ext uri="{FF2B5EF4-FFF2-40B4-BE49-F238E27FC236}">
                <a16:creationId xmlns:a16="http://schemas.microsoft.com/office/drawing/2014/main" id="{6EAA52D9-0986-B343-C28E-4CF0A4C05E72}"/>
              </a:ext>
            </a:extLst>
          </p:cNvPr>
          <p:cNvSpPr/>
          <p:nvPr/>
        </p:nvSpPr>
        <p:spPr>
          <a:xfrm>
            <a:off x="20629459" y="6923402"/>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40" name="Group 1039">
            <a:extLst>
              <a:ext uri="{FF2B5EF4-FFF2-40B4-BE49-F238E27FC236}">
                <a16:creationId xmlns:a16="http://schemas.microsoft.com/office/drawing/2014/main" id="{11C92A30-3B36-6DA8-92BE-3724744008D6}"/>
              </a:ext>
            </a:extLst>
          </p:cNvPr>
          <p:cNvGrpSpPr/>
          <p:nvPr/>
        </p:nvGrpSpPr>
        <p:grpSpPr>
          <a:xfrm>
            <a:off x="26565964" y="5870427"/>
            <a:ext cx="3727732" cy="3764421"/>
            <a:chOff x="26475353" y="5661982"/>
            <a:chExt cx="3727732" cy="3764421"/>
          </a:xfrm>
        </p:grpSpPr>
        <p:pic>
          <p:nvPicPr>
            <p:cNvPr id="62" name="Picture 61" descr="A black background with a black square&#10;&#10;Description automatically generated with medium confidence">
              <a:extLst>
                <a:ext uri="{FF2B5EF4-FFF2-40B4-BE49-F238E27FC236}">
                  <a16:creationId xmlns:a16="http://schemas.microsoft.com/office/drawing/2014/main" id="{83ACBFE5-C032-EC41-B9A9-EBADA3D8D85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475353" y="5661982"/>
              <a:ext cx="3727732" cy="3727732"/>
            </a:xfrm>
            <a:prstGeom prst="rect">
              <a:avLst/>
            </a:prstGeom>
          </p:spPr>
        </p:pic>
        <p:sp>
          <p:nvSpPr>
            <p:cNvPr id="1039" name="TextBox 1038">
              <a:extLst>
                <a:ext uri="{FF2B5EF4-FFF2-40B4-BE49-F238E27FC236}">
                  <a16:creationId xmlns:a16="http://schemas.microsoft.com/office/drawing/2014/main" id="{5EF155A7-7E91-97D6-DD2C-DEF358A369C7}"/>
                </a:ext>
              </a:extLst>
            </p:cNvPr>
            <p:cNvSpPr txBox="1"/>
            <p:nvPr/>
          </p:nvSpPr>
          <p:spPr>
            <a:xfrm>
              <a:off x="26649058" y="8718517"/>
              <a:ext cx="2890684" cy="707886"/>
            </a:xfrm>
            <a:prstGeom prst="rect">
              <a:avLst/>
            </a:prstGeom>
            <a:noFill/>
          </p:spPr>
          <p:txBody>
            <a:bodyPr wrap="square" rtlCol="0">
              <a:spAutoFit/>
            </a:bodyPr>
            <a:lstStyle/>
            <a:p>
              <a:pPr algn="ctr"/>
              <a:r>
                <a:rPr lang="en-US" sz="4000">
                  <a:solidFill>
                    <a:schemeClr val="bg1"/>
                  </a:solidFill>
                  <a:latin typeface="+mj-lt"/>
                </a:rPr>
                <a:t>DNN</a:t>
              </a:r>
            </a:p>
          </p:txBody>
        </p:sp>
      </p:gr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745893" y="8581874"/>
            <a:ext cx="914400" cy="914400"/>
          </a:xfrm>
          <a:prstGeom prst="rect">
            <a:avLst/>
          </a:prstGeom>
        </p:spPr>
      </p:pic>
      <p:sp>
        <p:nvSpPr>
          <p:cNvPr id="1049" name="TextBox 1048">
            <a:extLst>
              <a:ext uri="{FF2B5EF4-FFF2-40B4-BE49-F238E27FC236}">
                <a16:creationId xmlns:a16="http://schemas.microsoft.com/office/drawing/2014/main" id="{654199DD-B884-2BA0-340D-48467CF50A4B}"/>
              </a:ext>
            </a:extLst>
          </p:cNvPr>
          <p:cNvSpPr txBox="1"/>
          <p:nvPr/>
        </p:nvSpPr>
        <p:spPr>
          <a:xfrm rot="10800000">
            <a:off x="25449173" y="5213609"/>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[0.1, -.2, … 0.9]</a:t>
            </a:r>
          </a:p>
        </p:txBody>
      </p:sp>
      <p:sp>
        <p:nvSpPr>
          <p:cNvPr id="1050" name="TextBox 1049">
            <a:extLst>
              <a:ext uri="{FF2B5EF4-FFF2-40B4-BE49-F238E27FC236}">
                <a16:creationId xmlns:a16="http://schemas.microsoft.com/office/drawing/2014/main" id="{60112976-0F3A-F62E-A24F-E517A6A47C33}"/>
              </a:ext>
            </a:extLst>
          </p:cNvPr>
          <p:cNvSpPr txBox="1"/>
          <p:nvPr/>
        </p:nvSpPr>
        <p:spPr>
          <a:xfrm>
            <a:off x="24403940" y="10671440"/>
            <a:ext cx="2890684" cy="707886"/>
          </a:xfrm>
          <a:prstGeom prst="rect">
            <a:avLst/>
          </a:prstGeom>
          <a:noFill/>
        </p:spPr>
        <p:txBody>
          <a:bodyPr wrap="square" rtlCol="0">
            <a:spAutoFit/>
          </a:bodyPr>
          <a:lstStyle/>
          <a:p>
            <a:pPr algn="ctr"/>
            <a:r>
              <a:rPr lang="en-US" sz="4000">
                <a:solidFill>
                  <a:schemeClr val="bg1"/>
                </a:solidFill>
                <a:latin typeface="+mj-lt"/>
              </a:rPr>
              <a:t>Flatten</a:t>
            </a:r>
          </a:p>
        </p:txBody>
      </p:sp>
      <p:grpSp>
        <p:nvGrpSpPr>
          <p:cNvPr id="23" name="Group 22">
            <a:extLst>
              <a:ext uri="{FF2B5EF4-FFF2-40B4-BE49-F238E27FC236}">
                <a16:creationId xmlns:a16="http://schemas.microsoft.com/office/drawing/2014/main" id="{AF632970-784C-DB40-AE4B-0A5ADA678787}"/>
              </a:ext>
            </a:extLst>
          </p:cNvPr>
          <p:cNvGrpSpPr/>
          <p:nvPr/>
        </p:nvGrpSpPr>
        <p:grpSpPr>
          <a:xfrm>
            <a:off x="7033160" y="5608026"/>
            <a:ext cx="5299553" cy="5120640"/>
            <a:chOff x="7003690" y="10034183"/>
            <a:chExt cx="5299553" cy="5120640"/>
          </a:xfrm>
        </p:grpSpPr>
        <p:pic>
          <p:nvPicPr>
            <p:cNvPr id="7" name="Picture 6">
              <a:extLst>
                <a:ext uri="{FF2B5EF4-FFF2-40B4-BE49-F238E27FC236}">
                  <a16:creationId xmlns:a16="http://schemas.microsoft.com/office/drawing/2014/main" id="{40DB1090-18AE-26D5-CD19-7FECEB671634}"/>
                </a:ext>
              </a:extLst>
            </p:cNvPr>
            <p:cNvPicPr>
              <a:picLocks/>
            </p:cNvPicPr>
            <p:nvPr/>
          </p:nvPicPr>
          <p:blipFill>
            <a:blip r:embed="rId9"/>
            <a:stretch>
              <a:fillRect/>
            </a:stretch>
          </p:blipFill>
          <p:spPr>
            <a:xfrm>
              <a:off x="7003690" y="10034183"/>
              <a:ext cx="4206240" cy="5120640"/>
            </a:xfrm>
            <a:prstGeom prst="rect">
              <a:avLst/>
            </a:prstGeom>
            <a:scene3d>
              <a:camera prst="isometricOffAxis2Right"/>
              <a:lightRig rig="threePt" dir="t"/>
            </a:scene3d>
          </p:spPr>
        </p:pic>
        <p:pic>
          <p:nvPicPr>
            <p:cNvPr id="9" name="Picture 8">
              <a:extLst>
                <a:ext uri="{FF2B5EF4-FFF2-40B4-BE49-F238E27FC236}">
                  <a16:creationId xmlns:a16="http://schemas.microsoft.com/office/drawing/2014/main" id="{F46E2DF1-D4BB-6AA5-8540-C7BAC480A160}"/>
                </a:ext>
              </a:extLst>
            </p:cNvPr>
            <p:cNvPicPr>
              <a:picLocks/>
            </p:cNvPicPr>
            <p:nvPr/>
          </p:nvPicPr>
          <p:blipFill>
            <a:blip r:embed="rId10"/>
            <a:stretch>
              <a:fillRect/>
            </a:stretch>
          </p:blipFill>
          <p:spPr>
            <a:xfrm>
              <a:off x="7550347" y="10034183"/>
              <a:ext cx="4206240" cy="5120640"/>
            </a:xfrm>
            <a:prstGeom prst="rect">
              <a:avLst/>
            </a:prstGeom>
            <a:scene3d>
              <a:camera prst="isometricOffAxis2Right"/>
              <a:lightRig rig="threePt" dir="t"/>
            </a:scene3d>
          </p:spPr>
        </p:pic>
        <p:pic>
          <p:nvPicPr>
            <p:cNvPr id="12" name="Picture 11">
              <a:extLst>
                <a:ext uri="{FF2B5EF4-FFF2-40B4-BE49-F238E27FC236}">
                  <a16:creationId xmlns:a16="http://schemas.microsoft.com/office/drawing/2014/main" id="{0202F0BF-7B0B-B9FC-B4B6-8D2F8A52AC97}"/>
                </a:ext>
              </a:extLst>
            </p:cNvPr>
            <p:cNvPicPr>
              <a:picLocks/>
            </p:cNvPicPr>
            <p:nvPr/>
          </p:nvPicPr>
          <p:blipFill>
            <a:blip r:embed="rId11"/>
            <a:stretch>
              <a:fillRect/>
            </a:stretch>
          </p:blipFill>
          <p:spPr>
            <a:xfrm>
              <a:off x="8097003" y="10034183"/>
              <a:ext cx="4206240" cy="5120640"/>
            </a:xfrm>
            <a:prstGeom prst="rect">
              <a:avLst/>
            </a:prstGeom>
            <a:scene3d>
              <a:camera prst="isometricOffAxis2Right"/>
              <a:lightRig rig="threePt" dir="t"/>
            </a:scene3d>
          </p:spPr>
        </p:pic>
      </p:grpSp>
      <p:sp>
        <p:nvSpPr>
          <p:cNvPr id="2" name="TextBox 1">
            <a:extLst>
              <a:ext uri="{FF2B5EF4-FFF2-40B4-BE49-F238E27FC236}">
                <a16:creationId xmlns:a16="http://schemas.microsoft.com/office/drawing/2014/main" id="{91503F69-E74A-4C61-C736-60606C6C6326}"/>
              </a:ext>
            </a:extLst>
          </p:cNvPr>
          <p:cNvSpPr txBox="1"/>
          <p:nvPr/>
        </p:nvSpPr>
        <p:spPr>
          <a:xfrm rot="10800000">
            <a:off x="3769887" y="13048388"/>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[0.2, -.8, … -0.1]</a:t>
            </a:r>
          </a:p>
        </p:txBody>
      </p:sp>
      <p:sp>
        <p:nvSpPr>
          <p:cNvPr id="3" name="TextBox 2">
            <a:extLst>
              <a:ext uri="{FF2B5EF4-FFF2-40B4-BE49-F238E27FC236}">
                <a16:creationId xmlns:a16="http://schemas.microsoft.com/office/drawing/2014/main" id="{7D286C98-A460-7103-3CE8-E8B35AEB3E79}"/>
              </a:ext>
            </a:extLst>
          </p:cNvPr>
          <p:cNvSpPr txBox="1"/>
          <p:nvPr/>
        </p:nvSpPr>
        <p:spPr>
          <a:xfrm>
            <a:off x="2514600" y="18530693"/>
            <a:ext cx="3310791" cy="707886"/>
          </a:xfrm>
          <a:prstGeom prst="rect">
            <a:avLst/>
          </a:prstGeom>
          <a:noFill/>
        </p:spPr>
        <p:txBody>
          <a:bodyPr wrap="square" rtlCol="0">
            <a:spAutoFit/>
          </a:bodyPr>
          <a:lstStyle/>
          <a:p>
            <a:pPr algn="ctr"/>
            <a:r>
              <a:rPr lang="en-US" sz="4000">
                <a:solidFill>
                  <a:schemeClr val="bg1"/>
                </a:solidFill>
                <a:latin typeface="+mj-lt"/>
              </a:rPr>
              <a:t>Noise Vector</a:t>
            </a:r>
          </a:p>
        </p:txBody>
      </p:sp>
      <p:sp>
        <p:nvSpPr>
          <p:cNvPr id="4" name="Cube 3">
            <a:extLst>
              <a:ext uri="{FF2B5EF4-FFF2-40B4-BE49-F238E27FC236}">
                <a16:creationId xmlns:a16="http://schemas.microsoft.com/office/drawing/2014/main" id="{27A408EB-B3D7-1EEE-D2E3-183B792AAA3A}"/>
              </a:ext>
            </a:extLst>
          </p:cNvPr>
          <p:cNvSpPr/>
          <p:nvPr/>
        </p:nvSpPr>
        <p:spPr>
          <a:xfrm>
            <a:off x="5032016" y="14875551"/>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6" name="Group 5">
            <a:extLst>
              <a:ext uri="{FF2B5EF4-FFF2-40B4-BE49-F238E27FC236}">
                <a16:creationId xmlns:a16="http://schemas.microsoft.com/office/drawing/2014/main" id="{677A8D94-F387-4B7B-48B0-B5717861DB5E}"/>
              </a:ext>
            </a:extLst>
          </p:cNvPr>
          <p:cNvGrpSpPr/>
          <p:nvPr/>
        </p:nvGrpSpPr>
        <p:grpSpPr>
          <a:xfrm flipH="1">
            <a:off x="9720211" y="14120650"/>
            <a:ext cx="2448232" cy="3168274"/>
            <a:chOff x="17866626" y="10922226"/>
            <a:chExt cx="2448232" cy="3316296"/>
          </a:xfrm>
          <a:solidFill>
            <a:schemeClr val="bg2">
              <a:lumMod val="25000"/>
            </a:schemeClr>
          </a:solidFill>
          <a:scene3d>
            <a:camera prst="orthographicFront"/>
            <a:lightRig rig="threePt" dir="t"/>
          </a:scene3d>
        </p:grpSpPr>
        <p:sp>
          <p:nvSpPr>
            <p:cNvPr id="8" name="Trapezoid 7">
              <a:extLst>
                <a:ext uri="{FF2B5EF4-FFF2-40B4-BE49-F238E27FC236}">
                  <a16:creationId xmlns:a16="http://schemas.microsoft.com/office/drawing/2014/main" id="{6352835B-4E03-23A4-4B3D-41CD60F52CE5}"/>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 name="TextBox 9">
              <a:extLst>
                <a:ext uri="{FF2B5EF4-FFF2-40B4-BE49-F238E27FC236}">
                  <a16:creationId xmlns:a16="http://schemas.microsoft.com/office/drawing/2014/main" id="{A8F4C0FD-8CCA-1692-A37B-3FF45DDE2460}"/>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sp>
        <p:nvSpPr>
          <p:cNvPr id="14" name="Cube 13">
            <a:extLst>
              <a:ext uri="{FF2B5EF4-FFF2-40B4-BE49-F238E27FC236}">
                <a16:creationId xmlns:a16="http://schemas.microsoft.com/office/drawing/2014/main" id="{5A860DDB-F4A3-4F97-310B-1CCA43BC89CD}"/>
              </a:ext>
            </a:extLst>
          </p:cNvPr>
          <p:cNvSpPr/>
          <p:nvPr/>
        </p:nvSpPr>
        <p:spPr>
          <a:xfrm>
            <a:off x="12526562" y="13464277"/>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5" name="Group 14">
            <a:extLst>
              <a:ext uri="{FF2B5EF4-FFF2-40B4-BE49-F238E27FC236}">
                <a16:creationId xmlns:a16="http://schemas.microsoft.com/office/drawing/2014/main" id="{C94824DC-291A-2C18-E94A-FB90B319DC99}"/>
              </a:ext>
            </a:extLst>
          </p:cNvPr>
          <p:cNvGrpSpPr/>
          <p:nvPr/>
        </p:nvGrpSpPr>
        <p:grpSpPr>
          <a:xfrm flipH="1">
            <a:off x="15540622" y="12567826"/>
            <a:ext cx="2868518" cy="5580518"/>
            <a:chOff x="17866626" y="11363695"/>
            <a:chExt cx="2448232" cy="2874828"/>
          </a:xfrm>
          <a:solidFill>
            <a:schemeClr val="bg2">
              <a:lumMod val="25000"/>
            </a:schemeClr>
          </a:solidFill>
          <a:effectLst/>
          <a:scene3d>
            <a:camera prst="orthographicFront"/>
            <a:lightRig rig="threePt" dir="t"/>
          </a:scene3d>
        </p:grpSpPr>
        <p:sp>
          <p:nvSpPr>
            <p:cNvPr id="16" name="Trapezoid 15">
              <a:extLst>
                <a:ext uri="{FF2B5EF4-FFF2-40B4-BE49-F238E27FC236}">
                  <a16:creationId xmlns:a16="http://schemas.microsoft.com/office/drawing/2014/main" id="{A5516974-69FB-BB07-4BCD-51C99209F68B}"/>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7" name="TextBox 16">
              <a:extLst>
                <a:ext uri="{FF2B5EF4-FFF2-40B4-BE49-F238E27FC236}">
                  <a16:creationId xmlns:a16="http://schemas.microsoft.com/office/drawing/2014/main" id="{531F85ED-C7E1-F515-9B2E-FE0694426215}"/>
                </a:ext>
              </a:extLst>
            </p:cNvPr>
            <p:cNvSpPr txBox="1"/>
            <p:nvPr/>
          </p:nvSpPr>
          <p:spPr>
            <a:xfrm>
              <a:off x="18058533" y="12305096"/>
              <a:ext cx="2014309" cy="903749"/>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pic>
        <p:nvPicPr>
          <p:cNvPr id="18" name="Picture 17" descr="A row of arcade machines&#10;&#10;Description automatically generated">
            <a:extLst>
              <a:ext uri="{FF2B5EF4-FFF2-40B4-BE49-F238E27FC236}">
                <a16:creationId xmlns:a16="http://schemas.microsoft.com/office/drawing/2014/main" id="{7B38237A-C225-2047-A327-00660CC5897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2570530" y="12604647"/>
            <a:ext cx="5219481" cy="5219481"/>
          </a:xfrm>
          <a:prstGeom prst="rect">
            <a:avLst/>
          </a:prstGeom>
        </p:spPr>
      </p:pic>
      <p:grpSp>
        <p:nvGrpSpPr>
          <p:cNvPr id="19" name="Group 18">
            <a:extLst>
              <a:ext uri="{FF2B5EF4-FFF2-40B4-BE49-F238E27FC236}">
                <a16:creationId xmlns:a16="http://schemas.microsoft.com/office/drawing/2014/main" id="{FF445A3F-870C-5A0D-BD29-DDD589D13503}"/>
              </a:ext>
            </a:extLst>
          </p:cNvPr>
          <p:cNvGrpSpPr/>
          <p:nvPr/>
        </p:nvGrpSpPr>
        <p:grpSpPr>
          <a:xfrm>
            <a:off x="17830521" y="12709358"/>
            <a:ext cx="5256808" cy="5126092"/>
            <a:chOff x="9719389" y="5884925"/>
            <a:chExt cx="4721396" cy="3811927"/>
          </a:xfrm>
        </p:grpSpPr>
        <p:pic>
          <p:nvPicPr>
            <p:cNvPr id="20" name="Picture 19">
              <a:extLst>
                <a:ext uri="{FF2B5EF4-FFF2-40B4-BE49-F238E27FC236}">
                  <a16:creationId xmlns:a16="http://schemas.microsoft.com/office/drawing/2014/main" id="{19EC108A-D05E-908B-A5AD-E17B22ACB2A5}"/>
                </a:ext>
              </a:extLst>
            </p:cNvPr>
            <p:cNvPicPr>
              <a:picLocks noChangeAspect="1"/>
            </p:cNvPicPr>
            <p:nvPr/>
          </p:nvPicPr>
          <p:blipFill>
            <a:blip r:embed="rId13"/>
            <a:stretch>
              <a:fillRect/>
            </a:stretch>
          </p:blipFill>
          <p:spPr>
            <a:xfrm>
              <a:off x="9719389" y="5888737"/>
              <a:ext cx="3777830" cy="3762927"/>
            </a:xfrm>
            <a:prstGeom prst="rect">
              <a:avLst/>
            </a:prstGeom>
            <a:scene3d>
              <a:camera prst="isometricOffAxis2Right"/>
              <a:lightRig rig="threePt" dir="t"/>
            </a:scene3d>
          </p:spPr>
        </p:pic>
        <p:pic>
          <p:nvPicPr>
            <p:cNvPr id="21" name="Picture 20">
              <a:extLst>
                <a:ext uri="{FF2B5EF4-FFF2-40B4-BE49-F238E27FC236}">
                  <a16:creationId xmlns:a16="http://schemas.microsoft.com/office/drawing/2014/main" id="{BFDA72AF-54A2-F4CB-394C-7C9D7B961943}"/>
                </a:ext>
              </a:extLst>
            </p:cNvPr>
            <p:cNvPicPr>
              <a:picLocks noChangeAspect="1"/>
            </p:cNvPicPr>
            <p:nvPr/>
          </p:nvPicPr>
          <p:blipFill>
            <a:blip r:embed="rId14"/>
            <a:stretch>
              <a:fillRect/>
            </a:stretch>
          </p:blipFill>
          <p:spPr>
            <a:xfrm>
              <a:off x="10198793" y="5884925"/>
              <a:ext cx="3777830" cy="3785311"/>
            </a:xfrm>
            <a:prstGeom prst="rect">
              <a:avLst/>
            </a:prstGeom>
            <a:scene3d>
              <a:camera prst="isometricOffAxis2Right"/>
              <a:lightRig rig="threePt" dir="t"/>
            </a:scene3d>
          </p:spPr>
        </p:pic>
        <p:pic>
          <p:nvPicPr>
            <p:cNvPr id="22" name="Picture 21">
              <a:extLst>
                <a:ext uri="{FF2B5EF4-FFF2-40B4-BE49-F238E27FC236}">
                  <a16:creationId xmlns:a16="http://schemas.microsoft.com/office/drawing/2014/main" id="{79B982B6-E2D1-2824-B5EF-7FC0455E5194}"/>
                </a:ext>
              </a:extLst>
            </p:cNvPr>
            <p:cNvPicPr>
              <a:picLocks noChangeAspect="1"/>
            </p:cNvPicPr>
            <p:nvPr/>
          </p:nvPicPr>
          <p:blipFill>
            <a:blip r:embed="rId15"/>
            <a:stretch>
              <a:fillRect/>
            </a:stretch>
          </p:blipFill>
          <p:spPr>
            <a:xfrm>
              <a:off x="10662955" y="5896356"/>
              <a:ext cx="3777830" cy="3800496"/>
            </a:xfrm>
            <a:prstGeom prst="rect">
              <a:avLst/>
            </a:prstGeom>
            <a:scene3d>
              <a:camera prst="isometricOffAxis2Right"/>
              <a:lightRig rig="threePt" dir="t"/>
            </a:scene3d>
          </p:spPr>
        </p:pic>
      </p:grpSp>
      <p:sp>
        <p:nvSpPr>
          <p:cNvPr id="38" name="TextBox 37">
            <a:extLst>
              <a:ext uri="{FF2B5EF4-FFF2-40B4-BE49-F238E27FC236}">
                <a16:creationId xmlns:a16="http://schemas.microsoft.com/office/drawing/2014/main" id="{A1361E54-8841-7BB7-2858-6E41CFD27808}"/>
              </a:ext>
            </a:extLst>
          </p:cNvPr>
          <p:cNvSpPr txBox="1"/>
          <p:nvPr/>
        </p:nvSpPr>
        <p:spPr>
          <a:xfrm>
            <a:off x="18432851" y="4278261"/>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Discrimination Network</a:t>
            </a:r>
          </a:p>
        </p:txBody>
      </p:sp>
      <p:sp>
        <p:nvSpPr>
          <p:cNvPr id="39" name="TextBox 38">
            <a:extLst>
              <a:ext uri="{FF2B5EF4-FFF2-40B4-BE49-F238E27FC236}">
                <a16:creationId xmlns:a16="http://schemas.microsoft.com/office/drawing/2014/main" id="{A1B45E4D-C603-E71D-ACB8-29DF3EF05CEA}"/>
              </a:ext>
            </a:extLst>
          </p:cNvPr>
          <p:cNvSpPr txBox="1"/>
          <p:nvPr/>
        </p:nvSpPr>
        <p:spPr>
          <a:xfrm>
            <a:off x="5766879" y="12539500"/>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Generation Network</a:t>
            </a:r>
          </a:p>
        </p:txBody>
      </p:sp>
      <p:sp>
        <p:nvSpPr>
          <p:cNvPr id="40" name="Arrow: Right 39">
            <a:extLst>
              <a:ext uri="{FF2B5EF4-FFF2-40B4-BE49-F238E27FC236}">
                <a16:creationId xmlns:a16="http://schemas.microsoft.com/office/drawing/2014/main" id="{F97955A2-2DD5-99B4-BFC1-41A39E6DD3CB}"/>
              </a:ext>
            </a:extLst>
          </p:cNvPr>
          <p:cNvSpPr/>
          <p:nvPr/>
        </p:nvSpPr>
        <p:spPr>
          <a:xfrm>
            <a:off x="28323780" y="13668400"/>
            <a:ext cx="1917799" cy="241430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41" name="TextBox 40">
            <a:extLst>
              <a:ext uri="{FF2B5EF4-FFF2-40B4-BE49-F238E27FC236}">
                <a16:creationId xmlns:a16="http://schemas.microsoft.com/office/drawing/2014/main" id="{B7C7A1A4-6C95-55FE-723C-CBF0EE1B1C84}"/>
              </a:ext>
            </a:extLst>
          </p:cNvPr>
          <p:cNvSpPr txBox="1"/>
          <p:nvPr/>
        </p:nvSpPr>
        <p:spPr>
          <a:xfrm>
            <a:off x="30619239" y="13906055"/>
            <a:ext cx="4082107" cy="1938992"/>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Add to Discriminator Dataset</a:t>
            </a:r>
          </a:p>
        </p:txBody>
      </p:sp>
      <p:sp>
        <p:nvSpPr>
          <p:cNvPr id="24" name="TextBox 23">
            <a:extLst>
              <a:ext uri="{FF2B5EF4-FFF2-40B4-BE49-F238E27FC236}">
                <a16:creationId xmlns:a16="http://schemas.microsoft.com/office/drawing/2014/main" id="{A92D5EBA-24EF-1B79-0ADF-698012E3E03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25" name="Slide Number Placeholder 3">
            <a:extLst>
              <a:ext uri="{FF2B5EF4-FFF2-40B4-BE49-F238E27FC236}">
                <a16:creationId xmlns:a16="http://schemas.microsoft.com/office/drawing/2014/main" id="{E74EF6AE-B660-3159-F26D-689516EC357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8704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sp>
        <p:nvSpPr>
          <p:cNvPr id="2" name="TextBox 1">
            <a:extLst>
              <a:ext uri="{FF2B5EF4-FFF2-40B4-BE49-F238E27FC236}">
                <a16:creationId xmlns:a16="http://schemas.microsoft.com/office/drawing/2014/main" id="{91503F69-E74A-4C61-C736-60606C6C6326}"/>
              </a:ext>
            </a:extLst>
          </p:cNvPr>
          <p:cNvSpPr txBox="1"/>
          <p:nvPr/>
        </p:nvSpPr>
        <p:spPr>
          <a:xfrm rot="10800000">
            <a:off x="3769887" y="13048388"/>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[0.2, -.8, … -0.1]</a:t>
            </a:r>
          </a:p>
        </p:txBody>
      </p:sp>
      <p:sp>
        <p:nvSpPr>
          <p:cNvPr id="3" name="TextBox 2">
            <a:extLst>
              <a:ext uri="{FF2B5EF4-FFF2-40B4-BE49-F238E27FC236}">
                <a16:creationId xmlns:a16="http://schemas.microsoft.com/office/drawing/2014/main" id="{7D286C98-A460-7103-3CE8-E8B35AEB3E79}"/>
              </a:ext>
            </a:extLst>
          </p:cNvPr>
          <p:cNvSpPr txBox="1"/>
          <p:nvPr/>
        </p:nvSpPr>
        <p:spPr>
          <a:xfrm>
            <a:off x="2514600" y="18530693"/>
            <a:ext cx="3310791" cy="707886"/>
          </a:xfrm>
          <a:prstGeom prst="rect">
            <a:avLst/>
          </a:prstGeom>
          <a:noFill/>
        </p:spPr>
        <p:txBody>
          <a:bodyPr wrap="square" rtlCol="0">
            <a:spAutoFit/>
          </a:bodyPr>
          <a:lstStyle/>
          <a:p>
            <a:pPr algn="ctr"/>
            <a:r>
              <a:rPr lang="en-US" sz="4000">
                <a:solidFill>
                  <a:schemeClr val="bg1"/>
                </a:solidFill>
                <a:latin typeface="+mj-lt"/>
              </a:rPr>
              <a:t>Noise Vector</a:t>
            </a:r>
          </a:p>
        </p:txBody>
      </p:sp>
      <p:sp>
        <p:nvSpPr>
          <p:cNvPr id="4" name="Cube 3">
            <a:extLst>
              <a:ext uri="{FF2B5EF4-FFF2-40B4-BE49-F238E27FC236}">
                <a16:creationId xmlns:a16="http://schemas.microsoft.com/office/drawing/2014/main" id="{27A408EB-B3D7-1EEE-D2E3-183B792AAA3A}"/>
              </a:ext>
            </a:extLst>
          </p:cNvPr>
          <p:cNvSpPr/>
          <p:nvPr/>
        </p:nvSpPr>
        <p:spPr>
          <a:xfrm>
            <a:off x="5032016" y="14875551"/>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6" name="Group 5">
            <a:extLst>
              <a:ext uri="{FF2B5EF4-FFF2-40B4-BE49-F238E27FC236}">
                <a16:creationId xmlns:a16="http://schemas.microsoft.com/office/drawing/2014/main" id="{677A8D94-F387-4B7B-48B0-B5717861DB5E}"/>
              </a:ext>
            </a:extLst>
          </p:cNvPr>
          <p:cNvGrpSpPr/>
          <p:nvPr/>
        </p:nvGrpSpPr>
        <p:grpSpPr>
          <a:xfrm flipH="1">
            <a:off x="9720211" y="14120650"/>
            <a:ext cx="2448232" cy="3168274"/>
            <a:chOff x="17866626" y="10922226"/>
            <a:chExt cx="2448232" cy="3316296"/>
          </a:xfrm>
          <a:solidFill>
            <a:schemeClr val="bg2">
              <a:lumMod val="25000"/>
            </a:schemeClr>
          </a:solidFill>
          <a:scene3d>
            <a:camera prst="orthographicFront"/>
            <a:lightRig rig="threePt" dir="t"/>
          </a:scene3d>
        </p:grpSpPr>
        <p:sp>
          <p:nvSpPr>
            <p:cNvPr id="8" name="Trapezoid 7">
              <a:extLst>
                <a:ext uri="{FF2B5EF4-FFF2-40B4-BE49-F238E27FC236}">
                  <a16:creationId xmlns:a16="http://schemas.microsoft.com/office/drawing/2014/main" id="{6352835B-4E03-23A4-4B3D-41CD60F52CE5}"/>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 name="TextBox 9">
              <a:extLst>
                <a:ext uri="{FF2B5EF4-FFF2-40B4-BE49-F238E27FC236}">
                  <a16:creationId xmlns:a16="http://schemas.microsoft.com/office/drawing/2014/main" id="{A8F4C0FD-8CCA-1692-A37B-3FF45DDE2460}"/>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sp>
        <p:nvSpPr>
          <p:cNvPr id="14" name="Cube 13">
            <a:extLst>
              <a:ext uri="{FF2B5EF4-FFF2-40B4-BE49-F238E27FC236}">
                <a16:creationId xmlns:a16="http://schemas.microsoft.com/office/drawing/2014/main" id="{5A860DDB-F4A3-4F97-310B-1CCA43BC89CD}"/>
              </a:ext>
            </a:extLst>
          </p:cNvPr>
          <p:cNvSpPr/>
          <p:nvPr/>
        </p:nvSpPr>
        <p:spPr>
          <a:xfrm>
            <a:off x="12526562" y="13464277"/>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5" name="Group 14">
            <a:extLst>
              <a:ext uri="{FF2B5EF4-FFF2-40B4-BE49-F238E27FC236}">
                <a16:creationId xmlns:a16="http://schemas.microsoft.com/office/drawing/2014/main" id="{C94824DC-291A-2C18-E94A-FB90B319DC99}"/>
              </a:ext>
            </a:extLst>
          </p:cNvPr>
          <p:cNvGrpSpPr/>
          <p:nvPr/>
        </p:nvGrpSpPr>
        <p:grpSpPr>
          <a:xfrm flipH="1">
            <a:off x="15540622" y="12567826"/>
            <a:ext cx="2868518" cy="5580518"/>
            <a:chOff x="17866626" y="11363695"/>
            <a:chExt cx="2448232" cy="2874828"/>
          </a:xfrm>
          <a:solidFill>
            <a:schemeClr val="bg2">
              <a:lumMod val="25000"/>
            </a:schemeClr>
          </a:solidFill>
          <a:effectLst/>
          <a:scene3d>
            <a:camera prst="orthographicFront"/>
            <a:lightRig rig="threePt" dir="t"/>
          </a:scene3d>
        </p:grpSpPr>
        <p:sp>
          <p:nvSpPr>
            <p:cNvPr id="16" name="Trapezoid 15">
              <a:extLst>
                <a:ext uri="{FF2B5EF4-FFF2-40B4-BE49-F238E27FC236}">
                  <a16:creationId xmlns:a16="http://schemas.microsoft.com/office/drawing/2014/main" id="{A5516974-69FB-BB07-4BCD-51C99209F68B}"/>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7" name="TextBox 16">
              <a:extLst>
                <a:ext uri="{FF2B5EF4-FFF2-40B4-BE49-F238E27FC236}">
                  <a16:creationId xmlns:a16="http://schemas.microsoft.com/office/drawing/2014/main" id="{531F85ED-C7E1-F515-9B2E-FE0694426215}"/>
                </a:ext>
              </a:extLst>
            </p:cNvPr>
            <p:cNvSpPr txBox="1"/>
            <p:nvPr/>
          </p:nvSpPr>
          <p:spPr>
            <a:xfrm>
              <a:off x="18058533" y="12305096"/>
              <a:ext cx="2014309" cy="903749"/>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pic>
        <p:nvPicPr>
          <p:cNvPr id="18" name="Picture 17" descr="A row of arcade machines&#10;&#10;Description automatically generated">
            <a:extLst>
              <a:ext uri="{FF2B5EF4-FFF2-40B4-BE49-F238E27FC236}">
                <a16:creationId xmlns:a16="http://schemas.microsoft.com/office/drawing/2014/main" id="{7B38237A-C225-2047-A327-00660CC589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570530" y="12604647"/>
            <a:ext cx="5219481" cy="5219481"/>
          </a:xfrm>
          <a:prstGeom prst="rect">
            <a:avLst/>
          </a:prstGeom>
        </p:spPr>
      </p:pic>
      <p:grpSp>
        <p:nvGrpSpPr>
          <p:cNvPr id="19" name="Group 18">
            <a:extLst>
              <a:ext uri="{FF2B5EF4-FFF2-40B4-BE49-F238E27FC236}">
                <a16:creationId xmlns:a16="http://schemas.microsoft.com/office/drawing/2014/main" id="{FF445A3F-870C-5A0D-BD29-DDD589D13503}"/>
              </a:ext>
            </a:extLst>
          </p:cNvPr>
          <p:cNvGrpSpPr/>
          <p:nvPr/>
        </p:nvGrpSpPr>
        <p:grpSpPr>
          <a:xfrm>
            <a:off x="17830521" y="12709358"/>
            <a:ext cx="5256808" cy="5126092"/>
            <a:chOff x="9719389" y="5884925"/>
            <a:chExt cx="4721396" cy="3811927"/>
          </a:xfrm>
        </p:grpSpPr>
        <p:pic>
          <p:nvPicPr>
            <p:cNvPr id="20" name="Picture 19">
              <a:extLst>
                <a:ext uri="{FF2B5EF4-FFF2-40B4-BE49-F238E27FC236}">
                  <a16:creationId xmlns:a16="http://schemas.microsoft.com/office/drawing/2014/main" id="{19EC108A-D05E-908B-A5AD-E17B22ACB2A5}"/>
                </a:ext>
              </a:extLst>
            </p:cNvPr>
            <p:cNvPicPr>
              <a:picLocks noChangeAspect="1"/>
            </p:cNvPicPr>
            <p:nvPr/>
          </p:nvPicPr>
          <p:blipFill>
            <a:blip r:embed="rId4"/>
            <a:stretch>
              <a:fillRect/>
            </a:stretch>
          </p:blipFill>
          <p:spPr>
            <a:xfrm>
              <a:off x="9719389" y="5888737"/>
              <a:ext cx="3777830" cy="3762927"/>
            </a:xfrm>
            <a:prstGeom prst="rect">
              <a:avLst/>
            </a:prstGeom>
            <a:scene3d>
              <a:camera prst="isometricOffAxis2Right"/>
              <a:lightRig rig="threePt" dir="t"/>
            </a:scene3d>
          </p:spPr>
        </p:pic>
        <p:pic>
          <p:nvPicPr>
            <p:cNvPr id="21" name="Picture 20">
              <a:extLst>
                <a:ext uri="{FF2B5EF4-FFF2-40B4-BE49-F238E27FC236}">
                  <a16:creationId xmlns:a16="http://schemas.microsoft.com/office/drawing/2014/main" id="{BFDA72AF-54A2-F4CB-394C-7C9D7B961943}"/>
                </a:ext>
              </a:extLst>
            </p:cNvPr>
            <p:cNvPicPr>
              <a:picLocks noChangeAspect="1"/>
            </p:cNvPicPr>
            <p:nvPr/>
          </p:nvPicPr>
          <p:blipFill>
            <a:blip r:embed="rId5"/>
            <a:stretch>
              <a:fillRect/>
            </a:stretch>
          </p:blipFill>
          <p:spPr>
            <a:xfrm>
              <a:off x="10198793" y="5884925"/>
              <a:ext cx="3777830" cy="3785311"/>
            </a:xfrm>
            <a:prstGeom prst="rect">
              <a:avLst/>
            </a:prstGeom>
            <a:scene3d>
              <a:camera prst="isometricOffAxis2Right"/>
              <a:lightRig rig="threePt" dir="t"/>
            </a:scene3d>
          </p:spPr>
        </p:pic>
        <p:pic>
          <p:nvPicPr>
            <p:cNvPr id="22" name="Picture 21">
              <a:extLst>
                <a:ext uri="{FF2B5EF4-FFF2-40B4-BE49-F238E27FC236}">
                  <a16:creationId xmlns:a16="http://schemas.microsoft.com/office/drawing/2014/main" id="{79B982B6-E2D1-2824-B5EF-7FC0455E5194}"/>
                </a:ext>
              </a:extLst>
            </p:cNvPr>
            <p:cNvPicPr>
              <a:picLocks noChangeAspect="1"/>
            </p:cNvPicPr>
            <p:nvPr/>
          </p:nvPicPr>
          <p:blipFill>
            <a:blip r:embed="rId6"/>
            <a:stretch>
              <a:fillRect/>
            </a:stretch>
          </p:blipFill>
          <p:spPr>
            <a:xfrm>
              <a:off x="10662955" y="5896356"/>
              <a:ext cx="3777830" cy="3800496"/>
            </a:xfrm>
            <a:prstGeom prst="rect">
              <a:avLst/>
            </a:prstGeom>
            <a:scene3d>
              <a:camera prst="isometricOffAxis2Right"/>
              <a:lightRig rig="threePt" dir="t"/>
            </a:scene3d>
          </p:spPr>
        </p:pic>
      </p:grpSp>
      <p:sp>
        <p:nvSpPr>
          <p:cNvPr id="39" name="TextBox 38">
            <a:extLst>
              <a:ext uri="{FF2B5EF4-FFF2-40B4-BE49-F238E27FC236}">
                <a16:creationId xmlns:a16="http://schemas.microsoft.com/office/drawing/2014/main" id="{A1B45E4D-C603-E71D-ACB8-29DF3EF05CEA}"/>
              </a:ext>
            </a:extLst>
          </p:cNvPr>
          <p:cNvSpPr txBox="1"/>
          <p:nvPr/>
        </p:nvSpPr>
        <p:spPr>
          <a:xfrm>
            <a:off x="5766879" y="12539500"/>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Generation Network</a:t>
            </a:r>
          </a:p>
        </p:txBody>
      </p:sp>
      <p:sp>
        <p:nvSpPr>
          <p:cNvPr id="40" name="Arrow: Right 39">
            <a:extLst>
              <a:ext uri="{FF2B5EF4-FFF2-40B4-BE49-F238E27FC236}">
                <a16:creationId xmlns:a16="http://schemas.microsoft.com/office/drawing/2014/main" id="{F97955A2-2DD5-99B4-BFC1-41A39E6DD3CB}"/>
              </a:ext>
            </a:extLst>
          </p:cNvPr>
          <p:cNvSpPr/>
          <p:nvPr/>
        </p:nvSpPr>
        <p:spPr>
          <a:xfrm>
            <a:off x="28323780" y="13668400"/>
            <a:ext cx="1917799" cy="241430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41" name="TextBox 40">
            <a:extLst>
              <a:ext uri="{FF2B5EF4-FFF2-40B4-BE49-F238E27FC236}">
                <a16:creationId xmlns:a16="http://schemas.microsoft.com/office/drawing/2014/main" id="{B7C7A1A4-6C95-55FE-723C-CBF0EE1B1C84}"/>
              </a:ext>
            </a:extLst>
          </p:cNvPr>
          <p:cNvSpPr txBox="1"/>
          <p:nvPr/>
        </p:nvSpPr>
        <p:spPr>
          <a:xfrm>
            <a:off x="30619239" y="13906055"/>
            <a:ext cx="4082107" cy="1938992"/>
          </a:xfrm>
          <a:prstGeom prst="rect">
            <a:avLst/>
          </a:prstGeom>
          <a:noFill/>
          <a:ln w="76200">
            <a:solidFill>
              <a:schemeClr val="tx2"/>
            </a:solidFill>
          </a:ln>
        </p:spPr>
        <p:txBody>
          <a:bodyPr wrap="square" rtlCol="0">
            <a:spAutoFit/>
          </a:bodyPr>
          <a:lstStyle/>
          <a:p>
            <a:pPr algn="ctr"/>
            <a:r>
              <a:rPr lang="en-US" sz="4000" dirty="0">
                <a:solidFill>
                  <a:schemeClr val="bg1"/>
                </a:solidFill>
                <a:latin typeface="+mj-lt"/>
              </a:rPr>
              <a:t>Add to Discriminator Dataset</a:t>
            </a:r>
          </a:p>
        </p:txBody>
      </p:sp>
      <p:sp>
        <p:nvSpPr>
          <p:cNvPr id="26" name="Left Brace 25">
            <a:extLst>
              <a:ext uri="{FF2B5EF4-FFF2-40B4-BE49-F238E27FC236}">
                <a16:creationId xmlns:a16="http://schemas.microsoft.com/office/drawing/2014/main" id="{5E412CCA-623E-475E-5DA6-23ADC679D18A}"/>
              </a:ext>
            </a:extLst>
          </p:cNvPr>
          <p:cNvSpPr/>
          <p:nvPr/>
        </p:nvSpPr>
        <p:spPr>
          <a:xfrm rot="5400000" flipH="1">
            <a:off x="16464588" y="8506127"/>
            <a:ext cx="959447" cy="6774658"/>
          </a:xfrm>
          <a:prstGeom prst="leftBrace">
            <a:avLst>
              <a:gd name="adj1" fmla="val 28291"/>
              <a:gd name="adj2" fmla="val 5000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 name="Group 35">
            <a:extLst>
              <a:ext uri="{FF2B5EF4-FFF2-40B4-BE49-F238E27FC236}">
                <a16:creationId xmlns:a16="http://schemas.microsoft.com/office/drawing/2014/main" id="{9505BB83-E061-520E-5DD4-407D6B31BAF3}"/>
              </a:ext>
            </a:extLst>
          </p:cNvPr>
          <p:cNvGrpSpPr/>
          <p:nvPr/>
        </p:nvGrpSpPr>
        <p:grpSpPr>
          <a:xfrm>
            <a:off x="13556984" y="3769684"/>
            <a:ext cx="6813756" cy="7558931"/>
            <a:chOff x="14689395" y="4776767"/>
            <a:chExt cx="6813756" cy="7558931"/>
          </a:xfrm>
        </p:grpSpPr>
        <p:sp>
          <p:nvSpPr>
            <p:cNvPr id="27" name="Trapezoid 26">
              <a:extLst>
                <a:ext uri="{FF2B5EF4-FFF2-40B4-BE49-F238E27FC236}">
                  <a16:creationId xmlns:a16="http://schemas.microsoft.com/office/drawing/2014/main" id="{21DC3BA5-0F42-ED3F-75F8-0AA2F0CA55B7}"/>
                </a:ext>
              </a:extLst>
            </p:cNvPr>
            <p:cNvSpPr/>
            <p:nvPr/>
          </p:nvSpPr>
          <p:spPr>
            <a:xfrm rot="16200000" flipH="1">
              <a:off x="14316807" y="5149355"/>
              <a:ext cx="7558931" cy="6813756"/>
            </a:xfrm>
            <a:prstGeom prst="trapezoid">
              <a:avLst>
                <a:gd name="adj" fmla="val 26713"/>
              </a:avLst>
            </a:prstGeom>
            <a:solidFill>
              <a:schemeClr val="bg2">
                <a:lumMod val="25000"/>
              </a:schemeClr>
            </a:solid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grpSp>
          <p:nvGrpSpPr>
            <p:cNvPr id="35" name="Group 34">
              <a:extLst>
                <a:ext uri="{FF2B5EF4-FFF2-40B4-BE49-F238E27FC236}">
                  <a16:creationId xmlns:a16="http://schemas.microsoft.com/office/drawing/2014/main" id="{04636532-00C4-DCDA-B964-CC3901A19F9B}"/>
                </a:ext>
              </a:extLst>
            </p:cNvPr>
            <p:cNvGrpSpPr/>
            <p:nvPr/>
          </p:nvGrpSpPr>
          <p:grpSpPr>
            <a:xfrm>
              <a:off x="15378759" y="6072391"/>
              <a:ext cx="5818482" cy="4967683"/>
              <a:chOff x="15315723" y="5971483"/>
              <a:chExt cx="5818482" cy="4967683"/>
            </a:xfrm>
          </p:grpSpPr>
          <p:sp>
            <p:nvSpPr>
              <p:cNvPr id="29" name="TextBox 28">
                <a:extLst>
                  <a:ext uri="{FF2B5EF4-FFF2-40B4-BE49-F238E27FC236}">
                    <a16:creationId xmlns:a16="http://schemas.microsoft.com/office/drawing/2014/main" id="{68A72E46-69B2-F36E-6418-291E72CDF8CC}"/>
                  </a:ext>
                </a:extLst>
              </p:cNvPr>
              <p:cNvSpPr txBox="1"/>
              <p:nvPr/>
            </p:nvSpPr>
            <p:spPr>
              <a:xfrm rot="10800000" flipH="1">
                <a:off x="20333986" y="5971483"/>
                <a:ext cx="800219" cy="4967683"/>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Activation Function</a:t>
                </a:r>
              </a:p>
            </p:txBody>
          </p:sp>
          <p:sp>
            <p:nvSpPr>
              <p:cNvPr id="30" name="TextBox 29">
                <a:extLst>
                  <a:ext uri="{FF2B5EF4-FFF2-40B4-BE49-F238E27FC236}">
                    <a16:creationId xmlns:a16="http://schemas.microsoft.com/office/drawing/2014/main" id="{97D3ECB9-54C2-35E8-299C-143EA991B6DF}"/>
                  </a:ext>
                </a:extLst>
              </p:cNvPr>
              <p:cNvSpPr txBox="1"/>
              <p:nvPr/>
            </p:nvSpPr>
            <p:spPr>
              <a:xfrm rot="10800000" flipH="1">
                <a:off x="19367159" y="5971483"/>
                <a:ext cx="754185" cy="4967683"/>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Normalization</a:t>
                </a:r>
              </a:p>
            </p:txBody>
          </p:sp>
          <p:sp>
            <p:nvSpPr>
              <p:cNvPr id="31" name="TextBox 30">
                <a:extLst>
                  <a:ext uri="{FF2B5EF4-FFF2-40B4-BE49-F238E27FC236}">
                    <a16:creationId xmlns:a16="http://schemas.microsoft.com/office/drawing/2014/main" id="{58429FB0-D884-6EC0-EDCE-7F851260D483}"/>
                  </a:ext>
                </a:extLst>
              </p:cNvPr>
              <p:cNvSpPr txBox="1"/>
              <p:nvPr/>
            </p:nvSpPr>
            <p:spPr>
              <a:xfrm rot="10800000" flipH="1">
                <a:off x="18354300" y="5971484"/>
                <a:ext cx="800219" cy="4967682"/>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Convolution</a:t>
                </a:r>
              </a:p>
            </p:txBody>
          </p:sp>
          <p:sp>
            <p:nvSpPr>
              <p:cNvPr id="32" name="TextBox 31">
                <a:extLst>
                  <a:ext uri="{FF2B5EF4-FFF2-40B4-BE49-F238E27FC236}">
                    <a16:creationId xmlns:a16="http://schemas.microsoft.com/office/drawing/2014/main" id="{AC73C376-F17B-9BEC-5050-F0B13EAD4B78}"/>
                  </a:ext>
                </a:extLst>
              </p:cNvPr>
              <p:cNvSpPr txBox="1"/>
              <p:nvPr/>
            </p:nvSpPr>
            <p:spPr>
              <a:xfrm rot="10800000" flipH="1">
                <a:off x="15315723" y="6707063"/>
                <a:ext cx="800219" cy="3496524"/>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Conv T</a:t>
                </a:r>
              </a:p>
            </p:txBody>
          </p:sp>
          <p:sp>
            <p:nvSpPr>
              <p:cNvPr id="33" name="TextBox 32">
                <a:extLst>
                  <a:ext uri="{FF2B5EF4-FFF2-40B4-BE49-F238E27FC236}">
                    <a16:creationId xmlns:a16="http://schemas.microsoft.com/office/drawing/2014/main" id="{8143E638-9D0D-46F1-8570-EBDC296D2720}"/>
                  </a:ext>
                </a:extLst>
              </p:cNvPr>
              <p:cNvSpPr txBox="1"/>
              <p:nvPr/>
            </p:nvSpPr>
            <p:spPr>
              <a:xfrm rot="10800000" flipH="1">
                <a:off x="16328582" y="6357303"/>
                <a:ext cx="800219" cy="4196044"/>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Normalization</a:t>
                </a:r>
              </a:p>
            </p:txBody>
          </p:sp>
          <p:sp>
            <p:nvSpPr>
              <p:cNvPr id="34" name="TextBox 33">
                <a:extLst>
                  <a:ext uri="{FF2B5EF4-FFF2-40B4-BE49-F238E27FC236}">
                    <a16:creationId xmlns:a16="http://schemas.microsoft.com/office/drawing/2014/main" id="{49174854-188F-55A8-EC0F-19F66A1FF0C3}"/>
                  </a:ext>
                </a:extLst>
              </p:cNvPr>
              <p:cNvSpPr txBox="1"/>
              <p:nvPr/>
            </p:nvSpPr>
            <p:spPr>
              <a:xfrm rot="10800000" flipH="1">
                <a:off x="17341441" y="5971483"/>
                <a:ext cx="800219" cy="4967683"/>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Activation Function</a:t>
                </a:r>
              </a:p>
            </p:txBody>
          </p:sp>
        </p:grpSp>
      </p:grpSp>
      <p:sp>
        <p:nvSpPr>
          <p:cNvPr id="5" name="TextBox 4">
            <a:extLst>
              <a:ext uri="{FF2B5EF4-FFF2-40B4-BE49-F238E27FC236}">
                <a16:creationId xmlns:a16="http://schemas.microsoft.com/office/drawing/2014/main" id="{C5CC5683-844B-1467-AA26-29DC34D50D3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7">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213435B7-BDF1-753C-4F71-B2CE19321E6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273345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grpSp>
        <p:nvGrpSpPr>
          <p:cNvPr id="54" name="Group 53">
            <a:extLst>
              <a:ext uri="{FF2B5EF4-FFF2-40B4-BE49-F238E27FC236}">
                <a16:creationId xmlns:a16="http://schemas.microsoft.com/office/drawing/2014/main" id="{8AF19078-A0FD-D31C-38F0-81829A8030A9}"/>
              </a:ext>
            </a:extLst>
          </p:cNvPr>
          <p:cNvGrpSpPr/>
          <p:nvPr/>
        </p:nvGrpSpPr>
        <p:grpSpPr>
          <a:xfrm>
            <a:off x="1932926" y="12569590"/>
            <a:ext cx="6904244" cy="6097431"/>
            <a:chOff x="1932926" y="10871419"/>
            <a:chExt cx="6904244" cy="6097431"/>
          </a:xfrm>
        </p:grpSpPr>
        <p:pic>
          <p:nvPicPr>
            <p:cNvPr id="5" name="Picture 4">
              <a:extLst>
                <a:ext uri="{FF2B5EF4-FFF2-40B4-BE49-F238E27FC236}">
                  <a16:creationId xmlns:a16="http://schemas.microsoft.com/office/drawing/2014/main" id="{18871C79-E59D-4100-AE55-88D798915B89}"/>
                </a:ext>
              </a:extLst>
            </p:cNvPr>
            <p:cNvPicPr>
              <a:picLocks noChangeAspect="1"/>
            </p:cNvPicPr>
            <p:nvPr/>
          </p:nvPicPr>
          <p:blipFill>
            <a:blip r:embed="rId3"/>
            <a:stretch>
              <a:fillRect/>
            </a:stretch>
          </p:blipFill>
          <p:spPr>
            <a:xfrm rot="16200000">
              <a:off x="2886928" y="9917417"/>
              <a:ext cx="3816006" cy="5724009"/>
            </a:xfrm>
            <a:prstGeom prst="rect">
              <a:avLst/>
            </a:prstGeom>
            <a:ln w="12700">
              <a:solidFill>
                <a:schemeClr val="bg1"/>
              </a:solidFill>
            </a:ln>
          </p:spPr>
        </p:pic>
        <p:pic>
          <p:nvPicPr>
            <p:cNvPr id="7" name="Picture 6">
              <a:extLst>
                <a:ext uri="{FF2B5EF4-FFF2-40B4-BE49-F238E27FC236}">
                  <a16:creationId xmlns:a16="http://schemas.microsoft.com/office/drawing/2014/main" id="{D2DB7FF0-2FC2-8C6F-F490-96520233F198}"/>
                </a:ext>
              </a:extLst>
            </p:cNvPr>
            <p:cNvPicPr>
              <a:picLocks noChangeAspect="1"/>
            </p:cNvPicPr>
            <p:nvPr/>
          </p:nvPicPr>
          <p:blipFill>
            <a:blip r:embed="rId3"/>
            <a:stretch>
              <a:fillRect/>
            </a:stretch>
          </p:blipFill>
          <p:spPr>
            <a:xfrm rot="16200000">
              <a:off x="3468602" y="10625833"/>
              <a:ext cx="3816006" cy="5724009"/>
            </a:xfrm>
            <a:prstGeom prst="rect">
              <a:avLst/>
            </a:prstGeom>
            <a:ln w="12700">
              <a:solidFill>
                <a:schemeClr val="bg1"/>
              </a:solidFill>
            </a:ln>
          </p:spPr>
        </p:pic>
        <p:pic>
          <p:nvPicPr>
            <p:cNvPr id="9" name="Picture 8">
              <a:extLst>
                <a:ext uri="{FF2B5EF4-FFF2-40B4-BE49-F238E27FC236}">
                  <a16:creationId xmlns:a16="http://schemas.microsoft.com/office/drawing/2014/main" id="{49A64274-B498-22A2-8DDA-1E15133D1662}"/>
                </a:ext>
              </a:extLst>
            </p:cNvPr>
            <p:cNvPicPr>
              <a:picLocks noChangeAspect="1"/>
            </p:cNvPicPr>
            <p:nvPr/>
          </p:nvPicPr>
          <p:blipFill>
            <a:blip r:embed="rId3"/>
            <a:stretch>
              <a:fillRect/>
            </a:stretch>
          </p:blipFill>
          <p:spPr>
            <a:xfrm rot="16200000">
              <a:off x="4067163" y="11459653"/>
              <a:ext cx="3816006" cy="5724009"/>
            </a:xfrm>
            <a:prstGeom prst="rect">
              <a:avLst/>
            </a:prstGeom>
            <a:ln w="12700">
              <a:solidFill>
                <a:schemeClr val="bg1"/>
              </a:solidFill>
            </a:ln>
          </p:spPr>
        </p:pic>
        <p:sp>
          <p:nvSpPr>
            <p:cNvPr id="25" name="Rectangle 24">
              <a:extLst>
                <a:ext uri="{FF2B5EF4-FFF2-40B4-BE49-F238E27FC236}">
                  <a16:creationId xmlns:a16="http://schemas.microsoft.com/office/drawing/2014/main" id="{3D7FB566-05EC-E214-98F1-3947D180923C}"/>
                </a:ext>
              </a:extLst>
            </p:cNvPr>
            <p:cNvSpPr/>
            <p:nvPr/>
          </p:nvSpPr>
          <p:spPr>
            <a:xfrm>
              <a:off x="4309651" y="15301211"/>
              <a:ext cx="3331029" cy="1667639"/>
            </a:xfrm>
            <a:prstGeom prst="rect">
              <a:avLst/>
            </a:prstGeom>
            <a:solidFill>
              <a:schemeClr val="tx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bg1"/>
                  </a:solidFill>
                </a:rPr>
                <a:t>Noise</a:t>
              </a:r>
            </a:p>
          </p:txBody>
        </p:sp>
      </p:grpSp>
      <p:grpSp>
        <p:nvGrpSpPr>
          <p:cNvPr id="43" name="Group 42">
            <a:extLst>
              <a:ext uri="{FF2B5EF4-FFF2-40B4-BE49-F238E27FC236}">
                <a16:creationId xmlns:a16="http://schemas.microsoft.com/office/drawing/2014/main" id="{131D03A5-A3B4-B659-FB78-A762D2771C23}"/>
              </a:ext>
            </a:extLst>
          </p:cNvPr>
          <p:cNvGrpSpPr/>
          <p:nvPr/>
        </p:nvGrpSpPr>
        <p:grpSpPr>
          <a:xfrm>
            <a:off x="10610797" y="12854106"/>
            <a:ext cx="4549727" cy="4663803"/>
            <a:chOff x="18211953" y="9820657"/>
            <a:chExt cx="6074229" cy="6074229"/>
          </a:xfrm>
        </p:grpSpPr>
        <p:sp>
          <p:nvSpPr>
            <p:cNvPr id="37" name="Rectangle 36">
              <a:extLst>
                <a:ext uri="{FF2B5EF4-FFF2-40B4-BE49-F238E27FC236}">
                  <a16:creationId xmlns:a16="http://schemas.microsoft.com/office/drawing/2014/main" id="{D490E78C-F9B0-85E5-1702-5D0D26803311}"/>
                </a:ext>
              </a:extLst>
            </p:cNvPr>
            <p:cNvSpPr/>
            <p:nvPr/>
          </p:nvSpPr>
          <p:spPr>
            <a:xfrm>
              <a:off x="18211953" y="9820657"/>
              <a:ext cx="6074229" cy="60742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endParaRPr lang="en-US" sz="2400" dirty="0">
                <a:solidFill>
                  <a:schemeClr val="tx1"/>
                </a:solidFill>
                <a:latin typeface="+mj-lt"/>
              </a:endParaRPr>
            </a:p>
            <a:p>
              <a:pPr algn="ctr">
                <a:lnSpc>
                  <a:spcPct val="90000"/>
                </a:lnSpc>
              </a:pPr>
              <a:r>
                <a:rPr lang="en-US" sz="4400" dirty="0">
                  <a:solidFill>
                    <a:schemeClr val="tx1"/>
                  </a:solidFill>
                  <a:latin typeface="+mj-lt"/>
                </a:rPr>
                <a:t>Generator</a:t>
              </a:r>
            </a:p>
          </p:txBody>
        </p:sp>
        <p:pic>
          <p:nvPicPr>
            <p:cNvPr id="42" name="Picture 41" descr="A white line art with circles and dots&#10;&#10;Description automatically generated with medium confidence">
              <a:extLst>
                <a:ext uri="{FF2B5EF4-FFF2-40B4-BE49-F238E27FC236}">
                  <a16:creationId xmlns:a16="http://schemas.microsoft.com/office/drawing/2014/main" id="{E1177C3D-F108-0017-F26B-95E3586A68B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810514" y="10875360"/>
              <a:ext cx="4903938" cy="4903938"/>
            </a:xfrm>
            <a:prstGeom prst="rect">
              <a:avLst/>
            </a:prstGeom>
          </p:spPr>
        </p:pic>
      </p:grpSp>
      <p:grpSp>
        <p:nvGrpSpPr>
          <p:cNvPr id="55" name="Group 54">
            <a:extLst>
              <a:ext uri="{FF2B5EF4-FFF2-40B4-BE49-F238E27FC236}">
                <a16:creationId xmlns:a16="http://schemas.microsoft.com/office/drawing/2014/main" id="{49DD8BAA-1A1F-7588-ED5D-02F5697A44AF}"/>
              </a:ext>
            </a:extLst>
          </p:cNvPr>
          <p:cNvGrpSpPr/>
          <p:nvPr/>
        </p:nvGrpSpPr>
        <p:grpSpPr>
          <a:xfrm>
            <a:off x="16701108" y="12567571"/>
            <a:ext cx="5273778" cy="6014702"/>
            <a:chOff x="16701108" y="10869400"/>
            <a:chExt cx="5273778" cy="6014702"/>
          </a:xfrm>
        </p:grpSpPr>
        <p:pic>
          <p:nvPicPr>
            <p:cNvPr id="45" name="Picture 44" descr="Two robots looking at each other&#10;&#10;Description automatically generated">
              <a:extLst>
                <a:ext uri="{FF2B5EF4-FFF2-40B4-BE49-F238E27FC236}">
                  <a16:creationId xmlns:a16="http://schemas.microsoft.com/office/drawing/2014/main" id="{F088A465-B494-D5C3-CEB1-39A2851FBC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701108" y="10869400"/>
              <a:ext cx="4198563" cy="4212687"/>
            </a:xfrm>
            <a:prstGeom prst="rect">
              <a:avLst/>
            </a:prstGeom>
          </p:spPr>
        </p:pic>
        <p:pic>
          <p:nvPicPr>
            <p:cNvPr id="46" name="Picture 45" descr="Two robots looking at each other&#10;&#10;Description automatically generated">
              <a:extLst>
                <a:ext uri="{FF2B5EF4-FFF2-40B4-BE49-F238E27FC236}">
                  <a16:creationId xmlns:a16="http://schemas.microsoft.com/office/drawing/2014/main" id="{6F74FE10-4F01-5305-0E19-1D6C12A198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208918" y="11354201"/>
              <a:ext cx="4236385" cy="4212687"/>
            </a:xfrm>
            <a:prstGeom prst="rect">
              <a:avLst/>
            </a:prstGeom>
          </p:spPr>
        </p:pic>
        <p:pic>
          <p:nvPicPr>
            <p:cNvPr id="44" name="Picture 43" descr="A row of arcade machines&#10;&#10;Description automatically generated">
              <a:extLst>
                <a:ext uri="{FF2B5EF4-FFF2-40B4-BE49-F238E27FC236}">
                  <a16:creationId xmlns:a16="http://schemas.microsoft.com/office/drawing/2014/main" id="{5C933AAC-71BA-F778-C387-B6CD40D8089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763605" y="11839002"/>
              <a:ext cx="4211281" cy="4211281"/>
            </a:xfrm>
            <a:prstGeom prst="rect">
              <a:avLst/>
            </a:prstGeom>
          </p:spPr>
        </p:pic>
        <p:sp>
          <p:nvSpPr>
            <p:cNvPr id="47" name="Rectangle 46">
              <a:extLst>
                <a:ext uri="{FF2B5EF4-FFF2-40B4-BE49-F238E27FC236}">
                  <a16:creationId xmlns:a16="http://schemas.microsoft.com/office/drawing/2014/main" id="{9A45AE9F-DCF7-8017-4AC1-16ADBBD728C4}"/>
                </a:ext>
              </a:extLst>
            </p:cNvPr>
            <p:cNvSpPr/>
            <p:nvPr/>
          </p:nvSpPr>
          <p:spPr>
            <a:xfrm>
              <a:off x="18203730" y="15216463"/>
              <a:ext cx="3331029" cy="1667639"/>
            </a:xfrm>
            <a:prstGeom prst="rect">
              <a:avLst/>
            </a:prstGeom>
            <a:solidFill>
              <a:schemeClr val="tx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bg1"/>
                  </a:solidFill>
                </a:rPr>
                <a:t>Fake Images</a:t>
              </a:r>
            </a:p>
          </p:txBody>
        </p:sp>
      </p:grpSp>
      <p:grpSp>
        <p:nvGrpSpPr>
          <p:cNvPr id="53" name="Group 52">
            <a:extLst>
              <a:ext uri="{FF2B5EF4-FFF2-40B4-BE49-F238E27FC236}">
                <a16:creationId xmlns:a16="http://schemas.microsoft.com/office/drawing/2014/main" id="{FD7A8972-CD3A-9389-9D27-70DE00DA54D7}"/>
              </a:ext>
            </a:extLst>
          </p:cNvPr>
          <p:cNvGrpSpPr/>
          <p:nvPr/>
        </p:nvGrpSpPr>
        <p:grpSpPr>
          <a:xfrm>
            <a:off x="31074842" y="7016476"/>
            <a:ext cx="3185651" cy="6548284"/>
            <a:chOff x="30610268" y="4787558"/>
            <a:chExt cx="3185651" cy="6548284"/>
          </a:xfrm>
        </p:grpSpPr>
        <p:sp>
          <p:nvSpPr>
            <p:cNvPr id="48" name="Rectangle 47">
              <a:extLst>
                <a:ext uri="{FF2B5EF4-FFF2-40B4-BE49-F238E27FC236}">
                  <a16:creationId xmlns:a16="http://schemas.microsoft.com/office/drawing/2014/main" id="{DEAD64B7-B12C-7BDA-43FD-9CA1D0A34578}"/>
                </a:ext>
              </a:extLst>
            </p:cNvPr>
            <p:cNvSpPr/>
            <p:nvPr/>
          </p:nvSpPr>
          <p:spPr>
            <a:xfrm>
              <a:off x="30610268" y="4787558"/>
              <a:ext cx="3185651" cy="65482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49" name="Oval 48">
              <a:extLst>
                <a:ext uri="{FF2B5EF4-FFF2-40B4-BE49-F238E27FC236}">
                  <a16:creationId xmlns:a16="http://schemas.microsoft.com/office/drawing/2014/main" id="{857F10A0-7DF9-5098-A745-688F6C862C43}"/>
                </a:ext>
              </a:extLst>
            </p:cNvPr>
            <p:cNvSpPr/>
            <p:nvPr/>
          </p:nvSpPr>
          <p:spPr>
            <a:xfrm>
              <a:off x="31082215" y="5294967"/>
              <a:ext cx="2241756" cy="2241756"/>
            </a:xfrm>
            <a:prstGeom prst="ellipse">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Real</a:t>
              </a:r>
            </a:p>
          </p:txBody>
        </p:sp>
        <p:sp>
          <p:nvSpPr>
            <p:cNvPr id="50" name="Oval 49">
              <a:extLst>
                <a:ext uri="{FF2B5EF4-FFF2-40B4-BE49-F238E27FC236}">
                  <a16:creationId xmlns:a16="http://schemas.microsoft.com/office/drawing/2014/main" id="{2325802D-4428-1051-1CF4-E720A86EF457}"/>
                </a:ext>
              </a:extLst>
            </p:cNvPr>
            <p:cNvSpPr/>
            <p:nvPr/>
          </p:nvSpPr>
          <p:spPr>
            <a:xfrm>
              <a:off x="31082215" y="8137729"/>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Fake</a:t>
              </a:r>
            </a:p>
          </p:txBody>
        </p:sp>
        <p:pic>
          <p:nvPicPr>
            <p:cNvPr id="51" name="Graphic 50" descr="Checkmark with solid fill">
              <a:extLst>
                <a:ext uri="{FF2B5EF4-FFF2-40B4-BE49-F238E27FC236}">
                  <a16:creationId xmlns:a16="http://schemas.microsoft.com/office/drawing/2014/main" id="{381FECA5-0220-07A6-28D7-819D46ED2EC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1745893" y="5641566"/>
              <a:ext cx="914400" cy="914400"/>
            </a:xfrm>
            <a:prstGeom prst="rect">
              <a:avLst/>
            </a:prstGeom>
          </p:spPr>
        </p:pic>
        <p:pic>
          <p:nvPicPr>
            <p:cNvPr id="52" name="Graphic 51" descr="Close with solid fill">
              <a:extLst>
                <a:ext uri="{FF2B5EF4-FFF2-40B4-BE49-F238E27FC236}">
                  <a16:creationId xmlns:a16="http://schemas.microsoft.com/office/drawing/2014/main" id="{334DD0CF-1CC1-3DAA-4D84-ADA2872B5A43}"/>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1745893" y="8581874"/>
              <a:ext cx="914400" cy="914400"/>
            </a:xfrm>
            <a:prstGeom prst="rect">
              <a:avLst/>
            </a:prstGeom>
          </p:spPr>
        </p:pic>
      </p:grpSp>
      <p:grpSp>
        <p:nvGrpSpPr>
          <p:cNvPr id="56" name="Group 55">
            <a:extLst>
              <a:ext uri="{FF2B5EF4-FFF2-40B4-BE49-F238E27FC236}">
                <a16:creationId xmlns:a16="http://schemas.microsoft.com/office/drawing/2014/main" id="{8032F07A-83B4-02DC-4AAF-C23492186FFE}"/>
              </a:ext>
            </a:extLst>
          </p:cNvPr>
          <p:cNvGrpSpPr/>
          <p:nvPr/>
        </p:nvGrpSpPr>
        <p:grpSpPr>
          <a:xfrm>
            <a:off x="24390360" y="8478890"/>
            <a:ext cx="4549727" cy="4663803"/>
            <a:chOff x="18211953" y="9820657"/>
            <a:chExt cx="6074229" cy="6074229"/>
          </a:xfrm>
        </p:grpSpPr>
        <p:sp>
          <p:nvSpPr>
            <p:cNvPr id="57" name="Rectangle 56">
              <a:extLst>
                <a:ext uri="{FF2B5EF4-FFF2-40B4-BE49-F238E27FC236}">
                  <a16:creationId xmlns:a16="http://schemas.microsoft.com/office/drawing/2014/main" id="{9E1A9725-5274-8DCB-87D1-75FBE57B2459}"/>
                </a:ext>
              </a:extLst>
            </p:cNvPr>
            <p:cNvSpPr/>
            <p:nvPr/>
          </p:nvSpPr>
          <p:spPr>
            <a:xfrm>
              <a:off x="18211953" y="9820657"/>
              <a:ext cx="6074229" cy="60742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endParaRPr lang="en-US" sz="2800" dirty="0">
                <a:solidFill>
                  <a:schemeClr val="tx1"/>
                </a:solidFill>
                <a:latin typeface="+mj-lt"/>
              </a:endParaRPr>
            </a:p>
            <a:p>
              <a:pPr algn="ctr">
                <a:lnSpc>
                  <a:spcPct val="90000"/>
                </a:lnSpc>
              </a:pPr>
              <a:r>
                <a:rPr lang="en-US" sz="4400" dirty="0">
                  <a:solidFill>
                    <a:schemeClr val="tx1"/>
                  </a:solidFill>
                  <a:latin typeface="+mj-lt"/>
                </a:rPr>
                <a:t>Discriminator</a:t>
              </a:r>
            </a:p>
          </p:txBody>
        </p:sp>
        <p:pic>
          <p:nvPicPr>
            <p:cNvPr id="58" name="Picture 57" descr="A white line art with circles and dots&#10;&#10;Description automatically generated with medium confidence">
              <a:extLst>
                <a:ext uri="{FF2B5EF4-FFF2-40B4-BE49-F238E27FC236}">
                  <a16:creationId xmlns:a16="http://schemas.microsoft.com/office/drawing/2014/main" id="{CC464CE7-2584-4315-B489-5CFF14D550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810514" y="10875360"/>
              <a:ext cx="4903938" cy="4903938"/>
            </a:xfrm>
            <a:prstGeom prst="rect">
              <a:avLst/>
            </a:prstGeom>
          </p:spPr>
        </p:pic>
      </p:grpSp>
      <p:pic>
        <p:nvPicPr>
          <p:cNvPr id="59" name="Picture 58" descr="A dog sitting on a rug&#10;&#10;Description automatically generated">
            <a:extLst>
              <a:ext uri="{FF2B5EF4-FFF2-40B4-BE49-F238E27FC236}">
                <a16:creationId xmlns:a16="http://schemas.microsoft.com/office/drawing/2014/main" id="{475E774F-9A1F-1FD6-E95E-A0BD2B616D4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6734552" y="5272342"/>
            <a:ext cx="4198563" cy="4215384"/>
          </a:xfrm>
          <a:prstGeom prst="rect">
            <a:avLst/>
          </a:prstGeom>
        </p:spPr>
      </p:pic>
      <p:pic>
        <p:nvPicPr>
          <p:cNvPr id="60" name="Picture Placeholder 23" descr="A group of jellyfish in blue water&#10;&#10;Description automatically generated">
            <a:extLst>
              <a:ext uri="{FF2B5EF4-FFF2-40B4-BE49-F238E27FC236}">
                <a16:creationId xmlns:a16="http://schemas.microsoft.com/office/drawing/2014/main" id="{22BBBDEA-04FB-7500-D810-D9C901CC765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7319298" y="5757608"/>
            <a:ext cx="4166562" cy="4215384"/>
          </a:xfrm>
          <a:prstGeom prst="rect">
            <a:avLst/>
          </a:prstGeom>
        </p:spPr>
      </p:pic>
      <p:pic>
        <p:nvPicPr>
          <p:cNvPr id="61" name="Picture 2">
            <a:extLst>
              <a:ext uri="{FF2B5EF4-FFF2-40B4-BE49-F238E27FC236}">
                <a16:creationId xmlns:a16="http://schemas.microsoft.com/office/drawing/2014/main" id="{D1467154-F93B-1C09-EF65-B82E154254E0}"/>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7872043" y="6242875"/>
            <a:ext cx="4166561" cy="4215384"/>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0C17A713-9851-4711-EE1C-CABC4C7A60C8}"/>
              </a:ext>
            </a:extLst>
          </p:cNvPr>
          <p:cNvSpPr/>
          <p:nvPr/>
        </p:nvSpPr>
        <p:spPr>
          <a:xfrm>
            <a:off x="18326439" y="9758815"/>
            <a:ext cx="3331029" cy="1667639"/>
          </a:xfrm>
          <a:prstGeom prst="rect">
            <a:avLst/>
          </a:prstGeom>
          <a:solidFill>
            <a:schemeClr val="tx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bg1"/>
                </a:solidFill>
              </a:rPr>
              <a:t>Real Images</a:t>
            </a:r>
          </a:p>
        </p:txBody>
      </p:sp>
      <p:cxnSp>
        <p:nvCxnSpPr>
          <p:cNvPr id="64" name="Straight Arrow Connector 63">
            <a:extLst>
              <a:ext uri="{FF2B5EF4-FFF2-40B4-BE49-F238E27FC236}">
                <a16:creationId xmlns:a16="http://schemas.microsoft.com/office/drawing/2014/main" id="{8C5D5DBB-30A9-5558-3B9B-93B725C0D446}"/>
              </a:ext>
            </a:extLst>
          </p:cNvPr>
          <p:cNvCxnSpPr>
            <a:cxnSpLocks/>
          </p:cNvCxnSpPr>
          <p:nvPr/>
        </p:nvCxnSpPr>
        <p:spPr>
          <a:xfrm>
            <a:off x="9144000" y="15218804"/>
            <a:ext cx="1175657" cy="0"/>
          </a:xfrm>
          <a:prstGeom prst="straightConnector1">
            <a:avLst/>
          </a:prstGeom>
          <a:ln w="1365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F5790CE-41F3-671D-9F59-8E6317CF1D90}"/>
              </a:ext>
            </a:extLst>
          </p:cNvPr>
          <p:cNvCxnSpPr>
            <a:cxnSpLocks/>
          </p:cNvCxnSpPr>
          <p:nvPr/>
        </p:nvCxnSpPr>
        <p:spPr>
          <a:xfrm>
            <a:off x="15264195" y="15218804"/>
            <a:ext cx="1175657" cy="0"/>
          </a:xfrm>
          <a:prstGeom prst="straightConnector1">
            <a:avLst/>
          </a:prstGeom>
          <a:ln w="1365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29A45B71-7DDD-E9A9-469F-510C692D5670}"/>
              </a:ext>
            </a:extLst>
          </p:cNvPr>
          <p:cNvCxnSpPr>
            <a:cxnSpLocks/>
            <a:stCxn id="61" idx="3"/>
            <a:endCxn id="57" idx="1"/>
          </p:cNvCxnSpPr>
          <p:nvPr/>
        </p:nvCxnSpPr>
        <p:spPr>
          <a:xfrm>
            <a:off x="22038604" y="8350567"/>
            <a:ext cx="2351756" cy="2460225"/>
          </a:xfrm>
          <a:prstGeom prst="bentConnector3">
            <a:avLst/>
          </a:prstGeom>
          <a:ln w="149225">
            <a:solidFill>
              <a:schemeClr val="bg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F6FF4E95-760A-F328-AD50-8F77F743C7B2}"/>
              </a:ext>
            </a:extLst>
          </p:cNvPr>
          <p:cNvCxnSpPr>
            <a:stCxn id="44" idx="3"/>
            <a:endCxn id="57" idx="1"/>
          </p:cNvCxnSpPr>
          <p:nvPr/>
        </p:nvCxnSpPr>
        <p:spPr>
          <a:xfrm flipV="1">
            <a:off x="21974886" y="10810792"/>
            <a:ext cx="2415474" cy="4832022"/>
          </a:xfrm>
          <a:prstGeom prst="bentConnector3">
            <a:avLst>
              <a:gd name="adj1" fmla="val 51352"/>
            </a:avLst>
          </a:prstGeom>
          <a:ln w="149225">
            <a:solidFill>
              <a:schemeClr val="bg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92FD1CD-595D-F8BC-86C2-82BBEADF0470}"/>
              </a:ext>
            </a:extLst>
          </p:cNvPr>
          <p:cNvCxnSpPr>
            <a:cxnSpLocks/>
          </p:cNvCxnSpPr>
          <p:nvPr/>
        </p:nvCxnSpPr>
        <p:spPr>
          <a:xfrm>
            <a:off x="29328538" y="10810791"/>
            <a:ext cx="1175657" cy="0"/>
          </a:xfrm>
          <a:prstGeom prst="straightConnector1">
            <a:avLst/>
          </a:prstGeom>
          <a:ln w="1365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CDA6327-DFC4-12B6-AA99-5DC4A5A713C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0FE754DA-193F-C63C-6D19-D97E2ACA0D8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859067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Image Segmentation</a:t>
            </a:r>
          </a:p>
        </p:txBody>
      </p:sp>
      <p:sp>
        <p:nvSpPr>
          <p:cNvPr id="5" name="Text Placeholder 4">
            <a:extLst>
              <a:ext uri="{FF2B5EF4-FFF2-40B4-BE49-F238E27FC236}">
                <a16:creationId xmlns:a16="http://schemas.microsoft.com/office/drawing/2014/main" id="{BA2D165F-11C0-0404-1AE7-8A7DA79132AD}"/>
              </a:ext>
            </a:extLst>
          </p:cNvPr>
          <p:cNvSpPr>
            <a:spLocks noGrp="1"/>
          </p:cNvSpPr>
          <p:nvPr>
            <p:ph type="body" sz="quarter" idx="10"/>
          </p:nvPr>
        </p:nvSpPr>
        <p:spPr/>
        <p:txBody>
          <a:bodyPr/>
          <a:lstStyle/>
          <a:p>
            <a:endParaRPr lang="en-US"/>
          </a:p>
        </p:txBody>
      </p:sp>
      <p:pic>
        <p:nvPicPr>
          <p:cNvPr id="9" name="Picture 8" descr="A dog sitting on a rug&#10;&#10;Description automatically generated">
            <a:extLst>
              <a:ext uri="{FF2B5EF4-FFF2-40B4-BE49-F238E27FC236}">
                <a16:creationId xmlns:a16="http://schemas.microsoft.com/office/drawing/2014/main" id="{1B102FE4-EA38-868A-D0D9-074BE61777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4600" y="5001769"/>
            <a:ext cx="11878450" cy="11497627"/>
          </a:xfrm>
          <a:prstGeom prst="rect">
            <a:avLst/>
          </a:prstGeom>
        </p:spPr>
      </p:pic>
      <p:pic>
        <p:nvPicPr>
          <p:cNvPr id="14" name="Picture 13" descr="A white outline of a dog&#10;&#10;Description automatically generated">
            <a:extLst>
              <a:ext uri="{FF2B5EF4-FFF2-40B4-BE49-F238E27FC236}">
                <a16:creationId xmlns:a16="http://schemas.microsoft.com/office/drawing/2014/main" id="{1436A456-B229-9ECD-E11B-D477F946FA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182952" y="5001769"/>
            <a:ext cx="11878450" cy="11497627"/>
          </a:xfrm>
          <a:prstGeom prst="rect">
            <a:avLst/>
          </a:prstGeom>
        </p:spPr>
      </p:pic>
      <p:sp>
        <p:nvSpPr>
          <p:cNvPr id="17" name="Arrow: Right 16">
            <a:extLst>
              <a:ext uri="{FF2B5EF4-FFF2-40B4-BE49-F238E27FC236}">
                <a16:creationId xmlns:a16="http://schemas.microsoft.com/office/drawing/2014/main" id="{029B159D-0875-1284-2098-A9F8E87ACF1E}"/>
              </a:ext>
            </a:extLst>
          </p:cNvPr>
          <p:cNvSpPr/>
          <p:nvPr/>
        </p:nvSpPr>
        <p:spPr>
          <a:xfrm>
            <a:off x="14697851" y="10224802"/>
            <a:ext cx="1182542" cy="105156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8" name="Arrow: Right 17">
            <a:extLst>
              <a:ext uri="{FF2B5EF4-FFF2-40B4-BE49-F238E27FC236}">
                <a16:creationId xmlns:a16="http://schemas.microsoft.com/office/drawing/2014/main" id="{082DD8C7-077A-651C-B094-8C499E73B53B}"/>
              </a:ext>
            </a:extLst>
          </p:cNvPr>
          <p:cNvSpPr/>
          <p:nvPr/>
        </p:nvSpPr>
        <p:spPr>
          <a:xfrm>
            <a:off x="20695610" y="10224802"/>
            <a:ext cx="1182542" cy="105156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9" name="TextBox 18">
            <a:extLst>
              <a:ext uri="{FF2B5EF4-FFF2-40B4-BE49-F238E27FC236}">
                <a16:creationId xmlns:a16="http://schemas.microsoft.com/office/drawing/2014/main" id="{47AB9301-77B3-2530-4CC2-4E99CCF90D4A}"/>
              </a:ext>
            </a:extLst>
          </p:cNvPr>
          <p:cNvSpPr txBox="1"/>
          <p:nvPr/>
        </p:nvSpPr>
        <p:spPr>
          <a:xfrm>
            <a:off x="25694640" y="10530221"/>
            <a:ext cx="4278214" cy="707886"/>
          </a:xfrm>
          <a:prstGeom prst="rect">
            <a:avLst/>
          </a:prstGeom>
          <a:noFill/>
        </p:spPr>
        <p:txBody>
          <a:bodyPr wrap="square" rtlCol="0" anchor="ctr">
            <a:spAutoFit/>
          </a:bodyPr>
          <a:lstStyle/>
          <a:p>
            <a:pPr algn="ctr"/>
            <a:r>
              <a:rPr lang="en-US" sz="4000" b="1">
                <a:solidFill>
                  <a:schemeClr val="bg1"/>
                </a:solidFill>
                <a:latin typeface="NVIDIA Sans" panose="020B0503020203020204" pitchFamily="34" charset="0"/>
                <a:cs typeface="NVIDIA Sans" panose="020B0503020203020204" pitchFamily="34" charset="0"/>
              </a:rPr>
              <a:t>Corgi</a:t>
            </a:r>
          </a:p>
        </p:txBody>
      </p:sp>
      <p:sp>
        <p:nvSpPr>
          <p:cNvPr id="20" name="TextBox 19">
            <a:extLst>
              <a:ext uri="{FF2B5EF4-FFF2-40B4-BE49-F238E27FC236}">
                <a16:creationId xmlns:a16="http://schemas.microsoft.com/office/drawing/2014/main" id="{5F8CCE6C-AAD1-B0D6-31B0-A158C5E360D9}"/>
              </a:ext>
            </a:extLst>
          </p:cNvPr>
          <p:cNvSpPr txBox="1"/>
          <p:nvPr/>
        </p:nvSpPr>
        <p:spPr>
          <a:xfrm>
            <a:off x="22884973" y="6172045"/>
            <a:ext cx="4278214" cy="707886"/>
          </a:xfrm>
          <a:prstGeom prst="rect">
            <a:avLst/>
          </a:prstGeom>
          <a:noFill/>
        </p:spPr>
        <p:txBody>
          <a:bodyPr wrap="square" rtlCol="0" anchor="ctr">
            <a:spAutoFit/>
          </a:bodyPr>
          <a:lstStyle/>
          <a:p>
            <a:pPr algn="ctr"/>
            <a:r>
              <a:rPr lang="en-US" sz="4000" b="1">
                <a:latin typeface="NVIDIA Sans" panose="020B0503020203020204" pitchFamily="34" charset="0"/>
                <a:cs typeface="NVIDIA Sans" panose="020B0503020203020204" pitchFamily="34" charset="0"/>
              </a:rPr>
              <a:t>Not Corgi</a:t>
            </a:r>
          </a:p>
        </p:txBody>
      </p:sp>
      <p:pic>
        <p:nvPicPr>
          <p:cNvPr id="2" name="Picture 1">
            <a:extLst>
              <a:ext uri="{FF2B5EF4-FFF2-40B4-BE49-F238E27FC236}">
                <a16:creationId xmlns:a16="http://schemas.microsoft.com/office/drawing/2014/main" id="{B96493C3-B4FD-A042-4FDF-07AD62CD5C37}"/>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5827338" y="8352225"/>
            <a:ext cx="4921323" cy="4921323"/>
          </a:xfrm>
          <a:prstGeom prst="rect">
            <a:avLst/>
          </a:prstGeom>
        </p:spPr>
      </p:pic>
      <p:sp>
        <p:nvSpPr>
          <p:cNvPr id="3" name="TextBox 2">
            <a:extLst>
              <a:ext uri="{FF2B5EF4-FFF2-40B4-BE49-F238E27FC236}">
                <a16:creationId xmlns:a16="http://schemas.microsoft.com/office/drawing/2014/main" id="{FC692119-B645-CA3A-9444-36A8B4802A6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6" name="Slide Number Placeholder 3">
            <a:extLst>
              <a:ext uri="{FF2B5EF4-FFF2-40B4-BE49-F238E27FC236}">
                <a16:creationId xmlns:a16="http://schemas.microsoft.com/office/drawing/2014/main" id="{DFE5379F-C2E5-A92D-84A5-1B59233C3A1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462352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NVIDIA </a:t>
            </a:r>
            <a:br>
              <a:rPr lang="en-US" sz="21600" dirty="0">
                <a:solidFill>
                  <a:srgbClr val="C00000"/>
                </a:solidFill>
              </a:rPr>
            </a:br>
            <a:r>
              <a:rPr lang="en-US" sz="21600" dirty="0">
                <a:solidFill>
                  <a:srgbClr val="C00000"/>
                </a:solidFill>
              </a:rPr>
              <a:t>Generative AI with </a:t>
            </a:r>
            <a:br>
              <a:rPr lang="en-US" sz="21600" dirty="0">
                <a:solidFill>
                  <a:srgbClr val="C00000"/>
                </a:solidFill>
              </a:rPr>
            </a:br>
            <a:r>
              <a:rPr lang="en-US" sz="21600" dirty="0">
                <a:solidFill>
                  <a:srgbClr val="C00000"/>
                </a:solidFill>
              </a:rPr>
              <a:t>Diffusion Models </a:t>
            </a:r>
            <a:br>
              <a:rPr lang="en-US" sz="21600" dirty="0">
                <a:solidFill>
                  <a:srgbClr val="C00000"/>
                </a:solidFill>
              </a:rPr>
            </a:br>
            <a:r>
              <a:rPr lang="en-US" sz="21600" dirty="0">
                <a:solidFill>
                  <a:srgbClr val="C00000"/>
                </a:solidFill>
              </a:rPr>
              <a:t>Part III</a:t>
            </a:r>
            <a:br>
              <a:rPr lang="en-US" sz="21600" dirty="0">
                <a:solidFill>
                  <a:srgbClr val="C00000"/>
                </a:solidFill>
              </a:rPr>
            </a:br>
            <a:r>
              <a:rPr lang="en-US" sz="21600" dirty="0">
                <a:solidFill>
                  <a:schemeClr val="tx1"/>
                </a:solidFill>
              </a:rPr>
              <a:t>[0,1,2] [3, 4] </a:t>
            </a:r>
            <a:r>
              <a:rPr lang="en-US" sz="21600" dirty="0">
                <a:solidFill>
                  <a:srgbClr val="C00000"/>
                </a:solidFill>
              </a:rPr>
              <a:t>[5, 6]</a:t>
            </a: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052628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Image Segmentation + 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NVIDIA Spade</a:t>
            </a:r>
          </a:p>
        </p:txBody>
      </p:sp>
      <p:pic>
        <p:nvPicPr>
          <p:cNvPr id="1026" name="Picture 2">
            <a:extLst>
              <a:ext uri="{FF2B5EF4-FFF2-40B4-BE49-F238E27FC236}">
                <a16:creationId xmlns:a16="http://schemas.microsoft.com/office/drawing/2014/main" id="{B4103B51-9D3D-3465-7389-204A9589805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9684" y="3895344"/>
            <a:ext cx="23936631" cy="145599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45FB5E-5243-4493-A038-DA09254CE38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C8414A89-0A74-04EA-3511-4B1FCCA4D3E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416532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30748514" cy="5943600"/>
          </a:xfrm>
        </p:spPr>
        <p:txBody>
          <a:bodyPr/>
          <a:lstStyle/>
          <a:p>
            <a:r>
              <a:rPr lang="en-US" sz="40000" dirty="0"/>
              <a:t>U-Nets</a:t>
            </a:r>
          </a:p>
        </p:txBody>
      </p:sp>
      <p:sp>
        <p:nvSpPr>
          <p:cNvPr id="2" name="TextBox 1">
            <a:extLst>
              <a:ext uri="{FF2B5EF4-FFF2-40B4-BE49-F238E27FC236}">
                <a16:creationId xmlns:a16="http://schemas.microsoft.com/office/drawing/2014/main" id="{7236BB38-F6C7-E48E-02B6-F9CC8DCED10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48C0E8DB-3B12-A8CD-D4EA-28DBA6D22AD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328206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ful wooden blocks&#10;&#10;Description automatically generated">
            <a:extLst>
              <a:ext uri="{FF2B5EF4-FFF2-40B4-BE49-F238E27FC236}">
                <a16:creationId xmlns:a16="http://schemas.microsoft.com/office/drawing/2014/main" id="{A426791B-B13C-4784-8326-F1E5F13331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6113" y="5466924"/>
            <a:ext cx="5212080" cy="5212080"/>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sp>
        <p:nvSpPr>
          <p:cNvPr id="56" name="Rectangle 55">
            <a:extLst>
              <a:ext uri="{FF2B5EF4-FFF2-40B4-BE49-F238E27FC236}">
                <a16:creationId xmlns:a16="http://schemas.microsoft.com/office/drawing/2014/main" id="{321D19A5-D952-26BA-A5D1-5607B923659B}"/>
              </a:ext>
            </a:extLst>
          </p:cNvPr>
          <p:cNvSpPr/>
          <p:nvPr/>
        </p:nvSpPr>
        <p:spPr>
          <a:xfrm>
            <a:off x="30610268" y="4787558"/>
            <a:ext cx="3185651" cy="65482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57" name="Oval 56">
            <a:extLst>
              <a:ext uri="{FF2B5EF4-FFF2-40B4-BE49-F238E27FC236}">
                <a16:creationId xmlns:a16="http://schemas.microsoft.com/office/drawing/2014/main" id="{3DCB7D6B-0B3E-36B1-E253-C75E8E531633}"/>
              </a:ext>
            </a:extLst>
          </p:cNvPr>
          <p:cNvSpPr/>
          <p:nvPr/>
        </p:nvSpPr>
        <p:spPr>
          <a:xfrm>
            <a:off x="31082215" y="5294967"/>
            <a:ext cx="2241756" cy="2241756"/>
          </a:xfrm>
          <a:prstGeom prst="ellipse">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Real</a:t>
            </a:r>
          </a:p>
        </p:txBody>
      </p:sp>
      <p:sp>
        <p:nvSpPr>
          <p:cNvPr id="60" name="Oval 59">
            <a:extLst>
              <a:ext uri="{FF2B5EF4-FFF2-40B4-BE49-F238E27FC236}">
                <a16:creationId xmlns:a16="http://schemas.microsoft.com/office/drawing/2014/main" id="{828B4D1D-CC7B-3345-381C-9283AA7165E9}"/>
              </a:ext>
            </a:extLst>
          </p:cNvPr>
          <p:cNvSpPr/>
          <p:nvPr/>
        </p:nvSpPr>
        <p:spPr>
          <a:xfrm>
            <a:off x="31082215" y="8137729"/>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Fake</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745893" y="5641566"/>
            <a:ext cx="914400" cy="914400"/>
          </a:xfrm>
          <a:prstGeom prst="rect">
            <a:avLst/>
          </a:prstGeom>
        </p:spPr>
      </p:pic>
      <p:grpSp>
        <p:nvGrpSpPr>
          <p:cNvPr id="1035" name="Group 1034">
            <a:extLst>
              <a:ext uri="{FF2B5EF4-FFF2-40B4-BE49-F238E27FC236}">
                <a16:creationId xmlns:a16="http://schemas.microsoft.com/office/drawing/2014/main" id="{5C9649F3-B79B-B12C-48FA-369FB76A65B7}"/>
              </a:ext>
            </a:extLst>
          </p:cNvPr>
          <p:cNvGrpSpPr/>
          <p:nvPr/>
        </p:nvGrpSpPr>
        <p:grpSpPr>
          <a:xfrm>
            <a:off x="11570397" y="5213610"/>
            <a:ext cx="2868518" cy="5580518"/>
            <a:chOff x="17866626" y="11363695"/>
            <a:chExt cx="2448232" cy="2874828"/>
          </a:xfrm>
          <a:solidFill>
            <a:schemeClr val="bg2">
              <a:lumMod val="25000"/>
            </a:schemeClr>
          </a:solidFill>
          <a:effectLst/>
        </p:grpSpPr>
        <p:sp>
          <p:nvSpPr>
            <p:cNvPr id="1033" name="Trapezoid 1032">
              <a:extLst>
                <a:ext uri="{FF2B5EF4-FFF2-40B4-BE49-F238E27FC236}">
                  <a16:creationId xmlns:a16="http://schemas.microsoft.com/office/drawing/2014/main" id="{2C12AEEC-FF6D-0A2D-B1E5-531994843957}"/>
                </a:ext>
              </a:extLst>
            </p:cNvPr>
            <p:cNvSpPr/>
            <p:nvPr/>
          </p:nvSpPr>
          <p:spPr>
            <a:xfrm rot="5400000">
              <a:off x="17653328" y="11576993"/>
              <a:ext cx="2874828" cy="2448232"/>
            </a:xfrm>
            <a:prstGeom prst="trapezoid">
              <a:avLst>
                <a:gd name="adj" fmla="val 27326"/>
              </a:avLst>
            </a:prstGeom>
            <a:grp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4" name="TextBox 1033">
              <a:extLst>
                <a:ext uri="{FF2B5EF4-FFF2-40B4-BE49-F238E27FC236}">
                  <a16:creationId xmlns:a16="http://schemas.microsoft.com/office/drawing/2014/main" id="{2CF82CBA-0BC6-5474-702C-B129E1B2A62B}"/>
                </a:ext>
              </a:extLst>
            </p:cNvPr>
            <p:cNvSpPr txBox="1"/>
            <p:nvPr/>
          </p:nvSpPr>
          <p:spPr>
            <a:xfrm>
              <a:off x="18058533" y="12135101"/>
              <a:ext cx="2014309" cy="124373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4" name="Cube 53">
            <a:extLst>
              <a:ext uri="{FF2B5EF4-FFF2-40B4-BE49-F238E27FC236}">
                <a16:creationId xmlns:a16="http://schemas.microsoft.com/office/drawing/2014/main" id="{EF69E034-41B5-AB08-1AEB-F1CE09A9E7CC}"/>
              </a:ext>
            </a:extLst>
          </p:cNvPr>
          <p:cNvSpPr/>
          <p:nvPr/>
        </p:nvSpPr>
        <p:spPr>
          <a:xfrm>
            <a:off x="14811797" y="6076951"/>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36" name="Group 1035">
            <a:extLst>
              <a:ext uri="{FF2B5EF4-FFF2-40B4-BE49-F238E27FC236}">
                <a16:creationId xmlns:a16="http://schemas.microsoft.com/office/drawing/2014/main" id="{548BE27C-C5FB-DD75-DAAD-082418DF5CA3}"/>
              </a:ext>
            </a:extLst>
          </p:cNvPr>
          <p:cNvGrpSpPr/>
          <p:nvPr/>
        </p:nvGrpSpPr>
        <p:grpSpPr>
          <a:xfrm>
            <a:off x="17808345" y="6150156"/>
            <a:ext cx="2448232" cy="3168274"/>
            <a:chOff x="17866626" y="10922226"/>
            <a:chExt cx="2448232" cy="3316296"/>
          </a:xfrm>
          <a:solidFill>
            <a:schemeClr val="bg2">
              <a:lumMod val="25000"/>
            </a:schemeClr>
          </a:solidFill>
          <a:scene3d>
            <a:camera prst="orthographicFront"/>
            <a:lightRig rig="threePt" dir="t"/>
          </a:scene3d>
        </p:grpSpPr>
        <p:sp>
          <p:nvSpPr>
            <p:cNvPr id="1037" name="Trapezoid 1036">
              <a:extLst>
                <a:ext uri="{FF2B5EF4-FFF2-40B4-BE49-F238E27FC236}">
                  <a16:creationId xmlns:a16="http://schemas.microsoft.com/office/drawing/2014/main" id="{0E560AFA-C494-7871-8798-AC4347AAEBFB}"/>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8" name="TextBox 1037">
              <a:extLst>
                <a:ext uri="{FF2B5EF4-FFF2-40B4-BE49-F238E27FC236}">
                  <a16:creationId xmlns:a16="http://schemas.microsoft.com/office/drawing/2014/main" id="{8E6D0200-0FE7-CB18-DDF6-D76178BBAEF3}"/>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5" name="Cube 54">
            <a:extLst>
              <a:ext uri="{FF2B5EF4-FFF2-40B4-BE49-F238E27FC236}">
                <a16:creationId xmlns:a16="http://schemas.microsoft.com/office/drawing/2014/main" id="{6EAA52D9-0986-B343-C28E-4CF0A4C05E72}"/>
              </a:ext>
            </a:extLst>
          </p:cNvPr>
          <p:cNvSpPr/>
          <p:nvPr/>
        </p:nvSpPr>
        <p:spPr>
          <a:xfrm>
            <a:off x="20629459" y="6923402"/>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40" name="Group 1039">
            <a:extLst>
              <a:ext uri="{FF2B5EF4-FFF2-40B4-BE49-F238E27FC236}">
                <a16:creationId xmlns:a16="http://schemas.microsoft.com/office/drawing/2014/main" id="{11C92A30-3B36-6DA8-92BE-3724744008D6}"/>
              </a:ext>
            </a:extLst>
          </p:cNvPr>
          <p:cNvGrpSpPr/>
          <p:nvPr/>
        </p:nvGrpSpPr>
        <p:grpSpPr>
          <a:xfrm>
            <a:off x="26565964" y="5870427"/>
            <a:ext cx="3727732" cy="3764421"/>
            <a:chOff x="26475353" y="5661982"/>
            <a:chExt cx="3727732" cy="3764421"/>
          </a:xfrm>
        </p:grpSpPr>
        <p:pic>
          <p:nvPicPr>
            <p:cNvPr id="62" name="Picture 61" descr="A black background with a black square&#10;&#10;Description automatically generated with medium confidence">
              <a:extLst>
                <a:ext uri="{FF2B5EF4-FFF2-40B4-BE49-F238E27FC236}">
                  <a16:creationId xmlns:a16="http://schemas.microsoft.com/office/drawing/2014/main" id="{83ACBFE5-C032-EC41-B9A9-EBADA3D8D85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475353" y="5661982"/>
              <a:ext cx="3727732" cy="3727732"/>
            </a:xfrm>
            <a:prstGeom prst="rect">
              <a:avLst/>
            </a:prstGeom>
          </p:spPr>
        </p:pic>
        <p:sp>
          <p:nvSpPr>
            <p:cNvPr id="1039" name="TextBox 1038">
              <a:extLst>
                <a:ext uri="{FF2B5EF4-FFF2-40B4-BE49-F238E27FC236}">
                  <a16:creationId xmlns:a16="http://schemas.microsoft.com/office/drawing/2014/main" id="{5EF155A7-7E91-97D6-DD2C-DEF358A369C7}"/>
                </a:ext>
              </a:extLst>
            </p:cNvPr>
            <p:cNvSpPr txBox="1"/>
            <p:nvPr/>
          </p:nvSpPr>
          <p:spPr>
            <a:xfrm>
              <a:off x="26649058" y="8718517"/>
              <a:ext cx="2890684" cy="707886"/>
            </a:xfrm>
            <a:prstGeom prst="rect">
              <a:avLst/>
            </a:prstGeom>
            <a:noFill/>
          </p:spPr>
          <p:txBody>
            <a:bodyPr wrap="square" rtlCol="0">
              <a:spAutoFit/>
            </a:bodyPr>
            <a:lstStyle/>
            <a:p>
              <a:pPr algn="ctr"/>
              <a:r>
                <a:rPr lang="en-US" sz="4000">
                  <a:solidFill>
                    <a:schemeClr val="bg1"/>
                  </a:solidFill>
                  <a:latin typeface="+mj-lt"/>
                </a:rPr>
                <a:t>DNN</a:t>
              </a:r>
            </a:p>
          </p:txBody>
        </p:sp>
      </p:gr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745893" y="8581874"/>
            <a:ext cx="914400" cy="914400"/>
          </a:xfrm>
          <a:prstGeom prst="rect">
            <a:avLst/>
          </a:prstGeom>
        </p:spPr>
      </p:pic>
      <p:sp>
        <p:nvSpPr>
          <p:cNvPr id="1049" name="TextBox 1048">
            <a:extLst>
              <a:ext uri="{FF2B5EF4-FFF2-40B4-BE49-F238E27FC236}">
                <a16:creationId xmlns:a16="http://schemas.microsoft.com/office/drawing/2014/main" id="{654199DD-B884-2BA0-340D-48467CF50A4B}"/>
              </a:ext>
            </a:extLst>
          </p:cNvPr>
          <p:cNvSpPr txBox="1"/>
          <p:nvPr/>
        </p:nvSpPr>
        <p:spPr>
          <a:xfrm rot="10800000">
            <a:off x="25449173" y="5213609"/>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[0.1, -.2, … 0.9]</a:t>
            </a:r>
          </a:p>
        </p:txBody>
      </p:sp>
      <p:sp>
        <p:nvSpPr>
          <p:cNvPr id="1050" name="TextBox 1049">
            <a:extLst>
              <a:ext uri="{FF2B5EF4-FFF2-40B4-BE49-F238E27FC236}">
                <a16:creationId xmlns:a16="http://schemas.microsoft.com/office/drawing/2014/main" id="{60112976-0F3A-F62E-A24F-E517A6A47C33}"/>
              </a:ext>
            </a:extLst>
          </p:cNvPr>
          <p:cNvSpPr txBox="1"/>
          <p:nvPr/>
        </p:nvSpPr>
        <p:spPr>
          <a:xfrm>
            <a:off x="24403940" y="10671440"/>
            <a:ext cx="2890684" cy="707886"/>
          </a:xfrm>
          <a:prstGeom prst="rect">
            <a:avLst/>
          </a:prstGeom>
          <a:noFill/>
        </p:spPr>
        <p:txBody>
          <a:bodyPr wrap="square" rtlCol="0">
            <a:spAutoFit/>
          </a:bodyPr>
          <a:lstStyle/>
          <a:p>
            <a:pPr algn="ctr"/>
            <a:r>
              <a:rPr lang="en-US" sz="4000">
                <a:solidFill>
                  <a:schemeClr val="bg1"/>
                </a:solidFill>
                <a:latin typeface="+mj-lt"/>
              </a:rPr>
              <a:t>Flatten</a:t>
            </a:r>
          </a:p>
        </p:txBody>
      </p:sp>
      <p:grpSp>
        <p:nvGrpSpPr>
          <p:cNvPr id="23" name="Group 22">
            <a:extLst>
              <a:ext uri="{FF2B5EF4-FFF2-40B4-BE49-F238E27FC236}">
                <a16:creationId xmlns:a16="http://schemas.microsoft.com/office/drawing/2014/main" id="{AF632970-784C-DB40-AE4B-0A5ADA678787}"/>
              </a:ext>
            </a:extLst>
          </p:cNvPr>
          <p:cNvGrpSpPr/>
          <p:nvPr/>
        </p:nvGrpSpPr>
        <p:grpSpPr>
          <a:xfrm>
            <a:off x="7033160" y="5608026"/>
            <a:ext cx="5299553" cy="5120640"/>
            <a:chOff x="7003690" y="10034183"/>
            <a:chExt cx="5299553" cy="5120640"/>
          </a:xfrm>
        </p:grpSpPr>
        <p:pic>
          <p:nvPicPr>
            <p:cNvPr id="7" name="Picture 6">
              <a:extLst>
                <a:ext uri="{FF2B5EF4-FFF2-40B4-BE49-F238E27FC236}">
                  <a16:creationId xmlns:a16="http://schemas.microsoft.com/office/drawing/2014/main" id="{40DB1090-18AE-26D5-CD19-7FECEB671634}"/>
                </a:ext>
              </a:extLst>
            </p:cNvPr>
            <p:cNvPicPr>
              <a:picLocks/>
            </p:cNvPicPr>
            <p:nvPr/>
          </p:nvPicPr>
          <p:blipFill>
            <a:blip r:embed="rId9"/>
            <a:stretch>
              <a:fillRect/>
            </a:stretch>
          </p:blipFill>
          <p:spPr>
            <a:xfrm>
              <a:off x="7003690" y="10034183"/>
              <a:ext cx="4206240" cy="5120640"/>
            </a:xfrm>
            <a:prstGeom prst="rect">
              <a:avLst/>
            </a:prstGeom>
            <a:scene3d>
              <a:camera prst="isometricOffAxis2Right"/>
              <a:lightRig rig="threePt" dir="t"/>
            </a:scene3d>
          </p:spPr>
        </p:pic>
        <p:pic>
          <p:nvPicPr>
            <p:cNvPr id="9" name="Picture 8">
              <a:extLst>
                <a:ext uri="{FF2B5EF4-FFF2-40B4-BE49-F238E27FC236}">
                  <a16:creationId xmlns:a16="http://schemas.microsoft.com/office/drawing/2014/main" id="{F46E2DF1-D4BB-6AA5-8540-C7BAC480A160}"/>
                </a:ext>
              </a:extLst>
            </p:cNvPr>
            <p:cNvPicPr>
              <a:picLocks/>
            </p:cNvPicPr>
            <p:nvPr/>
          </p:nvPicPr>
          <p:blipFill>
            <a:blip r:embed="rId10"/>
            <a:stretch>
              <a:fillRect/>
            </a:stretch>
          </p:blipFill>
          <p:spPr>
            <a:xfrm>
              <a:off x="7550347" y="10034183"/>
              <a:ext cx="4206240" cy="5120640"/>
            </a:xfrm>
            <a:prstGeom prst="rect">
              <a:avLst/>
            </a:prstGeom>
            <a:scene3d>
              <a:camera prst="isometricOffAxis2Right"/>
              <a:lightRig rig="threePt" dir="t"/>
            </a:scene3d>
          </p:spPr>
        </p:pic>
        <p:pic>
          <p:nvPicPr>
            <p:cNvPr id="12" name="Picture 11">
              <a:extLst>
                <a:ext uri="{FF2B5EF4-FFF2-40B4-BE49-F238E27FC236}">
                  <a16:creationId xmlns:a16="http://schemas.microsoft.com/office/drawing/2014/main" id="{0202F0BF-7B0B-B9FC-B4B6-8D2F8A52AC97}"/>
                </a:ext>
              </a:extLst>
            </p:cNvPr>
            <p:cNvPicPr>
              <a:picLocks/>
            </p:cNvPicPr>
            <p:nvPr/>
          </p:nvPicPr>
          <p:blipFill>
            <a:blip r:embed="rId11"/>
            <a:stretch>
              <a:fillRect/>
            </a:stretch>
          </p:blipFill>
          <p:spPr>
            <a:xfrm>
              <a:off x="8097003" y="10034183"/>
              <a:ext cx="4206240" cy="5120640"/>
            </a:xfrm>
            <a:prstGeom prst="rect">
              <a:avLst/>
            </a:prstGeom>
            <a:scene3d>
              <a:camera prst="isometricOffAxis2Right"/>
              <a:lightRig rig="threePt" dir="t"/>
            </a:scene3d>
          </p:spPr>
        </p:pic>
      </p:grpSp>
      <p:sp>
        <p:nvSpPr>
          <p:cNvPr id="2" name="TextBox 1">
            <a:extLst>
              <a:ext uri="{FF2B5EF4-FFF2-40B4-BE49-F238E27FC236}">
                <a16:creationId xmlns:a16="http://schemas.microsoft.com/office/drawing/2014/main" id="{91503F69-E74A-4C61-C736-60606C6C6326}"/>
              </a:ext>
            </a:extLst>
          </p:cNvPr>
          <p:cNvSpPr txBox="1"/>
          <p:nvPr/>
        </p:nvSpPr>
        <p:spPr>
          <a:xfrm rot="10800000">
            <a:off x="3769887" y="13048388"/>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[0.2, -.8, … -0.1]</a:t>
            </a:r>
          </a:p>
        </p:txBody>
      </p:sp>
      <p:sp>
        <p:nvSpPr>
          <p:cNvPr id="3" name="TextBox 2">
            <a:extLst>
              <a:ext uri="{FF2B5EF4-FFF2-40B4-BE49-F238E27FC236}">
                <a16:creationId xmlns:a16="http://schemas.microsoft.com/office/drawing/2014/main" id="{7D286C98-A460-7103-3CE8-E8B35AEB3E79}"/>
              </a:ext>
            </a:extLst>
          </p:cNvPr>
          <p:cNvSpPr txBox="1"/>
          <p:nvPr/>
        </p:nvSpPr>
        <p:spPr>
          <a:xfrm>
            <a:off x="2514600" y="18530693"/>
            <a:ext cx="3310791" cy="707886"/>
          </a:xfrm>
          <a:prstGeom prst="rect">
            <a:avLst/>
          </a:prstGeom>
          <a:noFill/>
        </p:spPr>
        <p:txBody>
          <a:bodyPr wrap="square" rtlCol="0">
            <a:spAutoFit/>
          </a:bodyPr>
          <a:lstStyle/>
          <a:p>
            <a:pPr algn="ctr"/>
            <a:r>
              <a:rPr lang="en-US" sz="4000">
                <a:solidFill>
                  <a:schemeClr val="bg1"/>
                </a:solidFill>
                <a:latin typeface="+mj-lt"/>
              </a:rPr>
              <a:t>Noise Vector</a:t>
            </a:r>
          </a:p>
        </p:txBody>
      </p:sp>
      <p:sp>
        <p:nvSpPr>
          <p:cNvPr id="4" name="Cube 3">
            <a:extLst>
              <a:ext uri="{FF2B5EF4-FFF2-40B4-BE49-F238E27FC236}">
                <a16:creationId xmlns:a16="http://schemas.microsoft.com/office/drawing/2014/main" id="{27A408EB-B3D7-1EEE-D2E3-183B792AAA3A}"/>
              </a:ext>
            </a:extLst>
          </p:cNvPr>
          <p:cNvSpPr/>
          <p:nvPr/>
        </p:nvSpPr>
        <p:spPr>
          <a:xfrm>
            <a:off x="5032016" y="14875551"/>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6" name="Group 5">
            <a:extLst>
              <a:ext uri="{FF2B5EF4-FFF2-40B4-BE49-F238E27FC236}">
                <a16:creationId xmlns:a16="http://schemas.microsoft.com/office/drawing/2014/main" id="{677A8D94-F387-4B7B-48B0-B5717861DB5E}"/>
              </a:ext>
            </a:extLst>
          </p:cNvPr>
          <p:cNvGrpSpPr/>
          <p:nvPr/>
        </p:nvGrpSpPr>
        <p:grpSpPr>
          <a:xfrm flipH="1">
            <a:off x="9720211" y="14120650"/>
            <a:ext cx="2448232" cy="3168274"/>
            <a:chOff x="17866626" y="10922226"/>
            <a:chExt cx="2448232" cy="3316296"/>
          </a:xfrm>
          <a:solidFill>
            <a:schemeClr val="bg2">
              <a:lumMod val="25000"/>
            </a:schemeClr>
          </a:solidFill>
          <a:scene3d>
            <a:camera prst="orthographicFront"/>
            <a:lightRig rig="threePt" dir="t"/>
          </a:scene3d>
        </p:grpSpPr>
        <p:sp>
          <p:nvSpPr>
            <p:cNvPr id="8" name="Trapezoid 7">
              <a:extLst>
                <a:ext uri="{FF2B5EF4-FFF2-40B4-BE49-F238E27FC236}">
                  <a16:creationId xmlns:a16="http://schemas.microsoft.com/office/drawing/2014/main" id="{6352835B-4E03-23A4-4B3D-41CD60F52CE5}"/>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 name="TextBox 9">
              <a:extLst>
                <a:ext uri="{FF2B5EF4-FFF2-40B4-BE49-F238E27FC236}">
                  <a16:creationId xmlns:a16="http://schemas.microsoft.com/office/drawing/2014/main" id="{A8F4C0FD-8CCA-1692-A37B-3FF45DDE2460}"/>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sp>
        <p:nvSpPr>
          <p:cNvPr id="14" name="Cube 13">
            <a:extLst>
              <a:ext uri="{FF2B5EF4-FFF2-40B4-BE49-F238E27FC236}">
                <a16:creationId xmlns:a16="http://schemas.microsoft.com/office/drawing/2014/main" id="{5A860DDB-F4A3-4F97-310B-1CCA43BC89CD}"/>
              </a:ext>
            </a:extLst>
          </p:cNvPr>
          <p:cNvSpPr/>
          <p:nvPr/>
        </p:nvSpPr>
        <p:spPr>
          <a:xfrm>
            <a:off x="12526562" y="13464277"/>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5" name="Group 14">
            <a:extLst>
              <a:ext uri="{FF2B5EF4-FFF2-40B4-BE49-F238E27FC236}">
                <a16:creationId xmlns:a16="http://schemas.microsoft.com/office/drawing/2014/main" id="{C94824DC-291A-2C18-E94A-FB90B319DC99}"/>
              </a:ext>
            </a:extLst>
          </p:cNvPr>
          <p:cNvGrpSpPr/>
          <p:nvPr/>
        </p:nvGrpSpPr>
        <p:grpSpPr>
          <a:xfrm flipH="1">
            <a:off x="15540622" y="12567826"/>
            <a:ext cx="2868518" cy="5580518"/>
            <a:chOff x="17866626" y="11363695"/>
            <a:chExt cx="2448232" cy="2874828"/>
          </a:xfrm>
          <a:solidFill>
            <a:schemeClr val="bg2">
              <a:lumMod val="25000"/>
            </a:schemeClr>
          </a:solidFill>
          <a:effectLst/>
          <a:scene3d>
            <a:camera prst="orthographicFront"/>
            <a:lightRig rig="threePt" dir="t"/>
          </a:scene3d>
        </p:grpSpPr>
        <p:sp>
          <p:nvSpPr>
            <p:cNvPr id="16" name="Trapezoid 15">
              <a:extLst>
                <a:ext uri="{FF2B5EF4-FFF2-40B4-BE49-F238E27FC236}">
                  <a16:creationId xmlns:a16="http://schemas.microsoft.com/office/drawing/2014/main" id="{A5516974-69FB-BB07-4BCD-51C99209F68B}"/>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7" name="TextBox 16">
              <a:extLst>
                <a:ext uri="{FF2B5EF4-FFF2-40B4-BE49-F238E27FC236}">
                  <a16:creationId xmlns:a16="http://schemas.microsoft.com/office/drawing/2014/main" id="{531F85ED-C7E1-F515-9B2E-FE0694426215}"/>
                </a:ext>
              </a:extLst>
            </p:cNvPr>
            <p:cNvSpPr txBox="1"/>
            <p:nvPr/>
          </p:nvSpPr>
          <p:spPr>
            <a:xfrm>
              <a:off x="18058533" y="12305096"/>
              <a:ext cx="2014309" cy="903749"/>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pic>
        <p:nvPicPr>
          <p:cNvPr id="18" name="Picture 17" descr="A row of arcade machines&#10;&#10;Description automatically generated">
            <a:extLst>
              <a:ext uri="{FF2B5EF4-FFF2-40B4-BE49-F238E27FC236}">
                <a16:creationId xmlns:a16="http://schemas.microsoft.com/office/drawing/2014/main" id="{7B38237A-C225-2047-A327-00660CC5897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2570530" y="12604647"/>
            <a:ext cx="5219481" cy="5219481"/>
          </a:xfrm>
          <a:prstGeom prst="rect">
            <a:avLst/>
          </a:prstGeom>
        </p:spPr>
      </p:pic>
      <p:grpSp>
        <p:nvGrpSpPr>
          <p:cNvPr id="19" name="Group 18">
            <a:extLst>
              <a:ext uri="{FF2B5EF4-FFF2-40B4-BE49-F238E27FC236}">
                <a16:creationId xmlns:a16="http://schemas.microsoft.com/office/drawing/2014/main" id="{FF445A3F-870C-5A0D-BD29-DDD589D13503}"/>
              </a:ext>
            </a:extLst>
          </p:cNvPr>
          <p:cNvGrpSpPr/>
          <p:nvPr/>
        </p:nvGrpSpPr>
        <p:grpSpPr>
          <a:xfrm>
            <a:off x="17830521" y="12709358"/>
            <a:ext cx="5256808" cy="5126092"/>
            <a:chOff x="9719389" y="5884925"/>
            <a:chExt cx="4721396" cy="3811927"/>
          </a:xfrm>
        </p:grpSpPr>
        <p:pic>
          <p:nvPicPr>
            <p:cNvPr id="20" name="Picture 19">
              <a:extLst>
                <a:ext uri="{FF2B5EF4-FFF2-40B4-BE49-F238E27FC236}">
                  <a16:creationId xmlns:a16="http://schemas.microsoft.com/office/drawing/2014/main" id="{19EC108A-D05E-908B-A5AD-E17B22ACB2A5}"/>
                </a:ext>
              </a:extLst>
            </p:cNvPr>
            <p:cNvPicPr>
              <a:picLocks noChangeAspect="1"/>
            </p:cNvPicPr>
            <p:nvPr/>
          </p:nvPicPr>
          <p:blipFill>
            <a:blip r:embed="rId13"/>
            <a:stretch>
              <a:fillRect/>
            </a:stretch>
          </p:blipFill>
          <p:spPr>
            <a:xfrm>
              <a:off x="9719389" y="5888737"/>
              <a:ext cx="3777830" cy="3762927"/>
            </a:xfrm>
            <a:prstGeom prst="rect">
              <a:avLst/>
            </a:prstGeom>
            <a:scene3d>
              <a:camera prst="isometricOffAxis2Right"/>
              <a:lightRig rig="threePt" dir="t"/>
            </a:scene3d>
          </p:spPr>
        </p:pic>
        <p:pic>
          <p:nvPicPr>
            <p:cNvPr id="21" name="Picture 20">
              <a:extLst>
                <a:ext uri="{FF2B5EF4-FFF2-40B4-BE49-F238E27FC236}">
                  <a16:creationId xmlns:a16="http://schemas.microsoft.com/office/drawing/2014/main" id="{BFDA72AF-54A2-F4CB-394C-7C9D7B961943}"/>
                </a:ext>
              </a:extLst>
            </p:cNvPr>
            <p:cNvPicPr>
              <a:picLocks noChangeAspect="1"/>
            </p:cNvPicPr>
            <p:nvPr/>
          </p:nvPicPr>
          <p:blipFill>
            <a:blip r:embed="rId14"/>
            <a:stretch>
              <a:fillRect/>
            </a:stretch>
          </p:blipFill>
          <p:spPr>
            <a:xfrm>
              <a:off x="10198793" y="5884925"/>
              <a:ext cx="3777830" cy="3785311"/>
            </a:xfrm>
            <a:prstGeom prst="rect">
              <a:avLst/>
            </a:prstGeom>
            <a:scene3d>
              <a:camera prst="isometricOffAxis2Right"/>
              <a:lightRig rig="threePt" dir="t"/>
            </a:scene3d>
          </p:spPr>
        </p:pic>
        <p:pic>
          <p:nvPicPr>
            <p:cNvPr id="22" name="Picture 21">
              <a:extLst>
                <a:ext uri="{FF2B5EF4-FFF2-40B4-BE49-F238E27FC236}">
                  <a16:creationId xmlns:a16="http://schemas.microsoft.com/office/drawing/2014/main" id="{79B982B6-E2D1-2824-B5EF-7FC0455E5194}"/>
                </a:ext>
              </a:extLst>
            </p:cNvPr>
            <p:cNvPicPr>
              <a:picLocks noChangeAspect="1"/>
            </p:cNvPicPr>
            <p:nvPr/>
          </p:nvPicPr>
          <p:blipFill>
            <a:blip r:embed="rId15"/>
            <a:stretch>
              <a:fillRect/>
            </a:stretch>
          </p:blipFill>
          <p:spPr>
            <a:xfrm>
              <a:off x="10662955" y="5896356"/>
              <a:ext cx="3777830" cy="3800496"/>
            </a:xfrm>
            <a:prstGeom prst="rect">
              <a:avLst/>
            </a:prstGeom>
            <a:scene3d>
              <a:camera prst="isometricOffAxis2Right"/>
              <a:lightRig rig="threePt" dir="t"/>
            </a:scene3d>
          </p:spPr>
        </p:pic>
      </p:grpSp>
      <p:sp>
        <p:nvSpPr>
          <p:cNvPr id="38" name="TextBox 37">
            <a:extLst>
              <a:ext uri="{FF2B5EF4-FFF2-40B4-BE49-F238E27FC236}">
                <a16:creationId xmlns:a16="http://schemas.microsoft.com/office/drawing/2014/main" id="{A1361E54-8841-7BB7-2858-6E41CFD27808}"/>
              </a:ext>
            </a:extLst>
          </p:cNvPr>
          <p:cNvSpPr txBox="1"/>
          <p:nvPr/>
        </p:nvSpPr>
        <p:spPr>
          <a:xfrm>
            <a:off x="18432851" y="4278261"/>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Discrimination Network</a:t>
            </a:r>
          </a:p>
        </p:txBody>
      </p:sp>
      <p:sp>
        <p:nvSpPr>
          <p:cNvPr id="39" name="TextBox 38">
            <a:extLst>
              <a:ext uri="{FF2B5EF4-FFF2-40B4-BE49-F238E27FC236}">
                <a16:creationId xmlns:a16="http://schemas.microsoft.com/office/drawing/2014/main" id="{A1B45E4D-C603-E71D-ACB8-29DF3EF05CEA}"/>
              </a:ext>
            </a:extLst>
          </p:cNvPr>
          <p:cNvSpPr txBox="1"/>
          <p:nvPr/>
        </p:nvSpPr>
        <p:spPr>
          <a:xfrm>
            <a:off x="5766879" y="12539500"/>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Generation Network</a:t>
            </a:r>
          </a:p>
        </p:txBody>
      </p:sp>
      <p:sp>
        <p:nvSpPr>
          <p:cNvPr id="40" name="Arrow: Right 39">
            <a:extLst>
              <a:ext uri="{FF2B5EF4-FFF2-40B4-BE49-F238E27FC236}">
                <a16:creationId xmlns:a16="http://schemas.microsoft.com/office/drawing/2014/main" id="{F97955A2-2DD5-99B4-BFC1-41A39E6DD3CB}"/>
              </a:ext>
            </a:extLst>
          </p:cNvPr>
          <p:cNvSpPr/>
          <p:nvPr/>
        </p:nvSpPr>
        <p:spPr>
          <a:xfrm>
            <a:off x="28323780" y="13668400"/>
            <a:ext cx="1917799" cy="241430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41" name="TextBox 40">
            <a:extLst>
              <a:ext uri="{FF2B5EF4-FFF2-40B4-BE49-F238E27FC236}">
                <a16:creationId xmlns:a16="http://schemas.microsoft.com/office/drawing/2014/main" id="{B7C7A1A4-6C95-55FE-723C-CBF0EE1B1C84}"/>
              </a:ext>
            </a:extLst>
          </p:cNvPr>
          <p:cNvSpPr txBox="1"/>
          <p:nvPr/>
        </p:nvSpPr>
        <p:spPr>
          <a:xfrm>
            <a:off x="30619239" y="13906055"/>
            <a:ext cx="4082107" cy="1938992"/>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Add to Discriminator Dataset</a:t>
            </a:r>
          </a:p>
        </p:txBody>
      </p:sp>
      <p:sp>
        <p:nvSpPr>
          <p:cNvPr id="24" name="TextBox 23">
            <a:extLst>
              <a:ext uri="{FF2B5EF4-FFF2-40B4-BE49-F238E27FC236}">
                <a16:creationId xmlns:a16="http://schemas.microsoft.com/office/drawing/2014/main" id="{E08B48C7-EA94-8605-16F1-30827533BBC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25" name="Slide Number Placeholder 3">
            <a:extLst>
              <a:ext uri="{FF2B5EF4-FFF2-40B4-BE49-F238E27FC236}">
                <a16:creationId xmlns:a16="http://schemas.microsoft.com/office/drawing/2014/main" id="{11EB1CCA-5E64-A619-D328-6D2CF0BD7069}"/>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812855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ful wooden blocks&#10;&#10;Description automatically generated">
            <a:extLst>
              <a:ext uri="{FF2B5EF4-FFF2-40B4-BE49-F238E27FC236}">
                <a16:creationId xmlns:a16="http://schemas.microsoft.com/office/drawing/2014/main" id="{A426791B-B13C-4784-8326-F1E5F13331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6113" y="5466924"/>
            <a:ext cx="5212080" cy="5212080"/>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strike="sngStrike"/>
              <a:t>GANs</a:t>
            </a:r>
            <a:r>
              <a:rPr lang="en-US"/>
              <a:t> U-Nets</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The U shaped Autoencoder</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1745893" y="5641566"/>
            <a:ext cx="914400" cy="914400"/>
          </a:xfrm>
          <a:prstGeom prst="rect">
            <a:avLst/>
          </a:prstGeom>
        </p:spPr>
      </p:pic>
      <p:grpSp>
        <p:nvGrpSpPr>
          <p:cNvPr id="1035" name="Group 1034">
            <a:extLst>
              <a:ext uri="{FF2B5EF4-FFF2-40B4-BE49-F238E27FC236}">
                <a16:creationId xmlns:a16="http://schemas.microsoft.com/office/drawing/2014/main" id="{5C9649F3-B79B-B12C-48FA-369FB76A65B7}"/>
              </a:ext>
            </a:extLst>
          </p:cNvPr>
          <p:cNvGrpSpPr/>
          <p:nvPr/>
        </p:nvGrpSpPr>
        <p:grpSpPr>
          <a:xfrm>
            <a:off x="11570397" y="5213610"/>
            <a:ext cx="2868518" cy="5580518"/>
            <a:chOff x="17866626" y="11363695"/>
            <a:chExt cx="2448232" cy="2874828"/>
          </a:xfrm>
          <a:solidFill>
            <a:schemeClr val="bg2">
              <a:lumMod val="25000"/>
            </a:schemeClr>
          </a:solidFill>
          <a:effectLst/>
        </p:grpSpPr>
        <p:sp>
          <p:nvSpPr>
            <p:cNvPr id="1033" name="Trapezoid 1032">
              <a:extLst>
                <a:ext uri="{FF2B5EF4-FFF2-40B4-BE49-F238E27FC236}">
                  <a16:creationId xmlns:a16="http://schemas.microsoft.com/office/drawing/2014/main" id="{2C12AEEC-FF6D-0A2D-B1E5-531994843957}"/>
                </a:ext>
              </a:extLst>
            </p:cNvPr>
            <p:cNvSpPr/>
            <p:nvPr/>
          </p:nvSpPr>
          <p:spPr>
            <a:xfrm rot="5400000">
              <a:off x="17653328" y="11576993"/>
              <a:ext cx="2874828" cy="2448232"/>
            </a:xfrm>
            <a:prstGeom prst="trapezoid">
              <a:avLst>
                <a:gd name="adj" fmla="val 27326"/>
              </a:avLst>
            </a:prstGeom>
            <a:grp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4" name="TextBox 1033">
              <a:extLst>
                <a:ext uri="{FF2B5EF4-FFF2-40B4-BE49-F238E27FC236}">
                  <a16:creationId xmlns:a16="http://schemas.microsoft.com/office/drawing/2014/main" id="{2CF82CBA-0BC6-5474-702C-B129E1B2A62B}"/>
                </a:ext>
              </a:extLst>
            </p:cNvPr>
            <p:cNvSpPr txBox="1"/>
            <p:nvPr/>
          </p:nvSpPr>
          <p:spPr>
            <a:xfrm>
              <a:off x="18058533" y="12135101"/>
              <a:ext cx="2014309" cy="124373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4" name="Cube 53">
            <a:extLst>
              <a:ext uri="{FF2B5EF4-FFF2-40B4-BE49-F238E27FC236}">
                <a16:creationId xmlns:a16="http://schemas.microsoft.com/office/drawing/2014/main" id="{EF69E034-41B5-AB08-1AEB-F1CE09A9E7CC}"/>
              </a:ext>
            </a:extLst>
          </p:cNvPr>
          <p:cNvSpPr/>
          <p:nvPr/>
        </p:nvSpPr>
        <p:spPr>
          <a:xfrm>
            <a:off x="14811797" y="6076951"/>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36" name="Group 1035">
            <a:extLst>
              <a:ext uri="{FF2B5EF4-FFF2-40B4-BE49-F238E27FC236}">
                <a16:creationId xmlns:a16="http://schemas.microsoft.com/office/drawing/2014/main" id="{548BE27C-C5FB-DD75-DAAD-082418DF5CA3}"/>
              </a:ext>
            </a:extLst>
          </p:cNvPr>
          <p:cNvGrpSpPr/>
          <p:nvPr/>
        </p:nvGrpSpPr>
        <p:grpSpPr>
          <a:xfrm>
            <a:off x="17808345" y="6150156"/>
            <a:ext cx="2448232" cy="3168274"/>
            <a:chOff x="17866626" y="10922226"/>
            <a:chExt cx="2448232" cy="3316296"/>
          </a:xfrm>
          <a:solidFill>
            <a:schemeClr val="bg2">
              <a:lumMod val="25000"/>
            </a:schemeClr>
          </a:solidFill>
          <a:scene3d>
            <a:camera prst="orthographicFront"/>
            <a:lightRig rig="threePt" dir="t"/>
          </a:scene3d>
        </p:grpSpPr>
        <p:sp>
          <p:nvSpPr>
            <p:cNvPr id="1037" name="Trapezoid 1036">
              <a:extLst>
                <a:ext uri="{FF2B5EF4-FFF2-40B4-BE49-F238E27FC236}">
                  <a16:creationId xmlns:a16="http://schemas.microsoft.com/office/drawing/2014/main" id="{0E560AFA-C494-7871-8798-AC4347AAEBFB}"/>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8" name="TextBox 1037">
              <a:extLst>
                <a:ext uri="{FF2B5EF4-FFF2-40B4-BE49-F238E27FC236}">
                  <a16:creationId xmlns:a16="http://schemas.microsoft.com/office/drawing/2014/main" id="{8E6D0200-0FE7-CB18-DDF6-D76178BBAEF3}"/>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5" name="Cube 54">
            <a:extLst>
              <a:ext uri="{FF2B5EF4-FFF2-40B4-BE49-F238E27FC236}">
                <a16:creationId xmlns:a16="http://schemas.microsoft.com/office/drawing/2014/main" id="{6EAA52D9-0986-B343-C28E-4CF0A4C05E72}"/>
              </a:ext>
            </a:extLst>
          </p:cNvPr>
          <p:cNvSpPr/>
          <p:nvPr/>
        </p:nvSpPr>
        <p:spPr>
          <a:xfrm>
            <a:off x="20629459" y="6923402"/>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40" name="Group 1039">
            <a:extLst>
              <a:ext uri="{FF2B5EF4-FFF2-40B4-BE49-F238E27FC236}">
                <a16:creationId xmlns:a16="http://schemas.microsoft.com/office/drawing/2014/main" id="{11C92A30-3B36-6DA8-92BE-3724744008D6}"/>
              </a:ext>
            </a:extLst>
          </p:cNvPr>
          <p:cNvGrpSpPr/>
          <p:nvPr/>
        </p:nvGrpSpPr>
        <p:grpSpPr>
          <a:xfrm>
            <a:off x="26399910" y="5432472"/>
            <a:ext cx="3727732" cy="4202376"/>
            <a:chOff x="26309299" y="5224027"/>
            <a:chExt cx="3727732" cy="4202376"/>
          </a:xfrm>
        </p:grpSpPr>
        <p:pic>
          <p:nvPicPr>
            <p:cNvPr id="62" name="Picture 61">
              <a:extLst>
                <a:ext uri="{FF2B5EF4-FFF2-40B4-BE49-F238E27FC236}">
                  <a16:creationId xmlns:a16="http://schemas.microsoft.com/office/drawing/2014/main" id="{83ACBFE5-C032-EC41-B9A9-EBADA3D8D85D}"/>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26309299" y="5224027"/>
              <a:ext cx="3727732" cy="3727732"/>
            </a:xfrm>
            <a:prstGeom prst="rect">
              <a:avLst/>
            </a:prstGeom>
          </p:spPr>
        </p:pic>
        <p:sp>
          <p:nvSpPr>
            <p:cNvPr id="1039" name="TextBox 1038">
              <a:extLst>
                <a:ext uri="{FF2B5EF4-FFF2-40B4-BE49-F238E27FC236}">
                  <a16:creationId xmlns:a16="http://schemas.microsoft.com/office/drawing/2014/main" id="{5EF155A7-7E91-97D6-DD2C-DEF358A369C7}"/>
                </a:ext>
              </a:extLst>
            </p:cNvPr>
            <p:cNvSpPr txBox="1"/>
            <p:nvPr/>
          </p:nvSpPr>
          <p:spPr>
            <a:xfrm>
              <a:off x="26649058" y="8718517"/>
              <a:ext cx="2890684" cy="707886"/>
            </a:xfrm>
            <a:prstGeom prst="rect">
              <a:avLst/>
            </a:prstGeom>
            <a:noFill/>
          </p:spPr>
          <p:txBody>
            <a:bodyPr wrap="square" rtlCol="0">
              <a:spAutoFit/>
            </a:bodyPr>
            <a:lstStyle/>
            <a:p>
              <a:pPr algn="ctr"/>
              <a:r>
                <a:rPr lang="en-US" sz="4000">
                  <a:solidFill>
                    <a:schemeClr val="bg1"/>
                  </a:solidFill>
                  <a:latin typeface="+mj-lt"/>
                </a:rPr>
                <a:t>DNN</a:t>
              </a:r>
            </a:p>
          </p:txBody>
        </p:sp>
      </p:gr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745893" y="8581874"/>
            <a:ext cx="914400" cy="914400"/>
          </a:xfrm>
          <a:prstGeom prst="rect">
            <a:avLst/>
          </a:prstGeom>
        </p:spPr>
      </p:pic>
      <p:sp>
        <p:nvSpPr>
          <p:cNvPr id="1049" name="TextBox 1048">
            <a:extLst>
              <a:ext uri="{FF2B5EF4-FFF2-40B4-BE49-F238E27FC236}">
                <a16:creationId xmlns:a16="http://schemas.microsoft.com/office/drawing/2014/main" id="{654199DD-B884-2BA0-340D-48467CF50A4B}"/>
              </a:ext>
            </a:extLst>
          </p:cNvPr>
          <p:cNvSpPr txBox="1"/>
          <p:nvPr/>
        </p:nvSpPr>
        <p:spPr>
          <a:xfrm rot="10800000">
            <a:off x="25449173" y="5213609"/>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[0.1, -.2, … 0.9]</a:t>
            </a:r>
          </a:p>
        </p:txBody>
      </p:sp>
      <p:sp>
        <p:nvSpPr>
          <p:cNvPr id="1050" name="TextBox 1049">
            <a:extLst>
              <a:ext uri="{FF2B5EF4-FFF2-40B4-BE49-F238E27FC236}">
                <a16:creationId xmlns:a16="http://schemas.microsoft.com/office/drawing/2014/main" id="{60112976-0F3A-F62E-A24F-E517A6A47C33}"/>
              </a:ext>
            </a:extLst>
          </p:cNvPr>
          <p:cNvSpPr txBox="1"/>
          <p:nvPr/>
        </p:nvSpPr>
        <p:spPr>
          <a:xfrm>
            <a:off x="23763263" y="10671440"/>
            <a:ext cx="4026748" cy="707886"/>
          </a:xfrm>
          <a:prstGeom prst="rect">
            <a:avLst/>
          </a:prstGeom>
          <a:noFill/>
        </p:spPr>
        <p:txBody>
          <a:bodyPr wrap="square" rtlCol="0">
            <a:spAutoFit/>
          </a:bodyPr>
          <a:lstStyle/>
          <a:p>
            <a:pPr algn="ctr"/>
            <a:r>
              <a:rPr lang="en-US" sz="4000">
                <a:solidFill>
                  <a:schemeClr val="bg1"/>
                </a:solidFill>
                <a:latin typeface="+mj-lt"/>
              </a:rPr>
              <a:t>Latent Vector</a:t>
            </a:r>
          </a:p>
        </p:txBody>
      </p:sp>
      <p:grpSp>
        <p:nvGrpSpPr>
          <p:cNvPr id="23" name="Group 22">
            <a:extLst>
              <a:ext uri="{FF2B5EF4-FFF2-40B4-BE49-F238E27FC236}">
                <a16:creationId xmlns:a16="http://schemas.microsoft.com/office/drawing/2014/main" id="{AF632970-784C-DB40-AE4B-0A5ADA678787}"/>
              </a:ext>
            </a:extLst>
          </p:cNvPr>
          <p:cNvGrpSpPr/>
          <p:nvPr/>
        </p:nvGrpSpPr>
        <p:grpSpPr>
          <a:xfrm>
            <a:off x="7033160" y="5608026"/>
            <a:ext cx="5299553" cy="5120640"/>
            <a:chOff x="7003690" y="10034183"/>
            <a:chExt cx="5299553" cy="5120640"/>
          </a:xfrm>
        </p:grpSpPr>
        <p:pic>
          <p:nvPicPr>
            <p:cNvPr id="7" name="Picture 6">
              <a:extLst>
                <a:ext uri="{FF2B5EF4-FFF2-40B4-BE49-F238E27FC236}">
                  <a16:creationId xmlns:a16="http://schemas.microsoft.com/office/drawing/2014/main" id="{40DB1090-18AE-26D5-CD19-7FECEB671634}"/>
                </a:ext>
              </a:extLst>
            </p:cNvPr>
            <p:cNvPicPr>
              <a:picLocks/>
            </p:cNvPicPr>
            <p:nvPr/>
          </p:nvPicPr>
          <p:blipFill>
            <a:blip r:embed="rId9"/>
            <a:stretch>
              <a:fillRect/>
            </a:stretch>
          </p:blipFill>
          <p:spPr>
            <a:xfrm>
              <a:off x="7003690" y="10034183"/>
              <a:ext cx="4206240" cy="5120640"/>
            </a:xfrm>
            <a:prstGeom prst="rect">
              <a:avLst/>
            </a:prstGeom>
            <a:scene3d>
              <a:camera prst="isometricOffAxis2Right"/>
              <a:lightRig rig="threePt" dir="t"/>
            </a:scene3d>
          </p:spPr>
        </p:pic>
        <p:pic>
          <p:nvPicPr>
            <p:cNvPr id="9" name="Picture 8">
              <a:extLst>
                <a:ext uri="{FF2B5EF4-FFF2-40B4-BE49-F238E27FC236}">
                  <a16:creationId xmlns:a16="http://schemas.microsoft.com/office/drawing/2014/main" id="{F46E2DF1-D4BB-6AA5-8540-C7BAC480A160}"/>
                </a:ext>
              </a:extLst>
            </p:cNvPr>
            <p:cNvPicPr>
              <a:picLocks/>
            </p:cNvPicPr>
            <p:nvPr/>
          </p:nvPicPr>
          <p:blipFill>
            <a:blip r:embed="rId10"/>
            <a:stretch>
              <a:fillRect/>
            </a:stretch>
          </p:blipFill>
          <p:spPr>
            <a:xfrm>
              <a:off x="7550347" y="10034183"/>
              <a:ext cx="4206240" cy="5120640"/>
            </a:xfrm>
            <a:prstGeom prst="rect">
              <a:avLst/>
            </a:prstGeom>
            <a:scene3d>
              <a:camera prst="isometricOffAxis2Right"/>
              <a:lightRig rig="threePt" dir="t"/>
            </a:scene3d>
          </p:spPr>
        </p:pic>
        <p:pic>
          <p:nvPicPr>
            <p:cNvPr id="12" name="Picture 11">
              <a:extLst>
                <a:ext uri="{FF2B5EF4-FFF2-40B4-BE49-F238E27FC236}">
                  <a16:creationId xmlns:a16="http://schemas.microsoft.com/office/drawing/2014/main" id="{0202F0BF-7B0B-B9FC-B4B6-8D2F8A52AC97}"/>
                </a:ext>
              </a:extLst>
            </p:cNvPr>
            <p:cNvPicPr>
              <a:picLocks/>
            </p:cNvPicPr>
            <p:nvPr/>
          </p:nvPicPr>
          <p:blipFill>
            <a:blip r:embed="rId11"/>
            <a:stretch>
              <a:fillRect/>
            </a:stretch>
          </p:blipFill>
          <p:spPr>
            <a:xfrm>
              <a:off x="8097003" y="10034183"/>
              <a:ext cx="4206240" cy="5120640"/>
            </a:xfrm>
            <a:prstGeom prst="rect">
              <a:avLst/>
            </a:prstGeom>
            <a:scene3d>
              <a:camera prst="isometricOffAxis2Right"/>
              <a:lightRig rig="threePt" dir="t"/>
            </a:scene3d>
          </p:spPr>
        </p:pic>
      </p:grpSp>
      <p:sp>
        <p:nvSpPr>
          <p:cNvPr id="2" name="TextBox 1">
            <a:extLst>
              <a:ext uri="{FF2B5EF4-FFF2-40B4-BE49-F238E27FC236}">
                <a16:creationId xmlns:a16="http://schemas.microsoft.com/office/drawing/2014/main" id="{91503F69-E74A-4C61-C736-60606C6C6326}"/>
              </a:ext>
            </a:extLst>
          </p:cNvPr>
          <p:cNvSpPr txBox="1"/>
          <p:nvPr/>
        </p:nvSpPr>
        <p:spPr>
          <a:xfrm rot="10800000">
            <a:off x="3769887" y="13048388"/>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[0.2, -.8, … -0.1]</a:t>
            </a:r>
          </a:p>
        </p:txBody>
      </p:sp>
      <p:sp>
        <p:nvSpPr>
          <p:cNvPr id="3" name="TextBox 2">
            <a:extLst>
              <a:ext uri="{FF2B5EF4-FFF2-40B4-BE49-F238E27FC236}">
                <a16:creationId xmlns:a16="http://schemas.microsoft.com/office/drawing/2014/main" id="{7D286C98-A460-7103-3CE8-E8B35AEB3E79}"/>
              </a:ext>
            </a:extLst>
          </p:cNvPr>
          <p:cNvSpPr txBox="1"/>
          <p:nvPr/>
        </p:nvSpPr>
        <p:spPr>
          <a:xfrm>
            <a:off x="2403876" y="18452933"/>
            <a:ext cx="3532239" cy="707886"/>
          </a:xfrm>
          <a:prstGeom prst="rect">
            <a:avLst/>
          </a:prstGeom>
          <a:noFill/>
        </p:spPr>
        <p:txBody>
          <a:bodyPr wrap="square" rtlCol="0">
            <a:spAutoFit/>
          </a:bodyPr>
          <a:lstStyle/>
          <a:p>
            <a:pPr algn="ctr"/>
            <a:r>
              <a:rPr lang="en-US" sz="4000">
                <a:solidFill>
                  <a:schemeClr val="bg1"/>
                </a:solidFill>
                <a:latin typeface="+mj-lt"/>
              </a:rPr>
              <a:t>Latent Vector</a:t>
            </a:r>
          </a:p>
        </p:txBody>
      </p:sp>
      <p:sp>
        <p:nvSpPr>
          <p:cNvPr id="4" name="Cube 3">
            <a:extLst>
              <a:ext uri="{FF2B5EF4-FFF2-40B4-BE49-F238E27FC236}">
                <a16:creationId xmlns:a16="http://schemas.microsoft.com/office/drawing/2014/main" id="{27A408EB-B3D7-1EEE-D2E3-183B792AAA3A}"/>
              </a:ext>
            </a:extLst>
          </p:cNvPr>
          <p:cNvSpPr/>
          <p:nvPr/>
        </p:nvSpPr>
        <p:spPr>
          <a:xfrm>
            <a:off x="5032016" y="14875551"/>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6" name="Group 5">
            <a:extLst>
              <a:ext uri="{FF2B5EF4-FFF2-40B4-BE49-F238E27FC236}">
                <a16:creationId xmlns:a16="http://schemas.microsoft.com/office/drawing/2014/main" id="{677A8D94-F387-4B7B-48B0-B5717861DB5E}"/>
              </a:ext>
            </a:extLst>
          </p:cNvPr>
          <p:cNvGrpSpPr/>
          <p:nvPr/>
        </p:nvGrpSpPr>
        <p:grpSpPr>
          <a:xfrm flipH="1">
            <a:off x="9720211" y="14120650"/>
            <a:ext cx="2448232" cy="3168274"/>
            <a:chOff x="17866626" y="10922226"/>
            <a:chExt cx="2448232" cy="3316296"/>
          </a:xfrm>
          <a:solidFill>
            <a:schemeClr val="bg2">
              <a:lumMod val="25000"/>
            </a:schemeClr>
          </a:solidFill>
          <a:scene3d>
            <a:camera prst="orthographicFront"/>
            <a:lightRig rig="threePt" dir="t"/>
          </a:scene3d>
        </p:grpSpPr>
        <p:sp>
          <p:nvSpPr>
            <p:cNvPr id="8" name="Trapezoid 7">
              <a:extLst>
                <a:ext uri="{FF2B5EF4-FFF2-40B4-BE49-F238E27FC236}">
                  <a16:creationId xmlns:a16="http://schemas.microsoft.com/office/drawing/2014/main" id="{6352835B-4E03-23A4-4B3D-41CD60F52CE5}"/>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 name="TextBox 9">
              <a:extLst>
                <a:ext uri="{FF2B5EF4-FFF2-40B4-BE49-F238E27FC236}">
                  <a16:creationId xmlns:a16="http://schemas.microsoft.com/office/drawing/2014/main" id="{A8F4C0FD-8CCA-1692-A37B-3FF45DDE2460}"/>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sp>
        <p:nvSpPr>
          <p:cNvPr id="14" name="Cube 13">
            <a:extLst>
              <a:ext uri="{FF2B5EF4-FFF2-40B4-BE49-F238E27FC236}">
                <a16:creationId xmlns:a16="http://schemas.microsoft.com/office/drawing/2014/main" id="{5A860DDB-F4A3-4F97-310B-1CCA43BC89CD}"/>
              </a:ext>
            </a:extLst>
          </p:cNvPr>
          <p:cNvSpPr/>
          <p:nvPr/>
        </p:nvSpPr>
        <p:spPr>
          <a:xfrm>
            <a:off x="12526562" y="13464277"/>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5" name="Group 14">
            <a:extLst>
              <a:ext uri="{FF2B5EF4-FFF2-40B4-BE49-F238E27FC236}">
                <a16:creationId xmlns:a16="http://schemas.microsoft.com/office/drawing/2014/main" id="{C94824DC-291A-2C18-E94A-FB90B319DC99}"/>
              </a:ext>
            </a:extLst>
          </p:cNvPr>
          <p:cNvGrpSpPr/>
          <p:nvPr/>
        </p:nvGrpSpPr>
        <p:grpSpPr>
          <a:xfrm flipH="1">
            <a:off x="15540622" y="12567826"/>
            <a:ext cx="2868518" cy="5580518"/>
            <a:chOff x="17866626" y="11363695"/>
            <a:chExt cx="2448232" cy="2874828"/>
          </a:xfrm>
          <a:solidFill>
            <a:schemeClr val="bg2">
              <a:lumMod val="25000"/>
            </a:schemeClr>
          </a:solidFill>
          <a:effectLst/>
          <a:scene3d>
            <a:camera prst="orthographicFront"/>
            <a:lightRig rig="threePt" dir="t"/>
          </a:scene3d>
        </p:grpSpPr>
        <p:sp>
          <p:nvSpPr>
            <p:cNvPr id="16" name="Trapezoid 15">
              <a:extLst>
                <a:ext uri="{FF2B5EF4-FFF2-40B4-BE49-F238E27FC236}">
                  <a16:creationId xmlns:a16="http://schemas.microsoft.com/office/drawing/2014/main" id="{A5516974-69FB-BB07-4BCD-51C99209F68B}"/>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7" name="TextBox 16">
              <a:extLst>
                <a:ext uri="{FF2B5EF4-FFF2-40B4-BE49-F238E27FC236}">
                  <a16:creationId xmlns:a16="http://schemas.microsoft.com/office/drawing/2014/main" id="{531F85ED-C7E1-F515-9B2E-FE0694426215}"/>
                </a:ext>
              </a:extLst>
            </p:cNvPr>
            <p:cNvSpPr txBox="1"/>
            <p:nvPr/>
          </p:nvSpPr>
          <p:spPr>
            <a:xfrm>
              <a:off x="18058533" y="12305096"/>
              <a:ext cx="2014309" cy="903749"/>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pic>
        <p:nvPicPr>
          <p:cNvPr id="18" name="Picture 17" descr="A row of arcade machines&#10;&#10;Description automatically generated">
            <a:extLst>
              <a:ext uri="{FF2B5EF4-FFF2-40B4-BE49-F238E27FC236}">
                <a16:creationId xmlns:a16="http://schemas.microsoft.com/office/drawing/2014/main" id="{7B38237A-C225-2047-A327-00660CC5897E}"/>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2570530" y="12604647"/>
            <a:ext cx="5219481" cy="5219481"/>
          </a:xfrm>
          <a:prstGeom prst="rect">
            <a:avLst/>
          </a:prstGeom>
        </p:spPr>
      </p:pic>
      <p:grpSp>
        <p:nvGrpSpPr>
          <p:cNvPr id="19" name="Group 18">
            <a:extLst>
              <a:ext uri="{FF2B5EF4-FFF2-40B4-BE49-F238E27FC236}">
                <a16:creationId xmlns:a16="http://schemas.microsoft.com/office/drawing/2014/main" id="{FF445A3F-870C-5A0D-BD29-DDD589D13503}"/>
              </a:ext>
            </a:extLst>
          </p:cNvPr>
          <p:cNvGrpSpPr/>
          <p:nvPr/>
        </p:nvGrpSpPr>
        <p:grpSpPr>
          <a:xfrm>
            <a:off x="17830521" y="12709358"/>
            <a:ext cx="5256808" cy="5126092"/>
            <a:chOff x="9719389" y="5884925"/>
            <a:chExt cx="4721396" cy="3811927"/>
          </a:xfrm>
        </p:grpSpPr>
        <p:pic>
          <p:nvPicPr>
            <p:cNvPr id="20" name="Picture 19">
              <a:extLst>
                <a:ext uri="{FF2B5EF4-FFF2-40B4-BE49-F238E27FC236}">
                  <a16:creationId xmlns:a16="http://schemas.microsoft.com/office/drawing/2014/main" id="{19EC108A-D05E-908B-A5AD-E17B22ACB2A5}"/>
                </a:ext>
              </a:extLst>
            </p:cNvPr>
            <p:cNvPicPr>
              <a:picLocks noChangeAspect="1"/>
            </p:cNvPicPr>
            <p:nvPr/>
          </p:nvPicPr>
          <p:blipFill>
            <a:blip r:embed="rId13"/>
            <a:stretch>
              <a:fillRect/>
            </a:stretch>
          </p:blipFill>
          <p:spPr>
            <a:xfrm>
              <a:off x="9719389" y="5888737"/>
              <a:ext cx="3777830" cy="3762927"/>
            </a:xfrm>
            <a:prstGeom prst="rect">
              <a:avLst/>
            </a:prstGeom>
            <a:scene3d>
              <a:camera prst="isometricOffAxis2Right"/>
              <a:lightRig rig="threePt" dir="t"/>
            </a:scene3d>
          </p:spPr>
        </p:pic>
        <p:pic>
          <p:nvPicPr>
            <p:cNvPr id="21" name="Picture 20">
              <a:extLst>
                <a:ext uri="{FF2B5EF4-FFF2-40B4-BE49-F238E27FC236}">
                  <a16:creationId xmlns:a16="http://schemas.microsoft.com/office/drawing/2014/main" id="{BFDA72AF-54A2-F4CB-394C-7C9D7B961943}"/>
                </a:ext>
              </a:extLst>
            </p:cNvPr>
            <p:cNvPicPr>
              <a:picLocks noChangeAspect="1"/>
            </p:cNvPicPr>
            <p:nvPr/>
          </p:nvPicPr>
          <p:blipFill>
            <a:blip r:embed="rId14"/>
            <a:stretch>
              <a:fillRect/>
            </a:stretch>
          </p:blipFill>
          <p:spPr>
            <a:xfrm>
              <a:off x="10198793" y="5884925"/>
              <a:ext cx="3777830" cy="3785311"/>
            </a:xfrm>
            <a:prstGeom prst="rect">
              <a:avLst/>
            </a:prstGeom>
            <a:scene3d>
              <a:camera prst="isometricOffAxis2Right"/>
              <a:lightRig rig="threePt" dir="t"/>
            </a:scene3d>
          </p:spPr>
        </p:pic>
        <p:pic>
          <p:nvPicPr>
            <p:cNvPr id="22" name="Picture 21">
              <a:extLst>
                <a:ext uri="{FF2B5EF4-FFF2-40B4-BE49-F238E27FC236}">
                  <a16:creationId xmlns:a16="http://schemas.microsoft.com/office/drawing/2014/main" id="{79B982B6-E2D1-2824-B5EF-7FC0455E5194}"/>
                </a:ext>
              </a:extLst>
            </p:cNvPr>
            <p:cNvPicPr>
              <a:picLocks noChangeAspect="1"/>
            </p:cNvPicPr>
            <p:nvPr/>
          </p:nvPicPr>
          <p:blipFill>
            <a:blip r:embed="rId15"/>
            <a:stretch>
              <a:fillRect/>
            </a:stretch>
          </p:blipFill>
          <p:spPr>
            <a:xfrm>
              <a:off x="10662955" y="5896356"/>
              <a:ext cx="3777830" cy="3800496"/>
            </a:xfrm>
            <a:prstGeom prst="rect">
              <a:avLst/>
            </a:prstGeom>
            <a:scene3d>
              <a:camera prst="isometricOffAxis2Right"/>
              <a:lightRig rig="threePt" dir="t"/>
            </a:scene3d>
          </p:spPr>
        </p:pic>
      </p:grpSp>
      <p:sp>
        <p:nvSpPr>
          <p:cNvPr id="38" name="TextBox 37">
            <a:extLst>
              <a:ext uri="{FF2B5EF4-FFF2-40B4-BE49-F238E27FC236}">
                <a16:creationId xmlns:a16="http://schemas.microsoft.com/office/drawing/2014/main" id="{A1361E54-8841-7BB7-2858-6E41CFD27808}"/>
              </a:ext>
            </a:extLst>
          </p:cNvPr>
          <p:cNvSpPr txBox="1"/>
          <p:nvPr/>
        </p:nvSpPr>
        <p:spPr>
          <a:xfrm>
            <a:off x="18432851" y="4278261"/>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Encoder</a:t>
            </a:r>
          </a:p>
        </p:txBody>
      </p:sp>
      <p:sp>
        <p:nvSpPr>
          <p:cNvPr id="39" name="TextBox 38">
            <a:extLst>
              <a:ext uri="{FF2B5EF4-FFF2-40B4-BE49-F238E27FC236}">
                <a16:creationId xmlns:a16="http://schemas.microsoft.com/office/drawing/2014/main" id="{A1B45E4D-C603-E71D-ACB8-29DF3EF05CEA}"/>
              </a:ext>
            </a:extLst>
          </p:cNvPr>
          <p:cNvSpPr txBox="1"/>
          <p:nvPr/>
        </p:nvSpPr>
        <p:spPr>
          <a:xfrm>
            <a:off x="5766879" y="12539500"/>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Decoder</a:t>
            </a:r>
          </a:p>
        </p:txBody>
      </p:sp>
      <p:cxnSp>
        <p:nvCxnSpPr>
          <p:cNvPr id="25" name="Connector: Elbow 24">
            <a:extLst>
              <a:ext uri="{FF2B5EF4-FFF2-40B4-BE49-F238E27FC236}">
                <a16:creationId xmlns:a16="http://schemas.microsoft.com/office/drawing/2014/main" id="{AF88B196-0DBA-C4D4-D71A-06E2D694A05D}"/>
              </a:ext>
            </a:extLst>
          </p:cNvPr>
          <p:cNvCxnSpPr>
            <a:stCxn id="62" idx="3"/>
            <a:endCxn id="2" idx="3"/>
          </p:cNvCxnSpPr>
          <p:nvPr/>
        </p:nvCxnSpPr>
        <p:spPr>
          <a:xfrm flipH="1">
            <a:off x="3769887" y="7296338"/>
            <a:ext cx="26357755" cy="8408449"/>
          </a:xfrm>
          <a:prstGeom prst="bentConnector5">
            <a:avLst>
              <a:gd name="adj1" fmla="val -867"/>
              <a:gd name="adj2" fmla="val 52654"/>
              <a:gd name="adj3" fmla="val 103105"/>
            </a:avLst>
          </a:prstGeom>
          <a:ln w="762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BCFB09D-2441-3103-900F-D29176E7A0DC}"/>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26" name="Slide Number Placeholder 3">
            <a:extLst>
              <a:ext uri="{FF2B5EF4-FFF2-40B4-BE49-F238E27FC236}">
                <a16:creationId xmlns:a16="http://schemas.microsoft.com/office/drawing/2014/main" id="{06BA8659-CDF9-7026-09B3-66FA486B124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697681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968740" y="3686954"/>
            <a:ext cx="2561317" cy="5486400"/>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a:solidFill>
                  <a:schemeClr val="tx1"/>
                </a:solidFill>
                <a:latin typeface="+mj-lt"/>
              </a:rPr>
              <a:t>Down0</a:t>
            </a:r>
          </a:p>
          <a:p>
            <a:pPr algn="ctr">
              <a:lnSpc>
                <a:spcPct val="90000"/>
              </a:lnSpc>
            </a:pPr>
            <a:r>
              <a:rPr lang="en-US" sz="4000">
                <a:solidFill>
                  <a:schemeClr val="tx1"/>
                </a:solidFill>
                <a:latin typeface="+mj-lt"/>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2916634" y="9741365"/>
            <a:ext cx="2914807" cy="3824647"/>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a:solidFill>
                  <a:schemeClr val="tx1"/>
                </a:solidFill>
                <a:latin typeface="+mj-lt"/>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U-Nets</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dirty="0"/>
              <a:t>The U shaped Autoencoder</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8804969" y="1474886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24" name="TextBox 23">
            <a:extLst>
              <a:ext uri="{FF2B5EF4-FFF2-40B4-BE49-F238E27FC236}">
                <a16:creationId xmlns:a16="http://schemas.microsoft.com/office/drawing/2014/main" id="{71D8D384-DE84-A376-B712-D159796D0EC9}"/>
              </a:ext>
            </a:extLst>
          </p:cNvPr>
          <p:cNvSpPr txBox="1"/>
          <p:nvPr/>
        </p:nvSpPr>
        <p:spPr>
          <a:xfrm>
            <a:off x="-339288" y="9721766"/>
            <a:ext cx="3532239" cy="707886"/>
          </a:xfrm>
          <a:prstGeom prst="rect">
            <a:avLst/>
          </a:prstGeom>
          <a:noFill/>
        </p:spPr>
        <p:txBody>
          <a:bodyPr wrap="square" rtlCol="0">
            <a:spAutoFit/>
          </a:bodyPr>
          <a:lstStyle/>
          <a:p>
            <a:pPr algn="ctr"/>
            <a:r>
              <a:rPr lang="en-US" sz="4000">
                <a:solidFill>
                  <a:schemeClr val="bg1"/>
                </a:solidFill>
                <a:latin typeface="+mj-lt"/>
              </a:rPr>
              <a:t>3 </a:t>
            </a:r>
            <a:r>
              <a:rPr lang="en-US" sz="4000" err="1">
                <a:solidFill>
                  <a:schemeClr val="bg1"/>
                </a:solidFill>
                <a:latin typeface="+mj-lt"/>
              </a:rPr>
              <a:t>ch</a:t>
            </a:r>
            <a:endParaRPr lang="en-US" sz="4000">
              <a:solidFill>
                <a:schemeClr val="bg1"/>
              </a:solidFill>
              <a:latin typeface="+mj-lt"/>
            </a:endParaRPr>
          </a:p>
        </p:txBody>
      </p:sp>
      <p:sp>
        <p:nvSpPr>
          <p:cNvPr id="26" name="TextBox 25">
            <a:extLst>
              <a:ext uri="{FF2B5EF4-FFF2-40B4-BE49-F238E27FC236}">
                <a16:creationId xmlns:a16="http://schemas.microsoft.com/office/drawing/2014/main" id="{C4F6265A-1C21-6B6B-4533-1A948A038CC7}"/>
              </a:ext>
            </a:extLst>
          </p:cNvPr>
          <p:cNvSpPr txBox="1"/>
          <p:nvPr/>
        </p:nvSpPr>
        <p:spPr>
          <a:xfrm rot="16200000">
            <a:off x="2372967" y="5899768"/>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27" name="TextBox 26">
            <a:extLst>
              <a:ext uri="{FF2B5EF4-FFF2-40B4-BE49-F238E27FC236}">
                <a16:creationId xmlns:a16="http://schemas.microsoft.com/office/drawing/2014/main" id="{31622683-5E2A-445C-AA0E-B11B97B5F166}"/>
              </a:ext>
            </a:extLst>
          </p:cNvPr>
          <p:cNvSpPr txBox="1"/>
          <p:nvPr/>
        </p:nvSpPr>
        <p:spPr>
          <a:xfrm rot="19526499">
            <a:off x="575292" y="8807560"/>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grpSp>
        <p:nvGrpSpPr>
          <p:cNvPr id="33" name="Group 32">
            <a:extLst>
              <a:ext uri="{FF2B5EF4-FFF2-40B4-BE49-F238E27FC236}">
                <a16:creationId xmlns:a16="http://schemas.microsoft.com/office/drawing/2014/main" id="{31884358-8FCE-3825-ECCB-661AEFC6D9AF}"/>
              </a:ext>
            </a:extLst>
          </p:cNvPr>
          <p:cNvGrpSpPr/>
          <p:nvPr/>
        </p:nvGrpSpPr>
        <p:grpSpPr>
          <a:xfrm>
            <a:off x="6488366" y="9738348"/>
            <a:ext cx="4153746" cy="5469997"/>
            <a:chOff x="10134321" y="11033004"/>
            <a:chExt cx="4153746" cy="5469997"/>
          </a:xfrm>
        </p:grpSpPr>
        <p:sp>
          <p:nvSpPr>
            <p:cNvPr id="28" name="TextBox 27">
              <a:extLst>
                <a:ext uri="{FF2B5EF4-FFF2-40B4-BE49-F238E27FC236}">
                  <a16:creationId xmlns:a16="http://schemas.microsoft.com/office/drawing/2014/main" id="{87DD1007-C33A-FD5D-B527-86F822EB722B}"/>
                </a:ext>
              </a:extLst>
            </p:cNvPr>
            <p:cNvSpPr txBox="1"/>
            <p:nvPr/>
          </p:nvSpPr>
          <p:spPr>
            <a:xfrm>
              <a:off x="10134321" y="14922680"/>
              <a:ext cx="3532239" cy="707886"/>
            </a:xfrm>
            <a:prstGeom prst="rect">
              <a:avLst/>
            </a:prstGeom>
            <a:noFill/>
          </p:spPr>
          <p:txBody>
            <a:bodyPr wrap="square" rtlCol="0">
              <a:spAutoFit/>
            </a:bodyPr>
            <a:lstStyle/>
            <a:p>
              <a:pPr algn="ctr"/>
              <a:r>
                <a:rPr lang="en-US" sz="4000">
                  <a:solidFill>
                    <a:schemeClr val="bg1"/>
                  </a:solidFill>
                  <a:latin typeface="+mj-lt"/>
                </a:rPr>
                <a:t>100 </a:t>
              </a:r>
              <a:r>
                <a:rPr lang="en-US" sz="4000" err="1">
                  <a:solidFill>
                    <a:schemeClr val="bg1"/>
                  </a:solidFill>
                  <a:latin typeface="+mj-lt"/>
                </a:rPr>
                <a:t>ch</a:t>
              </a:r>
              <a:endParaRPr lang="en-US" sz="4000">
                <a:solidFill>
                  <a:schemeClr val="bg1"/>
                </a:solidFill>
                <a:latin typeface="+mj-lt"/>
              </a:endParaRPr>
            </a:p>
          </p:txBody>
        </p:sp>
        <p:sp>
          <p:nvSpPr>
            <p:cNvPr id="54" name="Cube 53">
              <a:extLst>
                <a:ext uri="{FF2B5EF4-FFF2-40B4-BE49-F238E27FC236}">
                  <a16:creationId xmlns:a16="http://schemas.microsoft.com/office/drawing/2014/main" id="{EF69E034-41B5-AB08-1AEB-F1CE09A9E7CC}"/>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(Down1)</a:t>
              </a:r>
            </a:p>
          </p:txBody>
        </p:sp>
        <p:sp>
          <p:nvSpPr>
            <p:cNvPr id="29" name="TextBox 28">
              <a:extLst>
                <a:ext uri="{FF2B5EF4-FFF2-40B4-BE49-F238E27FC236}">
                  <a16:creationId xmlns:a16="http://schemas.microsoft.com/office/drawing/2014/main" id="{9BBF60A7-A21C-5D47-0B2A-FF71670E9F19}"/>
                </a:ext>
              </a:extLst>
            </p:cNvPr>
            <p:cNvSpPr txBox="1"/>
            <p:nvPr/>
          </p:nvSpPr>
          <p:spPr>
            <a:xfrm rot="18760615">
              <a:off x="11723459" y="14382939"/>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sp>
          <p:nvSpPr>
            <p:cNvPr id="30" name="TextBox 29">
              <a:extLst>
                <a:ext uri="{FF2B5EF4-FFF2-40B4-BE49-F238E27FC236}">
                  <a16:creationId xmlns:a16="http://schemas.microsoft.com/office/drawing/2014/main" id="{1E17147A-0241-CE91-7505-73330BB689E0}"/>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grpSp>
      <p:sp>
        <p:nvSpPr>
          <p:cNvPr id="34" name="TextBox 33">
            <a:extLst>
              <a:ext uri="{FF2B5EF4-FFF2-40B4-BE49-F238E27FC236}">
                <a16:creationId xmlns:a16="http://schemas.microsoft.com/office/drawing/2014/main" id="{EE9FDD95-2850-32EB-E671-22A2EA9BDDAA}"/>
              </a:ext>
            </a:extLst>
          </p:cNvPr>
          <p:cNvSpPr txBox="1"/>
          <p:nvPr/>
        </p:nvSpPr>
        <p:spPr>
          <a:xfrm>
            <a:off x="8804969" y="16436230"/>
            <a:ext cx="3532239" cy="707886"/>
          </a:xfrm>
          <a:prstGeom prst="rect">
            <a:avLst/>
          </a:prstGeom>
          <a:noFill/>
        </p:spPr>
        <p:txBody>
          <a:bodyPr wrap="square" rtlCol="0">
            <a:spAutoFit/>
          </a:bodyPr>
          <a:lstStyle/>
          <a:p>
            <a:pPr algn="ctr"/>
            <a:r>
              <a:rPr lang="en-US" sz="4000">
                <a:solidFill>
                  <a:schemeClr val="bg1"/>
                </a:solidFill>
                <a:latin typeface="+mj-lt"/>
              </a:rPr>
              <a:t>200 </a:t>
            </a:r>
            <a:r>
              <a:rPr lang="en-US" sz="4000" err="1">
                <a:solidFill>
                  <a:schemeClr val="bg1"/>
                </a:solidFill>
                <a:latin typeface="+mj-lt"/>
              </a:rPr>
              <a:t>ch</a:t>
            </a:r>
            <a:endParaRPr lang="en-US" sz="4000">
              <a:solidFill>
                <a:schemeClr val="bg1"/>
              </a:solidFill>
              <a:latin typeface="+mj-lt"/>
            </a:endParaRPr>
          </a:p>
        </p:txBody>
      </p:sp>
      <p:sp>
        <p:nvSpPr>
          <p:cNvPr id="35" name="TextBox 34">
            <a:extLst>
              <a:ext uri="{FF2B5EF4-FFF2-40B4-BE49-F238E27FC236}">
                <a16:creationId xmlns:a16="http://schemas.microsoft.com/office/drawing/2014/main" id="{F8F5B9BA-122A-FA53-6CF7-50B8F2D2E95B}"/>
              </a:ext>
            </a:extLst>
          </p:cNvPr>
          <p:cNvSpPr txBox="1"/>
          <p:nvPr/>
        </p:nvSpPr>
        <p:spPr>
          <a:xfrm rot="18760615">
            <a:off x="10965550" y="16053390"/>
            <a:ext cx="3532239" cy="707886"/>
          </a:xfrm>
          <a:prstGeom prst="rect">
            <a:avLst/>
          </a:prstGeom>
          <a:noFill/>
        </p:spPr>
        <p:txBody>
          <a:bodyPr wrap="square" rtlCol="0">
            <a:spAutoFit/>
          </a:bodyPr>
          <a:lstStyle/>
          <a:p>
            <a:pPr algn="ctr"/>
            <a:r>
              <a:rPr lang="en-US" sz="4000">
                <a:solidFill>
                  <a:schemeClr val="bg1"/>
                </a:solidFill>
                <a:latin typeface="+mj-lt"/>
              </a:rPr>
              <a:t>32 </a:t>
            </a:r>
            <a:r>
              <a:rPr lang="en-US" sz="4000" err="1">
                <a:solidFill>
                  <a:schemeClr val="bg1"/>
                </a:solidFill>
                <a:latin typeface="+mj-lt"/>
              </a:rPr>
              <a:t>px</a:t>
            </a:r>
            <a:endParaRPr lang="en-US" sz="4000">
              <a:solidFill>
                <a:schemeClr val="bg1"/>
              </a:solidFill>
              <a:latin typeface="+mj-lt"/>
            </a:endParaRPr>
          </a:p>
        </p:txBody>
      </p:sp>
      <p:sp>
        <p:nvSpPr>
          <p:cNvPr id="36" name="TextBox 35">
            <a:extLst>
              <a:ext uri="{FF2B5EF4-FFF2-40B4-BE49-F238E27FC236}">
                <a16:creationId xmlns:a16="http://schemas.microsoft.com/office/drawing/2014/main" id="{06EFC01E-B6DC-7D9C-8A52-976BC8BBA99D}"/>
              </a:ext>
            </a:extLst>
          </p:cNvPr>
          <p:cNvSpPr txBox="1"/>
          <p:nvPr/>
        </p:nvSpPr>
        <p:spPr>
          <a:xfrm rot="16200000">
            <a:off x="11314792" y="14810005"/>
            <a:ext cx="3532239" cy="707886"/>
          </a:xfrm>
          <a:prstGeom prst="rect">
            <a:avLst/>
          </a:prstGeom>
          <a:noFill/>
        </p:spPr>
        <p:txBody>
          <a:bodyPr wrap="square" rtlCol="0">
            <a:spAutoFit/>
          </a:bodyPr>
          <a:lstStyle/>
          <a:p>
            <a:pPr algn="ctr"/>
            <a:r>
              <a:rPr lang="en-US" sz="4000">
                <a:solidFill>
                  <a:schemeClr val="bg1"/>
                </a:solidFill>
                <a:latin typeface="+mj-lt"/>
              </a:rPr>
              <a:t>32 </a:t>
            </a:r>
            <a:r>
              <a:rPr lang="en-US" sz="4000" err="1">
                <a:solidFill>
                  <a:schemeClr val="bg1"/>
                </a:solidFill>
                <a:latin typeface="+mj-lt"/>
              </a:rPr>
              <a:t>px</a:t>
            </a:r>
            <a:endParaRPr lang="en-US" sz="4000">
              <a:solidFill>
                <a:schemeClr val="bg1"/>
              </a:solidFill>
              <a:latin typeface="+mj-lt"/>
            </a:endParaRP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028528" y="14587895"/>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Latent Vector</a:t>
            </a:r>
          </a:p>
        </p:txBody>
      </p:sp>
      <p:sp>
        <p:nvSpPr>
          <p:cNvPr id="43" name="TextBox 42">
            <a:extLst>
              <a:ext uri="{FF2B5EF4-FFF2-40B4-BE49-F238E27FC236}">
                <a16:creationId xmlns:a16="http://schemas.microsoft.com/office/drawing/2014/main" id="{3D520846-CAA2-7394-D792-1ACEC51AD14F}"/>
              </a:ext>
            </a:extLst>
          </p:cNvPr>
          <p:cNvSpPr txBox="1"/>
          <p:nvPr/>
        </p:nvSpPr>
        <p:spPr>
          <a:xfrm>
            <a:off x="13772238" y="17741379"/>
            <a:ext cx="5164693" cy="1323439"/>
          </a:xfrm>
          <a:prstGeom prst="rect">
            <a:avLst/>
          </a:prstGeom>
          <a:noFill/>
        </p:spPr>
        <p:txBody>
          <a:bodyPr wrap="square" rtlCol="0">
            <a:spAutoFit/>
          </a:bodyPr>
          <a:lstStyle/>
          <a:p>
            <a:pPr algn="ctr"/>
            <a:r>
              <a:rPr lang="en-US" sz="4000">
                <a:solidFill>
                  <a:schemeClr val="bg1"/>
                </a:solidFill>
                <a:latin typeface="+mj-lt"/>
              </a:rPr>
              <a:t>200 x 32 x 32</a:t>
            </a:r>
          </a:p>
          <a:p>
            <a:pPr algn="ctr"/>
            <a:r>
              <a:rPr lang="en-US" sz="4000">
                <a:solidFill>
                  <a:schemeClr val="bg1"/>
                </a:solidFill>
                <a:latin typeface="+mj-lt"/>
              </a:rPr>
              <a:t>204,800 features</a:t>
            </a:r>
          </a:p>
        </p:txBody>
      </p:sp>
      <p:sp>
        <p:nvSpPr>
          <p:cNvPr id="44" name="Cube 43">
            <a:extLst>
              <a:ext uri="{FF2B5EF4-FFF2-40B4-BE49-F238E27FC236}">
                <a16:creationId xmlns:a16="http://schemas.microsoft.com/office/drawing/2014/main" id="{D001671E-BCFF-4292-F0A1-D236A7039590}"/>
              </a:ext>
            </a:extLst>
          </p:cNvPr>
          <p:cNvSpPr/>
          <p:nvPr/>
        </p:nvSpPr>
        <p:spPr>
          <a:xfrm>
            <a:off x="17781805" y="14748861"/>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a:solidFill>
                  <a:schemeClr val="tx1"/>
                </a:solidFill>
                <a:latin typeface="+mj-lt"/>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237843" y="14752664"/>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(Up0)</a:t>
            </a:r>
          </a:p>
        </p:txBody>
      </p:sp>
      <p:pic>
        <p:nvPicPr>
          <p:cNvPr id="46" name="Picture 45" descr="A white outline of a dog&#10;&#10;Description automatically generated">
            <a:extLst>
              <a:ext uri="{FF2B5EF4-FFF2-40B4-BE49-F238E27FC236}">
                <a16:creationId xmlns:a16="http://schemas.microsoft.com/office/drawing/2014/main" id="{0DB2FF19-AD9D-0562-758A-4038665CBF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323229" y="3678653"/>
            <a:ext cx="3817869" cy="4761663"/>
          </a:xfrm>
          <a:prstGeom prst="rect">
            <a:avLst/>
          </a:prstGeom>
          <a:scene3d>
            <a:camera prst="isometricRightUp"/>
            <a:lightRig rig="threePt" dir="t"/>
          </a:scene3d>
        </p:spPr>
      </p:pic>
      <p:grpSp>
        <p:nvGrpSpPr>
          <p:cNvPr id="47" name="Group 46">
            <a:extLst>
              <a:ext uri="{FF2B5EF4-FFF2-40B4-BE49-F238E27FC236}">
                <a16:creationId xmlns:a16="http://schemas.microsoft.com/office/drawing/2014/main" id="{34FACC06-B90E-AC36-5804-CC7229096965}"/>
              </a:ext>
            </a:extLst>
          </p:cNvPr>
          <p:cNvGrpSpPr/>
          <p:nvPr/>
        </p:nvGrpSpPr>
        <p:grpSpPr>
          <a:xfrm>
            <a:off x="23414954" y="9738348"/>
            <a:ext cx="5414827" cy="5411003"/>
            <a:chOff x="8873240" y="11033004"/>
            <a:chExt cx="5414827" cy="5411003"/>
          </a:xfrm>
        </p:grpSpPr>
        <p:sp>
          <p:nvSpPr>
            <p:cNvPr id="48" name="TextBox 47">
              <a:extLst>
                <a:ext uri="{FF2B5EF4-FFF2-40B4-BE49-F238E27FC236}">
                  <a16:creationId xmlns:a16="http://schemas.microsoft.com/office/drawing/2014/main" id="{9D099407-A5DD-28E9-99F6-C5639872867F}"/>
                </a:ext>
              </a:extLst>
            </p:cNvPr>
            <p:cNvSpPr txBox="1"/>
            <p:nvPr/>
          </p:nvSpPr>
          <p:spPr>
            <a:xfrm>
              <a:off x="8873240" y="14922680"/>
              <a:ext cx="3532239" cy="707886"/>
            </a:xfrm>
            <a:prstGeom prst="rect">
              <a:avLst/>
            </a:prstGeom>
            <a:noFill/>
          </p:spPr>
          <p:txBody>
            <a:bodyPr wrap="square" rtlCol="0">
              <a:spAutoFit/>
            </a:bodyPr>
            <a:lstStyle/>
            <a:p>
              <a:pPr algn="ctr"/>
              <a:r>
                <a:rPr lang="en-US" sz="4000">
                  <a:solidFill>
                    <a:schemeClr val="bg1"/>
                  </a:solidFill>
                  <a:latin typeface="+mj-lt"/>
                </a:rPr>
                <a:t> 2 x100 </a:t>
              </a:r>
              <a:r>
                <a:rPr lang="en-US" sz="4000" err="1">
                  <a:solidFill>
                    <a:schemeClr val="bg1"/>
                  </a:solidFill>
                  <a:latin typeface="+mj-lt"/>
                </a:rPr>
                <a:t>ch</a:t>
              </a:r>
              <a:endParaRPr lang="en-US" sz="4000">
                <a:solidFill>
                  <a:schemeClr val="bg1"/>
                </a:solidFill>
                <a:latin typeface="+mj-lt"/>
              </a:endParaRPr>
            </a:p>
          </p:txBody>
        </p:sp>
        <p:sp>
          <p:nvSpPr>
            <p:cNvPr id="49" name="Cube 48">
              <a:extLst>
                <a:ext uri="{FF2B5EF4-FFF2-40B4-BE49-F238E27FC236}">
                  <a16:creationId xmlns:a16="http://schemas.microsoft.com/office/drawing/2014/main" id="{578B6BBA-6F83-E5F7-23A8-E76A5161DF12}"/>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(Up1)</a:t>
              </a:r>
            </a:p>
          </p:txBody>
        </p:sp>
        <p:sp>
          <p:nvSpPr>
            <p:cNvPr id="50" name="TextBox 49">
              <a:extLst>
                <a:ext uri="{FF2B5EF4-FFF2-40B4-BE49-F238E27FC236}">
                  <a16:creationId xmlns:a16="http://schemas.microsoft.com/office/drawing/2014/main" id="{5B71ADD7-A671-D66E-4A56-5F306BE20068}"/>
                </a:ext>
              </a:extLst>
            </p:cNvPr>
            <p:cNvSpPr txBox="1"/>
            <p:nvPr/>
          </p:nvSpPr>
          <p:spPr>
            <a:xfrm rot="18760615">
              <a:off x="11752956" y="14323945"/>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sp>
          <p:nvSpPr>
            <p:cNvPr id="51" name="TextBox 50">
              <a:extLst>
                <a:ext uri="{FF2B5EF4-FFF2-40B4-BE49-F238E27FC236}">
                  <a16:creationId xmlns:a16="http://schemas.microsoft.com/office/drawing/2014/main" id="{43EB1C39-9246-F2EC-6FEB-4E43070BC868}"/>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grpSp>
      <p:sp>
        <p:nvSpPr>
          <p:cNvPr id="53" name="TextBox 52">
            <a:extLst>
              <a:ext uri="{FF2B5EF4-FFF2-40B4-BE49-F238E27FC236}">
                <a16:creationId xmlns:a16="http://schemas.microsoft.com/office/drawing/2014/main" id="{823F1427-9C3C-2460-A6AF-3EFE67AE0DB5}"/>
              </a:ext>
            </a:extLst>
          </p:cNvPr>
          <p:cNvSpPr txBox="1"/>
          <p:nvPr/>
        </p:nvSpPr>
        <p:spPr>
          <a:xfrm>
            <a:off x="19471723" y="16414938"/>
            <a:ext cx="3532239" cy="1323439"/>
          </a:xfrm>
          <a:prstGeom prst="rect">
            <a:avLst/>
          </a:prstGeom>
          <a:noFill/>
        </p:spPr>
        <p:txBody>
          <a:bodyPr wrap="square" rtlCol="0">
            <a:spAutoFit/>
          </a:bodyPr>
          <a:lstStyle/>
          <a:p>
            <a:pPr algn="ctr"/>
            <a:r>
              <a:rPr lang="en-US" sz="4000">
                <a:solidFill>
                  <a:schemeClr val="bg1"/>
                </a:solidFill>
                <a:latin typeface="+mj-lt"/>
              </a:rPr>
              <a:t>2 x 200 </a:t>
            </a:r>
            <a:r>
              <a:rPr lang="en-US" sz="4000" err="1">
                <a:solidFill>
                  <a:schemeClr val="bg1"/>
                </a:solidFill>
                <a:latin typeface="+mj-lt"/>
              </a:rPr>
              <a:t>ch</a:t>
            </a:r>
            <a:endParaRPr lang="en-US" sz="4000">
              <a:solidFill>
                <a:schemeClr val="bg1"/>
              </a:solidFill>
              <a:latin typeface="+mj-lt"/>
            </a:endParaRPr>
          </a:p>
          <a:p>
            <a:pPr algn="ctr"/>
            <a:r>
              <a:rPr lang="en-US" sz="4000">
                <a:solidFill>
                  <a:schemeClr val="bg1"/>
                </a:solidFill>
                <a:latin typeface="+mj-lt"/>
              </a:rPr>
              <a:t>400 </a:t>
            </a:r>
            <a:r>
              <a:rPr lang="en-US" sz="4000" err="1">
                <a:solidFill>
                  <a:schemeClr val="bg1"/>
                </a:solidFill>
                <a:latin typeface="+mj-lt"/>
              </a:rPr>
              <a:t>ch</a:t>
            </a:r>
            <a:endParaRPr lang="en-US" sz="4000">
              <a:solidFill>
                <a:schemeClr val="bg1"/>
              </a:solidFill>
              <a:latin typeface="+mj-lt"/>
            </a:endParaRPr>
          </a:p>
        </p:txBody>
      </p:sp>
      <p:sp>
        <p:nvSpPr>
          <p:cNvPr id="56" name="TextBox 55">
            <a:extLst>
              <a:ext uri="{FF2B5EF4-FFF2-40B4-BE49-F238E27FC236}">
                <a16:creationId xmlns:a16="http://schemas.microsoft.com/office/drawing/2014/main" id="{452705E4-488E-E8EB-1A6D-6A9559B94CE3}"/>
              </a:ext>
            </a:extLst>
          </p:cNvPr>
          <p:cNvSpPr txBox="1"/>
          <p:nvPr/>
        </p:nvSpPr>
        <p:spPr>
          <a:xfrm rot="18760615">
            <a:off x="23300263" y="16060995"/>
            <a:ext cx="3532239" cy="707886"/>
          </a:xfrm>
          <a:prstGeom prst="rect">
            <a:avLst/>
          </a:prstGeom>
          <a:noFill/>
        </p:spPr>
        <p:txBody>
          <a:bodyPr wrap="square" rtlCol="0">
            <a:spAutoFit/>
          </a:bodyPr>
          <a:lstStyle/>
          <a:p>
            <a:pPr algn="ctr"/>
            <a:r>
              <a:rPr lang="en-US" sz="4000">
                <a:solidFill>
                  <a:schemeClr val="bg1"/>
                </a:solidFill>
                <a:latin typeface="+mj-lt"/>
              </a:rPr>
              <a:t>32 </a:t>
            </a:r>
            <a:r>
              <a:rPr lang="en-US" sz="4000" err="1">
                <a:solidFill>
                  <a:schemeClr val="bg1"/>
                </a:solidFill>
                <a:latin typeface="+mj-lt"/>
              </a:rPr>
              <a:t>px</a:t>
            </a:r>
            <a:endParaRPr lang="en-US" sz="4000">
              <a:solidFill>
                <a:schemeClr val="bg1"/>
              </a:solidFill>
              <a:latin typeface="+mj-lt"/>
            </a:endParaRPr>
          </a:p>
        </p:txBody>
      </p:sp>
      <p:sp>
        <p:nvSpPr>
          <p:cNvPr id="57" name="TextBox 56">
            <a:extLst>
              <a:ext uri="{FF2B5EF4-FFF2-40B4-BE49-F238E27FC236}">
                <a16:creationId xmlns:a16="http://schemas.microsoft.com/office/drawing/2014/main" id="{65508711-C48F-3BB5-4E27-0F6A07D15674}"/>
              </a:ext>
            </a:extLst>
          </p:cNvPr>
          <p:cNvSpPr txBox="1"/>
          <p:nvPr/>
        </p:nvSpPr>
        <p:spPr>
          <a:xfrm rot="16200000">
            <a:off x="23708499" y="14817610"/>
            <a:ext cx="3532239" cy="707886"/>
          </a:xfrm>
          <a:prstGeom prst="rect">
            <a:avLst/>
          </a:prstGeom>
          <a:noFill/>
        </p:spPr>
        <p:txBody>
          <a:bodyPr wrap="square" rtlCol="0">
            <a:spAutoFit/>
          </a:bodyPr>
          <a:lstStyle/>
          <a:p>
            <a:pPr algn="ctr"/>
            <a:r>
              <a:rPr lang="en-US" sz="4000">
                <a:solidFill>
                  <a:schemeClr val="bg1"/>
                </a:solidFill>
                <a:latin typeface="+mj-lt"/>
              </a:rPr>
              <a:t>32 </a:t>
            </a:r>
            <a:r>
              <a:rPr lang="en-US" sz="4000" err="1">
                <a:solidFill>
                  <a:schemeClr val="bg1"/>
                </a:solidFill>
                <a:latin typeface="+mj-lt"/>
              </a:rPr>
              <a:t>px</a:t>
            </a:r>
            <a:endParaRPr lang="en-US" sz="4000">
              <a:solidFill>
                <a:schemeClr val="bg1"/>
              </a:solidFill>
              <a:latin typeface="+mj-lt"/>
            </a:endParaRPr>
          </a:p>
        </p:txBody>
      </p:sp>
      <p:sp>
        <p:nvSpPr>
          <p:cNvPr id="58" name="TextBox 57">
            <a:extLst>
              <a:ext uri="{FF2B5EF4-FFF2-40B4-BE49-F238E27FC236}">
                <a16:creationId xmlns:a16="http://schemas.microsoft.com/office/drawing/2014/main" id="{B53FFC1E-3358-28D7-5816-B860690F7FC0}"/>
              </a:ext>
            </a:extLst>
          </p:cNvPr>
          <p:cNvSpPr txBox="1"/>
          <p:nvPr/>
        </p:nvSpPr>
        <p:spPr>
          <a:xfrm>
            <a:off x="31765355" y="8907153"/>
            <a:ext cx="3532239" cy="707886"/>
          </a:xfrm>
          <a:prstGeom prst="rect">
            <a:avLst/>
          </a:prstGeom>
          <a:noFill/>
        </p:spPr>
        <p:txBody>
          <a:bodyPr wrap="square" rtlCol="0">
            <a:spAutoFit/>
          </a:bodyPr>
          <a:lstStyle/>
          <a:p>
            <a:pPr algn="ctr"/>
            <a:r>
              <a:rPr lang="en-US" sz="4000">
                <a:solidFill>
                  <a:schemeClr val="bg1"/>
                </a:solidFill>
                <a:latin typeface="+mj-lt"/>
              </a:rPr>
              <a:t>1 </a:t>
            </a:r>
            <a:r>
              <a:rPr lang="en-US" sz="4000" err="1">
                <a:solidFill>
                  <a:schemeClr val="bg1"/>
                </a:solidFill>
                <a:latin typeface="+mj-lt"/>
              </a:rPr>
              <a:t>ch</a:t>
            </a:r>
            <a:endParaRPr lang="en-US" sz="4000">
              <a:solidFill>
                <a:schemeClr val="bg1"/>
              </a:solidFill>
              <a:latin typeface="+mj-lt"/>
            </a:endParaRPr>
          </a:p>
        </p:txBody>
      </p:sp>
      <p:sp>
        <p:nvSpPr>
          <p:cNvPr id="59" name="TextBox 58">
            <a:extLst>
              <a:ext uri="{FF2B5EF4-FFF2-40B4-BE49-F238E27FC236}">
                <a16:creationId xmlns:a16="http://schemas.microsoft.com/office/drawing/2014/main" id="{5A01E4F7-6662-8F7B-FE5C-BED8F6BBD276}"/>
              </a:ext>
            </a:extLst>
          </p:cNvPr>
          <p:cNvSpPr txBox="1"/>
          <p:nvPr/>
        </p:nvSpPr>
        <p:spPr>
          <a:xfrm rot="16200000">
            <a:off x="34250916" y="5127784"/>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60" name="TextBox 59">
            <a:extLst>
              <a:ext uri="{FF2B5EF4-FFF2-40B4-BE49-F238E27FC236}">
                <a16:creationId xmlns:a16="http://schemas.microsoft.com/office/drawing/2014/main" id="{A501B390-5A4A-FE19-A696-9FBE49C3780C}"/>
              </a:ext>
            </a:extLst>
          </p:cNvPr>
          <p:cNvSpPr txBox="1"/>
          <p:nvPr/>
        </p:nvSpPr>
        <p:spPr>
          <a:xfrm rot="19526499">
            <a:off x="33119508" y="7736772"/>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1044" name="Cube 1043">
            <a:extLst>
              <a:ext uri="{FF2B5EF4-FFF2-40B4-BE49-F238E27FC236}">
                <a16:creationId xmlns:a16="http://schemas.microsoft.com/office/drawing/2014/main" id="{BDDFF7E5-DFAB-800B-0192-2BD19E3E3A8E}"/>
              </a:ext>
            </a:extLst>
          </p:cNvPr>
          <p:cNvSpPr/>
          <p:nvPr/>
        </p:nvSpPr>
        <p:spPr>
          <a:xfrm>
            <a:off x="29030446" y="3686226"/>
            <a:ext cx="2314376"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4000" dirty="0">
                <a:solidFill>
                  <a:schemeClr val="tx1"/>
                </a:solidFill>
                <a:latin typeface="+mj-lt"/>
              </a:rPr>
              <a:t>(Up2)</a:t>
            </a:r>
          </a:p>
        </p:txBody>
      </p:sp>
      <p:sp>
        <p:nvSpPr>
          <p:cNvPr id="1046" name="TextBox 1045">
            <a:extLst>
              <a:ext uri="{FF2B5EF4-FFF2-40B4-BE49-F238E27FC236}">
                <a16:creationId xmlns:a16="http://schemas.microsoft.com/office/drawing/2014/main" id="{E26F0E1B-C00B-E952-D180-7844FF584530}"/>
              </a:ext>
            </a:extLst>
          </p:cNvPr>
          <p:cNvSpPr txBox="1"/>
          <p:nvPr/>
        </p:nvSpPr>
        <p:spPr>
          <a:xfrm rot="16200000">
            <a:off x="29932646" y="6075482"/>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1048" name="TextBox 1047">
            <a:extLst>
              <a:ext uri="{FF2B5EF4-FFF2-40B4-BE49-F238E27FC236}">
                <a16:creationId xmlns:a16="http://schemas.microsoft.com/office/drawing/2014/main" id="{B3AC7815-9132-AF32-0405-9ABFBAEB5538}"/>
              </a:ext>
            </a:extLst>
          </p:cNvPr>
          <p:cNvSpPr txBox="1"/>
          <p:nvPr/>
        </p:nvSpPr>
        <p:spPr>
          <a:xfrm rot="19040335">
            <a:off x="29718045" y="8677647"/>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1051" name="TextBox 1050">
            <a:extLst>
              <a:ext uri="{FF2B5EF4-FFF2-40B4-BE49-F238E27FC236}">
                <a16:creationId xmlns:a16="http://schemas.microsoft.com/office/drawing/2014/main" id="{FC9BE15A-3956-6DF3-B82C-AFE92A902119}"/>
              </a:ext>
            </a:extLst>
          </p:cNvPr>
          <p:cNvSpPr txBox="1"/>
          <p:nvPr/>
        </p:nvSpPr>
        <p:spPr>
          <a:xfrm>
            <a:off x="27651714" y="9201304"/>
            <a:ext cx="3532239" cy="707886"/>
          </a:xfrm>
          <a:prstGeom prst="rect">
            <a:avLst/>
          </a:prstGeom>
          <a:noFill/>
        </p:spPr>
        <p:txBody>
          <a:bodyPr wrap="square" rtlCol="0">
            <a:spAutoFit/>
          </a:bodyPr>
          <a:lstStyle/>
          <a:p>
            <a:pPr algn="ctr"/>
            <a:r>
              <a:rPr lang="en-US" sz="4000">
                <a:solidFill>
                  <a:schemeClr val="bg1"/>
                </a:solidFill>
                <a:latin typeface="+mj-lt"/>
              </a:rPr>
              <a:t>2 x 50 </a:t>
            </a:r>
            <a:r>
              <a:rPr lang="en-US" sz="4000" err="1">
                <a:solidFill>
                  <a:schemeClr val="bg1"/>
                </a:solidFill>
                <a:latin typeface="+mj-lt"/>
              </a:rPr>
              <a:t>ch</a:t>
            </a:r>
            <a:endParaRPr lang="en-US" sz="4000">
              <a:solidFill>
                <a:schemeClr val="bg1"/>
              </a:solidFill>
              <a:latin typeface="+mj-lt"/>
            </a:endParaRPr>
          </a:p>
        </p:txBody>
      </p:sp>
      <p:sp>
        <p:nvSpPr>
          <p:cNvPr id="1052" name="Arrow: Right 1051">
            <a:extLst>
              <a:ext uri="{FF2B5EF4-FFF2-40B4-BE49-F238E27FC236}">
                <a16:creationId xmlns:a16="http://schemas.microsoft.com/office/drawing/2014/main" id="{4F7D26EC-292E-BCB5-49BB-15F4B03A9C61}"/>
              </a:ext>
            </a:extLst>
          </p:cNvPr>
          <p:cNvSpPr/>
          <p:nvPr/>
        </p:nvSpPr>
        <p:spPr>
          <a:xfrm>
            <a:off x="8363533" y="6183114"/>
            <a:ext cx="1818766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1254843" y="11052629"/>
            <a:ext cx="11280697"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538774" y="15020872"/>
            <a:ext cx="3864943"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8793699" y="17069667"/>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6083973" y="13749238"/>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9245275" y="10245991"/>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171093" y="14740841"/>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253077" y="16263636"/>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389392" y="11219749"/>
            <a:ext cx="1328239"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553518" y="7068112"/>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4" name="Picture 3" descr="A dog sitting on a rug&#10;&#10;Description automatically generated">
            <a:extLst>
              <a:ext uri="{FF2B5EF4-FFF2-40B4-BE49-F238E27FC236}">
                <a16:creationId xmlns:a16="http://schemas.microsoft.com/office/drawing/2014/main" id="{AC9D255D-5B5C-FD56-2014-53918E929076}"/>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645618" y="4710333"/>
            <a:ext cx="6041993" cy="4048941"/>
          </a:xfrm>
          <a:prstGeom prst="rect">
            <a:avLst/>
          </a:prstGeom>
          <a:scene3d>
            <a:camera prst="isometricOffAxis2Right"/>
            <a:lightRig rig="threePt" dir="t"/>
          </a:scene3d>
        </p:spPr>
      </p:pic>
      <p:sp>
        <p:nvSpPr>
          <p:cNvPr id="5" name="Cube 4">
            <a:extLst>
              <a:ext uri="{FF2B5EF4-FFF2-40B4-BE49-F238E27FC236}">
                <a16:creationId xmlns:a16="http://schemas.microsoft.com/office/drawing/2014/main" id="{6B3D2B31-2C1A-76F5-0134-A2B1BCC45F39}"/>
              </a:ext>
            </a:extLst>
          </p:cNvPr>
          <p:cNvSpPr/>
          <p:nvPr/>
        </p:nvSpPr>
        <p:spPr>
          <a:xfrm>
            <a:off x="4830224" y="3838996"/>
            <a:ext cx="2561317"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3200" dirty="0">
                <a:solidFill>
                  <a:schemeClr val="tx1"/>
                </a:solidFill>
                <a:latin typeface="+mj-lt"/>
              </a:rPr>
              <a:t>(Down0)</a:t>
            </a:r>
          </a:p>
        </p:txBody>
      </p:sp>
      <p:sp>
        <p:nvSpPr>
          <p:cNvPr id="6" name="TextBox 5">
            <a:extLst>
              <a:ext uri="{FF2B5EF4-FFF2-40B4-BE49-F238E27FC236}">
                <a16:creationId xmlns:a16="http://schemas.microsoft.com/office/drawing/2014/main" id="{03877672-5841-9176-412B-C1DED0C06D24}"/>
              </a:ext>
            </a:extLst>
          </p:cNvPr>
          <p:cNvSpPr txBox="1"/>
          <p:nvPr/>
        </p:nvSpPr>
        <p:spPr>
          <a:xfrm rot="16200000">
            <a:off x="5978058" y="5794065"/>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10" name="TextBox 9">
            <a:extLst>
              <a:ext uri="{FF2B5EF4-FFF2-40B4-BE49-F238E27FC236}">
                <a16:creationId xmlns:a16="http://schemas.microsoft.com/office/drawing/2014/main" id="{CD484621-28FA-7363-1171-63424FE52CFA}"/>
              </a:ext>
            </a:extLst>
          </p:cNvPr>
          <p:cNvSpPr txBox="1"/>
          <p:nvPr/>
        </p:nvSpPr>
        <p:spPr>
          <a:xfrm rot="18810285">
            <a:off x="5651435" y="8819316"/>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14" name="TextBox 13">
            <a:extLst>
              <a:ext uri="{FF2B5EF4-FFF2-40B4-BE49-F238E27FC236}">
                <a16:creationId xmlns:a16="http://schemas.microsoft.com/office/drawing/2014/main" id="{5CA96C30-2D13-7DEC-EBE2-B90FFC03B5B0}"/>
              </a:ext>
            </a:extLst>
          </p:cNvPr>
          <p:cNvSpPr txBox="1"/>
          <p:nvPr/>
        </p:nvSpPr>
        <p:spPr>
          <a:xfrm>
            <a:off x="3795210" y="9464995"/>
            <a:ext cx="3532239" cy="707886"/>
          </a:xfrm>
          <a:prstGeom prst="rect">
            <a:avLst/>
          </a:prstGeom>
          <a:noFill/>
        </p:spPr>
        <p:txBody>
          <a:bodyPr wrap="square" rtlCol="0">
            <a:spAutoFit/>
          </a:bodyPr>
          <a:lstStyle/>
          <a:p>
            <a:pPr algn="ctr"/>
            <a:r>
              <a:rPr lang="en-US" sz="4000">
                <a:solidFill>
                  <a:schemeClr val="bg1"/>
                </a:solidFill>
                <a:latin typeface="+mj-lt"/>
              </a:rPr>
              <a:t>50 </a:t>
            </a:r>
            <a:r>
              <a:rPr lang="en-US" sz="4000" err="1">
                <a:solidFill>
                  <a:schemeClr val="bg1"/>
                </a:solidFill>
                <a:latin typeface="+mj-lt"/>
              </a:rPr>
              <a:t>ch</a:t>
            </a:r>
            <a:endParaRPr lang="en-US" sz="4000">
              <a:solidFill>
                <a:schemeClr val="bg1"/>
              </a:solidFill>
              <a:latin typeface="+mj-lt"/>
            </a:endParaRPr>
          </a:p>
        </p:txBody>
      </p:sp>
      <p:sp>
        <p:nvSpPr>
          <p:cNvPr id="15" name="Arrow: Right 14">
            <a:extLst>
              <a:ext uri="{FF2B5EF4-FFF2-40B4-BE49-F238E27FC236}">
                <a16:creationId xmlns:a16="http://schemas.microsoft.com/office/drawing/2014/main" id="{5E07D9E4-60A2-87A0-EE47-F7AEFAEC5297}"/>
              </a:ext>
            </a:extLst>
          </p:cNvPr>
          <p:cNvSpPr/>
          <p:nvPr/>
        </p:nvSpPr>
        <p:spPr>
          <a:xfrm>
            <a:off x="3522298" y="7898141"/>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3" name="TextBox 2">
            <a:extLst>
              <a:ext uri="{FF2B5EF4-FFF2-40B4-BE49-F238E27FC236}">
                <a16:creationId xmlns:a16="http://schemas.microsoft.com/office/drawing/2014/main" id="{726E2524-6ECD-7A9E-314D-BC23C7171984}"/>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9">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32B8B1A8-2FC1-5763-93C7-86329E067B3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912808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2000" dirty="0"/>
              <a:t>Transposed Convolution</a:t>
            </a:r>
          </a:p>
        </p:txBody>
      </p:sp>
      <p:sp>
        <p:nvSpPr>
          <p:cNvPr id="2" name="TextBox 1">
            <a:extLst>
              <a:ext uri="{FF2B5EF4-FFF2-40B4-BE49-F238E27FC236}">
                <a16:creationId xmlns:a16="http://schemas.microsoft.com/office/drawing/2014/main" id="{EE5D27E2-F6DF-4211-C3D9-18D5EACA652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2CE3C468-5617-2145-7A66-D81C67409D8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377636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 Review</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extLst>
              <p:ext uri="{D42A27DB-BD31-4B8C-83A1-F6EECF244321}">
                <p14:modId xmlns:p14="http://schemas.microsoft.com/office/powerpoint/2010/main" val="768917768"/>
              </p:ext>
            </p:extLst>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1755991177"/>
              </p:ext>
            </p:extLst>
          </p:nvPr>
        </p:nvGraphicFramePr>
        <p:xfrm>
          <a:off x="14121581" y="8525061"/>
          <a:ext cx="8332839" cy="8250984"/>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gridCol w="2777613">
                  <a:extLst>
                    <a:ext uri="{9D8B030D-6E8A-4147-A177-3AD203B41FA5}">
                      <a16:colId xmlns:a16="http://schemas.microsoft.com/office/drawing/2014/main" val="1976008074"/>
                    </a:ext>
                  </a:extLst>
                </a:gridCol>
              </a:tblGrid>
              <a:tr h="2750328">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2750328">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9" name="TextBox 8">
            <a:extLst>
              <a:ext uri="{FF2B5EF4-FFF2-40B4-BE49-F238E27FC236}">
                <a16:creationId xmlns:a16="http://schemas.microsoft.com/office/drawing/2014/main" id="{BC2CB022-285C-5124-7C1A-718AC19A527C}"/>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10" name="TextBox 9">
            <a:extLst>
              <a:ext uri="{FF2B5EF4-FFF2-40B4-BE49-F238E27FC236}">
                <a16:creationId xmlns:a16="http://schemas.microsoft.com/office/drawing/2014/main" id="{D842EDB7-C794-A045-8B11-FA4AAF998AC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graphicFrame>
        <p:nvGraphicFramePr>
          <p:cNvPr id="12" name="Table 3">
            <a:extLst>
              <a:ext uri="{FF2B5EF4-FFF2-40B4-BE49-F238E27FC236}">
                <a16:creationId xmlns:a16="http://schemas.microsoft.com/office/drawing/2014/main" id="{6ACC5FCB-04C8-5921-F908-6FE6925F7676}"/>
              </a:ext>
            </a:extLst>
          </p:cNvPr>
          <p:cNvGraphicFramePr>
            <a:graphicFrameLocks noGrp="1"/>
          </p:cNvGraphicFramePr>
          <p:nvPr>
            <p:extLst>
              <p:ext uri="{D42A27DB-BD31-4B8C-83A1-F6EECF244321}">
                <p14:modId xmlns:p14="http://schemas.microsoft.com/office/powerpoint/2010/main" val="4178235647"/>
              </p:ext>
            </p:extLst>
          </p:nvPr>
        </p:nvGraphicFramePr>
        <p:xfrm>
          <a:off x="26130108"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endParaRPr lang="en-US" sz="6000" b="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0" b="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2750328">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bl>
          </a:graphicData>
        </a:graphic>
      </p:graphicFrame>
      <p:sp>
        <p:nvSpPr>
          <p:cNvPr id="14" name="TextBox 13">
            <a:extLst>
              <a:ext uri="{FF2B5EF4-FFF2-40B4-BE49-F238E27FC236}">
                <a16:creationId xmlns:a16="http://schemas.microsoft.com/office/drawing/2014/main" id="{CD5A1237-349F-E277-0ED4-639891E3F704}"/>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sp>
        <p:nvSpPr>
          <p:cNvPr id="2" name="TextBox 1">
            <a:extLst>
              <a:ext uri="{FF2B5EF4-FFF2-40B4-BE49-F238E27FC236}">
                <a16:creationId xmlns:a16="http://schemas.microsoft.com/office/drawing/2014/main" id="{631F01EB-BA94-B45C-61FA-B4BF69B50094}"/>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9C07D9B2-5055-6CC2-1366-23DAA52E175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68000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 Review</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1292185022"/>
              </p:ext>
            </p:extLst>
          </p:nvPr>
        </p:nvGraphicFramePr>
        <p:xfrm>
          <a:off x="14121581" y="8525061"/>
          <a:ext cx="8332839" cy="8250984"/>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gridCol w="2777613">
                  <a:extLst>
                    <a:ext uri="{9D8B030D-6E8A-4147-A177-3AD203B41FA5}">
                      <a16:colId xmlns:a16="http://schemas.microsoft.com/office/drawing/2014/main" val="1976008074"/>
                    </a:ext>
                  </a:extLst>
                </a:gridCol>
              </a:tblGrid>
              <a:tr h="2750328">
                <a:tc>
                  <a:txBody>
                    <a:bodyPr/>
                    <a:lstStyle/>
                    <a:p>
                      <a:pPr algn="ctr"/>
                      <a:r>
                        <a:rPr lang="en-US" sz="6000" b="0">
                          <a:solidFill>
                            <a:schemeClr val="bg1"/>
                          </a:solidFill>
                          <a:latin typeface="+mn-lt"/>
                        </a:rPr>
                        <a:t>1 • .25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0 • .25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2750328">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9" name="TextBox 8">
            <a:extLst>
              <a:ext uri="{FF2B5EF4-FFF2-40B4-BE49-F238E27FC236}">
                <a16:creationId xmlns:a16="http://schemas.microsoft.com/office/drawing/2014/main" id="{BC2CB022-285C-5124-7C1A-718AC19A527C}"/>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10" name="TextBox 9">
            <a:extLst>
              <a:ext uri="{FF2B5EF4-FFF2-40B4-BE49-F238E27FC236}">
                <a16:creationId xmlns:a16="http://schemas.microsoft.com/office/drawing/2014/main" id="{D842EDB7-C794-A045-8B11-FA4AAF998AC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graphicFrame>
        <p:nvGraphicFramePr>
          <p:cNvPr id="12" name="Table 3">
            <a:extLst>
              <a:ext uri="{FF2B5EF4-FFF2-40B4-BE49-F238E27FC236}">
                <a16:creationId xmlns:a16="http://schemas.microsoft.com/office/drawing/2014/main" id="{6ACC5FCB-04C8-5921-F908-6FE6925F7676}"/>
              </a:ext>
            </a:extLst>
          </p:cNvPr>
          <p:cNvGraphicFramePr>
            <a:graphicFrameLocks noGrp="1"/>
          </p:cNvGraphicFramePr>
          <p:nvPr>
            <p:extLst>
              <p:ext uri="{D42A27DB-BD31-4B8C-83A1-F6EECF244321}">
                <p14:modId xmlns:p14="http://schemas.microsoft.com/office/powerpoint/2010/main" val="1712659498"/>
              </p:ext>
            </p:extLst>
          </p:nvPr>
        </p:nvGraphicFramePr>
        <p:xfrm>
          <a:off x="26130108"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6000" b="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2750328">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bl>
          </a:graphicData>
        </a:graphic>
      </p:graphicFrame>
      <p:sp>
        <p:nvSpPr>
          <p:cNvPr id="14" name="TextBox 13">
            <a:extLst>
              <a:ext uri="{FF2B5EF4-FFF2-40B4-BE49-F238E27FC236}">
                <a16:creationId xmlns:a16="http://schemas.microsoft.com/office/drawing/2014/main" id="{CD5A1237-349F-E277-0ED4-639891E3F704}"/>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sp>
        <p:nvSpPr>
          <p:cNvPr id="2" name="TextBox 1">
            <a:extLst>
              <a:ext uri="{FF2B5EF4-FFF2-40B4-BE49-F238E27FC236}">
                <a16:creationId xmlns:a16="http://schemas.microsoft.com/office/drawing/2014/main" id="{3FD728FA-ABA8-0B0E-81C3-2306D71C096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4778F9DC-E1F1-7A88-EBCA-E12D1306184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327017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 Review</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248295466"/>
              </p:ext>
            </p:extLst>
          </p:nvPr>
        </p:nvGraphicFramePr>
        <p:xfrm>
          <a:off x="14121581" y="8525061"/>
          <a:ext cx="8332839" cy="8250984"/>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gridCol w="2777613">
                  <a:extLst>
                    <a:ext uri="{9D8B030D-6E8A-4147-A177-3AD203B41FA5}">
                      <a16:colId xmlns:a16="http://schemas.microsoft.com/office/drawing/2014/main" val="1976008074"/>
                    </a:ext>
                  </a:extLst>
                </a:gridCol>
              </a:tblGrid>
              <a:tr h="2750328">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 • .25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1 • .25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r h="2750328">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9" name="TextBox 8">
            <a:extLst>
              <a:ext uri="{FF2B5EF4-FFF2-40B4-BE49-F238E27FC236}">
                <a16:creationId xmlns:a16="http://schemas.microsoft.com/office/drawing/2014/main" id="{BC2CB022-285C-5124-7C1A-718AC19A527C}"/>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10" name="TextBox 9">
            <a:extLst>
              <a:ext uri="{FF2B5EF4-FFF2-40B4-BE49-F238E27FC236}">
                <a16:creationId xmlns:a16="http://schemas.microsoft.com/office/drawing/2014/main" id="{D842EDB7-C794-A045-8B11-FA4AAF998AC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4" name="TextBox 13">
            <a:extLst>
              <a:ext uri="{FF2B5EF4-FFF2-40B4-BE49-F238E27FC236}">
                <a16:creationId xmlns:a16="http://schemas.microsoft.com/office/drawing/2014/main" id="{CD5A1237-349F-E277-0ED4-639891E3F704}"/>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2" name="Table 3">
            <a:extLst>
              <a:ext uri="{FF2B5EF4-FFF2-40B4-BE49-F238E27FC236}">
                <a16:creationId xmlns:a16="http://schemas.microsoft.com/office/drawing/2014/main" id="{6E7FA29A-DBF9-3313-DA5C-EE092A77966A}"/>
              </a:ext>
            </a:extLst>
          </p:cNvPr>
          <p:cNvGraphicFramePr>
            <a:graphicFrameLocks noGrp="1"/>
          </p:cNvGraphicFramePr>
          <p:nvPr>
            <p:extLst>
              <p:ext uri="{D42A27DB-BD31-4B8C-83A1-F6EECF244321}">
                <p14:modId xmlns:p14="http://schemas.microsoft.com/office/powerpoint/2010/main" val="6133808"/>
              </p:ext>
            </p:extLst>
          </p:nvPr>
        </p:nvGraphicFramePr>
        <p:xfrm>
          <a:off x="26130108"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bl>
          </a:graphicData>
        </a:graphic>
      </p:graphicFrame>
      <p:sp>
        <p:nvSpPr>
          <p:cNvPr id="4" name="TextBox 3">
            <a:extLst>
              <a:ext uri="{FF2B5EF4-FFF2-40B4-BE49-F238E27FC236}">
                <a16:creationId xmlns:a16="http://schemas.microsoft.com/office/drawing/2014/main" id="{EADE80AD-E210-B5B7-238C-15E08D71FB8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39C579D8-5F46-9697-47C5-5209010673B6}"/>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97492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 Review</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386852162"/>
              </p:ext>
            </p:extLst>
          </p:nvPr>
        </p:nvGraphicFramePr>
        <p:xfrm>
          <a:off x="14121581" y="8525061"/>
          <a:ext cx="8332839" cy="8250984"/>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gridCol w="2777613">
                  <a:extLst>
                    <a:ext uri="{9D8B030D-6E8A-4147-A177-3AD203B41FA5}">
                      <a16:colId xmlns:a16="http://schemas.microsoft.com/office/drawing/2014/main" val="1976008074"/>
                    </a:ext>
                  </a:extLst>
                </a:gridCol>
              </a:tblGrid>
              <a:tr h="2750328">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2750328">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9" name="TextBox 8">
            <a:extLst>
              <a:ext uri="{FF2B5EF4-FFF2-40B4-BE49-F238E27FC236}">
                <a16:creationId xmlns:a16="http://schemas.microsoft.com/office/drawing/2014/main" id="{BC2CB022-285C-5124-7C1A-718AC19A527C}"/>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10" name="TextBox 9">
            <a:extLst>
              <a:ext uri="{FF2B5EF4-FFF2-40B4-BE49-F238E27FC236}">
                <a16:creationId xmlns:a16="http://schemas.microsoft.com/office/drawing/2014/main" id="{D842EDB7-C794-A045-8B11-FA4AAF998AC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4" name="TextBox 13">
            <a:extLst>
              <a:ext uri="{FF2B5EF4-FFF2-40B4-BE49-F238E27FC236}">
                <a16:creationId xmlns:a16="http://schemas.microsoft.com/office/drawing/2014/main" id="{CD5A1237-349F-E277-0ED4-639891E3F704}"/>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2" name="Table 3">
            <a:extLst>
              <a:ext uri="{FF2B5EF4-FFF2-40B4-BE49-F238E27FC236}">
                <a16:creationId xmlns:a16="http://schemas.microsoft.com/office/drawing/2014/main" id="{068E3102-2395-7219-073C-1991CF741A0A}"/>
              </a:ext>
            </a:extLst>
          </p:cNvPr>
          <p:cNvGraphicFramePr>
            <a:graphicFrameLocks noGrp="1"/>
          </p:cNvGraphicFramePr>
          <p:nvPr>
            <p:extLst>
              <p:ext uri="{D42A27DB-BD31-4B8C-83A1-F6EECF244321}">
                <p14:modId xmlns:p14="http://schemas.microsoft.com/office/powerpoint/2010/main" val="2050016723"/>
              </p:ext>
            </p:extLst>
          </p:nvPr>
        </p:nvGraphicFramePr>
        <p:xfrm>
          <a:off x="26130108"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bl>
          </a:graphicData>
        </a:graphic>
      </p:graphicFrame>
      <p:sp>
        <p:nvSpPr>
          <p:cNvPr id="4" name="TextBox 3">
            <a:extLst>
              <a:ext uri="{FF2B5EF4-FFF2-40B4-BE49-F238E27FC236}">
                <a16:creationId xmlns:a16="http://schemas.microsoft.com/office/drawing/2014/main" id="{168B3610-DBDC-1624-9F3B-3FAE556E2C2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857C725C-AE9B-6657-CF5E-ED6C641DCE5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036166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99AC0F-9261-7465-E1A7-9168071DA3B4}"/>
              </a:ext>
            </a:extLst>
          </p:cNvPr>
          <p:cNvSpPr>
            <a:spLocks noGrp="1"/>
          </p:cNvSpPr>
          <p:nvPr>
            <p:ph idx="1"/>
          </p:nvPr>
        </p:nvSpPr>
        <p:spPr/>
        <p:txBody>
          <a:bodyPr>
            <a:noAutofit/>
          </a:bodyPr>
          <a:lstStyle/>
          <a:p>
            <a:r>
              <a:rPr lang="en-US" sz="11000" dirty="0"/>
              <a:t>Part 1: From U-Nets to Diffusion</a:t>
            </a:r>
          </a:p>
          <a:p>
            <a:r>
              <a:rPr lang="en-US" sz="11000" dirty="0"/>
              <a:t>Part 2: Denoising Diffusion Probabilistic Models</a:t>
            </a:r>
          </a:p>
          <a:p>
            <a:r>
              <a:rPr lang="en-US" sz="11000" dirty="0"/>
              <a:t>Part 3: Optimizations</a:t>
            </a:r>
          </a:p>
          <a:p>
            <a:r>
              <a:rPr lang="en-US" sz="11000" dirty="0"/>
              <a:t>Part 4: Classifier-Free Diffusion Guidance (CFG)</a:t>
            </a:r>
          </a:p>
          <a:p>
            <a:r>
              <a:rPr lang="en-US" sz="11000" dirty="0">
                <a:solidFill>
                  <a:srgbClr val="C00000"/>
                </a:solidFill>
              </a:rPr>
              <a:t>Part 5: CLIP (Contrastive Language-Image Pre-Training) </a:t>
            </a:r>
          </a:p>
          <a:p>
            <a:r>
              <a:rPr lang="en-US" sz="11000" dirty="0">
                <a:solidFill>
                  <a:srgbClr val="C00000"/>
                </a:solidFill>
              </a:rPr>
              <a:t>Part 6: Wrap-up &amp; Assessment</a:t>
            </a:r>
          </a:p>
        </p:txBody>
      </p:sp>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7</a:t>
            </a:fld>
            <a:endParaRPr lang="en-US"/>
          </a:p>
        </p:txBody>
      </p:sp>
      <p:sp>
        <p:nvSpPr>
          <p:cNvPr id="5" name="Title 1">
            <a:extLst>
              <a:ext uri="{FF2B5EF4-FFF2-40B4-BE49-F238E27FC236}">
                <a16:creationId xmlns:a16="http://schemas.microsoft.com/office/drawing/2014/main" id="{4F252815-6426-3699-10FA-1649657E2DE9}"/>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sp>
        <p:nvSpPr>
          <p:cNvPr id="7" name="TextBox 6">
            <a:extLst>
              <a:ext uri="{FF2B5EF4-FFF2-40B4-BE49-F238E27FC236}">
                <a16:creationId xmlns:a16="http://schemas.microsoft.com/office/drawing/2014/main" id="{9DCF345A-2DB1-04DD-CE28-B915262E7034}"/>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94072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 Review</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2335427050"/>
              </p:ext>
            </p:extLst>
          </p:nvPr>
        </p:nvGraphicFramePr>
        <p:xfrm>
          <a:off x="14121581" y="8525061"/>
          <a:ext cx="8332839" cy="8250984"/>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gridCol w="2777613">
                  <a:extLst>
                    <a:ext uri="{9D8B030D-6E8A-4147-A177-3AD203B41FA5}">
                      <a16:colId xmlns:a16="http://schemas.microsoft.com/office/drawing/2014/main" val="1976008074"/>
                    </a:ext>
                  </a:extLst>
                </a:gridCol>
              </a:tblGrid>
              <a:tr h="2750328">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r h="2750328">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112843853"/>
                  </a:ext>
                </a:extLst>
              </a:tr>
            </a:tbl>
          </a:graphicData>
        </a:graphic>
      </p:graphicFrame>
      <p:sp>
        <p:nvSpPr>
          <p:cNvPr id="9" name="TextBox 8">
            <a:extLst>
              <a:ext uri="{FF2B5EF4-FFF2-40B4-BE49-F238E27FC236}">
                <a16:creationId xmlns:a16="http://schemas.microsoft.com/office/drawing/2014/main" id="{BC2CB022-285C-5124-7C1A-718AC19A527C}"/>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10" name="TextBox 9">
            <a:extLst>
              <a:ext uri="{FF2B5EF4-FFF2-40B4-BE49-F238E27FC236}">
                <a16:creationId xmlns:a16="http://schemas.microsoft.com/office/drawing/2014/main" id="{D842EDB7-C794-A045-8B11-FA4AAF998AC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4" name="TextBox 13">
            <a:extLst>
              <a:ext uri="{FF2B5EF4-FFF2-40B4-BE49-F238E27FC236}">
                <a16:creationId xmlns:a16="http://schemas.microsoft.com/office/drawing/2014/main" id="{CD5A1237-349F-E277-0ED4-639891E3F704}"/>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2" name="Table 3">
            <a:extLst>
              <a:ext uri="{FF2B5EF4-FFF2-40B4-BE49-F238E27FC236}">
                <a16:creationId xmlns:a16="http://schemas.microsoft.com/office/drawing/2014/main" id="{0715189D-4816-F55B-253E-D6C139EFA545}"/>
              </a:ext>
            </a:extLst>
          </p:cNvPr>
          <p:cNvGraphicFramePr>
            <a:graphicFrameLocks noGrp="1"/>
          </p:cNvGraphicFramePr>
          <p:nvPr>
            <p:extLst>
              <p:ext uri="{D42A27DB-BD31-4B8C-83A1-F6EECF244321}">
                <p14:modId xmlns:p14="http://schemas.microsoft.com/office/powerpoint/2010/main" val="1642596973"/>
              </p:ext>
            </p:extLst>
          </p:nvPr>
        </p:nvGraphicFramePr>
        <p:xfrm>
          <a:off x="26130108"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sp>
        <p:nvSpPr>
          <p:cNvPr id="4" name="TextBox 3">
            <a:extLst>
              <a:ext uri="{FF2B5EF4-FFF2-40B4-BE49-F238E27FC236}">
                <a16:creationId xmlns:a16="http://schemas.microsoft.com/office/drawing/2014/main" id="{F5563BEE-653B-4BB1-6490-53D96C7E7CB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16D075BA-DA44-755D-C759-86D03BD9894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071117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Image Upscaling</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2381950412"/>
              </p:ext>
            </p:extLst>
          </p:nvPr>
        </p:nvGraphicFramePr>
        <p:xfrm>
          <a:off x="15830623" y="10217316"/>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B92EE6F7-8F0C-1E31-0C02-1D3A019DB975}"/>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4" name="TextBox 3">
            <a:extLst>
              <a:ext uri="{FF2B5EF4-FFF2-40B4-BE49-F238E27FC236}">
                <a16:creationId xmlns:a16="http://schemas.microsoft.com/office/drawing/2014/main" id="{5DB9B921-D494-0E4E-8495-1480228826BD}"/>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5" name="TextBox 4">
            <a:extLst>
              <a:ext uri="{FF2B5EF4-FFF2-40B4-BE49-F238E27FC236}">
                <a16:creationId xmlns:a16="http://schemas.microsoft.com/office/drawing/2014/main" id="{C2B274C1-F317-C44B-2697-D855A5E95FDB}"/>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6" name="Table 5">
            <a:extLst>
              <a:ext uri="{FF2B5EF4-FFF2-40B4-BE49-F238E27FC236}">
                <a16:creationId xmlns:a16="http://schemas.microsoft.com/office/drawing/2014/main" id="{9D9C92D0-A9D8-CBA8-E88D-768DF053D3B1}"/>
              </a:ext>
            </a:extLst>
          </p:cNvPr>
          <p:cNvGraphicFramePr>
            <a:graphicFrameLocks noGrp="1"/>
          </p:cNvGraphicFramePr>
          <p:nvPr>
            <p:extLst>
              <p:ext uri="{D42A27DB-BD31-4B8C-83A1-F6EECF244321}">
                <p14:modId xmlns:p14="http://schemas.microsoft.com/office/powerpoint/2010/main" val="3454151150"/>
              </p:ext>
            </p:extLst>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sp>
        <p:nvSpPr>
          <p:cNvPr id="8" name="TextBox 7">
            <a:extLst>
              <a:ext uri="{FF2B5EF4-FFF2-40B4-BE49-F238E27FC236}">
                <a16:creationId xmlns:a16="http://schemas.microsoft.com/office/drawing/2014/main" id="{478EF94B-74D4-373E-A754-A7C47BAA793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9" name="Slide Number Placeholder 3">
            <a:extLst>
              <a:ext uri="{FF2B5EF4-FFF2-40B4-BE49-F238E27FC236}">
                <a16:creationId xmlns:a16="http://schemas.microsoft.com/office/drawing/2014/main" id="{6DC4F036-47E8-6E41-5E1A-F426E0DD82C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672335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Image Upscaling</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4287728157"/>
              </p:ext>
            </p:extLst>
          </p:nvPr>
        </p:nvGraphicFramePr>
        <p:xfrm>
          <a:off x="14228065" y="8595158"/>
          <a:ext cx="8119870" cy="8110790"/>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1419859712"/>
                    </a:ext>
                  </a:extLst>
                </a:gridCol>
                <a:gridCol w="1623974">
                  <a:extLst>
                    <a:ext uri="{9D8B030D-6E8A-4147-A177-3AD203B41FA5}">
                      <a16:colId xmlns:a16="http://schemas.microsoft.com/office/drawing/2014/main" val="3896974687"/>
                    </a:ext>
                  </a:extLst>
                </a:gridCol>
                <a:gridCol w="1623974">
                  <a:extLst>
                    <a:ext uri="{9D8B030D-6E8A-4147-A177-3AD203B41FA5}">
                      <a16:colId xmlns:a16="http://schemas.microsoft.com/office/drawing/2014/main" val="1061514744"/>
                    </a:ext>
                  </a:extLst>
                </a:gridCol>
                <a:gridCol w="1623974">
                  <a:extLst>
                    <a:ext uri="{9D8B030D-6E8A-4147-A177-3AD203B41FA5}">
                      <a16:colId xmlns:a16="http://schemas.microsoft.com/office/drawing/2014/main" val="3229589065"/>
                    </a:ext>
                  </a:extLst>
                </a:gridCol>
                <a:gridCol w="1623974">
                  <a:extLst>
                    <a:ext uri="{9D8B030D-6E8A-4147-A177-3AD203B41FA5}">
                      <a16:colId xmlns:a16="http://schemas.microsoft.com/office/drawing/2014/main" val="1976008074"/>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20191425"/>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74818CF5-BC6A-A55A-9BBF-275367D6B6BB}"/>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4" name="TextBox 3">
            <a:extLst>
              <a:ext uri="{FF2B5EF4-FFF2-40B4-BE49-F238E27FC236}">
                <a16:creationId xmlns:a16="http://schemas.microsoft.com/office/drawing/2014/main" id="{AAE6660B-2C69-7F1F-9D2D-4C2AA8482841}"/>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5" name="TextBox 4">
            <a:extLst>
              <a:ext uri="{FF2B5EF4-FFF2-40B4-BE49-F238E27FC236}">
                <a16:creationId xmlns:a16="http://schemas.microsoft.com/office/drawing/2014/main" id="{12EA2244-E57B-8846-EBDA-85BA8FA46A1A}"/>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6" name="Table 5">
            <a:extLst>
              <a:ext uri="{FF2B5EF4-FFF2-40B4-BE49-F238E27FC236}">
                <a16:creationId xmlns:a16="http://schemas.microsoft.com/office/drawing/2014/main" id="{E6BA219E-F5D9-C60F-DFE4-9EA01688F93C}"/>
              </a:ext>
            </a:extLst>
          </p:cNvPr>
          <p:cNvGraphicFramePr>
            <a:graphicFrameLocks noGrp="1"/>
          </p:cNvGraphicFramePr>
          <p:nvPr>
            <p:extLst>
              <p:ext uri="{D42A27DB-BD31-4B8C-83A1-F6EECF244321}">
                <p14:modId xmlns:p14="http://schemas.microsoft.com/office/powerpoint/2010/main" val="4052960507"/>
              </p:ext>
            </p:extLst>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sp>
        <p:nvSpPr>
          <p:cNvPr id="8" name="TextBox 7">
            <a:extLst>
              <a:ext uri="{FF2B5EF4-FFF2-40B4-BE49-F238E27FC236}">
                <a16:creationId xmlns:a16="http://schemas.microsoft.com/office/drawing/2014/main" id="{AF23AF25-FE93-7424-364E-6F14BFFFB7CB}"/>
              </a:ext>
            </a:extLst>
          </p:cNvPr>
          <p:cNvSpPr txBox="1"/>
          <p:nvPr/>
        </p:nvSpPr>
        <p:spPr>
          <a:xfrm>
            <a:off x="15988799" y="6706583"/>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2</a:t>
            </a:r>
          </a:p>
        </p:txBody>
      </p:sp>
      <p:sp>
        <p:nvSpPr>
          <p:cNvPr id="9" name="TextBox 8">
            <a:extLst>
              <a:ext uri="{FF2B5EF4-FFF2-40B4-BE49-F238E27FC236}">
                <a16:creationId xmlns:a16="http://schemas.microsoft.com/office/drawing/2014/main" id="{AA516713-B04D-D413-0285-D3B35972178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15175376-0559-2147-000D-E74C955057E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296701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Image Upscaling</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2131315685"/>
              </p:ext>
            </p:extLst>
          </p:nvPr>
        </p:nvGraphicFramePr>
        <p:xfrm>
          <a:off x="14228065" y="8595158"/>
          <a:ext cx="8119870" cy="8110790"/>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1419859712"/>
                    </a:ext>
                  </a:extLst>
                </a:gridCol>
                <a:gridCol w="1623974">
                  <a:extLst>
                    <a:ext uri="{9D8B030D-6E8A-4147-A177-3AD203B41FA5}">
                      <a16:colId xmlns:a16="http://schemas.microsoft.com/office/drawing/2014/main" val="3896974687"/>
                    </a:ext>
                  </a:extLst>
                </a:gridCol>
                <a:gridCol w="1623974">
                  <a:extLst>
                    <a:ext uri="{9D8B030D-6E8A-4147-A177-3AD203B41FA5}">
                      <a16:colId xmlns:a16="http://schemas.microsoft.com/office/drawing/2014/main" val="1061514744"/>
                    </a:ext>
                  </a:extLst>
                </a:gridCol>
                <a:gridCol w="1623974">
                  <a:extLst>
                    <a:ext uri="{9D8B030D-6E8A-4147-A177-3AD203B41FA5}">
                      <a16:colId xmlns:a16="http://schemas.microsoft.com/office/drawing/2014/main" val="3229589065"/>
                    </a:ext>
                  </a:extLst>
                </a:gridCol>
                <a:gridCol w="1623974">
                  <a:extLst>
                    <a:ext uri="{9D8B030D-6E8A-4147-A177-3AD203B41FA5}">
                      <a16:colId xmlns:a16="http://schemas.microsoft.com/office/drawing/2014/main" val="1976008074"/>
                    </a:ext>
                  </a:extLst>
                </a:gridCol>
              </a:tblGrid>
              <a:tr h="1622158">
                <a:tc>
                  <a:txBody>
                    <a:bodyPr/>
                    <a:lstStyle/>
                    <a:p>
                      <a:pPr algn="ctr"/>
                      <a:r>
                        <a:rPr lang="en-US" sz="3600" b="0">
                          <a:solidFill>
                            <a:sysClr val="windowText" lastClr="000000"/>
                          </a:solidFill>
                          <a:latin typeface="+mn-lt"/>
                        </a:rPr>
                        <a:t>1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7981756"/>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0191425"/>
                  </a:ext>
                </a:extLst>
              </a:tr>
              <a:tr h="1622158">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74818CF5-BC6A-A55A-9BBF-275367D6B6BB}"/>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4" name="TextBox 3">
            <a:extLst>
              <a:ext uri="{FF2B5EF4-FFF2-40B4-BE49-F238E27FC236}">
                <a16:creationId xmlns:a16="http://schemas.microsoft.com/office/drawing/2014/main" id="{AAE6660B-2C69-7F1F-9D2D-4C2AA8482841}"/>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5" name="TextBox 4">
            <a:extLst>
              <a:ext uri="{FF2B5EF4-FFF2-40B4-BE49-F238E27FC236}">
                <a16:creationId xmlns:a16="http://schemas.microsoft.com/office/drawing/2014/main" id="{12EA2244-E57B-8846-EBDA-85BA8FA46A1A}"/>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6" name="Table 5">
            <a:extLst>
              <a:ext uri="{FF2B5EF4-FFF2-40B4-BE49-F238E27FC236}">
                <a16:creationId xmlns:a16="http://schemas.microsoft.com/office/drawing/2014/main" id="{E6BA219E-F5D9-C60F-DFE4-9EA01688F93C}"/>
              </a:ext>
            </a:extLst>
          </p:cNvPr>
          <p:cNvGraphicFramePr>
            <a:graphicFrameLocks noGrp="1"/>
          </p:cNvGraphicFramePr>
          <p:nvPr>
            <p:extLst>
              <p:ext uri="{D42A27DB-BD31-4B8C-83A1-F6EECF244321}">
                <p14:modId xmlns:p14="http://schemas.microsoft.com/office/powerpoint/2010/main" val="1318023825"/>
              </p:ext>
            </p:extLst>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sp>
        <p:nvSpPr>
          <p:cNvPr id="8" name="TextBox 7">
            <a:extLst>
              <a:ext uri="{FF2B5EF4-FFF2-40B4-BE49-F238E27FC236}">
                <a16:creationId xmlns:a16="http://schemas.microsoft.com/office/drawing/2014/main" id="{AF23AF25-FE93-7424-364E-6F14BFFFB7CB}"/>
              </a:ext>
            </a:extLst>
          </p:cNvPr>
          <p:cNvSpPr txBox="1"/>
          <p:nvPr/>
        </p:nvSpPr>
        <p:spPr>
          <a:xfrm>
            <a:off x="15988799" y="6706583"/>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2</a:t>
            </a:r>
          </a:p>
        </p:txBody>
      </p:sp>
      <p:sp>
        <p:nvSpPr>
          <p:cNvPr id="9" name="TextBox 8">
            <a:extLst>
              <a:ext uri="{FF2B5EF4-FFF2-40B4-BE49-F238E27FC236}">
                <a16:creationId xmlns:a16="http://schemas.microsoft.com/office/drawing/2014/main" id="{E720446C-3A04-FE3B-3A73-EFE59B9A3A1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9445C42C-DA2C-3713-8635-502CD6695E49}"/>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63107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Image Upscaling</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3273589982"/>
              </p:ext>
            </p:extLst>
          </p:nvPr>
        </p:nvGraphicFramePr>
        <p:xfrm>
          <a:off x="14228065" y="8595158"/>
          <a:ext cx="8119870" cy="8110790"/>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1419859712"/>
                    </a:ext>
                  </a:extLst>
                </a:gridCol>
                <a:gridCol w="1623974">
                  <a:extLst>
                    <a:ext uri="{9D8B030D-6E8A-4147-A177-3AD203B41FA5}">
                      <a16:colId xmlns:a16="http://schemas.microsoft.com/office/drawing/2014/main" val="3896974687"/>
                    </a:ext>
                  </a:extLst>
                </a:gridCol>
                <a:gridCol w="1623974">
                  <a:extLst>
                    <a:ext uri="{9D8B030D-6E8A-4147-A177-3AD203B41FA5}">
                      <a16:colId xmlns:a16="http://schemas.microsoft.com/office/drawing/2014/main" val="1061514744"/>
                    </a:ext>
                  </a:extLst>
                </a:gridCol>
                <a:gridCol w="1623974">
                  <a:extLst>
                    <a:ext uri="{9D8B030D-6E8A-4147-A177-3AD203B41FA5}">
                      <a16:colId xmlns:a16="http://schemas.microsoft.com/office/drawing/2014/main" val="3229589065"/>
                    </a:ext>
                  </a:extLst>
                </a:gridCol>
                <a:gridCol w="1623974">
                  <a:extLst>
                    <a:ext uri="{9D8B030D-6E8A-4147-A177-3AD203B41FA5}">
                      <a16:colId xmlns:a16="http://schemas.microsoft.com/office/drawing/2014/main" val="1976008074"/>
                    </a:ext>
                  </a:extLst>
                </a:gridCol>
              </a:tblGrid>
              <a:tr h="1622158">
                <a:tc>
                  <a:txBody>
                    <a:bodyPr/>
                    <a:lstStyle/>
                    <a:p>
                      <a:pPr algn="ctr"/>
                      <a:r>
                        <a:rPr lang="en-US" sz="6000" b="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7981756"/>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0191425"/>
                  </a:ext>
                </a:extLst>
              </a:tr>
              <a:tr h="1622158">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74818CF5-BC6A-A55A-9BBF-275367D6B6BB}"/>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4" name="TextBox 3">
            <a:extLst>
              <a:ext uri="{FF2B5EF4-FFF2-40B4-BE49-F238E27FC236}">
                <a16:creationId xmlns:a16="http://schemas.microsoft.com/office/drawing/2014/main" id="{AAE6660B-2C69-7F1F-9D2D-4C2AA8482841}"/>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5" name="TextBox 4">
            <a:extLst>
              <a:ext uri="{FF2B5EF4-FFF2-40B4-BE49-F238E27FC236}">
                <a16:creationId xmlns:a16="http://schemas.microsoft.com/office/drawing/2014/main" id="{12EA2244-E57B-8846-EBDA-85BA8FA46A1A}"/>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6" name="Table 5">
            <a:extLst>
              <a:ext uri="{FF2B5EF4-FFF2-40B4-BE49-F238E27FC236}">
                <a16:creationId xmlns:a16="http://schemas.microsoft.com/office/drawing/2014/main" id="{E6BA219E-F5D9-C60F-DFE4-9EA01688F93C}"/>
              </a:ext>
            </a:extLst>
          </p:cNvPr>
          <p:cNvGraphicFramePr>
            <a:graphicFrameLocks noGrp="1"/>
          </p:cNvGraphicFramePr>
          <p:nvPr>
            <p:extLst>
              <p:ext uri="{D42A27DB-BD31-4B8C-83A1-F6EECF244321}">
                <p14:modId xmlns:p14="http://schemas.microsoft.com/office/powerpoint/2010/main" val="1333515972"/>
              </p:ext>
            </p:extLst>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sp>
        <p:nvSpPr>
          <p:cNvPr id="8" name="TextBox 7">
            <a:extLst>
              <a:ext uri="{FF2B5EF4-FFF2-40B4-BE49-F238E27FC236}">
                <a16:creationId xmlns:a16="http://schemas.microsoft.com/office/drawing/2014/main" id="{AF23AF25-FE93-7424-364E-6F14BFFFB7CB}"/>
              </a:ext>
            </a:extLst>
          </p:cNvPr>
          <p:cNvSpPr txBox="1"/>
          <p:nvPr/>
        </p:nvSpPr>
        <p:spPr>
          <a:xfrm>
            <a:off x="15988799" y="6706583"/>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2</a:t>
            </a:r>
          </a:p>
        </p:txBody>
      </p:sp>
      <p:sp>
        <p:nvSpPr>
          <p:cNvPr id="9" name="TextBox 8">
            <a:extLst>
              <a:ext uri="{FF2B5EF4-FFF2-40B4-BE49-F238E27FC236}">
                <a16:creationId xmlns:a16="http://schemas.microsoft.com/office/drawing/2014/main" id="{20E0C3BA-68EE-870A-CED6-74D6C2FFF5C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BE8FF724-7974-DE0F-E9A0-4FC3BF08DF72}"/>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676591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Image Upscaling</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698033549"/>
              </p:ext>
            </p:extLst>
          </p:nvPr>
        </p:nvGraphicFramePr>
        <p:xfrm>
          <a:off x="14228065" y="8595158"/>
          <a:ext cx="8119870" cy="8110790"/>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1419859712"/>
                    </a:ext>
                  </a:extLst>
                </a:gridCol>
                <a:gridCol w="1623974">
                  <a:extLst>
                    <a:ext uri="{9D8B030D-6E8A-4147-A177-3AD203B41FA5}">
                      <a16:colId xmlns:a16="http://schemas.microsoft.com/office/drawing/2014/main" val="3896974687"/>
                    </a:ext>
                  </a:extLst>
                </a:gridCol>
                <a:gridCol w="1623974">
                  <a:extLst>
                    <a:ext uri="{9D8B030D-6E8A-4147-A177-3AD203B41FA5}">
                      <a16:colId xmlns:a16="http://schemas.microsoft.com/office/drawing/2014/main" val="1061514744"/>
                    </a:ext>
                  </a:extLst>
                </a:gridCol>
                <a:gridCol w="1623974">
                  <a:extLst>
                    <a:ext uri="{9D8B030D-6E8A-4147-A177-3AD203B41FA5}">
                      <a16:colId xmlns:a16="http://schemas.microsoft.com/office/drawing/2014/main" val="3229589065"/>
                    </a:ext>
                  </a:extLst>
                </a:gridCol>
                <a:gridCol w="1623974">
                  <a:extLst>
                    <a:ext uri="{9D8B030D-6E8A-4147-A177-3AD203B41FA5}">
                      <a16:colId xmlns:a16="http://schemas.microsoft.com/office/drawing/2014/main" val="1976008074"/>
                    </a:ext>
                  </a:extLst>
                </a:gridCol>
              </a:tblGrid>
              <a:tr h="1622158">
                <a:tc>
                  <a:txBody>
                    <a:bodyPr/>
                    <a:lstStyle/>
                    <a:p>
                      <a:pPr algn="ctr"/>
                      <a:r>
                        <a:rPr lang="en-US" sz="6000" b="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7981756"/>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0191425"/>
                  </a:ext>
                </a:extLst>
              </a:tr>
              <a:tr h="1622158">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74818CF5-BC6A-A55A-9BBF-275367D6B6BB}"/>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4" name="TextBox 3">
            <a:extLst>
              <a:ext uri="{FF2B5EF4-FFF2-40B4-BE49-F238E27FC236}">
                <a16:creationId xmlns:a16="http://schemas.microsoft.com/office/drawing/2014/main" id="{AAE6660B-2C69-7F1F-9D2D-4C2AA8482841}"/>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5" name="TextBox 4">
            <a:extLst>
              <a:ext uri="{FF2B5EF4-FFF2-40B4-BE49-F238E27FC236}">
                <a16:creationId xmlns:a16="http://schemas.microsoft.com/office/drawing/2014/main" id="{12EA2244-E57B-8846-EBDA-85BA8FA46A1A}"/>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6" name="Table 5">
            <a:extLst>
              <a:ext uri="{FF2B5EF4-FFF2-40B4-BE49-F238E27FC236}">
                <a16:creationId xmlns:a16="http://schemas.microsoft.com/office/drawing/2014/main" id="{E6BA219E-F5D9-C60F-DFE4-9EA01688F93C}"/>
              </a:ext>
            </a:extLst>
          </p:cNvPr>
          <p:cNvGraphicFramePr>
            <a:graphicFrameLocks noGrp="1"/>
          </p:cNvGraphicFramePr>
          <p:nvPr>
            <p:extLst>
              <p:ext uri="{D42A27DB-BD31-4B8C-83A1-F6EECF244321}">
                <p14:modId xmlns:p14="http://schemas.microsoft.com/office/powerpoint/2010/main" val="271736990"/>
              </p:ext>
            </p:extLst>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r>
                        <a:rPr lang="en-US" sz="600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sp>
        <p:nvSpPr>
          <p:cNvPr id="8" name="TextBox 7">
            <a:extLst>
              <a:ext uri="{FF2B5EF4-FFF2-40B4-BE49-F238E27FC236}">
                <a16:creationId xmlns:a16="http://schemas.microsoft.com/office/drawing/2014/main" id="{AF23AF25-FE93-7424-364E-6F14BFFFB7CB}"/>
              </a:ext>
            </a:extLst>
          </p:cNvPr>
          <p:cNvSpPr txBox="1"/>
          <p:nvPr/>
        </p:nvSpPr>
        <p:spPr>
          <a:xfrm>
            <a:off x="15988799" y="6706583"/>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2</a:t>
            </a:r>
          </a:p>
        </p:txBody>
      </p:sp>
      <p:sp>
        <p:nvSpPr>
          <p:cNvPr id="9" name="TextBox 8">
            <a:extLst>
              <a:ext uri="{FF2B5EF4-FFF2-40B4-BE49-F238E27FC236}">
                <a16:creationId xmlns:a16="http://schemas.microsoft.com/office/drawing/2014/main" id="{FE44CD80-AAD6-3B66-76C3-DECE71C5CA6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A0BB50E1-DD1C-E4B1-C7E4-21C079E94D79}"/>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842351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Stride</a:t>
            </a:r>
          </a:p>
        </p:txBody>
      </p:sp>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763790675"/>
              </p:ext>
            </p:extLst>
          </p:nvPr>
        </p:nvGraphicFramePr>
        <p:xfrm>
          <a:off x="5703498" y="8582749"/>
          <a:ext cx="8119870" cy="8110790"/>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1419859712"/>
                    </a:ext>
                  </a:extLst>
                </a:gridCol>
                <a:gridCol w="1623974">
                  <a:extLst>
                    <a:ext uri="{9D8B030D-6E8A-4147-A177-3AD203B41FA5}">
                      <a16:colId xmlns:a16="http://schemas.microsoft.com/office/drawing/2014/main" val="3896974687"/>
                    </a:ext>
                  </a:extLst>
                </a:gridCol>
                <a:gridCol w="1623974">
                  <a:extLst>
                    <a:ext uri="{9D8B030D-6E8A-4147-A177-3AD203B41FA5}">
                      <a16:colId xmlns:a16="http://schemas.microsoft.com/office/drawing/2014/main" val="1061514744"/>
                    </a:ext>
                  </a:extLst>
                </a:gridCol>
                <a:gridCol w="1623974">
                  <a:extLst>
                    <a:ext uri="{9D8B030D-6E8A-4147-A177-3AD203B41FA5}">
                      <a16:colId xmlns:a16="http://schemas.microsoft.com/office/drawing/2014/main" val="3229589065"/>
                    </a:ext>
                  </a:extLst>
                </a:gridCol>
                <a:gridCol w="1623974">
                  <a:extLst>
                    <a:ext uri="{9D8B030D-6E8A-4147-A177-3AD203B41FA5}">
                      <a16:colId xmlns:a16="http://schemas.microsoft.com/office/drawing/2014/main" val="1976008074"/>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20191425"/>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4" name="TextBox 3">
            <a:extLst>
              <a:ext uri="{FF2B5EF4-FFF2-40B4-BE49-F238E27FC236}">
                <a16:creationId xmlns:a16="http://schemas.microsoft.com/office/drawing/2014/main" id="{AAE6660B-2C69-7F1F-9D2D-4C2AA8482841}"/>
              </a:ext>
            </a:extLst>
          </p:cNvPr>
          <p:cNvSpPr txBox="1"/>
          <p:nvPr/>
        </p:nvSpPr>
        <p:spPr>
          <a:xfrm>
            <a:off x="7462683" y="3880461"/>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8" name="TextBox 7">
            <a:extLst>
              <a:ext uri="{FF2B5EF4-FFF2-40B4-BE49-F238E27FC236}">
                <a16:creationId xmlns:a16="http://schemas.microsoft.com/office/drawing/2014/main" id="{AF23AF25-FE93-7424-364E-6F14BFFFB7CB}"/>
              </a:ext>
            </a:extLst>
          </p:cNvPr>
          <p:cNvSpPr txBox="1"/>
          <p:nvPr/>
        </p:nvSpPr>
        <p:spPr>
          <a:xfrm>
            <a:off x="7462683" y="5131397"/>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2</a:t>
            </a:r>
          </a:p>
        </p:txBody>
      </p:sp>
      <p:graphicFrame>
        <p:nvGraphicFramePr>
          <p:cNvPr id="9" name="Table 3">
            <a:extLst>
              <a:ext uri="{FF2B5EF4-FFF2-40B4-BE49-F238E27FC236}">
                <a16:creationId xmlns:a16="http://schemas.microsoft.com/office/drawing/2014/main" id="{AB3974FF-9992-1C1F-13A0-DB20182AA524}"/>
              </a:ext>
            </a:extLst>
          </p:cNvPr>
          <p:cNvGraphicFramePr>
            <a:graphicFrameLocks noGrp="1"/>
          </p:cNvGraphicFramePr>
          <p:nvPr>
            <p:extLst>
              <p:ext uri="{D42A27DB-BD31-4B8C-83A1-F6EECF244321}">
                <p14:modId xmlns:p14="http://schemas.microsoft.com/office/powerpoint/2010/main" val="943433230"/>
              </p:ext>
            </p:extLst>
          </p:nvPr>
        </p:nvGraphicFramePr>
        <p:xfrm>
          <a:off x="21135692" y="7325191"/>
          <a:ext cx="11356849" cy="11355106"/>
        </p:xfrm>
        <a:graphic>
          <a:graphicData uri="http://schemas.openxmlformats.org/drawingml/2006/table">
            <a:tbl>
              <a:tblPr firstRow="1" bandRow="1">
                <a:tableStyleId>{5C22544A-7EE6-4342-B048-85BDC9FD1C3A}</a:tableStyleId>
              </a:tblPr>
              <a:tblGrid>
                <a:gridCol w="1622407">
                  <a:extLst>
                    <a:ext uri="{9D8B030D-6E8A-4147-A177-3AD203B41FA5}">
                      <a16:colId xmlns:a16="http://schemas.microsoft.com/office/drawing/2014/main" val="1202807083"/>
                    </a:ext>
                  </a:extLst>
                </a:gridCol>
                <a:gridCol w="1622407">
                  <a:extLst>
                    <a:ext uri="{9D8B030D-6E8A-4147-A177-3AD203B41FA5}">
                      <a16:colId xmlns:a16="http://schemas.microsoft.com/office/drawing/2014/main" val="1419859712"/>
                    </a:ext>
                  </a:extLst>
                </a:gridCol>
                <a:gridCol w="1622407">
                  <a:extLst>
                    <a:ext uri="{9D8B030D-6E8A-4147-A177-3AD203B41FA5}">
                      <a16:colId xmlns:a16="http://schemas.microsoft.com/office/drawing/2014/main" val="3896974687"/>
                    </a:ext>
                  </a:extLst>
                </a:gridCol>
                <a:gridCol w="1622407">
                  <a:extLst>
                    <a:ext uri="{9D8B030D-6E8A-4147-A177-3AD203B41FA5}">
                      <a16:colId xmlns:a16="http://schemas.microsoft.com/office/drawing/2014/main" val="1061514744"/>
                    </a:ext>
                  </a:extLst>
                </a:gridCol>
                <a:gridCol w="1622407">
                  <a:extLst>
                    <a:ext uri="{9D8B030D-6E8A-4147-A177-3AD203B41FA5}">
                      <a16:colId xmlns:a16="http://schemas.microsoft.com/office/drawing/2014/main" val="3229589065"/>
                    </a:ext>
                  </a:extLst>
                </a:gridCol>
                <a:gridCol w="1622407">
                  <a:extLst>
                    <a:ext uri="{9D8B030D-6E8A-4147-A177-3AD203B41FA5}">
                      <a16:colId xmlns:a16="http://schemas.microsoft.com/office/drawing/2014/main" val="1976008074"/>
                    </a:ext>
                  </a:extLst>
                </a:gridCol>
                <a:gridCol w="1622407">
                  <a:extLst>
                    <a:ext uri="{9D8B030D-6E8A-4147-A177-3AD203B41FA5}">
                      <a16:colId xmlns:a16="http://schemas.microsoft.com/office/drawing/2014/main" val="923987736"/>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858438382"/>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27519282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20191425"/>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10" name="TextBox 9">
            <a:extLst>
              <a:ext uri="{FF2B5EF4-FFF2-40B4-BE49-F238E27FC236}">
                <a16:creationId xmlns:a16="http://schemas.microsoft.com/office/drawing/2014/main" id="{C5D70225-C404-1298-10C1-8BC23707D182}"/>
              </a:ext>
            </a:extLst>
          </p:cNvPr>
          <p:cNvSpPr txBox="1"/>
          <p:nvPr/>
        </p:nvSpPr>
        <p:spPr>
          <a:xfrm>
            <a:off x="24514915" y="3895344"/>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2" name="TextBox 11">
            <a:extLst>
              <a:ext uri="{FF2B5EF4-FFF2-40B4-BE49-F238E27FC236}">
                <a16:creationId xmlns:a16="http://schemas.microsoft.com/office/drawing/2014/main" id="{0E6A6BF3-0EED-B2D1-4B08-3A4ABDA9C089}"/>
              </a:ext>
            </a:extLst>
          </p:cNvPr>
          <p:cNvSpPr txBox="1"/>
          <p:nvPr/>
        </p:nvSpPr>
        <p:spPr>
          <a:xfrm>
            <a:off x="24514915" y="5146280"/>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3</a:t>
            </a:r>
          </a:p>
        </p:txBody>
      </p:sp>
      <p:sp>
        <p:nvSpPr>
          <p:cNvPr id="2" name="TextBox 1">
            <a:extLst>
              <a:ext uri="{FF2B5EF4-FFF2-40B4-BE49-F238E27FC236}">
                <a16:creationId xmlns:a16="http://schemas.microsoft.com/office/drawing/2014/main" id="{E9214DEC-CE0E-FCE9-9959-C4E83D47170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E4B515A2-1547-659F-9CA8-99E6BF3AED2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916809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Padding</a:t>
            </a:r>
          </a:p>
        </p:txBody>
      </p:sp>
      <p:graphicFrame>
        <p:nvGraphicFramePr>
          <p:cNvPr id="9" name="Table 3">
            <a:extLst>
              <a:ext uri="{FF2B5EF4-FFF2-40B4-BE49-F238E27FC236}">
                <a16:creationId xmlns:a16="http://schemas.microsoft.com/office/drawing/2014/main" id="{AB3974FF-9992-1C1F-13A0-DB20182AA524}"/>
              </a:ext>
            </a:extLst>
          </p:cNvPr>
          <p:cNvGraphicFramePr>
            <a:graphicFrameLocks noGrp="1"/>
          </p:cNvGraphicFramePr>
          <p:nvPr>
            <p:extLst>
              <p:ext uri="{D42A27DB-BD31-4B8C-83A1-F6EECF244321}">
                <p14:modId xmlns:p14="http://schemas.microsoft.com/office/powerpoint/2010/main" val="3423935312"/>
              </p:ext>
            </p:extLst>
          </p:nvPr>
        </p:nvGraphicFramePr>
        <p:xfrm>
          <a:off x="4225413" y="7325191"/>
          <a:ext cx="11356849" cy="11355106"/>
        </p:xfrm>
        <a:graphic>
          <a:graphicData uri="http://schemas.openxmlformats.org/drawingml/2006/table">
            <a:tbl>
              <a:tblPr firstRow="1" bandRow="1">
                <a:tableStyleId>{5C22544A-7EE6-4342-B048-85BDC9FD1C3A}</a:tableStyleId>
              </a:tblPr>
              <a:tblGrid>
                <a:gridCol w="1622407">
                  <a:extLst>
                    <a:ext uri="{9D8B030D-6E8A-4147-A177-3AD203B41FA5}">
                      <a16:colId xmlns:a16="http://schemas.microsoft.com/office/drawing/2014/main" val="1202807083"/>
                    </a:ext>
                  </a:extLst>
                </a:gridCol>
                <a:gridCol w="1622407">
                  <a:extLst>
                    <a:ext uri="{9D8B030D-6E8A-4147-A177-3AD203B41FA5}">
                      <a16:colId xmlns:a16="http://schemas.microsoft.com/office/drawing/2014/main" val="1419859712"/>
                    </a:ext>
                  </a:extLst>
                </a:gridCol>
                <a:gridCol w="1622407">
                  <a:extLst>
                    <a:ext uri="{9D8B030D-6E8A-4147-A177-3AD203B41FA5}">
                      <a16:colId xmlns:a16="http://schemas.microsoft.com/office/drawing/2014/main" val="3896974687"/>
                    </a:ext>
                  </a:extLst>
                </a:gridCol>
                <a:gridCol w="1622407">
                  <a:extLst>
                    <a:ext uri="{9D8B030D-6E8A-4147-A177-3AD203B41FA5}">
                      <a16:colId xmlns:a16="http://schemas.microsoft.com/office/drawing/2014/main" val="1061514744"/>
                    </a:ext>
                  </a:extLst>
                </a:gridCol>
                <a:gridCol w="1622407">
                  <a:extLst>
                    <a:ext uri="{9D8B030D-6E8A-4147-A177-3AD203B41FA5}">
                      <a16:colId xmlns:a16="http://schemas.microsoft.com/office/drawing/2014/main" val="3229589065"/>
                    </a:ext>
                  </a:extLst>
                </a:gridCol>
                <a:gridCol w="1622407">
                  <a:extLst>
                    <a:ext uri="{9D8B030D-6E8A-4147-A177-3AD203B41FA5}">
                      <a16:colId xmlns:a16="http://schemas.microsoft.com/office/drawing/2014/main" val="1976008074"/>
                    </a:ext>
                  </a:extLst>
                </a:gridCol>
                <a:gridCol w="1622407">
                  <a:extLst>
                    <a:ext uri="{9D8B030D-6E8A-4147-A177-3AD203B41FA5}">
                      <a16:colId xmlns:a16="http://schemas.microsoft.com/office/drawing/2014/main" val="923987736"/>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858438382"/>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27519282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20191425"/>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10" name="TextBox 9">
            <a:extLst>
              <a:ext uri="{FF2B5EF4-FFF2-40B4-BE49-F238E27FC236}">
                <a16:creationId xmlns:a16="http://schemas.microsoft.com/office/drawing/2014/main" id="{C5D70225-C404-1298-10C1-8BC23707D182}"/>
              </a:ext>
            </a:extLst>
          </p:cNvPr>
          <p:cNvSpPr txBox="1"/>
          <p:nvPr/>
        </p:nvSpPr>
        <p:spPr>
          <a:xfrm>
            <a:off x="7604636" y="3895344"/>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2" name="TextBox 11">
            <a:extLst>
              <a:ext uri="{FF2B5EF4-FFF2-40B4-BE49-F238E27FC236}">
                <a16:creationId xmlns:a16="http://schemas.microsoft.com/office/drawing/2014/main" id="{0E6A6BF3-0EED-B2D1-4B08-3A4ABDA9C089}"/>
              </a:ext>
            </a:extLst>
          </p:cNvPr>
          <p:cNvSpPr txBox="1"/>
          <p:nvPr/>
        </p:nvSpPr>
        <p:spPr>
          <a:xfrm>
            <a:off x="4225413" y="5102435"/>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3</a:t>
            </a:r>
          </a:p>
        </p:txBody>
      </p:sp>
      <p:sp>
        <p:nvSpPr>
          <p:cNvPr id="6" name="TextBox 5">
            <a:extLst>
              <a:ext uri="{FF2B5EF4-FFF2-40B4-BE49-F238E27FC236}">
                <a16:creationId xmlns:a16="http://schemas.microsoft.com/office/drawing/2014/main" id="{E54958A3-0928-9AD4-503E-C490066C8CB1}"/>
              </a:ext>
            </a:extLst>
          </p:cNvPr>
          <p:cNvSpPr txBox="1"/>
          <p:nvPr/>
        </p:nvSpPr>
        <p:spPr>
          <a:xfrm>
            <a:off x="10983860" y="5102434"/>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Padding = 0</a:t>
            </a:r>
          </a:p>
        </p:txBody>
      </p:sp>
      <p:graphicFrame>
        <p:nvGraphicFramePr>
          <p:cNvPr id="14" name="Table 3">
            <a:extLst>
              <a:ext uri="{FF2B5EF4-FFF2-40B4-BE49-F238E27FC236}">
                <a16:creationId xmlns:a16="http://schemas.microsoft.com/office/drawing/2014/main" id="{FC04D186-75A1-22B9-9876-BBE13C226BA8}"/>
              </a:ext>
            </a:extLst>
          </p:cNvPr>
          <p:cNvGraphicFramePr>
            <a:graphicFrameLocks noGrp="1"/>
          </p:cNvGraphicFramePr>
          <p:nvPr>
            <p:extLst>
              <p:ext uri="{D42A27DB-BD31-4B8C-83A1-F6EECF244321}">
                <p14:modId xmlns:p14="http://schemas.microsoft.com/office/powerpoint/2010/main" val="3691120216"/>
              </p:ext>
            </p:extLst>
          </p:nvPr>
        </p:nvGraphicFramePr>
        <p:xfrm>
          <a:off x="20993740" y="7325191"/>
          <a:ext cx="11356849" cy="11355106"/>
        </p:xfrm>
        <a:graphic>
          <a:graphicData uri="http://schemas.openxmlformats.org/drawingml/2006/table">
            <a:tbl>
              <a:tblPr firstRow="1" bandRow="1">
                <a:tableStyleId>{5C22544A-7EE6-4342-B048-85BDC9FD1C3A}</a:tableStyleId>
              </a:tblPr>
              <a:tblGrid>
                <a:gridCol w="1622407">
                  <a:extLst>
                    <a:ext uri="{9D8B030D-6E8A-4147-A177-3AD203B41FA5}">
                      <a16:colId xmlns:a16="http://schemas.microsoft.com/office/drawing/2014/main" val="1202807083"/>
                    </a:ext>
                  </a:extLst>
                </a:gridCol>
                <a:gridCol w="1622407">
                  <a:extLst>
                    <a:ext uri="{9D8B030D-6E8A-4147-A177-3AD203B41FA5}">
                      <a16:colId xmlns:a16="http://schemas.microsoft.com/office/drawing/2014/main" val="1419859712"/>
                    </a:ext>
                  </a:extLst>
                </a:gridCol>
                <a:gridCol w="1622407">
                  <a:extLst>
                    <a:ext uri="{9D8B030D-6E8A-4147-A177-3AD203B41FA5}">
                      <a16:colId xmlns:a16="http://schemas.microsoft.com/office/drawing/2014/main" val="3896974687"/>
                    </a:ext>
                  </a:extLst>
                </a:gridCol>
                <a:gridCol w="1622407">
                  <a:extLst>
                    <a:ext uri="{9D8B030D-6E8A-4147-A177-3AD203B41FA5}">
                      <a16:colId xmlns:a16="http://schemas.microsoft.com/office/drawing/2014/main" val="1061514744"/>
                    </a:ext>
                  </a:extLst>
                </a:gridCol>
                <a:gridCol w="1622407">
                  <a:extLst>
                    <a:ext uri="{9D8B030D-6E8A-4147-A177-3AD203B41FA5}">
                      <a16:colId xmlns:a16="http://schemas.microsoft.com/office/drawing/2014/main" val="3229589065"/>
                    </a:ext>
                  </a:extLst>
                </a:gridCol>
                <a:gridCol w="1622407">
                  <a:extLst>
                    <a:ext uri="{9D8B030D-6E8A-4147-A177-3AD203B41FA5}">
                      <a16:colId xmlns:a16="http://schemas.microsoft.com/office/drawing/2014/main" val="1976008074"/>
                    </a:ext>
                  </a:extLst>
                </a:gridCol>
                <a:gridCol w="1622407">
                  <a:extLst>
                    <a:ext uri="{9D8B030D-6E8A-4147-A177-3AD203B41FA5}">
                      <a16:colId xmlns:a16="http://schemas.microsoft.com/office/drawing/2014/main" val="923987736"/>
                    </a:ext>
                  </a:extLst>
                </a:gridCol>
              </a:tblGrid>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2846002149"/>
                  </a:ext>
                </a:extLst>
              </a:tr>
              <a:tr h="1622158">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1858438382"/>
                  </a:ext>
                </a:extLst>
              </a:tr>
              <a:tr h="1622158">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2347981756"/>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3319863758"/>
                  </a:ext>
                </a:extLst>
              </a:tr>
              <a:tr h="1622158">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3275192828"/>
                  </a:ext>
                </a:extLst>
              </a:tr>
              <a:tr h="1622158">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3520191425"/>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1112843853"/>
                  </a:ext>
                </a:extLst>
              </a:tr>
            </a:tbl>
          </a:graphicData>
        </a:graphic>
      </p:graphicFrame>
      <p:sp>
        <p:nvSpPr>
          <p:cNvPr id="15" name="TextBox 14">
            <a:extLst>
              <a:ext uri="{FF2B5EF4-FFF2-40B4-BE49-F238E27FC236}">
                <a16:creationId xmlns:a16="http://schemas.microsoft.com/office/drawing/2014/main" id="{B51E4F8D-2997-0222-F1F8-3BE7380CEEAB}"/>
              </a:ext>
            </a:extLst>
          </p:cNvPr>
          <p:cNvSpPr txBox="1"/>
          <p:nvPr/>
        </p:nvSpPr>
        <p:spPr>
          <a:xfrm>
            <a:off x="24372963" y="3895344"/>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6" name="TextBox 15">
            <a:extLst>
              <a:ext uri="{FF2B5EF4-FFF2-40B4-BE49-F238E27FC236}">
                <a16:creationId xmlns:a16="http://schemas.microsoft.com/office/drawing/2014/main" id="{8FB08340-ECF2-C714-C24D-33C6CA6DC07D}"/>
              </a:ext>
            </a:extLst>
          </p:cNvPr>
          <p:cNvSpPr txBox="1"/>
          <p:nvPr/>
        </p:nvSpPr>
        <p:spPr>
          <a:xfrm>
            <a:off x="20993740" y="5102435"/>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3</a:t>
            </a:r>
          </a:p>
        </p:txBody>
      </p:sp>
      <p:sp>
        <p:nvSpPr>
          <p:cNvPr id="17" name="TextBox 16">
            <a:extLst>
              <a:ext uri="{FF2B5EF4-FFF2-40B4-BE49-F238E27FC236}">
                <a16:creationId xmlns:a16="http://schemas.microsoft.com/office/drawing/2014/main" id="{6DDBB38F-DC63-4E61-EF12-790717ABFF95}"/>
              </a:ext>
            </a:extLst>
          </p:cNvPr>
          <p:cNvSpPr txBox="1"/>
          <p:nvPr/>
        </p:nvSpPr>
        <p:spPr>
          <a:xfrm>
            <a:off x="27752187" y="5102434"/>
            <a:ext cx="4598402" cy="1015663"/>
          </a:xfrm>
          <a:prstGeom prst="rect">
            <a:avLst/>
          </a:prstGeom>
          <a:solidFill>
            <a:schemeClr val="tx1">
              <a:lumMod val="65000"/>
            </a:schemeClr>
          </a:solidFill>
          <a:ln w="76200">
            <a:solidFill>
              <a:schemeClr val="accent4"/>
            </a:solidFill>
          </a:ln>
        </p:spPr>
        <p:txBody>
          <a:bodyPr wrap="square" rtlCol="0">
            <a:spAutoFit/>
          </a:bodyPr>
          <a:lstStyle/>
          <a:p>
            <a:pPr algn="ctr"/>
            <a:r>
              <a:rPr lang="en-US" sz="6000">
                <a:latin typeface="+mj-lt"/>
              </a:rPr>
              <a:t>Padding = 2</a:t>
            </a:r>
          </a:p>
        </p:txBody>
      </p:sp>
      <p:sp>
        <p:nvSpPr>
          <p:cNvPr id="2" name="TextBox 1">
            <a:extLst>
              <a:ext uri="{FF2B5EF4-FFF2-40B4-BE49-F238E27FC236}">
                <a16:creationId xmlns:a16="http://schemas.microsoft.com/office/drawing/2014/main" id="{E4AE5520-1C23-C991-CF46-422D31879B6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2CAD6996-C6B0-FB04-070C-CAAB802AA29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756675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Padding</a:t>
            </a:r>
          </a:p>
        </p:txBody>
      </p:sp>
      <p:graphicFrame>
        <p:nvGraphicFramePr>
          <p:cNvPr id="9" name="Table 3">
            <a:extLst>
              <a:ext uri="{FF2B5EF4-FFF2-40B4-BE49-F238E27FC236}">
                <a16:creationId xmlns:a16="http://schemas.microsoft.com/office/drawing/2014/main" id="{AB3974FF-9992-1C1F-13A0-DB20182AA524}"/>
              </a:ext>
            </a:extLst>
          </p:cNvPr>
          <p:cNvGraphicFramePr>
            <a:graphicFrameLocks noGrp="1"/>
          </p:cNvGraphicFramePr>
          <p:nvPr/>
        </p:nvGraphicFramePr>
        <p:xfrm>
          <a:off x="4225413" y="7325191"/>
          <a:ext cx="11356849" cy="11355106"/>
        </p:xfrm>
        <a:graphic>
          <a:graphicData uri="http://schemas.openxmlformats.org/drawingml/2006/table">
            <a:tbl>
              <a:tblPr firstRow="1" bandRow="1">
                <a:tableStyleId>{5C22544A-7EE6-4342-B048-85BDC9FD1C3A}</a:tableStyleId>
              </a:tblPr>
              <a:tblGrid>
                <a:gridCol w="1622407">
                  <a:extLst>
                    <a:ext uri="{9D8B030D-6E8A-4147-A177-3AD203B41FA5}">
                      <a16:colId xmlns:a16="http://schemas.microsoft.com/office/drawing/2014/main" val="1202807083"/>
                    </a:ext>
                  </a:extLst>
                </a:gridCol>
                <a:gridCol w="1622407">
                  <a:extLst>
                    <a:ext uri="{9D8B030D-6E8A-4147-A177-3AD203B41FA5}">
                      <a16:colId xmlns:a16="http://schemas.microsoft.com/office/drawing/2014/main" val="1419859712"/>
                    </a:ext>
                  </a:extLst>
                </a:gridCol>
                <a:gridCol w="1622407">
                  <a:extLst>
                    <a:ext uri="{9D8B030D-6E8A-4147-A177-3AD203B41FA5}">
                      <a16:colId xmlns:a16="http://schemas.microsoft.com/office/drawing/2014/main" val="3896974687"/>
                    </a:ext>
                  </a:extLst>
                </a:gridCol>
                <a:gridCol w="1622407">
                  <a:extLst>
                    <a:ext uri="{9D8B030D-6E8A-4147-A177-3AD203B41FA5}">
                      <a16:colId xmlns:a16="http://schemas.microsoft.com/office/drawing/2014/main" val="1061514744"/>
                    </a:ext>
                  </a:extLst>
                </a:gridCol>
                <a:gridCol w="1622407">
                  <a:extLst>
                    <a:ext uri="{9D8B030D-6E8A-4147-A177-3AD203B41FA5}">
                      <a16:colId xmlns:a16="http://schemas.microsoft.com/office/drawing/2014/main" val="3229589065"/>
                    </a:ext>
                  </a:extLst>
                </a:gridCol>
                <a:gridCol w="1622407">
                  <a:extLst>
                    <a:ext uri="{9D8B030D-6E8A-4147-A177-3AD203B41FA5}">
                      <a16:colId xmlns:a16="http://schemas.microsoft.com/office/drawing/2014/main" val="1976008074"/>
                    </a:ext>
                  </a:extLst>
                </a:gridCol>
                <a:gridCol w="1622407">
                  <a:extLst>
                    <a:ext uri="{9D8B030D-6E8A-4147-A177-3AD203B41FA5}">
                      <a16:colId xmlns:a16="http://schemas.microsoft.com/office/drawing/2014/main" val="923987736"/>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858438382"/>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27519282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20191425"/>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10" name="TextBox 9">
            <a:extLst>
              <a:ext uri="{FF2B5EF4-FFF2-40B4-BE49-F238E27FC236}">
                <a16:creationId xmlns:a16="http://schemas.microsoft.com/office/drawing/2014/main" id="{C5D70225-C404-1298-10C1-8BC23707D182}"/>
              </a:ext>
            </a:extLst>
          </p:cNvPr>
          <p:cNvSpPr txBox="1"/>
          <p:nvPr/>
        </p:nvSpPr>
        <p:spPr>
          <a:xfrm>
            <a:off x="7604636" y="3895344"/>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2" name="TextBox 11">
            <a:extLst>
              <a:ext uri="{FF2B5EF4-FFF2-40B4-BE49-F238E27FC236}">
                <a16:creationId xmlns:a16="http://schemas.microsoft.com/office/drawing/2014/main" id="{0E6A6BF3-0EED-B2D1-4B08-3A4ABDA9C089}"/>
              </a:ext>
            </a:extLst>
          </p:cNvPr>
          <p:cNvSpPr txBox="1"/>
          <p:nvPr/>
        </p:nvSpPr>
        <p:spPr>
          <a:xfrm>
            <a:off x="4225413" y="5102435"/>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3</a:t>
            </a:r>
          </a:p>
        </p:txBody>
      </p:sp>
      <p:sp>
        <p:nvSpPr>
          <p:cNvPr id="6" name="TextBox 5">
            <a:extLst>
              <a:ext uri="{FF2B5EF4-FFF2-40B4-BE49-F238E27FC236}">
                <a16:creationId xmlns:a16="http://schemas.microsoft.com/office/drawing/2014/main" id="{E54958A3-0928-9AD4-503E-C490066C8CB1}"/>
              </a:ext>
            </a:extLst>
          </p:cNvPr>
          <p:cNvSpPr txBox="1"/>
          <p:nvPr/>
        </p:nvSpPr>
        <p:spPr>
          <a:xfrm>
            <a:off x="10983860" y="5102434"/>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Padding = 0</a:t>
            </a:r>
          </a:p>
        </p:txBody>
      </p:sp>
      <p:graphicFrame>
        <p:nvGraphicFramePr>
          <p:cNvPr id="14" name="Table 3">
            <a:extLst>
              <a:ext uri="{FF2B5EF4-FFF2-40B4-BE49-F238E27FC236}">
                <a16:creationId xmlns:a16="http://schemas.microsoft.com/office/drawing/2014/main" id="{FC04D186-75A1-22B9-9876-BBE13C226BA8}"/>
              </a:ext>
            </a:extLst>
          </p:cNvPr>
          <p:cNvGraphicFramePr>
            <a:graphicFrameLocks noGrp="1"/>
          </p:cNvGraphicFramePr>
          <p:nvPr>
            <p:extLst>
              <p:ext uri="{D42A27DB-BD31-4B8C-83A1-F6EECF244321}">
                <p14:modId xmlns:p14="http://schemas.microsoft.com/office/powerpoint/2010/main" val="82981986"/>
              </p:ext>
            </p:extLst>
          </p:nvPr>
        </p:nvGraphicFramePr>
        <p:xfrm>
          <a:off x="24238553" y="10562464"/>
          <a:ext cx="4867221" cy="4866474"/>
        </p:xfrm>
        <a:graphic>
          <a:graphicData uri="http://schemas.openxmlformats.org/drawingml/2006/table">
            <a:tbl>
              <a:tblPr firstRow="1" bandRow="1">
                <a:tableStyleId>{5C22544A-7EE6-4342-B048-85BDC9FD1C3A}</a:tableStyleId>
              </a:tblPr>
              <a:tblGrid>
                <a:gridCol w="1622407">
                  <a:extLst>
                    <a:ext uri="{9D8B030D-6E8A-4147-A177-3AD203B41FA5}">
                      <a16:colId xmlns:a16="http://schemas.microsoft.com/office/drawing/2014/main" val="3896974687"/>
                    </a:ext>
                  </a:extLst>
                </a:gridCol>
                <a:gridCol w="1622407">
                  <a:extLst>
                    <a:ext uri="{9D8B030D-6E8A-4147-A177-3AD203B41FA5}">
                      <a16:colId xmlns:a16="http://schemas.microsoft.com/office/drawing/2014/main" val="1061514744"/>
                    </a:ext>
                  </a:extLst>
                </a:gridCol>
                <a:gridCol w="1622407">
                  <a:extLst>
                    <a:ext uri="{9D8B030D-6E8A-4147-A177-3AD203B41FA5}">
                      <a16:colId xmlns:a16="http://schemas.microsoft.com/office/drawing/2014/main" val="3229589065"/>
                    </a:ext>
                  </a:extLst>
                </a:gridCol>
              </a:tblGrid>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275192828"/>
                  </a:ext>
                </a:extLst>
              </a:tr>
            </a:tbl>
          </a:graphicData>
        </a:graphic>
      </p:graphicFrame>
      <p:sp>
        <p:nvSpPr>
          <p:cNvPr id="15" name="TextBox 14">
            <a:extLst>
              <a:ext uri="{FF2B5EF4-FFF2-40B4-BE49-F238E27FC236}">
                <a16:creationId xmlns:a16="http://schemas.microsoft.com/office/drawing/2014/main" id="{B51E4F8D-2997-0222-F1F8-3BE7380CEEAB}"/>
              </a:ext>
            </a:extLst>
          </p:cNvPr>
          <p:cNvSpPr txBox="1"/>
          <p:nvPr/>
        </p:nvSpPr>
        <p:spPr>
          <a:xfrm>
            <a:off x="24372963" y="3895344"/>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6" name="TextBox 15">
            <a:extLst>
              <a:ext uri="{FF2B5EF4-FFF2-40B4-BE49-F238E27FC236}">
                <a16:creationId xmlns:a16="http://schemas.microsoft.com/office/drawing/2014/main" id="{8FB08340-ECF2-C714-C24D-33C6CA6DC07D}"/>
              </a:ext>
            </a:extLst>
          </p:cNvPr>
          <p:cNvSpPr txBox="1"/>
          <p:nvPr/>
        </p:nvSpPr>
        <p:spPr>
          <a:xfrm>
            <a:off x="20993740" y="5102435"/>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3</a:t>
            </a:r>
          </a:p>
        </p:txBody>
      </p:sp>
      <p:sp>
        <p:nvSpPr>
          <p:cNvPr id="17" name="TextBox 16">
            <a:extLst>
              <a:ext uri="{FF2B5EF4-FFF2-40B4-BE49-F238E27FC236}">
                <a16:creationId xmlns:a16="http://schemas.microsoft.com/office/drawing/2014/main" id="{6DDBB38F-DC63-4E61-EF12-790717ABFF95}"/>
              </a:ext>
            </a:extLst>
          </p:cNvPr>
          <p:cNvSpPr txBox="1"/>
          <p:nvPr/>
        </p:nvSpPr>
        <p:spPr>
          <a:xfrm>
            <a:off x="27752187" y="5102434"/>
            <a:ext cx="4598402" cy="1015663"/>
          </a:xfrm>
          <a:prstGeom prst="rect">
            <a:avLst/>
          </a:prstGeom>
          <a:solidFill>
            <a:schemeClr val="tx1">
              <a:lumMod val="65000"/>
            </a:schemeClr>
          </a:solidFill>
          <a:ln w="76200">
            <a:solidFill>
              <a:schemeClr val="accent4"/>
            </a:solidFill>
          </a:ln>
        </p:spPr>
        <p:txBody>
          <a:bodyPr wrap="square" rtlCol="0">
            <a:spAutoFit/>
          </a:bodyPr>
          <a:lstStyle/>
          <a:p>
            <a:pPr algn="ctr"/>
            <a:r>
              <a:rPr lang="en-US" sz="6000">
                <a:latin typeface="+mj-lt"/>
              </a:rPr>
              <a:t>Padding = 2</a:t>
            </a:r>
          </a:p>
        </p:txBody>
      </p:sp>
      <p:sp>
        <p:nvSpPr>
          <p:cNvPr id="2" name="TextBox 1">
            <a:extLst>
              <a:ext uri="{FF2B5EF4-FFF2-40B4-BE49-F238E27FC236}">
                <a16:creationId xmlns:a16="http://schemas.microsoft.com/office/drawing/2014/main" id="{EB6DE638-CBF4-EFF2-F20D-A189A22DD4D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3FA2436E-1CE7-8953-5CF5-D9B3843804C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127373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Out Padding</a:t>
            </a:r>
          </a:p>
        </p:txBody>
      </p:sp>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2031186670"/>
              </p:ext>
            </p:extLst>
          </p:nvPr>
        </p:nvGraphicFramePr>
        <p:xfrm>
          <a:off x="6094872" y="10220632"/>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4" name="TextBox 3">
            <a:extLst>
              <a:ext uri="{FF2B5EF4-FFF2-40B4-BE49-F238E27FC236}">
                <a16:creationId xmlns:a16="http://schemas.microsoft.com/office/drawing/2014/main" id="{5DB9B921-D494-0E4E-8495-1480228826BD}"/>
              </a:ext>
            </a:extLst>
          </p:cNvPr>
          <p:cNvSpPr txBox="1"/>
          <p:nvPr/>
        </p:nvSpPr>
        <p:spPr>
          <a:xfrm>
            <a:off x="6253048" y="5458963"/>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8" name="TextBox 7">
            <a:extLst>
              <a:ext uri="{FF2B5EF4-FFF2-40B4-BE49-F238E27FC236}">
                <a16:creationId xmlns:a16="http://schemas.microsoft.com/office/drawing/2014/main" id="{115474C1-3F45-C34F-DB0E-1D52A09E9805}"/>
              </a:ext>
            </a:extLst>
          </p:cNvPr>
          <p:cNvSpPr txBox="1"/>
          <p:nvPr/>
        </p:nvSpPr>
        <p:spPr>
          <a:xfrm>
            <a:off x="6253047" y="6824134"/>
            <a:ext cx="4598402" cy="1938992"/>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Out Padding = 0</a:t>
            </a:r>
          </a:p>
        </p:txBody>
      </p:sp>
      <p:graphicFrame>
        <p:nvGraphicFramePr>
          <p:cNvPr id="9" name="Table 3">
            <a:extLst>
              <a:ext uri="{FF2B5EF4-FFF2-40B4-BE49-F238E27FC236}">
                <a16:creationId xmlns:a16="http://schemas.microsoft.com/office/drawing/2014/main" id="{42625852-64B5-B733-01EB-4723E8531B34}"/>
              </a:ext>
            </a:extLst>
          </p:cNvPr>
          <p:cNvGraphicFramePr>
            <a:graphicFrameLocks noGrp="1"/>
          </p:cNvGraphicFramePr>
          <p:nvPr>
            <p:extLst>
              <p:ext uri="{D42A27DB-BD31-4B8C-83A1-F6EECF244321}">
                <p14:modId xmlns:p14="http://schemas.microsoft.com/office/powerpoint/2010/main" val="1260067703"/>
              </p:ext>
            </p:extLst>
          </p:nvPr>
        </p:nvGraphicFramePr>
        <p:xfrm>
          <a:off x="15041880" y="10180445"/>
          <a:ext cx="6492240" cy="6488632"/>
        </p:xfrm>
        <a:graphic>
          <a:graphicData uri="http://schemas.openxmlformats.org/drawingml/2006/table">
            <a:tbl>
              <a:tblPr firstRow="1" bandRow="1">
                <a:tableStyleId>{5C22544A-7EE6-4342-B048-85BDC9FD1C3A}</a:tableStyleId>
              </a:tblPr>
              <a:tblGrid>
                <a:gridCol w="1623060">
                  <a:extLst>
                    <a:ext uri="{9D8B030D-6E8A-4147-A177-3AD203B41FA5}">
                      <a16:colId xmlns:a16="http://schemas.microsoft.com/office/drawing/2014/main" val="1419859712"/>
                    </a:ext>
                  </a:extLst>
                </a:gridCol>
                <a:gridCol w="1623060">
                  <a:extLst>
                    <a:ext uri="{9D8B030D-6E8A-4147-A177-3AD203B41FA5}">
                      <a16:colId xmlns:a16="http://schemas.microsoft.com/office/drawing/2014/main" val="1061514744"/>
                    </a:ext>
                  </a:extLst>
                </a:gridCol>
                <a:gridCol w="1623060">
                  <a:extLst>
                    <a:ext uri="{9D8B030D-6E8A-4147-A177-3AD203B41FA5}">
                      <a16:colId xmlns:a16="http://schemas.microsoft.com/office/drawing/2014/main" val="1976008074"/>
                    </a:ext>
                  </a:extLst>
                </a:gridCol>
                <a:gridCol w="1623060">
                  <a:extLst>
                    <a:ext uri="{9D8B030D-6E8A-4147-A177-3AD203B41FA5}">
                      <a16:colId xmlns:a16="http://schemas.microsoft.com/office/drawing/2014/main" val="3269918337"/>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2846002149"/>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3319863758"/>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112843853"/>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157849268"/>
                  </a:ext>
                </a:extLst>
              </a:tr>
            </a:tbl>
          </a:graphicData>
        </a:graphic>
      </p:graphicFrame>
      <p:sp>
        <p:nvSpPr>
          <p:cNvPr id="10" name="TextBox 9">
            <a:extLst>
              <a:ext uri="{FF2B5EF4-FFF2-40B4-BE49-F238E27FC236}">
                <a16:creationId xmlns:a16="http://schemas.microsoft.com/office/drawing/2014/main" id="{28F6EAA6-A489-7283-ACEC-8A6468014A9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2" name="TextBox 11">
            <a:extLst>
              <a:ext uri="{FF2B5EF4-FFF2-40B4-BE49-F238E27FC236}">
                <a16:creationId xmlns:a16="http://schemas.microsoft.com/office/drawing/2014/main" id="{802C011C-185E-AA10-EE4E-35A950BCCADD}"/>
              </a:ext>
            </a:extLst>
          </p:cNvPr>
          <p:cNvSpPr txBox="1"/>
          <p:nvPr/>
        </p:nvSpPr>
        <p:spPr>
          <a:xfrm>
            <a:off x="15988799" y="6860710"/>
            <a:ext cx="4598402" cy="1938992"/>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Out Padding = 1</a:t>
            </a:r>
          </a:p>
        </p:txBody>
      </p:sp>
      <p:graphicFrame>
        <p:nvGraphicFramePr>
          <p:cNvPr id="14" name="Table 3">
            <a:extLst>
              <a:ext uri="{FF2B5EF4-FFF2-40B4-BE49-F238E27FC236}">
                <a16:creationId xmlns:a16="http://schemas.microsoft.com/office/drawing/2014/main" id="{764D45DC-1CB3-0CB5-753A-C1E99DC576C3}"/>
              </a:ext>
            </a:extLst>
          </p:cNvPr>
          <p:cNvGraphicFramePr>
            <a:graphicFrameLocks noGrp="1"/>
          </p:cNvGraphicFramePr>
          <p:nvPr>
            <p:extLst>
              <p:ext uri="{D42A27DB-BD31-4B8C-83A1-F6EECF244321}">
                <p14:modId xmlns:p14="http://schemas.microsoft.com/office/powerpoint/2010/main" val="1021603200"/>
              </p:ext>
            </p:extLst>
          </p:nvPr>
        </p:nvGraphicFramePr>
        <p:xfrm>
          <a:off x="24000682" y="10180445"/>
          <a:ext cx="8110730" cy="8110790"/>
        </p:xfrm>
        <a:graphic>
          <a:graphicData uri="http://schemas.openxmlformats.org/drawingml/2006/table">
            <a:tbl>
              <a:tblPr firstRow="1" bandRow="1">
                <a:tableStyleId>{5C22544A-7EE6-4342-B048-85BDC9FD1C3A}</a:tableStyleId>
              </a:tblPr>
              <a:tblGrid>
                <a:gridCol w="1622146">
                  <a:extLst>
                    <a:ext uri="{9D8B030D-6E8A-4147-A177-3AD203B41FA5}">
                      <a16:colId xmlns:a16="http://schemas.microsoft.com/office/drawing/2014/main" val="1419859712"/>
                    </a:ext>
                  </a:extLst>
                </a:gridCol>
                <a:gridCol w="1622146">
                  <a:extLst>
                    <a:ext uri="{9D8B030D-6E8A-4147-A177-3AD203B41FA5}">
                      <a16:colId xmlns:a16="http://schemas.microsoft.com/office/drawing/2014/main" val="1061514744"/>
                    </a:ext>
                  </a:extLst>
                </a:gridCol>
                <a:gridCol w="1622146">
                  <a:extLst>
                    <a:ext uri="{9D8B030D-6E8A-4147-A177-3AD203B41FA5}">
                      <a16:colId xmlns:a16="http://schemas.microsoft.com/office/drawing/2014/main" val="1976008074"/>
                    </a:ext>
                  </a:extLst>
                </a:gridCol>
                <a:gridCol w="1622146">
                  <a:extLst>
                    <a:ext uri="{9D8B030D-6E8A-4147-A177-3AD203B41FA5}">
                      <a16:colId xmlns:a16="http://schemas.microsoft.com/office/drawing/2014/main" val="3269918337"/>
                    </a:ext>
                  </a:extLst>
                </a:gridCol>
                <a:gridCol w="1622146">
                  <a:extLst>
                    <a:ext uri="{9D8B030D-6E8A-4147-A177-3AD203B41FA5}">
                      <a16:colId xmlns:a16="http://schemas.microsoft.com/office/drawing/2014/main" val="2443532421"/>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2846002149"/>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3319863758"/>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112843853"/>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15784926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2933307916"/>
                  </a:ext>
                </a:extLst>
              </a:tr>
            </a:tbl>
          </a:graphicData>
        </a:graphic>
      </p:graphicFrame>
      <p:sp>
        <p:nvSpPr>
          <p:cNvPr id="15" name="TextBox 14">
            <a:extLst>
              <a:ext uri="{FF2B5EF4-FFF2-40B4-BE49-F238E27FC236}">
                <a16:creationId xmlns:a16="http://schemas.microsoft.com/office/drawing/2014/main" id="{B0D573A7-8F41-BDE3-D9F0-EFE5BB834AD1}"/>
              </a:ext>
            </a:extLst>
          </p:cNvPr>
          <p:cNvSpPr txBox="1"/>
          <p:nvPr/>
        </p:nvSpPr>
        <p:spPr>
          <a:xfrm>
            <a:off x="25756846" y="5525331"/>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6" name="TextBox 15">
            <a:extLst>
              <a:ext uri="{FF2B5EF4-FFF2-40B4-BE49-F238E27FC236}">
                <a16:creationId xmlns:a16="http://schemas.microsoft.com/office/drawing/2014/main" id="{0A092B17-3672-A85A-54AA-3B720C98CA7F}"/>
              </a:ext>
            </a:extLst>
          </p:cNvPr>
          <p:cNvSpPr txBox="1"/>
          <p:nvPr/>
        </p:nvSpPr>
        <p:spPr>
          <a:xfrm>
            <a:off x="25756846" y="6890502"/>
            <a:ext cx="4598402" cy="1938992"/>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Out Padding = 2</a:t>
            </a:r>
          </a:p>
        </p:txBody>
      </p:sp>
      <p:sp>
        <p:nvSpPr>
          <p:cNvPr id="2" name="TextBox 1">
            <a:extLst>
              <a:ext uri="{FF2B5EF4-FFF2-40B4-BE49-F238E27FC236}">
                <a16:creationId xmlns:a16="http://schemas.microsoft.com/office/drawing/2014/main" id="{6C12666A-40DF-1C97-F101-2FE8C63281C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F3686E5B-6FF9-83D0-18C8-DD12E2F6137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90457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8</a:t>
            </a:fld>
            <a:endParaRPr lang="en-US"/>
          </a:p>
        </p:txBody>
      </p:sp>
      <p:sp>
        <p:nvSpPr>
          <p:cNvPr id="14" name="Title 1">
            <a:extLst>
              <a:ext uri="{FF2B5EF4-FFF2-40B4-BE49-F238E27FC236}">
                <a16:creationId xmlns:a16="http://schemas.microsoft.com/office/drawing/2014/main" id="{66552DE1-7783-9C2E-E281-F01B8280A09A}"/>
              </a:ext>
            </a:extLst>
          </p:cNvPr>
          <p:cNvSpPr>
            <a:spLocks noGrp="1"/>
          </p:cNvSpPr>
          <p:nvPr>
            <p:ph type="title"/>
          </p:nvPr>
        </p:nvSpPr>
        <p:spPr>
          <a:xfrm>
            <a:off x="843565" y="168301"/>
            <a:ext cx="34888869" cy="2643945"/>
          </a:xfrm>
        </p:spPr>
        <p:txBody>
          <a:bodyPr>
            <a:noAutofit/>
          </a:bodyPr>
          <a:lstStyle/>
          <a:p>
            <a:r>
              <a:rPr lang="en-US" sz="18000" dirty="0"/>
              <a:t>Diffusion Models </a:t>
            </a:r>
          </a:p>
        </p:txBody>
      </p:sp>
      <p:sp>
        <p:nvSpPr>
          <p:cNvPr id="5" name="TextBox 4">
            <a:extLst>
              <a:ext uri="{FF2B5EF4-FFF2-40B4-BE49-F238E27FC236}">
                <a16:creationId xmlns:a16="http://schemas.microsoft.com/office/drawing/2014/main" id="{9F5CA1DA-9D48-EF5B-6D07-E5301CCDF0B0}"/>
              </a:ext>
            </a:extLst>
          </p:cNvPr>
          <p:cNvSpPr txBox="1"/>
          <p:nvPr/>
        </p:nvSpPr>
        <p:spPr>
          <a:xfrm>
            <a:off x="1729704" y="2676123"/>
            <a:ext cx="34002731" cy="2554545"/>
          </a:xfrm>
          <a:prstGeom prst="rect">
            <a:avLst/>
          </a:prstGeom>
          <a:noFill/>
        </p:spPr>
        <p:txBody>
          <a:bodyPr wrap="square">
            <a:spAutoFit/>
          </a:bodyPr>
          <a:lstStyle/>
          <a:p>
            <a:pPr algn="ctr"/>
            <a:r>
              <a:rPr lang="en-US" sz="8000" dirty="0">
                <a:solidFill>
                  <a:schemeClr val="accent1"/>
                </a:solidFill>
              </a:rPr>
              <a:t>diffusion models are trained to denoise noisy images, </a:t>
            </a:r>
            <a:br>
              <a:rPr lang="en-US" sz="8000" dirty="0">
                <a:solidFill>
                  <a:schemeClr val="accent1"/>
                </a:solidFill>
              </a:rPr>
            </a:br>
            <a:r>
              <a:rPr lang="en-US" sz="8000" dirty="0">
                <a:solidFill>
                  <a:schemeClr val="accent1"/>
                </a:solidFill>
              </a:rPr>
              <a:t>and can generate images by iteratively denoising pure noise.</a:t>
            </a:r>
          </a:p>
        </p:txBody>
      </p:sp>
      <p:pic>
        <p:nvPicPr>
          <p:cNvPr id="8" name="Picture 7">
            <a:extLst>
              <a:ext uri="{FF2B5EF4-FFF2-40B4-BE49-F238E27FC236}">
                <a16:creationId xmlns:a16="http://schemas.microsoft.com/office/drawing/2014/main" id="{9E184B1A-B297-F7EB-9128-FE21007B41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0581" y="5216497"/>
            <a:ext cx="34134838" cy="14222849"/>
          </a:xfrm>
          <a:prstGeom prst="rect">
            <a:avLst/>
          </a:prstGeom>
        </p:spPr>
      </p:pic>
      <p:sp>
        <p:nvSpPr>
          <p:cNvPr id="10" name="TextBox 9">
            <a:extLst>
              <a:ext uri="{FF2B5EF4-FFF2-40B4-BE49-F238E27FC236}">
                <a16:creationId xmlns:a16="http://schemas.microsoft.com/office/drawing/2014/main" id="{9A75FC82-26EA-794B-7DC1-0C615A5DB109}"/>
              </a:ext>
            </a:extLst>
          </p:cNvPr>
          <p:cNvSpPr txBox="1"/>
          <p:nvPr/>
        </p:nvSpPr>
        <p:spPr>
          <a:xfrm>
            <a:off x="5743384" y="19236146"/>
            <a:ext cx="26771599" cy="1169551"/>
          </a:xfrm>
          <a:prstGeom prst="rect">
            <a:avLst/>
          </a:prstGeom>
          <a:noFill/>
        </p:spPr>
        <p:txBody>
          <a:bodyPr wrap="square">
            <a:spAutoFit/>
          </a:bodyPr>
          <a:lstStyle/>
          <a:p>
            <a:pPr algn="ctr"/>
            <a:r>
              <a:rPr lang="en-US" sz="7000" dirty="0">
                <a:solidFill>
                  <a:schemeClr val="bg1">
                    <a:lumMod val="75000"/>
                  </a:schemeClr>
                </a:solidFill>
                <a:latin typeface="Calibri" panose="020F0502020204030204" pitchFamily="34" charset="0"/>
                <a:cs typeface="Calibri" panose="020F0502020204030204" pitchFamily="34" charset="0"/>
              </a:rPr>
              <a:t>Source: </a:t>
            </a:r>
            <a:r>
              <a:rPr lang="en-US" sz="7000" dirty="0">
                <a:latin typeface="Calibri" panose="020F0502020204030204" pitchFamily="34" charset="0"/>
                <a:cs typeface="Calibri" panose="020F0502020204030204" pitchFamily="34" charset="0"/>
                <a:hlinkClick r:id="rId3"/>
              </a:rPr>
              <a:t>https://keras.io/examples/generative/ddim/</a:t>
            </a:r>
            <a:endParaRPr lang="en-US" sz="7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77120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09E3D2-58CF-BBC0-1CA5-0F81B970F9B0}"/>
              </a:ext>
            </a:extLst>
          </p:cNvPr>
          <p:cNvPicPr>
            <a:picLocks noChangeAspect="1"/>
          </p:cNvPicPr>
          <p:nvPr/>
        </p:nvPicPr>
        <p:blipFill>
          <a:blip r:embed="rId3"/>
          <a:stretch>
            <a:fillRect/>
          </a:stretch>
        </p:blipFill>
        <p:spPr>
          <a:xfrm>
            <a:off x="9679237" y="6943502"/>
            <a:ext cx="8634334" cy="8229600"/>
          </a:xfrm>
          <a:prstGeom prst="rect">
            <a:avLst/>
          </a:prstGeom>
        </p:spPr>
      </p:pic>
      <p:pic>
        <p:nvPicPr>
          <p:cNvPr id="8" name="Picture 7">
            <a:extLst>
              <a:ext uri="{FF2B5EF4-FFF2-40B4-BE49-F238E27FC236}">
                <a16:creationId xmlns:a16="http://schemas.microsoft.com/office/drawing/2014/main" id="{C15C398C-0AB1-2617-43B4-4D7FEA9F5C6E}"/>
              </a:ext>
            </a:extLst>
          </p:cNvPr>
          <p:cNvPicPr>
            <a:picLocks noChangeAspect="1"/>
          </p:cNvPicPr>
          <p:nvPr/>
        </p:nvPicPr>
        <p:blipFill>
          <a:blip r:embed="rId4"/>
          <a:stretch>
            <a:fillRect/>
          </a:stretch>
        </p:blipFill>
        <p:spPr>
          <a:xfrm>
            <a:off x="21051111" y="4886102"/>
            <a:ext cx="12951502" cy="12344400"/>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Image Resizing</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lIns="91440" tIns="45720" rIns="91440" bIns="45720" anchor="t"/>
          <a:lstStyle/>
          <a:p>
            <a:r>
              <a:rPr lang="en-US" err="1">
                <a:latin typeface="NVIDIA Sans"/>
              </a:rPr>
              <a:t>Upsampling</a:t>
            </a:r>
            <a:endParaRPr lang="en-US"/>
          </a:p>
        </p:txBody>
      </p:sp>
      <p:pic>
        <p:nvPicPr>
          <p:cNvPr id="6" name="Picture 5">
            <a:extLst>
              <a:ext uri="{FF2B5EF4-FFF2-40B4-BE49-F238E27FC236}">
                <a16:creationId xmlns:a16="http://schemas.microsoft.com/office/drawing/2014/main" id="{E0FB6D54-BB87-507D-14C3-5A2A676A5AF6}"/>
              </a:ext>
            </a:extLst>
          </p:cNvPr>
          <p:cNvPicPr>
            <a:picLocks noChangeAspect="1"/>
          </p:cNvPicPr>
          <p:nvPr/>
        </p:nvPicPr>
        <p:blipFill>
          <a:blip r:embed="rId5"/>
          <a:stretch>
            <a:fillRect/>
          </a:stretch>
        </p:blipFill>
        <p:spPr>
          <a:xfrm>
            <a:off x="2514600" y="8198950"/>
            <a:ext cx="4454505" cy="4176099"/>
          </a:xfrm>
          <a:prstGeom prst="rect">
            <a:avLst/>
          </a:prstGeom>
        </p:spPr>
      </p:pic>
      <p:sp>
        <p:nvSpPr>
          <p:cNvPr id="23" name="TextBox 22">
            <a:extLst>
              <a:ext uri="{FF2B5EF4-FFF2-40B4-BE49-F238E27FC236}">
                <a16:creationId xmlns:a16="http://schemas.microsoft.com/office/drawing/2014/main" id="{33A1C2B3-2D99-4757-50CA-9F7DFC1F585C}"/>
              </a:ext>
            </a:extLst>
          </p:cNvPr>
          <p:cNvSpPr txBox="1"/>
          <p:nvPr/>
        </p:nvSpPr>
        <p:spPr>
          <a:xfrm>
            <a:off x="2975732" y="12544655"/>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sp>
        <p:nvSpPr>
          <p:cNvPr id="24" name="TextBox 23">
            <a:extLst>
              <a:ext uri="{FF2B5EF4-FFF2-40B4-BE49-F238E27FC236}">
                <a16:creationId xmlns:a16="http://schemas.microsoft.com/office/drawing/2014/main" id="{2A8C3CC4-D898-59B4-443C-CA93CF5C04F6}"/>
              </a:ext>
            </a:extLst>
          </p:cNvPr>
          <p:cNvSpPr txBox="1"/>
          <p:nvPr/>
        </p:nvSpPr>
        <p:spPr>
          <a:xfrm>
            <a:off x="12199742" y="15380695"/>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25" name="TextBox 24">
            <a:extLst>
              <a:ext uri="{FF2B5EF4-FFF2-40B4-BE49-F238E27FC236}">
                <a16:creationId xmlns:a16="http://schemas.microsoft.com/office/drawing/2014/main" id="{261F9A67-CAF7-8E88-480F-E3DF2FDF444A}"/>
              </a:ext>
            </a:extLst>
          </p:cNvPr>
          <p:cNvSpPr txBox="1"/>
          <p:nvPr/>
        </p:nvSpPr>
        <p:spPr>
          <a:xfrm>
            <a:off x="25745890" y="17732889"/>
            <a:ext cx="3532239" cy="707886"/>
          </a:xfrm>
          <a:prstGeom prst="rect">
            <a:avLst/>
          </a:prstGeom>
          <a:noFill/>
        </p:spPr>
        <p:txBody>
          <a:bodyPr wrap="square" rtlCol="0">
            <a:spAutoFit/>
          </a:bodyPr>
          <a:lstStyle/>
          <a:p>
            <a:pPr algn="ctr"/>
            <a:r>
              <a:rPr lang="en-US" sz="4000">
                <a:solidFill>
                  <a:schemeClr val="bg1"/>
                </a:solidFill>
                <a:latin typeface="+mj-lt"/>
              </a:rPr>
              <a:t>192 </a:t>
            </a:r>
            <a:r>
              <a:rPr lang="en-US" sz="4000" err="1">
                <a:solidFill>
                  <a:schemeClr val="bg1"/>
                </a:solidFill>
                <a:latin typeface="+mj-lt"/>
              </a:rPr>
              <a:t>px</a:t>
            </a:r>
            <a:endParaRPr lang="en-US" sz="4000">
              <a:solidFill>
                <a:schemeClr val="bg1"/>
              </a:solidFill>
              <a:latin typeface="+mj-lt"/>
            </a:endParaRPr>
          </a:p>
        </p:txBody>
      </p:sp>
      <p:sp>
        <p:nvSpPr>
          <p:cNvPr id="26" name="TextBox 25">
            <a:extLst>
              <a:ext uri="{FF2B5EF4-FFF2-40B4-BE49-F238E27FC236}">
                <a16:creationId xmlns:a16="http://schemas.microsoft.com/office/drawing/2014/main" id="{B32A6067-2F7D-D1A3-3C53-7FEA648BEA91}"/>
              </a:ext>
            </a:extLst>
          </p:cNvPr>
          <p:cNvSpPr txBox="1"/>
          <p:nvPr/>
        </p:nvSpPr>
        <p:spPr>
          <a:xfrm rot="16200000">
            <a:off x="5798918" y="9933055"/>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sp>
        <p:nvSpPr>
          <p:cNvPr id="27" name="TextBox 26">
            <a:extLst>
              <a:ext uri="{FF2B5EF4-FFF2-40B4-BE49-F238E27FC236}">
                <a16:creationId xmlns:a16="http://schemas.microsoft.com/office/drawing/2014/main" id="{1A4E2FC7-AB98-FC0F-CC54-D9B337B031D7}"/>
              </a:ext>
            </a:extLst>
          </p:cNvPr>
          <p:cNvSpPr txBox="1"/>
          <p:nvPr/>
        </p:nvSpPr>
        <p:spPr>
          <a:xfrm rot="16200000">
            <a:off x="17184796" y="10704358"/>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28" name="TextBox 27">
            <a:extLst>
              <a:ext uri="{FF2B5EF4-FFF2-40B4-BE49-F238E27FC236}">
                <a16:creationId xmlns:a16="http://schemas.microsoft.com/office/drawing/2014/main" id="{B9FB4C4B-590F-32A8-C675-F0E601C8D7DA}"/>
              </a:ext>
            </a:extLst>
          </p:cNvPr>
          <p:cNvSpPr txBox="1"/>
          <p:nvPr/>
        </p:nvSpPr>
        <p:spPr>
          <a:xfrm rot="16200000">
            <a:off x="32889027" y="10778535"/>
            <a:ext cx="3532239" cy="707886"/>
          </a:xfrm>
          <a:prstGeom prst="rect">
            <a:avLst/>
          </a:prstGeom>
          <a:noFill/>
        </p:spPr>
        <p:txBody>
          <a:bodyPr wrap="square" rtlCol="0">
            <a:spAutoFit/>
          </a:bodyPr>
          <a:lstStyle/>
          <a:p>
            <a:pPr algn="ctr"/>
            <a:r>
              <a:rPr lang="en-US" sz="4000">
                <a:solidFill>
                  <a:schemeClr val="bg1"/>
                </a:solidFill>
                <a:latin typeface="+mj-lt"/>
              </a:rPr>
              <a:t>192 </a:t>
            </a:r>
            <a:r>
              <a:rPr lang="en-US" sz="4000" err="1">
                <a:solidFill>
                  <a:schemeClr val="bg1"/>
                </a:solidFill>
                <a:latin typeface="+mj-lt"/>
              </a:rPr>
              <a:t>px</a:t>
            </a:r>
            <a:endParaRPr lang="en-US" sz="4000">
              <a:solidFill>
                <a:schemeClr val="bg1"/>
              </a:solidFill>
              <a:latin typeface="+mj-lt"/>
            </a:endParaRPr>
          </a:p>
        </p:txBody>
      </p:sp>
      <p:sp>
        <p:nvSpPr>
          <p:cNvPr id="2" name="TextBox 1">
            <a:extLst>
              <a:ext uri="{FF2B5EF4-FFF2-40B4-BE49-F238E27FC236}">
                <a16:creationId xmlns:a16="http://schemas.microsoft.com/office/drawing/2014/main" id="{0C7FD8C6-BCE6-83C1-2636-4AE0558F560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F6359BD7-B9B1-8A1E-9184-14EC9ECAD37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893721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Image Resizing</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lIns="91440" tIns="45720" rIns="91440" bIns="45720" anchor="t"/>
          <a:lstStyle/>
          <a:p>
            <a:r>
              <a:rPr lang="en-US" err="1">
                <a:latin typeface="NVIDIA Sans"/>
              </a:rPr>
              <a:t>Upsampling</a:t>
            </a:r>
            <a:endParaRPr lang="en-US"/>
          </a:p>
        </p:txBody>
      </p:sp>
      <p:pic>
        <p:nvPicPr>
          <p:cNvPr id="1026" name="Picture 2">
            <a:extLst>
              <a:ext uri="{FF2B5EF4-FFF2-40B4-BE49-F238E27FC236}">
                <a16:creationId xmlns:a16="http://schemas.microsoft.com/office/drawing/2014/main" id="{04FAF983-10C4-9EEB-4946-A87B0D5D19E5}"/>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17863139" y="5250640"/>
            <a:ext cx="849721" cy="8497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A990EF6-D1D2-38BE-0A76-F8B462DD2FC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13716000" y="7048036"/>
            <a:ext cx="91440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83A946B-CD4F-B33A-B81B-1C58DEC59A7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2514600" y="7048036"/>
            <a:ext cx="91440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AE68548-AC98-B3DB-7158-9C8EA8A65C8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24917400" y="7048036"/>
            <a:ext cx="9144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A20F6E4-C3E3-363A-E8FE-615690A8C6D9}"/>
              </a:ext>
            </a:extLst>
          </p:cNvPr>
          <p:cNvSpPr txBox="1"/>
          <p:nvPr/>
        </p:nvSpPr>
        <p:spPr>
          <a:xfrm>
            <a:off x="4787399" y="16540335"/>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Nearest</a:t>
            </a:r>
          </a:p>
        </p:txBody>
      </p:sp>
      <p:sp>
        <p:nvSpPr>
          <p:cNvPr id="3" name="TextBox 2">
            <a:extLst>
              <a:ext uri="{FF2B5EF4-FFF2-40B4-BE49-F238E27FC236}">
                <a16:creationId xmlns:a16="http://schemas.microsoft.com/office/drawing/2014/main" id="{7D753725-7C02-3124-A10B-FAEB04A60A3E}"/>
              </a:ext>
            </a:extLst>
          </p:cNvPr>
          <p:cNvSpPr txBox="1"/>
          <p:nvPr/>
        </p:nvSpPr>
        <p:spPr>
          <a:xfrm>
            <a:off x="15988798" y="16540335"/>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Bilinear</a:t>
            </a:r>
          </a:p>
        </p:txBody>
      </p:sp>
      <p:sp>
        <p:nvSpPr>
          <p:cNvPr id="4" name="TextBox 3">
            <a:extLst>
              <a:ext uri="{FF2B5EF4-FFF2-40B4-BE49-F238E27FC236}">
                <a16:creationId xmlns:a16="http://schemas.microsoft.com/office/drawing/2014/main" id="{12268629-5952-79A7-3C52-2977C660846E}"/>
              </a:ext>
            </a:extLst>
          </p:cNvPr>
          <p:cNvSpPr txBox="1"/>
          <p:nvPr/>
        </p:nvSpPr>
        <p:spPr>
          <a:xfrm>
            <a:off x="27190199" y="16540335"/>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Bicubic</a:t>
            </a:r>
          </a:p>
        </p:txBody>
      </p:sp>
      <p:sp>
        <p:nvSpPr>
          <p:cNvPr id="5" name="TextBox 4">
            <a:extLst>
              <a:ext uri="{FF2B5EF4-FFF2-40B4-BE49-F238E27FC236}">
                <a16:creationId xmlns:a16="http://schemas.microsoft.com/office/drawing/2014/main" id="{4762BC1B-371B-70D3-E47B-1BF26FCC4CE2}"/>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1">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6" name="Slide Number Placeholder 3">
            <a:extLst>
              <a:ext uri="{FF2B5EF4-FFF2-40B4-BE49-F238E27FC236}">
                <a16:creationId xmlns:a16="http://schemas.microsoft.com/office/drawing/2014/main" id="{C7D1F6B9-DBEB-2AA7-A084-E9DFB2AF70C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49308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Deconvolution?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Same as Transposed Convolution?</a:t>
            </a:r>
          </a:p>
        </p:txBody>
      </p:sp>
      <p:pic>
        <p:nvPicPr>
          <p:cNvPr id="2050" name="Picture 2">
            <a:extLst>
              <a:ext uri="{FF2B5EF4-FFF2-40B4-BE49-F238E27FC236}">
                <a16:creationId xmlns:a16="http://schemas.microsoft.com/office/drawing/2014/main" id="{28E05779-E740-89B2-62CA-E6C76B5E56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1090" y="4415599"/>
            <a:ext cx="5475813" cy="54363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FDFE190-0D85-FE21-7225-193B3D59B2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91089" y="11541105"/>
            <a:ext cx="5475813" cy="54363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F1591BB-A0B9-AE17-C5C6-4DBD7C3A58D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627082" y="4415598"/>
            <a:ext cx="5357823" cy="53191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22873D2-9D46-29E3-CACD-55E6C565D94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709086" y="4415598"/>
            <a:ext cx="5475813" cy="543632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0F566EF-0573-8067-A9FC-04F8E42EC83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09086" y="11541105"/>
            <a:ext cx="5475813" cy="543632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0CD2A210-1FE9-D5AA-B9B7-0990F0D8568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627082" y="11541105"/>
            <a:ext cx="5357823" cy="531918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CD15F55A-BACA-3C25-11FB-F03CDD6E83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27088" y="7627408"/>
            <a:ext cx="5357822" cy="53191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E106C5-3826-0523-15F0-632552DCB5CE}"/>
              </a:ext>
            </a:extLst>
          </p:cNvPr>
          <p:cNvSpPr txBox="1"/>
          <p:nvPr/>
        </p:nvSpPr>
        <p:spPr>
          <a:xfrm>
            <a:off x="4229794" y="9933057"/>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Image</a:t>
            </a:r>
          </a:p>
        </p:txBody>
      </p:sp>
      <p:sp>
        <p:nvSpPr>
          <p:cNvPr id="3" name="TextBox 2">
            <a:extLst>
              <a:ext uri="{FF2B5EF4-FFF2-40B4-BE49-F238E27FC236}">
                <a16:creationId xmlns:a16="http://schemas.microsoft.com/office/drawing/2014/main" id="{D776DBD0-D183-03AA-16F6-2B26ADC6B093}"/>
              </a:ext>
            </a:extLst>
          </p:cNvPr>
          <p:cNvSpPr txBox="1"/>
          <p:nvPr/>
        </p:nvSpPr>
        <p:spPr>
          <a:xfrm>
            <a:off x="4229794" y="17169705"/>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Point</a:t>
            </a:r>
          </a:p>
        </p:txBody>
      </p:sp>
      <p:sp>
        <p:nvSpPr>
          <p:cNvPr id="4" name="TextBox 3">
            <a:extLst>
              <a:ext uri="{FF2B5EF4-FFF2-40B4-BE49-F238E27FC236}">
                <a16:creationId xmlns:a16="http://schemas.microsoft.com/office/drawing/2014/main" id="{493C9FE2-92E4-0B5E-F682-29844D071432}"/>
              </a:ext>
            </a:extLst>
          </p:cNvPr>
          <p:cNvSpPr txBox="1"/>
          <p:nvPr/>
        </p:nvSpPr>
        <p:spPr>
          <a:xfrm>
            <a:off x="12147791" y="17175014"/>
            <a:ext cx="4598402" cy="1323439"/>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Point Spread Function</a:t>
            </a:r>
          </a:p>
        </p:txBody>
      </p:sp>
      <p:sp>
        <p:nvSpPr>
          <p:cNvPr id="5" name="TextBox 4">
            <a:extLst>
              <a:ext uri="{FF2B5EF4-FFF2-40B4-BE49-F238E27FC236}">
                <a16:creationId xmlns:a16="http://schemas.microsoft.com/office/drawing/2014/main" id="{04F504DE-0BED-5C72-8154-18C26F87CEBE}"/>
              </a:ext>
            </a:extLst>
          </p:cNvPr>
          <p:cNvSpPr txBox="1"/>
          <p:nvPr/>
        </p:nvSpPr>
        <p:spPr>
          <a:xfrm>
            <a:off x="12147791" y="9933057"/>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Convolved Image</a:t>
            </a:r>
          </a:p>
        </p:txBody>
      </p:sp>
      <p:sp>
        <p:nvSpPr>
          <p:cNvPr id="6" name="TextBox 5">
            <a:extLst>
              <a:ext uri="{FF2B5EF4-FFF2-40B4-BE49-F238E27FC236}">
                <a16:creationId xmlns:a16="http://schemas.microsoft.com/office/drawing/2014/main" id="{9C7E9E3D-0E47-ADD8-2396-EF91907C525E}"/>
              </a:ext>
            </a:extLst>
          </p:cNvPr>
          <p:cNvSpPr txBox="1"/>
          <p:nvPr/>
        </p:nvSpPr>
        <p:spPr>
          <a:xfrm>
            <a:off x="20006792" y="9851922"/>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FFT Convolved</a:t>
            </a:r>
          </a:p>
        </p:txBody>
      </p:sp>
      <p:sp>
        <p:nvSpPr>
          <p:cNvPr id="7" name="TextBox 6">
            <a:extLst>
              <a:ext uri="{FF2B5EF4-FFF2-40B4-BE49-F238E27FC236}">
                <a16:creationId xmlns:a16="http://schemas.microsoft.com/office/drawing/2014/main" id="{113B691B-4404-7BC3-544A-E7278568A49B}"/>
              </a:ext>
            </a:extLst>
          </p:cNvPr>
          <p:cNvSpPr txBox="1"/>
          <p:nvPr/>
        </p:nvSpPr>
        <p:spPr>
          <a:xfrm>
            <a:off x="20006792" y="17178456"/>
            <a:ext cx="4598402" cy="1323439"/>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FFT Point Spread Function</a:t>
            </a:r>
          </a:p>
        </p:txBody>
      </p:sp>
      <p:sp>
        <p:nvSpPr>
          <p:cNvPr id="8" name="TextBox 7">
            <a:extLst>
              <a:ext uri="{FF2B5EF4-FFF2-40B4-BE49-F238E27FC236}">
                <a16:creationId xmlns:a16="http://schemas.microsoft.com/office/drawing/2014/main" id="{A6288964-F34F-43C1-0710-87708D55BA7C}"/>
              </a:ext>
            </a:extLst>
          </p:cNvPr>
          <p:cNvSpPr txBox="1"/>
          <p:nvPr/>
        </p:nvSpPr>
        <p:spPr>
          <a:xfrm>
            <a:off x="27806798" y="13171811"/>
            <a:ext cx="4598402" cy="1323439"/>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Deconvolved Convolved Image</a:t>
            </a:r>
          </a:p>
        </p:txBody>
      </p:sp>
      <p:sp>
        <p:nvSpPr>
          <p:cNvPr id="9" name="TextBox 8">
            <a:extLst>
              <a:ext uri="{FF2B5EF4-FFF2-40B4-BE49-F238E27FC236}">
                <a16:creationId xmlns:a16="http://schemas.microsoft.com/office/drawing/2014/main" id="{0EBCD9D3-DAD2-E598-69E7-2F1DCD32A83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9">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0A21FD96-83B4-BF9F-8F0B-F99029BBE0A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185626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40000" dirty="0"/>
              <a:t>Lab</a:t>
            </a:r>
          </a:p>
        </p:txBody>
      </p:sp>
      <p:sp>
        <p:nvSpPr>
          <p:cNvPr id="5" name="TextBox 4">
            <a:extLst>
              <a:ext uri="{FF2B5EF4-FFF2-40B4-BE49-F238E27FC236}">
                <a16:creationId xmlns:a16="http://schemas.microsoft.com/office/drawing/2014/main" id="{A3183308-9C98-B731-AE31-774286E2D47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6" name="Slide Number Placeholder 3">
            <a:extLst>
              <a:ext uri="{FF2B5EF4-FFF2-40B4-BE49-F238E27FC236}">
                <a16:creationId xmlns:a16="http://schemas.microsoft.com/office/drawing/2014/main" id="{784D021B-A48A-9517-6E56-C92CF48B19D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242438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err="1"/>
              <a:t>FashionMNIST</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Convolutional Neural Network “Hello World”</a:t>
            </a:r>
          </a:p>
        </p:txBody>
      </p:sp>
      <p:pic>
        <p:nvPicPr>
          <p:cNvPr id="1026" name="Picture 2">
            <a:extLst>
              <a:ext uri="{FF2B5EF4-FFF2-40B4-BE49-F238E27FC236}">
                <a16:creationId xmlns:a16="http://schemas.microsoft.com/office/drawing/2014/main" id="{FAA2057D-ED3D-40AF-FF38-E7DBE9072A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15341" y="3895344"/>
            <a:ext cx="29345317" cy="146220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2B9ACC-CDEF-C711-A471-85290AE84B8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B0F5DEE1-CC35-B1F2-1596-EE2D92A88E2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994620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Hypothesis: Generate an image from Noise</a:t>
            </a:r>
            <a:endParaRPr lang="en-US" strike="sngStrike"/>
          </a:p>
        </p:txBody>
      </p:sp>
      <p:pic>
        <p:nvPicPr>
          <p:cNvPr id="5" name="Picture 4">
            <a:extLst>
              <a:ext uri="{FF2B5EF4-FFF2-40B4-BE49-F238E27FC236}">
                <a16:creationId xmlns:a16="http://schemas.microsoft.com/office/drawing/2014/main" id="{B505293B-15B9-7197-15D9-FCD9619844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97367" y="2744971"/>
            <a:ext cx="7224891" cy="8157813"/>
          </a:xfrm>
          <a:prstGeom prst="rect">
            <a:avLst/>
          </a:prstGeom>
        </p:spPr>
      </p:pic>
      <p:pic>
        <p:nvPicPr>
          <p:cNvPr id="6" name="Picture 5">
            <a:extLst>
              <a:ext uri="{FF2B5EF4-FFF2-40B4-BE49-F238E27FC236}">
                <a16:creationId xmlns:a16="http://schemas.microsoft.com/office/drawing/2014/main" id="{248E7309-F906-EB6F-07A2-3E70530793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653131" y="3069434"/>
            <a:ext cx="7408269" cy="8157813"/>
          </a:xfrm>
          <a:prstGeom prst="rect">
            <a:avLst/>
          </a:prstGeom>
        </p:spPr>
      </p:pic>
      <p:pic>
        <p:nvPicPr>
          <p:cNvPr id="7" name="Picture 6">
            <a:extLst>
              <a:ext uri="{FF2B5EF4-FFF2-40B4-BE49-F238E27FC236}">
                <a16:creationId xmlns:a16="http://schemas.microsoft.com/office/drawing/2014/main" id="{C229BE5B-C2D8-5039-FCD3-D7F643A94D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276441" y="3069436"/>
            <a:ext cx="6931740" cy="8157813"/>
          </a:xfrm>
          <a:prstGeom prst="rect">
            <a:avLst/>
          </a:prstGeom>
        </p:spPr>
      </p:pic>
      <p:sp>
        <p:nvSpPr>
          <p:cNvPr id="9" name="Arrow: Right 8">
            <a:extLst>
              <a:ext uri="{FF2B5EF4-FFF2-40B4-BE49-F238E27FC236}">
                <a16:creationId xmlns:a16="http://schemas.microsoft.com/office/drawing/2014/main" id="{07F17D53-AD05-D0AD-86F9-76B8DC9AAB3E}"/>
              </a:ext>
            </a:extLst>
          </p:cNvPr>
          <p:cNvSpPr/>
          <p:nvPr/>
        </p:nvSpPr>
        <p:spPr>
          <a:xfrm>
            <a:off x="11075233" y="5891039"/>
            <a:ext cx="2448232" cy="251460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52EFA9AA-54EF-5573-6E8B-DC5AC7E0187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066790" y="5266128"/>
            <a:ext cx="3727732" cy="3727732"/>
          </a:xfrm>
          <a:prstGeom prst="rect">
            <a:avLst/>
          </a:prstGeom>
        </p:spPr>
      </p:pic>
      <p:grpSp>
        <p:nvGrpSpPr>
          <p:cNvPr id="23" name="Group 22">
            <a:extLst>
              <a:ext uri="{FF2B5EF4-FFF2-40B4-BE49-F238E27FC236}">
                <a16:creationId xmlns:a16="http://schemas.microsoft.com/office/drawing/2014/main" id="{9C36936D-84F0-5F19-929E-BF5D2E34C877}"/>
              </a:ext>
            </a:extLst>
          </p:cNvPr>
          <p:cNvGrpSpPr/>
          <p:nvPr/>
        </p:nvGrpSpPr>
        <p:grpSpPr>
          <a:xfrm>
            <a:off x="14276441" y="11312724"/>
            <a:ext cx="19111617" cy="7989603"/>
            <a:chOff x="14276441" y="11312724"/>
            <a:chExt cx="19111617" cy="7989603"/>
          </a:xfrm>
        </p:grpSpPr>
        <p:pic>
          <p:nvPicPr>
            <p:cNvPr id="18" name="Picture 17">
              <a:extLst>
                <a:ext uri="{FF2B5EF4-FFF2-40B4-BE49-F238E27FC236}">
                  <a16:creationId xmlns:a16="http://schemas.microsoft.com/office/drawing/2014/main" id="{80DBA6A1-34F7-7D3A-4CB0-6D131ED9DA3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276441" y="12233993"/>
              <a:ext cx="6931740" cy="7068334"/>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824623AE-8B9B-3F00-7A0D-75E19FEF0FB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957575" y="13400921"/>
              <a:ext cx="3727732" cy="3727732"/>
            </a:xfrm>
            <a:prstGeom prst="rect">
              <a:avLst/>
            </a:prstGeom>
          </p:spPr>
        </p:pic>
        <p:pic>
          <p:nvPicPr>
            <p:cNvPr id="21" name="Graphic 20" descr="Badge Question Mark with solid fill">
              <a:extLst>
                <a:ext uri="{FF2B5EF4-FFF2-40B4-BE49-F238E27FC236}">
                  <a16:creationId xmlns:a16="http://schemas.microsoft.com/office/drawing/2014/main" id="{76040788-5E30-ECB6-DF30-35EDA65BCBC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7326471" y="12233993"/>
              <a:ext cx="6061587" cy="6061587"/>
            </a:xfrm>
            <a:prstGeom prst="rect">
              <a:avLst/>
            </a:prstGeom>
          </p:spPr>
        </p:pic>
        <p:sp>
          <p:nvSpPr>
            <p:cNvPr id="22" name="TextBox 21">
              <a:extLst>
                <a:ext uri="{FF2B5EF4-FFF2-40B4-BE49-F238E27FC236}">
                  <a16:creationId xmlns:a16="http://schemas.microsoft.com/office/drawing/2014/main" id="{D2CA7943-CE59-BB27-9CAA-AD4D1170B755}"/>
                </a:ext>
              </a:extLst>
            </p:cNvPr>
            <p:cNvSpPr txBox="1"/>
            <p:nvPr/>
          </p:nvSpPr>
          <p:spPr>
            <a:xfrm>
              <a:off x="15441561" y="11312724"/>
              <a:ext cx="5692877" cy="938719"/>
            </a:xfrm>
            <a:prstGeom prst="rect">
              <a:avLst/>
            </a:prstGeom>
            <a:noFill/>
          </p:spPr>
          <p:txBody>
            <a:bodyPr wrap="square" rtlCol="0">
              <a:spAutoFit/>
            </a:bodyPr>
            <a:lstStyle/>
            <a:p>
              <a:pPr algn="ctr"/>
              <a:r>
                <a:rPr lang="en-US" sz="5500">
                  <a:solidFill>
                    <a:schemeClr val="bg1"/>
                  </a:solidFill>
                  <a:latin typeface="+mj-lt"/>
                  <a:cs typeface="NVIDIA Sans" panose="020B0503020203020204" pitchFamily="34" charset="0"/>
                </a:rPr>
                <a:t>Random Noise</a:t>
              </a:r>
            </a:p>
          </p:txBody>
        </p:sp>
      </p:grpSp>
      <p:sp>
        <p:nvSpPr>
          <p:cNvPr id="2" name="TextBox 1">
            <a:extLst>
              <a:ext uri="{FF2B5EF4-FFF2-40B4-BE49-F238E27FC236}">
                <a16:creationId xmlns:a16="http://schemas.microsoft.com/office/drawing/2014/main" id="{CA6F3F9F-36EA-D00C-5365-40D39D28652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0E269B37-9387-8B09-F1D2-AF2DC9F98BC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100460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968740" y="3686954"/>
            <a:ext cx="2561317" cy="5486400"/>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a:solidFill>
                  <a:schemeClr val="tx1"/>
                </a:solidFill>
                <a:latin typeface="+mj-lt"/>
              </a:rPr>
              <a:t>Down0</a:t>
            </a:r>
          </a:p>
          <a:p>
            <a:pPr algn="ctr">
              <a:lnSpc>
                <a:spcPct val="90000"/>
              </a:lnSpc>
            </a:pPr>
            <a:r>
              <a:rPr lang="en-US" sz="4000">
                <a:solidFill>
                  <a:schemeClr val="tx1"/>
                </a:solidFill>
                <a:latin typeface="+mj-lt"/>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2916634" y="9741365"/>
            <a:ext cx="2914807" cy="3824647"/>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a:solidFill>
                  <a:schemeClr val="tx1"/>
                </a:solidFill>
                <a:latin typeface="+mj-lt"/>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The Experiment</a:t>
            </a:r>
            <a:endParaRPr lang="en-US" strike="sngStrike"/>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8804969" y="1474886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24" name="TextBox 23">
            <a:extLst>
              <a:ext uri="{FF2B5EF4-FFF2-40B4-BE49-F238E27FC236}">
                <a16:creationId xmlns:a16="http://schemas.microsoft.com/office/drawing/2014/main" id="{71D8D384-DE84-A376-B712-D159796D0EC9}"/>
              </a:ext>
            </a:extLst>
          </p:cNvPr>
          <p:cNvSpPr txBox="1"/>
          <p:nvPr/>
        </p:nvSpPr>
        <p:spPr>
          <a:xfrm>
            <a:off x="-339288" y="9721766"/>
            <a:ext cx="3532239" cy="707886"/>
          </a:xfrm>
          <a:prstGeom prst="rect">
            <a:avLst/>
          </a:prstGeom>
          <a:noFill/>
        </p:spPr>
        <p:txBody>
          <a:bodyPr wrap="square" rtlCol="0">
            <a:spAutoFit/>
          </a:bodyPr>
          <a:lstStyle/>
          <a:p>
            <a:pPr algn="ctr"/>
            <a:r>
              <a:rPr lang="en-US" sz="4000">
                <a:solidFill>
                  <a:schemeClr val="bg1"/>
                </a:solidFill>
                <a:latin typeface="+mj-lt"/>
              </a:rPr>
              <a:t>1 </a:t>
            </a:r>
            <a:r>
              <a:rPr lang="en-US" sz="4000" err="1">
                <a:solidFill>
                  <a:schemeClr val="bg1"/>
                </a:solidFill>
                <a:latin typeface="+mj-lt"/>
              </a:rPr>
              <a:t>ch</a:t>
            </a:r>
            <a:endParaRPr lang="en-US" sz="4000">
              <a:solidFill>
                <a:schemeClr val="bg1"/>
              </a:solidFill>
              <a:latin typeface="+mj-lt"/>
            </a:endParaRPr>
          </a:p>
        </p:txBody>
      </p:sp>
      <p:sp>
        <p:nvSpPr>
          <p:cNvPr id="26" name="TextBox 25">
            <a:extLst>
              <a:ext uri="{FF2B5EF4-FFF2-40B4-BE49-F238E27FC236}">
                <a16:creationId xmlns:a16="http://schemas.microsoft.com/office/drawing/2014/main" id="{C4F6265A-1C21-6B6B-4533-1A948A038CC7}"/>
              </a:ext>
            </a:extLst>
          </p:cNvPr>
          <p:cNvSpPr txBox="1"/>
          <p:nvPr/>
        </p:nvSpPr>
        <p:spPr>
          <a:xfrm rot="16200000">
            <a:off x="2167309" y="5901368"/>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27" name="TextBox 26">
            <a:extLst>
              <a:ext uri="{FF2B5EF4-FFF2-40B4-BE49-F238E27FC236}">
                <a16:creationId xmlns:a16="http://schemas.microsoft.com/office/drawing/2014/main" id="{31622683-5E2A-445C-AA0E-B11B97B5F166}"/>
              </a:ext>
            </a:extLst>
          </p:cNvPr>
          <p:cNvSpPr txBox="1"/>
          <p:nvPr/>
        </p:nvSpPr>
        <p:spPr>
          <a:xfrm rot="19526499">
            <a:off x="575292" y="8807560"/>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grpSp>
        <p:nvGrpSpPr>
          <p:cNvPr id="33" name="Group 32">
            <a:extLst>
              <a:ext uri="{FF2B5EF4-FFF2-40B4-BE49-F238E27FC236}">
                <a16:creationId xmlns:a16="http://schemas.microsoft.com/office/drawing/2014/main" id="{31884358-8FCE-3825-ECCB-661AEFC6D9AF}"/>
              </a:ext>
            </a:extLst>
          </p:cNvPr>
          <p:cNvGrpSpPr/>
          <p:nvPr/>
        </p:nvGrpSpPr>
        <p:grpSpPr>
          <a:xfrm>
            <a:off x="6488366" y="9738348"/>
            <a:ext cx="4153746" cy="5469997"/>
            <a:chOff x="10134321" y="11033004"/>
            <a:chExt cx="4153746" cy="5469997"/>
          </a:xfrm>
        </p:grpSpPr>
        <p:sp>
          <p:nvSpPr>
            <p:cNvPr id="28" name="TextBox 27">
              <a:extLst>
                <a:ext uri="{FF2B5EF4-FFF2-40B4-BE49-F238E27FC236}">
                  <a16:creationId xmlns:a16="http://schemas.microsoft.com/office/drawing/2014/main" id="{87DD1007-C33A-FD5D-B527-86F822EB722B}"/>
                </a:ext>
              </a:extLst>
            </p:cNvPr>
            <p:cNvSpPr txBox="1"/>
            <p:nvPr/>
          </p:nvSpPr>
          <p:spPr>
            <a:xfrm>
              <a:off x="10134321" y="14922680"/>
              <a:ext cx="3532239" cy="707886"/>
            </a:xfrm>
            <a:prstGeom prst="rect">
              <a:avLst/>
            </a:prstGeom>
            <a:noFill/>
          </p:spPr>
          <p:txBody>
            <a:bodyPr wrap="square" rtlCol="0">
              <a:spAutoFit/>
            </a:bodyPr>
            <a:lstStyle/>
            <a:p>
              <a:pPr algn="ctr"/>
              <a:r>
                <a:rPr lang="en-US" sz="4000">
                  <a:solidFill>
                    <a:schemeClr val="bg1"/>
                  </a:solidFill>
                  <a:latin typeface="+mj-lt"/>
                </a:rPr>
                <a:t>32 </a:t>
              </a:r>
              <a:r>
                <a:rPr lang="en-US" sz="4000" err="1">
                  <a:solidFill>
                    <a:schemeClr val="bg1"/>
                  </a:solidFill>
                  <a:latin typeface="+mj-lt"/>
                </a:rPr>
                <a:t>ch</a:t>
              </a:r>
              <a:endParaRPr lang="en-US" sz="4000">
                <a:solidFill>
                  <a:schemeClr val="bg1"/>
                </a:solidFill>
                <a:latin typeface="+mj-lt"/>
              </a:endParaRPr>
            </a:p>
          </p:txBody>
        </p:sp>
        <p:sp>
          <p:nvSpPr>
            <p:cNvPr id="54" name="Cube 53">
              <a:extLst>
                <a:ext uri="{FF2B5EF4-FFF2-40B4-BE49-F238E27FC236}">
                  <a16:creationId xmlns:a16="http://schemas.microsoft.com/office/drawing/2014/main" id="{EF69E034-41B5-AB08-1AEB-F1CE09A9E7CC}"/>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(Down1)</a:t>
              </a:r>
            </a:p>
          </p:txBody>
        </p:sp>
        <p:sp>
          <p:nvSpPr>
            <p:cNvPr id="29" name="TextBox 28">
              <a:extLst>
                <a:ext uri="{FF2B5EF4-FFF2-40B4-BE49-F238E27FC236}">
                  <a16:creationId xmlns:a16="http://schemas.microsoft.com/office/drawing/2014/main" id="{9BBF60A7-A21C-5D47-0B2A-FF71670E9F19}"/>
                </a:ext>
              </a:extLst>
            </p:cNvPr>
            <p:cNvSpPr txBox="1"/>
            <p:nvPr/>
          </p:nvSpPr>
          <p:spPr>
            <a:xfrm rot="18760615">
              <a:off x="11723459" y="14382939"/>
              <a:ext cx="3532239" cy="707886"/>
            </a:xfrm>
            <a:prstGeom prst="rect">
              <a:avLst/>
            </a:prstGeom>
            <a:noFill/>
          </p:spPr>
          <p:txBody>
            <a:bodyPr wrap="square" rtlCol="0">
              <a:spAutoFit/>
            </a:bodyPr>
            <a:lstStyle/>
            <a:p>
              <a:pPr algn="ctr"/>
              <a:r>
                <a:rPr lang="en-US" sz="4000">
                  <a:solidFill>
                    <a:schemeClr val="bg1"/>
                  </a:solidFill>
                  <a:latin typeface="+mj-lt"/>
                </a:rPr>
                <a:t>8 </a:t>
              </a:r>
              <a:r>
                <a:rPr lang="en-US" sz="4000" err="1">
                  <a:solidFill>
                    <a:schemeClr val="bg1"/>
                  </a:solidFill>
                  <a:latin typeface="+mj-lt"/>
                </a:rPr>
                <a:t>px</a:t>
              </a:r>
              <a:endParaRPr lang="en-US" sz="4000">
                <a:solidFill>
                  <a:schemeClr val="bg1"/>
                </a:solidFill>
                <a:latin typeface="+mj-lt"/>
              </a:endParaRPr>
            </a:p>
          </p:txBody>
        </p:sp>
        <p:sp>
          <p:nvSpPr>
            <p:cNvPr id="30" name="TextBox 29">
              <a:extLst>
                <a:ext uri="{FF2B5EF4-FFF2-40B4-BE49-F238E27FC236}">
                  <a16:creationId xmlns:a16="http://schemas.microsoft.com/office/drawing/2014/main" id="{1E17147A-0241-CE91-7505-73330BB689E0}"/>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a:solidFill>
                    <a:schemeClr val="bg1"/>
                  </a:solidFill>
                  <a:latin typeface="+mj-lt"/>
                </a:rPr>
                <a:t>8 </a:t>
              </a:r>
              <a:r>
                <a:rPr lang="en-US" sz="4000" err="1">
                  <a:solidFill>
                    <a:schemeClr val="bg1"/>
                  </a:solidFill>
                  <a:latin typeface="+mj-lt"/>
                </a:rPr>
                <a:t>px</a:t>
              </a:r>
              <a:endParaRPr lang="en-US" sz="4000">
                <a:solidFill>
                  <a:schemeClr val="bg1"/>
                </a:solidFill>
                <a:latin typeface="+mj-lt"/>
              </a:endParaRPr>
            </a:p>
          </p:txBody>
        </p:sp>
      </p:grpSp>
      <p:sp>
        <p:nvSpPr>
          <p:cNvPr id="34" name="TextBox 33">
            <a:extLst>
              <a:ext uri="{FF2B5EF4-FFF2-40B4-BE49-F238E27FC236}">
                <a16:creationId xmlns:a16="http://schemas.microsoft.com/office/drawing/2014/main" id="{EE9FDD95-2850-32EB-E671-22A2EA9BDDAA}"/>
              </a:ext>
            </a:extLst>
          </p:cNvPr>
          <p:cNvSpPr txBox="1"/>
          <p:nvPr/>
        </p:nvSpPr>
        <p:spPr>
          <a:xfrm>
            <a:off x="8804969" y="16436230"/>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ch</a:t>
            </a:r>
            <a:endParaRPr lang="en-US" sz="4000">
              <a:solidFill>
                <a:schemeClr val="bg1"/>
              </a:solidFill>
              <a:latin typeface="+mj-lt"/>
            </a:endParaRPr>
          </a:p>
        </p:txBody>
      </p:sp>
      <p:sp>
        <p:nvSpPr>
          <p:cNvPr id="35" name="TextBox 34">
            <a:extLst>
              <a:ext uri="{FF2B5EF4-FFF2-40B4-BE49-F238E27FC236}">
                <a16:creationId xmlns:a16="http://schemas.microsoft.com/office/drawing/2014/main" id="{F8F5B9BA-122A-FA53-6CF7-50B8F2D2E95B}"/>
              </a:ext>
            </a:extLst>
          </p:cNvPr>
          <p:cNvSpPr txBox="1"/>
          <p:nvPr/>
        </p:nvSpPr>
        <p:spPr>
          <a:xfrm rot="18760615">
            <a:off x="10965550" y="16053390"/>
            <a:ext cx="3532239" cy="707886"/>
          </a:xfrm>
          <a:prstGeom prst="rect">
            <a:avLst/>
          </a:prstGeom>
          <a:noFill/>
        </p:spPr>
        <p:txBody>
          <a:bodyPr wrap="square" rtlCol="0">
            <a:spAutoFit/>
          </a:bodyPr>
          <a:lstStyle/>
          <a:p>
            <a:pPr algn="ctr"/>
            <a:r>
              <a:rPr lang="en-US" sz="4000">
                <a:solidFill>
                  <a:schemeClr val="bg1"/>
                </a:solidFill>
                <a:latin typeface="+mj-lt"/>
              </a:rPr>
              <a:t>4 </a:t>
            </a:r>
            <a:r>
              <a:rPr lang="en-US" sz="4000" err="1">
                <a:solidFill>
                  <a:schemeClr val="bg1"/>
                </a:solidFill>
                <a:latin typeface="+mj-lt"/>
              </a:rPr>
              <a:t>px</a:t>
            </a:r>
            <a:endParaRPr lang="en-US" sz="4000">
              <a:solidFill>
                <a:schemeClr val="bg1"/>
              </a:solidFill>
              <a:latin typeface="+mj-lt"/>
            </a:endParaRPr>
          </a:p>
        </p:txBody>
      </p:sp>
      <p:sp>
        <p:nvSpPr>
          <p:cNvPr id="36" name="TextBox 35">
            <a:extLst>
              <a:ext uri="{FF2B5EF4-FFF2-40B4-BE49-F238E27FC236}">
                <a16:creationId xmlns:a16="http://schemas.microsoft.com/office/drawing/2014/main" id="{06EFC01E-B6DC-7D9C-8A52-976BC8BBA99D}"/>
              </a:ext>
            </a:extLst>
          </p:cNvPr>
          <p:cNvSpPr txBox="1"/>
          <p:nvPr/>
        </p:nvSpPr>
        <p:spPr>
          <a:xfrm rot="16200000">
            <a:off x="11314792" y="14810005"/>
            <a:ext cx="3532239" cy="707886"/>
          </a:xfrm>
          <a:prstGeom prst="rect">
            <a:avLst/>
          </a:prstGeom>
          <a:noFill/>
        </p:spPr>
        <p:txBody>
          <a:bodyPr wrap="square" rtlCol="0">
            <a:spAutoFit/>
          </a:bodyPr>
          <a:lstStyle/>
          <a:p>
            <a:pPr algn="ctr"/>
            <a:r>
              <a:rPr lang="en-US" sz="4000">
                <a:solidFill>
                  <a:schemeClr val="bg1"/>
                </a:solidFill>
                <a:latin typeface="+mj-lt"/>
              </a:rPr>
              <a:t>4 </a:t>
            </a:r>
            <a:r>
              <a:rPr lang="en-US" sz="4000" err="1">
                <a:solidFill>
                  <a:schemeClr val="bg1"/>
                </a:solidFill>
                <a:latin typeface="+mj-lt"/>
              </a:rPr>
              <a:t>px</a:t>
            </a:r>
            <a:endParaRPr lang="en-US" sz="4000">
              <a:solidFill>
                <a:schemeClr val="bg1"/>
              </a:solidFill>
              <a:latin typeface="+mj-lt"/>
            </a:endParaRP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028528" y="14587895"/>
            <a:ext cx="800219" cy="5312799"/>
          </a:xfrm>
          <a:prstGeom prst="rect">
            <a:avLst/>
          </a:prstGeom>
          <a:solidFill>
            <a:schemeClr val="tx2"/>
          </a:solidFill>
        </p:spPr>
        <p:txBody>
          <a:bodyPr vert="eaVert" wrap="square" rtlCol="0">
            <a:spAutoFit/>
          </a:bodyPr>
          <a:lstStyle/>
          <a:p>
            <a:pPr algn="ctr"/>
            <a:r>
              <a:rPr lang="en-US" sz="4000" dirty="0">
                <a:latin typeface="+mj-lt"/>
                <a:cs typeface="NVIDIA Sans" panose="020B0503020203020204" pitchFamily="34" charset="0"/>
              </a:rPr>
              <a:t>Latent Vector</a:t>
            </a:r>
          </a:p>
        </p:txBody>
      </p:sp>
      <p:sp>
        <p:nvSpPr>
          <p:cNvPr id="43" name="TextBox 42">
            <a:extLst>
              <a:ext uri="{FF2B5EF4-FFF2-40B4-BE49-F238E27FC236}">
                <a16:creationId xmlns:a16="http://schemas.microsoft.com/office/drawing/2014/main" id="{3D520846-CAA2-7394-D792-1ACEC51AD14F}"/>
              </a:ext>
            </a:extLst>
          </p:cNvPr>
          <p:cNvSpPr txBox="1"/>
          <p:nvPr/>
        </p:nvSpPr>
        <p:spPr>
          <a:xfrm>
            <a:off x="13772238" y="17741379"/>
            <a:ext cx="5164693" cy="1323439"/>
          </a:xfrm>
          <a:prstGeom prst="rect">
            <a:avLst/>
          </a:prstGeom>
          <a:noFill/>
        </p:spPr>
        <p:txBody>
          <a:bodyPr wrap="square" rtlCol="0">
            <a:spAutoFit/>
          </a:bodyPr>
          <a:lstStyle/>
          <a:p>
            <a:pPr algn="ctr"/>
            <a:r>
              <a:rPr lang="en-US" sz="4000">
                <a:solidFill>
                  <a:schemeClr val="bg1"/>
                </a:solidFill>
                <a:latin typeface="+mj-lt"/>
              </a:rPr>
              <a:t>64 x 32 x 32</a:t>
            </a:r>
          </a:p>
          <a:p>
            <a:pPr algn="ctr"/>
            <a:r>
              <a:rPr lang="en-US" sz="4000">
                <a:solidFill>
                  <a:schemeClr val="bg1"/>
                </a:solidFill>
                <a:latin typeface="+mj-lt"/>
              </a:rPr>
              <a:t>1024 features</a:t>
            </a:r>
          </a:p>
        </p:txBody>
      </p:sp>
      <p:sp>
        <p:nvSpPr>
          <p:cNvPr id="44" name="Cube 43">
            <a:extLst>
              <a:ext uri="{FF2B5EF4-FFF2-40B4-BE49-F238E27FC236}">
                <a16:creationId xmlns:a16="http://schemas.microsoft.com/office/drawing/2014/main" id="{D001671E-BCFF-4292-F0A1-D236A7039590}"/>
              </a:ext>
            </a:extLst>
          </p:cNvPr>
          <p:cNvSpPr/>
          <p:nvPr/>
        </p:nvSpPr>
        <p:spPr>
          <a:xfrm>
            <a:off x="17781805" y="14748861"/>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a:solidFill>
                  <a:schemeClr val="tx1"/>
                </a:solidFill>
                <a:latin typeface="+mj-lt"/>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237843" y="14752664"/>
            <a:ext cx="3926700" cy="1654669"/>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(Up0)</a:t>
            </a:r>
          </a:p>
        </p:txBody>
      </p:sp>
      <p:grpSp>
        <p:nvGrpSpPr>
          <p:cNvPr id="47" name="Group 46">
            <a:extLst>
              <a:ext uri="{FF2B5EF4-FFF2-40B4-BE49-F238E27FC236}">
                <a16:creationId xmlns:a16="http://schemas.microsoft.com/office/drawing/2014/main" id="{34FACC06-B90E-AC36-5804-CC7229096965}"/>
              </a:ext>
            </a:extLst>
          </p:cNvPr>
          <p:cNvGrpSpPr/>
          <p:nvPr/>
        </p:nvGrpSpPr>
        <p:grpSpPr>
          <a:xfrm>
            <a:off x="23414954" y="9738348"/>
            <a:ext cx="5414827" cy="5411003"/>
            <a:chOff x="8873240" y="11033004"/>
            <a:chExt cx="5414827" cy="5411003"/>
          </a:xfrm>
        </p:grpSpPr>
        <p:sp>
          <p:nvSpPr>
            <p:cNvPr id="48" name="TextBox 47">
              <a:extLst>
                <a:ext uri="{FF2B5EF4-FFF2-40B4-BE49-F238E27FC236}">
                  <a16:creationId xmlns:a16="http://schemas.microsoft.com/office/drawing/2014/main" id="{9D099407-A5DD-28E9-99F6-C5639872867F}"/>
                </a:ext>
              </a:extLst>
            </p:cNvPr>
            <p:cNvSpPr txBox="1"/>
            <p:nvPr/>
          </p:nvSpPr>
          <p:spPr>
            <a:xfrm>
              <a:off x="8873240" y="14922680"/>
              <a:ext cx="3532239" cy="707886"/>
            </a:xfrm>
            <a:prstGeom prst="rect">
              <a:avLst/>
            </a:prstGeom>
            <a:noFill/>
          </p:spPr>
          <p:txBody>
            <a:bodyPr wrap="square" rtlCol="0">
              <a:spAutoFit/>
            </a:bodyPr>
            <a:lstStyle/>
            <a:p>
              <a:pPr algn="ctr"/>
              <a:r>
                <a:rPr lang="en-US" sz="4000">
                  <a:solidFill>
                    <a:schemeClr val="bg1"/>
                  </a:solidFill>
                  <a:latin typeface="+mj-lt"/>
                </a:rPr>
                <a:t> 2 x 32 </a:t>
              </a:r>
              <a:r>
                <a:rPr lang="en-US" sz="4000" err="1">
                  <a:solidFill>
                    <a:schemeClr val="bg1"/>
                  </a:solidFill>
                  <a:latin typeface="+mj-lt"/>
                </a:rPr>
                <a:t>ch</a:t>
              </a:r>
              <a:endParaRPr lang="en-US" sz="4000">
                <a:solidFill>
                  <a:schemeClr val="bg1"/>
                </a:solidFill>
                <a:latin typeface="+mj-lt"/>
              </a:endParaRPr>
            </a:p>
          </p:txBody>
        </p:sp>
        <p:sp>
          <p:nvSpPr>
            <p:cNvPr id="49" name="Cube 48">
              <a:extLst>
                <a:ext uri="{FF2B5EF4-FFF2-40B4-BE49-F238E27FC236}">
                  <a16:creationId xmlns:a16="http://schemas.microsoft.com/office/drawing/2014/main" id="{578B6BBA-6F83-E5F7-23A8-E76A5161DF12}"/>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(Up1)</a:t>
              </a:r>
            </a:p>
          </p:txBody>
        </p:sp>
        <p:sp>
          <p:nvSpPr>
            <p:cNvPr id="50" name="TextBox 49">
              <a:extLst>
                <a:ext uri="{FF2B5EF4-FFF2-40B4-BE49-F238E27FC236}">
                  <a16:creationId xmlns:a16="http://schemas.microsoft.com/office/drawing/2014/main" id="{5B71ADD7-A671-D66E-4A56-5F306BE20068}"/>
                </a:ext>
              </a:extLst>
            </p:cNvPr>
            <p:cNvSpPr txBox="1"/>
            <p:nvPr/>
          </p:nvSpPr>
          <p:spPr>
            <a:xfrm rot="18760615">
              <a:off x="11752956" y="14323945"/>
              <a:ext cx="3532239" cy="707886"/>
            </a:xfrm>
            <a:prstGeom prst="rect">
              <a:avLst/>
            </a:prstGeom>
            <a:noFill/>
          </p:spPr>
          <p:txBody>
            <a:bodyPr wrap="square" rtlCol="0">
              <a:spAutoFit/>
            </a:bodyPr>
            <a:lstStyle/>
            <a:p>
              <a:pPr algn="ctr"/>
              <a:r>
                <a:rPr lang="en-US" sz="4000">
                  <a:solidFill>
                    <a:schemeClr val="bg1"/>
                  </a:solidFill>
                  <a:latin typeface="+mj-lt"/>
                </a:rPr>
                <a:t>8 </a:t>
              </a:r>
              <a:r>
                <a:rPr lang="en-US" sz="4000" err="1">
                  <a:solidFill>
                    <a:schemeClr val="bg1"/>
                  </a:solidFill>
                  <a:latin typeface="+mj-lt"/>
                </a:rPr>
                <a:t>px</a:t>
              </a:r>
              <a:endParaRPr lang="en-US" sz="4000">
                <a:solidFill>
                  <a:schemeClr val="bg1"/>
                </a:solidFill>
                <a:latin typeface="+mj-lt"/>
              </a:endParaRPr>
            </a:p>
          </p:txBody>
        </p:sp>
        <p:sp>
          <p:nvSpPr>
            <p:cNvPr id="51" name="TextBox 50">
              <a:extLst>
                <a:ext uri="{FF2B5EF4-FFF2-40B4-BE49-F238E27FC236}">
                  <a16:creationId xmlns:a16="http://schemas.microsoft.com/office/drawing/2014/main" id="{43EB1C39-9246-F2EC-6FEB-4E43070BC868}"/>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a:solidFill>
                    <a:schemeClr val="bg1"/>
                  </a:solidFill>
                  <a:latin typeface="+mj-lt"/>
                </a:rPr>
                <a:t>8 </a:t>
              </a:r>
              <a:r>
                <a:rPr lang="en-US" sz="4000" err="1">
                  <a:solidFill>
                    <a:schemeClr val="bg1"/>
                  </a:solidFill>
                  <a:latin typeface="+mj-lt"/>
                </a:rPr>
                <a:t>px</a:t>
              </a:r>
              <a:endParaRPr lang="en-US" sz="4000">
                <a:solidFill>
                  <a:schemeClr val="bg1"/>
                </a:solidFill>
                <a:latin typeface="+mj-lt"/>
              </a:endParaRPr>
            </a:p>
          </p:txBody>
        </p:sp>
      </p:grpSp>
      <p:sp>
        <p:nvSpPr>
          <p:cNvPr id="53" name="TextBox 52">
            <a:extLst>
              <a:ext uri="{FF2B5EF4-FFF2-40B4-BE49-F238E27FC236}">
                <a16:creationId xmlns:a16="http://schemas.microsoft.com/office/drawing/2014/main" id="{823F1427-9C3C-2460-A6AF-3EFE67AE0DB5}"/>
              </a:ext>
            </a:extLst>
          </p:cNvPr>
          <p:cNvSpPr txBox="1"/>
          <p:nvPr/>
        </p:nvSpPr>
        <p:spPr>
          <a:xfrm>
            <a:off x="19471723" y="16414938"/>
            <a:ext cx="3532239" cy="1323439"/>
          </a:xfrm>
          <a:prstGeom prst="rect">
            <a:avLst/>
          </a:prstGeom>
          <a:noFill/>
        </p:spPr>
        <p:txBody>
          <a:bodyPr wrap="square" rtlCol="0">
            <a:spAutoFit/>
          </a:bodyPr>
          <a:lstStyle/>
          <a:p>
            <a:pPr algn="ctr"/>
            <a:r>
              <a:rPr lang="en-US" sz="4000">
                <a:solidFill>
                  <a:schemeClr val="bg1"/>
                </a:solidFill>
                <a:latin typeface="+mj-lt"/>
              </a:rPr>
              <a:t>2 x 64 </a:t>
            </a:r>
            <a:r>
              <a:rPr lang="en-US" sz="4000" err="1">
                <a:solidFill>
                  <a:schemeClr val="bg1"/>
                </a:solidFill>
                <a:latin typeface="+mj-lt"/>
              </a:rPr>
              <a:t>ch</a:t>
            </a:r>
            <a:endParaRPr lang="en-US" sz="4000">
              <a:solidFill>
                <a:schemeClr val="bg1"/>
              </a:solidFill>
              <a:latin typeface="+mj-lt"/>
            </a:endParaRPr>
          </a:p>
          <a:p>
            <a:pPr algn="ctr"/>
            <a:r>
              <a:rPr lang="en-US" sz="4000">
                <a:solidFill>
                  <a:schemeClr val="bg1"/>
                </a:solidFill>
                <a:latin typeface="+mj-lt"/>
              </a:rPr>
              <a:t>128 </a:t>
            </a:r>
            <a:r>
              <a:rPr lang="en-US" sz="4000" err="1">
                <a:solidFill>
                  <a:schemeClr val="bg1"/>
                </a:solidFill>
                <a:latin typeface="+mj-lt"/>
              </a:rPr>
              <a:t>ch</a:t>
            </a:r>
            <a:endParaRPr lang="en-US" sz="4000">
              <a:solidFill>
                <a:schemeClr val="bg1"/>
              </a:solidFill>
              <a:latin typeface="+mj-lt"/>
            </a:endParaRPr>
          </a:p>
        </p:txBody>
      </p:sp>
      <p:sp>
        <p:nvSpPr>
          <p:cNvPr id="56" name="TextBox 55">
            <a:extLst>
              <a:ext uri="{FF2B5EF4-FFF2-40B4-BE49-F238E27FC236}">
                <a16:creationId xmlns:a16="http://schemas.microsoft.com/office/drawing/2014/main" id="{452705E4-488E-E8EB-1A6D-6A9559B94CE3}"/>
              </a:ext>
            </a:extLst>
          </p:cNvPr>
          <p:cNvSpPr txBox="1"/>
          <p:nvPr/>
        </p:nvSpPr>
        <p:spPr>
          <a:xfrm rot="18760615">
            <a:off x="23300263" y="16060995"/>
            <a:ext cx="3532239" cy="707886"/>
          </a:xfrm>
          <a:prstGeom prst="rect">
            <a:avLst/>
          </a:prstGeom>
          <a:noFill/>
        </p:spPr>
        <p:txBody>
          <a:bodyPr wrap="square" rtlCol="0">
            <a:spAutoFit/>
          </a:bodyPr>
          <a:lstStyle/>
          <a:p>
            <a:pPr algn="ctr"/>
            <a:r>
              <a:rPr lang="en-US" sz="4000">
                <a:solidFill>
                  <a:schemeClr val="bg1"/>
                </a:solidFill>
                <a:latin typeface="+mj-lt"/>
              </a:rPr>
              <a:t>4 </a:t>
            </a:r>
            <a:r>
              <a:rPr lang="en-US" sz="4000" err="1">
                <a:solidFill>
                  <a:schemeClr val="bg1"/>
                </a:solidFill>
                <a:latin typeface="+mj-lt"/>
              </a:rPr>
              <a:t>px</a:t>
            </a:r>
            <a:endParaRPr lang="en-US" sz="4000">
              <a:solidFill>
                <a:schemeClr val="bg1"/>
              </a:solidFill>
              <a:latin typeface="+mj-lt"/>
            </a:endParaRPr>
          </a:p>
        </p:txBody>
      </p:sp>
      <p:sp>
        <p:nvSpPr>
          <p:cNvPr id="57" name="TextBox 56">
            <a:extLst>
              <a:ext uri="{FF2B5EF4-FFF2-40B4-BE49-F238E27FC236}">
                <a16:creationId xmlns:a16="http://schemas.microsoft.com/office/drawing/2014/main" id="{65508711-C48F-3BB5-4E27-0F6A07D15674}"/>
              </a:ext>
            </a:extLst>
          </p:cNvPr>
          <p:cNvSpPr txBox="1"/>
          <p:nvPr/>
        </p:nvSpPr>
        <p:spPr>
          <a:xfrm rot="16200000">
            <a:off x="23708500" y="14817610"/>
            <a:ext cx="3532239" cy="707886"/>
          </a:xfrm>
          <a:prstGeom prst="rect">
            <a:avLst/>
          </a:prstGeom>
          <a:noFill/>
        </p:spPr>
        <p:txBody>
          <a:bodyPr wrap="square" rtlCol="0">
            <a:spAutoFit/>
          </a:bodyPr>
          <a:lstStyle/>
          <a:p>
            <a:pPr algn="ctr"/>
            <a:r>
              <a:rPr lang="en-US" sz="4000">
                <a:solidFill>
                  <a:schemeClr val="bg1"/>
                </a:solidFill>
                <a:latin typeface="+mj-lt"/>
              </a:rPr>
              <a:t>4 </a:t>
            </a:r>
            <a:r>
              <a:rPr lang="en-US" sz="4000" err="1">
                <a:solidFill>
                  <a:schemeClr val="bg1"/>
                </a:solidFill>
                <a:latin typeface="+mj-lt"/>
              </a:rPr>
              <a:t>px</a:t>
            </a:r>
            <a:endParaRPr lang="en-US" sz="4000">
              <a:solidFill>
                <a:schemeClr val="bg1"/>
              </a:solidFill>
              <a:latin typeface="+mj-lt"/>
            </a:endParaRPr>
          </a:p>
        </p:txBody>
      </p:sp>
      <p:sp>
        <p:nvSpPr>
          <p:cNvPr id="58" name="TextBox 57">
            <a:extLst>
              <a:ext uri="{FF2B5EF4-FFF2-40B4-BE49-F238E27FC236}">
                <a16:creationId xmlns:a16="http://schemas.microsoft.com/office/drawing/2014/main" id="{B53FFC1E-3358-28D7-5816-B860690F7FC0}"/>
              </a:ext>
            </a:extLst>
          </p:cNvPr>
          <p:cNvSpPr txBox="1"/>
          <p:nvPr/>
        </p:nvSpPr>
        <p:spPr>
          <a:xfrm>
            <a:off x="31765355" y="8907153"/>
            <a:ext cx="3532239" cy="707886"/>
          </a:xfrm>
          <a:prstGeom prst="rect">
            <a:avLst/>
          </a:prstGeom>
          <a:noFill/>
        </p:spPr>
        <p:txBody>
          <a:bodyPr wrap="square" rtlCol="0">
            <a:spAutoFit/>
          </a:bodyPr>
          <a:lstStyle/>
          <a:p>
            <a:pPr algn="ctr"/>
            <a:r>
              <a:rPr lang="en-US" sz="4000">
                <a:solidFill>
                  <a:schemeClr val="bg1"/>
                </a:solidFill>
                <a:latin typeface="+mj-lt"/>
              </a:rPr>
              <a:t>1 </a:t>
            </a:r>
            <a:r>
              <a:rPr lang="en-US" sz="4000" err="1">
                <a:solidFill>
                  <a:schemeClr val="bg1"/>
                </a:solidFill>
                <a:latin typeface="+mj-lt"/>
              </a:rPr>
              <a:t>ch</a:t>
            </a:r>
            <a:endParaRPr lang="en-US" sz="4000">
              <a:solidFill>
                <a:schemeClr val="bg1"/>
              </a:solidFill>
              <a:latin typeface="+mj-lt"/>
            </a:endParaRPr>
          </a:p>
        </p:txBody>
      </p:sp>
      <p:sp>
        <p:nvSpPr>
          <p:cNvPr id="59" name="TextBox 58">
            <a:extLst>
              <a:ext uri="{FF2B5EF4-FFF2-40B4-BE49-F238E27FC236}">
                <a16:creationId xmlns:a16="http://schemas.microsoft.com/office/drawing/2014/main" id="{5A01E4F7-6662-8F7B-FE5C-BED8F6BBD276}"/>
              </a:ext>
            </a:extLst>
          </p:cNvPr>
          <p:cNvSpPr txBox="1"/>
          <p:nvPr/>
        </p:nvSpPr>
        <p:spPr>
          <a:xfrm rot="16200000">
            <a:off x="34250916" y="5127784"/>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60" name="TextBox 59">
            <a:extLst>
              <a:ext uri="{FF2B5EF4-FFF2-40B4-BE49-F238E27FC236}">
                <a16:creationId xmlns:a16="http://schemas.microsoft.com/office/drawing/2014/main" id="{A501B390-5A4A-FE19-A696-9FBE49C3780C}"/>
              </a:ext>
            </a:extLst>
          </p:cNvPr>
          <p:cNvSpPr txBox="1"/>
          <p:nvPr/>
        </p:nvSpPr>
        <p:spPr>
          <a:xfrm rot="19526499">
            <a:off x="33119508" y="7736772"/>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1044" name="Cube 1043">
            <a:extLst>
              <a:ext uri="{FF2B5EF4-FFF2-40B4-BE49-F238E27FC236}">
                <a16:creationId xmlns:a16="http://schemas.microsoft.com/office/drawing/2014/main" id="{BDDFF7E5-DFAB-800B-0192-2BD19E3E3A8E}"/>
              </a:ext>
            </a:extLst>
          </p:cNvPr>
          <p:cNvSpPr/>
          <p:nvPr/>
        </p:nvSpPr>
        <p:spPr>
          <a:xfrm>
            <a:off x="29030446" y="3686226"/>
            <a:ext cx="2314376"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4000" dirty="0">
                <a:solidFill>
                  <a:schemeClr val="tx1"/>
                </a:solidFill>
                <a:latin typeface="+mj-lt"/>
              </a:rPr>
              <a:t>(Up2)</a:t>
            </a:r>
          </a:p>
        </p:txBody>
      </p:sp>
      <p:sp>
        <p:nvSpPr>
          <p:cNvPr id="1046" name="TextBox 1045">
            <a:extLst>
              <a:ext uri="{FF2B5EF4-FFF2-40B4-BE49-F238E27FC236}">
                <a16:creationId xmlns:a16="http://schemas.microsoft.com/office/drawing/2014/main" id="{E26F0E1B-C00B-E952-D180-7844FF584530}"/>
              </a:ext>
            </a:extLst>
          </p:cNvPr>
          <p:cNvSpPr txBox="1"/>
          <p:nvPr/>
        </p:nvSpPr>
        <p:spPr>
          <a:xfrm rot="16200000">
            <a:off x="29932646" y="6075482"/>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1048" name="TextBox 1047">
            <a:extLst>
              <a:ext uri="{FF2B5EF4-FFF2-40B4-BE49-F238E27FC236}">
                <a16:creationId xmlns:a16="http://schemas.microsoft.com/office/drawing/2014/main" id="{B3AC7815-9132-AF32-0405-9ABFBAEB5538}"/>
              </a:ext>
            </a:extLst>
          </p:cNvPr>
          <p:cNvSpPr txBox="1"/>
          <p:nvPr/>
        </p:nvSpPr>
        <p:spPr>
          <a:xfrm rot="18819509">
            <a:off x="29718045" y="8677647"/>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1051" name="TextBox 1050">
            <a:extLst>
              <a:ext uri="{FF2B5EF4-FFF2-40B4-BE49-F238E27FC236}">
                <a16:creationId xmlns:a16="http://schemas.microsoft.com/office/drawing/2014/main" id="{FC9BE15A-3956-6DF3-B82C-AFE92A902119}"/>
              </a:ext>
            </a:extLst>
          </p:cNvPr>
          <p:cNvSpPr txBox="1"/>
          <p:nvPr/>
        </p:nvSpPr>
        <p:spPr>
          <a:xfrm>
            <a:off x="27651714" y="9201304"/>
            <a:ext cx="3532239" cy="707886"/>
          </a:xfrm>
          <a:prstGeom prst="rect">
            <a:avLst/>
          </a:prstGeom>
          <a:noFill/>
        </p:spPr>
        <p:txBody>
          <a:bodyPr wrap="square" rtlCol="0">
            <a:spAutoFit/>
          </a:bodyPr>
          <a:lstStyle/>
          <a:p>
            <a:pPr algn="ctr"/>
            <a:r>
              <a:rPr lang="en-US" sz="4000">
                <a:solidFill>
                  <a:schemeClr val="bg1"/>
                </a:solidFill>
                <a:latin typeface="+mj-lt"/>
              </a:rPr>
              <a:t>2 x 16 </a:t>
            </a:r>
            <a:r>
              <a:rPr lang="en-US" sz="4000" err="1">
                <a:solidFill>
                  <a:schemeClr val="bg1"/>
                </a:solidFill>
                <a:latin typeface="+mj-lt"/>
              </a:rPr>
              <a:t>ch</a:t>
            </a:r>
            <a:endParaRPr lang="en-US" sz="4000">
              <a:solidFill>
                <a:schemeClr val="bg1"/>
              </a:solidFill>
              <a:latin typeface="+mj-lt"/>
            </a:endParaRPr>
          </a:p>
        </p:txBody>
      </p:sp>
      <p:sp>
        <p:nvSpPr>
          <p:cNvPr id="1052" name="Arrow: Right 1051">
            <a:extLst>
              <a:ext uri="{FF2B5EF4-FFF2-40B4-BE49-F238E27FC236}">
                <a16:creationId xmlns:a16="http://schemas.microsoft.com/office/drawing/2014/main" id="{4F7D26EC-292E-BCB5-49BB-15F4B03A9C61}"/>
              </a:ext>
            </a:extLst>
          </p:cNvPr>
          <p:cNvSpPr/>
          <p:nvPr/>
        </p:nvSpPr>
        <p:spPr>
          <a:xfrm>
            <a:off x="8363533" y="6183114"/>
            <a:ext cx="1818766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1254843" y="11052629"/>
            <a:ext cx="11280697"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538774" y="15020872"/>
            <a:ext cx="3864943"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8793699" y="17069667"/>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6083973" y="13749238"/>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9245275" y="10245991"/>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171093" y="14740841"/>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253077" y="16263636"/>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389392" y="11219749"/>
            <a:ext cx="1328239"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553518" y="7068112"/>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5" name="Cube 4">
            <a:extLst>
              <a:ext uri="{FF2B5EF4-FFF2-40B4-BE49-F238E27FC236}">
                <a16:creationId xmlns:a16="http://schemas.microsoft.com/office/drawing/2014/main" id="{6B3D2B31-2C1A-76F5-0134-A2B1BCC45F39}"/>
              </a:ext>
            </a:extLst>
          </p:cNvPr>
          <p:cNvSpPr/>
          <p:nvPr/>
        </p:nvSpPr>
        <p:spPr>
          <a:xfrm>
            <a:off x="4830224" y="3838996"/>
            <a:ext cx="2561317"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3200" dirty="0">
                <a:solidFill>
                  <a:schemeClr val="tx1"/>
                </a:solidFill>
                <a:latin typeface="+mj-lt"/>
              </a:rPr>
              <a:t>(Down0)</a:t>
            </a:r>
          </a:p>
        </p:txBody>
      </p:sp>
      <p:sp>
        <p:nvSpPr>
          <p:cNvPr id="6" name="TextBox 5">
            <a:extLst>
              <a:ext uri="{FF2B5EF4-FFF2-40B4-BE49-F238E27FC236}">
                <a16:creationId xmlns:a16="http://schemas.microsoft.com/office/drawing/2014/main" id="{03877672-5841-9176-412B-C1DED0C06D24}"/>
              </a:ext>
            </a:extLst>
          </p:cNvPr>
          <p:cNvSpPr txBox="1"/>
          <p:nvPr/>
        </p:nvSpPr>
        <p:spPr>
          <a:xfrm rot="16200000">
            <a:off x="5978058" y="5794065"/>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10" name="TextBox 9">
            <a:extLst>
              <a:ext uri="{FF2B5EF4-FFF2-40B4-BE49-F238E27FC236}">
                <a16:creationId xmlns:a16="http://schemas.microsoft.com/office/drawing/2014/main" id="{CD484621-28FA-7363-1171-63424FE52CFA}"/>
              </a:ext>
            </a:extLst>
          </p:cNvPr>
          <p:cNvSpPr txBox="1"/>
          <p:nvPr/>
        </p:nvSpPr>
        <p:spPr>
          <a:xfrm rot="18727058">
            <a:off x="5651435" y="8819316"/>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14" name="TextBox 13">
            <a:extLst>
              <a:ext uri="{FF2B5EF4-FFF2-40B4-BE49-F238E27FC236}">
                <a16:creationId xmlns:a16="http://schemas.microsoft.com/office/drawing/2014/main" id="{5CA96C30-2D13-7DEC-EBE2-B90FFC03B5B0}"/>
              </a:ext>
            </a:extLst>
          </p:cNvPr>
          <p:cNvSpPr txBox="1"/>
          <p:nvPr/>
        </p:nvSpPr>
        <p:spPr>
          <a:xfrm>
            <a:off x="3795210" y="9464995"/>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ch</a:t>
            </a:r>
            <a:endParaRPr lang="en-US" sz="4000">
              <a:solidFill>
                <a:schemeClr val="bg1"/>
              </a:solidFill>
              <a:latin typeface="+mj-lt"/>
            </a:endParaRPr>
          </a:p>
        </p:txBody>
      </p:sp>
      <p:sp>
        <p:nvSpPr>
          <p:cNvPr id="15" name="Arrow: Right 14">
            <a:extLst>
              <a:ext uri="{FF2B5EF4-FFF2-40B4-BE49-F238E27FC236}">
                <a16:creationId xmlns:a16="http://schemas.microsoft.com/office/drawing/2014/main" id="{5E07D9E4-60A2-87A0-EE47-F7AEFAEC5297}"/>
              </a:ext>
            </a:extLst>
          </p:cNvPr>
          <p:cNvSpPr/>
          <p:nvPr/>
        </p:nvSpPr>
        <p:spPr>
          <a:xfrm>
            <a:off x="3522298" y="7898141"/>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3" name="Picture 2">
            <a:extLst>
              <a:ext uri="{FF2B5EF4-FFF2-40B4-BE49-F238E27FC236}">
                <a16:creationId xmlns:a16="http://schemas.microsoft.com/office/drawing/2014/main" id="{1AC53D44-E41D-D24C-B8EE-AD951431B6A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440617" y="2961552"/>
            <a:ext cx="5619640" cy="5132904"/>
          </a:xfrm>
          <a:prstGeom prst="rect">
            <a:avLst/>
          </a:prstGeom>
          <a:scene3d>
            <a:camera prst="isometricOffAxis2Right"/>
            <a:lightRig rig="threePt" dir="t"/>
          </a:scene3d>
        </p:spPr>
      </p:pic>
      <p:pic>
        <p:nvPicPr>
          <p:cNvPr id="7" name="Picture 6">
            <a:extLst>
              <a:ext uri="{FF2B5EF4-FFF2-40B4-BE49-F238E27FC236}">
                <a16:creationId xmlns:a16="http://schemas.microsoft.com/office/drawing/2014/main" id="{24C18ED0-3D90-0117-D198-0687C12BBD0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0691" y="3557061"/>
            <a:ext cx="5740708" cy="5350092"/>
          </a:xfrm>
          <a:prstGeom prst="rect">
            <a:avLst/>
          </a:prstGeom>
          <a:scene3d>
            <a:camera prst="isometricOffAxis2Right"/>
            <a:lightRig rig="threePt" dir="t"/>
          </a:scene3d>
        </p:spPr>
      </p:pic>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endParaRPr lang="en-US"/>
          </a:p>
        </p:txBody>
      </p:sp>
      <p:sp>
        <p:nvSpPr>
          <p:cNvPr id="4" name="TextBox 3">
            <a:extLst>
              <a:ext uri="{FF2B5EF4-FFF2-40B4-BE49-F238E27FC236}">
                <a16:creationId xmlns:a16="http://schemas.microsoft.com/office/drawing/2014/main" id="{BBABA3A7-AD2E-83F9-7456-EAC81E1CEA4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9">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8" name="Slide Number Placeholder 3">
            <a:extLst>
              <a:ext uri="{FF2B5EF4-FFF2-40B4-BE49-F238E27FC236}">
                <a16:creationId xmlns:a16="http://schemas.microsoft.com/office/drawing/2014/main" id="{6970A097-EAFE-0DD3-0856-96E2AE15210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193581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Let’s get started!</a:t>
            </a:r>
          </a:p>
        </p:txBody>
      </p:sp>
      <p:sp>
        <p:nvSpPr>
          <p:cNvPr id="2" name="TextBox 1">
            <a:extLst>
              <a:ext uri="{FF2B5EF4-FFF2-40B4-BE49-F238E27FC236}">
                <a16:creationId xmlns:a16="http://schemas.microsoft.com/office/drawing/2014/main" id="{D7B74DD3-2DC3-A16C-3930-C862227E7F6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BA3B9AB-2951-C38E-AE8D-C6F8953E5432}"/>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87</a:t>
            </a:fld>
            <a:endParaRPr lang="en-US" sz="2800" dirty="0">
              <a:solidFill>
                <a:schemeClr val="tx1">
                  <a:lumMod val="65000"/>
                </a:schemeClr>
              </a:solidFill>
              <a:latin typeface="Calibri" panose="020F0502020204030204"/>
              <a:cs typeface="Arial"/>
              <a:sym typeface="Arial"/>
            </a:endParaRPr>
          </a:p>
        </p:txBody>
      </p:sp>
      <p:sp>
        <p:nvSpPr>
          <p:cNvPr id="6" name="TextBox 5">
            <a:extLst>
              <a:ext uri="{FF2B5EF4-FFF2-40B4-BE49-F238E27FC236}">
                <a16:creationId xmlns:a16="http://schemas.microsoft.com/office/drawing/2014/main" id="{1DB96B5D-81CD-6E3B-C9B5-1518B8F1655F}"/>
              </a:ext>
            </a:extLst>
          </p:cNvPr>
          <p:cNvSpPr txBox="1"/>
          <p:nvPr/>
        </p:nvSpPr>
        <p:spPr>
          <a:xfrm>
            <a:off x="1473200" y="8573036"/>
            <a:ext cx="30276800" cy="4708981"/>
          </a:xfrm>
          <a:prstGeom prst="rect">
            <a:avLst/>
          </a:prstGeom>
          <a:noFill/>
        </p:spPr>
        <p:txBody>
          <a:bodyPr wrap="square">
            <a:spAutoFit/>
          </a:bodyPr>
          <a:lstStyle/>
          <a:p>
            <a:r>
              <a:rPr lang="en-US" sz="15000" b="1" dirty="0">
                <a:solidFill>
                  <a:srgbClr val="C00000"/>
                </a:solidFill>
                <a:latin typeface="Arial" panose="020B0604020202020204" pitchFamily="34" charset="0"/>
                <a:cs typeface="Arial" panose="020B0604020202020204" pitchFamily="34" charset="0"/>
              </a:rPr>
              <a:t>1: From U-Nets to Diffusion</a:t>
            </a:r>
          </a:p>
          <a:p>
            <a:endParaRPr lang="en-US" sz="15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344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Appendix:</a:t>
            </a:r>
          </a:p>
          <a:p>
            <a:r>
              <a:rPr lang="en-US" dirty="0"/>
              <a:t>The Normal Distribution</a:t>
            </a:r>
          </a:p>
        </p:txBody>
      </p:sp>
      <p:sp>
        <p:nvSpPr>
          <p:cNvPr id="2" name="TextBox 1">
            <a:extLst>
              <a:ext uri="{FF2B5EF4-FFF2-40B4-BE49-F238E27FC236}">
                <a16:creationId xmlns:a16="http://schemas.microsoft.com/office/drawing/2014/main" id="{C15FC6F8-EA35-4821-945D-C0E29B2C57DC}"/>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29E001D-5CC1-52FE-1E66-EE37668C487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012933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De </a:t>
            </a:r>
            <a:r>
              <a:rPr lang="en-US" dirty="0" err="1"/>
              <a:t>Moivre</a:t>
            </a:r>
            <a:endParaRPr lang="en-US" strike="sngStrike" dirty="0"/>
          </a:p>
        </p:txBody>
      </p:sp>
      <p:pic>
        <p:nvPicPr>
          <p:cNvPr id="1026" name="Picture 2" descr="undefined">
            <a:extLst>
              <a:ext uri="{FF2B5EF4-FFF2-40B4-BE49-F238E27FC236}">
                <a16:creationId xmlns:a16="http://schemas.microsoft.com/office/drawing/2014/main" id="{AA41569F-6A03-D75F-28BA-2AF7D22C8F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1" y="4469947"/>
            <a:ext cx="10809514" cy="1376507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7">
            <a:extLst>
              <a:ext uri="{FF2B5EF4-FFF2-40B4-BE49-F238E27FC236}">
                <a16:creationId xmlns:a16="http://schemas.microsoft.com/office/drawing/2014/main" id="{3775F784-E007-DB39-6967-3C860451089D}"/>
              </a:ext>
            </a:extLst>
          </p:cNvPr>
          <p:cNvSpPr>
            <a:spLocks noGrp="1"/>
          </p:cNvSpPr>
          <p:nvPr>
            <p:ph type="body" sz="quarter" idx="10"/>
          </p:nvPr>
        </p:nvSpPr>
        <p:spPr>
          <a:xfrm>
            <a:off x="2514600" y="2487168"/>
            <a:ext cx="31546800" cy="1408176"/>
          </a:xfrm>
        </p:spPr>
        <p:txBody>
          <a:bodyPr/>
          <a:lstStyle/>
          <a:p>
            <a:r>
              <a:rPr lang="en-US" dirty="0"/>
              <a:t>From Coin Flips to Bells</a:t>
            </a:r>
          </a:p>
        </p:txBody>
      </p:sp>
      <p:grpSp>
        <p:nvGrpSpPr>
          <p:cNvPr id="13" name="Group 12">
            <a:extLst>
              <a:ext uri="{FF2B5EF4-FFF2-40B4-BE49-F238E27FC236}">
                <a16:creationId xmlns:a16="http://schemas.microsoft.com/office/drawing/2014/main" id="{CE22CD61-54AA-C6C6-5749-539EBE8EBA6F}"/>
              </a:ext>
            </a:extLst>
          </p:cNvPr>
          <p:cNvGrpSpPr/>
          <p:nvPr/>
        </p:nvGrpSpPr>
        <p:grpSpPr>
          <a:xfrm>
            <a:off x="17751729" y="11552689"/>
            <a:ext cx="16309670" cy="6682337"/>
            <a:chOff x="-8194370" y="12710562"/>
            <a:chExt cx="16309670" cy="6682337"/>
          </a:xfrm>
        </p:grpSpPr>
        <p:pic>
          <p:nvPicPr>
            <p:cNvPr id="14" name="Picture 13" descr="A coin with a dollar sign&#10;&#10;Description automatically generated">
              <a:extLst>
                <a:ext uri="{FF2B5EF4-FFF2-40B4-BE49-F238E27FC236}">
                  <a16:creationId xmlns:a16="http://schemas.microsoft.com/office/drawing/2014/main" id="{A12604E5-6B71-A203-DF46-D63F25F6D8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32963" y="12710562"/>
              <a:ext cx="6682337" cy="6682337"/>
            </a:xfrm>
            <a:prstGeom prst="rect">
              <a:avLst/>
            </a:prstGeom>
          </p:spPr>
        </p:pic>
        <p:sp>
          <p:nvSpPr>
            <p:cNvPr id="15" name="Rectangle: Rounded Corners 14">
              <a:extLst>
                <a:ext uri="{FF2B5EF4-FFF2-40B4-BE49-F238E27FC236}">
                  <a16:creationId xmlns:a16="http://schemas.microsoft.com/office/drawing/2014/main" id="{F933E10C-79C0-E5E7-F0DD-BC66AC6D9024}"/>
                </a:ext>
              </a:extLst>
            </p:cNvPr>
            <p:cNvSpPr/>
            <p:nvPr/>
          </p:nvSpPr>
          <p:spPr>
            <a:xfrm>
              <a:off x="-8194370" y="17777459"/>
              <a:ext cx="9086849"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pPr>
              <a:r>
                <a:rPr lang="en-US" sz="4000" dirty="0">
                  <a:solidFill>
                    <a:schemeClr val="bg1"/>
                  </a:solidFill>
                </a:rPr>
                <a:t>A weighted coin flipping through the air like a cartoon</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DA74EA6-BA1F-0C71-A74C-C4DF443E73D1}"/>
                  </a:ext>
                </a:extLst>
              </p:cNvPr>
              <p:cNvSpPr txBox="1"/>
              <p:nvPr/>
            </p:nvSpPr>
            <p:spPr>
              <a:xfrm>
                <a:off x="14946832" y="4498523"/>
                <a:ext cx="9295173" cy="14695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e>
                      </m:func>
                      <m:r>
                        <a:rPr lang="en-US" sz="5400" b="0" i="1" smtClean="0">
                          <a:solidFill>
                            <a:schemeClr val="bg1"/>
                          </a:solidFill>
                          <a:latin typeface="Cambria Math" panose="02040503050406030204" pitchFamily="18" charset="0"/>
                          <a:cs typeface="NVIDIA Sans" panose="020B0503020203020204" pitchFamily="34" charset="0"/>
                        </a:rPr>
                        <m:t>=</m:t>
                      </m:r>
                      <m:d>
                        <m:dPr>
                          <m:ctrlPr>
                            <a:rPr lang="en-US" sz="5400" b="0" i="1" smtClean="0">
                              <a:solidFill>
                                <a:schemeClr val="bg1"/>
                              </a:solidFill>
                              <a:latin typeface="Cambria Math" panose="02040503050406030204" pitchFamily="18" charset="0"/>
                              <a:cs typeface="NVIDIA Sans" panose="020B0503020203020204" pitchFamily="34" charset="0"/>
                            </a:rPr>
                          </m:ctrlPr>
                        </m:dPr>
                        <m:e>
                          <m:f>
                            <m:fPr>
                              <m:type m:val="noBa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𝑛</m:t>
                              </m:r>
                            </m:num>
                            <m:den>
                              <m:r>
                                <a:rPr lang="en-US" sz="5400" b="0" i="1" smtClean="0">
                                  <a:solidFill>
                                    <a:schemeClr val="bg1"/>
                                  </a:solidFill>
                                  <a:latin typeface="Cambria Math" panose="02040503050406030204" pitchFamily="18" charset="0"/>
                                  <a:cs typeface="NVIDIA Sans" panose="020B0503020203020204" pitchFamily="34" charset="0"/>
                                </a:rPr>
                                <m:t>𝑘</m:t>
                              </m:r>
                            </m:den>
                          </m:f>
                        </m:e>
                      </m:d>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𝑝</m:t>
                          </m:r>
                        </m:e>
                        <m:sup>
                          <m:r>
                            <a:rPr lang="en-US" sz="5400" b="0" i="1" smtClean="0">
                              <a:solidFill>
                                <a:schemeClr val="bg1"/>
                              </a:solidFill>
                              <a:latin typeface="Cambria Math" panose="02040503050406030204" pitchFamily="18" charset="0"/>
                              <a:cs typeface="NVIDIA Sans" panose="020B0503020203020204" pitchFamily="34" charset="0"/>
                            </a:rPr>
                            <m:t>𝑘</m:t>
                          </m:r>
                        </m:sup>
                      </m:sSup>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(1−</m:t>
                          </m:r>
                          <m:r>
                            <a:rPr lang="en-US" sz="5400" b="0" i="1" smtClean="0">
                              <a:solidFill>
                                <a:schemeClr val="bg1"/>
                              </a:solidFill>
                              <a:latin typeface="Cambria Math" panose="02040503050406030204" pitchFamily="18" charset="0"/>
                              <a:cs typeface="NVIDIA Sans" panose="020B0503020203020204" pitchFamily="34" charset="0"/>
                            </a:rPr>
                            <m:t>𝑝</m:t>
                          </m:r>
                          <m:r>
                            <a:rPr lang="en-US" sz="5400" b="0" i="1" smtClean="0">
                              <a:solidFill>
                                <a:schemeClr val="bg1"/>
                              </a:solidFill>
                              <a:latin typeface="Cambria Math" panose="02040503050406030204" pitchFamily="18" charset="0"/>
                              <a:cs typeface="NVIDIA Sans" panose="020B0503020203020204" pitchFamily="34" charset="0"/>
                            </a:rPr>
                            <m:t>)</m:t>
                          </m:r>
                        </m:e>
                        <m:sup>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3" name="TextBox 2">
                <a:extLst>
                  <a:ext uri="{FF2B5EF4-FFF2-40B4-BE49-F238E27FC236}">
                    <a16:creationId xmlns:a16="http://schemas.microsoft.com/office/drawing/2014/main" id="{2DA74EA6-BA1F-0C71-A74C-C4DF443E73D1}"/>
                  </a:ext>
                </a:extLst>
              </p:cNvPr>
              <p:cNvSpPr txBox="1">
                <a:spLocks noRot="1" noChangeAspect="1" noMove="1" noResize="1" noEditPoints="1" noAdjustHandles="1" noChangeArrowheads="1" noChangeShapeType="1" noTextEdit="1"/>
              </p:cNvSpPr>
              <p:nvPr/>
            </p:nvSpPr>
            <p:spPr>
              <a:xfrm>
                <a:off x="14946832" y="4498523"/>
                <a:ext cx="9295173" cy="146950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6CB5966-8437-D9F1-0029-094E9041A654}"/>
                  </a:ext>
                </a:extLst>
              </p:cNvPr>
              <p:cNvSpPr txBox="1"/>
              <p:nvPr/>
            </p:nvSpPr>
            <p:spPr>
              <a:xfrm>
                <a:off x="14946832" y="6736264"/>
                <a:ext cx="11324382" cy="16732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e>
                      </m:func>
                      <m:r>
                        <a:rPr lang="en-US" sz="5400" b="0" i="1" smtClean="0">
                          <a:solidFill>
                            <a:schemeClr val="bg1"/>
                          </a:solidFill>
                          <a:latin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num>
                        <m:den>
                          <m:r>
                            <a:rPr lang="en-US" sz="5400" b="0" i="1" smtClean="0">
                              <a:solidFill>
                                <a:schemeClr val="bg1"/>
                              </a:solidFill>
                              <a:latin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cs typeface="NVIDIA Sans" panose="020B0503020203020204" pitchFamily="34" charset="0"/>
                            </a:rPr>
                            <m:t>!</m:t>
                          </m:r>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r>
                            <a:rPr lang="en-US" sz="5400" b="0" i="1" smtClean="0">
                              <a:solidFill>
                                <a:schemeClr val="bg1"/>
                              </a:solidFill>
                              <a:latin typeface="Cambria Math" panose="02040503050406030204" pitchFamily="18" charset="0"/>
                              <a:cs typeface="NVIDIA Sans" panose="020B0503020203020204" pitchFamily="34" charset="0"/>
                            </a:rPr>
                            <m:t>!</m:t>
                          </m:r>
                        </m:den>
                      </m:f>
                      <m:sSup>
                        <m:sSupPr>
                          <m:ctrlPr>
                            <a:rPr lang="en-US" sz="5400" i="1">
                              <a:solidFill>
                                <a:schemeClr val="bg1"/>
                              </a:solidFill>
                              <a:latin typeface="Cambria Math" panose="02040503050406030204" pitchFamily="18" charset="0"/>
                              <a:cs typeface="NVIDIA Sans" panose="020B0503020203020204" pitchFamily="34" charset="0"/>
                            </a:rPr>
                          </m:ctrlPr>
                        </m:sSupPr>
                        <m:e>
                          <m:r>
                            <a:rPr lang="en-US" sz="5400" i="1">
                              <a:solidFill>
                                <a:schemeClr val="bg1"/>
                              </a:solidFill>
                              <a:latin typeface="Cambria Math" panose="02040503050406030204" pitchFamily="18" charset="0"/>
                              <a:cs typeface="NVIDIA Sans" panose="020B0503020203020204" pitchFamily="34" charset="0"/>
                            </a:rPr>
                            <m:t>𝑝</m:t>
                          </m:r>
                        </m:e>
                        <m:sup>
                          <m:r>
                            <a:rPr lang="en-US" sz="5400" i="1">
                              <a:solidFill>
                                <a:schemeClr val="bg1"/>
                              </a:solidFill>
                              <a:latin typeface="Cambria Math" panose="02040503050406030204" pitchFamily="18" charset="0"/>
                              <a:cs typeface="NVIDIA Sans" panose="020B0503020203020204" pitchFamily="34" charset="0"/>
                            </a:rPr>
                            <m:t>𝑘</m:t>
                          </m:r>
                        </m:sup>
                      </m:sSup>
                      <m:sSup>
                        <m:sSupPr>
                          <m:ctrlPr>
                            <a:rPr lang="en-US" sz="5400" i="1">
                              <a:solidFill>
                                <a:schemeClr val="bg1"/>
                              </a:solidFill>
                              <a:latin typeface="Cambria Math" panose="02040503050406030204" pitchFamily="18" charset="0"/>
                              <a:cs typeface="NVIDIA Sans" panose="020B0503020203020204" pitchFamily="34" charset="0"/>
                            </a:rPr>
                          </m:ctrlPr>
                        </m:sSupPr>
                        <m:e>
                          <m:r>
                            <a:rPr lang="en-US" sz="5400" i="1">
                              <a:solidFill>
                                <a:schemeClr val="bg1"/>
                              </a:solidFill>
                              <a:latin typeface="Cambria Math" panose="02040503050406030204" pitchFamily="18" charset="0"/>
                              <a:cs typeface="NVIDIA Sans" panose="020B0503020203020204" pitchFamily="34" charset="0"/>
                            </a:rPr>
                            <m:t>(1−</m:t>
                          </m:r>
                          <m:r>
                            <a:rPr lang="en-US" sz="5400" i="1">
                              <a:solidFill>
                                <a:schemeClr val="bg1"/>
                              </a:solidFill>
                              <a:latin typeface="Cambria Math" panose="02040503050406030204" pitchFamily="18" charset="0"/>
                              <a:cs typeface="NVIDIA Sans" panose="020B0503020203020204" pitchFamily="34" charset="0"/>
                            </a:rPr>
                            <m:t>𝑝</m:t>
                          </m:r>
                          <m:r>
                            <a:rPr lang="en-US" sz="5400" i="1">
                              <a:solidFill>
                                <a:schemeClr val="bg1"/>
                              </a:solidFill>
                              <a:latin typeface="Cambria Math" panose="02040503050406030204" pitchFamily="18" charset="0"/>
                              <a:cs typeface="NVIDIA Sans" panose="020B0503020203020204" pitchFamily="34" charset="0"/>
                            </a:rPr>
                            <m:t>)</m:t>
                          </m:r>
                        </m:e>
                        <m:sup>
                          <m:r>
                            <a:rPr lang="en-US" sz="5400" i="1">
                              <a:solidFill>
                                <a:schemeClr val="bg1"/>
                              </a:solidFill>
                              <a:latin typeface="Cambria Math" panose="02040503050406030204" pitchFamily="18" charset="0"/>
                              <a:cs typeface="NVIDIA Sans" panose="020B0503020203020204" pitchFamily="34" charset="0"/>
                            </a:rPr>
                            <m:t>𝑛</m:t>
                          </m:r>
                          <m:r>
                            <a:rPr lang="en-US" sz="5400" i="1">
                              <a:solidFill>
                                <a:schemeClr val="bg1"/>
                              </a:solidFill>
                              <a:latin typeface="Cambria Math" panose="02040503050406030204" pitchFamily="18" charset="0"/>
                              <a:cs typeface="NVIDIA Sans" panose="020B0503020203020204" pitchFamily="34" charset="0"/>
                            </a:rPr>
                            <m:t>−</m:t>
                          </m:r>
                          <m:r>
                            <a:rPr lang="en-US" sz="5400" i="1">
                              <a:solidFill>
                                <a:schemeClr val="bg1"/>
                              </a:solidFill>
                              <a:latin typeface="Cambria Math" panose="02040503050406030204" pitchFamily="18" charset="0"/>
                              <a:cs typeface="NVIDIA Sans" panose="020B0503020203020204" pitchFamily="34" charset="0"/>
                            </a:rPr>
                            <m:t>𝑘</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4" name="TextBox 3">
                <a:extLst>
                  <a:ext uri="{FF2B5EF4-FFF2-40B4-BE49-F238E27FC236}">
                    <a16:creationId xmlns:a16="http://schemas.microsoft.com/office/drawing/2014/main" id="{B6CB5966-8437-D9F1-0029-094E9041A654}"/>
                  </a:ext>
                </a:extLst>
              </p:cNvPr>
              <p:cNvSpPr txBox="1">
                <a:spLocks noRot="1" noChangeAspect="1" noMove="1" noResize="1" noEditPoints="1" noAdjustHandles="1" noChangeArrowheads="1" noChangeShapeType="1" noTextEdit="1"/>
              </p:cNvSpPr>
              <p:nvPr/>
            </p:nvSpPr>
            <p:spPr>
              <a:xfrm>
                <a:off x="14946832" y="6736264"/>
                <a:ext cx="11324382" cy="167327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5E179F-0D91-420D-8B23-55E003150046}"/>
                  </a:ext>
                </a:extLst>
              </p:cNvPr>
              <p:cNvSpPr txBox="1"/>
              <p:nvPr/>
            </p:nvSpPr>
            <p:spPr>
              <a:xfrm>
                <a:off x="14946832" y="9177779"/>
                <a:ext cx="12018034" cy="20312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=2</m:t>
                              </m:r>
                            </m:e>
                          </m:d>
                        </m:e>
                      </m:func>
                      <m:r>
                        <a:rPr lang="en-US" sz="5400" b="0" i="1" smtClean="0">
                          <a:solidFill>
                            <a:schemeClr val="bg1"/>
                          </a:solidFill>
                          <a:latin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4!</m:t>
                          </m:r>
                        </m:num>
                        <m:den>
                          <m:r>
                            <a:rPr lang="en-US" sz="5400" b="0" i="1" smtClean="0">
                              <a:solidFill>
                                <a:schemeClr val="bg1"/>
                              </a:solidFill>
                              <a:latin typeface="Cambria Math" panose="02040503050406030204" pitchFamily="18" charset="0"/>
                              <a:cs typeface="NVIDIA Sans" panose="020B0503020203020204" pitchFamily="34" charset="0"/>
                            </a:rPr>
                            <m:t>2!</m:t>
                          </m:r>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4−2</m:t>
                              </m:r>
                            </m:e>
                          </m:d>
                          <m:r>
                            <a:rPr lang="en-US" sz="5400" b="0" i="1" smtClean="0">
                              <a:solidFill>
                                <a:schemeClr val="bg1"/>
                              </a:solidFill>
                              <a:latin typeface="Cambria Math" panose="02040503050406030204" pitchFamily="18" charset="0"/>
                              <a:cs typeface="NVIDIA Sans" panose="020B0503020203020204" pitchFamily="34" charset="0"/>
                            </a:rPr>
                            <m:t>!</m:t>
                          </m:r>
                        </m:den>
                      </m:f>
                      <m:sSup>
                        <m:sSupPr>
                          <m:ctrlPr>
                            <a:rPr lang="en-US" sz="5400" i="1">
                              <a:solidFill>
                                <a:schemeClr val="bg1"/>
                              </a:solidFill>
                              <a:latin typeface="Cambria Math" panose="02040503050406030204" pitchFamily="18" charset="0"/>
                              <a:cs typeface="NVIDIA Sans" panose="020B0503020203020204" pitchFamily="34" charset="0"/>
                            </a:rPr>
                          </m:ctrlPr>
                        </m:sSupPr>
                        <m:e>
                          <m:d>
                            <m:dPr>
                              <m:ctrlPr>
                                <a:rPr lang="en-US" sz="5400" i="1" smtClean="0">
                                  <a:solidFill>
                                    <a:schemeClr val="bg1"/>
                                  </a:solidFill>
                                  <a:latin typeface="Cambria Math" panose="02040503050406030204" pitchFamily="18" charset="0"/>
                                  <a:cs typeface="NVIDIA Sans" panose="020B0503020203020204" pitchFamily="34" charset="0"/>
                                </a:rPr>
                              </m:ctrlPr>
                            </m:dPr>
                            <m:e>
                              <m:f>
                                <m:fPr>
                                  <m:ctrlPr>
                                    <a:rPr lang="en-US" sz="5400" i="1">
                                      <a:solidFill>
                                        <a:schemeClr val="bg1"/>
                                      </a:solidFill>
                                      <a:latin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cs typeface="NVIDIA Sans" panose="020B0503020203020204" pitchFamily="34" charset="0"/>
                                    </a:rPr>
                                    <m:t>1</m:t>
                                  </m:r>
                                </m:num>
                                <m:den>
                                  <m:r>
                                    <a:rPr lang="en-US" sz="5400" i="1">
                                      <a:solidFill>
                                        <a:schemeClr val="bg1"/>
                                      </a:solidFill>
                                      <a:latin typeface="Cambria Math" panose="02040503050406030204" pitchFamily="18" charset="0"/>
                                      <a:cs typeface="NVIDIA Sans" panose="020B0503020203020204" pitchFamily="34" charset="0"/>
                                    </a:rPr>
                                    <m:t>2</m:t>
                                  </m:r>
                                </m:den>
                              </m:f>
                            </m:e>
                          </m:d>
                        </m:e>
                        <m:sup>
                          <m:r>
                            <a:rPr lang="en-US" sz="5400" b="0" i="1" smtClean="0">
                              <a:solidFill>
                                <a:schemeClr val="bg1"/>
                              </a:solidFill>
                              <a:latin typeface="Cambria Math" panose="02040503050406030204" pitchFamily="18" charset="0"/>
                              <a:cs typeface="NVIDIA Sans" panose="020B0503020203020204" pitchFamily="34" charset="0"/>
                            </a:rPr>
                            <m:t>2</m:t>
                          </m:r>
                        </m:sup>
                      </m:sSup>
                      <m:sSup>
                        <m:sSupPr>
                          <m:ctrlPr>
                            <a:rPr lang="en-US" sz="5400" i="1">
                              <a:solidFill>
                                <a:schemeClr val="bg1"/>
                              </a:solidFill>
                              <a:latin typeface="Cambria Math" panose="02040503050406030204" pitchFamily="18" charset="0"/>
                              <a:cs typeface="NVIDIA Sans" panose="020B0503020203020204" pitchFamily="34" charset="0"/>
                            </a:rPr>
                          </m:ctrlPr>
                        </m:sSupPr>
                        <m:e>
                          <m:r>
                            <a:rPr lang="en-US" sz="5400" i="1">
                              <a:solidFill>
                                <a:schemeClr val="bg1"/>
                              </a:solidFill>
                              <a:latin typeface="Cambria Math" panose="02040503050406030204" pitchFamily="18" charset="0"/>
                              <a:cs typeface="NVIDIA Sans" panose="020B0503020203020204" pitchFamily="34" charset="0"/>
                            </a:rPr>
                            <m:t>(1−</m:t>
                          </m:r>
                          <m:f>
                            <m:fPr>
                              <m:ctrlPr>
                                <a:rPr lang="en-US" sz="540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cs typeface="NVIDIA Sans" panose="020B0503020203020204" pitchFamily="34" charset="0"/>
                                </a:rPr>
                                <m:t>2</m:t>
                              </m:r>
                            </m:den>
                          </m:f>
                          <m:r>
                            <a:rPr lang="en-US" sz="5400" i="1">
                              <a:solidFill>
                                <a:schemeClr val="bg1"/>
                              </a:solidFill>
                              <a:latin typeface="Cambria Math" panose="02040503050406030204" pitchFamily="18" charset="0"/>
                              <a:cs typeface="NVIDIA Sans" panose="020B0503020203020204" pitchFamily="34" charset="0"/>
                            </a:rPr>
                            <m:t>)</m:t>
                          </m:r>
                        </m:e>
                        <m:sup>
                          <m:r>
                            <a:rPr lang="en-US" sz="5400" b="0" i="1" smtClean="0">
                              <a:solidFill>
                                <a:schemeClr val="bg1"/>
                              </a:solidFill>
                              <a:latin typeface="Cambria Math" panose="02040503050406030204" pitchFamily="18" charset="0"/>
                              <a:cs typeface="NVIDIA Sans" panose="020B0503020203020204" pitchFamily="34" charset="0"/>
                            </a:rPr>
                            <m:t>4</m:t>
                          </m:r>
                          <m:r>
                            <a:rPr lang="en-US" sz="5400" i="1">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2</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5" name="TextBox 4">
                <a:extLst>
                  <a:ext uri="{FF2B5EF4-FFF2-40B4-BE49-F238E27FC236}">
                    <a16:creationId xmlns:a16="http://schemas.microsoft.com/office/drawing/2014/main" id="{F05E179F-0D91-420D-8B23-55E003150046}"/>
                  </a:ext>
                </a:extLst>
              </p:cNvPr>
              <p:cNvSpPr txBox="1">
                <a:spLocks noRot="1" noChangeAspect="1" noMove="1" noResize="1" noEditPoints="1" noAdjustHandles="1" noChangeArrowheads="1" noChangeShapeType="1" noTextEdit="1"/>
              </p:cNvSpPr>
              <p:nvPr/>
            </p:nvSpPr>
            <p:spPr>
              <a:xfrm>
                <a:off x="14946832" y="9177779"/>
                <a:ext cx="12018034" cy="203126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D4ACD8-54B1-0D8C-E60F-7C30A68EF71A}"/>
                  </a:ext>
                </a:extLst>
              </p:cNvPr>
              <p:cNvSpPr txBox="1"/>
              <p:nvPr/>
            </p:nvSpPr>
            <p:spPr>
              <a:xfrm>
                <a:off x="29714922" y="3736297"/>
                <a:ext cx="2010615" cy="15558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cs typeface="NVIDIA Sans" panose="020B0503020203020204" pitchFamily="34" charset="0"/>
                        </a:rPr>
                        <m:t>𝑝</m:t>
                      </m:r>
                      <m:r>
                        <a:rPr lang="en-US" sz="5400" b="0" i="1" smtClean="0">
                          <a:solidFill>
                            <a:schemeClr val="bg1"/>
                          </a:solidFill>
                          <a:latin typeface="Cambria Math" panose="02040503050406030204" pitchFamily="18" charset="0"/>
                          <a:cs typeface="NVIDIA Sans" panose="020B0503020203020204" pitchFamily="34" charset="0"/>
                        </a:rPr>
                        <m:t>= </m:t>
                      </m:r>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cs typeface="NVIDIA Sans" panose="020B0503020203020204" pitchFamily="34" charset="0"/>
                            </a:rPr>
                            <m:t>2</m:t>
                          </m:r>
                        </m:den>
                      </m:f>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6" name="TextBox 5">
                <a:extLst>
                  <a:ext uri="{FF2B5EF4-FFF2-40B4-BE49-F238E27FC236}">
                    <a16:creationId xmlns:a16="http://schemas.microsoft.com/office/drawing/2014/main" id="{85D4ACD8-54B1-0D8C-E60F-7C30A68EF71A}"/>
                  </a:ext>
                </a:extLst>
              </p:cNvPr>
              <p:cNvSpPr txBox="1">
                <a:spLocks noRot="1" noChangeAspect="1" noMove="1" noResize="1" noEditPoints="1" noAdjustHandles="1" noChangeArrowheads="1" noChangeShapeType="1" noTextEdit="1"/>
              </p:cNvSpPr>
              <p:nvPr/>
            </p:nvSpPr>
            <p:spPr>
              <a:xfrm>
                <a:off x="29714922" y="3736297"/>
                <a:ext cx="2010615" cy="155581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8DDEFF2-7C92-3428-5923-2248F700431F}"/>
                  </a:ext>
                </a:extLst>
              </p:cNvPr>
              <p:cNvSpPr txBox="1"/>
              <p:nvPr/>
            </p:nvSpPr>
            <p:spPr>
              <a:xfrm>
                <a:off x="29714922" y="6194637"/>
                <a:ext cx="1872949"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=4</m:t>
                      </m:r>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7" name="TextBox 6">
                <a:extLst>
                  <a:ext uri="{FF2B5EF4-FFF2-40B4-BE49-F238E27FC236}">
                    <a16:creationId xmlns:a16="http://schemas.microsoft.com/office/drawing/2014/main" id="{58DDEFF2-7C92-3428-5923-2248F700431F}"/>
                  </a:ext>
                </a:extLst>
              </p:cNvPr>
              <p:cNvSpPr txBox="1">
                <a:spLocks noRot="1" noChangeAspect="1" noMove="1" noResize="1" noEditPoints="1" noAdjustHandles="1" noChangeArrowheads="1" noChangeShapeType="1" noTextEdit="1"/>
              </p:cNvSpPr>
              <p:nvPr/>
            </p:nvSpPr>
            <p:spPr>
              <a:xfrm>
                <a:off x="29714922" y="6194637"/>
                <a:ext cx="1872949" cy="83099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A10E37C-C3D3-CAB4-4BCE-C764F8FB0514}"/>
                  </a:ext>
                </a:extLst>
              </p:cNvPr>
              <p:cNvSpPr txBox="1"/>
              <p:nvPr/>
            </p:nvSpPr>
            <p:spPr>
              <a:xfrm>
                <a:off x="29787569" y="8248106"/>
                <a:ext cx="1865319"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cs typeface="NVIDIA Sans" panose="020B0503020203020204" pitchFamily="34" charset="0"/>
                        </a:rPr>
                        <m:t>=2</m:t>
                      </m:r>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8" name="TextBox 7">
                <a:extLst>
                  <a:ext uri="{FF2B5EF4-FFF2-40B4-BE49-F238E27FC236}">
                    <a16:creationId xmlns:a16="http://schemas.microsoft.com/office/drawing/2014/main" id="{4A10E37C-C3D3-CAB4-4BCE-C764F8FB0514}"/>
                  </a:ext>
                </a:extLst>
              </p:cNvPr>
              <p:cNvSpPr txBox="1">
                <a:spLocks noRot="1" noChangeAspect="1" noMove="1" noResize="1" noEditPoints="1" noAdjustHandles="1" noChangeArrowheads="1" noChangeShapeType="1" noTextEdit="1"/>
              </p:cNvSpPr>
              <p:nvPr/>
            </p:nvSpPr>
            <p:spPr>
              <a:xfrm>
                <a:off x="29787569" y="8248106"/>
                <a:ext cx="1865319" cy="83099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378C442-5796-FC34-F537-B475E2C4E1CF}"/>
                  </a:ext>
                </a:extLst>
              </p:cNvPr>
              <p:cNvSpPr txBox="1"/>
              <p:nvPr/>
            </p:nvSpPr>
            <p:spPr>
              <a:xfrm>
                <a:off x="14946832" y="11977277"/>
                <a:ext cx="9966639" cy="1867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=2</m:t>
                              </m:r>
                            </m:e>
                          </m:d>
                        </m:e>
                      </m:func>
                      <m:r>
                        <a:rPr lang="en-US" sz="5400" b="0" i="1" smtClean="0">
                          <a:solidFill>
                            <a:schemeClr val="bg1"/>
                          </a:solidFill>
                          <a:latin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4</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∙3∙2∙1</m:t>
                          </m:r>
                        </m:num>
                        <m:den>
                          <m:r>
                            <a:rPr lang="en-US" sz="5400" b="0" i="1" smtClean="0">
                              <a:solidFill>
                                <a:schemeClr val="bg1"/>
                              </a:solidFill>
                              <a:latin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∙1∙2∙1</m:t>
                          </m:r>
                        </m:den>
                      </m:f>
                      <m:d>
                        <m:dPr>
                          <m:ctrlPr>
                            <a:rPr lang="en-US" sz="5400" b="0" i="1" smtClean="0">
                              <a:solidFill>
                                <a:schemeClr val="bg1"/>
                              </a:solidFill>
                              <a:latin typeface="Cambria Math" panose="02040503050406030204" pitchFamily="18" charset="0"/>
                              <a:cs typeface="NVIDIA Sans" panose="020B0503020203020204" pitchFamily="34" charset="0"/>
                            </a:rPr>
                          </m:ctrlPr>
                        </m:dPr>
                        <m:e>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cs typeface="NVIDIA Sans" panose="020B0503020203020204" pitchFamily="34" charset="0"/>
                                </a:rPr>
                                <m:t>4</m:t>
                              </m:r>
                            </m:den>
                          </m:f>
                        </m:e>
                      </m:d>
                      <m:d>
                        <m:dPr>
                          <m:ctrlPr>
                            <a:rPr lang="en-US" sz="5400" b="0" i="1" smtClean="0">
                              <a:solidFill>
                                <a:schemeClr val="bg1"/>
                              </a:solidFill>
                              <a:latin typeface="Cambria Math" panose="02040503050406030204" pitchFamily="18" charset="0"/>
                              <a:cs typeface="NVIDIA Sans" panose="020B0503020203020204" pitchFamily="34" charset="0"/>
                            </a:rPr>
                          </m:ctrlPr>
                        </m:dPr>
                        <m:e>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cs typeface="NVIDIA Sans" panose="020B0503020203020204" pitchFamily="34" charset="0"/>
                                </a:rPr>
                                <m:t>4</m:t>
                              </m:r>
                            </m:den>
                          </m:f>
                        </m:e>
                      </m:d>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9" name="TextBox 8">
                <a:extLst>
                  <a:ext uri="{FF2B5EF4-FFF2-40B4-BE49-F238E27FC236}">
                    <a16:creationId xmlns:a16="http://schemas.microsoft.com/office/drawing/2014/main" id="{8378C442-5796-FC34-F537-B475E2C4E1CF}"/>
                  </a:ext>
                </a:extLst>
              </p:cNvPr>
              <p:cNvSpPr txBox="1">
                <a:spLocks noRot="1" noChangeAspect="1" noMove="1" noResize="1" noEditPoints="1" noAdjustHandles="1" noChangeArrowheads="1" noChangeShapeType="1" noTextEdit="1"/>
              </p:cNvSpPr>
              <p:nvPr/>
            </p:nvSpPr>
            <p:spPr>
              <a:xfrm>
                <a:off x="14946832" y="11977277"/>
                <a:ext cx="9966639" cy="18671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6BCF919-F5AE-7365-B89E-BF07A562F504}"/>
                  </a:ext>
                </a:extLst>
              </p:cNvPr>
              <p:cNvSpPr txBox="1"/>
              <p:nvPr/>
            </p:nvSpPr>
            <p:spPr>
              <a:xfrm>
                <a:off x="14946832" y="14612690"/>
                <a:ext cx="4850880" cy="15611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=2</m:t>
                              </m:r>
                            </m:e>
                          </m:d>
                        </m:e>
                      </m:func>
                      <m:r>
                        <a:rPr lang="en-US" sz="5400" b="0" i="1" smtClean="0">
                          <a:solidFill>
                            <a:schemeClr val="bg1"/>
                          </a:solidFill>
                          <a:latin typeface="Cambria Math" panose="02040503050406030204" pitchFamily="18" charset="0"/>
                          <a:cs typeface="NVIDIA Sans" panose="020B0503020203020204" pitchFamily="34" charset="0"/>
                        </a:rPr>
                        <m:t>=</m:t>
                      </m:r>
                      <m:f>
                        <m:fPr>
                          <m:ctrlPr>
                            <a:rPr lang="en-US" sz="5400" i="1">
                              <a:solidFill>
                                <a:schemeClr val="bg1"/>
                              </a:solidFill>
                              <a:latin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cs typeface="NVIDIA Sans" panose="020B0503020203020204" pitchFamily="34" charset="0"/>
                            </a:rPr>
                            <m:t>6</m:t>
                          </m:r>
                        </m:num>
                        <m:den>
                          <m:r>
                            <a:rPr lang="en-US" sz="5400" i="1">
                              <a:solidFill>
                                <a:schemeClr val="bg1"/>
                              </a:solidFill>
                              <a:latin typeface="Cambria Math" panose="02040503050406030204" pitchFamily="18" charset="0"/>
                              <a:cs typeface="NVIDIA Sans" panose="020B0503020203020204" pitchFamily="34" charset="0"/>
                            </a:rPr>
                            <m:t>16</m:t>
                          </m:r>
                        </m:den>
                      </m:f>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0" name="TextBox 9">
                <a:extLst>
                  <a:ext uri="{FF2B5EF4-FFF2-40B4-BE49-F238E27FC236}">
                    <a16:creationId xmlns:a16="http://schemas.microsoft.com/office/drawing/2014/main" id="{76BCF919-F5AE-7365-B89E-BF07A562F504}"/>
                  </a:ext>
                </a:extLst>
              </p:cNvPr>
              <p:cNvSpPr txBox="1">
                <a:spLocks noRot="1" noChangeAspect="1" noMove="1" noResize="1" noEditPoints="1" noAdjustHandles="1" noChangeArrowheads="1" noChangeShapeType="1" noTextEdit="1"/>
              </p:cNvSpPr>
              <p:nvPr/>
            </p:nvSpPr>
            <p:spPr>
              <a:xfrm>
                <a:off x="14946832" y="14612690"/>
                <a:ext cx="4850880" cy="1561197"/>
              </a:xfrm>
              <a:prstGeom prst="rect">
                <a:avLst/>
              </a:prstGeom>
              <a:blipFill>
                <a:blip r:embed="rId12"/>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1AA02960-A1F6-F669-6AD8-3289AD43CD2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6" name="Slide Number Placeholder 3">
            <a:extLst>
              <a:ext uri="{FF2B5EF4-FFF2-40B4-BE49-F238E27FC236}">
                <a16:creationId xmlns:a16="http://schemas.microsoft.com/office/drawing/2014/main" id="{D6CFF507-C042-BF55-02B5-6082516DCC59}"/>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880545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9</a:t>
            </a:fld>
            <a:endParaRPr lang="en-US"/>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pic>
        <p:nvPicPr>
          <p:cNvPr id="9" name="Picture 8">
            <a:extLst>
              <a:ext uri="{FF2B5EF4-FFF2-40B4-BE49-F238E27FC236}">
                <a16:creationId xmlns:a16="http://schemas.microsoft.com/office/drawing/2014/main" id="{3238FEEC-A2E6-B9E0-B6D3-D2B733EAF8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70299" y="2305594"/>
            <a:ext cx="29835400" cy="17252300"/>
          </a:xfrm>
          <a:prstGeom prst="rect">
            <a:avLst/>
          </a:prstGeom>
        </p:spPr>
      </p:pic>
      <p:sp>
        <p:nvSpPr>
          <p:cNvPr id="11" name="TextBox 10">
            <a:extLst>
              <a:ext uri="{FF2B5EF4-FFF2-40B4-BE49-F238E27FC236}">
                <a16:creationId xmlns:a16="http://schemas.microsoft.com/office/drawing/2014/main" id="{89D902BA-0BAE-2702-AAF8-2D5916C14D1F}"/>
              </a:ext>
            </a:extLst>
          </p:cNvPr>
          <p:cNvSpPr txBox="1"/>
          <p:nvPr/>
        </p:nvSpPr>
        <p:spPr>
          <a:xfrm>
            <a:off x="4184196" y="19404449"/>
            <a:ext cx="28207607" cy="1169551"/>
          </a:xfrm>
          <a:prstGeom prst="rect">
            <a:avLst/>
          </a:prstGeom>
          <a:noFill/>
        </p:spPr>
        <p:txBody>
          <a:bodyPr wrap="square">
            <a:spAutoFit/>
          </a:bodyPr>
          <a:lstStyle/>
          <a:p>
            <a:pPr algn="ctr"/>
            <a:r>
              <a:rPr lang="en-US" sz="7000" dirty="0">
                <a:hlinkClick r:id="rId4"/>
              </a:rPr>
              <a:t>https://build.nvidia.com/models?filters=usecase%3Ausecase_image_gen</a:t>
            </a:r>
            <a:endParaRPr lang="en-US" sz="7000" dirty="0"/>
          </a:p>
        </p:txBody>
      </p:sp>
      <p:sp>
        <p:nvSpPr>
          <p:cNvPr id="14" name="Title 1">
            <a:extLst>
              <a:ext uri="{FF2B5EF4-FFF2-40B4-BE49-F238E27FC236}">
                <a16:creationId xmlns:a16="http://schemas.microsoft.com/office/drawing/2014/main" id="{66552DE1-7783-9C2E-E281-F01B8280A09A}"/>
              </a:ext>
            </a:extLst>
          </p:cNvPr>
          <p:cNvSpPr>
            <a:spLocks noGrp="1"/>
          </p:cNvSpPr>
          <p:nvPr>
            <p:ph type="title"/>
          </p:nvPr>
        </p:nvSpPr>
        <p:spPr>
          <a:xfrm>
            <a:off x="843566" y="168303"/>
            <a:ext cx="34888869" cy="2290736"/>
          </a:xfrm>
        </p:spPr>
        <p:txBody>
          <a:bodyPr>
            <a:normAutofit/>
          </a:bodyPr>
          <a:lstStyle/>
          <a:p>
            <a:r>
              <a:rPr lang="en-US" sz="12000" b="0" dirty="0" err="1"/>
              <a:t>build.nvidia.com</a:t>
            </a:r>
            <a:r>
              <a:rPr lang="en-US" sz="12000" b="0" dirty="0"/>
              <a:t> </a:t>
            </a:r>
            <a:r>
              <a:rPr lang="en-US" sz="12000" dirty="0"/>
              <a:t>Models: Image Generation</a:t>
            </a:r>
            <a:endParaRPr lang="en-US" sz="12000" b="0" dirty="0"/>
          </a:p>
        </p:txBody>
      </p:sp>
    </p:spTree>
    <p:extLst>
      <p:ext uri="{BB962C8B-B14F-4D97-AF65-F5344CB8AC3E}">
        <p14:creationId xmlns:p14="http://schemas.microsoft.com/office/powerpoint/2010/main" val="41825285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De </a:t>
            </a:r>
            <a:r>
              <a:rPr lang="en-US" dirty="0" err="1"/>
              <a:t>Moivre</a:t>
            </a:r>
            <a:endParaRPr lang="en-US" strike="sngStrike" dirty="0"/>
          </a:p>
        </p:txBody>
      </p:sp>
      <p:sp>
        <p:nvSpPr>
          <p:cNvPr id="2" name="Text Placeholder 17">
            <a:extLst>
              <a:ext uri="{FF2B5EF4-FFF2-40B4-BE49-F238E27FC236}">
                <a16:creationId xmlns:a16="http://schemas.microsoft.com/office/drawing/2014/main" id="{3775F784-E007-DB39-6967-3C860451089D}"/>
              </a:ext>
            </a:extLst>
          </p:cNvPr>
          <p:cNvSpPr>
            <a:spLocks noGrp="1"/>
          </p:cNvSpPr>
          <p:nvPr>
            <p:ph type="body" sz="quarter" idx="10"/>
          </p:nvPr>
        </p:nvSpPr>
        <p:spPr>
          <a:xfrm>
            <a:off x="2514600" y="2487168"/>
            <a:ext cx="31546800" cy="1408176"/>
          </a:xfrm>
        </p:spPr>
        <p:txBody>
          <a:bodyPr/>
          <a:lstStyle/>
          <a:p>
            <a:r>
              <a:rPr lang="en-US" dirty="0"/>
              <a:t>From Coin Flips to Bells</a:t>
            </a:r>
          </a:p>
        </p:txBody>
      </p:sp>
      <p:pic>
        <p:nvPicPr>
          <p:cNvPr id="1044" name="Picture 20">
            <a:extLst>
              <a:ext uri="{FF2B5EF4-FFF2-40B4-BE49-F238E27FC236}">
                <a16:creationId xmlns:a16="http://schemas.microsoft.com/office/drawing/2014/main" id="{89D2EAE8-FB6B-6DF5-6BE8-795FC8A5BC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3470803"/>
            <a:ext cx="14369143" cy="83079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672C2D9-4070-F596-6C7E-EDB4BD8F5A2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500669" y="3470802"/>
            <a:ext cx="14560731" cy="830797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76853233-2EAB-3743-802B-4FAEDEAD455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14599" y="11811436"/>
            <a:ext cx="14369143" cy="819866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34933E06-891D-5B66-945D-D51F0EA4896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274247" y="11811436"/>
            <a:ext cx="14787154" cy="8307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54EED9-7C40-0CD7-D9EF-73DD2AE2789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7">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FB95F5C-62B4-FFC3-951C-EFCA8D0AA6F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361586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De </a:t>
            </a:r>
            <a:r>
              <a:rPr lang="en-US" dirty="0" err="1"/>
              <a:t>Moivre</a:t>
            </a:r>
            <a:endParaRPr lang="en-US" strike="sngStrike" dirty="0"/>
          </a:p>
        </p:txBody>
      </p:sp>
      <p:pic>
        <p:nvPicPr>
          <p:cNvPr id="1026" name="Picture 2" descr="undefined">
            <a:extLst>
              <a:ext uri="{FF2B5EF4-FFF2-40B4-BE49-F238E27FC236}">
                <a16:creationId xmlns:a16="http://schemas.microsoft.com/office/drawing/2014/main" id="{AA41569F-6A03-D75F-28BA-2AF7D22C8F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1" y="4469947"/>
            <a:ext cx="10809514" cy="1376507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7">
            <a:extLst>
              <a:ext uri="{FF2B5EF4-FFF2-40B4-BE49-F238E27FC236}">
                <a16:creationId xmlns:a16="http://schemas.microsoft.com/office/drawing/2014/main" id="{3775F784-E007-DB39-6967-3C860451089D}"/>
              </a:ext>
            </a:extLst>
          </p:cNvPr>
          <p:cNvSpPr>
            <a:spLocks noGrp="1"/>
          </p:cNvSpPr>
          <p:nvPr>
            <p:ph type="body" sz="quarter" idx="10"/>
          </p:nvPr>
        </p:nvSpPr>
        <p:spPr>
          <a:xfrm>
            <a:off x="2514600" y="2487168"/>
            <a:ext cx="31546800" cy="1408176"/>
          </a:xfrm>
        </p:spPr>
        <p:txBody>
          <a:bodyPr/>
          <a:lstStyle/>
          <a:p>
            <a:r>
              <a:rPr lang="en-US" dirty="0"/>
              <a:t>From Coin Flips to Bells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D19DB20-73A0-2C89-DCA6-74C96A56222C}"/>
                  </a:ext>
                </a:extLst>
              </p:cNvPr>
              <p:cNvSpPr txBox="1"/>
              <p:nvPr/>
            </p:nvSpPr>
            <p:spPr>
              <a:xfrm>
                <a:off x="14946832" y="4498523"/>
                <a:ext cx="9295173" cy="14695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e>
                      </m:func>
                      <m:r>
                        <a:rPr lang="en-US" sz="5400" b="0" i="1" smtClean="0">
                          <a:solidFill>
                            <a:schemeClr val="bg1"/>
                          </a:solidFill>
                          <a:latin typeface="Cambria Math" panose="02040503050406030204" pitchFamily="18" charset="0"/>
                          <a:cs typeface="NVIDIA Sans" panose="020B0503020203020204" pitchFamily="34" charset="0"/>
                        </a:rPr>
                        <m:t>=</m:t>
                      </m:r>
                      <m:d>
                        <m:dPr>
                          <m:ctrlPr>
                            <a:rPr lang="en-US" sz="5400" b="0" i="1" smtClean="0">
                              <a:solidFill>
                                <a:schemeClr val="bg1"/>
                              </a:solidFill>
                              <a:latin typeface="Cambria Math" panose="02040503050406030204" pitchFamily="18" charset="0"/>
                              <a:cs typeface="NVIDIA Sans" panose="020B0503020203020204" pitchFamily="34" charset="0"/>
                            </a:rPr>
                          </m:ctrlPr>
                        </m:dPr>
                        <m:e>
                          <m:f>
                            <m:fPr>
                              <m:type m:val="noBa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𝑛</m:t>
                              </m:r>
                            </m:num>
                            <m:den>
                              <m:r>
                                <a:rPr lang="en-US" sz="5400" b="0" i="1" smtClean="0">
                                  <a:solidFill>
                                    <a:schemeClr val="bg1"/>
                                  </a:solidFill>
                                  <a:latin typeface="Cambria Math" panose="02040503050406030204" pitchFamily="18" charset="0"/>
                                  <a:cs typeface="NVIDIA Sans" panose="020B0503020203020204" pitchFamily="34" charset="0"/>
                                </a:rPr>
                                <m:t>𝑘</m:t>
                              </m:r>
                            </m:den>
                          </m:f>
                        </m:e>
                      </m:d>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𝑝</m:t>
                          </m:r>
                        </m:e>
                        <m:sup>
                          <m:r>
                            <a:rPr lang="en-US" sz="5400" b="0" i="1" smtClean="0">
                              <a:solidFill>
                                <a:schemeClr val="bg1"/>
                              </a:solidFill>
                              <a:latin typeface="Cambria Math" panose="02040503050406030204" pitchFamily="18" charset="0"/>
                              <a:cs typeface="NVIDIA Sans" panose="020B0503020203020204" pitchFamily="34" charset="0"/>
                            </a:rPr>
                            <m:t>𝑘</m:t>
                          </m:r>
                        </m:sup>
                      </m:sSup>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(1−</m:t>
                          </m:r>
                          <m:r>
                            <a:rPr lang="en-US" sz="5400" b="0" i="1" smtClean="0">
                              <a:solidFill>
                                <a:schemeClr val="bg1"/>
                              </a:solidFill>
                              <a:latin typeface="Cambria Math" panose="02040503050406030204" pitchFamily="18" charset="0"/>
                              <a:cs typeface="NVIDIA Sans" panose="020B0503020203020204" pitchFamily="34" charset="0"/>
                            </a:rPr>
                            <m:t>𝑝</m:t>
                          </m:r>
                          <m:r>
                            <a:rPr lang="en-US" sz="5400" b="0" i="1" smtClean="0">
                              <a:solidFill>
                                <a:schemeClr val="bg1"/>
                              </a:solidFill>
                              <a:latin typeface="Cambria Math" panose="02040503050406030204" pitchFamily="18" charset="0"/>
                              <a:cs typeface="NVIDIA Sans" panose="020B0503020203020204" pitchFamily="34" charset="0"/>
                            </a:rPr>
                            <m:t>)</m:t>
                          </m:r>
                        </m:e>
                        <m:sup>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8" name="TextBox 7">
                <a:extLst>
                  <a:ext uri="{FF2B5EF4-FFF2-40B4-BE49-F238E27FC236}">
                    <a16:creationId xmlns:a16="http://schemas.microsoft.com/office/drawing/2014/main" id="{2D19DB20-73A0-2C89-DCA6-74C96A56222C}"/>
                  </a:ext>
                </a:extLst>
              </p:cNvPr>
              <p:cNvSpPr txBox="1">
                <a:spLocks noRot="1" noChangeAspect="1" noMove="1" noResize="1" noEditPoints="1" noAdjustHandles="1" noChangeArrowheads="1" noChangeShapeType="1" noTextEdit="1"/>
              </p:cNvSpPr>
              <p:nvPr/>
            </p:nvSpPr>
            <p:spPr>
              <a:xfrm>
                <a:off x="14946832" y="4498523"/>
                <a:ext cx="9295173" cy="146950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18B0A95-051B-D036-CEC5-A339B93FDC95}"/>
                  </a:ext>
                </a:extLst>
              </p:cNvPr>
              <p:cNvSpPr txBox="1"/>
              <p:nvPr/>
            </p:nvSpPr>
            <p:spPr>
              <a:xfrm>
                <a:off x="14946832" y="6674877"/>
                <a:ext cx="11324382" cy="16732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e>
                      </m:func>
                      <m:r>
                        <a:rPr lang="en-US" sz="5400" b="0" i="1" smtClean="0">
                          <a:solidFill>
                            <a:schemeClr val="bg1"/>
                          </a:solidFill>
                          <a:latin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num>
                        <m:den>
                          <m:r>
                            <a:rPr lang="en-US" sz="5400" b="0" i="1" smtClean="0">
                              <a:solidFill>
                                <a:schemeClr val="bg1"/>
                              </a:solidFill>
                              <a:latin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cs typeface="NVIDIA Sans" panose="020B0503020203020204" pitchFamily="34" charset="0"/>
                            </a:rPr>
                            <m:t>!</m:t>
                          </m:r>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r>
                            <a:rPr lang="en-US" sz="5400" b="0" i="1" smtClean="0">
                              <a:solidFill>
                                <a:schemeClr val="bg1"/>
                              </a:solidFill>
                              <a:latin typeface="Cambria Math" panose="02040503050406030204" pitchFamily="18" charset="0"/>
                              <a:cs typeface="NVIDIA Sans" panose="020B0503020203020204" pitchFamily="34" charset="0"/>
                            </a:rPr>
                            <m:t>!</m:t>
                          </m:r>
                        </m:den>
                      </m:f>
                      <m:sSup>
                        <m:sSupPr>
                          <m:ctrlPr>
                            <a:rPr lang="en-US" sz="5400" i="1">
                              <a:solidFill>
                                <a:schemeClr val="bg1"/>
                              </a:solidFill>
                              <a:latin typeface="Cambria Math" panose="02040503050406030204" pitchFamily="18" charset="0"/>
                              <a:cs typeface="NVIDIA Sans" panose="020B0503020203020204" pitchFamily="34" charset="0"/>
                            </a:rPr>
                          </m:ctrlPr>
                        </m:sSupPr>
                        <m:e>
                          <m:r>
                            <a:rPr lang="en-US" sz="5400" i="1">
                              <a:solidFill>
                                <a:schemeClr val="bg1"/>
                              </a:solidFill>
                              <a:latin typeface="Cambria Math" panose="02040503050406030204" pitchFamily="18" charset="0"/>
                              <a:cs typeface="NVIDIA Sans" panose="020B0503020203020204" pitchFamily="34" charset="0"/>
                            </a:rPr>
                            <m:t>𝑝</m:t>
                          </m:r>
                        </m:e>
                        <m:sup>
                          <m:r>
                            <a:rPr lang="en-US" sz="5400" i="1">
                              <a:solidFill>
                                <a:schemeClr val="bg1"/>
                              </a:solidFill>
                              <a:latin typeface="Cambria Math" panose="02040503050406030204" pitchFamily="18" charset="0"/>
                              <a:cs typeface="NVIDIA Sans" panose="020B0503020203020204" pitchFamily="34" charset="0"/>
                            </a:rPr>
                            <m:t>𝑘</m:t>
                          </m:r>
                        </m:sup>
                      </m:sSup>
                      <m:sSup>
                        <m:sSupPr>
                          <m:ctrlPr>
                            <a:rPr lang="en-US" sz="5400" i="1">
                              <a:solidFill>
                                <a:schemeClr val="bg1"/>
                              </a:solidFill>
                              <a:latin typeface="Cambria Math" panose="02040503050406030204" pitchFamily="18" charset="0"/>
                              <a:cs typeface="NVIDIA Sans" panose="020B0503020203020204" pitchFamily="34" charset="0"/>
                            </a:rPr>
                          </m:ctrlPr>
                        </m:sSupPr>
                        <m:e>
                          <m:r>
                            <a:rPr lang="en-US" sz="5400" i="1">
                              <a:solidFill>
                                <a:schemeClr val="bg1"/>
                              </a:solidFill>
                              <a:latin typeface="Cambria Math" panose="02040503050406030204" pitchFamily="18" charset="0"/>
                              <a:cs typeface="NVIDIA Sans" panose="020B0503020203020204" pitchFamily="34" charset="0"/>
                            </a:rPr>
                            <m:t>(1−</m:t>
                          </m:r>
                          <m:r>
                            <a:rPr lang="en-US" sz="5400" i="1">
                              <a:solidFill>
                                <a:schemeClr val="bg1"/>
                              </a:solidFill>
                              <a:latin typeface="Cambria Math" panose="02040503050406030204" pitchFamily="18" charset="0"/>
                              <a:cs typeface="NVIDIA Sans" panose="020B0503020203020204" pitchFamily="34" charset="0"/>
                            </a:rPr>
                            <m:t>𝑝</m:t>
                          </m:r>
                          <m:r>
                            <a:rPr lang="en-US" sz="5400" i="1">
                              <a:solidFill>
                                <a:schemeClr val="bg1"/>
                              </a:solidFill>
                              <a:latin typeface="Cambria Math" panose="02040503050406030204" pitchFamily="18" charset="0"/>
                              <a:cs typeface="NVIDIA Sans" panose="020B0503020203020204" pitchFamily="34" charset="0"/>
                            </a:rPr>
                            <m:t>)</m:t>
                          </m:r>
                        </m:e>
                        <m:sup>
                          <m:r>
                            <a:rPr lang="en-US" sz="5400" i="1">
                              <a:solidFill>
                                <a:schemeClr val="bg1"/>
                              </a:solidFill>
                              <a:latin typeface="Cambria Math" panose="02040503050406030204" pitchFamily="18" charset="0"/>
                              <a:cs typeface="NVIDIA Sans" panose="020B0503020203020204" pitchFamily="34" charset="0"/>
                            </a:rPr>
                            <m:t>𝑛</m:t>
                          </m:r>
                          <m:r>
                            <a:rPr lang="en-US" sz="5400" i="1">
                              <a:solidFill>
                                <a:schemeClr val="bg1"/>
                              </a:solidFill>
                              <a:latin typeface="Cambria Math" panose="02040503050406030204" pitchFamily="18" charset="0"/>
                              <a:cs typeface="NVIDIA Sans" panose="020B0503020203020204" pitchFamily="34" charset="0"/>
                            </a:rPr>
                            <m:t>−</m:t>
                          </m:r>
                          <m:r>
                            <a:rPr lang="en-US" sz="5400" i="1">
                              <a:solidFill>
                                <a:schemeClr val="bg1"/>
                              </a:solidFill>
                              <a:latin typeface="Cambria Math" panose="02040503050406030204" pitchFamily="18" charset="0"/>
                              <a:cs typeface="NVIDIA Sans" panose="020B0503020203020204" pitchFamily="34" charset="0"/>
                            </a:rPr>
                            <m:t>𝑘</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0" name="TextBox 9">
                <a:extLst>
                  <a:ext uri="{FF2B5EF4-FFF2-40B4-BE49-F238E27FC236}">
                    <a16:creationId xmlns:a16="http://schemas.microsoft.com/office/drawing/2014/main" id="{918B0A95-051B-D036-CEC5-A339B93FDC95}"/>
                  </a:ext>
                </a:extLst>
              </p:cNvPr>
              <p:cNvSpPr txBox="1">
                <a:spLocks noRot="1" noChangeAspect="1" noMove="1" noResize="1" noEditPoints="1" noAdjustHandles="1" noChangeArrowheads="1" noChangeShapeType="1" noTextEdit="1"/>
              </p:cNvSpPr>
              <p:nvPr/>
            </p:nvSpPr>
            <p:spPr>
              <a:xfrm>
                <a:off x="14946832" y="6674877"/>
                <a:ext cx="11324382" cy="1673279"/>
              </a:xfrm>
              <a:prstGeom prst="rect">
                <a:avLst/>
              </a:prstGeom>
              <a:blipFill>
                <a:blip r:embed="rId5"/>
                <a:stretch>
                  <a:fillRect/>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CE22CD61-54AA-C6C6-5749-539EBE8EBA6F}"/>
              </a:ext>
            </a:extLst>
          </p:cNvPr>
          <p:cNvGrpSpPr/>
          <p:nvPr/>
        </p:nvGrpSpPr>
        <p:grpSpPr>
          <a:xfrm>
            <a:off x="17751729" y="11552689"/>
            <a:ext cx="16309670" cy="6682337"/>
            <a:chOff x="-8194370" y="12710562"/>
            <a:chExt cx="16309670" cy="6682337"/>
          </a:xfrm>
        </p:grpSpPr>
        <p:pic>
          <p:nvPicPr>
            <p:cNvPr id="14" name="Picture 13" descr="A coin with a dollar sign&#10;&#10;Description automatically generated">
              <a:extLst>
                <a:ext uri="{FF2B5EF4-FFF2-40B4-BE49-F238E27FC236}">
                  <a16:creationId xmlns:a16="http://schemas.microsoft.com/office/drawing/2014/main" id="{A12604E5-6B71-A203-DF46-D63F25F6D8C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32963" y="12710562"/>
              <a:ext cx="6682337" cy="6682337"/>
            </a:xfrm>
            <a:prstGeom prst="rect">
              <a:avLst/>
            </a:prstGeom>
          </p:spPr>
        </p:pic>
        <p:sp>
          <p:nvSpPr>
            <p:cNvPr id="15" name="Rectangle: Rounded Corners 14">
              <a:extLst>
                <a:ext uri="{FF2B5EF4-FFF2-40B4-BE49-F238E27FC236}">
                  <a16:creationId xmlns:a16="http://schemas.microsoft.com/office/drawing/2014/main" id="{F933E10C-79C0-E5E7-F0DD-BC66AC6D9024}"/>
                </a:ext>
              </a:extLst>
            </p:cNvPr>
            <p:cNvSpPr/>
            <p:nvPr/>
          </p:nvSpPr>
          <p:spPr>
            <a:xfrm>
              <a:off x="-8194370" y="17777459"/>
              <a:ext cx="9086849"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pPr>
              <a:r>
                <a:rPr lang="en-US" sz="4000" dirty="0">
                  <a:solidFill>
                    <a:schemeClr val="bg1"/>
                  </a:solidFill>
                </a:rPr>
                <a:t>A weighted coin flipping through the air like a cartoon</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A995DE8-EBE9-8ECE-31EA-CE0C99E4A28B}"/>
                  </a:ext>
                </a:extLst>
              </p:cNvPr>
              <p:cNvSpPr txBox="1"/>
              <p:nvPr/>
            </p:nvSpPr>
            <p:spPr>
              <a:xfrm>
                <a:off x="14946832" y="9055005"/>
                <a:ext cx="4669676" cy="15659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 </m:t>
                      </m:r>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ad>
                            <m:radPr>
                              <m:degHide m:val="on"/>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𝜋</m:t>
                              </m:r>
                            </m:e>
                          </m:rad>
                          <m:d>
                            <m:d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𝑛</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𝑒</m:t>
                                  </m:r>
                                </m:den>
                              </m:f>
                            </m:e>
                          </m:d>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𝑛</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3" name="TextBox 2">
                <a:extLst>
                  <a:ext uri="{FF2B5EF4-FFF2-40B4-BE49-F238E27FC236}">
                    <a16:creationId xmlns:a16="http://schemas.microsoft.com/office/drawing/2014/main" id="{2A995DE8-EBE9-8ECE-31EA-CE0C99E4A28B}"/>
                  </a:ext>
                </a:extLst>
              </p:cNvPr>
              <p:cNvSpPr txBox="1">
                <a:spLocks noRot="1" noChangeAspect="1" noMove="1" noResize="1" noEditPoints="1" noAdjustHandles="1" noChangeArrowheads="1" noChangeShapeType="1" noTextEdit="1"/>
              </p:cNvSpPr>
              <p:nvPr/>
            </p:nvSpPr>
            <p:spPr>
              <a:xfrm>
                <a:off x="14946832" y="9055005"/>
                <a:ext cx="4669676" cy="156594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DE623B-9188-1E8D-4320-A96EFB8E8088}"/>
                  </a:ext>
                </a:extLst>
              </p:cNvPr>
              <p:cNvSpPr txBox="1"/>
              <p:nvPr/>
            </p:nvSpPr>
            <p:spPr>
              <a:xfrm>
                <a:off x="14946832" y="11327796"/>
                <a:ext cx="9839939" cy="20817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5400" b="0" i="1" smtClean="0">
                              <a:solidFill>
                                <a:schemeClr val="bg1"/>
                              </a:solidFill>
                              <a:latin typeface="Cambria Math" panose="02040503050406030204" pitchFamily="18" charset="0"/>
                              <a:cs typeface="NVIDIA Sans" panose="020B0503020203020204" pitchFamily="34" charset="0"/>
                            </a:rPr>
                          </m:ctrlPr>
                        </m:dPr>
                        <m:e>
                          <m:f>
                            <m:fPr>
                              <m:type m:val="noBa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𝑛</m:t>
                              </m:r>
                            </m:num>
                            <m:den>
                              <m:r>
                                <a:rPr lang="en-US" sz="5400" b="0" i="1" smtClean="0">
                                  <a:solidFill>
                                    <a:schemeClr val="bg1"/>
                                  </a:solidFill>
                                  <a:latin typeface="Cambria Math" panose="02040503050406030204" pitchFamily="18" charset="0"/>
                                  <a:cs typeface="NVIDIA Sans" panose="020B0503020203020204" pitchFamily="34" charset="0"/>
                                </a:rPr>
                                <m:t>𝑘</m:t>
                              </m:r>
                            </m:den>
                          </m:f>
                        </m:e>
                      </m:d>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𝑝</m:t>
                          </m:r>
                        </m:e>
                        <m:sup>
                          <m:r>
                            <a:rPr lang="en-US" sz="5400" b="0" i="1" smtClean="0">
                              <a:solidFill>
                                <a:schemeClr val="bg1"/>
                              </a:solidFill>
                              <a:latin typeface="Cambria Math" panose="02040503050406030204" pitchFamily="18" charset="0"/>
                              <a:cs typeface="NVIDIA Sans" panose="020B0503020203020204" pitchFamily="34" charset="0"/>
                            </a:rPr>
                            <m:t>𝑘</m:t>
                          </m:r>
                        </m:sup>
                      </m:sSup>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𝑞</m:t>
                          </m:r>
                        </m:e>
                        <m:sup>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sup>
                      </m:sSup>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ad>
                            <m:radPr>
                              <m:degHide m:val="on"/>
                              <m:ctrlPr>
                                <a:rPr lang="en-US" sz="54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𝜋</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𝑛𝑝𝑞</m:t>
                              </m:r>
                            </m:e>
                          </m:rad>
                        </m:den>
                      </m:f>
                      <m:sSup>
                        <m:sSupPr>
                          <m:ctrlPr>
                            <a:rPr lang="en-US" sz="54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𝑒</m:t>
                          </m:r>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d>
                                    <m:d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𝑛𝑝</m:t>
                                      </m:r>
                                    </m:e>
                                  </m:d>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num>
                            <m:den>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𝑛𝑝𝑞</m:t>
                              </m:r>
                            </m:den>
                          </m:f>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5" name="TextBox 4">
                <a:extLst>
                  <a:ext uri="{FF2B5EF4-FFF2-40B4-BE49-F238E27FC236}">
                    <a16:creationId xmlns:a16="http://schemas.microsoft.com/office/drawing/2014/main" id="{DCDE623B-9188-1E8D-4320-A96EFB8E8088}"/>
                  </a:ext>
                </a:extLst>
              </p:cNvPr>
              <p:cNvSpPr txBox="1">
                <a:spLocks noRot="1" noChangeAspect="1" noMove="1" noResize="1" noEditPoints="1" noAdjustHandles="1" noChangeArrowheads="1" noChangeShapeType="1" noTextEdit="1"/>
              </p:cNvSpPr>
              <p:nvPr/>
            </p:nvSpPr>
            <p:spPr>
              <a:xfrm>
                <a:off x="14946832" y="11327796"/>
                <a:ext cx="9839939" cy="208178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1E4B547-4E4E-2BF2-4BE8-48354DEC5257}"/>
                  </a:ext>
                </a:extLst>
              </p:cNvPr>
              <p:cNvSpPr txBox="1"/>
              <p:nvPr/>
            </p:nvSpPr>
            <p:spPr>
              <a:xfrm>
                <a:off x="14946832" y="14116432"/>
                <a:ext cx="8525154" cy="1554849"/>
              </a:xfrm>
              <a:prstGeom prst="rect">
                <a:avLst/>
              </a:prstGeom>
              <a:noFill/>
            </p:spPr>
            <p:txBody>
              <a:bodyPr wrap="none" lIns="0" tIns="0" rIns="0" bIns="0" rtlCol="0">
                <a:spAutoFit/>
              </a:bodyPr>
              <a:lstStyle/>
              <a:p>
                <a14:m>
                  <m:oMath xmlns:m="http://schemas.openxmlformats.org/officeDocument/2006/math">
                    <m:r>
                      <a:rPr lang="en-US" sz="5400" i="1" smtClean="0">
                        <a:solidFill>
                          <a:schemeClr val="bg1"/>
                        </a:solidFill>
                        <a:latin typeface="Cambria Math" panose="02040503050406030204" pitchFamily="18" charset="0"/>
                        <a:cs typeface="NVIDIA Sans" panose="020B0503020203020204" pitchFamily="34" charset="0"/>
                      </a:rPr>
                      <m:t>𝑁</m:t>
                    </m:r>
                    <m:d>
                      <m:dPr>
                        <m:ctrlPr>
                          <a:rPr lang="en-US" sz="5400" i="1">
                            <a:solidFill>
                              <a:schemeClr val="bg1"/>
                            </a:solidFill>
                            <a:latin typeface="Cambria Math" panose="02040503050406030204" pitchFamily="18" charset="0"/>
                            <a:cs typeface="NVIDIA Sans" panose="020B0503020203020204" pitchFamily="34" charset="0"/>
                          </a:rPr>
                        </m:ctrlPr>
                      </m:dPr>
                      <m:e>
                        <m:r>
                          <m:rPr>
                            <m:sty m:val="p"/>
                          </m:rPr>
                          <a:rPr lang="en-US" sz="5400" b="0" i="0" smtClean="0">
                            <a:solidFill>
                              <a:schemeClr val="bg1"/>
                            </a:solidFill>
                            <a:latin typeface="Cambria Math" panose="02040503050406030204" pitchFamily="18" charset="0"/>
                            <a:cs typeface="NVIDIA Sans" panose="020B0503020203020204" pitchFamily="34" charset="0"/>
                          </a:rPr>
                          <m:t>x</m:t>
                        </m:r>
                        <m:r>
                          <a:rPr lang="en-US" sz="5400" b="0" i="0" smtClean="0">
                            <a:solidFill>
                              <a:schemeClr val="bg1"/>
                            </a:solidFill>
                            <a:latin typeface="Cambria Math" panose="02040503050406030204" pitchFamily="18" charset="0"/>
                            <a:cs typeface="NVIDIA Sans" panose="020B0503020203020204" pitchFamily="34" charset="0"/>
                          </a:rPr>
                          <m:t>;</m:t>
                        </m:r>
                        <m:r>
                          <m:rPr>
                            <m:sty m:val="p"/>
                          </m:rPr>
                          <a:rPr lang="el-GR"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μ</m:t>
                        </m:r>
                        <m:r>
                          <a:rPr lang="en-US" sz="5400" b="0"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e>
                    </m:d>
                    <m:r>
                      <a:rPr lang="en-US" sz="54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rad>
                          <m:radPr>
                            <m:degHide m:val="on"/>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𝜋</m:t>
                            </m:r>
                          </m:e>
                        </m:rad>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𝑒</m:t>
                        </m:r>
                      </m:e>
                      <m:sup>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d>
                              <m:d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𝑥</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den>
                                </m:f>
                              </m:e>
                            </m:d>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sup>
                    </m:sSup>
                  </m:oMath>
                </a14:m>
                <a:r>
                  <a:rPr lang="en-US" sz="5400" dirty="0">
                    <a:solidFill>
                      <a:schemeClr val="bg1"/>
                    </a:solidFill>
                    <a:latin typeface="NVIDIA Sans" panose="020B0503020203020204" pitchFamily="34" charset="0"/>
                    <a:cs typeface="NVIDIA Sans" panose="020B0503020203020204" pitchFamily="34" charset="0"/>
                  </a:rPr>
                  <a:t> </a:t>
                </a:r>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6" name="TextBox 5">
                <a:extLst>
                  <a:ext uri="{FF2B5EF4-FFF2-40B4-BE49-F238E27FC236}">
                    <a16:creationId xmlns:a16="http://schemas.microsoft.com/office/drawing/2014/main" id="{B1E4B547-4E4E-2BF2-4BE8-48354DEC5257}"/>
                  </a:ext>
                </a:extLst>
              </p:cNvPr>
              <p:cNvSpPr txBox="1">
                <a:spLocks noRot="1" noChangeAspect="1" noMove="1" noResize="1" noEditPoints="1" noAdjustHandles="1" noChangeArrowheads="1" noChangeShapeType="1" noTextEdit="1"/>
              </p:cNvSpPr>
              <p:nvPr/>
            </p:nvSpPr>
            <p:spPr>
              <a:xfrm>
                <a:off x="14946832" y="14116432"/>
                <a:ext cx="8525154" cy="1554849"/>
              </a:xfrm>
              <a:prstGeom prst="rect">
                <a:avLst/>
              </a:prstGeom>
              <a:blipFill>
                <a:blip r:embed="rId9"/>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31C3623D-A085-D2FF-0F48-6E79C9B91E5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A255EA2D-AEF6-EBCE-68D9-89FD13C4CB2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010214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De </a:t>
            </a:r>
            <a:r>
              <a:rPr lang="en-US" dirty="0" err="1"/>
              <a:t>Moivre</a:t>
            </a:r>
            <a:endParaRPr lang="en-US" strike="sngStrike" dirty="0"/>
          </a:p>
        </p:txBody>
      </p:sp>
      <p:sp>
        <p:nvSpPr>
          <p:cNvPr id="2" name="Text Placeholder 17">
            <a:extLst>
              <a:ext uri="{FF2B5EF4-FFF2-40B4-BE49-F238E27FC236}">
                <a16:creationId xmlns:a16="http://schemas.microsoft.com/office/drawing/2014/main" id="{3775F784-E007-DB39-6967-3C860451089D}"/>
              </a:ext>
            </a:extLst>
          </p:cNvPr>
          <p:cNvSpPr>
            <a:spLocks noGrp="1"/>
          </p:cNvSpPr>
          <p:nvPr>
            <p:ph type="body" sz="quarter" idx="10"/>
          </p:nvPr>
        </p:nvSpPr>
        <p:spPr>
          <a:xfrm>
            <a:off x="2514600" y="2487168"/>
            <a:ext cx="31546800" cy="1408176"/>
          </a:xfrm>
        </p:spPr>
        <p:txBody>
          <a:bodyPr/>
          <a:lstStyle/>
          <a:p>
            <a:r>
              <a:rPr lang="en-US" dirty="0"/>
              <a:t>From Coin Flips to Bells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31D848-5ABF-4A31-78EC-C9AFE1F28259}"/>
                  </a:ext>
                </a:extLst>
              </p:cNvPr>
              <p:cNvSpPr txBox="1"/>
              <p:nvPr/>
            </p:nvSpPr>
            <p:spPr>
              <a:xfrm>
                <a:off x="14324271" y="3895344"/>
                <a:ext cx="8525154" cy="1554849"/>
              </a:xfrm>
              <a:prstGeom prst="rect">
                <a:avLst/>
              </a:prstGeom>
              <a:noFill/>
            </p:spPr>
            <p:txBody>
              <a:bodyPr wrap="none" lIns="0" tIns="0" rIns="0" bIns="0" rtlCol="0">
                <a:spAutoFit/>
              </a:bodyPr>
              <a:lstStyle/>
              <a:p>
                <a14:m>
                  <m:oMath xmlns:m="http://schemas.openxmlformats.org/officeDocument/2006/math">
                    <m:r>
                      <a:rPr lang="en-US" sz="5400" i="1" smtClean="0">
                        <a:solidFill>
                          <a:schemeClr val="bg1"/>
                        </a:solidFill>
                        <a:latin typeface="Cambria Math" panose="02040503050406030204" pitchFamily="18" charset="0"/>
                        <a:cs typeface="NVIDIA Sans" panose="020B0503020203020204" pitchFamily="34" charset="0"/>
                      </a:rPr>
                      <m:t>𝑁</m:t>
                    </m:r>
                    <m:d>
                      <m:dPr>
                        <m:ctrlPr>
                          <a:rPr lang="en-US" sz="5400" i="1">
                            <a:solidFill>
                              <a:schemeClr val="bg1"/>
                            </a:solidFill>
                            <a:latin typeface="Cambria Math" panose="02040503050406030204" pitchFamily="18" charset="0"/>
                            <a:cs typeface="NVIDIA Sans" panose="020B0503020203020204" pitchFamily="34" charset="0"/>
                          </a:rPr>
                        </m:ctrlPr>
                      </m:dPr>
                      <m:e>
                        <m:r>
                          <m:rPr>
                            <m:sty m:val="p"/>
                          </m:rPr>
                          <a:rPr lang="en-US" sz="5400" b="0" i="0" smtClean="0">
                            <a:solidFill>
                              <a:schemeClr val="bg1"/>
                            </a:solidFill>
                            <a:latin typeface="Cambria Math" panose="02040503050406030204" pitchFamily="18" charset="0"/>
                            <a:cs typeface="NVIDIA Sans" panose="020B0503020203020204" pitchFamily="34" charset="0"/>
                          </a:rPr>
                          <m:t>x</m:t>
                        </m:r>
                        <m:r>
                          <a:rPr lang="en-US" sz="5400" b="0" i="0" smtClean="0">
                            <a:solidFill>
                              <a:schemeClr val="bg1"/>
                            </a:solidFill>
                            <a:latin typeface="Cambria Math" panose="02040503050406030204" pitchFamily="18" charset="0"/>
                            <a:cs typeface="NVIDIA Sans" panose="020B0503020203020204" pitchFamily="34" charset="0"/>
                          </a:rPr>
                          <m:t>;</m:t>
                        </m:r>
                        <m:r>
                          <m:rPr>
                            <m:sty m:val="p"/>
                          </m:rPr>
                          <a:rPr lang="el-GR"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μ</m:t>
                        </m:r>
                        <m:r>
                          <a:rPr lang="en-US" sz="5400" b="0"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e>
                    </m:d>
                    <m:r>
                      <a:rPr lang="en-US" sz="54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rad>
                          <m:radPr>
                            <m:degHide m:val="on"/>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𝜋</m:t>
                            </m:r>
                          </m:e>
                        </m:rad>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𝑒</m:t>
                        </m:r>
                      </m:e>
                      <m:sup>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d>
                              <m:d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𝑥</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den>
                                </m:f>
                              </m:e>
                            </m:d>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sup>
                    </m:sSup>
                  </m:oMath>
                </a14:m>
                <a:r>
                  <a:rPr lang="en-US" sz="5400" dirty="0">
                    <a:solidFill>
                      <a:schemeClr val="bg1"/>
                    </a:solidFill>
                    <a:latin typeface="NVIDIA Sans" panose="020B0503020203020204" pitchFamily="34" charset="0"/>
                    <a:cs typeface="NVIDIA Sans" panose="020B0503020203020204" pitchFamily="34" charset="0"/>
                  </a:rPr>
                  <a:t> </a:t>
                </a:r>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6" name="TextBox 5">
                <a:extLst>
                  <a:ext uri="{FF2B5EF4-FFF2-40B4-BE49-F238E27FC236}">
                    <a16:creationId xmlns:a16="http://schemas.microsoft.com/office/drawing/2014/main" id="{3A31D848-5ABF-4A31-78EC-C9AFE1F28259}"/>
                  </a:ext>
                </a:extLst>
              </p:cNvPr>
              <p:cNvSpPr txBox="1">
                <a:spLocks noRot="1" noChangeAspect="1" noMove="1" noResize="1" noEditPoints="1" noAdjustHandles="1" noChangeArrowheads="1" noChangeShapeType="1" noTextEdit="1"/>
              </p:cNvSpPr>
              <p:nvPr/>
            </p:nvSpPr>
            <p:spPr>
              <a:xfrm>
                <a:off x="14324271" y="3895344"/>
                <a:ext cx="8525154" cy="1554849"/>
              </a:xfrm>
              <a:prstGeom prst="rect">
                <a:avLst/>
              </a:prstGeom>
              <a:blipFill>
                <a:blip r:embed="rId3"/>
                <a:stretch>
                  <a:fillRect/>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2000283C-8E37-6BF1-DDA9-763E261A7B4B}"/>
              </a:ext>
            </a:extLst>
          </p:cNvPr>
          <p:cNvGrpSpPr/>
          <p:nvPr/>
        </p:nvGrpSpPr>
        <p:grpSpPr>
          <a:xfrm>
            <a:off x="7011991" y="10244670"/>
            <a:ext cx="22552017" cy="8906682"/>
            <a:chOff x="5925362" y="10850483"/>
            <a:chExt cx="22552017" cy="8906682"/>
          </a:xfrm>
        </p:grpSpPr>
        <p:grpSp>
          <p:nvGrpSpPr>
            <p:cNvPr id="9" name="Group 8">
              <a:extLst>
                <a:ext uri="{FF2B5EF4-FFF2-40B4-BE49-F238E27FC236}">
                  <a16:creationId xmlns:a16="http://schemas.microsoft.com/office/drawing/2014/main" id="{38938F77-CBF3-2A10-0AD5-82E4B5ED0952}"/>
                </a:ext>
              </a:extLst>
            </p:cNvPr>
            <p:cNvGrpSpPr/>
            <p:nvPr/>
          </p:nvGrpSpPr>
          <p:grpSpPr>
            <a:xfrm>
              <a:off x="18682287" y="11883284"/>
              <a:ext cx="9795092" cy="5663381"/>
              <a:chOff x="18089525" y="12005186"/>
              <a:chExt cx="9795092" cy="5663381"/>
            </a:xfrm>
          </p:grpSpPr>
          <p:pic>
            <p:nvPicPr>
              <p:cNvPr id="16" name="Picture 15">
                <a:extLst>
                  <a:ext uri="{FF2B5EF4-FFF2-40B4-BE49-F238E27FC236}">
                    <a16:creationId xmlns:a16="http://schemas.microsoft.com/office/drawing/2014/main" id="{7D99F525-08EE-72B6-1619-3D961BB7C43B}"/>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22038542" y="12005186"/>
                <a:ext cx="5846075" cy="5663381"/>
              </a:xfrm>
              <a:prstGeom prst="rect">
                <a:avLst/>
              </a:prstGeom>
            </p:spPr>
          </p:pic>
          <p:sp>
            <p:nvSpPr>
              <p:cNvPr id="17" name="Arrow: Right 16">
                <a:extLst>
                  <a:ext uri="{FF2B5EF4-FFF2-40B4-BE49-F238E27FC236}">
                    <a16:creationId xmlns:a16="http://schemas.microsoft.com/office/drawing/2014/main" id="{E9E7CF37-8F6F-A4D2-4531-053F20CCF44C}"/>
                  </a:ext>
                </a:extLst>
              </p:cNvPr>
              <p:cNvSpPr/>
              <p:nvPr/>
            </p:nvSpPr>
            <p:spPr>
              <a:xfrm>
                <a:off x="18089525" y="13922476"/>
                <a:ext cx="3067665" cy="18288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pic>
          <p:nvPicPr>
            <p:cNvPr id="12" name="Picture 11" descr="A green and black diagram&#10;&#10;Description automatically generated">
              <a:extLst>
                <a:ext uri="{FF2B5EF4-FFF2-40B4-BE49-F238E27FC236}">
                  <a16:creationId xmlns:a16="http://schemas.microsoft.com/office/drawing/2014/main" id="{EA91928F-B4B2-0A5C-2DB4-54E923ED4F8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25362" y="10850483"/>
              <a:ext cx="11875574" cy="8906682"/>
            </a:xfrm>
            <a:prstGeom prst="rect">
              <a:avLst/>
            </a:prstGeom>
          </p:spPr>
        </p:pic>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6D0D2A0-5EF9-6A8A-CB0D-BBFD94057884}"/>
                  </a:ext>
                </a:extLst>
              </p:cNvPr>
              <p:cNvSpPr txBox="1"/>
              <p:nvPr/>
            </p:nvSpPr>
            <p:spPr>
              <a:xfrm>
                <a:off x="6869982" y="6298744"/>
                <a:ext cx="8041047" cy="830997"/>
              </a:xfrm>
              <a:prstGeom prst="rect">
                <a:avLst/>
              </a:prstGeom>
              <a:noFill/>
            </p:spPr>
            <p:txBody>
              <a:bodyPr wrap="none" lIns="0" tIns="0" rIns="0" bIns="0" rtlCol="0">
                <a:spAutoFit/>
              </a:bodyPr>
              <a:lstStyle/>
              <a:p>
                <a14:m>
                  <m:oMath xmlns:m="http://schemas.openxmlformats.org/officeDocument/2006/math">
                    <m:r>
                      <a:rPr lang="en-US" sz="54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𝑚𝑒𝑎𝑛</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𝑎</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𝑎</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𝑎𝑣𝑒𝑟𝑎𝑔𝑒</m:t>
                    </m:r>
                  </m:oMath>
                </a14:m>
                <a:r>
                  <a:rPr lang="en-US" sz="5400" dirty="0">
                    <a:solidFill>
                      <a:schemeClr val="bg1"/>
                    </a:solidFill>
                    <a:latin typeface="NVIDIA Sans" panose="020B0503020203020204" pitchFamily="34" charset="0"/>
                    <a:cs typeface="NVIDIA Sans" panose="020B0503020203020204" pitchFamily="34" charset="0"/>
                  </a:rPr>
                  <a:t> </a:t>
                </a:r>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0" name="TextBox 19">
                <a:extLst>
                  <a:ext uri="{FF2B5EF4-FFF2-40B4-BE49-F238E27FC236}">
                    <a16:creationId xmlns:a16="http://schemas.microsoft.com/office/drawing/2014/main" id="{B6D0D2A0-5EF9-6A8A-CB0D-BBFD94057884}"/>
                  </a:ext>
                </a:extLst>
              </p:cNvPr>
              <p:cNvSpPr txBox="1">
                <a:spLocks noRot="1" noChangeAspect="1" noMove="1" noResize="1" noEditPoints="1" noAdjustHandles="1" noChangeArrowheads="1" noChangeShapeType="1" noTextEdit="1"/>
              </p:cNvSpPr>
              <p:nvPr/>
            </p:nvSpPr>
            <p:spPr>
              <a:xfrm>
                <a:off x="6869982" y="6298744"/>
                <a:ext cx="8041047" cy="8309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56DDBE7-C345-CD69-AC36-0291D37574D6}"/>
                  </a:ext>
                </a:extLst>
              </p:cNvPr>
              <p:cNvSpPr txBox="1"/>
              <p:nvPr/>
            </p:nvSpPr>
            <p:spPr>
              <a:xfrm>
                <a:off x="18586848" y="6298745"/>
                <a:ext cx="11995528"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𝑠𝑡𝑎𝑛𝑑𝑎𝑟𝑑</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𝑑𝑒𝑣𝑎𝑖𝑡𝑖𝑜𝑛</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𝑎</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𝑎</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𝑠𝑝𝑟𝑒𝑎𝑑</m:t>
                      </m:r>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1" name="TextBox 20">
                <a:extLst>
                  <a:ext uri="{FF2B5EF4-FFF2-40B4-BE49-F238E27FC236}">
                    <a16:creationId xmlns:a16="http://schemas.microsoft.com/office/drawing/2014/main" id="{F56DDBE7-C345-CD69-AC36-0291D37574D6}"/>
                  </a:ext>
                </a:extLst>
              </p:cNvPr>
              <p:cNvSpPr txBox="1">
                <a:spLocks noRot="1" noChangeAspect="1" noMove="1" noResize="1" noEditPoints="1" noAdjustHandles="1" noChangeArrowheads="1" noChangeShapeType="1" noTextEdit="1"/>
              </p:cNvSpPr>
              <p:nvPr/>
            </p:nvSpPr>
            <p:spPr>
              <a:xfrm>
                <a:off x="18586848" y="6298745"/>
                <a:ext cx="11995528" cy="8309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F18B866-B69D-3D14-8F7A-F10D0E43D11E}"/>
                  </a:ext>
                </a:extLst>
              </p:cNvPr>
              <p:cNvSpPr txBox="1"/>
              <p:nvPr/>
            </p:nvSpPr>
            <p:spPr>
              <a:xfrm>
                <a:off x="15910367" y="7978294"/>
                <a:ext cx="3193310" cy="14178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𝑧</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𝑥</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num>
                        <m:den>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den>
                      </m:f>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2" name="TextBox 21">
                <a:extLst>
                  <a:ext uri="{FF2B5EF4-FFF2-40B4-BE49-F238E27FC236}">
                    <a16:creationId xmlns:a16="http://schemas.microsoft.com/office/drawing/2014/main" id="{0F18B866-B69D-3D14-8F7A-F10D0E43D11E}"/>
                  </a:ext>
                </a:extLst>
              </p:cNvPr>
              <p:cNvSpPr txBox="1">
                <a:spLocks noRot="1" noChangeAspect="1" noMove="1" noResize="1" noEditPoints="1" noAdjustHandles="1" noChangeArrowheads="1" noChangeShapeType="1" noTextEdit="1"/>
              </p:cNvSpPr>
              <p:nvPr/>
            </p:nvSpPr>
            <p:spPr>
              <a:xfrm>
                <a:off x="15910367" y="7978294"/>
                <a:ext cx="3193310" cy="1417824"/>
              </a:xfrm>
              <a:prstGeom prst="rect">
                <a:avLst/>
              </a:prstGeom>
              <a:blipFill>
                <a:blip r:embed="rId9"/>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DD19C16-7AEA-1852-5BE6-BE10C0E10BC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D7C0BBD2-148F-06D2-50A7-7139FA24642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507206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E407B8-3BAF-B75C-F8C4-75512AB6F3B9}"/>
              </a:ext>
            </a:extLst>
          </p:cNvPr>
          <p:cNvPicPr>
            <a:picLocks noChangeAspect="1"/>
          </p:cNvPicPr>
          <p:nvPr/>
        </p:nvPicPr>
        <p:blipFill>
          <a:blip r:embed="rId2"/>
          <a:stretch>
            <a:fillRect/>
          </a:stretch>
        </p:blipFill>
        <p:spPr>
          <a:xfrm>
            <a:off x="10446864" y="3066656"/>
            <a:ext cx="25618574" cy="16368085"/>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93</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31708591" y="14239369"/>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TextBox 12">
            <a:extLst>
              <a:ext uri="{FF2B5EF4-FFF2-40B4-BE49-F238E27FC236}">
                <a16:creationId xmlns:a16="http://schemas.microsoft.com/office/drawing/2014/main" id="{A2573BEE-C024-C83C-21A1-6C6F256A988B}"/>
              </a:ext>
            </a:extLst>
          </p:cNvPr>
          <p:cNvSpPr txBox="1"/>
          <p:nvPr/>
        </p:nvSpPr>
        <p:spPr>
          <a:xfrm>
            <a:off x="322728" y="11666196"/>
            <a:ext cx="10124136" cy="1015663"/>
          </a:xfrm>
          <a:prstGeom prst="rect">
            <a:avLst/>
          </a:prstGeom>
          <a:solidFill>
            <a:schemeClr val="accent4">
              <a:lumMod val="40000"/>
              <a:lumOff val="60000"/>
            </a:schemeClr>
          </a:solidFill>
        </p:spPr>
        <p:txBody>
          <a:bodyPr wrap="square">
            <a:spAutoFit/>
          </a:bodyPr>
          <a:lstStyle>
            <a:defPPr>
              <a:defRPr lang="en-US"/>
            </a:defPPr>
            <a:lvl1pPr>
              <a:defRPr sz="7200">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 From U-Nets to Diffusion</a:t>
            </a:r>
          </a:p>
        </p:txBody>
      </p:sp>
      <p:sp>
        <p:nvSpPr>
          <p:cNvPr id="14" name="Rounded Rectangle 13">
            <a:extLst>
              <a:ext uri="{FF2B5EF4-FFF2-40B4-BE49-F238E27FC236}">
                <a16:creationId xmlns:a16="http://schemas.microsoft.com/office/drawing/2014/main" id="{42EED4D4-6889-5B55-FEE8-3D484A7A4535}"/>
              </a:ext>
            </a:extLst>
          </p:cNvPr>
          <p:cNvSpPr/>
          <p:nvPr/>
        </p:nvSpPr>
        <p:spPr>
          <a:xfrm>
            <a:off x="10446864" y="11666196"/>
            <a:ext cx="4706050" cy="932225"/>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0471880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1D4717-6FDC-E1C4-AFAC-42158762E0A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49447" y="2632497"/>
            <a:ext cx="28912043" cy="16903844"/>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313799"/>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94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8155321" y="7402286"/>
            <a:ext cx="5722044" cy="1200329"/>
          </a:xfrm>
          <a:prstGeom prst="roundRect">
            <a:avLst>
              <a:gd name="adj" fmla="val 3240"/>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69C95337-8994-447D-75F4-C454934B8DD4}"/>
              </a:ext>
            </a:extLst>
          </p:cNvPr>
          <p:cNvSpPr txBox="1"/>
          <p:nvPr/>
        </p:nvSpPr>
        <p:spPr>
          <a:xfrm>
            <a:off x="322728" y="7700378"/>
            <a:ext cx="7126719" cy="1200329"/>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01_UNets.ipynb</a:t>
            </a:r>
          </a:p>
        </p:txBody>
      </p:sp>
      <p:sp>
        <p:nvSpPr>
          <p:cNvPr id="11" name="TextBox 10">
            <a:extLst>
              <a:ext uri="{FF2B5EF4-FFF2-40B4-BE49-F238E27FC236}">
                <a16:creationId xmlns:a16="http://schemas.microsoft.com/office/drawing/2014/main" id="{7A81F123-90BB-86C7-5173-C6D5EFCA3194}"/>
              </a:ext>
            </a:extLst>
          </p:cNvPr>
          <p:cNvSpPr txBox="1"/>
          <p:nvPr/>
        </p:nvSpPr>
        <p:spPr>
          <a:xfrm>
            <a:off x="322728" y="11666196"/>
            <a:ext cx="10124136" cy="1015663"/>
          </a:xfrm>
          <a:prstGeom prst="rect">
            <a:avLst/>
          </a:prstGeom>
          <a:solidFill>
            <a:schemeClr val="accent4">
              <a:lumMod val="40000"/>
              <a:lumOff val="60000"/>
            </a:schemeClr>
          </a:solidFill>
        </p:spPr>
        <p:txBody>
          <a:bodyPr wrap="square">
            <a:spAutoFit/>
          </a:bodyPr>
          <a:lstStyle>
            <a:defPPr>
              <a:defRPr lang="en-US"/>
            </a:defPPr>
            <a:lvl1pPr>
              <a:defRPr sz="7200">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 From U-Nets to Diffusion</a:t>
            </a:r>
          </a:p>
        </p:txBody>
      </p:sp>
    </p:spTree>
    <p:extLst>
      <p:ext uri="{BB962C8B-B14F-4D97-AF65-F5344CB8AC3E}">
        <p14:creationId xmlns:p14="http://schemas.microsoft.com/office/powerpoint/2010/main" val="27854499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lstStyle/>
          <a:p>
            <a:r>
              <a:rPr lang="en-US" dirty="0"/>
              <a:t>Generative AI with</a:t>
            </a:r>
            <a:br>
              <a:rPr lang="en-US" dirty="0"/>
            </a:br>
            <a:r>
              <a:rPr lang="en-US" dirty="0"/>
              <a:t>Diffusion Models</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7200" dirty="0"/>
              <a:t>Part 2: Denoising Diffusion Probabilistic Models</a:t>
            </a:r>
          </a:p>
        </p:txBody>
      </p:sp>
      <p:sp>
        <p:nvSpPr>
          <p:cNvPr id="2" name="TextBox 1">
            <a:extLst>
              <a:ext uri="{FF2B5EF4-FFF2-40B4-BE49-F238E27FC236}">
                <a16:creationId xmlns:a16="http://schemas.microsoft.com/office/drawing/2014/main" id="{AF2A05BC-2358-1D9D-1C4F-780369B55ED2}"/>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7C953638-77D6-72C0-CA40-46FF5D03C26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14048001"/>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5400" b="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4000" b="0" dirty="0">
                          <a:solidFill>
                            <a:schemeClr val="bg1"/>
                          </a:solidFill>
                          <a:latin typeface="NVIDIA Sans Medium" panose="020B0603020203020204" pitchFamily="34" charset="0"/>
                          <a:cs typeface="NVIDIA Sans Medium" panose="020B0603020203020204" pitchFamily="34" charset="0"/>
                        </a:rPr>
                        <a:t>Part 1: From U-Nets to Diffusion</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54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Denoising Diffusion Probabilistic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54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Optimizations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54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Classifier-Free Diffusion Guidance</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54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CLIP</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54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Wrap-up &amp; Assessment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76B900"/>
                </a:solidFill>
                <a:effectLst/>
                <a:uLnTx/>
                <a:uFillTx/>
                <a:latin typeface="NVIDIA Sans" panose="020B0503020203020204" pitchFamily="34" charset="0"/>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8952057"/>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 name="TextBox 2">
            <a:extLst>
              <a:ext uri="{FF2B5EF4-FFF2-40B4-BE49-F238E27FC236}">
                <a16:creationId xmlns:a16="http://schemas.microsoft.com/office/drawing/2014/main" id="{F2C697B6-F674-3161-321E-C6EEB32A7ED3}"/>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DAE0C916-A11D-9534-DD7D-0B748E7E5EC6}"/>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282516791"/>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Diffusion Inspiration</a:t>
            </a:r>
          </a:p>
        </p:txBody>
      </p:sp>
      <p:sp>
        <p:nvSpPr>
          <p:cNvPr id="2" name="TextBox 1">
            <a:extLst>
              <a:ext uri="{FF2B5EF4-FFF2-40B4-BE49-F238E27FC236}">
                <a16:creationId xmlns:a16="http://schemas.microsoft.com/office/drawing/2014/main" id="{B117D02F-CEBF-9D94-9F00-8E6E5F04D88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B4B9D40-8A12-E106-0D62-85C8103D68A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638012003"/>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11E49C-17A9-9114-A30E-A3FBCA46BE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919"/>
          <a:stretch/>
        </p:blipFill>
        <p:spPr>
          <a:xfrm>
            <a:off x="19354800" y="5710599"/>
            <a:ext cx="15583596" cy="10143993"/>
          </a:xfrm>
          <a:prstGeom prst="rect">
            <a:avLst/>
          </a:prstGeom>
          <a:noFill/>
          <a:ln w="9525">
            <a:solidFill>
              <a:schemeClr val="accent5"/>
            </a:solidFill>
          </a:ln>
        </p:spPr>
      </p:pic>
      <p:pic>
        <p:nvPicPr>
          <p:cNvPr id="9" name="Picture 8" descr="A glass with green liquid in it&#10;&#10;Description automatically generated">
            <a:extLst>
              <a:ext uri="{FF2B5EF4-FFF2-40B4-BE49-F238E27FC236}">
                <a16:creationId xmlns:a16="http://schemas.microsoft.com/office/drawing/2014/main" id="{FCBF05F2-8D71-9CE2-12A0-CACBD97768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37604" y="4849813"/>
            <a:ext cx="16345595" cy="14116613"/>
          </a:xfrm>
          <a:prstGeom prst="rect">
            <a:avLst/>
          </a:prstGeom>
          <a:noFill/>
          <a:ln w="9525">
            <a:solidFill>
              <a:schemeClr val="accent5"/>
            </a:solidFill>
          </a:ln>
        </p:spPr>
      </p:pic>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Thermodynamic Origins</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endParaRPr lang="en-US"/>
          </a:p>
        </p:txBody>
      </p:sp>
      <p:sp>
        <p:nvSpPr>
          <p:cNvPr id="11" name="Rectangle: Rounded Corners 10">
            <a:extLst>
              <a:ext uri="{FF2B5EF4-FFF2-40B4-BE49-F238E27FC236}">
                <a16:creationId xmlns:a16="http://schemas.microsoft.com/office/drawing/2014/main" id="{AF967BFB-14F3-25EA-CD5C-632A0D46EA3D}"/>
              </a:ext>
            </a:extLst>
          </p:cNvPr>
          <p:cNvSpPr/>
          <p:nvPr/>
        </p:nvSpPr>
        <p:spPr>
          <a:xfrm>
            <a:off x="18656713" y="17669847"/>
            <a:ext cx="13601945"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4000" dirty="0">
                <a:solidFill>
                  <a:schemeClr val="bg1"/>
                </a:solidFill>
              </a:rPr>
              <a:t>Green food coloring dissolving in a glass of water</a:t>
            </a:r>
          </a:p>
        </p:txBody>
      </p:sp>
      <p:sp>
        <p:nvSpPr>
          <p:cNvPr id="3" name="TextBox 2">
            <a:extLst>
              <a:ext uri="{FF2B5EF4-FFF2-40B4-BE49-F238E27FC236}">
                <a16:creationId xmlns:a16="http://schemas.microsoft.com/office/drawing/2014/main" id="{6DAF2DF3-63BD-D505-52D7-D2B50305B4B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1B558D65-01EB-FE71-230E-49213D94CD4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444387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p:txBody>
          <a:bodyPr/>
          <a:lstStyle/>
          <a:p>
            <a:r>
              <a:rPr lang="en-US" dirty="0"/>
              <a:t>Thermodynamic Origins</a:t>
            </a:r>
          </a:p>
        </p:txBody>
      </p:sp>
      <p:sp>
        <p:nvSpPr>
          <p:cNvPr id="3" name="Text Placeholder 2">
            <a:extLst>
              <a:ext uri="{FF2B5EF4-FFF2-40B4-BE49-F238E27FC236}">
                <a16:creationId xmlns:a16="http://schemas.microsoft.com/office/drawing/2014/main" id="{D02F67F1-9C38-9116-9392-FFF783B29566}"/>
              </a:ext>
            </a:extLst>
          </p:cNvPr>
          <p:cNvSpPr>
            <a:spLocks noGrp="1"/>
          </p:cNvSpPr>
          <p:nvPr>
            <p:ph type="body" sz="quarter" idx="10"/>
          </p:nvPr>
        </p:nvSpPr>
        <p:spPr/>
        <p:txBody>
          <a:bodyPr/>
          <a:lstStyle/>
          <a:p>
            <a:endParaRPr lang="en-US" dirty="0"/>
          </a:p>
        </p:txBody>
      </p:sp>
      <p:pic>
        <p:nvPicPr>
          <p:cNvPr id="2050" name="Picture 2">
            <a:extLst>
              <a:ext uri="{FF2B5EF4-FFF2-40B4-BE49-F238E27FC236}">
                <a16:creationId xmlns:a16="http://schemas.microsoft.com/office/drawing/2014/main" id="{57F07A7A-E883-7532-E87A-01B26D3CF5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3895344"/>
            <a:ext cx="10068644" cy="72190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57B35AF-6B72-5CB5-C433-7FE2C5AF4F5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253678" y="3895344"/>
            <a:ext cx="10068644" cy="72190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AD1304C-8C1B-638D-574B-E68369E6E6A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992756" y="3895344"/>
            <a:ext cx="10068644" cy="72190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E7A446-8143-D31B-5BE8-8379D02A2C9C}"/>
              </a:ext>
            </a:extLst>
          </p:cNvPr>
          <p:cNvSpPr txBox="1"/>
          <p:nvPr/>
        </p:nvSpPr>
        <p:spPr>
          <a:xfrm>
            <a:off x="7088087" y="3411477"/>
            <a:ext cx="1592103" cy="707886"/>
          </a:xfrm>
          <a:prstGeom prst="rect">
            <a:avLst/>
          </a:prstGeom>
          <a:noFill/>
        </p:spPr>
        <p:txBody>
          <a:bodyPr wrap="none" rtlCol="0">
            <a:spAutoFit/>
          </a:bodyPr>
          <a:lstStyle/>
          <a:p>
            <a:pPr algn="ctr"/>
            <a:r>
              <a:rPr lang="en-US" sz="4000" dirty="0">
                <a:solidFill>
                  <a:schemeClr val="bg1"/>
                </a:solidFill>
                <a:latin typeface="+mj-lt"/>
                <a:cs typeface="NVIDIA Sans" panose="020B0503020203020204" pitchFamily="34" charset="0"/>
              </a:rPr>
              <a:t>t = 25</a:t>
            </a:r>
          </a:p>
        </p:txBody>
      </p:sp>
      <p:sp>
        <p:nvSpPr>
          <p:cNvPr id="7" name="TextBox 6">
            <a:extLst>
              <a:ext uri="{FF2B5EF4-FFF2-40B4-BE49-F238E27FC236}">
                <a16:creationId xmlns:a16="http://schemas.microsoft.com/office/drawing/2014/main" id="{C82084E0-CB5B-A0A8-A2A1-DFC46C6D70B3}"/>
              </a:ext>
            </a:extLst>
          </p:cNvPr>
          <p:cNvSpPr txBox="1"/>
          <p:nvPr/>
        </p:nvSpPr>
        <p:spPr>
          <a:xfrm>
            <a:off x="17491948" y="3411477"/>
            <a:ext cx="1592103" cy="707886"/>
          </a:xfrm>
          <a:prstGeom prst="rect">
            <a:avLst/>
          </a:prstGeom>
          <a:noFill/>
        </p:spPr>
        <p:txBody>
          <a:bodyPr wrap="none" rtlCol="0">
            <a:spAutoFit/>
          </a:bodyPr>
          <a:lstStyle/>
          <a:p>
            <a:pPr algn="ctr"/>
            <a:r>
              <a:rPr lang="en-US" sz="4000" dirty="0">
                <a:solidFill>
                  <a:schemeClr val="bg1"/>
                </a:solidFill>
                <a:latin typeface="+mj-lt"/>
                <a:cs typeface="NVIDIA Sans" panose="020B0503020203020204" pitchFamily="34" charset="0"/>
              </a:rPr>
              <a:t>t = 75</a:t>
            </a:r>
          </a:p>
        </p:txBody>
      </p:sp>
      <p:sp>
        <p:nvSpPr>
          <p:cNvPr id="8" name="TextBox 7">
            <a:extLst>
              <a:ext uri="{FF2B5EF4-FFF2-40B4-BE49-F238E27FC236}">
                <a16:creationId xmlns:a16="http://schemas.microsoft.com/office/drawing/2014/main" id="{9B75F3A7-E8D6-F63E-2984-CC59EA1A16A7}"/>
              </a:ext>
            </a:extLst>
          </p:cNvPr>
          <p:cNvSpPr txBox="1"/>
          <p:nvPr/>
        </p:nvSpPr>
        <p:spPr>
          <a:xfrm>
            <a:off x="28077138" y="3411477"/>
            <a:ext cx="1899880" cy="707886"/>
          </a:xfrm>
          <a:prstGeom prst="rect">
            <a:avLst/>
          </a:prstGeom>
          <a:noFill/>
        </p:spPr>
        <p:txBody>
          <a:bodyPr wrap="none" rtlCol="0">
            <a:spAutoFit/>
          </a:bodyPr>
          <a:lstStyle/>
          <a:p>
            <a:pPr algn="ctr"/>
            <a:r>
              <a:rPr lang="en-US" sz="4000" dirty="0">
                <a:solidFill>
                  <a:schemeClr val="bg1"/>
                </a:solidFill>
                <a:latin typeface="+mj-lt"/>
                <a:cs typeface="NVIDIA Sans" panose="020B0503020203020204" pitchFamily="34" charset="0"/>
              </a:rPr>
              <a:t>t = 150</a:t>
            </a:r>
          </a:p>
        </p:txBody>
      </p:sp>
      <p:grpSp>
        <p:nvGrpSpPr>
          <p:cNvPr id="30" name="Group 29">
            <a:extLst>
              <a:ext uri="{FF2B5EF4-FFF2-40B4-BE49-F238E27FC236}">
                <a16:creationId xmlns:a16="http://schemas.microsoft.com/office/drawing/2014/main" id="{08D41676-2508-F38B-93B9-4F8A6643A119}"/>
              </a:ext>
            </a:extLst>
          </p:cNvPr>
          <p:cNvGrpSpPr/>
          <p:nvPr/>
        </p:nvGrpSpPr>
        <p:grpSpPr>
          <a:xfrm>
            <a:off x="7548922" y="11114372"/>
            <a:ext cx="21478156" cy="8648468"/>
            <a:chOff x="7548922" y="11114372"/>
            <a:chExt cx="21478156" cy="8648468"/>
          </a:xfrm>
        </p:grpSpPr>
        <p:pic>
          <p:nvPicPr>
            <p:cNvPr id="2056" name="Picture 8">
              <a:extLst>
                <a:ext uri="{FF2B5EF4-FFF2-40B4-BE49-F238E27FC236}">
                  <a16:creationId xmlns:a16="http://schemas.microsoft.com/office/drawing/2014/main" id="{BBC163F0-D61E-A622-A6CF-3AA7B537447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623217" y="12543812"/>
              <a:ext cx="10068644" cy="72190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8909C8A-B863-6EF7-8619-656ABABB81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884139" y="12543812"/>
              <a:ext cx="10068644" cy="721902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395802FC-D036-5828-1275-9D83FA7CD751}"/>
                </a:ext>
              </a:extLst>
            </p:cNvPr>
            <p:cNvCxnSpPr>
              <a:stCxn id="2054" idx="2"/>
              <a:endCxn id="2056" idx="0"/>
            </p:cNvCxnSpPr>
            <p:nvPr/>
          </p:nvCxnSpPr>
          <p:spPr>
            <a:xfrm flipH="1">
              <a:off x="23657539" y="11114372"/>
              <a:ext cx="5369539" cy="1429440"/>
            </a:xfrm>
            <a:prstGeom prst="straightConnector1">
              <a:avLst/>
            </a:prstGeom>
            <a:ln w="47625">
              <a:gradFill>
                <a:gsLst>
                  <a:gs pos="0">
                    <a:schemeClr val="tx1"/>
                  </a:gs>
                  <a:gs pos="33000">
                    <a:schemeClr val="bg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94C385C-604D-070E-DDFE-71EB5404BD5F}"/>
                </a:ext>
              </a:extLst>
            </p:cNvPr>
            <p:cNvCxnSpPr>
              <a:stCxn id="2056" idx="0"/>
            </p:cNvCxnSpPr>
            <p:nvPr/>
          </p:nvCxnSpPr>
          <p:spPr>
            <a:xfrm flipH="1" flipV="1">
              <a:off x="18287999" y="11114372"/>
              <a:ext cx="5369540" cy="1429440"/>
            </a:xfrm>
            <a:prstGeom prst="straightConnector1">
              <a:avLst/>
            </a:prstGeom>
            <a:ln w="47625">
              <a:gradFill>
                <a:gsLst>
                  <a:gs pos="0">
                    <a:schemeClr val="tx1"/>
                  </a:gs>
                  <a:gs pos="33000">
                    <a:schemeClr val="bg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4EB9C00-FED3-8EBC-0124-52915B016F2B}"/>
                </a:ext>
              </a:extLst>
            </p:cNvPr>
            <p:cNvCxnSpPr>
              <a:stCxn id="2052" idx="2"/>
              <a:endCxn id="2058" idx="0"/>
            </p:cNvCxnSpPr>
            <p:nvPr/>
          </p:nvCxnSpPr>
          <p:spPr>
            <a:xfrm flipH="1">
              <a:off x="12918461" y="11114372"/>
              <a:ext cx="5369539" cy="1429440"/>
            </a:xfrm>
            <a:prstGeom prst="straightConnector1">
              <a:avLst/>
            </a:prstGeom>
            <a:ln w="47625">
              <a:gradFill>
                <a:gsLst>
                  <a:gs pos="0">
                    <a:schemeClr val="tx1"/>
                  </a:gs>
                  <a:gs pos="33000">
                    <a:schemeClr val="bg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2573B3E-853D-960B-0E0E-20CDDE183E78}"/>
                </a:ext>
              </a:extLst>
            </p:cNvPr>
            <p:cNvCxnSpPr>
              <a:stCxn id="2058" idx="0"/>
            </p:cNvCxnSpPr>
            <p:nvPr/>
          </p:nvCxnSpPr>
          <p:spPr>
            <a:xfrm flipH="1" flipV="1">
              <a:off x="7548922" y="11114372"/>
              <a:ext cx="5369539" cy="1429440"/>
            </a:xfrm>
            <a:prstGeom prst="straightConnector1">
              <a:avLst/>
            </a:prstGeom>
            <a:ln w="47625">
              <a:gradFill>
                <a:gsLst>
                  <a:gs pos="0">
                    <a:schemeClr val="tx1"/>
                  </a:gs>
                  <a:gs pos="33000">
                    <a:schemeClr val="bg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5F224774-51EF-BA61-E3E5-E7682659246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207BD4BF-CBE9-0B56-4F8F-9A670869D00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729468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NVIDIA Sans">
      <a:majorFont>
        <a:latin typeface="NVIDIA Sans Medium"/>
        <a:ea typeface=""/>
        <a:cs typeface=""/>
      </a:majorFont>
      <a:minorFont>
        <a:latin typeface="NVIDIA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lnSpc>
            <a:spcPct val="90000"/>
          </a:lnSpc>
          <a:defRPr sz="4000" dirty="0" err="1">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4000" dirty="0" err="1" smtClean="0">
            <a:solidFill>
              <a:schemeClr val="bg1"/>
            </a:solidFill>
            <a:latin typeface="NVIDIA Sans" panose="020B0503020203020204" pitchFamily="34" charset="0"/>
            <a:cs typeface="NVIDIA Sans" panose="020B0503020203020204" pitchFamily="34" charset="0"/>
          </a:defRPr>
        </a:defPPr>
      </a:lstStyle>
    </a:txDef>
  </a:objectDefaults>
  <a:extraClrSchemeLst/>
  <a:extLst>
    <a:ext uri="{05A4C25C-085E-4340-85A3-A5531E510DB2}">
      <thm15:themeFamily xmlns:thm15="http://schemas.microsoft.com/office/thememl/2012/main" name="NVIDIA_Sans_Corp_Template_LIGHT_v2_NewKV.pptx" id="{2CB1BC51-CEBF-4125-BC6C-FB23D6874A8C}" vid="{0B679A5A-A7BB-445D-B89B-5017F75035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NVIDIA Sa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NVIDIA Sa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CF33B71089DC448F3A861CCE49DD4C" ma:contentTypeVersion="13" ma:contentTypeDescription="Create a new document." ma:contentTypeScope="" ma:versionID="0cf5159ec680aa7cc1f777e5ce312ee3">
  <xsd:schema xmlns:xsd="http://www.w3.org/2001/XMLSchema" xmlns:xs="http://www.w3.org/2001/XMLSchema" xmlns:p="http://schemas.microsoft.com/office/2006/metadata/properties" xmlns:ns3="33156d47-4ed2-41b4-b82d-0bdc41d51c72" xmlns:ns4="eac25ff7-bb51-4c67-b289-9013749df816" targetNamespace="http://schemas.microsoft.com/office/2006/metadata/properties" ma:root="true" ma:fieldsID="4c9ed958f862375c990245d6dd11fe88" ns3:_="" ns4:_="">
    <xsd:import namespace="33156d47-4ed2-41b4-b82d-0bdc41d51c72"/>
    <xsd:import namespace="eac25ff7-bb51-4c67-b289-9013749df81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GenerationTime" minOccurs="0"/>
                <xsd:element ref="ns4:MediaServiceEventHashCode" minOccurs="0"/>
                <xsd:element ref="ns4:MediaServiceOCR"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56d47-4ed2-41b4-b82d-0bdc41d51c7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c25ff7-bb51-4c67-b289-9013749df81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ac25ff7-bb51-4c67-b289-9013749df816" xsi:nil="true"/>
  </documentManagement>
</p:properties>
</file>

<file path=customXml/itemProps1.xml><?xml version="1.0" encoding="utf-8"?>
<ds:datastoreItem xmlns:ds="http://schemas.openxmlformats.org/officeDocument/2006/customXml" ds:itemID="{F5A703DD-F8CD-47FA-B90D-65B68D854B44}">
  <ds:schemaRefs>
    <ds:schemaRef ds:uri="33156d47-4ed2-41b4-b82d-0bdc41d51c72"/>
    <ds:schemaRef ds:uri="eac25ff7-bb51-4c67-b289-9013749df8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65AC8C1-8675-4762-89BF-D102E51271A0}">
  <ds:schemaRefs>
    <ds:schemaRef ds:uri="http://schemas.microsoft.com/sharepoint/v3/contenttype/forms"/>
  </ds:schemaRefs>
</ds:datastoreItem>
</file>

<file path=customXml/itemProps3.xml><?xml version="1.0" encoding="utf-8"?>
<ds:datastoreItem xmlns:ds="http://schemas.openxmlformats.org/officeDocument/2006/customXml" ds:itemID="{EA4C7E1E-6C20-440E-941A-535F1A24C014}">
  <ds:schemaRefs>
    <ds:schemaRef ds:uri="33156d47-4ed2-41b4-b82d-0bdc41d51c72"/>
    <ds:schemaRef ds:uri="eac25ff7-bb51-4c67-b289-9013749df8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GenAI_slides1</Template>
  <TotalTime>7140</TotalTime>
  <Words>22799</Words>
  <Application>Microsoft Macintosh PowerPoint</Application>
  <PresentationFormat>Custom</PresentationFormat>
  <Paragraphs>3505</Paragraphs>
  <Slides>269</Slides>
  <Notes>158</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269</vt:i4>
      </vt:variant>
    </vt:vector>
  </HeadingPairs>
  <TitlesOfParts>
    <vt:vector size="284" baseType="lpstr">
      <vt:lpstr>Adobe Clean</vt:lpstr>
      <vt:lpstr>Linux Libertine</vt:lpstr>
      <vt:lpstr>Arial</vt:lpstr>
      <vt:lpstr>Calibri</vt:lpstr>
      <vt:lpstr>Cambria Math</vt:lpstr>
      <vt:lpstr>Helvetica Neue</vt:lpstr>
      <vt:lpstr>NVIDIA Sans</vt:lpstr>
      <vt:lpstr>NVIDIA Sans Light</vt:lpstr>
      <vt:lpstr>NVIDIA Sans Medium</vt:lpstr>
      <vt:lpstr>Roboto Mono</vt:lpstr>
      <vt:lpstr>Trebuchet MS</vt:lpstr>
      <vt:lpstr>Wingdings</vt:lpstr>
      <vt:lpstr>Title Only</vt:lpstr>
      <vt:lpstr>Office Theme</vt:lpstr>
      <vt:lpstr>Bitmap Image</vt:lpstr>
      <vt:lpstr>NVIDIA Generative AI with Diffusion Models  Part III AI Agents and Large Multimodal Agents (LMAs)</vt:lpstr>
      <vt:lpstr>Syllabus</vt:lpstr>
      <vt:lpstr>Syllabus</vt:lpstr>
      <vt:lpstr>Syllabus</vt:lpstr>
      <vt:lpstr>AI Agents and  Large Multimodal Agents (LMAs)</vt:lpstr>
      <vt:lpstr>NVIDIA  Generative AI with  Diffusion Models  Part III [0,1,2] [3, 4] [5, 6]</vt:lpstr>
      <vt:lpstr>Generative AI with Diffusion Models</vt:lpstr>
      <vt:lpstr>Diffusion Models </vt:lpstr>
      <vt:lpstr>build.nvidia.com Models: Image Generation</vt:lpstr>
      <vt:lpstr>build.nvidia.com stabilityai/stable-diffusion-xl</vt:lpstr>
      <vt:lpstr>build.nvidia.com stabilityai/stable-diffusion-xl</vt:lpstr>
      <vt:lpstr>Spring 2025  Generative AI  Innovative Applications </vt:lpstr>
      <vt:lpstr>PowerPoint Presentation</vt:lpstr>
      <vt:lpstr>PowerPoint Presentation</vt:lpstr>
      <vt:lpstr>PowerPoint Presentation</vt:lpstr>
      <vt:lpstr>PowerPoint Presentation</vt:lpstr>
      <vt:lpstr>NVIDIA  Certified Instructors  (12 from Taiwan)</vt:lpstr>
      <vt:lpstr>NVIDIA  Certified Instructors (14 from Taiwan) (2 from NTPU)(April 2025)</vt:lpstr>
      <vt:lpstr>NVIDIA Developer Program  NVIDIA  Deep Learning Institute (DLI)</vt:lpstr>
      <vt:lpstr>Get NVIDIA DLI Certificate</vt:lpstr>
      <vt:lpstr>Join the NVIDIA Developer Program  take one of the complimentary technical self-paced courses (worth up to $90)</vt:lpstr>
      <vt:lpstr>NVIDIA Deep Learning Institute (DLI)</vt:lpstr>
      <vt:lpstr>NVIDIA Deep Learning Institute (DLI)</vt:lpstr>
      <vt:lpstr>Generative AI with Diffusion Models</vt:lpstr>
      <vt:lpstr>Building RAG Agents with LLMs</vt:lpstr>
      <vt:lpstr>Generative AI Explained</vt:lpstr>
      <vt:lpstr>Introduction to Transformer-Based  Natural Language Processing</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NVIDIA Deep Learning Institute (DLI)</vt:lpstr>
      <vt:lpstr>NVIDIA Deep Learning Institute (DLI)</vt:lpstr>
      <vt:lpstr>NVIDIA Deep Learning Institute (DLI)</vt:lpstr>
      <vt:lpstr>Deep Learning Institute (DLI)</vt:lpstr>
      <vt:lpstr>PowerPoint Presentation</vt:lpstr>
      <vt:lpstr>PowerPoint Presentation</vt:lpstr>
      <vt:lpstr>NVIDIA Deep Learning Institute (DLI)</vt:lpstr>
      <vt:lpstr>Generative AI with Diffusion Models</vt:lpstr>
      <vt:lpstr>Generative AI with Diffusion Models</vt:lpstr>
      <vt:lpstr>Generative AI with Diffusion Models</vt:lpstr>
      <vt:lpstr>Generative AI with Diffusion Models</vt:lpstr>
      <vt:lpstr>Generative AI with Diffusion Models</vt:lpstr>
      <vt:lpstr>PowerPoint Presentation</vt:lpstr>
      <vt:lpstr>Prerequisites</vt:lpstr>
      <vt:lpstr>PowerPoint Presentation</vt:lpstr>
      <vt:lpstr>The Imitation Game</vt:lpstr>
      <vt:lpstr>IBM 704</vt:lpstr>
      <vt:lpstr>Eliza</vt:lpstr>
      <vt:lpstr>Generative AI of the 70’s, 80’s and 90s?</vt:lpstr>
      <vt:lpstr>PowerPoint Presentation</vt:lpstr>
      <vt:lpstr>Deep Dreaming</vt:lpstr>
      <vt:lpstr>GANs</vt:lpstr>
      <vt:lpstr>GANs</vt:lpstr>
      <vt:lpstr>GANs</vt:lpstr>
      <vt:lpstr>GANs</vt:lpstr>
      <vt:lpstr>GANs</vt:lpstr>
      <vt:lpstr>Image Segmentation</vt:lpstr>
      <vt:lpstr>Image Segmentation + GANs</vt:lpstr>
      <vt:lpstr>PowerPoint Presentation</vt:lpstr>
      <vt:lpstr>GANs</vt:lpstr>
      <vt:lpstr>GANs U-Nets</vt:lpstr>
      <vt:lpstr>U-Nets</vt:lpstr>
      <vt:lpstr>PowerPoint Presentation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Image Resizing</vt:lpstr>
      <vt:lpstr>Image Resizing</vt:lpstr>
      <vt:lpstr>Deconvolution?</vt:lpstr>
      <vt:lpstr>PowerPoint Presentation</vt:lpstr>
      <vt:lpstr>FashionMNIST</vt:lpstr>
      <vt:lpstr>Hypothesis: Generate an image from Noise</vt:lpstr>
      <vt:lpstr>The Experiment</vt:lpstr>
      <vt:lpstr>PowerPoint Presentation</vt:lpstr>
      <vt:lpstr>PowerPoint Presentation</vt:lpstr>
      <vt:lpstr>De Moivre</vt:lpstr>
      <vt:lpstr>De Moivre</vt:lpstr>
      <vt:lpstr>De Moivre</vt:lpstr>
      <vt:lpstr>De Moivre</vt:lpstr>
      <vt:lpstr>Generative AI with Diffusion Models</vt:lpstr>
      <vt:lpstr>Generative AI with Diffusion Models</vt:lpstr>
      <vt:lpstr>Generative AI with Diffusion Models</vt:lpstr>
      <vt:lpstr>PowerPoint Presentation</vt:lpstr>
      <vt:lpstr>PowerPoint Presentation</vt:lpstr>
      <vt:lpstr>Thermodynamic Origins</vt:lpstr>
      <vt:lpstr>Thermodynamic Origins</vt:lpstr>
      <vt:lpstr>PowerPoint Presentation</vt:lpstr>
      <vt:lpstr>Getting Lost in the Noise</vt:lpstr>
      <vt:lpstr>PowerPoint Presentation</vt:lpstr>
      <vt:lpstr>Getting Lost in the Noise</vt:lpstr>
      <vt:lpstr>Getting Lost in the Noise</vt:lpstr>
      <vt:lpstr>Getting Lost in the Noise</vt:lpstr>
      <vt:lpstr>PowerPoint Presentation</vt:lpstr>
      <vt:lpstr>Getting Lost in the Noise</vt:lpstr>
      <vt:lpstr>Getting Lost in the Noise</vt:lpstr>
      <vt:lpstr>Getting Lost in the Noise</vt:lpstr>
      <vt:lpstr>Getting Lost in the Noise</vt:lpstr>
      <vt:lpstr>PowerPoint Presentation</vt:lpstr>
      <vt:lpstr>Model Training</vt:lpstr>
      <vt:lpstr>Model Training</vt:lpstr>
      <vt:lpstr>PowerPoint Presentation</vt:lpstr>
      <vt:lpstr>The U-Net Architecture</vt:lpstr>
      <vt:lpstr>The U-Net Architecture</vt:lpstr>
      <vt:lpstr>It’s About Time</vt:lpstr>
      <vt:lpstr>It’s About Time</vt:lpstr>
      <vt:lpstr>It’s About Time</vt:lpstr>
      <vt:lpstr>It’s About Time</vt:lpstr>
      <vt:lpstr>PowerPoint Presentation</vt:lpstr>
      <vt:lpstr>Generative AI with Diffusion Models</vt:lpstr>
      <vt:lpstr>Generative AI with Diffusion Models</vt:lpstr>
      <vt:lpstr>Generative AI with Diffusion Models</vt:lpstr>
      <vt:lpstr>Generative AI with Diffusion Models</vt:lpstr>
      <vt:lpstr>NVIDIA  Generative AI with  Diffusion Models  Part II [0,1,2] [3, 4] [5, 6]</vt:lpstr>
      <vt:lpstr>Generative AI with Diffusion Models</vt:lpstr>
      <vt:lpstr>Generative AI with Diffusion Models  Part 3: Optimizations</vt:lpstr>
      <vt:lpstr>Sinusoidal Position Embeddings for Diffusion Model Sine and Cosine Waves to Represent Time as a Sequence</vt:lpstr>
      <vt:lpstr>Sinusoidal Position Embeddings for Diffusion Model Sine and Cosine Waves to Represent Time as a Sequence</vt:lpstr>
      <vt:lpstr>Generative AI with Diffusion Models</vt:lpstr>
      <vt:lpstr>Generative AI with Diffusion Models</vt:lpstr>
      <vt:lpstr>PowerPoint Presentation</vt:lpstr>
      <vt:lpstr>PowerPoint Presentation</vt:lpstr>
      <vt:lpstr>The Checkerboard Problem</vt:lpstr>
      <vt:lpstr>The Checkerboard Problem</vt:lpstr>
      <vt:lpstr>The Checkerboard Problem</vt:lpstr>
      <vt:lpstr>PowerPoint Presentation</vt:lpstr>
      <vt:lpstr>Group Normalization</vt:lpstr>
      <vt:lpstr>Group Normalization</vt:lpstr>
      <vt:lpstr>Group Normalization</vt:lpstr>
      <vt:lpstr>Group Normalization</vt:lpstr>
      <vt:lpstr>Group Normalization</vt:lpstr>
      <vt:lpstr>PowerPoint Presentation</vt:lpstr>
      <vt:lpstr>GELU</vt:lpstr>
      <vt:lpstr>PowerPoint Presentation</vt:lpstr>
      <vt:lpstr>Pooling</vt:lpstr>
      <vt:lpstr>Einops</vt:lpstr>
      <vt:lpstr>Einops</vt:lpstr>
      <vt:lpstr>Einops</vt:lpstr>
      <vt:lpstr>PowerPoint Presentation</vt:lpstr>
      <vt:lpstr>Time as a Sequence</vt:lpstr>
      <vt:lpstr>Time as a Sequence</vt:lpstr>
      <vt:lpstr>Time as a Sequence</vt:lpstr>
      <vt:lpstr>Time as a Sequence</vt:lpstr>
      <vt:lpstr>PowerPoint Presentation</vt:lpstr>
      <vt:lpstr>The U-Net Architecture</vt:lpstr>
      <vt:lpstr>Adding Depth</vt:lpstr>
      <vt:lpstr>Adding Depth</vt:lpstr>
      <vt:lpstr>PowerPoint Presentation</vt:lpstr>
      <vt:lpstr>Generative AI with Diffusion Models</vt:lpstr>
      <vt:lpstr>Generative AI with Diffusion Models</vt:lpstr>
      <vt:lpstr>Generative AI with Diffusion Models</vt:lpstr>
      <vt:lpstr>Classifier-Free Diffusion Guidance (CFG) CFG Scale (Condition)</vt:lpstr>
      <vt:lpstr>Classifier-Free Diffusion Guidance (CFG) CFG and Steps</vt:lpstr>
      <vt:lpstr>Generative AI with Diffusion Models</vt:lpstr>
      <vt:lpstr>PowerPoint Presentation</vt:lpstr>
      <vt:lpstr>PowerPoint Presentation</vt:lpstr>
      <vt:lpstr>Adding Context</vt:lpstr>
      <vt:lpstr>Adding Context</vt:lpstr>
      <vt:lpstr>Adding Context</vt:lpstr>
      <vt:lpstr>PowerPoint Presentation</vt:lpstr>
      <vt:lpstr>Make a Classifier Model?</vt:lpstr>
      <vt:lpstr>Classifier-Free Diffusion Guidance</vt:lpstr>
      <vt:lpstr>Classifier Free Diffusion Guidance</vt:lpstr>
      <vt:lpstr>Classifier Free Diffusion Guidance</vt:lpstr>
      <vt:lpstr>Classifier Free Diffusion Guidance</vt:lpstr>
      <vt:lpstr>Classifier Free Diffusion Guidance</vt:lpstr>
      <vt:lpstr>Classifier Free Diffusion Guidance</vt:lpstr>
      <vt:lpstr>PowerPoint Presentation</vt:lpstr>
      <vt:lpstr>Modified TF Flowers</vt:lpstr>
      <vt:lpstr>PowerPoint Presentation</vt:lpstr>
      <vt:lpstr>Generative AI with Diffusion Models</vt:lpstr>
      <vt:lpstr>Generative AI with Diffusion Models</vt:lpstr>
      <vt:lpstr>NVIDIA  Generative AI with  Diffusion Models  Part III [0,1,2] [3, 4] [5, 6]</vt:lpstr>
      <vt:lpstr>Generative AI with Diffusion Models</vt:lpstr>
      <vt:lpstr>CLIP (Contrastive Language-Image Pre-Training) Learning Transferable Visual Models From Natural Language Supervision</vt:lpstr>
      <vt:lpstr>CLIP  (Contrastive Language-Image Pre-Training) </vt:lpstr>
      <vt:lpstr>PowerPoint Presentation</vt:lpstr>
      <vt:lpstr>PowerPoint Presentation</vt:lpstr>
      <vt:lpstr>Matching Text to Image</vt:lpstr>
      <vt:lpstr>Cosine Similarity</vt:lpstr>
      <vt:lpstr>Cosine Similarity</vt:lpstr>
      <vt:lpstr>Dot Product</vt:lpstr>
      <vt:lpstr>Dot Product</vt:lpstr>
      <vt:lpstr>CLIP Training</vt:lpstr>
      <vt:lpstr>CLIP Training</vt:lpstr>
      <vt:lpstr>PowerPoint Presentation</vt:lpstr>
      <vt:lpstr>PowerPoint Presentation</vt:lpstr>
      <vt:lpstr>The Final Model</vt:lpstr>
      <vt:lpstr>From Class to Context</vt:lpstr>
      <vt:lpstr>From Class to Context</vt:lpstr>
      <vt:lpstr>From Class to Context</vt:lpstr>
      <vt:lpstr>Experimenting with CLIP</vt:lpstr>
      <vt:lpstr>PowerPoint Presentation</vt:lpstr>
      <vt:lpstr>Generative AI with Diffusion Models</vt:lpstr>
      <vt:lpstr>Generative AI with Diffusion Models</vt:lpstr>
      <vt:lpstr>Generative AI with Diffusion Models</vt:lpstr>
      <vt:lpstr>Generative AI with Diffusion Models</vt:lpstr>
      <vt:lpstr>PowerPoint Presentation</vt:lpstr>
      <vt:lpstr>PowerPoint Presentation</vt:lpstr>
      <vt:lpstr>U-Net</vt:lpstr>
      <vt:lpstr>Variational Autoencoder</vt:lpstr>
      <vt:lpstr>Variational Autoencoder</vt:lpstr>
      <vt:lpstr>Variational Autoencoder</vt:lpstr>
      <vt:lpstr>PowerPoint Presentation</vt:lpstr>
      <vt:lpstr>State of the Art Models</vt:lpstr>
      <vt:lpstr>Latent Diffusion</vt:lpstr>
      <vt:lpstr>Tiled Upsampling</vt:lpstr>
      <vt:lpstr>Tiled Upsampling</vt:lpstr>
      <vt:lpstr>Tiled Upsampling</vt:lpstr>
      <vt:lpstr>PowerPoint Presentation</vt:lpstr>
      <vt:lpstr>Foundations of Trustworthiness</vt:lpstr>
      <vt:lpstr>Check the License</vt:lpstr>
      <vt:lpstr>Trustworthy AI Tools</vt:lpstr>
      <vt:lpstr>Trustworthy AI Tools</vt:lpstr>
      <vt:lpstr>PowerPoint Presentation</vt:lpstr>
      <vt:lpstr>PowerPoint Presentation</vt:lpstr>
      <vt:lpstr>PowerPoint Presentation</vt:lpstr>
      <vt:lpstr>PowerPoint Presentation</vt:lpstr>
      <vt:lpstr>The Content Credentials pin will appear next to content online, indicating that provenance information is present.</vt:lpstr>
      <vt:lpstr>PowerPoint Presentation</vt:lpstr>
      <vt:lpstr>Adobe Firefly</vt:lpstr>
      <vt:lpstr>Prompt Engineering</vt:lpstr>
      <vt:lpstr>PowerPoint Presentation</vt:lpstr>
      <vt:lpstr>Generative AI with Diffusion Models</vt:lpstr>
      <vt:lpstr>NVIDIA Generative AI with Diffusion Models  </vt:lpstr>
      <vt:lpstr>NVIDIA Generative AI with Diffusion Models  </vt:lpstr>
      <vt:lpstr>NVIDIA Generative AI with Diffusion Models  </vt:lpstr>
      <vt:lpstr>NVIDIA Generative AI with Diffusion Models  </vt:lpstr>
      <vt:lpstr>NVIDIA Generative AI with Diffusion Models  </vt:lpstr>
      <vt:lpstr>NVIDIA Generative AI with Diffusion Models  </vt:lpstr>
      <vt:lpstr>NVIDIA Generative AI with Diffusion Models  </vt:lpstr>
      <vt:lpstr>NVIDIA Generative AI with Diffusion Models  </vt:lpstr>
      <vt:lpstr>NVIDIA Generative AI with Diffusion Models  </vt:lpstr>
      <vt:lpstr>NVIDIA Generative AI with Diffusion Models  </vt:lpstr>
      <vt:lpstr>PowerPoint Presentation</vt:lpstr>
      <vt:lpstr>AI Agents and  Large Multimodal Agents (LMAs)</vt:lpstr>
      <vt:lpstr>Generative AI, Agentic AI, Physical AI</vt:lpstr>
      <vt:lpstr>Generative AI LLMs (2017-2025)</vt:lpstr>
      <vt:lpstr>From Generative AI to Agentic AI</vt:lpstr>
      <vt:lpstr> LLM-powered Multimodal Agents Large Multimodal Agents (LMAs)</vt:lpstr>
      <vt:lpstr>Large Language Model (LLM) based Agents</vt:lpstr>
      <vt:lpstr>LLM-based Agents</vt:lpstr>
      <vt:lpstr>Large Multimodal Agents (LMA) </vt:lpstr>
      <vt:lpstr>Large Multimodal Agents (LMA) </vt:lpstr>
      <vt:lpstr>Agentic AI Cloud Architecture </vt:lpstr>
      <vt:lpstr>Agent2Agent Protocol (A2A) An open protocol enabling Agent-to-Agent interoperability,  bridging the gap between opaque agentic systems</vt:lpstr>
      <vt:lpstr>A2A Demo Web App  Agents talking to other agents over A2A</vt:lpstr>
      <vt:lpstr>A2A  (Agent2Agent Protocol)  for agent-agent collaboration    MCP  (Model Context Protocol)  for tools and resources</vt:lpstr>
      <vt:lpstr>Google A2A (Agent2Agent Protocol)</vt:lpstr>
      <vt:lpstr>MCP (Model Context Protocol)</vt:lpstr>
      <vt:lpstr>MCP and A2A</vt:lpstr>
      <vt:lpstr>Agentic applications require both A2A and MCP  A2A allows agents to connect with other agents and collaborate in teams.  MCP provides agents with access to tools</vt:lpstr>
      <vt:lpstr>MCP and A2A Protocol for AI Agents</vt:lpstr>
      <vt:lpstr>Agentic AI System with Microservices Architecture</vt:lpstr>
      <vt:lpstr>MCP (Model Context Protocol)</vt:lpstr>
      <vt:lpstr>A2A (Agent2Agent Protocol)</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NVIDIA Generative AI with Diffusion Models</dc:title>
  <dc:subject/>
  <dc:creator/>
  <cp:keywords/>
  <dc:description/>
  <cp:lastModifiedBy>MY DAY</cp:lastModifiedBy>
  <cp:revision>102</cp:revision>
  <dcterms:created xsi:type="dcterms:W3CDTF">2023-09-14T23:38:20Z</dcterms:created>
  <dcterms:modified xsi:type="dcterms:W3CDTF">2025-05-20T11:07:00Z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0x01010004CF33B71089DC448F3A861CCE49DD4C</vt:lpwstr>
  </property>
</Properties>
</file>