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2"/>
  </p:notesMasterIdLst>
  <p:sldIdLst>
    <p:sldId id="3462" r:id="rId2"/>
    <p:sldId id="3806" r:id="rId3"/>
    <p:sldId id="4878" r:id="rId4"/>
    <p:sldId id="4877" r:id="rId5"/>
    <p:sldId id="5269" r:id="rId6"/>
    <p:sldId id="5232" r:id="rId7"/>
    <p:sldId id="5233" r:id="rId8"/>
    <p:sldId id="5234" r:id="rId9"/>
    <p:sldId id="5235" r:id="rId10"/>
    <p:sldId id="5236" r:id="rId11"/>
    <p:sldId id="5237" r:id="rId12"/>
    <p:sldId id="5238" r:id="rId13"/>
    <p:sldId id="5239" r:id="rId14"/>
    <p:sldId id="5240" r:id="rId15"/>
    <p:sldId id="5241" r:id="rId16"/>
    <p:sldId id="5242" r:id="rId17"/>
    <p:sldId id="5243" r:id="rId18"/>
    <p:sldId id="5244" r:id="rId19"/>
    <p:sldId id="5245" r:id="rId20"/>
    <p:sldId id="5246" r:id="rId21"/>
    <p:sldId id="5247" r:id="rId22"/>
    <p:sldId id="5248" r:id="rId23"/>
    <p:sldId id="5249" r:id="rId24"/>
    <p:sldId id="5250" r:id="rId25"/>
    <p:sldId id="5251" r:id="rId26"/>
    <p:sldId id="5252" r:id="rId27"/>
    <p:sldId id="5253" r:id="rId28"/>
    <p:sldId id="5254" r:id="rId29"/>
    <p:sldId id="5255" r:id="rId30"/>
    <p:sldId id="5256" r:id="rId31"/>
    <p:sldId id="5257" r:id="rId32"/>
    <p:sldId id="5258" r:id="rId33"/>
    <p:sldId id="5259" r:id="rId34"/>
    <p:sldId id="5260" r:id="rId35"/>
    <p:sldId id="3832" r:id="rId36"/>
    <p:sldId id="5274" r:id="rId37"/>
    <p:sldId id="5277" r:id="rId38"/>
    <p:sldId id="5273" r:id="rId39"/>
    <p:sldId id="5276" r:id="rId40"/>
    <p:sldId id="5271" r:id="rId41"/>
    <p:sldId id="5270" r:id="rId42"/>
    <p:sldId id="5275" r:id="rId43"/>
    <p:sldId id="5272" r:id="rId44"/>
    <p:sldId id="5278" r:id="rId45"/>
    <p:sldId id="5280" r:id="rId46"/>
    <p:sldId id="828" r:id="rId47"/>
    <p:sldId id="3892" r:id="rId48"/>
    <p:sldId id="638" r:id="rId49"/>
    <p:sldId id="639" r:id="rId50"/>
    <p:sldId id="642" r:id="rId51"/>
    <p:sldId id="640" r:id="rId52"/>
    <p:sldId id="641" r:id="rId53"/>
    <p:sldId id="643" r:id="rId54"/>
    <p:sldId id="3893" r:id="rId55"/>
    <p:sldId id="3894" r:id="rId56"/>
    <p:sldId id="689" r:id="rId57"/>
    <p:sldId id="690" r:id="rId58"/>
    <p:sldId id="677" r:id="rId59"/>
    <p:sldId id="691" r:id="rId60"/>
    <p:sldId id="678" r:id="rId61"/>
    <p:sldId id="680" r:id="rId62"/>
    <p:sldId id="681" r:id="rId63"/>
    <p:sldId id="3895" r:id="rId64"/>
    <p:sldId id="3896" r:id="rId65"/>
    <p:sldId id="3897" r:id="rId66"/>
    <p:sldId id="3898" r:id="rId67"/>
    <p:sldId id="3899" r:id="rId68"/>
    <p:sldId id="3900" r:id="rId69"/>
    <p:sldId id="3901" r:id="rId70"/>
    <p:sldId id="3902" r:id="rId71"/>
    <p:sldId id="3903" r:id="rId72"/>
    <p:sldId id="3904" r:id="rId73"/>
    <p:sldId id="3905" r:id="rId74"/>
    <p:sldId id="3906" r:id="rId75"/>
    <p:sldId id="3907" r:id="rId76"/>
    <p:sldId id="3908" r:id="rId77"/>
    <p:sldId id="3909" r:id="rId78"/>
    <p:sldId id="3910" r:id="rId79"/>
    <p:sldId id="3911" r:id="rId80"/>
    <p:sldId id="3025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3FF"/>
    <a:srgbClr val="FFD579"/>
    <a:srgbClr val="76D6FF"/>
    <a:srgbClr val="A9D18E"/>
    <a:srgbClr val="FF8AD8"/>
    <a:srgbClr val="FF2600"/>
    <a:srgbClr val="FF7E79"/>
    <a:srgbClr val="C00000"/>
    <a:srgbClr val="F8CBA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71"/>
    <p:restoredTop sz="86821"/>
  </p:normalViewPr>
  <p:slideViewPr>
    <p:cSldViewPr snapToGrid="0" snapToObjects="1">
      <p:cViewPr varScale="1">
        <p:scale>
          <a:sx n="54" d="100"/>
          <a:sy n="54" d="100"/>
        </p:scale>
        <p:origin x="240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4/23/25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4/23/25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4/23/25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4/23/25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hyperlink" Target="https://web.ntpu.edu.tw/~myday/" TargetMode="External"/><Relationship Id="rId16" Type="http://schemas.openxmlformats.org/officeDocument/2006/relationships/hyperlink" Target="https://meet.google.com/ish-gzmy-pmo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google.github.io/A2A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github.com/google/A2A/blob/main/demo/README.m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google.github.io/A2A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gle.github.io/A2A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odelcontextprotocol.io/introduction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google.github.io/A2A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blog.dailydoseofds.com/p/a-visual-guide-to-agent2agent-a2a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blog.dailydoseofds.com/p/a-visual-guide-to-agent2agent-a2a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ws-samples/aws-serverless-airline-booki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ws-samples/aws-serverless-airline-booki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github.com/aws-samples/aws-serverless-airline-book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yoOeHTp2pg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getting-started/projects/build-serverless-web-app-lambda-apigateway-s3-dynamodb-cognito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getting-started/projects/build-serverless-web-app-lambda-apigateway-s3-dynamodb-cognito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2"/>
            <a:ext cx="9144000" cy="8276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Software Engineering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1132SE07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MBA, IM, NTPU (M5010) (Spring 2025)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Wed 2, 3, 4 (9:10-12:00) (B3F17)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2025-04-23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8C2FCF3-02C7-BB40-9AAE-C09343A9041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23004" y="3651053"/>
            <a:ext cx="1453236" cy="14532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DC6737D-F09F-CE4D-8A99-08E768DBEFD6}"/>
              </a:ext>
            </a:extLst>
          </p:cNvPr>
          <p:cNvSpPr txBox="1"/>
          <p:nvPr/>
        </p:nvSpPr>
        <p:spPr>
          <a:xfrm>
            <a:off x="10473181" y="5060965"/>
            <a:ext cx="1552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https://meet.google.com/ish-gzmy-pmo</a:t>
            </a:r>
            <a:endParaRPr lang="en-US" sz="100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1802C00-E926-354D-6557-B14C387F2F61}"/>
              </a:ext>
            </a:extLst>
          </p:cNvPr>
          <p:cNvSpPr txBox="1">
            <a:spLocks/>
          </p:cNvSpPr>
          <p:nvPr/>
        </p:nvSpPr>
        <p:spPr>
          <a:xfrm>
            <a:off x="157174" y="1073983"/>
            <a:ext cx="11819066" cy="23227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Cloud Computing and </a:t>
            </a:r>
            <a:b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Cloud Software Architecture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3425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940D-C259-8D4C-B1EA-4CEB2ABA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45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Product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software engineering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8F833-D1B4-084E-A918-4CD2DC9A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043E4-D1E5-D94A-BCB4-D613CC7A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472AC1-5622-5044-9808-14F0C4975DF3}"/>
              </a:ext>
            </a:extLst>
          </p:cNvPr>
          <p:cNvSpPr/>
          <p:nvPr/>
        </p:nvSpPr>
        <p:spPr>
          <a:xfrm>
            <a:off x="4871864" y="1736204"/>
            <a:ext cx="2808312" cy="129614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Opportunity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D76207-EC3E-5C4E-8E26-4503441C05FC}"/>
              </a:ext>
            </a:extLst>
          </p:cNvPr>
          <p:cNvSpPr/>
          <p:nvPr/>
        </p:nvSpPr>
        <p:spPr>
          <a:xfrm>
            <a:off x="7392144" y="4577160"/>
            <a:ext cx="2808312" cy="129614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Software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D29FF6-00EF-2C43-BF23-36251C892A03}"/>
              </a:ext>
            </a:extLst>
          </p:cNvPr>
          <p:cNvSpPr/>
          <p:nvPr/>
        </p:nvSpPr>
        <p:spPr>
          <a:xfrm>
            <a:off x="2567608" y="4605017"/>
            <a:ext cx="2808312" cy="12961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Product features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22BC15-F569-0E41-8FCB-F870D3CAF143}"/>
              </a:ext>
            </a:extLst>
          </p:cNvPr>
          <p:cNvSpPr txBox="1"/>
          <p:nvPr/>
        </p:nvSpPr>
        <p:spPr>
          <a:xfrm>
            <a:off x="5231905" y="1196753"/>
            <a:ext cx="165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DEVELOPER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058A7E-1AAA-984F-948E-33991B5CBCAD}"/>
              </a:ext>
            </a:extLst>
          </p:cNvPr>
          <p:cNvSpPr txBox="1"/>
          <p:nvPr/>
        </p:nvSpPr>
        <p:spPr>
          <a:xfrm>
            <a:off x="2805274" y="5974868"/>
            <a:ext cx="165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DEVELOPER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AE4414-B7C8-BE4B-B745-8195D9529253}"/>
              </a:ext>
            </a:extLst>
          </p:cNvPr>
          <p:cNvSpPr txBox="1"/>
          <p:nvPr/>
        </p:nvSpPr>
        <p:spPr>
          <a:xfrm>
            <a:off x="7845834" y="5932477"/>
            <a:ext cx="165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DEVELOPER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A579CF-B6AC-634C-A30C-BB83139AE88A}"/>
              </a:ext>
            </a:extLst>
          </p:cNvPr>
          <p:cNvSpPr txBox="1"/>
          <p:nvPr/>
        </p:nvSpPr>
        <p:spPr>
          <a:xfrm>
            <a:off x="3287689" y="3389580"/>
            <a:ext cx="1147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inspires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F88423-15EF-9441-8745-C546088A3E39}"/>
              </a:ext>
            </a:extLst>
          </p:cNvPr>
          <p:cNvSpPr txBox="1"/>
          <p:nvPr/>
        </p:nvSpPr>
        <p:spPr>
          <a:xfrm>
            <a:off x="5223667" y="4556699"/>
            <a:ext cx="225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implemented-by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1B8A5A-3A21-EC46-A0BD-A74B23D825E2}"/>
              </a:ext>
            </a:extLst>
          </p:cNvPr>
          <p:cNvSpPr txBox="1"/>
          <p:nvPr/>
        </p:nvSpPr>
        <p:spPr>
          <a:xfrm>
            <a:off x="8247307" y="3389580"/>
            <a:ext cx="1119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realizes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CA90CE1-8CB5-5941-9DCD-63539040AEF2}"/>
              </a:ext>
            </a:extLst>
          </p:cNvPr>
          <p:cNvCxnSpPr>
            <a:cxnSpLocks/>
            <a:stCxn id="8" idx="3"/>
            <a:endCxn id="10" idx="0"/>
          </p:cNvCxnSpPr>
          <p:nvPr/>
        </p:nvCxnSpPr>
        <p:spPr>
          <a:xfrm flipH="1">
            <a:off x="3971764" y="2842533"/>
            <a:ext cx="1311368" cy="1762485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BE37E0E-96A9-4C48-9E01-AE313509497C}"/>
              </a:ext>
            </a:extLst>
          </p:cNvPr>
          <p:cNvCxnSpPr>
            <a:cxnSpLocks/>
            <a:stCxn id="10" idx="6"/>
            <a:endCxn id="9" idx="2"/>
          </p:cNvCxnSpPr>
          <p:nvPr/>
        </p:nvCxnSpPr>
        <p:spPr>
          <a:xfrm flipV="1">
            <a:off x="5375920" y="5225233"/>
            <a:ext cx="2016224" cy="27857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FA67944-96C3-8C48-8F4D-1CD760919879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7256826" y="2842534"/>
            <a:ext cx="1539474" cy="1734626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8B48951-791E-AA44-A04E-097AE7B3BE58}"/>
              </a:ext>
            </a:extLst>
          </p:cNvPr>
          <p:cNvGrpSpPr/>
          <p:nvPr/>
        </p:nvGrpSpPr>
        <p:grpSpPr>
          <a:xfrm>
            <a:off x="4130818" y="1947858"/>
            <a:ext cx="586408" cy="769441"/>
            <a:chOff x="383232" y="4797290"/>
            <a:chExt cx="586408" cy="769441"/>
          </a:xfrm>
        </p:grpSpPr>
        <p:sp>
          <p:nvSpPr>
            <p:cNvPr id="40" name="文字方塊 14">
              <a:extLst>
                <a:ext uri="{FF2B5EF4-FFF2-40B4-BE49-F238E27FC236}">
                  <a16:creationId xmlns:a16="http://schemas.microsoft.com/office/drawing/2014/main" id="{0130F48C-E365-C44E-8449-CA365E3EF1ED}"/>
                </a:ext>
              </a:extLst>
            </p:cNvPr>
            <p:cNvSpPr txBox="1"/>
            <p:nvPr/>
          </p:nvSpPr>
          <p:spPr>
            <a:xfrm>
              <a:off x="427009" y="4797290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b="1" dirty="0">
                  <a:solidFill>
                    <a:srgbClr val="FF0000"/>
                  </a:solidFill>
                </a:rPr>
                <a:t>1</a:t>
              </a:r>
              <a:endParaRPr lang="zh-TW" altLang="en-US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6E94A96-BCC7-0143-B15F-A7326F670552}"/>
                </a:ext>
              </a:extLst>
            </p:cNvPr>
            <p:cNvSpPr/>
            <p:nvPr/>
          </p:nvSpPr>
          <p:spPr>
            <a:xfrm>
              <a:off x="383232" y="4889093"/>
              <a:ext cx="586408" cy="58583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0678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940D-C259-8D4C-B1EA-4CEB2ABA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45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Software execution models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043E4-D1E5-D94A-BCB4-D613CC7A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FA67944-96C3-8C48-8F4D-1CD760919879}"/>
              </a:ext>
            </a:extLst>
          </p:cNvPr>
          <p:cNvCxnSpPr>
            <a:cxnSpLocks/>
            <a:stCxn id="27" idx="0"/>
            <a:endCxn id="22" idx="2"/>
          </p:cNvCxnSpPr>
          <p:nvPr/>
        </p:nvCxnSpPr>
        <p:spPr>
          <a:xfrm flipV="1">
            <a:off x="3215680" y="3741938"/>
            <a:ext cx="0" cy="911198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6B7BEBA-5FA2-274A-9D33-90033C6A8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566" y="2492896"/>
            <a:ext cx="2250228" cy="1249042"/>
          </a:xfrm>
          <a:prstGeom prst="roundRect">
            <a:avLst>
              <a:gd name="adj" fmla="val 23989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/>
              <a:t>User interface </a:t>
            </a:r>
          </a:p>
          <a:p>
            <a:pPr algn="ctr">
              <a:defRPr/>
            </a:pPr>
            <a:r>
              <a:rPr lang="en-US" sz="1700" dirty="0"/>
              <a:t>Product functionality</a:t>
            </a:r>
          </a:p>
          <a:p>
            <a:pPr algn="ctr">
              <a:defRPr/>
            </a:pPr>
            <a:r>
              <a:rPr lang="en-US" sz="1700" dirty="0"/>
              <a:t>User data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B624DE-0DC6-9A41-830F-8FAEFCEFE2B3}"/>
              </a:ext>
            </a:extLst>
          </p:cNvPr>
          <p:cNvSpPr txBox="1"/>
          <p:nvPr/>
        </p:nvSpPr>
        <p:spPr>
          <a:xfrm>
            <a:off x="1910546" y="1689397"/>
            <a:ext cx="2610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Stand-alone execution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16FF25-D41B-FA4C-88FF-14E9F79668A9}"/>
              </a:ext>
            </a:extLst>
          </p:cNvPr>
          <p:cNvSpPr txBox="1"/>
          <p:nvPr/>
        </p:nvSpPr>
        <p:spPr>
          <a:xfrm>
            <a:off x="4792997" y="1689397"/>
            <a:ext cx="2610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Hybrid execution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E8A027A-9A9D-144C-BDEB-776149CD0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566" y="4653136"/>
            <a:ext cx="2250228" cy="1249042"/>
          </a:xfrm>
          <a:prstGeom prst="roundRect">
            <a:avLst>
              <a:gd name="adj" fmla="val 23989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/>
              <a:t>Product updates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2ABC9C-040D-A647-A1B7-282891201F44}"/>
              </a:ext>
            </a:extLst>
          </p:cNvPr>
          <p:cNvSpPr txBox="1"/>
          <p:nvPr/>
        </p:nvSpPr>
        <p:spPr>
          <a:xfrm>
            <a:off x="1910546" y="2115348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User’s computer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98508C-ACBB-F24A-8FE3-ED48166B1B6F}"/>
              </a:ext>
            </a:extLst>
          </p:cNvPr>
          <p:cNvSpPr txBox="1"/>
          <p:nvPr/>
        </p:nvSpPr>
        <p:spPr>
          <a:xfrm>
            <a:off x="1910546" y="6021289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Vendor’s servers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4A3F47E-3AF0-E043-B857-DD59F9954BD6}"/>
              </a:ext>
            </a:extLst>
          </p:cNvPr>
          <p:cNvCxnSpPr>
            <a:cxnSpLocks/>
          </p:cNvCxnSpPr>
          <p:nvPr/>
        </p:nvCxnSpPr>
        <p:spPr>
          <a:xfrm flipV="1">
            <a:off x="6098131" y="3748035"/>
            <a:ext cx="0" cy="911198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F8EEA15-4DAF-654B-91D2-55198A014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017" y="2498993"/>
            <a:ext cx="2250228" cy="1249042"/>
          </a:xfrm>
          <a:prstGeom prst="roundRect">
            <a:avLst>
              <a:gd name="adj" fmla="val 23989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/>
              <a:t>User interface </a:t>
            </a:r>
          </a:p>
          <a:p>
            <a:pPr algn="ctr">
              <a:defRPr/>
            </a:pPr>
            <a:r>
              <a:rPr lang="en-US" sz="1700" dirty="0"/>
              <a:t>Partial functionality</a:t>
            </a:r>
          </a:p>
          <a:p>
            <a:pPr algn="ctr">
              <a:defRPr/>
            </a:pPr>
            <a:r>
              <a:rPr lang="en-US" sz="1700" dirty="0"/>
              <a:t>User data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05664AD5-DF95-0C42-B2E7-21FF6B658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017" y="4659233"/>
            <a:ext cx="2250228" cy="1249042"/>
          </a:xfrm>
          <a:prstGeom prst="roundRect">
            <a:avLst>
              <a:gd name="adj" fmla="val 23989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/>
              <a:t>Additional functionality</a:t>
            </a:r>
          </a:p>
          <a:p>
            <a:pPr algn="ctr">
              <a:defRPr/>
            </a:pPr>
            <a:r>
              <a:rPr lang="en-US" sz="1700" dirty="0"/>
              <a:t>User data backups</a:t>
            </a:r>
          </a:p>
          <a:p>
            <a:pPr algn="ctr">
              <a:defRPr/>
            </a:pPr>
            <a:r>
              <a:rPr lang="en-US" sz="1700" dirty="0"/>
              <a:t>Product updates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2AFEFC-9081-A943-B9E5-F3D49D77E0D7}"/>
              </a:ext>
            </a:extLst>
          </p:cNvPr>
          <p:cNvSpPr txBox="1"/>
          <p:nvPr/>
        </p:nvSpPr>
        <p:spPr>
          <a:xfrm>
            <a:off x="4792997" y="2121445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User’s computer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9CA7BAC-80D7-E84B-9AAC-2C4EDDE6B4F5}"/>
              </a:ext>
            </a:extLst>
          </p:cNvPr>
          <p:cNvSpPr txBox="1"/>
          <p:nvPr/>
        </p:nvSpPr>
        <p:spPr>
          <a:xfrm>
            <a:off x="4792997" y="6027386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Vendor’s servers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154760-DC1B-2747-9A97-1826A8714C05}"/>
              </a:ext>
            </a:extLst>
          </p:cNvPr>
          <p:cNvSpPr txBox="1"/>
          <p:nvPr/>
        </p:nvSpPr>
        <p:spPr>
          <a:xfrm>
            <a:off x="7608168" y="1706906"/>
            <a:ext cx="2610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Software as a service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F74CDA3-82A9-424E-B2AC-645CEF704FEC}"/>
              </a:ext>
            </a:extLst>
          </p:cNvPr>
          <p:cNvCxnSpPr>
            <a:cxnSpLocks/>
            <a:stCxn id="45" idx="0"/>
          </p:cNvCxnSpPr>
          <p:nvPr/>
        </p:nvCxnSpPr>
        <p:spPr>
          <a:xfrm flipH="1" flipV="1">
            <a:off x="8893360" y="3765544"/>
            <a:ext cx="19942" cy="911198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A8F57A4-0AC4-EF4B-8CFC-E62C647B9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8188" y="2516502"/>
            <a:ext cx="2250228" cy="1249042"/>
          </a:xfrm>
          <a:prstGeom prst="roundRect">
            <a:avLst>
              <a:gd name="adj" fmla="val 23989"/>
            </a:avLst>
          </a:prstGeom>
          <a:solidFill>
            <a:srgbClr val="FFC000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/>
              <a:t>User interface </a:t>
            </a:r>
          </a:p>
          <a:p>
            <a:pPr algn="ctr">
              <a:defRPr/>
            </a:pPr>
            <a:r>
              <a:rPr lang="en-US" sz="1700" dirty="0"/>
              <a:t>(browser or app)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5BC42CC-0223-364D-9264-7DACB71D2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8188" y="4676742"/>
            <a:ext cx="2250228" cy="1249042"/>
          </a:xfrm>
          <a:prstGeom prst="roundRect">
            <a:avLst>
              <a:gd name="adj" fmla="val 23989"/>
            </a:avLst>
          </a:prstGeom>
          <a:solidFill>
            <a:srgbClr val="FFC000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/>
              <a:t>Product functionality</a:t>
            </a:r>
          </a:p>
          <a:p>
            <a:pPr algn="ctr">
              <a:defRPr/>
            </a:pPr>
            <a:r>
              <a:rPr lang="en-US" sz="1700" dirty="0"/>
              <a:t>User data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A2A361E-A90C-FE4F-B4F3-43410894C2EA}"/>
              </a:ext>
            </a:extLst>
          </p:cNvPr>
          <p:cNvSpPr txBox="1"/>
          <p:nvPr/>
        </p:nvSpPr>
        <p:spPr>
          <a:xfrm>
            <a:off x="7608168" y="2138954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User’s computer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1A9FF29-70D0-6143-BC8F-21E0B8C2CD3D}"/>
              </a:ext>
            </a:extLst>
          </p:cNvPr>
          <p:cNvSpPr txBox="1"/>
          <p:nvPr/>
        </p:nvSpPr>
        <p:spPr>
          <a:xfrm>
            <a:off x="7608168" y="6044895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Vendor’s servers</a:t>
            </a:r>
          </a:p>
        </p:txBody>
      </p:sp>
    </p:spTree>
    <p:extLst>
      <p:ext uri="{BB962C8B-B14F-4D97-AF65-F5344CB8AC3E}">
        <p14:creationId xmlns:p14="http://schemas.microsoft.com/office/powerpoint/2010/main" val="2093707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940D-C259-8D4C-B1EA-4CEB2ABA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450" y="0"/>
            <a:ext cx="8229600" cy="1030924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Product management concerns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8F833-D1B4-084E-A918-4CD2DC9A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043E4-D1E5-D94A-BCB4-D613CC7A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472AC1-5622-5044-9808-14F0C4975DF3}"/>
              </a:ext>
            </a:extLst>
          </p:cNvPr>
          <p:cNvSpPr/>
          <p:nvPr/>
        </p:nvSpPr>
        <p:spPr>
          <a:xfrm>
            <a:off x="5161916" y="3183044"/>
            <a:ext cx="1961226" cy="1743869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Product manager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FAC8EA-274E-6845-BC78-923E0F4B1DD8}"/>
              </a:ext>
            </a:extLst>
          </p:cNvPr>
          <p:cNvCxnSpPr>
            <a:cxnSpLocks/>
            <a:stCxn id="8" idx="0"/>
            <a:endCxn id="39" idx="4"/>
          </p:cNvCxnSpPr>
          <p:nvPr/>
        </p:nvCxnSpPr>
        <p:spPr>
          <a:xfrm flipV="1">
            <a:off x="6142529" y="2652589"/>
            <a:ext cx="52978" cy="530454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B560C62-2788-E141-AC3E-A199E695708B}"/>
              </a:ext>
            </a:extLst>
          </p:cNvPr>
          <p:cNvCxnSpPr>
            <a:cxnSpLocks/>
            <a:stCxn id="44" idx="1"/>
            <a:endCxn id="8" idx="5"/>
          </p:cNvCxnSpPr>
          <p:nvPr/>
        </p:nvCxnSpPr>
        <p:spPr>
          <a:xfrm flipH="1" flipV="1">
            <a:off x="6835927" y="4671528"/>
            <a:ext cx="627408" cy="381008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7E40601-CBB1-2E45-9950-1EA9B9D59C06}"/>
              </a:ext>
            </a:extLst>
          </p:cNvPr>
          <p:cNvCxnSpPr>
            <a:cxnSpLocks/>
            <a:stCxn id="8" idx="3"/>
            <a:endCxn id="40" idx="7"/>
          </p:cNvCxnSpPr>
          <p:nvPr/>
        </p:nvCxnSpPr>
        <p:spPr>
          <a:xfrm flipH="1">
            <a:off x="4901869" y="4671528"/>
            <a:ext cx="547262" cy="301872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 32">
            <a:extLst>
              <a:ext uri="{FF2B5EF4-FFF2-40B4-BE49-F238E27FC236}">
                <a16:creationId xmlns:a16="http://schemas.microsoft.com/office/drawing/2014/main" id="{B90BB890-DAF0-F941-A1D5-9E7FFA8488D1}"/>
              </a:ext>
            </a:extLst>
          </p:cNvPr>
          <p:cNvSpPr/>
          <p:nvPr/>
        </p:nvSpPr>
        <p:spPr>
          <a:xfrm>
            <a:off x="3701318" y="1730396"/>
            <a:ext cx="5022974" cy="4598793"/>
          </a:xfrm>
          <a:prstGeom prst="arc">
            <a:avLst>
              <a:gd name="adj1" fmla="val 9741802"/>
              <a:gd name="adj2" fmla="val 14635118"/>
            </a:avLst>
          </a:prstGeom>
          <a:noFill/>
          <a:ln w="101600">
            <a:solidFill>
              <a:schemeClr val="bg1">
                <a:lumMod val="6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5CE6C5C4-5FEB-A14D-A26F-29680D3A7CA9}"/>
              </a:ext>
            </a:extLst>
          </p:cNvPr>
          <p:cNvSpPr/>
          <p:nvPr/>
        </p:nvSpPr>
        <p:spPr>
          <a:xfrm>
            <a:off x="3701318" y="1730396"/>
            <a:ext cx="5022974" cy="4598793"/>
          </a:xfrm>
          <a:prstGeom prst="arc">
            <a:avLst>
              <a:gd name="adj1" fmla="val 3775274"/>
              <a:gd name="adj2" fmla="val 7120452"/>
            </a:avLst>
          </a:prstGeom>
          <a:noFill/>
          <a:ln w="101600">
            <a:solidFill>
              <a:schemeClr val="bg1">
                <a:lumMod val="6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B641726D-2A04-C344-867A-777D0D9C13A5}"/>
              </a:ext>
            </a:extLst>
          </p:cNvPr>
          <p:cNvSpPr/>
          <p:nvPr/>
        </p:nvSpPr>
        <p:spPr>
          <a:xfrm>
            <a:off x="3701318" y="1730396"/>
            <a:ext cx="5022974" cy="4598793"/>
          </a:xfrm>
          <a:prstGeom prst="arc">
            <a:avLst>
              <a:gd name="adj1" fmla="val 17753740"/>
              <a:gd name="adj2" fmla="val 1006704"/>
            </a:avLst>
          </a:prstGeom>
          <a:noFill/>
          <a:ln w="101600">
            <a:solidFill>
              <a:schemeClr val="bg1">
                <a:lumMod val="6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F45E486-27D8-CF45-B954-E18AA9D79371}"/>
              </a:ext>
            </a:extLst>
          </p:cNvPr>
          <p:cNvSpPr/>
          <p:nvPr/>
        </p:nvSpPr>
        <p:spPr>
          <a:xfrm>
            <a:off x="5214894" y="908721"/>
            <a:ext cx="1961226" cy="174386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Business 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needs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C4926C6-4649-FC44-BCBF-0BF5FAEC0729}"/>
              </a:ext>
            </a:extLst>
          </p:cNvPr>
          <p:cNvSpPr/>
          <p:nvPr/>
        </p:nvSpPr>
        <p:spPr>
          <a:xfrm>
            <a:off x="3227858" y="4718017"/>
            <a:ext cx="1961226" cy="174386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Technology 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constraints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F10589E-910A-A640-945F-3E5E43895909}"/>
              </a:ext>
            </a:extLst>
          </p:cNvPr>
          <p:cNvSpPr/>
          <p:nvPr/>
        </p:nvSpPr>
        <p:spPr>
          <a:xfrm>
            <a:off x="7176120" y="4797153"/>
            <a:ext cx="1961226" cy="174386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Customer 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experience</a:t>
            </a:r>
          </a:p>
        </p:txBody>
      </p:sp>
    </p:spTree>
    <p:extLst>
      <p:ext uri="{BB962C8B-B14F-4D97-AF65-F5344CB8AC3E}">
        <p14:creationId xmlns:p14="http://schemas.microsoft.com/office/powerpoint/2010/main" val="3207133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940D-C259-8D4C-B1EA-4CEB2ABA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450" y="0"/>
            <a:ext cx="8229600" cy="13915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Technical interactions of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product managers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8F833-D1B4-084E-A918-4CD2DC9A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043E4-D1E5-D94A-BCB4-D613CC7A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472AC1-5622-5044-9808-14F0C4975DF3}"/>
              </a:ext>
            </a:extLst>
          </p:cNvPr>
          <p:cNvSpPr/>
          <p:nvPr/>
        </p:nvSpPr>
        <p:spPr>
          <a:xfrm>
            <a:off x="5161916" y="3095359"/>
            <a:ext cx="1961226" cy="1743869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Product manager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FAC8EA-274E-6845-BC78-923E0F4B1DD8}"/>
              </a:ext>
            </a:extLst>
          </p:cNvPr>
          <p:cNvCxnSpPr>
            <a:cxnSpLocks/>
          </p:cNvCxnSpPr>
          <p:nvPr/>
        </p:nvCxnSpPr>
        <p:spPr>
          <a:xfrm flipH="1" flipV="1">
            <a:off x="6136574" y="2534906"/>
            <a:ext cx="11913" cy="560452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A3CAFD3-1096-4A49-B367-BF0108CA1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601" y="2564904"/>
            <a:ext cx="1962729" cy="1017670"/>
          </a:xfrm>
          <a:prstGeom prst="roundRect">
            <a:avLst>
              <a:gd name="adj" fmla="val 7883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/>
              <a:t>Product </a:t>
            </a:r>
            <a:br>
              <a:rPr lang="en-US" sz="2200" dirty="0"/>
            </a:br>
            <a:r>
              <a:rPr lang="en-US" sz="2200" dirty="0"/>
              <a:t>backlog management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A5EA15E-1EE4-BB4F-B800-8A06560A3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1166" y="1517236"/>
            <a:ext cx="1962729" cy="1017670"/>
          </a:xfrm>
          <a:prstGeom prst="roundRect">
            <a:avLst>
              <a:gd name="adj" fmla="val 7883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/>
              <a:t>Product </a:t>
            </a:r>
            <a:br>
              <a:rPr lang="en-US" sz="2200" dirty="0"/>
            </a:br>
            <a:r>
              <a:rPr lang="en-US" sz="2200" dirty="0"/>
              <a:t>vision management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532AB51-04A7-3D45-A465-5343822D1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643" y="4365104"/>
            <a:ext cx="1962729" cy="1017670"/>
          </a:xfrm>
          <a:prstGeom prst="roundRect">
            <a:avLst>
              <a:gd name="adj" fmla="val 7883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/>
              <a:t>Acceptance </a:t>
            </a:r>
            <a:br>
              <a:rPr lang="en-US" sz="2200" dirty="0"/>
            </a:br>
            <a:r>
              <a:rPr lang="en-US" sz="2200" dirty="0"/>
              <a:t>testing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F2110A9-5DD6-8C4E-8E1F-E46C8E266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828" y="5368714"/>
            <a:ext cx="1807402" cy="1157183"/>
          </a:xfrm>
          <a:prstGeom prst="roundRect">
            <a:avLst>
              <a:gd name="adj" fmla="val 7883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/>
              <a:t>User </a:t>
            </a:r>
            <a:br>
              <a:rPr lang="en-US" sz="2200" dirty="0"/>
            </a:br>
            <a:r>
              <a:rPr lang="en-US" sz="2200" dirty="0"/>
              <a:t>interface </a:t>
            </a:r>
            <a:br>
              <a:rPr lang="en-US" sz="2200" dirty="0"/>
            </a:br>
            <a:r>
              <a:rPr lang="en-US" sz="2200" dirty="0"/>
              <a:t>design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9647544-1085-F444-BF6C-2A7BCD12B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672" y="4365104"/>
            <a:ext cx="1962729" cy="1017670"/>
          </a:xfrm>
          <a:prstGeom prst="roundRect">
            <a:avLst>
              <a:gd name="adj" fmla="val 7883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/>
              <a:t>Customer </a:t>
            </a:r>
            <a:br>
              <a:rPr lang="en-US" sz="2200" dirty="0"/>
            </a:br>
            <a:r>
              <a:rPr lang="en-US" sz="2200" dirty="0"/>
              <a:t>testing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9A1516E-1840-F34F-821B-D6419C620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672" y="2564904"/>
            <a:ext cx="1962729" cy="1017670"/>
          </a:xfrm>
          <a:prstGeom prst="roundRect">
            <a:avLst>
              <a:gd name="adj" fmla="val 7883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/>
              <a:t>User stories </a:t>
            </a:r>
            <a:br>
              <a:rPr lang="en-US" sz="2200" dirty="0"/>
            </a:br>
            <a:r>
              <a:rPr lang="en-US" sz="2200" dirty="0"/>
              <a:t> and </a:t>
            </a:r>
            <a:br>
              <a:rPr lang="en-US" sz="2200" dirty="0"/>
            </a:br>
            <a:r>
              <a:rPr lang="en-US" sz="2200" dirty="0"/>
              <a:t>scenarios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B560C62-2788-E141-AC3E-A199E695708B}"/>
              </a:ext>
            </a:extLst>
          </p:cNvPr>
          <p:cNvCxnSpPr>
            <a:cxnSpLocks/>
          </p:cNvCxnSpPr>
          <p:nvPr/>
        </p:nvCxnSpPr>
        <p:spPr>
          <a:xfrm flipH="1" flipV="1">
            <a:off x="6124661" y="4823744"/>
            <a:ext cx="11913" cy="560452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DED2CB2-17ED-8145-B6D5-479F97D69BA3}"/>
              </a:ext>
            </a:extLst>
          </p:cNvPr>
          <p:cNvCxnSpPr>
            <a:cxnSpLocks/>
            <a:stCxn id="8" idx="1"/>
            <a:endCxn id="25" idx="3"/>
          </p:cNvCxnSpPr>
          <p:nvPr/>
        </p:nvCxnSpPr>
        <p:spPr>
          <a:xfrm flipH="1" flipV="1">
            <a:off x="4458329" y="3073740"/>
            <a:ext cx="990802" cy="277003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7E40601-CBB1-2E45-9950-1EA9B9D59C06}"/>
              </a:ext>
            </a:extLst>
          </p:cNvPr>
          <p:cNvCxnSpPr>
            <a:cxnSpLocks/>
            <a:stCxn id="8" idx="3"/>
            <a:endCxn id="27" idx="3"/>
          </p:cNvCxnSpPr>
          <p:nvPr/>
        </p:nvCxnSpPr>
        <p:spPr>
          <a:xfrm flipH="1">
            <a:off x="4490371" y="4583843"/>
            <a:ext cx="958760" cy="29009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EAF0EF7-6B7B-9142-88BA-E3366C4FA14E}"/>
              </a:ext>
            </a:extLst>
          </p:cNvPr>
          <p:cNvCxnSpPr>
            <a:cxnSpLocks/>
            <a:stCxn id="8" idx="5"/>
            <a:endCxn id="30" idx="1"/>
          </p:cNvCxnSpPr>
          <p:nvPr/>
        </p:nvCxnSpPr>
        <p:spPr>
          <a:xfrm>
            <a:off x="6835927" y="4583843"/>
            <a:ext cx="897744" cy="29009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A5ADFAA-8A60-354E-92F0-4E186229AA9C}"/>
              </a:ext>
            </a:extLst>
          </p:cNvPr>
          <p:cNvCxnSpPr>
            <a:cxnSpLocks/>
            <a:stCxn id="8" idx="7"/>
            <a:endCxn id="31" idx="1"/>
          </p:cNvCxnSpPr>
          <p:nvPr/>
        </p:nvCxnSpPr>
        <p:spPr>
          <a:xfrm flipV="1">
            <a:off x="6835927" y="3073740"/>
            <a:ext cx="897744" cy="277003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019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06107-ACB8-8043-AE51-A250C2BEA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5" y="188640"/>
            <a:ext cx="8929563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Software Development Life Cycle </a:t>
            </a:r>
            <a:r>
              <a:rPr lang="en-US" sz="2400" dirty="0">
                <a:solidFill>
                  <a:schemeClr val="accent1"/>
                </a:solidFill>
              </a:rPr>
              <a:t>(SDLC)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The waterfall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95118-C47B-5F49-B125-5F0A919AD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A9A958F-91EC-E34B-A881-86AE4075C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90" y="1670020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Requirements </a:t>
            </a:r>
            <a:br>
              <a:rPr lang="en-US" dirty="0"/>
            </a:br>
            <a:r>
              <a:rPr lang="en-US" dirty="0"/>
              <a:t>definition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3D832D-73E8-8F4A-AFFA-068082B57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174" y="2663755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System and Software design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5D50CBC-2606-A942-B96C-D6596FAB0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522" y="3667005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Implementation and unit testing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A33732E-8DB7-494E-8310-2C66B049C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1745" y="4590107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Integration and system testing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423AB6A-7872-C249-80C3-4D99C08C9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240" y="5592654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Operation and maintenance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5713B6F8-7E0B-6D42-836B-0511318A58BA}"/>
              </a:ext>
            </a:extLst>
          </p:cNvPr>
          <p:cNvCxnSpPr>
            <a:stCxn id="6" idx="3"/>
            <a:endCxn id="7" idx="0"/>
          </p:cNvCxnSpPr>
          <p:nvPr/>
        </p:nvCxnSpPr>
        <p:spPr>
          <a:xfrm>
            <a:off x="3603929" y="2100362"/>
            <a:ext cx="795615" cy="563393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60D15B15-F223-124D-95EE-3354069FE8EF}"/>
              </a:ext>
            </a:extLst>
          </p:cNvPr>
          <p:cNvCxnSpPr>
            <a:cxnSpLocks/>
            <a:stCxn id="7" idx="3"/>
            <a:endCxn id="8" idx="0"/>
          </p:cNvCxnSpPr>
          <p:nvPr/>
        </p:nvCxnSpPr>
        <p:spPr>
          <a:xfrm>
            <a:off x="5303913" y="3094096"/>
            <a:ext cx="684979" cy="57290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65E72B4D-3F99-3546-B8EC-D07EE18CEEC5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>
            <a:off x="6893260" y="4097346"/>
            <a:ext cx="712854" cy="49276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AB950C16-F3DB-A542-A012-AA15A7275720}"/>
              </a:ext>
            </a:extLst>
          </p:cNvPr>
          <p:cNvCxnSpPr>
            <a:cxnSpLocks/>
            <a:stCxn id="9" idx="3"/>
            <a:endCxn id="10" idx="0"/>
          </p:cNvCxnSpPr>
          <p:nvPr/>
        </p:nvCxnSpPr>
        <p:spPr>
          <a:xfrm>
            <a:off x="8510483" y="5020449"/>
            <a:ext cx="650126" cy="57220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6EE27BCA-556C-614A-BB49-DDEB2B603352}"/>
              </a:ext>
            </a:extLst>
          </p:cNvPr>
          <p:cNvCxnSpPr>
            <a:cxnSpLocks/>
            <a:endCxn id="9" idx="2"/>
          </p:cNvCxnSpPr>
          <p:nvPr/>
        </p:nvCxnSpPr>
        <p:spPr>
          <a:xfrm rot="10800000">
            <a:off x="7606114" y="5450789"/>
            <a:ext cx="650126" cy="572206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11B03968-A895-364D-B1FE-8C285A585806}"/>
              </a:ext>
            </a:extLst>
          </p:cNvPr>
          <p:cNvCxnSpPr>
            <a:cxnSpLocks/>
            <a:endCxn id="8" idx="2"/>
          </p:cNvCxnSpPr>
          <p:nvPr/>
        </p:nvCxnSpPr>
        <p:spPr>
          <a:xfrm rot="10800000">
            <a:off x="5988891" y="4527689"/>
            <a:ext cx="2216792" cy="1495307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BF98DC7C-98C4-1F4A-A84E-D469D700A067}"/>
              </a:ext>
            </a:extLst>
          </p:cNvPr>
          <p:cNvCxnSpPr>
            <a:cxnSpLocks/>
            <a:stCxn id="10" idx="1"/>
            <a:endCxn id="7" idx="2"/>
          </p:cNvCxnSpPr>
          <p:nvPr/>
        </p:nvCxnSpPr>
        <p:spPr>
          <a:xfrm rot="10800000">
            <a:off x="4399545" y="3524437"/>
            <a:ext cx="3856697" cy="249855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3404DA58-E4DB-2A4F-88D8-E3DF3DBDA9F2}"/>
              </a:ext>
            </a:extLst>
          </p:cNvPr>
          <p:cNvCxnSpPr>
            <a:cxnSpLocks/>
            <a:stCxn id="10" idx="1"/>
            <a:endCxn id="6" idx="2"/>
          </p:cNvCxnSpPr>
          <p:nvPr/>
        </p:nvCxnSpPr>
        <p:spPr>
          <a:xfrm rot="10800000">
            <a:off x="2699561" y="2530704"/>
            <a:ext cx="5556681" cy="3492293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7F45DC00-2FBD-EF44-A879-A63DCAA5E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(2015), Software Engineering, 10th Edition, Pearson.</a:t>
            </a:r>
          </a:p>
        </p:txBody>
      </p:sp>
    </p:spTree>
    <p:extLst>
      <p:ext uri="{BB962C8B-B14F-4D97-AF65-F5344CB8AC3E}">
        <p14:creationId xmlns:p14="http://schemas.microsoft.com/office/powerpoint/2010/main" val="3091789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F4003-70CE-1C4B-8D04-E377B30A3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3" y="142925"/>
            <a:ext cx="8388003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Plan-based and Agile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3BCCC-8979-DB48-A55A-2607F6E92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CB8732F-9CC3-254D-96BF-A595CE372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0856" y="2264252"/>
            <a:ext cx="1584176" cy="720080"/>
          </a:xfrm>
          <a:prstGeom prst="roundRect">
            <a:avLst>
              <a:gd name="adj" fmla="val 9274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Requirements </a:t>
            </a:r>
            <a:br>
              <a:rPr lang="en-US" dirty="0"/>
            </a:br>
            <a:r>
              <a:rPr lang="en-US" dirty="0"/>
              <a:t>specification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8E97ABE-E234-B24E-93C3-8D7267262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7608" y="2193952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Requirements </a:t>
            </a:r>
            <a:br>
              <a:rPr lang="en-US" dirty="0"/>
            </a:br>
            <a:r>
              <a:rPr lang="en-US" dirty="0"/>
              <a:t>engineering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B9B2A56-7BC7-FF49-B2FE-9D6243E74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2527" y="2193952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Design and implementation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58FAFFD-4F61-334F-8F04-013342838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208" y="4941169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Requirements </a:t>
            </a:r>
            <a:br>
              <a:rPr lang="en-US" dirty="0"/>
            </a:br>
            <a:r>
              <a:rPr lang="en-US" dirty="0"/>
              <a:t>engineering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EFF814C-1A7D-024A-A7D3-91789FEB9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545" y="4941169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Design and implementation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69FA192-6CB8-2F44-BE9B-253D39C048D8}"/>
              </a:ext>
            </a:extLst>
          </p:cNvPr>
          <p:cNvSpPr/>
          <p:nvPr/>
        </p:nvSpPr>
        <p:spPr>
          <a:xfrm>
            <a:off x="5015880" y="4437112"/>
            <a:ext cx="2160240" cy="1475121"/>
          </a:xfrm>
          <a:prstGeom prst="arc">
            <a:avLst>
              <a:gd name="adj1" fmla="val 11598803"/>
              <a:gd name="adj2" fmla="val 20782976"/>
            </a:avLst>
          </a:prstGeom>
          <a:noFill/>
          <a:ln w="381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BD6BB434-3CBA-6C40-B79B-C000F4590C26}"/>
              </a:ext>
            </a:extLst>
          </p:cNvPr>
          <p:cNvSpPr/>
          <p:nvPr/>
        </p:nvSpPr>
        <p:spPr>
          <a:xfrm>
            <a:off x="3863752" y="4589512"/>
            <a:ext cx="4464496" cy="1719809"/>
          </a:xfrm>
          <a:prstGeom prst="arc">
            <a:avLst>
              <a:gd name="adj1" fmla="val 629487"/>
              <a:gd name="adj2" fmla="val 10150990"/>
            </a:avLst>
          </a:prstGeom>
          <a:noFill/>
          <a:ln w="381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4F967C7C-A30E-B345-8978-9D4245F900E7}"/>
              </a:ext>
            </a:extLst>
          </p:cNvPr>
          <p:cNvSpPr/>
          <p:nvPr/>
        </p:nvSpPr>
        <p:spPr>
          <a:xfrm>
            <a:off x="3431402" y="1790650"/>
            <a:ext cx="5068073" cy="1822063"/>
          </a:xfrm>
          <a:prstGeom prst="arc">
            <a:avLst>
              <a:gd name="adj1" fmla="val 673640"/>
              <a:gd name="adj2" fmla="val 10250129"/>
            </a:avLst>
          </a:prstGeom>
          <a:noFill/>
          <a:ln w="381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BB49CD8C-3F9C-1946-AF3E-F92B3E18671F}"/>
              </a:ext>
            </a:extLst>
          </p:cNvPr>
          <p:cNvSpPr/>
          <p:nvPr/>
        </p:nvSpPr>
        <p:spPr>
          <a:xfrm>
            <a:off x="7998898" y="1855539"/>
            <a:ext cx="1193447" cy="960750"/>
          </a:xfrm>
          <a:prstGeom prst="arc">
            <a:avLst>
              <a:gd name="adj1" fmla="val 11598803"/>
              <a:gd name="adj2" fmla="val 659380"/>
            </a:avLst>
          </a:prstGeom>
          <a:noFill/>
          <a:ln w="381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F66C27CD-6966-5C45-B29F-BE36DBE47AC1}"/>
              </a:ext>
            </a:extLst>
          </p:cNvPr>
          <p:cNvSpPr/>
          <p:nvPr/>
        </p:nvSpPr>
        <p:spPr>
          <a:xfrm>
            <a:off x="3143673" y="1805943"/>
            <a:ext cx="1193447" cy="960750"/>
          </a:xfrm>
          <a:prstGeom prst="arc">
            <a:avLst>
              <a:gd name="adj1" fmla="val 11598803"/>
              <a:gd name="adj2" fmla="val 659380"/>
            </a:avLst>
          </a:prstGeom>
          <a:noFill/>
          <a:ln w="381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AAB656A-C08C-A84F-8C0A-29798DAA603E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 flipV="1">
            <a:off x="4376346" y="2624293"/>
            <a:ext cx="77451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425CEA0-5DCF-A84D-A12E-95366EA835A7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735033" y="2624293"/>
            <a:ext cx="67749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45B936D-40E5-CE40-8BDE-8D2D13B64AC4}"/>
              </a:ext>
            </a:extLst>
          </p:cNvPr>
          <p:cNvSpPr txBox="1"/>
          <p:nvPr/>
        </p:nvSpPr>
        <p:spPr>
          <a:xfrm>
            <a:off x="2251203" y="4514602"/>
            <a:ext cx="258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Agile development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1BBF84-FFF3-0547-B3F1-8EDCBD57A11B}"/>
              </a:ext>
            </a:extLst>
          </p:cNvPr>
          <p:cNvSpPr txBox="1"/>
          <p:nvPr/>
        </p:nvSpPr>
        <p:spPr>
          <a:xfrm>
            <a:off x="1795706" y="1340769"/>
            <a:ext cx="3364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Plan-based development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E1A086-DAAE-DE49-8E09-72CC4F20BF04}"/>
              </a:ext>
            </a:extLst>
          </p:cNvPr>
          <p:cNvSpPr txBox="1"/>
          <p:nvPr/>
        </p:nvSpPr>
        <p:spPr>
          <a:xfrm>
            <a:off x="4037341" y="3645025"/>
            <a:ext cx="4041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Requirements change requests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BFB92F3-2C50-9E45-99FF-A1DA687B9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21" y="1360836"/>
            <a:ext cx="8568951" cy="2721207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5">
                <a:lumMod val="75000"/>
              </a:schemeClr>
            </a:solidFill>
            <a:prstDash val="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B40B72B-A736-8D41-BAD3-17CFFC2D8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706" y="4240254"/>
            <a:ext cx="8568951" cy="2279610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2">
                <a:lumMod val="75000"/>
              </a:schemeClr>
            </a:solidFill>
            <a:prstDash val="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F8C12879-4ED1-3F43-990A-E19146D63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(2015), Software Engineering, 10th Edition, Pearson.</a:t>
            </a:r>
          </a:p>
        </p:txBody>
      </p:sp>
    </p:spTree>
    <p:extLst>
      <p:ext uri="{BB962C8B-B14F-4D97-AF65-F5344CB8AC3E}">
        <p14:creationId xmlns:p14="http://schemas.microsoft.com/office/powerpoint/2010/main" val="3602920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86409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Continuum of Life Cycles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465C67-23E6-1F4A-AB5B-83F9C4AC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Project Management Institute (2017), Agile Practice Guide, Project Management Institute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A04CE6-8008-0740-B484-099DDAA62B0F}"/>
              </a:ext>
            </a:extLst>
          </p:cNvPr>
          <p:cNvCxnSpPr>
            <a:cxnSpLocks/>
          </p:cNvCxnSpPr>
          <p:nvPr/>
        </p:nvCxnSpPr>
        <p:spPr>
          <a:xfrm>
            <a:off x="3719736" y="5805264"/>
            <a:ext cx="547260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CC744E3-94F6-B04F-A4C8-9044C2AD2B7B}"/>
              </a:ext>
            </a:extLst>
          </p:cNvPr>
          <p:cNvCxnSpPr>
            <a:cxnSpLocks/>
          </p:cNvCxnSpPr>
          <p:nvPr/>
        </p:nvCxnSpPr>
        <p:spPr>
          <a:xfrm flipV="1">
            <a:off x="3719736" y="1340769"/>
            <a:ext cx="0" cy="446449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F32194A-FC68-4F4A-835E-301D04771E46}"/>
              </a:ext>
            </a:extLst>
          </p:cNvPr>
          <p:cNvSpPr txBox="1"/>
          <p:nvPr/>
        </p:nvSpPr>
        <p:spPr>
          <a:xfrm>
            <a:off x="7464153" y="5149645"/>
            <a:ext cx="1613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Iterative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7BAA53-9E12-4D45-A568-81B554EBFE43}"/>
              </a:ext>
            </a:extLst>
          </p:cNvPr>
          <p:cNvSpPr txBox="1"/>
          <p:nvPr/>
        </p:nvSpPr>
        <p:spPr>
          <a:xfrm>
            <a:off x="3924801" y="5149645"/>
            <a:ext cx="1883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FD77F3-C42B-E04F-9ED4-49517A58EA6F}"/>
              </a:ext>
            </a:extLst>
          </p:cNvPr>
          <p:cNvSpPr txBox="1"/>
          <p:nvPr/>
        </p:nvSpPr>
        <p:spPr>
          <a:xfrm>
            <a:off x="3863752" y="1710221"/>
            <a:ext cx="2230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Incremental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CFEF0C-46E5-624E-91C7-9BA04E533506}"/>
              </a:ext>
            </a:extLst>
          </p:cNvPr>
          <p:cNvSpPr txBox="1"/>
          <p:nvPr/>
        </p:nvSpPr>
        <p:spPr>
          <a:xfrm>
            <a:off x="7940460" y="1764106"/>
            <a:ext cx="1035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78A967-CF89-1A41-B280-158639D24E54}"/>
              </a:ext>
            </a:extLst>
          </p:cNvPr>
          <p:cNvSpPr txBox="1"/>
          <p:nvPr/>
        </p:nvSpPr>
        <p:spPr>
          <a:xfrm>
            <a:off x="5202054" y="6063855"/>
            <a:ext cx="2068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Degree of Change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C15C9C-A136-2C44-8E8C-3018F1A25288}"/>
              </a:ext>
            </a:extLst>
          </p:cNvPr>
          <p:cNvSpPr txBox="1"/>
          <p:nvPr/>
        </p:nvSpPr>
        <p:spPr>
          <a:xfrm rot="16200000">
            <a:off x="1760404" y="3488452"/>
            <a:ext cx="2508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Frequency of Delivery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D655B4-6473-284A-A7DC-77B1A4C4131E}"/>
              </a:ext>
            </a:extLst>
          </p:cNvPr>
          <p:cNvSpPr txBox="1"/>
          <p:nvPr/>
        </p:nvSpPr>
        <p:spPr>
          <a:xfrm rot="16200000">
            <a:off x="3152695" y="5372549"/>
            <a:ext cx="52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5ECB1B-2028-B84B-8DBC-ED8CAEFB3982}"/>
              </a:ext>
            </a:extLst>
          </p:cNvPr>
          <p:cNvSpPr txBox="1"/>
          <p:nvPr/>
        </p:nvSpPr>
        <p:spPr>
          <a:xfrm rot="16200000">
            <a:off x="3120810" y="1524987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91A8C9-4BC3-2744-B696-6C4FFAB3FFCF}"/>
              </a:ext>
            </a:extLst>
          </p:cNvPr>
          <p:cNvSpPr txBox="1"/>
          <p:nvPr/>
        </p:nvSpPr>
        <p:spPr>
          <a:xfrm>
            <a:off x="3652243" y="5867980"/>
            <a:ext cx="56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A00467-8644-7C44-9EAA-718831C78469}"/>
              </a:ext>
            </a:extLst>
          </p:cNvPr>
          <p:cNvSpPr txBox="1"/>
          <p:nvPr/>
        </p:nvSpPr>
        <p:spPr>
          <a:xfrm>
            <a:off x="8601765" y="5877272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</a:p>
        </p:txBody>
      </p:sp>
      <p:sp>
        <p:nvSpPr>
          <p:cNvPr id="25" name="Up-Down Arrow 24">
            <a:extLst>
              <a:ext uri="{FF2B5EF4-FFF2-40B4-BE49-F238E27FC236}">
                <a16:creationId xmlns:a16="http://schemas.microsoft.com/office/drawing/2014/main" id="{2445BDD8-CB4D-5545-9BE0-BA1744B2037E}"/>
              </a:ext>
            </a:extLst>
          </p:cNvPr>
          <p:cNvSpPr/>
          <p:nvPr/>
        </p:nvSpPr>
        <p:spPr>
          <a:xfrm rot="2700925">
            <a:off x="5708106" y="1723164"/>
            <a:ext cx="1440160" cy="3979443"/>
          </a:xfrm>
          <a:prstGeom prst="upDownArrow">
            <a:avLst>
              <a:gd name="adj1" fmla="val 63410"/>
              <a:gd name="adj2" fmla="val 70232"/>
            </a:avLst>
          </a:prstGeom>
          <a:solidFill>
            <a:srgbClr val="FFD5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62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Predictive Life 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465C67-23E6-1F4A-AB5B-83F9C4AC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Project Management Institute (2017), Agile Practice Guide, Project Management Institute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00FAB96-6CA6-C84C-BC09-2F218226D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5912" y="2942946"/>
            <a:ext cx="1343784" cy="918102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Analyze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2F0C49-0C9B-A349-A0FE-704737E52AE3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3359696" y="3401997"/>
            <a:ext cx="37583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F0D68B3-74C9-A341-9C2E-7FE71E736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530" y="2942946"/>
            <a:ext cx="1343784" cy="918102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Design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C49311-C68C-7C41-A2D6-48D129FED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5148" y="2942946"/>
            <a:ext cx="1343784" cy="918102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Build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C33793-94ED-6B47-9E82-B87039CC9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4766" y="2942946"/>
            <a:ext cx="1343784" cy="918102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Test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C831C68-5249-B548-83DF-D9C10556F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4383" y="2942946"/>
            <a:ext cx="1343784" cy="918102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Deliver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8C3B97-8D4B-344C-BF02-08D3156CA41A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079314" y="3401997"/>
            <a:ext cx="37583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64CB77-6170-5342-AFAC-BA4CE372E62E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6798932" y="3401997"/>
            <a:ext cx="37583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723A19-86FF-8941-9FBE-B02D825AA54B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8518551" y="3401997"/>
            <a:ext cx="37583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636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Iterative Life 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465C67-23E6-1F4A-AB5B-83F9C4AC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Project Management Institute (2017), Agile Practice Guide, Project Management Institute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25D02D6-4FD3-2348-AFED-F77A9CDDA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3645024"/>
            <a:ext cx="1656184" cy="108012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Analyze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A5F37E-AC6A-0541-B062-0B938318CCC7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3647728" y="4185084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D3C769D-A14E-014E-869D-77C03B94D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3645024"/>
            <a:ext cx="1656184" cy="108012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Analyze</a:t>
            </a:r>
          </a:p>
          <a:p>
            <a:pPr algn="ctr">
              <a:defRPr/>
            </a:pPr>
            <a:r>
              <a:rPr lang="en-US" sz="2400" b="1" dirty="0"/>
              <a:t>Design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5251283-A15F-DD44-8B38-13646FAD9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040" y="3645024"/>
            <a:ext cx="1656184" cy="108012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Build</a:t>
            </a:r>
          </a:p>
          <a:p>
            <a:pPr algn="ctr">
              <a:defRPr/>
            </a:pPr>
            <a:r>
              <a:rPr lang="en-US" sz="2400" b="1" dirty="0"/>
              <a:t>Test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CC4DFCA-6C1E-CB49-80F0-800A6E500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8288" y="3645024"/>
            <a:ext cx="1656184" cy="108012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Deliver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560287C-833C-F74F-ADF9-2D60018CBD12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5879976" y="4185084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2BCCD76-CAEE-8343-8FF7-3CAE419B3BDE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8112224" y="4185084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7C4449D8-8AE8-EA4C-A232-CA8391B00313}"/>
              </a:ext>
            </a:extLst>
          </p:cNvPr>
          <p:cNvSpPr/>
          <p:nvPr/>
        </p:nvSpPr>
        <p:spPr>
          <a:xfrm>
            <a:off x="4511824" y="3094208"/>
            <a:ext cx="936104" cy="1047656"/>
          </a:xfrm>
          <a:prstGeom prst="arc">
            <a:avLst>
              <a:gd name="adj1" fmla="val 10932647"/>
              <a:gd name="adj2" fmla="val 21298226"/>
            </a:avLst>
          </a:prstGeom>
          <a:noFill/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161867-A0E6-C248-ABFF-A43D8AE1CC7E}"/>
              </a:ext>
            </a:extLst>
          </p:cNvPr>
          <p:cNvSpPr txBox="1"/>
          <p:nvPr/>
        </p:nvSpPr>
        <p:spPr>
          <a:xfrm>
            <a:off x="4308902" y="2719570"/>
            <a:ext cx="1461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Prototype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5E31662D-57C7-F442-A725-B44D6842EDED}"/>
              </a:ext>
            </a:extLst>
          </p:cNvPr>
          <p:cNvSpPr/>
          <p:nvPr/>
        </p:nvSpPr>
        <p:spPr>
          <a:xfrm>
            <a:off x="6790908" y="3110257"/>
            <a:ext cx="936104" cy="1047656"/>
          </a:xfrm>
          <a:prstGeom prst="arc">
            <a:avLst>
              <a:gd name="adj1" fmla="val 10932647"/>
              <a:gd name="adj2" fmla="val 21298226"/>
            </a:avLst>
          </a:prstGeom>
          <a:noFill/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FD4313-D679-9547-A99A-E3AD77069564}"/>
              </a:ext>
            </a:extLst>
          </p:cNvPr>
          <p:cNvSpPr txBox="1"/>
          <p:nvPr/>
        </p:nvSpPr>
        <p:spPr>
          <a:xfrm>
            <a:off x="6758824" y="2710148"/>
            <a:ext cx="1000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Refine</a:t>
            </a:r>
          </a:p>
        </p:txBody>
      </p:sp>
    </p:spTree>
    <p:extLst>
      <p:ext uri="{BB962C8B-B14F-4D97-AF65-F5344CB8AC3E}">
        <p14:creationId xmlns:p14="http://schemas.microsoft.com/office/powerpoint/2010/main" val="2866123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A Life Cycle of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Varying-Sized Increments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465C67-23E6-1F4A-AB5B-83F9C4AC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Project Management Institute (2017), Agile Practice Guide, Project Management Institute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FAEA39F-66A7-5049-AD68-3E91BAC8D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258" y="2780928"/>
            <a:ext cx="3153623" cy="252028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Analyze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Deliver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7CDF35D-BB5A-634F-B31A-071CFD12F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48" y="2780928"/>
            <a:ext cx="1656184" cy="252028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Analyze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Deliver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A1B14DE-685A-3A43-934D-8DB7C5F00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00" y="2780928"/>
            <a:ext cx="2314600" cy="252028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Analyze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Deliver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F4B625-92D9-A84E-B4AD-C545C0D5C4A7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015880" y="4041068"/>
            <a:ext cx="61206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4AC59D0-A832-A244-BFA8-17AD64CCFE58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7284132" y="4041068"/>
            <a:ext cx="61206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90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1 2025/02/19 Introduction to Software Engineering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2 2025/02/26 Software Products and Project Management: </a:t>
            </a:r>
            <a:br>
              <a:rPr lang="en-US" sz="2800" dirty="0"/>
            </a:br>
            <a:r>
              <a:rPr lang="en-US" sz="2800" dirty="0"/>
              <a:t>                          Software product management and prototyping with </a:t>
            </a:r>
            <a:br>
              <a:rPr lang="en-US" sz="2800" dirty="0"/>
            </a:br>
            <a:r>
              <a:rPr lang="en-US" sz="2800" dirty="0"/>
              <a:t>                          Generative AI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3 2025/03/05 Agile Software Engineering: </a:t>
            </a:r>
            <a:br>
              <a:rPr lang="en-US" sz="2800" dirty="0"/>
            </a:br>
            <a:r>
              <a:rPr lang="en-US" sz="2800" dirty="0"/>
              <a:t>                          Agile methods, Scrum, and Extreme Programming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rgbClr val="7030A0"/>
                </a:solidFill>
              </a:rPr>
              <a:t>4 2025/03/12 Case Study on Software Engineering I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5 2025/03/19 Features, Scenarios, and Stories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6 2025/03/26 Software Architecture: </a:t>
            </a:r>
            <a:br>
              <a:rPr lang="en-US" sz="2800" dirty="0"/>
            </a:br>
            <a:r>
              <a:rPr lang="en-US" sz="2800" dirty="0"/>
              <a:t>                          Architectural design, System decomposition, and </a:t>
            </a:r>
            <a:br>
              <a:rPr lang="en-US" sz="2800" dirty="0"/>
            </a:br>
            <a:r>
              <a:rPr lang="en-US" sz="2800" dirty="0"/>
              <a:t>                          Distribution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08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Iteration-Based and Flow-Based Agile Life Cycles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465C67-23E6-1F4A-AB5B-83F9C4AC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Project Management Institute (2017), Agile Practice Guide, Project Management Institute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BAF8388-CCB7-5948-AE8A-4BF2308C1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529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19EA8F8-F823-1645-9D83-BB215145B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691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71743F9-E6D3-5A40-A560-050C28C44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9853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557C97C-05F3-5C4D-94E2-D15DCAB64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15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4F02FAA-4EA4-C145-AD1A-DAA93C6A3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2177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Repeat </a:t>
            </a:r>
            <a:b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as needed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A23ADBF-A3D3-E743-BF03-3549DAC8C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8339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7AE58B7-90AF-4F46-A56A-7A7D22D40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4503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510D07-8E1B-4C4B-96CF-94186D56E72B}"/>
              </a:ext>
            </a:extLst>
          </p:cNvPr>
          <p:cNvSpPr txBox="1"/>
          <p:nvPr/>
        </p:nvSpPr>
        <p:spPr>
          <a:xfrm>
            <a:off x="4526635" y="1434042"/>
            <a:ext cx="2861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Iteration-Based Agile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885981A-1118-3E43-A2D8-211AE9131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165" y="4251149"/>
            <a:ext cx="1455254" cy="2268714"/>
          </a:xfrm>
          <a:prstGeom prst="roundRect">
            <a:avLst>
              <a:gd name="adj" fmla="val 1073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the number of features in the WIP limit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E781752-7FB6-DA41-8A09-9FBAA8DE8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419" y="4251149"/>
            <a:ext cx="1198215" cy="2268714"/>
          </a:xfrm>
          <a:prstGeom prst="roundRect">
            <a:avLst>
              <a:gd name="adj" fmla="val 1073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the number of features in the WIP limit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7F8613E-294F-D144-9472-81A82FA90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6635" y="4251149"/>
            <a:ext cx="1785388" cy="2268714"/>
          </a:xfrm>
          <a:prstGeom prst="roundRect">
            <a:avLst>
              <a:gd name="adj" fmla="val 1073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the number of features in the WIP limit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BED75C5-0104-FF4E-AFC1-E9370A9B8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025" y="4251149"/>
            <a:ext cx="1075835" cy="2268714"/>
          </a:xfrm>
          <a:prstGeom prst="roundRect">
            <a:avLst>
              <a:gd name="adj" fmla="val 1073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Repeat </a:t>
            </a:r>
            <a:b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as needed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E32A7ED-5481-F44E-9B70-21044D3E9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7622" y="4251149"/>
            <a:ext cx="1228659" cy="2268714"/>
          </a:xfrm>
          <a:prstGeom prst="roundRect">
            <a:avLst>
              <a:gd name="adj" fmla="val 1073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the number of features in the WIP limit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7AF3BA4-05F2-6946-AAD6-61571838B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6281" y="4251149"/>
            <a:ext cx="1833710" cy="2268714"/>
          </a:xfrm>
          <a:prstGeom prst="roundRect">
            <a:avLst>
              <a:gd name="adj" fmla="val 1073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the number of features in the WIP limit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0E318F-70D0-BF42-8E43-8845D81F8F49}"/>
              </a:ext>
            </a:extLst>
          </p:cNvPr>
          <p:cNvSpPr txBox="1"/>
          <p:nvPr/>
        </p:nvSpPr>
        <p:spPr>
          <a:xfrm>
            <a:off x="4776543" y="3762497"/>
            <a:ext cx="2361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Flow-Based Agile</a:t>
            </a:r>
          </a:p>
        </p:txBody>
      </p:sp>
    </p:spTree>
    <p:extLst>
      <p:ext uri="{BB962C8B-B14F-4D97-AF65-F5344CB8AC3E}">
        <p14:creationId xmlns:p14="http://schemas.microsoft.com/office/powerpoint/2010/main" val="3018125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B4753-5A15-F84F-97C2-423BF5C1B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6735"/>
            <a:ext cx="8229600" cy="83395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From personas to features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79704-0609-B54C-AC1D-EC6C6D091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  <p:sp>
        <p:nvSpPr>
          <p:cNvPr id="6" name="Natural language descriptions of a user interacting with a software product">
            <a:extLst>
              <a:ext uri="{FF2B5EF4-FFF2-40B4-BE49-F238E27FC236}">
                <a16:creationId xmlns:a16="http://schemas.microsoft.com/office/drawing/2014/main" id="{0FAC68B3-D91F-4547-A3DC-992F67FF82F0}"/>
              </a:ext>
            </a:extLst>
          </p:cNvPr>
          <p:cNvSpPr txBox="1"/>
          <p:nvPr/>
        </p:nvSpPr>
        <p:spPr>
          <a:xfrm>
            <a:off x="5514797" y="2613721"/>
            <a:ext cx="495783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800">
                <a:solidFill>
                  <a:schemeClr val="accent5"/>
                </a:solidFill>
              </a:defRPr>
            </a:lvl1pPr>
          </a:lstStyle>
          <a:p>
            <a:r>
              <a:rPr sz="2000" dirty="0">
                <a:solidFill>
                  <a:srgbClr val="C00000"/>
                </a:solidFill>
              </a:rPr>
              <a:t>Natural language descriptions of a user interacting with a software product</a:t>
            </a:r>
          </a:p>
        </p:txBody>
      </p:sp>
      <p:sp>
        <p:nvSpPr>
          <p:cNvPr id="7" name="A way of representing users">
            <a:extLst>
              <a:ext uri="{FF2B5EF4-FFF2-40B4-BE49-F238E27FC236}">
                <a16:creationId xmlns:a16="http://schemas.microsoft.com/office/drawing/2014/main" id="{DCE2F4B2-EFA6-9841-84D6-F65BC36D772C}"/>
              </a:ext>
            </a:extLst>
          </p:cNvPr>
          <p:cNvSpPr txBox="1"/>
          <p:nvPr/>
        </p:nvSpPr>
        <p:spPr>
          <a:xfrm>
            <a:off x="5807968" y="1218432"/>
            <a:ext cx="3436498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800">
                <a:solidFill>
                  <a:schemeClr val="accent5"/>
                </a:solidFill>
              </a:defRPr>
            </a:lvl1pPr>
          </a:lstStyle>
          <a:p>
            <a:r>
              <a:rPr sz="2000" dirty="0">
                <a:solidFill>
                  <a:srgbClr val="C00000"/>
                </a:solidFill>
              </a:rPr>
              <a:t>A way of representing users</a:t>
            </a:r>
          </a:p>
        </p:txBody>
      </p:sp>
      <p:sp>
        <p:nvSpPr>
          <p:cNvPr id="8" name="Fragments of product functionality">
            <a:extLst>
              <a:ext uri="{FF2B5EF4-FFF2-40B4-BE49-F238E27FC236}">
                <a16:creationId xmlns:a16="http://schemas.microsoft.com/office/drawing/2014/main" id="{E77145DD-55E2-DA49-8E7E-3728BB2D854B}"/>
              </a:ext>
            </a:extLst>
          </p:cNvPr>
          <p:cNvSpPr txBox="1"/>
          <p:nvPr/>
        </p:nvSpPr>
        <p:spPr>
          <a:xfrm>
            <a:off x="2639617" y="6186984"/>
            <a:ext cx="4066357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800">
                <a:solidFill>
                  <a:schemeClr val="accent5"/>
                </a:solidFill>
              </a:defRPr>
            </a:lvl1pPr>
          </a:lstStyle>
          <a:p>
            <a:r>
              <a:rPr sz="2000" dirty="0">
                <a:solidFill>
                  <a:srgbClr val="C00000"/>
                </a:solidFill>
              </a:rPr>
              <a:t>Fragments of product functionality</a:t>
            </a:r>
          </a:p>
        </p:txBody>
      </p:sp>
      <p:sp>
        <p:nvSpPr>
          <p:cNvPr id="9" name="Natural language descriptions of something that is needed or wanted by users">
            <a:extLst>
              <a:ext uri="{FF2B5EF4-FFF2-40B4-BE49-F238E27FC236}">
                <a16:creationId xmlns:a16="http://schemas.microsoft.com/office/drawing/2014/main" id="{ACE7B491-990E-7D49-9354-151989A055CE}"/>
              </a:ext>
            </a:extLst>
          </p:cNvPr>
          <p:cNvSpPr txBox="1"/>
          <p:nvPr/>
        </p:nvSpPr>
        <p:spPr>
          <a:xfrm>
            <a:off x="8328248" y="4379234"/>
            <a:ext cx="2262764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800">
                <a:solidFill>
                  <a:schemeClr val="accent5"/>
                </a:solidFill>
              </a:defRPr>
            </a:lvl1pPr>
          </a:lstStyle>
          <a:p>
            <a:r>
              <a:rPr sz="2000" dirty="0">
                <a:solidFill>
                  <a:srgbClr val="C00000"/>
                </a:solidFill>
              </a:rPr>
              <a:t>Natural language descriptions of something that is needed or wanted by users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46F8F36-1069-5449-B054-03346C99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C8DD8C7A-DE62-6148-A878-ED05BF61C528}"/>
              </a:ext>
            </a:extLst>
          </p:cNvPr>
          <p:cNvSpPr/>
          <p:nvPr/>
        </p:nvSpPr>
        <p:spPr>
          <a:xfrm>
            <a:off x="2763528" y="3575720"/>
            <a:ext cx="5053290" cy="3674132"/>
          </a:xfrm>
          <a:prstGeom prst="arc">
            <a:avLst>
              <a:gd name="adj1" fmla="val 17032185"/>
              <a:gd name="adj2" fmla="val 20017287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3804EC97-EA51-724B-A017-EA3BBE8D9409}"/>
              </a:ext>
            </a:extLst>
          </p:cNvPr>
          <p:cNvSpPr/>
          <p:nvPr/>
        </p:nvSpPr>
        <p:spPr>
          <a:xfrm>
            <a:off x="4547257" y="2350028"/>
            <a:ext cx="3056535" cy="3521148"/>
          </a:xfrm>
          <a:prstGeom prst="arc">
            <a:avLst>
              <a:gd name="adj1" fmla="val 2150912"/>
              <a:gd name="adj2" fmla="val 6057485"/>
            </a:avLst>
          </a:prstGeom>
          <a:noFill/>
          <a:ln w="152400">
            <a:solidFill>
              <a:schemeClr val="accent2">
                <a:lumMod val="60000"/>
                <a:lumOff val="4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B9256F-69C7-0745-8870-F5406674EC6D}"/>
              </a:ext>
            </a:extLst>
          </p:cNvPr>
          <p:cNvCxnSpPr>
            <a:cxnSpLocks/>
            <a:stCxn id="20" idx="2"/>
            <a:endCxn id="23" idx="0"/>
          </p:cNvCxnSpPr>
          <p:nvPr/>
        </p:nvCxnSpPr>
        <p:spPr>
          <a:xfrm>
            <a:off x="4773109" y="1772817"/>
            <a:ext cx="0" cy="1561445"/>
          </a:xfrm>
          <a:prstGeom prst="straightConnector1">
            <a:avLst/>
          </a:prstGeom>
          <a:ln w="152400">
            <a:solidFill>
              <a:schemeClr val="accent2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4FD1B8E-7582-7647-B58D-BC301E2D79A2}"/>
              </a:ext>
            </a:extLst>
          </p:cNvPr>
          <p:cNvSpPr txBox="1"/>
          <p:nvPr/>
        </p:nvSpPr>
        <p:spPr>
          <a:xfrm>
            <a:off x="4974606" y="1972061"/>
            <a:ext cx="133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inspire</a:t>
            </a: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26509453-EBEC-CF45-BEDC-B77190A5C24A}"/>
              </a:ext>
            </a:extLst>
          </p:cNvPr>
          <p:cNvSpPr/>
          <p:nvPr/>
        </p:nvSpPr>
        <p:spPr>
          <a:xfrm>
            <a:off x="3148302" y="3191196"/>
            <a:ext cx="4925385" cy="3188053"/>
          </a:xfrm>
          <a:prstGeom prst="arc">
            <a:avLst>
              <a:gd name="adj1" fmla="val 8990352"/>
              <a:gd name="adj2" fmla="val 12622057"/>
            </a:avLst>
          </a:prstGeom>
          <a:noFill/>
          <a:ln w="152400">
            <a:solidFill>
              <a:schemeClr val="accent5">
                <a:lumMod val="60000"/>
                <a:lumOff val="4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9329D4-0351-3242-AA2B-AA9D297714E8}"/>
              </a:ext>
            </a:extLst>
          </p:cNvPr>
          <p:cNvSpPr txBox="1"/>
          <p:nvPr/>
        </p:nvSpPr>
        <p:spPr>
          <a:xfrm>
            <a:off x="6680679" y="3341104"/>
            <a:ext cx="3451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are-developed-into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FC2654-237A-A84A-8D11-BC84BF69AAED}"/>
              </a:ext>
            </a:extLst>
          </p:cNvPr>
          <p:cNvSpPr txBox="1"/>
          <p:nvPr/>
        </p:nvSpPr>
        <p:spPr>
          <a:xfrm>
            <a:off x="6702926" y="5564413"/>
            <a:ext cx="1265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7CCB33-175D-2E4C-BDD0-297BEB051650}"/>
              </a:ext>
            </a:extLst>
          </p:cNvPr>
          <p:cNvSpPr txBox="1"/>
          <p:nvPr/>
        </p:nvSpPr>
        <p:spPr>
          <a:xfrm>
            <a:off x="1734246" y="4363320"/>
            <a:ext cx="133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inspire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53F87F9-CBF4-584C-B60E-5BDC7D53B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1745" y="1109096"/>
            <a:ext cx="1962729" cy="663721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/>
              <a:t>Personas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A3CF226-A569-034F-9346-461F7479D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1745" y="3334262"/>
            <a:ext cx="1962729" cy="663721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/>
              <a:t>Scenarios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0068D27-F887-2346-A0CA-2B7B25E5F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070" y="4386388"/>
            <a:ext cx="1962729" cy="663721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/>
              <a:t>Stories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A0D7EA1-8A7F-6A4E-9E1D-BCC4F4332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1745" y="5473404"/>
            <a:ext cx="1962729" cy="663721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/>
              <a:t>Features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5490703-02B2-E847-86EF-D0275769DCAB}"/>
              </a:ext>
            </a:extLst>
          </p:cNvPr>
          <p:cNvSpPr/>
          <p:nvPr/>
        </p:nvSpPr>
        <p:spPr>
          <a:xfrm>
            <a:off x="3359696" y="980728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D4575A0-618A-8540-9DC6-B2C09A1B4D41}"/>
              </a:ext>
            </a:extLst>
          </p:cNvPr>
          <p:cNvSpPr/>
          <p:nvPr/>
        </p:nvSpPr>
        <p:spPr>
          <a:xfrm>
            <a:off x="3453374" y="2996952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C54D719-265F-A440-8CE1-58F71E11C64F}"/>
              </a:ext>
            </a:extLst>
          </p:cNvPr>
          <p:cNvSpPr/>
          <p:nvPr/>
        </p:nvSpPr>
        <p:spPr>
          <a:xfrm>
            <a:off x="5901646" y="4087303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83BD1D9-7B6A-5C42-95D4-0FE40A86E073}"/>
              </a:ext>
            </a:extLst>
          </p:cNvPr>
          <p:cNvSpPr/>
          <p:nvPr/>
        </p:nvSpPr>
        <p:spPr>
          <a:xfrm>
            <a:off x="3597632" y="5049559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58445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FC4CF-2B82-DF4C-B073-207CB4B83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924" y="114414"/>
            <a:ext cx="8718161" cy="79719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Multi-tier client-server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06B33-FAF4-354F-8222-6235EE5A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A2F476-FB37-734B-87FF-2499BFB0A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3DDC8C0-1B89-6942-95B9-32F1F15FF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1484785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1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14229A8-EFCE-4B46-A499-A8D9D7A4D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2846169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2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4D4B456-B61A-FD49-9F34-3ED09BA50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4125627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243EF1C-F855-2D47-B5FF-355CBDABC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5418912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…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E7D060-4D5F-BF46-A243-CFD28C2601D7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431705" y="1821977"/>
            <a:ext cx="835897" cy="169857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E66E3E7-EDF4-C04C-B60C-0FC6D7CD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800" y="3465753"/>
            <a:ext cx="1584176" cy="991786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Web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6E72E19-A547-4B42-A90C-9E4F91B9C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032" y="3465753"/>
            <a:ext cx="1872208" cy="991786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6421BB7-447C-3B43-BADA-AD842BD72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0296" y="3465753"/>
            <a:ext cx="1517360" cy="991786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Database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26BD55-99DA-1948-A121-F28E148B2B38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431704" y="3183362"/>
            <a:ext cx="864096" cy="60567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2BD0A2-9D85-F84D-ADE0-813BDDCB0F3E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3431704" y="3961646"/>
            <a:ext cx="864096" cy="51436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D2A9B62-8AE1-9642-B085-D9AC662D4729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3431705" y="4258620"/>
            <a:ext cx="835897" cy="149748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F451DCD-E231-C140-9674-B00637A861A9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>
            <a:off x="5879976" y="3961646"/>
            <a:ext cx="504056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9029525-8325-6948-9242-A1B9C5984EC9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8256240" y="3961646"/>
            <a:ext cx="504056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533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27AFC-0AF6-F943-AC72-8FC760DDA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Service-oriented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1607B-8F93-D845-A10F-36DAE5C64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D1346C-E8F4-0D48-ACCE-AC3FFBE32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C806B80-989C-124F-8BF7-FA9A50585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1484785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1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E49F451-352B-5A4F-AF69-35A93955C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2846169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2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6EC7FF9-4122-4B48-9C01-08D73A162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4125627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C01CA66-4215-0D43-BDE4-BE3D13F01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5418912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…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E456382-3B0A-D94D-B95C-93CDEB97B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800" y="3465753"/>
            <a:ext cx="1584176" cy="991786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Web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D8111DF-8367-2C43-BEC0-A9A65E95D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873" y="3465753"/>
            <a:ext cx="1540367" cy="991786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Service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gateway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23C180-48E3-7044-A4A0-330B3F94DAD1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431704" y="3183362"/>
            <a:ext cx="864096" cy="60567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7228757-BE0A-4146-83DE-CC478EE8E8AE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3431704" y="3961646"/>
            <a:ext cx="864096" cy="51436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CF61CE4-44F9-8842-9528-4FF279E1AC80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3431705" y="4258620"/>
            <a:ext cx="835897" cy="149748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B75842D-145C-7445-A925-85810C10F85F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5879976" y="3961646"/>
            <a:ext cx="835896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DB0699A9-9B24-AE4B-A40B-9E751B0A3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203" y="1607621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accent5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S1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671BD47-9A12-DB44-B97E-88771D71B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203" y="2350908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accent5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S2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FA7EB08-66B1-5142-9EB8-29BBEECD9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203" y="3094195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accent5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B2067E9-CE44-D147-994B-A5F9A0BEA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203" y="3837482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accent5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S4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A3792B4-0DC1-1043-A627-A9E6C0DA4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203" y="4580769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accent5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S5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1350348-B151-7043-A7E1-804ABE5BD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203" y="5324056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accent5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BABF6A-DFD5-0B4F-A0BF-CF0C4FB052C6}"/>
              </a:ext>
            </a:extLst>
          </p:cNvPr>
          <p:cNvSpPr txBox="1"/>
          <p:nvPr/>
        </p:nvSpPr>
        <p:spPr>
          <a:xfrm>
            <a:off x="9048329" y="5991672"/>
            <a:ext cx="12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E868D7-C9E3-8648-B9C9-2084366B4FA4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8252914" y="1884229"/>
            <a:ext cx="1211289" cy="163423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E9D74E1-4C70-1846-B53D-DED355E51557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8254576" y="2627517"/>
            <a:ext cx="1209626" cy="107256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85E1E7B-1312-F349-8932-77E7834D8AE0}"/>
              </a:ext>
            </a:extLst>
          </p:cNvPr>
          <p:cNvCxnSpPr>
            <a:cxnSpLocks/>
            <a:stCxn id="13" idx="3"/>
            <a:endCxn id="25" idx="1"/>
          </p:cNvCxnSpPr>
          <p:nvPr/>
        </p:nvCxnSpPr>
        <p:spPr>
          <a:xfrm flipV="1">
            <a:off x="8256240" y="3370804"/>
            <a:ext cx="1207963" cy="59084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AF918B7-304D-724B-BA0D-B94B97241942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8229468" y="4114090"/>
            <a:ext cx="1234735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A4DCB04-2680-8D4D-A4AD-A9E76D099C79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8252914" y="4290995"/>
            <a:ext cx="1211289" cy="56638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50562E5-144B-0F42-9CEB-831BB82851CE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8229468" y="4413816"/>
            <a:ext cx="1234735" cy="118684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47A0A10-96A1-5646-ABC9-0ECA5298A21A}"/>
              </a:ext>
            </a:extLst>
          </p:cNvPr>
          <p:cNvCxnSpPr>
            <a:cxnSpLocks/>
          </p:cNvCxnSpPr>
          <p:nvPr/>
        </p:nvCxnSpPr>
        <p:spPr>
          <a:xfrm>
            <a:off x="3431705" y="1821977"/>
            <a:ext cx="835897" cy="169857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398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189E-BDBA-6440-BD04-2BF3C203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0"/>
            <a:ext cx="3960440" cy="114727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VM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0C5A5-7C27-294A-A870-205F8B8D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5BDC13-5700-6C4C-939F-6B954C33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FC2BDAE-515A-A64A-B0D4-423D4A1F7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351" y="3229302"/>
            <a:ext cx="1368152" cy="919778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5D893B6-9AB5-A34D-BE63-563049097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351" y="2060848"/>
            <a:ext cx="1368152" cy="919778"/>
          </a:xfrm>
          <a:prstGeom prst="roundRect">
            <a:avLst>
              <a:gd name="adj" fmla="val 3899"/>
            </a:avLst>
          </a:prstGeom>
          <a:solidFill>
            <a:schemeClr val="accent2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650D574-1317-7D47-998E-7ABF0B5A2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327" y="4437112"/>
            <a:ext cx="3816424" cy="541622"/>
          </a:xfrm>
          <a:prstGeom prst="roundRect">
            <a:avLst>
              <a:gd name="adj" fmla="val 3899"/>
            </a:avLst>
          </a:prstGeom>
          <a:solidFill>
            <a:srgbClr val="FFC00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Container manager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4FA08E2-5D31-BC4D-B585-01672841F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614" y="5193863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Host OS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5636023-7C48-E444-8F90-08EF28DC5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614" y="5911714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6">
              <a:lumMod val="75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 Hardware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55645A0-ACC3-EE4F-BCA7-85F999DEF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615" y="1897430"/>
            <a:ext cx="1800913" cy="2395368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3D07F47-2E16-B542-8728-D34E0501D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1552" y="1916832"/>
            <a:ext cx="1800913" cy="2395368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E7292A-8F47-504C-A606-08F3ECD12EDD}"/>
              </a:ext>
            </a:extLst>
          </p:cNvPr>
          <p:cNvSpPr txBox="1"/>
          <p:nvPr/>
        </p:nvSpPr>
        <p:spPr>
          <a:xfrm>
            <a:off x="6496112" y="1085836"/>
            <a:ext cx="1661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1</a:t>
            </a:r>
            <a:b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Container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D4DF06-7BC3-A44D-9F31-712A3FE9040B}"/>
              </a:ext>
            </a:extLst>
          </p:cNvPr>
          <p:cNvSpPr txBox="1"/>
          <p:nvPr/>
        </p:nvSpPr>
        <p:spPr>
          <a:xfrm>
            <a:off x="8502922" y="1085836"/>
            <a:ext cx="1661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2</a:t>
            </a:r>
            <a:b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Container 2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BFE1EAC-A5B2-9544-ACF7-209DE65B3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575" y="3229302"/>
            <a:ext cx="1368152" cy="919778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074ADE2-A88F-A846-87F8-C0EE293AB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575" y="2060848"/>
            <a:ext cx="1368152" cy="919778"/>
          </a:xfrm>
          <a:prstGeom prst="roundRect">
            <a:avLst>
              <a:gd name="adj" fmla="val 3899"/>
            </a:avLst>
          </a:prstGeom>
          <a:solidFill>
            <a:schemeClr val="accent2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3459B39-8DC2-634D-8E0A-CDD1F0208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855" y="2060848"/>
            <a:ext cx="1368152" cy="919778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967E727-07EB-0644-860C-B4CF4A060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855" y="3229302"/>
            <a:ext cx="1368152" cy="919778"/>
          </a:xfrm>
          <a:prstGeom prst="roundRect">
            <a:avLst>
              <a:gd name="adj" fmla="val 3899"/>
            </a:avLst>
          </a:prstGeom>
          <a:solidFill>
            <a:schemeClr val="accent5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Guest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9C2AB61-85B2-014A-B95A-462E83062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831" y="4437112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4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Hypervisor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E5A521A-7351-D047-AC04-47CDAAB3C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118" y="5193863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Host OS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28B751C-95AB-D544-8E84-B1258B872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118" y="5911714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6">
              <a:lumMod val="75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 Hardware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6CF5269-4E73-514A-A5EA-1547CDCDB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119" y="1897430"/>
            <a:ext cx="1800913" cy="2395368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9B4B3DB-A4F9-D849-961A-8B9CF5B83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2080250"/>
            <a:ext cx="1368152" cy="919778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AB0F91F-A654-AF40-B979-4A7A7CEC1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3248704"/>
            <a:ext cx="1368152" cy="919778"/>
          </a:xfrm>
          <a:prstGeom prst="roundRect">
            <a:avLst>
              <a:gd name="adj" fmla="val 3899"/>
            </a:avLst>
          </a:prstGeom>
          <a:solidFill>
            <a:schemeClr val="accent5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Guest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651534B-849C-2044-86F7-FDD7A2930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056" y="1916832"/>
            <a:ext cx="1800913" cy="2395368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0A0AB8D-F128-B74A-9435-751BF8C29D25}"/>
              </a:ext>
            </a:extLst>
          </p:cNvPr>
          <p:cNvSpPr txBox="1"/>
          <p:nvPr/>
        </p:nvSpPr>
        <p:spPr>
          <a:xfrm>
            <a:off x="2062840" y="1085836"/>
            <a:ext cx="159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</a:t>
            </a:r>
            <a:b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server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B145D6-6131-DE44-BA23-281246691EDA}"/>
              </a:ext>
            </a:extLst>
          </p:cNvPr>
          <p:cNvSpPr txBox="1"/>
          <p:nvPr/>
        </p:nvSpPr>
        <p:spPr>
          <a:xfrm>
            <a:off x="4066828" y="1085836"/>
            <a:ext cx="1604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</a:t>
            </a:r>
            <a:b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mail server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D9AD85-1A41-9741-A728-A87742E9D9D0}"/>
              </a:ext>
            </a:extLst>
          </p:cNvPr>
          <p:cNvCxnSpPr>
            <a:cxnSpLocks/>
          </p:cNvCxnSpPr>
          <p:nvPr/>
        </p:nvCxnSpPr>
        <p:spPr>
          <a:xfrm>
            <a:off x="6168008" y="1085835"/>
            <a:ext cx="0" cy="543402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A146C5CA-887E-A640-B8BE-B3037814955C}"/>
              </a:ext>
            </a:extLst>
          </p:cNvPr>
          <p:cNvSpPr txBox="1">
            <a:spLocks/>
          </p:cNvSpPr>
          <p:nvPr/>
        </p:nvSpPr>
        <p:spPr bwMode="auto">
          <a:xfrm>
            <a:off x="6415518" y="99652"/>
            <a:ext cx="3680018" cy="94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Container</a:t>
            </a:r>
          </a:p>
        </p:txBody>
      </p:sp>
    </p:spTree>
    <p:extLst>
      <p:ext uri="{BB962C8B-B14F-4D97-AF65-F5344CB8AC3E}">
        <p14:creationId xmlns:p14="http://schemas.microsoft.com/office/powerpoint/2010/main" val="2612723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189E-BDBA-6440-BD04-2BF3C203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94999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Everything as a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0C5A5-7C27-294A-A870-205F8B8D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5BDC13-5700-6C4C-939F-6B954C33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C4BF621-0910-7B46-BA5F-6D3852C8A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4010348"/>
            <a:ext cx="4065806" cy="1081431"/>
          </a:xfrm>
          <a:prstGeom prst="roundRect">
            <a:avLst>
              <a:gd name="adj" fmla="val 3899"/>
            </a:avLst>
          </a:prstGeom>
          <a:solidFill>
            <a:srgbClr val="00B0F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Infrastructure as a service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(IaaS)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993333B-8AF2-A747-9EB7-BEBA8627E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505" y="5303584"/>
            <a:ext cx="4065806" cy="1077745"/>
          </a:xfrm>
          <a:prstGeom prst="roundRect">
            <a:avLst>
              <a:gd name="adj" fmla="val 3899"/>
            </a:avLst>
          </a:prstGeom>
          <a:solidFill>
            <a:schemeClr val="accent6">
              <a:lumMod val="60000"/>
              <a:lumOff val="4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Cloud data center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0A5B95-DDE5-8A48-B0B4-E08EDAF2E502}"/>
              </a:ext>
            </a:extLst>
          </p:cNvPr>
          <p:cNvSpPr txBox="1"/>
          <p:nvPr/>
        </p:nvSpPr>
        <p:spPr>
          <a:xfrm>
            <a:off x="1801013" y="1556793"/>
            <a:ext cx="2224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</a:t>
            </a:r>
            <a:b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editing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880652-CF07-F846-8542-8EDF597FA6C4}"/>
              </a:ext>
            </a:extLst>
          </p:cNvPr>
          <p:cNvSpPr txBox="1"/>
          <p:nvPr/>
        </p:nvSpPr>
        <p:spPr>
          <a:xfrm>
            <a:off x="8462788" y="1492297"/>
            <a:ext cx="1877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Logistics </a:t>
            </a:r>
            <a:b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B6EA08-BFA5-9D48-81EA-F7C2A27DFBAF}"/>
              </a:ext>
            </a:extLst>
          </p:cNvPr>
          <p:cNvSpPr txBox="1"/>
          <p:nvPr/>
        </p:nvSpPr>
        <p:spPr>
          <a:xfrm>
            <a:off x="8289599" y="4125171"/>
            <a:ext cx="2224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Computing Virtualization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0FD596D-8C75-654F-BDF6-D66AAC049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505" y="2717113"/>
            <a:ext cx="4065806" cy="1081431"/>
          </a:xfrm>
          <a:prstGeom prst="roundRect">
            <a:avLst>
              <a:gd name="adj" fmla="val 3899"/>
            </a:avLst>
          </a:prstGeom>
          <a:solidFill>
            <a:schemeClr val="accent5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Platform as a service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(PaaS)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5C214BE-61D9-494C-87B4-342E1D1B1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1423878"/>
            <a:ext cx="4065806" cy="1081431"/>
          </a:xfrm>
          <a:prstGeom prst="roundRect">
            <a:avLst>
              <a:gd name="adj" fmla="val 3899"/>
            </a:avLst>
          </a:prstGeom>
          <a:solidFill>
            <a:srgbClr val="FFD579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Software as a service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(SaaS)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A60299-C367-2545-AE6B-DA38A2D2ED56}"/>
              </a:ext>
            </a:extLst>
          </p:cNvPr>
          <p:cNvSpPr txBox="1"/>
          <p:nvPr/>
        </p:nvSpPr>
        <p:spPr>
          <a:xfrm>
            <a:off x="1801013" y="2732728"/>
            <a:ext cx="2224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management </a:t>
            </a:r>
            <a:b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59EB65-60AB-EF4F-A5C8-7CE1ABAAF2AF}"/>
              </a:ext>
            </a:extLst>
          </p:cNvPr>
          <p:cNvSpPr txBox="1"/>
          <p:nvPr/>
        </p:nvSpPr>
        <p:spPr>
          <a:xfrm>
            <a:off x="1801013" y="4077073"/>
            <a:ext cx="2224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 Network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D30EE8-ABBD-6843-8BB8-3185A49CD0CC}"/>
              </a:ext>
            </a:extLst>
          </p:cNvPr>
          <p:cNvSpPr txBox="1"/>
          <p:nvPr/>
        </p:nvSpPr>
        <p:spPr>
          <a:xfrm>
            <a:off x="8460097" y="2649471"/>
            <a:ext cx="18830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Database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</a:t>
            </a:r>
            <a:b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1081587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189E-BDBA-6440-BD04-2BF3C203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94999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Software as a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0C5A5-7C27-294A-A870-205F8B8D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5BDC13-5700-6C4C-939F-6B954C33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4E86622-7958-454E-A564-9F8F03167032}"/>
              </a:ext>
            </a:extLst>
          </p:cNvPr>
          <p:cNvSpPr/>
          <p:nvPr/>
        </p:nvSpPr>
        <p:spPr>
          <a:xfrm>
            <a:off x="4295800" y="3647865"/>
            <a:ext cx="5472608" cy="2088232"/>
          </a:xfrm>
          <a:custGeom>
            <a:avLst/>
            <a:gdLst>
              <a:gd name="connsiteX0" fmla="*/ 104172 w 3900668"/>
              <a:gd name="connsiteY0" fmla="*/ 798653 h 2407534"/>
              <a:gd name="connsiteX1" fmla="*/ 0 w 3900668"/>
              <a:gd name="connsiteY1" fmla="*/ 2407534 h 2407534"/>
              <a:gd name="connsiteX2" fmla="*/ 3900668 w 3900668"/>
              <a:gd name="connsiteY2" fmla="*/ 2372810 h 2407534"/>
              <a:gd name="connsiteX3" fmla="*/ 3541853 w 3900668"/>
              <a:gd name="connsiteY3" fmla="*/ 775504 h 2407534"/>
              <a:gd name="connsiteX4" fmla="*/ 2060294 w 3900668"/>
              <a:gd name="connsiteY4" fmla="*/ 0 h 2407534"/>
              <a:gd name="connsiteX5" fmla="*/ 104172 w 3900668"/>
              <a:gd name="connsiteY5" fmla="*/ 798653 h 2407534"/>
              <a:gd name="connsiteX0" fmla="*/ 104172 w 3900668"/>
              <a:gd name="connsiteY0" fmla="*/ 1146139 h 2755020"/>
              <a:gd name="connsiteX1" fmla="*/ 0 w 3900668"/>
              <a:gd name="connsiteY1" fmla="*/ 2755020 h 2755020"/>
              <a:gd name="connsiteX2" fmla="*/ 3900668 w 3900668"/>
              <a:gd name="connsiteY2" fmla="*/ 2720296 h 2755020"/>
              <a:gd name="connsiteX3" fmla="*/ 3541853 w 3900668"/>
              <a:gd name="connsiteY3" fmla="*/ 1122990 h 2755020"/>
              <a:gd name="connsiteX4" fmla="*/ 2060294 w 3900668"/>
              <a:gd name="connsiteY4" fmla="*/ 347486 h 2755020"/>
              <a:gd name="connsiteX5" fmla="*/ 104172 w 3900668"/>
              <a:gd name="connsiteY5" fmla="*/ 1146139 h 2755020"/>
              <a:gd name="connsiteX0" fmla="*/ 104172 w 3900668"/>
              <a:gd name="connsiteY0" fmla="*/ 1396284 h 3005165"/>
              <a:gd name="connsiteX1" fmla="*/ 0 w 3900668"/>
              <a:gd name="connsiteY1" fmla="*/ 3005165 h 3005165"/>
              <a:gd name="connsiteX2" fmla="*/ 3900668 w 3900668"/>
              <a:gd name="connsiteY2" fmla="*/ 2970441 h 3005165"/>
              <a:gd name="connsiteX3" fmla="*/ 3541853 w 3900668"/>
              <a:gd name="connsiteY3" fmla="*/ 1373135 h 3005165"/>
              <a:gd name="connsiteX4" fmla="*/ 2060294 w 3900668"/>
              <a:gd name="connsiteY4" fmla="*/ 597631 h 3005165"/>
              <a:gd name="connsiteX5" fmla="*/ 104172 w 3900668"/>
              <a:gd name="connsiteY5" fmla="*/ 1396284 h 3005165"/>
              <a:gd name="connsiteX0" fmla="*/ 104172 w 3900668"/>
              <a:gd name="connsiteY0" fmla="*/ 1391247 h 3000128"/>
              <a:gd name="connsiteX1" fmla="*/ 0 w 3900668"/>
              <a:gd name="connsiteY1" fmla="*/ 3000128 h 3000128"/>
              <a:gd name="connsiteX2" fmla="*/ 3900668 w 3900668"/>
              <a:gd name="connsiteY2" fmla="*/ 2965404 h 3000128"/>
              <a:gd name="connsiteX3" fmla="*/ 3541853 w 3900668"/>
              <a:gd name="connsiteY3" fmla="*/ 1368098 h 3000128"/>
              <a:gd name="connsiteX4" fmla="*/ 2060294 w 3900668"/>
              <a:gd name="connsiteY4" fmla="*/ 592594 h 3000128"/>
              <a:gd name="connsiteX5" fmla="*/ 104172 w 3900668"/>
              <a:gd name="connsiteY5" fmla="*/ 1391247 h 3000128"/>
              <a:gd name="connsiteX0" fmla="*/ 764501 w 4560997"/>
              <a:gd name="connsiteY0" fmla="*/ 1391247 h 3000128"/>
              <a:gd name="connsiteX1" fmla="*/ 660329 w 4560997"/>
              <a:gd name="connsiteY1" fmla="*/ 3000128 h 3000128"/>
              <a:gd name="connsiteX2" fmla="*/ 4560997 w 4560997"/>
              <a:gd name="connsiteY2" fmla="*/ 2965404 h 3000128"/>
              <a:gd name="connsiteX3" fmla="*/ 4202182 w 4560997"/>
              <a:gd name="connsiteY3" fmla="*/ 1368098 h 3000128"/>
              <a:gd name="connsiteX4" fmla="*/ 2720623 w 4560997"/>
              <a:gd name="connsiteY4" fmla="*/ 592594 h 3000128"/>
              <a:gd name="connsiteX5" fmla="*/ 764501 w 4560997"/>
              <a:gd name="connsiteY5" fmla="*/ 1391247 h 3000128"/>
              <a:gd name="connsiteX0" fmla="*/ 802770 w 4599266"/>
              <a:gd name="connsiteY0" fmla="*/ 1391247 h 3000128"/>
              <a:gd name="connsiteX1" fmla="*/ 698598 w 4599266"/>
              <a:gd name="connsiteY1" fmla="*/ 3000128 h 3000128"/>
              <a:gd name="connsiteX2" fmla="*/ 4599266 w 4599266"/>
              <a:gd name="connsiteY2" fmla="*/ 2965404 h 3000128"/>
              <a:gd name="connsiteX3" fmla="*/ 4240451 w 4599266"/>
              <a:gd name="connsiteY3" fmla="*/ 1368098 h 3000128"/>
              <a:gd name="connsiteX4" fmla="*/ 2758892 w 4599266"/>
              <a:gd name="connsiteY4" fmla="*/ 592594 h 3000128"/>
              <a:gd name="connsiteX5" fmla="*/ 802770 w 4599266"/>
              <a:gd name="connsiteY5" fmla="*/ 1391247 h 3000128"/>
              <a:gd name="connsiteX0" fmla="*/ 807912 w 4604408"/>
              <a:gd name="connsiteY0" fmla="*/ 1391247 h 3000128"/>
              <a:gd name="connsiteX1" fmla="*/ 703740 w 4604408"/>
              <a:gd name="connsiteY1" fmla="*/ 3000128 h 3000128"/>
              <a:gd name="connsiteX2" fmla="*/ 4604408 w 4604408"/>
              <a:gd name="connsiteY2" fmla="*/ 2965404 h 3000128"/>
              <a:gd name="connsiteX3" fmla="*/ 4245593 w 4604408"/>
              <a:gd name="connsiteY3" fmla="*/ 1368098 h 3000128"/>
              <a:gd name="connsiteX4" fmla="*/ 2764034 w 4604408"/>
              <a:gd name="connsiteY4" fmla="*/ 592594 h 3000128"/>
              <a:gd name="connsiteX5" fmla="*/ 807912 w 4604408"/>
              <a:gd name="connsiteY5" fmla="*/ 1391247 h 3000128"/>
              <a:gd name="connsiteX0" fmla="*/ 869950 w 4666446"/>
              <a:gd name="connsiteY0" fmla="*/ 1391247 h 3000128"/>
              <a:gd name="connsiteX1" fmla="*/ 765778 w 4666446"/>
              <a:gd name="connsiteY1" fmla="*/ 3000128 h 3000128"/>
              <a:gd name="connsiteX2" fmla="*/ 4666446 w 4666446"/>
              <a:gd name="connsiteY2" fmla="*/ 2965404 h 3000128"/>
              <a:gd name="connsiteX3" fmla="*/ 4307631 w 4666446"/>
              <a:gd name="connsiteY3" fmla="*/ 1368098 h 3000128"/>
              <a:gd name="connsiteX4" fmla="*/ 2826072 w 4666446"/>
              <a:gd name="connsiteY4" fmla="*/ 592594 h 3000128"/>
              <a:gd name="connsiteX5" fmla="*/ 869950 w 4666446"/>
              <a:gd name="connsiteY5" fmla="*/ 1391247 h 3000128"/>
              <a:gd name="connsiteX0" fmla="*/ 783328 w 4579824"/>
              <a:gd name="connsiteY0" fmla="*/ 1391247 h 3000128"/>
              <a:gd name="connsiteX1" fmla="*/ 679156 w 4579824"/>
              <a:gd name="connsiteY1" fmla="*/ 3000128 h 3000128"/>
              <a:gd name="connsiteX2" fmla="*/ 4579824 w 4579824"/>
              <a:gd name="connsiteY2" fmla="*/ 2965404 h 3000128"/>
              <a:gd name="connsiteX3" fmla="*/ 4221009 w 4579824"/>
              <a:gd name="connsiteY3" fmla="*/ 1368098 h 3000128"/>
              <a:gd name="connsiteX4" fmla="*/ 2739450 w 4579824"/>
              <a:gd name="connsiteY4" fmla="*/ 592594 h 3000128"/>
              <a:gd name="connsiteX5" fmla="*/ 783328 w 4579824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841325"/>
              <a:gd name="connsiteY0" fmla="*/ 1391247 h 3000128"/>
              <a:gd name="connsiteX1" fmla="*/ 700882 w 4841325"/>
              <a:gd name="connsiteY1" fmla="*/ 3000128 h 3000128"/>
              <a:gd name="connsiteX2" fmla="*/ 4601550 w 4841325"/>
              <a:gd name="connsiteY2" fmla="*/ 2965404 h 3000128"/>
              <a:gd name="connsiteX3" fmla="*/ 4242735 w 4841325"/>
              <a:gd name="connsiteY3" fmla="*/ 1368098 h 3000128"/>
              <a:gd name="connsiteX4" fmla="*/ 2761176 w 4841325"/>
              <a:gd name="connsiteY4" fmla="*/ 592594 h 3000128"/>
              <a:gd name="connsiteX5" fmla="*/ 805054 w 4841325"/>
              <a:gd name="connsiteY5" fmla="*/ 1391247 h 3000128"/>
              <a:gd name="connsiteX0" fmla="*/ 805054 w 5231855"/>
              <a:gd name="connsiteY0" fmla="*/ 1391247 h 3000128"/>
              <a:gd name="connsiteX1" fmla="*/ 700882 w 5231855"/>
              <a:gd name="connsiteY1" fmla="*/ 3000128 h 3000128"/>
              <a:gd name="connsiteX2" fmla="*/ 4601550 w 5231855"/>
              <a:gd name="connsiteY2" fmla="*/ 2965404 h 3000128"/>
              <a:gd name="connsiteX3" fmla="*/ 4242735 w 5231855"/>
              <a:gd name="connsiteY3" fmla="*/ 1368098 h 3000128"/>
              <a:gd name="connsiteX4" fmla="*/ 2761176 w 5231855"/>
              <a:gd name="connsiteY4" fmla="*/ 592594 h 3000128"/>
              <a:gd name="connsiteX5" fmla="*/ 805054 w 5231855"/>
              <a:gd name="connsiteY5" fmla="*/ 1391247 h 300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1855" h="3000128">
                <a:moveTo>
                  <a:pt x="805054" y="1391247"/>
                </a:moveTo>
                <a:cubicBezTo>
                  <a:pt x="261044" y="1267784"/>
                  <a:pt x="-641781" y="2544857"/>
                  <a:pt x="700882" y="3000128"/>
                </a:cubicBezTo>
                <a:lnTo>
                  <a:pt x="4601550" y="2965404"/>
                </a:lnTo>
                <a:cubicBezTo>
                  <a:pt x="5558390" y="2826509"/>
                  <a:pt x="5415636" y="1344948"/>
                  <a:pt x="4242735" y="1368098"/>
                </a:cubicBezTo>
                <a:cubicBezTo>
                  <a:pt x="4397064" y="785505"/>
                  <a:pt x="3648569" y="-5432"/>
                  <a:pt x="2761176" y="592594"/>
                </a:cubicBezTo>
                <a:cubicBezTo>
                  <a:pt x="2155434" y="-425977"/>
                  <a:pt x="484822" y="-113462"/>
                  <a:pt x="805054" y="139124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Cloud Infrastructure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D5362C-4E30-F145-BB0F-0B69EF4C91A7}"/>
              </a:ext>
            </a:extLst>
          </p:cNvPr>
          <p:cNvSpPr txBox="1"/>
          <p:nvPr/>
        </p:nvSpPr>
        <p:spPr>
          <a:xfrm>
            <a:off x="1581557" y="4616481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</a:t>
            </a:r>
            <a:b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BF91EB-D624-2446-AD23-6D01AA0714CF}"/>
              </a:ext>
            </a:extLst>
          </p:cNvPr>
          <p:cNvSpPr txBox="1"/>
          <p:nvPr/>
        </p:nvSpPr>
        <p:spPr>
          <a:xfrm>
            <a:off x="1693640" y="3153037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</a:t>
            </a:r>
            <a:b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6E7849-E569-CD46-8B92-BAB959CC73C3}"/>
              </a:ext>
            </a:extLst>
          </p:cNvPr>
          <p:cNvSpPr txBox="1"/>
          <p:nvPr/>
        </p:nvSpPr>
        <p:spPr>
          <a:xfrm>
            <a:off x="1613489" y="1616637"/>
            <a:ext cx="2900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customers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2665BFB-0A2B-B047-88B1-DA119784E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912" y="3068961"/>
            <a:ext cx="3600400" cy="1010953"/>
          </a:xfrm>
          <a:prstGeom prst="roundRect">
            <a:avLst>
              <a:gd name="adj" fmla="val 3899"/>
            </a:avLst>
          </a:prstGeom>
          <a:solidFill>
            <a:srgbClr val="FFD579"/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services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14F6028-7812-9D4E-A2EA-F4CDF698A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856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8056D21-C9B0-B14E-9675-C61925BC3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959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466D557-6D52-484C-9CFE-7EADCE740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4062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329F139-09C1-734F-9FC8-CBBBE12E2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165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DF86182-66D3-1143-9BDE-355D142D4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268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CE23D12-AFCD-0643-9A4E-60794D7DA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0369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37ABD4-F3E9-BA40-AFCE-AD81673F63DE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5051885" y="2348880"/>
            <a:ext cx="560075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627AAA-91B9-6041-BB30-65344C24D7C8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5863987" y="2348880"/>
            <a:ext cx="252028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164A022-AB40-074C-A6A9-D07A47176672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6676090" y="2348880"/>
            <a:ext cx="0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B999A84-5BC6-5248-B138-E4606EDD96A9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7488193" y="2348880"/>
            <a:ext cx="0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C3CB9CB-3FE5-B74E-BCCF-FA2B4F2BC8FD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8048268" y="2348880"/>
            <a:ext cx="252028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C0FD8E9-89DD-2248-B722-D95B4328CDCB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8499475" y="2348880"/>
            <a:ext cx="612922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048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Microservices architecture –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key design questions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14CBDD7-4BA5-F445-A911-3F6C7917EC31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7390270" y="3524332"/>
            <a:ext cx="562210" cy="529529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07A3C3-C62F-7D45-B3A4-D9FCE1B44005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6744072" y="5038838"/>
            <a:ext cx="679570" cy="79305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CEBBC0-0ACE-7546-88E4-A331A33C4A57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4923115" y="5038838"/>
            <a:ext cx="805587" cy="79305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C744E67-903E-0542-A4F4-9B274D5E5AAD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4491067" y="3524331"/>
            <a:ext cx="562211" cy="57178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54EAA7-2B36-2B4F-9155-68A9FE21CBFE}"/>
              </a:ext>
            </a:extLst>
          </p:cNvPr>
          <p:cNvCxnSpPr>
            <a:cxnSpLocks/>
            <a:stCxn id="16" idx="2"/>
            <a:endCxn id="12" idx="0"/>
          </p:cNvCxnSpPr>
          <p:nvPr/>
        </p:nvCxnSpPr>
        <p:spPr>
          <a:xfrm flipH="1">
            <a:off x="6212517" y="2690037"/>
            <a:ext cx="1" cy="81604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77490C7-8C10-B742-9B78-719B68A10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763" y="3506084"/>
            <a:ext cx="2355506" cy="1532753"/>
          </a:xfrm>
          <a:prstGeom prst="roundRect">
            <a:avLst>
              <a:gd name="adj" fmla="val 21979"/>
            </a:avLst>
          </a:prstGeom>
          <a:solidFill>
            <a:srgbClr val="FFD579"/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Microservices architecture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4B66ADE-1CCC-5140-AE7C-8177CE0C6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2480" y="2827575"/>
            <a:ext cx="2355506" cy="1393513"/>
          </a:xfrm>
          <a:prstGeom prst="roundRect">
            <a:avLst>
              <a:gd name="adj" fmla="val 15458"/>
            </a:avLst>
          </a:prstGeom>
          <a:solidFill>
            <a:srgbClr val="FDEADA"/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should microservices communicate with each other?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3433704-A5A6-774E-9A7D-E3F467C90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3642" y="5143913"/>
            <a:ext cx="2355506" cy="1375950"/>
          </a:xfrm>
          <a:prstGeom prst="roundRect">
            <a:avLst>
              <a:gd name="adj" fmla="val 15458"/>
            </a:avLst>
          </a:prstGeom>
          <a:solidFill>
            <a:srgbClr val="FDEADA"/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should service failure be detected, reported and managed?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B55C4AF-4C9A-F448-A97E-64BE95D44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560" y="2827575"/>
            <a:ext cx="2355506" cy="1393513"/>
          </a:xfrm>
          <a:prstGeom prst="roundRect">
            <a:avLst>
              <a:gd name="adj" fmla="val 17014"/>
            </a:avLst>
          </a:prstGeom>
          <a:solidFill>
            <a:srgbClr val="FDEADA"/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should data be distributed and shared?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CC90AAE-732E-A340-9DF6-C34A4090B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4281" y="1446913"/>
            <a:ext cx="2616473" cy="1243124"/>
          </a:xfrm>
          <a:prstGeom prst="roundRect">
            <a:avLst>
              <a:gd name="adj" fmla="val 21871"/>
            </a:avLst>
          </a:prstGeom>
          <a:solidFill>
            <a:srgbClr val="FDEADA"/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the microservices that make up the system? 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9471A82-03B9-B14F-8048-2460DFD3F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7608" y="5143913"/>
            <a:ext cx="2355506" cy="1375950"/>
          </a:xfrm>
          <a:prstGeom prst="roundRect">
            <a:avLst>
              <a:gd name="adj" fmla="val 13902"/>
            </a:avLst>
          </a:prstGeom>
          <a:solidFill>
            <a:srgbClr val="FDEADA"/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should the microservices in the system be coordinated?</a:t>
            </a:r>
          </a:p>
        </p:txBody>
      </p:sp>
    </p:spTree>
    <p:extLst>
      <p:ext uri="{BB962C8B-B14F-4D97-AF65-F5344CB8AC3E}">
        <p14:creationId xmlns:p14="http://schemas.microsoft.com/office/powerpoint/2010/main" val="3748953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7383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Types of security threat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3677C37-FC27-704D-AEB4-DE7417EB0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794" y="1844825"/>
            <a:ext cx="1973619" cy="871391"/>
          </a:xfrm>
          <a:prstGeom prst="roundRect">
            <a:avLst>
              <a:gd name="adj" fmla="val 20942"/>
            </a:avLst>
          </a:prstGeom>
          <a:solidFill>
            <a:schemeClr val="accent2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Availability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threats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14EEECC-02D2-984B-A993-BBB1EA097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2031" y="3484053"/>
            <a:ext cx="1836202" cy="593020"/>
          </a:xfrm>
          <a:prstGeom prst="roundRect">
            <a:avLst>
              <a:gd name="adj" fmla="val 8023"/>
            </a:avLst>
          </a:prstGeom>
          <a:solidFill>
            <a:srgbClr val="FFD579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9D311A2-2819-EE4D-B4A1-E5715F99134E}"/>
              </a:ext>
            </a:extLst>
          </p:cNvPr>
          <p:cNvCxnSpPr>
            <a:cxnSpLocks/>
            <a:stCxn id="37" idx="0"/>
            <a:endCxn id="9" idx="2"/>
          </p:cNvCxnSpPr>
          <p:nvPr/>
        </p:nvCxnSpPr>
        <p:spPr>
          <a:xfrm flipV="1">
            <a:off x="6060132" y="4077074"/>
            <a:ext cx="0" cy="749847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CC11C8B9-F148-6B4F-9297-96C460107AAF}"/>
              </a:ext>
            </a:extLst>
          </p:cNvPr>
          <p:cNvCxnSpPr>
            <a:cxnSpLocks/>
            <a:stCxn id="31" idx="2"/>
          </p:cNvCxnSpPr>
          <p:nvPr/>
        </p:nvCxnSpPr>
        <p:spPr>
          <a:xfrm rot="5400000">
            <a:off x="7166618" y="2470842"/>
            <a:ext cx="1199663" cy="1576425"/>
          </a:xfrm>
          <a:prstGeom prst="bentConnector2">
            <a:avLst/>
          </a:prstGeom>
          <a:ln w="762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C9BEB3EF-4CD1-3141-B3E5-90EA95C979B2}"/>
              </a:ext>
            </a:extLst>
          </p:cNvPr>
          <p:cNvCxnSpPr>
            <a:cxnSpLocks/>
            <a:stCxn id="8" idx="2"/>
            <a:endCxn id="17" idx="1"/>
          </p:cNvCxnSpPr>
          <p:nvPr/>
        </p:nvCxnSpPr>
        <p:spPr>
          <a:xfrm rot="16200000" flipH="1">
            <a:off x="4089995" y="2191823"/>
            <a:ext cx="527644" cy="1576428"/>
          </a:xfrm>
          <a:prstGeom prst="bentConnector2">
            <a:avLst/>
          </a:prstGeom>
          <a:ln w="762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6E8D716-2C8E-0F46-B066-B78F69FE261F}"/>
              </a:ext>
            </a:extLst>
          </p:cNvPr>
          <p:cNvSpPr txBox="1"/>
          <p:nvPr/>
        </p:nvSpPr>
        <p:spPr>
          <a:xfrm>
            <a:off x="5062508" y="2185615"/>
            <a:ext cx="1995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PRODUCT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25E924-F387-1A4C-9190-698AF4F7578D}"/>
              </a:ext>
            </a:extLst>
          </p:cNvPr>
          <p:cNvSpPr txBox="1"/>
          <p:nvPr/>
        </p:nvSpPr>
        <p:spPr>
          <a:xfrm>
            <a:off x="2135832" y="915710"/>
            <a:ext cx="2853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attacker attempts to deny access to the system for legitimate users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94E44DF-6F9D-0E4D-A31B-5D6B44915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2031" y="3021368"/>
            <a:ext cx="1836202" cy="444983"/>
          </a:xfrm>
          <a:prstGeom prst="roundRect">
            <a:avLst>
              <a:gd name="adj" fmla="val 8023"/>
            </a:avLst>
          </a:prstGeom>
          <a:solidFill>
            <a:srgbClr val="FFD579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PROGRAM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22C562E-53C2-AB4A-BD24-83CB9D238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7851" y="1787832"/>
            <a:ext cx="1973619" cy="871391"/>
          </a:xfrm>
          <a:prstGeom prst="roundRect">
            <a:avLst>
              <a:gd name="adj" fmla="val 20942"/>
            </a:avLst>
          </a:prstGeom>
          <a:solidFill>
            <a:schemeClr val="accent2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Integrity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threats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13319DC-B5EB-414A-A22C-B8FB0E47119B}"/>
              </a:ext>
            </a:extLst>
          </p:cNvPr>
          <p:cNvSpPr txBox="1"/>
          <p:nvPr/>
        </p:nvSpPr>
        <p:spPr>
          <a:xfrm>
            <a:off x="7388809" y="915710"/>
            <a:ext cx="2221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attacker attempts to damage the system or its data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DA7C7F1-A22E-664C-98CD-801A30737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988" y="4826921"/>
            <a:ext cx="2592288" cy="871391"/>
          </a:xfrm>
          <a:prstGeom prst="roundRect">
            <a:avLst>
              <a:gd name="adj" fmla="val 20942"/>
            </a:avLst>
          </a:prstGeom>
          <a:solidFill>
            <a:schemeClr val="accent2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Confidentiality </a:t>
            </a:r>
            <a:b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threats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A05B98-9277-8C4C-8C2A-C4395F78C961}"/>
              </a:ext>
            </a:extLst>
          </p:cNvPr>
          <p:cNvSpPr txBox="1"/>
          <p:nvPr/>
        </p:nvSpPr>
        <p:spPr>
          <a:xfrm>
            <a:off x="4474891" y="5663541"/>
            <a:ext cx="2954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attacker tries to gain access to private information held by the system</a:t>
            </a:r>
          </a:p>
        </p:txBody>
      </p: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A01C568F-81E4-B747-92D2-ABA64995C254}"/>
              </a:ext>
            </a:extLst>
          </p:cNvPr>
          <p:cNvCxnSpPr>
            <a:cxnSpLocks/>
            <a:stCxn id="31" idx="2"/>
            <a:endCxn id="17" idx="3"/>
          </p:cNvCxnSpPr>
          <p:nvPr/>
        </p:nvCxnSpPr>
        <p:spPr>
          <a:xfrm rot="5400000">
            <a:off x="7474130" y="2163328"/>
            <a:ext cx="584637" cy="1576427"/>
          </a:xfrm>
          <a:prstGeom prst="bentConnector2">
            <a:avLst/>
          </a:prstGeom>
          <a:ln w="762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E0214C1-2156-9F42-B730-1A8D2291999C}"/>
              </a:ext>
            </a:extLst>
          </p:cNvPr>
          <p:cNvSpPr txBox="1"/>
          <p:nvPr/>
        </p:nvSpPr>
        <p:spPr>
          <a:xfrm>
            <a:off x="2532242" y="3277747"/>
            <a:ext cx="228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denial of service (DDoS) attack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5C45189-ADCB-6945-9561-1A05D0AADDC1}"/>
              </a:ext>
            </a:extLst>
          </p:cNvPr>
          <p:cNvSpPr txBox="1"/>
          <p:nvPr/>
        </p:nvSpPr>
        <p:spPr>
          <a:xfrm>
            <a:off x="7226792" y="3302640"/>
            <a:ext cx="105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Virus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EC4BE91-61BE-6D44-B6DA-50DB55F82255}"/>
              </a:ext>
            </a:extLst>
          </p:cNvPr>
          <p:cNvSpPr txBox="1"/>
          <p:nvPr/>
        </p:nvSpPr>
        <p:spPr>
          <a:xfrm>
            <a:off x="7033417" y="3933639"/>
            <a:ext cx="1521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Ransomware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EF585B0-3647-7543-BCDD-C1847E0D2A2B}"/>
              </a:ext>
            </a:extLst>
          </p:cNvPr>
          <p:cNvSpPr txBox="1"/>
          <p:nvPr/>
        </p:nvSpPr>
        <p:spPr>
          <a:xfrm>
            <a:off x="4691188" y="4286416"/>
            <a:ext cx="1457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theft</a:t>
            </a:r>
          </a:p>
        </p:txBody>
      </p:sp>
    </p:spTree>
    <p:extLst>
      <p:ext uri="{BB962C8B-B14F-4D97-AF65-F5344CB8AC3E}">
        <p14:creationId xmlns:p14="http://schemas.microsoft.com/office/powerpoint/2010/main" val="841361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44625"/>
            <a:ext cx="8712968" cy="94999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Software product quality attributes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6CB130A-3A6E-AE4A-9682-BB266D317926}"/>
              </a:ext>
            </a:extLst>
          </p:cNvPr>
          <p:cNvSpPr/>
          <p:nvPr/>
        </p:nvSpPr>
        <p:spPr>
          <a:xfrm>
            <a:off x="4495800" y="2209572"/>
            <a:ext cx="3200400" cy="3200400"/>
          </a:xfrm>
          <a:prstGeom prst="ellipse">
            <a:avLst/>
          </a:prstGeom>
          <a:solidFill>
            <a:srgbClr val="FFD579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Software product quality attributes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66C410-BF93-4449-BDA1-56C2F406F114}"/>
              </a:ext>
            </a:extLst>
          </p:cNvPr>
          <p:cNvSpPr/>
          <p:nvPr/>
        </p:nvSpPr>
        <p:spPr>
          <a:xfrm>
            <a:off x="4079776" y="893044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Reliability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0A8874-5882-C148-8FC8-D3F3933BD436}"/>
              </a:ext>
            </a:extLst>
          </p:cNvPr>
          <p:cNvSpPr/>
          <p:nvPr/>
        </p:nvSpPr>
        <p:spPr>
          <a:xfrm>
            <a:off x="3126662" y="4277420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Usability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63BA09A-0FD0-824C-B8E1-4031AC080873}"/>
              </a:ext>
            </a:extLst>
          </p:cNvPr>
          <p:cNvSpPr/>
          <p:nvPr/>
        </p:nvSpPr>
        <p:spPr>
          <a:xfrm>
            <a:off x="7104112" y="4277420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300" dirty="0">
                <a:solidFill>
                  <a:schemeClr val="tx1"/>
                </a:solidFill>
              </a:rPr>
              <a:t>Maintainability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7F63CCB-EE49-9E4C-B6D4-D280E935AFAE}"/>
              </a:ext>
            </a:extLst>
          </p:cNvPr>
          <p:cNvSpPr/>
          <p:nvPr/>
        </p:nvSpPr>
        <p:spPr>
          <a:xfrm>
            <a:off x="2694614" y="2405212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Security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08CC0F-8870-7347-8AEC-47DD30042119}"/>
              </a:ext>
            </a:extLst>
          </p:cNvPr>
          <p:cNvSpPr/>
          <p:nvPr/>
        </p:nvSpPr>
        <p:spPr>
          <a:xfrm>
            <a:off x="5107442" y="4925492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200" dirty="0">
                <a:solidFill>
                  <a:schemeClr val="tx1"/>
                </a:solidFill>
              </a:rPr>
              <a:t>Responsiveness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4087CB-743D-1B4B-AFB3-86257B912CD9}"/>
              </a:ext>
            </a:extLst>
          </p:cNvPr>
          <p:cNvSpPr/>
          <p:nvPr/>
        </p:nvSpPr>
        <p:spPr>
          <a:xfrm>
            <a:off x="7536160" y="2405212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Resilience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EC4D51D-7243-6144-81CF-B27D96616167}"/>
              </a:ext>
            </a:extLst>
          </p:cNvPr>
          <p:cNvSpPr/>
          <p:nvPr/>
        </p:nvSpPr>
        <p:spPr>
          <a:xfrm>
            <a:off x="6240016" y="893044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Availability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A6B37D-39D0-9F46-89C5-7D2B4BED9D7D}"/>
              </a:ext>
            </a:extLst>
          </p:cNvPr>
          <p:cNvSpPr/>
          <p:nvPr/>
        </p:nvSpPr>
        <p:spPr>
          <a:xfrm>
            <a:off x="4855200" y="1002214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6E12D3D-3C2E-5A43-9990-1E6018DDDE72}"/>
              </a:ext>
            </a:extLst>
          </p:cNvPr>
          <p:cNvSpPr/>
          <p:nvPr/>
        </p:nvSpPr>
        <p:spPr>
          <a:xfrm>
            <a:off x="6979436" y="977839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F6F73F0-1328-3D4D-ACCF-B43468393369}"/>
              </a:ext>
            </a:extLst>
          </p:cNvPr>
          <p:cNvSpPr/>
          <p:nvPr/>
        </p:nvSpPr>
        <p:spPr>
          <a:xfrm>
            <a:off x="8294286" y="2478373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7FED701-BF7F-F940-935C-2055FBAA077E}"/>
              </a:ext>
            </a:extLst>
          </p:cNvPr>
          <p:cNvSpPr/>
          <p:nvPr/>
        </p:nvSpPr>
        <p:spPr>
          <a:xfrm>
            <a:off x="7823513" y="4344719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40DBF97-8510-F246-9DAA-3E6F2BA55148}"/>
              </a:ext>
            </a:extLst>
          </p:cNvPr>
          <p:cNvSpPr/>
          <p:nvPr/>
        </p:nvSpPr>
        <p:spPr>
          <a:xfrm>
            <a:off x="5854943" y="4998492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133731F-3377-274E-9319-10718768E29A}"/>
              </a:ext>
            </a:extLst>
          </p:cNvPr>
          <p:cNvSpPr/>
          <p:nvPr/>
        </p:nvSpPr>
        <p:spPr>
          <a:xfrm>
            <a:off x="3902086" y="4315026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179B9BE-971A-4840-9A00-F565780E42D7}"/>
              </a:ext>
            </a:extLst>
          </p:cNvPr>
          <p:cNvSpPr/>
          <p:nvPr/>
        </p:nvSpPr>
        <p:spPr>
          <a:xfrm>
            <a:off x="3461386" y="2475454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23546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7 2025/04/02 Make-up holiday for NTPU Sports Day (No Classes)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8 2025/04/09 Midterm Project Report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9 2025/04/16 Cloud-Based Software: Virtualization and containers,</a:t>
            </a:r>
            <a:br>
              <a:rPr lang="en-US" sz="2800" dirty="0"/>
            </a:br>
            <a:r>
              <a:rPr lang="en-US" sz="2800" dirty="0"/>
              <a:t>                           Everything as a service, Software as a service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rgbClr val="C00000"/>
                </a:solidFill>
              </a:rPr>
              <a:t>10 2025/04/23 Cloud Computing and Cloud Software Architecture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rgbClr val="7030A0"/>
                </a:solidFill>
              </a:rPr>
              <a:t>11 2025/04/30 Case Study on Software Engineering II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12 2025/05/07 Microservices Architecture, RESTful services, </a:t>
            </a:r>
            <a:br>
              <a:rPr lang="en-US" sz="2800" dirty="0"/>
            </a:br>
            <a:r>
              <a:rPr lang="en-US" sz="2800" dirty="0"/>
              <a:t>                            Service deployment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209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44625"/>
            <a:ext cx="8712968" cy="94999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refactoring process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07D7969C-5DFD-9D48-A18B-8327D710E043}"/>
              </a:ext>
            </a:extLst>
          </p:cNvPr>
          <p:cNvSpPr/>
          <p:nvPr/>
        </p:nvSpPr>
        <p:spPr>
          <a:xfrm>
            <a:off x="4799856" y="3717032"/>
            <a:ext cx="2526852" cy="2655893"/>
          </a:xfrm>
          <a:prstGeom prst="arc">
            <a:avLst>
              <a:gd name="adj1" fmla="val 11501282"/>
              <a:gd name="adj2" fmla="val 21102937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0A464F-49C2-794C-BC13-39105D84FFEF}"/>
              </a:ext>
            </a:extLst>
          </p:cNvPr>
          <p:cNvCxnSpPr>
            <a:cxnSpLocks/>
          </p:cNvCxnSpPr>
          <p:nvPr/>
        </p:nvCxnSpPr>
        <p:spPr>
          <a:xfrm>
            <a:off x="2704688" y="2704607"/>
            <a:ext cx="1303081" cy="0"/>
          </a:xfrm>
          <a:prstGeom prst="straightConnector1">
            <a:avLst/>
          </a:prstGeom>
          <a:ln w="152400">
            <a:solidFill>
              <a:schemeClr val="accent2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FF84A9D-B039-8F49-A406-23108DAFB2B5}"/>
              </a:ext>
            </a:extLst>
          </p:cNvPr>
          <p:cNvSpPr txBox="1"/>
          <p:nvPr/>
        </p:nvSpPr>
        <p:spPr>
          <a:xfrm>
            <a:off x="2704687" y="2039269"/>
            <a:ext cx="1007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156F571-121E-9541-B989-4C15D0B65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082" y="2226802"/>
            <a:ext cx="2207548" cy="107972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Identify code </a:t>
            </a:r>
            <a:br>
              <a:rPr lang="en-US" sz="2400" b="1" dirty="0"/>
            </a:br>
            <a:r>
              <a:rPr lang="en-US" sz="2400" b="1" dirty="0"/>
              <a:t>‘smell’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3FDF478-C920-3048-A29E-5FCD2C442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1271" y="2226802"/>
            <a:ext cx="2207548" cy="107972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Identify refactoring strategy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1174417D-28A0-9B4B-B610-05D3A10D4113}"/>
              </a:ext>
            </a:extLst>
          </p:cNvPr>
          <p:cNvSpPr/>
          <p:nvPr/>
        </p:nvSpPr>
        <p:spPr>
          <a:xfrm>
            <a:off x="4954228" y="1393449"/>
            <a:ext cx="2808440" cy="2393634"/>
          </a:xfrm>
          <a:prstGeom prst="arc">
            <a:avLst>
              <a:gd name="adj1" fmla="val 11908221"/>
              <a:gd name="adj2" fmla="val 20671112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9C3A63C2-D3D8-DD46-B116-EA3E3198D4D8}"/>
              </a:ext>
            </a:extLst>
          </p:cNvPr>
          <p:cNvSpPr/>
          <p:nvPr/>
        </p:nvSpPr>
        <p:spPr>
          <a:xfrm>
            <a:off x="5024645" y="2147041"/>
            <a:ext cx="2808440" cy="2393634"/>
          </a:xfrm>
          <a:prstGeom prst="arc">
            <a:avLst>
              <a:gd name="adj1" fmla="val 182114"/>
              <a:gd name="adj2" fmla="val 2924959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DC352EE-AE47-CA4C-AEB2-1AB139062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386" y="4869558"/>
            <a:ext cx="2757399" cy="107972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Make small </a:t>
            </a:r>
          </a:p>
          <a:p>
            <a:pPr algn="ctr">
              <a:defRPr/>
            </a:pPr>
            <a:r>
              <a:rPr lang="en-US" sz="2400" b="1" dirty="0"/>
              <a:t>improvement until strategy completed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E9304CC2-7841-4A4D-A2A7-6E5CAF519AF8}"/>
              </a:ext>
            </a:extLst>
          </p:cNvPr>
          <p:cNvSpPr/>
          <p:nvPr/>
        </p:nvSpPr>
        <p:spPr>
          <a:xfrm>
            <a:off x="4799856" y="2147041"/>
            <a:ext cx="2808440" cy="2393634"/>
          </a:xfrm>
          <a:prstGeom prst="arc">
            <a:avLst>
              <a:gd name="adj1" fmla="val 8966232"/>
              <a:gd name="adj2" fmla="val 10829317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0C3ECB1-64C8-834D-AC72-5705E3E65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597" y="4869558"/>
            <a:ext cx="2207548" cy="107972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Run automated code tests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537ECEC-2BC2-5A4F-A8B4-26467163DD6B}"/>
              </a:ext>
            </a:extLst>
          </p:cNvPr>
          <p:cNvSpPr/>
          <p:nvPr/>
        </p:nvSpPr>
        <p:spPr>
          <a:xfrm>
            <a:off x="4717016" y="3869452"/>
            <a:ext cx="2681700" cy="2655893"/>
          </a:xfrm>
          <a:prstGeom prst="arc">
            <a:avLst>
              <a:gd name="adj1" fmla="val 2513734"/>
              <a:gd name="adj2" fmla="val 8510562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449C71D-E90B-4246-A506-8DAA3C0DD667}"/>
              </a:ext>
            </a:extLst>
          </p:cNvPr>
          <p:cNvSpPr/>
          <p:nvPr/>
        </p:nvSpPr>
        <p:spPr>
          <a:xfrm>
            <a:off x="4533494" y="1772816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6073081-3ABA-B74D-B3B5-5224578B82BD}"/>
              </a:ext>
            </a:extLst>
          </p:cNvPr>
          <p:cNvSpPr/>
          <p:nvPr/>
        </p:nvSpPr>
        <p:spPr>
          <a:xfrm>
            <a:off x="7832554" y="1793384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5527DD0-9E16-8E4B-86D7-35F7F0106C12}"/>
              </a:ext>
            </a:extLst>
          </p:cNvPr>
          <p:cNvSpPr/>
          <p:nvPr/>
        </p:nvSpPr>
        <p:spPr>
          <a:xfrm>
            <a:off x="7730336" y="4437112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DCCADE3-C25F-3D42-B306-12CD5632A3C9}"/>
              </a:ext>
            </a:extLst>
          </p:cNvPr>
          <p:cNvSpPr/>
          <p:nvPr/>
        </p:nvSpPr>
        <p:spPr>
          <a:xfrm>
            <a:off x="4223668" y="4376864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27655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94999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Functional testing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E6C89E-6FE1-514B-9840-2C4FEB0A0021}"/>
              </a:ext>
            </a:extLst>
          </p:cNvPr>
          <p:cNvCxnSpPr>
            <a:cxnSpLocks/>
          </p:cNvCxnSpPr>
          <p:nvPr/>
        </p:nvCxnSpPr>
        <p:spPr>
          <a:xfrm>
            <a:off x="6060132" y="1793385"/>
            <a:ext cx="0" cy="524553"/>
          </a:xfrm>
          <a:prstGeom prst="straightConnector1">
            <a:avLst/>
          </a:prstGeom>
          <a:ln w="152400">
            <a:solidFill>
              <a:schemeClr val="accent6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F300884-307F-2743-B3E1-AFC5E928E0F0}"/>
              </a:ext>
            </a:extLst>
          </p:cNvPr>
          <p:cNvSpPr txBox="1"/>
          <p:nvPr/>
        </p:nvSpPr>
        <p:spPr>
          <a:xfrm>
            <a:off x="5519936" y="1205738"/>
            <a:ext cx="1007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FFE4DB1-BA01-FB45-9530-EAA99168B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9486" y="2292246"/>
            <a:ext cx="1813028" cy="87510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/>
              <a:t>Unit </a:t>
            </a:r>
            <a:br>
              <a:rPr lang="en-US" sz="2800" b="1" dirty="0"/>
            </a:br>
            <a:r>
              <a:rPr lang="en-US" sz="2800" b="1" dirty="0"/>
              <a:t>Testing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970074F-E481-834A-AD49-3E2F6AE69B34}"/>
              </a:ext>
            </a:extLst>
          </p:cNvPr>
          <p:cNvSpPr/>
          <p:nvPr/>
        </p:nvSpPr>
        <p:spPr>
          <a:xfrm>
            <a:off x="4330040" y="2510155"/>
            <a:ext cx="3566160" cy="3566160"/>
          </a:xfrm>
          <a:prstGeom prst="arc">
            <a:avLst>
              <a:gd name="adj1" fmla="val 11870910"/>
              <a:gd name="adj2" fmla="val 14281114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7766D682-46E3-7C45-A63C-CFD96DA47FCB}"/>
              </a:ext>
            </a:extLst>
          </p:cNvPr>
          <p:cNvSpPr/>
          <p:nvPr/>
        </p:nvSpPr>
        <p:spPr>
          <a:xfrm>
            <a:off x="4330040" y="2510155"/>
            <a:ext cx="3566160" cy="3566160"/>
          </a:xfrm>
          <a:prstGeom prst="arc">
            <a:avLst>
              <a:gd name="adj1" fmla="val 18184479"/>
              <a:gd name="adj2" fmla="val 20693068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22207BE4-590A-0446-8FC3-E49FADD033D7}"/>
              </a:ext>
            </a:extLst>
          </p:cNvPr>
          <p:cNvSpPr/>
          <p:nvPr/>
        </p:nvSpPr>
        <p:spPr>
          <a:xfrm>
            <a:off x="4330040" y="2510155"/>
            <a:ext cx="3566160" cy="3566160"/>
          </a:xfrm>
          <a:prstGeom prst="arc">
            <a:avLst>
              <a:gd name="adj1" fmla="val 1136777"/>
              <a:gd name="adj2" fmla="val 3784898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ACD8DFB4-402D-B946-8F03-EC73050C6ADE}"/>
              </a:ext>
            </a:extLst>
          </p:cNvPr>
          <p:cNvSpPr/>
          <p:nvPr/>
        </p:nvSpPr>
        <p:spPr>
          <a:xfrm>
            <a:off x="4330040" y="2510155"/>
            <a:ext cx="3566160" cy="3566160"/>
          </a:xfrm>
          <a:prstGeom prst="arc">
            <a:avLst>
              <a:gd name="adj1" fmla="val 7389206"/>
              <a:gd name="adj2" fmla="val 9871474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A40DE2B-9707-4344-8D81-D6CD2DA2A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112" y="3814352"/>
            <a:ext cx="1813028" cy="87510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/>
              <a:t>Feature</a:t>
            </a:r>
            <a:br>
              <a:rPr lang="en-US" sz="2800" b="1" dirty="0"/>
            </a:br>
            <a:r>
              <a:rPr lang="en-US" sz="2800" b="1" dirty="0"/>
              <a:t>Testing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758FA69-D833-5847-821F-505FD08AC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9486" y="5484827"/>
            <a:ext cx="1813028" cy="87510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/>
              <a:t>System</a:t>
            </a:r>
            <a:br>
              <a:rPr lang="en-US" sz="2800" b="1" dirty="0"/>
            </a:br>
            <a:r>
              <a:rPr lang="en-US" sz="2800" b="1" dirty="0"/>
              <a:t>Testing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40671DF-5222-294B-B02D-957C8F72C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696" y="3814352"/>
            <a:ext cx="1813028" cy="87510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/>
              <a:t>Release</a:t>
            </a:r>
            <a:br>
              <a:rPr lang="en-US" sz="2800" b="1" dirty="0"/>
            </a:br>
            <a:r>
              <a:rPr lang="en-US" sz="2800" b="1" dirty="0"/>
              <a:t>Testing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DC19CDE-E27C-4340-BC5D-42F86B53D0BE}"/>
              </a:ext>
            </a:extLst>
          </p:cNvPr>
          <p:cNvSpPr/>
          <p:nvPr/>
        </p:nvSpPr>
        <p:spPr>
          <a:xfrm>
            <a:off x="5009242" y="2112197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6FB1351-8E58-BA4E-8393-784494B73C59}"/>
              </a:ext>
            </a:extLst>
          </p:cNvPr>
          <p:cNvSpPr/>
          <p:nvPr/>
        </p:nvSpPr>
        <p:spPr>
          <a:xfrm>
            <a:off x="6888088" y="3573016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86EFD2E-A804-D44D-A8C0-A1E9EA8F6718}"/>
              </a:ext>
            </a:extLst>
          </p:cNvPr>
          <p:cNvSpPr/>
          <p:nvPr/>
        </p:nvSpPr>
        <p:spPr>
          <a:xfrm>
            <a:off x="5015880" y="5249768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FD5E467-67D9-7E43-B6E2-CEAC19BF969D}"/>
              </a:ext>
            </a:extLst>
          </p:cNvPr>
          <p:cNvSpPr/>
          <p:nvPr/>
        </p:nvSpPr>
        <p:spPr>
          <a:xfrm>
            <a:off x="3143672" y="3593584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13562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27198"/>
            <a:ext cx="8229600" cy="7967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Test-driven development (TDD)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A996CCD-F0C7-7B47-968E-1D62ABBC712E}"/>
              </a:ext>
            </a:extLst>
          </p:cNvPr>
          <p:cNvCxnSpPr>
            <a:cxnSpLocks/>
          </p:cNvCxnSpPr>
          <p:nvPr/>
        </p:nvCxnSpPr>
        <p:spPr>
          <a:xfrm>
            <a:off x="3121926" y="1393449"/>
            <a:ext cx="669819" cy="0"/>
          </a:xfrm>
          <a:prstGeom prst="straightConnector1">
            <a:avLst/>
          </a:prstGeom>
          <a:ln w="101600">
            <a:solidFill>
              <a:schemeClr val="accent2">
                <a:lumMod val="75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C2C20CA-A475-BF4B-81BB-FEACED8872AC}"/>
              </a:ext>
            </a:extLst>
          </p:cNvPr>
          <p:cNvSpPr txBox="1"/>
          <p:nvPr/>
        </p:nvSpPr>
        <p:spPr>
          <a:xfrm>
            <a:off x="2891959" y="995255"/>
            <a:ext cx="698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26C5B62-B50A-7E4F-AE8B-D46740B8D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753" y="1052736"/>
            <a:ext cx="1852701" cy="715810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000" b="1" dirty="0"/>
              <a:t>Identify new </a:t>
            </a:r>
            <a:br>
              <a:rPr lang="en-US" sz="2000" b="1" dirty="0"/>
            </a:br>
            <a:r>
              <a:rPr lang="en-US" sz="2000" b="1" dirty="0"/>
              <a:t>functionality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22A16064-4395-FF40-8AB1-DD3AAF8258EB}"/>
              </a:ext>
            </a:extLst>
          </p:cNvPr>
          <p:cNvSpPr>
            <a:spLocks/>
          </p:cNvSpPr>
          <p:nvPr/>
        </p:nvSpPr>
        <p:spPr>
          <a:xfrm>
            <a:off x="3579912" y="1525871"/>
            <a:ext cx="2560320" cy="2560320"/>
          </a:xfrm>
          <a:prstGeom prst="arc">
            <a:avLst>
              <a:gd name="adj1" fmla="val 6412394"/>
              <a:gd name="adj2" fmla="val 13844082"/>
            </a:avLst>
          </a:prstGeom>
          <a:noFill/>
          <a:ln w="1016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681FCD6-01EE-3A47-B756-6E590EC901B3}"/>
              </a:ext>
            </a:extLst>
          </p:cNvPr>
          <p:cNvSpPr/>
          <p:nvPr/>
        </p:nvSpPr>
        <p:spPr>
          <a:xfrm>
            <a:off x="3716849" y="922432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8E2AAB76-8B03-F947-ADAD-994F13175FEB}"/>
              </a:ext>
            </a:extLst>
          </p:cNvPr>
          <p:cNvSpPr>
            <a:spLocks/>
          </p:cNvSpPr>
          <p:nvPr/>
        </p:nvSpPr>
        <p:spPr>
          <a:xfrm>
            <a:off x="3579912" y="1525871"/>
            <a:ext cx="2560320" cy="2560320"/>
          </a:xfrm>
          <a:prstGeom prst="arc">
            <a:avLst>
              <a:gd name="adj1" fmla="val 18547087"/>
              <a:gd name="adj2" fmla="val 19641147"/>
            </a:avLst>
          </a:prstGeom>
          <a:noFill/>
          <a:ln w="1016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04BCFA5A-742F-1E45-958A-6D8CCC2E2F9C}"/>
              </a:ext>
            </a:extLst>
          </p:cNvPr>
          <p:cNvSpPr>
            <a:spLocks/>
          </p:cNvSpPr>
          <p:nvPr/>
        </p:nvSpPr>
        <p:spPr>
          <a:xfrm>
            <a:off x="4439816" y="2507704"/>
            <a:ext cx="3657600" cy="3657600"/>
          </a:xfrm>
          <a:prstGeom prst="arc">
            <a:avLst>
              <a:gd name="adj1" fmla="val 10272211"/>
              <a:gd name="adj2" fmla="val 14504715"/>
            </a:avLst>
          </a:prstGeom>
          <a:noFill/>
          <a:ln w="101600">
            <a:solidFill>
              <a:srgbClr val="ED7D3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008C6929-72F3-C146-941A-9D90A87ACCB5}"/>
              </a:ext>
            </a:extLst>
          </p:cNvPr>
          <p:cNvSpPr>
            <a:spLocks/>
          </p:cNvSpPr>
          <p:nvPr/>
        </p:nvSpPr>
        <p:spPr>
          <a:xfrm>
            <a:off x="7219528" y="4377631"/>
            <a:ext cx="1828800" cy="1828800"/>
          </a:xfrm>
          <a:prstGeom prst="arc">
            <a:avLst>
              <a:gd name="adj1" fmla="val 884595"/>
              <a:gd name="adj2" fmla="val 2333932"/>
            </a:avLst>
          </a:prstGeom>
          <a:noFill/>
          <a:ln w="1016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8443C285-9633-1C40-93F3-12C5C75431B4}"/>
              </a:ext>
            </a:extLst>
          </p:cNvPr>
          <p:cNvSpPr>
            <a:spLocks/>
          </p:cNvSpPr>
          <p:nvPr/>
        </p:nvSpPr>
        <p:spPr>
          <a:xfrm>
            <a:off x="4439816" y="2507704"/>
            <a:ext cx="3657600" cy="3657600"/>
          </a:xfrm>
          <a:prstGeom prst="arc">
            <a:avLst>
              <a:gd name="adj1" fmla="val 18014088"/>
              <a:gd name="adj2" fmla="val 18771691"/>
            </a:avLst>
          </a:prstGeom>
          <a:noFill/>
          <a:ln w="101600">
            <a:solidFill>
              <a:srgbClr val="ED7D3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8EC88C20-1FD2-C446-8616-2C22E3752DB2}"/>
              </a:ext>
            </a:extLst>
          </p:cNvPr>
          <p:cNvSpPr>
            <a:spLocks/>
          </p:cNvSpPr>
          <p:nvPr/>
        </p:nvSpPr>
        <p:spPr>
          <a:xfrm>
            <a:off x="4439816" y="2507704"/>
            <a:ext cx="3657600" cy="3657600"/>
          </a:xfrm>
          <a:prstGeom prst="arc">
            <a:avLst>
              <a:gd name="adj1" fmla="val 20260350"/>
              <a:gd name="adj2" fmla="val 21012695"/>
            </a:avLst>
          </a:prstGeom>
          <a:noFill/>
          <a:ln w="1016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77AD3061-811C-274E-AD58-E57F2B8896F8}"/>
              </a:ext>
            </a:extLst>
          </p:cNvPr>
          <p:cNvSpPr>
            <a:spLocks/>
          </p:cNvSpPr>
          <p:nvPr/>
        </p:nvSpPr>
        <p:spPr>
          <a:xfrm>
            <a:off x="4439816" y="2507704"/>
            <a:ext cx="3657600" cy="3657600"/>
          </a:xfrm>
          <a:prstGeom prst="arc">
            <a:avLst>
              <a:gd name="adj1" fmla="val 3297678"/>
              <a:gd name="adj2" fmla="val 8944735"/>
            </a:avLst>
          </a:prstGeom>
          <a:noFill/>
          <a:ln w="1016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F747A4E7-17EC-734A-897C-B13B2DC0D231}"/>
              </a:ext>
            </a:extLst>
          </p:cNvPr>
          <p:cNvSpPr>
            <a:spLocks/>
          </p:cNvSpPr>
          <p:nvPr/>
        </p:nvSpPr>
        <p:spPr>
          <a:xfrm>
            <a:off x="7219528" y="4377631"/>
            <a:ext cx="1828800" cy="1828800"/>
          </a:xfrm>
          <a:prstGeom prst="arc">
            <a:avLst>
              <a:gd name="adj1" fmla="val 8374020"/>
              <a:gd name="adj2" fmla="val 9900318"/>
            </a:avLst>
          </a:prstGeom>
          <a:noFill/>
          <a:ln w="101600">
            <a:solidFill>
              <a:srgbClr val="ED7D31">
                <a:alpha val="70196"/>
              </a:srgb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5B01A486-676F-2A42-AF3A-03DA45C00A14}"/>
              </a:ext>
            </a:extLst>
          </p:cNvPr>
          <p:cNvSpPr>
            <a:spLocks/>
          </p:cNvSpPr>
          <p:nvPr/>
        </p:nvSpPr>
        <p:spPr>
          <a:xfrm>
            <a:off x="4439816" y="2492896"/>
            <a:ext cx="3657600" cy="3657600"/>
          </a:xfrm>
          <a:prstGeom prst="arc">
            <a:avLst>
              <a:gd name="adj1" fmla="val 513796"/>
              <a:gd name="adj2" fmla="val 1204879"/>
            </a:avLst>
          </a:prstGeom>
          <a:noFill/>
          <a:ln w="1016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74C6919-168B-0849-805B-ACC227498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611" y="2093554"/>
            <a:ext cx="2953509" cy="615936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1700" b="1" dirty="0"/>
              <a:t>Identify partial implementation </a:t>
            </a:r>
          </a:p>
          <a:p>
            <a:pPr algn="ctr">
              <a:defRPr/>
            </a:pPr>
            <a:r>
              <a:rPr lang="en-US" sz="1700" b="1" dirty="0"/>
              <a:t>of functionality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91FBE67-EF5D-0749-B42D-9FD79081A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053" y="3034499"/>
            <a:ext cx="1996717" cy="615937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/>
              <a:t>Write code stub </a:t>
            </a:r>
            <a:br>
              <a:rPr lang="en-US" b="1" dirty="0"/>
            </a:br>
            <a:r>
              <a:rPr lang="en-US" b="1" dirty="0"/>
              <a:t>that will fail test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E7A4998-3D7D-D942-95E0-C86FD42FB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2526" y="3975444"/>
            <a:ext cx="1651122" cy="615937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/>
              <a:t>Run all </a:t>
            </a:r>
            <a:br>
              <a:rPr lang="en-US" b="1" dirty="0"/>
            </a:br>
            <a:r>
              <a:rPr lang="en-US" b="1" dirty="0"/>
              <a:t>automated test 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87A47B02-16D9-C044-8565-7C7192490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325" y="5857336"/>
            <a:ext cx="1651122" cy="615937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/>
              <a:t>Run all </a:t>
            </a:r>
            <a:br>
              <a:rPr lang="en-US" b="1" dirty="0"/>
            </a:br>
            <a:r>
              <a:rPr lang="en-US" b="1" dirty="0"/>
              <a:t>automated test 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376F632-3B52-954C-B327-6BC94C86F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608" y="4916389"/>
            <a:ext cx="3001616" cy="615937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/>
              <a:t>Implement code that should cause failing test to pass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A12384F-C003-874C-B133-0203A09D3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752" y="4621572"/>
            <a:ext cx="1651122" cy="615937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/>
              <a:t>Refactor code </a:t>
            </a:r>
            <a:br>
              <a:rPr lang="en-US" b="1" dirty="0"/>
            </a:br>
            <a:r>
              <a:rPr lang="en-US" b="1" dirty="0"/>
              <a:t>if required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608A466-FA7D-F044-B1BF-41D9E6A74104}"/>
              </a:ext>
            </a:extLst>
          </p:cNvPr>
          <p:cNvSpPr txBox="1"/>
          <p:nvPr/>
        </p:nvSpPr>
        <p:spPr>
          <a:xfrm>
            <a:off x="4671925" y="3376253"/>
            <a:ext cx="1630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Functionality </a:t>
            </a:r>
            <a:b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incomplete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6F7209-7649-3149-A6E3-96EA3D1AC02E}"/>
              </a:ext>
            </a:extLst>
          </p:cNvPr>
          <p:cNvSpPr txBox="1"/>
          <p:nvPr/>
        </p:nvSpPr>
        <p:spPr>
          <a:xfrm>
            <a:off x="2207569" y="3376253"/>
            <a:ext cx="1630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Functionality </a:t>
            </a:r>
            <a:b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E9F351E-67B8-484C-A0D5-457ACE31CD5D}"/>
              </a:ext>
            </a:extLst>
          </p:cNvPr>
          <p:cNvSpPr txBox="1"/>
          <p:nvPr/>
        </p:nvSpPr>
        <p:spPr>
          <a:xfrm>
            <a:off x="4295801" y="6085054"/>
            <a:ext cx="1555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tests pass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EE3E6BA-4D86-7B47-874D-92A78C60E3C9}"/>
              </a:ext>
            </a:extLst>
          </p:cNvPr>
          <p:cNvSpPr txBox="1"/>
          <p:nvPr/>
        </p:nvSpPr>
        <p:spPr>
          <a:xfrm>
            <a:off x="7361579" y="5507940"/>
            <a:ext cx="122988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failure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65F1F2A-2B7B-DA43-B86A-BB6C08C4FCED}"/>
              </a:ext>
            </a:extLst>
          </p:cNvPr>
          <p:cNvSpPr/>
          <p:nvPr/>
        </p:nvSpPr>
        <p:spPr>
          <a:xfrm>
            <a:off x="4239396" y="1890184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BFAE1C1-B98B-2142-B090-9B1E4B53F5B7}"/>
              </a:ext>
            </a:extLst>
          </p:cNvPr>
          <p:cNvSpPr/>
          <p:nvPr/>
        </p:nvSpPr>
        <p:spPr>
          <a:xfrm>
            <a:off x="7015785" y="2912860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B6F4141-9640-DC41-9106-6A550E69B9DE}"/>
              </a:ext>
            </a:extLst>
          </p:cNvPr>
          <p:cNvSpPr/>
          <p:nvPr/>
        </p:nvSpPr>
        <p:spPr>
          <a:xfrm>
            <a:off x="7490473" y="3879236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383EA74-B739-3646-95F0-84945BD33CF2}"/>
              </a:ext>
            </a:extLst>
          </p:cNvPr>
          <p:cNvSpPr/>
          <p:nvPr/>
        </p:nvSpPr>
        <p:spPr>
          <a:xfrm>
            <a:off x="6496588" y="4764420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F813A16-7CF3-D042-B637-37893D05C44B}"/>
              </a:ext>
            </a:extLst>
          </p:cNvPr>
          <p:cNvSpPr/>
          <p:nvPr/>
        </p:nvSpPr>
        <p:spPr>
          <a:xfrm>
            <a:off x="7353137" y="5857333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A03A9C2-9729-D842-A2B2-110E8DAE953F}"/>
              </a:ext>
            </a:extLst>
          </p:cNvPr>
          <p:cNvSpPr/>
          <p:nvPr/>
        </p:nvSpPr>
        <p:spPr>
          <a:xfrm>
            <a:off x="3732827" y="4492851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96349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949995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solidFill>
                  <a:schemeClr val="accent1"/>
                </a:solidFill>
              </a:rPr>
              <a:t>DevOps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AC9AA54-51E5-AD4E-966B-1EF8666F210A}"/>
              </a:ext>
            </a:extLst>
          </p:cNvPr>
          <p:cNvSpPr/>
          <p:nvPr/>
        </p:nvSpPr>
        <p:spPr>
          <a:xfrm>
            <a:off x="4724400" y="1458312"/>
            <a:ext cx="2743200" cy="2743200"/>
          </a:xfrm>
          <a:prstGeom prst="ellipse">
            <a:avLst/>
          </a:prstGeom>
          <a:solidFill>
            <a:srgbClr val="FFC000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30FA86-3515-0248-9496-195D06C78561}"/>
              </a:ext>
            </a:extLst>
          </p:cNvPr>
          <p:cNvSpPr/>
          <p:nvPr/>
        </p:nvSpPr>
        <p:spPr>
          <a:xfrm>
            <a:off x="3712840" y="2990056"/>
            <a:ext cx="2743200" cy="2743200"/>
          </a:xfrm>
          <a:prstGeom prst="ellipse">
            <a:avLst/>
          </a:prstGeom>
          <a:solidFill>
            <a:srgbClr val="76D6FF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47D04E-DA28-424A-A2CF-D47188C52526}"/>
              </a:ext>
            </a:extLst>
          </p:cNvPr>
          <p:cNvSpPr/>
          <p:nvPr/>
        </p:nvSpPr>
        <p:spPr>
          <a:xfrm>
            <a:off x="5735960" y="2990056"/>
            <a:ext cx="2743200" cy="2743200"/>
          </a:xfrm>
          <a:prstGeom prst="ellipse">
            <a:avLst/>
          </a:prstGeom>
          <a:solidFill>
            <a:srgbClr val="92D050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984A84-C903-C249-94A8-AD560309D158}"/>
              </a:ext>
            </a:extLst>
          </p:cNvPr>
          <p:cNvSpPr txBox="1"/>
          <p:nvPr/>
        </p:nvSpPr>
        <p:spPr>
          <a:xfrm>
            <a:off x="5015558" y="2268161"/>
            <a:ext cx="2197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51856D-5720-1349-B4FC-EAD6DBB77F1E}"/>
              </a:ext>
            </a:extLst>
          </p:cNvPr>
          <p:cNvSpPr txBox="1"/>
          <p:nvPr/>
        </p:nvSpPr>
        <p:spPr>
          <a:xfrm>
            <a:off x="3719737" y="4253557"/>
            <a:ext cx="2019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DBF2AC-A85D-6343-9983-AD139B2D1234}"/>
              </a:ext>
            </a:extLst>
          </p:cNvPr>
          <p:cNvSpPr txBox="1"/>
          <p:nvPr/>
        </p:nvSpPr>
        <p:spPr>
          <a:xfrm>
            <a:off x="6806932" y="4256283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442FF4-2879-4B4F-B7CD-2E0B19EBD55B}"/>
              </a:ext>
            </a:extLst>
          </p:cNvPr>
          <p:cNvSpPr txBox="1"/>
          <p:nvPr/>
        </p:nvSpPr>
        <p:spPr>
          <a:xfrm>
            <a:off x="3176002" y="5889466"/>
            <a:ext cx="5839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Multi-skilled DevOps team</a:t>
            </a:r>
          </a:p>
        </p:txBody>
      </p:sp>
    </p:spTree>
    <p:extLst>
      <p:ext uri="{BB962C8B-B14F-4D97-AF65-F5344CB8AC3E}">
        <p14:creationId xmlns:p14="http://schemas.microsoft.com/office/powerpoint/2010/main" val="2443030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94999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Code management and DevOps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20C5958-35A4-4149-B1A7-D5CF35302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0488" y="1484784"/>
            <a:ext cx="6999664" cy="950146"/>
          </a:xfrm>
          <a:prstGeom prst="roundRect">
            <a:avLst>
              <a:gd name="adj" fmla="val 9613"/>
            </a:avLst>
          </a:prstGeom>
          <a:solidFill>
            <a:schemeClr val="accent6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350CDFE-3FBD-AB4F-AA15-C83899A94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600" y="2965681"/>
            <a:ext cx="6999664" cy="1975487"/>
          </a:xfrm>
          <a:prstGeom prst="roundRect">
            <a:avLst>
              <a:gd name="adj" fmla="val 9613"/>
            </a:avLst>
          </a:prstGeom>
          <a:solidFill>
            <a:schemeClr val="accent1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D34F5D5-8CF5-0045-9CE9-48A87540D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600" y="5524101"/>
            <a:ext cx="6999664" cy="995763"/>
          </a:xfrm>
          <a:prstGeom prst="roundRect">
            <a:avLst>
              <a:gd name="adj" fmla="val 9613"/>
            </a:avLst>
          </a:prstGeom>
          <a:solidFill>
            <a:schemeClr val="accent3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06E5BF-3C48-8949-8FA6-2749A005EADD}"/>
              </a:ext>
            </a:extLst>
          </p:cNvPr>
          <p:cNvCxnSpPr>
            <a:cxnSpLocks/>
          </p:cNvCxnSpPr>
          <p:nvPr/>
        </p:nvCxnSpPr>
        <p:spPr>
          <a:xfrm>
            <a:off x="7968208" y="2434930"/>
            <a:ext cx="0" cy="530750"/>
          </a:xfrm>
          <a:prstGeom prst="straightConnector1">
            <a:avLst/>
          </a:prstGeom>
          <a:ln w="101600">
            <a:solidFill>
              <a:schemeClr val="bg1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97BD22D-3479-194B-9F8C-CE5913D1B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5989" y="3447802"/>
            <a:ext cx="3203998" cy="875785"/>
          </a:xfrm>
          <a:prstGeom prst="roundRect">
            <a:avLst>
              <a:gd name="adj" fmla="val 12554"/>
            </a:avLst>
          </a:prstGeom>
          <a:solidFill>
            <a:schemeClr val="accent1">
              <a:lumMod val="60000"/>
              <a:lumOff val="4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Code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repository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3A097E-03FC-A640-8137-77F58C693741}"/>
              </a:ext>
            </a:extLst>
          </p:cNvPr>
          <p:cNvSpPr txBox="1"/>
          <p:nvPr/>
        </p:nvSpPr>
        <p:spPr>
          <a:xfrm>
            <a:off x="4601987" y="1023120"/>
            <a:ext cx="274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DevOps automation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3FE0FF-D534-AA4B-976E-E85660DAF3F4}"/>
              </a:ext>
            </a:extLst>
          </p:cNvPr>
          <p:cNvSpPr txBox="1"/>
          <p:nvPr/>
        </p:nvSpPr>
        <p:spPr>
          <a:xfrm>
            <a:off x="4281857" y="2466819"/>
            <a:ext cx="3556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 management system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80C629-C95D-3D49-8699-93337FA3EC0F}"/>
              </a:ext>
            </a:extLst>
          </p:cNvPr>
          <p:cNvSpPr txBox="1"/>
          <p:nvPr/>
        </p:nvSpPr>
        <p:spPr>
          <a:xfrm>
            <a:off x="4460346" y="5039680"/>
            <a:ext cx="302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DevOps measurement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2AA05F5-38D0-A747-97E1-DE640653896E}"/>
              </a:ext>
            </a:extLst>
          </p:cNvPr>
          <p:cNvCxnSpPr>
            <a:cxnSpLocks/>
          </p:cNvCxnSpPr>
          <p:nvPr/>
        </p:nvCxnSpPr>
        <p:spPr>
          <a:xfrm>
            <a:off x="7968208" y="4941168"/>
            <a:ext cx="0" cy="530750"/>
          </a:xfrm>
          <a:prstGeom prst="straightConnector1">
            <a:avLst/>
          </a:prstGeom>
          <a:ln w="101600">
            <a:solidFill>
              <a:schemeClr val="bg1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674606A-7A7D-684D-B819-4EE94140FFA0}"/>
              </a:ext>
            </a:extLst>
          </p:cNvPr>
          <p:cNvCxnSpPr>
            <a:cxnSpLocks/>
          </p:cNvCxnSpPr>
          <p:nvPr/>
        </p:nvCxnSpPr>
        <p:spPr>
          <a:xfrm flipV="1">
            <a:off x="4007768" y="2434930"/>
            <a:ext cx="0" cy="534110"/>
          </a:xfrm>
          <a:prstGeom prst="straightConnector1">
            <a:avLst/>
          </a:prstGeom>
          <a:ln w="101600">
            <a:solidFill>
              <a:schemeClr val="bg1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1A39D82-8535-2F4B-B164-F7BAE64EC1A6}"/>
              </a:ext>
            </a:extLst>
          </p:cNvPr>
          <p:cNvCxnSpPr>
            <a:cxnSpLocks/>
          </p:cNvCxnSpPr>
          <p:nvPr/>
        </p:nvCxnSpPr>
        <p:spPr>
          <a:xfrm flipV="1">
            <a:off x="4007768" y="4911114"/>
            <a:ext cx="0" cy="534110"/>
          </a:xfrm>
          <a:prstGeom prst="straightConnector1">
            <a:avLst/>
          </a:prstGeom>
          <a:ln w="101600">
            <a:solidFill>
              <a:schemeClr val="bg1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57BD21B-783D-6F48-8AFA-FC2A1AEBE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3633" y="1645794"/>
            <a:ext cx="1511597" cy="633765"/>
          </a:xfrm>
          <a:prstGeom prst="roundRect">
            <a:avLst>
              <a:gd name="adj" fmla="val 12554"/>
            </a:avLst>
          </a:prstGeom>
          <a:solidFill>
            <a:srgbClr val="FFC00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 </a:t>
            </a:r>
            <a:b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integration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FD95943-F214-2C4B-8303-26941341B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4900" y="1645794"/>
            <a:ext cx="1511597" cy="633765"/>
          </a:xfrm>
          <a:prstGeom prst="roundRect">
            <a:avLst>
              <a:gd name="adj" fmla="val 12554"/>
            </a:avLst>
          </a:prstGeom>
          <a:solidFill>
            <a:srgbClr val="FFC00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 </a:t>
            </a:r>
            <a:b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3092E3E-0E7E-BA4A-AF9F-B0E06BE4F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6167" y="1645794"/>
            <a:ext cx="1511597" cy="633765"/>
          </a:xfrm>
          <a:prstGeom prst="roundRect">
            <a:avLst>
              <a:gd name="adj" fmla="val 12554"/>
            </a:avLst>
          </a:prstGeom>
          <a:solidFill>
            <a:srgbClr val="FFC00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 </a:t>
            </a:r>
            <a:b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delivery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528A953-99FC-DA4E-A836-14BCBBE29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434" y="1645794"/>
            <a:ext cx="1511597" cy="633765"/>
          </a:xfrm>
          <a:prstGeom prst="roundRect">
            <a:avLst>
              <a:gd name="adj" fmla="val 12554"/>
            </a:avLst>
          </a:prstGeom>
          <a:solidFill>
            <a:srgbClr val="FFC00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Infrastructure </a:t>
            </a:r>
            <a:b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code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786B62D-E2BD-DB43-A1CF-D9AE96012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150" y="5677550"/>
            <a:ext cx="1665699" cy="679130"/>
          </a:xfrm>
          <a:prstGeom prst="roundRect">
            <a:avLst>
              <a:gd name="adj" fmla="val 12554"/>
            </a:avLst>
          </a:prstGeom>
          <a:solidFill>
            <a:srgbClr val="92D05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collection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0AD0183-3A93-C44F-A3C5-6B198342C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390" y="5677550"/>
            <a:ext cx="1665699" cy="679130"/>
          </a:xfrm>
          <a:prstGeom prst="roundRect">
            <a:avLst>
              <a:gd name="adj" fmla="val 12554"/>
            </a:avLst>
          </a:prstGeom>
          <a:solidFill>
            <a:srgbClr val="92D05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B28B3D0-69A9-F640-8A21-EAE5E6DF2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2630" y="5677550"/>
            <a:ext cx="1665699" cy="679130"/>
          </a:xfrm>
          <a:prstGeom prst="roundRect">
            <a:avLst>
              <a:gd name="adj" fmla="val 12554"/>
            </a:avLst>
          </a:prstGeom>
          <a:solidFill>
            <a:srgbClr val="92D05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Report </a:t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generation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94754-C05B-B547-9C76-26E1A67FC336}"/>
              </a:ext>
            </a:extLst>
          </p:cNvPr>
          <p:cNvSpPr txBox="1"/>
          <p:nvPr/>
        </p:nvSpPr>
        <p:spPr>
          <a:xfrm>
            <a:off x="2613312" y="3369381"/>
            <a:ext cx="14498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Recover </a:t>
            </a:r>
            <a:b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 </a:t>
            </a:r>
            <a:b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ED03D9-6BA3-4543-AC9A-EEFBA6E71607}"/>
              </a:ext>
            </a:extLst>
          </p:cNvPr>
          <p:cNvSpPr txBox="1"/>
          <p:nvPr/>
        </p:nvSpPr>
        <p:spPr>
          <a:xfrm>
            <a:off x="7968208" y="3354704"/>
            <a:ext cx="11965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Save and </a:t>
            </a:r>
            <a:b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</a:t>
            </a:r>
            <a:b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E6ED03-FBC0-BC4F-A645-D405F609FE34}"/>
              </a:ext>
            </a:extLst>
          </p:cNvPr>
          <p:cNvSpPr txBox="1"/>
          <p:nvPr/>
        </p:nvSpPr>
        <p:spPr>
          <a:xfrm>
            <a:off x="4232806" y="3008253"/>
            <a:ext cx="3506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Branching and merging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ED3E7B-44C3-C349-B9B7-D5B56902B2FB}"/>
              </a:ext>
            </a:extLst>
          </p:cNvPr>
          <p:cNvSpPr txBox="1"/>
          <p:nvPr/>
        </p:nvSpPr>
        <p:spPr>
          <a:xfrm>
            <a:off x="3338220" y="4437016"/>
            <a:ext cx="5050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 code to/from developer’s </a:t>
            </a:r>
            <a:r>
              <a:rPr lang="en-US" sz="20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filestore</a:t>
            </a:r>
            <a:endParaRPr lang="en-US" sz="2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864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4596" y="274638"/>
            <a:ext cx="10927829" cy="6287606"/>
          </a:xfrm>
        </p:spPr>
        <p:txBody>
          <a:bodyPr>
            <a:normAutofit/>
          </a:bodyPr>
          <a:lstStyle/>
          <a:p>
            <a:r>
              <a:rPr lang="en-US" altLang="zh-TW" sz="8200" dirty="0">
                <a:solidFill>
                  <a:srgbClr val="C00000"/>
                </a:solidFill>
              </a:rPr>
              <a:t>Cloud Computing and </a:t>
            </a:r>
            <a:br>
              <a:rPr lang="en-US" altLang="zh-TW" sz="8200" dirty="0">
                <a:solidFill>
                  <a:srgbClr val="C00000"/>
                </a:solidFill>
              </a:rPr>
            </a:br>
            <a:r>
              <a:rPr lang="en-US" altLang="zh-TW" sz="8200" dirty="0">
                <a:solidFill>
                  <a:srgbClr val="C00000"/>
                </a:solidFill>
              </a:rPr>
              <a:t>Cloud Software Architecture</a:t>
            </a:r>
            <a:endParaRPr lang="zh-TW" altLang="en-US" sz="82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86221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4596" y="274638"/>
            <a:ext cx="10927829" cy="6287606"/>
          </a:xfrm>
        </p:spPr>
        <p:txBody>
          <a:bodyPr>
            <a:normAutofit/>
          </a:bodyPr>
          <a:lstStyle/>
          <a:p>
            <a:r>
              <a:rPr lang="en-US" altLang="zh-TW" sz="8200" dirty="0">
                <a:solidFill>
                  <a:srgbClr val="C00000"/>
                </a:solidFill>
              </a:rPr>
              <a:t>Cloud Software Architecture </a:t>
            </a:r>
            <a:br>
              <a:rPr lang="en-US" altLang="zh-TW" sz="8200" dirty="0">
                <a:solidFill>
                  <a:srgbClr val="C00000"/>
                </a:solidFill>
              </a:rPr>
            </a:br>
            <a:r>
              <a:rPr lang="en-US" altLang="zh-TW" sz="8200" dirty="0">
                <a:solidFill>
                  <a:srgbClr val="C00000"/>
                </a:solidFill>
              </a:rPr>
              <a:t>for Agentic AI</a:t>
            </a:r>
            <a:endParaRPr lang="zh-TW" altLang="en-US" sz="82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25801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D3906-79F6-9A0A-3702-8EFED5C0D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75471"/>
            <a:ext cx="11222181" cy="1042724"/>
          </a:xfrm>
        </p:spPr>
        <p:txBody>
          <a:bodyPr/>
          <a:lstStyle/>
          <a:p>
            <a:r>
              <a:rPr lang="en-US" dirty="0"/>
              <a:t>Cloud Software Architecture for Agentic 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31D1F-F67B-286D-D339-E0038E4B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37</a:t>
            </a:fld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B58C685-913E-B422-A03B-82C00816E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611" y="1118194"/>
            <a:ext cx="10861958" cy="1465980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</a:rPr>
              <a:t>Microservices and Serverless Architecture</a:t>
            </a:r>
          </a:p>
          <a:p>
            <a:pPr algn="ctr">
              <a:defRPr/>
            </a:pPr>
            <a:r>
              <a:rPr lang="en-US" sz="2600" dirty="0"/>
              <a:t>Containers (Docker, Kubernetes) </a:t>
            </a:r>
            <a:br>
              <a:rPr lang="en-US" sz="2600" dirty="0"/>
            </a:br>
            <a:r>
              <a:rPr lang="en-US" sz="2600" dirty="0"/>
              <a:t>Serverless platforms (AWS Lambda, Google Cloud Functions)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74994A8-5E28-8C7C-7E3E-23EF2250E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608" y="2770565"/>
            <a:ext cx="10861959" cy="1820345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</a:rPr>
              <a:t>APIs and Tooling Integration via MCP</a:t>
            </a:r>
          </a:p>
          <a:p>
            <a:pPr algn="ctr">
              <a:defRPr/>
            </a:pPr>
            <a:r>
              <a:rPr lang="en-US" sz="2600" dirty="0"/>
              <a:t>Agents access tools (e.g., databases, APIs, CRMs, payment gateways) </a:t>
            </a:r>
            <a:br>
              <a:rPr lang="en-US" sz="2600" dirty="0"/>
            </a:br>
            <a:r>
              <a:rPr lang="en-US" sz="2600" dirty="0"/>
              <a:t>using Model Context Protocol (MCP)</a:t>
            </a:r>
          </a:p>
          <a:p>
            <a:pPr algn="ctr">
              <a:defRPr/>
            </a:pPr>
            <a:r>
              <a:rPr lang="en-US" sz="2600" dirty="0"/>
              <a:t>Enhances tool-using behavior of LLM agents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1154CE2-50D5-6B6D-105A-E8EED45C9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608" y="4740289"/>
            <a:ext cx="10861959" cy="1861711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</a:rPr>
              <a:t>Tools and Frameworks</a:t>
            </a:r>
          </a:p>
          <a:p>
            <a:pPr algn="ctr">
              <a:defRPr/>
            </a:pPr>
            <a:r>
              <a:rPr lang="en-US" sz="2600" dirty="0" err="1"/>
              <a:t>LangChain</a:t>
            </a:r>
            <a:r>
              <a:rPr lang="en-US" sz="2600" dirty="0"/>
              <a:t>, </a:t>
            </a:r>
            <a:r>
              <a:rPr lang="en-US" sz="2600" dirty="0" err="1"/>
              <a:t>AutoGen</a:t>
            </a:r>
            <a:r>
              <a:rPr lang="en-US" sz="2600" dirty="0"/>
              <a:t>, </a:t>
            </a:r>
            <a:r>
              <a:rPr lang="en-US" sz="2600" dirty="0" err="1"/>
              <a:t>CrewAI</a:t>
            </a:r>
            <a:r>
              <a:rPr lang="en-US" sz="2600" dirty="0"/>
              <a:t>: for orchestrating LLM agents</a:t>
            </a:r>
          </a:p>
          <a:p>
            <a:pPr algn="ctr">
              <a:defRPr/>
            </a:pPr>
            <a:r>
              <a:rPr lang="en-US" sz="2600" dirty="0" err="1"/>
              <a:t>Anthropic’s</a:t>
            </a:r>
            <a:r>
              <a:rPr lang="en-US" sz="2600" dirty="0"/>
              <a:t> MCP, Google’s A2A: communication protocols</a:t>
            </a:r>
          </a:p>
          <a:p>
            <a:pPr algn="ctr">
              <a:defRPr/>
            </a:pPr>
            <a:r>
              <a:rPr lang="en-US" sz="2600" dirty="0"/>
              <a:t>Vector DBs (Pinecone, </a:t>
            </a:r>
            <a:r>
              <a:rPr lang="en-US" sz="2600" dirty="0" err="1"/>
              <a:t>Weaviate</a:t>
            </a:r>
            <a:r>
              <a:rPr lang="en-US" sz="2600" dirty="0"/>
              <a:t>): for agent memory</a:t>
            </a:r>
          </a:p>
        </p:txBody>
      </p:sp>
    </p:spTree>
    <p:extLst>
      <p:ext uri="{BB962C8B-B14F-4D97-AF65-F5344CB8AC3E}">
        <p14:creationId xmlns:p14="http://schemas.microsoft.com/office/powerpoint/2010/main" val="31945206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31D1F-F67B-286D-D339-E0038E4B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18C22D-F443-445D-AC89-DC22E83A2630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https://google.github.io/A2A/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080B81-46DA-0B56-1F3C-289905A39A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70" b="9529"/>
          <a:stretch/>
        </p:blipFill>
        <p:spPr>
          <a:xfrm>
            <a:off x="295962" y="1888435"/>
            <a:ext cx="11600076" cy="451348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F247518-F51A-8B2E-5D8B-DB72BA3EB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905887"/>
          </a:xfrm>
        </p:spPr>
        <p:txBody>
          <a:bodyPr>
            <a:normAutofit/>
          </a:bodyPr>
          <a:lstStyle/>
          <a:p>
            <a:r>
              <a:rPr lang="en-US" dirty="0"/>
              <a:t>Agent2Agent Protocol (A2A)</a:t>
            </a:r>
            <a:br>
              <a:rPr lang="en-US" dirty="0"/>
            </a:br>
            <a:r>
              <a:rPr lang="en-US" sz="2900" b="0" dirty="0"/>
              <a:t>An open protocol enabling Agent-to-Agent interoperability, </a:t>
            </a:r>
            <a:br>
              <a:rPr lang="en-US" sz="2900" b="0" dirty="0"/>
            </a:br>
            <a:r>
              <a:rPr lang="en-US" sz="2900" b="0" dirty="0"/>
              <a:t>bridging the gap between opaque agentic systems</a:t>
            </a:r>
          </a:p>
        </p:txBody>
      </p:sp>
    </p:spTree>
    <p:extLst>
      <p:ext uri="{BB962C8B-B14F-4D97-AF65-F5344CB8AC3E}">
        <p14:creationId xmlns:p14="http://schemas.microsoft.com/office/powerpoint/2010/main" val="28018827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31D1F-F67B-286D-D339-E0038E4B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18C22D-F443-445D-AC89-DC22E83A2630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https://github.com/google/A2A/blob/main/demo/README.md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F247518-F51A-8B2E-5D8B-DB72BA3EB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395522"/>
          </a:xfrm>
        </p:spPr>
        <p:txBody>
          <a:bodyPr>
            <a:normAutofit/>
          </a:bodyPr>
          <a:lstStyle/>
          <a:p>
            <a:r>
              <a:rPr lang="en-US" dirty="0"/>
              <a:t>A2A Demo Web App</a:t>
            </a:r>
            <a:br>
              <a:rPr lang="en-US" dirty="0"/>
            </a:br>
            <a:r>
              <a:rPr lang="en-US" sz="2900" b="0" dirty="0"/>
              <a:t> </a:t>
            </a:r>
            <a:r>
              <a:rPr lang="en-US" sz="3600" b="0" dirty="0"/>
              <a:t>Agents talking to other agents over A2A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795602-E702-9648-6CE0-885D749F1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64" y="1953992"/>
            <a:ext cx="10841582" cy="459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6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13 2025/05/14 Industry Practices of Software Engineering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14 2025/05/21 Security and Privacy; Reliable Programming; </a:t>
            </a:r>
            <a:br>
              <a:rPr lang="en-US" sz="2800" dirty="0"/>
            </a:br>
            <a:r>
              <a:rPr lang="en-US" sz="2800" dirty="0"/>
              <a:t>                            Testing: Functional testing, Test automation, </a:t>
            </a:r>
            <a:br>
              <a:rPr lang="en-US" sz="2800" dirty="0"/>
            </a:br>
            <a:r>
              <a:rPr lang="en-US" sz="2800" dirty="0"/>
              <a:t>                            Test-driven development, and Code reviews; </a:t>
            </a:r>
            <a:br>
              <a:rPr lang="en-US" sz="2800" dirty="0"/>
            </a:br>
            <a:r>
              <a:rPr lang="en-US" sz="2800" dirty="0"/>
              <a:t>                            DevOps and Code Management: </a:t>
            </a:r>
            <a:br>
              <a:rPr lang="en-US" sz="2800" dirty="0"/>
            </a:br>
            <a:r>
              <a:rPr lang="en-US" sz="2800" dirty="0"/>
              <a:t>                            Code management and DevOps automation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15 2025/05/28 Final Project Report I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16 2025/06/04 Final Project Report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918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D3906-79F6-9A0A-3702-8EFED5C0D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04" y="323640"/>
            <a:ext cx="2770476" cy="6238604"/>
          </a:xfrm>
        </p:spPr>
        <p:txBody>
          <a:bodyPr>
            <a:normAutofit fontScale="90000"/>
          </a:bodyPr>
          <a:lstStyle/>
          <a:p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A2A </a:t>
            </a:r>
            <a:br>
              <a:rPr kumimoji="0" lang="en-US" sz="5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(Agent2Agent Protocol) </a:t>
            </a:r>
            <a:b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for agent-agent collaboration</a:t>
            </a:r>
            <a:b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b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b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br>
              <a:rPr lang="en-US" sz="2900" dirty="0"/>
            </a:br>
            <a:r>
              <a:rPr lang="en-US" sz="6200" dirty="0">
                <a:solidFill>
                  <a:srgbClr val="C00000"/>
                </a:solidFill>
              </a:rPr>
              <a:t>MCP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3100" dirty="0">
                <a:solidFill>
                  <a:srgbClr val="C00000"/>
                </a:solidFill>
              </a:rPr>
              <a:t>(Model Context Protocol) </a:t>
            </a:r>
            <a:br>
              <a:rPr lang="en-US" sz="3100" dirty="0">
                <a:solidFill>
                  <a:srgbClr val="C00000"/>
                </a:solidFill>
              </a:rPr>
            </a:br>
            <a:r>
              <a:rPr lang="en-US" sz="3100" b="0" dirty="0"/>
              <a:t>for tools and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31D1F-F67B-286D-D339-E0038E4B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18C22D-F443-445D-AC89-DC22E83A2630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https://google.github.io/A2A/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9B0109-5BD1-E62E-AC93-39F476F083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21" b="5242"/>
          <a:stretch/>
        </p:blipFill>
        <p:spPr>
          <a:xfrm>
            <a:off x="2770476" y="323640"/>
            <a:ext cx="9350020" cy="621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901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D3906-79F6-9A0A-3702-8EFED5C0D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75471"/>
            <a:ext cx="11222181" cy="1042724"/>
          </a:xfrm>
        </p:spPr>
        <p:txBody>
          <a:bodyPr/>
          <a:lstStyle/>
          <a:p>
            <a:r>
              <a:rPr lang="en-US" dirty="0"/>
              <a:t>Google A2A (Agent2Agent Protocol)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6C5EE2A-4AE9-8007-A925-BCFCBED59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9687" y="968810"/>
            <a:ext cx="6957391" cy="544789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31D1F-F67B-286D-D339-E0038E4B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18C22D-F443-445D-AC89-DC22E83A2630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https://google.github.io/A2A/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B58C685-913E-B422-A03B-82C00816E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924" y="1886288"/>
            <a:ext cx="4119537" cy="87510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/>
              <a:t>Seamless Agent Collaboration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74994A8-5E28-8C7C-7E3E-23EF2250E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924" y="3326280"/>
            <a:ext cx="4119537" cy="87510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/>
              <a:t>Simplifies Enterprise </a:t>
            </a:r>
            <a:br>
              <a:rPr lang="en-US" sz="2800" b="1" dirty="0"/>
            </a:br>
            <a:r>
              <a:rPr lang="en-US" sz="2800" b="1" dirty="0"/>
              <a:t>Agent Integration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A4DED9A-BE7E-8B46-99B6-64E6051C6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42" y="4766272"/>
            <a:ext cx="4119537" cy="87510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/>
              <a:t>Supports Key </a:t>
            </a:r>
            <a:br>
              <a:rPr lang="en-US" sz="2800" b="1" dirty="0"/>
            </a:br>
            <a:r>
              <a:rPr lang="en-US" sz="2800" b="1" dirty="0"/>
              <a:t>Enterprise Requirements</a:t>
            </a:r>
          </a:p>
        </p:txBody>
      </p:sp>
    </p:spTree>
    <p:extLst>
      <p:ext uri="{BB962C8B-B14F-4D97-AF65-F5344CB8AC3E}">
        <p14:creationId xmlns:p14="http://schemas.microsoft.com/office/powerpoint/2010/main" val="24065632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D3906-79F6-9A0A-3702-8EFED5C0D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75471"/>
            <a:ext cx="11222181" cy="1042724"/>
          </a:xfrm>
        </p:spPr>
        <p:txBody>
          <a:bodyPr/>
          <a:lstStyle/>
          <a:p>
            <a:r>
              <a:rPr lang="en-US" dirty="0"/>
              <a:t>MCP (Model Context Protocol)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31D1F-F67B-286D-D339-E0038E4B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18C22D-F443-445D-AC89-DC22E83A2630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https://modelcontextprotocol.io/introduction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B58C685-913E-B422-A03B-82C00816E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648" y="1118195"/>
            <a:ext cx="3438850" cy="5284606"/>
          </a:xfrm>
          <a:prstGeom prst="roundRect">
            <a:avLst>
              <a:gd name="adj" fmla="val 3837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/>
              <a:t>MCP is a open protocol that standardizes how applications provide context to LLMs.</a:t>
            </a:r>
          </a:p>
          <a:p>
            <a:pPr algn="ctr">
              <a:defRPr/>
            </a:pPr>
            <a:endParaRPr lang="en-US" sz="3200" b="1" dirty="0"/>
          </a:p>
          <a:p>
            <a:pPr algn="ctr">
              <a:defRPr/>
            </a:pPr>
            <a:endParaRPr lang="en-US" sz="3200" b="1" dirty="0"/>
          </a:p>
          <a:p>
            <a:pPr algn="ctr">
              <a:defRPr/>
            </a:pPr>
            <a:r>
              <a:rPr lang="en-US" sz="3200" b="1" dirty="0"/>
              <a:t>MCP: USB-C port for AI applications.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068612-26AC-EE2A-FC33-3A10903FF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815" y="1053194"/>
            <a:ext cx="8164722" cy="556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698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C52B3-A118-9122-AF78-BCE4FC27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75471"/>
            <a:ext cx="11222181" cy="1176862"/>
          </a:xfrm>
        </p:spPr>
        <p:txBody>
          <a:bodyPr>
            <a:normAutofit/>
          </a:bodyPr>
          <a:lstStyle/>
          <a:p>
            <a:r>
              <a:rPr lang="en-US" sz="5400" dirty="0"/>
              <a:t>MCP and A2A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FE69A-E019-00CE-45BA-A3EB8F322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172817"/>
            <a:ext cx="11222181" cy="538942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MCP (Model Context Protocol) for tools and resources</a:t>
            </a:r>
          </a:p>
          <a:p>
            <a:pPr lvl="1">
              <a:spcAft>
                <a:spcPts val="600"/>
              </a:spcAft>
            </a:pPr>
            <a:r>
              <a:rPr lang="en-US" sz="3200" dirty="0"/>
              <a:t>Connect agents to tools, APIs, and resources with structured inputs/outputs.</a:t>
            </a:r>
          </a:p>
          <a:p>
            <a:pPr lvl="1">
              <a:spcAft>
                <a:spcPts val="600"/>
              </a:spcAft>
            </a:pPr>
            <a:r>
              <a:rPr lang="en-US" sz="3200" dirty="0"/>
              <a:t>Google ADK supports MCP tools. Enabling wide range of MCP servers to be used with agents.</a:t>
            </a:r>
          </a:p>
          <a:p>
            <a:pPr>
              <a:spcAft>
                <a:spcPts val="600"/>
              </a:spcAft>
            </a:pPr>
            <a:r>
              <a:rPr lang="en-US" dirty="0"/>
              <a:t>A2A (Agent2Agent Protocol) for agent-agent collaboration</a:t>
            </a:r>
          </a:p>
          <a:p>
            <a:pPr lvl="1">
              <a:spcAft>
                <a:spcPts val="600"/>
              </a:spcAft>
            </a:pPr>
            <a:r>
              <a:rPr lang="en-US" sz="3200" dirty="0"/>
              <a:t>Dynamic, multimodal communication between different agents without sharing memory, resources, and tools</a:t>
            </a:r>
          </a:p>
          <a:p>
            <a:pPr lvl="1">
              <a:spcAft>
                <a:spcPts val="600"/>
              </a:spcAft>
            </a:pPr>
            <a:r>
              <a:rPr lang="en-US" sz="3200" dirty="0"/>
              <a:t>Open standard driven by community.</a:t>
            </a:r>
          </a:p>
          <a:p>
            <a:pPr lvl="1">
              <a:spcAft>
                <a:spcPts val="600"/>
              </a:spcAft>
            </a:pPr>
            <a:r>
              <a:rPr lang="en-US" sz="3200" dirty="0"/>
              <a:t>Samples available using Google ADK, </a:t>
            </a:r>
            <a:r>
              <a:rPr lang="en-US" sz="3200" dirty="0" err="1"/>
              <a:t>LangGraph</a:t>
            </a:r>
            <a:r>
              <a:rPr lang="en-US" sz="3200" dirty="0"/>
              <a:t>, </a:t>
            </a:r>
            <a:r>
              <a:rPr lang="en-US" sz="3200" dirty="0" err="1"/>
              <a:t>Crew.AI</a:t>
            </a:r>
            <a:endParaRPr lang="en-US" sz="3200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785F2-10EE-05A6-11D7-C176B4633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8A0A3E-0676-D3FD-F607-0532E13F463D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https://google.github.io/A2A/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401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C52B3-A118-9122-AF78-BCE4FC27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63" y="436638"/>
            <a:ext cx="4388927" cy="6046094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Agentic applications require both A2A and MCP</a:t>
            </a:r>
            <a:br>
              <a:rPr lang="en-US" sz="5400" dirty="0"/>
            </a:br>
            <a:br>
              <a:rPr lang="en-US" sz="3100" dirty="0"/>
            </a:br>
            <a:r>
              <a:rPr lang="en-US" sz="3100" b="0" dirty="0"/>
              <a:t>A2A allows agents to connect with other agents and collaborate in teams.</a:t>
            </a:r>
            <a:br>
              <a:rPr lang="en-US" sz="3100" b="0" dirty="0"/>
            </a:br>
            <a:br>
              <a:rPr lang="en-US" sz="3100" b="0" dirty="0"/>
            </a:br>
            <a:r>
              <a:rPr lang="en-US" sz="3100" b="0" dirty="0"/>
              <a:t>MCP provides agents with access to tools</a:t>
            </a:r>
            <a:endParaRPr lang="en-US" sz="3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785F2-10EE-05A6-11D7-C176B4633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8A0A3E-0676-D3FD-F607-0532E13F463D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https://blog.dailydoseofds.com/p/a-visual-guide-to-agent2agent-a2a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0D7FF-2038-9975-8EBA-B6DCF1F56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736" y="412750"/>
            <a:ext cx="7035800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392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C52B3-A118-9122-AF78-BCE4FC27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63" y="56101"/>
            <a:ext cx="11580674" cy="1079341"/>
          </a:xfrm>
        </p:spPr>
        <p:txBody>
          <a:bodyPr>
            <a:normAutofit/>
          </a:bodyPr>
          <a:lstStyle/>
          <a:p>
            <a:r>
              <a:rPr lang="en-US" sz="5400" dirty="0"/>
              <a:t>MCP and A2A Protocol for AI Agents</a:t>
            </a:r>
            <a:endParaRPr lang="en-US" sz="3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785F2-10EE-05A6-11D7-C176B4633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8A0A3E-0676-D3FD-F607-0532E13F463D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https://blog.dailydoseofds.com/p/a-visual-guide-to-agent2agent-a2a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48FFD4-6B49-9E73-43F1-3EB1F7A82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203" y="1015429"/>
            <a:ext cx="10127593" cy="553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338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90B12-35A4-334B-8C3E-42108C72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0869"/>
          </a:xfrm>
        </p:spPr>
        <p:txBody>
          <a:bodyPr>
            <a:noAutofit/>
          </a:bodyPr>
          <a:lstStyle/>
          <a:p>
            <a:r>
              <a:rPr lang="en-US" sz="9600" dirty="0">
                <a:latin typeface="+mn-lt"/>
              </a:rPr>
              <a:t>Web Application </a:t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with   </a:t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AWS Core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02C42-B116-1240-A045-1228A1BC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8485E7-4F0E-E54B-B730-1AF0EA6E4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317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Products and Services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3062E1-EA12-2949-A54D-E65A1AF34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63" y="1069088"/>
            <a:ext cx="11297957" cy="5459683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1E2CCE9-A1B5-F740-93E6-5417FD0DCE7B}"/>
              </a:ext>
            </a:extLst>
          </p:cNvPr>
          <p:cNvSpPr/>
          <p:nvPr/>
        </p:nvSpPr>
        <p:spPr>
          <a:xfrm>
            <a:off x="2690847" y="2006619"/>
            <a:ext cx="1853018" cy="1024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88C14F8-9E26-F049-ABAD-279E7A328336}"/>
              </a:ext>
            </a:extLst>
          </p:cNvPr>
          <p:cNvSpPr/>
          <p:nvPr/>
        </p:nvSpPr>
        <p:spPr>
          <a:xfrm>
            <a:off x="7443382" y="2006619"/>
            <a:ext cx="1853018" cy="1024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A46E76C-9868-5843-B39D-611B84467E59}"/>
              </a:ext>
            </a:extLst>
          </p:cNvPr>
          <p:cNvSpPr/>
          <p:nvPr/>
        </p:nvSpPr>
        <p:spPr>
          <a:xfrm>
            <a:off x="7443382" y="5469297"/>
            <a:ext cx="1853018" cy="1024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3B5DD96-40C6-A140-B7A7-B24E77A3CD68}"/>
              </a:ext>
            </a:extLst>
          </p:cNvPr>
          <p:cNvSpPr/>
          <p:nvPr/>
        </p:nvSpPr>
        <p:spPr>
          <a:xfrm>
            <a:off x="7443382" y="4271199"/>
            <a:ext cx="1853018" cy="1024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5C741E2-D27A-0F41-B20D-0649FD567064}"/>
              </a:ext>
            </a:extLst>
          </p:cNvPr>
          <p:cNvSpPr/>
          <p:nvPr/>
        </p:nvSpPr>
        <p:spPr>
          <a:xfrm>
            <a:off x="5085238" y="5469297"/>
            <a:ext cx="1853018" cy="1024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397F7C6-D19B-4D46-93B4-3F09030B306C}"/>
              </a:ext>
            </a:extLst>
          </p:cNvPr>
          <p:cNvSpPr/>
          <p:nvPr/>
        </p:nvSpPr>
        <p:spPr>
          <a:xfrm>
            <a:off x="7443382" y="916829"/>
            <a:ext cx="1853018" cy="1024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994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Compute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30133A-2E3D-D44A-BC7D-7D633CDA3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24" y="1204761"/>
            <a:ext cx="11914800" cy="51857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087917-6745-8647-A516-ABD7D1429445}"/>
              </a:ext>
            </a:extLst>
          </p:cNvPr>
          <p:cNvSpPr/>
          <p:nvPr/>
        </p:nvSpPr>
        <p:spPr>
          <a:xfrm>
            <a:off x="233091" y="1204761"/>
            <a:ext cx="2419361" cy="1061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2F01DA-1B30-5B4E-B9D2-AB8914B50C3A}"/>
              </a:ext>
            </a:extLst>
          </p:cNvPr>
          <p:cNvSpPr/>
          <p:nvPr/>
        </p:nvSpPr>
        <p:spPr>
          <a:xfrm>
            <a:off x="4679699" y="1204762"/>
            <a:ext cx="7091754" cy="10240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5C18778-3F12-FC42-A960-77DB9FBE3E97}"/>
              </a:ext>
            </a:extLst>
          </p:cNvPr>
          <p:cNvSpPr/>
          <p:nvPr/>
        </p:nvSpPr>
        <p:spPr>
          <a:xfrm>
            <a:off x="2986268" y="1204761"/>
            <a:ext cx="1261641" cy="1024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CF2D98C-C826-7D45-B505-38C60196EA06}"/>
              </a:ext>
            </a:extLst>
          </p:cNvPr>
          <p:cNvSpPr/>
          <p:nvPr/>
        </p:nvSpPr>
        <p:spPr>
          <a:xfrm>
            <a:off x="601883" y="2424295"/>
            <a:ext cx="2743200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F319CE8-0329-2B41-8B57-435740CD21FC}"/>
              </a:ext>
            </a:extLst>
          </p:cNvPr>
          <p:cNvSpPr/>
          <p:nvPr/>
        </p:nvSpPr>
        <p:spPr>
          <a:xfrm>
            <a:off x="601883" y="3216508"/>
            <a:ext cx="2743200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5CDD0B3-06F7-E944-9BF4-B7F228707479}"/>
              </a:ext>
            </a:extLst>
          </p:cNvPr>
          <p:cNvSpPr/>
          <p:nvPr/>
        </p:nvSpPr>
        <p:spPr>
          <a:xfrm>
            <a:off x="601883" y="4931470"/>
            <a:ext cx="2743200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397143E-D797-A54E-A9A5-05BD185E716B}"/>
              </a:ext>
            </a:extLst>
          </p:cNvPr>
          <p:cNvSpPr/>
          <p:nvPr/>
        </p:nvSpPr>
        <p:spPr>
          <a:xfrm>
            <a:off x="4714424" y="2375371"/>
            <a:ext cx="2743200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314A8AC-3BA5-2049-885D-D7FD7F96B185}"/>
              </a:ext>
            </a:extLst>
          </p:cNvPr>
          <p:cNvSpPr/>
          <p:nvPr/>
        </p:nvSpPr>
        <p:spPr>
          <a:xfrm>
            <a:off x="4727929" y="4101926"/>
            <a:ext cx="2743200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4A5141C-AC18-2E43-A114-217CFAA1324F}"/>
              </a:ext>
            </a:extLst>
          </p:cNvPr>
          <p:cNvSpPr/>
          <p:nvPr/>
        </p:nvSpPr>
        <p:spPr>
          <a:xfrm>
            <a:off x="8715737" y="3251191"/>
            <a:ext cx="2937893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327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Database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DCD9FC-DEBD-EE4F-BC25-49AC702A3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8577"/>
            <a:ext cx="12192000" cy="511277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13C665E-2CB9-3041-8D34-AC655EBDA9C0}"/>
              </a:ext>
            </a:extLst>
          </p:cNvPr>
          <p:cNvSpPr/>
          <p:nvPr/>
        </p:nvSpPr>
        <p:spPr>
          <a:xfrm>
            <a:off x="10515598" y="1264395"/>
            <a:ext cx="1451113" cy="11706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15D147B-0C9C-BC4E-93A2-7419FF124DE0}"/>
              </a:ext>
            </a:extLst>
          </p:cNvPr>
          <p:cNvSpPr/>
          <p:nvPr/>
        </p:nvSpPr>
        <p:spPr>
          <a:xfrm>
            <a:off x="8094981" y="1371230"/>
            <a:ext cx="1261641" cy="1024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120A59B-FEAC-1B42-82C0-67FF1F7D19FF}"/>
              </a:ext>
            </a:extLst>
          </p:cNvPr>
          <p:cNvSpPr/>
          <p:nvPr/>
        </p:nvSpPr>
        <p:spPr>
          <a:xfrm>
            <a:off x="85240" y="2587239"/>
            <a:ext cx="3566550" cy="7138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F8F7D2-9B4F-2341-8122-014C23817D0D}"/>
              </a:ext>
            </a:extLst>
          </p:cNvPr>
          <p:cNvSpPr/>
          <p:nvPr/>
        </p:nvSpPr>
        <p:spPr>
          <a:xfrm>
            <a:off x="99139" y="1325051"/>
            <a:ext cx="7358485" cy="1070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486CCCE-2C3A-F041-96E2-F707FC0648F7}"/>
              </a:ext>
            </a:extLst>
          </p:cNvPr>
          <p:cNvSpPr/>
          <p:nvPr/>
        </p:nvSpPr>
        <p:spPr>
          <a:xfrm>
            <a:off x="85240" y="3779398"/>
            <a:ext cx="3566550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4AC4EB6-A9DB-CE42-8427-40D2BAC66B0F}"/>
              </a:ext>
            </a:extLst>
          </p:cNvPr>
          <p:cNvSpPr/>
          <p:nvPr/>
        </p:nvSpPr>
        <p:spPr>
          <a:xfrm>
            <a:off x="99139" y="5806533"/>
            <a:ext cx="3566550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35EAD34-6BD7-9244-8463-71FCD966E946}"/>
              </a:ext>
            </a:extLst>
          </p:cNvPr>
          <p:cNvSpPr/>
          <p:nvPr/>
        </p:nvSpPr>
        <p:spPr>
          <a:xfrm>
            <a:off x="4312724" y="4749111"/>
            <a:ext cx="356655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C55D97D-5BC5-534F-A1C3-12F752DA5D3B}"/>
              </a:ext>
            </a:extLst>
          </p:cNvPr>
          <p:cNvSpPr/>
          <p:nvPr/>
        </p:nvSpPr>
        <p:spPr>
          <a:xfrm>
            <a:off x="4312724" y="2620086"/>
            <a:ext cx="356655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75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4596" y="274638"/>
            <a:ext cx="10927829" cy="6287606"/>
          </a:xfrm>
        </p:spPr>
        <p:txBody>
          <a:bodyPr>
            <a:normAutofit/>
          </a:bodyPr>
          <a:lstStyle/>
          <a:p>
            <a:r>
              <a:rPr lang="en-US" altLang="zh-TW" sz="8200" dirty="0">
                <a:solidFill>
                  <a:srgbClr val="C00000"/>
                </a:solidFill>
              </a:rPr>
              <a:t>Cloud Computing and </a:t>
            </a:r>
            <a:br>
              <a:rPr lang="en-US" altLang="zh-TW" sz="8200" dirty="0">
                <a:solidFill>
                  <a:srgbClr val="C00000"/>
                </a:solidFill>
              </a:rPr>
            </a:br>
            <a:r>
              <a:rPr lang="en-US" altLang="zh-TW" sz="8200" dirty="0">
                <a:solidFill>
                  <a:srgbClr val="C00000"/>
                </a:solidFill>
              </a:rPr>
              <a:t>Cloud Software Architecture</a:t>
            </a:r>
            <a:endParaRPr lang="zh-TW" altLang="en-US" sz="82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50467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Storage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C1243C-8FAE-C144-853B-73FCA38C9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86" y="1328576"/>
            <a:ext cx="12103514" cy="4968693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E5CF4E7-8CD5-BF47-933C-B7172F4BEE8D}"/>
              </a:ext>
            </a:extLst>
          </p:cNvPr>
          <p:cNvSpPr/>
          <p:nvPr/>
        </p:nvSpPr>
        <p:spPr>
          <a:xfrm>
            <a:off x="8247585" y="1356712"/>
            <a:ext cx="1445055" cy="10798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A884ED-4A48-014D-8E3F-D30EFADD3961}"/>
              </a:ext>
            </a:extLst>
          </p:cNvPr>
          <p:cNvSpPr/>
          <p:nvPr/>
        </p:nvSpPr>
        <p:spPr>
          <a:xfrm>
            <a:off x="99139" y="1325051"/>
            <a:ext cx="7358485" cy="1295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6DD427F-2A1D-7043-9954-45B35FB94669}"/>
              </a:ext>
            </a:extLst>
          </p:cNvPr>
          <p:cNvSpPr/>
          <p:nvPr/>
        </p:nvSpPr>
        <p:spPr>
          <a:xfrm>
            <a:off x="4399172" y="2812076"/>
            <a:ext cx="356655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8B32ECD-5044-F84C-B977-21A4FA6F9770}"/>
              </a:ext>
            </a:extLst>
          </p:cNvPr>
          <p:cNvSpPr/>
          <p:nvPr/>
        </p:nvSpPr>
        <p:spPr>
          <a:xfrm>
            <a:off x="88486" y="2812076"/>
            <a:ext cx="356655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67FC7C1-CC65-664B-8216-57A54F265C10}"/>
              </a:ext>
            </a:extLst>
          </p:cNvPr>
          <p:cNvSpPr/>
          <p:nvPr/>
        </p:nvSpPr>
        <p:spPr>
          <a:xfrm>
            <a:off x="9242473" y="2823796"/>
            <a:ext cx="2884941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17916C8-1953-CB44-B3B5-D4305E3B61D8}"/>
              </a:ext>
            </a:extLst>
          </p:cNvPr>
          <p:cNvSpPr/>
          <p:nvPr/>
        </p:nvSpPr>
        <p:spPr>
          <a:xfrm>
            <a:off x="9268261" y="3721785"/>
            <a:ext cx="2884941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5DDD58A-6B2D-194D-98B0-A774A56EEAB7}"/>
              </a:ext>
            </a:extLst>
          </p:cNvPr>
          <p:cNvSpPr/>
          <p:nvPr/>
        </p:nvSpPr>
        <p:spPr>
          <a:xfrm>
            <a:off x="9251845" y="4661974"/>
            <a:ext cx="2884941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48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Networking </a:t>
            </a:r>
            <a:r>
              <a:rPr lang="en-US" sz="4400" b="1" dirty="0">
                <a:latin typeface="+mn-lt"/>
              </a:rPr>
              <a:t>&amp; Content </a:t>
            </a:r>
            <a:r>
              <a:rPr lang="en-US" sz="4400" b="1" dirty="0" err="1">
                <a:latin typeface="+mn-lt"/>
              </a:rPr>
              <a:t>Dilivery</a:t>
            </a:r>
            <a:endParaRPr lang="en-US" sz="4400" b="1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CF8AA2-4414-4D42-BB35-DC4CEA877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62" y="1080678"/>
            <a:ext cx="12033066" cy="4759507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BF7870E-1811-7647-9191-E567C4372D8D}"/>
              </a:ext>
            </a:extLst>
          </p:cNvPr>
          <p:cNvSpPr/>
          <p:nvPr/>
        </p:nvSpPr>
        <p:spPr>
          <a:xfrm>
            <a:off x="7532534" y="1087161"/>
            <a:ext cx="2019429" cy="11042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427F91-B8FF-D745-8105-D5A95AA85B84}"/>
              </a:ext>
            </a:extLst>
          </p:cNvPr>
          <p:cNvSpPr/>
          <p:nvPr/>
        </p:nvSpPr>
        <p:spPr>
          <a:xfrm>
            <a:off x="198127" y="1040982"/>
            <a:ext cx="6680976" cy="1070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257CDC5-DAFA-024B-B462-54FE0138C33F}"/>
              </a:ext>
            </a:extLst>
          </p:cNvPr>
          <p:cNvSpPr/>
          <p:nvPr/>
        </p:nvSpPr>
        <p:spPr>
          <a:xfrm>
            <a:off x="198126" y="2479135"/>
            <a:ext cx="3368423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42B9B2-AE37-EC49-AECE-7787B6EA59A2}"/>
              </a:ext>
            </a:extLst>
          </p:cNvPr>
          <p:cNvSpPr/>
          <p:nvPr/>
        </p:nvSpPr>
        <p:spPr>
          <a:xfrm>
            <a:off x="9814643" y="1080678"/>
            <a:ext cx="2321085" cy="1070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7801703-7FC8-F344-B3F7-A8311713E859}"/>
              </a:ext>
            </a:extLst>
          </p:cNvPr>
          <p:cNvSpPr/>
          <p:nvPr/>
        </p:nvSpPr>
        <p:spPr>
          <a:xfrm>
            <a:off x="209847" y="3334920"/>
            <a:ext cx="3368423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B1A95D2-ABE3-D74D-A5F4-171E6CAAD4AE}"/>
              </a:ext>
            </a:extLst>
          </p:cNvPr>
          <p:cNvSpPr/>
          <p:nvPr/>
        </p:nvSpPr>
        <p:spPr>
          <a:xfrm>
            <a:off x="4164111" y="2479135"/>
            <a:ext cx="375600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0303814-9D2E-474F-A18D-28D8FBF0BE29}"/>
              </a:ext>
            </a:extLst>
          </p:cNvPr>
          <p:cNvSpPr/>
          <p:nvPr/>
        </p:nvSpPr>
        <p:spPr>
          <a:xfrm>
            <a:off x="4164112" y="4255776"/>
            <a:ext cx="375600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4E3C84E-FF83-7740-9209-8B55AA6849AE}"/>
              </a:ext>
            </a:extLst>
          </p:cNvPr>
          <p:cNvSpPr/>
          <p:nvPr/>
        </p:nvSpPr>
        <p:spPr>
          <a:xfrm>
            <a:off x="4164111" y="5045658"/>
            <a:ext cx="375600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C0F8D05-88DC-C24A-9548-A8A9DB66C6BE}"/>
              </a:ext>
            </a:extLst>
          </p:cNvPr>
          <p:cNvSpPr/>
          <p:nvPr/>
        </p:nvSpPr>
        <p:spPr>
          <a:xfrm>
            <a:off x="8335450" y="2465096"/>
            <a:ext cx="375600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036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1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Security, </a:t>
            </a:r>
            <a:r>
              <a:rPr lang="en-US" sz="4600" b="1" dirty="0">
                <a:latin typeface="+mn-lt"/>
              </a:rPr>
              <a:t>Identity &amp; Compliance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3E41EF-99BA-D848-AF0D-08A736EE0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924" y="1106705"/>
            <a:ext cx="10122149" cy="5430957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CD2693-0A8A-054F-9265-D56760B22E53}"/>
              </a:ext>
            </a:extLst>
          </p:cNvPr>
          <p:cNvSpPr/>
          <p:nvPr/>
        </p:nvSpPr>
        <p:spPr>
          <a:xfrm>
            <a:off x="5131147" y="1062862"/>
            <a:ext cx="1565074" cy="10530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36C56E-A001-8F41-8B9A-F45B7F96CAE8}"/>
              </a:ext>
            </a:extLst>
          </p:cNvPr>
          <p:cNvSpPr/>
          <p:nvPr/>
        </p:nvSpPr>
        <p:spPr>
          <a:xfrm>
            <a:off x="1153550" y="1133060"/>
            <a:ext cx="3348109" cy="911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B406F2A-3E00-6A4F-88FF-649584B36A16}"/>
              </a:ext>
            </a:extLst>
          </p:cNvPr>
          <p:cNvSpPr/>
          <p:nvPr/>
        </p:nvSpPr>
        <p:spPr>
          <a:xfrm>
            <a:off x="1034924" y="2239766"/>
            <a:ext cx="2664879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4CF994-F05D-A04C-9D89-55DA1A1607A0}"/>
              </a:ext>
            </a:extLst>
          </p:cNvPr>
          <p:cNvSpPr/>
          <p:nvPr/>
        </p:nvSpPr>
        <p:spPr>
          <a:xfrm>
            <a:off x="6917481" y="1204677"/>
            <a:ext cx="3348109" cy="911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275539B-10E8-FF4D-97A7-92B1F79D4B6F}"/>
              </a:ext>
            </a:extLst>
          </p:cNvPr>
          <p:cNvSpPr/>
          <p:nvPr/>
        </p:nvSpPr>
        <p:spPr>
          <a:xfrm>
            <a:off x="1034924" y="4403130"/>
            <a:ext cx="2664879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1203431-E25A-514D-A930-73E567F98301}"/>
              </a:ext>
            </a:extLst>
          </p:cNvPr>
          <p:cNvSpPr/>
          <p:nvPr/>
        </p:nvSpPr>
        <p:spPr>
          <a:xfrm>
            <a:off x="1034924" y="5907619"/>
            <a:ext cx="2664879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D555FB-1F30-844C-ADE7-1A9B908FCE0C}"/>
              </a:ext>
            </a:extLst>
          </p:cNvPr>
          <p:cNvSpPr/>
          <p:nvPr/>
        </p:nvSpPr>
        <p:spPr>
          <a:xfrm>
            <a:off x="4581244" y="3028937"/>
            <a:ext cx="2664879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04BEA2B-C351-9A4E-BFDD-984AF88D2199}"/>
              </a:ext>
            </a:extLst>
          </p:cNvPr>
          <p:cNvSpPr/>
          <p:nvPr/>
        </p:nvSpPr>
        <p:spPr>
          <a:xfrm>
            <a:off x="4563353" y="2284945"/>
            <a:ext cx="2664879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D5170F6-7AEE-2442-A3E0-2DAF5ED3D7AA}"/>
              </a:ext>
            </a:extLst>
          </p:cNvPr>
          <p:cNvSpPr/>
          <p:nvPr/>
        </p:nvSpPr>
        <p:spPr>
          <a:xfrm>
            <a:off x="7800652" y="3712660"/>
            <a:ext cx="3287895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FE15A6C-F386-9345-B2CF-071D9D8B743E}"/>
              </a:ext>
            </a:extLst>
          </p:cNvPr>
          <p:cNvSpPr/>
          <p:nvPr/>
        </p:nvSpPr>
        <p:spPr>
          <a:xfrm>
            <a:off x="7800652" y="4441437"/>
            <a:ext cx="3287895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02DFC07-083B-E84F-8DC6-50EFAA90E782}"/>
              </a:ext>
            </a:extLst>
          </p:cNvPr>
          <p:cNvSpPr/>
          <p:nvPr/>
        </p:nvSpPr>
        <p:spPr>
          <a:xfrm>
            <a:off x="4563352" y="5214348"/>
            <a:ext cx="2664879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125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Cost Management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9CA842-BE95-8F49-8194-FA0E6164B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2" y="2035687"/>
            <a:ext cx="12049246" cy="2820036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DBBA0D6-42E0-2041-8880-7B793BD35D60}"/>
              </a:ext>
            </a:extLst>
          </p:cNvPr>
          <p:cNvSpPr/>
          <p:nvPr/>
        </p:nvSpPr>
        <p:spPr>
          <a:xfrm>
            <a:off x="7500491" y="2020402"/>
            <a:ext cx="2065540" cy="11088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D13A15-4224-174C-9FF1-45BC2CEACA64}"/>
              </a:ext>
            </a:extLst>
          </p:cNvPr>
          <p:cNvSpPr/>
          <p:nvPr/>
        </p:nvSpPr>
        <p:spPr>
          <a:xfrm>
            <a:off x="56272" y="2076674"/>
            <a:ext cx="7358485" cy="9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9F8A611-9E3B-C142-9153-B5275E5A1A91}"/>
              </a:ext>
            </a:extLst>
          </p:cNvPr>
          <p:cNvSpPr/>
          <p:nvPr/>
        </p:nvSpPr>
        <p:spPr>
          <a:xfrm>
            <a:off x="4312724" y="3282589"/>
            <a:ext cx="356655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540D494-139D-7846-A43F-87AD6C4F19FB}"/>
              </a:ext>
            </a:extLst>
          </p:cNvPr>
          <p:cNvSpPr/>
          <p:nvPr/>
        </p:nvSpPr>
        <p:spPr>
          <a:xfrm>
            <a:off x="202608" y="3280241"/>
            <a:ext cx="356655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B1A5F0-8176-AD4B-B602-AED8C88322E3}"/>
              </a:ext>
            </a:extLst>
          </p:cNvPr>
          <p:cNvSpPr/>
          <p:nvPr/>
        </p:nvSpPr>
        <p:spPr>
          <a:xfrm>
            <a:off x="8422840" y="3280241"/>
            <a:ext cx="356655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6464AF-F27A-154C-B344-86091D3CE214}"/>
              </a:ext>
            </a:extLst>
          </p:cNvPr>
          <p:cNvSpPr/>
          <p:nvPr/>
        </p:nvSpPr>
        <p:spPr>
          <a:xfrm>
            <a:off x="10466363" y="2076674"/>
            <a:ext cx="1523027" cy="9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764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133061"/>
            <a:ext cx="11279352" cy="545293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/>
              <a:t>EC2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Virtual servers in the cloud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/>
              <a:t>Simple Storage Service (S3)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Scalable storage in the cloud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/>
              <a:t>Aurora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High performance managed relational database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/>
              <a:t>DynamoDB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Managed NoSQL database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/>
              <a:t>RDS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Managed relational database service for MySQL, PostgreSQL, Oracle, SQL Server, and MariaDB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Services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484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133061"/>
            <a:ext cx="11279352" cy="545293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AWS </a:t>
            </a:r>
            <a:r>
              <a:rPr lang="en-US" b="1" dirty="0"/>
              <a:t>Lambda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Run code without thinking about servers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AWS </a:t>
            </a:r>
            <a:r>
              <a:rPr lang="en-US" b="1" dirty="0"/>
              <a:t>Elastic Beanstalk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Run and manage web apps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/>
              <a:t>VPC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Isolated cloud resources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 err="1"/>
              <a:t>Lightsail</a:t>
            </a:r>
            <a:endParaRPr lang="en-US" b="1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Launch and manage virtual private servers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 err="1"/>
              <a:t>SageMaker</a:t>
            </a:r>
            <a:endParaRPr lang="en-US" b="1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Build, train, and deploy machine learning models at scale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Services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2196A8-A2A5-2048-814E-AB9299C95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853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2499-014B-B147-BAC6-038BE1AD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979B4-CD98-7E4E-871D-A316852F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31DF6D-F53C-8A41-8A05-E79B33733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0" y="13854"/>
            <a:ext cx="11744588" cy="6616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DB3C7F-4E85-9A4C-821B-D5A69068700A}"/>
              </a:ext>
            </a:extLst>
          </p:cNvPr>
          <p:cNvSpPr txBox="1"/>
          <p:nvPr/>
        </p:nvSpPr>
        <p:spPr>
          <a:xfrm>
            <a:off x="3800061" y="6601060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AWS Training Center (2019), Introduction to AWS Services, https://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youtu.be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/Z3SYDTMP3ME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BA623DD-853B-0748-9296-A45494C780FA}"/>
              </a:ext>
            </a:extLst>
          </p:cNvPr>
          <p:cNvSpPr/>
          <p:nvPr/>
        </p:nvSpPr>
        <p:spPr>
          <a:xfrm>
            <a:off x="3771033" y="2188359"/>
            <a:ext cx="958975" cy="935182"/>
          </a:xfrm>
          <a:prstGeom prst="roundRect">
            <a:avLst>
              <a:gd name="adj" fmla="val 2699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974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2499-014B-B147-BAC6-038BE1AD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979B4-CD98-7E4E-871D-A316852F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B3C7F-4E85-9A4C-821B-D5A69068700A}"/>
              </a:ext>
            </a:extLst>
          </p:cNvPr>
          <p:cNvSpPr txBox="1"/>
          <p:nvPr/>
        </p:nvSpPr>
        <p:spPr>
          <a:xfrm>
            <a:off x="3800061" y="6601060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AWS Training Center (2019), Introduction to AWS Services, https://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youtu.be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/Z3SYDTMP3ME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12C9D5-882A-8A4F-9780-307E3A1A3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" y="0"/>
            <a:ext cx="11764714" cy="662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66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2499-014B-B147-BAC6-038BE1AD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979B4-CD98-7E4E-871D-A316852F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B3C7F-4E85-9A4C-821B-D5A69068700A}"/>
              </a:ext>
            </a:extLst>
          </p:cNvPr>
          <p:cNvSpPr txBox="1"/>
          <p:nvPr/>
        </p:nvSpPr>
        <p:spPr>
          <a:xfrm>
            <a:off x="3800061" y="6601060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AWS Training Center (2019), Introduction to AWS Services, https://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youtu.be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/Z3SYDTMP3ME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12C9D5-882A-8A4F-9780-307E3A1A3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" y="0"/>
            <a:ext cx="11764714" cy="6628008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109B63D-1941-3B44-BBB9-2E132FDD3950}"/>
              </a:ext>
            </a:extLst>
          </p:cNvPr>
          <p:cNvSpPr/>
          <p:nvPr/>
        </p:nvSpPr>
        <p:spPr>
          <a:xfrm>
            <a:off x="3771033" y="2188359"/>
            <a:ext cx="958975" cy="935182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912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2499-014B-B147-BAC6-038BE1AD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979B4-CD98-7E4E-871D-A316852F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B3C7F-4E85-9A4C-821B-D5A69068700A}"/>
              </a:ext>
            </a:extLst>
          </p:cNvPr>
          <p:cNvSpPr txBox="1"/>
          <p:nvPr/>
        </p:nvSpPr>
        <p:spPr>
          <a:xfrm>
            <a:off x="3800061" y="6601060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AWS Training Center (2019), Introduction to AWS Services, https://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youtu.be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/Z3SYDTMP3ME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12C9D5-882A-8A4F-9780-307E3A1A3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" y="0"/>
            <a:ext cx="11764714" cy="6628008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9FE04D9-0BFF-5146-BA66-5A1EE3FBD353}"/>
              </a:ext>
            </a:extLst>
          </p:cNvPr>
          <p:cNvSpPr/>
          <p:nvPr/>
        </p:nvSpPr>
        <p:spPr>
          <a:xfrm>
            <a:off x="8294915" y="96019"/>
            <a:ext cx="1087574" cy="946971"/>
          </a:xfrm>
          <a:prstGeom prst="roundRect">
            <a:avLst>
              <a:gd name="adj" fmla="val 2699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D24E899-6A69-CA4E-940D-AC0643315A86}"/>
              </a:ext>
            </a:extLst>
          </p:cNvPr>
          <p:cNvSpPr/>
          <p:nvPr/>
        </p:nvSpPr>
        <p:spPr>
          <a:xfrm>
            <a:off x="4250520" y="653258"/>
            <a:ext cx="1453594" cy="841713"/>
          </a:xfrm>
          <a:prstGeom prst="roundRect">
            <a:avLst>
              <a:gd name="adj" fmla="val 2699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B6D07E7-715B-5048-9E0A-6435AF55371E}"/>
              </a:ext>
            </a:extLst>
          </p:cNvPr>
          <p:cNvSpPr/>
          <p:nvPr/>
        </p:nvSpPr>
        <p:spPr>
          <a:xfrm>
            <a:off x="8409778" y="1738416"/>
            <a:ext cx="857848" cy="758041"/>
          </a:xfrm>
          <a:prstGeom prst="roundRect">
            <a:avLst>
              <a:gd name="adj" fmla="val 2699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124C918-F37D-7B4C-ABC7-1758E0F4308B}"/>
              </a:ext>
            </a:extLst>
          </p:cNvPr>
          <p:cNvSpPr/>
          <p:nvPr/>
        </p:nvSpPr>
        <p:spPr>
          <a:xfrm>
            <a:off x="4601029" y="5391038"/>
            <a:ext cx="1219199" cy="1210022"/>
          </a:xfrm>
          <a:prstGeom prst="roundRect">
            <a:avLst>
              <a:gd name="adj" fmla="val 2699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B6C45FA-E46D-174D-B3DE-834F3833301E}"/>
              </a:ext>
            </a:extLst>
          </p:cNvPr>
          <p:cNvSpPr/>
          <p:nvPr/>
        </p:nvSpPr>
        <p:spPr>
          <a:xfrm>
            <a:off x="7743825" y="2160108"/>
            <a:ext cx="665953" cy="1154591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59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94421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Software Engineering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and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Project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00FAB96-6CA6-C84C-BC09-2F218226D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443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Analyze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Requirements </a:t>
            </a:r>
            <a:b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algn="ctr">
              <a:defRPr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2F0C49-0C9B-A349-A0FE-704737E52AE3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3225609" y="3620091"/>
            <a:ext cx="2675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F0D68B3-74C9-A341-9C2E-7FE71E736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158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Design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dirty="0"/>
              <a:t>System and Software design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C49311-C68C-7C41-A2D6-48D129FED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873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Build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sz="1600" dirty="0">
                <a:solidFill>
                  <a:srgbClr val="C00000"/>
                </a:solidFill>
              </a:rPr>
              <a:t>I</a:t>
            </a:r>
            <a:r>
              <a:rPr lang="en-US" sz="1700" dirty="0">
                <a:solidFill>
                  <a:srgbClr val="C00000"/>
                </a:solidFill>
              </a:rPr>
              <a:t>mplementation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dirty="0"/>
              <a:t>and </a:t>
            </a:r>
          </a:p>
          <a:p>
            <a:pPr algn="ctr">
              <a:defRPr/>
            </a:pPr>
            <a:r>
              <a:rPr lang="en-US" dirty="0"/>
              <a:t>unit testing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C33793-94ED-6B47-9E82-B87039CC9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2588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Test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dirty="0"/>
              <a:t>Integration </a:t>
            </a:r>
            <a:br>
              <a:rPr lang="en-US" dirty="0"/>
            </a:br>
            <a:r>
              <a:rPr lang="en-US" dirty="0"/>
              <a:t>and </a:t>
            </a:r>
            <a:br>
              <a:rPr lang="en-US" dirty="0"/>
            </a:br>
            <a:r>
              <a:rPr lang="en-US" dirty="0"/>
              <a:t>system testing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C831C68-5249-B548-83DF-D9C10556F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305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Deliver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dirty="0"/>
              <a:t>Operation </a:t>
            </a:r>
            <a:br>
              <a:rPr lang="en-US" dirty="0"/>
            </a:br>
            <a:r>
              <a:rPr lang="en-US" dirty="0"/>
              <a:t>and maintenance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8C3B97-8D4B-344C-BF02-08D3156CA41A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005324" y="3620091"/>
            <a:ext cx="2675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64CB77-6170-5342-AFAC-BA4CE372E62E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6785039" y="3620091"/>
            <a:ext cx="2675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723A19-86FF-8941-9FBE-B02D825AA54B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8564754" y="3620091"/>
            <a:ext cx="2675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AB093D2-1C24-EB44-94DE-BF8BAB00A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443" y="5013176"/>
            <a:ext cx="8631029" cy="881478"/>
          </a:xfrm>
          <a:prstGeom prst="roundRect">
            <a:avLst>
              <a:gd name="adj" fmla="val 10737"/>
            </a:avLst>
          </a:prstGeom>
          <a:solidFill>
            <a:srgbClr val="FFD579"/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</a:rPr>
              <a:t>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20569082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2499-014B-B147-BAC6-038BE1AD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979B4-CD98-7E4E-871D-A316852F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B3C7F-4E85-9A4C-821B-D5A69068700A}"/>
              </a:ext>
            </a:extLst>
          </p:cNvPr>
          <p:cNvSpPr txBox="1"/>
          <p:nvPr/>
        </p:nvSpPr>
        <p:spPr>
          <a:xfrm>
            <a:off x="3800061" y="6601060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AWS Training Center (2019), Introduction to AWS Services, https://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youtu.be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/Z3SYDTMP3ME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20DBE6-4DCB-AA4E-9B60-16F50A92B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3" y="27291"/>
            <a:ext cx="11727655" cy="660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031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2499-014B-B147-BAC6-038BE1AD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979B4-CD98-7E4E-871D-A316852F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B3C7F-4E85-9A4C-821B-D5A69068700A}"/>
              </a:ext>
            </a:extLst>
          </p:cNvPr>
          <p:cNvSpPr txBox="1"/>
          <p:nvPr/>
        </p:nvSpPr>
        <p:spPr>
          <a:xfrm>
            <a:off x="3800061" y="6601060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AWS Training Center (2019), Introduction to AWS Services, https://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youtu.be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/Z3SYDTMP3ME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8B3CAB-4473-AA48-A4DE-88C40FDD8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64" y="0"/>
            <a:ext cx="11716882" cy="660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802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2499-014B-B147-BAC6-038BE1AD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979B4-CD98-7E4E-871D-A316852F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B3C7F-4E85-9A4C-821B-D5A69068700A}"/>
              </a:ext>
            </a:extLst>
          </p:cNvPr>
          <p:cNvSpPr txBox="1"/>
          <p:nvPr/>
        </p:nvSpPr>
        <p:spPr>
          <a:xfrm>
            <a:off x="3800061" y="6601060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AWS Training Center (2019), Introduction to AWS Services, https://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youtu.be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/Z3SYDTMP3ME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455137-1418-D942-80CE-F0CA006E9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35" y="0"/>
            <a:ext cx="11716882" cy="660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194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90B12-35A4-334B-8C3E-42108C72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0869"/>
          </a:xfrm>
        </p:spPr>
        <p:txBody>
          <a:bodyPr>
            <a:noAutofit/>
          </a:bodyPr>
          <a:lstStyle/>
          <a:p>
            <a:r>
              <a:rPr lang="en-US" sz="9600" dirty="0">
                <a:latin typeface="+mn-lt"/>
              </a:rPr>
              <a:t>AWS </a:t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Serverless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02C42-B116-1240-A045-1228A1BC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2565A-965D-B54C-A462-DADA994C7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210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D701C-A8BC-AE4B-A365-A5F173C2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203893"/>
            <a:ext cx="9668434" cy="779463"/>
          </a:xfrm>
        </p:spPr>
        <p:txBody>
          <a:bodyPr>
            <a:noAutofit/>
          </a:bodyPr>
          <a:lstStyle/>
          <a:p>
            <a:r>
              <a:rPr lang="en-US" sz="5400" b="1" dirty="0"/>
              <a:t>AWS Serverless Airline Booking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98966-67E7-7744-9781-48D1B2C3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94317F-B33C-084D-8363-2E83F359A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6" y="1085442"/>
            <a:ext cx="10757537" cy="53126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8BC01E-9713-7542-86BE-8A945FFE5809}"/>
              </a:ext>
            </a:extLst>
          </p:cNvPr>
          <p:cNvSpPr txBox="1"/>
          <p:nvPr/>
        </p:nvSpPr>
        <p:spPr>
          <a:xfrm>
            <a:off x="2484785" y="6517372"/>
            <a:ext cx="7593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hlinkClick r:id="rId3"/>
              </a:rPr>
              <a:t>https://github.com/aws-samples/aws-serverless-airline-booking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72034E-4895-5B41-AC48-D71299331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516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D701C-A8BC-AE4B-A365-A5F173C2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49246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AWS Serverless Airline Booking </a:t>
            </a:r>
            <a:br>
              <a:rPr lang="en-US" b="1" dirty="0"/>
            </a:br>
            <a:r>
              <a:rPr lang="en-US" b="1" dirty="0"/>
              <a:t>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98966-67E7-7744-9781-48D1B2C3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284516-3E17-3643-9961-CCA601338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936" y="1164954"/>
            <a:ext cx="9984133" cy="53214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49C370-5F30-8740-B28E-902CC5A75EED}"/>
              </a:ext>
            </a:extLst>
          </p:cNvPr>
          <p:cNvSpPr txBox="1"/>
          <p:nvPr/>
        </p:nvSpPr>
        <p:spPr>
          <a:xfrm>
            <a:off x="2484785" y="6517372"/>
            <a:ext cx="7593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hlinkClick r:id="rId3"/>
              </a:rPr>
              <a:t>https://github.com/aws-samples/aws-serverless-airline-booking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419A33-C115-AD4A-B319-5F93AB4C8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919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D701C-A8BC-AE4B-A365-A5F173C2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AWS Serverless Airline Booking </a:t>
            </a:r>
            <a:br>
              <a:rPr lang="en-US" b="1" dirty="0"/>
            </a:br>
            <a:r>
              <a:rPr lang="en-US" b="1" dirty="0"/>
              <a:t>High level infrastructure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98966-67E7-7744-9781-48D1B2C3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8FCC7F-8611-EC4B-BE66-35F65C269A53}"/>
              </a:ext>
            </a:extLst>
          </p:cNvPr>
          <p:cNvSpPr txBox="1"/>
          <p:nvPr/>
        </p:nvSpPr>
        <p:spPr>
          <a:xfrm>
            <a:off x="2484785" y="6517372"/>
            <a:ext cx="7593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hlinkClick r:id="rId2"/>
              </a:rPr>
              <a:t>https://github.com/aws-samples/aws-serverless-airline-booking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C88720-11C1-4540-95CA-E7D3CE073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53728"/>
            <a:ext cx="10439401" cy="52026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BBB06E-ACBF-994A-9F33-C272AD6CB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057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20BE4-B218-F847-B629-63632474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1"/>
            <a:ext cx="11115261" cy="133292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AWS Serverless Architecture</a:t>
            </a:r>
            <a:br>
              <a:rPr lang="en-US" b="1" dirty="0"/>
            </a:br>
            <a:r>
              <a:rPr lang="en-US" b="1" dirty="0"/>
              <a:t>AWS Operational Responsibility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0E1BB-23FF-4641-91AA-1C7F7753B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206147-307C-534A-BEF8-74C1C3F98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9225"/>
            <a:ext cx="12192000" cy="499395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91EB96E-68CE-8A4E-8606-813E8B48A913}"/>
              </a:ext>
            </a:extLst>
          </p:cNvPr>
          <p:cNvSpPr/>
          <p:nvPr/>
        </p:nvSpPr>
        <p:spPr>
          <a:xfrm>
            <a:off x="10177670" y="1332927"/>
            <a:ext cx="1948018" cy="5050251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A9E55DB-12D3-5F49-9272-70DB46ED733B}"/>
              </a:ext>
            </a:extLst>
          </p:cNvPr>
          <p:cNvSpPr/>
          <p:nvPr/>
        </p:nvSpPr>
        <p:spPr>
          <a:xfrm>
            <a:off x="1252330" y="1306421"/>
            <a:ext cx="3120887" cy="5133055"/>
          </a:xfrm>
          <a:prstGeom prst="roundRect">
            <a:avLst>
              <a:gd name="adj" fmla="val 3714"/>
            </a:avLst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8D06C0-D53E-F140-916E-024C979F7DC6}"/>
              </a:ext>
            </a:extLst>
          </p:cNvPr>
          <p:cNvSpPr txBox="1"/>
          <p:nvPr/>
        </p:nvSpPr>
        <p:spPr>
          <a:xfrm>
            <a:off x="3568700" y="6517372"/>
            <a:ext cx="7937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Heitor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Lessa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How to build a full stack serverless airline ticketing web app, 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https://www.youtube.com/watch?v=MyoOeHTp2pg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167A89-6AC4-DF46-900E-861816C75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155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90B12-35A4-334B-8C3E-42108C72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0869"/>
          </a:xfrm>
        </p:spPr>
        <p:txBody>
          <a:bodyPr>
            <a:noAutofit/>
          </a:bodyPr>
          <a:lstStyle/>
          <a:p>
            <a:r>
              <a:rPr lang="en-US" sz="9600" dirty="0">
                <a:latin typeface="+mn-lt"/>
              </a:rPr>
              <a:t>Build </a:t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a </a:t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Serverless </a:t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Web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02C42-B116-1240-A045-1228A1BC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D6BE57-CCD9-4A4B-9CEC-68ACA1081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592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762" y="0"/>
            <a:ext cx="9835038" cy="1171575"/>
          </a:xfrm>
        </p:spPr>
        <p:txBody>
          <a:bodyPr>
            <a:normAutofit/>
          </a:bodyPr>
          <a:lstStyle/>
          <a:p>
            <a:r>
              <a:rPr lang="en-US" b="1" dirty="0"/>
              <a:t>Build a Serverless Web Application</a:t>
            </a:r>
            <a:endParaRPr lang="en-US" sz="2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CB08A6-125C-FF42-864B-5F9FB26C9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200575"/>
            <a:ext cx="10425673" cy="5238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A3D8D3-D168-8E44-93F2-754646042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97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Information Management (MIS)</a:t>
            </a:r>
            <a:br>
              <a:rPr lang="en-US" altLang="zh-TW" dirty="0">
                <a:solidFill>
                  <a:schemeClr val="accent1"/>
                </a:solidFill>
              </a:rPr>
            </a:br>
            <a:r>
              <a:rPr lang="en-US" altLang="zh-TW" dirty="0">
                <a:solidFill>
                  <a:schemeClr val="accent1"/>
                </a:solidFill>
              </a:rPr>
              <a:t>Information Systems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3F112-14A5-4234-9468-B1413C10EC68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9BA17A-1078-BC4C-853D-8C205557F940}"/>
              </a:ext>
            </a:extLst>
          </p:cNvPr>
          <p:cNvGrpSpPr/>
          <p:nvPr/>
        </p:nvGrpSpPr>
        <p:grpSpPr>
          <a:xfrm>
            <a:off x="3025370" y="1619333"/>
            <a:ext cx="5840065" cy="4819650"/>
            <a:chOff x="3025370" y="1619333"/>
            <a:chExt cx="5840065" cy="4819650"/>
          </a:xfrm>
        </p:grpSpPr>
        <p:sp>
          <p:nvSpPr>
            <p:cNvPr id="2" name="Pie 1">
              <a:extLst>
                <a:ext uri="{FF2B5EF4-FFF2-40B4-BE49-F238E27FC236}">
                  <a16:creationId xmlns:a16="http://schemas.microsoft.com/office/drawing/2014/main" id="{980DE626-363D-AD4B-B35A-608FB83FBE07}"/>
                </a:ext>
              </a:extLst>
            </p:cNvPr>
            <p:cNvSpPr/>
            <p:nvPr/>
          </p:nvSpPr>
          <p:spPr>
            <a:xfrm>
              <a:off x="3025370" y="1619333"/>
              <a:ext cx="5840065" cy="4819650"/>
            </a:xfrm>
            <a:prstGeom prst="pie">
              <a:avLst>
                <a:gd name="adj1" fmla="val 9122187"/>
                <a:gd name="adj2" fmla="val 16250759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Pie 6">
              <a:extLst>
                <a:ext uri="{FF2B5EF4-FFF2-40B4-BE49-F238E27FC236}">
                  <a16:creationId xmlns:a16="http://schemas.microsoft.com/office/drawing/2014/main" id="{45C0A829-B8EE-574B-8EF0-2969E87D30EC}"/>
                </a:ext>
              </a:extLst>
            </p:cNvPr>
            <p:cNvSpPr/>
            <p:nvPr/>
          </p:nvSpPr>
          <p:spPr>
            <a:xfrm>
              <a:off x="3025370" y="1619333"/>
              <a:ext cx="5840065" cy="4819650"/>
            </a:xfrm>
            <a:prstGeom prst="pie">
              <a:avLst>
                <a:gd name="adj1" fmla="val 16232190"/>
                <a:gd name="adj2" fmla="val 210231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Pie 7">
              <a:extLst>
                <a:ext uri="{FF2B5EF4-FFF2-40B4-BE49-F238E27FC236}">
                  <a16:creationId xmlns:a16="http://schemas.microsoft.com/office/drawing/2014/main" id="{1B4DB169-7FF5-E74A-97C5-1FB7E79B1EB0}"/>
                </a:ext>
              </a:extLst>
            </p:cNvPr>
            <p:cNvSpPr/>
            <p:nvPr/>
          </p:nvSpPr>
          <p:spPr>
            <a:xfrm>
              <a:off x="3025370" y="1619333"/>
              <a:ext cx="5840065" cy="4819650"/>
            </a:xfrm>
            <a:prstGeom prst="pie">
              <a:avLst>
                <a:gd name="adj1" fmla="val 2080744"/>
                <a:gd name="adj2" fmla="val 9136223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9CCA30-DD3F-5C4D-9698-8798D8CE6795}"/>
                </a:ext>
              </a:extLst>
            </p:cNvPr>
            <p:cNvSpPr txBox="1"/>
            <p:nvPr/>
          </p:nvSpPr>
          <p:spPr>
            <a:xfrm>
              <a:off x="3625846" y="2829879"/>
              <a:ext cx="19355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Organizations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FE4F71-4724-BC46-81C5-E9F98FBDB877}"/>
                </a:ext>
              </a:extLst>
            </p:cNvPr>
            <p:cNvSpPr txBox="1"/>
            <p:nvPr/>
          </p:nvSpPr>
          <p:spPr>
            <a:xfrm>
              <a:off x="6577567" y="2862524"/>
              <a:ext cx="16215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Technology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E22CEF-69DF-E04F-AD26-7A494561AB6F}"/>
                </a:ext>
              </a:extLst>
            </p:cNvPr>
            <p:cNvSpPr txBox="1"/>
            <p:nvPr/>
          </p:nvSpPr>
          <p:spPr>
            <a:xfrm>
              <a:off x="4996969" y="5309305"/>
              <a:ext cx="1896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Management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E4F645F-4B34-A94C-9CF1-0097999B5998}"/>
                </a:ext>
              </a:extLst>
            </p:cNvPr>
            <p:cNvSpPr/>
            <p:nvPr/>
          </p:nvSpPr>
          <p:spPr>
            <a:xfrm>
              <a:off x="4943568" y="3212578"/>
              <a:ext cx="2003668" cy="16331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3F82C4-0DD5-174A-A9EE-FB30DEE20751}"/>
                </a:ext>
              </a:extLst>
            </p:cNvPr>
            <p:cNvSpPr txBox="1"/>
            <p:nvPr/>
          </p:nvSpPr>
          <p:spPr>
            <a:xfrm>
              <a:off x="5042891" y="3654310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Information </a:t>
              </a:r>
              <a:b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2830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671152-081B-3041-8CAA-D91A80483A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37" t="9255" r="9804" b="8423"/>
          <a:stretch/>
        </p:blipFill>
        <p:spPr>
          <a:xfrm>
            <a:off x="1385888" y="1217643"/>
            <a:ext cx="9244012" cy="52526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4DF3A0-358A-B842-A59E-96277A241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787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0B3196-4271-3046-80F3-FC109581C8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03" t="6613" r="7439" b="11317"/>
          <a:stretch/>
        </p:blipFill>
        <p:spPr>
          <a:xfrm>
            <a:off x="1285875" y="1217641"/>
            <a:ext cx="9515475" cy="5221835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96892EE-CE13-9D41-9671-AB517E439454}"/>
              </a:ext>
            </a:extLst>
          </p:cNvPr>
          <p:cNvSpPr/>
          <p:nvPr/>
        </p:nvSpPr>
        <p:spPr>
          <a:xfrm>
            <a:off x="8423514" y="1217642"/>
            <a:ext cx="2206386" cy="1697007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50BE13-C1F6-C645-94AE-BD5C4E45111B}"/>
              </a:ext>
            </a:extLst>
          </p:cNvPr>
          <p:cNvSpPr txBox="1"/>
          <p:nvPr/>
        </p:nvSpPr>
        <p:spPr>
          <a:xfrm>
            <a:off x="131046" y="121764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279120-5DC1-1344-B57A-13704AFFC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492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EF532E-EB32-0D49-97DB-F1E7F0282F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03" t="6613" r="7439" b="11317"/>
          <a:stretch/>
        </p:blipFill>
        <p:spPr>
          <a:xfrm>
            <a:off x="1285875" y="1217641"/>
            <a:ext cx="9515475" cy="5221835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1CDAF5C-51DD-BF45-9BC2-88C4CB4C3D6B}"/>
              </a:ext>
            </a:extLst>
          </p:cNvPr>
          <p:cNvSpPr/>
          <p:nvPr/>
        </p:nvSpPr>
        <p:spPr>
          <a:xfrm>
            <a:off x="8423514" y="1217642"/>
            <a:ext cx="2206386" cy="1697007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0161AD-B1BC-DD41-B58C-C50FAC025A42}"/>
              </a:ext>
            </a:extLst>
          </p:cNvPr>
          <p:cNvSpPr txBox="1"/>
          <p:nvPr/>
        </p:nvSpPr>
        <p:spPr>
          <a:xfrm>
            <a:off x="131046" y="121764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5D2226-8D68-6947-9235-2348CEEEA6F0}"/>
              </a:ext>
            </a:extLst>
          </p:cNvPr>
          <p:cNvSpPr txBox="1"/>
          <p:nvPr/>
        </p:nvSpPr>
        <p:spPr>
          <a:xfrm>
            <a:off x="885824" y="2066145"/>
            <a:ext cx="7494826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Static Web Hosting</a:t>
            </a:r>
          </a:p>
          <a:p>
            <a:r>
              <a:rPr lang="en-US" sz="4400" b="1" dirty="0">
                <a:solidFill>
                  <a:srgbClr val="C00000"/>
                </a:solidFill>
              </a:rPr>
              <a:t>Amazon S3 </a:t>
            </a:r>
            <a:r>
              <a:rPr lang="en-US" sz="4400" dirty="0"/>
              <a:t>hosts static web resources including HTML, CSS, JavaScript, and image files which are loaded in the user's browser.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E4CE32-2A43-564B-89EC-36A8675CB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2211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6D07D30-6DD0-DD40-A44E-76233C016899}"/>
              </a:ext>
            </a:extLst>
          </p:cNvPr>
          <p:cNvSpPr/>
          <p:nvPr/>
        </p:nvSpPr>
        <p:spPr>
          <a:xfrm>
            <a:off x="8423514" y="2995475"/>
            <a:ext cx="2206386" cy="1890850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52BF81-98A0-2847-83F1-6914B81CE1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02" t="8811" r="8314" b="10730"/>
          <a:stretch/>
        </p:blipFill>
        <p:spPr>
          <a:xfrm>
            <a:off x="1419950" y="1305868"/>
            <a:ext cx="9358315" cy="51193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04387B-6936-3E4C-B407-089015327C9A}"/>
              </a:ext>
            </a:extLst>
          </p:cNvPr>
          <p:cNvSpPr txBox="1"/>
          <p:nvPr/>
        </p:nvSpPr>
        <p:spPr>
          <a:xfrm>
            <a:off x="131046" y="121764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9D15BC-6C9C-5C4C-A584-581692364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6865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6D07D30-6DD0-DD40-A44E-76233C016899}"/>
              </a:ext>
            </a:extLst>
          </p:cNvPr>
          <p:cNvSpPr/>
          <p:nvPr/>
        </p:nvSpPr>
        <p:spPr>
          <a:xfrm>
            <a:off x="8423514" y="2995475"/>
            <a:ext cx="2206386" cy="1890850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760242-FFA2-B44D-A29A-1CE90B92FB39}"/>
              </a:ext>
            </a:extLst>
          </p:cNvPr>
          <p:cNvSpPr txBox="1"/>
          <p:nvPr/>
        </p:nvSpPr>
        <p:spPr>
          <a:xfrm>
            <a:off x="131046" y="121764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33A29E-75CC-C842-A578-C1E9994920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02" t="8811" r="8314" b="10730"/>
          <a:stretch/>
        </p:blipFill>
        <p:spPr>
          <a:xfrm>
            <a:off x="1419950" y="1305868"/>
            <a:ext cx="9358315" cy="5119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5D2226-8D68-6947-9235-2348CEEEA6F0}"/>
              </a:ext>
            </a:extLst>
          </p:cNvPr>
          <p:cNvSpPr txBox="1"/>
          <p:nvPr/>
        </p:nvSpPr>
        <p:spPr>
          <a:xfrm>
            <a:off x="842963" y="1642249"/>
            <a:ext cx="7539038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User Management</a:t>
            </a:r>
            <a:endParaRPr lang="en-US" sz="4800" dirty="0"/>
          </a:p>
          <a:p>
            <a:r>
              <a:rPr lang="en-US" sz="4800" b="1" dirty="0">
                <a:solidFill>
                  <a:srgbClr val="C00000"/>
                </a:solidFill>
              </a:rPr>
              <a:t>Amazon Cognito </a:t>
            </a:r>
            <a:r>
              <a:rPr lang="en-US" sz="4800" dirty="0"/>
              <a:t>provides </a:t>
            </a:r>
            <a:br>
              <a:rPr lang="en-US" sz="4800" dirty="0"/>
            </a:br>
            <a:r>
              <a:rPr lang="en-US" sz="4800" dirty="0"/>
              <a:t>user management and authentication functions to secure the backend API.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1E00D0-966D-5D48-A24C-CF9EC2D51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564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20DA4A-CCF1-5B40-860F-E24A82095E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27" t="8723" r="9188" b="10834"/>
          <a:stretch/>
        </p:blipFill>
        <p:spPr>
          <a:xfrm>
            <a:off x="1385889" y="1289083"/>
            <a:ext cx="9244012" cy="5118380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50FC867-2B80-4249-974E-6FF0BB4DEB39}"/>
              </a:ext>
            </a:extLst>
          </p:cNvPr>
          <p:cNvSpPr/>
          <p:nvPr/>
        </p:nvSpPr>
        <p:spPr>
          <a:xfrm>
            <a:off x="6315073" y="4682919"/>
            <a:ext cx="4257676" cy="1812769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196885-F051-3D43-BC3C-D06DC0756F67}"/>
              </a:ext>
            </a:extLst>
          </p:cNvPr>
          <p:cNvSpPr txBox="1"/>
          <p:nvPr/>
        </p:nvSpPr>
        <p:spPr>
          <a:xfrm>
            <a:off x="88182" y="1203354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3114E7-283B-1B42-93B7-7FBEC5929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288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3534D13-CD1D-FC4E-A61A-31530D3455AA}"/>
              </a:ext>
            </a:extLst>
          </p:cNvPr>
          <p:cNvSpPr/>
          <p:nvPr/>
        </p:nvSpPr>
        <p:spPr>
          <a:xfrm>
            <a:off x="6315073" y="4682919"/>
            <a:ext cx="4257676" cy="1812769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796E45-D347-F845-98DB-B3BAE3FC78C5}"/>
              </a:ext>
            </a:extLst>
          </p:cNvPr>
          <p:cNvSpPr txBox="1"/>
          <p:nvPr/>
        </p:nvSpPr>
        <p:spPr>
          <a:xfrm>
            <a:off x="88182" y="1203354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44F398-7B54-7E44-94FA-7E34CC2A00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27" t="8723" r="9188" b="10834"/>
          <a:stretch/>
        </p:blipFill>
        <p:spPr>
          <a:xfrm>
            <a:off x="1467213" y="1303604"/>
            <a:ext cx="9244012" cy="51183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5D2226-8D68-6947-9235-2348CEEEA6F0}"/>
              </a:ext>
            </a:extLst>
          </p:cNvPr>
          <p:cNvSpPr txBox="1"/>
          <p:nvPr/>
        </p:nvSpPr>
        <p:spPr>
          <a:xfrm>
            <a:off x="742950" y="1243015"/>
            <a:ext cx="7700961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Serverless Backend</a:t>
            </a:r>
            <a:endParaRPr lang="en-US" sz="4000" dirty="0"/>
          </a:p>
          <a:p>
            <a:r>
              <a:rPr lang="en-US" sz="4000" b="1" dirty="0">
                <a:solidFill>
                  <a:srgbClr val="C00000"/>
                </a:solidFill>
              </a:rPr>
              <a:t>Amazon DynamoDB </a:t>
            </a:r>
            <a:r>
              <a:rPr lang="en-US" sz="4000" dirty="0"/>
              <a:t>provides a persistence layer where data can be stored by the API's </a:t>
            </a:r>
            <a:r>
              <a:rPr lang="en-US" sz="4000" b="1" dirty="0">
                <a:solidFill>
                  <a:srgbClr val="C00000"/>
                </a:solidFill>
              </a:rPr>
              <a:t>Lambda</a:t>
            </a:r>
            <a:r>
              <a:rPr lang="en-US" sz="4000" dirty="0"/>
              <a:t> function.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3E0F65-D625-2848-8BC6-4ABBFAE02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2651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0CD157-8604-6C4E-85DB-CF6CFE8BEB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17" t="7915" r="8997" b="11880"/>
          <a:stretch/>
        </p:blipFill>
        <p:spPr>
          <a:xfrm>
            <a:off x="1428751" y="1271591"/>
            <a:ext cx="9244012" cy="50930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3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3534D13-CD1D-FC4E-A61A-31530D3455AA}"/>
              </a:ext>
            </a:extLst>
          </p:cNvPr>
          <p:cNvSpPr/>
          <p:nvPr/>
        </p:nvSpPr>
        <p:spPr>
          <a:xfrm>
            <a:off x="4086215" y="4611479"/>
            <a:ext cx="2185998" cy="1812769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796E45-D347-F845-98DB-B3BAE3FC78C5}"/>
              </a:ext>
            </a:extLst>
          </p:cNvPr>
          <p:cNvSpPr txBox="1"/>
          <p:nvPr/>
        </p:nvSpPr>
        <p:spPr>
          <a:xfrm>
            <a:off x="88182" y="1203354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246C37-7090-4741-B7D5-6E46F53A9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588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0CD157-8604-6C4E-85DB-CF6CFE8BEB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17" t="7915" r="8997" b="11880"/>
          <a:stretch/>
        </p:blipFill>
        <p:spPr>
          <a:xfrm>
            <a:off x="1428751" y="1271591"/>
            <a:ext cx="9244012" cy="50930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3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3534D13-CD1D-FC4E-A61A-31530D3455AA}"/>
              </a:ext>
            </a:extLst>
          </p:cNvPr>
          <p:cNvSpPr/>
          <p:nvPr/>
        </p:nvSpPr>
        <p:spPr>
          <a:xfrm>
            <a:off x="4086215" y="4611479"/>
            <a:ext cx="2185998" cy="1812769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796E45-D347-F845-98DB-B3BAE3FC78C5}"/>
              </a:ext>
            </a:extLst>
          </p:cNvPr>
          <p:cNvSpPr txBox="1"/>
          <p:nvPr/>
        </p:nvSpPr>
        <p:spPr>
          <a:xfrm>
            <a:off x="88182" y="1203354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5D2226-8D68-6947-9235-2348CEEEA6F0}"/>
              </a:ext>
            </a:extLst>
          </p:cNvPr>
          <p:cNvSpPr txBox="1"/>
          <p:nvPr/>
        </p:nvSpPr>
        <p:spPr>
          <a:xfrm>
            <a:off x="742950" y="1243015"/>
            <a:ext cx="7858125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RESTful API</a:t>
            </a:r>
          </a:p>
          <a:p>
            <a:r>
              <a:rPr lang="en-US" sz="4000" dirty="0"/>
              <a:t>JavaScript executed in the browser sends and receives data from a public backend API built using </a:t>
            </a:r>
            <a:r>
              <a:rPr lang="en-US" sz="4000" b="1" dirty="0">
                <a:solidFill>
                  <a:srgbClr val="C00000"/>
                </a:solidFill>
              </a:rPr>
              <a:t>Lambda</a:t>
            </a:r>
            <a:r>
              <a:rPr lang="en-US" sz="4000" dirty="0"/>
              <a:t> and </a:t>
            </a:r>
            <a:r>
              <a:rPr lang="en-US" sz="4000" b="1" dirty="0">
                <a:solidFill>
                  <a:srgbClr val="C00000"/>
                </a:solidFill>
              </a:rPr>
              <a:t>API Gateway</a:t>
            </a:r>
            <a:r>
              <a:rPr lang="en-US" sz="4000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81F840-A25B-034A-8093-B7348BB5D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8792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671152-081B-3041-8CAA-D91A80483A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37" t="9255" r="9804" b="8423"/>
          <a:stretch/>
        </p:blipFill>
        <p:spPr>
          <a:xfrm>
            <a:off x="1385888" y="1217643"/>
            <a:ext cx="9244012" cy="52526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5D2226-8D68-6947-9235-2348CEEEA6F0}"/>
              </a:ext>
            </a:extLst>
          </p:cNvPr>
          <p:cNvSpPr txBox="1"/>
          <p:nvPr/>
        </p:nvSpPr>
        <p:spPr>
          <a:xfrm>
            <a:off x="742950" y="1243015"/>
            <a:ext cx="10858500" cy="5016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Terminate resources</a:t>
            </a:r>
          </a:p>
          <a:p>
            <a:r>
              <a:rPr lang="en-US" sz="4000" dirty="0"/>
              <a:t>Resource Cleanup</a:t>
            </a:r>
          </a:p>
          <a:p>
            <a:r>
              <a:rPr lang="en-US" sz="4000" dirty="0"/>
              <a:t>You will terminate an </a:t>
            </a:r>
            <a:r>
              <a:rPr lang="en-US" sz="4000" b="1" dirty="0">
                <a:solidFill>
                  <a:srgbClr val="C00000"/>
                </a:solidFill>
              </a:rPr>
              <a:t>Amazon S3 </a:t>
            </a:r>
            <a:r>
              <a:rPr lang="en-US" sz="4000" dirty="0"/>
              <a:t>bucket, an </a:t>
            </a:r>
            <a:r>
              <a:rPr lang="en-US" sz="4000" b="1" dirty="0">
                <a:solidFill>
                  <a:srgbClr val="C00000"/>
                </a:solidFill>
              </a:rPr>
              <a:t>Amazon Cognito </a:t>
            </a:r>
            <a:r>
              <a:rPr lang="en-US" sz="4000" dirty="0"/>
              <a:t>User Pool, an </a:t>
            </a:r>
            <a:r>
              <a:rPr lang="en-US" sz="4000" b="1" dirty="0">
                <a:solidFill>
                  <a:srgbClr val="C00000"/>
                </a:solidFill>
              </a:rPr>
              <a:t>AWS Lambda </a:t>
            </a:r>
            <a:r>
              <a:rPr lang="en-US" sz="4000" dirty="0"/>
              <a:t>function, an </a:t>
            </a:r>
            <a:r>
              <a:rPr lang="en-US" sz="4000" b="1" dirty="0">
                <a:solidFill>
                  <a:srgbClr val="C00000"/>
                </a:solidFill>
              </a:rPr>
              <a:t>IAM</a:t>
            </a:r>
            <a:r>
              <a:rPr lang="en-US" sz="4000" dirty="0"/>
              <a:t> role, a </a:t>
            </a:r>
            <a:r>
              <a:rPr lang="en-US" sz="4000" b="1" dirty="0">
                <a:solidFill>
                  <a:srgbClr val="C00000"/>
                </a:solidFill>
              </a:rPr>
              <a:t>DynamoDB</a:t>
            </a:r>
            <a:r>
              <a:rPr lang="en-US" sz="4000" dirty="0"/>
              <a:t> table, a </a:t>
            </a:r>
            <a:r>
              <a:rPr lang="en-US" sz="4000" b="1" dirty="0">
                <a:solidFill>
                  <a:srgbClr val="C00000"/>
                </a:solidFill>
              </a:rPr>
              <a:t>REST API</a:t>
            </a:r>
            <a:r>
              <a:rPr lang="en-US" sz="4000" dirty="0"/>
              <a:t>, and a </a:t>
            </a:r>
            <a:r>
              <a:rPr lang="en-US" sz="4000" b="1" dirty="0">
                <a:solidFill>
                  <a:srgbClr val="C00000"/>
                </a:solidFill>
              </a:rPr>
              <a:t>CloudWatch</a:t>
            </a:r>
            <a:r>
              <a:rPr lang="en-US" sz="4000" dirty="0"/>
              <a:t> Log. </a:t>
            </a:r>
            <a:br>
              <a:rPr lang="en-US" sz="4000" dirty="0"/>
            </a:br>
            <a:r>
              <a:rPr lang="en-US" sz="4000" dirty="0"/>
              <a:t>It is a best practice to </a:t>
            </a:r>
            <a:r>
              <a:rPr lang="en-US" sz="4000" dirty="0">
                <a:solidFill>
                  <a:srgbClr val="FF0000"/>
                </a:solidFill>
              </a:rPr>
              <a:t>delete resources </a:t>
            </a:r>
            <a:r>
              <a:rPr lang="en-US" sz="4000" dirty="0"/>
              <a:t>you are no longer using to avoid unwanted charges.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796E45-D347-F845-98DB-B3BAE3FC78C5}"/>
              </a:ext>
            </a:extLst>
          </p:cNvPr>
          <p:cNvSpPr txBox="1"/>
          <p:nvPr/>
        </p:nvSpPr>
        <p:spPr>
          <a:xfrm>
            <a:off x="88182" y="1203354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E31192-1B7C-AF49-A903-6E8C863BD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07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47851" y="44450"/>
            <a:ext cx="8569325" cy="1081088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rgbClr val="FF0000"/>
                </a:solidFill>
              </a:rPr>
              <a:t>Fundamental MIS Concepts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0CC56-6FAA-4993-945A-B30ECCD67ADF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 bwMode="auto">
          <a:xfrm>
            <a:off x="2330544" y="2765040"/>
            <a:ext cx="1695928" cy="81135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Management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330544" y="4207455"/>
            <a:ext cx="1695740" cy="81135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Organization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2330544" y="5649869"/>
            <a:ext cx="1695740" cy="81135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Technology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5157091" y="4207455"/>
            <a:ext cx="1695928" cy="8113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Information </a:t>
            </a:r>
            <a:br>
              <a:rPr lang="en-US" altLang="zh-TW" sz="2000" b="1" dirty="0">
                <a:solidFill>
                  <a:schemeClr val="tx1"/>
                </a:solidFill>
              </a:rPr>
            </a:br>
            <a:r>
              <a:rPr lang="en-US" altLang="zh-TW" sz="2000" b="1" dirty="0">
                <a:solidFill>
                  <a:schemeClr val="tx1"/>
                </a:solidFill>
              </a:rPr>
              <a:t>System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5157091" y="1412776"/>
            <a:ext cx="1695928" cy="8113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Business </a:t>
            </a:r>
            <a:br>
              <a:rPr lang="en-US" altLang="zh-TW" sz="2000" b="1" dirty="0">
                <a:solidFill>
                  <a:schemeClr val="tx1"/>
                </a:solidFill>
              </a:rPr>
            </a:br>
            <a:r>
              <a:rPr lang="en-US" altLang="zh-TW" sz="2000" b="1" dirty="0">
                <a:solidFill>
                  <a:schemeClr val="tx1"/>
                </a:solidFill>
              </a:rPr>
              <a:t>Challenges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8360512" y="4207455"/>
            <a:ext cx="1695928" cy="811358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bg1"/>
                </a:solidFill>
              </a:rPr>
              <a:t>Business </a:t>
            </a:r>
            <a:br>
              <a:rPr lang="en-US" altLang="zh-TW" sz="2000" b="1" dirty="0">
                <a:solidFill>
                  <a:schemeClr val="bg1"/>
                </a:solidFill>
              </a:rPr>
            </a:br>
            <a:r>
              <a:rPr lang="en-US" altLang="zh-TW" sz="2000" b="1" dirty="0">
                <a:solidFill>
                  <a:schemeClr val="bg1"/>
                </a:solidFill>
              </a:rPr>
              <a:t>Solutions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14" name="直線單箭頭接點 13"/>
          <p:cNvCxnSpPr/>
          <p:nvPr/>
        </p:nvCxnSpPr>
        <p:spPr bwMode="auto">
          <a:xfrm>
            <a:off x="4025900" y="3170239"/>
            <a:ext cx="1131888" cy="1036637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 bwMode="auto">
          <a:xfrm>
            <a:off x="4025900" y="4613275"/>
            <a:ext cx="1131888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 bwMode="auto">
          <a:xfrm flipV="1">
            <a:off x="4025900" y="5018089"/>
            <a:ext cx="1131888" cy="1038225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 bwMode="auto">
          <a:xfrm>
            <a:off x="6853239" y="4613275"/>
            <a:ext cx="1506537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圖案 29"/>
          <p:cNvCxnSpPr/>
          <p:nvPr/>
        </p:nvCxnSpPr>
        <p:spPr bwMode="auto">
          <a:xfrm rot="16200000" flipV="1">
            <a:off x="6836570" y="1834357"/>
            <a:ext cx="2389187" cy="2355850"/>
          </a:xfrm>
          <a:prstGeom prst="bentConnector2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圖案 30"/>
          <p:cNvCxnSpPr/>
          <p:nvPr/>
        </p:nvCxnSpPr>
        <p:spPr bwMode="auto">
          <a:xfrm rot="10800000" flipV="1">
            <a:off x="3178176" y="1817689"/>
            <a:ext cx="1979613" cy="947737"/>
          </a:xfrm>
          <a:prstGeom prst="bentConnector2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47590920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06CD1-696A-CA40-B3EB-C1207E905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30622"/>
            <a:ext cx="8229600" cy="85010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ED885-E96F-814E-9AE3-6B89308F3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7" y="980728"/>
            <a:ext cx="10626437" cy="5746650"/>
          </a:xfrm>
        </p:spPr>
        <p:txBody>
          <a:bodyPr>
            <a:normAutofit/>
          </a:bodyPr>
          <a:lstStyle/>
          <a:p>
            <a:r>
              <a:rPr lang="en-US" altLang="zh-TW" sz="2400" b="0" dirty="0"/>
              <a:t>Ian Sommerville (2019), Engineering Software Products: An Introduction to Modern Software Engineering, Pearson.</a:t>
            </a:r>
          </a:p>
          <a:p>
            <a:r>
              <a:rPr lang="en-US" altLang="zh-TW" sz="2400" b="0" dirty="0"/>
              <a:t>Ian Sommerville (2015), Software Engineering, 10th Edition, Pearson.</a:t>
            </a:r>
          </a:p>
          <a:p>
            <a:r>
              <a:rPr lang="en-US" altLang="zh-TW" sz="2400" b="0" dirty="0"/>
              <a:t>Titus Winters, Tom </a:t>
            </a:r>
            <a:r>
              <a:rPr lang="en-US" altLang="zh-TW" sz="2400" b="0" dirty="0" err="1"/>
              <a:t>Manshreck</a:t>
            </a:r>
            <a:r>
              <a:rPr lang="en-US" altLang="zh-TW" sz="2400" b="0" dirty="0"/>
              <a:t>, and Hyrum Wright (2020), Software Engineering at Google: Lessons Learned from Programming Over Time, O'Reilly Media.</a:t>
            </a:r>
          </a:p>
          <a:p>
            <a:r>
              <a:rPr lang="en-US" sz="2400" b="0" dirty="0"/>
              <a:t>Project Management Institute (2021), A Guide to the Project Management Body of Knowledge (PMBOK Guide) – Seventh Edition and The Standard for Project Management, PMI.</a:t>
            </a:r>
          </a:p>
          <a:p>
            <a:r>
              <a:rPr lang="en-US" sz="2400" b="0" dirty="0"/>
              <a:t>Project Management Institute (2017), A Guide to the Project Management Body of Knowledge (PMBOK Guide), Sixth Edition, Project Management Institute.</a:t>
            </a:r>
          </a:p>
          <a:p>
            <a:r>
              <a:rPr lang="en-US" sz="2400" b="0" dirty="0"/>
              <a:t>Project Management Institute (2017), Agile Practice Guide, Project Management Institute.</a:t>
            </a:r>
          </a:p>
          <a:p>
            <a:endParaRPr lang="en-US" sz="2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F3B1F-C2FF-D84E-9715-5239A416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6518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940D-C259-8D4C-B1EA-4CEB2ABA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116632"/>
            <a:ext cx="8654550" cy="84479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Project-based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software engineering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8F833-D1B4-084E-A918-4CD2DC9A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8AA651-D1E9-D948-B8E3-92B4DCFCF8D5}"/>
              </a:ext>
            </a:extLst>
          </p:cNvPr>
          <p:cNvSpPr/>
          <p:nvPr/>
        </p:nvSpPr>
        <p:spPr>
          <a:xfrm>
            <a:off x="4871864" y="1736204"/>
            <a:ext cx="2808312" cy="129614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Problem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9126C0-C46E-BB42-9AD1-0BFE4B4E792A}"/>
              </a:ext>
            </a:extLst>
          </p:cNvPr>
          <p:cNvSpPr/>
          <p:nvPr/>
        </p:nvSpPr>
        <p:spPr>
          <a:xfrm>
            <a:off x="7392144" y="4577160"/>
            <a:ext cx="2808312" cy="129614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Software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7EFED1-0300-1346-9363-6EF925B48EC6}"/>
              </a:ext>
            </a:extLst>
          </p:cNvPr>
          <p:cNvSpPr/>
          <p:nvPr/>
        </p:nvSpPr>
        <p:spPr>
          <a:xfrm>
            <a:off x="2567608" y="4605017"/>
            <a:ext cx="2808312" cy="12961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Requirements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8C00E5-E554-5440-8DD7-6C3BD87E968B}"/>
              </a:ext>
            </a:extLst>
          </p:cNvPr>
          <p:cNvSpPr txBox="1"/>
          <p:nvPr/>
        </p:nvSpPr>
        <p:spPr>
          <a:xfrm>
            <a:off x="5472674" y="1196753"/>
            <a:ext cx="1610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CUSTOMER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78E30B-1DEE-E44E-A65B-D6F335973FC9}"/>
              </a:ext>
            </a:extLst>
          </p:cNvPr>
          <p:cNvSpPr txBox="1"/>
          <p:nvPr/>
        </p:nvSpPr>
        <p:spPr>
          <a:xfrm>
            <a:off x="2322970" y="5910372"/>
            <a:ext cx="3268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CUSTOMER and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DEVELOPER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0C3EE7-BA39-0D48-A57D-60D7007868EC}"/>
              </a:ext>
            </a:extLst>
          </p:cNvPr>
          <p:cNvSpPr txBox="1"/>
          <p:nvPr/>
        </p:nvSpPr>
        <p:spPr>
          <a:xfrm>
            <a:off x="7845834" y="5932477"/>
            <a:ext cx="165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DEVELOPER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B031AE-7D41-584C-8DF3-2A81D348011D}"/>
              </a:ext>
            </a:extLst>
          </p:cNvPr>
          <p:cNvSpPr txBox="1"/>
          <p:nvPr/>
        </p:nvSpPr>
        <p:spPr>
          <a:xfrm>
            <a:off x="2927649" y="3389580"/>
            <a:ext cx="1415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generates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0E6DF3-5EE0-F14F-A8EB-B5F48DA91BDA}"/>
              </a:ext>
            </a:extLst>
          </p:cNvPr>
          <p:cNvSpPr txBox="1"/>
          <p:nvPr/>
        </p:nvSpPr>
        <p:spPr>
          <a:xfrm>
            <a:off x="5223667" y="4556699"/>
            <a:ext cx="225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implemented-by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D6C07E-C7C7-6B4B-862C-06A66A64949D}"/>
              </a:ext>
            </a:extLst>
          </p:cNvPr>
          <p:cNvSpPr txBox="1"/>
          <p:nvPr/>
        </p:nvSpPr>
        <p:spPr>
          <a:xfrm>
            <a:off x="8247307" y="3389580"/>
            <a:ext cx="1500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helps-with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421E336-71E9-2B46-ACC7-EFB81D26FA64}"/>
              </a:ext>
            </a:extLst>
          </p:cNvPr>
          <p:cNvCxnSpPr>
            <a:cxnSpLocks/>
            <a:stCxn id="7" idx="3"/>
            <a:endCxn id="9" idx="0"/>
          </p:cNvCxnSpPr>
          <p:nvPr/>
        </p:nvCxnSpPr>
        <p:spPr>
          <a:xfrm flipH="1">
            <a:off x="3971764" y="2842533"/>
            <a:ext cx="1311368" cy="1762485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B4351DE-A09F-2341-BCD8-F73701B9E9CB}"/>
              </a:ext>
            </a:extLst>
          </p:cNvPr>
          <p:cNvCxnSpPr>
            <a:cxnSpLocks/>
            <a:stCxn id="9" idx="6"/>
            <a:endCxn id="8" idx="2"/>
          </p:cNvCxnSpPr>
          <p:nvPr/>
        </p:nvCxnSpPr>
        <p:spPr>
          <a:xfrm flipV="1">
            <a:off x="5375920" y="5225233"/>
            <a:ext cx="2016224" cy="27857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641064D-F6E9-874F-AD61-C59F8631D483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7256826" y="2842534"/>
            <a:ext cx="1539474" cy="1734626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8F1006F-DDAB-2644-8B72-92449B57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C02BA49-81F6-BD45-AE4E-078F1D6DD218}"/>
              </a:ext>
            </a:extLst>
          </p:cNvPr>
          <p:cNvGrpSpPr/>
          <p:nvPr/>
        </p:nvGrpSpPr>
        <p:grpSpPr>
          <a:xfrm>
            <a:off x="1907232" y="4797291"/>
            <a:ext cx="586408" cy="769441"/>
            <a:chOff x="383232" y="4797290"/>
            <a:chExt cx="586408" cy="769441"/>
          </a:xfrm>
        </p:grpSpPr>
        <p:sp>
          <p:nvSpPr>
            <p:cNvPr id="20" name="文字方塊 14">
              <a:extLst>
                <a:ext uri="{FF2B5EF4-FFF2-40B4-BE49-F238E27FC236}">
                  <a16:creationId xmlns:a16="http://schemas.microsoft.com/office/drawing/2014/main" id="{3ACCBD5F-D467-224A-A925-66F33BCE9D67}"/>
                </a:ext>
              </a:extLst>
            </p:cNvPr>
            <p:cNvSpPr txBox="1"/>
            <p:nvPr/>
          </p:nvSpPr>
          <p:spPr>
            <a:xfrm>
              <a:off x="427009" y="4797290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b="1" dirty="0">
                  <a:solidFill>
                    <a:srgbClr val="FF0000"/>
                  </a:solidFill>
                </a:rPr>
                <a:t>1</a:t>
              </a:r>
              <a:endParaRPr lang="zh-TW" altLang="en-US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4F5D2EE-B76D-E042-AE83-370A61FB7A32}"/>
                </a:ext>
              </a:extLst>
            </p:cNvPr>
            <p:cNvSpPr/>
            <p:nvPr/>
          </p:nvSpPr>
          <p:spPr>
            <a:xfrm>
              <a:off x="383232" y="4889093"/>
              <a:ext cx="586408" cy="58583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0349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13570</TotalTime>
  <Words>3485</Words>
  <Application>Microsoft Macintosh PowerPoint</Application>
  <PresentationFormat>Widescreen</PresentationFormat>
  <Paragraphs>681</Paragraphs>
  <Slides>80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3" baseType="lpstr">
      <vt:lpstr>Arial</vt:lpstr>
      <vt:lpstr>Calibri</vt:lpstr>
      <vt:lpstr>Office Theme</vt:lpstr>
      <vt:lpstr>PowerPoint Presentation</vt:lpstr>
      <vt:lpstr>Syllabus</vt:lpstr>
      <vt:lpstr>Syllabus</vt:lpstr>
      <vt:lpstr>Syllabus</vt:lpstr>
      <vt:lpstr>Cloud Computing and  Cloud Software Architecture</vt:lpstr>
      <vt:lpstr>Software Engineering  and  Project Management</vt:lpstr>
      <vt:lpstr>Information Management (MIS) Information Systems</vt:lpstr>
      <vt:lpstr>Fundamental MIS Concepts</vt:lpstr>
      <vt:lpstr>Project-based software engineering</vt:lpstr>
      <vt:lpstr>Product software engineering</vt:lpstr>
      <vt:lpstr>Software execution models</vt:lpstr>
      <vt:lpstr>Product management concerns</vt:lpstr>
      <vt:lpstr>Technical interactions of  product managers</vt:lpstr>
      <vt:lpstr>Software Development Life Cycle (SDLC) The waterfall model</vt:lpstr>
      <vt:lpstr>Plan-based and Agile development</vt:lpstr>
      <vt:lpstr>The Continuum of Life Cycles</vt:lpstr>
      <vt:lpstr>Predictive Life Cycle</vt:lpstr>
      <vt:lpstr>Iterative Life Cycle</vt:lpstr>
      <vt:lpstr>A Life Cycle of  Varying-Sized Increments</vt:lpstr>
      <vt:lpstr>Iteration-Based and Flow-Based Agile Life Cycles</vt:lpstr>
      <vt:lpstr>From personas to features</vt:lpstr>
      <vt:lpstr>Multi-tier client-server architecture</vt:lpstr>
      <vt:lpstr>Service-oriented Architecture</vt:lpstr>
      <vt:lpstr>VM</vt:lpstr>
      <vt:lpstr>Everything as a service</vt:lpstr>
      <vt:lpstr>Software as a service</vt:lpstr>
      <vt:lpstr>Microservices architecture –  key design questions</vt:lpstr>
      <vt:lpstr>Types of security threat</vt:lpstr>
      <vt:lpstr>Software product quality attributes</vt:lpstr>
      <vt:lpstr>A refactoring process</vt:lpstr>
      <vt:lpstr>Functional testing</vt:lpstr>
      <vt:lpstr>Test-driven development (TDD)</vt:lpstr>
      <vt:lpstr>DevOps</vt:lpstr>
      <vt:lpstr>Code management and DevOps</vt:lpstr>
      <vt:lpstr>Cloud Computing and  Cloud Software Architecture</vt:lpstr>
      <vt:lpstr>Cloud Software Architecture  for Agentic AI</vt:lpstr>
      <vt:lpstr>Cloud Software Architecture for Agentic AI</vt:lpstr>
      <vt:lpstr>Agent2Agent Protocol (A2A) An open protocol enabling Agent-to-Agent interoperability,  bridging the gap between opaque agentic systems</vt:lpstr>
      <vt:lpstr>A2A Demo Web App  Agents talking to other agents over A2A</vt:lpstr>
      <vt:lpstr>A2A  (Agent2Agent Protocol)  for agent-agent collaboration    MCP  (Model Context Protocol)  for tools and resources</vt:lpstr>
      <vt:lpstr>Google A2A (Agent2Agent Protocol)</vt:lpstr>
      <vt:lpstr>MCP (Model Context Protocol)</vt:lpstr>
      <vt:lpstr>MCP and A2A</vt:lpstr>
      <vt:lpstr>Agentic applications require both A2A and MCP  A2A allows agents to connect with other agents and collaborate in teams.  MCP provides agents with access to tools</vt:lpstr>
      <vt:lpstr>MCP and A2A Protocol for AI Agents</vt:lpstr>
      <vt:lpstr>Web Application  with    AWS Core Services</vt:lpstr>
      <vt:lpstr>AWS Products and Services</vt:lpstr>
      <vt:lpstr>AWS Compute</vt:lpstr>
      <vt:lpstr>AWS Database</vt:lpstr>
      <vt:lpstr>AWS Storage</vt:lpstr>
      <vt:lpstr>AWS Networking &amp; Content Dilivery</vt:lpstr>
      <vt:lpstr>AWS Security, Identity &amp; Compliance</vt:lpstr>
      <vt:lpstr>AWS Cost Management</vt:lpstr>
      <vt:lpstr>AWS Services</vt:lpstr>
      <vt:lpstr>AWS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AWS  Serverless Architecture</vt:lpstr>
      <vt:lpstr>AWS Serverless Airline Booking</vt:lpstr>
      <vt:lpstr>AWS Serverless Airline Booking  Stack</vt:lpstr>
      <vt:lpstr>AWS Serverless Airline Booking  High level infrastructure architecture</vt:lpstr>
      <vt:lpstr>AWS Serverless Architecture AWS Operational Responsibility Models</vt:lpstr>
      <vt:lpstr>Build  a  Serverless  Web Application</vt:lpstr>
      <vt:lpstr>Build a Serverless Web Application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References</vt:lpstr>
    </vt:vector>
  </TitlesOfParts>
  <Manager/>
  <Company>National Taipei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Engineering</dc:title>
  <dc:subject/>
  <dc:creator>Min-Yuh Day</dc:creator>
  <cp:keywords>Software Engineering</cp:keywords>
  <dc:description>Software Engineering</dc:description>
  <cp:lastModifiedBy>MY DAY</cp:lastModifiedBy>
  <cp:revision>755</cp:revision>
  <cp:lastPrinted>2020-12-23T14:44:17Z</cp:lastPrinted>
  <dcterms:created xsi:type="dcterms:W3CDTF">2019-09-12T03:09:52Z</dcterms:created>
  <dcterms:modified xsi:type="dcterms:W3CDTF">2025-04-23T00:31:17Z</dcterms:modified>
  <cp:category/>
</cp:coreProperties>
</file>