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3462" r:id="rId2"/>
    <p:sldId id="3463" r:id="rId3"/>
    <p:sldId id="3464" r:id="rId4"/>
    <p:sldId id="3778" r:id="rId5"/>
    <p:sldId id="3472" r:id="rId6"/>
    <p:sldId id="4276" r:id="rId7"/>
    <p:sldId id="4277" r:id="rId8"/>
    <p:sldId id="4278" r:id="rId9"/>
    <p:sldId id="4279" r:id="rId10"/>
    <p:sldId id="3786" r:id="rId11"/>
    <p:sldId id="5525" r:id="rId12"/>
    <p:sldId id="5526" r:id="rId13"/>
    <p:sldId id="4280" r:id="rId14"/>
    <p:sldId id="4281" r:id="rId15"/>
    <p:sldId id="3797" r:id="rId16"/>
    <p:sldId id="3799" r:id="rId17"/>
    <p:sldId id="3879" r:id="rId18"/>
    <p:sldId id="5527" r:id="rId19"/>
    <p:sldId id="4273" r:id="rId20"/>
    <p:sldId id="4274" r:id="rId21"/>
    <p:sldId id="4275" r:id="rId22"/>
    <p:sldId id="3880" r:id="rId23"/>
    <p:sldId id="3865" r:id="rId24"/>
    <p:sldId id="3882" r:id="rId25"/>
    <p:sldId id="479" r:id="rId26"/>
    <p:sldId id="3793" r:id="rId27"/>
    <p:sldId id="5340" r:id="rId28"/>
    <p:sldId id="271" r:id="rId29"/>
    <p:sldId id="280" r:id="rId30"/>
    <p:sldId id="274" r:id="rId31"/>
    <p:sldId id="5108" r:id="rId32"/>
    <p:sldId id="3222" r:id="rId33"/>
    <p:sldId id="3164" r:id="rId34"/>
    <p:sldId id="5204" r:id="rId35"/>
    <p:sldId id="1413" r:id="rId36"/>
    <p:sldId id="1414" r:id="rId37"/>
    <p:sldId id="1415" r:id="rId38"/>
    <p:sldId id="1416" r:id="rId39"/>
    <p:sldId id="1498" r:id="rId40"/>
    <p:sldId id="1625" r:id="rId41"/>
    <p:sldId id="1626" r:id="rId42"/>
    <p:sldId id="3228" r:id="rId43"/>
    <p:sldId id="3877" r:id="rId44"/>
    <p:sldId id="3229" r:id="rId45"/>
    <p:sldId id="3230" r:id="rId46"/>
    <p:sldId id="3458" r:id="rId47"/>
    <p:sldId id="3459" r:id="rId48"/>
    <p:sldId id="3460" r:id="rId49"/>
    <p:sldId id="3878" r:id="rId50"/>
    <p:sldId id="1418" r:id="rId51"/>
    <p:sldId id="3810" r:id="rId52"/>
    <p:sldId id="1937" r:id="rId53"/>
    <p:sldId id="2841" r:id="rId54"/>
    <p:sldId id="1938" r:id="rId55"/>
    <p:sldId id="2716" r:id="rId56"/>
    <p:sldId id="5115" r:id="rId57"/>
    <p:sldId id="5219" r:id="rId58"/>
    <p:sldId id="5212" r:id="rId59"/>
    <p:sldId id="5106" r:id="rId60"/>
    <p:sldId id="5339" r:id="rId61"/>
    <p:sldId id="5337" r:id="rId62"/>
    <p:sldId id="5516" r:id="rId63"/>
    <p:sldId id="5528" r:id="rId64"/>
    <p:sldId id="5530" r:id="rId65"/>
    <p:sldId id="5529" r:id="rId66"/>
    <p:sldId id="259" r:id="rId67"/>
    <p:sldId id="260" r:id="rId68"/>
    <p:sldId id="263" r:id="rId69"/>
    <p:sldId id="264" r:id="rId70"/>
    <p:sldId id="258" r:id="rId71"/>
    <p:sldId id="269" r:id="rId72"/>
    <p:sldId id="5523" r:id="rId73"/>
    <p:sldId id="5524" r:id="rId74"/>
    <p:sldId id="4242" r:id="rId75"/>
    <p:sldId id="4243" r:id="rId76"/>
    <p:sldId id="3101" r:id="rId77"/>
    <p:sldId id="3129" r:id="rId78"/>
    <p:sldId id="3102" r:id="rId79"/>
    <p:sldId id="3103" r:id="rId80"/>
    <p:sldId id="3153" r:id="rId81"/>
    <p:sldId id="4244" r:id="rId82"/>
    <p:sldId id="4854" r:id="rId83"/>
    <p:sldId id="5517" r:id="rId84"/>
    <p:sldId id="5518" r:id="rId85"/>
    <p:sldId id="5519" r:id="rId86"/>
    <p:sldId id="5522" r:id="rId87"/>
    <p:sldId id="3814" r:id="rId88"/>
    <p:sldId id="3815" r:id="rId89"/>
    <p:sldId id="3176" r:id="rId90"/>
    <p:sldId id="3030" r:id="rId91"/>
    <p:sldId id="3178" r:id="rId92"/>
    <p:sldId id="3179" r:id="rId93"/>
    <p:sldId id="3180" r:id="rId94"/>
    <p:sldId id="3033" r:id="rId95"/>
    <p:sldId id="3824" r:id="rId96"/>
    <p:sldId id="3501" r:id="rId97"/>
    <p:sldId id="4282" r:id="rId98"/>
    <p:sldId id="5218" r:id="rId99"/>
    <p:sldId id="5531" r:id="rId100"/>
    <p:sldId id="3466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8"/>
    <p:restoredTop sz="95288"/>
  </p:normalViewPr>
  <p:slideViewPr>
    <p:cSldViewPr snapToGrid="0" snapToObjects="1">
      <p:cViewPr varScale="1">
        <p:scale>
          <a:sx n="97" d="100"/>
          <a:sy n="97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10.pn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8.tiff"/><Relationship Id="rId12" Type="http://schemas.openxmlformats.org/officeDocument/2006/relationships/image" Target="../media/image20.pn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jpeg"/><Relationship Id="rId10" Type="http://schemas.openxmlformats.org/officeDocument/2006/relationships/image" Target="../media/image18.png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Agentic-Bible-Up-Date-Goal-Driven/dp/B0FL21R86Q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Introduction-Generative-AI-Numa-Dhamani/dp/1633437191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8.tiff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Generative-AI-LangChain-language-ChatGPT/dp/183508346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3" TargetMode="External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mazon.com/Artificial-Intelligence-Deep-Learning-Python/dp/B09QNZBZMN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amazon.com/Fundamentals-Deep-Learning-Next-Generation-Intelligence/dp/149208218X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huggingface.co/spaces/lmarena-ai/lmarena-leaderboard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rtificialanalysis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ktokenizer.vercel.app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1141AI01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2025-09-09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F025F3-66B9-E75E-3993-5939E943D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156C2-0333-8FBB-F8AB-44078685E8C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A0ADF-525B-4FA6-69D8-6A14A4F4032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2025/09/09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2025/09/16 Artificial Intelligence and Intelligent Agents; </a:t>
            </a:r>
            <a:br>
              <a:rPr lang="en-US" sz="2800" dirty="0"/>
            </a:br>
            <a:r>
              <a:rPr lang="en-US" sz="2800" dirty="0"/>
              <a:t>                          Problem Solving</a:t>
            </a:r>
          </a:p>
          <a:p>
            <a:pPr marL="0" indent="0">
              <a:buNone/>
            </a:pPr>
            <a:r>
              <a:rPr lang="en-US" sz="2800" dirty="0"/>
              <a:t>3 2025/09/23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2025/09/30 Case Study on Artificial Intelligence I</a:t>
            </a:r>
          </a:p>
          <a:p>
            <a:pPr marL="0" indent="0">
              <a:buNone/>
            </a:pPr>
            <a:r>
              <a:rPr lang="en-US" sz="2800" dirty="0"/>
              <a:t>5 2025/10/07 Machine Learning: Supervised and Unsupervised Learning;</a:t>
            </a:r>
            <a:br>
              <a:rPr lang="en-US" sz="2800" dirty="0"/>
            </a:br>
            <a:r>
              <a:rPr lang="en-US" sz="2800" dirty="0"/>
              <a:t>                          The Theory of Learning and Ensemble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/>
          </a:bodyPr>
          <a:lstStyle/>
          <a:p>
            <a:pPr algn="l"/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</a:rPr>
              <a:t>Artificial Intelligence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 and Director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28203C-3138-9B43-9648-A3DDA07DEB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FE6A41-3C74-8D67-F4D5-756CF44B1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E6A708-A5EE-2222-1DFB-8706CDE88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C7C022-02EA-B9A0-D099-DDFE4470D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63" y="2271819"/>
            <a:ext cx="1575410" cy="710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823E5A-8DD4-40A9-1790-BB0F337C3F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52" y="1483073"/>
            <a:ext cx="1628195" cy="3557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81F425-CC02-ED43-EDF6-B7D9F34E123F}"/>
              </a:ext>
            </a:extLst>
          </p:cNvPr>
          <p:cNvSpPr txBox="1"/>
          <p:nvPr/>
        </p:nvSpPr>
        <p:spPr>
          <a:xfrm>
            <a:off x="144768" y="1830484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8DDD8A-EA97-0174-72EB-5E12A8CDD237}"/>
              </a:ext>
            </a:extLst>
          </p:cNvPr>
          <p:cNvSpPr txBox="1"/>
          <p:nvPr/>
        </p:nvSpPr>
        <p:spPr>
          <a:xfrm>
            <a:off x="81293" y="2012309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5C1020-B630-A8CA-A276-671AE39408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02" y="1448288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 2025/10/14 NVIDIA Fundamentals of Deep Learning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Deep Learning; Neural Networks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2025/10/21 NVIDIA Fundamentals of Deep Learning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Convolutional Neural Networks;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Data Augmentation and Deployment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2025/10/28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2025/11/04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2025/11/11 NVIDIA Fundamentals of Deep Learning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Pre-trained Models;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2025/11/18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2025/11/25 Computer Vision and Robotics</a:t>
            </a:r>
          </a:p>
          <a:p>
            <a:pPr marL="0" indent="0">
              <a:buNone/>
            </a:pPr>
            <a:r>
              <a:rPr lang="en-US" sz="2800" dirty="0"/>
              <a:t>13 2025/12/02 Generative AI, Agentic AI, and Physical AI</a:t>
            </a:r>
          </a:p>
          <a:p>
            <a:pPr marL="0" indent="0">
              <a:buNone/>
            </a:pPr>
            <a:r>
              <a:rPr lang="en-US" sz="2800" dirty="0"/>
              <a:t>14 2025/12/09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2025/12/16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5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3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6180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51284"/>
            <a:ext cx="11222181" cy="5102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Stuart Russell and Peter Norvig (2020),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4th Edition, 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E64FFC-1130-9DCD-397C-5FF2AECA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269" y="3117164"/>
            <a:ext cx="2739461" cy="344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B8A769-0726-F328-38DB-E85A2C8CB4F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71550"/>
            <a:ext cx="11467111" cy="559069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0" dirty="0"/>
              <a:t>Thomas R. Caldwell (2025), The Agentic AI Bible: The Complete and Up-to-Date Guide to Design, Build, and Scale Goal-Driven, LLM-Powered Agents that Think, Execute and Evolve, Independently published</a:t>
            </a:r>
          </a:p>
          <a:p>
            <a:pPr>
              <a:spcAft>
                <a:spcPts val="600"/>
              </a:spcAft>
            </a:pPr>
            <a:r>
              <a:rPr lang="en-US" sz="2200" b="0" dirty="0" err="1"/>
              <a:t>Numa</a:t>
            </a:r>
            <a:r>
              <a:rPr lang="en-US" sz="2200" b="0" dirty="0"/>
              <a:t> </a:t>
            </a:r>
            <a:r>
              <a:rPr lang="en-US" sz="2200" b="0" dirty="0" err="1"/>
              <a:t>Dhamani</a:t>
            </a:r>
            <a:r>
              <a:rPr lang="en-US" sz="2200" b="0" dirty="0"/>
              <a:t> and Maggie Engler (2024), Introduction to Generative AI, Manning</a:t>
            </a:r>
          </a:p>
          <a:p>
            <a:pPr>
              <a:spcAft>
                <a:spcPts val="600"/>
              </a:spcAft>
            </a:pPr>
            <a:r>
              <a:rPr lang="en-US" sz="22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2200" b="0" dirty="0" err="1"/>
              <a:t>ChatGPT</a:t>
            </a:r>
            <a:r>
              <a:rPr lang="en-US" sz="2200" b="0" dirty="0"/>
              <a:t>, GPT-4V, and DALL-E 3, 3rd ed. Edition, </a:t>
            </a:r>
            <a:r>
              <a:rPr lang="en-US" sz="2200" b="0" dirty="0" err="1"/>
              <a:t>Packt</a:t>
            </a:r>
            <a:r>
              <a:rPr lang="en-US" sz="2200" b="0" dirty="0"/>
              <a:t> Publishing</a:t>
            </a:r>
          </a:p>
          <a:p>
            <a:pPr>
              <a:spcAft>
                <a:spcPts val="600"/>
              </a:spcAft>
            </a:pPr>
            <a:r>
              <a:rPr lang="en-US" sz="2200" b="0" dirty="0"/>
              <a:t>Ben </a:t>
            </a:r>
            <a:r>
              <a:rPr lang="en-US" sz="2200" b="0" dirty="0" err="1"/>
              <a:t>Auffarth</a:t>
            </a:r>
            <a:r>
              <a:rPr lang="en-US" sz="2200" b="0" dirty="0"/>
              <a:t> (2023), Generative AI with </a:t>
            </a:r>
            <a:r>
              <a:rPr lang="en-US" sz="2200" b="0" dirty="0" err="1"/>
              <a:t>LangChain</a:t>
            </a:r>
            <a:r>
              <a:rPr lang="en-US" sz="2200" b="0" dirty="0"/>
              <a:t>: Build large language model (LLM) apps with Python, </a:t>
            </a:r>
            <a:r>
              <a:rPr lang="en-US" sz="2200" b="0" dirty="0" err="1"/>
              <a:t>ChatGPT</a:t>
            </a:r>
            <a:r>
              <a:rPr lang="en-US" sz="2200" b="0" dirty="0"/>
              <a:t> and other LLMs, </a:t>
            </a:r>
            <a:r>
              <a:rPr lang="en-US" sz="2200" b="0" dirty="0" err="1"/>
              <a:t>Packt</a:t>
            </a:r>
            <a:r>
              <a:rPr lang="en-US" sz="2200" b="0" dirty="0"/>
              <a:t> Publishing.</a:t>
            </a:r>
          </a:p>
          <a:p>
            <a:pPr>
              <a:spcAft>
                <a:spcPts val="600"/>
              </a:spcAft>
            </a:pPr>
            <a:r>
              <a:rPr lang="en-US" sz="2200" b="0" dirty="0" err="1"/>
              <a:t>Aurélien</a:t>
            </a:r>
            <a:r>
              <a:rPr lang="en-US" sz="2200" b="0" dirty="0"/>
              <a:t> </a:t>
            </a:r>
            <a:r>
              <a:rPr lang="en-US" sz="2200" b="0" dirty="0" err="1"/>
              <a:t>Géron</a:t>
            </a:r>
            <a:r>
              <a:rPr lang="en-US" sz="2200" b="0" dirty="0"/>
              <a:t> (2022), Hands-On Machine Learning with Scikit-Learn, </a:t>
            </a:r>
            <a:r>
              <a:rPr lang="en-US" sz="2200" b="0" dirty="0" err="1"/>
              <a:t>Keras</a:t>
            </a:r>
            <a:r>
              <a:rPr lang="en-US" sz="2200" b="0" dirty="0"/>
              <a:t>, and TensorFlow: Concepts, Tools, and Techniques to Build Intelligent Systems, 3rd Edition, O’Reilly Media.</a:t>
            </a:r>
          </a:p>
          <a:p>
            <a:pPr>
              <a:spcAft>
                <a:spcPts val="600"/>
              </a:spcAft>
            </a:pPr>
            <a:r>
              <a:rPr lang="en-US" sz="2200" b="0" dirty="0"/>
              <a:t>Steven </a:t>
            </a:r>
            <a:r>
              <a:rPr lang="en-US" sz="2200" b="0" dirty="0" err="1"/>
              <a:t>D'Ascoli</a:t>
            </a:r>
            <a:r>
              <a:rPr lang="en-US" sz="2200" b="0" dirty="0"/>
              <a:t> (2022), Artificial Intelligence and Deep Learning with Python: Every Line of Code Explained For Readers New to AI and New to Python, Independently published.</a:t>
            </a:r>
          </a:p>
          <a:p>
            <a:pPr>
              <a:spcAft>
                <a:spcPts val="600"/>
              </a:spcAft>
            </a:pPr>
            <a:r>
              <a:rPr lang="en-US" sz="2200" b="0" dirty="0" err="1"/>
              <a:t>Nithin</a:t>
            </a:r>
            <a:r>
              <a:rPr lang="en-US" sz="2200" b="0" dirty="0"/>
              <a:t> </a:t>
            </a:r>
            <a:r>
              <a:rPr lang="en-US" sz="2200" b="0" dirty="0" err="1"/>
              <a:t>Buduma</a:t>
            </a:r>
            <a:r>
              <a:rPr lang="en-US" sz="2200" b="0" dirty="0"/>
              <a:t>, Nikhil </a:t>
            </a:r>
            <a:r>
              <a:rPr lang="en-US" sz="2200" b="0" dirty="0" err="1"/>
              <a:t>Buduma</a:t>
            </a:r>
            <a:r>
              <a:rPr lang="en-US" sz="2200" b="0" dirty="0"/>
              <a:t>, Joe Papa (2022), Fundamentals of Deep Learning: Designing Next-Generation Machine Intelligence Algorithms, 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5375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244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91587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Thomas R. Caldwell (2025), 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Agentic AI Bible: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The Complete and Up-to-Date Guide to Design, Build, and Scale Goal-Driven,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LLM-Powered Agents that Think, Execute and Evolve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Independently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59161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https://www.amazon.com/Agentic-Bible-Up-Date-Goal-Driven/dp/B0FL21R86Q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82CF-DC39-C9F1-1F03-8656AEA0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60" y="2041070"/>
            <a:ext cx="3553279" cy="45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Numa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Dhamani</a:t>
            </a:r>
            <a:r>
              <a:rPr lang="en-US" sz="2400" dirty="0">
                <a:solidFill>
                  <a:schemeClr val="accent1"/>
                </a:solidFill>
              </a:rPr>
              <a:t> and Maggie Engler (2024),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Introduction to Generative AI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Manning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443602"/>
            <a:ext cx="698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Numa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Dhamani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Maggie Engler (2024), Introduction to Generative AI, Manning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https://www.amazon.com/Introduction-Generative-AI-Numa-Dhamani/dp/1633437191/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3F78-F0A6-87BF-BA44-F90B0D9A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84" y="1406115"/>
            <a:ext cx="3904632" cy="48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Prof. Min-Yuh Day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C00000"/>
                </a:solidFill>
              </a:rPr>
              <a:t>Director, Information Management, NTPU</a:t>
            </a: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5500" dirty="0" err="1">
                <a:solidFill>
                  <a:schemeClr val="accent1"/>
                </a:solidFill>
              </a:rPr>
              <a:t>Sinica</a:t>
            </a:r>
            <a:endParaRPr lang="en-US" altLang="zh-TW" sz="55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984807"/>
                </a:solidFill>
              </a:rPr>
              <a:t>Ph.D., Information Management, NTU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Agentic AI, ESG and Green Financial Technology, </a:t>
            </a:r>
            <a:b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Analytics, Electronic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E2861-C042-A606-EA04-883AB138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8A949-48C2-AAF1-41B7-D55BD3734B56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ACDC-8074-17B3-052F-EC86BB49F7E6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B2390-1B4E-6343-1A53-6768E685AC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AFA0A-12FF-C303-5E79-8A09295C6F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010CB7-ADD5-B6F4-7ACC-CFBB941E7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A0C3FD-E51F-8E04-8670-523C3913D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066" y="2192398"/>
            <a:ext cx="1575410" cy="710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50A02-4505-3AA7-9990-E2153EA4A6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541017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Ben </a:t>
            </a:r>
            <a:r>
              <a:rPr lang="en-US" sz="2400" dirty="0" err="1"/>
              <a:t>Auffarth</a:t>
            </a:r>
            <a:r>
              <a:rPr lang="en-US" sz="2400" dirty="0"/>
              <a:t> (2023),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Generative AI with </a:t>
            </a:r>
            <a:r>
              <a:rPr lang="en-US" sz="3600" dirty="0" err="1">
                <a:solidFill>
                  <a:srgbClr val="C00000"/>
                </a:solidFill>
              </a:rPr>
              <a:t>LangChain</a:t>
            </a:r>
            <a:r>
              <a:rPr lang="en-US" sz="36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Build large language model (LLM) apps with Python, </a:t>
            </a:r>
            <a:r>
              <a:rPr lang="en-US" sz="2400" dirty="0" err="1">
                <a:solidFill>
                  <a:srgbClr val="C00000"/>
                </a:solidFill>
              </a:rPr>
              <a:t>ChatGPT</a:t>
            </a:r>
            <a:r>
              <a:rPr lang="en-US" sz="2400" dirty="0">
                <a:solidFill>
                  <a:srgbClr val="C00000"/>
                </a:solidFill>
              </a:rPr>
              <a:t> and other LLMs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 err="1"/>
              <a:t>Packt</a:t>
            </a:r>
            <a:r>
              <a:rPr lang="en-US" sz="24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https://www.amazon.com/Generative-AI-LangChain-language-ChatGPT/dp/1835083463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DED75-2458-AF11-08EF-C249882D6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98" y="1843510"/>
            <a:ext cx="3814762" cy="47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9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8"/>
            <a:ext cx="11309684" cy="16383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(2022),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TensorFlow: </a:t>
            </a:r>
            <a:r>
              <a:rPr lang="en-US" sz="2800" b="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3rd Edition, O’Reilly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2231-570F-1D27-EFD5-0161EFC2ACE6}"/>
              </a:ext>
            </a:extLst>
          </p:cNvPr>
          <p:cNvSpPr txBox="1"/>
          <p:nvPr/>
        </p:nvSpPr>
        <p:spPr>
          <a:xfrm>
            <a:off x="3870721" y="6192912"/>
            <a:ext cx="44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https://github.com/ageron/handson-ml3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36F97-BAE8-77C4-56BD-C27D8641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87" y="1828923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7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Steven </a:t>
            </a:r>
            <a:r>
              <a:rPr lang="en-US" sz="2400" dirty="0" err="1"/>
              <a:t>D'Ascoli</a:t>
            </a:r>
            <a:r>
              <a:rPr lang="en-US" sz="2400" dirty="0"/>
              <a:t> (2022),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Artificial Intelligence and Deep Learning with Python: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Every Line of Code Explained For Readers New to AI and New to Python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Independently published.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https://www.amazon.com/Artificial-Intelligence-Deep-Learning-Python/dp/B09QNZBZMN/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13CB6-4E4C-3CA1-A0C4-A26DF60F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89" y="2025660"/>
            <a:ext cx="3564021" cy="44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 err="1"/>
              <a:t>Nithin</a:t>
            </a:r>
            <a:r>
              <a:rPr lang="en-US" sz="2400" dirty="0"/>
              <a:t> </a:t>
            </a:r>
            <a:r>
              <a:rPr lang="en-US" sz="2400" dirty="0" err="1"/>
              <a:t>Buduma</a:t>
            </a:r>
            <a:r>
              <a:rPr lang="en-US" sz="2400" dirty="0"/>
              <a:t>, Nikhil </a:t>
            </a:r>
            <a:r>
              <a:rPr lang="en-US" sz="2400" dirty="0" err="1"/>
              <a:t>Buduma</a:t>
            </a:r>
            <a:r>
              <a:rPr lang="en-US" sz="2400" dirty="0"/>
              <a:t>, Joe Papa (2022), </a:t>
            </a:r>
            <a:br>
              <a:rPr lang="en-US" sz="2400" dirty="0"/>
            </a:br>
            <a:r>
              <a:rPr lang="en-US" sz="3200" dirty="0">
                <a:solidFill>
                  <a:srgbClr val="C00000"/>
                </a:solidFill>
              </a:rPr>
              <a:t>Fundamentals of Deep Learning: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Designing Next-Generation Machine Intelligence Algorithms, </a:t>
            </a:r>
            <a:br>
              <a:rPr lang="en-US" sz="2400" dirty="0"/>
            </a:br>
            <a:r>
              <a:rPr lang="en-US" sz="2400" dirty="0"/>
              <a:t>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https://www.amazon.com/Fundamentals-Deep-Learning-Next-Generation-Intelligence/dp/149208218X/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743E-3A94-2ED4-43FE-86893A2C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76" y="1932672"/>
            <a:ext cx="3532605" cy="46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9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9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9" dirty="0">
                <a:solidFill>
                  <a:srgbClr val="C00000"/>
                </a:solidFill>
              </a:rPr>
            </a:b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NVIDIA </a:t>
            </a:r>
            <a:br>
              <a:rPr lang="en-US" altLang="zh-TW" sz="6999" dirty="0">
                <a:solidFill>
                  <a:srgbClr val="C00000"/>
                </a:solidFill>
              </a:rPr>
            </a:br>
            <a:r>
              <a:rPr lang="en-US" altLang="zh-TW" sz="6999" dirty="0">
                <a:solidFill>
                  <a:srgbClr val="C00000"/>
                </a:solidFill>
              </a:rPr>
              <a:t>Deep Learning Institute (DLI)</a:t>
            </a:r>
            <a:endParaRPr lang="zh-TW" altLang="en-US" sz="6999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78C9E75-97FD-45D9-8ED3-955348887BB1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914309">
                <a:defRPr/>
              </a:pPr>
              <a:t>25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4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3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2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32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4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639599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255344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5028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114,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2025)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(M5276)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AE0D3-6F36-63B4-54D1-0EE15187F2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0A506-A06A-9686-F09D-4F3D925AE734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263838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0918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679607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1694841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111640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700808"/>
            <a:ext cx="10491537" cy="4425356"/>
          </a:xfrm>
        </p:spPr>
        <p:txBody>
          <a:bodyPr>
            <a:normAutofit/>
          </a:bodyPr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065085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1" y="1700808"/>
            <a:ext cx="1075107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Logical Agents</a:t>
            </a:r>
          </a:p>
          <a:p>
            <a:r>
              <a:rPr lang="en-US" sz="4400" dirty="0"/>
              <a:t>First-Order Logic</a:t>
            </a:r>
          </a:p>
          <a:p>
            <a:r>
              <a:rPr lang="en-US" sz="4400" dirty="0"/>
              <a:t>Inference in First-Order Logic</a:t>
            </a:r>
          </a:p>
          <a:p>
            <a:r>
              <a:rPr lang="en-US" sz="4400" dirty="0"/>
              <a:t>Knowledge Representation</a:t>
            </a:r>
          </a:p>
          <a:p>
            <a:r>
              <a:rPr lang="en-US" sz="44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2228617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700808"/>
            <a:ext cx="10482942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770164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1700808"/>
            <a:ext cx="10180083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732079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/>
              <a:t>Natural Language Processing</a:t>
            </a:r>
          </a:p>
          <a:p>
            <a:r>
              <a:rPr lang="en-US" sz="4400" dirty="0"/>
              <a:t>Deep Learning for Natural Language Processing</a:t>
            </a:r>
          </a:p>
          <a:p>
            <a:r>
              <a:rPr lang="en-US" sz="4400" dirty="0"/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88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304803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200" dirty="0"/>
              <a:t>This course introduces the </a:t>
            </a:r>
            <a:r>
              <a:rPr lang="en-US" sz="22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FF0000"/>
                </a:solidFill>
              </a:rPr>
              <a:t>Artificial Intelligence</a:t>
            </a:r>
            <a:r>
              <a:rPr lang="en-US" sz="2200" dirty="0"/>
              <a:t>. 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Topics include: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Introduction to Artificial Intelligence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Artificial Intelligence and Intelligent Agents; Problem Solving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Knowledge, Reasoning and Knowledge Representation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Uncertain Knowledge and Reasoning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Machine Learning: Supervised and Unsupervised Learning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The Theory of Learning and Ensemble Learning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NVIDIA Fundamentals of Deep Learning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Natural Language Processing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Computer Vision and Robotics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Generative AI, Agentic AI, and Physical AI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Philosophy and Ethics of AI and the Future of AI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Case Study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177380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13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401763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5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5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741099"/>
              </p:ext>
            </p:extLst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18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https://lmarena.ai/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92833-1CB4-F112-36B3-638B69EE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3" y="779297"/>
            <a:ext cx="10591791" cy="57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5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2267279" y="6497405"/>
            <a:ext cx="774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https://huggingface.co/spaces/lmarena-ai/lmarena-leaderboard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646C5-C2BE-CD15-CC0D-C67283A2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7" y="693607"/>
            <a:ext cx="11312207" cy="57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7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502229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Intelligence, Speed, Price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13F60-FE4C-748C-AD7E-FF03D680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" y="1782832"/>
            <a:ext cx="3987720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DDD3A-13A0-5C97-4A8F-299DE1B6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9" y="1782832"/>
            <a:ext cx="3922113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DB9AE-7204-C44E-ECEE-E9DC221F8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08" y="1783290"/>
            <a:ext cx="3922114" cy="3390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91910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35406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363B6-5FB1-2FCA-8301-30746A47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" y="1427226"/>
            <a:ext cx="12025628" cy="50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37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B9941-5E26-0792-1427-027577BF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20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9EDA1-D19E-A02A-F714-27164699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62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8BA3-C0DF-7D3A-73E7-2B2C26BF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99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995D-BA35-167C-47FF-191B9740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2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3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7F56A-130B-4CD2-F553-9677D934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45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6862-5036-7922-9ED1-FAC20B56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A538C-9A8F-ACED-F0D7-F944D6B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329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54E6-ABCD-79BC-5F93-EB8D97E2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Token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3307-F96C-EC1B-63B3-CF2F3FC7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AF34C-80D4-ECDF-6299-0AE805E74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4" y="910868"/>
            <a:ext cx="9039380" cy="559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F74F2-9D69-409F-01A9-396FD6C2209F}"/>
              </a:ext>
            </a:extLst>
          </p:cNvPr>
          <p:cNvSpPr txBox="1"/>
          <p:nvPr/>
        </p:nvSpPr>
        <p:spPr>
          <a:xfrm>
            <a:off x="3185414" y="6519484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https://tiktokenizer.vercel.app/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08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654E6-ABCD-79BC-5F93-EB8D97E2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6851"/>
          </a:xfrm>
        </p:spPr>
        <p:txBody>
          <a:bodyPr>
            <a:normAutofit/>
          </a:bodyPr>
          <a:lstStyle/>
          <a:p>
            <a:r>
              <a:rPr lang="en-US" dirty="0"/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3307-F96C-EC1B-63B3-CF2F3FC7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33DBA-CB55-AA0D-0F5E-934CB3AF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94" y="800278"/>
            <a:ext cx="7281460" cy="5719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C33F82-60D0-8721-7230-3826BE81412B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www.scaler.com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/topics/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-word-embeddings/</a:t>
            </a:r>
          </a:p>
        </p:txBody>
      </p:sp>
    </p:spTree>
    <p:extLst>
      <p:ext uri="{BB962C8B-B14F-4D97-AF65-F5344CB8AC3E}">
        <p14:creationId xmlns:p14="http://schemas.microsoft.com/office/powerpoint/2010/main" val="15260128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4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6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86A6-346C-BFD1-9492-5353D72B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1617451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28461737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Technological Integration for Multimodal AI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3A127-FBBC-9E3C-26A4-88A0B24E8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18" y="882429"/>
            <a:ext cx="8171502" cy="5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80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66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570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26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34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6101"/>
            <a:ext cx="10371221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141834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2024, Fall 2025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2024, Fall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2024, Spring 2025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Generative AI Innovative Applications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2025</a:t>
            </a:r>
            <a:endParaRPr lang="en-US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2023, Spring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0"/>
              </a:spcAft>
            </a:pPr>
            <a:r>
              <a:rPr lang="en-US" altLang="zh-TW" sz="18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2024, ,Fall 2025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40779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295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Generative AI Multi-Agent Systems with LLM-Based RAG for ESG Reporting Automation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(E4104), NSTC 114-2221-E-305-002-, 2025/08/01~2026/07/31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Innovative Agentic AI Technology for Autonomous ESG Report Generation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Industrial Technology Research Institute (ITRI), Fintech and Green Finance Center (FGFC, NTPU), NTPU-114A513E01, 2025/03/01~2025/12/31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Digital Support, Unimpeded Communication: The Development, Support and Promotion of AI-assisted Communication Assistive Devices for Speech Impairment(3/3),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r>
              <a:rPr lang="en-US" altLang="zh-TW" sz="22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(HZZ22), NSTC 114-2425-H-305-003-, 3 Years (2023/05/01-2026/04/30) Year 3: 2025/05/01~2026/04/30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</a:t>
            </a:r>
            <a:r>
              <a:rPr lang="en-US" altLang="zh-TW" sz="2200" dirty="0"/>
              <a:t>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114-NTPU_ORDA-F-004, 3 Years (2023/01/01-2025/12/31) Year 3: 2025/01/01~2025/12/31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Development of a Deep Learning for Dental Implant Detection in Panoramic Radiographs</a:t>
            </a:r>
            <a:r>
              <a:rPr lang="en-US" altLang="zh-TW" sz="18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University System of Taipei Joint Research Program (NTPU, TMU), USTP-NTPU-TMU-114-02, 2025/01/01~2025/12/31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US" altLang="zh-TW" sz="1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742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200" dirty="0"/>
              <a:t>This course introduces the </a:t>
            </a:r>
            <a:r>
              <a:rPr lang="en-US" sz="22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FF0000"/>
                </a:solidFill>
              </a:rPr>
              <a:t>Artificial Intelligence</a:t>
            </a:r>
            <a:r>
              <a:rPr lang="en-US" sz="2200" dirty="0"/>
              <a:t>. 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Topics include: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Introduction to Artificial Intelligence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Artificial Intelligence and Intelligent Agents; Problem Solving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Knowledge, Reasoning and Knowledge Representation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Uncertain Knowledge and Reasoning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Machine Learning: Supervised and Unsupervised Learning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The Theory of Learning and Ensemble Learning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NVIDIA Fundamentals of Deep Learning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Natural Language Processing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Computer Vision and Robotics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Generative AI, Agentic AI, and Physical AI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Philosophy and Ethics of AI and the Future of AI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Case Study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61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26111</TotalTime>
  <Words>5005</Words>
  <Application>Microsoft Macintosh PowerPoint</Application>
  <PresentationFormat>Widescreen</PresentationFormat>
  <Paragraphs>608</Paragraphs>
  <Slides>100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3" baseType="lpstr">
      <vt:lpstr>Arial</vt:lpstr>
      <vt:lpstr>Calibri</vt:lpstr>
      <vt:lpstr>Office Theme</vt:lpstr>
      <vt:lpstr>Introduction to  Artificial Intelligence</vt:lpstr>
      <vt:lpstr>Prof. Min-Yuh Day</vt:lpstr>
      <vt:lpstr>Course Syllabus National Taipei University Academic Year 114, 1st Semester (Fall 2025)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Stuart Russell and Peter Norvig (2020),  Artificial Intelligence: A Modern Approach,  4th Edition, Pearson</vt:lpstr>
      <vt:lpstr>Thomas R. Caldwell (2025),  The Agentic AI Bible:  The Complete and Up-to-Date Guide to Design, Build, and Scale Goal-Driven,  LLM-Powered Agents that Think, Execute and Evolve,  Independently published</vt:lpstr>
      <vt:lpstr>Numa Dhamani and Maggie Engler (2024),  Introduction to Generative AI,  Manning</vt:lpstr>
      <vt:lpstr>Denis Rothman (2024),  Transformers for Natural Language Processing and Computer Vision:  Explore Generative AI and Large Language Models with Hugging Face, ChatGPT, GPT-4V, and DALL-E 3,  3rd Edition, Packt Publishing</vt:lpstr>
      <vt:lpstr>Ben Auffarth (2023),  Generative AI with LangChain:  Build large language model (LLM) apps with Python, ChatGPT and other LLMs,  Packt Publishing.</vt:lpstr>
      <vt:lpstr> Aurélien Géron (2022),  Hands-On Machine Learning with Scikit-Learn, Keras, and TensorFlow: Concepts, Tools, and Techniques to Build Intelligent Systems,  3rd Edition, O’Reilly Media</vt:lpstr>
      <vt:lpstr>Steven D'Ascoli (2022),  Artificial Intelligence and Deep Learning with Python:  Every Line of Code Explained For Readers New to AI and New to Python,  Independently published.</vt:lpstr>
      <vt:lpstr>Nithin Buduma, Nikhil Buduma, Joe Papa (2022),  Fundamentals of Deep Learning:  Designing Next-Generation Machine Intelligence Algorithms,  2nd Edition, ‎O'Reilly Media.</vt:lpstr>
      <vt:lpstr>NVIDIA Developer Program  NVIDIA  Deep Learning Institute (DLI)</vt:lpstr>
      <vt:lpstr>Artificial Intelligence  (AI) </vt:lpstr>
      <vt:lpstr>AI, ML, DL, Generative AI</vt:lpstr>
      <vt:lpstr>Generative AI, Agentic AI, Physical AI</vt:lpstr>
      <vt:lpstr>Generative AI</vt:lpstr>
      <vt:lpstr>From Generative AI to Agentic AI</vt:lpstr>
      <vt:lpstr>Generative AI (Gen AI) AI Generated Content (AIGC)</vt:lpstr>
      <vt:lpstr>AI, Big Data, Cloud Computing Evolution of Decision Support, Business Intelligence, and Analytics</vt:lpstr>
      <vt:lpstr>The Rise of AI</vt:lpstr>
      <vt:lpstr>The Development of LM-based Dialogue Systems 1) Early Stage (1966 - 2015)  2) The Independent Development of TOD and ODD (2015 - 2019) 3) Fusions of Dialogue Systems (2019 - 2022) 4) LLM-based DS (2022 - Now)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AI for Text Analytics</vt:lpstr>
      <vt:lpstr>Transformer Models</vt:lpstr>
      <vt:lpstr> Large Language Models (LLMs)</vt:lpstr>
      <vt:lpstr>Four Paradigms in NLP (LM)</vt:lpstr>
      <vt:lpstr>Generative AI Text, Image, Video, Audio Applications</vt:lpstr>
      <vt:lpstr>Comparison of Generative AI and Traditional AI</vt:lpstr>
      <vt:lpstr>Generative AI</vt:lpstr>
      <vt:lpstr>LMArena Leaderboard</vt:lpstr>
      <vt:lpstr>LMArena Leaderboard</vt:lpstr>
      <vt:lpstr>Artificial Analysis Intelligence Index Intelligence, Speed, Price</vt:lpstr>
      <vt:lpstr>Artificial Analysis Intelligence Index 2022-2025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Grok 3 Deep Search</vt:lpstr>
      <vt:lpstr>Perplexity.ai Deep Research</vt:lpstr>
      <vt:lpstr>Token</vt:lpstr>
      <vt:lpstr>Word Embeddings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Task-Oriented Dialogue (ToD) System Speech, Text, NLP</vt:lpstr>
      <vt:lpstr>Conversational AI  to deliver contextual and personal experience to users</vt:lpstr>
      <vt:lpstr>Technological Integration for Multimodal AI</vt:lpstr>
      <vt:lpstr>Large Language Model (LLM) based Agents</vt:lpstr>
      <vt:lpstr>Large Multimodal Agents (LMA) </vt:lpstr>
      <vt:lpstr>Large Multimodal Agents (LMA) </vt:lpstr>
      <vt:lpstr>FinBrain: when Finance meets AI 2.0 (Zheng et al., 2019)</vt:lpstr>
      <vt:lpstr>Technology-driven  Financial Industry Development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Papers with Code State-of-the-Art (SOTA)</vt:lpstr>
      <vt:lpstr>PowerPoint Presentation</vt:lpstr>
      <vt:lpstr>Teaching</vt:lpstr>
      <vt:lpstr>Research Projects</vt:lpstr>
      <vt:lpstr>Summary</vt:lpstr>
      <vt:lpstr>Artificial Intelligence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1389</cp:revision>
  <cp:lastPrinted>2020-12-23T14:44:17Z</cp:lastPrinted>
  <dcterms:created xsi:type="dcterms:W3CDTF">2019-09-12T03:09:52Z</dcterms:created>
  <dcterms:modified xsi:type="dcterms:W3CDTF">2025-09-09T23:39:21Z</dcterms:modified>
  <cp:category/>
</cp:coreProperties>
</file>