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5"/>
  </p:notesMasterIdLst>
  <p:sldIdLst>
    <p:sldId id="3462" r:id="rId2"/>
    <p:sldId id="3786" r:id="rId3"/>
    <p:sldId id="5525" r:id="rId4"/>
    <p:sldId id="5526" r:id="rId5"/>
    <p:sldId id="550145474" r:id="rId6"/>
    <p:sldId id="4386" r:id="rId7"/>
    <p:sldId id="4362" r:id="rId8"/>
    <p:sldId id="550145475" r:id="rId9"/>
    <p:sldId id="550145476" r:id="rId10"/>
    <p:sldId id="3184" r:id="rId11"/>
    <p:sldId id="550145477" r:id="rId12"/>
    <p:sldId id="4319" r:id="rId13"/>
    <p:sldId id="550145478" r:id="rId14"/>
    <p:sldId id="550145479" r:id="rId15"/>
    <p:sldId id="4323" r:id="rId16"/>
    <p:sldId id="5588" r:id="rId17"/>
    <p:sldId id="550145480" r:id="rId18"/>
    <p:sldId id="550145481" r:id="rId19"/>
    <p:sldId id="550145482" r:id="rId20"/>
    <p:sldId id="550145483" r:id="rId21"/>
    <p:sldId id="550145484" r:id="rId22"/>
    <p:sldId id="550145485" r:id="rId23"/>
    <p:sldId id="550145486" r:id="rId24"/>
    <p:sldId id="550145487" r:id="rId25"/>
    <p:sldId id="4363" r:id="rId26"/>
    <p:sldId id="3551" r:id="rId27"/>
    <p:sldId id="550145488" r:id="rId28"/>
    <p:sldId id="3527" r:id="rId29"/>
    <p:sldId id="3528" r:id="rId30"/>
    <p:sldId id="3529" r:id="rId31"/>
    <p:sldId id="3530" r:id="rId32"/>
    <p:sldId id="3531" r:id="rId33"/>
    <p:sldId id="3532" r:id="rId34"/>
    <p:sldId id="3533" r:id="rId35"/>
    <p:sldId id="3534" r:id="rId36"/>
    <p:sldId id="3536" r:id="rId37"/>
    <p:sldId id="3537" r:id="rId38"/>
    <p:sldId id="3552" r:id="rId39"/>
    <p:sldId id="3545" r:id="rId40"/>
    <p:sldId id="3578" r:id="rId41"/>
    <p:sldId id="3579" r:id="rId42"/>
    <p:sldId id="3580" r:id="rId43"/>
    <p:sldId id="3581" r:id="rId44"/>
    <p:sldId id="3582" r:id="rId45"/>
    <p:sldId id="3558" r:id="rId46"/>
    <p:sldId id="3583" r:id="rId47"/>
    <p:sldId id="3584" r:id="rId48"/>
    <p:sldId id="3585" r:id="rId49"/>
    <p:sldId id="3586" r:id="rId50"/>
    <p:sldId id="3587" r:id="rId51"/>
    <p:sldId id="3588" r:id="rId52"/>
    <p:sldId id="3589" r:id="rId53"/>
    <p:sldId id="3590" r:id="rId54"/>
    <p:sldId id="3591" r:id="rId55"/>
    <p:sldId id="3592" r:id="rId56"/>
    <p:sldId id="3593" r:id="rId57"/>
    <p:sldId id="3594" r:id="rId58"/>
    <p:sldId id="3595" r:id="rId59"/>
    <p:sldId id="3553" r:id="rId60"/>
    <p:sldId id="3596" r:id="rId61"/>
    <p:sldId id="3597" r:id="rId62"/>
    <p:sldId id="3598" r:id="rId63"/>
    <p:sldId id="3599" r:id="rId64"/>
    <p:sldId id="3600" r:id="rId65"/>
    <p:sldId id="3601" r:id="rId66"/>
    <p:sldId id="4385" r:id="rId67"/>
    <p:sldId id="5581" r:id="rId68"/>
    <p:sldId id="3486" r:id="rId69"/>
    <p:sldId id="3491" r:id="rId70"/>
    <p:sldId id="3489" r:id="rId71"/>
    <p:sldId id="3490" r:id="rId72"/>
    <p:sldId id="3487" r:id="rId73"/>
    <p:sldId id="3493" r:id="rId74"/>
    <p:sldId id="5582" r:id="rId75"/>
    <p:sldId id="3485" r:id="rId76"/>
    <p:sldId id="3488" r:id="rId77"/>
    <p:sldId id="3554" r:id="rId78"/>
    <p:sldId id="3602" r:id="rId79"/>
    <p:sldId id="3603" r:id="rId80"/>
    <p:sldId id="3605" r:id="rId81"/>
    <p:sldId id="3546" r:id="rId82"/>
    <p:sldId id="3547" r:id="rId83"/>
    <p:sldId id="3548" r:id="rId84"/>
    <p:sldId id="3549" r:id="rId85"/>
    <p:sldId id="3550" r:id="rId86"/>
    <p:sldId id="3606" r:id="rId87"/>
    <p:sldId id="3607" r:id="rId88"/>
    <p:sldId id="3608" r:id="rId89"/>
    <p:sldId id="3609" r:id="rId90"/>
    <p:sldId id="3610" r:id="rId91"/>
    <p:sldId id="3613" r:id="rId92"/>
    <p:sldId id="3611" r:id="rId93"/>
    <p:sldId id="3612" r:id="rId94"/>
    <p:sldId id="4374" r:id="rId95"/>
    <p:sldId id="3185" r:id="rId96"/>
    <p:sldId id="4381" r:id="rId97"/>
    <p:sldId id="3618" r:id="rId98"/>
    <p:sldId id="3620" r:id="rId99"/>
    <p:sldId id="3621" r:id="rId100"/>
    <p:sldId id="3622" r:id="rId101"/>
    <p:sldId id="3732" r:id="rId102"/>
    <p:sldId id="3617" r:id="rId103"/>
    <p:sldId id="3625" r:id="rId104"/>
    <p:sldId id="3626" r:id="rId105"/>
    <p:sldId id="3629" r:id="rId106"/>
    <p:sldId id="3630" r:id="rId107"/>
    <p:sldId id="3631" r:id="rId108"/>
    <p:sldId id="3632" r:id="rId109"/>
    <p:sldId id="3633" r:id="rId110"/>
    <p:sldId id="3634" r:id="rId111"/>
    <p:sldId id="3635" r:id="rId112"/>
    <p:sldId id="3636" r:id="rId113"/>
    <p:sldId id="3637" r:id="rId114"/>
    <p:sldId id="3638" r:id="rId115"/>
    <p:sldId id="3639" r:id="rId116"/>
    <p:sldId id="3640" r:id="rId117"/>
    <p:sldId id="3641" r:id="rId118"/>
    <p:sldId id="3642" r:id="rId119"/>
    <p:sldId id="3643" r:id="rId120"/>
    <p:sldId id="3644" r:id="rId121"/>
    <p:sldId id="3645" r:id="rId122"/>
    <p:sldId id="3646" r:id="rId123"/>
    <p:sldId id="3647" r:id="rId124"/>
    <p:sldId id="3662" r:id="rId125"/>
    <p:sldId id="3648" r:id="rId126"/>
    <p:sldId id="3649" r:id="rId127"/>
    <p:sldId id="3650" r:id="rId128"/>
    <p:sldId id="3651" r:id="rId129"/>
    <p:sldId id="3652" r:id="rId130"/>
    <p:sldId id="3666" r:id="rId131"/>
    <p:sldId id="3673" r:id="rId132"/>
    <p:sldId id="3653" r:id="rId133"/>
    <p:sldId id="3654" r:id="rId134"/>
    <p:sldId id="3655" r:id="rId135"/>
    <p:sldId id="3675" r:id="rId136"/>
    <p:sldId id="3677" r:id="rId137"/>
    <p:sldId id="3663" r:id="rId138"/>
    <p:sldId id="3679" r:id="rId139"/>
    <p:sldId id="3680" r:id="rId140"/>
    <p:sldId id="3681" r:id="rId141"/>
    <p:sldId id="3682" r:id="rId142"/>
    <p:sldId id="3683" r:id="rId143"/>
    <p:sldId id="3664" r:id="rId144"/>
    <p:sldId id="3705" r:id="rId145"/>
    <p:sldId id="3706" r:id="rId146"/>
    <p:sldId id="3707" r:id="rId147"/>
    <p:sldId id="3708" r:id="rId148"/>
    <p:sldId id="3709" r:id="rId149"/>
    <p:sldId id="3710" r:id="rId150"/>
    <p:sldId id="3711" r:id="rId151"/>
    <p:sldId id="3665" r:id="rId152"/>
    <p:sldId id="3699" r:id="rId153"/>
    <p:sldId id="3700" r:id="rId154"/>
    <p:sldId id="3701" r:id="rId155"/>
    <p:sldId id="5583" r:id="rId156"/>
    <p:sldId id="5584" r:id="rId157"/>
    <p:sldId id="5585" r:id="rId158"/>
    <p:sldId id="5586" r:id="rId159"/>
    <p:sldId id="5587" r:id="rId160"/>
    <p:sldId id="4341" r:id="rId161"/>
    <p:sldId id="2682" r:id="rId162"/>
    <p:sldId id="4384" r:id="rId163"/>
    <p:sldId id="550145489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/>
    <p:restoredTop sz="95234"/>
  </p:normalViewPr>
  <p:slideViewPr>
    <p:cSldViewPr snapToGrid="0" snapToObjects="1">
      <p:cViewPr varScale="1">
        <p:scale>
          <a:sx n="101" d="100"/>
          <a:sy n="101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md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probability.html" TargetMode="External"/><Relationship Id="rId5" Type="http://schemas.openxmlformats.org/officeDocument/2006/relationships/hyperlink" Target="http://aima.cs.berkeley.edu/python/logic.html" TargetMode="External"/><Relationship Id="rId4" Type="http://schemas.openxmlformats.org/officeDocument/2006/relationships/hyperlink" Target="https://github.com/aimacode/aima-python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lynx-project.eu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03084"/>
            <a:ext cx="11672156" cy="21636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Knowledge, Reasoning 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 Representation;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and Reasoning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1141AI03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025F3-66B9-E75E-3993-5939E943D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56C2-0333-8FBB-F8AB-44078685E8C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A0ADF-525B-4FA6-69D8-6A14A4F4032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53" y="1700808"/>
            <a:ext cx="10577014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Logical Agents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First-Order Logic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Inference in First-Order Logic</a:t>
            </a:r>
          </a:p>
          <a:p>
            <a:r>
              <a:rPr lang="en-US" sz="3600" dirty="0">
                <a:solidFill>
                  <a:srgbClr val="C00000"/>
                </a:solidFill>
              </a:rPr>
              <a:t>Knowledge Representation</a:t>
            </a:r>
          </a:p>
          <a:p>
            <a:r>
              <a:rPr lang="en-US" sz="36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9689707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Weather and Dental problems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0" b="8036"/>
          <a:stretch/>
        </p:blipFill>
        <p:spPr>
          <a:xfrm>
            <a:off x="3414188" y="1472228"/>
            <a:ext cx="5363621" cy="48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88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Coin flips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3" b="9875"/>
          <a:stretch/>
        </p:blipFill>
        <p:spPr>
          <a:xfrm>
            <a:off x="3092670" y="1484785"/>
            <a:ext cx="5739634" cy="48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528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</a:t>
            </a:r>
          </a:p>
        </p:txBody>
      </p:sp>
    </p:spTree>
    <p:extLst>
      <p:ext uri="{BB962C8B-B14F-4D97-AF65-F5344CB8AC3E}">
        <p14:creationId xmlns:p14="http://schemas.microsoft.com/office/powerpoint/2010/main" val="20001947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Simple Bayesian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Weather is independent to the other three variables.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Toothache and Catch are conditionally independent, given Cavity.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CC6EC-1AC4-1E48-96E5-8AE08181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5" y="2122758"/>
            <a:ext cx="824539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468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Topology and the Conditional Probability Tables (CPTs)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FA878-95F8-D549-B7AA-B2AFFA47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703524"/>
            <a:ext cx="7308813" cy="46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95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59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Conditional Probability Table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P(Fever |Cold, Flu, Malaria)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AAB5-562A-4D48-9944-2C123053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4" y="1744430"/>
            <a:ext cx="9960430" cy="47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8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Simple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with discrete variables (Subsidy and Buys)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and continuous variables (Harvest and Cost )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0BC44-FFD3-DC4F-AC3E-91549E25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5" y="1988920"/>
            <a:ext cx="5702910" cy="44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07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Probability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over Cost as a function of Harvest size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6AA1A-AD1C-4F46-8C68-4EBE8654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03" y="1830765"/>
            <a:ext cx="8765990" cy="3672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1D4D1-EB78-C443-B830-5B282B2D5F6D}"/>
              </a:ext>
            </a:extLst>
          </p:cNvPr>
          <p:cNvSpPr/>
          <p:nvPr/>
        </p:nvSpPr>
        <p:spPr>
          <a:xfrm>
            <a:off x="7442611" y="5503173"/>
            <a:ext cx="3163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P (Cost | Harvest ), 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by summing over the two subsidy cases. </a:t>
            </a:r>
          </a:p>
        </p:txBody>
      </p:sp>
    </p:spTree>
    <p:extLst>
      <p:ext uri="{BB962C8B-B14F-4D97-AF65-F5344CB8AC3E}">
        <p14:creationId xmlns:p14="http://schemas.microsoft.com/office/powerpoint/2010/main" val="2254043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normal (Gaussian)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cost threshold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2F99A-1C43-E442-8547-3322EE8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4" y="2132857"/>
            <a:ext cx="8664846" cy="3506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95355C-1E68-CF4F-BA38-07682A7A6E5D}"/>
              </a:ext>
            </a:extLst>
          </p:cNvPr>
          <p:cNvSpPr/>
          <p:nvPr/>
        </p:nvSpPr>
        <p:spPr>
          <a:xfrm>
            <a:off x="6921331" y="5807006"/>
            <a:ext cx="3711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Expit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Probit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models for the probability of buys given cost</a:t>
            </a:r>
          </a:p>
        </p:txBody>
      </p:sp>
    </p:spTree>
    <p:extLst>
      <p:ext uri="{BB962C8B-B14F-4D97-AF65-F5344CB8AC3E}">
        <p14:creationId xmlns:p14="http://schemas.microsoft.com/office/powerpoint/2010/main" val="33311288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for evaluating car insurance applications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C69DA-25F4-614A-900E-CCAD9ADB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1556792"/>
            <a:ext cx="7861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7298492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structure of the expression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579B2-520A-024C-8EDA-A03633195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8" y="1472227"/>
            <a:ext cx="78486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059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Enumeration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4C19D-3A1B-574D-9F25-4B51FB9AD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5190"/>
            <a:ext cx="8136904" cy="51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6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Pointwise Multiplication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(X,Y) ×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(Y,Z) =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(X,Y,Z)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ED928-2DC1-3345-8222-BF97E9672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2" y="2060848"/>
            <a:ext cx="8374381" cy="41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68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Variable Elimination Algorithm 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BA8C6-2AA3-B545-B621-747BDAEB3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76873"/>
            <a:ext cx="8784976" cy="37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41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155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Encoding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of the 3-CNF (Conjunctive Normal Form) Sentence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(W ∨X ∨Y)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(¬W ∨Y ∨Z)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(X ∨Y ∨¬Z) </a:t>
            </a:r>
            <a:endParaRPr lang="en-US" sz="32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547FE-600E-3F4A-9EFF-65E0A90F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36" y="2132856"/>
            <a:ext cx="8580844" cy="39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14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Multiply Connected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(b) A clustered equivalent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BB4A2-DE68-C942-8630-E705B96A9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33" y="1870718"/>
            <a:ext cx="8680507" cy="458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7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that generates events from a Bayesian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F7E9C-2E31-484E-9740-65EE2B97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5" y="2186295"/>
            <a:ext cx="10196807" cy="37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39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Rejection-Sampling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for answering queries given evidence in a Bayesian network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FA55A-DAAA-7B42-A158-C6C84413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9" y="1677479"/>
            <a:ext cx="10450822" cy="46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06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Likelihood-Weighting Algorithm </a:t>
            </a:r>
            <a:r>
              <a:rPr lang="en-US" sz="4000" dirty="0">
                <a:solidFill>
                  <a:schemeClr val="accent1"/>
                </a:solidFill>
              </a:rPr>
              <a:t>for inference in Bayesian networks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263EE-E685-7940-A3F9-6BBC671F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36" y="1442499"/>
            <a:ext cx="7609125" cy="50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77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32465"/>
            <a:ext cx="8640960" cy="1230344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Performance of rejection sampling and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likelihood weighting on the insurance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856EC-E880-1D4D-B6C1-FBD12B80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59" y="1351303"/>
            <a:ext cx="7236279" cy="51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537462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Gibbs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approximate inference in Bayes nets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83918-07AE-0246-9888-E5131D05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8" y="1583005"/>
            <a:ext cx="10160162" cy="48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307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The States and Transition Probabilities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of the Markov Chain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the query </a:t>
            </a:r>
            <a:r>
              <a:rPr lang="en-US" sz="2400" dirty="0">
                <a:solidFill>
                  <a:schemeClr val="accent1"/>
                </a:solidFill>
                <a:latin typeface="Times" pitchFamily="2" charset="0"/>
              </a:rPr>
              <a:t>P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(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Rain | Sprinkler = true, </a:t>
            </a:r>
            <a:r>
              <a:rPr lang="en-US" sz="2400" b="0" i="1" dirty="0" err="1">
                <a:solidFill>
                  <a:schemeClr val="accent1"/>
                </a:solidFill>
                <a:latin typeface="Times" pitchFamily="2" charset="0"/>
              </a:rPr>
              <a:t>WetGrass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 = true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)</a:t>
            </a:r>
            <a:endParaRPr lang="en-US" sz="2400" b="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7B74-A563-B342-9991-998EEC618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981649"/>
            <a:ext cx="8777077" cy="3678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1030C3-1D60-104F-9E5B-8FE37D1401DD}"/>
              </a:ext>
            </a:extLst>
          </p:cNvPr>
          <p:cNvSpPr/>
          <p:nvPr/>
        </p:nvSpPr>
        <p:spPr>
          <a:xfrm>
            <a:off x="6525512" y="5658283"/>
            <a:ext cx="4096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Probabilities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CPT for Rain constrains it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the same value as Cloudy </a:t>
            </a:r>
          </a:p>
        </p:txBody>
      </p:sp>
    </p:spTree>
    <p:extLst>
      <p:ext uri="{BB962C8B-B14F-4D97-AF65-F5344CB8AC3E}">
        <p14:creationId xmlns:p14="http://schemas.microsoft.com/office/powerpoint/2010/main" val="24537808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8630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Performance of Gibbs sampling compared to likelihood weighting on the car insurance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560F-4762-FC41-BEFB-03957B18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82" y="2204864"/>
            <a:ext cx="8765433" cy="360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77F2E-C564-6743-BFFF-3C19E970F7F4}"/>
              </a:ext>
            </a:extLst>
          </p:cNvPr>
          <p:cNvSpPr/>
          <p:nvPr/>
        </p:nvSpPr>
        <p:spPr>
          <a:xfrm>
            <a:off x="2126437" y="5805264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standard query on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PropertyCost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F56D4-E418-6F4E-BBCB-5955B450B04F}"/>
              </a:ext>
            </a:extLst>
          </p:cNvPr>
          <p:cNvSpPr/>
          <p:nvPr/>
        </p:nvSpPr>
        <p:spPr>
          <a:xfrm>
            <a:off x="6416347" y="5745329"/>
            <a:ext cx="4254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case where the output variables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observed and Age is the query variable</a:t>
            </a:r>
          </a:p>
        </p:txBody>
      </p:sp>
    </p:spTree>
    <p:extLst>
      <p:ext uri="{BB962C8B-B14F-4D97-AF65-F5344CB8AC3E}">
        <p14:creationId xmlns:p14="http://schemas.microsoft.com/office/powerpoint/2010/main" val="259140714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Causal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representing cause-effect relations among five variables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5C4CF-E536-8E44-A442-09A6A647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8" y="1772816"/>
            <a:ext cx="8191500" cy="377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0C906-5AB7-E045-B1F5-4E96F341CCE2}"/>
              </a:ext>
            </a:extLst>
          </p:cNvPr>
          <p:cNvSpPr txBox="1"/>
          <p:nvPr/>
        </p:nvSpPr>
        <p:spPr>
          <a:xfrm>
            <a:off x="6427822" y="5787560"/>
            <a:ext cx="410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network after performing the action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Sprinkler on.” </a:t>
            </a:r>
          </a:p>
        </p:txBody>
      </p:sp>
    </p:spTree>
    <p:extLst>
      <p:ext uri="{BB962C8B-B14F-4D97-AF65-F5344CB8AC3E}">
        <p14:creationId xmlns:p14="http://schemas.microsoft.com/office/powerpoint/2010/main" val="35719289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over Time</a:t>
            </a:r>
          </a:p>
        </p:txBody>
      </p:sp>
    </p:spTree>
    <p:extLst>
      <p:ext uri="{BB962C8B-B14F-4D97-AF65-F5344CB8AC3E}">
        <p14:creationId xmlns:p14="http://schemas.microsoft.com/office/powerpoint/2010/main" val="41481066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4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corresponding to a First-order Markov Process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with state defined by the variables </a:t>
            </a:r>
            <a:r>
              <a:rPr lang="en-US" sz="3200" b="0" i="1" dirty="0" err="1">
                <a:solidFill>
                  <a:schemeClr val="accent1"/>
                </a:solidFill>
                <a:latin typeface="Times" pitchFamily="2" charset="0"/>
              </a:rPr>
              <a:t>Xt</a:t>
            </a:r>
            <a:r>
              <a:rPr lang="en-US" sz="3200" dirty="0" err="1">
                <a:solidFill>
                  <a:schemeClr val="accent1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8BE93-4E82-FF4F-A699-A9C50FD6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060178" y="2376364"/>
            <a:ext cx="8284294" cy="2668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57337-9065-0C4C-92B8-009404070155}"/>
              </a:ext>
            </a:extLst>
          </p:cNvPr>
          <p:cNvSpPr txBox="1"/>
          <p:nvPr/>
        </p:nvSpPr>
        <p:spPr>
          <a:xfrm>
            <a:off x="2418132" y="5196607"/>
            <a:ext cx="7710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Second-order Markov Process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FC85D6-A194-D444-9D55-19B2EF766B33}"/>
              </a:ext>
            </a:extLst>
          </p:cNvPr>
          <p:cNvSpPr/>
          <p:nvPr/>
        </p:nvSpPr>
        <p:spPr>
          <a:xfrm>
            <a:off x="1775520" y="3573016"/>
            <a:ext cx="8640960" cy="2520280"/>
          </a:xfrm>
          <a:prstGeom prst="roundRect">
            <a:avLst>
              <a:gd name="adj" fmla="val 6472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50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935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Conditional Distributions </a:t>
            </a:r>
            <a:r>
              <a:rPr lang="en-US" b="0" dirty="0">
                <a:solidFill>
                  <a:schemeClr val="accent1"/>
                </a:solidFill>
              </a:rPr>
              <a:t>describing the umbrella world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69C23-3CEC-A44B-933C-117CA48F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7" y="2198808"/>
            <a:ext cx="8445234" cy="41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Smoothing computes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e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the posterior distribution of the state at some past time k given a complete sequence of observations from 1 to t.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01432-47C7-534A-8F7C-D4E57215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90" y="2708920"/>
            <a:ext cx="8668820" cy="2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35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Forward–Backward Algorithm for Smoothing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B2BA-D9D1-F642-A0AA-45B41DA5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00" y="1844825"/>
            <a:ext cx="8672480" cy="40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39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state sequences for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400" b="0" dirty="0">
                <a:solidFill>
                  <a:schemeClr val="accent1"/>
                </a:solidFill>
              </a:rPr>
              <a:t>can be viewed as paths through a graph of the possible states 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at each time step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7FD3B-4CE1-1948-92F0-46F26F63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19" y="1794165"/>
            <a:ext cx="8734657" cy="3959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B2902D-0428-B44A-A534-C114AA30A8F5}"/>
              </a:ext>
            </a:extLst>
          </p:cNvPr>
          <p:cNvSpPr/>
          <p:nvPr/>
        </p:nvSpPr>
        <p:spPr>
          <a:xfrm>
            <a:off x="2855640" y="58140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of the Viterbi algorithm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umbrella observation sequence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Times" pitchFamily="2" charset="0"/>
                <a:cs typeface="Calibri" panose="020F0502020204030204" pitchFamily="34" charset="0"/>
              </a:rPr>
              <a:t> [true, true, false, true, true]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208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37513775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Algorithm for Smoothing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a Fixed Time Lag of d Step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16BAD-27FB-D049-8087-7AB98675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8" y="1472227"/>
            <a:ext cx="7600157" cy="5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48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Specification of the prior, transition model, and sensor model for the umbrella DBN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5D40-F28F-B243-9662-103466A2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4" y="1460589"/>
            <a:ext cx="10488850" cy="51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94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DBN fragment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sensor status variable required for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modeling persistent failure of the battery sensor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5CA32-5CA3-134B-8109-3B5B4A0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4" y="1844824"/>
            <a:ext cx="10994190" cy="4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04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Unrolling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Dynamic Bayesian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4EB92-686D-A947-A89F-3856A63D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3" y="2524835"/>
            <a:ext cx="11694993" cy="33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79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Particle Filtering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D6200-E786-914E-ADDE-A03E7025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0" y="1719622"/>
            <a:ext cx="11442960" cy="44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77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Particle Filtering Update Cycle for the Umbrella DBN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7612-8BFA-0A45-8040-92186129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5" y="1937981"/>
            <a:ext cx="11252229" cy="40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06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113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simultaneous localization and mapping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the stochastic-dirt vacuum world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44F3-9297-3049-8744-87743A80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24" y="1916347"/>
            <a:ext cx="8250557" cy="4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901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23770199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Worlds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a language with two constant symbols, R and J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B3613-DE3D-7B42-87C6-500FA28B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1" y="1680543"/>
            <a:ext cx="10185335" cy="46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25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for a Single customer C1 </a:t>
            </a:r>
            <a:r>
              <a:rPr lang="en-US" sz="2800" b="0" dirty="0">
                <a:solidFill>
                  <a:schemeClr val="accent1"/>
                </a:solidFill>
              </a:rPr>
              <a:t>recommending a single book B1. Honest(C1) is Boolean</a:t>
            </a:r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54D26-0391-4840-86B5-AB1912A7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6" y="1591055"/>
            <a:ext cx="10836780" cy="4059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F89668-538E-0B46-9251-1A2D9AD00E9F}"/>
              </a:ext>
            </a:extLst>
          </p:cNvPr>
          <p:cNvSpPr/>
          <p:nvPr/>
        </p:nvSpPr>
        <p:spPr>
          <a:xfrm>
            <a:off x="5334517" y="5828880"/>
            <a:ext cx="6041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net with two customers and two books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21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786177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for the book recommendation when Author(B2) is unknown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51DE-7C7F-6C40-8CD3-61C825C25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" y="2088108"/>
            <a:ext cx="11069060" cy="37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66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4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One particular world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book recommendation OUPM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D055C-41B1-924B-A4DC-3C83CB939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48" y="1334214"/>
            <a:ext cx="73025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288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 OUPM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Citation Information Extraction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A2D32-5948-3342-801A-954300B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52" y="1679727"/>
            <a:ext cx="9536694" cy="47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15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Simple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Decisions</a:t>
            </a:r>
          </a:p>
        </p:txBody>
      </p:sp>
    </p:spTree>
    <p:extLst>
      <p:ext uri="{BB962C8B-B14F-4D97-AF65-F5344CB8AC3E}">
        <p14:creationId xmlns:p14="http://schemas.microsoft.com/office/powerpoint/2010/main" val="39887435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Nontransitive preferences A ≻ B ≻ C ≻ A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can result in irrational behavior: </a:t>
            </a:r>
            <a:br>
              <a:rPr lang="en-US" sz="3600" b="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a cycle of exchanges each costing one cent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A3E98-4833-EE4F-AB01-8A65845D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58" y="1721361"/>
            <a:ext cx="7430665" cy="44971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FE42ED-9AE3-B547-858E-66E172BB505A}"/>
              </a:ext>
            </a:extLst>
          </p:cNvPr>
          <p:cNvSpPr/>
          <p:nvPr/>
        </p:nvSpPr>
        <p:spPr>
          <a:xfrm>
            <a:off x="6982006" y="6222941"/>
            <a:ext cx="285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NimbusRomNo9L"/>
              </a:rPr>
              <a:t>The decomposability axiom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73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Utility of Money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8F538-4B1F-B946-881A-4E9462DC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3" y="1984707"/>
            <a:ext cx="8626475" cy="35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40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0302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Unjustified optimism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caused by choosing the best of k options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FD822-B374-1A4F-9720-2A71905B5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203784"/>
            <a:ext cx="6984775" cy="53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4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Strict dominance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(a) Deterministic      (b) Uncertain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D6671-BBA3-214F-9B62-F03BEA4A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16" y="2060848"/>
            <a:ext cx="86894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05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Stochastic dominance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72AF6-7CEC-F34B-B45F-2599E182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68" y="2170523"/>
            <a:ext cx="8583865" cy="3473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C102DE-B622-6A4F-A25F-F28250FE3723}"/>
              </a:ext>
            </a:extLst>
          </p:cNvPr>
          <p:cNvSpPr/>
          <p:nvPr/>
        </p:nvSpPr>
        <p:spPr>
          <a:xfrm>
            <a:off x="6862119" y="5730262"/>
            <a:ext cx="377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distributions for the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frugality of S1 and S2. </a:t>
            </a:r>
          </a:p>
        </p:txBody>
      </p:sp>
    </p:spTree>
    <p:extLst>
      <p:ext uri="{BB962C8B-B14F-4D97-AF65-F5344CB8AC3E}">
        <p14:creationId xmlns:p14="http://schemas.microsoft.com/office/powerpoint/2010/main" val="5518197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decision network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C662D-0987-3742-8A4E-F4F608CD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36" y="1553218"/>
            <a:ext cx="6516725" cy="50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002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simplified representation of the 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AC88D-28E9-3740-87B9-C51E9DC8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9" y="1639320"/>
            <a:ext cx="6372706" cy="48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10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Decisions</a:t>
            </a:r>
          </a:p>
        </p:txBody>
      </p:sp>
    </p:spTree>
    <p:extLst>
      <p:ext uri="{BB962C8B-B14F-4D97-AF65-F5344CB8AC3E}">
        <p14:creationId xmlns:p14="http://schemas.microsoft.com/office/powerpoint/2010/main" val="9536839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294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decision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a mobile robot with state variables for battery level, charging status, location, and velocity, and action variables for the left and right wheel motors and for charging.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BC7EA-893C-494F-AF15-25BDD226E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11" y="1755211"/>
            <a:ext cx="7073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626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game of Tetris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DDN for the Tetris MDP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3B9DC-073E-0A4E-92D0-C3C7B310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72638"/>
            <a:ext cx="8640960" cy="51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79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Value Iteration Algorithm for calculating utilities of states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EA78D-6AEB-344D-B574-B6A44C971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68" y="1640687"/>
            <a:ext cx="9548262" cy="47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28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91729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Logic, KB Agent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http://aima.cs.berkeley.edu/python/logic.html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Probability Models (</a:t>
            </a:r>
            <a:r>
              <a:rPr lang="en-US" dirty="0" err="1"/>
              <a:t>DTAgent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6"/>
              </a:rPr>
              <a:t>http://aima.cs.berkeley.edu/python/probability.html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Markov Decision Processes (MDP)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7"/>
              </a:rPr>
              <a:t>http://aima.cs.berkeley.edu/python/mdp.html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16635549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66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7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2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D0E8-5EA9-633E-AC6A-849ACC1F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B8EA-01BE-B731-2592-CBD25536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Definition: An </a:t>
            </a:r>
            <a:r>
              <a:rPr lang="en-US" sz="3600" dirty="0">
                <a:solidFill>
                  <a:srgbClr val="C00000"/>
                </a:solidFill>
              </a:rPr>
              <a:t>AI agent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entity</a:t>
            </a:r>
            <a:r>
              <a:rPr lang="en-US" sz="3600" dirty="0"/>
              <a:t> that </a:t>
            </a:r>
            <a:r>
              <a:rPr lang="en-US" sz="3600" dirty="0">
                <a:solidFill>
                  <a:srgbClr val="C00000"/>
                </a:solidFill>
              </a:rPr>
              <a:t>perceives</a:t>
            </a:r>
            <a:r>
              <a:rPr lang="en-US" sz="3600" dirty="0"/>
              <a:t> its </a:t>
            </a:r>
            <a:r>
              <a:rPr lang="en-US" sz="3600" dirty="0">
                <a:solidFill>
                  <a:srgbClr val="C00000"/>
                </a:solidFill>
              </a:rPr>
              <a:t>environment</a:t>
            </a:r>
            <a:r>
              <a:rPr lang="en-US" sz="3600" dirty="0"/>
              <a:t> and takes </a:t>
            </a:r>
            <a:r>
              <a:rPr lang="en-US" sz="3600" dirty="0">
                <a:solidFill>
                  <a:srgbClr val="C00000"/>
                </a:solidFill>
              </a:rPr>
              <a:t>actions</a:t>
            </a:r>
            <a:r>
              <a:rPr lang="en-US" sz="3600" dirty="0"/>
              <a:t> to achieve </a:t>
            </a:r>
            <a:r>
              <a:rPr lang="en-US" sz="3600" dirty="0">
                <a:solidFill>
                  <a:srgbClr val="C00000"/>
                </a:solidFill>
              </a:rPr>
              <a:t>goals</a:t>
            </a:r>
          </a:p>
          <a:p>
            <a:r>
              <a:rPr lang="en-US" sz="3600" dirty="0"/>
              <a:t>Components: 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Sensors</a:t>
            </a:r>
            <a:r>
              <a:rPr lang="en-US" sz="3600" dirty="0"/>
              <a:t>: Perceive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Actuators</a:t>
            </a:r>
            <a:r>
              <a:rPr lang="en-US" sz="3600" dirty="0"/>
              <a:t>: Act upon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Decision-making</a:t>
            </a:r>
            <a:r>
              <a:rPr lang="en-US" sz="3600" dirty="0"/>
              <a:t> mechanism: Process inputs and decide on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B684-D624-BDD2-C0B8-233DD4BD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3CEEB-7100-F4C7-7049-66C87E68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88" y="189158"/>
            <a:ext cx="1873006" cy="1217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13315-4FC9-8BE2-B27D-4F0124FAF029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0395022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813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7283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Numa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Dhamani</a:t>
            </a:r>
            <a:r>
              <a:rPr lang="en-US" altLang="zh-TW" sz="18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, GPT-4V, and DALL-E 3, 3rd ed. Edition,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</a:t>
            </a:r>
          </a:p>
          <a:p>
            <a:pPr>
              <a:spcAft>
                <a:spcPts val="300"/>
              </a:spcAft>
            </a:pPr>
            <a:r>
              <a:rPr lang="en-US" altLang="zh-TW" sz="1800" b="0" dirty="0"/>
              <a:t>Thomas R. Caldwell (2025), The Agentic AI Bible: The Complete and Up-to-Date Guide to Design, Build, and Scale Goal-Driven, LLM-Powered Agents that Think, Execute and Evolve, Independently published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Ben </a:t>
            </a:r>
            <a:r>
              <a:rPr lang="en-US" altLang="zh-TW" sz="1800" b="0" dirty="0" err="1"/>
              <a:t>Auffarth</a:t>
            </a:r>
            <a:r>
              <a:rPr lang="en-US" altLang="zh-TW" sz="1800" b="0" dirty="0"/>
              <a:t> (2023), Generative AI with </a:t>
            </a:r>
            <a:r>
              <a:rPr lang="en-US" altLang="zh-TW" sz="1800" b="0" dirty="0" err="1"/>
              <a:t>LangChain</a:t>
            </a:r>
            <a:r>
              <a:rPr lang="en-US" altLang="zh-TW" sz="1800" b="0" dirty="0"/>
              <a:t>: Build large language model (LLM) apps with Python, ChatGPT and other LLMs,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(2022),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Steven </a:t>
            </a:r>
            <a:r>
              <a:rPr lang="en-US" altLang="zh-TW" sz="1800" b="0" dirty="0" err="1"/>
              <a:t>D'Ascoli</a:t>
            </a:r>
            <a:r>
              <a:rPr lang="en-US" altLang="zh-TW" sz="18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Nithin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Nikhil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/>
              <a:t>Aske </a:t>
            </a:r>
            <a:r>
              <a:rPr lang="en-US" sz="1800" b="0" dirty="0" err="1"/>
              <a:t>Plaat</a:t>
            </a:r>
            <a:r>
              <a:rPr lang="en-US" sz="1800" b="0" dirty="0"/>
              <a:t>, Annie Wong, Suzan Verberne, Joost </a:t>
            </a:r>
            <a:r>
              <a:rPr lang="en-US" sz="1800" b="0" dirty="0" err="1"/>
              <a:t>Broekens</a:t>
            </a:r>
            <a:r>
              <a:rPr lang="en-US" sz="1800" b="0" dirty="0"/>
              <a:t>, Niki van Stein, and Thomas Back. (2024) "Reasoning with Large Language Models, a Survey." </a:t>
            </a:r>
            <a:r>
              <a:rPr lang="en-US" sz="1800" b="0" dirty="0" err="1"/>
              <a:t>arXiv</a:t>
            </a:r>
            <a:r>
              <a:rPr lang="en-US" sz="18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 err="1"/>
              <a:t>Madaan</a:t>
            </a:r>
            <a:r>
              <a:rPr lang="en-US" sz="1800" b="0" dirty="0"/>
              <a:t>, Aman, </a:t>
            </a:r>
            <a:r>
              <a:rPr lang="en-US" sz="1800" b="0" dirty="0" err="1"/>
              <a:t>Niket</a:t>
            </a:r>
            <a:r>
              <a:rPr lang="en-US" sz="1800" b="0" dirty="0"/>
              <a:t> Tandon, Prakhar Gupta, Skyler Hallinan, </a:t>
            </a:r>
            <a:r>
              <a:rPr lang="en-US" sz="1800" b="0" dirty="0" err="1"/>
              <a:t>Luyu</a:t>
            </a:r>
            <a:r>
              <a:rPr lang="en-US" sz="1800" b="0" dirty="0"/>
              <a:t> Gao, Sarah </a:t>
            </a:r>
            <a:r>
              <a:rPr lang="en-US" sz="1800" b="0" dirty="0" err="1"/>
              <a:t>Wiegreffe</a:t>
            </a:r>
            <a:r>
              <a:rPr lang="en-US" sz="18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4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6146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757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6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/>
              <a:t>1 2025/09/09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2025/09/16 Artificial Intelligence and Intelligent Agents; </a:t>
            </a:r>
            <a:br>
              <a:rPr lang="en-US" sz="2800" dirty="0"/>
            </a:br>
            <a:r>
              <a:rPr lang="en-US" sz="2800" dirty="0"/>
              <a:t>                          Problem Solving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2025/09/23 Knowledge, Reasoning and Knowledge Representation;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2025/09/30 Case Study on Artificial Intelligence I</a:t>
            </a:r>
          </a:p>
          <a:p>
            <a:pPr marL="0" indent="0">
              <a:buNone/>
            </a:pPr>
            <a:r>
              <a:rPr lang="en-US" sz="2800" dirty="0"/>
              <a:t>5 2025/10/07 Machine Learning: Supervised and Unsupervised Learning;</a:t>
            </a:r>
            <a:br>
              <a:rPr lang="en-US" sz="2800" dirty="0"/>
            </a:br>
            <a:r>
              <a:rPr lang="en-US" sz="2800" dirty="0"/>
              <a:t>                          The Theory of Learning and Ensemble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3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95F6-6E1B-C153-7B51-138911E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739E-2143-5EE0-9D2C-1C15B949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Definition: </a:t>
            </a:r>
            <a:r>
              <a:rPr lang="en-US" dirty="0">
                <a:solidFill>
                  <a:srgbClr val="C00000"/>
                </a:solidFill>
              </a:rPr>
              <a:t>AI agents </a:t>
            </a:r>
            <a:r>
              <a:rPr lang="en-US" dirty="0"/>
              <a:t>that use </a:t>
            </a:r>
            <a:r>
              <a:rPr lang="en-US" dirty="0">
                <a:solidFill>
                  <a:srgbClr val="C00000"/>
                </a:solidFill>
              </a:rPr>
              <a:t>Large Language Models </a:t>
            </a:r>
            <a:r>
              <a:rPr lang="en-US" dirty="0"/>
              <a:t>as their </a:t>
            </a:r>
            <a:r>
              <a:rPr lang="en-US" dirty="0">
                <a:solidFill>
                  <a:srgbClr val="C00000"/>
                </a:solidFill>
              </a:rPr>
              <a:t>core decision-making </a:t>
            </a:r>
            <a:r>
              <a:rPr lang="en-US" dirty="0"/>
              <a:t>mechanism</a:t>
            </a:r>
          </a:p>
          <a:p>
            <a:pPr marL="320040" indent="-320040"/>
            <a:r>
              <a:rPr lang="en-US" dirty="0"/>
              <a:t>Key Features: </a:t>
            </a:r>
          </a:p>
          <a:p>
            <a:pPr lvl="1" indent="-320040"/>
            <a:r>
              <a:rPr lang="en-US" sz="3200" dirty="0"/>
              <a:t>Natural language interface</a:t>
            </a:r>
          </a:p>
          <a:p>
            <a:pPr lvl="1" indent="-320040"/>
            <a:r>
              <a:rPr lang="en-US" sz="3200" dirty="0"/>
              <a:t>Vast knowledge base</a:t>
            </a:r>
          </a:p>
          <a:p>
            <a:pPr lvl="1" indent="-320040"/>
            <a:r>
              <a:rPr lang="en-US" sz="3200" dirty="0"/>
              <a:t>Ability to understand context and nuance</a:t>
            </a:r>
          </a:p>
          <a:p>
            <a:pPr lvl="1" indent="-320040"/>
            <a:r>
              <a:rPr lang="en-US" sz="3200" dirty="0"/>
              <a:t>Generalize to new tasks with minimal additional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53A0-8386-A687-8CF0-B6E8F592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1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4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81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br>
              <a:rPr lang="en-US" sz="8000" dirty="0">
                <a:solidFill>
                  <a:srgbClr val="C00000"/>
                </a:solidFill>
              </a:rPr>
            </a:b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Knowledge-based Agents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KB Agents</a:t>
            </a:r>
          </a:p>
        </p:txBody>
      </p:sp>
    </p:spTree>
    <p:extLst>
      <p:ext uri="{BB962C8B-B14F-4D97-AF65-F5344CB8AC3E}">
        <p14:creationId xmlns:p14="http://schemas.microsoft.com/office/powerpoint/2010/main" val="21546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Knowledge-based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(KB Agent)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3D6B0-88CC-D543-9AC4-CA6A7EC5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9" y="1637643"/>
            <a:ext cx="10220821" cy="47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34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Sentences</a:t>
            </a:r>
            <a:r>
              <a:rPr lang="en-US" dirty="0">
                <a:solidFill>
                  <a:schemeClr val="accent1"/>
                </a:solidFill>
              </a:rPr>
              <a:t> are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physical configurations of the agent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779BA-A33B-B248-AFA0-93DA3FF7D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0" y="1523840"/>
            <a:ext cx="8640960" cy="2921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CB5CFC-DB59-4E44-A2F7-C231D9CDD1D6}"/>
              </a:ext>
            </a:extLst>
          </p:cNvPr>
          <p:cNvSpPr/>
          <p:nvPr/>
        </p:nvSpPr>
        <p:spPr>
          <a:xfrm>
            <a:off x="1804740" y="531548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Logical reasoning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should ensure that the new configurations represent aspects of the world that actually follow from the aspects that the old configurations represent.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C0329-A843-FE46-A209-C4D6AABABBA4}"/>
              </a:ext>
            </a:extLst>
          </p:cNvPr>
          <p:cNvSpPr/>
          <p:nvPr/>
        </p:nvSpPr>
        <p:spPr>
          <a:xfrm>
            <a:off x="1804988" y="4425039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is a process of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constructing new physical configurations from old 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0128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91" y="125760"/>
            <a:ext cx="10026006" cy="1662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BNF (Backus–</a:t>
            </a:r>
            <a:r>
              <a:rPr lang="en-US" dirty="0" err="1">
                <a:solidFill>
                  <a:schemeClr val="accent1"/>
                </a:solidFill>
              </a:rPr>
              <a:t>Naur</a:t>
            </a:r>
            <a:r>
              <a:rPr lang="en-US" dirty="0">
                <a:solidFill>
                  <a:schemeClr val="accent1"/>
                </a:solidFill>
              </a:rPr>
              <a:t> Form) grammar of sentences in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41F70-2DB5-1D4A-9112-A87AF9F5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4" y="1787858"/>
            <a:ext cx="9282689" cy="46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2025/10/14 NVIDIA Fundamentals of Deep Learning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Deep Learning; Neural Networks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2025/10/21 NVIDIA Fundamentals of Deep Learning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Convolutional Neural Networks;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Data Augmentation and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2025/10/28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2025/11/11 NVIDIA Fundamentals of Deep Learning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Pre-trained Models;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Truth Tables (TT)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Five Logical Connectives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0A0A8-2125-CD40-8346-AA9D118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4" y="2318726"/>
            <a:ext cx="10628571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 Table constructed for the knowledge base given in the text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88C34-7E83-2E4C-84E7-A586C920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24" y="1991541"/>
            <a:ext cx="88138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70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91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Truth-Table (TT)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enumeration algorithm for deciding propositional entailment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33492-70E5-B34A-89AE-32E80C57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108638"/>
            <a:ext cx="6477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5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Standard Logical Equivalences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9F62C-CA30-0144-BE8B-0B93ADD9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947038"/>
            <a:ext cx="8424538" cy="4290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F10010-0A17-FF4C-A765-3C49D9B18EFE}"/>
              </a:ext>
            </a:extLst>
          </p:cNvPr>
          <p:cNvSpPr/>
          <p:nvPr/>
        </p:nvSpPr>
        <p:spPr>
          <a:xfrm>
            <a:off x="3218494" y="974766"/>
            <a:ext cx="636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symbols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α, β,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γ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stand for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arbitrary sentences of propositional logic.</a:t>
            </a:r>
          </a:p>
        </p:txBody>
      </p:sp>
    </p:spTree>
    <p:extLst>
      <p:ext uri="{BB962C8B-B14F-4D97-AF65-F5344CB8AC3E}">
        <p14:creationId xmlns:p14="http://schemas.microsoft.com/office/powerpoint/2010/main" val="97704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268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grammar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Conjunctive Normal Form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(CNF)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Horn clauses, and definite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9426F-A975-B149-894F-12CCB42A2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420888"/>
            <a:ext cx="85281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resolution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B4AAB-3EBD-3E45-8E55-01AEA3F7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6" y="1628800"/>
            <a:ext cx="8640959" cy="45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forward-chaining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A4497-C45F-4647-BCC4-4374D3CA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1" y="1608023"/>
            <a:ext cx="8592805" cy="44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3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set of Horn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2BDB6-AF7E-2145-8DB6-E598B560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10" y="1052488"/>
            <a:ext cx="7465427" cy="4976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8E722-B2F7-004B-AD35-3F61368D5E6E}"/>
              </a:ext>
            </a:extLst>
          </p:cNvPr>
          <p:cNvSpPr/>
          <p:nvPr/>
        </p:nvSpPr>
        <p:spPr>
          <a:xfrm>
            <a:off x="6312024" y="6087202"/>
            <a:ext cx="340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corresponding AND–OR graph</a:t>
            </a:r>
          </a:p>
        </p:txBody>
      </p:sp>
    </p:spTree>
    <p:extLst>
      <p:ext uri="{BB962C8B-B14F-4D97-AF65-F5344CB8AC3E}">
        <p14:creationId xmlns:p14="http://schemas.microsoft.com/office/powerpoint/2010/main" val="3810934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8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Formal languages and their ontological and epistemological commitments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16A13-8F9A-414D-BADB-37E8790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16" y="2780928"/>
            <a:ext cx="9080500" cy="30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2025/11/18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2025/11/25 Computer Vision and Robotics</a:t>
            </a:r>
          </a:p>
          <a:p>
            <a:pPr marL="0" indent="0">
              <a:buNone/>
            </a:pPr>
            <a:r>
              <a:rPr lang="en-US" sz="2800" dirty="0"/>
              <a:t>13 2025/12/02 Generative AI, Agentic AI, and Physical AI</a:t>
            </a:r>
          </a:p>
          <a:p>
            <a:pPr marL="0" indent="0">
              <a:buNone/>
            </a:pPr>
            <a:r>
              <a:rPr lang="en-US" sz="2800" dirty="0"/>
              <a:t>14 2025/12/09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2025/12/16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75664"/>
            <a:ext cx="8640960" cy="13872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model containing five objects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two binary relations (brother and on-head), three unary relations (person, king, and crown), and one unary function (left-leg).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04DA9-5A8C-444F-BF21-E0CE4E23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613263"/>
            <a:ext cx="6590586" cy="49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270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first-order logic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FC7CB-0CC3-0744-B7D1-16C9D59FB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1352818"/>
            <a:ext cx="5904655" cy="52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1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5831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82696-7F18-6642-9B41-D09853CF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8" y="3429000"/>
            <a:ext cx="8521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14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33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symbol, under database semantics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094C8-76AF-7D4A-A763-1C475FA5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46" y="3614828"/>
            <a:ext cx="8359734" cy="2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6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digital circuit C1, purporting to be a one-bit full adder.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F4AE5-7EB2-C848-92DB-CC761D80A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5" y="1777536"/>
            <a:ext cx="10061627" cy="45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60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Inference 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8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unification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A1AB3-0335-3D41-AA11-4968CE28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1257300"/>
            <a:ext cx="831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3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380" y="125760"/>
            <a:ext cx="8801100" cy="33032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subsumption lattice whose lowest node is Employs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(IBM , Richard 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subsumption lattice for the sentence Employs (John, John 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4FA7F-12A2-D649-AD17-393557D88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8" y="3630305"/>
            <a:ext cx="11314803" cy="24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70992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 conceptually straightforward, but inefficient,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forward-chaining algorithm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8919D-7B95-604B-8EF5-C68F1522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6" y="1407359"/>
            <a:ext cx="8513488" cy="48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9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88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proof tree generated by forward chaining on the crime example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F49B8-1BC7-1C42-A8C4-3EBC85B90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3" y="1815577"/>
            <a:ext cx="10797712" cy="45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161" y="274638"/>
            <a:ext cx="10467833" cy="6245225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solidFill>
                  <a:srgbClr val="C00000"/>
                </a:solidFill>
              </a:rPr>
              <a:t>Knowledge, Reasoning and </a:t>
            </a:r>
            <a:br>
              <a:rPr lang="en-US" altLang="zh-TW" sz="66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</a:rPr>
              <a:t>Knowledge Representation</a:t>
            </a:r>
            <a:br>
              <a:rPr lang="en-US" altLang="zh-TW" sz="6000" dirty="0">
                <a:solidFill>
                  <a:srgbClr val="C00000"/>
                </a:solidFill>
              </a:rPr>
            </a:b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</a:t>
            </a:r>
            <a:b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Reasoning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004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Constraint graph for coloring the map of Australia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3C352-E2AF-1A4D-B0E0-766BAD11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988840"/>
            <a:ext cx="8456272" cy="37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9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18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A simple backward-chaining algorithm for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first-order knowledge bases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30991-C9F3-8F4F-8DC1-1E25E1C60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59" y="1333944"/>
            <a:ext cx="7644079" cy="52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2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tree constructed by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backward chaining 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 prove that 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F4D8-6912-EC43-B5E1-D38740BEC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87" y="1999250"/>
            <a:ext cx="9962823" cy="45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62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Pseudocode representing the result of compiling the Append predicate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486B1-42A0-934F-AD72-710AE2D15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" y="2333767"/>
            <a:ext cx="11259034" cy="27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0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Finding a path from A to C can lead Prolog into an infinite loop.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CD75B-8E93-A744-9254-C618316F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2" y="2579427"/>
            <a:ext cx="10600700" cy="25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3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that a path exists from A to C.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A189C-CA98-4C4F-84C6-10B97E79D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63700"/>
            <a:ext cx="8432800" cy="353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9C6E1-E7CD-084C-948A-E89CB7A008A3}"/>
              </a:ext>
            </a:extLst>
          </p:cNvPr>
          <p:cNvSpPr txBox="1"/>
          <p:nvPr/>
        </p:nvSpPr>
        <p:spPr>
          <a:xfrm>
            <a:off x="6672064" y="5286643"/>
            <a:ext cx="3816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Infinite proof tree generated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the clauses are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the “wrong” order</a:t>
            </a:r>
          </a:p>
        </p:txBody>
      </p:sp>
    </p:spTree>
    <p:extLst>
      <p:ext uri="{BB962C8B-B14F-4D97-AF65-F5344CB8AC3E}">
        <p14:creationId xmlns:p14="http://schemas.microsoft.com/office/powerpoint/2010/main" val="2995306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EE284-829C-B542-B29F-20ACCA005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4" y="1528550"/>
            <a:ext cx="10114326" cy="48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Curiosity killed the cat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E31D6-8B1A-8144-A8A1-D36C1B27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" y="2521066"/>
            <a:ext cx="11043427" cy="3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07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completeness proof for resolution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40B3C-E224-0F4A-8E7C-844F1E184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81" y="1800929"/>
            <a:ext cx="8300239" cy="4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Representation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462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Upper Ontology of the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E6AFE-6DE2-F140-9F91-3A6C9D21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1" y="1367417"/>
            <a:ext cx="10573196" cy="4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18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Predicates on time intervals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F05F2-8182-2E4F-8281-0FBDD59E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7" y="1444018"/>
            <a:ext cx="10737343" cy="4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schematic view of the object President (USA) for the early years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0209D-F683-AE40-B350-2195ABCB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57" y="1700808"/>
            <a:ext cx="8472087" cy="44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semantic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with four objects (John, Mary, 1, and 2) and four categories Relations are denoted by labeled links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78FD7-7250-9544-98E5-65CA2B1A2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02" y="1719168"/>
            <a:ext cx="6824353" cy="4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5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1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Semantic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Representation of the logical assertion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Fly (Shankar, </a:t>
            </a:r>
            <a:r>
              <a:rPr lang="en-US" sz="2800" dirty="0" err="1">
                <a:solidFill>
                  <a:schemeClr val="accent1"/>
                </a:solidFill>
              </a:rPr>
              <a:t>NewYork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r>
              <a:rPr lang="en-US" sz="2800" dirty="0" err="1">
                <a:solidFill>
                  <a:schemeClr val="accent1"/>
                </a:solidFill>
              </a:rPr>
              <a:t>NewDelhi</a:t>
            </a:r>
            <a:r>
              <a:rPr lang="en-US" sz="2800" dirty="0">
                <a:solidFill>
                  <a:schemeClr val="accent1"/>
                </a:solidFill>
              </a:rPr>
              <a:t>, Yesterday)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B97DD-1C19-F946-9134-033923E87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60" y="1952570"/>
            <a:ext cx="888128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6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358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descriptions in a subset of the CLASSIC language.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E60E9-931A-BB42-B3E3-8A2E7C264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56792"/>
            <a:ext cx="7323652" cy="4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0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Graph (KG)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88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4096"/>
          </a:xfrm>
        </p:spPr>
        <p:txBody>
          <a:bodyPr>
            <a:normAutofit/>
          </a:bodyPr>
          <a:lstStyle/>
          <a:p>
            <a:r>
              <a:rPr lang="en-US" dirty="0"/>
              <a:t>Knowledge Graph (KG)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40197"/>
            <a:ext cx="11271661" cy="51340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Graph (KG)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knowledge graph is a multi-relational graph composed of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entities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relations</a:t>
            </a:r>
            <a:r>
              <a:rPr lang="en-US" dirty="0"/>
              <a:t>, which are regarded as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nodes</a:t>
            </a:r>
            <a:r>
              <a:rPr lang="en-US" dirty="0"/>
              <a:t> and different types of </a:t>
            </a:r>
            <a:r>
              <a:rPr lang="en-US" dirty="0">
                <a:solidFill>
                  <a:srgbClr val="C00000"/>
                </a:solidFill>
              </a:rPr>
              <a:t>edges</a:t>
            </a:r>
            <a:r>
              <a:rPr lang="en-US" dirty="0"/>
              <a:t>, respectively (Ji et al., 2021).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Represents knowledge as </a:t>
            </a:r>
            <a:r>
              <a:rPr lang="en-US" dirty="0">
                <a:solidFill>
                  <a:schemeClr val="accent1"/>
                </a:solidFill>
              </a:rPr>
              <a:t>concepts (entities)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</a:t>
            </a:r>
            <a:r>
              <a:rPr lang="en-US" dirty="0">
                <a:solidFill>
                  <a:srgbClr val="C00000"/>
                </a:solidFill>
              </a:rPr>
              <a:t>relationships (Facts)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Triple</a:t>
            </a:r>
            <a:r>
              <a:rPr lang="en-US" dirty="0"/>
              <a:t> of facts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SPO: (subject, predicate, object)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HRT: (head, relation, tail)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Common Knowledge Graph: </a:t>
            </a:r>
            <a:r>
              <a:rPr lang="en-US" sz="3200" dirty="0" err="1"/>
              <a:t>DBpedia</a:t>
            </a:r>
            <a:r>
              <a:rPr lang="en-US" dirty="0"/>
              <a:t>, </a:t>
            </a:r>
            <a:r>
              <a:rPr lang="en-US" sz="3200" dirty="0"/>
              <a:t>YAGO, </a:t>
            </a:r>
            <a:r>
              <a:rPr lang="en-US" sz="3200" dirty="0" err="1"/>
              <a:t>Wikidata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0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Graph, Facts, Triple,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8CD7-33D8-824A-B621-7FED16ED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of head, relation, and tail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of head, relation, and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</p:spTree>
    <p:extLst>
      <p:ext uri="{BB962C8B-B14F-4D97-AF65-F5344CB8AC3E}">
        <p14:creationId xmlns:p14="http://schemas.microsoft.com/office/powerpoint/2010/main" val="3093275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06EB-4E8A-2741-A3B3-A7431BB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Representation </a:t>
            </a:r>
            <a:br>
              <a:rPr lang="en-US" dirty="0"/>
            </a:br>
            <a:r>
              <a:rPr lang="en-US" dirty="0"/>
              <a:t>Factual Triple and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25C9-CABE-0A42-8318-F564075F3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Albert Einstein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winner of </a:t>
            </a:r>
            <a:r>
              <a:rPr lang="en-US" dirty="0"/>
              <a:t>the 1921 </a:t>
            </a:r>
            <a:r>
              <a:rPr lang="en-US" dirty="0">
                <a:solidFill>
                  <a:schemeClr val="accent1"/>
                </a:solidFill>
              </a:rPr>
              <a:t>Nobel prize in physics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Nobel Prize in Physics </a:t>
            </a:r>
            <a:r>
              <a:rPr lang="en-US" dirty="0"/>
              <a:t>1921 was </a:t>
            </a:r>
            <a:r>
              <a:rPr lang="en-US" dirty="0">
                <a:solidFill>
                  <a:srgbClr val="C00000"/>
                </a:solidFill>
              </a:rPr>
              <a:t>awarded to </a:t>
            </a:r>
            <a:r>
              <a:rPr lang="en-US" dirty="0">
                <a:solidFill>
                  <a:srgbClr val="7030A0"/>
                </a:solidFill>
              </a:rPr>
              <a:t>Albert Einstein </a:t>
            </a:r>
            <a:r>
              <a:rPr lang="en-US" dirty="0"/>
              <a:t>"for his services to Theoretical Physics, and especially for his discovery of the law of the photoelectric effect.”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111D-42DD-5A40-B635-4EEE3623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DE45-A686-6A4B-A5B2-A2754ADCB8AB}"/>
              </a:ext>
            </a:extLst>
          </p:cNvPr>
          <p:cNvSpPr txBox="1"/>
          <p:nvPr/>
        </p:nvSpPr>
        <p:spPr>
          <a:xfrm>
            <a:off x="2500137" y="4083561"/>
            <a:ext cx="9418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869AF5-CD04-F34D-8B3D-04156D0E8E56}"/>
              </a:ext>
            </a:extLst>
          </p:cNvPr>
          <p:cNvSpPr/>
          <p:nvPr/>
        </p:nvSpPr>
        <p:spPr>
          <a:xfrm>
            <a:off x="3611214" y="5342346"/>
            <a:ext cx="1850571" cy="914400"/>
          </a:xfrm>
          <a:prstGeom prst="ellipse">
            <a:avLst/>
          </a:prstGeom>
          <a:solidFill>
            <a:srgbClr val="9437FF">
              <a:alpha val="5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Albert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Einstein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2BEF7-7D47-634D-B21A-ED2309EA4590}"/>
              </a:ext>
            </a:extLst>
          </p:cNvPr>
          <p:cNvSpPr/>
          <p:nvPr/>
        </p:nvSpPr>
        <p:spPr>
          <a:xfrm>
            <a:off x="7288693" y="5342346"/>
            <a:ext cx="1850571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Nobel Prize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Physics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C3263B-BF16-9743-BC70-2BA83445EB0F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461785" y="5799546"/>
            <a:ext cx="1826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458AB-6E07-5E43-9A94-F258BD8F1BF7}"/>
              </a:ext>
            </a:extLst>
          </p:cNvPr>
          <p:cNvSpPr txBox="1"/>
          <p:nvPr/>
        </p:nvSpPr>
        <p:spPr>
          <a:xfrm>
            <a:off x="5657814" y="5477277"/>
            <a:ext cx="119269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WinnerOf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647F-5F2E-414E-9BD7-9F5F2331EB64}"/>
              </a:ext>
            </a:extLst>
          </p:cNvPr>
          <p:cNvSpPr txBox="1"/>
          <p:nvPr/>
        </p:nvSpPr>
        <p:spPr>
          <a:xfrm>
            <a:off x="373320" y="3922615"/>
            <a:ext cx="1413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72F2-16DD-7C4F-8222-5DC1C273C461}"/>
              </a:ext>
            </a:extLst>
          </p:cNvPr>
          <p:cNvSpPr txBox="1"/>
          <p:nvPr/>
        </p:nvSpPr>
        <p:spPr>
          <a:xfrm>
            <a:off x="373320" y="5038156"/>
            <a:ext cx="2721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82889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0807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7595"/>
          </a:xfrm>
        </p:spPr>
        <p:txBody>
          <a:bodyPr>
            <a:normAutofit fontScale="90000"/>
          </a:bodyPr>
          <a:lstStyle/>
          <a:p>
            <a:r>
              <a:rPr lang="en-US" dirty="0"/>
              <a:t>Factual </a:t>
            </a:r>
            <a:r>
              <a:rPr lang="en-US" dirty="0">
                <a:solidFill>
                  <a:srgbClr val="C00000"/>
                </a:solidFill>
              </a:rPr>
              <a:t>Triples</a:t>
            </a:r>
            <a:r>
              <a:rPr lang="en-US" dirty="0"/>
              <a:t> in Knowledge Base</a:t>
            </a:r>
            <a:br>
              <a:rPr lang="en-US" dirty="0"/>
            </a:b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0" y="1539201"/>
            <a:ext cx="8135258" cy="4810633"/>
          </a:xfrm>
          <a:prstGeom prst="rect">
            <a:avLst/>
          </a:prstGeom>
        </p:spPr>
      </p:pic>
      <p:sp>
        <p:nvSpPr>
          <p:cNvPr id="15" name="圓角矩形 30">
            <a:extLst>
              <a:ext uri="{FF2B5EF4-FFF2-40B4-BE49-F238E27FC236}">
                <a16:creationId xmlns:a16="http://schemas.microsoft.com/office/drawing/2014/main" id="{F79C223E-3983-474B-B075-B225A66E7C44}"/>
              </a:ext>
            </a:extLst>
          </p:cNvPr>
          <p:cNvSpPr/>
          <p:nvPr/>
        </p:nvSpPr>
        <p:spPr>
          <a:xfrm>
            <a:off x="1424066" y="2844958"/>
            <a:ext cx="8799226" cy="46166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3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478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Entities and Relations in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6" y="1316518"/>
            <a:ext cx="8273035" cy="49201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AF949-235C-454B-88DC-055A011FA58F}"/>
              </a:ext>
            </a:extLst>
          </p:cNvPr>
          <p:cNvSpPr txBox="1"/>
          <p:nvPr/>
        </p:nvSpPr>
        <p:spPr>
          <a:xfrm>
            <a:off x="3084344" y="867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(Albert Einstein,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Nobel Prize in Physics)</a:t>
            </a:r>
            <a:endParaRPr lang="en-US" dirty="0"/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B91A2DD8-5903-B342-9F4E-BA0CA1023155}"/>
              </a:ext>
            </a:extLst>
          </p:cNvPr>
          <p:cNvSpPr/>
          <p:nvPr/>
        </p:nvSpPr>
        <p:spPr>
          <a:xfrm>
            <a:off x="4631961" y="3429000"/>
            <a:ext cx="5811070" cy="1277911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knowledge base and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539" y="1377701"/>
            <a:ext cx="8273035" cy="4920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1559157"/>
            <a:ext cx="3263901" cy="1930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B08B1-20E5-7E43-B183-E68C8464BBBE}"/>
              </a:ext>
            </a:extLst>
          </p:cNvPr>
          <p:cNvSpPr txBox="1"/>
          <p:nvPr/>
        </p:nvSpPr>
        <p:spPr>
          <a:xfrm>
            <a:off x="246742" y="1007329"/>
            <a:ext cx="349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Factual triples in knowledge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66FA-80E0-294A-A5BD-BC22B6458DAC}"/>
              </a:ext>
            </a:extLst>
          </p:cNvPr>
          <p:cNvSpPr txBox="1"/>
          <p:nvPr/>
        </p:nvSpPr>
        <p:spPr>
          <a:xfrm>
            <a:off x="5203635" y="976152"/>
            <a:ext cx="589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Entities and relations in knowledge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ECB0C-291B-0344-BA38-84002F8732DF}"/>
              </a:ext>
            </a:extLst>
          </p:cNvPr>
          <p:cNvSpPr txBox="1"/>
          <p:nvPr/>
        </p:nvSpPr>
        <p:spPr>
          <a:xfrm>
            <a:off x="246742" y="5928513"/>
            <a:ext cx="540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87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35105"/>
            <a:ext cx="11684000" cy="684346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Categorization of Research on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3C33E-F61A-CE42-AA3C-7AEA72F6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34" y="819451"/>
            <a:ext cx="10012507" cy="5576884"/>
          </a:xfrm>
        </p:spPr>
      </p:pic>
    </p:spTree>
    <p:extLst>
      <p:ext uri="{BB962C8B-B14F-4D97-AF65-F5344CB8AC3E}">
        <p14:creationId xmlns:p14="http://schemas.microsoft.com/office/powerpoint/2010/main" val="942703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EB9-6FE6-5E47-96AA-8DFFA68E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Graph Completion (KGC) Datasets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F096C3-4D2E-D242-857D-CA139F303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90" y="1911925"/>
          <a:ext cx="11103426" cy="428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570">
                  <a:extLst>
                    <a:ext uri="{9D8B030D-6E8A-4147-A177-3AD203B41FA5}">
                      <a16:colId xmlns:a16="http://schemas.microsoft.com/office/drawing/2014/main" val="3954101180"/>
                    </a:ext>
                  </a:extLst>
                </a:gridCol>
                <a:gridCol w="1213658">
                  <a:extLst>
                    <a:ext uri="{9D8B030D-6E8A-4147-A177-3AD203B41FA5}">
                      <a16:colId xmlns:a16="http://schemas.microsoft.com/office/drawing/2014/main" val="821236993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041880791"/>
                    </a:ext>
                  </a:extLst>
                </a:gridCol>
                <a:gridCol w="1401548">
                  <a:extLst>
                    <a:ext uri="{9D8B030D-6E8A-4147-A177-3AD203B41FA5}">
                      <a16:colId xmlns:a16="http://schemas.microsoft.com/office/drawing/2014/main" val="2179415652"/>
                    </a:ext>
                  </a:extLst>
                </a:gridCol>
                <a:gridCol w="1225274">
                  <a:extLst>
                    <a:ext uri="{9D8B030D-6E8A-4147-A177-3AD203B41FA5}">
                      <a16:colId xmlns:a16="http://schemas.microsoft.com/office/drawing/2014/main" val="41852070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43216387"/>
                    </a:ext>
                  </a:extLst>
                </a:gridCol>
                <a:gridCol w="2177932">
                  <a:extLst>
                    <a:ext uri="{9D8B030D-6E8A-4147-A177-3AD203B41FA5}">
                      <a16:colId xmlns:a16="http://schemas.microsoft.com/office/drawing/2014/main" val="2329883340"/>
                    </a:ext>
                  </a:extLst>
                </a:gridCol>
              </a:tblGrid>
              <a:tr h="11861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Knowledge Graph Completion (KGC) Dataset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#Entity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#Relation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#Train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#Valid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#Test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719299118"/>
                  </a:ext>
                </a:extLst>
              </a:tr>
              <a:tr h="13299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WN18RR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40,943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86,835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3,034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3,134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Toutanova &amp; Chen (2015);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089844991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FB15k-237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14,541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272,115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20,466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Dettmers</a:t>
                      </a:r>
                      <a:r>
                        <a:rPr lang="en-US" sz="1600" dirty="0">
                          <a:effectLst/>
                        </a:rPr>
                        <a:t> et al. (2018);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666353354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YAGO3-10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123,182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1,079,040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Mahdisoltani</a:t>
                      </a:r>
                      <a:r>
                        <a:rPr lang="en-US" sz="1600" dirty="0">
                          <a:effectLst/>
                        </a:rPr>
                        <a:t> et al. (2015);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795761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9F57B-1045-3F46-874F-C6837EF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Domain-Specific Knowledge Graph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9200"/>
            <a:ext cx="11222181" cy="5134099"/>
          </a:xfrm>
        </p:spPr>
        <p:txBody>
          <a:bodyPr>
            <a:noAutofit/>
          </a:bodyPr>
          <a:lstStyle/>
          <a:p>
            <a:r>
              <a:rPr lang="en-US" dirty="0"/>
              <a:t>Domain-Specific Knowledge Graph </a:t>
            </a:r>
          </a:p>
          <a:p>
            <a:pPr lvl="1"/>
            <a:r>
              <a:rPr lang="en-US" sz="3200" dirty="0"/>
              <a:t>PubMed Knowledge Graph (PKG)</a:t>
            </a:r>
          </a:p>
          <a:p>
            <a:pPr lvl="2"/>
            <a:r>
              <a:rPr lang="en-US" sz="2800" b="1" dirty="0"/>
              <a:t>Extracting biological entities from 29 million PubMed abstracts</a:t>
            </a:r>
          </a:p>
          <a:p>
            <a:pPr lvl="1"/>
            <a:r>
              <a:rPr lang="en-US" sz="3200" dirty="0"/>
              <a:t>Lynx: Legal Knowledge Graph for Multilingual Compliance Services</a:t>
            </a:r>
          </a:p>
          <a:p>
            <a:pPr lvl="2"/>
            <a:r>
              <a:rPr lang="en-US" sz="2800" dirty="0"/>
              <a:t>Legal Knowledge Graph (LKG) integrates and links heterogeneous compliance data sources including legislation, case law, standards and other private contracts.</a:t>
            </a:r>
          </a:p>
          <a:p>
            <a:pPr lvl="2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4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Lynx: Legal Knowledge Graph for </a:t>
            </a:r>
            <a:br>
              <a:rPr lang="en-US" dirty="0"/>
            </a:br>
            <a:r>
              <a:rPr lang="en-US" dirty="0"/>
              <a:t>Multilingual Compliance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B69FC-F3EF-F649-94DB-1BE9656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8" y="1491228"/>
            <a:ext cx="6617148" cy="489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668AD-5375-1147-A19D-8A002FA342A0}"/>
              </a:ext>
            </a:extLst>
          </p:cNvPr>
          <p:cNvSpPr txBox="1"/>
          <p:nvPr/>
        </p:nvSpPr>
        <p:spPr>
          <a:xfrm>
            <a:off x="826827" y="6553600"/>
            <a:ext cx="10138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Lynx Legal Knowledge Graph (LKG),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https://lynx-project.eu/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3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Automated Planning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85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PDDL description of an air cargo transportation planning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D67A4-ED5C-1D4E-ABA2-C3FC39B1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76" y="1712796"/>
            <a:ext cx="9544846" cy="47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4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simple spare tire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34894-D091-9345-B571-0AF8BF86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9" y="1610436"/>
            <a:ext cx="10338642" cy="43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579987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Diagram of the blocks-world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F961C-8F82-1148-A0B7-4B27CA49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4" y="1724336"/>
            <a:ext cx="10304189" cy="42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62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planning problem in the blocks world: building a three-block tower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838C0-A428-C54E-BDB7-590B7445B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019300"/>
            <a:ext cx="8318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08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Two approaches to searching for a plan </a:t>
            </a:r>
            <a:r>
              <a:rPr lang="en-US" sz="2400" dirty="0">
                <a:solidFill>
                  <a:schemeClr val="accent1"/>
                </a:solidFill>
              </a:rPr>
              <a:t>(a) Forward (progression)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(b) Backward (regression) search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298DF-0EC1-C448-8CCC-6B9C1F3F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89440"/>
            <a:ext cx="7871792" cy="49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82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state spaces from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 problems with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ignore-delete-lists heuristic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FA971-56F2-C541-9151-F34BDC4B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093372"/>
            <a:ext cx="8640960" cy="42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614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444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Definitions of possible refinements for two high-level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D8F29-CE49-0041-9878-73FDF71F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593254"/>
            <a:ext cx="5904656" cy="501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DC556-D660-474F-8D92-3CCBB962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0" y="1484784"/>
            <a:ext cx="5904656" cy="50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6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breadth-first implementation of hierarchical forward planning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A6D5E-7B3F-8A4E-8467-932EC818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68000"/>
            <a:ext cx="8496944" cy="36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7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examples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reachable sets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197A2-AC32-C74C-BBC8-71B258F8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48" y="1834744"/>
            <a:ext cx="83693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29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27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Goal achievement for high-level plans with approximate descriptions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5F12E-BFF7-A745-BBEF-5105DF25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1916832"/>
            <a:ext cx="8585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99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ADBFA-A4B6-0247-9389-B89258D01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32" y="1283042"/>
            <a:ext cx="10075734" cy="52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71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426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Decompose 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2C794-56EE-0D48-BC7C-47259D27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" y="2262627"/>
            <a:ext cx="11417151" cy="36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Knowledge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299982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85" y="155294"/>
            <a:ext cx="9266830" cy="13459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 first, the sequence “whole plan” is expected to get the agent from S to 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98D67-DC9A-3D48-B916-D0CA28D0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3" y="1681505"/>
            <a:ext cx="9794751" cy="47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8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job-shop scheduling problem for assembling two cars,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resource constraints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14F4A-402E-A54F-A211-FF8725FD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165837"/>
            <a:ext cx="8151926" cy="43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0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6334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 representation of the temporal constraints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 the job-shop scheduling problem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1F9F8-61BD-CC46-BC01-8815DE5D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06" y="1248556"/>
            <a:ext cx="7312385" cy="53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2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solution to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job-shop scheduling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3581A-AE13-1048-8EB2-868D0EA0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1" y="2847964"/>
            <a:ext cx="11448197" cy="2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80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125760"/>
            <a:ext cx="10108919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Uncertain Knowledge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1406611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Quantifying Uncertainty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857006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Quantifying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5238540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791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DT-Agent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Decision-Theoretic Agent that Selects Rational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99564-3EA5-9E47-80E7-F5A48D82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2" y="2373748"/>
            <a:ext cx="10805554" cy="39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1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1 has inconsistent beliefs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07623-9DBF-704D-8AD8-CEE2CD325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6" y="1440072"/>
            <a:ext cx="9911805" cy="49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83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full joint distribution for the Toothache, Cavity, Catch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F60E4-0B24-A444-9040-25BDB8109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6" y="1856161"/>
            <a:ext cx="10489846" cy="43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26494</TotalTime>
  <Words>6729</Words>
  <Application>Microsoft Macintosh PowerPoint</Application>
  <PresentationFormat>Widescreen</PresentationFormat>
  <Paragraphs>697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9" baseType="lpstr">
      <vt:lpstr>NimbusRomNo9L</vt:lpstr>
      <vt:lpstr>Times</vt:lpstr>
      <vt:lpstr>Arial</vt:lpstr>
      <vt:lpstr>Calibri</vt:lpstr>
      <vt:lpstr>Times New Roman</vt:lpstr>
      <vt:lpstr>Office Theme</vt:lpstr>
      <vt:lpstr>Knowledge, Reasoning and  Knowledge Representation; Uncertain Knowledge and Reasoning</vt:lpstr>
      <vt:lpstr>Syllabus</vt:lpstr>
      <vt:lpstr>Syllabus</vt:lpstr>
      <vt:lpstr>Syllabus</vt:lpstr>
      <vt:lpstr>Knowledge, Reasoning and  Knowledge Representation  Uncertain Knowledge  and Reasoning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Knowledge  and Reasoning</vt:lpstr>
      <vt:lpstr>Artificial Intelligence:  3. Knowledge and Reasoning</vt:lpstr>
      <vt:lpstr>Intelligent Agents</vt:lpstr>
      <vt:lpstr>4 Approaches of AI</vt:lpstr>
      <vt:lpstr>Intelligent Agents Roadmap</vt:lpstr>
      <vt:lpstr>AI Agents</vt:lpstr>
      <vt:lpstr>Agents interact with environments through sensors and actuators</vt:lpstr>
      <vt:lpstr>AI Agents</vt:lpstr>
      <vt:lpstr>Reinforcement Learning (DL)</vt:lpstr>
      <vt:lpstr>Reinforcement Learning (DL)</vt:lpstr>
      <vt:lpstr>Reinforcement Learning (DL)</vt:lpstr>
      <vt:lpstr>Large Language Model (LLM) based Agents</vt:lpstr>
      <vt:lpstr>LLM-based Agents</vt:lpstr>
      <vt:lpstr>LLM-based Agents</vt:lpstr>
      <vt:lpstr>Large Multimodal Agents (LMA) </vt:lpstr>
      <vt:lpstr>Large Multimodal Agents (LMA) </vt:lpstr>
      <vt:lpstr>Logical Agents</vt:lpstr>
      <vt:lpstr>Logical Agents  Knowledge-based Agents KB Agents</vt:lpstr>
      <vt:lpstr>Knowledge-based Agent (KB Agent)</vt:lpstr>
      <vt:lpstr>Sentences are  physical configurations of the agent</vt:lpstr>
      <vt:lpstr>A BNF (Backus–Naur Form) grammar of sentences in propositional logic</vt:lpstr>
      <vt:lpstr>Truth Tables (TT) for the Five Logical Connectives</vt:lpstr>
      <vt:lpstr>A Truth Table constructed for the knowledge base given in the text</vt:lpstr>
      <vt:lpstr>A Truth-Table (TT)  enumeration algorithm for deciding propositional entailment</vt:lpstr>
      <vt:lpstr>Standard Logical Equivalences</vt:lpstr>
      <vt:lpstr>A grammar for  Conjunctive Normal Form (CNF),  Horn clauses, and definite clauses</vt:lpstr>
      <vt:lpstr>A simple resolution algorithm  for propositional logic</vt:lpstr>
      <vt:lpstr>The forward-chaining algorithm  for propositional logic</vt:lpstr>
      <vt:lpstr>A set of Horn clauses</vt:lpstr>
      <vt:lpstr>First-Order Logic</vt:lpstr>
      <vt:lpstr>Formal languages and their ontological and epistemological commitments</vt:lpstr>
      <vt:lpstr>A model containing five objects  two binary relations (brother and on-head), three unary relations (person, king, and crown), and one unary function (left-leg).</vt:lpstr>
      <vt:lpstr>The syntax of first-order logic  with equality</vt:lpstr>
      <vt:lpstr>Some members of the set of all models for a language with two constant symbols, R and J, and one binary relation symbol</vt:lpstr>
      <vt:lpstr>Some members of the set of all models for a language with two constant symbols, R and J, and one binary relation symbol, under database semantics </vt:lpstr>
      <vt:lpstr>A digital circuit C1, purporting to be a one-bit full adder. </vt:lpstr>
      <vt:lpstr>Inference in  First-Order Logic</vt:lpstr>
      <vt:lpstr>The unification algorithm</vt:lpstr>
      <vt:lpstr>The subsumption lattice whose lowest node is Employs  (IBM , Richard ) The subsumption lattice for the sentence Employs (John, John )</vt:lpstr>
      <vt:lpstr>A conceptually straightforward, but inefficient,  forward-chaining algorithm</vt:lpstr>
      <vt:lpstr>The proof tree generated by forward chaining on the crime example</vt:lpstr>
      <vt:lpstr>Constraint graph for coloring the map of Australia</vt:lpstr>
      <vt:lpstr>A simple backward-chaining algorithm for  first-order knowledge bases</vt:lpstr>
      <vt:lpstr>Proof tree constructed by  backward chaining t o prove that West is a criminal</vt:lpstr>
      <vt:lpstr>Pseudocode representing the result of compiling the Append predicate</vt:lpstr>
      <vt:lpstr>Finding a path from A to C can lead Prolog into an infinite loop. </vt:lpstr>
      <vt:lpstr>Proof that a path exists from A to C. </vt:lpstr>
      <vt:lpstr>A resolution proof that  West is a criminal</vt:lpstr>
      <vt:lpstr>A resolution proof that  Curiosity killed the cat</vt:lpstr>
      <vt:lpstr>Structure of a  completeness proof for resolution</vt:lpstr>
      <vt:lpstr>Knowledge Representation</vt:lpstr>
      <vt:lpstr>The Upper Ontology of the World</vt:lpstr>
      <vt:lpstr>Predicates on time intervals</vt:lpstr>
      <vt:lpstr>A schematic view of the object President (USA) for the early years</vt:lpstr>
      <vt:lpstr>A semantic network  with four objects (John, Mary, 1, and 2) and four categories Relations are denoted by labeled links</vt:lpstr>
      <vt:lpstr>Semantic network  Representation of the logical assertion  Fly (Shankar, NewYork, NewDelhi, Yesterday)</vt:lpstr>
      <vt:lpstr>The syntax of descriptions in a subset of the CLASSIC language.</vt:lpstr>
      <vt:lpstr>Knowledge Graph (KG)</vt:lpstr>
      <vt:lpstr>Knowledge Graph (KG)</vt:lpstr>
      <vt:lpstr>Knowledge Graph, Facts, Triple, Embedding</vt:lpstr>
      <vt:lpstr>Knowledge Representation  Factual Triple and Knowledge Graph</vt:lpstr>
      <vt:lpstr>Factual Triples in Knowledge Base (h, r, t)</vt:lpstr>
      <vt:lpstr>Entities and Relations in Knowledge Graph</vt:lpstr>
      <vt:lpstr>knowledge base and knowledge graph</vt:lpstr>
      <vt:lpstr>Categorization of Research on Knowledge Graphs</vt:lpstr>
      <vt:lpstr>Knowledge Graph Completion (KGC) Datasets </vt:lpstr>
      <vt:lpstr>Domain-Specific Knowledge Graph </vt:lpstr>
      <vt:lpstr>Lynx: Legal Knowledge Graph for  Multilingual Compliance Services</vt:lpstr>
      <vt:lpstr>Automated Planning</vt:lpstr>
      <vt:lpstr>A PDDL description of an air cargo transportation planning problem</vt:lpstr>
      <vt:lpstr>The simple spare tire problem</vt:lpstr>
      <vt:lpstr>Diagram of the blocks-world problem </vt:lpstr>
      <vt:lpstr>A planning problem in the blocks world: building a three-block tower</vt:lpstr>
      <vt:lpstr>Two approaches to searching for a plan (a) Forward (progression) search (b) Backward (regression) search </vt:lpstr>
      <vt:lpstr>Two state spaces from  planning problems with the  ignore-delete-lists heuristic</vt:lpstr>
      <vt:lpstr>Definitions of possible refinements for two high-level actions</vt:lpstr>
      <vt:lpstr>A breadth-first implementation of hierarchical forward planning search</vt:lpstr>
      <vt:lpstr>Schematic examples of  reachable sets</vt:lpstr>
      <vt:lpstr>Goal achievement for high-level plans with approximate descriptions</vt:lpstr>
      <vt:lpstr>A hierarchical planning algorithm</vt:lpstr>
      <vt:lpstr>A hierarchical planning algorithm Decompose solution</vt:lpstr>
      <vt:lpstr>At first, the sequence “whole plan” is expected to get the agent from S to G</vt:lpstr>
      <vt:lpstr>A job-shop scheduling problem for assembling two cars,  with resource constraints</vt:lpstr>
      <vt:lpstr>A representation of the temporal constraints  for the job-shop scheduling problem</vt:lpstr>
      <vt:lpstr>A solution to the  job-shop scheduling problem</vt:lpstr>
      <vt:lpstr>Artificial Intelligence:  Uncertain Knowledge  and Reasoning</vt:lpstr>
      <vt:lpstr>Artificial Intelligence:  4. Uncertain Knowledge and Reasoning</vt:lpstr>
      <vt:lpstr>Quantifying Uncertainty</vt:lpstr>
      <vt:lpstr>DT-Agent A Decision-Theoretic Agent that Selects Rational Actions</vt:lpstr>
      <vt:lpstr>Agent 1 has inconsistent beliefs</vt:lpstr>
      <vt:lpstr>A full joint distribution for the Toothache, Cavity, Catch world</vt:lpstr>
      <vt:lpstr>Weather and Dental problems are independent</vt:lpstr>
      <vt:lpstr>Coin flips are independent</vt:lpstr>
      <vt:lpstr>Probabilistic Reasoning</vt:lpstr>
      <vt:lpstr>A Simple Bayesian Network Weather is independent to the other three variables. Toothache and Catch are conditionally independent, given Cavity.</vt:lpstr>
      <vt:lpstr>A Typical Bayesian Network  Topology and the Conditional Probability Tables (CPTs)</vt:lpstr>
      <vt:lpstr>Conditional Probability Table for P(Fever |Cold, Flu, Malaria) </vt:lpstr>
      <vt:lpstr> A Simple Network  with discrete variables (Subsidy and Buys)  and continuous variables (Harvest and Cost )</vt:lpstr>
      <vt:lpstr> Probability distribution  over Cost as a function of Harvest size</vt:lpstr>
      <vt:lpstr>A normal (Gaussian) distribution  for the cost threshold</vt:lpstr>
      <vt:lpstr>A Bayesian Network  for evaluating car insurance applications</vt:lpstr>
      <vt:lpstr>The structure of the expression </vt:lpstr>
      <vt:lpstr>The Enumeration Algorithm  for Exact Inference in Bayes Nets</vt:lpstr>
      <vt:lpstr>Pointwise Multiplication  f(X,Y) × g(Y,Z) = h(X,Y,Z)</vt:lpstr>
      <vt:lpstr>The Variable Elimination Algorithm for Exact Inference in Bayes Nets</vt:lpstr>
      <vt:lpstr>Bayes Net Encoding  of the 3-CNF (Conjunctive Normal Form) Sentence (W ∨X ∨Y) ∧ (¬W ∨Y ∨Z) ∧ (X ∨Y ∨¬Z) </vt:lpstr>
      <vt:lpstr>Multiply Connected Network (b) A clustered equivalent</vt:lpstr>
      <vt:lpstr>A Sampling Algorithm  that generates events from a Bayesian network</vt:lpstr>
      <vt:lpstr>The Rejection-Sampling Algorithm  for answering queries given evidence in a Bayesian network</vt:lpstr>
      <vt:lpstr>The Likelihood-Weighting Algorithm for inference in Bayesian networks</vt:lpstr>
      <vt:lpstr>Performance of rejection sampling and  likelihood weighting on the insurance network</vt:lpstr>
      <vt:lpstr>The Gibbs Sampling Algorithm  for approximate inference in Bayes nets</vt:lpstr>
      <vt:lpstr>The States and Transition Probabilities  of the Markov Chain  for the query P(Rain | Sprinkler = true, WetGrass = true)</vt:lpstr>
      <vt:lpstr>Performance of Gibbs sampling compared to likelihood weighting on the car insurance network</vt:lpstr>
      <vt:lpstr> A Causal Bayesian Network  representing cause-effect relations among five variables</vt:lpstr>
      <vt:lpstr>Probabilistic Reasoning  over Time</vt:lpstr>
      <vt:lpstr>Bayesian network structure  corresponding to a First-order Markov Process  with state defined by the variables Xt.</vt:lpstr>
      <vt:lpstr>Bayesian Network Structure  and Conditional Distributions describing the umbrella world</vt:lpstr>
      <vt:lpstr>Smoothing computes P(Xk | e1:t)  the posterior distribution of the state at some past time k given a complete sequence of observations from 1 to t.</vt:lpstr>
      <vt:lpstr>The Forward–Backward Algorithm for Smoothing</vt:lpstr>
      <vt:lpstr>Possible state sequences for Rain t can be viewed as paths through a graph of the possible states  at each time step</vt:lpstr>
      <vt:lpstr>Algorithm for Smoothing  with a Fixed Time Lag of d Step</vt:lpstr>
      <vt:lpstr>Specification of the prior, transition model, and sensor model for the umbrella DBN</vt:lpstr>
      <vt:lpstr>A DBN fragment  the sensor status variable required for  modeling persistent failure of the battery sensor </vt:lpstr>
      <vt:lpstr>Unrolling a  Dynamic Bayesian Network</vt:lpstr>
      <vt:lpstr>The Particle Filtering Algorithm</vt:lpstr>
      <vt:lpstr>The Particle Filtering Update Cycle for the Umbrella DBN</vt:lpstr>
      <vt:lpstr>A Dynamic Bayes Net  for simultaneous localization and mapping  in the stochastic-dirt vacuum world</vt:lpstr>
      <vt:lpstr>Probabilistic Programming</vt:lpstr>
      <vt:lpstr>Possible Worlds  for a language with two constant symbols, R and J</vt:lpstr>
      <vt:lpstr>Bayes Net for a Single customer C1 recommending a single book B1. Honest(C1) is Boolean</vt:lpstr>
      <vt:lpstr>Bayes Net  for the book recommendation when Author(B2) is unknown</vt:lpstr>
      <vt:lpstr>One particular world for the  book recommendation OUPM</vt:lpstr>
      <vt:lpstr>An OUPM for  Citation Information Extraction</vt:lpstr>
      <vt:lpstr>Making  Simple  Decisions</vt:lpstr>
      <vt:lpstr>Nontransitive preferences A ≻ B ≻ C ≻ A  can result in irrational behavior:  a cycle of exchanges each costing one cent</vt:lpstr>
      <vt:lpstr>The Utility of Money</vt:lpstr>
      <vt:lpstr>Unjustified optimism  caused by choosing the best of k options</vt:lpstr>
      <vt:lpstr>Strict dominance (a) Deterministic      (b) Uncertain</vt:lpstr>
      <vt:lpstr>Stochastic dominance</vt:lpstr>
      <vt:lpstr>A decision network for the  airport-siting problem</vt:lpstr>
      <vt:lpstr>A simplified representation of the airport-siting problem</vt:lpstr>
      <vt:lpstr>Making  Complex Decisions</vt:lpstr>
      <vt:lpstr>A dynamic decision network  for a mobile robot with state variables for battery level, charging status, location, and velocity, and action variables for the left and right wheel motors and for charging.</vt:lpstr>
      <vt:lpstr>The game of Tetris The DDN for the Tetris MDP</vt:lpstr>
      <vt:lpstr>The Value Iteration Algorithm for calculating utilities of states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AIMA Code</vt:lpstr>
      <vt:lpstr>AIMA Python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MYDAY</cp:lastModifiedBy>
  <cp:revision>1395</cp:revision>
  <cp:lastPrinted>2020-12-23T14:44:17Z</cp:lastPrinted>
  <dcterms:created xsi:type="dcterms:W3CDTF">2019-09-12T03:09:52Z</dcterms:created>
  <dcterms:modified xsi:type="dcterms:W3CDTF">2025-09-22T17:16:38Z</dcterms:modified>
  <cp:category/>
</cp:coreProperties>
</file>