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notesSlides/notesSlide8.xml" ContentType="application/vnd.openxmlformats-officedocument.presentationml.notesSlide+xml"/>
  <Override PartName="/ppt/charts/chart5.xml" ContentType="application/vnd.openxmlformats-officedocument.drawingml.chart+xml"/>
  <Override PartName="/ppt/theme/themeOverride5.xml" ContentType="application/vnd.openxmlformats-officedocument.themeOverride+xml"/>
  <Override PartName="/ppt/charts/chart6.xml" ContentType="application/vnd.openxmlformats-officedocument.drawingml.chart+xml"/>
  <Override PartName="/ppt/theme/themeOverride6.xml" ContentType="application/vnd.openxmlformats-officedocument.themeOverride+xml"/>
  <Override PartName="/ppt/charts/chart7.xml" ContentType="application/vnd.openxmlformats-officedocument.drawingml.chart+xml"/>
  <Override PartName="/ppt/theme/themeOverride7.xml" ContentType="application/vnd.openxmlformats-officedocument.themeOverride+xml"/>
  <Override PartName="/ppt/charts/chart8.xml" ContentType="application/vnd.openxmlformats-officedocument.drawingml.chart+xml"/>
  <Override PartName="/ppt/theme/themeOverride8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5"/>
  </p:notesMasterIdLst>
  <p:sldIdLst>
    <p:sldId id="3462" r:id="rId2"/>
    <p:sldId id="3786" r:id="rId3"/>
    <p:sldId id="5525" r:id="rId4"/>
    <p:sldId id="5526" r:id="rId5"/>
    <p:sldId id="4387" r:id="rId6"/>
    <p:sldId id="3418" r:id="rId7"/>
    <p:sldId id="4388" r:id="rId8"/>
    <p:sldId id="3737" r:id="rId9"/>
    <p:sldId id="3738" r:id="rId10"/>
    <p:sldId id="3736" r:id="rId11"/>
    <p:sldId id="4415" r:id="rId12"/>
    <p:sldId id="4416" r:id="rId13"/>
    <p:sldId id="5589" r:id="rId14"/>
    <p:sldId id="5590" r:id="rId15"/>
    <p:sldId id="5591" r:id="rId16"/>
    <p:sldId id="3756" r:id="rId17"/>
    <p:sldId id="3779" r:id="rId18"/>
    <p:sldId id="4390" r:id="rId19"/>
    <p:sldId id="4411" r:id="rId20"/>
    <p:sldId id="4412" r:id="rId21"/>
    <p:sldId id="4413" r:id="rId22"/>
    <p:sldId id="4391" r:id="rId23"/>
    <p:sldId id="4392" r:id="rId24"/>
    <p:sldId id="3780" r:id="rId25"/>
    <p:sldId id="4395" r:id="rId26"/>
    <p:sldId id="4396" r:id="rId27"/>
    <p:sldId id="4397" r:id="rId28"/>
    <p:sldId id="2841" r:id="rId29"/>
    <p:sldId id="4398" r:id="rId30"/>
    <p:sldId id="1936" r:id="rId31"/>
    <p:sldId id="5592" r:id="rId32"/>
    <p:sldId id="1822" r:id="rId33"/>
    <p:sldId id="3739" r:id="rId34"/>
    <p:sldId id="2788" r:id="rId35"/>
    <p:sldId id="2370" r:id="rId36"/>
    <p:sldId id="2610" r:id="rId37"/>
    <p:sldId id="2719" r:id="rId38"/>
    <p:sldId id="2789" r:id="rId39"/>
    <p:sldId id="2790" r:id="rId40"/>
    <p:sldId id="5594" r:id="rId41"/>
    <p:sldId id="3757" r:id="rId42"/>
    <p:sldId id="3758" r:id="rId43"/>
    <p:sldId id="3759" r:id="rId44"/>
    <p:sldId id="3777" r:id="rId45"/>
    <p:sldId id="3776" r:id="rId46"/>
    <p:sldId id="3778" r:id="rId47"/>
    <p:sldId id="3760" r:id="rId48"/>
    <p:sldId id="4394" r:id="rId49"/>
    <p:sldId id="3761" r:id="rId50"/>
    <p:sldId id="3762" r:id="rId51"/>
    <p:sldId id="3763" r:id="rId52"/>
    <p:sldId id="3764" r:id="rId53"/>
    <p:sldId id="3765" r:id="rId54"/>
    <p:sldId id="3766" r:id="rId55"/>
    <p:sldId id="3767" r:id="rId56"/>
    <p:sldId id="3768" r:id="rId57"/>
    <p:sldId id="3769" r:id="rId58"/>
    <p:sldId id="3770" r:id="rId59"/>
    <p:sldId id="3771" r:id="rId60"/>
    <p:sldId id="2791" r:id="rId61"/>
    <p:sldId id="4410" r:id="rId62"/>
    <p:sldId id="3773" r:id="rId63"/>
    <p:sldId id="2793" r:id="rId64"/>
    <p:sldId id="2794" r:id="rId65"/>
    <p:sldId id="2795" r:id="rId66"/>
    <p:sldId id="2796" r:id="rId67"/>
    <p:sldId id="2797" r:id="rId68"/>
    <p:sldId id="2798" r:id="rId69"/>
    <p:sldId id="2799" r:id="rId70"/>
    <p:sldId id="2800" r:id="rId71"/>
    <p:sldId id="2801" r:id="rId72"/>
    <p:sldId id="2802" r:id="rId73"/>
    <p:sldId id="2803" r:id="rId74"/>
    <p:sldId id="2804" r:id="rId75"/>
    <p:sldId id="2805" r:id="rId76"/>
    <p:sldId id="2806" r:id="rId77"/>
    <p:sldId id="2807" r:id="rId78"/>
    <p:sldId id="2808" r:id="rId79"/>
    <p:sldId id="2809" r:id="rId80"/>
    <p:sldId id="942" r:id="rId81"/>
    <p:sldId id="3740" r:id="rId82"/>
    <p:sldId id="2782" r:id="rId83"/>
    <p:sldId id="2783" r:id="rId84"/>
    <p:sldId id="2784" r:id="rId85"/>
    <p:sldId id="2785" r:id="rId86"/>
    <p:sldId id="2786" r:id="rId87"/>
    <p:sldId id="3741" r:id="rId88"/>
    <p:sldId id="2787" r:id="rId89"/>
    <p:sldId id="3742" r:id="rId90"/>
    <p:sldId id="3743" r:id="rId91"/>
    <p:sldId id="3744" r:id="rId92"/>
    <p:sldId id="3745" r:id="rId93"/>
    <p:sldId id="3746" r:id="rId94"/>
    <p:sldId id="3747" r:id="rId95"/>
    <p:sldId id="3748" r:id="rId96"/>
    <p:sldId id="3749" r:id="rId97"/>
    <p:sldId id="3750" r:id="rId98"/>
    <p:sldId id="3751" r:id="rId99"/>
    <p:sldId id="292" r:id="rId100"/>
    <p:sldId id="291" r:id="rId101"/>
    <p:sldId id="294" r:id="rId102"/>
    <p:sldId id="293" r:id="rId103"/>
    <p:sldId id="290" r:id="rId104"/>
    <p:sldId id="5593" r:id="rId105"/>
    <p:sldId id="4399" r:id="rId106"/>
    <p:sldId id="4400" r:id="rId107"/>
    <p:sldId id="851" r:id="rId108"/>
    <p:sldId id="852" r:id="rId109"/>
    <p:sldId id="853" r:id="rId110"/>
    <p:sldId id="854" r:id="rId111"/>
    <p:sldId id="855" r:id="rId112"/>
    <p:sldId id="856" r:id="rId113"/>
    <p:sldId id="860" r:id="rId114"/>
    <p:sldId id="861" r:id="rId115"/>
    <p:sldId id="862" r:id="rId116"/>
    <p:sldId id="863" r:id="rId117"/>
    <p:sldId id="864" r:id="rId118"/>
    <p:sldId id="865" r:id="rId119"/>
    <p:sldId id="866" r:id="rId120"/>
    <p:sldId id="867" r:id="rId121"/>
    <p:sldId id="868" r:id="rId122"/>
    <p:sldId id="869" r:id="rId123"/>
    <p:sldId id="870" r:id="rId124"/>
    <p:sldId id="871" r:id="rId125"/>
    <p:sldId id="872" r:id="rId126"/>
    <p:sldId id="873" r:id="rId127"/>
    <p:sldId id="874" r:id="rId128"/>
    <p:sldId id="875" r:id="rId129"/>
    <p:sldId id="876" r:id="rId130"/>
    <p:sldId id="877" r:id="rId131"/>
    <p:sldId id="2810" r:id="rId132"/>
    <p:sldId id="3282" r:id="rId133"/>
    <p:sldId id="3283" r:id="rId134"/>
    <p:sldId id="3284" r:id="rId135"/>
    <p:sldId id="2811" r:id="rId136"/>
    <p:sldId id="2812" r:id="rId137"/>
    <p:sldId id="2813" r:id="rId138"/>
    <p:sldId id="4408" r:id="rId139"/>
    <p:sldId id="4409" r:id="rId140"/>
    <p:sldId id="2814" r:id="rId141"/>
    <p:sldId id="2815" r:id="rId142"/>
    <p:sldId id="3289" r:id="rId143"/>
    <p:sldId id="3290" r:id="rId144"/>
    <p:sldId id="3288" r:id="rId145"/>
    <p:sldId id="3286" r:id="rId146"/>
    <p:sldId id="1408" r:id="rId147"/>
    <p:sldId id="3281" r:id="rId148"/>
    <p:sldId id="850" r:id="rId149"/>
    <p:sldId id="879" r:id="rId150"/>
    <p:sldId id="882" r:id="rId151"/>
    <p:sldId id="3278" r:id="rId152"/>
    <p:sldId id="3279" r:id="rId153"/>
    <p:sldId id="3277" r:id="rId154"/>
    <p:sldId id="2725" r:id="rId155"/>
    <p:sldId id="2726" r:id="rId156"/>
    <p:sldId id="2727" r:id="rId157"/>
    <p:sldId id="2728" r:id="rId158"/>
    <p:sldId id="2729" r:id="rId159"/>
    <p:sldId id="2730" r:id="rId160"/>
    <p:sldId id="2731" r:id="rId161"/>
    <p:sldId id="2733" r:id="rId162"/>
    <p:sldId id="3785" r:id="rId163"/>
    <p:sldId id="4427" r:id="rId164"/>
    <p:sldId id="5613" r:id="rId165"/>
    <p:sldId id="4481" r:id="rId166"/>
    <p:sldId id="4428" r:id="rId167"/>
    <p:sldId id="4429" r:id="rId168"/>
    <p:sldId id="5614" r:id="rId169"/>
    <p:sldId id="3805" r:id="rId170"/>
    <p:sldId id="3803" r:id="rId171"/>
    <p:sldId id="5612" r:id="rId172"/>
    <p:sldId id="5615" r:id="rId173"/>
    <p:sldId id="5628" r:id="rId174"/>
    <p:sldId id="5626" r:id="rId175"/>
    <p:sldId id="5627" r:id="rId176"/>
    <p:sldId id="550145493" r:id="rId177"/>
    <p:sldId id="550145494" r:id="rId178"/>
    <p:sldId id="550145495" r:id="rId179"/>
    <p:sldId id="550145496" r:id="rId180"/>
    <p:sldId id="5616" r:id="rId181"/>
    <p:sldId id="3783" r:id="rId182"/>
    <p:sldId id="3789" r:id="rId183"/>
    <p:sldId id="1832" r:id="rId184"/>
    <p:sldId id="5602" r:id="rId185"/>
    <p:sldId id="3790" r:id="rId186"/>
    <p:sldId id="3791" r:id="rId187"/>
    <p:sldId id="3793" r:id="rId188"/>
    <p:sldId id="5617" r:id="rId189"/>
    <p:sldId id="5618" r:id="rId190"/>
    <p:sldId id="5604" r:id="rId191"/>
    <p:sldId id="5603" r:id="rId192"/>
    <p:sldId id="3794" r:id="rId193"/>
    <p:sldId id="3795" r:id="rId194"/>
    <p:sldId id="3796" r:id="rId195"/>
    <p:sldId id="3798" r:id="rId196"/>
    <p:sldId id="3802" r:id="rId197"/>
    <p:sldId id="3799" r:id="rId198"/>
    <p:sldId id="3797" r:id="rId199"/>
    <p:sldId id="3800" r:id="rId200"/>
    <p:sldId id="5598" r:id="rId201"/>
    <p:sldId id="5599" r:id="rId202"/>
    <p:sldId id="5622" r:id="rId203"/>
    <p:sldId id="5625" r:id="rId204"/>
    <p:sldId id="5620" r:id="rId205"/>
    <p:sldId id="5621" r:id="rId206"/>
    <p:sldId id="5624" r:id="rId207"/>
    <p:sldId id="4503" r:id="rId208"/>
    <p:sldId id="3095" r:id="rId209"/>
    <p:sldId id="4051" r:id="rId210"/>
    <p:sldId id="4483" r:id="rId211"/>
    <p:sldId id="4485" r:id="rId212"/>
    <p:sldId id="4488" r:id="rId213"/>
    <p:sldId id="4506" r:id="rId214"/>
    <p:sldId id="4509" r:id="rId215"/>
    <p:sldId id="4510" r:id="rId216"/>
    <p:sldId id="4489" r:id="rId217"/>
    <p:sldId id="4504" r:id="rId218"/>
    <p:sldId id="4505" r:id="rId219"/>
    <p:sldId id="4500" r:id="rId220"/>
    <p:sldId id="4486" r:id="rId221"/>
    <p:sldId id="4263" r:id="rId222"/>
    <p:sldId id="3213" r:id="rId223"/>
    <p:sldId id="4247" r:id="rId224"/>
    <p:sldId id="4484" r:id="rId225"/>
    <p:sldId id="4508" r:id="rId226"/>
    <p:sldId id="4511" r:id="rId227"/>
    <p:sldId id="4482" r:id="rId228"/>
    <p:sldId id="4490" r:id="rId229"/>
    <p:sldId id="4491" r:id="rId230"/>
    <p:sldId id="4492" r:id="rId231"/>
    <p:sldId id="4493" r:id="rId232"/>
    <p:sldId id="4494" r:id="rId233"/>
    <p:sldId id="4495" r:id="rId234"/>
    <p:sldId id="4496" r:id="rId235"/>
    <p:sldId id="4497" r:id="rId236"/>
    <p:sldId id="4498" r:id="rId237"/>
    <p:sldId id="4499" r:id="rId238"/>
    <p:sldId id="4501" r:id="rId239"/>
    <p:sldId id="4487" r:id="rId240"/>
    <p:sldId id="4246" r:id="rId241"/>
    <p:sldId id="4209" r:id="rId242"/>
    <p:sldId id="4250" r:id="rId243"/>
    <p:sldId id="4235" r:id="rId244"/>
    <p:sldId id="4237" r:id="rId245"/>
    <p:sldId id="4236" r:id="rId246"/>
    <p:sldId id="4239" r:id="rId247"/>
    <p:sldId id="4264" r:id="rId248"/>
    <p:sldId id="4238" r:id="rId249"/>
    <p:sldId id="4227" r:id="rId250"/>
    <p:sldId id="4228" r:id="rId251"/>
    <p:sldId id="4226" r:id="rId252"/>
    <p:sldId id="4229" r:id="rId253"/>
    <p:sldId id="4230" r:id="rId254"/>
    <p:sldId id="4231" r:id="rId255"/>
    <p:sldId id="4232" r:id="rId256"/>
    <p:sldId id="4233" r:id="rId257"/>
    <p:sldId id="4234" r:id="rId258"/>
    <p:sldId id="4251" r:id="rId259"/>
    <p:sldId id="4252" r:id="rId260"/>
    <p:sldId id="4253" r:id="rId261"/>
    <p:sldId id="4254" r:id="rId262"/>
    <p:sldId id="4255" r:id="rId263"/>
    <p:sldId id="4256" r:id="rId264"/>
    <p:sldId id="4257" r:id="rId265"/>
    <p:sldId id="4258" r:id="rId266"/>
    <p:sldId id="4259" r:id="rId267"/>
    <p:sldId id="4260" r:id="rId268"/>
    <p:sldId id="4261" r:id="rId269"/>
    <p:sldId id="4265" r:id="rId270"/>
    <p:sldId id="4266" r:id="rId271"/>
    <p:sldId id="4267" r:id="rId272"/>
    <p:sldId id="4268" r:id="rId273"/>
    <p:sldId id="4269" r:id="rId274"/>
    <p:sldId id="4270" r:id="rId275"/>
    <p:sldId id="4272" r:id="rId276"/>
    <p:sldId id="4271" r:id="rId277"/>
    <p:sldId id="4273" r:id="rId278"/>
    <p:sldId id="3801" r:id="rId279"/>
    <p:sldId id="4430" r:id="rId280"/>
    <p:sldId id="3775" r:id="rId281"/>
    <p:sldId id="4389" r:id="rId282"/>
    <p:sldId id="5619" r:id="rId283"/>
    <p:sldId id="550145489" r:id="rId28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579"/>
    <a:srgbClr val="A9D18E"/>
    <a:srgbClr val="D883FF"/>
    <a:srgbClr val="FF8AD8"/>
    <a:srgbClr val="FF2600"/>
    <a:srgbClr val="FF7E79"/>
    <a:srgbClr val="C00000"/>
    <a:srgbClr val="F8CBAD"/>
    <a:srgbClr val="000000"/>
    <a:srgbClr val="FF8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223"/>
    <p:restoredTop sz="95246"/>
  </p:normalViewPr>
  <p:slideViewPr>
    <p:cSldViewPr snapToGrid="0" snapToObjects="1">
      <p:cViewPr varScale="1">
        <p:scale>
          <a:sx n="100" d="100"/>
          <a:sy n="100" d="100"/>
        </p:scale>
        <p:origin x="192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63" Type="http://schemas.openxmlformats.org/officeDocument/2006/relationships/slide" Target="slides/slide62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226" Type="http://schemas.openxmlformats.org/officeDocument/2006/relationships/slide" Target="slides/slide225.xml"/><Relationship Id="rId268" Type="http://schemas.openxmlformats.org/officeDocument/2006/relationships/slide" Target="slides/slide267.xml"/><Relationship Id="rId32" Type="http://schemas.openxmlformats.org/officeDocument/2006/relationships/slide" Target="slides/slide31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181" Type="http://schemas.openxmlformats.org/officeDocument/2006/relationships/slide" Target="slides/slide180.xml"/><Relationship Id="rId237" Type="http://schemas.openxmlformats.org/officeDocument/2006/relationships/slide" Target="slides/slide236.xml"/><Relationship Id="rId279" Type="http://schemas.openxmlformats.org/officeDocument/2006/relationships/slide" Target="slides/slide278.xml"/><Relationship Id="rId43" Type="http://schemas.openxmlformats.org/officeDocument/2006/relationships/slide" Target="slides/slide42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48" Type="http://schemas.openxmlformats.org/officeDocument/2006/relationships/slide" Target="slides/slide247.xml"/><Relationship Id="rId269" Type="http://schemas.openxmlformats.org/officeDocument/2006/relationships/slide" Target="slides/slide268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280" Type="http://schemas.openxmlformats.org/officeDocument/2006/relationships/slide" Target="slides/slide279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217" Type="http://schemas.openxmlformats.org/officeDocument/2006/relationships/slide" Target="slides/slide216.xml"/><Relationship Id="rId6" Type="http://schemas.openxmlformats.org/officeDocument/2006/relationships/slide" Target="slides/slide5.xml"/><Relationship Id="rId238" Type="http://schemas.openxmlformats.org/officeDocument/2006/relationships/slide" Target="slides/slide237.xml"/><Relationship Id="rId259" Type="http://schemas.openxmlformats.org/officeDocument/2006/relationships/slide" Target="slides/slide258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270" Type="http://schemas.openxmlformats.org/officeDocument/2006/relationships/slide" Target="slides/slide269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228" Type="http://schemas.openxmlformats.org/officeDocument/2006/relationships/slide" Target="slides/slide227.xml"/><Relationship Id="rId249" Type="http://schemas.openxmlformats.org/officeDocument/2006/relationships/slide" Target="slides/slide248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260" Type="http://schemas.openxmlformats.org/officeDocument/2006/relationships/slide" Target="slides/slide259.xml"/><Relationship Id="rId281" Type="http://schemas.openxmlformats.org/officeDocument/2006/relationships/slide" Target="slides/slide280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8" Type="http://schemas.openxmlformats.org/officeDocument/2006/relationships/slide" Target="slides/slide217.xml"/><Relationship Id="rId239" Type="http://schemas.openxmlformats.org/officeDocument/2006/relationships/slide" Target="slides/slide238.xml"/><Relationship Id="rId250" Type="http://schemas.openxmlformats.org/officeDocument/2006/relationships/slide" Target="slides/slide249.xml"/><Relationship Id="rId271" Type="http://schemas.openxmlformats.org/officeDocument/2006/relationships/slide" Target="slides/slide270.xml"/><Relationship Id="rId24" Type="http://schemas.openxmlformats.org/officeDocument/2006/relationships/slide" Target="slides/slide23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31" Type="http://schemas.openxmlformats.org/officeDocument/2006/relationships/slide" Target="slides/slide130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208" Type="http://schemas.openxmlformats.org/officeDocument/2006/relationships/slide" Target="slides/slide207.xml"/><Relationship Id="rId229" Type="http://schemas.openxmlformats.org/officeDocument/2006/relationships/slide" Target="slides/slide228.xml"/><Relationship Id="rId240" Type="http://schemas.openxmlformats.org/officeDocument/2006/relationships/slide" Target="slides/slide239.xml"/><Relationship Id="rId261" Type="http://schemas.openxmlformats.org/officeDocument/2006/relationships/slide" Target="slides/slide260.xml"/><Relationship Id="rId14" Type="http://schemas.openxmlformats.org/officeDocument/2006/relationships/slide" Target="slides/slide13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282" Type="http://schemas.openxmlformats.org/officeDocument/2006/relationships/slide" Target="slides/slide281.xml"/><Relationship Id="rId8" Type="http://schemas.openxmlformats.org/officeDocument/2006/relationships/slide" Target="slides/slide7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219" Type="http://schemas.openxmlformats.org/officeDocument/2006/relationships/slide" Target="slides/slide218.xml"/><Relationship Id="rId230" Type="http://schemas.openxmlformats.org/officeDocument/2006/relationships/slide" Target="slides/slide229.xml"/><Relationship Id="rId251" Type="http://schemas.openxmlformats.org/officeDocument/2006/relationships/slide" Target="slides/slide250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72" Type="http://schemas.openxmlformats.org/officeDocument/2006/relationships/slide" Target="slides/slide271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220" Type="http://schemas.openxmlformats.org/officeDocument/2006/relationships/slide" Target="slides/slide219.xml"/><Relationship Id="rId241" Type="http://schemas.openxmlformats.org/officeDocument/2006/relationships/slide" Target="slides/slide24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262" Type="http://schemas.openxmlformats.org/officeDocument/2006/relationships/slide" Target="slides/slide261.xml"/><Relationship Id="rId283" Type="http://schemas.openxmlformats.org/officeDocument/2006/relationships/slide" Target="slides/slide282.xml"/><Relationship Id="rId78" Type="http://schemas.openxmlformats.org/officeDocument/2006/relationships/slide" Target="slides/slide77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64" Type="http://schemas.openxmlformats.org/officeDocument/2006/relationships/slide" Target="slides/slide163.xml"/><Relationship Id="rId185" Type="http://schemas.openxmlformats.org/officeDocument/2006/relationships/slide" Target="slides/slide184.xml"/><Relationship Id="rId9" Type="http://schemas.openxmlformats.org/officeDocument/2006/relationships/slide" Target="slides/slide8.xml"/><Relationship Id="rId210" Type="http://schemas.openxmlformats.org/officeDocument/2006/relationships/slide" Target="slides/slide209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252" Type="http://schemas.openxmlformats.org/officeDocument/2006/relationships/slide" Target="slides/slide251.xml"/><Relationship Id="rId273" Type="http://schemas.openxmlformats.org/officeDocument/2006/relationships/slide" Target="slides/slide272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242" Type="http://schemas.openxmlformats.org/officeDocument/2006/relationships/slide" Target="slides/slide241.xml"/><Relationship Id="rId263" Type="http://schemas.openxmlformats.org/officeDocument/2006/relationships/slide" Target="slides/slide262.xml"/><Relationship Id="rId284" Type="http://schemas.openxmlformats.org/officeDocument/2006/relationships/slide" Target="slides/slide283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32" Type="http://schemas.openxmlformats.org/officeDocument/2006/relationships/slide" Target="slides/slide231.xml"/><Relationship Id="rId253" Type="http://schemas.openxmlformats.org/officeDocument/2006/relationships/slide" Target="slides/slide252.xml"/><Relationship Id="rId274" Type="http://schemas.openxmlformats.org/officeDocument/2006/relationships/slide" Target="slides/slide273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243" Type="http://schemas.openxmlformats.org/officeDocument/2006/relationships/slide" Target="slides/slide242.xml"/><Relationship Id="rId264" Type="http://schemas.openxmlformats.org/officeDocument/2006/relationships/slide" Target="slides/slide263.xml"/><Relationship Id="rId285" Type="http://schemas.openxmlformats.org/officeDocument/2006/relationships/notesMaster" Target="notesMasters/notesMaster1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33" Type="http://schemas.openxmlformats.org/officeDocument/2006/relationships/slide" Target="slides/slide232.xml"/><Relationship Id="rId254" Type="http://schemas.openxmlformats.org/officeDocument/2006/relationships/slide" Target="slides/slide253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275" Type="http://schemas.openxmlformats.org/officeDocument/2006/relationships/slide" Target="slides/slide274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202" Type="http://schemas.openxmlformats.org/officeDocument/2006/relationships/slide" Target="slides/slide201.xml"/><Relationship Id="rId223" Type="http://schemas.openxmlformats.org/officeDocument/2006/relationships/slide" Target="slides/slide222.xml"/><Relationship Id="rId244" Type="http://schemas.openxmlformats.org/officeDocument/2006/relationships/slide" Target="slides/slide243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265" Type="http://schemas.openxmlformats.org/officeDocument/2006/relationships/slide" Target="slides/slide264.xml"/><Relationship Id="rId286" Type="http://schemas.openxmlformats.org/officeDocument/2006/relationships/presProps" Target="presProps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13" Type="http://schemas.openxmlformats.org/officeDocument/2006/relationships/slide" Target="slides/slide212.xml"/><Relationship Id="rId234" Type="http://schemas.openxmlformats.org/officeDocument/2006/relationships/slide" Target="slides/slide233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55" Type="http://schemas.openxmlformats.org/officeDocument/2006/relationships/slide" Target="slides/slide254.xml"/><Relationship Id="rId276" Type="http://schemas.openxmlformats.org/officeDocument/2006/relationships/slide" Target="slides/slide275.xml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245" Type="http://schemas.openxmlformats.org/officeDocument/2006/relationships/slide" Target="slides/slide244.xml"/><Relationship Id="rId266" Type="http://schemas.openxmlformats.org/officeDocument/2006/relationships/slide" Target="slides/slide265.xml"/><Relationship Id="rId287" Type="http://schemas.openxmlformats.org/officeDocument/2006/relationships/viewProps" Target="viewProps.xml"/><Relationship Id="rId30" Type="http://schemas.openxmlformats.org/officeDocument/2006/relationships/slide" Target="slides/slide2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5" Type="http://schemas.openxmlformats.org/officeDocument/2006/relationships/slide" Target="slides/slide234.xml"/><Relationship Id="rId256" Type="http://schemas.openxmlformats.org/officeDocument/2006/relationships/slide" Target="slides/slide255.xml"/><Relationship Id="rId277" Type="http://schemas.openxmlformats.org/officeDocument/2006/relationships/slide" Target="slides/slide27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179" Type="http://schemas.openxmlformats.org/officeDocument/2006/relationships/slide" Target="slides/slide17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5" Type="http://schemas.openxmlformats.org/officeDocument/2006/relationships/slide" Target="slides/slide224.xml"/><Relationship Id="rId246" Type="http://schemas.openxmlformats.org/officeDocument/2006/relationships/slide" Target="slides/slide245.xml"/><Relationship Id="rId267" Type="http://schemas.openxmlformats.org/officeDocument/2006/relationships/slide" Target="slides/slide266.xml"/><Relationship Id="rId288" Type="http://schemas.openxmlformats.org/officeDocument/2006/relationships/theme" Target="theme/theme1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94" Type="http://schemas.openxmlformats.org/officeDocument/2006/relationships/slide" Target="slides/slide93.xml"/><Relationship Id="rId148" Type="http://schemas.openxmlformats.org/officeDocument/2006/relationships/slide" Target="slides/slide147.xml"/><Relationship Id="rId169" Type="http://schemas.openxmlformats.org/officeDocument/2006/relationships/slide" Target="slides/slide168.xml"/><Relationship Id="rId4" Type="http://schemas.openxmlformats.org/officeDocument/2006/relationships/slide" Target="slides/slide3.xml"/><Relationship Id="rId180" Type="http://schemas.openxmlformats.org/officeDocument/2006/relationships/slide" Target="slides/slide179.xml"/><Relationship Id="rId215" Type="http://schemas.openxmlformats.org/officeDocument/2006/relationships/slide" Target="slides/slide214.xml"/><Relationship Id="rId236" Type="http://schemas.openxmlformats.org/officeDocument/2006/relationships/slide" Target="slides/slide235.xml"/><Relationship Id="rId257" Type="http://schemas.openxmlformats.org/officeDocument/2006/relationships/slide" Target="slides/slide256.xml"/><Relationship Id="rId278" Type="http://schemas.openxmlformats.org/officeDocument/2006/relationships/slide" Target="slides/slide277.xml"/><Relationship Id="rId42" Type="http://schemas.openxmlformats.org/officeDocument/2006/relationships/slide" Target="slides/slide41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47" Type="http://schemas.openxmlformats.org/officeDocument/2006/relationships/slide" Target="slides/slide246.xml"/><Relationship Id="rId107" Type="http://schemas.openxmlformats.org/officeDocument/2006/relationships/slide" Target="slides/slide106.xml"/><Relationship Id="rId289" Type="http://schemas.openxmlformats.org/officeDocument/2006/relationships/tableStyles" Target="tableStyles.xml"/><Relationship Id="rId11" Type="http://schemas.openxmlformats.org/officeDocument/2006/relationships/slide" Target="slides/slide10.xml"/><Relationship Id="rId53" Type="http://schemas.openxmlformats.org/officeDocument/2006/relationships/slide" Target="slides/slide52.xml"/><Relationship Id="rId149" Type="http://schemas.openxmlformats.org/officeDocument/2006/relationships/slide" Target="slides/slide148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216" Type="http://schemas.openxmlformats.org/officeDocument/2006/relationships/slide" Target="slides/slide215.xml"/><Relationship Id="rId258" Type="http://schemas.openxmlformats.org/officeDocument/2006/relationships/slide" Target="slides/slide257.xml"/><Relationship Id="rId22" Type="http://schemas.openxmlformats.org/officeDocument/2006/relationships/slide" Target="slides/slide21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71" Type="http://schemas.openxmlformats.org/officeDocument/2006/relationships/slide" Target="slides/slide170.xml"/><Relationship Id="rId227" Type="http://schemas.openxmlformats.org/officeDocument/2006/relationships/slide" Target="slides/slide226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myday\Documents\My%20Dropbox\MydayDoc\TKU\TKU1001\1001_Data_Warehousing\K-means.xls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myday\Documents\My%20Dropbox\MydayDoc\TKU\TKU1001\1001_Data_Warehousing\K-means.xls" TargetMode="External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myday\Documents\My%20Dropbox\MydayDoc\TKU\TKU1001\1001_Data_Warehousing\K-means.xls" TargetMode="External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myday\Documents\My%20Dropbox\MydayDoc\TKU\TKU1001\1001_Data_Warehousing\K-means.xls" TargetMode="External"/><Relationship Id="rId1" Type="http://schemas.openxmlformats.org/officeDocument/2006/relationships/themeOverride" Target="../theme/themeOverride4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myday\Documents\My%20Dropbox\MydayDoc\TKU\TKU1001\1001_Data_Warehousing\K-means.xls" TargetMode="External"/><Relationship Id="rId1" Type="http://schemas.openxmlformats.org/officeDocument/2006/relationships/themeOverride" Target="../theme/themeOverride5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myday\Documents\My%20Dropbox\MydayDoc\TKU\TKU1001\1001_Data_Warehousing\K-means.xls" TargetMode="External"/><Relationship Id="rId1" Type="http://schemas.openxmlformats.org/officeDocument/2006/relationships/themeOverride" Target="../theme/themeOverride6.xm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myday\Documents\My%20Dropbox\MydayDoc\TKU\TKU1001\1001_Data_Warehousing\K-means.xls" TargetMode="External"/><Relationship Id="rId1" Type="http://schemas.openxmlformats.org/officeDocument/2006/relationships/themeOverride" Target="../theme/themeOverride7.xml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myday\Documents\My%20Dropbox\MydayDoc\TKU\TKU1001\1001_Data_Warehousing\K-means.xls" TargetMode="External"/><Relationship Id="rId1" Type="http://schemas.openxmlformats.org/officeDocument/2006/relationships/themeOverride" Target="../theme/themeOverrid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marker>
            <c:symbol val="diamond"/>
            <c:size val="14"/>
            <c:spPr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c:spPr>
          </c:marker>
          <c:xVal>
            <c:numRef>
              <c:f>Sheet1!$B$2:$B$11</c:f>
              <c:numCache>
                <c:formatCode>General</c:formatCode>
                <c:ptCount val="10"/>
                <c:pt idx="0">
                  <c:v>3</c:v>
                </c:pt>
                <c:pt idx="1">
                  <c:v>3</c:v>
                </c:pt>
                <c:pt idx="2">
                  <c:v>3</c:v>
                </c:pt>
                <c:pt idx="3">
                  <c:v>4</c:v>
                </c:pt>
                <c:pt idx="4">
                  <c:v>4</c:v>
                </c:pt>
                <c:pt idx="5">
                  <c:v>5</c:v>
                </c:pt>
                <c:pt idx="6">
                  <c:v>5</c:v>
                </c:pt>
                <c:pt idx="7">
                  <c:v>7</c:v>
                </c:pt>
                <c:pt idx="8">
                  <c:v>7</c:v>
                </c:pt>
                <c:pt idx="9">
                  <c:v>8</c:v>
                </c:pt>
              </c:numCache>
            </c:numRef>
          </c:xVal>
          <c:yVal>
            <c:numRef>
              <c:f>Sheet1!$C$2:$C$11</c:f>
              <c:numCache>
                <c:formatCode>General</c:formatCode>
                <c:ptCount val="10"/>
                <c:pt idx="0">
                  <c:v>4</c:v>
                </c:pt>
                <c:pt idx="1">
                  <c:v>6</c:v>
                </c:pt>
                <c:pt idx="2">
                  <c:v>8</c:v>
                </c:pt>
                <c:pt idx="3">
                  <c:v>5</c:v>
                </c:pt>
                <c:pt idx="4">
                  <c:v>7</c:v>
                </c:pt>
                <c:pt idx="5">
                  <c:v>1</c:v>
                </c:pt>
                <c:pt idx="6">
                  <c:v>5</c:v>
                </c:pt>
                <c:pt idx="7">
                  <c:v>3</c:v>
                </c:pt>
                <c:pt idx="8">
                  <c:v>5</c:v>
                </c:pt>
                <c:pt idx="9">
                  <c:v>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978C-7441-BA76-A0E841B45AE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462803472"/>
        <c:axId val="-402492592"/>
      </c:scatterChart>
      <c:valAx>
        <c:axId val="-462803472"/>
        <c:scaling>
          <c:orientation val="minMax"/>
          <c:max val="10"/>
          <c:min val="0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-402492592"/>
        <c:crosses val="autoZero"/>
        <c:crossBetween val="midCat"/>
        <c:majorUnit val="1"/>
      </c:valAx>
      <c:valAx>
        <c:axId val="-402492592"/>
        <c:scaling>
          <c:orientation val="minMax"/>
          <c:max val="10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-462803472"/>
        <c:crosses val="autoZero"/>
        <c:crossBetween val="midCat"/>
        <c:majorUnit val="1"/>
      </c:valAx>
    </c:plotArea>
    <c:plotVisOnly val="1"/>
    <c:dispBlanksAs val="gap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marker>
            <c:symbol val="diamond"/>
            <c:size val="14"/>
            <c:spPr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c:spPr>
          </c:marker>
          <c:xVal>
            <c:numRef>
              <c:f>Sheet1!$B$2:$B$11</c:f>
              <c:numCache>
                <c:formatCode>General</c:formatCode>
                <c:ptCount val="10"/>
                <c:pt idx="0">
                  <c:v>3</c:v>
                </c:pt>
                <c:pt idx="1">
                  <c:v>3</c:v>
                </c:pt>
                <c:pt idx="2">
                  <c:v>3</c:v>
                </c:pt>
                <c:pt idx="3">
                  <c:v>4</c:v>
                </c:pt>
                <c:pt idx="4">
                  <c:v>4</c:v>
                </c:pt>
                <c:pt idx="5">
                  <c:v>5</c:v>
                </c:pt>
                <c:pt idx="6">
                  <c:v>5</c:v>
                </c:pt>
                <c:pt idx="7">
                  <c:v>7</c:v>
                </c:pt>
                <c:pt idx="8">
                  <c:v>7</c:v>
                </c:pt>
                <c:pt idx="9">
                  <c:v>8</c:v>
                </c:pt>
              </c:numCache>
            </c:numRef>
          </c:xVal>
          <c:yVal>
            <c:numRef>
              <c:f>Sheet1!$C$2:$C$11</c:f>
              <c:numCache>
                <c:formatCode>General</c:formatCode>
                <c:ptCount val="10"/>
                <c:pt idx="0">
                  <c:v>4</c:v>
                </c:pt>
                <c:pt idx="1">
                  <c:v>6</c:v>
                </c:pt>
                <c:pt idx="2">
                  <c:v>8</c:v>
                </c:pt>
                <c:pt idx="3">
                  <c:v>5</c:v>
                </c:pt>
                <c:pt idx="4">
                  <c:v>7</c:v>
                </c:pt>
                <c:pt idx="5">
                  <c:v>1</c:v>
                </c:pt>
                <c:pt idx="6">
                  <c:v>5</c:v>
                </c:pt>
                <c:pt idx="7">
                  <c:v>3</c:v>
                </c:pt>
                <c:pt idx="8">
                  <c:v>5</c:v>
                </c:pt>
                <c:pt idx="9">
                  <c:v>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18F6-AE4D-8302-4A3CB443C94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429328880"/>
        <c:axId val="-429431808"/>
      </c:scatterChart>
      <c:valAx>
        <c:axId val="-429328880"/>
        <c:scaling>
          <c:orientation val="minMax"/>
          <c:max val="10"/>
          <c:min val="0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-429431808"/>
        <c:crosses val="autoZero"/>
        <c:crossBetween val="midCat"/>
        <c:majorUnit val="1"/>
      </c:valAx>
      <c:valAx>
        <c:axId val="-429431808"/>
        <c:scaling>
          <c:orientation val="minMax"/>
          <c:max val="10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-429328880"/>
        <c:crosses val="autoZero"/>
        <c:crossBetween val="midCat"/>
        <c:majorUnit val="1"/>
      </c:valAx>
    </c:plotArea>
    <c:plotVisOnly val="1"/>
    <c:dispBlanksAs val="gap"/>
    <c:showDLblsOverMax val="0"/>
  </c:chart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marker>
            <c:symbol val="diamond"/>
            <c:size val="14"/>
            <c:spPr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c:spPr>
          </c:marker>
          <c:xVal>
            <c:numRef>
              <c:f>Sheet1!$B$2:$B$11</c:f>
              <c:numCache>
                <c:formatCode>General</c:formatCode>
                <c:ptCount val="10"/>
                <c:pt idx="0">
                  <c:v>3</c:v>
                </c:pt>
                <c:pt idx="1">
                  <c:v>3</c:v>
                </c:pt>
                <c:pt idx="2">
                  <c:v>3</c:v>
                </c:pt>
                <c:pt idx="3">
                  <c:v>4</c:v>
                </c:pt>
                <c:pt idx="4">
                  <c:v>4</c:v>
                </c:pt>
                <c:pt idx="5">
                  <c:v>5</c:v>
                </c:pt>
                <c:pt idx="6">
                  <c:v>5</c:v>
                </c:pt>
                <c:pt idx="7">
                  <c:v>7</c:v>
                </c:pt>
                <c:pt idx="8">
                  <c:v>7</c:v>
                </c:pt>
                <c:pt idx="9">
                  <c:v>8</c:v>
                </c:pt>
              </c:numCache>
            </c:numRef>
          </c:xVal>
          <c:yVal>
            <c:numRef>
              <c:f>Sheet1!$C$2:$C$11</c:f>
              <c:numCache>
                <c:formatCode>General</c:formatCode>
                <c:ptCount val="10"/>
                <c:pt idx="0">
                  <c:v>4</c:v>
                </c:pt>
                <c:pt idx="1">
                  <c:v>6</c:v>
                </c:pt>
                <c:pt idx="2">
                  <c:v>8</c:v>
                </c:pt>
                <c:pt idx="3">
                  <c:v>5</c:v>
                </c:pt>
                <c:pt idx="4">
                  <c:v>7</c:v>
                </c:pt>
                <c:pt idx="5">
                  <c:v>1</c:v>
                </c:pt>
                <c:pt idx="6">
                  <c:v>5</c:v>
                </c:pt>
                <c:pt idx="7">
                  <c:v>3</c:v>
                </c:pt>
                <c:pt idx="8">
                  <c:v>5</c:v>
                </c:pt>
                <c:pt idx="9">
                  <c:v>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B05C-C449-8030-9D1B1284D3A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394809856"/>
        <c:axId val="-395261056"/>
      </c:scatterChart>
      <c:valAx>
        <c:axId val="-394809856"/>
        <c:scaling>
          <c:orientation val="minMax"/>
          <c:max val="10"/>
          <c:min val="0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-395261056"/>
        <c:crosses val="autoZero"/>
        <c:crossBetween val="midCat"/>
        <c:majorUnit val="1"/>
      </c:valAx>
      <c:valAx>
        <c:axId val="-395261056"/>
        <c:scaling>
          <c:orientation val="minMax"/>
          <c:max val="10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-394809856"/>
        <c:crosses val="autoZero"/>
        <c:crossBetween val="midCat"/>
        <c:majorUnit val="1"/>
      </c:valAx>
    </c:plotArea>
    <c:plotVisOnly val="1"/>
    <c:dispBlanksAs val="gap"/>
    <c:showDLblsOverMax val="0"/>
  </c:chart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marker>
            <c:symbol val="diamond"/>
            <c:size val="14"/>
            <c:spPr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c:spPr>
          </c:marker>
          <c:xVal>
            <c:numRef>
              <c:f>Sheet1!$B$2:$B$11</c:f>
              <c:numCache>
                <c:formatCode>General</c:formatCode>
                <c:ptCount val="10"/>
                <c:pt idx="0">
                  <c:v>3</c:v>
                </c:pt>
                <c:pt idx="1">
                  <c:v>3</c:v>
                </c:pt>
                <c:pt idx="2">
                  <c:v>3</c:v>
                </c:pt>
                <c:pt idx="3">
                  <c:v>4</c:v>
                </c:pt>
                <c:pt idx="4">
                  <c:v>4</c:v>
                </c:pt>
                <c:pt idx="5">
                  <c:v>5</c:v>
                </c:pt>
                <c:pt idx="6">
                  <c:v>5</c:v>
                </c:pt>
                <c:pt idx="7">
                  <c:v>7</c:v>
                </c:pt>
                <c:pt idx="8">
                  <c:v>7</c:v>
                </c:pt>
                <c:pt idx="9">
                  <c:v>8</c:v>
                </c:pt>
              </c:numCache>
            </c:numRef>
          </c:xVal>
          <c:yVal>
            <c:numRef>
              <c:f>Sheet1!$C$2:$C$11</c:f>
              <c:numCache>
                <c:formatCode>General</c:formatCode>
                <c:ptCount val="10"/>
                <c:pt idx="0">
                  <c:v>4</c:v>
                </c:pt>
                <c:pt idx="1">
                  <c:v>6</c:v>
                </c:pt>
                <c:pt idx="2">
                  <c:v>8</c:v>
                </c:pt>
                <c:pt idx="3">
                  <c:v>5</c:v>
                </c:pt>
                <c:pt idx="4">
                  <c:v>7</c:v>
                </c:pt>
                <c:pt idx="5">
                  <c:v>1</c:v>
                </c:pt>
                <c:pt idx="6">
                  <c:v>5</c:v>
                </c:pt>
                <c:pt idx="7">
                  <c:v>3</c:v>
                </c:pt>
                <c:pt idx="8">
                  <c:v>5</c:v>
                </c:pt>
                <c:pt idx="9">
                  <c:v>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A532-C547-8BCB-2B8540D4C73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428890432"/>
        <c:axId val="-430915936"/>
      </c:scatterChart>
      <c:valAx>
        <c:axId val="-428890432"/>
        <c:scaling>
          <c:orientation val="minMax"/>
          <c:max val="10"/>
          <c:min val="0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-430915936"/>
        <c:crosses val="autoZero"/>
        <c:crossBetween val="midCat"/>
        <c:majorUnit val="1"/>
      </c:valAx>
      <c:valAx>
        <c:axId val="-430915936"/>
        <c:scaling>
          <c:orientation val="minMax"/>
          <c:max val="10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-428890432"/>
        <c:crosses val="autoZero"/>
        <c:crossBetween val="midCat"/>
        <c:majorUnit val="1"/>
      </c:valAx>
    </c:plotArea>
    <c:plotVisOnly val="1"/>
    <c:dispBlanksAs val="gap"/>
    <c:showDLblsOverMax val="0"/>
  </c:chart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marker>
            <c:symbol val="diamond"/>
            <c:size val="14"/>
            <c:spPr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c:spPr>
          </c:marker>
          <c:xVal>
            <c:numRef>
              <c:f>Sheet1!$B$2:$B$11</c:f>
              <c:numCache>
                <c:formatCode>General</c:formatCode>
                <c:ptCount val="10"/>
                <c:pt idx="0">
                  <c:v>3</c:v>
                </c:pt>
                <c:pt idx="1">
                  <c:v>3</c:v>
                </c:pt>
                <c:pt idx="2">
                  <c:v>3</c:v>
                </c:pt>
                <c:pt idx="3">
                  <c:v>4</c:v>
                </c:pt>
                <c:pt idx="4">
                  <c:v>4</c:v>
                </c:pt>
                <c:pt idx="5">
                  <c:v>5</c:v>
                </c:pt>
                <c:pt idx="6">
                  <c:v>5</c:v>
                </c:pt>
                <c:pt idx="7">
                  <c:v>7</c:v>
                </c:pt>
                <c:pt idx="8">
                  <c:v>7</c:v>
                </c:pt>
                <c:pt idx="9">
                  <c:v>8</c:v>
                </c:pt>
              </c:numCache>
            </c:numRef>
          </c:xVal>
          <c:yVal>
            <c:numRef>
              <c:f>Sheet1!$C$2:$C$11</c:f>
              <c:numCache>
                <c:formatCode>General</c:formatCode>
                <c:ptCount val="10"/>
                <c:pt idx="0">
                  <c:v>4</c:v>
                </c:pt>
                <c:pt idx="1">
                  <c:v>6</c:v>
                </c:pt>
                <c:pt idx="2">
                  <c:v>8</c:v>
                </c:pt>
                <c:pt idx="3">
                  <c:v>5</c:v>
                </c:pt>
                <c:pt idx="4">
                  <c:v>7</c:v>
                </c:pt>
                <c:pt idx="5">
                  <c:v>1</c:v>
                </c:pt>
                <c:pt idx="6">
                  <c:v>5</c:v>
                </c:pt>
                <c:pt idx="7">
                  <c:v>3</c:v>
                </c:pt>
                <c:pt idx="8">
                  <c:v>5</c:v>
                </c:pt>
                <c:pt idx="9">
                  <c:v>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7080-7448-9F5A-788BE50FCEF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402352688"/>
        <c:axId val="-309640448"/>
      </c:scatterChart>
      <c:valAx>
        <c:axId val="-402352688"/>
        <c:scaling>
          <c:orientation val="minMax"/>
          <c:max val="10"/>
          <c:min val="0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-309640448"/>
        <c:crosses val="autoZero"/>
        <c:crossBetween val="midCat"/>
        <c:majorUnit val="1"/>
      </c:valAx>
      <c:valAx>
        <c:axId val="-309640448"/>
        <c:scaling>
          <c:orientation val="minMax"/>
          <c:max val="10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-402352688"/>
        <c:crosses val="autoZero"/>
        <c:crossBetween val="midCat"/>
        <c:majorUnit val="1"/>
      </c:valAx>
    </c:plotArea>
    <c:plotVisOnly val="1"/>
    <c:dispBlanksAs val="gap"/>
    <c:showDLblsOverMax val="0"/>
  </c:chart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marker>
            <c:symbol val="diamond"/>
            <c:size val="14"/>
            <c:spPr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c:spPr>
          </c:marker>
          <c:xVal>
            <c:numRef>
              <c:f>Sheet1!$B$2:$B$11</c:f>
              <c:numCache>
                <c:formatCode>General</c:formatCode>
                <c:ptCount val="10"/>
                <c:pt idx="0">
                  <c:v>3</c:v>
                </c:pt>
                <c:pt idx="1">
                  <c:v>3</c:v>
                </c:pt>
                <c:pt idx="2">
                  <c:v>3</c:v>
                </c:pt>
                <c:pt idx="3">
                  <c:v>4</c:v>
                </c:pt>
                <c:pt idx="4">
                  <c:v>4</c:v>
                </c:pt>
                <c:pt idx="5">
                  <c:v>5</c:v>
                </c:pt>
                <c:pt idx="6">
                  <c:v>5</c:v>
                </c:pt>
                <c:pt idx="7">
                  <c:v>7</c:v>
                </c:pt>
                <c:pt idx="8">
                  <c:v>7</c:v>
                </c:pt>
                <c:pt idx="9">
                  <c:v>8</c:v>
                </c:pt>
              </c:numCache>
            </c:numRef>
          </c:xVal>
          <c:yVal>
            <c:numRef>
              <c:f>Sheet1!$C$2:$C$11</c:f>
              <c:numCache>
                <c:formatCode>General</c:formatCode>
                <c:ptCount val="10"/>
                <c:pt idx="0">
                  <c:v>4</c:v>
                </c:pt>
                <c:pt idx="1">
                  <c:v>6</c:v>
                </c:pt>
                <c:pt idx="2">
                  <c:v>8</c:v>
                </c:pt>
                <c:pt idx="3">
                  <c:v>5</c:v>
                </c:pt>
                <c:pt idx="4">
                  <c:v>7</c:v>
                </c:pt>
                <c:pt idx="5">
                  <c:v>1</c:v>
                </c:pt>
                <c:pt idx="6">
                  <c:v>5</c:v>
                </c:pt>
                <c:pt idx="7">
                  <c:v>3</c:v>
                </c:pt>
                <c:pt idx="8">
                  <c:v>5</c:v>
                </c:pt>
                <c:pt idx="9">
                  <c:v>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0D04-6F4F-8778-7A93AF0543B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305875440"/>
        <c:axId val="-305890080"/>
      </c:scatterChart>
      <c:valAx>
        <c:axId val="-305875440"/>
        <c:scaling>
          <c:orientation val="minMax"/>
          <c:max val="10"/>
          <c:min val="0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-305890080"/>
        <c:crosses val="autoZero"/>
        <c:crossBetween val="midCat"/>
        <c:majorUnit val="1"/>
      </c:valAx>
      <c:valAx>
        <c:axId val="-305890080"/>
        <c:scaling>
          <c:orientation val="minMax"/>
          <c:max val="10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-305875440"/>
        <c:crosses val="autoZero"/>
        <c:crossBetween val="midCat"/>
        <c:majorUnit val="1"/>
      </c:valAx>
    </c:plotArea>
    <c:plotVisOnly val="1"/>
    <c:dispBlanksAs val="gap"/>
    <c:showDLblsOverMax val="0"/>
  </c:chart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marker>
            <c:symbol val="diamond"/>
            <c:size val="14"/>
            <c:spPr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c:spPr>
          </c:marker>
          <c:xVal>
            <c:numRef>
              <c:f>Sheet1!$B$2:$B$11</c:f>
              <c:numCache>
                <c:formatCode>General</c:formatCode>
                <c:ptCount val="10"/>
                <c:pt idx="0">
                  <c:v>3</c:v>
                </c:pt>
                <c:pt idx="1">
                  <c:v>3</c:v>
                </c:pt>
                <c:pt idx="2">
                  <c:v>3</c:v>
                </c:pt>
                <c:pt idx="3">
                  <c:v>4</c:v>
                </c:pt>
                <c:pt idx="4">
                  <c:v>4</c:v>
                </c:pt>
                <c:pt idx="5">
                  <c:v>5</c:v>
                </c:pt>
                <c:pt idx="6">
                  <c:v>5</c:v>
                </c:pt>
                <c:pt idx="7">
                  <c:v>7</c:v>
                </c:pt>
                <c:pt idx="8">
                  <c:v>7</c:v>
                </c:pt>
                <c:pt idx="9">
                  <c:v>8</c:v>
                </c:pt>
              </c:numCache>
            </c:numRef>
          </c:xVal>
          <c:yVal>
            <c:numRef>
              <c:f>Sheet1!$C$2:$C$11</c:f>
              <c:numCache>
                <c:formatCode>General</c:formatCode>
                <c:ptCount val="10"/>
                <c:pt idx="0">
                  <c:v>4</c:v>
                </c:pt>
                <c:pt idx="1">
                  <c:v>6</c:v>
                </c:pt>
                <c:pt idx="2">
                  <c:v>8</c:v>
                </c:pt>
                <c:pt idx="3">
                  <c:v>5</c:v>
                </c:pt>
                <c:pt idx="4">
                  <c:v>7</c:v>
                </c:pt>
                <c:pt idx="5">
                  <c:v>1</c:v>
                </c:pt>
                <c:pt idx="6">
                  <c:v>5</c:v>
                </c:pt>
                <c:pt idx="7">
                  <c:v>3</c:v>
                </c:pt>
                <c:pt idx="8">
                  <c:v>5</c:v>
                </c:pt>
                <c:pt idx="9">
                  <c:v>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822B-5243-95FD-B3D213E2DB0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305726592"/>
        <c:axId val="-429095792"/>
      </c:scatterChart>
      <c:valAx>
        <c:axId val="-305726592"/>
        <c:scaling>
          <c:orientation val="minMax"/>
          <c:max val="10"/>
          <c:min val="0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-429095792"/>
        <c:crosses val="autoZero"/>
        <c:crossBetween val="midCat"/>
        <c:majorUnit val="1"/>
      </c:valAx>
      <c:valAx>
        <c:axId val="-429095792"/>
        <c:scaling>
          <c:orientation val="minMax"/>
          <c:max val="10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-305726592"/>
        <c:crosses val="autoZero"/>
        <c:crossBetween val="midCat"/>
        <c:majorUnit val="1"/>
      </c:valAx>
    </c:plotArea>
    <c:plotVisOnly val="1"/>
    <c:dispBlanksAs val="gap"/>
    <c:showDLblsOverMax val="0"/>
  </c:chart>
  <c:externalData r:id="rId2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marker>
            <c:symbol val="diamond"/>
            <c:size val="14"/>
            <c:spPr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c:spPr>
          </c:marker>
          <c:xVal>
            <c:numRef>
              <c:f>Sheet1!$B$2:$B$11</c:f>
              <c:numCache>
                <c:formatCode>General</c:formatCode>
                <c:ptCount val="10"/>
                <c:pt idx="0">
                  <c:v>3</c:v>
                </c:pt>
                <c:pt idx="1">
                  <c:v>3</c:v>
                </c:pt>
                <c:pt idx="2">
                  <c:v>3</c:v>
                </c:pt>
                <c:pt idx="3">
                  <c:v>4</c:v>
                </c:pt>
                <c:pt idx="4">
                  <c:v>4</c:v>
                </c:pt>
                <c:pt idx="5">
                  <c:v>5</c:v>
                </c:pt>
                <c:pt idx="6">
                  <c:v>5</c:v>
                </c:pt>
                <c:pt idx="7">
                  <c:v>7</c:v>
                </c:pt>
                <c:pt idx="8">
                  <c:v>7</c:v>
                </c:pt>
                <c:pt idx="9">
                  <c:v>8</c:v>
                </c:pt>
              </c:numCache>
            </c:numRef>
          </c:xVal>
          <c:yVal>
            <c:numRef>
              <c:f>Sheet1!$C$2:$C$11</c:f>
              <c:numCache>
                <c:formatCode>General</c:formatCode>
                <c:ptCount val="10"/>
                <c:pt idx="0">
                  <c:v>4</c:v>
                </c:pt>
                <c:pt idx="1">
                  <c:v>6</c:v>
                </c:pt>
                <c:pt idx="2">
                  <c:v>8</c:v>
                </c:pt>
                <c:pt idx="3">
                  <c:v>5</c:v>
                </c:pt>
                <c:pt idx="4">
                  <c:v>7</c:v>
                </c:pt>
                <c:pt idx="5">
                  <c:v>1</c:v>
                </c:pt>
                <c:pt idx="6">
                  <c:v>5</c:v>
                </c:pt>
                <c:pt idx="7">
                  <c:v>3</c:v>
                </c:pt>
                <c:pt idx="8">
                  <c:v>5</c:v>
                </c:pt>
                <c:pt idx="9">
                  <c:v>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C034-0C4A-9DE9-F5F7C110A06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395903520"/>
        <c:axId val="-309658832"/>
      </c:scatterChart>
      <c:valAx>
        <c:axId val="-395903520"/>
        <c:scaling>
          <c:orientation val="minMax"/>
          <c:max val="10"/>
          <c:min val="0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-309658832"/>
        <c:crosses val="autoZero"/>
        <c:crossBetween val="midCat"/>
        <c:majorUnit val="1"/>
      </c:valAx>
      <c:valAx>
        <c:axId val="-309658832"/>
        <c:scaling>
          <c:orientation val="minMax"/>
          <c:max val="10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-395903520"/>
        <c:crosses val="autoZero"/>
        <c:crossBetween val="midCat"/>
        <c:majorUnit val="1"/>
      </c:valAx>
    </c:plotArea>
    <c:plotVisOnly val="1"/>
    <c:dispBlanksAs val="gap"/>
    <c:showDLblsOverMax val="0"/>
  </c:chart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5A3957-4C3A-0949-A668-E5B432EFB7B5}" type="datetimeFigureOut">
              <a:rPr lang="en-US" smtClean="0"/>
              <a:t>10/7/25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13BE1D-9CA5-194E-A79F-6FE8485E6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1650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C37BE81-25FA-464E-A2F0-A651BAE83B62}" type="slidenum">
              <a:rPr lang="zh-TW" altLang="en-US" smtClean="0"/>
              <a:pPr>
                <a:defRPr/>
              </a:pPr>
              <a:t>54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067401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zh-TW"/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B3C50D5E-0737-0440-9378-F568BCCB17A8}" type="slidenum">
              <a:rPr lang="en-US" altLang="zh-TW" sz="1300"/>
              <a:pPr eaLnBrk="1" hangingPunct="1">
                <a:spcBef>
                  <a:spcPct val="0"/>
                </a:spcBef>
              </a:pPr>
              <a:t>109</a:t>
            </a:fld>
            <a:endParaRPr lang="en-US" altLang="zh-TW" sz="1300"/>
          </a:p>
        </p:txBody>
      </p:sp>
    </p:spTree>
    <p:extLst>
      <p:ext uri="{BB962C8B-B14F-4D97-AF65-F5344CB8AC3E}">
        <p14:creationId xmlns:p14="http://schemas.microsoft.com/office/powerpoint/2010/main" val="15543707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zh-TW"/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873B3FA6-6447-8F4C-9088-1F40206D18E6}" type="slidenum">
              <a:rPr lang="en-US" altLang="zh-TW" sz="1300"/>
              <a:pPr eaLnBrk="1" hangingPunct="1">
                <a:spcBef>
                  <a:spcPct val="0"/>
                </a:spcBef>
              </a:pPr>
              <a:t>110</a:t>
            </a:fld>
            <a:endParaRPr lang="en-US" altLang="zh-TW" sz="1300"/>
          </a:p>
        </p:txBody>
      </p:sp>
    </p:spTree>
    <p:extLst>
      <p:ext uri="{BB962C8B-B14F-4D97-AF65-F5344CB8AC3E}">
        <p14:creationId xmlns:p14="http://schemas.microsoft.com/office/powerpoint/2010/main" val="14293187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zh-TW"/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2F3EF424-140D-3040-8FF3-22C025B605A8}" type="slidenum">
              <a:rPr lang="en-US" altLang="zh-TW" sz="1300"/>
              <a:pPr eaLnBrk="1" hangingPunct="1">
                <a:spcBef>
                  <a:spcPct val="0"/>
                </a:spcBef>
              </a:pPr>
              <a:t>112</a:t>
            </a:fld>
            <a:endParaRPr lang="en-US" altLang="zh-TW" sz="1300"/>
          </a:p>
        </p:txBody>
      </p:sp>
    </p:spTree>
    <p:extLst>
      <p:ext uri="{BB962C8B-B14F-4D97-AF65-F5344CB8AC3E}">
        <p14:creationId xmlns:p14="http://schemas.microsoft.com/office/powerpoint/2010/main" val="22638963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zh-TW"/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4F490D13-DA65-6C43-9899-BD8A9CE9A0B8}" type="slidenum">
              <a:rPr lang="en-US" altLang="zh-TW" sz="1300"/>
              <a:pPr eaLnBrk="1" hangingPunct="1">
                <a:spcBef>
                  <a:spcPct val="0"/>
                </a:spcBef>
              </a:pPr>
              <a:t>113</a:t>
            </a:fld>
            <a:endParaRPr lang="en-US" altLang="zh-TW" sz="1300"/>
          </a:p>
        </p:txBody>
      </p:sp>
    </p:spTree>
    <p:extLst>
      <p:ext uri="{BB962C8B-B14F-4D97-AF65-F5344CB8AC3E}">
        <p14:creationId xmlns:p14="http://schemas.microsoft.com/office/powerpoint/2010/main" val="35608170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zh-TW"/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847ECBB0-0D06-E245-A4BB-116EA6FD3CA1}" type="slidenum">
              <a:rPr lang="en-US" altLang="zh-TW" sz="1300"/>
              <a:pPr eaLnBrk="1" hangingPunct="1">
                <a:spcBef>
                  <a:spcPct val="0"/>
                </a:spcBef>
              </a:pPr>
              <a:t>114</a:t>
            </a:fld>
            <a:endParaRPr lang="en-US" altLang="zh-TW" sz="1300"/>
          </a:p>
        </p:txBody>
      </p:sp>
    </p:spTree>
    <p:extLst>
      <p:ext uri="{BB962C8B-B14F-4D97-AF65-F5344CB8AC3E}">
        <p14:creationId xmlns:p14="http://schemas.microsoft.com/office/powerpoint/2010/main" val="32345732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9155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9156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565D0B71-3C63-DD43-88FC-589C35FC05CC}" type="slidenum">
              <a:rPr lang="zh-TW" altLang="en-US" sz="1300"/>
              <a:pPr eaLnBrk="1" hangingPunct="1">
                <a:spcBef>
                  <a:spcPct val="0"/>
                </a:spcBef>
              </a:pPr>
              <a:t>118</a:t>
            </a:fld>
            <a:endParaRPr lang="zh-TW" altLang="en-US" sz="1300"/>
          </a:p>
        </p:txBody>
      </p:sp>
    </p:spTree>
    <p:extLst>
      <p:ext uri="{BB962C8B-B14F-4D97-AF65-F5344CB8AC3E}">
        <p14:creationId xmlns:p14="http://schemas.microsoft.com/office/powerpoint/2010/main" val="7727869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0179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0180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D6F09685-C9FF-A540-8F91-CD668D87CF94}" type="slidenum">
              <a:rPr lang="zh-TW" altLang="en-US" sz="1300"/>
              <a:pPr eaLnBrk="1" hangingPunct="1">
                <a:spcBef>
                  <a:spcPct val="0"/>
                </a:spcBef>
              </a:pPr>
              <a:t>126</a:t>
            </a:fld>
            <a:endParaRPr lang="zh-TW" altLang="en-US" sz="1300"/>
          </a:p>
        </p:txBody>
      </p:sp>
    </p:spTree>
    <p:extLst>
      <p:ext uri="{BB962C8B-B14F-4D97-AF65-F5344CB8AC3E}">
        <p14:creationId xmlns:p14="http://schemas.microsoft.com/office/powerpoint/2010/main" val="27621320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DCC4B-04C0-E345-9135-AF2AAC1F6D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97307F-E82F-6C41-94D7-0B918F0307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3F9956-9324-FB4E-AEF2-D9D738D02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B3FA3-22CF-D24E-9257-B4BAD3401880}" type="datetime1">
              <a:rPr lang="en-US" smtClean="0"/>
              <a:t>10/7/25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2AD58-8C94-5746-A2CF-4E8B65CDE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2A6D2F-B142-C34E-B53B-8319FC562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9653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A46172-8336-0A40-B4C3-4D8A5C93F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E20883-F177-154D-8E05-CA7696CC36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6D4DA9-1F29-B84E-80DC-389667922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39A0E-6D67-224D-9CFD-01A351FD6A9C}" type="datetime1">
              <a:rPr lang="en-US" smtClean="0"/>
              <a:t>10/7/25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05BD03-736F-184E-8D7C-026EFBAE6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FAE6B7-5864-5F49-A039-0A08BCD12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193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38E1BA-4517-8F4C-BECF-2D4D4F9475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935B11-57DD-6647-A778-87C8BED79B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55C4B8-A561-E841-8C61-AA17720C8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E26E0-5B06-6D4B-BE9C-55EAEC63A6AC}" type="datetime1">
              <a:rPr lang="en-US" smtClean="0"/>
              <a:t>10/7/25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337148-7E46-1642-856B-2C5035058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149ADD-0B1A-2C4D-963C-BCAD6CA8E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2969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標題，文字及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06400" y="381000"/>
            <a:ext cx="11203517" cy="6096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406400" y="1371600"/>
            <a:ext cx="5537200" cy="51054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quarter" idx="2"/>
          </p:nvPr>
        </p:nvSpPr>
        <p:spPr>
          <a:xfrm>
            <a:off x="6146800" y="1371600"/>
            <a:ext cx="5537200" cy="24765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sz="quarter" idx="3"/>
          </p:nvPr>
        </p:nvSpPr>
        <p:spPr>
          <a:xfrm>
            <a:off x="6146800" y="4000500"/>
            <a:ext cx="5537200" cy="24765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日期版面配置區 5"/>
          <p:cNvSpPr>
            <a:spLocks noGrp="1"/>
          </p:cNvSpPr>
          <p:nvPr>
            <p:ph type="dt" sz="half" idx="10"/>
          </p:nvPr>
        </p:nvSpPr>
        <p:spPr>
          <a:xfrm>
            <a:off x="406400" y="6477000"/>
            <a:ext cx="25400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6F5B61-44A2-4480-9C15-24562A284272}" type="datetime4">
              <a:rPr lang="en-US" altLang="zh-TW"/>
              <a:pPr>
                <a:defRPr/>
              </a:pPr>
              <a:t>October 7, 2025</a:t>
            </a:fld>
            <a:endParaRPr lang="en-US" altLang="zh-TW"/>
          </a:p>
        </p:txBody>
      </p:sp>
      <p:sp>
        <p:nvSpPr>
          <p:cNvPr id="7" name="頁尾版面配置區 6"/>
          <p:cNvSpPr>
            <a:spLocks noGrp="1"/>
          </p:cNvSpPr>
          <p:nvPr>
            <p:ph type="ftr" sz="quarter" idx="11"/>
          </p:nvPr>
        </p:nvSpPr>
        <p:spPr>
          <a:xfrm>
            <a:off x="4470400" y="6477000"/>
            <a:ext cx="3860800" cy="381000"/>
          </a:xfrm>
        </p:spPr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altLang="zh-TW"/>
              <a:t>Data Mining: Concepts and Techniques</a:t>
            </a:r>
          </a:p>
        </p:txBody>
      </p:sp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>
          <a:xfrm>
            <a:off x="9652000" y="6477000"/>
            <a:ext cx="2540000" cy="381000"/>
          </a:xfrm>
        </p:spPr>
        <p:txBody>
          <a:bodyPr/>
          <a:lstStyle>
            <a:lvl1pPr>
              <a:defRPr/>
            </a:lvl1pPr>
          </a:lstStyle>
          <a:p>
            <a:fld id="{313778F6-7095-E846-99AF-342894466CFF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281274421"/>
      </p:ext>
    </p:extLst>
  </p:cSld>
  <p:clrMapOvr>
    <a:masterClrMapping/>
  </p:clrMapOvr>
  <p:transition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BE4ED-5B09-6A4A-B804-3F95E7CDB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325563"/>
          </a:xfrm>
        </p:spPr>
        <p:txBody>
          <a:bodyPr>
            <a:normAutofit/>
          </a:bodyPr>
          <a:lstStyle>
            <a:lvl1pPr algn="ctr">
              <a:lnSpc>
                <a:spcPct val="100000"/>
              </a:lnSpc>
              <a:defRPr sz="4800" b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C68D9A-CD57-CE49-8834-30E3992BCD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615044"/>
            <a:ext cx="11222181" cy="4738255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32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8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4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0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18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C9C6CC-B570-4F45-86AC-540D1BEBC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4267" y="6460525"/>
            <a:ext cx="2743200" cy="365125"/>
          </a:xfrm>
        </p:spPr>
        <p:txBody>
          <a:bodyPr/>
          <a:lstStyle/>
          <a:p>
            <a:fld id="{3AF6F8BD-BCC6-7D43-A79E-885049D004FB}" type="datetime1">
              <a:rPr lang="en-US" smtClean="0"/>
              <a:t>10/7/25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D60589-8BB0-5240-B769-F0C1B0E4F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2098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16F5F2-9431-DB42-A29F-B6D0844B8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59797" y="6562244"/>
            <a:ext cx="960699" cy="239655"/>
          </a:xfrm>
        </p:spPr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064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A8BE4-B9DB-8B46-BE99-ED3CD2034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DFA206-4434-6C49-93D6-8FB3309A09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96590A-DE44-944F-A5EE-1F6F42A06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B91CB-B2E0-BC45-A47A-800ECE7C338D}" type="datetime1">
              <a:rPr lang="en-US" smtClean="0"/>
              <a:t>10/7/25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F59D8B-60E1-EF4B-98C5-B7F4C2B78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EB3723-86B1-B349-9F2F-09C62F85E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3583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65C9C-EC45-E046-A3D4-2894A3040F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92FDE4-30E7-4649-822C-2D4099F6B0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DCFADF-67B0-0644-8361-4420EA3D40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BDBED8-2B40-EA47-A7D2-0AA3D29F0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5BBA4-D3DD-E64D-B22D-26AB1DAC96C8}" type="datetime1">
              <a:rPr lang="en-US" smtClean="0"/>
              <a:t>10/7/25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8B1922-CDFB-504A-97B2-40E4B4D8A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CEE245-AF96-D849-A4E3-6D346AFC5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435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2ECE3-9FE9-2549-980A-462110ABE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1AEA5C-9D0D-8540-A802-044357BA9A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E4DC00-D8DE-A24F-A23A-E81A91EDE3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DFDA34-08D1-8B4A-A358-1EB1A2A082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C2EC87-22D6-044E-A89A-063D1D3ED3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8721565-F153-184B-8089-F20E5C8BE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8BD54-CFAB-9A4A-A893-D1FFE0B82A24}" type="datetime1">
              <a:rPr lang="en-US" smtClean="0"/>
              <a:t>10/7/25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E93DEC-A740-CB4B-9590-8DF2B9765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17F901-E097-5540-B08C-3E642445C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0069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49EC7A-C47E-9946-9B90-160BDE67B7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48236E-5C25-094A-990A-B390F559E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865FB-1085-8649-9C39-7DD624120DB2}" type="datetime1">
              <a:rPr lang="en-US" smtClean="0"/>
              <a:t>10/7/25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FB224D-7B77-F246-86B4-B234C2E94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1347A5-4489-DF44-9AA3-B64959E2C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330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D6F886-4BA7-0040-8ACE-5C7FAE557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09962-BA7E-D649-BE8D-7B231E22E385}" type="datetime1">
              <a:rPr lang="en-US" smtClean="0"/>
              <a:t>10/7/25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7D98E3-0A3F-0448-8AA0-D38E4BFA1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35C1BB-88EF-9448-8DE7-F4A5DABE9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457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96DE33-7AE5-8543-AF89-B5653C781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9E98C8-7EDE-CE4D-A528-970586C98E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9EB3E7-F144-F641-B54D-3EB47B8E72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F0B833-546C-6148-B1FA-57BC3099BA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A777E-FE95-3E40-9E3A-837DD39FEE15}" type="datetime1">
              <a:rPr lang="en-US" smtClean="0"/>
              <a:t>10/7/25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4FA3FB-D1B1-0746-848E-1BEF540F2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DA8433-197A-2142-8CEE-EF06B5D6F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7036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F806E-8191-AF49-8CB3-41DE28791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DE83BE-7594-C041-A25D-3B73D4218E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88B594-88B6-6149-B1FD-74BAD06D93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AC2BA2-1BA6-C449-A364-D072C486C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62F62-C870-1A46-B89C-F9319BBEAAC6}" type="datetime1">
              <a:rPr lang="en-US" smtClean="0"/>
              <a:t>10/7/25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635E02-B667-C745-939D-5B704920F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628B53-7F35-524C-B44E-89322CDF9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828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8214AE-FC9D-504C-9A5B-0B18C04B9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A25B55-C874-BC45-9CCA-C277E871D4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61020D-CF91-734E-B3D3-51E961C971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277300-BA5E-404D-9C5C-6790A31E4A9D}" type="datetime1">
              <a:rPr lang="en-US" smtClean="0"/>
              <a:t>10/7/25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A2CA18-9323-ED4D-9C5F-8CE6AE0631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7D4A42-A60C-0741-81C2-92B55CA94A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50931" y="6481000"/>
            <a:ext cx="1005444" cy="3444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991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1">
              <a:lumMod val="75000"/>
            </a:schemeClr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7.png"/><Relationship Id="rId3" Type="http://schemas.openxmlformats.org/officeDocument/2006/relationships/hyperlink" Target="http://www.mis.ntpu.edu.tw/en/" TargetMode="External"/><Relationship Id="rId7" Type="http://schemas.openxmlformats.org/officeDocument/2006/relationships/image" Target="../media/image1.jpeg"/><Relationship Id="rId12" Type="http://schemas.openxmlformats.org/officeDocument/2006/relationships/image" Target="../media/image6.jpeg"/><Relationship Id="rId17" Type="http://schemas.openxmlformats.org/officeDocument/2006/relationships/image" Target="../media/image10.png"/><Relationship Id="rId2" Type="http://schemas.openxmlformats.org/officeDocument/2006/relationships/hyperlink" Target="https://web.ntpu.edu.tw/~myday/" TargetMode="External"/><Relationship Id="rId16" Type="http://schemas.openxmlformats.org/officeDocument/2006/relationships/hyperlink" Target="https://meet.google.com/paj-zhhj-mya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eb.ntpu.edu.tw/~myday" TargetMode="External"/><Relationship Id="rId11" Type="http://schemas.openxmlformats.org/officeDocument/2006/relationships/image" Target="../media/image5.png"/><Relationship Id="rId5" Type="http://schemas.openxmlformats.org/officeDocument/2006/relationships/hyperlink" Target="http://mail.im.tku.edu.tw/~myday/" TargetMode="External"/><Relationship Id="rId15" Type="http://schemas.openxmlformats.org/officeDocument/2006/relationships/image" Target="../media/image9.png"/><Relationship Id="rId10" Type="http://schemas.openxmlformats.org/officeDocument/2006/relationships/image" Target="../media/image4.png"/><Relationship Id="rId4" Type="http://schemas.openxmlformats.org/officeDocument/2006/relationships/hyperlink" Target="https://www.ntpu.edu.tw/" TargetMode="External"/><Relationship Id="rId9" Type="http://schemas.openxmlformats.org/officeDocument/2006/relationships/image" Target="../media/image3.png"/><Relationship Id="rId14" Type="http://schemas.openxmlformats.org/officeDocument/2006/relationships/image" Target="../media/image8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ageron/handson-ml3" TargetMode="External"/><Relationship Id="rId2" Type="http://schemas.openxmlformats.org/officeDocument/2006/relationships/hyperlink" Target="https://www.amazon.com/Hands-Machine-Learning-Scikit-Learn-TensorFlow/dp/1098125975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wmf"/><Relationship Id="rId2" Type="http://schemas.openxmlformats.org/officeDocument/2006/relationships/oleObject" Target="../embeddings/oleObject17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wmf"/><Relationship Id="rId4" Type="http://schemas.openxmlformats.org/officeDocument/2006/relationships/oleObject" Target="../embeddings/oleObject18.bin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wmf"/><Relationship Id="rId2" Type="http://schemas.openxmlformats.org/officeDocument/2006/relationships/oleObject" Target="../embeddings/oleObject19.bin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emf"/><Relationship Id="rId7" Type="http://schemas.openxmlformats.org/officeDocument/2006/relationships/image" Target="../media/image91.emf"/><Relationship Id="rId2" Type="http://schemas.openxmlformats.org/officeDocument/2006/relationships/oleObject" Target="../embeddings/oleObject20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22.bin"/><Relationship Id="rId5" Type="http://schemas.openxmlformats.org/officeDocument/2006/relationships/image" Target="../media/image90.emf"/><Relationship Id="rId4" Type="http://schemas.openxmlformats.org/officeDocument/2006/relationships/oleObject" Target="../embeddings/oleObject21.bin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github.com/ageron/handson-ml3/blob/9bd4f4c23a55a50f3f4b511158ac257e477343fd/07_ensemble_learning_and_random_forests.ipynb" TargetMode="External"/><Relationship Id="rId13" Type="http://schemas.openxmlformats.org/officeDocument/2006/relationships/hyperlink" Target="https://github.com/ageron/handson-ml3/blob/9bd4f4c23a55a50f3f4b511158ac257e477343fd/12_custom_models_and_training_with_tensorflow.ipynb" TargetMode="External"/><Relationship Id="rId18" Type="http://schemas.openxmlformats.org/officeDocument/2006/relationships/hyperlink" Target="https://github.com/ageron/handson-ml3/blob/9bd4f4c23a55a50f3f4b511158ac257e477343fd/17_autoencoders_gans_and_diffusion_models.ipynb" TargetMode="External"/><Relationship Id="rId3" Type="http://schemas.openxmlformats.org/officeDocument/2006/relationships/hyperlink" Target="https://github.com/ageron/handson-ml3/blob/9bd4f4c23a55a50f3f4b511158ac257e477343fd/02_end_to_end_machine_learning_project.ipynb" TargetMode="External"/><Relationship Id="rId21" Type="http://schemas.openxmlformats.org/officeDocument/2006/relationships/hyperlink" Target="https://github.com/ageron/handson-ml3" TargetMode="External"/><Relationship Id="rId7" Type="http://schemas.openxmlformats.org/officeDocument/2006/relationships/hyperlink" Target="https://github.com/ageron/handson-ml3/blob/9bd4f4c23a55a50f3f4b511158ac257e477343fd/06_decision_trees.ipynb" TargetMode="External"/><Relationship Id="rId12" Type="http://schemas.openxmlformats.org/officeDocument/2006/relationships/hyperlink" Target="https://github.com/ageron/handson-ml3/blob/9bd4f4c23a55a50f3f4b511158ac257e477343fd/11_training_deep_neural_networks.ipynb" TargetMode="External"/><Relationship Id="rId17" Type="http://schemas.openxmlformats.org/officeDocument/2006/relationships/hyperlink" Target="https://github.com/ageron/handson-ml3/blob/9bd4f4c23a55a50f3f4b511158ac257e477343fd/16_nlp_with_rnns_and_attention.ipynb" TargetMode="External"/><Relationship Id="rId2" Type="http://schemas.openxmlformats.org/officeDocument/2006/relationships/hyperlink" Target="https://github.com/ageron/handson-ml3/blob/9bd4f4c23a55a50f3f4b511158ac257e477343fd/01_the_machine_learning_landscape.ipynb" TargetMode="External"/><Relationship Id="rId16" Type="http://schemas.openxmlformats.org/officeDocument/2006/relationships/hyperlink" Target="https://github.com/ageron/handson-ml3/blob/9bd4f4c23a55a50f3f4b511158ac257e477343fd/15_processing_sequences_using_rnns_and_cnns.ipynb" TargetMode="External"/><Relationship Id="rId20" Type="http://schemas.openxmlformats.org/officeDocument/2006/relationships/hyperlink" Target="https://github.com/ageron/handson-ml3/blob/9bd4f4c23a55a50f3f4b511158ac257e477343fd/19_training_and_deploying_at_scale.ipynb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github.com/ageron/handson-ml3/blob/9bd4f4c23a55a50f3f4b511158ac257e477343fd/05_support_vector_machines.ipynb" TargetMode="External"/><Relationship Id="rId11" Type="http://schemas.openxmlformats.org/officeDocument/2006/relationships/hyperlink" Target="https://github.com/ageron/handson-ml3/blob/9bd4f4c23a55a50f3f4b511158ac257e477343fd/10_neural_nets_with_keras.ipynb" TargetMode="External"/><Relationship Id="rId5" Type="http://schemas.openxmlformats.org/officeDocument/2006/relationships/hyperlink" Target="https://github.com/ageron/handson-ml3/blob/9bd4f4c23a55a50f3f4b511158ac257e477343fd/04_training_linear_models.ipynb" TargetMode="External"/><Relationship Id="rId15" Type="http://schemas.openxmlformats.org/officeDocument/2006/relationships/hyperlink" Target="https://github.com/ageron/handson-ml3/blob/9bd4f4c23a55a50f3f4b511158ac257e477343fd/14_deep_computer_vision_with_cnns.ipynb" TargetMode="External"/><Relationship Id="rId10" Type="http://schemas.openxmlformats.org/officeDocument/2006/relationships/hyperlink" Target="https://github.com/ageron/handson-ml3/blob/9bd4f4c23a55a50f3f4b511158ac257e477343fd/09_unsupervised_learning.ipynb" TargetMode="External"/><Relationship Id="rId19" Type="http://schemas.openxmlformats.org/officeDocument/2006/relationships/hyperlink" Target="https://github.com/ageron/handson-ml3/blob/9bd4f4c23a55a50f3f4b511158ac257e477343fd/18_reinforcement_learning.ipynb" TargetMode="External"/><Relationship Id="rId4" Type="http://schemas.openxmlformats.org/officeDocument/2006/relationships/hyperlink" Target="https://github.com/ageron/handson-ml3/blob/9bd4f4c23a55a50f3f4b511158ac257e477343fd/03_classification.ipynb" TargetMode="External"/><Relationship Id="rId9" Type="http://schemas.openxmlformats.org/officeDocument/2006/relationships/hyperlink" Target="https://github.com/ageron/handson-ml3/blob/9bd4f4c23a55a50f3f4b511158ac257e477343fd/08_dimensionality_reduction.ipynb" TargetMode="External"/><Relationship Id="rId14" Type="http://schemas.openxmlformats.org/officeDocument/2006/relationships/hyperlink" Target="https://github.com/ageron/handson-ml3/blob/9bd4f4c23a55a50f3f4b511158ac257e477343fd/13_loading_and_preprocessing_data.ipynb" TargetMode="External"/><Relationship Id="rId22" Type="http://schemas.openxmlformats.org/officeDocument/2006/relationships/image" Target="../media/image12.jpg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hyperlink" Target="https://colab.research.google.com/drive/1FEG6DnGvwfUbeo4zJ1zTunjMqf2RkCrT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hyperlink" Target="https://tinyurl.com/imtkupython101" TargetMode="Externa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pn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inyurl.com/imtkupython101" TargetMode="Externa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inyurl.com/imtkupython101" TargetMode="Externa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inyurl.com/imtkupython101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inyurl.com/imtkupython101" TargetMode="Externa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inyurl.com/imtkupython101" TargetMode="External"/><Relationship Id="rId5" Type="http://schemas.openxmlformats.org/officeDocument/2006/relationships/hyperlink" Target="https://tinyurl.com/aintpupython101" TargetMode="External"/><Relationship Id="rId4" Type="http://schemas.openxmlformats.org/officeDocument/2006/relationships/image" Target="../media/image97.png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png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png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png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png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inyurl.com/imtkupython101" TargetMode="Externa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hyperlink" Target="https://colab.research.google.com/drive/1FEG6DnGvwfUbeo4zJ1zTunjMqf2RkCrT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6.png"/><Relationship Id="rId4" Type="http://schemas.openxmlformats.org/officeDocument/2006/relationships/hyperlink" Target="https://tinyurl.com/imtkupython101" TargetMode="Externa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inyurl.com/imtkupython101" TargetMode="Externa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inyurl.com/imtkupython101" TargetMode="Externa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inyurl.com/imtkupython101" TargetMode="Externa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inyurl.com/imtkupython101" TargetMode="Externa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inyurl.com/imtkupython101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inyurl.com/imtkupython101" TargetMode="Externa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inyurl.com/imtkupython101" TargetMode="External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1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tiff"/></Relationships>
</file>

<file path=ppt/slides/_rels/slide1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1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2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hyperlink" Target="https://www.kaggle.com/datasets?search=ESG" TargetMode="External"/><Relationship Id="rId1" Type="http://schemas.openxmlformats.org/officeDocument/2006/relationships/slideLayout" Target="../slideLayouts/slideLayout2.xml"/></Relationships>
</file>

<file path=ppt/slides/_rels/slide2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hyperlink" Target="https://www.kaggle.com/datasets?search=credit+card&amp;sort=votes" TargetMode="External"/><Relationship Id="rId1" Type="http://schemas.openxmlformats.org/officeDocument/2006/relationships/slideLayout" Target="../slideLayouts/slideLayout2.xml"/></Relationships>
</file>

<file path=ppt/slides/_rels/slide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hyperlink" Target="https://www.kaggle.com/datasets/mlg-ulb/creditcardfraud" TargetMode="External"/><Relationship Id="rId1" Type="http://schemas.openxmlformats.org/officeDocument/2006/relationships/slideLayout" Target="../slideLayouts/slideLayout2.xml"/></Relationships>
</file>

<file path=ppt/slides/_rels/slide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hyperlink" Target="https://www.kaggle.com/datasets/mlg-ulb/creditcardfraud/code?datasetId=310&amp;sortBy=voteCount" TargetMode="External"/><Relationship Id="rId1" Type="http://schemas.openxmlformats.org/officeDocument/2006/relationships/slideLayout" Target="../slideLayouts/slideLayout2.xml"/></Relationships>
</file>

<file path=ppt/slides/_rels/slide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hyperlink" Target="https://www.kaggle.com/code/janiobachmann/credit-fraud-dealing-with-imbalanced-datasets" TargetMode="External"/><Relationship Id="rId1" Type="http://schemas.openxmlformats.org/officeDocument/2006/relationships/slideLayout" Target="../slideLayouts/slideLayout2.xml"/></Relationships>
</file>

<file path=ppt/slides/_rels/slide2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hyperlink" Target="https://archive.ics.uci.edu/ml/machine-learning-databases/iris/iris.data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tiff"/><Relationship Id="rId4" Type="http://schemas.openxmlformats.org/officeDocument/2006/relationships/image" Target="../media/image19.tiff"/></Relationships>
</file>

<file path=ppt/slides/_rels/slide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/Relationships>
</file>

<file path=ppt/slides/_rels/slide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/Relationships>
</file>

<file path=ppt/slides/_rels/slide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/Relationships>
</file>

<file path=ppt/slides/_rels/slide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/Relationships>
</file>

<file path=ppt/slides/_rels/slide2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g"/><Relationship Id="rId1" Type="http://schemas.openxmlformats.org/officeDocument/2006/relationships/slideLayout" Target="../slideLayouts/slideLayout2.xml"/></Relationships>
</file>

<file path=ppt/slides/_rels/slide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/Relationships>
</file>

<file path=ppt/slides/_rels/slide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/Relationships>
</file>

<file path=ppt/slides/_rels/slide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/Relationships>
</file>

<file path=ppt/slides/_rels/slide2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/Relationships>
</file>

<file path=ppt/slides/_rels/slide2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/Relationships>
</file>

<file path=ppt/slides/_rels/slide2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/Relationships>
</file>

<file path=ppt/slides/_rels/slide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/Relationships>
</file>

<file path=ppt/slides/_rels/slide2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/Relationships>
</file>

<file path=ppt/slides/_rels/slide2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/Relationships>
</file>

<file path=ppt/slides/_rels/slide2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/Relationships>
</file>

<file path=ppt/slides/_rels/slide2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/Relationships>
</file>

<file path=ppt/slides/_rels/slide2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/Relationships>
</file>

<file path=ppt/slides/_rels/slide2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/Relationships>
</file>

<file path=ppt/slides/_rels/slide2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1.xml.rels><?xml version="1.0" encoding="UTF-8" standalone="yes"?>
<Relationships xmlns="http://schemas.openxmlformats.org/package/2006/relationships"><Relationship Id="rId2" Type="http://schemas.openxmlformats.org/officeDocument/2006/relationships/hyperlink" Target="https://github.com/nlp-with-transformers/notebooks" TargetMode="External"/><Relationship Id="rId1" Type="http://schemas.openxmlformats.org/officeDocument/2006/relationships/slideLayout" Target="../slideLayouts/slideLayout2.xml"/></Relationships>
</file>

<file path=ppt/slides/_rels/slide2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.xml"/></Relationships>
</file>

<file path=ppt/slides/_rels/slide2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.xml"/></Relationships>
</file>

<file path=ppt/slides/_rels/slide2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2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.xml"/></Relationships>
</file>

<file path=ppt/slides/_rels/slide2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.xml"/></Relationships>
</file>

<file path=ppt/slides/_rels/slide2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.xml"/></Relationships>
</file>

<file path=ppt/slides/_rels/slide2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2.xml"/></Relationships>
</file>

<file path=ppt/slides/_rels/slide2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.xml"/></Relationships>
</file>

<file path=ppt/slides/_rels/slide2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/Relationships>
</file>

<file path=ppt/slides/_rels/slide2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2.xml"/></Relationships>
</file>

<file path=ppt/slides/_rels/slide2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2.xml"/></Relationships>
</file>

<file path=ppt/slides/_rels/slide2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2.xml"/></Relationships>
</file>

<file path=ppt/slides/_rels/slide2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2.xml"/></Relationships>
</file>

<file path=ppt/slides/_rels/slide2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2.xml"/></Relationships>
</file>

<file path=ppt/slides/_rels/slide2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2.xml"/></Relationships>
</file>

<file path=ppt/slides/_rels/slide2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2.xml"/></Relationships>
</file>

<file path=ppt/slides/_rels/slide2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2.xml"/></Relationships>
</file>

<file path=ppt/slides/_rels/slide2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/Relationships>
</file>

<file path=ppt/slides/_rels/slide2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2.xml"/></Relationships>
</file>

<file path=ppt/slides/_rels/slide2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2.xml"/></Relationships>
</file>

<file path=ppt/slides/_rels/slide2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2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2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2.xml"/></Relationships>
</file>

<file path=ppt/slides/_rels/slide2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2.xml"/></Relationships>
</file>

<file path=ppt/slides/_rels/slide2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2.xml"/></Relationships>
</file>

<file path=ppt/slides/_rels/slide2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2.xml"/></Relationships>
</file>

<file path=ppt/slides/_rels/slide2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2.xml"/></Relationships>
</file>

<file path=ppt/slides/_rels/slide2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2.xml"/></Relationships>
</file>

<file path=ppt/slides/_rels/slide2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2.xml"/></Relationships>
</file>

<file path=ppt/slides/_rels/slide2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2.xml"/></Relationships>
</file>

<file path=ppt/slides/_rels/slide278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1.png"/></Relationships>
</file>

<file path=ppt/slides/_rels/slide279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inyurl.com/imtkupython101" TargetMode="Externa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80.xml.rels><?xml version="1.0" encoding="UTF-8" standalone="yes"?>
<Relationships xmlns="http://schemas.openxmlformats.org/package/2006/relationships"><Relationship Id="rId8" Type="http://schemas.openxmlformats.org/officeDocument/2006/relationships/hyperlink" Target="https://github.com/ageron/handson-ml3/blob/9bd4f4c23a55a50f3f4b511158ac257e477343fd/07_ensemble_learning_and_random_forests.ipynb" TargetMode="External"/><Relationship Id="rId13" Type="http://schemas.openxmlformats.org/officeDocument/2006/relationships/hyperlink" Target="https://github.com/ageron/handson-ml3/blob/9bd4f4c23a55a50f3f4b511158ac257e477343fd/12_custom_models_and_training_with_tensorflow.ipynb" TargetMode="External"/><Relationship Id="rId18" Type="http://schemas.openxmlformats.org/officeDocument/2006/relationships/hyperlink" Target="https://github.com/ageron/handson-ml3/blob/9bd4f4c23a55a50f3f4b511158ac257e477343fd/17_autoencoders_gans_and_diffusion_models.ipynb" TargetMode="External"/><Relationship Id="rId3" Type="http://schemas.openxmlformats.org/officeDocument/2006/relationships/hyperlink" Target="https://github.com/ageron/handson-ml3/blob/9bd4f4c23a55a50f3f4b511158ac257e477343fd/02_end_to_end_machine_learning_project.ipynb" TargetMode="External"/><Relationship Id="rId21" Type="http://schemas.openxmlformats.org/officeDocument/2006/relationships/hyperlink" Target="https://github.com/ageron/handson-ml3" TargetMode="External"/><Relationship Id="rId7" Type="http://schemas.openxmlformats.org/officeDocument/2006/relationships/hyperlink" Target="https://github.com/ageron/handson-ml3/blob/9bd4f4c23a55a50f3f4b511158ac257e477343fd/06_decision_trees.ipynb" TargetMode="External"/><Relationship Id="rId12" Type="http://schemas.openxmlformats.org/officeDocument/2006/relationships/hyperlink" Target="https://github.com/ageron/handson-ml3/blob/9bd4f4c23a55a50f3f4b511158ac257e477343fd/11_training_deep_neural_networks.ipynb" TargetMode="External"/><Relationship Id="rId17" Type="http://schemas.openxmlformats.org/officeDocument/2006/relationships/hyperlink" Target="https://github.com/ageron/handson-ml3/blob/9bd4f4c23a55a50f3f4b511158ac257e477343fd/16_nlp_with_rnns_and_attention.ipynb" TargetMode="External"/><Relationship Id="rId2" Type="http://schemas.openxmlformats.org/officeDocument/2006/relationships/hyperlink" Target="https://github.com/ageron/handson-ml3/blob/9bd4f4c23a55a50f3f4b511158ac257e477343fd/01_the_machine_learning_landscape.ipynb" TargetMode="External"/><Relationship Id="rId16" Type="http://schemas.openxmlformats.org/officeDocument/2006/relationships/hyperlink" Target="https://github.com/ageron/handson-ml3/blob/9bd4f4c23a55a50f3f4b511158ac257e477343fd/15_processing_sequences_using_rnns_and_cnns.ipynb" TargetMode="External"/><Relationship Id="rId20" Type="http://schemas.openxmlformats.org/officeDocument/2006/relationships/hyperlink" Target="https://github.com/ageron/handson-ml3/blob/9bd4f4c23a55a50f3f4b511158ac257e477343fd/19_training_and_deploying_at_scale.ipynb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github.com/ageron/handson-ml3/blob/9bd4f4c23a55a50f3f4b511158ac257e477343fd/05_support_vector_machines.ipynb" TargetMode="External"/><Relationship Id="rId11" Type="http://schemas.openxmlformats.org/officeDocument/2006/relationships/hyperlink" Target="https://github.com/ageron/handson-ml3/blob/9bd4f4c23a55a50f3f4b511158ac257e477343fd/10_neural_nets_with_keras.ipynb" TargetMode="External"/><Relationship Id="rId5" Type="http://schemas.openxmlformats.org/officeDocument/2006/relationships/hyperlink" Target="https://github.com/ageron/handson-ml3/blob/9bd4f4c23a55a50f3f4b511158ac257e477343fd/04_training_linear_models.ipynb" TargetMode="External"/><Relationship Id="rId15" Type="http://schemas.openxmlformats.org/officeDocument/2006/relationships/hyperlink" Target="https://github.com/ageron/handson-ml3/blob/9bd4f4c23a55a50f3f4b511158ac257e477343fd/14_deep_computer_vision_with_cnns.ipynb" TargetMode="External"/><Relationship Id="rId10" Type="http://schemas.openxmlformats.org/officeDocument/2006/relationships/hyperlink" Target="https://github.com/ageron/handson-ml3/blob/9bd4f4c23a55a50f3f4b511158ac257e477343fd/09_unsupervised_learning.ipynb" TargetMode="External"/><Relationship Id="rId19" Type="http://schemas.openxmlformats.org/officeDocument/2006/relationships/hyperlink" Target="https://github.com/ageron/handson-ml3/blob/9bd4f4c23a55a50f3f4b511158ac257e477343fd/18_reinforcement_learning.ipynb" TargetMode="External"/><Relationship Id="rId4" Type="http://schemas.openxmlformats.org/officeDocument/2006/relationships/hyperlink" Target="https://github.com/ageron/handson-ml3/blob/9bd4f4c23a55a50f3f4b511158ac257e477343fd/03_classification.ipynb" TargetMode="External"/><Relationship Id="rId9" Type="http://schemas.openxmlformats.org/officeDocument/2006/relationships/hyperlink" Target="https://github.com/ageron/handson-ml3/blob/9bd4f4c23a55a50f3f4b511158ac257e477343fd/08_dimensionality_reduction.ipynb" TargetMode="External"/><Relationship Id="rId14" Type="http://schemas.openxmlformats.org/officeDocument/2006/relationships/hyperlink" Target="https://github.com/ageron/handson-ml3/blob/9bd4f4c23a55a50f3f4b511158ac257e477343fd/13_loading_and_preprocessing_data.ipynb" TargetMode="External"/><Relationship Id="rId22" Type="http://schemas.openxmlformats.org/officeDocument/2006/relationships/image" Target="../media/image12.jpg"/></Relationships>
</file>

<file path=ppt/slides/_rels/slide281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hyperlink" Target="https://colab.research.google.com/drive/1FEG6DnGvwfUbeo4zJ1zTunjMqf2RkCrT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hyperlink" Target="https://tinyurl.com/imtkupython101" TargetMode="External"/></Relationships>
</file>

<file path=ppt/slides/_rels/slide2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://scikit-learn.org/" TargetMode="Externa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://scikit-learn.org/stable/tutorial/machine_learning_map/index.html" TargetMode="Externa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://scikit-learn.org/stable/tutorial/machine_learning_map/index.html" TargetMode="Externa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://scikit-learn.org/stable/tutorial/machine_learning_map/index.html" TargetMode="Externa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://scikit-learn.org/stable/tutorial/machine_learning_map/index.html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://scikit-learn.org/stable/tutorial/machine_learning_map/index.html" TargetMode="Externa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tiff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hyperlink" Target="https://archive.ics.uci.edu/ml/machine-learning-databases/iris/iris.data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tiff"/><Relationship Id="rId4" Type="http://schemas.openxmlformats.org/officeDocument/2006/relationships/image" Target="../media/image19.tif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hyperlink" Target="https://colab.research.google.com/drive/1FEG6DnGvwfUbeo4zJ1zTunjMqf2RkCrT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hyperlink" Target="https://tinyurl.com/imtkupython101" TargetMode="Externa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inyurl.com/imtkupython101" TargetMode="Externa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inyurl.com/imtkupython101" TargetMode="Externa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inyurl.com/imtkupython101" TargetMode="Externa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inyurl.com/imtkupython101" TargetMode="Externa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inyurl.com/imtkupython101" TargetMode="Externa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azon.com/Artificial-Intelligence-A-Modern-Approach/dp/0134610997/" TargetMode="Externa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inyurl.com/imtkupython101" TargetMode="Externa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inyurl.com/imtkupython101" TargetMode="Externa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inyurl.com/imtkupython101" TargetMode="Externa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inyurl.com/imtkupython101" TargetMode="Externa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inyurl.com/imtkupython101" TargetMode="Externa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inyurl.com/imtkupython101" TargetMode="Externa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inyurl.com/imtkupython101" TargetMode="Externa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inyurl.com/imtkupython101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61.wmf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wmf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2.bin"/><Relationship Id="rId10" Type="http://schemas.openxmlformats.org/officeDocument/2006/relationships/image" Target="../media/image60.wmf"/><Relationship Id="rId4" Type="http://schemas.openxmlformats.org/officeDocument/2006/relationships/image" Target="../media/image57.wmf"/><Relationship Id="rId9" Type="http://schemas.openxmlformats.org/officeDocument/2006/relationships/oleObject" Target="../embeddings/oleObject4.bin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13" Type="http://schemas.openxmlformats.org/officeDocument/2006/relationships/image" Target="../media/image66.wmf"/><Relationship Id="rId18" Type="http://schemas.openxmlformats.org/officeDocument/2006/relationships/image" Target="../media/image69.wmf"/><Relationship Id="rId3" Type="http://schemas.openxmlformats.org/officeDocument/2006/relationships/image" Target="../media/image65.wmf"/><Relationship Id="rId21" Type="http://schemas.openxmlformats.org/officeDocument/2006/relationships/hyperlink" Target="http://en.wikipedia.org/wiki/Receiver_operating_characteristic" TargetMode="External"/><Relationship Id="rId7" Type="http://schemas.openxmlformats.org/officeDocument/2006/relationships/image" Target="../media/image59.wmf"/><Relationship Id="rId12" Type="http://schemas.openxmlformats.org/officeDocument/2006/relationships/oleObject" Target="../embeddings/oleObject7.bin"/><Relationship Id="rId17" Type="http://schemas.openxmlformats.org/officeDocument/2006/relationships/oleObject" Target="../embeddings/oleObject9.bin"/><Relationship Id="rId2" Type="http://schemas.openxmlformats.org/officeDocument/2006/relationships/oleObject" Target="../embeddings/oleObject6.bin"/><Relationship Id="rId16" Type="http://schemas.openxmlformats.org/officeDocument/2006/relationships/image" Target="../media/image68.wmf"/><Relationship Id="rId20" Type="http://schemas.openxmlformats.org/officeDocument/2006/relationships/image" Target="../media/image70.wmf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61.wmf"/><Relationship Id="rId5" Type="http://schemas.openxmlformats.org/officeDocument/2006/relationships/image" Target="../media/image58.wmf"/><Relationship Id="rId15" Type="http://schemas.openxmlformats.org/officeDocument/2006/relationships/oleObject" Target="../embeddings/oleObject8.bin"/><Relationship Id="rId10" Type="http://schemas.openxmlformats.org/officeDocument/2006/relationships/oleObject" Target="../embeddings/oleObject5.bin"/><Relationship Id="rId19" Type="http://schemas.openxmlformats.org/officeDocument/2006/relationships/oleObject" Target="../embeddings/oleObject10.bin"/><Relationship Id="rId4" Type="http://schemas.openxmlformats.org/officeDocument/2006/relationships/oleObject" Target="../embeddings/oleObject2.bin"/><Relationship Id="rId9" Type="http://schemas.openxmlformats.org/officeDocument/2006/relationships/image" Target="../media/image60.wmf"/><Relationship Id="rId14" Type="http://schemas.openxmlformats.org/officeDocument/2006/relationships/image" Target="../media/image67.emf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emf"/><Relationship Id="rId3" Type="http://schemas.openxmlformats.org/officeDocument/2006/relationships/image" Target="../media/image65.wmf"/><Relationship Id="rId7" Type="http://schemas.openxmlformats.org/officeDocument/2006/relationships/image" Target="../media/image71.wmf"/><Relationship Id="rId2" Type="http://schemas.openxmlformats.org/officeDocument/2006/relationships/oleObject" Target="../embeddings/oleObject11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2.bin"/><Relationship Id="rId5" Type="http://schemas.openxmlformats.org/officeDocument/2006/relationships/image" Target="../media/image61.wmf"/><Relationship Id="rId4" Type="http://schemas.openxmlformats.org/officeDocument/2006/relationships/oleObject" Target="../embeddings/oleObject5.bin"/><Relationship Id="rId9" Type="http://schemas.openxmlformats.org/officeDocument/2006/relationships/hyperlink" Target="http://en.wikipedia.org/wiki/Receiver_operating_characteristic" TargetMode="External"/></Relationships>
</file>

<file path=ppt/slides/_rels/slide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wmf"/><Relationship Id="rId3" Type="http://schemas.openxmlformats.org/officeDocument/2006/relationships/image" Target="../media/image72.wmf"/><Relationship Id="rId7" Type="http://schemas.openxmlformats.org/officeDocument/2006/relationships/oleObject" Target="../embeddings/oleObject10.bin"/><Relationship Id="rId2" Type="http://schemas.openxmlformats.org/officeDocument/2006/relationships/oleObject" Target="../embeddings/oleObject13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wmf"/><Relationship Id="rId5" Type="http://schemas.openxmlformats.org/officeDocument/2006/relationships/oleObject" Target="../embeddings/oleObject14.bin"/><Relationship Id="rId4" Type="http://schemas.openxmlformats.org/officeDocument/2006/relationships/image" Target="../media/image67.emf"/><Relationship Id="rId9" Type="http://schemas.openxmlformats.org/officeDocument/2006/relationships/hyperlink" Target="http://en.wikipedia.org/wiki/Receiver_operating_characteristic" TargetMode="External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hyperlink" Target="http://en.wikipedia.org/wiki/Receiver_operating_characteristic" TargetMode="External"/><Relationship Id="rId3" Type="http://schemas.openxmlformats.org/officeDocument/2006/relationships/image" Target="../media/image60.wmf"/><Relationship Id="rId7" Type="http://schemas.openxmlformats.org/officeDocument/2006/relationships/image" Target="../media/image74.wmf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5.bin"/><Relationship Id="rId5" Type="http://schemas.openxmlformats.org/officeDocument/2006/relationships/image" Target="../media/image61.wmf"/><Relationship Id="rId4" Type="http://schemas.openxmlformats.org/officeDocument/2006/relationships/oleObject" Target="../embeddings/oleObject5.bin"/></Relationships>
</file>

<file path=ppt/slides/_rels/slide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wmf"/><Relationship Id="rId13" Type="http://schemas.openxmlformats.org/officeDocument/2006/relationships/oleObject" Target="../embeddings/oleObject10.bin"/><Relationship Id="rId3" Type="http://schemas.openxmlformats.org/officeDocument/2006/relationships/oleObject" Target="../embeddings/oleObject4.bin"/><Relationship Id="rId7" Type="http://schemas.openxmlformats.org/officeDocument/2006/relationships/oleObject" Target="../embeddings/oleObject16.bin"/><Relationship Id="rId12" Type="http://schemas.openxmlformats.org/officeDocument/2006/relationships/image" Target="../media/image73.wmf"/><Relationship Id="rId2" Type="http://schemas.openxmlformats.org/officeDocument/2006/relationships/hyperlink" Target="http://en.wikipedia.org/wiki/Receiver_operating_characteristic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wmf"/><Relationship Id="rId11" Type="http://schemas.openxmlformats.org/officeDocument/2006/relationships/oleObject" Target="../embeddings/oleObject14.bin"/><Relationship Id="rId5" Type="http://schemas.openxmlformats.org/officeDocument/2006/relationships/oleObject" Target="../embeddings/oleObject5.bin"/><Relationship Id="rId10" Type="http://schemas.openxmlformats.org/officeDocument/2006/relationships/image" Target="../media/image59.wmf"/><Relationship Id="rId4" Type="http://schemas.openxmlformats.org/officeDocument/2006/relationships/image" Target="../media/image60.wmf"/><Relationship Id="rId9" Type="http://schemas.openxmlformats.org/officeDocument/2006/relationships/oleObject" Target="../embeddings/oleObject3.bin"/><Relationship Id="rId14" Type="http://schemas.openxmlformats.org/officeDocument/2006/relationships/image" Target="../media/image70.wmf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hyperlink" Target="http://en.wikipedia.org/wiki/Receiver_operating_characteristic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61.wmf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hyperlink" Target="http://en.wikipedia.org/wiki/Receiver_operating_characteristic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61.wmf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183241-FC1A-9D47-B630-2B20ADB2CA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2194" y="1103084"/>
            <a:ext cx="11672156" cy="216363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altLang="zh-TW" sz="4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Machine Learning: </a:t>
            </a:r>
            <a:br>
              <a:rPr lang="en-US" altLang="zh-TW" sz="4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46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Supervised and Unsupervised Learning; </a:t>
            </a:r>
            <a:br>
              <a:rPr lang="en-US" altLang="zh-TW" sz="46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46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The Theory of Learning and Ensemble Learning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F739AE-61B3-9644-82E1-CFFEDC0664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01867" y="64896"/>
            <a:ext cx="9293027" cy="65300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zh-TW" sz="4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Artificial Intelligence</a:t>
            </a:r>
            <a:endParaRPr lang="en-US" sz="4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9ED901-FEBB-2F45-A237-0DFFB7BB4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5D6FF71F-CF6A-4C46-8F9B-61D49EEA70E3}" type="slidenum">
              <a:rPr lang="en-US" smtClean="0"/>
              <a:t>1</a:t>
            </a:fld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122C2EBB-D9C1-D646-BE1E-780D746DC521}"/>
              </a:ext>
            </a:extLst>
          </p:cNvPr>
          <p:cNvSpPr txBox="1">
            <a:spLocks/>
          </p:cNvSpPr>
          <p:nvPr/>
        </p:nvSpPr>
        <p:spPr>
          <a:xfrm>
            <a:off x="1875514" y="4699887"/>
            <a:ext cx="8440972" cy="1916740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14400" dirty="0">
                <a:solidFill>
                  <a:srgbClr val="898989"/>
                </a:solidFill>
                <a:cs typeface="Calibri" panose="020F0502020204030204" pitchFamily="34" charset="0"/>
                <a:hlinkClick r:id="rId2"/>
              </a:rPr>
              <a:t>Min-Yuh Day</a:t>
            </a: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, </a:t>
            </a:r>
            <a:r>
              <a:rPr lang="en-US" altLang="zh-TW" sz="14400" dirty="0" err="1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Ph.D</a:t>
            </a: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, </a:t>
            </a:r>
            <a:b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</a:b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Professor and Director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Institute of Information Management</a:t>
            </a: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National Taipei University</a:t>
            </a:r>
            <a:endParaRPr lang="en-US" altLang="zh-TW" sz="8000" dirty="0">
              <a:solidFill>
                <a:srgbClr val="898989"/>
              </a:solidFill>
              <a:latin typeface="Calibri" panose="020F0502020204030204" pitchFamily="34" charset="0"/>
              <a:cs typeface="Calibri" panose="020F0502020204030204" pitchFamily="34" charset="0"/>
              <a:hlinkClick r:id="rId5"/>
            </a:endParaRP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4800" b="0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https://web.ntpu.edu.tw/~myday</a:t>
            </a:r>
            <a:endParaRPr lang="en-US" sz="48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4" descr="http://mail.tku.edu.tw/myday/images/Myday_Photo.jpg">
            <a:extLst>
              <a:ext uri="{FF2B5EF4-FFF2-40B4-BE49-F238E27FC236}">
                <a16:creationId xmlns:a16="http://schemas.microsoft.com/office/drawing/2014/main" id="{8392620C-E0E7-BD47-A4BD-CD41DE2035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4973" y="4738465"/>
            <a:ext cx="1206269" cy="1493475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A123DF-B5B7-0741-A601-C566754FCAB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547" y="5320739"/>
            <a:ext cx="421513" cy="5112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1554C2F-EE75-1146-9192-B193DB4DD7A1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532" y="5753055"/>
            <a:ext cx="511280" cy="5112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E384EC2-A8FB-574F-A3A4-C14C04FDAE7A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727" y="5748361"/>
            <a:ext cx="511280" cy="5112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D576615-D765-F74F-A854-B57D46746B92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194" y="4798351"/>
            <a:ext cx="935665" cy="4219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53A563-6F2F-4D43-A9CA-738A2637D05A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5E914CD-8B6C-2D41-ACC1-7849D3B7E721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A2132BE-AEB3-A34C-888A-14B934025607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16105" y="5976255"/>
            <a:ext cx="791692" cy="79169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3DF0C98-61FE-964B-A9AA-9A27B763C0CD}"/>
              </a:ext>
            </a:extLst>
          </p:cNvPr>
          <p:cNvSpPr txBox="1"/>
          <p:nvPr/>
        </p:nvSpPr>
        <p:spPr>
          <a:xfrm>
            <a:off x="3180607" y="3587805"/>
            <a:ext cx="58307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1141AI04</a:t>
            </a:r>
          </a:p>
          <a:p>
            <a:pPr algn="ctr"/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MBA, IM, NTPU (M5276) (Fall 2025)</a:t>
            </a:r>
            <a:b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</a:br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 Tue 2, 3, 4 (9:10-12:00) (B3F17)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56B0928-98E1-A94A-9E81-B0F0F78D4E86}"/>
              </a:ext>
            </a:extLst>
          </p:cNvPr>
          <p:cNvSpPr txBox="1"/>
          <p:nvPr/>
        </p:nvSpPr>
        <p:spPr>
          <a:xfrm>
            <a:off x="4540332" y="6616627"/>
            <a:ext cx="31113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2025-10-07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4C45650-BA88-8643-B3F2-2E4C34D88A85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2606" y="3346723"/>
            <a:ext cx="1779394" cy="177939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4B6C01E-6C31-110C-337F-375D435FF5AB}"/>
              </a:ext>
            </a:extLst>
          </p:cNvPr>
          <p:cNvSpPr txBox="1"/>
          <p:nvPr/>
        </p:nvSpPr>
        <p:spPr>
          <a:xfrm>
            <a:off x="10471279" y="4978401"/>
            <a:ext cx="158294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b="0" dirty="0">
                <a:solidFill>
                  <a:schemeClr val="accent1"/>
                </a:solidFill>
                <a:hlinkClick r:id="rId16"/>
              </a:rPr>
              <a:t>https://meet.google.com/paj-zhhj-mya</a:t>
            </a:r>
            <a:endParaRPr lang="en-US" sz="10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AF025F3-66B9-E75E-3993-5939E943D69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25165" y="4277777"/>
            <a:ext cx="1011475" cy="22099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2A156C2-0333-8FBB-F8AB-44078685E8CB}"/>
              </a:ext>
            </a:extLst>
          </p:cNvPr>
          <p:cNvSpPr txBox="1"/>
          <p:nvPr/>
        </p:nvSpPr>
        <p:spPr>
          <a:xfrm>
            <a:off x="257065" y="4511299"/>
            <a:ext cx="935665" cy="115416"/>
          </a:xfrm>
          <a:prstGeom prst="rect">
            <a:avLst/>
          </a:prstGeom>
          <a:solidFill>
            <a:srgbClr val="76B900"/>
          </a:solidFill>
        </p:spPr>
        <p:txBody>
          <a:bodyPr wrap="square" lIns="0" tIns="0" rIns="0" bIns="0">
            <a:spAutoFit/>
          </a:bodyPr>
          <a:lstStyle/>
          <a:p>
            <a:pPr marL="0" indent="0" algn="ctr">
              <a:spcAft>
                <a:spcPts val="0"/>
              </a:spcAft>
              <a:buNone/>
            </a:pPr>
            <a:r>
              <a:rPr lang="en-US" altLang="zh-TW" sz="750" dirty="0">
                <a:solidFill>
                  <a:schemeClr val="bg1"/>
                </a:solidFill>
              </a:rPr>
              <a:t>University Ambassador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ADA0ADF-525B-4FA6-69D8-6A14A4F40325}"/>
              </a:ext>
            </a:extLst>
          </p:cNvPr>
          <p:cNvSpPr txBox="1"/>
          <p:nvPr/>
        </p:nvSpPr>
        <p:spPr>
          <a:xfrm>
            <a:off x="225165" y="4614903"/>
            <a:ext cx="1011475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indent="0" algn="ctr">
              <a:spcAft>
                <a:spcPts val="0"/>
              </a:spcAft>
              <a:buNone/>
            </a:pPr>
            <a:r>
              <a:rPr lang="en-US" altLang="zh-TW" sz="900" b="1" dirty="0"/>
              <a:t>Certified Instructor</a:t>
            </a:r>
          </a:p>
        </p:txBody>
      </p:sp>
    </p:spTree>
    <p:extLst>
      <p:ext uri="{BB962C8B-B14F-4D97-AF65-F5344CB8AC3E}">
        <p14:creationId xmlns:p14="http://schemas.microsoft.com/office/powerpoint/2010/main" val="15342515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7DE75B-B5BC-B142-9989-EC67B09802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2639" y="1700808"/>
            <a:ext cx="10331355" cy="4425356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Learning from Examples</a:t>
            </a:r>
          </a:p>
          <a:p>
            <a:r>
              <a:rPr lang="en-US" sz="4400" dirty="0"/>
              <a:t>Learning Probabilistic Models</a:t>
            </a:r>
          </a:p>
          <a:p>
            <a:r>
              <a:rPr lang="en-US" sz="4400" dirty="0"/>
              <a:t>Deep Learning</a:t>
            </a:r>
          </a:p>
          <a:p>
            <a:r>
              <a:rPr lang="en-US" sz="4400" dirty="0"/>
              <a:t>Reinforcement Learning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10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C8621-7DA8-C04B-86FE-5D18631C4E40}"/>
              </a:ext>
            </a:extLst>
          </p:cNvPr>
          <p:cNvSpPr/>
          <p:nvPr/>
        </p:nvSpPr>
        <p:spPr>
          <a:xfrm>
            <a:off x="2581501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7" y="125760"/>
            <a:ext cx="8496944" cy="128701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Artificial Intelligence: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5. Machine Learning</a:t>
            </a:r>
          </a:p>
        </p:txBody>
      </p:sp>
    </p:spTree>
    <p:extLst>
      <p:ext uri="{BB962C8B-B14F-4D97-AF65-F5344CB8AC3E}">
        <p14:creationId xmlns:p14="http://schemas.microsoft.com/office/powerpoint/2010/main" val="3567605947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D4793-8E89-27AD-CBB0-AA107D8E1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933" y="118536"/>
            <a:ext cx="11362267" cy="541865"/>
          </a:xfrm>
        </p:spPr>
        <p:txBody>
          <a:bodyPr>
            <a:no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+mn-lt"/>
              </a:rPr>
              <a:t>Medicare Fraud Detection Through Machine Learning: Addressing Class Imbalance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9CEEF2-9555-3FC9-ED92-373595796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07800" y="6453718"/>
            <a:ext cx="584200" cy="404282"/>
          </a:xfrm>
        </p:spPr>
        <p:txBody>
          <a:bodyPr/>
          <a:lstStyle/>
          <a:p>
            <a:fld id="{A342701C-8889-4081-8F9C-5EDADFE2109A}" type="slidenum">
              <a:rPr lang="zh-TW" altLang="en-US" smtClean="0"/>
              <a:t>100</a:t>
            </a:fld>
            <a:endParaRPr lang="zh-TW" alt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FF27A44-9271-D575-C84D-3802E58A940A}"/>
              </a:ext>
            </a:extLst>
          </p:cNvPr>
          <p:cNvSpPr txBox="1"/>
          <p:nvPr/>
        </p:nvSpPr>
        <p:spPr>
          <a:xfrm>
            <a:off x="524934" y="6572249"/>
            <a:ext cx="110828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Bounab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R.,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Zarour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K.,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Guelib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B., &amp;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Khlifa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N. (2024). Enhancing Medicare Fraud Detection Through Machine Learning: Addressing Class Imbalance With SMOTE-ENN. IEEE Access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CB4B14-E7B6-1D7A-D8A1-DD2E0820C3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934" y="728133"/>
            <a:ext cx="11082866" cy="5844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398689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D4793-8E89-27AD-CBB0-AA107D8E1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933" y="186268"/>
            <a:ext cx="11362267" cy="880532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+mn-lt"/>
              </a:rPr>
              <a:t>Enhancing Medicare Fraud Detection Through Machine Learning: Addressing Class Imbalance With SMOTE-ENN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9CEEF2-9555-3FC9-ED92-373595796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07800" y="6453718"/>
            <a:ext cx="584200" cy="404282"/>
          </a:xfrm>
        </p:spPr>
        <p:txBody>
          <a:bodyPr/>
          <a:lstStyle/>
          <a:p>
            <a:fld id="{A342701C-8889-4081-8F9C-5EDADFE2109A}" type="slidenum">
              <a:rPr lang="zh-TW" altLang="en-US" smtClean="0"/>
              <a:t>101</a:t>
            </a:fld>
            <a:endParaRPr lang="zh-TW" alt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FF27A44-9271-D575-C84D-3802E58A940A}"/>
              </a:ext>
            </a:extLst>
          </p:cNvPr>
          <p:cNvSpPr txBox="1"/>
          <p:nvPr/>
        </p:nvSpPr>
        <p:spPr>
          <a:xfrm>
            <a:off x="524934" y="6572249"/>
            <a:ext cx="110828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Bounab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R.,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Zarour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K.,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Guelib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B., &amp;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Khlifa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N. (2024). Enhancing Medicare Fraud Detection Through Machine Learning: Addressing Class Imbalance With SMOTE-ENN. IEEE Access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A4558A-5F83-1F5B-3FFD-6FEDCAA9FA59}"/>
              </a:ext>
            </a:extLst>
          </p:cNvPr>
          <p:cNvSpPr txBox="1"/>
          <p:nvPr/>
        </p:nvSpPr>
        <p:spPr>
          <a:xfrm>
            <a:off x="296333" y="1125119"/>
            <a:ext cx="341841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</a:rPr>
              <a:t>SMOTE-ENN process</a:t>
            </a:r>
            <a:br>
              <a:rPr lang="en-US" sz="2400" b="1" dirty="0">
                <a:solidFill>
                  <a:srgbClr val="0070C0"/>
                </a:solidFill>
              </a:rPr>
            </a:br>
            <a:r>
              <a:rPr lang="en-US" sz="2400" dirty="0">
                <a:solidFill>
                  <a:srgbClr val="0070C0"/>
                </a:solidFill>
              </a:rPr>
              <a:t>Synthetic Minority Over-sampling technique with </a:t>
            </a:r>
            <a:r>
              <a:rPr lang="en-US" sz="2400" dirty="0">
                <a:solidFill>
                  <a:srgbClr val="C00000"/>
                </a:solidFill>
              </a:rPr>
              <a:t>Edited Nearest Neighbors </a:t>
            </a:r>
            <a:r>
              <a:rPr lang="en-US" sz="2400" dirty="0">
                <a:solidFill>
                  <a:srgbClr val="0070C0"/>
                </a:solidFill>
              </a:rPr>
              <a:t>(SMOTE-</a:t>
            </a:r>
            <a:r>
              <a:rPr lang="en-US" sz="2400" dirty="0">
                <a:solidFill>
                  <a:srgbClr val="C00000"/>
                </a:solidFill>
              </a:rPr>
              <a:t>ENN</a:t>
            </a:r>
            <a:r>
              <a:rPr lang="en-US" sz="2400" dirty="0">
                <a:solidFill>
                  <a:srgbClr val="0070C0"/>
                </a:solidFill>
              </a:rPr>
              <a:t>)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95A5F89-FA4D-256C-A867-D0B715632D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6066" y="1067699"/>
            <a:ext cx="3115733" cy="55412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CD11A55-19C8-039F-E6AF-C167802C58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0104" y="2433234"/>
            <a:ext cx="5151734" cy="3146872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63B28981-3DA2-239E-DFBD-5E0A6BFF3012}"/>
              </a:ext>
            </a:extLst>
          </p:cNvPr>
          <p:cNvSpPr/>
          <p:nvPr/>
        </p:nvSpPr>
        <p:spPr>
          <a:xfrm>
            <a:off x="3822700" y="4076054"/>
            <a:ext cx="2959100" cy="1379349"/>
          </a:xfrm>
          <a:prstGeom prst="roundRect">
            <a:avLst>
              <a:gd name="adj" fmla="val 5431"/>
            </a:avLst>
          </a:prstGeom>
          <a:noFill/>
          <a:ln w="28575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FCA4F319-245C-0609-634E-A193FC8132F9}"/>
              </a:ext>
            </a:extLst>
          </p:cNvPr>
          <p:cNvSpPr/>
          <p:nvPr/>
        </p:nvSpPr>
        <p:spPr>
          <a:xfrm>
            <a:off x="6963831" y="2387240"/>
            <a:ext cx="4931835" cy="3192866"/>
          </a:xfrm>
          <a:prstGeom prst="roundRect">
            <a:avLst>
              <a:gd name="adj" fmla="val 5431"/>
            </a:avLst>
          </a:prstGeom>
          <a:noFill/>
          <a:ln w="28575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7158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D4793-8E89-27AD-CBB0-AA107D8E1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933" y="186268"/>
            <a:ext cx="11362267" cy="880532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+mn-lt"/>
              </a:rPr>
              <a:t>Enhancing Medicare Fraud Detection Through Machine Learning: Addressing Class Imbalance With SMOTE-ENN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9CEEF2-9555-3FC9-ED92-373595796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07800" y="6453718"/>
            <a:ext cx="584200" cy="404282"/>
          </a:xfrm>
        </p:spPr>
        <p:txBody>
          <a:bodyPr/>
          <a:lstStyle/>
          <a:p>
            <a:fld id="{A342701C-8889-4081-8F9C-5EDADFE2109A}" type="slidenum">
              <a:rPr lang="zh-TW" altLang="en-US" smtClean="0"/>
              <a:t>102</a:t>
            </a:fld>
            <a:endParaRPr lang="zh-TW" alt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FF27A44-9271-D575-C84D-3802E58A940A}"/>
              </a:ext>
            </a:extLst>
          </p:cNvPr>
          <p:cNvSpPr txBox="1"/>
          <p:nvPr/>
        </p:nvSpPr>
        <p:spPr>
          <a:xfrm>
            <a:off x="524934" y="6572249"/>
            <a:ext cx="110828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Bounab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R.,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Zarour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K.,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Guelib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B., &amp;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Khlifa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N. (2024). Enhancing Medicare Fraud Detection Through Machine Learning: Addressing Class Imbalance With SMOTE-ENN. IEEE Access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A4558A-5F83-1F5B-3FFD-6FEDCAA9FA59}"/>
              </a:ext>
            </a:extLst>
          </p:cNvPr>
          <p:cNvSpPr txBox="1"/>
          <p:nvPr/>
        </p:nvSpPr>
        <p:spPr>
          <a:xfrm>
            <a:off x="156633" y="1180126"/>
            <a:ext cx="1181946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0070C0"/>
                </a:solidFill>
              </a:rPr>
              <a:t>Synthetic Minority Over-sampling technique with Edited Nearest Neighbors (SMOTE-ENN)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D2B855A-8DA4-B489-AB09-68E47526E0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32" y="2521330"/>
            <a:ext cx="12085567" cy="350669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0B766ED-CDA7-8930-667A-0B3B4E8E95F9}"/>
              </a:ext>
            </a:extLst>
          </p:cNvPr>
          <p:cNvSpPr txBox="1"/>
          <p:nvPr/>
        </p:nvSpPr>
        <p:spPr>
          <a:xfrm>
            <a:off x="389466" y="1924508"/>
            <a:ext cx="10972799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00" b="1" dirty="0"/>
              <a:t>Classification results using SMOTE-ENN and cross-validation</a:t>
            </a:r>
          </a:p>
        </p:txBody>
      </p:sp>
    </p:spTree>
    <p:extLst>
      <p:ext uri="{BB962C8B-B14F-4D97-AF65-F5344CB8AC3E}">
        <p14:creationId xmlns:p14="http://schemas.microsoft.com/office/powerpoint/2010/main" val="3339717801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D4793-8E89-27AD-CBB0-AA107D8E1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933" y="186268"/>
            <a:ext cx="11362267" cy="880532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+mn-lt"/>
              </a:rPr>
              <a:t>Enhancing Medicare Fraud Detection Through Machine Learning: Addressing Class Imbalance With SMOTE-ENN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9CEEF2-9555-3FC9-ED92-373595796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07800" y="6453718"/>
            <a:ext cx="584200" cy="404282"/>
          </a:xfrm>
        </p:spPr>
        <p:txBody>
          <a:bodyPr/>
          <a:lstStyle/>
          <a:p>
            <a:fld id="{A342701C-8889-4081-8F9C-5EDADFE2109A}" type="slidenum">
              <a:rPr lang="zh-TW" altLang="en-US" smtClean="0"/>
              <a:t>103</a:t>
            </a:fld>
            <a:endParaRPr lang="zh-TW" alt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6538C4B-3075-BE1D-ECE0-B92CEC2CEF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8649" y="4488353"/>
            <a:ext cx="8832850" cy="196536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E4FBFB2-EA78-84B8-FD28-E7B76A426F8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2849" y="1066800"/>
            <a:ext cx="7522633" cy="327567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61B7AC0-87C3-A424-E06D-358674474F7F}"/>
              </a:ext>
            </a:extLst>
          </p:cNvPr>
          <p:cNvSpPr txBox="1"/>
          <p:nvPr/>
        </p:nvSpPr>
        <p:spPr>
          <a:xfrm>
            <a:off x="8193616" y="4119021"/>
            <a:ext cx="15494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rgbClr val="C00000"/>
                </a:solidFill>
                <a:latin typeface="+mn-lt"/>
              </a:rPr>
              <a:t>SMOTE-ENN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10DF54B-1708-379C-D01E-32C185D4B83A}"/>
              </a:ext>
            </a:extLst>
          </p:cNvPr>
          <p:cNvSpPr txBox="1"/>
          <p:nvPr/>
        </p:nvSpPr>
        <p:spPr>
          <a:xfrm>
            <a:off x="533401" y="5947820"/>
            <a:ext cx="15494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rgbClr val="C00000"/>
                </a:solidFill>
                <a:latin typeface="+mn-lt"/>
              </a:rPr>
              <a:t>SMOTE-ENN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FF27A44-9271-D575-C84D-3802E58A940A}"/>
              </a:ext>
            </a:extLst>
          </p:cNvPr>
          <p:cNvSpPr txBox="1"/>
          <p:nvPr/>
        </p:nvSpPr>
        <p:spPr>
          <a:xfrm>
            <a:off x="524934" y="6572249"/>
            <a:ext cx="110828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Bounab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R.,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Zarour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K.,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Guelib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B., &amp;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Khlifa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N. (2024). Enhancing Medicare Fraud Detection Through Machine Learning: Addressing Class Imbalance With SMOTE-ENN. IEEE Access</a:t>
            </a:r>
          </a:p>
        </p:txBody>
      </p:sp>
    </p:spTree>
    <p:extLst>
      <p:ext uri="{BB962C8B-B14F-4D97-AF65-F5344CB8AC3E}">
        <p14:creationId xmlns:p14="http://schemas.microsoft.com/office/powerpoint/2010/main" val="4262939505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AE2B88-65F4-DC89-7B73-8FFE45C93B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937" y="56100"/>
            <a:ext cx="11742124" cy="1246227"/>
          </a:xfrm>
        </p:spPr>
        <p:txBody>
          <a:bodyPr>
            <a:normAutofit fontScale="90000"/>
          </a:bodyPr>
          <a:lstStyle/>
          <a:p>
            <a:r>
              <a:rPr lang="en-US" dirty="0"/>
              <a:t>ML Evaluation of Imbalanced Dataset:</a:t>
            </a:r>
            <a:br>
              <a:rPr lang="en-US" dirty="0"/>
            </a:br>
            <a:r>
              <a:rPr lang="en-US" dirty="0"/>
              <a:t>Ensemble Learning and Data Augmentations (DA)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A16594-52A1-4E8F-29BF-CBD884A43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104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47F7CEB-C86A-58F1-66DA-7451F2883CF3}"/>
              </a:ext>
            </a:extLst>
          </p:cNvPr>
          <p:cNvSpPr/>
          <p:nvPr/>
        </p:nvSpPr>
        <p:spPr>
          <a:xfrm>
            <a:off x="128797" y="6595631"/>
            <a:ext cx="1159214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spcBef>
                <a:spcPct val="30000"/>
              </a:spcBef>
              <a:defRPr/>
            </a:pPr>
            <a:r>
              <a:rPr lang="en-US" sz="9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</a:t>
            </a:r>
            <a:r>
              <a:rPr lang="en-US" altLang="zh-TW" sz="9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Khan, A. A., Chaudhari, O., &amp; Chandra, R. (2023). A review of ensemble learning and data augmentation models for class imbalanced problems: combination, implementation and evaluation. Expert Systems with Applications, 122778.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CE0D45-0F1B-5EA9-6838-7E09E7C564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926" y="2299856"/>
            <a:ext cx="11592147" cy="429324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4BC5FAB-8B67-BE0E-4BA7-424562EEE4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926" y="1333822"/>
            <a:ext cx="11592148" cy="1049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066517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EA975-0CDB-B44E-BBD7-7E1EC886D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4651" y="274638"/>
            <a:ext cx="9676262" cy="6245225"/>
          </a:xfrm>
        </p:spPr>
        <p:txBody>
          <a:bodyPr>
            <a:normAutofit/>
          </a:bodyPr>
          <a:lstStyle/>
          <a:p>
            <a:r>
              <a:rPr lang="en-US" sz="7200" dirty="0">
                <a:solidFill>
                  <a:srgbClr val="C00000"/>
                </a:solidFill>
              </a:rPr>
              <a:t>Machine Learning:</a:t>
            </a:r>
            <a:br>
              <a:rPr lang="en-US" sz="7200" dirty="0">
                <a:solidFill>
                  <a:srgbClr val="C00000"/>
                </a:solidFill>
              </a:rPr>
            </a:br>
            <a:r>
              <a:rPr lang="en-US" sz="7200" dirty="0">
                <a:solidFill>
                  <a:srgbClr val="C00000"/>
                </a:solidFill>
              </a:rPr>
              <a:t>Unsupervised Learning:</a:t>
            </a:r>
            <a:br>
              <a:rPr lang="en-US" sz="7200" dirty="0">
                <a:solidFill>
                  <a:srgbClr val="C00000"/>
                </a:solidFill>
              </a:rPr>
            </a:br>
            <a:r>
              <a:rPr lang="en-US" sz="7200" dirty="0">
                <a:solidFill>
                  <a:srgbClr val="C00000"/>
                </a:solidFill>
              </a:rPr>
              <a:t> Cluster Analysis, </a:t>
            </a:r>
            <a:br>
              <a:rPr lang="en-US" sz="7200" dirty="0">
                <a:solidFill>
                  <a:srgbClr val="C00000"/>
                </a:solidFill>
              </a:rPr>
            </a:br>
            <a:r>
              <a:rPr lang="en-US" sz="7200" dirty="0">
                <a:solidFill>
                  <a:srgbClr val="C00000"/>
                </a:solidFill>
              </a:rPr>
              <a:t>Market Segmentation</a:t>
            </a:r>
            <a:endParaRPr lang="en-US" sz="660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10F66E-4DE7-D744-B853-E71763365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105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22110064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021E3B-1EE8-E744-9F39-84367D990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106</a:t>
            </a:fld>
            <a:endParaRPr lang="zh-TW" altLang="en-US"/>
          </a:p>
        </p:txBody>
      </p:sp>
      <p:sp>
        <p:nvSpPr>
          <p:cNvPr id="6" name="矩形 4">
            <a:extLst>
              <a:ext uri="{FF2B5EF4-FFF2-40B4-BE49-F238E27FC236}">
                <a16:creationId xmlns:a16="http://schemas.microsoft.com/office/drawing/2014/main" id="{4163D7AB-7BD2-BF44-A175-DB63167701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9249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918C6A-2211-8347-BA3F-3E58E53EF91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0895" y="789718"/>
            <a:ext cx="5475310" cy="5865667"/>
          </a:xfrm>
          <a:prstGeom prst="rect">
            <a:avLst/>
          </a:prstGeom>
        </p:spPr>
      </p:pic>
      <p:sp>
        <p:nvSpPr>
          <p:cNvPr id="12" name="圓角矩形 5">
            <a:extLst>
              <a:ext uri="{FF2B5EF4-FFF2-40B4-BE49-F238E27FC236}">
                <a16:creationId xmlns:a16="http://schemas.microsoft.com/office/drawing/2014/main" id="{EBEB4B97-7DA5-E84F-B100-1874B417C18F}"/>
              </a:ext>
            </a:extLst>
          </p:cNvPr>
          <p:cNvSpPr/>
          <p:nvPr/>
        </p:nvSpPr>
        <p:spPr>
          <a:xfrm>
            <a:off x="5167904" y="5157192"/>
            <a:ext cx="5545967" cy="1511404"/>
          </a:xfrm>
          <a:prstGeom prst="roundRect">
            <a:avLst>
              <a:gd name="adj" fmla="val 8260"/>
            </a:avLst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1389D9EC-F22B-234E-9259-31B0000118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51125" y="5157192"/>
            <a:ext cx="3727106" cy="1512168"/>
          </a:xfrm>
          <a:prstGeom prst="roundRect">
            <a:avLst>
              <a:gd name="adj" fmla="val 10737"/>
            </a:avLst>
          </a:prstGeom>
          <a:solidFill>
            <a:srgbClr val="FFD579"/>
          </a:solidFill>
          <a:ln w="28575">
            <a:solidFill>
              <a:schemeClr val="accent6">
                <a:lumMod val="75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600" b="1" dirty="0">
                <a:solidFill>
                  <a:srgbClr val="C00000"/>
                </a:solidFill>
              </a:rPr>
              <a:t>Segmentation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4EAA6CB-971F-734C-933D-D0EA2D9F61EF}"/>
              </a:ext>
            </a:extLst>
          </p:cNvPr>
          <p:cNvSpPr/>
          <p:nvPr/>
        </p:nvSpPr>
        <p:spPr>
          <a:xfrm>
            <a:off x="1255591" y="2375463"/>
            <a:ext cx="386800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Unsupervised Learning: </a:t>
            </a:r>
            <a:b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Cluster Analysis, </a:t>
            </a:r>
            <a:b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Market Segmentation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96DE9B6-549B-39B6-580D-E17E7C7DB3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671" y="44624"/>
            <a:ext cx="11150221" cy="637764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Machine Learning: Data Mining Tasks &amp; Methods</a:t>
            </a:r>
            <a:endParaRPr lang="en-US" sz="40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2242189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AD4E9C92-E28F-8443-874E-C2E7C3BBDBF2}" type="slidenum">
              <a:rPr kumimoji="0" lang="zh-TW" altLang="en-US">
                <a:solidFill>
                  <a:srgbClr val="898989"/>
                </a:solidFill>
                <a:latin typeface="Calibri" charset="0"/>
              </a:rPr>
              <a:pPr eaLnBrk="1" hangingPunct="1"/>
              <a:t>107</a:t>
            </a:fld>
            <a:endParaRPr kumimoji="0" lang="zh-TW" altLang="en-US">
              <a:solidFill>
                <a:srgbClr val="898989"/>
              </a:solidFill>
              <a:latin typeface="Calibri" charset="0"/>
            </a:endParaRPr>
          </a:p>
        </p:txBody>
      </p:sp>
      <p:graphicFrame>
        <p:nvGraphicFramePr>
          <p:cNvPr id="5" name="表格 4"/>
          <p:cNvGraphicFramePr>
            <a:graphicFrameLocks noGrp="1"/>
          </p:cNvGraphicFramePr>
          <p:nvPr/>
        </p:nvGraphicFramePr>
        <p:xfrm>
          <a:off x="2101851" y="1412875"/>
          <a:ext cx="8242299" cy="4799014"/>
        </p:xfrm>
        <a:graphic>
          <a:graphicData uri="http://schemas.openxmlformats.org/drawingml/2006/table">
            <a:tbl>
              <a:tblPr/>
              <a:tblGrid>
                <a:gridCol w="24281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359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782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3627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Point</a:t>
                      </a:r>
                    </a:p>
                  </a:txBody>
                  <a:tcPr marL="9524" marR="9524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</a:t>
                      </a:r>
                    </a:p>
                  </a:txBody>
                  <a:tcPr marL="9524" marR="9524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P(</a:t>
                      </a:r>
                      <a:r>
                        <a:rPr kumimoji="0" lang="en-US" altLang="zh-TW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x,y</a:t>
                      </a:r>
                      <a:r>
                        <a:rPr kumimoji="0" lang="en-US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)</a:t>
                      </a:r>
                    </a:p>
                  </a:txBody>
                  <a:tcPr marL="9524" marR="9524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627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p01</a:t>
                      </a:r>
                    </a:p>
                  </a:txBody>
                  <a:tcPr marL="9524" marR="9524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a</a:t>
                      </a:r>
                    </a:p>
                  </a:txBody>
                  <a:tcPr marL="9524" marR="9524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(3, 4)</a:t>
                      </a:r>
                    </a:p>
                  </a:txBody>
                  <a:tcPr marL="9524" marR="9524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627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p02</a:t>
                      </a:r>
                    </a:p>
                  </a:txBody>
                  <a:tcPr marL="9524" marR="9524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b</a:t>
                      </a:r>
                    </a:p>
                  </a:txBody>
                  <a:tcPr marL="9524" marR="9524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(3, 6)</a:t>
                      </a:r>
                    </a:p>
                  </a:txBody>
                  <a:tcPr marL="9524" marR="9524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627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p03</a:t>
                      </a:r>
                    </a:p>
                  </a:txBody>
                  <a:tcPr marL="9524" marR="9524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</a:t>
                      </a:r>
                    </a:p>
                  </a:txBody>
                  <a:tcPr marL="9524" marR="9524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(3, 8)</a:t>
                      </a:r>
                    </a:p>
                  </a:txBody>
                  <a:tcPr marL="9524" marR="9524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627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p04</a:t>
                      </a:r>
                    </a:p>
                  </a:txBody>
                  <a:tcPr marL="9524" marR="9524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d</a:t>
                      </a:r>
                    </a:p>
                  </a:txBody>
                  <a:tcPr marL="9524" marR="9524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(4, 5)</a:t>
                      </a:r>
                    </a:p>
                  </a:txBody>
                  <a:tcPr marL="9524" marR="9524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627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p05</a:t>
                      </a:r>
                    </a:p>
                  </a:txBody>
                  <a:tcPr marL="9524" marR="9524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e</a:t>
                      </a:r>
                    </a:p>
                  </a:txBody>
                  <a:tcPr marL="9524" marR="9524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(4, 7)</a:t>
                      </a:r>
                    </a:p>
                  </a:txBody>
                  <a:tcPr marL="9524" marR="9524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627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p06</a:t>
                      </a:r>
                    </a:p>
                  </a:txBody>
                  <a:tcPr marL="9524" marR="9524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f</a:t>
                      </a:r>
                    </a:p>
                  </a:txBody>
                  <a:tcPr marL="9524" marR="9524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(5, 1)</a:t>
                      </a:r>
                    </a:p>
                  </a:txBody>
                  <a:tcPr marL="9524" marR="9524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3627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p07</a:t>
                      </a:r>
                    </a:p>
                  </a:txBody>
                  <a:tcPr marL="9524" marR="9524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g</a:t>
                      </a:r>
                    </a:p>
                  </a:txBody>
                  <a:tcPr marL="9524" marR="9524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(5, 5)</a:t>
                      </a:r>
                    </a:p>
                  </a:txBody>
                  <a:tcPr marL="9524" marR="9524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3627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p08</a:t>
                      </a:r>
                    </a:p>
                  </a:txBody>
                  <a:tcPr marL="9524" marR="9524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h</a:t>
                      </a:r>
                    </a:p>
                  </a:txBody>
                  <a:tcPr marL="9524" marR="9524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(7, 3)</a:t>
                      </a:r>
                    </a:p>
                  </a:txBody>
                  <a:tcPr marL="9524" marR="9524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3627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p09</a:t>
                      </a:r>
                    </a:p>
                  </a:txBody>
                  <a:tcPr marL="9524" marR="9524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i</a:t>
                      </a:r>
                    </a:p>
                  </a:txBody>
                  <a:tcPr marL="9524" marR="9524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(7, 5)</a:t>
                      </a:r>
                    </a:p>
                  </a:txBody>
                  <a:tcPr marL="9524" marR="9524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3627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p10</a:t>
                      </a:r>
                    </a:p>
                  </a:txBody>
                  <a:tcPr marL="9524" marR="9524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j</a:t>
                      </a:r>
                    </a:p>
                  </a:txBody>
                  <a:tcPr marL="9524" marR="9524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(8, 5)</a:t>
                      </a:r>
                    </a:p>
                  </a:txBody>
                  <a:tcPr marL="9524" marR="9524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2279650" y="188914"/>
            <a:ext cx="7488238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altLang="ko-KR" sz="4800" b="1" dirty="0">
                <a:solidFill>
                  <a:schemeClr val="accent1"/>
                </a:solidFill>
                <a:latin typeface="Calibri" pitchFamily="34" charset="0"/>
                <a:ea typeface="Gulim" pitchFamily="34" charset="-127"/>
              </a:rPr>
              <a:t>Example of Cluster Analysis</a:t>
            </a:r>
            <a:endParaRPr lang="en-US" altLang="ko-KR" sz="4800" b="1" dirty="0">
              <a:solidFill>
                <a:schemeClr val="accent1"/>
              </a:solidFill>
              <a:latin typeface="Calibri" pitchFamily="34" charset="0"/>
              <a:ea typeface="Gulim" pitchFamily="34" charset="-127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378537902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D17534CD-D267-674F-9F6C-F56541ABCA70}" type="slidenum">
              <a:rPr kumimoji="0" lang="zh-TW" altLang="en-US">
                <a:solidFill>
                  <a:srgbClr val="898989"/>
                </a:solidFill>
                <a:latin typeface="Calibri" charset="0"/>
              </a:rPr>
              <a:pPr eaLnBrk="1" hangingPunct="1"/>
              <a:t>108</a:t>
            </a:fld>
            <a:endParaRPr kumimoji="0" lang="zh-TW" altLang="en-US" dirty="0">
              <a:solidFill>
                <a:srgbClr val="898989"/>
              </a:solidFill>
              <a:latin typeface="Calibri" charset="0"/>
            </a:endParaRPr>
          </a:p>
        </p:txBody>
      </p:sp>
      <p:graphicFrame>
        <p:nvGraphicFramePr>
          <p:cNvPr id="5" name="表格 4"/>
          <p:cNvGraphicFramePr>
            <a:graphicFrameLocks noGrp="1"/>
          </p:cNvGraphicFramePr>
          <p:nvPr/>
        </p:nvGraphicFramePr>
        <p:xfrm>
          <a:off x="2135188" y="836613"/>
          <a:ext cx="8208962" cy="5937508"/>
        </p:xfrm>
        <a:graphic>
          <a:graphicData uri="http://schemas.openxmlformats.org/drawingml/2006/table">
            <a:tbl>
              <a:tblPr/>
              <a:tblGrid>
                <a:gridCol w="11731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790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186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727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6403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90680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80196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Point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P(</a:t>
                      </a:r>
                      <a:r>
                        <a:rPr kumimoji="0" lang="en-US" altLang="zh-TW" sz="2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x,y</a:t>
                      </a:r>
                      <a:r>
                        <a:rPr kumimoji="0" lang="en-US" altLang="zh-TW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)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m1 distance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m2 distance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574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p01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a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(3, 4)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1.95 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3.78 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Cluster1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574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p02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b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(3, 6)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0.69 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4.51 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Cluster1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574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p03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(3, 8)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2.27 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5.86 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Cluster1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574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p04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d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(4, 5)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0.89 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3.13 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Cluster1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574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p05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e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(4, 7)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1.22 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4.45 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Cluster1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574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p06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f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(5, 1)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5.01 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3.05 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Cluster2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574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p07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g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(5, 5)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1.57 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2.30 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Cluster1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574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p08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h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(7, 3)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4.37 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0.56 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Cluster2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0574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p09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i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(7, 5)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3.43 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1.52 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Cluster2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0574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p10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j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(8, 5)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4.41 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1.95 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Cluster2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8414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9685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m1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(3.67, 5.83)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9685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m2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(6.75, 3.50)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11350" name="Rectangle 2"/>
          <p:cNvSpPr txBox="1">
            <a:spLocks noChangeArrowheads="1"/>
          </p:cNvSpPr>
          <p:nvPr/>
        </p:nvSpPr>
        <p:spPr bwMode="auto">
          <a:xfrm>
            <a:off x="2279650" y="115889"/>
            <a:ext cx="7488238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ko-KR" sz="4400" b="1" i="1">
                <a:solidFill>
                  <a:schemeClr val="accent1"/>
                </a:solidFill>
                <a:ea typeface="Gulim" charset="-127"/>
              </a:rPr>
              <a:t>K-Means</a:t>
            </a:r>
            <a:r>
              <a:rPr lang="en-US" altLang="ko-KR" sz="4400" b="1">
                <a:solidFill>
                  <a:schemeClr val="accent1"/>
                </a:solidFill>
                <a:ea typeface="Gulim" charset="-127"/>
              </a:rPr>
              <a:t> Clustering</a:t>
            </a:r>
          </a:p>
        </p:txBody>
      </p:sp>
    </p:spTree>
    <p:extLst>
      <p:ext uri="{BB962C8B-B14F-4D97-AF65-F5344CB8AC3E}">
        <p14:creationId xmlns:p14="http://schemas.microsoft.com/office/powerpoint/2010/main" val="2971209552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323012"/>
          </a:xfrm>
        </p:spPr>
        <p:txBody>
          <a:bodyPr/>
          <a:lstStyle/>
          <a:p>
            <a:pPr eaLnBrk="1" hangingPunct="1"/>
            <a:r>
              <a:rPr lang="en-US" altLang="zh-TW" sz="9600">
                <a:solidFill>
                  <a:schemeClr val="accent1"/>
                </a:solidFill>
                <a:latin typeface="Calibri" charset="0"/>
                <a:ea typeface="標楷體" charset="-120"/>
              </a:rPr>
              <a:t>Cluster Analysis</a:t>
            </a:r>
          </a:p>
        </p:txBody>
      </p:sp>
      <p:sp>
        <p:nvSpPr>
          <p:cNvPr id="2" name="投影片編號版面配置區 3">
            <a:extLst>
              <a:ext uri="{FF2B5EF4-FFF2-40B4-BE49-F238E27FC236}">
                <a16:creationId xmlns:a16="http://schemas.microsoft.com/office/drawing/2014/main" id="{92442CFE-A270-0A08-8E59-C52B2B65BF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159797" y="6562244"/>
            <a:ext cx="960699" cy="23965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D17534CD-D267-674F-9F6C-F56541ABCA70}" type="slidenum">
              <a:rPr kumimoji="0" lang="zh-TW" altLang="en-US">
                <a:solidFill>
                  <a:srgbClr val="898989"/>
                </a:solidFill>
                <a:latin typeface="Calibri" charset="0"/>
              </a:rPr>
              <a:pPr eaLnBrk="1" hangingPunct="1"/>
              <a:t>109</a:t>
            </a:fld>
            <a:endParaRPr kumimoji="0" lang="zh-TW" altLang="en-US" dirty="0">
              <a:solidFill>
                <a:srgbClr val="898989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05433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6A2A96-DD8B-2F40-9E2E-D69EB97CF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11</a:t>
            </a:fld>
            <a:endParaRPr lang="en-US"/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BB64DDE1-357D-8E4C-B6CA-E6B7582612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8996" y="6567489"/>
            <a:ext cx="747400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rgbClr val="A6A6A6"/>
                </a:solidFill>
              </a:rPr>
              <a:t>Source: </a:t>
            </a:r>
            <a:r>
              <a:rPr lang="en-US" altLang="zh-TW" sz="1000" dirty="0">
                <a:solidFill>
                  <a:srgbClr val="A6A6A6"/>
                </a:solidFill>
                <a:hlinkClick r:id="rId2"/>
              </a:rPr>
              <a:t>https://www.amazon.com/Hands-Machine-Learning-Scikit-Learn-TensorFlow/dp/1098125975</a:t>
            </a:r>
            <a:endParaRPr lang="en-US" altLang="zh-TW" sz="1000" dirty="0">
              <a:solidFill>
                <a:srgbClr val="A6A6A6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1D62302-F2CF-2F4D-8DB7-97125206EA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390" y="76198"/>
            <a:ext cx="11309684" cy="1638301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 </a:t>
            </a:r>
            <a:r>
              <a:rPr lang="en-US" sz="2400" dirty="0" err="1">
                <a:solidFill>
                  <a:schemeClr val="accent1"/>
                </a:solidFill>
              </a:rPr>
              <a:t>Aurélien</a:t>
            </a:r>
            <a:r>
              <a:rPr lang="en-US" sz="2400" dirty="0">
                <a:solidFill>
                  <a:schemeClr val="accent1"/>
                </a:solidFill>
              </a:rPr>
              <a:t> </a:t>
            </a:r>
            <a:r>
              <a:rPr lang="en-US" sz="2400" dirty="0" err="1">
                <a:solidFill>
                  <a:schemeClr val="accent1"/>
                </a:solidFill>
              </a:rPr>
              <a:t>Géron</a:t>
            </a:r>
            <a:r>
              <a:rPr lang="en-US" sz="2400" dirty="0">
                <a:solidFill>
                  <a:schemeClr val="accent1"/>
                </a:solidFill>
              </a:rPr>
              <a:t> (2022), 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3000" dirty="0">
                <a:solidFill>
                  <a:srgbClr val="C00000"/>
                </a:solidFill>
              </a:rPr>
              <a:t>Hands-On Machine Learning with Scikit-Learn, </a:t>
            </a:r>
            <a:r>
              <a:rPr lang="en-US" sz="3000" dirty="0" err="1">
                <a:solidFill>
                  <a:srgbClr val="C00000"/>
                </a:solidFill>
              </a:rPr>
              <a:t>Keras</a:t>
            </a:r>
            <a:r>
              <a:rPr lang="en-US" sz="3000" dirty="0">
                <a:solidFill>
                  <a:srgbClr val="C00000"/>
                </a:solidFill>
              </a:rPr>
              <a:t>, and TensorFlow: </a:t>
            </a:r>
            <a:r>
              <a:rPr lang="en-US" sz="2800" b="0" dirty="0">
                <a:solidFill>
                  <a:srgbClr val="C00000"/>
                </a:solidFill>
              </a:rPr>
              <a:t>Concepts, Tools, and Techniques to Build Intelligent Systems</a:t>
            </a:r>
            <a:r>
              <a:rPr lang="en-US" sz="2400" dirty="0">
                <a:solidFill>
                  <a:schemeClr val="accent1"/>
                </a:solidFill>
              </a:rPr>
              <a:t>, 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2400" dirty="0">
                <a:solidFill>
                  <a:schemeClr val="accent1"/>
                </a:solidFill>
              </a:rPr>
              <a:t>3rd Edition, O’Reilly Media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362231-570F-1D27-EFD5-0161EFC2ACE6}"/>
              </a:ext>
            </a:extLst>
          </p:cNvPr>
          <p:cNvSpPr txBox="1"/>
          <p:nvPr/>
        </p:nvSpPr>
        <p:spPr>
          <a:xfrm>
            <a:off x="3870721" y="6192912"/>
            <a:ext cx="44505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https://github.com/ageron/handson-ml3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DD36F97-BAE8-77C4-56BD-C27D864122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4187" y="1828923"/>
            <a:ext cx="3240089" cy="4249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804880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Cluster Analysis</a:t>
            </a:r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eaLnBrk="1" hangingPunct="1"/>
            <a:r>
              <a:rPr lang="en-US" altLang="zh-TW">
                <a:latin typeface="Calibri" charset="0"/>
                <a:ea typeface="新細明體" charset="-120"/>
              </a:rPr>
              <a:t>Used for automatic identification of </a:t>
            </a:r>
            <a:br>
              <a:rPr lang="en-US" altLang="zh-TW">
                <a:latin typeface="Calibri" charset="0"/>
                <a:ea typeface="新細明體" charset="-120"/>
              </a:rPr>
            </a:br>
            <a:r>
              <a:rPr lang="en-US" altLang="zh-TW">
                <a:solidFill>
                  <a:srgbClr val="FF0000"/>
                </a:solidFill>
                <a:latin typeface="Calibri" charset="0"/>
                <a:ea typeface="新細明體" charset="-120"/>
              </a:rPr>
              <a:t>natural groupings</a:t>
            </a:r>
            <a:r>
              <a:rPr lang="en-US" altLang="zh-TW">
                <a:latin typeface="Calibri" charset="0"/>
                <a:ea typeface="新細明體" charset="-120"/>
              </a:rPr>
              <a:t> of things</a:t>
            </a:r>
          </a:p>
          <a:p>
            <a:pPr eaLnBrk="1" hangingPunct="1"/>
            <a:r>
              <a:rPr lang="en-US" altLang="zh-TW">
                <a:latin typeface="Calibri" charset="0"/>
                <a:ea typeface="新細明體" charset="-120"/>
              </a:rPr>
              <a:t>Part of the machine-learning family </a:t>
            </a:r>
          </a:p>
          <a:p>
            <a:pPr eaLnBrk="1" hangingPunct="1"/>
            <a:r>
              <a:rPr lang="en-US" altLang="zh-TW">
                <a:latin typeface="Calibri" charset="0"/>
                <a:ea typeface="新細明體" charset="-120"/>
              </a:rPr>
              <a:t>Employ </a:t>
            </a:r>
            <a:r>
              <a:rPr lang="en-US" altLang="zh-TW">
                <a:solidFill>
                  <a:srgbClr val="FF0000"/>
                </a:solidFill>
                <a:latin typeface="Calibri" charset="0"/>
                <a:ea typeface="新細明體" charset="-120"/>
              </a:rPr>
              <a:t>unsupervised learning</a:t>
            </a:r>
          </a:p>
          <a:p>
            <a:pPr eaLnBrk="1" hangingPunct="1"/>
            <a:r>
              <a:rPr lang="en-US" altLang="zh-TW">
                <a:latin typeface="Calibri" charset="0"/>
                <a:ea typeface="新細明體" charset="-120"/>
              </a:rPr>
              <a:t>Learns the clusters of things from past data, then assigns new instances</a:t>
            </a:r>
          </a:p>
          <a:p>
            <a:pPr eaLnBrk="1" hangingPunct="1"/>
            <a:r>
              <a:rPr lang="en-US" altLang="zh-TW">
                <a:latin typeface="Calibri" charset="0"/>
                <a:ea typeface="新細明體" charset="-120"/>
              </a:rPr>
              <a:t>There is not an output variable</a:t>
            </a:r>
          </a:p>
          <a:p>
            <a:pPr eaLnBrk="1" hangingPunct="1"/>
            <a:r>
              <a:rPr lang="en-US" altLang="zh-TW">
                <a:latin typeface="Calibri" charset="0"/>
                <a:ea typeface="新細明體" charset="-120"/>
              </a:rPr>
              <a:t>Also known as </a:t>
            </a:r>
            <a:r>
              <a:rPr lang="en-US" altLang="zh-TW">
                <a:solidFill>
                  <a:srgbClr val="FF0000"/>
                </a:solidFill>
                <a:latin typeface="Calibri" charset="0"/>
                <a:ea typeface="新細明體" charset="-120"/>
              </a:rPr>
              <a:t>segmentation</a:t>
            </a:r>
          </a:p>
        </p:txBody>
      </p:sp>
      <p:sp>
        <p:nvSpPr>
          <p:cNvPr id="13316" name="文字方塊 32"/>
          <p:cNvSpPr txBox="1">
            <a:spLocks noChangeArrowheads="1"/>
          </p:cNvSpPr>
          <p:nvPr/>
        </p:nvSpPr>
        <p:spPr bwMode="auto">
          <a:xfrm>
            <a:off x="3359151" y="6597651"/>
            <a:ext cx="56165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200">
                <a:solidFill>
                  <a:srgbClr val="A6A6A6"/>
                </a:solidFill>
              </a:rPr>
              <a:t>Source:  Turban et al. (2011), Decision Support and Business Intelligence Systems</a:t>
            </a:r>
            <a:endParaRPr lang="zh-TW" altLang="en-US" sz="1200">
              <a:solidFill>
                <a:srgbClr val="A6A6A6"/>
              </a:solidFill>
            </a:endParaRPr>
          </a:p>
        </p:txBody>
      </p:sp>
      <p:sp>
        <p:nvSpPr>
          <p:cNvPr id="2" name="投影片編號版面配置區 3">
            <a:extLst>
              <a:ext uri="{FF2B5EF4-FFF2-40B4-BE49-F238E27FC236}">
                <a16:creationId xmlns:a16="http://schemas.microsoft.com/office/drawing/2014/main" id="{BFD08CEE-9C97-2347-8B1C-2809CE687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159797" y="6562244"/>
            <a:ext cx="960699" cy="23965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D17534CD-D267-674F-9F6C-F56541ABCA70}" type="slidenum">
              <a:rPr kumimoji="0" lang="zh-TW" altLang="en-US">
                <a:solidFill>
                  <a:srgbClr val="898989"/>
                </a:solidFill>
                <a:latin typeface="Calibri" charset="0"/>
              </a:rPr>
              <a:pPr eaLnBrk="1" hangingPunct="1"/>
              <a:t>110</a:t>
            </a:fld>
            <a:endParaRPr kumimoji="0" lang="zh-TW" altLang="en-US" dirty="0">
              <a:solidFill>
                <a:srgbClr val="898989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8146728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altLang="zh-TW" b="1" dirty="0">
                <a:solidFill>
                  <a:schemeClr val="accent1"/>
                </a:solidFill>
              </a:rPr>
              <a:t>Cluster Analysis</a:t>
            </a:r>
            <a:endParaRPr lang="zh-TW" altLang="en-US" b="1" dirty="0">
              <a:solidFill>
                <a:schemeClr val="accent1"/>
              </a:solidFill>
            </a:endParaRPr>
          </a:p>
        </p:txBody>
      </p:sp>
      <p:pic>
        <p:nvPicPr>
          <p:cNvPr id="1434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4784" y="1568451"/>
            <a:ext cx="11038505" cy="3815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矩形 7"/>
          <p:cNvSpPr>
            <a:spLocks noChangeArrowheads="1"/>
          </p:cNvSpPr>
          <p:nvPr/>
        </p:nvSpPr>
        <p:spPr bwMode="auto">
          <a:xfrm>
            <a:off x="2208214" y="5373688"/>
            <a:ext cx="813593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latin typeface="Arial" charset="0"/>
              </a:rPr>
              <a:t>Clustering of a set of objects based on the </a:t>
            </a:r>
            <a:r>
              <a:rPr lang="en-US" altLang="zh-TW" sz="1800" i="1">
                <a:latin typeface="Arial" charset="0"/>
              </a:rPr>
              <a:t>k-means method. </a:t>
            </a:r>
            <a:br>
              <a:rPr lang="en-US" altLang="zh-TW" sz="1800" i="1">
                <a:latin typeface="Arial" charset="0"/>
              </a:rPr>
            </a:br>
            <a:r>
              <a:rPr lang="en-US" altLang="zh-TW" sz="1800" i="1">
                <a:latin typeface="Arial" charset="0"/>
              </a:rPr>
              <a:t>(The mean of each cluster is </a:t>
            </a:r>
            <a:r>
              <a:rPr lang="en-US" altLang="zh-TW" sz="1800">
                <a:latin typeface="Arial" charset="0"/>
              </a:rPr>
              <a:t>marked by a “+”.)</a:t>
            </a:r>
            <a:endParaRPr lang="zh-TW" altLang="en-US" sz="1800">
              <a:latin typeface="Arial" charset="0"/>
            </a:endParaRPr>
          </a:p>
        </p:txBody>
      </p:sp>
      <p:sp>
        <p:nvSpPr>
          <p:cNvPr id="14342" name="文字方塊 32"/>
          <p:cNvSpPr txBox="1">
            <a:spLocks noChangeArrowheads="1"/>
          </p:cNvSpPr>
          <p:nvPr/>
        </p:nvSpPr>
        <p:spPr bwMode="auto">
          <a:xfrm>
            <a:off x="4872038" y="6597651"/>
            <a:ext cx="23034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200">
                <a:solidFill>
                  <a:srgbClr val="A6A6A6"/>
                </a:solidFill>
              </a:rPr>
              <a:t>Source: Han &amp; Kamber (2006)</a:t>
            </a:r>
            <a:endParaRPr lang="zh-TW" altLang="en-US" sz="1200">
              <a:solidFill>
                <a:srgbClr val="A6A6A6"/>
              </a:solidFill>
            </a:endParaRPr>
          </a:p>
        </p:txBody>
      </p:sp>
      <p:sp>
        <p:nvSpPr>
          <p:cNvPr id="2" name="投影片編號版面配置區 3">
            <a:extLst>
              <a:ext uri="{FF2B5EF4-FFF2-40B4-BE49-F238E27FC236}">
                <a16:creationId xmlns:a16="http://schemas.microsoft.com/office/drawing/2014/main" id="{0F40748E-EE0C-A246-12C5-6AA9824CF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159797" y="6562244"/>
            <a:ext cx="960699" cy="23965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D17534CD-D267-674F-9F6C-F56541ABCA70}" type="slidenum">
              <a:rPr kumimoji="0" lang="zh-TW" altLang="en-US">
                <a:solidFill>
                  <a:srgbClr val="898989"/>
                </a:solidFill>
                <a:latin typeface="Calibri" charset="0"/>
              </a:rPr>
              <a:pPr eaLnBrk="1" hangingPunct="1"/>
              <a:t>111</a:t>
            </a:fld>
            <a:endParaRPr kumimoji="0" lang="zh-TW" altLang="en-US" dirty="0">
              <a:solidFill>
                <a:srgbClr val="898989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0657508"/>
      </p:ext>
    </p:extLst>
  </p:cSld>
  <p:clrMapOvr>
    <a:masterClrMapping/>
  </p:clrMapOvr>
  <p:transition>
    <p:zoom/>
  </p:transition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1981200" y="274639"/>
            <a:ext cx="8229600" cy="706437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Cluster Analysis</a:t>
            </a:r>
          </a:p>
        </p:txBody>
      </p:sp>
      <p:sp>
        <p:nvSpPr>
          <p:cNvPr id="15363" name="Content Placeholder 2"/>
          <p:cNvSpPr>
            <a:spLocks noGrp="1"/>
          </p:cNvSpPr>
          <p:nvPr>
            <p:ph idx="1"/>
          </p:nvPr>
        </p:nvSpPr>
        <p:spPr>
          <a:xfrm>
            <a:off x="1064525" y="1341438"/>
            <a:ext cx="9962866" cy="5040312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zh-TW" dirty="0">
                <a:latin typeface="Calibri" charset="0"/>
                <a:ea typeface="新細明體" charset="-120"/>
              </a:rPr>
              <a:t>Clustering results may be used to</a:t>
            </a:r>
          </a:p>
          <a:p>
            <a:pPr lvl="1" eaLnBrk="1" hangingPunct="1"/>
            <a:r>
              <a:rPr lang="en-US" altLang="zh-TW" dirty="0">
                <a:latin typeface="Calibri" charset="0"/>
                <a:ea typeface="新細明體" charset="-120"/>
              </a:rPr>
              <a:t>Identify natural </a:t>
            </a:r>
            <a:r>
              <a:rPr lang="en-US" altLang="zh-TW" dirty="0">
                <a:solidFill>
                  <a:srgbClr val="FF0000"/>
                </a:solidFill>
                <a:latin typeface="Calibri" charset="0"/>
                <a:ea typeface="新細明體" charset="-120"/>
              </a:rPr>
              <a:t>groupings of customers</a:t>
            </a:r>
          </a:p>
          <a:p>
            <a:pPr lvl="1" eaLnBrk="1" hangingPunct="1"/>
            <a:r>
              <a:rPr lang="en-US" altLang="zh-TW" dirty="0">
                <a:latin typeface="Calibri" charset="0"/>
                <a:ea typeface="新細明體" charset="-120"/>
              </a:rPr>
              <a:t>Identify rules for assigning new cases to classes for targeting/diagnostic purposes</a:t>
            </a:r>
          </a:p>
          <a:p>
            <a:pPr lvl="1" eaLnBrk="1" hangingPunct="1"/>
            <a:r>
              <a:rPr lang="en-US" altLang="zh-TW" dirty="0">
                <a:latin typeface="Calibri" charset="0"/>
                <a:ea typeface="新細明體" charset="-120"/>
              </a:rPr>
              <a:t>Provide characterization, definition, labeling of populations</a:t>
            </a:r>
          </a:p>
          <a:p>
            <a:pPr lvl="1" eaLnBrk="1" hangingPunct="1"/>
            <a:r>
              <a:rPr lang="en-US" altLang="zh-TW" dirty="0">
                <a:latin typeface="Calibri" charset="0"/>
                <a:ea typeface="新細明體" charset="-120"/>
              </a:rPr>
              <a:t>Decrease the size and complexity of problems </a:t>
            </a:r>
            <a:br>
              <a:rPr lang="en-US" altLang="zh-TW" dirty="0">
                <a:latin typeface="Calibri" charset="0"/>
                <a:ea typeface="新細明體" charset="-120"/>
              </a:rPr>
            </a:br>
            <a:r>
              <a:rPr lang="en-US" altLang="zh-TW" dirty="0">
                <a:latin typeface="Calibri" charset="0"/>
                <a:ea typeface="新細明體" charset="-120"/>
              </a:rPr>
              <a:t>for other data mining methods </a:t>
            </a:r>
          </a:p>
          <a:p>
            <a:pPr lvl="1" eaLnBrk="1" hangingPunct="1"/>
            <a:r>
              <a:rPr lang="en-US" altLang="zh-TW" dirty="0">
                <a:latin typeface="Calibri" charset="0"/>
                <a:ea typeface="新細明體" charset="-120"/>
              </a:rPr>
              <a:t>Identify </a:t>
            </a:r>
            <a:r>
              <a:rPr lang="en-US" altLang="zh-TW" dirty="0">
                <a:solidFill>
                  <a:srgbClr val="FF0000"/>
                </a:solidFill>
                <a:latin typeface="Calibri" charset="0"/>
                <a:ea typeface="新細明體" charset="-120"/>
              </a:rPr>
              <a:t>outliers</a:t>
            </a:r>
            <a:r>
              <a:rPr lang="en-US" altLang="zh-TW" dirty="0">
                <a:latin typeface="Calibri" charset="0"/>
                <a:ea typeface="新細明體" charset="-120"/>
              </a:rPr>
              <a:t> in a specific domain </a:t>
            </a:r>
            <a:br>
              <a:rPr lang="en-US" altLang="zh-TW" dirty="0">
                <a:latin typeface="Calibri" charset="0"/>
                <a:ea typeface="新細明體" charset="-120"/>
              </a:rPr>
            </a:br>
            <a:r>
              <a:rPr lang="en-US" altLang="zh-TW" dirty="0">
                <a:latin typeface="Calibri" charset="0"/>
                <a:ea typeface="新細明體" charset="-120"/>
              </a:rPr>
              <a:t>(e.g., rare-event detection)</a:t>
            </a:r>
          </a:p>
        </p:txBody>
      </p:sp>
      <p:sp>
        <p:nvSpPr>
          <p:cNvPr id="15364" name="文字方塊 32"/>
          <p:cNvSpPr txBox="1">
            <a:spLocks noChangeArrowheads="1"/>
          </p:cNvSpPr>
          <p:nvPr/>
        </p:nvSpPr>
        <p:spPr bwMode="auto">
          <a:xfrm>
            <a:off x="3359151" y="6597651"/>
            <a:ext cx="56165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200">
                <a:solidFill>
                  <a:srgbClr val="A6A6A6"/>
                </a:solidFill>
              </a:rPr>
              <a:t>Source:  Turban et al. (2011), Decision Support and Business Intelligence Systems</a:t>
            </a:r>
            <a:endParaRPr lang="zh-TW" altLang="en-US" sz="1200">
              <a:solidFill>
                <a:srgbClr val="A6A6A6"/>
              </a:solidFill>
            </a:endParaRPr>
          </a:p>
        </p:txBody>
      </p:sp>
      <p:sp>
        <p:nvSpPr>
          <p:cNvPr id="2" name="投影片編號版面配置區 3">
            <a:extLst>
              <a:ext uri="{FF2B5EF4-FFF2-40B4-BE49-F238E27FC236}">
                <a16:creationId xmlns:a16="http://schemas.microsoft.com/office/drawing/2014/main" id="{4EDB2FB1-7D92-4FD3-B2DF-794588E7D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159797" y="6562244"/>
            <a:ext cx="960699" cy="23965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D17534CD-D267-674F-9F6C-F56541ABCA70}" type="slidenum">
              <a:rPr kumimoji="0" lang="zh-TW" altLang="en-US">
                <a:solidFill>
                  <a:srgbClr val="898989"/>
                </a:solidFill>
                <a:latin typeface="Calibri" charset="0"/>
              </a:rPr>
              <a:pPr eaLnBrk="1" hangingPunct="1"/>
              <a:t>112</a:t>
            </a:fld>
            <a:endParaRPr kumimoji="0" lang="zh-TW" altLang="en-US" dirty="0">
              <a:solidFill>
                <a:srgbClr val="898989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3811836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i="1">
                <a:solidFill>
                  <a:srgbClr val="FF3300"/>
                </a:solidFill>
                <a:latin typeface="Calibri" charset="0"/>
                <a:ea typeface="新細明體" charset="-120"/>
              </a:rPr>
              <a:t>k</a:t>
            </a:r>
            <a:r>
              <a:rPr lang="en-US" altLang="zh-TW">
                <a:solidFill>
                  <a:srgbClr val="FF3300"/>
                </a:solidFill>
                <a:latin typeface="Calibri" charset="0"/>
                <a:ea typeface="新細明體" charset="-120"/>
              </a:rPr>
              <a:t>-Means Clustering Algorithm</a:t>
            </a:r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1091821" y="1484313"/>
            <a:ext cx="9921922" cy="4824412"/>
          </a:xfrm>
        </p:spPr>
        <p:txBody>
          <a:bodyPr/>
          <a:lstStyle/>
          <a:p>
            <a:pPr eaLnBrk="1" hangingPunct="1"/>
            <a:r>
              <a:rPr lang="en-US" altLang="zh-TW" sz="2800" i="1" dirty="0">
                <a:latin typeface="Calibri" charset="0"/>
                <a:ea typeface="新細明體" charset="-120"/>
              </a:rPr>
              <a:t>k </a:t>
            </a:r>
            <a:r>
              <a:rPr lang="en-US" altLang="zh-TW" sz="2800" dirty="0">
                <a:latin typeface="Calibri" charset="0"/>
                <a:ea typeface="新細明體" charset="-120"/>
              </a:rPr>
              <a:t>: pre-determined number of clusters</a:t>
            </a:r>
          </a:p>
          <a:p>
            <a:pPr eaLnBrk="1" hangingPunct="1"/>
            <a:r>
              <a:rPr lang="en-US" altLang="zh-TW" sz="2800" dirty="0">
                <a:latin typeface="Calibri" charset="0"/>
                <a:ea typeface="新細明體" charset="-120"/>
              </a:rPr>
              <a:t>Algorithm (</a:t>
            </a:r>
            <a:r>
              <a:rPr lang="en-US" altLang="zh-TW" sz="2800" dirty="0">
                <a:solidFill>
                  <a:srgbClr val="FF3300"/>
                </a:solidFill>
                <a:latin typeface="Calibri" charset="0"/>
                <a:ea typeface="新細明體" charset="-120"/>
              </a:rPr>
              <a:t>Step 0:</a:t>
            </a:r>
            <a:r>
              <a:rPr lang="en-US" altLang="zh-TW" sz="2800" dirty="0">
                <a:latin typeface="Calibri" charset="0"/>
                <a:ea typeface="新細明體" charset="-120"/>
              </a:rPr>
              <a:t> determine value of </a:t>
            </a:r>
            <a:r>
              <a:rPr lang="en-US" altLang="zh-TW" sz="2800" i="1" dirty="0">
                <a:latin typeface="Calibri" charset="0"/>
                <a:ea typeface="新細明體" charset="-120"/>
              </a:rPr>
              <a:t>k</a:t>
            </a:r>
            <a:r>
              <a:rPr lang="en-US" altLang="zh-TW" sz="2800" dirty="0">
                <a:latin typeface="Calibri" charset="0"/>
                <a:ea typeface="新細明體" charset="-120"/>
              </a:rPr>
              <a:t>)</a:t>
            </a:r>
          </a:p>
          <a:p>
            <a:pPr eaLnBrk="1" hangingPunct="1">
              <a:buFont typeface="Wingdings" charset="2"/>
              <a:buNone/>
            </a:pPr>
            <a:r>
              <a:rPr lang="en-US" altLang="zh-TW" sz="2800" dirty="0">
                <a:solidFill>
                  <a:srgbClr val="FF3300"/>
                </a:solidFill>
                <a:latin typeface="Calibri" charset="0"/>
                <a:ea typeface="新細明體" charset="-120"/>
              </a:rPr>
              <a:t>Step 1:</a:t>
            </a:r>
            <a:r>
              <a:rPr lang="en-US" altLang="zh-TW" sz="2800" dirty="0">
                <a:latin typeface="Calibri" charset="0"/>
                <a:ea typeface="新細明體" charset="-120"/>
              </a:rPr>
              <a:t> Randomly generate </a:t>
            </a:r>
            <a:r>
              <a:rPr lang="en-US" altLang="zh-TW" sz="2800" i="1" dirty="0">
                <a:latin typeface="Calibri" charset="0"/>
                <a:ea typeface="新細明體" charset="-120"/>
              </a:rPr>
              <a:t>k</a:t>
            </a:r>
            <a:r>
              <a:rPr lang="en-US" altLang="zh-TW" sz="2800" dirty="0">
                <a:latin typeface="Calibri" charset="0"/>
                <a:ea typeface="新細明體" charset="-120"/>
              </a:rPr>
              <a:t> random points as initial cluster centers</a:t>
            </a:r>
          </a:p>
          <a:p>
            <a:pPr eaLnBrk="1" hangingPunct="1">
              <a:buFont typeface="Wingdings" charset="2"/>
              <a:buNone/>
            </a:pPr>
            <a:r>
              <a:rPr lang="en-US" altLang="zh-TW" sz="2800" dirty="0">
                <a:solidFill>
                  <a:srgbClr val="FF3300"/>
                </a:solidFill>
                <a:latin typeface="Calibri" charset="0"/>
                <a:ea typeface="新細明體" charset="-120"/>
              </a:rPr>
              <a:t>Step 2:</a:t>
            </a:r>
            <a:r>
              <a:rPr lang="en-US" altLang="zh-TW" sz="2800" dirty="0">
                <a:latin typeface="Calibri" charset="0"/>
                <a:ea typeface="新細明體" charset="-120"/>
              </a:rPr>
              <a:t> Assign each point to the nearest cluster center</a:t>
            </a:r>
          </a:p>
          <a:p>
            <a:pPr eaLnBrk="1" hangingPunct="1">
              <a:buFont typeface="Wingdings" charset="2"/>
              <a:buNone/>
            </a:pPr>
            <a:r>
              <a:rPr lang="en-US" altLang="zh-TW" sz="2800" dirty="0">
                <a:solidFill>
                  <a:srgbClr val="FF3300"/>
                </a:solidFill>
                <a:latin typeface="Calibri" charset="0"/>
                <a:ea typeface="新細明體" charset="-120"/>
              </a:rPr>
              <a:t>Step 3:</a:t>
            </a:r>
            <a:r>
              <a:rPr lang="en-US" altLang="zh-TW" sz="2800" dirty="0">
                <a:latin typeface="Calibri" charset="0"/>
                <a:ea typeface="新細明體" charset="-120"/>
              </a:rPr>
              <a:t> Re-compute the new cluster centers</a:t>
            </a:r>
          </a:p>
          <a:p>
            <a:pPr eaLnBrk="1" hangingPunct="1">
              <a:buFont typeface="Wingdings" charset="2"/>
              <a:buNone/>
            </a:pPr>
            <a:r>
              <a:rPr lang="en-US" altLang="zh-TW" sz="2800" dirty="0">
                <a:solidFill>
                  <a:srgbClr val="FF3300"/>
                </a:solidFill>
                <a:latin typeface="Calibri" charset="0"/>
                <a:ea typeface="新細明體" charset="-120"/>
              </a:rPr>
              <a:t>Repetition step: </a:t>
            </a:r>
            <a:r>
              <a:rPr lang="en-US" altLang="zh-TW" sz="2800" dirty="0">
                <a:latin typeface="Calibri" charset="0"/>
                <a:ea typeface="新細明體" charset="-120"/>
              </a:rPr>
              <a:t>Repeat steps 2 and 3 until some convergence criterion is met (usually that the assignment of points to clusters becomes stable)</a:t>
            </a:r>
          </a:p>
        </p:txBody>
      </p:sp>
      <p:sp>
        <p:nvSpPr>
          <p:cNvPr id="19460" name="文字方塊 32"/>
          <p:cNvSpPr txBox="1">
            <a:spLocks noChangeArrowheads="1"/>
          </p:cNvSpPr>
          <p:nvPr/>
        </p:nvSpPr>
        <p:spPr bwMode="auto">
          <a:xfrm>
            <a:off x="3359151" y="6597651"/>
            <a:ext cx="56165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200">
                <a:solidFill>
                  <a:srgbClr val="A6A6A6"/>
                </a:solidFill>
              </a:rPr>
              <a:t>Source:  Turban et al. (2011), Decision Support and Business Intelligence Systems</a:t>
            </a:r>
            <a:endParaRPr lang="zh-TW" altLang="en-US" sz="1200">
              <a:solidFill>
                <a:srgbClr val="A6A6A6"/>
              </a:solidFill>
            </a:endParaRPr>
          </a:p>
        </p:txBody>
      </p:sp>
      <p:sp>
        <p:nvSpPr>
          <p:cNvPr id="2" name="投影片編號版面配置區 3">
            <a:extLst>
              <a:ext uri="{FF2B5EF4-FFF2-40B4-BE49-F238E27FC236}">
                <a16:creationId xmlns:a16="http://schemas.microsoft.com/office/drawing/2014/main" id="{1402F1C2-7F39-13C8-783F-BD4FE378A9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159797" y="6562244"/>
            <a:ext cx="960699" cy="23965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D17534CD-D267-674F-9F6C-F56541ABCA70}" type="slidenum">
              <a:rPr kumimoji="0" lang="zh-TW" altLang="en-US">
                <a:solidFill>
                  <a:srgbClr val="898989"/>
                </a:solidFill>
                <a:latin typeface="Calibri" charset="0"/>
              </a:rPr>
              <a:pPr eaLnBrk="1" hangingPunct="1"/>
              <a:t>113</a:t>
            </a:fld>
            <a:endParaRPr kumimoji="0" lang="zh-TW" altLang="en-US" dirty="0">
              <a:solidFill>
                <a:srgbClr val="898989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3454480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zh-TW">
                <a:solidFill>
                  <a:schemeClr val="accent1"/>
                </a:solidFill>
                <a:latin typeface="Calibri" charset="0"/>
                <a:ea typeface="新細明體" charset="-120"/>
              </a:rPr>
              <a:t>Cluster Analysis for Data Mining - </a:t>
            </a:r>
            <a:br>
              <a:rPr lang="en-US" altLang="zh-TW" i="1">
                <a:solidFill>
                  <a:schemeClr val="accent1"/>
                </a:solidFill>
                <a:latin typeface="Calibri" charset="0"/>
                <a:ea typeface="新細明體" charset="-120"/>
              </a:rPr>
            </a:br>
            <a:r>
              <a:rPr lang="en-US" altLang="zh-TW" i="1">
                <a:solidFill>
                  <a:schemeClr val="accent1"/>
                </a:solidFill>
                <a:latin typeface="Calibri" charset="0"/>
                <a:ea typeface="新細明體" charset="-120"/>
              </a:rPr>
              <a:t>k</a:t>
            </a:r>
            <a:r>
              <a:rPr lang="en-US" altLang="zh-TW">
                <a:solidFill>
                  <a:schemeClr val="accent1"/>
                </a:solidFill>
                <a:latin typeface="Calibri" charset="0"/>
                <a:ea typeface="新細明體" charset="-120"/>
              </a:rPr>
              <a:t>-Means Clustering Algorithm</a:t>
            </a:r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28800" y="2133600"/>
            <a:ext cx="86106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文字方塊 32"/>
          <p:cNvSpPr txBox="1">
            <a:spLocks noChangeArrowheads="1"/>
          </p:cNvSpPr>
          <p:nvPr/>
        </p:nvSpPr>
        <p:spPr bwMode="auto">
          <a:xfrm>
            <a:off x="3359151" y="6597651"/>
            <a:ext cx="56165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200">
                <a:solidFill>
                  <a:srgbClr val="A6A6A6"/>
                </a:solidFill>
              </a:rPr>
              <a:t>Source:  Turban et al. (2011), Decision Support and Business Intelligence Systems</a:t>
            </a:r>
            <a:endParaRPr lang="zh-TW" altLang="en-US" sz="1200">
              <a:solidFill>
                <a:srgbClr val="A6A6A6"/>
              </a:solidFill>
            </a:endParaRPr>
          </a:p>
        </p:txBody>
      </p:sp>
      <p:sp>
        <p:nvSpPr>
          <p:cNvPr id="2" name="投影片編號版面配置區 3">
            <a:extLst>
              <a:ext uri="{FF2B5EF4-FFF2-40B4-BE49-F238E27FC236}">
                <a16:creationId xmlns:a16="http://schemas.microsoft.com/office/drawing/2014/main" id="{D9032F65-4AFE-1F83-99E3-C85CE5AD1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159797" y="6562244"/>
            <a:ext cx="960699" cy="23965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D17534CD-D267-674F-9F6C-F56541ABCA70}" type="slidenum">
              <a:rPr kumimoji="0" lang="zh-TW" altLang="en-US">
                <a:solidFill>
                  <a:srgbClr val="898989"/>
                </a:solidFill>
                <a:latin typeface="Calibri" charset="0"/>
              </a:rPr>
              <a:pPr eaLnBrk="1" hangingPunct="1"/>
              <a:t>114</a:t>
            </a:fld>
            <a:endParaRPr kumimoji="0" lang="zh-TW" altLang="en-US" dirty="0">
              <a:solidFill>
                <a:srgbClr val="898989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3638493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標題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178550"/>
          </a:xfrm>
        </p:spPr>
        <p:txBody>
          <a:bodyPr/>
          <a:lstStyle/>
          <a:p>
            <a:r>
              <a:rPr lang="en-US" altLang="zh-TW" sz="12000">
                <a:solidFill>
                  <a:schemeClr val="accent1"/>
                </a:solidFill>
                <a:latin typeface="Calibri" charset="0"/>
                <a:ea typeface="標楷體" charset="-120"/>
              </a:rPr>
              <a:t>Similarity</a:t>
            </a:r>
            <a:br>
              <a:rPr lang="en-US" altLang="zh-TW" sz="1200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br>
              <a:rPr lang="en-US" altLang="zh-TW" sz="1200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zh-TW" sz="12000">
                <a:solidFill>
                  <a:schemeClr val="accent1"/>
                </a:solidFill>
                <a:latin typeface="Calibri" charset="0"/>
                <a:ea typeface="標楷體" charset="-120"/>
              </a:rPr>
              <a:t>Distance</a:t>
            </a:r>
            <a:endParaRPr lang="zh-TW" altLang="en-US" sz="12000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21507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B00278B9-71D0-0C4F-85FD-F56957775E27}" type="slidenum">
              <a:rPr kumimoji="0" lang="zh-TW" altLang="en-US">
                <a:solidFill>
                  <a:srgbClr val="898989"/>
                </a:solidFill>
                <a:latin typeface="Calibri" charset="0"/>
              </a:rPr>
              <a:pPr eaLnBrk="1" hangingPunct="1"/>
              <a:t>115</a:t>
            </a:fld>
            <a:endParaRPr kumimoji="0" lang="zh-TW" altLang="en-US">
              <a:solidFill>
                <a:srgbClr val="898989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66184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2279650" y="152400"/>
            <a:ext cx="8083550" cy="1066800"/>
          </a:xfrm>
        </p:spPr>
        <p:txBody>
          <a:bodyPr>
            <a:normAutofit fontScale="90000"/>
          </a:bodyPr>
          <a:lstStyle/>
          <a:p>
            <a:r>
              <a:rPr lang="en-US" altLang="zh-TW">
                <a:solidFill>
                  <a:schemeClr val="accent1"/>
                </a:solidFill>
                <a:latin typeface="Calibri" charset="0"/>
                <a:ea typeface="新細明體" charset="-120"/>
              </a:rPr>
              <a:t>Similarity and Dissimilarity Between Objects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1695" y="1600200"/>
            <a:ext cx="10304059" cy="4724400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en-US" altLang="zh-TW" sz="2400" u="sng" dirty="0">
                <a:solidFill>
                  <a:srgbClr val="FF0000"/>
                </a:solidFill>
                <a:latin typeface="Calibri" charset="0"/>
                <a:ea typeface="新細明體" charset="-120"/>
              </a:rPr>
              <a:t>Distances</a:t>
            </a:r>
            <a:r>
              <a:rPr lang="en-US" altLang="zh-TW" sz="2400" dirty="0">
                <a:latin typeface="Calibri" charset="0"/>
                <a:ea typeface="新細明體" charset="-120"/>
              </a:rPr>
              <a:t> are normally used to measure the </a:t>
            </a:r>
            <a:r>
              <a:rPr lang="en-US" altLang="zh-TW" sz="2400" u="sng" dirty="0">
                <a:solidFill>
                  <a:srgbClr val="FF0000"/>
                </a:solidFill>
                <a:latin typeface="Calibri" charset="0"/>
                <a:ea typeface="新細明體" charset="-120"/>
              </a:rPr>
              <a:t>similarity</a:t>
            </a:r>
            <a:r>
              <a:rPr lang="en-US" altLang="zh-TW" sz="2400" dirty="0">
                <a:latin typeface="Calibri" charset="0"/>
                <a:ea typeface="新細明體" charset="-120"/>
              </a:rPr>
              <a:t> or </a:t>
            </a:r>
            <a:r>
              <a:rPr lang="en-US" altLang="zh-TW" sz="2400" u="sng" dirty="0">
                <a:latin typeface="Calibri" charset="0"/>
                <a:ea typeface="新細明體" charset="-120"/>
              </a:rPr>
              <a:t>dissimilarity</a:t>
            </a:r>
            <a:r>
              <a:rPr lang="en-US" altLang="zh-TW" sz="2400" dirty="0">
                <a:latin typeface="Calibri" charset="0"/>
                <a:ea typeface="新細明體" charset="-120"/>
              </a:rPr>
              <a:t> between two data objects</a:t>
            </a:r>
          </a:p>
          <a:p>
            <a:pPr>
              <a:lnSpc>
                <a:spcPct val="120000"/>
              </a:lnSpc>
            </a:pPr>
            <a:r>
              <a:rPr lang="en-US" altLang="zh-TW" sz="2400" dirty="0">
                <a:latin typeface="Calibri" charset="0"/>
                <a:ea typeface="新細明體" charset="-120"/>
              </a:rPr>
              <a:t>Some popular ones include: </a:t>
            </a:r>
            <a:r>
              <a:rPr lang="en-US" altLang="zh-TW" sz="2400" i="1" dirty="0" err="1">
                <a:solidFill>
                  <a:srgbClr val="FF0000"/>
                </a:solidFill>
                <a:latin typeface="Calibri" charset="0"/>
                <a:ea typeface="新細明體" charset="-120"/>
              </a:rPr>
              <a:t>Minkowski</a:t>
            </a:r>
            <a:r>
              <a:rPr lang="en-US" altLang="zh-TW" sz="2400" i="1" dirty="0">
                <a:solidFill>
                  <a:srgbClr val="FF0000"/>
                </a:solidFill>
                <a:latin typeface="Calibri" charset="0"/>
                <a:ea typeface="新細明體" charset="-120"/>
              </a:rPr>
              <a:t> distance</a:t>
            </a:r>
            <a:r>
              <a:rPr lang="en-US" altLang="zh-TW" sz="2400" dirty="0">
                <a:latin typeface="Calibri" charset="0"/>
                <a:ea typeface="新細明體" charset="-120"/>
              </a:rPr>
              <a:t>:</a:t>
            </a:r>
          </a:p>
          <a:p>
            <a:pPr>
              <a:lnSpc>
                <a:spcPct val="120000"/>
              </a:lnSpc>
            </a:pPr>
            <a:endParaRPr lang="en-US" altLang="zh-TW" sz="2400" dirty="0">
              <a:latin typeface="Calibri" charset="0"/>
              <a:ea typeface="新細明體" charset="-120"/>
            </a:endParaRPr>
          </a:p>
          <a:p>
            <a:pPr lvl="1">
              <a:lnSpc>
                <a:spcPct val="120000"/>
              </a:lnSpc>
              <a:buFont typeface="Wingdings" charset="2"/>
              <a:buNone/>
            </a:pPr>
            <a:r>
              <a:rPr lang="en-US" altLang="zh-TW" sz="2400" dirty="0">
                <a:latin typeface="Calibri" charset="0"/>
                <a:ea typeface="新細明體" charset="-120"/>
              </a:rPr>
              <a:t>where  </a:t>
            </a:r>
            <a:r>
              <a:rPr lang="en-US" altLang="zh-TW" sz="2400" i="1" dirty="0" err="1">
                <a:latin typeface="Calibri" charset="0"/>
                <a:ea typeface="新細明體" charset="-120"/>
              </a:rPr>
              <a:t>i</a:t>
            </a:r>
            <a:r>
              <a:rPr lang="en-US" altLang="zh-TW" sz="2400" dirty="0">
                <a:latin typeface="Calibri" charset="0"/>
                <a:ea typeface="新細明體" charset="-120"/>
              </a:rPr>
              <a:t> = (</a:t>
            </a:r>
            <a:r>
              <a:rPr lang="en-US" altLang="zh-TW" sz="2400" i="1" dirty="0">
                <a:latin typeface="Calibri" charset="0"/>
                <a:ea typeface="新細明體" charset="-120"/>
              </a:rPr>
              <a:t>x</a:t>
            </a:r>
            <a:r>
              <a:rPr lang="en-US" altLang="zh-TW" sz="2400" baseline="-25000" dirty="0">
                <a:latin typeface="Calibri" charset="0"/>
                <a:ea typeface="新細明體" charset="-120"/>
              </a:rPr>
              <a:t>i1</a:t>
            </a:r>
            <a:r>
              <a:rPr lang="en-US" altLang="zh-TW" sz="2400" dirty="0">
                <a:latin typeface="Calibri" charset="0"/>
                <a:ea typeface="新細明體" charset="-120"/>
              </a:rPr>
              <a:t>, </a:t>
            </a:r>
            <a:r>
              <a:rPr lang="en-US" altLang="zh-TW" sz="2400" i="1" dirty="0">
                <a:latin typeface="Calibri" charset="0"/>
                <a:ea typeface="新細明體" charset="-120"/>
              </a:rPr>
              <a:t>x</a:t>
            </a:r>
            <a:r>
              <a:rPr lang="en-US" altLang="zh-TW" sz="2400" baseline="-25000" dirty="0">
                <a:latin typeface="Calibri" charset="0"/>
                <a:ea typeface="新細明體" charset="-120"/>
              </a:rPr>
              <a:t>i2</a:t>
            </a:r>
            <a:r>
              <a:rPr lang="en-US" altLang="zh-TW" sz="2400" dirty="0">
                <a:latin typeface="Calibri" charset="0"/>
                <a:ea typeface="新細明體" charset="-120"/>
              </a:rPr>
              <a:t>, …, </a:t>
            </a:r>
            <a:r>
              <a:rPr lang="en-US" altLang="zh-TW" sz="2400" i="1" dirty="0" err="1">
                <a:latin typeface="Calibri" charset="0"/>
                <a:ea typeface="新細明體" charset="-120"/>
              </a:rPr>
              <a:t>x</a:t>
            </a:r>
            <a:r>
              <a:rPr lang="en-US" altLang="zh-TW" sz="2400" baseline="-25000" dirty="0" err="1">
                <a:latin typeface="Calibri" charset="0"/>
                <a:ea typeface="新細明體" charset="-120"/>
              </a:rPr>
              <a:t>ip</a:t>
            </a:r>
            <a:r>
              <a:rPr lang="en-US" altLang="zh-TW" sz="2400" dirty="0">
                <a:latin typeface="Calibri" charset="0"/>
                <a:ea typeface="新細明體" charset="-120"/>
              </a:rPr>
              <a:t>) and</a:t>
            </a:r>
            <a:r>
              <a:rPr lang="en-US" altLang="zh-TW" sz="2400" i="1" dirty="0">
                <a:latin typeface="Calibri" charset="0"/>
                <a:ea typeface="新細明體" charset="-120"/>
              </a:rPr>
              <a:t> j</a:t>
            </a:r>
            <a:r>
              <a:rPr lang="en-US" altLang="zh-TW" sz="2400" dirty="0">
                <a:latin typeface="Calibri" charset="0"/>
                <a:ea typeface="新細明體" charset="-120"/>
              </a:rPr>
              <a:t> = (</a:t>
            </a:r>
            <a:r>
              <a:rPr lang="en-US" altLang="zh-TW" sz="2400" i="1" dirty="0">
                <a:latin typeface="Calibri" charset="0"/>
                <a:ea typeface="新細明體" charset="-120"/>
              </a:rPr>
              <a:t>x</a:t>
            </a:r>
            <a:r>
              <a:rPr lang="en-US" altLang="zh-TW" sz="2400" baseline="-25000" dirty="0">
                <a:latin typeface="Calibri" charset="0"/>
                <a:ea typeface="新細明體" charset="-120"/>
              </a:rPr>
              <a:t>j1</a:t>
            </a:r>
            <a:r>
              <a:rPr lang="en-US" altLang="zh-TW" sz="2400" dirty="0">
                <a:latin typeface="Calibri" charset="0"/>
                <a:ea typeface="新細明體" charset="-120"/>
              </a:rPr>
              <a:t>, </a:t>
            </a:r>
            <a:r>
              <a:rPr lang="en-US" altLang="zh-TW" sz="2400" i="1" dirty="0">
                <a:latin typeface="Calibri" charset="0"/>
                <a:ea typeface="新細明體" charset="-120"/>
              </a:rPr>
              <a:t>x</a:t>
            </a:r>
            <a:r>
              <a:rPr lang="en-US" altLang="zh-TW" sz="2400" baseline="-25000" dirty="0">
                <a:latin typeface="Calibri" charset="0"/>
                <a:ea typeface="新細明體" charset="-120"/>
              </a:rPr>
              <a:t>j2</a:t>
            </a:r>
            <a:r>
              <a:rPr lang="en-US" altLang="zh-TW" sz="2400" dirty="0">
                <a:latin typeface="Calibri" charset="0"/>
                <a:ea typeface="新細明體" charset="-120"/>
              </a:rPr>
              <a:t>, …, </a:t>
            </a:r>
            <a:r>
              <a:rPr lang="en-US" altLang="zh-TW" sz="2400" i="1" dirty="0" err="1">
                <a:latin typeface="Calibri" charset="0"/>
                <a:ea typeface="新細明體" charset="-120"/>
              </a:rPr>
              <a:t>x</a:t>
            </a:r>
            <a:r>
              <a:rPr lang="en-US" altLang="zh-TW" sz="2400" baseline="-25000" dirty="0" err="1">
                <a:latin typeface="Calibri" charset="0"/>
                <a:ea typeface="新細明體" charset="-120"/>
              </a:rPr>
              <a:t>jp</a:t>
            </a:r>
            <a:r>
              <a:rPr lang="en-US" altLang="zh-TW" sz="2400" dirty="0">
                <a:latin typeface="Calibri" charset="0"/>
                <a:ea typeface="新細明體" charset="-120"/>
              </a:rPr>
              <a:t>) are two </a:t>
            </a:r>
            <a:r>
              <a:rPr lang="en-US" altLang="zh-TW" sz="2400" i="1" dirty="0">
                <a:latin typeface="Calibri" charset="0"/>
                <a:ea typeface="新細明體" charset="-120"/>
              </a:rPr>
              <a:t>p</a:t>
            </a:r>
            <a:r>
              <a:rPr lang="en-US" altLang="zh-TW" sz="2400" dirty="0">
                <a:latin typeface="Calibri" charset="0"/>
                <a:ea typeface="新細明體" charset="-120"/>
              </a:rPr>
              <a:t>-dimensional data objects, and </a:t>
            </a:r>
            <a:r>
              <a:rPr lang="en-US" altLang="zh-TW" sz="2400" i="1" dirty="0">
                <a:latin typeface="Calibri" charset="0"/>
                <a:ea typeface="新細明體" charset="-120"/>
              </a:rPr>
              <a:t>q</a:t>
            </a:r>
            <a:r>
              <a:rPr lang="en-US" altLang="zh-TW" sz="2400" dirty="0">
                <a:latin typeface="Calibri" charset="0"/>
                <a:ea typeface="新細明體" charset="-120"/>
              </a:rPr>
              <a:t> is a positive integer</a:t>
            </a:r>
          </a:p>
          <a:p>
            <a:pPr>
              <a:lnSpc>
                <a:spcPct val="120000"/>
              </a:lnSpc>
            </a:pPr>
            <a:r>
              <a:rPr lang="en-US" altLang="zh-TW" sz="2400" dirty="0">
                <a:latin typeface="Calibri" charset="0"/>
                <a:ea typeface="新細明體" charset="-120"/>
              </a:rPr>
              <a:t>If </a:t>
            </a:r>
            <a:r>
              <a:rPr lang="en-US" altLang="zh-TW" sz="2400" i="1" dirty="0">
                <a:latin typeface="Calibri" charset="0"/>
                <a:ea typeface="新細明體" charset="-120"/>
              </a:rPr>
              <a:t>q</a:t>
            </a:r>
            <a:r>
              <a:rPr lang="en-US" altLang="zh-TW" sz="2400" dirty="0">
                <a:latin typeface="Calibri" charset="0"/>
                <a:ea typeface="新細明體" charset="-120"/>
              </a:rPr>
              <a:t> = </a:t>
            </a:r>
            <a:r>
              <a:rPr lang="en-US" altLang="zh-TW" sz="2400" i="1" dirty="0">
                <a:latin typeface="Calibri" charset="0"/>
                <a:ea typeface="新細明體" charset="-120"/>
              </a:rPr>
              <a:t>1</a:t>
            </a:r>
            <a:r>
              <a:rPr lang="en-US" altLang="zh-TW" sz="2400" dirty="0">
                <a:latin typeface="Calibri" charset="0"/>
                <a:ea typeface="新細明體" charset="-120"/>
              </a:rPr>
              <a:t>, </a:t>
            </a:r>
            <a:r>
              <a:rPr lang="en-US" altLang="zh-TW" sz="2400" i="1" dirty="0">
                <a:latin typeface="Calibri" charset="0"/>
                <a:ea typeface="新細明體" charset="-120"/>
              </a:rPr>
              <a:t>d</a:t>
            </a:r>
            <a:r>
              <a:rPr lang="en-US" altLang="zh-TW" sz="2400" dirty="0">
                <a:latin typeface="Calibri" charset="0"/>
                <a:ea typeface="新細明體" charset="-120"/>
              </a:rPr>
              <a:t> is </a:t>
            </a:r>
            <a:r>
              <a:rPr lang="en-US" altLang="zh-TW" sz="2400" dirty="0">
                <a:solidFill>
                  <a:srgbClr val="FF0000"/>
                </a:solidFill>
                <a:latin typeface="Calibri" charset="0"/>
                <a:ea typeface="新細明體" charset="-120"/>
              </a:rPr>
              <a:t>Manhattan distance</a:t>
            </a:r>
            <a:endParaRPr lang="en-US" altLang="zh-TW" sz="2400" i="1" dirty="0">
              <a:solidFill>
                <a:srgbClr val="FF0000"/>
              </a:solidFill>
              <a:latin typeface="Calibri" charset="0"/>
              <a:ea typeface="新細明體" charset="-120"/>
            </a:endParaRPr>
          </a:p>
          <a:p>
            <a:pPr>
              <a:lnSpc>
                <a:spcPct val="120000"/>
              </a:lnSpc>
            </a:pPr>
            <a:endParaRPr lang="en-US" altLang="zh-TW" sz="2400" i="1" dirty="0">
              <a:latin typeface="Calibri" charset="0"/>
              <a:ea typeface="新細明體" charset="-120"/>
            </a:endParaRPr>
          </a:p>
          <a:p>
            <a:pPr lvl="1">
              <a:lnSpc>
                <a:spcPct val="120000"/>
              </a:lnSpc>
              <a:buFont typeface="Wingdings" charset="2"/>
              <a:buNone/>
            </a:pPr>
            <a:endParaRPr lang="en-US" altLang="zh-TW" sz="2400" dirty="0">
              <a:latin typeface="Calibri" charset="0"/>
              <a:ea typeface="新細明體" charset="-120"/>
            </a:endParaRPr>
          </a:p>
        </p:txBody>
      </p:sp>
      <p:graphicFrame>
        <p:nvGraphicFramePr>
          <p:cNvPr id="22532" name="Object 2"/>
          <p:cNvGraphicFramePr>
            <a:graphicFrameLocks noChangeAspect="1"/>
          </p:cNvGraphicFramePr>
          <p:nvPr/>
        </p:nvGraphicFramePr>
        <p:xfrm>
          <a:off x="3429000" y="3124200"/>
          <a:ext cx="5181600" cy="59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5181600" imgH="596900" progId="Equation.3">
                  <p:embed/>
                </p:oleObj>
              </mc:Choice>
              <mc:Fallback>
                <p:oleObj name="Equation" r:id="rId2" imgW="5181600" imgH="596900" progId="Equation.3">
                  <p:embed/>
                  <p:pic>
                    <p:nvPicPr>
                      <p:cNvPr id="22532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29000" y="3124200"/>
                        <a:ext cx="5181600" cy="596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33" name="Object 3"/>
          <p:cNvGraphicFramePr>
            <a:graphicFrameLocks noChangeAspect="1"/>
          </p:cNvGraphicFramePr>
          <p:nvPr/>
        </p:nvGraphicFramePr>
        <p:xfrm>
          <a:off x="4038600" y="5562600"/>
          <a:ext cx="4521200" cy="54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4292600" imgH="431800" progId="Equation.3">
                  <p:embed/>
                </p:oleObj>
              </mc:Choice>
              <mc:Fallback>
                <p:oleObj name="Equation" r:id="rId4" imgW="4292600" imgH="431800" progId="Equation.3">
                  <p:embed/>
                  <p:pic>
                    <p:nvPicPr>
                      <p:cNvPr id="22533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8600" y="5562600"/>
                        <a:ext cx="4521200" cy="546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34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xfrm>
            <a:off x="11245754" y="6561931"/>
            <a:ext cx="649287" cy="287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E69EC976-2559-8A42-A413-DE297064680F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116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22535" name="文字方塊 32"/>
          <p:cNvSpPr txBox="1">
            <a:spLocks noChangeArrowheads="1"/>
          </p:cNvSpPr>
          <p:nvPr/>
        </p:nvSpPr>
        <p:spPr bwMode="auto">
          <a:xfrm>
            <a:off x="4872038" y="6597651"/>
            <a:ext cx="23034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200">
                <a:solidFill>
                  <a:srgbClr val="A6A6A6"/>
                </a:solidFill>
              </a:rPr>
              <a:t>Source: Han &amp; Kamber (2006)</a:t>
            </a:r>
            <a:endParaRPr lang="zh-TW" altLang="en-US" sz="120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8391496"/>
      </p:ext>
    </p:extLst>
  </p:cSld>
  <p:clrMapOvr>
    <a:masterClrMapping/>
  </p:clrMapOvr>
  <p:transition/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1919288" y="228600"/>
            <a:ext cx="8443912" cy="990600"/>
          </a:xfrm>
        </p:spPr>
        <p:txBody>
          <a:bodyPr>
            <a:normAutofit fontScale="90000"/>
          </a:bodyPr>
          <a:lstStyle/>
          <a:p>
            <a:r>
              <a:rPr lang="en-US" altLang="zh-TW">
                <a:solidFill>
                  <a:schemeClr val="accent1"/>
                </a:solidFill>
                <a:latin typeface="Calibri" charset="0"/>
                <a:ea typeface="新細明體" charset="-120"/>
              </a:rPr>
              <a:t>Similarity and Dissimilarity Between Objects (Cont.)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9800" y="1600200"/>
            <a:ext cx="8001000" cy="4953000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altLang="zh-TW" sz="2400" i="1">
                <a:latin typeface="Calibri" charset="0"/>
                <a:ea typeface="新細明體" charset="-120"/>
              </a:rPr>
              <a:t>If q</a:t>
            </a:r>
            <a:r>
              <a:rPr lang="en-US" altLang="zh-TW" sz="2400">
                <a:latin typeface="Calibri" charset="0"/>
                <a:ea typeface="新細明體" charset="-120"/>
              </a:rPr>
              <a:t> = </a:t>
            </a:r>
            <a:r>
              <a:rPr lang="en-US" altLang="zh-TW" sz="2400" i="1">
                <a:latin typeface="Calibri" charset="0"/>
                <a:ea typeface="新細明體" charset="-120"/>
              </a:rPr>
              <a:t>2</a:t>
            </a:r>
            <a:r>
              <a:rPr lang="en-US" altLang="zh-TW" sz="2400">
                <a:latin typeface="Calibri" charset="0"/>
                <a:ea typeface="新細明體" charset="-120"/>
              </a:rPr>
              <a:t>,</a:t>
            </a:r>
            <a:r>
              <a:rPr lang="en-US" altLang="zh-TW" sz="2400" i="1">
                <a:latin typeface="Calibri" charset="0"/>
                <a:ea typeface="新細明體" charset="-120"/>
              </a:rPr>
              <a:t> d </a:t>
            </a:r>
            <a:r>
              <a:rPr lang="en-US" altLang="zh-TW" sz="2400">
                <a:latin typeface="Calibri" charset="0"/>
                <a:ea typeface="新細明體" charset="-120"/>
              </a:rPr>
              <a:t>is </a:t>
            </a:r>
            <a:r>
              <a:rPr lang="en-US" altLang="zh-TW" sz="2400">
                <a:solidFill>
                  <a:srgbClr val="FF0000"/>
                </a:solidFill>
                <a:latin typeface="Calibri" charset="0"/>
                <a:ea typeface="新細明體" charset="-120"/>
              </a:rPr>
              <a:t>Euclidean distance</a:t>
            </a:r>
            <a:r>
              <a:rPr lang="en-US" altLang="zh-TW" sz="2400">
                <a:latin typeface="Calibri" charset="0"/>
                <a:ea typeface="新細明體" charset="-120"/>
              </a:rPr>
              <a:t>:</a:t>
            </a:r>
          </a:p>
          <a:p>
            <a:pPr>
              <a:lnSpc>
                <a:spcPct val="110000"/>
              </a:lnSpc>
            </a:pPr>
            <a:endParaRPr lang="en-US" altLang="zh-TW" sz="2400">
              <a:latin typeface="Calibri" charset="0"/>
              <a:ea typeface="新細明體" charset="-120"/>
            </a:endParaRPr>
          </a:p>
          <a:p>
            <a:pPr lvl="1">
              <a:lnSpc>
                <a:spcPct val="110000"/>
              </a:lnSpc>
            </a:pPr>
            <a:r>
              <a:rPr lang="en-US" altLang="zh-TW" sz="2400">
                <a:latin typeface="Calibri" charset="0"/>
                <a:ea typeface="新細明體" charset="-120"/>
              </a:rPr>
              <a:t>Properties</a:t>
            </a:r>
          </a:p>
          <a:p>
            <a:pPr lvl="2">
              <a:lnSpc>
                <a:spcPct val="110000"/>
              </a:lnSpc>
            </a:pPr>
            <a:r>
              <a:rPr lang="en-US" altLang="zh-TW" i="1">
                <a:latin typeface="Calibri" charset="0"/>
                <a:ea typeface="新細明體" charset="-120"/>
              </a:rPr>
              <a:t>d(i,j)</a:t>
            </a:r>
            <a:r>
              <a:rPr lang="en-US" altLang="zh-TW">
                <a:latin typeface="Calibri" charset="0"/>
                <a:ea typeface="新細明體" charset="-120"/>
              </a:rPr>
              <a:t> </a:t>
            </a:r>
            <a:r>
              <a:rPr lang="en-US" altLang="zh-TW">
                <a:latin typeface="Calibri" charset="0"/>
                <a:ea typeface="新細明體" charset="-120"/>
                <a:sym typeface="Symbol" charset="2"/>
              </a:rPr>
              <a:t> 0</a:t>
            </a:r>
            <a:endParaRPr lang="en-US" altLang="zh-TW">
              <a:latin typeface="Calibri" charset="0"/>
              <a:ea typeface="新細明體" charset="-120"/>
            </a:endParaRPr>
          </a:p>
          <a:p>
            <a:pPr lvl="2">
              <a:lnSpc>
                <a:spcPct val="110000"/>
              </a:lnSpc>
            </a:pPr>
            <a:r>
              <a:rPr lang="en-US" altLang="zh-TW" i="1">
                <a:latin typeface="Calibri" charset="0"/>
                <a:ea typeface="新細明體" charset="-120"/>
              </a:rPr>
              <a:t>d(i,i)</a:t>
            </a:r>
            <a:r>
              <a:rPr lang="en-US" altLang="zh-TW">
                <a:latin typeface="Calibri" charset="0"/>
                <a:ea typeface="新細明體" charset="-120"/>
              </a:rPr>
              <a:t> </a:t>
            </a:r>
            <a:r>
              <a:rPr lang="en-US" altLang="zh-TW">
                <a:latin typeface="Calibri" charset="0"/>
                <a:ea typeface="新細明體" charset="-120"/>
                <a:sym typeface="Symbol" charset="2"/>
              </a:rPr>
              <a:t>= 0</a:t>
            </a:r>
            <a:endParaRPr lang="en-US" altLang="zh-TW">
              <a:latin typeface="Calibri" charset="0"/>
              <a:ea typeface="新細明體" charset="-120"/>
            </a:endParaRPr>
          </a:p>
          <a:p>
            <a:pPr lvl="2">
              <a:lnSpc>
                <a:spcPct val="110000"/>
              </a:lnSpc>
            </a:pPr>
            <a:r>
              <a:rPr lang="en-US" altLang="zh-TW" i="1">
                <a:latin typeface="Calibri" charset="0"/>
                <a:ea typeface="新細明體" charset="-120"/>
              </a:rPr>
              <a:t>d(i,j)</a:t>
            </a:r>
            <a:r>
              <a:rPr lang="en-US" altLang="zh-TW">
                <a:latin typeface="Calibri" charset="0"/>
                <a:ea typeface="新細明體" charset="-120"/>
              </a:rPr>
              <a:t> </a:t>
            </a:r>
            <a:r>
              <a:rPr lang="en-US" altLang="zh-TW">
                <a:latin typeface="Calibri" charset="0"/>
                <a:ea typeface="新細明體" charset="-120"/>
                <a:sym typeface="Symbol" charset="2"/>
              </a:rPr>
              <a:t>= </a:t>
            </a:r>
            <a:r>
              <a:rPr lang="en-US" altLang="zh-TW" i="1">
                <a:latin typeface="Calibri" charset="0"/>
                <a:ea typeface="新細明體" charset="-120"/>
              </a:rPr>
              <a:t>d(j,i)</a:t>
            </a:r>
            <a:endParaRPr lang="en-US" altLang="zh-TW">
              <a:latin typeface="Calibri" charset="0"/>
              <a:ea typeface="新細明體" charset="-120"/>
            </a:endParaRPr>
          </a:p>
          <a:p>
            <a:pPr lvl="2">
              <a:lnSpc>
                <a:spcPct val="110000"/>
              </a:lnSpc>
            </a:pPr>
            <a:r>
              <a:rPr lang="en-US" altLang="zh-TW" i="1">
                <a:latin typeface="Calibri" charset="0"/>
                <a:ea typeface="新細明體" charset="-120"/>
              </a:rPr>
              <a:t>d(i,j)</a:t>
            </a:r>
            <a:r>
              <a:rPr lang="en-US" altLang="zh-TW">
                <a:latin typeface="Calibri" charset="0"/>
                <a:ea typeface="新細明體" charset="-120"/>
              </a:rPr>
              <a:t> </a:t>
            </a:r>
            <a:r>
              <a:rPr lang="en-US" altLang="zh-TW">
                <a:latin typeface="Calibri" charset="0"/>
                <a:ea typeface="新細明體" charset="-120"/>
                <a:sym typeface="Symbol" charset="2"/>
              </a:rPr>
              <a:t> </a:t>
            </a:r>
            <a:r>
              <a:rPr lang="en-US" altLang="zh-TW" i="1">
                <a:latin typeface="Calibri" charset="0"/>
                <a:ea typeface="新細明體" charset="-120"/>
              </a:rPr>
              <a:t>d(i,k)</a:t>
            </a:r>
            <a:r>
              <a:rPr lang="en-US" altLang="zh-TW">
                <a:latin typeface="Calibri" charset="0"/>
                <a:ea typeface="新細明體" charset="-120"/>
              </a:rPr>
              <a:t> </a:t>
            </a:r>
            <a:r>
              <a:rPr lang="en-US" altLang="zh-TW">
                <a:latin typeface="Calibri" charset="0"/>
                <a:ea typeface="新細明體" charset="-120"/>
                <a:sym typeface="Symbol" charset="2"/>
              </a:rPr>
              <a:t>+ </a:t>
            </a:r>
            <a:r>
              <a:rPr lang="en-US" altLang="zh-TW" i="1">
                <a:latin typeface="Calibri" charset="0"/>
                <a:ea typeface="新細明體" charset="-120"/>
              </a:rPr>
              <a:t>d(k,j)</a:t>
            </a:r>
            <a:endParaRPr lang="en-US" altLang="zh-TW">
              <a:latin typeface="Calibri" charset="0"/>
              <a:ea typeface="新細明體" charset="-120"/>
              <a:sym typeface="Symbol" charset="2"/>
            </a:endParaRPr>
          </a:p>
          <a:p>
            <a:pPr>
              <a:lnSpc>
                <a:spcPct val="110000"/>
              </a:lnSpc>
            </a:pPr>
            <a:r>
              <a:rPr lang="en-US" altLang="zh-TW" sz="2400">
                <a:latin typeface="Calibri" charset="0"/>
                <a:ea typeface="新細明體" charset="-120"/>
              </a:rPr>
              <a:t>Also, one can use weighted distance, parametric Pearson product moment correlation, or other disimilarity measures</a:t>
            </a:r>
          </a:p>
        </p:txBody>
      </p:sp>
      <p:graphicFrame>
        <p:nvGraphicFramePr>
          <p:cNvPr id="23556" name="Object 2"/>
          <p:cNvGraphicFramePr>
            <a:graphicFrameLocks noChangeAspect="1"/>
          </p:cNvGraphicFramePr>
          <p:nvPr/>
        </p:nvGraphicFramePr>
        <p:xfrm>
          <a:off x="3505200" y="2133601"/>
          <a:ext cx="5170488" cy="582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5168900" imgH="584200" progId="Equation.3">
                  <p:embed/>
                </p:oleObj>
              </mc:Choice>
              <mc:Fallback>
                <p:oleObj name="Equation" r:id="rId2" imgW="5168900" imgH="584200" progId="Equation.3">
                  <p:embed/>
                  <p:pic>
                    <p:nvPicPr>
                      <p:cNvPr id="2355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05200" y="2133601"/>
                        <a:ext cx="5170488" cy="5826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558" name="文字方塊 32"/>
          <p:cNvSpPr txBox="1">
            <a:spLocks noChangeArrowheads="1"/>
          </p:cNvSpPr>
          <p:nvPr/>
        </p:nvSpPr>
        <p:spPr bwMode="auto">
          <a:xfrm>
            <a:off x="4872038" y="6597651"/>
            <a:ext cx="23034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200">
                <a:solidFill>
                  <a:srgbClr val="A6A6A6"/>
                </a:solidFill>
              </a:rPr>
              <a:t>Source: Han &amp; Kamber (2006)</a:t>
            </a:r>
            <a:endParaRPr lang="zh-TW" altLang="en-US" sz="1200">
              <a:solidFill>
                <a:srgbClr val="A6A6A6"/>
              </a:solidFill>
            </a:endParaRPr>
          </a:p>
        </p:txBody>
      </p:sp>
      <p:sp>
        <p:nvSpPr>
          <p:cNvPr id="2" name="投影片編號版面配置區 3">
            <a:extLst>
              <a:ext uri="{FF2B5EF4-FFF2-40B4-BE49-F238E27FC236}">
                <a16:creationId xmlns:a16="http://schemas.microsoft.com/office/drawing/2014/main" id="{F4988E06-FD97-6DCF-0D88-B87D91B05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159797" y="6562244"/>
            <a:ext cx="960699" cy="23965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D17534CD-D267-674F-9F6C-F56541ABCA70}" type="slidenum">
              <a:rPr kumimoji="0" lang="zh-TW" altLang="en-US">
                <a:solidFill>
                  <a:srgbClr val="898989"/>
                </a:solidFill>
                <a:latin typeface="Calibri" charset="0"/>
              </a:rPr>
              <a:pPr eaLnBrk="1" hangingPunct="1"/>
              <a:t>117</a:t>
            </a:fld>
            <a:endParaRPr kumimoji="0" lang="zh-TW" altLang="en-US" dirty="0">
              <a:solidFill>
                <a:srgbClr val="898989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7811221"/>
      </p:ext>
    </p:extLst>
  </p:cSld>
  <p:clrMapOvr>
    <a:masterClrMapping/>
  </p:clrMapOvr>
  <p:transition/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>
                <a:solidFill>
                  <a:srgbClr val="C00000"/>
                </a:solidFill>
                <a:latin typeface="Calibri" charset="0"/>
                <a:ea typeface="新細明體" charset="-120"/>
              </a:rPr>
              <a:t>Euclidean distance </a:t>
            </a:r>
            <a:r>
              <a:rPr lang="en-US" altLang="zh-TW">
                <a:latin typeface="Calibri" charset="0"/>
                <a:ea typeface="新細明體" charset="-120"/>
              </a:rPr>
              <a:t>vs</a:t>
            </a:r>
            <a:br>
              <a:rPr lang="en-US" altLang="zh-TW">
                <a:latin typeface="Calibri" charset="0"/>
                <a:ea typeface="新細明體" charset="-120"/>
              </a:rPr>
            </a:br>
            <a:r>
              <a:rPr lang="en-US" altLang="zh-TW">
                <a:solidFill>
                  <a:srgbClr val="00B050"/>
                </a:solidFill>
                <a:latin typeface="Calibri" charset="0"/>
                <a:ea typeface="新細明體" charset="-120"/>
              </a:rPr>
              <a:t> Manhattan distance </a:t>
            </a:r>
            <a:endParaRPr lang="zh-TW" altLang="en-US">
              <a:solidFill>
                <a:srgbClr val="00B050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24579" name="內容版面配置區 2"/>
          <p:cNvSpPr>
            <a:spLocks noGrp="1"/>
          </p:cNvSpPr>
          <p:nvPr>
            <p:ph idx="1"/>
          </p:nvPr>
        </p:nvSpPr>
        <p:spPr>
          <a:xfrm>
            <a:off x="1981200" y="1600200"/>
            <a:ext cx="8229600" cy="749300"/>
          </a:xfrm>
        </p:spPr>
        <p:txBody>
          <a:bodyPr/>
          <a:lstStyle/>
          <a:p>
            <a:r>
              <a:rPr lang="en-US" altLang="zh-TW">
                <a:latin typeface="Calibri" charset="0"/>
                <a:ea typeface="標楷體" charset="-120"/>
              </a:rPr>
              <a:t>Distance of two point </a:t>
            </a:r>
            <a:r>
              <a:rPr lang="en-US" altLang="zh-TW" i="1">
                <a:solidFill>
                  <a:srgbClr val="FF0000"/>
                </a:solidFill>
                <a:latin typeface="Calibri" charset="0"/>
                <a:ea typeface="標楷體" charset="-120"/>
              </a:rPr>
              <a:t>x</a:t>
            </a:r>
            <a:r>
              <a:rPr lang="en-US" altLang="zh-TW" i="1" baseline="-25000">
                <a:solidFill>
                  <a:srgbClr val="FF0000"/>
                </a:solidFill>
                <a:latin typeface="Calibri" charset="0"/>
                <a:ea typeface="標楷體" charset="-120"/>
              </a:rPr>
              <a:t>1</a:t>
            </a:r>
            <a:r>
              <a:rPr lang="en-US" altLang="zh-TW">
                <a:solidFill>
                  <a:srgbClr val="FF0000"/>
                </a:solidFill>
                <a:latin typeface="Calibri" charset="0"/>
                <a:ea typeface="標楷體" charset="-120"/>
              </a:rPr>
              <a:t> = (1, 2)</a:t>
            </a:r>
            <a:r>
              <a:rPr lang="en-US" altLang="zh-TW">
                <a:latin typeface="Calibri" charset="0"/>
                <a:ea typeface="標楷體" charset="-120"/>
              </a:rPr>
              <a:t> and </a:t>
            </a:r>
            <a:r>
              <a:rPr lang="en-US" altLang="zh-TW" i="1">
                <a:solidFill>
                  <a:srgbClr val="FF0000"/>
                </a:solidFill>
                <a:latin typeface="Calibri" charset="0"/>
                <a:ea typeface="標楷體" charset="-120"/>
              </a:rPr>
              <a:t>x</a:t>
            </a:r>
            <a:r>
              <a:rPr lang="en-US" altLang="zh-TW" i="1" baseline="-25000">
                <a:solidFill>
                  <a:srgbClr val="FF0000"/>
                </a:solidFill>
                <a:latin typeface="Calibri" charset="0"/>
                <a:ea typeface="標楷體" charset="-120"/>
              </a:rPr>
              <a:t>2</a:t>
            </a:r>
            <a:r>
              <a:rPr lang="en-US" altLang="zh-TW">
                <a:solidFill>
                  <a:srgbClr val="FF0000"/>
                </a:solidFill>
                <a:latin typeface="Calibri" charset="0"/>
                <a:ea typeface="標楷體" charset="-120"/>
              </a:rPr>
              <a:t> (3, 5)</a:t>
            </a:r>
            <a:endParaRPr lang="zh-TW" altLang="en-US">
              <a:solidFill>
                <a:srgbClr val="FF0000"/>
              </a:solidFill>
              <a:latin typeface="Calibri" charset="0"/>
              <a:ea typeface="標楷體" charset="-120"/>
            </a:endParaRPr>
          </a:p>
        </p:txBody>
      </p:sp>
      <p:cxnSp>
        <p:nvCxnSpPr>
          <p:cNvPr id="7" name="直線單箭頭接點 6"/>
          <p:cNvCxnSpPr/>
          <p:nvPr/>
        </p:nvCxnSpPr>
        <p:spPr>
          <a:xfrm>
            <a:off x="2855913" y="5514975"/>
            <a:ext cx="3744912" cy="1588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單箭頭接點 7"/>
          <p:cNvCxnSpPr/>
          <p:nvPr/>
        </p:nvCxnSpPr>
        <p:spPr>
          <a:xfrm rot="5400000" flipH="1" flipV="1">
            <a:off x="1450976" y="4103688"/>
            <a:ext cx="2808287" cy="1588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583" name="文字方塊 10"/>
          <p:cNvSpPr txBox="1">
            <a:spLocks noChangeArrowheads="1"/>
          </p:cNvSpPr>
          <p:nvPr/>
        </p:nvSpPr>
        <p:spPr bwMode="auto">
          <a:xfrm>
            <a:off x="3143250" y="5580064"/>
            <a:ext cx="431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latin typeface="Arial" charset="0"/>
              </a:rPr>
              <a:t>1</a:t>
            </a:r>
            <a:endParaRPr lang="zh-TW" altLang="en-US" sz="1800">
              <a:latin typeface="Arial" charset="0"/>
            </a:endParaRPr>
          </a:p>
        </p:txBody>
      </p:sp>
      <p:sp>
        <p:nvSpPr>
          <p:cNvPr id="24584" name="文字方塊 11"/>
          <p:cNvSpPr txBox="1">
            <a:spLocks noChangeArrowheads="1"/>
          </p:cNvSpPr>
          <p:nvPr/>
        </p:nvSpPr>
        <p:spPr bwMode="auto">
          <a:xfrm>
            <a:off x="3575050" y="5580064"/>
            <a:ext cx="4333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latin typeface="Arial" charset="0"/>
              </a:rPr>
              <a:t>2</a:t>
            </a:r>
            <a:endParaRPr lang="zh-TW" altLang="en-US" sz="1800">
              <a:latin typeface="Arial" charset="0"/>
            </a:endParaRPr>
          </a:p>
        </p:txBody>
      </p:sp>
      <p:sp>
        <p:nvSpPr>
          <p:cNvPr id="24585" name="文字方塊 12"/>
          <p:cNvSpPr txBox="1">
            <a:spLocks noChangeArrowheads="1"/>
          </p:cNvSpPr>
          <p:nvPr/>
        </p:nvSpPr>
        <p:spPr bwMode="auto">
          <a:xfrm>
            <a:off x="4008438" y="5580064"/>
            <a:ext cx="431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latin typeface="Arial" charset="0"/>
              </a:rPr>
              <a:t>3</a:t>
            </a:r>
            <a:endParaRPr lang="zh-TW" altLang="en-US" sz="1800">
              <a:latin typeface="Arial" charset="0"/>
            </a:endParaRPr>
          </a:p>
        </p:txBody>
      </p:sp>
      <p:sp>
        <p:nvSpPr>
          <p:cNvPr id="24586" name="文字方塊 13"/>
          <p:cNvSpPr txBox="1">
            <a:spLocks noChangeArrowheads="1"/>
          </p:cNvSpPr>
          <p:nvPr/>
        </p:nvSpPr>
        <p:spPr bwMode="auto">
          <a:xfrm>
            <a:off x="2495550" y="4859339"/>
            <a:ext cx="431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latin typeface="Arial" charset="0"/>
              </a:rPr>
              <a:t>1</a:t>
            </a:r>
            <a:endParaRPr lang="zh-TW" altLang="en-US" sz="1800">
              <a:latin typeface="Arial" charset="0"/>
            </a:endParaRPr>
          </a:p>
        </p:txBody>
      </p:sp>
      <p:sp>
        <p:nvSpPr>
          <p:cNvPr id="24587" name="文字方塊 14"/>
          <p:cNvSpPr txBox="1">
            <a:spLocks noChangeArrowheads="1"/>
          </p:cNvSpPr>
          <p:nvPr/>
        </p:nvSpPr>
        <p:spPr bwMode="auto">
          <a:xfrm>
            <a:off x="2495550" y="4427539"/>
            <a:ext cx="431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latin typeface="Arial" charset="0"/>
              </a:rPr>
              <a:t>2</a:t>
            </a:r>
            <a:endParaRPr lang="zh-TW" altLang="en-US" sz="1800">
              <a:latin typeface="Arial" charset="0"/>
            </a:endParaRPr>
          </a:p>
        </p:txBody>
      </p:sp>
      <p:sp>
        <p:nvSpPr>
          <p:cNvPr id="24588" name="文字方塊 15"/>
          <p:cNvSpPr txBox="1">
            <a:spLocks noChangeArrowheads="1"/>
          </p:cNvSpPr>
          <p:nvPr/>
        </p:nvSpPr>
        <p:spPr bwMode="auto">
          <a:xfrm>
            <a:off x="2495550" y="3995739"/>
            <a:ext cx="431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latin typeface="Arial" charset="0"/>
              </a:rPr>
              <a:t>3</a:t>
            </a:r>
            <a:endParaRPr lang="zh-TW" altLang="en-US" sz="1800">
              <a:latin typeface="Arial" charset="0"/>
            </a:endParaRPr>
          </a:p>
        </p:txBody>
      </p:sp>
      <p:sp>
        <p:nvSpPr>
          <p:cNvPr id="24589" name="文字方塊 16"/>
          <p:cNvSpPr txBox="1">
            <a:spLocks noChangeArrowheads="1"/>
          </p:cNvSpPr>
          <p:nvPr/>
        </p:nvSpPr>
        <p:spPr bwMode="auto">
          <a:xfrm>
            <a:off x="2495550" y="3563939"/>
            <a:ext cx="431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latin typeface="Arial" charset="0"/>
              </a:rPr>
              <a:t>4</a:t>
            </a:r>
            <a:endParaRPr lang="zh-TW" altLang="en-US" sz="1800">
              <a:latin typeface="Arial" charset="0"/>
            </a:endParaRPr>
          </a:p>
        </p:txBody>
      </p:sp>
      <p:sp>
        <p:nvSpPr>
          <p:cNvPr id="24590" name="文字方塊 17"/>
          <p:cNvSpPr txBox="1">
            <a:spLocks noChangeArrowheads="1"/>
          </p:cNvSpPr>
          <p:nvPr/>
        </p:nvSpPr>
        <p:spPr bwMode="auto">
          <a:xfrm>
            <a:off x="2495550" y="3132138"/>
            <a:ext cx="4318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latin typeface="Arial" charset="0"/>
              </a:rPr>
              <a:t>5</a:t>
            </a:r>
            <a:endParaRPr lang="zh-TW" altLang="en-US" sz="1800">
              <a:latin typeface="Arial" charset="0"/>
            </a:endParaRPr>
          </a:p>
        </p:txBody>
      </p:sp>
      <p:sp>
        <p:nvSpPr>
          <p:cNvPr id="19" name="橢圓 18"/>
          <p:cNvSpPr/>
          <p:nvPr/>
        </p:nvSpPr>
        <p:spPr>
          <a:xfrm>
            <a:off x="3287714" y="5445125"/>
            <a:ext cx="71437" cy="71438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0" name="橢圓 19"/>
          <p:cNvSpPr/>
          <p:nvPr/>
        </p:nvSpPr>
        <p:spPr>
          <a:xfrm>
            <a:off x="3287714" y="5013325"/>
            <a:ext cx="71437" cy="71438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1" name="橢圓 20"/>
          <p:cNvSpPr/>
          <p:nvPr/>
        </p:nvSpPr>
        <p:spPr>
          <a:xfrm>
            <a:off x="3287714" y="4581525"/>
            <a:ext cx="71437" cy="71438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2" name="橢圓 21"/>
          <p:cNvSpPr/>
          <p:nvPr/>
        </p:nvSpPr>
        <p:spPr>
          <a:xfrm>
            <a:off x="3287714" y="4149725"/>
            <a:ext cx="71437" cy="71438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3" name="橢圓 22"/>
          <p:cNvSpPr/>
          <p:nvPr/>
        </p:nvSpPr>
        <p:spPr>
          <a:xfrm>
            <a:off x="3719514" y="5445125"/>
            <a:ext cx="73025" cy="71438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6" name="橢圓 25"/>
          <p:cNvSpPr/>
          <p:nvPr/>
        </p:nvSpPr>
        <p:spPr>
          <a:xfrm>
            <a:off x="4151314" y="5445125"/>
            <a:ext cx="73025" cy="71438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8" name="橢圓 27"/>
          <p:cNvSpPr/>
          <p:nvPr/>
        </p:nvSpPr>
        <p:spPr>
          <a:xfrm>
            <a:off x="3287714" y="3716339"/>
            <a:ext cx="71437" cy="7302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9" name="橢圓 28"/>
          <p:cNvSpPr/>
          <p:nvPr/>
        </p:nvSpPr>
        <p:spPr>
          <a:xfrm>
            <a:off x="3287714" y="3284539"/>
            <a:ext cx="71437" cy="7302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1" name="橢圓 30"/>
          <p:cNvSpPr/>
          <p:nvPr/>
        </p:nvSpPr>
        <p:spPr>
          <a:xfrm>
            <a:off x="3719514" y="5445125"/>
            <a:ext cx="73025" cy="71438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2" name="橢圓 31"/>
          <p:cNvSpPr/>
          <p:nvPr/>
        </p:nvSpPr>
        <p:spPr>
          <a:xfrm>
            <a:off x="3719514" y="5013325"/>
            <a:ext cx="73025" cy="71438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3" name="橢圓 32"/>
          <p:cNvSpPr/>
          <p:nvPr/>
        </p:nvSpPr>
        <p:spPr>
          <a:xfrm>
            <a:off x="3719514" y="4581525"/>
            <a:ext cx="73025" cy="71438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4" name="橢圓 33"/>
          <p:cNvSpPr/>
          <p:nvPr/>
        </p:nvSpPr>
        <p:spPr>
          <a:xfrm>
            <a:off x="3719514" y="4149725"/>
            <a:ext cx="73025" cy="71438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5" name="橢圓 34"/>
          <p:cNvSpPr/>
          <p:nvPr/>
        </p:nvSpPr>
        <p:spPr>
          <a:xfrm>
            <a:off x="3719514" y="3716339"/>
            <a:ext cx="73025" cy="7302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6" name="橢圓 35"/>
          <p:cNvSpPr/>
          <p:nvPr/>
        </p:nvSpPr>
        <p:spPr>
          <a:xfrm>
            <a:off x="3719514" y="3284539"/>
            <a:ext cx="73025" cy="7302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7" name="橢圓 36"/>
          <p:cNvSpPr/>
          <p:nvPr/>
        </p:nvSpPr>
        <p:spPr>
          <a:xfrm>
            <a:off x="4151314" y="5445125"/>
            <a:ext cx="73025" cy="71438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8" name="橢圓 37"/>
          <p:cNvSpPr/>
          <p:nvPr/>
        </p:nvSpPr>
        <p:spPr>
          <a:xfrm>
            <a:off x="4151314" y="5013325"/>
            <a:ext cx="73025" cy="71438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9" name="橢圓 38"/>
          <p:cNvSpPr/>
          <p:nvPr/>
        </p:nvSpPr>
        <p:spPr>
          <a:xfrm>
            <a:off x="4151314" y="4581525"/>
            <a:ext cx="73025" cy="71438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0" name="橢圓 39"/>
          <p:cNvSpPr/>
          <p:nvPr/>
        </p:nvSpPr>
        <p:spPr>
          <a:xfrm>
            <a:off x="4151314" y="4149725"/>
            <a:ext cx="73025" cy="71438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1" name="橢圓 40"/>
          <p:cNvSpPr/>
          <p:nvPr/>
        </p:nvSpPr>
        <p:spPr>
          <a:xfrm>
            <a:off x="4151314" y="3716339"/>
            <a:ext cx="73025" cy="7302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2" name="橢圓 41"/>
          <p:cNvSpPr/>
          <p:nvPr/>
        </p:nvSpPr>
        <p:spPr>
          <a:xfrm>
            <a:off x="4151314" y="3284539"/>
            <a:ext cx="73025" cy="7302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3" name="橢圓 42"/>
          <p:cNvSpPr/>
          <p:nvPr/>
        </p:nvSpPr>
        <p:spPr>
          <a:xfrm>
            <a:off x="3287714" y="4581525"/>
            <a:ext cx="71437" cy="7143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4" name="橢圓 43"/>
          <p:cNvSpPr/>
          <p:nvPr/>
        </p:nvSpPr>
        <p:spPr>
          <a:xfrm>
            <a:off x="4151314" y="3284539"/>
            <a:ext cx="73025" cy="73025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4613" name="文字方塊 45"/>
          <p:cNvSpPr txBox="1">
            <a:spLocks noChangeArrowheads="1"/>
          </p:cNvSpPr>
          <p:nvPr/>
        </p:nvSpPr>
        <p:spPr bwMode="auto">
          <a:xfrm>
            <a:off x="4295776" y="3068639"/>
            <a:ext cx="14398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b="1" i="1">
                <a:solidFill>
                  <a:srgbClr val="376092"/>
                </a:solidFill>
                <a:latin typeface="Arial" charset="0"/>
              </a:rPr>
              <a:t>x</a:t>
            </a:r>
            <a:r>
              <a:rPr lang="en-US" altLang="zh-TW" sz="1800" b="1" i="1" baseline="-25000">
                <a:solidFill>
                  <a:srgbClr val="376092"/>
                </a:solidFill>
                <a:latin typeface="Arial" charset="0"/>
              </a:rPr>
              <a:t>2</a:t>
            </a:r>
            <a:r>
              <a:rPr lang="en-US" altLang="zh-TW" sz="1800" b="1">
                <a:solidFill>
                  <a:srgbClr val="376092"/>
                </a:solidFill>
                <a:latin typeface="Arial" charset="0"/>
              </a:rPr>
              <a:t> (3, 5)</a:t>
            </a:r>
            <a:endParaRPr lang="zh-TW" altLang="en-US" sz="1800" b="1">
              <a:solidFill>
                <a:srgbClr val="376092"/>
              </a:solidFill>
              <a:latin typeface="Arial" charset="0"/>
            </a:endParaRPr>
          </a:p>
        </p:txBody>
      </p:sp>
      <p:cxnSp>
        <p:nvCxnSpPr>
          <p:cNvPr id="47" name="直線單箭頭接點 46"/>
          <p:cNvCxnSpPr>
            <a:stCxn id="43" idx="4"/>
            <a:endCxn id="19" idx="0"/>
          </p:cNvCxnSpPr>
          <p:nvPr/>
        </p:nvCxnSpPr>
        <p:spPr>
          <a:xfrm rot="5400000">
            <a:off x="2927351" y="5049839"/>
            <a:ext cx="792163" cy="1587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線單箭頭接點 52"/>
          <p:cNvCxnSpPr>
            <a:stCxn id="44" idx="4"/>
            <a:endCxn id="37" idx="0"/>
          </p:cNvCxnSpPr>
          <p:nvPr/>
        </p:nvCxnSpPr>
        <p:spPr>
          <a:xfrm rot="5400000">
            <a:off x="3142457" y="4401345"/>
            <a:ext cx="2089150" cy="1587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橢圓 64"/>
          <p:cNvSpPr/>
          <p:nvPr/>
        </p:nvSpPr>
        <p:spPr>
          <a:xfrm>
            <a:off x="2855914" y="5445125"/>
            <a:ext cx="71437" cy="71438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66" name="橢圓 65"/>
          <p:cNvSpPr/>
          <p:nvPr/>
        </p:nvSpPr>
        <p:spPr>
          <a:xfrm>
            <a:off x="2855914" y="5013325"/>
            <a:ext cx="71437" cy="71438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67" name="橢圓 66"/>
          <p:cNvSpPr/>
          <p:nvPr/>
        </p:nvSpPr>
        <p:spPr>
          <a:xfrm>
            <a:off x="2855914" y="4581525"/>
            <a:ext cx="71437" cy="71438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68" name="橢圓 67"/>
          <p:cNvSpPr/>
          <p:nvPr/>
        </p:nvSpPr>
        <p:spPr>
          <a:xfrm>
            <a:off x="2855914" y="4149725"/>
            <a:ext cx="71437" cy="71438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69" name="橢圓 68"/>
          <p:cNvSpPr/>
          <p:nvPr/>
        </p:nvSpPr>
        <p:spPr>
          <a:xfrm>
            <a:off x="2855914" y="3716339"/>
            <a:ext cx="71437" cy="7302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70" name="橢圓 69"/>
          <p:cNvSpPr/>
          <p:nvPr/>
        </p:nvSpPr>
        <p:spPr>
          <a:xfrm>
            <a:off x="2855914" y="3284539"/>
            <a:ext cx="71437" cy="7302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cxnSp>
        <p:nvCxnSpPr>
          <p:cNvPr id="71" name="直線單箭頭接點 70"/>
          <p:cNvCxnSpPr>
            <a:stCxn id="67" idx="6"/>
            <a:endCxn id="43" idx="2"/>
          </p:cNvCxnSpPr>
          <p:nvPr/>
        </p:nvCxnSpPr>
        <p:spPr>
          <a:xfrm>
            <a:off x="2927351" y="4616450"/>
            <a:ext cx="360363" cy="1588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直線單箭頭接點 73"/>
          <p:cNvCxnSpPr>
            <a:stCxn id="70" idx="6"/>
            <a:endCxn id="44" idx="2"/>
          </p:cNvCxnSpPr>
          <p:nvPr/>
        </p:nvCxnSpPr>
        <p:spPr>
          <a:xfrm>
            <a:off x="2927351" y="3321050"/>
            <a:ext cx="1223963" cy="1588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直線單箭頭接點 77"/>
          <p:cNvCxnSpPr>
            <a:stCxn id="44" idx="3"/>
            <a:endCxn id="43" idx="7"/>
          </p:cNvCxnSpPr>
          <p:nvPr/>
        </p:nvCxnSpPr>
        <p:spPr>
          <a:xfrm rot="5400000">
            <a:off x="3133725" y="3562350"/>
            <a:ext cx="1244600" cy="812800"/>
          </a:xfrm>
          <a:prstGeom prst="straightConnector1">
            <a:avLst/>
          </a:prstGeom>
          <a:ln w="19050">
            <a:solidFill>
              <a:srgbClr val="C00000"/>
            </a:solidFill>
            <a:prstDash val="solid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直線單箭頭接點 80"/>
          <p:cNvCxnSpPr>
            <a:stCxn id="43" idx="6"/>
            <a:endCxn id="39" idx="2"/>
          </p:cNvCxnSpPr>
          <p:nvPr/>
        </p:nvCxnSpPr>
        <p:spPr>
          <a:xfrm>
            <a:off x="3359151" y="4616450"/>
            <a:ext cx="792163" cy="1588"/>
          </a:xfrm>
          <a:prstGeom prst="straightConnector1">
            <a:avLst/>
          </a:prstGeom>
          <a:ln w="19050">
            <a:solidFill>
              <a:srgbClr val="00B050"/>
            </a:solidFill>
            <a:prstDash val="sys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直線單箭頭接點 84"/>
          <p:cNvCxnSpPr>
            <a:stCxn id="44" idx="4"/>
            <a:endCxn id="39" idx="0"/>
          </p:cNvCxnSpPr>
          <p:nvPr/>
        </p:nvCxnSpPr>
        <p:spPr>
          <a:xfrm rot="5400000">
            <a:off x="3575051" y="3968751"/>
            <a:ext cx="1223962" cy="1587"/>
          </a:xfrm>
          <a:prstGeom prst="straightConnector1">
            <a:avLst/>
          </a:prstGeom>
          <a:ln w="19050">
            <a:solidFill>
              <a:srgbClr val="00B050"/>
            </a:solidFill>
            <a:prstDash val="sys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文字方塊 88"/>
          <p:cNvSpPr txBox="1">
            <a:spLocks noChangeArrowheads="1"/>
          </p:cNvSpPr>
          <p:nvPr/>
        </p:nvSpPr>
        <p:spPr bwMode="auto">
          <a:xfrm>
            <a:off x="3648075" y="4437064"/>
            <a:ext cx="287338" cy="369887"/>
          </a:xfrm>
          <a:prstGeom prst="rect">
            <a:avLst/>
          </a:prstGeom>
          <a:solidFill>
            <a:srgbClr val="FFFFFF">
              <a:alpha val="7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b="1">
                <a:solidFill>
                  <a:srgbClr val="00B050"/>
                </a:solidFill>
                <a:latin typeface="Arial" charset="0"/>
              </a:rPr>
              <a:t>2</a:t>
            </a:r>
            <a:endParaRPr lang="zh-TW" altLang="en-US" sz="1800" b="1">
              <a:solidFill>
                <a:srgbClr val="00B050"/>
              </a:solidFill>
              <a:latin typeface="Arial" charset="0"/>
            </a:endParaRPr>
          </a:p>
        </p:txBody>
      </p:sp>
      <p:sp>
        <p:nvSpPr>
          <p:cNvPr id="24628" name="文字方塊 44"/>
          <p:cNvSpPr txBox="1">
            <a:spLocks noChangeArrowheads="1"/>
          </p:cNvSpPr>
          <p:nvPr/>
        </p:nvSpPr>
        <p:spPr bwMode="auto">
          <a:xfrm>
            <a:off x="3143251" y="4643439"/>
            <a:ext cx="14398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b="1" i="1">
                <a:solidFill>
                  <a:srgbClr val="FF0000"/>
                </a:solidFill>
                <a:latin typeface="Arial" charset="0"/>
              </a:rPr>
              <a:t>x</a:t>
            </a:r>
            <a:r>
              <a:rPr lang="en-US" altLang="zh-TW" sz="1800" b="1" i="1" baseline="-25000">
                <a:solidFill>
                  <a:srgbClr val="FF0000"/>
                </a:solidFill>
                <a:latin typeface="Arial" charset="0"/>
              </a:rPr>
              <a:t>1</a:t>
            </a:r>
            <a:r>
              <a:rPr lang="en-US" altLang="zh-TW" sz="1800" b="1">
                <a:solidFill>
                  <a:srgbClr val="FF0000"/>
                </a:solidFill>
                <a:latin typeface="Arial" charset="0"/>
              </a:rPr>
              <a:t> = (1, 2)</a:t>
            </a:r>
            <a:endParaRPr lang="zh-TW" altLang="en-US" sz="1800" b="1">
              <a:latin typeface="Arial" charset="0"/>
            </a:endParaRPr>
          </a:p>
        </p:txBody>
      </p:sp>
      <p:sp>
        <p:nvSpPr>
          <p:cNvPr id="90" name="文字方塊 89"/>
          <p:cNvSpPr txBox="1">
            <a:spLocks noChangeArrowheads="1"/>
          </p:cNvSpPr>
          <p:nvPr/>
        </p:nvSpPr>
        <p:spPr bwMode="auto">
          <a:xfrm>
            <a:off x="4079875" y="3860800"/>
            <a:ext cx="287338" cy="369888"/>
          </a:xfrm>
          <a:prstGeom prst="rect">
            <a:avLst/>
          </a:prstGeom>
          <a:solidFill>
            <a:srgbClr val="FFFFFF">
              <a:alpha val="7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b="1">
                <a:solidFill>
                  <a:srgbClr val="00B050"/>
                </a:solidFill>
                <a:latin typeface="Arial" charset="0"/>
              </a:rPr>
              <a:t>3</a:t>
            </a:r>
            <a:endParaRPr lang="zh-TW" altLang="en-US" sz="1800" b="1">
              <a:solidFill>
                <a:srgbClr val="00B050"/>
              </a:solidFill>
              <a:latin typeface="Arial" charset="0"/>
            </a:endParaRPr>
          </a:p>
        </p:txBody>
      </p:sp>
      <p:sp>
        <p:nvSpPr>
          <p:cNvPr id="91" name="文字方塊 90"/>
          <p:cNvSpPr txBox="1">
            <a:spLocks noChangeArrowheads="1"/>
          </p:cNvSpPr>
          <p:nvPr/>
        </p:nvSpPr>
        <p:spPr bwMode="auto">
          <a:xfrm>
            <a:off x="3359150" y="3860800"/>
            <a:ext cx="649288" cy="369888"/>
          </a:xfrm>
          <a:prstGeom prst="rect">
            <a:avLst/>
          </a:prstGeom>
          <a:solidFill>
            <a:srgbClr val="FFFFFF">
              <a:alpha val="7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b="1">
                <a:solidFill>
                  <a:srgbClr val="C00000"/>
                </a:solidFill>
                <a:latin typeface="Arial" charset="0"/>
              </a:rPr>
              <a:t>3.61</a:t>
            </a:r>
            <a:endParaRPr lang="zh-TW" altLang="en-US" sz="1800" b="1">
              <a:solidFill>
                <a:srgbClr val="C00000"/>
              </a:solidFill>
              <a:latin typeface="Arial" charset="0"/>
            </a:endParaRPr>
          </a:p>
        </p:txBody>
      </p:sp>
      <p:sp>
        <p:nvSpPr>
          <p:cNvPr id="92" name="文字方塊 91"/>
          <p:cNvSpPr txBox="1">
            <a:spLocks noChangeArrowheads="1"/>
          </p:cNvSpPr>
          <p:nvPr/>
        </p:nvSpPr>
        <p:spPr bwMode="auto">
          <a:xfrm>
            <a:off x="6888163" y="2349501"/>
            <a:ext cx="3384550" cy="2308225"/>
          </a:xfrm>
          <a:prstGeom prst="rect">
            <a:avLst/>
          </a:prstGeom>
          <a:solidFill>
            <a:srgbClr val="FFFFFF">
              <a:alpha val="7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>
                <a:solidFill>
                  <a:srgbClr val="C00000"/>
                </a:solidFill>
                <a:latin typeface="Arial" charset="0"/>
              </a:rPr>
              <a:t>Euclidean distance: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>
                <a:solidFill>
                  <a:srgbClr val="C00000"/>
                </a:solidFill>
                <a:latin typeface="Arial" charset="0"/>
              </a:rPr>
              <a:t>= ((3-1)</a:t>
            </a:r>
            <a:r>
              <a:rPr lang="en-US" altLang="zh-TW" sz="2400" baseline="30000">
                <a:solidFill>
                  <a:srgbClr val="C00000"/>
                </a:solidFill>
                <a:latin typeface="Arial" charset="0"/>
              </a:rPr>
              <a:t>2 </a:t>
            </a:r>
            <a:r>
              <a:rPr lang="en-US" altLang="zh-TW" sz="2400">
                <a:solidFill>
                  <a:srgbClr val="C00000"/>
                </a:solidFill>
                <a:latin typeface="Arial" charset="0"/>
              </a:rPr>
              <a:t>+ (5-2)</a:t>
            </a:r>
            <a:r>
              <a:rPr lang="en-US" altLang="zh-TW" sz="2400" baseline="30000">
                <a:solidFill>
                  <a:srgbClr val="C00000"/>
                </a:solidFill>
                <a:latin typeface="Arial" charset="0"/>
              </a:rPr>
              <a:t>2 </a:t>
            </a:r>
            <a:r>
              <a:rPr lang="en-US" altLang="zh-TW" sz="2400">
                <a:solidFill>
                  <a:srgbClr val="C00000"/>
                </a:solidFill>
                <a:latin typeface="Arial" charset="0"/>
              </a:rPr>
              <a:t>)</a:t>
            </a:r>
            <a:r>
              <a:rPr lang="en-US" altLang="zh-TW" sz="2400" baseline="30000">
                <a:solidFill>
                  <a:srgbClr val="C00000"/>
                </a:solidFill>
                <a:latin typeface="Arial" charset="0"/>
              </a:rPr>
              <a:t>1/2</a:t>
            </a:r>
            <a:br>
              <a:rPr lang="en-US" altLang="zh-TW" sz="2400">
                <a:solidFill>
                  <a:srgbClr val="C00000"/>
                </a:solidFill>
                <a:latin typeface="Arial" charset="0"/>
              </a:rPr>
            </a:br>
            <a:r>
              <a:rPr lang="en-US" altLang="zh-TW" sz="2400">
                <a:solidFill>
                  <a:srgbClr val="C00000"/>
                </a:solidFill>
                <a:latin typeface="Arial" charset="0"/>
              </a:rPr>
              <a:t>= (2</a:t>
            </a:r>
            <a:r>
              <a:rPr lang="en-US" altLang="zh-TW" sz="2400" baseline="30000">
                <a:solidFill>
                  <a:srgbClr val="C00000"/>
                </a:solidFill>
                <a:latin typeface="Arial" charset="0"/>
              </a:rPr>
              <a:t>2 </a:t>
            </a:r>
            <a:r>
              <a:rPr lang="en-US" altLang="zh-TW" sz="2400">
                <a:solidFill>
                  <a:srgbClr val="C00000"/>
                </a:solidFill>
                <a:latin typeface="Arial" charset="0"/>
              </a:rPr>
              <a:t>+ 3</a:t>
            </a:r>
            <a:r>
              <a:rPr lang="en-US" altLang="zh-TW" sz="2400" baseline="30000">
                <a:solidFill>
                  <a:srgbClr val="C00000"/>
                </a:solidFill>
                <a:latin typeface="Arial" charset="0"/>
              </a:rPr>
              <a:t>2</a:t>
            </a:r>
            <a:r>
              <a:rPr lang="en-US" altLang="zh-TW" sz="2400">
                <a:solidFill>
                  <a:srgbClr val="C00000"/>
                </a:solidFill>
                <a:latin typeface="Arial" charset="0"/>
              </a:rPr>
              <a:t>)</a:t>
            </a:r>
            <a:r>
              <a:rPr lang="en-US" altLang="zh-TW" sz="2400" baseline="30000">
                <a:solidFill>
                  <a:srgbClr val="C00000"/>
                </a:solidFill>
                <a:latin typeface="Arial" charset="0"/>
              </a:rPr>
              <a:t>1/2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>
                <a:solidFill>
                  <a:srgbClr val="C00000"/>
                </a:solidFill>
                <a:latin typeface="Arial" charset="0"/>
              </a:rPr>
              <a:t>= (4</a:t>
            </a:r>
            <a:r>
              <a:rPr lang="en-US" altLang="zh-TW" sz="2400" baseline="30000">
                <a:solidFill>
                  <a:srgbClr val="C00000"/>
                </a:solidFill>
                <a:latin typeface="Arial" charset="0"/>
              </a:rPr>
              <a:t> </a:t>
            </a:r>
            <a:r>
              <a:rPr lang="en-US" altLang="zh-TW" sz="2400">
                <a:solidFill>
                  <a:srgbClr val="C00000"/>
                </a:solidFill>
                <a:latin typeface="Arial" charset="0"/>
              </a:rPr>
              <a:t>+ 9)</a:t>
            </a:r>
            <a:r>
              <a:rPr lang="en-US" altLang="zh-TW" sz="2400" baseline="30000">
                <a:solidFill>
                  <a:srgbClr val="C00000"/>
                </a:solidFill>
                <a:latin typeface="Arial" charset="0"/>
              </a:rPr>
              <a:t>1/2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>
                <a:solidFill>
                  <a:srgbClr val="C00000"/>
                </a:solidFill>
                <a:latin typeface="Arial" charset="0"/>
              </a:rPr>
              <a:t>= (13)</a:t>
            </a:r>
            <a:r>
              <a:rPr lang="en-US" altLang="zh-TW" sz="2400" baseline="30000">
                <a:solidFill>
                  <a:srgbClr val="C00000"/>
                </a:solidFill>
                <a:latin typeface="Arial" charset="0"/>
              </a:rPr>
              <a:t>1/2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>
                <a:solidFill>
                  <a:srgbClr val="C00000"/>
                </a:solidFill>
                <a:latin typeface="Arial" charset="0"/>
              </a:rPr>
              <a:t>= 3.61</a:t>
            </a:r>
            <a:endParaRPr lang="en-US" altLang="zh-TW" sz="2400" baseline="30000">
              <a:solidFill>
                <a:srgbClr val="C00000"/>
              </a:solidFill>
              <a:latin typeface="Arial" charset="0"/>
            </a:endParaRPr>
          </a:p>
        </p:txBody>
      </p:sp>
      <p:sp>
        <p:nvSpPr>
          <p:cNvPr id="93" name="文字方塊 92"/>
          <p:cNvSpPr txBox="1">
            <a:spLocks noChangeArrowheads="1"/>
          </p:cNvSpPr>
          <p:nvPr/>
        </p:nvSpPr>
        <p:spPr bwMode="auto">
          <a:xfrm>
            <a:off x="6959600" y="4797425"/>
            <a:ext cx="3384550" cy="1570038"/>
          </a:xfrm>
          <a:prstGeom prst="rect">
            <a:avLst/>
          </a:prstGeom>
          <a:solidFill>
            <a:srgbClr val="FFFFFF">
              <a:alpha val="7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>
                <a:solidFill>
                  <a:srgbClr val="00B050"/>
                </a:solidFill>
                <a:latin typeface="Arial" charset="0"/>
              </a:rPr>
              <a:t>Manhattan distance: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>
                <a:solidFill>
                  <a:srgbClr val="00B050"/>
                </a:solidFill>
                <a:latin typeface="Arial" charset="0"/>
              </a:rPr>
              <a:t>= (3-1) + (5-2)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>
                <a:solidFill>
                  <a:srgbClr val="00B050"/>
                </a:solidFill>
                <a:latin typeface="Arial" charset="0"/>
              </a:rPr>
              <a:t>= 2 + 3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>
                <a:solidFill>
                  <a:srgbClr val="00B050"/>
                </a:solidFill>
                <a:latin typeface="Arial" charset="0"/>
              </a:rPr>
              <a:t>= 5</a:t>
            </a:r>
          </a:p>
        </p:txBody>
      </p:sp>
      <p:sp>
        <p:nvSpPr>
          <p:cNvPr id="2" name="投影片編號版面配置區 3">
            <a:extLst>
              <a:ext uri="{FF2B5EF4-FFF2-40B4-BE49-F238E27FC236}">
                <a16:creationId xmlns:a16="http://schemas.microsoft.com/office/drawing/2014/main" id="{A321CD97-A52D-26C5-8C30-A6A7C1905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159797" y="6562244"/>
            <a:ext cx="960699" cy="23965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D17534CD-D267-674F-9F6C-F56541ABCA70}" type="slidenum">
              <a:rPr kumimoji="0" lang="zh-TW" altLang="en-US">
                <a:solidFill>
                  <a:srgbClr val="898989"/>
                </a:solidFill>
                <a:latin typeface="Calibri" charset="0"/>
              </a:rPr>
              <a:pPr eaLnBrk="1" hangingPunct="1"/>
              <a:t>118</a:t>
            </a:fld>
            <a:endParaRPr kumimoji="0" lang="zh-TW" altLang="en-US" dirty="0">
              <a:solidFill>
                <a:srgbClr val="898989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3491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 animBg="1"/>
      <p:bldP spid="90" grpId="0" animBg="1"/>
      <p:bldP spid="91" grpId="0" animBg="1"/>
      <p:bldP spid="92" grpId="0" animBg="1"/>
      <p:bldP spid="93" grpId="0" animBg="1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1782763" y="188913"/>
            <a:ext cx="8705850" cy="792162"/>
          </a:xfrm>
        </p:spPr>
        <p:txBody>
          <a:bodyPr>
            <a:normAutofit fontScale="90000"/>
          </a:bodyPr>
          <a:lstStyle/>
          <a:p>
            <a:r>
              <a:rPr lang="en-US" altLang="ko-KR">
                <a:solidFill>
                  <a:schemeClr val="accent1"/>
                </a:solidFill>
                <a:latin typeface="Calibri" charset="0"/>
                <a:ea typeface="Gulim" charset="-127"/>
              </a:rPr>
              <a:t>The </a:t>
            </a:r>
            <a:r>
              <a:rPr lang="en-US" altLang="ko-KR" i="1">
                <a:solidFill>
                  <a:schemeClr val="accent1"/>
                </a:solidFill>
                <a:latin typeface="Calibri" charset="0"/>
                <a:ea typeface="Gulim" charset="-127"/>
              </a:rPr>
              <a:t>K-Means</a:t>
            </a:r>
            <a:r>
              <a:rPr lang="en-US" altLang="ko-KR">
                <a:solidFill>
                  <a:schemeClr val="accent1"/>
                </a:solidFill>
                <a:latin typeface="Calibri" charset="0"/>
                <a:ea typeface="Gulim" charset="-127"/>
              </a:rPr>
              <a:t> Clustering Method 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052513"/>
            <a:ext cx="8153400" cy="647700"/>
          </a:xfrm>
        </p:spPr>
        <p:txBody>
          <a:bodyPr/>
          <a:lstStyle/>
          <a:p>
            <a:r>
              <a:rPr lang="en-US" altLang="ko-KR">
                <a:solidFill>
                  <a:srgbClr val="000000"/>
                </a:solidFill>
                <a:latin typeface="Calibri" charset="0"/>
                <a:ea typeface="Gulim" charset="-127"/>
              </a:rPr>
              <a:t>Example</a:t>
            </a:r>
          </a:p>
        </p:txBody>
      </p:sp>
      <p:grpSp>
        <p:nvGrpSpPr>
          <p:cNvPr id="25604" name="Group 4"/>
          <p:cNvGrpSpPr>
            <a:grpSpLocks/>
          </p:cNvGrpSpPr>
          <p:nvPr/>
        </p:nvGrpSpPr>
        <p:grpSpPr bwMode="auto">
          <a:xfrm>
            <a:off x="4724401" y="1981201"/>
            <a:ext cx="2047875" cy="1870075"/>
            <a:chOff x="528" y="240"/>
            <a:chExt cx="1919" cy="1702"/>
          </a:xfrm>
        </p:grpSpPr>
        <p:graphicFrame>
          <p:nvGraphicFramePr>
            <p:cNvPr id="25793" name="Object 4"/>
            <p:cNvGraphicFramePr>
              <a:graphicFrameLocks noChangeAspect="1"/>
            </p:cNvGraphicFramePr>
            <p:nvPr/>
          </p:nvGraphicFramePr>
          <p:xfrm>
            <a:off x="528" y="240"/>
            <a:ext cx="1919" cy="170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Worksheet" r:id="rId2" imgW="3047902" imgH="2648048" progId="Excel.Sheet.8">
                    <p:embed/>
                  </p:oleObj>
                </mc:Choice>
                <mc:Fallback>
                  <p:oleObj name="Worksheet" r:id="rId2" imgW="3047902" imgH="2648048" progId="Excel.Sheet.8">
                    <p:embed/>
                    <p:pic>
                      <p:nvPicPr>
                        <p:cNvPr id="25793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28" y="240"/>
                          <a:ext cx="1919" cy="170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000000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">
                              <a:solidFill>
                                <a:srgbClr val="FFFFFF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107763" dir="18900000" algn="ctr" rotWithShape="0">
                                  <a:srgbClr val="00000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5794" name="Freeform 6"/>
            <p:cNvSpPr>
              <a:spLocks/>
            </p:cNvSpPr>
            <p:nvPr/>
          </p:nvSpPr>
          <p:spPr bwMode="auto">
            <a:xfrm>
              <a:off x="1008" y="1019"/>
              <a:ext cx="173" cy="336"/>
            </a:xfrm>
            <a:custGeom>
              <a:avLst/>
              <a:gdLst>
                <a:gd name="T0" fmla="*/ 518 w 852"/>
                <a:gd name="T1" fmla="*/ 280 h 1260"/>
                <a:gd name="T2" fmla="*/ 392 w 852"/>
                <a:gd name="T3" fmla="*/ 36 h 1260"/>
                <a:gd name="T4" fmla="*/ 237 w 852"/>
                <a:gd name="T5" fmla="*/ 21 h 1260"/>
                <a:gd name="T6" fmla="*/ 133 w 852"/>
                <a:gd name="T7" fmla="*/ 73 h 1260"/>
                <a:gd name="T8" fmla="*/ 0 w 852"/>
                <a:gd name="T9" fmla="*/ 369 h 1260"/>
                <a:gd name="T10" fmla="*/ 44 w 852"/>
                <a:gd name="T11" fmla="*/ 688 h 1260"/>
                <a:gd name="T12" fmla="*/ 362 w 852"/>
                <a:gd name="T13" fmla="*/ 1117 h 1260"/>
                <a:gd name="T14" fmla="*/ 429 w 852"/>
                <a:gd name="T15" fmla="*/ 1139 h 1260"/>
                <a:gd name="T16" fmla="*/ 451 w 852"/>
                <a:gd name="T17" fmla="*/ 1154 h 1260"/>
                <a:gd name="T18" fmla="*/ 525 w 852"/>
                <a:gd name="T19" fmla="*/ 1176 h 1260"/>
                <a:gd name="T20" fmla="*/ 622 w 852"/>
                <a:gd name="T21" fmla="*/ 1228 h 1260"/>
                <a:gd name="T22" fmla="*/ 792 w 852"/>
                <a:gd name="T23" fmla="*/ 1243 h 1260"/>
                <a:gd name="T24" fmla="*/ 785 w 852"/>
                <a:gd name="T25" fmla="*/ 1021 h 1260"/>
                <a:gd name="T26" fmla="*/ 748 w 852"/>
                <a:gd name="T27" fmla="*/ 954 h 1260"/>
                <a:gd name="T28" fmla="*/ 688 w 852"/>
                <a:gd name="T29" fmla="*/ 858 h 1260"/>
                <a:gd name="T30" fmla="*/ 622 w 852"/>
                <a:gd name="T31" fmla="*/ 762 h 1260"/>
                <a:gd name="T32" fmla="*/ 607 w 852"/>
                <a:gd name="T33" fmla="*/ 732 h 1260"/>
                <a:gd name="T34" fmla="*/ 592 w 852"/>
                <a:gd name="T35" fmla="*/ 710 h 1260"/>
                <a:gd name="T36" fmla="*/ 555 w 852"/>
                <a:gd name="T37" fmla="*/ 643 h 1260"/>
                <a:gd name="T38" fmla="*/ 540 w 852"/>
                <a:gd name="T39" fmla="*/ 621 h 1260"/>
                <a:gd name="T40" fmla="*/ 518 w 852"/>
                <a:gd name="T41" fmla="*/ 280 h 126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852"/>
                <a:gd name="T64" fmla="*/ 0 h 1260"/>
                <a:gd name="T65" fmla="*/ 852 w 852"/>
                <a:gd name="T66" fmla="*/ 1260 h 1260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852" h="1260">
                  <a:moveTo>
                    <a:pt x="518" y="280"/>
                  </a:moveTo>
                  <a:cubicBezTo>
                    <a:pt x="509" y="187"/>
                    <a:pt x="497" y="69"/>
                    <a:pt x="392" y="36"/>
                  </a:cubicBezTo>
                  <a:cubicBezTo>
                    <a:pt x="339" y="0"/>
                    <a:pt x="309" y="15"/>
                    <a:pt x="237" y="21"/>
                  </a:cubicBezTo>
                  <a:cubicBezTo>
                    <a:pt x="194" y="31"/>
                    <a:pt x="168" y="45"/>
                    <a:pt x="133" y="73"/>
                  </a:cubicBezTo>
                  <a:cubicBezTo>
                    <a:pt x="84" y="168"/>
                    <a:pt x="20" y="262"/>
                    <a:pt x="0" y="369"/>
                  </a:cubicBezTo>
                  <a:cubicBezTo>
                    <a:pt x="5" y="481"/>
                    <a:pt x="3" y="584"/>
                    <a:pt x="44" y="688"/>
                  </a:cubicBezTo>
                  <a:cubicBezTo>
                    <a:pt x="78" y="870"/>
                    <a:pt x="173" y="1057"/>
                    <a:pt x="362" y="1117"/>
                  </a:cubicBezTo>
                  <a:cubicBezTo>
                    <a:pt x="415" y="1152"/>
                    <a:pt x="347" y="1112"/>
                    <a:pt x="429" y="1139"/>
                  </a:cubicBezTo>
                  <a:cubicBezTo>
                    <a:pt x="437" y="1142"/>
                    <a:pt x="443" y="1150"/>
                    <a:pt x="451" y="1154"/>
                  </a:cubicBezTo>
                  <a:cubicBezTo>
                    <a:pt x="473" y="1165"/>
                    <a:pt x="501" y="1168"/>
                    <a:pt x="525" y="1176"/>
                  </a:cubicBezTo>
                  <a:cubicBezTo>
                    <a:pt x="562" y="1201"/>
                    <a:pt x="581" y="1218"/>
                    <a:pt x="622" y="1228"/>
                  </a:cubicBezTo>
                  <a:cubicBezTo>
                    <a:pt x="684" y="1260"/>
                    <a:pt x="714" y="1249"/>
                    <a:pt x="792" y="1243"/>
                  </a:cubicBezTo>
                  <a:cubicBezTo>
                    <a:pt x="852" y="1183"/>
                    <a:pt x="819" y="1088"/>
                    <a:pt x="785" y="1021"/>
                  </a:cubicBezTo>
                  <a:cubicBezTo>
                    <a:pt x="770" y="992"/>
                    <a:pt x="773" y="979"/>
                    <a:pt x="748" y="954"/>
                  </a:cubicBezTo>
                  <a:cubicBezTo>
                    <a:pt x="735" y="917"/>
                    <a:pt x="711" y="888"/>
                    <a:pt x="688" y="858"/>
                  </a:cubicBezTo>
                  <a:cubicBezTo>
                    <a:pt x="676" y="821"/>
                    <a:pt x="643" y="795"/>
                    <a:pt x="622" y="762"/>
                  </a:cubicBezTo>
                  <a:cubicBezTo>
                    <a:pt x="616" y="753"/>
                    <a:pt x="613" y="742"/>
                    <a:pt x="607" y="732"/>
                  </a:cubicBezTo>
                  <a:cubicBezTo>
                    <a:pt x="603" y="724"/>
                    <a:pt x="597" y="717"/>
                    <a:pt x="592" y="710"/>
                  </a:cubicBezTo>
                  <a:cubicBezTo>
                    <a:pt x="580" y="671"/>
                    <a:pt x="589" y="694"/>
                    <a:pt x="555" y="643"/>
                  </a:cubicBezTo>
                  <a:cubicBezTo>
                    <a:pt x="550" y="636"/>
                    <a:pt x="540" y="621"/>
                    <a:pt x="540" y="621"/>
                  </a:cubicBezTo>
                  <a:cubicBezTo>
                    <a:pt x="519" y="510"/>
                    <a:pt x="518" y="392"/>
                    <a:pt x="518" y="28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25795" name="Freeform 7"/>
            <p:cNvSpPr>
              <a:spLocks/>
            </p:cNvSpPr>
            <p:nvPr/>
          </p:nvSpPr>
          <p:spPr bwMode="auto">
            <a:xfrm>
              <a:off x="1587" y="1036"/>
              <a:ext cx="173" cy="336"/>
            </a:xfrm>
            <a:custGeom>
              <a:avLst/>
              <a:gdLst>
                <a:gd name="T0" fmla="*/ 183 w 768"/>
                <a:gd name="T1" fmla="*/ 67 h 630"/>
                <a:gd name="T2" fmla="*/ 72 w 768"/>
                <a:gd name="T3" fmla="*/ 74 h 630"/>
                <a:gd name="T4" fmla="*/ 5 w 768"/>
                <a:gd name="T5" fmla="*/ 170 h 630"/>
                <a:gd name="T6" fmla="*/ 13 w 768"/>
                <a:gd name="T7" fmla="*/ 311 h 630"/>
                <a:gd name="T8" fmla="*/ 57 w 768"/>
                <a:gd name="T9" fmla="*/ 356 h 630"/>
                <a:gd name="T10" fmla="*/ 109 w 768"/>
                <a:gd name="T11" fmla="*/ 415 h 630"/>
                <a:gd name="T12" fmla="*/ 235 w 768"/>
                <a:gd name="T13" fmla="*/ 548 h 630"/>
                <a:gd name="T14" fmla="*/ 257 w 768"/>
                <a:gd name="T15" fmla="*/ 570 h 630"/>
                <a:gd name="T16" fmla="*/ 331 w 768"/>
                <a:gd name="T17" fmla="*/ 593 h 630"/>
                <a:gd name="T18" fmla="*/ 450 w 768"/>
                <a:gd name="T19" fmla="*/ 630 h 630"/>
                <a:gd name="T20" fmla="*/ 598 w 768"/>
                <a:gd name="T21" fmla="*/ 607 h 630"/>
                <a:gd name="T22" fmla="*/ 657 w 768"/>
                <a:gd name="T23" fmla="*/ 585 h 630"/>
                <a:gd name="T24" fmla="*/ 687 w 768"/>
                <a:gd name="T25" fmla="*/ 533 h 630"/>
                <a:gd name="T26" fmla="*/ 717 w 768"/>
                <a:gd name="T27" fmla="*/ 474 h 630"/>
                <a:gd name="T28" fmla="*/ 724 w 768"/>
                <a:gd name="T29" fmla="*/ 437 h 630"/>
                <a:gd name="T30" fmla="*/ 739 w 768"/>
                <a:gd name="T31" fmla="*/ 415 h 630"/>
                <a:gd name="T32" fmla="*/ 768 w 768"/>
                <a:gd name="T33" fmla="*/ 296 h 630"/>
                <a:gd name="T34" fmla="*/ 761 w 768"/>
                <a:gd name="T35" fmla="*/ 178 h 630"/>
                <a:gd name="T36" fmla="*/ 724 w 768"/>
                <a:gd name="T37" fmla="*/ 111 h 630"/>
                <a:gd name="T38" fmla="*/ 465 w 768"/>
                <a:gd name="T39" fmla="*/ 0 h 630"/>
                <a:gd name="T40" fmla="*/ 205 w 768"/>
                <a:gd name="T41" fmla="*/ 30 h 630"/>
                <a:gd name="T42" fmla="*/ 183 w 768"/>
                <a:gd name="T43" fmla="*/ 67 h 63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768"/>
                <a:gd name="T67" fmla="*/ 0 h 630"/>
                <a:gd name="T68" fmla="*/ 768 w 768"/>
                <a:gd name="T69" fmla="*/ 630 h 630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768" h="630">
                  <a:moveTo>
                    <a:pt x="183" y="67"/>
                  </a:moveTo>
                  <a:cubicBezTo>
                    <a:pt x="146" y="41"/>
                    <a:pt x="112" y="61"/>
                    <a:pt x="72" y="74"/>
                  </a:cubicBezTo>
                  <a:cubicBezTo>
                    <a:pt x="13" y="114"/>
                    <a:pt x="28" y="107"/>
                    <a:pt x="5" y="170"/>
                  </a:cubicBezTo>
                  <a:cubicBezTo>
                    <a:pt x="8" y="217"/>
                    <a:pt x="0" y="266"/>
                    <a:pt x="13" y="311"/>
                  </a:cubicBezTo>
                  <a:cubicBezTo>
                    <a:pt x="19" y="331"/>
                    <a:pt x="45" y="339"/>
                    <a:pt x="57" y="356"/>
                  </a:cubicBezTo>
                  <a:cubicBezTo>
                    <a:pt x="92" y="407"/>
                    <a:pt x="72" y="390"/>
                    <a:pt x="109" y="415"/>
                  </a:cubicBezTo>
                  <a:cubicBezTo>
                    <a:pt x="145" y="467"/>
                    <a:pt x="187" y="508"/>
                    <a:pt x="235" y="548"/>
                  </a:cubicBezTo>
                  <a:cubicBezTo>
                    <a:pt x="243" y="555"/>
                    <a:pt x="248" y="565"/>
                    <a:pt x="257" y="570"/>
                  </a:cubicBezTo>
                  <a:cubicBezTo>
                    <a:pt x="283" y="584"/>
                    <a:pt x="305" y="583"/>
                    <a:pt x="331" y="593"/>
                  </a:cubicBezTo>
                  <a:cubicBezTo>
                    <a:pt x="371" y="608"/>
                    <a:pt x="408" y="621"/>
                    <a:pt x="450" y="630"/>
                  </a:cubicBezTo>
                  <a:cubicBezTo>
                    <a:pt x="498" y="625"/>
                    <a:pt x="551" y="623"/>
                    <a:pt x="598" y="607"/>
                  </a:cubicBezTo>
                  <a:cubicBezTo>
                    <a:pt x="618" y="600"/>
                    <a:pt x="657" y="585"/>
                    <a:pt x="657" y="585"/>
                  </a:cubicBezTo>
                  <a:cubicBezTo>
                    <a:pt x="675" y="536"/>
                    <a:pt x="651" y="594"/>
                    <a:pt x="687" y="533"/>
                  </a:cubicBezTo>
                  <a:cubicBezTo>
                    <a:pt x="698" y="514"/>
                    <a:pt x="717" y="474"/>
                    <a:pt x="717" y="474"/>
                  </a:cubicBezTo>
                  <a:cubicBezTo>
                    <a:pt x="719" y="462"/>
                    <a:pt x="720" y="449"/>
                    <a:pt x="724" y="437"/>
                  </a:cubicBezTo>
                  <a:cubicBezTo>
                    <a:pt x="727" y="429"/>
                    <a:pt x="736" y="423"/>
                    <a:pt x="739" y="415"/>
                  </a:cubicBezTo>
                  <a:cubicBezTo>
                    <a:pt x="750" y="382"/>
                    <a:pt x="760" y="332"/>
                    <a:pt x="768" y="296"/>
                  </a:cubicBezTo>
                  <a:cubicBezTo>
                    <a:pt x="766" y="257"/>
                    <a:pt x="766" y="217"/>
                    <a:pt x="761" y="178"/>
                  </a:cubicBezTo>
                  <a:cubicBezTo>
                    <a:pt x="754" y="127"/>
                    <a:pt x="750" y="142"/>
                    <a:pt x="724" y="111"/>
                  </a:cubicBezTo>
                  <a:cubicBezTo>
                    <a:pt x="653" y="27"/>
                    <a:pt x="566" y="24"/>
                    <a:pt x="465" y="0"/>
                  </a:cubicBezTo>
                  <a:cubicBezTo>
                    <a:pt x="370" y="4"/>
                    <a:pt x="294" y="6"/>
                    <a:pt x="205" y="30"/>
                  </a:cubicBezTo>
                  <a:cubicBezTo>
                    <a:pt x="154" y="63"/>
                    <a:pt x="144" y="53"/>
                    <a:pt x="183" y="67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25605" name="Group 8"/>
          <p:cNvGrpSpPr>
            <a:grpSpLocks/>
          </p:cNvGrpSpPr>
          <p:nvPr/>
        </p:nvGrpSpPr>
        <p:grpSpPr bwMode="auto">
          <a:xfrm>
            <a:off x="8102600" y="2008189"/>
            <a:ext cx="2222500" cy="1990725"/>
            <a:chOff x="4144" y="1265"/>
            <a:chExt cx="1400" cy="1254"/>
          </a:xfrm>
        </p:grpSpPr>
        <p:sp>
          <p:nvSpPr>
            <p:cNvPr id="25709" name="Rectangle 9"/>
            <p:cNvSpPr>
              <a:spLocks noChangeArrowheads="1"/>
            </p:cNvSpPr>
            <p:nvPr/>
          </p:nvSpPr>
          <p:spPr bwMode="auto">
            <a:xfrm>
              <a:off x="4144" y="1265"/>
              <a:ext cx="1400" cy="1254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25710" name="Rectangle 10"/>
            <p:cNvSpPr>
              <a:spLocks noChangeArrowheads="1"/>
            </p:cNvSpPr>
            <p:nvPr/>
          </p:nvSpPr>
          <p:spPr bwMode="auto">
            <a:xfrm>
              <a:off x="4278" y="1354"/>
              <a:ext cx="1201" cy="101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25711" name="Line 11"/>
            <p:cNvSpPr>
              <a:spLocks noChangeShapeType="1"/>
            </p:cNvSpPr>
            <p:nvPr/>
          </p:nvSpPr>
          <p:spPr bwMode="auto">
            <a:xfrm>
              <a:off x="4278" y="2264"/>
              <a:ext cx="120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712" name="Line 12"/>
            <p:cNvSpPr>
              <a:spLocks noChangeShapeType="1"/>
            </p:cNvSpPr>
            <p:nvPr/>
          </p:nvSpPr>
          <p:spPr bwMode="auto">
            <a:xfrm>
              <a:off x="4278" y="2163"/>
              <a:ext cx="120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713" name="Line 13"/>
            <p:cNvSpPr>
              <a:spLocks noChangeShapeType="1"/>
            </p:cNvSpPr>
            <p:nvPr/>
          </p:nvSpPr>
          <p:spPr bwMode="auto">
            <a:xfrm>
              <a:off x="4278" y="2061"/>
              <a:ext cx="120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714" name="Line 14"/>
            <p:cNvSpPr>
              <a:spLocks noChangeShapeType="1"/>
            </p:cNvSpPr>
            <p:nvPr/>
          </p:nvSpPr>
          <p:spPr bwMode="auto">
            <a:xfrm>
              <a:off x="4278" y="1960"/>
              <a:ext cx="120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715" name="Line 15"/>
            <p:cNvSpPr>
              <a:spLocks noChangeShapeType="1"/>
            </p:cNvSpPr>
            <p:nvPr/>
          </p:nvSpPr>
          <p:spPr bwMode="auto">
            <a:xfrm>
              <a:off x="4278" y="1858"/>
              <a:ext cx="120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716" name="Line 16"/>
            <p:cNvSpPr>
              <a:spLocks noChangeShapeType="1"/>
            </p:cNvSpPr>
            <p:nvPr/>
          </p:nvSpPr>
          <p:spPr bwMode="auto">
            <a:xfrm>
              <a:off x="4278" y="1760"/>
              <a:ext cx="120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717" name="Line 17"/>
            <p:cNvSpPr>
              <a:spLocks noChangeShapeType="1"/>
            </p:cNvSpPr>
            <p:nvPr/>
          </p:nvSpPr>
          <p:spPr bwMode="auto">
            <a:xfrm>
              <a:off x="4278" y="1659"/>
              <a:ext cx="120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718" name="Line 18"/>
            <p:cNvSpPr>
              <a:spLocks noChangeShapeType="1"/>
            </p:cNvSpPr>
            <p:nvPr/>
          </p:nvSpPr>
          <p:spPr bwMode="auto">
            <a:xfrm>
              <a:off x="4278" y="1557"/>
              <a:ext cx="120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719" name="Line 19"/>
            <p:cNvSpPr>
              <a:spLocks noChangeShapeType="1"/>
            </p:cNvSpPr>
            <p:nvPr/>
          </p:nvSpPr>
          <p:spPr bwMode="auto">
            <a:xfrm>
              <a:off x="4278" y="1456"/>
              <a:ext cx="120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720" name="Line 20"/>
            <p:cNvSpPr>
              <a:spLocks noChangeShapeType="1"/>
            </p:cNvSpPr>
            <p:nvPr/>
          </p:nvSpPr>
          <p:spPr bwMode="auto">
            <a:xfrm>
              <a:off x="4278" y="1354"/>
              <a:ext cx="120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721" name="Line 21"/>
            <p:cNvSpPr>
              <a:spLocks noChangeShapeType="1"/>
            </p:cNvSpPr>
            <p:nvPr/>
          </p:nvSpPr>
          <p:spPr bwMode="auto">
            <a:xfrm>
              <a:off x="4399" y="1354"/>
              <a:ext cx="1" cy="101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722" name="Line 22"/>
            <p:cNvSpPr>
              <a:spLocks noChangeShapeType="1"/>
            </p:cNvSpPr>
            <p:nvPr/>
          </p:nvSpPr>
          <p:spPr bwMode="auto">
            <a:xfrm>
              <a:off x="4516" y="1354"/>
              <a:ext cx="1" cy="101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723" name="Line 23"/>
            <p:cNvSpPr>
              <a:spLocks noChangeShapeType="1"/>
            </p:cNvSpPr>
            <p:nvPr/>
          </p:nvSpPr>
          <p:spPr bwMode="auto">
            <a:xfrm>
              <a:off x="4638" y="1354"/>
              <a:ext cx="1" cy="101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724" name="Line 24"/>
            <p:cNvSpPr>
              <a:spLocks noChangeShapeType="1"/>
            </p:cNvSpPr>
            <p:nvPr/>
          </p:nvSpPr>
          <p:spPr bwMode="auto">
            <a:xfrm>
              <a:off x="4759" y="1354"/>
              <a:ext cx="1" cy="101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725" name="Line 25"/>
            <p:cNvSpPr>
              <a:spLocks noChangeShapeType="1"/>
            </p:cNvSpPr>
            <p:nvPr/>
          </p:nvSpPr>
          <p:spPr bwMode="auto">
            <a:xfrm>
              <a:off x="4880" y="1354"/>
              <a:ext cx="1" cy="101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726" name="Line 26"/>
            <p:cNvSpPr>
              <a:spLocks noChangeShapeType="1"/>
            </p:cNvSpPr>
            <p:nvPr/>
          </p:nvSpPr>
          <p:spPr bwMode="auto">
            <a:xfrm>
              <a:off x="4998" y="1354"/>
              <a:ext cx="1" cy="101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727" name="Line 27"/>
            <p:cNvSpPr>
              <a:spLocks noChangeShapeType="1"/>
            </p:cNvSpPr>
            <p:nvPr/>
          </p:nvSpPr>
          <p:spPr bwMode="auto">
            <a:xfrm>
              <a:off x="5119" y="1354"/>
              <a:ext cx="1" cy="101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728" name="Line 28"/>
            <p:cNvSpPr>
              <a:spLocks noChangeShapeType="1"/>
            </p:cNvSpPr>
            <p:nvPr/>
          </p:nvSpPr>
          <p:spPr bwMode="auto">
            <a:xfrm>
              <a:off x="5240" y="1354"/>
              <a:ext cx="1" cy="101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729" name="Line 29"/>
            <p:cNvSpPr>
              <a:spLocks noChangeShapeType="1"/>
            </p:cNvSpPr>
            <p:nvPr/>
          </p:nvSpPr>
          <p:spPr bwMode="auto">
            <a:xfrm>
              <a:off x="5358" y="1354"/>
              <a:ext cx="1" cy="101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730" name="Line 30"/>
            <p:cNvSpPr>
              <a:spLocks noChangeShapeType="1"/>
            </p:cNvSpPr>
            <p:nvPr/>
          </p:nvSpPr>
          <p:spPr bwMode="auto">
            <a:xfrm>
              <a:off x="5479" y="1354"/>
              <a:ext cx="1" cy="101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731" name="Rectangle 31"/>
            <p:cNvSpPr>
              <a:spLocks noChangeArrowheads="1"/>
            </p:cNvSpPr>
            <p:nvPr/>
          </p:nvSpPr>
          <p:spPr bwMode="auto">
            <a:xfrm>
              <a:off x="4278" y="1354"/>
              <a:ext cx="1201" cy="1012"/>
            </a:xfrm>
            <a:prstGeom prst="rect">
              <a:avLst/>
            </a:prstGeom>
            <a:noFill/>
            <a:ln w="63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25732" name="Line 32"/>
            <p:cNvSpPr>
              <a:spLocks noChangeShapeType="1"/>
            </p:cNvSpPr>
            <p:nvPr/>
          </p:nvSpPr>
          <p:spPr bwMode="auto">
            <a:xfrm>
              <a:off x="4278" y="1354"/>
              <a:ext cx="1" cy="101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733" name="Line 33"/>
            <p:cNvSpPr>
              <a:spLocks noChangeShapeType="1"/>
            </p:cNvSpPr>
            <p:nvPr/>
          </p:nvSpPr>
          <p:spPr bwMode="auto">
            <a:xfrm>
              <a:off x="4266" y="2366"/>
              <a:ext cx="1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734" name="Line 34"/>
            <p:cNvSpPr>
              <a:spLocks noChangeShapeType="1"/>
            </p:cNvSpPr>
            <p:nvPr/>
          </p:nvSpPr>
          <p:spPr bwMode="auto">
            <a:xfrm>
              <a:off x="4266" y="2264"/>
              <a:ext cx="1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735" name="Line 35"/>
            <p:cNvSpPr>
              <a:spLocks noChangeShapeType="1"/>
            </p:cNvSpPr>
            <p:nvPr/>
          </p:nvSpPr>
          <p:spPr bwMode="auto">
            <a:xfrm>
              <a:off x="4266" y="2163"/>
              <a:ext cx="1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736" name="Line 36"/>
            <p:cNvSpPr>
              <a:spLocks noChangeShapeType="1"/>
            </p:cNvSpPr>
            <p:nvPr/>
          </p:nvSpPr>
          <p:spPr bwMode="auto">
            <a:xfrm>
              <a:off x="4266" y="2061"/>
              <a:ext cx="1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737" name="Line 37"/>
            <p:cNvSpPr>
              <a:spLocks noChangeShapeType="1"/>
            </p:cNvSpPr>
            <p:nvPr/>
          </p:nvSpPr>
          <p:spPr bwMode="auto">
            <a:xfrm>
              <a:off x="4266" y="1960"/>
              <a:ext cx="1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738" name="Line 38"/>
            <p:cNvSpPr>
              <a:spLocks noChangeShapeType="1"/>
            </p:cNvSpPr>
            <p:nvPr/>
          </p:nvSpPr>
          <p:spPr bwMode="auto">
            <a:xfrm>
              <a:off x="4266" y="1858"/>
              <a:ext cx="1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739" name="Line 39"/>
            <p:cNvSpPr>
              <a:spLocks noChangeShapeType="1"/>
            </p:cNvSpPr>
            <p:nvPr/>
          </p:nvSpPr>
          <p:spPr bwMode="auto">
            <a:xfrm>
              <a:off x="4266" y="1760"/>
              <a:ext cx="1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740" name="Line 40"/>
            <p:cNvSpPr>
              <a:spLocks noChangeShapeType="1"/>
            </p:cNvSpPr>
            <p:nvPr/>
          </p:nvSpPr>
          <p:spPr bwMode="auto">
            <a:xfrm>
              <a:off x="4266" y="1659"/>
              <a:ext cx="1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741" name="Line 41"/>
            <p:cNvSpPr>
              <a:spLocks noChangeShapeType="1"/>
            </p:cNvSpPr>
            <p:nvPr/>
          </p:nvSpPr>
          <p:spPr bwMode="auto">
            <a:xfrm>
              <a:off x="4266" y="1557"/>
              <a:ext cx="1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742" name="Line 42"/>
            <p:cNvSpPr>
              <a:spLocks noChangeShapeType="1"/>
            </p:cNvSpPr>
            <p:nvPr/>
          </p:nvSpPr>
          <p:spPr bwMode="auto">
            <a:xfrm>
              <a:off x="4266" y="1456"/>
              <a:ext cx="1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743" name="Line 43"/>
            <p:cNvSpPr>
              <a:spLocks noChangeShapeType="1"/>
            </p:cNvSpPr>
            <p:nvPr/>
          </p:nvSpPr>
          <p:spPr bwMode="auto">
            <a:xfrm>
              <a:off x="4266" y="1354"/>
              <a:ext cx="1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744" name="Line 44"/>
            <p:cNvSpPr>
              <a:spLocks noChangeShapeType="1"/>
            </p:cNvSpPr>
            <p:nvPr/>
          </p:nvSpPr>
          <p:spPr bwMode="auto">
            <a:xfrm>
              <a:off x="4278" y="2366"/>
              <a:ext cx="120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745" name="Line 45"/>
            <p:cNvSpPr>
              <a:spLocks noChangeShapeType="1"/>
            </p:cNvSpPr>
            <p:nvPr/>
          </p:nvSpPr>
          <p:spPr bwMode="auto">
            <a:xfrm flipV="1">
              <a:off x="4278" y="2366"/>
              <a:ext cx="1" cy="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746" name="Line 46"/>
            <p:cNvSpPr>
              <a:spLocks noChangeShapeType="1"/>
            </p:cNvSpPr>
            <p:nvPr/>
          </p:nvSpPr>
          <p:spPr bwMode="auto">
            <a:xfrm flipV="1">
              <a:off x="4399" y="2366"/>
              <a:ext cx="1" cy="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747" name="Line 47"/>
            <p:cNvSpPr>
              <a:spLocks noChangeShapeType="1"/>
            </p:cNvSpPr>
            <p:nvPr/>
          </p:nvSpPr>
          <p:spPr bwMode="auto">
            <a:xfrm flipV="1">
              <a:off x="4516" y="2366"/>
              <a:ext cx="1" cy="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748" name="Line 48"/>
            <p:cNvSpPr>
              <a:spLocks noChangeShapeType="1"/>
            </p:cNvSpPr>
            <p:nvPr/>
          </p:nvSpPr>
          <p:spPr bwMode="auto">
            <a:xfrm flipV="1">
              <a:off x="4638" y="2366"/>
              <a:ext cx="1" cy="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749" name="Line 49"/>
            <p:cNvSpPr>
              <a:spLocks noChangeShapeType="1"/>
            </p:cNvSpPr>
            <p:nvPr/>
          </p:nvSpPr>
          <p:spPr bwMode="auto">
            <a:xfrm flipV="1">
              <a:off x="4759" y="2366"/>
              <a:ext cx="1" cy="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750" name="Line 50"/>
            <p:cNvSpPr>
              <a:spLocks noChangeShapeType="1"/>
            </p:cNvSpPr>
            <p:nvPr/>
          </p:nvSpPr>
          <p:spPr bwMode="auto">
            <a:xfrm flipV="1">
              <a:off x="4880" y="2366"/>
              <a:ext cx="1" cy="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751" name="Line 51"/>
            <p:cNvSpPr>
              <a:spLocks noChangeShapeType="1"/>
            </p:cNvSpPr>
            <p:nvPr/>
          </p:nvSpPr>
          <p:spPr bwMode="auto">
            <a:xfrm flipV="1">
              <a:off x="4998" y="2366"/>
              <a:ext cx="1" cy="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752" name="Line 52"/>
            <p:cNvSpPr>
              <a:spLocks noChangeShapeType="1"/>
            </p:cNvSpPr>
            <p:nvPr/>
          </p:nvSpPr>
          <p:spPr bwMode="auto">
            <a:xfrm flipV="1">
              <a:off x="5119" y="2366"/>
              <a:ext cx="1" cy="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753" name="Line 53"/>
            <p:cNvSpPr>
              <a:spLocks noChangeShapeType="1"/>
            </p:cNvSpPr>
            <p:nvPr/>
          </p:nvSpPr>
          <p:spPr bwMode="auto">
            <a:xfrm flipV="1">
              <a:off x="5240" y="2366"/>
              <a:ext cx="1" cy="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754" name="Line 54"/>
            <p:cNvSpPr>
              <a:spLocks noChangeShapeType="1"/>
            </p:cNvSpPr>
            <p:nvPr/>
          </p:nvSpPr>
          <p:spPr bwMode="auto">
            <a:xfrm flipV="1">
              <a:off x="5358" y="2366"/>
              <a:ext cx="1" cy="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755" name="Line 55"/>
            <p:cNvSpPr>
              <a:spLocks noChangeShapeType="1"/>
            </p:cNvSpPr>
            <p:nvPr/>
          </p:nvSpPr>
          <p:spPr bwMode="auto">
            <a:xfrm flipV="1">
              <a:off x="5479" y="2366"/>
              <a:ext cx="1" cy="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756" name="Freeform 56"/>
            <p:cNvSpPr>
              <a:spLocks/>
            </p:cNvSpPr>
            <p:nvPr/>
          </p:nvSpPr>
          <p:spPr bwMode="auto">
            <a:xfrm>
              <a:off x="4609" y="1930"/>
              <a:ext cx="57" cy="59"/>
            </a:xfrm>
            <a:custGeom>
              <a:avLst/>
              <a:gdLst>
                <a:gd name="T0" fmla="*/ 29 w 57"/>
                <a:gd name="T1" fmla="*/ 0 h 59"/>
                <a:gd name="T2" fmla="*/ 57 w 57"/>
                <a:gd name="T3" fmla="*/ 30 h 59"/>
                <a:gd name="T4" fmla="*/ 29 w 57"/>
                <a:gd name="T5" fmla="*/ 59 h 59"/>
                <a:gd name="T6" fmla="*/ 0 w 57"/>
                <a:gd name="T7" fmla="*/ 30 h 59"/>
                <a:gd name="T8" fmla="*/ 29 w 57"/>
                <a:gd name="T9" fmla="*/ 0 h 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7"/>
                <a:gd name="T16" fmla="*/ 0 h 59"/>
                <a:gd name="T17" fmla="*/ 57 w 57"/>
                <a:gd name="T18" fmla="*/ 59 h 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7" h="59">
                  <a:moveTo>
                    <a:pt x="29" y="0"/>
                  </a:moveTo>
                  <a:lnTo>
                    <a:pt x="57" y="30"/>
                  </a:lnTo>
                  <a:lnTo>
                    <a:pt x="29" y="59"/>
                  </a:lnTo>
                  <a:lnTo>
                    <a:pt x="0" y="3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00FFFF"/>
            </a:solidFill>
            <a:ln w="635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757" name="Freeform 57"/>
            <p:cNvSpPr>
              <a:spLocks/>
            </p:cNvSpPr>
            <p:nvPr/>
          </p:nvSpPr>
          <p:spPr bwMode="auto">
            <a:xfrm>
              <a:off x="4609" y="1731"/>
              <a:ext cx="57" cy="59"/>
            </a:xfrm>
            <a:custGeom>
              <a:avLst/>
              <a:gdLst>
                <a:gd name="T0" fmla="*/ 29 w 57"/>
                <a:gd name="T1" fmla="*/ 0 h 59"/>
                <a:gd name="T2" fmla="*/ 57 w 57"/>
                <a:gd name="T3" fmla="*/ 29 h 59"/>
                <a:gd name="T4" fmla="*/ 29 w 57"/>
                <a:gd name="T5" fmla="*/ 59 h 59"/>
                <a:gd name="T6" fmla="*/ 0 w 57"/>
                <a:gd name="T7" fmla="*/ 29 h 59"/>
                <a:gd name="T8" fmla="*/ 29 w 57"/>
                <a:gd name="T9" fmla="*/ 0 h 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7"/>
                <a:gd name="T16" fmla="*/ 0 h 59"/>
                <a:gd name="T17" fmla="*/ 57 w 57"/>
                <a:gd name="T18" fmla="*/ 59 h 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7" h="59">
                  <a:moveTo>
                    <a:pt x="29" y="0"/>
                  </a:moveTo>
                  <a:lnTo>
                    <a:pt x="57" y="29"/>
                  </a:lnTo>
                  <a:lnTo>
                    <a:pt x="29" y="59"/>
                  </a:lnTo>
                  <a:lnTo>
                    <a:pt x="0" y="29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00FFFF"/>
            </a:solidFill>
            <a:ln w="635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758" name="Freeform 58"/>
            <p:cNvSpPr>
              <a:spLocks/>
            </p:cNvSpPr>
            <p:nvPr/>
          </p:nvSpPr>
          <p:spPr bwMode="auto">
            <a:xfrm>
              <a:off x="5091" y="2032"/>
              <a:ext cx="56" cy="59"/>
            </a:xfrm>
            <a:custGeom>
              <a:avLst/>
              <a:gdLst>
                <a:gd name="T0" fmla="*/ 28 w 56"/>
                <a:gd name="T1" fmla="*/ 0 h 59"/>
                <a:gd name="T2" fmla="*/ 56 w 56"/>
                <a:gd name="T3" fmla="*/ 29 h 59"/>
                <a:gd name="T4" fmla="*/ 28 w 56"/>
                <a:gd name="T5" fmla="*/ 59 h 59"/>
                <a:gd name="T6" fmla="*/ 0 w 56"/>
                <a:gd name="T7" fmla="*/ 29 h 59"/>
                <a:gd name="T8" fmla="*/ 28 w 56"/>
                <a:gd name="T9" fmla="*/ 0 h 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6"/>
                <a:gd name="T16" fmla="*/ 0 h 59"/>
                <a:gd name="T17" fmla="*/ 56 w 56"/>
                <a:gd name="T18" fmla="*/ 59 h 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6" h="59">
                  <a:moveTo>
                    <a:pt x="28" y="0"/>
                  </a:moveTo>
                  <a:lnTo>
                    <a:pt x="56" y="29"/>
                  </a:lnTo>
                  <a:lnTo>
                    <a:pt x="28" y="59"/>
                  </a:lnTo>
                  <a:lnTo>
                    <a:pt x="0" y="29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000080"/>
            </a:solidFill>
            <a:ln w="635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759" name="Freeform 59"/>
            <p:cNvSpPr>
              <a:spLocks/>
            </p:cNvSpPr>
            <p:nvPr/>
          </p:nvSpPr>
          <p:spPr bwMode="auto">
            <a:xfrm>
              <a:off x="4731" y="1629"/>
              <a:ext cx="56" cy="59"/>
            </a:xfrm>
            <a:custGeom>
              <a:avLst/>
              <a:gdLst>
                <a:gd name="T0" fmla="*/ 28 w 56"/>
                <a:gd name="T1" fmla="*/ 0 h 59"/>
                <a:gd name="T2" fmla="*/ 56 w 56"/>
                <a:gd name="T3" fmla="*/ 30 h 59"/>
                <a:gd name="T4" fmla="*/ 28 w 56"/>
                <a:gd name="T5" fmla="*/ 59 h 59"/>
                <a:gd name="T6" fmla="*/ 0 w 56"/>
                <a:gd name="T7" fmla="*/ 30 h 59"/>
                <a:gd name="T8" fmla="*/ 28 w 56"/>
                <a:gd name="T9" fmla="*/ 0 h 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6"/>
                <a:gd name="T16" fmla="*/ 0 h 59"/>
                <a:gd name="T17" fmla="*/ 56 w 56"/>
                <a:gd name="T18" fmla="*/ 59 h 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6" h="59">
                  <a:moveTo>
                    <a:pt x="28" y="0"/>
                  </a:moveTo>
                  <a:lnTo>
                    <a:pt x="56" y="30"/>
                  </a:lnTo>
                  <a:lnTo>
                    <a:pt x="28" y="59"/>
                  </a:lnTo>
                  <a:lnTo>
                    <a:pt x="0" y="3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00FFFF"/>
            </a:solidFill>
            <a:ln w="635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760" name="Freeform 60"/>
            <p:cNvSpPr>
              <a:spLocks/>
            </p:cNvSpPr>
            <p:nvPr/>
          </p:nvSpPr>
          <p:spPr bwMode="auto">
            <a:xfrm>
              <a:off x="4609" y="1528"/>
              <a:ext cx="57" cy="59"/>
            </a:xfrm>
            <a:custGeom>
              <a:avLst/>
              <a:gdLst>
                <a:gd name="T0" fmla="*/ 29 w 57"/>
                <a:gd name="T1" fmla="*/ 0 h 59"/>
                <a:gd name="T2" fmla="*/ 57 w 57"/>
                <a:gd name="T3" fmla="*/ 29 h 59"/>
                <a:gd name="T4" fmla="*/ 29 w 57"/>
                <a:gd name="T5" fmla="*/ 59 h 59"/>
                <a:gd name="T6" fmla="*/ 0 w 57"/>
                <a:gd name="T7" fmla="*/ 29 h 59"/>
                <a:gd name="T8" fmla="*/ 29 w 57"/>
                <a:gd name="T9" fmla="*/ 0 h 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7"/>
                <a:gd name="T16" fmla="*/ 0 h 59"/>
                <a:gd name="T17" fmla="*/ 57 w 57"/>
                <a:gd name="T18" fmla="*/ 59 h 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7" h="59">
                  <a:moveTo>
                    <a:pt x="29" y="0"/>
                  </a:moveTo>
                  <a:lnTo>
                    <a:pt x="57" y="29"/>
                  </a:lnTo>
                  <a:lnTo>
                    <a:pt x="29" y="59"/>
                  </a:lnTo>
                  <a:lnTo>
                    <a:pt x="0" y="29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00FFFF"/>
            </a:solidFill>
            <a:ln w="635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761" name="Freeform 61"/>
            <p:cNvSpPr>
              <a:spLocks/>
            </p:cNvSpPr>
            <p:nvPr/>
          </p:nvSpPr>
          <p:spPr bwMode="auto">
            <a:xfrm>
              <a:off x="5212" y="1832"/>
              <a:ext cx="57" cy="60"/>
            </a:xfrm>
            <a:custGeom>
              <a:avLst/>
              <a:gdLst>
                <a:gd name="T0" fmla="*/ 28 w 57"/>
                <a:gd name="T1" fmla="*/ 0 h 60"/>
                <a:gd name="T2" fmla="*/ 57 w 57"/>
                <a:gd name="T3" fmla="*/ 30 h 60"/>
                <a:gd name="T4" fmla="*/ 28 w 57"/>
                <a:gd name="T5" fmla="*/ 60 h 60"/>
                <a:gd name="T6" fmla="*/ 0 w 57"/>
                <a:gd name="T7" fmla="*/ 30 h 60"/>
                <a:gd name="T8" fmla="*/ 28 w 57"/>
                <a:gd name="T9" fmla="*/ 0 h 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7"/>
                <a:gd name="T16" fmla="*/ 0 h 60"/>
                <a:gd name="T17" fmla="*/ 57 w 57"/>
                <a:gd name="T18" fmla="*/ 60 h 6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7" h="60">
                  <a:moveTo>
                    <a:pt x="28" y="0"/>
                  </a:moveTo>
                  <a:lnTo>
                    <a:pt x="57" y="30"/>
                  </a:lnTo>
                  <a:lnTo>
                    <a:pt x="28" y="60"/>
                  </a:lnTo>
                  <a:lnTo>
                    <a:pt x="0" y="3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000080"/>
            </a:solidFill>
            <a:ln w="635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762" name="Freeform 62"/>
            <p:cNvSpPr>
              <a:spLocks/>
            </p:cNvSpPr>
            <p:nvPr/>
          </p:nvSpPr>
          <p:spPr bwMode="auto">
            <a:xfrm>
              <a:off x="4731" y="1832"/>
              <a:ext cx="56" cy="60"/>
            </a:xfrm>
            <a:custGeom>
              <a:avLst/>
              <a:gdLst>
                <a:gd name="T0" fmla="*/ 28 w 56"/>
                <a:gd name="T1" fmla="*/ 0 h 60"/>
                <a:gd name="T2" fmla="*/ 56 w 56"/>
                <a:gd name="T3" fmla="*/ 30 h 60"/>
                <a:gd name="T4" fmla="*/ 28 w 56"/>
                <a:gd name="T5" fmla="*/ 60 h 60"/>
                <a:gd name="T6" fmla="*/ 0 w 56"/>
                <a:gd name="T7" fmla="*/ 30 h 60"/>
                <a:gd name="T8" fmla="*/ 28 w 56"/>
                <a:gd name="T9" fmla="*/ 0 h 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6"/>
                <a:gd name="T16" fmla="*/ 0 h 60"/>
                <a:gd name="T17" fmla="*/ 56 w 56"/>
                <a:gd name="T18" fmla="*/ 60 h 6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6" h="60">
                  <a:moveTo>
                    <a:pt x="28" y="0"/>
                  </a:moveTo>
                  <a:lnTo>
                    <a:pt x="56" y="30"/>
                  </a:lnTo>
                  <a:lnTo>
                    <a:pt x="28" y="60"/>
                  </a:lnTo>
                  <a:lnTo>
                    <a:pt x="0" y="3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00FFFF"/>
            </a:solidFill>
            <a:ln w="635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763" name="Freeform 63"/>
            <p:cNvSpPr>
              <a:spLocks/>
            </p:cNvSpPr>
            <p:nvPr/>
          </p:nvSpPr>
          <p:spPr bwMode="auto">
            <a:xfrm>
              <a:off x="4852" y="2235"/>
              <a:ext cx="57" cy="59"/>
            </a:xfrm>
            <a:custGeom>
              <a:avLst/>
              <a:gdLst>
                <a:gd name="T0" fmla="*/ 28 w 57"/>
                <a:gd name="T1" fmla="*/ 0 h 59"/>
                <a:gd name="T2" fmla="*/ 57 w 57"/>
                <a:gd name="T3" fmla="*/ 29 h 59"/>
                <a:gd name="T4" fmla="*/ 28 w 57"/>
                <a:gd name="T5" fmla="*/ 59 h 59"/>
                <a:gd name="T6" fmla="*/ 0 w 57"/>
                <a:gd name="T7" fmla="*/ 29 h 59"/>
                <a:gd name="T8" fmla="*/ 28 w 57"/>
                <a:gd name="T9" fmla="*/ 0 h 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7"/>
                <a:gd name="T16" fmla="*/ 0 h 59"/>
                <a:gd name="T17" fmla="*/ 57 w 57"/>
                <a:gd name="T18" fmla="*/ 59 h 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7" h="59">
                  <a:moveTo>
                    <a:pt x="28" y="0"/>
                  </a:moveTo>
                  <a:lnTo>
                    <a:pt x="57" y="29"/>
                  </a:lnTo>
                  <a:lnTo>
                    <a:pt x="28" y="59"/>
                  </a:lnTo>
                  <a:lnTo>
                    <a:pt x="0" y="29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00FFFF"/>
            </a:solidFill>
            <a:ln w="635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764" name="Freeform 64"/>
            <p:cNvSpPr>
              <a:spLocks/>
            </p:cNvSpPr>
            <p:nvPr/>
          </p:nvSpPr>
          <p:spPr bwMode="auto">
            <a:xfrm>
              <a:off x="5091" y="1930"/>
              <a:ext cx="56" cy="59"/>
            </a:xfrm>
            <a:custGeom>
              <a:avLst/>
              <a:gdLst>
                <a:gd name="T0" fmla="*/ 28 w 56"/>
                <a:gd name="T1" fmla="*/ 0 h 59"/>
                <a:gd name="T2" fmla="*/ 56 w 56"/>
                <a:gd name="T3" fmla="*/ 30 h 59"/>
                <a:gd name="T4" fmla="*/ 28 w 56"/>
                <a:gd name="T5" fmla="*/ 59 h 59"/>
                <a:gd name="T6" fmla="*/ 0 w 56"/>
                <a:gd name="T7" fmla="*/ 30 h 59"/>
                <a:gd name="T8" fmla="*/ 28 w 56"/>
                <a:gd name="T9" fmla="*/ 0 h 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6"/>
                <a:gd name="T16" fmla="*/ 0 h 59"/>
                <a:gd name="T17" fmla="*/ 56 w 56"/>
                <a:gd name="T18" fmla="*/ 59 h 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6" h="59">
                  <a:moveTo>
                    <a:pt x="28" y="0"/>
                  </a:moveTo>
                  <a:lnTo>
                    <a:pt x="56" y="30"/>
                  </a:lnTo>
                  <a:lnTo>
                    <a:pt x="28" y="59"/>
                  </a:lnTo>
                  <a:lnTo>
                    <a:pt x="0" y="3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000080"/>
            </a:solidFill>
            <a:ln w="635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765" name="Freeform 65"/>
            <p:cNvSpPr>
              <a:spLocks/>
            </p:cNvSpPr>
            <p:nvPr/>
          </p:nvSpPr>
          <p:spPr bwMode="auto">
            <a:xfrm>
              <a:off x="4852" y="1832"/>
              <a:ext cx="57" cy="60"/>
            </a:xfrm>
            <a:custGeom>
              <a:avLst/>
              <a:gdLst>
                <a:gd name="T0" fmla="*/ 28 w 57"/>
                <a:gd name="T1" fmla="*/ 0 h 60"/>
                <a:gd name="T2" fmla="*/ 57 w 57"/>
                <a:gd name="T3" fmla="*/ 30 h 60"/>
                <a:gd name="T4" fmla="*/ 28 w 57"/>
                <a:gd name="T5" fmla="*/ 60 h 60"/>
                <a:gd name="T6" fmla="*/ 0 w 57"/>
                <a:gd name="T7" fmla="*/ 30 h 60"/>
                <a:gd name="T8" fmla="*/ 28 w 57"/>
                <a:gd name="T9" fmla="*/ 0 h 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7"/>
                <a:gd name="T16" fmla="*/ 0 h 60"/>
                <a:gd name="T17" fmla="*/ 57 w 57"/>
                <a:gd name="T18" fmla="*/ 60 h 6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7" h="60">
                  <a:moveTo>
                    <a:pt x="28" y="0"/>
                  </a:moveTo>
                  <a:lnTo>
                    <a:pt x="57" y="30"/>
                  </a:lnTo>
                  <a:lnTo>
                    <a:pt x="28" y="60"/>
                  </a:lnTo>
                  <a:lnTo>
                    <a:pt x="0" y="3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000080"/>
            </a:solidFill>
            <a:ln w="635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766" name="Oval 66"/>
            <p:cNvSpPr>
              <a:spLocks noChangeArrowheads="1"/>
            </p:cNvSpPr>
            <p:nvPr/>
          </p:nvSpPr>
          <p:spPr bwMode="auto">
            <a:xfrm>
              <a:off x="4686" y="1811"/>
              <a:ext cx="53" cy="55"/>
            </a:xfrm>
            <a:prstGeom prst="ellipse">
              <a:avLst/>
            </a:prstGeom>
            <a:solidFill>
              <a:srgbClr val="FF0000"/>
            </a:solidFill>
            <a:ln w="63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25767" name="Oval 67"/>
            <p:cNvSpPr>
              <a:spLocks noChangeArrowheads="1"/>
            </p:cNvSpPr>
            <p:nvPr/>
          </p:nvSpPr>
          <p:spPr bwMode="auto">
            <a:xfrm>
              <a:off x="5054" y="1900"/>
              <a:ext cx="53" cy="55"/>
            </a:xfrm>
            <a:prstGeom prst="ellipse">
              <a:avLst/>
            </a:prstGeom>
            <a:solidFill>
              <a:srgbClr val="FF0000"/>
            </a:solidFill>
            <a:ln w="63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25768" name="Rectangle 68"/>
            <p:cNvSpPr>
              <a:spLocks noChangeArrowheads="1"/>
            </p:cNvSpPr>
            <p:nvPr/>
          </p:nvSpPr>
          <p:spPr bwMode="auto">
            <a:xfrm>
              <a:off x="4221" y="2336"/>
              <a:ext cx="27" cy="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ko-KR" altLang="en-US" sz="600">
                  <a:solidFill>
                    <a:srgbClr val="000000"/>
                  </a:solidFill>
                  <a:latin typeface="Arial" charset="0"/>
                  <a:ea typeface="Gulim" charset="-127"/>
                </a:rPr>
                <a:t>0</a:t>
              </a:r>
              <a:endParaRPr lang="ko-KR" altLang="en-US" sz="1800">
                <a:latin typeface="Arial" charset="0"/>
                <a:ea typeface="Gulim" charset="-127"/>
              </a:endParaRPr>
            </a:p>
          </p:txBody>
        </p:sp>
        <p:sp>
          <p:nvSpPr>
            <p:cNvPr id="25769" name="Rectangle 69"/>
            <p:cNvSpPr>
              <a:spLocks noChangeArrowheads="1"/>
            </p:cNvSpPr>
            <p:nvPr/>
          </p:nvSpPr>
          <p:spPr bwMode="auto">
            <a:xfrm>
              <a:off x="4221" y="2235"/>
              <a:ext cx="27" cy="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ko-KR" altLang="en-US" sz="600">
                  <a:solidFill>
                    <a:srgbClr val="000000"/>
                  </a:solidFill>
                  <a:latin typeface="Arial" charset="0"/>
                  <a:ea typeface="Gulim" charset="-127"/>
                </a:rPr>
                <a:t>1</a:t>
              </a:r>
              <a:endParaRPr lang="ko-KR" altLang="en-US" sz="1800">
                <a:latin typeface="Arial" charset="0"/>
                <a:ea typeface="Gulim" charset="-127"/>
              </a:endParaRPr>
            </a:p>
          </p:txBody>
        </p:sp>
        <p:sp>
          <p:nvSpPr>
            <p:cNvPr id="25770" name="Rectangle 70"/>
            <p:cNvSpPr>
              <a:spLocks noChangeArrowheads="1"/>
            </p:cNvSpPr>
            <p:nvPr/>
          </p:nvSpPr>
          <p:spPr bwMode="auto">
            <a:xfrm>
              <a:off x="4221" y="2133"/>
              <a:ext cx="27" cy="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ko-KR" altLang="en-US" sz="600">
                  <a:solidFill>
                    <a:srgbClr val="000000"/>
                  </a:solidFill>
                  <a:latin typeface="Arial" charset="0"/>
                  <a:ea typeface="Gulim" charset="-127"/>
                </a:rPr>
                <a:t>2</a:t>
              </a:r>
              <a:endParaRPr lang="ko-KR" altLang="en-US" sz="1800">
                <a:latin typeface="Arial" charset="0"/>
                <a:ea typeface="Gulim" charset="-127"/>
              </a:endParaRPr>
            </a:p>
          </p:txBody>
        </p:sp>
        <p:sp>
          <p:nvSpPr>
            <p:cNvPr id="25771" name="Rectangle 71"/>
            <p:cNvSpPr>
              <a:spLocks noChangeArrowheads="1"/>
            </p:cNvSpPr>
            <p:nvPr/>
          </p:nvSpPr>
          <p:spPr bwMode="auto">
            <a:xfrm>
              <a:off x="4221" y="2032"/>
              <a:ext cx="27" cy="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ko-KR" altLang="en-US" sz="600">
                  <a:solidFill>
                    <a:srgbClr val="000000"/>
                  </a:solidFill>
                  <a:latin typeface="Arial" charset="0"/>
                  <a:ea typeface="Gulim" charset="-127"/>
                </a:rPr>
                <a:t>3</a:t>
              </a:r>
              <a:endParaRPr lang="ko-KR" altLang="en-US" sz="1800">
                <a:latin typeface="Arial" charset="0"/>
                <a:ea typeface="Gulim" charset="-127"/>
              </a:endParaRPr>
            </a:p>
          </p:txBody>
        </p:sp>
        <p:sp>
          <p:nvSpPr>
            <p:cNvPr id="25772" name="Rectangle 72"/>
            <p:cNvSpPr>
              <a:spLocks noChangeArrowheads="1"/>
            </p:cNvSpPr>
            <p:nvPr/>
          </p:nvSpPr>
          <p:spPr bwMode="auto">
            <a:xfrm>
              <a:off x="4221" y="1930"/>
              <a:ext cx="27" cy="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ko-KR" altLang="en-US" sz="600">
                  <a:solidFill>
                    <a:srgbClr val="000000"/>
                  </a:solidFill>
                  <a:latin typeface="Arial" charset="0"/>
                  <a:ea typeface="Gulim" charset="-127"/>
                </a:rPr>
                <a:t>4</a:t>
              </a:r>
              <a:endParaRPr lang="ko-KR" altLang="en-US" sz="1800">
                <a:latin typeface="Arial" charset="0"/>
                <a:ea typeface="Gulim" charset="-127"/>
              </a:endParaRPr>
            </a:p>
          </p:txBody>
        </p:sp>
        <p:sp>
          <p:nvSpPr>
            <p:cNvPr id="25773" name="Rectangle 73"/>
            <p:cNvSpPr>
              <a:spLocks noChangeArrowheads="1"/>
            </p:cNvSpPr>
            <p:nvPr/>
          </p:nvSpPr>
          <p:spPr bwMode="auto">
            <a:xfrm>
              <a:off x="4221" y="1828"/>
              <a:ext cx="27" cy="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ko-KR" altLang="en-US" sz="600">
                  <a:solidFill>
                    <a:srgbClr val="000000"/>
                  </a:solidFill>
                  <a:latin typeface="Arial" charset="0"/>
                  <a:ea typeface="Gulim" charset="-127"/>
                </a:rPr>
                <a:t>5</a:t>
              </a:r>
              <a:endParaRPr lang="ko-KR" altLang="en-US" sz="1800">
                <a:latin typeface="Arial" charset="0"/>
                <a:ea typeface="Gulim" charset="-127"/>
              </a:endParaRPr>
            </a:p>
          </p:txBody>
        </p:sp>
        <p:sp>
          <p:nvSpPr>
            <p:cNvPr id="25774" name="Rectangle 74"/>
            <p:cNvSpPr>
              <a:spLocks noChangeArrowheads="1"/>
            </p:cNvSpPr>
            <p:nvPr/>
          </p:nvSpPr>
          <p:spPr bwMode="auto">
            <a:xfrm>
              <a:off x="4221" y="1731"/>
              <a:ext cx="27" cy="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ko-KR" altLang="en-US" sz="600">
                  <a:solidFill>
                    <a:srgbClr val="000000"/>
                  </a:solidFill>
                  <a:latin typeface="Arial" charset="0"/>
                  <a:ea typeface="Gulim" charset="-127"/>
                </a:rPr>
                <a:t>6</a:t>
              </a:r>
              <a:endParaRPr lang="ko-KR" altLang="en-US" sz="1800">
                <a:latin typeface="Arial" charset="0"/>
                <a:ea typeface="Gulim" charset="-127"/>
              </a:endParaRPr>
            </a:p>
          </p:txBody>
        </p:sp>
        <p:sp>
          <p:nvSpPr>
            <p:cNvPr id="25775" name="Rectangle 75"/>
            <p:cNvSpPr>
              <a:spLocks noChangeArrowheads="1"/>
            </p:cNvSpPr>
            <p:nvPr/>
          </p:nvSpPr>
          <p:spPr bwMode="auto">
            <a:xfrm>
              <a:off x="4221" y="1629"/>
              <a:ext cx="27" cy="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ko-KR" altLang="en-US" sz="600">
                  <a:solidFill>
                    <a:srgbClr val="000000"/>
                  </a:solidFill>
                  <a:latin typeface="Arial" charset="0"/>
                  <a:ea typeface="Gulim" charset="-127"/>
                </a:rPr>
                <a:t>7</a:t>
              </a:r>
              <a:endParaRPr lang="ko-KR" altLang="en-US" sz="1800">
                <a:latin typeface="Arial" charset="0"/>
                <a:ea typeface="Gulim" charset="-127"/>
              </a:endParaRPr>
            </a:p>
          </p:txBody>
        </p:sp>
        <p:sp>
          <p:nvSpPr>
            <p:cNvPr id="25776" name="Rectangle 76"/>
            <p:cNvSpPr>
              <a:spLocks noChangeArrowheads="1"/>
            </p:cNvSpPr>
            <p:nvPr/>
          </p:nvSpPr>
          <p:spPr bwMode="auto">
            <a:xfrm>
              <a:off x="4221" y="1528"/>
              <a:ext cx="27" cy="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ko-KR" altLang="en-US" sz="600">
                  <a:solidFill>
                    <a:srgbClr val="000000"/>
                  </a:solidFill>
                  <a:latin typeface="Arial" charset="0"/>
                  <a:ea typeface="Gulim" charset="-127"/>
                </a:rPr>
                <a:t>8</a:t>
              </a:r>
              <a:endParaRPr lang="ko-KR" altLang="en-US" sz="1800">
                <a:latin typeface="Arial" charset="0"/>
                <a:ea typeface="Gulim" charset="-127"/>
              </a:endParaRPr>
            </a:p>
          </p:txBody>
        </p:sp>
        <p:sp>
          <p:nvSpPr>
            <p:cNvPr id="25777" name="Rectangle 77"/>
            <p:cNvSpPr>
              <a:spLocks noChangeArrowheads="1"/>
            </p:cNvSpPr>
            <p:nvPr/>
          </p:nvSpPr>
          <p:spPr bwMode="auto">
            <a:xfrm>
              <a:off x="4221" y="1426"/>
              <a:ext cx="27" cy="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ko-KR" altLang="en-US" sz="600">
                  <a:solidFill>
                    <a:srgbClr val="000000"/>
                  </a:solidFill>
                  <a:latin typeface="Arial" charset="0"/>
                  <a:ea typeface="Gulim" charset="-127"/>
                </a:rPr>
                <a:t>9</a:t>
              </a:r>
              <a:endParaRPr lang="ko-KR" altLang="en-US" sz="1800">
                <a:latin typeface="Arial" charset="0"/>
                <a:ea typeface="Gulim" charset="-127"/>
              </a:endParaRPr>
            </a:p>
          </p:txBody>
        </p:sp>
        <p:sp>
          <p:nvSpPr>
            <p:cNvPr id="25778" name="Rectangle 78"/>
            <p:cNvSpPr>
              <a:spLocks noChangeArrowheads="1"/>
            </p:cNvSpPr>
            <p:nvPr/>
          </p:nvSpPr>
          <p:spPr bwMode="auto">
            <a:xfrm>
              <a:off x="4197" y="1324"/>
              <a:ext cx="55" cy="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ko-KR" altLang="en-US" sz="600">
                  <a:solidFill>
                    <a:srgbClr val="000000"/>
                  </a:solidFill>
                  <a:latin typeface="Arial" charset="0"/>
                  <a:ea typeface="Gulim" charset="-127"/>
                </a:rPr>
                <a:t>10</a:t>
              </a:r>
              <a:endParaRPr lang="ko-KR" altLang="en-US" sz="1800">
                <a:latin typeface="Arial" charset="0"/>
                <a:ea typeface="Gulim" charset="-127"/>
              </a:endParaRPr>
            </a:p>
          </p:txBody>
        </p:sp>
        <p:sp>
          <p:nvSpPr>
            <p:cNvPr id="25779" name="Rectangle 79"/>
            <p:cNvSpPr>
              <a:spLocks noChangeArrowheads="1"/>
            </p:cNvSpPr>
            <p:nvPr/>
          </p:nvSpPr>
          <p:spPr bwMode="auto">
            <a:xfrm>
              <a:off x="4266" y="2404"/>
              <a:ext cx="27" cy="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ko-KR" altLang="en-US" sz="600">
                  <a:solidFill>
                    <a:srgbClr val="000000"/>
                  </a:solidFill>
                  <a:latin typeface="Arial" charset="0"/>
                  <a:ea typeface="Gulim" charset="-127"/>
                </a:rPr>
                <a:t>0</a:t>
              </a:r>
              <a:endParaRPr lang="ko-KR" altLang="en-US" sz="1800">
                <a:latin typeface="Arial" charset="0"/>
                <a:ea typeface="Gulim" charset="-127"/>
              </a:endParaRPr>
            </a:p>
          </p:txBody>
        </p:sp>
        <p:sp>
          <p:nvSpPr>
            <p:cNvPr id="25780" name="Rectangle 80"/>
            <p:cNvSpPr>
              <a:spLocks noChangeArrowheads="1"/>
            </p:cNvSpPr>
            <p:nvPr/>
          </p:nvSpPr>
          <p:spPr bwMode="auto">
            <a:xfrm>
              <a:off x="4387" y="2404"/>
              <a:ext cx="27" cy="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ko-KR" altLang="en-US" sz="600">
                  <a:solidFill>
                    <a:srgbClr val="000000"/>
                  </a:solidFill>
                  <a:latin typeface="Arial" charset="0"/>
                  <a:ea typeface="Gulim" charset="-127"/>
                </a:rPr>
                <a:t>1</a:t>
              </a:r>
              <a:endParaRPr lang="ko-KR" altLang="en-US" sz="1800">
                <a:latin typeface="Arial" charset="0"/>
                <a:ea typeface="Gulim" charset="-127"/>
              </a:endParaRPr>
            </a:p>
          </p:txBody>
        </p:sp>
        <p:sp>
          <p:nvSpPr>
            <p:cNvPr id="25781" name="Rectangle 81"/>
            <p:cNvSpPr>
              <a:spLocks noChangeArrowheads="1"/>
            </p:cNvSpPr>
            <p:nvPr/>
          </p:nvSpPr>
          <p:spPr bwMode="auto">
            <a:xfrm>
              <a:off x="4504" y="2404"/>
              <a:ext cx="27" cy="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ko-KR" altLang="en-US" sz="600">
                  <a:solidFill>
                    <a:srgbClr val="000000"/>
                  </a:solidFill>
                  <a:latin typeface="Arial" charset="0"/>
                  <a:ea typeface="Gulim" charset="-127"/>
                </a:rPr>
                <a:t>2</a:t>
              </a:r>
              <a:endParaRPr lang="ko-KR" altLang="en-US" sz="1800">
                <a:latin typeface="Arial" charset="0"/>
                <a:ea typeface="Gulim" charset="-127"/>
              </a:endParaRPr>
            </a:p>
          </p:txBody>
        </p:sp>
        <p:sp>
          <p:nvSpPr>
            <p:cNvPr id="25782" name="Rectangle 82"/>
            <p:cNvSpPr>
              <a:spLocks noChangeArrowheads="1"/>
            </p:cNvSpPr>
            <p:nvPr/>
          </p:nvSpPr>
          <p:spPr bwMode="auto">
            <a:xfrm>
              <a:off x="4626" y="2404"/>
              <a:ext cx="27" cy="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ko-KR" altLang="en-US" sz="600">
                  <a:solidFill>
                    <a:srgbClr val="000000"/>
                  </a:solidFill>
                  <a:latin typeface="Arial" charset="0"/>
                  <a:ea typeface="Gulim" charset="-127"/>
                </a:rPr>
                <a:t>3</a:t>
              </a:r>
              <a:endParaRPr lang="ko-KR" altLang="en-US" sz="1800">
                <a:latin typeface="Arial" charset="0"/>
                <a:ea typeface="Gulim" charset="-127"/>
              </a:endParaRPr>
            </a:p>
          </p:txBody>
        </p:sp>
        <p:sp>
          <p:nvSpPr>
            <p:cNvPr id="25783" name="Rectangle 83"/>
            <p:cNvSpPr>
              <a:spLocks noChangeArrowheads="1"/>
            </p:cNvSpPr>
            <p:nvPr/>
          </p:nvSpPr>
          <p:spPr bwMode="auto">
            <a:xfrm>
              <a:off x="4747" y="2404"/>
              <a:ext cx="27" cy="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ko-KR" altLang="en-US" sz="600">
                  <a:solidFill>
                    <a:srgbClr val="000000"/>
                  </a:solidFill>
                  <a:latin typeface="Arial" charset="0"/>
                  <a:ea typeface="Gulim" charset="-127"/>
                </a:rPr>
                <a:t>4</a:t>
              </a:r>
              <a:endParaRPr lang="ko-KR" altLang="en-US" sz="1800">
                <a:latin typeface="Arial" charset="0"/>
                <a:ea typeface="Gulim" charset="-127"/>
              </a:endParaRPr>
            </a:p>
          </p:txBody>
        </p:sp>
        <p:sp>
          <p:nvSpPr>
            <p:cNvPr id="25784" name="Rectangle 84"/>
            <p:cNvSpPr>
              <a:spLocks noChangeArrowheads="1"/>
            </p:cNvSpPr>
            <p:nvPr/>
          </p:nvSpPr>
          <p:spPr bwMode="auto">
            <a:xfrm>
              <a:off x="4868" y="2404"/>
              <a:ext cx="27" cy="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ko-KR" altLang="en-US" sz="600">
                  <a:solidFill>
                    <a:srgbClr val="000000"/>
                  </a:solidFill>
                  <a:latin typeface="Arial" charset="0"/>
                  <a:ea typeface="Gulim" charset="-127"/>
                </a:rPr>
                <a:t>5</a:t>
              </a:r>
              <a:endParaRPr lang="ko-KR" altLang="en-US" sz="1800">
                <a:latin typeface="Arial" charset="0"/>
                <a:ea typeface="Gulim" charset="-127"/>
              </a:endParaRPr>
            </a:p>
          </p:txBody>
        </p:sp>
        <p:sp>
          <p:nvSpPr>
            <p:cNvPr id="25785" name="Rectangle 85"/>
            <p:cNvSpPr>
              <a:spLocks noChangeArrowheads="1"/>
            </p:cNvSpPr>
            <p:nvPr/>
          </p:nvSpPr>
          <p:spPr bwMode="auto">
            <a:xfrm>
              <a:off x="4986" y="2404"/>
              <a:ext cx="27" cy="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ko-KR" altLang="en-US" sz="600">
                  <a:solidFill>
                    <a:srgbClr val="000000"/>
                  </a:solidFill>
                  <a:latin typeface="Arial" charset="0"/>
                  <a:ea typeface="Gulim" charset="-127"/>
                </a:rPr>
                <a:t>6</a:t>
              </a:r>
              <a:endParaRPr lang="ko-KR" altLang="en-US" sz="1800">
                <a:latin typeface="Arial" charset="0"/>
                <a:ea typeface="Gulim" charset="-127"/>
              </a:endParaRPr>
            </a:p>
          </p:txBody>
        </p:sp>
        <p:sp>
          <p:nvSpPr>
            <p:cNvPr id="25786" name="Rectangle 86"/>
            <p:cNvSpPr>
              <a:spLocks noChangeArrowheads="1"/>
            </p:cNvSpPr>
            <p:nvPr/>
          </p:nvSpPr>
          <p:spPr bwMode="auto">
            <a:xfrm>
              <a:off x="5107" y="2404"/>
              <a:ext cx="27" cy="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ko-KR" altLang="en-US" sz="600">
                  <a:solidFill>
                    <a:srgbClr val="000000"/>
                  </a:solidFill>
                  <a:latin typeface="Arial" charset="0"/>
                  <a:ea typeface="Gulim" charset="-127"/>
                </a:rPr>
                <a:t>7</a:t>
              </a:r>
              <a:endParaRPr lang="ko-KR" altLang="en-US" sz="1800">
                <a:latin typeface="Arial" charset="0"/>
                <a:ea typeface="Gulim" charset="-127"/>
              </a:endParaRPr>
            </a:p>
          </p:txBody>
        </p:sp>
        <p:sp>
          <p:nvSpPr>
            <p:cNvPr id="25787" name="Rectangle 87"/>
            <p:cNvSpPr>
              <a:spLocks noChangeArrowheads="1"/>
            </p:cNvSpPr>
            <p:nvPr/>
          </p:nvSpPr>
          <p:spPr bwMode="auto">
            <a:xfrm>
              <a:off x="5228" y="2404"/>
              <a:ext cx="27" cy="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ko-KR" altLang="en-US" sz="600">
                  <a:solidFill>
                    <a:srgbClr val="000000"/>
                  </a:solidFill>
                  <a:latin typeface="Arial" charset="0"/>
                  <a:ea typeface="Gulim" charset="-127"/>
                </a:rPr>
                <a:t>8</a:t>
              </a:r>
              <a:endParaRPr lang="ko-KR" altLang="en-US" sz="1800">
                <a:latin typeface="Arial" charset="0"/>
                <a:ea typeface="Gulim" charset="-127"/>
              </a:endParaRPr>
            </a:p>
          </p:txBody>
        </p:sp>
        <p:sp>
          <p:nvSpPr>
            <p:cNvPr id="25788" name="Rectangle 88"/>
            <p:cNvSpPr>
              <a:spLocks noChangeArrowheads="1"/>
            </p:cNvSpPr>
            <p:nvPr/>
          </p:nvSpPr>
          <p:spPr bwMode="auto">
            <a:xfrm>
              <a:off x="5346" y="2404"/>
              <a:ext cx="27" cy="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ko-KR" altLang="en-US" sz="600">
                  <a:solidFill>
                    <a:srgbClr val="000000"/>
                  </a:solidFill>
                  <a:latin typeface="Arial" charset="0"/>
                  <a:ea typeface="Gulim" charset="-127"/>
                </a:rPr>
                <a:t>9</a:t>
              </a:r>
              <a:endParaRPr lang="ko-KR" altLang="en-US" sz="1800">
                <a:latin typeface="Arial" charset="0"/>
                <a:ea typeface="Gulim" charset="-127"/>
              </a:endParaRPr>
            </a:p>
          </p:txBody>
        </p:sp>
        <p:sp>
          <p:nvSpPr>
            <p:cNvPr id="25789" name="Rectangle 89"/>
            <p:cNvSpPr>
              <a:spLocks noChangeArrowheads="1"/>
            </p:cNvSpPr>
            <p:nvPr/>
          </p:nvSpPr>
          <p:spPr bwMode="auto">
            <a:xfrm>
              <a:off x="5455" y="2404"/>
              <a:ext cx="55" cy="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ko-KR" altLang="en-US" sz="600">
                  <a:solidFill>
                    <a:srgbClr val="000000"/>
                  </a:solidFill>
                  <a:latin typeface="Arial" charset="0"/>
                  <a:ea typeface="Gulim" charset="-127"/>
                </a:rPr>
                <a:t>10</a:t>
              </a:r>
              <a:endParaRPr lang="ko-KR" altLang="en-US" sz="1800">
                <a:latin typeface="Arial" charset="0"/>
                <a:ea typeface="Gulim" charset="-127"/>
              </a:endParaRPr>
            </a:p>
          </p:txBody>
        </p:sp>
        <p:sp>
          <p:nvSpPr>
            <p:cNvPr id="25790" name="Rectangle 90"/>
            <p:cNvSpPr>
              <a:spLocks noChangeArrowheads="1"/>
            </p:cNvSpPr>
            <p:nvPr/>
          </p:nvSpPr>
          <p:spPr bwMode="auto">
            <a:xfrm>
              <a:off x="4144" y="1265"/>
              <a:ext cx="1400" cy="1254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25791" name="Freeform 91"/>
            <p:cNvSpPr>
              <a:spLocks/>
            </p:cNvSpPr>
            <p:nvPr/>
          </p:nvSpPr>
          <p:spPr bwMode="auto">
            <a:xfrm>
              <a:off x="4426" y="1767"/>
              <a:ext cx="116" cy="233"/>
            </a:xfrm>
            <a:custGeom>
              <a:avLst/>
              <a:gdLst>
                <a:gd name="T0" fmla="*/ 1 w 852"/>
                <a:gd name="T1" fmla="*/ 1 h 1260"/>
                <a:gd name="T2" fmla="*/ 1 w 852"/>
                <a:gd name="T3" fmla="*/ 1 h 1260"/>
                <a:gd name="T4" fmla="*/ 1 w 852"/>
                <a:gd name="T5" fmla="*/ 1 h 1260"/>
                <a:gd name="T6" fmla="*/ 1 w 852"/>
                <a:gd name="T7" fmla="*/ 1 h 1260"/>
                <a:gd name="T8" fmla="*/ 0 w 852"/>
                <a:gd name="T9" fmla="*/ 1 h 1260"/>
                <a:gd name="T10" fmla="*/ 1 w 852"/>
                <a:gd name="T11" fmla="*/ 1 h 1260"/>
                <a:gd name="T12" fmla="*/ 1 w 852"/>
                <a:gd name="T13" fmla="*/ 1 h 1260"/>
                <a:gd name="T14" fmla="*/ 1 w 852"/>
                <a:gd name="T15" fmla="*/ 1 h 1260"/>
                <a:gd name="T16" fmla="*/ 1 w 852"/>
                <a:gd name="T17" fmla="*/ 1 h 1260"/>
                <a:gd name="T18" fmla="*/ 1 w 852"/>
                <a:gd name="T19" fmla="*/ 1 h 1260"/>
                <a:gd name="T20" fmla="*/ 1 w 852"/>
                <a:gd name="T21" fmla="*/ 1 h 1260"/>
                <a:gd name="T22" fmla="*/ 1 w 852"/>
                <a:gd name="T23" fmla="*/ 1 h 1260"/>
                <a:gd name="T24" fmla="*/ 1 w 852"/>
                <a:gd name="T25" fmla="*/ 1 h 1260"/>
                <a:gd name="T26" fmla="*/ 1 w 852"/>
                <a:gd name="T27" fmla="*/ 1 h 1260"/>
                <a:gd name="T28" fmla="*/ 1 w 852"/>
                <a:gd name="T29" fmla="*/ 1 h 1260"/>
                <a:gd name="T30" fmla="*/ 1 w 852"/>
                <a:gd name="T31" fmla="*/ 1 h 1260"/>
                <a:gd name="T32" fmla="*/ 1 w 852"/>
                <a:gd name="T33" fmla="*/ 1 h 1260"/>
                <a:gd name="T34" fmla="*/ 1 w 852"/>
                <a:gd name="T35" fmla="*/ 1 h 1260"/>
                <a:gd name="T36" fmla="*/ 1 w 852"/>
                <a:gd name="T37" fmla="*/ 1 h 1260"/>
                <a:gd name="T38" fmla="*/ 1 w 852"/>
                <a:gd name="T39" fmla="*/ 1 h 1260"/>
                <a:gd name="T40" fmla="*/ 1 w 852"/>
                <a:gd name="T41" fmla="*/ 1 h 126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852"/>
                <a:gd name="T64" fmla="*/ 0 h 1260"/>
                <a:gd name="T65" fmla="*/ 852 w 852"/>
                <a:gd name="T66" fmla="*/ 1260 h 1260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852" h="1260">
                  <a:moveTo>
                    <a:pt x="518" y="280"/>
                  </a:moveTo>
                  <a:cubicBezTo>
                    <a:pt x="509" y="187"/>
                    <a:pt x="497" y="69"/>
                    <a:pt x="392" y="36"/>
                  </a:cubicBezTo>
                  <a:cubicBezTo>
                    <a:pt x="339" y="0"/>
                    <a:pt x="309" y="15"/>
                    <a:pt x="237" y="21"/>
                  </a:cubicBezTo>
                  <a:cubicBezTo>
                    <a:pt x="194" y="31"/>
                    <a:pt x="168" y="45"/>
                    <a:pt x="133" y="73"/>
                  </a:cubicBezTo>
                  <a:cubicBezTo>
                    <a:pt x="84" y="168"/>
                    <a:pt x="20" y="262"/>
                    <a:pt x="0" y="369"/>
                  </a:cubicBezTo>
                  <a:cubicBezTo>
                    <a:pt x="5" y="481"/>
                    <a:pt x="3" y="584"/>
                    <a:pt x="44" y="688"/>
                  </a:cubicBezTo>
                  <a:cubicBezTo>
                    <a:pt x="78" y="870"/>
                    <a:pt x="173" y="1057"/>
                    <a:pt x="362" y="1117"/>
                  </a:cubicBezTo>
                  <a:cubicBezTo>
                    <a:pt x="415" y="1152"/>
                    <a:pt x="347" y="1112"/>
                    <a:pt x="429" y="1139"/>
                  </a:cubicBezTo>
                  <a:cubicBezTo>
                    <a:pt x="437" y="1142"/>
                    <a:pt x="443" y="1150"/>
                    <a:pt x="451" y="1154"/>
                  </a:cubicBezTo>
                  <a:cubicBezTo>
                    <a:pt x="473" y="1165"/>
                    <a:pt x="501" y="1168"/>
                    <a:pt x="525" y="1176"/>
                  </a:cubicBezTo>
                  <a:cubicBezTo>
                    <a:pt x="562" y="1201"/>
                    <a:pt x="581" y="1218"/>
                    <a:pt x="622" y="1228"/>
                  </a:cubicBezTo>
                  <a:cubicBezTo>
                    <a:pt x="684" y="1260"/>
                    <a:pt x="714" y="1249"/>
                    <a:pt x="792" y="1243"/>
                  </a:cubicBezTo>
                  <a:cubicBezTo>
                    <a:pt x="852" y="1183"/>
                    <a:pt x="819" y="1088"/>
                    <a:pt x="785" y="1021"/>
                  </a:cubicBezTo>
                  <a:cubicBezTo>
                    <a:pt x="770" y="992"/>
                    <a:pt x="773" y="979"/>
                    <a:pt x="748" y="954"/>
                  </a:cubicBezTo>
                  <a:cubicBezTo>
                    <a:pt x="735" y="917"/>
                    <a:pt x="711" y="888"/>
                    <a:pt x="688" y="858"/>
                  </a:cubicBezTo>
                  <a:cubicBezTo>
                    <a:pt x="676" y="821"/>
                    <a:pt x="643" y="795"/>
                    <a:pt x="622" y="762"/>
                  </a:cubicBezTo>
                  <a:cubicBezTo>
                    <a:pt x="616" y="753"/>
                    <a:pt x="613" y="742"/>
                    <a:pt x="607" y="732"/>
                  </a:cubicBezTo>
                  <a:cubicBezTo>
                    <a:pt x="603" y="724"/>
                    <a:pt x="597" y="717"/>
                    <a:pt x="592" y="710"/>
                  </a:cubicBezTo>
                  <a:cubicBezTo>
                    <a:pt x="580" y="671"/>
                    <a:pt x="589" y="694"/>
                    <a:pt x="555" y="643"/>
                  </a:cubicBezTo>
                  <a:cubicBezTo>
                    <a:pt x="550" y="636"/>
                    <a:pt x="540" y="621"/>
                    <a:pt x="540" y="621"/>
                  </a:cubicBezTo>
                  <a:cubicBezTo>
                    <a:pt x="519" y="510"/>
                    <a:pt x="518" y="392"/>
                    <a:pt x="518" y="28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25792" name="Freeform 92"/>
            <p:cNvSpPr>
              <a:spLocks/>
            </p:cNvSpPr>
            <p:nvPr/>
          </p:nvSpPr>
          <p:spPr bwMode="auto">
            <a:xfrm>
              <a:off x="4846" y="1815"/>
              <a:ext cx="116" cy="233"/>
            </a:xfrm>
            <a:custGeom>
              <a:avLst/>
              <a:gdLst>
                <a:gd name="T0" fmla="*/ 1 w 768"/>
                <a:gd name="T1" fmla="*/ 1 h 630"/>
                <a:gd name="T2" fmla="*/ 1 w 768"/>
                <a:gd name="T3" fmla="*/ 1 h 630"/>
                <a:gd name="T4" fmla="*/ 1 w 768"/>
                <a:gd name="T5" fmla="*/ 1 h 630"/>
                <a:gd name="T6" fmla="*/ 1 w 768"/>
                <a:gd name="T7" fmla="*/ 1 h 630"/>
                <a:gd name="T8" fmla="*/ 1 w 768"/>
                <a:gd name="T9" fmla="*/ 1 h 630"/>
                <a:gd name="T10" fmla="*/ 1 w 768"/>
                <a:gd name="T11" fmla="*/ 1 h 630"/>
                <a:gd name="T12" fmla="*/ 1 w 768"/>
                <a:gd name="T13" fmla="*/ 1 h 630"/>
                <a:gd name="T14" fmla="*/ 1 w 768"/>
                <a:gd name="T15" fmla="*/ 1 h 630"/>
                <a:gd name="T16" fmla="*/ 1 w 768"/>
                <a:gd name="T17" fmla="*/ 1 h 630"/>
                <a:gd name="T18" fmla="*/ 1 w 768"/>
                <a:gd name="T19" fmla="*/ 1 h 630"/>
                <a:gd name="T20" fmla="*/ 1 w 768"/>
                <a:gd name="T21" fmla="*/ 1 h 630"/>
                <a:gd name="T22" fmla="*/ 1 w 768"/>
                <a:gd name="T23" fmla="*/ 1 h 630"/>
                <a:gd name="T24" fmla="*/ 1 w 768"/>
                <a:gd name="T25" fmla="*/ 1 h 630"/>
                <a:gd name="T26" fmla="*/ 1 w 768"/>
                <a:gd name="T27" fmla="*/ 1 h 630"/>
                <a:gd name="T28" fmla="*/ 1 w 768"/>
                <a:gd name="T29" fmla="*/ 1 h 630"/>
                <a:gd name="T30" fmla="*/ 1 w 768"/>
                <a:gd name="T31" fmla="*/ 1 h 630"/>
                <a:gd name="T32" fmla="*/ 1 w 768"/>
                <a:gd name="T33" fmla="*/ 1 h 630"/>
                <a:gd name="T34" fmla="*/ 1 w 768"/>
                <a:gd name="T35" fmla="*/ 1 h 630"/>
                <a:gd name="T36" fmla="*/ 1 w 768"/>
                <a:gd name="T37" fmla="*/ 1 h 630"/>
                <a:gd name="T38" fmla="*/ 1 w 768"/>
                <a:gd name="T39" fmla="*/ 0 h 630"/>
                <a:gd name="T40" fmla="*/ 1 w 768"/>
                <a:gd name="T41" fmla="*/ 1 h 630"/>
                <a:gd name="T42" fmla="*/ 1 w 768"/>
                <a:gd name="T43" fmla="*/ 1 h 63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768"/>
                <a:gd name="T67" fmla="*/ 0 h 630"/>
                <a:gd name="T68" fmla="*/ 768 w 768"/>
                <a:gd name="T69" fmla="*/ 630 h 630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768" h="630">
                  <a:moveTo>
                    <a:pt x="183" y="67"/>
                  </a:moveTo>
                  <a:cubicBezTo>
                    <a:pt x="146" y="41"/>
                    <a:pt x="112" y="61"/>
                    <a:pt x="72" y="74"/>
                  </a:cubicBezTo>
                  <a:cubicBezTo>
                    <a:pt x="13" y="114"/>
                    <a:pt x="28" y="107"/>
                    <a:pt x="5" y="170"/>
                  </a:cubicBezTo>
                  <a:cubicBezTo>
                    <a:pt x="8" y="217"/>
                    <a:pt x="0" y="266"/>
                    <a:pt x="13" y="311"/>
                  </a:cubicBezTo>
                  <a:cubicBezTo>
                    <a:pt x="19" y="331"/>
                    <a:pt x="45" y="339"/>
                    <a:pt x="57" y="356"/>
                  </a:cubicBezTo>
                  <a:cubicBezTo>
                    <a:pt x="92" y="407"/>
                    <a:pt x="72" y="390"/>
                    <a:pt x="109" y="415"/>
                  </a:cubicBezTo>
                  <a:cubicBezTo>
                    <a:pt x="145" y="467"/>
                    <a:pt x="187" y="508"/>
                    <a:pt x="235" y="548"/>
                  </a:cubicBezTo>
                  <a:cubicBezTo>
                    <a:pt x="243" y="555"/>
                    <a:pt x="248" y="565"/>
                    <a:pt x="257" y="570"/>
                  </a:cubicBezTo>
                  <a:cubicBezTo>
                    <a:pt x="283" y="584"/>
                    <a:pt x="305" y="583"/>
                    <a:pt x="331" y="593"/>
                  </a:cubicBezTo>
                  <a:cubicBezTo>
                    <a:pt x="371" y="608"/>
                    <a:pt x="408" y="621"/>
                    <a:pt x="450" y="630"/>
                  </a:cubicBezTo>
                  <a:cubicBezTo>
                    <a:pt x="498" y="625"/>
                    <a:pt x="551" y="623"/>
                    <a:pt x="598" y="607"/>
                  </a:cubicBezTo>
                  <a:cubicBezTo>
                    <a:pt x="618" y="600"/>
                    <a:pt x="657" y="585"/>
                    <a:pt x="657" y="585"/>
                  </a:cubicBezTo>
                  <a:cubicBezTo>
                    <a:pt x="675" y="536"/>
                    <a:pt x="651" y="594"/>
                    <a:pt x="687" y="533"/>
                  </a:cubicBezTo>
                  <a:cubicBezTo>
                    <a:pt x="698" y="514"/>
                    <a:pt x="717" y="474"/>
                    <a:pt x="717" y="474"/>
                  </a:cubicBezTo>
                  <a:cubicBezTo>
                    <a:pt x="719" y="462"/>
                    <a:pt x="720" y="449"/>
                    <a:pt x="724" y="437"/>
                  </a:cubicBezTo>
                  <a:cubicBezTo>
                    <a:pt x="727" y="429"/>
                    <a:pt x="736" y="423"/>
                    <a:pt x="739" y="415"/>
                  </a:cubicBezTo>
                  <a:cubicBezTo>
                    <a:pt x="750" y="382"/>
                    <a:pt x="760" y="332"/>
                    <a:pt x="768" y="296"/>
                  </a:cubicBezTo>
                  <a:cubicBezTo>
                    <a:pt x="766" y="257"/>
                    <a:pt x="766" y="217"/>
                    <a:pt x="761" y="178"/>
                  </a:cubicBezTo>
                  <a:cubicBezTo>
                    <a:pt x="754" y="127"/>
                    <a:pt x="750" y="142"/>
                    <a:pt x="724" y="111"/>
                  </a:cubicBezTo>
                  <a:cubicBezTo>
                    <a:pt x="653" y="27"/>
                    <a:pt x="566" y="24"/>
                    <a:pt x="465" y="0"/>
                  </a:cubicBezTo>
                  <a:cubicBezTo>
                    <a:pt x="370" y="4"/>
                    <a:pt x="294" y="6"/>
                    <a:pt x="205" y="30"/>
                  </a:cubicBezTo>
                  <a:cubicBezTo>
                    <a:pt x="154" y="63"/>
                    <a:pt x="144" y="53"/>
                    <a:pt x="183" y="67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25606" name="Line 93"/>
          <p:cNvSpPr>
            <a:spLocks noChangeShapeType="1"/>
          </p:cNvSpPr>
          <p:nvPr/>
        </p:nvSpPr>
        <p:spPr bwMode="auto">
          <a:xfrm>
            <a:off x="7162800" y="2971800"/>
            <a:ext cx="685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5607" name="Group 94"/>
          <p:cNvGrpSpPr>
            <a:grpSpLocks/>
          </p:cNvGrpSpPr>
          <p:nvPr/>
        </p:nvGrpSpPr>
        <p:grpSpPr bwMode="auto">
          <a:xfrm>
            <a:off x="8153400" y="4114800"/>
            <a:ext cx="2286000" cy="2286000"/>
            <a:chOff x="3312" y="2640"/>
            <a:chExt cx="1440" cy="1440"/>
          </a:xfrm>
        </p:grpSpPr>
        <p:graphicFrame>
          <p:nvGraphicFramePr>
            <p:cNvPr id="25707" name="Object 3"/>
            <p:cNvGraphicFramePr>
              <a:graphicFrameLocks noChangeAspect="1"/>
            </p:cNvGraphicFramePr>
            <p:nvPr/>
          </p:nvGraphicFramePr>
          <p:xfrm>
            <a:off x="3312" y="2832"/>
            <a:ext cx="1440" cy="124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Worksheet" r:id="rId4" imgW="4038840" imgH="3465000" progId="Excel.Sheet.8">
                    <p:embed/>
                  </p:oleObj>
                </mc:Choice>
                <mc:Fallback>
                  <p:oleObj name="Worksheet" r:id="rId4" imgW="4038840" imgH="3465000" progId="Excel.Sheet.8">
                    <p:embed/>
                    <p:pic>
                      <p:nvPicPr>
                        <p:cNvPr id="25707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12" y="2832"/>
                          <a:ext cx="1440" cy="124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5708" name="Line 96"/>
            <p:cNvSpPr>
              <a:spLocks noChangeShapeType="1"/>
            </p:cNvSpPr>
            <p:nvPr/>
          </p:nvSpPr>
          <p:spPr bwMode="auto">
            <a:xfrm>
              <a:off x="3984" y="2640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5608" name="Group 97"/>
          <p:cNvGrpSpPr>
            <a:grpSpLocks/>
          </p:cNvGrpSpPr>
          <p:nvPr/>
        </p:nvGrpSpPr>
        <p:grpSpPr bwMode="auto">
          <a:xfrm>
            <a:off x="4800600" y="4419601"/>
            <a:ext cx="3200400" cy="1903413"/>
            <a:chOff x="1200" y="2832"/>
            <a:chExt cx="2016" cy="1199"/>
          </a:xfrm>
        </p:grpSpPr>
        <p:grpSp>
          <p:nvGrpSpPr>
            <p:cNvPr id="25702" name="Group 98"/>
            <p:cNvGrpSpPr>
              <a:grpSpLocks/>
            </p:cNvGrpSpPr>
            <p:nvPr/>
          </p:nvGrpSpPr>
          <p:grpSpPr bwMode="auto">
            <a:xfrm>
              <a:off x="1200" y="2832"/>
              <a:ext cx="1408" cy="1199"/>
              <a:chOff x="3108" y="2256"/>
              <a:chExt cx="2100" cy="1799"/>
            </a:xfrm>
          </p:grpSpPr>
          <p:graphicFrame>
            <p:nvGraphicFramePr>
              <p:cNvPr id="25704" name="Object 2"/>
              <p:cNvGraphicFramePr>
                <a:graphicFrameLocks noChangeAspect="1"/>
              </p:cNvGraphicFramePr>
              <p:nvPr/>
            </p:nvGraphicFramePr>
            <p:xfrm>
              <a:off x="3108" y="2256"/>
              <a:ext cx="2100" cy="179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Worksheet" r:id="rId6" imgW="3333770" imgH="2810009" progId="Excel.Sheet.8">
                      <p:embed/>
                    </p:oleObj>
                  </mc:Choice>
                  <mc:Fallback>
                    <p:oleObj name="Worksheet" r:id="rId6" imgW="3333770" imgH="2810009" progId="Excel.Sheet.8">
                      <p:embed/>
                      <p:pic>
                        <p:nvPicPr>
                          <p:cNvPr id="25704" name="Object 2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108" y="2256"/>
                            <a:ext cx="2100" cy="1799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7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5705" name="Freeform 100"/>
              <p:cNvSpPr>
                <a:spLocks/>
              </p:cNvSpPr>
              <p:nvPr/>
            </p:nvSpPr>
            <p:spPr bwMode="auto">
              <a:xfrm>
                <a:off x="3638" y="2844"/>
                <a:ext cx="174" cy="349"/>
              </a:xfrm>
              <a:custGeom>
                <a:avLst/>
                <a:gdLst>
                  <a:gd name="T0" fmla="*/ 199 w 728"/>
                  <a:gd name="T1" fmla="*/ 7 h 896"/>
                  <a:gd name="T2" fmla="*/ 110 w 728"/>
                  <a:gd name="T3" fmla="*/ 96 h 896"/>
                  <a:gd name="T4" fmla="*/ 80 w 728"/>
                  <a:gd name="T5" fmla="*/ 140 h 896"/>
                  <a:gd name="T6" fmla="*/ 65 w 728"/>
                  <a:gd name="T7" fmla="*/ 162 h 896"/>
                  <a:gd name="T8" fmla="*/ 21 w 728"/>
                  <a:gd name="T9" fmla="*/ 303 h 896"/>
                  <a:gd name="T10" fmla="*/ 65 w 728"/>
                  <a:gd name="T11" fmla="*/ 703 h 896"/>
                  <a:gd name="T12" fmla="*/ 110 w 728"/>
                  <a:gd name="T13" fmla="*/ 763 h 896"/>
                  <a:gd name="T14" fmla="*/ 332 w 728"/>
                  <a:gd name="T15" fmla="*/ 896 h 896"/>
                  <a:gd name="T16" fmla="*/ 495 w 728"/>
                  <a:gd name="T17" fmla="*/ 851 h 896"/>
                  <a:gd name="T18" fmla="*/ 636 w 728"/>
                  <a:gd name="T19" fmla="*/ 711 h 896"/>
                  <a:gd name="T20" fmla="*/ 688 w 728"/>
                  <a:gd name="T21" fmla="*/ 607 h 896"/>
                  <a:gd name="T22" fmla="*/ 702 w 728"/>
                  <a:gd name="T23" fmla="*/ 563 h 896"/>
                  <a:gd name="T24" fmla="*/ 710 w 728"/>
                  <a:gd name="T25" fmla="*/ 540 h 896"/>
                  <a:gd name="T26" fmla="*/ 680 w 728"/>
                  <a:gd name="T27" fmla="*/ 296 h 896"/>
                  <a:gd name="T28" fmla="*/ 569 w 728"/>
                  <a:gd name="T29" fmla="*/ 133 h 896"/>
                  <a:gd name="T30" fmla="*/ 510 w 728"/>
                  <a:gd name="T31" fmla="*/ 88 h 896"/>
                  <a:gd name="T32" fmla="*/ 465 w 728"/>
                  <a:gd name="T33" fmla="*/ 59 h 896"/>
                  <a:gd name="T34" fmla="*/ 295 w 728"/>
                  <a:gd name="T35" fmla="*/ 0 h 896"/>
                  <a:gd name="T36" fmla="*/ 206 w 728"/>
                  <a:gd name="T37" fmla="*/ 7 h 896"/>
                  <a:gd name="T38" fmla="*/ 184 w 728"/>
                  <a:gd name="T39" fmla="*/ 14 h 896"/>
                  <a:gd name="T40" fmla="*/ 199 w 728"/>
                  <a:gd name="T41" fmla="*/ 7 h 89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728"/>
                  <a:gd name="T64" fmla="*/ 0 h 896"/>
                  <a:gd name="T65" fmla="*/ 728 w 728"/>
                  <a:gd name="T66" fmla="*/ 896 h 89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728" h="896">
                    <a:moveTo>
                      <a:pt x="199" y="7"/>
                    </a:moveTo>
                    <a:cubicBezTo>
                      <a:pt x="148" y="19"/>
                      <a:pt x="135" y="54"/>
                      <a:pt x="110" y="96"/>
                    </a:cubicBezTo>
                    <a:cubicBezTo>
                      <a:pt x="101" y="111"/>
                      <a:pt x="90" y="125"/>
                      <a:pt x="80" y="140"/>
                    </a:cubicBezTo>
                    <a:cubicBezTo>
                      <a:pt x="75" y="147"/>
                      <a:pt x="65" y="162"/>
                      <a:pt x="65" y="162"/>
                    </a:cubicBezTo>
                    <a:cubicBezTo>
                      <a:pt x="50" y="210"/>
                      <a:pt x="33" y="254"/>
                      <a:pt x="21" y="303"/>
                    </a:cubicBezTo>
                    <a:cubicBezTo>
                      <a:pt x="4" y="446"/>
                      <a:pt x="0" y="574"/>
                      <a:pt x="65" y="703"/>
                    </a:cubicBezTo>
                    <a:cubicBezTo>
                      <a:pt x="79" y="731"/>
                      <a:pt x="83" y="744"/>
                      <a:pt x="110" y="763"/>
                    </a:cubicBezTo>
                    <a:cubicBezTo>
                      <a:pt x="159" y="835"/>
                      <a:pt x="250" y="874"/>
                      <a:pt x="332" y="896"/>
                    </a:cubicBezTo>
                    <a:cubicBezTo>
                      <a:pt x="394" y="889"/>
                      <a:pt x="441" y="878"/>
                      <a:pt x="495" y="851"/>
                    </a:cubicBezTo>
                    <a:cubicBezTo>
                      <a:pt x="537" y="789"/>
                      <a:pt x="571" y="751"/>
                      <a:pt x="636" y="711"/>
                    </a:cubicBezTo>
                    <a:cubicBezTo>
                      <a:pt x="660" y="674"/>
                      <a:pt x="672" y="647"/>
                      <a:pt x="688" y="607"/>
                    </a:cubicBezTo>
                    <a:cubicBezTo>
                      <a:pt x="694" y="593"/>
                      <a:pt x="697" y="578"/>
                      <a:pt x="702" y="563"/>
                    </a:cubicBezTo>
                    <a:cubicBezTo>
                      <a:pt x="705" y="555"/>
                      <a:pt x="710" y="540"/>
                      <a:pt x="710" y="540"/>
                    </a:cubicBezTo>
                    <a:cubicBezTo>
                      <a:pt x="720" y="459"/>
                      <a:pt x="728" y="366"/>
                      <a:pt x="680" y="296"/>
                    </a:cubicBezTo>
                    <a:cubicBezTo>
                      <a:pt x="659" y="231"/>
                      <a:pt x="621" y="176"/>
                      <a:pt x="569" y="133"/>
                    </a:cubicBezTo>
                    <a:cubicBezTo>
                      <a:pt x="550" y="117"/>
                      <a:pt x="530" y="103"/>
                      <a:pt x="510" y="88"/>
                    </a:cubicBezTo>
                    <a:cubicBezTo>
                      <a:pt x="496" y="77"/>
                      <a:pt x="465" y="59"/>
                      <a:pt x="465" y="59"/>
                    </a:cubicBezTo>
                    <a:cubicBezTo>
                      <a:pt x="428" y="0"/>
                      <a:pt x="358" y="5"/>
                      <a:pt x="295" y="0"/>
                    </a:cubicBezTo>
                    <a:cubicBezTo>
                      <a:pt x="265" y="2"/>
                      <a:pt x="236" y="3"/>
                      <a:pt x="206" y="7"/>
                    </a:cubicBezTo>
                    <a:cubicBezTo>
                      <a:pt x="198" y="8"/>
                      <a:pt x="192" y="14"/>
                      <a:pt x="184" y="14"/>
                    </a:cubicBezTo>
                    <a:cubicBezTo>
                      <a:pt x="178" y="14"/>
                      <a:pt x="194" y="9"/>
                      <a:pt x="199" y="7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5706" name="Freeform 101"/>
              <p:cNvSpPr>
                <a:spLocks/>
              </p:cNvSpPr>
              <p:nvPr/>
            </p:nvSpPr>
            <p:spPr bwMode="auto">
              <a:xfrm>
                <a:off x="4090" y="3204"/>
                <a:ext cx="174" cy="349"/>
              </a:xfrm>
              <a:custGeom>
                <a:avLst/>
                <a:gdLst>
                  <a:gd name="T0" fmla="*/ 510 w 802"/>
                  <a:gd name="T1" fmla="*/ 44 h 889"/>
                  <a:gd name="T2" fmla="*/ 376 w 802"/>
                  <a:gd name="T3" fmla="*/ 177 h 889"/>
                  <a:gd name="T4" fmla="*/ 236 w 802"/>
                  <a:gd name="T5" fmla="*/ 296 h 889"/>
                  <a:gd name="T6" fmla="*/ 221 w 802"/>
                  <a:gd name="T7" fmla="*/ 318 h 889"/>
                  <a:gd name="T8" fmla="*/ 199 w 802"/>
                  <a:gd name="T9" fmla="*/ 333 h 889"/>
                  <a:gd name="T10" fmla="*/ 191 w 802"/>
                  <a:gd name="T11" fmla="*/ 355 h 889"/>
                  <a:gd name="T12" fmla="*/ 169 w 802"/>
                  <a:gd name="T13" fmla="*/ 385 h 889"/>
                  <a:gd name="T14" fmla="*/ 132 w 802"/>
                  <a:gd name="T15" fmla="*/ 496 h 889"/>
                  <a:gd name="T16" fmla="*/ 110 w 802"/>
                  <a:gd name="T17" fmla="*/ 518 h 889"/>
                  <a:gd name="T18" fmla="*/ 80 w 802"/>
                  <a:gd name="T19" fmla="*/ 562 h 889"/>
                  <a:gd name="T20" fmla="*/ 43 w 802"/>
                  <a:gd name="T21" fmla="*/ 629 h 889"/>
                  <a:gd name="T22" fmla="*/ 13 w 802"/>
                  <a:gd name="T23" fmla="*/ 703 h 889"/>
                  <a:gd name="T24" fmla="*/ 36 w 802"/>
                  <a:gd name="T25" fmla="*/ 844 h 889"/>
                  <a:gd name="T26" fmla="*/ 80 w 802"/>
                  <a:gd name="T27" fmla="*/ 874 h 889"/>
                  <a:gd name="T28" fmla="*/ 124 w 802"/>
                  <a:gd name="T29" fmla="*/ 888 h 889"/>
                  <a:gd name="T30" fmla="*/ 354 w 802"/>
                  <a:gd name="T31" fmla="*/ 874 h 889"/>
                  <a:gd name="T32" fmla="*/ 517 w 802"/>
                  <a:gd name="T33" fmla="*/ 822 h 889"/>
                  <a:gd name="T34" fmla="*/ 569 w 802"/>
                  <a:gd name="T35" fmla="*/ 792 h 889"/>
                  <a:gd name="T36" fmla="*/ 673 w 802"/>
                  <a:gd name="T37" fmla="*/ 651 h 889"/>
                  <a:gd name="T38" fmla="*/ 695 w 802"/>
                  <a:gd name="T39" fmla="*/ 600 h 889"/>
                  <a:gd name="T40" fmla="*/ 747 w 802"/>
                  <a:gd name="T41" fmla="*/ 533 h 889"/>
                  <a:gd name="T42" fmla="*/ 784 w 802"/>
                  <a:gd name="T43" fmla="*/ 451 h 889"/>
                  <a:gd name="T44" fmla="*/ 798 w 802"/>
                  <a:gd name="T45" fmla="*/ 385 h 889"/>
                  <a:gd name="T46" fmla="*/ 650 w 802"/>
                  <a:gd name="T47" fmla="*/ 0 h 889"/>
                  <a:gd name="T48" fmla="*/ 532 w 802"/>
                  <a:gd name="T49" fmla="*/ 22 h 889"/>
                  <a:gd name="T50" fmla="*/ 510 w 802"/>
                  <a:gd name="T51" fmla="*/ 44 h 889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802"/>
                  <a:gd name="T79" fmla="*/ 0 h 889"/>
                  <a:gd name="T80" fmla="*/ 802 w 802"/>
                  <a:gd name="T81" fmla="*/ 889 h 889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802" h="889">
                    <a:moveTo>
                      <a:pt x="510" y="44"/>
                    </a:moveTo>
                    <a:cubicBezTo>
                      <a:pt x="455" y="80"/>
                      <a:pt x="422" y="133"/>
                      <a:pt x="376" y="177"/>
                    </a:cubicBezTo>
                    <a:cubicBezTo>
                      <a:pt x="346" y="236"/>
                      <a:pt x="298" y="273"/>
                      <a:pt x="236" y="296"/>
                    </a:cubicBezTo>
                    <a:cubicBezTo>
                      <a:pt x="231" y="303"/>
                      <a:pt x="227" y="312"/>
                      <a:pt x="221" y="318"/>
                    </a:cubicBezTo>
                    <a:cubicBezTo>
                      <a:pt x="215" y="324"/>
                      <a:pt x="205" y="326"/>
                      <a:pt x="199" y="333"/>
                    </a:cubicBezTo>
                    <a:cubicBezTo>
                      <a:pt x="194" y="339"/>
                      <a:pt x="195" y="348"/>
                      <a:pt x="191" y="355"/>
                    </a:cubicBezTo>
                    <a:cubicBezTo>
                      <a:pt x="185" y="366"/>
                      <a:pt x="176" y="375"/>
                      <a:pt x="169" y="385"/>
                    </a:cubicBezTo>
                    <a:cubicBezTo>
                      <a:pt x="156" y="422"/>
                      <a:pt x="155" y="463"/>
                      <a:pt x="132" y="496"/>
                    </a:cubicBezTo>
                    <a:cubicBezTo>
                      <a:pt x="126" y="504"/>
                      <a:pt x="116" y="510"/>
                      <a:pt x="110" y="518"/>
                    </a:cubicBezTo>
                    <a:cubicBezTo>
                      <a:pt x="99" y="532"/>
                      <a:pt x="80" y="562"/>
                      <a:pt x="80" y="562"/>
                    </a:cubicBezTo>
                    <a:cubicBezTo>
                      <a:pt x="68" y="602"/>
                      <a:pt x="78" y="578"/>
                      <a:pt x="43" y="629"/>
                    </a:cubicBezTo>
                    <a:cubicBezTo>
                      <a:pt x="28" y="651"/>
                      <a:pt x="22" y="678"/>
                      <a:pt x="13" y="703"/>
                    </a:cubicBezTo>
                    <a:cubicBezTo>
                      <a:pt x="15" y="727"/>
                      <a:pt x="0" y="812"/>
                      <a:pt x="36" y="844"/>
                    </a:cubicBezTo>
                    <a:cubicBezTo>
                      <a:pt x="49" y="856"/>
                      <a:pt x="65" y="864"/>
                      <a:pt x="80" y="874"/>
                    </a:cubicBezTo>
                    <a:cubicBezTo>
                      <a:pt x="93" y="883"/>
                      <a:pt x="124" y="888"/>
                      <a:pt x="124" y="888"/>
                    </a:cubicBezTo>
                    <a:cubicBezTo>
                      <a:pt x="167" y="886"/>
                      <a:pt x="287" y="889"/>
                      <a:pt x="354" y="874"/>
                    </a:cubicBezTo>
                    <a:cubicBezTo>
                      <a:pt x="410" y="861"/>
                      <a:pt x="461" y="835"/>
                      <a:pt x="517" y="822"/>
                    </a:cubicBezTo>
                    <a:cubicBezTo>
                      <a:pt x="534" y="811"/>
                      <a:pt x="553" y="804"/>
                      <a:pt x="569" y="792"/>
                    </a:cubicBezTo>
                    <a:cubicBezTo>
                      <a:pt x="613" y="757"/>
                      <a:pt x="651" y="702"/>
                      <a:pt x="673" y="651"/>
                    </a:cubicBezTo>
                    <a:cubicBezTo>
                      <a:pt x="680" y="634"/>
                      <a:pt x="685" y="615"/>
                      <a:pt x="695" y="600"/>
                    </a:cubicBezTo>
                    <a:cubicBezTo>
                      <a:pt x="711" y="577"/>
                      <a:pt x="747" y="533"/>
                      <a:pt x="747" y="533"/>
                    </a:cubicBezTo>
                    <a:cubicBezTo>
                      <a:pt x="756" y="504"/>
                      <a:pt x="784" y="451"/>
                      <a:pt x="784" y="451"/>
                    </a:cubicBezTo>
                    <a:cubicBezTo>
                      <a:pt x="787" y="439"/>
                      <a:pt x="798" y="395"/>
                      <a:pt x="798" y="385"/>
                    </a:cubicBezTo>
                    <a:cubicBezTo>
                      <a:pt x="798" y="264"/>
                      <a:pt x="802" y="46"/>
                      <a:pt x="650" y="0"/>
                    </a:cubicBezTo>
                    <a:cubicBezTo>
                      <a:pt x="598" y="5"/>
                      <a:pt x="575" y="6"/>
                      <a:pt x="532" y="22"/>
                    </a:cubicBezTo>
                    <a:cubicBezTo>
                      <a:pt x="516" y="46"/>
                      <a:pt x="526" y="44"/>
                      <a:pt x="510" y="44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25703" name="Line 102"/>
            <p:cNvSpPr>
              <a:spLocks noChangeShapeType="1"/>
            </p:cNvSpPr>
            <p:nvPr/>
          </p:nvSpPr>
          <p:spPr bwMode="auto">
            <a:xfrm flipH="1">
              <a:off x="2784" y="3264"/>
              <a:ext cx="43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5609" name="Rectangle 103"/>
          <p:cNvSpPr>
            <a:spLocks noChangeArrowheads="1"/>
          </p:cNvSpPr>
          <p:nvPr/>
        </p:nvSpPr>
        <p:spPr bwMode="auto">
          <a:xfrm>
            <a:off x="1625600" y="2084389"/>
            <a:ext cx="2222500" cy="1990725"/>
          </a:xfrm>
          <a:prstGeom prst="rect">
            <a:avLst/>
          </a:prstGeom>
          <a:solidFill>
            <a:srgbClr val="FFFFFF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25610" name="Rectangle 104"/>
          <p:cNvSpPr>
            <a:spLocks noChangeArrowheads="1"/>
          </p:cNvSpPr>
          <p:nvPr/>
        </p:nvSpPr>
        <p:spPr bwMode="auto">
          <a:xfrm>
            <a:off x="1838325" y="2225675"/>
            <a:ext cx="1906588" cy="16065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25611" name="Line 105"/>
          <p:cNvSpPr>
            <a:spLocks noChangeShapeType="1"/>
          </p:cNvSpPr>
          <p:nvPr/>
        </p:nvSpPr>
        <p:spPr bwMode="auto">
          <a:xfrm>
            <a:off x="1838325" y="3670300"/>
            <a:ext cx="1906588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12" name="Line 106"/>
          <p:cNvSpPr>
            <a:spLocks noChangeShapeType="1"/>
          </p:cNvSpPr>
          <p:nvPr/>
        </p:nvSpPr>
        <p:spPr bwMode="auto">
          <a:xfrm>
            <a:off x="1838325" y="3509964"/>
            <a:ext cx="1906588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13" name="Line 107"/>
          <p:cNvSpPr>
            <a:spLocks noChangeShapeType="1"/>
          </p:cNvSpPr>
          <p:nvPr/>
        </p:nvSpPr>
        <p:spPr bwMode="auto">
          <a:xfrm>
            <a:off x="1838325" y="3348039"/>
            <a:ext cx="1906588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14" name="Line 108"/>
          <p:cNvSpPr>
            <a:spLocks noChangeShapeType="1"/>
          </p:cNvSpPr>
          <p:nvPr/>
        </p:nvSpPr>
        <p:spPr bwMode="auto">
          <a:xfrm>
            <a:off x="1838325" y="3187700"/>
            <a:ext cx="1906588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15" name="Line 109"/>
          <p:cNvSpPr>
            <a:spLocks noChangeShapeType="1"/>
          </p:cNvSpPr>
          <p:nvPr/>
        </p:nvSpPr>
        <p:spPr bwMode="auto">
          <a:xfrm>
            <a:off x="1838325" y="3025775"/>
            <a:ext cx="1906588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16" name="Line 110"/>
          <p:cNvSpPr>
            <a:spLocks noChangeShapeType="1"/>
          </p:cNvSpPr>
          <p:nvPr/>
        </p:nvSpPr>
        <p:spPr bwMode="auto">
          <a:xfrm>
            <a:off x="1838325" y="2870200"/>
            <a:ext cx="1906588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17" name="Line 111"/>
          <p:cNvSpPr>
            <a:spLocks noChangeShapeType="1"/>
          </p:cNvSpPr>
          <p:nvPr/>
        </p:nvSpPr>
        <p:spPr bwMode="auto">
          <a:xfrm>
            <a:off x="1838325" y="2709864"/>
            <a:ext cx="1906588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18" name="Line 112"/>
          <p:cNvSpPr>
            <a:spLocks noChangeShapeType="1"/>
          </p:cNvSpPr>
          <p:nvPr/>
        </p:nvSpPr>
        <p:spPr bwMode="auto">
          <a:xfrm>
            <a:off x="1838325" y="2547939"/>
            <a:ext cx="1906588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19" name="Line 113"/>
          <p:cNvSpPr>
            <a:spLocks noChangeShapeType="1"/>
          </p:cNvSpPr>
          <p:nvPr/>
        </p:nvSpPr>
        <p:spPr bwMode="auto">
          <a:xfrm>
            <a:off x="1838325" y="2387600"/>
            <a:ext cx="1906588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20" name="Line 114"/>
          <p:cNvSpPr>
            <a:spLocks noChangeShapeType="1"/>
          </p:cNvSpPr>
          <p:nvPr/>
        </p:nvSpPr>
        <p:spPr bwMode="auto">
          <a:xfrm>
            <a:off x="1838325" y="2225675"/>
            <a:ext cx="1906588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21" name="Line 115"/>
          <p:cNvSpPr>
            <a:spLocks noChangeShapeType="1"/>
          </p:cNvSpPr>
          <p:nvPr/>
        </p:nvSpPr>
        <p:spPr bwMode="auto">
          <a:xfrm>
            <a:off x="2030414" y="2225675"/>
            <a:ext cx="1587" cy="16065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22" name="Line 116"/>
          <p:cNvSpPr>
            <a:spLocks noChangeShapeType="1"/>
          </p:cNvSpPr>
          <p:nvPr/>
        </p:nvSpPr>
        <p:spPr bwMode="auto">
          <a:xfrm>
            <a:off x="2216150" y="2225675"/>
            <a:ext cx="1588" cy="16065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23" name="Line 117"/>
          <p:cNvSpPr>
            <a:spLocks noChangeShapeType="1"/>
          </p:cNvSpPr>
          <p:nvPr/>
        </p:nvSpPr>
        <p:spPr bwMode="auto">
          <a:xfrm>
            <a:off x="2409825" y="2225675"/>
            <a:ext cx="1588" cy="16065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24" name="Line 118"/>
          <p:cNvSpPr>
            <a:spLocks noChangeShapeType="1"/>
          </p:cNvSpPr>
          <p:nvPr/>
        </p:nvSpPr>
        <p:spPr bwMode="auto">
          <a:xfrm>
            <a:off x="2601914" y="2225675"/>
            <a:ext cx="1587" cy="16065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25" name="Line 119"/>
          <p:cNvSpPr>
            <a:spLocks noChangeShapeType="1"/>
          </p:cNvSpPr>
          <p:nvPr/>
        </p:nvSpPr>
        <p:spPr bwMode="auto">
          <a:xfrm>
            <a:off x="2794000" y="2225675"/>
            <a:ext cx="1588" cy="16065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26" name="Line 120"/>
          <p:cNvSpPr>
            <a:spLocks noChangeShapeType="1"/>
          </p:cNvSpPr>
          <p:nvPr/>
        </p:nvSpPr>
        <p:spPr bwMode="auto">
          <a:xfrm>
            <a:off x="2981325" y="2225675"/>
            <a:ext cx="1588" cy="16065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27" name="Line 121"/>
          <p:cNvSpPr>
            <a:spLocks noChangeShapeType="1"/>
          </p:cNvSpPr>
          <p:nvPr/>
        </p:nvSpPr>
        <p:spPr bwMode="auto">
          <a:xfrm>
            <a:off x="3173414" y="2225675"/>
            <a:ext cx="1587" cy="16065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28" name="Line 122"/>
          <p:cNvSpPr>
            <a:spLocks noChangeShapeType="1"/>
          </p:cNvSpPr>
          <p:nvPr/>
        </p:nvSpPr>
        <p:spPr bwMode="auto">
          <a:xfrm>
            <a:off x="3365500" y="2225675"/>
            <a:ext cx="1588" cy="16065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29" name="Line 123"/>
          <p:cNvSpPr>
            <a:spLocks noChangeShapeType="1"/>
          </p:cNvSpPr>
          <p:nvPr/>
        </p:nvSpPr>
        <p:spPr bwMode="auto">
          <a:xfrm>
            <a:off x="3552825" y="2225675"/>
            <a:ext cx="1588" cy="16065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30" name="Line 124"/>
          <p:cNvSpPr>
            <a:spLocks noChangeShapeType="1"/>
          </p:cNvSpPr>
          <p:nvPr/>
        </p:nvSpPr>
        <p:spPr bwMode="auto">
          <a:xfrm>
            <a:off x="3744914" y="2225675"/>
            <a:ext cx="1587" cy="16065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31" name="Rectangle 125"/>
          <p:cNvSpPr>
            <a:spLocks noChangeArrowheads="1"/>
          </p:cNvSpPr>
          <p:nvPr/>
        </p:nvSpPr>
        <p:spPr bwMode="auto">
          <a:xfrm>
            <a:off x="1838325" y="2225675"/>
            <a:ext cx="1906588" cy="1606550"/>
          </a:xfrm>
          <a:prstGeom prst="rect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25632" name="Line 126"/>
          <p:cNvSpPr>
            <a:spLocks noChangeShapeType="1"/>
          </p:cNvSpPr>
          <p:nvPr/>
        </p:nvSpPr>
        <p:spPr bwMode="auto">
          <a:xfrm>
            <a:off x="1838325" y="2225675"/>
            <a:ext cx="1588" cy="16065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33" name="Line 127"/>
          <p:cNvSpPr>
            <a:spLocks noChangeShapeType="1"/>
          </p:cNvSpPr>
          <p:nvPr/>
        </p:nvSpPr>
        <p:spPr bwMode="auto">
          <a:xfrm>
            <a:off x="1819275" y="3832225"/>
            <a:ext cx="1905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34" name="Line 128"/>
          <p:cNvSpPr>
            <a:spLocks noChangeShapeType="1"/>
          </p:cNvSpPr>
          <p:nvPr/>
        </p:nvSpPr>
        <p:spPr bwMode="auto">
          <a:xfrm>
            <a:off x="1819275" y="3670300"/>
            <a:ext cx="1905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35" name="Line 129"/>
          <p:cNvSpPr>
            <a:spLocks noChangeShapeType="1"/>
          </p:cNvSpPr>
          <p:nvPr/>
        </p:nvSpPr>
        <p:spPr bwMode="auto">
          <a:xfrm>
            <a:off x="1819275" y="3509964"/>
            <a:ext cx="19050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36" name="Line 130"/>
          <p:cNvSpPr>
            <a:spLocks noChangeShapeType="1"/>
          </p:cNvSpPr>
          <p:nvPr/>
        </p:nvSpPr>
        <p:spPr bwMode="auto">
          <a:xfrm>
            <a:off x="1819275" y="3348039"/>
            <a:ext cx="19050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37" name="Line 131"/>
          <p:cNvSpPr>
            <a:spLocks noChangeShapeType="1"/>
          </p:cNvSpPr>
          <p:nvPr/>
        </p:nvSpPr>
        <p:spPr bwMode="auto">
          <a:xfrm>
            <a:off x="1819275" y="3187700"/>
            <a:ext cx="1905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38" name="Line 132"/>
          <p:cNvSpPr>
            <a:spLocks noChangeShapeType="1"/>
          </p:cNvSpPr>
          <p:nvPr/>
        </p:nvSpPr>
        <p:spPr bwMode="auto">
          <a:xfrm>
            <a:off x="1819275" y="3025775"/>
            <a:ext cx="1905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39" name="Line 133"/>
          <p:cNvSpPr>
            <a:spLocks noChangeShapeType="1"/>
          </p:cNvSpPr>
          <p:nvPr/>
        </p:nvSpPr>
        <p:spPr bwMode="auto">
          <a:xfrm>
            <a:off x="1819275" y="2870200"/>
            <a:ext cx="1905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40" name="Line 134"/>
          <p:cNvSpPr>
            <a:spLocks noChangeShapeType="1"/>
          </p:cNvSpPr>
          <p:nvPr/>
        </p:nvSpPr>
        <p:spPr bwMode="auto">
          <a:xfrm>
            <a:off x="1819275" y="2709864"/>
            <a:ext cx="19050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41" name="Line 135"/>
          <p:cNvSpPr>
            <a:spLocks noChangeShapeType="1"/>
          </p:cNvSpPr>
          <p:nvPr/>
        </p:nvSpPr>
        <p:spPr bwMode="auto">
          <a:xfrm>
            <a:off x="1819275" y="2547939"/>
            <a:ext cx="19050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42" name="Line 136"/>
          <p:cNvSpPr>
            <a:spLocks noChangeShapeType="1"/>
          </p:cNvSpPr>
          <p:nvPr/>
        </p:nvSpPr>
        <p:spPr bwMode="auto">
          <a:xfrm>
            <a:off x="1819275" y="2387600"/>
            <a:ext cx="1905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43" name="Line 137"/>
          <p:cNvSpPr>
            <a:spLocks noChangeShapeType="1"/>
          </p:cNvSpPr>
          <p:nvPr/>
        </p:nvSpPr>
        <p:spPr bwMode="auto">
          <a:xfrm>
            <a:off x="1819275" y="2225675"/>
            <a:ext cx="1905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44" name="Line 138"/>
          <p:cNvSpPr>
            <a:spLocks noChangeShapeType="1"/>
          </p:cNvSpPr>
          <p:nvPr/>
        </p:nvSpPr>
        <p:spPr bwMode="auto">
          <a:xfrm>
            <a:off x="1838325" y="3832225"/>
            <a:ext cx="1906588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45" name="Line 139"/>
          <p:cNvSpPr>
            <a:spLocks noChangeShapeType="1"/>
          </p:cNvSpPr>
          <p:nvPr/>
        </p:nvSpPr>
        <p:spPr bwMode="auto">
          <a:xfrm flipV="1">
            <a:off x="1838325" y="3832225"/>
            <a:ext cx="1588" cy="2063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46" name="Line 140"/>
          <p:cNvSpPr>
            <a:spLocks noChangeShapeType="1"/>
          </p:cNvSpPr>
          <p:nvPr/>
        </p:nvSpPr>
        <p:spPr bwMode="auto">
          <a:xfrm flipV="1">
            <a:off x="2030414" y="3832225"/>
            <a:ext cx="1587" cy="2063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47" name="Line 141"/>
          <p:cNvSpPr>
            <a:spLocks noChangeShapeType="1"/>
          </p:cNvSpPr>
          <p:nvPr/>
        </p:nvSpPr>
        <p:spPr bwMode="auto">
          <a:xfrm flipV="1">
            <a:off x="2216150" y="3832225"/>
            <a:ext cx="1588" cy="2063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48" name="Line 142"/>
          <p:cNvSpPr>
            <a:spLocks noChangeShapeType="1"/>
          </p:cNvSpPr>
          <p:nvPr/>
        </p:nvSpPr>
        <p:spPr bwMode="auto">
          <a:xfrm flipV="1">
            <a:off x="2409825" y="3832225"/>
            <a:ext cx="1588" cy="2063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49" name="Line 143"/>
          <p:cNvSpPr>
            <a:spLocks noChangeShapeType="1"/>
          </p:cNvSpPr>
          <p:nvPr/>
        </p:nvSpPr>
        <p:spPr bwMode="auto">
          <a:xfrm flipV="1">
            <a:off x="2601914" y="3832225"/>
            <a:ext cx="1587" cy="2063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50" name="Line 144"/>
          <p:cNvSpPr>
            <a:spLocks noChangeShapeType="1"/>
          </p:cNvSpPr>
          <p:nvPr/>
        </p:nvSpPr>
        <p:spPr bwMode="auto">
          <a:xfrm flipV="1">
            <a:off x="2794000" y="3832225"/>
            <a:ext cx="1588" cy="2063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51" name="Line 145"/>
          <p:cNvSpPr>
            <a:spLocks noChangeShapeType="1"/>
          </p:cNvSpPr>
          <p:nvPr/>
        </p:nvSpPr>
        <p:spPr bwMode="auto">
          <a:xfrm flipV="1">
            <a:off x="2981325" y="3832225"/>
            <a:ext cx="1588" cy="2063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52" name="Line 146"/>
          <p:cNvSpPr>
            <a:spLocks noChangeShapeType="1"/>
          </p:cNvSpPr>
          <p:nvPr/>
        </p:nvSpPr>
        <p:spPr bwMode="auto">
          <a:xfrm flipV="1">
            <a:off x="3173414" y="3832225"/>
            <a:ext cx="1587" cy="2063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53" name="Line 147"/>
          <p:cNvSpPr>
            <a:spLocks noChangeShapeType="1"/>
          </p:cNvSpPr>
          <p:nvPr/>
        </p:nvSpPr>
        <p:spPr bwMode="auto">
          <a:xfrm flipV="1">
            <a:off x="3365500" y="3832225"/>
            <a:ext cx="1588" cy="2063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54" name="Line 148"/>
          <p:cNvSpPr>
            <a:spLocks noChangeShapeType="1"/>
          </p:cNvSpPr>
          <p:nvPr/>
        </p:nvSpPr>
        <p:spPr bwMode="auto">
          <a:xfrm flipV="1">
            <a:off x="3552825" y="3832225"/>
            <a:ext cx="1588" cy="2063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55" name="Line 149"/>
          <p:cNvSpPr>
            <a:spLocks noChangeShapeType="1"/>
          </p:cNvSpPr>
          <p:nvPr/>
        </p:nvSpPr>
        <p:spPr bwMode="auto">
          <a:xfrm flipV="1">
            <a:off x="3744914" y="3832225"/>
            <a:ext cx="1587" cy="2063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56" name="Freeform 150"/>
          <p:cNvSpPr>
            <a:spLocks/>
          </p:cNvSpPr>
          <p:nvPr/>
        </p:nvSpPr>
        <p:spPr bwMode="auto">
          <a:xfrm>
            <a:off x="2363789" y="2824163"/>
            <a:ext cx="90487" cy="93662"/>
          </a:xfrm>
          <a:custGeom>
            <a:avLst/>
            <a:gdLst>
              <a:gd name="T0" fmla="*/ 2147483647 w 57"/>
              <a:gd name="T1" fmla="*/ 0 h 59"/>
              <a:gd name="T2" fmla="*/ 2147483647 w 57"/>
              <a:gd name="T3" fmla="*/ 2147483647 h 59"/>
              <a:gd name="T4" fmla="*/ 2147483647 w 57"/>
              <a:gd name="T5" fmla="*/ 2147483647 h 59"/>
              <a:gd name="T6" fmla="*/ 0 w 57"/>
              <a:gd name="T7" fmla="*/ 2147483647 h 59"/>
              <a:gd name="T8" fmla="*/ 2147483647 w 57"/>
              <a:gd name="T9" fmla="*/ 0 h 5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7"/>
              <a:gd name="T16" fmla="*/ 0 h 59"/>
              <a:gd name="T17" fmla="*/ 57 w 57"/>
              <a:gd name="T18" fmla="*/ 59 h 5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7" h="59">
                <a:moveTo>
                  <a:pt x="29" y="0"/>
                </a:moveTo>
                <a:lnTo>
                  <a:pt x="57" y="29"/>
                </a:lnTo>
                <a:lnTo>
                  <a:pt x="29" y="59"/>
                </a:lnTo>
                <a:lnTo>
                  <a:pt x="0" y="29"/>
                </a:lnTo>
                <a:lnTo>
                  <a:pt x="29" y="0"/>
                </a:lnTo>
                <a:close/>
              </a:path>
            </a:pathLst>
          </a:custGeom>
          <a:solidFill>
            <a:srgbClr val="00FFFF"/>
          </a:solidFill>
          <a:ln w="6350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657" name="Freeform 151"/>
          <p:cNvSpPr>
            <a:spLocks/>
          </p:cNvSpPr>
          <p:nvPr/>
        </p:nvSpPr>
        <p:spPr bwMode="auto">
          <a:xfrm>
            <a:off x="3128963" y="3302001"/>
            <a:ext cx="88900" cy="93663"/>
          </a:xfrm>
          <a:custGeom>
            <a:avLst/>
            <a:gdLst>
              <a:gd name="T0" fmla="*/ 2147483647 w 56"/>
              <a:gd name="T1" fmla="*/ 0 h 59"/>
              <a:gd name="T2" fmla="*/ 2147483647 w 56"/>
              <a:gd name="T3" fmla="*/ 2147483647 h 59"/>
              <a:gd name="T4" fmla="*/ 2147483647 w 56"/>
              <a:gd name="T5" fmla="*/ 2147483647 h 59"/>
              <a:gd name="T6" fmla="*/ 0 w 56"/>
              <a:gd name="T7" fmla="*/ 2147483647 h 59"/>
              <a:gd name="T8" fmla="*/ 2147483647 w 56"/>
              <a:gd name="T9" fmla="*/ 0 h 5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6"/>
              <a:gd name="T16" fmla="*/ 0 h 59"/>
              <a:gd name="T17" fmla="*/ 56 w 56"/>
              <a:gd name="T18" fmla="*/ 59 h 5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6" h="59">
                <a:moveTo>
                  <a:pt x="28" y="0"/>
                </a:moveTo>
                <a:lnTo>
                  <a:pt x="56" y="29"/>
                </a:lnTo>
                <a:lnTo>
                  <a:pt x="28" y="59"/>
                </a:lnTo>
                <a:lnTo>
                  <a:pt x="0" y="29"/>
                </a:lnTo>
                <a:lnTo>
                  <a:pt x="28" y="0"/>
                </a:lnTo>
                <a:close/>
              </a:path>
            </a:pathLst>
          </a:custGeom>
          <a:solidFill>
            <a:srgbClr val="000080"/>
          </a:solidFill>
          <a:ln w="6350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658" name="Freeform 152"/>
          <p:cNvSpPr>
            <a:spLocks/>
          </p:cNvSpPr>
          <p:nvPr/>
        </p:nvSpPr>
        <p:spPr bwMode="auto">
          <a:xfrm>
            <a:off x="2557463" y="2662238"/>
            <a:ext cx="88900" cy="93662"/>
          </a:xfrm>
          <a:custGeom>
            <a:avLst/>
            <a:gdLst>
              <a:gd name="T0" fmla="*/ 2147483647 w 56"/>
              <a:gd name="T1" fmla="*/ 0 h 59"/>
              <a:gd name="T2" fmla="*/ 2147483647 w 56"/>
              <a:gd name="T3" fmla="*/ 2147483647 h 59"/>
              <a:gd name="T4" fmla="*/ 2147483647 w 56"/>
              <a:gd name="T5" fmla="*/ 2147483647 h 59"/>
              <a:gd name="T6" fmla="*/ 0 w 56"/>
              <a:gd name="T7" fmla="*/ 2147483647 h 59"/>
              <a:gd name="T8" fmla="*/ 2147483647 w 56"/>
              <a:gd name="T9" fmla="*/ 0 h 5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6"/>
              <a:gd name="T16" fmla="*/ 0 h 59"/>
              <a:gd name="T17" fmla="*/ 56 w 56"/>
              <a:gd name="T18" fmla="*/ 59 h 5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6" h="59">
                <a:moveTo>
                  <a:pt x="28" y="0"/>
                </a:moveTo>
                <a:lnTo>
                  <a:pt x="56" y="30"/>
                </a:lnTo>
                <a:lnTo>
                  <a:pt x="28" y="59"/>
                </a:lnTo>
                <a:lnTo>
                  <a:pt x="0" y="30"/>
                </a:lnTo>
                <a:lnTo>
                  <a:pt x="28" y="0"/>
                </a:lnTo>
                <a:close/>
              </a:path>
            </a:pathLst>
          </a:custGeom>
          <a:solidFill>
            <a:srgbClr val="00FFFF"/>
          </a:solidFill>
          <a:ln w="6350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659" name="Freeform 153"/>
          <p:cNvSpPr>
            <a:spLocks/>
          </p:cNvSpPr>
          <p:nvPr/>
        </p:nvSpPr>
        <p:spPr bwMode="auto">
          <a:xfrm>
            <a:off x="2363789" y="2501901"/>
            <a:ext cx="90487" cy="93663"/>
          </a:xfrm>
          <a:custGeom>
            <a:avLst/>
            <a:gdLst>
              <a:gd name="T0" fmla="*/ 2147483647 w 57"/>
              <a:gd name="T1" fmla="*/ 0 h 59"/>
              <a:gd name="T2" fmla="*/ 2147483647 w 57"/>
              <a:gd name="T3" fmla="*/ 2147483647 h 59"/>
              <a:gd name="T4" fmla="*/ 2147483647 w 57"/>
              <a:gd name="T5" fmla="*/ 2147483647 h 59"/>
              <a:gd name="T6" fmla="*/ 0 w 57"/>
              <a:gd name="T7" fmla="*/ 2147483647 h 59"/>
              <a:gd name="T8" fmla="*/ 2147483647 w 57"/>
              <a:gd name="T9" fmla="*/ 0 h 5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7"/>
              <a:gd name="T16" fmla="*/ 0 h 59"/>
              <a:gd name="T17" fmla="*/ 57 w 57"/>
              <a:gd name="T18" fmla="*/ 59 h 5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7" h="59">
                <a:moveTo>
                  <a:pt x="29" y="0"/>
                </a:moveTo>
                <a:lnTo>
                  <a:pt x="57" y="29"/>
                </a:lnTo>
                <a:lnTo>
                  <a:pt x="29" y="59"/>
                </a:lnTo>
                <a:lnTo>
                  <a:pt x="0" y="29"/>
                </a:lnTo>
                <a:lnTo>
                  <a:pt x="29" y="0"/>
                </a:lnTo>
                <a:close/>
              </a:path>
            </a:pathLst>
          </a:custGeom>
          <a:solidFill>
            <a:srgbClr val="00FFFF"/>
          </a:solidFill>
          <a:ln w="6350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660" name="Freeform 154"/>
          <p:cNvSpPr>
            <a:spLocks/>
          </p:cNvSpPr>
          <p:nvPr/>
        </p:nvSpPr>
        <p:spPr bwMode="auto">
          <a:xfrm>
            <a:off x="3321050" y="2984500"/>
            <a:ext cx="90488" cy="95250"/>
          </a:xfrm>
          <a:custGeom>
            <a:avLst/>
            <a:gdLst>
              <a:gd name="T0" fmla="*/ 2147483647 w 57"/>
              <a:gd name="T1" fmla="*/ 0 h 60"/>
              <a:gd name="T2" fmla="*/ 2147483647 w 57"/>
              <a:gd name="T3" fmla="*/ 2147483647 h 60"/>
              <a:gd name="T4" fmla="*/ 2147483647 w 57"/>
              <a:gd name="T5" fmla="*/ 2147483647 h 60"/>
              <a:gd name="T6" fmla="*/ 0 w 57"/>
              <a:gd name="T7" fmla="*/ 2147483647 h 60"/>
              <a:gd name="T8" fmla="*/ 2147483647 w 57"/>
              <a:gd name="T9" fmla="*/ 0 h 6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7"/>
              <a:gd name="T16" fmla="*/ 0 h 60"/>
              <a:gd name="T17" fmla="*/ 57 w 57"/>
              <a:gd name="T18" fmla="*/ 60 h 6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7" h="60">
                <a:moveTo>
                  <a:pt x="28" y="0"/>
                </a:moveTo>
                <a:lnTo>
                  <a:pt x="57" y="30"/>
                </a:lnTo>
                <a:lnTo>
                  <a:pt x="28" y="60"/>
                </a:lnTo>
                <a:lnTo>
                  <a:pt x="0" y="30"/>
                </a:lnTo>
                <a:lnTo>
                  <a:pt x="28" y="0"/>
                </a:lnTo>
                <a:close/>
              </a:path>
            </a:pathLst>
          </a:custGeom>
          <a:solidFill>
            <a:srgbClr val="000080"/>
          </a:solidFill>
          <a:ln w="6350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661" name="Freeform 155"/>
          <p:cNvSpPr>
            <a:spLocks/>
          </p:cNvSpPr>
          <p:nvPr/>
        </p:nvSpPr>
        <p:spPr bwMode="auto">
          <a:xfrm>
            <a:off x="2557463" y="2984500"/>
            <a:ext cx="88900" cy="95250"/>
          </a:xfrm>
          <a:custGeom>
            <a:avLst/>
            <a:gdLst>
              <a:gd name="T0" fmla="*/ 2147483647 w 56"/>
              <a:gd name="T1" fmla="*/ 0 h 60"/>
              <a:gd name="T2" fmla="*/ 2147483647 w 56"/>
              <a:gd name="T3" fmla="*/ 2147483647 h 60"/>
              <a:gd name="T4" fmla="*/ 2147483647 w 56"/>
              <a:gd name="T5" fmla="*/ 2147483647 h 60"/>
              <a:gd name="T6" fmla="*/ 0 w 56"/>
              <a:gd name="T7" fmla="*/ 2147483647 h 60"/>
              <a:gd name="T8" fmla="*/ 2147483647 w 56"/>
              <a:gd name="T9" fmla="*/ 0 h 6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6"/>
              <a:gd name="T16" fmla="*/ 0 h 60"/>
              <a:gd name="T17" fmla="*/ 56 w 56"/>
              <a:gd name="T18" fmla="*/ 60 h 6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6" h="60">
                <a:moveTo>
                  <a:pt x="28" y="0"/>
                </a:moveTo>
                <a:lnTo>
                  <a:pt x="56" y="30"/>
                </a:lnTo>
                <a:lnTo>
                  <a:pt x="28" y="60"/>
                </a:lnTo>
                <a:lnTo>
                  <a:pt x="0" y="30"/>
                </a:lnTo>
                <a:lnTo>
                  <a:pt x="28" y="0"/>
                </a:lnTo>
                <a:close/>
              </a:path>
            </a:pathLst>
          </a:custGeom>
          <a:solidFill>
            <a:srgbClr val="00FFFF"/>
          </a:solidFill>
          <a:ln w="6350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662" name="Freeform 156"/>
          <p:cNvSpPr>
            <a:spLocks/>
          </p:cNvSpPr>
          <p:nvPr/>
        </p:nvSpPr>
        <p:spPr bwMode="auto">
          <a:xfrm>
            <a:off x="2749550" y="3624263"/>
            <a:ext cx="90488" cy="93662"/>
          </a:xfrm>
          <a:custGeom>
            <a:avLst/>
            <a:gdLst>
              <a:gd name="T0" fmla="*/ 2147483647 w 57"/>
              <a:gd name="T1" fmla="*/ 0 h 59"/>
              <a:gd name="T2" fmla="*/ 2147483647 w 57"/>
              <a:gd name="T3" fmla="*/ 2147483647 h 59"/>
              <a:gd name="T4" fmla="*/ 2147483647 w 57"/>
              <a:gd name="T5" fmla="*/ 2147483647 h 59"/>
              <a:gd name="T6" fmla="*/ 0 w 57"/>
              <a:gd name="T7" fmla="*/ 2147483647 h 59"/>
              <a:gd name="T8" fmla="*/ 2147483647 w 57"/>
              <a:gd name="T9" fmla="*/ 0 h 5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7"/>
              <a:gd name="T16" fmla="*/ 0 h 59"/>
              <a:gd name="T17" fmla="*/ 57 w 57"/>
              <a:gd name="T18" fmla="*/ 59 h 5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7" h="59">
                <a:moveTo>
                  <a:pt x="28" y="0"/>
                </a:moveTo>
                <a:lnTo>
                  <a:pt x="57" y="29"/>
                </a:lnTo>
                <a:lnTo>
                  <a:pt x="28" y="59"/>
                </a:lnTo>
                <a:lnTo>
                  <a:pt x="0" y="29"/>
                </a:lnTo>
                <a:lnTo>
                  <a:pt x="28" y="0"/>
                </a:lnTo>
                <a:close/>
              </a:path>
            </a:pathLst>
          </a:custGeom>
          <a:solidFill>
            <a:srgbClr val="00FFFF"/>
          </a:solidFill>
          <a:ln w="6350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663" name="Freeform 157"/>
          <p:cNvSpPr>
            <a:spLocks/>
          </p:cNvSpPr>
          <p:nvPr/>
        </p:nvSpPr>
        <p:spPr bwMode="auto">
          <a:xfrm>
            <a:off x="2749550" y="2984500"/>
            <a:ext cx="90488" cy="95250"/>
          </a:xfrm>
          <a:custGeom>
            <a:avLst/>
            <a:gdLst>
              <a:gd name="T0" fmla="*/ 2147483647 w 57"/>
              <a:gd name="T1" fmla="*/ 0 h 60"/>
              <a:gd name="T2" fmla="*/ 2147483647 w 57"/>
              <a:gd name="T3" fmla="*/ 2147483647 h 60"/>
              <a:gd name="T4" fmla="*/ 2147483647 w 57"/>
              <a:gd name="T5" fmla="*/ 2147483647 h 60"/>
              <a:gd name="T6" fmla="*/ 0 w 57"/>
              <a:gd name="T7" fmla="*/ 2147483647 h 60"/>
              <a:gd name="T8" fmla="*/ 2147483647 w 57"/>
              <a:gd name="T9" fmla="*/ 0 h 6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7"/>
              <a:gd name="T16" fmla="*/ 0 h 60"/>
              <a:gd name="T17" fmla="*/ 57 w 57"/>
              <a:gd name="T18" fmla="*/ 60 h 6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7" h="60">
                <a:moveTo>
                  <a:pt x="28" y="0"/>
                </a:moveTo>
                <a:lnTo>
                  <a:pt x="57" y="30"/>
                </a:lnTo>
                <a:lnTo>
                  <a:pt x="28" y="60"/>
                </a:lnTo>
                <a:lnTo>
                  <a:pt x="0" y="30"/>
                </a:lnTo>
                <a:lnTo>
                  <a:pt x="28" y="0"/>
                </a:lnTo>
                <a:close/>
              </a:path>
            </a:pathLst>
          </a:custGeom>
          <a:solidFill>
            <a:srgbClr val="000080"/>
          </a:solidFill>
          <a:ln w="6350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664" name="Rectangle 158"/>
          <p:cNvSpPr>
            <a:spLocks noChangeArrowheads="1"/>
          </p:cNvSpPr>
          <p:nvPr/>
        </p:nvSpPr>
        <p:spPr bwMode="auto">
          <a:xfrm>
            <a:off x="1747838" y="3784601"/>
            <a:ext cx="43282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ko-KR" altLang="en-US" sz="600">
                <a:solidFill>
                  <a:srgbClr val="000000"/>
                </a:solidFill>
                <a:latin typeface="Arial" charset="0"/>
                <a:ea typeface="Gulim" charset="-127"/>
              </a:rPr>
              <a:t>0</a:t>
            </a:r>
            <a:endParaRPr lang="ko-KR" altLang="en-US" sz="1800">
              <a:latin typeface="Arial" charset="0"/>
              <a:ea typeface="Gulim" charset="-127"/>
            </a:endParaRPr>
          </a:p>
        </p:txBody>
      </p:sp>
      <p:sp>
        <p:nvSpPr>
          <p:cNvPr id="25665" name="Rectangle 159"/>
          <p:cNvSpPr>
            <a:spLocks noChangeArrowheads="1"/>
          </p:cNvSpPr>
          <p:nvPr/>
        </p:nvSpPr>
        <p:spPr bwMode="auto">
          <a:xfrm>
            <a:off x="1747838" y="3624264"/>
            <a:ext cx="43282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ko-KR" altLang="en-US" sz="600">
                <a:solidFill>
                  <a:srgbClr val="000000"/>
                </a:solidFill>
                <a:latin typeface="Arial" charset="0"/>
                <a:ea typeface="Gulim" charset="-127"/>
              </a:rPr>
              <a:t>1</a:t>
            </a:r>
            <a:endParaRPr lang="ko-KR" altLang="en-US" sz="1800">
              <a:latin typeface="Arial" charset="0"/>
              <a:ea typeface="Gulim" charset="-127"/>
            </a:endParaRPr>
          </a:p>
        </p:txBody>
      </p:sp>
      <p:sp>
        <p:nvSpPr>
          <p:cNvPr id="25666" name="Rectangle 160"/>
          <p:cNvSpPr>
            <a:spLocks noChangeArrowheads="1"/>
          </p:cNvSpPr>
          <p:nvPr/>
        </p:nvSpPr>
        <p:spPr bwMode="auto">
          <a:xfrm>
            <a:off x="1747838" y="3462339"/>
            <a:ext cx="43282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ko-KR" altLang="en-US" sz="600">
                <a:solidFill>
                  <a:srgbClr val="000000"/>
                </a:solidFill>
                <a:latin typeface="Arial" charset="0"/>
                <a:ea typeface="Gulim" charset="-127"/>
              </a:rPr>
              <a:t>2</a:t>
            </a:r>
            <a:endParaRPr lang="ko-KR" altLang="en-US" sz="1800">
              <a:latin typeface="Arial" charset="0"/>
              <a:ea typeface="Gulim" charset="-127"/>
            </a:endParaRPr>
          </a:p>
        </p:txBody>
      </p:sp>
      <p:sp>
        <p:nvSpPr>
          <p:cNvPr id="25667" name="Rectangle 161"/>
          <p:cNvSpPr>
            <a:spLocks noChangeArrowheads="1"/>
          </p:cNvSpPr>
          <p:nvPr/>
        </p:nvSpPr>
        <p:spPr bwMode="auto">
          <a:xfrm>
            <a:off x="1747838" y="3302001"/>
            <a:ext cx="43282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ko-KR" altLang="en-US" sz="600">
                <a:solidFill>
                  <a:srgbClr val="000000"/>
                </a:solidFill>
                <a:latin typeface="Arial" charset="0"/>
                <a:ea typeface="Gulim" charset="-127"/>
              </a:rPr>
              <a:t>3</a:t>
            </a:r>
            <a:endParaRPr lang="ko-KR" altLang="en-US" sz="1800">
              <a:latin typeface="Arial" charset="0"/>
              <a:ea typeface="Gulim" charset="-127"/>
            </a:endParaRPr>
          </a:p>
        </p:txBody>
      </p:sp>
      <p:sp>
        <p:nvSpPr>
          <p:cNvPr id="25668" name="Rectangle 162"/>
          <p:cNvSpPr>
            <a:spLocks noChangeArrowheads="1"/>
          </p:cNvSpPr>
          <p:nvPr/>
        </p:nvSpPr>
        <p:spPr bwMode="auto">
          <a:xfrm>
            <a:off x="1747838" y="3140076"/>
            <a:ext cx="43282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ko-KR" altLang="en-US" sz="600">
                <a:solidFill>
                  <a:srgbClr val="000000"/>
                </a:solidFill>
                <a:latin typeface="Arial" charset="0"/>
                <a:ea typeface="Gulim" charset="-127"/>
              </a:rPr>
              <a:t>4</a:t>
            </a:r>
            <a:endParaRPr lang="ko-KR" altLang="en-US" sz="1800">
              <a:latin typeface="Arial" charset="0"/>
              <a:ea typeface="Gulim" charset="-127"/>
            </a:endParaRPr>
          </a:p>
        </p:txBody>
      </p:sp>
      <p:sp>
        <p:nvSpPr>
          <p:cNvPr id="25669" name="Rectangle 163"/>
          <p:cNvSpPr>
            <a:spLocks noChangeArrowheads="1"/>
          </p:cNvSpPr>
          <p:nvPr/>
        </p:nvSpPr>
        <p:spPr bwMode="auto">
          <a:xfrm>
            <a:off x="1747838" y="2978151"/>
            <a:ext cx="43282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ko-KR" altLang="en-US" sz="600">
                <a:solidFill>
                  <a:srgbClr val="000000"/>
                </a:solidFill>
                <a:latin typeface="Arial" charset="0"/>
                <a:ea typeface="Gulim" charset="-127"/>
              </a:rPr>
              <a:t>5</a:t>
            </a:r>
            <a:endParaRPr lang="ko-KR" altLang="en-US" sz="1800">
              <a:latin typeface="Arial" charset="0"/>
              <a:ea typeface="Gulim" charset="-127"/>
            </a:endParaRPr>
          </a:p>
        </p:txBody>
      </p:sp>
      <p:sp>
        <p:nvSpPr>
          <p:cNvPr id="25670" name="Rectangle 164"/>
          <p:cNvSpPr>
            <a:spLocks noChangeArrowheads="1"/>
          </p:cNvSpPr>
          <p:nvPr/>
        </p:nvSpPr>
        <p:spPr bwMode="auto">
          <a:xfrm>
            <a:off x="1747838" y="2824164"/>
            <a:ext cx="43282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ko-KR" altLang="en-US" sz="600">
                <a:solidFill>
                  <a:srgbClr val="000000"/>
                </a:solidFill>
                <a:latin typeface="Arial" charset="0"/>
                <a:ea typeface="Gulim" charset="-127"/>
              </a:rPr>
              <a:t>6</a:t>
            </a:r>
            <a:endParaRPr lang="ko-KR" altLang="en-US" sz="1800">
              <a:latin typeface="Arial" charset="0"/>
              <a:ea typeface="Gulim" charset="-127"/>
            </a:endParaRPr>
          </a:p>
        </p:txBody>
      </p:sp>
      <p:sp>
        <p:nvSpPr>
          <p:cNvPr id="25671" name="Rectangle 165"/>
          <p:cNvSpPr>
            <a:spLocks noChangeArrowheads="1"/>
          </p:cNvSpPr>
          <p:nvPr/>
        </p:nvSpPr>
        <p:spPr bwMode="auto">
          <a:xfrm>
            <a:off x="1747838" y="2662239"/>
            <a:ext cx="43282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ko-KR" altLang="en-US" sz="600">
                <a:solidFill>
                  <a:srgbClr val="000000"/>
                </a:solidFill>
                <a:latin typeface="Arial" charset="0"/>
                <a:ea typeface="Gulim" charset="-127"/>
              </a:rPr>
              <a:t>7</a:t>
            </a:r>
            <a:endParaRPr lang="ko-KR" altLang="en-US" sz="1800">
              <a:latin typeface="Arial" charset="0"/>
              <a:ea typeface="Gulim" charset="-127"/>
            </a:endParaRPr>
          </a:p>
        </p:txBody>
      </p:sp>
      <p:sp>
        <p:nvSpPr>
          <p:cNvPr id="25672" name="Rectangle 166"/>
          <p:cNvSpPr>
            <a:spLocks noChangeArrowheads="1"/>
          </p:cNvSpPr>
          <p:nvPr/>
        </p:nvSpPr>
        <p:spPr bwMode="auto">
          <a:xfrm>
            <a:off x="1747838" y="2501901"/>
            <a:ext cx="43282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ko-KR" altLang="en-US" sz="600">
                <a:solidFill>
                  <a:srgbClr val="000000"/>
                </a:solidFill>
                <a:latin typeface="Arial" charset="0"/>
                <a:ea typeface="Gulim" charset="-127"/>
              </a:rPr>
              <a:t>8</a:t>
            </a:r>
            <a:endParaRPr lang="ko-KR" altLang="en-US" sz="1800">
              <a:latin typeface="Arial" charset="0"/>
              <a:ea typeface="Gulim" charset="-127"/>
            </a:endParaRPr>
          </a:p>
        </p:txBody>
      </p:sp>
      <p:sp>
        <p:nvSpPr>
          <p:cNvPr id="25673" name="Rectangle 167"/>
          <p:cNvSpPr>
            <a:spLocks noChangeArrowheads="1"/>
          </p:cNvSpPr>
          <p:nvPr/>
        </p:nvSpPr>
        <p:spPr bwMode="auto">
          <a:xfrm>
            <a:off x="1747838" y="2339976"/>
            <a:ext cx="43282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ko-KR" altLang="en-US" sz="600">
                <a:solidFill>
                  <a:srgbClr val="000000"/>
                </a:solidFill>
                <a:latin typeface="Arial" charset="0"/>
                <a:ea typeface="Gulim" charset="-127"/>
              </a:rPr>
              <a:t>9</a:t>
            </a:r>
            <a:endParaRPr lang="ko-KR" altLang="en-US" sz="1800">
              <a:latin typeface="Arial" charset="0"/>
              <a:ea typeface="Gulim" charset="-127"/>
            </a:endParaRPr>
          </a:p>
        </p:txBody>
      </p:sp>
      <p:sp>
        <p:nvSpPr>
          <p:cNvPr id="25674" name="Rectangle 168"/>
          <p:cNvSpPr>
            <a:spLocks noChangeArrowheads="1"/>
          </p:cNvSpPr>
          <p:nvPr/>
        </p:nvSpPr>
        <p:spPr bwMode="auto">
          <a:xfrm>
            <a:off x="1709738" y="2178051"/>
            <a:ext cx="86562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ko-KR" altLang="en-US" sz="600">
                <a:solidFill>
                  <a:srgbClr val="000000"/>
                </a:solidFill>
                <a:latin typeface="Arial" charset="0"/>
                <a:ea typeface="Gulim" charset="-127"/>
              </a:rPr>
              <a:t>10</a:t>
            </a:r>
            <a:endParaRPr lang="ko-KR" altLang="en-US" sz="1800">
              <a:latin typeface="Arial" charset="0"/>
              <a:ea typeface="Gulim" charset="-127"/>
            </a:endParaRPr>
          </a:p>
        </p:txBody>
      </p:sp>
      <p:sp>
        <p:nvSpPr>
          <p:cNvPr id="25675" name="Rectangle 169"/>
          <p:cNvSpPr>
            <a:spLocks noChangeArrowheads="1"/>
          </p:cNvSpPr>
          <p:nvPr/>
        </p:nvSpPr>
        <p:spPr bwMode="auto">
          <a:xfrm>
            <a:off x="1819275" y="3892551"/>
            <a:ext cx="43282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ko-KR" altLang="en-US" sz="600">
                <a:solidFill>
                  <a:srgbClr val="000000"/>
                </a:solidFill>
                <a:latin typeface="Arial" charset="0"/>
                <a:ea typeface="Gulim" charset="-127"/>
              </a:rPr>
              <a:t>0</a:t>
            </a:r>
            <a:endParaRPr lang="ko-KR" altLang="en-US" sz="1800">
              <a:latin typeface="Arial" charset="0"/>
              <a:ea typeface="Gulim" charset="-127"/>
            </a:endParaRPr>
          </a:p>
        </p:txBody>
      </p:sp>
      <p:sp>
        <p:nvSpPr>
          <p:cNvPr id="25676" name="Rectangle 170"/>
          <p:cNvSpPr>
            <a:spLocks noChangeArrowheads="1"/>
          </p:cNvSpPr>
          <p:nvPr/>
        </p:nvSpPr>
        <p:spPr bwMode="auto">
          <a:xfrm>
            <a:off x="2011363" y="3892551"/>
            <a:ext cx="43282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ko-KR" altLang="en-US" sz="600">
                <a:solidFill>
                  <a:srgbClr val="000000"/>
                </a:solidFill>
                <a:latin typeface="Arial" charset="0"/>
                <a:ea typeface="Gulim" charset="-127"/>
              </a:rPr>
              <a:t>1</a:t>
            </a:r>
            <a:endParaRPr lang="ko-KR" altLang="en-US" sz="1800">
              <a:latin typeface="Arial" charset="0"/>
              <a:ea typeface="Gulim" charset="-127"/>
            </a:endParaRPr>
          </a:p>
        </p:txBody>
      </p:sp>
      <p:sp>
        <p:nvSpPr>
          <p:cNvPr id="25677" name="Rectangle 171"/>
          <p:cNvSpPr>
            <a:spLocks noChangeArrowheads="1"/>
          </p:cNvSpPr>
          <p:nvPr/>
        </p:nvSpPr>
        <p:spPr bwMode="auto">
          <a:xfrm>
            <a:off x="2197100" y="3892551"/>
            <a:ext cx="43282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ko-KR" altLang="en-US" sz="600">
                <a:solidFill>
                  <a:srgbClr val="000000"/>
                </a:solidFill>
                <a:latin typeface="Arial" charset="0"/>
                <a:ea typeface="Gulim" charset="-127"/>
              </a:rPr>
              <a:t>2</a:t>
            </a:r>
            <a:endParaRPr lang="ko-KR" altLang="en-US" sz="1800">
              <a:latin typeface="Arial" charset="0"/>
              <a:ea typeface="Gulim" charset="-127"/>
            </a:endParaRPr>
          </a:p>
        </p:txBody>
      </p:sp>
      <p:sp>
        <p:nvSpPr>
          <p:cNvPr id="25678" name="Rectangle 172"/>
          <p:cNvSpPr>
            <a:spLocks noChangeArrowheads="1"/>
          </p:cNvSpPr>
          <p:nvPr/>
        </p:nvSpPr>
        <p:spPr bwMode="auto">
          <a:xfrm>
            <a:off x="2390775" y="3892551"/>
            <a:ext cx="43282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ko-KR" altLang="en-US" sz="600">
                <a:solidFill>
                  <a:srgbClr val="000000"/>
                </a:solidFill>
                <a:latin typeface="Arial" charset="0"/>
                <a:ea typeface="Gulim" charset="-127"/>
              </a:rPr>
              <a:t>3</a:t>
            </a:r>
            <a:endParaRPr lang="ko-KR" altLang="en-US" sz="1800">
              <a:latin typeface="Arial" charset="0"/>
              <a:ea typeface="Gulim" charset="-127"/>
            </a:endParaRPr>
          </a:p>
        </p:txBody>
      </p:sp>
      <p:sp>
        <p:nvSpPr>
          <p:cNvPr id="25679" name="Rectangle 173"/>
          <p:cNvSpPr>
            <a:spLocks noChangeArrowheads="1"/>
          </p:cNvSpPr>
          <p:nvPr/>
        </p:nvSpPr>
        <p:spPr bwMode="auto">
          <a:xfrm>
            <a:off x="2582863" y="3892551"/>
            <a:ext cx="43282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ko-KR" altLang="en-US" sz="600">
                <a:solidFill>
                  <a:srgbClr val="000000"/>
                </a:solidFill>
                <a:latin typeface="Arial" charset="0"/>
                <a:ea typeface="Gulim" charset="-127"/>
              </a:rPr>
              <a:t>4</a:t>
            </a:r>
            <a:endParaRPr lang="ko-KR" altLang="en-US" sz="1800">
              <a:latin typeface="Arial" charset="0"/>
              <a:ea typeface="Gulim" charset="-127"/>
            </a:endParaRPr>
          </a:p>
        </p:txBody>
      </p:sp>
      <p:sp>
        <p:nvSpPr>
          <p:cNvPr id="25680" name="Rectangle 174"/>
          <p:cNvSpPr>
            <a:spLocks noChangeArrowheads="1"/>
          </p:cNvSpPr>
          <p:nvPr/>
        </p:nvSpPr>
        <p:spPr bwMode="auto">
          <a:xfrm>
            <a:off x="2774950" y="3892551"/>
            <a:ext cx="43282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ko-KR" altLang="en-US" sz="600">
                <a:solidFill>
                  <a:srgbClr val="000000"/>
                </a:solidFill>
                <a:latin typeface="Arial" charset="0"/>
                <a:ea typeface="Gulim" charset="-127"/>
              </a:rPr>
              <a:t>5</a:t>
            </a:r>
            <a:endParaRPr lang="ko-KR" altLang="en-US" sz="1800">
              <a:latin typeface="Arial" charset="0"/>
              <a:ea typeface="Gulim" charset="-127"/>
            </a:endParaRPr>
          </a:p>
        </p:txBody>
      </p:sp>
      <p:sp>
        <p:nvSpPr>
          <p:cNvPr id="25681" name="Rectangle 175"/>
          <p:cNvSpPr>
            <a:spLocks noChangeArrowheads="1"/>
          </p:cNvSpPr>
          <p:nvPr/>
        </p:nvSpPr>
        <p:spPr bwMode="auto">
          <a:xfrm>
            <a:off x="2962275" y="3892551"/>
            <a:ext cx="43282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ko-KR" altLang="en-US" sz="600">
                <a:solidFill>
                  <a:srgbClr val="000000"/>
                </a:solidFill>
                <a:latin typeface="Arial" charset="0"/>
                <a:ea typeface="Gulim" charset="-127"/>
              </a:rPr>
              <a:t>6</a:t>
            </a:r>
            <a:endParaRPr lang="ko-KR" altLang="en-US" sz="1800">
              <a:latin typeface="Arial" charset="0"/>
              <a:ea typeface="Gulim" charset="-127"/>
            </a:endParaRPr>
          </a:p>
        </p:txBody>
      </p:sp>
      <p:sp>
        <p:nvSpPr>
          <p:cNvPr id="25682" name="Rectangle 176"/>
          <p:cNvSpPr>
            <a:spLocks noChangeArrowheads="1"/>
          </p:cNvSpPr>
          <p:nvPr/>
        </p:nvSpPr>
        <p:spPr bwMode="auto">
          <a:xfrm>
            <a:off x="3154363" y="3892551"/>
            <a:ext cx="43282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ko-KR" altLang="en-US" sz="600">
                <a:solidFill>
                  <a:srgbClr val="000000"/>
                </a:solidFill>
                <a:latin typeface="Arial" charset="0"/>
                <a:ea typeface="Gulim" charset="-127"/>
              </a:rPr>
              <a:t>7</a:t>
            </a:r>
            <a:endParaRPr lang="ko-KR" altLang="en-US" sz="1800">
              <a:latin typeface="Arial" charset="0"/>
              <a:ea typeface="Gulim" charset="-127"/>
            </a:endParaRPr>
          </a:p>
        </p:txBody>
      </p:sp>
      <p:sp>
        <p:nvSpPr>
          <p:cNvPr id="25683" name="Rectangle 177"/>
          <p:cNvSpPr>
            <a:spLocks noChangeArrowheads="1"/>
          </p:cNvSpPr>
          <p:nvPr/>
        </p:nvSpPr>
        <p:spPr bwMode="auto">
          <a:xfrm>
            <a:off x="3346450" y="3892551"/>
            <a:ext cx="43282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ko-KR" altLang="en-US" sz="600">
                <a:solidFill>
                  <a:srgbClr val="000000"/>
                </a:solidFill>
                <a:latin typeface="Arial" charset="0"/>
                <a:ea typeface="Gulim" charset="-127"/>
              </a:rPr>
              <a:t>8</a:t>
            </a:r>
            <a:endParaRPr lang="ko-KR" altLang="en-US" sz="1800">
              <a:latin typeface="Arial" charset="0"/>
              <a:ea typeface="Gulim" charset="-127"/>
            </a:endParaRPr>
          </a:p>
        </p:txBody>
      </p:sp>
      <p:sp>
        <p:nvSpPr>
          <p:cNvPr id="25684" name="Rectangle 178"/>
          <p:cNvSpPr>
            <a:spLocks noChangeArrowheads="1"/>
          </p:cNvSpPr>
          <p:nvPr/>
        </p:nvSpPr>
        <p:spPr bwMode="auto">
          <a:xfrm>
            <a:off x="3533775" y="3892551"/>
            <a:ext cx="43282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ko-KR" altLang="en-US" sz="600">
                <a:solidFill>
                  <a:srgbClr val="000000"/>
                </a:solidFill>
                <a:latin typeface="Arial" charset="0"/>
                <a:ea typeface="Gulim" charset="-127"/>
              </a:rPr>
              <a:t>9</a:t>
            </a:r>
            <a:endParaRPr lang="ko-KR" altLang="en-US" sz="1800">
              <a:latin typeface="Arial" charset="0"/>
              <a:ea typeface="Gulim" charset="-127"/>
            </a:endParaRPr>
          </a:p>
        </p:txBody>
      </p:sp>
      <p:sp>
        <p:nvSpPr>
          <p:cNvPr id="25685" name="Rectangle 179"/>
          <p:cNvSpPr>
            <a:spLocks noChangeArrowheads="1"/>
          </p:cNvSpPr>
          <p:nvPr/>
        </p:nvSpPr>
        <p:spPr bwMode="auto">
          <a:xfrm>
            <a:off x="3706813" y="3892551"/>
            <a:ext cx="86562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ko-KR" altLang="en-US" sz="600">
                <a:solidFill>
                  <a:srgbClr val="000000"/>
                </a:solidFill>
                <a:latin typeface="Arial" charset="0"/>
                <a:ea typeface="Gulim" charset="-127"/>
              </a:rPr>
              <a:t>10</a:t>
            </a:r>
            <a:endParaRPr lang="ko-KR" altLang="en-US" sz="1800">
              <a:latin typeface="Arial" charset="0"/>
              <a:ea typeface="Gulim" charset="-127"/>
            </a:endParaRPr>
          </a:p>
        </p:txBody>
      </p:sp>
      <p:sp>
        <p:nvSpPr>
          <p:cNvPr id="25686" name="Rectangle 180"/>
          <p:cNvSpPr>
            <a:spLocks noChangeArrowheads="1"/>
          </p:cNvSpPr>
          <p:nvPr/>
        </p:nvSpPr>
        <p:spPr bwMode="auto">
          <a:xfrm>
            <a:off x="1625600" y="2084389"/>
            <a:ext cx="2222500" cy="1990725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25687" name="Text Box 181"/>
          <p:cNvSpPr txBox="1">
            <a:spLocks noChangeArrowheads="1"/>
          </p:cNvSpPr>
          <p:nvPr/>
        </p:nvSpPr>
        <p:spPr bwMode="auto">
          <a:xfrm>
            <a:off x="1752600" y="4572001"/>
            <a:ext cx="1905000" cy="106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ko-KR" sz="1400">
                <a:latin typeface="Arial" charset="0"/>
                <a:ea typeface="Gulim" charset="-127"/>
              </a:rPr>
              <a:t>K=2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ko-KR" sz="1400">
                <a:latin typeface="Arial" charset="0"/>
                <a:ea typeface="Gulim" charset="-127"/>
              </a:rPr>
              <a:t>Arbitrarily choose K object as initial cluster center</a:t>
            </a:r>
          </a:p>
        </p:txBody>
      </p:sp>
      <p:sp>
        <p:nvSpPr>
          <p:cNvPr id="25688" name="Line 182"/>
          <p:cNvSpPr>
            <a:spLocks noChangeShapeType="1"/>
          </p:cNvSpPr>
          <p:nvPr/>
        </p:nvSpPr>
        <p:spPr bwMode="auto">
          <a:xfrm flipV="1">
            <a:off x="2590800" y="4267200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5689" name="Line 183"/>
          <p:cNvSpPr>
            <a:spLocks noChangeShapeType="1"/>
          </p:cNvSpPr>
          <p:nvPr/>
        </p:nvSpPr>
        <p:spPr bwMode="auto">
          <a:xfrm>
            <a:off x="3962400" y="2895600"/>
            <a:ext cx="685800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5690" name="Text Box 184"/>
          <p:cNvSpPr txBox="1">
            <a:spLocks noChangeArrowheads="1"/>
          </p:cNvSpPr>
          <p:nvPr/>
        </p:nvSpPr>
        <p:spPr bwMode="auto">
          <a:xfrm>
            <a:off x="3886200" y="3124201"/>
            <a:ext cx="8382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ko-KR" sz="1400">
                <a:latin typeface="Arial" charset="0"/>
                <a:ea typeface="Gulim" charset="-127"/>
              </a:rPr>
              <a:t>Assign each objects to most similar center</a:t>
            </a:r>
          </a:p>
        </p:txBody>
      </p:sp>
      <p:sp>
        <p:nvSpPr>
          <p:cNvPr id="25691" name="Text Box 185"/>
          <p:cNvSpPr txBox="1">
            <a:spLocks noChangeArrowheads="1"/>
          </p:cNvSpPr>
          <p:nvPr/>
        </p:nvSpPr>
        <p:spPr bwMode="auto">
          <a:xfrm>
            <a:off x="7162800" y="3048001"/>
            <a:ext cx="8382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ko-KR" sz="1400">
                <a:latin typeface="Arial" charset="0"/>
                <a:ea typeface="Gulim" charset="-127"/>
              </a:rPr>
              <a:t>Update the cluster means</a:t>
            </a:r>
          </a:p>
        </p:txBody>
      </p:sp>
      <p:sp>
        <p:nvSpPr>
          <p:cNvPr id="25692" name="Freeform 186"/>
          <p:cNvSpPr>
            <a:spLocks/>
          </p:cNvSpPr>
          <p:nvPr/>
        </p:nvSpPr>
        <p:spPr bwMode="auto">
          <a:xfrm>
            <a:off x="2362200" y="3136900"/>
            <a:ext cx="88900" cy="95250"/>
          </a:xfrm>
          <a:custGeom>
            <a:avLst/>
            <a:gdLst>
              <a:gd name="T0" fmla="*/ 2147483647 w 56"/>
              <a:gd name="T1" fmla="*/ 0 h 60"/>
              <a:gd name="T2" fmla="*/ 2147483647 w 56"/>
              <a:gd name="T3" fmla="*/ 2147483647 h 60"/>
              <a:gd name="T4" fmla="*/ 2147483647 w 56"/>
              <a:gd name="T5" fmla="*/ 2147483647 h 60"/>
              <a:gd name="T6" fmla="*/ 0 w 56"/>
              <a:gd name="T7" fmla="*/ 2147483647 h 60"/>
              <a:gd name="T8" fmla="*/ 2147483647 w 56"/>
              <a:gd name="T9" fmla="*/ 0 h 6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6"/>
              <a:gd name="T16" fmla="*/ 0 h 60"/>
              <a:gd name="T17" fmla="*/ 56 w 56"/>
              <a:gd name="T18" fmla="*/ 60 h 6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6" h="60">
                <a:moveTo>
                  <a:pt x="28" y="0"/>
                </a:moveTo>
                <a:lnTo>
                  <a:pt x="56" y="30"/>
                </a:lnTo>
                <a:lnTo>
                  <a:pt x="28" y="60"/>
                </a:lnTo>
                <a:lnTo>
                  <a:pt x="0" y="30"/>
                </a:lnTo>
                <a:lnTo>
                  <a:pt x="28" y="0"/>
                </a:lnTo>
                <a:close/>
              </a:path>
            </a:pathLst>
          </a:custGeom>
          <a:solidFill>
            <a:srgbClr val="00FFFF"/>
          </a:solidFill>
          <a:ln w="6350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693" name="Freeform 187"/>
          <p:cNvSpPr>
            <a:spLocks/>
          </p:cNvSpPr>
          <p:nvPr/>
        </p:nvSpPr>
        <p:spPr bwMode="auto">
          <a:xfrm>
            <a:off x="3124200" y="2971801"/>
            <a:ext cx="88900" cy="93663"/>
          </a:xfrm>
          <a:custGeom>
            <a:avLst/>
            <a:gdLst>
              <a:gd name="T0" fmla="*/ 2147483647 w 56"/>
              <a:gd name="T1" fmla="*/ 0 h 59"/>
              <a:gd name="T2" fmla="*/ 2147483647 w 56"/>
              <a:gd name="T3" fmla="*/ 2147483647 h 59"/>
              <a:gd name="T4" fmla="*/ 2147483647 w 56"/>
              <a:gd name="T5" fmla="*/ 2147483647 h 59"/>
              <a:gd name="T6" fmla="*/ 0 w 56"/>
              <a:gd name="T7" fmla="*/ 2147483647 h 59"/>
              <a:gd name="T8" fmla="*/ 2147483647 w 56"/>
              <a:gd name="T9" fmla="*/ 0 h 5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6"/>
              <a:gd name="T16" fmla="*/ 0 h 59"/>
              <a:gd name="T17" fmla="*/ 56 w 56"/>
              <a:gd name="T18" fmla="*/ 59 h 5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6" h="59">
                <a:moveTo>
                  <a:pt x="28" y="0"/>
                </a:moveTo>
                <a:lnTo>
                  <a:pt x="56" y="29"/>
                </a:lnTo>
                <a:lnTo>
                  <a:pt x="28" y="59"/>
                </a:lnTo>
                <a:lnTo>
                  <a:pt x="0" y="29"/>
                </a:lnTo>
                <a:lnTo>
                  <a:pt x="28" y="0"/>
                </a:lnTo>
                <a:close/>
              </a:path>
            </a:pathLst>
          </a:custGeom>
          <a:solidFill>
            <a:srgbClr val="000080"/>
          </a:solidFill>
          <a:ln w="6350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694" name="Oval 188"/>
          <p:cNvSpPr>
            <a:spLocks noChangeArrowheads="1"/>
          </p:cNvSpPr>
          <p:nvPr/>
        </p:nvSpPr>
        <p:spPr bwMode="auto">
          <a:xfrm>
            <a:off x="1981200" y="3265488"/>
            <a:ext cx="84138" cy="87312"/>
          </a:xfrm>
          <a:prstGeom prst="ellipse">
            <a:avLst/>
          </a:prstGeom>
          <a:solidFill>
            <a:srgbClr val="FF0000"/>
          </a:solidFill>
          <a:ln w="6350">
            <a:solidFill>
              <a:srgbClr val="FF0000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25695" name="Oval 189"/>
          <p:cNvSpPr>
            <a:spLocks noChangeArrowheads="1"/>
          </p:cNvSpPr>
          <p:nvPr/>
        </p:nvSpPr>
        <p:spPr bwMode="auto">
          <a:xfrm>
            <a:off x="3497264" y="3113088"/>
            <a:ext cx="84137" cy="87312"/>
          </a:xfrm>
          <a:prstGeom prst="ellipse">
            <a:avLst/>
          </a:prstGeom>
          <a:solidFill>
            <a:srgbClr val="FF0000"/>
          </a:solidFill>
          <a:ln w="6350">
            <a:solidFill>
              <a:srgbClr val="FF0000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25696" name="Text Box 190"/>
          <p:cNvSpPr txBox="1">
            <a:spLocks noChangeArrowheads="1"/>
          </p:cNvSpPr>
          <p:nvPr/>
        </p:nvSpPr>
        <p:spPr bwMode="auto">
          <a:xfrm>
            <a:off x="7162800" y="5334001"/>
            <a:ext cx="8382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ko-KR" sz="1400">
                <a:latin typeface="Arial" charset="0"/>
                <a:ea typeface="Gulim" charset="-127"/>
              </a:rPr>
              <a:t>Update the cluster means</a:t>
            </a:r>
          </a:p>
        </p:txBody>
      </p:sp>
      <p:sp>
        <p:nvSpPr>
          <p:cNvPr id="25697" name="Text Box 191"/>
          <p:cNvSpPr txBox="1">
            <a:spLocks noChangeArrowheads="1"/>
          </p:cNvSpPr>
          <p:nvPr/>
        </p:nvSpPr>
        <p:spPr bwMode="auto">
          <a:xfrm>
            <a:off x="9372600" y="4114800"/>
            <a:ext cx="990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ko-KR" sz="1400">
                <a:latin typeface="Arial" charset="0"/>
                <a:ea typeface="Gulim" charset="-127"/>
              </a:rPr>
              <a:t>reassign</a:t>
            </a:r>
          </a:p>
        </p:txBody>
      </p:sp>
      <p:sp>
        <p:nvSpPr>
          <p:cNvPr id="25698" name="Line 192"/>
          <p:cNvSpPr>
            <a:spLocks noChangeShapeType="1"/>
          </p:cNvSpPr>
          <p:nvPr/>
        </p:nvSpPr>
        <p:spPr bwMode="auto">
          <a:xfrm flipV="1">
            <a:off x="5791200" y="41148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5699" name="Text Box 193"/>
          <p:cNvSpPr txBox="1">
            <a:spLocks noChangeArrowheads="1"/>
          </p:cNvSpPr>
          <p:nvPr/>
        </p:nvSpPr>
        <p:spPr bwMode="auto">
          <a:xfrm>
            <a:off x="5943600" y="4114800"/>
            <a:ext cx="990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ko-KR" sz="1400">
                <a:latin typeface="Arial" charset="0"/>
                <a:ea typeface="Gulim" charset="-127"/>
              </a:rPr>
              <a:t>reassign</a:t>
            </a:r>
          </a:p>
        </p:txBody>
      </p:sp>
      <p:sp>
        <p:nvSpPr>
          <p:cNvPr id="25701" name="文字方塊 32"/>
          <p:cNvSpPr txBox="1">
            <a:spLocks noChangeArrowheads="1"/>
          </p:cNvSpPr>
          <p:nvPr/>
        </p:nvSpPr>
        <p:spPr bwMode="auto">
          <a:xfrm>
            <a:off x="4872038" y="6597651"/>
            <a:ext cx="23034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200">
                <a:solidFill>
                  <a:srgbClr val="A6A6A6"/>
                </a:solidFill>
              </a:rPr>
              <a:t>Source: Han &amp; Kamber (2006)</a:t>
            </a:r>
            <a:endParaRPr lang="zh-TW" altLang="en-US" sz="1200">
              <a:solidFill>
                <a:srgbClr val="A6A6A6"/>
              </a:solidFill>
            </a:endParaRPr>
          </a:p>
        </p:txBody>
      </p:sp>
      <p:sp>
        <p:nvSpPr>
          <p:cNvPr id="2" name="投影片編號版面配置區 3">
            <a:extLst>
              <a:ext uri="{FF2B5EF4-FFF2-40B4-BE49-F238E27FC236}">
                <a16:creationId xmlns:a16="http://schemas.microsoft.com/office/drawing/2014/main" id="{F35D179E-E05A-78E8-1ED6-AF3A091536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159797" y="6562244"/>
            <a:ext cx="960699" cy="23965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D17534CD-D267-674F-9F6C-F56541ABCA70}" type="slidenum">
              <a:rPr kumimoji="0" lang="zh-TW" altLang="en-US">
                <a:solidFill>
                  <a:srgbClr val="898989"/>
                </a:solidFill>
                <a:latin typeface="Calibri" charset="0"/>
              </a:rPr>
              <a:pPr eaLnBrk="1" hangingPunct="1"/>
              <a:t>119</a:t>
            </a:fld>
            <a:endParaRPr kumimoji="0" lang="zh-TW" altLang="en-US" dirty="0">
              <a:solidFill>
                <a:srgbClr val="898989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3436651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ADDBD-93A7-814E-B7F0-6028738BF5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5807" y="57177"/>
            <a:ext cx="8229600" cy="926465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Hands-On Machine Learning with </a:t>
            </a:r>
            <a:br>
              <a:rPr lang="en-US" sz="3600" dirty="0">
                <a:solidFill>
                  <a:schemeClr val="accent1"/>
                </a:solidFill>
              </a:rPr>
            </a:br>
            <a:r>
              <a:rPr lang="en-US" sz="3600" dirty="0" err="1">
                <a:solidFill>
                  <a:schemeClr val="accent1"/>
                </a:solidFill>
              </a:rPr>
              <a:t>Scikit</a:t>
            </a:r>
            <a:r>
              <a:rPr lang="en-US" sz="3600" dirty="0">
                <a:solidFill>
                  <a:schemeClr val="accent1"/>
                </a:solidFill>
              </a:rPr>
              <a:t>-Learn, </a:t>
            </a:r>
            <a:r>
              <a:rPr lang="en-US" sz="3600" dirty="0" err="1">
                <a:solidFill>
                  <a:schemeClr val="accent1"/>
                </a:solidFill>
              </a:rPr>
              <a:t>Keras</a:t>
            </a:r>
            <a:r>
              <a:rPr lang="en-US" sz="3600" dirty="0">
                <a:solidFill>
                  <a:schemeClr val="accent1"/>
                </a:solidFill>
              </a:rPr>
              <a:t>, and TensorFlow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674632-2ABB-CC4C-B4A7-42232A839A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12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8538CE7-48A8-1804-9AED-B02B1FF1550B}"/>
              </a:ext>
            </a:extLst>
          </p:cNvPr>
          <p:cNvSpPr txBox="1"/>
          <p:nvPr/>
        </p:nvSpPr>
        <p:spPr>
          <a:xfrm>
            <a:off x="762003" y="1049760"/>
            <a:ext cx="6821128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b="1" i="0" dirty="0">
                <a:effectLst/>
                <a:latin typeface="system-ui"/>
              </a:rPr>
              <a:t>Notebooks</a:t>
            </a:r>
          </a:p>
          <a:p>
            <a:pPr algn="l">
              <a:buFont typeface="+mj-lt"/>
              <a:buAutoNum type="arabicPeriod"/>
            </a:pPr>
            <a:r>
              <a:rPr lang="en-US" b="0" i="0" u="none" strike="noStrike" dirty="0">
                <a:solidFill>
                  <a:srgbClr val="C00000"/>
                </a:solidFill>
                <a:effectLst/>
                <a:latin typeface="system-u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 Machine Learning landscape</a:t>
            </a:r>
            <a:endParaRPr lang="en-US" b="0" i="0" dirty="0">
              <a:solidFill>
                <a:srgbClr val="C00000"/>
              </a:solidFill>
              <a:effectLst/>
              <a:latin typeface="system-ui"/>
            </a:endParaRPr>
          </a:p>
          <a:p>
            <a:pPr algn="l">
              <a:buFont typeface="+mj-lt"/>
              <a:buAutoNum type="arabicPeriod"/>
            </a:pPr>
            <a:r>
              <a:rPr lang="en-US" b="0" i="0" u="none" strike="noStrike" dirty="0">
                <a:solidFill>
                  <a:srgbClr val="C00000"/>
                </a:solidFill>
                <a:effectLst/>
                <a:latin typeface="system-u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End-to-end Machine Learning project</a:t>
            </a:r>
            <a:endParaRPr lang="en-US" b="0" i="0" dirty="0">
              <a:solidFill>
                <a:srgbClr val="C00000"/>
              </a:solidFill>
              <a:effectLst/>
              <a:latin typeface="system-ui"/>
            </a:endParaRPr>
          </a:p>
          <a:p>
            <a:pPr algn="l">
              <a:buFont typeface="+mj-lt"/>
              <a:buAutoNum type="arabicPeriod"/>
            </a:pPr>
            <a:r>
              <a:rPr lang="en-US" b="0" i="0" u="none" strike="noStrike" dirty="0">
                <a:solidFill>
                  <a:srgbClr val="C00000"/>
                </a:solidFill>
                <a:effectLst/>
                <a:latin typeface="system-u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Classification</a:t>
            </a:r>
            <a:endParaRPr lang="en-US" b="0" i="0" dirty="0">
              <a:solidFill>
                <a:srgbClr val="C00000"/>
              </a:solidFill>
              <a:effectLst/>
              <a:latin typeface="system-ui"/>
            </a:endParaRPr>
          </a:p>
          <a:p>
            <a:pPr algn="l">
              <a:buFont typeface="+mj-lt"/>
              <a:buAutoNum type="arabicPeriod"/>
            </a:pPr>
            <a:r>
              <a:rPr lang="en-US" b="0" i="0" u="none" strike="noStrike" dirty="0">
                <a:solidFill>
                  <a:srgbClr val="C00000"/>
                </a:solidFill>
                <a:effectLst/>
                <a:latin typeface="system-u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Training Models</a:t>
            </a:r>
            <a:endParaRPr lang="en-US" b="0" i="0" dirty="0">
              <a:solidFill>
                <a:srgbClr val="C00000"/>
              </a:solidFill>
              <a:effectLst/>
              <a:latin typeface="system-ui"/>
            </a:endParaRPr>
          </a:p>
          <a:p>
            <a:pPr algn="l">
              <a:buFont typeface="+mj-lt"/>
              <a:buAutoNum type="arabicPeriod"/>
            </a:pPr>
            <a:r>
              <a:rPr lang="en-US" b="0" i="0" u="none" strike="noStrike" dirty="0">
                <a:solidFill>
                  <a:srgbClr val="C00000"/>
                </a:solidFill>
                <a:effectLst/>
                <a:latin typeface="system-ui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Support Vector Machines</a:t>
            </a:r>
            <a:endParaRPr lang="en-US" b="0" i="0" dirty="0">
              <a:solidFill>
                <a:srgbClr val="C00000"/>
              </a:solidFill>
              <a:effectLst/>
              <a:latin typeface="system-ui"/>
            </a:endParaRPr>
          </a:p>
          <a:p>
            <a:pPr algn="l">
              <a:buFont typeface="+mj-lt"/>
              <a:buAutoNum type="arabicPeriod"/>
            </a:pPr>
            <a:r>
              <a:rPr lang="en-US" b="0" i="0" u="none" strike="noStrike" dirty="0">
                <a:solidFill>
                  <a:srgbClr val="C00000"/>
                </a:solidFill>
                <a:effectLst/>
                <a:latin typeface="system-ui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Decision Trees</a:t>
            </a:r>
            <a:endParaRPr lang="en-US" b="0" i="0" dirty="0">
              <a:solidFill>
                <a:srgbClr val="C00000"/>
              </a:solidFill>
              <a:effectLst/>
              <a:latin typeface="system-ui"/>
            </a:endParaRPr>
          </a:p>
          <a:p>
            <a:pPr algn="l">
              <a:buFont typeface="+mj-lt"/>
              <a:buAutoNum type="arabicPeriod"/>
            </a:pPr>
            <a:r>
              <a:rPr lang="en-US" b="0" i="0" u="none" strike="noStrike" dirty="0">
                <a:solidFill>
                  <a:srgbClr val="C00000"/>
                </a:solidFill>
                <a:effectLst/>
                <a:latin typeface="system-ui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Ensemble Learning and Random Forests</a:t>
            </a:r>
            <a:endParaRPr lang="en-US" b="0" i="0" dirty="0">
              <a:solidFill>
                <a:srgbClr val="C00000"/>
              </a:solidFill>
              <a:effectLst/>
              <a:latin typeface="system-ui"/>
            </a:endParaRPr>
          </a:p>
          <a:p>
            <a:pPr algn="l">
              <a:buFont typeface="+mj-lt"/>
              <a:buAutoNum type="arabicPeriod"/>
            </a:pPr>
            <a:r>
              <a:rPr lang="en-US" b="0" i="0" u="none" strike="noStrike" dirty="0">
                <a:solidFill>
                  <a:srgbClr val="C00000"/>
                </a:solidFill>
                <a:effectLst/>
                <a:latin typeface="system-ui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Dimensionality Reduction</a:t>
            </a:r>
            <a:endParaRPr lang="en-US" b="0" i="0" dirty="0">
              <a:solidFill>
                <a:srgbClr val="C00000"/>
              </a:solidFill>
              <a:effectLst/>
              <a:latin typeface="system-ui"/>
            </a:endParaRPr>
          </a:p>
          <a:p>
            <a:pPr algn="l">
              <a:buFont typeface="+mj-lt"/>
              <a:buAutoNum type="arabicPeriod"/>
            </a:pPr>
            <a:r>
              <a:rPr lang="en-US" b="0" i="0" u="none" strike="noStrike" dirty="0">
                <a:solidFill>
                  <a:srgbClr val="C00000"/>
                </a:solidFill>
                <a:effectLst/>
                <a:latin typeface="system-ui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Unsupervised Learning Techniques</a:t>
            </a:r>
            <a:endParaRPr lang="en-US" b="0" i="0" dirty="0">
              <a:solidFill>
                <a:srgbClr val="C00000"/>
              </a:solidFill>
              <a:effectLst/>
              <a:latin typeface="system-ui"/>
            </a:endParaRPr>
          </a:p>
          <a:p>
            <a:pPr algn="l">
              <a:buFont typeface="+mj-lt"/>
              <a:buAutoNum type="arabicPeriod"/>
            </a:pPr>
            <a:r>
              <a:rPr lang="en-US" b="0" i="0" u="none" strike="noStrike" dirty="0">
                <a:effectLst/>
                <a:latin typeface="system-ui"/>
                <a:hlinkClick r:id="rId11"/>
              </a:rPr>
              <a:t>Artificial Neural Nets with Keras</a:t>
            </a:r>
            <a:endParaRPr lang="en-US" b="0" i="0" dirty="0">
              <a:effectLst/>
              <a:latin typeface="system-ui"/>
            </a:endParaRPr>
          </a:p>
          <a:p>
            <a:pPr algn="l">
              <a:buFont typeface="+mj-lt"/>
              <a:buAutoNum type="arabicPeriod"/>
            </a:pPr>
            <a:r>
              <a:rPr lang="en-US" b="0" i="0" u="none" strike="noStrike" dirty="0">
                <a:effectLst/>
                <a:latin typeface="system-ui"/>
                <a:hlinkClick r:id="rId12"/>
              </a:rPr>
              <a:t>Training Deep Neural Networks</a:t>
            </a:r>
            <a:endParaRPr lang="en-US" b="0" i="0" dirty="0">
              <a:effectLst/>
              <a:latin typeface="system-ui"/>
            </a:endParaRPr>
          </a:p>
          <a:p>
            <a:pPr algn="l">
              <a:buFont typeface="+mj-lt"/>
              <a:buAutoNum type="arabicPeriod"/>
            </a:pPr>
            <a:r>
              <a:rPr lang="en-US" b="0" i="0" u="none" strike="noStrike" dirty="0">
                <a:effectLst/>
                <a:latin typeface="system-ui"/>
                <a:hlinkClick r:id="rId13"/>
              </a:rPr>
              <a:t>Custom Models and Training with TensorFlow</a:t>
            </a:r>
            <a:endParaRPr lang="en-US" b="0" i="0" dirty="0">
              <a:effectLst/>
              <a:latin typeface="system-ui"/>
            </a:endParaRPr>
          </a:p>
          <a:p>
            <a:pPr algn="l">
              <a:buFont typeface="+mj-lt"/>
              <a:buAutoNum type="arabicPeriod"/>
            </a:pPr>
            <a:r>
              <a:rPr lang="en-US" b="0" i="0" u="none" strike="noStrike" dirty="0">
                <a:effectLst/>
                <a:latin typeface="system-ui"/>
                <a:hlinkClick r:id="rId14"/>
              </a:rPr>
              <a:t>Loading and Preprocessing Data</a:t>
            </a:r>
            <a:endParaRPr lang="en-US" b="0" i="0" dirty="0">
              <a:effectLst/>
              <a:latin typeface="system-ui"/>
            </a:endParaRPr>
          </a:p>
          <a:p>
            <a:pPr algn="l">
              <a:buFont typeface="+mj-lt"/>
              <a:buAutoNum type="arabicPeriod"/>
            </a:pPr>
            <a:r>
              <a:rPr lang="en-US" b="0" i="0" u="none" strike="noStrike" dirty="0">
                <a:effectLst/>
                <a:latin typeface="system-ui"/>
                <a:hlinkClick r:id="rId15"/>
              </a:rPr>
              <a:t>Deep Computer Vision Using Convolutional Neural Networks</a:t>
            </a:r>
            <a:endParaRPr lang="en-US" b="0" i="0" dirty="0">
              <a:effectLst/>
              <a:latin typeface="system-ui"/>
            </a:endParaRPr>
          </a:p>
          <a:p>
            <a:pPr algn="l">
              <a:buFont typeface="+mj-lt"/>
              <a:buAutoNum type="arabicPeriod"/>
            </a:pPr>
            <a:r>
              <a:rPr lang="en-US" b="0" i="0" u="none" strike="noStrike" dirty="0">
                <a:effectLst/>
                <a:latin typeface="system-ui"/>
                <a:hlinkClick r:id="rId16"/>
              </a:rPr>
              <a:t>Processing Sequences Using RNNs and CNNs</a:t>
            </a:r>
            <a:endParaRPr lang="en-US" b="0" i="0" dirty="0">
              <a:effectLst/>
              <a:latin typeface="system-ui"/>
            </a:endParaRPr>
          </a:p>
          <a:p>
            <a:pPr algn="l">
              <a:buFont typeface="+mj-lt"/>
              <a:buAutoNum type="arabicPeriod"/>
            </a:pPr>
            <a:r>
              <a:rPr lang="en-US" b="0" i="0" u="none" strike="noStrike" dirty="0">
                <a:effectLst/>
                <a:latin typeface="system-ui"/>
                <a:hlinkClick r:id="rId17"/>
              </a:rPr>
              <a:t>Natural Language Processing with RNNs and Attention</a:t>
            </a:r>
            <a:endParaRPr lang="en-US" b="0" i="0" dirty="0">
              <a:effectLst/>
              <a:latin typeface="system-ui"/>
            </a:endParaRPr>
          </a:p>
          <a:p>
            <a:pPr algn="l">
              <a:buFont typeface="+mj-lt"/>
              <a:buAutoNum type="arabicPeriod"/>
            </a:pPr>
            <a:r>
              <a:rPr lang="en-US" b="0" i="0" u="none" strike="noStrike" dirty="0">
                <a:effectLst/>
                <a:latin typeface="system-ui"/>
                <a:hlinkClick r:id="rId18"/>
              </a:rPr>
              <a:t>Autoencoders, GANs, and Diffusion Models</a:t>
            </a:r>
            <a:endParaRPr lang="en-US" b="0" i="0" dirty="0">
              <a:effectLst/>
              <a:latin typeface="system-ui"/>
            </a:endParaRPr>
          </a:p>
          <a:p>
            <a:pPr algn="l">
              <a:buFont typeface="+mj-lt"/>
              <a:buAutoNum type="arabicPeriod"/>
            </a:pPr>
            <a:r>
              <a:rPr lang="en-US" b="0" i="0" u="none" strike="noStrike" dirty="0">
                <a:effectLst/>
                <a:latin typeface="system-ui"/>
                <a:hlinkClick r:id="rId19"/>
              </a:rPr>
              <a:t>Reinforcement Learning</a:t>
            </a:r>
            <a:endParaRPr lang="en-US" b="0" i="0" dirty="0">
              <a:effectLst/>
              <a:latin typeface="system-ui"/>
            </a:endParaRPr>
          </a:p>
          <a:p>
            <a:pPr algn="l">
              <a:buFont typeface="+mj-lt"/>
              <a:buAutoNum type="arabicPeriod"/>
            </a:pPr>
            <a:r>
              <a:rPr lang="en-US" b="0" i="0" u="none" strike="noStrike" dirty="0">
                <a:effectLst/>
                <a:latin typeface="system-ui"/>
                <a:hlinkClick r:id="rId20"/>
              </a:rPr>
              <a:t>Training and Deploying TensorFlow Models at Scale</a:t>
            </a:r>
            <a:endParaRPr lang="en-US" b="0" i="0" dirty="0">
              <a:effectLst/>
              <a:latin typeface="system-u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ECA0084-C24A-0653-079C-CE387BDC1F4E}"/>
              </a:ext>
            </a:extLst>
          </p:cNvPr>
          <p:cNvSpPr txBox="1"/>
          <p:nvPr/>
        </p:nvSpPr>
        <p:spPr>
          <a:xfrm>
            <a:off x="3870721" y="6550223"/>
            <a:ext cx="445055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hlinkClick r:id="rId21"/>
              </a:rPr>
              <a:t>https://github.com/ageron/handson-ml3</a:t>
            </a:r>
            <a:endParaRPr lang="en-US" sz="14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F291E2E-6AAD-1556-61C4-BD661FEBD080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034182" y="1642150"/>
            <a:ext cx="3240089" cy="4249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660633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85C5AB76-8538-1A44-93E8-1F6660CF2C2F}" type="slidenum">
              <a:rPr kumimoji="0" lang="zh-TW" altLang="en-US">
                <a:solidFill>
                  <a:srgbClr val="898989"/>
                </a:solidFill>
                <a:latin typeface="Calibri" charset="0"/>
              </a:rPr>
              <a:pPr eaLnBrk="1" hangingPunct="1"/>
              <a:t>120</a:t>
            </a:fld>
            <a:endParaRPr kumimoji="0" lang="zh-TW" altLang="en-US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26627" name="Rectangle 2"/>
          <p:cNvSpPr txBox="1">
            <a:spLocks noChangeArrowheads="1"/>
          </p:cNvSpPr>
          <p:nvPr/>
        </p:nvSpPr>
        <p:spPr bwMode="auto">
          <a:xfrm>
            <a:off x="1919288" y="188914"/>
            <a:ext cx="8208962" cy="640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ko-KR" sz="7200" b="1" i="1">
                <a:solidFill>
                  <a:schemeClr val="accent1"/>
                </a:solidFill>
                <a:ea typeface="Gulim" charset="-127"/>
              </a:rPr>
              <a:t>K-Means</a:t>
            </a:r>
            <a:r>
              <a:rPr lang="en-US" altLang="ko-KR" sz="7200" b="1">
                <a:solidFill>
                  <a:schemeClr val="accent1"/>
                </a:solidFill>
                <a:ea typeface="Gulim" charset="-127"/>
              </a:rPr>
              <a:t> Clustering</a:t>
            </a:r>
            <a:endParaRPr lang="en-US" altLang="ko-KR" sz="7200" b="1">
              <a:ea typeface="Gulim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4775294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0DD98D50-DFEF-4F4B-8A5E-37B97163942E}" type="slidenum">
              <a:rPr kumimoji="0" lang="zh-TW" altLang="en-US">
                <a:solidFill>
                  <a:srgbClr val="898989"/>
                </a:solidFill>
                <a:latin typeface="Calibri" charset="0"/>
              </a:rPr>
              <a:pPr eaLnBrk="1" hangingPunct="1"/>
              <a:t>121</a:t>
            </a:fld>
            <a:endParaRPr kumimoji="0" lang="zh-TW" altLang="en-US">
              <a:solidFill>
                <a:srgbClr val="898989"/>
              </a:solidFill>
              <a:latin typeface="Calibri" charset="0"/>
            </a:endParaRPr>
          </a:p>
        </p:txBody>
      </p:sp>
      <p:graphicFrame>
        <p:nvGraphicFramePr>
          <p:cNvPr id="5" name="表格 4"/>
          <p:cNvGraphicFramePr>
            <a:graphicFrameLocks noGrp="1"/>
          </p:cNvGraphicFramePr>
          <p:nvPr/>
        </p:nvGraphicFramePr>
        <p:xfrm>
          <a:off x="2101851" y="1412875"/>
          <a:ext cx="8242299" cy="4799014"/>
        </p:xfrm>
        <a:graphic>
          <a:graphicData uri="http://schemas.openxmlformats.org/drawingml/2006/table">
            <a:tbl>
              <a:tblPr/>
              <a:tblGrid>
                <a:gridCol w="24281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359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782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3627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Point</a:t>
                      </a:r>
                    </a:p>
                  </a:txBody>
                  <a:tcPr marL="9524" marR="9524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</a:t>
                      </a:r>
                    </a:p>
                  </a:txBody>
                  <a:tcPr marL="9524" marR="9524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P(</a:t>
                      </a:r>
                      <a:r>
                        <a:rPr kumimoji="0" lang="en-US" altLang="zh-TW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x,y</a:t>
                      </a:r>
                      <a:r>
                        <a:rPr kumimoji="0" lang="en-US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)</a:t>
                      </a:r>
                    </a:p>
                  </a:txBody>
                  <a:tcPr marL="9524" marR="9524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627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p01</a:t>
                      </a:r>
                    </a:p>
                  </a:txBody>
                  <a:tcPr marL="9524" marR="9524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a</a:t>
                      </a:r>
                    </a:p>
                  </a:txBody>
                  <a:tcPr marL="9524" marR="9524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(3, 4)</a:t>
                      </a:r>
                    </a:p>
                  </a:txBody>
                  <a:tcPr marL="9524" marR="9524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627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p02</a:t>
                      </a:r>
                    </a:p>
                  </a:txBody>
                  <a:tcPr marL="9524" marR="9524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b</a:t>
                      </a:r>
                    </a:p>
                  </a:txBody>
                  <a:tcPr marL="9524" marR="9524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(3, 6)</a:t>
                      </a:r>
                    </a:p>
                  </a:txBody>
                  <a:tcPr marL="9524" marR="9524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627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p03</a:t>
                      </a:r>
                    </a:p>
                  </a:txBody>
                  <a:tcPr marL="9524" marR="9524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</a:t>
                      </a:r>
                    </a:p>
                  </a:txBody>
                  <a:tcPr marL="9524" marR="9524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(3, 8)</a:t>
                      </a:r>
                    </a:p>
                  </a:txBody>
                  <a:tcPr marL="9524" marR="9524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627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p04</a:t>
                      </a:r>
                    </a:p>
                  </a:txBody>
                  <a:tcPr marL="9524" marR="9524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d</a:t>
                      </a:r>
                    </a:p>
                  </a:txBody>
                  <a:tcPr marL="9524" marR="9524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(4, 5)</a:t>
                      </a:r>
                    </a:p>
                  </a:txBody>
                  <a:tcPr marL="9524" marR="9524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627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p05</a:t>
                      </a:r>
                    </a:p>
                  </a:txBody>
                  <a:tcPr marL="9524" marR="9524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e</a:t>
                      </a:r>
                    </a:p>
                  </a:txBody>
                  <a:tcPr marL="9524" marR="9524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(4, 7)</a:t>
                      </a:r>
                    </a:p>
                  </a:txBody>
                  <a:tcPr marL="9524" marR="9524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627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p06</a:t>
                      </a:r>
                    </a:p>
                  </a:txBody>
                  <a:tcPr marL="9524" marR="9524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f</a:t>
                      </a:r>
                    </a:p>
                  </a:txBody>
                  <a:tcPr marL="9524" marR="9524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(5, 1)</a:t>
                      </a:r>
                    </a:p>
                  </a:txBody>
                  <a:tcPr marL="9524" marR="9524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3627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p07</a:t>
                      </a:r>
                    </a:p>
                  </a:txBody>
                  <a:tcPr marL="9524" marR="9524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g</a:t>
                      </a:r>
                    </a:p>
                  </a:txBody>
                  <a:tcPr marL="9524" marR="9524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(5, 5)</a:t>
                      </a:r>
                    </a:p>
                  </a:txBody>
                  <a:tcPr marL="9524" marR="9524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3627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p08</a:t>
                      </a:r>
                    </a:p>
                  </a:txBody>
                  <a:tcPr marL="9524" marR="9524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h</a:t>
                      </a:r>
                    </a:p>
                  </a:txBody>
                  <a:tcPr marL="9524" marR="9524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(7, 3)</a:t>
                      </a:r>
                    </a:p>
                  </a:txBody>
                  <a:tcPr marL="9524" marR="9524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3627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p09</a:t>
                      </a:r>
                    </a:p>
                  </a:txBody>
                  <a:tcPr marL="9524" marR="9524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i</a:t>
                      </a:r>
                    </a:p>
                  </a:txBody>
                  <a:tcPr marL="9524" marR="9524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(7, 5)</a:t>
                      </a:r>
                    </a:p>
                  </a:txBody>
                  <a:tcPr marL="9524" marR="9524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3627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p10</a:t>
                      </a:r>
                    </a:p>
                  </a:txBody>
                  <a:tcPr marL="9524" marR="9524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j</a:t>
                      </a:r>
                    </a:p>
                  </a:txBody>
                  <a:tcPr marL="9524" marR="9524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(8, 5)</a:t>
                      </a:r>
                    </a:p>
                  </a:txBody>
                  <a:tcPr marL="9524" marR="9524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2279650" y="188914"/>
            <a:ext cx="7488238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altLang="ko-KR" sz="4800" b="1" dirty="0">
                <a:solidFill>
                  <a:schemeClr val="accent1"/>
                </a:solidFill>
                <a:latin typeface="Calibri" pitchFamily="34" charset="0"/>
                <a:ea typeface="Gulim" pitchFamily="34" charset="-127"/>
              </a:rPr>
              <a:t>Example of Cluster Analysis</a:t>
            </a:r>
            <a:endParaRPr lang="en-US" altLang="ko-KR" sz="4800" b="1" dirty="0">
              <a:solidFill>
                <a:schemeClr val="accent1"/>
              </a:solidFill>
              <a:latin typeface="Calibri" pitchFamily="34" charset="0"/>
              <a:ea typeface="Gulim" pitchFamily="34" charset="-127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97229856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DF582BB1-793D-3445-9971-F3A31DC0F03B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122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graphicFrame>
        <p:nvGraphicFramePr>
          <p:cNvPr id="6" name="圖表 5"/>
          <p:cNvGraphicFramePr>
            <a:graphicFrameLocks noGrp="1"/>
          </p:cNvGraphicFramePr>
          <p:nvPr/>
        </p:nvGraphicFramePr>
        <p:xfrm>
          <a:off x="1847528" y="1124744"/>
          <a:ext cx="5760640" cy="52565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表格 4"/>
          <p:cNvGraphicFramePr>
            <a:graphicFrameLocks noGrp="1"/>
          </p:cNvGraphicFramePr>
          <p:nvPr/>
        </p:nvGraphicFramePr>
        <p:xfrm>
          <a:off x="7680325" y="1341438"/>
          <a:ext cx="2554288" cy="4600582"/>
        </p:xfrm>
        <a:graphic>
          <a:graphicData uri="http://schemas.openxmlformats.org/drawingml/2006/table">
            <a:tbl>
              <a:tblPr/>
              <a:tblGrid>
                <a:gridCol w="752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3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779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2861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Point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P(x,y)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861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p01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a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(3, 4)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861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p02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b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(3, 6)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861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p03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(3, 8)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861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p04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d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(4, 5)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861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p05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e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(4, 7)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861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p06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f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(5, 1)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861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p07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g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(5, 5)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861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p08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h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(7, 3)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861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p09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i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(7, 5)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2861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p10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j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(8, 5)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2861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2861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TW" sz="20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TW" sz="20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TW" sz="20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2861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TW" sz="20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TW" sz="20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TW" sz="20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28719" name="Rectangle 2"/>
          <p:cNvSpPr txBox="1">
            <a:spLocks noChangeArrowheads="1"/>
          </p:cNvSpPr>
          <p:nvPr/>
        </p:nvSpPr>
        <p:spPr bwMode="auto">
          <a:xfrm>
            <a:off x="2279650" y="188914"/>
            <a:ext cx="7488238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ko-KR" sz="4400" b="1" i="1">
                <a:solidFill>
                  <a:schemeClr val="accent1"/>
                </a:solidFill>
                <a:ea typeface="Gulim" charset="-127"/>
              </a:rPr>
              <a:t>K-Means</a:t>
            </a:r>
            <a:r>
              <a:rPr lang="en-US" altLang="ko-KR" sz="4400" b="1">
                <a:solidFill>
                  <a:schemeClr val="accent1"/>
                </a:solidFill>
                <a:ea typeface="Gulim" charset="-127"/>
              </a:rPr>
              <a:t> Clustering</a:t>
            </a:r>
            <a:br>
              <a:rPr lang="en-US" altLang="ko-KR" sz="4400" b="1">
                <a:solidFill>
                  <a:schemeClr val="accent1"/>
                </a:solidFill>
                <a:ea typeface="Gulim" charset="-127"/>
              </a:rPr>
            </a:br>
            <a:r>
              <a:rPr lang="en-US" altLang="ko-KR" b="1">
                <a:ea typeface="Gulim" charset="-127"/>
              </a:rPr>
              <a:t>Step by Step</a:t>
            </a:r>
            <a:endParaRPr lang="en-US" altLang="ko-KR" sz="2800" b="1">
              <a:ea typeface="Gulim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60662581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3EFD96C4-E996-5B4D-AC3C-689066B6ADFF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123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graphicFrame>
        <p:nvGraphicFramePr>
          <p:cNvPr id="6" name="圖表 5"/>
          <p:cNvGraphicFramePr>
            <a:graphicFrameLocks noGrp="1"/>
          </p:cNvGraphicFramePr>
          <p:nvPr/>
        </p:nvGraphicFramePr>
        <p:xfrm>
          <a:off x="1847528" y="1124744"/>
          <a:ext cx="5760640" cy="52565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表格 7"/>
          <p:cNvGraphicFramePr>
            <a:graphicFrameLocks noGrp="1"/>
          </p:cNvGraphicFramePr>
          <p:nvPr/>
        </p:nvGraphicFramePr>
        <p:xfrm>
          <a:off x="7680325" y="1341438"/>
          <a:ext cx="2554288" cy="4600582"/>
        </p:xfrm>
        <a:graphic>
          <a:graphicData uri="http://schemas.openxmlformats.org/drawingml/2006/table">
            <a:tbl>
              <a:tblPr/>
              <a:tblGrid>
                <a:gridCol w="752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3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779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2861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Point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P(x,y)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861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p01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a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(3, 4)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861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p02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b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(3, 6)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861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p03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(3, 8)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861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p04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d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(4, 5)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861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p05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e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(4, 7)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861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p06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f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(5, 1)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861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p07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g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(5, 5)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861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p08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h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(7, 3)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861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p09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i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(7, 5)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2861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p10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j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(8, 5)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2861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2861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Initial 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m1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(3, 4)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2861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Initial 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m2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(8, 5)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9" name="橢圓 8"/>
          <p:cNvSpPr/>
          <p:nvPr/>
        </p:nvSpPr>
        <p:spPr>
          <a:xfrm>
            <a:off x="3863976" y="3933826"/>
            <a:ext cx="144463" cy="14287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9744" name="矩形 9"/>
          <p:cNvSpPr>
            <a:spLocks noChangeArrowheads="1"/>
          </p:cNvSpPr>
          <p:nvPr/>
        </p:nvSpPr>
        <p:spPr bwMode="auto">
          <a:xfrm>
            <a:off x="3719513" y="4149725"/>
            <a:ext cx="12763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b="1" i="1">
                <a:solidFill>
                  <a:srgbClr val="FF0000"/>
                </a:solidFill>
                <a:latin typeface="Arial" charset="0"/>
              </a:rPr>
              <a:t>m</a:t>
            </a:r>
            <a:r>
              <a:rPr lang="en-US" altLang="zh-TW" sz="1800" b="1" i="1" baseline="-25000">
                <a:solidFill>
                  <a:srgbClr val="FF0000"/>
                </a:solidFill>
                <a:latin typeface="Arial" charset="0"/>
              </a:rPr>
              <a:t>1</a:t>
            </a:r>
            <a:r>
              <a:rPr lang="en-US" altLang="zh-TW" sz="1800" b="1">
                <a:solidFill>
                  <a:srgbClr val="FF0000"/>
                </a:solidFill>
                <a:latin typeface="Arial" charset="0"/>
              </a:rPr>
              <a:t> = (3, 4)</a:t>
            </a:r>
            <a:endParaRPr lang="zh-TW" altLang="en-US" sz="1800" b="1">
              <a:latin typeface="Arial" charset="0"/>
            </a:endParaRPr>
          </a:p>
        </p:txBody>
      </p:sp>
      <p:sp>
        <p:nvSpPr>
          <p:cNvPr id="29745" name="矩形 10"/>
          <p:cNvSpPr>
            <a:spLocks noChangeArrowheads="1"/>
          </p:cNvSpPr>
          <p:nvPr/>
        </p:nvSpPr>
        <p:spPr bwMode="auto">
          <a:xfrm>
            <a:off x="6240463" y="2997200"/>
            <a:ext cx="12636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b="1" i="1">
                <a:solidFill>
                  <a:srgbClr val="FF0000"/>
                </a:solidFill>
                <a:latin typeface="Arial" charset="0"/>
              </a:rPr>
              <a:t>M</a:t>
            </a:r>
            <a:r>
              <a:rPr lang="en-US" altLang="zh-TW" sz="1800" b="1" i="1" baseline="-25000">
                <a:solidFill>
                  <a:srgbClr val="FF0000"/>
                </a:solidFill>
                <a:latin typeface="Arial" charset="0"/>
              </a:rPr>
              <a:t>2</a:t>
            </a:r>
            <a:r>
              <a:rPr lang="en-US" altLang="zh-TW" sz="1800" b="1">
                <a:solidFill>
                  <a:srgbClr val="FF0000"/>
                </a:solidFill>
                <a:latin typeface="Arial" charset="0"/>
              </a:rPr>
              <a:t> = (8, 5)</a:t>
            </a:r>
            <a:endParaRPr lang="zh-TW" altLang="en-US" sz="1800" b="1">
              <a:latin typeface="Arial" charset="0"/>
            </a:endParaRPr>
          </a:p>
        </p:txBody>
      </p:sp>
      <p:sp>
        <p:nvSpPr>
          <p:cNvPr id="12" name="橢圓 11"/>
          <p:cNvSpPr/>
          <p:nvPr/>
        </p:nvSpPr>
        <p:spPr>
          <a:xfrm>
            <a:off x="6311901" y="3500438"/>
            <a:ext cx="144463" cy="14446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9747" name="Rectangle 2"/>
          <p:cNvSpPr txBox="1">
            <a:spLocks noChangeArrowheads="1"/>
          </p:cNvSpPr>
          <p:nvPr/>
        </p:nvSpPr>
        <p:spPr bwMode="auto">
          <a:xfrm>
            <a:off x="2279650" y="115889"/>
            <a:ext cx="7488238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ko-KR" sz="4400" b="1" i="1">
                <a:solidFill>
                  <a:schemeClr val="accent1"/>
                </a:solidFill>
                <a:ea typeface="Gulim" charset="-127"/>
              </a:rPr>
              <a:t>K-Means</a:t>
            </a:r>
            <a:r>
              <a:rPr lang="en-US" altLang="ko-KR" sz="4400" b="1">
                <a:solidFill>
                  <a:schemeClr val="accent1"/>
                </a:solidFill>
                <a:ea typeface="Gulim" charset="-127"/>
              </a:rPr>
              <a:t> Clustering</a:t>
            </a:r>
          </a:p>
        </p:txBody>
      </p:sp>
      <p:sp>
        <p:nvSpPr>
          <p:cNvPr id="29748" name="Text Box 181"/>
          <p:cNvSpPr txBox="1">
            <a:spLocks noChangeArrowheads="1"/>
          </p:cNvSpPr>
          <p:nvPr/>
        </p:nvSpPr>
        <p:spPr bwMode="auto">
          <a:xfrm>
            <a:off x="1919288" y="765175"/>
            <a:ext cx="73453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ko-KR" sz="1800" b="1">
                <a:latin typeface="Arial" charset="0"/>
                <a:ea typeface="Gulim" charset="-127"/>
              </a:rPr>
              <a:t>Step 1: K=2, Arbitrarily choose K object as initial cluster center</a:t>
            </a:r>
          </a:p>
        </p:txBody>
      </p:sp>
    </p:spTree>
    <p:extLst>
      <p:ext uri="{BB962C8B-B14F-4D97-AF65-F5344CB8AC3E}">
        <p14:creationId xmlns:p14="http://schemas.microsoft.com/office/powerpoint/2010/main" val="579447617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869A6016-C08E-2848-BB0A-63487995B0AC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124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graphicFrame>
        <p:nvGraphicFramePr>
          <p:cNvPr id="6" name="圖表 5"/>
          <p:cNvGraphicFramePr>
            <a:graphicFrameLocks noGrp="1"/>
          </p:cNvGraphicFramePr>
          <p:nvPr/>
        </p:nvGraphicFramePr>
        <p:xfrm>
          <a:off x="1775520" y="1268760"/>
          <a:ext cx="4248472" cy="42484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0724" name="矩形 8"/>
          <p:cNvSpPr>
            <a:spLocks noChangeArrowheads="1"/>
          </p:cNvSpPr>
          <p:nvPr/>
        </p:nvSpPr>
        <p:spPr bwMode="auto">
          <a:xfrm>
            <a:off x="4800601" y="2708275"/>
            <a:ext cx="12620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b="1" i="1">
                <a:solidFill>
                  <a:srgbClr val="FF0000"/>
                </a:solidFill>
                <a:latin typeface="Arial" charset="0"/>
              </a:rPr>
              <a:t>M</a:t>
            </a:r>
            <a:r>
              <a:rPr lang="en-US" altLang="zh-TW" sz="1800" b="1" i="1" baseline="-25000">
                <a:solidFill>
                  <a:srgbClr val="FF0000"/>
                </a:solidFill>
                <a:latin typeface="Arial" charset="0"/>
              </a:rPr>
              <a:t>2</a:t>
            </a:r>
            <a:r>
              <a:rPr lang="en-US" altLang="zh-TW" sz="1800" b="1">
                <a:solidFill>
                  <a:srgbClr val="FF0000"/>
                </a:solidFill>
                <a:latin typeface="Arial" charset="0"/>
              </a:rPr>
              <a:t> = (8, 5)</a:t>
            </a:r>
            <a:endParaRPr lang="zh-TW" altLang="en-US" sz="1800" b="1">
              <a:latin typeface="Arial" charset="0"/>
            </a:endParaRPr>
          </a:p>
        </p:txBody>
      </p:sp>
      <p:sp>
        <p:nvSpPr>
          <p:cNvPr id="11" name="橢圓 10"/>
          <p:cNvSpPr/>
          <p:nvPr/>
        </p:nvSpPr>
        <p:spPr>
          <a:xfrm>
            <a:off x="3287713" y="2781301"/>
            <a:ext cx="144462" cy="142875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2" name="橢圓 11"/>
          <p:cNvSpPr/>
          <p:nvPr/>
        </p:nvSpPr>
        <p:spPr>
          <a:xfrm>
            <a:off x="3287713" y="2060576"/>
            <a:ext cx="144462" cy="14446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3" name="橢圓 12"/>
          <p:cNvSpPr/>
          <p:nvPr/>
        </p:nvSpPr>
        <p:spPr>
          <a:xfrm>
            <a:off x="3648076" y="3068638"/>
            <a:ext cx="144463" cy="144462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4" name="橢圓 13"/>
          <p:cNvSpPr/>
          <p:nvPr/>
        </p:nvSpPr>
        <p:spPr>
          <a:xfrm>
            <a:off x="3648076" y="2420938"/>
            <a:ext cx="144463" cy="144462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5" name="橢圓 14"/>
          <p:cNvSpPr/>
          <p:nvPr/>
        </p:nvSpPr>
        <p:spPr>
          <a:xfrm>
            <a:off x="3287713" y="3429001"/>
            <a:ext cx="144462" cy="14446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7" name="橢圓 6"/>
          <p:cNvSpPr/>
          <p:nvPr/>
        </p:nvSpPr>
        <p:spPr>
          <a:xfrm>
            <a:off x="3287713" y="3429001"/>
            <a:ext cx="144462" cy="14446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6" name="橢圓 15"/>
          <p:cNvSpPr/>
          <p:nvPr/>
        </p:nvSpPr>
        <p:spPr>
          <a:xfrm>
            <a:off x="4008439" y="3068638"/>
            <a:ext cx="142875" cy="144462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7" name="橢圓 16"/>
          <p:cNvSpPr/>
          <p:nvPr/>
        </p:nvSpPr>
        <p:spPr>
          <a:xfrm>
            <a:off x="4008439" y="4437063"/>
            <a:ext cx="142875" cy="144462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8" name="橢圓 17"/>
          <p:cNvSpPr/>
          <p:nvPr/>
        </p:nvSpPr>
        <p:spPr>
          <a:xfrm>
            <a:off x="4656138" y="3068638"/>
            <a:ext cx="144462" cy="144462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9" name="橢圓 18"/>
          <p:cNvSpPr/>
          <p:nvPr/>
        </p:nvSpPr>
        <p:spPr>
          <a:xfrm>
            <a:off x="4656138" y="3789363"/>
            <a:ext cx="144462" cy="144462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0" name="橢圓 19"/>
          <p:cNvSpPr/>
          <p:nvPr/>
        </p:nvSpPr>
        <p:spPr>
          <a:xfrm>
            <a:off x="5016501" y="3068638"/>
            <a:ext cx="142875" cy="144462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0" name="橢圓 9"/>
          <p:cNvSpPr/>
          <p:nvPr/>
        </p:nvSpPr>
        <p:spPr>
          <a:xfrm>
            <a:off x="5016501" y="3068638"/>
            <a:ext cx="142875" cy="14446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0737" name="矩形 20"/>
          <p:cNvSpPr>
            <a:spLocks noChangeArrowheads="1"/>
          </p:cNvSpPr>
          <p:nvPr/>
        </p:nvSpPr>
        <p:spPr bwMode="auto">
          <a:xfrm>
            <a:off x="1524001" y="260351"/>
            <a:ext cx="83677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600" b="1">
                <a:solidFill>
                  <a:srgbClr val="000000"/>
                </a:solidFill>
                <a:latin typeface="Arial" charset="0"/>
              </a:rPr>
              <a:t>Step 2: Compute seed points as the centroids of the clusters of the current partition</a:t>
            </a:r>
            <a:endParaRPr lang="en-US" altLang="ko-KR" sz="1600" b="1">
              <a:latin typeface="Arial" charset="0"/>
              <a:ea typeface="Gulim" charset="-127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ko-KR" sz="1600" b="1">
                <a:latin typeface="Arial" charset="0"/>
                <a:ea typeface="Gulim" charset="-127"/>
              </a:rPr>
              <a:t>Step 3: Assign each objects to most similar center</a:t>
            </a:r>
          </a:p>
        </p:txBody>
      </p:sp>
      <p:sp>
        <p:nvSpPr>
          <p:cNvPr id="22" name="橢圓 21"/>
          <p:cNvSpPr/>
          <p:nvPr/>
        </p:nvSpPr>
        <p:spPr>
          <a:xfrm>
            <a:off x="2711451" y="1844675"/>
            <a:ext cx="1871663" cy="3024188"/>
          </a:xfrm>
          <a:prstGeom prst="ellipse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3" name="橢圓 22"/>
          <p:cNvSpPr/>
          <p:nvPr/>
        </p:nvSpPr>
        <p:spPr>
          <a:xfrm>
            <a:off x="4511676" y="2781300"/>
            <a:ext cx="936625" cy="1295400"/>
          </a:xfrm>
          <a:prstGeom prst="ellipse">
            <a:avLst/>
          </a:prstGeom>
          <a:noFill/>
          <a:ln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0740" name="矩形 7"/>
          <p:cNvSpPr>
            <a:spLocks noChangeArrowheads="1"/>
          </p:cNvSpPr>
          <p:nvPr/>
        </p:nvSpPr>
        <p:spPr bwMode="auto">
          <a:xfrm>
            <a:off x="2927350" y="3644900"/>
            <a:ext cx="12763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b="1" i="1">
                <a:solidFill>
                  <a:srgbClr val="FF0000"/>
                </a:solidFill>
                <a:latin typeface="Arial" charset="0"/>
              </a:rPr>
              <a:t>m</a:t>
            </a:r>
            <a:r>
              <a:rPr lang="en-US" altLang="zh-TW" sz="1800" b="1" i="1" baseline="-25000">
                <a:solidFill>
                  <a:srgbClr val="FF0000"/>
                </a:solidFill>
                <a:latin typeface="Arial" charset="0"/>
              </a:rPr>
              <a:t>1</a:t>
            </a:r>
            <a:r>
              <a:rPr lang="en-US" altLang="zh-TW" sz="1800" b="1">
                <a:solidFill>
                  <a:srgbClr val="FF0000"/>
                </a:solidFill>
                <a:latin typeface="Arial" charset="0"/>
              </a:rPr>
              <a:t> = (3, 4)</a:t>
            </a:r>
            <a:endParaRPr lang="zh-TW" altLang="en-US" sz="1800" b="1">
              <a:latin typeface="Arial" charset="0"/>
            </a:endParaRPr>
          </a:p>
        </p:txBody>
      </p:sp>
      <p:sp>
        <p:nvSpPr>
          <p:cNvPr id="30741" name="Rectangle 2"/>
          <p:cNvSpPr txBox="1">
            <a:spLocks noChangeArrowheads="1"/>
          </p:cNvSpPr>
          <p:nvPr/>
        </p:nvSpPr>
        <p:spPr bwMode="auto">
          <a:xfrm>
            <a:off x="1703388" y="5661026"/>
            <a:ext cx="4284662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ko-KR" b="1" i="1">
                <a:ea typeface="Gulim" charset="-127"/>
              </a:rPr>
              <a:t>K-Means</a:t>
            </a:r>
            <a:r>
              <a:rPr lang="en-US" altLang="ko-KR" b="1">
                <a:ea typeface="Gulim" charset="-127"/>
              </a:rPr>
              <a:t> Clustering</a:t>
            </a:r>
            <a:endParaRPr lang="en-US" altLang="ko-KR" sz="2800" b="1">
              <a:ea typeface="Gulim" charset="-127"/>
            </a:endParaRPr>
          </a:p>
        </p:txBody>
      </p:sp>
      <p:graphicFrame>
        <p:nvGraphicFramePr>
          <p:cNvPr id="24" name="表格 4"/>
          <p:cNvGraphicFramePr>
            <a:graphicFrameLocks noGrp="1"/>
          </p:cNvGraphicFramePr>
          <p:nvPr/>
        </p:nvGraphicFramePr>
        <p:xfrm>
          <a:off x="6024564" y="896938"/>
          <a:ext cx="4643437" cy="5407026"/>
        </p:xfrm>
        <a:graphic>
          <a:graphicData uri="http://schemas.openxmlformats.org/drawingml/2006/table">
            <a:tbl>
              <a:tblPr/>
              <a:tblGrid>
                <a:gridCol w="6635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68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159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397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667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6046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36296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Point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P(x,y)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m1 distance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m2 distance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057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p01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a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(3, 4)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0.00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5.10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Cluster1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057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p02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b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(3, 6)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2.00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5.10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Cluster1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057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p03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(3, 8)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4.00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5.83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Cluster1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057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p04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d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(4, 5)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1.41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4.00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Cluster1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057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p05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e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(4, 7)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3.16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4.47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Cluster1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057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p06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f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(5, 1)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3.61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5.00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Cluster1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057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p07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g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(5, 5)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2.24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3.00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Cluster1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057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p08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h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(7, 3)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4.12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2.24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Cluster2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9057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p09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i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(7, 5)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4.12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1.00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Cluster2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9057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p10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j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(8, 5)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5.10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0.00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Cluster2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8387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9057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Initial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m1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(3, 4)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9057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Initial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m2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(8, 5)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01315158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02696772-2C36-A646-B6F6-62A62DACDF6C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125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graphicFrame>
        <p:nvGraphicFramePr>
          <p:cNvPr id="5" name="表格 4"/>
          <p:cNvGraphicFramePr>
            <a:graphicFrameLocks noGrp="1"/>
          </p:cNvGraphicFramePr>
          <p:nvPr/>
        </p:nvGraphicFramePr>
        <p:xfrm>
          <a:off x="6024564" y="896938"/>
          <a:ext cx="4643437" cy="5407026"/>
        </p:xfrm>
        <a:graphic>
          <a:graphicData uri="http://schemas.openxmlformats.org/drawingml/2006/table">
            <a:tbl>
              <a:tblPr/>
              <a:tblGrid>
                <a:gridCol w="6635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68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159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397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667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6046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36296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Point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P(x,y)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m1 distance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m2 distance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057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p01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a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(3, 4)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0.00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5.10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Cluster1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057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p02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b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(3, 6)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2.00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5.10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Cluster1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057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p03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(3, 8)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4.00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5.83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Cluster1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057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p04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d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(4, 5)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1.41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4.00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Cluster1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057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p05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e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(4, 7)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3.16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4.47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Cluster1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057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p06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f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(5, 1)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3.61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5.00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Cluster1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057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p07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g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(5, 5)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2.24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3.00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Cluster1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057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p08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h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(7, 3)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4.12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2.24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Cluster2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9057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p09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i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(7, 5)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4.12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1.00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Cluster2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9057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p10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j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(8, 5)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5.10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0.00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Cluster2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8387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9057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Initial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m1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(3, 4)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9057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Initial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m2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(8, 5)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graphicFrame>
        <p:nvGraphicFramePr>
          <p:cNvPr id="6" name="圖表 5"/>
          <p:cNvGraphicFramePr>
            <a:graphicFrameLocks noGrp="1"/>
          </p:cNvGraphicFramePr>
          <p:nvPr/>
        </p:nvGraphicFramePr>
        <p:xfrm>
          <a:off x="1775520" y="1268760"/>
          <a:ext cx="4248472" cy="42484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1833" name="矩形 8"/>
          <p:cNvSpPr>
            <a:spLocks noChangeArrowheads="1"/>
          </p:cNvSpPr>
          <p:nvPr/>
        </p:nvSpPr>
        <p:spPr bwMode="auto">
          <a:xfrm>
            <a:off x="4800601" y="2708275"/>
            <a:ext cx="12620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b="1" i="1">
                <a:solidFill>
                  <a:srgbClr val="FF0000"/>
                </a:solidFill>
                <a:latin typeface="Arial" charset="0"/>
              </a:rPr>
              <a:t>M</a:t>
            </a:r>
            <a:r>
              <a:rPr lang="en-US" altLang="zh-TW" sz="1800" b="1" i="1" baseline="-25000">
                <a:solidFill>
                  <a:srgbClr val="FF0000"/>
                </a:solidFill>
                <a:latin typeface="Arial" charset="0"/>
              </a:rPr>
              <a:t>2</a:t>
            </a:r>
            <a:r>
              <a:rPr lang="en-US" altLang="zh-TW" sz="1800" b="1">
                <a:solidFill>
                  <a:srgbClr val="FF0000"/>
                </a:solidFill>
                <a:latin typeface="Arial" charset="0"/>
              </a:rPr>
              <a:t> = (8, 5)</a:t>
            </a:r>
            <a:endParaRPr lang="zh-TW" altLang="en-US" sz="1800" b="1">
              <a:latin typeface="Arial" charset="0"/>
            </a:endParaRPr>
          </a:p>
        </p:txBody>
      </p:sp>
      <p:sp>
        <p:nvSpPr>
          <p:cNvPr id="11" name="橢圓 10"/>
          <p:cNvSpPr/>
          <p:nvPr/>
        </p:nvSpPr>
        <p:spPr>
          <a:xfrm>
            <a:off x="3287713" y="2781301"/>
            <a:ext cx="144462" cy="142875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2" name="橢圓 11"/>
          <p:cNvSpPr/>
          <p:nvPr/>
        </p:nvSpPr>
        <p:spPr>
          <a:xfrm>
            <a:off x="3287713" y="2060576"/>
            <a:ext cx="144462" cy="14446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3" name="橢圓 12"/>
          <p:cNvSpPr/>
          <p:nvPr/>
        </p:nvSpPr>
        <p:spPr>
          <a:xfrm>
            <a:off x="3648076" y="3068638"/>
            <a:ext cx="144463" cy="144462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4" name="橢圓 13"/>
          <p:cNvSpPr/>
          <p:nvPr/>
        </p:nvSpPr>
        <p:spPr>
          <a:xfrm>
            <a:off x="3648076" y="2420938"/>
            <a:ext cx="144463" cy="144462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5" name="橢圓 14"/>
          <p:cNvSpPr/>
          <p:nvPr/>
        </p:nvSpPr>
        <p:spPr>
          <a:xfrm>
            <a:off x="3287713" y="3429001"/>
            <a:ext cx="144462" cy="14446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7" name="橢圓 6"/>
          <p:cNvSpPr/>
          <p:nvPr/>
        </p:nvSpPr>
        <p:spPr>
          <a:xfrm>
            <a:off x="3287713" y="3429001"/>
            <a:ext cx="144462" cy="14446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6" name="橢圓 15"/>
          <p:cNvSpPr/>
          <p:nvPr/>
        </p:nvSpPr>
        <p:spPr>
          <a:xfrm>
            <a:off x="4008439" y="3068638"/>
            <a:ext cx="142875" cy="144462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7" name="橢圓 16"/>
          <p:cNvSpPr/>
          <p:nvPr/>
        </p:nvSpPr>
        <p:spPr>
          <a:xfrm>
            <a:off x="4008439" y="4437063"/>
            <a:ext cx="142875" cy="144462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8" name="橢圓 17"/>
          <p:cNvSpPr/>
          <p:nvPr/>
        </p:nvSpPr>
        <p:spPr>
          <a:xfrm>
            <a:off x="4656138" y="3068638"/>
            <a:ext cx="144462" cy="144462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9" name="橢圓 18"/>
          <p:cNvSpPr/>
          <p:nvPr/>
        </p:nvSpPr>
        <p:spPr>
          <a:xfrm>
            <a:off x="4656138" y="3789363"/>
            <a:ext cx="144462" cy="144462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0" name="橢圓 19"/>
          <p:cNvSpPr/>
          <p:nvPr/>
        </p:nvSpPr>
        <p:spPr>
          <a:xfrm>
            <a:off x="5016501" y="3068638"/>
            <a:ext cx="142875" cy="144462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0" name="橢圓 9"/>
          <p:cNvSpPr/>
          <p:nvPr/>
        </p:nvSpPr>
        <p:spPr>
          <a:xfrm>
            <a:off x="5016501" y="3068638"/>
            <a:ext cx="142875" cy="14446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1846" name="矩形 20"/>
          <p:cNvSpPr>
            <a:spLocks noChangeArrowheads="1"/>
          </p:cNvSpPr>
          <p:nvPr/>
        </p:nvSpPr>
        <p:spPr bwMode="auto">
          <a:xfrm>
            <a:off x="1524001" y="260351"/>
            <a:ext cx="83677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600" b="1">
                <a:solidFill>
                  <a:srgbClr val="000000"/>
                </a:solidFill>
                <a:latin typeface="Arial" charset="0"/>
              </a:rPr>
              <a:t>Step 2: Compute seed points as the centroids of the clusters of the current partition</a:t>
            </a:r>
            <a:endParaRPr lang="en-US" altLang="ko-KR" sz="1600" b="1">
              <a:latin typeface="Arial" charset="0"/>
              <a:ea typeface="Gulim" charset="-127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ko-KR" sz="1600" b="1">
                <a:latin typeface="Arial" charset="0"/>
                <a:ea typeface="Gulim" charset="-127"/>
              </a:rPr>
              <a:t>Step 3: Assign each objects to most similar center</a:t>
            </a:r>
          </a:p>
        </p:txBody>
      </p:sp>
      <p:sp>
        <p:nvSpPr>
          <p:cNvPr id="22" name="橢圓 21"/>
          <p:cNvSpPr/>
          <p:nvPr/>
        </p:nvSpPr>
        <p:spPr>
          <a:xfrm>
            <a:off x="2711451" y="1844675"/>
            <a:ext cx="1871663" cy="3024188"/>
          </a:xfrm>
          <a:prstGeom prst="ellipse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3" name="橢圓 22"/>
          <p:cNvSpPr/>
          <p:nvPr/>
        </p:nvSpPr>
        <p:spPr>
          <a:xfrm>
            <a:off x="4511676" y="2781300"/>
            <a:ext cx="936625" cy="1295400"/>
          </a:xfrm>
          <a:prstGeom prst="ellipse">
            <a:avLst/>
          </a:prstGeom>
          <a:noFill/>
          <a:ln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1849" name="矩形 7"/>
          <p:cNvSpPr>
            <a:spLocks noChangeArrowheads="1"/>
          </p:cNvSpPr>
          <p:nvPr/>
        </p:nvSpPr>
        <p:spPr bwMode="auto">
          <a:xfrm>
            <a:off x="2927350" y="3644900"/>
            <a:ext cx="12763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b="1" i="1">
                <a:solidFill>
                  <a:srgbClr val="FF0000"/>
                </a:solidFill>
                <a:latin typeface="Arial" charset="0"/>
              </a:rPr>
              <a:t>m</a:t>
            </a:r>
            <a:r>
              <a:rPr lang="en-US" altLang="zh-TW" sz="1800" b="1" i="1" baseline="-25000">
                <a:solidFill>
                  <a:srgbClr val="FF0000"/>
                </a:solidFill>
                <a:latin typeface="Arial" charset="0"/>
              </a:rPr>
              <a:t>1</a:t>
            </a:r>
            <a:r>
              <a:rPr lang="en-US" altLang="zh-TW" sz="1800" b="1">
                <a:solidFill>
                  <a:srgbClr val="FF0000"/>
                </a:solidFill>
                <a:latin typeface="Arial" charset="0"/>
              </a:rPr>
              <a:t> = (3, 4)</a:t>
            </a:r>
            <a:endParaRPr lang="zh-TW" altLang="en-US" sz="1800" b="1">
              <a:latin typeface="Arial" charset="0"/>
            </a:endParaRPr>
          </a:p>
        </p:txBody>
      </p:sp>
      <p:sp>
        <p:nvSpPr>
          <p:cNvPr id="31850" name="Rectangle 2"/>
          <p:cNvSpPr txBox="1">
            <a:spLocks noChangeArrowheads="1"/>
          </p:cNvSpPr>
          <p:nvPr/>
        </p:nvSpPr>
        <p:spPr bwMode="auto">
          <a:xfrm>
            <a:off x="1703388" y="5661026"/>
            <a:ext cx="4284662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ko-KR" b="1" i="1">
                <a:ea typeface="Gulim" charset="-127"/>
              </a:rPr>
              <a:t>K-Means</a:t>
            </a:r>
            <a:r>
              <a:rPr lang="en-US" altLang="ko-KR" b="1">
                <a:ea typeface="Gulim" charset="-127"/>
              </a:rPr>
              <a:t> Clustering</a:t>
            </a:r>
            <a:endParaRPr lang="en-US" altLang="ko-KR" sz="2800" b="1">
              <a:ea typeface="Gulim" charset="-127"/>
            </a:endParaRPr>
          </a:p>
        </p:txBody>
      </p:sp>
      <p:sp>
        <p:nvSpPr>
          <p:cNvPr id="25" name="文字方塊 24"/>
          <p:cNvSpPr txBox="1">
            <a:spLocks noChangeArrowheads="1"/>
          </p:cNvSpPr>
          <p:nvPr/>
        </p:nvSpPr>
        <p:spPr bwMode="auto">
          <a:xfrm>
            <a:off x="6600826" y="2852738"/>
            <a:ext cx="3382963" cy="2678112"/>
          </a:xfrm>
          <a:prstGeom prst="rect">
            <a:avLst/>
          </a:prstGeom>
          <a:solidFill>
            <a:srgbClr val="FFFF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>
                <a:solidFill>
                  <a:srgbClr val="C00000"/>
                </a:solidFill>
                <a:latin typeface="Arial" charset="0"/>
              </a:rPr>
              <a:t>Euclidean distance b(3,6) </a:t>
            </a:r>
            <a:r>
              <a:rPr lang="en-US" altLang="zh-TW" sz="2400">
                <a:solidFill>
                  <a:srgbClr val="C00000"/>
                </a:solidFill>
                <a:latin typeface="Arial" charset="0"/>
                <a:sym typeface="Wingdings" charset="2"/>
              </a:rPr>
              <a:t></a:t>
            </a:r>
            <a:r>
              <a:rPr lang="en-US" altLang="zh-TW" sz="2400">
                <a:solidFill>
                  <a:srgbClr val="C00000"/>
                </a:solidFill>
                <a:latin typeface="Arial" charset="0"/>
              </a:rPr>
              <a:t>m2(8,5)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>
                <a:solidFill>
                  <a:srgbClr val="C00000"/>
                </a:solidFill>
                <a:latin typeface="Arial" charset="0"/>
              </a:rPr>
              <a:t>= ((8-3)</a:t>
            </a:r>
            <a:r>
              <a:rPr lang="en-US" altLang="zh-TW" sz="2400" baseline="30000">
                <a:solidFill>
                  <a:srgbClr val="C00000"/>
                </a:solidFill>
                <a:latin typeface="Arial" charset="0"/>
              </a:rPr>
              <a:t>2 </a:t>
            </a:r>
            <a:r>
              <a:rPr lang="en-US" altLang="zh-TW" sz="2400">
                <a:solidFill>
                  <a:srgbClr val="C00000"/>
                </a:solidFill>
                <a:latin typeface="Arial" charset="0"/>
              </a:rPr>
              <a:t>+ (5-6)</a:t>
            </a:r>
            <a:r>
              <a:rPr lang="en-US" altLang="zh-TW" sz="2400" baseline="30000">
                <a:solidFill>
                  <a:srgbClr val="C00000"/>
                </a:solidFill>
                <a:latin typeface="Arial" charset="0"/>
              </a:rPr>
              <a:t>2 </a:t>
            </a:r>
            <a:r>
              <a:rPr lang="en-US" altLang="zh-TW" sz="2400">
                <a:solidFill>
                  <a:srgbClr val="C00000"/>
                </a:solidFill>
                <a:latin typeface="Arial" charset="0"/>
              </a:rPr>
              <a:t>)</a:t>
            </a:r>
            <a:r>
              <a:rPr lang="en-US" altLang="zh-TW" sz="2400" baseline="30000">
                <a:solidFill>
                  <a:srgbClr val="C00000"/>
                </a:solidFill>
                <a:latin typeface="Arial" charset="0"/>
              </a:rPr>
              <a:t>1/2</a:t>
            </a:r>
            <a:br>
              <a:rPr lang="en-US" altLang="zh-TW" sz="2400">
                <a:solidFill>
                  <a:srgbClr val="C00000"/>
                </a:solidFill>
                <a:latin typeface="Arial" charset="0"/>
              </a:rPr>
            </a:br>
            <a:r>
              <a:rPr lang="en-US" altLang="zh-TW" sz="2400">
                <a:solidFill>
                  <a:srgbClr val="C00000"/>
                </a:solidFill>
                <a:latin typeface="Arial" charset="0"/>
              </a:rPr>
              <a:t>= (5</a:t>
            </a:r>
            <a:r>
              <a:rPr lang="en-US" altLang="zh-TW" sz="2400" baseline="30000">
                <a:solidFill>
                  <a:srgbClr val="C00000"/>
                </a:solidFill>
                <a:latin typeface="Arial" charset="0"/>
              </a:rPr>
              <a:t>2 </a:t>
            </a:r>
            <a:r>
              <a:rPr lang="en-US" altLang="zh-TW" sz="2400">
                <a:solidFill>
                  <a:srgbClr val="C00000"/>
                </a:solidFill>
                <a:latin typeface="Arial" charset="0"/>
              </a:rPr>
              <a:t>+ (-1)</a:t>
            </a:r>
            <a:r>
              <a:rPr lang="en-US" altLang="zh-TW" sz="2400" baseline="30000">
                <a:solidFill>
                  <a:srgbClr val="C00000"/>
                </a:solidFill>
                <a:latin typeface="Arial" charset="0"/>
              </a:rPr>
              <a:t>2</a:t>
            </a:r>
            <a:r>
              <a:rPr lang="en-US" altLang="zh-TW" sz="2400">
                <a:solidFill>
                  <a:srgbClr val="C00000"/>
                </a:solidFill>
                <a:latin typeface="Arial" charset="0"/>
              </a:rPr>
              <a:t>)</a:t>
            </a:r>
            <a:r>
              <a:rPr lang="en-US" altLang="zh-TW" sz="2400" baseline="30000">
                <a:solidFill>
                  <a:srgbClr val="C00000"/>
                </a:solidFill>
                <a:latin typeface="Arial" charset="0"/>
              </a:rPr>
              <a:t>1/2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>
                <a:solidFill>
                  <a:srgbClr val="C00000"/>
                </a:solidFill>
                <a:latin typeface="Arial" charset="0"/>
              </a:rPr>
              <a:t>= (25</a:t>
            </a:r>
            <a:r>
              <a:rPr lang="en-US" altLang="zh-TW" sz="2400" baseline="30000">
                <a:solidFill>
                  <a:srgbClr val="C00000"/>
                </a:solidFill>
                <a:latin typeface="Arial" charset="0"/>
              </a:rPr>
              <a:t> </a:t>
            </a:r>
            <a:r>
              <a:rPr lang="en-US" altLang="zh-TW" sz="2400">
                <a:solidFill>
                  <a:srgbClr val="C00000"/>
                </a:solidFill>
                <a:latin typeface="Arial" charset="0"/>
              </a:rPr>
              <a:t>+ 1)</a:t>
            </a:r>
            <a:r>
              <a:rPr lang="en-US" altLang="zh-TW" sz="2400" baseline="30000">
                <a:solidFill>
                  <a:srgbClr val="C00000"/>
                </a:solidFill>
                <a:latin typeface="Arial" charset="0"/>
              </a:rPr>
              <a:t>1/2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>
                <a:solidFill>
                  <a:srgbClr val="C00000"/>
                </a:solidFill>
                <a:latin typeface="Arial" charset="0"/>
              </a:rPr>
              <a:t>= (26)</a:t>
            </a:r>
            <a:r>
              <a:rPr lang="en-US" altLang="zh-TW" sz="2400" baseline="30000">
                <a:solidFill>
                  <a:srgbClr val="C00000"/>
                </a:solidFill>
                <a:latin typeface="Arial" charset="0"/>
              </a:rPr>
              <a:t>1/2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>
                <a:solidFill>
                  <a:srgbClr val="C00000"/>
                </a:solidFill>
                <a:latin typeface="Arial" charset="0"/>
              </a:rPr>
              <a:t>= 5.10</a:t>
            </a:r>
            <a:endParaRPr lang="en-US" altLang="zh-TW" sz="2400" baseline="30000">
              <a:solidFill>
                <a:srgbClr val="C00000"/>
              </a:solidFill>
              <a:latin typeface="Arial" charset="0"/>
            </a:endParaRPr>
          </a:p>
        </p:txBody>
      </p:sp>
      <p:sp>
        <p:nvSpPr>
          <p:cNvPr id="26" name="文字方塊 25"/>
          <p:cNvSpPr txBox="1">
            <a:spLocks noChangeArrowheads="1"/>
          </p:cNvSpPr>
          <p:nvPr/>
        </p:nvSpPr>
        <p:spPr bwMode="auto">
          <a:xfrm>
            <a:off x="2640013" y="4005263"/>
            <a:ext cx="3384550" cy="2678112"/>
          </a:xfrm>
          <a:prstGeom prst="rect">
            <a:avLst/>
          </a:prstGeom>
          <a:solidFill>
            <a:srgbClr val="FFFF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>
                <a:solidFill>
                  <a:srgbClr val="C00000"/>
                </a:solidFill>
                <a:latin typeface="Arial" charset="0"/>
              </a:rPr>
              <a:t>Euclidean distance b(3,6) </a:t>
            </a:r>
            <a:r>
              <a:rPr lang="en-US" altLang="zh-TW" sz="2400">
                <a:solidFill>
                  <a:srgbClr val="C00000"/>
                </a:solidFill>
                <a:latin typeface="Arial" charset="0"/>
                <a:sym typeface="Wingdings" charset="2"/>
              </a:rPr>
              <a:t></a:t>
            </a:r>
            <a:r>
              <a:rPr lang="en-US" altLang="zh-TW" sz="2400">
                <a:solidFill>
                  <a:srgbClr val="C00000"/>
                </a:solidFill>
                <a:latin typeface="Arial" charset="0"/>
              </a:rPr>
              <a:t>m1(3,4)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>
                <a:solidFill>
                  <a:srgbClr val="C00000"/>
                </a:solidFill>
                <a:latin typeface="Arial" charset="0"/>
              </a:rPr>
              <a:t>= ((3-3)</a:t>
            </a:r>
            <a:r>
              <a:rPr lang="en-US" altLang="zh-TW" sz="2400" baseline="30000">
                <a:solidFill>
                  <a:srgbClr val="C00000"/>
                </a:solidFill>
                <a:latin typeface="Arial" charset="0"/>
              </a:rPr>
              <a:t>2 </a:t>
            </a:r>
            <a:r>
              <a:rPr lang="en-US" altLang="zh-TW" sz="2400">
                <a:solidFill>
                  <a:srgbClr val="C00000"/>
                </a:solidFill>
                <a:latin typeface="Arial" charset="0"/>
              </a:rPr>
              <a:t>+ (4-6)</a:t>
            </a:r>
            <a:r>
              <a:rPr lang="en-US" altLang="zh-TW" sz="2400" baseline="30000">
                <a:solidFill>
                  <a:srgbClr val="C00000"/>
                </a:solidFill>
                <a:latin typeface="Arial" charset="0"/>
              </a:rPr>
              <a:t>2 </a:t>
            </a:r>
            <a:r>
              <a:rPr lang="en-US" altLang="zh-TW" sz="2400">
                <a:solidFill>
                  <a:srgbClr val="C00000"/>
                </a:solidFill>
                <a:latin typeface="Arial" charset="0"/>
              </a:rPr>
              <a:t>)</a:t>
            </a:r>
            <a:r>
              <a:rPr lang="en-US" altLang="zh-TW" sz="2400" baseline="30000">
                <a:solidFill>
                  <a:srgbClr val="C00000"/>
                </a:solidFill>
                <a:latin typeface="Arial" charset="0"/>
              </a:rPr>
              <a:t>1/2</a:t>
            </a:r>
            <a:br>
              <a:rPr lang="en-US" altLang="zh-TW" sz="2400">
                <a:solidFill>
                  <a:srgbClr val="C00000"/>
                </a:solidFill>
                <a:latin typeface="Arial" charset="0"/>
              </a:rPr>
            </a:br>
            <a:r>
              <a:rPr lang="en-US" altLang="zh-TW" sz="2400">
                <a:solidFill>
                  <a:srgbClr val="C00000"/>
                </a:solidFill>
                <a:latin typeface="Arial" charset="0"/>
              </a:rPr>
              <a:t>= (0</a:t>
            </a:r>
            <a:r>
              <a:rPr lang="en-US" altLang="zh-TW" sz="2400" baseline="30000">
                <a:solidFill>
                  <a:srgbClr val="C00000"/>
                </a:solidFill>
                <a:latin typeface="Arial" charset="0"/>
              </a:rPr>
              <a:t>2 </a:t>
            </a:r>
            <a:r>
              <a:rPr lang="en-US" altLang="zh-TW" sz="2400">
                <a:solidFill>
                  <a:srgbClr val="C00000"/>
                </a:solidFill>
                <a:latin typeface="Arial" charset="0"/>
              </a:rPr>
              <a:t>+ (-2)</a:t>
            </a:r>
            <a:r>
              <a:rPr lang="en-US" altLang="zh-TW" sz="2400" baseline="30000">
                <a:solidFill>
                  <a:srgbClr val="C00000"/>
                </a:solidFill>
                <a:latin typeface="Arial" charset="0"/>
              </a:rPr>
              <a:t>2</a:t>
            </a:r>
            <a:r>
              <a:rPr lang="en-US" altLang="zh-TW" sz="2400">
                <a:solidFill>
                  <a:srgbClr val="C00000"/>
                </a:solidFill>
                <a:latin typeface="Arial" charset="0"/>
              </a:rPr>
              <a:t>)</a:t>
            </a:r>
            <a:r>
              <a:rPr lang="en-US" altLang="zh-TW" sz="2400" baseline="30000">
                <a:solidFill>
                  <a:srgbClr val="C00000"/>
                </a:solidFill>
                <a:latin typeface="Arial" charset="0"/>
              </a:rPr>
              <a:t>1/2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>
                <a:solidFill>
                  <a:srgbClr val="C00000"/>
                </a:solidFill>
                <a:latin typeface="Arial" charset="0"/>
              </a:rPr>
              <a:t>= (0</a:t>
            </a:r>
            <a:r>
              <a:rPr lang="en-US" altLang="zh-TW" sz="2400" baseline="30000">
                <a:solidFill>
                  <a:srgbClr val="C00000"/>
                </a:solidFill>
                <a:latin typeface="Arial" charset="0"/>
              </a:rPr>
              <a:t> </a:t>
            </a:r>
            <a:r>
              <a:rPr lang="en-US" altLang="zh-TW" sz="2400">
                <a:solidFill>
                  <a:srgbClr val="C00000"/>
                </a:solidFill>
                <a:latin typeface="Arial" charset="0"/>
              </a:rPr>
              <a:t>+ 4)</a:t>
            </a:r>
            <a:r>
              <a:rPr lang="en-US" altLang="zh-TW" sz="2400" baseline="30000">
                <a:solidFill>
                  <a:srgbClr val="C00000"/>
                </a:solidFill>
                <a:latin typeface="Arial" charset="0"/>
              </a:rPr>
              <a:t>1/2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>
                <a:solidFill>
                  <a:srgbClr val="C00000"/>
                </a:solidFill>
                <a:latin typeface="Arial" charset="0"/>
              </a:rPr>
              <a:t>= (4)</a:t>
            </a:r>
            <a:r>
              <a:rPr lang="en-US" altLang="zh-TW" sz="2400" baseline="30000">
                <a:solidFill>
                  <a:srgbClr val="C00000"/>
                </a:solidFill>
                <a:latin typeface="Arial" charset="0"/>
              </a:rPr>
              <a:t>1/2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>
                <a:solidFill>
                  <a:srgbClr val="C00000"/>
                </a:solidFill>
                <a:latin typeface="Arial" charset="0"/>
              </a:rPr>
              <a:t>= 2.00</a:t>
            </a:r>
            <a:endParaRPr lang="en-US" altLang="zh-TW" sz="2400" baseline="30000">
              <a:solidFill>
                <a:srgbClr val="C00000"/>
              </a:solidFill>
              <a:latin typeface="Arial" charset="0"/>
            </a:endParaRPr>
          </a:p>
        </p:txBody>
      </p:sp>
      <p:sp>
        <p:nvSpPr>
          <p:cNvPr id="27" name="橢圓 26"/>
          <p:cNvSpPr/>
          <p:nvPr/>
        </p:nvSpPr>
        <p:spPr>
          <a:xfrm>
            <a:off x="3287713" y="2781301"/>
            <a:ext cx="144462" cy="142875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cxnSp>
        <p:nvCxnSpPr>
          <p:cNvPr id="28" name="直線單箭頭接點 27"/>
          <p:cNvCxnSpPr/>
          <p:nvPr/>
        </p:nvCxnSpPr>
        <p:spPr>
          <a:xfrm rot="5400000">
            <a:off x="3107532" y="3177382"/>
            <a:ext cx="504825" cy="1588"/>
          </a:xfrm>
          <a:prstGeom prst="straightConnector1">
            <a:avLst/>
          </a:prstGeom>
          <a:ln w="19050">
            <a:solidFill>
              <a:srgbClr val="C00000"/>
            </a:solidFill>
            <a:prstDash val="solid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單箭頭接點 32"/>
          <p:cNvCxnSpPr>
            <a:stCxn id="27" idx="6"/>
            <a:endCxn id="10" idx="1"/>
          </p:cNvCxnSpPr>
          <p:nvPr/>
        </p:nvCxnSpPr>
        <p:spPr>
          <a:xfrm>
            <a:off x="3432176" y="2852739"/>
            <a:ext cx="1604963" cy="236537"/>
          </a:xfrm>
          <a:prstGeom prst="straightConnector1">
            <a:avLst/>
          </a:prstGeom>
          <a:ln w="19050">
            <a:solidFill>
              <a:srgbClr val="C00000"/>
            </a:solidFill>
            <a:prstDash val="solid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561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</p:bld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A6729DAA-8805-AF4F-825B-45A4BCC81B3D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126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graphicFrame>
        <p:nvGraphicFramePr>
          <p:cNvPr id="5" name="表格 4"/>
          <p:cNvGraphicFramePr>
            <a:graphicFrameLocks noGrp="1"/>
          </p:cNvGraphicFramePr>
          <p:nvPr/>
        </p:nvGraphicFramePr>
        <p:xfrm>
          <a:off x="6311900" y="765176"/>
          <a:ext cx="4032250" cy="5638801"/>
        </p:xfrm>
        <a:graphic>
          <a:graphicData uri="http://schemas.openxmlformats.org/drawingml/2006/table">
            <a:tbl>
              <a:tblPr/>
              <a:tblGrid>
                <a:gridCol w="5762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1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7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207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1913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366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921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Point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P(x,y)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m1 distance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m2 distance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8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p01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a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(3, 4)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1.43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4.34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Cluster1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8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p02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b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(3, 6)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1.22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4.64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Cluster1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68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p03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(3, 8)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2.99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5.68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Cluster1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68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p04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d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(4, 5)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0.20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3.40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Cluster1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68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p05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e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(4, 7)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1.87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4.27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Cluster1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68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p06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f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(5, 1)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4.29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4.06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Cluster2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68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p07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g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(5, 5)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1.15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2.42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Cluster1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68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p08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h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(7, 3)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3.80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1.37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Cluster2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968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p09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i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(7, 5)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3.14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0.75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Cluster2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968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p10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j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(8, 5)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4.14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0.95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Cluster2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841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968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m1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(3.86, 5.14)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968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m2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(7.33, 4.33)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graphicFrame>
        <p:nvGraphicFramePr>
          <p:cNvPr id="6" name="圖表 5"/>
          <p:cNvGraphicFramePr>
            <a:graphicFrameLocks noGrp="1"/>
          </p:cNvGraphicFramePr>
          <p:nvPr/>
        </p:nvGraphicFramePr>
        <p:xfrm>
          <a:off x="1775520" y="1268760"/>
          <a:ext cx="4248472" cy="42484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橢圓 10"/>
          <p:cNvSpPr/>
          <p:nvPr/>
        </p:nvSpPr>
        <p:spPr>
          <a:xfrm>
            <a:off x="3287713" y="2781301"/>
            <a:ext cx="144462" cy="142875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2" name="橢圓 11"/>
          <p:cNvSpPr/>
          <p:nvPr/>
        </p:nvSpPr>
        <p:spPr>
          <a:xfrm>
            <a:off x="3287713" y="2060576"/>
            <a:ext cx="144462" cy="14446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3" name="橢圓 12"/>
          <p:cNvSpPr/>
          <p:nvPr/>
        </p:nvSpPr>
        <p:spPr>
          <a:xfrm>
            <a:off x="3648076" y="3068638"/>
            <a:ext cx="144463" cy="144462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4" name="橢圓 13"/>
          <p:cNvSpPr/>
          <p:nvPr/>
        </p:nvSpPr>
        <p:spPr>
          <a:xfrm>
            <a:off x="3648076" y="2420938"/>
            <a:ext cx="144463" cy="144462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5" name="橢圓 14"/>
          <p:cNvSpPr/>
          <p:nvPr/>
        </p:nvSpPr>
        <p:spPr>
          <a:xfrm>
            <a:off x="3287713" y="3429001"/>
            <a:ext cx="144462" cy="14446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7" name="橢圓 6"/>
          <p:cNvSpPr/>
          <p:nvPr/>
        </p:nvSpPr>
        <p:spPr>
          <a:xfrm>
            <a:off x="3287713" y="3429001"/>
            <a:ext cx="144462" cy="144463"/>
          </a:xfrm>
          <a:prstGeom prst="ellipse">
            <a:avLst/>
          </a:prstGeom>
          <a:solidFill>
            <a:srgbClr val="FF66CC"/>
          </a:solidFill>
          <a:ln>
            <a:solidFill>
              <a:srgbClr val="FF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6" name="橢圓 15"/>
          <p:cNvSpPr/>
          <p:nvPr/>
        </p:nvSpPr>
        <p:spPr>
          <a:xfrm>
            <a:off x="4008439" y="3068638"/>
            <a:ext cx="142875" cy="144462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8" name="橢圓 17"/>
          <p:cNvSpPr/>
          <p:nvPr/>
        </p:nvSpPr>
        <p:spPr>
          <a:xfrm>
            <a:off x="4656138" y="3068638"/>
            <a:ext cx="144462" cy="144462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9" name="橢圓 18"/>
          <p:cNvSpPr/>
          <p:nvPr/>
        </p:nvSpPr>
        <p:spPr>
          <a:xfrm>
            <a:off x="4656138" y="3789363"/>
            <a:ext cx="144462" cy="144462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0" name="橢圓 19"/>
          <p:cNvSpPr/>
          <p:nvPr/>
        </p:nvSpPr>
        <p:spPr>
          <a:xfrm>
            <a:off x="5016501" y="3068638"/>
            <a:ext cx="142875" cy="144462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0" name="橢圓 9"/>
          <p:cNvSpPr/>
          <p:nvPr/>
        </p:nvSpPr>
        <p:spPr>
          <a:xfrm>
            <a:off x="5016501" y="3068638"/>
            <a:ext cx="142875" cy="144462"/>
          </a:xfrm>
          <a:prstGeom prst="ellipse">
            <a:avLst/>
          </a:prstGeom>
          <a:solidFill>
            <a:srgbClr val="FF66CC"/>
          </a:solidFill>
          <a:ln>
            <a:solidFill>
              <a:srgbClr val="FF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66CC"/>
              </a:solidFill>
              <a:latin typeface="Calibri" pitchFamily="34" charset="0"/>
            </a:endParaRPr>
          </a:p>
        </p:txBody>
      </p:sp>
      <p:sp>
        <p:nvSpPr>
          <p:cNvPr id="32866" name="矩形 20"/>
          <p:cNvSpPr>
            <a:spLocks noChangeArrowheads="1"/>
          </p:cNvSpPr>
          <p:nvPr/>
        </p:nvSpPr>
        <p:spPr bwMode="auto">
          <a:xfrm>
            <a:off x="2809875" y="2708275"/>
            <a:ext cx="19177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b="1" i="1">
                <a:solidFill>
                  <a:srgbClr val="FF0000"/>
                </a:solidFill>
                <a:latin typeface="Arial" charset="0"/>
              </a:rPr>
              <a:t>m</a:t>
            </a:r>
            <a:r>
              <a:rPr lang="en-US" altLang="zh-TW" sz="1800" b="1" i="1" baseline="-25000">
                <a:solidFill>
                  <a:srgbClr val="FF0000"/>
                </a:solidFill>
                <a:latin typeface="Arial" charset="0"/>
              </a:rPr>
              <a:t>1</a:t>
            </a:r>
            <a:r>
              <a:rPr lang="en-US" altLang="zh-TW" sz="1800" b="1">
                <a:solidFill>
                  <a:srgbClr val="FF0000"/>
                </a:solidFill>
                <a:latin typeface="Arial" charset="0"/>
              </a:rPr>
              <a:t> = (3.86, 5.14)</a:t>
            </a:r>
            <a:endParaRPr lang="zh-TW" altLang="en-US" sz="1800" b="1">
              <a:latin typeface="Arial" charset="0"/>
            </a:endParaRPr>
          </a:p>
        </p:txBody>
      </p:sp>
      <p:sp>
        <p:nvSpPr>
          <p:cNvPr id="22" name="橢圓 21"/>
          <p:cNvSpPr/>
          <p:nvPr/>
        </p:nvSpPr>
        <p:spPr>
          <a:xfrm>
            <a:off x="3575051" y="2997201"/>
            <a:ext cx="144463" cy="14446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2868" name="矩形 22"/>
          <p:cNvSpPr>
            <a:spLocks noChangeArrowheads="1"/>
          </p:cNvSpPr>
          <p:nvPr/>
        </p:nvSpPr>
        <p:spPr bwMode="auto">
          <a:xfrm>
            <a:off x="4224338" y="3429000"/>
            <a:ext cx="19034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b="1" i="1">
                <a:solidFill>
                  <a:srgbClr val="FF0000"/>
                </a:solidFill>
                <a:latin typeface="Arial" charset="0"/>
              </a:rPr>
              <a:t>M</a:t>
            </a:r>
            <a:r>
              <a:rPr lang="en-US" altLang="zh-TW" sz="1800" b="1" i="1" baseline="-25000">
                <a:solidFill>
                  <a:srgbClr val="FF0000"/>
                </a:solidFill>
                <a:latin typeface="Arial" charset="0"/>
              </a:rPr>
              <a:t>2</a:t>
            </a:r>
            <a:r>
              <a:rPr lang="en-US" altLang="zh-TW" sz="1800" b="1">
                <a:solidFill>
                  <a:srgbClr val="FF0000"/>
                </a:solidFill>
                <a:latin typeface="Arial" charset="0"/>
              </a:rPr>
              <a:t> = (7.33, 4.33)</a:t>
            </a:r>
            <a:endParaRPr lang="zh-TW" altLang="en-US" sz="1800" b="1">
              <a:latin typeface="Arial" charset="0"/>
            </a:endParaRPr>
          </a:p>
        </p:txBody>
      </p:sp>
      <p:sp>
        <p:nvSpPr>
          <p:cNvPr id="24" name="橢圓 23"/>
          <p:cNvSpPr/>
          <p:nvPr/>
        </p:nvSpPr>
        <p:spPr>
          <a:xfrm>
            <a:off x="4800601" y="3284538"/>
            <a:ext cx="142875" cy="14446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cxnSp>
        <p:nvCxnSpPr>
          <p:cNvPr id="25" name="直線單箭頭接點 24"/>
          <p:cNvCxnSpPr>
            <a:stCxn id="22" idx="4"/>
            <a:endCxn id="7" idx="7"/>
          </p:cNvCxnSpPr>
          <p:nvPr/>
        </p:nvCxnSpPr>
        <p:spPr>
          <a:xfrm rot="5400000">
            <a:off x="3375026" y="3176589"/>
            <a:ext cx="307975" cy="238125"/>
          </a:xfrm>
          <a:prstGeom prst="straightConnector1">
            <a:avLst/>
          </a:prstGeom>
          <a:ln w="28575">
            <a:solidFill>
              <a:srgbClr val="FF0000"/>
            </a:solidFill>
            <a:prstDash val="sys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單箭頭接點 29"/>
          <p:cNvCxnSpPr>
            <a:stCxn id="24" idx="7"/>
            <a:endCxn id="10" idx="2"/>
          </p:cNvCxnSpPr>
          <p:nvPr/>
        </p:nvCxnSpPr>
        <p:spPr>
          <a:xfrm rot="5400000" flipH="1" flipV="1">
            <a:off x="4887119" y="3177382"/>
            <a:ext cx="165100" cy="93662"/>
          </a:xfrm>
          <a:prstGeom prst="straightConnector1">
            <a:avLst/>
          </a:prstGeom>
          <a:ln w="28575">
            <a:solidFill>
              <a:srgbClr val="FF0000"/>
            </a:solidFill>
            <a:prstDash val="sys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橢圓 35"/>
          <p:cNvSpPr/>
          <p:nvPr/>
        </p:nvSpPr>
        <p:spPr>
          <a:xfrm>
            <a:off x="4008439" y="4437063"/>
            <a:ext cx="142875" cy="144462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9" name="手繪多邊形 38"/>
          <p:cNvSpPr/>
          <p:nvPr/>
        </p:nvSpPr>
        <p:spPr>
          <a:xfrm>
            <a:off x="2855914" y="1844675"/>
            <a:ext cx="1584325" cy="1944688"/>
          </a:xfrm>
          <a:custGeom>
            <a:avLst/>
            <a:gdLst>
              <a:gd name="connsiteX0" fmla="*/ 286603 w 1883391"/>
              <a:gd name="connsiteY0" fmla="*/ 0 h 2169994"/>
              <a:gd name="connsiteX1" fmla="*/ 0 w 1883391"/>
              <a:gd name="connsiteY1" fmla="*/ 1392072 h 2169994"/>
              <a:gd name="connsiteX2" fmla="*/ 464024 w 1883391"/>
              <a:gd name="connsiteY2" fmla="*/ 2169994 h 2169994"/>
              <a:gd name="connsiteX3" fmla="*/ 1460310 w 1883391"/>
              <a:gd name="connsiteY3" fmla="*/ 1692323 h 2169994"/>
              <a:gd name="connsiteX4" fmla="*/ 1883391 w 1883391"/>
              <a:gd name="connsiteY4" fmla="*/ 832514 h 2169994"/>
              <a:gd name="connsiteX5" fmla="*/ 1009934 w 1883391"/>
              <a:gd name="connsiteY5" fmla="*/ 136478 h 2169994"/>
              <a:gd name="connsiteX6" fmla="*/ 286603 w 1883391"/>
              <a:gd name="connsiteY6" fmla="*/ 0 h 2169994"/>
              <a:gd name="connsiteX0" fmla="*/ 286603 w 1883391"/>
              <a:gd name="connsiteY0" fmla="*/ 0 h 2169994"/>
              <a:gd name="connsiteX1" fmla="*/ 0 w 1883391"/>
              <a:gd name="connsiteY1" fmla="*/ 1392072 h 2169994"/>
              <a:gd name="connsiteX2" fmla="*/ 464024 w 1883391"/>
              <a:gd name="connsiteY2" fmla="*/ 2169994 h 2169994"/>
              <a:gd name="connsiteX3" fmla="*/ 1395104 w 1883391"/>
              <a:gd name="connsiteY3" fmla="*/ 1573260 h 2169994"/>
              <a:gd name="connsiteX4" fmla="*/ 1883391 w 1883391"/>
              <a:gd name="connsiteY4" fmla="*/ 832514 h 2169994"/>
              <a:gd name="connsiteX5" fmla="*/ 1009934 w 1883391"/>
              <a:gd name="connsiteY5" fmla="*/ 136478 h 2169994"/>
              <a:gd name="connsiteX6" fmla="*/ 286603 w 1883391"/>
              <a:gd name="connsiteY6" fmla="*/ 0 h 2169994"/>
              <a:gd name="connsiteX0" fmla="*/ 286603 w 1883391"/>
              <a:gd name="connsiteY0" fmla="*/ 0 h 2022763"/>
              <a:gd name="connsiteX1" fmla="*/ 0 w 1883391"/>
              <a:gd name="connsiteY1" fmla="*/ 1392072 h 2022763"/>
              <a:gd name="connsiteX2" fmla="*/ 558041 w 1883391"/>
              <a:gd name="connsiteY2" fmla="*/ 2022763 h 2022763"/>
              <a:gd name="connsiteX3" fmla="*/ 1395104 w 1883391"/>
              <a:gd name="connsiteY3" fmla="*/ 1573260 h 2022763"/>
              <a:gd name="connsiteX4" fmla="*/ 1883391 w 1883391"/>
              <a:gd name="connsiteY4" fmla="*/ 832514 h 2022763"/>
              <a:gd name="connsiteX5" fmla="*/ 1009934 w 1883391"/>
              <a:gd name="connsiteY5" fmla="*/ 136478 h 2022763"/>
              <a:gd name="connsiteX6" fmla="*/ 286603 w 1883391"/>
              <a:gd name="connsiteY6" fmla="*/ 0 h 2022763"/>
              <a:gd name="connsiteX0" fmla="*/ 216849 w 1813637"/>
              <a:gd name="connsiteY0" fmla="*/ 0 h 2022763"/>
              <a:gd name="connsiteX1" fmla="*/ 0 w 1813637"/>
              <a:gd name="connsiteY1" fmla="*/ 1123758 h 2022763"/>
              <a:gd name="connsiteX2" fmla="*/ 488287 w 1813637"/>
              <a:gd name="connsiteY2" fmla="*/ 2022763 h 2022763"/>
              <a:gd name="connsiteX3" fmla="*/ 1325350 w 1813637"/>
              <a:gd name="connsiteY3" fmla="*/ 1573260 h 2022763"/>
              <a:gd name="connsiteX4" fmla="*/ 1813637 w 1813637"/>
              <a:gd name="connsiteY4" fmla="*/ 832514 h 2022763"/>
              <a:gd name="connsiteX5" fmla="*/ 940180 w 1813637"/>
              <a:gd name="connsiteY5" fmla="*/ 136478 h 2022763"/>
              <a:gd name="connsiteX6" fmla="*/ 216849 w 1813637"/>
              <a:gd name="connsiteY6" fmla="*/ 0 h 2022763"/>
              <a:gd name="connsiteX0" fmla="*/ 216849 w 1813637"/>
              <a:gd name="connsiteY0" fmla="*/ 0 h 2022763"/>
              <a:gd name="connsiteX1" fmla="*/ 0 w 1813637"/>
              <a:gd name="connsiteY1" fmla="*/ 1123758 h 2022763"/>
              <a:gd name="connsiteX2" fmla="*/ 488287 w 1813637"/>
              <a:gd name="connsiteY2" fmla="*/ 2022763 h 2022763"/>
              <a:gd name="connsiteX3" fmla="*/ 1325350 w 1813637"/>
              <a:gd name="connsiteY3" fmla="*/ 1573260 h 2022763"/>
              <a:gd name="connsiteX4" fmla="*/ 1813637 w 1813637"/>
              <a:gd name="connsiteY4" fmla="*/ 832514 h 2022763"/>
              <a:gd name="connsiteX5" fmla="*/ 1046328 w 1813637"/>
              <a:gd name="connsiteY5" fmla="*/ 299669 h 2022763"/>
              <a:gd name="connsiteX6" fmla="*/ 216849 w 1813637"/>
              <a:gd name="connsiteY6" fmla="*/ 0 h 2022763"/>
              <a:gd name="connsiteX0" fmla="*/ 216849 w 1534615"/>
              <a:gd name="connsiteY0" fmla="*/ 0 h 2022763"/>
              <a:gd name="connsiteX1" fmla="*/ 0 w 1534615"/>
              <a:gd name="connsiteY1" fmla="*/ 1123758 h 2022763"/>
              <a:gd name="connsiteX2" fmla="*/ 488287 w 1534615"/>
              <a:gd name="connsiteY2" fmla="*/ 2022763 h 2022763"/>
              <a:gd name="connsiteX3" fmla="*/ 1325350 w 1534615"/>
              <a:gd name="connsiteY3" fmla="*/ 1573260 h 2022763"/>
              <a:gd name="connsiteX4" fmla="*/ 1534615 w 1534615"/>
              <a:gd name="connsiteY4" fmla="*/ 973923 h 2022763"/>
              <a:gd name="connsiteX5" fmla="*/ 1046328 w 1534615"/>
              <a:gd name="connsiteY5" fmla="*/ 299669 h 2022763"/>
              <a:gd name="connsiteX6" fmla="*/ 216849 w 1534615"/>
              <a:gd name="connsiteY6" fmla="*/ 0 h 2022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34615" h="2022763">
                <a:moveTo>
                  <a:pt x="216849" y="0"/>
                </a:moveTo>
                <a:lnTo>
                  <a:pt x="0" y="1123758"/>
                </a:lnTo>
                <a:lnTo>
                  <a:pt x="488287" y="2022763"/>
                </a:lnTo>
                <a:lnTo>
                  <a:pt x="1325350" y="1573260"/>
                </a:lnTo>
                <a:lnTo>
                  <a:pt x="1534615" y="973923"/>
                </a:lnTo>
                <a:lnTo>
                  <a:pt x="1046328" y="299669"/>
                </a:lnTo>
                <a:lnTo>
                  <a:pt x="216849" y="0"/>
                </a:lnTo>
                <a:close/>
              </a:path>
            </a:pathLst>
          </a:custGeom>
          <a:noFill/>
          <a:ln w="28575">
            <a:solidFill>
              <a:schemeClr val="accent1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40" name="手繪多邊形 39"/>
          <p:cNvSpPr/>
          <p:nvPr/>
        </p:nvSpPr>
        <p:spPr>
          <a:xfrm>
            <a:off x="3792539" y="2852739"/>
            <a:ext cx="1798637" cy="2016125"/>
          </a:xfrm>
          <a:custGeom>
            <a:avLst/>
            <a:gdLst>
              <a:gd name="connsiteX0" fmla="*/ 286603 w 1883391"/>
              <a:gd name="connsiteY0" fmla="*/ 0 h 2169994"/>
              <a:gd name="connsiteX1" fmla="*/ 0 w 1883391"/>
              <a:gd name="connsiteY1" fmla="*/ 1392072 h 2169994"/>
              <a:gd name="connsiteX2" fmla="*/ 464024 w 1883391"/>
              <a:gd name="connsiteY2" fmla="*/ 2169994 h 2169994"/>
              <a:gd name="connsiteX3" fmla="*/ 1460310 w 1883391"/>
              <a:gd name="connsiteY3" fmla="*/ 1692323 h 2169994"/>
              <a:gd name="connsiteX4" fmla="*/ 1883391 w 1883391"/>
              <a:gd name="connsiteY4" fmla="*/ 832514 h 2169994"/>
              <a:gd name="connsiteX5" fmla="*/ 1009934 w 1883391"/>
              <a:gd name="connsiteY5" fmla="*/ 136478 h 2169994"/>
              <a:gd name="connsiteX6" fmla="*/ 286603 w 1883391"/>
              <a:gd name="connsiteY6" fmla="*/ 0 h 2169994"/>
              <a:gd name="connsiteX0" fmla="*/ 286603 w 1883391"/>
              <a:gd name="connsiteY0" fmla="*/ 0 h 2169994"/>
              <a:gd name="connsiteX1" fmla="*/ 0 w 1883391"/>
              <a:gd name="connsiteY1" fmla="*/ 1392072 h 2169994"/>
              <a:gd name="connsiteX2" fmla="*/ 464024 w 1883391"/>
              <a:gd name="connsiteY2" fmla="*/ 2169994 h 2169994"/>
              <a:gd name="connsiteX3" fmla="*/ 1395104 w 1883391"/>
              <a:gd name="connsiteY3" fmla="*/ 1573260 h 2169994"/>
              <a:gd name="connsiteX4" fmla="*/ 1883391 w 1883391"/>
              <a:gd name="connsiteY4" fmla="*/ 832514 h 2169994"/>
              <a:gd name="connsiteX5" fmla="*/ 1009934 w 1883391"/>
              <a:gd name="connsiteY5" fmla="*/ 136478 h 2169994"/>
              <a:gd name="connsiteX6" fmla="*/ 286603 w 1883391"/>
              <a:gd name="connsiteY6" fmla="*/ 0 h 2169994"/>
              <a:gd name="connsiteX0" fmla="*/ 286603 w 1883391"/>
              <a:gd name="connsiteY0" fmla="*/ 0 h 2022763"/>
              <a:gd name="connsiteX1" fmla="*/ 0 w 1883391"/>
              <a:gd name="connsiteY1" fmla="*/ 1392072 h 2022763"/>
              <a:gd name="connsiteX2" fmla="*/ 558041 w 1883391"/>
              <a:gd name="connsiteY2" fmla="*/ 2022763 h 2022763"/>
              <a:gd name="connsiteX3" fmla="*/ 1395104 w 1883391"/>
              <a:gd name="connsiteY3" fmla="*/ 1573260 h 2022763"/>
              <a:gd name="connsiteX4" fmla="*/ 1883391 w 1883391"/>
              <a:gd name="connsiteY4" fmla="*/ 832514 h 2022763"/>
              <a:gd name="connsiteX5" fmla="*/ 1009934 w 1883391"/>
              <a:gd name="connsiteY5" fmla="*/ 136478 h 2022763"/>
              <a:gd name="connsiteX6" fmla="*/ 286603 w 1883391"/>
              <a:gd name="connsiteY6" fmla="*/ 0 h 2022763"/>
              <a:gd name="connsiteX0" fmla="*/ 216849 w 1813637"/>
              <a:gd name="connsiteY0" fmla="*/ 0 h 2022763"/>
              <a:gd name="connsiteX1" fmla="*/ 0 w 1813637"/>
              <a:gd name="connsiteY1" fmla="*/ 1123758 h 2022763"/>
              <a:gd name="connsiteX2" fmla="*/ 488287 w 1813637"/>
              <a:gd name="connsiteY2" fmla="*/ 2022763 h 2022763"/>
              <a:gd name="connsiteX3" fmla="*/ 1325350 w 1813637"/>
              <a:gd name="connsiteY3" fmla="*/ 1573260 h 2022763"/>
              <a:gd name="connsiteX4" fmla="*/ 1813637 w 1813637"/>
              <a:gd name="connsiteY4" fmla="*/ 832514 h 2022763"/>
              <a:gd name="connsiteX5" fmla="*/ 940180 w 1813637"/>
              <a:gd name="connsiteY5" fmla="*/ 136478 h 2022763"/>
              <a:gd name="connsiteX6" fmla="*/ 216849 w 1813637"/>
              <a:gd name="connsiteY6" fmla="*/ 0 h 2022763"/>
              <a:gd name="connsiteX0" fmla="*/ 216849 w 1813637"/>
              <a:gd name="connsiteY0" fmla="*/ 0 h 2022763"/>
              <a:gd name="connsiteX1" fmla="*/ 0 w 1813637"/>
              <a:gd name="connsiteY1" fmla="*/ 1123758 h 2022763"/>
              <a:gd name="connsiteX2" fmla="*/ 488287 w 1813637"/>
              <a:gd name="connsiteY2" fmla="*/ 2022763 h 2022763"/>
              <a:gd name="connsiteX3" fmla="*/ 1325350 w 1813637"/>
              <a:gd name="connsiteY3" fmla="*/ 1573260 h 2022763"/>
              <a:gd name="connsiteX4" fmla="*/ 1813637 w 1813637"/>
              <a:gd name="connsiteY4" fmla="*/ 832514 h 2022763"/>
              <a:gd name="connsiteX5" fmla="*/ 1046328 w 1813637"/>
              <a:gd name="connsiteY5" fmla="*/ 299669 h 2022763"/>
              <a:gd name="connsiteX6" fmla="*/ 216849 w 1813637"/>
              <a:gd name="connsiteY6" fmla="*/ 0 h 2022763"/>
              <a:gd name="connsiteX0" fmla="*/ 216849 w 1534615"/>
              <a:gd name="connsiteY0" fmla="*/ 0 h 2022763"/>
              <a:gd name="connsiteX1" fmla="*/ 0 w 1534615"/>
              <a:gd name="connsiteY1" fmla="*/ 1123758 h 2022763"/>
              <a:gd name="connsiteX2" fmla="*/ 488287 w 1534615"/>
              <a:gd name="connsiteY2" fmla="*/ 2022763 h 2022763"/>
              <a:gd name="connsiteX3" fmla="*/ 1325350 w 1534615"/>
              <a:gd name="connsiteY3" fmla="*/ 1573260 h 2022763"/>
              <a:gd name="connsiteX4" fmla="*/ 1534615 w 1534615"/>
              <a:gd name="connsiteY4" fmla="*/ 973923 h 2022763"/>
              <a:gd name="connsiteX5" fmla="*/ 1046328 w 1534615"/>
              <a:gd name="connsiteY5" fmla="*/ 299669 h 2022763"/>
              <a:gd name="connsiteX6" fmla="*/ 216849 w 1534615"/>
              <a:gd name="connsiteY6" fmla="*/ 0 h 2022763"/>
              <a:gd name="connsiteX0" fmla="*/ 635381 w 1953147"/>
              <a:gd name="connsiteY0" fmla="*/ 0 h 2172596"/>
              <a:gd name="connsiteX1" fmla="*/ 418532 w 1953147"/>
              <a:gd name="connsiteY1" fmla="*/ 1123758 h 2172596"/>
              <a:gd name="connsiteX2" fmla="*/ 0 w 1953147"/>
              <a:gd name="connsiteY2" fmla="*/ 2172596 h 2172596"/>
              <a:gd name="connsiteX3" fmla="*/ 1743882 w 1953147"/>
              <a:gd name="connsiteY3" fmla="*/ 1573260 h 2172596"/>
              <a:gd name="connsiteX4" fmla="*/ 1953147 w 1953147"/>
              <a:gd name="connsiteY4" fmla="*/ 973923 h 2172596"/>
              <a:gd name="connsiteX5" fmla="*/ 1464860 w 1953147"/>
              <a:gd name="connsiteY5" fmla="*/ 299669 h 2172596"/>
              <a:gd name="connsiteX6" fmla="*/ 635381 w 1953147"/>
              <a:gd name="connsiteY6" fmla="*/ 0 h 2172596"/>
              <a:gd name="connsiteX0" fmla="*/ 635381 w 1953147"/>
              <a:gd name="connsiteY0" fmla="*/ 0 h 2172596"/>
              <a:gd name="connsiteX1" fmla="*/ 279021 w 1953147"/>
              <a:gd name="connsiteY1" fmla="*/ 1123756 h 2172596"/>
              <a:gd name="connsiteX2" fmla="*/ 0 w 1953147"/>
              <a:gd name="connsiteY2" fmla="*/ 2172596 h 2172596"/>
              <a:gd name="connsiteX3" fmla="*/ 1743882 w 1953147"/>
              <a:gd name="connsiteY3" fmla="*/ 1573260 h 2172596"/>
              <a:gd name="connsiteX4" fmla="*/ 1953147 w 1953147"/>
              <a:gd name="connsiteY4" fmla="*/ 973923 h 2172596"/>
              <a:gd name="connsiteX5" fmla="*/ 1464860 w 1953147"/>
              <a:gd name="connsiteY5" fmla="*/ 299669 h 2172596"/>
              <a:gd name="connsiteX6" fmla="*/ 635381 w 1953147"/>
              <a:gd name="connsiteY6" fmla="*/ 0 h 2172596"/>
              <a:gd name="connsiteX0" fmla="*/ 705136 w 2022902"/>
              <a:gd name="connsiteY0" fmla="*/ 0 h 2097678"/>
              <a:gd name="connsiteX1" fmla="*/ 348776 w 2022902"/>
              <a:gd name="connsiteY1" fmla="*/ 1123756 h 2097678"/>
              <a:gd name="connsiteX2" fmla="*/ 0 w 2022902"/>
              <a:gd name="connsiteY2" fmla="*/ 2097678 h 2097678"/>
              <a:gd name="connsiteX3" fmla="*/ 1813637 w 2022902"/>
              <a:gd name="connsiteY3" fmla="*/ 1573260 h 2097678"/>
              <a:gd name="connsiteX4" fmla="*/ 2022902 w 2022902"/>
              <a:gd name="connsiteY4" fmla="*/ 973923 h 2097678"/>
              <a:gd name="connsiteX5" fmla="*/ 1534615 w 2022902"/>
              <a:gd name="connsiteY5" fmla="*/ 299669 h 2097678"/>
              <a:gd name="connsiteX6" fmla="*/ 705136 w 2022902"/>
              <a:gd name="connsiteY6" fmla="*/ 0 h 2097678"/>
              <a:gd name="connsiteX0" fmla="*/ 705136 w 2022902"/>
              <a:gd name="connsiteY0" fmla="*/ 0 h 2097678"/>
              <a:gd name="connsiteX1" fmla="*/ 209266 w 2022902"/>
              <a:gd name="connsiteY1" fmla="*/ 1123757 h 2097678"/>
              <a:gd name="connsiteX2" fmla="*/ 0 w 2022902"/>
              <a:gd name="connsiteY2" fmla="*/ 2097678 h 2097678"/>
              <a:gd name="connsiteX3" fmla="*/ 1813637 w 2022902"/>
              <a:gd name="connsiteY3" fmla="*/ 1573260 h 2097678"/>
              <a:gd name="connsiteX4" fmla="*/ 2022902 w 2022902"/>
              <a:gd name="connsiteY4" fmla="*/ 973923 h 2097678"/>
              <a:gd name="connsiteX5" fmla="*/ 1534615 w 2022902"/>
              <a:gd name="connsiteY5" fmla="*/ 299669 h 2097678"/>
              <a:gd name="connsiteX6" fmla="*/ 705136 w 2022902"/>
              <a:gd name="connsiteY6" fmla="*/ 0 h 2097678"/>
              <a:gd name="connsiteX0" fmla="*/ 705136 w 2022902"/>
              <a:gd name="connsiteY0" fmla="*/ 0 h 2097678"/>
              <a:gd name="connsiteX1" fmla="*/ 209266 w 2022902"/>
              <a:gd name="connsiteY1" fmla="*/ 1123757 h 2097678"/>
              <a:gd name="connsiteX2" fmla="*/ 156503 w 2022902"/>
              <a:gd name="connsiteY2" fmla="*/ 1366461 h 2097678"/>
              <a:gd name="connsiteX3" fmla="*/ 0 w 2022902"/>
              <a:gd name="connsiteY3" fmla="*/ 2097678 h 2097678"/>
              <a:gd name="connsiteX4" fmla="*/ 1813637 w 2022902"/>
              <a:gd name="connsiteY4" fmla="*/ 1573260 h 2097678"/>
              <a:gd name="connsiteX5" fmla="*/ 2022902 w 2022902"/>
              <a:gd name="connsiteY5" fmla="*/ 973923 h 2097678"/>
              <a:gd name="connsiteX6" fmla="*/ 1534615 w 2022902"/>
              <a:gd name="connsiteY6" fmla="*/ 299669 h 2097678"/>
              <a:gd name="connsiteX7" fmla="*/ 705136 w 2022902"/>
              <a:gd name="connsiteY7" fmla="*/ 0 h 2097678"/>
              <a:gd name="connsiteX0" fmla="*/ 705136 w 2022902"/>
              <a:gd name="connsiteY0" fmla="*/ 0 h 2097678"/>
              <a:gd name="connsiteX1" fmla="*/ 209266 w 2022902"/>
              <a:gd name="connsiteY1" fmla="*/ 1123757 h 2097678"/>
              <a:gd name="connsiteX2" fmla="*/ 0 w 2022902"/>
              <a:gd name="connsiteY2" fmla="*/ 1723093 h 2097678"/>
              <a:gd name="connsiteX3" fmla="*/ 0 w 2022902"/>
              <a:gd name="connsiteY3" fmla="*/ 2097678 h 2097678"/>
              <a:gd name="connsiteX4" fmla="*/ 1813637 w 2022902"/>
              <a:gd name="connsiteY4" fmla="*/ 1573260 h 2097678"/>
              <a:gd name="connsiteX5" fmla="*/ 2022902 w 2022902"/>
              <a:gd name="connsiteY5" fmla="*/ 973923 h 2097678"/>
              <a:gd name="connsiteX6" fmla="*/ 1534615 w 2022902"/>
              <a:gd name="connsiteY6" fmla="*/ 299669 h 2097678"/>
              <a:gd name="connsiteX7" fmla="*/ 705136 w 2022902"/>
              <a:gd name="connsiteY7" fmla="*/ 0 h 2097678"/>
              <a:gd name="connsiteX0" fmla="*/ 705136 w 2022902"/>
              <a:gd name="connsiteY0" fmla="*/ 0 h 2172596"/>
              <a:gd name="connsiteX1" fmla="*/ 209266 w 2022902"/>
              <a:gd name="connsiteY1" fmla="*/ 1123757 h 2172596"/>
              <a:gd name="connsiteX2" fmla="*/ 0 w 2022902"/>
              <a:gd name="connsiteY2" fmla="*/ 1723093 h 2172596"/>
              <a:gd name="connsiteX3" fmla="*/ 139511 w 2022902"/>
              <a:gd name="connsiteY3" fmla="*/ 2172596 h 2172596"/>
              <a:gd name="connsiteX4" fmla="*/ 1813637 w 2022902"/>
              <a:gd name="connsiteY4" fmla="*/ 1573260 h 2172596"/>
              <a:gd name="connsiteX5" fmla="*/ 2022902 w 2022902"/>
              <a:gd name="connsiteY5" fmla="*/ 973923 h 2172596"/>
              <a:gd name="connsiteX6" fmla="*/ 1534615 w 2022902"/>
              <a:gd name="connsiteY6" fmla="*/ 299669 h 2172596"/>
              <a:gd name="connsiteX7" fmla="*/ 705136 w 2022902"/>
              <a:gd name="connsiteY7" fmla="*/ 0 h 2172596"/>
              <a:gd name="connsiteX0" fmla="*/ 705136 w 2022902"/>
              <a:gd name="connsiteY0" fmla="*/ 0 h 2172596"/>
              <a:gd name="connsiteX1" fmla="*/ 209266 w 2022902"/>
              <a:gd name="connsiteY1" fmla="*/ 1123757 h 2172596"/>
              <a:gd name="connsiteX2" fmla="*/ 0 w 2022902"/>
              <a:gd name="connsiteY2" fmla="*/ 1723093 h 2172596"/>
              <a:gd name="connsiteX3" fmla="*/ 139511 w 2022902"/>
              <a:gd name="connsiteY3" fmla="*/ 2172596 h 2172596"/>
              <a:gd name="connsiteX4" fmla="*/ 1116084 w 2022902"/>
              <a:gd name="connsiteY4" fmla="*/ 1648175 h 2172596"/>
              <a:gd name="connsiteX5" fmla="*/ 2022902 w 2022902"/>
              <a:gd name="connsiteY5" fmla="*/ 973923 h 2172596"/>
              <a:gd name="connsiteX6" fmla="*/ 1534615 w 2022902"/>
              <a:gd name="connsiteY6" fmla="*/ 299669 h 2172596"/>
              <a:gd name="connsiteX7" fmla="*/ 705136 w 2022902"/>
              <a:gd name="connsiteY7" fmla="*/ 0 h 2172596"/>
              <a:gd name="connsiteX0" fmla="*/ 705136 w 1743882"/>
              <a:gd name="connsiteY0" fmla="*/ 0 h 2172596"/>
              <a:gd name="connsiteX1" fmla="*/ 209266 w 1743882"/>
              <a:gd name="connsiteY1" fmla="*/ 1123757 h 2172596"/>
              <a:gd name="connsiteX2" fmla="*/ 0 w 1743882"/>
              <a:gd name="connsiteY2" fmla="*/ 1723093 h 2172596"/>
              <a:gd name="connsiteX3" fmla="*/ 139511 w 1743882"/>
              <a:gd name="connsiteY3" fmla="*/ 2172596 h 2172596"/>
              <a:gd name="connsiteX4" fmla="*/ 1116084 w 1743882"/>
              <a:gd name="connsiteY4" fmla="*/ 1648175 h 2172596"/>
              <a:gd name="connsiteX5" fmla="*/ 1743882 w 1743882"/>
              <a:gd name="connsiteY5" fmla="*/ 824087 h 2172596"/>
              <a:gd name="connsiteX6" fmla="*/ 1534615 w 1743882"/>
              <a:gd name="connsiteY6" fmla="*/ 299669 h 2172596"/>
              <a:gd name="connsiteX7" fmla="*/ 705136 w 1743882"/>
              <a:gd name="connsiteY7" fmla="*/ 0 h 2172596"/>
              <a:gd name="connsiteX0" fmla="*/ 837063 w 1743882"/>
              <a:gd name="connsiteY0" fmla="*/ 0 h 2097680"/>
              <a:gd name="connsiteX1" fmla="*/ 209266 w 1743882"/>
              <a:gd name="connsiteY1" fmla="*/ 1048841 h 2097680"/>
              <a:gd name="connsiteX2" fmla="*/ 0 w 1743882"/>
              <a:gd name="connsiteY2" fmla="*/ 1648177 h 2097680"/>
              <a:gd name="connsiteX3" fmla="*/ 139511 w 1743882"/>
              <a:gd name="connsiteY3" fmla="*/ 2097680 h 2097680"/>
              <a:gd name="connsiteX4" fmla="*/ 1116084 w 1743882"/>
              <a:gd name="connsiteY4" fmla="*/ 1573259 h 2097680"/>
              <a:gd name="connsiteX5" fmla="*/ 1743882 w 1743882"/>
              <a:gd name="connsiteY5" fmla="*/ 749171 h 2097680"/>
              <a:gd name="connsiteX6" fmla="*/ 1534615 w 1743882"/>
              <a:gd name="connsiteY6" fmla="*/ 224753 h 2097680"/>
              <a:gd name="connsiteX7" fmla="*/ 837063 w 1743882"/>
              <a:gd name="connsiteY7" fmla="*/ 0 h 2097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43882" h="2097680">
                <a:moveTo>
                  <a:pt x="837063" y="0"/>
                </a:moveTo>
                <a:lnTo>
                  <a:pt x="209266" y="1048841"/>
                </a:lnTo>
                <a:lnTo>
                  <a:pt x="0" y="1648177"/>
                </a:lnTo>
                <a:lnTo>
                  <a:pt x="139511" y="2097680"/>
                </a:lnTo>
                <a:lnTo>
                  <a:pt x="1116084" y="1573259"/>
                </a:lnTo>
                <a:lnTo>
                  <a:pt x="1743882" y="749171"/>
                </a:lnTo>
                <a:lnTo>
                  <a:pt x="1534615" y="224753"/>
                </a:lnTo>
                <a:lnTo>
                  <a:pt x="837063" y="0"/>
                </a:lnTo>
                <a:close/>
              </a:path>
            </a:pathLst>
          </a:custGeom>
          <a:noFill/>
          <a:ln w="28575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32875" name="矩形 25"/>
          <p:cNvSpPr>
            <a:spLocks noChangeArrowheads="1"/>
          </p:cNvSpPr>
          <p:nvPr/>
        </p:nvSpPr>
        <p:spPr bwMode="auto">
          <a:xfrm>
            <a:off x="1487487" y="539750"/>
            <a:ext cx="4994276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ko-KR" sz="1800" b="1">
                <a:latin typeface="Arial" charset="0"/>
                <a:ea typeface="Gulim" charset="-127"/>
              </a:rPr>
              <a:t>Step 4: Update the cluster means, </a:t>
            </a:r>
            <a:br>
              <a:rPr lang="en-US" altLang="ko-KR" sz="1800" b="1">
                <a:latin typeface="Arial" charset="0"/>
                <a:ea typeface="Gulim" charset="-127"/>
              </a:rPr>
            </a:br>
            <a:r>
              <a:rPr lang="en-US" altLang="ko-KR" sz="1800" b="1">
                <a:latin typeface="Arial" charset="0"/>
                <a:ea typeface="Gulim" charset="-127"/>
              </a:rPr>
              <a:t>             Repeat Step 2, 3, </a:t>
            </a:r>
            <a:br>
              <a:rPr lang="en-US" altLang="ko-KR" sz="1800" b="1">
                <a:latin typeface="Arial" charset="0"/>
                <a:ea typeface="Gulim" charset="-127"/>
              </a:rPr>
            </a:br>
            <a:r>
              <a:rPr lang="en-US" altLang="ko-KR" sz="1800" b="1">
                <a:latin typeface="Arial" charset="0"/>
                <a:ea typeface="Gulim" charset="-127"/>
              </a:rPr>
              <a:t>             </a:t>
            </a:r>
            <a:r>
              <a:rPr lang="en-US" altLang="zh-TW" sz="1800" b="1">
                <a:solidFill>
                  <a:srgbClr val="000000"/>
                </a:solidFill>
                <a:latin typeface="Arial" charset="0"/>
                <a:ea typeface="Gulim" charset="-127"/>
              </a:rPr>
              <a:t>stop when no more new assignment</a:t>
            </a:r>
            <a:endParaRPr lang="en-US" altLang="ko-KR" sz="1800" b="1">
              <a:latin typeface="Arial" charset="0"/>
              <a:ea typeface="Gulim" charset="-127"/>
            </a:endParaRPr>
          </a:p>
        </p:txBody>
      </p:sp>
      <p:sp>
        <p:nvSpPr>
          <p:cNvPr id="32876" name="Rectangle 2"/>
          <p:cNvSpPr txBox="1">
            <a:spLocks noChangeArrowheads="1"/>
          </p:cNvSpPr>
          <p:nvPr/>
        </p:nvSpPr>
        <p:spPr bwMode="auto">
          <a:xfrm>
            <a:off x="1703388" y="5661026"/>
            <a:ext cx="4284662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ko-KR" b="1" i="1">
                <a:ea typeface="Gulim" charset="-127"/>
              </a:rPr>
              <a:t>K-Means</a:t>
            </a:r>
            <a:r>
              <a:rPr lang="en-US" altLang="ko-KR" b="1">
                <a:ea typeface="Gulim" charset="-127"/>
              </a:rPr>
              <a:t> Clustering</a:t>
            </a:r>
            <a:endParaRPr lang="en-US" altLang="ko-KR" sz="2800" b="1">
              <a:ea typeface="Gulim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68314842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6812EB6B-A12E-4648-9F10-CF0C21E751C1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127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graphicFrame>
        <p:nvGraphicFramePr>
          <p:cNvPr id="5" name="表格 4"/>
          <p:cNvGraphicFramePr>
            <a:graphicFrameLocks noGrp="1"/>
          </p:cNvGraphicFramePr>
          <p:nvPr/>
        </p:nvGraphicFramePr>
        <p:xfrm>
          <a:off x="6311900" y="765176"/>
          <a:ext cx="4032250" cy="5638801"/>
        </p:xfrm>
        <a:graphic>
          <a:graphicData uri="http://schemas.openxmlformats.org/drawingml/2006/table">
            <a:tbl>
              <a:tblPr/>
              <a:tblGrid>
                <a:gridCol w="5762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1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7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207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1913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366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921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Point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P(x,y)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m1 distance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m2 distance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8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p01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a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(3, 4)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1.95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3.78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Cluster1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8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p02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b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(3, 6)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0.69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4.51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Cluster1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68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p03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(3, 8)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2.27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5.86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Cluster1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68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p04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d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(4, 5)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0.89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3.13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Cluster1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68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p05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e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(4, 7)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1.22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4.45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Cluster1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68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p06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f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(5, 1)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5.01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3.05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Cluster2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68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p07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g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(5, 5)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1.57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2.30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Cluster1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68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p08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h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(7, 3)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4.37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0.56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Cluster2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968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p09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i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(7, 5)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3.43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1.52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Cluster2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968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p10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j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(8, 5)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4.41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1.95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Cluster2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841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968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m1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(3.67, 5.83)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968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m2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(6.75, 3.50)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graphicFrame>
        <p:nvGraphicFramePr>
          <p:cNvPr id="6" name="圖表 5"/>
          <p:cNvGraphicFramePr>
            <a:graphicFrameLocks noGrp="1"/>
          </p:cNvGraphicFramePr>
          <p:nvPr/>
        </p:nvGraphicFramePr>
        <p:xfrm>
          <a:off x="1775520" y="1268760"/>
          <a:ext cx="4248472" cy="42484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橢圓 10"/>
          <p:cNvSpPr/>
          <p:nvPr/>
        </p:nvSpPr>
        <p:spPr>
          <a:xfrm>
            <a:off x="3287713" y="2781301"/>
            <a:ext cx="144462" cy="142875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2" name="橢圓 11"/>
          <p:cNvSpPr/>
          <p:nvPr/>
        </p:nvSpPr>
        <p:spPr>
          <a:xfrm>
            <a:off x="3287713" y="2060576"/>
            <a:ext cx="144462" cy="14446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3" name="橢圓 12"/>
          <p:cNvSpPr/>
          <p:nvPr/>
        </p:nvSpPr>
        <p:spPr>
          <a:xfrm>
            <a:off x="3648076" y="3068638"/>
            <a:ext cx="144463" cy="144462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4" name="橢圓 13"/>
          <p:cNvSpPr/>
          <p:nvPr/>
        </p:nvSpPr>
        <p:spPr>
          <a:xfrm>
            <a:off x="3648076" y="2420938"/>
            <a:ext cx="144463" cy="144462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5" name="橢圓 14"/>
          <p:cNvSpPr/>
          <p:nvPr/>
        </p:nvSpPr>
        <p:spPr>
          <a:xfrm>
            <a:off x="3287713" y="3429001"/>
            <a:ext cx="144462" cy="14446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6" name="橢圓 15"/>
          <p:cNvSpPr/>
          <p:nvPr/>
        </p:nvSpPr>
        <p:spPr>
          <a:xfrm>
            <a:off x="4008439" y="3068638"/>
            <a:ext cx="142875" cy="144462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8" name="橢圓 17"/>
          <p:cNvSpPr/>
          <p:nvPr/>
        </p:nvSpPr>
        <p:spPr>
          <a:xfrm>
            <a:off x="4656138" y="3068638"/>
            <a:ext cx="144462" cy="144462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9" name="橢圓 18"/>
          <p:cNvSpPr/>
          <p:nvPr/>
        </p:nvSpPr>
        <p:spPr>
          <a:xfrm>
            <a:off x="4656138" y="3789363"/>
            <a:ext cx="144462" cy="144462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0" name="橢圓 19"/>
          <p:cNvSpPr/>
          <p:nvPr/>
        </p:nvSpPr>
        <p:spPr>
          <a:xfrm>
            <a:off x="5016501" y="3068638"/>
            <a:ext cx="142875" cy="144462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3888" name="矩形 22"/>
          <p:cNvSpPr>
            <a:spLocks noChangeArrowheads="1"/>
          </p:cNvSpPr>
          <p:nvPr/>
        </p:nvSpPr>
        <p:spPr bwMode="auto">
          <a:xfrm>
            <a:off x="4151313" y="3284539"/>
            <a:ext cx="19685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b="1" i="1">
                <a:solidFill>
                  <a:srgbClr val="FF0000"/>
                </a:solidFill>
                <a:latin typeface="Arial" charset="0"/>
              </a:rPr>
              <a:t>M</a:t>
            </a:r>
            <a:r>
              <a:rPr lang="en-US" altLang="zh-TW" sz="1800" b="1" i="1" baseline="-25000">
                <a:solidFill>
                  <a:srgbClr val="FF0000"/>
                </a:solidFill>
                <a:latin typeface="Arial" charset="0"/>
              </a:rPr>
              <a:t>2</a:t>
            </a:r>
            <a:r>
              <a:rPr lang="en-US" altLang="zh-TW" sz="1800" b="1">
                <a:solidFill>
                  <a:srgbClr val="FF0000"/>
                </a:solidFill>
                <a:latin typeface="Arial" charset="0"/>
              </a:rPr>
              <a:t> = (6.75., 3.50)</a:t>
            </a:r>
            <a:endParaRPr lang="zh-TW" altLang="en-US" sz="1800" b="1">
              <a:latin typeface="Arial" charset="0"/>
            </a:endParaRPr>
          </a:p>
        </p:txBody>
      </p:sp>
      <p:sp>
        <p:nvSpPr>
          <p:cNvPr id="24" name="橢圓 23"/>
          <p:cNvSpPr/>
          <p:nvPr/>
        </p:nvSpPr>
        <p:spPr>
          <a:xfrm>
            <a:off x="4583113" y="3573464"/>
            <a:ext cx="144462" cy="14287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6" name="橢圓 35"/>
          <p:cNvSpPr/>
          <p:nvPr/>
        </p:nvSpPr>
        <p:spPr>
          <a:xfrm>
            <a:off x="4008439" y="4437063"/>
            <a:ext cx="142875" cy="144462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9" name="手繪多邊形 38"/>
          <p:cNvSpPr/>
          <p:nvPr/>
        </p:nvSpPr>
        <p:spPr>
          <a:xfrm>
            <a:off x="2855914" y="1844675"/>
            <a:ext cx="1584325" cy="1944688"/>
          </a:xfrm>
          <a:custGeom>
            <a:avLst/>
            <a:gdLst>
              <a:gd name="connsiteX0" fmla="*/ 286603 w 1883391"/>
              <a:gd name="connsiteY0" fmla="*/ 0 h 2169994"/>
              <a:gd name="connsiteX1" fmla="*/ 0 w 1883391"/>
              <a:gd name="connsiteY1" fmla="*/ 1392072 h 2169994"/>
              <a:gd name="connsiteX2" fmla="*/ 464024 w 1883391"/>
              <a:gd name="connsiteY2" fmla="*/ 2169994 h 2169994"/>
              <a:gd name="connsiteX3" fmla="*/ 1460310 w 1883391"/>
              <a:gd name="connsiteY3" fmla="*/ 1692323 h 2169994"/>
              <a:gd name="connsiteX4" fmla="*/ 1883391 w 1883391"/>
              <a:gd name="connsiteY4" fmla="*/ 832514 h 2169994"/>
              <a:gd name="connsiteX5" fmla="*/ 1009934 w 1883391"/>
              <a:gd name="connsiteY5" fmla="*/ 136478 h 2169994"/>
              <a:gd name="connsiteX6" fmla="*/ 286603 w 1883391"/>
              <a:gd name="connsiteY6" fmla="*/ 0 h 2169994"/>
              <a:gd name="connsiteX0" fmla="*/ 286603 w 1883391"/>
              <a:gd name="connsiteY0" fmla="*/ 0 h 2169994"/>
              <a:gd name="connsiteX1" fmla="*/ 0 w 1883391"/>
              <a:gd name="connsiteY1" fmla="*/ 1392072 h 2169994"/>
              <a:gd name="connsiteX2" fmla="*/ 464024 w 1883391"/>
              <a:gd name="connsiteY2" fmla="*/ 2169994 h 2169994"/>
              <a:gd name="connsiteX3" fmla="*/ 1395104 w 1883391"/>
              <a:gd name="connsiteY3" fmla="*/ 1573260 h 2169994"/>
              <a:gd name="connsiteX4" fmla="*/ 1883391 w 1883391"/>
              <a:gd name="connsiteY4" fmla="*/ 832514 h 2169994"/>
              <a:gd name="connsiteX5" fmla="*/ 1009934 w 1883391"/>
              <a:gd name="connsiteY5" fmla="*/ 136478 h 2169994"/>
              <a:gd name="connsiteX6" fmla="*/ 286603 w 1883391"/>
              <a:gd name="connsiteY6" fmla="*/ 0 h 2169994"/>
              <a:gd name="connsiteX0" fmla="*/ 286603 w 1883391"/>
              <a:gd name="connsiteY0" fmla="*/ 0 h 2022763"/>
              <a:gd name="connsiteX1" fmla="*/ 0 w 1883391"/>
              <a:gd name="connsiteY1" fmla="*/ 1392072 h 2022763"/>
              <a:gd name="connsiteX2" fmla="*/ 558041 w 1883391"/>
              <a:gd name="connsiteY2" fmla="*/ 2022763 h 2022763"/>
              <a:gd name="connsiteX3" fmla="*/ 1395104 w 1883391"/>
              <a:gd name="connsiteY3" fmla="*/ 1573260 h 2022763"/>
              <a:gd name="connsiteX4" fmla="*/ 1883391 w 1883391"/>
              <a:gd name="connsiteY4" fmla="*/ 832514 h 2022763"/>
              <a:gd name="connsiteX5" fmla="*/ 1009934 w 1883391"/>
              <a:gd name="connsiteY5" fmla="*/ 136478 h 2022763"/>
              <a:gd name="connsiteX6" fmla="*/ 286603 w 1883391"/>
              <a:gd name="connsiteY6" fmla="*/ 0 h 2022763"/>
              <a:gd name="connsiteX0" fmla="*/ 216849 w 1813637"/>
              <a:gd name="connsiteY0" fmla="*/ 0 h 2022763"/>
              <a:gd name="connsiteX1" fmla="*/ 0 w 1813637"/>
              <a:gd name="connsiteY1" fmla="*/ 1123758 h 2022763"/>
              <a:gd name="connsiteX2" fmla="*/ 488287 w 1813637"/>
              <a:gd name="connsiteY2" fmla="*/ 2022763 h 2022763"/>
              <a:gd name="connsiteX3" fmla="*/ 1325350 w 1813637"/>
              <a:gd name="connsiteY3" fmla="*/ 1573260 h 2022763"/>
              <a:gd name="connsiteX4" fmla="*/ 1813637 w 1813637"/>
              <a:gd name="connsiteY4" fmla="*/ 832514 h 2022763"/>
              <a:gd name="connsiteX5" fmla="*/ 940180 w 1813637"/>
              <a:gd name="connsiteY5" fmla="*/ 136478 h 2022763"/>
              <a:gd name="connsiteX6" fmla="*/ 216849 w 1813637"/>
              <a:gd name="connsiteY6" fmla="*/ 0 h 2022763"/>
              <a:gd name="connsiteX0" fmla="*/ 216849 w 1813637"/>
              <a:gd name="connsiteY0" fmla="*/ 0 h 2022763"/>
              <a:gd name="connsiteX1" fmla="*/ 0 w 1813637"/>
              <a:gd name="connsiteY1" fmla="*/ 1123758 h 2022763"/>
              <a:gd name="connsiteX2" fmla="*/ 488287 w 1813637"/>
              <a:gd name="connsiteY2" fmla="*/ 2022763 h 2022763"/>
              <a:gd name="connsiteX3" fmla="*/ 1325350 w 1813637"/>
              <a:gd name="connsiteY3" fmla="*/ 1573260 h 2022763"/>
              <a:gd name="connsiteX4" fmla="*/ 1813637 w 1813637"/>
              <a:gd name="connsiteY4" fmla="*/ 832514 h 2022763"/>
              <a:gd name="connsiteX5" fmla="*/ 1046328 w 1813637"/>
              <a:gd name="connsiteY5" fmla="*/ 299669 h 2022763"/>
              <a:gd name="connsiteX6" fmla="*/ 216849 w 1813637"/>
              <a:gd name="connsiteY6" fmla="*/ 0 h 2022763"/>
              <a:gd name="connsiteX0" fmla="*/ 216849 w 1534615"/>
              <a:gd name="connsiteY0" fmla="*/ 0 h 2022763"/>
              <a:gd name="connsiteX1" fmla="*/ 0 w 1534615"/>
              <a:gd name="connsiteY1" fmla="*/ 1123758 h 2022763"/>
              <a:gd name="connsiteX2" fmla="*/ 488287 w 1534615"/>
              <a:gd name="connsiteY2" fmla="*/ 2022763 h 2022763"/>
              <a:gd name="connsiteX3" fmla="*/ 1325350 w 1534615"/>
              <a:gd name="connsiteY3" fmla="*/ 1573260 h 2022763"/>
              <a:gd name="connsiteX4" fmla="*/ 1534615 w 1534615"/>
              <a:gd name="connsiteY4" fmla="*/ 973923 h 2022763"/>
              <a:gd name="connsiteX5" fmla="*/ 1046328 w 1534615"/>
              <a:gd name="connsiteY5" fmla="*/ 299669 h 2022763"/>
              <a:gd name="connsiteX6" fmla="*/ 216849 w 1534615"/>
              <a:gd name="connsiteY6" fmla="*/ 0 h 2022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34615" h="2022763">
                <a:moveTo>
                  <a:pt x="216849" y="0"/>
                </a:moveTo>
                <a:lnTo>
                  <a:pt x="0" y="1123758"/>
                </a:lnTo>
                <a:lnTo>
                  <a:pt x="488287" y="2022763"/>
                </a:lnTo>
                <a:lnTo>
                  <a:pt x="1325350" y="1573260"/>
                </a:lnTo>
                <a:lnTo>
                  <a:pt x="1534615" y="973923"/>
                </a:lnTo>
                <a:lnTo>
                  <a:pt x="1046328" y="299669"/>
                </a:lnTo>
                <a:lnTo>
                  <a:pt x="216849" y="0"/>
                </a:lnTo>
                <a:close/>
              </a:path>
            </a:pathLst>
          </a:custGeom>
          <a:noFill/>
          <a:ln w="28575">
            <a:solidFill>
              <a:schemeClr val="accent1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40" name="手繪多邊形 39"/>
          <p:cNvSpPr/>
          <p:nvPr/>
        </p:nvSpPr>
        <p:spPr>
          <a:xfrm>
            <a:off x="3792539" y="2852739"/>
            <a:ext cx="1798637" cy="2016125"/>
          </a:xfrm>
          <a:custGeom>
            <a:avLst/>
            <a:gdLst>
              <a:gd name="connsiteX0" fmla="*/ 286603 w 1883391"/>
              <a:gd name="connsiteY0" fmla="*/ 0 h 2169994"/>
              <a:gd name="connsiteX1" fmla="*/ 0 w 1883391"/>
              <a:gd name="connsiteY1" fmla="*/ 1392072 h 2169994"/>
              <a:gd name="connsiteX2" fmla="*/ 464024 w 1883391"/>
              <a:gd name="connsiteY2" fmla="*/ 2169994 h 2169994"/>
              <a:gd name="connsiteX3" fmla="*/ 1460310 w 1883391"/>
              <a:gd name="connsiteY3" fmla="*/ 1692323 h 2169994"/>
              <a:gd name="connsiteX4" fmla="*/ 1883391 w 1883391"/>
              <a:gd name="connsiteY4" fmla="*/ 832514 h 2169994"/>
              <a:gd name="connsiteX5" fmla="*/ 1009934 w 1883391"/>
              <a:gd name="connsiteY5" fmla="*/ 136478 h 2169994"/>
              <a:gd name="connsiteX6" fmla="*/ 286603 w 1883391"/>
              <a:gd name="connsiteY6" fmla="*/ 0 h 2169994"/>
              <a:gd name="connsiteX0" fmla="*/ 286603 w 1883391"/>
              <a:gd name="connsiteY0" fmla="*/ 0 h 2169994"/>
              <a:gd name="connsiteX1" fmla="*/ 0 w 1883391"/>
              <a:gd name="connsiteY1" fmla="*/ 1392072 h 2169994"/>
              <a:gd name="connsiteX2" fmla="*/ 464024 w 1883391"/>
              <a:gd name="connsiteY2" fmla="*/ 2169994 h 2169994"/>
              <a:gd name="connsiteX3" fmla="*/ 1395104 w 1883391"/>
              <a:gd name="connsiteY3" fmla="*/ 1573260 h 2169994"/>
              <a:gd name="connsiteX4" fmla="*/ 1883391 w 1883391"/>
              <a:gd name="connsiteY4" fmla="*/ 832514 h 2169994"/>
              <a:gd name="connsiteX5" fmla="*/ 1009934 w 1883391"/>
              <a:gd name="connsiteY5" fmla="*/ 136478 h 2169994"/>
              <a:gd name="connsiteX6" fmla="*/ 286603 w 1883391"/>
              <a:gd name="connsiteY6" fmla="*/ 0 h 2169994"/>
              <a:gd name="connsiteX0" fmla="*/ 286603 w 1883391"/>
              <a:gd name="connsiteY0" fmla="*/ 0 h 2022763"/>
              <a:gd name="connsiteX1" fmla="*/ 0 w 1883391"/>
              <a:gd name="connsiteY1" fmla="*/ 1392072 h 2022763"/>
              <a:gd name="connsiteX2" fmla="*/ 558041 w 1883391"/>
              <a:gd name="connsiteY2" fmla="*/ 2022763 h 2022763"/>
              <a:gd name="connsiteX3" fmla="*/ 1395104 w 1883391"/>
              <a:gd name="connsiteY3" fmla="*/ 1573260 h 2022763"/>
              <a:gd name="connsiteX4" fmla="*/ 1883391 w 1883391"/>
              <a:gd name="connsiteY4" fmla="*/ 832514 h 2022763"/>
              <a:gd name="connsiteX5" fmla="*/ 1009934 w 1883391"/>
              <a:gd name="connsiteY5" fmla="*/ 136478 h 2022763"/>
              <a:gd name="connsiteX6" fmla="*/ 286603 w 1883391"/>
              <a:gd name="connsiteY6" fmla="*/ 0 h 2022763"/>
              <a:gd name="connsiteX0" fmla="*/ 216849 w 1813637"/>
              <a:gd name="connsiteY0" fmla="*/ 0 h 2022763"/>
              <a:gd name="connsiteX1" fmla="*/ 0 w 1813637"/>
              <a:gd name="connsiteY1" fmla="*/ 1123758 h 2022763"/>
              <a:gd name="connsiteX2" fmla="*/ 488287 w 1813637"/>
              <a:gd name="connsiteY2" fmla="*/ 2022763 h 2022763"/>
              <a:gd name="connsiteX3" fmla="*/ 1325350 w 1813637"/>
              <a:gd name="connsiteY3" fmla="*/ 1573260 h 2022763"/>
              <a:gd name="connsiteX4" fmla="*/ 1813637 w 1813637"/>
              <a:gd name="connsiteY4" fmla="*/ 832514 h 2022763"/>
              <a:gd name="connsiteX5" fmla="*/ 940180 w 1813637"/>
              <a:gd name="connsiteY5" fmla="*/ 136478 h 2022763"/>
              <a:gd name="connsiteX6" fmla="*/ 216849 w 1813637"/>
              <a:gd name="connsiteY6" fmla="*/ 0 h 2022763"/>
              <a:gd name="connsiteX0" fmla="*/ 216849 w 1813637"/>
              <a:gd name="connsiteY0" fmla="*/ 0 h 2022763"/>
              <a:gd name="connsiteX1" fmla="*/ 0 w 1813637"/>
              <a:gd name="connsiteY1" fmla="*/ 1123758 h 2022763"/>
              <a:gd name="connsiteX2" fmla="*/ 488287 w 1813637"/>
              <a:gd name="connsiteY2" fmla="*/ 2022763 h 2022763"/>
              <a:gd name="connsiteX3" fmla="*/ 1325350 w 1813637"/>
              <a:gd name="connsiteY3" fmla="*/ 1573260 h 2022763"/>
              <a:gd name="connsiteX4" fmla="*/ 1813637 w 1813637"/>
              <a:gd name="connsiteY4" fmla="*/ 832514 h 2022763"/>
              <a:gd name="connsiteX5" fmla="*/ 1046328 w 1813637"/>
              <a:gd name="connsiteY5" fmla="*/ 299669 h 2022763"/>
              <a:gd name="connsiteX6" fmla="*/ 216849 w 1813637"/>
              <a:gd name="connsiteY6" fmla="*/ 0 h 2022763"/>
              <a:gd name="connsiteX0" fmla="*/ 216849 w 1534615"/>
              <a:gd name="connsiteY0" fmla="*/ 0 h 2022763"/>
              <a:gd name="connsiteX1" fmla="*/ 0 w 1534615"/>
              <a:gd name="connsiteY1" fmla="*/ 1123758 h 2022763"/>
              <a:gd name="connsiteX2" fmla="*/ 488287 w 1534615"/>
              <a:gd name="connsiteY2" fmla="*/ 2022763 h 2022763"/>
              <a:gd name="connsiteX3" fmla="*/ 1325350 w 1534615"/>
              <a:gd name="connsiteY3" fmla="*/ 1573260 h 2022763"/>
              <a:gd name="connsiteX4" fmla="*/ 1534615 w 1534615"/>
              <a:gd name="connsiteY4" fmla="*/ 973923 h 2022763"/>
              <a:gd name="connsiteX5" fmla="*/ 1046328 w 1534615"/>
              <a:gd name="connsiteY5" fmla="*/ 299669 h 2022763"/>
              <a:gd name="connsiteX6" fmla="*/ 216849 w 1534615"/>
              <a:gd name="connsiteY6" fmla="*/ 0 h 2022763"/>
              <a:gd name="connsiteX0" fmla="*/ 635381 w 1953147"/>
              <a:gd name="connsiteY0" fmla="*/ 0 h 2172596"/>
              <a:gd name="connsiteX1" fmla="*/ 418532 w 1953147"/>
              <a:gd name="connsiteY1" fmla="*/ 1123758 h 2172596"/>
              <a:gd name="connsiteX2" fmla="*/ 0 w 1953147"/>
              <a:gd name="connsiteY2" fmla="*/ 2172596 h 2172596"/>
              <a:gd name="connsiteX3" fmla="*/ 1743882 w 1953147"/>
              <a:gd name="connsiteY3" fmla="*/ 1573260 h 2172596"/>
              <a:gd name="connsiteX4" fmla="*/ 1953147 w 1953147"/>
              <a:gd name="connsiteY4" fmla="*/ 973923 h 2172596"/>
              <a:gd name="connsiteX5" fmla="*/ 1464860 w 1953147"/>
              <a:gd name="connsiteY5" fmla="*/ 299669 h 2172596"/>
              <a:gd name="connsiteX6" fmla="*/ 635381 w 1953147"/>
              <a:gd name="connsiteY6" fmla="*/ 0 h 2172596"/>
              <a:gd name="connsiteX0" fmla="*/ 635381 w 1953147"/>
              <a:gd name="connsiteY0" fmla="*/ 0 h 2172596"/>
              <a:gd name="connsiteX1" fmla="*/ 279021 w 1953147"/>
              <a:gd name="connsiteY1" fmla="*/ 1123756 h 2172596"/>
              <a:gd name="connsiteX2" fmla="*/ 0 w 1953147"/>
              <a:gd name="connsiteY2" fmla="*/ 2172596 h 2172596"/>
              <a:gd name="connsiteX3" fmla="*/ 1743882 w 1953147"/>
              <a:gd name="connsiteY3" fmla="*/ 1573260 h 2172596"/>
              <a:gd name="connsiteX4" fmla="*/ 1953147 w 1953147"/>
              <a:gd name="connsiteY4" fmla="*/ 973923 h 2172596"/>
              <a:gd name="connsiteX5" fmla="*/ 1464860 w 1953147"/>
              <a:gd name="connsiteY5" fmla="*/ 299669 h 2172596"/>
              <a:gd name="connsiteX6" fmla="*/ 635381 w 1953147"/>
              <a:gd name="connsiteY6" fmla="*/ 0 h 2172596"/>
              <a:gd name="connsiteX0" fmla="*/ 705136 w 2022902"/>
              <a:gd name="connsiteY0" fmla="*/ 0 h 2097678"/>
              <a:gd name="connsiteX1" fmla="*/ 348776 w 2022902"/>
              <a:gd name="connsiteY1" fmla="*/ 1123756 h 2097678"/>
              <a:gd name="connsiteX2" fmla="*/ 0 w 2022902"/>
              <a:gd name="connsiteY2" fmla="*/ 2097678 h 2097678"/>
              <a:gd name="connsiteX3" fmla="*/ 1813637 w 2022902"/>
              <a:gd name="connsiteY3" fmla="*/ 1573260 h 2097678"/>
              <a:gd name="connsiteX4" fmla="*/ 2022902 w 2022902"/>
              <a:gd name="connsiteY4" fmla="*/ 973923 h 2097678"/>
              <a:gd name="connsiteX5" fmla="*/ 1534615 w 2022902"/>
              <a:gd name="connsiteY5" fmla="*/ 299669 h 2097678"/>
              <a:gd name="connsiteX6" fmla="*/ 705136 w 2022902"/>
              <a:gd name="connsiteY6" fmla="*/ 0 h 2097678"/>
              <a:gd name="connsiteX0" fmla="*/ 705136 w 2022902"/>
              <a:gd name="connsiteY0" fmla="*/ 0 h 2097678"/>
              <a:gd name="connsiteX1" fmla="*/ 209266 w 2022902"/>
              <a:gd name="connsiteY1" fmla="*/ 1123757 h 2097678"/>
              <a:gd name="connsiteX2" fmla="*/ 0 w 2022902"/>
              <a:gd name="connsiteY2" fmla="*/ 2097678 h 2097678"/>
              <a:gd name="connsiteX3" fmla="*/ 1813637 w 2022902"/>
              <a:gd name="connsiteY3" fmla="*/ 1573260 h 2097678"/>
              <a:gd name="connsiteX4" fmla="*/ 2022902 w 2022902"/>
              <a:gd name="connsiteY4" fmla="*/ 973923 h 2097678"/>
              <a:gd name="connsiteX5" fmla="*/ 1534615 w 2022902"/>
              <a:gd name="connsiteY5" fmla="*/ 299669 h 2097678"/>
              <a:gd name="connsiteX6" fmla="*/ 705136 w 2022902"/>
              <a:gd name="connsiteY6" fmla="*/ 0 h 2097678"/>
              <a:gd name="connsiteX0" fmla="*/ 705136 w 2022902"/>
              <a:gd name="connsiteY0" fmla="*/ 0 h 2097678"/>
              <a:gd name="connsiteX1" fmla="*/ 209266 w 2022902"/>
              <a:gd name="connsiteY1" fmla="*/ 1123757 h 2097678"/>
              <a:gd name="connsiteX2" fmla="*/ 156503 w 2022902"/>
              <a:gd name="connsiteY2" fmla="*/ 1366461 h 2097678"/>
              <a:gd name="connsiteX3" fmla="*/ 0 w 2022902"/>
              <a:gd name="connsiteY3" fmla="*/ 2097678 h 2097678"/>
              <a:gd name="connsiteX4" fmla="*/ 1813637 w 2022902"/>
              <a:gd name="connsiteY4" fmla="*/ 1573260 h 2097678"/>
              <a:gd name="connsiteX5" fmla="*/ 2022902 w 2022902"/>
              <a:gd name="connsiteY5" fmla="*/ 973923 h 2097678"/>
              <a:gd name="connsiteX6" fmla="*/ 1534615 w 2022902"/>
              <a:gd name="connsiteY6" fmla="*/ 299669 h 2097678"/>
              <a:gd name="connsiteX7" fmla="*/ 705136 w 2022902"/>
              <a:gd name="connsiteY7" fmla="*/ 0 h 2097678"/>
              <a:gd name="connsiteX0" fmla="*/ 705136 w 2022902"/>
              <a:gd name="connsiteY0" fmla="*/ 0 h 2097678"/>
              <a:gd name="connsiteX1" fmla="*/ 209266 w 2022902"/>
              <a:gd name="connsiteY1" fmla="*/ 1123757 h 2097678"/>
              <a:gd name="connsiteX2" fmla="*/ 0 w 2022902"/>
              <a:gd name="connsiteY2" fmla="*/ 1723093 h 2097678"/>
              <a:gd name="connsiteX3" fmla="*/ 0 w 2022902"/>
              <a:gd name="connsiteY3" fmla="*/ 2097678 h 2097678"/>
              <a:gd name="connsiteX4" fmla="*/ 1813637 w 2022902"/>
              <a:gd name="connsiteY4" fmla="*/ 1573260 h 2097678"/>
              <a:gd name="connsiteX5" fmla="*/ 2022902 w 2022902"/>
              <a:gd name="connsiteY5" fmla="*/ 973923 h 2097678"/>
              <a:gd name="connsiteX6" fmla="*/ 1534615 w 2022902"/>
              <a:gd name="connsiteY6" fmla="*/ 299669 h 2097678"/>
              <a:gd name="connsiteX7" fmla="*/ 705136 w 2022902"/>
              <a:gd name="connsiteY7" fmla="*/ 0 h 2097678"/>
              <a:gd name="connsiteX0" fmla="*/ 705136 w 2022902"/>
              <a:gd name="connsiteY0" fmla="*/ 0 h 2172596"/>
              <a:gd name="connsiteX1" fmla="*/ 209266 w 2022902"/>
              <a:gd name="connsiteY1" fmla="*/ 1123757 h 2172596"/>
              <a:gd name="connsiteX2" fmla="*/ 0 w 2022902"/>
              <a:gd name="connsiteY2" fmla="*/ 1723093 h 2172596"/>
              <a:gd name="connsiteX3" fmla="*/ 139511 w 2022902"/>
              <a:gd name="connsiteY3" fmla="*/ 2172596 h 2172596"/>
              <a:gd name="connsiteX4" fmla="*/ 1813637 w 2022902"/>
              <a:gd name="connsiteY4" fmla="*/ 1573260 h 2172596"/>
              <a:gd name="connsiteX5" fmla="*/ 2022902 w 2022902"/>
              <a:gd name="connsiteY5" fmla="*/ 973923 h 2172596"/>
              <a:gd name="connsiteX6" fmla="*/ 1534615 w 2022902"/>
              <a:gd name="connsiteY6" fmla="*/ 299669 h 2172596"/>
              <a:gd name="connsiteX7" fmla="*/ 705136 w 2022902"/>
              <a:gd name="connsiteY7" fmla="*/ 0 h 2172596"/>
              <a:gd name="connsiteX0" fmla="*/ 705136 w 2022902"/>
              <a:gd name="connsiteY0" fmla="*/ 0 h 2172596"/>
              <a:gd name="connsiteX1" fmla="*/ 209266 w 2022902"/>
              <a:gd name="connsiteY1" fmla="*/ 1123757 h 2172596"/>
              <a:gd name="connsiteX2" fmla="*/ 0 w 2022902"/>
              <a:gd name="connsiteY2" fmla="*/ 1723093 h 2172596"/>
              <a:gd name="connsiteX3" fmla="*/ 139511 w 2022902"/>
              <a:gd name="connsiteY3" fmla="*/ 2172596 h 2172596"/>
              <a:gd name="connsiteX4" fmla="*/ 1116084 w 2022902"/>
              <a:gd name="connsiteY4" fmla="*/ 1648175 h 2172596"/>
              <a:gd name="connsiteX5" fmla="*/ 2022902 w 2022902"/>
              <a:gd name="connsiteY5" fmla="*/ 973923 h 2172596"/>
              <a:gd name="connsiteX6" fmla="*/ 1534615 w 2022902"/>
              <a:gd name="connsiteY6" fmla="*/ 299669 h 2172596"/>
              <a:gd name="connsiteX7" fmla="*/ 705136 w 2022902"/>
              <a:gd name="connsiteY7" fmla="*/ 0 h 2172596"/>
              <a:gd name="connsiteX0" fmla="*/ 705136 w 1743882"/>
              <a:gd name="connsiteY0" fmla="*/ 0 h 2172596"/>
              <a:gd name="connsiteX1" fmla="*/ 209266 w 1743882"/>
              <a:gd name="connsiteY1" fmla="*/ 1123757 h 2172596"/>
              <a:gd name="connsiteX2" fmla="*/ 0 w 1743882"/>
              <a:gd name="connsiteY2" fmla="*/ 1723093 h 2172596"/>
              <a:gd name="connsiteX3" fmla="*/ 139511 w 1743882"/>
              <a:gd name="connsiteY3" fmla="*/ 2172596 h 2172596"/>
              <a:gd name="connsiteX4" fmla="*/ 1116084 w 1743882"/>
              <a:gd name="connsiteY4" fmla="*/ 1648175 h 2172596"/>
              <a:gd name="connsiteX5" fmla="*/ 1743882 w 1743882"/>
              <a:gd name="connsiteY5" fmla="*/ 824087 h 2172596"/>
              <a:gd name="connsiteX6" fmla="*/ 1534615 w 1743882"/>
              <a:gd name="connsiteY6" fmla="*/ 299669 h 2172596"/>
              <a:gd name="connsiteX7" fmla="*/ 705136 w 1743882"/>
              <a:gd name="connsiteY7" fmla="*/ 0 h 2172596"/>
              <a:gd name="connsiteX0" fmla="*/ 837063 w 1743882"/>
              <a:gd name="connsiteY0" fmla="*/ 0 h 2097680"/>
              <a:gd name="connsiteX1" fmla="*/ 209266 w 1743882"/>
              <a:gd name="connsiteY1" fmla="*/ 1048841 h 2097680"/>
              <a:gd name="connsiteX2" fmla="*/ 0 w 1743882"/>
              <a:gd name="connsiteY2" fmla="*/ 1648177 h 2097680"/>
              <a:gd name="connsiteX3" fmla="*/ 139511 w 1743882"/>
              <a:gd name="connsiteY3" fmla="*/ 2097680 h 2097680"/>
              <a:gd name="connsiteX4" fmla="*/ 1116084 w 1743882"/>
              <a:gd name="connsiteY4" fmla="*/ 1573259 h 2097680"/>
              <a:gd name="connsiteX5" fmla="*/ 1743882 w 1743882"/>
              <a:gd name="connsiteY5" fmla="*/ 749171 h 2097680"/>
              <a:gd name="connsiteX6" fmla="*/ 1534615 w 1743882"/>
              <a:gd name="connsiteY6" fmla="*/ 224753 h 2097680"/>
              <a:gd name="connsiteX7" fmla="*/ 837063 w 1743882"/>
              <a:gd name="connsiteY7" fmla="*/ 0 h 2097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43882" h="2097680">
                <a:moveTo>
                  <a:pt x="837063" y="0"/>
                </a:moveTo>
                <a:lnTo>
                  <a:pt x="209266" y="1048841"/>
                </a:lnTo>
                <a:lnTo>
                  <a:pt x="0" y="1648177"/>
                </a:lnTo>
                <a:lnTo>
                  <a:pt x="139511" y="2097680"/>
                </a:lnTo>
                <a:lnTo>
                  <a:pt x="1116084" y="1573259"/>
                </a:lnTo>
                <a:lnTo>
                  <a:pt x="1743882" y="749171"/>
                </a:lnTo>
                <a:lnTo>
                  <a:pt x="1534615" y="224753"/>
                </a:lnTo>
                <a:lnTo>
                  <a:pt x="837063" y="0"/>
                </a:lnTo>
                <a:close/>
              </a:path>
            </a:pathLst>
          </a:custGeom>
          <a:noFill/>
          <a:ln w="28575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33893" name="矩形 40"/>
          <p:cNvSpPr>
            <a:spLocks noChangeArrowheads="1"/>
          </p:cNvSpPr>
          <p:nvPr/>
        </p:nvSpPr>
        <p:spPr bwMode="auto">
          <a:xfrm>
            <a:off x="2782888" y="2636839"/>
            <a:ext cx="19177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b="1" i="1">
                <a:solidFill>
                  <a:srgbClr val="FF0000"/>
                </a:solidFill>
                <a:latin typeface="Arial" charset="0"/>
              </a:rPr>
              <a:t>m</a:t>
            </a:r>
            <a:r>
              <a:rPr lang="en-US" altLang="zh-TW" sz="1800" b="1" i="1" baseline="-25000">
                <a:solidFill>
                  <a:srgbClr val="FF0000"/>
                </a:solidFill>
                <a:latin typeface="Arial" charset="0"/>
              </a:rPr>
              <a:t>1</a:t>
            </a:r>
            <a:r>
              <a:rPr lang="en-US" altLang="zh-TW" sz="1800" b="1">
                <a:solidFill>
                  <a:srgbClr val="FF0000"/>
                </a:solidFill>
                <a:latin typeface="Arial" charset="0"/>
              </a:rPr>
              <a:t> = (3.67, 5.83)</a:t>
            </a:r>
            <a:endParaRPr lang="zh-TW" altLang="en-US" sz="1800" b="1">
              <a:latin typeface="Arial" charset="0"/>
            </a:endParaRPr>
          </a:p>
        </p:txBody>
      </p:sp>
      <p:sp>
        <p:nvSpPr>
          <p:cNvPr id="42" name="橢圓 41"/>
          <p:cNvSpPr/>
          <p:nvPr/>
        </p:nvSpPr>
        <p:spPr>
          <a:xfrm>
            <a:off x="3549651" y="2924176"/>
            <a:ext cx="142875" cy="14446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3895" name="矩形 42"/>
          <p:cNvSpPr>
            <a:spLocks noChangeArrowheads="1"/>
          </p:cNvSpPr>
          <p:nvPr/>
        </p:nvSpPr>
        <p:spPr bwMode="auto">
          <a:xfrm>
            <a:off x="1487487" y="539750"/>
            <a:ext cx="4994276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ko-KR" sz="1800" b="1">
                <a:latin typeface="Arial" charset="0"/>
                <a:ea typeface="Gulim" charset="-127"/>
              </a:rPr>
              <a:t>Step 4: Update the cluster means, </a:t>
            </a:r>
            <a:br>
              <a:rPr lang="en-US" altLang="ko-KR" sz="1800" b="1">
                <a:latin typeface="Arial" charset="0"/>
                <a:ea typeface="Gulim" charset="-127"/>
              </a:rPr>
            </a:br>
            <a:r>
              <a:rPr lang="en-US" altLang="ko-KR" sz="1800" b="1">
                <a:latin typeface="Arial" charset="0"/>
                <a:ea typeface="Gulim" charset="-127"/>
              </a:rPr>
              <a:t>             Repeat Step 2, 3,</a:t>
            </a:r>
            <a:br>
              <a:rPr lang="en-US" altLang="ko-KR" sz="1800" b="1">
                <a:latin typeface="Arial" charset="0"/>
                <a:ea typeface="Gulim" charset="-127"/>
              </a:rPr>
            </a:br>
            <a:r>
              <a:rPr lang="en-US" altLang="ko-KR" sz="1800" b="1">
                <a:latin typeface="Arial" charset="0"/>
                <a:ea typeface="Gulim" charset="-127"/>
              </a:rPr>
              <a:t>             </a:t>
            </a:r>
            <a:r>
              <a:rPr lang="en-US" altLang="zh-TW" sz="1800" b="1">
                <a:solidFill>
                  <a:srgbClr val="000000"/>
                </a:solidFill>
                <a:latin typeface="Arial" charset="0"/>
                <a:ea typeface="Gulim" charset="-127"/>
              </a:rPr>
              <a:t>stop when no more new assignment</a:t>
            </a:r>
            <a:endParaRPr lang="en-US" altLang="ko-KR" sz="1800" b="1">
              <a:latin typeface="Arial" charset="0"/>
              <a:ea typeface="Gulim" charset="-127"/>
            </a:endParaRPr>
          </a:p>
        </p:txBody>
      </p:sp>
      <p:sp>
        <p:nvSpPr>
          <p:cNvPr id="33896" name="Rectangle 2"/>
          <p:cNvSpPr txBox="1">
            <a:spLocks noChangeArrowheads="1"/>
          </p:cNvSpPr>
          <p:nvPr/>
        </p:nvSpPr>
        <p:spPr bwMode="auto">
          <a:xfrm>
            <a:off x="1703388" y="5661026"/>
            <a:ext cx="4284662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ko-KR" b="1" i="1">
                <a:ea typeface="Gulim" charset="-127"/>
              </a:rPr>
              <a:t>K-Means</a:t>
            </a:r>
            <a:r>
              <a:rPr lang="en-US" altLang="ko-KR" b="1">
                <a:ea typeface="Gulim" charset="-127"/>
              </a:rPr>
              <a:t> Clustering</a:t>
            </a:r>
            <a:endParaRPr lang="en-US" altLang="ko-KR" sz="2800" b="1">
              <a:ea typeface="Gulim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57319161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44FE238A-9792-A641-AE94-61B955472B60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128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graphicFrame>
        <p:nvGraphicFramePr>
          <p:cNvPr id="5" name="表格 4"/>
          <p:cNvGraphicFramePr>
            <a:graphicFrameLocks noGrp="1"/>
          </p:cNvGraphicFramePr>
          <p:nvPr/>
        </p:nvGraphicFramePr>
        <p:xfrm>
          <a:off x="6311900" y="765176"/>
          <a:ext cx="4032250" cy="5638801"/>
        </p:xfrm>
        <a:graphic>
          <a:graphicData uri="http://schemas.openxmlformats.org/drawingml/2006/table">
            <a:tbl>
              <a:tblPr/>
              <a:tblGrid>
                <a:gridCol w="5762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1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7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207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1913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366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921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Point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P(x,y)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m1 distance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m2 distance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8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p01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a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(3, 4)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1.95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3.78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Cluster1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8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p02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b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(3, 6)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0.69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4.51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Cluster1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68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p03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(3, 8)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2.27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5.86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Cluster1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68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p04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d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(4, 5)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0.89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3.13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Cluster1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68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p05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e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(4, 7)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1.22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4.45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Cluster1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68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p06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f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(5, 1)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5.01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3.05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Cluster2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68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p07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g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(5, 5)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1.57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2.30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Cluster1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68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p08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h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(7, 3)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4.37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0.56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Cluster2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968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p09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i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(7, 5)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3.43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1.52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Cluster2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968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p10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j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(8, 5)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4.41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1.95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Cluster2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841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968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m1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(3.67, 5.83)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968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m2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(6.75, 3.50)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graphicFrame>
        <p:nvGraphicFramePr>
          <p:cNvPr id="6" name="圖表 5"/>
          <p:cNvGraphicFramePr>
            <a:graphicFrameLocks noGrp="1"/>
          </p:cNvGraphicFramePr>
          <p:nvPr/>
        </p:nvGraphicFramePr>
        <p:xfrm>
          <a:off x="1775520" y="1268760"/>
          <a:ext cx="4248472" cy="42484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橢圓 10"/>
          <p:cNvSpPr/>
          <p:nvPr/>
        </p:nvSpPr>
        <p:spPr>
          <a:xfrm>
            <a:off x="3287713" y="2781301"/>
            <a:ext cx="144462" cy="142875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2" name="橢圓 11"/>
          <p:cNvSpPr/>
          <p:nvPr/>
        </p:nvSpPr>
        <p:spPr>
          <a:xfrm>
            <a:off x="3287713" y="2060576"/>
            <a:ext cx="144462" cy="14446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3" name="橢圓 12"/>
          <p:cNvSpPr/>
          <p:nvPr/>
        </p:nvSpPr>
        <p:spPr>
          <a:xfrm>
            <a:off x="3648076" y="3068638"/>
            <a:ext cx="144463" cy="144462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4" name="橢圓 13"/>
          <p:cNvSpPr/>
          <p:nvPr/>
        </p:nvSpPr>
        <p:spPr>
          <a:xfrm>
            <a:off x="3648076" y="2420938"/>
            <a:ext cx="144463" cy="144462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5" name="橢圓 14"/>
          <p:cNvSpPr/>
          <p:nvPr/>
        </p:nvSpPr>
        <p:spPr>
          <a:xfrm>
            <a:off x="3287713" y="3429001"/>
            <a:ext cx="144462" cy="14446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6" name="橢圓 15"/>
          <p:cNvSpPr/>
          <p:nvPr/>
        </p:nvSpPr>
        <p:spPr>
          <a:xfrm>
            <a:off x="4008439" y="3068638"/>
            <a:ext cx="142875" cy="144462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8" name="橢圓 17"/>
          <p:cNvSpPr/>
          <p:nvPr/>
        </p:nvSpPr>
        <p:spPr>
          <a:xfrm>
            <a:off x="4656138" y="3068638"/>
            <a:ext cx="144462" cy="144462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9" name="橢圓 18"/>
          <p:cNvSpPr/>
          <p:nvPr/>
        </p:nvSpPr>
        <p:spPr>
          <a:xfrm>
            <a:off x="4656138" y="3789363"/>
            <a:ext cx="144462" cy="144462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0" name="橢圓 19"/>
          <p:cNvSpPr/>
          <p:nvPr/>
        </p:nvSpPr>
        <p:spPr>
          <a:xfrm>
            <a:off x="5016501" y="3068638"/>
            <a:ext cx="142875" cy="144462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4" name="橢圓 23"/>
          <p:cNvSpPr/>
          <p:nvPr/>
        </p:nvSpPr>
        <p:spPr>
          <a:xfrm>
            <a:off x="4583113" y="3573464"/>
            <a:ext cx="144462" cy="14287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6" name="橢圓 35"/>
          <p:cNvSpPr/>
          <p:nvPr/>
        </p:nvSpPr>
        <p:spPr>
          <a:xfrm>
            <a:off x="4008439" y="4437063"/>
            <a:ext cx="142875" cy="144462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9" name="手繪多邊形 38"/>
          <p:cNvSpPr/>
          <p:nvPr/>
        </p:nvSpPr>
        <p:spPr>
          <a:xfrm>
            <a:off x="2855914" y="1844675"/>
            <a:ext cx="1584325" cy="1944688"/>
          </a:xfrm>
          <a:custGeom>
            <a:avLst/>
            <a:gdLst>
              <a:gd name="connsiteX0" fmla="*/ 286603 w 1883391"/>
              <a:gd name="connsiteY0" fmla="*/ 0 h 2169994"/>
              <a:gd name="connsiteX1" fmla="*/ 0 w 1883391"/>
              <a:gd name="connsiteY1" fmla="*/ 1392072 h 2169994"/>
              <a:gd name="connsiteX2" fmla="*/ 464024 w 1883391"/>
              <a:gd name="connsiteY2" fmla="*/ 2169994 h 2169994"/>
              <a:gd name="connsiteX3" fmla="*/ 1460310 w 1883391"/>
              <a:gd name="connsiteY3" fmla="*/ 1692323 h 2169994"/>
              <a:gd name="connsiteX4" fmla="*/ 1883391 w 1883391"/>
              <a:gd name="connsiteY4" fmla="*/ 832514 h 2169994"/>
              <a:gd name="connsiteX5" fmla="*/ 1009934 w 1883391"/>
              <a:gd name="connsiteY5" fmla="*/ 136478 h 2169994"/>
              <a:gd name="connsiteX6" fmla="*/ 286603 w 1883391"/>
              <a:gd name="connsiteY6" fmla="*/ 0 h 2169994"/>
              <a:gd name="connsiteX0" fmla="*/ 286603 w 1883391"/>
              <a:gd name="connsiteY0" fmla="*/ 0 h 2169994"/>
              <a:gd name="connsiteX1" fmla="*/ 0 w 1883391"/>
              <a:gd name="connsiteY1" fmla="*/ 1392072 h 2169994"/>
              <a:gd name="connsiteX2" fmla="*/ 464024 w 1883391"/>
              <a:gd name="connsiteY2" fmla="*/ 2169994 h 2169994"/>
              <a:gd name="connsiteX3" fmla="*/ 1395104 w 1883391"/>
              <a:gd name="connsiteY3" fmla="*/ 1573260 h 2169994"/>
              <a:gd name="connsiteX4" fmla="*/ 1883391 w 1883391"/>
              <a:gd name="connsiteY4" fmla="*/ 832514 h 2169994"/>
              <a:gd name="connsiteX5" fmla="*/ 1009934 w 1883391"/>
              <a:gd name="connsiteY5" fmla="*/ 136478 h 2169994"/>
              <a:gd name="connsiteX6" fmla="*/ 286603 w 1883391"/>
              <a:gd name="connsiteY6" fmla="*/ 0 h 2169994"/>
              <a:gd name="connsiteX0" fmla="*/ 286603 w 1883391"/>
              <a:gd name="connsiteY0" fmla="*/ 0 h 2022763"/>
              <a:gd name="connsiteX1" fmla="*/ 0 w 1883391"/>
              <a:gd name="connsiteY1" fmla="*/ 1392072 h 2022763"/>
              <a:gd name="connsiteX2" fmla="*/ 558041 w 1883391"/>
              <a:gd name="connsiteY2" fmla="*/ 2022763 h 2022763"/>
              <a:gd name="connsiteX3" fmla="*/ 1395104 w 1883391"/>
              <a:gd name="connsiteY3" fmla="*/ 1573260 h 2022763"/>
              <a:gd name="connsiteX4" fmla="*/ 1883391 w 1883391"/>
              <a:gd name="connsiteY4" fmla="*/ 832514 h 2022763"/>
              <a:gd name="connsiteX5" fmla="*/ 1009934 w 1883391"/>
              <a:gd name="connsiteY5" fmla="*/ 136478 h 2022763"/>
              <a:gd name="connsiteX6" fmla="*/ 286603 w 1883391"/>
              <a:gd name="connsiteY6" fmla="*/ 0 h 2022763"/>
              <a:gd name="connsiteX0" fmla="*/ 216849 w 1813637"/>
              <a:gd name="connsiteY0" fmla="*/ 0 h 2022763"/>
              <a:gd name="connsiteX1" fmla="*/ 0 w 1813637"/>
              <a:gd name="connsiteY1" fmla="*/ 1123758 h 2022763"/>
              <a:gd name="connsiteX2" fmla="*/ 488287 w 1813637"/>
              <a:gd name="connsiteY2" fmla="*/ 2022763 h 2022763"/>
              <a:gd name="connsiteX3" fmla="*/ 1325350 w 1813637"/>
              <a:gd name="connsiteY3" fmla="*/ 1573260 h 2022763"/>
              <a:gd name="connsiteX4" fmla="*/ 1813637 w 1813637"/>
              <a:gd name="connsiteY4" fmla="*/ 832514 h 2022763"/>
              <a:gd name="connsiteX5" fmla="*/ 940180 w 1813637"/>
              <a:gd name="connsiteY5" fmla="*/ 136478 h 2022763"/>
              <a:gd name="connsiteX6" fmla="*/ 216849 w 1813637"/>
              <a:gd name="connsiteY6" fmla="*/ 0 h 2022763"/>
              <a:gd name="connsiteX0" fmla="*/ 216849 w 1813637"/>
              <a:gd name="connsiteY0" fmla="*/ 0 h 2022763"/>
              <a:gd name="connsiteX1" fmla="*/ 0 w 1813637"/>
              <a:gd name="connsiteY1" fmla="*/ 1123758 h 2022763"/>
              <a:gd name="connsiteX2" fmla="*/ 488287 w 1813637"/>
              <a:gd name="connsiteY2" fmla="*/ 2022763 h 2022763"/>
              <a:gd name="connsiteX3" fmla="*/ 1325350 w 1813637"/>
              <a:gd name="connsiteY3" fmla="*/ 1573260 h 2022763"/>
              <a:gd name="connsiteX4" fmla="*/ 1813637 w 1813637"/>
              <a:gd name="connsiteY4" fmla="*/ 832514 h 2022763"/>
              <a:gd name="connsiteX5" fmla="*/ 1046328 w 1813637"/>
              <a:gd name="connsiteY5" fmla="*/ 299669 h 2022763"/>
              <a:gd name="connsiteX6" fmla="*/ 216849 w 1813637"/>
              <a:gd name="connsiteY6" fmla="*/ 0 h 2022763"/>
              <a:gd name="connsiteX0" fmla="*/ 216849 w 1534615"/>
              <a:gd name="connsiteY0" fmla="*/ 0 h 2022763"/>
              <a:gd name="connsiteX1" fmla="*/ 0 w 1534615"/>
              <a:gd name="connsiteY1" fmla="*/ 1123758 h 2022763"/>
              <a:gd name="connsiteX2" fmla="*/ 488287 w 1534615"/>
              <a:gd name="connsiteY2" fmla="*/ 2022763 h 2022763"/>
              <a:gd name="connsiteX3" fmla="*/ 1325350 w 1534615"/>
              <a:gd name="connsiteY3" fmla="*/ 1573260 h 2022763"/>
              <a:gd name="connsiteX4" fmla="*/ 1534615 w 1534615"/>
              <a:gd name="connsiteY4" fmla="*/ 973923 h 2022763"/>
              <a:gd name="connsiteX5" fmla="*/ 1046328 w 1534615"/>
              <a:gd name="connsiteY5" fmla="*/ 299669 h 2022763"/>
              <a:gd name="connsiteX6" fmla="*/ 216849 w 1534615"/>
              <a:gd name="connsiteY6" fmla="*/ 0 h 2022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34615" h="2022763">
                <a:moveTo>
                  <a:pt x="216849" y="0"/>
                </a:moveTo>
                <a:lnTo>
                  <a:pt x="0" y="1123758"/>
                </a:lnTo>
                <a:lnTo>
                  <a:pt x="488287" y="2022763"/>
                </a:lnTo>
                <a:lnTo>
                  <a:pt x="1325350" y="1573260"/>
                </a:lnTo>
                <a:lnTo>
                  <a:pt x="1534615" y="973923"/>
                </a:lnTo>
                <a:lnTo>
                  <a:pt x="1046328" y="299669"/>
                </a:lnTo>
                <a:lnTo>
                  <a:pt x="216849" y="0"/>
                </a:lnTo>
                <a:close/>
              </a:path>
            </a:pathLst>
          </a:custGeom>
          <a:noFill/>
          <a:ln w="28575">
            <a:solidFill>
              <a:schemeClr val="accent1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40" name="手繪多邊形 39"/>
          <p:cNvSpPr/>
          <p:nvPr/>
        </p:nvSpPr>
        <p:spPr>
          <a:xfrm>
            <a:off x="3792539" y="2852739"/>
            <a:ext cx="1798637" cy="2016125"/>
          </a:xfrm>
          <a:custGeom>
            <a:avLst/>
            <a:gdLst>
              <a:gd name="connsiteX0" fmla="*/ 286603 w 1883391"/>
              <a:gd name="connsiteY0" fmla="*/ 0 h 2169994"/>
              <a:gd name="connsiteX1" fmla="*/ 0 w 1883391"/>
              <a:gd name="connsiteY1" fmla="*/ 1392072 h 2169994"/>
              <a:gd name="connsiteX2" fmla="*/ 464024 w 1883391"/>
              <a:gd name="connsiteY2" fmla="*/ 2169994 h 2169994"/>
              <a:gd name="connsiteX3" fmla="*/ 1460310 w 1883391"/>
              <a:gd name="connsiteY3" fmla="*/ 1692323 h 2169994"/>
              <a:gd name="connsiteX4" fmla="*/ 1883391 w 1883391"/>
              <a:gd name="connsiteY4" fmla="*/ 832514 h 2169994"/>
              <a:gd name="connsiteX5" fmla="*/ 1009934 w 1883391"/>
              <a:gd name="connsiteY5" fmla="*/ 136478 h 2169994"/>
              <a:gd name="connsiteX6" fmla="*/ 286603 w 1883391"/>
              <a:gd name="connsiteY6" fmla="*/ 0 h 2169994"/>
              <a:gd name="connsiteX0" fmla="*/ 286603 w 1883391"/>
              <a:gd name="connsiteY0" fmla="*/ 0 h 2169994"/>
              <a:gd name="connsiteX1" fmla="*/ 0 w 1883391"/>
              <a:gd name="connsiteY1" fmla="*/ 1392072 h 2169994"/>
              <a:gd name="connsiteX2" fmla="*/ 464024 w 1883391"/>
              <a:gd name="connsiteY2" fmla="*/ 2169994 h 2169994"/>
              <a:gd name="connsiteX3" fmla="*/ 1395104 w 1883391"/>
              <a:gd name="connsiteY3" fmla="*/ 1573260 h 2169994"/>
              <a:gd name="connsiteX4" fmla="*/ 1883391 w 1883391"/>
              <a:gd name="connsiteY4" fmla="*/ 832514 h 2169994"/>
              <a:gd name="connsiteX5" fmla="*/ 1009934 w 1883391"/>
              <a:gd name="connsiteY5" fmla="*/ 136478 h 2169994"/>
              <a:gd name="connsiteX6" fmla="*/ 286603 w 1883391"/>
              <a:gd name="connsiteY6" fmla="*/ 0 h 2169994"/>
              <a:gd name="connsiteX0" fmla="*/ 286603 w 1883391"/>
              <a:gd name="connsiteY0" fmla="*/ 0 h 2022763"/>
              <a:gd name="connsiteX1" fmla="*/ 0 w 1883391"/>
              <a:gd name="connsiteY1" fmla="*/ 1392072 h 2022763"/>
              <a:gd name="connsiteX2" fmla="*/ 558041 w 1883391"/>
              <a:gd name="connsiteY2" fmla="*/ 2022763 h 2022763"/>
              <a:gd name="connsiteX3" fmla="*/ 1395104 w 1883391"/>
              <a:gd name="connsiteY3" fmla="*/ 1573260 h 2022763"/>
              <a:gd name="connsiteX4" fmla="*/ 1883391 w 1883391"/>
              <a:gd name="connsiteY4" fmla="*/ 832514 h 2022763"/>
              <a:gd name="connsiteX5" fmla="*/ 1009934 w 1883391"/>
              <a:gd name="connsiteY5" fmla="*/ 136478 h 2022763"/>
              <a:gd name="connsiteX6" fmla="*/ 286603 w 1883391"/>
              <a:gd name="connsiteY6" fmla="*/ 0 h 2022763"/>
              <a:gd name="connsiteX0" fmla="*/ 216849 w 1813637"/>
              <a:gd name="connsiteY0" fmla="*/ 0 h 2022763"/>
              <a:gd name="connsiteX1" fmla="*/ 0 w 1813637"/>
              <a:gd name="connsiteY1" fmla="*/ 1123758 h 2022763"/>
              <a:gd name="connsiteX2" fmla="*/ 488287 w 1813637"/>
              <a:gd name="connsiteY2" fmla="*/ 2022763 h 2022763"/>
              <a:gd name="connsiteX3" fmla="*/ 1325350 w 1813637"/>
              <a:gd name="connsiteY3" fmla="*/ 1573260 h 2022763"/>
              <a:gd name="connsiteX4" fmla="*/ 1813637 w 1813637"/>
              <a:gd name="connsiteY4" fmla="*/ 832514 h 2022763"/>
              <a:gd name="connsiteX5" fmla="*/ 940180 w 1813637"/>
              <a:gd name="connsiteY5" fmla="*/ 136478 h 2022763"/>
              <a:gd name="connsiteX6" fmla="*/ 216849 w 1813637"/>
              <a:gd name="connsiteY6" fmla="*/ 0 h 2022763"/>
              <a:gd name="connsiteX0" fmla="*/ 216849 w 1813637"/>
              <a:gd name="connsiteY0" fmla="*/ 0 h 2022763"/>
              <a:gd name="connsiteX1" fmla="*/ 0 w 1813637"/>
              <a:gd name="connsiteY1" fmla="*/ 1123758 h 2022763"/>
              <a:gd name="connsiteX2" fmla="*/ 488287 w 1813637"/>
              <a:gd name="connsiteY2" fmla="*/ 2022763 h 2022763"/>
              <a:gd name="connsiteX3" fmla="*/ 1325350 w 1813637"/>
              <a:gd name="connsiteY3" fmla="*/ 1573260 h 2022763"/>
              <a:gd name="connsiteX4" fmla="*/ 1813637 w 1813637"/>
              <a:gd name="connsiteY4" fmla="*/ 832514 h 2022763"/>
              <a:gd name="connsiteX5" fmla="*/ 1046328 w 1813637"/>
              <a:gd name="connsiteY5" fmla="*/ 299669 h 2022763"/>
              <a:gd name="connsiteX6" fmla="*/ 216849 w 1813637"/>
              <a:gd name="connsiteY6" fmla="*/ 0 h 2022763"/>
              <a:gd name="connsiteX0" fmla="*/ 216849 w 1534615"/>
              <a:gd name="connsiteY0" fmla="*/ 0 h 2022763"/>
              <a:gd name="connsiteX1" fmla="*/ 0 w 1534615"/>
              <a:gd name="connsiteY1" fmla="*/ 1123758 h 2022763"/>
              <a:gd name="connsiteX2" fmla="*/ 488287 w 1534615"/>
              <a:gd name="connsiteY2" fmla="*/ 2022763 h 2022763"/>
              <a:gd name="connsiteX3" fmla="*/ 1325350 w 1534615"/>
              <a:gd name="connsiteY3" fmla="*/ 1573260 h 2022763"/>
              <a:gd name="connsiteX4" fmla="*/ 1534615 w 1534615"/>
              <a:gd name="connsiteY4" fmla="*/ 973923 h 2022763"/>
              <a:gd name="connsiteX5" fmla="*/ 1046328 w 1534615"/>
              <a:gd name="connsiteY5" fmla="*/ 299669 h 2022763"/>
              <a:gd name="connsiteX6" fmla="*/ 216849 w 1534615"/>
              <a:gd name="connsiteY6" fmla="*/ 0 h 2022763"/>
              <a:gd name="connsiteX0" fmla="*/ 635381 w 1953147"/>
              <a:gd name="connsiteY0" fmla="*/ 0 h 2172596"/>
              <a:gd name="connsiteX1" fmla="*/ 418532 w 1953147"/>
              <a:gd name="connsiteY1" fmla="*/ 1123758 h 2172596"/>
              <a:gd name="connsiteX2" fmla="*/ 0 w 1953147"/>
              <a:gd name="connsiteY2" fmla="*/ 2172596 h 2172596"/>
              <a:gd name="connsiteX3" fmla="*/ 1743882 w 1953147"/>
              <a:gd name="connsiteY3" fmla="*/ 1573260 h 2172596"/>
              <a:gd name="connsiteX4" fmla="*/ 1953147 w 1953147"/>
              <a:gd name="connsiteY4" fmla="*/ 973923 h 2172596"/>
              <a:gd name="connsiteX5" fmla="*/ 1464860 w 1953147"/>
              <a:gd name="connsiteY5" fmla="*/ 299669 h 2172596"/>
              <a:gd name="connsiteX6" fmla="*/ 635381 w 1953147"/>
              <a:gd name="connsiteY6" fmla="*/ 0 h 2172596"/>
              <a:gd name="connsiteX0" fmla="*/ 635381 w 1953147"/>
              <a:gd name="connsiteY0" fmla="*/ 0 h 2172596"/>
              <a:gd name="connsiteX1" fmla="*/ 279021 w 1953147"/>
              <a:gd name="connsiteY1" fmla="*/ 1123756 h 2172596"/>
              <a:gd name="connsiteX2" fmla="*/ 0 w 1953147"/>
              <a:gd name="connsiteY2" fmla="*/ 2172596 h 2172596"/>
              <a:gd name="connsiteX3" fmla="*/ 1743882 w 1953147"/>
              <a:gd name="connsiteY3" fmla="*/ 1573260 h 2172596"/>
              <a:gd name="connsiteX4" fmla="*/ 1953147 w 1953147"/>
              <a:gd name="connsiteY4" fmla="*/ 973923 h 2172596"/>
              <a:gd name="connsiteX5" fmla="*/ 1464860 w 1953147"/>
              <a:gd name="connsiteY5" fmla="*/ 299669 h 2172596"/>
              <a:gd name="connsiteX6" fmla="*/ 635381 w 1953147"/>
              <a:gd name="connsiteY6" fmla="*/ 0 h 2172596"/>
              <a:gd name="connsiteX0" fmla="*/ 705136 w 2022902"/>
              <a:gd name="connsiteY0" fmla="*/ 0 h 2097678"/>
              <a:gd name="connsiteX1" fmla="*/ 348776 w 2022902"/>
              <a:gd name="connsiteY1" fmla="*/ 1123756 h 2097678"/>
              <a:gd name="connsiteX2" fmla="*/ 0 w 2022902"/>
              <a:gd name="connsiteY2" fmla="*/ 2097678 h 2097678"/>
              <a:gd name="connsiteX3" fmla="*/ 1813637 w 2022902"/>
              <a:gd name="connsiteY3" fmla="*/ 1573260 h 2097678"/>
              <a:gd name="connsiteX4" fmla="*/ 2022902 w 2022902"/>
              <a:gd name="connsiteY4" fmla="*/ 973923 h 2097678"/>
              <a:gd name="connsiteX5" fmla="*/ 1534615 w 2022902"/>
              <a:gd name="connsiteY5" fmla="*/ 299669 h 2097678"/>
              <a:gd name="connsiteX6" fmla="*/ 705136 w 2022902"/>
              <a:gd name="connsiteY6" fmla="*/ 0 h 2097678"/>
              <a:gd name="connsiteX0" fmla="*/ 705136 w 2022902"/>
              <a:gd name="connsiteY0" fmla="*/ 0 h 2097678"/>
              <a:gd name="connsiteX1" fmla="*/ 209266 w 2022902"/>
              <a:gd name="connsiteY1" fmla="*/ 1123757 h 2097678"/>
              <a:gd name="connsiteX2" fmla="*/ 0 w 2022902"/>
              <a:gd name="connsiteY2" fmla="*/ 2097678 h 2097678"/>
              <a:gd name="connsiteX3" fmla="*/ 1813637 w 2022902"/>
              <a:gd name="connsiteY3" fmla="*/ 1573260 h 2097678"/>
              <a:gd name="connsiteX4" fmla="*/ 2022902 w 2022902"/>
              <a:gd name="connsiteY4" fmla="*/ 973923 h 2097678"/>
              <a:gd name="connsiteX5" fmla="*/ 1534615 w 2022902"/>
              <a:gd name="connsiteY5" fmla="*/ 299669 h 2097678"/>
              <a:gd name="connsiteX6" fmla="*/ 705136 w 2022902"/>
              <a:gd name="connsiteY6" fmla="*/ 0 h 2097678"/>
              <a:gd name="connsiteX0" fmla="*/ 705136 w 2022902"/>
              <a:gd name="connsiteY0" fmla="*/ 0 h 2097678"/>
              <a:gd name="connsiteX1" fmla="*/ 209266 w 2022902"/>
              <a:gd name="connsiteY1" fmla="*/ 1123757 h 2097678"/>
              <a:gd name="connsiteX2" fmla="*/ 156503 w 2022902"/>
              <a:gd name="connsiteY2" fmla="*/ 1366461 h 2097678"/>
              <a:gd name="connsiteX3" fmla="*/ 0 w 2022902"/>
              <a:gd name="connsiteY3" fmla="*/ 2097678 h 2097678"/>
              <a:gd name="connsiteX4" fmla="*/ 1813637 w 2022902"/>
              <a:gd name="connsiteY4" fmla="*/ 1573260 h 2097678"/>
              <a:gd name="connsiteX5" fmla="*/ 2022902 w 2022902"/>
              <a:gd name="connsiteY5" fmla="*/ 973923 h 2097678"/>
              <a:gd name="connsiteX6" fmla="*/ 1534615 w 2022902"/>
              <a:gd name="connsiteY6" fmla="*/ 299669 h 2097678"/>
              <a:gd name="connsiteX7" fmla="*/ 705136 w 2022902"/>
              <a:gd name="connsiteY7" fmla="*/ 0 h 2097678"/>
              <a:gd name="connsiteX0" fmla="*/ 705136 w 2022902"/>
              <a:gd name="connsiteY0" fmla="*/ 0 h 2097678"/>
              <a:gd name="connsiteX1" fmla="*/ 209266 w 2022902"/>
              <a:gd name="connsiteY1" fmla="*/ 1123757 h 2097678"/>
              <a:gd name="connsiteX2" fmla="*/ 0 w 2022902"/>
              <a:gd name="connsiteY2" fmla="*/ 1723093 h 2097678"/>
              <a:gd name="connsiteX3" fmla="*/ 0 w 2022902"/>
              <a:gd name="connsiteY3" fmla="*/ 2097678 h 2097678"/>
              <a:gd name="connsiteX4" fmla="*/ 1813637 w 2022902"/>
              <a:gd name="connsiteY4" fmla="*/ 1573260 h 2097678"/>
              <a:gd name="connsiteX5" fmla="*/ 2022902 w 2022902"/>
              <a:gd name="connsiteY5" fmla="*/ 973923 h 2097678"/>
              <a:gd name="connsiteX6" fmla="*/ 1534615 w 2022902"/>
              <a:gd name="connsiteY6" fmla="*/ 299669 h 2097678"/>
              <a:gd name="connsiteX7" fmla="*/ 705136 w 2022902"/>
              <a:gd name="connsiteY7" fmla="*/ 0 h 2097678"/>
              <a:gd name="connsiteX0" fmla="*/ 705136 w 2022902"/>
              <a:gd name="connsiteY0" fmla="*/ 0 h 2172596"/>
              <a:gd name="connsiteX1" fmla="*/ 209266 w 2022902"/>
              <a:gd name="connsiteY1" fmla="*/ 1123757 h 2172596"/>
              <a:gd name="connsiteX2" fmla="*/ 0 w 2022902"/>
              <a:gd name="connsiteY2" fmla="*/ 1723093 h 2172596"/>
              <a:gd name="connsiteX3" fmla="*/ 139511 w 2022902"/>
              <a:gd name="connsiteY3" fmla="*/ 2172596 h 2172596"/>
              <a:gd name="connsiteX4" fmla="*/ 1813637 w 2022902"/>
              <a:gd name="connsiteY4" fmla="*/ 1573260 h 2172596"/>
              <a:gd name="connsiteX5" fmla="*/ 2022902 w 2022902"/>
              <a:gd name="connsiteY5" fmla="*/ 973923 h 2172596"/>
              <a:gd name="connsiteX6" fmla="*/ 1534615 w 2022902"/>
              <a:gd name="connsiteY6" fmla="*/ 299669 h 2172596"/>
              <a:gd name="connsiteX7" fmla="*/ 705136 w 2022902"/>
              <a:gd name="connsiteY7" fmla="*/ 0 h 2172596"/>
              <a:gd name="connsiteX0" fmla="*/ 705136 w 2022902"/>
              <a:gd name="connsiteY0" fmla="*/ 0 h 2172596"/>
              <a:gd name="connsiteX1" fmla="*/ 209266 w 2022902"/>
              <a:gd name="connsiteY1" fmla="*/ 1123757 h 2172596"/>
              <a:gd name="connsiteX2" fmla="*/ 0 w 2022902"/>
              <a:gd name="connsiteY2" fmla="*/ 1723093 h 2172596"/>
              <a:gd name="connsiteX3" fmla="*/ 139511 w 2022902"/>
              <a:gd name="connsiteY3" fmla="*/ 2172596 h 2172596"/>
              <a:gd name="connsiteX4" fmla="*/ 1116084 w 2022902"/>
              <a:gd name="connsiteY4" fmla="*/ 1648175 h 2172596"/>
              <a:gd name="connsiteX5" fmla="*/ 2022902 w 2022902"/>
              <a:gd name="connsiteY5" fmla="*/ 973923 h 2172596"/>
              <a:gd name="connsiteX6" fmla="*/ 1534615 w 2022902"/>
              <a:gd name="connsiteY6" fmla="*/ 299669 h 2172596"/>
              <a:gd name="connsiteX7" fmla="*/ 705136 w 2022902"/>
              <a:gd name="connsiteY7" fmla="*/ 0 h 2172596"/>
              <a:gd name="connsiteX0" fmla="*/ 705136 w 1743882"/>
              <a:gd name="connsiteY0" fmla="*/ 0 h 2172596"/>
              <a:gd name="connsiteX1" fmla="*/ 209266 w 1743882"/>
              <a:gd name="connsiteY1" fmla="*/ 1123757 h 2172596"/>
              <a:gd name="connsiteX2" fmla="*/ 0 w 1743882"/>
              <a:gd name="connsiteY2" fmla="*/ 1723093 h 2172596"/>
              <a:gd name="connsiteX3" fmla="*/ 139511 w 1743882"/>
              <a:gd name="connsiteY3" fmla="*/ 2172596 h 2172596"/>
              <a:gd name="connsiteX4" fmla="*/ 1116084 w 1743882"/>
              <a:gd name="connsiteY4" fmla="*/ 1648175 h 2172596"/>
              <a:gd name="connsiteX5" fmla="*/ 1743882 w 1743882"/>
              <a:gd name="connsiteY5" fmla="*/ 824087 h 2172596"/>
              <a:gd name="connsiteX6" fmla="*/ 1534615 w 1743882"/>
              <a:gd name="connsiteY6" fmla="*/ 299669 h 2172596"/>
              <a:gd name="connsiteX7" fmla="*/ 705136 w 1743882"/>
              <a:gd name="connsiteY7" fmla="*/ 0 h 2172596"/>
              <a:gd name="connsiteX0" fmla="*/ 837063 w 1743882"/>
              <a:gd name="connsiteY0" fmla="*/ 0 h 2097680"/>
              <a:gd name="connsiteX1" fmla="*/ 209266 w 1743882"/>
              <a:gd name="connsiteY1" fmla="*/ 1048841 h 2097680"/>
              <a:gd name="connsiteX2" fmla="*/ 0 w 1743882"/>
              <a:gd name="connsiteY2" fmla="*/ 1648177 h 2097680"/>
              <a:gd name="connsiteX3" fmla="*/ 139511 w 1743882"/>
              <a:gd name="connsiteY3" fmla="*/ 2097680 h 2097680"/>
              <a:gd name="connsiteX4" fmla="*/ 1116084 w 1743882"/>
              <a:gd name="connsiteY4" fmla="*/ 1573259 h 2097680"/>
              <a:gd name="connsiteX5" fmla="*/ 1743882 w 1743882"/>
              <a:gd name="connsiteY5" fmla="*/ 749171 h 2097680"/>
              <a:gd name="connsiteX6" fmla="*/ 1534615 w 1743882"/>
              <a:gd name="connsiteY6" fmla="*/ 224753 h 2097680"/>
              <a:gd name="connsiteX7" fmla="*/ 837063 w 1743882"/>
              <a:gd name="connsiteY7" fmla="*/ 0 h 2097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43882" h="2097680">
                <a:moveTo>
                  <a:pt x="837063" y="0"/>
                </a:moveTo>
                <a:lnTo>
                  <a:pt x="209266" y="1048841"/>
                </a:lnTo>
                <a:lnTo>
                  <a:pt x="0" y="1648177"/>
                </a:lnTo>
                <a:lnTo>
                  <a:pt x="139511" y="2097680"/>
                </a:lnTo>
                <a:lnTo>
                  <a:pt x="1116084" y="1573259"/>
                </a:lnTo>
                <a:lnTo>
                  <a:pt x="1743882" y="749171"/>
                </a:lnTo>
                <a:lnTo>
                  <a:pt x="1534615" y="224753"/>
                </a:lnTo>
                <a:lnTo>
                  <a:pt x="837063" y="0"/>
                </a:lnTo>
                <a:close/>
              </a:path>
            </a:pathLst>
          </a:custGeom>
          <a:noFill/>
          <a:ln w="28575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42" name="橢圓 41"/>
          <p:cNvSpPr/>
          <p:nvPr/>
        </p:nvSpPr>
        <p:spPr>
          <a:xfrm>
            <a:off x="3549651" y="2924176"/>
            <a:ext cx="142875" cy="14446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4917" name="矩形 42"/>
          <p:cNvSpPr>
            <a:spLocks noChangeArrowheads="1"/>
          </p:cNvSpPr>
          <p:nvPr/>
        </p:nvSpPr>
        <p:spPr bwMode="auto">
          <a:xfrm>
            <a:off x="1487487" y="539751"/>
            <a:ext cx="4994276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br>
              <a:rPr lang="en-US" altLang="ko-KR" sz="1800" b="1">
                <a:latin typeface="Arial" charset="0"/>
                <a:ea typeface="Gulim" charset="-127"/>
              </a:rPr>
            </a:br>
            <a:r>
              <a:rPr lang="en-US" altLang="ko-KR" sz="1800" b="1">
                <a:latin typeface="Arial" charset="0"/>
                <a:ea typeface="Gulim" charset="-127"/>
              </a:rPr>
              <a:t>             </a:t>
            </a:r>
            <a:r>
              <a:rPr lang="en-US" altLang="zh-TW" sz="1800" b="1">
                <a:solidFill>
                  <a:srgbClr val="000000"/>
                </a:solidFill>
                <a:latin typeface="Arial" charset="0"/>
                <a:ea typeface="Gulim" charset="-127"/>
              </a:rPr>
              <a:t>stop when no more new assignment</a:t>
            </a:r>
            <a:endParaRPr lang="en-US" altLang="ko-KR" sz="1800" b="1">
              <a:latin typeface="Arial" charset="0"/>
              <a:ea typeface="Gulim" charset="-127"/>
            </a:endParaRPr>
          </a:p>
        </p:txBody>
      </p:sp>
      <p:sp>
        <p:nvSpPr>
          <p:cNvPr id="34918" name="Rectangle 2"/>
          <p:cNvSpPr txBox="1">
            <a:spLocks noChangeArrowheads="1"/>
          </p:cNvSpPr>
          <p:nvPr/>
        </p:nvSpPr>
        <p:spPr bwMode="auto">
          <a:xfrm>
            <a:off x="1703388" y="5661026"/>
            <a:ext cx="4284662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ko-KR" b="1" i="1">
                <a:ea typeface="Gulim" charset="-127"/>
              </a:rPr>
              <a:t>K-Means</a:t>
            </a:r>
            <a:r>
              <a:rPr lang="en-US" altLang="ko-KR" b="1">
                <a:ea typeface="Gulim" charset="-127"/>
              </a:rPr>
              <a:t> Clustering</a:t>
            </a:r>
            <a:endParaRPr lang="en-US" altLang="ko-KR" sz="2800" b="1">
              <a:ea typeface="Gulim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87879696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標題 1"/>
          <p:cNvSpPr>
            <a:spLocks noGrp="1"/>
          </p:cNvSpPr>
          <p:nvPr>
            <p:ph type="title"/>
          </p:nvPr>
        </p:nvSpPr>
        <p:spPr>
          <a:xfrm>
            <a:off x="1981200" y="44451"/>
            <a:ext cx="8229600" cy="561975"/>
          </a:xfrm>
        </p:spPr>
        <p:txBody>
          <a:bodyPr>
            <a:normAutofit fontScale="90000"/>
          </a:bodyPr>
          <a:lstStyle/>
          <a:p>
            <a:r>
              <a:rPr lang="en-US" altLang="ko-KR" i="1">
                <a:latin typeface="Calibri" charset="0"/>
                <a:ea typeface="Gulim" charset="-127"/>
              </a:rPr>
              <a:t>K-Means</a:t>
            </a:r>
            <a:r>
              <a:rPr lang="en-US" altLang="ko-KR">
                <a:latin typeface="Calibri" charset="0"/>
                <a:ea typeface="Gulim" charset="-127"/>
              </a:rPr>
              <a:t> Clustering </a:t>
            </a:r>
            <a:r>
              <a:rPr lang="en-US" altLang="ko-KR" sz="3200">
                <a:solidFill>
                  <a:schemeClr val="accent1"/>
                </a:solidFill>
                <a:latin typeface="Calibri" charset="0"/>
                <a:ea typeface="Gulim" charset="-127"/>
              </a:rPr>
              <a:t>(</a:t>
            </a:r>
            <a:r>
              <a:rPr lang="en-US" altLang="ko-KR" sz="3200" i="1">
                <a:solidFill>
                  <a:schemeClr val="accent1"/>
                </a:solidFill>
                <a:latin typeface="Calibri" charset="0"/>
                <a:ea typeface="Gulim" charset="-127"/>
              </a:rPr>
              <a:t>K=2</a:t>
            </a:r>
            <a:r>
              <a:rPr lang="en-US" altLang="ko-KR" sz="3200">
                <a:solidFill>
                  <a:schemeClr val="accent1"/>
                </a:solidFill>
                <a:latin typeface="Calibri" charset="0"/>
                <a:ea typeface="Gulim" charset="-127"/>
              </a:rPr>
              <a:t>, two clusters)</a:t>
            </a:r>
            <a:endParaRPr lang="zh-TW" altLang="en-US" sz="3200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35843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635F9C88-D6D8-7F46-8A8F-087A4CD03ED3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129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graphicFrame>
        <p:nvGraphicFramePr>
          <p:cNvPr id="5" name="表格 4"/>
          <p:cNvGraphicFramePr>
            <a:graphicFrameLocks noGrp="1"/>
          </p:cNvGraphicFramePr>
          <p:nvPr/>
        </p:nvGraphicFramePr>
        <p:xfrm>
          <a:off x="6311900" y="765176"/>
          <a:ext cx="4032250" cy="5638801"/>
        </p:xfrm>
        <a:graphic>
          <a:graphicData uri="http://schemas.openxmlformats.org/drawingml/2006/table">
            <a:tbl>
              <a:tblPr/>
              <a:tblGrid>
                <a:gridCol w="5762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1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7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207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1913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366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921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Point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P(x,y)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m1 distance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m2 distance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8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p01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a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(3, 4)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1.95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3.78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Cluster1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8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p02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b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(3, 6)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0.69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4.51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Cluster1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68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p03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(3, 8)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2.27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5.86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Cluster1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68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p04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d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(4, 5)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0.89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3.13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Cluster1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68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p05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e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(4, 7)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1.22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4.45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Cluster1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68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p06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f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(5, 1)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5.01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3.05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Cluster2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68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p07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g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(5, 5)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1.57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2.30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Cluster1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68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p08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h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(7, 3)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4.37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0.56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Cluster2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968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p09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i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(7, 5)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3.43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1.52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Cluster2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968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p10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j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(8, 5)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4.41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1.95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Cluster2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841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968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m1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(3.67, 5.83)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968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m2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(6.75, 3.50)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graphicFrame>
        <p:nvGraphicFramePr>
          <p:cNvPr id="6" name="圖表 5"/>
          <p:cNvGraphicFramePr>
            <a:graphicFrameLocks noGrp="1"/>
          </p:cNvGraphicFramePr>
          <p:nvPr/>
        </p:nvGraphicFramePr>
        <p:xfrm>
          <a:off x="1775520" y="1268760"/>
          <a:ext cx="4248472" cy="42484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橢圓 10"/>
          <p:cNvSpPr/>
          <p:nvPr/>
        </p:nvSpPr>
        <p:spPr>
          <a:xfrm>
            <a:off x="3287713" y="2781301"/>
            <a:ext cx="144462" cy="142875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2" name="橢圓 11"/>
          <p:cNvSpPr/>
          <p:nvPr/>
        </p:nvSpPr>
        <p:spPr>
          <a:xfrm>
            <a:off x="3287713" y="2060576"/>
            <a:ext cx="144462" cy="14446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3" name="橢圓 12"/>
          <p:cNvSpPr/>
          <p:nvPr/>
        </p:nvSpPr>
        <p:spPr>
          <a:xfrm>
            <a:off x="3648076" y="3068638"/>
            <a:ext cx="144463" cy="144462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4" name="橢圓 13"/>
          <p:cNvSpPr/>
          <p:nvPr/>
        </p:nvSpPr>
        <p:spPr>
          <a:xfrm>
            <a:off x="3648076" y="2420938"/>
            <a:ext cx="144463" cy="144462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5" name="橢圓 14"/>
          <p:cNvSpPr/>
          <p:nvPr/>
        </p:nvSpPr>
        <p:spPr>
          <a:xfrm>
            <a:off x="3287713" y="3429001"/>
            <a:ext cx="144462" cy="14446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6" name="橢圓 15"/>
          <p:cNvSpPr/>
          <p:nvPr/>
        </p:nvSpPr>
        <p:spPr>
          <a:xfrm>
            <a:off x="4008439" y="3068638"/>
            <a:ext cx="142875" cy="144462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8" name="橢圓 17"/>
          <p:cNvSpPr/>
          <p:nvPr/>
        </p:nvSpPr>
        <p:spPr>
          <a:xfrm>
            <a:off x="4656138" y="3068638"/>
            <a:ext cx="144462" cy="144462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9" name="橢圓 18"/>
          <p:cNvSpPr/>
          <p:nvPr/>
        </p:nvSpPr>
        <p:spPr>
          <a:xfrm>
            <a:off x="4656138" y="3789363"/>
            <a:ext cx="144462" cy="144462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0" name="橢圓 19"/>
          <p:cNvSpPr/>
          <p:nvPr/>
        </p:nvSpPr>
        <p:spPr>
          <a:xfrm>
            <a:off x="5016501" y="3068638"/>
            <a:ext cx="142875" cy="144462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6" name="橢圓 35"/>
          <p:cNvSpPr/>
          <p:nvPr/>
        </p:nvSpPr>
        <p:spPr>
          <a:xfrm>
            <a:off x="4008439" y="4437063"/>
            <a:ext cx="142875" cy="144462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0" name="手繪多邊形 39"/>
          <p:cNvSpPr/>
          <p:nvPr/>
        </p:nvSpPr>
        <p:spPr>
          <a:xfrm>
            <a:off x="3792539" y="2852739"/>
            <a:ext cx="1798637" cy="2016125"/>
          </a:xfrm>
          <a:custGeom>
            <a:avLst/>
            <a:gdLst>
              <a:gd name="connsiteX0" fmla="*/ 286603 w 1883391"/>
              <a:gd name="connsiteY0" fmla="*/ 0 h 2169994"/>
              <a:gd name="connsiteX1" fmla="*/ 0 w 1883391"/>
              <a:gd name="connsiteY1" fmla="*/ 1392072 h 2169994"/>
              <a:gd name="connsiteX2" fmla="*/ 464024 w 1883391"/>
              <a:gd name="connsiteY2" fmla="*/ 2169994 h 2169994"/>
              <a:gd name="connsiteX3" fmla="*/ 1460310 w 1883391"/>
              <a:gd name="connsiteY3" fmla="*/ 1692323 h 2169994"/>
              <a:gd name="connsiteX4" fmla="*/ 1883391 w 1883391"/>
              <a:gd name="connsiteY4" fmla="*/ 832514 h 2169994"/>
              <a:gd name="connsiteX5" fmla="*/ 1009934 w 1883391"/>
              <a:gd name="connsiteY5" fmla="*/ 136478 h 2169994"/>
              <a:gd name="connsiteX6" fmla="*/ 286603 w 1883391"/>
              <a:gd name="connsiteY6" fmla="*/ 0 h 2169994"/>
              <a:gd name="connsiteX0" fmla="*/ 286603 w 1883391"/>
              <a:gd name="connsiteY0" fmla="*/ 0 h 2169994"/>
              <a:gd name="connsiteX1" fmla="*/ 0 w 1883391"/>
              <a:gd name="connsiteY1" fmla="*/ 1392072 h 2169994"/>
              <a:gd name="connsiteX2" fmla="*/ 464024 w 1883391"/>
              <a:gd name="connsiteY2" fmla="*/ 2169994 h 2169994"/>
              <a:gd name="connsiteX3" fmla="*/ 1395104 w 1883391"/>
              <a:gd name="connsiteY3" fmla="*/ 1573260 h 2169994"/>
              <a:gd name="connsiteX4" fmla="*/ 1883391 w 1883391"/>
              <a:gd name="connsiteY4" fmla="*/ 832514 h 2169994"/>
              <a:gd name="connsiteX5" fmla="*/ 1009934 w 1883391"/>
              <a:gd name="connsiteY5" fmla="*/ 136478 h 2169994"/>
              <a:gd name="connsiteX6" fmla="*/ 286603 w 1883391"/>
              <a:gd name="connsiteY6" fmla="*/ 0 h 2169994"/>
              <a:gd name="connsiteX0" fmla="*/ 286603 w 1883391"/>
              <a:gd name="connsiteY0" fmla="*/ 0 h 2022763"/>
              <a:gd name="connsiteX1" fmla="*/ 0 w 1883391"/>
              <a:gd name="connsiteY1" fmla="*/ 1392072 h 2022763"/>
              <a:gd name="connsiteX2" fmla="*/ 558041 w 1883391"/>
              <a:gd name="connsiteY2" fmla="*/ 2022763 h 2022763"/>
              <a:gd name="connsiteX3" fmla="*/ 1395104 w 1883391"/>
              <a:gd name="connsiteY3" fmla="*/ 1573260 h 2022763"/>
              <a:gd name="connsiteX4" fmla="*/ 1883391 w 1883391"/>
              <a:gd name="connsiteY4" fmla="*/ 832514 h 2022763"/>
              <a:gd name="connsiteX5" fmla="*/ 1009934 w 1883391"/>
              <a:gd name="connsiteY5" fmla="*/ 136478 h 2022763"/>
              <a:gd name="connsiteX6" fmla="*/ 286603 w 1883391"/>
              <a:gd name="connsiteY6" fmla="*/ 0 h 2022763"/>
              <a:gd name="connsiteX0" fmla="*/ 216849 w 1813637"/>
              <a:gd name="connsiteY0" fmla="*/ 0 h 2022763"/>
              <a:gd name="connsiteX1" fmla="*/ 0 w 1813637"/>
              <a:gd name="connsiteY1" fmla="*/ 1123758 h 2022763"/>
              <a:gd name="connsiteX2" fmla="*/ 488287 w 1813637"/>
              <a:gd name="connsiteY2" fmla="*/ 2022763 h 2022763"/>
              <a:gd name="connsiteX3" fmla="*/ 1325350 w 1813637"/>
              <a:gd name="connsiteY3" fmla="*/ 1573260 h 2022763"/>
              <a:gd name="connsiteX4" fmla="*/ 1813637 w 1813637"/>
              <a:gd name="connsiteY4" fmla="*/ 832514 h 2022763"/>
              <a:gd name="connsiteX5" fmla="*/ 940180 w 1813637"/>
              <a:gd name="connsiteY5" fmla="*/ 136478 h 2022763"/>
              <a:gd name="connsiteX6" fmla="*/ 216849 w 1813637"/>
              <a:gd name="connsiteY6" fmla="*/ 0 h 2022763"/>
              <a:gd name="connsiteX0" fmla="*/ 216849 w 1813637"/>
              <a:gd name="connsiteY0" fmla="*/ 0 h 2022763"/>
              <a:gd name="connsiteX1" fmla="*/ 0 w 1813637"/>
              <a:gd name="connsiteY1" fmla="*/ 1123758 h 2022763"/>
              <a:gd name="connsiteX2" fmla="*/ 488287 w 1813637"/>
              <a:gd name="connsiteY2" fmla="*/ 2022763 h 2022763"/>
              <a:gd name="connsiteX3" fmla="*/ 1325350 w 1813637"/>
              <a:gd name="connsiteY3" fmla="*/ 1573260 h 2022763"/>
              <a:gd name="connsiteX4" fmla="*/ 1813637 w 1813637"/>
              <a:gd name="connsiteY4" fmla="*/ 832514 h 2022763"/>
              <a:gd name="connsiteX5" fmla="*/ 1046328 w 1813637"/>
              <a:gd name="connsiteY5" fmla="*/ 299669 h 2022763"/>
              <a:gd name="connsiteX6" fmla="*/ 216849 w 1813637"/>
              <a:gd name="connsiteY6" fmla="*/ 0 h 2022763"/>
              <a:gd name="connsiteX0" fmla="*/ 216849 w 1534615"/>
              <a:gd name="connsiteY0" fmla="*/ 0 h 2022763"/>
              <a:gd name="connsiteX1" fmla="*/ 0 w 1534615"/>
              <a:gd name="connsiteY1" fmla="*/ 1123758 h 2022763"/>
              <a:gd name="connsiteX2" fmla="*/ 488287 w 1534615"/>
              <a:gd name="connsiteY2" fmla="*/ 2022763 h 2022763"/>
              <a:gd name="connsiteX3" fmla="*/ 1325350 w 1534615"/>
              <a:gd name="connsiteY3" fmla="*/ 1573260 h 2022763"/>
              <a:gd name="connsiteX4" fmla="*/ 1534615 w 1534615"/>
              <a:gd name="connsiteY4" fmla="*/ 973923 h 2022763"/>
              <a:gd name="connsiteX5" fmla="*/ 1046328 w 1534615"/>
              <a:gd name="connsiteY5" fmla="*/ 299669 h 2022763"/>
              <a:gd name="connsiteX6" fmla="*/ 216849 w 1534615"/>
              <a:gd name="connsiteY6" fmla="*/ 0 h 2022763"/>
              <a:gd name="connsiteX0" fmla="*/ 635381 w 1953147"/>
              <a:gd name="connsiteY0" fmla="*/ 0 h 2172596"/>
              <a:gd name="connsiteX1" fmla="*/ 418532 w 1953147"/>
              <a:gd name="connsiteY1" fmla="*/ 1123758 h 2172596"/>
              <a:gd name="connsiteX2" fmla="*/ 0 w 1953147"/>
              <a:gd name="connsiteY2" fmla="*/ 2172596 h 2172596"/>
              <a:gd name="connsiteX3" fmla="*/ 1743882 w 1953147"/>
              <a:gd name="connsiteY3" fmla="*/ 1573260 h 2172596"/>
              <a:gd name="connsiteX4" fmla="*/ 1953147 w 1953147"/>
              <a:gd name="connsiteY4" fmla="*/ 973923 h 2172596"/>
              <a:gd name="connsiteX5" fmla="*/ 1464860 w 1953147"/>
              <a:gd name="connsiteY5" fmla="*/ 299669 h 2172596"/>
              <a:gd name="connsiteX6" fmla="*/ 635381 w 1953147"/>
              <a:gd name="connsiteY6" fmla="*/ 0 h 2172596"/>
              <a:gd name="connsiteX0" fmla="*/ 635381 w 1953147"/>
              <a:gd name="connsiteY0" fmla="*/ 0 h 2172596"/>
              <a:gd name="connsiteX1" fmla="*/ 279021 w 1953147"/>
              <a:gd name="connsiteY1" fmla="*/ 1123756 h 2172596"/>
              <a:gd name="connsiteX2" fmla="*/ 0 w 1953147"/>
              <a:gd name="connsiteY2" fmla="*/ 2172596 h 2172596"/>
              <a:gd name="connsiteX3" fmla="*/ 1743882 w 1953147"/>
              <a:gd name="connsiteY3" fmla="*/ 1573260 h 2172596"/>
              <a:gd name="connsiteX4" fmla="*/ 1953147 w 1953147"/>
              <a:gd name="connsiteY4" fmla="*/ 973923 h 2172596"/>
              <a:gd name="connsiteX5" fmla="*/ 1464860 w 1953147"/>
              <a:gd name="connsiteY5" fmla="*/ 299669 h 2172596"/>
              <a:gd name="connsiteX6" fmla="*/ 635381 w 1953147"/>
              <a:gd name="connsiteY6" fmla="*/ 0 h 2172596"/>
              <a:gd name="connsiteX0" fmla="*/ 705136 w 2022902"/>
              <a:gd name="connsiteY0" fmla="*/ 0 h 2097678"/>
              <a:gd name="connsiteX1" fmla="*/ 348776 w 2022902"/>
              <a:gd name="connsiteY1" fmla="*/ 1123756 h 2097678"/>
              <a:gd name="connsiteX2" fmla="*/ 0 w 2022902"/>
              <a:gd name="connsiteY2" fmla="*/ 2097678 h 2097678"/>
              <a:gd name="connsiteX3" fmla="*/ 1813637 w 2022902"/>
              <a:gd name="connsiteY3" fmla="*/ 1573260 h 2097678"/>
              <a:gd name="connsiteX4" fmla="*/ 2022902 w 2022902"/>
              <a:gd name="connsiteY4" fmla="*/ 973923 h 2097678"/>
              <a:gd name="connsiteX5" fmla="*/ 1534615 w 2022902"/>
              <a:gd name="connsiteY5" fmla="*/ 299669 h 2097678"/>
              <a:gd name="connsiteX6" fmla="*/ 705136 w 2022902"/>
              <a:gd name="connsiteY6" fmla="*/ 0 h 2097678"/>
              <a:gd name="connsiteX0" fmla="*/ 705136 w 2022902"/>
              <a:gd name="connsiteY0" fmla="*/ 0 h 2097678"/>
              <a:gd name="connsiteX1" fmla="*/ 209266 w 2022902"/>
              <a:gd name="connsiteY1" fmla="*/ 1123757 h 2097678"/>
              <a:gd name="connsiteX2" fmla="*/ 0 w 2022902"/>
              <a:gd name="connsiteY2" fmla="*/ 2097678 h 2097678"/>
              <a:gd name="connsiteX3" fmla="*/ 1813637 w 2022902"/>
              <a:gd name="connsiteY3" fmla="*/ 1573260 h 2097678"/>
              <a:gd name="connsiteX4" fmla="*/ 2022902 w 2022902"/>
              <a:gd name="connsiteY4" fmla="*/ 973923 h 2097678"/>
              <a:gd name="connsiteX5" fmla="*/ 1534615 w 2022902"/>
              <a:gd name="connsiteY5" fmla="*/ 299669 h 2097678"/>
              <a:gd name="connsiteX6" fmla="*/ 705136 w 2022902"/>
              <a:gd name="connsiteY6" fmla="*/ 0 h 2097678"/>
              <a:gd name="connsiteX0" fmla="*/ 705136 w 2022902"/>
              <a:gd name="connsiteY0" fmla="*/ 0 h 2097678"/>
              <a:gd name="connsiteX1" fmla="*/ 209266 w 2022902"/>
              <a:gd name="connsiteY1" fmla="*/ 1123757 h 2097678"/>
              <a:gd name="connsiteX2" fmla="*/ 156503 w 2022902"/>
              <a:gd name="connsiteY2" fmla="*/ 1366461 h 2097678"/>
              <a:gd name="connsiteX3" fmla="*/ 0 w 2022902"/>
              <a:gd name="connsiteY3" fmla="*/ 2097678 h 2097678"/>
              <a:gd name="connsiteX4" fmla="*/ 1813637 w 2022902"/>
              <a:gd name="connsiteY4" fmla="*/ 1573260 h 2097678"/>
              <a:gd name="connsiteX5" fmla="*/ 2022902 w 2022902"/>
              <a:gd name="connsiteY5" fmla="*/ 973923 h 2097678"/>
              <a:gd name="connsiteX6" fmla="*/ 1534615 w 2022902"/>
              <a:gd name="connsiteY6" fmla="*/ 299669 h 2097678"/>
              <a:gd name="connsiteX7" fmla="*/ 705136 w 2022902"/>
              <a:gd name="connsiteY7" fmla="*/ 0 h 2097678"/>
              <a:gd name="connsiteX0" fmla="*/ 705136 w 2022902"/>
              <a:gd name="connsiteY0" fmla="*/ 0 h 2097678"/>
              <a:gd name="connsiteX1" fmla="*/ 209266 w 2022902"/>
              <a:gd name="connsiteY1" fmla="*/ 1123757 h 2097678"/>
              <a:gd name="connsiteX2" fmla="*/ 0 w 2022902"/>
              <a:gd name="connsiteY2" fmla="*/ 1723093 h 2097678"/>
              <a:gd name="connsiteX3" fmla="*/ 0 w 2022902"/>
              <a:gd name="connsiteY3" fmla="*/ 2097678 h 2097678"/>
              <a:gd name="connsiteX4" fmla="*/ 1813637 w 2022902"/>
              <a:gd name="connsiteY4" fmla="*/ 1573260 h 2097678"/>
              <a:gd name="connsiteX5" fmla="*/ 2022902 w 2022902"/>
              <a:gd name="connsiteY5" fmla="*/ 973923 h 2097678"/>
              <a:gd name="connsiteX6" fmla="*/ 1534615 w 2022902"/>
              <a:gd name="connsiteY6" fmla="*/ 299669 h 2097678"/>
              <a:gd name="connsiteX7" fmla="*/ 705136 w 2022902"/>
              <a:gd name="connsiteY7" fmla="*/ 0 h 2097678"/>
              <a:gd name="connsiteX0" fmla="*/ 705136 w 2022902"/>
              <a:gd name="connsiteY0" fmla="*/ 0 h 2172596"/>
              <a:gd name="connsiteX1" fmla="*/ 209266 w 2022902"/>
              <a:gd name="connsiteY1" fmla="*/ 1123757 h 2172596"/>
              <a:gd name="connsiteX2" fmla="*/ 0 w 2022902"/>
              <a:gd name="connsiteY2" fmla="*/ 1723093 h 2172596"/>
              <a:gd name="connsiteX3" fmla="*/ 139511 w 2022902"/>
              <a:gd name="connsiteY3" fmla="*/ 2172596 h 2172596"/>
              <a:gd name="connsiteX4" fmla="*/ 1813637 w 2022902"/>
              <a:gd name="connsiteY4" fmla="*/ 1573260 h 2172596"/>
              <a:gd name="connsiteX5" fmla="*/ 2022902 w 2022902"/>
              <a:gd name="connsiteY5" fmla="*/ 973923 h 2172596"/>
              <a:gd name="connsiteX6" fmla="*/ 1534615 w 2022902"/>
              <a:gd name="connsiteY6" fmla="*/ 299669 h 2172596"/>
              <a:gd name="connsiteX7" fmla="*/ 705136 w 2022902"/>
              <a:gd name="connsiteY7" fmla="*/ 0 h 2172596"/>
              <a:gd name="connsiteX0" fmla="*/ 705136 w 2022902"/>
              <a:gd name="connsiteY0" fmla="*/ 0 h 2172596"/>
              <a:gd name="connsiteX1" fmla="*/ 209266 w 2022902"/>
              <a:gd name="connsiteY1" fmla="*/ 1123757 h 2172596"/>
              <a:gd name="connsiteX2" fmla="*/ 0 w 2022902"/>
              <a:gd name="connsiteY2" fmla="*/ 1723093 h 2172596"/>
              <a:gd name="connsiteX3" fmla="*/ 139511 w 2022902"/>
              <a:gd name="connsiteY3" fmla="*/ 2172596 h 2172596"/>
              <a:gd name="connsiteX4" fmla="*/ 1116084 w 2022902"/>
              <a:gd name="connsiteY4" fmla="*/ 1648175 h 2172596"/>
              <a:gd name="connsiteX5" fmla="*/ 2022902 w 2022902"/>
              <a:gd name="connsiteY5" fmla="*/ 973923 h 2172596"/>
              <a:gd name="connsiteX6" fmla="*/ 1534615 w 2022902"/>
              <a:gd name="connsiteY6" fmla="*/ 299669 h 2172596"/>
              <a:gd name="connsiteX7" fmla="*/ 705136 w 2022902"/>
              <a:gd name="connsiteY7" fmla="*/ 0 h 2172596"/>
              <a:gd name="connsiteX0" fmla="*/ 705136 w 1743882"/>
              <a:gd name="connsiteY0" fmla="*/ 0 h 2172596"/>
              <a:gd name="connsiteX1" fmla="*/ 209266 w 1743882"/>
              <a:gd name="connsiteY1" fmla="*/ 1123757 h 2172596"/>
              <a:gd name="connsiteX2" fmla="*/ 0 w 1743882"/>
              <a:gd name="connsiteY2" fmla="*/ 1723093 h 2172596"/>
              <a:gd name="connsiteX3" fmla="*/ 139511 w 1743882"/>
              <a:gd name="connsiteY3" fmla="*/ 2172596 h 2172596"/>
              <a:gd name="connsiteX4" fmla="*/ 1116084 w 1743882"/>
              <a:gd name="connsiteY4" fmla="*/ 1648175 h 2172596"/>
              <a:gd name="connsiteX5" fmla="*/ 1743882 w 1743882"/>
              <a:gd name="connsiteY5" fmla="*/ 824087 h 2172596"/>
              <a:gd name="connsiteX6" fmla="*/ 1534615 w 1743882"/>
              <a:gd name="connsiteY6" fmla="*/ 299669 h 2172596"/>
              <a:gd name="connsiteX7" fmla="*/ 705136 w 1743882"/>
              <a:gd name="connsiteY7" fmla="*/ 0 h 2172596"/>
              <a:gd name="connsiteX0" fmla="*/ 837063 w 1743882"/>
              <a:gd name="connsiteY0" fmla="*/ 0 h 2097680"/>
              <a:gd name="connsiteX1" fmla="*/ 209266 w 1743882"/>
              <a:gd name="connsiteY1" fmla="*/ 1048841 h 2097680"/>
              <a:gd name="connsiteX2" fmla="*/ 0 w 1743882"/>
              <a:gd name="connsiteY2" fmla="*/ 1648177 h 2097680"/>
              <a:gd name="connsiteX3" fmla="*/ 139511 w 1743882"/>
              <a:gd name="connsiteY3" fmla="*/ 2097680 h 2097680"/>
              <a:gd name="connsiteX4" fmla="*/ 1116084 w 1743882"/>
              <a:gd name="connsiteY4" fmla="*/ 1573259 h 2097680"/>
              <a:gd name="connsiteX5" fmla="*/ 1743882 w 1743882"/>
              <a:gd name="connsiteY5" fmla="*/ 749171 h 2097680"/>
              <a:gd name="connsiteX6" fmla="*/ 1534615 w 1743882"/>
              <a:gd name="connsiteY6" fmla="*/ 224753 h 2097680"/>
              <a:gd name="connsiteX7" fmla="*/ 837063 w 1743882"/>
              <a:gd name="connsiteY7" fmla="*/ 0 h 2097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43882" h="2097680">
                <a:moveTo>
                  <a:pt x="837063" y="0"/>
                </a:moveTo>
                <a:lnTo>
                  <a:pt x="209266" y="1048841"/>
                </a:lnTo>
                <a:lnTo>
                  <a:pt x="0" y="1648177"/>
                </a:lnTo>
                <a:lnTo>
                  <a:pt x="139511" y="2097680"/>
                </a:lnTo>
                <a:lnTo>
                  <a:pt x="1116084" y="1573259"/>
                </a:lnTo>
                <a:lnTo>
                  <a:pt x="1743882" y="749171"/>
                </a:lnTo>
                <a:lnTo>
                  <a:pt x="1534615" y="224753"/>
                </a:lnTo>
                <a:lnTo>
                  <a:pt x="837063" y="0"/>
                </a:lnTo>
                <a:close/>
              </a:path>
            </a:pathLst>
          </a:custGeom>
          <a:noFill/>
          <a:ln w="28575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35939" name="矩形 42"/>
          <p:cNvSpPr>
            <a:spLocks noChangeArrowheads="1"/>
          </p:cNvSpPr>
          <p:nvPr/>
        </p:nvSpPr>
        <p:spPr bwMode="auto">
          <a:xfrm>
            <a:off x="1487487" y="539751"/>
            <a:ext cx="4994276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br>
              <a:rPr lang="en-US" altLang="ko-KR" sz="1800" b="1">
                <a:latin typeface="Arial" charset="0"/>
                <a:ea typeface="Gulim" charset="-127"/>
              </a:rPr>
            </a:br>
            <a:r>
              <a:rPr lang="en-US" altLang="ko-KR" sz="1800" b="1">
                <a:latin typeface="Arial" charset="0"/>
                <a:ea typeface="Gulim" charset="-127"/>
              </a:rPr>
              <a:t>             </a:t>
            </a:r>
            <a:r>
              <a:rPr lang="en-US" altLang="zh-TW" sz="1800" b="1">
                <a:solidFill>
                  <a:srgbClr val="000000"/>
                </a:solidFill>
                <a:latin typeface="Arial" charset="0"/>
                <a:ea typeface="Gulim" charset="-127"/>
              </a:rPr>
              <a:t>stop when no more new assignment</a:t>
            </a:r>
            <a:endParaRPr lang="en-US" altLang="ko-KR" sz="1800" b="1">
              <a:latin typeface="Arial" charset="0"/>
              <a:ea typeface="Gulim" charset="-127"/>
            </a:endParaRPr>
          </a:p>
        </p:txBody>
      </p:sp>
      <p:sp>
        <p:nvSpPr>
          <p:cNvPr id="21" name="手繪多邊形 20"/>
          <p:cNvSpPr/>
          <p:nvPr/>
        </p:nvSpPr>
        <p:spPr>
          <a:xfrm>
            <a:off x="2855914" y="1844675"/>
            <a:ext cx="1584325" cy="1944688"/>
          </a:xfrm>
          <a:custGeom>
            <a:avLst/>
            <a:gdLst>
              <a:gd name="connsiteX0" fmla="*/ 286603 w 1883391"/>
              <a:gd name="connsiteY0" fmla="*/ 0 h 2169994"/>
              <a:gd name="connsiteX1" fmla="*/ 0 w 1883391"/>
              <a:gd name="connsiteY1" fmla="*/ 1392072 h 2169994"/>
              <a:gd name="connsiteX2" fmla="*/ 464024 w 1883391"/>
              <a:gd name="connsiteY2" fmla="*/ 2169994 h 2169994"/>
              <a:gd name="connsiteX3" fmla="*/ 1460310 w 1883391"/>
              <a:gd name="connsiteY3" fmla="*/ 1692323 h 2169994"/>
              <a:gd name="connsiteX4" fmla="*/ 1883391 w 1883391"/>
              <a:gd name="connsiteY4" fmla="*/ 832514 h 2169994"/>
              <a:gd name="connsiteX5" fmla="*/ 1009934 w 1883391"/>
              <a:gd name="connsiteY5" fmla="*/ 136478 h 2169994"/>
              <a:gd name="connsiteX6" fmla="*/ 286603 w 1883391"/>
              <a:gd name="connsiteY6" fmla="*/ 0 h 2169994"/>
              <a:gd name="connsiteX0" fmla="*/ 286603 w 1883391"/>
              <a:gd name="connsiteY0" fmla="*/ 0 h 2169994"/>
              <a:gd name="connsiteX1" fmla="*/ 0 w 1883391"/>
              <a:gd name="connsiteY1" fmla="*/ 1392072 h 2169994"/>
              <a:gd name="connsiteX2" fmla="*/ 464024 w 1883391"/>
              <a:gd name="connsiteY2" fmla="*/ 2169994 h 2169994"/>
              <a:gd name="connsiteX3" fmla="*/ 1395104 w 1883391"/>
              <a:gd name="connsiteY3" fmla="*/ 1573260 h 2169994"/>
              <a:gd name="connsiteX4" fmla="*/ 1883391 w 1883391"/>
              <a:gd name="connsiteY4" fmla="*/ 832514 h 2169994"/>
              <a:gd name="connsiteX5" fmla="*/ 1009934 w 1883391"/>
              <a:gd name="connsiteY5" fmla="*/ 136478 h 2169994"/>
              <a:gd name="connsiteX6" fmla="*/ 286603 w 1883391"/>
              <a:gd name="connsiteY6" fmla="*/ 0 h 2169994"/>
              <a:gd name="connsiteX0" fmla="*/ 286603 w 1883391"/>
              <a:gd name="connsiteY0" fmla="*/ 0 h 2022763"/>
              <a:gd name="connsiteX1" fmla="*/ 0 w 1883391"/>
              <a:gd name="connsiteY1" fmla="*/ 1392072 h 2022763"/>
              <a:gd name="connsiteX2" fmla="*/ 558041 w 1883391"/>
              <a:gd name="connsiteY2" fmla="*/ 2022763 h 2022763"/>
              <a:gd name="connsiteX3" fmla="*/ 1395104 w 1883391"/>
              <a:gd name="connsiteY3" fmla="*/ 1573260 h 2022763"/>
              <a:gd name="connsiteX4" fmla="*/ 1883391 w 1883391"/>
              <a:gd name="connsiteY4" fmla="*/ 832514 h 2022763"/>
              <a:gd name="connsiteX5" fmla="*/ 1009934 w 1883391"/>
              <a:gd name="connsiteY5" fmla="*/ 136478 h 2022763"/>
              <a:gd name="connsiteX6" fmla="*/ 286603 w 1883391"/>
              <a:gd name="connsiteY6" fmla="*/ 0 h 2022763"/>
              <a:gd name="connsiteX0" fmla="*/ 216849 w 1813637"/>
              <a:gd name="connsiteY0" fmla="*/ 0 h 2022763"/>
              <a:gd name="connsiteX1" fmla="*/ 0 w 1813637"/>
              <a:gd name="connsiteY1" fmla="*/ 1123758 h 2022763"/>
              <a:gd name="connsiteX2" fmla="*/ 488287 w 1813637"/>
              <a:gd name="connsiteY2" fmla="*/ 2022763 h 2022763"/>
              <a:gd name="connsiteX3" fmla="*/ 1325350 w 1813637"/>
              <a:gd name="connsiteY3" fmla="*/ 1573260 h 2022763"/>
              <a:gd name="connsiteX4" fmla="*/ 1813637 w 1813637"/>
              <a:gd name="connsiteY4" fmla="*/ 832514 h 2022763"/>
              <a:gd name="connsiteX5" fmla="*/ 940180 w 1813637"/>
              <a:gd name="connsiteY5" fmla="*/ 136478 h 2022763"/>
              <a:gd name="connsiteX6" fmla="*/ 216849 w 1813637"/>
              <a:gd name="connsiteY6" fmla="*/ 0 h 2022763"/>
              <a:gd name="connsiteX0" fmla="*/ 216849 w 1813637"/>
              <a:gd name="connsiteY0" fmla="*/ 0 h 2022763"/>
              <a:gd name="connsiteX1" fmla="*/ 0 w 1813637"/>
              <a:gd name="connsiteY1" fmla="*/ 1123758 h 2022763"/>
              <a:gd name="connsiteX2" fmla="*/ 488287 w 1813637"/>
              <a:gd name="connsiteY2" fmla="*/ 2022763 h 2022763"/>
              <a:gd name="connsiteX3" fmla="*/ 1325350 w 1813637"/>
              <a:gd name="connsiteY3" fmla="*/ 1573260 h 2022763"/>
              <a:gd name="connsiteX4" fmla="*/ 1813637 w 1813637"/>
              <a:gd name="connsiteY4" fmla="*/ 832514 h 2022763"/>
              <a:gd name="connsiteX5" fmla="*/ 1046328 w 1813637"/>
              <a:gd name="connsiteY5" fmla="*/ 299669 h 2022763"/>
              <a:gd name="connsiteX6" fmla="*/ 216849 w 1813637"/>
              <a:gd name="connsiteY6" fmla="*/ 0 h 2022763"/>
              <a:gd name="connsiteX0" fmla="*/ 216849 w 1534615"/>
              <a:gd name="connsiteY0" fmla="*/ 0 h 2022763"/>
              <a:gd name="connsiteX1" fmla="*/ 0 w 1534615"/>
              <a:gd name="connsiteY1" fmla="*/ 1123758 h 2022763"/>
              <a:gd name="connsiteX2" fmla="*/ 488287 w 1534615"/>
              <a:gd name="connsiteY2" fmla="*/ 2022763 h 2022763"/>
              <a:gd name="connsiteX3" fmla="*/ 1325350 w 1534615"/>
              <a:gd name="connsiteY3" fmla="*/ 1573260 h 2022763"/>
              <a:gd name="connsiteX4" fmla="*/ 1534615 w 1534615"/>
              <a:gd name="connsiteY4" fmla="*/ 973923 h 2022763"/>
              <a:gd name="connsiteX5" fmla="*/ 1046328 w 1534615"/>
              <a:gd name="connsiteY5" fmla="*/ 299669 h 2022763"/>
              <a:gd name="connsiteX6" fmla="*/ 216849 w 1534615"/>
              <a:gd name="connsiteY6" fmla="*/ 0 h 2022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34615" h="2022763">
                <a:moveTo>
                  <a:pt x="216849" y="0"/>
                </a:moveTo>
                <a:lnTo>
                  <a:pt x="0" y="1123758"/>
                </a:lnTo>
                <a:lnTo>
                  <a:pt x="488287" y="2022763"/>
                </a:lnTo>
                <a:lnTo>
                  <a:pt x="1325350" y="1573260"/>
                </a:lnTo>
                <a:lnTo>
                  <a:pt x="1534615" y="973923"/>
                </a:lnTo>
                <a:lnTo>
                  <a:pt x="1046328" y="299669"/>
                </a:lnTo>
                <a:lnTo>
                  <a:pt x="216849" y="0"/>
                </a:lnTo>
                <a:close/>
              </a:path>
            </a:pathLst>
          </a:custGeom>
          <a:noFill/>
          <a:ln w="28575">
            <a:solidFill>
              <a:schemeClr val="accent1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35941" name="Rectangle 2"/>
          <p:cNvSpPr txBox="1">
            <a:spLocks noChangeArrowheads="1"/>
          </p:cNvSpPr>
          <p:nvPr/>
        </p:nvSpPr>
        <p:spPr bwMode="auto">
          <a:xfrm>
            <a:off x="1703388" y="5661026"/>
            <a:ext cx="4284662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ko-KR" b="1" i="1">
                <a:ea typeface="Gulim" charset="-127"/>
              </a:rPr>
              <a:t>K-Means</a:t>
            </a:r>
            <a:r>
              <a:rPr lang="en-US" altLang="ko-KR" b="1">
                <a:ea typeface="Gulim" charset="-127"/>
              </a:rPr>
              <a:t> Clustering</a:t>
            </a:r>
            <a:endParaRPr lang="en-US" altLang="ko-KR" sz="2800" b="1">
              <a:ea typeface="Gulim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763885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C8D7D-80A7-9C44-AC14-7C213783A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9975" y="122238"/>
            <a:ext cx="8760541" cy="1984303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Reinforcement Learning (DL)</a:t>
            </a:r>
            <a:endParaRPr lang="en-US" sz="3200" b="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B2875C-0D07-C946-B2E0-EB049C68E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13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2F2A46-342F-BD47-959B-D697CC7964CB}"/>
              </a:ext>
            </a:extLst>
          </p:cNvPr>
          <p:cNvSpPr/>
          <p:nvPr/>
        </p:nvSpPr>
        <p:spPr>
          <a:xfrm>
            <a:off x="1965543" y="6606258"/>
            <a:ext cx="823140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Richard S. Sutton &amp; Andrew G.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Barto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(2018), Reinforcement Learning: An Introduction, 2nd Edition, A Bradford Book.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A93A4EEF-E6AA-3F4E-A406-95D287D4F0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3629" y="2501160"/>
            <a:ext cx="1273629" cy="767312"/>
          </a:xfrm>
          <a:prstGeom prst="roundRect">
            <a:avLst>
              <a:gd name="adj" fmla="val 13637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Agent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E51BB8B-A5E7-1D41-B482-205B966688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6218" y="4138657"/>
            <a:ext cx="2481943" cy="880859"/>
          </a:xfrm>
          <a:prstGeom prst="roundRect">
            <a:avLst>
              <a:gd name="adj" fmla="val 18924"/>
            </a:avLst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Environment</a:t>
            </a:r>
          </a:p>
        </p:txBody>
      </p:sp>
    </p:spTree>
    <p:extLst>
      <p:ext uri="{BB962C8B-B14F-4D97-AF65-F5344CB8AC3E}">
        <p14:creationId xmlns:p14="http://schemas.microsoft.com/office/powerpoint/2010/main" val="375475585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807EA54A-4C86-0845-B1AA-CB83BB5205D5}" type="slidenum">
              <a:rPr kumimoji="0" lang="zh-TW" altLang="en-US">
                <a:solidFill>
                  <a:srgbClr val="898989"/>
                </a:solidFill>
                <a:latin typeface="Calibri" charset="0"/>
              </a:rPr>
              <a:pPr eaLnBrk="1" hangingPunct="1"/>
              <a:t>130</a:t>
            </a:fld>
            <a:endParaRPr kumimoji="0" lang="zh-TW" altLang="en-US">
              <a:solidFill>
                <a:srgbClr val="898989"/>
              </a:solidFill>
              <a:latin typeface="Calibri" charset="0"/>
            </a:endParaRPr>
          </a:p>
        </p:txBody>
      </p:sp>
      <p:graphicFrame>
        <p:nvGraphicFramePr>
          <p:cNvPr id="5" name="表格 4"/>
          <p:cNvGraphicFramePr>
            <a:graphicFrameLocks noGrp="1"/>
          </p:cNvGraphicFramePr>
          <p:nvPr/>
        </p:nvGraphicFramePr>
        <p:xfrm>
          <a:off x="2135188" y="836613"/>
          <a:ext cx="8208962" cy="5937508"/>
        </p:xfrm>
        <a:graphic>
          <a:graphicData uri="http://schemas.openxmlformats.org/drawingml/2006/table">
            <a:tbl>
              <a:tblPr/>
              <a:tblGrid>
                <a:gridCol w="11731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790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186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727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6403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90680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80196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Point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P(</a:t>
                      </a:r>
                      <a:r>
                        <a:rPr kumimoji="0" lang="en-US" altLang="zh-TW" sz="2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x,y</a:t>
                      </a:r>
                      <a:r>
                        <a:rPr kumimoji="0" lang="en-US" altLang="zh-TW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)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m1 distance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m2 distance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574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p01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a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(3, 4)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1.95 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3.78 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Cluster1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574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p02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b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(3, 6)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0.69 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4.51 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Cluster1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574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p03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(3, 8)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2.27 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5.86 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Cluster1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574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p04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d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(4, 5)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0.89 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3.13 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Cluster1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574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p05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e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(4, 7)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1.22 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4.45 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Cluster1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574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p06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f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(5, 1)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5.01 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3.05 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Cluster2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574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p07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g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(5, 5)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1.57 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2.30 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Cluster1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574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p08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h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(7, 3)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4.37 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0.56 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Cluster2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0574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p09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i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(7, 5)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3.43 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1.52 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Cluster2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0574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p10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j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(8, 5)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4.41 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1.95 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Cluster2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8414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9685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m1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(3.67, 5.83)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9685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m2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(6.75, 3.50)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36950" name="Rectangle 2"/>
          <p:cNvSpPr txBox="1">
            <a:spLocks noChangeArrowheads="1"/>
          </p:cNvSpPr>
          <p:nvPr/>
        </p:nvSpPr>
        <p:spPr bwMode="auto">
          <a:xfrm>
            <a:off x="2279650" y="115889"/>
            <a:ext cx="7488238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ko-KR" sz="4400" b="1" i="1">
                <a:solidFill>
                  <a:schemeClr val="accent1"/>
                </a:solidFill>
                <a:ea typeface="Gulim" charset="-127"/>
              </a:rPr>
              <a:t>K-Means</a:t>
            </a:r>
            <a:r>
              <a:rPr lang="en-US" altLang="ko-KR" sz="4400" b="1">
                <a:solidFill>
                  <a:schemeClr val="accent1"/>
                </a:solidFill>
                <a:ea typeface="Gulim" charset="-127"/>
              </a:rPr>
              <a:t> Clustering</a:t>
            </a:r>
          </a:p>
        </p:txBody>
      </p:sp>
    </p:spTree>
    <p:extLst>
      <p:ext uri="{BB962C8B-B14F-4D97-AF65-F5344CB8AC3E}">
        <p14:creationId xmlns:p14="http://schemas.microsoft.com/office/powerpoint/2010/main" val="3299789367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38D9D0-EE05-E744-B9B4-A3505E4CC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104" y="274638"/>
            <a:ext cx="10399595" cy="6245225"/>
          </a:xfrm>
        </p:spPr>
        <p:txBody>
          <a:bodyPr>
            <a:normAutofit/>
          </a:bodyPr>
          <a:lstStyle/>
          <a:p>
            <a:r>
              <a:rPr lang="en-US" sz="8000" dirty="0">
                <a:solidFill>
                  <a:srgbClr val="C00000"/>
                </a:solidFill>
              </a:rPr>
              <a:t>Machine Learning:</a:t>
            </a:r>
            <a:br>
              <a:rPr lang="en-US" sz="8000" dirty="0">
                <a:solidFill>
                  <a:srgbClr val="C00000"/>
                </a:solidFill>
              </a:rPr>
            </a:br>
            <a:r>
              <a:rPr lang="en-US" sz="8000" dirty="0">
                <a:solidFill>
                  <a:srgbClr val="C00000"/>
                </a:solidFill>
              </a:rPr>
              <a:t>Unsupervised Learning:</a:t>
            </a:r>
            <a:br>
              <a:rPr lang="en-US" sz="8000" dirty="0">
                <a:solidFill>
                  <a:srgbClr val="C00000"/>
                </a:solidFill>
              </a:rPr>
            </a:br>
            <a:r>
              <a:rPr lang="en-US" sz="8000" dirty="0">
                <a:solidFill>
                  <a:srgbClr val="C00000"/>
                </a:solidFill>
              </a:rPr>
              <a:t>Cluster Analysis</a:t>
            </a:r>
            <a:br>
              <a:rPr lang="en-US" sz="8000" dirty="0">
                <a:solidFill>
                  <a:srgbClr val="C00000"/>
                </a:solidFill>
              </a:rPr>
            </a:br>
            <a:r>
              <a:rPr lang="en-US" sz="8000" dirty="0">
                <a:solidFill>
                  <a:srgbClr val="C00000"/>
                </a:solidFill>
              </a:rPr>
              <a:t>K-Means Clustering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7C7D2B-6748-B04A-8425-539708696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131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4335289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132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>
                <a:solidFill>
                  <a:schemeClr val="accent1"/>
                </a:solidFill>
              </a:rPr>
              <a:t>Python in Google Colab (Python101)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E2142D2-3D74-E746-AF4F-F845C8CB7B98}"/>
              </a:ext>
            </a:extLst>
          </p:cNvPr>
          <p:cNvSpPr/>
          <p:nvPr/>
        </p:nvSpPr>
        <p:spPr>
          <a:xfrm>
            <a:off x="1631504" y="662843"/>
            <a:ext cx="8928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https://colab.research.google.com/drive/1FEG6DnGvwfUbeo4zJ1zTunjMqf2RkCrT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2E8D1A-D011-4543-BF8C-7A49032B0F6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196753"/>
            <a:ext cx="9144000" cy="50284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135788A-7C5F-1342-A12A-27D9A37458B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4494" y="3894276"/>
            <a:ext cx="4446115" cy="2594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912801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4DBE6B-3E6E-E74B-BC00-6FB6137FF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133</a:t>
            </a:fld>
            <a:endParaRPr lang="en-US"/>
          </a:p>
        </p:txBody>
      </p:sp>
      <p:sp>
        <p:nvSpPr>
          <p:cNvPr id="12" name="Rectangle 1">
            <a:extLst>
              <a:ext uri="{FF2B5EF4-FFF2-40B4-BE49-F238E27FC236}">
                <a16:creationId xmlns:a16="http://schemas.microsoft.com/office/drawing/2014/main" id="{D32E7AC9-C054-1F4B-9875-053EFEDEAD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29029" y="64600"/>
            <a:ext cx="8713788" cy="1708217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b="1" dirty="0">
                <a:solidFill>
                  <a:srgbClr val="FF0000"/>
                </a:solidFill>
                <a:latin typeface="Courier" charset="0"/>
                <a:ea typeface="標楷體" charset="-120"/>
              </a:rPr>
              <a:t>from </a:t>
            </a:r>
            <a:r>
              <a:rPr lang="en-US" altLang="en-US" b="1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sklearn.cluster</a:t>
            </a:r>
            <a:r>
              <a:rPr lang="en-US" altLang="en-US" b="1" dirty="0">
                <a:solidFill>
                  <a:srgbClr val="FF0000"/>
                </a:solidFill>
                <a:latin typeface="Courier" charset="0"/>
                <a:ea typeface="標楷體" charset="-120"/>
              </a:rPr>
              <a:t> import </a:t>
            </a:r>
            <a:r>
              <a:rPr lang="en-US" altLang="en-US" b="1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KMeans</a:t>
            </a:r>
            <a:endParaRPr lang="en-US" altLang="en-US" b="1" dirty="0">
              <a:solidFill>
                <a:srgbClr val="FF0000"/>
              </a:solidFill>
              <a:latin typeface="Courier" charset="0"/>
              <a:ea typeface="標楷體" charset="-120"/>
            </a:endParaRPr>
          </a:p>
          <a:p>
            <a:r>
              <a:rPr lang="en-US" altLang="en-US" b="1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kmeans</a:t>
            </a:r>
            <a:r>
              <a:rPr lang="en-US" altLang="en-US" b="1" dirty="0">
                <a:solidFill>
                  <a:srgbClr val="FF0000"/>
                </a:solidFill>
                <a:latin typeface="Courier" charset="0"/>
                <a:ea typeface="標楷體" charset="-120"/>
              </a:rPr>
              <a:t> = </a:t>
            </a:r>
            <a:r>
              <a:rPr lang="en-US" altLang="en-US" b="1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KMeans</a:t>
            </a:r>
            <a:r>
              <a:rPr lang="en-US" altLang="en-US" b="1" dirty="0">
                <a:solidFill>
                  <a:srgbClr val="FF0000"/>
                </a:solidFill>
                <a:latin typeface="Courier" charset="0"/>
                <a:ea typeface="標楷體" charset="-120"/>
              </a:rPr>
              <a:t>(</a:t>
            </a:r>
            <a:r>
              <a:rPr lang="en-US" altLang="en-US" b="1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n_clusters</a:t>
            </a:r>
            <a:r>
              <a:rPr lang="en-US" altLang="en-US" b="1" dirty="0">
                <a:solidFill>
                  <a:srgbClr val="FF0000"/>
                </a:solidFill>
                <a:latin typeface="Courier" charset="0"/>
                <a:ea typeface="標楷體" charset="-120"/>
              </a:rPr>
              <a:t>=2)</a:t>
            </a:r>
          </a:p>
          <a:p>
            <a:r>
              <a:rPr lang="en-US" altLang="en-US" b="1" dirty="0">
                <a:solidFill>
                  <a:srgbClr val="FF0000"/>
                </a:solidFill>
                <a:latin typeface="Courier" charset="0"/>
                <a:ea typeface="標楷體" charset="-120"/>
              </a:rPr>
              <a:t>cluster = </a:t>
            </a:r>
            <a:r>
              <a:rPr lang="en-US" altLang="en-US" b="1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kmeans.fit_predict</a:t>
            </a:r>
            <a:r>
              <a:rPr lang="en-US" altLang="en-US" b="1" dirty="0">
                <a:solidFill>
                  <a:srgbClr val="FF0000"/>
                </a:solidFill>
                <a:latin typeface="Courier" charset="0"/>
                <a:ea typeface="標楷體" charset="-120"/>
              </a:rPr>
              <a:t>(df[['X', 'Y']])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718D936-14C9-E443-8F37-2645063213E4}"/>
              </a:ext>
            </a:extLst>
          </p:cNvPr>
          <p:cNvSpPr/>
          <p:nvPr/>
        </p:nvSpPr>
        <p:spPr>
          <a:xfrm>
            <a:off x="4789968" y="6552339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sz="1200" dirty="0">
              <a:hlinkClick r:id="rId3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20B1B19-0B2F-A548-BA79-E41089C3E48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2432128"/>
            <a:ext cx="9144000" cy="1993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413993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4DBE6B-3E6E-E74B-BC00-6FB6137FF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134</a:t>
            </a:fld>
            <a:endParaRPr lang="en-US"/>
          </a:p>
        </p:txBody>
      </p:sp>
      <p:sp>
        <p:nvSpPr>
          <p:cNvPr id="12" name="Rectangle 1">
            <a:extLst>
              <a:ext uri="{FF2B5EF4-FFF2-40B4-BE49-F238E27FC236}">
                <a16:creationId xmlns:a16="http://schemas.microsoft.com/office/drawing/2014/main" id="{D32E7AC9-C054-1F4B-9875-053EFEDEAD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29029" y="64600"/>
            <a:ext cx="8713788" cy="1708217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b="1" dirty="0">
                <a:solidFill>
                  <a:srgbClr val="FF0000"/>
                </a:solidFill>
                <a:latin typeface="Courier" charset="0"/>
                <a:ea typeface="標楷體" charset="-120"/>
              </a:rPr>
              <a:t>from </a:t>
            </a:r>
            <a:r>
              <a:rPr lang="en-US" altLang="en-US" b="1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sklearn.cluster</a:t>
            </a:r>
            <a:r>
              <a:rPr lang="en-US" altLang="en-US" b="1" dirty="0">
                <a:solidFill>
                  <a:srgbClr val="FF0000"/>
                </a:solidFill>
                <a:latin typeface="Courier" charset="0"/>
                <a:ea typeface="標楷體" charset="-120"/>
              </a:rPr>
              <a:t> import </a:t>
            </a:r>
            <a:r>
              <a:rPr lang="en-US" altLang="en-US" b="1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KMeans</a:t>
            </a:r>
            <a:endParaRPr lang="en-US" altLang="en-US" b="1" dirty="0">
              <a:solidFill>
                <a:srgbClr val="FF0000"/>
              </a:solidFill>
              <a:latin typeface="Courier" charset="0"/>
              <a:ea typeface="標楷體" charset="-120"/>
            </a:endParaRPr>
          </a:p>
          <a:p>
            <a:r>
              <a:rPr lang="en-US" altLang="en-US" b="1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kmeans</a:t>
            </a:r>
            <a:r>
              <a:rPr lang="en-US" altLang="en-US" b="1" dirty="0">
                <a:solidFill>
                  <a:srgbClr val="FF0000"/>
                </a:solidFill>
                <a:latin typeface="Courier" charset="0"/>
                <a:ea typeface="標楷體" charset="-120"/>
              </a:rPr>
              <a:t> = </a:t>
            </a:r>
            <a:r>
              <a:rPr lang="en-US" altLang="en-US" b="1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KMeans</a:t>
            </a:r>
            <a:r>
              <a:rPr lang="en-US" altLang="en-US" b="1" dirty="0">
                <a:solidFill>
                  <a:srgbClr val="FF0000"/>
                </a:solidFill>
                <a:latin typeface="Courier" charset="0"/>
                <a:ea typeface="標楷體" charset="-120"/>
              </a:rPr>
              <a:t>(</a:t>
            </a:r>
            <a:r>
              <a:rPr lang="en-US" altLang="en-US" b="1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n_clusters</a:t>
            </a:r>
            <a:r>
              <a:rPr lang="en-US" altLang="en-US" b="1" dirty="0">
                <a:solidFill>
                  <a:srgbClr val="FF0000"/>
                </a:solidFill>
                <a:latin typeface="Courier" charset="0"/>
                <a:ea typeface="標楷體" charset="-120"/>
              </a:rPr>
              <a:t>=2)</a:t>
            </a:r>
          </a:p>
          <a:p>
            <a:r>
              <a:rPr lang="en-US" altLang="en-US" b="1" dirty="0">
                <a:solidFill>
                  <a:srgbClr val="FF0000"/>
                </a:solidFill>
                <a:latin typeface="Courier" charset="0"/>
                <a:ea typeface="標楷體" charset="-120"/>
              </a:rPr>
              <a:t>cluster = </a:t>
            </a:r>
            <a:r>
              <a:rPr lang="en-US" altLang="en-US" b="1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kmeans.fit_predict</a:t>
            </a:r>
            <a:r>
              <a:rPr lang="en-US" altLang="en-US" b="1" dirty="0">
                <a:solidFill>
                  <a:srgbClr val="FF0000"/>
                </a:solidFill>
                <a:latin typeface="Courier" charset="0"/>
                <a:ea typeface="標楷體" charset="-120"/>
              </a:rPr>
              <a:t>(df[['X', 'Y']])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718D936-14C9-E443-8F37-2645063213E4}"/>
              </a:ext>
            </a:extLst>
          </p:cNvPr>
          <p:cNvSpPr/>
          <p:nvPr/>
        </p:nvSpPr>
        <p:spPr>
          <a:xfrm>
            <a:off x="4789968" y="6552339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sz="1200" dirty="0">
              <a:hlinkClick r:id="rId3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AA99838-9A06-0946-89E0-8F42054FA2C6}"/>
              </a:ext>
            </a:extLst>
          </p:cNvPr>
          <p:cNvSpPr/>
          <p:nvPr/>
        </p:nvSpPr>
        <p:spPr>
          <a:xfrm>
            <a:off x="1774702" y="2006445"/>
            <a:ext cx="8713787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AF00DB"/>
                </a:solidFill>
                <a:latin typeface="Courier New" panose="02070309020205020404" pitchFamily="49" charset="0"/>
              </a:rPr>
              <a:t>import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pandas </a:t>
            </a:r>
            <a:r>
              <a:rPr lang="en-US" dirty="0">
                <a:solidFill>
                  <a:srgbClr val="AF00DB"/>
                </a:solidFill>
                <a:latin typeface="Courier New" panose="02070309020205020404" pitchFamily="49" charset="0"/>
              </a:rPr>
              <a:t>as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pd</a:t>
            </a:r>
          </a:p>
          <a:p>
            <a:r>
              <a:rPr lang="en-US" dirty="0">
                <a:solidFill>
                  <a:srgbClr val="AF00DB"/>
                </a:solidFill>
                <a:latin typeface="Courier New" panose="02070309020205020404" pitchFamily="49" charset="0"/>
              </a:rPr>
              <a:t>from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sklearn.cluster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dirty="0">
                <a:solidFill>
                  <a:srgbClr val="AF00DB"/>
                </a:solidFill>
                <a:latin typeface="Courier New" panose="02070309020205020404" pitchFamily="49" charset="0"/>
              </a:rPr>
              <a:t>import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KMeans</a:t>
            </a:r>
            <a:endParaRPr lang="en-US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r>
              <a:rPr lang="en-US" dirty="0">
                <a:solidFill>
                  <a:srgbClr val="AF00DB"/>
                </a:solidFill>
                <a:latin typeface="Courier New" panose="02070309020205020404" pitchFamily="49" charset="0"/>
              </a:rPr>
              <a:t>import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plotly.express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dirty="0">
                <a:solidFill>
                  <a:srgbClr val="AF00DB"/>
                </a:solidFill>
                <a:latin typeface="Courier New" panose="02070309020205020404" pitchFamily="49" charset="0"/>
              </a:rPr>
              <a:t>as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px</a:t>
            </a:r>
          </a:p>
          <a:p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data = {</a:t>
            </a:r>
            <a:r>
              <a:rPr lang="en-US" dirty="0">
                <a:solidFill>
                  <a:srgbClr val="A31515"/>
                </a:solidFill>
                <a:latin typeface="Courier New" panose="02070309020205020404" pitchFamily="49" charset="0"/>
              </a:rPr>
              <a:t>'X'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: [</a:t>
            </a:r>
            <a:r>
              <a:rPr lang="en-US" dirty="0">
                <a:solidFill>
                  <a:srgbClr val="09885A"/>
                </a:solidFill>
                <a:latin typeface="Courier New" panose="02070309020205020404" pitchFamily="49" charset="0"/>
              </a:rPr>
              <a:t>3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r>
              <a:rPr lang="en-US" dirty="0">
                <a:solidFill>
                  <a:srgbClr val="09885A"/>
                </a:solidFill>
                <a:latin typeface="Courier New" panose="02070309020205020404" pitchFamily="49" charset="0"/>
              </a:rPr>
              <a:t>3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r>
              <a:rPr lang="en-US" dirty="0">
                <a:solidFill>
                  <a:srgbClr val="09885A"/>
                </a:solidFill>
                <a:latin typeface="Courier New" panose="02070309020205020404" pitchFamily="49" charset="0"/>
              </a:rPr>
              <a:t>3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r>
              <a:rPr lang="en-US" dirty="0">
                <a:solidFill>
                  <a:srgbClr val="09885A"/>
                </a:solidFill>
                <a:latin typeface="Courier New" panose="02070309020205020404" pitchFamily="49" charset="0"/>
              </a:rPr>
              <a:t>4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r>
              <a:rPr lang="en-US" dirty="0">
                <a:solidFill>
                  <a:srgbClr val="09885A"/>
                </a:solidFill>
                <a:latin typeface="Courier New" panose="02070309020205020404" pitchFamily="49" charset="0"/>
              </a:rPr>
              <a:t>4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r>
              <a:rPr lang="en-US" dirty="0">
                <a:solidFill>
                  <a:srgbClr val="09885A"/>
                </a:solidFill>
                <a:latin typeface="Courier New" panose="02070309020205020404" pitchFamily="49" charset="0"/>
              </a:rPr>
              <a:t>5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r>
              <a:rPr lang="en-US" dirty="0">
                <a:solidFill>
                  <a:srgbClr val="09885A"/>
                </a:solidFill>
                <a:latin typeface="Courier New" panose="02070309020205020404" pitchFamily="49" charset="0"/>
              </a:rPr>
              <a:t>5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r>
              <a:rPr lang="en-US" dirty="0">
                <a:solidFill>
                  <a:srgbClr val="09885A"/>
                </a:solidFill>
                <a:latin typeface="Courier New" panose="02070309020205020404" pitchFamily="49" charset="0"/>
              </a:rPr>
              <a:t>7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r>
              <a:rPr lang="en-US" dirty="0">
                <a:solidFill>
                  <a:srgbClr val="09885A"/>
                </a:solidFill>
                <a:latin typeface="Courier New" panose="02070309020205020404" pitchFamily="49" charset="0"/>
              </a:rPr>
              <a:t>7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r>
              <a:rPr lang="en-US" dirty="0">
                <a:solidFill>
                  <a:srgbClr val="09885A"/>
                </a:solidFill>
                <a:latin typeface="Courier New" panose="02070309020205020404" pitchFamily="49" charset="0"/>
              </a:rPr>
              <a:t>8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],</a:t>
            </a:r>
          </a:p>
          <a:p>
            <a:r>
              <a:rPr lang="en-US" dirty="0">
                <a:solidFill>
                  <a:srgbClr val="A31515"/>
                </a:solidFill>
                <a:latin typeface="Courier New" panose="02070309020205020404" pitchFamily="49" charset="0"/>
              </a:rPr>
              <a:t>'Y'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: [</a:t>
            </a:r>
            <a:r>
              <a:rPr lang="en-US" dirty="0">
                <a:solidFill>
                  <a:srgbClr val="09885A"/>
                </a:solidFill>
                <a:latin typeface="Courier New" panose="02070309020205020404" pitchFamily="49" charset="0"/>
              </a:rPr>
              <a:t>4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r>
              <a:rPr lang="en-US" dirty="0">
                <a:solidFill>
                  <a:srgbClr val="09885A"/>
                </a:solidFill>
                <a:latin typeface="Courier New" panose="02070309020205020404" pitchFamily="49" charset="0"/>
              </a:rPr>
              <a:t>6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r>
              <a:rPr lang="en-US" dirty="0">
                <a:solidFill>
                  <a:srgbClr val="09885A"/>
                </a:solidFill>
                <a:latin typeface="Courier New" panose="02070309020205020404" pitchFamily="49" charset="0"/>
              </a:rPr>
              <a:t>8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r>
              <a:rPr lang="en-US" dirty="0">
                <a:solidFill>
                  <a:srgbClr val="09885A"/>
                </a:solidFill>
                <a:latin typeface="Courier New" panose="02070309020205020404" pitchFamily="49" charset="0"/>
              </a:rPr>
              <a:t>5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r>
              <a:rPr lang="en-US" dirty="0">
                <a:solidFill>
                  <a:srgbClr val="09885A"/>
                </a:solidFill>
                <a:latin typeface="Courier New" panose="02070309020205020404" pitchFamily="49" charset="0"/>
              </a:rPr>
              <a:t>7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r>
              <a:rPr lang="en-US" dirty="0">
                <a:solidFill>
                  <a:srgbClr val="09885A"/>
                </a:solidFill>
                <a:latin typeface="Courier New" panose="02070309020205020404" pitchFamily="49" charset="0"/>
              </a:rPr>
              <a:t>1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r>
              <a:rPr lang="en-US" dirty="0">
                <a:solidFill>
                  <a:srgbClr val="09885A"/>
                </a:solidFill>
                <a:latin typeface="Courier New" panose="02070309020205020404" pitchFamily="49" charset="0"/>
              </a:rPr>
              <a:t>5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r>
              <a:rPr lang="en-US" dirty="0">
                <a:solidFill>
                  <a:srgbClr val="09885A"/>
                </a:solidFill>
                <a:latin typeface="Courier New" panose="02070309020205020404" pitchFamily="49" charset="0"/>
              </a:rPr>
              <a:t>3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r>
              <a:rPr lang="en-US" dirty="0">
                <a:solidFill>
                  <a:srgbClr val="09885A"/>
                </a:solidFill>
                <a:latin typeface="Courier New" panose="02070309020205020404" pitchFamily="49" charset="0"/>
              </a:rPr>
              <a:t>5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r>
              <a:rPr lang="en-US" dirty="0">
                <a:solidFill>
                  <a:srgbClr val="09885A"/>
                </a:solidFill>
                <a:latin typeface="Courier New" panose="02070309020205020404" pitchFamily="49" charset="0"/>
              </a:rPr>
              <a:t>5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]</a:t>
            </a:r>
          </a:p>
          <a:p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}</a:t>
            </a:r>
          </a:p>
          <a:p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df = </a:t>
            </a:r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pd.DataFrame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(data, columns =[</a:t>
            </a:r>
            <a:r>
              <a:rPr lang="en-US" dirty="0">
                <a:solidFill>
                  <a:srgbClr val="A31515"/>
                </a:solidFill>
                <a:latin typeface="Courier New" panose="02070309020205020404" pitchFamily="49" charset="0"/>
              </a:rPr>
              <a:t>'X'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r>
              <a:rPr lang="en-US" dirty="0">
                <a:solidFill>
                  <a:srgbClr val="A31515"/>
                </a:solidFill>
                <a:latin typeface="Courier New" panose="02070309020205020404" pitchFamily="49" charset="0"/>
              </a:rPr>
              <a:t>'Y'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])</a:t>
            </a:r>
          </a:p>
          <a:p>
            <a:r>
              <a:rPr lang="en-US" dirty="0">
                <a:solidFill>
                  <a:srgbClr val="795E26"/>
                </a:solidFill>
                <a:latin typeface="Courier New" panose="02070309020205020404" pitchFamily="49" charset="0"/>
              </a:rPr>
              <a:t>print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(df)</a:t>
            </a:r>
          </a:p>
          <a:p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kmeans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= </a:t>
            </a:r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KMeans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n_clusters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=</a:t>
            </a:r>
            <a:r>
              <a:rPr lang="en-US" dirty="0">
                <a:solidFill>
                  <a:srgbClr val="09885A"/>
                </a:solidFill>
                <a:latin typeface="Courier New" panose="02070309020205020404" pitchFamily="49" charset="0"/>
              </a:rPr>
              <a:t>2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)</a:t>
            </a:r>
          </a:p>
          <a:p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cluster = </a:t>
            </a:r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kmeans.fit_predict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(df[[</a:t>
            </a:r>
            <a:r>
              <a:rPr lang="en-US" dirty="0">
                <a:solidFill>
                  <a:srgbClr val="A31515"/>
                </a:solidFill>
                <a:latin typeface="Courier New" panose="02070309020205020404" pitchFamily="49" charset="0"/>
              </a:rPr>
              <a:t>'X'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r>
              <a:rPr lang="en-US" dirty="0">
                <a:solidFill>
                  <a:srgbClr val="A31515"/>
                </a:solidFill>
                <a:latin typeface="Courier New" panose="02070309020205020404" pitchFamily="49" charset="0"/>
              </a:rPr>
              <a:t>'Y'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]])</a:t>
            </a:r>
          </a:p>
          <a:p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df[</a:t>
            </a:r>
            <a:r>
              <a:rPr lang="en-US" dirty="0">
                <a:solidFill>
                  <a:srgbClr val="A31515"/>
                </a:solidFill>
                <a:latin typeface="Courier New" panose="02070309020205020404" pitchFamily="49" charset="0"/>
              </a:rPr>
              <a:t>'Cluster'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] = cluster</a:t>
            </a:r>
          </a:p>
          <a:p>
            <a:r>
              <a:rPr lang="en-US" dirty="0">
                <a:solidFill>
                  <a:srgbClr val="795E26"/>
                </a:solidFill>
                <a:latin typeface="Courier New" panose="02070309020205020404" pitchFamily="49" charset="0"/>
              </a:rPr>
              <a:t>print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(df)</a:t>
            </a:r>
          </a:p>
          <a:p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px.scatter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data_frame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=df, x=df[</a:t>
            </a:r>
            <a:r>
              <a:rPr lang="en-US" dirty="0">
                <a:solidFill>
                  <a:srgbClr val="A31515"/>
                </a:solidFill>
                <a:latin typeface="Courier New" panose="02070309020205020404" pitchFamily="49" charset="0"/>
              </a:rPr>
              <a:t>'X'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], y=df[</a:t>
            </a:r>
            <a:r>
              <a:rPr lang="en-US" dirty="0">
                <a:solidFill>
                  <a:srgbClr val="A31515"/>
                </a:solidFill>
                <a:latin typeface="Courier New" panose="02070309020205020404" pitchFamily="49" charset="0"/>
              </a:rPr>
              <a:t>'Y'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], color=df[</a:t>
            </a:r>
            <a:r>
              <a:rPr lang="en-US" dirty="0">
                <a:solidFill>
                  <a:srgbClr val="A31515"/>
                </a:solidFill>
                <a:latin typeface="Courier New" panose="02070309020205020404" pitchFamily="49" charset="0"/>
              </a:rPr>
              <a:t>'cluster'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], </a:t>
            </a:r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range_x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= (</a:t>
            </a:r>
            <a:r>
              <a:rPr lang="en-US" dirty="0">
                <a:solidFill>
                  <a:srgbClr val="09885A"/>
                </a:solidFill>
                <a:latin typeface="Courier New" panose="02070309020205020404" pitchFamily="49" charset="0"/>
              </a:rPr>
              <a:t>0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,</a:t>
            </a:r>
            <a:r>
              <a:rPr lang="en-US" dirty="0">
                <a:solidFill>
                  <a:srgbClr val="09885A"/>
                </a:solidFill>
                <a:latin typeface="Courier New" panose="02070309020205020404" pitchFamily="49" charset="0"/>
              </a:rPr>
              <a:t>10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), </a:t>
            </a:r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range_y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= (</a:t>
            </a:r>
            <a:r>
              <a:rPr lang="en-US" dirty="0">
                <a:solidFill>
                  <a:srgbClr val="09885A"/>
                </a:solidFill>
                <a:latin typeface="Courier New" panose="02070309020205020404" pitchFamily="49" charset="0"/>
              </a:rPr>
              <a:t>0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,</a:t>
            </a:r>
            <a:r>
              <a:rPr lang="en-US" dirty="0">
                <a:solidFill>
                  <a:srgbClr val="09885A"/>
                </a:solidFill>
                <a:latin typeface="Courier New" panose="02070309020205020404" pitchFamily="49" charset="0"/>
              </a:rPr>
              <a:t>10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), title=</a:t>
            </a:r>
            <a:r>
              <a:rPr lang="en-US" dirty="0">
                <a:solidFill>
                  <a:srgbClr val="A31515"/>
                </a:solidFill>
                <a:latin typeface="Courier New" panose="02070309020205020404" pitchFamily="49" charset="0"/>
              </a:rPr>
              <a:t>'K-Means Clustering'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916955216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7AB0F2-3CA5-9445-A791-78C26065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135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018A7B4-1954-F340-BC10-E9129E7F3F8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268761"/>
            <a:ext cx="9144000" cy="4989635"/>
          </a:xfrm>
          <a:prstGeom prst="rect">
            <a:avLst/>
          </a:prstGeom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2E0DACF1-A90D-1F44-B1B6-D86F8CD417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9650" y="115889"/>
            <a:ext cx="7488238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ko-KR" sz="4400" b="1" i="1" dirty="0">
                <a:solidFill>
                  <a:schemeClr val="accent1"/>
                </a:solidFill>
                <a:ea typeface="Gulim" charset="-127"/>
              </a:rPr>
              <a:t>K-Means</a:t>
            </a:r>
            <a:r>
              <a:rPr lang="en-US" altLang="ko-KR" sz="4400" b="1" dirty="0">
                <a:solidFill>
                  <a:schemeClr val="accent1"/>
                </a:solidFill>
                <a:ea typeface="Gulim" charset="-127"/>
              </a:rPr>
              <a:t> Clustering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1FE1AAD-AD8F-FD4C-B56D-61A37B4F94D9}"/>
              </a:ext>
            </a:extLst>
          </p:cNvPr>
          <p:cNvSpPr/>
          <p:nvPr/>
        </p:nvSpPr>
        <p:spPr>
          <a:xfrm>
            <a:off x="4789968" y="6552339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sz="1200" dirty="0">
              <a:hlinkClick r:id="rId4"/>
            </a:endParaRPr>
          </a:p>
        </p:txBody>
      </p:sp>
    </p:spTree>
    <p:extLst>
      <p:ext uri="{BB962C8B-B14F-4D97-AF65-F5344CB8AC3E}">
        <p14:creationId xmlns:p14="http://schemas.microsoft.com/office/powerpoint/2010/main" val="707269011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7AB0F2-3CA5-9445-A791-78C26065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136</a:t>
            </a:fld>
            <a:endParaRPr lang="en-US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0AFBC971-61C7-7940-A2B5-CE0EA841E6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8374" y="129510"/>
            <a:ext cx="8713788" cy="6454522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b="1" dirty="0">
                <a:latin typeface="Courier" charset="0"/>
                <a:ea typeface="標楷體" charset="-120"/>
              </a:rPr>
              <a:t>#importing the libraries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import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numpy</a:t>
            </a:r>
            <a:r>
              <a:rPr lang="en-US" altLang="en-US" b="1" dirty="0">
                <a:latin typeface="Courier" charset="0"/>
                <a:ea typeface="標楷體" charset="-120"/>
              </a:rPr>
              <a:t> as np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import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matplotlib.pyplot</a:t>
            </a:r>
            <a:r>
              <a:rPr lang="en-US" altLang="en-US" b="1" dirty="0">
                <a:latin typeface="Courier" charset="0"/>
                <a:ea typeface="標楷體" charset="-120"/>
              </a:rPr>
              <a:t> as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plt</a:t>
            </a:r>
            <a:endParaRPr lang="en-US" altLang="en-US" b="1" dirty="0">
              <a:latin typeface="Courier" charset="0"/>
              <a:ea typeface="標楷體" charset="-120"/>
            </a:endParaRP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%matplotlib inline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import pandas as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pd</a:t>
            </a:r>
            <a:endParaRPr lang="en-US" altLang="en-US" b="1" dirty="0">
              <a:latin typeface="Courier" charset="0"/>
              <a:ea typeface="標楷體" charset="-120"/>
            </a:endParaRPr>
          </a:p>
          <a:p>
            <a:endParaRPr lang="en-US" altLang="en-US" b="1" dirty="0">
              <a:latin typeface="Courier" charset="0"/>
              <a:ea typeface="標楷體" charset="-120"/>
            </a:endParaRP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#importing the Iris dataset with pandas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# Load dataset</a:t>
            </a:r>
          </a:p>
          <a:p>
            <a:r>
              <a:rPr lang="en-US" altLang="en-US" b="1" dirty="0" err="1">
                <a:latin typeface="Courier" charset="0"/>
                <a:ea typeface="標楷體" charset="-120"/>
              </a:rPr>
              <a:t>url</a:t>
            </a:r>
            <a:r>
              <a:rPr lang="en-US" altLang="en-US" b="1" dirty="0">
                <a:latin typeface="Courier" charset="0"/>
                <a:ea typeface="標楷體" charset="-120"/>
              </a:rPr>
              <a:t> = "https://</a:t>
            </a:r>
            <a:r>
              <a:rPr lang="en-US" altLang="en-US" b="1" dirty="0" err="1">
                <a:latin typeface="Courier" charset="0"/>
                <a:ea typeface="標楷體" charset="-120"/>
              </a:rPr>
              <a:t>archive.ics.uci.edu</a:t>
            </a:r>
            <a:r>
              <a:rPr lang="en-US" altLang="en-US" b="1" dirty="0">
                <a:latin typeface="Courier" charset="0"/>
                <a:ea typeface="標楷體" charset="-120"/>
              </a:rPr>
              <a:t>/ml/machine-learning-databases/iris/</a:t>
            </a:r>
            <a:r>
              <a:rPr lang="en-US" altLang="en-US" b="1" dirty="0" err="1">
                <a:latin typeface="Courier" charset="0"/>
                <a:ea typeface="標楷體" charset="-120"/>
              </a:rPr>
              <a:t>iris.data</a:t>
            </a:r>
            <a:r>
              <a:rPr lang="en-US" altLang="en-US" b="1" dirty="0">
                <a:latin typeface="Courier" charset="0"/>
                <a:ea typeface="標楷體" charset="-120"/>
              </a:rPr>
              <a:t>"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names = ['sepal-length', 'sepal-width', 'petal-length', 'petal-width', 'class']</a:t>
            </a:r>
          </a:p>
          <a:p>
            <a:r>
              <a:rPr lang="en-US" altLang="en-US" b="1" dirty="0" err="1">
                <a:latin typeface="Courier" charset="0"/>
                <a:ea typeface="標楷體" charset="-120"/>
              </a:rPr>
              <a:t>df</a:t>
            </a:r>
            <a:r>
              <a:rPr lang="en-US" altLang="en-US" b="1" dirty="0">
                <a:latin typeface="Courier" charset="0"/>
                <a:ea typeface="標楷體" charset="-120"/>
              </a:rPr>
              <a:t> =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pd.read_csv</a:t>
            </a:r>
            <a:r>
              <a:rPr lang="en-US" altLang="en-US" b="1" dirty="0">
                <a:latin typeface="Courier" charset="0"/>
                <a:ea typeface="標楷體" charset="-120"/>
              </a:rPr>
              <a:t>(</a:t>
            </a:r>
            <a:r>
              <a:rPr lang="en-US" altLang="en-US" b="1" dirty="0" err="1">
                <a:latin typeface="Courier" charset="0"/>
                <a:ea typeface="標楷體" charset="-120"/>
              </a:rPr>
              <a:t>url</a:t>
            </a:r>
            <a:r>
              <a:rPr lang="en-US" altLang="en-US" b="1" dirty="0">
                <a:latin typeface="Courier" charset="0"/>
                <a:ea typeface="標楷體" charset="-120"/>
              </a:rPr>
              <a:t>, names=names)</a:t>
            </a:r>
          </a:p>
          <a:p>
            <a:endParaRPr lang="en-US" altLang="en-US" b="1" dirty="0">
              <a:latin typeface="Courier" charset="0"/>
              <a:ea typeface="標楷體" charset="-120"/>
            </a:endParaRP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array =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df.values</a:t>
            </a:r>
            <a:endParaRPr lang="en-US" altLang="en-US" b="1" dirty="0">
              <a:latin typeface="Courier" charset="0"/>
              <a:ea typeface="標楷體" charset="-120"/>
            </a:endParaRP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X = array[:,0:4]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Y = array[:,4]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0CEC75F-93DB-DA41-A205-4DC5FC1AD966}"/>
              </a:ext>
            </a:extLst>
          </p:cNvPr>
          <p:cNvSpPr/>
          <p:nvPr/>
        </p:nvSpPr>
        <p:spPr>
          <a:xfrm>
            <a:off x="4789968" y="6552339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sz="1200" dirty="0">
              <a:hlinkClick r:id="rId3"/>
            </a:endParaRPr>
          </a:p>
        </p:txBody>
      </p:sp>
    </p:spTree>
    <p:extLst>
      <p:ext uri="{BB962C8B-B14F-4D97-AF65-F5344CB8AC3E}">
        <p14:creationId xmlns:p14="http://schemas.microsoft.com/office/powerpoint/2010/main" val="378223034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7AB0F2-3CA5-9445-A791-78C26065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137</a:t>
            </a:fld>
            <a:endParaRPr lang="en-US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0AFBC971-61C7-7940-A2B5-CE0EA841E6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24132" y="129510"/>
            <a:ext cx="8713788" cy="6454522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sz="2000" b="1" dirty="0">
                <a:latin typeface="Courier" charset="0"/>
                <a:ea typeface="標楷體" charset="-120"/>
              </a:rPr>
              <a:t>#Finding the optimum number of clusters for k-means classification</a:t>
            </a:r>
          </a:p>
          <a:p>
            <a:r>
              <a:rPr lang="en-US" altLang="en-US" sz="2000" b="1" dirty="0">
                <a:solidFill>
                  <a:srgbClr val="FF0000"/>
                </a:solidFill>
                <a:latin typeface="Courier" charset="0"/>
                <a:ea typeface="標楷體" charset="-120"/>
              </a:rPr>
              <a:t>from </a:t>
            </a:r>
            <a:r>
              <a:rPr lang="en-US" altLang="en-US" sz="2000" b="1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sklearn.cluster</a:t>
            </a:r>
            <a:r>
              <a:rPr lang="en-US" altLang="en-US" sz="2000" b="1" dirty="0">
                <a:solidFill>
                  <a:srgbClr val="FF0000"/>
                </a:solidFill>
                <a:latin typeface="Courier" charset="0"/>
                <a:ea typeface="標楷體" charset="-120"/>
              </a:rPr>
              <a:t> import </a:t>
            </a:r>
            <a:r>
              <a:rPr lang="en-US" altLang="en-US" sz="2000" b="1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KMeans</a:t>
            </a:r>
            <a:endParaRPr lang="en-US" altLang="en-US" sz="2000" b="1" dirty="0">
              <a:solidFill>
                <a:srgbClr val="FF0000"/>
              </a:solidFill>
              <a:latin typeface="Courier" charset="0"/>
              <a:ea typeface="標楷體" charset="-120"/>
            </a:endParaRPr>
          </a:p>
          <a:p>
            <a:r>
              <a:rPr lang="en-US" altLang="en-US" sz="2000" b="1" dirty="0" err="1">
                <a:latin typeface="Courier" charset="0"/>
                <a:ea typeface="標楷體" charset="-120"/>
              </a:rPr>
              <a:t>wcss</a:t>
            </a:r>
            <a:r>
              <a:rPr lang="en-US" altLang="en-US" sz="2000" b="1" dirty="0">
                <a:latin typeface="Courier" charset="0"/>
                <a:ea typeface="標楷體" charset="-120"/>
              </a:rPr>
              <a:t> = []</a:t>
            </a:r>
          </a:p>
          <a:p>
            <a:endParaRPr lang="en-US" altLang="en-US" sz="2000" b="1" dirty="0">
              <a:latin typeface="Courier" charset="0"/>
              <a:ea typeface="標楷體" charset="-120"/>
            </a:endParaRPr>
          </a:p>
          <a:p>
            <a:r>
              <a:rPr lang="en-US" altLang="en-US" sz="2000" b="1" dirty="0">
                <a:latin typeface="Courier" charset="0"/>
                <a:ea typeface="標楷體" charset="-120"/>
              </a:rPr>
              <a:t>for </a:t>
            </a:r>
            <a:r>
              <a:rPr lang="en-US" altLang="en-US" sz="2000" b="1" dirty="0" err="1">
                <a:latin typeface="Courier" charset="0"/>
                <a:ea typeface="標楷體" charset="-120"/>
              </a:rPr>
              <a:t>i</a:t>
            </a:r>
            <a:r>
              <a:rPr lang="en-US" altLang="en-US" sz="2000" b="1" dirty="0">
                <a:latin typeface="Courier" charset="0"/>
                <a:ea typeface="標楷體" charset="-120"/>
              </a:rPr>
              <a:t> in range(1, 8):</a:t>
            </a:r>
          </a:p>
          <a:p>
            <a:r>
              <a:rPr lang="en-US" altLang="en-US" sz="2000" b="1" dirty="0">
                <a:latin typeface="Courier" charset="0"/>
                <a:ea typeface="標楷體" charset="-120"/>
              </a:rPr>
              <a:t>    </a:t>
            </a:r>
            <a:r>
              <a:rPr lang="en-US" altLang="en-US" sz="2000" b="1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kmeans</a:t>
            </a:r>
            <a:r>
              <a:rPr lang="en-US" altLang="en-US" sz="2000" b="1" dirty="0">
                <a:solidFill>
                  <a:srgbClr val="FF0000"/>
                </a:solidFill>
                <a:latin typeface="Courier" charset="0"/>
                <a:ea typeface="標楷體" charset="-120"/>
              </a:rPr>
              <a:t> = </a:t>
            </a:r>
            <a:r>
              <a:rPr lang="en-US" altLang="en-US" sz="2000" b="1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KMeans</a:t>
            </a:r>
            <a:r>
              <a:rPr lang="en-US" altLang="en-US" sz="2000" b="1" dirty="0">
                <a:solidFill>
                  <a:srgbClr val="FF0000"/>
                </a:solidFill>
                <a:latin typeface="Courier" charset="0"/>
                <a:ea typeface="標楷體" charset="-120"/>
              </a:rPr>
              <a:t>(</a:t>
            </a:r>
            <a:r>
              <a:rPr lang="en-US" altLang="en-US" sz="2000" b="1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n_clusters</a:t>
            </a:r>
            <a:r>
              <a:rPr lang="en-US" altLang="en-US" sz="2000" b="1" dirty="0">
                <a:solidFill>
                  <a:srgbClr val="FF0000"/>
                </a:solidFill>
                <a:latin typeface="Courier" charset="0"/>
                <a:ea typeface="標楷體" charset="-120"/>
              </a:rPr>
              <a:t> = </a:t>
            </a:r>
            <a:r>
              <a:rPr lang="en-US" altLang="en-US" sz="2000" b="1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i</a:t>
            </a:r>
            <a:r>
              <a:rPr lang="en-US" altLang="en-US" sz="2000" b="1" dirty="0">
                <a:latin typeface="Courier" charset="0"/>
                <a:ea typeface="標楷體" charset="-120"/>
              </a:rPr>
              <a:t>, </a:t>
            </a:r>
            <a:r>
              <a:rPr lang="en-US" altLang="en-US" sz="2000" b="1" dirty="0" err="1">
                <a:latin typeface="Courier" charset="0"/>
                <a:ea typeface="標楷體" charset="-120"/>
              </a:rPr>
              <a:t>init</a:t>
            </a:r>
            <a:r>
              <a:rPr lang="en-US" altLang="en-US" sz="2000" b="1" dirty="0">
                <a:latin typeface="Courier" charset="0"/>
                <a:ea typeface="標楷體" charset="-120"/>
              </a:rPr>
              <a:t> = 'k-means++', </a:t>
            </a:r>
            <a:r>
              <a:rPr lang="en-US" altLang="en-US" sz="2000" b="1" dirty="0" err="1">
                <a:latin typeface="Courier" charset="0"/>
                <a:ea typeface="標楷體" charset="-120"/>
              </a:rPr>
              <a:t>max_iter</a:t>
            </a:r>
            <a:r>
              <a:rPr lang="en-US" altLang="en-US" sz="2000" b="1" dirty="0">
                <a:latin typeface="Courier" charset="0"/>
                <a:ea typeface="標楷體" charset="-120"/>
              </a:rPr>
              <a:t> = 300, </a:t>
            </a:r>
            <a:r>
              <a:rPr lang="en-US" altLang="en-US" sz="2000" b="1" dirty="0" err="1">
                <a:latin typeface="Courier" charset="0"/>
                <a:ea typeface="標楷體" charset="-120"/>
              </a:rPr>
              <a:t>n_init</a:t>
            </a:r>
            <a:r>
              <a:rPr lang="en-US" altLang="en-US" sz="2000" b="1" dirty="0">
                <a:latin typeface="Courier" charset="0"/>
                <a:ea typeface="標楷體" charset="-120"/>
              </a:rPr>
              <a:t> = 10, </a:t>
            </a:r>
            <a:r>
              <a:rPr lang="en-US" altLang="en-US" sz="2000" b="1" dirty="0" err="1">
                <a:latin typeface="Courier" charset="0"/>
                <a:ea typeface="標楷體" charset="-120"/>
              </a:rPr>
              <a:t>random_state</a:t>
            </a:r>
            <a:r>
              <a:rPr lang="en-US" altLang="en-US" sz="2000" b="1" dirty="0">
                <a:latin typeface="Courier" charset="0"/>
                <a:ea typeface="標楷體" charset="-120"/>
              </a:rPr>
              <a:t> = 0)</a:t>
            </a:r>
          </a:p>
          <a:p>
            <a:r>
              <a:rPr lang="en-US" altLang="en-US" sz="2000" b="1" dirty="0">
                <a:latin typeface="Courier" charset="0"/>
                <a:ea typeface="標楷體" charset="-120"/>
              </a:rPr>
              <a:t>    </a:t>
            </a:r>
            <a:r>
              <a:rPr lang="en-US" altLang="en-US" sz="2000" b="1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kmeans.fit</a:t>
            </a:r>
            <a:r>
              <a:rPr lang="en-US" altLang="en-US" sz="2000" b="1" dirty="0">
                <a:solidFill>
                  <a:srgbClr val="FF0000"/>
                </a:solidFill>
                <a:latin typeface="Courier" charset="0"/>
                <a:ea typeface="標楷體" charset="-120"/>
              </a:rPr>
              <a:t>(X)</a:t>
            </a:r>
          </a:p>
          <a:p>
            <a:r>
              <a:rPr lang="en-US" altLang="en-US" sz="2000" b="1" dirty="0">
                <a:latin typeface="Courier" charset="0"/>
                <a:ea typeface="標楷體" charset="-120"/>
              </a:rPr>
              <a:t>    </a:t>
            </a:r>
            <a:r>
              <a:rPr lang="en-US" altLang="en-US" sz="2000" b="1" dirty="0" err="1">
                <a:latin typeface="Courier" charset="0"/>
                <a:ea typeface="標楷體" charset="-120"/>
              </a:rPr>
              <a:t>wcss.append</a:t>
            </a:r>
            <a:r>
              <a:rPr lang="en-US" altLang="en-US" sz="2000" b="1" dirty="0">
                <a:latin typeface="Courier" charset="0"/>
                <a:ea typeface="標楷體" charset="-120"/>
              </a:rPr>
              <a:t>(</a:t>
            </a:r>
            <a:r>
              <a:rPr lang="en-US" altLang="en-US" sz="2000" b="1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kmeans.inertia</a:t>
            </a:r>
            <a:r>
              <a:rPr lang="en-US" altLang="en-US" sz="2000" b="1" dirty="0">
                <a:solidFill>
                  <a:srgbClr val="FF0000"/>
                </a:solidFill>
                <a:latin typeface="Courier" charset="0"/>
                <a:ea typeface="標楷體" charset="-120"/>
              </a:rPr>
              <a:t>_</a:t>
            </a:r>
            <a:r>
              <a:rPr lang="en-US" altLang="en-US" sz="2000" b="1" dirty="0">
                <a:latin typeface="Courier" charset="0"/>
                <a:ea typeface="標楷體" charset="-120"/>
              </a:rPr>
              <a:t>)</a:t>
            </a:r>
          </a:p>
          <a:p>
            <a:r>
              <a:rPr lang="en-US" altLang="en-US" sz="2000" b="1" dirty="0">
                <a:latin typeface="Courier" charset="0"/>
                <a:ea typeface="標楷體" charset="-120"/>
              </a:rPr>
              <a:t>    </a:t>
            </a:r>
          </a:p>
          <a:p>
            <a:r>
              <a:rPr lang="en-US" altLang="en-US" sz="2000" b="1" dirty="0">
                <a:latin typeface="Courier" charset="0"/>
                <a:ea typeface="標楷體" charset="-120"/>
              </a:rPr>
              <a:t>#Plotting the results onto a line graph, allowing us to observe 'The elbow'</a:t>
            </a:r>
          </a:p>
          <a:p>
            <a:r>
              <a:rPr lang="en-US" altLang="en-US" sz="2000" b="1" dirty="0" err="1">
                <a:latin typeface="Courier" charset="0"/>
                <a:ea typeface="標楷體" charset="-120"/>
              </a:rPr>
              <a:t>plt.rcParams</a:t>
            </a:r>
            <a:r>
              <a:rPr lang="en-US" altLang="en-US" sz="2000" b="1" dirty="0">
                <a:latin typeface="Courier" charset="0"/>
                <a:ea typeface="標楷體" charset="-120"/>
              </a:rPr>
              <a:t>["</a:t>
            </a:r>
            <a:r>
              <a:rPr lang="en-US" altLang="en-US" sz="2000" b="1" dirty="0" err="1">
                <a:latin typeface="Courier" charset="0"/>
                <a:ea typeface="標楷體" charset="-120"/>
              </a:rPr>
              <a:t>figure.figsize</a:t>
            </a:r>
            <a:r>
              <a:rPr lang="en-US" altLang="en-US" sz="2000" b="1" dirty="0">
                <a:latin typeface="Courier" charset="0"/>
                <a:ea typeface="標楷體" charset="-120"/>
              </a:rPr>
              <a:t>"] = (10,8)</a:t>
            </a:r>
          </a:p>
          <a:p>
            <a:r>
              <a:rPr lang="en-US" altLang="en-US" sz="2000" b="1" dirty="0" err="1">
                <a:latin typeface="Courier" charset="0"/>
                <a:ea typeface="標楷體" charset="-120"/>
              </a:rPr>
              <a:t>plt.plot</a:t>
            </a:r>
            <a:r>
              <a:rPr lang="en-US" altLang="en-US" sz="2000" b="1" dirty="0">
                <a:latin typeface="Courier" charset="0"/>
                <a:ea typeface="標楷體" charset="-120"/>
              </a:rPr>
              <a:t>(range(1, 8), </a:t>
            </a:r>
            <a:r>
              <a:rPr lang="en-US" altLang="en-US" sz="2000" b="1" dirty="0" err="1">
                <a:latin typeface="Courier" charset="0"/>
                <a:ea typeface="標楷體" charset="-120"/>
              </a:rPr>
              <a:t>wcss</a:t>
            </a:r>
            <a:r>
              <a:rPr lang="en-US" altLang="en-US" sz="2000" b="1" dirty="0">
                <a:latin typeface="Courier" charset="0"/>
                <a:ea typeface="標楷體" charset="-120"/>
              </a:rPr>
              <a:t>)</a:t>
            </a:r>
          </a:p>
          <a:p>
            <a:r>
              <a:rPr lang="en-US" altLang="en-US" sz="2000" b="1" dirty="0" err="1">
                <a:latin typeface="Courier" charset="0"/>
                <a:ea typeface="標楷體" charset="-120"/>
              </a:rPr>
              <a:t>plt.title</a:t>
            </a:r>
            <a:r>
              <a:rPr lang="en-US" altLang="en-US" sz="2000" b="1" dirty="0">
                <a:latin typeface="Courier" charset="0"/>
                <a:ea typeface="標楷體" charset="-120"/>
              </a:rPr>
              <a:t>('The elbow method')</a:t>
            </a:r>
          </a:p>
          <a:p>
            <a:r>
              <a:rPr lang="en-US" altLang="en-US" sz="2000" b="1" dirty="0" err="1">
                <a:latin typeface="Courier" charset="0"/>
                <a:ea typeface="標楷體" charset="-120"/>
              </a:rPr>
              <a:t>plt.xlabel</a:t>
            </a:r>
            <a:r>
              <a:rPr lang="en-US" altLang="en-US" sz="2000" b="1" dirty="0">
                <a:latin typeface="Courier" charset="0"/>
                <a:ea typeface="標楷體" charset="-120"/>
              </a:rPr>
              <a:t>('Number of clusters')</a:t>
            </a:r>
          </a:p>
          <a:p>
            <a:r>
              <a:rPr lang="en-US" altLang="en-US" sz="2000" b="1" dirty="0" err="1">
                <a:latin typeface="Courier" charset="0"/>
                <a:ea typeface="標楷體" charset="-120"/>
              </a:rPr>
              <a:t>plt.ylabel</a:t>
            </a:r>
            <a:r>
              <a:rPr lang="en-US" altLang="en-US" sz="2000" b="1" dirty="0">
                <a:latin typeface="Courier" charset="0"/>
                <a:ea typeface="標楷體" charset="-120"/>
              </a:rPr>
              <a:t>('WCSS') #within cluster sum of squares</a:t>
            </a:r>
          </a:p>
          <a:p>
            <a:r>
              <a:rPr lang="en-US" altLang="en-US" sz="2000" b="1" dirty="0" err="1">
                <a:latin typeface="Courier" charset="0"/>
                <a:ea typeface="標楷體" charset="-120"/>
              </a:rPr>
              <a:t>plt.show</a:t>
            </a:r>
            <a:r>
              <a:rPr lang="en-US" altLang="en-US" sz="2000" b="1" dirty="0">
                <a:latin typeface="Courier" charset="0"/>
                <a:ea typeface="標楷體" charset="-120"/>
              </a:rPr>
              <a:t>()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29F7F84-2B74-AA4D-9501-3FD6D0083ED0}"/>
              </a:ext>
            </a:extLst>
          </p:cNvPr>
          <p:cNvSpPr/>
          <p:nvPr/>
        </p:nvSpPr>
        <p:spPr>
          <a:xfrm>
            <a:off x="4789968" y="6552339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sz="1200" dirty="0">
              <a:hlinkClick r:id="rId3"/>
            </a:endParaRPr>
          </a:p>
        </p:txBody>
      </p:sp>
    </p:spTree>
    <p:extLst>
      <p:ext uri="{BB962C8B-B14F-4D97-AF65-F5344CB8AC3E}">
        <p14:creationId xmlns:p14="http://schemas.microsoft.com/office/powerpoint/2010/main" val="3484594410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7AB0F2-3CA5-9445-A791-78C26065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138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440A68-573F-7848-9CBA-C72D570078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7020" y="1439496"/>
            <a:ext cx="6213682" cy="5042250"/>
          </a:xfrm>
          <a:prstGeom prst="rect">
            <a:avLst/>
          </a:prstGeom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E926EBBB-5A72-4D4B-B1DD-4F151FCB8F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9650" y="115889"/>
            <a:ext cx="7488238" cy="1168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ko-KR" sz="4400" b="1" i="1" dirty="0">
                <a:solidFill>
                  <a:schemeClr val="accent1"/>
                </a:solidFill>
                <a:ea typeface="Gulim" charset="-127"/>
              </a:rPr>
              <a:t>K-Means</a:t>
            </a:r>
            <a:r>
              <a:rPr lang="en-US" altLang="ko-KR" sz="4400" b="1" dirty="0">
                <a:solidFill>
                  <a:schemeClr val="accent1"/>
                </a:solidFill>
                <a:ea typeface="Gulim" charset="-127"/>
              </a:rPr>
              <a:t> Clustering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ko-KR" dirty="0">
                <a:solidFill>
                  <a:schemeClr val="accent1"/>
                </a:solidFill>
                <a:ea typeface="Gulim" charset="-127"/>
              </a:rPr>
              <a:t>The elbow method (</a:t>
            </a:r>
            <a:r>
              <a:rPr lang="en-US" altLang="ko-KR" i="1" dirty="0">
                <a:solidFill>
                  <a:schemeClr val="accent1"/>
                </a:solidFill>
                <a:ea typeface="Gulim" charset="-127"/>
              </a:rPr>
              <a:t>k=3</a:t>
            </a:r>
            <a:r>
              <a:rPr lang="en-US" altLang="ko-KR" dirty="0">
                <a:solidFill>
                  <a:schemeClr val="accent1"/>
                </a:solidFill>
                <a:ea typeface="Gulim" charset="-127"/>
              </a:rPr>
              <a:t>)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D432E79-DE8D-AE47-ACBE-2777F0B75755}"/>
              </a:ext>
            </a:extLst>
          </p:cNvPr>
          <p:cNvSpPr/>
          <p:nvPr/>
        </p:nvSpPr>
        <p:spPr>
          <a:xfrm>
            <a:off x="5319387" y="5498927"/>
            <a:ext cx="225468" cy="225469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49DC5AA-08D2-0740-8396-5CDF9EF51F12}"/>
              </a:ext>
            </a:extLst>
          </p:cNvPr>
          <p:cNvSpPr/>
          <p:nvPr/>
        </p:nvSpPr>
        <p:spPr>
          <a:xfrm>
            <a:off x="4789968" y="6552339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sz="1200" dirty="0">
              <a:hlinkClick r:id="rId4"/>
            </a:endParaRPr>
          </a:p>
        </p:txBody>
      </p:sp>
    </p:spTree>
    <p:extLst>
      <p:ext uri="{BB962C8B-B14F-4D97-AF65-F5344CB8AC3E}">
        <p14:creationId xmlns:p14="http://schemas.microsoft.com/office/powerpoint/2010/main" val="312903366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7AB0F2-3CA5-9445-A791-78C26065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139</a:t>
            </a:fld>
            <a:endParaRPr lang="en-US"/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E2624F2A-0868-874F-BA73-1804D7B82D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24132" y="335575"/>
            <a:ext cx="8713788" cy="2201566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sz="3200" b="1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kmeans</a:t>
            </a:r>
            <a:r>
              <a:rPr lang="en-US" altLang="en-US" sz="3200" b="1" dirty="0">
                <a:solidFill>
                  <a:srgbClr val="FF0000"/>
                </a:solidFill>
                <a:latin typeface="Courier" charset="0"/>
                <a:ea typeface="標楷體" charset="-120"/>
              </a:rPr>
              <a:t> = </a:t>
            </a:r>
            <a:r>
              <a:rPr lang="en-US" altLang="en-US" sz="3200" b="1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KMeans</a:t>
            </a:r>
            <a:r>
              <a:rPr lang="en-US" altLang="en-US" sz="3200" b="1" dirty="0">
                <a:solidFill>
                  <a:srgbClr val="FF0000"/>
                </a:solidFill>
                <a:latin typeface="Courier" charset="0"/>
                <a:ea typeface="標楷體" charset="-120"/>
              </a:rPr>
              <a:t>(</a:t>
            </a:r>
            <a:r>
              <a:rPr lang="en-US" altLang="en-US" sz="3200" b="1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n_clusters</a:t>
            </a:r>
            <a:r>
              <a:rPr lang="en-US" altLang="en-US" sz="3200" b="1" dirty="0">
                <a:solidFill>
                  <a:srgbClr val="FF0000"/>
                </a:solidFill>
                <a:latin typeface="Courier" charset="0"/>
                <a:ea typeface="標楷體" charset="-120"/>
              </a:rPr>
              <a:t> = 3</a:t>
            </a:r>
            <a:r>
              <a:rPr lang="en-US" altLang="en-US" sz="3200" b="1" dirty="0">
                <a:latin typeface="Courier" charset="0"/>
                <a:ea typeface="標楷體" charset="-120"/>
              </a:rPr>
              <a:t>, </a:t>
            </a:r>
            <a:r>
              <a:rPr lang="en-US" altLang="en-US" sz="3200" b="1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init</a:t>
            </a:r>
            <a:r>
              <a:rPr lang="en-US" altLang="en-US" sz="3200" b="1" dirty="0">
                <a:solidFill>
                  <a:srgbClr val="FF0000"/>
                </a:solidFill>
                <a:latin typeface="Courier" charset="0"/>
                <a:ea typeface="標楷體" charset="-120"/>
              </a:rPr>
              <a:t> = 'k-means++'</a:t>
            </a:r>
            <a:r>
              <a:rPr lang="en-US" altLang="en-US" sz="3200" b="1" dirty="0">
                <a:latin typeface="Courier" charset="0"/>
                <a:ea typeface="標楷體" charset="-120"/>
              </a:rPr>
              <a:t>,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max_iter</a:t>
            </a:r>
            <a:r>
              <a:rPr lang="en-US" altLang="en-US" b="1" dirty="0">
                <a:latin typeface="Courier" charset="0"/>
                <a:ea typeface="標楷體" charset="-120"/>
              </a:rPr>
              <a:t> = 300,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n_init</a:t>
            </a:r>
            <a:r>
              <a:rPr lang="en-US" altLang="en-US" b="1" dirty="0">
                <a:latin typeface="Courier" charset="0"/>
                <a:ea typeface="標楷體" charset="-120"/>
              </a:rPr>
              <a:t> = 10,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random_state</a:t>
            </a:r>
            <a:r>
              <a:rPr lang="en-US" altLang="en-US" b="1" dirty="0">
                <a:latin typeface="Courier" charset="0"/>
                <a:ea typeface="標楷體" charset="-120"/>
              </a:rPr>
              <a:t> = 0)</a:t>
            </a:r>
          </a:p>
          <a:p>
            <a:r>
              <a:rPr lang="en-US" altLang="en-US" sz="3200" b="1" dirty="0" err="1">
                <a:latin typeface="Courier" charset="0"/>
                <a:ea typeface="標楷體" charset="-120"/>
              </a:rPr>
              <a:t>y_kmeans</a:t>
            </a:r>
            <a:r>
              <a:rPr lang="en-US" altLang="en-US" sz="3200" b="1" dirty="0">
                <a:latin typeface="Courier" charset="0"/>
                <a:ea typeface="標楷體" charset="-120"/>
              </a:rPr>
              <a:t> = </a:t>
            </a:r>
            <a:r>
              <a:rPr lang="en-US" altLang="en-US" sz="3200" b="1" dirty="0" err="1">
                <a:latin typeface="Courier" charset="0"/>
                <a:ea typeface="標楷體" charset="-120"/>
              </a:rPr>
              <a:t>kmeans</a:t>
            </a:r>
            <a:r>
              <a:rPr lang="en-US" altLang="en-US" sz="3200" b="1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.fit_predict</a:t>
            </a:r>
            <a:r>
              <a:rPr lang="en-US" altLang="en-US" sz="3200" b="1" dirty="0">
                <a:latin typeface="Courier" charset="0"/>
                <a:ea typeface="標楷體" charset="-120"/>
              </a:rPr>
              <a:t>(X)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362546F-A24C-2842-8EDD-C8CDAB8EA4D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8375" y="2936083"/>
            <a:ext cx="8834907" cy="51443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7C088B6-298B-0E4D-97B4-6559C107923E}"/>
              </a:ext>
            </a:extLst>
          </p:cNvPr>
          <p:cNvSpPr/>
          <p:nvPr/>
        </p:nvSpPr>
        <p:spPr>
          <a:xfrm>
            <a:off x="4789968" y="6552339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sz="1200" dirty="0">
              <a:hlinkClick r:id="rId4"/>
            </a:endParaRPr>
          </a:p>
        </p:txBody>
      </p:sp>
    </p:spTree>
    <p:extLst>
      <p:ext uri="{BB962C8B-B14F-4D97-AF65-F5344CB8AC3E}">
        <p14:creationId xmlns:p14="http://schemas.microsoft.com/office/powerpoint/2010/main" val="699991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C8D7D-80A7-9C44-AC14-7C213783A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9975" y="122238"/>
            <a:ext cx="8760541" cy="1984303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Reinforcement Learning (DL)</a:t>
            </a:r>
            <a:endParaRPr lang="en-US" sz="3200" b="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B2875C-0D07-C946-B2E0-EB049C68E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14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2F2A46-342F-BD47-959B-D697CC7964CB}"/>
              </a:ext>
            </a:extLst>
          </p:cNvPr>
          <p:cNvSpPr/>
          <p:nvPr/>
        </p:nvSpPr>
        <p:spPr>
          <a:xfrm>
            <a:off x="1965543" y="6606258"/>
            <a:ext cx="823140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Richard S. Sutton &amp; Andrew G.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Barto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(2018), Reinforcement Learning: An Introduction, 2nd Edition, A Bradford Book.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A93A4EEF-E6AA-3F4E-A406-95D287D4F0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3629" y="2501160"/>
            <a:ext cx="1273629" cy="767312"/>
          </a:xfrm>
          <a:prstGeom prst="roundRect">
            <a:avLst>
              <a:gd name="adj" fmla="val 13637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Agent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E51BB8B-A5E7-1D41-B482-205B966688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6218" y="4138657"/>
            <a:ext cx="2481943" cy="880859"/>
          </a:xfrm>
          <a:prstGeom prst="roundRect">
            <a:avLst>
              <a:gd name="adj" fmla="val 18924"/>
            </a:avLst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Environment</a:t>
            </a:r>
          </a:p>
        </p:txBody>
      </p:sp>
      <p:cxnSp>
        <p:nvCxnSpPr>
          <p:cNvPr id="11" name="Elbow Connector 10">
            <a:extLst>
              <a:ext uri="{FF2B5EF4-FFF2-40B4-BE49-F238E27FC236}">
                <a16:creationId xmlns:a16="http://schemas.microsoft.com/office/drawing/2014/main" id="{1E9B0CED-362A-EC4D-B31F-9A86D2DBF9A5}"/>
              </a:ext>
            </a:extLst>
          </p:cNvPr>
          <p:cNvCxnSpPr>
            <a:cxnSpLocks/>
            <a:stCxn id="8" idx="3"/>
            <a:endCxn id="9" idx="3"/>
          </p:cNvCxnSpPr>
          <p:nvPr/>
        </p:nvCxnSpPr>
        <p:spPr>
          <a:xfrm>
            <a:off x="6837258" y="2884816"/>
            <a:ext cx="590903" cy="1694270"/>
          </a:xfrm>
          <a:prstGeom prst="bentConnector3">
            <a:avLst>
              <a:gd name="adj1" fmla="val 359991"/>
            </a:avLst>
          </a:prstGeom>
          <a:ln w="508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Elbow Connector 12">
            <a:extLst>
              <a:ext uri="{FF2B5EF4-FFF2-40B4-BE49-F238E27FC236}">
                <a16:creationId xmlns:a16="http://schemas.microsoft.com/office/drawing/2014/main" id="{2E6323A3-8BA0-AF4C-9A29-82ED3860ACA8}"/>
              </a:ext>
            </a:extLst>
          </p:cNvPr>
          <p:cNvCxnSpPr>
            <a:cxnSpLocks/>
            <a:stCxn id="9" idx="1"/>
            <a:endCxn id="8" idx="1"/>
          </p:cNvCxnSpPr>
          <p:nvPr/>
        </p:nvCxnSpPr>
        <p:spPr>
          <a:xfrm rot="10800000" flipH="1">
            <a:off x="4946217" y="2884816"/>
            <a:ext cx="617411" cy="1694270"/>
          </a:xfrm>
          <a:prstGeom prst="bentConnector3">
            <a:avLst>
              <a:gd name="adj1" fmla="val -252740"/>
            </a:avLst>
          </a:prstGeom>
          <a:ln w="508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8F5CC39F-4420-2F48-A24E-2988B0511D9C}"/>
              </a:ext>
            </a:extLst>
          </p:cNvPr>
          <p:cNvCxnSpPr>
            <a:cxnSpLocks/>
            <a:stCxn id="9" idx="0"/>
            <a:endCxn id="8" idx="2"/>
          </p:cNvCxnSpPr>
          <p:nvPr/>
        </p:nvCxnSpPr>
        <p:spPr>
          <a:xfrm flipV="1">
            <a:off x="6187189" y="3268472"/>
            <a:ext cx="13254" cy="870184"/>
          </a:xfrm>
          <a:prstGeom prst="straightConnector1">
            <a:avLst/>
          </a:prstGeom>
          <a:ln w="508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08AE28C1-2160-BE45-95FC-A300EF19A7E0}"/>
              </a:ext>
            </a:extLst>
          </p:cNvPr>
          <p:cNvSpPr txBox="1"/>
          <p:nvPr/>
        </p:nvSpPr>
        <p:spPr>
          <a:xfrm>
            <a:off x="7561471" y="2423152"/>
            <a:ext cx="10070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action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177EE5EE-6F71-F945-9760-AAC9FC3ED02E}"/>
              </a:ext>
            </a:extLst>
          </p:cNvPr>
          <p:cNvSpPr txBox="1"/>
          <p:nvPr/>
        </p:nvSpPr>
        <p:spPr>
          <a:xfrm>
            <a:off x="4969916" y="3518687"/>
            <a:ext cx="11272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reward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AF8BEB89-E91D-8E42-B050-01D7E6256D40}"/>
              </a:ext>
            </a:extLst>
          </p:cNvPr>
          <p:cNvSpPr txBox="1"/>
          <p:nvPr/>
        </p:nvSpPr>
        <p:spPr>
          <a:xfrm>
            <a:off x="3619797" y="2415898"/>
            <a:ext cx="17780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observation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E130D8D-172B-1D41-B271-BD73C2907E79}"/>
              </a:ext>
            </a:extLst>
          </p:cNvPr>
          <p:cNvSpPr txBox="1"/>
          <p:nvPr/>
        </p:nvSpPr>
        <p:spPr>
          <a:xfrm>
            <a:off x="3119036" y="2049534"/>
            <a:ext cx="5357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124950F-C7E6-1C47-8586-BAC1D6E38022}"/>
              </a:ext>
            </a:extLst>
          </p:cNvPr>
          <p:cNvSpPr txBox="1"/>
          <p:nvPr/>
        </p:nvSpPr>
        <p:spPr>
          <a:xfrm>
            <a:off x="7070155" y="2057673"/>
            <a:ext cx="5357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7EDD06F-F508-CF48-8811-BF8EB27F1CD4}"/>
              </a:ext>
            </a:extLst>
          </p:cNvPr>
          <p:cNvSpPr txBox="1"/>
          <p:nvPr/>
        </p:nvSpPr>
        <p:spPr>
          <a:xfrm>
            <a:off x="4508821" y="3217561"/>
            <a:ext cx="5357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060618716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7AB0F2-3CA5-9445-A791-78C26065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140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DE3A57B-2B3E-2543-9BE4-B90C997F4B4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4818" y="4597107"/>
            <a:ext cx="9002332" cy="1290174"/>
          </a:xfrm>
          <a:prstGeom prst="rect">
            <a:avLst/>
          </a:prstGeom>
        </p:spPr>
      </p:pic>
      <p:sp>
        <p:nvSpPr>
          <p:cNvPr id="8" name="Rectangle 1">
            <a:extLst>
              <a:ext uri="{FF2B5EF4-FFF2-40B4-BE49-F238E27FC236}">
                <a16:creationId xmlns:a16="http://schemas.microsoft.com/office/drawing/2014/main" id="{66CD6E27-AF22-7C40-8C82-B4786D928C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24132" y="258301"/>
            <a:ext cx="8713788" cy="4020364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sz="1800" b="1" dirty="0">
                <a:latin typeface="Courier" charset="0"/>
                <a:ea typeface="標楷體" charset="-120"/>
              </a:rPr>
              <a:t>#</a:t>
            </a:r>
            <a:r>
              <a:rPr lang="en-US" altLang="en-US" sz="1800" b="1" dirty="0" err="1">
                <a:latin typeface="Courier" charset="0"/>
                <a:ea typeface="標楷體" charset="-120"/>
              </a:rPr>
              <a:t>Visualising</a:t>
            </a:r>
            <a:r>
              <a:rPr lang="en-US" altLang="en-US" sz="1800" b="1" dirty="0">
                <a:latin typeface="Courier" charset="0"/>
                <a:ea typeface="標楷體" charset="-120"/>
              </a:rPr>
              <a:t> the clusters</a:t>
            </a:r>
          </a:p>
          <a:p>
            <a:r>
              <a:rPr lang="en-US" altLang="en-US" sz="1800" b="1" dirty="0" err="1">
                <a:latin typeface="Courier" charset="0"/>
                <a:ea typeface="標楷體" charset="-120"/>
              </a:rPr>
              <a:t>plt.scatter</a:t>
            </a:r>
            <a:r>
              <a:rPr lang="en-US" altLang="en-US" sz="1800" b="1" dirty="0">
                <a:latin typeface="Courier" charset="0"/>
                <a:ea typeface="標楷體" charset="-120"/>
              </a:rPr>
              <a:t>(X[</a:t>
            </a:r>
            <a:r>
              <a:rPr lang="en-US" altLang="en-US" sz="1800" b="1" dirty="0" err="1">
                <a:latin typeface="Courier" charset="0"/>
                <a:ea typeface="標楷體" charset="-120"/>
              </a:rPr>
              <a:t>y_kmeans</a:t>
            </a:r>
            <a:r>
              <a:rPr lang="en-US" altLang="en-US" sz="1800" b="1" dirty="0">
                <a:latin typeface="Courier" charset="0"/>
                <a:ea typeface="標楷體" charset="-120"/>
              </a:rPr>
              <a:t> == 0, 0], X[</a:t>
            </a:r>
            <a:r>
              <a:rPr lang="en-US" altLang="en-US" sz="1800" b="1" dirty="0" err="1">
                <a:latin typeface="Courier" charset="0"/>
                <a:ea typeface="標楷體" charset="-120"/>
              </a:rPr>
              <a:t>y_kmeans</a:t>
            </a:r>
            <a:r>
              <a:rPr lang="en-US" altLang="en-US" sz="1800" b="1" dirty="0">
                <a:latin typeface="Courier" charset="0"/>
                <a:ea typeface="標楷體" charset="-120"/>
              </a:rPr>
              <a:t> == 0, 1], s = 100, c = 'red', label = 'Iris-</a:t>
            </a:r>
            <a:r>
              <a:rPr lang="en-US" altLang="en-US" sz="1800" b="1" dirty="0" err="1">
                <a:latin typeface="Courier" charset="0"/>
                <a:ea typeface="標楷體" charset="-120"/>
              </a:rPr>
              <a:t>setosa</a:t>
            </a:r>
            <a:r>
              <a:rPr lang="en-US" altLang="en-US" sz="1800" b="1" dirty="0">
                <a:latin typeface="Courier" charset="0"/>
                <a:ea typeface="標楷體" charset="-120"/>
              </a:rPr>
              <a:t>')</a:t>
            </a:r>
          </a:p>
          <a:p>
            <a:r>
              <a:rPr lang="en-US" altLang="en-US" sz="1800" b="1" dirty="0" err="1">
                <a:latin typeface="Courier" charset="0"/>
                <a:ea typeface="標楷體" charset="-120"/>
              </a:rPr>
              <a:t>plt.scatter</a:t>
            </a:r>
            <a:r>
              <a:rPr lang="en-US" altLang="en-US" sz="1800" b="1" dirty="0">
                <a:latin typeface="Courier" charset="0"/>
                <a:ea typeface="標楷體" charset="-120"/>
              </a:rPr>
              <a:t>(X[</a:t>
            </a:r>
            <a:r>
              <a:rPr lang="en-US" altLang="en-US" sz="1800" b="1" dirty="0" err="1">
                <a:latin typeface="Courier" charset="0"/>
                <a:ea typeface="標楷體" charset="-120"/>
              </a:rPr>
              <a:t>y_kmeans</a:t>
            </a:r>
            <a:r>
              <a:rPr lang="en-US" altLang="en-US" sz="1800" b="1" dirty="0">
                <a:latin typeface="Courier" charset="0"/>
                <a:ea typeface="標楷體" charset="-120"/>
              </a:rPr>
              <a:t> == 1, 0], X[</a:t>
            </a:r>
            <a:r>
              <a:rPr lang="en-US" altLang="en-US" sz="1800" b="1" dirty="0" err="1">
                <a:latin typeface="Courier" charset="0"/>
                <a:ea typeface="標楷體" charset="-120"/>
              </a:rPr>
              <a:t>y_kmeans</a:t>
            </a:r>
            <a:r>
              <a:rPr lang="en-US" altLang="en-US" sz="1800" b="1" dirty="0">
                <a:latin typeface="Courier" charset="0"/>
                <a:ea typeface="標楷體" charset="-120"/>
              </a:rPr>
              <a:t> == 1, 1], s = 100, c = 'blue', label = 'Iris-</a:t>
            </a:r>
            <a:r>
              <a:rPr lang="en-US" altLang="en-US" sz="1800" b="1" dirty="0" err="1">
                <a:latin typeface="Courier" charset="0"/>
                <a:ea typeface="標楷體" charset="-120"/>
              </a:rPr>
              <a:t>versicolour</a:t>
            </a:r>
            <a:r>
              <a:rPr lang="en-US" altLang="en-US" sz="1800" b="1" dirty="0">
                <a:latin typeface="Courier" charset="0"/>
                <a:ea typeface="標楷體" charset="-120"/>
              </a:rPr>
              <a:t>')</a:t>
            </a:r>
          </a:p>
          <a:p>
            <a:r>
              <a:rPr lang="en-US" altLang="en-US" sz="1800" b="1" dirty="0" err="1">
                <a:latin typeface="Courier" charset="0"/>
                <a:ea typeface="標楷體" charset="-120"/>
              </a:rPr>
              <a:t>plt.scatter</a:t>
            </a:r>
            <a:r>
              <a:rPr lang="en-US" altLang="en-US" sz="1800" b="1" dirty="0">
                <a:latin typeface="Courier" charset="0"/>
                <a:ea typeface="標楷體" charset="-120"/>
              </a:rPr>
              <a:t>(X[</a:t>
            </a:r>
            <a:r>
              <a:rPr lang="en-US" altLang="en-US" sz="1800" b="1" dirty="0" err="1">
                <a:latin typeface="Courier" charset="0"/>
                <a:ea typeface="標楷體" charset="-120"/>
              </a:rPr>
              <a:t>y_kmeans</a:t>
            </a:r>
            <a:r>
              <a:rPr lang="en-US" altLang="en-US" sz="1800" b="1" dirty="0">
                <a:latin typeface="Courier" charset="0"/>
                <a:ea typeface="標楷體" charset="-120"/>
              </a:rPr>
              <a:t> == 2, 0], X[</a:t>
            </a:r>
            <a:r>
              <a:rPr lang="en-US" altLang="en-US" sz="1800" b="1" dirty="0" err="1">
                <a:latin typeface="Courier" charset="0"/>
                <a:ea typeface="標楷體" charset="-120"/>
              </a:rPr>
              <a:t>y_kmeans</a:t>
            </a:r>
            <a:r>
              <a:rPr lang="en-US" altLang="en-US" sz="1800" b="1" dirty="0">
                <a:latin typeface="Courier" charset="0"/>
                <a:ea typeface="標楷體" charset="-120"/>
              </a:rPr>
              <a:t> == 2, 1], s = 100, c = 'green', label = 'Iris-virginica')</a:t>
            </a:r>
          </a:p>
          <a:p>
            <a:endParaRPr lang="en-US" altLang="en-US" sz="1800" b="1" dirty="0">
              <a:latin typeface="Courier" charset="0"/>
              <a:ea typeface="標楷體" charset="-120"/>
            </a:endParaRPr>
          </a:p>
          <a:p>
            <a:r>
              <a:rPr lang="en-US" altLang="en-US" sz="1800" b="1" dirty="0">
                <a:latin typeface="Courier" charset="0"/>
                <a:ea typeface="標楷體" charset="-120"/>
              </a:rPr>
              <a:t>#Plotting the centroids of the clusters</a:t>
            </a:r>
          </a:p>
          <a:p>
            <a:r>
              <a:rPr lang="en-US" altLang="en-US" sz="1800" b="1" dirty="0" err="1">
                <a:latin typeface="Courier" charset="0"/>
                <a:ea typeface="標楷體" charset="-120"/>
              </a:rPr>
              <a:t>plt.scatter</a:t>
            </a:r>
            <a:r>
              <a:rPr lang="en-US" altLang="en-US" sz="1800" b="1" dirty="0">
                <a:latin typeface="Courier" charset="0"/>
                <a:ea typeface="標楷體" charset="-120"/>
              </a:rPr>
              <a:t>(</a:t>
            </a:r>
            <a:r>
              <a:rPr lang="en-US" altLang="en-US" sz="1800" b="1" dirty="0" err="1">
                <a:latin typeface="Courier" charset="0"/>
                <a:ea typeface="標楷體" charset="-120"/>
              </a:rPr>
              <a:t>kmeans.cluster_centers</a:t>
            </a:r>
            <a:r>
              <a:rPr lang="en-US" altLang="en-US" sz="1800" b="1" dirty="0">
                <a:latin typeface="Courier" charset="0"/>
                <a:ea typeface="標楷體" charset="-120"/>
              </a:rPr>
              <a:t>_[:, 0], </a:t>
            </a:r>
            <a:r>
              <a:rPr lang="en-US" altLang="en-US" sz="1800" b="1" dirty="0" err="1">
                <a:latin typeface="Courier" charset="0"/>
                <a:ea typeface="標楷體" charset="-120"/>
              </a:rPr>
              <a:t>kmeans.cluster_centers</a:t>
            </a:r>
            <a:r>
              <a:rPr lang="en-US" altLang="en-US" sz="1800" b="1" dirty="0">
                <a:latin typeface="Courier" charset="0"/>
                <a:ea typeface="標楷體" charset="-120"/>
              </a:rPr>
              <a:t>_[:,1], s = 100, c = 'yellow', label = 'Centroids')</a:t>
            </a:r>
          </a:p>
          <a:p>
            <a:endParaRPr lang="en-US" altLang="en-US" sz="1800" b="1" dirty="0">
              <a:latin typeface="Courier" charset="0"/>
              <a:ea typeface="標楷體" charset="-120"/>
            </a:endParaRPr>
          </a:p>
          <a:p>
            <a:r>
              <a:rPr lang="en-US" altLang="en-US" sz="1800" b="1" dirty="0" err="1">
                <a:latin typeface="Courier" charset="0"/>
                <a:ea typeface="標楷體" charset="-120"/>
              </a:rPr>
              <a:t>plt.legend</a:t>
            </a:r>
            <a:r>
              <a:rPr lang="en-US" altLang="en-US" sz="1800" b="1" dirty="0">
                <a:latin typeface="Courier" charset="0"/>
                <a:ea typeface="標楷體" charset="-120"/>
              </a:rPr>
              <a:t>()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6975BF4-8EB8-0843-89FD-6E48A217EA22}"/>
              </a:ext>
            </a:extLst>
          </p:cNvPr>
          <p:cNvSpPr/>
          <p:nvPr/>
        </p:nvSpPr>
        <p:spPr>
          <a:xfrm>
            <a:off x="4789968" y="6552339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sz="1200" dirty="0">
              <a:hlinkClick r:id="rId4"/>
            </a:endParaRPr>
          </a:p>
        </p:txBody>
      </p:sp>
    </p:spTree>
    <p:extLst>
      <p:ext uri="{BB962C8B-B14F-4D97-AF65-F5344CB8AC3E}">
        <p14:creationId xmlns:p14="http://schemas.microsoft.com/office/powerpoint/2010/main" val="1181426651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7AB0F2-3CA5-9445-A791-78C26065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141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A596655-B90E-5347-9106-E304F205C9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3426" y="2614595"/>
            <a:ext cx="5079517" cy="3991662"/>
          </a:xfrm>
          <a:prstGeom prst="rect">
            <a:avLst/>
          </a:prstGeom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05887571-6C07-EF45-8CA8-0E4423AE69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9650" y="12527"/>
            <a:ext cx="7488238" cy="601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ko-KR" sz="4400" b="1" i="1" dirty="0">
                <a:solidFill>
                  <a:schemeClr val="accent1"/>
                </a:solidFill>
                <a:ea typeface="Gulim" charset="-127"/>
              </a:rPr>
              <a:t>K-Means</a:t>
            </a:r>
            <a:r>
              <a:rPr lang="en-US" altLang="ko-KR" sz="4400" b="1" dirty="0">
                <a:solidFill>
                  <a:schemeClr val="accent1"/>
                </a:solidFill>
                <a:ea typeface="Gulim" charset="-127"/>
              </a:rPr>
              <a:t> Clustering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953B199-B12A-8642-8046-9C389C71465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1471" y="1357111"/>
            <a:ext cx="8834907" cy="12661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3A92B5E-F9EA-E148-8CC2-ADD81C068D2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1472" y="753078"/>
            <a:ext cx="8834907" cy="51443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3B6A5A4-6E01-874F-87D5-7F3949B7BE42}"/>
              </a:ext>
            </a:extLst>
          </p:cNvPr>
          <p:cNvSpPr/>
          <p:nvPr/>
        </p:nvSpPr>
        <p:spPr>
          <a:xfrm>
            <a:off x="4789968" y="6552339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5"/>
              </a:rPr>
              <a:t>https://tinyurl.com/aintpupython101</a:t>
            </a:r>
            <a:endParaRPr lang="en-US" sz="1200" dirty="0">
              <a:hlinkClick r:id="rId6"/>
            </a:endParaRPr>
          </a:p>
        </p:txBody>
      </p:sp>
    </p:spTree>
    <p:extLst>
      <p:ext uri="{BB962C8B-B14F-4D97-AF65-F5344CB8AC3E}">
        <p14:creationId xmlns:p14="http://schemas.microsoft.com/office/powerpoint/2010/main" val="2388681185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142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1167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75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Market Segmentation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dirty="0">
              <a:hlinkClick r:id="rId3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DE4A88-00C4-FE46-A01A-7B3BA802056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346460"/>
            <a:ext cx="9144000" cy="4962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31799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143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0"/>
            <a:ext cx="8229600" cy="1037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75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Mall Customer Segmentation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dirty="0">
              <a:hlinkClick r:id="rId3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9D7F60-E507-F949-B379-263FCB00EAB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268761"/>
            <a:ext cx="9144000" cy="5020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95916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144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dirty="0">
              <a:hlinkClick r:id="rId3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81D5E0-8448-ED4A-B340-48EFE70F85D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6143" y="1294444"/>
            <a:ext cx="9144000" cy="4939779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13BD5B6A-EC5C-4D46-B2CF-68746F0D76A5}"/>
              </a:ext>
            </a:extLst>
          </p:cNvPr>
          <p:cNvSpPr txBox="1">
            <a:spLocks/>
          </p:cNvSpPr>
          <p:nvPr/>
        </p:nvSpPr>
        <p:spPr bwMode="auto">
          <a:xfrm>
            <a:off x="1981200" y="0"/>
            <a:ext cx="8229600" cy="1037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75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Mall Customer Segmentation</a:t>
            </a:r>
          </a:p>
        </p:txBody>
      </p:sp>
    </p:spTree>
    <p:extLst>
      <p:ext uri="{BB962C8B-B14F-4D97-AF65-F5344CB8AC3E}">
        <p14:creationId xmlns:p14="http://schemas.microsoft.com/office/powerpoint/2010/main" val="15011009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145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dirty="0">
              <a:hlinkClick r:id="rId3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7E4716-CBEC-F240-82AC-E744D3C0030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350963"/>
            <a:ext cx="9144000" cy="4873451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FBB43E7A-D2D1-A848-BB85-FBA014F2E963}"/>
              </a:ext>
            </a:extLst>
          </p:cNvPr>
          <p:cNvSpPr txBox="1">
            <a:spLocks/>
          </p:cNvSpPr>
          <p:nvPr/>
        </p:nvSpPr>
        <p:spPr bwMode="auto">
          <a:xfrm>
            <a:off x="1981200" y="0"/>
            <a:ext cx="8229600" cy="1037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75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Mall Customer Segmentation</a:t>
            </a:r>
          </a:p>
        </p:txBody>
      </p:sp>
    </p:spTree>
    <p:extLst>
      <p:ext uri="{BB962C8B-B14F-4D97-AF65-F5344CB8AC3E}">
        <p14:creationId xmlns:p14="http://schemas.microsoft.com/office/powerpoint/2010/main" val="1667331513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EA975-0CDB-B44E-BBD7-7E1EC886D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9116" y="274638"/>
            <a:ext cx="9339022" cy="6245225"/>
          </a:xfrm>
        </p:spPr>
        <p:txBody>
          <a:bodyPr>
            <a:normAutofit/>
          </a:bodyPr>
          <a:lstStyle/>
          <a:p>
            <a:r>
              <a:rPr lang="en-US" sz="7200" dirty="0">
                <a:solidFill>
                  <a:srgbClr val="C00000"/>
                </a:solidFill>
              </a:rPr>
              <a:t>Machine Learning:</a:t>
            </a:r>
            <a:br>
              <a:rPr lang="en-US" sz="7200" dirty="0">
                <a:solidFill>
                  <a:srgbClr val="C00000"/>
                </a:solidFill>
              </a:rPr>
            </a:br>
            <a:r>
              <a:rPr lang="en-US" sz="7200" dirty="0">
                <a:solidFill>
                  <a:srgbClr val="C00000"/>
                </a:solidFill>
              </a:rPr>
              <a:t>Unsupervised Learning:</a:t>
            </a:r>
            <a:br>
              <a:rPr lang="en-US" sz="7200" dirty="0">
                <a:solidFill>
                  <a:srgbClr val="C00000"/>
                </a:solidFill>
              </a:rPr>
            </a:br>
            <a:r>
              <a:rPr lang="en-US" sz="7200" dirty="0">
                <a:solidFill>
                  <a:srgbClr val="C00000"/>
                </a:solidFill>
              </a:rPr>
              <a:t> Association Analysis, </a:t>
            </a:r>
            <a:r>
              <a:rPr lang="en-US" sz="6600" dirty="0">
                <a:solidFill>
                  <a:srgbClr val="C00000"/>
                </a:solidFill>
              </a:rPr>
              <a:t>Market Basket Analysis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10F66E-4DE7-D744-B853-E71763365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146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0744023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021E3B-1EE8-E744-9F39-84367D990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147</a:t>
            </a:fld>
            <a:endParaRPr lang="zh-TW" altLang="en-US"/>
          </a:p>
        </p:txBody>
      </p:sp>
      <p:sp>
        <p:nvSpPr>
          <p:cNvPr id="6" name="矩形 4">
            <a:extLst>
              <a:ext uri="{FF2B5EF4-FFF2-40B4-BE49-F238E27FC236}">
                <a16:creationId xmlns:a16="http://schemas.microsoft.com/office/drawing/2014/main" id="{4163D7AB-7BD2-BF44-A175-DB63167701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9249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918C6A-2211-8347-BA3F-3E58E53EF91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0207" y="789718"/>
            <a:ext cx="5475310" cy="5865667"/>
          </a:xfrm>
          <a:prstGeom prst="rect">
            <a:avLst/>
          </a:prstGeom>
        </p:spPr>
      </p:pic>
      <p:sp>
        <p:nvSpPr>
          <p:cNvPr id="12" name="圓角矩形 5">
            <a:extLst>
              <a:ext uri="{FF2B5EF4-FFF2-40B4-BE49-F238E27FC236}">
                <a16:creationId xmlns:a16="http://schemas.microsoft.com/office/drawing/2014/main" id="{EBEB4B97-7DA5-E84F-B100-1874B417C18F}"/>
              </a:ext>
            </a:extLst>
          </p:cNvPr>
          <p:cNvSpPr/>
          <p:nvPr/>
        </p:nvSpPr>
        <p:spPr>
          <a:xfrm>
            <a:off x="5427216" y="3212976"/>
            <a:ext cx="5545967" cy="1943452"/>
          </a:xfrm>
          <a:prstGeom prst="roundRect">
            <a:avLst>
              <a:gd name="adj" fmla="val 8260"/>
            </a:avLst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1389D9EC-F22B-234E-9259-31B0000118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8675" y="3376081"/>
            <a:ext cx="3658868" cy="1597389"/>
          </a:xfrm>
          <a:prstGeom prst="roundRect">
            <a:avLst>
              <a:gd name="adj" fmla="val 10737"/>
            </a:avLst>
          </a:prstGeom>
          <a:solidFill>
            <a:srgbClr val="FFD579"/>
          </a:solidFill>
          <a:ln w="28575">
            <a:solidFill>
              <a:schemeClr val="accent6">
                <a:lumMod val="75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600" b="1" dirty="0">
                <a:solidFill>
                  <a:srgbClr val="C00000"/>
                </a:solidFill>
              </a:rPr>
              <a:t>Association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4EAA6CB-971F-734C-933D-D0EA2D9F61EF}"/>
              </a:ext>
            </a:extLst>
          </p:cNvPr>
          <p:cNvSpPr/>
          <p:nvPr/>
        </p:nvSpPr>
        <p:spPr>
          <a:xfrm>
            <a:off x="1678677" y="1038216"/>
            <a:ext cx="365886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Unsupervised Learning: </a:t>
            </a:r>
            <a:b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Association  Analysis</a:t>
            </a:r>
          </a:p>
          <a:p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Market-basket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6083EB5-8C64-43F9-33E1-F0A61B92B1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671" y="44624"/>
            <a:ext cx="11150221" cy="637764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Machine Learning: Data Mining Tasks &amp; Methods</a:t>
            </a:r>
            <a:endParaRPr lang="en-US" sz="40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8298108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ECC6FDB1-4995-D448-9565-65185C9BE916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148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graphicFrame>
        <p:nvGraphicFramePr>
          <p:cNvPr id="6" name="表格 5"/>
          <p:cNvGraphicFramePr>
            <a:graphicFrameLocks noGrp="1"/>
          </p:cNvGraphicFramePr>
          <p:nvPr/>
        </p:nvGraphicFramePr>
        <p:xfrm>
          <a:off x="3273425" y="946150"/>
          <a:ext cx="5905500" cy="560863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178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876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3160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3200" kern="100" dirty="0">
                          <a:effectLst/>
                        </a:rPr>
                        <a:t>Transaction ID</a:t>
                      </a:r>
                      <a:endParaRPr lang="zh-TW" sz="32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3200" kern="100" dirty="0">
                          <a:effectLst/>
                        </a:rPr>
                        <a:t>Items bought</a:t>
                      </a:r>
                      <a:endParaRPr lang="zh-TW" sz="32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77" marR="68577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770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3200" kern="100" dirty="0">
                          <a:effectLst/>
                        </a:rPr>
                        <a:t>T01</a:t>
                      </a:r>
                      <a:endParaRPr lang="zh-TW" sz="32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3200" kern="100">
                          <a:effectLst/>
                        </a:rPr>
                        <a:t>A, B, D</a:t>
                      </a:r>
                      <a:endParaRPr lang="zh-TW" sz="32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77" marR="68577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770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3200" kern="100">
                          <a:effectLst/>
                        </a:rPr>
                        <a:t>T02</a:t>
                      </a:r>
                      <a:endParaRPr lang="zh-TW" sz="32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3200" kern="100">
                          <a:effectLst/>
                        </a:rPr>
                        <a:t>A, C, D </a:t>
                      </a:r>
                      <a:endParaRPr lang="zh-TW" sz="32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77" marR="68577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770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3200" kern="100">
                          <a:effectLst/>
                        </a:rPr>
                        <a:t>T03</a:t>
                      </a:r>
                      <a:endParaRPr lang="zh-TW" sz="32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3200" kern="100">
                          <a:effectLst/>
                        </a:rPr>
                        <a:t>B, C, D, E </a:t>
                      </a:r>
                      <a:endParaRPr lang="zh-TW" sz="32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77" marR="68577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770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3200" kern="100">
                          <a:effectLst/>
                        </a:rPr>
                        <a:t>T04</a:t>
                      </a:r>
                      <a:endParaRPr lang="zh-TW" sz="32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3200" kern="100">
                          <a:effectLst/>
                        </a:rPr>
                        <a:t>A, B, D</a:t>
                      </a:r>
                      <a:endParaRPr lang="zh-TW" sz="32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77" marR="68577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770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3200" kern="100">
                          <a:effectLst/>
                        </a:rPr>
                        <a:t>T05</a:t>
                      </a:r>
                      <a:endParaRPr lang="zh-TW" sz="32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3200" kern="100">
                          <a:effectLst/>
                        </a:rPr>
                        <a:t>A, B, C, E</a:t>
                      </a:r>
                      <a:endParaRPr lang="zh-TW" sz="32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77" marR="68577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8770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3200" kern="100">
                          <a:effectLst/>
                        </a:rPr>
                        <a:t>T06</a:t>
                      </a:r>
                      <a:endParaRPr lang="zh-TW" sz="32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3200" kern="100">
                          <a:effectLst/>
                        </a:rPr>
                        <a:t>A, C</a:t>
                      </a:r>
                      <a:endParaRPr lang="zh-TW" sz="32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77" marR="68577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8770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3200" kern="100">
                          <a:effectLst/>
                        </a:rPr>
                        <a:t>T07</a:t>
                      </a:r>
                      <a:endParaRPr lang="zh-TW" sz="32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3200" kern="100">
                          <a:effectLst/>
                        </a:rPr>
                        <a:t>B, C, D</a:t>
                      </a:r>
                      <a:endParaRPr lang="zh-TW" sz="32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77" marR="68577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8770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3200" kern="100">
                          <a:effectLst/>
                        </a:rPr>
                        <a:t>T08</a:t>
                      </a:r>
                      <a:endParaRPr lang="zh-TW" sz="32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3200" kern="100">
                          <a:effectLst/>
                        </a:rPr>
                        <a:t>B, D</a:t>
                      </a:r>
                      <a:endParaRPr lang="zh-TW" sz="32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77" marR="68577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8770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3200" kern="100">
                          <a:effectLst/>
                        </a:rPr>
                        <a:t>T09</a:t>
                      </a:r>
                      <a:endParaRPr lang="zh-TW" sz="32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3200" kern="100">
                          <a:effectLst/>
                        </a:rPr>
                        <a:t>A, C, E </a:t>
                      </a:r>
                      <a:endParaRPr lang="zh-TW" sz="32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77" marR="68577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8770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3200" kern="100" dirty="0">
                          <a:effectLst/>
                        </a:rPr>
                        <a:t>T10</a:t>
                      </a:r>
                      <a:endParaRPr lang="zh-TW" sz="32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3200" kern="100" dirty="0">
                          <a:effectLst/>
                        </a:rPr>
                        <a:t>B, D</a:t>
                      </a:r>
                      <a:endParaRPr lang="zh-TW" sz="32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77" marR="68577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11305" name="矩形 6"/>
          <p:cNvSpPr>
            <a:spLocks noChangeArrowheads="1"/>
          </p:cNvSpPr>
          <p:nvPr/>
        </p:nvSpPr>
        <p:spPr bwMode="auto">
          <a:xfrm>
            <a:off x="3216275" y="115889"/>
            <a:ext cx="601980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4400" b="1">
                <a:solidFill>
                  <a:schemeClr val="accent1"/>
                </a:solidFill>
                <a:latin typeface="Arial" charset="0"/>
              </a:rPr>
              <a:t>Transaction Database</a:t>
            </a:r>
            <a:endParaRPr lang="zh-TW" altLang="zh-TW" sz="4400" b="1">
              <a:solidFill>
                <a:schemeClr val="accent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4457281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標題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107112"/>
          </a:xfrm>
        </p:spPr>
        <p:txBody>
          <a:bodyPr/>
          <a:lstStyle/>
          <a:p>
            <a:r>
              <a:rPr lang="en-US" altLang="zh-TW" sz="9600">
                <a:solidFill>
                  <a:srgbClr val="FF0000"/>
                </a:solidFill>
                <a:latin typeface="Calibri" charset="0"/>
                <a:ea typeface="標楷體" charset="-120"/>
              </a:rPr>
              <a:t>Association Analysis</a:t>
            </a:r>
            <a:endParaRPr lang="zh-TW" altLang="en-US" sz="9600">
              <a:solidFill>
                <a:srgbClr val="FF0000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40963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3806EE0F-05F8-674B-A13A-16D5517C7DF5}" type="slidenum">
              <a:rPr kumimoji="0" lang="zh-TW" altLang="en-US">
                <a:solidFill>
                  <a:srgbClr val="898989"/>
                </a:solidFill>
                <a:latin typeface="Calibri" charset="0"/>
              </a:rPr>
              <a:pPr eaLnBrk="1" hangingPunct="1"/>
              <a:t>149</a:t>
            </a:fld>
            <a:endParaRPr kumimoji="0" lang="zh-TW" altLang="en-US">
              <a:solidFill>
                <a:srgbClr val="898989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83952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C8D7D-80A7-9C44-AC14-7C213783A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9975" y="122238"/>
            <a:ext cx="8760541" cy="1984303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Reinforcement Learning (DL)</a:t>
            </a:r>
            <a:endParaRPr lang="en-US" sz="3200" b="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B2875C-0D07-C946-B2E0-EB049C68E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15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2F2A46-342F-BD47-959B-D697CC7964CB}"/>
              </a:ext>
            </a:extLst>
          </p:cNvPr>
          <p:cNvSpPr/>
          <p:nvPr/>
        </p:nvSpPr>
        <p:spPr>
          <a:xfrm>
            <a:off x="1965543" y="6606258"/>
            <a:ext cx="823140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Richard S. Sutton &amp; Andrew G.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Barto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(2018), Reinforcement Learning: An Introduction, 2nd Edition, A Bradford Book.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A93A4EEF-E6AA-3F4E-A406-95D287D4F0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3629" y="2501160"/>
            <a:ext cx="1273629" cy="767312"/>
          </a:xfrm>
          <a:prstGeom prst="roundRect">
            <a:avLst>
              <a:gd name="adj" fmla="val 13637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Agent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E51BB8B-A5E7-1D41-B482-205B966688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6218" y="4138657"/>
            <a:ext cx="2481943" cy="880859"/>
          </a:xfrm>
          <a:prstGeom prst="roundRect">
            <a:avLst>
              <a:gd name="adj" fmla="val 18924"/>
            </a:avLst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Environment</a:t>
            </a:r>
          </a:p>
        </p:txBody>
      </p:sp>
      <p:cxnSp>
        <p:nvCxnSpPr>
          <p:cNvPr id="11" name="Elbow Connector 10">
            <a:extLst>
              <a:ext uri="{FF2B5EF4-FFF2-40B4-BE49-F238E27FC236}">
                <a16:creationId xmlns:a16="http://schemas.microsoft.com/office/drawing/2014/main" id="{1E9B0CED-362A-EC4D-B31F-9A86D2DBF9A5}"/>
              </a:ext>
            </a:extLst>
          </p:cNvPr>
          <p:cNvCxnSpPr>
            <a:cxnSpLocks/>
            <a:stCxn id="8" idx="3"/>
            <a:endCxn id="9" idx="3"/>
          </p:cNvCxnSpPr>
          <p:nvPr/>
        </p:nvCxnSpPr>
        <p:spPr>
          <a:xfrm>
            <a:off x="6837258" y="2884816"/>
            <a:ext cx="590903" cy="1694270"/>
          </a:xfrm>
          <a:prstGeom prst="bentConnector3">
            <a:avLst>
              <a:gd name="adj1" fmla="val 359991"/>
            </a:avLst>
          </a:prstGeom>
          <a:ln w="508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Elbow Connector 12">
            <a:extLst>
              <a:ext uri="{FF2B5EF4-FFF2-40B4-BE49-F238E27FC236}">
                <a16:creationId xmlns:a16="http://schemas.microsoft.com/office/drawing/2014/main" id="{2E6323A3-8BA0-AF4C-9A29-82ED3860ACA8}"/>
              </a:ext>
            </a:extLst>
          </p:cNvPr>
          <p:cNvCxnSpPr>
            <a:cxnSpLocks/>
            <a:stCxn id="9" idx="1"/>
            <a:endCxn id="8" idx="1"/>
          </p:cNvCxnSpPr>
          <p:nvPr/>
        </p:nvCxnSpPr>
        <p:spPr>
          <a:xfrm rot="10800000" flipH="1">
            <a:off x="4946217" y="2884816"/>
            <a:ext cx="617411" cy="1694270"/>
          </a:xfrm>
          <a:prstGeom prst="bentConnector3">
            <a:avLst>
              <a:gd name="adj1" fmla="val -252740"/>
            </a:avLst>
          </a:prstGeom>
          <a:ln w="508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8F5CC39F-4420-2F48-A24E-2988B0511D9C}"/>
              </a:ext>
            </a:extLst>
          </p:cNvPr>
          <p:cNvCxnSpPr>
            <a:cxnSpLocks/>
            <a:stCxn id="9" idx="0"/>
            <a:endCxn id="8" idx="2"/>
          </p:cNvCxnSpPr>
          <p:nvPr/>
        </p:nvCxnSpPr>
        <p:spPr>
          <a:xfrm flipV="1">
            <a:off x="6187189" y="3268472"/>
            <a:ext cx="13254" cy="870184"/>
          </a:xfrm>
          <a:prstGeom prst="straightConnector1">
            <a:avLst/>
          </a:prstGeom>
          <a:ln w="508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08AE28C1-2160-BE45-95FC-A300EF19A7E0}"/>
              </a:ext>
            </a:extLst>
          </p:cNvPr>
          <p:cNvSpPr txBox="1"/>
          <p:nvPr/>
        </p:nvSpPr>
        <p:spPr>
          <a:xfrm>
            <a:off x="7561471" y="2423152"/>
            <a:ext cx="10070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action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177EE5EE-6F71-F945-9760-AAC9FC3ED02E}"/>
              </a:ext>
            </a:extLst>
          </p:cNvPr>
          <p:cNvSpPr txBox="1"/>
          <p:nvPr/>
        </p:nvSpPr>
        <p:spPr>
          <a:xfrm>
            <a:off x="4969916" y="3518687"/>
            <a:ext cx="11272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reward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AF8BEB89-E91D-8E42-B050-01D7E6256D40}"/>
              </a:ext>
            </a:extLst>
          </p:cNvPr>
          <p:cNvSpPr txBox="1"/>
          <p:nvPr/>
        </p:nvSpPr>
        <p:spPr>
          <a:xfrm>
            <a:off x="3619797" y="2415898"/>
            <a:ext cx="17780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observation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E130D8D-172B-1D41-B271-BD73C2907E79}"/>
              </a:ext>
            </a:extLst>
          </p:cNvPr>
          <p:cNvSpPr txBox="1"/>
          <p:nvPr/>
        </p:nvSpPr>
        <p:spPr>
          <a:xfrm>
            <a:off x="3119036" y="2049534"/>
            <a:ext cx="5357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124950F-C7E6-1C47-8586-BAC1D6E38022}"/>
              </a:ext>
            </a:extLst>
          </p:cNvPr>
          <p:cNvSpPr txBox="1"/>
          <p:nvPr/>
        </p:nvSpPr>
        <p:spPr>
          <a:xfrm>
            <a:off x="7070155" y="2057673"/>
            <a:ext cx="5357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7EDD06F-F508-CF48-8811-BF8EB27F1CD4}"/>
              </a:ext>
            </a:extLst>
          </p:cNvPr>
          <p:cNvSpPr txBox="1"/>
          <p:nvPr/>
        </p:nvSpPr>
        <p:spPr>
          <a:xfrm>
            <a:off x="4508821" y="3217561"/>
            <a:ext cx="5357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4715622-5053-BF40-B11A-3DA984043056}"/>
              </a:ext>
            </a:extLst>
          </p:cNvPr>
          <p:cNvSpPr txBox="1"/>
          <p:nvPr/>
        </p:nvSpPr>
        <p:spPr>
          <a:xfrm>
            <a:off x="7739189" y="2877562"/>
            <a:ext cx="41069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2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B5C4674-299C-B541-BC55-05642B5CAE2E}"/>
              </a:ext>
            </a:extLst>
          </p:cNvPr>
          <p:cNvSpPr txBox="1"/>
          <p:nvPr/>
        </p:nvSpPr>
        <p:spPr>
          <a:xfrm>
            <a:off x="6193816" y="3550327"/>
            <a:ext cx="41069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2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en-US" sz="2200" i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2427619-DA6F-0142-8581-B969445AED83}"/>
              </a:ext>
            </a:extLst>
          </p:cNvPr>
          <p:cNvSpPr txBox="1"/>
          <p:nvPr/>
        </p:nvSpPr>
        <p:spPr>
          <a:xfrm>
            <a:off x="4274486" y="2877563"/>
            <a:ext cx="4411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22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en-US" sz="2200" i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7401564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42D1F054-C61A-B04B-932B-889DCA1ADD1D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150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pic>
        <p:nvPicPr>
          <p:cNvPr id="44035" name="Picture 2" descr="C:\Users\myday\Documents\My Dropbox\MydayDoc\TKU\TKU992\992_Myday\992_Data_Warehouse\References\Ch5\Ch5Fig_Page_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51089" y="836614"/>
            <a:ext cx="7488237" cy="5703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6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1"/>
            <a:ext cx="7793038" cy="765175"/>
          </a:xfrm>
        </p:spPr>
        <p:txBody>
          <a:bodyPr vert="horz" lIns="92075" tIns="46038" rIns="92075" bIns="46038" rtlCol="0" anchor="ctr">
            <a:normAutofit/>
          </a:bodyPr>
          <a:lstStyle/>
          <a:p>
            <a:r>
              <a:rPr lang="en-US" altLang="zh-TW" sz="3200">
                <a:solidFill>
                  <a:schemeClr val="accent1"/>
                </a:solidFill>
                <a:latin typeface="Calibri" charset="0"/>
                <a:ea typeface="標楷體" charset="-120"/>
              </a:rPr>
              <a:t>Market  Basket Analysis</a:t>
            </a:r>
          </a:p>
        </p:txBody>
      </p:sp>
      <p:sp>
        <p:nvSpPr>
          <p:cNvPr id="44037" name="文字方塊 32"/>
          <p:cNvSpPr txBox="1">
            <a:spLocks noChangeArrowheads="1"/>
          </p:cNvSpPr>
          <p:nvPr/>
        </p:nvSpPr>
        <p:spPr bwMode="auto">
          <a:xfrm>
            <a:off x="4872038" y="6597651"/>
            <a:ext cx="23034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200">
                <a:solidFill>
                  <a:srgbClr val="A6A6A6"/>
                </a:solidFill>
              </a:rPr>
              <a:t>Source: Han &amp; Kamber (2006)</a:t>
            </a:r>
            <a:endParaRPr lang="zh-TW" altLang="en-US" sz="120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0740699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9A3BD2-947C-8442-B60B-A7F54031A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16632"/>
            <a:ext cx="8229600" cy="74014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Python </a:t>
            </a:r>
            <a:r>
              <a:rPr lang="en-US" dirty="0" err="1">
                <a:solidFill>
                  <a:schemeClr val="accent1"/>
                </a:solidFill>
              </a:rPr>
              <a:t>mlxtend</a:t>
            </a:r>
            <a:r>
              <a:rPr lang="en-US" dirty="0">
                <a:solidFill>
                  <a:schemeClr val="accent1"/>
                </a:solidFill>
              </a:rPr>
              <a:t> Association Rules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ACA702-F7D7-C24A-8F59-143A4B9404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151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3FBA368-D5CA-3542-87B9-252FAE0CFD3C}"/>
              </a:ext>
            </a:extLst>
          </p:cNvPr>
          <p:cNvSpPr/>
          <p:nvPr/>
        </p:nvSpPr>
        <p:spPr>
          <a:xfrm>
            <a:off x="1857872" y="1010661"/>
            <a:ext cx="8558608" cy="5570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8000"/>
                </a:solidFill>
                <a:latin typeface="Courier New" panose="02070309020205020404" pitchFamily="49" charset="0"/>
              </a:rPr>
              <a:t># !pip install </a:t>
            </a:r>
            <a:r>
              <a:rPr lang="en-US" b="1" dirty="0" err="1">
                <a:solidFill>
                  <a:srgbClr val="008000"/>
                </a:solidFill>
                <a:latin typeface="Courier New" panose="02070309020205020404" pitchFamily="49" charset="0"/>
              </a:rPr>
              <a:t>mlxtend</a:t>
            </a:r>
            <a:endParaRPr lang="en-US" b="1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r>
              <a:rPr lang="en-US" b="1" dirty="0">
                <a:solidFill>
                  <a:srgbClr val="AF00DB"/>
                </a:solidFill>
                <a:latin typeface="Courier New" panose="02070309020205020404" pitchFamily="49" charset="0"/>
              </a:rPr>
              <a:t>import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pandas </a:t>
            </a:r>
            <a:r>
              <a:rPr lang="en-US" b="1" dirty="0">
                <a:solidFill>
                  <a:srgbClr val="AF00DB"/>
                </a:solidFill>
                <a:latin typeface="Courier New" panose="02070309020205020404" pitchFamily="49" charset="0"/>
              </a:rPr>
              <a:t>as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pd</a:t>
            </a:r>
          </a:p>
          <a:p>
            <a:r>
              <a:rPr lang="en-US" b="1" dirty="0">
                <a:solidFill>
                  <a:srgbClr val="AF00DB"/>
                </a:solidFill>
                <a:latin typeface="Courier New" panose="02070309020205020404" pitchFamily="49" charset="0"/>
              </a:rPr>
              <a:t>from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mlxtend.preprocessing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AF00DB"/>
                </a:solidFill>
                <a:latin typeface="Courier New" panose="02070309020205020404" pitchFamily="49" charset="0"/>
              </a:rPr>
              <a:t>import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TransactionEncoder</a:t>
            </a:r>
            <a:endParaRPr lang="en-US" b="1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r>
              <a:rPr lang="en-US" b="1" dirty="0">
                <a:solidFill>
                  <a:srgbClr val="AF00DB"/>
                </a:solidFill>
                <a:latin typeface="Courier New" panose="02070309020205020404" pitchFamily="49" charset="0"/>
              </a:rPr>
              <a:t>from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mlxtend.frequent_patterns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AF00DB"/>
                </a:solidFill>
                <a:latin typeface="Courier New" panose="02070309020205020404" pitchFamily="49" charset="0"/>
              </a:rPr>
              <a:t>import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apriori</a:t>
            </a:r>
            <a:endParaRPr lang="en-US" b="1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r>
              <a:rPr lang="en-US" b="1" dirty="0">
                <a:solidFill>
                  <a:srgbClr val="AF00DB"/>
                </a:solidFill>
                <a:latin typeface="Courier New" panose="02070309020205020404" pitchFamily="49" charset="0"/>
              </a:rPr>
              <a:t>from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mlxtend.frequent_patterns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AF00DB"/>
                </a:solidFill>
                <a:latin typeface="Courier New" panose="02070309020205020404" pitchFamily="49" charset="0"/>
              </a:rPr>
              <a:t>import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association_rules</a:t>
            </a:r>
            <a:endParaRPr lang="en-US" b="1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b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</a:b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dataset = [[</a:t>
            </a:r>
            <a:r>
              <a:rPr lang="en-US" sz="1400" b="1" dirty="0">
                <a:solidFill>
                  <a:srgbClr val="A31515"/>
                </a:solidFill>
                <a:latin typeface="Courier New" panose="02070309020205020404" pitchFamily="49" charset="0"/>
              </a:rPr>
              <a:t>'A'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r>
              <a:rPr lang="en-US" sz="1400" b="1" dirty="0">
                <a:solidFill>
                  <a:srgbClr val="A31515"/>
                </a:solidFill>
                <a:latin typeface="Courier New" panose="02070309020205020404" pitchFamily="49" charset="0"/>
              </a:rPr>
              <a:t>'B'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r>
              <a:rPr lang="en-US" sz="1400" b="1" dirty="0">
                <a:solidFill>
                  <a:srgbClr val="A31515"/>
                </a:solidFill>
                <a:latin typeface="Courier New" panose="02070309020205020404" pitchFamily="49" charset="0"/>
              </a:rPr>
              <a:t>'D’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],</a:t>
            </a:r>
          </a:p>
          <a:p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	[</a:t>
            </a:r>
            <a:r>
              <a:rPr lang="en-US" sz="1400" b="1" dirty="0">
                <a:solidFill>
                  <a:srgbClr val="A31515"/>
                </a:solidFill>
                <a:latin typeface="Courier New" panose="02070309020205020404" pitchFamily="49" charset="0"/>
              </a:rPr>
              <a:t>'A'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r>
              <a:rPr lang="en-US" sz="1400" b="1" dirty="0">
                <a:solidFill>
                  <a:srgbClr val="A31515"/>
                </a:solidFill>
                <a:latin typeface="Courier New" panose="02070309020205020404" pitchFamily="49" charset="0"/>
              </a:rPr>
              <a:t>'C'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r>
              <a:rPr lang="en-US" sz="1400" b="1" dirty="0">
                <a:solidFill>
                  <a:srgbClr val="A31515"/>
                </a:solidFill>
                <a:latin typeface="Courier New" panose="02070309020205020404" pitchFamily="49" charset="0"/>
              </a:rPr>
              <a:t>'D'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], </a:t>
            </a:r>
          </a:p>
          <a:p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	[</a:t>
            </a:r>
            <a:r>
              <a:rPr lang="en-US" sz="1400" b="1" dirty="0">
                <a:solidFill>
                  <a:srgbClr val="A31515"/>
                </a:solidFill>
                <a:latin typeface="Courier New" panose="02070309020205020404" pitchFamily="49" charset="0"/>
              </a:rPr>
              <a:t>'B'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r>
              <a:rPr lang="en-US" sz="1400" b="1" dirty="0">
                <a:solidFill>
                  <a:srgbClr val="A31515"/>
                </a:solidFill>
                <a:latin typeface="Courier New" panose="02070309020205020404" pitchFamily="49" charset="0"/>
              </a:rPr>
              <a:t>'C'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r>
              <a:rPr lang="en-US" sz="1400" b="1" dirty="0">
                <a:solidFill>
                  <a:srgbClr val="A31515"/>
                </a:solidFill>
                <a:latin typeface="Courier New" panose="02070309020205020404" pitchFamily="49" charset="0"/>
              </a:rPr>
              <a:t>'D'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r>
              <a:rPr lang="en-US" sz="1400" b="1" dirty="0">
                <a:solidFill>
                  <a:srgbClr val="A31515"/>
                </a:solidFill>
                <a:latin typeface="Courier New" panose="02070309020205020404" pitchFamily="49" charset="0"/>
              </a:rPr>
              <a:t>'E'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], </a:t>
            </a:r>
          </a:p>
          <a:p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	[</a:t>
            </a:r>
            <a:r>
              <a:rPr lang="en-US" sz="1400" b="1" dirty="0">
                <a:solidFill>
                  <a:srgbClr val="A31515"/>
                </a:solidFill>
                <a:latin typeface="Courier New" panose="02070309020205020404" pitchFamily="49" charset="0"/>
              </a:rPr>
              <a:t>'A'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r>
              <a:rPr lang="en-US" sz="1400" b="1" dirty="0">
                <a:solidFill>
                  <a:srgbClr val="A31515"/>
                </a:solidFill>
                <a:latin typeface="Courier New" panose="02070309020205020404" pitchFamily="49" charset="0"/>
              </a:rPr>
              <a:t>'B'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r>
              <a:rPr lang="en-US" sz="1400" b="1" dirty="0">
                <a:solidFill>
                  <a:srgbClr val="A31515"/>
                </a:solidFill>
                <a:latin typeface="Courier New" panose="02070309020205020404" pitchFamily="49" charset="0"/>
              </a:rPr>
              <a:t>'D’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],</a:t>
            </a:r>
          </a:p>
          <a:p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	[</a:t>
            </a:r>
            <a:r>
              <a:rPr lang="en-US" sz="1400" b="1" dirty="0">
                <a:solidFill>
                  <a:srgbClr val="A31515"/>
                </a:solidFill>
                <a:latin typeface="Courier New" panose="02070309020205020404" pitchFamily="49" charset="0"/>
              </a:rPr>
              <a:t>'A'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r>
              <a:rPr lang="en-US" sz="1400" b="1" dirty="0">
                <a:solidFill>
                  <a:srgbClr val="A31515"/>
                </a:solidFill>
                <a:latin typeface="Courier New" panose="02070309020205020404" pitchFamily="49" charset="0"/>
              </a:rPr>
              <a:t>'B'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r>
              <a:rPr lang="en-US" sz="1400" b="1" dirty="0">
                <a:solidFill>
                  <a:srgbClr val="A31515"/>
                </a:solidFill>
                <a:latin typeface="Courier New" panose="02070309020205020404" pitchFamily="49" charset="0"/>
              </a:rPr>
              <a:t>'C'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r>
              <a:rPr lang="en-US" sz="1400" b="1" dirty="0">
                <a:solidFill>
                  <a:srgbClr val="A31515"/>
                </a:solidFill>
                <a:latin typeface="Courier New" panose="02070309020205020404" pitchFamily="49" charset="0"/>
              </a:rPr>
              <a:t>'E’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],</a:t>
            </a:r>
          </a:p>
          <a:p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	[</a:t>
            </a:r>
            <a:r>
              <a:rPr lang="en-US" sz="1400" b="1" dirty="0">
                <a:solidFill>
                  <a:srgbClr val="A31515"/>
                </a:solidFill>
                <a:latin typeface="Courier New" panose="02070309020205020404" pitchFamily="49" charset="0"/>
              </a:rPr>
              <a:t>'A'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r>
              <a:rPr lang="en-US" sz="1400" b="1" dirty="0">
                <a:solidFill>
                  <a:srgbClr val="A31515"/>
                </a:solidFill>
                <a:latin typeface="Courier New" panose="02070309020205020404" pitchFamily="49" charset="0"/>
              </a:rPr>
              <a:t>'C’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],</a:t>
            </a:r>
          </a:p>
          <a:p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	[</a:t>
            </a:r>
            <a:r>
              <a:rPr lang="en-US" sz="1400" b="1" dirty="0">
                <a:solidFill>
                  <a:srgbClr val="A31515"/>
                </a:solidFill>
                <a:latin typeface="Courier New" panose="02070309020205020404" pitchFamily="49" charset="0"/>
              </a:rPr>
              <a:t>'B'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r>
              <a:rPr lang="en-US" sz="1400" b="1" dirty="0">
                <a:solidFill>
                  <a:srgbClr val="A31515"/>
                </a:solidFill>
                <a:latin typeface="Courier New" panose="02070309020205020404" pitchFamily="49" charset="0"/>
              </a:rPr>
              <a:t>'C'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r>
              <a:rPr lang="en-US" sz="1400" b="1" dirty="0">
                <a:solidFill>
                  <a:srgbClr val="A31515"/>
                </a:solidFill>
                <a:latin typeface="Courier New" panose="02070309020205020404" pitchFamily="49" charset="0"/>
              </a:rPr>
              <a:t>'D’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],</a:t>
            </a:r>
          </a:p>
          <a:p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	[</a:t>
            </a:r>
            <a:r>
              <a:rPr lang="en-US" sz="1400" b="1" dirty="0">
                <a:solidFill>
                  <a:srgbClr val="A31515"/>
                </a:solidFill>
                <a:latin typeface="Courier New" panose="02070309020205020404" pitchFamily="49" charset="0"/>
              </a:rPr>
              <a:t>'B'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r>
              <a:rPr lang="en-US" sz="1400" b="1" dirty="0">
                <a:solidFill>
                  <a:srgbClr val="A31515"/>
                </a:solidFill>
                <a:latin typeface="Courier New" panose="02070309020205020404" pitchFamily="49" charset="0"/>
              </a:rPr>
              <a:t>'D’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],</a:t>
            </a:r>
          </a:p>
          <a:p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	[</a:t>
            </a:r>
            <a:r>
              <a:rPr lang="en-US" sz="1400" b="1" dirty="0">
                <a:solidFill>
                  <a:srgbClr val="A31515"/>
                </a:solidFill>
                <a:latin typeface="Courier New" panose="02070309020205020404" pitchFamily="49" charset="0"/>
              </a:rPr>
              <a:t>'A'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r>
              <a:rPr lang="en-US" sz="1400" b="1" dirty="0">
                <a:solidFill>
                  <a:srgbClr val="A31515"/>
                </a:solidFill>
                <a:latin typeface="Courier New" panose="02070309020205020404" pitchFamily="49" charset="0"/>
              </a:rPr>
              <a:t>'C'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r>
              <a:rPr lang="en-US" sz="1400" b="1" dirty="0">
                <a:solidFill>
                  <a:srgbClr val="A31515"/>
                </a:solidFill>
                <a:latin typeface="Courier New" panose="02070309020205020404" pitchFamily="49" charset="0"/>
              </a:rPr>
              <a:t>'E'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], </a:t>
            </a:r>
          </a:p>
          <a:p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	[</a:t>
            </a:r>
            <a:r>
              <a:rPr lang="en-US" sz="1400" b="1" dirty="0">
                <a:solidFill>
                  <a:srgbClr val="A31515"/>
                </a:solidFill>
                <a:latin typeface="Courier New" panose="02070309020205020404" pitchFamily="49" charset="0"/>
              </a:rPr>
              <a:t>'B'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r>
              <a:rPr lang="en-US" sz="1400" b="1" dirty="0">
                <a:solidFill>
                  <a:srgbClr val="A31515"/>
                </a:solidFill>
                <a:latin typeface="Courier New" panose="02070309020205020404" pitchFamily="49" charset="0"/>
              </a:rPr>
              <a:t>'D'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]]</a:t>
            </a:r>
          </a:p>
          <a:p>
            <a:b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</a:br>
            <a:r>
              <a:rPr lang="en-US" sz="1400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te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 = </a:t>
            </a:r>
            <a:r>
              <a:rPr lang="en-US" sz="1400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TransactionEncoder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()</a:t>
            </a:r>
          </a:p>
          <a:p>
            <a:r>
              <a:rPr lang="en-US" sz="1400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te_ary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 = </a:t>
            </a:r>
            <a:r>
              <a:rPr lang="en-US" sz="1400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te.fit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(dataset).transform(dataset)</a:t>
            </a:r>
          </a:p>
          <a:p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df = </a:t>
            </a:r>
            <a:r>
              <a:rPr lang="en-US" sz="1400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pd.DataFrame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400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te_ary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, columns=</a:t>
            </a:r>
            <a:r>
              <a:rPr lang="en-US" sz="1400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te.columns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_)</a:t>
            </a:r>
          </a:p>
          <a:p>
            <a:r>
              <a:rPr lang="en-US" sz="1400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frequent_itemsets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 = </a:t>
            </a:r>
            <a:r>
              <a:rPr lang="en-US" sz="1400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apriori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(df, </a:t>
            </a:r>
            <a:r>
              <a:rPr lang="en-US" sz="1400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min_support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=</a:t>
            </a:r>
            <a:r>
              <a:rPr lang="en-US" sz="1400" b="1" dirty="0">
                <a:solidFill>
                  <a:srgbClr val="09885A"/>
                </a:solidFill>
                <a:latin typeface="Courier New" panose="02070309020205020404" pitchFamily="49" charset="0"/>
              </a:rPr>
              <a:t>0.2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r>
              <a:rPr lang="en-US" sz="1400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use_colnames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=</a:t>
            </a:r>
            <a:r>
              <a:rPr lang="en-US" sz="1400" b="1" dirty="0">
                <a:solidFill>
                  <a:srgbClr val="0000FF"/>
                </a:solidFill>
                <a:latin typeface="Courier New" panose="02070309020205020404" pitchFamily="49" charset="0"/>
              </a:rPr>
              <a:t>True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)</a:t>
            </a:r>
          </a:p>
          <a:p>
            <a:r>
              <a:rPr lang="en-US" sz="1400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association_rules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400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frequent_itemsets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, metric=</a:t>
            </a:r>
            <a:r>
              <a:rPr lang="en-US" sz="1400" b="1" dirty="0">
                <a:solidFill>
                  <a:srgbClr val="A31515"/>
                </a:solidFill>
                <a:latin typeface="Courier New" panose="02070309020205020404" pitchFamily="49" charset="0"/>
              </a:rPr>
              <a:t>"confidence"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r>
              <a:rPr lang="en-US" sz="1400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min_threshold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=</a:t>
            </a:r>
            <a:r>
              <a:rPr lang="en-US" sz="1400" b="1" dirty="0">
                <a:solidFill>
                  <a:srgbClr val="09885A"/>
                </a:solidFill>
                <a:latin typeface="Courier New" panose="02070309020205020404" pitchFamily="49" charset="0"/>
              </a:rPr>
              <a:t>0.8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)</a:t>
            </a:r>
          </a:p>
          <a:p>
            <a:endParaRPr lang="en-US" sz="1400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endParaRPr lang="en-US" sz="1400" dirty="0">
              <a:solidFill>
                <a:srgbClr val="000000"/>
              </a:solidFill>
              <a:latin typeface="Courier New" panose="02070309020205020404" pitchFamily="49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F1BD1F6-910F-0647-BBF6-D46D067C26D5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dirty="0">
              <a:hlinkClick r:id="rId3"/>
            </a:endParaRPr>
          </a:p>
        </p:txBody>
      </p:sp>
    </p:spTree>
    <p:extLst>
      <p:ext uri="{BB962C8B-B14F-4D97-AF65-F5344CB8AC3E}">
        <p14:creationId xmlns:p14="http://schemas.microsoft.com/office/powerpoint/2010/main" val="2814564101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68BBF5-50A7-A34C-AB91-F4E66B4E5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152</a:t>
            </a:fld>
            <a:endParaRPr lang="zh-TW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A1F246-1107-E441-8BB9-B38F3AA4C49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3512" y="1095144"/>
            <a:ext cx="8856984" cy="5286184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09617CCE-0F46-9C43-BBFA-D7CE8C8A74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16632"/>
            <a:ext cx="8229600" cy="74014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Python </a:t>
            </a:r>
            <a:r>
              <a:rPr lang="en-US" dirty="0" err="1">
                <a:solidFill>
                  <a:schemeClr val="accent1"/>
                </a:solidFill>
              </a:rPr>
              <a:t>mlxtend</a:t>
            </a:r>
            <a:r>
              <a:rPr lang="en-US" dirty="0">
                <a:solidFill>
                  <a:schemeClr val="accent1"/>
                </a:solidFill>
              </a:rPr>
              <a:t> Association Rules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2F5499D-D03D-AF46-A1CE-E472786EF21E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</p:spTree>
    <p:extLst>
      <p:ext uri="{BB962C8B-B14F-4D97-AF65-F5344CB8AC3E}">
        <p14:creationId xmlns:p14="http://schemas.microsoft.com/office/powerpoint/2010/main" val="1051865761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153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>
                <a:solidFill>
                  <a:schemeClr val="accent1"/>
                </a:solidFill>
              </a:rPr>
              <a:t>Python in Google Colab (Python101)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E2142D2-3D74-E746-AF4F-F845C8CB7B98}"/>
              </a:ext>
            </a:extLst>
          </p:cNvPr>
          <p:cNvSpPr/>
          <p:nvPr/>
        </p:nvSpPr>
        <p:spPr>
          <a:xfrm>
            <a:off x="1631504" y="662843"/>
            <a:ext cx="8928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https://colab.research.google.com/drive/1FEG6DnGvwfUbeo4zJ1zTunjMqf2RkCrT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F4AA2F-DDB8-BF44-A680-E5C1853FC6F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9075" y="1268760"/>
            <a:ext cx="914400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389189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4DBE6B-3E6E-E74B-BC00-6FB6137FF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154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61FFBF6-3BEA-CE43-AACA-1FE657F934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3257" y="2779718"/>
            <a:ext cx="8540968" cy="3443288"/>
          </a:xfrm>
          <a:prstGeom prst="rect">
            <a:avLst/>
          </a:prstGeom>
        </p:spPr>
      </p:pic>
      <p:sp>
        <p:nvSpPr>
          <p:cNvPr id="12" name="Rectangle 1">
            <a:extLst>
              <a:ext uri="{FF2B5EF4-FFF2-40B4-BE49-F238E27FC236}">
                <a16:creationId xmlns:a16="http://schemas.microsoft.com/office/drawing/2014/main" id="{D32E7AC9-C054-1F4B-9875-053EFEDEAD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29029" y="64599"/>
            <a:ext cx="8713788" cy="2522046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b="1" dirty="0">
                <a:latin typeface="Courier" charset="0"/>
                <a:ea typeface="標楷體" charset="-120"/>
              </a:rPr>
              <a:t># ! pip install </a:t>
            </a:r>
            <a:r>
              <a:rPr lang="en-US" altLang="en-US" sz="4200" b="1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mlxtend</a:t>
            </a:r>
            <a:endParaRPr lang="en-US" altLang="en-US" sz="4200" b="1" dirty="0">
              <a:solidFill>
                <a:srgbClr val="FF0000"/>
              </a:solidFill>
              <a:latin typeface="Courier" charset="0"/>
              <a:ea typeface="標楷體" charset="-120"/>
            </a:endParaRPr>
          </a:p>
          <a:p>
            <a:r>
              <a:rPr lang="en-US" altLang="en-US" sz="2000" b="1" dirty="0">
                <a:solidFill>
                  <a:srgbClr val="FF0000"/>
                </a:solidFill>
                <a:latin typeface="Courier" charset="0"/>
                <a:ea typeface="標楷體" charset="-120"/>
              </a:rPr>
              <a:t>from </a:t>
            </a:r>
            <a:r>
              <a:rPr lang="en-US" altLang="en-US" sz="2000" b="1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mlxtend.frequent_patterns</a:t>
            </a:r>
            <a:r>
              <a:rPr lang="en-US" altLang="en-US" sz="2000" b="1" dirty="0">
                <a:solidFill>
                  <a:srgbClr val="FF0000"/>
                </a:solidFill>
                <a:latin typeface="Courier" charset="0"/>
                <a:ea typeface="標楷體" charset="-120"/>
              </a:rPr>
              <a:t> import </a:t>
            </a:r>
            <a:r>
              <a:rPr lang="en-US" altLang="en-US" sz="2000" b="1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apriori</a:t>
            </a:r>
            <a:endParaRPr lang="en-US" altLang="en-US" sz="2000" b="1" dirty="0">
              <a:solidFill>
                <a:srgbClr val="FF0000"/>
              </a:solidFill>
              <a:latin typeface="Courier" charset="0"/>
              <a:ea typeface="標楷體" charset="-120"/>
            </a:endParaRPr>
          </a:p>
          <a:p>
            <a:r>
              <a:rPr lang="en-US" altLang="en-US" sz="2000" b="1" dirty="0">
                <a:solidFill>
                  <a:srgbClr val="FF0000"/>
                </a:solidFill>
                <a:latin typeface="Courier" charset="0"/>
                <a:ea typeface="標楷體" charset="-120"/>
              </a:rPr>
              <a:t>from </a:t>
            </a:r>
            <a:r>
              <a:rPr lang="en-US" altLang="en-US" sz="2000" b="1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mlxtend.frequent_patterns</a:t>
            </a:r>
            <a:r>
              <a:rPr lang="en-US" altLang="en-US" sz="2000" b="1" dirty="0">
                <a:solidFill>
                  <a:srgbClr val="FF0000"/>
                </a:solidFill>
                <a:latin typeface="Courier" charset="0"/>
                <a:ea typeface="標楷體" charset="-120"/>
              </a:rPr>
              <a:t> import </a:t>
            </a:r>
            <a:r>
              <a:rPr lang="en-US" altLang="en-US" sz="2000" b="1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association_rules</a:t>
            </a:r>
            <a:endParaRPr lang="en-US" altLang="en-US" sz="2000" b="1" dirty="0">
              <a:solidFill>
                <a:srgbClr val="FF0000"/>
              </a:solidFill>
              <a:latin typeface="Courier" charset="0"/>
              <a:ea typeface="標楷體" charset="-120"/>
            </a:endParaRPr>
          </a:p>
          <a:p>
            <a:endParaRPr lang="en-US" altLang="en-US" sz="2000" b="1" dirty="0">
              <a:solidFill>
                <a:srgbClr val="FF0000"/>
              </a:solidFill>
              <a:latin typeface="Courier" charset="0"/>
              <a:ea typeface="標楷體" charset="-120"/>
            </a:endParaRPr>
          </a:p>
          <a:p>
            <a:r>
              <a:rPr lang="en-US" altLang="en-US" sz="2000" b="1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frequent_itemsets</a:t>
            </a:r>
            <a:r>
              <a:rPr lang="en-US" altLang="en-US" sz="2000" b="1" dirty="0">
                <a:solidFill>
                  <a:srgbClr val="FF0000"/>
                </a:solidFill>
                <a:latin typeface="Courier" charset="0"/>
                <a:ea typeface="標楷體" charset="-120"/>
              </a:rPr>
              <a:t> = </a:t>
            </a:r>
            <a:r>
              <a:rPr lang="en-US" altLang="en-US" sz="2000" b="1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apriori</a:t>
            </a:r>
            <a:r>
              <a:rPr lang="en-US" altLang="en-US" sz="2000" b="1" dirty="0">
                <a:latin typeface="Courier" charset="0"/>
                <a:ea typeface="標楷體" charset="-120"/>
              </a:rPr>
              <a:t>(</a:t>
            </a:r>
            <a:r>
              <a:rPr lang="en-US" altLang="en-US" sz="2000" b="1" dirty="0" err="1">
                <a:latin typeface="Courier" charset="0"/>
                <a:ea typeface="標楷體" charset="-120"/>
              </a:rPr>
              <a:t>df</a:t>
            </a:r>
            <a:r>
              <a:rPr lang="en-US" altLang="en-US" sz="2000" b="1" dirty="0">
                <a:latin typeface="Courier" charset="0"/>
                <a:ea typeface="標楷體" charset="-120"/>
              </a:rPr>
              <a:t>, </a:t>
            </a:r>
            <a:r>
              <a:rPr lang="en-US" altLang="en-US" sz="2000" b="1" dirty="0" err="1">
                <a:latin typeface="Courier" charset="0"/>
                <a:ea typeface="標楷體" charset="-120"/>
              </a:rPr>
              <a:t>min_support</a:t>
            </a:r>
            <a:r>
              <a:rPr lang="en-US" altLang="en-US" sz="2000" b="1" dirty="0">
                <a:latin typeface="Courier" charset="0"/>
                <a:ea typeface="標楷體" charset="-120"/>
              </a:rPr>
              <a:t>=0.6, </a:t>
            </a:r>
            <a:r>
              <a:rPr lang="en-US" altLang="en-US" sz="2000" b="1" dirty="0" err="1">
                <a:latin typeface="Courier" charset="0"/>
                <a:ea typeface="標楷體" charset="-120"/>
              </a:rPr>
              <a:t>use_colnames</a:t>
            </a:r>
            <a:r>
              <a:rPr lang="en-US" altLang="en-US" sz="2000" b="1" dirty="0">
                <a:latin typeface="Courier" charset="0"/>
                <a:ea typeface="標楷體" charset="-120"/>
              </a:rPr>
              <a:t>=True)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718D936-14C9-E443-8F37-2645063213E4}"/>
              </a:ext>
            </a:extLst>
          </p:cNvPr>
          <p:cNvSpPr/>
          <p:nvPr/>
        </p:nvSpPr>
        <p:spPr>
          <a:xfrm>
            <a:off x="4789968" y="6552339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sz="1200" dirty="0">
              <a:hlinkClick r:id="rId4"/>
            </a:endParaRPr>
          </a:p>
        </p:txBody>
      </p:sp>
    </p:spTree>
    <p:extLst>
      <p:ext uri="{BB962C8B-B14F-4D97-AF65-F5344CB8AC3E}">
        <p14:creationId xmlns:p14="http://schemas.microsoft.com/office/powerpoint/2010/main" val="525641689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4DBE6B-3E6E-E74B-BC00-6FB6137FF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155</a:t>
            </a:fld>
            <a:endParaRPr lang="en-US"/>
          </a:p>
        </p:txBody>
      </p:sp>
      <p:sp>
        <p:nvSpPr>
          <p:cNvPr id="11" name="Rectangle 1">
            <a:extLst>
              <a:ext uri="{FF2B5EF4-FFF2-40B4-BE49-F238E27FC236}">
                <a16:creationId xmlns:a16="http://schemas.microsoft.com/office/drawing/2014/main" id="{FCEB5627-157A-4E4D-87E8-54E1EC26FD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8930" y="542926"/>
            <a:ext cx="8713788" cy="5929312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b="1" dirty="0">
                <a:latin typeface="Courier" charset="0"/>
                <a:ea typeface="標楷體" charset="-120"/>
              </a:rPr>
              <a:t># ! pip install </a:t>
            </a:r>
            <a:r>
              <a:rPr lang="en-US" altLang="en-US" sz="4400" b="1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mlxtend</a:t>
            </a:r>
            <a:endParaRPr lang="en-US" altLang="en-US" sz="4400" b="1" dirty="0">
              <a:solidFill>
                <a:srgbClr val="FF0000"/>
              </a:solidFill>
              <a:latin typeface="Courier" charset="0"/>
              <a:ea typeface="標楷體" charset="-120"/>
            </a:endParaRPr>
          </a:p>
          <a:p>
            <a:r>
              <a:rPr lang="en-US" altLang="en-US" sz="2000" b="1" dirty="0">
                <a:latin typeface="Courier" charset="0"/>
                <a:ea typeface="標楷體" charset="-120"/>
              </a:rPr>
              <a:t>import pandas as </a:t>
            </a:r>
            <a:r>
              <a:rPr lang="en-US" altLang="en-US" sz="2000" b="1" dirty="0" err="1">
                <a:latin typeface="Courier" charset="0"/>
                <a:ea typeface="標楷體" charset="-120"/>
              </a:rPr>
              <a:t>pd</a:t>
            </a:r>
            <a:endParaRPr lang="en-US" altLang="en-US" sz="2000" b="1" dirty="0">
              <a:latin typeface="Courier" charset="0"/>
              <a:ea typeface="標楷體" charset="-120"/>
            </a:endParaRPr>
          </a:p>
          <a:p>
            <a:r>
              <a:rPr lang="en-US" altLang="en-US" sz="2000" b="1" dirty="0">
                <a:latin typeface="Courier" charset="0"/>
                <a:ea typeface="標楷體" charset="-120"/>
              </a:rPr>
              <a:t>from </a:t>
            </a:r>
            <a:r>
              <a:rPr lang="en-US" altLang="en-US" sz="2000" b="1" dirty="0" err="1">
                <a:latin typeface="Courier" charset="0"/>
                <a:ea typeface="標楷體" charset="-120"/>
              </a:rPr>
              <a:t>mlxtend.preprocessing</a:t>
            </a:r>
            <a:r>
              <a:rPr lang="en-US" altLang="en-US" sz="2000" b="1" dirty="0">
                <a:latin typeface="Courier" charset="0"/>
                <a:ea typeface="標楷體" charset="-120"/>
              </a:rPr>
              <a:t> import </a:t>
            </a:r>
            <a:r>
              <a:rPr lang="en-US" altLang="en-US" sz="2000" b="1" dirty="0" err="1">
                <a:latin typeface="Courier" charset="0"/>
                <a:ea typeface="標楷體" charset="-120"/>
              </a:rPr>
              <a:t>TransactionEncoder</a:t>
            </a:r>
            <a:endParaRPr lang="en-US" altLang="en-US" sz="2000" b="1" dirty="0">
              <a:latin typeface="Courier" charset="0"/>
              <a:ea typeface="標楷體" charset="-120"/>
            </a:endParaRPr>
          </a:p>
          <a:p>
            <a:r>
              <a:rPr lang="en-US" altLang="en-US" sz="2000" b="1" dirty="0">
                <a:solidFill>
                  <a:srgbClr val="FF0000"/>
                </a:solidFill>
                <a:latin typeface="Courier" charset="0"/>
                <a:ea typeface="標楷體" charset="-120"/>
              </a:rPr>
              <a:t>from </a:t>
            </a:r>
            <a:r>
              <a:rPr lang="en-US" altLang="en-US" sz="2000" b="1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mlxtend.frequent_patterns</a:t>
            </a:r>
            <a:r>
              <a:rPr lang="en-US" altLang="en-US" sz="2000" b="1" dirty="0">
                <a:solidFill>
                  <a:srgbClr val="FF0000"/>
                </a:solidFill>
                <a:latin typeface="Courier" charset="0"/>
                <a:ea typeface="標楷體" charset="-120"/>
              </a:rPr>
              <a:t> import </a:t>
            </a:r>
            <a:r>
              <a:rPr lang="en-US" altLang="en-US" sz="2000" b="1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apriori</a:t>
            </a:r>
            <a:endParaRPr lang="en-US" altLang="en-US" sz="2000" b="1" dirty="0">
              <a:solidFill>
                <a:srgbClr val="FF0000"/>
              </a:solidFill>
              <a:latin typeface="Courier" charset="0"/>
              <a:ea typeface="標楷體" charset="-120"/>
            </a:endParaRPr>
          </a:p>
          <a:p>
            <a:r>
              <a:rPr lang="en-US" altLang="en-US" sz="2000" b="1" dirty="0">
                <a:solidFill>
                  <a:srgbClr val="FF0000"/>
                </a:solidFill>
                <a:latin typeface="Courier" charset="0"/>
                <a:ea typeface="標楷體" charset="-120"/>
              </a:rPr>
              <a:t>from </a:t>
            </a:r>
            <a:r>
              <a:rPr lang="en-US" altLang="en-US" sz="2000" b="1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mlxtend.frequent_patterns</a:t>
            </a:r>
            <a:r>
              <a:rPr lang="en-US" altLang="en-US" sz="2000" b="1" dirty="0">
                <a:solidFill>
                  <a:srgbClr val="FF0000"/>
                </a:solidFill>
                <a:latin typeface="Courier" charset="0"/>
                <a:ea typeface="標楷體" charset="-120"/>
              </a:rPr>
              <a:t> import </a:t>
            </a:r>
            <a:r>
              <a:rPr lang="en-US" altLang="en-US" sz="2000" b="1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association_rules</a:t>
            </a:r>
            <a:endParaRPr lang="en-US" altLang="en-US" sz="2000" b="1" dirty="0">
              <a:solidFill>
                <a:srgbClr val="FF0000"/>
              </a:solidFill>
              <a:latin typeface="Courier" charset="0"/>
              <a:ea typeface="標楷體" charset="-120"/>
            </a:endParaRPr>
          </a:p>
          <a:p>
            <a:endParaRPr lang="en-US" altLang="en-US" sz="1800" b="1" dirty="0">
              <a:latin typeface="Courier" charset="0"/>
              <a:ea typeface="標楷體" charset="-120"/>
            </a:endParaRPr>
          </a:p>
          <a:p>
            <a:r>
              <a:rPr lang="en-US" altLang="en-US" sz="1800" b="1" dirty="0">
                <a:latin typeface="Courier" charset="0"/>
                <a:ea typeface="標楷體" charset="-120"/>
              </a:rPr>
              <a:t>dataset = </a:t>
            </a:r>
            <a:r>
              <a:rPr lang="en-US" altLang="en-US" sz="1400" b="1" dirty="0">
                <a:latin typeface="Courier" charset="0"/>
                <a:ea typeface="標楷體" charset="-120"/>
              </a:rPr>
              <a:t>[['Milk', 'Onion', 'Nutmeg', 'Kidney Beans', 'Eggs', 'Yogurt'],</a:t>
            </a:r>
          </a:p>
          <a:p>
            <a:r>
              <a:rPr lang="en-US" altLang="en-US" sz="1400" b="1" dirty="0">
                <a:latin typeface="Courier" charset="0"/>
                <a:ea typeface="標楷體" charset="-120"/>
              </a:rPr>
              <a:t>           ['Dill', 'Onion', 'Nutmeg', 'Kidney Beans', 'Eggs', 'Yogurt'],</a:t>
            </a:r>
          </a:p>
          <a:p>
            <a:r>
              <a:rPr lang="en-US" altLang="en-US" sz="1400" b="1" dirty="0">
                <a:latin typeface="Courier" charset="0"/>
                <a:ea typeface="標楷體" charset="-120"/>
              </a:rPr>
              <a:t>           ['Milk', 'Apple', 'Kidney Beans', 'Eggs'],</a:t>
            </a:r>
          </a:p>
          <a:p>
            <a:r>
              <a:rPr lang="en-US" altLang="en-US" sz="1400" b="1" dirty="0">
                <a:latin typeface="Courier" charset="0"/>
                <a:ea typeface="標楷體" charset="-120"/>
              </a:rPr>
              <a:t>           ['Milk', 'Unicorn', 'Corn', 'Kidney Beans', 'Yogurt'],</a:t>
            </a:r>
          </a:p>
          <a:p>
            <a:r>
              <a:rPr lang="en-US" altLang="en-US" sz="1400" b="1" dirty="0">
                <a:latin typeface="Courier" charset="0"/>
                <a:ea typeface="標楷體" charset="-120"/>
              </a:rPr>
              <a:t>           ['Corn', 'Onion', 'Onion', 'Kidney Beans', 'Ice cream', 'Eggs']]</a:t>
            </a:r>
          </a:p>
          <a:p>
            <a:endParaRPr lang="en-US" altLang="en-US" sz="1800" b="1" dirty="0">
              <a:latin typeface="Courier" charset="0"/>
              <a:ea typeface="標楷體" charset="-120"/>
            </a:endParaRPr>
          </a:p>
          <a:p>
            <a:r>
              <a:rPr lang="en-US" altLang="en-US" sz="2000" b="1" dirty="0" err="1">
                <a:latin typeface="Courier" charset="0"/>
                <a:ea typeface="標楷體" charset="-120"/>
              </a:rPr>
              <a:t>te</a:t>
            </a:r>
            <a:r>
              <a:rPr lang="en-US" altLang="en-US" sz="2000" b="1" dirty="0">
                <a:latin typeface="Courier" charset="0"/>
                <a:ea typeface="標楷體" charset="-120"/>
              </a:rPr>
              <a:t> = </a:t>
            </a:r>
            <a:r>
              <a:rPr lang="en-US" altLang="en-US" sz="2000" b="1" dirty="0" err="1">
                <a:latin typeface="Courier" charset="0"/>
                <a:ea typeface="標楷體" charset="-120"/>
              </a:rPr>
              <a:t>TransactionEncoder</a:t>
            </a:r>
            <a:r>
              <a:rPr lang="en-US" altLang="en-US" sz="2000" b="1" dirty="0">
                <a:latin typeface="Courier" charset="0"/>
                <a:ea typeface="標楷體" charset="-120"/>
              </a:rPr>
              <a:t>()</a:t>
            </a:r>
          </a:p>
          <a:p>
            <a:r>
              <a:rPr lang="en-US" altLang="en-US" sz="2000" b="1" dirty="0" err="1">
                <a:latin typeface="Courier" charset="0"/>
                <a:ea typeface="標楷體" charset="-120"/>
              </a:rPr>
              <a:t>te_ary</a:t>
            </a:r>
            <a:r>
              <a:rPr lang="en-US" altLang="en-US" sz="2000" b="1" dirty="0">
                <a:latin typeface="Courier" charset="0"/>
                <a:ea typeface="標楷體" charset="-120"/>
              </a:rPr>
              <a:t> = </a:t>
            </a:r>
            <a:r>
              <a:rPr lang="en-US" altLang="en-US" sz="2000" b="1" dirty="0" err="1">
                <a:latin typeface="Courier" charset="0"/>
                <a:ea typeface="標楷體" charset="-120"/>
              </a:rPr>
              <a:t>te.fit</a:t>
            </a:r>
            <a:r>
              <a:rPr lang="en-US" altLang="en-US" sz="2000" b="1" dirty="0">
                <a:latin typeface="Courier" charset="0"/>
                <a:ea typeface="標楷體" charset="-120"/>
              </a:rPr>
              <a:t>(dataset).transform(dataset)</a:t>
            </a:r>
          </a:p>
          <a:p>
            <a:r>
              <a:rPr lang="en-US" altLang="en-US" sz="2000" b="1" dirty="0" err="1">
                <a:latin typeface="Courier" charset="0"/>
                <a:ea typeface="標楷體" charset="-120"/>
              </a:rPr>
              <a:t>df</a:t>
            </a:r>
            <a:r>
              <a:rPr lang="en-US" altLang="en-US" sz="2000" b="1" dirty="0">
                <a:latin typeface="Courier" charset="0"/>
                <a:ea typeface="標楷體" charset="-120"/>
              </a:rPr>
              <a:t> = </a:t>
            </a:r>
            <a:r>
              <a:rPr lang="en-US" altLang="en-US" sz="2000" b="1" dirty="0" err="1">
                <a:latin typeface="Courier" charset="0"/>
                <a:ea typeface="標楷體" charset="-120"/>
              </a:rPr>
              <a:t>pd.DataFrame</a:t>
            </a:r>
            <a:r>
              <a:rPr lang="en-US" altLang="en-US" sz="2000" b="1" dirty="0">
                <a:latin typeface="Courier" charset="0"/>
                <a:ea typeface="標楷體" charset="-120"/>
              </a:rPr>
              <a:t>(</a:t>
            </a:r>
            <a:r>
              <a:rPr lang="en-US" altLang="en-US" sz="2000" b="1" dirty="0" err="1">
                <a:latin typeface="Courier" charset="0"/>
                <a:ea typeface="標楷體" charset="-120"/>
              </a:rPr>
              <a:t>te_ary</a:t>
            </a:r>
            <a:r>
              <a:rPr lang="en-US" altLang="en-US" sz="2000" b="1" dirty="0">
                <a:latin typeface="Courier" charset="0"/>
                <a:ea typeface="標楷體" charset="-120"/>
              </a:rPr>
              <a:t>, columns=</a:t>
            </a:r>
            <a:r>
              <a:rPr lang="en-US" altLang="en-US" sz="2000" b="1" dirty="0" err="1">
                <a:latin typeface="Courier" charset="0"/>
                <a:ea typeface="標楷體" charset="-120"/>
              </a:rPr>
              <a:t>te.columns</a:t>
            </a:r>
            <a:r>
              <a:rPr lang="en-US" altLang="en-US" sz="2000" b="1" dirty="0">
                <a:latin typeface="Courier" charset="0"/>
                <a:ea typeface="標楷體" charset="-120"/>
              </a:rPr>
              <a:t>_)</a:t>
            </a:r>
          </a:p>
          <a:p>
            <a:r>
              <a:rPr lang="en-US" altLang="en-US" sz="2000" b="1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frequent_itemsets</a:t>
            </a:r>
            <a:r>
              <a:rPr lang="en-US" altLang="en-US" sz="2000" b="1" dirty="0">
                <a:solidFill>
                  <a:srgbClr val="FF0000"/>
                </a:solidFill>
                <a:latin typeface="Courier" charset="0"/>
                <a:ea typeface="標楷體" charset="-120"/>
              </a:rPr>
              <a:t> = </a:t>
            </a:r>
            <a:r>
              <a:rPr lang="en-US" altLang="en-US" sz="2000" b="1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apriori</a:t>
            </a:r>
            <a:r>
              <a:rPr lang="en-US" altLang="en-US" sz="2000" b="1" dirty="0">
                <a:latin typeface="Courier" charset="0"/>
                <a:ea typeface="標楷體" charset="-120"/>
              </a:rPr>
              <a:t>(</a:t>
            </a:r>
            <a:r>
              <a:rPr lang="en-US" altLang="en-US" sz="2000" b="1" dirty="0" err="1">
                <a:latin typeface="Courier" charset="0"/>
                <a:ea typeface="標楷體" charset="-120"/>
              </a:rPr>
              <a:t>df</a:t>
            </a:r>
            <a:r>
              <a:rPr lang="en-US" altLang="en-US" sz="2000" b="1" dirty="0">
                <a:latin typeface="Courier" charset="0"/>
                <a:ea typeface="標楷體" charset="-120"/>
              </a:rPr>
              <a:t>, </a:t>
            </a:r>
            <a:r>
              <a:rPr lang="en-US" altLang="en-US" sz="2000" b="1" dirty="0" err="1">
                <a:latin typeface="Courier" charset="0"/>
                <a:ea typeface="標楷體" charset="-120"/>
              </a:rPr>
              <a:t>min_support</a:t>
            </a:r>
            <a:r>
              <a:rPr lang="en-US" altLang="en-US" sz="2000" b="1" dirty="0">
                <a:latin typeface="Courier" charset="0"/>
                <a:ea typeface="標楷體" charset="-120"/>
              </a:rPr>
              <a:t>=0.6, </a:t>
            </a:r>
            <a:r>
              <a:rPr lang="en-US" altLang="en-US" sz="2000" b="1" dirty="0" err="1">
                <a:latin typeface="Courier" charset="0"/>
                <a:ea typeface="標楷體" charset="-120"/>
              </a:rPr>
              <a:t>use_colnames</a:t>
            </a:r>
            <a:r>
              <a:rPr lang="en-US" altLang="en-US" sz="2000" b="1" dirty="0">
                <a:latin typeface="Courier" charset="0"/>
                <a:ea typeface="標楷體" charset="-120"/>
              </a:rPr>
              <a:t>=True)</a:t>
            </a:r>
          </a:p>
          <a:p>
            <a:endParaRPr lang="en-US" altLang="en-US" sz="2000" b="1" dirty="0">
              <a:latin typeface="Courier" charset="0"/>
              <a:ea typeface="標楷體" charset="-120"/>
            </a:endParaRPr>
          </a:p>
          <a:p>
            <a:r>
              <a:rPr lang="en-US" altLang="en-US" sz="2000" b="1" dirty="0" err="1">
                <a:latin typeface="Courier" charset="0"/>
                <a:ea typeface="標楷體" charset="-120"/>
              </a:rPr>
              <a:t>frequent_itemsets</a:t>
            </a:r>
            <a:endParaRPr lang="en-US" altLang="en-US" sz="2000" b="1" dirty="0">
              <a:latin typeface="Courier" charset="0"/>
              <a:ea typeface="標楷體" charset="-12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E184117-83ED-4047-8D96-838DCBE37927}"/>
              </a:ext>
            </a:extLst>
          </p:cNvPr>
          <p:cNvSpPr/>
          <p:nvPr/>
        </p:nvSpPr>
        <p:spPr>
          <a:xfrm>
            <a:off x="4789968" y="6552339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sz="1200" dirty="0">
              <a:hlinkClick r:id="rId3"/>
            </a:endParaRPr>
          </a:p>
        </p:txBody>
      </p:sp>
    </p:spTree>
    <p:extLst>
      <p:ext uri="{BB962C8B-B14F-4D97-AF65-F5344CB8AC3E}">
        <p14:creationId xmlns:p14="http://schemas.microsoft.com/office/powerpoint/2010/main" val="3215826217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4DBE6B-3E6E-E74B-BC00-6FB6137FF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156</a:t>
            </a:fld>
            <a:endParaRPr lang="en-US"/>
          </a:p>
        </p:txBody>
      </p:sp>
      <p:sp>
        <p:nvSpPr>
          <p:cNvPr id="12" name="Rectangle 1">
            <a:extLst>
              <a:ext uri="{FF2B5EF4-FFF2-40B4-BE49-F238E27FC236}">
                <a16:creationId xmlns:a16="http://schemas.microsoft.com/office/drawing/2014/main" id="{D32E7AC9-C054-1F4B-9875-053EFEDEAD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6179" y="107461"/>
            <a:ext cx="8713788" cy="1478452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sz="3200" b="1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frequent_itemsets</a:t>
            </a:r>
            <a:r>
              <a:rPr lang="en-US" altLang="en-US" sz="3200" b="1" dirty="0">
                <a:solidFill>
                  <a:srgbClr val="FF0000"/>
                </a:solidFill>
                <a:latin typeface="Courier" charset="0"/>
                <a:ea typeface="標楷體" charset="-120"/>
              </a:rPr>
              <a:t> </a:t>
            </a:r>
            <a:r>
              <a:rPr lang="en-US" altLang="en-US" sz="3200" b="1" dirty="0">
                <a:latin typeface="Courier" charset="0"/>
                <a:ea typeface="標楷體" charset="-120"/>
              </a:rPr>
              <a:t>= </a:t>
            </a:r>
            <a:r>
              <a:rPr lang="en-US" altLang="en-US" sz="3200" b="1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apriori</a:t>
            </a:r>
            <a:r>
              <a:rPr lang="en-US" altLang="en-US" sz="3200" b="1" dirty="0">
                <a:latin typeface="Courier" charset="0"/>
                <a:ea typeface="標楷體" charset="-120"/>
              </a:rPr>
              <a:t>(</a:t>
            </a:r>
            <a:r>
              <a:rPr lang="en-US" altLang="en-US" sz="3200" b="1" dirty="0" err="1">
                <a:latin typeface="Courier" charset="0"/>
                <a:ea typeface="標楷體" charset="-120"/>
              </a:rPr>
              <a:t>df</a:t>
            </a:r>
            <a:r>
              <a:rPr lang="en-US" altLang="en-US" sz="3200" b="1" dirty="0">
                <a:latin typeface="Courier" charset="0"/>
                <a:ea typeface="標楷體" charset="-120"/>
              </a:rPr>
              <a:t>, </a:t>
            </a:r>
            <a:r>
              <a:rPr lang="en-US" altLang="en-US" sz="3200" b="1" dirty="0" err="1">
                <a:latin typeface="Courier" charset="0"/>
                <a:ea typeface="標楷體" charset="-120"/>
              </a:rPr>
              <a:t>min_support</a:t>
            </a:r>
            <a:r>
              <a:rPr lang="en-US" altLang="en-US" sz="3200" b="1" dirty="0">
                <a:latin typeface="Courier" charset="0"/>
                <a:ea typeface="標楷體" charset="-120"/>
              </a:rPr>
              <a:t>=0.6, </a:t>
            </a:r>
            <a:r>
              <a:rPr lang="en-US" altLang="en-US" sz="3200" b="1" dirty="0" err="1">
                <a:latin typeface="Courier" charset="0"/>
                <a:ea typeface="標楷體" charset="-120"/>
              </a:rPr>
              <a:t>use_colnames</a:t>
            </a:r>
            <a:r>
              <a:rPr lang="en-US" altLang="en-US" sz="3200" b="1" dirty="0">
                <a:latin typeface="Courier" charset="0"/>
                <a:ea typeface="標楷體" charset="-120"/>
              </a:rPr>
              <a:t>=True)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B4E8E1-4995-E048-A072-05FC64F985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2900" y="1724028"/>
            <a:ext cx="3886200" cy="46101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6DCA2E1-903C-E44F-9863-6EDF5B5AAB02}"/>
              </a:ext>
            </a:extLst>
          </p:cNvPr>
          <p:cNvSpPr/>
          <p:nvPr/>
        </p:nvSpPr>
        <p:spPr>
          <a:xfrm>
            <a:off x="4789968" y="6552339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sz="1200" dirty="0">
              <a:hlinkClick r:id="rId4"/>
            </a:endParaRPr>
          </a:p>
        </p:txBody>
      </p:sp>
    </p:spTree>
    <p:extLst>
      <p:ext uri="{BB962C8B-B14F-4D97-AF65-F5344CB8AC3E}">
        <p14:creationId xmlns:p14="http://schemas.microsoft.com/office/powerpoint/2010/main" val="2828393229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4DBE6B-3E6E-E74B-BC00-6FB6137FF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157</a:t>
            </a:fld>
            <a:endParaRPr lang="en-US"/>
          </a:p>
        </p:txBody>
      </p:sp>
      <p:sp>
        <p:nvSpPr>
          <p:cNvPr id="12" name="Rectangle 1">
            <a:extLst>
              <a:ext uri="{FF2B5EF4-FFF2-40B4-BE49-F238E27FC236}">
                <a16:creationId xmlns:a16="http://schemas.microsoft.com/office/drawing/2014/main" id="{D32E7AC9-C054-1F4B-9875-053EFEDEAD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6179" y="107462"/>
            <a:ext cx="8713788" cy="1192701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sz="2800" b="1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association_rules</a:t>
            </a:r>
            <a:r>
              <a:rPr lang="en-US" altLang="en-US" sz="2800" b="1" dirty="0">
                <a:solidFill>
                  <a:srgbClr val="FF0000"/>
                </a:solidFill>
                <a:latin typeface="Courier" charset="0"/>
                <a:ea typeface="標楷體" charset="-120"/>
              </a:rPr>
              <a:t>(</a:t>
            </a:r>
            <a:r>
              <a:rPr lang="en-US" altLang="en-US" sz="2800" b="1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frequent_itemsets</a:t>
            </a:r>
            <a:r>
              <a:rPr lang="en-US" altLang="en-US" sz="2800" b="1" dirty="0">
                <a:latin typeface="Courier" charset="0"/>
                <a:ea typeface="標楷體" charset="-120"/>
              </a:rPr>
              <a:t>, metric="confidence", </a:t>
            </a:r>
            <a:r>
              <a:rPr lang="en-US" altLang="en-US" sz="2800" b="1" dirty="0" err="1">
                <a:latin typeface="Courier" charset="0"/>
                <a:ea typeface="標楷體" charset="-120"/>
              </a:rPr>
              <a:t>min_threshold</a:t>
            </a:r>
            <a:r>
              <a:rPr lang="en-US" altLang="en-US" sz="2800" b="1" dirty="0">
                <a:latin typeface="Courier" charset="0"/>
                <a:ea typeface="標楷體" charset="-120"/>
              </a:rPr>
              <a:t>=0.7)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D9AB4B-73ED-6440-94BE-C8978A3052C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576450"/>
            <a:ext cx="9144000" cy="370510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7EBB5FC-726F-D64C-81E2-590149DDB1D8}"/>
              </a:ext>
            </a:extLst>
          </p:cNvPr>
          <p:cNvSpPr/>
          <p:nvPr/>
        </p:nvSpPr>
        <p:spPr>
          <a:xfrm>
            <a:off x="4789968" y="6552339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sz="1200" dirty="0">
              <a:hlinkClick r:id="rId4"/>
            </a:endParaRPr>
          </a:p>
        </p:txBody>
      </p:sp>
    </p:spTree>
    <p:extLst>
      <p:ext uri="{BB962C8B-B14F-4D97-AF65-F5344CB8AC3E}">
        <p14:creationId xmlns:p14="http://schemas.microsoft.com/office/powerpoint/2010/main" val="2362330114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4DBE6B-3E6E-E74B-BC00-6FB6137FF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158</a:t>
            </a:fld>
            <a:endParaRPr lang="en-US"/>
          </a:p>
        </p:txBody>
      </p:sp>
      <p:sp>
        <p:nvSpPr>
          <p:cNvPr id="12" name="Rectangle 1">
            <a:extLst>
              <a:ext uri="{FF2B5EF4-FFF2-40B4-BE49-F238E27FC236}">
                <a16:creationId xmlns:a16="http://schemas.microsoft.com/office/drawing/2014/main" id="{D32E7AC9-C054-1F4B-9875-053EFEDEAD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6179" y="107462"/>
            <a:ext cx="8713788" cy="2007089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sz="2800" b="1" dirty="0">
                <a:latin typeface="Courier" charset="0"/>
                <a:ea typeface="標楷體" charset="-120"/>
              </a:rPr>
              <a:t>rules = </a:t>
            </a:r>
            <a:r>
              <a:rPr lang="en-US" altLang="en-US" sz="2800" b="1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association_rules</a:t>
            </a:r>
            <a:r>
              <a:rPr lang="en-US" altLang="en-US" sz="2800" b="1" dirty="0">
                <a:solidFill>
                  <a:srgbClr val="FF0000"/>
                </a:solidFill>
                <a:latin typeface="Courier" charset="0"/>
                <a:ea typeface="標楷體" charset="-120"/>
              </a:rPr>
              <a:t>(</a:t>
            </a:r>
            <a:r>
              <a:rPr lang="en-US" altLang="en-US" sz="2800" b="1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frequent_itemsets</a:t>
            </a:r>
            <a:r>
              <a:rPr lang="en-US" altLang="en-US" sz="2800" b="1" dirty="0">
                <a:solidFill>
                  <a:srgbClr val="FF0000"/>
                </a:solidFill>
                <a:latin typeface="Courier" charset="0"/>
                <a:ea typeface="標楷體" charset="-120"/>
              </a:rPr>
              <a:t>, metric="lift"</a:t>
            </a:r>
            <a:r>
              <a:rPr lang="en-US" altLang="en-US" sz="2800" b="1" dirty="0">
                <a:latin typeface="Courier" charset="0"/>
                <a:ea typeface="標楷體" charset="-120"/>
              </a:rPr>
              <a:t>, </a:t>
            </a:r>
            <a:r>
              <a:rPr lang="en-US" altLang="en-US" sz="2800" b="1" dirty="0" err="1">
                <a:latin typeface="Courier" charset="0"/>
                <a:ea typeface="標楷體" charset="-120"/>
              </a:rPr>
              <a:t>min_threshold</a:t>
            </a:r>
            <a:r>
              <a:rPr lang="en-US" altLang="en-US" sz="2800" b="1" dirty="0">
                <a:latin typeface="Courier" charset="0"/>
                <a:ea typeface="標楷體" charset="-120"/>
              </a:rPr>
              <a:t>=1.2)</a:t>
            </a:r>
          </a:p>
          <a:p>
            <a:r>
              <a:rPr lang="en-US" altLang="en-US" sz="2800" b="1" dirty="0">
                <a:latin typeface="Courier" charset="0"/>
                <a:ea typeface="標楷體" charset="-120"/>
              </a:rPr>
              <a:t>rules</a:t>
            </a:r>
            <a:endParaRPr lang="en-US" altLang="en-US" sz="2800" b="1" dirty="0">
              <a:solidFill>
                <a:srgbClr val="FF0000"/>
              </a:solidFill>
              <a:latin typeface="Courier" charset="0"/>
              <a:ea typeface="標楷體" charset="-12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6DD61C-6083-504B-8EB1-6D8344EF0DF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2271130"/>
            <a:ext cx="9144000" cy="231574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DD1698E-663E-1C4E-A71C-9460B6AC0B91}"/>
              </a:ext>
            </a:extLst>
          </p:cNvPr>
          <p:cNvSpPr/>
          <p:nvPr/>
        </p:nvSpPr>
        <p:spPr>
          <a:xfrm>
            <a:off x="4789968" y="6552339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sz="1200" dirty="0">
              <a:hlinkClick r:id="rId4"/>
            </a:endParaRPr>
          </a:p>
        </p:txBody>
      </p:sp>
    </p:spTree>
    <p:extLst>
      <p:ext uri="{BB962C8B-B14F-4D97-AF65-F5344CB8AC3E}">
        <p14:creationId xmlns:p14="http://schemas.microsoft.com/office/powerpoint/2010/main" val="3990302907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4DBE6B-3E6E-E74B-BC00-6FB6137FF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159</a:t>
            </a:fld>
            <a:endParaRPr lang="en-US"/>
          </a:p>
        </p:txBody>
      </p:sp>
      <p:sp>
        <p:nvSpPr>
          <p:cNvPr id="12" name="Rectangle 1">
            <a:extLst>
              <a:ext uri="{FF2B5EF4-FFF2-40B4-BE49-F238E27FC236}">
                <a16:creationId xmlns:a16="http://schemas.microsoft.com/office/drawing/2014/main" id="{D32E7AC9-C054-1F4B-9875-053EFEDEAD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6179" y="107461"/>
            <a:ext cx="8713788" cy="1921364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b="1" dirty="0">
                <a:latin typeface="Courier" charset="0"/>
                <a:ea typeface="標楷體" charset="-120"/>
              </a:rPr>
              <a:t>rules["</a:t>
            </a:r>
            <a:r>
              <a:rPr lang="en-US" altLang="en-US" b="1" dirty="0" err="1">
                <a:latin typeface="Courier" charset="0"/>
                <a:ea typeface="標楷體" charset="-120"/>
              </a:rPr>
              <a:t>antecedent_len</a:t>
            </a:r>
            <a:r>
              <a:rPr lang="en-US" altLang="en-US" b="1" dirty="0">
                <a:latin typeface="Courier" charset="0"/>
                <a:ea typeface="標楷體" charset="-120"/>
              </a:rPr>
              <a:t>"] = rules["antecedents"].apply(lambda x: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len</a:t>
            </a:r>
            <a:r>
              <a:rPr lang="en-US" altLang="en-US" b="1" dirty="0">
                <a:latin typeface="Courier" charset="0"/>
                <a:ea typeface="標楷體" charset="-120"/>
              </a:rPr>
              <a:t>(x))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rules</a:t>
            </a:r>
            <a:endParaRPr lang="en-US" altLang="en-US" sz="2000" b="1" dirty="0">
              <a:solidFill>
                <a:srgbClr val="FF0000"/>
              </a:solidFill>
              <a:latin typeface="Courier" charset="0"/>
              <a:ea typeface="標楷體" charset="-12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534A16-EF84-6746-9282-936B60C1236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2505397"/>
            <a:ext cx="9144000" cy="333310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4D10B3A-EBEE-6548-A71D-9F05617692D3}"/>
              </a:ext>
            </a:extLst>
          </p:cNvPr>
          <p:cNvSpPr/>
          <p:nvPr/>
        </p:nvSpPr>
        <p:spPr>
          <a:xfrm>
            <a:off x="4789968" y="6552339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sz="1200" dirty="0">
              <a:hlinkClick r:id="rId4"/>
            </a:endParaRPr>
          </a:p>
        </p:txBody>
      </p:sp>
    </p:spTree>
    <p:extLst>
      <p:ext uri="{BB962C8B-B14F-4D97-AF65-F5344CB8AC3E}">
        <p14:creationId xmlns:p14="http://schemas.microsoft.com/office/powerpoint/2010/main" val="4919310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260350"/>
            <a:ext cx="864096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C00000"/>
                </a:solidFill>
              </a:rPr>
              <a:t>Agents</a:t>
            </a:r>
            <a:r>
              <a:rPr lang="en-US" dirty="0">
                <a:solidFill>
                  <a:schemeClr val="accent1"/>
                </a:solidFill>
              </a:rPr>
              <a:t> interact with </a:t>
            </a:r>
            <a:r>
              <a:rPr lang="en-US" dirty="0">
                <a:solidFill>
                  <a:srgbClr val="C00000"/>
                </a:solidFill>
              </a:rPr>
              <a:t>environments </a:t>
            </a:r>
            <a:r>
              <a:rPr lang="en-US" dirty="0">
                <a:solidFill>
                  <a:schemeClr val="accent1"/>
                </a:solidFill>
              </a:rPr>
              <a:t>through </a:t>
            </a:r>
            <a:r>
              <a:rPr lang="en-US" dirty="0">
                <a:solidFill>
                  <a:srgbClr val="C00000"/>
                </a:solidFill>
              </a:rPr>
              <a:t>sensors</a:t>
            </a:r>
            <a:r>
              <a:rPr lang="en-US" dirty="0">
                <a:solidFill>
                  <a:schemeClr val="accent1"/>
                </a:solidFill>
              </a:rPr>
              <a:t> and </a:t>
            </a:r>
            <a:r>
              <a:rPr lang="en-US" dirty="0">
                <a:solidFill>
                  <a:srgbClr val="C00000"/>
                </a:solidFill>
              </a:rPr>
              <a:t>actuators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16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8C9C127B-33F9-4F41-8F1F-AF413AF843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7274" y="1665066"/>
            <a:ext cx="7377453" cy="4795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177263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4DBE6B-3E6E-E74B-BC00-6FB6137FF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160</a:t>
            </a:fld>
            <a:endParaRPr lang="en-US"/>
          </a:p>
        </p:txBody>
      </p:sp>
      <p:sp>
        <p:nvSpPr>
          <p:cNvPr id="12" name="Rectangle 1">
            <a:extLst>
              <a:ext uri="{FF2B5EF4-FFF2-40B4-BE49-F238E27FC236}">
                <a16:creationId xmlns:a16="http://schemas.microsoft.com/office/drawing/2014/main" id="{D32E7AC9-C054-1F4B-9875-053EFEDEAD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6179" y="107461"/>
            <a:ext cx="8713788" cy="2149964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sz="2800" b="1" dirty="0">
                <a:latin typeface="Courier" charset="0"/>
                <a:ea typeface="標楷體" charset="-120"/>
              </a:rPr>
              <a:t>rules[ (rules['</a:t>
            </a:r>
            <a:r>
              <a:rPr lang="en-US" altLang="en-US" sz="2800" b="1" dirty="0" err="1">
                <a:latin typeface="Courier" charset="0"/>
                <a:ea typeface="標楷體" charset="-120"/>
              </a:rPr>
              <a:t>antecedent_len</a:t>
            </a:r>
            <a:r>
              <a:rPr lang="en-US" altLang="en-US" sz="2800" b="1" dirty="0">
                <a:latin typeface="Courier" charset="0"/>
                <a:ea typeface="標楷體" charset="-120"/>
              </a:rPr>
              <a:t>'] &gt;= 2) &amp;</a:t>
            </a:r>
          </a:p>
          <a:p>
            <a:r>
              <a:rPr lang="en-US" altLang="en-US" sz="2800" b="1" dirty="0">
                <a:latin typeface="Courier" charset="0"/>
                <a:ea typeface="標楷體" charset="-120"/>
              </a:rPr>
              <a:t>       (rules['confidence'] &gt; 0.75) &amp;</a:t>
            </a:r>
          </a:p>
          <a:p>
            <a:r>
              <a:rPr lang="en-US" altLang="en-US" sz="2800" b="1" dirty="0">
                <a:latin typeface="Courier" charset="0"/>
                <a:ea typeface="標楷體" charset="-120"/>
              </a:rPr>
              <a:t>       (rules['lift'] &gt; 1.2) ]</a:t>
            </a:r>
            <a:endParaRPr lang="en-US" altLang="en-US" sz="2800" b="1" dirty="0">
              <a:solidFill>
                <a:srgbClr val="FF0000"/>
              </a:solidFill>
              <a:latin typeface="Courier" charset="0"/>
              <a:ea typeface="標楷體" charset="-12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B12D44-8BE4-0E4F-B198-B2D226509F5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2603317"/>
            <a:ext cx="9144000" cy="165136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36A45D4-C4B4-894B-AC3E-98D03E8A2ABB}"/>
              </a:ext>
            </a:extLst>
          </p:cNvPr>
          <p:cNvSpPr/>
          <p:nvPr/>
        </p:nvSpPr>
        <p:spPr>
          <a:xfrm>
            <a:off x="4789968" y="6552339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sz="1200" dirty="0">
              <a:hlinkClick r:id="rId4"/>
            </a:endParaRPr>
          </a:p>
        </p:txBody>
      </p:sp>
    </p:spTree>
    <p:extLst>
      <p:ext uri="{BB962C8B-B14F-4D97-AF65-F5344CB8AC3E}">
        <p14:creationId xmlns:p14="http://schemas.microsoft.com/office/powerpoint/2010/main" val="1169782488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4DBE6B-3E6E-E74B-BC00-6FB6137FF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161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ADE4A5-F591-124B-896E-E9A36269B4E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2716823"/>
            <a:ext cx="9144000" cy="1424354"/>
          </a:xfrm>
          <a:prstGeom prst="rect">
            <a:avLst/>
          </a:prstGeom>
        </p:spPr>
      </p:pic>
      <p:sp>
        <p:nvSpPr>
          <p:cNvPr id="7" name="Rectangle 1">
            <a:extLst>
              <a:ext uri="{FF2B5EF4-FFF2-40B4-BE49-F238E27FC236}">
                <a16:creationId xmlns:a16="http://schemas.microsoft.com/office/drawing/2014/main" id="{4D9C862D-4B12-D643-92A6-40C3400662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6179" y="107461"/>
            <a:ext cx="8713788" cy="2164252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sz="3200" b="1" dirty="0">
                <a:latin typeface="Courier" charset="0"/>
                <a:ea typeface="標楷體" charset="-120"/>
              </a:rPr>
              <a:t>rules[rules['antecedents'] == {'Eggs', 'Kidney Beans’}]</a:t>
            </a:r>
            <a:endParaRPr lang="en-US" altLang="en-US" sz="3200" b="1" dirty="0">
              <a:solidFill>
                <a:srgbClr val="FF0000"/>
              </a:solidFill>
              <a:latin typeface="Courier" charset="0"/>
              <a:ea typeface="標楷體" charset="-12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17B793B-BE6C-8B47-9A7E-1E7EF7725C39}"/>
              </a:ext>
            </a:extLst>
          </p:cNvPr>
          <p:cNvSpPr/>
          <p:nvPr/>
        </p:nvSpPr>
        <p:spPr>
          <a:xfrm>
            <a:off x="4789968" y="6552339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sz="1200" dirty="0">
              <a:hlinkClick r:id="rId4"/>
            </a:endParaRPr>
          </a:p>
        </p:txBody>
      </p:sp>
    </p:spTree>
    <p:extLst>
      <p:ext uri="{BB962C8B-B14F-4D97-AF65-F5344CB8AC3E}">
        <p14:creationId xmlns:p14="http://schemas.microsoft.com/office/powerpoint/2010/main" val="3540529604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38D9D0-EE05-E744-B9B4-A3505E4CC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274638"/>
            <a:ext cx="8640960" cy="6245225"/>
          </a:xfrm>
        </p:spPr>
        <p:txBody>
          <a:bodyPr/>
          <a:lstStyle/>
          <a:p>
            <a:r>
              <a:rPr lang="en-US" sz="12000" dirty="0">
                <a:solidFill>
                  <a:srgbClr val="C00000"/>
                </a:solidFill>
              </a:rPr>
              <a:t>The </a:t>
            </a:r>
            <a:br>
              <a:rPr lang="en-US" sz="12000" dirty="0">
                <a:solidFill>
                  <a:srgbClr val="C00000"/>
                </a:solidFill>
              </a:rPr>
            </a:br>
            <a:r>
              <a:rPr lang="en-US" sz="12000" dirty="0">
                <a:solidFill>
                  <a:srgbClr val="C00000"/>
                </a:solidFill>
              </a:rPr>
              <a:t>Theory of Learning</a:t>
            </a:r>
            <a:endParaRPr lang="en-US" sz="500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7C7D2B-6748-B04A-8425-539708696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162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714182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7DE75B-B5BC-B142-9989-EC67B09802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1459" y="1472228"/>
            <a:ext cx="10797434" cy="4988183"/>
          </a:xfrm>
        </p:spPr>
        <p:txBody>
          <a:bodyPr>
            <a:normAutofit lnSpcReduction="10000"/>
          </a:bodyPr>
          <a:lstStyle/>
          <a:p>
            <a:r>
              <a:rPr lang="en-US" sz="4000" dirty="0"/>
              <a:t>Computational Learning Theory</a:t>
            </a:r>
          </a:p>
          <a:p>
            <a:pPr lvl="1"/>
            <a:r>
              <a:rPr lang="en-US" sz="3600" dirty="0"/>
              <a:t>Probably Approximately Correct (PAC) Learning</a:t>
            </a:r>
          </a:p>
          <a:p>
            <a:pPr lvl="1"/>
            <a:r>
              <a:rPr lang="en-US" sz="3600" dirty="0" err="1"/>
              <a:t>Vapnik-Chervonenkis</a:t>
            </a:r>
            <a:r>
              <a:rPr lang="en-US" sz="3600" dirty="0"/>
              <a:t> (VC) Dimension</a:t>
            </a:r>
          </a:p>
          <a:p>
            <a:pPr lvl="1"/>
            <a:r>
              <a:rPr lang="en-US" sz="4000" dirty="0"/>
              <a:t>Bias-Variance Trade-off</a:t>
            </a:r>
          </a:p>
          <a:p>
            <a:r>
              <a:rPr lang="en-US" sz="4400" dirty="0"/>
              <a:t>Overfitting and Underfitting</a:t>
            </a:r>
          </a:p>
          <a:p>
            <a:pPr lvl="1"/>
            <a:r>
              <a:rPr lang="en-US" sz="4000" dirty="0"/>
              <a:t>Avoid overfitting: </a:t>
            </a:r>
            <a:br>
              <a:rPr lang="en-US" sz="4000" dirty="0"/>
            </a:br>
            <a:r>
              <a:rPr lang="en-US" sz="4000" dirty="0"/>
              <a:t>Regularization, Cross-Validation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163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C8621-7DA8-C04B-86FE-5D18631C4E40}"/>
              </a:ext>
            </a:extLst>
          </p:cNvPr>
          <p:cNvSpPr/>
          <p:nvPr/>
        </p:nvSpPr>
        <p:spPr>
          <a:xfrm>
            <a:off x="2581501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458" y="125760"/>
            <a:ext cx="10797435" cy="1287016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The Theory of Learning</a:t>
            </a:r>
          </a:p>
        </p:txBody>
      </p:sp>
    </p:spTree>
    <p:extLst>
      <p:ext uri="{BB962C8B-B14F-4D97-AF65-F5344CB8AC3E}">
        <p14:creationId xmlns:p14="http://schemas.microsoft.com/office/powerpoint/2010/main" val="2893333211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C1A7F8-EE17-FB13-80BF-D6A1EE867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062631"/>
          </a:xfrm>
        </p:spPr>
        <p:txBody>
          <a:bodyPr/>
          <a:lstStyle/>
          <a:p>
            <a:r>
              <a:rPr lang="en-US" dirty="0"/>
              <a:t>What is Learning in Machine Learning?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1B448E-872A-3A8F-5EE5-B119180651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197735"/>
            <a:ext cx="11222181" cy="5155565"/>
          </a:xfrm>
        </p:spPr>
        <p:txBody>
          <a:bodyPr>
            <a:normAutofit fontScale="92500" lnSpcReduction="10000"/>
          </a:bodyPr>
          <a:lstStyle/>
          <a:p>
            <a:r>
              <a:rPr lang="en-US" sz="3600" dirty="0">
                <a:solidFill>
                  <a:srgbClr val="C00000"/>
                </a:solidFill>
              </a:rPr>
              <a:t>Learning</a:t>
            </a:r>
            <a:r>
              <a:rPr lang="en-US" sz="3600" dirty="0"/>
              <a:t> involves </a:t>
            </a:r>
            <a:r>
              <a:rPr lang="en-US" sz="3600" dirty="0">
                <a:solidFill>
                  <a:srgbClr val="C00000"/>
                </a:solidFill>
              </a:rPr>
              <a:t>finding patterns </a:t>
            </a:r>
            <a:r>
              <a:rPr lang="en-US" sz="3600" dirty="0"/>
              <a:t>from </a:t>
            </a:r>
            <a:r>
              <a:rPr lang="en-US" sz="3600" dirty="0">
                <a:solidFill>
                  <a:srgbClr val="C00000"/>
                </a:solidFill>
              </a:rPr>
              <a:t>data</a:t>
            </a:r>
            <a:r>
              <a:rPr lang="en-US" sz="3600" dirty="0"/>
              <a:t> to make </a:t>
            </a:r>
            <a:r>
              <a:rPr lang="en-US" sz="3600" dirty="0">
                <a:solidFill>
                  <a:srgbClr val="C00000"/>
                </a:solidFill>
              </a:rPr>
              <a:t>predictions</a:t>
            </a:r>
            <a:r>
              <a:rPr lang="en-US" sz="3600" dirty="0"/>
              <a:t>.</a:t>
            </a:r>
          </a:p>
          <a:p>
            <a:r>
              <a:rPr lang="en-US" sz="3600" dirty="0"/>
              <a:t>Performance is measured through </a:t>
            </a:r>
            <a:r>
              <a:rPr lang="en-US" sz="3600" dirty="0">
                <a:solidFill>
                  <a:srgbClr val="C00000"/>
                </a:solidFill>
              </a:rPr>
              <a:t>generalization</a:t>
            </a:r>
            <a:r>
              <a:rPr lang="en-US" sz="3600" dirty="0"/>
              <a:t> to unseen data.</a:t>
            </a:r>
          </a:p>
          <a:p>
            <a:r>
              <a:rPr lang="en-US" sz="3600" dirty="0"/>
              <a:t>Three paradigms of learning:</a:t>
            </a:r>
          </a:p>
          <a:p>
            <a:pPr lvl="1"/>
            <a:r>
              <a:rPr lang="en-US" sz="3600" dirty="0">
                <a:solidFill>
                  <a:srgbClr val="C00000"/>
                </a:solidFill>
              </a:rPr>
              <a:t>Supervised Learning </a:t>
            </a:r>
            <a:r>
              <a:rPr lang="en-US" sz="3600" dirty="0"/>
              <a:t>(e.g., classification, regression)</a:t>
            </a:r>
          </a:p>
          <a:p>
            <a:pPr lvl="1"/>
            <a:r>
              <a:rPr lang="en-US" sz="3600" dirty="0">
                <a:solidFill>
                  <a:srgbClr val="C00000"/>
                </a:solidFill>
              </a:rPr>
              <a:t>Unsupervised Learning </a:t>
            </a:r>
            <a:r>
              <a:rPr lang="en-US" sz="3600" dirty="0"/>
              <a:t>(e.g., clustering, dimensionality reduction)</a:t>
            </a:r>
          </a:p>
          <a:p>
            <a:pPr lvl="1"/>
            <a:r>
              <a:rPr lang="en-US" sz="3600" dirty="0">
                <a:solidFill>
                  <a:srgbClr val="C00000"/>
                </a:solidFill>
              </a:rPr>
              <a:t>Reinforcement Learning </a:t>
            </a:r>
            <a:r>
              <a:rPr lang="en-US" sz="3600" dirty="0"/>
              <a:t>(e.g., learning through </a:t>
            </a:r>
            <a:r>
              <a:rPr lang="en-US" sz="3600" dirty="0">
                <a:solidFill>
                  <a:srgbClr val="C00000"/>
                </a:solidFill>
              </a:rPr>
              <a:t>rewards</a:t>
            </a:r>
            <a:r>
              <a:rPr lang="en-US" sz="3600" dirty="0"/>
              <a:t>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07E505-3C15-45EC-3770-3B7B82A9F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164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2DC037B-8F0F-22E2-39D4-7882DFA7187E}"/>
              </a:ext>
            </a:extLst>
          </p:cNvPr>
          <p:cNvSpPr/>
          <p:nvPr/>
        </p:nvSpPr>
        <p:spPr>
          <a:xfrm>
            <a:off x="2581501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3860149078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C1BD64-1226-BFE6-2A9C-339A38671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947248"/>
          </a:xfrm>
        </p:spPr>
        <p:txBody>
          <a:bodyPr/>
          <a:lstStyle/>
          <a:p>
            <a:r>
              <a:rPr lang="en-US" dirty="0"/>
              <a:t>The Theory of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EAC162-BE80-D93B-0AA8-CA6FD5BE8E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268962"/>
            <a:ext cx="11222181" cy="5293282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How can we be sure that our </a:t>
            </a:r>
            <a:r>
              <a:rPr lang="en-US" dirty="0">
                <a:solidFill>
                  <a:srgbClr val="C00000"/>
                </a:solidFill>
              </a:rPr>
              <a:t>learned hypothesis </a:t>
            </a:r>
            <a:r>
              <a:rPr lang="en-US" dirty="0"/>
              <a:t>will </a:t>
            </a:r>
            <a:r>
              <a:rPr lang="en-US" dirty="0">
                <a:solidFill>
                  <a:srgbClr val="C00000"/>
                </a:solidFill>
              </a:rPr>
              <a:t>predict</a:t>
            </a:r>
            <a:r>
              <a:rPr lang="en-US" dirty="0"/>
              <a:t> well for previously unseen inputs? </a:t>
            </a:r>
          </a:p>
          <a:p>
            <a:pPr lvl="1"/>
            <a:r>
              <a:rPr lang="en-US" dirty="0"/>
              <a:t>How do we know that the </a:t>
            </a:r>
            <a:r>
              <a:rPr lang="en-US" dirty="0">
                <a:solidFill>
                  <a:srgbClr val="C00000"/>
                </a:solidFill>
              </a:rPr>
              <a:t>hypothesis</a:t>
            </a:r>
            <a:r>
              <a:rPr lang="en-US" dirty="0"/>
              <a:t> </a:t>
            </a:r>
            <a:r>
              <a:rPr lang="en-US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dirty="0"/>
              <a:t> is close to the </a:t>
            </a:r>
            <a:r>
              <a:rPr lang="en-US" dirty="0">
                <a:solidFill>
                  <a:srgbClr val="C00000"/>
                </a:solidFill>
              </a:rPr>
              <a:t>target function </a:t>
            </a:r>
            <a:r>
              <a:rPr lang="en-US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  </a:t>
            </a:r>
            <a:br>
              <a:rPr lang="en-US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/>
              <a:t>if we don’t know what is? </a:t>
            </a:r>
          </a:p>
          <a:p>
            <a:r>
              <a:rPr lang="en-US" dirty="0"/>
              <a:t>How many </a:t>
            </a:r>
            <a:r>
              <a:rPr lang="en-US" dirty="0">
                <a:solidFill>
                  <a:srgbClr val="C00000"/>
                </a:solidFill>
              </a:rPr>
              <a:t>examples</a:t>
            </a:r>
            <a:r>
              <a:rPr lang="en-US" dirty="0"/>
              <a:t> do we need to get a good </a:t>
            </a:r>
            <a:r>
              <a:rPr lang="en-US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dirty="0"/>
              <a:t>?</a:t>
            </a:r>
          </a:p>
          <a:p>
            <a:r>
              <a:rPr lang="en-US" dirty="0"/>
              <a:t>What </a:t>
            </a:r>
            <a:r>
              <a:rPr lang="en-US" dirty="0">
                <a:solidFill>
                  <a:srgbClr val="C00000"/>
                </a:solidFill>
              </a:rPr>
              <a:t>hypothesis space</a:t>
            </a:r>
            <a:r>
              <a:rPr lang="en-US" dirty="0"/>
              <a:t> should we use? </a:t>
            </a:r>
          </a:p>
          <a:p>
            <a:r>
              <a:rPr lang="en-US" dirty="0"/>
              <a:t>If the hypothesis space is very complex, </a:t>
            </a:r>
            <a:br>
              <a:rPr lang="en-US" dirty="0"/>
            </a:br>
            <a:r>
              <a:rPr lang="en-US" dirty="0"/>
              <a:t>can we even find the best </a:t>
            </a:r>
            <a:r>
              <a:rPr lang="en-US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dirty="0"/>
              <a:t> or do we have to settle for a </a:t>
            </a:r>
            <a:r>
              <a:rPr lang="en-US" dirty="0">
                <a:solidFill>
                  <a:srgbClr val="C00000"/>
                </a:solidFill>
              </a:rPr>
              <a:t>local maximum</a:t>
            </a:r>
            <a:r>
              <a:rPr lang="en-US" dirty="0"/>
              <a:t>? </a:t>
            </a:r>
          </a:p>
          <a:p>
            <a:r>
              <a:rPr lang="en-US" dirty="0"/>
              <a:t>How </a:t>
            </a:r>
            <a:r>
              <a:rPr lang="en-US" dirty="0">
                <a:solidFill>
                  <a:srgbClr val="C00000"/>
                </a:solidFill>
              </a:rPr>
              <a:t>complex</a:t>
            </a:r>
            <a:r>
              <a:rPr lang="en-US" dirty="0"/>
              <a:t> should </a:t>
            </a:r>
            <a:r>
              <a:rPr lang="en-US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 </a:t>
            </a:r>
            <a:r>
              <a:rPr lang="en-US" dirty="0"/>
              <a:t>be? </a:t>
            </a:r>
          </a:p>
          <a:p>
            <a:r>
              <a:rPr lang="en-US" dirty="0"/>
              <a:t>How do we avoid </a:t>
            </a:r>
            <a:r>
              <a:rPr lang="en-US" dirty="0">
                <a:solidFill>
                  <a:srgbClr val="C00000"/>
                </a:solidFill>
              </a:rPr>
              <a:t>overfitting</a:t>
            </a:r>
            <a:r>
              <a:rPr lang="en-US" dirty="0"/>
              <a:t>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20BFDA-38E8-2AC6-F712-63E2445774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165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836ACF6-312E-F220-ACDB-FF25AB7C02EF}"/>
              </a:ext>
            </a:extLst>
          </p:cNvPr>
          <p:cNvSpPr/>
          <p:nvPr/>
        </p:nvSpPr>
        <p:spPr>
          <a:xfrm>
            <a:off x="2581501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822705742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7DE75B-B5BC-B142-9989-EC67B09802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4607" y="1472228"/>
            <a:ext cx="10145189" cy="4988183"/>
          </a:xfrm>
        </p:spPr>
        <p:txBody>
          <a:bodyPr>
            <a:normAutofit/>
          </a:bodyPr>
          <a:lstStyle/>
          <a:p>
            <a:r>
              <a:rPr lang="en-US" sz="3600" dirty="0"/>
              <a:t>Intersection of </a:t>
            </a:r>
            <a:r>
              <a:rPr lang="en-US" sz="3600" dirty="0">
                <a:solidFill>
                  <a:srgbClr val="C00000"/>
                </a:solidFill>
              </a:rPr>
              <a:t>AI</a:t>
            </a:r>
            <a:r>
              <a:rPr lang="en-US" sz="3600" dirty="0"/>
              <a:t>, </a:t>
            </a:r>
            <a:r>
              <a:rPr lang="en-US" sz="3600" dirty="0">
                <a:solidFill>
                  <a:srgbClr val="C00000"/>
                </a:solidFill>
              </a:rPr>
              <a:t>statistics</a:t>
            </a:r>
            <a:r>
              <a:rPr lang="en-US" sz="3600" dirty="0"/>
              <a:t>, and </a:t>
            </a:r>
            <a:br>
              <a:rPr lang="en-US" sz="3600" dirty="0"/>
            </a:br>
            <a:r>
              <a:rPr lang="en-US" sz="3600" dirty="0">
                <a:solidFill>
                  <a:srgbClr val="C00000"/>
                </a:solidFill>
              </a:rPr>
              <a:t>theoretical computer science</a:t>
            </a:r>
            <a:r>
              <a:rPr lang="en-US" sz="3600" dirty="0"/>
              <a:t>.</a:t>
            </a:r>
          </a:p>
          <a:p>
            <a:r>
              <a:rPr lang="en-US" sz="3600" dirty="0"/>
              <a:t>Any </a:t>
            </a:r>
            <a:r>
              <a:rPr lang="en-US" sz="3600" dirty="0">
                <a:solidFill>
                  <a:srgbClr val="C00000"/>
                </a:solidFill>
              </a:rPr>
              <a:t>hypothesis</a:t>
            </a:r>
            <a:r>
              <a:rPr lang="en-US" sz="3600" dirty="0"/>
              <a:t> that is seriously wrong will almost certainly be “found out” with high probability after a small number of examples.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166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C8621-7DA8-C04B-86FE-5D18631C4E40}"/>
              </a:ext>
            </a:extLst>
          </p:cNvPr>
          <p:cNvSpPr/>
          <p:nvPr/>
        </p:nvSpPr>
        <p:spPr>
          <a:xfrm>
            <a:off x="2581501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7" y="125760"/>
            <a:ext cx="8496944" cy="1287016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Computational Learning Theory</a:t>
            </a:r>
          </a:p>
        </p:txBody>
      </p:sp>
    </p:spTree>
    <p:extLst>
      <p:ext uri="{BB962C8B-B14F-4D97-AF65-F5344CB8AC3E}">
        <p14:creationId xmlns:p14="http://schemas.microsoft.com/office/powerpoint/2010/main" val="3216424048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7DE75B-B5BC-B142-9989-EC67B09802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1561" y="1472228"/>
            <a:ext cx="10559441" cy="4988183"/>
          </a:xfrm>
        </p:spPr>
        <p:txBody>
          <a:bodyPr>
            <a:noAutofit/>
          </a:bodyPr>
          <a:lstStyle/>
          <a:p>
            <a:r>
              <a:rPr lang="en-US" sz="4000" dirty="0"/>
              <a:t>Any </a:t>
            </a:r>
            <a:r>
              <a:rPr lang="en-US" sz="4000" dirty="0">
                <a:solidFill>
                  <a:srgbClr val="C00000"/>
                </a:solidFill>
              </a:rPr>
              <a:t>hypothesis</a:t>
            </a:r>
            <a:r>
              <a:rPr lang="en-US" sz="4000" dirty="0"/>
              <a:t> that is consistent with a sufficiently large set of training examples is unlikely to be seriously wrong.</a:t>
            </a:r>
          </a:p>
          <a:p>
            <a:r>
              <a:rPr lang="en-US" sz="4000" dirty="0">
                <a:solidFill>
                  <a:srgbClr val="C00000"/>
                </a:solidFill>
              </a:rPr>
              <a:t>PAC learning algorithm</a:t>
            </a:r>
            <a:r>
              <a:rPr lang="en-US" sz="4000" dirty="0"/>
              <a:t>:</a:t>
            </a:r>
          </a:p>
          <a:p>
            <a:pPr lvl="1"/>
            <a:r>
              <a:rPr lang="en-US" sz="4000" dirty="0"/>
              <a:t>Any learning algorithm that returns hypotheses that are probably approximately correct.</a:t>
            </a:r>
          </a:p>
          <a:p>
            <a:endParaRPr lang="en-US" sz="4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167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C8621-7DA8-C04B-86FE-5D18631C4E40}"/>
              </a:ext>
            </a:extLst>
          </p:cNvPr>
          <p:cNvSpPr/>
          <p:nvPr/>
        </p:nvSpPr>
        <p:spPr>
          <a:xfrm>
            <a:off x="2581501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397" y="125760"/>
            <a:ext cx="11281893" cy="93030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Probably Approximately Correct (PAC) Learning</a:t>
            </a:r>
          </a:p>
        </p:txBody>
      </p:sp>
    </p:spTree>
    <p:extLst>
      <p:ext uri="{BB962C8B-B14F-4D97-AF65-F5344CB8AC3E}">
        <p14:creationId xmlns:p14="http://schemas.microsoft.com/office/powerpoint/2010/main" val="2502255365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7DE75B-B5BC-B142-9989-EC67B09802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1561" y="1275008"/>
            <a:ext cx="10559441" cy="5185403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rgbClr val="C00000"/>
                </a:solidFill>
              </a:rPr>
              <a:t>PAC Learning </a:t>
            </a:r>
            <a:r>
              <a:rPr lang="en-US" sz="4000" dirty="0"/>
              <a:t>provides a way to understand </a:t>
            </a:r>
            <a:r>
              <a:rPr lang="en-US" sz="4000" dirty="0">
                <a:solidFill>
                  <a:srgbClr val="C00000"/>
                </a:solidFill>
              </a:rPr>
              <a:t>generalization</a:t>
            </a:r>
          </a:p>
          <a:p>
            <a:r>
              <a:rPr lang="en-US" sz="4000" dirty="0"/>
              <a:t>Key Components:</a:t>
            </a:r>
          </a:p>
          <a:p>
            <a:pPr lvl="1"/>
            <a:r>
              <a:rPr lang="en-US" sz="3600" dirty="0"/>
              <a:t>Error threshold (</a:t>
            </a:r>
            <a:r>
              <a:rPr lang="el-GR" sz="3600" dirty="0"/>
              <a:t>ε)</a:t>
            </a:r>
            <a:endParaRPr lang="en-US" sz="4000" dirty="0"/>
          </a:p>
          <a:p>
            <a:pPr lvl="1"/>
            <a:r>
              <a:rPr lang="en-US" sz="4000" dirty="0"/>
              <a:t>Confidence level (1 - </a:t>
            </a:r>
            <a:r>
              <a:rPr lang="el-GR" sz="4000" dirty="0"/>
              <a:t>δ)</a:t>
            </a:r>
            <a:endParaRPr lang="en-US" sz="4000" dirty="0"/>
          </a:p>
          <a:p>
            <a:r>
              <a:rPr lang="en-US" sz="4400" dirty="0"/>
              <a:t>Example: Linear models are PAC-learnable with enough data</a:t>
            </a:r>
            <a:endParaRPr lang="el-GR" sz="4400" dirty="0"/>
          </a:p>
          <a:p>
            <a:endParaRPr lang="el-GR" sz="4000" dirty="0">
              <a:solidFill>
                <a:srgbClr val="C00000"/>
              </a:solidFill>
            </a:endParaRPr>
          </a:p>
          <a:p>
            <a:endParaRPr lang="en-US" sz="4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168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C8621-7DA8-C04B-86FE-5D18631C4E40}"/>
              </a:ext>
            </a:extLst>
          </p:cNvPr>
          <p:cNvSpPr/>
          <p:nvPr/>
        </p:nvSpPr>
        <p:spPr>
          <a:xfrm>
            <a:off x="2581501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DB53B56-122E-80F7-1570-5F837A06A0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397" y="125760"/>
            <a:ext cx="11281893" cy="93030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Probably Approximately Correct (PAC) Learning</a:t>
            </a:r>
          </a:p>
        </p:txBody>
      </p:sp>
    </p:spTree>
    <p:extLst>
      <p:ext uri="{BB962C8B-B14F-4D97-AF65-F5344CB8AC3E}">
        <p14:creationId xmlns:p14="http://schemas.microsoft.com/office/powerpoint/2010/main" val="3127497763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169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C8621-7DA8-C04B-86FE-5D18631C4E40}"/>
              </a:ext>
            </a:extLst>
          </p:cNvPr>
          <p:cNvSpPr/>
          <p:nvPr/>
        </p:nvSpPr>
        <p:spPr>
          <a:xfrm>
            <a:off x="2581501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7" y="125761"/>
            <a:ext cx="8496944" cy="1062917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Linear function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C68FB8-1B0F-374E-8FEE-C2D0B325CC38}"/>
              </a:ext>
            </a:extLst>
          </p:cNvPr>
          <p:cNvSpPr txBox="1"/>
          <p:nvPr/>
        </p:nvSpPr>
        <p:spPr>
          <a:xfrm>
            <a:off x="3503712" y="910921"/>
            <a:ext cx="482215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1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12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1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20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1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12000" b="1" i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12453CC-A6F8-7947-B00A-04A450A2D21F}"/>
              </a:ext>
            </a:extLst>
          </p:cNvPr>
          <p:cNvSpPr txBox="1"/>
          <p:nvPr/>
        </p:nvSpPr>
        <p:spPr>
          <a:xfrm>
            <a:off x="2233085" y="2808438"/>
            <a:ext cx="605165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9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9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9000" b="1" i="1" baseline="-25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90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9000" b="1" i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9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9000" b="1" i="1" baseline="-25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E218137-F748-BC49-BDA4-EF6E033D96BF}"/>
              </a:ext>
            </a:extLst>
          </p:cNvPr>
          <p:cNvSpPr txBox="1"/>
          <p:nvPr/>
        </p:nvSpPr>
        <p:spPr>
          <a:xfrm>
            <a:off x="2233084" y="4687976"/>
            <a:ext cx="803938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9000" b="1" i="1" baseline="-2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9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90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9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= </a:t>
            </a:r>
            <a:r>
              <a:rPr lang="en-US" sz="9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9000" b="1" i="1" baseline="-25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90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9000" b="1" i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9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9000" b="1" i="1" baseline="-25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7993791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8970D0-CF64-B345-B652-CB02C2945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0063" y="1"/>
            <a:ext cx="8651875" cy="1938049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Machine Learning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Supervised Learning (Classification)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Learning from Examples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5B1635-C3D4-9946-BD60-0C88CE4AC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17</a:t>
            </a:fld>
            <a:endParaRPr lang="zh-TW" altLang="en-US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07C4CE39-B7F3-D44C-A6D7-1917671DC302}"/>
              </a:ext>
            </a:extLst>
          </p:cNvPr>
          <p:cNvSpPr/>
          <p:nvPr/>
        </p:nvSpPr>
        <p:spPr>
          <a:xfrm>
            <a:off x="2537062" y="4084585"/>
            <a:ext cx="3389796" cy="1288632"/>
          </a:xfrm>
          <a:prstGeom prst="roundRect">
            <a:avLst>
              <a:gd name="adj" fmla="val 2491"/>
            </a:avLst>
          </a:prstGeom>
          <a:noFill/>
          <a:ln w="381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DAEE3E05-F136-2644-947B-45BD07AB1662}"/>
              </a:ext>
            </a:extLst>
          </p:cNvPr>
          <p:cNvSpPr/>
          <p:nvPr/>
        </p:nvSpPr>
        <p:spPr>
          <a:xfrm>
            <a:off x="6024030" y="4084586"/>
            <a:ext cx="3389796" cy="1288632"/>
          </a:xfrm>
          <a:prstGeom prst="roundRect">
            <a:avLst>
              <a:gd name="adj" fmla="val 2491"/>
            </a:avLst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17F294-F20A-694C-A107-3033C31DD8F3}"/>
              </a:ext>
            </a:extLst>
          </p:cNvPr>
          <p:cNvSpPr txBox="1"/>
          <p:nvPr/>
        </p:nvSpPr>
        <p:spPr>
          <a:xfrm>
            <a:off x="4037036" y="3669992"/>
            <a:ext cx="825867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D87A0F6-F483-A348-9950-98FA05A466F5}"/>
              </a:ext>
            </a:extLst>
          </p:cNvPr>
          <p:cNvSpPr txBox="1"/>
          <p:nvPr/>
        </p:nvSpPr>
        <p:spPr>
          <a:xfrm>
            <a:off x="7431497" y="3669992"/>
            <a:ext cx="753732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0ED5FA2-723B-9548-88ED-5C5C46BB0C35}"/>
              </a:ext>
            </a:extLst>
          </p:cNvPr>
          <p:cNvSpPr txBox="1"/>
          <p:nvPr/>
        </p:nvSpPr>
        <p:spPr>
          <a:xfrm>
            <a:off x="3938142" y="1994064"/>
            <a:ext cx="482215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1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12000" b="1" i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1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20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1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61889667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170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C8621-7DA8-C04B-86FE-5D18631C4E40}"/>
              </a:ext>
            </a:extLst>
          </p:cNvPr>
          <p:cNvSpPr/>
          <p:nvPr/>
        </p:nvSpPr>
        <p:spPr>
          <a:xfrm>
            <a:off x="2581501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7" y="125761"/>
            <a:ext cx="8496944" cy="1070993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Linear Regression Weight Space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FDA7BB-22E0-194D-AF10-63B0C2D7DF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841" y="2734296"/>
            <a:ext cx="8703630" cy="321498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065EF7E-8B1A-1A48-96A9-762574F83312}"/>
              </a:ext>
            </a:extLst>
          </p:cNvPr>
          <p:cNvSpPr txBox="1"/>
          <p:nvPr/>
        </p:nvSpPr>
        <p:spPr>
          <a:xfrm>
            <a:off x="2054197" y="943560"/>
            <a:ext cx="803938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9000" b="1" i="1" baseline="-2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9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90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9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= </a:t>
            </a:r>
            <a:r>
              <a:rPr lang="en-US" sz="9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9000" b="1" i="1" baseline="-25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90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9000" b="1" i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9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9000" b="1" i="1" baseline="-25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E7307DD-91E1-2D43-85AA-AFB818609DDD}"/>
              </a:ext>
            </a:extLst>
          </p:cNvPr>
          <p:cNvSpPr txBox="1"/>
          <p:nvPr/>
        </p:nvSpPr>
        <p:spPr>
          <a:xfrm>
            <a:off x="5992657" y="5984774"/>
            <a:ext cx="45003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Loss function for Weights (w</a:t>
            </a:r>
            <a:r>
              <a:rPr lang="en-US" sz="2400" b="1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w</a:t>
            </a:r>
            <a:r>
              <a:rPr lang="en-US" sz="2400" b="1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400" b="1" i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7420028-7E1A-0B42-98D9-3F1BC5A03D3D}"/>
              </a:ext>
            </a:extLst>
          </p:cNvPr>
          <p:cNvSpPr txBox="1"/>
          <p:nvPr/>
        </p:nvSpPr>
        <p:spPr>
          <a:xfrm>
            <a:off x="2652734" y="5991672"/>
            <a:ext cx="23631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2400" b="1" i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0.232 </a:t>
            </a:r>
            <a:r>
              <a:rPr lang="en-US" sz="24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b="1" i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+ 246</a:t>
            </a:r>
            <a:endParaRPr lang="en-US" sz="2400" b="1" i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D0339CF-4A62-9245-AA36-3CF5D2F15CDB}"/>
              </a:ext>
            </a:extLst>
          </p:cNvPr>
          <p:cNvSpPr txBox="1"/>
          <p:nvPr/>
        </p:nvSpPr>
        <p:spPr>
          <a:xfrm>
            <a:off x="6254891" y="2456382"/>
            <a:ext cx="40895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w*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argmin</a:t>
            </a:r>
            <a:r>
              <a:rPr lang="en-US" sz="3200" b="1" i="1" baseline="-250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3200" b="1" i="1" baseline="-250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Loss(</a:t>
            </a:r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3200" b="1" i="1" baseline="-25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200" b="1" i="1" baseline="-250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4955593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7DE75B-B5BC-B142-9989-EC67B09802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1561" y="1300766"/>
            <a:ext cx="10559441" cy="5159645"/>
          </a:xfrm>
        </p:spPr>
        <p:txBody>
          <a:bodyPr>
            <a:noAutofit/>
          </a:bodyPr>
          <a:lstStyle/>
          <a:p>
            <a:r>
              <a:rPr lang="en-US" sz="4000" dirty="0"/>
              <a:t>VC Dimension measures a model's capacity to </a:t>
            </a:r>
            <a:r>
              <a:rPr lang="en-US" sz="4000" dirty="0">
                <a:solidFill>
                  <a:srgbClr val="C00000"/>
                </a:solidFill>
              </a:rPr>
              <a:t>fit various patterns</a:t>
            </a:r>
          </a:p>
          <a:p>
            <a:r>
              <a:rPr lang="en-US" sz="4000" dirty="0"/>
              <a:t>Higher </a:t>
            </a:r>
            <a:r>
              <a:rPr lang="en-US" sz="4000" dirty="0">
                <a:solidFill>
                  <a:srgbClr val="C00000"/>
                </a:solidFill>
              </a:rPr>
              <a:t>VC Dimension</a:t>
            </a:r>
            <a:br>
              <a:rPr lang="en-US" sz="4000" dirty="0"/>
            </a:br>
            <a:r>
              <a:rPr lang="en-US" sz="4000" dirty="0"/>
              <a:t>Higher </a:t>
            </a:r>
            <a:r>
              <a:rPr lang="en-US" sz="4000" dirty="0">
                <a:solidFill>
                  <a:srgbClr val="C00000"/>
                </a:solidFill>
              </a:rPr>
              <a:t>model complexity</a:t>
            </a:r>
          </a:p>
          <a:p>
            <a:r>
              <a:rPr lang="en-US" sz="4000" dirty="0">
                <a:solidFill>
                  <a:srgbClr val="C00000"/>
                </a:solidFill>
              </a:rPr>
              <a:t>Balancing model complexity </a:t>
            </a:r>
            <a:r>
              <a:rPr lang="en-US" sz="4000" dirty="0"/>
              <a:t>helps improve </a:t>
            </a:r>
            <a:r>
              <a:rPr lang="en-US" sz="4000" dirty="0">
                <a:solidFill>
                  <a:srgbClr val="C00000"/>
                </a:solidFill>
              </a:rPr>
              <a:t>generalization</a:t>
            </a:r>
          </a:p>
          <a:p>
            <a:endParaRPr lang="en-US" sz="4000" dirty="0"/>
          </a:p>
          <a:p>
            <a:endParaRPr lang="en-US" sz="4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171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C8621-7DA8-C04B-86FE-5D18631C4E40}"/>
              </a:ext>
            </a:extLst>
          </p:cNvPr>
          <p:cNvSpPr/>
          <p:nvPr/>
        </p:nvSpPr>
        <p:spPr>
          <a:xfrm>
            <a:off x="2581501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560" y="125760"/>
            <a:ext cx="10775031" cy="917429"/>
          </a:xfrm>
        </p:spPr>
        <p:txBody>
          <a:bodyPr>
            <a:normAutofit/>
          </a:bodyPr>
          <a:lstStyle/>
          <a:p>
            <a:r>
              <a:rPr lang="en-US" dirty="0" err="1">
                <a:solidFill>
                  <a:schemeClr val="accent1"/>
                </a:solidFill>
              </a:rPr>
              <a:t>Vapnik-Chervonenkis</a:t>
            </a:r>
            <a:r>
              <a:rPr lang="en-US" dirty="0">
                <a:solidFill>
                  <a:schemeClr val="accent1"/>
                </a:solidFill>
              </a:rPr>
              <a:t> (VC) Dimension</a:t>
            </a:r>
          </a:p>
        </p:txBody>
      </p:sp>
    </p:spTree>
    <p:extLst>
      <p:ext uri="{BB962C8B-B14F-4D97-AF65-F5344CB8AC3E}">
        <p14:creationId xmlns:p14="http://schemas.microsoft.com/office/powerpoint/2010/main" val="1063169733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7DE75B-B5BC-B142-9989-EC67B09802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1561" y="1210614"/>
            <a:ext cx="10559441" cy="5249797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sz="3600" dirty="0">
                <a:solidFill>
                  <a:srgbClr val="C00000"/>
                </a:solidFill>
              </a:rPr>
              <a:t>Bias</a:t>
            </a:r>
            <a:r>
              <a:rPr lang="en-US" sz="3600" dirty="0"/>
              <a:t>: Error due to simple models </a:t>
            </a:r>
            <a:br>
              <a:rPr lang="en-US" sz="3600" dirty="0"/>
            </a:br>
            <a:r>
              <a:rPr lang="en-US" sz="3600" dirty="0"/>
              <a:t>(e.g., linear models)</a:t>
            </a:r>
          </a:p>
          <a:p>
            <a:pPr>
              <a:spcAft>
                <a:spcPts val="600"/>
              </a:spcAft>
            </a:pPr>
            <a:r>
              <a:rPr lang="en-US" sz="3600" dirty="0">
                <a:solidFill>
                  <a:srgbClr val="C00000"/>
                </a:solidFill>
              </a:rPr>
              <a:t>Variance</a:t>
            </a:r>
            <a:r>
              <a:rPr lang="en-US" sz="3600" dirty="0"/>
              <a:t>: Error from models too sensitive to noise (e.g., deep trees)</a:t>
            </a:r>
          </a:p>
          <a:p>
            <a:pPr>
              <a:spcAft>
                <a:spcPts val="600"/>
              </a:spcAft>
            </a:pPr>
            <a:r>
              <a:rPr lang="en-US" sz="3600" dirty="0"/>
              <a:t>Bias-Variance Trade-off:</a:t>
            </a:r>
          </a:p>
          <a:p>
            <a:pPr lvl="1">
              <a:spcAft>
                <a:spcPts val="600"/>
              </a:spcAft>
            </a:pPr>
            <a:r>
              <a:rPr lang="en-US" sz="3600" dirty="0"/>
              <a:t>Low bias-high variance: Risk of </a:t>
            </a:r>
            <a:r>
              <a:rPr lang="en-US" sz="3600" dirty="0">
                <a:solidFill>
                  <a:srgbClr val="C00000"/>
                </a:solidFill>
              </a:rPr>
              <a:t>overfitting</a:t>
            </a:r>
          </a:p>
          <a:p>
            <a:pPr lvl="1">
              <a:spcAft>
                <a:spcPts val="600"/>
              </a:spcAft>
            </a:pPr>
            <a:r>
              <a:rPr lang="en-US" sz="3600" dirty="0"/>
              <a:t>High bias-low variance: Risk of </a:t>
            </a:r>
            <a:r>
              <a:rPr lang="en-US" sz="3600" dirty="0">
                <a:solidFill>
                  <a:srgbClr val="C00000"/>
                </a:solidFill>
              </a:rPr>
              <a:t>underfitting</a:t>
            </a:r>
          </a:p>
          <a:p>
            <a:pPr>
              <a:spcAft>
                <a:spcPts val="600"/>
              </a:spcAft>
            </a:pPr>
            <a:r>
              <a:rPr lang="en-US" sz="3600" dirty="0"/>
              <a:t>Selecting the right model </a:t>
            </a:r>
            <a:r>
              <a:rPr lang="en-US" sz="3600" dirty="0">
                <a:solidFill>
                  <a:srgbClr val="C00000"/>
                </a:solidFill>
              </a:rPr>
              <a:t>balances bias and variance</a:t>
            </a:r>
            <a:endParaRPr lang="en-US" sz="3600" dirty="0"/>
          </a:p>
          <a:p>
            <a:pPr>
              <a:spcAft>
                <a:spcPts val="600"/>
              </a:spcAft>
            </a:pPr>
            <a:endParaRPr lang="en-US" sz="3600" dirty="0"/>
          </a:p>
          <a:p>
            <a:endParaRPr lang="en-US" sz="4000" dirty="0"/>
          </a:p>
          <a:p>
            <a:endParaRPr lang="en-US" sz="4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172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C8621-7DA8-C04B-86FE-5D18631C4E40}"/>
              </a:ext>
            </a:extLst>
          </p:cNvPr>
          <p:cNvSpPr/>
          <p:nvPr/>
        </p:nvSpPr>
        <p:spPr>
          <a:xfrm>
            <a:off x="2581501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560" y="125760"/>
            <a:ext cx="10775031" cy="91742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Bias-Variance Trade-off</a:t>
            </a:r>
          </a:p>
        </p:txBody>
      </p:sp>
    </p:spTree>
    <p:extLst>
      <p:ext uri="{BB962C8B-B14F-4D97-AF65-F5344CB8AC3E}">
        <p14:creationId xmlns:p14="http://schemas.microsoft.com/office/powerpoint/2010/main" val="324238322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0F9C2B94-1610-D9DD-566D-DFBFD6DD69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159797" y="6562244"/>
            <a:ext cx="960699" cy="23965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2C0F15D7-F636-0443-833B-989501CBAC2F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173</a:t>
            </a:fld>
            <a:endParaRPr lang="zh-TW" altLang="en-US" sz="1200" dirty="0">
              <a:solidFill>
                <a:srgbClr val="898989"/>
              </a:solidFill>
            </a:endParaRPr>
          </a:p>
        </p:txBody>
      </p:sp>
      <p:sp>
        <p:nvSpPr>
          <p:cNvPr id="66" name="Title 65">
            <a:extLst>
              <a:ext uri="{FF2B5EF4-FFF2-40B4-BE49-F238E27FC236}">
                <a16:creationId xmlns:a16="http://schemas.microsoft.com/office/drawing/2014/main" id="{9F7C5A1F-B780-D3CE-6C33-31438B7664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Overfitting vs. Underfitting</a:t>
            </a:r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09D7AD5D-7069-6BFB-7E0D-53B4851065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39" y="1758255"/>
            <a:ext cx="11690722" cy="3341490"/>
          </a:xfrm>
          <a:prstGeom prst="rect">
            <a:avLst/>
          </a:prstGeom>
        </p:spPr>
      </p:pic>
      <p:sp>
        <p:nvSpPr>
          <p:cNvPr id="74" name="TextBox 73">
            <a:extLst>
              <a:ext uri="{FF2B5EF4-FFF2-40B4-BE49-F238E27FC236}">
                <a16:creationId xmlns:a16="http://schemas.microsoft.com/office/drawing/2014/main" id="{2FC316F8-7C72-BECB-F949-DA9595DD8928}"/>
              </a:ext>
            </a:extLst>
          </p:cNvPr>
          <p:cNvSpPr txBox="1"/>
          <p:nvPr/>
        </p:nvSpPr>
        <p:spPr>
          <a:xfrm>
            <a:off x="4360896" y="5099745"/>
            <a:ext cx="3216275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Underfitting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EF8BEE5D-597A-4774-990B-C6A17C89FD8A}"/>
              </a:ext>
            </a:extLst>
          </p:cNvPr>
          <p:cNvSpPr txBox="1"/>
          <p:nvPr/>
        </p:nvSpPr>
        <p:spPr>
          <a:xfrm>
            <a:off x="251917" y="5099745"/>
            <a:ext cx="3216275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Overfitting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BD72409C-7925-1F18-1071-701E45AF2114}"/>
              </a:ext>
            </a:extLst>
          </p:cNvPr>
          <p:cNvSpPr txBox="1"/>
          <p:nvPr/>
        </p:nvSpPr>
        <p:spPr>
          <a:xfrm>
            <a:off x="8423871" y="5099745"/>
            <a:ext cx="3516212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Good Balance</a:t>
            </a:r>
          </a:p>
        </p:txBody>
      </p:sp>
    </p:spTree>
    <p:extLst>
      <p:ext uri="{BB962C8B-B14F-4D97-AF65-F5344CB8AC3E}">
        <p14:creationId xmlns:p14="http://schemas.microsoft.com/office/powerpoint/2010/main" val="4153016650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23" name="Group 7"/>
          <p:cNvGrpSpPr>
            <a:grpSpLocks/>
          </p:cNvGrpSpPr>
          <p:nvPr/>
        </p:nvGrpSpPr>
        <p:grpSpPr bwMode="auto">
          <a:xfrm>
            <a:off x="3756025" y="1311275"/>
            <a:ext cx="2166938" cy="2165350"/>
            <a:chOff x="1216526" y="1243263"/>
            <a:chExt cx="2165684" cy="2165684"/>
          </a:xfrm>
        </p:grpSpPr>
        <p:sp>
          <p:nvSpPr>
            <p:cNvPr id="5" name="Oval 4"/>
            <p:cNvSpPr>
              <a:spLocks noChangeArrowheads="1"/>
            </p:cNvSpPr>
            <p:nvPr/>
          </p:nvSpPr>
          <p:spPr bwMode="auto">
            <a:xfrm>
              <a:off x="1216526" y="1243263"/>
              <a:ext cx="2165684" cy="216568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6" name="Oval 5"/>
            <p:cNvSpPr>
              <a:spLocks noChangeArrowheads="1"/>
            </p:cNvSpPr>
            <p:nvPr/>
          </p:nvSpPr>
          <p:spPr bwMode="auto">
            <a:xfrm>
              <a:off x="1519564" y="1546523"/>
              <a:ext cx="1559609" cy="15591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7" name="Oval 6"/>
            <p:cNvSpPr>
              <a:spLocks noChangeArrowheads="1"/>
            </p:cNvSpPr>
            <p:nvPr/>
          </p:nvSpPr>
          <p:spPr bwMode="auto">
            <a:xfrm>
              <a:off x="1909863" y="1937108"/>
              <a:ext cx="779011" cy="7779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4789489" y="22860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4848225" y="2398713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4732339" y="241617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grpSp>
        <p:nvGrpSpPr>
          <p:cNvPr id="81927" name="Group 11"/>
          <p:cNvGrpSpPr>
            <a:grpSpLocks/>
          </p:cNvGrpSpPr>
          <p:nvPr/>
        </p:nvGrpSpPr>
        <p:grpSpPr bwMode="auto">
          <a:xfrm>
            <a:off x="6307138" y="1308100"/>
            <a:ext cx="2165350" cy="2165350"/>
            <a:chOff x="1216526" y="1243263"/>
            <a:chExt cx="2165684" cy="2165684"/>
          </a:xfrm>
        </p:grpSpPr>
        <p:sp>
          <p:nvSpPr>
            <p:cNvPr id="13" name="Oval 12"/>
            <p:cNvSpPr>
              <a:spLocks noChangeArrowheads="1"/>
            </p:cNvSpPr>
            <p:nvPr/>
          </p:nvSpPr>
          <p:spPr bwMode="auto">
            <a:xfrm>
              <a:off x="1216526" y="1243263"/>
              <a:ext cx="2165684" cy="216568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14" name="Oval 13"/>
            <p:cNvSpPr>
              <a:spLocks noChangeArrowheads="1"/>
            </p:cNvSpPr>
            <p:nvPr/>
          </p:nvSpPr>
          <p:spPr bwMode="auto">
            <a:xfrm>
              <a:off x="1519785" y="1546523"/>
              <a:ext cx="1559165" cy="15591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15" name="Oval 14"/>
            <p:cNvSpPr>
              <a:spLocks noChangeArrowheads="1"/>
            </p:cNvSpPr>
            <p:nvPr/>
          </p:nvSpPr>
          <p:spPr bwMode="auto">
            <a:xfrm>
              <a:off x="1910370" y="1937108"/>
              <a:ext cx="777995" cy="7779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16" name="Oval 15"/>
          <p:cNvSpPr>
            <a:spLocks noChangeArrowheads="1"/>
          </p:cNvSpPr>
          <p:nvPr/>
        </p:nvSpPr>
        <p:spPr bwMode="auto">
          <a:xfrm>
            <a:off x="7913689" y="2711450"/>
            <a:ext cx="92075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7" name="Oval 16"/>
          <p:cNvSpPr>
            <a:spLocks noChangeArrowheads="1"/>
          </p:cNvSpPr>
          <p:nvPr/>
        </p:nvSpPr>
        <p:spPr bwMode="auto">
          <a:xfrm>
            <a:off x="7974014" y="282257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8" name="Oval 17"/>
          <p:cNvSpPr>
            <a:spLocks noChangeArrowheads="1"/>
          </p:cNvSpPr>
          <p:nvPr/>
        </p:nvSpPr>
        <p:spPr bwMode="auto">
          <a:xfrm>
            <a:off x="7858125" y="2841625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grpSp>
        <p:nvGrpSpPr>
          <p:cNvPr id="81931" name="Group 18"/>
          <p:cNvGrpSpPr>
            <a:grpSpLocks/>
          </p:cNvGrpSpPr>
          <p:nvPr/>
        </p:nvGrpSpPr>
        <p:grpSpPr bwMode="auto">
          <a:xfrm>
            <a:off x="3773488" y="4203700"/>
            <a:ext cx="2165350" cy="2165350"/>
            <a:chOff x="1216526" y="1243263"/>
            <a:chExt cx="2165684" cy="2165684"/>
          </a:xfrm>
        </p:grpSpPr>
        <p:sp>
          <p:nvSpPr>
            <p:cNvPr id="20" name="Oval 19"/>
            <p:cNvSpPr>
              <a:spLocks noChangeArrowheads="1"/>
            </p:cNvSpPr>
            <p:nvPr/>
          </p:nvSpPr>
          <p:spPr bwMode="auto">
            <a:xfrm>
              <a:off x="1216526" y="1243263"/>
              <a:ext cx="2165684" cy="216568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21" name="Oval 20"/>
            <p:cNvSpPr>
              <a:spLocks noChangeArrowheads="1"/>
            </p:cNvSpPr>
            <p:nvPr/>
          </p:nvSpPr>
          <p:spPr bwMode="auto">
            <a:xfrm>
              <a:off x="1519785" y="1546523"/>
              <a:ext cx="1559165" cy="15591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22" name="Oval 21"/>
            <p:cNvSpPr>
              <a:spLocks noChangeArrowheads="1"/>
            </p:cNvSpPr>
            <p:nvPr/>
          </p:nvSpPr>
          <p:spPr bwMode="auto">
            <a:xfrm>
              <a:off x="1910370" y="1937108"/>
              <a:ext cx="777995" cy="7779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23" name="Oval 22"/>
          <p:cNvSpPr>
            <a:spLocks noChangeArrowheads="1"/>
          </p:cNvSpPr>
          <p:nvPr/>
        </p:nvSpPr>
        <p:spPr bwMode="auto">
          <a:xfrm>
            <a:off x="4629150" y="48148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4" name="Oval 23"/>
          <p:cNvSpPr>
            <a:spLocks noChangeArrowheads="1"/>
          </p:cNvSpPr>
          <p:nvPr/>
        </p:nvSpPr>
        <p:spPr bwMode="auto">
          <a:xfrm>
            <a:off x="5048250" y="544353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5" name="Oval 24"/>
          <p:cNvSpPr>
            <a:spLocks noChangeArrowheads="1"/>
          </p:cNvSpPr>
          <p:nvPr/>
        </p:nvSpPr>
        <p:spPr bwMode="auto">
          <a:xfrm>
            <a:off x="4348164" y="5218113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grpSp>
        <p:nvGrpSpPr>
          <p:cNvPr id="81935" name="Group 25"/>
          <p:cNvGrpSpPr>
            <a:grpSpLocks/>
          </p:cNvGrpSpPr>
          <p:nvPr/>
        </p:nvGrpSpPr>
        <p:grpSpPr bwMode="auto">
          <a:xfrm>
            <a:off x="6318250" y="4195763"/>
            <a:ext cx="2165350" cy="2165350"/>
            <a:chOff x="1216526" y="1243263"/>
            <a:chExt cx="2165684" cy="2165684"/>
          </a:xfrm>
        </p:grpSpPr>
        <p:sp>
          <p:nvSpPr>
            <p:cNvPr id="27" name="Oval 26"/>
            <p:cNvSpPr>
              <a:spLocks noChangeArrowheads="1"/>
            </p:cNvSpPr>
            <p:nvPr/>
          </p:nvSpPr>
          <p:spPr bwMode="auto">
            <a:xfrm>
              <a:off x="1216526" y="1243263"/>
              <a:ext cx="2165684" cy="216568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28" name="Oval 27"/>
            <p:cNvSpPr>
              <a:spLocks noChangeArrowheads="1"/>
            </p:cNvSpPr>
            <p:nvPr/>
          </p:nvSpPr>
          <p:spPr bwMode="auto">
            <a:xfrm>
              <a:off x="1519786" y="1546522"/>
              <a:ext cx="1559165" cy="15591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29" name="Oval 28"/>
            <p:cNvSpPr>
              <a:spLocks noChangeArrowheads="1"/>
            </p:cNvSpPr>
            <p:nvPr/>
          </p:nvSpPr>
          <p:spPr bwMode="auto">
            <a:xfrm>
              <a:off x="1910371" y="1937107"/>
              <a:ext cx="777995" cy="7779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30" name="Oval 29"/>
          <p:cNvSpPr>
            <a:spLocks noChangeArrowheads="1"/>
          </p:cNvSpPr>
          <p:nvPr/>
        </p:nvSpPr>
        <p:spPr bwMode="auto">
          <a:xfrm>
            <a:off x="8026400" y="50053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1" name="Oval 30"/>
          <p:cNvSpPr>
            <a:spLocks noChangeArrowheads="1"/>
          </p:cNvSpPr>
          <p:nvPr/>
        </p:nvSpPr>
        <p:spPr bwMode="auto">
          <a:xfrm>
            <a:off x="7932739" y="584517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2" name="Oval 31"/>
          <p:cNvSpPr>
            <a:spLocks noChangeArrowheads="1"/>
          </p:cNvSpPr>
          <p:nvPr/>
        </p:nvSpPr>
        <p:spPr bwMode="auto">
          <a:xfrm>
            <a:off x="7394575" y="54244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4" name="Oval 33"/>
          <p:cNvSpPr>
            <a:spLocks noChangeArrowheads="1"/>
          </p:cNvSpPr>
          <p:nvPr/>
        </p:nvSpPr>
        <p:spPr bwMode="auto">
          <a:xfrm>
            <a:off x="8145464" y="5275263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5" name="Oval 34"/>
          <p:cNvSpPr>
            <a:spLocks noChangeArrowheads="1"/>
          </p:cNvSpPr>
          <p:nvPr/>
        </p:nvSpPr>
        <p:spPr bwMode="auto">
          <a:xfrm>
            <a:off x="7924800" y="54117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6" name="Oval 35"/>
          <p:cNvSpPr>
            <a:spLocks noChangeArrowheads="1"/>
          </p:cNvSpPr>
          <p:nvPr/>
        </p:nvSpPr>
        <p:spPr bwMode="auto">
          <a:xfrm>
            <a:off x="7688264" y="5630863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7" name="Oval 36"/>
          <p:cNvSpPr>
            <a:spLocks noChangeArrowheads="1"/>
          </p:cNvSpPr>
          <p:nvPr/>
        </p:nvSpPr>
        <p:spPr bwMode="auto">
          <a:xfrm>
            <a:off x="7688264" y="514032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8" name="Oval 37"/>
          <p:cNvSpPr>
            <a:spLocks noChangeArrowheads="1"/>
          </p:cNvSpPr>
          <p:nvPr/>
        </p:nvSpPr>
        <p:spPr bwMode="auto">
          <a:xfrm>
            <a:off x="8145464" y="564832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9" name="Oval 38"/>
          <p:cNvSpPr>
            <a:spLocks noChangeArrowheads="1"/>
          </p:cNvSpPr>
          <p:nvPr/>
        </p:nvSpPr>
        <p:spPr bwMode="auto">
          <a:xfrm>
            <a:off x="7604125" y="6037263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0" name="Oval 39"/>
          <p:cNvSpPr>
            <a:spLocks noChangeArrowheads="1"/>
          </p:cNvSpPr>
          <p:nvPr/>
        </p:nvSpPr>
        <p:spPr bwMode="auto">
          <a:xfrm>
            <a:off x="7281864" y="585152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1" name="Oval 40"/>
          <p:cNvSpPr>
            <a:spLocks noChangeArrowheads="1"/>
          </p:cNvSpPr>
          <p:nvPr/>
        </p:nvSpPr>
        <p:spPr bwMode="auto">
          <a:xfrm>
            <a:off x="7956550" y="2974975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2" name="Oval 41"/>
          <p:cNvSpPr>
            <a:spLocks noChangeArrowheads="1"/>
          </p:cNvSpPr>
          <p:nvPr/>
        </p:nvSpPr>
        <p:spPr bwMode="auto">
          <a:xfrm>
            <a:off x="8075614" y="277177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3" name="Oval 42"/>
          <p:cNvSpPr>
            <a:spLocks noChangeArrowheads="1"/>
          </p:cNvSpPr>
          <p:nvPr/>
        </p:nvSpPr>
        <p:spPr bwMode="auto">
          <a:xfrm>
            <a:off x="8058150" y="2924175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4" name="Oval 43"/>
          <p:cNvSpPr>
            <a:spLocks noChangeArrowheads="1"/>
          </p:cNvSpPr>
          <p:nvPr/>
        </p:nvSpPr>
        <p:spPr bwMode="auto">
          <a:xfrm>
            <a:off x="8007350" y="27051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5" name="Oval 44"/>
          <p:cNvSpPr>
            <a:spLocks noChangeArrowheads="1"/>
          </p:cNvSpPr>
          <p:nvPr/>
        </p:nvSpPr>
        <p:spPr bwMode="auto">
          <a:xfrm>
            <a:off x="7840664" y="272415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6" name="Oval 45"/>
          <p:cNvSpPr>
            <a:spLocks noChangeArrowheads="1"/>
          </p:cNvSpPr>
          <p:nvPr/>
        </p:nvSpPr>
        <p:spPr bwMode="auto">
          <a:xfrm>
            <a:off x="7807325" y="29098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7" name="Oval 46"/>
          <p:cNvSpPr>
            <a:spLocks noChangeArrowheads="1"/>
          </p:cNvSpPr>
          <p:nvPr/>
        </p:nvSpPr>
        <p:spPr bwMode="auto">
          <a:xfrm>
            <a:off x="7888289" y="29591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8" name="Oval 47"/>
          <p:cNvSpPr>
            <a:spLocks noChangeArrowheads="1"/>
          </p:cNvSpPr>
          <p:nvPr/>
        </p:nvSpPr>
        <p:spPr bwMode="auto">
          <a:xfrm>
            <a:off x="5200650" y="54102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9" name="Oval 48"/>
          <p:cNvSpPr>
            <a:spLocks noChangeArrowheads="1"/>
          </p:cNvSpPr>
          <p:nvPr/>
        </p:nvSpPr>
        <p:spPr bwMode="auto">
          <a:xfrm>
            <a:off x="4551364" y="525145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0" name="Oval 49"/>
          <p:cNvSpPr>
            <a:spLocks noChangeArrowheads="1"/>
          </p:cNvSpPr>
          <p:nvPr/>
        </p:nvSpPr>
        <p:spPr bwMode="auto">
          <a:xfrm>
            <a:off x="4568825" y="5573713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1" name="Oval 50"/>
          <p:cNvSpPr>
            <a:spLocks noChangeArrowheads="1"/>
          </p:cNvSpPr>
          <p:nvPr/>
        </p:nvSpPr>
        <p:spPr bwMode="auto">
          <a:xfrm>
            <a:off x="4840289" y="565785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2" name="Oval 51"/>
          <p:cNvSpPr>
            <a:spLocks noChangeArrowheads="1"/>
          </p:cNvSpPr>
          <p:nvPr/>
        </p:nvSpPr>
        <p:spPr bwMode="auto">
          <a:xfrm>
            <a:off x="5002214" y="4814888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3" name="Oval 52"/>
          <p:cNvSpPr>
            <a:spLocks noChangeArrowheads="1"/>
          </p:cNvSpPr>
          <p:nvPr/>
        </p:nvSpPr>
        <p:spPr bwMode="auto">
          <a:xfrm>
            <a:off x="4916489" y="5102225"/>
            <a:ext cx="92075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4" name="Oval 53"/>
          <p:cNvSpPr>
            <a:spLocks noChangeArrowheads="1"/>
          </p:cNvSpPr>
          <p:nvPr/>
        </p:nvSpPr>
        <p:spPr bwMode="auto">
          <a:xfrm>
            <a:off x="5272089" y="5153025"/>
            <a:ext cx="92075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5" name="Oval 54"/>
          <p:cNvSpPr>
            <a:spLocks noChangeArrowheads="1"/>
          </p:cNvSpPr>
          <p:nvPr/>
        </p:nvSpPr>
        <p:spPr bwMode="auto">
          <a:xfrm>
            <a:off x="4884739" y="2535238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6" name="Oval 55"/>
          <p:cNvSpPr>
            <a:spLocks noChangeArrowheads="1"/>
          </p:cNvSpPr>
          <p:nvPr/>
        </p:nvSpPr>
        <p:spPr bwMode="auto">
          <a:xfrm>
            <a:off x="4953000" y="25527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7" name="Oval 56"/>
          <p:cNvSpPr>
            <a:spLocks noChangeArrowheads="1"/>
          </p:cNvSpPr>
          <p:nvPr/>
        </p:nvSpPr>
        <p:spPr bwMode="auto">
          <a:xfrm>
            <a:off x="4783139" y="25019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8" name="Oval 57"/>
          <p:cNvSpPr>
            <a:spLocks noChangeArrowheads="1"/>
          </p:cNvSpPr>
          <p:nvPr/>
        </p:nvSpPr>
        <p:spPr bwMode="auto">
          <a:xfrm>
            <a:off x="4941889" y="24384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9" name="Oval 58"/>
          <p:cNvSpPr>
            <a:spLocks noChangeArrowheads="1"/>
          </p:cNvSpPr>
          <p:nvPr/>
        </p:nvSpPr>
        <p:spPr bwMode="auto">
          <a:xfrm>
            <a:off x="4822825" y="22352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60" name="Oval 59"/>
          <p:cNvSpPr>
            <a:spLocks noChangeArrowheads="1"/>
          </p:cNvSpPr>
          <p:nvPr/>
        </p:nvSpPr>
        <p:spPr bwMode="auto">
          <a:xfrm>
            <a:off x="4738689" y="23368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61" name="Oval 60"/>
          <p:cNvSpPr>
            <a:spLocks noChangeArrowheads="1"/>
          </p:cNvSpPr>
          <p:nvPr/>
        </p:nvSpPr>
        <p:spPr bwMode="auto">
          <a:xfrm>
            <a:off x="4924425" y="22860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77" name="圓角矩形 39"/>
          <p:cNvSpPr/>
          <p:nvPr/>
        </p:nvSpPr>
        <p:spPr>
          <a:xfrm>
            <a:off x="1657351" y="788989"/>
            <a:ext cx="4398963" cy="2820987"/>
          </a:xfrm>
          <a:prstGeom prst="roundRect">
            <a:avLst>
              <a:gd name="adj" fmla="val 735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78" name="圓角矩形 39"/>
          <p:cNvSpPr/>
          <p:nvPr/>
        </p:nvSpPr>
        <p:spPr>
          <a:xfrm>
            <a:off x="1636713" y="3708400"/>
            <a:ext cx="4405312" cy="2820988"/>
          </a:xfrm>
          <a:prstGeom prst="roundRect">
            <a:avLst>
              <a:gd name="adj" fmla="val 735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79" name="圓角矩形 39"/>
          <p:cNvSpPr/>
          <p:nvPr/>
        </p:nvSpPr>
        <p:spPr>
          <a:xfrm>
            <a:off x="6167438" y="833439"/>
            <a:ext cx="4398962" cy="2820987"/>
          </a:xfrm>
          <a:prstGeom prst="roundRect">
            <a:avLst>
              <a:gd name="adj" fmla="val 735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0" name="圓角矩形 39"/>
          <p:cNvSpPr/>
          <p:nvPr/>
        </p:nvSpPr>
        <p:spPr>
          <a:xfrm>
            <a:off x="6134101" y="3713164"/>
            <a:ext cx="4397375" cy="2820987"/>
          </a:xfrm>
          <a:prstGeom prst="roundRect">
            <a:avLst>
              <a:gd name="adj" fmla="val 735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0F9C2B94-1610-D9DD-566D-DFBFD6DD69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159797" y="6562244"/>
            <a:ext cx="960699" cy="23965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2C0F15D7-F636-0443-833B-989501CBAC2F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174</a:t>
            </a:fld>
            <a:endParaRPr lang="zh-TW" altLang="en-US" sz="1200" dirty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0764773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23" name="Group 7"/>
          <p:cNvGrpSpPr>
            <a:grpSpLocks/>
          </p:cNvGrpSpPr>
          <p:nvPr/>
        </p:nvGrpSpPr>
        <p:grpSpPr bwMode="auto">
          <a:xfrm>
            <a:off x="3756025" y="1311275"/>
            <a:ext cx="2166938" cy="2165350"/>
            <a:chOff x="1216526" y="1243263"/>
            <a:chExt cx="2165684" cy="2165684"/>
          </a:xfrm>
        </p:grpSpPr>
        <p:sp>
          <p:nvSpPr>
            <p:cNvPr id="5" name="Oval 4"/>
            <p:cNvSpPr>
              <a:spLocks noChangeArrowheads="1"/>
            </p:cNvSpPr>
            <p:nvPr/>
          </p:nvSpPr>
          <p:spPr bwMode="auto">
            <a:xfrm>
              <a:off x="1216526" y="1243263"/>
              <a:ext cx="2165684" cy="216568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6" name="Oval 5"/>
            <p:cNvSpPr>
              <a:spLocks noChangeArrowheads="1"/>
            </p:cNvSpPr>
            <p:nvPr/>
          </p:nvSpPr>
          <p:spPr bwMode="auto">
            <a:xfrm>
              <a:off x="1519564" y="1546523"/>
              <a:ext cx="1559609" cy="15591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7" name="Oval 6"/>
            <p:cNvSpPr>
              <a:spLocks noChangeArrowheads="1"/>
            </p:cNvSpPr>
            <p:nvPr/>
          </p:nvSpPr>
          <p:spPr bwMode="auto">
            <a:xfrm>
              <a:off x="1909863" y="1937108"/>
              <a:ext cx="779011" cy="7779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4789489" y="22860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4848225" y="2398713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4732339" y="241617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grpSp>
        <p:nvGrpSpPr>
          <p:cNvPr id="81927" name="Group 11"/>
          <p:cNvGrpSpPr>
            <a:grpSpLocks/>
          </p:cNvGrpSpPr>
          <p:nvPr/>
        </p:nvGrpSpPr>
        <p:grpSpPr bwMode="auto">
          <a:xfrm>
            <a:off x="6307138" y="1308100"/>
            <a:ext cx="2165350" cy="2165350"/>
            <a:chOff x="1216526" y="1243263"/>
            <a:chExt cx="2165684" cy="2165684"/>
          </a:xfrm>
        </p:grpSpPr>
        <p:sp>
          <p:nvSpPr>
            <p:cNvPr id="13" name="Oval 12"/>
            <p:cNvSpPr>
              <a:spLocks noChangeArrowheads="1"/>
            </p:cNvSpPr>
            <p:nvPr/>
          </p:nvSpPr>
          <p:spPr bwMode="auto">
            <a:xfrm>
              <a:off x="1216526" y="1243263"/>
              <a:ext cx="2165684" cy="216568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14" name="Oval 13"/>
            <p:cNvSpPr>
              <a:spLocks noChangeArrowheads="1"/>
            </p:cNvSpPr>
            <p:nvPr/>
          </p:nvSpPr>
          <p:spPr bwMode="auto">
            <a:xfrm>
              <a:off x="1519785" y="1546523"/>
              <a:ext cx="1559165" cy="15591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15" name="Oval 14"/>
            <p:cNvSpPr>
              <a:spLocks noChangeArrowheads="1"/>
            </p:cNvSpPr>
            <p:nvPr/>
          </p:nvSpPr>
          <p:spPr bwMode="auto">
            <a:xfrm>
              <a:off x="1910370" y="1937108"/>
              <a:ext cx="777995" cy="7779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16" name="Oval 15"/>
          <p:cNvSpPr>
            <a:spLocks noChangeArrowheads="1"/>
          </p:cNvSpPr>
          <p:nvPr/>
        </p:nvSpPr>
        <p:spPr bwMode="auto">
          <a:xfrm>
            <a:off x="7913689" y="2711450"/>
            <a:ext cx="92075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7" name="Oval 16"/>
          <p:cNvSpPr>
            <a:spLocks noChangeArrowheads="1"/>
          </p:cNvSpPr>
          <p:nvPr/>
        </p:nvSpPr>
        <p:spPr bwMode="auto">
          <a:xfrm>
            <a:off x="7974014" y="282257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8" name="Oval 17"/>
          <p:cNvSpPr>
            <a:spLocks noChangeArrowheads="1"/>
          </p:cNvSpPr>
          <p:nvPr/>
        </p:nvSpPr>
        <p:spPr bwMode="auto">
          <a:xfrm>
            <a:off x="7858125" y="2841625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grpSp>
        <p:nvGrpSpPr>
          <p:cNvPr id="81931" name="Group 18"/>
          <p:cNvGrpSpPr>
            <a:grpSpLocks/>
          </p:cNvGrpSpPr>
          <p:nvPr/>
        </p:nvGrpSpPr>
        <p:grpSpPr bwMode="auto">
          <a:xfrm>
            <a:off x="3773488" y="4203700"/>
            <a:ext cx="2165350" cy="2165350"/>
            <a:chOff x="1216526" y="1243263"/>
            <a:chExt cx="2165684" cy="2165684"/>
          </a:xfrm>
        </p:grpSpPr>
        <p:sp>
          <p:nvSpPr>
            <p:cNvPr id="20" name="Oval 19"/>
            <p:cNvSpPr>
              <a:spLocks noChangeArrowheads="1"/>
            </p:cNvSpPr>
            <p:nvPr/>
          </p:nvSpPr>
          <p:spPr bwMode="auto">
            <a:xfrm>
              <a:off x="1216526" y="1243263"/>
              <a:ext cx="2165684" cy="216568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21" name="Oval 20"/>
            <p:cNvSpPr>
              <a:spLocks noChangeArrowheads="1"/>
            </p:cNvSpPr>
            <p:nvPr/>
          </p:nvSpPr>
          <p:spPr bwMode="auto">
            <a:xfrm>
              <a:off x="1519785" y="1546523"/>
              <a:ext cx="1559165" cy="15591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22" name="Oval 21"/>
            <p:cNvSpPr>
              <a:spLocks noChangeArrowheads="1"/>
            </p:cNvSpPr>
            <p:nvPr/>
          </p:nvSpPr>
          <p:spPr bwMode="auto">
            <a:xfrm>
              <a:off x="1910370" y="1937108"/>
              <a:ext cx="777995" cy="7779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23" name="Oval 22"/>
          <p:cNvSpPr>
            <a:spLocks noChangeArrowheads="1"/>
          </p:cNvSpPr>
          <p:nvPr/>
        </p:nvSpPr>
        <p:spPr bwMode="auto">
          <a:xfrm>
            <a:off x="4629150" y="48148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4" name="Oval 23"/>
          <p:cNvSpPr>
            <a:spLocks noChangeArrowheads="1"/>
          </p:cNvSpPr>
          <p:nvPr/>
        </p:nvSpPr>
        <p:spPr bwMode="auto">
          <a:xfrm>
            <a:off x="5048250" y="544353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5" name="Oval 24"/>
          <p:cNvSpPr>
            <a:spLocks noChangeArrowheads="1"/>
          </p:cNvSpPr>
          <p:nvPr/>
        </p:nvSpPr>
        <p:spPr bwMode="auto">
          <a:xfrm>
            <a:off x="4348164" y="5218113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grpSp>
        <p:nvGrpSpPr>
          <p:cNvPr id="81935" name="Group 25"/>
          <p:cNvGrpSpPr>
            <a:grpSpLocks/>
          </p:cNvGrpSpPr>
          <p:nvPr/>
        </p:nvGrpSpPr>
        <p:grpSpPr bwMode="auto">
          <a:xfrm>
            <a:off x="6318250" y="4195763"/>
            <a:ext cx="2165350" cy="2165350"/>
            <a:chOff x="1216526" y="1243263"/>
            <a:chExt cx="2165684" cy="2165684"/>
          </a:xfrm>
        </p:grpSpPr>
        <p:sp>
          <p:nvSpPr>
            <p:cNvPr id="27" name="Oval 26"/>
            <p:cNvSpPr>
              <a:spLocks noChangeArrowheads="1"/>
            </p:cNvSpPr>
            <p:nvPr/>
          </p:nvSpPr>
          <p:spPr bwMode="auto">
            <a:xfrm>
              <a:off x="1216526" y="1243263"/>
              <a:ext cx="2165684" cy="216568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28" name="Oval 27"/>
            <p:cNvSpPr>
              <a:spLocks noChangeArrowheads="1"/>
            </p:cNvSpPr>
            <p:nvPr/>
          </p:nvSpPr>
          <p:spPr bwMode="auto">
            <a:xfrm>
              <a:off x="1519786" y="1546522"/>
              <a:ext cx="1559165" cy="15591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29" name="Oval 28"/>
            <p:cNvSpPr>
              <a:spLocks noChangeArrowheads="1"/>
            </p:cNvSpPr>
            <p:nvPr/>
          </p:nvSpPr>
          <p:spPr bwMode="auto">
            <a:xfrm>
              <a:off x="1910371" y="1937107"/>
              <a:ext cx="777995" cy="7779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30" name="Oval 29"/>
          <p:cNvSpPr>
            <a:spLocks noChangeArrowheads="1"/>
          </p:cNvSpPr>
          <p:nvPr/>
        </p:nvSpPr>
        <p:spPr bwMode="auto">
          <a:xfrm>
            <a:off x="8026400" y="50053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1" name="Oval 30"/>
          <p:cNvSpPr>
            <a:spLocks noChangeArrowheads="1"/>
          </p:cNvSpPr>
          <p:nvPr/>
        </p:nvSpPr>
        <p:spPr bwMode="auto">
          <a:xfrm>
            <a:off x="7932739" y="584517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2" name="Oval 31"/>
          <p:cNvSpPr>
            <a:spLocks noChangeArrowheads="1"/>
          </p:cNvSpPr>
          <p:nvPr/>
        </p:nvSpPr>
        <p:spPr bwMode="auto">
          <a:xfrm>
            <a:off x="7394575" y="54244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4" name="Oval 33"/>
          <p:cNvSpPr>
            <a:spLocks noChangeArrowheads="1"/>
          </p:cNvSpPr>
          <p:nvPr/>
        </p:nvSpPr>
        <p:spPr bwMode="auto">
          <a:xfrm>
            <a:off x="8145464" y="5275263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5" name="Oval 34"/>
          <p:cNvSpPr>
            <a:spLocks noChangeArrowheads="1"/>
          </p:cNvSpPr>
          <p:nvPr/>
        </p:nvSpPr>
        <p:spPr bwMode="auto">
          <a:xfrm>
            <a:off x="7924800" y="54117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6" name="Oval 35"/>
          <p:cNvSpPr>
            <a:spLocks noChangeArrowheads="1"/>
          </p:cNvSpPr>
          <p:nvPr/>
        </p:nvSpPr>
        <p:spPr bwMode="auto">
          <a:xfrm>
            <a:off x="7688264" y="5630863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7" name="Oval 36"/>
          <p:cNvSpPr>
            <a:spLocks noChangeArrowheads="1"/>
          </p:cNvSpPr>
          <p:nvPr/>
        </p:nvSpPr>
        <p:spPr bwMode="auto">
          <a:xfrm>
            <a:off x="7688264" y="514032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8" name="Oval 37"/>
          <p:cNvSpPr>
            <a:spLocks noChangeArrowheads="1"/>
          </p:cNvSpPr>
          <p:nvPr/>
        </p:nvSpPr>
        <p:spPr bwMode="auto">
          <a:xfrm>
            <a:off x="8145464" y="564832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9" name="Oval 38"/>
          <p:cNvSpPr>
            <a:spLocks noChangeArrowheads="1"/>
          </p:cNvSpPr>
          <p:nvPr/>
        </p:nvSpPr>
        <p:spPr bwMode="auto">
          <a:xfrm>
            <a:off x="7604125" y="6037263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0" name="Oval 39"/>
          <p:cNvSpPr>
            <a:spLocks noChangeArrowheads="1"/>
          </p:cNvSpPr>
          <p:nvPr/>
        </p:nvSpPr>
        <p:spPr bwMode="auto">
          <a:xfrm>
            <a:off x="7281864" y="585152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1" name="Oval 40"/>
          <p:cNvSpPr>
            <a:spLocks noChangeArrowheads="1"/>
          </p:cNvSpPr>
          <p:nvPr/>
        </p:nvSpPr>
        <p:spPr bwMode="auto">
          <a:xfrm>
            <a:off x="7956550" y="2974975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2" name="Oval 41"/>
          <p:cNvSpPr>
            <a:spLocks noChangeArrowheads="1"/>
          </p:cNvSpPr>
          <p:nvPr/>
        </p:nvSpPr>
        <p:spPr bwMode="auto">
          <a:xfrm>
            <a:off x="8075614" y="277177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3" name="Oval 42"/>
          <p:cNvSpPr>
            <a:spLocks noChangeArrowheads="1"/>
          </p:cNvSpPr>
          <p:nvPr/>
        </p:nvSpPr>
        <p:spPr bwMode="auto">
          <a:xfrm>
            <a:off x="8058150" y="2924175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4" name="Oval 43"/>
          <p:cNvSpPr>
            <a:spLocks noChangeArrowheads="1"/>
          </p:cNvSpPr>
          <p:nvPr/>
        </p:nvSpPr>
        <p:spPr bwMode="auto">
          <a:xfrm>
            <a:off x="8007350" y="27051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5" name="Oval 44"/>
          <p:cNvSpPr>
            <a:spLocks noChangeArrowheads="1"/>
          </p:cNvSpPr>
          <p:nvPr/>
        </p:nvSpPr>
        <p:spPr bwMode="auto">
          <a:xfrm>
            <a:off x="7840664" y="272415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6" name="Oval 45"/>
          <p:cNvSpPr>
            <a:spLocks noChangeArrowheads="1"/>
          </p:cNvSpPr>
          <p:nvPr/>
        </p:nvSpPr>
        <p:spPr bwMode="auto">
          <a:xfrm>
            <a:off x="7807325" y="29098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7" name="Oval 46"/>
          <p:cNvSpPr>
            <a:spLocks noChangeArrowheads="1"/>
          </p:cNvSpPr>
          <p:nvPr/>
        </p:nvSpPr>
        <p:spPr bwMode="auto">
          <a:xfrm>
            <a:off x="7888289" y="29591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8" name="Oval 47"/>
          <p:cNvSpPr>
            <a:spLocks noChangeArrowheads="1"/>
          </p:cNvSpPr>
          <p:nvPr/>
        </p:nvSpPr>
        <p:spPr bwMode="auto">
          <a:xfrm>
            <a:off x="5200650" y="54102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9" name="Oval 48"/>
          <p:cNvSpPr>
            <a:spLocks noChangeArrowheads="1"/>
          </p:cNvSpPr>
          <p:nvPr/>
        </p:nvSpPr>
        <p:spPr bwMode="auto">
          <a:xfrm>
            <a:off x="4551364" y="525145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0" name="Oval 49"/>
          <p:cNvSpPr>
            <a:spLocks noChangeArrowheads="1"/>
          </p:cNvSpPr>
          <p:nvPr/>
        </p:nvSpPr>
        <p:spPr bwMode="auto">
          <a:xfrm>
            <a:off x="4568825" y="5573713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1" name="Oval 50"/>
          <p:cNvSpPr>
            <a:spLocks noChangeArrowheads="1"/>
          </p:cNvSpPr>
          <p:nvPr/>
        </p:nvSpPr>
        <p:spPr bwMode="auto">
          <a:xfrm>
            <a:off x="4840289" y="565785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2" name="Oval 51"/>
          <p:cNvSpPr>
            <a:spLocks noChangeArrowheads="1"/>
          </p:cNvSpPr>
          <p:nvPr/>
        </p:nvSpPr>
        <p:spPr bwMode="auto">
          <a:xfrm>
            <a:off x="5002214" y="4814888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3" name="Oval 52"/>
          <p:cNvSpPr>
            <a:spLocks noChangeArrowheads="1"/>
          </p:cNvSpPr>
          <p:nvPr/>
        </p:nvSpPr>
        <p:spPr bwMode="auto">
          <a:xfrm>
            <a:off x="4916489" y="5102225"/>
            <a:ext cx="92075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4" name="Oval 53"/>
          <p:cNvSpPr>
            <a:spLocks noChangeArrowheads="1"/>
          </p:cNvSpPr>
          <p:nvPr/>
        </p:nvSpPr>
        <p:spPr bwMode="auto">
          <a:xfrm>
            <a:off x="5272089" y="5153025"/>
            <a:ext cx="92075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5" name="Oval 54"/>
          <p:cNvSpPr>
            <a:spLocks noChangeArrowheads="1"/>
          </p:cNvSpPr>
          <p:nvPr/>
        </p:nvSpPr>
        <p:spPr bwMode="auto">
          <a:xfrm>
            <a:off x="4884739" y="2535238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6" name="Oval 55"/>
          <p:cNvSpPr>
            <a:spLocks noChangeArrowheads="1"/>
          </p:cNvSpPr>
          <p:nvPr/>
        </p:nvSpPr>
        <p:spPr bwMode="auto">
          <a:xfrm>
            <a:off x="4953000" y="25527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7" name="Oval 56"/>
          <p:cNvSpPr>
            <a:spLocks noChangeArrowheads="1"/>
          </p:cNvSpPr>
          <p:nvPr/>
        </p:nvSpPr>
        <p:spPr bwMode="auto">
          <a:xfrm>
            <a:off x="4783139" y="25019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8" name="Oval 57"/>
          <p:cNvSpPr>
            <a:spLocks noChangeArrowheads="1"/>
          </p:cNvSpPr>
          <p:nvPr/>
        </p:nvSpPr>
        <p:spPr bwMode="auto">
          <a:xfrm>
            <a:off x="4941889" y="24384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9" name="Oval 58"/>
          <p:cNvSpPr>
            <a:spLocks noChangeArrowheads="1"/>
          </p:cNvSpPr>
          <p:nvPr/>
        </p:nvSpPr>
        <p:spPr bwMode="auto">
          <a:xfrm>
            <a:off x="4822825" y="22352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60" name="Oval 59"/>
          <p:cNvSpPr>
            <a:spLocks noChangeArrowheads="1"/>
          </p:cNvSpPr>
          <p:nvPr/>
        </p:nvSpPr>
        <p:spPr bwMode="auto">
          <a:xfrm>
            <a:off x="4738689" y="23368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61" name="Oval 60"/>
          <p:cNvSpPr>
            <a:spLocks noChangeArrowheads="1"/>
          </p:cNvSpPr>
          <p:nvPr/>
        </p:nvSpPr>
        <p:spPr bwMode="auto">
          <a:xfrm>
            <a:off x="4924425" y="22860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77" name="圓角矩形 39"/>
          <p:cNvSpPr/>
          <p:nvPr/>
        </p:nvSpPr>
        <p:spPr>
          <a:xfrm>
            <a:off x="1657351" y="788989"/>
            <a:ext cx="4398963" cy="2820987"/>
          </a:xfrm>
          <a:prstGeom prst="roundRect">
            <a:avLst>
              <a:gd name="adj" fmla="val 735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78" name="圓角矩形 39"/>
          <p:cNvSpPr/>
          <p:nvPr/>
        </p:nvSpPr>
        <p:spPr>
          <a:xfrm>
            <a:off x="1636713" y="3708400"/>
            <a:ext cx="4405312" cy="2820988"/>
          </a:xfrm>
          <a:prstGeom prst="roundRect">
            <a:avLst>
              <a:gd name="adj" fmla="val 735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79" name="圓角矩形 39"/>
          <p:cNvSpPr/>
          <p:nvPr/>
        </p:nvSpPr>
        <p:spPr>
          <a:xfrm>
            <a:off x="6167438" y="833439"/>
            <a:ext cx="4398962" cy="2820987"/>
          </a:xfrm>
          <a:prstGeom prst="roundRect">
            <a:avLst>
              <a:gd name="adj" fmla="val 735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0" name="圓角矩形 39"/>
          <p:cNvSpPr/>
          <p:nvPr/>
        </p:nvSpPr>
        <p:spPr>
          <a:xfrm>
            <a:off x="6134101" y="3713164"/>
            <a:ext cx="4397375" cy="2820987"/>
          </a:xfrm>
          <a:prstGeom prst="roundRect">
            <a:avLst>
              <a:gd name="adj" fmla="val 735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0F9C2B94-1610-D9DD-566D-DFBFD6DD69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159797" y="6562244"/>
            <a:ext cx="960699" cy="23965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2C0F15D7-F636-0443-833B-989501CBAC2F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175</a:t>
            </a:fld>
            <a:endParaRPr lang="zh-TW" altLang="en-US" sz="1200" dirty="0">
              <a:solidFill>
                <a:srgbClr val="898989"/>
              </a:solidFill>
            </a:endParaRPr>
          </a:p>
        </p:txBody>
      </p:sp>
      <p:sp>
        <p:nvSpPr>
          <p:cNvPr id="3" name="文字方塊 47">
            <a:extLst>
              <a:ext uri="{FF2B5EF4-FFF2-40B4-BE49-F238E27FC236}">
                <a16:creationId xmlns:a16="http://schemas.microsoft.com/office/drawing/2014/main" id="{A116C9ED-917D-229E-B62E-9433CA7C61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7513" y="1254126"/>
            <a:ext cx="19986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 dirty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  <a:t>Low Bias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 dirty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  <a:t>Low Variance</a:t>
            </a:r>
            <a:endParaRPr lang="zh-TW" altLang="en-US" sz="2000" b="1" dirty="0">
              <a:solidFill>
                <a:schemeClr val="accent2">
                  <a:lumMod val="75000"/>
                </a:schemeClr>
              </a:solidFill>
              <a:latin typeface="Arial" charset="0"/>
            </a:endParaRPr>
          </a:p>
        </p:txBody>
      </p:sp>
      <p:sp>
        <p:nvSpPr>
          <p:cNvPr id="4" name="文字方塊 47">
            <a:extLst>
              <a:ext uri="{FF2B5EF4-FFF2-40B4-BE49-F238E27FC236}">
                <a16:creationId xmlns:a16="http://schemas.microsoft.com/office/drawing/2014/main" id="{CD567FBD-E45C-9677-2AE8-F85E09E323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3054" y="1254126"/>
            <a:ext cx="19986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 dirty="0">
                <a:latin typeface="Arial" charset="0"/>
              </a:rPr>
              <a:t>High Bias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 dirty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  <a:t>Low Variance</a:t>
            </a:r>
            <a:endParaRPr lang="zh-TW" altLang="en-US" sz="2000" b="1" dirty="0">
              <a:solidFill>
                <a:schemeClr val="accent2">
                  <a:lumMod val="75000"/>
                </a:schemeClr>
              </a:solidFill>
              <a:latin typeface="Arial" charset="0"/>
            </a:endParaRPr>
          </a:p>
        </p:txBody>
      </p:sp>
      <p:sp>
        <p:nvSpPr>
          <p:cNvPr id="8" name="文字方塊 47">
            <a:extLst>
              <a:ext uri="{FF2B5EF4-FFF2-40B4-BE49-F238E27FC236}">
                <a16:creationId xmlns:a16="http://schemas.microsoft.com/office/drawing/2014/main" id="{132528FA-34E0-CC7B-C427-379C115B79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668" y="1635264"/>
            <a:ext cx="131015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 dirty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  <a:t>Low </a:t>
            </a:r>
            <a:br>
              <a:rPr lang="en-US" altLang="zh-TW" sz="2000" b="1" dirty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</a:br>
            <a:r>
              <a:rPr lang="en-US" altLang="zh-TW" sz="2000" b="1" dirty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  <a:t>Variance</a:t>
            </a:r>
            <a:endParaRPr lang="zh-TW" altLang="en-US" sz="2000" b="1" dirty="0">
              <a:solidFill>
                <a:schemeClr val="accent2">
                  <a:lumMod val="75000"/>
                </a:schemeClr>
              </a:solidFill>
              <a:latin typeface="Arial" charset="0"/>
            </a:endParaRPr>
          </a:p>
        </p:txBody>
      </p:sp>
      <p:sp>
        <p:nvSpPr>
          <p:cNvPr id="12" name="文字方塊 47">
            <a:extLst>
              <a:ext uri="{FF2B5EF4-FFF2-40B4-BE49-F238E27FC236}">
                <a16:creationId xmlns:a16="http://schemas.microsoft.com/office/drawing/2014/main" id="{1C9A340F-05A0-C402-8C77-55B4AD9B6A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499" y="4925079"/>
            <a:ext cx="131015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 dirty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  <a:t>High </a:t>
            </a:r>
            <a:br>
              <a:rPr lang="en-US" altLang="zh-TW" sz="2000" b="1" dirty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</a:br>
            <a:r>
              <a:rPr lang="en-US" altLang="zh-TW" sz="2000" b="1" dirty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  <a:t>Variance</a:t>
            </a:r>
            <a:endParaRPr lang="zh-TW" altLang="en-US" sz="2000" b="1" dirty="0">
              <a:solidFill>
                <a:schemeClr val="accent2">
                  <a:lumMod val="75000"/>
                </a:schemeClr>
              </a:solidFill>
              <a:latin typeface="Arial" charset="0"/>
            </a:endParaRPr>
          </a:p>
        </p:txBody>
      </p:sp>
      <p:sp>
        <p:nvSpPr>
          <p:cNvPr id="19" name="文字方塊 47">
            <a:extLst>
              <a:ext uri="{FF2B5EF4-FFF2-40B4-BE49-F238E27FC236}">
                <a16:creationId xmlns:a16="http://schemas.microsoft.com/office/drawing/2014/main" id="{CA0F7A5B-AAD9-2486-F4E7-5D48A16861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8736" y="6555354"/>
            <a:ext cx="150247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 dirty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  <a:t>Low Bias</a:t>
            </a:r>
            <a:endParaRPr lang="zh-TW" altLang="en-US" sz="2000" b="1" dirty="0">
              <a:solidFill>
                <a:schemeClr val="accent2">
                  <a:lumMod val="75000"/>
                </a:schemeClr>
              </a:solidFill>
              <a:latin typeface="Arial" charset="0"/>
            </a:endParaRPr>
          </a:p>
        </p:txBody>
      </p:sp>
      <p:sp>
        <p:nvSpPr>
          <p:cNvPr id="26" name="文字方塊 47">
            <a:extLst>
              <a:ext uri="{FF2B5EF4-FFF2-40B4-BE49-F238E27FC236}">
                <a16:creationId xmlns:a16="http://schemas.microsoft.com/office/drawing/2014/main" id="{FC692CA9-C123-1BE1-C0E0-3F685CD8EC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5868" y="6530946"/>
            <a:ext cx="150247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 dirty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  <a:t>High Bias</a:t>
            </a:r>
            <a:endParaRPr lang="zh-TW" altLang="en-US" sz="2000" b="1" dirty="0">
              <a:solidFill>
                <a:schemeClr val="accent2">
                  <a:lumMod val="75000"/>
                </a:schemeClr>
              </a:solidFill>
              <a:latin typeface="Arial" charset="0"/>
            </a:endParaRPr>
          </a:p>
        </p:txBody>
      </p:sp>
      <p:sp>
        <p:nvSpPr>
          <p:cNvPr id="33" name="文字方塊 47">
            <a:extLst>
              <a:ext uri="{FF2B5EF4-FFF2-40B4-BE49-F238E27FC236}">
                <a16:creationId xmlns:a16="http://schemas.microsoft.com/office/drawing/2014/main" id="{1BFBC54F-BCA1-7904-03B0-CAA0B34123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9575" y="4182690"/>
            <a:ext cx="19986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 dirty="0">
                <a:solidFill>
                  <a:schemeClr val="accent2"/>
                </a:solidFill>
                <a:latin typeface="Arial" charset="0"/>
              </a:rPr>
              <a:t>Low Bias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 dirty="0">
                <a:latin typeface="Arial" charset="0"/>
              </a:rPr>
              <a:t>High Variance</a:t>
            </a:r>
            <a:endParaRPr lang="zh-TW" altLang="en-US" sz="2000" b="1" dirty="0">
              <a:latin typeface="Arial" charset="0"/>
            </a:endParaRPr>
          </a:p>
        </p:txBody>
      </p:sp>
      <p:sp>
        <p:nvSpPr>
          <p:cNvPr id="62" name="文字方塊 47">
            <a:extLst>
              <a:ext uri="{FF2B5EF4-FFF2-40B4-BE49-F238E27FC236}">
                <a16:creationId xmlns:a16="http://schemas.microsoft.com/office/drawing/2014/main" id="{BFFD5794-7D63-9F7B-132E-DD99783FA9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56625" y="4182690"/>
            <a:ext cx="19986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 dirty="0">
                <a:latin typeface="Arial" charset="0"/>
              </a:rPr>
              <a:t>High Bias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 dirty="0">
                <a:latin typeface="Arial" charset="0"/>
              </a:rPr>
              <a:t>High Variance</a:t>
            </a:r>
            <a:endParaRPr lang="zh-TW" altLang="en-US" sz="2000" b="1" dirty="0">
              <a:latin typeface="Arial" charset="0"/>
            </a:endParaRPr>
          </a:p>
        </p:txBody>
      </p:sp>
      <p:sp>
        <p:nvSpPr>
          <p:cNvPr id="63" name="Title 1">
            <a:extLst>
              <a:ext uri="{FF2B5EF4-FFF2-40B4-BE49-F238E27FC236}">
                <a16:creationId xmlns:a16="http://schemas.microsoft.com/office/drawing/2014/main" id="{C65E2C0D-CF57-5AF3-9008-BFE903CE6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3600" y="1"/>
            <a:ext cx="8229600" cy="701675"/>
          </a:xfrm>
        </p:spPr>
        <p:txBody>
          <a:bodyPr>
            <a:normAutofit fontScale="90000"/>
          </a:bodyPr>
          <a:lstStyle/>
          <a:p>
            <a:r>
              <a:rPr lang="en-US" altLang="zh-TW" dirty="0">
                <a:solidFill>
                  <a:schemeClr val="tx2"/>
                </a:solidFill>
                <a:latin typeface="Calibri" charset="0"/>
                <a:ea typeface="標楷體" charset="-120"/>
              </a:rPr>
              <a:t>Bias vs. Variance</a:t>
            </a:r>
          </a:p>
        </p:txBody>
      </p:sp>
    </p:spTree>
    <p:extLst>
      <p:ext uri="{BB962C8B-B14F-4D97-AF65-F5344CB8AC3E}">
        <p14:creationId xmlns:p14="http://schemas.microsoft.com/office/powerpoint/2010/main" val="2995099028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23" name="Group 7"/>
          <p:cNvGrpSpPr>
            <a:grpSpLocks/>
          </p:cNvGrpSpPr>
          <p:nvPr/>
        </p:nvGrpSpPr>
        <p:grpSpPr bwMode="auto">
          <a:xfrm>
            <a:off x="3756025" y="1311275"/>
            <a:ext cx="2166938" cy="2165350"/>
            <a:chOff x="1216526" y="1243263"/>
            <a:chExt cx="2165684" cy="2165684"/>
          </a:xfrm>
        </p:grpSpPr>
        <p:sp>
          <p:nvSpPr>
            <p:cNvPr id="5" name="Oval 4"/>
            <p:cNvSpPr>
              <a:spLocks noChangeArrowheads="1"/>
            </p:cNvSpPr>
            <p:nvPr/>
          </p:nvSpPr>
          <p:spPr bwMode="auto">
            <a:xfrm>
              <a:off x="1216526" y="1243263"/>
              <a:ext cx="2165684" cy="216568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6" name="Oval 5"/>
            <p:cNvSpPr>
              <a:spLocks noChangeArrowheads="1"/>
            </p:cNvSpPr>
            <p:nvPr/>
          </p:nvSpPr>
          <p:spPr bwMode="auto">
            <a:xfrm>
              <a:off x="1519564" y="1546523"/>
              <a:ext cx="1559609" cy="15591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7" name="Oval 6"/>
            <p:cNvSpPr>
              <a:spLocks noChangeArrowheads="1"/>
            </p:cNvSpPr>
            <p:nvPr/>
          </p:nvSpPr>
          <p:spPr bwMode="auto">
            <a:xfrm>
              <a:off x="1909863" y="1937108"/>
              <a:ext cx="779011" cy="7779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4789489" y="22860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4848225" y="2398713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4732339" y="241617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grpSp>
        <p:nvGrpSpPr>
          <p:cNvPr id="81927" name="Group 11"/>
          <p:cNvGrpSpPr>
            <a:grpSpLocks/>
          </p:cNvGrpSpPr>
          <p:nvPr/>
        </p:nvGrpSpPr>
        <p:grpSpPr bwMode="auto">
          <a:xfrm>
            <a:off x="6307138" y="1308100"/>
            <a:ext cx="2165350" cy="2165350"/>
            <a:chOff x="1216526" y="1243263"/>
            <a:chExt cx="2165684" cy="2165684"/>
          </a:xfrm>
        </p:grpSpPr>
        <p:sp>
          <p:nvSpPr>
            <p:cNvPr id="13" name="Oval 12"/>
            <p:cNvSpPr>
              <a:spLocks noChangeArrowheads="1"/>
            </p:cNvSpPr>
            <p:nvPr/>
          </p:nvSpPr>
          <p:spPr bwMode="auto">
            <a:xfrm>
              <a:off x="1216526" y="1243263"/>
              <a:ext cx="2165684" cy="216568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14" name="Oval 13"/>
            <p:cNvSpPr>
              <a:spLocks noChangeArrowheads="1"/>
            </p:cNvSpPr>
            <p:nvPr/>
          </p:nvSpPr>
          <p:spPr bwMode="auto">
            <a:xfrm>
              <a:off x="1519785" y="1546523"/>
              <a:ext cx="1559165" cy="15591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15" name="Oval 14"/>
            <p:cNvSpPr>
              <a:spLocks noChangeArrowheads="1"/>
            </p:cNvSpPr>
            <p:nvPr/>
          </p:nvSpPr>
          <p:spPr bwMode="auto">
            <a:xfrm>
              <a:off x="1910370" y="1937108"/>
              <a:ext cx="777995" cy="7779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16" name="Oval 15"/>
          <p:cNvSpPr>
            <a:spLocks noChangeArrowheads="1"/>
          </p:cNvSpPr>
          <p:nvPr/>
        </p:nvSpPr>
        <p:spPr bwMode="auto">
          <a:xfrm>
            <a:off x="7913689" y="2711450"/>
            <a:ext cx="92075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7" name="Oval 16"/>
          <p:cNvSpPr>
            <a:spLocks noChangeArrowheads="1"/>
          </p:cNvSpPr>
          <p:nvPr/>
        </p:nvSpPr>
        <p:spPr bwMode="auto">
          <a:xfrm>
            <a:off x="7974014" y="282257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8" name="Oval 17"/>
          <p:cNvSpPr>
            <a:spLocks noChangeArrowheads="1"/>
          </p:cNvSpPr>
          <p:nvPr/>
        </p:nvSpPr>
        <p:spPr bwMode="auto">
          <a:xfrm>
            <a:off x="7858125" y="2841625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grpSp>
        <p:nvGrpSpPr>
          <p:cNvPr id="81931" name="Group 18"/>
          <p:cNvGrpSpPr>
            <a:grpSpLocks/>
          </p:cNvGrpSpPr>
          <p:nvPr/>
        </p:nvGrpSpPr>
        <p:grpSpPr bwMode="auto">
          <a:xfrm>
            <a:off x="3773488" y="4203700"/>
            <a:ext cx="2165350" cy="2165350"/>
            <a:chOff x="1216526" y="1243263"/>
            <a:chExt cx="2165684" cy="2165684"/>
          </a:xfrm>
        </p:grpSpPr>
        <p:sp>
          <p:nvSpPr>
            <p:cNvPr id="20" name="Oval 19"/>
            <p:cNvSpPr>
              <a:spLocks noChangeArrowheads="1"/>
            </p:cNvSpPr>
            <p:nvPr/>
          </p:nvSpPr>
          <p:spPr bwMode="auto">
            <a:xfrm>
              <a:off x="1216526" y="1243263"/>
              <a:ext cx="2165684" cy="216568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21" name="Oval 20"/>
            <p:cNvSpPr>
              <a:spLocks noChangeArrowheads="1"/>
            </p:cNvSpPr>
            <p:nvPr/>
          </p:nvSpPr>
          <p:spPr bwMode="auto">
            <a:xfrm>
              <a:off x="1519785" y="1546523"/>
              <a:ext cx="1559165" cy="15591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22" name="Oval 21"/>
            <p:cNvSpPr>
              <a:spLocks noChangeArrowheads="1"/>
            </p:cNvSpPr>
            <p:nvPr/>
          </p:nvSpPr>
          <p:spPr bwMode="auto">
            <a:xfrm>
              <a:off x="1910370" y="1937108"/>
              <a:ext cx="777995" cy="7779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23" name="Oval 22"/>
          <p:cNvSpPr>
            <a:spLocks noChangeArrowheads="1"/>
          </p:cNvSpPr>
          <p:nvPr/>
        </p:nvSpPr>
        <p:spPr bwMode="auto">
          <a:xfrm>
            <a:off x="4629150" y="48148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4" name="Oval 23"/>
          <p:cNvSpPr>
            <a:spLocks noChangeArrowheads="1"/>
          </p:cNvSpPr>
          <p:nvPr/>
        </p:nvSpPr>
        <p:spPr bwMode="auto">
          <a:xfrm>
            <a:off x="5048250" y="544353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5" name="Oval 24"/>
          <p:cNvSpPr>
            <a:spLocks noChangeArrowheads="1"/>
          </p:cNvSpPr>
          <p:nvPr/>
        </p:nvSpPr>
        <p:spPr bwMode="auto">
          <a:xfrm>
            <a:off x="4348164" y="5218113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grpSp>
        <p:nvGrpSpPr>
          <p:cNvPr id="81935" name="Group 25"/>
          <p:cNvGrpSpPr>
            <a:grpSpLocks/>
          </p:cNvGrpSpPr>
          <p:nvPr/>
        </p:nvGrpSpPr>
        <p:grpSpPr bwMode="auto">
          <a:xfrm>
            <a:off x="6318250" y="4195763"/>
            <a:ext cx="2165350" cy="2165350"/>
            <a:chOff x="1216526" y="1243263"/>
            <a:chExt cx="2165684" cy="2165684"/>
          </a:xfrm>
        </p:grpSpPr>
        <p:sp>
          <p:nvSpPr>
            <p:cNvPr id="27" name="Oval 26"/>
            <p:cNvSpPr>
              <a:spLocks noChangeArrowheads="1"/>
            </p:cNvSpPr>
            <p:nvPr/>
          </p:nvSpPr>
          <p:spPr bwMode="auto">
            <a:xfrm>
              <a:off x="1216526" y="1243263"/>
              <a:ext cx="2165684" cy="216568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28" name="Oval 27"/>
            <p:cNvSpPr>
              <a:spLocks noChangeArrowheads="1"/>
            </p:cNvSpPr>
            <p:nvPr/>
          </p:nvSpPr>
          <p:spPr bwMode="auto">
            <a:xfrm>
              <a:off x="1519786" y="1546522"/>
              <a:ext cx="1559165" cy="15591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29" name="Oval 28"/>
            <p:cNvSpPr>
              <a:spLocks noChangeArrowheads="1"/>
            </p:cNvSpPr>
            <p:nvPr/>
          </p:nvSpPr>
          <p:spPr bwMode="auto">
            <a:xfrm>
              <a:off x="1910371" y="1937107"/>
              <a:ext cx="777995" cy="7779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30" name="Oval 29"/>
          <p:cNvSpPr>
            <a:spLocks noChangeArrowheads="1"/>
          </p:cNvSpPr>
          <p:nvPr/>
        </p:nvSpPr>
        <p:spPr bwMode="auto">
          <a:xfrm>
            <a:off x="8026400" y="50053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1" name="Oval 30"/>
          <p:cNvSpPr>
            <a:spLocks noChangeArrowheads="1"/>
          </p:cNvSpPr>
          <p:nvPr/>
        </p:nvSpPr>
        <p:spPr bwMode="auto">
          <a:xfrm>
            <a:off x="7932739" y="584517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2" name="Oval 31"/>
          <p:cNvSpPr>
            <a:spLocks noChangeArrowheads="1"/>
          </p:cNvSpPr>
          <p:nvPr/>
        </p:nvSpPr>
        <p:spPr bwMode="auto">
          <a:xfrm>
            <a:off x="7394575" y="54244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4" name="Oval 33"/>
          <p:cNvSpPr>
            <a:spLocks noChangeArrowheads="1"/>
          </p:cNvSpPr>
          <p:nvPr/>
        </p:nvSpPr>
        <p:spPr bwMode="auto">
          <a:xfrm>
            <a:off x="8145464" y="5275263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5" name="Oval 34"/>
          <p:cNvSpPr>
            <a:spLocks noChangeArrowheads="1"/>
          </p:cNvSpPr>
          <p:nvPr/>
        </p:nvSpPr>
        <p:spPr bwMode="auto">
          <a:xfrm>
            <a:off x="7924800" y="54117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6" name="Oval 35"/>
          <p:cNvSpPr>
            <a:spLocks noChangeArrowheads="1"/>
          </p:cNvSpPr>
          <p:nvPr/>
        </p:nvSpPr>
        <p:spPr bwMode="auto">
          <a:xfrm>
            <a:off x="7688264" y="5630863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7" name="Oval 36"/>
          <p:cNvSpPr>
            <a:spLocks noChangeArrowheads="1"/>
          </p:cNvSpPr>
          <p:nvPr/>
        </p:nvSpPr>
        <p:spPr bwMode="auto">
          <a:xfrm>
            <a:off x="7688264" y="514032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8" name="Oval 37"/>
          <p:cNvSpPr>
            <a:spLocks noChangeArrowheads="1"/>
          </p:cNvSpPr>
          <p:nvPr/>
        </p:nvSpPr>
        <p:spPr bwMode="auto">
          <a:xfrm>
            <a:off x="8145464" y="564832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9" name="Oval 38"/>
          <p:cNvSpPr>
            <a:spLocks noChangeArrowheads="1"/>
          </p:cNvSpPr>
          <p:nvPr/>
        </p:nvSpPr>
        <p:spPr bwMode="auto">
          <a:xfrm>
            <a:off x="7604125" y="6037263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0" name="Oval 39"/>
          <p:cNvSpPr>
            <a:spLocks noChangeArrowheads="1"/>
          </p:cNvSpPr>
          <p:nvPr/>
        </p:nvSpPr>
        <p:spPr bwMode="auto">
          <a:xfrm>
            <a:off x="7281864" y="585152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1" name="Oval 40"/>
          <p:cNvSpPr>
            <a:spLocks noChangeArrowheads="1"/>
          </p:cNvSpPr>
          <p:nvPr/>
        </p:nvSpPr>
        <p:spPr bwMode="auto">
          <a:xfrm>
            <a:off x="7956550" y="2974975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2" name="Oval 41"/>
          <p:cNvSpPr>
            <a:spLocks noChangeArrowheads="1"/>
          </p:cNvSpPr>
          <p:nvPr/>
        </p:nvSpPr>
        <p:spPr bwMode="auto">
          <a:xfrm>
            <a:off x="8075614" y="277177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3" name="Oval 42"/>
          <p:cNvSpPr>
            <a:spLocks noChangeArrowheads="1"/>
          </p:cNvSpPr>
          <p:nvPr/>
        </p:nvSpPr>
        <p:spPr bwMode="auto">
          <a:xfrm>
            <a:off x="8058150" y="2924175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4" name="Oval 43"/>
          <p:cNvSpPr>
            <a:spLocks noChangeArrowheads="1"/>
          </p:cNvSpPr>
          <p:nvPr/>
        </p:nvSpPr>
        <p:spPr bwMode="auto">
          <a:xfrm>
            <a:off x="8007350" y="27051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5" name="Oval 44"/>
          <p:cNvSpPr>
            <a:spLocks noChangeArrowheads="1"/>
          </p:cNvSpPr>
          <p:nvPr/>
        </p:nvSpPr>
        <p:spPr bwMode="auto">
          <a:xfrm>
            <a:off x="7840664" y="272415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6" name="Oval 45"/>
          <p:cNvSpPr>
            <a:spLocks noChangeArrowheads="1"/>
          </p:cNvSpPr>
          <p:nvPr/>
        </p:nvSpPr>
        <p:spPr bwMode="auto">
          <a:xfrm>
            <a:off x="7807325" y="29098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7" name="Oval 46"/>
          <p:cNvSpPr>
            <a:spLocks noChangeArrowheads="1"/>
          </p:cNvSpPr>
          <p:nvPr/>
        </p:nvSpPr>
        <p:spPr bwMode="auto">
          <a:xfrm>
            <a:off x="7888289" y="29591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8" name="Oval 47"/>
          <p:cNvSpPr>
            <a:spLocks noChangeArrowheads="1"/>
          </p:cNvSpPr>
          <p:nvPr/>
        </p:nvSpPr>
        <p:spPr bwMode="auto">
          <a:xfrm>
            <a:off x="5200650" y="54102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9" name="Oval 48"/>
          <p:cNvSpPr>
            <a:spLocks noChangeArrowheads="1"/>
          </p:cNvSpPr>
          <p:nvPr/>
        </p:nvSpPr>
        <p:spPr bwMode="auto">
          <a:xfrm>
            <a:off x="4551364" y="525145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0" name="Oval 49"/>
          <p:cNvSpPr>
            <a:spLocks noChangeArrowheads="1"/>
          </p:cNvSpPr>
          <p:nvPr/>
        </p:nvSpPr>
        <p:spPr bwMode="auto">
          <a:xfrm>
            <a:off x="4568825" y="5573713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1" name="Oval 50"/>
          <p:cNvSpPr>
            <a:spLocks noChangeArrowheads="1"/>
          </p:cNvSpPr>
          <p:nvPr/>
        </p:nvSpPr>
        <p:spPr bwMode="auto">
          <a:xfrm>
            <a:off x="4840289" y="565785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2" name="Oval 51"/>
          <p:cNvSpPr>
            <a:spLocks noChangeArrowheads="1"/>
          </p:cNvSpPr>
          <p:nvPr/>
        </p:nvSpPr>
        <p:spPr bwMode="auto">
          <a:xfrm>
            <a:off x="5002214" y="4814888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3" name="Oval 52"/>
          <p:cNvSpPr>
            <a:spLocks noChangeArrowheads="1"/>
          </p:cNvSpPr>
          <p:nvPr/>
        </p:nvSpPr>
        <p:spPr bwMode="auto">
          <a:xfrm>
            <a:off x="4916489" y="5102225"/>
            <a:ext cx="92075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4" name="Oval 53"/>
          <p:cNvSpPr>
            <a:spLocks noChangeArrowheads="1"/>
          </p:cNvSpPr>
          <p:nvPr/>
        </p:nvSpPr>
        <p:spPr bwMode="auto">
          <a:xfrm>
            <a:off x="5272089" y="5153025"/>
            <a:ext cx="92075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5" name="Oval 54"/>
          <p:cNvSpPr>
            <a:spLocks noChangeArrowheads="1"/>
          </p:cNvSpPr>
          <p:nvPr/>
        </p:nvSpPr>
        <p:spPr bwMode="auto">
          <a:xfrm>
            <a:off x="4884739" y="2535238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6" name="Oval 55"/>
          <p:cNvSpPr>
            <a:spLocks noChangeArrowheads="1"/>
          </p:cNvSpPr>
          <p:nvPr/>
        </p:nvSpPr>
        <p:spPr bwMode="auto">
          <a:xfrm>
            <a:off x="4953000" y="25527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7" name="Oval 56"/>
          <p:cNvSpPr>
            <a:spLocks noChangeArrowheads="1"/>
          </p:cNvSpPr>
          <p:nvPr/>
        </p:nvSpPr>
        <p:spPr bwMode="auto">
          <a:xfrm>
            <a:off x="4783139" y="25019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8" name="Oval 57"/>
          <p:cNvSpPr>
            <a:spLocks noChangeArrowheads="1"/>
          </p:cNvSpPr>
          <p:nvPr/>
        </p:nvSpPr>
        <p:spPr bwMode="auto">
          <a:xfrm>
            <a:off x="4941889" y="24384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9" name="Oval 58"/>
          <p:cNvSpPr>
            <a:spLocks noChangeArrowheads="1"/>
          </p:cNvSpPr>
          <p:nvPr/>
        </p:nvSpPr>
        <p:spPr bwMode="auto">
          <a:xfrm>
            <a:off x="4822825" y="22352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60" name="Oval 59"/>
          <p:cNvSpPr>
            <a:spLocks noChangeArrowheads="1"/>
          </p:cNvSpPr>
          <p:nvPr/>
        </p:nvSpPr>
        <p:spPr bwMode="auto">
          <a:xfrm>
            <a:off x="4738689" y="23368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61" name="Oval 60"/>
          <p:cNvSpPr>
            <a:spLocks noChangeArrowheads="1"/>
          </p:cNvSpPr>
          <p:nvPr/>
        </p:nvSpPr>
        <p:spPr bwMode="auto">
          <a:xfrm>
            <a:off x="4924425" y="22860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77" name="圓角矩形 39"/>
          <p:cNvSpPr/>
          <p:nvPr/>
        </p:nvSpPr>
        <p:spPr>
          <a:xfrm>
            <a:off x="1657351" y="788989"/>
            <a:ext cx="4398963" cy="2820987"/>
          </a:xfrm>
          <a:prstGeom prst="roundRect">
            <a:avLst>
              <a:gd name="adj" fmla="val 735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78" name="圓角矩形 39"/>
          <p:cNvSpPr/>
          <p:nvPr/>
        </p:nvSpPr>
        <p:spPr>
          <a:xfrm>
            <a:off x="1636713" y="3708400"/>
            <a:ext cx="4405312" cy="2820988"/>
          </a:xfrm>
          <a:prstGeom prst="roundRect">
            <a:avLst>
              <a:gd name="adj" fmla="val 735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79" name="圓角矩形 39"/>
          <p:cNvSpPr/>
          <p:nvPr/>
        </p:nvSpPr>
        <p:spPr>
          <a:xfrm>
            <a:off x="6167438" y="833439"/>
            <a:ext cx="4398962" cy="2820987"/>
          </a:xfrm>
          <a:prstGeom prst="roundRect">
            <a:avLst>
              <a:gd name="adj" fmla="val 735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0" name="圓角矩形 39"/>
          <p:cNvSpPr/>
          <p:nvPr/>
        </p:nvSpPr>
        <p:spPr>
          <a:xfrm>
            <a:off x="6134101" y="3713164"/>
            <a:ext cx="4397375" cy="2820987"/>
          </a:xfrm>
          <a:prstGeom prst="roundRect">
            <a:avLst>
              <a:gd name="adj" fmla="val 735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0F9C2B94-1610-D9DD-566D-DFBFD6DD69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159797" y="6562244"/>
            <a:ext cx="960699" cy="23965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2C0F15D7-F636-0443-833B-989501CBAC2F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176</a:t>
            </a:fld>
            <a:endParaRPr lang="zh-TW" altLang="en-US" sz="1200" dirty="0">
              <a:solidFill>
                <a:srgbClr val="898989"/>
              </a:solidFill>
            </a:endParaRPr>
          </a:p>
        </p:txBody>
      </p:sp>
      <p:sp>
        <p:nvSpPr>
          <p:cNvPr id="3" name="文字方塊 47">
            <a:extLst>
              <a:ext uri="{FF2B5EF4-FFF2-40B4-BE49-F238E27FC236}">
                <a16:creationId xmlns:a16="http://schemas.microsoft.com/office/drawing/2014/main" id="{A116C9ED-917D-229E-B62E-9433CA7C61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7513" y="1254126"/>
            <a:ext cx="19986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 dirty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  <a:t>Low Bias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 dirty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  <a:t>Low Variance</a:t>
            </a:r>
            <a:endParaRPr lang="zh-TW" altLang="en-US" sz="2000" b="1" dirty="0">
              <a:solidFill>
                <a:schemeClr val="accent2">
                  <a:lumMod val="75000"/>
                </a:schemeClr>
              </a:solidFill>
              <a:latin typeface="Arial" charset="0"/>
            </a:endParaRPr>
          </a:p>
        </p:txBody>
      </p:sp>
      <p:sp>
        <p:nvSpPr>
          <p:cNvPr id="4" name="文字方塊 47">
            <a:extLst>
              <a:ext uri="{FF2B5EF4-FFF2-40B4-BE49-F238E27FC236}">
                <a16:creationId xmlns:a16="http://schemas.microsoft.com/office/drawing/2014/main" id="{CD567FBD-E45C-9677-2AE8-F85E09E323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3054" y="1254126"/>
            <a:ext cx="19986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 dirty="0">
                <a:latin typeface="Arial" charset="0"/>
              </a:rPr>
              <a:t>High Bias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 dirty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  <a:t>Low Variance</a:t>
            </a:r>
            <a:endParaRPr lang="zh-TW" altLang="en-US" sz="2000" b="1" dirty="0">
              <a:solidFill>
                <a:schemeClr val="accent2">
                  <a:lumMod val="75000"/>
                </a:schemeClr>
              </a:solidFill>
              <a:latin typeface="Arial" charset="0"/>
            </a:endParaRPr>
          </a:p>
        </p:txBody>
      </p:sp>
      <p:sp>
        <p:nvSpPr>
          <p:cNvPr id="8" name="文字方塊 47">
            <a:extLst>
              <a:ext uri="{FF2B5EF4-FFF2-40B4-BE49-F238E27FC236}">
                <a16:creationId xmlns:a16="http://schemas.microsoft.com/office/drawing/2014/main" id="{132528FA-34E0-CC7B-C427-379C115B79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668" y="1635264"/>
            <a:ext cx="131015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 dirty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  <a:t>Low </a:t>
            </a:r>
            <a:br>
              <a:rPr lang="en-US" altLang="zh-TW" sz="2000" b="1" dirty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</a:br>
            <a:r>
              <a:rPr lang="en-US" altLang="zh-TW" sz="2000" b="1" dirty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  <a:t>Variance</a:t>
            </a:r>
            <a:endParaRPr lang="zh-TW" altLang="en-US" sz="2000" b="1" dirty="0">
              <a:solidFill>
                <a:schemeClr val="accent2">
                  <a:lumMod val="75000"/>
                </a:schemeClr>
              </a:solidFill>
              <a:latin typeface="Arial" charset="0"/>
            </a:endParaRPr>
          </a:p>
        </p:txBody>
      </p:sp>
      <p:sp>
        <p:nvSpPr>
          <p:cNvPr id="12" name="文字方塊 47">
            <a:extLst>
              <a:ext uri="{FF2B5EF4-FFF2-40B4-BE49-F238E27FC236}">
                <a16:creationId xmlns:a16="http://schemas.microsoft.com/office/drawing/2014/main" id="{1C9A340F-05A0-C402-8C77-55B4AD9B6A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499" y="4925079"/>
            <a:ext cx="131015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 dirty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  <a:t>High </a:t>
            </a:r>
            <a:br>
              <a:rPr lang="en-US" altLang="zh-TW" sz="2000" b="1" dirty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</a:br>
            <a:r>
              <a:rPr lang="en-US" altLang="zh-TW" sz="2000" b="1" dirty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  <a:t>Variance</a:t>
            </a:r>
            <a:endParaRPr lang="zh-TW" altLang="en-US" sz="2000" b="1" dirty="0">
              <a:solidFill>
                <a:schemeClr val="accent2">
                  <a:lumMod val="75000"/>
                </a:schemeClr>
              </a:solidFill>
              <a:latin typeface="Arial" charset="0"/>
            </a:endParaRPr>
          </a:p>
        </p:txBody>
      </p:sp>
      <p:sp>
        <p:nvSpPr>
          <p:cNvPr id="19" name="文字方塊 47">
            <a:extLst>
              <a:ext uri="{FF2B5EF4-FFF2-40B4-BE49-F238E27FC236}">
                <a16:creationId xmlns:a16="http://schemas.microsoft.com/office/drawing/2014/main" id="{CA0F7A5B-AAD9-2486-F4E7-5D48A16861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8736" y="6555354"/>
            <a:ext cx="150247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 dirty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  <a:t>Low Bias</a:t>
            </a:r>
            <a:endParaRPr lang="zh-TW" altLang="en-US" sz="2000" b="1" dirty="0">
              <a:solidFill>
                <a:schemeClr val="accent2">
                  <a:lumMod val="75000"/>
                </a:schemeClr>
              </a:solidFill>
              <a:latin typeface="Arial" charset="0"/>
            </a:endParaRPr>
          </a:p>
        </p:txBody>
      </p:sp>
      <p:sp>
        <p:nvSpPr>
          <p:cNvPr id="26" name="文字方塊 47">
            <a:extLst>
              <a:ext uri="{FF2B5EF4-FFF2-40B4-BE49-F238E27FC236}">
                <a16:creationId xmlns:a16="http://schemas.microsoft.com/office/drawing/2014/main" id="{FC692CA9-C123-1BE1-C0E0-3F685CD8EC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5868" y="6530946"/>
            <a:ext cx="150247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 dirty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  <a:t>High Bias</a:t>
            </a:r>
            <a:endParaRPr lang="zh-TW" altLang="en-US" sz="2000" b="1" dirty="0">
              <a:solidFill>
                <a:schemeClr val="accent2">
                  <a:lumMod val="75000"/>
                </a:schemeClr>
              </a:solidFill>
              <a:latin typeface="Arial" charset="0"/>
            </a:endParaRPr>
          </a:p>
        </p:txBody>
      </p:sp>
      <p:sp>
        <p:nvSpPr>
          <p:cNvPr id="33" name="文字方塊 47">
            <a:extLst>
              <a:ext uri="{FF2B5EF4-FFF2-40B4-BE49-F238E27FC236}">
                <a16:creationId xmlns:a16="http://schemas.microsoft.com/office/drawing/2014/main" id="{1BFBC54F-BCA1-7904-03B0-CAA0B34123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9575" y="4182690"/>
            <a:ext cx="19986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 dirty="0">
                <a:solidFill>
                  <a:schemeClr val="accent2"/>
                </a:solidFill>
                <a:latin typeface="Arial" charset="0"/>
              </a:rPr>
              <a:t>Low Bias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 dirty="0">
                <a:latin typeface="Arial" charset="0"/>
              </a:rPr>
              <a:t>High Variance</a:t>
            </a:r>
            <a:endParaRPr lang="zh-TW" altLang="en-US" sz="2000" b="1" dirty="0">
              <a:latin typeface="Arial" charset="0"/>
            </a:endParaRPr>
          </a:p>
        </p:txBody>
      </p:sp>
      <p:sp>
        <p:nvSpPr>
          <p:cNvPr id="62" name="文字方塊 47">
            <a:extLst>
              <a:ext uri="{FF2B5EF4-FFF2-40B4-BE49-F238E27FC236}">
                <a16:creationId xmlns:a16="http://schemas.microsoft.com/office/drawing/2014/main" id="{BFFD5794-7D63-9F7B-132E-DD99783FA9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56625" y="4182690"/>
            <a:ext cx="19986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 dirty="0">
                <a:latin typeface="Arial" charset="0"/>
              </a:rPr>
              <a:t>High Bias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 dirty="0">
                <a:latin typeface="Arial" charset="0"/>
              </a:rPr>
              <a:t>High Variance</a:t>
            </a:r>
            <a:endParaRPr lang="zh-TW" altLang="en-US" sz="2000" b="1" dirty="0">
              <a:latin typeface="Arial" charset="0"/>
            </a:endParaRPr>
          </a:p>
        </p:txBody>
      </p:sp>
      <p:sp>
        <p:nvSpPr>
          <p:cNvPr id="63" name="Title 1">
            <a:extLst>
              <a:ext uri="{FF2B5EF4-FFF2-40B4-BE49-F238E27FC236}">
                <a16:creationId xmlns:a16="http://schemas.microsoft.com/office/drawing/2014/main" id="{C65E2C0D-CF57-5AF3-9008-BFE903CE6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3600" y="1"/>
            <a:ext cx="8229600" cy="701675"/>
          </a:xfrm>
        </p:spPr>
        <p:txBody>
          <a:bodyPr>
            <a:normAutofit fontScale="90000"/>
          </a:bodyPr>
          <a:lstStyle/>
          <a:p>
            <a:r>
              <a:rPr lang="en-US" altLang="zh-TW" dirty="0">
                <a:solidFill>
                  <a:schemeClr val="tx2"/>
                </a:solidFill>
                <a:latin typeface="Calibri" charset="0"/>
                <a:ea typeface="標楷體" charset="-120"/>
              </a:rPr>
              <a:t>Bias vs. Variance</a:t>
            </a:r>
          </a:p>
        </p:txBody>
      </p: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669177A4-D54B-B568-F076-36F69D76478F}"/>
              </a:ext>
            </a:extLst>
          </p:cNvPr>
          <p:cNvCxnSpPr>
            <a:cxnSpLocks/>
            <a:endCxn id="15" idx="7"/>
          </p:cNvCxnSpPr>
          <p:nvPr/>
        </p:nvCxnSpPr>
        <p:spPr>
          <a:xfrm flipH="1">
            <a:off x="7664833" y="763023"/>
            <a:ext cx="1110867" cy="1352732"/>
          </a:xfrm>
          <a:prstGeom prst="straightConnector1">
            <a:avLst/>
          </a:prstGeom>
          <a:ln w="76200">
            <a:solidFill>
              <a:srgbClr val="C00000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E9D05609-40A2-3C09-F56B-365D3AB8B1F5}"/>
              </a:ext>
            </a:extLst>
          </p:cNvPr>
          <p:cNvSpPr txBox="1"/>
          <p:nvPr/>
        </p:nvSpPr>
        <p:spPr>
          <a:xfrm>
            <a:off x="8732728" y="228696"/>
            <a:ext cx="1436548" cy="76944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Truth</a:t>
            </a:r>
          </a:p>
        </p:txBody>
      </p: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708B32A0-2B84-BF2D-EC06-DC4F2F695535}"/>
              </a:ext>
            </a:extLst>
          </p:cNvPr>
          <p:cNvCxnSpPr>
            <a:cxnSpLocks/>
            <a:stCxn id="71" idx="1"/>
          </p:cNvCxnSpPr>
          <p:nvPr/>
        </p:nvCxnSpPr>
        <p:spPr>
          <a:xfrm flipH="1">
            <a:off x="8277225" y="2987738"/>
            <a:ext cx="626996" cy="0"/>
          </a:xfrm>
          <a:prstGeom prst="straightConnector1">
            <a:avLst/>
          </a:prstGeom>
          <a:ln w="76200">
            <a:solidFill>
              <a:srgbClr val="C00000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1" name="TextBox 70">
            <a:extLst>
              <a:ext uri="{FF2B5EF4-FFF2-40B4-BE49-F238E27FC236}">
                <a16:creationId xmlns:a16="http://schemas.microsoft.com/office/drawing/2014/main" id="{5DB3DE8E-F132-0BD6-3E05-8AE168A74AB5}"/>
              </a:ext>
            </a:extLst>
          </p:cNvPr>
          <p:cNvSpPr txBox="1"/>
          <p:nvPr/>
        </p:nvSpPr>
        <p:spPr>
          <a:xfrm>
            <a:off x="8904221" y="2603017"/>
            <a:ext cx="3216275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Underfitting</a:t>
            </a:r>
          </a:p>
        </p:txBody>
      </p: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9C6ABD2B-601B-86B1-A7F0-6D515FEB6CEB}"/>
              </a:ext>
            </a:extLst>
          </p:cNvPr>
          <p:cNvCxnSpPr>
            <a:cxnSpLocks/>
          </p:cNvCxnSpPr>
          <p:nvPr/>
        </p:nvCxnSpPr>
        <p:spPr>
          <a:xfrm flipV="1">
            <a:off x="2544762" y="5627688"/>
            <a:ext cx="1122364" cy="463550"/>
          </a:xfrm>
          <a:prstGeom prst="straightConnector1">
            <a:avLst/>
          </a:prstGeom>
          <a:ln w="76200">
            <a:solidFill>
              <a:srgbClr val="C00000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9" name="TextBox 88">
            <a:extLst>
              <a:ext uri="{FF2B5EF4-FFF2-40B4-BE49-F238E27FC236}">
                <a16:creationId xmlns:a16="http://schemas.microsoft.com/office/drawing/2014/main" id="{666CC550-6962-9D25-8BF7-D25D24AE9F73}"/>
              </a:ext>
            </a:extLst>
          </p:cNvPr>
          <p:cNvSpPr txBox="1"/>
          <p:nvPr/>
        </p:nvSpPr>
        <p:spPr>
          <a:xfrm>
            <a:off x="-26988" y="5985968"/>
            <a:ext cx="3216275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Overfitting</a:t>
            </a:r>
          </a:p>
        </p:txBody>
      </p:sp>
    </p:spTree>
    <p:extLst>
      <p:ext uri="{BB962C8B-B14F-4D97-AF65-F5344CB8AC3E}">
        <p14:creationId xmlns:p14="http://schemas.microsoft.com/office/powerpoint/2010/main" val="2490978597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itle 1"/>
          <p:cNvSpPr>
            <a:spLocks noGrp="1"/>
          </p:cNvSpPr>
          <p:nvPr>
            <p:ph type="title"/>
          </p:nvPr>
        </p:nvSpPr>
        <p:spPr>
          <a:xfrm>
            <a:off x="2133600" y="1"/>
            <a:ext cx="8229600" cy="701675"/>
          </a:xfrm>
        </p:spPr>
        <p:txBody>
          <a:bodyPr>
            <a:normAutofit fontScale="90000"/>
          </a:bodyPr>
          <a:lstStyle/>
          <a:p>
            <a:r>
              <a:rPr lang="en-US" altLang="zh-TW" dirty="0">
                <a:solidFill>
                  <a:schemeClr val="tx2"/>
                </a:solidFill>
                <a:latin typeface="Calibri" charset="0"/>
                <a:ea typeface="標楷體" charset="-120"/>
              </a:rPr>
              <a:t>Bias vs. Variance</a:t>
            </a:r>
          </a:p>
        </p:txBody>
      </p:sp>
      <p:grpSp>
        <p:nvGrpSpPr>
          <p:cNvPr id="82948" name="Group 7"/>
          <p:cNvGrpSpPr>
            <a:grpSpLocks/>
          </p:cNvGrpSpPr>
          <p:nvPr/>
        </p:nvGrpSpPr>
        <p:grpSpPr bwMode="auto">
          <a:xfrm>
            <a:off x="3756025" y="1311275"/>
            <a:ext cx="2166938" cy="2165350"/>
            <a:chOff x="1216526" y="1243263"/>
            <a:chExt cx="2165684" cy="2165684"/>
          </a:xfrm>
        </p:grpSpPr>
        <p:sp>
          <p:nvSpPr>
            <p:cNvPr id="5" name="Oval 4"/>
            <p:cNvSpPr>
              <a:spLocks noChangeArrowheads="1"/>
            </p:cNvSpPr>
            <p:nvPr/>
          </p:nvSpPr>
          <p:spPr bwMode="auto">
            <a:xfrm>
              <a:off x="1216526" y="1243263"/>
              <a:ext cx="2165684" cy="216568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6" name="Oval 5"/>
            <p:cNvSpPr>
              <a:spLocks noChangeArrowheads="1"/>
            </p:cNvSpPr>
            <p:nvPr/>
          </p:nvSpPr>
          <p:spPr bwMode="auto">
            <a:xfrm>
              <a:off x="1519564" y="1546523"/>
              <a:ext cx="1559609" cy="15591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7" name="Oval 6"/>
            <p:cNvSpPr>
              <a:spLocks noChangeArrowheads="1"/>
            </p:cNvSpPr>
            <p:nvPr/>
          </p:nvSpPr>
          <p:spPr bwMode="auto">
            <a:xfrm>
              <a:off x="1909863" y="1937108"/>
              <a:ext cx="779011" cy="7779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4789489" y="22860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4848225" y="2398713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4732339" y="241617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grpSp>
        <p:nvGrpSpPr>
          <p:cNvPr id="82952" name="Group 11"/>
          <p:cNvGrpSpPr>
            <a:grpSpLocks/>
          </p:cNvGrpSpPr>
          <p:nvPr/>
        </p:nvGrpSpPr>
        <p:grpSpPr bwMode="auto">
          <a:xfrm>
            <a:off x="6307138" y="1308100"/>
            <a:ext cx="2165350" cy="2165350"/>
            <a:chOff x="1216526" y="1243263"/>
            <a:chExt cx="2165684" cy="2165684"/>
          </a:xfrm>
        </p:grpSpPr>
        <p:sp>
          <p:nvSpPr>
            <p:cNvPr id="13" name="Oval 12"/>
            <p:cNvSpPr>
              <a:spLocks noChangeArrowheads="1"/>
            </p:cNvSpPr>
            <p:nvPr/>
          </p:nvSpPr>
          <p:spPr bwMode="auto">
            <a:xfrm>
              <a:off x="1216526" y="1243263"/>
              <a:ext cx="2165684" cy="216568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14" name="Oval 13"/>
            <p:cNvSpPr>
              <a:spLocks noChangeArrowheads="1"/>
            </p:cNvSpPr>
            <p:nvPr/>
          </p:nvSpPr>
          <p:spPr bwMode="auto">
            <a:xfrm>
              <a:off x="1519785" y="1546523"/>
              <a:ext cx="1559165" cy="15591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15" name="Oval 14"/>
            <p:cNvSpPr>
              <a:spLocks noChangeArrowheads="1"/>
            </p:cNvSpPr>
            <p:nvPr/>
          </p:nvSpPr>
          <p:spPr bwMode="auto">
            <a:xfrm>
              <a:off x="1910370" y="1937108"/>
              <a:ext cx="777995" cy="7779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16" name="Oval 15"/>
          <p:cNvSpPr>
            <a:spLocks noChangeArrowheads="1"/>
          </p:cNvSpPr>
          <p:nvPr/>
        </p:nvSpPr>
        <p:spPr bwMode="auto">
          <a:xfrm>
            <a:off x="7913689" y="2711450"/>
            <a:ext cx="92075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7" name="Oval 16"/>
          <p:cNvSpPr>
            <a:spLocks noChangeArrowheads="1"/>
          </p:cNvSpPr>
          <p:nvPr/>
        </p:nvSpPr>
        <p:spPr bwMode="auto">
          <a:xfrm>
            <a:off x="7974014" y="282257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8" name="Oval 17"/>
          <p:cNvSpPr>
            <a:spLocks noChangeArrowheads="1"/>
          </p:cNvSpPr>
          <p:nvPr/>
        </p:nvSpPr>
        <p:spPr bwMode="auto">
          <a:xfrm>
            <a:off x="7858125" y="2841625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grpSp>
        <p:nvGrpSpPr>
          <p:cNvPr id="82956" name="Group 18"/>
          <p:cNvGrpSpPr>
            <a:grpSpLocks/>
          </p:cNvGrpSpPr>
          <p:nvPr/>
        </p:nvGrpSpPr>
        <p:grpSpPr bwMode="auto">
          <a:xfrm>
            <a:off x="3773488" y="4203700"/>
            <a:ext cx="2165350" cy="2165350"/>
            <a:chOff x="1216526" y="1243263"/>
            <a:chExt cx="2165684" cy="2165684"/>
          </a:xfrm>
        </p:grpSpPr>
        <p:sp>
          <p:nvSpPr>
            <p:cNvPr id="20" name="Oval 19"/>
            <p:cNvSpPr>
              <a:spLocks noChangeArrowheads="1"/>
            </p:cNvSpPr>
            <p:nvPr/>
          </p:nvSpPr>
          <p:spPr bwMode="auto">
            <a:xfrm>
              <a:off x="1216526" y="1243263"/>
              <a:ext cx="2165684" cy="216568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21" name="Oval 20"/>
            <p:cNvSpPr>
              <a:spLocks noChangeArrowheads="1"/>
            </p:cNvSpPr>
            <p:nvPr/>
          </p:nvSpPr>
          <p:spPr bwMode="auto">
            <a:xfrm>
              <a:off x="1519785" y="1546523"/>
              <a:ext cx="1559165" cy="15591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22" name="Oval 21"/>
            <p:cNvSpPr>
              <a:spLocks noChangeArrowheads="1"/>
            </p:cNvSpPr>
            <p:nvPr/>
          </p:nvSpPr>
          <p:spPr bwMode="auto">
            <a:xfrm>
              <a:off x="1910370" y="1937108"/>
              <a:ext cx="777995" cy="7779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23" name="Oval 22"/>
          <p:cNvSpPr>
            <a:spLocks noChangeArrowheads="1"/>
          </p:cNvSpPr>
          <p:nvPr/>
        </p:nvSpPr>
        <p:spPr bwMode="auto">
          <a:xfrm>
            <a:off x="4629150" y="48148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4" name="Oval 23"/>
          <p:cNvSpPr>
            <a:spLocks noChangeArrowheads="1"/>
          </p:cNvSpPr>
          <p:nvPr/>
        </p:nvSpPr>
        <p:spPr bwMode="auto">
          <a:xfrm>
            <a:off x="5048250" y="544353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5" name="Oval 24"/>
          <p:cNvSpPr>
            <a:spLocks noChangeArrowheads="1"/>
          </p:cNvSpPr>
          <p:nvPr/>
        </p:nvSpPr>
        <p:spPr bwMode="auto">
          <a:xfrm>
            <a:off x="4348164" y="5218113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grpSp>
        <p:nvGrpSpPr>
          <p:cNvPr id="82960" name="Group 25"/>
          <p:cNvGrpSpPr>
            <a:grpSpLocks/>
          </p:cNvGrpSpPr>
          <p:nvPr/>
        </p:nvGrpSpPr>
        <p:grpSpPr bwMode="auto">
          <a:xfrm>
            <a:off x="6318250" y="4195763"/>
            <a:ext cx="2165350" cy="2165350"/>
            <a:chOff x="1216526" y="1243263"/>
            <a:chExt cx="2165684" cy="2165684"/>
          </a:xfrm>
        </p:grpSpPr>
        <p:sp>
          <p:nvSpPr>
            <p:cNvPr id="27" name="Oval 26"/>
            <p:cNvSpPr>
              <a:spLocks noChangeArrowheads="1"/>
            </p:cNvSpPr>
            <p:nvPr/>
          </p:nvSpPr>
          <p:spPr bwMode="auto">
            <a:xfrm>
              <a:off x="1216526" y="1243263"/>
              <a:ext cx="2165684" cy="216568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28" name="Oval 27"/>
            <p:cNvSpPr>
              <a:spLocks noChangeArrowheads="1"/>
            </p:cNvSpPr>
            <p:nvPr/>
          </p:nvSpPr>
          <p:spPr bwMode="auto">
            <a:xfrm>
              <a:off x="1519786" y="1546522"/>
              <a:ext cx="1559165" cy="15591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29" name="Oval 28"/>
            <p:cNvSpPr>
              <a:spLocks noChangeArrowheads="1"/>
            </p:cNvSpPr>
            <p:nvPr/>
          </p:nvSpPr>
          <p:spPr bwMode="auto">
            <a:xfrm>
              <a:off x="1910371" y="1937107"/>
              <a:ext cx="777995" cy="7779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30" name="Oval 29"/>
          <p:cNvSpPr>
            <a:spLocks noChangeArrowheads="1"/>
          </p:cNvSpPr>
          <p:nvPr/>
        </p:nvSpPr>
        <p:spPr bwMode="auto">
          <a:xfrm>
            <a:off x="8026400" y="50053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1" name="Oval 30"/>
          <p:cNvSpPr>
            <a:spLocks noChangeArrowheads="1"/>
          </p:cNvSpPr>
          <p:nvPr/>
        </p:nvSpPr>
        <p:spPr bwMode="auto">
          <a:xfrm>
            <a:off x="7932739" y="584517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2" name="Oval 31"/>
          <p:cNvSpPr>
            <a:spLocks noChangeArrowheads="1"/>
          </p:cNvSpPr>
          <p:nvPr/>
        </p:nvSpPr>
        <p:spPr bwMode="auto">
          <a:xfrm>
            <a:off x="7394575" y="54244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4" name="Oval 33"/>
          <p:cNvSpPr>
            <a:spLocks noChangeArrowheads="1"/>
          </p:cNvSpPr>
          <p:nvPr/>
        </p:nvSpPr>
        <p:spPr bwMode="auto">
          <a:xfrm>
            <a:off x="8145464" y="5275263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5" name="Oval 34"/>
          <p:cNvSpPr>
            <a:spLocks noChangeArrowheads="1"/>
          </p:cNvSpPr>
          <p:nvPr/>
        </p:nvSpPr>
        <p:spPr bwMode="auto">
          <a:xfrm>
            <a:off x="7924800" y="54117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6" name="Oval 35"/>
          <p:cNvSpPr>
            <a:spLocks noChangeArrowheads="1"/>
          </p:cNvSpPr>
          <p:nvPr/>
        </p:nvSpPr>
        <p:spPr bwMode="auto">
          <a:xfrm>
            <a:off x="7688264" y="5630863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7" name="Oval 36"/>
          <p:cNvSpPr>
            <a:spLocks noChangeArrowheads="1"/>
          </p:cNvSpPr>
          <p:nvPr/>
        </p:nvSpPr>
        <p:spPr bwMode="auto">
          <a:xfrm>
            <a:off x="7688264" y="514032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8" name="Oval 37"/>
          <p:cNvSpPr>
            <a:spLocks noChangeArrowheads="1"/>
          </p:cNvSpPr>
          <p:nvPr/>
        </p:nvSpPr>
        <p:spPr bwMode="auto">
          <a:xfrm>
            <a:off x="8145464" y="564832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9" name="Oval 38"/>
          <p:cNvSpPr>
            <a:spLocks noChangeArrowheads="1"/>
          </p:cNvSpPr>
          <p:nvPr/>
        </p:nvSpPr>
        <p:spPr bwMode="auto">
          <a:xfrm>
            <a:off x="7604125" y="6037263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0" name="Oval 39"/>
          <p:cNvSpPr>
            <a:spLocks noChangeArrowheads="1"/>
          </p:cNvSpPr>
          <p:nvPr/>
        </p:nvSpPr>
        <p:spPr bwMode="auto">
          <a:xfrm>
            <a:off x="7281864" y="585152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1" name="Oval 40"/>
          <p:cNvSpPr>
            <a:spLocks noChangeArrowheads="1"/>
          </p:cNvSpPr>
          <p:nvPr/>
        </p:nvSpPr>
        <p:spPr bwMode="auto">
          <a:xfrm>
            <a:off x="7956550" y="2974975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2" name="Oval 41"/>
          <p:cNvSpPr>
            <a:spLocks noChangeArrowheads="1"/>
          </p:cNvSpPr>
          <p:nvPr/>
        </p:nvSpPr>
        <p:spPr bwMode="auto">
          <a:xfrm>
            <a:off x="8075614" y="277177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3" name="Oval 42"/>
          <p:cNvSpPr>
            <a:spLocks noChangeArrowheads="1"/>
          </p:cNvSpPr>
          <p:nvPr/>
        </p:nvSpPr>
        <p:spPr bwMode="auto">
          <a:xfrm>
            <a:off x="8058150" y="2924175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4" name="Oval 43"/>
          <p:cNvSpPr>
            <a:spLocks noChangeArrowheads="1"/>
          </p:cNvSpPr>
          <p:nvPr/>
        </p:nvSpPr>
        <p:spPr bwMode="auto">
          <a:xfrm>
            <a:off x="8007350" y="27051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5" name="Oval 44"/>
          <p:cNvSpPr>
            <a:spLocks noChangeArrowheads="1"/>
          </p:cNvSpPr>
          <p:nvPr/>
        </p:nvSpPr>
        <p:spPr bwMode="auto">
          <a:xfrm>
            <a:off x="7840664" y="272415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6" name="Oval 45"/>
          <p:cNvSpPr>
            <a:spLocks noChangeArrowheads="1"/>
          </p:cNvSpPr>
          <p:nvPr/>
        </p:nvSpPr>
        <p:spPr bwMode="auto">
          <a:xfrm>
            <a:off x="7807325" y="29098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7" name="Oval 46"/>
          <p:cNvSpPr>
            <a:spLocks noChangeArrowheads="1"/>
          </p:cNvSpPr>
          <p:nvPr/>
        </p:nvSpPr>
        <p:spPr bwMode="auto">
          <a:xfrm>
            <a:off x="7888289" y="29591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8" name="Oval 47"/>
          <p:cNvSpPr>
            <a:spLocks noChangeArrowheads="1"/>
          </p:cNvSpPr>
          <p:nvPr/>
        </p:nvSpPr>
        <p:spPr bwMode="auto">
          <a:xfrm>
            <a:off x="5200650" y="54102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9" name="Oval 48"/>
          <p:cNvSpPr>
            <a:spLocks noChangeArrowheads="1"/>
          </p:cNvSpPr>
          <p:nvPr/>
        </p:nvSpPr>
        <p:spPr bwMode="auto">
          <a:xfrm>
            <a:off x="4551364" y="525145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0" name="Oval 49"/>
          <p:cNvSpPr>
            <a:spLocks noChangeArrowheads="1"/>
          </p:cNvSpPr>
          <p:nvPr/>
        </p:nvSpPr>
        <p:spPr bwMode="auto">
          <a:xfrm>
            <a:off x="4568825" y="5573713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1" name="Oval 50"/>
          <p:cNvSpPr>
            <a:spLocks noChangeArrowheads="1"/>
          </p:cNvSpPr>
          <p:nvPr/>
        </p:nvSpPr>
        <p:spPr bwMode="auto">
          <a:xfrm>
            <a:off x="4840289" y="565785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2" name="Oval 51"/>
          <p:cNvSpPr>
            <a:spLocks noChangeArrowheads="1"/>
          </p:cNvSpPr>
          <p:nvPr/>
        </p:nvSpPr>
        <p:spPr bwMode="auto">
          <a:xfrm>
            <a:off x="5002214" y="4814888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3" name="Oval 52"/>
          <p:cNvSpPr>
            <a:spLocks noChangeArrowheads="1"/>
          </p:cNvSpPr>
          <p:nvPr/>
        </p:nvSpPr>
        <p:spPr bwMode="auto">
          <a:xfrm>
            <a:off x="4916489" y="5102225"/>
            <a:ext cx="92075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4" name="Oval 53"/>
          <p:cNvSpPr>
            <a:spLocks noChangeArrowheads="1"/>
          </p:cNvSpPr>
          <p:nvPr/>
        </p:nvSpPr>
        <p:spPr bwMode="auto">
          <a:xfrm>
            <a:off x="5272089" y="5153025"/>
            <a:ext cx="92075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5" name="Oval 54"/>
          <p:cNvSpPr>
            <a:spLocks noChangeArrowheads="1"/>
          </p:cNvSpPr>
          <p:nvPr/>
        </p:nvSpPr>
        <p:spPr bwMode="auto">
          <a:xfrm>
            <a:off x="4884739" y="2535238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6" name="Oval 55"/>
          <p:cNvSpPr>
            <a:spLocks noChangeArrowheads="1"/>
          </p:cNvSpPr>
          <p:nvPr/>
        </p:nvSpPr>
        <p:spPr bwMode="auto">
          <a:xfrm>
            <a:off x="4953000" y="25527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7" name="Oval 56"/>
          <p:cNvSpPr>
            <a:spLocks noChangeArrowheads="1"/>
          </p:cNvSpPr>
          <p:nvPr/>
        </p:nvSpPr>
        <p:spPr bwMode="auto">
          <a:xfrm>
            <a:off x="4783139" y="25019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8" name="Oval 57"/>
          <p:cNvSpPr>
            <a:spLocks noChangeArrowheads="1"/>
          </p:cNvSpPr>
          <p:nvPr/>
        </p:nvSpPr>
        <p:spPr bwMode="auto">
          <a:xfrm>
            <a:off x="4941889" y="24384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9" name="Oval 58"/>
          <p:cNvSpPr>
            <a:spLocks noChangeArrowheads="1"/>
          </p:cNvSpPr>
          <p:nvPr/>
        </p:nvSpPr>
        <p:spPr bwMode="auto">
          <a:xfrm>
            <a:off x="4822825" y="22352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60" name="Oval 59"/>
          <p:cNvSpPr>
            <a:spLocks noChangeArrowheads="1"/>
          </p:cNvSpPr>
          <p:nvPr/>
        </p:nvSpPr>
        <p:spPr bwMode="auto">
          <a:xfrm>
            <a:off x="4738689" y="23368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61" name="Oval 60"/>
          <p:cNvSpPr>
            <a:spLocks noChangeArrowheads="1"/>
          </p:cNvSpPr>
          <p:nvPr/>
        </p:nvSpPr>
        <p:spPr bwMode="auto">
          <a:xfrm>
            <a:off x="4924425" y="22860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2992" name="文字方塊 47"/>
          <p:cNvSpPr txBox="1">
            <a:spLocks noChangeArrowheads="1"/>
          </p:cNvSpPr>
          <p:nvPr/>
        </p:nvSpPr>
        <p:spPr bwMode="auto">
          <a:xfrm>
            <a:off x="1658938" y="1962151"/>
            <a:ext cx="19986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 dirty="0">
                <a:solidFill>
                  <a:srgbClr val="1F497D"/>
                </a:solidFill>
                <a:latin typeface="Arial" charset="0"/>
              </a:rPr>
              <a:t>High Accuracy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 dirty="0">
                <a:solidFill>
                  <a:srgbClr val="1F497D"/>
                </a:solidFill>
                <a:latin typeface="Arial" charset="0"/>
              </a:rPr>
              <a:t>High Precision</a:t>
            </a:r>
            <a:endParaRPr lang="zh-TW" altLang="en-US" sz="2000" b="1" dirty="0">
              <a:solidFill>
                <a:srgbClr val="1F497D"/>
              </a:solidFill>
              <a:latin typeface="Arial" charset="0"/>
            </a:endParaRPr>
          </a:p>
        </p:txBody>
      </p:sp>
      <p:sp>
        <p:nvSpPr>
          <p:cNvPr id="82993" name="文字方塊 47"/>
          <p:cNvSpPr txBox="1">
            <a:spLocks noChangeArrowheads="1"/>
          </p:cNvSpPr>
          <p:nvPr/>
        </p:nvSpPr>
        <p:spPr bwMode="auto">
          <a:xfrm>
            <a:off x="1658939" y="4959351"/>
            <a:ext cx="21177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High Accuracy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Low Precision</a:t>
            </a:r>
            <a:endParaRPr lang="zh-TW" altLang="en-US" sz="2000" b="1">
              <a:solidFill>
                <a:srgbClr val="1F497D"/>
              </a:solidFill>
              <a:latin typeface="Arial" charset="0"/>
            </a:endParaRPr>
          </a:p>
        </p:txBody>
      </p:sp>
      <p:sp>
        <p:nvSpPr>
          <p:cNvPr id="82994" name="文字方塊 47"/>
          <p:cNvSpPr txBox="1">
            <a:spLocks noChangeArrowheads="1"/>
          </p:cNvSpPr>
          <p:nvPr/>
        </p:nvSpPr>
        <p:spPr bwMode="auto">
          <a:xfrm>
            <a:off x="8551864" y="1962151"/>
            <a:ext cx="21161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Low Accuracy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High Precision</a:t>
            </a:r>
            <a:endParaRPr lang="zh-TW" altLang="en-US" sz="2000" b="1">
              <a:solidFill>
                <a:srgbClr val="1F497D"/>
              </a:solidFill>
              <a:latin typeface="Arial" charset="0"/>
            </a:endParaRPr>
          </a:p>
        </p:txBody>
      </p:sp>
      <p:sp>
        <p:nvSpPr>
          <p:cNvPr id="82995" name="文字方塊 47"/>
          <p:cNvSpPr txBox="1">
            <a:spLocks noChangeArrowheads="1"/>
          </p:cNvSpPr>
          <p:nvPr/>
        </p:nvSpPr>
        <p:spPr bwMode="auto">
          <a:xfrm>
            <a:off x="8551864" y="4959351"/>
            <a:ext cx="21161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Low Accuracy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Low Precision</a:t>
            </a:r>
            <a:endParaRPr lang="zh-TW" altLang="en-US" sz="2000" b="1">
              <a:solidFill>
                <a:srgbClr val="1F497D"/>
              </a:solidFill>
              <a:latin typeface="Arial" charset="0"/>
            </a:endParaRPr>
          </a:p>
        </p:txBody>
      </p:sp>
      <p:sp>
        <p:nvSpPr>
          <p:cNvPr id="82996" name="文字方塊 47"/>
          <p:cNvSpPr txBox="1">
            <a:spLocks noChangeArrowheads="1"/>
          </p:cNvSpPr>
          <p:nvPr/>
        </p:nvSpPr>
        <p:spPr bwMode="auto">
          <a:xfrm>
            <a:off x="4605339" y="742951"/>
            <a:ext cx="5937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3600" b="1">
                <a:solidFill>
                  <a:srgbClr val="984807"/>
                </a:solidFill>
                <a:latin typeface="Arial" charset="0"/>
              </a:rPr>
              <a:t>A</a:t>
            </a:r>
            <a:endParaRPr lang="zh-TW" altLang="en-US" sz="3600" b="1">
              <a:solidFill>
                <a:srgbClr val="984807"/>
              </a:solidFill>
              <a:latin typeface="Arial" charset="0"/>
            </a:endParaRPr>
          </a:p>
        </p:txBody>
      </p:sp>
      <p:sp>
        <p:nvSpPr>
          <p:cNvPr id="82997" name="文字方塊 47"/>
          <p:cNvSpPr txBox="1">
            <a:spLocks noChangeArrowheads="1"/>
          </p:cNvSpPr>
          <p:nvPr/>
        </p:nvSpPr>
        <p:spPr bwMode="auto">
          <a:xfrm>
            <a:off x="7180264" y="742951"/>
            <a:ext cx="5921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3600" b="1">
                <a:solidFill>
                  <a:srgbClr val="984807"/>
                </a:solidFill>
                <a:latin typeface="Arial" charset="0"/>
              </a:rPr>
              <a:t>B</a:t>
            </a:r>
            <a:endParaRPr lang="zh-TW" altLang="en-US" sz="3600" b="1">
              <a:solidFill>
                <a:srgbClr val="984807"/>
              </a:solidFill>
              <a:latin typeface="Arial" charset="0"/>
            </a:endParaRPr>
          </a:p>
        </p:txBody>
      </p:sp>
      <p:sp>
        <p:nvSpPr>
          <p:cNvPr id="82998" name="文字方塊 47"/>
          <p:cNvSpPr txBox="1">
            <a:spLocks noChangeArrowheads="1"/>
          </p:cNvSpPr>
          <p:nvPr/>
        </p:nvSpPr>
        <p:spPr bwMode="auto">
          <a:xfrm>
            <a:off x="4570414" y="3635376"/>
            <a:ext cx="5937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3600" b="1">
                <a:solidFill>
                  <a:srgbClr val="984807"/>
                </a:solidFill>
                <a:latin typeface="Arial" charset="0"/>
              </a:rPr>
              <a:t>C</a:t>
            </a:r>
            <a:endParaRPr lang="zh-TW" altLang="en-US" sz="3600" b="1">
              <a:solidFill>
                <a:srgbClr val="984807"/>
              </a:solidFill>
              <a:latin typeface="Arial" charset="0"/>
            </a:endParaRPr>
          </a:p>
        </p:txBody>
      </p:sp>
      <p:sp>
        <p:nvSpPr>
          <p:cNvPr id="82999" name="文字方塊 47"/>
          <p:cNvSpPr txBox="1">
            <a:spLocks noChangeArrowheads="1"/>
          </p:cNvSpPr>
          <p:nvPr/>
        </p:nvSpPr>
        <p:spPr bwMode="auto">
          <a:xfrm>
            <a:off x="7145339" y="3635376"/>
            <a:ext cx="5921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3600" b="1">
                <a:solidFill>
                  <a:srgbClr val="984807"/>
                </a:solidFill>
                <a:latin typeface="Arial" charset="0"/>
              </a:rPr>
              <a:t>D</a:t>
            </a:r>
            <a:endParaRPr lang="zh-TW" altLang="en-US" sz="3600" b="1">
              <a:solidFill>
                <a:srgbClr val="984807"/>
              </a:solidFill>
              <a:latin typeface="Arial" charset="0"/>
            </a:endParaRPr>
          </a:p>
        </p:txBody>
      </p:sp>
      <p:sp>
        <p:nvSpPr>
          <p:cNvPr id="77" name="圓角矩形 39"/>
          <p:cNvSpPr/>
          <p:nvPr/>
        </p:nvSpPr>
        <p:spPr>
          <a:xfrm>
            <a:off x="1657351" y="788989"/>
            <a:ext cx="4398963" cy="2820987"/>
          </a:xfrm>
          <a:prstGeom prst="roundRect">
            <a:avLst>
              <a:gd name="adj" fmla="val 735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78" name="圓角矩形 39"/>
          <p:cNvSpPr/>
          <p:nvPr/>
        </p:nvSpPr>
        <p:spPr>
          <a:xfrm>
            <a:off x="1636713" y="3708400"/>
            <a:ext cx="4405312" cy="2820988"/>
          </a:xfrm>
          <a:prstGeom prst="roundRect">
            <a:avLst>
              <a:gd name="adj" fmla="val 735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79" name="圓角矩形 39"/>
          <p:cNvSpPr/>
          <p:nvPr/>
        </p:nvSpPr>
        <p:spPr>
          <a:xfrm>
            <a:off x="6167438" y="833439"/>
            <a:ext cx="4398962" cy="2820987"/>
          </a:xfrm>
          <a:prstGeom prst="roundRect">
            <a:avLst>
              <a:gd name="adj" fmla="val 735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0" name="圓角矩形 39"/>
          <p:cNvSpPr/>
          <p:nvPr/>
        </p:nvSpPr>
        <p:spPr>
          <a:xfrm>
            <a:off x="6134101" y="3713164"/>
            <a:ext cx="4397375" cy="2820987"/>
          </a:xfrm>
          <a:prstGeom prst="roundRect">
            <a:avLst>
              <a:gd name="adj" fmla="val 735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057E3B52-ECAF-CB28-152C-5D325E565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159797" y="6562244"/>
            <a:ext cx="960699" cy="23965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2C0F15D7-F636-0443-833B-989501CBAC2F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177</a:t>
            </a:fld>
            <a:endParaRPr lang="zh-TW" altLang="en-US" sz="1200" dirty="0">
              <a:solidFill>
                <a:srgbClr val="898989"/>
              </a:solidFill>
            </a:endParaRPr>
          </a:p>
        </p:txBody>
      </p:sp>
      <p:sp>
        <p:nvSpPr>
          <p:cNvPr id="3" name="文字方塊 47">
            <a:extLst>
              <a:ext uri="{FF2B5EF4-FFF2-40B4-BE49-F238E27FC236}">
                <a16:creationId xmlns:a16="http://schemas.microsoft.com/office/drawing/2014/main" id="{04C3D816-D5B2-19D4-C4B8-405EC6CD1F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7513" y="1254126"/>
            <a:ext cx="19986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 dirty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  <a:t>Low Bias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 dirty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  <a:t>Low Variance</a:t>
            </a:r>
            <a:endParaRPr lang="zh-TW" altLang="en-US" sz="2000" b="1" dirty="0">
              <a:solidFill>
                <a:schemeClr val="accent2">
                  <a:lumMod val="75000"/>
                </a:schemeClr>
              </a:solidFill>
              <a:latin typeface="Arial" charset="0"/>
            </a:endParaRPr>
          </a:p>
        </p:txBody>
      </p:sp>
      <p:sp>
        <p:nvSpPr>
          <p:cNvPr id="4" name="文字方塊 47">
            <a:extLst>
              <a:ext uri="{FF2B5EF4-FFF2-40B4-BE49-F238E27FC236}">
                <a16:creationId xmlns:a16="http://schemas.microsoft.com/office/drawing/2014/main" id="{AFB2E7C9-B283-9931-CA65-D147C3B0A2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3054" y="1254126"/>
            <a:ext cx="19986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 dirty="0">
                <a:latin typeface="Arial" charset="0"/>
              </a:rPr>
              <a:t>High Bias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 dirty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  <a:t>Low Variance</a:t>
            </a:r>
            <a:endParaRPr lang="zh-TW" altLang="en-US" sz="2000" b="1" dirty="0">
              <a:solidFill>
                <a:schemeClr val="accent2">
                  <a:lumMod val="75000"/>
                </a:schemeClr>
              </a:solidFill>
              <a:latin typeface="Arial" charset="0"/>
            </a:endParaRPr>
          </a:p>
        </p:txBody>
      </p:sp>
      <p:sp>
        <p:nvSpPr>
          <p:cNvPr id="8" name="文字方塊 47">
            <a:extLst>
              <a:ext uri="{FF2B5EF4-FFF2-40B4-BE49-F238E27FC236}">
                <a16:creationId xmlns:a16="http://schemas.microsoft.com/office/drawing/2014/main" id="{157C7C9E-0C29-2586-783A-2049CB8602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668" y="1635264"/>
            <a:ext cx="131015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 dirty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  <a:t>Low </a:t>
            </a:r>
            <a:br>
              <a:rPr lang="en-US" altLang="zh-TW" sz="2000" b="1" dirty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</a:br>
            <a:r>
              <a:rPr lang="en-US" altLang="zh-TW" sz="2000" b="1" dirty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  <a:t>Variance</a:t>
            </a:r>
            <a:endParaRPr lang="zh-TW" altLang="en-US" sz="2000" b="1" dirty="0">
              <a:solidFill>
                <a:schemeClr val="accent2">
                  <a:lumMod val="75000"/>
                </a:schemeClr>
              </a:solidFill>
              <a:latin typeface="Arial" charset="0"/>
            </a:endParaRPr>
          </a:p>
        </p:txBody>
      </p:sp>
      <p:sp>
        <p:nvSpPr>
          <p:cNvPr id="12" name="文字方塊 47">
            <a:extLst>
              <a:ext uri="{FF2B5EF4-FFF2-40B4-BE49-F238E27FC236}">
                <a16:creationId xmlns:a16="http://schemas.microsoft.com/office/drawing/2014/main" id="{808F6E2E-385C-2C04-DF42-7582770F74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499" y="4925079"/>
            <a:ext cx="131015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 dirty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  <a:t>High </a:t>
            </a:r>
            <a:br>
              <a:rPr lang="en-US" altLang="zh-TW" sz="2000" b="1" dirty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</a:br>
            <a:r>
              <a:rPr lang="en-US" altLang="zh-TW" sz="2000" b="1" dirty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  <a:t>Variance</a:t>
            </a:r>
            <a:endParaRPr lang="zh-TW" altLang="en-US" sz="2000" b="1" dirty="0">
              <a:solidFill>
                <a:schemeClr val="accent2">
                  <a:lumMod val="75000"/>
                </a:schemeClr>
              </a:solidFill>
              <a:latin typeface="Arial" charset="0"/>
            </a:endParaRPr>
          </a:p>
        </p:txBody>
      </p:sp>
      <p:sp>
        <p:nvSpPr>
          <p:cNvPr id="19" name="文字方塊 47">
            <a:extLst>
              <a:ext uri="{FF2B5EF4-FFF2-40B4-BE49-F238E27FC236}">
                <a16:creationId xmlns:a16="http://schemas.microsoft.com/office/drawing/2014/main" id="{3A473728-F89C-E14F-F6CB-DC22BCB3CB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8736" y="6555354"/>
            <a:ext cx="150247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 dirty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  <a:t>Low Bias</a:t>
            </a:r>
            <a:endParaRPr lang="zh-TW" altLang="en-US" sz="2000" b="1" dirty="0">
              <a:solidFill>
                <a:schemeClr val="accent2">
                  <a:lumMod val="75000"/>
                </a:schemeClr>
              </a:solidFill>
              <a:latin typeface="Arial" charset="0"/>
            </a:endParaRPr>
          </a:p>
        </p:txBody>
      </p:sp>
      <p:sp>
        <p:nvSpPr>
          <p:cNvPr id="26" name="文字方塊 47">
            <a:extLst>
              <a:ext uri="{FF2B5EF4-FFF2-40B4-BE49-F238E27FC236}">
                <a16:creationId xmlns:a16="http://schemas.microsoft.com/office/drawing/2014/main" id="{A47F346A-286C-36AE-E21A-B6D61C6F8F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5868" y="6530946"/>
            <a:ext cx="150247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 dirty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  <a:t>High Bias</a:t>
            </a:r>
            <a:endParaRPr lang="zh-TW" altLang="en-US" sz="2000" b="1" dirty="0">
              <a:solidFill>
                <a:schemeClr val="accent2">
                  <a:lumMod val="75000"/>
                </a:schemeClr>
              </a:solidFill>
              <a:latin typeface="Arial" charset="0"/>
            </a:endParaRPr>
          </a:p>
        </p:txBody>
      </p:sp>
      <p:sp>
        <p:nvSpPr>
          <p:cNvPr id="33" name="文字方塊 47">
            <a:extLst>
              <a:ext uri="{FF2B5EF4-FFF2-40B4-BE49-F238E27FC236}">
                <a16:creationId xmlns:a16="http://schemas.microsoft.com/office/drawing/2014/main" id="{1A01ED68-2634-53D1-927F-886B5CEB38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9575" y="4182690"/>
            <a:ext cx="19986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 dirty="0">
                <a:solidFill>
                  <a:schemeClr val="accent2"/>
                </a:solidFill>
                <a:latin typeface="Arial" charset="0"/>
              </a:rPr>
              <a:t>Low Bias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 dirty="0">
                <a:latin typeface="Arial" charset="0"/>
              </a:rPr>
              <a:t>High Variance</a:t>
            </a:r>
            <a:endParaRPr lang="zh-TW" altLang="en-US" sz="2000" b="1" dirty="0">
              <a:latin typeface="Arial" charset="0"/>
            </a:endParaRPr>
          </a:p>
        </p:txBody>
      </p:sp>
      <p:sp>
        <p:nvSpPr>
          <p:cNvPr id="62" name="文字方塊 47">
            <a:extLst>
              <a:ext uri="{FF2B5EF4-FFF2-40B4-BE49-F238E27FC236}">
                <a16:creationId xmlns:a16="http://schemas.microsoft.com/office/drawing/2014/main" id="{445C332C-C2C7-1D07-B83F-7E8BBF37D4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56625" y="4182690"/>
            <a:ext cx="19986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 dirty="0">
                <a:latin typeface="Arial" charset="0"/>
              </a:rPr>
              <a:t>High Bias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 dirty="0">
                <a:latin typeface="Arial" charset="0"/>
              </a:rPr>
              <a:t>High Variance</a:t>
            </a:r>
            <a:endParaRPr lang="zh-TW" altLang="en-US" sz="2000" b="1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5501181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itle 1"/>
          <p:cNvSpPr>
            <a:spLocks noGrp="1"/>
          </p:cNvSpPr>
          <p:nvPr>
            <p:ph type="title"/>
          </p:nvPr>
        </p:nvSpPr>
        <p:spPr>
          <a:xfrm>
            <a:off x="2133600" y="1"/>
            <a:ext cx="8229600" cy="701675"/>
          </a:xfrm>
        </p:spPr>
        <p:txBody>
          <a:bodyPr>
            <a:normAutofit fontScale="90000"/>
          </a:bodyPr>
          <a:lstStyle/>
          <a:p>
            <a:r>
              <a:rPr lang="en-US" altLang="zh-TW" dirty="0">
                <a:solidFill>
                  <a:srgbClr val="1F497D"/>
                </a:solidFill>
                <a:latin typeface="Calibri" charset="0"/>
                <a:ea typeface="標楷體" charset="-120"/>
              </a:rPr>
              <a:t>Accuracy vs. Precision</a:t>
            </a:r>
          </a:p>
        </p:txBody>
      </p:sp>
      <p:grpSp>
        <p:nvGrpSpPr>
          <p:cNvPr id="83972" name="Group 7"/>
          <p:cNvGrpSpPr>
            <a:grpSpLocks/>
          </p:cNvGrpSpPr>
          <p:nvPr/>
        </p:nvGrpSpPr>
        <p:grpSpPr bwMode="auto">
          <a:xfrm>
            <a:off x="3756025" y="1311275"/>
            <a:ext cx="2166938" cy="2165350"/>
            <a:chOff x="1216526" y="1243263"/>
            <a:chExt cx="2165684" cy="2165684"/>
          </a:xfrm>
        </p:grpSpPr>
        <p:sp>
          <p:nvSpPr>
            <p:cNvPr id="5" name="Oval 4"/>
            <p:cNvSpPr>
              <a:spLocks noChangeArrowheads="1"/>
            </p:cNvSpPr>
            <p:nvPr/>
          </p:nvSpPr>
          <p:spPr bwMode="auto">
            <a:xfrm>
              <a:off x="1216526" y="1243263"/>
              <a:ext cx="2165684" cy="216568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6" name="Oval 5"/>
            <p:cNvSpPr>
              <a:spLocks noChangeArrowheads="1"/>
            </p:cNvSpPr>
            <p:nvPr/>
          </p:nvSpPr>
          <p:spPr bwMode="auto">
            <a:xfrm>
              <a:off x="1519564" y="1546523"/>
              <a:ext cx="1559609" cy="15591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7" name="Oval 6"/>
            <p:cNvSpPr>
              <a:spLocks noChangeArrowheads="1"/>
            </p:cNvSpPr>
            <p:nvPr/>
          </p:nvSpPr>
          <p:spPr bwMode="auto">
            <a:xfrm>
              <a:off x="1909863" y="1937108"/>
              <a:ext cx="779011" cy="7779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4789489" y="22860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4848225" y="2398713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4732339" y="241617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grpSp>
        <p:nvGrpSpPr>
          <p:cNvPr id="83976" name="Group 11"/>
          <p:cNvGrpSpPr>
            <a:grpSpLocks/>
          </p:cNvGrpSpPr>
          <p:nvPr/>
        </p:nvGrpSpPr>
        <p:grpSpPr bwMode="auto">
          <a:xfrm>
            <a:off x="6307138" y="1308100"/>
            <a:ext cx="2165350" cy="2165350"/>
            <a:chOff x="1216526" y="1243263"/>
            <a:chExt cx="2165684" cy="2165684"/>
          </a:xfrm>
        </p:grpSpPr>
        <p:sp>
          <p:nvSpPr>
            <p:cNvPr id="13" name="Oval 12"/>
            <p:cNvSpPr>
              <a:spLocks noChangeArrowheads="1"/>
            </p:cNvSpPr>
            <p:nvPr/>
          </p:nvSpPr>
          <p:spPr bwMode="auto">
            <a:xfrm>
              <a:off x="1216526" y="1243263"/>
              <a:ext cx="2165684" cy="216568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14" name="Oval 13"/>
            <p:cNvSpPr>
              <a:spLocks noChangeArrowheads="1"/>
            </p:cNvSpPr>
            <p:nvPr/>
          </p:nvSpPr>
          <p:spPr bwMode="auto">
            <a:xfrm>
              <a:off x="1519785" y="1546523"/>
              <a:ext cx="1559165" cy="15591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15" name="Oval 14"/>
            <p:cNvSpPr>
              <a:spLocks noChangeArrowheads="1"/>
            </p:cNvSpPr>
            <p:nvPr/>
          </p:nvSpPr>
          <p:spPr bwMode="auto">
            <a:xfrm>
              <a:off x="1910370" y="1937108"/>
              <a:ext cx="777995" cy="7779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16" name="Oval 15"/>
          <p:cNvSpPr>
            <a:spLocks noChangeArrowheads="1"/>
          </p:cNvSpPr>
          <p:nvPr/>
        </p:nvSpPr>
        <p:spPr bwMode="auto">
          <a:xfrm>
            <a:off x="7913689" y="2711450"/>
            <a:ext cx="92075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7" name="Oval 16"/>
          <p:cNvSpPr>
            <a:spLocks noChangeArrowheads="1"/>
          </p:cNvSpPr>
          <p:nvPr/>
        </p:nvSpPr>
        <p:spPr bwMode="auto">
          <a:xfrm>
            <a:off x="7974014" y="282257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8" name="Oval 17"/>
          <p:cNvSpPr>
            <a:spLocks noChangeArrowheads="1"/>
          </p:cNvSpPr>
          <p:nvPr/>
        </p:nvSpPr>
        <p:spPr bwMode="auto">
          <a:xfrm>
            <a:off x="7858125" y="2841625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grpSp>
        <p:nvGrpSpPr>
          <p:cNvPr id="83980" name="Group 18"/>
          <p:cNvGrpSpPr>
            <a:grpSpLocks/>
          </p:cNvGrpSpPr>
          <p:nvPr/>
        </p:nvGrpSpPr>
        <p:grpSpPr bwMode="auto">
          <a:xfrm>
            <a:off x="3773488" y="4203700"/>
            <a:ext cx="2165350" cy="2165350"/>
            <a:chOff x="1216526" y="1243263"/>
            <a:chExt cx="2165684" cy="2165684"/>
          </a:xfrm>
        </p:grpSpPr>
        <p:sp>
          <p:nvSpPr>
            <p:cNvPr id="20" name="Oval 19"/>
            <p:cNvSpPr>
              <a:spLocks noChangeArrowheads="1"/>
            </p:cNvSpPr>
            <p:nvPr/>
          </p:nvSpPr>
          <p:spPr bwMode="auto">
            <a:xfrm>
              <a:off x="1216526" y="1243263"/>
              <a:ext cx="2165684" cy="216568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21" name="Oval 20"/>
            <p:cNvSpPr>
              <a:spLocks noChangeArrowheads="1"/>
            </p:cNvSpPr>
            <p:nvPr/>
          </p:nvSpPr>
          <p:spPr bwMode="auto">
            <a:xfrm>
              <a:off x="1519785" y="1546523"/>
              <a:ext cx="1559165" cy="15591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22" name="Oval 21"/>
            <p:cNvSpPr>
              <a:spLocks noChangeArrowheads="1"/>
            </p:cNvSpPr>
            <p:nvPr/>
          </p:nvSpPr>
          <p:spPr bwMode="auto">
            <a:xfrm>
              <a:off x="1910370" y="1937108"/>
              <a:ext cx="777995" cy="7779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23" name="Oval 22"/>
          <p:cNvSpPr>
            <a:spLocks noChangeArrowheads="1"/>
          </p:cNvSpPr>
          <p:nvPr/>
        </p:nvSpPr>
        <p:spPr bwMode="auto">
          <a:xfrm>
            <a:off x="4629150" y="48148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4" name="Oval 23"/>
          <p:cNvSpPr>
            <a:spLocks noChangeArrowheads="1"/>
          </p:cNvSpPr>
          <p:nvPr/>
        </p:nvSpPr>
        <p:spPr bwMode="auto">
          <a:xfrm>
            <a:off x="5048250" y="544353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5" name="Oval 24"/>
          <p:cNvSpPr>
            <a:spLocks noChangeArrowheads="1"/>
          </p:cNvSpPr>
          <p:nvPr/>
        </p:nvSpPr>
        <p:spPr bwMode="auto">
          <a:xfrm>
            <a:off x="4348164" y="5218113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grpSp>
        <p:nvGrpSpPr>
          <p:cNvPr id="83984" name="Group 25"/>
          <p:cNvGrpSpPr>
            <a:grpSpLocks/>
          </p:cNvGrpSpPr>
          <p:nvPr/>
        </p:nvGrpSpPr>
        <p:grpSpPr bwMode="auto">
          <a:xfrm>
            <a:off x="6318250" y="4195763"/>
            <a:ext cx="2165350" cy="2165350"/>
            <a:chOff x="1216526" y="1243263"/>
            <a:chExt cx="2165684" cy="2165684"/>
          </a:xfrm>
        </p:grpSpPr>
        <p:sp>
          <p:nvSpPr>
            <p:cNvPr id="27" name="Oval 26"/>
            <p:cNvSpPr>
              <a:spLocks noChangeArrowheads="1"/>
            </p:cNvSpPr>
            <p:nvPr/>
          </p:nvSpPr>
          <p:spPr bwMode="auto">
            <a:xfrm>
              <a:off x="1216526" y="1243263"/>
              <a:ext cx="2165684" cy="216568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28" name="Oval 27"/>
            <p:cNvSpPr>
              <a:spLocks noChangeArrowheads="1"/>
            </p:cNvSpPr>
            <p:nvPr/>
          </p:nvSpPr>
          <p:spPr bwMode="auto">
            <a:xfrm>
              <a:off x="1519786" y="1546522"/>
              <a:ext cx="1559165" cy="15591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29" name="Oval 28"/>
            <p:cNvSpPr>
              <a:spLocks noChangeArrowheads="1"/>
            </p:cNvSpPr>
            <p:nvPr/>
          </p:nvSpPr>
          <p:spPr bwMode="auto">
            <a:xfrm>
              <a:off x="1910371" y="1937107"/>
              <a:ext cx="777995" cy="7779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30" name="Oval 29"/>
          <p:cNvSpPr>
            <a:spLocks noChangeArrowheads="1"/>
          </p:cNvSpPr>
          <p:nvPr/>
        </p:nvSpPr>
        <p:spPr bwMode="auto">
          <a:xfrm>
            <a:off x="8026400" y="50053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1" name="Oval 30"/>
          <p:cNvSpPr>
            <a:spLocks noChangeArrowheads="1"/>
          </p:cNvSpPr>
          <p:nvPr/>
        </p:nvSpPr>
        <p:spPr bwMode="auto">
          <a:xfrm>
            <a:off x="7932739" y="584517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2" name="Oval 31"/>
          <p:cNvSpPr>
            <a:spLocks noChangeArrowheads="1"/>
          </p:cNvSpPr>
          <p:nvPr/>
        </p:nvSpPr>
        <p:spPr bwMode="auto">
          <a:xfrm>
            <a:off x="7394575" y="54244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4" name="Oval 33"/>
          <p:cNvSpPr>
            <a:spLocks noChangeArrowheads="1"/>
          </p:cNvSpPr>
          <p:nvPr/>
        </p:nvSpPr>
        <p:spPr bwMode="auto">
          <a:xfrm>
            <a:off x="8145464" y="5275263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5" name="Oval 34"/>
          <p:cNvSpPr>
            <a:spLocks noChangeArrowheads="1"/>
          </p:cNvSpPr>
          <p:nvPr/>
        </p:nvSpPr>
        <p:spPr bwMode="auto">
          <a:xfrm>
            <a:off x="7924800" y="54117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6" name="Oval 35"/>
          <p:cNvSpPr>
            <a:spLocks noChangeArrowheads="1"/>
          </p:cNvSpPr>
          <p:nvPr/>
        </p:nvSpPr>
        <p:spPr bwMode="auto">
          <a:xfrm>
            <a:off x="7688264" y="5630863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7" name="Oval 36"/>
          <p:cNvSpPr>
            <a:spLocks noChangeArrowheads="1"/>
          </p:cNvSpPr>
          <p:nvPr/>
        </p:nvSpPr>
        <p:spPr bwMode="auto">
          <a:xfrm>
            <a:off x="7688264" y="514032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8" name="Oval 37"/>
          <p:cNvSpPr>
            <a:spLocks noChangeArrowheads="1"/>
          </p:cNvSpPr>
          <p:nvPr/>
        </p:nvSpPr>
        <p:spPr bwMode="auto">
          <a:xfrm>
            <a:off x="8145464" y="564832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9" name="Oval 38"/>
          <p:cNvSpPr>
            <a:spLocks noChangeArrowheads="1"/>
          </p:cNvSpPr>
          <p:nvPr/>
        </p:nvSpPr>
        <p:spPr bwMode="auto">
          <a:xfrm>
            <a:off x="7604125" y="6037263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0" name="Oval 39"/>
          <p:cNvSpPr>
            <a:spLocks noChangeArrowheads="1"/>
          </p:cNvSpPr>
          <p:nvPr/>
        </p:nvSpPr>
        <p:spPr bwMode="auto">
          <a:xfrm>
            <a:off x="7281864" y="585152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1" name="Oval 40"/>
          <p:cNvSpPr>
            <a:spLocks noChangeArrowheads="1"/>
          </p:cNvSpPr>
          <p:nvPr/>
        </p:nvSpPr>
        <p:spPr bwMode="auto">
          <a:xfrm>
            <a:off x="7956550" y="2974975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2" name="Oval 41"/>
          <p:cNvSpPr>
            <a:spLocks noChangeArrowheads="1"/>
          </p:cNvSpPr>
          <p:nvPr/>
        </p:nvSpPr>
        <p:spPr bwMode="auto">
          <a:xfrm>
            <a:off x="8075614" y="277177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3" name="Oval 42"/>
          <p:cNvSpPr>
            <a:spLocks noChangeArrowheads="1"/>
          </p:cNvSpPr>
          <p:nvPr/>
        </p:nvSpPr>
        <p:spPr bwMode="auto">
          <a:xfrm>
            <a:off x="8058150" y="2924175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4" name="Oval 43"/>
          <p:cNvSpPr>
            <a:spLocks noChangeArrowheads="1"/>
          </p:cNvSpPr>
          <p:nvPr/>
        </p:nvSpPr>
        <p:spPr bwMode="auto">
          <a:xfrm>
            <a:off x="8007350" y="27051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5" name="Oval 44"/>
          <p:cNvSpPr>
            <a:spLocks noChangeArrowheads="1"/>
          </p:cNvSpPr>
          <p:nvPr/>
        </p:nvSpPr>
        <p:spPr bwMode="auto">
          <a:xfrm>
            <a:off x="7840664" y="272415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6" name="Oval 45"/>
          <p:cNvSpPr>
            <a:spLocks noChangeArrowheads="1"/>
          </p:cNvSpPr>
          <p:nvPr/>
        </p:nvSpPr>
        <p:spPr bwMode="auto">
          <a:xfrm>
            <a:off x="7807325" y="29098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7" name="Oval 46"/>
          <p:cNvSpPr>
            <a:spLocks noChangeArrowheads="1"/>
          </p:cNvSpPr>
          <p:nvPr/>
        </p:nvSpPr>
        <p:spPr bwMode="auto">
          <a:xfrm>
            <a:off x="7888289" y="29591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8" name="Oval 47"/>
          <p:cNvSpPr>
            <a:spLocks noChangeArrowheads="1"/>
          </p:cNvSpPr>
          <p:nvPr/>
        </p:nvSpPr>
        <p:spPr bwMode="auto">
          <a:xfrm>
            <a:off x="5200650" y="54102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9" name="Oval 48"/>
          <p:cNvSpPr>
            <a:spLocks noChangeArrowheads="1"/>
          </p:cNvSpPr>
          <p:nvPr/>
        </p:nvSpPr>
        <p:spPr bwMode="auto">
          <a:xfrm>
            <a:off x="4551364" y="525145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0" name="Oval 49"/>
          <p:cNvSpPr>
            <a:spLocks noChangeArrowheads="1"/>
          </p:cNvSpPr>
          <p:nvPr/>
        </p:nvSpPr>
        <p:spPr bwMode="auto">
          <a:xfrm>
            <a:off x="4568825" y="5573713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1" name="Oval 50"/>
          <p:cNvSpPr>
            <a:spLocks noChangeArrowheads="1"/>
          </p:cNvSpPr>
          <p:nvPr/>
        </p:nvSpPr>
        <p:spPr bwMode="auto">
          <a:xfrm>
            <a:off x="4840289" y="565785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2" name="Oval 51"/>
          <p:cNvSpPr>
            <a:spLocks noChangeArrowheads="1"/>
          </p:cNvSpPr>
          <p:nvPr/>
        </p:nvSpPr>
        <p:spPr bwMode="auto">
          <a:xfrm>
            <a:off x="5002214" y="4814888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3" name="Oval 52"/>
          <p:cNvSpPr>
            <a:spLocks noChangeArrowheads="1"/>
          </p:cNvSpPr>
          <p:nvPr/>
        </p:nvSpPr>
        <p:spPr bwMode="auto">
          <a:xfrm>
            <a:off x="4916489" y="5102225"/>
            <a:ext cx="92075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4" name="Oval 53"/>
          <p:cNvSpPr>
            <a:spLocks noChangeArrowheads="1"/>
          </p:cNvSpPr>
          <p:nvPr/>
        </p:nvSpPr>
        <p:spPr bwMode="auto">
          <a:xfrm>
            <a:off x="5272089" y="5153025"/>
            <a:ext cx="92075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5" name="Oval 54"/>
          <p:cNvSpPr>
            <a:spLocks noChangeArrowheads="1"/>
          </p:cNvSpPr>
          <p:nvPr/>
        </p:nvSpPr>
        <p:spPr bwMode="auto">
          <a:xfrm>
            <a:off x="4884739" y="2535238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6" name="Oval 55"/>
          <p:cNvSpPr>
            <a:spLocks noChangeArrowheads="1"/>
          </p:cNvSpPr>
          <p:nvPr/>
        </p:nvSpPr>
        <p:spPr bwMode="auto">
          <a:xfrm>
            <a:off x="4953000" y="25527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7" name="Oval 56"/>
          <p:cNvSpPr>
            <a:spLocks noChangeArrowheads="1"/>
          </p:cNvSpPr>
          <p:nvPr/>
        </p:nvSpPr>
        <p:spPr bwMode="auto">
          <a:xfrm>
            <a:off x="4783139" y="25019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8" name="Oval 57"/>
          <p:cNvSpPr>
            <a:spLocks noChangeArrowheads="1"/>
          </p:cNvSpPr>
          <p:nvPr/>
        </p:nvSpPr>
        <p:spPr bwMode="auto">
          <a:xfrm>
            <a:off x="4941889" y="24384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9" name="Oval 58"/>
          <p:cNvSpPr>
            <a:spLocks noChangeArrowheads="1"/>
          </p:cNvSpPr>
          <p:nvPr/>
        </p:nvSpPr>
        <p:spPr bwMode="auto">
          <a:xfrm>
            <a:off x="4822825" y="22352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60" name="Oval 59"/>
          <p:cNvSpPr>
            <a:spLocks noChangeArrowheads="1"/>
          </p:cNvSpPr>
          <p:nvPr/>
        </p:nvSpPr>
        <p:spPr bwMode="auto">
          <a:xfrm>
            <a:off x="4738689" y="23368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61" name="Oval 60"/>
          <p:cNvSpPr>
            <a:spLocks noChangeArrowheads="1"/>
          </p:cNvSpPr>
          <p:nvPr/>
        </p:nvSpPr>
        <p:spPr bwMode="auto">
          <a:xfrm>
            <a:off x="4924425" y="22860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4016" name="文字方塊 47"/>
          <p:cNvSpPr txBox="1">
            <a:spLocks noChangeArrowheads="1"/>
          </p:cNvSpPr>
          <p:nvPr/>
        </p:nvSpPr>
        <p:spPr bwMode="auto">
          <a:xfrm>
            <a:off x="1658938" y="1962151"/>
            <a:ext cx="19986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High Accuracy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High Precision</a:t>
            </a:r>
            <a:endParaRPr lang="zh-TW" altLang="en-US" sz="2000" b="1">
              <a:solidFill>
                <a:srgbClr val="1F497D"/>
              </a:solidFill>
              <a:latin typeface="Arial" charset="0"/>
            </a:endParaRPr>
          </a:p>
        </p:txBody>
      </p:sp>
      <p:sp>
        <p:nvSpPr>
          <p:cNvPr id="84017" name="文字方塊 47"/>
          <p:cNvSpPr txBox="1">
            <a:spLocks noChangeArrowheads="1"/>
          </p:cNvSpPr>
          <p:nvPr/>
        </p:nvSpPr>
        <p:spPr bwMode="auto">
          <a:xfrm>
            <a:off x="1658939" y="4959351"/>
            <a:ext cx="21177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High Accuracy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Low Precision</a:t>
            </a:r>
            <a:endParaRPr lang="zh-TW" altLang="en-US" sz="2000" b="1">
              <a:solidFill>
                <a:srgbClr val="1F497D"/>
              </a:solidFill>
              <a:latin typeface="Arial" charset="0"/>
            </a:endParaRPr>
          </a:p>
        </p:txBody>
      </p:sp>
      <p:sp>
        <p:nvSpPr>
          <p:cNvPr id="84018" name="文字方塊 47"/>
          <p:cNvSpPr txBox="1">
            <a:spLocks noChangeArrowheads="1"/>
          </p:cNvSpPr>
          <p:nvPr/>
        </p:nvSpPr>
        <p:spPr bwMode="auto">
          <a:xfrm>
            <a:off x="8551864" y="1962151"/>
            <a:ext cx="21161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Low Accuracy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High Precision</a:t>
            </a:r>
            <a:endParaRPr lang="zh-TW" altLang="en-US" sz="2000" b="1">
              <a:solidFill>
                <a:srgbClr val="1F497D"/>
              </a:solidFill>
              <a:latin typeface="Arial" charset="0"/>
            </a:endParaRPr>
          </a:p>
        </p:txBody>
      </p:sp>
      <p:sp>
        <p:nvSpPr>
          <p:cNvPr id="84019" name="文字方塊 47"/>
          <p:cNvSpPr txBox="1">
            <a:spLocks noChangeArrowheads="1"/>
          </p:cNvSpPr>
          <p:nvPr/>
        </p:nvSpPr>
        <p:spPr bwMode="auto">
          <a:xfrm>
            <a:off x="8551864" y="4959351"/>
            <a:ext cx="21161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Low Accuracy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Low Precision</a:t>
            </a:r>
            <a:endParaRPr lang="zh-TW" altLang="en-US" sz="2000" b="1">
              <a:solidFill>
                <a:srgbClr val="1F497D"/>
              </a:solidFill>
              <a:latin typeface="Arial" charset="0"/>
            </a:endParaRPr>
          </a:p>
        </p:txBody>
      </p:sp>
      <p:sp>
        <p:nvSpPr>
          <p:cNvPr id="84020" name="文字方塊 47"/>
          <p:cNvSpPr txBox="1">
            <a:spLocks noChangeArrowheads="1"/>
          </p:cNvSpPr>
          <p:nvPr/>
        </p:nvSpPr>
        <p:spPr bwMode="auto">
          <a:xfrm>
            <a:off x="4605339" y="742951"/>
            <a:ext cx="5937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3600" b="1">
                <a:solidFill>
                  <a:srgbClr val="984807"/>
                </a:solidFill>
                <a:latin typeface="Arial" charset="0"/>
              </a:rPr>
              <a:t>A</a:t>
            </a:r>
            <a:endParaRPr lang="zh-TW" altLang="en-US" sz="3600" b="1">
              <a:solidFill>
                <a:srgbClr val="984807"/>
              </a:solidFill>
              <a:latin typeface="Arial" charset="0"/>
            </a:endParaRPr>
          </a:p>
        </p:txBody>
      </p:sp>
      <p:sp>
        <p:nvSpPr>
          <p:cNvPr id="84021" name="文字方塊 47"/>
          <p:cNvSpPr txBox="1">
            <a:spLocks noChangeArrowheads="1"/>
          </p:cNvSpPr>
          <p:nvPr/>
        </p:nvSpPr>
        <p:spPr bwMode="auto">
          <a:xfrm>
            <a:off x="7180264" y="742951"/>
            <a:ext cx="5921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3600" b="1">
                <a:solidFill>
                  <a:srgbClr val="984807"/>
                </a:solidFill>
                <a:latin typeface="Arial" charset="0"/>
              </a:rPr>
              <a:t>B</a:t>
            </a:r>
            <a:endParaRPr lang="zh-TW" altLang="en-US" sz="3600" b="1">
              <a:solidFill>
                <a:srgbClr val="984807"/>
              </a:solidFill>
              <a:latin typeface="Arial" charset="0"/>
            </a:endParaRPr>
          </a:p>
        </p:txBody>
      </p:sp>
      <p:sp>
        <p:nvSpPr>
          <p:cNvPr id="84022" name="文字方塊 47"/>
          <p:cNvSpPr txBox="1">
            <a:spLocks noChangeArrowheads="1"/>
          </p:cNvSpPr>
          <p:nvPr/>
        </p:nvSpPr>
        <p:spPr bwMode="auto">
          <a:xfrm>
            <a:off x="4570414" y="3635376"/>
            <a:ext cx="5937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3600" b="1">
                <a:solidFill>
                  <a:srgbClr val="984807"/>
                </a:solidFill>
                <a:latin typeface="Arial" charset="0"/>
              </a:rPr>
              <a:t>C</a:t>
            </a:r>
            <a:endParaRPr lang="zh-TW" altLang="en-US" sz="3600" b="1">
              <a:solidFill>
                <a:srgbClr val="984807"/>
              </a:solidFill>
              <a:latin typeface="Arial" charset="0"/>
            </a:endParaRPr>
          </a:p>
        </p:txBody>
      </p:sp>
      <p:sp>
        <p:nvSpPr>
          <p:cNvPr id="84023" name="文字方塊 47"/>
          <p:cNvSpPr txBox="1">
            <a:spLocks noChangeArrowheads="1"/>
          </p:cNvSpPr>
          <p:nvPr/>
        </p:nvSpPr>
        <p:spPr bwMode="auto">
          <a:xfrm>
            <a:off x="7145339" y="3635376"/>
            <a:ext cx="5921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3600" b="1">
                <a:solidFill>
                  <a:srgbClr val="984807"/>
                </a:solidFill>
                <a:latin typeface="Arial" charset="0"/>
              </a:rPr>
              <a:t>D</a:t>
            </a:r>
            <a:endParaRPr lang="zh-TW" altLang="en-US" sz="3600" b="1">
              <a:solidFill>
                <a:srgbClr val="984807"/>
              </a:solidFill>
              <a:latin typeface="Arial" charset="0"/>
            </a:endParaRPr>
          </a:p>
        </p:txBody>
      </p:sp>
      <p:sp>
        <p:nvSpPr>
          <p:cNvPr id="77" name="圓角矩形 39"/>
          <p:cNvSpPr/>
          <p:nvPr/>
        </p:nvSpPr>
        <p:spPr>
          <a:xfrm>
            <a:off x="1657351" y="788989"/>
            <a:ext cx="4398963" cy="2820987"/>
          </a:xfrm>
          <a:prstGeom prst="roundRect">
            <a:avLst>
              <a:gd name="adj" fmla="val 735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78" name="圓角矩形 39"/>
          <p:cNvSpPr/>
          <p:nvPr/>
        </p:nvSpPr>
        <p:spPr>
          <a:xfrm>
            <a:off x="1636713" y="3708400"/>
            <a:ext cx="4405312" cy="2820988"/>
          </a:xfrm>
          <a:prstGeom prst="roundRect">
            <a:avLst>
              <a:gd name="adj" fmla="val 735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79" name="圓角矩形 39"/>
          <p:cNvSpPr/>
          <p:nvPr/>
        </p:nvSpPr>
        <p:spPr>
          <a:xfrm>
            <a:off x="6167438" y="833439"/>
            <a:ext cx="4398962" cy="2820987"/>
          </a:xfrm>
          <a:prstGeom prst="roundRect">
            <a:avLst>
              <a:gd name="adj" fmla="val 735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0" name="圓角矩形 39"/>
          <p:cNvSpPr/>
          <p:nvPr/>
        </p:nvSpPr>
        <p:spPr>
          <a:xfrm>
            <a:off x="6134101" y="3713164"/>
            <a:ext cx="4397375" cy="2820987"/>
          </a:xfrm>
          <a:prstGeom prst="roundRect">
            <a:avLst>
              <a:gd name="adj" fmla="val 735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4028" name="文字方塊 47"/>
          <p:cNvSpPr txBox="1">
            <a:spLocks noChangeArrowheads="1"/>
          </p:cNvSpPr>
          <p:nvPr/>
        </p:nvSpPr>
        <p:spPr bwMode="auto">
          <a:xfrm>
            <a:off x="1704976" y="2768601"/>
            <a:ext cx="20923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 dirty="0">
                <a:solidFill>
                  <a:srgbClr val="4F6228"/>
                </a:solidFill>
                <a:latin typeface="Arial" charset="0"/>
              </a:rPr>
              <a:t>High Validity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 dirty="0">
                <a:solidFill>
                  <a:srgbClr val="4F6228"/>
                </a:solidFill>
                <a:latin typeface="Arial" charset="0"/>
              </a:rPr>
              <a:t>High Reliability</a:t>
            </a:r>
            <a:endParaRPr lang="zh-TW" altLang="en-US" sz="2000" b="1" dirty="0">
              <a:solidFill>
                <a:srgbClr val="4F6228"/>
              </a:solidFill>
              <a:latin typeface="Arial" charset="0"/>
            </a:endParaRPr>
          </a:p>
        </p:txBody>
      </p:sp>
      <p:sp>
        <p:nvSpPr>
          <p:cNvPr id="84029" name="文字方塊 47"/>
          <p:cNvSpPr txBox="1">
            <a:spLocks noChangeArrowheads="1"/>
          </p:cNvSpPr>
          <p:nvPr/>
        </p:nvSpPr>
        <p:spPr bwMode="auto">
          <a:xfrm>
            <a:off x="1697039" y="5741989"/>
            <a:ext cx="20923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4F6228"/>
                </a:solidFill>
                <a:latin typeface="Arial" charset="0"/>
              </a:rPr>
              <a:t>High Validity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4F6228"/>
                </a:solidFill>
                <a:latin typeface="Arial" charset="0"/>
              </a:rPr>
              <a:t>Low Reliability</a:t>
            </a:r>
            <a:endParaRPr lang="zh-TW" altLang="en-US" sz="2000" b="1">
              <a:solidFill>
                <a:srgbClr val="4F6228"/>
              </a:solidFill>
              <a:latin typeface="Arial" charset="0"/>
            </a:endParaRPr>
          </a:p>
        </p:txBody>
      </p:sp>
      <p:sp>
        <p:nvSpPr>
          <p:cNvPr id="84030" name="文字方塊 47"/>
          <p:cNvSpPr txBox="1">
            <a:spLocks noChangeArrowheads="1"/>
          </p:cNvSpPr>
          <p:nvPr/>
        </p:nvSpPr>
        <p:spPr bwMode="auto">
          <a:xfrm>
            <a:off x="8532814" y="5800726"/>
            <a:ext cx="20923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4F6228"/>
                </a:solidFill>
                <a:latin typeface="Arial" charset="0"/>
              </a:rPr>
              <a:t>Low Validity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4F6228"/>
                </a:solidFill>
                <a:latin typeface="Arial" charset="0"/>
              </a:rPr>
              <a:t>Low Reliability</a:t>
            </a:r>
            <a:endParaRPr lang="zh-TW" altLang="en-US" sz="2000" b="1">
              <a:solidFill>
                <a:srgbClr val="4F6228"/>
              </a:solidFill>
              <a:latin typeface="Arial" charset="0"/>
            </a:endParaRPr>
          </a:p>
        </p:txBody>
      </p:sp>
      <p:sp>
        <p:nvSpPr>
          <p:cNvPr id="84031" name="文字方塊 47"/>
          <p:cNvSpPr txBox="1">
            <a:spLocks noChangeArrowheads="1"/>
          </p:cNvSpPr>
          <p:nvPr/>
        </p:nvSpPr>
        <p:spPr bwMode="auto">
          <a:xfrm>
            <a:off x="8575676" y="2878139"/>
            <a:ext cx="20923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4F6228"/>
                </a:solidFill>
                <a:latin typeface="Arial" charset="0"/>
              </a:rPr>
              <a:t>Low Validity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4F6228"/>
                </a:solidFill>
                <a:latin typeface="Arial" charset="0"/>
              </a:rPr>
              <a:t>High Reliability</a:t>
            </a:r>
            <a:endParaRPr lang="zh-TW" altLang="en-US" sz="2000" b="1">
              <a:solidFill>
                <a:srgbClr val="4F6228"/>
              </a:solidFill>
              <a:latin typeface="Arial" charset="0"/>
            </a:endParaRP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4A632147-9411-F630-ADCB-F8F10A592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159797" y="6562244"/>
            <a:ext cx="960699" cy="23965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2C0F15D7-F636-0443-833B-989501CBAC2F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178</a:t>
            </a:fld>
            <a:endParaRPr lang="zh-TW" altLang="en-US" sz="1200" dirty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8237183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itle 1"/>
          <p:cNvSpPr>
            <a:spLocks noGrp="1"/>
          </p:cNvSpPr>
          <p:nvPr>
            <p:ph type="title"/>
          </p:nvPr>
        </p:nvSpPr>
        <p:spPr>
          <a:xfrm>
            <a:off x="286871" y="1"/>
            <a:ext cx="11438964" cy="701675"/>
          </a:xfrm>
        </p:spPr>
        <p:txBody>
          <a:bodyPr>
            <a:normAutofit fontScale="90000"/>
          </a:bodyPr>
          <a:lstStyle/>
          <a:p>
            <a:r>
              <a:rPr lang="en-US" altLang="zh-TW" dirty="0">
                <a:solidFill>
                  <a:srgbClr val="1F497D"/>
                </a:solidFill>
                <a:latin typeface="Calibri" charset="0"/>
                <a:ea typeface="標楷體" charset="-120"/>
              </a:rPr>
              <a:t>Accuracy (Validity) vs. Precision (Reliability)</a:t>
            </a:r>
          </a:p>
        </p:txBody>
      </p:sp>
      <p:grpSp>
        <p:nvGrpSpPr>
          <p:cNvPr id="84996" name="Group 7"/>
          <p:cNvGrpSpPr>
            <a:grpSpLocks/>
          </p:cNvGrpSpPr>
          <p:nvPr/>
        </p:nvGrpSpPr>
        <p:grpSpPr bwMode="auto">
          <a:xfrm>
            <a:off x="3756025" y="1311275"/>
            <a:ext cx="2166938" cy="2165350"/>
            <a:chOff x="1216526" y="1243263"/>
            <a:chExt cx="2165684" cy="2165684"/>
          </a:xfrm>
        </p:grpSpPr>
        <p:sp>
          <p:nvSpPr>
            <p:cNvPr id="5" name="Oval 4"/>
            <p:cNvSpPr>
              <a:spLocks noChangeArrowheads="1"/>
            </p:cNvSpPr>
            <p:nvPr/>
          </p:nvSpPr>
          <p:spPr bwMode="auto">
            <a:xfrm>
              <a:off x="1216526" y="1243263"/>
              <a:ext cx="2165684" cy="216568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6" name="Oval 5"/>
            <p:cNvSpPr>
              <a:spLocks noChangeArrowheads="1"/>
            </p:cNvSpPr>
            <p:nvPr/>
          </p:nvSpPr>
          <p:spPr bwMode="auto">
            <a:xfrm>
              <a:off x="1519564" y="1546523"/>
              <a:ext cx="1559609" cy="15591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7" name="Oval 6"/>
            <p:cNvSpPr>
              <a:spLocks noChangeArrowheads="1"/>
            </p:cNvSpPr>
            <p:nvPr/>
          </p:nvSpPr>
          <p:spPr bwMode="auto">
            <a:xfrm>
              <a:off x="1909863" y="1937108"/>
              <a:ext cx="779011" cy="7779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4789489" y="22860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4848225" y="2398713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4732339" y="241617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grpSp>
        <p:nvGrpSpPr>
          <p:cNvPr id="85000" name="Group 11"/>
          <p:cNvGrpSpPr>
            <a:grpSpLocks/>
          </p:cNvGrpSpPr>
          <p:nvPr/>
        </p:nvGrpSpPr>
        <p:grpSpPr bwMode="auto">
          <a:xfrm>
            <a:off x="6307138" y="1308100"/>
            <a:ext cx="2165350" cy="2165350"/>
            <a:chOff x="1216526" y="1243263"/>
            <a:chExt cx="2165684" cy="2165684"/>
          </a:xfrm>
        </p:grpSpPr>
        <p:sp>
          <p:nvSpPr>
            <p:cNvPr id="13" name="Oval 12"/>
            <p:cNvSpPr>
              <a:spLocks noChangeArrowheads="1"/>
            </p:cNvSpPr>
            <p:nvPr/>
          </p:nvSpPr>
          <p:spPr bwMode="auto">
            <a:xfrm>
              <a:off x="1216526" y="1243263"/>
              <a:ext cx="2165684" cy="216568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14" name="Oval 13"/>
            <p:cNvSpPr>
              <a:spLocks noChangeArrowheads="1"/>
            </p:cNvSpPr>
            <p:nvPr/>
          </p:nvSpPr>
          <p:spPr bwMode="auto">
            <a:xfrm>
              <a:off x="1519785" y="1546523"/>
              <a:ext cx="1559165" cy="15591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15" name="Oval 14"/>
            <p:cNvSpPr>
              <a:spLocks noChangeArrowheads="1"/>
            </p:cNvSpPr>
            <p:nvPr/>
          </p:nvSpPr>
          <p:spPr bwMode="auto">
            <a:xfrm>
              <a:off x="1910370" y="1937108"/>
              <a:ext cx="777995" cy="7779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16" name="Oval 15"/>
          <p:cNvSpPr>
            <a:spLocks noChangeArrowheads="1"/>
          </p:cNvSpPr>
          <p:nvPr/>
        </p:nvSpPr>
        <p:spPr bwMode="auto">
          <a:xfrm>
            <a:off x="7913689" y="2711450"/>
            <a:ext cx="92075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7" name="Oval 16"/>
          <p:cNvSpPr>
            <a:spLocks noChangeArrowheads="1"/>
          </p:cNvSpPr>
          <p:nvPr/>
        </p:nvSpPr>
        <p:spPr bwMode="auto">
          <a:xfrm>
            <a:off x="7974014" y="282257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8" name="Oval 17"/>
          <p:cNvSpPr>
            <a:spLocks noChangeArrowheads="1"/>
          </p:cNvSpPr>
          <p:nvPr/>
        </p:nvSpPr>
        <p:spPr bwMode="auto">
          <a:xfrm>
            <a:off x="7858125" y="2841625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grpSp>
        <p:nvGrpSpPr>
          <p:cNvPr id="85004" name="Group 18"/>
          <p:cNvGrpSpPr>
            <a:grpSpLocks/>
          </p:cNvGrpSpPr>
          <p:nvPr/>
        </p:nvGrpSpPr>
        <p:grpSpPr bwMode="auto">
          <a:xfrm>
            <a:off x="3773488" y="4203700"/>
            <a:ext cx="2165350" cy="2165350"/>
            <a:chOff x="1216526" y="1243263"/>
            <a:chExt cx="2165684" cy="2165684"/>
          </a:xfrm>
        </p:grpSpPr>
        <p:sp>
          <p:nvSpPr>
            <p:cNvPr id="20" name="Oval 19"/>
            <p:cNvSpPr>
              <a:spLocks noChangeArrowheads="1"/>
            </p:cNvSpPr>
            <p:nvPr/>
          </p:nvSpPr>
          <p:spPr bwMode="auto">
            <a:xfrm>
              <a:off x="1216526" y="1243263"/>
              <a:ext cx="2165684" cy="216568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21" name="Oval 20"/>
            <p:cNvSpPr>
              <a:spLocks noChangeArrowheads="1"/>
            </p:cNvSpPr>
            <p:nvPr/>
          </p:nvSpPr>
          <p:spPr bwMode="auto">
            <a:xfrm>
              <a:off x="1519785" y="1546523"/>
              <a:ext cx="1559165" cy="15591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22" name="Oval 21"/>
            <p:cNvSpPr>
              <a:spLocks noChangeArrowheads="1"/>
            </p:cNvSpPr>
            <p:nvPr/>
          </p:nvSpPr>
          <p:spPr bwMode="auto">
            <a:xfrm>
              <a:off x="1910370" y="1937108"/>
              <a:ext cx="777995" cy="7779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23" name="Oval 22"/>
          <p:cNvSpPr>
            <a:spLocks noChangeArrowheads="1"/>
          </p:cNvSpPr>
          <p:nvPr/>
        </p:nvSpPr>
        <p:spPr bwMode="auto">
          <a:xfrm>
            <a:off x="4629150" y="48148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4" name="Oval 23"/>
          <p:cNvSpPr>
            <a:spLocks noChangeArrowheads="1"/>
          </p:cNvSpPr>
          <p:nvPr/>
        </p:nvSpPr>
        <p:spPr bwMode="auto">
          <a:xfrm>
            <a:off x="5048250" y="544353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5" name="Oval 24"/>
          <p:cNvSpPr>
            <a:spLocks noChangeArrowheads="1"/>
          </p:cNvSpPr>
          <p:nvPr/>
        </p:nvSpPr>
        <p:spPr bwMode="auto">
          <a:xfrm>
            <a:off x="4348164" y="5218113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grpSp>
        <p:nvGrpSpPr>
          <p:cNvPr id="85008" name="Group 25"/>
          <p:cNvGrpSpPr>
            <a:grpSpLocks/>
          </p:cNvGrpSpPr>
          <p:nvPr/>
        </p:nvGrpSpPr>
        <p:grpSpPr bwMode="auto">
          <a:xfrm>
            <a:off x="6318250" y="4195763"/>
            <a:ext cx="2165350" cy="2165350"/>
            <a:chOff x="1216526" y="1243263"/>
            <a:chExt cx="2165684" cy="2165684"/>
          </a:xfrm>
        </p:grpSpPr>
        <p:sp>
          <p:nvSpPr>
            <p:cNvPr id="27" name="Oval 26"/>
            <p:cNvSpPr>
              <a:spLocks noChangeArrowheads="1"/>
            </p:cNvSpPr>
            <p:nvPr/>
          </p:nvSpPr>
          <p:spPr bwMode="auto">
            <a:xfrm>
              <a:off x="1216526" y="1243263"/>
              <a:ext cx="2165684" cy="216568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28" name="Oval 27"/>
            <p:cNvSpPr>
              <a:spLocks noChangeArrowheads="1"/>
            </p:cNvSpPr>
            <p:nvPr/>
          </p:nvSpPr>
          <p:spPr bwMode="auto">
            <a:xfrm>
              <a:off x="1519786" y="1546522"/>
              <a:ext cx="1559165" cy="15591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29" name="Oval 28"/>
            <p:cNvSpPr>
              <a:spLocks noChangeArrowheads="1"/>
            </p:cNvSpPr>
            <p:nvPr/>
          </p:nvSpPr>
          <p:spPr bwMode="auto">
            <a:xfrm>
              <a:off x="1910371" y="1937107"/>
              <a:ext cx="777995" cy="7779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30" name="Oval 29"/>
          <p:cNvSpPr>
            <a:spLocks noChangeArrowheads="1"/>
          </p:cNvSpPr>
          <p:nvPr/>
        </p:nvSpPr>
        <p:spPr bwMode="auto">
          <a:xfrm>
            <a:off x="8026400" y="50053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1" name="Oval 30"/>
          <p:cNvSpPr>
            <a:spLocks noChangeArrowheads="1"/>
          </p:cNvSpPr>
          <p:nvPr/>
        </p:nvSpPr>
        <p:spPr bwMode="auto">
          <a:xfrm>
            <a:off x="7932739" y="584517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2" name="Oval 31"/>
          <p:cNvSpPr>
            <a:spLocks noChangeArrowheads="1"/>
          </p:cNvSpPr>
          <p:nvPr/>
        </p:nvSpPr>
        <p:spPr bwMode="auto">
          <a:xfrm>
            <a:off x="7394575" y="54244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4" name="Oval 33"/>
          <p:cNvSpPr>
            <a:spLocks noChangeArrowheads="1"/>
          </p:cNvSpPr>
          <p:nvPr/>
        </p:nvSpPr>
        <p:spPr bwMode="auto">
          <a:xfrm>
            <a:off x="8145464" y="5275263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5" name="Oval 34"/>
          <p:cNvSpPr>
            <a:spLocks noChangeArrowheads="1"/>
          </p:cNvSpPr>
          <p:nvPr/>
        </p:nvSpPr>
        <p:spPr bwMode="auto">
          <a:xfrm>
            <a:off x="7924800" y="54117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6" name="Oval 35"/>
          <p:cNvSpPr>
            <a:spLocks noChangeArrowheads="1"/>
          </p:cNvSpPr>
          <p:nvPr/>
        </p:nvSpPr>
        <p:spPr bwMode="auto">
          <a:xfrm>
            <a:off x="7688264" y="5630863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7" name="Oval 36"/>
          <p:cNvSpPr>
            <a:spLocks noChangeArrowheads="1"/>
          </p:cNvSpPr>
          <p:nvPr/>
        </p:nvSpPr>
        <p:spPr bwMode="auto">
          <a:xfrm>
            <a:off x="7688264" y="514032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8" name="Oval 37"/>
          <p:cNvSpPr>
            <a:spLocks noChangeArrowheads="1"/>
          </p:cNvSpPr>
          <p:nvPr/>
        </p:nvSpPr>
        <p:spPr bwMode="auto">
          <a:xfrm>
            <a:off x="8145464" y="564832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9" name="Oval 38"/>
          <p:cNvSpPr>
            <a:spLocks noChangeArrowheads="1"/>
          </p:cNvSpPr>
          <p:nvPr/>
        </p:nvSpPr>
        <p:spPr bwMode="auto">
          <a:xfrm>
            <a:off x="7604125" y="6037263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0" name="Oval 39"/>
          <p:cNvSpPr>
            <a:spLocks noChangeArrowheads="1"/>
          </p:cNvSpPr>
          <p:nvPr/>
        </p:nvSpPr>
        <p:spPr bwMode="auto">
          <a:xfrm>
            <a:off x="7281864" y="585152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1" name="Oval 40"/>
          <p:cNvSpPr>
            <a:spLocks noChangeArrowheads="1"/>
          </p:cNvSpPr>
          <p:nvPr/>
        </p:nvSpPr>
        <p:spPr bwMode="auto">
          <a:xfrm>
            <a:off x="7956550" y="2974975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2" name="Oval 41"/>
          <p:cNvSpPr>
            <a:spLocks noChangeArrowheads="1"/>
          </p:cNvSpPr>
          <p:nvPr/>
        </p:nvSpPr>
        <p:spPr bwMode="auto">
          <a:xfrm>
            <a:off x="8075614" y="277177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3" name="Oval 42"/>
          <p:cNvSpPr>
            <a:spLocks noChangeArrowheads="1"/>
          </p:cNvSpPr>
          <p:nvPr/>
        </p:nvSpPr>
        <p:spPr bwMode="auto">
          <a:xfrm>
            <a:off x="8058150" y="2924175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4" name="Oval 43"/>
          <p:cNvSpPr>
            <a:spLocks noChangeArrowheads="1"/>
          </p:cNvSpPr>
          <p:nvPr/>
        </p:nvSpPr>
        <p:spPr bwMode="auto">
          <a:xfrm>
            <a:off x="8007350" y="27051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5" name="Oval 44"/>
          <p:cNvSpPr>
            <a:spLocks noChangeArrowheads="1"/>
          </p:cNvSpPr>
          <p:nvPr/>
        </p:nvSpPr>
        <p:spPr bwMode="auto">
          <a:xfrm>
            <a:off x="7840664" y="272415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6" name="Oval 45"/>
          <p:cNvSpPr>
            <a:spLocks noChangeArrowheads="1"/>
          </p:cNvSpPr>
          <p:nvPr/>
        </p:nvSpPr>
        <p:spPr bwMode="auto">
          <a:xfrm>
            <a:off x="7807325" y="29098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7" name="Oval 46"/>
          <p:cNvSpPr>
            <a:spLocks noChangeArrowheads="1"/>
          </p:cNvSpPr>
          <p:nvPr/>
        </p:nvSpPr>
        <p:spPr bwMode="auto">
          <a:xfrm>
            <a:off x="7888289" y="29591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8" name="Oval 47"/>
          <p:cNvSpPr>
            <a:spLocks noChangeArrowheads="1"/>
          </p:cNvSpPr>
          <p:nvPr/>
        </p:nvSpPr>
        <p:spPr bwMode="auto">
          <a:xfrm>
            <a:off x="5200650" y="54102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9" name="Oval 48"/>
          <p:cNvSpPr>
            <a:spLocks noChangeArrowheads="1"/>
          </p:cNvSpPr>
          <p:nvPr/>
        </p:nvSpPr>
        <p:spPr bwMode="auto">
          <a:xfrm>
            <a:off x="4551364" y="525145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0" name="Oval 49"/>
          <p:cNvSpPr>
            <a:spLocks noChangeArrowheads="1"/>
          </p:cNvSpPr>
          <p:nvPr/>
        </p:nvSpPr>
        <p:spPr bwMode="auto">
          <a:xfrm>
            <a:off x="4568825" y="5573713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1" name="Oval 50"/>
          <p:cNvSpPr>
            <a:spLocks noChangeArrowheads="1"/>
          </p:cNvSpPr>
          <p:nvPr/>
        </p:nvSpPr>
        <p:spPr bwMode="auto">
          <a:xfrm>
            <a:off x="4840289" y="565785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2" name="Oval 51"/>
          <p:cNvSpPr>
            <a:spLocks noChangeArrowheads="1"/>
          </p:cNvSpPr>
          <p:nvPr/>
        </p:nvSpPr>
        <p:spPr bwMode="auto">
          <a:xfrm>
            <a:off x="5002214" y="4814888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3" name="Oval 52"/>
          <p:cNvSpPr>
            <a:spLocks noChangeArrowheads="1"/>
          </p:cNvSpPr>
          <p:nvPr/>
        </p:nvSpPr>
        <p:spPr bwMode="auto">
          <a:xfrm>
            <a:off x="4916489" y="5102225"/>
            <a:ext cx="92075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4" name="Oval 53"/>
          <p:cNvSpPr>
            <a:spLocks noChangeArrowheads="1"/>
          </p:cNvSpPr>
          <p:nvPr/>
        </p:nvSpPr>
        <p:spPr bwMode="auto">
          <a:xfrm>
            <a:off x="5272089" y="5153025"/>
            <a:ext cx="92075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5" name="Oval 54"/>
          <p:cNvSpPr>
            <a:spLocks noChangeArrowheads="1"/>
          </p:cNvSpPr>
          <p:nvPr/>
        </p:nvSpPr>
        <p:spPr bwMode="auto">
          <a:xfrm>
            <a:off x="4884739" y="2535238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6" name="Oval 55"/>
          <p:cNvSpPr>
            <a:spLocks noChangeArrowheads="1"/>
          </p:cNvSpPr>
          <p:nvPr/>
        </p:nvSpPr>
        <p:spPr bwMode="auto">
          <a:xfrm>
            <a:off x="4953000" y="25527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7" name="Oval 56"/>
          <p:cNvSpPr>
            <a:spLocks noChangeArrowheads="1"/>
          </p:cNvSpPr>
          <p:nvPr/>
        </p:nvSpPr>
        <p:spPr bwMode="auto">
          <a:xfrm>
            <a:off x="4783139" y="25019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8" name="Oval 57"/>
          <p:cNvSpPr>
            <a:spLocks noChangeArrowheads="1"/>
          </p:cNvSpPr>
          <p:nvPr/>
        </p:nvSpPr>
        <p:spPr bwMode="auto">
          <a:xfrm>
            <a:off x="4941889" y="24384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9" name="Oval 58"/>
          <p:cNvSpPr>
            <a:spLocks noChangeArrowheads="1"/>
          </p:cNvSpPr>
          <p:nvPr/>
        </p:nvSpPr>
        <p:spPr bwMode="auto">
          <a:xfrm>
            <a:off x="4822825" y="22352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60" name="Oval 59"/>
          <p:cNvSpPr>
            <a:spLocks noChangeArrowheads="1"/>
          </p:cNvSpPr>
          <p:nvPr/>
        </p:nvSpPr>
        <p:spPr bwMode="auto">
          <a:xfrm>
            <a:off x="4738689" y="23368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61" name="Oval 60"/>
          <p:cNvSpPr>
            <a:spLocks noChangeArrowheads="1"/>
          </p:cNvSpPr>
          <p:nvPr/>
        </p:nvSpPr>
        <p:spPr bwMode="auto">
          <a:xfrm>
            <a:off x="4924425" y="22860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5040" name="文字方塊 47"/>
          <p:cNvSpPr txBox="1">
            <a:spLocks noChangeArrowheads="1"/>
          </p:cNvSpPr>
          <p:nvPr/>
        </p:nvSpPr>
        <p:spPr bwMode="auto">
          <a:xfrm>
            <a:off x="1658938" y="1962151"/>
            <a:ext cx="19986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High Accuracy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High Precision</a:t>
            </a:r>
            <a:endParaRPr lang="zh-TW" altLang="en-US" sz="2000" b="1">
              <a:solidFill>
                <a:srgbClr val="1F497D"/>
              </a:solidFill>
              <a:latin typeface="Arial" charset="0"/>
            </a:endParaRPr>
          </a:p>
        </p:txBody>
      </p:sp>
      <p:sp>
        <p:nvSpPr>
          <p:cNvPr id="85041" name="文字方塊 47"/>
          <p:cNvSpPr txBox="1">
            <a:spLocks noChangeArrowheads="1"/>
          </p:cNvSpPr>
          <p:nvPr/>
        </p:nvSpPr>
        <p:spPr bwMode="auto">
          <a:xfrm>
            <a:off x="1658939" y="4959351"/>
            <a:ext cx="21177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FF0000"/>
                </a:solidFill>
                <a:latin typeface="Arial" charset="0"/>
              </a:rPr>
              <a:t>High Accuracy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Low Precision</a:t>
            </a:r>
            <a:endParaRPr lang="zh-TW" altLang="en-US" sz="2000" b="1">
              <a:solidFill>
                <a:srgbClr val="1F497D"/>
              </a:solidFill>
              <a:latin typeface="Arial" charset="0"/>
            </a:endParaRPr>
          </a:p>
        </p:txBody>
      </p:sp>
      <p:sp>
        <p:nvSpPr>
          <p:cNvPr id="85042" name="文字方塊 47"/>
          <p:cNvSpPr txBox="1">
            <a:spLocks noChangeArrowheads="1"/>
          </p:cNvSpPr>
          <p:nvPr/>
        </p:nvSpPr>
        <p:spPr bwMode="auto">
          <a:xfrm>
            <a:off x="8551864" y="1962151"/>
            <a:ext cx="21161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Low Accuracy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FF0000"/>
                </a:solidFill>
                <a:latin typeface="Arial" charset="0"/>
              </a:rPr>
              <a:t>High Precision</a:t>
            </a:r>
            <a:endParaRPr lang="zh-TW" altLang="en-US" sz="2000" b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85043" name="文字方塊 47"/>
          <p:cNvSpPr txBox="1">
            <a:spLocks noChangeArrowheads="1"/>
          </p:cNvSpPr>
          <p:nvPr/>
        </p:nvSpPr>
        <p:spPr bwMode="auto">
          <a:xfrm>
            <a:off x="8551864" y="4959351"/>
            <a:ext cx="21161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Low Accuracy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Low Precision</a:t>
            </a:r>
            <a:endParaRPr lang="zh-TW" altLang="en-US" sz="2000" b="1">
              <a:solidFill>
                <a:srgbClr val="1F497D"/>
              </a:solidFill>
              <a:latin typeface="Arial" charset="0"/>
            </a:endParaRPr>
          </a:p>
        </p:txBody>
      </p:sp>
      <p:sp>
        <p:nvSpPr>
          <p:cNvPr id="85044" name="文字方塊 47"/>
          <p:cNvSpPr txBox="1">
            <a:spLocks noChangeArrowheads="1"/>
          </p:cNvSpPr>
          <p:nvPr/>
        </p:nvSpPr>
        <p:spPr bwMode="auto">
          <a:xfrm>
            <a:off x="4605339" y="742951"/>
            <a:ext cx="5937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3600" b="1">
                <a:solidFill>
                  <a:srgbClr val="984807"/>
                </a:solidFill>
                <a:latin typeface="Arial" charset="0"/>
              </a:rPr>
              <a:t>A</a:t>
            </a:r>
            <a:endParaRPr lang="zh-TW" altLang="en-US" sz="3600" b="1">
              <a:solidFill>
                <a:srgbClr val="984807"/>
              </a:solidFill>
              <a:latin typeface="Arial" charset="0"/>
            </a:endParaRPr>
          </a:p>
        </p:txBody>
      </p:sp>
      <p:sp>
        <p:nvSpPr>
          <p:cNvPr id="85045" name="文字方塊 47"/>
          <p:cNvSpPr txBox="1">
            <a:spLocks noChangeArrowheads="1"/>
          </p:cNvSpPr>
          <p:nvPr/>
        </p:nvSpPr>
        <p:spPr bwMode="auto">
          <a:xfrm>
            <a:off x="7180264" y="742951"/>
            <a:ext cx="5921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3600" b="1">
                <a:solidFill>
                  <a:srgbClr val="984807"/>
                </a:solidFill>
                <a:latin typeface="Arial" charset="0"/>
              </a:rPr>
              <a:t>B</a:t>
            </a:r>
            <a:endParaRPr lang="zh-TW" altLang="en-US" sz="3600" b="1">
              <a:solidFill>
                <a:srgbClr val="984807"/>
              </a:solidFill>
              <a:latin typeface="Arial" charset="0"/>
            </a:endParaRPr>
          </a:p>
        </p:txBody>
      </p:sp>
      <p:sp>
        <p:nvSpPr>
          <p:cNvPr id="85046" name="文字方塊 47"/>
          <p:cNvSpPr txBox="1">
            <a:spLocks noChangeArrowheads="1"/>
          </p:cNvSpPr>
          <p:nvPr/>
        </p:nvSpPr>
        <p:spPr bwMode="auto">
          <a:xfrm>
            <a:off x="4570414" y="3635376"/>
            <a:ext cx="5937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3600" b="1">
                <a:solidFill>
                  <a:srgbClr val="984807"/>
                </a:solidFill>
                <a:latin typeface="Arial" charset="0"/>
              </a:rPr>
              <a:t>C</a:t>
            </a:r>
            <a:endParaRPr lang="zh-TW" altLang="en-US" sz="3600" b="1">
              <a:solidFill>
                <a:srgbClr val="984807"/>
              </a:solidFill>
              <a:latin typeface="Arial" charset="0"/>
            </a:endParaRPr>
          </a:p>
        </p:txBody>
      </p:sp>
      <p:sp>
        <p:nvSpPr>
          <p:cNvPr id="85047" name="文字方塊 47"/>
          <p:cNvSpPr txBox="1">
            <a:spLocks noChangeArrowheads="1"/>
          </p:cNvSpPr>
          <p:nvPr/>
        </p:nvSpPr>
        <p:spPr bwMode="auto">
          <a:xfrm>
            <a:off x="7145339" y="3635376"/>
            <a:ext cx="5921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3600" b="1">
                <a:solidFill>
                  <a:srgbClr val="984807"/>
                </a:solidFill>
                <a:latin typeface="Arial" charset="0"/>
              </a:rPr>
              <a:t>D</a:t>
            </a:r>
            <a:endParaRPr lang="zh-TW" altLang="en-US" sz="3600" b="1">
              <a:solidFill>
                <a:srgbClr val="984807"/>
              </a:solidFill>
              <a:latin typeface="Arial" charset="0"/>
            </a:endParaRPr>
          </a:p>
        </p:txBody>
      </p:sp>
      <p:sp>
        <p:nvSpPr>
          <p:cNvPr id="77" name="圓角矩形 39"/>
          <p:cNvSpPr/>
          <p:nvPr/>
        </p:nvSpPr>
        <p:spPr>
          <a:xfrm>
            <a:off x="1657351" y="788989"/>
            <a:ext cx="4398963" cy="2820987"/>
          </a:xfrm>
          <a:prstGeom prst="roundRect">
            <a:avLst>
              <a:gd name="adj" fmla="val 735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78" name="圓角矩形 39"/>
          <p:cNvSpPr/>
          <p:nvPr/>
        </p:nvSpPr>
        <p:spPr>
          <a:xfrm>
            <a:off x="1636713" y="3708400"/>
            <a:ext cx="4405312" cy="2820988"/>
          </a:xfrm>
          <a:prstGeom prst="roundRect">
            <a:avLst>
              <a:gd name="adj" fmla="val 735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79" name="圓角矩形 39"/>
          <p:cNvSpPr/>
          <p:nvPr/>
        </p:nvSpPr>
        <p:spPr>
          <a:xfrm>
            <a:off x="6167438" y="833439"/>
            <a:ext cx="4398962" cy="2820987"/>
          </a:xfrm>
          <a:prstGeom prst="roundRect">
            <a:avLst>
              <a:gd name="adj" fmla="val 735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0" name="圓角矩形 39"/>
          <p:cNvSpPr/>
          <p:nvPr/>
        </p:nvSpPr>
        <p:spPr>
          <a:xfrm>
            <a:off x="6134101" y="3713164"/>
            <a:ext cx="4397375" cy="2820987"/>
          </a:xfrm>
          <a:prstGeom prst="roundRect">
            <a:avLst>
              <a:gd name="adj" fmla="val 735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5052" name="文字方塊 47"/>
          <p:cNvSpPr txBox="1">
            <a:spLocks noChangeArrowheads="1"/>
          </p:cNvSpPr>
          <p:nvPr/>
        </p:nvSpPr>
        <p:spPr bwMode="auto">
          <a:xfrm>
            <a:off x="1704976" y="2768601"/>
            <a:ext cx="20923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4F6228"/>
                </a:solidFill>
                <a:latin typeface="Arial" charset="0"/>
              </a:rPr>
              <a:t>High Validity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4F6228"/>
                </a:solidFill>
                <a:latin typeface="Arial" charset="0"/>
              </a:rPr>
              <a:t>High Reliability</a:t>
            </a:r>
            <a:endParaRPr lang="zh-TW" altLang="en-US" sz="2000" b="1">
              <a:solidFill>
                <a:srgbClr val="4F6228"/>
              </a:solidFill>
              <a:latin typeface="Arial" charset="0"/>
            </a:endParaRPr>
          </a:p>
        </p:txBody>
      </p:sp>
      <p:sp>
        <p:nvSpPr>
          <p:cNvPr id="85053" name="文字方塊 47"/>
          <p:cNvSpPr txBox="1">
            <a:spLocks noChangeArrowheads="1"/>
          </p:cNvSpPr>
          <p:nvPr/>
        </p:nvSpPr>
        <p:spPr bwMode="auto">
          <a:xfrm>
            <a:off x="1697039" y="5741989"/>
            <a:ext cx="20923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FF0000"/>
                </a:solidFill>
                <a:latin typeface="Arial" charset="0"/>
              </a:rPr>
              <a:t>High Validity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4F6228"/>
                </a:solidFill>
                <a:latin typeface="Arial" charset="0"/>
              </a:rPr>
              <a:t>Low Reliability</a:t>
            </a:r>
            <a:endParaRPr lang="zh-TW" altLang="en-US" sz="2000" b="1">
              <a:solidFill>
                <a:srgbClr val="4F6228"/>
              </a:solidFill>
              <a:latin typeface="Arial" charset="0"/>
            </a:endParaRPr>
          </a:p>
        </p:txBody>
      </p:sp>
      <p:sp>
        <p:nvSpPr>
          <p:cNvPr id="85054" name="文字方塊 47"/>
          <p:cNvSpPr txBox="1">
            <a:spLocks noChangeArrowheads="1"/>
          </p:cNvSpPr>
          <p:nvPr/>
        </p:nvSpPr>
        <p:spPr bwMode="auto">
          <a:xfrm>
            <a:off x="8532814" y="5800726"/>
            <a:ext cx="20923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4F6228"/>
                </a:solidFill>
                <a:latin typeface="Arial" charset="0"/>
              </a:rPr>
              <a:t>Low Validity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4F6228"/>
                </a:solidFill>
                <a:latin typeface="Arial" charset="0"/>
              </a:rPr>
              <a:t>Low Reliability</a:t>
            </a:r>
            <a:endParaRPr lang="zh-TW" altLang="en-US" sz="2000" b="1">
              <a:solidFill>
                <a:srgbClr val="4F6228"/>
              </a:solidFill>
              <a:latin typeface="Arial" charset="0"/>
            </a:endParaRPr>
          </a:p>
        </p:txBody>
      </p:sp>
      <p:sp>
        <p:nvSpPr>
          <p:cNvPr id="85055" name="文字方塊 47"/>
          <p:cNvSpPr txBox="1">
            <a:spLocks noChangeArrowheads="1"/>
          </p:cNvSpPr>
          <p:nvPr/>
        </p:nvSpPr>
        <p:spPr bwMode="auto">
          <a:xfrm>
            <a:off x="8575676" y="2878139"/>
            <a:ext cx="20923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4F6228"/>
                </a:solidFill>
                <a:latin typeface="Arial" charset="0"/>
              </a:rPr>
              <a:t>Low Validity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FF0000"/>
                </a:solidFill>
                <a:latin typeface="Arial" charset="0"/>
              </a:rPr>
              <a:t>High Reliability</a:t>
            </a:r>
            <a:endParaRPr lang="zh-TW" altLang="en-US" sz="2000" b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BF571F66-CFBE-B72D-FD34-E487104158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159797" y="6562244"/>
            <a:ext cx="960699" cy="23965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2C0F15D7-F636-0443-833B-989501CBAC2F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179</a:t>
            </a:fld>
            <a:endParaRPr lang="zh-TW" altLang="en-US" sz="1200" dirty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2471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8970D0-CF64-B345-B652-CB02C2945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0063" y="1"/>
            <a:ext cx="8651875" cy="1938049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Machine Learning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Supervised Learning (Classification)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Learning from Examples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5B1635-C3D4-9946-BD60-0C88CE4AC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18</a:t>
            </a:fld>
            <a:endParaRPr lang="zh-TW" altLang="en-US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07C4CE39-B7F3-D44C-A6D7-1917671DC302}"/>
              </a:ext>
            </a:extLst>
          </p:cNvPr>
          <p:cNvSpPr/>
          <p:nvPr/>
        </p:nvSpPr>
        <p:spPr>
          <a:xfrm>
            <a:off x="2537062" y="4084585"/>
            <a:ext cx="3389796" cy="1288632"/>
          </a:xfrm>
          <a:prstGeom prst="roundRect">
            <a:avLst>
              <a:gd name="adj" fmla="val 2491"/>
            </a:avLst>
          </a:prstGeom>
          <a:noFill/>
          <a:ln w="381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DAEE3E05-F136-2644-947B-45BD07AB1662}"/>
              </a:ext>
            </a:extLst>
          </p:cNvPr>
          <p:cNvSpPr/>
          <p:nvPr/>
        </p:nvSpPr>
        <p:spPr>
          <a:xfrm>
            <a:off x="6024030" y="4084586"/>
            <a:ext cx="3389796" cy="1288632"/>
          </a:xfrm>
          <a:prstGeom prst="roundRect">
            <a:avLst>
              <a:gd name="adj" fmla="val 2491"/>
            </a:avLst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17F294-F20A-694C-A107-3033C31DD8F3}"/>
              </a:ext>
            </a:extLst>
          </p:cNvPr>
          <p:cNvSpPr txBox="1"/>
          <p:nvPr/>
        </p:nvSpPr>
        <p:spPr>
          <a:xfrm>
            <a:off x="4037036" y="3669992"/>
            <a:ext cx="825867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D87A0F6-F483-A348-9950-98FA05A466F5}"/>
              </a:ext>
            </a:extLst>
          </p:cNvPr>
          <p:cNvSpPr txBox="1"/>
          <p:nvPr/>
        </p:nvSpPr>
        <p:spPr>
          <a:xfrm>
            <a:off x="7431497" y="3669992"/>
            <a:ext cx="753732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0ED5FA2-723B-9548-88ED-5C5C46BB0C35}"/>
              </a:ext>
            </a:extLst>
          </p:cNvPr>
          <p:cNvSpPr txBox="1"/>
          <p:nvPr/>
        </p:nvSpPr>
        <p:spPr>
          <a:xfrm>
            <a:off x="3938142" y="1994064"/>
            <a:ext cx="482215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1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12000" b="1" i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1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20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1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FDBEA34-4532-9464-63E1-7DC8839D9834}"/>
              </a:ext>
            </a:extLst>
          </p:cNvPr>
          <p:cNvSpPr txBox="1"/>
          <p:nvPr/>
        </p:nvSpPr>
        <p:spPr>
          <a:xfrm>
            <a:off x="3631025" y="5391077"/>
            <a:ext cx="129715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input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85F07AB-4207-7A20-CC16-6DB7C7446D0C}"/>
              </a:ext>
            </a:extLst>
          </p:cNvPr>
          <p:cNvSpPr txBox="1"/>
          <p:nvPr/>
        </p:nvSpPr>
        <p:spPr>
          <a:xfrm>
            <a:off x="6762737" y="5391077"/>
            <a:ext cx="16674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Output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4A8031C-B965-664A-5395-FB2CFD82DFD4}"/>
              </a:ext>
            </a:extLst>
          </p:cNvPr>
          <p:cNvSpPr txBox="1"/>
          <p:nvPr/>
        </p:nvSpPr>
        <p:spPr>
          <a:xfrm>
            <a:off x="6974641" y="6056781"/>
            <a:ext cx="12105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label</a:t>
            </a:r>
          </a:p>
        </p:txBody>
      </p:sp>
    </p:spTree>
    <p:extLst>
      <p:ext uri="{BB962C8B-B14F-4D97-AF65-F5344CB8AC3E}">
        <p14:creationId xmlns:p14="http://schemas.microsoft.com/office/powerpoint/2010/main" val="1867360940"/>
      </p:ext>
    </p:extLst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7DE75B-B5BC-B142-9989-EC67B09802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1561" y="1210614"/>
            <a:ext cx="10559441" cy="5249797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rgbClr val="C00000"/>
                </a:solidFill>
              </a:rPr>
              <a:t>PAC Learning</a:t>
            </a:r>
            <a:r>
              <a:rPr lang="en-US" sz="4000" dirty="0"/>
              <a:t>: </a:t>
            </a:r>
          </a:p>
          <a:p>
            <a:pPr lvl="1"/>
            <a:r>
              <a:rPr lang="en-US" sz="4000" dirty="0"/>
              <a:t>Focuses on </a:t>
            </a:r>
            <a:r>
              <a:rPr lang="en-US" sz="4000" dirty="0">
                <a:solidFill>
                  <a:srgbClr val="C00000"/>
                </a:solidFill>
              </a:rPr>
              <a:t>generalization</a:t>
            </a:r>
            <a:r>
              <a:rPr lang="en-US" sz="4000" dirty="0"/>
              <a:t> </a:t>
            </a:r>
          </a:p>
          <a:p>
            <a:r>
              <a:rPr lang="en-US" sz="4400" dirty="0">
                <a:solidFill>
                  <a:srgbClr val="C00000"/>
                </a:solidFill>
              </a:rPr>
              <a:t>VC Dimension</a:t>
            </a:r>
            <a:r>
              <a:rPr lang="en-US" sz="4400" dirty="0"/>
              <a:t>: </a:t>
            </a:r>
          </a:p>
          <a:p>
            <a:pPr lvl="1"/>
            <a:r>
              <a:rPr lang="en-US" sz="4000" dirty="0"/>
              <a:t>Measures model capacity and impacts </a:t>
            </a:r>
            <a:r>
              <a:rPr lang="en-US" sz="4000" dirty="0">
                <a:solidFill>
                  <a:srgbClr val="C00000"/>
                </a:solidFill>
              </a:rPr>
              <a:t>generalization</a:t>
            </a:r>
          </a:p>
          <a:p>
            <a:r>
              <a:rPr lang="en-US" sz="4000" dirty="0">
                <a:solidFill>
                  <a:srgbClr val="C00000"/>
                </a:solidFill>
              </a:rPr>
              <a:t>Bias-Variance Trade-off</a:t>
            </a:r>
            <a:r>
              <a:rPr lang="en-US" sz="4000" dirty="0"/>
              <a:t>: </a:t>
            </a:r>
          </a:p>
          <a:p>
            <a:pPr lvl="1"/>
            <a:r>
              <a:rPr lang="en-US" sz="4000" dirty="0"/>
              <a:t>Helps in </a:t>
            </a:r>
            <a:r>
              <a:rPr lang="en-US" sz="4000" dirty="0">
                <a:solidFill>
                  <a:srgbClr val="C00000"/>
                </a:solidFill>
              </a:rPr>
              <a:t>model selection </a:t>
            </a:r>
            <a:r>
              <a:rPr lang="en-US" sz="4000" dirty="0"/>
              <a:t>and </a:t>
            </a:r>
            <a:r>
              <a:rPr lang="en-US" sz="4000" dirty="0">
                <a:solidFill>
                  <a:srgbClr val="C00000"/>
                </a:solidFill>
              </a:rPr>
              <a:t>tuning</a:t>
            </a:r>
          </a:p>
          <a:p>
            <a:pPr>
              <a:spcAft>
                <a:spcPts val="600"/>
              </a:spcAft>
            </a:pPr>
            <a:endParaRPr lang="en-US" sz="3600" dirty="0">
              <a:solidFill>
                <a:srgbClr val="C00000"/>
              </a:solidFill>
            </a:endParaRPr>
          </a:p>
          <a:p>
            <a:endParaRPr lang="en-US" sz="4000" dirty="0"/>
          </a:p>
          <a:p>
            <a:endParaRPr lang="en-US" sz="4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180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C8621-7DA8-C04B-86FE-5D18631C4E40}"/>
              </a:ext>
            </a:extLst>
          </p:cNvPr>
          <p:cNvSpPr/>
          <p:nvPr/>
        </p:nvSpPr>
        <p:spPr>
          <a:xfrm>
            <a:off x="2581501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560" y="125760"/>
            <a:ext cx="10775031" cy="91742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Learning Theory</a:t>
            </a:r>
          </a:p>
        </p:txBody>
      </p:sp>
    </p:spTree>
    <p:extLst>
      <p:ext uri="{BB962C8B-B14F-4D97-AF65-F5344CB8AC3E}">
        <p14:creationId xmlns:p14="http://schemas.microsoft.com/office/powerpoint/2010/main" val="2842111425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38D9D0-EE05-E744-B9B4-A3505E4CC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274638"/>
            <a:ext cx="8640960" cy="6245225"/>
          </a:xfrm>
        </p:spPr>
        <p:txBody>
          <a:bodyPr/>
          <a:lstStyle/>
          <a:p>
            <a:r>
              <a:rPr lang="en-US" sz="12000" dirty="0">
                <a:solidFill>
                  <a:srgbClr val="C00000"/>
                </a:solidFill>
              </a:rPr>
              <a:t>Ensemble Learning</a:t>
            </a:r>
            <a:endParaRPr lang="en-US" sz="500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7C7D2B-6748-B04A-8425-539708696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181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43480764"/>
      </p:ext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7DE75B-B5BC-B142-9989-EC67B09802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1769" y="1472228"/>
            <a:ext cx="10396603" cy="4988183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rgbClr val="C00000"/>
                </a:solidFill>
              </a:rPr>
              <a:t>Select a collection</a:t>
            </a:r>
            <a:r>
              <a:rPr lang="en-US" sz="4400" dirty="0"/>
              <a:t>, or </a:t>
            </a:r>
            <a:r>
              <a:rPr lang="en-US" sz="4400" dirty="0">
                <a:solidFill>
                  <a:srgbClr val="C00000"/>
                </a:solidFill>
              </a:rPr>
              <a:t>ensemble</a:t>
            </a:r>
            <a:r>
              <a:rPr lang="en-US" sz="4400" dirty="0"/>
              <a:t>, </a:t>
            </a:r>
            <a:br>
              <a:rPr lang="en-US" sz="4400" dirty="0"/>
            </a:br>
            <a:r>
              <a:rPr lang="en-US" sz="4400" dirty="0"/>
              <a:t>of hypotheses, 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44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h</a:t>
            </a:r>
            <a:r>
              <a:rPr lang="en-US" sz="44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…,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44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br>
              <a:rPr lang="en-US" sz="4400" dirty="0"/>
            </a:br>
            <a:r>
              <a:rPr lang="en-US" sz="4400" dirty="0"/>
              <a:t>, and </a:t>
            </a:r>
            <a:r>
              <a:rPr lang="en-US" sz="4400" dirty="0">
                <a:solidFill>
                  <a:srgbClr val="C00000"/>
                </a:solidFill>
              </a:rPr>
              <a:t>combine </a:t>
            </a:r>
            <a:r>
              <a:rPr lang="en-US" sz="4400" dirty="0"/>
              <a:t>their predictions </a:t>
            </a:r>
            <a:br>
              <a:rPr lang="en-US" sz="4400" dirty="0"/>
            </a:br>
            <a:r>
              <a:rPr lang="en-US" sz="4400" dirty="0"/>
              <a:t>by </a:t>
            </a:r>
            <a:r>
              <a:rPr lang="en-US" sz="4400" dirty="0">
                <a:solidFill>
                  <a:srgbClr val="C00000"/>
                </a:solidFill>
              </a:rPr>
              <a:t>averaging, voting</a:t>
            </a:r>
            <a:r>
              <a:rPr lang="en-US" sz="4400" dirty="0"/>
              <a:t>, or </a:t>
            </a:r>
            <a:br>
              <a:rPr lang="en-US" sz="4400" dirty="0"/>
            </a:br>
            <a:r>
              <a:rPr lang="en-US" sz="4400" dirty="0"/>
              <a:t>by another level of machine learning.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182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C8621-7DA8-C04B-86FE-5D18631C4E40}"/>
              </a:ext>
            </a:extLst>
          </p:cNvPr>
          <p:cNvSpPr/>
          <p:nvPr/>
        </p:nvSpPr>
        <p:spPr>
          <a:xfrm>
            <a:off x="2581501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7" y="125760"/>
            <a:ext cx="8496944" cy="1287016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Ensemble Learning</a:t>
            </a:r>
          </a:p>
        </p:txBody>
      </p:sp>
    </p:spTree>
    <p:extLst>
      <p:ext uri="{BB962C8B-B14F-4D97-AF65-F5344CB8AC3E}">
        <p14:creationId xmlns:p14="http://schemas.microsoft.com/office/powerpoint/2010/main" val="1386661646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021E3B-1EE8-E744-9F39-84367D990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183</a:t>
            </a:fld>
            <a:endParaRPr lang="zh-TW" alt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A789F43-154A-8746-9ED5-EC02D9F9D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44624"/>
            <a:ext cx="8712968" cy="1152128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Ensemble Models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Heterogeneous Ensemble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6" name="矩形 4">
            <a:extLst>
              <a:ext uri="{FF2B5EF4-FFF2-40B4-BE49-F238E27FC236}">
                <a16:creationId xmlns:a16="http://schemas.microsoft.com/office/drawing/2014/main" id="{4163D7AB-7BD2-BF44-A175-DB63167701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9249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3E12D6-D8AA-4644-9688-BFB76B9C58F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4"/>
          <a:stretch/>
        </p:blipFill>
        <p:spPr>
          <a:xfrm>
            <a:off x="2823704" y="1294053"/>
            <a:ext cx="6554115" cy="5402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798405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B6715D-FABC-8B11-BEE9-4AB61E4277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83587"/>
            <a:ext cx="11222181" cy="1350855"/>
          </a:xfrm>
        </p:spPr>
        <p:txBody>
          <a:bodyPr>
            <a:normAutofit fontScale="90000"/>
          </a:bodyPr>
          <a:lstStyle/>
          <a:p>
            <a:r>
              <a:rPr lang="en-US" dirty="0"/>
              <a:t>Ensemble Learning: </a:t>
            </a:r>
            <a:br>
              <a:rPr lang="en-US" dirty="0"/>
            </a:br>
            <a:r>
              <a:rPr lang="en-US" dirty="0"/>
              <a:t>Bagging, Boosting, Stacking, Voting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87C966-8F08-2C1B-B856-3D7E04A22B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184</a:t>
            </a:fld>
            <a:endParaRPr lang="en-US"/>
          </a:p>
        </p:txBody>
      </p:sp>
      <p:cxnSp>
        <p:nvCxnSpPr>
          <p:cNvPr id="7" name="Elbow Connector 6">
            <a:extLst>
              <a:ext uri="{FF2B5EF4-FFF2-40B4-BE49-F238E27FC236}">
                <a16:creationId xmlns:a16="http://schemas.microsoft.com/office/drawing/2014/main" id="{484922BE-35C9-9ED6-EB32-F865591BA187}"/>
              </a:ext>
            </a:extLst>
          </p:cNvPr>
          <p:cNvCxnSpPr>
            <a:cxnSpLocks/>
            <a:stCxn id="11" idx="2"/>
            <a:endCxn id="30" idx="0"/>
          </p:cNvCxnSpPr>
          <p:nvPr/>
        </p:nvCxnSpPr>
        <p:spPr>
          <a:xfrm rot="16200000" flipH="1">
            <a:off x="7845367" y="1315631"/>
            <a:ext cx="843447" cy="4342181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C96AF96D-A769-BFF9-F8A2-0331AC7589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5072" y="1607379"/>
            <a:ext cx="3181855" cy="1457620"/>
          </a:xfrm>
          <a:prstGeom prst="roundRect">
            <a:avLst>
              <a:gd name="adj" fmla="val 6029"/>
            </a:avLst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Ensemble </a:t>
            </a:r>
            <a:b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Learning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069468E9-7A31-DB3A-A677-255CAB54CC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3927" y="3908446"/>
            <a:ext cx="2457681" cy="898860"/>
          </a:xfrm>
          <a:prstGeom prst="roundRect">
            <a:avLst>
              <a:gd name="adj" fmla="val 6029"/>
            </a:avLst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Bagging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B9D93BD4-4A45-3C12-9165-7C3A355896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2398" y="3908446"/>
            <a:ext cx="2457681" cy="898860"/>
          </a:xfrm>
          <a:prstGeom prst="roundRect">
            <a:avLst>
              <a:gd name="adj" fmla="val 6029"/>
            </a:avLst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Boosting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99B17B46-6168-F1AC-806C-435FBE94A8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50869" y="3908446"/>
            <a:ext cx="2457681" cy="898860"/>
          </a:xfrm>
          <a:prstGeom prst="roundRect">
            <a:avLst>
              <a:gd name="adj" fmla="val 6029"/>
            </a:avLst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Stacking</a:t>
            </a:r>
          </a:p>
        </p:txBody>
      </p:sp>
      <p:cxnSp>
        <p:nvCxnSpPr>
          <p:cNvPr id="20" name="Elbow Connector 19">
            <a:extLst>
              <a:ext uri="{FF2B5EF4-FFF2-40B4-BE49-F238E27FC236}">
                <a16:creationId xmlns:a16="http://schemas.microsoft.com/office/drawing/2014/main" id="{66137192-119A-D3AD-5A49-5903BCDD2049}"/>
              </a:ext>
            </a:extLst>
          </p:cNvPr>
          <p:cNvCxnSpPr>
            <a:cxnSpLocks/>
            <a:stCxn id="11" idx="2"/>
            <a:endCxn id="13" idx="0"/>
          </p:cNvCxnSpPr>
          <p:nvPr/>
        </p:nvCxnSpPr>
        <p:spPr>
          <a:xfrm rot="5400000">
            <a:off x="3557661" y="1370106"/>
            <a:ext cx="843447" cy="4233232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E556AEB9-E635-1EE7-36CB-A0617ED880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09340" y="3908446"/>
            <a:ext cx="2457681" cy="898860"/>
          </a:xfrm>
          <a:prstGeom prst="roundRect">
            <a:avLst>
              <a:gd name="adj" fmla="val 6029"/>
            </a:avLst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Voting</a:t>
            </a:r>
          </a:p>
        </p:txBody>
      </p:sp>
      <p:cxnSp>
        <p:nvCxnSpPr>
          <p:cNvPr id="37" name="Elbow Connector 36">
            <a:extLst>
              <a:ext uri="{FF2B5EF4-FFF2-40B4-BE49-F238E27FC236}">
                <a16:creationId xmlns:a16="http://schemas.microsoft.com/office/drawing/2014/main" id="{B622B4B2-252F-8446-71B1-5AE8CA3576B8}"/>
              </a:ext>
            </a:extLst>
          </p:cNvPr>
          <p:cNvCxnSpPr>
            <a:cxnSpLocks/>
            <a:stCxn id="11" idx="2"/>
            <a:endCxn id="15" idx="0"/>
          </p:cNvCxnSpPr>
          <p:nvPr/>
        </p:nvCxnSpPr>
        <p:spPr>
          <a:xfrm rot="16200000" flipH="1">
            <a:off x="6416132" y="2744867"/>
            <a:ext cx="843447" cy="1483710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Elbow Connector 37">
            <a:extLst>
              <a:ext uri="{FF2B5EF4-FFF2-40B4-BE49-F238E27FC236}">
                <a16:creationId xmlns:a16="http://schemas.microsoft.com/office/drawing/2014/main" id="{F624C7DB-563B-2274-1165-4EC9F1907010}"/>
              </a:ext>
            </a:extLst>
          </p:cNvPr>
          <p:cNvCxnSpPr>
            <a:cxnSpLocks/>
            <a:stCxn id="11" idx="2"/>
            <a:endCxn id="14" idx="0"/>
          </p:cNvCxnSpPr>
          <p:nvPr/>
        </p:nvCxnSpPr>
        <p:spPr>
          <a:xfrm rot="5400000">
            <a:off x="4986897" y="2799342"/>
            <a:ext cx="843447" cy="1374761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150060"/>
      </p:ext>
    </p:ext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7DE75B-B5BC-B142-9989-EC67B09802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7239" y="1472228"/>
            <a:ext cx="10082558" cy="4988183"/>
          </a:xfrm>
        </p:spPr>
        <p:txBody>
          <a:bodyPr>
            <a:normAutofit/>
          </a:bodyPr>
          <a:lstStyle/>
          <a:p>
            <a:r>
              <a:rPr lang="en-US" sz="4400" dirty="0"/>
              <a:t>Base model</a:t>
            </a:r>
          </a:p>
          <a:p>
            <a:pPr lvl="1"/>
            <a:r>
              <a:rPr lang="en-US" sz="4400" dirty="0"/>
              <a:t>individual hypotheses</a:t>
            </a:r>
          </a:p>
          <a:p>
            <a:pPr lvl="1"/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44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h</a:t>
            </a:r>
            <a:r>
              <a:rPr lang="en-US" sz="44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…,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44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endParaRPr lang="en-US" sz="4400" dirty="0"/>
          </a:p>
          <a:p>
            <a:r>
              <a:rPr lang="en-US" sz="4400" dirty="0"/>
              <a:t>Ensemble model</a:t>
            </a:r>
          </a:p>
          <a:p>
            <a:pPr lvl="1"/>
            <a:r>
              <a:rPr lang="en-US" sz="4400" dirty="0"/>
              <a:t>hypotheses combination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185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C8621-7DA8-C04B-86FE-5D18631C4E40}"/>
              </a:ext>
            </a:extLst>
          </p:cNvPr>
          <p:cNvSpPr/>
          <p:nvPr/>
        </p:nvSpPr>
        <p:spPr>
          <a:xfrm>
            <a:off x="2581501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7" y="125760"/>
            <a:ext cx="8496944" cy="1287016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Ensemble Learning</a:t>
            </a:r>
          </a:p>
        </p:txBody>
      </p:sp>
    </p:spTree>
    <p:extLst>
      <p:ext uri="{BB962C8B-B14F-4D97-AF65-F5344CB8AC3E}">
        <p14:creationId xmlns:p14="http://schemas.microsoft.com/office/powerpoint/2010/main" val="986180910"/>
      </p:ext>
    </p:extLst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7DE75B-B5BC-B142-9989-EC67B09802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4712" y="1472228"/>
            <a:ext cx="10095086" cy="4988183"/>
          </a:xfrm>
        </p:spPr>
        <p:txBody>
          <a:bodyPr>
            <a:normAutofit/>
          </a:bodyPr>
          <a:lstStyle/>
          <a:p>
            <a:r>
              <a:rPr lang="en-US" sz="4400" dirty="0"/>
              <a:t>Reduce bias</a:t>
            </a:r>
          </a:p>
          <a:p>
            <a:r>
              <a:rPr lang="en-US" sz="4400" dirty="0"/>
              <a:t>Reduce variance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186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C8621-7DA8-C04B-86FE-5D18631C4E40}"/>
              </a:ext>
            </a:extLst>
          </p:cNvPr>
          <p:cNvSpPr/>
          <p:nvPr/>
        </p:nvSpPr>
        <p:spPr>
          <a:xfrm>
            <a:off x="2581501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7" y="125760"/>
            <a:ext cx="8496944" cy="1287016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Why Ensemble Learning</a:t>
            </a:r>
          </a:p>
        </p:txBody>
      </p:sp>
    </p:spTree>
    <p:extLst>
      <p:ext uri="{BB962C8B-B14F-4D97-AF65-F5344CB8AC3E}">
        <p14:creationId xmlns:p14="http://schemas.microsoft.com/office/powerpoint/2010/main" val="994549233"/>
      </p:ext>
    </p:extLst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7DE75B-B5BC-B142-9989-EC67B09802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5307" y="1472228"/>
            <a:ext cx="11204620" cy="4988183"/>
          </a:xfrm>
        </p:spPr>
        <p:txBody>
          <a:bodyPr/>
          <a:lstStyle/>
          <a:p>
            <a:r>
              <a:rPr lang="en-US" sz="4000" dirty="0"/>
              <a:t>Bagging</a:t>
            </a:r>
          </a:p>
          <a:p>
            <a:pPr lvl="1"/>
            <a:r>
              <a:rPr lang="en-US" sz="3600" dirty="0"/>
              <a:t>Random Forests (RF)</a:t>
            </a:r>
          </a:p>
          <a:p>
            <a:r>
              <a:rPr lang="en-US" sz="4000" dirty="0"/>
              <a:t>Boosting</a:t>
            </a:r>
          </a:p>
          <a:p>
            <a:pPr lvl="1"/>
            <a:r>
              <a:rPr lang="en-US" sz="3600" dirty="0"/>
              <a:t>Gradient Boosting, </a:t>
            </a:r>
            <a:r>
              <a:rPr lang="en-US" sz="3600" dirty="0" err="1"/>
              <a:t>XGBoost</a:t>
            </a:r>
            <a:r>
              <a:rPr lang="en-US" sz="3600" dirty="0"/>
              <a:t>, </a:t>
            </a:r>
            <a:r>
              <a:rPr lang="en-US" sz="3600" dirty="0" err="1"/>
              <a:t>LightGBM</a:t>
            </a:r>
            <a:r>
              <a:rPr lang="en-US" sz="3600" dirty="0"/>
              <a:t>, </a:t>
            </a:r>
            <a:r>
              <a:rPr lang="en-US" sz="3600" dirty="0" err="1"/>
              <a:t>CatBoost</a:t>
            </a:r>
            <a:endParaRPr lang="en-US" sz="3600" dirty="0"/>
          </a:p>
          <a:p>
            <a:r>
              <a:rPr lang="en-US" sz="4000" dirty="0"/>
              <a:t>Stacking</a:t>
            </a:r>
          </a:p>
          <a:p>
            <a:r>
              <a:rPr lang="en-US" sz="4000" dirty="0"/>
              <a:t>Online learning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187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C8621-7DA8-C04B-86FE-5D18631C4E40}"/>
              </a:ext>
            </a:extLst>
          </p:cNvPr>
          <p:cNvSpPr/>
          <p:nvPr/>
        </p:nvSpPr>
        <p:spPr>
          <a:xfrm>
            <a:off x="2581501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7" y="125760"/>
            <a:ext cx="8496944" cy="1287016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Ensemble Learning</a:t>
            </a:r>
          </a:p>
        </p:txBody>
      </p:sp>
    </p:spTree>
    <p:extLst>
      <p:ext uri="{BB962C8B-B14F-4D97-AF65-F5344CB8AC3E}">
        <p14:creationId xmlns:p14="http://schemas.microsoft.com/office/powerpoint/2010/main" val="2204116060"/>
      </p:ext>
    </p:extLst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B6715D-FABC-8B11-BEE9-4AB61E4277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83587"/>
            <a:ext cx="11222181" cy="1421013"/>
          </a:xfrm>
        </p:spPr>
        <p:txBody>
          <a:bodyPr>
            <a:normAutofit fontScale="90000"/>
          </a:bodyPr>
          <a:lstStyle/>
          <a:p>
            <a:r>
              <a:rPr lang="en-US" dirty="0"/>
              <a:t>Ensemble Learning: </a:t>
            </a:r>
            <a:br>
              <a:rPr lang="en-US" dirty="0"/>
            </a:br>
            <a:r>
              <a:rPr lang="en-US" dirty="0"/>
              <a:t>Bagging (Bootstrap Aggregation)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87C966-8F08-2C1B-B856-3D7E04A22B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188</a:t>
            </a:fld>
            <a:endParaRPr lang="en-US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C0EA938E-D8B2-16F6-F028-DB8B5BB5F2F2}"/>
              </a:ext>
            </a:extLst>
          </p:cNvPr>
          <p:cNvCxnSpPr>
            <a:cxnSpLocks/>
            <a:stCxn id="7" idx="3"/>
            <a:endCxn id="9" idx="1"/>
          </p:cNvCxnSpPr>
          <p:nvPr/>
        </p:nvCxnSpPr>
        <p:spPr>
          <a:xfrm flipV="1">
            <a:off x="2224562" y="2424077"/>
            <a:ext cx="818124" cy="1216779"/>
          </a:xfrm>
          <a:prstGeom prst="straightConnector1">
            <a:avLst/>
          </a:prstGeom>
          <a:ln w="381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FE8CF79C-F81B-1EC2-C53E-EE7D0CC2E8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6789" y="2808595"/>
            <a:ext cx="1537773" cy="1664521"/>
          </a:xfrm>
          <a:prstGeom prst="roundRect">
            <a:avLst>
              <a:gd name="adj" fmla="val 6029"/>
            </a:avLst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Input </a:t>
            </a:r>
            <a:b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(x)</a:t>
            </a:r>
          </a:p>
          <a:p>
            <a:pPr algn="ctr">
              <a:defRPr/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Training</a:t>
            </a:r>
            <a:b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Set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9D32D2DB-C561-0C9B-B752-25BC868715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2686" y="2151026"/>
            <a:ext cx="1491930" cy="546101"/>
          </a:xfrm>
          <a:prstGeom prst="roundRect">
            <a:avLst>
              <a:gd name="adj" fmla="val 6029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Subset 1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77AB2824-07D0-2962-4834-501C63FDD7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2686" y="3367805"/>
            <a:ext cx="1491930" cy="546101"/>
          </a:xfrm>
          <a:prstGeom prst="roundRect">
            <a:avLst>
              <a:gd name="adj" fmla="val 6029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Subset 2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29825CC4-0100-849B-48F2-1DFF6D4541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2686" y="4636365"/>
            <a:ext cx="1491930" cy="546101"/>
          </a:xfrm>
          <a:prstGeom prst="roundRect">
            <a:avLst>
              <a:gd name="adj" fmla="val 6029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Subset m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D0037535-39A5-DE4C-07FD-2F0C24932A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02653" y="2007946"/>
            <a:ext cx="1537773" cy="832261"/>
          </a:xfrm>
          <a:prstGeom prst="roundRect">
            <a:avLst>
              <a:gd name="adj" fmla="val 6029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Prediction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D63CD4A5-127E-D67E-EB31-439CB3F960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96711" y="3269904"/>
            <a:ext cx="1854200" cy="741903"/>
          </a:xfrm>
          <a:prstGeom prst="roundRect">
            <a:avLst>
              <a:gd name="adj" fmla="val 6029"/>
            </a:avLst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Aggregation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129D058-6383-7B52-5D09-D753AC83796C}"/>
              </a:ext>
            </a:extLst>
          </p:cNvPr>
          <p:cNvCxnSpPr>
            <a:cxnSpLocks/>
            <a:stCxn id="7" idx="3"/>
            <a:endCxn id="10" idx="1"/>
          </p:cNvCxnSpPr>
          <p:nvPr/>
        </p:nvCxnSpPr>
        <p:spPr>
          <a:xfrm>
            <a:off x="2224562" y="3640856"/>
            <a:ext cx="818124" cy="0"/>
          </a:xfrm>
          <a:prstGeom prst="straightConnector1">
            <a:avLst/>
          </a:prstGeom>
          <a:ln w="381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05A46BA-1DBA-DA8C-04D8-7B3745151041}"/>
              </a:ext>
            </a:extLst>
          </p:cNvPr>
          <p:cNvCxnSpPr>
            <a:cxnSpLocks/>
            <a:stCxn id="7" idx="3"/>
            <a:endCxn id="11" idx="1"/>
          </p:cNvCxnSpPr>
          <p:nvPr/>
        </p:nvCxnSpPr>
        <p:spPr>
          <a:xfrm>
            <a:off x="2224562" y="3640856"/>
            <a:ext cx="818124" cy="1268560"/>
          </a:xfrm>
          <a:prstGeom prst="straightConnector1">
            <a:avLst/>
          </a:prstGeom>
          <a:ln w="381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EEC7F6A7-CA2D-A09A-96E9-3076D9B63F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49774" y="2007946"/>
            <a:ext cx="1537773" cy="832261"/>
          </a:xfrm>
          <a:prstGeom prst="roundRect">
            <a:avLst>
              <a:gd name="adj" fmla="val 6029"/>
            </a:avLst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Weak </a:t>
            </a:r>
            <a:b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Learner 1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D62C2EA9-4930-1DA7-1398-38EB29346E34}"/>
              </a:ext>
            </a:extLst>
          </p:cNvPr>
          <p:cNvCxnSpPr>
            <a:cxnSpLocks/>
            <a:stCxn id="26" idx="3"/>
            <a:endCxn id="12" idx="1"/>
          </p:cNvCxnSpPr>
          <p:nvPr/>
        </p:nvCxnSpPr>
        <p:spPr>
          <a:xfrm>
            <a:off x="6787547" y="2424077"/>
            <a:ext cx="715106" cy="0"/>
          </a:xfrm>
          <a:prstGeom prst="straightConnector1">
            <a:avLst/>
          </a:prstGeom>
          <a:ln w="381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66BBCF37-E875-80E5-194F-D72E1A3FC6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49774" y="3224725"/>
            <a:ext cx="1537773" cy="832261"/>
          </a:xfrm>
          <a:prstGeom prst="roundRect">
            <a:avLst>
              <a:gd name="adj" fmla="val 6029"/>
            </a:avLst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Weak </a:t>
            </a:r>
            <a:b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Learner 2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88359662-05F0-DA01-5E8D-D752D4DEE5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49774" y="4493285"/>
            <a:ext cx="1537773" cy="832261"/>
          </a:xfrm>
          <a:prstGeom prst="roundRect">
            <a:avLst>
              <a:gd name="adj" fmla="val 6029"/>
            </a:avLst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Weak </a:t>
            </a:r>
            <a:b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Learner m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9BB0FFB7-592D-453E-3D27-6C3BF3F5FA36}"/>
              </a:ext>
            </a:extLst>
          </p:cNvPr>
          <p:cNvCxnSpPr>
            <a:cxnSpLocks/>
            <a:stCxn id="9" idx="3"/>
            <a:endCxn id="26" idx="1"/>
          </p:cNvCxnSpPr>
          <p:nvPr/>
        </p:nvCxnSpPr>
        <p:spPr>
          <a:xfrm>
            <a:off x="4534616" y="2424077"/>
            <a:ext cx="715158" cy="0"/>
          </a:xfrm>
          <a:prstGeom prst="straightConnector1">
            <a:avLst/>
          </a:prstGeom>
          <a:ln w="381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F1B97105-00AB-F39B-8568-7E942A15F514}"/>
              </a:ext>
            </a:extLst>
          </p:cNvPr>
          <p:cNvCxnSpPr>
            <a:cxnSpLocks/>
            <a:stCxn id="10" idx="3"/>
            <a:endCxn id="24" idx="1"/>
          </p:cNvCxnSpPr>
          <p:nvPr/>
        </p:nvCxnSpPr>
        <p:spPr>
          <a:xfrm>
            <a:off x="4534616" y="3640856"/>
            <a:ext cx="715158" cy="0"/>
          </a:xfrm>
          <a:prstGeom prst="straightConnector1">
            <a:avLst/>
          </a:prstGeom>
          <a:ln w="381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CE53BED1-BE58-F640-13B9-2E2C9E24E146}"/>
              </a:ext>
            </a:extLst>
          </p:cNvPr>
          <p:cNvCxnSpPr>
            <a:cxnSpLocks/>
            <a:stCxn id="11" idx="3"/>
            <a:endCxn id="25" idx="1"/>
          </p:cNvCxnSpPr>
          <p:nvPr/>
        </p:nvCxnSpPr>
        <p:spPr>
          <a:xfrm>
            <a:off x="4534616" y="4909416"/>
            <a:ext cx="715158" cy="0"/>
          </a:xfrm>
          <a:prstGeom prst="straightConnector1">
            <a:avLst/>
          </a:prstGeom>
          <a:ln w="381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Rounded Rectangle 48">
            <a:extLst>
              <a:ext uri="{FF2B5EF4-FFF2-40B4-BE49-F238E27FC236}">
                <a16:creationId xmlns:a16="http://schemas.microsoft.com/office/drawing/2014/main" id="{2DA47152-6CFA-DA1D-61AA-521532B165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02653" y="3224725"/>
            <a:ext cx="1537773" cy="832261"/>
          </a:xfrm>
          <a:prstGeom prst="roundRect">
            <a:avLst>
              <a:gd name="adj" fmla="val 6029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Prediction</a:t>
            </a:r>
          </a:p>
        </p:txBody>
      </p:sp>
      <p:sp>
        <p:nvSpPr>
          <p:cNvPr id="50" name="Rounded Rectangle 49">
            <a:extLst>
              <a:ext uri="{FF2B5EF4-FFF2-40B4-BE49-F238E27FC236}">
                <a16:creationId xmlns:a16="http://schemas.microsoft.com/office/drawing/2014/main" id="{FFA69B3F-40D2-4BB3-E10E-DDBD65DAFA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02653" y="4493285"/>
            <a:ext cx="1537773" cy="832261"/>
          </a:xfrm>
          <a:prstGeom prst="roundRect">
            <a:avLst>
              <a:gd name="adj" fmla="val 6029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Prediction</a:t>
            </a:r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BD9B81F9-5AC1-3248-74DC-7C7095AFED82}"/>
              </a:ext>
            </a:extLst>
          </p:cNvPr>
          <p:cNvCxnSpPr>
            <a:cxnSpLocks/>
            <a:stCxn id="24" idx="3"/>
            <a:endCxn id="49" idx="1"/>
          </p:cNvCxnSpPr>
          <p:nvPr/>
        </p:nvCxnSpPr>
        <p:spPr>
          <a:xfrm>
            <a:off x="6787547" y="3640856"/>
            <a:ext cx="715106" cy="0"/>
          </a:xfrm>
          <a:prstGeom prst="straightConnector1">
            <a:avLst/>
          </a:prstGeom>
          <a:ln w="381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4ABFA0C7-7CEA-2A8B-6FCF-067E46FF77D6}"/>
              </a:ext>
            </a:extLst>
          </p:cNvPr>
          <p:cNvCxnSpPr>
            <a:cxnSpLocks/>
            <a:stCxn id="25" idx="3"/>
            <a:endCxn id="50" idx="1"/>
          </p:cNvCxnSpPr>
          <p:nvPr/>
        </p:nvCxnSpPr>
        <p:spPr>
          <a:xfrm>
            <a:off x="6787547" y="4909416"/>
            <a:ext cx="715106" cy="0"/>
          </a:xfrm>
          <a:prstGeom prst="straightConnector1">
            <a:avLst/>
          </a:prstGeom>
          <a:ln w="381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5389495C-A948-D6A5-B381-54EEF4E71DDF}"/>
              </a:ext>
            </a:extLst>
          </p:cNvPr>
          <p:cNvCxnSpPr>
            <a:cxnSpLocks/>
            <a:stCxn id="49" idx="3"/>
            <a:endCxn id="13" idx="1"/>
          </p:cNvCxnSpPr>
          <p:nvPr/>
        </p:nvCxnSpPr>
        <p:spPr>
          <a:xfrm>
            <a:off x="9040426" y="3640856"/>
            <a:ext cx="756285" cy="0"/>
          </a:xfrm>
          <a:prstGeom prst="straightConnector1">
            <a:avLst/>
          </a:prstGeom>
          <a:ln w="381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Elbow Connector 63">
            <a:extLst>
              <a:ext uri="{FF2B5EF4-FFF2-40B4-BE49-F238E27FC236}">
                <a16:creationId xmlns:a16="http://schemas.microsoft.com/office/drawing/2014/main" id="{97EBACF1-34E4-E49D-EE20-C7E34403381D}"/>
              </a:ext>
            </a:extLst>
          </p:cNvPr>
          <p:cNvCxnSpPr>
            <a:cxnSpLocks/>
            <a:stCxn id="50" idx="3"/>
            <a:endCxn id="13" idx="1"/>
          </p:cNvCxnSpPr>
          <p:nvPr/>
        </p:nvCxnSpPr>
        <p:spPr>
          <a:xfrm flipV="1">
            <a:off x="9040426" y="3640856"/>
            <a:ext cx="756285" cy="1268560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Elbow Connector 66">
            <a:extLst>
              <a:ext uri="{FF2B5EF4-FFF2-40B4-BE49-F238E27FC236}">
                <a16:creationId xmlns:a16="http://schemas.microsoft.com/office/drawing/2014/main" id="{DE9473F7-2D49-ED26-D00E-17B0CB5F0A0D}"/>
              </a:ext>
            </a:extLst>
          </p:cNvPr>
          <p:cNvCxnSpPr>
            <a:cxnSpLocks/>
            <a:stCxn id="12" idx="3"/>
            <a:endCxn id="13" idx="1"/>
          </p:cNvCxnSpPr>
          <p:nvPr/>
        </p:nvCxnSpPr>
        <p:spPr>
          <a:xfrm>
            <a:off x="9040426" y="2424077"/>
            <a:ext cx="756285" cy="1216779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0" name="TextBox 69">
            <a:extLst>
              <a:ext uri="{FF2B5EF4-FFF2-40B4-BE49-F238E27FC236}">
                <a16:creationId xmlns:a16="http://schemas.microsoft.com/office/drawing/2014/main" id="{9DB58DCA-FD47-B8CD-EBE1-2FDFFA7DBCB6}"/>
              </a:ext>
            </a:extLst>
          </p:cNvPr>
          <p:cNvSpPr txBox="1"/>
          <p:nvPr/>
        </p:nvSpPr>
        <p:spPr>
          <a:xfrm>
            <a:off x="3032965" y="5503085"/>
            <a:ext cx="15113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Bootstrap </a:t>
            </a:r>
            <a:b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Samples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A9DF1E6F-3624-4146-841A-B5E8EDDC4A86}"/>
              </a:ext>
            </a:extLst>
          </p:cNvPr>
          <p:cNvSpPr txBox="1"/>
          <p:nvPr/>
        </p:nvSpPr>
        <p:spPr>
          <a:xfrm>
            <a:off x="5757106" y="3993055"/>
            <a:ext cx="5231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...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AF573609-675A-82AF-AFCC-35DF76571BD8}"/>
              </a:ext>
            </a:extLst>
          </p:cNvPr>
          <p:cNvSpPr txBox="1"/>
          <p:nvPr/>
        </p:nvSpPr>
        <p:spPr>
          <a:xfrm>
            <a:off x="8009985" y="3971291"/>
            <a:ext cx="5231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...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7BE9428E-41DB-76C3-18F9-076C81CB5C56}"/>
              </a:ext>
            </a:extLst>
          </p:cNvPr>
          <p:cNvSpPr txBox="1"/>
          <p:nvPr/>
        </p:nvSpPr>
        <p:spPr>
          <a:xfrm>
            <a:off x="3527097" y="4003692"/>
            <a:ext cx="5231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...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63C15978-F355-8937-D838-3CB960BD8505}"/>
              </a:ext>
            </a:extLst>
          </p:cNvPr>
          <p:cNvSpPr txBox="1"/>
          <p:nvPr/>
        </p:nvSpPr>
        <p:spPr>
          <a:xfrm>
            <a:off x="7313263" y="5786029"/>
            <a:ext cx="191655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Parallel</a:t>
            </a:r>
          </a:p>
        </p:txBody>
      </p:sp>
    </p:spTree>
    <p:extLst>
      <p:ext uri="{BB962C8B-B14F-4D97-AF65-F5344CB8AC3E}">
        <p14:creationId xmlns:p14="http://schemas.microsoft.com/office/powerpoint/2010/main" val="282960487"/>
      </p:ext>
    </p:extLst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B6715D-FABC-8B11-BEE9-4AB61E4277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909" y="109881"/>
            <a:ext cx="11222181" cy="1421013"/>
          </a:xfrm>
        </p:spPr>
        <p:txBody>
          <a:bodyPr>
            <a:normAutofit fontScale="90000"/>
          </a:bodyPr>
          <a:lstStyle/>
          <a:p>
            <a:r>
              <a:rPr lang="en-US" dirty="0"/>
              <a:t>Ensemble Learning: </a:t>
            </a:r>
            <a:br>
              <a:rPr lang="en-US" dirty="0"/>
            </a:br>
            <a:r>
              <a:rPr lang="en-US" dirty="0"/>
              <a:t>Boosting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87C966-8F08-2C1B-B856-3D7E04A22B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189</a:t>
            </a:fld>
            <a:endParaRPr lang="en-US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C0EA938E-D8B2-16F6-F028-DB8B5BB5F2F2}"/>
              </a:ext>
            </a:extLst>
          </p:cNvPr>
          <p:cNvCxnSpPr>
            <a:cxnSpLocks/>
            <a:stCxn id="7" idx="3"/>
            <a:endCxn id="9" idx="1"/>
          </p:cNvCxnSpPr>
          <p:nvPr/>
        </p:nvCxnSpPr>
        <p:spPr>
          <a:xfrm flipV="1">
            <a:off x="2224562" y="2424077"/>
            <a:ext cx="818124" cy="1216779"/>
          </a:xfrm>
          <a:prstGeom prst="straightConnector1">
            <a:avLst/>
          </a:prstGeom>
          <a:ln w="381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FE8CF79C-F81B-1EC2-C53E-EE7D0CC2E8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6789" y="2808595"/>
            <a:ext cx="1537773" cy="1664521"/>
          </a:xfrm>
          <a:prstGeom prst="roundRect">
            <a:avLst>
              <a:gd name="adj" fmla="val 6029"/>
            </a:avLst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Input </a:t>
            </a:r>
            <a:b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(x)</a:t>
            </a:r>
          </a:p>
          <a:p>
            <a:pPr algn="ctr">
              <a:defRPr/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Training</a:t>
            </a:r>
            <a:b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Set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9D32D2DB-C561-0C9B-B752-25BC868715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2686" y="2151026"/>
            <a:ext cx="1491930" cy="546101"/>
          </a:xfrm>
          <a:prstGeom prst="roundRect">
            <a:avLst>
              <a:gd name="adj" fmla="val 6029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Subset 1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77AB2824-07D0-2962-4834-501C63FDD7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2686" y="3367805"/>
            <a:ext cx="1491930" cy="546101"/>
          </a:xfrm>
          <a:prstGeom prst="roundRect">
            <a:avLst>
              <a:gd name="adj" fmla="val 6029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Subset 2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29825CC4-0100-849B-48F2-1DFF6D4541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2686" y="4971219"/>
            <a:ext cx="1491930" cy="546101"/>
          </a:xfrm>
          <a:prstGeom prst="roundRect">
            <a:avLst>
              <a:gd name="adj" fmla="val 6029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Subset m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D0037535-39A5-DE4C-07FD-2F0C24932A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02653" y="2007946"/>
            <a:ext cx="1537773" cy="832261"/>
          </a:xfrm>
          <a:prstGeom prst="roundRect">
            <a:avLst>
              <a:gd name="adj" fmla="val 6029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False</a:t>
            </a:r>
          </a:p>
          <a:p>
            <a:pPr algn="ctr">
              <a:defRPr/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Prediction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D63CD4A5-127E-D67E-EB31-439CB3F960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96711" y="4873317"/>
            <a:ext cx="1854200" cy="741903"/>
          </a:xfrm>
          <a:prstGeom prst="roundRect">
            <a:avLst>
              <a:gd name="adj" fmla="val 6029"/>
            </a:avLst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Overall Prediction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129D058-6383-7B52-5D09-D753AC83796C}"/>
              </a:ext>
            </a:extLst>
          </p:cNvPr>
          <p:cNvCxnSpPr>
            <a:cxnSpLocks/>
            <a:stCxn id="7" idx="3"/>
            <a:endCxn id="10" idx="1"/>
          </p:cNvCxnSpPr>
          <p:nvPr/>
        </p:nvCxnSpPr>
        <p:spPr>
          <a:xfrm>
            <a:off x="2224562" y="3640856"/>
            <a:ext cx="818124" cy="0"/>
          </a:xfrm>
          <a:prstGeom prst="straightConnector1">
            <a:avLst/>
          </a:prstGeom>
          <a:ln w="381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05A46BA-1DBA-DA8C-04D8-7B3745151041}"/>
              </a:ext>
            </a:extLst>
          </p:cNvPr>
          <p:cNvCxnSpPr>
            <a:cxnSpLocks/>
            <a:stCxn id="7" idx="3"/>
            <a:endCxn id="11" idx="1"/>
          </p:cNvCxnSpPr>
          <p:nvPr/>
        </p:nvCxnSpPr>
        <p:spPr>
          <a:xfrm>
            <a:off x="2224562" y="3640856"/>
            <a:ext cx="818124" cy="1603414"/>
          </a:xfrm>
          <a:prstGeom prst="straightConnector1">
            <a:avLst/>
          </a:prstGeom>
          <a:ln w="381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EEC7F6A7-CA2D-A09A-96E9-3076D9B63F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49774" y="2007946"/>
            <a:ext cx="1537773" cy="832261"/>
          </a:xfrm>
          <a:prstGeom prst="roundRect">
            <a:avLst>
              <a:gd name="adj" fmla="val 6029"/>
            </a:avLst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Weak </a:t>
            </a:r>
            <a:b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Learner 1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D62C2EA9-4930-1DA7-1398-38EB29346E34}"/>
              </a:ext>
            </a:extLst>
          </p:cNvPr>
          <p:cNvCxnSpPr>
            <a:cxnSpLocks/>
            <a:stCxn id="26" idx="3"/>
            <a:endCxn id="12" idx="1"/>
          </p:cNvCxnSpPr>
          <p:nvPr/>
        </p:nvCxnSpPr>
        <p:spPr>
          <a:xfrm>
            <a:off x="6787547" y="2424077"/>
            <a:ext cx="715106" cy="0"/>
          </a:xfrm>
          <a:prstGeom prst="straightConnector1">
            <a:avLst/>
          </a:prstGeom>
          <a:ln w="381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66BBCF37-E875-80E5-194F-D72E1A3FC6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49774" y="3224725"/>
            <a:ext cx="1537773" cy="832261"/>
          </a:xfrm>
          <a:prstGeom prst="roundRect">
            <a:avLst>
              <a:gd name="adj" fmla="val 6029"/>
            </a:avLst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Weak </a:t>
            </a:r>
            <a:b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Learner 2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88359662-05F0-DA01-5E8D-D752D4DEE5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49774" y="4828139"/>
            <a:ext cx="1537773" cy="832261"/>
          </a:xfrm>
          <a:prstGeom prst="roundRect">
            <a:avLst>
              <a:gd name="adj" fmla="val 6029"/>
            </a:avLst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Weak </a:t>
            </a:r>
            <a:b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Learner m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9BB0FFB7-592D-453E-3D27-6C3BF3F5FA36}"/>
              </a:ext>
            </a:extLst>
          </p:cNvPr>
          <p:cNvCxnSpPr>
            <a:cxnSpLocks/>
            <a:stCxn id="9" idx="3"/>
            <a:endCxn id="26" idx="1"/>
          </p:cNvCxnSpPr>
          <p:nvPr/>
        </p:nvCxnSpPr>
        <p:spPr>
          <a:xfrm>
            <a:off x="4534616" y="2424077"/>
            <a:ext cx="715158" cy="0"/>
          </a:xfrm>
          <a:prstGeom prst="straightConnector1">
            <a:avLst/>
          </a:prstGeom>
          <a:ln w="381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F1B97105-00AB-F39B-8568-7E942A15F514}"/>
              </a:ext>
            </a:extLst>
          </p:cNvPr>
          <p:cNvCxnSpPr>
            <a:cxnSpLocks/>
            <a:stCxn id="10" idx="3"/>
            <a:endCxn id="24" idx="1"/>
          </p:cNvCxnSpPr>
          <p:nvPr/>
        </p:nvCxnSpPr>
        <p:spPr>
          <a:xfrm>
            <a:off x="4534616" y="3640856"/>
            <a:ext cx="715158" cy="0"/>
          </a:xfrm>
          <a:prstGeom prst="straightConnector1">
            <a:avLst/>
          </a:prstGeom>
          <a:ln w="381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CE53BED1-BE58-F640-13B9-2E2C9E24E146}"/>
              </a:ext>
            </a:extLst>
          </p:cNvPr>
          <p:cNvCxnSpPr>
            <a:cxnSpLocks/>
            <a:stCxn id="11" idx="3"/>
            <a:endCxn id="25" idx="1"/>
          </p:cNvCxnSpPr>
          <p:nvPr/>
        </p:nvCxnSpPr>
        <p:spPr>
          <a:xfrm>
            <a:off x="4534616" y="5244270"/>
            <a:ext cx="715158" cy="0"/>
          </a:xfrm>
          <a:prstGeom prst="straightConnector1">
            <a:avLst/>
          </a:prstGeom>
          <a:ln w="381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Rounded Rectangle 48">
            <a:extLst>
              <a:ext uri="{FF2B5EF4-FFF2-40B4-BE49-F238E27FC236}">
                <a16:creationId xmlns:a16="http://schemas.microsoft.com/office/drawing/2014/main" id="{2DA47152-6CFA-DA1D-61AA-521532B165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02653" y="3224725"/>
            <a:ext cx="1537773" cy="832261"/>
          </a:xfrm>
          <a:prstGeom prst="roundRect">
            <a:avLst>
              <a:gd name="adj" fmla="val 6029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False</a:t>
            </a:r>
          </a:p>
          <a:p>
            <a:pPr algn="ctr">
              <a:defRPr/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Prediction</a:t>
            </a:r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BD9B81F9-5AC1-3248-74DC-7C7095AFED82}"/>
              </a:ext>
            </a:extLst>
          </p:cNvPr>
          <p:cNvCxnSpPr>
            <a:cxnSpLocks/>
            <a:stCxn id="24" idx="3"/>
            <a:endCxn id="49" idx="1"/>
          </p:cNvCxnSpPr>
          <p:nvPr/>
        </p:nvCxnSpPr>
        <p:spPr>
          <a:xfrm>
            <a:off x="6787547" y="3640856"/>
            <a:ext cx="715106" cy="0"/>
          </a:xfrm>
          <a:prstGeom prst="straightConnector1">
            <a:avLst/>
          </a:prstGeom>
          <a:ln w="381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4ABFA0C7-7CEA-2A8B-6FCF-067E46FF77D6}"/>
              </a:ext>
            </a:extLst>
          </p:cNvPr>
          <p:cNvCxnSpPr>
            <a:cxnSpLocks/>
            <a:stCxn id="25" idx="3"/>
            <a:endCxn id="13" idx="1"/>
          </p:cNvCxnSpPr>
          <p:nvPr/>
        </p:nvCxnSpPr>
        <p:spPr>
          <a:xfrm flipV="1">
            <a:off x="6787547" y="5244269"/>
            <a:ext cx="3009164" cy="1"/>
          </a:xfrm>
          <a:prstGeom prst="straightConnector1">
            <a:avLst/>
          </a:prstGeom>
          <a:ln w="381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Elbow Connector 66">
            <a:extLst>
              <a:ext uri="{FF2B5EF4-FFF2-40B4-BE49-F238E27FC236}">
                <a16:creationId xmlns:a16="http://schemas.microsoft.com/office/drawing/2014/main" id="{DE9473F7-2D49-ED26-D00E-17B0CB5F0A0D}"/>
              </a:ext>
            </a:extLst>
          </p:cNvPr>
          <p:cNvCxnSpPr>
            <a:cxnSpLocks/>
            <a:stCxn id="12" idx="3"/>
            <a:endCxn id="10" idx="0"/>
          </p:cNvCxnSpPr>
          <p:nvPr/>
        </p:nvCxnSpPr>
        <p:spPr>
          <a:xfrm flipH="1">
            <a:off x="3788651" y="2424077"/>
            <a:ext cx="5251775" cy="943728"/>
          </a:xfrm>
          <a:prstGeom prst="bentConnector4">
            <a:avLst>
              <a:gd name="adj1" fmla="val -4353"/>
              <a:gd name="adj2" fmla="val 63859"/>
            </a:avLst>
          </a:prstGeom>
          <a:ln w="381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2" name="TextBox 71">
            <a:extLst>
              <a:ext uri="{FF2B5EF4-FFF2-40B4-BE49-F238E27FC236}">
                <a16:creationId xmlns:a16="http://schemas.microsoft.com/office/drawing/2014/main" id="{A9DF1E6F-3624-4146-841A-B5E8EDDC4A86}"/>
              </a:ext>
            </a:extLst>
          </p:cNvPr>
          <p:cNvSpPr txBox="1"/>
          <p:nvPr/>
        </p:nvSpPr>
        <p:spPr>
          <a:xfrm>
            <a:off x="5757106" y="4057450"/>
            <a:ext cx="5231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...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AF573609-675A-82AF-AFCC-35DF76571BD8}"/>
              </a:ext>
            </a:extLst>
          </p:cNvPr>
          <p:cNvSpPr txBox="1"/>
          <p:nvPr/>
        </p:nvSpPr>
        <p:spPr>
          <a:xfrm>
            <a:off x="8009985" y="4035686"/>
            <a:ext cx="5231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...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7BE9428E-41DB-76C3-18F9-076C81CB5C56}"/>
              </a:ext>
            </a:extLst>
          </p:cNvPr>
          <p:cNvSpPr txBox="1"/>
          <p:nvPr/>
        </p:nvSpPr>
        <p:spPr>
          <a:xfrm>
            <a:off x="3527097" y="4068087"/>
            <a:ext cx="5231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...</a:t>
            </a:r>
          </a:p>
        </p:txBody>
      </p:sp>
      <p:cxnSp>
        <p:nvCxnSpPr>
          <p:cNvPr id="17" name="Elbow Connector 16">
            <a:extLst>
              <a:ext uri="{FF2B5EF4-FFF2-40B4-BE49-F238E27FC236}">
                <a16:creationId xmlns:a16="http://schemas.microsoft.com/office/drawing/2014/main" id="{B0F29852-3580-991E-CD37-FC602C64FACA}"/>
              </a:ext>
            </a:extLst>
          </p:cNvPr>
          <p:cNvCxnSpPr>
            <a:cxnSpLocks/>
            <a:stCxn id="49" idx="3"/>
            <a:endCxn id="11" idx="0"/>
          </p:cNvCxnSpPr>
          <p:nvPr/>
        </p:nvCxnSpPr>
        <p:spPr>
          <a:xfrm flipH="1">
            <a:off x="3788651" y="3640856"/>
            <a:ext cx="5251775" cy="1330363"/>
          </a:xfrm>
          <a:prstGeom prst="bentConnector4">
            <a:avLst>
              <a:gd name="adj1" fmla="val -4353"/>
              <a:gd name="adj2" fmla="val 65640"/>
            </a:avLst>
          </a:prstGeom>
          <a:ln w="381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DE5464A5-0852-8BD5-2BE6-3C9AEC836515}"/>
              </a:ext>
            </a:extLst>
          </p:cNvPr>
          <p:cNvSpPr txBox="1"/>
          <p:nvPr/>
        </p:nvSpPr>
        <p:spPr>
          <a:xfrm>
            <a:off x="6912834" y="5773150"/>
            <a:ext cx="271741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Sequential</a:t>
            </a:r>
          </a:p>
        </p:txBody>
      </p:sp>
    </p:spTree>
    <p:extLst>
      <p:ext uri="{BB962C8B-B14F-4D97-AF65-F5344CB8AC3E}">
        <p14:creationId xmlns:p14="http://schemas.microsoft.com/office/powerpoint/2010/main" val="13901695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564870-74C4-1144-9E9E-6F0C5B9B5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7200" dirty="0">
                <a:solidFill>
                  <a:srgbClr val="FF0000"/>
                </a:solidFill>
              </a:rPr>
              <a:t>Iris</a:t>
            </a:r>
            <a:r>
              <a:rPr lang="en-US" sz="7200" dirty="0">
                <a:solidFill>
                  <a:schemeClr val="accent1"/>
                </a:solidFill>
              </a:rPr>
              <a:t> flower data set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55D95A-204F-1E47-9AEB-0230C1D85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19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9E68F82-A7A3-E441-86F3-676F328E0223}"/>
              </a:ext>
            </a:extLst>
          </p:cNvPr>
          <p:cNvSpPr/>
          <p:nvPr/>
        </p:nvSpPr>
        <p:spPr>
          <a:xfrm>
            <a:off x="3116796" y="6597353"/>
            <a:ext cx="595840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suruchifialoke.com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/2016-10-13-machine-learning-tutorial-iris-classification/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80B2EA8-7D93-2D41-94AB-19C37257987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19796" y="2487082"/>
            <a:ext cx="2794000" cy="28861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F290481-F8B7-1944-93D5-5A02212FCB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0846" y="2464696"/>
            <a:ext cx="2794000" cy="2095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996A392-343E-6246-8C9C-A482F3C42F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1896" y="2487008"/>
            <a:ext cx="2794000" cy="22733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8D731EC-8282-BB4F-83AE-C97A2A1B3C89}"/>
              </a:ext>
            </a:extLst>
          </p:cNvPr>
          <p:cNvSpPr/>
          <p:nvPr/>
        </p:nvSpPr>
        <p:spPr>
          <a:xfrm>
            <a:off x="2211741" y="1646086"/>
            <a:ext cx="155151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</a:rPr>
              <a:t>setosa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04C5E59-436E-5B4C-83DE-81AEAA787921}"/>
              </a:ext>
            </a:extLst>
          </p:cNvPr>
          <p:cNvSpPr/>
          <p:nvPr/>
        </p:nvSpPr>
        <p:spPr>
          <a:xfrm>
            <a:off x="4777371" y="1646086"/>
            <a:ext cx="226145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versicolor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B6ACB85-4270-3140-B979-1B05F4B3A227}"/>
              </a:ext>
            </a:extLst>
          </p:cNvPr>
          <p:cNvSpPr/>
          <p:nvPr/>
        </p:nvSpPr>
        <p:spPr>
          <a:xfrm>
            <a:off x="7991788" y="1667587"/>
            <a:ext cx="196778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virginica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875E02F-4188-3648-8431-05EA9D7588DC}"/>
              </a:ext>
            </a:extLst>
          </p:cNvPr>
          <p:cNvSpPr/>
          <p:nvPr/>
        </p:nvSpPr>
        <p:spPr>
          <a:xfrm>
            <a:off x="3180488" y="6392325"/>
            <a:ext cx="595840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en.wikipedia.org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/wiki/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Iris_flower_data_set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3892748"/>
      </p:ext>
    </p:extLst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B6715D-FABC-8B11-BEE9-4AB61E4277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83588"/>
            <a:ext cx="11222181" cy="1163968"/>
          </a:xfrm>
        </p:spPr>
        <p:txBody>
          <a:bodyPr>
            <a:normAutofit fontScale="90000"/>
          </a:bodyPr>
          <a:lstStyle/>
          <a:p>
            <a:r>
              <a:rPr lang="en-US" dirty="0"/>
              <a:t>Ensemble Learning: </a:t>
            </a:r>
            <a:br>
              <a:rPr lang="en-US" dirty="0"/>
            </a:br>
            <a:r>
              <a:rPr lang="en-US" dirty="0"/>
              <a:t>Stacking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87C966-8F08-2C1B-B856-3D7E04A22B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190</a:t>
            </a:fld>
            <a:endParaRPr lang="en-US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C0EA938E-D8B2-16F6-F028-DB8B5BB5F2F2}"/>
              </a:ext>
            </a:extLst>
          </p:cNvPr>
          <p:cNvCxnSpPr>
            <a:cxnSpLocks/>
            <a:stCxn id="7" idx="3"/>
            <a:endCxn id="9" idx="1"/>
          </p:cNvCxnSpPr>
          <p:nvPr/>
        </p:nvCxnSpPr>
        <p:spPr>
          <a:xfrm flipV="1">
            <a:off x="2224562" y="2546350"/>
            <a:ext cx="818124" cy="1094506"/>
          </a:xfrm>
          <a:prstGeom prst="straightConnector1">
            <a:avLst/>
          </a:prstGeom>
          <a:ln w="381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FE8CF79C-F81B-1EC2-C53E-EE7D0CC2E8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6789" y="2808595"/>
            <a:ext cx="1537773" cy="1664521"/>
          </a:xfrm>
          <a:prstGeom prst="roundRect">
            <a:avLst>
              <a:gd name="adj" fmla="val 6029"/>
            </a:avLst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Input </a:t>
            </a:r>
            <a:b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(x)</a:t>
            </a:r>
          </a:p>
          <a:p>
            <a:pPr algn="ctr">
              <a:defRPr/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Training</a:t>
            </a:r>
            <a:b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Set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9D32D2DB-C561-0C9B-B752-25BC868715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2686" y="2273299"/>
            <a:ext cx="1491930" cy="546101"/>
          </a:xfrm>
          <a:prstGeom prst="roundRect">
            <a:avLst>
              <a:gd name="adj" fmla="val 6029"/>
            </a:avLst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Model 1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77AB2824-07D0-2962-4834-501C63FDD7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2686" y="3367805"/>
            <a:ext cx="1491930" cy="546101"/>
          </a:xfrm>
          <a:prstGeom prst="roundRect">
            <a:avLst>
              <a:gd name="adj" fmla="val 6029"/>
            </a:avLst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Model 2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29825CC4-0100-849B-48F2-1DFF6D4541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2686" y="4509960"/>
            <a:ext cx="1491930" cy="546101"/>
          </a:xfrm>
          <a:prstGeom prst="roundRect">
            <a:avLst>
              <a:gd name="adj" fmla="val 6029"/>
            </a:avLst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Model 3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D0037535-39A5-DE4C-07FD-2F0C24932A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56868" y="3046924"/>
            <a:ext cx="1537773" cy="1187863"/>
          </a:xfrm>
          <a:prstGeom prst="roundRect">
            <a:avLst>
              <a:gd name="adj" fmla="val 6029"/>
            </a:avLst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Meta </a:t>
            </a:r>
            <a:b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Model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D63CD4A5-127E-D67E-EB31-439CB3F960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13373" y="3269904"/>
            <a:ext cx="1854200" cy="741903"/>
          </a:xfrm>
          <a:prstGeom prst="roundRect">
            <a:avLst>
              <a:gd name="adj" fmla="val 6029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Final </a:t>
            </a:r>
            <a:b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Prediction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129D058-6383-7B52-5D09-D753AC83796C}"/>
              </a:ext>
            </a:extLst>
          </p:cNvPr>
          <p:cNvCxnSpPr>
            <a:cxnSpLocks/>
            <a:stCxn id="7" idx="3"/>
            <a:endCxn id="10" idx="1"/>
          </p:cNvCxnSpPr>
          <p:nvPr/>
        </p:nvCxnSpPr>
        <p:spPr>
          <a:xfrm>
            <a:off x="2224562" y="3640856"/>
            <a:ext cx="818124" cy="0"/>
          </a:xfrm>
          <a:prstGeom prst="straightConnector1">
            <a:avLst/>
          </a:prstGeom>
          <a:ln w="381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05A46BA-1DBA-DA8C-04D8-7B3745151041}"/>
              </a:ext>
            </a:extLst>
          </p:cNvPr>
          <p:cNvCxnSpPr>
            <a:cxnSpLocks/>
            <a:stCxn id="7" idx="3"/>
            <a:endCxn id="11" idx="1"/>
          </p:cNvCxnSpPr>
          <p:nvPr/>
        </p:nvCxnSpPr>
        <p:spPr>
          <a:xfrm>
            <a:off x="2224562" y="3640856"/>
            <a:ext cx="818124" cy="1142155"/>
          </a:xfrm>
          <a:prstGeom prst="straightConnector1">
            <a:avLst/>
          </a:prstGeom>
          <a:ln w="381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3F25739-62EE-C591-E32A-F74ABD1C2ED0}"/>
              </a:ext>
            </a:extLst>
          </p:cNvPr>
          <p:cNvCxnSpPr>
            <a:cxnSpLocks/>
            <a:stCxn id="9" idx="3"/>
            <a:endCxn id="26" idx="1"/>
          </p:cNvCxnSpPr>
          <p:nvPr/>
        </p:nvCxnSpPr>
        <p:spPr>
          <a:xfrm>
            <a:off x="4534616" y="2546350"/>
            <a:ext cx="754397" cy="1094506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D390ED9-4EF5-FA73-D23F-06C6A9E4F480}"/>
              </a:ext>
            </a:extLst>
          </p:cNvPr>
          <p:cNvCxnSpPr>
            <a:cxnSpLocks/>
            <a:stCxn id="12" idx="3"/>
            <a:endCxn id="13" idx="1"/>
          </p:cNvCxnSpPr>
          <p:nvPr/>
        </p:nvCxnSpPr>
        <p:spPr>
          <a:xfrm>
            <a:off x="8994641" y="3640856"/>
            <a:ext cx="518732" cy="0"/>
          </a:xfrm>
          <a:prstGeom prst="straightConnector1">
            <a:avLst/>
          </a:prstGeom>
          <a:ln w="381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EEC7F6A7-CA2D-A09A-96E9-3076D9B63F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9013" y="2808595"/>
            <a:ext cx="1537773" cy="1664521"/>
          </a:xfrm>
          <a:prstGeom prst="roundRect">
            <a:avLst>
              <a:gd name="adj" fmla="val 6029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New</a:t>
            </a:r>
          </a:p>
          <a:p>
            <a:pPr algn="ctr">
              <a:defRPr/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Training</a:t>
            </a:r>
            <a:b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Dataset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D62C2EA9-4930-1DA7-1398-38EB29346E34}"/>
              </a:ext>
            </a:extLst>
          </p:cNvPr>
          <p:cNvCxnSpPr>
            <a:cxnSpLocks/>
            <a:stCxn id="26" idx="3"/>
            <a:endCxn id="12" idx="1"/>
          </p:cNvCxnSpPr>
          <p:nvPr/>
        </p:nvCxnSpPr>
        <p:spPr>
          <a:xfrm>
            <a:off x="6826786" y="3640856"/>
            <a:ext cx="630082" cy="0"/>
          </a:xfrm>
          <a:prstGeom prst="straightConnector1">
            <a:avLst/>
          </a:prstGeom>
          <a:ln w="381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18E52382-252E-183E-5C7D-7B8413C58CF2}"/>
              </a:ext>
            </a:extLst>
          </p:cNvPr>
          <p:cNvCxnSpPr>
            <a:cxnSpLocks/>
            <a:stCxn id="10" idx="3"/>
            <a:endCxn id="26" idx="1"/>
          </p:cNvCxnSpPr>
          <p:nvPr/>
        </p:nvCxnSpPr>
        <p:spPr>
          <a:xfrm>
            <a:off x="4534616" y="3640856"/>
            <a:ext cx="754397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E1B82AE1-820F-E5A9-2A30-DF4890526C0E}"/>
              </a:ext>
            </a:extLst>
          </p:cNvPr>
          <p:cNvCxnSpPr>
            <a:cxnSpLocks/>
            <a:stCxn id="11" idx="3"/>
            <a:endCxn id="26" idx="1"/>
          </p:cNvCxnSpPr>
          <p:nvPr/>
        </p:nvCxnSpPr>
        <p:spPr>
          <a:xfrm flipV="1">
            <a:off x="4534616" y="3640856"/>
            <a:ext cx="754397" cy="1142155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4893517"/>
      </p:ext>
    </p:extLst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B6715D-FABC-8B11-BEE9-4AB61E4277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909" y="56102"/>
            <a:ext cx="11222181" cy="1280790"/>
          </a:xfrm>
        </p:spPr>
        <p:txBody>
          <a:bodyPr>
            <a:normAutofit fontScale="90000"/>
          </a:bodyPr>
          <a:lstStyle/>
          <a:p>
            <a:r>
              <a:rPr lang="en-US" dirty="0"/>
              <a:t>Ensemble Learning: </a:t>
            </a:r>
            <a:br>
              <a:rPr lang="en-US" dirty="0"/>
            </a:br>
            <a:r>
              <a:rPr lang="en-US" dirty="0"/>
              <a:t>Voting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87C966-8F08-2C1B-B856-3D7E04A22B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191</a:t>
            </a:fld>
            <a:endParaRPr lang="en-US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C68D2BDE-B7AA-941E-93EF-630538B1223B}"/>
              </a:ext>
            </a:extLst>
          </p:cNvPr>
          <p:cNvCxnSpPr>
            <a:cxnSpLocks/>
            <a:endCxn id="10" idx="1"/>
          </p:cNvCxnSpPr>
          <p:nvPr/>
        </p:nvCxnSpPr>
        <p:spPr>
          <a:xfrm flipV="1">
            <a:off x="2352835" y="2546350"/>
            <a:ext cx="1736565" cy="1077472"/>
          </a:xfrm>
          <a:prstGeom prst="straightConnector1">
            <a:avLst/>
          </a:prstGeom>
          <a:ln w="381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03E4D3AB-5BC9-68E6-4259-A0C33E5732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4427" y="2780478"/>
            <a:ext cx="1537773" cy="1664521"/>
          </a:xfrm>
          <a:prstGeom prst="roundRect">
            <a:avLst>
              <a:gd name="adj" fmla="val 6029"/>
            </a:avLst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Input </a:t>
            </a:r>
            <a:b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(x)</a:t>
            </a:r>
          </a:p>
          <a:p>
            <a:pPr algn="ctr">
              <a:defRPr/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Training</a:t>
            </a:r>
            <a:b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Set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C762E34D-23D7-3A7E-3EE7-AFC35DBE33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9400" y="2273299"/>
            <a:ext cx="1854200" cy="546101"/>
          </a:xfrm>
          <a:prstGeom prst="roundRect">
            <a:avLst>
              <a:gd name="adj" fmla="val 6029"/>
            </a:avLst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Model 1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6E534EA8-36C5-6EC4-6273-2F9D7B90DD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0670" y="3339688"/>
            <a:ext cx="1854200" cy="546101"/>
          </a:xfrm>
          <a:prstGeom prst="roundRect">
            <a:avLst>
              <a:gd name="adj" fmla="val 6029"/>
            </a:avLst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Model 2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3A9D8B38-21BD-57F5-5488-EFF0FFF379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0670" y="4509960"/>
            <a:ext cx="1854200" cy="546101"/>
          </a:xfrm>
          <a:prstGeom prst="roundRect">
            <a:avLst>
              <a:gd name="adj" fmla="val 6029"/>
            </a:avLst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Model 3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4C200A3C-1D11-140D-3094-88BCAC0B64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27900" y="3018807"/>
            <a:ext cx="1130300" cy="1187863"/>
          </a:xfrm>
          <a:prstGeom prst="roundRect">
            <a:avLst>
              <a:gd name="adj" fmla="val 6029"/>
            </a:avLst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Voting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3CB7F3A3-2CBF-FB74-A817-D078047DAA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13373" y="3241787"/>
            <a:ext cx="1854200" cy="741903"/>
          </a:xfrm>
          <a:prstGeom prst="roundRect">
            <a:avLst>
              <a:gd name="adj" fmla="val 6029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Final </a:t>
            </a:r>
            <a:b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Prediction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5EADE4D-1E3A-34B2-18AD-5948A134C1B2}"/>
              </a:ext>
            </a:extLst>
          </p:cNvPr>
          <p:cNvCxnSpPr>
            <a:cxnSpLocks/>
            <a:stCxn id="7" idx="3"/>
            <a:endCxn id="11" idx="1"/>
          </p:cNvCxnSpPr>
          <p:nvPr/>
        </p:nvCxnSpPr>
        <p:spPr>
          <a:xfrm>
            <a:off x="2362200" y="3612739"/>
            <a:ext cx="1708470" cy="0"/>
          </a:xfrm>
          <a:prstGeom prst="straightConnector1">
            <a:avLst/>
          </a:prstGeom>
          <a:ln w="381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DADBCAF8-0F6E-BC0E-63F4-0448DD332EC8}"/>
              </a:ext>
            </a:extLst>
          </p:cNvPr>
          <p:cNvCxnSpPr>
            <a:cxnSpLocks/>
            <a:stCxn id="7" idx="3"/>
            <a:endCxn id="12" idx="1"/>
          </p:cNvCxnSpPr>
          <p:nvPr/>
        </p:nvCxnSpPr>
        <p:spPr>
          <a:xfrm>
            <a:off x="2362200" y="3612739"/>
            <a:ext cx="1708470" cy="1170272"/>
          </a:xfrm>
          <a:prstGeom prst="straightConnector1">
            <a:avLst/>
          </a:prstGeom>
          <a:ln w="381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C71C14E2-410D-DDCC-FFAC-50ABDCAE194F}"/>
              </a:ext>
            </a:extLst>
          </p:cNvPr>
          <p:cNvCxnSpPr>
            <a:cxnSpLocks/>
            <a:stCxn id="15" idx="3"/>
            <a:endCxn id="16" idx="1"/>
          </p:cNvCxnSpPr>
          <p:nvPr/>
        </p:nvCxnSpPr>
        <p:spPr>
          <a:xfrm>
            <a:off x="8458200" y="3612739"/>
            <a:ext cx="1055173" cy="0"/>
          </a:xfrm>
          <a:prstGeom prst="straightConnector1">
            <a:avLst/>
          </a:prstGeom>
          <a:ln w="381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555AEDA1-A334-7F37-76B2-E058573FCA92}"/>
              </a:ext>
            </a:extLst>
          </p:cNvPr>
          <p:cNvCxnSpPr>
            <a:cxnSpLocks/>
            <a:stCxn id="10" idx="3"/>
            <a:endCxn id="15" idx="1"/>
          </p:cNvCxnSpPr>
          <p:nvPr/>
        </p:nvCxnSpPr>
        <p:spPr>
          <a:xfrm>
            <a:off x="5943600" y="2546350"/>
            <a:ext cx="1384300" cy="1066389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B413405C-91A6-EAB3-F1FD-1F21F2F6B4C6}"/>
              </a:ext>
            </a:extLst>
          </p:cNvPr>
          <p:cNvCxnSpPr>
            <a:cxnSpLocks/>
            <a:stCxn id="11" idx="3"/>
            <a:endCxn id="15" idx="1"/>
          </p:cNvCxnSpPr>
          <p:nvPr/>
        </p:nvCxnSpPr>
        <p:spPr>
          <a:xfrm>
            <a:off x="5924870" y="3612739"/>
            <a:ext cx="1403030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0B2AAC9C-0F4C-FBC9-814D-2E2B85B39EDA}"/>
              </a:ext>
            </a:extLst>
          </p:cNvPr>
          <p:cNvCxnSpPr>
            <a:cxnSpLocks/>
            <a:stCxn id="12" idx="3"/>
            <a:endCxn id="15" idx="1"/>
          </p:cNvCxnSpPr>
          <p:nvPr/>
        </p:nvCxnSpPr>
        <p:spPr>
          <a:xfrm flipV="1">
            <a:off x="5924870" y="3612739"/>
            <a:ext cx="1403030" cy="1170272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9572009"/>
      </p:ext>
    </p:extLst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7DE75B-B5BC-B142-9989-EC67B09802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0077" y="1196753"/>
            <a:ext cx="9707671" cy="5263658"/>
          </a:xfrm>
        </p:spPr>
        <p:txBody>
          <a:bodyPr>
            <a:normAutofit lnSpcReduction="10000"/>
          </a:bodyPr>
          <a:lstStyle/>
          <a:p>
            <a:r>
              <a:rPr lang="en-US" sz="4000" dirty="0">
                <a:solidFill>
                  <a:srgbClr val="C00000"/>
                </a:solidFill>
              </a:rPr>
              <a:t>Bagging</a:t>
            </a:r>
          </a:p>
          <a:p>
            <a:pPr lvl="1"/>
            <a:r>
              <a:rPr lang="en-US" sz="3600" dirty="0"/>
              <a:t>Generate distinct training sets by sampling with replacement from the original training set.</a:t>
            </a:r>
          </a:p>
          <a:p>
            <a:r>
              <a:rPr lang="en-US" sz="4000" dirty="0"/>
              <a:t>Classification:</a:t>
            </a:r>
          </a:p>
          <a:p>
            <a:pPr lvl="1"/>
            <a:r>
              <a:rPr lang="en-US" sz="3600" dirty="0"/>
              <a:t>Plurality Vote (Majority Vote)</a:t>
            </a:r>
          </a:p>
          <a:p>
            <a:r>
              <a:rPr lang="en-US" sz="4000" dirty="0"/>
              <a:t>Regression:</a:t>
            </a:r>
          </a:p>
          <a:p>
            <a:pPr lvl="1"/>
            <a:r>
              <a:rPr lang="en-US" sz="3600" dirty="0"/>
              <a:t>Average</a:t>
            </a:r>
          </a:p>
          <a:p>
            <a:endParaRPr lang="en-US" sz="4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192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C8621-7DA8-C04B-86FE-5D18631C4E40}"/>
              </a:ext>
            </a:extLst>
          </p:cNvPr>
          <p:cNvSpPr/>
          <p:nvPr/>
        </p:nvSpPr>
        <p:spPr>
          <a:xfrm>
            <a:off x="2581501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7" y="125761"/>
            <a:ext cx="8496944" cy="1070993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Ensemble Learning: Bagging</a:t>
            </a:r>
          </a:p>
        </p:txBody>
      </p:sp>
    </p:spTree>
    <p:extLst>
      <p:ext uri="{BB962C8B-B14F-4D97-AF65-F5344CB8AC3E}">
        <p14:creationId xmlns:p14="http://schemas.microsoft.com/office/powerpoint/2010/main" val="1328230981"/>
      </p:ext>
    </p:extLst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7DE75B-B5BC-B142-9989-EC67B09802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5129" y="1196753"/>
            <a:ext cx="9657567" cy="5263658"/>
          </a:xfrm>
        </p:spPr>
        <p:txBody>
          <a:bodyPr/>
          <a:lstStyle/>
          <a:p>
            <a:r>
              <a:rPr lang="en-US" sz="4000" dirty="0">
                <a:solidFill>
                  <a:srgbClr val="C00000"/>
                </a:solidFill>
              </a:rPr>
              <a:t>Random forest </a:t>
            </a:r>
            <a:r>
              <a:rPr lang="en-US" sz="4000" dirty="0"/>
              <a:t>model is a form of </a:t>
            </a:r>
            <a:r>
              <a:rPr lang="en-US" sz="4000" dirty="0">
                <a:solidFill>
                  <a:srgbClr val="C00000"/>
                </a:solidFill>
              </a:rPr>
              <a:t>decision tree bagging </a:t>
            </a:r>
            <a:r>
              <a:rPr lang="en-US" sz="4000" dirty="0"/>
              <a:t>in which we take extra steps to make the ensemble of trees more diverse, to reduce variance.</a:t>
            </a:r>
          </a:p>
          <a:p>
            <a:r>
              <a:rPr lang="en-US" sz="4000" dirty="0"/>
              <a:t>The key idea is to randomly vary the </a:t>
            </a:r>
            <a:r>
              <a:rPr lang="en-US" sz="4000" dirty="0">
                <a:solidFill>
                  <a:srgbClr val="C00000"/>
                </a:solidFill>
              </a:rPr>
              <a:t>attribute</a:t>
            </a:r>
            <a:r>
              <a:rPr lang="en-US" sz="4000" dirty="0"/>
              <a:t> choices (rather than the training </a:t>
            </a:r>
            <a:r>
              <a:rPr lang="en-US" sz="4000" dirty="0">
                <a:solidFill>
                  <a:srgbClr val="C00000"/>
                </a:solidFill>
              </a:rPr>
              <a:t>examples</a:t>
            </a:r>
            <a:r>
              <a:rPr lang="en-US" sz="4000" dirty="0"/>
              <a:t>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193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C8621-7DA8-C04B-86FE-5D18631C4E40}"/>
              </a:ext>
            </a:extLst>
          </p:cNvPr>
          <p:cNvSpPr/>
          <p:nvPr/>
        </p:nvSpPr>
        <p:spPr>
          <a:xfrm>
            <a:off x="2581501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7" y="125761"/>
            <a:ext cx="8496944" cy="1070993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Ensemble Learning: Random forests</a:t>
            </a:r>
          </a:p>
        </p:txBody>
      </p:sp>
    </p:spTree>
    <p:extLst>
      <p:ext uri="{BB962C8B-B14F-4D97-AF65-F5344CB8AC3E}">
        <p14:creationId xmlns:p14="http://schemas.microsoft.com/office/powerpoint/2010/main" val="873840261"/>
      </p:ext>
    </p:extLst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7DE75B-B5BC-B142-9989-EC67B09802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1979" y="1196753"/>
            <a:ext cx="10083452" cy="5263658"/>
          </a:xfrm>
        </p:spPr>
        <p:txBody>
          <a:bodyPr/>
          <a:lstStyle/>
          <a:p>
            <a:r>
              <a:rPr lang="en-US" sz="4000" dirty="0">
                <a:solidFill>
                  <a:srgbClr val="C00000"/>
                </a:solidFill>
              </a:rPr>
              <a:t>Extremely randomized trees (</a:t>
            </a:r>
            <a:r>
              <a:rPr lang="en-US" sz="4000" dirty="0" err="1">
                <a:solidFill>
                  <a:srgbClr val="C00000"/>
                </a:solidFill>
              </a:rPr>
              <a:t>ExtraTrees</a:t>
            </a:r>
            <a:r>
              <a:rPr lang="en-US" sz="4000" dirty="0">
                <a:solidFill>
                  <a:srgbClr val="C00000"/>
                </a:solidFill>
              </a:rPr>
              <a:t>)</a:t>
            </a:r>
          </a:p>
          <a:p>
            <a:pPr lvl="1"/>
            <a:r>
              <a:rPr lang="en-US" sz="3600" dirty="0"/>
              <a:t>Use randomness in selecting the split point </a:t>
            </a:r>
            <a:r>
              <a:rPr lang="en-US" sz="3600" dirty="0">
                <a:solidFill>
                  <a:srgbClr val="C00000"/>
                </a:solidFill>
              </a:rPr>
              <a:t>value</a:t>
            </a:r>
          </a:p>
          <a:p>
            <a:pPr lvl="1"/>
            <a:r>
              <a:rPr lang="en-US" sz="3600" dirty="0"/>
              <a:t>for each selected attribute, we randomly sample several candidate values from a uniform distribution over the attribute’s range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194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C8621-7DA8-C04B-86FE-5D18631C4E40}"/>
              </a:ext>
            </a:extLst>
          </p:cNvPr>
          <p:cNvSpPr/>
          <p:nvPr/>
        </p:nvSpPr>
        <p:spPr>
          <a:xfrm>
            <a:off x="2581501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7" y="125761"/>
            <a:ext cx="8496944" cy="1070993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Ensemble Learning: Random forests</a:t>
            </a:r>
          </a:p>
        </p:txBody>
      </p:sp>
    </p:spTree>
    <p:extLst>
      <p:ext uri="{BB962C8B-B14F-4D97-AF65-F5344CB8AC3E}">
        <p14:creationId xmlns:p14="http://schemas.microsoft.com/office/powerpoint/2010/main" val="610046026"/>
      </p:ext>
    </p:extLst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7DE75B-B5BC-B142-9989-EC67B09802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9556" y="1052737"/>
            <a:ext cx="10170241" cy="5407675"/>
          </a:xfrm>
        </p:spPr>
        <p:txBody>
          <a:bodyPr/>
          <a:lstStyle/>
          <a:p>
            <a:r>
              <a:rPr lang="en-US" sz="4000" dirty="0">
                <a:solidFill>
                  <a:srgbClr val="C00000"/>
                </a:solidFill>
              </a:rPr>
              <a:t>Boosting</a:t>
            </a:r>
            <a:endParaRPr lang="en-US" sz="4000" dirty="0"/>
          </a:p>
          <a:p>
            <a:pPr lvl="1"/>
            <a:r>
              <a:rPr lang="en-US" sz="3600" dirty="0"/>
              <a:t>The most popular ensemble method</a:t>
            </a:r>
          </a:p>
          <a:p>
            <a:r>
              <a:rPr lang="en-US" sz="4000" dirty="0">
                <a:solidFill>
                  <a:srgbClr val="C00000"/>
                </a:solidFill>
              </a:rPr>
              <a:t>Weighted training set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195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C8621-7DA8-C04B-86FE-5D18631C4E40}"/>
              </a:ext>
            </a:extLst>
          </p:cNvPr>
          <p:cNvSpPr/>
          <p:nvPr/>
        </p:nvSpPr>
        <p:spPr>
          <a:xfrm>
            <a:off x="2581501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7" y="125761"/>
            <a:ext cx="8496944" cy="1070993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Ensemble Learning: Boosting</a:t>
            </a:r>
          </a:p>
        </p:txBody>
      </p:sp>
    </p:spTree>
    <p:extLst>
      <p:ext uri="{BB962C8B-B14F-4D97-AF65-F5344CB8AC3E}">
        <p14:creationId xmlns:p14="http://schemas.microsoft.com/office/powerpoint/2010/main" val="2514884371"/>
      </p:ext>
    </p:extLst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196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C8621-7DA8-C04B-86FE-5D18631C4E40}"/>
              </a:ext>
            </a:extLst>
          </p:cNvPr>
          <p:cNvSpPr/>
          <p:nvPr/>
        </p:nvSpPr>
        <p:spPr>
          <a:xfrm>
            <a:off x="2581501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7" y="125761"/>
            <a:ext cx="8496944" cy="1070993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Ensemble Learning: Boosting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C562961-8E16-FA44-B07B-694C6C1DD7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648" y="1124744"/>
            <a:ext cx="6410718" cy="5204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798640"/>
      </p:ext>
    </p:extLst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7DE75B-B5BC-B142-9989-EC67B09802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7133" y="1340768"/>
            <a:ext cx="10132663" cy="5238546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C00000"/>
                </a:solidFill>
              </a:rPr>
              <a:t>Gradient boosting</a:t>
            </a:r>
          </a:p>
          <a:p>
            <a:pPr lvl="1"/>
            <a:r>
              <a:rPr lang="en-US" sz="3600" dirty="0"/>
              <a:t>Gradient boosting is a form of boosting using gradient descent</a:t>
            </a:r>
          </a:p>
          <a:p>
            <a:r>
              <a:rPr lang="en-US" sz="4000" dirty="0">
                <a:solidFill>
                  <a:srgbClr val="C00000"/>
                </a:solidFill>
              </a:rPr>
              <a:t>Gradient boosting machines (GBM) </a:t>
            </a:r>
          </a:p>
          <a:p>
            <a:r>
              <a:rPr lang="en-US" sz="4000" dirty="0">
                <a:solidFill>
                  <a:srgbClr val="C00000"/>
                </a:solidFill>
              </a:rPr>
              <a:t>Gradient boosted regression trees (GBRT)</a:t>
            </a:r>
          </a:p>
          <a:p>
            <a:r>
              <a:rPr lang="en-US" sz="4000" dirty="0"/>
              <a:t>Popular method for regression and classification of factored tabular data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197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C8621-7DA8-C04B-86FE-5D18631C4E40}"/>
              </a:ext>
            </a:extLst>
          </p:cNvPr>
          <p:cNvSpPr/>
          <p:nvPr/>
        </p:nvSpPr>
        <p:spPr>
          <a:xfrm>
            <a:off x="2581501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7" y="125761"/>
            <a:ext cx="8496944" cy="1070993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Ensemble Learning: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Gradient boosting</a:t>
            </a:r>
          </a:p>
        </p:txBody>
      </p:sp>
    </p:spTree>
    <p:extLst>
      <p:ext uri="{BB962C8B-B14F-4D97-AF65-F5344CB8AC3E}">
        <p14:creationId xmlns:p14="http://schemas.microsoft.com/office/powerpoint/2010/main" val="241169041"/>
      </p:ext>
    </p:extLst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7DE75B-B5BC-B142-9989-EC67B09802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9556" y="1052737"/>
            <a:ext cx="10170241" cy="5407675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C00000"/>
                </a:solidFill>
              </a:rPr>
              <a:t>Staking</a:t>
            </a:r>
          </a:p>
          <a:p>
            <a:pPr lvl="1"/>
            <a:r>
              <a:rPr lang="en-US" sz="3600" dirty="0"/>
              <a:t>Stacked generalization combines </a:t>
            </a:r>
            <a:r>
              <a:rPr lang="en-US" sz="3600" dirty="0">
                <a:solidFill>
                  <a:srgbClr val="C00000"/>
                </a:solidFill>
              </a:rPr>
              <a:t>multiple base models </a:t>
            </a:r>
            <a:r>
              <a:rPr lang="en-US" sz="3600" dirty="0"/>
              <a:t>from </a:t>
            </a:r>
            <a:r>
              <a:rPr lang="en-US" sz="3600" dirty="0">
                <a:solidFill>
                  <a:srgbClr val="C00000"/>
                </a:solidFill>
              </a:rPr>
              <a:t>different model classes </a:t>
            </a:r>
            <a:r>
              <a:rPr lang="en-US" sz="3600" dirty="0"/>
              <a:t>trained on the </a:t>
            </a:r>
            <a:r>
              <a:rPr lang="en-US" sz="3600" dirty="0">
                <a:solidFill>
                  <a:srgbClr val="C00000"/>
                </a:solidFill>
              </a:rPr>
              <a:t>same data</a:t>
            </a:r>
            <a:r>
              <a:rPr lang="en-US" sz="3600" dirty="0"/>
              <a:t>.</a:t>
            </a:r>
          </a:p>
          <a:p>
            <a:r>
              <a:rPr lang="en-US" sz="4000" dirty="0"/>
              <a:t>Bagging</a:t>
            </a:r>
          </a:p>
          <a:p>
            <a:pPr lvl="1"/>
            <a:r>
              <a:rPr lang="en-US" sz="3600" dirty="0"/>
              <a:t>Combines multiple base models of the </a:t>
            </a:r>
            <a:r>
              <a:rPr lang="en-US" sz="3600" dirty="0">
                <a:solidFill>
                  <a:srgbClr val="C00000"/>
                </a:solidFill>
              </a:rPr>
              <a:t>same model class </a:t>
            </a:r>
            <a:r>
              <a:rPr lang="en-US" sz="3600" dirty="0"/>
              <a:t>trained on </a:t>
            </a:r>
            <a:r>
              <a:rPr lang="en-US" sz="3600" dirty="0">
                <a:solidFill>
                  <a:srgbClr val="C00000"/>
                </a:solidFill>
              </a:rPr>
              <a:t>different data</a:t>
            </a:r>
            <a:r>
              <a:rPr lang="en-US" sz="3600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198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C8621-7DA8-C04B-86FE-5D18631C4E40}"/>
              </a:ext>
            </a:extLst>
          </p:cNvPr>
          <p:cNvSpPr/>
          <p:nvPr/>
        </p:nvSpPr>
        <p:spPr>
          <a:xfrm>
            <a:off x="2581501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7" y="125761"/>
            <a:ext cx="8496944" cy="1070993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Ensemble Learning: Stacking</a:t>
            </a:r>
          </a:p>
        </p:txBody>
      </p:sp>
    </p:spTree>
    <p:extLst>
      <p:ext uri="{BB962C8B-B14F-4D97-AF65-F5344CB8AC3E}">
        <p14:creationId xmlns:p14="http://schemas.microsoft.com/office/powerpoint/2010/main" val="1147263447"/>
      </p:ext>
    </p:extLst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7DE75B-B5BC-B142-9989-EC67B09802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2185" y="1340768"/>
            <a:ext cx="10107611" cy="5238546"/>
          </a:xfrm>
        </p:spPr>
        <p:txBody>
          <a:bodyPr>
            <a:normAutofit/>
          </a:bodyPr>
          <a:lstStyle/>
          <a:p>
            <a:r>
              <a:rPr lang="en-US" sz="4000" dirty="0"/>
              <a:t>Online learning</a:t>
            </a:r>
          </a:p>
          <a:p>
            <a:pPr lvl="1"/>
            <a:r>
              <a:rPr lang="en-US" sz="4000" dirty="0"/>
              <a:t>Data are not </a:t>
            </a:r>
            <a:r>
              <a:rPr lang="en-US" sz="4000" dirty="0" err="1"/>
              <a:t>i.i.d</a:t>
            </a:r>
            <a:r>
              <a:rPr lang="en-US" sz="4000" dirty="0"/>
              <a:t>. </a:t>
            </a:r>
            <a:br>
              <a:rPr lang="en-US" sz="4000" dirty="0"/>
            </a:br>
            <a:r>
              <a:rPr lang="en-US" sz="4000" dirty="0"/>
              <a:t>(independent and identically distributed)</a:t>
            </a:r>
          </a:p>
          <a:p>
            <a:pPr lvl="1"/>
            <a:r>
              <a:rPr lang="en-US" sz="4000" dirty="0"/>
              <a:t>An agent receives an input 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40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4000" dirty="0"/>
              <a:t> from nature, predicts the corresponding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40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4000" dirty="0"/>
              <a:t> and then is told the correct answer.</a:t>
            </a:r>
          </a:p>
          <a:p>
            <a:endParaRPr lang="en-US" sz="4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199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C8621-7DA8-C04B-86FE-5D18631C4E40}"/>
              </a:ext>
            </a:extLst>
          </p:cNvPr>
          <p:cNvSpPr/>
          <p:nvPr/>
        </p:nvSpPr>
        <p:spPr>
          <a:xfrm>
            <a:off x="2581501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7" y="125761"/>
            <a:ext cx="8496944" cy="1070993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Ensemble Learning: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Online learning</a:t>
            </a:r>
          </a:p>
        </p:txBody>
      </p:sp>
    </p:spTree>
    <p:extLst>
      <p:ext uri="{BB962C8B-B14F-4D97-AF65-F5344CB8AC3E}">
        <p14:creationId xmlns:p14="http://schemas.microsoft.com/office/powerpoint/2010/main" val="18792477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DA260-D82C-834A-A2BC-FCBAD5A4C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7394"/>
            <a:ext cx="11222181" cy="903987"/>
          </a:xfrm>
        </p:spPr>
        <p:txBody>
          <a:bodyPr>
            <a:normAutofit/>
          </a:bodyPr>
          <a:lstStyle/>
          <a:p>
            <a:r>
              <a:rPr lang="en-US" dirty="0"/>
              <a:t>Syllabus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F60FD-04E7-6242-8CFB-A2F0A9F58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39092"/>
            <a:ext cx="11222181" cy="568380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dirty="0"/>
              <a:t>Week   Date   Subject/Topics</a:t>
            </a:r>
          </a:p>
          <a:p>
            <a:pPr marL="0" indent="0">
              <a:buNone/>
            </a:pPr>
            <a:r>
              <a:rPr lang="en-US" sz="2800" dirty="0"/>
              <a:t>1 2025/09/09 Introduction to Artificial Intelligence</a:t>
            </a:r>
          </a:p>
          <a:p>
            <a:pPr marL="0" indent="0">
              <a:buNone/>
            </a:pPr>
            <a:r>
              <a:rPr lang="en-US" sz="2800" dirty="0"/>
              <a:t>2 2025/09/16 Artificial Intelligence and Intelligent Agents; </a:t>
            </a:r>
            <a:br>
              <a:rPr lang="en-US" sz="2800" dirty="0"/>
            </a:br>
            <a:r>
              <a:rPr lang="en-US" sz="2800" dirty="0"/>
              <a:t>                          Problem Solving</a:t>
            </a:r>
          </a:p>
          <a:p>
            <a:pPr marL="0" indent="0">
              <a:buNone/>
            </a:pPr>
            <a:r>
              <a:rPr lang="en-US" sz="2800" dirty="0"/>
              <a:t>3 2025/09/23 Knowledge, Reasoning and Knowledge Representation;</a:t>
            </a:r>
            <a:br>
              <a:rPr lang="en-US" sz="2800" dirty="0"/>
            </a:br>
            <a:r>
              <a:rPr lang="en-US" sz="2800" dirty="0"/>
              <a:t>                          Uncertain Knowledge and Reasoning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7030A0"/>
                </a:solidFill>
              </a:rPr>
              <a:t>4 2025/09/30 Case Study on Artificial Intelligence I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C00000"/>
                </a:solidFill>
              </a:rPr>
              <a:t>5 2025/10/07 Machine Learning: Supervised and Unsupervised Learning;</a:t>
            </a:r>
            <a:br>
              <a:rPr lang="en-US" sz="2800" dirty="0">
                <a:solidFill>
                  <a:srgbClr val="C00000"/>
                </a:solidFill>
              </a:rPr>
            </a:br>
            <a:r>
              <a:rPr lang="en-US" sz="2800" dirty="0">
                <a:solidFill>
                  <a:srgbClr val="C00000"/>
                </a:solidFill>
              </a:rPr>
              <a:t>                          The Theory of Learning and Ensemble Learning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0E0B2-0864-5F44-9C79-2EC8070A3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C0774D-A256-BA43-877D-8F5FD06E48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EE8C73-3AA1-EA46-A8F6-0F326BF9EB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2068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55D95A-204F-1E47-9AEB-0230C1D85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20</a:t>
            </a:fld>
            <a:endParaRPr lang="zh-TW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85BCCD-D8D0-8A4A-B7AE-293D0DB74E6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8943" y="1124745"/>
            <a:ext cx="5734115" cy="5520889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3D7508CE-92C5-2F46-B018-8A7A29D95C40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105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sz="7200" dirty="0">
                <a:solidFill>
                  <a:srgbClr val="FF0000"/>
                </a:solidFill>
              </a:rPr>
              <a:t>Iris</a:t>
            </a:r>
            <a:r>
              <a:rPr lang="en-US" sz="7200" dirty="0">
                <a:solidFill>
                  <a:schemeClr val="accent1"/>
                </a:solidFill>
              </a:rPr>
              <a:t> </a:t>
            </a:r>
            <a:r>
              <a:rPr lang="en-US" sz="7200" dirty="0" err="1">
                <a:solidFill>
                  <a:schemeClr val="accent1"/>
                </a:solidFill>
              </a:rPr>
              <a:t>Classfication</a:t>
            </a:r>
            <a:endParaRPr lang="en-US" sz="7200" dirty="0">
              <a:solidFill>
                <a:schemeClr val="accent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B6FA0F1-EEE5-6A43-A722-F7E563C4A653}"/>
              </a:ext>
            </a:extLst>
          </p:cNvPr>
          <p:cNvSpPr/>
          <p:nvPr/>
        </p:nvSpPr>
        <p:spPr>
          <a:xfrm>
            <a:off x="3116796" y="6638768"/>
            <a:ext cx="595840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suruchifialoke.com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/2016-10-13-machine-learning-tutorial-iris-classification/</a:t>
            </a:r>
          </a:p>
        </p:txBody>
      </p:sp>
    </p:spTree>
    <p:extLst>
      <p:ext uri="{BB962C8B-B14F-4D97-AF65-F5344CB8AC3E}">
        <p14:creationId xmlns:p14="http://schemas.microsoft.com/office/powerpoint/2010/main" val="203823674"/>
      </p:ext>
    </p:extLst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AE2B88-65F4-DC89-7B73-8FFE45C93B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937" y="56101"/>
            <a:ext cx="11742124" cy="639540"/>
          </a:xfrm>
        </p:spPr>
        <p:txBody>
          <a:bodyPr>
            <a:normAutofit fontScale="90000"/>
          </a:bodyPr>
          <a:lstStyle/>
          <a:p>
            <a:r>
              <a:rPr lang="en-US" dirty="0"/>
              <a:t>Ensemble Learning and Data Augmentations (DA)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BCC8BEC-885C-06B5-0067-18DDAA4EA5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92096" y="727173"/>
            <a:ext cx="10665102" cy="5866603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A16594-52A1-4E8F-29BF-CBD884A43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200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47F7CEB-C86A-58F1-66DA-7451F2883CF3}"/>
              </a:ext>
            </a:extLst>
          </p:cNvPr>
          <p:cNvSpPr/>
          <p:nvPr/>
        </p:nvSpPr>
        <p:spPr>
          <a:xfrm>
            <a:off x="128797" y="6595631"/>
            <a:ext cx="1159214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spcBef>
                <a:spcPct val="30000"/>
              </a:spcBef>
              <a:defRPr/>
            </a:pPr>
            <a:r>
              <a:rPr lang="en-US" sz="9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</a:t>
            </a:r>
            <a:r>
              <a:rPr lang="en-US" altLang="zh-TW" sz="9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Khan, A. A., Chaudhari, O., &amp; Chandra, R. (2023). A review of ensemble learning and data augmentation models for class imbalanced problems: combination, implementation and evaluation. Expert Systems with Applications, 122778.</a:t>
            </a:r>
          </a:p>
        </p:txBody>
      </p:sp>
    </p:spTree>
    <p:extLst>
      <p:ext uri="{BB962C8B-B14F-4D97-AF65-F5344CB8AC3E}">
        <p14:creationId xmlns:p14="http://schemas.microsoft.com/office/powerpoint/2010/main" val="4141636775"/>
      </p:ext>
    </p:extLst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AE2B88-65F4-DC89-7B73-8FFE45C93B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937" y="56100"/>
            <a:ext cx="11742124" cy="1246227"/>
          </a:xfrm>
        </p:spPr>
        <p:txBody>
          <a:bodyPr>
            <a:normAutofit fontScale="90000"/>
          </a:bodyPr>
          <a:lstStyle/>
          <a:p>
            <a:r>
              <a:rPr lang="en-US" dirty="0"/>
              <a:t>ML Evaluation of Imbalanced Dataset:</a:t>
            </a:r>
            <a:br>
              <a:rPr lang="en-US" dirty="0"/>
            </a:br>
            <a:r>
              <a:rPr lang="en-US" dirty="0"/>
              <a:t>Ensemble Learning and Data Augmentations (DA)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A16594-52A1-4E8F-29BF-CBD884A43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201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47F7CEB-C86A-58F1-66DA-7451F2883CF3}"/>
              </a:ext>
            </a:extLst>
          </p:cNvPr>
          <p:cNvSpPr/>
          <p:nvPr/>
        </p:nvSpPr>
        <p:spPr>
          <a:xfrm>
            <a:off x="128797" y="6595631"/>
            <a:ext cx="1159214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spcBef>
                <a:spcPct val="30000"/>
              </a:spcBef>
              <a:defRPr/>
            </a:pPr>
            <a:r>
              <a:rPr lang="en-US" sz="9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</a:t>
            </a:r>
            <a:r>
              <a:rPr lang="en-US" altLang="zh-TW" sz="9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Khan, A. A., Chaudhari, O., &amp; Chandra, R. (2023). A review of ensemble learning and data augmentation models for class imbalanced problems: combination, implementation and evaluation. Expert Systems with Applications, 122778.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CE0D45-0F1B-5EA9-6838-7E09E7C564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926" y="2299856"/>
            <a:ext cx="11592147" cy="429324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4BC5FAB-8B67-BE0E-4BA7-424562EEE4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926" y="1333822"/>
            <a:ext cx="11592148" cy="1049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373773"/>
      </p:ext>
    </p:extLst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AE2B88-65F4-DC89-7B73-8FFE45C93B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937" y="56101"/>
            <a:ext cx="11742124" cy="639540"/>
          </a:xfrm>
        </p:spPr>
        <p:txBody>
          <a:bodyPr>
            <a:normAutofit fontScale="90000"/>
          </a:bodyPr>
          <a:lstStyle/>
          <a:p>
            <a:r>
              <a:rPr lang="en-US" dirty="0"/>
              <a:t>Kaggle Datasets for Machine Learning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A16594-52A1-4E8F-29BF-CBD884A43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202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47F7CEB-C86A-58F1-66DA-7451F2883CF3}"/>
              </a:ext>
            </a:extLst>
          </p:cNvPr>
          <p:cNvSpPr/>
          <p:nvPr/>
        </p:nvSpPr>
        <p:spPr>
          <a:xfrm>
            <a:off x="128797" y="6595631"/>
            <a:ext cx="1159214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spcBef>
                <a:spcPct val="30000"/>
              </a:spcBef>
              <a:defRPr/>
            </a:pPr>
            <a:r>
              <a:rPr lang="en-US" sz="9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</a:t>
            </a:r>
            <a:r>
              <a:rPr lang="en-US" altLang="zh-TW" sz="9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  <a:hlinkClick r:id="rId2"/>
              </a:rPr>
              <a:t>https://www.kaggle.com/datasets?search=ESG</a:t>
            </a:r>
            <a:endParaRPr lang="en-US" altLang="zh-TW" sz="900" dirty="0">
              <a:solidFill>
                <a:schemeClr val="bg1">
                  <a:lumMod val="75000"/>
                </a:schemeClr>
              </a:solidFill>
              <a:latin typeface="Calibri" charset="0"/>
              <a:ea typeface="標楷體" charset="0"/>
              <a:cs typeface="標楷體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99EB658-5AC7-F4B9-C937-ACD6550EDB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81" y="834960"/>
            <a:ext cx="10210635" cy="5727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51752"/>
      </p:ext>
    </p:extLst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AE2B88-65F4-DC89-7B73-8FFE45C93B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937" y="56101"/>
            <a:ext cx="11742124" cy="639540"/>
          </a:xfrm>
        </p:spPr>
        <p:txBody>
          <a:bodyPr>
            <a:normAutofit fontScale="90000"/>
          </a:bodyPr>
          <a:lstStyle/>
          <a:p>
            <a:r>
              <a:rPr lang="en-US" dirty="0"/>
              <a:t>Kaggle Datasets for Machine Learning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A16594-52A1-4E8F-29BF-CBD884A43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203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47F7CEB-C86A-58F1-66DA-7451F2883CF3}"/>
              </a:ext>
            </a:extLst>
          </p:cNvPr>
          <p:cNvSpPr/>
          <p:nvPr/>
        </p:nvSpPr>
        <p:spPr>
          <a:xfrm>
            <a:off x="128797" y="6595631"/>
            <a:ext cx="1159214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spcBef>
                <a:spcPct val="30000"/>
              </a:spcBef>
              <a:defRPr/>
            </a:pPr>
            <a:r>
              <a:rPr lang="en-US" sz="9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</a:t>
            </a:r>
            <a:r>
              <a:rPr lang="en-US" altLang="zh-TW" sz="9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  <a:hlinkClick r:id="rId2"/>
              </a:rPr>
              <a:t>https://www.kaggle.com/datasets?search=credit+card&amp;sort=votes</a:t>
            </a:r>
            <a:endParaRPr lang="en-US" altLang="zh-TW" sz="900" dirty="0">
              <a:solidFill>
                <a:schemeClr val="bg1">
                  <a:lumMod val="75000"/>
                </a:schemeClr>
              </a:solidFill>
              <a:latin typeface="Calibri" charset="0"/>
              <a:ea typeface="標楷體" charset="0"/>
              <a:cs typeface="標楷體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9E2C3B-A34B-4839-28D0-6DCE10EA50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313" y="730648"/>
            <a:ext cx="10195371" cy="5864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700309"/>
      </p:ext>
    </p:extLst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AE2B88-65F4-DC89-7B73-8FFE45C93B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937" y="56101"/>
            <a:ext cx="11742124" cy="639540"/>
          </a:xfrm>
        </p:spPr>
        <p:txBody>
          <a:bodyPr>
            <a:normAutofit fontScale="90000"/>
          </a:bodyPr>
          <a:lstStyle/>
          <a:p>
            <a:r>
              <a:rPr lang="en-US" dirty="0"/>
              <a:t>Kaggle Datasets: Credit Card Fraud Detection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A16594-52A1-4E8F-29BF-CBD884A43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204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47F7CEB-C86A-58F1-66DA-7451F2883CF3}"/>
              </a:ext>
            </a:extLst>
          </p:cNvPr>
          <p:cNvSpPr/>
          <p:nvPr/>
        </p:nvSpPr>
        <p:spPr>
          <a:xfrm>
            <a:off x="128797" y="6595631"/>
            <a:ext cx="1159214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spcBef>
                <a:spcPct val="30000"/>
              </a:spcBef>
              <a:defRPr/>
            </a:pPr>
            <a:r>
              <a:rPr lang="en-US" sz="9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</a:t>
            </a:r>
            <a:r>
              <a:rPr lang="en-US" altLang="zh-TW" sz="9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  <a:hlinkClick r:id="rId2"/>
              </a:rPr>
              <a:t>https://www.kaggle.com/datasets/mlg-ulb/creditcardfraud</a:t>
            </a:r>
            <a:endParaRPr lang="en-US" altLang="zh-TW" sz="900" dirty="0">
              <a:solidFill>
                <a:schemeClr val="bg1">
                  <a:lumMod val="75000"/>
                </a:schemeClr>
              </a:solidFill>
              <a:latin typeface="Calibri" charset="0"/>
              <a:ea typeface="標楷體" charset="0"/>
              <a:cs typeface="標楷體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87647B-4875-F7EB-D87E-04E5D47257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797" y="962865"/>
            <a:ext cx="10892403" cy="5582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166412"/>
      </p:ext>
    </p:extLst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AE2B88-65F4-DC89-7B73-8FFE45C93B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937" y="56101"/>
            <a:ext cx="11742124" cy="639540"/>
          </a:xfrm>
        </p:spPr>
        <p:txBody>
          <a:bodyPr>
            <a:normAutofit fontScale="90000"/>
          </a:bodyPr>
          <a:lstStyle/>
          <a:p>
            <a:r>
              <a:rPr lang="en-US" dirty="0"/>
              <a:t>Kaggle Code: Credit Card Fraud Detection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A16594-52A1-4E8F-29BF-CBD884A43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205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47F7CEB-C86A-58F1-66DA-7451F2883CF3}"/>
              </a:ext>
            </a:extLst>
          </p:cNvPr>
          <p:cNvSpPr/>
          <p:nvPr/>
        </p:nvSpPr>
        <p:spPr>
          <a:xfrm>
            <a:off x="128797" y="6595631"/>
            <a:ext cx="1159214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spcBef>
                <a:spcPct val="30000"/>
              </a:spcBef>
              <a:defRPr/>
            </a:pPr>
            <a:r>
              <a:rPr lang="en-US" sz="9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</a:t>
            </a:r>
            <a:r>
              <a:rPr lang="en-US" altLang="zh-TW" sz="9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  <a:hlinkClick r:id="rId2"/>
              </a:rPr>
              <a:t>https://www.kaggle.com/datasets/mlg-ulb/creditcardfraud/code?datasetId=310&amp;sortBy=voteCount</a:t>
            </a:r>
            <a:endParaRPr lang="en-US" altLang="zh-TW" sz="900" dirty="0">
              <a:solidFill>
                <a:schemeClr val="bg1">
                  <a:lumMod val="75000"/>
                </a:schemeClr>
              </a:solidFill>
              <a:latin typeface="Calibri" charset="0"/>
              <a:ea typeface="標楷體" charset="0"/>
              <a:cs typeface="標楷體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64F6E67-B54B-F357-2D70-C7886CCBF6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601" y="1140931"/>
            <a:ext cx="11450795" cy="5313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643192"/>
      </p:ext>
    </p:extLst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AE2B88-65F4-DC89-7B73-8FFE45C93B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937" y="56101"/>
            <a:ext cx="11742124" cy="639540"/>
          </a:xfrm>
        </p:spPr>
        <p:txBody>
          <a:bodyPr>
            <a:normAutofit fontScale="90000"/>
          </a:bodyPr>
          <a:lstStyle/>
          <a:p>
            <a:r>
              <a:rPr lang="en-US" dirty="0"/>
              <a:t>Kaggle Code: Credit Card Fraud Detection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A16594-52A1-4E8F-29BF-CBD884A43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206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47F7CEB-C86A-58F1-66DA-7451F2883CF3}"/>
              </a:ext>
            </a:extLst>
          </p:cNvPr>
          <p:cNvSpPr/>
          <p:nvPr/>
        </p:nvSpPr>
        <p:spPr>
          <a:xfrm>
            <a:off x="128797" y="6595631"/>
            <a:ext cx="1159214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spcBef>
                <a:spcPct val="30000"/>
              </a:spcBef>
              <a:defRPr/>
            </a:pPr>
            <a:r>
              <a:rPr lang="en-US" sz="9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</a:t>
            </a:r>
            <a:r>
              <a:rPr lang="en-US" altLang="zh-TW" sz="9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  <a:hlinkClick r:id="rId2"/>
              </a:rPr>
              <a:t>https://www.kaggle.com/code/janiobachmann/credit-fraud-dealing-with-imbalanced-datasets</a:t>
            </a:r>
            <a:endParaRPr lang="en-US" altLang="zh-TW" sz="900" dirty="0">
              <a:solidFill>
                <a:schemeClr val="bg1">
                  <a:lumMod val="75000"/>
                </a:schemeClr>
              </a:solidFill>
              <a:latin typeface="Calibri" charset="0"/>
              <a:ea typeface="標楷體" charset="0"/>
              <a:cs typeface="標楷體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0A641B-CDDE-1135-C702-F620CFD800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7132" y="675997"/>
            <a:ext cx="9131120" cy="5886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69284"/>
      </p:ext>
    </p:extLst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38D9D0-EE05-E744-B9B4-A3505E4CC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7263" y="274638"/>
            <a:ext cx="10358437" cy="6245225"/>
          </a:xfrm>
        </p:spPr>
        <p:txBody>
          <a:bodyPr>
            <a:normAutofit/>
          </a:bodyPr>
          <a:lstStyle/>
          <a:p>
            <a:r>
              <a:rPr lang="en-US" sz="8000" dirty="0">
                <a:solidFill>
                  <a:srgbClr val="C00000"/>
                </a:solidFill>
              </a:rPr>
              <a:t>Meta Learning:</a:t>
            </a:r>
            <a:br>
              <a:rPr lang="en-US" sz="8000" dirty="0">
                <a:solidFill>
                  <a:srgbClr val="C00000"/>
                </a:solidFill>
              </a:rPr>
            </a:br>
            <a:r>
              <a:rPr lang="en-US" sz="8000" dirty="0">
                <a:solidFill>
                  <a:srgbClr val="C00000"/>
                </a:solidFill>
              </a:rPr>
              <a:t>Learning to Learn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7C7D2B-6748-B04A-8425-539708696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207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69963958"/>
      </p:ext>
    </p:extLst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1" name="Title 1"/>
          <p:cNvSpPr>
            <a:spLocks noGrp="1"/>
          </p:cNvSpPr>
          <p:nvPr>
            <p:ph type="title"/>
          </p:nvPr>
        </p:nvSpPr>
        <p:spPr>
          <a:xfrm>
            <a:off x="867905" y="274639"/>
            <a:ext cx="10291892" cy="6034087"/>
          </a:xfrm>
        </p:spPr>
        <p:txBody>
          <a:bodyPr>
            <a:normAutofit/>
          </a:bodyPr>
          <a:lstStyle/>
          <a:p>
            <a:r>
              <a:rPr lang="en-US" altLang="zh-TW" sz="8000" dirty="0">
                <a:solidFill>
                  <a:srgbClr val="C00000"/>
                </a:solidFill>
                <a:latin typeface="Calibri" charset="0"/>
                <a:ea typeface="標楷體" charset="-120"/>
              </a:rPr>
              <a:t>Deep Learning </a:t>
            </a:r>
            <a:br>
              <a:rPr lang="en-US" altLang="zh-TW" sz="8000" dirty="0">
                <a:solidFill>
                  <a:srgbClr val="C00000"/>
                </a:solidFill>
                <a:latin typeface="Calibri" charset="0"/>
                <a:ea typeface="標楷體" charset="-120"/>
              </a:rPr>
            </a:br>
            <a:r>
              <a:rPr lang="en-US" altLang="zh-TW" sz="8000" dirty="0">
                <a:solidFill>
                  <a:srgbClr val="C00000"/>
                </a:solidFill>
                <a:latin typeface="Calibri" charset="0"/>
                <a:ea typeface="標楷體" charset="-120"/>
              </a:rPr>
              <a:t>Transfer Learning </a:t>
            </a:r>
            <a:br>
              <a:rPr lang="en-US" altLang="zh-TW" sz="8000" dirty="0">
                <a:solidFill>
                  <a:srgbClr val="C00000"/>
                </a:solidFill>
                <a:latin typeface="Calibri" charset="0"/>
                <a:ea typeface="標楷體" charset="-120"/>
              </a:rPr>
            </a:br>
            <a:r>
              <a:rPr lang="en-US" altLang="zh-TW" sz="8000" dirty="0">
                <a:solidFill>
                  <a:srgbClr val="C00000"/>
                </a:solidFill>
                <a:latin typeface="Calibri" charset="0"/>
                <a:ea typeface="標楷體" charset="-120"/>
              </a:rPr>
              <a:t>Few-Shot Learning</a:t>
            </a:r>
            <a:br>
              <a:rPr lang="en-US" altLang="zh-TW" sz="8000" dirty="0">
                <a:solidFill>
                  <a:srgbClr val="C00000"/>
                </a:solidFill>
                <a:latin typeface="Calibri" charset="0"/>
                <a:ea typeface="標楷體" charset="-120"/>
              </a:rPr>
            </a:br>
            <a:r>
              <a:rPr lang="en-US" altLang="zh-TW" sz="8000" dirty="0">
                <a:solidFill>
                  <a:srgbClr val="C00000"/>
                </a:solidFill>
                <a:latin typeface="Calibri" charset="0"/>
                <a:ea typeface="標楷體" charset="-120"/>
              </a:rPr>
              <a:t>Meta Learning </a:t>
            </a:r>
            <a:endParaRPr lang="en-US" altLang="en-US" sz="8000" dirty="0">
              <a:solidFill>
                <a:srgbClr val="C00000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15360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C08EAB8C-93D2-2144-9253-06580194A94E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208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5585152"/>
      </p:ext>
    </p:extLst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150357"/>
          </a:xfrm>
        </p:spPr>
        <p:txBody>
          <a:bodyPr>
            <a:normAutofit fontScale="90000"/>
          </a:bodyPr>
          <a:lstStyle/>
          <a:p>
            <a:r>
              <a:rPr lang="en-US" altLang="zh-TW" sz="56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Deep Learning, Transfer Learning, </a:t>
            </a:r>
            <a:br>
              <a:rPr lang="en-US" altLang="zh-TW" sz="5600" dirty="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zh-TW" sz="56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Few-Shot Learning, Meta Learning </a:t>
            </a:r>
            <a:endParaRPr lang="en-US" sz="560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209</a:t>
            </a:fld>
            <a:endParaRPr lang="zh-TW" alt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955ED94-65AB-ED4B-8969-AA65A4D625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321" y="1557338"/>
            <a:ext cx="11222181" cy="5165558"/>
          </a:xfrm>
        </p:spPr>
        <p:txBody>
          <a:bodyPr>
            <a:normAutofit/>
          </a:bodyPr>
          <a:lstStyle/>
          <a:p>
            <a:pPr marL="320040" indent="-320040">
              <a:spcAft>
                <a:spcPts val="600"/>
              </a:spcAft>
            </a:pPr>
            <a:r>
              <a:rPr lang="en-US" sz="4400" dirty="0">
                <a:solidFill>
                  <a:schemeClr val="accent1"/>
                </a:solidFill>
              </a:rPr>
              <a:t>Deep Learning</a:t>
            </a:r>
          </a:p>
          <a:p>
            <a:pPr marL="777240" lvl="1" indent="-320040">
              <a:spcAft>
                <a:spcPts val="600"/>
              </a:spcAft>
            </a:pPr>
            <a:r>
              <a:rPr lang="en-US" sz="4000" dirty="0">
                <a:solidFill>
                  <a:schemeClr val="accent1"/>
                </a:solidFill>
              </a:rPr>
              <a:t>Transfer Learning</a:t>
            </a:r>
          </a:p>
          <a:p>
            <a:pPr marL="1234440" lvl="2" indent="-320040">
              <a:spcAft>
                <a:spcPts val="600"/>
              </a:spcAft>
            </a:pPr>
            <a:r>
              <a:rPr lang="en-US" sz="3600" b="1" dirty="0">
                <a:solidFill>
                  <a:schemeClr val="accent1"/>
                </a:solidFill>
              </a:rPr>
              <a:t>Pre-training, Fine-Tuning (FT)</a:t>
            </a:r>
          </a:p>
          <a:p>
            <a:pPr>
              <a:spcAft>
                <a:spcPts val="600"/>
              </a:spcAft>
            </a:pPr>
            <a:r>
              <a:rPr lang="en-US" sz="4400" dirty="0">
                <a:solidFill>
                  <a:schemeClr val="accent1"/>
                </a:solidFill>
              </a:rPr>
              <a:t>Meta Learning: Learning to Learn</a:t>
            </a:r>
            <a:endParaRPr lang="en-US" sz="4000" dirty="0">
              <a:solidFill>
                <a:schemeClr val="accent1"/>
              </a:solidFill>
            </a:endParaRPr>
          </a:p>
          <a:p>
            <a:pPr marL="320040" indent="-320040">
              <a:spcAft>
                <a:spcPts val="600"/>
              </a:spcAft>
            </a:pPr>
            <a:r>
              <a:rPr lang="en-US" sz="4400" dirty="0">
                <a:solidFill>
                  <a:schemeClr val="accent1"/>
                </a:solidFill>
              </a:rPr>
              <a:t>Few-Shot Learning (FSL)</a:t>
            </a:r>
          </a:p>
          <a:p>
            <a:pPr marL="320040" indent="-320040">
              <a:spcAft>
                <a:spcPts val="600"/>
              </a:spcAft>
            </a:pPr>
            <a:r>
              <a:rPr lang="en-US" sz="4400" dirty="0">
                <a:solidFill>
                  <a:schemeClr val="accent1"/>
                </a:solidFill>
              </a:rPr>
              <a:t>One-Shot Learning (1SL)</a:t>
            </a:r>
          </a:p>
          <a:p>
            <a:pPr marL="320040" indent="-320040">
              <a:spcAft>
                <a:spcPts val="600"/>
              </a:spcAft>
            </a:pPr>
            <a:r>
              <a:rPr lang="en-US" sz="4400" dirty="0">
                <a:solidFill>
                  <a:schemeClr val="accent1"/>
                </a:solidFill>
              </a:rPr>
              <a:t>Zero-Shot Learning (0SL)(ZSL)</a:t>
            </a:r>
          </a:p>
          <a:p>
            <a:pPr marL="320040" indent="-320040">
              <a:spcAft>
                <a:spcPts val="600"/>
              </a:spcAft>
            </a:pPr>
            <a:endParaRPr lang="en-US" sz="44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1069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C247F-9E61-1B4C-A18C-9C9239F84A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731202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chemeClr val="accent1"/>
                </a:solidFill>
              </a:rPr>
              <a:t>iris.data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C7BEA4-7E98-A040-AC6D-C2060D53B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21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23E2CB2-AC24-FD40-A47C-BB69FA95848B}"/>
              </a:ext>
            </a:extLst>
          </p:cNvPr>
          <p:cNvSpPr/>
          <p:nvPr/>
        </p:nvSpPr>
        <p:spPr>
          <a:xfrm>
            <a:off x="2023927" y="706681"/>
            <a:ext cx="80314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2000" dirty="0">
                <a:latin typeface="Calibri" panose="020F0502020204030204" pitchFamily="34" charset="0"/>
                <a:ea typeface="標楷體" charset="-120"/>
                <a:cs typeface="Calibri" panose="020F0502020204030204" pitchFamily="34" charset="0"/>
                <a:hlinkClick r:id="rId2"/>
              </a:rPr>
              <a:t>https://archive.ics.uci.edu/ml/machine-learning-databases/iris/iris.data</a:t>
            </a:r>
            <a:endParaRPr lang="en-US" altLang="en-US" sz="2000" dirty="0">
              <a:latin typeface="Calibri" panose="020F0502020204030204" pitchFamily="34" charset="0"/>
              <a:ea typeface="標楷體" charset="-120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21F7574-566A-AC4E-8F44-F576210E1CAA}"/>
              </a:ext>
            </a:extLst>
          </p:cNvPr>
          <p:cNvSpPr/>
          <p:nvPr/>
        </p:nvSpPr>
        <p:spPr>
          <a:xfrm>
            <a:off x="2101624" y="1192060"/>
            <a:ext cx="3706344" cy="326243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Courier" pitchFamily="2" charset="0"/>
              </a:rPr>
              <a:t>5.1,3.5,1.4,0.2,Iris-setosa 4.9,3.0,1.4,0.2,Iris-setosa 4.7,3.2,1.3,0.2,Iris-setosa 4.6,3.1,1.5,0.2,Iris-setosa 5.0,3.6,1.4,0.2,Iris-setosa 5.4,3.9,1.7,0.4,Iris-setosa 4.6,3.4,1.4,0.3,Iris-setosa 5.0,3.4,1.5,0.2,Iris-setosa 4.4,2.9,1.4,0.2,Iris-setosa 4.9,3.1,1.5,0.1,Iris-setosa 5.4,3.7,1.5,0.2,Iris-setosa 4.8,3.4,1.6,0.2,Iris-setosa 4.8,3.0,1.4,0.1,Iris-setosa 4.3,3.0,1.1,0.1,Iris-setosa 5.8,4.0,1.2,0.2,Iris-setosa 5.7,4.4,1.5,0.4,Iris-setosa 5.4,3.9,1.3,0.4,Iris-setosa 5.1,3.5,1.4,0.3,Iris-setosa 5.7,3.8,1.7,0.3,Iris-setosa 5.1,3.8,1.5,0.3,Iris-setosa 5.4,3.4,1.7,0.2,Iris-setosa 5.1,3.7,1.5,0.4,Iris-setosa 4.6,3.6,1.0,0.2,Iris-setosa 5.1,3.3,1.7,0.5,Iris-setosa 4.8,3.4,1.9,0.2,Iris-setosa 5.0,3.0,1.6,0.2,Iris-setosa 5.0,3.4,1.6,0.4,Iris-setosa 5.2,3.5,1.5,0.2,Iris-setosa 5.2,3.4,1.4,0.2,Iris-setosa 4.7,3.2,1.6,0.2,Iris-setosa 4.8,3.1,1.6,0.2,Iris-setosa 5.4,3.4,1.5,0.4,Iris-setosa 5.2,4.1,1.5,0.1,Iris-setosa 5.5,4.2,1.4,0.2,Iris-setosa 4.9,3.1,1.5,0.1,Iris-setosa 5.0,3.2,1.2,0.2,Iris-setosa 5.5,3.5,1.3,0.2,Iris-setosa 4.9,3.1,1.5,0.1,Iris-setosa 4.4,3.0,1.3,0.2,Iris-setosa 5.1,3.4,1.5,0.2,Iris-setosa 5.0,3.5,1.3,0.3,Iris-setosa 4.5,2.3,1.3,0.3,Iris-setosa 4.4,3.2,1.3,0.2,Iris-setosa 5.0,3.5,1.6,0.6,Iris-setosa 5.1,3.8,1.9,0.4,Iris-setosa 4.8,3.0,1.4,0.3,Iris-setosa 5.1,3.8,1.6,0.2,Iris-setosa 4.6,3.2,1.4,0.2,Iris-setosa 5.3,3.7,1.5,0.2,Iris-setosa 5.0,3.3,1.4,0.2,Iris-setosa 7.0,3.2,4.7,1.4,Iris-versicolor 6.4,3.2,4.5,1.5,Iris-versicolor 6.9,3.1,4.9,1.5,Iris-versicolor 5.5,2.3,4.0,1.3,Iris-versicolor 6.5,2.8,4.6,1.5,Iris-versicolor 5.7,2.8,4.5,1.3,Iris-versicolor 6.3,3.3,4.7,1.6,Iris-versicolor 4.9,2.4,3.3,1.0,Iris-versicolor 6.6,2.9,4.6,1.3,Iris-versicolor 5.2,2.7,3.9,1.4,Iris-versicolor 5.0,2.0,3.5,1.0,Iris-versicolor 5.9,3.0,4.2,1.5,Iris-versicolor 6.0,2.2,4.0,1.0,Iris-versicolor 6.1,2.9,4.7,1.4,Iris-versicolor 5.6,2.9,3.6,1.3,Iris-versicolor 6.7,3.1,4.4,1.4,Iris-versicolor 5.6,3.0,4.5,1.5,Iris-versicolor 5.8,2.7,4.1,1.0,Iris-versicolor 6.2,2.2,4.5,1.5,Iris-versicolor 5.6,2.5,3.9,1.1,Iris-versicolor 5.9,3.2,4.8,1.8,Iris-versicolor 6.1,2.8,4.0,1.3,Iris-versicolor 6.3,2.5,4.9,1.5,Iris-versicolor 6.1,2.8,4.7,1.2,Iris-versicolor 6.4,2.9,4.3,1.3,Iris-versicolor 6.6,3.0,4.4,1.4,Iris-versicolor 6.8,2.8,4.8,1.4,Iris-versicolor 6.7,3.0,5.0,1.7,Iris-versicolor 6.0,2.9,4.5,1.5,Iris-versicolor 5.7,2.6,3.5,1.0,Iris-versicolor 5.5,2.4,3.8,1.1,Iris-versicolor 5.5,2.4,3.7,1.0,Iris-versicolor 5.8,2.7,3.9,1.2,Iris-versicolor 6.0,2.7,5.1,1.6,Iris-versicolor 5.4,3.0,4.5,1.5,Iris-versicolor 6.0,3.4,4.5,1.6,Iris-versicolor 6.7,3.1,4.7,1.5,Iris-versicolor 6.3,2.3,4.4,1.3,Iris-versicolor 5.6,3.0,4.1,1.3,Iris-versicolor 5.5,2.5,4.0,1.3,Iris-versicolor 5.5,2.6,4.4,1.2,Iris-versicolor 6.1,3.0,4.6,1.4,Iris-versicolor 5.8,2.6,4.0,1.2,Iris-versicolor 5.0,2.3,3.3,1.0,Iris-versicolor 5.6,2.7,4.2,1.3,Iris-versicolor 5.7,3.0,4.2,1.2,Iris-versicolor 5.7,2.9,4.2,1.3,Iris-versicolor 6.2,2.9,4.3,1.3,Iris-versicolor 5.1,2.5,3.0,1.1,Iris-versicolor 5.7,2.8,4.1,1.3,Iris-versicolor 6.3,3.3,6.0,2.5,Iris-virginica 5.8,2.7,5.1,1.9,Iris-virginica 7.1,3.0,5.9,2.1,Iris-virginica 6.3,2.9,5.6,1.8,Iris-virginica 6.5,3.0,5.8,2.2,Iris-virginica 7.6,3.0,6.6,2.1,Iris-virginica 4.9,2.5,4.5,1.7,Iris-virginica 7.3,2.9,6.3,1.8,Iris-virginica 6.7,2.5,5.8,1.8,Iris-virginica 7.2,3.6,6.1,2.5,Iris-virginica 6.5,3.2,5.1,2.0,Iris-virginica 6.4,2.7,5.3,1.9,Iris-virginica 6.8,3.0,5.5,2.1,Iris-virginica 5.7,2.5,5.0,2.0,Iris-virginica 5.8,2.8,5.1,2.4,Iris-virginica 6.4,3.2,5.3,2.3,Iris-virginica 6.5,3.0,5.5,1.8,Iris-virginica 7.7,3.8,6.7,2.2,Iris-virginica 7.7,2.6,6.9,2.3,Iris-virginica 6.0,2.2,5.0,1.5,Iris-virginica 6.9,3.2,5.7,2.3,Iris-virginica 5.6,2.8,4.9,2.0,Iris-virginica 7.7,2.8,6.7,2.0,Iris-virginica 6.3,2.7,4.9,1.8,Iris-virginica 6.7,3.3,5.7,2.1,Iris-virginica 7.2,3.2,6.0,1.8,Iris-virginica 6.2,2.8,4.8,1.8,Iris-virginica 6.1,3.0,4.9,1.8,Iris-virginica 6.4,2.8,5.6,2.1,Iris-virginica 7.2,3.0,5.8,1.6,Iris-virginica 7.4,2.8,6.1,1.9,Iris-virginica 7.9,3.8,6.4,2.0,Iris-virginica 6.4,2.8,5.6,2.2,Iris-virginica 6.3,2.8,5.1,1.5,Iris-virginica 6.1,2.6,5.6,1.4,Iris-virginica 7.7,3.0,6.1,2.3,Iris-virginica 6.3,3.4,5.6,2.4,Iris-virginica 6.4,3.1,5.5,1.8,Iris-virginica 6.0,3.0,4.8,1.8,Iris-virginica 6.9,3.1,5.4,2.1,Iris-virginica 6.7,3.1,5.6,2.4,Iris-virginica 6.9,3.1,5.1,2.3,Iris-virginica 5.8,2.7,5.1,1.9,Iris-virginica 6.8,3.2,5.9,2.3,Iris-virginica 6.7,3.3,5.7,2.5,Iris-virginica 6.7,3.0,5.2,2.3,Iris-virginica 6.3,2.5,5.0,1.9,Iris-virginica 6.5,3.0,5.2,2.0,Iris-virginica 6.2,3.4,5.4,2.3,Iris-virginica 5.9,3.0,5.1,1.8,Iris-virginica </a:t>
            </a:r>
            <a:br>
              <a:rPr lang="en-US" sz="1400" dirty="0">
                <a:latin typeface="Courier" pitchFamily="2" charset="0"/>
              </a:rPr>
            </a:br>
            <a:endParaRPr lang="en-US" sz="1400" dirty="0">
              <a:latin typeface="Courier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9096D3D-A2A0-144E-A01C-A98157FD107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14368" y="1586596"/>
            <a:ext cx="1713880" cy="177039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369393C-01C4-FE4A-A8C6-82F02F691B72}"/>
              </a:ext>
            </a:extLst>
          </p:cNvPr>
          <p:cNvSpPr/>
          <p:nvPr/>
        </p:nvSpPr>
        <p:spPr>
          <a:xfrm>
            <a:off x="6614369" y="1097487"/>
            <a:ext cx="17138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</a:rPr>
              <a:t>setosa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4708F82-0E28-B943-828A-2ADF753E6B3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6523" y="5373217"/>
            <a:ext cx="1691724" cy="126879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AF794B3-B48F-974B-923E-DC5A7890EF7D}"/>
              </a:ext>
            </a:extLst>
          </p:cNvPr>
          <p:cNvSpPr/>
          <p:nvPr/>
        </p:nvSpPr>
        <p:spPr>
          <a:xfrm>
            <a:off x="6613527" y="4911552"/>
            <a:ext cx="16917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versicolor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CA01ABD-F6C2-034D-AAEB-67C0FAA9FC2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3214" y="3607496"/>
            <a:ext cx="2042770" cy="166207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B8BFEA5-F2DA-5242-B574-AD57F7169AA0}"/>
              </a:ext>
            </a:extLst>
          </p:cNvPr>
          <p:cNvSpPr/>
          <p:nvPr/>
        </p:nvSpPr>
        <p:spPr>
          <a:xfrm>
            <a:off x="8463214" y="3140969"/>
            <a:ext cx="20427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virginica</a:t>
            </a:r>
          </a:p>
        </p:txBody>
      </p:sp>
    </p:spTree>
    <p:extLst>
      <p:ext uri="{BB962C8B-B14F-4D97-AF65-F5344CB8AC3E}">
        <p14:creationId xmlns:p14="http://schemas.microsoft.com/office/powerpoint/2010/main" val="178087308"/>
      </p:ext>
    </p:extLst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B65D8B-CD1F-86A5-D986-16EE4FF92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0"/>
            <a:ext cx="11222181" cy="960967"/>
          </a:xfrm>
        </p:spPr>
        <p:txBody>
          <a:bodyPr>
            <a:normAutofit/>
          </a:bodyPr>
          <a:lstStyle/>
          <a:p>
            <a:r>
              <a:rPr lang="en-US" sz="4000" dirty="0"/>
              <a:t>Machine Learning, Deep Learning, Meta Learning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7FB007-9E08-8A6D-1ED1-27C5EC930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210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B653E4-4E55-0831-5AFC-8EB5121B2CBB}"/>
              </a:ext>
            </a:extLst>
          </p:cNvPr>
          <p:cNvSpPr txBox="1"/>
          <p:nvPr/>
        </p:nvSpPr>
        <p:spPr>
          <a:xfrm>
            <a:off x="771525" y="6611779"/>
            <a:ext cx="1017989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Luo, Shuai,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Yujie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Pengxiang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Gao,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Yichuan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Wang, and Seiichi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Serikawa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 "Meta-seg: A survey of meta-learning for image segmentation." Pattern Recognition (2022): 108586.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8251777-2BEE-9769-7FDC-7FCE556FB5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812" y="905202"/>
            <a:ext cx="10904376" cy="5706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620210"/>
      </p:ext>
    </p:extLst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B65D8B-CD1F-86A5-D986-16EE4FF92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0"/>
            <a:ext cx="11222181" cy="960967"/>
          </a:xfrm>
        </p:spPr>
        <p:txBody>
          <a:bodyPr>
            <a:normAutofit/>
          </a:bodyPr>
          <a:lstStyle/>
          <a:p>
            <a:r>
              <a:rPr lang="en-US" sz="4000" dirty="0"/>
              <a:t>Machine Learning, Deep Learning, Meta Learning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7FB007-9E08-8A6D-1ED1-27C5EC930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211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B653E4-4E55-0831-5AFC-8EB5121B2CBB}"/>
              </a:ext>
            </a:extLst>
          </p:cNvPr>
          <p:cNvSpPr txBox="1"/>
          <p:nvPr/>
        </p:nvSpPr>
        <p:spPr>
          <a:xfrm>
            <a:off x="417965" y="6619311"/>
            <a:ext cx="11222181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Feng, Yong,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Jinglong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Chen,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Jingsong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Xie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Tianci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Zhang,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Haixin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Lv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, and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Tongyang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Pan. "Meta-learning as a promising approach for few-shot cross-domain fault diagnosis: Algorithms, applications, and prospects." Knowledge-Based Systems 235 (2022): 107646.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35A4F0-0D08-6A0E-1836-BF910A3BEA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7205" y="929226"/>
            <a:ext cx="5597590" cy="5633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056175"/>
      </p:ext>
    </p:extLst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B65D8B-CD1F-86A5-D986-16EE4FF92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0"/>
            <a:ext cx="11222181" cy="1185863"/>
          </a:xfrm>
        </p:spPr>
        <p:txBody>
          <a:bodyPr>
            <a:normAutofit fontScale="90000"/>
          </a:bodyPr>
          <a:lstStyle/>
          <a:p>
            <a:r>
              <a:rPr lang="en-US" dirty="0"/>
              <a:t>Few-Shot Learning (FSL) and Meta Learning</a:t>
            </a:r>
            <a:br>
              <a:rPr lang="en-US" dirty="0"/>
            </a:br>
            <a:r>
              <a:rPr lang="en-US" sz="3300" dirty="0"/>
              <a:t>Machine learning from few training examples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7FB007-9E08-8A6D-1ED1-27C5EC930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212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B653E4-4E55-0831-5AFC-8EB5121B2CBB}"/>
              </a:ext>
            </a:extLst>
          </p:cNvPr>
          <p:cNvSpPr txBox="1"/>
          <p:nvPr/>
        </p:nvSpPr>
        <p:spPr>
          <a:xfrm>
            <a:off x="1664978" y="6611779"/>
            <a:ext cx="896100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Parnami,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Archit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Minwoo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Lee. "Learning from Few Examples: A Summary of Approaches to Few-Shot Learning."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arXiv:2203.04291 (2022).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49581A7-5B7C-1114-61B4-BCCA116C27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0494" y="1214439"/>
            <a:ext cx="8549969" cy="5337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898712"/>
      </p:ext>
    </p:extLst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B65D8B-CD1F-86A5-D986-16EE4FF92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0016"/>
            <a:ext cx="11222181" cy="1723258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Meta Learning, Transfer Learning, </a:t>
            </a:r>
            <a:br>
              <a:rPr lang="en-US" sz="4000" dirty="0"/>
            </a:br>
            <a:r>
              <a:rPr lang="en-US" sz="4000" dirty="0"/>
              <a:t>Ensemble Learning, Continual Learning, </a:t>
            </a:r>
            <a:br>
              <a:rPr lang="en-US" sz="4000" dirty="0"/>
            </a:br>
            <a:r>
              <a:rPr lang="en-US" sz="4000" dirty="0"/>
              <a:t>Multi-Task Learning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7FB007-9E08-8A6D-1ED1-27C5EC930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213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2694FD-FBE5-E546-B3BC-9EEEC2F844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124" y="1894714"/>
            <a:ext cx="11057581" cy="39774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67FAC2C-2308-A9A7-6844-92353B6755F1}"/>
              </a:ext>
            </a:extLst>
          </p:cNvPr>
          <p:cNvSpPr txBox="1"/>
          <p:nvPr/>
        </p:nvSpPr>
        <p:spPr>
          <a:xfrm>
            <a:off x="771525" y="6611779"/>
            <a:ext cx="1017989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Luo, Shuai,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Yujie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Pengxiang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Gao,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Yichuan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Wang, and Seiichi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Serikawa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 "Meta-seg: A survey of meta-learning for image segmentation." Pattern Recognition (2022): 108586.</a:t>
            </a:r>
          </a:p>
        </p:txBody>
      </p:sp>
    </p:spTree>
    <p:extLst>
      <p:ext uri="{BB962C8B-B14F-4D97-AF65-F5344CB8AC3E}">
        <p14:creationId xmlns:p14="http://schemas.microsoft.com/office/powerpoint/2010/main" val="1308949708"/>
      </p:ext>
    </p:extLst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B65D8B-CD1F-86A5-D986-16EE4FF92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200025"/>
            <a:ext cx="11222181" cy="1185863"/>
          </a:xfrm>
        </p:spPr>
        <p:txBody>
          <a:bodyPr>
            <a:normAutofit fontScale="90000"/>
          </a:bodyPr>
          <a:lstStyle/>
          <a:p>
            <a:r>
              <a:rPr lang="en-US" dirty="0"/>
              <a:t>Meta-Learning and Few-shot Learning </a:t>
            </a:r>
            <a:br>
              <a:rPr lang="en-US" dirty="0"/>
            </a:br>
            <a:r>
              <a:rPr lang="en-US" dirty="0"/>
              <a:t>Notations and Terms</a:t>
            </a:r>
            <a:endParaRPr lang="en-US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7FB007-9E08-8A6D-1ED1-27C5EC930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214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B653E4-4E55-0831-5AFC-8EB5121B2CBB}"/>
              </a:ext>
            </a:extLst>
          </p:cNvPr>
          <p:cNvSpPr txBox="1"/>
          <p:nvPr/>
        </p:nvSpPr>
        <p:spPr>
          <a:xfrm>
            <a:off x="1664978" y="6611779"/>
            <a:ext cx="896100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Parnami,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Archit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Minwoo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Lee. "Learning from Few Examples: A Summary of Approaches to Few-Shot Learning."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arXiv:2203.04291 (2022).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96B45CD-1EF8-993C-D00C-ACADBCD106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831"/>
          <a:stretch/>
        </p:blipFill>
        <p:spPr>
          <a:xfrm>
            <a:off x="534389" y="3079968"/>
            <a:ext cx="10886333" cy="256631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0A7F992-3C5D-F416-46A0-C544BB01A661}"/>
              </a:ext>
            </a:extLst>
          </p:cNvPr>
          <p:cNvSpPr txBox="1"/>
          <p:nvPr/>
        </p:nvSpPr>
        <p:spPr>
          <a:xfrm>
            <a:off x="6383466" y="1967120"/>
            <a:ext cx="475742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accent5">
                    <a:lumMod val="75000"/>
                  </a:schemeClr>
                </a:solidFill>
              </a:rPr>
              <a:t>Metric-based </a:t>
            </a:r>
            <a:br>
              <a:rPr lang="en-US" sz="3600" b="1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en-US" sz="3600" b="1" dirty="0">
                <a:solidFill>
                  <a:schemeClr val="accent5">
                    <a:lumMod val="75000"/>
                  </a:schemeClr>
                </a:solidFill>
              </a:rPr>
              <a:t>Meta-learning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74A4EC-12F6-CBEE-FC08-48065BC88596}"/>
              </a:ext>
            </a:extLst>
          </p:cNvPr>
          <p:cNvSpPr txBox="1"/>
          <p:nvPr/>
        </p:nvSpPr>
        <p:spPr>
          <a:xfrm>
            <a:off x="534389" y="1967120"/>
            <a:ext cx="530068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</a:rPr>
              <a:t>Optimization-based </a:t>
            </a:r>
            <a:br>
              <a:rPr lang="en-US" sz="3600" b="1" dirty="0">
                <a:solidFill>
                  <a:srgbClr val="C00000"/>
                </a:solidFill>
              </a:rPr>
            </a:br>
            <a:r>
              <a:rPr lang="en-US" sz="3600" b="1" dirty="0">
                <a:solidFill>
                  <a:srgbClr val="C00000"/>
                </a:solidFill>
              </a:rPr>
              <a:t>Meta-learning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C72C9647-C533-3898-CAA1-4112BA94D820}"/>
              </a:ext>
            </a:extLst>
          </p:cNvPr>
          <p:cNvSpPr/>
          <p:nvPr/>
        </p:nvSpPr>
        <p:spPr>
          <a:xfrm>
            <a:off x="488942" y="1971675"/>
            <a:ext cx="5488613" cy="3814763"/>
          </a:xfrm>
          <a:prstGeom prst="roundRect">
            <a:avLst>
              <a:gd name="adj" fmla="val 3344"/>
            </a:avLst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66EA7BE-9F0A-2C2B-4599-29CED53B4669}"/>
              </a:ext>
            </a:extLst>
          </p:cNvPr>
          <p:cNvSpPr/>
          <p:nvPr/>
        </p:nvSpPr>
        <p:spPr>
          <a:xfrm>
            <a:off x="6023613" y="1971675"/>
            <a:ext cx="5488613" cy="3844421"/>
          </a:xfrm>
          <a:prstGeom prst="roundRect">
            <a:avLst>
              <a:gd name="adj" fmla="val 3344"/>
            </a:avLst>
          </a:prstGeom>
          <a:noFill/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968325"/>
      </p:ext>
    </p:extLst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B65D8B-CD1F-86A5-D986-16EE4FF92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6101"/>
            <a:ext cx="11222181" cy="962914"/>
          </a:xfrm>
        </p:spPr>
        <p:txBody>
          <a:bodyPr>
            <a:normAutofit/>
          </a:bodyPr>
          <a:lstStyle/>
          <a:p>
            <a:r>
              <a:rPr lang="en-US" dirty="0"/>
              <a:t>Meta-Learning Symbols</a:t>
            </a:r>
            <a:endParaRPr lang="en-US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7FB007-9E08-8A6D-1ED1-27C5EC930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215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B653E4-4E55-0831-5AFC-8EB5121B2CBB}"/>
              </a:ext>
            </a:extLst>
          </p:cNvPr>
          <p:cNvSpPr txBox="1"/>
          <p:nvPr/>
        </p:nvSpPr>
        <p:spPr>
          <a:xfrm>
            <a:off x="1664978" y="6611779"/>
            <a:ext cx="896100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Parnami,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Archit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Minwoo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Lee. "Learning from Few Examples: A Summary of Approaches to Few-Shot Learning."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arXiv:2203.04291 (2022).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12AEC84-5C2B-A200-156A-859D5D0AD5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8557" y="908074"/>
            <a:ext cx="10011277" cy="5707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719178"/>
      </p:ext>
    </p:extLst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B65D8B-CD1F-86A5-D986-16EE4FF92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"/>
            <a:ext cx="11222181" cy="857250"/>
          </a:xfrm>
        </p:spPr>
        <p:txBody>
          <a:bodyPr>
            <a:normAutofit/>
          </a:bodyPr>
          <a:lstStyle/>
          <a:p>
            <a:r>
              <a:rPr lang="en-US" dirty="0"/>
              <a:t>Meta-Learning Example Setup</a:t>
            </a:r>
            <a:endParaRPr lang="en-US" sz="33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7FB007-9E08-8A6D-1ED1-27C5EC930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216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B653E4-4E55-0831-5AFC-8EB5121B2CBB}"/>
              </a:ext>
            </a:extLst>
          </p:cNvPr>
          <p:cNvSpPr txBox="1"/>
          <p:nvPr/>
        </p:nvSpPr>
        <p:spPr>
          <a:xfrm>
            <a:off x="1664978" y="6611779"/>
            <a:ext cx="896100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Parnami,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Archit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Minwoo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Lee. "Learning from Few Examples: A Summary of Approaches to Few-Shot Learning."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arXiv:2203.04291 (2022).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2C6B5B9-B733-429D-AAE2-CDC32CBBE4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1766" y="841279"/>
            <a:ext cx="8488468" cy="5720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258848"/>
      </p:ext>
    </p:extLst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8B5E2-F332-7A4E-874D-03A3D1D8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84885"/>
            <a:ext cx="11222181" cy="1200990"/>
          </a:xfrm>
        </p:spPr>
        <p:txBody>
          <a:bodyPr>
            <a:normAutofit fontScale="90000"/>
          </a:bodyPr>
          <a:lstStyle/>
          <a:p>
            <a:r>
              <a:rPr lang="en-US" dirty="0"/>
              <a:t>Few-Shot Learning (FSL)</a:t>
            </a:r>
            <a:br>
              <a:rPr lang="en-US" dirty="0"/>
            </a:br>
            <a:r>
              <a:rPr lang="en-US" sz="3600" dirty="0"/>
              <a:t>Solving the FSL problem by meta-learning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217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88DB05-C65A-DD4F-90BB-007BEA3CE596}"/>
              </a:ext>
            </a:extLst>
          </p:cNvPr>
          <p:cNvSpPr txBox="1"/>
          <p:nvPr/>
        </p:nvSpPr>
        <p:spPr>
          <a:xfrm>
            <a:off x="900901" y="6555678"/>
            <a:ext cx="1048915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Yaqing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Wang,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Quanming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Yao, James T. Kwok, and Lionel M. Ni (2020). "Generalizing from a few examples: A survey on few-shot learning." ACM computing surveys (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csur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) 53, no. 3 (2020): 1-34.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C63C6D-03D7-2683-09D8-F191718D27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901" y="1404233"/>
            <a:ext cx="10528832" cy="5151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530910"/>
      </p:ext>
    </p:extLst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8B5E2-F332-7A4E-874D-03A3D1D8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84884"/>
            <a:ext cx="11222181" cy="1158353"/>
          </a:xfrm>
        </p:spPr>
        <p:txBody>
          <a:bodyPr>
            <a:normAutofit fontScale="90000"/>
          </a:bodyPr>
          <a:lstStyle/>
          <a:p>
            <a:r>
              <a:rPr lang="en-US" dirty="0"/>
              <a:t>Few-Shot Learning (FSL)</a:t>
            </a:r>
            <a:br>
              <a:rPr lang="en-US" dirty="0"/>
            </a:br>
            <a:r>
              <a:rPr lang="en-US" sz="3200" dirty="0"/>
              <a:t>Meta-learning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218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88DB05-C65A-DD4F-90BB-007BEA3CE596}"/>
              </a:ext>
            </a:extLst>
          </p:cNvPr>
          <p:cNvSpPr txBox="1"/>
          <p:nvPr/>
        </p:nvSpPr>
        <p:spPr>
          <a:xfrm>
            <a:off x="752432" y="6576846"/>
            <a:ext cx="1068713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Yao Ge,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Yuting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Guo, Yuan-Chi Yang, Mohammed Ali Al-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Garadi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Abeed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Sarker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(2022). "Few-shot learning for medical text: A systematic review."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arXiv:2204.14081 (2022).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0DD94A-6CE8-660E-D019-1CBFB9F223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168" y="1642748"/>
            <a:ext cx="10437662" cy="491949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02C6BFE-085E-FD86-A0FC-5B829359E3BB}"/>
              </a:ext>
            </a:extLst>
          </p:cNvPr>
          <p:cNvSpPr txBox="1"/>
          <p:nvPr/>
        </p:nvSpPr>
        <p:spPr>
          <a:xfrm>
            <a:off x="1202485" y="1272351"/>
            <a:ext cx="1043766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accent1"/>
                </a:solidFill>
              </a:rPr>
              <a:t>Each task mimics the few-shot scenario, and can be completely non-overlapping. </a:t>
            </a:r>
            <a:br>
              <a:rPr lang="en-US" sz="2000" dirty="0">
                <a:solidFill>
                  <a:schemeClr val="accent1"/>
                </a:solidFill>
              </a:rPr>
            </a:br>
            <a:r>
              <a:rPr lang="en-US" sz="2000" dirty="0">
                <a:solidFill>
                  <a:schemeClr val="accent1"/>
                </a:solidFill>
              </a:rPr>
              <a:t>Support sets are used to train; query sets are used to evaluate the model</a:t>
            </a:r>
          </a:p>
        </p:txBody>
      </p:sp>
    </p:spTree>
    <p:extLst>
      <p:ext uri="{BB962C8B-B14F-4D97-AF65-F5344CB8AC3E}">
        <p14:creationId xmlns:p14="http://schemas.microsoft.com/office/powerpoint/2010/main" val="3266402503"/>
      </p:ext>
    </p:extLst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B65D8B-CD1F-86A5-D986-16EE4FF92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0"/>
            <a:ext cx="11222181" cy="1056127"/>
          </a:xfrm>
        </p:spPr>
        <p:txBody>
          <a:bodyPr>
            <a:normAutofit fontScale="90000"/>
          </a:bodyPr>
          <a:lstStyle/>
          <a:p>
            <a:r>
              <a:rPr lang="en-US" dirty="0"/>
              <a:t>Meta-Task Learning (MTL) </a:t>
            </a:r>
            <a:br>
              <a:rPr lang="en-US" dirty="0"/>
            </a:br>
            <a:r>
              <a:rPr lang="en-US" sz="3300" dirty="0"/>
              <a:t>Transfer Learning Strategy for Meta-Learning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7FB007-9E08-8A6D-1ED1-27C5EC930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219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B653E4-4E55-0831-5AFC-8EB5121B2CBB}"/>
              </a:ext>
            </a:extLst>
          </p:cNvPr>
          <p:cNvSpPr txBox="1"/>
          <p:nvPr/>
        </p:nvSpPr>
        <p:spPr>
          <a:xfrm>
            <a:off x="1664978" y="6611779"/>
            <a:ext cx="896100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Parnami,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Archit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Minwoo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Lee. "Learning from Few Examples: A Summary of Approaches to Few-Shot Learning."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arXiv:2203.04291 (2022).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9F84BE8-60E6-11B0-DDA1-7046A4EB31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303" y="1189028"/>
            <a:ext cx="10420351" cy="5375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4208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8970D0-CF64-B345-B652-CB02C2945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0063" y="1"/>
            <a:ext cx="8651875" cy="1938049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Machine Learning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Supervised Learning (Classification)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Learning from Examples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5B1635-C3D4-9946-BD60-0C88CE4AC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22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B7754FB-9DF8-8640-AA53-EEB8B7B96695}"/>
              </a:ext>
            </a:extLst>
          </p:cNvPr>
          <p:cNvSpPr/>
          <p:nvPr/>
        </p:nvSpPr>
        <p:spPr>
          <a:xfrm>
            <a:off x="2573066" y="2483018"/>
            <a:ext cx="770485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Courier" pitchFamily="2" charset="0"/>
              </a:rPr>
              <a:t>5.1,3.5,1.4,0.2,Iris-setosa 4.9,3.0,1.4,0.2,Iris-setosa 4.7,3.2,1.3,0.2,Iris-setosa 7.0,3.2,4.7,1.4,Iris-versicolor 6.4,3.2,4.5,1.5,Iris-versicolor 6.9,3.1,4.9,1.5,Iris-versicolor 6.3,3.3,6.0,2.5,Iris-virginica 5.8,2.7,5.1,1.9,Iris-virginica 7.1,3.0,5.9,2.1,Iris-virginica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D75BA4-0099-D97F-BB49-AD1872F9D692}"/>
              </a:ext>
            </a:extLst>
          </p:cNvPr>
          <p:cNvSpPr txBox="1"/>
          <p:nvPr/>
        </p:nvSpPr>
        <p:spPr>
          <a:xfrm>
            <a:off x="5222628" y="1749906"/>
            <a:ext cx="14494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3200" b="1" i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825522472"/>
      </p:ext>
    </p:extLst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B65D8B-CD1F-86A5-D986-16EE4FF92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0"/>
            <a:ext cx="11222181" cy="960967"/>
          </a:xfrm>
        </p:spPr>
        <p:txBody>
          <a:bodyPr>
            <a:normAutofit/>
          </a:bodyPr>
          <a:lstStyle/>
          <a:p>
            <a:r>
              <a:rPr lang="en-US" sz="4000" dirty="0"/>
              <a:t>Meta Learning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7FB007-9E08-8A6D-1ED1-27C5EC930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220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B653E4-4E55-0831-5AFC-8EB5121B2CBB}"/>
              </a:ext>
            </a:extLst>
          </p:cNvPr>
          <p:cNvSpPr txBox="1"/>
          <p:nvPr/>
        </p:nvSpPr>
        <p:spPr>
          <a:xfrm>
            <a:off x="832775" y="6617485"/>
            <a:ext cx="1062540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Lee, Hung-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Shang-Wen Li, and Ngoc Thang Vu. "Meta Learning for Natural Language Processing: A Survey."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arXiv:2205.01500 (2022).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FC8C539-DE38-EA16-4D16-3692E4B3E3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730" y="1509718"/>
            <a:ext cx="11250540" cy="49954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44349CB-3030-21DB-D1B5-9FD7FEB4DCE5}"/>
              </a:ext>
            </a:extLst>
          </p:cNvPr>
          <p:cNvSpPr txBox="1"/>
          <p:nvPr/>
        </p:nvSpPr>
        <p:spPr>
          <a:xfrm>
            <a:off x="267721" y="924691"/>
            <a:ext cx="1165655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/>
              <a:t>The task construction of cross-domain transfer and domain generalization</a:t>
            </a:r>
          </a:p>
        </p:txBody>
      </p:sp>
    </p:spTree>
    <p:extLst>
      <p:ext uri="{BB962C8B-B14F-4D97-AF65-F5344CB8AC3E}">
        <p14:creationId xmlns:p14="http://schemas.microsoft.com/office/powerpoint/2010/main" val="994107480"/>
      </p:ext>
    </p:extLst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8B5E2-F332-7A4E-874D-03A3D1D8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189" y="84885"/>
            <a:ext cx="11399382" cy="893596"/>
          </a:xfrm>
        </p:spPr>
        <p:txBody>
          <a:bodyPr>
            <a:normAutofit fontScale="90000"/>
          </a:bodyPr>
          <a:lstStyle/>
          <a:p>
            <a:r>
              <a:rPr lang="en-US" dirty="0"/>
              <a:t>Transfer Learning, Fine-tuning, Few-shot learning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221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88DB05-C65A-DD4F-90BB-007BEA3CE596}"/>
              </a:ext>
            </a:extLst>
          </p:cNvPr>
          <p:cNvSpPr txBox="1"/>
          <p:nvPr/>
        </p:nvSpPr>
        <p:spPr>
          <a:xfrm>
            <a:off x="1069433" y="6569746"/>
            <a:ext cx="101520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Lewis Tunstall, Leandro von Werra, and Thomas Wolf (2022), Natural Language Processing with Transformers:  Building Language Applications with Hugging Face,  O'Reilly Media.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9B4DCC2-3F0B-9314-EF9D-D8D0E186B3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453" y="1106735"/>
            <a:ext cx="8937093" cy="533475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CF5A50B-43DE-E682-9E56-9BA356FC3CB8}"/>
              </a:ext>
            </a:extLst>
          </p:cNvPr>
          <p:cNvSpPr txBox="1"/>
          <p:nvPr/>
        </p:nvSpPr>
        <p:spPr>
          <a:xfrm>
            <a:off x="9440598" y="5579079"/>
            <a:ext cx="267989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C00000"/>
                </a:solidFill>
              </a:rPr>
              <a:t>Unsupervised Data Augmentation </a:t>
            </a:r>
            <a:br>
              <a:rPr lang="en-US" sz="1400" dirty="0">
                <a:solidFill>
                  <a:srgbClr val="C00000"/>
                </a:solidFill>
              </a:rPr>
            </a:br>
            <a:r>
              <a:rPr lang="en-US" sz="1400" dirty="0">
                <a:solidFill>
                  <a:srgbClr val="C00000"/>
                </a:solidFill>
              </a:rPr>
              <a:t>(UDA) </a:t>
            </a:r>
          </a:p>
          <a:p>
            <a:r>
              <a:rPr lang="en-US" sz="1400" dirty="0">
                <a:solidFill>
                  <a:srgbClr val="C00000"/>
                </a:solidFill>
              </a:rPr>
              <a:t>Uncertainty-aware Self-Training </a:t>
            </a:r>
            <a:br>
              <a:rPr lang="en-US" sz="1400" dirty="0">
                <a:solidFill>
                  <a:srgbClr val="C00000"/>
                </a:solidFill>
              </a:rPr>
            </a:br>
            <a:r>
              <a:rPr lang="en-US" sz="1400" dirty="0">
                <a:solidFill>
                  <a:srgbClr val="C00000"/>
                </a:solidFill>
              </a:rPr>
              <a:t>(UST)</a:t>
            </a:r>
          </a:p>
        </p:txBody>
      </p:sp>
    </p:spTree>
    <p:extLst>
      <p:ext uri="{BB962C8B-B14F-4D97-AF65-F5344CB8AC3E}">
        <p14:creationId xmlns:p14="http://schemas.microsoft.com/office/powerpoint/2010/main" val="1361394840"/>
      </p:ext>
    </p:extLst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1D45F7-2593-484C-9BF5-6F5E4FB7A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222</a:t>
            </a:fld>
            <a:endParaRPr lang="zh-TW" alt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CE716457-177B-4141-9E83-37DA8BC3DBE1}"/>
              </a:ext>
            </a:extLst>
          </p:cNvPr>
          <p:cNvSpPr/>
          <p:nvPr/>
        </p:nvSpPr>
        <p:spPr>
          <a:xfrm>
            <a:off x="748582" y="2267873"/>
            <a:ext cx="3655280" cy="3918614"/>
          </a:xfrm>
          <a:prstGeom prst="roundRect">
            <a:avLst>
              <a:gd name="adj" fmla="val 7394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Pre-training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15207424-C50A-414B-8A3F-C9A532534E8E}"/>
              </a:ext>
            </a:extLst>
          </p:cNvPr>
          <p:cNvSpPr/>
          <p:nvPr/>
        </p:nvSpPr>
        <p:spPr>
          <a:xfrm>
            <a:off x="7788140" y="2267872"/>
            <a:ext cx="3655280" cy="3918615"/>
          </a:xfrm>
          <a:prstGeom prst="roundRect">
            <a:avLst>
              <a:gd name="adj" fmla="val 3876"/>
            </a:avLst>
          </a:prstGeom>
          <a:solidFill>
            <a:srgbClr val="FFC000">
              <a:alpha val="50000"/>
            </a:srgbClr>
          </a:solidFill>
          <a:ln w="381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Fine-Tuning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75E3560-308E-8146-8A75-3FE9A4A246C5}"/>
              </a:ext>
            </a:extLst>
          </p:cNvPr>
          <p:cNvSpPr txBox="1"/>
          <p:nvPr/>
        </p:nvSpPr>
        <p:spPr>
          <a:xfrm>
            <a:off x="4268360" y="3537897"/>
            <a:ext cx="36552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</a:rPr>
              <a:t>Transfer Learning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49A07228-67D8-1A4B-A643-06E45275B1F6}"/>
              </a:ext>
            </a:extLst>
          </p:cNvPr>
          <p:cNvCxnSpPr>
            <a:cxnSpLocks/>
            <a:stCxn id="11" idx="3"/>
            <a:endCxn id="18" idx="1"/>
          </p:cNvCxnSpPr>
          <p:nvPr/>
        </p:nvCxnSpPr>
        <p:spPr>
          <a:xfrm>
            <a:off x="4403862" y="4227180"/>
            <a:ext cx="3384278" cy="0"/>
          </a:xfrm>
          <a:prstGeom prst="straightConnector1">
            <a:avLst/>
          </a:prstGeom>
          <a:ln w="38100">
            <a:solidFill>
              <a:schemeClr val="tx1"/>
            </a:solidFill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itle 1">
            <a:extLst>
              <a:ext uri="{FF2B5EF4-FFF2-40B4-BE49-F238E27FC236}">
                <a16:creationId xmlns:a16="http://schemas.microsoft.com/office/drawing/2014/main" id="{DC5C42E1-16A4-2071-37E7-FCFC3B1F1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908" y="237173"/>
            <a:ext cx="11222181" cy="868680"/>
          </a:xfrm>
        </p:spPr>
        <p:txBody>
          <a:bodyPr>
            <a:normAutofit/>
          </a:bodyPr>
          <a:lstStyle/>
          <a:p>
            <a:r>
              <a:rPr lang="en-US" dirty="0"/>
              <a:t>Transfer Learning</a:t>
            </a:r>
          </a:p>
        </p:txBody>
      </p:sp>
    </p:spTree>
    <p:extLst>
      <p:ext uri="{BB962C8B-B14F-4D97-AF65-F5344CB8AC3E}">
        <p14:creationId xmlns:p14="http://schemas.microsoft.com/office/powerpoint/2010/main" val="433314867"/>
      </p:ext>
    </p:extLst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1F90E4-F245-3D45-83E0-66645720E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5722" y="139727"/>
            <a:ext cx="8386997" cy="1143000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BERT: Pre-training of Deep Bidirectional Transformers for Language Understanding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7AAC1D-703F-B74B-8981-34EDBCB5D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223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3691934-0DA3-1149-AF7B-2DDB66BA8F88}"/>
              </a:ext>
            </a:extLst>
          </p:cNvPr>
          <p:cNvSpPr/>
          <p:nvPr/>
        </p:nvSpPr>
        <p:spPr>
          <a:xfrm>
            <a:off x="2058897" y="6457890"/>
            <a:ext cx="807420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Devlin, Jacob, Ming-Wei Chang, Kenton Lee, and Kristina Toutanova (2018).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"Bert: Pre-training of deep bidirectional transformers for language understanding."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arXiv:1810.04805.</a:t>
            </a:r>
          </a:p>
          <a:p>
            <a:pPr algn="ctr"/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583E92F-1063-6145-ADA8-6281153D640A}"/>
              </a:ext>
            </a:extLst>
          </p:cNvPr>
          <p:cNvSpPr/>
          <p:nvPr/>
        </p:nvSpPr>
        <p:spPr>
          <a:xfrm>
            <a:off x="2168578" y="1311152"/>
            <a:ext cx="81741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BERT (Bidirectional Encoder Representations from Transformers)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403180C-EF58-7345-9ED4-E0EC4CB70E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3803" y="2572836"/>
            <a:ext cx="8806226" cy="35717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A105C0F-8F9C-8547-9100-914A071D2750}"/>
              </a:ext>
            </a:extLst>
          </p:cNvPr>
          <p:cNvSpPr/>
          <p:nvPr/>
        </p:nvSpPr>
        <p:spPr>
          <a:xfrm>
            <a:off x="2424411" y="1779415"/>
            <a:ext cx="74496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accent1"/>
                </a:solidFill>
              </a:rPr>
              <a:t>Overall pre-training and fine-tuning procedures for BERT</a:t>
            </a:r>
          </a:p>
        </p:txBody>
      </p:sp>
    </p:spTree>
    <p:extLst>
      <p:ext uri="{BB962C8B-B14F-4D97-AF65-F5344CB8AC3E}">
        <p14:creationId xmlns:p14="http://schemas.microsoft.com/office/powerpoint/2010/main" val="348446388"/>
      </p:ext>
    </p:extLst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B65D8B-CD1F-86A5-D986-16EE4FF92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0"/>
            <a:ext cx="11222181" cy="960967"/>
          </a:xfrm>
        </p:spPr>
        <p:txBody>
          <a:bodyPr>
            <a:normAutofit/>
          </a:bodyPr>
          <a:lstStyle/>
          <a:p>
            <a:r>
              <a:rPr lang="en-US" sz="4000" dirty="0"/>
              <a:t>Meta Learning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7FB007-9E08-8A6D-1ED1-27C5EC930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224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B653E4-4E55-0831-5AFC-8EB5121B2CBB}"/>
              </a:ext>
            </a:extLst>
          </p:cNvPr>
          <p:cNvSpPr txBox="1"/>
          <p:nvPr/>
        </p:nvSpPr>
        <p:spPr>
          <a:xfrm>
            <a:off x="832775" y="6617485"/>
            <a:ext cx="1062540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TMa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Yao,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Shilin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Zhao,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Weixiao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Wang,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Yaoman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Li, and Irwin King. "Multimodality in meta-learning: A comprehensive survey." Knowledge-Based Systems (2022): 108976.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D9CDFFE-AB37-C285-7F90-DDBB062090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609" y="1356480"/>
            <a:ext cx="11242537" cy="4859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797669"/>
      </p:ext>
    </p:extLst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B65D8B-CD1F-86A5-D986-16EE4FF92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0"/>
            <a:ext cx="11222181" cy="960967"/>
          </a:xfrm>
        </p:spPr>
        <p:txBody>
          <a:bodyPr>
            <a:normAutofit/>
          </a:bodyPr>
          <a:lstStyle/>
          <a:p>
            <a:r>
              <a:rPr lang="en-US" sz="4000" dirty="0"/>
              <a:t>Meta Learning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7FB007-9E08-8A6D-1ED1-27C5EC930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225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B653E4-4E55-0831-5AFC-8EB5121B2CBB}"/>
              </a:ext>
            </a:extLst>
          </p:cNvPr>
          <p:cNvSpPr txBox="1"/>
          <p:nvPr/>
        </p:nvSpPr>
        <p:spPr>
          <a:xfrm>
            <a:off x="832775" y="6617485"/>
            <a:ext cx="1062540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TMa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Yao,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Shilin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Zhao,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Weixiao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Wang,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Yaoman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Li, and Irwin King. "Multimodality in meta-learning: A comprehensive survey." Knowledge-Based Systems (2022): 108976.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9FFD52-FAC0-FBBA-FB8E-F2DBC99668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690" y="1021708"/>
            <a:ext cx="11434620" cy="5484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460740"/>
      </p:ext>
    </p:extLst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B65D8B-CD1F-86A5-D986-16EE4FF92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28577"/>
            <a:ext cx="11222181" cy="908820"/>
          </a:xfrm>
        </p:spPr>
        <p:txBody>
          <a:bodyPr>
            <a:normAutofit/>
          </a:bodyPr>
          <a:lstStyle/>
          <a:p>
            <a:r>
              <a:rPr lang="en-US" dirty="0"/>
              <a:t>Meta-learning Approaches</a:t>
            </a:r>
            <a:endParaRPr lang="en-US" sz="3600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7FB007-9E08-8A6D-1ED1-27C5EC930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226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B653E4-4E55-0831-5AFC-8EB5121B2CBB}"/>
              </a:ext>
            </a:extLst>
          </p:cNvPr>
          <p:cNvSpPr txBox="1"/>
          <p:nvPr/>
        </p:nvSpPr>
        <p:spPr>
          <a:xfrm>
            <a:off x="1664978" y="6611779"/>
            <a:ext cx="896100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Parnami,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Archit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Minwoo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Lee. "Learning from Few Examples: A Summary of Approaches to Few-Shot Learning."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arXiv:2203.04291 (2022).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C1178D2-8DC3-0C88-3CFD-55AAB6340F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825" y="923108"/>
            <a:ext cx="10870745" cy="5702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082777"/>
      </p:ext>
    </p:extLst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B65D8B-CD1F-86A5-D986-16EE4FF92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0"/>
            <a:ext cx="11222181" cy="960967"/>
          </a:xfrm>
        </p:spPr>
        <p:txBody>
          <a:bodyPr>
            <a:normAutofit/>
          </a:bodyPr>
          <a:lstStyle/>
          <a:p>
            <a:r>
              <a:rPr lang="en-US" dirty="0"/>
              <a:t>Meta Learning: Learning to Learn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7FB007-9E08-8A6D-1ED1-27C5EC930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227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1C98AC-78C2-B084-C86B-B25E62DEC3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750" y="960967"/>
            <a:ext cx="10154499" cy="560127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DB653E4-4E55-0831-5AFC-8EB5121B2CBB}"/>
              </a:ext>
            </a:extLst>
          </p:cNvPr>
          <p:cNvSpPr txBox="1"/>
          <p:nvPr/>
        </p:nvSpPr>
        <p:spPr>
          <a:xfrm>
            <a:off x="1664978" y="6611779"/>
            <a:ext cx="896100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Tian, Yingjie,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Xiaoxi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Zhao, and Wei Huang. "Meta-learning approaches for learning-to-learn in deep learning: A survey." Neurocomputing 494 (2022): 203-223.</a:t>
            </a:r>
          </a:p>
        </p:txBody>
      </p:sp>
    </p:spTree>
    <p:extLst>
      <p:ext uri="{BB962C8B-B14F-4D97-AF65-F5344CB8AC3E}">
        <p14:creationId xmlns:p14="http://schemas.microsoft.com/office/powerpoint/2010/main" val="4157775149"/>
      </p:ext>
    </p:extLst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B65D8B-CD1F-86A5-D986-16EE4FF92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0"/>
            <a:ext cx="11222181" cy="1185863"/>
          </a:xfrm>
        </p:spPr>
        <p:txBody>
          <a:bodyPr>
            <a:normAutofit fontScale="90000"/>
          </a:bodyPr>
          <a:lstStyle/>
          <a:p>
            <a:r>
              <a:rPr lang="en-US" dirty="0"/>
              <a:t>Metric-based Meta-learning</a:t>
            </a:r>
            <a:br>
              <a:rPr lang="en-US" dirty="0"/>
            </a:br>
            <a:r>
              <a:rPr lang="en-US" b="0" dirty="0"/>
              <a:t>M-Way K-Shot Task </a:t>
            </a:r>
            <a:r>
              <a:rPr lang="en-US" sz="3600" b="0" dirty="0"/>
              <a:t>(4-way-1-shot classification task)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7FB007-9E08-8A6D-1ED1-27C5EC930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228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B653E4-4E55-0831-5AFC-8EB5121B2CBB}"/>
              </a:ext>
            </a:extLst>
          </p:cNvPr>
          <p:cNvSpPr txBox="1"/>
          <p:nvPr/>
        </p:nvSpPr>
        <p:spPr>
          <a:xfrm>
            <a:off x="1664978" y="6611779"/>
            <a:ext cx="896100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Parnami,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Archit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Minwoo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Lee. "Learning from Few Examples: A Summary of Approaches to Few-Shot Learning."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arXiv:2203.04291 (2022).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232B11-AC33-07AA-5F5A-62E0A7B083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4978" y="1246826"/>
            <a:ext cx="9082448" cy="534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954065"/>
      </p:ext>
    </p:extLst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B65D8B-CD1F-86A5-D986-16EE4FF92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0"/>
            <a:ext cx="11222181" cy="1185863"/>
          </a:xfrm>
        </p:spPr>
        <p:txBody>
          <a:bodyPr>
            <a:normAutofit/>
          </a:bodyPr>
          <a:lstStyle/>
          <a:p>
            <a:r>
              <a:rPr lang="en-US" dirty="0"/>
              <a:t>Metric-based Meta-Learning Methods</a:t>
            </a:r>
            <a:endParaRPr lang="en-US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7FB007-9E08-8A6D-1ED1-27C5EC930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229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B653E4-4E55-0831-5AFC-8EB5121B2CBB}"/>
              </a:ext>
            </a:extLst>
          </p:cNvPr>
          <p:cNvSpPr txBox="1"/>
          <p:nvPr/>
        </p:nvSpPr>
        <p:spPr>
          <a:xfrm>
            <a:off x="1664978" y="6611779"/>
            <a:ext cx="896100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Parnami,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Archit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Minwoo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Lee. "Learning from Few Examples: A Summary of Approaches to Few-Shot Learning."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arXiv:2203.04291 (2022).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83001F4-C1CD-AAC7-42DA-65B071E86B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094" y="1257303"/>
            <a:ext cx="11029517" cy="5162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3197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8970D0-CF64-B345-B652-CB02C2945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0063" y="1"/>
            <a:ext cx="8651875" cy="1938049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Machine Learning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Supervised Learning (Classification)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Learning from Examples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5B1635-C3D4-9946-BD60-0C88CE4AC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23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B7754FB-9DF8-8640-AA53-EEB8B7B96695}"/>
              </a:ext>
            </a:extLst>
          </p:cNvPr>
          <p:cNvSpPr/>
          <p:nvPr/>
        </p:nvSpPr>
        <p:spPr>
          <a:xfrm>
            <a:off x="2573066" y="2483018"/>
            <a:ext cx="770485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Courier" pitchFamily="2" charset="0"/>
              </a:rPr>
              <a:t>5.1,3.5,1.4,0.2,Iris-setosa 4.9,3.0,1.4,0.2,Iris-setosa 4.7,3.2,1.3,0.2,Iris-setosa 7.0,3.2,4.7,1.4,Iris-versicolor 6.4,3.2,4.5,1.5,Iris-versicolor 6.9,3.1,4.9,1.5,Iris-versicolor 6.3,3.3,6.0,2.5,Iris-virginica 5.8,2.7,5.1,1.9,Iris-virginica 7.1,3.0,5.9,2.1,Iris-virginica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E61801F0-B477-6EA9-EC9F-925E90A9B8AC}"/>
              </a:ext>
            </a:extLst>
          </p:cNvPr>
          <p:cNvSpPr/>
          <p:nvPr/>
        </p:nvSpPr>
        <p:spPr>
          <a:xfrm>
            <a:off x="368491" y="2483018"/>
            <a:ext cx="9062112" cy="492194"/>
          </a:xfrm>
          <a:prstGeom prst="roundRect">
            <a:avLst>
              <a:gd name="adj" fmla="val 2491"/>
            </a:avLst>
          </a:prstGeom>
          <a:noFill/>
          <a:ln w="3810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163041-F70A-3434-1C48-B8C7A1116014}"/>
              </a:ext>
            </a:extLst>
          </p:cNvPr>
          <p:cNvSpPr txBox="1"/>
          <p:nvPr/>
        </p:nvSpPr>
        <p:spPr>
          <a:xfrm>
            <a:off x="415737" y="2321033"/>
            <a:ext cx="20649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Example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AE4B35A-DFB6-7673-A916-EF1D7E83E53A}"/>
              </a:ext>
            </a:extLst>
          </p:cNvPr>
          <p:cNvSpPr txBox="1"/>
          <p:nvPr/>
        </p:nvSpPr>
        <p:spPr>
          <a:xfrm>
            <a:off x="5222628" y="1749906"/>
            <a:ext cx="14494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3200" b="1" i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961663643"/>
      </p:ext>
    </p:extLst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B65D8B-CD1F-86A5-D986-16EE4FF92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0"/>
            <a:ext cx="11222181" cy="1185863"/>
          </a:xfrm>
        </p:spPr>
        <p:txBody>
          <a:bodyPr>
            <a:normAutofit/>
          </a:bodyPr>
          <a:lstStyle/>
          <a:p>
            <a:r>
              <a:rPr lang="en-US" dirty="0"/>
              <a:t>Convolutional Siamese Network</a:t>
            </a:r>
            <a:endParaRPr lang="en-US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7FB007-9E08-8A6D-1ED1-27C5EC930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230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B653E4-4E55-0831-5AFC-8EB5121B2CBB}"/>
              </a:ext>
            </a:extLst>
          </p:cNvPr>
          <p:cNvSpPr txBox="1"/>
          <p:nvPr/>
        </p:nvSpPr>
        <p:spPr>
          <a:xfrm>
            <a:off x="1664978" y="6611779"/>
            <a:ext cx="896100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Parnami,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Archit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Minwoo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Lee. "Learning from Few Examples: A Summary of Approaches to Few-Shot Learning."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arXiv:2203.04291 (2022).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593A690-3CD2-A99E-5FD5-7B8AB56E0B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927" y="1136516"/>
            <a:ext cx="10728145" cy="5425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253489"/>
      </p:ext>
    </p:extLst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B65D8B-CD1F-86A5-D986-16EE4FF92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0"/>
            <a:ext cx="11222181" cy="1056127"/>
          </a:xfrm>
        </p:spPr>
        <p:txBody>
          <a:bodyPr>
            <a:normAutofit/>
          </a:bodyPr>
          <a:lstStyle/>
          <a:p>
            <a:r>
              <a:rPr lang="en-US" dirty="0"/>
              <a:t>Meta Learning: Matching Networks </a:t>
            </a:r>
            <a:endParaRPr lang="en-US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7FB007-9E08-8A6D-1ED1-27C5EC930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231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B653E4-4E55-0831-5AFC-8EB5121B2CBB}"/>
              </a:ext>
            </a:extLst>
          </p:cNvPr>
          <p:cNvSpPr txBox="1"/>
          <p:nvPr/>
        </p:nvSpPr>
        <p:spPr>
          <a:xfrm>
            <a:off x="1664978" y="6611779"/>
            <a:ext cx="896100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Parnami,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Archit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Minwoo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Lee. "Learning from Few Examples: A Summary of Approaches to Few-Shot Learning."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arXiv:2203.04291 (2022).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52D545-E129-21BE-B691-A269273BEE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4415" y="1056127"/>
            <a:ext cx="10083169" cy="5525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524981"/>
      </p:ext>
    </p:extLst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B65D8B-CD1F-86A5-D986-16EE4FF92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0"/>
            <a:ext cx="11222181" cy="1185863"/>
          </a:xfrm>
        </p:spPr>
        <p:txBody>
          <a:bodyPr>
            <a:normAutofit fontScale="90000"/>
          </a:bodyPr>
          <a:lstStyle/>
          <a:p>
            <a:r>
              <a:rPr lang="en-US" dirty="0"/>
              <a:t>Few-shot Prototypes</a:t>
            </a:r>
            <a:br>
              <a:rPr lang="en-US" dirty="0"/>
            </a:br>
            <a:r>
              <a:rPr lang="en-US" sz="27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27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700" dirty="0"/>
              <a:t> are computed as the mean of embedded support examples for each class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7FB007-9E08-8A6D-1ED1-27C5EC930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232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B653E4-4E55-0831-5AFC-8EB5121B2CBB}"/>
              </a:ext>
            </a:extLst>
          </p:cNvPr>
          <p:cNvSpPr txBox="1"/>
          <p:nvPr/>
        </p:nvSpPr>
        <p:spPr>
          <a:xfrm>
            <a:off x="1664978" y="6611779"/>
            <a:ext cx="896100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Parnami,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Archit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Minwoo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Lee. "Learning from Few Examples: A Summary of Approaches to Few-Shot Learning."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arXiv:2203.04291 (2022).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ECF966-37C6-1786-2294-0E7CF8D5A4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405" y="1757366"/>
            <a:ext cx="11539190" cy="4593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671652"/>
      </p:ext>
    </p:extLst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B65D8B-CD1F-86A5-D986-16EE4FF92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0"/>
            <a:ext cx="11222181" cy="1185863"/>
          </a:xfrm>
        </p:spPr>
        <p:txBody>
          <a:bodyPr>
            <a:normAutofit/>
          </a:bodyPr>
          <a:lstStyle/>
          <a:p>
            <a:r>
              <a:rPr lang="en-US" dirty="0"/>
              <a:t>Meta Learning: Relation Network</a:t>
            </a:r>
            <a:endParaRPr lang="en-US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7FB007-9E08-8A6D-1ED1-27C5EC930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233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B653E4-4E55-0831-5AFC-8EB5121B2CBB}"/>
              </a:ext>
            </a:extLst>
          </p:cNvPr>
          <p:cNvSpPr txBox="1"/>
          <p:nvPr/>
        </p:nvSpPr>
        <p:spPr>
          <a:xfrm>
            <a:off x="1664978" y="6611779"/>
            <a:ext cx="896100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Parnami,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Archit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Minwoo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Lee. "Learning from Few Examples: A Summary of Approaches to Few-Shot Learning."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arXiv:2203.04291 (2022).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CCA333A-B4CA-A760-B96A-F4D02086DF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648" y="1113431"/>
            <a:ext cx="10531661" cy="5448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04706"/>
      </p:ext>
    </p:extLst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B65D8B-CD1F-86A5-D986-16EE4FF92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0"/>
            <a:ext cx="11222181" cy="1185863"/>
          </a:xfrm>
        </p:spPr>
        <p:txBody>
          <a:bodyPr>
            <a:normAutofit fontScale="90000"/>
          </a:bodyPr>
          <a:lstStyle/>
          <a:p>
            <a:r>
              <a:rPr lang="en-US" dirty="0"/>
              <a:t>Meta Learning: Category Traversal Module (CTM) </a:t>
            </a:r>
            <a:endParaRPr lang="en-US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7FB007-9E08-8A6D-1ED1-27C5EC930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234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B653E4-4E55-0831-5AFC-8EB5121B2CBB}"/>
              </a:ext>
            </a:extLst>
          </p:cNvPr>
          <p:cNvSpPr txBox="1"/>
          <p:nvPr/>
        </p:nvSpPr>
        <p:spPr>
          <a:xfrm>
            <a:off x="1664978" y="6611779"/>
            <a:ext cx="896100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Parnami,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Archit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Minwoo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Lee. "Learning from Few Examples: A Summary of Approaches to Few-Shot Learning."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arXiv:2203.04291 (2022).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F00887-9E0C-56FB-8644-7CC9F49C01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430" y="1185863"/>
            <a:ext cx="11222181" cy="5223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290164"/>
      </p:ext>
    </p:extLst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B65D8B-CD1F-86A5-D986-16EE4FF92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0"/>
            <a:ext cx="11222181" cy="831891"/>
          </a:xfrm>
        </p:spPr>
        <p:txBody>
          <a:bodyPr>
            <a:normAutofit fontScale="90000"/>
          </a:bodyPr>
          <a:lstStyle/>
          <a:p>
            <a:r>
              <a:rPr lang="en-US" dirty="0"/>
              <a:t>Optimization-based Meta-Learning Methods</a:t>
            </a:r>
            <a:endParaRPr lang="en-US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7FB007-9E08-8A6D-1ED1-27C5EC930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235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B653E4-4E55-0831-5AFC-8EB5121B2CBB}"/>
              </a:ext>
            </a:extLst>
          </p:cNvPr>
          <p:cNvSpPr txBox="1"/>
          <p:nvPr/>
        </p:nvSpPr>
        <p:spPr>
          <a:xfrm>
            <a:off x="1664978" y="6611779"/>
            <a:ext cx="896100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Parnami,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Archit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Minwoo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Lee. "Learning from Few Examples: A Summary of Approaches to Few-Shot Learning."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arXiv:2203.04291 (2022).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5D66A1-8261-DFB2-F37B-E8B854AF6F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9013" y="831891"/>
            <a:ext cx="5819408" cy="5779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794028"/>
      </p:ext>
    </p:extLst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B65D8B-CD1F-86A5-D986-16EE4FF92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0"/>
            <a:ext cx="11222181" cy="886505"/>
          </a:xfrm>
        </p:spPr>
        <p:txBody>
          <a:bodyPr>
            <a:normAutofit/>
          </a:bodyPr>
          <a:lstStyle/>
          <a:p>
            <a:r>
              <a:rPr lang="en-US" sz="3200" dirty="0"/>
              <a:t>Computational Graph for the Forward Pass of the Meta-learner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7FB007-9E08-8A6D-1ED1-27C5EC930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236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B653E4-4E55-0831-5AFC-8EB5121B2CBB}"/>
              </a:ext>
            </a:extLst>
          </p:cNvPr>
          <p:cNvSpPr txBox="1"/>
          <p:nvPr/>
        </p:nvSpPr>
        <p:spPr>
          <a:xfrm>
            <a:off x="1664978" y="6611779"/>
            <a:ext cx="896100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Parnami,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Archit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Minwoo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Lee. "Learning from Few Examples: A Summary of Approaches to Few-Shot Learning."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arXiv:2203.04291 (2022).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839FAB7-BCE6-678D-6673-82A32B6BA3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364" y="907464"/>
            <a:ext cx="10515272" cy="5683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872960"/>
      </p:ext>
    </p:extLst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B65D8B-CD1F-86A5-D986-16EE4FF92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0"/>
            <a:ext cx="11222181" cy="1056127"/>
          </a:xfrm>
        </p:spPr>
        <p:txBody>
          <a:bodyPr>
            <a:noAutofit/>
          </a:bodyPr>
          <a:lstStyle/>
          <a:p>
            <a:r>
              <a:rPr lang="en-US" sz="4000" dirty="0"/>
              <a:t>Model-Agnostic Meta-Learning (MAML)</a:t>
            </a:r>
            <a:br>
              <a:rPr lang="en-US" sz="4000" dirty="0"/>
            </a:br>
            <a:r>
              <a:rPr lang="en-US" sz="4000" dirty="0"/>
              <a:t>Hierarchically Structured Meta-Learning (HSML)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7FB007-9E08-8A6D-1ED1-27C5EC930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237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B653E4-4E55-0831-5AFC-8EB5121B2CBB}"/>
              </a:ext>
            </a:extLst>
          </p:cNvPr>
          <p:cNvSpPr txBox="1"/>
          <p:nvPr/>
        </p:nvSpPr>
        <p:spPr>
          <a:xfrm>
            <a:off x="1664978" y="6611779"/>
            <a:ext cx="896100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Parnami,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Archit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Minwoo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Lee. "Learning from Few Examples: A Summary of Approaches to Few-Shot Learning."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arXiv:2203.04291 (2022).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BCF417-FA91-4D94-3036-A797D5AFD2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881" y="1378745"/>
            <a:ext cx="10959989" cy="5088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114456"/>
      </p:ext>
    </p:extLst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B65D8B-CD1F-86A5-D986-16EE4FF92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0"/>
            <a:ext cx="11222181" cy="1056127"/>
          </a:xfrm>
        </p:spPr>
        <p:txBody>
          <a:bodyPr>
            <a:normAutofit/>
          </a:bodyPr>
          <a:lstStyle/>
          <a:p>
            <a:r>
              <a:rPr lang="en-US" dirty="0"/>
              <a:t>Latent Embedding Optimization (LEO)</a:t>
            </a:r>
            <a:endParaRPr lang="en-US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7FB007-9E08-8A6D-1ED1-27C5EC930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238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B653E4-4E55-0831-5AFC-8EB5121B2CBB}"/>
              </a:ext>
            </a:extLst>
          </p:cNvPr>
          <p:cNvSpPr txBox="1"/>
          <p:nvPr/>
        </p:nvSpPr>
        <p:spPr>
          <a:xfrm>
            <a:off x="1664978" y="6611779"/>
            <a:ext cx="896100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Parnami,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Archit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Minwoo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Lee. "Learning from Few Examples: A Summary of Approaches to Few-Shot Learning."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arXiv:2203.04291 (2022).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690BE6-280C-69A2-166F-8B7B3CC21B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191" y="1853546"/>
            <a:ext cx="11581618" cy="3960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780669"/>
      </p:ext>
    </p:extLst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B65D8B-CD1F-86A5-D986-16EE4FF92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0"/>
            <a:ext cx="11222181" cy="960967"/>
          </a:xfrm>
        </p:spPr>
        <p:txBody>
          <a:bodyPr>
            <a:normAutofit/>
          </a:bodyPr>
          <a:lstStyle/>
          <a:p>
            <a:r>
              <a:rPr lang="en-US" dirty="0"/>
              <a:t>Overall Architecture of Meta Networks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7FB007-9E08-8A6D-1ED1-27C5EC930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239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B653E4-4E55-0831-5AFC-8EB5121B2CBB}"/>
              </a:ext>
            </a:extLst>
          </p:cNvPr>
          <p:cNvSpPr txBox="1"/>
          <p:nvPr/>
        </p:nvSpPr>
        <p:spPr>
          <a:xfrm>
            <a:off x="1664978" y="6611779"/>
            <a:ext cx="896100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Tian, Yingjie,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Xiaoxi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Zhao, and Wei Huang. "Meta-learning approaches for learning-to-learn in deep learning: A survey." Neurocomputing 494 (2022): 203-223.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F86E94-4212-1332-DD20-F32C96F6CD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3806" y="900886"/>
            <a:ext cx="7416007" cy="5636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9977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8970D0-CF64-B345-B652-CB02C2945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0063" y="1"/>
            <a:ext cx="8651875" cy="1938049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Machine Learning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Supervised Learning (Classification)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Learning from Examples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5B1635-C3D4-9946-BD60-0C88CE4AC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24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B7754FB-9DF8-8640-AA53-EEB8B7B96695}"/>
              </a:ext>
            </a:extLst>
          </p:cNvPr>
          <p:cNvSpPr/>
          <p:nvPr/>
        </p:nvSpPr>
        <p:spPr>
          <a:xfrm>
            <a:off x="2573066" y="2483018"/>
            <a:ext cx="770485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Courier" pitchFamily="2" charset="0"/>
              </a:rPr>
              <a:t>5.1,3.5,1.4,0.2,Iris-setosa 4.9,3.0,1.4,0.2,Iris-setosa 4.7,3.2,1.3,0.2,Iris-setosa 7.0,3.2,4.7,1.4,Iris-versicolor 6.4,3.2,4.5,1.5,Iris-versicolor 6.9,3.1,4.9,1.5,Iris-versicolor 6.3,3.3,6.0,2.5,Iris-virginica 5.8,2.7,5.1,1.9,Iris-virginica 7.1,3.0,5.9,2.1,Iris-virginica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07C4CE39-B7F3-D44C-A6D7-1917671DC302}"/>
              </a:ext>
            </a:extLst>
          </p:cNvPr>
          <p:cNvSpPr/>
          <p:nvPr/>
        </p:nvSpPr>
        <p:spPr>
          <a:xfrm>
            <a:off x="2537062" y="2378774"/>
            <a:ext cx="3389796" cy="4054534"/>
          </a:xfrm>
          <a:prstGeom prst="roundRect">
            <a:avLst>
              <a:gd name="adj" fmla="val 2491"/>
            </a:avLst>
          </a:prstGeom>
          <a:noFill/>
          <a:ln w="381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DAEE3E05-F136-2644-947B-45BD07AB1662}"/>
              </a:ext>
            </a:extLst>
          </p:cNvPr>
          <p:cNvSpPr/>
          <p:nvPr/>
        </p:nvSpPr>
        <p:spPr>
          <a:xfrm>
            <a:off x="6024030" y="2378774"/>
            <a:ext cx="3389796" cy="4054534"/>
          </a:xfrm>
          <a:prstGeom prst="roundRect">
            <a:avLst>
              <a:gd name="adj" fmla="val 2491"/>
            </a:avLst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17F294-F20A-694C-A107-3033C31DD8F3}"/>
              </a:ext>
            </a:extLst>
          </p:cNvPr>
          <p:cNvSpPr txBox="1"/>
          <p:nvPr/>
        </p:nvSpPr>
        <p:spPr>
          <a:xfrm>
            <a:off x="1697400" y="3932395"/>
            <a:ext cx="5309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D87A0F6-F483-A348-9950-98FA05A466F5}"/>
              </a:ext>
            </a:extLst>
          </p:cNvPr>
          <p:cNvSpPr txBox="1"/>
          <p:nvPr/>
        </p:nvSpPr>
        <p:spPr>
          <a:xfrm>
            <a:off x="9656294" y="3701562"/>
            <a:ext cx="49244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0ED5FA2-723B-9548-88ED-5C5C46BB0C35}"/>
              </a:ext>
            </a:extLst>
          </p:cNvPr>
          <p:cNvSpPr txBox="1"/>
          <p:nvPr/>
        </p:nvSpPr>
        <p:spPr>
          <a:xfrm>
            <a:off x="5222628" y="1749906"/>
            <a:ext cx="14494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3200" b="1" i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DF65258-6DF7-C584-0E22-CBC3E681857E}"/>
              </a:ext>
            </a:extLst>
          </p:cNvPr>
          <p:cNvSpPr txBox="1"/>
          <p:nvPr/>
        </p:nvSpPr>
        <p:spPr>
          <a:xfrm>
            <a:off x="292905" y="2321033"/>
            <a:ext cx="20649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Example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AB44EB96-A29B-9F94-46D2-1520873F3EA6}"/>
              </a:ext>
            </a:extLst>
          </p:cNvPr>
          <p:cNvSpPr/>
          <p:nvPr/>
        </p:nvSpPr>
        <p:spPr>
          <a:xfrm>
            <a:off x="265609" y="2471642"/>
            <a:ext cx="9883128" cy="492194"/>
          </a:xfrm>
          <a:prstGeom prst="roundRect">
            <a:avLst>
              <a:gd name="adj" fmla="val 2491"/>
            </a:avLst>
          </a:prstGeom>
          <a:noFill/>
          <a:ln w="3810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647078"/>
      </p:ext>
    </p:extLst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8B5E2-F332-7A4E-874D-03A3D1D8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448115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ULMFiT</a:t>
            </a:r>
            <a:r>
              <a:rPr lang="en-US" dirty="0"/>
              <a:t>: 3 Steps </a:t>
            </a:r>
            <a:br>
              <a:rPr lang="en-US" dirty="0"/>
            </a:br>
            <a:r>
              <a:rPr lang="en-US" dirty="0"/>
              <a:t>Transfer Learning in NLP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240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C246E6-6171-524C-86A0-56538360E1ED}"/>
              </a:ext>
            </a:extLst>
          </p:cNvPr>
          <p:cNvSpPr txBox="1"/>
          <p:nvPr/>
        </p:nvSpPr>
        <p:spPr>
          <a:xfrm>
            <a:off x="1005109" y="5562070"/>
            <a:ext cx="21932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Pretraining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6776794-E78E-F146-9B86-39E31135B57D}"/>
              </a:ext>
            </a:extLst>
          </p:cNvPr>
          <p:cNvSpPr txBox="1"/>
          <p:nvPr/>
        </p:nvSpPr>
        <p:spPr>
          <a:xfrm>
            <a:off x="4387029" y="5575035"/>
            <a:ext cx="34288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Domain adaptation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BD6532D-F831-9749-A486-6B65C7CF3B46}"/>
              </a:ext>
            </a:extLst>
          </p:cNvPr>
          <p:cNvSpPr txBox="1"/>
          <p:nvPr/>
        </p:nvSpPr>
        <p:spPr>
          <a:xfrm>
            <a:off x="9006394" y="5575035"/>
            <a:ext cx="22429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Fine-tuning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3440136-309C-024F-A4BE-55B4D592B65A}"/>
              </a:ext>
            </a:extLst>
          </p:cNvPr>
          <p:cNvGrpSpPr/>
          <p:nvPr/>
        </p:nvGrpSpPr>
        <p:grpSpPr>
          <a:xfrm>
            <a:off x="400047" y="2281367"/>
            <a:ext cx="3572237" cy="2767895"/>
            <a:chOff x="661311" y="2312542"/>
            <a:chExt cx="3572237" cy="2767895"/>
          </a:xfrm>
        </p:grpSpPr>
        <p:sp>
          <p:nvSpPr>
            <p:cNvPr id="10" name="Right Arrow 9">
              <a:extLst>
                <a:ext uri="{FF2B5EF4-FFF2-40B4-BE49-F238E27FC236}">
                  <a16:creationId xmlns:a16="http://schemas.microsoft.com/office/drawing/2014/main" id="{A6046199-D474-6F45-8225-9C0175676C98}"/>
                </a:ext>
              </a:extLst>
            </p:cNvPr>
            <p:cNvSpPr/>
            <p:nvPr/>
          </p:nvSpPr>
          <p:spPr>
            <a:xfrm>
              <a:off x="1376048" y="2312542"/>
              <a:ext cx="2857500" cy="2767895"/>
            </a:xfrm>
            <a:prstGeom prst="rightArrow">
              <a:avLst>
                <a:gd name="adj1" fmla="val 59439"/>
                <a:gd name="adj2" fmla="val 47019"/>
              </a:avLst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439AC0F-2C7B-A442-B4A3-136E646FE102}"/>
                </a:ext>
              </a:extLst>
            </p:cNvPr>
            <p:cNvSpPr txBox="1"/>
            <p:nvPr/>
          </p:nvSpPr>
          <p:spPr>
            <a:xfrm>
              <a:off x="2032911" y="3294043"/>
              <a:ext cx="172489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Language </a:t>
              </a:r>
              <a:b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Model</a:t>
              </a: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5841D631-4AFA-A843-8EEB-64A463E54308}"/>
                </a:ext>
              </a:extLst>
            </p:cNvPr>
            <p:cNvSpPr/>
            <p:nvPr/>
          </p:nvSpPr>
          <p:spPr>
            <a:xfrm>
              <a:off x="661311" y="3010689"/>
              <a:ext cx="1371600" cy="137160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24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Wikitet</a:t>
              </a:r>
              <a:endParaRPr lang="en-US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en-US" sz="24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103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6B6BFF0-3520-AB4A-9F08-2BEFCC57FC30}"/>
              </a:ext>
            </a:extLst>
          </p:cNvPr>
          <p:cNvGrpSpPr/>
          <p:nvPr/>
        </p:nvGrpSpPr>
        <p:grpSpPr>
          <a:xfrm>
            <a:off x="4353038" y="2281367"/>
            <a:ext cx="3572237" cy="2767895"/>
            <a:chOff x="661311" y="2312542"/>
            <a:chExt cx="3572237" cy="2767895"/>
          </a:xfrm>
        </p:grpSpPr>
        <p:sp>
          <p:nvSpPr>
            <p:cNvPr id="15" name="Right Arrow 14">
              <a:extLst>
                <a:ext uri="{FF2B5EF4-FFF2-40B4-BE49-F238E27FC236}">
                  <a16:creationId xmlns:a16="http://schemas.microsoft.com/office/drawing/2014/main" id="{0AF2B301-D9D9-F448-A2EE-C94E8D819845}"/>
                </a:ext>
              </a:extLst>
            </p:cNvPr>
            <p:cNvSpPr/>
            <p:nvPr/>
          </p:nvSpPr>
          <p:spPr>
            <a:xfrm>
              <a:off x="1376048" y="2312542"/>
              <a:ext cx="2857500" cy="2767895"/>
            </a:xfrm>
            <a:prstGeom prst="rightArrow">
              <a:avLst>
                <a:gd name="adj1" fmla="val 59439"/>
                <a:gd name="adj2" fmla="val 47019"/>
              </a:avLst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AE464F8-486A-CB4F-BFBE-EE3BE559DF88}"/>
                </a:ext>
              </a:extLst>
            </p:cNvPr>
            <p:cNvSpPr txBox="1"/>
            <p:nvPr/>
          </p:nvSpPr>
          <p:spPr>
            <a:xfrm>
              <a:off x="2032911" y="3294043"/>
              <a:ext cx="172489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Language </a:t>
              </a:r>
              <a:b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Model</a:t>
              </a: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F0BFE41B-19CF-C345-82DD-EC7F93BADEE2}"/>
                </a:ext>
              </a:extLst>
            </p:cNvPr>
            <p:cNvSpPr/>
            <p:nvPr/>
          </p:nvSpPr>
          <p:spPr>
            <a:xfrm>
              <a:off x="661311" y="3010689"/>
              <a:ext cx="1371600" cy="137160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24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IMDB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F72DFEF-3A33-FF4F-A38F-AB9E4B7659A0}"/>
              </a:ext>
            </a:extLst>
          </p:cNvPr>
          <p:cNvGrpSpPr/>
          <p:nvPr/>
        </p:nvGrpSpPr>
        <p:grpSpPr>
          <a:xfrm>
            <a:off x="8367656" y="2281367"/>
            <a:ext cx="3572237" cy="2767895"/>
            <a:chOff x="661311" y="2312542"/>
            <a:chExt cx="3572237" cy="2767895"/>
          </a:xfrm>
        </p:grpSpPr>
        <p:sp>
          <p:nvSpPr>
            <p:cNvPr id="19" name="Right Arrow 18">
              <a:extLst>
                <a:ext uri="{FF2B5EF4-FFF2-40B4-BE49-F238E27FC236}">
                  <a16:creationId xmlns:a16="http://schemas.microsoft.com/office/drawing/2014/main" id="{458D07B1-C79D-1746-9906-EE1B58740E29}"/>
                </a:ext>
              </a:extLst>
            </p:cNvPr>
            <p:cNvSpPr/>
            <p:nvPr/>
          </p:nvSpPr>
          <p:spPr>
            <a:xfrm>
              <a:off x="1376048" y="2312542"/>
              <a:ext cx="2857500" cy="2767895"/>
            </a:xfrm>
            <a:prstGeom prst="rightArrow">
              <a:avLst>
                <a:gd name="adj1" fmla="val 59439"/>
                <a:gd name="adj2" fmla="val 47019"/>
              </a:avLst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DB60023-A2CF-8946-9A47-62FA749EC98C}"/>
                </a:ext>
              </a:extLst>
            </p:cNvPr>
            <p:cNvSpPr txBox="1"/>
            <p:nvPr/>
          </p:nvSpPr>
          <p:spPr>
            <a:xfrm>
              <a:off x="2032911" y="3473662"/>
              <a:ext cx="172489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Classifier</a:t>
              </a: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6657D9AC-BC44-7940-8C68-CA2B83928D54}"/>
                </a:ext>
              </a:extLst>
            </p:cNvPr>
            <p:cNvSpPr/>
            <p:nvPr/>
          </p:nvSpPr>
          <p:spPr>
            <a:xfrm>
              <a:off x="661311" y="3010689"/>
              <a:ext cx="1371600" cy="1371600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24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IMDB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1FF11003-91E0-C548-B6CC-9C7065D430AE}"/>
              </a:ext>
            </a:extLst>
          </p:cNvPr>
          <p:cNvSpPr txBox="1"/>
          <p:nvPr/>
        </p:nvSpPr>
        <p:spPr>
          <a:xfrm>
            <a:off x="1019955" y="6612809"/>
            <a:ext cx="101520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Lewis Tunstall, Leandro von Werra, and Thomas Wolf (2022), Natural Language Processing with Transformers:  Building Language Applications with Hugging Face,  O'Reilly Media.</a:t>
            </a:r>
          </a:p>
        </p:txBody>
      </p:sp>
    </p:spTree>
    <p:extLst>
      <p:ext uri="{BB962C8B-B14F-4D97-AF65-F5344CB8AC3E}">
        <p14:creationId xmlns:p14="http://schemas.microsoft.com/office/powerpoint/2010/main" val="2701637104"/>
      </p:ext>
    </p:extLst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8B5E2-F332-7A4E-874D-03A3D1D8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2045388"/>
          </a:xfrm>
        </p:spPr>
        <p:txBody>
          <a:bodyPr>
            <a:normAutofit/>
          </a:bodyPr>
          <a:lstStyle/>
          <a:p>
            <a:r>
              <a:rPr lang="en-US" dirty="0"/>
              <a:t>A typical pipeline for </a:t>
            </a:r>
            <a:br>
              <a:rPr lang="en-US" dirty="0"/>
            </a:br>
            <a:r>
              <a:rPr lang="en-US" dirty="0"/>
              <a:t>training transformer models </a:t>
            </a:r>
            <a:br>
              <a:rPr lang="en-US" dirty="0"/>
            </a:br>
            <a:r>
              <a:rPr lang="en-US" sz="3200" b="0" dirty="0"/>
              <a:t>with the  Datasets,  Tokenizers, and  Transformers libraries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241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88DB05-C65A-DD4F-90BB-007BEA3CE596}"/>
              </a:ext>
            </a:extLst>
          </p:cNvPr>
          <p:cNvSpPr txBox="1"/>
          <p:nvPr/>
        </p:nvSpPr>
        <p:spPr>
          <a:xfrm>
            <a:off x="1069433" y="6401789"/>
            <a:ext cx="1015209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Lewis Tunstall, Leandro von Werra, and Thomas Wolf (2022), Natural Language Processing with Transformers:  Building Language Applications with Hugging Face,  O'Reilly Media.</a:t>
            </a:r>
          </a:p>
          <a:p>
            <a:pPr algn="ctr"/>
            <a:r>
              <a:rPr lang="en-US" sz="1000" dirty="0">
                <a:hlinkClick r:id="rId2"/>
              </a:rPr>
              <a:t>https://github.com/nlp-with-transformers/notebooks</a:t>
            </a:r>
            <a:endParaRPr lang="en-US" sz="1000" dirty="0"/>
          </a:p>
        </p:txBody>
      </p:sp>
      <p:sp>
        <p:nvSpPr>
          <p:cNvPr id="3" name="Chevron 2">
            <a:extLst>
              <a:ext uri="{FF2B5EF4-FFF2-40B4-BE49-F238E27FC236}">
                <a16:creationId xmlns:a16="http://schemas.microsoft.com/office/drawing/2014/main" id="{BA227ACC-1119-4646-A0D3-7E16A0B722E5}"/>
              </a:ext>
            </a:extLst>
          </p:cNvPr>
          <p:cNvSpPr/>
          <p:nvPr/>
        </p:nvSpPr>
        <p:spPr>
          <a:xfrm>
            <a:off x="446643" y="3042075"/>
            <a:ext cx="2869809" cy="834281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Datasets</a:t>
            </a:r>
          </a:p>
        </p:txBody>
      </p:sp>
      <p:sp>
        <p:nvSpPr>
          <p:cNvPr id="8" name="Chevron 7">
            <a:extLst>
              <a:ext uri="{FF2B5EF4-FFF2-40B4-BE49-F238E27FC236}">
                <a16:creationId xmlns:a16="http://schemas.microsoft.com/office/drawing/2014/main" id="{BE2A63E8-AEEB-3845-B472-ACFD048F020C}"/>
              </a:ext>
            </a:extLst>
          </p:cNvPr>
          <p:cNvSpPr/>
          <p:nvPr/>
        </p:nvSpPr>
        <p:spPr>
          <a:xfrm>
            <a:off x="3315577" y="3042075"/>
            <a:ext cx="2869809" cy="834281"/>
          </a:xfrm>
          <a:prstGeom prst="chevron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Tokenizers</a:t>
            </a:r>
          </a:p>
        </p:txBody>
      </p:sp>
      <p:sp>
        <p:nvSpPr>
          <p:cNvPr id="9" name="Chevron 8">
            <a:extLst>
              <a:ext uri="{FF2B5EF4-FFF2-40B4-BE49-F238E27FC236}">
                <a16:creationId xmlns:a16="http://schemas.microsoft.com/office/drawing/2014/main" id="{8EB767EA-F52A-C347-9DCD-5F10C7300D90}"/>
              </a:ext>
            </a:extLst>
          </p:cNvPr>
          <p:cNvSpPr/>
          <p:nvPr/>
        </p:nvSpPr>
        <p:spPr>
          <a:xfrm>
            <a:off x="6184511" y="3042075"/>
            <a:ext cx="2869809" cy="834281"/>
          </a:xfrm>
          <a:prstGeom prst="chevron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Transformers</a:t>
            </a:r>
          </a:p>
        </p:txBody>
      </p:sp>
      <p:sp>
        <p:nvSpPr>
          <p:cNvPr id="10" name="Chevron 9">
            <a:extLst>
              <a:ext uri="{FF2B5EF4-FFF2-40B4-BE49-F238E27FC236}">
                <a16:creationId xmlns:a16="http://schemas.microsoft.com/office/drawing/2014/main" id="{97C96DB7-D3F4-3C45-8686-888DCDC374D6}"/>
              </a:ext>
            </a:extLst>
          </p:cNvPr>
          <p:cNvSpPr/>
          <p:nvPr/>
        </p:nvSpPr>
        <p:spPr>
          <a:xfrm>
            <a:off x="9052570" y="3042075"/>
            <a:ext cx="2869809" cy="834281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Datasets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5E9D85-F109-8043-892A-D7B8A12CFAD4}"/>
              </a:ext>
            </a:extLst>
          </p:cNvPr>
          <p:cNvSpPr txBox="1"/>
          <p:nvPr/>
        </p:nvSpPr>
        <p:spPr>
          <a:xfrm>
            <a:off x="446643" y="4044468"/>
            <a:ext cx="28689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Load and </a:t>
            </a:r>
            <a:br>
              <a:rPr lang="en-US" sz="28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process datasets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E8499D8-3911-0547-905F-FD83DA9BBFD9}"/>
              </a:ext>
            </a:extLst>
          </p:cNvPr>
          <p:cNvSpPr txBox="1"/>
          <p:nvPr/>
        </p:nvSpPr>
        <p:spPr>
          <a:xfrm>
            <a:off x="3314701" y="3985791"/>
            <a:ext cx="28698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Tokenize </a:t>
            </a:r>
            <a:br>
              <a:rPr lang="en-US" sz="28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input texts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15A7988-62CD-4946-8826-4D405D63E93D}"/>
              </a:ext>
            </a:extLst>
          </p:cNvPr>
          <p:cNvSpPr txBox="1"/>
          <p:nvPr/>
        </p:nvSpPr>
        <p:spPr>
          <a:xfrm>
            <a:off x="6182757" y="4030849"/>
            <a:ext cx="28698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Load models, </a:t>
            </a:r>
            <a:br>
              <a:rPr lang="en-US" sz="28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train and infer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AFABEB2-B500-A44A-BDD4-4E70D6141951}"/>
              </a:ext>
            </a:extLst>
          </p:cNvPr>
          <p:cNvSpPr txBox="1"/>
          <p:nvPr/>
        </p:nvSpPr>
        <p:spPr>
          <a:xfrm>
            <a:off x="9051691" y="4030848"/>
            <a:ext cx="28680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Load metrics </a:t>
            </a:r>
            <a:br>
              <a:rPr lang="en-US" sz="28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evaluate models</a:t>
            </a:r>
          </a:p>
        </p:txBody>
      </p:sp>
    </p:spTree>
    <p:extLst>
      <p:ext uri="{BB962C8B-B14F-4D97-AF65-F5344CB8AC3E}">
        <p14:creationId xmlns:p14="http://schemas.microsoft.com/office/powerpoint/2010/main" val="1123281451"/>
      </p:ext>
    </p:extLst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F6D94F-B988-BD0D-43F6-73A430D59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Few-Shot Learning (FSL)</a:t>
            </a:r>
            <a:br>
              <a:rPr lang="en-US" dirty="0"/>
            </a:br>
            <a:r>
              <a:rPr lang="en-US" dirty="0"/>
              <a:t>Typical Scenarios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756484-6297-DD37-7475-A201B30D47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800224"/>
            <a:ext cx="11222181" cy="4553075"/>
          </a:xfrm>
        </p:spPr>
        <p:txBody>
          <a:bodyPr>
            <a:normAutofit/>
          </a:bodyPr>
          <a:lstStyle/>
          <a:p>
            <a:r>
              <a:rPr lang="en-US" dirty="0"/>
              <a:t>Acting as a test bed for learning like human</a:t>
            </a:r>
          </a:p>
          <a:p>
            <a:r>
              <a:rPr lang="en-US" dirty="0"/>
              <a:t>Learning for rare cases</a:t>
            </a:r>
          </a:p>
          <a:p>
            <a:r>
              <a:rPr lang="en-US" dirty="0"/>
              <a:t>Reducing data gathering effort and computational cost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97D4F-78E0-CC36-1571-B41A7C90B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242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3284A4-012A-56CE-C7D4-753A0C8D4824}"/>
              </a:ext>
            </a:extLst>
          </p:cNvPr>
          <p:cNvSpPr txBox="1"/>
          <p:nvPr/>
        </p:nvSpPr>
        <p:spPr>
          <a:xfrm>
            <a:off x="900901" y="6555678"/>
            <a:ext cx="1048915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Yaqing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Wang,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Quanming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Yao, James T. Kwok, and Lionel M. Ni (2020). "Generalizing from a few examples: A survey on few-shot learning." ACM computing surveys (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csur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) 53, no. 3 (2020): 1-34.</a:t>
            </a:r>
          </a:p>
        </p:txBody>
      </p:sp>
    </p:spTree>
    <p:extLst>
      <p:ext uri="{BB962C8B-B14F-4D97-AF65-F5344CB8AC3E}">
        <p14:creationId xmlns:p14="http://schemas.microsoft.com/office/powerpoint/2010/main" val="343874520"/>
      </p:ext>
    </p:extLst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F6D94F-B988-BD0D-43F6-73A430D59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Few-Shot Learning (FSL)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756484-6297-DD37-7475-A201B30D47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271588"/>
            <a:ext cx="11222181" cy="508171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Few-Shot Learning (FSL) </a:t>
            </a:r>
            <a:r>
              <a:rPr lang="en-US" dirty="0"/>
              <a:t>is a sub-area in machine learning.</a:t>
            </a:r>
          </a:p>
          <a:p>
            <a:r>
              <a:rPr lang="en-US" dirty="0">
                <a:solidFill>
                  <a:srgbClr val="C00000"/>
                </a:solidFill>
              </a:rPr>
              <a:t>Machine Learning </a:t>
            </a:r>
            <a:r>
              <a:rPr lang="en-US" dirty="0"/>
              <a:t>Definition </a:t>
            </a:r>
          </a:p>
          <a:p>
            <a:pPr lvl="1"/>
            <a:r>
              <a:rPr lang="en-US" dirty="0"/>
              <a:t>A computer program is said to learn from </a:t>
            </a:r>
            <a:r>
              <a:rPr lang="en-US" dirty="0">
                <a:solidFill>
                  <a:srgbClr val="C00000"/>
                </a:solidFill>
              </a:rPr>
              <a:t>experience E </a:t>
            </a:r>
            <a:r>
              <a:rPr lang="en-US" dirty="0"/>
              <a:t>with respect to some classes of </a:t>
            </a:r>
            <a:r>
              <a:rPr lang="en-US" dirty="0">
                <a:solidFill>
                  <a:srgbClr val="C00000"/>
                </a:solidFill>
              </a:rPr>
              <a:t>task T</a:t>
            </a:r>
            <a:r>
              <a:rPr lang="en-US" dirty="0"/>
              <a:t> and </a:t>
            </a:r>
            <a:r>
              <a:rPr lang="en-US" dirty="0">
                <a:solidFill>
                  <a:srgbClr val="C00000"/>
                </a:solidFill>
              </a:rPr>
              <a:t>performance measure P </a:t>
            </a:r>
            <a:r>
              <a:rPr lang="en-US" dirty="0"/>
              <a:t>if its performance can improve with E on T measured by P.</a:t>
            </a:r>
          </a:p>
          <a:p>
            <a:pPr lvl="2"/>
            <a:r>
              <a:rPr lang="en-US" sz="2800" dirty="0"/>
              <a:t>Example: </a:t>
            </a:r>
            <a:r>
              <a:rPr lang="en-US" sz="2800" dirty="0">
                <a:solidFill>
                  <a:srgbClr val="C00000"/>
                </a:solidFill>
              </a:rPr>
              <a:t>Image classification task (T )</a:t>
            </a:r>
            <a:r>
              <a:rPr lang="en-US" sz="2800" dirty="0"/>
              <a:t>, a machine learning program can improve its </a:t>
            </a:r>
            <a:r>
              <a:rPr lang="en-US" sz="2800" dirty="0">
                <a:solidFill>
                  <a:srgbClr val="C00000"/>
                </a:solidFill>
              </a:rPr>
              <a:t>classification accuracy (P)</a:t>
            </a:r>
            <a:r>
              <a:rPr lang="en-US" sz="2800" dirty="0"/>
              <a:t> through </a:t>
            </a:r>
            <a:r>
              <a:rPr lang="en-US" sz="2800" dirty="0">
                <a:solidFill>
                  <a:srgbClr val="C00000"/>
                </a:solidFill>
              </a:rPr>
              <a:t>E</a:t>
            </a:r>
            <a:r>
              <a:rPr lang="en-US" sz="2800" dirty="0"/>
              <a:t> obtained by training on a large number of </a:t>
            </a:r>
            <a:r>
              <a:rPr lang="en-US" sz="2800" dirty="0">
                <a:solidFill>
                  <a:srgbClr val="C00000"/>
                </a:solidFill>
              </a:rPr>
              <a:t>labeled images </a:t>
            </a:r>
            <a:r>
              <a:rPr lang="en-US" sz="2800" dirty="0"/>
              <a:t>(e.g., the ImageNet data set).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97D4F-78E0-CC36-1571-B41A7C90B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243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3284A4-012A-56CE-C7D4-753A0C8D4824}"/>
              </a:ext>
            </a:extLst>
          </p:cNvPr>
          <p:cNvSpPr txBox="1"/>
          <p:nvPr/>
        </p:nvSpPr>
        <p:spPr>
          <a:xfrm>
            <a:off x="900901" y="6555678"/>
            <a:ext cx="1048915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Yaqing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Wang,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Quanming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Yao, James T. Kwok, and Lionel M. Ni (2020). "Generalizing from a few examples: A survey on few-shot learning." ACM computing surveys (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csur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) 53, no. 3 (2020): 1-34.</a:t>
            </a:r>
          </a:p>
        </p:txBody>
      </p:sp>
    </p:spTree>
    <p:extLst>
      <p:ext uri="{BB962C8B-B14F-4D97-AF65-F5344CB8AC3E}">
        <p14:creationId xmlns:p14="http://schemas.microsoft.com/office/powerpoint/2010/main" val="3744993489"/>
      </p:ext>
    </p:extLst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8B5E2-F332-7A4E-874D-03A3D1D8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84885"/>
            <a:ext cx="11222181" cy="893596"/>
          </a:xfrm>
        </p:spPr>
        <p:txBody>
          <a:bodyPr>
            <a:normAutofit/>
          </a:bodyPr>
          <a:lstStyle/>
          <a:p>
            <a:r>
              <a:rPr lang="en-US" dirty="0"/>
              <a:t>Machine Learning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244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88DB05-C65A-DD4F-90BB-007BEA3CE596}"/>
              </a:ext>
            </a:extLst>
          </p:cNvPr>
          <p:cNvSpPr txBox="1"/>
          <p:nvPr/>
        </p:nvSpPr>
        <p:spPr>
          <a:xfrm>
            <a:off x="900901" y="6555678"/>
            <a:ext cx="1048915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Yaqing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Wang,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Quanming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Yao, James T. Kwok, and Lionel M. Ni (2020). "Generalizing from a few examples: A survey on few-shot learning." ACM computing surveys (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csur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) 53, no. 3 (2020): 1-34.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FAB75B-C958-9B35-2778-10073DB71B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828" y="1301605"/>
            <a:ext cx="10687228" cy="2127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311987"/>
      </p:ext>
    </p:extLst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F6D94F-B988-BD0D-43F6-73A430D59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Few-Shot Learning (FSL)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756484-6297-DD37-7475-A201B30D47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271588"/>
            <a:ext cx="11222181" cy="5081712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rgbClr val="C00000"/>
                </a:solidFill>
              </a:rPr>
              <a:t>Few-shot Learning (FSL) </a:t>
            </a:r>
            <a:r>
              <a:rPr lang="en-US" dirty="0"/>
              <a:t>is a type of machine learning problems (specified by E, T, and P), </a:t>
            </a:r>
            <a:br>
              <a:rPr lang="en-US" dirty="0"/>
            </a:br>
            <a:r>
              <a:rPr lang="en-US" dirty="0"/>
              <a:t>where </a:t>
            </a:r>
            <a:r>
              <a:rPr lang="en-US" dirty="0">
                <a:solidFill>
                  <a:srgbClr val="C00000"/>
                </a:solidFill>
              </a:rPr>
              <a:t>E contains only a limited number of examples</a:t>
            </a:r>
            <a:r>
              <a:rPr lang="en-US" dirty="0"/>
              <a:t> with supervised information for the target T.</a:t>
            </a:r>
          </a:p>
          <a:p>
            <a:pPr lvl="1"/>
            <a:r>
              <a:rPr lang="en-US" dirty="0"/>
              <a:t>Existing FSL problems are mainly supervised learning problems. </a:t>
            </a:r>
          </a:p>
          <a:p>
            <a:pPr lvl="1"/>
            <a:r>
              <a:rPr lang="en-US" dirty="0"/>
              <a:t>Few-shot classification learns classifiers given only </a:t>
            </a:r>
            <a:br>
              <a:rPr lang="en-US" dirty="0"/>
            </a:br>
            <a:r>
              <a:rPr lang="en-US" dirty="0">
                <a:solidFill>
                  <a:srgbClr val="C00000"/>
                </a:solidFill>
              </a:rPr>
              <a:t>a few labeled examples of each class</a:t>
            </a:r>
            <a:r>
              <a:rPr lang="en-US" dirty="0"/>
              <a:t>. </a:t>
            </a:r>
          </a:p>
          <a:p>
            <a:pPr lvl="2"/>
            <a:r>
              <a:rPr lang="en-US" sz="2800" dirty="0"/>
              <a:t>image classification </a:t>
            </a:r>
          </a:p>
          <a:p>
            <a:pPr lvl="2"/>
            <a:r>
              <a:rPr lang="en-US" sz="2800" dirty="0"/>
              <a:t>sentiment classification from short text </a:t>
            </a:r>
          </a:p>
          <a:p>
            <a:pPr lvl="2"/>
            <a:r>
              <a:rPr lang="en-US" sz="2800" dirty="0"/>
              <a:t>object recognition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97D4F-78E0-CC36-1571-B41A7C90B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245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3284A4-012A-56CE-C7D4-753A0C8D4824}"/>
              </a:ext>
            </a:extLst>
          </p:cNvPr>
          <p:cNvSpPr txBox="1"/>
          <p:nvPr/>
        </p:nvSpPr>
        <p:spPr>
          <a:xfrm>
            <a:off x="900901" y="6555678"/>
            <a:ext cx="1048915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Yaqing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Wang,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Quanming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Yao, James T. Kwok, and Lionel M. Ni (2020). "Generalizing from a few examples: A survey on few-shot learning." ACM computing surveys (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csur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) 53, no. 3 (2020): 1-34.</a:t>
            </a:r>
          </a:p>
        </p:txBody>
      </p:sp>
    </p:spTree>
    <p:extLst>
      <p:ext uri="{BB962C8B-B14F-4D97-AF65-F5344CB8AC3E}">
        <p14:creationId xmlns:p14="http://schemas.microsoft.com/office/powerpoint/2010/main" val="836581688"/>
      </p:ext>
    </p:extLst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F6D94F-B988-BD0D-43F6-73A430D59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Few-Shot Learning (FSL)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756484-6297-DD37-7475-A201B30D47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271588"/>
            <a:ext cx="11222181" cy="5081712"/>
          </a:xfrm>
        </p:spPr>
        <p:txBody>
          <a:bodyPr>
            <a:normAutofit/>
          </a:bodyPr>
          <a:lstStyle/>
          <a:p>
            <a:r>
              <a:rPr lang="en-US" dirty="0"/>
              <a:t>Few-shot classification learns a classifier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/>
              <a:t>which predicts label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/>
              <a:t> for each input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/>
              <a:t>.</a:t>
            </a:r>
          </a:p>
          <a:p>
            <a:r>
              <a:rPr lang="en-US" dirty="0"/>
              <a:t>Usually, one considers the </a:t>
            </a:r>
            <a:r>
              <a:rPr lang="en-US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N-way-K-shot</a:t>
            </a:r>
            <a:r>
              <a:rPr lang="en-US" dirty="0"/>
              <a:t> classification, </a:t>
            </a:r>
            <a:br>
              <a:rPr lang="en-US" dirty="0"/>
            </a:br>
            <a:r>
              <a:rPr lang="en-US" dirty="0"/>
              <a:t>in which </a:t>
            </a:r>
            <a:r>
              <a:rPr lang="en-US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i="1" baseline="-25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train</a:t>
            </a:r>
            <a:r>
              <a:rPr lang="en-US" dirty="0"/>
              <a:t> contains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= KN </a:t>
            </a:r>
            <a:r>
              <a:rPr lang="en-US" dirty="0"/>
              <a:t>examples </a:t>
            </a:r>
            <a:br>
              <a:rPr lang="en-US" dirty="0"/>
            </a:br>
            <a:r>
              <a:rPr lang="en-US" dirty="0"/>
              <a:t>from </a:t>
            </a:r>
            <a:r>
              <a:rPr lang="en-US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dirty="0">
                <a:solidFill>
                  <a:srgbClr val="C00000"/>
                </a:solidFill>
              </a:rPr>
              <a:t> classes </a:t>
            </a:r>
            <a:r>
              <a:rPr lang="en-US" dirty="0"/>
              <a:t>each with </a:t>
            </a:r>
            <a:r>
              <a:rPr lang="en-US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dirty="0">
                <a:solidFill>
                  <a:srgbClr val="C00000"/>
                </a:solidFill>
              </a:rPr>
              <a:t> examples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97D4F-78E0-CC36-1571-B41A7C90B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246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3284A4-012A-56CE-C7D4-753A0C8D4824}"/>
              </a:ext>
            </a:extLst>
          </p:cNvPr>
          <p:cNvSpPr txBox="1"/>
          <p:nvPr/>
        </p:nvSpPr>
        <p:spPr>
          <a:xfrm>
            <a:off x="900901" y="6555678"/>
            <a:ext cx="1048915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Yaqing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Wang,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Quanming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Yao, James T. Kwok, and Lionel M. Ni (2020). "Generalizing from a few examples: A survey on few-shot learning." ACM computing surveys (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csur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) 53, no. 3 (2020): 1-34.</a:t>
            </a:r>
          </a:p>
        </p:txBody>
      </p:sp>
    </p:spTree>
    <p:extLst>
      <p:ext uri="{BB962C8B-B14F-4D97-AF65-F5344CB8AC3E}">
        <p14:creationId xmlns:p14="http://schemas.microsoft.com/office/powerpoint/2010/main" val="1505753900"/>
      </p:ext>
    </p:extLst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150357"/>
          </a:xfrm>
        </p:spPr>
        <p:txBody>
          <a:bodyPr>
            <a:normAutofit/>
          </a:bodyPr>
          <a:lstStyle/>
          <a:p>
            <a:pPr marL="320040" indent="-320040"/>
            <a:r>
              <a:rPr lang="en-US" dirty="0"/>
              <a:t>Few-Shot Learning (FSL) 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247</a:t>
            </a:fld>
            <a:endParaRPr lang="zh-TW" alt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955ED94-65AB-ED4B-8969-AA65A4D625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321" y="1285461"/>
            <a:ext cx="11222181" cy="5437435"/>
          </a:xfrm>
        </p:spPr>
        <p:txBody>
          <a:bodyPr>
            <a:normAutofit/>
          </a:bodyPr>
          <a:lstStyle/>
          <a:p>
            <a:pPr marL="320040" indent="-320040"/>
            <a:r>
              <a:rPr lang="en-US" sz="4400" dirty="0"/>
              <a:t>Few-Shot Learning (FSL)</a:t>
            </a:r>
          </a:p>
          <a:p>
            <a:pPr marL="777240" lvl="1" indent="-320040"/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 = 10 ~ 100 </a:t>
            </a:r>
            <a:r>
              <a:rPr lang="en-US" sz="4000" dirty="0"/>
              <a:t>examples</a:t>
            </a:r>
          </a:p>
          <a:p>
            <a:pPr marL="320040" indent="-320040"/>
            <a:r>
              <a:rPr lang="en-US" sz="4400" dirty="0"/>
              <a:t>One-Shot Learning (1SL)</a:t>
            </a:r>
          </a:p>
          <a:p>
            <a:pPr marL="777240" lvl="1" indent="-320040"/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 = 1 </a:t>
            </a:r>
            <a:r>
              <a:rPr lang="en-US" sz="4000" dirty="0"/>
              <a:t>example</a:t>
            </a:r>
          </a:p>
          <a:p>
            <a:pPr marL="320040" indent="-320040"/>
            <a:r>
              <a:rPr lang="en-US" sz="4400" dirty="0"/>
              <a:t>Zero-Shot Learning (0SL)(ZSL)</a:t>
            </a:r>
          </a:p>
          <a:p>
            <a:pPr marL="777240" lvl="1" indent="-320040"/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 = 0</a:t>
            </a:r>
            <a:endParaRPr lang="en-US" sz="4000" dirty="0"/>
          </a:p>
          <a:p>
            <a:pPr marL="320040" indent="-320040"/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179408808"/>
      </p:ext>
    </p:extLst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8B5E2-F332-7A4E-874D-03A3D1D8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84885"/>
            <a:ext cx="11222181" cy="893596"/>
          </a:xfrm>
        </p:spPr>
        <p:txBody>
          <a:bodyPr>
            <a:normAutofit/>
          </a:bodyPr>
          <a:lstStyle/>
          <a:p>
            <a:r>
              <a:rPr lang="en-US" dirty="0"/>
              <a:t>Few-Shot Learning (FSL)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248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88DB05-C65A-DD4F-90BB-007BEA3CE596}"/>
              </a:ext>
            </a:extLst>
          </p:cNvPr>
          <p:cNvSpPr txBox="1"/>
          <p:nvPr/>
        </p:nvSpPr>
        <p:spPr>
          <a:xfrm>
            <a:off x="900901" y="6555678"/>
            <a:ext cx="1048915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Yaqing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Wang,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Quanming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Yao, James T. Kwok, and Lionel M. Ni (2020). "Generalizing from a few examples: A survey on few-shot learning." ACM computing surveys (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csur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) 53, no. 3 (2020): 1-34.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3981D2F-5BBA-38F4-94A3-85856E96D4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881" y="2134340"/>
            <a:ext cx="11364238" cy="2589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009989"/>
      </p:ext>
    </p:extLst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8B5E2-F332-7A4E-874D-03A3D1D8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84885"/>
            <a:ext cx="11222181" cy="1369208"/>
          </a:xfrm>
        </p:spPr>
        <p:txBody>
          <a:bodyPr>
            <a:normAutofit fontScale="90000"/>
          </a:bodyPr>
          <a:lstStyle/>
          <a:p>
            <a:r>
              <a:rPr lang="en-US" dirty="0"/>
              <a:t>Few-Shot Learning (FSL)</a:t>
            </a:r>
            <a:br>
              <a:rPr lang="en-US" dirty="0"/>
            </a:br>
            <a:r>
              <a:rPr lang="en-US" sz="3600" dirty="0"/>
              <a:t>Comparison of learning with sufficient and few training samples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249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88DB05-C65A-DD4F-90BB-007BEA3CE596}"/>
              </a:ext>
            </a:extLst>
          </p:cNvPr>
          <p:cNvSpPr txBox="1"/>
          <p:nvPr/>
        </p:nvSpPr>
        <p:spPr>
          <a:xfrm>
            <a:off x="900901" y="6555678"/>
            <a:ext cx="1048915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Yaqing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Wang,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Quanming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Yao, James T. Kwok, and Lionel M. Ni (2020). "Generalizing from a few examples: A survey on few-shot learning." ACM computing surveys (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csur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) 53, no. 3 (2020): 1-34.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13D9FFB-3E78-2669-9E27-21B6824FDA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901" y="1454093"/>
            <a:ext cx="10541660" cy="5072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3304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2940" y="72008"/>
            <a:ext cx="8857556" cy="126876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Artificial Intelligence</a:t>
            </a:r>
            <a:br>
              <a:rPr lang="en-US" b="1" dirty="0">
                <a:solidFill>
                  <a:schemeClr val="accent1"/>
                </a:solidFill>
              </a:rPr>
            </a:br>
            <a:r>
              <a:rPr lang="en-US" b="1" dirty="0">
                <a:solidFill>
                  <a:schemeClr val="accent1"/>
                </a:solidFill>
              </a:rPr>
              <a:t>Machine Learning &amp; Deep Learning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25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47528" y="1412776"/>
            <a:ext cx="8640961" cy="511256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135560" y="6649964"/>
            <a:ext cx="777686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blogs.nvidia.com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/blog/2016/07/29/whats-difference-artificial-intelligence-machine-learning-deep-learning-ai/</a:t>
            </a:r>
          </a:p>
        </p:txBody>
      </p:sp>
    </p:spTree>
    <p:extLst>
      <p:ext uri="{BB962C8B-B14F-4D97-AF65-F5344CB8AC3E}">
        <p14:creationId xmlns:p14="http://schemas.microsoft.com/office/powerpoint/2010/main" val="3439676987"/>
      </p:ext>
    </p:extLst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8B5E2-F332-7A4E-874D-03A3D1D8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84885"/>
            <a:ext cx="11222181" cy="1272428"/>
          </a:xfrm>
        </p:spPr>
        <p:txBody>
          <a:bodyPr>
            <a:normAutofit fontScale="90000"/>
          </a:bodyPr>
          <a:lstStyle/>
          <a:p>
            <a:r>
              <a:rPr lang="en-US" dirty="0"/>
              <a:t>Few-Shot Learning (FSL)</a:t>
            </a:r>
            <a:br>
              <a:rPr lang="en-US" dirty="0"/>
            </a:br>
            <a:r>
              <a:rPr lang="en-US" sz="3100" dirty="0"/>
              <a:t>Different perspectives on how FSL methods solve the few-shot problem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250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88DB05-C65A-DD4F-90BB-007BEA3CE596}"/>
              </a:ext>
            </a:extLst>
          </p:cNvPr>
          <p:cNvSpPr txBox="1"/>
          <p:nvPr/>
        </p:nvSpPr>
        <p:spPr>
          <a:xfrm>
            <a:off x="900901" y="6555678"/>
            <a:ext cx="1048915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Yaqing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Wang,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Quanming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Yao, James T. Kwok, and Lionel M. Ni (2020). "Generalizing from a few examples: A survey on few-shot learning." ACM computing surveys (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csur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) 53, no. 3 (2020): 1-34.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001187-915B-C3CA-5475-217DA2EABF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596" y="1567614"/>
            <a:ext cx="11690808" cy="493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279604"/>
      </p:ext>
    </p:extLst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8B5E2-F332-7A4E-874D-03A3D1D8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84885"/>
            <a:ext cx="11222181" cy="893596"/>
          </a:xfrm>
        </p:spPr>
        <p:txBody>
          <a:bodyPr>
            <a:normAutofit/>
          </a:bodyPr>
          <a:lstStyle/>
          <a:p>
            <a:r>
              <a:rPr lang="en-US" dirty="0"/>
              <a:t>Few-Shot Learning (FSL)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251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88DB05-C65A-DD4F-90BB-007BEA3CE596}"/>
              </a:ext>
            </a:extLst>
          </p:cNvPr>
          <p:cNvSpPr txBox="1"/>
          <p:nvPr/>
        </p:nvSpPr>
        <p:spPr>
          <a:xfrm>
            <a:off x="900901" y="6555678"/>
            <a:ext cx="1048915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Yaqing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Wang,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Quanming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Yao, James T. Kwok, and Lionel M. Ni (2020). "Generalizing from a few examples: A survey on few-shot learning." ACM computing surveys (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csur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) 53, no. 3 (2020): 1-34.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E4AD13-DDFA-6D4C-4CB0-9EC63B0C00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8229" y="932821"/>
            <a:ext cx="6712526" cy="558280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A7F95A9-897C-F9AB-644D-C9AFA55B2D20}"/>
              </a:ext>
            </a:extLst>
          </p:cNvPr>
          <p:cNvSpPr txBox="1"/>
          <p:nvPr/>
        </p:nvSpPr>
        <p:spPr>
          <a:xfrm>
            <a:off x="352548" y="2689861"/>
            <a:ext cx="272316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accent1"/>
                </a:solidFill>
              </a:rPr>
              <a:t>A taxonomy of FSL methods</a:t>
            </a:r>
          </a:p>
        </p:txBody>
      </p:sp>
    </p:spTree>
    <p:extLst>
      <p:ext uri="{BB962C8B-B14F-4D97-AF65-F5344CB8AC3E}">
        <p14:creationId xmlns:p14="http://schemas.microsoft.com/office/powerpoint/2010/main" val="3618560064"/>
      </p:ext>
    </p:extLst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8B5E2-F332-7A4E-874D-03A3D1D8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84885"/>
            <a:ext cx="11222181" cy="893596"/>
          </a:xfrm>
        </p:spPr>
        <p:txBody>
          <a:bodyPr>
            <a:normAutofit/>
          </a:bodyPr>
          <a:lstStyle/>
          <a:p>
            <a:r>
              <a:rPr lang="en-US" dirty="0"/>
              <a:t>Few-Shot Learning (FSL)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252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88DB05-C65A-DD4F-90BB-007BEA3CE596}"/>
              </a:ext>
            </a:extLst>
          </p:cNvPr>
          <p:cNvSpPr txBox="1"/>
          <p:nvPr/>
        </p:nvSpPr>
        <p:spPr>
          <a:xfrm>
            <a:off x="900901" y="6555678"/>
            <a:ext cx="1048915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Yaqing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Wang,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Quanming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Yao, James T. Kwok, and Lionel M. Ni (2020). "Generalizing from a few examples: A survey on few-shot learning." ACM computing surveys (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csur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) 53, no. 3 (2020): 1-34.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B434AAB-3E52-4B8F-A20D-6300B8AB40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8112" y="1603432"/>
            <a:ext cx="10231944" cy="3957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399575"/>
      </p:ext>
    </p:extLst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8B5E2-F332-7A4E-874D-03A3D1D8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84885"/>
            <a:ext cx="11222181" cy="893596"/>
          </a:xfrm>
        </p:spPr>
        <p:txBody>
          <a:bodyPr>
            <a:normAutofit/>
          </a:bodyPr>
          <a:lstStyle/>
          <a:p>
            <a:r>
              <a:rPr lang="en-US" dirty="0"/>
              <a:t>Few-Shot Learning (FSL)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253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88DB05-C65A-DD4F-90BB-007BEA3CE596}"/>
              </a:ext>
            </a:extLst>
          </p:cNvPr>
          <p:cNvSpPr txBox="1"/>
          <p:nvPr/>
        </p:nvSpPr>
        <p:spPr>
          <a:xfrm>
            <a:off x="900901" y="6555678"/>
            <a:ext cx="1048915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Yaqing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Wang,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Quanming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Yao, James T. Kwok, and Lionel M. Ni (2020). "Generalizing from a few examples: A survey on few-shot learning." ACM computing surveys (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csur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) 53, no. 3 (2020): 1-34.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65F900-CBF5-EF9D-60DD-FFA94FE2C1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5925" y="948418"/>
            <a:ext cx="9232644" cy="5607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538100"/>
      </p:ext>
    </p:extLst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8B5E2-F332-7A4E-874D-03A3D1D8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84885"/>
            <a:ext cx="11222181" cy="893596"/>
          </a:xfrm>
        </p:spPr>
        <p:txBody>
          <a:bodyPr>
            <a:normAutofit/>
          </a:bodyPr>
          <a:lstStyle/>
          <a:p>
            <a:r>
              <a:rPr lang="en-US" dirty="0"/>
              <a:t>Few-Shot Learning (FSL)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254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88DB05-C65A-DD4F-90BB-007BEA3CE596}"/>
              </a:ext>
            </a:extLst>
          </p:cNvPr>
          <p:cNvSpPr txBox="1"/>
          <p:nvPr/>
        </p:nvSpPr>
        <p:spPr>
          <a:xfrm>
            <a:off x="900901" y="6555678"/>
            <a:ext cx="1048915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Yaqing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Wang,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Quanming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Yao, James T. Kwok, and Lionel M. Ni (2020). "Generalizing from a few examples: A survey on few-shot learning." ACM computing surveys (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csur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) 53, no. 3 (2020): 1-34.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C88F63-4A64-C8DE-4EFB-BCE2AB3ED1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458" y="2119362"/>
            <a:ext cx="10834688" cy="330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844285"/>
      </p:ext>
    </p:extLst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8B5E2-F332-7A4E-874D-03A3D1D8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84884"/>
            <a:ext cx="11222181" cy="1270753"/>
          </a:xfrm>
        </p:spPr>
        <p:txBody>
          <a:bodyPr>
            <a:normAutofit fontScale="90000"/>
          </a:bodyPr>
          <a:lstStyle/>
          <a:p>
            <a:r>
              <a:rPr lang="en-US" dirty="0"/>
              <a:t>Few-Shot Learning (FSL)</a:t>
            </a:r>
            <a:br>
              <a:rPr lang="en-US" dirty="0"/>
            </a:br>
            <a:r>
              <a:rPr lang="en-US" sz="4000" dirty="0"/>
              <a:t>Solving the FSL problem by data augmentation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255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88DB05-C65A-DD4F-90BB-007BEA3CE596}"/>
              </a:ext>
            </a:extLst>
          </p:cNvPr>
          <p:cNvSpPr txBox="1"/>
          <p:nvPr/>
        </p:nvSpPr>
        <p:spPr>
          <a:xfrm>
            <a:off x="900901" y="6555678"/>
            <a:ext cx="1048915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Yaqing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Wang,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Quanming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Yao, James T. Kwok, and Lionel M. Ni (2020). "Generalizing from a few examples: A survey on few-shot learning." ACM computing surveys (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csur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) 53, no. 3 (2020): 1-34.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534C4E-34CA-466E-72AC-F702EAB463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7413" y="1362204"/>
            <a:ext cx="8515350" cy="520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729003"/>
      </p:ext>
    </p:extLst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8B5E2-F332-7A4E-874D-03A3D1D8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84884"/>
            <a:ext cx="11222181" cy="1415303"/>
          </a:xfrm>
        </p:spPr>
        <p:txBody>
          <a:bodyPr>
            <a:normAutofit fontScale="90000"/>
          </a:bodyPr>
          <a:lstStyle/>
          <a:p>
            <a:r>
              <a:rPr lang="en-US" dirty="0"/>
              <a:t>Few-Shot Learning (FSL)</a:t>
            </a:r>
            <a:br>
              <a:rPr lang="en-US" dirty="0"/>
            </a:br>
            <a:r>
              <a:rPr lang="en-US" sz="3600" dirty="0"/>
              <a:t>Characteristics for FSL Methods Focusing on the Data Perspective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256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88DB05-C65A-DD4F-90BB-007BEA3CE596}"/>
              </a:ext>
            </a:extLst>
          </p:cNvPr>
          <p:cNvSpPr txBox="1"/>
          <p:nvPr/>
        </p:nvSpPr>
        <p:spPr>
          <a:xfrm>
            <a:off x="900901" y="6555678"/>
            <a:ext cx="1048915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Yaqing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Wang,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Quanming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Yao, James T. Kwok, and Lionel M. Ni (2020). "Generalizing from a few examples: A survey on few-shot learning." ACM computing surveys (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csur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) 53, no. 3 (2020): 1-34.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B97595-C56C-EF48-6926-ACD59E49FB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762" y="2250449"/>
            <a:ext cx="11576476" cy="2830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77312"/>
      </p:ext>
    </p:extLst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257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88DB05-C65A-DD4F-90BB-007BEA3CE596}"/>
              </a:ext>
            </a:extLst>
          </p:cNvPr>
          <p:cNvSpPr txBox="1"/>
          <p:nvPr/>
        </p:nvSpPr>
        <p:spPr>
          <a:xfrm>
            <a:off x="900901" y="6555678"/>
            <a:ext cx="1048915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Yaqing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Wang,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Quanming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Yao, James T. Kwok, and Lionel M. Ni (2020). "Generalizing from a few examples: A survey on few-shot learning." ACM computing surveys (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csur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) 53, no. 3 (2020): 1-34.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AD4BD9-B109-55A0-2989-20D8E360F7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142" y="2079625"/>
            <a:ext cx="11831715" cy="269875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DDC5512A-08B4-0069-E282-A1BD863AAD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265" y="84677"/>
            <a:ext cx="11477468" cy="1415303"/>
          </a:xfrm>
        </p:spPr>
        <p:txBody>
          <a:bodyPr>
            <a:normAutofit fontScale="90000"/>
          </a:bodyPr>
          <a:lstStyle/>
          <a:p>
            <a:r>
              <a:rPr lang="en-US" dirty="0"/>
              <a:t>Few-Shot Learning (FSL)</a:t>
            </a:r>
            <a:br>
              <a:rPr lang="en-US" dirty="0"/>
            </a:br>
            <a:r>
              <a:rPr lang="en-US" sz="3600" dirty="0"/>
              <a:t>Characteristics for FSL Methods Focusing on the Model Perspective</a:t>
            </a:r>
          </a:p>
        </p:txBody>
      </p:sp>
    </p:spTree>
    <p:extLst>
      <p:ext uri="{BB962C8B-B14F-4D97-AF65-F5344CB8AC3E}">
        <p14:creationId xmlns:p14="http://schemas.microsoft.com/office/powerpoint/2010/main" val="2322236649"/>
      </p:ext>
    </p:extLst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258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88DB05-C65A-DD4F-90BB-007BEA3CE596}"/>
              </a:ext>
            </a:extLst>
          </p:cNvPr>
          <p:cNvSpPr txBox="1"/>
          <p:nvPr/>
        </p:nvSpPr>
        <p:spPr>
          <a:xfrm>
            <a:off x="900901" y="6555678"/>
            <a:ext cx="1048915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Yaqing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Wang,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Quanming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Yao, James T. Kwok, and Lionel M. Ni (2020). "Generalizing from a few examples: A survey on few-shot learning." ACM computing surveys (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csur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) 53, no. 3 (2020): 1-34.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EFE29C5-956D-EB35-FD67-0E8DA90CC0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9192" y="1209192"/>
            <a:ext cx="7112572" cy="5281613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B60251D0-9B4D-72B7-25C6-D59CEE185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84884"/>
            <a:ext cx="11222181" cy="1090156"/>
          </a:xfrm>
        </p:spPr>
        <p:txBody>
          <a:bodyPr>
            <a:normAutofit fontScale="90000"/>
          </a:bodyPr>
          <a:lstStyle/>
          <a:p>
            <a:r>
              <a:rPr lang="en-US" dirty="0"/>
              <a:t>Few-Shot Learning (FSL)</a:t>
            </a:r>
            <a:br>
              <a:rPr lang="en-US" dirty="0"/>
            </a:br>
            <a:r>
              <a:rPr lang="en-US" sz="3300" dirty="0"/>
              <a:t>Solving the FSL problem by multitask learning with parameter sharing</a:t>
            </a:r>
          </a:p>
        </p:txBody>
      </p:sp>
    </p:spTree>
    <p:extLst>
      <p:ext uri="{BB962C8B-B14F-4D97-AF65-F5344CB8AC3E}">
        <p14:creationId xmlns:p14="http://schemas.microsoft.com/office/powerpoint/2010/main" val="3813167116"/>
      </p:ext>
    </p:extLst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8B5E2-F332-7A4E-874D-03A3D1D8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84884"/>
            <a:ext cx="11222181" cy="1090156"/>
          </a:xfrm>
        </p:spPr>
        <p:txBody>
          <a:bodyPr>
            <a:normAutofit fontScale="90000"/>
          </a:bodyPr>
          <a:lstStyle/>
          <a:p>
            <a:r>
              <a:rPr lang="en-US" dirty="0"/>
              <a:t>Few-Shot Learning (FSL)</a:t>
            </a:r>
            <a:br>
              <a:rPr lang="en-US" dirty="0"/>
            </a:br>
            <a:r>
              <a:rPr lang="en-US" sz="3300" dirty="0"/>
              <a:t>Solving the FSL problem by multitask learning with parameter tying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259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88DB05-C65A-DD4F-90BB-007BEA3CE596}"/>
              </a:ext>
            </a:extLst>
          </p:cNvPr>
          <p:cNvSpPr txBox="1"/>
          <p:nvPr/>
        </p:nvSpPr>
        <p:spPr>
          <a:xfrm>
            <a:off x="900901" y="6555678"/>
            <a:ext cx="1048915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Yaqing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Wang,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Quanming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Yao, James T. Kwok, and Lionel M. Ni (2020). "Generalizing from a few examples: A survey on few-shot learning." ACM computing surveys (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csur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) 53, no. 3 (2020): 1-34.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D24838-EE7A-28E0-D3F9-B7821141EB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9799" y="1175040"/>
            <a:ext cx="9892402" cy="5184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763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5275F3-C685-C245-B282-FD6E9EC6F1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8631"/>
            <a:ext cx="8229600" cy="768043"/>
          </a:xfrm>
        </p:spPr>
        <p:txBody>
          <a:bodyPr>
            <a:normAutofit fontScale="90000"/>
          </a:bodyPr>
          <a:lstStyle/>
          <a:p>
            <a:r>
              <a:rPr lang="en-US" sz="6000" dirty="0">
                <a:solidFill>
                  <a:schemeClr val="accent1"/>
                </a:solidFill>
                <a:cs typeface="Calibri" panose="020F0502020204030204" pitchFamily="34" charset="0"/>
              </a:rPr>
              <a:t>AI, ML, DL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51A1CA-9AF3-D241-9418-692A7D106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26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CB1EEF8-9F9B-3A44-BB07-3FAD5A4205BD}"/>
              </a:ext>
            </a:extLst>
          </p:cNvPr>
          <p:cNvSpPr/>
          <p:nvPr/>
        </p:nvSpPr>
        <p:spPr>
          <a:xfrm>
            <a:off x="2756756" y="6611780"/>
            <a:ext cx="667848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leonardoaraujosantos.gitbooks.io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/artificial-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inteligence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/content/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deep_learning.html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Rounded Rectangle 9">
            <a:extLst>
              <a:ext uri="{FF2B5EF4-FFF2-40B4-BE49-F238E27FC236}">
                <a16:creationId xmlns:a16="http://schemas.microsoft.com/office/drawing/2014/main" id="{F37D7453-69B7-A34F-A31B-BAECF8894E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7528" y="883467"/>
            <a:ext cx="8496944" cy="5688632"/>
          </a:xfrm>
          <a:prstGeom prst="roundRect">
            <a:avLst>
              <a:gd name="adj" fmla="val 7587"/>
            </a:avLst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C61AE9-BB18-AC40-A8FD-B88023EA7682}"/>
              </a:ext>
            </a:extLst>
          </p:cNvPr>
          <p:cNvSpPr txBox="1"/>
          <p:nvPr/>
        </p:nvSpPr>
        <p:spPr>
          <a:xfrm>
            <a:off x="4151784" y="961564"/>
            <a:ext cx="4176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Artificial Intelligence (AI)</a:t>
            </a:r>
          </a:p>
        </p:txBody>
      </p:sp>
      <p:sp>
        <p:nvSpPr>
          <p:cNvPr id="9" name="Rounded Rectangle 9">
            <a:extLst>
              <a:ext uri="{FF2B5EF4-FFF2-40B4-BE49-F238E27FC236}">
                <a16:creationId xmlns:a16="http://schemas.microsoft.com/office/drawing/2014/main" id="{ABCEF111-C555-9347-9A77-33D3519F11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9616" y="1772816"/>
            <a:ext cx="7174804" cy="4752528"/>
          </a:xfrm>
          <a:prstGeom prst="roundRect">
            <a:avLst>
              <a:gd name="adj" fmla="val 7587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9515A1E4-E118-E94E-88CF-1470571311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7648" y="2598028"/>
            <a:ext cx="3312596" cy="1902074"/>
          </a:xfrm>
          <a:prstGeom prst="roundRect">
            <a:avLst>
              <a:gd name="adj" fmla="val 7587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01C22123-9E90-2F41-A977-B8C2CB8CBB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7648" y="4470757"/>
            <a:ext cx="3312596" cy="1902074"/>
          </a:xfrm>
          <a:prstGeom prst="roundRect">
            <a:avLst>
              <a:gd name="adj" fmla="val 7587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EC97F93D-7333-1B4B-AE30-157A7572E3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0016" y="4470757"/>
            <a:ext cx="3312596" cy="1902074"/>
          </a:xfrm>
          <a:prstGeom prst="roundRect">
            <a:avLst>
              <a:gd name="adj" fmla="val 7587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85D0B649-6114-8849-9680-7606998E34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4412" y="2598028"/>
            <a:ext cx="3312596" cy="1902074"/>
          </a:xfrm>
          <a:prstGeom prst="roundRect">
            <a:avLst>
              <a:gd name="adj" fmla="val 7587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98806050-1B07-0E4B-8ADE-95B1DD59F4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62706" y="3606140"/>
            <a:ext cx="3312596" cy="1902074"/>
          </a:xfrm>
          <a:prstGeom prst="roundRect">
            <a:avLst>
              <a:gd name="adj" fmla="val 7587"/>
            </a:avLst>
          </a:prstGeom>
          <a:solidFill>
            <a:srgbClr val="92D050"/>
          </a:solidFill>
          <a:ln w="38100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FF8DC4D-8CA7-5042-82B4-AF8BBBF44B8F}"/>
              </a:ext>
            </a:extLst>
          </p:cNvPr>
          <p:cNvSpPr txBox="1"/>
          <p:nvPr/>
        </p:nvSpPr>
        <p:spPr>
          <a:xfrm>
            <a:off x="4235855" y="1844824"/>
            <a:ext cx="4176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Machine Learning (ML)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BD03364-5747-7B4B-99A7-E2E638EA7045}"/>
              </a:ext>
            </a:extLst>
          </p:cNvPr>
          <p:cNvSpPr txBox="1"/>
          <p:nvPr/>
        </p:nvSpPr>
        <p:spPr>
          <a:xfrm>
            <a:off x="4462706" y="3688850"/>
            <a:ext cx="331259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Deep Learning (DL)</a:t>
            </a:r>
          </a:p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CNN</a:t>
            </a:r>
          </a:p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RNN LSTM GRU</a:t>
            </a:r>
          </a:p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GAN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0994226-F57C-CF4A-8BDB-A9FB770D8BCC}"/>
              </a:ext>
            </a:extLst>
          </p:cNvPr>
          <p:cNvSpPr txBox="1"/>
          <p:nvPr/>
        </p:nvSpPr>
        <p:spPr>
          <a:xfrm>
            <a:off x="2976650" y="2674441"/>
            <a:ext cx="33125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Supervised </a:t>
            </a:r>
            <a:b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Learning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C61831E-48D1-AA4B-AB8C-20130B915125}"/>
              </a:ext>
            </a:extLst>
          </p:cNvPr>
          <p:cNvSpPr txBox="1"/>
          <p:nvPr/>
        </p:nvSpPr>
        <p:spPr>
          <a:xfrm>
            <a:off x="6239548" y="2661814"/>
            <a:ext cx="32584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Unsupervised Learning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41ED119-4142-8D41-B147-1E915B1336BF}"/>
              </a:ext>
            </a:extLst>
          </p:cNvPr>
          <p:cNvSpPr txBox="1"/>
          <p:nvPr/>
        </p:nvSpPr>
        <p:spPr>
          <a:xfrm>
            <a:off x="3011110" y="5445225"/>
            <a:ext cx="31828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Semi-supervised Learning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AF50849-55BF-5B45-806E-6E9D9214B132}"/>
              </a:ext>
            </a:extLst>
          </p:cNvPr>
          <p:cNvSpPr txBox="1"/>
          <p:nvPr/>
        </p:nvSpPr>
        <p:spPr>
          <a:xfrm>
            <a:off x="6286256" y="5468894"/>
            <a:ext cx="31828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Reinforcement Learning</a:t>
            </a:r>
          </a:p>
        </p:txBody>
      </p:sp>
    </p:spTree>
    <p:extLst>
      <p:ext uri="{BB962C8B-B14F-4D97-AF65-F5344CB8AC3E}">
        <p14:creationId xmlns:p14="http://schemas.microsoft.com/office/powerpoint/2010/main" val="2465508310"/>
      </p:ext>
    </p:extLst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8B5E2-F332-7A4E-874D-03A3D1D8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84885"/>
            <a:ext cx="11222181" cy="893596"/>
          </a:xfrm>
        </p:spPr>
        <p:txBody>
          <a:bodyPr>
            <a:normAutofit fontScale="90000"/>
          </a:bodyPr>
          <a:lstStyle/>
          <a:p>
            <a:r>
              <a:rPr lang="en-US" dirty="0"/>
              <a:t>Few-Shot Learning (FSL)</a:t>
            </a:r>
            <a:br>
              <a:rPr lang="en-US" dirty="0"/>
            </a:br>
            <a:r>
              <a:rPr lang="en-US" sz="3600" dirty="0"/>
              <a:t>Characteristics of Embedding Learning Methods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260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88DB05-C65A-DD4F-90BB-007BEA3CE596}"/>
              </a:ext>
            </a:extLst>
          </p:cNvPr>
          <p:cNvSpPr txBox="1"/>
          <p:nvPr/>
        </p:nvSpPr>
        <p:spPr>
          <a:xfrm>
            <a:off x="900901" y="6555678"/>
            <a:ext cx="1048915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Yaqing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Wang,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Quanming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Yao, James T. Kwok, and Lionel M. Ni (2020). "Generalizing from a few examples: A survey on few-shot learning." ACM computing surveys (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csur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) 53, no. 3 (2020): 1-34.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A9384B-6331-D78F-7EF5-B077A3EDB4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6242" y="1114425"/>
            <a:ext cx="8333770" cy="5441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906925"/>
      </p:ext>
    </p:extLst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8B5E2-F332-7A4E-874D-03A3D1D8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84885"/>
            <a:ext cx="11222181" cy="1386728"/>
          </a:xfrm>
        </p:spPr>
        <p:txBody>
          <a:bodyPr>
            <a:normAutofit fontScale="90000"/>
          </a:bodyPr>
          <a:lstStyle/>
          <a:p>
            <a:r>
              <a:rPr lang="en-US" dirty="0"/>
              <a:t>Few-Shot Learning (FSL)</a:t>
            </a:r>
            <a:br>
              <a:rPr lang="en-US" dirty="0"/>
            </a:br>
            <a:r>
              <a:rPr lang="en-US" sz="3600" dirty="0"/>
              <a:t>Solving the FSL problem by task-invariant embedding model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261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88DB05-C65A-DD4F-90BB-007BEA3CE596}"/>
              </a:ext>
            </a:extLst>
          </p:cNvPr>
          <p:cNvSpPr txBox="1"/>
          <p:nvPr/>
        </p:nvSpPr>
        <p:spPr>
          <a:xfrm>
            <a:off x="900901" y="6555678"/>
            <a:ext cx="1048915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Yaqing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Wang,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Quanming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Yao, James T. Kwok, and Lionel M. Ni (2020). "Generalizing from a few examples: A survey on few-shot learning." ACM computing surveys (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csur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) 53, no. 3 (2020): 1-34.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6B7DAB-E5F9-AD57-A32C-307EA5127F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1571" y="1471612"/>
            <a:ext cx="9643122" cy="501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083577"/>
      </p:ext>
    </p:extLst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262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88DB05-C65A-DD4F-90BB-007BEA3CE596}"/>
              </a:ext>
            </a:extLst>
          </p:cNvPr>
          <p:cNvSpPr txBox="1"/>
          <p:nvPr/>
        </p:nvSpPr>
        <p:spPr>
          <a:xfrm>
            <a:off x="900901" y="6555678"/>
            <a:ext cx="1048915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Yaqing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Wang,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Quanming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Yao, James T. Kwok, and Lionel M. Ni (2020). "Generalizing from a few examples: A survey on few-shot learning." ACM computing surveys (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csur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) 53, no. 3 (2020): 1-34.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CA24E0-79C1-E11A-B0AE-7CCBD8F050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5322" y="1536664"/>
            <a:ext cx="10100312" cy="4953963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C3CDF391-D475-311E-0484-5F8169272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84885"/>
            <a:ext cx="11222181" cy="1386728"/>
          </a:xfrm>
        </p:spPr>
        <p:txBody>
          <a:bodyPr>
            <a:normAutofit/>
          </a:bodyPr>
          <a:lstStyle/>
          <a:p>
            <a:r>
              <a:rPr lang="en-US" dirty="0"/>
              <a:t>Few-Shot Learning (FSL)</a:t>
            </a:r>
            <a:br>
              <a:rPr lang="en-US" dirty="0"/>
            </a:br>
            <a:r>
              <a:rPr lang="en-US" sz="3600" dirty="0"/>
              <a:t>Solving the FSL problem by hybrid embedding model</a:t>
            </a:r>
          </a:p>
        </p:txBody>
      </p:sp>
    </p:spTree>
    <p:extLst>
      <p:ext uri="{BB962C8B-B14F-4D97-AF65-F5344CB8AC3E}">
        <p14:creationId xmlns:p14="http://schemas.microsoft.com/office/powerpoint/2010/main" val="1325052517"/>
      </p:ext>
    </p:extLst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8B5E2-F332-7A4E-874D-03A3D1D8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84885"/>
            <a:ext cx="11222181" cy="1100978"/>
          </a:xfrm>
        </p:spPr>
        <p:txBody>
          <a:bodyPr>
            <a:normAutofit fontScale="90000"/>
          </a:bodyPr>
          <a:lstStyle/>
          <a:p>
            <a:r>
              <a:rPr lang="en-US" dirty="0"/>
              <a:t>Few-Shot Learning (FSL)</a:t>
            </a:r>
            <a:br>
              <a:rPr lang="en-US" dirty="0"/>
            </a:br>
            <a:r>
              <a:rPr lang="en-US" sz="3600" dirty="0"/>
              <a:t>Solving the FSL problem by learning with external memory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263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88DB05-C65A-DD4F-90BB-007BEA3CE596}"/>
              </a:ext>
            </a:extLst>
          </p:cNvPr>
          <p:cNvSpPr txBox="1"/>
          <p:nvPr/>
        </p:nvSpPr>
        <p:spPr>
          <a:xfrm>
            <a:off x="900901" y="6555678"/>
            <a:ext cx="1048915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Yaqing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Wang,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Quanming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Yao, James T. Kwok, and Lionel M. Ni (2020). "Generalizing from a few examples: A survey on few-shot learning." ACM computing surveys (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csur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) 53, no. 3 (2020): 1-34.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8DD620-5618-A2C0-077C-D9020C264F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384" y="1415665"/>
            <a:ext cx="10173678" cy="5033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702725"/>
      </p:ext>
    </p:extLst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8B5E2-F332-7A4E-874D-03A3D1D8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84884"/>
            <a:ext cx="11222181" cy="1758203"/>
          </a:xfrm>
        </p:spPr>
        <p:txBody>
          <a:bodyPr>
            <a:normAutofit fontScale="90000"/>
          </a:bodyPr>
          <a:lstStyle/>
          <a:p>
            <a:r>
              <a:rPr lang="en-US" dirty="0"/>
              <a:t>Few-Shot Learning (FSL)</a:t>
            </a:r>
            <a:br>
              <a:rPr lang="en-US" dirty="0"/>
            </a:br>
            <a:r>
              <a:rPr lang="en-US" sz="3600" dirty="0"/>
              <a:t>Characteristics of FSL Methods </a:t>
            </a:r>
            <a:br>
              <a:rPr lang="en-US" sz="3600" dirty="0"/>
            </a:br>
            <a:r>
              <a:rPr lang="en-US" sz="3600" dirty="0"/>
              <a:t>Based on Learning with External Memory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264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88DB05-C65A-DD4F-90BB-007BEA3CE596}"/>
              </a:ext>
            </a:extLst>
          </p:cNvPr>
          <p:cNvSpPr txBox="1"/>
          <p:nvPr/>
        </p:nvSpPr>
        <p:spPr>
          <a:xfrm>
            <a:off x="900901" y="6555678"/>
            <a:ext cx="1048915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Yaqing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Wang,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Quanming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Yao, James T. Kwok, and Lionel M. Ni (2020). "Generalizing from a few examples: A survey on few-shot learning." ACM computing surveys (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csur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) 53, no. 3 (2020): 1-34.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4952B0-F2D9-3640-B8A7-408F88D572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965" y="1974908"/>
            <a:ext cx="11319256" cy="3616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641937"/>
      </p:ext>
    </p:extLst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8B5E2-F332-7A4E-874D-03A3D1D8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84885"/>
            <a:ext cx="11222181" cy="1317574"/>
          </a:xfrm>
        </p:spPr>
        <p:txBody>
          <a:bodyPr>
            <a:normAutofit fontScale="90000"/>
          </a:bodyPr>
          <a:lstStyle/>
          <a:p>
            <a:r>
              <a:rPr lang="en-US" dirty="0"/>
              <a:t>Few-Shot Learning (FSL)</a:t>
            </a:r>
            <a:br>
              <a:rPr lang="en-US" dirty="0"/>
            </a:br>
            <a:r>
              <a:rPr lang="en-US" sz="3600" dirty="0"/>
              <a:t>Solving the FSL problem by generative modeling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265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88DB05-C65A-DD4F-90BB-007BEA3CE596}"/>
              </a:ext>
            </a:extLst>
          </p:cNvPr>
          <p:cNvSpPr txBox="1"/>
          <p:nvPr/>
        </p:nvSpPr>
        <p:spPr>
          <a:xfrm>
            <a:off x="900901" y="6555678"/>
            <a:ext cx="1048915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Yaqing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Wang,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Quanming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Yao, James T. Kwok, and Lionel M. Ni (2020). "Generalizing from a few examples: A survey on few-shot learning." ACM computing surveys (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csur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) 53, no. 3 (2020): 1-34.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29D617-6613-CECB-AE02-87713523AC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8139" y="1514475"/>
            <a:ext cx="10330523" cy="4872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463017"/>
      </p:ext>
    </p:extLst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8B5E2-F332-7A4E-874D-03A3D1D8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84885"/>
            <a:ext cx="11222181" cy="1658190"/>
          </a:xfrm>
        </p:spPr>
        <p:txBody>
          <a:bodyPr>
            <a:normAutofit fontScale="90000"/>
          </a:bodyPr>
          <a:lstStyle/>
          <a:p>
            <a:r>
              <a:rPr lang="en-US" dirty="0"/>
              <a:t>Few-Shot Learning (FSL)</a:t>
            </a:r>
            <a:br>
              <a:rPr lang="en-US" dirty="0"/>
            </a:br>
            <a:r>
              <a:rPr lang="en-US" sz="3600" dirty="0"/>
              <a:t>Solving the FSL problem by fine-tuning existing parameter </a:t>
            </a:r>
            <a:r>
              <a:rPr lang="el-GR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l-GR" sz="36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l-GR" sz="3600" dirty="0"/>
              <a:t> </a:t>
            </a:r>
            <a:br>
              <a:rPr lang="en-US" sz="3600" dirty="0"/>
            </a:br>
            <a:r>
              <a:rPr lang="en-US" sz="3600" dirty="0"/>
              <a:t>by regularization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266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88DB05-C65A-DD4F-90BB-007BEA3CE596}"/>
              </a:ext>
            </a:extLst>
          </p:cNvPr>
          <p:cNvSpPr txBox="1"/>
          <p:nvPr/>
        </p:nvSpPr>
        <p:spPr>
          <a:xfrm>
            <a:off x="900901" y="6555678"/>
            <a:ext cx="1048915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Yaqing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Wang,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Quanming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Yao, James T. Kwok, and Lionel M. Ni (2020). "Generalizing from a few examples: A survey on few-shot learning." ACM computing surveys (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csur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) 53, no. 3 (2020): 1-34.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61569E-E150-B89C-F04B-8F0F97DE97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583" y="1846426"/>
            <a:ext cx="11365789" cy="4611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290732"/>
      </p:ext>
    </p:extLst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8B5E2-F332-7A4E-874D-03A3D1D8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84884"/>
            <a:ext cx="11222181" cy="1743915"/>
          </a:xfrm>
        </p:spPr>
        <p:txBody>
          <a:bodyPr>
            <a:normAutofit fontScale="90000"/>
          </a:bodyPr>
          <a:lstStyle/>
          <a:p>
            <a:r>
              <a:rPr lang="en-US" dirty="0"/>
              <a:t>Few-Shot Learning (FSL)</a:t>
            </a:r>
            <a:br>
              <a:rPr lang="en-US" dirty="0"/>
            </a:br>
            <a:r>
              <a:rPr lang="en-US" sz="3600" dirty="0"/>
              <a:t>Characteristics for FSL Methods </a:t>
            </a:r>
            <a:br>
              <a:rPr lang="en-US" sz="3600" dirty="0"/>
            </a:br>
            <a:r>
              <a:rPr lang="en-US" sz="3600" dirty="0"/>
              <a:t>Focusing on the Algorithm Perspective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267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88DB05-C65A-DD4F-90BB-007BEA3CE596}"/>
              </a:ext>
            </a:extLst>
          </p:cNvPr>
          <p:cNvSpPr txBox="1"/>
          <p:nvPr/>
        </p:nvSpPr>
        <p:spPr>
          <a:xfrm>
            <a:off x="900901" y="6555678"/>
            <a:ext cx="1048915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Yaqing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Wang,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Quanming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Yao, James T. Kwok, and Lionel M. Ni (2020). "Generalizing from a few examples: A survey on few-shot learning." ACM computing surveys (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csur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) 53, no. 3 (2020): 1-34.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C97989-43F9-DA7B-3BB7-047A83E416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524" y="2875589"/>
            <a:ext cx="11604952" cy="1579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053076"/>
      </p:ext>
    </p:extLst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8B5E2-F332-7A4E-874D-03A3D1D8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84885"/>
            <a:ext cx="11222181" cy="1200990"/>
          </a:xfrm>
        </p:spPr>
        <p:txBody>
          <a:bodyPr>
            <a:normAutofit fontScale="90000"/>
          </a:bodyPr>
          <a:lstStyle/>
          <a:p>
            <a:r>
              <a:rPr lang="en-US" dirty="0"/>
              <a:t>Few-Shot Learning (FSL)</a:t>
            </a:r>
            <a:br>
              <a:rPr lang="en-US" dirty="0"/>
            </a:br>
            <a:r>
              <a:rPr lang="en-US" sz="3600" dirty="0"/>
              <a:t>Solving the FSL problem by meta-learning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268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88DB05-C65A-DD4F-90BB-007BEA3CE596}"/>
              </a:ext>
            </a:extLst>
          </p:cNvPr>
          <p:cNvSpPr txBox="1"/>
          <p:nvPr/>
        </p:nvSpPr>
        <p:spPr>
          <a:xfrm>
            <a:off x="900901" y="6555678"/>
            <a:ext cx="1048915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Yaqing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Wang,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Quanming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Yao, James T. Kwok, and Lionel M. Ni (2020). "Generalizing from a few examples: A survey on few-shot learning." ACM computing surveys (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csur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) 53, no. 3 (2020): 1-34.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C63C6D-03D7-2683-09D8-F191718D27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901" y="1404233"/>
            <a:ext cx="10528832" cy="5151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002300"/>
      </p:ext>
    </p:extLst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8B5E2-F332-7A4E-874D-03A3D1D8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84884"/>
            <a:ext cx="11222181" cy="1158353"/>
          </a:xfrm>
        </p:spPr>
        <p:txBody>
          <a:bodyPr>
            <a:normAutofit fontScale="90000"/>
          </a:bodyPr>
          <a:lstStyle/>
          <a:p>
            <a:r>
              <a:rPr lang="en-US" dirty="0"/>
              <a:t>Few-Shot Learning (FSL)</a:t>
            </a:r>
            <a:br>
              <a:rPr lang="en-US" dirty="0"/>
            </a:br>
            <a:r>
              <a:rPr lang="en-US" sz="3200" dirty="0"/>
              <a:t>Meta-learning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269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88DB05-C65A-DD4F-90BB-007BEA3CE596}"/>
              </a:ext>
            </a:extLst>
          </p:cNvPr>
          <p:cNvSpPr txBox="1"/>
          <p:nvPr/>
        </p:nvSpPr>
        <p:spPr>
          <a:xfrm>
            <a:off x="752432" y="6576846"/>
            <a:ext cx="1068713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Yao Ge,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Yuting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Guo, Yuan-Chi Yang, Mohammed Ali Al-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Garadi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Abeed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Sarker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(2022). "Few-shot learning for medical text: A systematic review."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arXiv:2204.14081 (2022).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0DD94A-6CE8-660E-D019-1CBFB9F223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168" y="1642748"/>
            <a:ext cx="10437662" cy="491949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02C6BFE-085E-FD86-A0FC-5B829359E3BB}"/>
              </a:ext>
            </a:extLst>
          </p:cNvPr>
          <p:cNvSpPr txBox="1"/>
          <p:nvPr/>
        </p:nvSpPr>
        <p:spPr>
          <a:xfrm>
            <a:off x="1202485" y="1272351"/>
            <a:ext cx="1043766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accent1"/>
                </a:solidFill>
              </a:rPr>
              <a:t>Each task mimics the few-shot scenario, and can be completely non-overlapping. </a:t>
            </a:r>
            <a:br>
              <a:rPr lang="en-US" sz="2000" dirty="0">
                <a:solidFill>
                  <a:schemeClr val="accent1"/>
                </a:solidFill>
              </a:rPr>
            </a:br>
            <a:r>
              <a:rPr lang="en-US" sz="2000" dirty="0">
                <a:solidFill>
                  <a:schemeClr val="accent1"/>
                </a:solidFill>
              </a:rPr>
              <a:t>Support sets are used to train; query sets are used to evaluate the model</a:t>
            </a:r>
          </a:p>
        </p:txBody>
      </p:sp>
    </p:spTree>
    <p:extLst>
      <p:ext uri="{BB962C8B-B14F-4D97-AF65-F5344CB8AC3E}">
        <p14:creationId xmlns:p14="http://schemas.microsoft.com/office/powerpoint/2010/main" val="26256519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44624"/>
            <a:ext cx="8229600" cy="79208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3 Machine Learning Algorithms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27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3712" y="765473"/>
            <a:ext cx="4766590" cy="591248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351584" y="6648568"/>
            <a:ext cx="748883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Enrico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Galimberti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http://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blogs.teradata.com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/data-points/tree-machine-learning-algorithms/</a:t>
            </a:r>
          </a:p>
        </p:txBody>
      </p:sp>
    </p:spTree>
    <p:extLst>
      <p:ext uri="{BB962C8B-B14F-4D97-AF65-F5344CB8AC3E}">
        <p14:creationId xmlns:p14="http://schemas.microsoft.com/office/powerpoint/2010/main" val="4267559817"/>
      </p:ext>
    </p:extLst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8B5E2-F332-7A4E-874D-03A3D1D8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84885"/>
            <a:ext cx="11222181" cy="1386728"/>
          </a:xfrm>
        </p:spPr>
        <p:txBody>
          <a:bodyPr>
            <a:normAutofit/>
          </a:bodyPr>
          <a:lstStyle/>
          <a:p>
            <a:r>
              <a:rPr lang="en-US" dirty="0"/>
              <a:t>Few-Shot Learning (FSL)</a:t>
            </a:r>
            <a:br>
              <a:rPr lang="en-US" dirty="0"/>
            </a:br>
            <a:r>
              <a:rPr lang="en-US" sz="3600" dirty="0"/>
              <a:t>Matching networks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270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88DB05-C65A-DD4F-90BB-007BEA3CE596}"/>
              </a:ext>
            </a:extLst>
          </p:cNvPr>
          <p:cNvSpPr txBox="1"/>
          <p:nvPr/>
        </p:nvSpPr>
        <p:spPr>
          <a:xfrm>
            <a:off x="752432" y="6576846"/>
            <a:ext cx="1068713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Yao Ge,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Yuting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Guo, Yuan-Chi Yang, Mohammed Ali Al-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Garadi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Abeed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Sarker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(2022). "Few-shot learning for medical text: A systematic review."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arXiv:2204.14081 (2022).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D0F71E1-6A7E-9B0C-2DBD-86A1D7A27A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432" y="1763715"/>
            <a:ext cx="10866805" cy="4494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194895"/>
      </p:ext>
    </p:extLst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8B5E2-F332-7A4E-874D-03A3D1D8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84884"/>
            <a:ext cx="11222181" cy="1212993"/>
          </a:xfrm>
        </p:spPr>
        <p:txBody>
          <a:bodyPr>
            <a:normAutofit fontScale="90000"/>
          </a:bodyPr>
          <a:lstStyle/>
          <a:p>
            <a:r>
              <a:rPr lang="en-US" dirty="0"/>
              <a:t>Few-Shot Learning (FSL)</a:t>
            </a:r>
            <a:br>
              <a:rPr lang="en-US" dirty="0"/>
            </a:br>
            <a:r>
              <a:rPr lang="en-US" sz="3600" dirty="0"/>
              <a:t>Prototypical network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271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88DB05-C65A-DD4F-90BB-007BEA3CE596}"/>
              </a:ext>
            </a:extLst>
          </p:cNvPr>
          <p:cNvSpPr txBox="1"/>
          <p:nvPr/>
        </p:nvSpPr>
        <p:spPr>
          <a:xfrm>
            <a:off x="752432" y="6576846"/>
            <a:ext cx="1068713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Yao Ge,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Yuting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Guo, Yuan-Chi Yang, Mohammed Ali Al-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Garadi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Abeed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Sarker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(2022). "Few-shot learning for medical text: A systematic review."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arXiv:2204.14081 (2022).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09685D-8658-5F1B-735D-330A3786F1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0999" y="1319046"/>
            <a:ext cx="889000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286842"/>
      </p:ext>
    </p:extLst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8B5E2-F332-7A4E-874D-03A3D1D8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84885"/>
            <a:ext cx="11222181" cy="893596"/>
          </a:xfrm>
        </p:spPr>
        <p:txBody>
          <a:bodyPr>
            <a:normAutofit/>
          </a:bodyPr>
          <a:lstStyle/>
          <a:p>
            <a:r>
              <a:rPr lang="en-US" dirty="0"/>
              <a:t>Few-Shot Learning (FSL) for medical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272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88DB05-C65A-DD4F-90BB-007BEA3CE596}"/>
              </a:ext>
            </a:extLst>
          </p:cNvPr>
          <p:cNvSpPr txBox="1"/>
          <p:nvPr/>
        </p:nvSpPr>
        <p:spPr>
          <a:xfrm>
            <a:off x="752432" y="6576846"/>
            <a:ext cx="1068713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Yao Ge,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Yuting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Guo, Yuan-Chi Yang, Mohammed Ali Al-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Garadi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Abeed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Sarker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(2022). "Few-shot learning for medical text: A systematic review."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arXiv:2204.14081 (2022).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378218-26C9-6453-3C0C-05A1A07C48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7906" y="962517"/>
            <a:ext cx="10136187" cy="5571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45310"/>
      </p:ext>
    </p:extLst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8B5E2-F332-7A4E-874D-03A3D1D8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84885"/>
            <a:ext cx="11222181" cy="893596"/>
          </a:xfrm>
        </p:spPr>
        <p:txBody>
          <a:bodyPr>
            <a:normAutofit/>
          </a:bodyPr>
          <a:lstStyle/>
          <a:p>
            <a:r>
              <a:rPr lang="en-US" dirty="0"/>
              <a:t>Few-Shot Learning (FSL) for medical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273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88DB05-C65A-DD4F-90BB-007BEA3CE596}"/>
              </a:ext>
            </a:extLst>
          </p:cNvPr>
          <p:cNvSpPr txBox="1"/>
          <p:nvPr/>
        </p:nvSpPr>
        <p:spPr>
          <a:xfrm>
            <a:off x="752432" y="6576846"/>
            <a:ext cx="1068713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Yao Ge,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Yuting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Guo, Yuan-Chi Yang, Mohammed Ali Al-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Garadi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Abeed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Sarker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(2022). "Few-shot learning for medical text: A systematic review."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arXiv:2204.14081 (2022).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F08EBC-604B-2B62-CA46-87ABFCF1DE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0527" y="872892"/>
            <a:ext cx="8331175" cy="5689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921822"/>
      </p:ext>
    </p:extLst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8B5E2-F332-7A4E-874D-03A3D1D8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13460"/>
            <a:ext cx="11222181" cy="1166669"/>
          </a:xfrm>
        </p:spPr>
        <p:txBody>
          <a:bodyPr>
            <a:normAutofit fontScale="90000"/>
          </a:bodyPr>
          <a:lstStyle/>
          <a:p>
            <a:r>
              <a:rPr lang="en-US" dirty="0"/>
              <a:t>Multimodal Few-Shot Learning with </a:t>
            </a:r>
            <a:br>
              <a:rPr lang="en-US" dirty="0"/>
            </a:br>
            <a:r>
              <a:rPr lang="en-US" dirty="0"/>
              <a:t>Frozen Language Models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274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88DB05-C65A-DD4F-90BB-007BEA3CE596}"/>
              </a:ext>
            </a:extLst>
          </p:cNvPr>
          <p:cNvSpPr txBox="1"/>
          <p:nvPr/>
        </p:nvSpPr>
        <p:spPr>
          <a:xfrm>
            <a:off x="752432" y="6457890"/>
            <a:ext cx="1068713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Maria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Tsimpoukelli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Jacob L.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Menick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Serkan Cabi, S. M.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Eslami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Oriol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Vinyals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and Felix Hill (2021). "Multimodal few-shot learning with frozen language models."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Advances in Neural Information Processing Systems 34 (2021): 200-212.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E6C29E-666D-5465-B64E-84E0FCE776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196" y="1322994"/>
            <a:ext cx="11759610" cy="40005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58F3DB6-1740-861B-AC18-8348DE267D20}"/>
              </a:ext>
            </a:extLst>
          </p:cNvPr>
          <p:cNvSpPr txBox="1"/>
          <p:nvPr/>
        </p:nvSpPr>
        <p:spPr>
          <a:xfrm>
            <a:off x="357915" y="5272663"/>
            <a:ext cx="1147616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Curated samples with about five seeds required to get past well-known language model failure modes of either repeating text for the prompt or emitting text that does not pertain to the image. </a:t>
            </a:r>
          </a:p>
          <a:p>
            <a:r>
              <a:rPr lang="en-US" dirty="0">
                <a:solidFill>
                  <a:schemeClr val="accent1"/>
                </a:solidFill>
              </a:rPr>
              <a:t>These samples demonstrate the ability to generate open-ended outputs that adapt to both images and text, and to make use of facts that it has learned during language-only pre-training.</a:t>
            </a:r>
          </a:p>
        </p:txBody>
      </p:sp>
    </p:spTree>
    <p:extLst>
      <p:ext uri="{BB962C8B-B14F-4D97-AF65-F5344CB8AC3E}">
        <p14:creationId xmlns:p14="http://schemas.microsoft.com/office/powerpoint/2010/main" val="3335954739"/>
      </p:ext>
    </p:extLst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8B5E2-F332-7A4E-874D-03A3D1D8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84884"/>
            <a:ext cx="11222181" cy="1229893"/>
          </a:xfrm>
        </p:spPr>
        <p:txBody>
          <a:bodyPr>
            <a:normAutofit fontScale="90000"/>
          </a:bodyPr>
          <a:lstStyle/>
          <a:p>
            <a:r>
              <a:rPr lang="en-US" dirty="0"/>
              <a:t>Multimodal Few-Shot Learning with </a:t>
            </a:r>
            <a:br>
              <a:rPr lang="en-US" dirty="0"/>
            </a:br>
            <a:r>
              <a:rPr lang="en-US" dirty="0"/>
              <a:t>Frozen Language Models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275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88DB05-C65A-DD4F-90BB-007BEA3CE596}"/>
              </a:ext>
            </a:extLst>
          </p:cNvPr>
          <p:cNvSpPr txBox="1"/>
          <p:nvPr/>
        </p:nvSpPr>
        <p:spPr>
          <a:xfrm>
            <a:off x="752432" y="6457890"/>
            <a:ext cx="1068713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Maria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Tsimpoukelli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Jacob L.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Menick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Serkan Cabi, S. M.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Eslami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Oriol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Vinyals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and Felix Hill (2021). "Multimodal few-shot learning with frozen language models."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Advances in Neural Information Processing Systems 34 (2021): 200-212.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3DC0D9-7389-23CA-E17C-7ECCC887BF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7550" y="1488312"/>
            <a:ext cx="5937910" cy="456233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426E5AA-F30D-E607-1BED-25670F5594A8}"/>
              </a:ext>
            </a:extLst>
          </p:cNvPr>
          <p:cNvSpPr txBox="1"/>
          <p:nvPr/>
        </p:nvSpPr>
        <p:spPr>
          <a:xfrm>
            <a:off x="1344284" y="6052722"/>
            <a:ext cx="98155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Gradients through a frozen language model’s self attention layers are used to train the vision encoder.</a:t>
            </a:r>
          </a:p>
        </p:txBody>
      </p:sp>
    </p:spTree>
    <p:extLst>
      <p:ext uri="{BB962C8B-B14F-4D97-AF65-F5344CB8AC3E}">
        <p14:creationId xmlns:p14="http://schemas.microsoft.com/office/powerpoint/2010/main" val="1349118436"/>
      </p:ext>
    </p:extLst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276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88DB05-C65A-DD4F-90BB-007BEA3CE596}"/>
              </a:ext>
            </a:extLst>
          </p:cNvPr>
          <p:cNvSpPr txBox="1"/>
          <p:nvPr/>
        </p:nvSpPr>
        <p:spPr>
          <a:xfrm>
            <a:off x="752432" y="6457890"/>
            <a:ext cx="1068713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Maria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Tsimpoukelli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Jacob L.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Menick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Serkan Cabi, S. M.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Eslami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Oriol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Vinyals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and Felix Hill (2021). "Multimodal few-shot learning with frozen language models."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Advances in Neural Information Processing Systems 34 (2021): 200-212.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5871889-C140-9798-646F-26BDFBE3C0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13460"/>
            <a:ext cx="11222181" cy="1166669"/>
          </a:xfrm>
        </p:spPr>
        <p:txBody>
          <a:bodyPr>
            <a:normAutofit fontScale="90000"/>
          </a:bodyPr>
          <a:lstStyle/>
          <a:p>
            <a:r>
              <a:rPr lang="en-US" dirty="0"/>
              <a:t>Multimodal Few-Shot Learning with </a:t>
            </a:r>
            <a:br>
              <a:rPr lang="en-US" dirty="0"/>
            </a:br>
            <a:r>
              <a:rPr lang="en-US" dirty="0"/>
              <a:t>Frozen Language Models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717221C-7148-65BF-3C47-7FB37301BB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319" y="2000309"/>
            <a:ext cx="11984241" cy="370046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54C59B2-5853-6A9E-51E9-66B9BBDEF12D}"/>
              </a:ext>
            </a:extLst>
          </p:cNvPr>
          <p:cNvSpPr txBox="1"/>
          <p:nvPr/>
        </p:nvSpPr>
        <p:spPr>
          <a:xfrm>
            <a:off x="787058" y="5864921"/>
            <a:ext cx="1099297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accent1"/>
                </a:solidFill>
                <a:effectLst/>
                <a:latin typeface="NimbusRomNo9L"/>
              </a:rPr>
              <a:t>Inference-Time interface for </a:t>
            </a:r>
            <a:r>
              <a:rPr lang="en-US" sz="1800" i="1" dirty="0">
                <a:solidFill>
                  <a:schemeClr val="accent1"/>
                </a:solidFill>
                <a:effectLst/>
                <a:latin typeface="NimbusRomNo9L"/>
              </a:rPr>
              <a:t>Frozen</a:t>
            </a:r>
            <a:r>
              <a:rPr lang="en-US" sz="1800" dirty="0">
                <a:solidFill>
                  <a:schemeClr val="accent1"/>
                </a:solidFill>
                <a:effectLst/>
                <a:latin typeface="NimbusRomNo9L"/>
              </a:rPr>
              <a:t>. The figure demonstrates how we can support (a) visual question answering, </a:t>
            </a:r>
            <a:br>
              <a:rPr lang="en-US" sz="1800" dirty="0">
                <a:solidFill>
                  <a:schemeClr val="accent1"/>
                </a:solidFill>
                <a:effectLst/>
                <a:latin typeface="NimbusRomNo9L"/>
              </a:rPr>
            </a:br>
            <a:r>
              <a:rPr lang="en-US" sz="1800" dirty="0">
                <a:solidFill>
                  <a:schemeClr val="accent1"/>
                </a:solidFill>
                <a:effectLst/>
                <a:latin typeface="NimbusRomNo9L"/>
              </a:rPr>
              <a:t>(b) outside-knowledge question answering and (c) few-shot image classification via in-context learning. 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3975446"/>
      </p:ext>
    </p:extLst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277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88DB05-C65A-DD4F-90BB-007BEA3CE596}"/>
              </a:ext>
            </a:extLst>
          </p:cNvPr>
          <p:cNvSpPr txBox="1"/>
          <p:nvPr/>
        </p:nvSpPr>
        <p:spPr>
          <a:xfrm>
            <a:off x="752432" y="6457890"/>
            <a:ext cx="1068713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Maria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Tsimpoukelli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Jacob L.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Menick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Serkan Cabi, S. M.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Eslami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Oriol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Vinyals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and Felix Hill (2021). "Multimodal few-shot learning with frozen language models."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Advances in Neural Information Processing Systems 34 (2021): 200-212.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F004B1-24AD-27BB-B35E-A7CF88EF0B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767" y="1308705"/>
            <a:ext cx="10935854" cy="4908218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80DCC3B4-CF3D-7EB4-57ED-A184600F8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13460"/>
            <a:ext cx="11222181" cy="1166669"/>
          </a:xfrm>
        </p:spPr>
        <p:txBody>
          <a:bodyPr>
            <a:normAutofit fontScale="90000"/>
          </a:bodyPr>
          <a:lstStyle/>
          <a:p>
            <a:r>
              <a:rPr lang="en-US" dirty="0"/>
              <a:t>Multimodal Few-Shot Learning with </a:t>
            </a:r>
            <a:br>
              <a:rPr lang="en-US" dirty="0"/>
            </a:br>
            <a:r>
              <a:rPr lang="en-US" dirty="0"/>
              <a:t>Frozen Language Models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B42978E-9C89-9FD5-4F03-697007BA0972}"/>
              </a:ext>
            </a:extLst>
          </p:cNvPr>
          <p:cNvSpPr txBox="1"/>
          <p:nvPr/>
        </p:nvSpPr>
        <p:spPr>
          <a:xfrm>
            <a:off x="391509" y="6074270"/>
            <a:ext cx="1145282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accent1"/>
                </a:solidFill>
              </a:rPr>
              <a:t>Examples of (a) the Open-Ended </a:t>
            </a:r>
            <a:r>
              <a:rPr lang="en-US" sz="2400" dirty="0" err="1">
                <a:solidFill>
                  <a:schemeClr val="accent1"/>
                </a:solidFill>
              </a:rPr>
              <a:t>miniImageNet</a:t>
            </a:r>
            <a:r>
              <a:rPr lang="en-US" sz="2400" dirty="0">
                <a:solidFill>
                  <a:schemeClr val="accent1"/>
                </a:solidFill>
              </a:rPr>
              <a:t> evaluation (b) the Fast VQA evaluation.</a:t>
            </a:r>
          </a:p>
        </p:txBody>
      </p:sp>
    </p:spTree>
    <p:extLst>
      <p:ext uri="{BB962C8B-B14F-4D97-AF65-F5344CB8AC3E}">
        <p14:creationId xmlns:p14="http://schemas.microsoft.com/office/powerpoint/2010/main" val="2397321666"/>
      </p:ext>
    </p:extLst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7AB0F2-3CA5-9445-A791-78C26065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278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DF91D57-91C9-6344-9243-52BBA0C56A55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dirty="0">
              <a:hlinkClick r:id="rId3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3F947F-FF4C-324A-8DEA-292330D0E1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268761"/>
            <a:ext cx="9144000" cy="513398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AAC7934D-2D92-6B43-A050-461B73099871}"/>
              </a:ext>
            </a:extLst>
          </p:cNvPr>
          <p:cNvSpPr txBox="1">
            <a:spLocks/>
          </p:cNvSpPr>
          <p:nvPr/>
        </p:nvSpPr>
        <p:spPr bwMode="auto">
          <a:xfrm>
            <a:off x="1775520" y="59096"/>
            <a:ext cx="8640960" cy="1209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Machine Learning: Ensemble Learning</a:t>
            </a:r>
          </a:p>
          <a:p>
            <a:r>
              <a:rPr lang="en-US" dirty="0">
                <a:solidFill>
                  <a:schemeClr val="accent1"/>
                </a:solidFill>
              </a:rPr>
              <a:t>Random Forest</a:t>
            </a:r>
          </a:p>
        </p:txBody>
      </p:sp>
    </p:spTree>
    <p:extLst>
      <p:ext uri="{BB962C8B-B14F-4D97-AF65-F5344CB8AC3E}">
        <p14:creationId xmlns:p14="http://schemas.microsoft.com/office/powerpoint/2010/main" val="2352199255"/>
      </p:ext>
    </p:extLst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1BDEF6-2B87-3A47-8C72-534A5CF410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279</a:t>
            </a:fld>
            <a:endParaRPr lang="zh-TW" alt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94C997B-0677-244D-9790-59F46A9B5B87}"/>
              </a:ext>
            </a:extLst>
          </p:cNvPr>
          <p:cNvSpPr txBox="1">
            <a:spLocks/>
          </p:cNvSpPr>
          <p:nvPr/>
        </p:nvSpPr>
        <p:spPr bwMode="auto">
          <a:xfrm>
            <a:off x="1775520" y="59096"/>
            <a:ext cx="8640960" cy="1209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Machine Learning: Supervised Learning</a:t>
            </a:r>
          </a:p>
          <a:p>
            <a:r>
              <a:rPr lang="en-US" dirty="0">
                <a:solidFill>
                  <a:schemeClr val="accent1"/>
                </a:solidFill>
              </a:rPr>
              <a:t>Classification and Prediction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81EE35E-FC2D-694E-9A83-4B107F740F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407840"/>
            <a:ext cx="9144000" cy="490148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326CA41-0D9C-404F-B3EB-D5D78C357D59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</p:spTree>
    <p:extLst>
      <p:ext uri="{BB962C8B-B14F-4D97-AF65-F5344CB8AC3E}">
        <p14:creationId xmlns:p14="http://schemas.microsoft.com/office/powerpoint/2010/main" val="25704991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719794-C508-414E-872F-6FF55806DF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"/>
            <a:ext cx="8229600" cy="737519"/>
          </a:xfrm>
        </p:spPr>
        <p:txBody>
          <a:bodyPr>
            <a:normAutofit fontScale="90000"/>
          </a:bodyPr>
          <a:lstStyle/>
          <a:p>
            <a:r>
              <a:rPr lang="en-US" altLang="zh-TW" dirty="0">
                <a:solidFill>
                  <a:srgbClr val="4F81BD"/>
                </a:solidFill>
              </a:rPr>
              <a:t>Machine Learning (ML)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F1CD9B-AEE0-A14F-B928-BC64E44AF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28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3F3E290-80C7-D54C-ACEF-80F6533F8A50}"/>
              </a:ext>
            </a:extLst>
          </p:cNvPr>
          <p:cNvSpPr/>
          <p:nvPr/>
        </p:nvSpPr>
        <p:spPr>
          <a:xfrm>
            <a:off x="3224808" y="6638768"/>
            <a:ext cx="57423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www.mactores.com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/services/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aws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-big-data-machine-learning-cognitive-services/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4BCF145-03DB-7942-92AC-0EE4A207CBC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6901"/>
          <a:stretch/>
        </p:blipFill>
        <p:spPr>
          <a:xfrm>
            <a:off x="2063552" y="737519"/>
            <a:ext cx="8113234" cy="5930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328908"/>
      </p:ext>
    </p:extLst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ADDBD-93A7-814E-B7F0-6028738BF5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5807" y="57177"/>
            <a:ext cx="8229600" cy="926465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Hands-On Machine Learning with </a:t>
            </a:r>
            <a:br>
              <a:rPr lang="en-US" sz="3600" dirty="0">
                <a:solidFill>
                  <a:schemeClr val="accent1"/>
                </a:solidFill>
              </a:rPr>
            </a:br>
            <a:r>
              <a:rPr lang="en-US" sz="3600" dirty="0" err="1">
                <a:solidFill>
                  <a:schemeClr val="accent1"/>
                </a:solidFill>
              </a:rPr>
              <a:t>Scikit</a:t>
            </a:r>
            <a:r>
              <a:rPr lang="en-US" sz="3600" dirty="0">
                <a:solidFill>
                  <a:schemeClr val="accent1"/>
                </a:solidFill>
              </a:rPr>
              <a:t>-Learn, </a:t>
            </a:r>
            <a:r>
              <a:rPr lang="en-US" sz="3600" dirty="0" err="1">
                <a:solidFill>
                  <a:schemeClr val="accent1"/>
                </a:solidFill>
              </a:rPr>
              <a:t>Keras</a:t>
            </a:r>
            <a:r>
              <a:rPr lang="en-US" sz="3600" dirty="0">
                <a:solidFill>
                  <a:schemeClr val="accent1"/>
                </a:solidFill>
              </a:rPr>
              <a:t>, and TensorFlow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674632-2ABB-CC4C-B4A7-42232A839A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280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8538CE7-48A8-1804-9AED-B02B1FF1550B}"/>
              </a:ext>
            </a:extLst>
          </p:cNvPr>
          <p:cNvSpPr txBox="1"/>
          <p:nvPr/>
        </p:nvSpPr>
        <p:spPr>
          <a:xfrm>
            <a:off x="762003" y="1049760"/>
            <a:ext cx="6821128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b="1" i="0" dirty="0">
                <a:effectLst/>
                <a:latin typeface="system-ui"/>
              </a:rPr>
              <a:t>Notebooks</a:t>
            </a:r>
          </a:p>
          <a:p>
            <a:pPr algn="l">
              <a:buFont typeface="+mj-lt"/>
              <a:buAutoNum type="arabicPeriod"/>
            </a:pPr>
            <a:r>
              <a:rPr lang="en-US" b="0" i="0" u="none" strike="noStrike" dirty="0">
                <a:solidFill>
                  <a:srgbClr val="C00000"/>
                </a:solidFill>
                <a:effectLst/>
                <a:latin typeface="system-u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 Machine Learning landscape</a:t>
            </a:r>
            <a:endParaRPr lang="en-US" b="0" i="0" dirty="0">
              <a:solidFill>
                <a:srgbClr val="C00000"/>
              </a:solidFill>
              <a:effectLst/>
              <a:latin typeface="system-ui"/>
            </a:endParaRPr>
          </a:p>
          <a:p>
            <a:pPr algn="l">
              <a:buFont typeface="+mj-lt"/>
              <a:buAutoNum type="arabicPeriod"/>
            </a:pPr>
            <a:r>
              <a:rPr lang="en-US" b="0" i="0" u="none" strike="noStrike" dirty="0">
                <a:solidFill>
                  <a:srgbClr val="C00000"/>
                </a:solidFill>
                <a:effectLst/>
                <a:latin typeface="system-u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End-to-end Machine Learning project</a:t>
            </a:r>
            <a:endParaRPr lang="en-US" b="0" i="0" dirty="0">
              <a:solidFill>
                <a:srgbClr val="C00000"/>
              </a:solidFill>
              <a:effectLst/>
              <a:latin typeface="system-ui"/>
            </a:endParaRPr>
          </a:p>
          <a:p>
            <a:pPr algn="l">
              <a:buFont typeface="+mj-lt"/>
              <a:buAutoNum type="arabicPeriod"/>
            </a:pPr>
            <a:r>
              <a:rPr lang="en-US" b="0" i="0" u="none" strike="noStrike" dirty="0">
                <a:solidFill>
                  <a:srgbClr val="C00000"/>
                </a:solidFill>
                <a:effectLst/>
                <a:latin typeface="system-u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Classification</a:t>
            </a:r>
            <a:endParaRPr lang="en-US" b="0" i="0" dirty="0">
              <a:solidFill>
                <a:srgbClr val="C00000"/>
              </a:solidFill>
              <a:effectLst/>
              <a:latin typeface="system-ui"/>
            </a:endParaRPr>
          </a:p>
          <a:p>
            <a:pPr algn="l">
              <a:buFont typeface="+mj-lt"/>
              <a:buAutoNum type="arabicPeriod"/>
            </a:pPr>
            <a:r>
              <a:rPr lang="en-US" b="0" i="0" u="none" strike="noStrike" dirty="0">
                <a:solidFill>
                  <a:srgbClr val="C00000"/>
                </a:solidFill>
                <a:effectLst/>
                <a:latin typeface="system-u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Training Models</a:t>
            </a:r>
            <a:endParaRPr lang="en-US" b="0" i="0" dirty="0">
              <a:solidFill>
                <a:srgbClr val="C00000"/>
              </a:solidFill>
              <a:effectLst/>
              <a:latin typeface="system-ui"/>
            </a:endParaRPr>
          </a:p>
          <a:p>
            <a:pPr algn="l">
              <a:buFont typeface="+mj-lt"/>
              <a:buAutoNum type="arabicPeriod"/>
            </a:pPr>
            <a:r>
              <a:rPr lang="en-US" b="0" i="0" u="none" strike="noStrike" dirty="0">
                <a:solidFill>
                  <a:srgbClr val="C00000"/>
                </a:solidFill>
                <a:effectLst/>
                <a:latin typeface="system-ui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Support Vector Machines</a:t>
            </a:r>
            <a:endParaRPr lang="en-US" b="0" i="0" dirty="0">
              <a:solidFill>
                <a:srgbClr val="C00000"/>
              </a:solidFill>
              <a:effectLst/>
              <a:latin typeface="system-ui"/>
            </a:endParaRPr>
          </a:p>
          <a:p>
            <a:pPr algn="l">
              <a:buFont typeface="+mj-lt"/>
              <a:buAutoNum type="arabicPeriod"/>
            </a:pPr>
            <a:r>
              <a:rPr lang="en-US" b="0" i="0" u="none" strike="noStrike" dirty="0">
                <a:solidFill>
                  <a:srgbClr val="C00000"/>
                </a:solidFill>
                <a:effectLst/>
                <a:latin typeface="system-ui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Decision Trees</a:t>
            </a:r>
            <a:endParaRPr lang="en-US" b="0" i="0" dirty="0">
              <a:solidFill>
                <a:srgbClr val="C00000"/>
              </a:solidFill>
              <a:effectLst/>
              <a:latin typeface="system-ui"/>
            </a:endParaRPr>
          </a:p>
          <a:p>
            <a:pPr algn="l">
              <a:buFont typeface="+mj-lt"/>
              <a:buAutoNum type="arabicPeriod"/>
            </a:pPr>
            <a:r>
              <a:rPr lang="en-US" b="0" i="0" u="none" strike="noStrike" dirty="0">
                <a:solidFill>
                  <a:srgbClr val="C00000"/>
                </a:solidFill>
                <a:effectLst/>
                <a:latin typeface="system-ui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Ensemble Learning and Random Forests</a:t>
            </a:r>
            <a:endParaRPr lang="en-US" b="0" i="0" dirty="0">
              <a:solidFill>
                <a:srgbClr val="C00000"/>
              </a:solidFill>
              <a:effectLst/>
              <a:latin typeface="system-ui"/>
            </a:endParaRPr>
          </a:p>
          <a:p>
            <a:pPr algn="l">
              <a:buFont typeface="+mj-lt"/>
              <a:buAutoNum type="arabicPeriod"/>
            </a:pPr>
            <a:r>
              <a:rPr lang="en-US" b="0" i="0" u="none" strike="noStrike" dirty="0">
                <a:solidFill>
                  <a:srgbClr val="C00000"/>
                </a:solidFill>
                <a:effectLst/>
                <a:latin typeface="system-ui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Dimensionality Reduction</a:t>
            </a:r>
            <a:endParaRPr lang="en-US" b="0" i="0" dirty="0">
              <a:solidFill>
                <a:srgbClr val="C00000"/>
              </a:solidFill>
              <a:effectLst/>
              <a:latin typeface="system-ui"/>
            </a:endParaRPr>
          </a:p>
          <a:p>
            <a:pPr algn="l">
              <a:buFont typeface="+mj-lt"/>
              <a:buAutoNum type="arabicPeriod"/>
            </a:pPr>
            <a:r>
              <a:rPr lang="en-US" b="0" i="0" u="none" strike="noStrike" dirty="0">
                <a:solidFill>
                  <a:srgbClr val="C00000"/>
                </a:solidFill>
                <a:effectLst/>
                <a:latin typeface="system-ui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Unsupervised Learning Techniques</a:t>
            </a:r>
            <a:endParaRPr lang="en-US" b="0" i="0" dirty="0">
              <a:solidFill>
                <a:srgbClr val="C00000"/>
              </a:solidFill>
              <a:effectLst/>
              <a:latin typeface="system-ui"/>
            </a:endParaRPr>
          </a:p>
          <a:p>
            <a:pPr algn="l">
              <a:buFont typeface="+mj-lt"/>
              <a:buAutoNum type="arabicPeriod"/>
            </a:pPr>
            <a:r>
              <a:rPr lang="en-US" b="0" i="0" u="none" strike="noStrike" dirty="0">
                <a:effectLst/>
                <a:latin typeface="system-ui"/>
                <a:hlinkClick r:id="rId11"/>
              </a:rPr>
              <a:t>Artificial Neural Nets with Keras</a:t>
            </a:r>
            <a:endParaRPr lang="en-US" b="0" i="0" dirty="0">
              <a:effectLst/>
              <a:latin typeface="system-ui"/>
            </a:endParaRPr>
          </a:p>
          <a:p>
            <a:pPr algn="l">
              <a:buFont typeface="+mj-lt"/>
              <a:buAutoNum type="arabicPeriod"/>
            </a:pPr>
            <a:r>
              <a:rPr lang="en-US" b="0" i="0" u="none" strike="noStrike" dirty="0">
                <a:effectLst/>
                <a:latin typeface="system-ui"/>
                <a:hlinkClick r:id="rId12"/>
              </a:rPr>
              <a:t>Training Deep Neural Networks</a:t>
            </a:r>
            <a:endParaRPr lang="en-US" b="0" i="0" dirty="0">
              <a:effectLst/>
              <a:latin typeface="system-ui"/>
            </a:endParaRPr>
          </a:p>
          <a:p>
            <a:pPr algn="l">
              <a:buFont typeface="+mj-lt"/>
              <a:buAutoNum type="arabicPeriod"/>
            </a:pPr>
            <a:r>
              <a:rPr lang="en-US" b="0" i="0" u="none" strike="noStrike" dirty="0">
                <a:effectLst/>
                <a:latin typeface="system-ui"/>
                <a:hlinkClick r:id="rId13"/>
              </a:rPr>
              <a:t>Custom Models and Training with TensorFlow</a:t>
            </a:r>
            <a:endParaRPr lang="en-US" b="0" i="0" dirty="0">
              <a:effectLst/>
              <a:latin typeface="system-ui"/>
            </a:endParaRPr>
          </a:p>
          <a:p>
            <a:pPr algn="l">
              <a:buFont typeface="+mj-lt"/>
              <a:buAutoNum type="arabicPeriod"/>
            </a:pPr>
            <a:r>
              <a:rPr lang="en-US" b="0" i="0" u="none" strike="noStrike" dirty="0">
                <a:effectLst/>
                <a:latin typeface="system-ui"/>
                <a:hlinkClick r:id="rId14"/>
              </a:rPr>
              <a:t>Loading and Preprocessing Data</a:t>
            </a:r>
            <a:endParaRPr lang="en-US" b="0" i="0" dirty="0">
              <a:effectLst/>
              <a:latin typeface="system-ui"/>
            </a:endParaRPr>
          </a:p>
          <a:p>
            <a:pPr algn="l">
              <a:buFont typeface="+mj-lt"/>
              <a:buAutoNum type="arabicPeriod"/>
            </a:pPr>
            <a:r>
              <a:rPr lang="en-US" b="0" i="0" u="none" strike="noStrike" dirty="0">
                <a:effectLst/>
                <a:latin typeface="system-ui"/>
                <a:hlinkClick r:id="rId15"/>
              </a:rPr>
              <a:t>Deep Computer Vision Using Convolutional Neural Networks</a:t>
            </a:r>
            <a:endParaRPr lang="en-US" b="0" i="0" dirty="0">
              <a:effectLst/>
              <a:latin typeface="system-ui"/>
            </a:endParaRPr>
          </a:p>
          <a:p>
            <a:pPr algn="l">
              <a:buFont typeface="+mj-lt"/>
              <a:buAutoNum type="arabicPeriod"/>
            </a:pPr>
            <a:r>
              <a:rPr lang="en-US" b="0" i="0" u="none" strike="noStrike" dirty="0">
                <a:effectLst/>
                <a:latin typeface="system-ui"/>
                <a:hlinkClick r:id="rId16"/>
              </a:rPr>
              <a:t>Processing Sequences Using RNNs and CNNs</a:t>
            </a:r>
            <a:endParaRPr lang="en-US" b="0" i="0" dirty="0">
              <a:effectLst/>
              <a:latin typeface="system-ui"/>
            </a:endParaRPr>
          </a:p>
          <a:p>
            <a:pPr algn="l">
              <a:buFont typeface="+mj-lt"/>
              <a:buAutoNum type="arabicPeriod"/>
            </a:pPr>
            <a:r>
              <a:rPr lang="en-US" b="0" i="0" u="none" strike="noStrike" dirty="0">
                <a:effectLst/>
                <a:latin typeface="system-ui"/>
                <a:hlinkClick r:id="rId17"/>
              </a:rPr>
              <a:t>Natural Language Processing with RNNs and Attention</a:t>
            </a:r>
            <a:endParaRPr lang="en-US" b="0" i="0" dirty="0">
              <a:effectLst/>
              <a:latin typeface="system-ui"/>
            </a:endParaRPr>
          </a:p>
          <a:p>
            <a:pPr algn="l">
              <a:buFont typeface="+mj-lt"/>
              <a:buAutoNum type="arabicPeriod"/>
            </a:pPr>
            <a:r>
              <a:rPr lang="en-US" b="0" i="0" u="none" strike="noStrike" dirty="0">
                <a:effectLst/>
                <a:latin typeface="system-ui"/>
                <a:hlinkClick r:id="rId18"/>
              </a:rPr>
              <a:t>Autoencoders, GANs, and Diffusion Models</a:t>
            </a:r>
            <a:endParaRPr lang="en-US" b="0" i="0" dirty="0">
              <a:effectLst/>
              <a:latin typeface="system-ui"/>
            </a:endParaRPr>
          </a:p>
          <a:p>
            <a:pPr algn="l">
              <a:buFont typeface="+mj-lt"/>
              <a:buAutoNum type="arabicPeriod"/>
            </a:pPr>
            <a:r>
              <a:rPr lang="en-US" b="0" i="0" u="none" strike="noStrike" dirty="0">
                <a:effectLst/>
                <a:latin typeface="system-ui"/>
                <a:hlinkClick r:id="rId19"/>
              </a:rPr>
              <a:t>Reinforcement Learning</a:t>
            </a:r>
            <a:endParaRPr lang="en-US" b="0" i="0" dirty="0">
              <a:effectLst/>
              <a:latin typeface="system-ui"/>
            </a:endParaRPr>
          </a:p>
          <a:p>
            <a:pPr algn="l">
              <a:buFont typeface="+mj-lt"/>
              <a:buAutoNum type="arabicPeriod"/>
            </a:pPr>
            <a:r>
              <a:rPr lang="en-US" b="0" i="0" u="none" strike="noStrike" dirty="0">
                <a:effectLst/>
                <a:latin typeface="system-ui"/>
                <a:hlinkClick r:id="rId20"/>
              </a:rPr>
              <a:t>Training and Deploying TensorFlow Models at Scale</a:t>
            </a:r>
            <a:endParaRPr lang="en-US" b="0" i="0" dirty="0">
              <a:effectLst/>
              <a:latin typeface="system-u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ECA0084-C24A-0653-079C-CE387BDC1F4E}"/>
              </a:ext>
            </a:extLst>
          </p:cNvPr>
          <p:cNvSpPr txBox="1"/>
          <p:nvPr/>
        </p:nvSpPr>
        <p:spPr>
          <a:xfrm>
            <a:off x="3870721" y="6550223"/>
            <a:ext cx="445055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hlinkClick r:id="rId21"/>
              </a:rPr>
              <a:t>https://github.com/ageron/handson-ml3</a:t>
            </a:r>
            <a:endParaRPr lang="en-US" sz="14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F291E2E-6AAD-1556-61C4-BD661FEBD080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034182" y="1642150"/>
            <a:ext cx="3240089" cy="4249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490965"/>
      </p:ext>
    </p:extLst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281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>
                <a:solidFill>
                  <a:schemeClr val="accent1"/>
                </a:solidFill>
              </a:rPr>
              <a:t>Python in Google Colab (Python101)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E2142D2-3D74-E746-AF4F-F845C8CB7B98}"/>
              </a:ext>
            </a:extLst>
          </p:cNvPr>
          <p:cNvSpPr/>
          <p:nvPr/>
        </p:nvSpPr>
        <p:spPr>
          <a:xfrm>
            <a:off x="1631504" y="662843"/>
            <a:ext cx="8928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https://colab.research.google.com/drive/1FEG6DnGvwfUbeo4zJ1zTunjMqf2RkCrT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6860AD-3083-D442-A89C-7EE006841B0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033" y="1039942"/>
            <a:ext cx="10164921" cy="5448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95281"/>
      </p:ext>
    </p:extLst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C8173C-66A3-264E-94CB-06DA62308A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124" y="1023938"/>
            <a:ext cx="11160751" cy="5538306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dirty="0"/>
              <a:t>The Theory of Learning</a:t>
            </a:r>
          </a:p>
          <a:p>
            <a:pPr lvl="1">
              <a:lnSpc>
                <a:spcPct val="120000"/>
              </a:lnSpc>
              <a:spcAft>
                <a:spcPts val="0"/>
              </a:spcAft>
            </a:pPr>
            <a:r>
              <a:rPr lang="en-US" sz="3200" dirty="0"/>
              <a:t>Computational Learning Theory</a:t>
            </a:r>
          </a:p>
          <a:p>
            <a:pPr lvl="1">
              <a:lnSpc>
                <a:spcPct val="120000"/>
              </a:lnSpc>
              <a:spcAft>
                <a:spcPts val="0"/>
              </a:spcAft>
            </a:pPr>
            <a:r>
              <a:rPr lang="en-US" sz="3200" dirty="0"/>
              <a:t>Probably Approximately Correct (PAC) Learning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dirty="0"/>
              <a:t>Ensemble Learning</a:t>
            </a:r>
          </a:p>
          <a:p>
            <a:pPr lvl="1">
              <a:lnSpc>
                <a:spcPct val="120000"/>
              </a:lnSpc>
              <a:spcAft>
                <a:spcPts val="0"/>
              </a:spcAft>
            </a:pPr>
            <a:r>
              <a:rPr lang="en-US" sz="3200" dirty="0"/>
              <a:t>Bagging: Random Forests (RF)</a:t>
            </a:r>
          </a:p>
          <a:p>
            <a:pPr lvl="1">
              <a:lnSpc>
                <a:spcPct val="120000"/>
              </a:lnSpc>
              <a:spcAft>
                <a:spcPts val="0"/>
              </a:spcAft>
            </a:pPr>
            <a:r>
              <a:rPr lang="en-US" sz="3200" dirty="0"/>
              <a:t>Boosting: Gradient Boosting, </a:t>
            </a:r>
            <a:r>
              <a:rPr lang="en-US" sz="3200" dirty="0" err="1"/>
              <a:t>XGBoost</a:t>
            </a:r>
            <a:r>
              <a:rPr lang="en-US" sz="3200" dirty="0"/>
              <a:t>, </a:t>
            </a:r>
            <a:r>
              <a:rPr lang="en-US" sz="3200" dirty="0" err="1"/>
              <a:t>LightGBM</a:t>
            </a:r>
            <a:r>
              <a:rPr lang="en-US" sz="3200" dirty="0"/>
              <a:t>, </a:t>
            </a:r>
            <a:r>
              <a:rPr lang="en-US" sz="3200" dirty="0" err="1"/>
              <a:t>CatBoost</a:t>
            </a:r>
            <a:endParaRPr lang="en-US" sz="3200" dirty="0"/>
          </a:p>
          <a:p>
            <a:pPr lvl="1">
              <a:lnSpc>
                <a:spcPct val="120000"/>
              </a:lnSpc>
              <a:spcAft>
                <a:spcPts val="0"/>
              </a:spcAft>
            </a:pPr>
            <a:r>
              <a:rPr lang="en-US" sz="3200" dirty="0"/>
              <a:t>Stacking</a:t>
            </a:r>
          </a:p>
          <a:p>
            <a:pPr lvl="1">
              <a:lnSpc>
                <a:spcPct val="120000"/>
              </a:lnSpc>
              <a:spcAft>
                <a:spcPts val="0"/>
              </a:spcAft>
            </a:pPr>
            <a:r>
              <a:rPr lang="en-US" sz="3200" dirty="0"/>
              <a:t>Online learning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dirty="0"/>
              <a:t>Meta Learning: Learning to Learn</a:t>
            </a:r>
          </a:p>
          <a:p>
            <a:pPr>
              <a:spcAft>
                <a:spcPts val="0"/>
              </a:spcAft>
            </a:pPr>
            <a:endParaRPr lang="en-US" dirty="0"/>
          </a:p>
          <a:p>
            <a:pPr>
              <a:spcAft>
                <a:spcPts val="0"/>
              </a:spcAft>
            </a:pPr>
            <a:endParaRPr lang="en-US" dirty="0"/>
          </a:p>
          <a:p>
            <a:pPr>
              <a:spcAft>
                <a:spcPts val="0"/>
              </a:spcAft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87625A-1DE5-8B41-BA0C-CF9F24443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282</a:t>
            </a:fld>
            <a:endParaRPr lang="zh-TW" alt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7AF86E0-4728-DE17-9040-537EF5FEB8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525" y="188910"/>
            <a:ext cx="10388272" cy="749300"/>
          </a:xfrm>
        </p:spPr>
        <p:txBody>
          <a:bodyPr>
            <a:normAutofit fontScale="90000"/>
          </a:bodyPr>
          <a:lstStyle/>
          <a:p>
            <a:r>
              <a:rPr lang="en-US" sz="5400" dirty="0">
                <a:solidFill>
                  <a:schemeClr val="tx2"/>
                </a:solidFill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2203637214"/>
      </p:ext>
    </p:extLst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D16F70-8938-FB4A-954F-072E275BE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6695" y="44624"/>
            <a:ext cx="10133102" cy="907306"/>
          </a:xfrm>
        </p:spPr>
        <p:txBody>
          <a:bodyPr/>
          <a:lstStyle/>
          <a:p>
            <a:r>
              <a:rPr lang="en-US" altLang="zh-TW" dirty="0">
                <a:solidFill>
                  <a:schemeClr val="tx2"/>
                </a:solidFill>
              </a:rPr>
              <a:t>References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F9B6D8-C75A-8144-8E1A-6A08EAB1DA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403" y="939855"/>
            <a:ext cx="11345333" cy="5634464"/>
          </a:xfrm>
        </p:spPr>
        <p:txBody>
          <a:bodyPr>
            <a:noAutofit/>
          </a:bodyPr>
          <a:lstStyle/>
          <a:p>
            <a:pPr marL="228600" indent="-228600">
              <a:spcAft>
                <a:spcPts val="300"/>
              </a:spcAft>
            </a:pPr>
            <a:r>
              <a:rPr lang="en-US" altLang="zh-TW" sz="1800" b="0" dirty="0"/>
              <a:t>Stuart Russell and Peter Norvig (2020), Artificial Intelligence: A Modern Approach, 4th Edition, Pearson.</a:t>
            </a:r>
          </a:p>
          <a:p>
            <a:pPr marL="228600" indent="-228600">
              <a:spcAft>
                <a:spcPts val="300"/>
              </a:spcAft>
            </a:pPr>
            <a:r>
              <a:rPr lang="en-US" altLang="zh-TW" sz="1800" b="0" dirty="0" err="1"/>
              <a:t>Numa</a:t>
            </a:r>
            <a:r>
              <a:rPr lang="en-US" altLang="zh-TW" sz="1800" b="0" dirty="0"/>
              <a:t> </a:t>
            </a:r>
            <a:r>
              <a:rPr lang="en-US" altLang="zh-TW" sz="1800" b="0" dirty="0" err="1"/>
              <a:t>Dhamani</a:t>
            </a:r>
            <a:r>
              <a:rPr lang="en-US" altLang="zh-TW" sz="1800" b="0" dirty="0"/>
              <a:t> and Maggie Engler (2024), Introduction to Generative AI, Manning</a:t>
            </a:r>
          </a:p>
          <a:p>
            <a:pPr marL="228600" indent="-228600">
              <a:spcAft>
                <a:spcPts val="300"/>
              </a:spcAft>
            </a:pPr>
            <a:r>
              <a:rPr lang="en-US" altLang="zh-TW" sz="1800" b="0" dirty="0"/>
              <a:t>Denis Rothman (2024), Transformers for Natural Language Processing and Computer Vision - Third Edition: Explore Generative AI and Large Language Models with Hugging Face, </a:t>
            </a:r>
            <a:r>
              <a:rPr lang="en-US" altLang="zh-TW" sz="1800" b="0" dirty="0" err="1"/>
              <a:t>ChatGPT</a:t>
            </a:r>
            <a:r>
              <a:rPr lang="en-US" altLang="zh-TW" sz="1800" b="0" dirty="0"/>
              <a:t>, GPT-4V, and DALL-E 3, 3rd ed. Edition, </a:t>
            </a:r>
            <a:r>
              <a:rPr lang="en-US" altLang="zh-TW" sz="1800" b="0" dirty="0" err="1"/>
              <a:t>Packt</a:t>
            </a:r>
            <a:r>
              <a:rPr lang="en-US" altLang="zh-TW" sz="1800" b="0" dirty="0"/>
              <a:t> Publishing</a:t>
            </a:r>
          </a:p>
          <a:p>
            <a:pPr>
              <a:spcAft>
                <a:spcPts val="300"/>
              </a:spcAft>
            </a:pPr>
            <a:r>
              <a:rPr lang="en-US" altLang="zh-TW" sz="1800" b="0" dirty="0"/>
              <a:t>Thomas R. Caldwell (2025), The Agentic AI Bible: The Complete and Up-to-Date Guide to Design, Build, and Scale Goal-Driven, LLM-Powered Agents that Think, Execute and Evolve, Independently published</a:t>
            </a:r>
          </a:p>
          <a:p>
            <a:pPr marL="228600" indent="-228600">
              <a:spcAft>
                <a:spcPts val="300"/>
              </a:spcAft>
            </a:pPr>
            <a:r>
              <a:rPr lang="en-US" altLang="zh-TW" sz="1800" b="0" dirty="0"/>
              <a:t>Ben </a:t>
            </a:r>
            <a:r>
              <a:rPr lang="en-US" altLang="zh-TW" sz="1800" b="0" dirty="0" err="1"/>
              <a:t>Auffarth</a:t>
            </a:r>
            <a:r>
              <a:rPr lang="en-US" altLang="zh-TW" sz="1800" b="0" dirty="0"/>
              <a:t> (2023), Generative AI with </a:t>
            </a:r>
            <a:r>
              <a:rPr lang="en-US" altLang="zh-TW" sz="1800" b="0" dirty="0" err="1"/>
              <a:t>LangChain</a:t>
            </a:r>
            <a:r>
              <a:rPr lang="en-US" altLang="zh-TW" sz="1800" b="0" dirty="0"/>
              <a:t>: Build large language model (LLM) apps with Python, ChatGPT and other LLMs, </a:t>
            </a:r>
            <a:r>
              <a:rPr lang="en-US" altLang="zh-TW" sz="1800" b="0" dirty="0" err="1"/>
              <a:t>Packt</a:t>
            </a:r>
            <a:r>
              <a:rPr lang="en-US" altLang="zh-TW" sz="1800" b="0" dirty="0"/>
              <a:t> Publishing.</a:t>
            </a:r>
          </a:p>
          <a:p>
            <a:pPr marL="228600" indent="-228600">
              <a:spcAft>
                <a:spcPts val="300"/>
              </a:spcAft>
            </a:pPr>
            <a:r>
              <a:rPr lang="en-US" altLang="zh-TW" sz="1800" b="0" dirty="0" err="1"/>
              <a:t>Aurélien</a:t>
            </a:r>
            <a:r>
              <a:rPr lang="en-US" altLang="zh-TW" sz="1800" b="0" dirty="0"/>
              <a:t> </a:t>
            </a:r>
            <a:r>
              <a:rPr lang="en-US" altLang="zh-TW" sz="1800" b="0" dirty="0" err="1"/>
              <a:t>Géron</a:t>
            </a:r>
            <a:r>
              <a:rPr lang="en-US" altLang="zh-TW" sz="1800" b="0" dirty="0"/>
              <a:t> (2022), Hands-On Machine Learning with Scikit-Learn, </a:t>
            </a:r>
            <a:r>
              <a:rPr lang="en-US" altLang="zh-TW" sz="1800" b="0" dirty="0" err="1"/>
              <a:t>Keras</a:t>
            </a:r>
            <a:r>
              <a:rPr lang="en-US" altLang="zh-TW" sz="1800" b="0" dirty="0"/>
              <a:t>, and TensorFlow: Concepts, Tools, and Techniques to Build Intelligent Systems, 3rd Edition, O’Reilly Media.</a:t>
            </a:r>
          </a:p>
          <a:p>
            <a:pPr marL="228600" indent="-228600">
              <a:spcAft>
                <a:spcPts val="300"/>
              </a:spcAft>
            </a:pPr>
            <a:r>
              <a:rPr lang="en-US" altLang="zh-TW" sz="1800" b="0" dirty="0"/>
              <a:t>Steven </a:t>
            </a:r>
            <a:r>
              <a:rPr lang="en-US" altLang="zh-TW" sz="1800" b="0" dirty="0" err="1"/>
              <a:t>D'Ascoli</a:t>
            </a:r>
            <a:r>
              <a:rPr lang="en-US" altLang="zh-TW" sz="1800" b="0" dirty="0"/>
              <a:t> (2022), Artificial Intelligence and Deep Learning with Python: Every Line of Code Explained For Readers New to AI and New to Python, Independently published.</a:t>
            </a:r>
          </a:p>
          <a:p>
            <a:pPr marL="228600" indent="-228600">
              <a:spcAft>
                <a:spcPts val="300"/>
              </a:spcAft>
            </a:pPr>
            <a:r>
              <a:rPr lang="en-US" altLang="zh-TW" sz="1800" b="0" dirty="0" err="1"/>
              <a:t>Nithin</a:t>
            </a:r>
            <a:r>
              <a:rPr lang="en-US" altLang="zh-TW" sz="1800" b="0" dirty="0"/>
              <a:t> </a:t>
            </a:r>
            <a:r>
              <a:rPr lang="en-US" altLang="zh-TW" sz="1800" b="0" dirty="0" err="1"/>
              <a:t>Buduma</a:t>
            </a:r>
            <a:r>
              <a:rPr lang="en-US" altLang="zh-TW" sz="1800" b="0" dirty="0"/>
              <a:t>, Nikhil </a:t>
            </a:r>
            <a:r>
              <a:rPr lang="en-US" altLang="zh-TW" sz="1800" b="0" dirty="0" err="1"/>
              <a:t>Buduma</a:t>
            </a:r>
            <a:r>
              <a:rPr lang="en-US" altLang="zh-TW" sz="1800" b="0" dirty="0"/>
              <a:t>, Joe Papa (2022), Fundamentals of Deep Learning: Designing Next-Generation Machine Intelligence Algorithms, 2nd Edition, ‎O'Reilly Media.</a:t>
            </a:r>
          </a:p>
          <a:p>
            <a:pPr marL="228600" indent="-228600">
              <a:spcAft>
                <a:spcPts val="300"/>
              </a:spcAft>
            </a:pPr>
            <a:r>
              <a:rPr lang="en-US" sz="1800" b="0" dirty="0"/>
              <a:t>Aske </a:t>
            </a:r>
            <a:r>
              <a:rPr lang="en-US" sz="1800" b="0" dirty="0" err="1"/>
              <a:t>Plaat</a:t>
            </a:r>
            <a:r>
              <a:rPr lang="en-US" sz="1800" b="0" dirty="0"/>
              <a:t>, Annie Wong, Suzan Verberne, Joost </a:t>
            </a:r>
            <a:r>
              <a:rPr lang="en-US" sz="1800" b="0" dirty="0" err="1"/>
              <a:t>Broekens</a:t>
            </a:r>
            <a:r>
              <a:rPr lang="en-US" sz="1800" b="0" dirty="0"/>
              <a:t>, Niki van Stein, and Thomas Back. (2024) "Reasoning with Large Language Models, a Survey." </a:t>
            </a:r>
            <a:r>
              <a:rPr lang="en-US" sz="1800" b="0" dirty="0" err="1"/>
              <a:t>arXiv</a:t>
            </a:r>
            <a:r>
              <a:rPr lang="en-US" sz="1800" b="0" dirty="0"/>
              <a:t> preprint arXiv:2407.11511.</a:t>
            </a:r>
          </a:p>
          <a:p>
            <a:pPr marL="228600" indent="-228600">
              <a:spcAft>
                <a:spcPts val="300"/>
              </a:spcAft>
            </a:pPr>
            <a:r>
              <a:rPr lang="en-US" sz="1800" b="0" dirty="0" err="1"/>
              <a:t>Madaan</a:t>
            </a:r>
            <a:r>
              <a:rPr lang="en-US" sz="1800" b="0" dirty="0"/>
              <a:t>, Aman, </a:t>
            </a:r>
            <a:r>
              <a:rPr lang="en-US" sz="1800" b="0" dirty="0" err="1"/>
              <a:t>Niket</a:t>
            </a:r>
            <a:r>
              <a:rPr lang="en-US" sz="1800" b="0" dirty="0"/>
              <a:t> Tandon, Prakhar Gupta, Skyler Hallinan, </a:t>
            </a:r>
            <a:r>
              <a:rPr lang="en-US" sz="1800" b="0" dirty="0" err="1"/>
              <a:t>Luyu</a:t>
            </a:r>
            <a:r>
              <a:rPr lang="en-US" sz="1800" b="0" dirty="0"/>
              <a:t> Gao, Sarah </a:t>
            </a:r>
            <a:r>
              <a:rPr lang="en-US" sz="1800" b="0" dirty="0" err="1"/>
              <a:t>Wiegreffe</a:t>
            </a:r>
            <a:r>
              <a:rPr lang="en-US" sz="1800" b="0" dirty="0"/>
              <a:t>, Uri Alon et al. (2024) "Self-refine: Iterative refinement with self-feedback." Advances in Neural Information Processing Systems 36.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68DDE3-DE9A-684D-A2C4-2DDE871B8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283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69493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03512" y="80628"/>
            <a:ext cx="8640960" cy="756084"/>
          </a:xfrm>
        </p:spPr>
        <p:txBody>
          <a:bodyPr/>
          <a:lstStyle/>
          <a:p>
            <a:r>
              <a:rPr lang="en-US" altLang="zh-TW" sz="3600" dirty="0">
                <a:solidFill>
                  <a:srgbClr val="4F81BD"/>
                </a:solidFill>
              </a:rPr>
              <a:t>Machine Learning (ML</a:t>
            </a:r>
            <a:r>
              <a:rPr lang="en-US" altLang="zh-TW" sz="3600">
                <a:solidFill>
                  <a:srgbClr val="4F81BD"/>
                </a:solidFill>
              </a:rPr>
              <a:t>) / Deep </a:t>
            </a:r>
            <a:r>
              <a:rPr lang="en-US" altLang="zh-TW" sz="3600" dirty="0">
                <a:solidFill>
                  <a:srgbClr val="4F81BD"/>
                </a:solidFill>
              </a:rPr>
              <a:t>Learning (</a:t>
            </a:r>
            <a:r>
              <a:rPr lang="en-US" altLang="zh-TW" sz="3600">
                <a:solidFill>
                  <a:srgbClr val="4F81BD"/>
                </a:solidFill>
              </a:rPr>
              <a:t>DL)</a:t>
            </a:r>
            <a:endParaRPr lang="zh-TW" altLang="en-US" sz="3600" dirty="0">
              <a:solidFill>
                <a:srgbClr val="4F81BD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29</a:t>
            </a:fld>
            <a:endParaRPr lang="zh-TW" altLang="en-US"/>
          </a:p>
        </p:txBody>
      </p:sp>
      <p:sp>
        <p:nvSpPr>
          <p:cNvPr id="3" name="Rectangle 2"/>
          <p:cNvSpPr/>
          <p:nvPr/>
        </p:nvSpPr>
        <p:spPr>
          <a:xfrm>
            <a:off x="2063552" y="6457890"/>
            <a:ext cx="78488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Jesus Serrano-Guerrero, Jose A.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Olivas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Francisco P. Romero, and Enrique Herrera-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Viedma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 (2015), </a:t>
            </a:r>
            <a:b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"Sentiment analysis: A review and comparative analysis of web services," Information Sciences, 311, pp. 18-38.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703512" y="2564904"/>
            <a:ext cx="1512168" cy="1512168"/>
          </a:xfrm>
          <a:prstGeom prst="roundRect">
            <a:avLst>
              <a:gd name="adj" fmla="val 12156"/>
            </a:avLst>
          </a:prstGeom>
          <a:solidFill>
            <a:srgbClr val="FFCC66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2200" dirty="0">
                <a:solidFill>
                  <a:srgbClr val="FF0000"/>
                </a:solidFill>
              </a:rPr>
              <a:t>Machine Learning</a:t>
            </a:r>
          </a:p>
          <a:p>
            <a:pPr algn="ctr"/>
            <a:r>
              <a:rPr lang="en-US" sz="2200" dirty="0">
                <a:solidFill>
                  <a:srgbClr val="FF0000"/>
                </a:solidFill>
              </a:rPr>
              <a:t>(ML)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3719736" y="1412776"/>
            <a:ext cx="1728192" cy="936104"/>
          </a:xfrm>
          <a:prstGeom prst="roundRect">
            <a:avLst>
              <a:gd name="adj" fmla="val 12156"/>
            </a:avLst>
          </a:prstGeom>
          <a:solidFill>
            <a:srgbClr val="FFCC66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2000" dirty="0">
                <a:solidFill>
                  <a:srgbClr val="FF0000"/>
                </a:solidFill>
              </a:rPr>
              <a:t>Supervised Learning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719736" y="3356992"/>
            <a:ext cx="1728192" cy="864096"/>
          </a:xfrm>
          <a:prstGeom prst="roundRect">
            <a:avLst>
              <a:gd name="adj" fmla="val 12156"/>
            </a:avLst>
          </a:prstGeom>
          <a:solidFill>
            <a:srgbClr val="FFCC66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2000" dirty="0">
                <a:solidFill>
                  <a:srgbClr val="FF0000"/>
                </a:solidFill>
              </a:rPr>
              <a:t>Unsupervised Learning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5951984" y="1052736"/>
            <a:ext cx="1512168" cy="648072"/>
          </a:xfrm>
          <a:prstGeom prst="roundRect">
            <a:avLst>
              <a:gd name="adj" fmla="val 12156"/>
            </a:avLst>
          </a:prstGeom>
          <a:solidFill>
            <a:srgbClr val="FFCC66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2000" dirty="0">
                <a:solidFill>
                  <a:schemeClr val="tx1"/>
                </a:solidFill>
              </a:rPr>
              <a:t>Decision Tree Classifiers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5951984" y="1844824"/>
            <a:ext cx="1512168" cy="648072"/>
          </a:xfrm>
          <a:prstGeom prst="roundRect">
            <a:avLst>
              <a:gd name="adj" fmla="val 12156"/>
            </a:avLst>
          </a:prstGeom>
          <a:solidFill>
            <a:srgbClr val="FFCC66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2000" dirty="0">
                <a:solidFill>
                  <a:schemeClr val="tx1"/>
                </a:solidFill>
              </a:rPr>
              <a:t>Linear Classifiers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5951984" y="2636912"/>
            <a:ext cx="1512168" cy="648072"/>
          </a:xfrm>
          <a:prstGeom prst="roundRect">
            <a:avLst>
              <a:gd name="adj" fmla="val 12156"/>
            </a:avLst>
          </a:prstGeom>
          <a:solidFill>
            <a:srgbClr val="FFCC66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2000" dirty="0">
                <a:solidFill>
                  <a:schemeClr val="tx1"/>
                </a:solidFill>
              </a:rPr>
              <a:t>Rule-based Classifiers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5951984" y="3429000"/>
            <a:ext cx="1512168" cy="648072"/>
          </a:xfrm>
          <a:prstGeom prst="roundRect">
            <a:avLst>
              <a:gd name="adj" fmla="val 12156"/>
            </a:avLst>
          </a:prstGeom>
          <a:solidFill>
            <a:srgbClr val="FFCC66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2000" dirty="0">
                <a:solidFill>
                  <a:schemeClr val="tx1"/>
                </a:solidFill>
              </a:rPr>
              <a:t>Probabilistic Classifiers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8040216" y="980728"/>
            <a:ext cx="1512168" cy="504056"/>
          </a:xfrm>
          <a:prstGeom prst="roundRect">
            <a:avLst>
              <a:gd name="adj" fmla="val 12156"/>
            </a:avLst>
          </a:prstGeom>
          <a:solidFill>
            <a:srgbClr val="FF9900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1600" dirty="0">
                <a:solidFill>
                  <a:schemeClr val="tx1"/>
                </a:solidFill>
              </a:rPr>
              <a:t>Support Vector Machine (SVM)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8040216" y="2276872"/>
            <a:ext cx="1512168" cy="504056"/>
          </a:xfrm>
          <a:prstGeom prst="roundRect">
            <a:avLst>
              <a:gd name="adj" fmla="val 12156"/>
            </a:avLst>
          </a:prstGeom>
          <a:solidFill>
            <a:srgbClr val="FF9900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1600" dirty="0">
                <a:solidFill>
                  <a:srgbClr val="FF0000"/>
                </a:solidFill>
              </a:rPr>
              <a:t>Deep Learning (DL)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8040216" y="1628800"/>
            <a:ext cx="1512168" cy="504056"/>
          </a:xfrm>
          <a:prstGeom prst="roundRect">
            <a:avLst>
              <a:gd name="adj" fmla="val 12156"/>
            </a:avLst>
          </a:prstGeom>
          <a:solidFill>
            <a:srgbClr val="FF9900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1600" dirty="0">
                <a:solidFill>
                  <a:schemeClr val="tx1"/>
                </a:solidFill>
              </a:rPr>
              <a:t>Neural Network (NN)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8040216" y="3645024"/>
            <a:ext cx="1512168" cy="504056"/>
          </a:xfrm>
          <a:prstGeom prst="roundRect">
            <a:avLst>
              <a:gd name="adj" fmla="val 12156"/>
            </a:avLst>
          </a:prstGeom>
          <a:solidFill>
            <a:srgbClr val="FF9900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1600" dirty="0">
                <a:solidFill>
                  <a:schemeClr val="tx1"/>
                </a:solidFill>
              </a:rPr>
              <a:t>Bayesian Network (BN)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8040216" y="4293096"/>
            <a:ext cx="1512168" cy="504056"/>
          </a:xfrm>
          <a:prstGeom prst="roundRect">
            <a:avLst>
              <a:gd name="adj" fmla="val 12156"/>
            </a:avLst>
          </a:prstGeom>
          <a:solidFill>
            <a:srgbClr val="FF9900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1600" dirty="0">
                <a:solidFill>
                  <a:schemeClr val="tx1"/>
                </a:solidFill>
              </a:rPr>
              <a:t>Maximum Entropy (ME)</a:t>
            </a:r>
            <a:endParaRPr lang="en-US" sz="1600" dirty="0">
              <a:solidFill>
                <a:schemeClr val="tx1"/>
              </a:solidFill>
            </a:endParaRPr>
          </a:p>
        </p:txBody>
      </p:sp>
      <p:cxnSp>
        <p:nvCxnSpPr>
          <p:cNvPr id="32" name="Elbow Connector 31"/>
          <p:cNvCxnSpPr>
            <a:stCxn id="7" idx="3"/>
            <a:endCxn id="11" idx="1"/>
          </p:cNvCxnSpPr>
          <p:nvPr/>
        </p:nvCxnSpPr>
        <p:spPr>
          <a:xfrm flipV="1">
            <a:off x="3215680" y="1880828"/>
            <a:ext cx="504056" cy="1440160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Elbow Connector 34"/>
          <p:cNvCxnSpPr>
            <a:stCxn id="7" idx="3"/>
            <a:endCxn id="12" idx="1"/>
          </p:cNvCxnSpPr>
          <p:nvPr/>
        </p:nvCxnSpPr>
        <p:spPr>
          <a:xfrm>
            <a:off x="3215680" y="3320988"/>
            <a:ext cx="504056" cy="468052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Elbow Connector 37"/>
          <p:cNvCxnSpPr>
            <a:stCxn id="11" idx="3"/>
            <a:endCxn id="17" idx="1"/>
          </p:cNvCxnSpPr>
          <p:nvPr/>
        </p:nvCxnSpPr>
        <p:spPr>
          <a:xfrm flipV="1">
            <a:off x="5447928" y="1376772"/>
            <a:ext cx="504056" cy="504056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Elbow Connector 43"/>
          <p:cNvCxnSpPr>
            <a:stCxn id="11" idx="3"/>
            <a:endCxn id="18" idx="1"/>
          </p:cNvCxnSpPr>
          <p:nvPr/>
        </p:nvCxnSpPr>
        <p:spPr>
          <a:xfrm>
            <a:off x="5447928" y="1880828"/>
            <a:ext cx="504056" cy="288032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Elbow Connector 46"/>
          <p:cNvCxnSpPr>
            <a:stCxn id="11" idx="3"/>
            <a:endCxn id="19" idx="1"/>
          </p:cNvCxnSpPr>
          <p:nvPr/>
        </p:nvCxnSpPr>
        <p:spPr>
          <a:xfrm>
            <a:off x="5447928" y="1880828"/>
            <a:ext cx="504056" cy="1080120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Elbow Connector 48"/>
          <p:cNvCxnSpPr>
            <a:stCxn id="11" idx="3"/>
            <a:endCxn id="20" idx="1"/>
          </p:cNvCxnSpPr>
          <p:nvPr/>
        </p:nvCxnSpPr>
        <p:spPr>
          <a:xfrm>
            <a:off x="5447928" y="1880828"/>
            <a:ext cx="504056" cy="1872208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Elbow Connector 67"/>
          <p:cNvCxnSpPr>
            <a:stCxn id="18" idx="3"/>
            <a:endCxn id="22" idx="1"/>
          </p:cNvCxnSpPr>
          <p:nvPr/>
        </p:nvCxnSpPr>
        <p:spPr>
          <a:xfrm>
            <a:off x="7464152" y="2168860"/>
            <a:ext cx="576064" cy="360040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Elbow Connector 71"/>
          <p:cNvCxnSpPr>
            <a:stCxn id="18" idx="3"/>
            <a:endCxn id="23" idx="1"/>
          </p:cNvCxnSpPr>
          <p:nvPr/>
        </p:nvCxnSpPr>
        <p:spPr>
          <a:xfrm flipV="1">
            <a:off x="7464152" y="1880828"/>
            <a:ext cx="576064" cy="288032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Elbow Connector 74"/>
          <p:cNvCxnSpPr>
            <a:stCxn id="18" idx="3"/>
            <a:endCxn id="21" idx="1"/>
          </p:cNvCxnSpPr>
          <p:nvPr/>
        </p:nvCxnSpPr>
        <p:spPr>
          <a:xfrm flipV="1">
            <a:off x="7464152" y="1232756"/>
            <a:ext cx="576064" cy="936104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Elbow Connector 77"/>
          <p:cNvCxnSpPr>
            <a:stCxn id="20" idx="3"/>
            <a:endCxn id="24" idx="1"/>
          </p:cNvCxnSpPr>
          <p:nvPr/>
        </p:nvCxnSpPr>
        <p:spPr>
          <a:xfrm>
            <a:off x="7464152" y="3753036"/>
            <a:ext cx="576064" cy="144016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Elbow Connector 81"/>
          <p:cNvCxnSpPr>
            <a:stCxn id="20" idx="3"/>
            <a:endCxn id="25" idx="1"/>
          </p:cNvCxnSpPr>
          <p:nvPr/>
        </p:nvCxnSpPr>
        <p:spPr>
          <a:xfrm>
            <a:off x="7464152" y="3753036"/>
            <a:ext cx="576064" cy="792088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Elbow Connector 84"/>
          <p:cNvCxnSpPr>
            <a:stCxn id="20" idx="3"/>
            <a:endCxn id="87" idx="1"/>
          </p:cNvCxnSpPr>
          <p:nvPr/>
        </p:nvCxnSpPr>
        <p:spPr>
          <a:xfrm flipV="1">
            <a:off x="7464152" y="3248980"/>
            <a:ext cx="576064" cy="504056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7" name="Rounded Rectangle 86"/>
          <p:cNvSpPr/>
          <p:nvPr/>
        </p:nvSpPr>
        <p:spPr>
          <a:xfrm>
            <a:off x="8040216" y="2996952"/>
            <a:ext cx="1512168" cy="504056"/>
          </a:xfrm>
          <a:prstGeom prst="roundRect">
            <a:avLst>
              <a:gd name="adj" fmla="val 12156"/>
            </a:avLst>
          </a:prstGeom>
          <a:solidFill>
            <a:srgbClr val="FF9900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1600" dirty="0">
                <a:solidFill>
                  <a:schemeClr val="tx1"/>
                </a:solidFill>
              </a:rPr>
              <a:t>Naïve Bayes </a:t>
            </a:r>
            <a:br>
              <a:rPr lang="en-US" altLang="zh-TW" sz="1600" dirty="0">
                <a:solidFill>
                  <a:schemeClr val="tx1"/>
                </a:solidFill>
              </a:rPr>
            </a:br>
            <a:r>
              <a:rPr lang="en-US" altLang="zh-TW" sz="1600" dirty="0">
                <a:solidFill>
                  <a:schemeClr val="tx1"/>
                </a:solidFill>
              </a:rPr>
              <a:t>(NB)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3716157" y="4941168"/>
            <a:ext cx="1731771" cy="864096"/>
          </a:xfrm>
          <a:prstGeom prst="roundRect">
            <a:avLst>
              <a:gd name="adj" fmla="val 12156"/>
            </a:avLst>
          </a:prstGeom>
          <a:solidFill>
            <a:srgbClr val="FFCC66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2000" dirty="0">
                <a:solidFill>
                  <a:srgbClr val="FF0000"/>
                </a:solidFill>
              </a:rPr>
              <a:t>Reinforcement  Learning</a:t>
            </a:r>
            <a:endParaRPr lang="en-US" sz="2000" dirty="0">
              <a:solidFill>
                <a:srgbClr val="FF0000"/>
              </a:solidFill>
            </a:endParaRPr>
          </a:p>
        </p:txBody>
      </p:sp>
      <p:cxnSp>
        <p:nvCxnSpPr>
          <p:cNvPr id="50" name="Elbow Connector 49"/>
          <p:cNvCxnSpPr>
            <a:stCxn id="7" idx="3"/>
            <a:endCxn id="42" idx="1"/>
          </p:cNvCxnSpPr>
          <p:nvPr/>
        </p:nvCxnSpPr>
        <p:spPr>
          <a:xfrm>
            <a:off x="3215680" y="3320988"/>
            <a:ext cx="500476" cy="2052228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57317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DA260-D82C-834A-A2BC-FCBAD5A4C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7394"/>
            <a:ext cx="11222181" cy="903987"/>
          </a:xfrm>
        </p:spPr>
        <p:txBody>
          <a:bodyPr>
            <a:normAutofit/>
          </a:bodyPr>
          <a:lstStyle/>
          <a:p>
            <a:r>
              <a:rPr lang="en-US" dirty="0"/>
              <a:t>Syllabus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F60FD-04E7-6242-8CFB-A2F0A9F58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39092"/>
            <a:ext cx="11222181" cy="568380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dirty="0"/>
              <a:t>Week   Date   Subject/Topics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6 2025/10/14 NVIDIA Fundamentals of Deep Learning I: </a:t>
            </a:r>
            <a:br>
              <a:rPr lang="en-US" sz="28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                         Deep Learning; Neural Networks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7 2025/10/21 NVIDIA Fundamentals of Deep Learning II: </a:t>
            </a:r>
            <a:br>
              <a:rPr lang="en-US" sz="28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                         Convolutional Neural Networks; </a:t>
            </a:r>
            <a:br>
              <a:rPr lang="en-US" sz="28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                         Data Augmentation and Deployment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bg1">
                    <a:lumMod val="65000"/>
                  </a:schemeClr>
                </a:solidFill>
              </a:rPr>
              <a:t>8 2025/10/28 Self-Learning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9 2025/11/04 Midterm Project Report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10 2025/11/11 NVIDIA Fundamentals of Deep Learning III: </a:t>
            </a:r>
            <a:br>
              <a:rPr lang="en-US" sz="28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                            Pre-trained Models; Natural Language Processing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0E0B2-0864-5F44-9C79-2EC8070A3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C0774D-A256-BA43-877D-8F5FD06E48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EE8C73-3AA1-EA46-A8F6-0F326BF9EB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6584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title"/>
          </p:nvPr>
        </p:nvSpPr>
        <p:spPr>
          <a:xfrm>
            <a:off x="1981200" y="188914"/>
            <a:ext cx="8229600" cy="936625"/>
          </a:xfrm>
        </p:spPr>
        <p:txBody>
          <a:bodyPr/>
          <a:lstStyle/>
          <a:p>
            <a:r>
              <a:rPr lang="en-US" altLang="en-US">
                <a:solidFill>
                  <a:schemeClr val="accent1"/>
                </a:solidFill>
                <a:latin typeface="Calibri" charset="0"/>
                <a:ea typeface="標楷體" charset="-120"/>
              </a:rPr>
              <a:t>Machine Learning Models</a:t>
            </a:r>
          </a:p>
        </p:txBody>
      </p:sp>
      <p:sp>
        <p:nvSpPr>
          <p:cNvPr id="2867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3110B95A-611E-CD4F-AC69-036E7F9ECD6B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30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7" name="Rounded Rectangle 6"/>
          <p:cNvSpPr>
            <a:spLocks noChangeArrowheads="1"/>
          </p:cNvSpPr>
          <p:nvPr/>
        </p:nvSpPr>
        <p:spPr bwMode="auto">
          <a:xfrm>
            <a:off x="2063750" y="1412876"/>
            <a:ext cx="3671888" cy="79216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8F26"/>
              </a:gs>
              <a:gs pos="20000">
                <a:srgbClr val="FF8F2A"/>
              </a:gs>
              <a:gs pos="100000">
                <a:srgbClr val="CB6C1D"/>
              </a:gs>
            </a:gsLst>
            <a:lin ang="5400000"/>
          </a:gradFill>
          <a:ln w="9525">
            <a:solidFill>
              <a:srgbClr val="F69240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600" dirty="0">
                <a:solidFill>
                  <a:schemeClr val="lt1"/>
                </a:solidFill>
              </a:rPr>
              <a:t>Deep Learning</a:t>
            </a:r>
          </a:p>
        </p:txBody>
      </p:sp>
      <p:sp>
        <p:nvSpPr>
          <p:cNvPr id="8" name="Rounded Rectangle 7"/>
          <p:cNvSpPr>
            <a:spLocks noChangeArrowheads="1"/>
          </p:cNvSpPr>
          <p:nvPr/>
        </p:nvSpPr>
        <p:spPr bwMode="auto">
          <a:xfrm>
            <a:off x="6240464" y="2457451"/>
            <a:ext cx="3671887" cy="792163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600" dirty="0">
                <a:solidFill>
                  <a:schemeClr val="lt1"/>
                </a:solidFill>
              </a:rPr>
              <a:t>Ensemble </a:t>
            </a:r>
          </a:p>
        </p:txBody>
      </p:sp>
      <p:sp>
        <p:nvSpPr>
          <p:cNvPr id="9" name="Rounded Rectangle 8"/>
          <p:cNvSpPr>
            <a:spLocks noChangeArrowheads="1"/>
          </p:cNvSpPr>
          <p:nvPr/>
        </p:nvSpPr>
        <p:spPr bwMode="auto">
          <a:xfrm>
            <a:off x="2063750" y="4581526"/>
            <a:ext cx="3671888" cy="79216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3A7CCB"/>
              </a:gs>
              <a:gs pos="20000">
                <a:srgbClr val="3C7BC7"/>
              </a:gs>
              <a:gs pos="100000">
                <a:srgbClr val="2C5D98"/>
              </a:gs>
            </a:gsLst>
            <a:lin ang="5400000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600" dirty="0">
                <a:solidFill>
                  <a:schemeClr val="lt1"/>
                </a:solidFill>
              </a:rPr>
              <a:t>Clustering</a:t>
            </a:r>
          </a:p>
        </p:txBody>
      </p:sp>
      <p:sp>
        <p:nvSpPr>
          <p:cNvPr id="10" name="Rounded Rectangle 9"/>
          <p:cNvSpPr>
            <a:spLocks noChangeArrowheads="1"/>
          </p:cNvSpPr>
          <p:nvPr/>
        </p:nvSpPr>
        <p:spPr bwMode="auto">
          <a:xfrm>
            <a:off x="6240464" y="4581526"/>
            <a:ext cx="3671887" cy="79216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3A7CCB"/>
              </a:gs>
              <a:gs pos="20000">
                <a:srgbClr val="3C7BC7"/>
              </a:gs>
              <a:gs pos="100000">
                <a:srgbClr val="2C5D98"/>
              </a:gs>
            </a:gsLst>
            <a:lin ang="5400000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600" dirty="0">
                <a:solidFill>
                  <a:schemeClr val="lt1"/>
                </a:solidFill>
              </a:rPr>
              <a:t>Regression Analysis</a:t>
            </a:r>
          </a:p>
        </p:txBody>
      </p:sp>
      <p:sp>
        <p:nvSpPr>
          <p:cNvPr id="11" name="Rounded Rectangle 10"/>
          <p:cNvSpPr>
            <a:spLocks noChangeArrowheads="1"/>
          </p:cNvSpPr>
          <p:nvPr/>
        </p:nvSpPr>
        <p:spPr bwMode="auto">
          <a:xfrm>
            <a:off x="6240464" y="1412876"/>
            <a:ext cx="3671887" cy="79216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3A7CCB"/>
              </a:gs>
              <a:gs pos="20000">
                <a:srgbClr val="3C7BC7"/>
              </a:gs>
              <a:gs pos="100000">
                <a:srgbClr val="2C5D98"/>
              </a:gs>
            </a:gsLst>
            <a:lin ang="5400000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600" dirty="0">
                <a:solidFill>
                  <a:schemeClr val="lt1"/>
                </a:solidFill>
              </a:rPr>
              <a:t>Kernel </a:t>
            </a:r>
          </a:p>
        </p:txBody>
      </p:sp>
      <p:sp>
        <p:nvSpPr>
          <p:cNvPr id="12" name="Rounded Rectangle 11"/>
          <p:cNvSpPr>
            <a:spLocks noChangeArrowheads="1"/>
          </p:cNvSpPr>
          <p:nvPr/>
        </p:nvSpPr>
        <p:spPr bwMode="auto">
          <a:xfrm>
            <a:off x="6240464" y="3500438"/>
            <a:ext cx="3671887" cy="79216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3A7CCB"/>
              </a:gs>
              <a:gs pos="20000">
                <a:srgbClr val="3C7BC7"/>
              </a:gs>
              <a:gs pos="100000">
                <a:srgbClr val="2C5D98"/>
              </a:gs>
            </a:gsLst>
            <a:lin ang="5400000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600" dirty="0">
                <a:solidFill>
                  <a:schemeClr val="lt1"/>
                </a:solidFill>
              </a:rPr>
              <a:t>Dimensionality reduction</a:t>
            </a:r>
          </a:p>
        </p:txBody>
      </p:sp>
      <p:sp>
        <p:nvSpPr>
          <p:cNvPr id="13" name="Rounded Rectangle 12"/>
          <p:cNvSpPr>
            <a:spLocks noChangeArrowheads="1"/>
          </p:cNvSpPr>
          <p:nvPr/>
        </p:nvSpPr>
        <p:spPr bwMode="auto">
          <a:xfrm>
            <a:off x="2063750" y="3500438"/>
            <a:ext cx="3671888" cy="792162"/>
          </a:xfrm>
          <a:prstGeom prst="roundRect">
            <a:avLst>
              <a:gd name="adj" fmla="val 16667"/>
            </a:avLst>
          </a:prstGeom>
          <a:solidFill>
            <a:schemeClr val="accent6">
              <a:lumMod val="75000"/>
            </a:schemeClr>
          </a:soli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600" dirty="0">
                <a:solidFill>
                  <a:schemeClr val="lt1"/>
                </a:solidFill>
              </a:rPr>
              <a:t>Decision tree</a:t>
            </a:r>
          </a:p>
        </p:txBody>
      </p:sp>
      <p:sp>
        <p:nvSpPr>
          <p:cNvPr id="14" name="Rounded Rectangle 13"/>
          <p:cNvSpPr>
            <a:spLocks noChangeArrowheads="1"/>
          </p:cNvSpPr>
          <p:nvPr/>
        </p:nvSpPr>
        <p:spPr bwMode="auto">
          <a:xfrm>
            <a:off x="6240464" y="5589588"/>
            <a:ext cx="3671887" cy="79216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3A7CCB"/>
              </a:gs>
              <a:gs pos="20000">
                <a:srgbClr val="3C7BC7"/>
              </a:gs>
              <a:gs pos="100000">
                <a:srgbClr val="2C5D98"/>
              </a:gs>
            </a:gsLst>
            <a:lin ang="5400000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600" dirty="0">
                <a:solidFill>
                  <a:schemeClr val="lt1"/>
                </a:solidFill>
              </a:rPr>
              <a:t>Instance based</a:t>
            </a:r>
          </a:p>
        </p:txBody>
      </p:sp>
      <p:sp>
        <p:nvSpPr>
          <p:cNvPr id="15" name="Rounded Rectangle 14"/>
          <p:cNvSpPr>
            <a:spLocks noChangeArrowheads="1"/>
          </p:cNvSpPr>
          <p:nvPr/>
        </p:nvSpPr>
        <p:spPr bwMode="auto">
          <a:xfrm>
            <a:off x="2063750" y="5589588"/>
            <a:ext cx="3671888" cy="79216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3A7CCB"/>
              </a:gs>
              <a:gs pos="20000">
                <a:srgbClr val="3C7BC7"/>
              </a:gs>
              <a:gs pos="100000">
                <a:srgbClr val="2C5D98"/>
              </a:gs>
            </a:gsLst>
            <a:lin ang="5400000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600" dirty="0">
                <a:solidFill>
                  <a:schemeClr val="lt1"/>
                </a:solidFill>
              </a:rPr>
              <a:t>Bayesian</a:t>
            </a:r>
          </a:p>
        </p:txBody>
      </p:sp>
      <p:sp>
        <p:nvSpPr>
          <p:cNvPr id="16" name="Rounded Rectangle 15"/>
          <p:cNvSpPr>
            <a:spLocks noChangeArrowheads="1"/>
          </p:cNvSpPr>
          <p:nvPr/>
        </p:nvSpPr>
        <p:spPr bwMode="auto">
          <a:xfrm>
            <a:off x="2063750" y="2457451"/>
            <a:ext cx="3671888" cy="79216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3A7CCB"/>
              </a:gs>
              <a:gs pos="20000">
                <a:srgbClr val="3C7BC7"/>
              </a:gs>
              <a:gs pos="100000">
                <a:srgbClr val="2C5D98"/>
              </a:gs>
            </a:gsLst>
            <a:lin ang="5400000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600" dirty="0">
                <a:solidFill>
                  <a:schemeClr val="lt1"/>
                </a:solidFill>
              </a:rPr>
              <a:t>Association rules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216275" y="6581776"/>
            <a:ext cx="5759450" cy="2762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>
              <a:spcBef>
                <a:spcPct val="30000"/>
              </a:spcBef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</a:t>
            </a:r>
            <a:r>
              <a:rPr lang="en-US" altLang="zh-TW" sz="1200" dirty="0" err="1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Sunila</a:t>
            </a: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 </a:t>
            </a:r>
            <a:r>
              <a:rPr lang="en-US" altLang="zh-TW" sz="1200" dirty="0" err="1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Gollapudi</a:t>
            </a: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 (2016), Practical Machine Learning, </a:t>
            </a:r>
            <a:r>
              <a:rPr lang="en-US" altLang="zh-TW" sz="1200" dirty="0" err="1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Packt</a:t>
            </a: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 Publishing</a:t>
            </a:r>
          </a:p>
        </p:txBody>
      </p:sp>
    </p:spTree>
    <p:extLst>
      <p:ext uri="{BB962C8B-B14F-4D97-AF65-F5344CB8AC3E}">
        <p14:creationId xmlns:p14="http://schemas.microsoft.com/office/powerpoint/2010/main" val="37764400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AE2B88-65F4-DC89-7B73-8FFE45C93B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937" y="56101"/>
            <a:ext cx="11742124" cy="639540"/>
          </a:xfrm>
        </p:spPr>
        <p:txBody>
          <a:bodyPr>
            <a:normAutofit fontScale="90000"/>
          </a:bodyPr>
          <a:lstStyle/>
          <a:p>
            <a:r>
              <a:rPr lang="en-US" dirty="0"/>
              <a:t>Ensemble Learning and Data Augmentations (DA)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BCC8BEC-885C-06B5-0067-18DDAA4EA5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92096" y="727173"/>
            <a:ext cx="10665102" cy="5866603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A16594-52A1-4E8F-29BF-CBD884A43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31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47F7CEB-C86A-58F1-66DA-7451F2883CF3}"/>
              </a:ext>
            </a:extLst>
          </p:cNvPr>
          <p:cNvSpPr/>
          <p:nvPr/>
        </p:nvSpPr>
        <p:spPr>
          <a:xfrm>
            <a:off x="128797" y="6595631"/>
            <a:ext cx="1159214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spcBef>
                <a:spcPct val="30000"/>
              </a:spcBef>
              <a:defRPr/>
            </a:pPr>
            <a:r>
              <a:rPr lang="en-US" sz="9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</a:t>
            </a:r>
            <a:r>
              <a:rPr lang="en-US" altLang="zh-TW" sz="9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Khan, A. A., Chaudhari, O., &amp; Chandra, R. (2023). A review of ensemble learning and data augmentation models for class imbalanced problems: combination, implementation and evaluation. Expert Systems with Applications, 122778.</a:t>
            </a:r>
          </a:p>
        </p:txBody>
      </p:sp>
    </p:spTree>
    <p:extLst>
      <p:ext uri="{BB962C8B-B14F-4D97-AF65-F5344CB8AC3E}">
        <p14:creationId xmlns:p14="http://schemas.microsoft.com/office/powerpoint/2010/main" val="106733291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021E3B-1EE8-E744-9F39-84367D990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32</a:t>
            </a:fld>
            <a:endParaRPr lang="zh-TW" alt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A789F43-154A-8746-9ED5-EC02D9F9D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671" y="44624"/>
            <a:ext cx="11150221" cy="637764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Machine Learning: Data Mining Tasks &amp; Methods</a:t>
            </a:r>
            <a:endParaRPr lang="en-US" sz="4000" b="1" dirty="0">
              <a:solidFill>
                <a:schemeClr val="accent1"/>
              </a:solidFill>
            </a:endParaRPr>
          </a:p>
        </p:txBody>
      </p:sp>
      <p:sp>
        <p:nvSpPr>
          <p:cNvPr id="6" name="矩形 4">
            <a:extLst>
              <a:ext uri="{FF2B5EF4-FFF2-40B4-BE49-F238E27FC236}">
                <a16:creationId xmlns:a16="http://schemas.microsoft.com/office/drawing/2014/main" id="{4163D7AB-7BD2-BF44-A175-DB63167701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9249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918C6A-2211-8347-BA3F-3E58E53EF91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4349" y="789717"/>
            <a:ext cx="5475310" cy="5865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83838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0DA1B1-39A9-9E46-81A8-C5F0DABBE3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Data Mining Methods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6FDF25-1887-2F41-8C9A-8C15B64AC2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0879" y="1417638"/>
            <a:ext cx="10235820" cy="5144606"/>
          </a:xfrm>
        </p:spPr>
        <p:txBody>
          <a:bodyPr>
            <a:normAutofit fontScale="92500" lnSpcReduction="20000"/>
          </a:bodyPr>
          <a:lstStyle/>
          <a:p>
            <a:r>
              <a:rPr lang="en-US" sz="4000" dirty="0"/>
              <a:t>Supervised Learning</a:t>
            </a:r>
          </a:p>
          <a:p>
            <a:pPr lvl="1"/>
            <a:r>
              <a:rPr lang="en-US" sz="4000" dirty="0"/>
              <a:t>Classification</a:t>
            </a:r>
          </a:p>
          <a:p>
            <a:pPr lvl="2"/>
            <a:r>
              <a:rPr lang="en-US" sz="3600" dirty="0"/>
              <a:t>Class Label Prediction </a:t>
            </a:r>
          </a:p>
          <a:p>
            <a:pPr lvl="1"/>
            <a:r>
              <a:rPr lang="en-US" sz="4000" dirty="0"/>
              <a:t>Regression</a:t>
            </a:r>
          </a:p>
          <a:p>
            <a:pPr lvl="2"/>
            <a:r>
              <a:rPr lang="en-US" sz="3600" dirty="0"/>
              <a:t>Numeric Value Prediction </a:t>
            </a:r>
          </a:p>
          <a:p>
            <a:r>
              <a:rPr lang="en-US" sz="4400" dirty="0"/>
              <a:t>Unsupervised Learning</a:t>
            </a:r>
          </a:p>
          <a:p>
            <a:pPr lvl="1"/>
            <a:r>
              <a:rPr lang="en-US" sz="4000" dirty="0"/>
              <a:t>Clustering</a:t>
            </a:r>
          </a:p>
          <a:p>
            <a:pPr lvl="1"/>
            <a:r>
              <a:rPr lang="en-US" sz="3600" dirty="0"/>
              <a:t>Association 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39537B-B03F-8E4C-9392-146DED86A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33</a:t>
            </a:fld>
            <a:endParaRPr lang="zh-TW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501C1B16-6E76-B74B-8D3D-6E4B305799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9249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385529337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38D9D0-EE05-E744-B9B4-A3505E4CC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274638"/>
            <a:ext cx="8640960" cy="6245225"/>
          </a:xfrm>
        </p:spPr>
        <p:txBody>
          <a:bodyPr/>
          <a:lstStyle/>
          <a:p>
            <a:r>
              <a:rPr lang="en-US" sz="12000" dirty="0" err="1">
                <a:solidFill>
                  <a:srgbClr val="C00000"/>
                </a:solidFill>
              </a:rPr>
              <a:t>Scikit</a:t>
            </a:r>
            <a:r>
              <a:rPr lang="en-US" sz="12000" dirty="0">
                <a:solidFill>
                  <a:srgbClr val="C00000"/>
                </a:solidFill>
              </a:rPr>
              <a:t>-Learn</a:t>
            </a:r>
            <a:br>
              <a:rPr lang="en-US" sz="12000" dirty="0">
                <a:solidFill>
                  <a:srgbClr val="C00000"/>
                </a:solidFill>
              </a:rPr>
            </a:br>
            <a:r>
              <a:rPr lang="en-US" sz="5000" dirty="0">
                <a:solidFill>
                  <a:srgbClr val="C00000"/>
                </a:solidFill>
              </a:rPr>
              <a:t>Machine Learning in Python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7C7D2B-6748-B04A-8425-539708696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2201528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128572-07A1-8845-8094-354D34EB9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"/>
            <a:ext cx="8229600" cy="692695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chemeClr val="accent1"/>
                </a:solidFill>
              </a:rPr>
              <a:t>Scikit</a:t>
            </a:r>
            <a:r>
              <a:rPr lang="en-US" dirty="0">
                <a:solidFill>
                  <a:schemeClr val="accent1"/>
                </a:solidFill>
              </a:rPr>
              <a:t>-Learn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A02850-E1F7-AF49-BE9A-347F822A1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35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FAF49D2-7BAB-264E-A6B3-BC56FEC71D08}"/>
              </a:ext>
            </a:extLst>
          </p:cNvPr>
          <p:cNvSpPr/>
          <p:nvPr/>
        </p:nvSpPr>
        <p:spPr>
          <a:xfrm>
            <a:off x="5004194" y="6597353"/>
            <a:ext cx="209172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hlinkClick r:id="rId2"/>
              </a:rPr>
              <a:t>http://scikit-learn.org/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5AC622-018B-F2ED-50A1-66845A7AA1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782" y="790065"/>
            <a:ext cx="10626436" cy="5709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45210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AE5B83-894A-D249-861A-1015BA441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8868" y="1"/>
            <a:ext cx="8507288" cy="823177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chemeClr val="accent1"/>
                </a:solidFill>
              </a:rPr>
              <a:t>Scikit</a:t>
            </a:r>
            <a:r>
              <a:rPr lang="en-US" dirty="0">
                <a:solidFill>
                  <a:schemeClr val="accent1"/>
                </a:solidFill>
              </a:rPr>
              <a:t>-Learn Machine Learning Map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447F77-22D5-7F42-9E40-505177CB9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36</a:t>
            </a:fld>
            <a:endParaRPr lang="zh-TW" alt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F47AD4E-C8E3-3040-B3BE-002A8AB5D749}"/>
              </a:ext>
            </a:extLst>
          </p:cNvPr>
          <p:cNvSpPr/>
          <p:nvPr/>
        </p:nvSpPr>
        <p:spPr>
          <a:xfrm>
            <a:off x="3144180" y="6563926"/>
            <a:ext cx="597666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http://scikit-learn.org/stable/tutorial/machine_learning_map/index.html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1245B6C-5FC2-2E8B-F94F-40B9B83955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981" y="823178"/>
            <a:ext cx="10689170" cy="5739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07880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AE5B83-894A-D249-861A-1015BA441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8868" y="1"/>
            <a:ext cx="8507288" cy="823177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chemeClr val="accent1"/>
                </a:solidFill>
              </a:rPr>
              <a:t>Scikit</a:t>
            </a:r>
            <a:r>
              <a:rPr lang="en-US" dirty="0">
                <a:solidFill>
                  <a:schemeClr val="accent1"/>
                </a:solidFill>
              </a:rPr>
              <a:t>-Learn Machine Learning Map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447F77-22D5-7F42-9E40-505177CB9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37</a:t>
            </a:fld>
            <a:endParaRPr lang="zh-TW" alt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F47AD4E-C8E3-3040-B3BE-002A8AB5D749}"/>
              </a:ext>
            </a:extLst>
          </p:cNvPr>
          <p:cNvSpPr/>
          <p:nvPr/>
        </p:nvSpPr>
        <p:spPr>
          <a:xfrm>
            <a:off x="3144180" y="6563926"/>
            <a:ext cx="597666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http://scikit-learn.org/stable/tutorial/machine_learning_map/index.html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14D67EA-0976-ACA8-9CC6-A53DBA5C10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294" y="969818"/>
            <a:ext cx="11827411" cy="5347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09598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AE5B83-894A-D249-861A-1015BA441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8868" y="1"/>
            <a:ext cx="8507288" cy="823177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chemeClr val="accent1"/>
                </a:solidFill>
              </a:rPr>
              <a:t>Scikit</a:t>
            </a:r>
            <a:r>
              <a:rPr lang="en-US" dirty="0">
                <a:solidFill>
                  <a:schemeClr val="accent1"/>
                </a:solidFill>
              </a:rPr>
              <a:t>-Learn Machine Learning Map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447F77-22D5-7F42-9E40-505177CB9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38</a:t>
            </a:fld>
            <a:endParaRPr lang="zh-TW" alt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F47AD4E-C8E3-3040-B3BE-002A8AB5D749}"/>
              </a:ext>
            </a:extLst>
          </p:cNvPr>
          <p:cNvSpPr/>
          <p:nvPr/>
        </p:nvSpPr>
        <p:spPr>
          <a:xfrm>
            <a:off x="3144180" y="6563926"/>
            <a:ext cx="597666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http://scikit-learn.org/stable/tutorial/machine_learning_map/index.html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E6B7DCC-ECB1-1CD2-C51C-C5A980EA8B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8800" y="786513"/>
            <a:ext cx="9974400" cy="5775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11558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AE5B83-894A-D249-861A-1015BA441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8868" y="1"/>
            <a:ext cx="8507288" cy="823177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chemeClr val="accent1"/>
                </a:solidFill>
              </a:rPr>
              <a:t>Scikit</a:t>
            </a:r>
            <a:r>
              <a:rPr lang="en-US" dirty="0">
                <a:solidFill>
                  <a:schemeClr val="accent1"/>
                </a:solidFill>
              </a:rPr>
              <a:t>-Learn Machine Learning Map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447F77-22D5-7F42-9E40-505177CB9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39</a:t>
            </a:fld>
            <a:endParaRPr lang="zh-TW" alt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F47AD4E-C8E3-3040-B3BE-002A8AB5D749}"/>
              </a:ext>
            </a:extLst>
          </p:cNvPr>
          <p:cNvSpPr/>
          <p:nvPr/>
        </p:nvSpPr>
        <p:spPr>
          <a:xfrm>
            <a:off x="3144180" y="6563926"/>
            <a:ext cx="597666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http://scikit-learn.org/stable/tutorial/machine_learning_map/index.html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F44CFFA-3E7C-E246-1D91-F1FF3B430A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456" y="768411"/>
            <a:ext cx="11444255" cy="5793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0822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DA260-D82C-834A-A2BC-FCBAD5A4C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7394"/>
            <a:ext cx="11222181" cy="903987"/>
          </a:xfrm>
        </p:spPr>
        <p:txBody>
          <a:bodyPr>
            <a:normAutofit/>
          </a:bodyPr>
          <a:lstStyle/>
          <a:p>
            <a:r>
              <a:rPr lang="en-US" dirty="0"/>
              <a:t>Syllabus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F60FD-04E7-6242-8CFB-A2F0A9F58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39092"/>
            <a:ext cx="11222181" cy="568380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dirty="0"/>
              <a:t>Week   Date   Subject/Topics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7030A0"/>
                </a:solidFill>
              </a:rPr>
              <a:t>11 2025/11/18 Case Study on Artificial Intelligence II</a:t>
            </a:r>
          </a:p>
          <a:p>
            <a:pPr marL="0" indent="0">
              <a:buNone/>
            </a:pPr>
            <a:r>
              <a:rPr lang="en-US" sz="2800" dirty="0"/>
              <a:t>12 2025/11/25 Computer Vision and Robotics</a:t>
            </a:r>
          </a:p>
          <a:p>
            <a:pPr marL="0" indent="0">
              <a:buNone/>
            </a:pPr>
            <a:r>
              <a:rPr lang="en-US" sz="2800" dirty="0"/>
              <a:t>13 2025/12/02 Generative AI, Agentic AI, and Physical AI</a:t>
            </a:r>
          </a:p>
          <a:p>
            <a:pPr marL="0" indent="0">
              <a:buNone/>
            </a:pPr>
            <a:r>
              <a:rPr lang="en-US" sz="2800" dirty="0"/>
              <a:t>14 2025/12/09 Philosophy and Ethics of AI and the Future of AI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15 2025/12/16 Final Project Report I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16 2025/12/23 Final Project Report II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0E0B2-0864-5F44-9C79-2EC8070A3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C0774D-A256-BA43-877D-8F5FD06E48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EE8C73-3AA1-EA46-A8F6-0F326BF9EB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20571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AE5B83-894A-D249-861A-1015BA441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8868" y="1"/>
            <a:ext cx="8507288" cy="823177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chemeClr val="accent1"/>
                </a:solidFill>
              </a:rPr>
              <a:t>Scikit</a:t>
            </a:r>
            <a:r>
              <a:rPr lang="en-US" dirty="0">
                <a:solidFill>
                  <a:schemeClr val="accent1"/>
                </a:solidFill>
              </a:rPr>
              <a:t>-Learn Machine Learning Map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447F77-22D5-7F42-9E40-505177CB9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40</a:t>
            </a:fld>
            <a:endParaRPr lang="zh-TW" alt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F47AD4E-C8E3-3040-B3BE-002A8AB5D749}"/>
              </a:ext>
            </a:extLst>
          </p:cNvPr>
          <p:cNvSpPr/>
          <p:nvPr/>
        </p:nvSpPr>
        <p:spPr>
          <a:xfrm>
            <a:off x="3144180" y="6563926"/>
            <a:ext cx="597666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http://scikit-learn.org/stable/tutorial/machine_learning_map/index.html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E7AC13-F1FB-1980-B132-6B47115BCC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379" y="1717963"/>
            <a:ext cx="11693241" cy="4433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38352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564870-74C4-1144-9E9E-6F0C5B9B5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7200" dirty="0">
                <a:solidFill>
                  <a:srgbClr val="FF0000"/>
                </a:solidFill>
              </a:rPr>
              <a:t>Iris</a:t>
            </a:r>
            <a:r>
              <a:rPr lang="en-US" sz="7200" dirty="0">
                <a:solidFill>
                  <a:schemeClr val="accent1"/>
                </a:solidFill>
              </a:rPr>
              <a:t> flower data set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55D95A-204F-1E47-9AEB-0230C1D85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41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9E68F82-A7A3-E441-86F3-676F328E0223}"/>
              </a:ext>
            </a:extLst>
          </p:cNvPr>
          <p:cNvSpPr/>
          <p:nvPr/>
        </p:nvSpPr>
        <p:spPr>
          <a:xfrm>
            <a:off x="3116796" y="6597353"/>
            <a:ext cx="595840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suruchifialoke.com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/2016-10-13-machine-learning-tutorial-iris-classification/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80B2EA8-7D93-2D41-94AB-19C37257987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19796" y="2487082"/>
            <a:ext cx="2794000" cy="28861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F290481-F8B7-1944-93D5-5A02212FCB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0846" y="2464696"/>
            <a:ext cx="2794000" cy="2095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996A392-343E-6246-8C9C-A482F3C42F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1896" y="2487008"/>
            <a:ext cx="2794000" cy="22733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8D731EC-8282-BB4F-83AE-C97A2A1B3C89}"/>
              </a:ext>
            </a:extLst>
          </p:cNvPr>
          <p:cNvSpPr/>
          <p:nvPr/>
        </p:nvSpPr>
        <p:spPr>
          <a:xfrm>
            <a:off x="2211741" y="1646086"/>
            <a:ext cx="155151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</a:rPr>
              <a:t>setosa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04C5E59-436E-5B4C-83DE-81AEAA787921}"/>
              </a:ext>
            </a:extLst>
          </p:cNvPr>
          <p:cNvSpPr/>
          <p:nvPr/>
        </p:nvSpPr>
        <p:spPr>
          <a:xfrm>
            <a:off x="4777371" y="1646086"/>
            <a:ext cx="226145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versicolor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B6ACB85-4270-3140-B979-1B05F4B3A227}"/>
              </a:ext>
            </a:extLst>
          </p:cNvPr>
          <p:cNvSpPr/>
          <p:nvPr/>
        </p:nvSpPr>
        <p:spPr>
          <a:xfrm>
            <a:off x="7991788" y="1667587"/>
            <a:ext cx="196778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virginica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875E02F-4188-3648-8431-05EA9D7588DC}"/>
              </a:ext>
            </a:extLst>
          </p:cNvPr>
          <p:cNvSpPr/>
          <p:nvPr/>
        </p:nvSpPr>
        <p:spPr>
          <a:xfrm>
            <a:off x="3180488" y="6392325"/>
            <a:ext cx="595840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en.wikipedia.org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/wiki/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Iris_flower_data_set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309711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55D95A-204F-1E47-9AEB-0230C1D85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42</a:t>
            </a:fld>
            <a:endParaRPr lang="zh-TW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85BCCD-D8D0-8A4A-B7AE-293D0DB74E6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8943" y="1124745"/>
            <a:ext cx="5734115" cy="5520889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3D7508CE-92C5-2F46-B018-8A7A29D95C40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105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sz="7200" dirty="0">
                <a:solidFill>
                  <a:srgbClr val="FF0000"/>
                </a:solidFill>
              </a:rPr>
              <a:t>Iris</a:t>
            </a:r>
            <a:r>
              <a:rPr lang="en-US" sz="7200" dirty="0">
                <a:solidFill>
                  <a:schemeClr val="accent1"/>
                </a:solidFill>
              </a:rPr>
              <a:t> </a:t>
            </a:r>
            <a:r>
              <a:rPr lang="en-US" sz="7200" dirty="0" err="1">
                <a:solidFill>
                  <a:schemeClr val="accent1"/>
                </a:solidFill>
              </a:rPr>
              <a:t>Classfication</a:t>
            </a:r>
            <a:endParaRPr lang="en-US" sz="7200" dirty="0">
              <a:solidFill>
                <a:schemeClr val="accent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B6FA0F1-EEE5-6A43-A722-F7E563C4A653}"/>
              </a:ext>
            </a:extLst>
          </p:cNvPr>
          <p:cNvSpPr/>
          <p:nvPr/>
        </p:nvSpPr>
        <p:spPr>
          <a:xfrm>
            <a:off x="3116796" y="6638768"/>
            <a:ext cx="595840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suruchifialoke.com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/2016-10-13-machine-learning-tutorial-iris-classification/</a:t>
            </a:r>
          </a:p>
        </p:txBody>
      </p:sp>
    </p:spTree>
    <p:extLst>
      <p:ext uri="{BB962C8B-B14F-4D97-AF65-F5344CB8AC3E}">
        <p14:creationId xmlns:p14="http://schemas.microsoft.com/office/powerpoint/2010/main" val="244280009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C247F-9E61-1B4C-A18C-9C9239F84A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731202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chemeClr val="accent1"/>
                </a:solidFill>
              </a:rPr>
              <a:t>iris.data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C7BEA4-7E98-A040-AC6D-C2060D53B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43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23E2CB2-AC24-FD40-A47C-BB69FA95848B}"/>
              </a:ext>
            </a:extLst>
          </p:cNvPr>
          <p:cNvSpPr/>
          <p:nvPr/>
        </p:nvSpPr>
        <p:spPr>
          <a:xfrm>
            <a:off x="2023927" y="706681"/>
            <a:ext cx="80314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2000" dirty="0">
                <a:latin typeface="Calibri" panose="020F0502020204030204" pitchFamily="34" charset="0"/>
                <a:ea typeface="標楷體" charset="-120"/>
                <a:cs typeface="Calibri" panose="020F0502020204030204" pitchFamily="34" charset="0"/>
                <a:hlinkClick r:id="rId2"/>
              </a:rPr>
              <a:t>https://archive.ics.uci.edu/ml/machine-learning-databases/iris/iris.data</a:t>
            </a:r>
            <a:endParaRPr lang="en-US" altLang="en-US" sz="2000" dirty="0">
              <a:latin typeface="Calibri" panose="020F0502020204030204" pitchFamily="34" charset="0"/>
              <a:ea typeface="標楷體" charset="-120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21F7574-566A-AC4E-8F44-F576210E1CAA}"/>
              </a:ext>
            </a:extLst>
          </p:cNvPr>
          <p:cNvSpPr/>
          <p:nvPr/>
        </p:nvSpPr>
        <p:spPr>
          <a:xfrm>
            <a:off x="2101624" y="1192060"/>
            <a:ext cx="3706344" cy="326243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Courier" pitchFamily="2" charset="0"/>
              </a:rPr>
              <a:t>5.1,3.5,1.4,0.2,Iris-setosa 4.9,3.0,1.4,0.2,Iris-setosa 4.7,3.2,1.3,0.2,Iris-setosa 4.6,3.1,1.5,0.2,Iris-setosa 5.0,3.6,1.4,0.2,Iris-setosa 5.4,3.9,1.7,0.4,Iris-setosa 4.6,3.4,1.4,0.3,Iris-setosa 5.0,3.4,1.5,0.2,Iris-setosa 4.4,2.9,1.4,0.2,Iris-setosa 4.9,3.1,1.5,0.1,Iris-setosa 5.4,3.7,1.5,0.2,Iris-setosa 4.8,3.4,1.6,0.2,Iris-setosa 4.8,3.0,1.4,0.1,Iris-setosa 4.3,3.0,1.1,0.1,Iris-setosa 5.8,4.0,1.2,0.2,Iris-setosa 5.7,4.4,1.5,0.4,Iris-setosa 5.4,3.9,1.3,0.4,Iris-setosa 5.1,3.5,1.4,0.3,Iris-setosa 5.7,3.8,1.7,0.3,Iris-setosa 5.1,3.8,1.5,0.3,Iris-setosa 5.4,3.4,1.7,0.2,Iris-setosa 5.1,3.7,1.5,0.4,Iris-setosa 4.6,3.6,1.0,0.2,Iris-setosa 5.1,3.3,1.7,0.5,Iris-setosa 4.8,3.4,1.9,0.2,Iris-setosa 5.0,3.0,1.6,0.2,Iris-setosa 5.0,3.4,1.6,0.4,Iris-setosa 5.2,3.5,1.5,0.2,Iris-setosa 5.2,3.4,1.4,0.2,Iris-setosa 4.7,3.2,1.6,0.2,Iris-setosa 4.8,3.1,1.6,0.2,Iris-setosa 5.4,3.4,1.5,0.4,Iris-setosa 5.2,4.1,1.5,0.1,Iris-setosa 5.5,4.2,1.4,0.2,Iris-setosa 4.9,3.1,1.5,0.1,Iris-setosa 5.0,3.2,1.2,0.2,Iris-setosa 5.5,3.5,1.3,0.2,Iris-setosa 4.9,3.1,1.5,0.1,Iris-setosa 4.4,3.0,1.3,0.2,Iris-setosa 5.1,3.4,1.5,0.2,Iris-setosa 5.0,3.5,1.3,0.3,Iris-setosa 4.5,2.3,1.3,0.3,Iris-setosa 4.4,3.2,1.3,0.2,Iris-setosa 5.0,3.5,1.6,0.6,Iris-setosa 5.1,3.8,1.9,0.4,Iris-setosa 4.8,3.0,1.4,0.3,Iris-setosa 5.1,3.8,1.6,0.2,Iris-setosa 4.6,3.2,1.4,0.2,Iris-setosa 5.3,3.7,1.5,0.2,Iris-setosa 5.0,3.3,1.4,0.2,Iris-setosa 7.0,3.2,4.7,1.4,Iris-versicolor 6.4,3.2,4.5,1.5,Iris-versicolor 6.9,3.1,4.9,1.5,Iris-versicolor 5.5,2.3,4.0,1.3,Iris-versicolor 6.5,2.8,4.6,1.5,Iris-versicolor 5.7,2.8,4.5,1.3,Iris-versicolor 6.3,3.3,4.7,1.6,Iris-versicolor 4.9,2.4,3.3,1.0,Iris-versicolor 6.6,2.9,4.6,1.3,Iris-versicolor 5.2,2.7,3.9,1.4,Iris-versicolor 5.0,2.0,3.5,1.0,Iris-versicolor 5.9,3.0,4.2,1.5,Iris-versicolor 6.0,2.2,4.0,1.0,Iris-versicolor 6.1,2.9,4.7,1.4,Iris-versicolor 5.6,2.9,3.6,1.3,Iris-versicolor 6.7,3.1,4.4,1.4,Iris-versicolor 5.6,3.0,4.5,1.5,Iris-versicolor 5.8,2.7,4.1,1.0,Iris-versicolor 6.2,2.2,4.5,1.5,Iris-versicolor 5.6,2.5,3.9,1.1,Iris-versicolor 5.9,3.2,4.8,1.8,Iris-versicolor 6.1,2.8,4.0,1.3,Iris-versicolor 6.3,2.5,4.9,1.5,Iris-versicolor 6.1,2.8,4.7,1.2,Iris-versicolor 6.4,2.9,4.3,1.3,Iris-versicolor 6.6,3.0,4.4,1.4,Iris-versicolor 6.8,2.8,4.8,1.4,Iris-versicolor 6.7,3.0,5.0,1.7,Iris-versicolor 6.0,2.9,4.5,1.5,Iris-versicolor 5.7,2.6,3.5,1.0,Iris-versicolor 5.5,2.4,3.8,1.1,Iris-versicolor 5.5,2.4,3.7,1.0,Iris-versicolor 5.8,2.7,3.9,1.2,Iris-versicolor 6.0,2.7,5.1,1.6,Iris-versicolor 5.4,3.0,4.5,1.5,Iris-versicolor 6.0,3.4,4.5,1.6,Iris-versicolor 6.7,3.1,4.7,1.5,Iris-versicolor 6.3,2.3,4.4,1.3,Iris-versicolor 5.6,3.0,4.1,1.3,Iris-versicolor 5.5,2.5,4.0,1.3,Iris-versicolor 5.5,2.6,4.4,1.2,Iris-versicolor 6.1,3.0,4.6,1.4,Iris-versicolor 5.8,2.6,4.0,1.2,Iris-versicolor 5.0,2.3,3.3,1.0,Iris-versicolor 5.6,2.7,4.2,1.3,Iris-versicolor 5.7,3.0,4.2,1.2,Iris-versicolor 5.7,2.9,4.2,1.3,Iris-versicolor 6.2,2.9,4.3,1.3,Iris-versicolor 5.1,2.5,3.0,1.1,Iris-versicolor 5.7,2.8,4.1,1.3,Iris-versicolor 6.3,3.3,6.0,2.5,Iris-virginica 5.8,2.7,5.1,1.9,Iris-virginica 7.1,3.0,5.9,2.1,Iris-virginica 6.3,2.9,5.6,1.8,Iris-virginica 6.5,3.0,5.8,2.2,Iris-virginica 7.6,3.0,6.6,2.1,Iris-virginica 4.9,2.5,4.5,1.7,Iris-virginica 7.3,2.9,6.3,1.8,Iris-virginica 6.7,2.5,5.8,1.8,Iris-virginica 7.2,3.6,6.1,2.5,Iris-virginica 6.5,3.2,5.1,2.0,Iris-virginica 6.4,2.7,5.3,1.9,Iris-virginica 6.8,3.0,5.5,2.1,Iris-virginica 5.7,2.5,5.0,2.0,Iris-virginica 5.8,2.8,5.1,2.4,Iris-virginica 6.4,3.2,5.3,2.3,Iris-virginica 6.5,3.0,5.5,1.8,Iris-virginica 7.7,3.8,6.7,2.2,Iris-virginica 7.7,2.6,6.9,2.3,Iris-virginica 6.0,2.2,5.0,1.5,Iris-virginica 6.9,3.2,5.7,2.3,Iris-virginica 5.6,2.8,4.9,2.0,Iris-virginica 7.7,2.8,6.7,2.0,Iris-virginica 6.3,2.7,4.9,1.8,Iris-virginica 6.7,3.3,5.7,2.1,Iris-virginica 7.2,3.2,6.0,1.8,Iris-virginica 6.2,2.8,4.8,1.8,Iris-virginica 6.1,3.0,4.9,1.8,Iris-virginica 6.4,2.8,5.6,2.1,Iris-virginica 7.2,3.0,5.8,1.6,Iris-virginica 7.4,2.8,6.1,1.9,Iris-virginica 7.9,3.8,6.4,2.0,Iris-virginica 6.4,2.8,5.6,2.2,Iris-virginica 6.3,2.8,5.1,1.5,Iris-virginica 6.1,2.6,5.6,1.4,Iris-virginica 7.7,3.0,6.1,2.3,Iris-virginica 6.3,3.4,5.6,2.4,Iris-virginica 6.4,3.1,5.5,1.8,Iris-virginica 6.0,3.0,4.8,1.8,Iris-virginica 6.9,3.1,5.4,2.1,Iris-virginica 6.7,3.1,5.6,2.4,Iris-virginica 6.9,3.1,5.1,2.3,Iris-virginica 5.8,2.7,5.1,1.9,Iris-virginica 6.8,3.2,5.9,2.3,Iris-virginica 6.7,3.3,5.7,2.5,Iris-virginica 6.7,3.0,5.2,2.3,Iris-virginica 6.3,2.5,5.0,1.9,Iris-virginica 6.5,3.0,5.2,2.0,Iris-virginica 6.2,3.4,5.4,2.3,Iris-virginica 5.9,3.0,5.1,1.8,Iris-virginica </a:t>
            </a:r>
            <a:br>
              <a:rPr lang="en-US" sz="1400" dirty="0">
                <a:latin typeface="Courier" pitchFamily="2" charset="0"/>
              </a:rPr>
            </a:br>
            <a:endParaRPr lang="en-US" sz="1400" dirty="0">
              <a:latin typeface="Courier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9096D3D-A2A0-144E-A01C-A98157FD107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14368" y="1586596"/>
            <a:ext cx="1713880" cy="177039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369393C-01C4-FE4A-A8C6-82F02F691B72}"/>
              </a:ext>
            </a:extLst>
          </p:cNvPr>
          <p:cNvSpPr/>
          <p:nvPr/>
        </p:nvSpPr>
        <p:spPr>
          <a:xfrm>
            <a:off x="6614369" y="1097487"/>
            <a:ext cx="17138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</a:rPr>
              <a:t>setosa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4708F82-0E28-B943-828A-2ADF753E6B3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6523" y="5373217"/>
            <a:ext cx="1691724" cy="126879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AF794B3-B48F-974B-923E-DC5A7890EF7D}"/>
              </a:ext>
            </a:extLst>
          </p:cNvPr>
          <p:cNvSpPr/>
          <p:nvPr/>
        </p:nvSpPr>
        <p:spPr>
          <a:xfrm>
            <a:off x="6613527" y="4911552"/>
            <a:ext cx="16917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versicolor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CA01ABD-F6C2-034D-AAEB-67C0FAA9FC2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3214" y="3607496"/>
            <a:ext cx="2042770" cy="166207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B8BFEA5-F2DA-5242-B574-AD57F7169AA0}"/>
              </a:ext>
            </a:extLst>
          </p:cNvPr>
          <p:cNvSpPr/>
          <p:nvPr/>
        </p:nvSpPr>
        <p:spPr>
          <a:xfrm>
            <a:off x="8463214" y="3140969"/>
            <a:ext cx="20427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virginica</a:t>
            </a:r>
          </a:p>
        </p:txBody>
      </p:sp>
    </p:spTree>
    <p:extLst>
      <p:ext uri="{BB962C8B-B14F-4D97-AF65-F5344CB8AC3E}">
        <p14:creationId xmlns:p14="http://schemas.microsoft.com/office/powerpoint/2010/main" val="246639848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8970D0-CF64-B345-B652-CB02C2945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0063" y="1"/>
            <a:ext cx="8651875" cy="1938049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Machine Learning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Supervised Learning (Classification)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Learning from Examples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5B1635-C3D4-9946-BD60-0C88CE4AC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44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B7754FB-9DF8-8640-AA53-EEB8B7B96695}"/>
              </a:ext>
            </a:extLst>
          </p:cNvPr>
          <p:cNvSpPr/>
          <p:nvPr/>
        </p:nvSpPr>
        <p:spPr>
          <a:xfrm>
            <a:off x="2573066" y="2483018"/>
            <a:ext cx="770485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Courier" pitchFamily="2" charset="0"/>
              </a:rPr>
              <a:t>5.1,3.5,1.4,0.2,Iris-setosa 4.9,3.0,1.4,0.2,Iris-setosa 4.7,3.2,1.3,0.2,Iris-setosa 7.0,3.2,4.7,1.4,Iris-versicolor 6.4,3.2,4.5,1.5,Iris-versicolor 6.9,3.1,4.9,1.5,Iris-versicolor 6.3,3.3,6.0,2.5,Iris-virginica 5.8,2.7,5.1,1.9,Iris-virginica 7.1,3.0,5.9,2.1,Iris-virginica</a:t>
            </a:r>
          </a:p>
        </p:txBody>
      </p:sp>
    </p:spTree>
    <p:extLst>
      <p:ext uri="{BB962C8B-B14F-4D97-AF65-F5344CB8AC3E}">
        <p14:creationId xmlns:p14="http://schemas.microsoft.com/office/powerpoint/2010/main" val="75860093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8970D0-CF64-B345-B652-CB02C2945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0063" y="1"/>
            <a:ext cx="8651875" cy="1938049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Machine Learning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Supervised Learning (Classification)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Learning from Examples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5B1635-C3D4-9946-BD60-0C88CE4AC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45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B7754FB-9DF8-8640-AA53-EEB8B7B96695}"/>
              </a:ext>
            </a:extLst>
          </p:cNvPr>
          <p:cNvSpPr/>
          <p:nvPr/>
        </p:nvSpPr>
        <p:spPr>
          <a:xfrm>
            <a:off x="2573066" y="2483018"/>
            <a:ext cx="770485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Courier" pitchFamily="2" charset="0"/>
              </a:rPr>
              <a:t>5.1,3.5,1.4,0.2,Iris-setosa 4.9,3.0,1.4,0.2,Iris-setosa 4.7,3.2,1.3,0.2,Iris-setosa 7.0,3.2,4.7,1.4,Iris-versicolor 6.4,3.2,4.5,1.5,Iris-versicolor 6.9,3.1,4.9,1.5,Iris-versicolor 6.3,3.3,6.0,2.5,Iris-virginica 5.8,2.7,5.1,1.9,Iris-virginica 7.1,3.0,5.9,2.1,Iris-virginica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07C4CE39-B7F3-D44C-A6D7-1917671DC302}"/>
              </a:ext>
            </a:extLst>
          </p:cNvPr>
          <p:cNvSpPr/>
          <p:nvPr/>
        </p:nvSpPr>
        <p:spPr>
          <a:xfrm>
            <a:off x="2537062" y="2378774"/>
            <a:ext cx="3389796" cy="4054534"/>
          </a:xfrm>
          <a:prstGeom prst="roundRect">
            <a:avLst>
              <a:gd name="adj" fmla="val 2491"/>
            </a:avLst>
          </a:prstGeom>
          <a:noFill/>
          <a:ln w="381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DAEE3E05-F136-2644-947B-45BD07AB1662}"/>
              </a:ext>
            </a:extLst>
          </p:cNvPr>
          <p:cNvSpPr/>
          <p:nvPr/>
        </p:nvSpPr>
        <p:spPr>
          <a:xfrm>
            <a:off x="6024030" y="2378774"/>
            <a:ext cx="3389796" cy="4054534"/>
          </a:xfrm>
          <a:prstGeom prst="roundRect">
            <a:avLst>
              <a:gd name="adj" fmla="val 2491"/>
            </a:avLst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17F294-F20A-694C-A107-3033C31DD8F3}"/>
              </a:ext>
            </a:extLst>
          </p:cNvPr>
          <p:cNvSpPr txBox="1"/>
          <p:nvPr/>
        </p:nvSpPr>
        <p:spPr>
          <a:xfrm>
            <a:off x="1847528" y="3932395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D87A0F6-F483-A348-9950-98FA05A466F5}"/>
              </a:ext>
            </a:extLst>
          </p:cNvPr>
          <p:cNvSpPr txBox="1"/>
          <p:nvPr/>
        </p:nvSpPr>
        <p:spPr>
          <a:xfrm>
            <a:off x="9806422" y="3701562"/>
            <a:ext cx="3674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0ED5FA2-723B-9548-88ED-5C5C46BB0C35}"/>
              </a:ext>
            </a:extLst>
          </p:cNvPr>
          <p:cNvSpPr txBox="1"/>
          <p:nvPr/>
        </p:nvSpPr>
        <p:spPr>
          <a:xfrm>
            <a:off x="5222628" y="1749906"/>
            <a:ext cx="14494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3200" b="1" i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3501003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8970D0-CF64-B345-B652-CB02C2945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0063" y="1"/>
            <a:ext cx="8651875" cy="1938049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Machine Learning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Supervised Learning (Classification)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Learning from Examples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5B1635-C3D4-9946-BD60-0C88CE4AC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46</a:t>
            </a:fld>
            <a:endParaRPr lang="zh-TW" altLang="en-US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07C4CE39-B7F3-D44C-A6D7-1917671DC302}"/>
              </a:ext>
            </a:extLst>
          </p:cNvPr>
          <p:cNvSpPr/>
          <p:nvPr/>
        </p:nvSpPr>
        <p:spPr>
          <a:xfrm>
            <a:off x="2537062" y="4084585"/>
            <a:ext cx="3389796" cy="1288632"/>
          </a:xfrm>
          <a:prstGeom prst="roundRect">
            <a:avLst>
              <a:gd name="adj" fmla="val 2491"/>
            </a:avLst>
          </a:prstGeom>
          <a:noFill/>
          <a:ln w="381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DAEE3E05-F136-2644-947B-45BD07AB1662}"/>
              </a:ext>
            </a:extLst>
          </p:cNvPr>
          <p:cNvSpPr/>
          <p:nvPr/>
        </p:nvSpPr>
        <p:spPr>
          <a:xfrm>
            <a:off x="6024030" y="4084586"/>
            <a:ext cx="3389796" cy="1288632"/>
          </a:xfrm>
          <a:prstGeom prst="roundRect">
            <a:avLst>
              <a:gd name="adj" fmla="val 2491"/>
            </a:avLst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17F294-F20A-694C-A107-3033C31DD8F3}"/>
              </a:ext>
            </a:extLst>
          </p:cNvPr>
          <p:cNvSpPr txBox="1"/>
          <p:nvPr/>
        </p:nvSpPr>
        <p:spPr>
          <a:xfrm>
            <a:off x="4037036" y="3669992"/>
            <a:ext cx="825867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D87A0F6-F483-A348-9950-98FA05A466F5}"/>
              </a:ext>
            </a:extLst>
          </p:cNvPr>
          <p:cNvSpPr txBox="1"/>
          <p:nvPr/>
        </p:nvSpPr>
        <p:spPr>
          <a:xfrm>
            <a:off x="7431497" y="3669992"/>
            <a:ext cx="753732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0ED5FA2-723B-9548-88ED-5C5C46BB0C35}"/>
              </a:ext>
            </a:extLst>
          </p:cNvPr>
          <p:cNvSpPr txBox="1"/>
          <p:nvPr/>
        </p:nvSpPr>
        <p:spPr>
          <a:xfrm>
            <a:off x="3938142" y="1994064"/>
            <a:ext cx="482215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1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12000" b="1" i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1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20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1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19371040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0582F9-C8E5-F74D-851F-6F32FB8A8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47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51BF3A-E4FF-434B-BC46-A8B4CACDF1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6121" y="1101721"/>
            <a:ext cx="6146799" cy="552275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1F77BDE-90DC-A944-B944-9F9AA1E93E4A}"/>
              </a:ext>
            </a:extLst>
          </p:cNvPr>
          <p:cNvSpPr/>
          <p:nvPr/>
        </p:nvSpPr>
        <p:spPr>
          <a:xfrm>
            <a:off x="2960596" y="6624480"/>
            <a:ext cx="624540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seaborn.pydata.org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/generated/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seaborn.pairplot.html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E716478-2288-404C-A930-69774911F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88901"/>
            <a:ext cx="8229600" cy="708937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Iris Data Visualization</a:t>
            </a:r>
          </a:p>
        </p:txBody>
      </p:sp>
    </p:spTree>
    <p:extLst>
      <p:ext uri="{BB962C8B-B14F-4D97-AF65-F5344CB8AC3E}">
        <p14:creationId xmlns:p14="http://schemas.microsoft.com/office/powerpoint/2010/main" val="101778100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48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>
                <a:solidFill>
                  <a:schemeClr val="accent1"/>
                </a:solidFill>
              </a:rPr>
              <a:t>Python in Google Colab (Python101)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E2142D2-3D74-E746-AF4F-F845C8CB7B98}"/>
              </a:ext>
            </a:extLst>
          </p:cNvPr>
          <p:cNvSpPr/>
          <p:nvPr/>
        </p:nvSpPr>
        <p:spPr>
          <a:xfrm>
            <a:off x="1631504" y="662843"/>
            <a:ext cx="8928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https://colab.research.google.com/drive/1FEG6DnGvwfUbeo4zJ1zTunjMqf2RkCrT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6860AD-3083-D442-A89C-7EE006841B0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033" y="1039942"/>
            <a:ext cx="10164921" cy="5448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80350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0B5D78-FBA5-224C-A6CA-BE0E31F077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49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7EF84E7-2573-2E43-9842-3F294B65297E}"/>
              </a:ext>
            </a:extLst>
          </p:cNvPr>
          <p:cNvSpPr/>
          <p:nvPr/>
        </p:nvSpPr>
        <p:spPr>
          <a:xfrm>
            <a:off x="2033373" y="111037"/>
            <a:ext cx="8140357" cy="1200329"/>
          </a:xfrm>
          <a:prstGeom prst="rect">
            <a:avLst/>
          </a:prstGeom>
          <a:solidFill>
            <a:srgbClr val="FFD579"/>
          </a:solidFill>
        </p:spPr>
        <p:txBody>
          <a:bodyPr wrap="square">
            <a:spAutoFit/>
          </a:bodyPr>
          <a:lstStyle/>
          <a:p>
            <a:r>
              <a:rPr lang="en-US" dirty="0">
                <a:latin typeface="Courier" pitchFamily="2" charset="0"/>
              </a:rPr>
              <a:t>import seaborn as </a:t>
            </a:r>
            <a:r>
              <a:rPr lang="en-US" dirty="0" err="1">
                <a:latin typeface="Courier" pitchFamily="2" charset="0"/>
              </a:rPr>
              <a:t>sns</a:t>
            </a:r>
            <a:endParaRPr lang="en-US" dirty="0">
              <a:latin typeface="Courier" pitchFamily="2" charset="0"/>
            </a:endParaRPr>
          </a:p>
          <a:p>
            <a:r>
              <a:rPr lang="en-US" dirty="0" err="1">
                <a:latin typeface="Courier" pitchFamily="2" charset="0"/>
              </a:rPr>
              <a:t>sns.set</a:t>
            </a:r>
            <a:r>
              <a:rPr lang="en-US" dirty="0">
                <a:latin typeface="Courier" pitchFamily="2" charset="0"/>
              </a:rPr>
              <a:t>(style="ticks", </a:t>
            </a:r>
            <a:r>
              <a:rPr lang="en-US" dirty="0" err="1">
                <a:latin typeface="Courier" pitchFamily="2" charset="0"/>
              </a:rPr>
              <a:t>color_codes</a:t>
            </a:r>
            <a:r>
              <a:rPr lang="en-US" dirty="0">
                <a:latin typeface="Courier" pitchFamily="2" charset="0"/>
              </a:rPr>
              <a:t>=True)</a:t>
            </a:r>
          </a:p>
          <a:p>
            <a:r>
              <a:rPr lang="en-US" dirty="0">
                <a:latin typeface="Courier" pitchFamily="2" charset="0"/>
              </a:rPr>
              <a:t>iris = </a:t>
            </a:r>
            <a:r>
              <a:rPr lang="en-US" dirty="0" err="1">
                <a:latin typeface="Courier" pitchFamily="2" charset="0"/>
              </a:rPr>
              <a:t>sns.load_dataset</a:t>
            </a:r>
            <a:r>
              <a:rPr lang="en-US" dirty="0">
                <a:latin typeface="Courier" pitchFamily="2" charset="0"/>
              </a:rPr>
              <a:t>("iris")</a:t>
            </a:r>
          </a:p>
          <a:p>
            <a:r>
              <a:rPr lang="en-US" dirty="0">
                <a:latin typeface="Courier" pitchFamily="2" charset="0"/>
              </a:rPr>
              <a:t>g = </a:t>
            </a:r>
            <a:r>
              <a:rPr lang="en-US" dirty="0" err="1">
                <a:latin typeface="Courier" pitchFamily="2" charset="0"/>
              </a:rPr>
              <a:t>sns.pairplot</a:t>
            </a:r>
            <a:r>
              <a:rPr lang="en-US" dirty="0">
                <a:latin typeface="Courier" pitchFamily="2" charset="0"/>
              </a:rPr>
              <a:t>(iris, hue="species")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1C08010-AF94-5240-A91E-B7EB9BB4C5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9807" y="1373477"/>
            <a:ext cx="5879069" cy="528220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6A597D6-2F37-7B43-A5E1-87896D7BA4E4}"/>
              </a:ext>
            </a:extLst>
          </p:cNvPr>
          <p:cNvSpPr/>
          <p:nvPr/>
        </p:nvSpPr>
        <p:spPr>
          <a:xfrm>
            <a:off x="2960596" y="6624480"/>
            <a:ext cx="624540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seaborn.pydata.org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/generated/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seaborn.pairplot.html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4545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58800" y="306387"/>
            <a:ext cx="11112500" cy="6245225"/>
          </a:xfrm>
        </p:spPr>
        <p:txBody>
          <a:bodyPr/>
          <a:lstStyle/>
          <a:p>
            <a:r>
              <a:rPr lang="en-US" altLang="zh-TW" sz="80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Machine Learning: </a:t>
            </a:r>
            <a:br>
              <a:rPr lang="en-US" altLang="zh-TW" sz="80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72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Supervised and Unsupervised Learning; </a:t>
            </a:r>
            <a:br>
              <a:rPr lang="en-US" altLang="zh-TW" sz="72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72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The Theory of Learning </a:t>
            </a:r>
            <a:br>
              <a:rPr lang="en-US" altLang="zh-TW" sz="72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72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and Ensemble Learning</a:t>
            </a:r>
            <a:endParaRPr lang="zh-TW" altLang="en-US" sz="7200" dirty="0">
              <a:solidFill>
                <a:srgbClr val="FF0000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168019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65A904-2624-3B41-9360-B61F78CBF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50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18B7AC0-268C-F841-ABE7-98FF1F741F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6130" y="2746868"/>
            <a:ext cx="8232569" cy="3581400"/>
          </a:xfrm>
          <a:prstGeom prst="rect">
            <a:avLst/>
          </a:prstGeom>
        </p:spPr>
      </p:pic>
      <p:sp>
        <p:nvSpPr>
          <p:cNvPr id="7" name="Rectangle 1">
            <a:extLst>
              <a:ext uri="{FF2B5EF4-FFF2-40B4-BE49-F238E27FC236}">
                <a16:creationId xmlns:a16="http://schemas.microsoft.com/office/drawing/2014/main" id="{8D103D1B-0409-0E4D-B8E1-5C8EFC018D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5520" y="116632"/>
            <a:ext cx="8713788" cy="2352248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b="1" dirty="0">
                <a:latin typeface="Courier" charset="0"/>
                <a:ea typeface="標楷體" charset="-120"/>
              </a:rPr>
              <a:t>import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numpy</a:t>
            </a:r>
            <a:r>
              <a:rPr lang="en-US" altLang="en-US" b="1" dirty="0">
                <a:latin typeface="Courier" charset="0"/>
                <a:ea typeface="標楷體" charset="-120"/>
              </a:rPr>
              <a:t> as np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import pandas as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pd</a:t>
            </a:r>
            <a:endParaRPr lang="en-US" altLang="en-US" b="1" dirty="0">
              <a:latin typeface="Courier" charset="0"/>
              <a:ea typeface="標楷體" charset="-120"/>
            </a:endParaRP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%matplotlib inline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import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matplotlib.pyplot</a:t>
            </a:r>
            <a:r>
              <a:rPr lang="en-US" altLang="en-US" b="1" dirty="0">
                <a:latin typeface="Courier" charset="0"/>
                <a:ea typeface="標楷體" charset="-120"/>
              </a:rPr>
              <a:t> as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plt</a:t>
            </a:r>
            <a:endParaRPr lang="en-US" altLang="en-US" b="1" dirty="0">
              <a:latin typeface="Courier" charset="0"/>
              <a:ea typeface="標楷體" charset="-120"/>
            </a:endParaRP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import seaborn as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sns</a:t>
            </a:r>
            <a:endParaRPr lang="en-US" altLang="en-US" b="1" dirty="0">
              <a:latin typeface="Courier" charset="0"/>
              <a:ea typeface="標楷體" charset="-120"/>
            </a:endParaRP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from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pandas.plotting</a:t>
            </a:r>
            <a:r>
              <a:rPr lang="en-US" altLang="en-US" b="1" dirty="0">
                <a:latin typeface="Courier" charset="0"/>
                <a:ea typeface="標楷體" charset="-120"/>
              </a:rPr>
              <a:t> import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scatter_matrix</a:t>
            </a:r>
            <a:endParaRPr lang="en-US" altLang="en-US" b="1" dirty="0">
              <a:latin typeface="Courier" charset="0"/>
              <a:ea typeface="標楷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1993770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65A904-2624-3B41-9360-B61F78CBF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51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C40B19-5280-074F-A879-54A901C194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7730" y="2390140"/>
            <a:ext cx="8681578" cy="3903980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0D49F613-1A16-9948-8B11-9B7FAA9C9B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5520" y="116633"/>
            <a:ext cx="8713788" cy="1961371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b="1" dirty="0" err="1">
                <a:latin typeface="Courier" charset="0"/>
                <a:ea typeface="標楷體" charset="-120"/>
              </a:rPr>
              <a:t>url</a:t>
            </a:r>
            <a:r>
              <a:rPr lang="en-US" altLang="en-US" b="1" dirty="0">
                <a:latin typeface="Courier" charset="0"/>
                <a:ea typeface="標楷體" charset="-120"/>
              </a:rPr>
              <a:t> = </a:t>
            </a:r>
            <a:r>
              <a:rPr lang="en-US" altLang="en-US" sz="1200" b="1" dirty="0">
                <a:latin typeface="Courier" charset="0"/>
                <a:ea typeface="標楷體" charset="-120"/>
              </a:rPr>
              <a:t>"https://</a:t>
            </a:r>
            <a:r>
              <a:rPr lang="en-US" altLang="en-US" sz="1200" b="1" dirty="0" err="1">
                <a:latin typeface="Courier" charset="0"/>
                <a:ea typeface="標楷體" charset="-120"/>
              </a:rPr>
              <a:t>archive.ics.uci.edu</a:t>
            </a:r>
            <a:r>
              <a:rPr lang="en-US" altLang="en-US" sz="1200" b="1" dirty="0">
                <a:latin typeface="Courier" charset="0"/>
                <a:ea typeface="標楷體" charset="-120"/>
              </a:rPr>
              <a:t>/ml/machine-learning-databases/iris/</a:t>
            </a:r>
            <a:r>
              <a:rPr lang="en-US" altLang="en-US" sz="1200" b="1" dirty="0" err="1">
                <a:latin typeface="Courier" charset="0"/>
                <a:ea typeface="標楷體" charset="-120"/>
              </a:rPr>
              <a:t>iris.data</a:t>
            </a:r>
            <a:r>
              <a:rPr lang="en-US" altLang="en-US" sz="1200" b="1" dirty="0">
                <a:latin typeface="Courier" charset="0"/>
                <a:ea typeface="標楷體" charset="-120"/>
              </a:rPr>
              <a:t>"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names = [</a:t>
            </a:r>
            <a:r>
              <a:rPr lang="en-US" altLang="en-US" sz="1200" b="1" dirty="0">
                <a:latin typeface="Courier" charset="0"/>
                <a:ea typeface="標楷體" charset="-120"/>
              </a:rPr>
              <a:t>'sepal-length', 'sepal-width', 'petal-length', 'petal-width', 'class'</a:t>
            </a:r>
            <a:r>
              <a:rPr lang="en-US" altLang="en-US" b="1" dirty="0">
                <a:latin typeface="Courier" charset="0"/>
                <a:ea typeface="標楷體" charset="-120"/>
              </a:rPr>
              <a:t>]</a:t>
            </a:r>
          </a:p>
          <a:p>
            <a:r>
              <a:rPr lang="en-US" altLang="en-US" b="1" dirty="0" err="1">
                <a:latin typeface="Courier" charset="0"/>
                <a:ea typeface="標楷體" charset="-120"/>
              </a:rPr>
              <a:t>df</a:t>
            </a:r>
            <a:r>
              <a:rPr lang="en-US" altLang="en-US" b="1" dirty="0">
                <a:latin typeface="Courier" charset="0"/>
                <a:ea typeface="標楷體" charset="-120"/>
              </a:rPr>
              <a:t> =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pd.read_csv</a:t>
            </a:r>
            <a:r>
              <a:rPr lang="en-US" altLang="en-US" b="1" dirty="0">
                <a:latin typeface="Courier" charset="0"/>
                <a:ea typeface="標楷體" charset="-120"/>
              </a:rPr>
              <a:t>(</a:t>
            </a:r>
            <a:r>
              <a:rPr lang="en-US" altLang="en-US" b="1" dirty="0" err="1">
                <a:latin typeface="Courier" charset="0"/>
                <a:ea typeface="標楷體" charset="-120"/>
              </a:rPr>
              <a:t>url</a:t>
            </a:r>
            <a:r>
              <a:rPr lang="en-US" altLang="en-US" b="1" dirty="0">
                <a:latin typeface="Courier" charset="0"/>
                <a:ea typeface="標楷體" charset="-120"/>
              </a:rPr>
              <a:t>, names=names)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print(</a:t>
            </a:r>
            <a:r>
              <a:rPr lang="en-US" altLang="en-US" b="1" dirty="0" err="1">
                <a:latin typeface="Courier" charset="0"/>
                <a:ea typeface="標楷體" charset="-120"/>
              </a:rPr>
              <a:t>df.head</a:t>
            </a:r>
            <a:r>
              <a:rPr lang="en-US" altLang="en-US" b="1" dirty="0">
                <a:latin typeface="Courier" charset="0"/>
                <a:ea typeface="標楷體" charset="-120"/>
              </a:rPr>
              <a:t>(10))</a:t>
            </a:r>
          </a:p>
        </p:txBody>
      </p:sp>
    </p:spTree>
    <p:extLst>
      <p:ext uri="{BB962C8B-B14F-4D97-AF65-F5344CB8AC3E}">
        <p14:creationId xmlns:p14="http://schemas.microsoft.com/office/powerpoint/2010/main" val="352343403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65A904-2624-3B41-9360-B61F78CBF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52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8939CB-C7ED-164D-B681-03C132F833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9120" y="1905000"/>
            <a:ext cx="8621166" cy="3093720"/>
          </a:xfrm>
          <a:prstGeom prst="rect">
            <a:avLst/>
          </a:prstGeom>
        </p:spPr>
      </p:pic>
      <p:sp>
        <p:nvSpPr>
          <p:cNvPr id="7" name="Rectangle 1">
            <a:extLst>
              <a:ext uri="{FF2B5EF4-FFF2-40B4-BE49-F238E27FC236}">
                <a16:creationId xmlns:a16="http://schemas.microsoft.com/office/drawing/2014/main" id="{8A50662A-4510-2B48-84C4-F4E106159E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5520" y="116632"/>
            <a:ext cx="8713788" cy="1270208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sz="6000" b="1" dirty="0" err="1">
                <a:latin typeface="Courier" charset="0"/>
                <a:ea typeface="標楷體" charset="-120"/>
              </a:rPr>
              <a:t>df.tail</a:t>
            </a:r>
            <a:r>
              <a:rPr lang="en-US" altLang="en-US" sz="6000" b="1" dirty="0">
                <a:latin typeface="Courier" charset="0"/>
                <a:ea typeface="標楷體" charset="-120"/>
              </a:rPr>
              <a:t>(10)</a:t>
            </a:r>
          </a:p>
        </p:txBody>
      </p:sp>
    </p:spTree>
    <p:extLst>
      <p:ext uri="{BB962C8B-B14F-4D97-AF65-F5344CB8AC3E}">
        <p14:creationId xmlns:p14="http://schemas.microsoft.com/office/powerpoint/2010/main" val="251728814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65A904-2624-3B41-9360-B61F78CBF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53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0EA6AE-7849-2046-A22D-386B6D8FE0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4830" y="2087880"/>
            <a:ext cx="8592715" cy="3276600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A8BB3A47-17C0-424E-B0DA-877C9F01D4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5520" y="116632"/>
            <a:ext cx="8713788" cy="1285448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sz="7200" b="1" dirty="0" err="1">
                <a:latin typeface="Courier" charset="0"/>
                <a:ea typeface="標楷體" charset="-120"/>
              </a:rPr>
              <a:t>df.describe</a:t>
            </a:r>
            <a:r>
              <a:rPr lang="en-US" altLang="en-US" sz="7200" b="1" dirty="0">
                <a:latin typeface="Courier" charset="0"/>
                <a:ea typeface="標楷體" charset="-120"/>
              </a:rPr>
              <a:t>()</a:t>
            </a:r>
          </a:p>
        </p:txBody>
      </p:sp>
    </p:spTree>
    <p:extLst>
      <p:ext uri="{BB962C8B-B14F-4D97-AF65-F5344CB8AC3E}">
        <p14:creationId xmlns:p14="http://schemas.microsoft.com/office/powerpoint/2010/main" val="37748145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65A904-2624-3B41-9360-B61F78CBF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54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65B27F-6646-1A4F-8921-42F3F3E0B8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0" y="1470584"/>
            <a:ext cx="5528310" cy="5113272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0AFB27F4-0D43-FE4A-829B-F37CCD1261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5040" y="116632"/>
            <a:ext cx="8713788" cy="1252176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sz="2800" b="1" dirty="0">
                <a:latin typeface="Courier" charset="0"/>
                <a:ea typeface="標楷體" charset="-120"/>
              </a:rPr>
              <a:t>print(</a:t>
            </a:r>
            <a:r>
              <a:rPr lang="en-US" altLang="en-US" sz="2800" b="1" dirty="0" err="1">
                <a:latin typeface="Courier" charset="0"/>
                <a:ea typeface="標楷體" charset="-120"/>
              </a:rPr>
              <a:t>df.info</a:t>
            </a:r>
            <a:r>
              <a:rPr lang="en-US" altLang="en-US" sz="2800" b="1" dirty="0">
                <a:latin typeface="Courier" charset="0"/>
                <a:ea typeface="標楷體" charset="-120"/>
              </a:rPr>
              <a:t>())</a:t>
            </a:r>
          </a:p>
          <a:p>
            <a:r>
              <a:rPr lang="en-US" altLang="en-US" sz="2800" b="1" dirty="0">
                <a:latin typeface="Courier" charset="0"/>
                <a:ea typeface="標楷體" charset="-120"/>
              </a:rPr>
              <a:t>print(</a:t>
            </a:r>
            <a:r>
              <a:rPr lang="en-US" altLang="en-US" sz="2800" b="1" dirty="0" err="1">
                <a:latin typeface="Courier" charset="0"/>
                <a:ea typeface="標楷體" charset="-120"/>
              </a:rPr>
              <a:t>df.shape</a:t>
            </a:r>
            <a:r>
              <a:rPr lang="en-US" altLang="en-US" sz="2800" b="1" dirty="0">
                <a:latin typeface="Courier" charset="0"/>
                <a:ea typeface="標楷體" charset="-12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16567500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65A904-2624-3B41-9360-B61F78CBF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55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06655D-2FB9-FC48-A532-4F1B79DAD3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2586" y="1554480"/>
            <a:ext cx="8038214" cy="3840480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6E45D67A-BFA5-A441-9BA9-2ED62FFE42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5520" y="116632"/>
            <a:ext cx="8713788" cy="757212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sz="3200" b="1" dirty="0" err="1">
                <a:latin typeface="Courier" charset="0"/>
                <a:ea typeface="標楷體" charset="-120"/>
              </a:rPr>
              <a:t>df.groupby</a:t>
            </a:r>
            <a:r>
              <a:rPr lang="en-US" altLang="en-US" sz="3200" b="1" dirty="0">
                <a:latin typeface="Courier" charset="0"/>
                <a:ea typeface="標楷體" charset="-120"/>
              </a:rPr>
              <a:t>('class').size()</a:t>
            </a:r>
          </a:p>
        </p:txBody>
      </p:sp>
    </p:spTree>
    <p:extLst>
      <p:ext uri="{BB962C8B-B14F-4D97-AF65-F5344CB8AC3E}">
        <p14:creationId xmlns:p14="http://schemas.microsoft.com/office/powerpoint/2010/main" val="48477846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65A904-2624-3B41-9360-B61F78CBF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56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B3596C-6942-5248-A650-3E1491BE6BB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6590" y="1417320"/>
            <a:ext cx="6058602" cy="5348148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61775553-45B7-B24D-AE5F-AAA48C790C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5520" y="116632"/>
            <a:ext cx="8713788" cy="1224488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b="1" dirty="0" err="1">
                <a:latin typeface="Courier" charset="0"/>
                <a:ea typeface="標楷體" charset="-120"/>
              </a:rPr>
              <a:t>plt.rcParams</a:t>
            </a:r>
            <a:r>
              <a:rPr lang="en-US" altLang="en-US" b="1" dirty="0">
                <a:latin typeface="Courier" charset="0"/>
                <a:ea typeface="標楷體" charset="-120"/>
              </a:rPr>
              <a:t>["</a:t>
            </a:r>
            <a:r>
              <a:rPr lang="en-US" altLang="en-US" b="1" dirty="0" err="1">
                <a:latin typeface="Courier" charset="0"/>
                <a:ea typeface="標楷體" charset="-120"/>
              </a:rPr>
              <a:t>figure.figsize</a:t>
            </a:r>
            <a:r>
              <a:rPr lang="en-US" altLang="en-US" b="1" dirty="0">
                <a:latin typeface="Courier" charset="0"/>
                <a:ea typeface="標楷體" charset="-120"/>
              </a:rPr>
              <a:t>"] = (10,8)</a:t>
            </a:r>
          </a:p>
          <a:p>
            <a:r>
              <a:rPr lang="en-US" altLang="en-US" b="1" dirty="0" err="1">
                <a:latin typeface="Courier" charset="0"/>
                <a:ea typeface="標楷體" charset="-120"/>
              </a:rPr>
              <a:t>df.plot</a:t>
            </a:r>
            <a:r>
              <a:rPr lang="en-US" altLang="en-US" b="1" dirty="0">
                <a:latin typeface="Courier" charset="0"/>
                <a:ea typeface="標楷體" charset="-120"/>
              </a:rPr>
              <a:t>(</a:t>
            </a:r>
            <a:r>
              <a:rPr lang="en-US" altLang="en-US" sz="1300" b="1" dirty="0">
                <a:latin typeface="Courier" charset="0"/>
                <a:ea typeface="標楷體" charset="-120"/>
              </a:rPr>
              <a:t>kind='box', subplots=True, layout=(2,2), </a:t>
            </a:r>
            <a:r>
              <a:rPr lang="en-US" altLang="en-US" sz="1300" b="1" dirty="0" err="1">
                <a:latin typeface="Courier" charset="0"/>
                <a:ea typeface="標楷體" charset="-120"/>
              </a:rPr>
              <a:t>sharex</a:t>
            </a:r>
            <a:r>
              <a:rPr lang="en-US" altLang="en-US" sz="1300" b="1" dirty="0">
                <a:latin typeface="Courier" charset="0"/>
                <a:ea typeface="標楷體" charset="-120"/>
              </a:rPr>
              <a:t>=False, </a:t>
            </a:r>
            <a:r>
              <a:rPr lang="en-US" altLang="en-US" sz="1300" b="1" dirty="0" err="1">
                <a:latin typeface="Courier" charset="0"/>
                <a:ea typeface="標楷體" charset="-120"/>
              </a:rPr>
              <a:t>sharey</a:t>
            </a:r>
            <a:r>
              <a:rPr lang="en-US" altLang="en-US" sz="1300" b="1" dirty="0">
                <a:latin typeface="Courier" charset="0"/>
                <a:ea typeface="標楷體" charset="-120"/>
              </a:rPr>
              <a:t>=False</a:t>
            </a:r>
            <a:r>
              <a:rPr lang="en-US" altLang="en-US" b="1" dirty="0">
                <a:latin typeface="Courier" charset="0"/>
                <a:ea typeface="標楷體" charset="-120"/>
              </a:rPr>
              <a:t>)</a:t>
            </a:r>
          </a:p>
          <a:p>
            <a:r>
              <a:rPr lang="en-US" altLang="en-US" b="1" dirty="0" err="1">
                <a:latin typeface="Courier" charset="0"/>
                <a:ea typeface="標楷體" charset="-120"/>
              </a:rPr>
              <a:t>plt.show</a:t>
            </a:r>
            <a:r>
              <a:rPr lang="en-US" altLang="en-US" b="1" dirty="0">
                <a:latin typeface="Courier" charset="0"/>
                <a:ea typeface="標楷體" charset="-120"/>
              </a:rPr>
              <a:t>()</a:t>
            </a:r>
          </a:p>
        </p:txBody>
      </p:sp>
    </p:spTree>
    <p:extLst>
      <p:ext uri="{BB962C8B-B14F-4D97-AF65-F5344CB8AC3E}">
        <p14:creationId xmlns:p14="http://schemas.microsoft.com/office/powerpoint/2010/main" val="233246670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65A904-2624-3B41-9360-B61F78CBF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57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D04890-335A-AC4A-B8D5-E7499E88388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2761" y="932474"/>
            <a:ext cx="6505423" cy="5788543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7EF9A5AD-5AFC-1D4F-A832-6FEB2D5E0A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5520" y="116632"/>
            <a:ext cx="8713788" cy="757212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b="1" dirty="0" err="1">
                <a:latin typeface="Courier" charset="0"/>
                <a:ea typeface="標楷體" charset="-120"/>
              </a:rPr>
              <a:t>df.hist</a:t>
            </a:r>
            <a:r>
              <a:rPr lang="en-US" altLang="en-US" b="1" dirty="0">
                <a:latin typeface="Courier" charset="0"/>
                <a:ea typeface="標楷體" charset="-120"/>
              </a:rPr>
              <a:t>()</a:t>
            </a:r>
          </a:p>
          <a:p>
            <a:r>
              <a:rPr lang="en-US" altLang="en-US" b="1" dirty="0" err="1">
                <a:latin typeface="Courier" charset="0"/>
                <a:ea typeface="標楷體" charset="-120"/>
              </a:rPr>
              <a:t>plt.show</a:t>
            </a:r>
            <a:r>
              <a:rPr lang="en-US" altLang="en-US" b="1" dirty="0">
                <a:latin typeface="Courier" charset="0"/>
                <a:ea typeface="標楷體" charset="-120"/>
              </a:rPr>
              <a:t>()</a:t>
            </a:r>
          </a:p>
        </p:txBody>
      </p:sp>
    </p:spTree>
    <p:extLst>
      <p:ext uri="{BB962C8B-B14F-4D97-AF65-F5344CB8AC3E}">
        <p14:creationId xmlns:p14="http://schemas.microsoft.com/office/powerpoint/2010/main" val="326166298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65A904-2624-3B41-9360-B61F78CBF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58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6691EC-E98E-0643-AEE0-DBFDB73418A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953041"/>
            <a:ext cx="6450330" cy="5653216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7583C3DC-C0F2-5E49-BB10-753D70A136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5520" y="116632"/>
            <a:ext cx="8713788" cy="757212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b="1" dirty="0" err="1">
                <a:latin typeface="Courier" charset="0"/>
                <a:ea typeface="標楷體" charset="-120"/>
              </a:rPr>
              <a:t>scatter_matrix</a:t>
            </a:r>
            <a:r>
              <a:rPr lang="en-US" altLang="en-US" b="1" dirty="0">
                <a:latin typeface="Courier" charset="0"/>
                <a:ea typeface="標楷體" charset="-120"/>
              </a:rPr>
              <a:t>(</a:t>
            </a:r>
            <a:r>
              <a:rPr lang="en-US" altLang="en-US" b="1" dirty="0" err="1">
                <a:latin typeface="Courier" charset="0"/>
                <a:ea typeface="標楷體" charset="-120"/>
              </a:rPr>
              <a:t>df</a:t>
            </a:r>
            <a:r>
              <a:rPr lang="en-US" altLang="en-US" b="1" dirty="0">
                <a:latin typeface="Courier" charset="0"/>
                <a:ea typeface="標楷體" charset="-120"/>
              </a:rPr>
              <a:t>)</a:t>
            </a:r>
          </a:p>
          <a:p>
            <a:r>
              <a:rPr lang="en-US" altLang="en-US" b="1" dirty="0" err="1">
                <a:latin typeface="Courier" charset="0"/>
                <a:ea typeface="標楷體" charset="-120"/>
              </a:rPr>
              <a:t>plt.show</a:t>
            </a:r>
            <a:r>
              <a:rPr lang="en-US" altLang="en-US" b="1" dirty="0">
                <a:latin typeface="Courier" charset="0"/>
                <a:ea typeface="標楷體" charset="-120"/>
              </a:rPr>
              <a:t>()</a:t>
            </a:r>
          </a:p>
        </p:txBody>
      </p:sp>
    </p:spTree>
    <p:extLst>
      <p:ext uri="{BB962C8B-B14F-4D97-AF65-F5344CB8AC3E}">
        <p14:creationId xmlns:p14="http://schemas.microsoft.com/office/powerpoint/2010/main" val="369085119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65A904-2624-3B41-9360-B61F78CBF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59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0C6471-7BF5-E443-9879-80E5EA7AD71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6601" y="707955"/>
            <a:ext cx="6115709" cy="5898303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99E22607-2ED6-6846-97F3-3191C08DE6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5520" y="116632"/>
            <a:ext cx="8713788" cy="506516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b="1" dirty="0" err="1">
                <a:latin typeface="Courier" charset="0"/>
                <a:ea typeface="標楷體" charset="-120"/>
              </a:rPr>
              <a:t>sns.pairplot</a:t>
            </a:r>
            <a:r>
              <a:rPr lang="en-US" altLang="en-US" b="1" dirty="0">
                <a:latin typeface="Courier" charset="0"/>
                <a:ea typeface="標楷體" charset="-120"/>
              </a:rPr>
              <a:t>(</a:t>
            </a:r>
            <a:r>
              <a:rPr lang="en-US" altLang="en-US" b="1" dirty="0" err="1">
                <a:latin typeface="Courier" charset="0"/>
                <a:ea typeface="標楷體" charset="-120"/>
              </a:rPr>
              <a:t>df</a:t>
            </a:r>
            <a:r>
              <a:rPr lang="en-US" altLang="en-US" b="1" dirty="0">
                <a:latin typeface="Courier" charset="0"/>
                <a:ea typeface="標楷體" charset="-120"/>
              </a:rPr>
              <a:t>, hue="class", size=2)</a:t>
            </a:r>
          </a:p>
        </p:txBody>
      </p:sp>
    </p:spTree>
    <p:extLst>
      <p:ext uri="{BB962C8B-B14F-4D97-AF65-F5344CB8AC3E}">
        <p14:creationId xmlns:p14="http://schemas.microsoft.com/office/powerpoint/2010/main" val="24020420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A5A5D8-1366-7F4E-8684-40F571C5E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749300"/>
          </a:xfrm>
        </p:spPr>
        <p:txBody>
          <a:bodyPr>
            <a:normAutofit fontScale="90000"/>
          </a:bodyPr>
          <a:lstStyle/>
          <a:p>
            <a:r>
              <a:rPr lang="en-US" sz="5400" dirty="0">
                <a:solidFill>
                  <a:schemeClr val="tx2"/>
                </a:solidFill>
              </a:rPr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C8173C-66A3-264E-94CB-06DA62308A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023938"/>
            <a:ext cx="11163300" cy="5559424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4600" dirty="0"/>
              <a:t>Machine Learning</a:t>
            </a:r>
          </a:p>
          <a:p>
            <a:pPr lvl="1">
              <a:lnSpc>
                <a:spcPct val="120000"/>
              </a:lnSpc>
              <a:spcAft>
                <a:spcPts val="0"/>
              </a:spcAft>
            </a:pPr>
            <a:r>
              <a:rPr lang="en-US" sz="4000" dirty="0"/>
              <a:t>Supervised Learning</a:t>
            </a:r>
          </a:p>
          <a:p>
            <a:pPr lvl="1">
              <a:lnSpc>
                <a:spcPct val="120000"/>
              </a:lnSpc>
              <a:spcAft>
                <a:spcPts val="0"/>
              </a:spcAft>
            </a:pPr>
            <a:r>
              <a:rPr lang="en-US" sz="4000" dirty="0"/>
              <a:t>Unsupervised Learning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4600" dirty="0"/>
              <a:t>The Theory of Learning</a:t>
            </a:r>
          </a:p>
          <a:p>
            <a:pPr lvl="1">
              <a:lnSpc>
                <a:spcPct val="120000"/>
              </a:lnSpc>
              <a:spcAft>
                <a:spcPts val="0"/>
              </a:spcAft>
            </a:pPr>
            <a:r>
              <a:rPr lang="en-US" sz="4000" dirty="0"/>
              <a:t>Computational Learning Theory</a:t>
            </a:r>
          </a:p>
          <a:p>
            <a:pPr lvl="1">
              <a:lnSpc>
                <a:spcPct val="120000"/>
              </a:lnSpc>
              <a:spcAft>
                <a:spcPts val="0"/>
              </a:spcAft>
            </a:pPr>
            <a:r>
              <a:rPr lang="en-US" sz="4000" dirty="0"/>
              <a:t>Probably Approximately Correct (PAC) Learning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4600" dirty="0"/>
              <a:t>Ensemble Learning</a:t>
            </a:r>
          </a:p>
          <a:p>
            <a:pPr lvl="1">
              <a:lnSpc>
                <a:spcPct val="120000"/>
              </a:lnSpc>
              <a:spcAft>
                <a:spcPts val="0"/>
              </a:spcAft>
            </a:pPr>
            <a:r>
              <a:rPr lang="en-US" sz="4000" dirty="0"/>
              <a:t>Bagging: Random Forests (RF)</a:t>
            </a:r>
          </a:p>
          <a:p>
            <a:pPr lvl="1">
              <a:lnSpc>
                <a:spcPct val="120000"/>
              </a:lnSpc>
              <a:spcAft>
                <a:spcPts val="0"/>
              </a:spcAft>
            </a:pPr>
            <a:r>
              <a:rPr lang="en-US" sz="4000" dirty="0"/>
              <a:t>Boosting: Gradient Boosting, </a:t>
            </a:r>
            <a:r>
              <a:rPr lang="en-US" sz="4000" dirty="0" err="1"/>
              <a:t>XGBoost</a:t>
            </a:r>
            <a:r>
              <a:rPr lang="en-US" sz="4000" dirty="0"/>
              <a:t>, </a:t>
            </a:r>
            <a:r>
              <a:rPr lang="en-US" sz="4000" dirty="0" err="1"/>
              <a:t>LightGBM</a:t>
            </a:r>
            <a:r>
              <a:rPr lang="en-US" sz="4000" dirty="0"/>
              <a:t>, </a:t>
            </a:r>
            <a:r>
              <a:rPr lang="en-US" sz="4000" dirty="0" err="1"/>
              <a:t>CatBoost</a:t>
            </a:r>
            <a:endParaRPr lang="en-US" sz="4000" dirty="0"/>
          </a:p>
          <a:p>
            <a:pPr lvl="1">
              <a:lnSpc>
                <a:spcPct val="120000"/>
              </a:lnSpc>
              <a:spcAft>
                <a:spcPts val="0"/>
              </a:spcAft>
            </a:pPr>
            <a:r>
              <a:rPr lang="en-US" sz="4000" dirty="0"/>
              <a:t>Stacking</a:t>
            </a:r>
          </a:p>
          <a:p>
            <a:pPr lvl="1">
              <a:lnSpc>
                <a:spcPct val="120000"/>
              </a:lnSpc>
              <a:spcAft>
                <a:spcPts val="0"/>
              </a:spcAft>
            </a:pPr>
            <a:r>
              <a:rPr lang="en-US" sz="4000" dirty="0"/>
              <a:t>Online learning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4600" dirty="0"/>
              <a:t>Meta Learning: Learning to Learn</a:t>
            </a:r>
          </a:p>
          <a:p>
            <a:endParaRPr lang="en-US" sz="4400" dirty="0"/>
          </a:p>
          <a:p>
            <a:endParaRPr lang="en-US" sz="4400" dirty="0"/>
          </a:p>
          <a:p>
            <a:endParaRPr lang="en-US" sz="4400" dirty="0"/>
          </a:p>
          <a:p>
            <a:endParaRPr lang="en-US" sz="4400" dirty="0"/>
          </a:p>
          <a:p>
            <a:endParaRPr lang="en-US" sz="4400" dirty="0"/>
          </a:p>
          <a:p>
            <a:endParaRPr lang="en-US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87625A-1DE5-8B41-BA0C-CF9F24443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9235423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38D9D0-EE05-E744-B9B4-A3505E4CC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8424" y="274638"/>
            <a:ext cx="9498842" cy="6245225"/>
          </a:xfrm>
        </p:spPr>
        <p:txBody>
          <a:bodyPr/>
          <a:lstStyle/>
          <a:p>
            <a:r>
              <a:rPr lang="en-US" sz="8000" dirty="0">
                <a:solidFill>
                  <a:srgbClr val="C00000"/>
                </a:solidFill>
              </a:rPr>
              <a:t>Machine Learning: </a:t>
            </a:r>
            <a:br>
              <a:rPr lang="en-US" sz="8000" dirty="0">
                <a:solidFill>
                  <a:srgbClr val="C00000"/>
                </a:solidFill>
              </a:rPr>
            </a:br>
            <a:r>
              <a:rPr lang="en-US" sz="7200" dirty="0">
                <a:solidFill>
                  <a:srgbClr val="C00000"/>
                </a:solidFill>
              </a:rPr>
              <a:t>Supervised Learning:</a:t>
            </a:r>
            <a:br>
              <a:rPr lang="en-US" sz="8000" dirty="0">
                <a:solidFill>
                  <a:srgbClr val="C00000"/>
                </a:solidFill>
              </a:rPr>
            </a:br>
            <a:r>
              <a:rPr lang="en-US" sz="8000" dirty="0">
                <a:solidFill>
                  <a:srgbClr val="C00000"/>
                </a:solidFill>
              </a:rPr>
              <a:t>Classification </a:t>
            </a:r>
            <a:br>
              <a:rPr lang="en-US" sz="8000" dirty="0">
                <a:solidFill>
                  <a:srgbClr val="C00000"/>
                </a:solidFill>
              </a:rPr>
            </a:br>
            <a:r>
              <a:rPr lang="en-US" sz="8000" dirty="0">
                <a:solidFill>
                  <a:srgbClr val="C00000"/>
                </a:solidFill>
              </a:rPr>
              <a:t>and </a:t>
            </a:r>
            <a:br>
              <a:rPr lang="en-US" sz="8000" dirty="0">
                <a:solidFill>
                  <a:srgbClr val="C00000"/>
                </a:solidFill>
              </a:rPr>
            </a:br>
            <a:r>
              <a:rPr lang="en-US" sz="8000" dirty="0">
                <a:solidFill>
                  <a:srgbClr val="C00000"/>
                </a:solidFill>
              </a:rPr>
              <a:t>Prediction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7C7D2B-6748-B04A-8425-539708696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5023492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021E3B-1EE8-E744-9F39-84367D990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61</a:t>
            </a:fld>
            <a:endParaRPr lang="zh-TW" altLang="en-US"/>
          </a:p>
        </p:txBody>
      </p:sp>
      <p:sp>
        <p:nvSpPr>
          <p:cNvPr id="6" name="矩形 4">
            <a:extLst>
              <a:ext uri="{FF2B5EF4-FFF2-40B4-BE49-F238E27FC236}">
                <a16:creationId xmlns:a16="http://schemas.microsoft.com/office/drawing/2014/main" id="{4163D7AB-7BD2-BF44-A175-DB63167701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9249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918C6A-2211-8347-BA3F-3E58E53EF91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0901" y="789718"/>
            <a:ext cx="5475310" cy="5865667"/>
          </a:xfrm>
          <a:prstGeom prst="rect">
            <a:avLst/>
          </a:prstGeom>
        </p:spPr>
      </p:pic>
      <p:sp>
        <p:nvSpPr>
          <p:cNvPr id="12" name="圓角矩形 5">
            <a:extLst>
              <a:ext uri="{FF2B5EF4-FFF2-40B4-BE49-F238E27FC236}">
                <a16:creationId xmlns:a16="http://schemas.microsoft.com/office/drawing/2014/main" id="{EBEB4B97-7DA5-E84F-B100-1874B417C18F}"/>
              </a:ext>
            </a:extLst>
          </p:cNvPr>
          <p:cNvSpPr/>
          <p:nvPr/>
        </p:nvSpPr>
        <p:spPr>
          <a:xfrm>
            <a:off x="5167910" y="1196752"/>
            <a:ext cx="5545967" cy="2016224"/>
          </a:xfrm>
          <a:prstGeom prst="roundRect">
            <a:avLst>
              <a:gd name="adj" fmla="val 8260"/>
            </a:avLst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1389D9EC-F22B-234E-9259-31B0000118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2326" y="1340768"/>
            <a:ext cx="3385911" cy="1512168"/>
          </a:xfrm>
          <a:prstGeom prst="roundRect">
            <a:avLst>
              <a:gd name="adj" fmla="val 10737"/>
            </a:avLst>
          </a:prstGeom>
          <a:solidFill>
            <a:srgbClr val="FFD579"/>
          </a:solidFill>
          <a:ln w="28575">
            <a:solidFill>
              <a:schemeClr val="accent6">
                <a:lumMod val="75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600" b="1" dirty="0">
                <a:solidFill>
                  <a:srgbClr val="C00000"/>
                </a:solidFill>
              </a:rPr>
              <a:t>Prediction</a:t>
            </a:r>
          </a:p>
          <a:p>
            <a:pPr algn="ctr">
              <a:defRPr/>
            </a:pPr>
            <a:r>
              <a:rPr lang="en-US" sz="2600" b="1" dirty="0">
                <a:solidFill>
                  <a:srgbClr val="C00000"/>
                </a:solidFill>
              </a:rPr>
              <a:t>Classification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4EAA6CB-971F-734C-933D-D0EA2D9F61EF}"/>
              </a:ext>
            </a:extLst>
          </p:cNvPr>
          <p:cNvSpPr/>
          <p:nvPr/>
        </p:nvSpPr>
        <p:spPr>
          <a:xfrm>
            <a:off x="1692326" y="3284984"/>
            <a:ext cx="346113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Supervised Learning: </a:t>
            </a:r>
            <a:b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Classification </a:t>
            </a:r>
            <a:b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</a:t>
            </a:r>
            <a:b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Prediction</a:t>
            </a:r>
            <a:b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28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D68EDD7-92F7-4BC1-AEB6-623A77C84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671" y="44624"/>
            <a:ext cx="11150221" cy="637764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Machine Learning: Data Mining Tasks &amp; Methods</a:t>
            </a:r>
            <a:endParaRPr lang="en-US" sz="40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983545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1BDEF6-2B87-3A47-8C72-534A5CF410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62</a:t>
            </a:fld>
            <a:endParaRPr lang="zh-TW" alt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94C997B-0677-244D-9790-59F46A9B5B87}"/>
              </a:ext>
            </a:extLst>
          </p:cNvPr>
          <p:cNvSpPr txBox="1">
            <a:spLocks/>
          </p:cNvSpPr>
          <p:nvPr/>
        </p:nvSpPr>
        <p:spPr bwMode="auto">
          <a:xfrm>
            <a:off x="1775520" y="59096"/>
            <a:ext cx="8640960" cy="1209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Machine Learning: Supervised Learning</a:t>
            </a:r>
          </a:p>
          <a:p>
            <a:r>
              <a:rPr lang="en-US" dirty="0">
                <a:solidFill>
                  <a:schemeClr val="accent1"/>
                </a:solidFill>
              </a:rPr>
              <a:t>Classification and Prediction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81EE35E-FC2D-694E-9A83-4B107F740F6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407840"/>
            <a:ext cx="9144000" cy="490148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326CA41-0D9C-404F-B3EB-D5D78C357D59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</p:spTree>
    <p:extLst>
      <p:ext uri="{BB962C8B-B14F-4D97-AF65-F5344CB8AC3E}">
        <p14:creationId xmlns:p14="http://schemas.microsoft.com/office/powerpoint/2010/main" val="197751687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7AB0F2-3CA5-9445-A791-78C26065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63</a:t>
            </a:fld>
            <a:endParaRPr lang="en-US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0AFBC971-61C7-7940-A2B5-CE0EA841E6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8374" y="129510"/>
            <a:ext cx="8713788" cy="6297048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sz="2200" b="1" dirty="0">
                <a:latin typeface="Courier" charset="0"/>
                <a:ea typeface="標楷體" charset="-120"/>
              </a:rPr>
              <a:t># Import </a:t>
            </a:r>
            <a:r>
              <a:rPr lang="en-US" altLang="en-US" sz="2200" b="1" dirty="0" err="1">
                <a:latin typeface="Courier" charset="0"/>
                <a:ea typeface="標楷體" charset="-120"/>
              </a:rPr>
              <a:t>sklearn</a:t>
            </a:r>
            <a:endParaRPr lang="en-US" altLang="en-US" sz="2200" b="1" dirty="0">
              <a:latin typeface="Courier" charset="0"/>
              <a:ea typeface="標楷體" charset="-120"/>
            </a:endParaRPr>
          </a:p>
          <a:p>
            <a:r>
              <a:rPr lang="en-US" altLang="en-US" sz="2200" b="1" dirty="0">
                <a:latin typeface="Courier" charset="0"/>
                <a:ea typeface="標楷體" charset="-120"/>
              </a:rPr>
              <a:t>from </a:t>
            </a:r>
            <a:r>
              <a:rPr lang="en-US" altLang="en-US" sz="2200" b="1" dirty="0" err="1">
                <a:latin typeface="Courier" charset="0"/>
                <a:ea typeface="標楷體" charset="-120"/>
              </a:rPr>
              <a:t>sklearn</a:t>
            </a:r>
            <a:r>
              <a:rPr lang="en-US" altLang="en-US" sz="2200" b="1" dirty="0">
                <a:latin typeface="Courier" charset="0"/>
                <a:ea typeface="標楷體" charset="-120"/>
              </a:rPr>
              <a:t> import </a:t>
            </a:r>
            <a:r>
              <a:rPr lang="en-US" altLang="en-US" sz="2200" b="1" dirty="0" err="1">
                <a:latin typeface="Courier" charset="0"/>
                <a:ea typeface="標楷體" charset="-120"/>
              </a:rPr>
              <a:t>model_selection</a:t>
            </a:r>
            <a:endParaRPr lang="en-US" altLang="en-US" sz="2200" b="1" dirty="0">
              <a:latin typeface="Courier" charset="0"/>
              <a:ea typeface="標楷體" charset="-120"/>
            </a:endParaRPr>
          </a:p>
          <a:p>
            <a:r>
              <a:rPr lang="en-US" altLang="en-US" sz="2200" b="1" dirty="0">
                <a:latin typeface="Courier" charset="0"/>
                <a:ea typeface="標楷體" charset="-120"/>
              </a:rPr>
              <a:t>from </a:t>
            </a:r>
            <a:r>
              <a:rPr lang="en-US" altLang="en-US" sz="2200" b="1" dirty="0" err="1">
                <a:latin typeface="Courier" charset="0"/>
                <a:ea typeface="標楷體" charset="-120"/>
              </a:rPr>
              <a:t>sklearn.metrics</a:t>
            </a:r>
            <a:r>
              <a:rPr lang="en-US" altLang="en-US" sz="2200" b="1" dirty="0">
                <a:latin typeface="Courier" charset="0"/>
                <a:ea typeface="標楷體" charset="-120"/>
              </a:rPr>
              <a:t> import </a:t>
            </a:r>
            <a:r>
              <a:rPr lang="en-US" altLang="en-US" sz="2200" b="1" dirty="0" err="1">
                <a:latin typeface="Courier" charset="0"/>
                <a:ea typeface="標楷體" charset="-120"/>
              </a:rPr>
              <a:t>classification_report</a:t>
            </a:r>
            <a:endParaRPr lang="en-US" altLang="en-US" sz="2200" b="1" dirty="0">
              <a:latin typeface="Courier" charset="0"/>
              <a:ea typeface="標楷體" charset="-120"/>
            </a:endParaRPr>
          </a:p>
          <a:p>
            <a:r>
              <a:rPr lang="en-US" altLang="en-US" sz="2200" b="1" dirty="0">
                <a:solidFill>
                  <a:schemeClr val="accent1"/>
                </a:solidFill>
                <a:latin typeface="Courier" charset="0"/>
                <a:ea typeface="標楷體" charset="-120"/>
              </a:rPr>
              <a:t>from </a:t>
            </a:r>
            <a:r>
              <a:rPr lang="en-US" altLang="en-US" sz="2200" b="1" dirty="0" err="1">
                <a:solidFill>
                  <a:schemeClr val="accent1"/>
                </a:solidFill>
                <a:latin typeface="Courier" charset="0"/>
                <a:ea typeface="標楷體" charset="-120"/>
              </a:rPr>
              <a:t>sklearn.metrics</a:t>
            </a:r>
            <a:r>
              <a:rPr lang="en-US" altLang="en-US" sz="2200" b="1" dirty="0">
                <a:solidFill>
                  <a:schemeClr val="accent1"/>
                </a:solidFill>
                <a:latin typeface="Courier" charset="0"/>
                <a:ea typeface="標楷體" charset="-120"/>
              </a:rPr>
              <a:t> import </a:t>
            </a:r>
            <a:r>
              <a:rPr lang="en-US" altLang="en-US" sz="2200" b="1" dirty="0" err="1">
                <a:solidFill>
                  <a:schemeClr val="accent1"/>
                </a:solidFill>
                <a:latin typeface="Courier" charset="0"/>
                <a:ea typeface="標楷體" charset="-120"/>
              </a:rPr>
              <a:t>confusion_matrix</a:t>
            </a:r>
            <a:endParaRPr lang="en-US" altLang="en-US" sz="2200" b="1" dirty="0">
              <a:solidFill>
                <a:schemeClr val="accent1"/>
              </a:solidFill>
              <a:latin typeface="Courier" charset="0"/>
              <a:ea typeface="標楷體" charset="-120"/>
            </a:endParaRPr>
          </a:p>
          <a:p>
            <a:r>
              <a:rPr lang="en-US" altLang="en-US" sz="2200" b="1" dirty="0">
                <a:latin typeface="Courier" charset="0"/>
                <a:ea typeface="標楷體" charset="-120"/>
              </a:rPr>
              <a:t>from </a:t>
            </a:r>
            <a:r>
              <a:rPr lang="en-US" altLang="en-US" sz="2200" b="1" dirty="0" err="1">
                <a:latin typeface="Courier" charset="0"/>
                <a:ea typeface="標楷體" charset="-120"/>
              </a:rPr>
              <a:t>sklearn.metrics</a:t>
            </a:r>
            <a:r>
              <a:rPr lang="en-US" altLang="en-US" sz="2200" b="1" dirty="0">
                <a:latin typeface="Courier" charset="0"/>
                <a:ea typeface="標楷體" charset="-120"/>
              </a:rPr>
              <a:t> import </a:t>
            </a:r>
            <a:r>
              <a:rPr lang="en-US" altLang="en-US" sz="2200" b="1" dirty="0" err="1">
                <a:latin typeface="Courier" charset="0"/>
                <a:ea typeface="標楷體" charset="-120"/>
              </a:rPr>
              <a:t>accuracy_score</a:t>
            </a:r>
            <a:endParaRPr lang="en-US" altLang="en-US" sz="2200" b="1" dirty="0">
              <a:latin typeface="Courier" charset="0"/>
              <a:ea typeface="標楷體" charset="-120"/>
            </a:endParaRPr>
          </a:p>
          <a:p>
            <a:r>
              <a:rPr lang="en-US" altLang="en-US" sz="2000" b="1" dirty="0">
                <a:solidFill>
                  <a:srgbClr val="C00000"/>
                </a:solidFill>
                <a:latin typeface="Courier" charset="0"/>
                <a:ea typeface="標楷體" charset="-120"/>
              </a:rPr>
              <a:t>from </a:t>
            </a:r>
            <a:r>
              <a:rPr lang="en-US" altLang="en-US" sz="2000" b="1" dirty="0" err="1">
                <a:solidFill>
                  <a:srgbClr val="C00000"/>
                </a:solidFill>
                <a:latin typeface="Courier" charset="0"/>
                <a:ea typeface="標楷體" charset="-120"/>
              </a:rPr>
              <a:t>sklearn.linear_model</a:t>
            </a:r>
            <a:r>
              <a:rPr lang="en-US" altLang="en-US" sz="2000" b="1" dirty="0">
                <a:solidFill>
                  <a:srgbClr val="C00000"/>
                </a:solidFill>
                <a:latin typeface="Courier" charset="0"/>
                <a:ea typeface="標楷體" charset="-120"/>
              </a:rPr>
              <a:t> import </a:t>
            </a:r>
            <a:r>
              <a:rPr lang="en-US" altLang="en-US" sz="2000" b="1" dirty="0" err="1">
                <a:solidFill>
                  <a:srgbClr val="C00000"/>
                </a:solidFill>
                <a:latin typeface="Courier" charset="0"/>
                <a:ea typeface="標楷體" charset="-120"/>
              </a:rPr>
              <a:t>LogisticRegression</a:t>
            </a:r>
            <a:endParaRPr lang="en-US" altLang="en-US" sz="2000" b="1" dirty="0">
              <a:solidFill>
                <a:srgbClr val="C00000"/>
              </a:solidFill>
              <a:latin typeface="Courier" charset="0"/>
              <a:ea typeface="標楷體" charset="-120"/>
            </a:endParaRPr>
          </a:p>
          <a:p>
            <a:r>
              <a:rPr lang="en-US" altLang="en-US" sz="2200" b="1" dirty="0">
                <a:solidFill>
                  <a:srgbClr val="C00000"/>
                </a:solidFill>
                <a:latin typeface="Courier" charset="0"/>
                <a:ea typeface="標楷體" charset="-120"/>
              </a:rPr>
              <a:t>from </a:t>
            </a:r>
            <a:r>
              <a:rPr lang="en-US" altLang="en-US" sz="2200" b="1" dirty="0" err="1">
                <a:solidFill>
                  <a:srgbClr val="C00000"/>
                </a:solidFill>
                <a:latin typeface="Courier" charset="0"/>
                <a:ea typeface="標楷體" charset="-120"/>
              </a:rPr>
              <a:t>sklearn.tree</a:t>
            </a:r>
            <a:r>
              <a:rPr lang="en-US" altLang="en-US" sz="2200" b="1" dirty="0">
                <a:solidFill>
                  <a:srgbClr val="C00000"/>
                </a:solidFill>
                <a:latin typeface="Courier" charset="0"/>
                <a:ea typeface="標楷體" charset="-120"/>
              </a:rPr>
              <a:t> import </a:t>
            </a:r>
            <a:r>
              <a:rPr lang="en-US" altLang="en-US" sz="2200" b="1" dirty="0" err="1">
                <a:solidFill>
                  <a:srgbClr val="C00000"/>
                </a:solidFill>
                <a:latin typeface="Courier" charset="0"/>
                <a:ea typeface="標楷體" charset="-120"/>
              </a:rPr>
              <a:t>DecisionTreeClassifier</a:t>
            </a:r>
            <a:endParaRPr lang="en-US" altLang="en-US" sz="2200" b="1" dirty="0">
              <a:solidFill>
                <a:srgbClr val="C00000"/>
              </a:solidFill>
              <a:latin typeface="Courier" charset="0"/>
              <a:ea typeface="標楷體" charset="-120"/>
            </a:endParaRPr>
          </a:p>
          <a:p>
            <a:r>
              <a:rPr lang="en-US" altLang="en-US" sz="2200" b="1" dirty="0">
                <a:solidFill>
                  <a:srgbClr val="C00000"/>
                </a:solidFill>
                <a:latin typeface="Courier" charset="0"/>
                <a:ea typeface="標楷體" charset="-120"/>
              </a:rPr>
              <a:t>from </a:t>
            </a:r>
            <a:r>
              <a:rPr lang="en-US" altLang="en-US" sz="2200" b="1" dirty="0" err="1">
                <a:solidFill>
                  <a:srgbClr val="C00000"/>
                </a:solidFill>
                <a:latin typeface="Courier" charset="0"/>
                <a:ea typeface="標楷體" charset="-120"/>
              </a:rPr>
              <a:t>sklearn.neighbors</a:t>
            </a:r>
            <a:r>
              <a:rPr lang="en-US" altLang="en-US" sz="2200" b="1" dirty="0">
                <a:solidFill>
                  <a:srgbClr val="C00000"/>
                </a:solidFill>
                <a:latin typeface="Courier" charset="0"/>
                <a:ea typeface="標楷體" charset="-120"/>
              </a:rPr>
              <a:t> import </a:t>
            </a:r>
            <a:r>
              <a:rPr lang="en-US" altLang="en-US" sz="2200" b="1" dirty="0" err="1">
                <a:solidFill>
                  <a:srgbClr val="C00000"/>
                </a:solidFill>
                <a:latin typeface="Courier" charset="0"/>
                <a:ea typeface="標楷體" charset="-120"/>
              </a:rPr>
              <a:t>KNeighborsClassifier</a:t>
            </a:r>
            <a:endParaRPr lang="en-US" altLang="en-US" sz="2200" b="1" dirty="0">
              <a:solidFill>
                <a:srgbClr val="C00000"/>
              </a:solidFill>
              <a:latin typeface="Courier" charset="0"/>
              <a:ea typeface="標楷體" charset="-120"/>
            </a:endParaRPr>
          </a:p>
          <a:p>
            <a:r>
              <a:rPr lang="en-US" altLang="en-US" sz="2000" b="1" dirty="0">
                <a:latin typeface="Courier" charset="0"/>
                <a:ea typeface="標楷體" charset="-120"/>
              </a:rPr>
              <a:t>from </a:t>
            </a:r>
            <a:r>
              <a:rPr lang="en-US" altLang="en-US" sz="1600" b="1" dirty="0" err="1">
                <a:latin typeface="Courier" charset="0"/>
                <a:ea typeface="標楷體" charset="-120"/>
              </a:rPr>
              <a:t>sklearn.discriminant_analysis</a:t>
            </a:r>
            <a:r>
              <a:rPr lang="en-US" altLang="en-US" sz="1600" b="1" dirty="0">
                <a:latin typeface="Courier" charset="0"/>
                <a:ea typeface="標楷體" charset="-120"/>
              </a:rPr>
              <a:t> import </a:t>
            </a:r>
            <a:r>
              <a:rPr lang="en-US" altLang="en-US" sz="1600" b="1" dirty="0" err="1">
                <a:latin typeface="Courier" charset="0"/>
                <a:ea typeface="標楷體" charset="-120"/>
              </a:rPr>
              <a:t>LinearDiscriminantAnalysis</a:t>
            </a:r>
            <a:endParaRPr lang="en-US" altLang="en-US" sz="1600" b="1" dirty="0">
              <a:latin typeface="Courier" charset="0"/>
              <a:ea typeface="標楷體" charset="-120"/>
            </a:endParaRPr>
          </a:p>
          <a:p>
            <a:r>
              <a:rPr lang="en-US" altLang="en-US" sz="2000" b="1" dirty="0">
                <a:latin typeface="Courier" charset="0"/>
                <a:ea typeface="標楷體" charset="-120"/>
              </a:rPr>
              <a:t>from </a:t>
            </a:r>
            <a:r>
              <a:rPr lang="en-US" altLang="en-US" sz="2000" b="1" dirty="0" err="1">
                <a:latin typeface="Courier" charset="0"/>
                <a:ea typeface="標楷體" charset="-120"/>
              </a:rPr>
              <a:t>sklearn.naive_bayes</a:t>
            </a:r>
            <a:r>
              <a:rPr lang="en-US" altLang="en-US" sz="2000" b="1" dirty="0">
                <a:latin typeface="Courier" charset="0"/>
                <a:ea typeface="標楷體" charset="-120"/>
              </a:rPr>
              <a:t> import </a:t>
            </a:r>
            <a:r>
              <a:rPr lang="en-US" altLang="en-US" sz="2000" b="1" dirty="0" err="1">
                <a:latin typeface="Courier" charset="0"/>
                <a:ea typeface="標楷體" charset="-120"/>
              </a:rPr>
              <a:t>GaussianNB</a:t>
            </a:r>
            <a:endParaRPr lang="en-US" altLang="en-US" sz="2000" b="1" dirty="0">
              <a:latin typeface="Courier" charset="0"/>
              <a:ea typeface="標楷體" charset="-120"/>
            </a:endParaRPr>
          </a:p>
          <a:p>
            <a:r>
              <a:rPr lang="en-US" altLang="en-US" sz="3200" b="1" dirty="0">
                <a:solidFill>
                  <a:srgbClr val="C00000"/>
                </a:solidFill>
                <a:latin typeface="Courier" charset="0"/>
                <a:ea typeface="標楷體" charset="-120"/>
              </a:rPr>
              <a:t>from </a:t>
            </a:r>
            <a:r>
              <a:rPr lang="en-US" altLang="en-US" sz="3200" b="1" dirty="0" err="1">
                <a:solidFill>
                  <a:srgbClr val="C00000"/>
                </a:solidFill>
                <a:latin typeface="Courier" charset="0"/>
                <a:ea typeface="標楷體" charset="-120"/>
              </a:rPr>
              <a:t>sklearn.svm</a:t>
            </a:r>
            <a:r>
              <a:rPr lang="en-US" altLang="en-US" sz="3200" b="1" dirty="0">
                <a:solidFill>
                  <a:srgbClr val="C00000"/>
                </a:solidFill>
                <a:latin typeface="Courier" charset="0"/>
                <a:ea typeface="標楷體" charset="-120"/>
              </a:rPr>
              <a:t> import SVC</a:t>
            </a:r>
          </a:p>
          <a:p>
            <a:r>
              <a:rPr lang="en-US" altLang="en-US" sz="2000" b="1" dirty="0">
                <a:solidFill>
                  <a:srgbClr val="C00000"/>
                </a:solidFill>
                <a:latin typeface="Courier" charset="0"/>
                <a:ea typeface="標楷體" charset="-120"/>
              </a:rPr>
              <a:t>from </a:t>
            </a:r>
            <a:r>
              <a:rPr lang="en-US" altLang="en-US" sz="2000" b="1" dirty="0" err="1">
                <a:solidFill>
                  <a:srgbClr val="C00000"/>
                </a:solidFill>
                <a:latin typeface="Courier" charset="0"/>
                <a:ea typeface="標楷體" charset="-120"/>
              </a:rPr>
              <a:t>sklearn.neural_network</a:t>
            </a:r>
            <a:r>
              <a:rPr lang="en-US" altLang="en-US" sz="2000" b="1" dirty="0">
                <a:solidFill>
                  <a:srgbClr val="C00000"/>
                </a:solidFill>
                <a:latin typeface="Courier" charset="0"/>
                <a:ea typeface="標楷體" charset="-120"/>
              </a:rPr>
              <a:t> import </a:t>
            </a:r>
            <a:r>
              <a:rPr lang="en-US" altLang="en-US" sz="2000" b="1" dirty="0" err="1">
                <a:solidFill>
                  <a:srgbClr val="C00000"/>
                </a:solidFill>
                <a:latin typeface="Courier" charset="0"/>
                <a:ea typeface="標楷體" charset="-120"/>
              </a:rPr>
              <a:t>MLPClassifier</a:t>
            </a:r>
            <a:endParaRPr lang="en-US" altLang="en-US" sz="2000" b="1" dirty="0">
              <a:solidFill>
                <a:srgbClr val="C00000"/>
              </a:solidFill>
              <a:latin typeface="Courier" charset="0"/>
              <a:ea typeface="標楷體" charset="-120"/>
            </a:endParaRPr>
          </a:p>
          <a:p>
            <a:r>
              <a:rPr lang="en-US" altLang="en-US" sz="2000" b="1" dirty="0">
                <a:latin typeface="Courier" charset="0"/>
                <a:ea typeface="標楷體" charset="-120"/>
              </a:rPr>
              <a:t>print("Imported")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21E0E6D-98C9-F747-B1C0-EF61AB932A7D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dirty="0">
              <a:hlinkClick r:id="rId3"/>
            </a:endParaRPr>
          </a:p>
        </p:txBody>
      </p:sp>
    </p:spTree>
    <p:extLst>
      <p:ext uri="{BB962C8B-B14F-4D97-AF65-F5344CB8AC3E}">
        <p14:creationId xmlns:p14="http://schemas.microsoft.com/office/powerpoint/2010/main" val="42146096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7AB0F2-3CA5-9445-A791-78C26065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80DA04A-FD97-1B4F-A182-07EF3ABF29B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1200" y="231820"/>
            <a:ext cx="8319618" cy="635221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BF8F301-8F4D-AD47-A282-18EE50B02782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</p:spTree>
    <p:extLst>
      <p:ext uri="{BB962C8B-B14F-4D97-AF65-F5344CB8AC3E}">
        <p14:creationId xmlns:p14="http://schemas.microsoft.com/office/powerpoint/2010/main" val="198834629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7AB0F2-3CA5-9445-A791-78C26065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65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80DA04A-FD97-1B4F-A182-07EF3ABF29B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1200" y="231820"/>
            <a:ext cx="8319618" cy="635221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8BBEE77-C521-A542-BC04-351078BF0A87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</p:spTree>
    <p:extLst>
      <p:ext uri="{BB962C8B-B14F-4D97-AF65-F5344CB8AC3E}">
        <p14:creationId xmlns:p14="http://schemas.microsoft.com/office/powerpoint/2010/main" val="60490141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7AB0F2-3CA5-9445-A791-78C26065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66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713BE2-5F62-EE45-A78B-9C433D33F8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1854559"/>
            <a:ext cx="8430962" cy="2929139"/>
          </a:xfrm>
          <a:prstGeom prst="rect">
            <a:avLst/>
          </a:prstGeom>
        </p:spPr>
      </p:pic>
      <p:sp>
        <p:nvSpPr>
          <p:cNvPr id="8" name="Rectangle 1">
            <a:extLst>
              <a:ext uri="{FF2B5EF4-FFF2-40B4-BE49-F238E27FC236}">
                <a16:creationId xmlns:a16="http://schemas.microsoft.com/office/drawing/2014/main" id="{E2624F2A-0868-874F-BA73-1804D7B82D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8374" y="129511"/>
            <a:ext cx="8713788" cy="757212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sz="3200" b="1" dirty="0" err="1">
                <a:latin typeface="Courier" charset="0"/>
                <a:ea typeface="標楷體" charset="-120"/>
              </a:rPr>
              <a:t>df.corr</a:t>
            </a:r>
            <a:r>
              <a:rPr lang="en-US" altLang="en-US" sz="3200" b="1" dirty="0">
                <a:latin typeface="Courier" charset="0"/>
                <a:ea typeface="標楷體" charset="-120"/>
              </a:rPr>
              <a:t>()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E6B1A22-86A5-844B-AFA6-D65CA199C562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</p:spTree>
    <p:extLst>
      <p:ext uri="{BB962C8B-B14F-4D97-AF65-F5344CB8AC3E}">
        <p14:creationId xmlns:p14="http://schemas.microsoft.com/office/powerpoint/2010/main" val="192617113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7AB0F2-3CA5-9445-A791-78C26065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67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7670AB-1F05-3C41-A4F0-B8C9E0DF96E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4243856"/>
            <a:ext cx="9144000" cy="1718797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0AFBC971-61C7-7940-A2B5-CE0EA841E6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8374" y="129511"/>
            <a:ext cx="8713788" cy="3862941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b="1" dirty="0">
                <a:latin typeface="Courier" charset="0"/>
                <a:ea typeface="標楷體" charset="-120"/>
              </a:rPr>
              <a:t># Split-out validation dataset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array =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df.values</a:t>
            </a:r>
            <a:endParaRPr lang="en-US" altLang="en-US" b="1" dirty="0">
              <a:latin typeface="Courier" charset="0"/>
              <a:ea typeface="標楷體" charset="-120"/>
            </a:endParaRP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X = array[:,0:4]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Y = array[:,4]</a:t>
            </a:r>
          </a:p>
          <a:p>
            <a:r>
              <a:rPr lang="en-US" altLang="en-US" b="1" dirty="0" err="1">
                <a:latin typeface="Courier" charset="0"/>
                <a:ea typeface="標楷體" charset="-120"/>
              </a:rPr>
              <a:t>validation_size</a:t>
            </a:r>
            <a:r>
              <a:rPr lang="en-US" altLang="en-US" b="1" dirty="0">
                <a:latin typeface="Courier" charset="0"/>
                <a:ea typeface="標楷體" charset="-120"/>
              </a:rPr>
              <a:t> = 0.20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seed = 7</a:t>
            </a:r>
          </a:p>
          <a:p>
            <a:r>
              <a:rPr lang="en-US" altLang="en-US" b="1" dirty="0" err="1">
                <a:latin typeface="Courier" charset="0"/>
                <a:ea typeface="標楷體" charset="-120"/>
              </a:rPr>
              <a:t>X_train</a:t>
            </a:r>
            <a:r>
              <a:rPr lang="en-US" altLang="en-US" b="1" dirty="0">
                <a:latin typeface="Courier" charset="0"/>
                <a:ea typeface="標楷體" charset="-120"/>
              </a:rPr>
              <a:t>,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X_validation</a:t>
            </a:r>
            <a:r>
              <a:rPr lang="en-US" altLang="en-US" b="1" dirty="0">
                <a:latin typeface="Courier" charset="0"/>
                <a:ea typeface="標楷體" charset="-120"/>
              </a:rPr>
              <a:t>,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Y_train</a:t>
            </a:r>
            <a:r>
              <a:rPr lang="en-US" altLang="en-US" b="1" dirty="0">
                <a:latin typeface="Courier" charset="0"/>
                <a:ea typeface="標楷體" charset="-120"/>
              </a:rPr>
              <a:t>,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Y_validation</a:t>
            </a:r>
            <a:r>
              <a:rPr lang="en-US" altLang="en-US" b="1" dirty="0">
                <a:latin typeface="Courier" charset="0"/>
                <a:ea typeface="標楷體" charset="-120"/>
              </a:rPr>
              <a:t> =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model_selection.train_test_split</a:t>
            </a:r>
            <a:r>
              <a:rPr lang="en-US" altLang="en-US" b="1" dirty="0">
                <a:latin typeface="Courier" charset="0"/>
                <a:ea typeface="標楷體" charset="-120"/>
              </a:rPr>
              <a:t>(X, Y,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test_size</a:t>
            </a:r>
            <a:r>
              <a:rPr lang="en-US" altLang="en-US" b="1" dirty="0">
                <a:latin typeface="Courier" charset="0"/>
                <a:ea typeface="標楷體" charset="-120"/>
              </a:rPr>
              <a:t>=</a:t>
            </a:r>
            <a:r>
              <a:rPr lang="en-US" altLang="en-US" b="1" dirty="0" err="1">
                <a:latin typeface="Courier" charset="0"/>
                <a:ea typeface="標楷體" charset="-120"/>
              </a:rPr>
              <a:t>validation_size</a:t>
            </a:r>
            <a:r>
              <a:rPr lang="en-US" altLang="en-US" b="1" dirty="0">
                <a:latin typeface="Courier" charset="0"/>
                <a:ea typeface="標楷體" charset="-120"/>
              </a:rPr>
              <a:t>,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random_state</a:t>
            </a:r>
            <a:r>
              <a:rPr lang="en-US" altLang="en-US" b="1" dirty="0">
                <a:latin typeface="Courier" charset="0"/>
                <a:ea typeface="標楷體" charset="-120"/>
              </a:rPr>
              <a:t>=seed)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scoring = 'accuracy'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8A02A5F-D1C3-6A4F-A858-7614FFBBAE97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</p:spTree>
    <p:extLst>
      <p:ext uri="{BB962C8B-B14F-4D97-AF65-F5344CB8AC3E}">
        <p14:creationId xmlns:p14="http://schemas.microsoft.com/office/powerpoint/2010/main" val="376038226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7AB0F2-3CA5-9445-A791-78C26065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68</a:t>
            </a:fld>
            <a:endParaRPr lang="en-US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0AFBC971-61C7-7940-A2B5-CE0EA841E6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8374" y="129510"/>
            <a:ext cx="8713788" cy="6297048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b="1" dirty="0">
                <a:latin typeface="Courier" charset="0"/>
                <a:ea typeface="標楷體" charset="-120"/>
              </a:rPr>
              <a:t># Models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models = []</a:t>
            </a:r>
          </a:p>
          <a:p>
            <a:r>
              <a:rPr lang="en-US" altLang="en-US" b="1" dirty="0" err="1">
                <a:latin typeface="Courier" charset="0"/>
                <a:ea typeface="標楷體" charset="-120"/>
              </a:rPr>
              <a:t>models.append</a:t>
            </a:r>
            <a:r>
              <a:rPr lang="en-US" altLang="en-US" b="1" dirty="0">
                <a:latin typeface="Courier" charset="0"/>
                <a:ea typeface="標楷體" charset="-120"/>
              </a:rPr>
              <a:t>(('LR',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LogisticRegression</a:t>
            </a:r>
            <a:r>
              <a:rPr lang="en-US" altLang="en-US" b="1" dirty="0">
                <a:latin typeface="Courier" charset="0"/>
                <a:ea typeface="標楷體" charset="-120"/>
              </a:rPr>
              <a:t>()))</a:t>
            </a:r>
          </a:p>
          <a:p>
            <a:r>
              <a:rPr lang="en-US" altLang="en-US" b="1" dirty="0" err="1">
                <a:latin typeface="Courier" charset="0"/>
                <a:ea typeface="標楷體" charset="-120"/>
              </a:rPr>
              <a:t>models.append</a:t>
            </a:r>
            <a:r>
              <a:rPr lang="en-US" altLang="en-US" b="1" dirty="0">
                <a:latin typeface="Courier" charset="0"/>
                <a:ea typeface="標楷體" charset="-120"/>
              </a:rPr>
              <a:t>(('LDA',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LinearDiscriminantAnalysis</a:t>
            </a:r>
            <a:r>
              <a:rPr lang="en-US" altLang="en-US" b="1" dirty="0">
                <a:latin typeface="Courier" charset="0"/>
                <a:ea typeface="標楷體" charset="-120"/>
              </a:rPr>
              <a:t>()))</a:t>
            </a:r>
          </a:p>
          <a:p>
            <a:r>
              <a:rPr lang="en-US" altLang="en-US" b="1" dirty="0" err="1">
                <a:latin typeface="Courier" charset="0"/>
                <a:ea typeface="標楷體" charset="-120"/>
              </a:rPr>
              <a:t>models.append</a:t>
            </a:r>
            <a:r>
              <a:rPr lang="en-US" altLang="en-US" b="1" dirty="0">
                <a:latin typeface="Courier" charset="0"/>
                <a:ea typeface="標楷體" charset="-120"/>
              </a:rPr>
              <a:t>(('KNN',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KNeighborsClassifier</a:t>
            </a:r>
            <a:r>
              <a:rPr lang="en-US" altLang="en-US" b="1" dirty="0">
                <a:latin typeface="Courier" charset="0"/>
                <a:ea typeface="標楷體" charset="-120"/>
              </a:rPr>
              <a:t>()))</a:t>
            </a:r>
          </a:p>
          <a:p>
            <a:r>
              <a:rPr lang="en-US" altLang="en-US" b="1" dirty="0" err="1">
                <a:latin typeface="Courier" charset="0"/>
                <a:ea typeface="標楷體" charset="-120"/>
              </a:rPr>
              <a:t>models.append</a:t>
            </a:r>
            <a:r>
              <a:rPr lang="en-US" altLang="en-US" b="1" dirty="0">
                <a:latin typeface="Courier" charset="0"/>
                <a:ea typeface="標楷體" charset="-120"/>
              </a:rPr>
              <a:t>(('DT',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DecisionTreeClassifier</a:t>
            </a:r>
            <a:r>
              <a:rPr lang="en-US" altLang="en-US" b="1" dirty="0">
                <a:latin typeface="Courier" charset="0"/>
                <a:ea typeface="標楷體" charset="-120"/>
              </a:rPr>
              <a:t>()))</a:t>
            </a:r>
          </a:p>
          <a:p>
            <a:r>
              <a:rPr lang="en-US" altLang="en-US" b="1" dirty="0" err="1">
                <a:latin typeface="Courier" charset="0"/>
                <a:ea typeface="標楷體" charset="-120"/>
              </a:rPr>
              <a:t>models.append</a:t>
            </a:r>
            <a:r>
              <a:rPr lang="en-US" altLang="en-US" b="1" dirty="0">
                <a:latin typeface="Courier" charset="0"/>
                <a:ea typeface="標楷體" charset="-120"/>
              </a:rPr>
              <a:t>(('NB',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GaussianNB</a:t>
            </a:r>
            <a:r>
              <a:rPr lang="en-US" altLang="en-US" b="1" dirty="0">
                <a:latin typeface="Courier" charset="0"/>
                <a:ea typeface="標楷體" charset="-120"/>
              </a:rPr>
              <a:t>()))</a:t>
            </a:r>
          </a:p>
          <a:p>
            <a:r>
              <a:rPr lang="en-US" altLang="en-US" b="1" dirty="0" err="1">
                <a:latin typeface="Courier" charset="0"/>
                <a:ea typeface="標楷體" charset="-120"/>
              </a:rPr>
              <a:t>models.append</a:t>
            </a:r>
            <a:r>
              <a:rPr lang="en-US" altLang="en-US" b="1" dirty="0">
                <a:latin typeface="Courier" charset="0"/>
                <a:ea typeface="標楷體" charset="-120"/>
              </a:rPr>
              <a:t>(('SVM', SVC()))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2AB12BF-8B1C-334C-8F74-87C1CF82F84D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dirty="0">
              <a:hlinkClick r:id="rId3"/>
            </a:endParaRPr>
          </a:p>
        </p:txBody>
      </p:sp>
    </p:spTree>
    <p:extLst>
      <p:ext uri="{BB962C8B-B14F-4D97-AF65-F5344CB8AC3E}">
        <p14:creationId xmlns:p14="http://schemas.microsoft.com/office/powerpoint/2010/main" val="313129444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7AB0F2-3CA5-9445-A791-78C26065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69</a:t>
            </a:fld>
            <a:endParaRPr lang="en-US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0AFBC971-61C7-7940-A2B5-CE0EA841E6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8374" y="129510"/>
            <a:ext cx="8713788" cy="6297048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b="1" dirty="0">
                <a:latin typeface="Courier" charset="0"/>
                <a:ea typeface="標楷體" charset="-120"/>
              </a:rPr>
              <a:t># evaluate each model in turn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results = []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names = []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for name, model in models: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    </a:t>
            </a:r>
            <a:r>
              <a:rPr lang="en-US" altLang="en-US" b="1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kfold</a:t>
            </a:r>
            <a:r>
              <a:rPr lang="en-US" altLang="en-US" b="1" dirty="0">
                <a:solidFill>
                  <a:srgbClr val="FF0000"/>
                </a:solidFill>
                <a:latin typeface="Courier" charset="0"/>
                <a:ea typeface="標楷體" charset="-120"/>
              </a:rPr>
              <a:t> = </a:t>
            </a:r>
            <a:r>
              <a:rPr lang="en-US" altLang="en-US" b="1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model_selection.KFold</a:t>
            </a:r>
            <a:r>
              <a:rPr lang="en-US" altLang="en-US" b="1" dirty="0">
                <a:latin typeface="Courier" charset="0"/>
                <a:ea typeface="標楷體" charset="-120"/>
              </a:rPr>
              <a:t>(</a:t>
            </a:r>
            <a:r>
              <a:rPr lang="en-US" altLang="en-US" b="1" dirty="0" err="1">
                <a:latin typeface="Courier" charset="0"/>
                <a:ea typeface="標楷體" charset="-120"/>
              </a:rPr>
              <a:t>n_splits</a:t>
            </a:r>
            <a:r>
              <a:rPr lang="en-US" altLang="en-US" b="1" dirty="0">
                <a:latin typeface="Courier" charset="0"/>
                <a:ea typeface="標楷體" charset="-120"/>
              </a:rPr>
              <a:t>=10,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random_state</a:t>
            </a:r>
            <a:r>
              <a:rPr lang="en-US" altLang="en-US" b="1" dirty="0">
                <a:latin typeface="Courier" charset="0"/>
                <a:ea typeface="標楷體" charset="-120"/>
              </a:rPr>
              <a:t>=seed)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   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cv_results</a:t>
            </a:r>
            <a:r>
              <a:rPr lang="en-US" altLang="en-US" b="1" dirty="0">
                <a:latin typeface="Courier" charset="0"/>
                <a:ea typeface="標楷體" charset="-120"/>
              </a:rPr>
              <a:t> = </a:t>
            </a:r>
            <a:r>
              <a:rPr lang="en-US" altLang="en-US" b="1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model_selection.cross_val_score</a:t>
            </a:r>
            <a:r>
              <a:rPr lang="en-US" altLang="en-US" b="1" dirty="0">
                <a:latin typeface="Courier" charset="0"/>
                <a:ea typeface="標楷體" charset="-120"/>
              </a:rPr>
              <a:t>(model,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X_train</a:t>
            </a:r>
            <a:r>
              <a:rPr lang="en-US" altLang="en-US" b="1" dirty="0">
                <a:latin typeface="Courier" charset="0"/>
                <a:ea typeface="標楷體" charset="-120"/>
              </a:rPr>
              <a:t>,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Y_train</a:t>
            </a:r>
            <a:r>
              <a:rPr lang="en-US" altLang="en-US" b="1" dirty="0">
                <a:latin typeface="Courier" charset="0"/>
                <a:ea typeface="標楷體" charset="-120"/>
              </a:rPr>
              <a:t>, cv=</a:t>
            </a:r>
            <a:r>
              <a:rPr lang="en-US" altLang="en-US" b="1" dirty="0" err="1">
                <a:latin typeface="Courier" charset="0"/>
                <a:ea typeface="標楷體" charset="-120"/>
              </a:rPr>
              <a:t>kfold</a:t>
            </a:r>
            <a:r>
              <a:rPr lang="en-US" altLang="en-US" b="1" dirty="0">
                <a:latin typeface="Courier" charset="0"/>
                <a:ea typeface="標楷體" charset="-120"/>
              </a:rPr>
              <a:t>, scoring=scoring)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   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results.append</a:t>
            </a:r>
            <a:r>
              <a:rPr lang="en-US" altLang="en-US" b="1" dirty="0">
                <a:latin typeface="Courier" charset="0"/>
                <a:ea typeface="標楷體" charset="-120"/>
              </a:rPr>
              <a:t>(</a:t>
            </a:r>
            <a:r>
              <a:rPr lang="en-US" altLang="en-US" b="1" dirty="0" err="1">
                <a:latin typeface="Courier" charset="0"/>
                <a:ea typeface="標楷體" charset="-120"/>
              </a:rPr>
              <a:t>cv_results</a:t>
            </a:r>
            <a:r>
              <a:rPr lang="en-US" altLang="en-US" b="1" dirty="0">
                <a:latin typeface="Courier" charset="0"/>
                <a:ea typeface="標楷體" charset="-120"/>
              </a:rPr>
              <a:t>)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   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names.append</a:t>
            </a:r>
            <a:r>
              <a:rPr lang="en-US" altLang="en-US" b="1" dirty="0">
                <a:latin typeface="Courier" charset="0"/>
                <a:ea typeface="標楷體" charset="-120"/>
              </a:rPr>
              <a:t>(name)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   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msg</a:t>
            </a:r>
            <a:r>
              <a:rPr lang="en-US" altLang="en-US" b="1" dirty="0">
                <a:latin typeface="Courier" charset="0"/>
                <a:ea typeface="標楷體" charset="-120"/>
              </a:rPr>
              <a:t> = "%s: %.4f (%.4f)" % (name,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cv_results.mean</a:t>
            </a:r>
            <a:r>
              <a:rPr lang="en-US" altLang="en-US" b="1" dirty="0">
                <a:latin typeface="Courier" charset="0"/>
                <a:ea typeface="標楷體" charset="-120"/>
              </a:rPr>
              <a:t>(),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cv_results.std</a:t>
            </a:r>
            <a:r>
              <a:rPr lang="en-US" altLang="en-US" b="1" dirty="0">
                <a:latin typeface="Courier" charset="0"/>
                <a:ea typeface="標楷體" charset="-120"/>
              </a:rPr>
              <a:t>())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    print(</a:t>
            </a:r>
            <a:r>
              <a:rPr lang="en-US" altLang="en-US" b="1" dirty="0" err="1">
                <a:latin typeface="Courier" charset="0"/>
                <a:ea typeface="標楷體" charset="-120"/>
              </a:rPr>
              <a:t>msg</a:t>
            </a:r>
            <a:r>
              <a:rPr lang="en-US" altLang="en-US" b="1" dirty="0">
                <a:latin typeface="Courier" charset="0"/>
                <a:ea typeface="標楷體" charset="-120"/>
              </a:rPr>
              <a:t>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6A7DF95-C206-A74D-8274-E60D1B156650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dirty="0">
              <a:hlinkClick r:id="rId3"/>
            </a:endParaRPr>
          </a:p>
        </p:txBody>
      </p:sp>
    </p:spTree>
    <p:extLst>
      <p:ext uri="{BB962C8B-B14F-4D97-AF65-F5344CB8AC3E}">
        <p14:creationId xmlns:p14="http://schemas.microsoft.com/office/powerpoint/2010/main" val="26573065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5D8D6C-DCCA-5E40-89AA-4BA8C89A12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7" y="53752"/>
            <a:ext cx="8496944" cy="1143000"/>
          </a:xfrm>
        </p:spPr>
        <p:txBody>
          <a:bodyPr>
            <a:normAutofit fontScale="90000"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Stuart Russell and Peter </a:t>
            </a:r>
            <a:r>
              <a:rPr lang="en-US" sz="2400" dirty="0" err="1">
                <a:solidFill>
                  <a:schemeClr val="accent1"/>
                </a:solidFill>
              </a:rPr>
              <a:t>Norvig</a:t>
            </a:r>
            <a:r>
              <a:rPr lang="en-US" sz="2400" dirty="0">
                <a:solidFill>
                  <a:schemeClr val="accent1"/>
                </a:solidFill>
              </a:rPr>
              <a:t> (2020), 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3200" dirty="0">
                <a:solidFill>
                  <a:srgbClr val="C00000"/>
                </a:solidFill>
              </a:rPr>
              <a:t>Artificial Intelligence: A Modern Approach</a:t>
            </a:r>
            <a:r>
              <a:rPr lang="en-US" sz="2400" dirty="0">
                <a:solidFill>
                  <a:schemeClr val="accent1"/>
                </a:solidFill>
              </a:rPr>
              <a:t>, 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1800" dirty="0">
                <a:solidFill>
                  <a:schemeClr val="accent1"/>
                </a:solidFill>
              </a:rPr>
              <a:t>4th Edition, Pearson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409F32-402C-3B4D-B654-0B991CF1A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</a:t>
            </a:fld>
            <a:endParaRPr lang="zh-TW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2E8801-D892-4842-9D33-2D720BE169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8299" y="1275482"/>
            <a:ext cx="4075401" cy="512512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C309EB6-A6EB-E24E-8D4D-E0E9E2E25228}"/>
              </a:ext>
            </a:extLst>
          </p:cNvPr>
          <p:cNvSpPr/>
          <p:nvPr/>
        </p:nvSpPr>
        <p:spPr>
          <a:xfrm>
            <a:off x="2589022" y="6381329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AE251A6-4267-904E-809D-99B16D316596}"/>
              </a:ext>
            </a:extLst>
          </p:cNvPr>
          <p:cNvSpPr/>
          <p:nvPr/>
        </p:nvSpPr>
        <p:spPr>
          <a:xfrm>
            <a:off x="2603611" y="6597353"/>
            <a:ext cx="646246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hlinkClick r:id="rId3"/>
              </a:rPr>
              <a:t>https://www.amazon.com/Artificial-Intelligence-A-Modern-Approach/dp/0134610997/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03612095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7AB0F2-3CA5-9445-A791-78C26065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AB33C36-085B-6740-AB59-63F2C980B68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271239"/>
            <a:ext cx="9144000" cy="431552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92C9A45-2529-5D43-89C8-B5FEEDEE46CB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</p:spTree>
    <p:extLst>
      <p:ext uri="{BB962C8B-B14F-4D97-AF65-F5344CB8AC3E}">
        <p14:creationId xmlns:p14="http://schemas.microsoft.com/office/powerpoint/2010/main" val="397938839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7AB0F2-3CA5-9445-A791-78C26065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71</a:t>
            </a:fld>
            <a:endParaRPr lang="en-US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F4CCF335-A6FC-5840-94AC-3B701C401E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8374" y="129511"/>
            <a:ext cx="8713788" cy="6194017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b="1" dirty="0">
                <a:latin typeface="Courier" charset="0"/>
                <a:ea typeface="標楷體" charset="-120"/>
              </a:rPr>
              <a:t># Make predictions on validation dataset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model =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KNeighborsClassifier</a:t>
            </a:r>
            <a:r>
              <a:rPr lang="en-US" altLang="en-US" b="1" dirty="0">
                <a:latin typeface="Courier" charset="0"/>
                <a:ea typeface="標楷體" charset="-120"/>
              </a:rPr>
              <a:t>()</a:t>
            </a:r>
          </a:p>
          <a:p>
            <a:r>
              <a:rPr lang="en-US" altLang="en-US" b="1" dirty="0" err="1">
                <a:latin typeface="Courier" charset="0"/>
                <a:ea typeface="標楷體" charset="-120"/>
              </a:rPr>
              <a:t>model.fit</a:t>
            </a:r>
            <a:r>
              <a:rPr lang="en-US" altLang="en-US" b="1" dirty="0">
                <a:latin typeface="Courier" charset="0"/>
                <a:ea typeface="標楷體" charset="-120"/>
              </a:rPr>
              <a:t>(</a:t>
            </a:r>
            <a:r>
              <a:rPr lang="en-US" altLang="en-US" b="1" dirty="0" err="1">
                <a:latin typeface="Courier" charset="0"/>
                <a:ea typeface="標楷體" charset="-120"/>
              </a:rPr>
              <a:t>X_train</a:t>
            </a:r>
            <a:r>
              <a:rPr lang="en-US" altLang="en-US" b="1" dirty="0">
                <a:latin typeface="Courier" charset="0"/>
                <a:ea typeface="標楷體" charset="-120"/>
              </a:rPr>
              <a:t>,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Y_train</a:t>
            </a:r>
            <a:r>
              <a:rPr lang="en-US" altLang="en-US" b="1" dirty="0">
                <a:latin typeface="Courier" charset="0"/>
                <a:ea typeface="標楷體" charset="-120"/>
              </a:rPr>
              <a:t>)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predictions =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model.predict</a:t>
            </a:r>
            <a:r>
              <a:rPr lang="en-US" altLang="en-US" b="1" dirty="0">
                <a:latin typeface="Courier" charset="0"/>
                <a:ea typeface="標楷體" charset="-120"/>
              </a:rPr>
              <a:t>(</a:t>
            </a:r>
            <a:r>
              <a:rPr lang="en-US" altLang="en-US" b="1" dirty="0" err="1">
                <a:latin typeface="Courier" charset="0"/>
                <a:ea typeface="標楷體" charset="-120"/>
              </a:rPr>
              <a:t>X_validation</a:t>
            </a:r>
            <a:r>
              <a:rPr lang="en-US" altLang="en-US" b="1" dirty="0">
                <a:latin typeface="Courier" charset="0"/>
                <a:ea typeface="標楷體" charset="-120"/>
              </a:rPr>
              <a:t>)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print("%.4f" %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accuracy_score</a:t>
            </a:r>
            <a:r>
              <a:rPr lang="en-US" altLang="en-US" b="1" dirty="0">
                <a:latin typeface="Courier" charset="0"/>
                <a:ea typeface="標楷體" charset="-120"/>
              </a:rPr>
              <a:t>(</a:t>
            </a:r>
            <a:r>
              <a:rPr lang="en-US" altLang="en-US" b="1" dirty="0" err="1">
                <a:latin typeface="Courier" charset="0"/>
                <a:ea typeface="標楷體" charset="-120"/>
              </a:rPr>
              <a:t>Y_validation</a:t>
            </a:r>
            <a:r>
              <a:rPr lang="en-US" altLang="en-US" b="1" dirty="0">
                <a:latin typeface="Courier" charset="0"/>
                <a:ea typeface="標楷體" charset="-120"/>
              </a:rPr>
              <a:t>, predictions))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print(</a:t>
            </a:r>
            <a:r>
              <a:rPr lang="en-US" altLang="en-US" b="1" dirty="0" err="1">
                <a:latin typeface="Courier" charset="0"/>
                <a:ea typeface="標楷體" charset="-120"/>
              </a:rPr>
              <a:t>confusion_matrix</a:t>
            </a:r>
            <a:r>
              <a:rPr lang="en-US" altLang="en-US" b="1" dirty="0">
                <a:latin typeface="Courier" charset="0"/>
                <a:ea typeface="標楷體" charset="-120"/>
              </a:rPr>
              <a:t>(</a:t>
            </a:r>
            <a:r>
              <a:rPr lang="en-US" altLang="en-US" b="1" dirty="0" err="1">
                <a:latin typeface="Courier" charset="0"/>
                <a:ea typeface="標楷體" charset="-120"/>
              </a:rPr>
              <a:t>Y_validation</a:t>
            </a:r>
            <a:r>
              <a:rPr lang="en-US" altLang="en-US" b="1" dirty="0">
                <a:latin typeface="Courier" charset="0"/>
                <a:ea typeface="標楷體" charset="-120"/>
              </a:rPr>
              <a:t>, predictions))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print(</a:t>
            </a:r>
            <a:r>
              <a:rPr lang="en-US" altLang="en-US" b="1" dirty="0" err="1">
                <a:latin typeface="Courier" charset="0"/>
                <a:ea typeface="標楷體" charset="-120"/>
              </a:rPr>
              <a:t>classification_report</a:t>
            </a:r>
            <a:r>
              <a:rPr lang="en-US" altLang="en-US" b="1" dirty="0">
                <a:latin typeface="Courier" charset="0"/>
                <a:ea typeface="標楷體" charset="-120"/>
              </a:rPr>
              <a:t>(</a:t>
            </a:r>
            <a:r>
              <a:rPr lang="en-US" altLang="en-US" b="1" dirty="0" err="1">
                <a:latin typeface="Courier" charset="0"/>
                <a:ea typeface="標楷體" charset="-120"/>
              </a:rPr>
              <a:t>Y_validation</a:t>
            </a:r>
            <a:r>
              <a:rPr lang="en-US" altLang="en-US" b="1" dirty="0">
                <a:latin typeface="Courier" charset="0"/>
                <a:ea typeface="標楷體" charset="-120"/>
              </a:rPr>
              <a:t>, predictions))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print(model)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36CC307-A890-BE4C-ABE4-7DE75E19D18D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dirty="0">
              <a:hlinkClick r:id="rId3"/>
            </a:endParaRPr>
          </a:p>
        </p:txBody>
      </p:sp>
    </p:spTree>
    <p:extLst>
      <p:ext uri="{BB962C8B-B14F-4D97-AF65-F5344CB8AC3E}">
        <p14:creationId xmlns:p14="http://schemas.microsoft.com/office/powerpoint/2010/main" val="196880812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7AB0F2-3CA5-9445-A791-78C26065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58DC5FD-C536-1344-A492-457A847221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1" y="845620"/>
            <a:ext cx="8515619" cy="548416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1BB0157-FC76-174E-A426-CD9F526B98C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</p:spTree>
    <p:extLst>
      <p:ext uri="{BB962C8B-B14F-4D97-AF65-F5344CB8AC3E}">
        <p14:creationId xmlns:p14="http://schemas.microsoft.com/office/powerpoint/2010/main" val="304246248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7AB0F2-3CA5-9445-A791-78C26065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73</a:t>
            </a:fld>
            <a:endParaRPr lang="en-US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F4CCF335-A6FC-5840-94AC-3B701C401E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8374" y="129511"/>
            <a:ext cx="8713788" cy="6194017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b="1" dirty="0">
                <a:latin typeface="Courier" charset="0"/>
                <a:ea typeface="標楷體" charset="-120"/>
              </a:rPr>
              <a:t># Make predictions on validation dataset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model = SVC()</a:t>
            </a:r>
          </a:p>
          <a:p>
            <a:r>
              <a:rPr lang="en-US" altLang="en-US" b="1" dirty="0" err="1">
                <a:latin typeface="Courier" charset="0"/>
                <a:ea typeface="標楷體" charset="-120"/>
              </a:rPr>
              <a:t>model.fit</a:t>
            </a:r>
            <a:r>
              <a:rPr lang="en-US" altLang="en-US" b="1" dirty="0">
                <a:latin typeface="Courier" charset="0"/>
                <a:ea typeface="標楷體" charset="-120"/>
              </a:rPr>
              <a:t>(</a:t>
            </a:r>
            <a:r>
              <a:rPr lang="en-US" altLang="en-US" b="1" dirty="0" err="1">
                <a:latin typeface="Courier" charset="0"/>
                <a:ea typeface="標楷體" charset="-120"/>
              </a:rPr>
              <a:t>X_train</a:t>
            </a:r>
            <a:r>
              <a:rPr lang="en-US" altLang="en-US" b="1" dirty="0">
                <a:latin typeface="Courier" charset="0"/>
                <a:ea typeface="標楷體" charset="-120"/>
              </a:rPr>
              <a:t>,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Y_train</a:t>
            </a:r>
            <a:r>
              <a:rPr lang="en-US" altLang="en-US" b="1" dirty="0">
                <a:latin typeface="Courier" charset="0"/>
                <a:ea typeface="標楷體" charset="-120"/>
              </a:rPr>
              <a:t>)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predictions =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model.predict</a:t>
            </a:r>
            <a:r>
              <a:rPr lang="en-US" altLang="en-US" b="1" dirty="0">
                <a:latin typeface="Courier" charset="0"/>
                <a:ea typeface="標楷體" charset="-120"/>
              </a:rPr>
              <a:t>(</a:t>
            </a:r>
            <a:r>
              <a:rPr lang="en-US" altLang="en-US" b="1" dirty="0" err="1">
                <a:latin typeface="Courier" charset="0"/>
                <a:ea typeface="標楷體" charset="-120"/>
              </a:rPr>
              <a:t>X_validation</a:t>
            </a:r>
            <a:r>
              <a:rPr lang="en-US" altLang="en-US" b="1" dirty="0">
                <a:latin typeface="Courier" charset="0"/>
                <a:ea typeface="標楷體" charset="-120"/>
              </a:rPr>
              <a:t>)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print("%.4f" %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accuracy_score</a:t>
            </a:r>
            <a:r>
              <a:rPr lang="en-US" altLang="en-US" b="1" dirty="0">
                <a:latin typeface="Courier" charset="0"/>
                <a:ea typeface="標楷體" charset="-120"/>
              </a:rPr>
              <a:t>(</a:t>
            </a:r>
            <a:r>
              <a:rPr lang="en-US" altLang="en-US" b="1" dirty="0" err="1">
                <a:latin typeface="Courier" charset="0"/>
                <a:ea typeface="標楷體" charset="-120"/>
              </a:rPr>
              <a:t>Y_validation</a:t>
            </a:r>
            <a:r>
              <a:rPr lang="en-US" altLang="en-US" b="1" dirty="0">
                <a:latin typeface="Courier" charset="0"/>
                <a:ea typeface="標楷體" charset="-120"/>
              </a:rPr>
              <a:t>, predictions))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print(</a:t>
            </a:r>
            <a:r>
              <a:rPr lang="en-US" altLang="en-US" b="1" dirty="0" err="1">
                <a:latin typeface="Courier" charset="0"/>
                <a:ea typeface="標楷體" charset="-120"/>
              </a:rPr>
              <a:t>confusion_matrix</a:t>
            </a:r>
            <a:r>
              <a:rPr lang="en-US" altLang="en-US" b="1" dirty="0">
                <a:latin typeface="Courier" charset="0"/>
                <a:ea typeface="標楷體" charset="-120"/>
              </a:rPr>
              <a:t>(</a:t>
            </a:r>
            <a:r>
              <a:rPr lang="en-US" altLang="en-US" b="1" dirty="0" err="1">
                <a:latin typeface="Courier" charset="0"/>
                <a:ea typeface="標楷體" charset="-120"/>
              </a:rPr>
              <a:t>Y_validation</a:t>
            </a:r>
            <a:r>
              <a:rPr lang="en-US" altLang="en-US" b="1" dirty="0">
                <a:latin typeface="Courier" charset="0"/>
                <a:ea typeface="標楷體" charset="-120"/>
              </a:rPr>
              <a:t>, predictions))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print(</a:t>
            </a:r>
            <a:r>
              <a:rPr lang="en-US" altLang="en-US" b="1" dirty="0" err="1">
                <a:latin typeface="Courier" charset="0"/>
                <a:ea typeface="標楷體" charset="-120"/>
              </a:rPr>
              <a:t>classification_report</a:t>
            </a:r>
            <a:r>
              <a:rPr lang="en-US" altLang="en-US" b="1" dirty="0">
                <a:latin typeface="Courier" charset="0"/>
                <a:ea typeface="標楷體" charset="-120"/>
              </a:rPr>
              <a:t>(</a:t>
            </a:r>
            <a:r>
              <a:rPr lang="en-US" altLang="en-US" b="1" dirty="0" err="1">
                <a:latin typeface="Courier" charset="0"/>
                <a:ea typeface="標楷體" charset="-120"/>
              </a:rPr>
              <a:t>Y_validation</a:t>
            </a:r>
            <a:r>
              <a:rPr lang="en-US" altLang="en-US" b="1" dirty="0">
                <a:latin typeface="Courier" charset="0"/>
                <a:ea typeface="標楷體" charset="-120"/>
              </a:rPr>
              <a:t>, predictions))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print(model)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CCEB4C3-DE7E-B74F-AC50-1F03388DA5AC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dirty="0">
              <a:hlinkClick r:id="rId3"/>
            </a:endParaRPr>
          </a:p>
        </p:txBody>
      </p:sp>
    </p:spTree>
    <p:extLst>
      <p:ext uri="{BB962C8B-B14F-4D97-AF65-F5344CB8AC3E}">
        <p14:creationId xmlns:p14="http://schemas.microsoft.com/office/powerpoint/2010/main" val="390431749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7AB0F2-3CA5-9445-A791-78C26065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74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E7DFA8-67AB-9B45-8151-2ABF99398B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9650" y="1370683"/>
            <a:ext cx="7632700" cy="5245100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577F4573-2E9A-5C4E-A968-44BFFAC1BB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6241" y="1"/>
            <a:ext cx="8713788" cy="1348458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b="1" dirty="0">
                <a:latin typeface="Courier" charset="0"/>
                <a:ea typeface="標楷體" charset="-120"/>
              </a:rPr>
              <a:t>model = SVC()</a:t>
            </a:r>
          </a:p>
          <a:p>
            <a:r>
              <a:rPr lang="en-US" altLang="en-US" b="1" dirty="0" err="1">
                <a:latin typeface="Courier" charset="0"/>
                <a:ea typeface="標楷體" charset="-120"/>
              </a:rPr>
              <a:t>model.fit</a:t>
            </a:r>
            <a:r>
              <a:rPr lang="en-US" altLang="en-US" b="1" dirty="0">
                <a:latin typeface="Courier" charset="0"/>
                <a:ea typeface="標楷體" charset="-120"/>
              </a:rPr>
              <a:t>(</a:t>
            </a:r>
            <a:r>
              <a:rPr lang="en-US" altLang="en-US" b="1" dirty="0" err="1">
                <a:latin typeface="Courier" charset="0"/>
                <a:ea typeface="標楷體" charset="-120"/>
              </a:rPr>
              <a:t>X_train</a:t>
            </a:r>
            <a:r>
              <a:rPr lang="en-US" altLang="en-US" b="1" dirty="0">
                <a:latin typeface="Courier" charset="0"/>
                <a:ea typeface="標楷體" charset="-120"/>
              </a:rPr>
              <a:t>,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Y_train</a:t>
            </a:r>
            <a:r>
              <a:rPr lang="en-US" altLang="en-US" b="1" dirty="0">
                <a:latin typeface="Courier" charset="0"/>
                <a:ea typeface="標楷體" charset="-120"/>
              </a:rPr>
              <a:t>)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predictions =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model.predict</a:t>
            </a:r>
            <a:r>
              <a:rPr lang="en-US" altLang="en-US" b="1" dirty="0">
                <a:latin typeface="Courier" charset="0"/>
                <a:ea typeface="標楷體" charset="-120"/>
              </a:rPr>
              <a:t>(</a:t>
            </a:r>
            <a:r>
              <a:rPr lang="en-US" altLang="en-US" b="1" dirty="0" err="1">
                <a:latin typeface="Courier" charset="0"/>
                <a:ea typeface="標楷體" charset="-120"/>
              </a:rPr>
              <a:t>X_validation</a:t>
            </a:r>
            <a:r>
              <a:rPr lang="en-US" altLang="en-US" b="1" dirty="0">
                <a:latin typeface="Courier" charset="0"/>
                <a:ea typeface="標楷體" charset="-120"/>
              </a:rPr>
              <a:t>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A2120A5-69BE-4E4D-9938-295EE42F573D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</p:spTree>
    <p:extLst>
      <p:ext uri="{BB962C8B-B14F-4D97-AF65-F5344CB8AC3E}">
        <p14:creationId xmlns:p14="http://schemas.microsoft.com/office/powerpoint/2010/main" val="195327545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7AB0F2-3CA5-9445-A791-78C26065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75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EC153FB-92A6-A04D-9DF1-248B416E36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4850" y="577850"/>
            <a:ext cx="8242300" cy="57023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2EB8F3F-164E-C240-91A1-D72D147B4CB7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</p:spTree>
    <p:extLst>
      <p:ext uri="{BB962C8B-B14F-4D97-AF65-F5344CB8AC3E}">
        <p14:creationId xmlns:p14="http://schemas.microsoft.com/office/powerpoint/2010/main" val="276980339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7AB0F2-3CA5-9445-A791-78C26065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76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A20A67-B432-0645-957A-1F751E9F2F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2456" y="659953"/>
            <a:ext cx="7807088" cy="565069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581D54F-4DE2-3A4D-8276-6FE9A2F09AA7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</p:spTree>
    <p:extLst>
      <p:ext uri="{BB962C8B-B14F-4D97-AF65-F5344CB8AC3E}">
        <p14:creationId xmlns:p14="http://schemas.microsoft.com/office/powerpoint/2010/main" val="322578189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7AB0F2-3CA5-9445-A791-78C26065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77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48CE62-AD31-D541-82F5-DC3D59742E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5800" y="819150"/>
            <a:ext cx="8280400" cy="52197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7CF3F5F-B1E9-0748-A9E5-EAF403CCB6CD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</p:spTree>
    <p:extLst>
      <p:ext uri="{BB962C8B-B14F-4D97-AF65-F5344CB8AC3E}">
        <p14:creationId xmlns:p14="http://schemas.microsoft.com/office/powerpoint/2010/main" val="37813134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7AB0F2-3CA5-9445-A791-78C26065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78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05F41B0-BF48-CB41-861B-133D73711D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2800" y="1035050"/>
            <a:ext cx="8026400" cy="47879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454FEA1-7058-CB4D-8065-0B0807C6E69E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</p:spTree>
    <p:extLst>
      <p:ext uri="{BB962C8B-B14F-4D97-AF65-F5344CB8AC3E}">
        <p14:creationId xmlns:p14="http://schemas.microsoft.com/office/powerpoint/2010/main" val="29018411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7AB0F2-3CA5-9445-A791-78C26065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79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D464B2-F360-4944-B507-A1090129A2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6750" y="546100"/>
            <a:ext cx="8318500" cy="57658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DF91D57-91C9-6344-9243-52BBA0C56A55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</p:spTree>
    <p:extLst>
      <p:ext uri="{BB962C8B-B14F-4D97-AF65-F5344CB8AC3E}">
        <p14:creationId xmlns:p14="http://schemas.microsoft.com/office/powerpoint/2010/main" val="38021942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7DE75B-B5BC-B142-9989-EC67B09802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600" dirty="0"/>
              <a:t>Artificial Intelligence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/>
              <a:t>Problem Solving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/>
              <a:t>Knowledge and Reasoning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/>
              <a:t>Uncertain Knowledge and Reasoning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>
                <a:solidFill>
                  <a:srgbClr val="FF0000"/>
                </a:solidFill>
              </a:rPr>
              <a:t>Machine Learning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/>
              <a:t>Communicating, Perceiving, and Acting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/>
              <a:t>Philosophy and Ethics of AI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C8621-7DA8-C04B-86FE-5D18631C4E40}"/>
              </a:ext>
            </a:extLst>
          </p:cNvPr>
          <p:cNvSpPr/>
          <p:nvPr/>
        </p:nvSpPr>
        <p:spPr>
          <a:xfrm>
            <a:off x="2581501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7" y="125760"/>
            <a:ext cx="8496944" cy="128701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Artificial Intelligence: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A Modern Approach </a:t>
            </a:r>
          </a:p>
        </p:txBody>
      </p:sp>
    </p:spTree>
    <p:extLst>
      <p:ext uri="{BB962C8B-B14F-4D97-AF65-F5344CB8AC3E}">
        <p14:creationId xmlns:p14="http://schemas.microsoft.com/office/powerpoint/2010/main" val="310244381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itle 1"/>
          <p:cNvSpPr>
            <a:spLocks noGrp="1"/>
          </p:cNvSpPr>
          <p:nvPr>
            <p:ph type="title"/>
          </p:nvPr>
        </p:nvSpPr>
        <p:spPr>
          <a:xfrm>
            <a:off x="1610436" y="274639"/>
            <a:ext cx="9116704" cy="6034087"/>
          </a:xfrm>
        </p:spPr>
        <p:txBody>
          <a:bodyPr/>
          <a:lstStyle/>
          <a:p>
            <a:r>
              <a:rPr lang="en-US" altLang="zh-TW" sz="72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Evaluation</a:t>
            </a:r>
            <a:r>
              <a:rPr lang="en-US" altLang="zh-TW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 </a:t>
            </a:r>
            <a:br>
              <a:rPr lang="en-US" altLang="zh-TW" dirty="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zh-TW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(Accuracy of Classification Model)</a:t>
            </a:r>
            <a:br>
              <a:rPr lang="zh-TW" altLang="en-US" dirty="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endParaRPr lang="en-US" altLang="zh-TW" dirty="0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78851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F91C03D0-3D11-0741-A368-0A870C154499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80</a:t>
            </a:fld>
            <a:endParaRPr lang="zh-TW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271808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E08D4E-6304-2A42-AD87-543D250CBA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983185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Assessing the Classification Model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4DA4F0-0521-B248-A146-4395286872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1003" y="1268761"/>
            <a:ext cx="9812740" cy="5250707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en-US" altLang="zh-TW" sz="3600" dirty="0">
                <a:latin typeface="Calibri" charset="0"/>
                <a:ea typeface="新細明體" charset="-120"/>
              </a:rPr>
              <a:t>Predictive accuracy</a:t>
            </a:r>
          </a:p>
          <a:p>
            <a:pPr lvl="1" eaLnBrk="1" hangingPunct="1"/>
            <a:r>
              <a:rPr lang="en-US" altLang="zh-TW" sz="3600" dirty="0">
                <a:latin typeface="Calibri" charset="0"/>
                <a:ea typeface="新細明體" charset="-120"/>
              </a:rPr>
              <a:t>Hit rate </a:t>
            </a:r>
          </a:p>
          <a:p>
            <a:pPr eaLnBrk="1" hangingPunct="1"/>
            <a:r>
              <a:rPr lang="en-US" altLang="zh-TW" sz="3600" dirty="0">
                <a:latin typeface="Calibri" charset="0"/>
                <a:ea typeface="新細明體" charset="-120"/>
              </a:rPr>
              <a:t>Speed</a:t>
            </a:r>
          </a:p>
          <a:p>
            <a:pPr lvl="1" eaLnBrk="1" hangingPunct="1"/>
            <a:r>
              <a:rPr lang="en-US" altLang="zh-TW" sz="3600" dirty="0">
                <a:latin typeface="Calibri" charset="0"/>
                <a:ea typeface="新細明體" charset="-120"/>
              </a:rPr>
              <a:t>Model building; predicting</a:t>
            </a:r>
          </a:p>
          <a:p>
            <a:pPr eaLnBrk="1" hangingPunct="1"/>
            <a:r>
              <a:rPr lang="en-US" altLang="zh-TW" sz="3600" dirty="0">
                <a:latin typeface="Calibri" charset="0"/>
                <a:ea typeface="新細明體" charset="-120"/>
              </a:rPr>
              <a:t>Robustness</a:t>
            </a:r>
          </a:p>
          <a:p>
            <a:pPr eaLnBrk="1" hangingPunct="1"/>
            <a:r>
              <a:rPr lang="en-US" altLang="zh-TW" sz="3600" dirty="0">
                <a:latin typeface="Calibri" charset="0"/>
                <a:ea typeface="新細明體" charset="-120"/>
              </a:rPr>
              <a:t>Scalability</a:t>
            </a:r>
          </a:p>
          <a:p>
            <a:pPr eaLnBrk="1" hangingPunct="1"/>
            <a:r>
              <a:rPr lang="en-US" altLang="zh-TW" sz="3600" dirty="0">
                <a:latin typeface="Calibri" charset="0"/>
                <a:ea typeface="新細明體" charset="-120"/>
              </a:rPr>
              <a:t>Interpretability</a:t>
            </a:r>
          </a:p>
          <a:p>
            <a:pPr lvl="1" eaLnBrk="1" hangingPunct="1"/>
            <a:r>
              <a:rPr lang="en-US" altLang="zh-TW" sz="3600" dirty="0">
                <a:latin typeface="Calibri" charset="0"/>
                <a:ea typeface="新細明體" charset="-120"/>
              </a:rPr>
              <a:t>Transparency, </a:t>
            </a:r>
            <a:r>
              <a:rPr lang="en-US" altLang="zh-TW" sz="3600" dirty="0" err="1">
                <a:latin typeface="Calibri" charset="0"/>
                <a:ea typeface="新細明體" charset="-120"/>
              </a:rPr>
              <a:t>explainability</a:t>
            </a:r>
            <a:endParaRPr lang="en-US" altLang="zh-TW" sz="3600" dirty="0">
              <a:latin typeface="Calibri" charset="0"/>
              <a:ea typeface="新細明體" charset="-12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CA8AF6-D731-9C43-BC50-61B5C736A3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81</a:t>
            </a:fld>
            <a:endParaRPr lang="zh-TW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B7E00B1A-2816-6643-A846-D5D7E836BD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9249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1717954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itle 1"/>
          <p:cNvSpPr>
            <a:spLocks noGrp="1"/>
          </p:cNvSpPr>
          <p:nvPr>
            <p:ph type="title"/>
          </p:nvPr>
        </p:nvSpPr>
        <p:spPr>
          <a:xfrm>
            <a:off x="1981201" y="274638"/>
            <a:ext cx="3827463" cy="6323012"/>
          </a:xfrm>
        </p:spPr>
        <p:txBody>
          <a:bodyPr/>
          <a:lstStyle/>
          <a:p>
            <a:r>
              <a:rPr lang="en-US" altLang="zh-TW" sz="6000">
                <a:solidFill>
                  <a:srgbClr val="FF0000"/>
                </a:solidFill>
                <a:latin typeface="Calibri" charset="0"/>
                <a:ea typeface="標楷體" charset="-120"/>
              </a:rPr>
              <a:t>Accuracy</a:t>
            </a:r>
            <a:br>
              <a:rPr lang="en-US" altLang="zh-TW" sz="6000">
                <a:solidFill>
                  <a:srgbClr val="FF0000"/>
                </a:solidFill>
                <a:latin typeface="Calibri" charset="0"/>
                <a:ea typeface="標楷體" charset="-120"/>
              </a:rPr>
            </a:br>
            <a:br>
              <a:rPr lang="en-US" altLang="zh-TW" sz="6000">
                <a:solidFill>
                  <a:srgbClr val="FF0000"/>
                </a:solidFill>
                <a:latin typeface="Calibri" charset="0"/>
                <a:ea typeface="標楷體" charset="-120"/>
              </a:rPr>
            </a:br>
            <a:r>
              <a:rPr lang="en-US" altLang="zh-TW" sz="6000">
                <a:solidFill>
                  <a:schemeClr val="accent1"/>
                </a:solidFill>
                <a:latin typeface="Calibri" charset="0"/>
                <a:ea typeface="標楷體" charset="-120"/>
              </a:rPr>
              <a:t>Precision</a:t>
            </a:r>
          </a:p>
        </p:txBody>
      </p:sp>
      <p:sp>
        <p:nvSpPr>
          <p:cNvPr id="80899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2C0F15D7-F636-0443-833B-989501CBAC2F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82</a:t>
            </a:fld>
            <a:endParaRPr lang="zh-TW" altLang="en-US" sz="1200" dirty="0">
              <a:solidFill>
                <a:srgbClr val="898989"/>
              </a:solidFill>
            </a:endParaRPr>
          </a:p>
        </p:txBody>
      </p:sp>
      <p:sp>
        <p:nvSpPr>
          <p:cNvPr id="80900" name="Title 1"/>
          <p:cNvSpPr txBox="1">
            <a:spLocks/>
          </p:cNvSpPr>
          <p:nvPr/>
        </p:nvSpPr>
        <p:spPr bwMode="auto">
          <a:xfrm>
            <a:off x="6383338" y="404813"/>
            <a:ext cx="3827462" cy="610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TW" sz="6000" b="1">
                <a:solidFill>
                  <a:srgbClr val="FF0000"/>
                </a:solidFill>
                <a:ea typeface="標楷體" charset="-120"/>
              </a:rPr>
              <a:t>Validity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zh-TW" sz="6000" b="1">
              <a:solidFill>
                <a:srgbClr val="FF0000"/>
              </a:solidFill>
              <a:ea typeface="標楷體" charset="-12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zh-TW" sz="6000" b="1">
                <a:solidFill>
                  <a:srgbClr val="4F81BD"/>
                </a:solidFill>
                <a:ea typeface="標楷體" charset="-120"/>
              </a:rPr>
              <a:t>Reliability</a:t>
            </a:r>
          </a:p>
        </p:txBody>
      </p:sp>
    </p:spTree>
    <p:extLst>
      <p:ext uri="{BB962C8B-B14F-4D97-AF65-F5344CB8AC3E}">
        <p14:creationId xmlns:p14="http://schemas.microsoft.com/office/powerpoint/2010/main" val="70946785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23" name="Group 7"/>
          <p:cNvGrpSpPr>
            <a:grpSpLocks/>
          </p:cNvGrpSpPr>
          <p:nvPr/>
        </p:nvGrpSpPr>
        <p:grpSpPr bwMode="auto">
          <a:xfrm>
            <a:off x="3756025" y="1311275"/>
            <a:ext cx="2166938" cy="2165350"/>
            <a:chOff x="1216526" y="1243263"/>
            <a:chExt cx="2165684" cy="2165684"/>
          </a:xfrm>
        </p:grpSpPr>
        <p:sp>
          <p:nvSpPr>
            <p:cNvPr id="5" name="Oval 4"/>
            <p:cNvSpPr>
              <a:spLocks noChangeArrowheads="1"/>
            </p:cNvSpPr>
            <p:nvPr/>
          </p:nvSpPr>
          <p:spPr bwMode="auto">
            <a:xfrm>
              <a:off x="1216526" y="1243263"/>
              <a:ext cx="2165684" cy="216568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6" name="Oval 5"/>
            <p:cNvSpPr>
              <a:spLocks noChangeArrowheads="1"/>
            </p:cNvSpPr>
            <p:nvPr/>
          </p:nvSpPr>
          <p:spPr bwMode="auto">
            <a:xfrm>
              <a:off x="1519564" y="1546523"/>
              <a:ext cx="1559609" cy="15591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7" name="Oval 6"/>
            <p:cNvSpPr>
              <a:spLocks noChangeArrowheads="1"/>
            </p:cNvSpPr>
            <p:nvPr/>
          </p:nvSpPr>
          <p:spPr bwMode="auto">
            <a:xfrm>
              <a:off x="1909863" y="1937108"/>
              <a:ext cx="779011" cy="7779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4789489" y="22860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4848225" y="2398713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4732339" y="241617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grpSp>
        <p:nvGrpSpPr>
          <p:cNvPr id="81927" name="Group 11"/>
          <p:cNvGrpSpPr>
            <a:grpSpLocks/>
          </p:cNvGrpSpPr>
          <p:nvPr/>
        </p:nvGrpSpPr>
        <p:grpSpPr bwMode="auto">
          <a:xfrm>
            <a:off x="6307138" y="1308100"/>
            <a:ext cx="2165350" cy="2165350"/>
            <a:chOff x="1216526" y="1243263"/>
            <a:chExt cx="2165684" cy="2165684"/>
          </a:xfrm>
        </p:grpSpPr>
        <p:sp>
          <p:nvSpPr>
            <p:cNvPr id="13" name="Oval 12"/>
            <p:cNvSpPr>
              <a:spLocks noChangeArrowheads="1"/>
            </p:cNvSpPr>
            <p:nvPr/>
          </p:nvSpPr>
          <p:spPr bwMode="auto">
            <a:xfrm>
              <a:off x="1216526" y="1243263"/>
              <a:ext cx="2165684" cy="216568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14" name="Oval 13"/>
            <p:cNvSpPr>
              <a:spLocks noChangeArrowheads="1"/>
            </p:cNvSpPr>
            <p:nvPr/>
          </p:nvSpPr>
          <p:spPr bwMode="auto">
            <a:xfrm>
              <a:off x="1519785" y="1546523"/>
              <a:ext cx="1559165" cy="15591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15" name="Oval 14"/>
            <p:cNvSpPr>
              <a:spLocks noChangeArrowheads="1"/>
            </p:cNvSpPr>
            <p:nvPr/>
          </p:nvSpPr>
          <p:spPr bwMode="auto">
            <a:xfrm>
              <a:off x="1910370" y="1937108"/>
              <a:ext cx="777995" cy="7779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16" name="Oval 15"/>
          <p:cNvSpPr>
            <a:spLocks noChangeArrowheads="1"/>
          </p:cNvSpPr>
          <p:nvPr/>
        </p:nvSpPr>
        <p:spPr bwMode="auto">
          <a:xfrm>
            <a:off x="7913689" y="2711450"/>
            <a:ext cx="92075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7" name="Oval 16"/>
          <p:cNvSpPr>
            <a:spLocks noChangeArrowheads="1"/>
          </p:cNvSpPr>
          <p:nvPr/>
        </p:nvSpPr>
        <p:spPr bwMode="auto">
          <a:xfrm>
            <a:off x="7974014" y="282257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8" name="Oval 17"/>
          <p:cNvSpPr>
            <a:spLocks noChangeArrowheads="1"/>
          </p:cNvSpPr>
          <p:nvPr/>
        </p:nvSpPr>
        <p:spPr bwMode="auto">
          <a:xfrm>
            <a:off x="7858125" y="2841625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grpSp>
        <p:nvGrpSpPr>
          <p:cNvPr id="81931" name="Group 18"/>
          <p:cNvGrpSpPr>
            <a:grpSpLocks/>
          </p:cNvGrpSpPr>
          <p:nvPr/>
        </p:nvGrpSpPr>
        <p:grpSpPr bwMode="auto">
          <a:xfrm>
            <a:off x="3773488" y="4203700"/>
            <a:ext cx="2165350" cy="2165350"/>
            <a:chOff x="1216526" y="1243263"/>
            <a:chExt cx="2165684" cy="2165684"/>
          </a:xfrm>
        </p:grpSpPr>
        <p:sp>
          <p:nvSpPr>
            <p:cNvPr id="20" name="Oval 19"/>
            <p:cNvSpPr>
              <a:spLocks noChangeArrowheads="1"/>
            </p:cNvSpPr>
            <p:nvPr/>
          </p:nvSpPr>
          <p:spPr bwMode="auto">
            <a:xfrm>
              <a:off x="1216526" y="1243263"/>
              <a:ext cx="2165684" cy="216568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21" name="Oval 20"/>
            <p:cNvSpPr>
              <a:spLocks noChangeArrowheads="1"/>
            </p:cNvSpPr>
            <p:nvPr/>
          </p:nvSpPr>
          <p:spPr bwMode="auto">
            <a:xfrm>
              <a:off x="1519785" y="1546523"/>
              <a:ext cx="1559165" cy="15591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22" name="Oval 21"/>
            <p:cNvSpPr>
              <a:spLocks noChangeArrowheads="1"/>
            </p:cNvSpPr>
            <p:nvPr/>
          </p:nvSpPr>
          <p:spPr bwMode="auto">
            <a:xfrm>
              <a:off x="1910370" y="1937108"/>
              <a:ext cx="777995" cy="7779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23" name="Oval 22"/>
          <p:cNvSpPr>
            <a:spLocks noChangeArrowheads="1"/>
          </p:cNvSpPr>
          <p:nvPr/>
        </p:nvSpPr>
        <p:spPr bwMode="auto">
          <a:xfrm>
            <a:off x="4629150" y="48148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4" name="Oval 23"/>
          <p:cNvSpPr>
            <a:spLocks noChangeArrowheads="1"/>
          </p:cNvSpPr>
          <p:nvPr/>
        </p:nvSpPr>
        <p:spPr bwMode="auto">
          <a:xfrm>
            <a:off x="5048250" y="544353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5" name="Oval 24"/>
          <p:cNvSpPr>
            <a:spLocks noChangeArrowheads="1"/>
          </p:cNvSpPr>
          <p:nvPr/>
        </p:nvSpPr>
        <p:spPr bwMode="auto">
          <a:xfrm>
            <a:off x="4348164" y="5218113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grpSp>
        <p:nvGrpSpPr>
          <p:cNvPr id="81935" name="Group 25"/>
          <p:cNvGrpSpPr>
            <a:grpSpLocks/>
          </p:cNvGrpSpPr>
          <p:nvPr/>
        </p:nvGrpSpPr>
        <p:grpSpPr bwMode="auto">
          <a:xfrm>
            <a:off x="6318250" y="4195763"/>
            <a:ext cx="2165350" cy="2165350"/>
            <a:chOff x="1216526" y="1243263"/>
            <a:chExt cx="2165684" cy="2165684"/>
          </a:xfrm>
        </p:grpSpPr>
        <p:sp>
          <p:nvSpPr>
            <p:cNvPr id="27" name="Oval 26"/>
            <p:cNvSpPr>
              <a:spLocks noChangeArrowheads="1"/>
            </p:cNvSpPr>
            <p:nvPr/>
          </p:nvSpPr>
          <p:spPr bwMode="auto">
            <a:xfrm>
              <a:off x="1216526" y="1243263"/>
              <a:ext cx="2165684" cy="216568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28" name="Oval 27"/>
            <p:cNvSpPr>
              <a:spLocks noChangeArrowheads="1"/>
            </p:cNvSpPr>
            <p:nvPr/>
          </p:nvSpPr>
          <p:spPr bwMode="auto">
            <a:xfrm>
              <a:off x="1519786" y="1546522"/>
              <a:ext cx="1559165" cy="15591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29" name="Oval 28"/>
            <p:cNvSpPr>
              <a:spLocks noChangeArrowheads="1"/>
            </p:cNvSpPr>
            <p:nvPr/>
          </p:nvSpPr>
          <p:spPr bwMode="auto">
            <a:xfrm>
              <a:off x="1910371" y="1937107"/>
              <a:ext cx="777995" cy="7779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30" name="Oval 29"/>
          <p:cNvSpPr>
            <a:spLocks noChangeArrowheads="1"/>
          </p:cNvSpPr>
          <p:nvPr/>
        </p:nvSpPr>
        <p:spPr bwMode="auto">
          <a:xfrm>
            <a:off x="8026400" y="50053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1" name="Oval 30"/>
          <p:cNvSpPr>
            <a:spLocks noChangeArrowheads="1"/>
          </p:cNvSpPr>
          <p:nvPr/>
        </p:nvSpPr>
        <p:spPr bwMode="auto">
          <a:xfrm>
            <a:off x="7932739" y="584517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2" name="Oval 31"/>
          <p:cNvSpPr>
            <a:spLocks noChangeArrowheads="1"/>
          </p:cNvSpPr>
          <p:nvPr/>
        </p:nvSpPr>
        <p:spPr bwMode="auto">
          <a:xfrm>
            <a:off x="7394575" y="54244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4" name="Oval 33"/>
          <p:cNvSpPr>
            <a:spLocks noChangeArrowheads="1"/>
          </p:cNvSpPr>
          <p:nvPr/>
        </p:nvSpPr>
        <p:spPr bwMode="auto">
          <a:xfrm>
            <a:off x="8145464" y="5275263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5" name="Oval 34"/>
          <p:cNvSpPr>
            <a:spLocks noChangeArrowheads="1"/>
          </p:cNvSpPr>
          <p:nvPr/>
        </p:nvSpPr>
        <p:spPr bwMode="auto">
          <a:xfrm>
            <a:off x="7924800" y="54117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6" name="Oval 35"/>
          <p:cNvSpPr>
            <a:spLocks noChangeArrowheads="1"/>
          </p:cNvSpPr>
          <p:nvPr/>
        </p:nvSpPr>
        <p:spPr bwMode="auto">
          <a:xfrm>
            <a:off x="7688264" y="5630863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7" name="Oval 36"/>
          <p:cNvSpPr>
            <a:spLocks noChangeArrowheads="1"/>
          </p:cNvSpPr>
          <p:nvPr/>
        </p:nvSpPr>
        <p:spPr bwMode="auto">
          <a:xfrm>
            <a:off x="7688264" y="514032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8" name="Oval 37"/>
          <p:cNvSpPr>
            <a:spLocks noChangeArrowheads="1"/>
          </p:cNvSpPr>
          <p:nvPr/>
        </p:nvSpPr>
        <p:spPr bwMode="auto">
          <a:xfrm>
            <a:off x="8145464" y="564832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9" name="Oval 38"/>
          <p:cNvSpPr>
            <a:spLocks noChangeArrowheads="1"/>
          </p:cNvSpPr>
          <p:nvPr/>
        </p:nvSpPr>
        <p:spPr bwMode="auto">
          <a:xfrm>
            <a:off x="7604125" y="6037263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0" name="Oval 39"/>
          <p:cNvSpPr>
            <a:spLocks noChangeArrowheads="1"/>
          </p:cNvSpPr>
          <p:nvPr/>
        </p:nvSpPr>
        <p:spPr bwMode="auto">
          <a:xfrm>
            <a:off x="7281864" y="585152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1" name="Oval 40"/>
          <p:cNvSpPr>
            <a:spLocks noChangeArrowheads="1"/>
          </p:cNvSpPr>
          <p:nvPr/>
        </p:nvSpPr>
        <p:spPr bwMode="auto">
          <a:xfrm>
            <a:off x="7956550" y="2974975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2" name="Oval 41"/>
          <p:cNvSpPr>
            <a:spLocks noChangeArrowheads="1"/>
          </p:cNvSpPr>
          <p:nvPr/>
        </p:nvSpPr>
        <p:spPr bwMode="auto">
          <a:xfrm>
            <a:off x="8075614" y="277177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3" name="Oval 42"/>
          <p:cNvSpPr>
            <a:spLocks noChangeArrowheads="1"/>
          </p:cNvSpPr>
          <p:nvPr/>
        </p:nvSpPr>
        <p:spPr bwMode="auto">
          <a:xfrm>
            <a:off x="8058150" y="2924175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4" name="Oval 43"/>
          <p:cNvSpPr>
            <a:spLocks noChangeArrowheads="1"/>
          </p:cNvSpPr>
          <p:nvPr/>
        </p:nvSpPr>
        <p:spPr bwMode="auto">
          <a:xfrm>
            <a:off x="8007350" y="27051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5" name="Oval 44"/>
          <p:cNvSpPr>
            <a:spLocks noChangeArrowheads="1"/>
          </p:cNvSpPr>
          <p:nvPr/>
        </p:nvSpPr>
        <p:spPr bwMode="auto">
          <a:xfrm>
            <a:off x="7840664" y="272415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6" name="Oval 45"/>
          <p:cNvSpPr>
            <a:spLocks noChangeArrowheads="1"/>
          </p:cNvSpPr>
          <p:nvPr/>
        </p:nvSpPr>
        <p:spPr bwMode="auto">
          <a:xfrm>
            <a:off x="7807325" y="29098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7" name="Oval 46"/>
          <p:cNvSpPr>
            <a:spLocks noChangeArrowheads="1"/>
          </p:cNvSpPr>
          <p:nvPr/>
        </p:nvSpPr>
        <p:spPr bwMode="auto">
          <a:xfrm>
            <a:off x="7888289" y="29591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8" name="Oval 47"/>
          <p:cNvSpPr>
            <a:spLocks noChangeArrowheads="1"/>
          </p:cNvSpPr>
          <p:nvPr/>
        </p:nvSpPr>
        <p:spPr bwMode="auto">
          <a:xfrm>
            <a:off x="5200650" y="54102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9" name="Oval 48"/>
          <p:cNvSpPr>
            <a:spLocks noChangeArrowheads="1"/>
          </p:cNvSpPr>
          <p:nvPr/>
        </p:nvSpPr>
        <p:spPr bwMode="auto">
          <a:xfrm>
            <a:off x="4551364" y="525145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0" name="Oval 49"/>
          <p:cNvSpPr>
            <a:spLocks noChangeArrowheads="1"/>
          </p:cNvSpPr>
          <p:nvPr/>
        </p:nvSpPr>
        <p:spPr bwMode="auto">
          <a:xfrm>
            <a:off x="4568825" y="5573713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1" name="Oval 50"/>
          <p:cNvSpPr>
            <a:spLocks noChangeArrowheads="1"/>
          </p:cNvSpPr>
          <p:nvPr/>
        </p:nvSpPr>
        <p:spPr bwMode="auto">
          <a:xfrm>
            <a:off x="4840289" y="565785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2" name="Oval 51"/>
          <p:cNvSpPr>
            <a:spLocks noChangeArrowheads="1"/>
          </p:cNvSpPr>
          <p:nvPr/>
        </p:nvSpPr>
        <p:spPr bwMode="auto">
          <a:xfrm>
            <a:off x="5002214" y="4814888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3" name="Oval 52"/>
          <p:cNvSpPr>
            <a:spLocks noChangeArrowheads="1"/>
          </p:cNvSpPr>
          <p:nvPr/>
        </p:nvSpPr>
        <p:spPr bwMode="auto">
          <a:xfrm>
            <a:off x="4916489" y="5102225"/>
            <a:ext cx="92075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4" name="Oval 53"/>
          <p:cNvSpPr>
            <a:spLocks noChangeArrowheads="1"/>
          </p:cNvSpPr>
          <p:nvPr/>
        </p:nvSpPr>
        <p:spPr bwMode="auto">
          <a:xfrm>
            <a:off x="5272089" y="5153025"/>
            <a:ext cx="92075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5" name="Oval 54"/>
          <p:cNvSpPr>
            <a:spLocks noChangeArrowheads="1"/>
          </p:cNvSpPr>
          <p:nvPr/>
        </p:nvSpPr>
        <p:spPr bwMode="auto">
          <a:xfrm>
            <a:off x="4884739" y="2535238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6" name="Oval 55"/>
          <p:cNvSpPr>
            <a:spLocks noChangeArrowheads="1"/>
          </p:cNvSpPr>
          <p:nvPr/>
        </p:nvSpPr>
        <p:spPr bwMode="auto">
          <a:xfrm>
            <a:off x="4953000" y="25527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7" name="Oval 56"/>
          <p:cNvSpPr>
            <a:spLocks noChangeArrowheads="1"/>
          </p:cNvSpPr>
          <p:nvPr/>
        </p:nvSpPr>
        <p:spPr bwMode="auto">
          <a:xfrm>
            <a:off x="4783139" y="25019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8" name="Oval 57"/>
          <p:cNvSpPr>
            <a:spLocks noChangeArrowheads="1"/>
          </p:cNvSpPr>
          <p:nvPr/>
        </p:nvSpPr>
        <p:spPr bwMode="auto">
          <a:xfrm>
            <a:off x="4941889" y="24384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9" name="Oval 58"/>
          <p:cNvSpPr>
            <a:spLocks noChangeArrowheads="1"/>
          </p:cNvSpPr>
          <p:nvPr/>
        </p:nvSpPr>
        <p:spPr bwMode="auto">
          <a:xfrm>
            <a:off x="4822825" y="22352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60" name="Oval 59"/>
          <p:cNvSpPr>
            <a:spLocks noChangeArrowheads="1"/>
          </p:cNvSpPr>
          <p:nvPr/>
        </p:nvSpPr>
        <p:spPr bwMode="auto">
          <a:xfrm>
            <a:off x="4738689" y="23368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61" name="Oval 60"/>
          <p:cNvSpPr>
            <a:spLocks noChangeArrowheads="1"/>
          </p:cNvSpPr>
          <p:nvPr/>
        </p:nvSpPr>
        <p:spPr bwMode="auto">
          <a:xfrm>
            <a:off x="4924425" y="22860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77" name="圓角矩形 39"/>
          <p:cNvSpPr/>
          <p:nvPr/>
        </p:nvSpPr>
        <p:spPr>
          <a:xfrm>
            <a:off x="1657351" y="788989"/>
            <a:ext cx="4398963" cy="2820987"/>
          </a:xfrm>
          <a:prstGeom prst="roundRect">
            <a:avLst>
              <a:gd name="adj" fmla="val 735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78" name="圓角矩形 39"/>
          <p:cNvSpPr/>
          <p:nvPr/>
        </p:nvSpPr>
        <p:spPr>
          <a:xfrm>
            <a:off x="1636713" y="3708400"/>
            <a:ext cx="4405312" cy="2820988"/>
          </a:xfrm>
          <a:prstGeom prst="roundRect">
            <a:avLst>
              <a:gd name="adj" fmla="val 735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79" name="圓角矩形 39"/>
          <p:cNvSpPr/>
          <p:nvPr/>
        </p:nvSpPr>
        <p:spPr>
          <a:xfrm>
            <a:off x="6167438" y="833439"/>
            <a:ext cx="4398962" cy="2820987"/>
          </a:xfrm>
          <a:prstGeom prst="roundRect">
            <a:avLst>
              <a:gd name="adj" fmla="val 735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0" name="圓角矩形 39"/>
          <p:cNvSpPr/>
          <p:nvPr/>
        </p:nvSpPr>
        <p:spPr>
          <a:xfrm>
            <a:off x="6134101" y="3713164"/>
            <a:ext cx="4397375" cy="2820987"/>
          </a:xfrm>
          <a:prstGeom prst="roundRect">
            <a:avLst>
              <a:gd name="adj" fmla="val 735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0F9C2B94-1610-D9DD-566D-DFBFD6DD69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159797" y="6562244"/>
            <a:ext cx="960699" cy="23965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2C0F15D7-F636-0443-833B-989501CBAC2F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83</a:t>
            </a:fld>
            <a:endParaRPr lang="zh-TW" altLang="en-US" sz="1200" dirty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001393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itle 1"/>
          <p:cNvSpPr>
            <a:spLocks noGrp="1"/>
          </p:cNvSpPr>
          <p:nvPr>
            <p:ph type="title"/>
          </p:nvPr>
        </p:nvSpPr>
        <p:spPr>
          <a:xfrm>
            <a:off x="2133600" y="1"/>
            <a:ext cx="8229600" cy="701675"/>
          </a:xfrm>
        </p:spPr>
        <p:txBody>
          <a:bodyPr>
            <a:normAutofit fontScale="90000"/>
          </a:bodyPr>
          <a:lstStyle/>
          <a:p>
            <a:r>
              <a:rPr lang="en-US" altLang="zh-TW">
                <a:solidFill>
                  <a:schemeClr val="tx2"/>
                </a:solidFill>
                <a:latin typeface="Calibri" charset="0"/>
                <a:ea typeface="標楷體" charset="-120"/>
              </a:rPr>
              <a:t>Accuracy vs. Precision</a:t>
            </a:r>
          </a:p>
        </p:txBody>
      </p:sp>
      <p:grpSp>
        <p:nvGrpSpPr>
          <p:cNvPr id="82948" name="Group 7"/>
          <p:cNvGrpSpPr>
            <a:grpSpLocks/>
          </p:cNvGrpSpPr>
          <p:nvPr/>
        </p:nvGrpSpPr>
        <p:grpSpPr bwMode="auto">
          <a:xfrm>
            <a:off x="3756025" y="1311275"/>
            <a:ext cx="2166938" cy="2165350"/>
            <a:chOff x="1216526" y="1243263"/>
            <a:chExt cx="2165684" cy="2165684"/>
          </a:xfrm>
        </p:grpSpPr>
        <p:sp>
          <p:nvSpPr>
            <p:cNvPr id="5" name="Oval 4"/>
            <p:cNvSpPr>
              <a:spLocks noChangeArrowheads="1"/>
            </p:cNvSpPr>
            <p:nvPr/>
          </p:nvSpPr>
          <p:spPr bwMode="auto">
            <a:xfrm>
              <a:off x="1216526" y="1243263"/>
              <a:ext cx="2165684" cy="216568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6" name="Oval 5"/>
            <p:cNvSpPr>
              <a:spLocks noChangeArrowheads="1"/>
            </p:cNvSpPr>
            <p:nvPr/>
          </p:nvSpPr>
          <p:spPr bwMode="auto">
            <a:xfrm>
              <a:off x="1519564" y="1546523"/>
              <a:ext cx="1559609" cy="15591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7" name="Oval 6"/>
            <p:cNvSpPr>
              <a:spLocks noChangeArrowheads="1"/>
            </p:cNvSpPr>
            <p:nvPr/>
          </p:nvSpPr>
          <p:spPr bwMode="auto">
            <a:xfrm>
              <a:off x="1909863" y="1937108"/>
              <a:ext cx="779011" cy="7779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4789489" y="22860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4848225" y="2398713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4732339" y="241617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grpSp>
        <p:nvGrpSpPr>
          <p:cNvPr id="82952" name="Group 11"/>
          <p:cNvGrpSpPr>
            <a:grpSpLocks/>
          </p:cNvGrpSpPr>
          <p:nvPr/>
        </p:nvGrpSpPr>
        <p:grpSpPr bwMode="auto">
          <a:xfrm>
            <a:off x="6307138" y="1308100"/>
            <a:ext cx="2165350" cy="2165350"/>
            <a:chOff x="1216526" y="1243263"/>
            <a:chExt cx="2165684" cy="2165684"/>
          </a:xfrm>
        </p:grpSpPr>
        <p:sp>
          <p:nvSpPr>
            <p:cNvPr id="13" name="Oval 12"/>
            <p:cNvSpPr>
              <a:spLocks noChangeArrowheads="1"/>
            </p:cNvSpPr>
            <p:nvPr/>
          </p:nvSpPr>
          <p:spPr bwMode="auto">
            <a:xfrm>
              <a:off x="1216526" y="1243263"/>
              <a:ext cx="2165684" cy="216568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14" name="Oval 13"/>
            <p:cNvSpPr>
              <a:spLocks noChangeArrowheads="1"/>
            </p:cNvSpPr>
            <p:nvPr/>
          </p:nvSpPr>
          <p:spPr bwMode="auto">
            <a:xfrm>
              <a:off x="1519785" y="1546523"/>
              <a:ext cx="1559165" cy="15591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15" name="Oval 14"/>
            <p:cNvSpPr>
              <a:spLocks noChangeArrowheads="1"/>
            </p:cNvSpPr>
            <p:nvPr/>
          </p:nvSpPr>
          <p:spPr bwMode="auto">
            <a:xfrm>
              <a:off x="1910370" y="1937108"/>
              <a:ext cx="777995" cy="7779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16" name="Oval 15"/>
          <p:cNvSpPr>
            <a:spLocks noChangeArrowheads="1"/>
          </p:cNvSpPr>
          <p:nvPr/>
        </p:nvSpPr>
        <p:spPr bwMode="auto">
          <a:xfrm>
            <a:off x="7913689" y="2711450"/>
            <a:ext cx="92075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7" name="Oval 16"/>
          <p:cNvSpPr>
            <a:spLocks noChangeArrowheads="1"/>
          </p:cNvSpPr>
          <p:nvPr/>
        </p:nvSpPr>
        <p:spPr bwMode="auto">
          <a:xfrm>
            <a:off x="7974014" y="282257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8" name="Oval 17"/>
          <p:cNvSpPr>
            <a:spLocks noChangeArrowheads="1"/>
          </p:cNvSpPr>
          <p:nvPr/>
        </p:nvSpPr>
        <p:spPr bwMode="auto">
          <a:xfrm>
            <a:off x="7858125" y="2841625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grpSp>
        <p:nvGrpSpPr>
          <p:cNvPr id="82956" name="Group 18"/>
          <p:cNvGrpSpPr>
            <a:grpSpLocks/>
          </p:cNvGrpSpPr>
          <p:nvPr/>
        </p:nvGrpSpPr>
        <p:grpSpPr bwMode="auto">
          <a:xfrm>
            <a:off x="3773488" y="4203700"/>
            <a:ext cx="2165350" cy="2165350"/>
            <a:chOff x="1216526" y="1243263"/>
            <a:chExt cx="2165684" cy="2165684"/>
          </a:xfrm>
        </p:grpSpPr>
        <p:sp>
          <p:nvSpPr>
            <p:cNvPr id="20" name="Oval 19"/>
            <p:cNvSpPr>
              <a:spLocks noChangeArrowheads="1"/>
            </p:cNvSpPr>
            <p:nvPr/>
          </p:nvSpPr>
          <p:spPr bwMode="auto">
            <a:xfrm>
              <a:off x="1216526" y="1243263"/>
              <a:ext cx="2165684" cy="216568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21" name="Oval 20"/>
            <p:cNvSpPr>
              <a:spLocks noChangeArrowheads="1"/>
            </p:cNvSpPr>
            <p:nvPr/>
          </p:nvSpPr>
          <p:spPr bwMode="auto">
            <a:xfrm>
              <a:off x="1519785" y="1546523"/>
              <a:ext cx="1559165" cy="15591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22" name="Oval 21"/>
            <p:cNvSpPr>
              <a:spLocks noChangeArrowheads="1"/>
            </p:cNvSpPr>
            <p:nvPr/>
          </p:nvSpPr>
          <p:spPr bwMode="auto">
            <a:xfrm>
              <a:off x="1910370" y="1937108"/>
              <a:ext cx="777995" cy="7779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23" name="Oval 22"/>
          <p:cNvSpPr>
            <a:spLocks noChangeArrowheads="1"/>
          </p:cNvSpPr>
          <p:nvPr/>
        </p:nvSpPr>
        <p:spPr bwMode="auto">
          <a:xfrm>
            <a:off x="4629150" y="48148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4" name="Oval 23"/>
          <p:cNvSpPr>
            <a:spLocks noChangeArrowheads="1"/>
          </p:cNvSpPr>
          <p:nvPr/>
        </p:nvSpPr>
        <p:spPr bwMode="auto">
          <a:xfrm>
            <a:off x="5048250" y="544353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5" name="Oval 24"/>
          <p:cNvSpPr>
            <a:spLocks noChangeArrowheads="1"/>
          </p:cNvSpPr>
          <p:nvPr/>
        </p:nvSpPr>
        <p:spPr bwMode="auto">
          <a:xfrm>
            <a:off x="4348164" y="5218113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grpSp>
        <p:nvGrpSpPr>
          <p:cNvPr id="82960" name="Group 25"/>
          <p:cNvGrpSpPr>
            <a:grpSpLocks/>
          </p:cNvGrpSpPr>
          <p:nvPr/>
        </p:nvGrpSpPr>
        <p:grpSpPr bwMode="auto">
          <a:xfrm>
            <a:off x="6318250" y="4195763"/>
            <a:ext cx="2165350" cy="2165350"/>
            <a:chOff x="1216526" y="1243263"/>
            <a:chExt cx="2165684" cy="2165684"/>
          </a:xfrm>
        </p:grpSpPr>
        <p:sp>
          <p:nvSpPr>
            <p:cNvPr id="27" name="Oval 26"/>
            <p:cNvSpPr>
              <a:spLocks noChangeArrowheads="1"/>
            </p:cNvSpPr>
            <p:nvPr/>
          </p:nvSpPr>
          <p:spPr bwMode="auto">
            <a:xfrm>
              <a:off x="1216526" y="1243263"/>
              <a:ext cx="2165684" cy="216568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28" name="Oval 27"/>
            <p:cNvSpPr>
              <a:spLocks noChangeArrowheads="1"/>
            </p:cNvSpPr>
            <p:nvPr/>
          </p:nvSpPr>
          <p:spPr bwMode="auto">
            <a:xfrm>
              <a:off x="1519786" y="1546522"/>
              <a:ext cx="1559165" cy="15591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29" name="Oval 28"/>
            <p:cNvSpPr>
              <a:spLocks noChangeArrowheads="1"/>
            </p:cNvSpPr>
            <p:nvPr/>
          </p:nvSpPr>
          <p:spPr bwMode="auto">
            <a:xfrm>
              <a:off x="1910371" y="1937107"/>
              <a:ext cx="777995" cy="7779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30" name="Oval 29"/>
          <p:cNvSpPr>
            <a:spLocks noChangeArrowheads="1"/>
          </p:cNvSpPr>
          <p:nvPr/>
        </p:nvSpPr>
        <p:spPr bwMode="auto">
          <a:xfrm>
            <a:off x="8026400" y="50053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1" name="Oval 30"/>
          <p:cNvSpPr>
            <a:spLocks noChangeArrowheads="1"/>
          </p:cNvSpPr>
          <p:nvPr/>
        </p:nvSpPr>
        <p:spPr bwMode="auto">
          <a:xfrm>
            <a:off x="7932739" y="584517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2" name="Oval 31"/>
          <p:cNvSpPr>
            <a:spLocks noChangeArrowheads="1"/>
          </p:cNvSpPr>
          <p:nvPr/>
        </p:nvSpPr>
        <p:spPr bwMode="auto">
          <a:xfrm>
            <a:off x="7394575" y="54244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4" name="Oval 33"/>
          <p:cNvSpPr>
            <a:spLocks noChangeArrowheads="1"/>
          </p:cNvSpPr>
          <p:nvPr/>
        </p:nvSpPr>
        <p:spPr bwMode="auto">
          <a:xfrm>
            <a:off x="8145464" y="5275263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5" name="Oval 34"/>
          <p:cNvSpPr>
            <a:spLocks noChangeArrowheads="1"/>
          </p:cNvSpPr>
          <p:nvPr/>
        </p:nvSpPr>
        <p:spPr bwMode="auto">
          <a:xfrm>
            <a:off x="7924800" y="54117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6" name="Oval 35"/>
          <p:cNvSpPr>
            <a:spLocks noChangeArrowheads="1"/>
          </p:cNvSpPr>
          <p:nvPr/>
        </p:nvSpPr>
        <p:spPr bwMode="auto">
          <a:xfrm>
            <a:off x="7688264" y="5630863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7" name="Oval 36"/>
          <p:cNvSpPr>
            <a:spLocks noChangeArrowheads="1"/>
          </p:cNvSpPr>
          <p:nvPr/>
        </p:nvSpPr>
        <p:spPr bwMode="auto">
          <a:xfrm>
            <a:off x="7688264" y="514032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8" name="Oval 37"/>
          <p:cNvSpPr>
            <a:spLocks noChangeArrowheads="1"/>
          </p:cNvSpPr>
          <p:nvPr/>
        </p:nvSpPr>
        <p:spPr bwMode="auto">
          <a:xfrm>
            <a:off x="8145464" y="564832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9" name="Oval 38"/>
          <p:cNvSpPr>
            <a:spLocks noChangeArrowheads="1"/>
          </p:cNvSpPr>
          <p:nvPr/>
        </p:nvSpPr>
        <p:spPr bwMode="auto">
          <a:xfrm>
            <a:off x="7604125" y="6037263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0" name="Oval 39"/>
          <p:cNvSpPr>
            <a:spLocks noChangeArrowheads="1"/>
          </p:cNvSpPr>
          <p:nvPr/>
        </p:nvSpPr>
        <p:spPr bwMode="auto">
          <a:xfrm>
            <a:off x="7281864" y="585152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1" name="Oval 40"/>
          <p:cNvSpPr>
            <a:spLocks noChangeArrowheads="1"/>
          </p:cNvSpPr>
          <p:nvPr/>
        </p:nvSpPr>
        <p:spPr bwMode="auto">
          <a:xfrm>
            <a:off x="7956550" y="2974975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2" name="Oval 41"/>
          <p:cNvSpPr>
            <a:spLocks noChangeArrowheads="1"/>
          </p:cNvSpPr>
          <p:nvPr/>
        </p:nvSpPr>
        <p:spPr bwMode="auto">
          <a:xfrm>
            <a:off x="8075614" y="277177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3" name="Oval 42"/>
          <p:cNvSpPr>
            <a:spLocks noChangeArrowheads="1"/>
          </p:cNvSpPr>
          <p:nvPr/>
        </p:nvSpPr>
        <p:spPr bwMode="auto">
          <a:xfrm>
            <a:off x="8058150" y="2924175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4" name="Oval 43"/>
          <p:cNvSpPr>
            <a:spLocks noChangeArrowheads="1"/>
          </p:cNvSpPr>
          <p:nvPr/>
        </p:nvSpPr>
        <p:spPr bwMode="auto">
          <a:xfrm>
            <a:off x="8007350" y="27051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5" name="Oval 44"/>
          <p:cNvSpPr>
            <a:spLocks noChangeArrowheads="1"/>
          </p:cNvSpPr>
          <p:nvPr/>
        </p:nvSpPr>
        <p:spPr bwMode="auto">
          <a:xfrm>
            <a:off x="7840664" y="272415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6" name="Oval 45"/>
          <p:cNvSpPr>
            <a:spLocks noChangeArrowheads="1"/>
          </p:cNvSpPr>
          <p:nvPr/>
        </p:nvSpPr>
        <p:spPr bwMode="auto">
          <a:xfrm>
            <a:off x="7807325" y="29098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7" name="Oval 46"/>
          <p:cNvSpPr>
            <a:spLocks noChangeArrowheads="1"/>
          </p:cNvSpPr>
          <p:nvPr/>
        </p:nvSpPr>
        <p:spPr bwMode="auto">
          <a:xfrm>
            <a:off x="7888289" y="29591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8" name="Oval 47"/>
          <p:cNvSpPr>
            <a:spLocks noChangeArrowheads="1"/>
          </p:cNvSpPr>
          <p:nvPr/>
        </p:nvSpPr>
        <p:spPr bwMode="auto">
          <a:xfrm>
            <a:off x="5200650" y="54102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9" name="Oval 48"/>
          <p:cNvSpPr>
            <a:spLocks noChangeArrowheads="1"/>
          </p:cNvSpPr>
          <p:nvPr/>
        </p:nvSpPr>
        <p:spPr bwMode="auto">
          <a:xfrm>
            <a:off x="4551364" y="525145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0" name="Oval 49"/>
          <p:cNvSpPr>
            <a:spLocks noChangeArrowheads="1"/>
          </p:cNvSpPr>
          <p:nvPr/>
        </p:nvSpPr>
        <p:spPr bwMode="auto">
          <a:xfrm>
            <a:off x="4568825" y="5573713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1" name="Oval 50"/>
          <p:cNvSpPr>
            <a:spLocks noChangeArrowheads="1"/>
          </p:cNvSpPr>
          <p:nvPr/>
        </p:nvSpPr>
        <p:spPr bwMode="auto">
          <a:xfrm>
            <a:off x="4840289" y="565785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2" name="Oval 51"/>
          <p:cNvSpPr>
            <a:spLocks noChangeArrowheads="1"/>
          </p:cNvSpPr>
          <p:nvPr/>
        </p:nvSpPr>
        <p:spPr bwMode="auto">
          <a:xfrm>
            <a:off x="5002214" y="4814888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3" name="Oval 52"/>
          <p:cNvSpPr>
            <a:spLocks noChangeArrowheads="1"/>
          </p:cNvSpPr>
          <p:nvPr/>
        </p:nvSpPr>
        <p:spPr bwMode="auto">
          <a:xfrm>
            <a:off x="4916489" y="5102225"/>
            <a:ext cx="92075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4" name="Oval 53"/>
          <p:cNvSpPr>
            <a:spLocks noChangeArrowheads="1"/>
          </p:cNvSpPr>
          <p:nvPr/>
        </p:nvSpPr>
        <p:spPr bwMode="auto">
          <a:xfrm>
            <a:off x="5272089" y="5153025"/>
            <a:ext cx="92075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5" name="Oval 54"/>
          <p:cNvSpPr>
            <a:spLocks noChangeArrowheads="1"/>
          </p:cNvSpPr>
          <p:nvPr/>
        </p:nvSpPr>
        <p:spPr bwMode="auto">
          <a:xfrm>
            <a:off x="4884739" y="2535238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6" name="Oval 55"/>
          <p:cNvSpPr>
            <a:spLocks noChangeArrowheads="1"/>
          </p:cNvSpPr>
          <p:nvPr/>
        </p:nvSpPr>
        <p:spPr bwMode="auto">
          <a:xfrm>
            <a:off x="4953000" y="25527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7" name="Oval 56"/>
          <p:cNvSpPr>
            <a:spLocks noChangeArrowheads="1"/>
          </p:cNvSpPr>
          <p:nvPr/>
        </p:nvSpPr>
        <p:spPr bwMode="auto">
          <a:xfrm>
            <a:off x="4783139" y="25019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8" name="Oval 57"/>
          <p:cNvSpPr>
            <a:spLocks noChangeArrowheads="1"/>
          </p:cNvSpPr>
          <p:nvPr/>
        </p:nvSpPr>
        <p:spPr bwMode="auto">
          <a:xfrm>
            <a:off x="4941889" y="24384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9" name="Oval 58"/>
          <p:cNvSpPr>
            <a:spLocks noChangeArrowheads="1"/>
          </p:cNvSpPr>
          <p:nvPr/>
        </p:nvSpPr>
        <p:spPr bwMode="auto">
          <a:xfrm>
            <a:off x="4822825" y="22352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60" name="Oval 59"/>
          <p:cNvSpPr>
            <a:spLocks noChangeArrowheads="1"/>
          </p:cNvSpPr>
          <p:nvPr/>
        </p:nvSpPr>
        <p:spPr bwMode="auto">
          <a:xfrm>
            <a:off x="4738689" y="23368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61" name="Oval 60"/>
          <p:cNvSpPr>
            <a:spLocks noChangeArrowheads="1"/>
          </p:cNvSpPr>
          <p:nvPr/>
        </p:nvSpPr>
        <p:spPr bwMode="auto">
          <a:xfrm>
            <a:off x="4924425" y="22860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2992" name="文字方塊 47"/>
          <p:cNvSpPr txBox="1">
            <a:spLocks noChangeArrowheads="1"/>
          </p:cNvSpPr>
          <p:nvPr/>
        </p:nvSpPr>
        <p:spPr bwMode="auto">
          <a:xfrm>
            <a:off x="1658938" y="1962151"/>
            <a:ext cx="19986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High Accuracy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High Precision</a:t>
            </a:r>
            <a:endParaRPr lang="zh-TW" altLang="en-US" sz="2000" b="1">
              <a:solidFill>
                <a:srgbClr val="1F497D"/>
              </a:solidFill>
              <a:latin typeface="Arial" charset="0"/>
            </a:endParaRPr>
          </a:p>
        </p:txBody>
      </p:sp>
      <p:sp>
        <p:nvSpPr>
          <p:cNvPr id="82993" name="文字方塊 47"/>
          <p:cNvSpPr txBox="1">
            <a:spLocks noChangeArrowheads="1"/>
          </p:cNvSpPr>
          <p:nvPr/>
        </p:nvSpPr>
        <p:spPr bwMode="auto">
          <a:xfrm>
            <a:off x="1658939" y="4959351"/>
            <a:ext cx="21177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High Accuracy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Low Precision</a:t>
            </a:r>
            <a:endParaRPr lang="zh-TW" altLang="en-US" sz="2000" b="1">
              <a:solidFill>
                <a:srgbClr val="1F497D"/>
              </a:solidFill>
              <a:latin typeface="Arial" charset="0"/>
            </a:endParaRPr>
          </a:p>
        </p:txBody>
      </p:sp>
      <p:sp>
        <p:nvSpPr>
          <p:cNvPr id="82994" name="文字方塊 47"/>
          <p:cNvSpPr txBox="1">
            <a:spLocks noChangeArrowheads="1"/>
          </p:cNvSpPr>
          <p:nvPr/>
        </p:nvSpPr>
        <p:spPr bwMode="auto">
          <a:xfrm>
            <a:off x="8551864" y="1962151"/>
            <a:ext cx="21161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Low Accuracy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High Precision</a:t>
            </a:r>
            <a:endParaRPr lang="zh-TW" altLang="en-US" sz="2000" b="1">
              <a:solidFill>
                <a:srgbClr val="1F497D"/>
              </a:solidFill>
              <a:latin typeface="Arial" charset="0"/>
            </a:endParaRPr>
          </a:p>
        </p:txBody>
      </p:sp>
      <p:sp>
        <p:nvSpPr>
          <p:cNvPr id="82995" name="文字方塊 47"/>
          <p:cNvSpPr txBox="1">
            <a:spLocks noChangeArrowheads="1"/>
          </p:cNvSpPr>
          <p:nvPr/>
        </p:nvSpPr>
        <p:spPr bwMode="auto">
          <a:xfrm>
            <a:off x="8551864" y="4959351"/>
            <a:ext cx="21161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Low Accuracy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Low Precision</a:t>
            </a:r>
            <a:endParaRPr lang="zh-TW" altLang="en-US" sz="2000" b="1">
              <a:solidFill>
                <a:srgbClr val="1F497D"/>
              </a:solidFill>
              <a:latin typeface="Arial" charset="0"/>
            </a:endParaRPr>
          </a:p>
        </p:txBody>
      </p:sp>
      <p:sp>
        <p:nvSpPr>
          <p:cNvPr id="82996" name="文字方塊 47"/>
          <p:cNvSpPr txBox="1">
            <a:spLocks noChangeArrowheads="1"/>
          </p:cNvSpPr>
          <p:nvPr/>
        </p:nvSpPr>
        <p:spPr bwMode="auto">
          <a:xfrm>
            <a:off x="4605339" y="742951"/>
            <a:ext cx="5937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3600" b="1">
                <a:solidFill>
                  <a:srgbClr val="984807"/>
                </a:solidFill>
                <a:latin typeface="Arial" charset="0"/>
              </a:rPr>
              <a:t>A</a:t>
            </a:r>
            <a:endParaRPr lang="zh-TW" altLang="en-US" sz="3600" b="1">
              <a:solidFill>
                <a:srgbClr val="984807"/>
              </a:solidFill>
              <a:latin typeface="Arial" charset="0"/>
            </a:endParaRPr>
          </a:p>
        </p:txBody>
      </p:sp>
      <p:sp>
        <p:nvSpPr>
          <p:cNvPr id="82997" name="文字方塊 47"/>
          <p:cNvSpPr txBox="1">
            <a:spLocks noChangeArrowheads="1"/>
          </p:cNvSpPr>
          <p:nvPr/>
        </p:nvSpPr>
        <p:spPr bwMode="auto">
          <a:xfrm>
            <a:off x="7180264" y="742951"/>
            <a:ext cx="5921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3600" b="1">
                <a:solidFill>
                  <a:srgbClr val="984807"/>
                </a:solidFill>
                <a:latin typeface="Arial" charset="0"/>
              </a:rPr>
              <a:t>B</a:t>
            </a:r>
            <a:endParaRPr lang="zh-TW" altLang="en-US" sz="3600" b="1">
              <a:solidFill>
                <a:srgbClr val="984807"/>
              </a:solidFill>
              <a:latin typeface="Arial" charset="0"/>
            </a:endParaRPr>
          </a:p>
        </p:txBody>
      </p:sp>
      <p:sp>
        <p:nvSpPr>
          <p:cNvPr id="82998" name="文字方塊 47"/>
          <p:cNvSpPr txBox="1">
            <a:spLocks noChangeArrowheads="1"/>
          </p:cNvSpPr>
          <p:nvPr/>
        </p:nvSpPr>
        <p:spPr bwMode="auto">
          <a:xfrm>
            <a:off x="4570414" y="3635376"/>
            <a:ext cx="5937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3600" b="1">
                <a:solidFill>
                  <a:srgbClr val="984807"/>
                </a:solidFill>
                <a:latin typeface="Arial" charset="0"/>
              </a:rPr>
              <a:t>C</a:t>
            </a:r>
            <a:endParaRPr lang="zh-TW" altLang="en-US" sz="3600" b="1">
              <a:solidFill>
                <a:srgbClr val="984807"/>
              </a:solidFill>
              <a:latin typeface="Arial" charset="0"/>
            </a:endParaRPr>
          </a:p>
        </p:txBody>
      </p:sp>
      <p:sp>
        <p:nvSpPr>
          <p:cNvPr id="82999" name="文字方塊 47"/>
          <p:cNvSpPr txBox="1">
            <a:spLocks noChangeArrowheads="1"/>
          </p:cNvSpPr>
          <p:nvPr/>
        </p:nvSpPr>
        <p:spPr bwMode="auto">
          <a:xfrm>
            <a:off x="7145339" y="3635376"/>
            <a:ext cx="5921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3600" b="1">
                <a:solidFill>
                  <a:srgbClr val="984807"/>
                </a:solidFill>
                <a:latin typeface="Arial" charset="0"/>
              </a:rPr>
              <a:t>D</a:t>
            </a:r>
            <a:endParaRPr lang="zh-TW" altLang="en-US" sz="3600" b="1">
              <a:solidFill>
                <a:srgbClr val="984807"/>
              </a:solidFill>
              <a:latin typeface="Arial" charset="0"/>
            </a:endParaRPr>
          </a:p>
        </p:txBody>
      </p:sp>
      <p:sp>
        <p:nvSpPr>
          <p:cNvPr id="77" name="圓角矩形 39"/>
          <p:cNvSpPr/>
          <p:nvPr/>
        </p:nvSpPr>
        <p:spPr>
          <a:xfrm>
            <a:off x="1657351" y="788989"/>
            <a:ext cx="4398963" cy="2820987"/>
          </a:xfrm>
          <a:prstGeom prst="roundRect">
            <a:avLst>
              <a:gd name="adj" fmla="val 735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78" name="圓角矩形 39"/>
          <p:cNvSpPr/>
          <p:nvPr/>
        </p:nvSpPr>
        <p:spPr>
          <a:xfrm>
            <a:off x="1636713" y="3708400"/>
            <a:ext cx="4405312" cy="2820988"/>
          </a:xfrm>
          <a:prstGeom prst="roundRect">
            <a:avLst>
              <a:gd name="adj" fmla="val 735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79" name="圓角矩形 39"/>
          <p:cNvSpPr/>
          <p:nvPr/>
        </p:nvSpPr>
        <p:spPr>
          <a:xfrm>
            <a:off x="6167438" y="833439"/>
            <a:ext cx="4398962" cy="2820987"/>
          </a:xfrm>
          <a:prstGeom prst="roundRect">
            <a:avLst>
              <a:gd name="adj" fmla="val 735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0" name="圓角矩形 39"/>
          <p:cNvSpPr/>
          <p:nvPr/>
        </p:nvSpPr>
        <p:spPr>
          <a:xfrm>
            <a:off x="6134101" y="3713164"/>
            <a:ext cx="4397375" cy="2820987"/>
          </a:xfrm>
          <a:prstGeom prst="roundRect">
            <a:avLst>
              <a:gd name="adj" fmla="val 735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057E3B52-ECAF-CB28-152C-5D325E565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159797" y="6562244"/>
            <a:ext cx="960699" cy="23965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2C0F15D7-F636-0443-833B-989501CBAC2F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84</a:t>
            </a:fld>
            <a:endParaRPr lang="zh-TW" altLang="en-US" sz="1200" dirty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668637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itle 1"/>
          <p:cNvSpPr>
            <a:spLocks noGrp="1"/>
          </p:cNvSpPr>
          <p:nvPr>
            <p:ph type="title"/>
          </p:nvPr>
        </p:nvSpPr>
        <p:spPr>
          <a:xfrm>
            <a:off x="2133600" y="1"/>
            <a:ext cx="8229600" cy="701675"/>
          </a:xfrm>
        </p:spPr>
        <p:txBody>
          <a:bodyPr>
            <a:normAutofit fontScale="90000"/>
          </a:bodyPr>
          <a:lstStyle/>
          <a:p>
            <a:r>
              <a:rPr lang="en-US" altLang="zh-TW">
                <a:solidFill>
                  <a:srgbClr val="1F497D"/>
                </a:solidFill>
                <a:latin typeface="Calibri" charset="0"/>
                <a:ea typeface="標楷體" charset="-120"/>
              </a:rPr>
              <a:t>Accuracy vs. Precision</a:t>
            </a:r>
          </a:p>
        </p:txBody>
      </p:sp>
      <p:grpSp>
        <p:nvGrpSpPr>
          <p:cNvPr id="83972" name="Group 7"/>
          <p:cNvGrpSpPr>
            <a:grpSpLocks/>
          </p:cNvGrpSpPr>
          <p:nvPr/>
        </p:nvGrpSpPr>
        <p:grpSpPr bwMode="auto">
          <a:xfrm>
            <a:off x="3756025" y="1311275"/>
            <a:ext cx="2166938" cy="2165350"/>
            <a:chOff x="1216526" y="1243263"/>
            <a:chExt cx="2165684" cy="2165684"/>
          </a:xfrm>
        </p:grpSpPr>
        <p:sp>
          <p:nvSpPr>
            <p:cNvPr id="5" name="Oval 4"/>
            <p:cNvSpPr>
              <a:spLocks noChangeArrowheads="1"/>
            </p:cNvSpPr>
            <p:nvPr/>
          </p:nvSpPr>
          <p:spPr bwMode="auto">
            <a:xfrm>
              <a:off x="1216526" y="1243263"/>
              <a:ext cx="2165684" cy="216568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6" name="Oval 5"/>
            <p:cNvSpPr>
              <a:spLocks noChangeArrowheads="1"/>
            </p:cNvSpPr>
            <p:nvPr/>
          </p:nvSpPr>
          <p:spPr bwMode="auto">
            <a:xfrm>
              <a:off x="1519564" y="1546523"/>
              <a:ext cx="1559609" cy="15591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7" name="Oval 6"/>
            <p:cNvSpPr>
              <a:spLocks noChangeArrowheads="1"/>
            </p:cNvSpPr>
            <p:nvPr/>
          </p:nvSpPr>
          <p:spPr bwMode="auto">
            <a:xfrm>
              <a:off x="1909863" y="1937108"/>
              <a:ext cx="779011" cy="7779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4789489" y="22860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4848225" y="2398713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4732339" y="241617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grpSp>
        <p:nvGrpSpPr>
          <p:cNvPr id="83976" name="Group 11"/>
          <p:cNvGrpSpPr>
            <a:grpSpLocks/>
          </p:cNvGrpSpPr>
          <p:nvPr/>
        </p:nvGrpSpPr>
        <p:grpSpPr bwMode="auto">
          <a:xfrm>
            <a:off x="6307138" y="1308100"/>
            <a:ext cx="2165350" cy="2165350"/>
            <a:chOff x="1216526" y="1243263"/>
            <a:chExt cx="2165684" cy="2165684"/>
          </a:xfrm>
        </p:grpSpPr>
        <p:sp>
          <p:nvSpPr>
            <p:cNvPr id="13" name="Oval 12"/>
            <p:cNvSpPr>
              <a:spLocks noChangeArrowheads="1"/>
            </p:cNvSpPr>
            <p:nvPr/>
          </p:nvSpPr>
          <p:spPr bwMode="auto">
            <a:xfrm>
              <a:off x="1216526" y="1243263"/>
              <a:ext cx="2165684" cy="216568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14" name="Oval 13"/>
            <p:cNvSpPr>
              <a:spLocks noChangeArrowheads="1"/>
            </p:cNvSpPr>
            <p:nvPr/>
          </p:nvSpPr>
          <p:spPr bwMode="auto">
            <a:xfrm>
              <a:off x="1519785" y="1546523"/>
              <a:ext cx="1559165" cy="15591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15" name="Oval 14"/>
            <p:cNvSpPr>
              <a:spLocks noChangeArrowheads="1"/>
            </p:cNvSpPr>
            <p:nvPr/>
          </p:nvSpPr>
          <p:spPr bwMode="auto">
            <a:xfrm>
              <a:off x="1910370" y="1937108"/>
              <a:ext cx="777995" cy="7779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16" name="Oval 15"/>
          <p:cNvSpPr>
            <a:spLocks noChangeArrowheads="1"/>
          </p:cNvSpPr>
          <p:nvPr/>
        </p:nvSpPr>
        <p:spPr bwMode="auto">
          <a:xfrm>
            <a:off x="7913689" y="2711450"/>
            <a:ext cx="92075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7" name="Oval 16"/>
          <p:cNvSpPr>
            <a:spLocks noChangeArrowheads="1"/>
          </p:cNvSpPr>
          <p:nvPr/>
        </p:nvSpPr>
        <p:spPr bwMode="auto">
          <a:xfrm>
            <a:off x="7974014" y="282257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8" name="Oval 17"/>
          <p:cNvSpPr>
            <a:spLocks noChangeArrowheads="1"/>
          </p:cNvSpPr>
          <p:nvPr/>
        </p:nvSpPr>
        <p:spPr bwMode="auto">
          <a:xfrm>
            <a:off x="7858125" y="2841625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grpSp>
        <p:nvGrpSpPr>
          <p:cNvPr id="83980" name="Group 18"/>
          <p:cNvGrpSpPr>
            <a:grpSpLocks/>
          </p:cNvGrpSpPr>
          <p:nvPr/>
        </p:nvGrpSpPr>
        <p:grpSpPr bwMode="auto">
          <a:xfrm>
            <a:off x="3773488" y="4203700"/>
            <a:ext cx="2165350" cy="2165350"/>
            <a:chOff x="1216526" y="1243263"/>
            <a:chExt cx="2165684" cy="2165684"/>
          </a:xfrm>
        </p:grpSpPr>
        <p:sp>
          <p:nvSpPr>
            <p:cNvPr id="20" name="Oval 19"/>
            <p:cNvSpPr>
              <a:spLocks noChangeArrowheads="1"/>
            </p:cNvSpPr>
            <p:nvPr/>
          </p:nvSpPr>
          <p:spPr bwMode="auto">
            <a:xfrm>
              <a:off x="1216526" y="1243263"/>
              <a:ext cx="2165684" cy="216568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21" name="Oval 20"/>
            <p:cNvSpPr>
              <a:spLocks noChangeArrowheads="1"/>
            </p:cNvSpPr>
            <p:nvPr/>
          </p:nvSpPr>
          <p:spPr bwMode="auto">
            <a:xfrm>
              <a:off x="1519785" y="1546523"/>
              <a:ext cx="1559165" cy="15591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22" name="Oval 21"/>
            <p:cNvSpPr>
              <a:spLocks noChangeArrowheads="1"/>
            </p:cNvSpPr>
            <p:nvPr/>
          </p:nvSpPr>
          <p:spPr bwMode="auto">
            <a:xfrm>
              <a:off x="1910370" y="1937108"/>
              <a:ext cx="777995" cy="7779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23" name="Oval 22"/>
          <p:cNvSpPr>
            <a:spLocks noChangeArrowheads="1"/>
          </p:cNvSpPr>
          <p:nvPr/>
        </p:nvSpPr>
        <p:spPr bwMode="auto">
          <a:xfrm>
            <a:off x="4629150" y="48148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4" name="Oval 23"/>
          <p:cNvSpPr>
            <a:spLocks noChangeArrowheads="1"/>
          </p:cNvSpPr>
          <p:nvPr/>
        </p:nvSpPr>
        <p:spPr bwMode="auto">
          <a:xfrm>
            <a:off x="5048250" y="544353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5" name="Oval 24"/>
          <p:cNvSpPr>
            <a:spLocks noChangeArrowheads="1"/>
          </p:cNvSpPr>
          <p:nvPr/>
        </p:nvSpPr>
        <p:spPr bwMode="auto">
          <a:xfrm>
            <a:off x="4348164" y="5218113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grpSp>
        <p:nvGrpSpPr>
          <p:cNvPr id="83984" name="Group 25"/>
          <p:cNvGrpSpPr>
            <a:grpSpLocks/>
          </p:cNvGrpSpPr>
          <p:nvPr/>
        </p:nvGrpSpPr>
        <p:grpSpPr bwMode="auto">
          <a:xfrm>
            <a:off x="6318250" y="4195763"/>
            <a:ext cx="2165350" cy="2165350"/>
            <a:chOff x="1216526" y="1243263"/>
            <a:chExt cx="2165684" cy="2165684"/>
          </a:xfrm>
        </p:grpSpPr>
        <p:sp>
          <p:nvSpPr>
            <p:cNvPr id="27" name="Oval 26"/>
            <p:cNvSpPr>
              <a:spLocks noChangeArrowheads="1"/>
            </p:cNvSpPr>
            <p:nvPr/>
          </p:nvSpPr>
          <p:spPr bwMode="auto">
            <a:xfrm>
              <a:off x="1216526" y="1243263"/>
              <a:ext cx="2165684" cy="216568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28" name="Oval 27"/>
            <p:cNvSpPr>
              <a:spLocks noChangeArrowheads="1"/>
            </p:cNvSpPr>
            <p:nvPr/>
          </p:nvSpPr>
          <p:spPr bwMode="auto">
            <a:xfrm>
              <a:off x="1519786" y="1546522"/>
              <a:ext cx="1559165" cy="15591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29" name="Oval 28"/>
            <p:cNvSpPr>
              <a:spLocks noChangeArrowheads="1"/>
            </p:cNvSpPr>
            <p:nvPr/>
          </p:nvSpPr>
          <p:spPr bwMode="auto">
            <a:xfrm>
              <a:off x="1910371" y="1937107"/>
              <a:ext cx="777995" cy="7779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30" name="Oval 29"/>
          <p:cNvSpPr>
            <a:spLocks noChangeArrowheads="1"/>
          </p:cNvSpPr>
          <p:nvPr/>
        </p:nvSpPr>
        <p:spPr bwMode="auto">
          <a:xfrm>
            <a:off x="8026400" y="50053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1" name="Oval 30"/>
          <p:cNvSpPr>
            <a:spLocks noChangeArrowheads="1"/>
          </p:cNvSpPr>
          <p:nvPr/>
        </p:nvSpPr>
        <p:spPr bwMode="auto">
          <a:xfrm>
            <a:off x="7932739" y="584517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2" name="Oval 31"/>
          <p:cNvSpPr>
            <a:spLocks noChangeArrowheads="1"/>
          </p:cNvSpPr>
          <p:nvPr/>
        </p:nvSpPr>
        <p:spPr bwMode="auto">
          <a:xfrm>
            <a:off x="7394575" y="54244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4" name="Oval 33"/>
          <p:cNvSpPr>
            <a:spLocks noChangeArrowheads="1"/>
          </p:cNvSpPr>
          <p:nvPr/>
        </p:nvSpPr>
        <p:spPr bwMode="auto">
          <a:xfrm>
            <a:off x="8145464" y="5275263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5" name="Oval 34"/>
          <p:cNvSpPr>
            <a:spLocks noChangeArrowheads="1"/>
          </p:cNvSpPr>
          <p:nvPr/>
        </p:nvSpPr>
        <p:spPr bwMode="auto">
          <a:xfrm>
            <a:off x="7924800" y="54117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6" name="Oval 35"/>
          <p:cNvSpPr>
            <a:spLocks noChangeArrowheads="1"/>
          </p:cNvSpPr>
          <p:nvPr/>
        </p:nvSpPr>
        <p:spPr bwMode="auto">
          <a:xfrm>
            <a:off x="7688264" y="5630863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7" name="Oval 36"/>
          <p:cNvSpPr>
            <a:spLocks noChangeArrowheads="1"/>
          </p:cNvSpPr>
          <p:nvPr/>
        </p:nvSpPr>
        <p:spPr bwMode="auto">
          <a:xfrm>
            <a:off x="7688264" y="514032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8" name="Oval 37"/>
          <p:cNvSpPr>
            <a:spLocks noChangeArrowheads="1"/>
          </p:cNvSpPr>
          <p:nvPr/>
        </p:nvSpPr>
        <p:spPr bwMode="auto">
          <a:xfrm>
            <a:off x="8145464" y="564832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9" name="Oval 38"/>
          <p:cNvSpPr>
            <a:spLocks noChangeArrowheads="1"/>
          </p:cNvSpPr>
          <p:nvPr/>
        </p:nvSpPr>
        <p:spPr bwMode="auto">
          <a:xfrm>
            <a:off x="7604125" y="6037263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0" name="Oval 39"/>
          <p:cNvSpPr>
            <a:spLocks noChangeArrowheads="1"/>
          </p:cNvSpPr>
          <p:nvPr/>
        </p:nvSpPr>
        <p:spPr bwMode="auto">
          <a:xfrm>
            <a:off x="7281864" y="585152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1" name="Oval 40"/>
          <p:cNvSpPr>
            <a:spLocks noChangeArrowheads="1"/>
          </p:cNvSpPr>
          <p:nvPr/>
        </p:nvSpPr>
        <p:spPr bwMode="auto">
          <a:xfrm>
            <a:off x="7956550" y="2974975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2" name="Oval 41"/>
          <p:cNvSpPr>
            <a:spLocks noChangeArrowheads="1"/>
          </p:cNvSpPr>
          <p:nvPr/>
        </p:nvSpPr>
        <p:spPr bwMode="auto">
          <a:xfrm>
            <a:off x="8075614" y="277177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3" name="Oval 42"/>
          <p:cNvSpPr>
            <a:spLocks noChangeArrowheads="1"/>
          </p:cNvSpPr>
          <p:nvPr/>
        </p:nvSpPr>
        <p:spPr bwMode="auto">
          <a:xfrm>
            <a:off x="8058150" y="2924175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4" name="Oval 43"/>
          <p:cNvSpPr>
            <a:spLocks noChangeArrowheads="1"/>
          </p:cNvSpPr>
          <p:nvPr/>
        </p:nvSpPr>
        <p:spPr bwMode="auto">
          <a:xfrm>
            <a:off x="8007350" y="27051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5" name="Oval 44"/>
          <p:cNvSpPr>
            <a:spLocks noChangeArrowheads="1"/>
          </p:cNvSpPr>
          <p:nvPr/>
        </p:nvSpPr>
        <p:spPr bwMode="auto">
          <a:xfrm>
            <a:off x="7840664" y="272415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6" name="Oval 45"/>
          <p:cNvSpPr>
            <a:spLocks noChangeArrowheads="1"/>
          </p:cNvSpPr>
          <p:nvPr/>
        </p:nvSpPr>
        <p:spPr bwMode="auto">
          <a:xfrm>
            <a:off x="7807325" y="29098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7" name="Oval 46"/>
          <p:cNvSpPr>
            <a:spLocks noChangeArrowheads="1"/>
          </p:cNvSpPr>
          <p:nvPr/>
        </p:nvSpPr>
        <p:spPr bwMode="auto">
          <a:xfrm>
            <a:off x="7888289" y="29591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8" name="Oval 47"/>
          <p:cNvSpPr>
            <a:spLocks noChangeArrowheads="1"/>
          </p:cNvSpPr>
          <p:nvPr/>
        </p:nvSpPr>
        <p:spPr bwMode="auto">
          <a:xfrm>
            <a:off x="5200650" y="54102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9" name="Oval 48"/>
          <p:cNvSpPr>
            <a:spLocks noChangeArrowheads="1"/>
          </p:cNvSpPr>
          <p:nvPr/>
        </p:nvSpPr>
        <p:spPr bwMode="auto">
          <a:xfrm>
            <a:off x="4551364" y="525145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0" name="Oval 49"/>
          <p:cNvSpPr>
            <a:spLocks noChangeArrowheads="1"/>
          </p:cNvSpPr>
          <p:nvPr/>
        </p:nvSpPr>
        <p:spPr bwMode="auto">
          <a:xfrm>
            <a:off x="4568825" y="5573713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1" name="Oval 50"/>
          <p:cNvSpPr>
            <a:spLocks noChangeArrowheads="1"/>
          </p:cNvSpPr>
          <p:nvPr/>
        </p:nvSpPr>
        <p:spPr bwMode="auto">
          <a:xfrm>
            <a:off x="4840289" y="565785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2" name="Oval 51"/>
          <p:cNvSpPr>
            <a:spLocks noChangeArrowheads="1"/>
          </p:cNvSpPr>
          <p:nvPr/>
        </p:nvSpPr>
        <p:spPr bwMode="auto">
          <a:xfrm>
            <a:off x="5002214" y="4814888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3" name="Oval 52"/>
          <p:cNvSpPr>
            <a:spLocks noChangeArrowheads="1"/>
          </p:cNvSpPr>
          <p:nvPr/>
        </p:nvSpPr>
        <p:spPr bwMode="auto">
          <a:xfrm>
            <a:off x="4916489" y="5102225"/>
            <a:ext cx="92075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4" name="Oval 53"/>
          <p:cNvSpPr>
            <a:spLocks noChangeArrowheads="1"/>
          </p:cNvSpPr>
          <p:nvPr/>
        </p:nvSpPr>
        <p:spPr bwMode="auto">
          <a:xfrm>
            <a:off x="5272089" y="5153025"/>
            <a:ext cx="92075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5" name="Oval 54"/>
          <p:cNvSpPr>
            <a:spLocks noChangeArrowheads="1"/>
          </p:cNvSpPr>
          <p:nvPr/>
        </p:nvSpPr>
        <p:spPr bwMode="auto">
          <a:xfrm>
            <a:off x="4884739" y="2535238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6" name="Oval 55"/>
          <p:cNvSpPr>
            <a:spLocks noChangeArrowheads="1"/>
          </p:cNvSpPr>
          <p:nvPr/>
        </p:nvSpPr>
        <p:spPr bwMode="auto">
          <a:xfrm>
            <a:off x="4953000" y="25527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7" name="Oval 56"/>
          <p:cNvSpPr>
            <a:spLocks noChangeArrowheads="1"/>
          </p:cNvSpPr>
          <p:nvPr/>
        </p:nvSpPr>
        <p:spPr bwMode="auto">
          <a:xfrm>
            <a:off x="4783139" y="25019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8" name="Oval 57"/>
          <p:cNvSpPr>
            <a:spLocks noChangeArrowheads="1"/>
          </p:cNvSpPr>
          <p:nvPr/>
        </p:nvSpPr>
        <p:spPr bwMode="auto">
          <a:xfrm>
            <a:off x="4941889" y="24384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9" name="Oval 58"/>
          <p:cNvSpPr>
            <a:spLocks noChangeArrowheads="1"/>
          </p:cNvSpPr>
          <p:nvPr/>
        </p:nvSpPr>
        <p:spPr bwMode="auto">
          <a:xfrm>
            <a:off x="4822825" y="22352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60" name="Oval 59"/>
          <p:cNvSpPr>
            <a:spLocks noChangeArrowheads="1"/>
          </p:cNvSpPr>
          <p:nvPr/>
        </p:nvSpPr>
        <p:spPr bwMode="auto">
          <a:xfrm>
            <a:off x="4738689" y="23368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61" name="Oval 60"/>
          <p:cNvSpPr>
            <a:spLocks noChangeArrowheads="1"/>
          </p:cNvSpPr>
          <p:nvPr/>
        </p:nvSpPr>
        <p:spPr bwMode="auto">
          <a:xfrm>
            <a:off x="4924425" y="22860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4016" name="文字方塊 47"/>
          <p:cNvSpPr txBox="1">
            <a:spLocks noChangeArrowheads="1"/>
          </p:cNvSpPr>
          <p:nvPr/>
        </p:nvSpPr>
        <p:spPr bwMode="auto">
          <a:xfrm>
            <a:off x="1658938" y="1962151"/>
            <a:ext cx="19986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High Accuracy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High Precision</a:t>
            </a:r>
            <a:endParaRPr lang="zh-TW" altLang="en-US" sz="2000" b="1">
              <a:solidFill>
                <a:srgbClr val="1F497D"/>
              </a:solidFill>
              <a:latin typeface="Arial" charset="0"/>
            </a:endParaRPr>
          </a:p>
        </p:txBody>
      </p:sp>
      <p:sp>
        <p:nvSpPr>
          <p:cNvPr id="84017" name="文字方塊 47"/>
          <p:cNvSpPr txBox="1">
            <a:spLocks noChangeArrowheads="1"/>
          </p:cNvSpPr>
          <p:nvPr/>
        </p:nvSpPr>
        <p:spPr bwMode="auto">
          <a:xfrm>
            <a:off x="1658939" y="4959351"/>
            <a:ext cx="21177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High Accuracy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Low Precision</a:t>
            </a:r>
            <a:endParaRPr lang="zh-TW" altLang="en-US" sz="2000" b="1">
              <a:solidFill>
                <a:srgbClr val="1F497D"/>
              </a:solidFill>
              <a:latin typeface="Arial" charset="0"/>
            </a:endParaRPr>
          </a:p>
        </p:txBody>
      </p:sp>
      <p:sp>
        <p:nvSpPr>
          <p:cNvPr id="84018" name="文字方塊 47"/>
          <p:cNvSpPr txBox="1">
            <a:spLocks noChangeArrowheads="1"/>
          </p:cNvSpPr>
          <p:nvPr/>
        </p:nvSpPr>
        <p:spPr bwMode="auto">
          <a:xfrm>
            <a:off x="8551864" y="1962151"/>
            <a:ext cx="21161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Low Accuracy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High Precision</a:t>
            </a:r>
            <a:endParaRPr lang="zh-TW" altLang="en-US" sz="2000" b="1">
              <a:solidFill>
                <a:srgbClr val="1F497D"/>
              </a:solidFill>
              <a:latin typeface="Arial" charset="0"/>
            </a:endParaRPr>
          </a:p>
        </p:txBody>
      </p:sp>
      <p:sp>
        <p:nvSpPr>
          <p:cNvPr id="84019" name="文字方塊 47"/>
          <p:cNvSpPr txBox="1">
            <a:spLocks noChangeArrowheads="1"/>
          </p:cNvSpPr>
          <p:nvPr/>
        </p:nvSpPr>
        <p:spPr bwMode="auto">
          <a:xfrm>
            <a:off x="8551864" y="4959351"/>
            <a:ext cx="21161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Low Accuracy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Low Precision</a:t>
            </a:r>
            <a:endParaRPr lang="zh-TW" altLang="en-US" sz="2000" b="1">
              <a:solidFill>
                <a:srgbClr val="1F497D"/>
              </a:solidFill>
              <a:latin typeface="Arial" charset="0"/>
            </a:endParaRPr>
          </a:p>
        </p:txBody>
      </p:sp>
      <p:sp>
        <p:nvSpPr>
          <p:cNvPr id="84020" name="文字方塊 47"/>
          <p:cNvSpPr txBox="1">
            <a:spLocks noChangeArrowheads="1"/>
          </p:cNvSpPr>
          <p:nvPr/>
        </p:nvSpPr>
        <p:spPr bwMode="auto">
          <a:xfrm>
            <a:off x="4605339" y="742951"/>
            <a:ext cx="5937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3600" b="1">
                <a:solidFill>
                  <a:srgbClr val="984807"/>
                </a:solidFill>
                <a:latin typeface="Arial" charset="0"/>
              </a:rPr>
              <a:t>A</a:t>
            </a:r>
            <a:endParaRPr lang="zh-TW" altLang="en-US" sz="3600" b="1">
              <a:solidFill>
                <a:srgbClr val="984807"/>
              </a:solidFill>
              <a:latin typeface="Arial" charset="0"/>
            </a:endParaRPr>
          </a:p>
        </p:txBody>
      </p:sp>
      <p:sp>
        <p:nvSpPr>
          <p:cNvPr id="84021" name="文字方塊 47"/>
          <p:cNvSpPr txBox="1">
            <a:spLocks noChangeArrowheads="1"/>
          </p:cNvSpPr>
          <p:nvPr/>
        </p:nvSpPr>
        <p:spPr bwMode="auto">
          <a:xfrm>
            <a:off x="7180264" y="742951"/>
            <a:ext cx="5921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3600" b="1">
                <a:solidFill>
                  <a:srgbClr val="984807"/>
                </a:solidFill>
                <a:latin typeface="Arial" charset="0"/>
              </a:rPr>
              <a:t>B</a:t>
            </a:r>
            <a:endParaRPr lang="zh-TW" altLang="en-US" sz="3600" b="1">
              <a:solidFill>
                <a:srgbClr val="984807"/>
              </a:solidFill>
              <a:latin typeface="Arial" charset="0"/>
            </a:endParaRPr>
          </a:p>
        </p:txBody>
      </p:sp>
      <p:sp>
        <p:nvSpPr>
          <p:cNvPr id="84022" name="文字方塊 47"/>
          <p:cNvSpPr txBox="1">
            <a:spLocks noChangeArrowheads="1"/>
          </p:cNvSpPr>
          <p:nvPr/>
        </p:nvSpPr>
        <p:spPr bwMode="auto">
          <a:xfrm>
            <a:off x="4570414" y="3635376"/>
            <a:ext cx="5937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3600" b="1">
                <a:solidFill>
                  <a:srgbClr val="984807"/>
                </a:solidFill>
                <a:latin typeface="Arial" charset="0"/>
              </a:rPr>
              <a:t>C</a:t>
            </a:r>
            <a:endParaRPr lang="zh-TW" altLang="en-US" sz="3600" b="1">
              <a:solidFill>
                <a:srgbClr val="984807"/>
              </a:solidFill>
              <a:latin typeface="Arial" charset="0"/>
            </a:endParaRPr>
          </a:p>
        </p:txBody>
      </p:sp>
      <p:sp>
        <p:nvSpPr>
          <p:cNvPr id="84023" name="文字方塊 47"/>
          <p:cNvSpPr txBox="1">
            <a:spLocks noChangeArrowheads="1"/>
          </p:cNvSpPr>
          <p:nvPr/>
        </p:nvSpPr>
        <p:spPr bwMode="auto">
          <a:xfrm>
            <a:off x="7145339" y="3635376"/>
            <a:ext cx="5921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3600" b="1">
                <a:solidFill>
                  <a:srgbClr val="984807"/>
                </a:solidFill>
                <a:latin typeface="Arial" charset="0"/>
              </a:rPr>
              <a:t>D</a:t>
            </a:r>
            <a:endParaRPr lang="zh-TW" altLang="en-US" sz="3600" b="1">
              <a:solidFill>
                <a:srgbClr val="984807"/>
              </a:solidFill>
              <a:latin typeface="Arial" charset="0"/>
            </a:endParaRPr>
          </a:p>
        </p:txBody>
      </p:sp>
      <p:sp>
        <p:nvSpPr>
          <p:cNvPr id="77" name="圓角矩形 39"/>
          <p:cNvSpPr/>
          <p:nvPr/>
        </p:nvSpPr>
        <p:spPr>
          <a:xfrm>
            <a:off x="1657351" y="788989"/>
            <a:ext cx="4398963" cy="2820987"/>
          </a:xfrm>
          <a:prstGeom prst="roundRect">
            <a:avLst>
              <a:gd name="adj" fmla="val 735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78" name="圓角矩形 39"/>
          <p:cNvSpPr/>
          <p:nvPr/>
        </p:nvSpPr>
        <p:spPr>
          <a:xfrm>
            <a:off x="1636713" y="3708400"/>
            <a:ext cx="4405312" cy="2820988"/>
          </a:xfrm>
          <a:prstGeom prst="roundRect">
            <a:avLst>
              <a:gd name="adj" fmla="val 735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79" name="圓角矩形 39"/>
          <p:cNvSpPr/>
          <p:nvPr/>
        </p:nvSpPr>
        <p:spPr>
          <a:xfrm>
            <a:off x="6167438" y="833439"/>
            <a:ext cx="4398962" cy="2820987"/>
          </a:xfrm>
          <a:prstGeom prst="roundRect">
            <a:avLst>
              <a:gd name="adj" fmla="val 735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0" name="圓角矩形 39"/>
          <p:cNvSpPr/>
          <p:nvPr/>
        </p:nvSpPr>
        <p:spPr>
          <a:xfrm>
            <a:off x="6134101" y="3713164"/>
            <a:ext cx="4397375" cy="2820987"/>
          </a:xfrm>
          <a:prstGeom prst="roundRect">
            <a:avLst>
              <a:gd name="adj" fmla="val 735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4028" name="文字方塊 47"/>
          <p:cNvSpPr txBox="1">
            <a:spLocks noChangeArrowheads="1"/>
          </p:cNvSpPr>
          <p:nvPr/>
        </p:nvSpPr>
        <p:spPr bwMode="auto">
          <a:xfrm>
            <a:off x="1704976" y="2768601"/>
            <a:ext cx="20923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 dirty="0">
                <a:solidFill>
                  <a:srgbClr val="4F6228"/>
                </a:solidFill>
                <a:latin typeface="Arial" charset="0"/>
              </a:rPr>
              <a:t>High Validity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 dirty="0">
                <a:solidFill>
                  <a:srgbClr val="4F6228"/>
                </a:solidFill>
                <a:latin typeface="Arial" charset="0"/>
              </a:rPr>
              <a:t>High Reliability</a:t>
            </a:r>
            <a:endParaRPr lang="zh-TW" altLang="en-US" sz="2000" b="1" dirty="0">
              <a:solidFill>
                <a:srgbClr val="4F6228"/>
              </a:solidFill>
              <a:latin typeface="Arial" charset="0"/>
            </a:endParaRPr>
          </a:p>
        </p:txBody>
      </p:sp>
      <p:sp>
        <p:nvSpPr>
          <p:cNvPr id="84029" name="文字方塊 47"/>
          <p:cNvSpPr txBox="1">
            <a:spLocks noChangeArrowheads="1"/>
          </p:cNvSpPr>
          <p:nvPr/>
        </p:nvSpPr>
        <p:spPr bwMode="auto">
          <a:xfrm>
            <a:off x="1697039" y="5741989"/>
            <a:ext cx="20923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4F6228"/>
                </a:solidFill>
                <a:latin typeface="Arial" charset="0"/>
              </a:rPr>
              <a:t>High Validity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4F6228"/>
                </a:solidFill>
                <a:latin typeface="Arial" charset="0"/>
              </a:rPr>
              <a:t>Low Reliability</a:t>
            </a:r>
            <a:endParaRPr lang="zh-TW" altLang="en-US" sz="2000" b="1">
              <a:solidFill>
                <a:srgbClr val="4F6228"/>
              </a:solidFill>
              <a:latin typeface="Arial" charset="0"/>
            </a:endParaRPr>
          </a:p>
        </p:txBody>
      </p:sp>
      <p:sp>
        <p:nvSpPr>
          <p:cNvPr id="84030" name="文字方塊 47"/>
          <p:cNvSpPr txBox="1">
            <a:spLocks noChangeArrowheads="1"/>
          </p:cNvSpPr>
          <p:nvPr/>
        </p:nvSpPr>
        <p:spPr bwMode="auto">
          <a:xfrm>
            <a:off x="8532814" y="5800726"/>
            <a:ext cx="20923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4F6228"/>
                </a:solidFill>
                <a:latin typeface="Arial" charset="0"/>
              </a:rPr>
              <a:t>Low Validity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4F6228"/>
                </a:solidFill>
                <a:latin typeface="Arial" charset="0"/>
              </a:rPr>
              <a:t>Low Reliability</a:t>
            </a:r>
            <a:endParaRPr lang="zh-TW" altLang="en-US" sz="2000" b="1">
              <a:solidFill>
                <a:srgbClr val="4F6228"/>
              </a:solidFill>
              <a:latin typeface="Arial" charset="0"/>
            </a:endParaRPr>
          </a:p>
        </p:txBody>
      </p:sp>
      <p:sp>
        <p:nvSpPr>
          <p:cNvPr id="84031" name="文字方塊 47"/>
          <p:cNvSpPr txBox="1">
            <a:spLocks noChangeArrowheads="1"/>
          </p:cNvSpPr>
          <p:nvPr/>
        </p:nvSpPr>
        <p:spPr bwMode="auto">
          <a:xfrm>
            <a:off x="8575676" y="2878139"/>
            <a:ext cx="20923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4F6228"/>
                </a:solidFill>
                <a:latin typeface="Arial" charset="0"/>
              </a:rPr>
              <a:t>Low Validity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4F6228"/>
                </a:solidFill>
                <a:latin typeface="Arial" charset="0"/>
              </a:rPr>
              <a:t>High Reliability</a:t>
            </a:r>
            <a:endParaRPr lang="zh-TW" altLang="en-US" sz="2000" b="1">
              <a:solidFill>
                <a:srgbClr val="4F6228"/>
              </a:solidFill>
              <a:latin typeface="Arial" charset="0"/>
            </a:endParaRP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4A632147-9411-F630-ADCB-F8F10A592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159797" y="6562244"/>
            <a:ext cx="960699" cy="23965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2C0F15D7-F636-0443-833B-989501CBAC2F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85</a:t>
            </a:fld>
            <a:endParaRPr lang="zh-TW" altLang="en-US" sz="1200" dirty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85137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itle 1"/>
          <p:cNvSpPr>
            <a:spLocks noGrp="1"/>
          </p:cNvSpPr>
          <p:nvPr>
            <p:ph type="title"/>
          </p:nvPr>
        </p:nvSpPr>
        <p:spPr>
          <a:xfrm>
            <a:off x="2133600" y="1"/>
            <a:ext cx="8229600" cy="701675"/>
          </a:xfrm>
        </p:spPr>
        <p:txBody>
          <a:bodyPr>
            <a:normAutofit fontScale="90000"/>
          </a:bodyPr>
          <a:lstStyle/>
          <a:p>
            <a:r>
              <a:rPr lang="en-US" altLang="zh-TW">
                <a:solidFill>
                  <a:srgbClr val="1F497D"/>
                </a:solidFill>
                <a:latin typeface="Calibri" charset="0"/>
                <a:ea typeface="標楷體" charset="-120"/>
              </a:rPr>
              <a:t>Accuracy vs. Precision</a:t>
            </a:r>
          </a:p>
        </p:txBody>
      </p:sp>
      <p:grpSp>
        <p:nvGrpSpPr>
          <p:cNvPr id="84996" name="Group 7"/>
          <p:cNvGrpSpPr>
            <a:grpSpLocks/>
          </p:cNvGrpSpPr>
          <p:nvPr/>
        </p:nvGrpSpPr>
        <p:grpSpPr bwMode="auto">
          <a:xfrm>
            <a:off x="3756025" y="1311275"/>
            <a:ext cx="2166938" cy="2165350"/>
            <a:chOff x="1216526" y="1243263"/>
            <a:chExt cx="2165684" cy="2165684"/>
          </a:xfrm>
        </p:grpSpPr>
        <p:sp>
          <p:nvSpPr>
            <p:cNvPr id="5" name="Oval 4"/>
            <p:cNvSpPr>
              <a:spLocks noChangeArrowheads="1"/>
            </p:cNvSpPr>
            <p:nvPr/>
          </p:nvSpPr>
          <p:spPr bwMode="auto">
            <a:xfrm>
              <a:off x="1216526" y="1243263"/>
              <a:ext cx="2165684" cy="216568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6" name="Oval 5"/>
            <p:cNvSpPr>
              <a:spLocks noChangeArrowheads="1"/>
            </p:cNvSpPr>
            <p:nvPr/>
          </p:nvSpPr>
          <p:spPr bwMode="auto">
            <a:xfrm>
              <a:off x="1519564" y="1546523"/>
              <a:ext cx="1559609" cy="15591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7" name="Oval 6"/>
            <p:cNvSpPr>
              <a:spLocks noChangeArrowheads="1"/>
            </p:cNvSpPr>
            <p:nvPr/>
          </p:nvSpPr>
          <p:spPr bwMode="auto">
            <a:xfrm>
              <a:off x="1909863" y="1937108"/>
              <a:ext cx="779011" cy="7779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4789489" y="22860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4848225" y="2398713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4732339" y="241617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grpSp>
        <p:nvGrpSpPr>
          <p:cNvPr id="85000" name="Group 11"/>
          <p:cNvGrpSpPr>
            <a:grpSpLocks/>
          </p:cNvGrpSpPr>
          <p:nvPr/>
        </p:nvGrpSpPr>
        <p:grpSpPr bwMode="auto">
          <a:xfrm>
            <a:off x="6307138" y="1308100"/>
            <a:ext cx="2165350" cy="2165350"/>
            <a:chOff x="1216526" y="1243263"/>
            <a:chExt cx="2165684" cy="2165684"/>
          </a:xfrm>
        </p:grpSpPr>
        <p:sp>
          <p:nvSpPr>
            <p:cNvPr id="13" name="Oval 12"/>
            <p:cNvSpPr>
              <a:spLocks noChangeArrowheads="1"/>
            </p:cNvSpPr>
            <p:nvPr/>
          </p:nvSpPr>
          <p:spPr bwMode="auto">
            <a:xfrm>
              <a:off x="1216526" y="1243263"/>
              <a:ext cx="2165684" cy="216568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14" name="Oval 13"/>
            <p:cNvSpPr>
              <a:spLocks noChangeArrowheads="1"/>
            </p:cNvSpPr>
            <p:nvPr/>
          </p:nvSpPr>
          <p:spPr bwMode="auto">
            <a:xfrm>
              <a:off x="1519785" y="1546523"/>
              <a:ext cx="1559165" cy="15591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15" name="Oval 14"/>
            <p:cNvSpPr>
              <a:spLocks noChangeArrowheads="1"/>
            </p:cNvSpPr>
            <p:nvPr/>
          </p:nvSpPr>
          <p:spPr bwMode="auto">
            <a:xfrm>
              <a:off x="1910370" y="1937108"/>
              <a:ext cx="777995" cy="7779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16" name="Oval 15"/>
          <p:cNvSpPr>
            <a:spLocks noChangeArrowheads="1"/>
          </p:cNvSpPr>
          <p:nvPr/>
        </p:nvSpPr>
        <p:spPr bwMode="auto">
          <a:xfrm>
            <a:off x="7913689" y="2711450"/>
            <a:ext cx="92075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7" name="Oval 16"/>
          <p:cNvSpPr>
            <a:spLocks noChangeArrowheads="1"/>
          </p:cNvSpPr>
          <p:nvPr/>
        </p:nvSpPr>
        <p:spPr bwMode="auto">
          <a:xfrm>
            <a:off x="7974014" y="282257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8" name="Oval 17"/>
          <p:cNvSpPr>
            <a:spLocks noChangeArrowheads="1"/>
          </p:cNvSpPr>
          <p:nvPr/>
        </p:nvSpPr>
        <p:spPr bwMode="auto">
          <a:xfrm>
            <a:off x="7858125" y="2841625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grpSp>
        <p:nvGrpSpPr>
          <p:cNvPr id="85004" name="Group 18"/>
          <p:cNvGrpSpPr>
            <a:grpSpLocks/>
          </p:cNvGrpSpPr>
          <p:nvPr/>
        </p:nvGrpSpPr>
        <p:grpSpPr bwMode="auto">
          <a:xfrm>
            <a:off x="3773488" y="4203700"/>
            <a:ext cx="2165350" cy="2165350"/>
            <a:chOff x="1216526" y="1243263"/>
            <a:chExt cx="2165684" cy="2165684"/>
          </a:xfrm>
        </p:grpSpPr>
        <p:sp>
          <p:nvSpPr>
            <p:cNvPr id="20" name="Oval 19"/>
            <p:cNvSpPr>
              <a:spLocks noChangeArrowheads="1"/>
            </p:cNvSpPr>
            <p:nvPr/>
          </p:nvSpPr>
          <p:spPr bwMode="auto">
            <a:xfrm>
              <a:off x="1216526" y="1243263"/>
              <a:ext cx="2165684" cy="216568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21" name="Oval 20"/>
            <p:cNvSpPr>
              <a:spLocks noChangeArrowheads="1"/>
            </p:cNvSpPr>
            <p:nvPr/>
          </p:nvSpPr>
          <p:spPr bwMode="auto">
            <a:xfrm>
              <a:off x="1519785" y="1546523"/>
              <a:ext cx="1559165" cy="15591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22" name="Oval 21"/>
            <p:cNvSpPr>
              <a:spLocks noChangeArrowheads="1"/>
            </p:cNvSpPr>
            <p:nvPr/>
          </p:nvSpPr>
          <p:spPr bwMode="auto">
            <a:xfrm>
              <a:off x="1910370" y="1937108"/>
              <a:ext cx="777995" cy="7779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23" name="Oval 22"/>
          <p:cNvSpPr>
            <a:spLocks noChangeArrowheads="1"/>
          </p:cNvSpPr>
          <p:nvPr/>
        </p:nvSpPr>
        <p:spPr bwMode="auto">
          <a:xfrm>
            <a:off x="4629150" y="48148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4" name="Oval 23"/>
          <p:cNvSpPr>
            <a:spLocks noChangeArrowheads="1"/>
          </p:cNvSpPr>
          <p:nvPr/>
        </p:nvSpPr>
        <p:spPr bwMode="auto">
          <a:xfrm>
            <a:off x="5048250" y="544353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5" name="Oval 24"/>
          <p:cNvSpPr>
            <a:spLocks noChangeArrowheads="1"/>
          </p:cNvSpPr>
          <p:nvPr/>
        </p:nvSpPr>
        <p:spPr bwMode="auto">
          <a:xfrm>
            <a:off x="4348164" y="5218113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grpSp>
        <p:nvGrpSpPr>
          <p:cNvPr id="85008" name="Group 25"/>
          <p:cNvGrpSpPr>
            <a:grpSpLocks/>
          </p:cNvGrpSpPr>
          <p:nvPr/>
        </p:nvGrpSpPr>
        <p:grpSpPr bwMode="auto">
          <a:xfrm>
            <a:off x="6318250" y="4195763"/>
            <a:ext cx="2165350" cy="2165350"/>
            <a:chOff x="1216526" y="1243263"/>
            <a:chExt cx="2165684" cy="2165684"/>
          </a:xfrm>
        </p:grpSpPr>
        <p:sp>
          <p:nvSpPr>
            <p:cNvPr id="27" name="Oval 26"/>
            <p:cNvSpPr>
              <a:spLocks noChangeArrowheads="1"/>
            </p:cNvSpPr>
            <p:nvPr/>
          </p:nvSpPr>
          <p:spPr bwMode="auto">
            <a:xfrm>
              <a:off x="1216526" y="1243263"/>
              <a:ext cx="2165684" cy="216568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28" name="Oval 27"/>
            <p:cNvSpPr>
              <a:spLocks noChangeArrowheads="1"/>
            </p:cNvSpPr>
            <p:nvPr/>
          </p:nvSpPr>
          <p:spPr bwMode="auto">
            <a:xfrm>
              <a:off x="1519786" y="1546522"/>
              <a:ext cx="1559165" cy="15591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29" name="Oval 28"/>
            <p:cNvSpPr>
              <a:spLocks noChangeArrowheads="1"/>
            </p:cNvSpPr>
            <p:nvPr/>
          </p:nvSpPr>
          <p:spPr bwMode="auto">
            <a:xfrm>
              <a:off x="1910371" y="1937107"/>
              <a:ext cx="777995" cy="7779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30" name="Oval 29"/>
          <p:cNvSpPr>
            <a:spLocks noChangeArrowheads="1"/>
          </p:cNvSpPr>
          <p:nvPr/>
        </p:nvSpPr>
        <p:spPr bwMode="auto">
          <a:xfrm>
            <a:off x="8026400" y="50053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1" name="Oval 30"/>
          <p:cNvSpPr>
            <a:spLocks noChangeArrowheads="1"/>
          </p:cNvSpPr>
          <p:nvPr/>
        </p:nvSpPr>
        <p:spPr bwMode="auto">
          <a:xfrm>
            <a:off x="7932739" y="584517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2" name="Oval 31"/>
          <p:cNvSpPr>
            <a:spLocks noChangeArrowheads="1"/>
          </p:cNvSpPr>
          <p:nvPr/>
        </p:nvSpPr>
        <p:spPr bwMode="auto">
          <a:xfrm>
            <a:off x="7394575" y="54244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4" name="Oval 33"/>
          <p:cNvSpPr>
            <a:spLocks noChangeArrowheads="1"/>
          </p:cNvSpPr>
          <p:nvPr/>
        </p:nvSpPr>
        <p:spPr bwMode="auto">
          <a:xfrm>
            <a:off x="8145464" y="5275263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5" name="Oval 34"/>
          <p:cNvSpPr>
            <a:spLocks noChangeArrowheads="1"/>
          </p:cNvSpPr>
          <p:nvPr/>
        </p:nvSpPr>
        <p:spPr bwMode="auto">
          <a:xfrm>
            <a:off x="7924800" y="54117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6" name="Oval 35"/>
          <p:cNvSpPr>
            <a:spLocks noChangeArrowheads="1"/>
          </p:cNvSpPr>
          <p:nvPr/>
        </p:nvSpPr>
        <p:spPr bwMode="auto">
          <a:xfrm>
            <a:off x="7688264" y="5630863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7" name="Oval 36"/>
          <p:cNvSpPr>
            <a:spLocks noChangeArrowheads="1"/>
          </p:cNvSpPr>
          <p:nvPr/>
        </p:nvSpPr>
        <p:spPr bwMode="auto">
          <a:xfrm>
            <a:off x="7688264" y="514032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8" name="Oval 37"/>
          <p:cNvSpPr>
            <a:spLocks noChangeArrowheads="1"/>
          </p:cNvSpPr>
          <p:nvPr/>
        </p:nvSpPr>
        <p:spPr bwMode="auto">
          <a:xfrm>
            <a:off x="8145464" y="564832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9" name="Oval 38"/>
          <p:cNvSpPr>
            <a:spLocks noChangeArrowheads="1"/>
          </p:cNvSpPr>
          <p:nvPr/>
        </p:nvSpPr>
        <p:spPr bwMode="auto">
          <a:xfrm>
            <a:off x="7604125" y="6037263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0" name="Oval 39"/>
          <p:cNvSpPr>
            <a:spLocks noChangeArrowheads="1"/>
          </p:cNvSpPr>
          <p:nvPr/>
        </p:nvSpPr>
        <p:spPr bwMode="auto">
          <a:xfrm>
            <a:off x="7281864" y="585152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1" name="Oval 40"/>
          <p:cNvSpPr>
            <a:spLocks noChangeArrowheads="1"/>
          </p:cNvSpPr>
          <p:nvPr/>
        </p:nvSpPr>
        <p:spPr bwMode="auto">
          <a:xfrm>
            <a:off x="7956550" y="2974975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2" name="Oval 41"/>
          <p:cNvSpPr>
            <a:spLocks noChangeArrowheads="1"/>
          </p:cNvSpPr>
          <p:nvPr/>
        </p:nvSpPr>
        <p:spPr bwMode="auto">
          <a:xfrm>
            <a:off x="8075614" y="277177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3" name="Oval 42"/>
          <p:cNvSpPr>
            <a:spLocks noChangeArrowheads="1"/>
          </p:cNvSpPr>
          <p:nvPr/>
        </p:nvSpPr>
        <p:spPr bwMode="auto">
          <a:xfrm>
            <a:off x="8058150" y="2924175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4" name="Oval 43"/>
          <p:cNvSpPr>
            <a:spLocks noChangeArrowheads="1"/>
          </p:cNvSpPr>
          <p:nvPr/>
        </p:nvSpPr>
        <p:spPr bwMode="auto">
          <a:xfrm>
            <a:off x="8007350" y="27051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5" name="Oval 44"/>
          <p:cNvSpPr>
            <a:spLocks noChangeArrowheads="1"/>
          </p:cNvSpPr>
          <p:nvPr/>
        </p:nvSpPr>
        <p:spPr bwMode="auto">
          <a:xfrm>
            <a:off x="7840664" y="272415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6" name="Oval 45"/>
          <p:cNvSpPr>
            <a:spLocks noChangeArrowheads="1"/>
          </p:cNvSpPr>
          <p:nvPr/>
        </p:nvSpPr>
        <p:spPr bwMode="auto">
          <a:xfrm>
            <a:off x="7807325" y="29098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7" name="Oval 46"/>
          <p:cNvSpPr>
            <a:spLocks noChangeArrowheads="1"/>
          </p:cNvSpPr>
          <p:nvPr/>
        </p:nvSpPr>
        <p:spPr bwMode="auto">
          <a:xfrm>
            <a:off x="7888289" y="29591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8" name="Oval 47"/>
          <p:cNvSpPr>
            <a:spLocks noChangeArrowheads="1"/>
          </p:cNvSpPr>
          <p:nvPr/>
        </p:nvSpPr>
        <p:spPr bwMode="auto">
          <a:xfrm>
            <a:off x="5200650" y="54102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9" name="Oval 48"/>
          <p:cNvSpPr>
            <a:spLocks noChangeArrowheads="1"/>
          </p:cNvSpPr>
          <p:nvPr/>
        </p:nvSpPr>
        <p:spPr bwMode="auto">
          <a:xfrm>
            <a:off x="4551364" y="525145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0" name="Oval 49"/>
          <p:cNvSpPr>
            <a:spLocks noChangeArrowheads="1"/>
          </p:cNvSpPr>
          <p:nvPr/>
        </p:nvSpPr>
        <p:spPr bwMode="auto">
          <a:xfrm>
            <a:off x="4568825" y="5573713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1" name="Oval 50"/>
          <p:cNvSpPr>
            <a:spLocks noChangeArrowheads="1"/>
          </p:cNvSpPr>
          <p:nvPr/>
        </p:nvSpPr>
        <p:spPr bwMode="auto">
          <a:xfrm>
            <a:off x="4840289" y="565785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2" name="Oval 51"/>
          <p:cNvSpPr>
            <a:spLocks noChangeArrowheads="1"/>
          </p:cNvSpPr>
          <p:nvPr/>
        </p:nvSpPr>
        <p:spPr bwMode="auto">
          <a:xfrm>
            <a:off x="5002214" y="4814888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3" name="Oval 52"/>
          <p:cNvSpPr>
            <a:spLocks noChangeArrowheads="1"/>
          </p:cNvSpPr>
          <p:nvPr/>
        </p:nvSpPr>
        <p:spPr bwMode="auto">
          <a:xfrm>
            <a:off x="4916489" y="5102225"/>
            <a:ext cx="92075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4" name="Oval 53"/>
          <p:cNvSpPr>
            <a:spLocks noChangeArrowheads="1"/>
          </p:cNvSpPr>
          <p:nvPr/>
        </p:nvSpPr>
        <p:spPr bwMode="auto">
          <a:xfrm>
            <a:off x="5272089" y="5153025"/>
            <a:ext cx="92075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5" name="Oval 54"/>
          <p:cNvSpPr>
            <a:spLocks noChangeArrowheads="1"/>
          </p:cNvSpPr>
          <p:nvPr/>
        </p:nvSpPr>
        <p:spPr bwMode="auto">
          <a:xfrm>
            <a:off x="4884739" y="2535238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6" name="Oval 55"/>
          <p:cNvSpPr>
            <a:spLocks noChangeArrowheads="1"/>
          </p:cNvSpPr>
          <p:nvPr/>
        </p:nvSpPr>
        <p:spPr bwMode="auto">
          <a:xfrm>
            <a:off x="4953000" y="25527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7" name="Oval 56"/>
          <p:cNvSpPr>
            <a:spLocks noChangeArrowheads="1"/>
          </p:cNvSpPr>
          <p:nvPr/>
        </p:nvSpPr>
        <p:spPr bwMode="auto">
          <a:xfrm>
            <a:off x="4783139" y="25019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8" name="Oval 57"/>
          <p:cNvSpPr>
            <a:spLocks noChangeArrowheads="1"/>
          </p:cNvSpPr>
          <p:nvPr/>
        </p:nvSpPr>
        <p:spPr bwMode="auto">
          <a:xfrm>
            <a:off x="4941889" y="24384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9" name="Oval 58"/>
          <p:cNvSpPr>
            <a:spLocks noChangeArrowheads="1"/>
          </p:cNvSpPr>
          <p:nvPr/>
        </p:nvSpPr>
        <p:spPr bwMode="auto">
          <a:xfrm>
            <a:off x="4822825" y="22352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60" name="Oval 59"/>
          <p:cNvSpPr>
            <a:spLocks noChangeArrowheads="1"/>
          </p:cNvSpPr>
          <p:nvPr/>
        </p:nvSpPr>
        <p:spPr bwMode="auto">
          <a:xfrm>
            <a:off x="4738689" y="23368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61" name="Oval 60"/>
          <p:cNvSpPr>
            <a:spLocks noChangeArrowheads="1"/>
          </p:cNvSpPr>
          <p:nvPr/>
        </p:nvSpPr>
        <p:spPr bwMode="auto">
          <a:xfrm>
            <a:off x="4924425" y="22860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5040" name="文字方塊 47"/>
          <p:cNvSpPr txBox="1">
            <a:spLocks noChangeArrowheads="1"/>
          </p:cNvSpPr>
          <p:nvPr/>
        </p:nvSpPr>
        <p:spPr bwMode="auto">
          <a:xfrm>
            <a:off x="1658938" y="1962151"/>
            <a:ext cx="19986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High Accuracy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High Precision</a:t>
            </a:r>
            <a:endParaRPr lang="zh-TW" altLang="en-US" sz="2000" b="1">
              <a:solidFill>
                <a:srgbClr val="1F497D"/>
              </a:solidFill>
              <a:latin typeface="Arial" charset="0"/>
            </a:endParaRPr>
          </a:p>
        </p:txBody>
      </p:sp>
      <p:sp>
        <p:nvSpPr>
          <p:cNvPr id="85041" name="文字方塊 47"/>
          <p:cNvSpPr txBox="1">
            <a:spLocks noChangeArrowheads="1"/>
          </p:cNvSpPr>
          <p:nvPr/>
        </p:nvSpPr>
        <p:spPr bwMode="auto">
          <a:xfrm>
            <a:off x="1658939" y="4959351"/>
            <a:ext cx="21177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FF0000"/>
                </a:solidFill>
                <a:latin typeface="Arial" charset="0"/>
              </a:rPr>
              <a:t>High Accuracy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Low Precision</a:t>
            </a:r>
            <a:endParaRPr lang="zh-TW" altLang="en-US" sz="2000" b="1">
              <a:solidFill>
                <a:srgbClr val="1F497D"/>
              </a:solidFill>
              <a:latin typeface="Arial" charset="0"/>
            </a:endParaRPr>
          </a:p>
        </p:txBody>
      </p:sp>
      <p:sp>
        <p:nvSpPr>
          <p:cNvPr id="85042" name="文字方塊 47"/>
          <p:cNvSpPr txBox="1">
            <a:spLocks noChangeArrowheads="1"/>
          </p:cNvSpPr>
          <p:nvPr/>
        </p:nvSpPr>
        <p:spPr bwMode="auto">
          <a:xfrm>
            <a:off x="8551864" y="1962151"/>
            <a:ext cx="21161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Low Accuracy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FF0000"/>
                </a:solidFill>
                <a:latin typeface="Arial" charset="0"/>
              </a:rPr>
              <a:t>High Precision</a:t>
            </a:r>
            <a:endParaRPr lang="zh-TW" altLang="en-US" sz="2000" b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85043" name="文字方塊 47"/>
          <p:cNvSpPr txBox="1">
            <a:spLocks noChangeArrowheads="1"/>
          </p:cNvSpPr>
          <p:nvPr/>
        </p:nvSpPr>
        <p:spPr bwMode="auto">
          <a:xfrm>
            <a:off x="8551864" y="4959351"/>
            <a:ext cx="21161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Low Accuracy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Low Precision</a:t>
            </a:r>
            <a:endParaRPr lang="zh-TW" altLang="en-US" sz="2000" b="1">
              <a:solidFill>
                <a:srgbClr val="1F497D"/>
              </a:solidFill>
              <a:latin typeface="Arial" charset="0"/>
            </a:endParaRPr>
          </a:p>
        </p:txBody>
      </p:sp>
      <p:sp>
        <p:nvSpPr>
          <p:cNvPr id="85044" name="文字方塊 47"/>
          <p:cNvSpPr txBox="1">
            <a:spLocks noChangeArrowheads="1"/>
          </p:cNvSpPr>
          <p:nvPr/>
        </p:nvSpPr>
        <p:spPr bwMode="auto">
          <a:xfrm>
            <a:off x="4605339" y="742951"/>
            <a:ext cx="5937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3600" b="1">
                <a:solidFill>
                  <a:srgbClr val="984807"/>
                </a:solidFill>
                <a:latin typeface="Arial" charset="0"/>
              </a:rPr>
              <a:t>A</a:t>
            </a:r>
            <a:endParaRPr lang="zh-TW" altLang="en-US" sz="3600" b="1">
              <a:solidFill>
                <a:srgbClr val="984807"/>
              </a:solidFill>
              <a:latin typeface="Arial" charset="0"/>
            </a:endParaRPr>
          </a:p>
        </p:txBody>
      </p:sp>
      <p:sp>
        <p:nvSpPr>
          <p:cNvPr id="85045" name="文字方塊 47"/>
          <p:cNvSpPr txBox="1">
            <a:spLocks noChangeArrowheads="1"/>
          </p:cNvSpPr>
          <p:nvPr/>
        </p:nvSpPr>
        <p:spPr bwMode="auto">
          <a:xfrm>
            <a:off x="7180264" y="742951"/>
            <a:ext cx="5921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3600" b="1">
                <a:solidFill>
                  <a:srgbClr val="984807"/>
                </a:solidFill>
                <a:latin typeface="Arial" charset="0"/>
              </a:rPr>
              <a:t>B</a:t>
            </a:r>
            <a:endParaRPr lang="zh-TW" altLang="en-US" sz="3600" b="1">
              <a:solidFill>
                <a:srgbClr val="984807"/>
              </a:solidFill>
              <a:latin typeface="Arial" charset="0"/>
            </a:endParaRPr>
          </a:p>
        </p:txBody>
      </p:sp>
      <p:sp>
        <p:nvSpPr>
          <p:cNvPr id="85046" name="文字方塊 47"/>
          <p:cNvSpPr txBox="1">
            <a:spLocks noChangeArrowheads="1"/>
          </p:cNvSpPr>
          <p:nvPr/>
        </p:nvSpPr>
        <p:spPr bwMode="auto">
          <a:xfrm>
            <a:off x="4570414" y="3635376"/>
            <a:ext cx="5937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3600" b="1">
                <a:solidFill>
                  <a:srgbClr val="984807"/>
                </a:solidFill>
                <a:latin typeface="Arial" charset="0"/>
              </a:rPr>
              <a:t>C</a:t>
            </a:r>
            <a:endParaRPr lang="zh-TW" altLang="en-US" sz="3600" b="1">
              <a:solidFill>
                <a:srgbClr val="984807"/>
              </a:solidFill>
              <a:latin typeface="Arial" charset="0"/>
            </a:endParaRPr>
          </a:p>
        </p:txBody>
      </p:sp>
      <p:sp>
        <p:nvSpPr>
          <p:cNvPr id="85047" name="文字方塊 47"/>
          <p:cNvSpPr txBox="1">
            <a:spLocks noChangeArrowheads="1"/>
          </p:cNvSpPr>
          <p:nvPr/>
        </p:nvSpPr>
        <p:spPr bwMode="auto">
          <a:xfrm>
            <a:off x="7145339" y="3635376"/>
            <a:ext cx="5921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3600" b="1">
                <a:solidFill>
                  <a:srgbClr val="984807"/>
                </a:solidFill>
                <a:latin typeface="Arial" charset="0"/>
              </a:rPr>
              <a:t>D</a:t>
            </a:r>
            <a:endParaRPr lang="zh-TW" altLang="en-US" sz="3600" b="1">
              <a:solidFill>
                <a:srgbClr val="984807"/>
              </a:solidFill>
              <a:latin typeface="Arial" charset="0"/>
            </a:endParaRPr>
          </a:p>
        </p:txBody>
      </p:sp>
      <p:sp>
        <p:nvSpPr>
          <p:cNvPr id="77" name="圓角矩形 39"/>
          <p:cNvSpPr/>
          <p:nvPr/>
        </p:nvSpPr>
        <p:spPr>
          <a:xfrm>
            <a:off x="1657351" y="788989"/>
            <a:ext cx="4398963" cy="2820987"/>
          </a:xfrm>
          <a:prstGeom prst="roundRect">
            <a:avLst>
              <a:gd name="adj" fmla="val 735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78" name="圓角矩形 39"/>
          <p:cNvSpPr/>
          <p:nvPr/>
        </p:nvSpPr>
        <p:spPr>
          <a:xfrm>
            <a:off x="1636713" y="3708400"/>
            <a:ext cx="4405312" cy="2820988"/>
          </a:xfrm>
          <a:prstGeom prst="roundRect">
            <a:avLst>
              <a:gd name="adj" fmla="val 735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79" name="圓角矩形 39"/>
          <p:cNvSpPr/>
          <p:nvPr/>
        </p:nvSpPr>
        <p:spPr>
          <a:xfrm>
            <a:off x="6167438" y="833439"/>
            <a:ext cx="4398962" cy="2820987"/>
          </a:xfrm>
          <a:prstGeom prst="roundRect">
            <a:avLst>
              <a:gd name="adj" fmla="val 735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0" name="圓角矩形 39"/>
          <p:cNvSpPr/>
          <p:nvPr/>
        </p:nvSpPr>
        <p:spPr>
          <a:xfrm>
            <a:off x="6134101" y="3713164"/>
            <a:ext cx="4397375" cy="2820987"/>
          </a:xfrm>
          <a:prstGeom prst="roundRect">
            <a:avLst>
              <a:gd name="adj" fmla="val 735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5052" name="文字方塊 47"/>
          <p:cNvSpPr txBox="1">
            <a:spLocks noChangeArrowheads="1"/>
          </p:cNvSpPr>
          <p:nvPr/>
        </p:nvSpPr>
        <p:spPr bwMode="auto">
          <a:xfrm>
            <a:off x="1704976" y="2768601"/>
            <a:ext cx="20923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4F6228"/>
                </a:solidFill>
                <a:latin typeface="Arial" charset="0"/>
              </a:rPr>
              <a:t>High Validity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4F6228"/>
                </a:solidFill>
                <a:latin typeface="Arial" charset="0"/>
              </a:rPr>
              <a:t>High Reliability</a:t>
            </a:r>
            <a:endParaRPr lang="zh-TW" altLang="en-US" sz="2000" b="1">
              <a:solidFill>
                <a:srgbClr val="4F6228"/>
              </a:solidFill>
              <a:latin typeface="Arial" charset="0"/>
            </a:endParaRPr>
          </a:p>
        </p:txBody>
      </p:sp>
      <p:sp>
        <p:nvSpPr>
          <p:cNvPr id="85053" name="文字方塊 47"/>
          <p:cNvSpPr txBox="1">
            <a:spLocks noChangeArrowheads="1"/>
          </p:cNvSpPr>
          <p:nvPr/>
        </p:nvSpPr>
        <p:spPr bwMode="auto">
          <a:xfrm>
            <a:off x="1697039" y="5741989"/>
            <a:ext cx="20923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FF0000"/>
                </a:solidFill>
                <a:latin typeface="Arial" charset="0"/>
              </a:rPr>
              <a:t>High Validity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4F6228"/>
                </a:solidFill>
                <a:latin typeface="Arial" charset="0"/>
              </a:rPr>
              <a:t>Low Reliability</a:t>
            </a:r>
            <a:endParaRPr lang="zh-TW" altLang="en-US" sz="2000" b="1">
              <a:solidFill>
                <a:srgbClr val="4F6228"/>
              </a:solidFill>
              <a:latin typeface="Arial" charset="0"/>
            </a:endParaRPr>
          </a:p>
        </p:txBody>
      </p:sp>
      <p:sp>
        <p:nvSpPr>
          <p:cNvPr id="85054" name="文字方塊 47"/>
          <p:cNvSpPr txBox="1">
            <a:spLocks noChangeArrowheads="1"/>
          </p:cNvSpPr>
          <p:nvPr/>
        </p:nvSpPr>
        <p:spPr bwMode="auto">
          <a:xfrm>
            <a:off x="8532814" y="5800726"/>
            <a:ext cx="20923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4F6228"/>
                </a:solidFill>
                <a:latin typeface="Arial" charset="0"/>
              </a:rPr>
              <a:t>Low Validity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4F6228"/>
                </a:solidFill>
                <a:latin typeface="Arial" charset="0"/>
              </a:rPr>
              <a:t>Low Reliability</a:t>
            </a:r>
            <a:endParaRPr lang="zh-TW" altLang="en-US" sz="2000" b="1">
              <a:solidFill>
                <a:srgbClr val="4F6228"/>
              </a:solidFill>
              <a:latin typeface="Arial" charset="0"/>
            </a:endParaRPr>
          </a:p>
        </p:txBody>
      </p:sp>
      <p:sp>
        <p:nvSpPr>
          <p:cNvPr id="85055" name="文字方塊 47"/>
          <p:cNvSpPr txBox="1">
            <a:spLocks noChangeArrowheads="1"/>
          </p:cNvSpPr>
          <p:nvPr/>
        </p:nvSpPr>
        <p:spPr bwMode="auto">
          <a:xfrm>
            <a:off x="8575676" y="2878139"/>
            <a:ext cx="20923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4F6228"/>
                </a:solidFill>
                <a:latin typeface="Arial" charset="0"/>
              </a:rPr>
              <a:t>Low Validity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FF0000"/>
                </a:solidFill>
                <a:latin typeface="Arial" charset="0"/>
              </a:rPr>
              <a:t>High Reliability</a:t>
            </a:r>
            <a:endParaRPr lang="zh-TW" altLang="en-US" sz="2000" b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BF571F66-CFBE-B72D-FD34-E487104158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159797" y="6562244"/>
            <a:ext cx="960699" cy="23965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2C0F15D7-F636-0443-833B-989501CBAC2F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86</a:t>
            </a:fld>
            <a:endParaRPr lang="zh-TW" altLang="en-US" sz="1200" dirty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55421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021E3B-1EE8-E744-9F39-84367D990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87</a:t>
            </a:fld>
            <a:endParaRPr lang="zh-TW" alt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A789F43-154A-8746-9ED5-EC02D9F9D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319" y="85568"/>
            <a:ext cx="11095630" cy="1152128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Confusion Matrix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sz="3600" dirty="0">
                <a:solidFill>
                  <a:schemeClr val="accent1"/>
                </a:solidFill>
              </a:rPr>
              <a:t>for Tabulation of Two-Class Classification Results</a:t>
            </a:r>
          </a:p>
        </p:txBody>
      </p:sp>
      <p:sp>
        <p:nvSpPr>
          <p:cNvPr id="6" name="矩形 4">
            <a:extLst>
              <a:ext uri="{FF2B5EF4-FFF2-40B4-BE49-F238E27FC236}">
                <a16:creationId xmlns:a16="http://schemas.microsoft.com/office/drawing/2014/main" id="{4163D7AB-7BD2-BF44-A175-DB63167701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9249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30B526-9514-DC4D-A1ED-D31A751C854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2799" y="1750667"/>
            <a:ext cx="4502276" cy="4478071"/>
          </a:xfrm>
          <a:prstGeom prst="rect">
            <a:avLst/>
          </a:prstGeom>
        </p:spPr>
      </p:pic>
      <p:graphicFrame>
        <p:nvGraphicFramePr>
          <p:cNvPr id="8" name="Object 2">
            <a:extLst>
              <a:ext uri="{FF2B5EF4-FFF2-40B4-BE49-F238E27FC236}">
                <a16:creationId xmlns:a16="http://schemas.microsoft.com/office/drawing/2014/main" id="{8EAF8248-1688-084E-8F22-A7FE5BDB33C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470650" y="3142456"/>
          <a:ext cx="297815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574800" imgH="355600" progId="Equation.3">
                  <p:embed/>
                </p:oleObj>
              </mc:Choice>
              <mc:Fallback>
                <p:oleObj name="Equation" r:id="rId3" imgW="1574800" imgH="355600" progId="Equation.3">
                  <p:embed/>
                  <p:pic>
                    <p:nvPicPr>
                      <p:cNvPr id="8" name="Object 2">
                        <a:extLst>
                          <a:ext uri="{FF2B5EF4-FFF2-40B4-BE49-F238E27FC236}">
                            <a16:creationId xmlns:a16="http://schemas.microsoft.com/office/drawing/2014/main" id="{8EAF8248-1688-084E-8F22-A7FE5BDB33C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70650" y="3142456"/>
                        <a:ext cx="2978150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3">
            <a:extLst>
              <a:ext uri="{FF2B5EF4-FFF2-40B4-BE49-F238E27FC236}">
                <a16:creationId xmlns:a16="http://schemas.microsoft.com/office/drawing/2014/main" id="{69F439B2-79F7-854C-A5F0-B957A12DA97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477000" y="4133056"/>
          <a:ext cx="308610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625600" imgH="355600" progId="Equation.3">
                  <p:embed/>
                </p:oleObj>
              </mc:Choice>
              <mc:Fallback>
                <p:oleObj name="Equation" r:id="rId5" imgW="1625600" imgH="355600" progId="Equation.3">
                  <p:embed/>
                  <p:pic>
                    <p:nvPicPr>
                      <p:cNvPr id="9" name="Object 3">
                        <a:extLst>
                          <a:ext uri="{FF2B5EF4-FFF2-40B4-BE49-F238E27FC236}">
                            <a16:creationId xmlns:a16="http://schemas.microsoft.com/office/drawing/2014/main" id="{69F439B2-79F7-854C-A5F0-B957A12DA97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77000" y="4133056"/>
                        <a:ext cx="3086100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4">
            <a:extLst>
              <a:ext uri="{FF2B5EF4-FFF2-40B4-BE49-F238E27FC236}">
                <a16:creationId xmlns:a16="http://schemas.microsoft.com/office/drawing/2014/main" id="{40CBB13B-0002-BE4C-ADBA-6F936A4D059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477000" y="2134394"/>
          <a:ext cx="319405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7" imgW="1688367" imgH="355446" progId="Equation.3">
                  <p:embed/>
                </p:oleObj>
              </mc:Choice>
              <mc:Fallback>
                <p:oleObj name="方程式" r:id="rId7" imgW="1688367" imgH="355446" progId="Equation.3">
                  <p:embed/>
                  <p:pic>
                    <p:nvPicPr>
                      <p:cNvPr id="10" name="Object 4">
                        <a:extLst>
                          <a:ext uri="{FF2B5EF4-FFF2-40B4-BE49-F238E27FC236}">
                            <a16:creationId xmlns:a16="http://schemas.microsoft.com/office/drawing/2014/main" id="{40CBB13B-0002-BE4C-ADBA-6F936A4D059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77000" y="2134394"/>
                        <a:ext cx="3194050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5">
            <a:extLst>
              <a:ext uri="{FF2B5EF4-FFF2-40B4-BE49-F238E27FC236}">
                <a16:creationId xmlns:a16="http://schemas.microsoft.com/office/drawing/2014/main" id="{4ADB1A2D-3205-854F-B6B3-09F597F2042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372226" y="5199856"/>
          <a:ext cx="1782763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117600" imgH="330200" progId="Equation.3">
                  <p:embed/>
                </p:oleObj>
              </mc:Choice>
              <mc:Fallback>
                <p:oleObj name="Equation" r:id="rId9" imgW="1117600" imgH="330200" progId="Equation.3">
                  <p:embed/>
                  <p:pic>
                    <p:nvPicPr>
                      <p:cNvPr id="11" name="Object 5">
                        <a:extLst>
                          <a:ext uri="{FF2B5EF4-FFF2-40B4-BE49-F238E27FC236}">
                            <a16:creationId xmlns:a16="http://schemas.microsoft.com/office/drawing/2014/main" id="{4ADB1A2D-3205-854F-B6B3-09F597F2042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72226" y="5199856"/>
                        <a:ext cx="1782763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6">
            <a:extLst>
              <a:ext uri="{FF2B5EF4-FFF2-40B4-BE49-F238E27FC236}">
                <a16:creationId xmlns:a16="http://schemas.microsoft.com/office/drawing/2014/main" id="{56543343-D000-9342-ACB5-A0507788BD9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612188" y="5199856"/>
          <a:ext cx="1446212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977900" imgH="355600" progId="Equation.3">
                  <p:embed/>
                </p:oleObj>
              </mc:Choice>
              <mc:Fallback>
                <p:oleObj name="Equation" r:id="rId11" imgW="977900" imgH="355600" progId="Equation.3">
                  <p:embed/>
                  <p:pic>
                    <p:nvPicPr>
                      <p:cNvPr id="12" name="Object 6">
                        <a:extLst>
                          <a:ext uri="{FF2B5EF4-FFF2-40B4-BE49-F238E27FC236}">
                            <a16:creationId xmlns:a16="http://schemas.microsoft.com/office/drawing/2014/main" id="{56543343-D000-9342-ACB5-A0507788BD9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12188" y="5199856"/>
                        <a:ext cx="1446212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7286673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itle 1"/>
          <p:cNvSpPr>
            <a:spLocks noGrp="1"/>
          </p:cNvSpPr>
          <p:nvPr>
            <p:ph type="title"/>
          </p:nvPr>
        </p:nvSpPr>
        <p:spPr>
          <a:xfrm>
            <a:off x="1847851" y="274638"/>
            <a:ext cx="3827463" cy="6323012"/>
          </a:xfrm>
        </p:spPr>
        <p:txBody>
          <a:bodyPr/>
          <a:lstStyle/>
          <a:p>
            <a:r>
              <a:rPr lang="en-US" altLang="zh-TW" sz="6000">
                <a:solidFill>
                  <a:srgbClr val="FF0000"/>
                </a:solidFill>
                <a:latin typeface="Calibri" charset="0"/>
                <a:ea typeface="標楷體" charset="-120"/>
              </a:rPr>
              <a:t>Sensitivity</a:t>
            </a:r>
            <a:br>
              <a:rPr lang="en-US" altLang="zh-TW" sz="6000">
                <a:solidFill>
                  <a:srgbClr val="FF0000"/>
                </a:solidFill>
                <a:latin typeface="Calibri" charset="0"/>
                <a:ea typeface="標楷體" charset="-120"/>
              </a:rPr>
            </a:br>
            <a:br>
              <a:rPr lang="en-US" altLang="zh-TW" sz="6000">
                <a:solidFill>
                  <a:srgbClr val="FF0000"/>
                </a:solidFill>
                <a:latin typeface="Calibri" charset="0"/>
                <a:ea typeface="標楷體" charset="-120"/>
              </a:rPr>
            </a:br>
            <a:r>
              <a:rPr lang="en-US" altLang="zh-TW" sz="6000">
                <a:solidFill>
                  <a:schemeClr val="accent1"/>
                </a:solidFill>
                <a:latin typeface="Calibri" charset="0"/>
                <a:ea typeface="標楷體" charset="-120"/>
              </a:rPr>
              <a:t>Specificity</a:t>
            </a:r>
          </a:p>
        </p:txBody>
      </p:sp>
      <p:sp>
        <p:nvSpPr>
          <p:cNvPr id="90115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39761327-F48D-CE41-B343-5596996799CD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88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90116" name="Title 1"/>
          <p:cNvSpPr txBox="1">
            <a:spLocks/>
          </p:cNvSpPr>
          <p:nvPr/>
        </p:nvSpPr>
        <p:spPr bwMode="auto">
          <a:xfrm>
            <a:off x="5519739" y="404813"/>
            <a:ext cx="4968875" cy="610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TW" sz="4400" b="1">
                <a:solidFill>
                  <a:srgbClr val="FF0000"/>
                </a:solidFill>
                <a:ea typeface="標楷體" charset="-120"/>
              </a:rPr>
              <a:t>=True Positive Rate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zh-TW" sz="7200" b="1">
              <a:solidFill>
                <a:srgbClr val="FF0000"/>
              </a:solidFill>
              <a:ea typeface="標楷體" charset="-12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zh-TW" sz="4400" b="1">
                <a:solidFill>
                  <a:srgbClr val="4F81BD"/>
                </a:solidFill>
                <a:ea typeface="標楷體" charset="-120"/>
              </a:rPr>
              <a:t>=True Negative Rate</a:t>
            </a:r>
          </a:p>
        </p:txBody>
      </p:sp>
    </p:spTree>
    <p:extLst>
      <p:ext uri="{BB962C8B-B14F-4D97-AF65-F5344CB8AC3E}">
        <p14:creationId xmlns:p14="http://schemas.microsoft.com/office/powerpoint/2010/main" val="323655029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021E3B-1EE8-E744-9F39-84367D990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89</a:t>
            </a:fld>
            <a:endParaRPr lang="zh-TW" alt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A789F43-154A-8746-9ED5-EC02D9F9D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44624"/>
            <a:ext cx="8712968" cy="1152128"/>
          </a:xfrm>
        </p:spPr>
        <p:txBody>
          <a:bodyPr>
            <a:noAutofit/>
          </a:bodyPr>
          <a:lstStyle/>
          <a:p>
            <a:r>
              <a:rPr lang="en-US" altLang="zh-TW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Estimation Methodologies for Classification</a:t>
            </a:r>
            <a:endParaRPr lang="en-US" sz="3200" dirty="0">
              <a:solidFill>
                <a:schemeClr val="accent1"/>
              </a:solidFill>
            </a:endParaRPr>
          </a:p>
        </p:txBody>
      </p:sp>
      <p:sp>
        <p:nvSpPr>
          <p:cNvPr id="6" name="矩形 4">
            <a:extLst>
              <a:ext uri="{FF2B5EF4-FFF2-40B4-BE49-F238E27FC236}">
                <a16:creationId xmlns:a16="http://schemas.microsoft.com/office/drawing/2014/main" id="{4163D7AB-7BD2-BF44-A175-DB63167701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9249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512EC93-612D-574B-85C5-73618074D6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8173" y="1346830"/>
            <a:ext cx="10081623" cy="5250821"/>
          </a:xfrm>
        </p:spPr>
        <p:txBody>
          <a:bodyPr>
            <a:normAutofit fontScale="92500" lnSpcReduction="10000"/>
          </a:bodyPr>
          <a:lstStyle/>
          <a:p>
            <a:pPr eaLnBrk="1" hangingPunct="1"/>
            <a:r>
              <a:rPr lang="en-US" altLang="zh-TW" sz="2800" dirty="0">
                <a:solidFill>
                  <a:srgbClr val="FF3300"/>
                </a:solidFill>
                <a:latin typeface="Calibri" charset="0"/>
                <a:ea typeface="新細明體" charset="-120"/>
              </a:rPr>
              <a:t>Simple split </a:t>
            </a:r>
            <a:r>
              <a:rPr lang="en-US" altLang="zh-TW" sz="2800" dirty="0">
                <a:latin typeface="Calibri" charset="0"/>
                <a:ea typeface="新細明體" charset="-120"/>
              </a:rPr>
              <a:t>(or holdout or test sample estimation) </a:t>
            </a:r>
          </a:p>
          <a:p>
            <a:pPr lvl="1" eaLnBrk="1" hangingPunct="1"/>
            <a:r>
              <a:rPr lang="en-US" altLang="zh-TW" sz="2400" dirty="0">
                <a:latin typeface="Calibri" charset="0"/>
                <a:ea typeface="新細明體" charset="-120"/>
              </a:rPr>
              <a:t>Split the data into 2 mutually exclusive sets </a:t>
            </a:r>
            <a:br>
              <a:rPr lang="en-US" altLang="zh-TW" sz="2400" dirty="0">
                <a:latin typeface="Calibri" charset="0"/>
                <a:ea typeface="新細明體" charset="-120"/>
              </a:rPr>
            </a:br>
            <a:r>
              <a:rPr lang="en-US" altLang="zh-TW" sz="2400" dirty="0">
                <a:latin typeface="Calibri" charset="0"/>
                <a:ea typeface="新細明體" charset="-120"/>
              </a:rPr>
              <a:t>training (~70%) and testing (30%)</a:t>
            </a:r>
          </a:p>
          <a:p>
            <a:pPr lvl="1" eaLnBrk="1" hangingPunct="1"/>
            <a:endParaRPr lang="en-US" altLang="zh-TW" dirty="0">
              <a:latin typeface="Calibri" charset="0"/>
              <a:ea typeface="新細明體" charset="-120"/>
            </a:endParaRPr>
          </a:p>
          <a:p>
            <a:pPr lvl="1" eaLnBrk="1" hangingPunct="1"/>
            <a:endParaRPr lang="en-US" altLang="zh-TW" sz="2400" dirty="0">
              <a:latin typeface="Calibri" charset="0"/>
              <a:ea typeface="新細明體" charset="-120"/>
            </a:endParaRPr>
          </a:p>
          <a:p>
            <a:pPr lvl="1" eaLnBrk="1" hangingPunct="1"/>
            <a:endParaRPr lang="en-US" altLang="zh-TW" sz="2400" dirty="0">
              <a:latin typeface="Calibri" charset="0"/>
              <a:ea typeface="新細明體" charset="-120"/>
            </a:endParaRPr>
          </a:p>
          <a:p>
            <a:pPr lvl="1" eaLnBrk="1" hangingPunct="1"/>
            <a:endParaRPr lang="en-US" altLang="zh-TW" sz="2400" dirty="0">
              <a:latin typeface="Calibri" charset="0"/>
              <a:ea typeface="新細明體" charset="-120"/>
            </a:endParaRPr>
          </a:p>
          <a:p>
            <a:pPr lvl="1" eaLnBrk="1" hangingPunct="1"/>
            <a:endParaRPr lang="en-US" altLang="zh-TW" sz="2400" dirty="0">
              <a:latin typeface="Calibri" charset="0"/>
              <a:ea typeface="新細明體" charset="-120"/>
            </a:endParaRPr>
          </a:p>
          <a:p>
            <a:pPr lvl="1" eaLnBrk="1" hangingPunct="1"/>
            <a:endParaRPr lang="en-US" altLang="zh-TW" sz="2400" dirty="0">
              <a:latin typeface="Calibri" charset="0"/>
              <a:ea typeface="新細明體" charset="-120"/>
            </a:endParaRPr>
          </a:p>
          <a:p>
            <a:pPr lvl="1" eaLnBrk="1" hangingPunct="1"/>
            <a:endParaRPr lang="en-US" altLang="zh-TW" sz="2400" dirty="0">
              <a:latin typeface="Calibri" charset="0"/>
              <a:ea typeface="新細明體" charset="-120"/>
            </a:endParaRPr>
          </a:p>
          <a:p>
            <a:pPr lvl="1" eaLnBrk="1" hangingPunct="1"/>
            <a:r>
              <a:rPr lang="en-US" altLang="zh-TW" sz="2400" dirty="0">
                <a:latin typeface="Calibri" charset="0"/>
                <a:ea typeface="新細明體" charset="-120"/>
              </a:rPr>
              <a:t>For ANN, the data is split into three sub-sets </a:t>
            </a:r>
            <a:br>
              <a:rPr lang="en-US" altLang="zh-TW" sz="2400" dirty="0">
                <a:latin typeface="Calibri" charset="0"/>
                <a:ea typeface="新細明體" charset="-120"/>
              </a:rPr>
            </a:br>
            <a:r>
              <a:rPr lang="en-US" altLang="zh-TW" sz="2000" dirty="0">
                <a:latin typeface="Calibri" charset="0"/>
                <a:ea typeface="新細明體" charset="-120"/>
              </a:rPr>
              <a:t>(training [~60%], validation [~20%], testing [~20%])</a:t>
            </a:r>
            <a:endParaRPr lang="en-US" altLang="zh-TW" sz="2400" dirty="0">
              <a:latin typeface="Calibri" charset="0"/>
              <a:ea typeface="新細明體" charset="-12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B5132C6-E9F2-7C41-9063-0FDF47F4A9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8524" y="2780928"/>
            <a:ext cx="8593376" cy="2799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9067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C8621-7DA8-C04B-86FE-5D18631C4E40}"/>
              </a:ext>
            </a:extLst>
          </p:cNvPr>
          <p:cNvSpPr/>
          <p:nvPr/>
        </p:nvSpPr>
        <p:spPr>
          <a:xfrm>
            <a:off x="2581501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7" y="125760"/>
            <a:ext cx="8496944" cy="6334650"/>
          </a:xfrm>
        </p:spPr>
        <p:txBody>
          <a:bodyPr/>
          <a:lstStyle/>
          <a:p>
            <a:r>
              <a:rPr lang="en-US" sz="7200" dirty="0">
                <a:solidFill>
                  <a:srgbClr val="FF0000"/>
                </a:solidFill>
              </a:rPr>
              <a:t>Artificial Intelligence: </a:t>
            </a:r>
            <a:br>
              <a:rPr lang="en-US" sz="7200" dirty="0">
                <a:solidFill>
                  <a:srgbClr val="FF0000"/>
                </a:solidFill>
              </a:rPr>
            </a:br>
            <a:r>
              <a:rPr lang="en-US" sz="8800" dirty="0">
                <a:solidFill>
                  <a:srgbClr val="FF0000"/>
                </a:solidFill>
              </a:rPr>
              <a:t>Machine Learning</a:t>
            </a:r>
          </a:p>
        </p:txBody>
      </p:sp>
    </p:spTree>
    <p:extLst>
      <p:ext uri="{BB962C8B-B14F-4D97-AF65-F5344CB8AC3E}">
        <p14:creationId xmlns:p14="http://schemas.microsoft.com/office/powerpoint/2010/main" val="2974929594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021E3B-1EE8-E744-9F39-84367D990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90</a:t>
            </a:fld>
            <a:endParaRPr lang="zh-TW" alt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A789F43-154A-8746-9ED5-EC02D9F9D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44624"/>
            <a:ext cx="8712968" cy="1152128"/>
          </a:xfrm>
        </p:spPr>
        <p:txBody>
          <a:bodyPr>
            <a:noAutofit/>
          </a:bodyPr>
          <a:lstStyle/>
          <a:p>
            <a:r>
              <a:rPr lang="en-US" i="1" dirty="0">
                <a:solidFill>
                  <a:schemeClr val="accent1"/>
                </a:solidFill>
              </a:rPr>
              <a:t>k</a:t>
            </a:r>
            <a:r>
              <a:rPr lang="en-US" dirty="0">
                <a:solidFill>
                  <a:schemeClr val="accent1"/>
                </a:solidFill>
              </a:rPr>
              <a:t>-Fold Cross-Validation</a:t>
            </a:r>
          </a:p>
        </p:txBody>
      </p:sp>
      <p:sp>
        <p:nvSpPr>
          <p:cNvPr id="6" name="矩形 4">
            <a:extLst>
              <a:ext uri="{FF2B5EF4-FFF2-40B4-BE49-F238E27FC236}">
                <a16:creationId xmlns:a16="http://schemas.microsoft.com/office/drawing/2014/main" id="{4163D7AB-7BD2-BF44-A175-DB63167701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9249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88E475-69EA-BE43-8DDF-CA106D305C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0022" y="2204864"/>
            <a:ext cx="8768467" cy="3078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952061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021E3B-1EE8-E744-9F39-84367D990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91</a:t>
            </a:fld>
            <a:endParaRPr lang="zh-TW" alt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A789F43-154A-8746-9ED5-EC02D9F9D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512" y="44624"/>
            <a:ext cx="8784977" cy="1152128"/>
          </a:xfrm>
        </p:spPr>
        <p:txBody>
          <a:bodyPr>
            <a:noAutofit/>
          </a:bodyPr>
          <a:lstStyle/>
          <a:p>
            <a:r>
              <a:rPr lang="en-US" altLang="zh-TW" sz="36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Estimation Methodologies for Classification</a:t>
            </a:r>
            <a:br>
              <a:rPr lang="en-US" sz="3600" dirty="0">
                <a:solidFill>
                  <a:schemeClr val="accent1"/>
                </a:solidFill>
              </a:rPr>
            </a:br>
            <a:r>
              <a:rPr lang="en-US" sz="3600" dirty="0">
                <a:solidFill>
                  <a:schemeClr val="accent1"/>
                </a:solidFill>
              </a:rPr>
              <a:t>Area under the ROC curve</a:t>
            </a:r>
          </a:p>
        </p:txBody>
      </p:sp>
      <p:sp>
        <p:nvSpPr>
          <p:cNvPr id="6" name="矩形 4">
            <a:extLst>
              <a:ext uri="{FF2B5EF4-FFF2-40B4-BE49-F238E27FC236}">
                <a16:creationId xmlns:a16="http://schemas.microsoft.com/office/drawing/2014/main" id="{4163D7AB-7BD2-BF44-A175-DB63167701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9249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9438973-BC41-A747-841C-8D9C62073F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0554" y="1335360"/>
            <a:ext cx="54229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21354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138" name="群組 36"/>
          <p:cNvGrpSpPr>
            <a:grpSpLocks/>
          </p:cNvGrpSpPr>
          <p:nvPr/>
        </p:nvGrpSpPr>
        <p:grpSpPr bwMode="auto">
          <a:xfrm>
            <a:off x="1524000" y="331789"/>
            <a:ext cx="4394200" cy="4033837"/>
            <a:chOff x="0" y="331788"/>
            <a:chExt cx="4394200" cy="4033837"/>
          </a:xfrm>
        </p:grpSpPr>
        <p:sp>
          <p:nvSpPr>
            <p:cNvPr id="39" name="矩形 38"/>
            <p:cNvSpPr/>
            <p:nvPr/>
          </p:nvSpPr>
          <p:spPr bwMode="auto">
            <a:xfrm>
              <a:off x="927100" y="1339850"/>
              <a:ext cx="1295400" cy="1223963"/>
            </a:xfrm>
            <a:prstGeom prst="rect">
              <a:avLst/>
            </a:prstGeom>
            <a:solidFill>
              <a:srgbClr val="FF993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zh-TW" sz="1800">
                  <a:latin typeface="Calibri" pitchFamily="34" charset="0"/>
                </a:rPr>
                <a:t>True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Positive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(TP)</a:t>
              </a:r>
              <a:endParaRPr lang="zh-TW" altLang="en-US" sz="1800">
                <a:latin typeface="Calibri" pitchFamily="34" charset="0"/>
              </a:endParaRPr>
            </a:p>
          </p:txBody>
        </p:sp>
        <p:sp>
          <p:nvSpPr>
            <p:cNvPr id="40" name="矩形 39"/>
            <p:cNvSpPr/>
            <p:nvPr/>
          </p:nvSpPr>
          <p:spPr bwMode="auto">
            <a:xfrm>
              <a:off x="927100" y="2636838"/>
              <a:ext cx="1295400" cy="1223962"/>
            </a:xfrm>
            <a:prstGeom prst="rect">
              <a:avLst/>
            </a:prstGeom>
            <a:solidFill>
              <a:srgbClr val="99FF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zh-TW" sz="1800">
                  <a:latin typeface="Calibri" pitchFamily="34" charset="0"/>
                </a:rPr>
                <a:t>False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Negative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(FN)</a:t>
              </a:r>
              <a:endParaRPr lang="zh-TW" altLang="en-US" sz="1800">
                <a:latin typeface="Calibri" pitchFamily="34" charset="0"/>
              </a:endParaRPr>
            </a:p>
          </p:txBody>
        </p:sp>
        <p:sp>
          <p:nvSpPr>
            <p:cNvPr id="41" name="矩形 40"/>
            <p:cNvSpPr/>
            <p:nvPr/>
          </p:nvSpPr>
          <p:spPr bwMode="auto">
            <a:xfrm>
              <a:off x="2295525" y="1339850"/>
              <a:ext cx="1295400" cy="1223963"/>
            </a:xfrm>
            <a:prstGeom prst="rect">
              <a:avLst/>
            </a:prstGeom>
            <a:solidFill>
              <a:srgbClr val="FF99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zh-TW" sz="1800">
                  <a:latin typeface="Calibri" pitchFamily="34" charset="0"/>
                </a:rPr>
                <a:t>False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Positive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(FP)</a:t>
              </a:r>
              <a:endParaRPr lang="zh-TW" altLang="en-US" sz="1800">
                <a:latin typeface="Calibri" pitchFamily="34" charset="0"/>
              </a:endParaRPr>
            </a:p>
          </p:txBody>
        </p:sp>
        <p:sp>
          <p:nvSpPr>
            <p:cNvPr id="43" name="矩形 42"/>
            <p:cNvSpPr/>
            <p:nvPr/>
          </p:nvSpPr>
          <p:spPr bwMode="auto">
            <a:xfrm>
              <a:off x="2295525" y="2636838"/>
              <a:ext cx="1295400" cy="1223962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zh-TW" sz="1800">
                  <a:latin typeface="Calibri" pitchFamily="34" charset="0"/>
                </a:rPr>
                <a:t>True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Negative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(TN)</a:t>
              </a:r>
              <a:endParaRPr lang="zh-TW" altLang="en-US" sz="1800">
                <a:latin typeface="Calibri" pitchFamily="34" charset="0"/>
              </a:endParaRPr>
            </a:p>
          </p:txBody>
        </p:sp>
        <p:sp>
          <p:nvSpPr>
            <p:cNvPr id="91155" name="文字方塊 18"/>
            <p:cNvSpPr txBox="1">
              <a:spLocks noChangeArrowheads="1"/>
            </p:cNvSpPr>
            <p:nvPr/>
          </p:nvSpPr>
          <p:spPr bwMode="auto">
            <a:xfrm>
              <a:off x="926808" y="331788"/>
              <a:ext cx="2664066" cy="6463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 b="1">
                  <a:latin typeface="Arial" charset="0"/>
                </a:rPr>
                <a:t>True Class </a:t>
              </a:r>
              <a:br>
                <a:rPr lang="en-US" altLang="zh-TW" sz="1800" b="1">
                  <a:latin typeface="Arial" charset="0"/>
                </a:rPr>
              </a:br>
              <a:r>
                <a:rPr lang="en-US" altLang="zh-TW" sz="1800" b="1">
                  <a:solidFill>
                    <a:srgbClr val="FF0000"/>
                  </a:solidFill>
                  <a:latin typeface="Arial" charset="0"/>
                </a:rPr>
                <a:t>(actual value)</a:t>
              </a:r>
              <a:endParaRPr lang="zh-TW" altLang="en-US" sz="1800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91156" name="文字方塊 19"/>
            <p:cNvSpPr txBox="1">
              <a:spLocks noChangeArrowheads="1"/>
            </p:cNvSpPr>
            <p:nvPr/>
          </p:nvSpPr>
          <p:spPr bwMode="auto">
            <a:xfrm rot="-5400000">
              <a:off x="-945801" y="2241053"/>
              <a:ext cx="2592469" cy="646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 b="1">
                  <a:solidFill>
                    <a:srgbClr val="0033CC"/>
                  </a:solidFill>
                  <a:latin typeface="Arial" charset="0"/>
                </a:rPr>
                <a:t>Predictive Class </a:t>
              </a:r>
              <a:br>
                <a:rPr lang="en-US" altLang="zh-TW" sz="1800">
                  <a:latin typeface="Arial" charset="0"/>
                </a:rPr>
              </a:br>
              <a:r>
                <a:rPr lang="en-US" altLang="zh-TW" sz="1800" b="1">
                  <a:solidFill>
                    <a:srgbClr val="FF0000"/>
                  </a:solidFill>
                  <a:latin typeface="Arial" charset="0"/>
                </a:rPr>
                <a:t>(prediction outcome)</a:t>
              </a:r>
              <a:endParaRPr lang="zh-TW" altLang="en-US" sz="1800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91157" name="文字方塊 20"/>
            <p:cNvSpPr txBox="1">
              <a:spLocks noChangeArrowheads="1"/>
            </p:cNvSpPr>
            <p:nvPr/>
          </p:nvSpPr>
          <p:spPr bwMode="auto">
            <a:xfrm rot="-5400000">
              <a:off x="139339" y="1767430"/>
              <a:ext cx="1224220" cy="369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Positive</a:t>
              </a:r>
              <a:endParaRPr lang="zh-TW" altLang="en-US" sz="1800">
                <a:latin typeface="Arial" charset="0"/>
              </a:endParaRPr>
            </a:p>
          </p:txBody>
        </p:sp>
        <p:sp>
          <p:nvSpPr>
            <p:cNvPr id="91158" name="文字方塊 21"/>
            <p:cNvSpPr txBox="1">
              <a:spLocks noChangeArrowheads="1"/>
            </p:cNvSpPr>
            <p:nvPr/>
          </p:nvSpPr>
          <p:spPr bwMode="auto">
            <a:xfrm rot="-5400000">
              <a:off x="139339" y="2991650"/>
              <a:ext cx="1224220" cy="369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Negative</a:t>
              </a:r>
              <a:endParaRPr lang="zh-TW" altLang="en-US" sz="1800">
                <a:latin typeface="Arial" charset="0"/>
              </a:endParaRPr>
            </a:p>
          </p:txBody>
        </p:sp>
        <p:sp>
          <p:nvSpPr>
            <p:cNvPr id="91159" name="文字方塊 22"/>
            <p:cNvSpPr txBox="1">
              <a:spLocks noChangeArrowheads="1"/>
            </p:cNvSpPr>
            <p:nvPr/>
          </p:nvSpPr>
          <p:spPr bwMode="auto">
            <a:xfrm>
              <a:off x="926808" y="979905"/>
              <a:ext cx="1296032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Positive</a:t>
              </a:r>
              <a:endParaRPr lang="zh-TW" altLang="en-US" sz="1800">
                <a:latin typeface="Arial" charset="0"/>
              </a:endParaRPr>
            </a:p>
          </p:txBody>
        </p:sp>
        <p:sp>
          <p:nvSpPr>
            <p:cNvPr id="91160" name="文字方塊 24"/>
            <p:cNvSpPr txBox="1">
              <a:spLocks noChangeArrowheads="1"/>
            </p:cNvSpPr>
            <p:nvPr/>
          </p:nvSpPr>
          <p:spPr bwMode="auto">
            <a:xfrm>
              <a:off x="2294842" y="979905"/>
              <a:ext cx="1296032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Negative</a:t>
              </a:r>
              <a:endParaRPr lang="zh-TW" altLang="en-US" sz="1800">
                <a:latin typeface="Arial" charset="0"/>
              </a:endParaRPr>
            </a:p>
          </p:txBody>
        </p:sp>
        <p:cxnSp>
          <p:nvCxnSpPr>
            <p:cNvPr id="50" name="直線接點 49"/>
            <p:cNvCxnSpPr/>
            <p:nvPr/>
          </p:nvCxnSpPr>
          <p:spPr bwMode="auto">
            <a:xfrm>
              <a:off x="927100" y="979488"/>
              <a:ext cx="273526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線接點 50"/>
            <p:cNvCxnSpPr/>
            <p:nvPr/>
          </p:nvCxnSpPr>
          <p:spPr bwMode="auto">
            <a:xfrm>
              <a:off x="927100" y="331788"/>
              <a:ext cx="273526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線接點 51"/>
            <p:cNvCxnSpPr/>
            <p:nvPr/>
          </p:nvCxnSpPr>
          <p:spPr bwMode="auto">
            <a:xfrm>
              <a:off x="638175" y="2590800"/>
              <a:ext cx="302418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線接點 52"/>
            <p:cNvCxnSpPr/>
            <p:nvPr/>
          </p:nvCxnSpPr>
          <p:spPr bwMode="auto">
            <a:xfrm rot="5400000">
              <a:off x="-1198562" y="2600325"/>
              <a:ext cx="252095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線接點 53"/>
            <p:cNvCxnSpPr/>
            <p:nvPr/>
          </p:nvCxnSpPr>
          <p:spPr bwMode="auto">
            <a:xfrm rot="5400000">
              <a:off x="-622300" y="2600325"/>
              <a:ext cx="252095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線接點 54"/>
            <p:cNvCxnSpPr/>
            <p:nvPr/>
          </p:nvCxnSpPr>
          <p:spPr bwMode="auto">
            <a:xfrm rot="5400000">
              <a:off x="813594" y="2420144"/>
              <a:ext cx="2881312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167" name="文字方塊 47"/>
            <p:cNvSpPr txBox="1">
              <a:spLocks noChangeArrowheads="1"/>
            </p:cNvSpPr>
            <p:nvPr/>
          </p:nvSpPr>
          <p:spPr bwMode="auto">
            <a:xfrm>
              <a:off x="0" y="3996267"/>
              <a:ext cx="927968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 b="1">
                  <a:latin typeface="Arial" charset="0"/>
                </a:rPr>
                <a:t>total</a:t>
              </a:r>
              <a:endParaRPr lang="zh-TW" altLang="en-US" sz="1800" b="1">
                <a:latin typeface="Arial" charset="0"/>
              </a:endParaRPr>
            </a:p>
          </p:txBody>
        </p:sp>
        <p:sp>
          <p:nvSpPr>
            <p:cNvPr id="91168" name="文字方塊 48"/>
            <p:cNvSpPr txBox="1">
              <a:spLocks noChangeArrowheads="1"/>
            </p:cNvSpPr>
            <p:nvPr/>
          </p:nvSpPr>
          <p:spPr bwMode="auto">
            <a:xfrm>
              <a:off x="940454" y="3996268"/>
              <a:ext cx="1296032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P</a:t>
              </a:r>
              <a:endParaRPr lang="zh-TW" altLang="en-US" sz="1800">
                <a:latin typeface="Arial" charset="0"/>
              </a:endParaRPr>
            </a:p>
          </p:txBody>
        </p:sp>
        <p:sp>
          <p:nvSpPr>
            <p:cNvPr id="91169" name="文字方塊 50"/>
            <p:cNvSpPr txBox="1">
              <a:spLocks noChangeArrowheads="1"/>
            </p:cNvSpPr>
            <p:nvPr/>
          </p:nvSpPr>
          <p:spPr bwMode="auto">
            <a:xfrm>
              <a:off x="3629991" y="884363"/>
              <a:ext cx="764209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 b="1">
                  <a:latin typeface="Arial" charset="0"/>
                </a:rPr>
                <a:t>total</a:t>
              </a:r>
              <a:endParaRPr lang="zh-TW" altLang="en-US" sz="1800" b="1">
                <a:latin typeface="Arial" charset="0"/>
              </a:endParaRPr>
            </a:p>
          </p:txBody>
        </p:sp>
        <p:sp>
          <p:nvSpPr>
            <p:cNvPr id="91170" name="文字方塊 51"/>
            <p:cNvSpPr txBox="1">
              <a:spLocks noChangeArrowheads="1"/>
            </p:cNvSpPr>
            <p:nvPr/>
          </p:nvSpPr>
          <p:spPr bwMode="auto">
            <a:xfrm>
              <a:off x="2305112" y="3996268"/>
              <a:ext cx="1296032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N</a:t>
              </a:r>
              <a:endParaRPr lang="zh-TW" altLang="en-US" sz="1800">
                <a:latin typeface="Arial" charset="0"/>
              </a:endParaRPr>
            </a:p>
          </p:txBody>
        </p:sp>
        <p:sp>
          <p:nvSpPr>
            <p:cNvPr id="91171" name="文字方塊 52"/>
            <p:cNvSpPr txBox="1">
              <a:spLocks noChangeArrowheads="1"/>
            </p:cNvSpPr>
            <p:nvPr/>
          </p:nvSpPr>
          <p:spPr bwMode="auto">
            <a:xfrm>
              <a:off x="3642478" y="3027209"/>
              <a:ext cx="410559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solidFill>
                    <a:srgbClr val="0033CC"/>
                  </a:solidFill>
                  <a:latin typeface="Arial" charset="0"/>
                </a:rPr>
                <a:t>N’</a:t>
              </a:r>
              <a:endParaRPr lang="zh-TW" altLang="en-US" sz="1800">
                <a:solidFill>
                  <a:srgbClr val="0033CC"/>
                </a:solidFill>
                <a:latin typeface="Arial" charset="0"/>
              </a:endParaRPr>
            </a:p>
          </p:txBody>
        </p:sp>
        <p:sp>
          <p:nvSpPr>
            <p:cNvPr id="91172" name="文字方塊 53"/>
            <p:cNvSpPr txBox="1">
              <a:spLocks noChangeArrowheads="1"/>
            </p:cNvSpPr>
            <p:nvPr/>
          </p:nvSpPr>
          <p:spPr bwMode="auto">
            <a:xfrm>
              <a:off x="3642478" y="1880719"/>
              <a:ext cx="437851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solidFill>
                    <a:srgbClr val="0033CC"/>
                  </a:solidFill>
                  <a:latin typeface="Arial" charset="0"/>
                </a:rPr>
                <a:t>P’</a:t>
              </a:r>
              <a:endParaRPr lang="zh-TW" altLang="en-US" sz="1800">
                <a:solidFill>
                  <a:srgbClr val="0033CC"/>
                </a:solidFill>
                <a:latin typeface="Arial" charset="0"/>
              </a:endParaRPr>
            </a:p>
          </p:txBody>
        </p:sp>
      </p:grpSp>
      <p:sp>
        <p:nvSpPr>
          <p:cNvPr id="91139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1FDF1987-01EA-1346-BBCF-F5314ED18BB4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92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graphicFrame>
        <p:nvGraphicFramePr>
          <p:cNvPr id="91140" name="Object 2"/>
          <p:cNvGraphicFramePr>
            <a:graphicFrameLocks noChangeAspect="1"/>
          </p:cNvGraphicFramePr>
          <p:nvPr/>
        </p:nvGraphicFramePr>
        <p:xfrm>
          <a:off x="6467476" y="1089025"/>
          <a:ext cx="3217863" cy="693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2" imgW="1866090" imgH="393529" progId="Equation.3">
                  <p:embed/>
                </p:oleObj>
              </mc:Choice>
              <mc:Fallback>
                <p:oleObj name="方程式" r:id="rId2" imgW="1866090" imgH="393529" progId="Equation.3">
                  <p:embed/>
                  <p:pic>
                    <p:nvPicPr>
                      <p:cNvPr id="9114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67476" y="1089025"/>
                        <a:ext cx="3217863" cy="693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1141" name="Object 3"/>
          <p:cNvGraphicFramePr>
            <a:graphicFrameLocks noChangeAspect="1"/>
          </p:cNvGraphicFramePr>
          <p:nvPr/>
        </p:nvGraphicFramePr>
        <p:xfrm>
          <a:off x="6475413" y="1911350"/>
          <a:ext cx="308610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625600" imgH="355600" progId="Equation.3">
                  <p:embed/>
                </p:oleObj>
              </mc:Choice>
              <mc:Fallback>
                <p:oleObj name="Equation" r:id="rId4" imgW="1625600" imgH="355600" progId="Equation.3">
                  <p:embed/>
                  <p:pic>
                    <p:nvPicPr>
                      <p:cNvPr id="91141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75413" y="1911350"/>
                        <a:ext cx="3086100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1142" name="Object 4"/>
          <p:cNvGraphicFramePr>
            <a:graphicFrameLocks noChangeAspect="1"/>
          </p:cNvGraphicFramePr>
          <p:nvPr/>
        </p:nvGraphicFramePr>
        <p:xfrm>
          <a:off x="6394450" y="227013"/>
          <a:ext cx="319405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6" imgW="1688367" imgH="355446" progId="Equation.3">
                  <p:embed/>
                </p:oleObj>
              </mc:Choice>
              <mc:Fallback>
                <p:oleObj name="方程式" r:id="rId6" imgW="1688367" imgH="355446" progId="Equation.3">
                  <p:embed/>
                  <p:pic>
                    <p:nvPicPr>
                      <p:cNvPr id="9114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94450" y="227013"/>
                        <a:ext cx="3194050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1143" name="Object 5"/>
          <p:cNvGraphicFramePr>
            <a:graphicFrameLocks noChangeAspect="1"/>
          </p:cNvGraphicFramePr>
          <p:nvPr/>
        </p:nvGraphicFramePr>
        <p:xfrm>
          <a:off x="6465888" y="2814638"/>
          <a:ext cx="1782762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117600" imgH="330200" progId="Equation.3">
                  <p:embed/>
                </p:oleObj>
              </mc:Choice>
              <mc:Fallback>
                <p:oleObj name="Equation" r:id="rId8" imgW="1117600" imgH="330200" progId="Equation.3">
                  <p:embed/>
                  <p:pic>
                    <p:nvPicPr>
                      <p:cNvPr id="91143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65888" y="2814638"/>
                        <a:ext cx="1782762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1144" name="Object 6"/>
          <p:cNvGraphicFramePr>
            <a:graphicFrameLocks noChangeAspect="1"/>
          </p:cNvGraphicFramePr>
          <p:nvPr/>
        </p:nvGraphicFramePr>
        <p:xfrm>
          <a:off x="8597901" y="2787650"/>
          <a:ext cx="1446213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977900" imgH="355600" progId="Equation.3">
                  <p:embed/>
                </p:oleObj>
              </mc:Choice>
              <mc:Fallback>
                <p:oleObj name="Equation" r:id="rId10" imgW="977900" imgH="355600" progId="Equation.3">
                  <p:embed/>
                  <p:pic>
                    <p:nvPicPr>
                      <p:cNvPr id="91144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97901" y="2787650"/>
                        <a:ext cx="1446213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1145" name="Object 2"/>
          <p:cNvGraphicFramePr>
            <a:graphicFrameLocks noChangeAspect="1"/>
          </p:cNvGraphicFramePr>
          <p:nvPr/>
        </p:nvGraphicFramePr>
        <p:xfrm>
          <a:off x="1892301" y="4446588"/>
          <a:ext cx="3713163" cy="565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12" imgW="2641600" imgH="393700" progId="Equation.3">
                  <p:embed/>
                </p:oleObj>
              </mc:Choice>
              <mc:Fallback>
                <p:oleObj name="方程式" r:id="rId12" imgW="2641600" imgH="393700" progId="Equation.3">
                  <p:embed/>
                  <p:pic>
                    <p:nvPicPr>
                      <p:cNvPr id="91145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92301" y="4446588"/>
                        <a:ext cx="3713163" cy="565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1146" name="Picture 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32564" y="3544889"/>
            <a:ext cx="3417887" cy="310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1147" name="Object 2"/>
          <p:cNvGraphicFramePr>
            <a:graphicFrameLocks noChangeAspect="1"/>
          </p:cNvGraphicFramePr>
          <p:nvPr/>
        </p:nvGraphicFramePr>
        <p:xfrm>
          <a:off x="1830389" y="5675313"/>
          <a:ext cx="2860675" cy="588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15" imgW="1955800" imgH="393700" progId="Equation.3">
                  <p:embed/>
                </p:oleObj>
              </mc:Choice>
              <mc:Fallback>
                <p:oleObj name="方程式" r:id="rId15" imgW="1955800" imgH="393700" progId="Equation.3">
                  <p:embed/>
                  <p:pic>
                    <p:nvPicPr>
                      <p:cNvPr id="91147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0389" y="5675313"/>
                        <a:ext cx="2860675" cy="5889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1148" name="Object 3"/>
          <p:cNvGraphicFramePr>
            <a:graphicFrameLocks noChangeAspect="1"/>
          </p:cNvGraphicFramePr>
          <p:nvPr/>
        </p:nvGraphicFramePr>
        <p:xfrm>
          <a:off x="1811339" y="5076826"/>
          <a:ext cx="3875087" cy="574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17" imgW="2705100" imgH="393700" progId="Equation.3">
                  <p:embed/>
                </p:oleObj>
              </mc:Choice>
              <mc:Fallback>
                <p:oleObj name="方程式" r:id="rId17" imgW="2705100" imgH="393700" progId="Equation.3">
                  <p:embed/>
                  <p:pic>
                    <p:nvPicPr>
                      <p:cNvPr id="91148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11339" y="5076826"/>
                        <a:ext cx="3875087" cy="574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1149" name="Object 2"/>
          <p:cNvGraphicFramePr>
            <a:graphicFrameLocks noChangeAspect="1"/>
          </p:cNvGraphicFramePr>
          <p:nvPr/>
        </p:nvGraphicFramePr>
        <p:xfrm>
          <a:off x="1820863" y="6203950"/>
          <a:ext cx="4165600" cy="585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9" imgW="2857500" imgH="393700" progId="Equation.3">
                  <p:embed/>
                </p:oleObj>
              </mc:Choice>
              <mc:Fallback>
                <p:oleObj name="Equation" r:id="rId19" imgW="2857500" imgH="393700" progId="Equation.3">
                  <p:embed/>
                  <p:pic>
                    <p:nvPicPr>
                      <p:cNvPr id="91149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0863" y="6203950"/>
                        <a:ext cx="4165600" cy="585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1150" name="文字方塊 32"/>
          <p:cNvSpPr txBox="1">
            <a:spLocks noChangeArrowheads="1"/>
          </p:cNvSpPr>
          <p:nvPr/>
        </p:nvSpPr>
        <p:spPr bwMode="auto">
          <a:xfrm>
            <a:off x="5829301" y="6635751"/>
            <a:ext cx="45116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000">
                <a:solidFill>
                  <a:srgbClr val="A6A6A6"/>
                </a:solidFill>
              </a:rPr>
              <a:t>Source:  </a:t>
            </a:r>
            <a:r>
              <a:rPr lang="en-US" altLang="zh-TW" sz="1000">
                <a:latin typeface="Arial" charset="0"/>
                <a:hlinkClick r:id="rId21"/>
              </a:rPr>
              <a:t>http://en.wikipedia.org/wiki/Receiver_operating_characteristic</a:t>
            </a:r>
            <a:endParaRPr lang="zh-TW" altLang="en-US" sz="100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9553067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62" name="群組 33"/>
          <p:cNvGrpSpPr>
            <a:grpSpLocks/>
          </p:cNvGrpSpPr>
          <p:nvPr/>
        </p:nvGrpSpPr>
        <p:grpSpPr bwMode="auto">
          <a:xfrm>
            <a:off x="1524000" y="331789"/>
            <a:ext cx="4394200" cy="4033837"/>
            <a:chOff x="0" y="331788"/>
            <a:chExt cx="4394200" cy="4033837"/>
          </a:xfrm>
        </p:grpSpPr>
        <p:sp>
          <p:nvSpPr>
            <p:cNvPr id="35" name="矩形 34"/>
            <p:cNvSpPr/>
            <p:nvPr/>
          </p:nvSpPr>
          <p:spPr bwMode="auto">
            <a:xfrm>
              <a:off x="927100" y="1339850"/>
              <a:ext cx="1295400" cy="1223963"/>
            </a:xfrm>
            <a:prstGeom prst="rect">
              <a:avLst/>
            </a:prstGeom>
            <a:solidFill>
              <a:srgbClr val="FF993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zh-TW" sz="1800">
                  <a:latin typeface="Calibri" pitchFamily="34" charset="0"/>
                </a:rPr>
                <a:t>True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Positive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(TP)</a:t>
              </a:r>
              <a:endParaRPr lang="zh-TW" altLang="en-US" sz="1800">
                <a:latin typeface="Calibri" pitchFamily="34" charset="0"/>
              </a:endParaRPr>
            </a:p>
          </p:txBody>
        </p:sp>
        <p:sp>
          <p:nvSpPr>
            <p:cNvPr id="36" name="矩形 35"/>
            <p:cNvSpPr/>
            <p:nvPr/>
          </p:nvSpPr>
          <p:spPr bwMode="auto">
            <a:xfrm>
              <a:off x="927100" y="2636838"/>
              <a:ext cx="1295400" cy="1223962"/>
            </a:xfrm>
            <a:prstGeom prst="rect">
              <a:avLst/>
            </a:prstGeom>
            <a:solidFill>
              <a:srgbClr val="99FF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zh-TW" sz="1800">
                  <a:latin typeface="Calibri" pitchFamily="34" charset="0"/>
                </a:rPr>
                <a:t>False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Negative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(FN)</a:t>
              </a:r>
              <a:endParaRPr lang="zh-TW" altLang="en-US" sz="1800">
                <a:latin typeface="Calibri" pitchFamily="34" charset="0"/>
              </a:endParaRPr>
            </a:p>
          </p:txBody>
        </p:sp>
        <p:sp>
          <p:nvSpPr>
            <p:cNvPr id="40" name="矩形 39"/>
            <p:cNvSpPr/>
            <p:nvPr/>
          </p:nvSpPr>
          <p:spPr bwMode="auto">
            <a:xfrm>
              <a:off x="2295525" y="1339850"/>
              <a:ext cx="1295400" cy="1223963"/>
            </a:xfrm>
            <a:prstGeom prst="rect">
              <a:avLst/>
            </a:prstGeom>
            <a:solidFill>
              <a:srgbClr val="FF99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zh-TW" sz="1800">
                  <a:latin typeface="Calibri" pitchFamily="34" charset="0"/>
                </a:rPr>
                <a:t>False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Positive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(FP)</a:t>
              </a:r>
              <a:endParaRPr lang="zh-TW" altLang="en-US" sz="1800">
                <a:latin typeface="Calibri" pitchFamily="34" charset="0"/>
              </a:endParaRPr>
            </a:p>
          </p:txBody>
        </p:sp>
        <p:sp>
          <p:nvSpPr>
            <p:cNvPr id="41" name="矩形 40"/>
            <p:cNvSpPr/>
            <p:nvPr/>
          </p:nvSpPr>
          <p:spPr bwMode="auto">
            <a:xfrm>
              <a:off x="2295525" y="2636838"/>
              <a:ext cx="1295400" cy="1223962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zh-TW" sz="1800">
                  <a:latin typeface="Calibri" pitchFamily="34" charset="0"/>
                </a:rPr>
                <a:t>True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Negative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(TN)</a:t>
              </a:r>
              <a:endParaRPr lang="zh-TW" altLang="en-US" sz="1800">
                <a:latin typeface="Calibri" pitchFamily="34" charset="0"/>
              </a:endParaRPr>
            </a:p>
          </p:txBody>
        </p:sp>
        <p:sp>
          <p:nvSpPr>
            <p:cNvPr id="92176" name="文字方塊 18"/>
            <p:cNvSpPr txBox="1">
              <a:spLocks noChangeArrowheads="1"/>
            </p:cNvSpPr>
            <p:nvPr/>
          </p:nvSpPr>
          <p:spPr bwMode="auto">
            <a:xfrm>
              <a:off x="926808" y="331788"/>
              <a:ext cx="2664066" cy="6463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 b="1">
                  <a:latin typeface="Arial" charset="0"/>
                </a:rPr>
                <a:t>True Class </a:t>
              </a:r>
              <a:br>
                <a:rPr lang="en-US" altLang="zh-TW" sz="1800" b="1">
                  <a:latin typeface="Arial" charset="0"/>
                </a:rPr>
              </a:br>
              <a:r>
                <a:rPr lang="en-US" altLang="zh-TW" sz="1800" b="1">
                  <a:solidFill>
                    <a:srgbClr val="FF0000"/>
                  </a:solidFill>
                  <a:latin typeface="Arial" charset="0"/>
                </a:rPr>
                <a:t>(actual value)</a:t>
              </a:r>
              <a:endParaRPr lang="zh-TW" altLang="en-US" sz="1800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92177" name="文字方塊 19"/>
            <p:cNvSpPr txBox="1">
              <a:spLocks noChangeArrowheads="1"/>
            </p:cNvSpPr>
            <p:nvPr/>
          </p:nvSpPr>
          <p:spPr bwMode="auto">
            <a:xfrm rot="-5400000">
              <a:off x="-945801" y="2241053"/>
              <a:ext cx="2592469" cy="646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 b="1">
                  <a:solidFill>
                    <a:srgbClr val="0033CC"/>
                  </a:solidFill>
                  <a:latin typeface="Arial" charset="0"/>
                </a:rPr>
                <a:t>Predictive Class </a:t>
              </a:r>
              <a:br>
                <a:rPr lang="en-US" altLang="zh-TW" sz="1800">
                  <a:latin typeface="Arial" charset="0"/>
                </a:rPr>
              </a:br>
              <a:r>
                <a:rPr lang="en-US" altLang="zh-TW" sz="1800" b="1">
                  <a:solidFill>
                    <a:srgbClr val="FF0000"/>
                  </a:solidFill>
                  <a:latin typeface="Arial" charset="0"/>
                </a:rPr>
                <a:t>(prediction outcome)</a:t>
              </a:r>
              <a:endParaRPr lang="zh-TW" altLang="en-US" sz="1800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92178" name="文字方塊 20"/>
            <p:cNvSpPr txBox="1">
              <a:spLocks noChangeArrowheads="1"/>
            </p:cNvSpPr>
            <p:nvPr/>
          </p:nvSpPr>
          <p:spPr bwMode="auto">
            <a:xfrm rot="-5400000">
              <a:off x="139339" y="1767430"/>
              <a:ext cx="1224220" cy="369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Positive</a:t>
              </a:r>
              <a:endParaRPr lang="zh-TW" altLang="en-US" sz="1800">
                <a:latin typeface="Arial" charset="0"/>
              </a:endParaRPr>
            </a:p>
          </p:txBody>
        </p:sp>
        <p:sp>
          <p:nvSpPr>
            <p:cNvPr id="92179" name="文字方塊 21"/>
            <p:cNvSpPr txBox="1">
              <a:spLocks noChangeArrowheads="1"/>
            </p:cNvSpPr>
            <p:nvPr/>
          </p:nvSpPr>
          <p:spPr bwMode="auto">
            <a:xfrm rot="-5400000">
              <a:off x="139339" y="2991650"/>
              <a:ext cx="1224220" cy="369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Negative</a:t>
              </a:r>
              <a:endParaRPr lang="zh-TW" altLang="en-US" sz="1800">
                <a:latin typeface="Arial" charset="0"/>
              </a:endParaRPr>
            </a:p>
          </p:txBody>
        </p:sp>
        <p:sp>
          <p:nvSpPr>
            <p:cNvPr id="92180" name="文字方塊 22"/>
            <p:cNvSpPr txBox="1">
              <a:spLocks noChangeArrowheads="1"/>
            </p:cNvSpPr>
            <p:nvPr/>
          </p:nvSpPr>
          <p:spPr bwMode="auto">
            <a:xfrm>
              <a:off x="926808" y="979905"/>
              <a:ext cx="1296032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Positive</a:t>
              </a:r>
              <a:endParaRPr lang="zh-TW" altLang="en-US" sz="1800">
                <a:latin typeface="Arial" charset="0"/>
              </a:endParaRPr>
            </a:p>
          </p:txBody>
        </p:sp>
        <p:sp>
          <p:nvSpPr>
            <p:cNvPr id="92181" name="文字方塊 24"/>
            <p:cNvSpPr txBox="1">
              <a:spLocks noChangeArrowheads="1"/>
            </p:cNvSpPr>
            <p:nvPr/>
          </p:nvSpPr>
          <p:spPr bwMode="auto">
            <a:xfrm>
              <a:off x="2294842" y="979905"/>
              <a:ext cx="1296032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Negative</a:t>
              </a:r>
              <a:endParaRPr lang="zh-TW" altLang="en-US" sz="1800">
                <a:latin typeface="Arial" charset="0"/>
              </a:endParaRPr>
            </a:p>
          </p:txBody>
        </p:sp>
        <p:cxnSp>
          <p:nvCxnSpPr>
            <p:cNvPr id="49" name="直線接點 48"/>
            <p:cNvCxnSpPr/>
            <p:nvPr/>
          </p:nvCxnSpPr>
          <p:spPr bwMode="auto">
            <a:xfrm>
              <a:off x="927100" y="979488"/>
              <a:ext cx="273526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線接點 49"/>
            <p:cNvCxnSpPr/>
            <p:nvPr/>
          </p:nvCxnSpPr>
          <p:spPr bwMode="auto">
            <a:xfrm>
              <a:off x="927100" y="331788"/>
              <a:ext cx="273526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線接點 50"/>
            <p:cNvCxnSpPr/>
            <p:nvPr/>
          </p:nvCxnSpPr>
          <p:spPr bwMode="auto">
            <a:xfrm>
              <a:off x="638175" y="2590800"/>
              <a:ext cx="302418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線接點 51"/>
            <p:cNvCxnSpPr/>
            <p:nvPr/>
          </p:nvCxnSpPr>
          <p:spPr bwMode="auto">
            <a:xfrm rot="5400000">
              <a:off x="-1198562" y="2600325"/>
              <a:ext cx="252095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線接點 52"/>
            <p:cNvCxnSpPr/>
            <p:nvPr/>
          </p:nvCxnSpPr>
          <p:spPr bwMode="auto">
            <a:xfrm rot="5400000">
              <a:off x="-622300" y="2600325"/>
              <a:ext cx="252095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線接點 53"/>
            <p:cNvCxnSpPr/>
            <p:nvPr/>
          </p:nvCxnSpPr>
          <p:spPr bwMode="auto">
            <a:xfrm rot="5400000">
              <a:off x="813594" y="2420144"/>
              <a:ext cx="2881312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188" name="文字方塊 47"/>
            <p:cNvSpPr txBox="1">
              <a:spLocks noChangeArrowheads="1"/>
            </p:cNvSpPr>
            <p:nvPr/>
          </p:nvSpPr>
          <p:spPr bwMode="auto">
            <a:xfrm>
              <a:off x="0" y="3996267"/>
              <a:ext cx="927968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 b="1">
                  <a:latin typeface="Arial" charset="0"/>
                </a:rPr>
                <a:t>total</a:t>
              </a:r>
              <a:endParaRPr lang="zh-TW" altLang="en-US" sz="1800" b="1">
                <a:latin typeface="Arial" charset="0"/>
              </a:endParaRPr>
            </a:p>
          </p:txBody>
        </p:sp>
        <p:sp>
          <p:nvSpPr>
            <p:cNvPr id="92189" name="文字方塊 48"/>
            <p:cNvSpPr txBox="1">
              <a:spLocks noChangeArrowheads="1"/>
            </p:cNvSpPr>
            <p:nvPr/>
          </p:nvSpPr>
          <p:spPr bwMode="auto">
            <a:xfrm>
              <a:off x="940454" y="3996268"/>
              <a:ext cx="1296032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P</a:t>
              </a:r>
              <a:endParaRPr lang="zh-TW" altLang="en-US" sz="1800">
                <a:latin typeface="Arial" charset="0"/>
              </a:endParaRPr>
            </a:p>
          </p:txBody>
        </p:sp>
        <p:sp>
          <p:nvSpPr>
            <p:cNvPr id="92190" name="文字方塊 50"/>
            <p:cNvSpPr txBox="1">
              <a:spLocks noChangeArrowheads="1"/>
            </p:cNvSpPr>
            <p:nvPr/>
          </p:nvSpPr>
          <p:spPr bwMode="auto">
            <a:xfrm>
              <a:off x="3629991" y="884363"/>
              <a:ext cx="764209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 b="1">
                  <a:latin typeface="Arial" charset="0"/>
                </a:rPr>
                <a:t>total</a:t>
              </a:r>
              <a:endParaRPr lang="zh-TW" altLang="en-US" sz="1800" b="1">
                <a:latin typeface="Arial" charset="0"/>
              </a:endParaRPr>
            </a:p>
          </p:txBody>
        </p:sp>
        <p:sp>
          <p:nvSpPr>
            <p:cNvPr id="92191" name="文字方塊 51"/>
            <p:cNvSpPr txBox="1">
              <a:spLocks noChangeArrowheads="1"/>
            </p:cNvSpPr>
            <p:nvPr/>
          </p:nvSpPr>
          <p:spPr bwMode="auto">
            <a:xfrm>
              <a:off x="2305112" y="3996268"/>
              <a:ext cx="1296032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N</a:t>
              </a:r>
              <a:endParaRPr lang="zh-TW" altLang="en-US" sz="1800">
                <a:latin typeface="Arial" charset="0"/>
              </a:endParaRPr>
            </a:p>
          </p:txBody>
        </p:sp>
        <p:sp>
          <p:nvSpPr>
            <p:cNvPr id="92192" name="文字方塊 52"/>
            <p:cNvSpPr txBox="1">
              <a:spLocks noChangeArrowheads="1"/>
            </p:cNvSpPr>
            <p:nvPr/>
          </p:nvSpPr>
          <p:spPr bwMode="auto">
            <a:xfrm>
              <a:off x="3642478" y="3027209"/>
              <a:ext cx="410559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solidFill>
                    <a:srgbClr val="0033CC"/>
                  </a:solidFill>
                  <a:latin typeface="Arial" charset="0"/>
                </a:rPr>
                <a:t>N’</a:t>
              </a:r>
              <a:endParaRPr lang="zh-TW" altLang="en-US" sz="1800">
                <a:solidFill>
                  <a:srgbClr val="0033CC"/>
                </a:solidFill>
                <a:latin typeface="Arial" charset="0"/>
              </a:endParaRPr>
            </a:p>
          </p:txBody>
        </p:sp>
        <p:sp>
          <p:nvSpPr>
            <p:cNvPr id="92193" name="文字方塊 53"/>
            <p:cNvSpPr txBox="1">
              <a:spLocks noChangeArrowheads="1"/>
            </p:cNvSpPr>
            <p:nvPr/>
          </p:nvSpPr>
          <p:spPr bwMode="auto">
            <a:xfrm>
              <a:off x="3642478" y="1880719"/>
              <a:ext cx="437851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solidFill>
                    <a:srgbClr val="0033CC"/>
                  </a:solidFill>
                  <a:latin typeface="Arial" charset="0"/>
                </a:rPr>
                <a:t>P’</a:t>
              </a:r>
              <a:endParaRPr lang="zh-TW" altLang="en-US" sz="1800">
                <a:solidFill>
                  <a:srgbClr val="0033CC"/>
                </a:solidFill>
                <a:latin typeface="Arial" charset="0"/>
              </a:endParaRPr>
            </a:p>
          </p:txBody>
        </p:sp>
      </p:grpSp>
      <p:sp>
        <p:nvSpPr>
          <p:cNvPr id="92163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B3EF497A-D43E-7A4A-A4E3-79CCA30C2F4A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93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graphicFrame>
        <p:nvGraphicFramePr>
          <p:cNvPr id="92164" name="Object 2"/>
          <p:cNvGraphicFramePr>
            <a:graphicFrameLocks noChangeAspect="1"/>
          </p:cNvGraphicFramePr>
          <p:nvPr/>
        </p:nvGraphicFramePr>
        <p:xfrm>
          <a:off x="6467476" y="1089025"/>
          <a:ext cx="3217863" cy="693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2" imgW="1866090" imgH="393529" progId="Equation.3">
                  <p:embed/>
                </p:oleObj>
              </mc:Choice>
              <mc:Fallback>
                <p:oleObj name="方程式" r:id="rId2" imgW="1866090" imgH="393529" progId="Equation.3">
                  <p:embed/>
                  <p:pic>
                    <p:nvPicPr>
                      <p:cNvPr id="92164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67476" y="1089025"/>
                        <a:ext cx="3217863" cy="693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165" name="Object 6"/>
          <p:cNvGraphicFramePr>
            <a:graphicFrameLocks noChangeAspect="1"/>
          </p:cNvGraphicFramePr>
          <p:nvPr/>
        </p:nvGraphicFramePr>
        <p:xfrm>
          <a:off x="8597901" y="2787650"/>
          <a:ext cx="1446213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977900" imgH="355600" progId="Equation.3">
                  <p:embed/>
                </p:oleObj>
              </mc:Choice>
              <mc:Fallback>
                <p:oleObj name="Equation" r:id="rId4" imgW="977900" imgH="355600" progId="Equation.3">
                  <p:embed/>
                  <p:pic>
                    <p:nvPicPr>
                      <p:cNvPr id="92165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97901" y="2787650"/>
                        <a:ext cx="1446213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166" name="Object 2"/>
          <p:cNvGraphicFramePr>
            <a:graphicFrameLocks noChangeAspect="1"/>
          </p:cNvGraphicFramePr>
          <p:nvPr/>
        </p:nvGraphicFramePr>
        <p:xfrm>
          <a:off x="1892301" y="4446588"/>
          <a:ext cx="3713163" cy="565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2641600" imgH="393700" progId="Equation.3">
                  <p:embed/>
                </p:oleObj>
              </mc:Choice>
              <mc:Fallback>
                <p:oleObj name="Equation" r:id="rId6" imgW="2641600" imgH="393700" progId="Equation.3">
                  <p:embed/>
                  <p:pic>
                    <p:nvPicPr>
                      <p:cNvPr id="9216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92301" y="4446588"/>
                        <a:ext cx="3713163" cy="565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2167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32564" y="3544889"/>
            <a:ext cx="3417887" cy="310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8" name="文字方塊 35"/>
          <p:cNvSpPr txBox="1">
            <a:spLocks noChangeArrowheads="1"/>
          </p:cNvSpPr>
          <p:nvPr/>
        </p:nvSpPr>
        <p:spPr bwMode="auto">
          <a:xfrm>
            <a:off x="1843088" y="5018089"/>
            <a:ext cx="3344862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 b="1">
                <a:solidFill>
                  <a:srgbClr val="FF0000"/>
                </a:solidFill>
                <a:latin typeface="Arial" charset="0"/>
              </a:rPr>
              <a:t>Sensitivity</a:t>
            </a:r>
            <a:br>
              <a:rPr lang="en-US" altLang="zh-TW" sz="2400" b="1">
                <a:solidFill>
                  <a:srgbClr val="FF0000"/>
                </a:solidFill>
                <a:latin typeface="Arial" charset="0"/>
              </a:rPr>
            </a:br>
            <a:r>
              <a:rPr lang="en-US" altLang="zh-TW" sz="2400">
                <a:solidFill>
                  <a:srgbClr val="FF0000"/>
                </a:solidFill>
                <a:latin typeface="Arial" charset="0"/>
              </a:rPr>
              <a:t>= True Positive Rate </a:t>
            </a:r>
            <a:br>
              <a:rPr lang="en-US" altLang="zh-TW" sz="2400">
                <a:solidFill>
                  <a:srgbClr val="FF0000"/>
                </a:solidFill>
                <a:latin typeface="Arial" charset="0"/>
              </a:rPr>
            </a:br>
            <a:r>
              <a:rPr lang="en-US" altLang="zh-TW" sz="2400">
                <a:solidFill>
                  <a:srgbClr val="FF0000"/>
                </a:solidFill>
                <a:latin typeface="Arial" charset="0"/>
              </a:rPr>
              <a:t>=  Recall </a:t>
            </a:r>
            <a:br>
              <a:rPr lang="en-US" altLang="zh-TW" sz="2400">
                <a:solidFill>
                  <a:srgbClr val="FF0000"/>
                </a:solidFill>
                <a:latin typeface="Arial" charset="0"/>
              </a:rPr>
            </a:br>
            <a:r>
              <a:rPr lang="en-US" altLang="zh-TW" sz="2400">
                <a:solidFill>
                  <a:srgbClr val="FF0000"/>
                </a:solidFill>
                <a:latin typeface="Arial" charset="0"/>
              </a:rPr>
              <a:t>=  Hit rate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>
                <a:solidFill>
                  <a:srgbClr val="FF0000"/>
                </a:solidFill>
                <a:latin typeface="Arial" charset="0"/>
              </a:rPr>
              <a:t>=  TP / (TP + FN)</a:t>
            </a:r>
            <a:endParaRPr lang="zh-TW" altLang="en-US" sz="240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37" name="圓角矩形 36"/>
          <p:cNvSpPr/>
          <p:nvPr/>
        </p:nvSpPr>
        <p:spPr>
          <a:xfrm>
            <a:off x="2424113" y="273051"/>
            <a:ext cx="1338262" cy="4176713"/>
          </a:xfrm>
          <a:prstGeom prst="round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92170" name="文字方塊 32"/>
          <p:cNvSpPr txBox="1">
            <a:spLocks noChangeArrowheads="1"/>
          </p:cNvSpPr>
          <p:nvPr/>
        </p:nvSpPr>
        <p:spPr bwMode="auto">
          <a:xfrm>
            <a:off x="5829301" y="6635751"/>
            <a:ext cx="45116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000">
                <a:solidFill>
                  <a:srgbClr val="A6A6A6"/>
                </a:solidFill>
              </a:rPr>
              <a:t>Source:  </a:t>
            </a:r>
            <a:r>
              <a:rPr lang="en-US" altLang="zh-TW" sz="1000">
                <a:latin typeface="Arial" charset="0"/>
                <a:hlinkClick r:id="rId9"/>
              </a:rPr>
              <a:t>http://en.wikipedia.org/wiki/Receiver_operating_characteristic</a:t>
            </a:r>
            <a:endParaRPr lang="zh-TW" altLang="en-US" sz="1000">
              <a:solidFill>
                <a:srgbClr val="A6A6A6"/>
              </a:solidFill>
            </a:endParaRPr>
          </a:p>
        </p:txBody>
      </p:sp>
      <p:sp>
        <p:nvSpPr>
          <p:cNvPr id="61" name="圓角矩形 60"/>
          <p:cNvSpPr/>
          <p:nvPr/>
        </p:nvSpPr>
        <p:spPr>
          <a:xfrm>
            <a:off x="2479676" y="1404938"/>
            <a:ext cx="1241425" cy="1092200"/>
          </a:xfrm>
          <a:prstGeom prst="round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4314596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186" name="群組 39"/>
          <p:cNvGrpSpPr>
            <a:grpSpLocks/>
          </p:cNvGrpSpPr>
          <p:nvPr/>
        </p:nvGrpSpPr>
        <p:grpSpPr bwMode="auto">
          <a:xfrm>
            <a:off x="1524000" y="331789"/>
            <a:ext cx="4394200" cy="4033837"/>
            <a:chOff x="0" y="331788"/>
            <a:chExt cx="4394200" cy="4033837"/>
          </a:xfrm>
        </p:grpSpPr>
        <p:sp>
          <p:nvSpPr>
            <p:cNvPr id="41" name="矩形 40"/>
            <p:cNvSpPr/>
            <p:nvPr/>
          </p:nvSpPr>
          <p:spPr bwMode="auto">
            <a:xfrm>
              <a:off x="927100" y="1339850"/>
              <a:ext cx="1295400" cy="1223963"/>
            </a:xfrm>
            <a:prstGeom prst="rect">
              <a:avLst/>
            </a:prstGeom>
            <a:solidFill>
              <a:srgbClr val="FF993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zh-TW" sz="1800">
                  <a:latin typeface="Calibri" pitchFamily="34" charset="0"/>
                </a:rPr>
                <a:t>True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Positive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(TP)</a:t>
              </a:r>
              <a:endParaRPr lang="zh-TW" altLang="en-US" sz="1800">
                <a:latin typeface="Calibri" pitchFamily="34" charset="0"/>
              </a:endParaRPr>
            </a:p>
          </p:txBody>
        </p:sp>
        <p:sp>
          <p:nvSpPr>
            <p:cNvPr id="43" name="矩形 42"/>
            <p:cNvSpPr/>
            <p:nvPr/>
          </p:nvSpPr>
          <p:spPr bwMode="auto">
            <a:xfrm>
              <a:off x="927100" y="2636838"/>
              <a:ext cx="1295400" cy="1223962"/>
            </a:xfrm>
            <a:prstGeom prst="rect">
              <a:avLst/>
            </a:prstGeom>
            <a:solidFill>
              <a:srgbClr val="99FF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zh-TW" sz="1800">
                  <a:latin typeface="Calibri" pitchFamily="34" charset="0"/>
                </a:rPr>
                <a:t>False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Negative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(FN)</a:t>
              </a:r>
              <a:endParaRPr lang="zh-TW" altLang="en-US" sz="1800">
                <a:latin typeface="Calibri" pitchFamily="34" charset="0"/>
              </a:endParaRPr>
            </a:p>
          </p:txBody>
        </p:sp>
        <p:sp>
          <p:nvSpPr>
            <p:cNvPr id="44" name="矩形 43"/>
            <p:cNvSpPr/>
            <p:nvPr/>
          </p:nvSpPr>
          <p:spPr bwMode="auto">
            <a:xfrm>
              <a:off x="2295525" y="1339850"/>
              <a:ext cx="1295400" cy="1223963"/>
            </a:xfrm>
            <a:prstGeom prst="rect">
              <a:avLst/>
            </a:prstGeom>
            <a:solidFill>
              <a:srgbClr val="FF99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zh-TW" sz="1800">
                  <a:latin typeface="Calibri" pitchFamily="34" charset="0"/>
                </a:rPr>
                <a:t>False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Positive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(FP)</a:t>
              </a:r>
              <a:endParaRPr lang="zh-TW" altLang="en-US" sz="1800">
                <a:latin typeface="Calibri" pitchFamily="34" charset="0"/>
              </a:endParaRPr>
            </a:p>
          </p:txBody>
        </p:sp>
        <p:sp>
          <p:nvSpPr>
            <p:cNvPr id="45" name="矩形 44"/>
            <p:cNvSpPr/>
            <p:nvPr/>
          </p:nvSpPr>
          <p:spPr bwMode="auto">
            <a:xfrm>
              <a:off x="2295525" y="2636838"/>
              <a:ext cx="1295400" cy="1223962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zh-TW" sz="1800">
                  <a:latin typeface="Calibri" pitchFamily="34" charset="0"/>
                </a:rPr>
                <a:t>True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Negative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(TN)</a:t>
              </a:r>
              <a:endParaRPr lang="zh-TW" altLang="en-US" sz="1800">
                <a:latin typeface="Calibri" pitchFamily="34" charset="0"/>
              </a:endParaRPr>
            </a:p>
          </p:txBody>
        </p:sp>
        <p:sp>
          <p:nvSpPr>
            <p:cNvPr id="93200" name="文字方塊 18"/>
            <p:cNvSpPr txBox="1">
              <a:spLocks noChangeArrowheads="1"/>
            </p:cNvSpPr>
            <p:nvPr/>
          </p:nvSpPr>
          <p:spPr bwMode="auto">
            <a:xfrm>
              <a:off x="926808" y="331788"/>
              <a:ext cx="2664066" cy="6463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 b="1">
                  <a:latin typeface="Arial" charset="0"/>
                </a:rPr>
                <a:t>True Class </a:t>
              </a:r>
              <a:br>
                <a:rPr lang="en-US" altLang="zh-TW" sz="1800" b="1">
                  <a:latin typeface="Arial" charset="0"/>
                </a:rPr>
              </a:br>
              <a:r>
                <a:rPr lang="en-US" altLang="zh-TW" sz="1800" b="1">
                  <a:solidFill>
                    <a:srgbClr val="FF0000"/>
                  </a:solidFill>
                  <a:latin typeface="Arial" charset="0"/>
                </a:rPr>
                <a:t>(actual value)</a:t>
              </a:r>
              <a:endParaRPr lang="zh-TW" altLang="en-US" sz="1800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93201" name="文字方塊 19"/>
            <p:cNvSpPr txBox="1">
              <a:spLocks noChangeArrowheads="1"/>
            </p:cNvSpPr>
            <p:nvPr/>
          </p:nvSpPr>
          <p:spPr bwMode="auto">
            <a:xfrm rot="-5400000">
              <a:off x="-945801" y="2241053"/>
              <a:ext cx="2592469" cy="646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 b="1">
                  <a:solidFill>
                    <a:srgbClr val="0033CC"/>
                  </a:solidFill>
                  <a:latin typeface="Arial" charset="0"/>
                </a:rPr>
                <a:t>Predictive Class </a:t>
              </a:r>
              <a:br>
                <a:rPr lang="en-US" altLang="zh-TW" sz="1800">
                  <a:latin typeface="Arial" charset="0"/>
                </a:rPr>
              </a:br>
              <a:r>
                <a:rPr lang="en-US" altLang="zh-TW" sz="1800" b="1">
                  <a:solidFill>
                    <a:srgbClr val="FF0000"/>
                  </a:solidFill>
                  <a:latin typeface="Arial" charset="0"/>
                </a:rPr>
                <a:t>(prediction outcome)</a:t>
              </a:r>
              <a:endParaRPr lang="zh-TW" altLang="en-US" sz="1800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93202" name="文字方塊 20"/>
            <p:cNvSpPr txBox="1">
              <a:spLocks noChangeArrowheads="1"/>
            </p:cNvSpPr>
            <p:nvPr/>
          </p:nvSpPr>
          <p:spPr bwMode="auto">
            <a:xfrm rot="-5400000">
              <a:off x="139339" y="1767430"/>
              <a:ext cx="1224220" cy="369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Positive</a:t>
              </a:r>
              <a:endParaRPr lang="zh-TW" altLang="en-US" sz="1800">
                <a:latin typeface="Arial" charset="0"/>
              </a:endParaRPr>
            </a:p>
          </p:txBody>
        </p:sp>
        <p:sp>
          <p:nvSpPr>
            <p:cNvPr id="93203" name="文字方塊 21"/>
            <p:cNvSpPr txBox="1">
              <a:spLocks noChangeArrowheads="1"/>
            </p:cNvSpPr>
            <p:nvPr/>
          </p:nvSpPr>
          <p:spPr bwMode="auto">
            <a:xfrm rot="-5400000">
              <a:off x="139339" y="2991650"/>
              <a:ext cx="1224220" cy="369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Negative</a:t>
              </a:r>
              <a:endParaRPr lang="zh-TW" altLang="en-US" sz="1800">
                <a:latin typeface="Arial" charset="0"/>
              </a:endParaRPr>
            </a:p>
          </p:txBody>
        </p:sp>
        <p:sp>
          <p:nvSpPr>
            <p:cNvPr id="93204" name="文字方塊 22"/>
            <p:cNvSpPr txBox="1">
              <a:spLocks noChangeArrowheads="1"/>
            </p:cNvSpPr>
            <p:nvPr/>
          </p:nvSpPr>
          <p:spPr bwMode="auto">
            <a:xfrm>
              <a:off x="926808" y="979905"/>
              <a:ext cx="1296032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Positive</a:t>
              </a:r>
              <a:endParaRPr lang="zh-TW" altLang="en-US" sz="1800">
                <a:latin typeface="Arial" charset="0"/>
              </a:endParaRPr>
            </a:p>
          </p:txBody>
        </p:sp>
        <p:sp>
          <p:nvSpPr>
            <p:cNvPr id="93205" name="文字方塊 24"/>
            <p:cNvSpPr txBox="1">
              <a:spLocks noChangeArrowheads="1"/>
            </p:cNvSpPr>
            <p:nvPr/>
          </p:nvSpPr>
          <p:spPr bwMode="auto">
            <a:xfrm>
              <a:off x="2294842" y="979905"/>
              <a:ext cx="1296032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Negative</a:t>
              </a:r>
              <a:endParaRPr lang="zh-TW" altLang="en-US" sz="1800">
                <a:latin typeface="Arial" charset="0"/>
              </a:endParaRPr>
            </a:p>
          </p:txBody>
        </p:sp>
        <p:cxnSp>
          <p:nvCxnSpPr>
            <p:cNvPr id="52" name="直線接點 51"/>
            <p:cNvCxnSpPr/>
            <p:nvPr/>
          </p:nvCxnSpPr>
          <p:spPr bwMode="auto">
            <a:xfrm>
              <a:off x="927100" y="979488"/>
              <a:ext cx="273526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線接點 52"/>
            <p:cNvCxnSpPr/>
            <p:nvPr/>
          </p:nvCxnSpPr>
          <p:spPr bwMode="auto">
            <a:xfrm>
              <a:off x="927100" y="331788"/>
              <a:ext cx="273526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線接點 53"/>
            <p:cNvCxnSpPr/>
            <p:nvPr/>
          </p:nvCxnSpPr>
          <p:spPr bwMode="auto">
            <a:xfrm>
              <a:off x="638175" y="2590800"/>
              <a:ext cx="302418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線接點 54"/>
            <p:cNvCxnSpPr/>
            <p:nvPr/>
          </p:nvCxnSpPr>
          <p:spPr bwMode="auto">
            <a:xfrm rot="5400000">
              <a:off x="-1198562" y="2600325"/>
              <a:ext cx="252095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線接點 55"/>
            <p:cNvCxnSpPr/>
            <p:nvPr/>
          </p:nvCxnSpPr>
          <p:spPr bwMode="auto">
            <a:xfrm rot="5400000">
              <a:off x="-622300" y="2600325"/>
              <a:ext cx="252095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線接點 56"/>
            <p:cNvCxnSpPr/>
            <p:nvPr/>
          </p:nvCxnSpPr>
          <p:spPr bwMode="auto">
            <a:xfrm rot="5400000">
              <a:off x="813594" y="2420144"/>
              <a:ext cx="2881312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212" name="文字方塊 47"/>
            <p:cNvSpPr txBox="1">
              <a:spLocks noChangeArrowheads="1"/>
            </p:cNvSpPr>
            <p:nvPr/>
          </p:nvSpPr>
          <p:spPr bwMode="auto">
            <a:xfrm>
              <a:off x="0" y="3996267"/>
              <a:ext cx="927968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 b="1">
                  <a:latin typeface="Arial" charset="0"/>
                </a:rPr>
                <a:t>total</a:t>
              </a:r>
              <a:endParaRPr lang="zh-TW" altLang="en-US" sz="1800" b="1">
                <a:latin typeface="Arial" charset="0"/>
              </a:endParaRPr>
            </a:p>
          </p:txBody>
        </p:sp>
        <p:sp>
          <p:nvSpPr>
            <p:cNvPr id="93213" name="文字方塊 48"/>
            <p:cNvSpPr txBox="1">
              <a:spLocks noChangeArrowheads="1"/>
            </p:cNvSpPr>
            <p:nvPr/>
          </p:nvSpPr>
          <p:spPr bwMode="auto">
            <a:xfrm>
              <a:off x="940454" y="3996268"/>
              <a:ext cx="1296032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P</a:t>
              </a:r>
              <a:endParaRPr lang="zh-TW" altLang="en-US" sz="1800">
                <a:latin typeface="Arial" charset="0"/>
              </a:endParaRPr>
            </a:p>
          </p:txBody>
        </p:sp>
        <p:sp>
          <p:nvSpPr>
            <p:cNvPr id="93214" name="文字方塊 50"/>
            <p:cNvSpPr txBox="1">
              <a:spLocks noChangeArrowheads="1"/>
            </p:cNvSpPr>
            <p:nvPr/>
          </p:nvSpPr>
          <p:spPr bwMode="auto">
            <a:xfrm>
              <a:off x="3629991" y="884363"/>
              <a:ext cx="764209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 b="1">
                  <a:latin typeface="Arial" charset="0"/>
                </a:rPr>
                <a:t>total</a:t>
              </a:r>
              <a:endParaRPr lang="zh-TW" altLang="en-US" sz="1800" b="1">
                <a:latin typeface="Arial" charset="0"/>
              </a:endParaRPr>
            </a:p>
          </p:txBody>
        </p:sp>
        <p:sp>
          <p:nvSpPr>
            <p:cNvPr id="93215" name="文字方塊 51"/>
            <p:cNvSpPr txBox="1">
              <a:spLocks noChangeArrowheads="1"/>
            </p:cNvSpPr>
            <p:nvPr/>
          </p:nvSpPr>
          <p:spPr bwMode="auto">
            <a:xfrm>
              <a:off x="2305112" y="3996268"/>
              <a:ext cx="1296032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N</a:t>
              </a:r>
              <a:endParaRPr lang="zh-TW" altLang="en-US" sz="1800">
                <a:latin typeface="Arial" charset="0"/>
              </a:endParaRPr>
            </a:p>
          </p:txBody>
        </p:sp>
        <p:sp>
          <p:nvSpPr>
            <p:cNvPr id="93216" name="文字方塊 52"/>
            <p:cNvSpPr txBox="1">
              <a:spLocks noChangeArrowheads="1"/>
            </p:cNvSpPr>
            <p:nvPr/>
          </p:nvSpPr>
          <p:spPr bwMode="auto">
            <a:xfrm>
              <a:off x="3642478" y="3027209"/>
              <a:ext cx="410559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solidFill>
                    <a:srgbClr val="0033CC"/>
                  </a:solidFill>
                  <a:latin typeface="Arial" charset="0"/>
                </a:rPr>
                <a:t>N’</a:t>
              </a:r>
              <a:endParaRPr lang="zh-TW" altLang="en-US" sz="1800">
                <a:solidFill>
                  <a:srgbClr val="0033CC"/>
                </a:solidFill>
                <a:latin typeface="Arial" charset="0"/>
              </a:endParaRPr>
            </a:p>
          </p:txBody>
        </p:sp>
        <p:sp>
          <p:nvSpPr>
            <p:cNvPr id="93217" name="文字方塊 53"/>
            <p:cNvSpPr txBox="1">
              <a:spLocks noChangeArrowheads="1"/>
            </p:cNvSpPr>
            <p:nvPr/>
          </p:nvSpPr>
          <p:spPr bwMode="auto">
            <a:xfrm>
              <a:off x="3642478" y="1880719"/>
              <a:ext cx="437851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solidFill>
                    <a:srgbClr val="0033CC"/>
                  </a:solidFill>
                  <a:latin typeface="Arial" charset="0"/>
                </a:rPr>
                <a:t>P’</a:t>
              </a:r>
              <a:endParaRPr lang="zh-TW" altLang="en-US" sz="1800">
                <a:solidFill>
                  <a:srgbClr val="0033CC"/>
                </a:solidFill>
                <a:latin typeface="Arial" charset="0"/>
              </a:endParaRPr>
            </a:p>
          </p:txBody>
        </p:sp>
      </p:grpSp>
      <p:sp>
        <p:nvSpPr>
          <p:cNvPr id="93187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96C5AA22-C578-A645-9E2E-165FC5816027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94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graphicFrame>
        <p:nvGraphicFramePr>
          <p:cNvPr id="93188" name="Object 3"/>
          <p:cNvGraphicFramePr>
            <a:graphicFrameLocks noChangeAspect="1"/>
          </p:cNvGraphicFramePr>
          <p:nvPr/>
        </p:nvGraphicFramePr>
        <p:xfrm>
          <a:off x="6186488" y="1874839"/>
          <a:ext cx="3663950" cy="758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2" imgW="1930400" imgH="393700" progId="Equation.3">
                  <p:embed/>
                </p:oleObj>
              </mc:Choice>
              <mc:Fallback>
                <p:oleObj name="方程式" r:id="rId2" imgW="1930400" imgH="393700" progId="Equation.3">
                  <p:embed/>
                  <p:pic>
                    <p:nvPicPr>
                      <p:cNvPr id="93188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86488" y="1874839"/>
                        <a:ext cx="3663950" cy="758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318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32564" y="3544889"/>
            <a:ext cx="3417887" cy="310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3190" name="Object 3"/>
          <p:cNvGraphicFramePr>
            <a:graphicFrameLocks noChangeAspect="1"/>
          </p:cNvGraphicFramePr>
          <p:nvPr/>
        </p:nvGraphicFramePr>
        <p:xfrm>
          <a:off x="1811339" y="5815014"/>
          <a:ext cx="3616325" cy="534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5" imgW="2705100" imgH="393700" progId="Equation.3">
                  <p:embed/>
                </p:oleObj>
              </mc:Choice>
              <mc:Fallback>
                <p:oleObj name="方程式" r:id="rId5" imgW="2705100" imgH="393700" progId="Equation.3">
                  <p:embed/>
                  <p:pic>
                    <p:nvPicPr>
                      <p:cNvPr id="9319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11339" y="5815014"/>
                        <a:ext cx="3616325" cy="5349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3191" name="Object 2"/>
          <p:cNvGraphicFramePr>
            <a:graphicFrameLocks noChangeAspect="1"/>
          </p:cNvGraphicFramePr>
          <p:nvPr/>
        </p:nvGraphicFramePr>
        <p:xfrm>
          <a:off x="1793876" y="6315076"/>
          <a:ext cx="3865563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2857500" imgH="393700" progId="Equation.3">
                  <p:embed/>
                </p:oleObj>
              </mc:Choice>
              <mc:Fallback>
                <p:oleObj name="Equation" r:id="rId7" imgW="2857500" imgH="393700" progId="Equation.3">
                  <p:embed/>
                  <p:pic>
                    <p:nvPicPr>
                      <p:cNvPr id="93191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76" y="6315076"/>
                        <a:ext cx="3865563" cy="542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3192" name="文字方塊 35"/>
          <p:cNvSpPr txBox="1">
            <a:spLocks noChangeArrowheads="1"/>
          </p:cNvSpPr>
          <p:nvPr/>
        </p:nvSpPr>
        <p:spPr bwMode="auto">
          <a:xfrm>
            <a:off x="1733551" y="4379914"/>
            <a:ext cx="3344863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 b="1">
                <a:solidFill>
                  <a:srgbClr val="FF0000"/>
                </a:solidFill>
                <a:latin typeface="Arial" charset="0"/>
              </a:rPr>
              <a:t>Specificity</a:t>
            </a:r>
            <a:br>
              <a:rPr lang="en-US" altLang="zh-TW" sz="2400" b="1">
                <a:solidFill>
                  <a:srgbClr val="FF0000"/>
                </a:solidFill>
                <a:latin typeface="Arial" charset="0"/>
              </a:rPr>
            </a:br>
            <a:r>
              <a:rPr lang="en-US" altLang="zh-TW" sz="2400">
                <a:solidFill>
                  <a:srgbClr val="FF0000"/>
                </a:solidFill>
                <a:latin typeface="Arial" charset="0"/>
              </a:rPr>
              <a:t>= True Negative Rate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>
                <a:solidFill>
                  <a:srgbClr val="FF0000"/>
                </a:solidFill>
                <a:latin typeface="Arial" charset="0"/>
              </a:rPr>
              <a:t>= TN / 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>
                <a:solidFill>
                  <a:srgbClr val="FF0000"/>
                </a:solidFill>
                <a:latin typeface="Arial" charset="0"/>
              </a:rPr>
              <a:t>= TN / (TN+ FP)</a:t>
            </a:r>
            <a:endParaRPr lang="zh-TW" altLang="en-US" sz="240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37" name="圓角矩形 36"/>
          <p:cNvSpPr/>
          <p:nvPr/>
        </p:nvSpPr>
        <p:spPr>
          <a:xfrm>
            <a:off x="3776664" y="300038"/>
            <a:ext cx="1336675" cy="4176712"/>
          </a:xfrm>
          <a:prstGeom prst="round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93194" name="文字方塊 32"/>
          <p:cNvSpPr txBox="1">
            <a:spLocks noChangeArrowheads="1"/>
          </p:cNvSpPr>
          <p:nvPr/>
        </p:nvSpPr>
        <p:spPr bwMode="auto">
          <a:xfrm>
            <a:off x="5829301" y="6635751"/>
            <a:ext cx="45116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000">
                <a:solidFill>
                  <a:srgbClr val="A6A6A6"/>
                </a:solidFill>
              </a:rPr>
              <a:t>Source:  </a:t>
            </a:r>
            <a:r>
              <a:rPr lang="en-US" altLang="zh-TW" sz="1000">
                <a:latin typeface="Arial" charset="0"/>
                <a:hlinkClick r:id="rId9"/>
              </a:rPr>
              <a:t>http://en.wikipedia.org/wiki/Receiver_operating_characteristic</a:t>
            </a:r>
            <a:endParaRPr lang="zh-TW" altLang="en-US" sz="1000">
              <a:solidFill>
                <a:srgbClr val="A6A6A6"/>
              </a:solidFill>
            </a:endParaRPr>
          </a:p>
        </p:txBody>
      </p:sp>
      <p:sp>
        <p:nvSpPr>
          <p:cNvPr id="64" name="圓角矩形 63"/>
          <p:cNvSpPr/>
          <p:nvPr/>
        </p:nvSpPr>
        <p:spPr>
          <a:xfrm>
            <a:off x="3830639" y="2708275"/>
            <a:ext cx="1241425" cy="1092200"/>
          </a:xfrm>
          <a:prstGeom prst="round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9360206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210" name="群組 34"/>
          <p:cNvGrpSpPr>
            <a:grpSpLocks/>
          </p:cNvGrpSpPr>
          <p:nvPr/>
        </p:nvGrpSpPr>
        <p:grpSpPr bwMode="auto">
          <a:xfrm>
            <a:off x="1524000" y="331789"/>
            <a:ext cx="4394200" cy="4033837"/>
            <a:chOff x="0" y="331788"/>
            <a:chExt cx="4394200" cy="4033837"/>
          </a:xfrm>
        </p:grpSpPr>
        <p:sp>
          <p:nvSpPr>
            <p:cNvPr id="36" name="矩形 35"/>
            <p:cNvSpPr/>
            <p:nvPr/>
          </p:nvSpPr>
          <p:spPr bwMode="auto">
            <a:xfrm>
              <a:off x="927100" y="1339850"/>
              <a:ext cx="1295400" cy="1223963"/>
            </a:xfrm>
            <a:prstGeom prst="rect">
              <a:avLst/>
            </a:prstGeom>
            <a:solidFill>
              <a:srgbClr val="FF993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zh-TW" sz="1800">
                  <a:latin typeface="Calibri" pitchFamily="34" charset="0"/>
                </a:rPr>
                <a:t>True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Positive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(TP)</a:t>
              </a:r>
              <a:endParaRPr lang="zh-TW" altLang="en-US" sz="1800">
                <a:latin typeface="Calibri" pitchFamily="34" charset="0"/>
              </a:endParaRPr>
            </a:p>
          </p:txBody>
        </p:sp>
        <p:sp>
          <p:nvSpPr>
            <p:cNvPr id="37" name="矩形 36"/>
            <p:cNvSpPr/>
            <p:nvPr/>
          </p:nvSpPr>
          <p:spPr bwMode="auto">
            <a:xfrm>
              <a:off x="927100" y="2636838"/>
              <a:ext cx="1295400" cy="1223962"/>
            </a:xfrm>
            <a:prstGeom prst="rect">
              <a:avLst/>
            </a:prstGeom>
            <a:solidFill>
              <a:srgbClr val="99FF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zh-TW" sz="1800">
                  <a:latin typeface="Calibri" pitchFamily="34" charset="0"/>
                </a:rPr>
                <a:t>False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Negative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(FN)</a:t>
              </a:r>
              <a:endParaRPr lang="zh-TW" altLang="en-US" sz="1800">
                <a:latin typeface="Calibri" pitchFamily="34" charset="0"/>
              </a:endParaRPr>
            </a:p>
          </p:txBody>
        </p:sp>
        <p:sp>
          <p:nvSpPr>
            <p:cNvPr id="39" name="矩形 38"/>
            <p:cNvSpPr/>
            <p:nvPr/>
          </p:nvSpPr>
          <p:spPr bwMode="auto">
            <a:xfrm>
              <a:off x="2295525" y="1339850"/>
              <a:ext cx="1295400" cy="1223963"/>
            </a:xfrm>
            <a:prstGeom prst="rect">
              <a:avLst/>
            </a:prstGeom>
            <a:solidFill>
              <a:srgbClr val="FF99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zh-TW" sz="1800">
                  <a:latin typeface="Calibri" pitchFamily="34" charset="0"/>
                </a:rPr>
                <a:t>False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Positive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(FP)</a:t>
              </a:r>
              <a:endParaRPr lang="zh-TW" altLang="en-US" sz="1800">
                <a:latin typeface="Calibri" pitchFamily="34" charset="0"/>
              </a:endParaRPr>
            </a:p>
          </p:txBody>
        </p:sp>
        <p:sp>
          <p:nvSpPr>
            <p:cNvPr id="44" name="矩形 43"/>
            <p:cNvSpPr/>
            <p:nvPr/>
          </p:nvSpPr>
          <p:spPr bwMode="auto">
            <a:xfrm>
              <a:off x="2295525" y="2636838"/>
              <a:ext cx="1295400" cy="1223962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zh-TW" sz="1800">
                  <a:latin typeface="Calibri" pitchFamily="34" charset="0"/>
                </a:rPr>
                <a:t>True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Negative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(TN)</a:t>
              </a:r>
              <a:endParaRPr lang="zh-TW" altLang="en-US" sz="1800">
                <a:latin typeface="Calibri" pitchFamily="34" charset="0"/>
              </a:endParaRPr>
            </a:p>
          </p:txBody>
        </p:sp>
        <p:sp>
          <p:nvSpPr>
            <p:cNvPr id="94228" name="文字方塊 18"/>
            <p:cNvSpPr txBox="1">
              <a:spLocks noChangeArrowheads="1"/>
            </p:cNvSpPr>
            <p:nvPr/>
          </p:nvSpPr>
          <p:spPr bwMode="auto">
            <a:xfrm>
              <a:off x="926808" y="331788"/>
              <a:ext cx="2664066" cy="6463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 b="1">
                  <a:latin typeface="Arial" charset="0"/>
                </a:rPr>
                <a:t>True Class </a:t>
              </a:r>
              <a:br>
                <a:rPr lang="en-US" altLang="zh-TW" sz="1800" b="1">
                  <a:latin typeface="Arial" charset="0"/>
                </a:rPr>
              </a:br>
              <a:r>
                <a:rPr lang="en-US" altLang="zh-TW" sz="1800" b="1">
                  <a:solidFill>
                    <a:srgbClr val="FF0000"/>
                  </a:solidFill>
                  <a:latin typeface="Arial" charset="0"/>
                </a:rPr>
                <a:t>(actual value)</a:t>
              </a:r>
              <a:endParaRPr lang="zh-TW" altLang="en-US" sz="1800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94229" name="文字方塊 19"/>
            <p:cNvSpPr txBox="1">
              <a:spLocks noChangeArrowheads="1"/>
            </p:cNvSpPr>
            <p:nvPr/>
          </p:nvSpPr>
          <p:spPr bwMode="auto">
            <a:xfrm rot="-5400000">
              <a:off x="-945801" y="2241053"/>
              <a:ext cx="2592469" cy="646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 b="1">
                  <a:solidFill>
                    <a:srgbClr val="0033CC"/>
                  </a:solidFill>
                  <a:latin typeface="Arial" charset="0"/>
                </a:rPr>
                <a:t>Predictive Class </a:t>
              </a:r>
              <a:br>
                <a:rPr lang="en-US" altLang="zh-TW" sz="1800">
                  <a:latin typeface="Arial" charset="0"/>
                </a:rPr>
              </a:br>
              <a:r>
                <a:rPr lang="en-US" altLang="zh-TW" sz="1800" b="1">
                  <a:solidFill>
                    <a:srgbClr val="FF0000"/>
                  </a:solidFill>
                  <a:latin typeface="Arial" charset="0"/>
                </a:rPr>
                <a:t>(prediction outcome)</a:t>
              </a:r>
              <a:endParaRPr lang="zh-TW" altLang="en-US" sz="1800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94230" name="文字方塊 20"/>
            <p:cNvSpPr txBox="1">
              <a:spLocks noChangeArrowheads="1"/>
            </p:cNvSpPr>
            <p:nvPr/>
          </p:nvSpPr>
          <p:spPr bwMode="auto">
            <a:xfrm rot="-5400000">
              <a:off x="139339" y="1767430"/>
              <a:ext cx="1224220" cy="369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Positive</a:t>
              </a:r>
              <a:endParaRPr lang="zh-TW" altLang="en-US" sz="1800">
                <a:latin typeface="Arial" charset="0"/>
              </a:endParaRPr>
            </a:p>
          </p:txBody>
        </p:sp>
        <p:sp>
          <p:nvSpPr>
            <p:cNvPr id="94231" name="文字方塊 21"/>
            <p:cNvSpPr txBox="1">
              <a:spLocks noChangeArrowheads="1"/>
            </p:cNvSpPr>
            <p:nvPr/>
          </p:nvSpPr>
          <p:spPr bwMode="auto">
            <a:xfrm rot="-5400000">
              <a:off x="139339" y="2991650"/>
              <a:ext cx="1224220" cy="369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Negative</a:t>
              </a:r>
              <a:endParaRPr lang="zh-TW" altLang="en-US" sz="1800">
                <a:latin typeface="Arial" charset="0"/>
              </a:endParaRPr>
            </a:p>
          </p:txBody>
        </p:sp>
        <p:sp>
          <p:nvSpPr>
            <p:cNvPr id="94232" name="文字方塊 22"/>
            <p:cNvSpPr txBox="1">
              <a:spLocks noChangeArrowheads="1"/>
            </p:cNvSpPr>
            <p:nvPr/>
          </p:nvSpPr>
          <p:spPr bwMode="auto">
            <a:xfrm>
              <a:off x="926808" y="979905"/>
              <a:ext cx="1296032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Positive</a:t>
              </a:r>
              <a:endParaRPr lang="zh-TW" altLang="en-US" sz="1800">
                <a:latin typeface="Arial" charset="0"/>
              </a:endParaRPr>
            </a:p>
          </p:txBody>
        </p:sp>
        <p:sp>
          <p:nvSpPr>
            <p:cNvPr id="94233" name="文字方塊 24"/>
            <p:cNvSpPr txBox="1">
              <a:spLocks noChangeArrowheads="1"/>
            </p:cNvSpPr>
            <p:nvPr/>
          </p:nvSpPr>
          <p:spPr bwMode="auto">
            <a:xfrm>
              <a:off x="2294842" y="979905"/>
              <a:ext cx="1296032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Negative</a:t>
              </a:r>
              <a:endParaRPr lang="zh-TW" altLang="en-US" sz="1800">
                <a:latin typeface="Arial" charset="0"/>
              </a:endParaRPr>
            </a:p>
          </p:txBody>
        </p:sp>
        <p:cxnSp>
          <p:nvCxnSpPr>
            <p:cNvPr id="51" name="直線接點 50"/>
            <p:cNvCxnSpPr/>
            <p:nvPr/>
          </p:nvCxnSpPr>
          <p:spPr bwMode="auto">
            <a:xfrm>
              <a:off x="927100" y="979488"/>
              <a:ext cx="273526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線接點 51"/>
            <p:cNvCxnSpPr/>
            <p:nvPr/>
          </p:nvCxnSpPr>
          <p:spPr bwMode="auto">
            <a:xfrm>
              <a:off x="927100" y="331788"/>
              <a:ext cx="273526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線接點 52"/>
            <p:cNvCxnSpPr/>
            <p:nvPr/>
          </p:nvCxnSpPr>
          <p:spPr bwMode="auto">
            <a:xfrm>
              <a:off x="638175" y="2590800"/>
              <a:ext cx="302418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線接點 53"/>
            <p:cNvCxnSpPr/>
            <p:nvPr/>
          </p:nvCxnSpPr>
          <p:spPr bwMode="auto">
            <a:xfrm rot="5400000">
              <a:off x="-1198562" y="2600325"/>
              <a:ext cx="252095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線接點 54"/>
            <p:cNvCxnSpPr/>
            <p:nvPr/>
          </p:nvCxnSpPr>
          <p:spPr bwMode="auto">
            <a:xfrm rot="5400000">
              <a:off x="-622300" y="2600325"/>
              <a:ext cx="252095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線接點 55"/>
            <p:cNvCxnSpPr/>
            <p:nvPr/>
          </p:nvCxnSpPr>
          <p:spPr bwMode="auto">
            <a:xfrm rot="5400000">
              <a:off x="813594" y="2420144"/>
              <a:ext cx="2881312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240" name="文字方塊 47"/>
            <p:cNvSpPr txBox="1">
              <a:spLocks noChangeArrowheads="1"/>
            </p:cNvSpPr>
            <p:nvPr/>
          </p:nvSpPr>
          <p:spPr bwMode="auto">
            <a:xfrm>
              <a:off x="0" y="3996267"/>
              <a:ext cx="927968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 b="1">
                  <a:latin typeface="Arial" charset="0"/>
                </a:rPr>
                <a:t>total</a:t>
              </a:r>
              <a:endParaRPr lang="zh-TW" altLang="en-US" sz="1800" b="1">
                <a:latin typeface="Arial" charset="0"/>
              </a:endParaRPr>
            </a:p>
          </p:txBody>
        </p:sp>
        <p:sp>
          <p:nvSpPr>
            <p:cNvPr id="94241" name="文字方塊 48"/>
            <p:cNvSpPr txBox="1">
              <a:spLocks noChangeArrowheads="1"/>
            </p:cNvSpPr>
            <p:nvPr/>
          </p:nvSpPr>
          <p:spPr bwMode="auto">
            <a:xfrm>
              <a:off x="940454" y="3996268"/>
              <a:ext cx="1296032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P</a:t>
              </a:r>
              <a:endParaRPr lang="zh-TW" altLang="en-US" sz="1800">
                <a:latin typeface="Arial" charset="0"/>
              </a:endParaRPr>
            </a:p>
          </p:txBody>
        </p:sp>
        <p:sp>
          <p:nvSpPr>
            <p:cNvPr id="94242" name="文字方塊 50"/>
            <p:cNvSpPr txBox="1">
              <a:spLocks noChangeArrowheads="1"/>
            </p:cNvSpPr>
            <p:nvPr/>
          </p:nvSpPr>
          <p:spPr bwMode="auto">
            <a:xfrm>
              <a:off x="3629991" y="884363"/>
              <a:ext cx="764209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 b="1">
                  <a:latin typeface="Arial" charset="0"/>
                </a:rPr>
                <a:t>total</a:t>
              </a:r>
              <a:endParaRPr lang="zh-TW" altLang="en-US" sz="1800" b="1">
                <a:latin typeface="Arial" charset="0"/>
              </a:endParaRPr>
            </a:p>
          </p:txBody>
        </p:sp>
        <p:sp>
          <p:nvSpPr>
            <p:cNvPr id="94243" name="文字方塊 51"/>
            <p:cNvSpPr txBox="1">
              <a:spLocks noChangeArrowheads="1"/>
            </p:cNvSpPr>
            <p:nvPr/>
          </p:nvSpPr>
          <p:spPr bwMode="auto">
            <a:xfrm>
              <a:off x="2305112" y="3996268"/>
              <a:ext cx="1296032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N</a:t>
              </a:r>
              <a:endParaRPr lang="zh-TW" altLang="en-US" sz="1800">
                <a:latin typeface="Arial" charset="0"/>
              </a:endParaRPr>
            </a:p>
          </p:txBody>
        </p:sp>
        <p:sp>
          <p:nvSpPr>
            <p:cNvPr id="94244" name="文字方塊 52"/>
            <p:cNvSpPr txBox="1">
              <a:spLocks noChangeArrowheads="1"/>
            </p:cNvSpPr>
            <p:nvPr/>
          </p:nvSpPr>
          <p:spPr bwMode="auto">
            <a:xfrm>
              <a:off x="3642478" y="3027209"/>
              <a:ext cx="410559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solidFill>
                    <a:srgbClr val="0033CC"/>
                  </a:solidFill>
                  <a:latin typeface="Arial" charset="0"/>
                </a:rPr>
                <a:t>N’</a:t>
              </a:r>
              <a:endParaRPr lang="zh-TW" altLang="en-US" sz="1800">
                <a:solidFill>
                  <a:srgbClr val="0033CC"/>
                </a:solidFill>
                <a:latin typeface="Arial" charset="0"/>
              </a:endParaRPr>
            </a:p>
          </p:txBody>
        </p:sp>
        <p:sp>
          <p:nvSpPr>
            <p:cNvPr id="94245" name="文字方塊 53"/>
            <p:cNvSpPr txBox="1">
              <a:spLocks noChangeArrowheads="1"/>
            </p:cNvSpPr>
            <p:nvPr/>
          </p:nvSpPr>
          <p:spPr bwMode="auto">
            <a:xfrm>
              <a:off x="3642478" y="1880719"/>
              <a:ext cx="437851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solidFill>
                    <a:srgbClr val="0033CC"/>
                  </a:solidFill>
                  <a:latin typeface="Arial" charset="0"/>
                </a:rPr>
                <a:t>P’</a:t>
              </a:r>
              <a:endParaRPr lang="zh-TW" altLang="en-US" sz="1800">
                <a:solidFill>
                  <a:srgbClr val="0033CC"/>
                </a:solidFill>
                <a:latin typeface="Arial" charset="0"/>
              </a:endParaRPr>
            </a:p>
          </p:txBody>
        </p:sp>
      </p:grpSp>
      <p:sp>
        <p:nvSpPr>
          <p:cNvPr id="94211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3C5B584B-BCCF-6147-A319-477AB2FD27EF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95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graphicFrame>
        <p:nvGraphicFramePr>
          <p:cNvPr id="94212" name="Object 5"/>
          <p:cNvGraphicFramePr>
            <a:graphicFrameLocks noChangeAspect="1"/>
          </p:cNvGraphicFramePr>
          <p:nvPr/>
        </p:nvGraphicFramePr>
        <p:xfrm>
          <a:off x="6988175" y="1208088"/>
          <a:ext cx="1798638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117600" imgH="330200" progId="Equation.3">
                  <p:embed/>
                </p:oleObj>
              </mc:Choice>
              <mc:Fallback>
                <p:oleObj name="Equation" r:id="rId2" imgW="1117600" imgH="330200" progId="Equation.3">
                  <p:embed/>
                  <p:pic>
                    <p:nvPicPr>
                      <p:cNvPr id="94212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88175" y="1208088"/>
                        <a:ext cx="1798638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4213" name="Object 6"/>
          <p:cNvGraphicFramePr>
            <a:graphicFrameLocks noChangeAspect="1"/>
          </p:cNvGraphicFramePr>
          <p:nvPr/>
        </p:nvGraphicFramePr>
        <p:xfrm>
          <a:off x="6713538" y="3387725"/>
          <a:ext cx="1446212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977900" imgH="355600" progId="Equation.3">
                  <p:embed/>
                </p:oleObj>
              </mc:Choice>
              <mc:Fallback>
                <p:oleObj name="Equation" r:id="rId4" imgW="977900" imgH="355600" progId="Equation.3">
                  <p:embed/>
                  <p:pic>
                    <p:nvPicPr>
                      <p:cNvPr id="94213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13538" y="3387725"/>
                        <a:ext cx="1446212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4214" name="文字方塊 35"/>
          <p:cNvSpPr txBox="1">
            <a:spLocks noChangeArrowheads="1"/>
          </p:cNvSpPr>
          <p:nvPr/>
        </p:nvSpPr>
        <p:spPr bwMode="auto">
          <a:xfrm>
            <a:off x="5883276" y="4011614"/>
            <a:ext cx="4606925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 b="1">
                <a:solidFill>
                  <a:srgbClr val="FF6600"/>
                </a:solidFill>
                <a:latin typeface="Arial" charset="0"/>
              </a:rPr>
              <a:t>F1 score (F-score)(F-measure)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>
                <a:solidFill>
                  <a:srgbClr val="FF6600"/>
                </a:solidFill>
                <a:latin typeface="Arial" charset="0"/>
              </a:rPr>
              <a:t>is the harmonic mean of precision and recall</a:t>
            </a:r>
            <a:br>
              <a:rPr lang="en-US" altLang="zh-TW" sz="2400" b="1">
                <a:solidFill>
                  <a:srgbClr val="FF6600"/>
                </a:solidFill>
                <a:latin typeface="Arial" charset="0"/>
              </a:rPr>
            </a:br>
            <a:r>
              <a:rPr lang="en-US" altLang="zh-TW" sz="2400">
                <a:solidFill>
                  <a:srgbClr val="FF6600"/>
                </a:solidFill>
                <a:latin typeface="Arial" charset="0"/>
              </a:rPr>
              <a:t>= 2TP / (P + P’)</a:t>
            </a:r>
            <a:br>
              <a:rPr lang="en-US" altLang="zh-TW" sz="2400">
                <a:solidFill>
                  <a:srgbClr val="FF6600"/>
                </a:solidFill>
                <a:latin typeface="Arial" charset="0"/>
              </a:rPr>
            </a:br>
            <a:r>
              <a:rPr lang="en-US" altLang="zh-TW" sz="2400">
                <a:solidFill>
                  <a:srgbClr val="FF6600"/>
                </a:solidFill>
                <a:latin typeface="Arial" charset="0"/>
              </a:rPr>
              <a:t>= 2TP / (2TP + FP  + FN)</a:t>
            </a:r>
            <a:endParaRPr lang="zh-TW" altLang="en-US" sz="2400">
              <a:solidFill>
                <a:srgbClr val="FF6600"/>
              </a:solidFill>
              <a:latin typeface="Arial" charset="0"/>
            </a:endParaRPr>
          </a:p>
        </p:txBody>
      </p:sp>
      <p:sp>
        <p:nvSpPr>
          <p:cNvPr id="94215" name="文字方塊 36"/>
          <p:cNvSpPr txBox="1">
            <a:spLocks noChangeArrowheads="1"/>
          </p:cNvSpPr>
          <p:nvPr/>
        </p:nvSpPr>
        <p:spPr bwMode="auto">
          <a:xfrm>
            <a:off x="5962650" y="300038"/>
            <a:ext cx="4681538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 b="1">
                <a:solidFill>
                  <a:srgbClr val="0033CC"/>
                </a:solidFill>
                <a:latin typeface="Arial" charset="0"/>
              </a:rPr>
              <a:t>Precision </a:t>
            </a:r>
            <a:br>
              <a:rPr lang="en-US" altLang="zh-TW" sz="2400" b="1">
                <a:solidFill>
                  <a:srgbClr val="0033CC"/>
                </a:solidFill>
                <a:latin typeface="Arial" charset="0"/>
              </a:rPr>
            </a:br>
            <a:r>
              <a:rPr lang="en-US" altLang="zh-TW" sz="2400">
                <a:solidFill>
                  <a:srgbClr val="0033CC"/>
                </a:solidFill>
                <a:latin typeface="Arial" charset="0"/>
              </a:rPr>
              <a:t>= Positive Predictive Value (PPV)</a:t>
            </a:r>
            <a:endParaRPr lang="zh-TW" altLang="en-US" sz="2400">
              <a:solidFill>
                <a:srgbClr val="0033CC"/>
              </a:solidFill>
              <a:latin typeface="Arial" charset="0"/>
            </a:endParaRPr>
          </a:p>
        </p:txBody>
      </p:sp>
      <p:sp>
        <p:nvSpPr>
          <p:cNvPr id="94216" name="文字方塊 38"/>
          <p:cNvSpPr txBox="1">
            <a:spLocks noChangeArrowheads="1"/>
          </p:cNvSpPr>
          <p:nvPr/>
        </p:nvSpPr>
        <p:spPr bwMode="auto">
          <a:xfrm>
            <a:off x="5970588" y="1773239"/>
            <a:ext cx="4640262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 b="1">
                <a:solidFill>
                  <a:srgbClr val="FF0000"/>
                </a:solidFill>
                <a:latin typeface="Arial" charset="0"/>
              </a:rPr>
              <a:t>Recall </a:t>
            </a:r>
            <a:br>
              <a:rPr lang="en-US" altLang="zh-TW" sz="2400" b="1">
                <a:solidFill>
                  <a:srgbClr val="FF0000"/>
                </a:solidFill>
                <a:latin typeface="Arial" charset="0"/>
              </a:rPr>
            </a:br>
            <a:r>
              <a:rPr lang="en-US" altLang="zh-TW" sz="2400">
                <a:solidFill>
                  <a:srgbClr val="FF0000"/>
                </a:solidFill>
                <a:latin typeface="Arial" charset="0"/>
              </a:rPr>
              <a:t>= True Positive Rate (TPR)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>
                <a:solidFill>
                  <a:srgbClr val="FF0000"/>
                </a:solidFill>
                <a:latin typeface="Arial" charset="0"/>
              </a:rPr>
              <a:t>= Sensitivity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>
                <a:solidFill>
                  <a:srgbClr val="FF0000"/>
                </a:solidFill>
                <a:latin typeface="Arial" charset="0"/>
              </a:rPr>
              <a:t>= Hit Rate</a:t>
            </a:r>
            <a:endParaRPr lang="zh-TW" altLang="en-US" sz="2400">
              <a:solidFill>
                <a:srgbClr val="FF0000"/>
              </a:solidFill>
              <a:latin typeface="Arial" charset="0"/>
            </a:endParaRPr>
          </a:p>
        </p:txBody>
      </p:sp>
      <p:graphicFrame>
        <p:nvGraphicFramePr>
          <p:cNvPr id="94217" name="Object 6"/>
          <p:cNvGraphicFramePr>
            <a:graphicFrameLocks noChangeAspect="1"/>
          </p:cNvGraphicFramePr>
          <p:nvPr/>
        </p:nvGraphicFramePr>
        <p:xfrm>
          <a:off x="6118226" y="5994400"/>
          <a:ext cx="2384425" cy="628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612900" imgH="419100" progId="Equation.3">
                  <p:embed/>
                </p:oleObj>
              </mc:Choice>
              <mc:Fallback>
                <p:oleObj name="Equation" r:id="rId6" imgW="1612900" imgH="419100" progId="Equation.3">
                  <p:embed/>
                  <p:pic>
                    <p:nvPicPr>
                      <p:cNvPr id="94217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8226" y="5994400"/>
                        <a:ext cx="2384425" cy="628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" name="圓角矩形 39"/>
          <p:cNvSpPr/>
          <p:nvPr/>
        </p:nvSpPr>
        <p:spPr>
          <a:xfrm>
            <a:off x="1524001" y="1296989"/>
            <a:ext cx="4189413" cy="1309687"/>
          </a:xfrm>
          <a:prstGeom prst="roundRect">
            <a:avLst/>
          </a:prstGeom>
          <a:noFill/>
          <a:ln>
            <a:solidFill>
              <a:srgbClr val="0033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1" name="圓角矩形 40"/>
          <p:cNvSpPr/>
          <p:nvPr/>
        </p:nvSpPr>
        <p:spPr>
          <a:xfrm>
            <a:off x="2424113" y="273051"/>
            <a:ext cx="1338262" cy="4176713"/>
          </a:xfrm>
          <a:prstGeom prst="round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94220" name="文字方塊 32"/>
          <p:cNvSpPr txBox="1">
            <a:spLocks noChangeArrowheads="1"/>
          </p:cNvSpPr>
          <p:nvPr/>
        </p:nvSpPr>
        <p:spPr bwMode="auto">
          <a:xfrm>
            <a:off x="5829301" y="6635751"/>
            <a:ext cx="45116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000">
                <a:solidFill>
                  <a:srgbClr val="A6A6A6"/>
                </a:solidFill>
              </a:rPr>
              <a:t>Source:  </a:t>
            </a:r>
            <a:r>
              <a:rPr lang="en-US" altLang="zh-TW" sz="1000">
                <a:latin typeface="Arial" charset="0"/>
                <a:hlinkClick r:id="rId8"/>
              </a:rPr>
              <a:t>http://en.wikipedia.org/wiki/Receiver_operating_characteristic</a:t>
            </a:r>
            <a:endParaRPr lang="zh-TW" altLang="en-US" sz="1000">
              <a:solidFill>
                <a:srgbClr val="A6A6A6"/>
              </a:solidFill>
            </a:endParaRPr>
          </a:p>
        </p:txBody>
      </p:sp>
      <p:sp>
        <p:nvSpPr>
          <p:cNvPr id="35" name="圓角矩形 40"/>
          <p:cNvSpPr/>
          <p:nvPr/>
        </p:nvSpPr>
        <p:spPr>
          <a:xfrm>
            <a:off x="5897564" y="1835151"/>
            <a:ext cx="4770437" cy="2163763"/>
          </a:xfrm>
          <a:prstGeom prst="roundRect">
            <a:avLst>
              <a:gd name="adj" fmla="val 5031"/>
            </a:avLst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8" name="圓角矩形 39"/>
          <p:cNvSpPr/>
          <p:nvPr/>
        </p:nvSpPr>
        <p:spPr>
          <a:xfrm>
            <a:off x="5878514" y="273051"/>
            <a:ext cx="4789487" cy="1482725"/>
          </a:xfrm>
          <a:prstGeom prst="roundRect">
            <a:avLst>
              <a:gd name="adj" fmla="val 11380"/>
            </a:avLst>
          </a:prstGeom>
          <a:noFill/>
          <a:ln>
            <a:solidFill>
              <a:srgbClr val="0033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2" name="圓角矩形 41"/>
          <p:cNvSpPr/>
          <p:nvPr/>
        </p:nvSpPr>
        <p:spPr>
          <a:xfrm>
            <a:off x="2479676" y="1404938"/>
            <a:ext cx="1241425" cy="1092200"/>
          </a:xfrm>
          <a:prstGeom prst="round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9225798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F392333F-EF89-1F46-93CA-50D91EA38B69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96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95235" name="文字方塊 32"/>
          <p:cNvSpPr txBox="1">
            <a:spLocks noChangeArrowheads="1"/>
          </p:cNvSpPr>
          <p:nvPr/>
        </p:nvSpPr>
        <p:spPr bwMode="auto">
          <a:xfrm>
            <a:off x="5829301" y="6635751"/>
            <a:ext cx="45116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000">
                <a:solidFill>
                  <a:srgbClr val="A6A6A6"/>
                </a:solidFill>
              </a:rPr>
              <a:t>Source:  </a:t>
            </a:r>
            <a:r>
              <a:rPr lang="en-US" altLang="zh-TW" sz="1000">
                <a:latin typeface="Arial" charset="0"/>
                <a:hlinkClick r:id="rId2"/>
              </a:rPr>
              <a:t>http://en.wikipedia.org/wiki/Receiver_operating_characteristic</a:t>
            </a:r>
            <a:endParaRPr lang="zh-TW" altLang="en-US" sz="1000">
              <a:solidFill>
                <a:srgbClr val="A6A6A6"/>
              </a:solidFill>
            </a:endParaRPr>
          </a:p>
        </p:txBody>
      </p:sp>
      <p:grpSp>
        <p:nvGrpSpPr>
          <p:cNvPr id="95236" name="群組 58"/>
          <p:cNvGrpSpPr>
            <a:grpSpLocks/>
          </p:cNvGrpSpPr>
          <p:nvPr/>
        </p:nvGrpSpPr>
        <p:grpSpPr bwMode="auto">
          <a:xfrm>
            <a:off x="1890713" y="174625"/>
            <a:ext cx="2417762" cy="2617788"/>
            <a:chOff x="367239" y="365963"/>
            <a:chExt cx="2416895" cy="2617997"/>
          </a:xfrm>
        </p:grpSpPr>
        <p:sp>
          <p:nvSpPr>
            <p:cNvPr id="95256" name="文字方塊 47"/>
            <p:cNvSpPr txBox="1">
              <a:spLocks noChangeArrowheads="1"/>
            </p:cNvSpPr>
            <p:nvPr/>
          </p:nvSpPr>
          <p:spPr bwMode="auto">
            <a:xfrm>
              <a:off x="736976" y="365963"/>
              <a:ext cx="92796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2400" b="1">
                  <a:latin typeface="Arial" charset="0"/>
                </a:rPr>
                <a:t>A</a:t>
              </a:r>
              <a:endParaRPr lang="zh-TW" altLang="en-US" sz="2400" b="1">
                <a:latin typeface="Arial" charset="0"/>
              </a:endParaRPr>
            </a:p>
          </p:txBody>
        </p:sp>
        <p:grpSp>
          <p:nvGrpSpPr>
            <p:cNvPr id="95257" name="群組 27"/>
            <p:cNvGrpSpPr>
              <a:grpSpLocks/>
            </p:cNvGrpSpPr>
            <p:nvPr/>
          </p:nvGrpSpPr>
          <p:grpSpPr bwMode="auto">
            <a:xfrm>
              <a:off x="367239" y="862171"/>
              <a:ext cx="2416895" cy="2121789"/>
              <a:chOff x="913159" y="1285259"/>
              <a:chExt cx="2416895" cy="2121789"/>
            </a:xfrm>
          </p:grpSpPr>
          <p:sp>
            <p:nvSpPr>
              <p:cNvPr id="6" name="矩形 5"/>
              <p:cNvSpPr/>
              <p:nvPr/>
            </p:nvSpPr>
            <p:spPr bwMode="auto">
              <a:xfrm>
                <a:off x="927441" y="1285979"/>
                <a:ext cx="815682" cy="774762"/>
              </a:xfrm>
              <a:prstGeom prst="rect">
                <a:avLst/>
              </a:prstGeom>
              <a:solidFill>
                <a:srgbClr val="FF993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altLang="zh-TW">
                    <a:latin typeface="Calibri" pitchFamily="34" charset="0"/>
                  </a:rPr>
                  <a:t>63</a:t>
                </a:r>
                <a:br>
                  <a:rPr lang="en-US" altLang="zh-TW">
                    <a:latin typeface="Calibri" pitchFamily="34" charset="0"/>
                  </a:rPr>
                </a:br>
                <a:r>
                  <a:rPr lang="en-US" altLang="zh-TW">
                    <a:latin typeface="Calibri" pitchFamily="34" charset="0"/>
                  </a:rPr>
                  <a:t>(TP)</a:t>
                </a:r>
                <a:endParaRPr lang="zh-TW" altLang="en-US">
                  <a:latin typeface="Calibri" pitchFamily="34" charset="0"/>
                </a:endParaRPr>
              </a:p>
            </p:txBody>
          </p:sp>
          <p:sp>
            <p:nvSpPr>
              <p:cNvPr id="7" name="矩形 6"/>
              <p:cNvSpPr/>
              <p:nvPr/>
            </p:nvSpPr>
            <p:spPr bwMode="auto">
              <a:xfrm>
                <a:off x="927441" y="2117895"/>
                <a:ext cx="815682" cy="776349"/>
              </a:xfrm>
              <a:prstGeom prst="rect">
                <a:avLst/>
              </a:prstGeom>
              <a:solidFill>
                <a:srgbClr val="99FF9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altLang="zh-TW">
                    <a:latin typeface="Calibri" pitchFamily="34" charset="0"/>
                  </a:rPr>
                  <a:t>37</a:t>
                </a:r>
                <a:br>
                  <a:rPr lang="en-US" altLang="zh-TW">
                    <a:latin typeface="Calibri" pitchFamily="34" charset="0"/>
                  </a:rPr>
                </a:br>
                <a:r>
                  <a:rPr lang="en-US" altLang="zh-TW">
                    <a:latin typeface="Calibri" pitchFamily="34" charset="0"/>
                  </a:rPr>
                  <a:t>(FN)</a:t>
                </a:r>
                <a:endParaRPr lang="zh-TW" altLang="en-US">
                  <a:latin typeface="Calibri" pitchFamily="34" charset="0"/>
                </a:endParaRPr>
              </a:p>
            </p:txBody>
          </p:sp>
          <p:sp>
            <p:nvSpPr>
              <p:cNvPr id="8" name="矩形 7"/>
              <p:cNvSpPr/>
              <p:nvPr/>
            </p:nvSpPr>
            <p:spPr bwMode="auto">
              <a:xfrm>
                <a:off x="1803427" y="1285979"/>
                <a:ext cx="817270" cy="774762"/>
              </a:xfrm>
              <a:prstGeom prst="rect">
                <a:avLst/>
              </a:prstGeom>
              <a:solidFill>
                <a:srgbClr val="FF999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altLang="zh-TW">
                    <a:latin typeface="Calibri" pitchFamily="34" charset="0"/>
                  </a:rPr>
                  <a:t>28</a:t>
                </a:r>
                <a:br>
                  <a:rPr lang="en-US" altLang="zh-TW">
                    <a:latin typeface="Calibri" pitchFamily="34" charset="0"/>
                  </a:rPr>
                </a:br>
                <a:r>
                  <a:rPr lang="en-US" altLang="zh-TW">
                    <a:latin typeface="Calibri" pitchFamily="34" charset="0"/>
                  </a:rPr>
                  <a:t>(FP)</a:t>
                </a:r>
                <a:endParaRPr lang="zh-TW" altLang="en-US">
                  <a:latin typeface="Calibri" pitchFamily="34" charset="0"/>
                </a:endParaRPr>
              </a:p>
            </p:txBody>
          </p:sp>
          <p:sp>
            <p:nvSpPr>
              <p:cNvPr id="9" name="矩形 8"/>
              <p:cNvSpPr/>
              <p:nvPr/>
            </p:nvSpPr>
            <p:spPr bwMode="auto">
              <a:xfrm>
                <a:off x="1803427" y="2117895"/>
                <a:ext cx="817270" cy="776349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altLang="zh-TW">
                    <a:latin typeface="Calibri" pitchFamily="34" charset="0"/>
                  </a:rPr>
                  <a:t>72</a:t>
                </a:r>
                <a:br>
                  <a:rPr lang="en-US" altLang="zh-TW">
                    <a:latin typeface="Calibri" pitchFamily="34" charset="0"/>
                  </a:rPr>
                </a:br>
                <a:r>
                  <a:rPr lang="en-US" altLang="zh-TW">
                    <a:latin typeface="Calibri" pitchFamily="34" charset="0"/>
                  </a:rPr>
                  <a:t>(TN)</a:t>
                </a:r>
                <a:endParaRPr lang="zh-TW" altLang="en-US">
                  <a:latin typeface="Calibri" pitchFamily="34" charset="0"/>
                </a:endParaRPr>
              </a:p>
            </p:txBody>
          </p:sp>
          <p:sp>
            <p:nvSpPr>
              <p:cNvPr id="95262" name="文字方塊 48"/>
              <p:cNvSpPr txBox="1">
                <a:spLocks noChangeArrowheads="1"/>
              </p:cNvSpPr>
              <p:nvPr/>
            </p:nvSpPr>
            <p:spPr bwMode="auto">
              <a:xfrm>
                <a:off x="913159" y="2945383"/>
                <a:ext cx="779164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latin typeface="Arial" charset="0"/>
                  </a:rPr>
                  <a:t>100</a:t>
                </a:r>
                <a:endParaRPr lang="zh-TW" altLang="en-US" sz="2400">
                  <a:latin typeface="Arial" charset="0"/>
                </a:endParaRPr>
              </a:p>
            </p:txBody>
          </p:sp>
          <p:sp>
            <p:nvSpPr>
              <p:cNvPr id="95263" name="文字方塊 51"/>
              <p:cNvSpPr txBox="1">
                <a:spLocks noChangeArrowheads="1"/>
              </p:cNvSpPr>
              <p:nvPr/>
            </p:nvSpPr>
            <p:spPr bwMode="auto">
              <a:xfrm>
                <a:off x="1828799" y="2945382"/>
                <a:ext cx="764275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latin typeface="Arial" charset="0"/>
                  </a:rPr>
                  <a:t>100</a:t>
                </a:r>
                <a:endParaRPr lang="zh-TW" altLang="en-US" sz="2400">
                  <a:latin typeface="Arial" charset="0"/>
                </a:endParaRPr>
              </a:p>
            </p:txBody>
          </p:sp>
          <p:sp>
            <p:nvSpPr>
              <p:cNvPr id="95264" name="文字方塊 52"/>
              <p:cNvSpPr txBox="1">
                <a:spLocks noChangeArrowheads="1"/>
              </p:cNvSpPr>
              <p:nvPr/>
            </p:nvSpPr>
            <p:spPr bwMode="auto">
              <a:xfrm>
                <a:off x="2605251" y="2167398"/>
                <a:ext cx="697508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solidFill>
                      <a:srgbClr val="0033CC"/>
                    </a:solidFill>
                    <a:latin typeface="Arial" charset="0"/>
                  </a:rPr>
                  <a:t>109</a:t>
                </a:r>
                <a:endParaRPr lang="zh-TW" altLang="en-US" sz="2400">
                  <a:solidFill>
                    <a:srgbClr val="0033CC"/>
                  </a:solidFill>
                  <a:latin typeface="Arial" charset="0"/>
                </a:endParaRPr>
              </a:p>
            </p:txBody>
          </p:sp>
          <p:sp>
            <p:nvSpPr>
              <p:cNvPr id="95265" name="文字方塊 53"/>
              <p:cNvSpPr txBox="1">
                <a:spLocks noChangeArrowheads="1"/>
              </p:cNvSpPr>
              <p:nvPr/>
            </p:nvSpPr>
            <p:spPr bwMode="auto">
              <a:xfrm>
                <a:off x="2700783" y="1430341"/>
                <a:ext cx="588328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solidFill>
                      <a:srgbClr val="0033CC"/>
                    </a:solidFill>
                    <a:latin typeface="Arial" charset="0"/>
                  </a:rPr>
                  <a:t>91</a:t>
                </a:r>
                <a:endParaRPr lang="zh-TW" altLang="en-US" sz="2400">
                  <a:solidFill>
                    <a:srgbClr val="0033CC"/>
                  </a:solidFill>
                  <a:latin typeface="Arial" charset="0"/>
                </a:endParaRPr>
              </a:p>
            </p:txBody>
          </p:sp>
          <p:sp>
            <p:nvSpPr>
              <p:cNvPr id="95266" name="文字方塊 51"/>
              <p:cNvSpPr txBox="1">
                <a:spLocks noChangeArrowheads="1"/>
              </p:cNvSpPr>
              <p:nvPr/>
            </p:nvSpPr>
            <p:spPr bwMode="auto">
              <a:xfrm>
                <a:off x="2634934" y="2920361"/>
                <a:ext cx="695120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latin typeface="Arial" charset="0"/>
                  </a:rPr>
                  <a:t>200</a:t>
                </a:r>
                <a:endParaRPr lang="zh-TW" altLang="en-US" sz="2400">
                  <a:latin typeface="Arial" charset="0"/>
                </a:endParaRPr>
              </a:p>
            </p:txBody>
          </p:sp>
        </p:grpSp>
      </p:grpSp>
      <p:sp>
        <p:nvSpPr>
          <p:cNvPr id="95237" name="文字方塊 47"/>
          <p:cNvSpPr txBox="1">
            <a:spLocks noChangeArrowheads="1"/>
          </p:cNvSpPr>
          <p:nvPr/>
        </p:nvSpPr>
        <p:spPr bwMode="auto">
          <a:xfrm>
            <a:off x="1811338" y="2863850"/>
            <a:ext cx="19367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TPR = 0.63</a:t>
            </a:r>
            <a:endParaRPr lang="zh-TW" altLang="en-US" sz="2000">
              <a:latin typeface="Arial" charset="0"/>
            </a:endParaRPr>
          </a:p>
        </p:txBody>
      </p:sp>
      <p:sp>
        <p:nvSpPr>
          <p:cNvPr id="95238" name="文字方塊 47"/>
          <p:cNvSpPr txBox="1">
            <a:spLocks noChangeArrowheads="1"/>
          </p:cNvSpPr>
          <p:nvPr/>
        </p:nvSpPr>
        <p:spPr bwMode="auto">
          <a:xfrm>
            <a:off x="1811338" y="3300413"/>
            <a:ext cx="19367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FPR = 0.28</a:t>
            </a:r>
            <a:endParaRPr lang="zh-TW" altLang="en-US" sz="2000">
              <a:latin typeface="Arial" charset="0"/>
            </a:endParaRPr>
          </a:p>
        </p:txBody>
      </p:sp>
      <p:sp>
        <p:nvSpPr>
          <p:cNvPr id="95239" name="文字方塊 47"/>
          <p:cNvSpPr txBox="1">
            <a:spLocks noChangeArrowheads="1"/>
          </p:cNvSpPr>
          <p:nvPr/>
        </p:nvSpPr>
        <p:spPr bwMode="auto">
          <a:xfrm>
            <a:off x="1811338" y="3709989"/>
            <a:ext cx="2278062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PPV = 0.69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solidFill>
                  <a:srgbClr val="0033CC"/>
                </a:solidFill>
                <a:latin typeface="Arial" charset="0"/>
              </a:rPr>
              <a:t>        =63/(63+28)</a:t>
            </a:r>
            <a:br>
              <a:rPr lang="en-US" altLang="zh-TW" sz="1800">
                <a:solidFill>
                  <a:srgbClr val="0033CC"/>
                </a:solidFill>
                <a:latin typeface="Arial" charset="0"/>
              </a:rPr>
            </a:br>
            <a:r>
              <a:rPr lang="en-US" altLang="zh-TW" sz="1800">
                <a:solidFill>
                  <a:srgbClr val="0033CC"/>
                </a:solidFill>
                <a:latin typeface="Arial" charset="0"/>
              </a:rPr>
              <a:t>        =63/91</a:t>
            </a:r>
            <a:endParaRPr lang="zh-TW" altLang="en-US" sz="1800">
              <a:solidFill>
                <a:srgbClr val="0033CC"/>
              </a:solidFill>
              <a:latin typeface="Arial" charset="0"/>
            </a:endParaRPr>
          </a:p>
        </p:txBody>
      </p:sp>
      <p:sp>
        <p:nvSpPr>
          <p:cNvPr id="95240" name="文字方塊 47"/>
          <p:cNvSpPr txBox="1">
            <a:spLocks noChangeArrowheads="1"/>
          </p:cNvSpPr>
          <p:nvPr/>
        </p:nvSpPr>
        <p:spPr bwMode="auto">
          <a:xfrm>
            <a:off x="1811339" y="4624388"/>
            <a:ext cx="3697287" cy="123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F1 = 0.66</a:t>
            </a:r>
            <a:r>
              <a:rPr lang="en-US" altLang="zh-TW" sz="1800">
                <a:latin typeface="Arial" charset="0"/>
              </a:rPr>
              <a:t> </a:t>
            </a:r>
            <a:br>
              <a:rPr lang="en-US" altLang="zh-TW" sz="1800">
                <a:latin typeface="Arial" charset="0"/>
              </a:rPr>
            </a:br>
            <a:r>
              <a:rPr lang="en-US" altLang="zh-TW" sz="1800">
                <a:solidFill>
                  <a:srgbClr val="0033CC"/>
                </a:solidFill>
                <a:latin typeface="Arial" charset="0"/>
              </a:rPr>
              <a:t>= 2*(0.63*0.69)/(0.63+0.69)</a:t>
            </a:r>
            <a:br>
              <a:rPr lang="en-US" altLang="zh-TW" sz="1800">
                <a:solidFill>
                  <a:srgbClr val="0033CC"/>
                </a:solidFill>
                <a:latin typeface="Arial" charset="0"/>
              </a:rPr>
            </a:br>
            <a:r>
              <a:rPr lang="en-US" altLang="zh-TW" sz="1800">
                <a:solidFill>
                  <a:srgbClr val="0033CC"/>
                </a:solidFill>
                <a:latin typeface="Arial" charset="0"/>
              </a:rPr>
              <a:t>= (2 * 63) /(100 + 91)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solidFill>
                  <a:srgbClr val="0033CC"/>
                </a:solidFill>
                <a:latin typeface="Arial" charset="0"/>
              </a:rPr>
              <a:t>= (0.63 + 0.69) / 2 =1.32 / 2 =0.66</a:t>
            </a:r>
            <a:endParaRPr lang="zh-TW" altLang="en-US" sz="1800">
              <a:solidFill>
                <a:srgbClr val="0033CC"/>
              </a:solidFill>
              <a:latin typeface="Arial" charset="0"/>
            </a:endParaRPr>
          </a:p>
        </p:txBody>
      </p:sp>
      <p:sp>
        <p:nvSpPr>
          <p:cNvPr id="95241" name="文字方塊 47"/>
          <p:cNvSpPr txBox="1">
            <a:spLocks noChangeArrowheads="1"/>
          </p:cNvSpPr>
          <p:nvPr/>
        </p:nvSpPr>
        <p:spPr bwMode="auto">
          <a:xfrm>
            <a:off x="1811339" y="5794375"/>
            <a:ext cx="225107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ACC = 0.68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solidFill>
                  <a:srgbClr val="0033CC"/>
                </a:solidFill>
                <a:latin typeface="Arial" charset="0"/>
              </a:rPr>
              <a:t>= (63 + 72) / 200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solidFill>
                  <a:srgbClr val="0033CC"/>
                </a:solidFill>
                <a:latin typeface="Arial" charset="0"/>
              </a:rPr>
              <a:t>= 135/200 = 67.5</a:t>
            </a:r>
            <a:endParaRPr lang="zh-TW" altLang="en-US" sz="1800">
              <a:solidFill>
                <a:srgbClr val="0033CC"/>
              </a:solidFill>
              <a:latin typeface="Arial" charset="0"/>
            </a:endParaRPr>
          </a:p>
        </p:txBody>
      </p:sp>
      <p:graphicFrame>
        <p:nvGraphicFramePr>
          <p:cNvPr id="95242" name="Object 5"/>
          <p:cNvGraphicFramePr>
            <a:graphicFrameLocks noChangeAspect="1"/>
          </p:cNvGraphicFramePr>
          <p:nvPr/>
        </p:nvGraphicFramePr>
        <p:xfrm>
          <a:off x="3914776" y="3987800"/>
          <a:ext cx="1782763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117600" imgH="330200" progId="Equation.3">
                  <p:embed/>
                </p:oleObj>
              </mc:Choice>
              <mc:Fallback>
                <p:oleObj name="Equation" r:id="rId3" imgW="1117600" imgH="330200" progId="Equation.3">
                  <p:embed/>
                  <p:pic>
                    <p:nvPicPr>
                      <p:cNvPr id="95242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14776" y="3987800"/>
                        <a:ext cx="1782763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5243" name="Object 6"/>
          <p:cNvGraphicFramePr>
            <a:graphicFrameLocks noChangeAspect="1"/>
          </p:cNvGraphicFramePr>
          <p:nvPr/>
        </p:nvGraphicFramePr>
        <p:xfrm>
          <a:off x="3614738" y="2800350"/>
          <a:ext cx="1446212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977900" imgH="355600" progId="Equation.3">
                  <p:embed/>
                </p:oleObj>
              </mc:Choice>
              <mc:Fallback>
                <p:oleObj name="Equation" r:id="rId5" imgW="977900" imgH="355600" progId="Equation.3">
                  <p:embed/>
                  <p:pic>
                    <p:nvPicPr>
                      <p:cNvPr id="95243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14738" y="2800350"/>
                        <a:ext cx="1446212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5244" name="文字方塊 35"/>
          <p:cNvSpPr txBox="1">
            <a:spLocks noChangeArrowheads="1"/>
          </p:cNvSpPr>
          <p:nvPr/>
        </p:nvSpPr>
        <p:spPr bwMode="auto">
          <a:xfrm>
            <a:off x="7610475" y="4762500"/>
            <a:ext cx="2852738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b="1">
                <a:solidFill>
                  <a:srgbClr val="FF6600"/>
                </a:solidFill>
                <a:latin typeface="Arial" charset="0"/>
              </a:rPr>
              <a:t>F1 score (F-score)</a:t>
            </a:r>
            <a:br>
              <a:rPr lang="en-US" altLang="zh-TW" sz="1800" b="1">
                <a:solidFill>
                  <a:srgbClr val="FF6600"/>
                </a:solidFill>
                <a:latin typeface="Arial" charset="0"/>
              </a:rPr>
            </a:br>
            <a:r>
              <a:rPr lang="en-US" altLang="zh-TW" sz="1800" b="1">
                <a:solidFill>
                  <a:srgbClr val="FF6600"/>
                </a:solidFill>
                <a:latin typeface="Arial" charset="0"/>
              </a:rPr>
              <a:t>(F-measure)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solidFill>
                  <a:srgbClr val="FF6600"/>
                </a:solidFill>
                <a:latin typeface="Arial" charset="0"/>
              </a:rPr>
              <a:t>is the harmonic mean of precision and recall</a:t>
            </a:r>
            <a:br>
              <a:rPr lang="en-US" altLang="zh-TW" sz="1800" b="1">
                <a:solidFill>
                  <a:srgbClr val="FF6600"/>
                </a:solidFill>
                <a:latin typeface="Arial" charset="0"/>
              </a:rPr>
            </a:br>
            <a:r>
              <a:rPr lang="en-US" altLang="zh-TW" sz="1800">
                <a:solidFill>
                  <a:srgbClr val="FF6600"/>
                </a:solidFill>
                <a:latin typeface="Arial" charset="0"/>
              </a:rPr>
              <a:t>= 2TP / (P + P’)</a:t>
            </a:r>
            <a:br>
              <a:rPr lang="en-US" altLang="zh-TW" sz="1800">
                <a:solidFill>
                  <a:srgbClr val="FF6600"/>
                </a:solidFill>
                <a:latin typeface="Arial" charset="0"/>
              </a:rPr>
            </a:br>
            <a:r>
              <a:rPr lang="en-US" altLang="zh-TW" sz="1800">
                <a:solidFill>
                  <a:srgbClr val="FF6600"/>
                </a:solidFill>
                <a:latin typeface="Arial" charset="0"/>
              </a:rPr>
              <a:t>= 2TP / (2TP + FP  + FN)</a:t>
            </a:r>
            <a:endParaRPr lang="zh-TW" altLang="en-US" sz="1800">
              <a:solidFill>
                <a:srgbClr val="FF6600"/>
              </a:solidFill>
              <a:latin typeface="Arial" charset="0"/>
            </a:endParaRPr>
          </a:p>
        </p:txBody>
      </p:sp>
      <p:sp>
        <p:nvSpPr>
          <p:cNvPr id="95245" name="文字方塊 36"/>
          <p:cNvSpPr txBox="1">
            <a:spLocks noChangeArrowheads="1"/>
          </p:cNvSpPr>
          <p:nvPr/>
        </p:nvSpPr>
        <p:spPr bwMode="auto">
          <a:xfrm>
            <a:off x="6054725" y="3971926"/>
            <a:ext cx="39306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0033CC"/>
                </a:solidFill>
                <a:latin typeface="Arial" charset="0"/>
              </a:rPr>
              <a:t>Precision </a:t>
            </a:r>
            <a:br>
              <a:rPr lang="en-US" altLang="zh-TW" sz="2000" b="1">
                <a:solidFill>
                  <a:srgbClr val="0033CC"/>
                </a:solidFill>
                <a:latin typeface="Arial" charset="0"/>
              </a:rPr>
            </a:br>
            <a:r>
              <a:rPr lang="en-US" altLang="zh-TW" sz="2000">
                <a:solidFill>
                  <a:srgbClr val="0033CC"/>
                </a:solidFill>
                <a:latin typeface="Arial" charset="0"/>
              </a:rPr>
              <a:t>= Positive Predictive Value (PPV)</a:t>
            </a:r>
            <a:endParaRPr lang="zh-TW" altLang="en-US" sz="2000">
              <a:solidFill>
                <a:srgbClr val="0033CC"/>
              </a:solidFill>
              <a:latin typeface="Arial" charset="0"/>
            </a:endParaRPr>
          </a:p>
        </p:txBody>
      </p:sp>
      <p:sp>
        <p:nvSpPr>
          <p:cNvPr id="95246" name="文字方塊 38"/>
          <p:cNvSpPr txBox="1">
            <a:spLocks noChangeArrowheads="1"/>
          </p:cNvSpPr>
          <p:nvPr/>
        </p:nvSpPr>
        <p:spPr bwMode="auto">
          <a:xfrm>
            <a:off x="4470401" y="717550"/>
            <a:ext cx="3248025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FF0000"/>
                </a:solidFill>
                <a:latin typeface="Arial" charset="0"/>
              </a:rPr>
              <a:t>Recall </a:t>
            </a:r>
            <a:br>
              <a:rPr lang="en-US" altLang="zh-TW" sz="2000" b="1">
                <a:solidFill>
                  <a:srgbClr val="FF0000"/>
                </a:solidFill>
                <a:latin typeface="Arial" charset="0"/>
              </a:rPr>
            </a:br>
            <a:r>
              <a:rPr lang="en-US" altLang="zh-TW" sz="2000">
                <a:solidFill>
                  <a:srgbClr val="FF0000"/>
                </a:solidFill>
                <a:latin typeface="Arial" charset="0"/>
              </a:rPr>
              <a:t>= True Positive Rate (TPR)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solidFill>
                  <a:srgbClr val="FF0000"/>
                </a:solidFill>
                <a:latin typeface="Arial" charset="0"/>
              </a:rPr>
              <a:t>= </a:t>
            </a:r>
            <a:r>
              <a:rPr lang="en-US" altLang="zh-TW" sz="2000" u="sng">
                <a:solidFill>
                  <a:srgbClr val="FF0000"/>
                </a:solidFill>
                <a:latin typeface="Arial" charset="0"/>
              </a:rPr>
              <a:t>Sensitivity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solidFill>
                  <a:srgbClr val="FF0000"/>
                </a:solidFill>
                <a:latin typeface="Arial" charset="0"/>
              </a:rPr>
              <a:t>= Hit Rate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solidFill>
                  <a:srgbClr val="FF0000"/>
                </a:solidFill>
                <a:latin typeface="Arial" charset="0"/>
              </a:rPr>
              <a:t>= TP / (TP + FN)</a:t>
            </a:r>
            <a:endParaRPr lang="zh-TW" altLang="en-US" sz="2000">
              <a:solidFill>
                <a:srgbClr val="FF0000"/>
              </a:solidFill>
              <a:latin typeface="Arial" charset="0"/>
            </a:endParaRPr>
          </a:p>
        </p:txBody>
      </p:sp>
      <p:graphicFrame>
        <p:nvGraphicFramePr>
          <p:cNvPr id="95247" name="Object 6"/>
          <p:cNvGraphicFramePr>
            <a:graphicFrameLocks noChangeAspect="1"/>
          </p:cNvGraphicFramePr>
          <p:nvPr/>
        </p:nvGraphicFramePr>
        <p:xfrm>
          <a:off x="5026026" y="4724400"/>
          <a:ext cx="2384425" cy="628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7" imgW="1612900" imgH="419100" progId="Equation.3">
                  <p:embed/>
                </p:oleObj>
              </mc:Choice>
              <mc:Fallback>
                <p:oleObj name="方程式" r:id="rId7" imgW="1612900" imgH="419100" progId="Equation.3">
                  <p:embed/>
                  <p:pic>
                    <p:nvPicPr>
                      <p:cNvPr id="95247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26026" y="4724400"/>
                        <a:ext cx="2384425" cy="628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5248" name="Object 4"/>
          <p:cNvGraphicFramePr>
            <a:graphicFrameLocks noChangeAspect="1"/>
          </p:cNvGraphicFramePr>
          <p:nvPr/>
        </p:nvGraphicFramePr>
        <p:xfrm>
          <a:off x="4387850" y="5991226"/>
          <a:ext cx="2471738" cy="530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9" imgW="1688367" imgH="355446" progId="Equation.3">
                  <p:embed/>
                </p:oleObj>
              </mc:Choice>
              <mc:Fallback>
                <p:oleObj name="方程式" r:id="rId9" imgW="1688367" imgH="355446" progId="Equation.3">
                  <p:embed/>
                  <p:pic>
                    <p:nvPicPr>
                      <p:cNvPr id="95248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87850" y="5991226"/>
                        <a:ext cx="2471738" cy="530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5249" name="Object 3"/>
          <p:cNvGraphicFramePr>
            <a:graphicFrameLocks noChangeAspect="1"/>
          </p:cNvGraphicFramePr>
          <p:nvPr/>
        </p:nvGraphicFramePr>
        <p:xfrm>
          <a:off x="7024688" y="2798764"/>
          <a:ext cx="3357562" cy="496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11" imgW="2705100" imgH="393700" progId="Equation.3">
                  <p:embed/>
                </p:oleObj>
              </mc:Choice>
              <mc:Fallback>
                <p:oleObj name="方程式" r:id="rId11" imgW="2705100" imgH="393700" progId="Equation.3">
                  <p:embed/>
                  <p:pic>
                    <p:nvPicPr>
                      <p:cNvPr id="95249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24688" y="2798764"/>
                        <a:ext cx="3357562" cy="4968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5250" name="Object 2"/>
          <p:cNvGraphicFramePr>
            <a:graphicFrameLocks noChangeAspect="1"/>
          </p:cNvGraphicFramePr>
          <p:nvPr/>
        </p:nvGraphicFramePr>
        <p:xfrm>
          <a:off x="3549651" y="3289301"/>
          <a:ext cx="3865563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2857500" imgH="393700" progId="Equation.3">
                  <p:embed/>
                </p:oleObj>
              </mc:Choice>
              <mc:Fallback>
                <p:oleObj name="Equation" r:id="rId13" imgW="2857500" imgH="393700" progId="Equation.3">
                  <p:embed/>
                  <p:pic>
                    <p:nvPicPr>
                      <p:cNvPr id="9525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49651" y="3289301"/>
                        <a:ext cx="3865563" cy="542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5251" name="文字方塊 35"/>
          <p:cNvSpPr txBox="1">
            <a:spLocks noChangeArrowheads="1"/>
          </p:cNvSpPr>
          <p:nvPr/>
        </p:nvSpPr>
        <p:spPr bwMode="auto">
          <a:xfrm>
            <a:off x="7737475" y="731839"/>
            <a:ext cx="2751138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 u="sng">
                <a:solidFill>
                  <a:srgbClr val="FF0000"/>
                </a:solidFill>
                <a:latin typeface="Arial" charset="0"/>
              </a:rPr>
              <a:t>Specificity</a:t>
            </a:r>
            <a:br>
              <a:rPr lang="en-US" altLang="zh-TW" sz="2000" b="1">
                <a:solidFill>
                  <a:srgbClr val="FF0000"/>
                </a:solidFill>
                <a:latin typeface="Arial" charset="0"/>
              </a:rPr>
            </a:br>
            <a:r>
              <a:rPr lang="en-US" altLang="zh-TW" sz="2000">
                <a:solidFill>
                  <a:srgbClr val="FF0000"/>
                </a:solidFill>
                <a:latin typeface="Arial" charset="0"/>
              </a:rPr>
              <a:t>= True Negative Rate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solidFill>
                  <a:srgbClr val="FF0000"/>
                </a:solidFill>
                <a:latin typeface="Arial" charset="0"/>
              </a:rPr>
              <a:t>= TN / 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solidFill>
                  <a:srgbClr val="FF0000"/>
                </a:solidFill>
                <a:latin typeface="Arial" charset="0"/>
              </a:rPr>
              <a:t>= TN / (TN + FP)</a:t>
            </a:r>
            <a:endParaRPr lang="zh-TW" altLang="en-US" sz="200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31" name="圓角矩形 40"/>
          <p:cNvSpPr/>
          <p:nvPr/>
        </p:nvSpPr>
        <p:spPr>
          <a:xfrm>
            <a:off x="1858963" y="600076"/>
            <a:ext cx="900112" cy="2193925"/>
          </a:xfrm>
          <a:prstGeom prst="roundRect">
            <a:avLst>
              <a:gd name="adj" fmla="val 10246"/>
            </a:avLst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2" name="圓角矩形 39"/>
          <p:cNvSpPr/>
          <p:nvPr/>
        </p:nvSpPr>
        <p:spPr>
          <a:xfrm>
            <a:off x="1789113" y="554039"/>
            <a:ext cx="2493962" cy="923925"/>
          </a:xfrm>
          <a:prstGeom prst="roundRect">
            <a:avLst>
              <a:gd name="adj" fmla="val 12259"/>
            </a:avLst>
          </a:prstGeom>
          <a:noFill/>
          <a:ln>
            <a:solidFill>
              <a:srgbClr val="0033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3" name="圓角矩形 39"/>
          <p:cNvSpPr/>
          <p:nvPr/>
        </p:nvSpPr>
        <p:spPr>
          <a:xfrm>
            <a:off x="1722439" y="3748089"/>
            <a:ext cx="2122487" cy="923925"/>
          </a:xfrm>
          <a:prstGeom prst="roundRect">
            <a:avLst>
              <a:gd name="adj" fmla="val 12259"/>
            </a:avLst>
          </a:prstGeom>
          <a:noFill/>
          <a:ln>
            <a:solidFill>
              <a:srgbClr val="0033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4" name="圓角矩形 40"/>
          <p:cNvSpPr/>
          <p:nvPr/>
        </p:nvSpPr>
        <p:spPr>
          <a:xfrm>
            <a:off x="1743076" y="2870201"/>
            <a:ext cx="1755775" cy="404813"/>
          </a:xfrm>
          <a:prstGeom prst="roundRect">
            <a:avLst>
              <a:gd name="adj" fmla="val 10246"/>
            </a:avLst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9212145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D7710BBA-B3A0-5F48-BE06-C41D19F27E9C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97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96259" name="文字方塊 32"/>
          <p:cNvSpPr txBox="1">
            <a:spLocks noChangeArrowheads="1"/>
          </p:cNvSpPr>
          <p:nvPr/>
        </p:nvSpPr>
        <p:spPr bwMode="auto">
          <a:xfrm>
            <a:off x="3917951" y="6611938"/>
            <a:ext cx="451167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000">
                <a:solidFill>
                  <a:srgbClr val="A6A6A6"/>
                </a:solidFill>
              </a:rPr>
              <a:t>Source:  </a:t>
            </a:r>
            <a:r>
              <a:rPr lang="en-US" altLang="zh-TW" sz="1000">
                <a:latin typeface="Arial" charset="0"/>
                <a:hlinkClick r:id="rId2"/>
              </a:rPr>
              <a:t>http://en.wikipedia.org/wiki/Receiver_operating_characteristic</a:t>
            </a:r>
            <a:endParaRPr lang="zh-TW" altLang="en-US" sz="1000">
              <a:solidFill>
                <a:srgbClr val="A6A6A6"/>
              </a:solidFill>
            </a:endParaRPr>
          </a:p>
        </p:txBody>
      </p:sp>
      <p:grpSp>
        <p:nvGrpSpPr>
          <p:cNvPr id="96260" name="群組 58"/>
          <p:cNvGrpSpPr>
            <a:grpSpLocks/>
          </p:cNvGrpSpPr>
          <p:nvPr/>
        </p:nvGrpSpPr>
        <p:grpSpPr bwMode="auto">
          <a:xfrm>
            <a:off x="2178051" y="174625"/>
            <a:ext cx="2416175" cy="2617788"/>
            <a:chOff x="367239" y="365963"/>
            <a:chExt cx="2416895" cy="2617997"/>
          </a:xfrm>
        </p:grpSpPr>
        <p:sp>
          <p:nvSpPr>
            <p:cNvPr id="96293" name="文字方塊 47"/>
            <p:cNvSpPr txBox="1">
              <a:spLocks noChangeArrowheads="1"/>
            </p:cNvSpPr>
            <p:nvPr/>
          </p:nvSpPr>
          <p:spPr bwMode="auto">
            <a:xfrm>
              <a:off x="736976" y="365963"/>
              <a:ext cx="92796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2400" b="1">
                  <a:latin typeface="Arial" charset="0"/>
                </a:rPr>
                <a:t>A</a:t>
              </a:r>
              <a:endParaRPr lang="zh-TW" altLang="en-US" sz="2400" b="1">
                <a:latin typeface="Arial" charset="0"/>
              </a:endParaRPr>
            </a:p>
          </p:txBody>
        </p:sp>
        <p:grpSp>
          <p:nvGrpSpPr>
            <p:cNvPr id="96294" name="群組 27"/>
            <p:cNvGrpSpPr>
              <a:grpSpLocks/>
            </p:cNvGrpSpPr>
            <p:nvPr/>
          </p:nvGrpSpPr>
          <p:grpSpPr bwMode="auto">
            <a:xfrm>
              <a:off x="367239" y="862171"/>
              <a:ext cx="2416895" cy="2121789"/>
              <a:chOff x="913159" y="1285259"/>
              <a:chExt cx="2416895" cy="2121789"/>
            </a:xfrm>
          </p:grpSpPr>
          <p:sp>
            <p:nvSpPr>
              <p:cNvPr id="6" name="矩形 5"/>
              <p:cNvSpPr/>
              <p:nvPr/>
            </p:nvSpPr>
            <p:spPr bwMode="auto">
              <a:xfrm>
                <a:off x="927451" y="1285979"/>
                <a:ext cx="816218" cy="774762"/>
              </a:xfrm>
              <a:prstGeom prst="rect">
                <a:avLst/>
              </a:prstGeom>
              <a:solidFill>
                <a:srgbClr val="FF993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altLang="zh-TW">
                    <a:latin typeface="Calibri" pitchFamily="34" charset="0"/>
                  </a:rPr>
                  <a:t>63</a:t>
                </a:r>
                <a:br>
                  <a:rPr lang="en-US" altLang="zh-TW">
                    <a:latin typeface="Calibri" pitchFamily="34" charset="0"/>
                  </a:rPr>
                </a:br>
                <a:r>
                  <a:rPr lang="en-US" altLang="zh-TW">
                    <a:latin typeface="Calibri" pitchFamily="34" charset="0"/>
                  </a:rPr>
                  <a:t>(TP)</a:t>
                </a:r>
                <a:endParaRPr lang="zh-TW" altLang="en-US">
                  <a:latin typeface="Calibri" pitchFamily="34" charset="0"/>
                </a:endParaRPr>
              </a:p>
            </p:txBody>
          </p:sp>
          <p:sp>
            <p:nvSpPr>
              <p:cNvPr id="7" name="矩形 6"/>
              <p:cNvSpPr/>
              <p:nvPr/>
            </p:nvSpPr>
            <p:spPr bwMode="auto">
              <a:xfrm>
                <a:off x="927451" y="2117895"/>
                <a:ext cx="816218" cy="776349"/>
              </a:xfrm>
              <a:prstGeom prst="rect">
                <a:avLst/>
              </a:prstGeom>
              <a:solidFill>
                <a:srgbClr val="99FF9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altLang="zh-TW">
                    <a:latin typeface="Calibri" pitchFamily="34" charset="0"/>
                  </a:rPr>
                  <a:t>37</a:t>
                </a:r>
                <a:br>
                  <a:rPr lang="en-US" altLang="zh-TW">
                    <a:latin typeface="Calibri" pitchFamily="34" charset="0"/>
                  </a:rPr>
                </a:br>
                <a:r>
                  <a:rPr lang="en-US" altLang="zh-TW">
                    <a:latin typeface="Calibri" pitchFamily="34" charset="0"/>
                  </a:rPr>
                  <a:t>(FN)</a:t>
                </a:r>
                <a:endParaRPr lang="zh-TW" altLang="en-US">
                  <a:latin typeface="Calibri" pitchFamily="34" charset="0"/>
                </a:endParaRPr>
              </a:p>
            </p:txBody>
          </p:sp>
          <p:sp>
            <p:nvSpPr>
              <p:cNvPr id="8" name="矩形 7"/>
              <p:cNvSpPr/>
              <p:nvPr/>
            </p:nvSpPr>
            <p:spPr bwMode="auto">
              <a:xfrm>
                <a:off x="1804012" y="1285979"/>
                <a:ext cx="816218" cy="774762"/>
              </a:xfrm>
              <a:prstGeom prst="rect">
                <a:avLst/>
              </a:prstGeom>
              <a:solidFill>
                <a:srgbClr val="FF999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altLang="zh-TW">
                    <a:latin typeface="Calibri" pitchFamily="34" charset="0"/>
                  </a:rPr>
                  <a:t>28</a:t>
                </a:r>
                <a:br>
                  <a:rPr lang="en-US" altLang="zh-TW">
                    <a:latin typeface="Calibri" pitchFamily="34" charset="0"/>
                  </a:rPr>
                </a:br>
                <a:r>
                  <a:rPr lang="en-US" altLang="zh-TW">
                    <a:latin typeface="Calibri" pitchFamily="34" charset="0"/>
                  </a:rPr>
                  <a:t>(FP)</a:t>
                </a:r>
                <a:endParaRPr lang="zh-TW" altLang="en-US">
                  <a:latin typeface="Calibri" pitchFamily="34" charset="0"/>
                </a:endParaRPr>
              </a:p>
            </p:txBody>
          </p:sp>
          <p:sp>
            <p:nvSpPr>
              <p:cNvPr id="9" name="矩形 8"/>
              <p:cNvSpPr/>
              <p:nvPr/>
            </p:nvSpPr>
            <p:spPr bwMode="auto">
              <a:xfrm>
                <a:off x="1804012" y="2117895"/>
                <a:ext cx="816218" cy="776349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altLang="zh-TW">
                    <a:latin typeface="Calibri" pitchFamily="34" charset="0"/>
                  </a:rPr>
                  <a:t>72</a:t>
                </a:r>
                <a:br>
                  <a:rPr lang="en-US" altLang="zh-TW">
                    <a:latin typeface="Calibri" pitchFamily="34" charset="0"/>
                  </a:rPr>
                </a:br>
                <a:r>
                  <a:rPr lang="en-US" altLang="zh-TW">
                    <a:latin typeface="Calibri" pitchFamily="34" charset="0"/>
                  </a:rPr>
                  <a:t>(TN)</a:t>
                </a:r>
                <a:endParaRPr lang="zh-TW" altLang="en-US">
                  <a:latin typeface="Calibri" pitchFamily="34" charset="0"/>
                </a:endParaRPr>
              </a:p>
            </p:txBody>
          </p:sp>
          <p:sp>
            <p:nvSpPr>
              <p:cNvPr id="96299" name="文字方塊 48"/>
              <p:cNvSpPr txBox="1">
                <a:spLocks noChangeArrowheads="1"/>
              </p:cNvSpPr>
              <p:nvPr/>
            </p:nvSpPr>
            <p:spPr bwMode="auto">
              <a:xfrm>
                <a:off x="913159" y="2945383"/>
                <a:ext cx="779164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latin typeface="Arial" charset="0"/>
                  </a:rPr>
                  <a:t>100</a:t>
                </a:r>
                <a:endParaRPr lang="zh-TW" altLang="en-US" sz="2400">
                  <a:latin typeface="Arial" charset="0"/>
                </a:endParaRPr>
              </a:p>
            </p:txBody>
          </p:sp>
          <p:sp>
            <p:nvSpPr>
              <p:cNvPr id="96300" name="文字方塊 51"/>
              <p:cNvSpPr txBox="1">
                <a:spLocks noChangeArrowheads="1"/>
              </p:cNvSpPr>
              <p:nvPr/>
            </p:nvSpPr>
            <p:spPr bwMode="auto">
              <a:xfrm>
                <a:off x="1828799" y="2945382"/>
                <a:ext cx="764275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latin typeface="Arial" charset="0"/>
                  </a:rPr>
                  <a:t>100</a:t>
                </a:r>
                <a:endParaRPr lang="zh-TW" altLang="en-US" sz="2400">
                  <a:latin typeface="Arial" charset="0"/>
                </a:endParaRPr>
              </a:p>
            </p:txBody>
          </p:sp>
          <p:sp>
            <p:nvSpPr>
              <p:cNvPr id="96301" name="文字方塊 52"/>
              <p:cNvSpPr txBox="1">
                <a:spLocks noChangeArrowheads="1"/>
              </p:cNvSpPr>
              <p:nvPr/>
            </p:nvSpPr>
            <p:spPr bwMode="auto">
              <a:xfrm>
                <a:off x="2605251" y="2167398"/>
                <a:ext cx="697508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solidFill>
                      <a:srgbClr val="0033CC"/>
                    </a:solidFill>
                    <a:latin typeface="Arial" charset="0"/>
                  </a:rPr>
                  <a:t>109</a:t>
                </a:r>
                <a:endParaRPr lang="zh-TW" altLang="en-US" sz="2400">
                  <a:solidFill>
                    <a:srgbClr val="0033CC"/>
                  </a:solidFill>
                  <a:latin typeface="Arial" charset="0"/>
                </a:endParaRPr>
              </a:p>
            </p:txBody>
          </p:sp>
          <p:sp>
            <p:nvSpPr>
              <p:cNvPr id="96302" name="文字方塊 53"/>
              <p:cNvSpPr txBox="1">
                <a:spLocks noChangeArrowheads="1"/>
              </p:cNvSpPr>
              <p:nvPr/>
            </p:nvSpPr>
            <p:spPr bwMode="auto">
              <a:xfrm>
                <a:off x="2700783" y="1430341"/>
                <a:ext cx="588328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solidFill>
                      <a:srgbClr val="0033CC"/>
                    </a:solidFill>
                    <a:latin typeface="Arial" charset="0"/>
                  </a:rPr>
                  <a:t>91</a:t>
                </a:r>
                <a:endParaRPr lang="zh-TW" altLang="en-US" sz="2400">
                  <a:solidFill>
                    <a:srgbClr val="0033CC"/>
                  </a:solidFill>
                  <a:latin typeface="Arial" charset="0"/>
                </a:endParaRPr>
              </a:p>
            </p:txBody>
          </p:sp>
          <p:sp>
            <p:nvSpPr>
              <p:cNvPr id="96303" name="文字方塊 51"/>
              <p:cNvSpPr txBox="1">
                <a:spLocks noChangeArrowheads="1"/>
              </p:cNvSpPr>
              <p:nvPr/>
            </p:nvSpPr>
            <p:spPr bwMode="auto">
              <a:xfrm>
                <a:off x="2634934" y="2920361"/>
                <a:ext cx="695120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latin typeface="Arial" charset="0"/>
                  </a:rPr>
                  <a:t>200</a:t>
                </a:r>
                <a:endParaRPr lang="zh-TW" altLang="en-US" sz="2400">
                  <a:latin typeface="Arial" charset="0"/>
                </a:endParaRPr>
              </a:p>
            </p:txBody>
          </p:sp>
        </p:grpSp>
      </p:grpSp>
      <p:sp>
        <p:nvSpPr>
          <p:cNvPr id="96261" name="文字方塊 47"/>
          <p:cNvSpPr txBox="1">
            <a:spLocks noChangeArrowheads="1"/>
          </p:cNvSpPr>
          <p:nvPr/>
        </p:nvSpPr>
        <p:spPr bwMode="auto">
          <a:xfrm>
            <a:off x="2097089" y="2863850"/>
            <a:ext cx="19383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TPR = 0.63</a:t>
            </a:r>
            <a:endParaRPr lang="zh-TW" altLang="en-US" sz="2000">
              <a:latin typeface="Arial" charset="0"/>
            </a:endParaRPr>
          </a:p>
        </p:txBody>
      </p:sp>
      <p:sp>
        <p:nvSpPr>
          <p:cNvPr id="96262" name="文字方塊 47"/>
          <p:cNvSpPr txBox="1">
            <a:spLocks noChangeArrowheads="1"/>
          </p:cNvSpPr>
          <p:nvPr/>
        </p:nvSpPr>
        <p:spPr bwMode="auto">
          <a:xfrm>
            <a:off x="2097089" y="3300413"/>
            <a:ext cx="19383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FPR = 0.28</a:t>
            </a:r>
            <a:endParaRPr lang="zh-TW" altLang="en-US" sz="2000">
              <a:latin typeface="Arial" charset="0"/>
            </a:endParaRPr>
          </a:p>
        </p:txBody>
      </p:sp>
      <p:sp>
        <p:nvSpPr>
          <p:cNvPr id="96263" name="文字方塊 47"/>
          <p:cNvSpPr txBox="1">
            <a:spLocks noChangeArrowheads="1"/>
          </p:cNvSpPr>
          <p:nvPr/>
        </p:nvSpPr>
        <p:spPr bwMode="auto">
          <a:xfrm>
            <a:off x="2097088" y="3709989"/>
            <a:ext cx="227965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PPV = 0.69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solidFill>
                  <a:srgbClr val="0033CC"/>
                </a:solidFill>
                <a:latin typeface="Arial" charset="0"/>
              </a:rPr>
              <a:t>        =63/(63+28)</a:t>
            </a:r>
            <a:br>
              <a:rPr lang="en-US" altLang="zh-TW" sz="1800">
                <a:solidFill>
                  <a:srgbClr val="0033CC"/>
                </a:solidFill>
                <a:latin typeface="Arial" charset="0"/>
              </a:rPr>
            </a:br>
            <a:r>
              <a:rPr lang="en-US" altLang="zh-TW" sz="1800">
                <a:solidFill>
                  <a:srgbClr val="0033CC"/>
                </a:solidFill>
                <a:latin typeface="Arial" charset="0"/>
              </a:rPr>
              <a:t>        =63/91</a:t>
            </a:r>
            <a:endParaRPr lang="zh-TW" altLang="en-US" sz="1800">
              <a:solidFill>
                <a:srgbClr val="0033CC"/>
              </a:solidFill>
              <a:latin typeface="Arial" charset="0"/>
            </a:endParaRPr>
          </a:p>
        </p:txBody>
      </p:sp>
      <p:sp>
        <p:nvSpPr>
          <p:cNvPr id="96264" name="文字方塊 47"/>
          <p:cNvSpPr txBox="1">
            <a:spLocks noChangeArrowheads="1"/>
          </p:cNvSpPr>
          <p:nvPr/>
        </p:nvSpPr>
        <p:spPr bwMode="auto">
          <a:xfrm>
            <a:off x="2097089" y="4624388"/>
            <a:ext cx="3698875" cy="123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F1 = 0.66</a:t>
            </a:r>
            <a:r>
              <a:rPr lang="en-US" altLang="zh-TW" sz="1800">
                <a:latin typeface="Arial" charset="0"/>
              </a:rPr>
              <a:t> </a:t>
            </a:r>
            <a:br>
              <a:rPr lang="en-US" altLang="zh-TW" sz="1800">
                <a:latin typeface="Arial" charset="0"/>
              </a:rPr>
            </a:br>
            <a:r>
              <a:rPr lang="en-US" altLang="zh-TW" sz="1800">
                <a:solidFill>
                  <a:srgbClr val="0033CC"/>
                </a:solidFill>
                <a:latin typeface="Arial" charset="0"/>
              </a:rPr>
              <a:t>= 2*(0.63*0.69)/(0.63+0.69)</a:t>
            </a:r>
            <a:br>
              <a:rPr lang="en-US" altLang="zh-TW" sz="1800">
                <a:solidFill>
                  <a:srgbClr val="0033CC"/>
                </a:solidFill>
                <a:latin typeface="Arial" charset="0"/>
              </a:rPr>
            </a:br>
            <a:r>
              <a:rPr lang="en-US" altLang="zh-TW" sz="1800">
                <a:solidFill>
                  <a:srgbClr val="0033CC"/>
                </a:solidFill>
                <a:latin typeface="Arial" charset="0"/>
              </a:rPr>
              <a:t>= (2 * 63) /(100 + 91)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solidFill>
                  <a:srgbClr val="0033CC"/>
                </a:solidFill>
                <a:latin typeface="Arial" charset="0"/>
              </a:rPr>
              <a:t>= (0.63 + 0.69) / 2 =1.32 / 2 =0.66</a:t>
            </a:r>
            <a:endParaRPr lang="zh-TW" altLang="en-US" sz="1800">
              <a:solidFill>
                <a:srgbClr val="0033CC"/>
              </a:solidFill>
              <a:latin typeface="Arial" charset="0"/>
            </a:endParaRPr>
          </a:p>
        </p:txBody>
      </p:sp>
      <p:sp>
        <p:nvSpPr>
          <p:cNvPr id="96265" name="文字方塊 47"/>
          <p:cNvSpPr txBox="1">
            <a:spLocks noChangeArrowheads="1"/>
          </p:cNvSpPr>
          <p:nvPr/>
        </p:nvSpPr>
        <p:spPr bwMode="auto">
          <a:xfrm>
            <a:off x="2097088" y="5794375"/>
            <a:ext cx="2252662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ACC = 0.68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solidFill>
                  <a:srgbClr val="0033CC"/>
                </a:solidFill>
                <a:latin typeface="Arial" charset="0"/>
              </a:rPr>
              <a:t>= (63 + 72) / 200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solidFill>
                  <a:srgbClr val="0033CC"/>
                </a:solidFill>
                <a:latin typeface="Arial" charset="0"/>
              </a:rPr>
              <a:t>= 135/200 = 67.5</a:t>
            </a:r>
            <a:endParaRPr lang="zh-TW" altLang="en-US" sz="1800">
              <a:solidFill>
                <a:srgbClr val="0033CC"/>
              </a:solidFill>
              <a:latin typeface="Arial" charset="0"/>
            </a:endParaRPr>
          </a:p>
        </p:txBody>
      </p:sp>
      <p:grpSp>
        <p:nvGrpSpPr>
          <p:cNvPr id="96266" name="群組 58"/>
          <p:cNvGrpSpPr>
            <a:grpSpLocks/>
          </p:cNvGrpSpPr>
          <p:nvPr/>
        </p:nvGrpSpPr>
        <p:grpSpPr bwMode="auto">
          <a:xfrm>
            <a:off x="6507164" y="177800"/>
            <a:ext cx="2416175" cy="2617788"/>
            <a:chOff x="367239" y="365963"/>
            <a:chExt cx="2416895" cy="2617997"/>
          </a:xfrm>
        </p:grpSpPr>
        <p:sp>
          <p:nvSpPr>
            <p:cNvPr id="96282" name="文字方塊 47"/>
            <p:cNvSpPr txBox="1">
              <a:spLocks noChangeArrowheads="1"/>
            </p:cNvSpPr>
            <p:nvPr/>
          </p:nvSpPr>
          <p:spPr bwMode="auto">
            <a:xfrm>
              <a:off x="736976" y="365963"/>
              <a:ext cx="92796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2400" b="1">
                  <a:latin typeface="Arial" charset="0"/>
                </a:rPr>
                <a:t>B</a:t>
              </a:r>
              <a:endParaRPr lang="zh-TW" altLang="en-US" sz="2400" b="1">
                <a:latin typeface="Arial" charset="0"/>
              </a:endParaRPr>
            </a:p>
          </p:txBody>
        </p:sp>
        <p:grpSp>
          <p:nvGrpSpPr>
            <p:cNvPr id="96283" name="群組 27"/>
            <p:cNvGrpSpPr>
              <a:grpSpLocks/>
            </p:cNvGrpSpPr>
            <p:nvPr/>
          </p:nvGrpSpPr>
          <p:grpSpPr bwMode="auto">
            <a:xfrm>
              <a:off x="367239" y="862171"/>
              <a:ext cx="2416895" cy="2121789"/>
              <a:chOff x="913159" y="1285259"/>
              <a:chExt cx="2416895" cy="2121789"/>
            </a:xfrm>
          </p:grpSpPr>
          <p:sp>
            <p:nvSpPr>
              <p:cNvPr id="34" name="矩形 33"/>
              <p:cNvSpPr/>
              <p:nvPr/>
            </p:nvSpPr>
            <p:spPr bwMode="auto">
              <a:xfrm>
                <a:off x="927450" y="1285979"/>
                <a:ext cx="816218" cy="774762"/>
              </a:xfrm>
              <a:prstGeom prst="rect">
                <a:avLst/>
              </a:prstGeom>
              <a:solidFill>
                <a:srgbClr val="FF993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altLang="zh-TW">
                    <a:latin typeface="Calibri" pitchFamily="34" charset="0"/>
                  </a:rPr>
                  <a:t>77</a:t>
                </a:r>
                <a:br>
                  <a:rPr lang="en-US" altLang="zh-TW">
                    <a:latin typeface="Calibri" pitchFamily="34" charset="0"/>
                  </a:rPr>
                </a:br>
                <a:r>
                  <a:rPr lang="en-US" altLang="zh-TW">
                    <a:latin typeface="Calibri" pitchFamily="34" charset="0"/>
                  </a:rPr>
                  <a:t>(TP)</a:t>
                </a:r>
                <a:endParaRPr lang="zh-TW" altLang="en-US">
                  <a:latin typeface="Calibri" pitchFamily="34" charset="0"/>
                </a:endParaRPr>
              </a:p>
            </p:txBody>
          </p:sp>
          <p:sp>
            <p:nvSpPr>
              <p:cNvPr id="35" name="矩形 34"/>
              <p:cNvSpPr/>
              <p:nvPr/>
            </p:nvSpPr>
            <p:spPr bwMode="auto">
              <a:xfrm>
                <a:off x="927450" y="2117895"/>
                <a:ext cx="816218" cy="776349"/>
              </a:xfrm>
              <a:prstGeom prst="rect">
                <a:avLst/>
              </a:prstGeom>
              <a:solidFill>
                <a:srgbClr val="99FF9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altLang="zh-TW">
                    <a:latin typeface="Calibri" pitchFamily="34" charset="0"/>
                  </a:rPr>
                  <a:t>23</a:t>
                </a:r>
                <a:br>
                  <a:rPr lang="en-US" altLang="zh-TW">
                    <a:latin typeface="Calibri" pitchFamily="34" charset="0"/>
                  </a:rPr>
                </a:br>
                <a:r>
                  <a:rPr lang="en-US" altLang="zh-TW">
                    <a:latin typeface="Calibri" pitchFamily="34" charset="0"/>
                  </a:rPr>
                  <a:t>(FN)</a:t>
                </a:r>
                <a:endParaRPr lang="zh-TW" altLang="en-US">
                  <a:latin typeface="Calibri" pitchFamily="34" charset="0"/>
                </a:endParaRPr>
              </a:p>
            </p:txBody>
          </p:sp>
          <p:sp>
            <p:nvSpPr>
              <p:cNvPr id="36" name="矩形 35"/>
              <p:cNvSpPr/>
              <p:nvPr/>
            </p:nvSpPr>
            <p:spPr bwMode="auto">
              <a:xfrm>
                <a:off x="1804011" y="1285979"/>
                <a:ext cx="816218" cy="774762"/>
              </a:xfrm>
              <a:prstGeom prst="rect">
                <a:avLst/>
              </a:prstGeom>
              <a:solidFill>
                <a:srgbClr val="FF999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altLang="zh-TW">
                    <a:latin typeface="Calibri" pitchFamily="34" charset="0"/>
                  </a:rPr>
                  <a:t>77</a:t>
                </a:r>
                <a:br>
                  <a:rPr lang="en-US" altLang="zh-TW">
                    <a:latin typeface="Calibri" pitchFamily="34" charset="0"/>
                  </a:rPr>
                </a:br>
                <a:r>
                  <a:rPr lang="en-US" altLang="zh-TW">
                    <a:latin typeface="Calibri" pitchFamily="34" charset="0"/>
                  </a:rPr>
                  <a:t>(FP)</a:t>
                </a:r>
                <a:endParaRPr lang="zh-TW" altLang="en-US">
                  <a:latin typeface="Calibri" pitchFamily="34" charset="0"/>
                </a:endParaRPr>
              </a:p>
            </p:txBody>
          </p:sp>
          <p:sp>
            <p:nvSpPr>
              <p:cNvPr id="37" name="矩形 36"/>
              <p:cNvSpPr/>
              <p:nvPr/>
            </p:nvSpPr>
            <p:spPr bwMode="auto">
              <a:xfrm>
                <a:off x="1804011" y="2117895"/>
                <a:ext cx="816218" cy="776349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altLang="zh-TW">
                    <a:latin typeface="Calibri" pitchFamily="34" charset="0"/>
                  </a:rPr>
                  <a:t>23</a:t>
                </a:r>
                <a:br>
                  <a:rPr lang="en-US" altLang="zh-TW">
                    <a:latin typeface="Calibri" pitchFamily="34" charset="0"/>
                  </a:rPr>
                </a:br>
                <a:r>
                  <a:rPr lang="en-US" altLang="zh-TW">
                    <a:latin typeface="Calibri" pitchFamily="34" charset="0"/>
                  </a:rPr>
                  <a:t>(TN)</a:t>
                </a:r>
                <a:endParaRPr lang="zh-TW" altLang="en-US">
                  <a:latin typeface="Calibri" pitchFamily="34" charset="0"/>
                </a:endParaRPr>
              </a:p>
            </p:txBody>
          </p:sp>
          <p:sp>
            <p:nvSpPr>
              <p:cNvPr id="96288" name="文字方塊 48"/>
              <p:cNvSpPr txBox="1">
                <a:spLocks noChangeArrowheads="1"/>
              </p:cNvSpPr>
              <p:nvPr/>
            </p:nvSpPr>
            <p:spPr bwMode="auto">
              <a:xfrm>
                <a:off x="913159" y="2945383"/>
                <a:ext cx="779164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latin typeface="Arial" charset="0"/>
                  </a:rPr>
                  <a:t>100</a:t>
                </a:r>
                <a:endParaRPr lang="zh-TW" altLang="en-US" sz="2400">
                  <a:latin typeface="Arial" charset="0"/>
                </a:endParaRPr>
              </a:p>
            </p:txBody>
          </p:sp>
          <p:sp>
            <p:nvSpPr>
              <p:cNvPr id="96289" name="文字方塊 51"/>
              <p:cNvSpPr txBox="1">
                <a:spLocks noChangeArrowheads="1"/>
              </p:cNvSpPr>
              <p:nvPr/>
            </p:nvSpPr>
            <p:spPr bwMode="auto">
              <a:xfrm>
                <a:off x="1828799" y="2945382"/>
                <a:ext cx="764275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latin typeface="Arial" charset="0"/>
                  </a:rPr>
                  <a:t>100</a:t>
                </a:r>
                <a:endParaRPr lang="zh-TW" altLang="en-US" sz="2400">
                  <a:latin typeface="Arial" charset="0"/>
                </a:endParaRPr>
              </a:p>
            </p:txBody>
          </p:sp>
          <p:sp>
            <p:nvSpPr>
              <p:cNvPr id="96290" name="文字方塊 52"/>
              <p:cNvSpPr txBox="1">
                <a:spLocks noChangeArrowheads="1"/>
              </p:cNvSpPr>
              <p:nvPr/>
            </p:nvSpPr>
            <p:spPr bwMode="auto">
              <a:xfrm>
                <a:off x="2605251" y="2167398"/>
                <a:ext cx="697508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solidFill>
                      <a:srgbClr val="0033CC"/>
                    </a:solidFill>
                    <a:latin typeface="Arial" charset="0"/>
                  </a:rPr>
                  <a:t>46</a:t>
                </a:r>
                <a:endParaRPr lang="zh-TW" altLang="en-US" sz="2400">
                  <a:solidFill>
                    <a:srgbClr val="0033CC"/>
                  </a:solidFill>
                  <a:latin typeface="Arial" charset="0"/>
                </a:endParaRPr>
              </a:p>
            </p:txBody>
          </p:sp>
          <p:sp>
            <p:nvSpPr>
              <p:cNvPr id="96291" name="文字方塊 53"/>
              <p:cNvSpPr txBox="1">
                <a:spLocks noChangeArrowheads="1"/>
              </p:cNvSpPr>
              <p:nvPr/>
            </p:nvSpPr>
            <p:spPr bwMode="auto">
              <a:xfrm>
                <a:off x="2605246" y="1430341"/>
                <a:ext cx="722541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solidFill>
                      <a:srgbClr val="0033CC"/>
                    </a:solidFill>
                    <a:latin typeface="Arial" charset="0"/>
                  </a:rPr>
                  <a:t>154</a:t>
                </a:r>
                <a:endParaRPr lang="zh-TW" altLang="en-US" sz="2400">
                  <a:solidFill>
                    <a:srgbClr val="0033CC"/>
                  </a:solidFill>
                  <a:latin typeface="Arial" charset="0"/>
                </a:endParaRPr>
              </a:p>
            </p:txBody>
          </p:sp>
          <p:sp>
            <p:nvSpPr>
              <p:cNvPr id="96292" name="文字方塊 51"/>
              <p:cNvSpPr txBox="1">
                <a:spLocks noChangeArrowheads="1"/>
              </p:cNvSpPr>
              <p:nvPr/>
            </p:nvSpPr>
            <p:spPr bwMode="auto">
              <a:xfrm>
                <a:off x="2634934" y="2920361"/>
                <a:ext cx="695120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latin typeface="Arial" charset="0"/>
                  </a:rPr>
                  <a:t>200</a:t>
                </a:r>
                <a:endParaRPr lang="zh-TW" altLang="en-US" sz="2400">
                  <a:latin typeface="Arial" charset="0"/>
                </a:endParaRPr>
              </a:p>
            </p:txBody>
          </p:sp>
        </p:grpSp>
      </p:grpSp>
      <p:sp>
        <p:nvSpPr>
          <p:cNvPr id="96267" name="文字方塊 47"/>
          <p:cNvSpPr txBox="1">
            <a:spLocks noChangeArrowheads="1"/>
          </p:cNvSpPr>
          <p:nvPr/>
        </p:nvSpPr>
        <p:spPr bwMode="auto">
          <a:xfrm>
            <a:off x="6478588" y="2849563"/>
            <a:ext cx="1936750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TPR = 0.77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FPR = 0.77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PPV = 0.50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F1 = 0.61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ACC = 0.50</a:t>
            </a:r>
            <a:endParaRPr lang="zh-TW" altLang="en-US" sz="2000">
              <a:latin typeface="Arial" charset="0"/>
            </a:endParaRPr>
          </a:p>
        </p:txBody>
      </p:sp>
      <p:graphicFrame>
        <p:nvGraphicFramePr>
          <p:cNvPr id="96268" name="Object 6"/>
          <p:cNvGraphicFramePr>
            <a:graphicFrameLocks noChangeAspect="1"/>
          </p:cNvGraphicFramePr>
          <p:nvPr/>
        </p:nvGraphicFramePr>
        <p:xfrm>
          <a:off x="8972551" y="4659313"/>
          <a:ext cx="1446213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977900" imgH="355600" progId="Equation.3">
                  <p:embed/>
                </p:oleObj>
              </mc:Choice>
              <mc:Fallback>
                <p:oleObj name="Equation" r:id="rId3" imgW="977900" imgH="355600" progId="Equation.3">
                  <p:embed/>
                  <p:pic>
                    <p:nvPicPr>
                      <p:cNvPr id="96268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72551" y="4659313"/>
                        <a:ext cx="1446213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6269" name="文字方塊 38"/>
          <p:cNvSpPr txBox="1">
            <a:spLocks noChangeArrowheads="1"/>
          </p:cNvSpPr>
          <p:nvPr/>
        </p:nvSpPr>
        <p:spPr bwMode="auto">
          <a:xfrm>
            <a:off x="6216651" y="4591051"/>
            <a:ext cx="2824163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600" b="1">
                <a:solidFill>
                  <a:srgbClr val="FF0000"/>
                </a:solidFill>
                <a:latin typeface="Arial" charset="0"/>
              </a:rPr>
              <a:t>Recall </a:t>
            </a:r>
            <a:br>
              <a:rPr lang="en-US" altLang="zh-TW" sz="1600" b="1">
                <a:solidFill>
                  <a:srgbClr val="FF0000"/>
                </a:solidFill>
                <a:latin typeface="Arial" charset="0"/>
              </a:rPr>
            </a:br>
            <a:r>
              <a:rPr lang="en-US" altLang="zh-TW" sz="1600">
                <a:solidFill>
                  <a:srgbClr val="FF0000"/>
                </a:solidFill>
                <a:latin typeface="Arial" charset="0"/>
              </a:rPr>
              <a:t>= True Positive Rate (TPR)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600">
                <a:solidFill>
                  <a:srgbClr val="FF0000"/>
                </a:solidFill>
                <a:latin typeface="Arial" charset="0"/>
              </a:rPr>
              <a:t>= </a:t>
            </a:r>
            <a:r>
              <a:rPr lang="en-US" altLang="zh-TW" sz="1600" u="sng">
                <a:solidFill>
                  <a:srgbClr val="FF0000"/>
                </a:solidFill>
                <a:latin typeface="Arial" charset="0"/>
              </a:rPr>
              <a:t>Sensitivity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600">
                <a:solidFill>
                  <a:srgbClr val="FF0000"/>
                </a:solidFill>
                <a:latin typeface="Arial" charset="0"/>
              </a:rPr>
              <a:t>= Hit Rate</a:t>
            </a:r>
            <a:endParaRPr lang="zh-TW" altLang="en-US" sz="160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43" name="圓角矩形 40"/>
          <p:cNvSpPr/>
          <p:nvPr/>
        </p:nvSpPr>
        <p:spPr>
          <a:xfrm>
            <a:off x="2147888" y="600076"/>
            <a:ext cx="900112" cy="2193925"/>
          </a:xfrm>
          <a:prstGeom prst="roundRect">
            <a:avLst>
              <a:gd name="adj" fmla="val 10246"/>
            </a:avLst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4" name="圓角矩形 39"/>
          <p:cNvSpPr/>
          <p:nvPr/>
        </p:nvSpPr>
        <p:spPr>
          <a:xfrm>
            <a:off x="2078038" y="554039"/>
            <a:ext cx="2493962" cy="923925"/>
          </a:xfrm>
          <a:prstGeom prst="roundRect">
            <a:avLst>
              <a:gd name="adj" fmla="val 12259"/>
            </a:avLst>
          </a:prstGeom>
          <a:noFill/>
          <a:ln>
            <a:solidFill>
              <a:srgbClr val="0033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7" name="圓角矩形 40"/>
          <p:cNvSpPr/>
          <p:nvPr/>
        </p:nvSpPr>
        <p:spPr>
          <a:xfrm>
            <a:off x="6467476" y="614364"/>
            <a:ext cx="900113" cy="2193925"/>
          </a:xfrm>
          <a:prstGeom prst="roundRect">
            <a:avLst>
              <a:gd name="adj" fmla="val 10246"/>
            </a:avLst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8" name="圓角矩形 39"/>
          <p:cNvSpPr/>
          <p:nvPr/>
        </p:nvSpPr>
        <p:spPr>
          <a:xfrm>
            <a:off x="6399214" y="568326"/>
            <a:ext cx="2492375" cy="923925"/>
          </a:xfrm>
          <a:prstGeom prst="roundRect">
            <a:avLst>
              <a:gd name="adj" fmla="val 12259"/>
            </a:avLst>
          </a:prstGeom>
          <a:noFill/>
          <a:ln>
            <a:solidFill>
              <a:srgbClr val="0033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96274" name="文字方塊 36"/>
          <p:cNvSpPr txBox="1">
            <a:spLocks noChangeArrowheads="1"/>
          </p:cNvSpPr>
          <p:nvPr/>
        </p:nvSpPr>
        <p:spPr bwMode="auto">
          <a:xfrm>
            <a:off x="6183314" y="5749925"/>
            <a:ext cx="3144837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400" b="1">
                <a:solidFill>
                  <a:srgbClr val="0033CC"/>
                </a:solidFill>
                <a:latin typeface="Arial" charset="0"/>
              </a:rPr>
              <a:t>Precision </a:t>
            </a:r>
            <a:br>
              <a:rPr lang="en-US" altLang="zh-TW" sz="1400" b="1">
                <a:solidFill>
                  <a:srgbClr val="0033CC"/>
                </a:solidFill>
                <a:latin typeface="Arial" charset="0"/>
              </a:rPr>
            </a:br>
            <a:r>
              <a:rPr lang="en-US" altLang="zh-TW" sz="1400">
                <a:solidFill>
                  <a:srgbClr val="0033CC"/>
                </a:solidFill>
                <a:latin typeface="Arial" charset="0"/>
              </a:rPr>
              <a:t>= Positive Predictive Value (PPV)</a:t>
            </a:r>
            <a:endParaRPr lang="zh-TW" altLang="en-US" sz="1400">
              <a:solidFill>
                <a:srgbClr val="0033CC"/>
              </a:solidFill>
              <a:latin typeface="Arial" charset="0"/>
            </a:endParaRPr>
          </a:p>
        </p:txBody>
      </p:sp>
      <p:graphicFrame>
        <p:nvGraphicFramePr>
          <p:cNvPr id="96275" name="Object 5"/>
          <p:cNvGraphicFramePr>
            <a:graphicFrameLocks noChangeAspect="1"/>
          </p:cNvGraphicFramePr>
          <p:nvPr/>
        </p:nvGraphicFramePr>
        <p:xfrm>
          <a:off x="9029701" y="5881688"/>
          <a:ext cx="1419225" cy="423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117600" imgH="330200" progId="Equation.3">
                  <p:embed/>
                </p:oleObj>
              </mc:Choice>
              <mc:Fallback>
                <p:oleObj name="Equation" r:id="rId5" imgW="1117600" imgH="330200" progId="Equation.3">
                  <p:embed/>
                  <p:pic>
                    <p:nvPicPr>
                      <p:cNvPr id="96275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29701" y="5881688"/>
                        <a:ext cx="1419225" cy="4238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" name="圓角矩形 40"/>
          <p:cNvSpPr/>
          <p:nvPr/>
        </p:nvSpPr>
        <p:spPr>
          <a:xfrm>
            <a:off x="2147888" y="2909888"/>
            <a:ext cx="1858962" cy="322262"/>
          </a:xfrm>
          <a:prstGeom prst="roundRect">
            <a:avLst>
              <a:gd name="adj" fmla="val 10246"/>
            </a:avLst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4" name="圓角矩形 40"/>
          <p:cNvSpPr/>
          <p:nvPr/>
        </p:nvSpPr>
        <p:spPr>
          <a:xfrm>
            <a:off x="6178551" y="4654551"/>
            <a:ext cx="4327525" cy="957263"/>
          </a:xfrm>
          <a:prstGeom prst="roundRect">
            <a:avLst>
              <a:gd name="adj" fmla="val 10246"/>
            </a:avLst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5" name="圓角矩形 39"/>
          <p:cNvSpPr/>
          <p:nvPr/>
        </p:nvSpPr>
        <p:spPr>
          <a:xfrm>
            <a:off x="2149476" y="3775075"/>
            <a:ext cx="2493963" cy="833438"/>
          </a:xfrm>
          <a:prstGeom prst="roundRect">
            <a:avLst>
              <a:gd name="adj" fmla="val 8509"/>
            </a:avLst>
          </a:prstGeom>
          <a:noFill/>
          <a:ln>
            <a:solidFill>
              <a:srgbClr val="0033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6" name="圓角矩形 39"/>
          <p:cNvSpPr/>
          <p:nvPr/>
        </p:nvSpPr>
        <p:spPr>
          <a:xfrm>
            <a:off x="6181726" y="5670550"/>
            <a:ext cx="4335463" cy="833438"/>
          </a:xfrm>
          <a:prstGeom prst="roundRect">
            <a:avLst>
              <a:gd name="adj" fmla="val 8509"/>
            </a:avLst>
          </a:prstGeom>
          <a:noFill/>
          <a:ln>
            <a:solidFill>
              <a:srgbClr val="0033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9" name="圓角矩形 40"/>
          <p:cNvSpPr/>
          <p:nvPr/>
        </p:nvSpPr>
        <p:spPr>
          <a:xfrm>
            <a:off x="6438901" y="2889251"/>
            <a:ext cx="1858963" cy="322263"/>
          </a:xfrm>
          <a:prstGeom prst="roundRect">
            <a:avLst>
              <a:gd name="adj" fmla="val 10246"/>
            </a:avLst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0" name="圓角矩形 39"/>
          <p:cNvSpPr/>
          <p:nvPr/>
        </p:nvSpPr>
        <p:spPr>
          <a:xfrm>
            <a:off x="6424614" y="3535364"/>
            <a:ext cx="2357437" cy="274637"/>
          </a:xfrm>
          <a:prstGeom prst="roundRect">
            <a:avLst>
              <a:gd name="adj" fmla="val 8509"/>
            </a:avLst>
          </a:prstGeom>
          <a:noFill/>
          <a:ln>
            <a:solidFill>
              <a:srgbClr val="0033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0374192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6F107CBC-6835-174D-BD6C-F1A8DFB84025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98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grpSp>
        <p:nvGrpSpPr>
          <p:cNvPr id="97283" name="群組 58"/>
          <p:cNvGrpSpPr>
            <a:grpSpLocks/>
          </p:cNvGrpSpPr>
          <p:nvPr/>
        </p:nvGrpSpPr>
        <p:grpSpPr bwMode="auto">
          <a:xfrm>
            <a:off x="6507164" y="177800"/>
            <a:ext cx="2416175" cy="2617788"/>
            <a:chOff x="367239" y="365963"/>
            <a:chExt cx="2416895" cy="2617997"/>
          </a:xfrm>
        </p:grpSpPr>
        <p:sp>
          <p:nvSpPr>
            <p:cNvPr id="97313" name="文字方塊 47"/>
            <p:cNvSpPr txBox="1">
              <a:spLocks noChangeArrowheads="1"/>
            </p:cNvSpPr>
            <p:nvPr/>
          </p:nvSpPr>
          <p:spPr bwMode="auto">
            <a:xfrm>
              <a:off x="736976" y="365963"/>
              <a:ext cx="92796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2400" b="1">
                  <a:latin typeface="Arial" charset="0"/>
                </a:rPr>
                <a:t>C’</a:t>
              </a:r>
              <a:endParaRPr lang="zh-TW" altLang="en-US" sz="2400" b="1">
                <a:latin typeface="Arial" charset="0"/>
              </a:endParaRPr>
            </a:p>
          </p:txBody>
        </p:sp>
        <p:grpSp>
          <p:nvGrpSpPr>
            <p:cNvPr id="97314" name="群組 27"/>
            <p:cNvGrpSpPr>
              <a:grpSpLocks/>
            </p:cNvGrpSpPr>
            <p:nvPr/>
          </p:nvGrpSpPr>
          <p:grpSpPr bwMode="auto">
            <a:xfrm>
              <a:off x="367239" y="862171"/>
              <a:ext cx="2416895" cy="2121789"/>
              <a:chOff x="913159" y="1285259"/>
              <a:chExt cx="2416895" cy="2121789"/>
            </a:xfrm>
          </p:grpSpPr>
          <p:sp>
            <p:nvSpPr>
              <p:cNvPr id="34" name="矩形 33"/>
              <p:cNvSpPr/>
              <p:nvPr/>
            </p:nvSpPr>
            <p:spPr bwMode="auto">
              <a:xfrm>
                <a:off x="927450" y="1285979"/>
                <a:ext cx="816218" cy="774762"/>
              </a:xfrm>
              <a:prstGeom prst="rect">
                <a:avLst/>
              </a:prstGeom>
              <a:solidFill>
                <a:srgbClr val="FF993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altLang="zh-TW">
                    <a:latin typeface="Calibri" pitchFamily="34" charset="0"/>
                  </a:rPr>
                  <a:t>76</a:t>
                </a:r>
                <a:br>
                  <a:rPr lang="en-US" altLang="zh-TW">
                    <a:latin typeface="Calibri" pitchFamily="34" charset="0"/>
                  </a:rPr>
                </a:br>
                <a:r>
                  <a:rPr lang="en-US" altLang="zh-TW">
                    <a:latin typeface="Calibri" pitchFamily="34" charset="0"/>
                  </a:rPr>
                  <a:t>(TP)</a:t>
                </a:r>
                <a:endParaRPr lang="zh-TW" altLang="en-US">
                  <a:latin typeface="Calibri" pitchFamily="34" charset="0"/>
                </a:endParaRPr>
              </a:p>
            </p:txBody>
          </p:sp>
          <p:sp>
            <p:nvSpPr>
              <p:cNvPr id="35" name="矩形 34"/>
              <p:cNvSpPr/>
              <p:nvPr/>
            </p:nvSpPr>
            <p:spPr bwMode="auto">
              <a:xfrm>
                <a:off x="927450" y="2117895"/>
                <a:ext cx="816218" cy="776349"/>
              </a:xfrm>
              <a:prstGeom prst="rect">
                <a:avLst/>
              </a:prstGeom>
              <a:solidFill>
                <a:srgbClr val="99FF9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altLang="zh-TW">
                    <a:latin typeface="Calibri" pitchFamily="34" charset="0"/>
                  </a:rPr>
                  <a:t>24</a:t>
                </a:r>
                <a:br>
                  <a:rPr lang="en-US" altLang="zh-TW">
                    <a:latin typeface="Calibri" pitchFamily="34" charset="0"/>
                  </a:rPr>
                </a:br>
                <a:r>
                  <a:rPr lang="en-US" altLang="zh-TW">
                    <a:latin typeface="Calibri" pitchFamily="34" charset="0"/>
                  </a:rPr>
                  <a:t>(FN)</a:t>
                </a:r>
                <a:endParaRPr lang="zh-TW" altLang="en-US">
                  <a:latin typeface="Calibri" pitchFamily="34" charset="0"/>
                </a:endParaRPr>
              </a:p>
            </p:txBody>
          </p:sp>
          <p:sp>
            <p:nvSpPr>
              <p:cNvPr id="36" name="矩形 35"/>
              <p:cNvSpPr/>
              <p:nvPr/>
            </p:nvSpPr>
            <p:spPr bwMode="auto">
              <a:xfrm>
                <a:off x="1804011" y="1285979"/>
                <a:ext cx="816218" cy="774762"/>
              </a:xfrm>
              <a:prstGeom prst="rect">
                <a:avLst/>
              </a:prstGeom>
              <a:solidFill>
                <a:srgbClr val="FF999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altLang="zh-TW">
                    <a:latin typeface="Calibri" pitchFamily="34" charset="0"/>
                  </a:rPr>
                  <a:t>12</a:t>
                </a:r>
                <a:br>
                  <a:rPr lang="en-US" altLang="zh-TW">
                    <a:latin typeface="Calibri" pitchFamily="34" charset="0"/>
                  </a:rPr>
                </a:br>
                <a:r>
                  <a:rPr lang="en-US" altLang="zh-TW">
                    <a:latin typeface="Calibri" pitchFamily="34" charset="0"/>
                  </a:rPr>
                  <a:t>(FP)</a:t>
                </a:r>
                <a:endParaRPr lang="zh-TW" altLang="en-US">
                  <a:latin typeface="Calibri" pitchFamily="34" charset="0"/>
                </a:endParaRPr>
              </a:p>
            </p:txBody>
          </p:sp>
          <p:sp>
            <p:nvSpPr>
              <p:cNvPr id="37" name="矩形 36"/>
              <p:cNvSpPr/>
              <p:nvPr/>
            </p:nvSpPr>
            <p:spPr bwMode="auto">
              <a:xfrm>
                <a:off x="1804011" y="2117895"/>
                <a:ext cx="816218" cy="776349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altLang="zh-TW">
                    <a:latin typeface="Calibri" pitchFamily="34" charset="0"/>
                  </a:rPr>
                  <a:t>88</a:t>
                </a:r>
                <a:br>
                  <a:rPr lang="en-US" altLang="zh-TW">
                    <a:latin typeface="Calibri" pitchFamily="34" charset="0"/>
                  </a:rPr>
                </a:br>
                <a:r>
                  <a:rPr lang="en-US" altLang="zh-TW">
                    <a:latin typeface="Calibri" pitchFamily="34" charset="0"/>
                  </a:rPr>
                  <a:t>(TN)</a:t>
                </a:r>
                <a:endParaRPr lang="zh-TW" altLang="en-US">
                  <a:latin typeface="Calibri" pitchFamily="34" charset="0"/>
                </a:endParaRPr>
              </a:p>
            </p:txBody>
          </p:sp>
          <p:sp>
            <p:nvSpPr>
              <p:cNvPr id="97319" name="文字方塊 48"/>
              <p:cNvSpPr txBox="1">
                <a:spLocks noChangeArrowheads="1"/>
              </p:cNvSpPr>
              <p:nvPr/>
            </p:nvSpPr>
            <p:spPr bwMode="auto">
              <a:xfrm>
                <a:off x="913159" y="2945383"/>
                <a:ext cx="779164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latin typeface="Arial" charset="0"/>
                  </a:rPr>
                  <a:t>100</a:t>
                </a:r>
                <a:endParaRPr lang="zh-TW" altLang="en-US" sz="2400">
                  <a:latin typeface="Arial" charset="0"/>
                </a:endParaRPr>
              </a:p>
            </p:txBody>
          </p:sp>
          <p:sp>
            <p:nvSpPr>
              <p:cNvPr id="97320" name="文字方塊 51"/>
              <p:cNvSpPr txBox="1">
                <a:spLocks noChangeArrowheads="1"/>
              </p:cNvSpPr>
              <p:nvPr/>
            </p:nvSpPr>
            <p:spPr bwMode="auto">
              <a:xfrm>
                <a:off x="1828799" y="2945382"/>
                <a:ext cx="764275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latin typeface="Arial" charset="0"/>
                  </a:rPr>
                  <a:t>100</a:t>
                </a:r>
                <a:endParaRPr lang="zh-TW" altLang="en-US" sz="2400">
                  <a:latin typeface="Arial" charset="0"/>
                </a:endParaRPr>
              </a:p>
            </p:txBody>
          </p:sp>
          <p:sp>
            <p:nvSpPr>
              <p:cNvPr id="97321" name="文字方塊 52"/>
              <p:cNvSpPr txBox="1">
                <a:spLocks noChangeArrowheads="1"/>
              </p:cNvSpPr>
              <p:nvPr/>
            </p:nvSpPr>
            <p:spPr bwMode="auto">
              <a:xfrm>
                <a:off x="2605251" y="2167398"/>
                <a:ext cx="697508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solidFill>
                      <a:srgbClr val="0033CC"/>
                    </a:solidFill>
                    <a:latin typeface="Arial" charset="0"/>
                  </a:rPr>
                  <a:t>112</a:t>
                </a:r>
                <a:endParaRPr lang="zh-TW" altLang="en-US" sz="2400">
                  <a:solidFill>
                    <a:srgbClr val="0033CC"/>
                  </a:solidFill>
                  <a:latin typeface="Arial" charset="0"/>
                </a:endParaRPr>
              </a:p>
            </p:txBody>
          </p:sp>
          <p:sp>
            <p:nvSpPr>
              <p:cNvPr id="97322" name="文字方塊 53"/>
              <p:cNvSpPr txBox="1">
                <a:spLocks noChangeArrowheads="1"/>
              </p:cNvSpPr>
              <p:nvPr/>
            </p:nvSpPr>
            <p:spPr bwMode="auto">
              <a:xfrm>
                <a:off x="2605246" y="1430341"/>
                <a:ext cx="722541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solidFill>
                      <a:srgbClr val="0033CC"/>
                    </a:solidFill>
                    <a:latin typeface="Arial" charset="0"/>
                  </a:rPr>
                  <a:t>88</a:t>
                </a:r>
                <a:endParaRPr lang="zh-TW" altLang="en-US" sz="2400">
                  <a:solidFill>
                    <a:srgbClr val="0033CC"/>
                  </a:solidFill>
                  <a:latin typeface="Arial" charset="0"/>
                </a:endParaRPr>
              </a:p>
            </p:txBody>
          </p:sp>
          <p:sp>
            <p:nvSpPr>
              <p:cNvPr id="97323" name="文字方塊 51"/>
              <p:cNvSpPr txBox="1">
                <a:spLocks noChangeArrowheads="1"/>
              </p:cNvSpPr>
              <p:nvPr/>
            </p:nvSpPr>
            <p:spPr bwMode="auto">
              <a:xfrm>
                <a:off x="2634934" y="2920361"/>
                <a:ext cx="695120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latin typeface="Arial" charset="0"/>
                  </a:rPr>
                  <a:t>200</a:t>
                </a:r>
                <a:endParaRPr lang="zh-TW" altLang="en-US" sz="2400">
                  <a:latin typeface="Arial" charset="0"/>
                </a:endParaRPr>
              </a:p>
            </p:txBody>
          </p:sp>
        </p:grpSp>
      </p:grpSp>
      <p:sp>
        <p:nvSpPr>
          <p:cNvPr id="97284" name="文字方塊 47"/>
          <p:cNvSpPr txBox="1">
            <a:spLocks noChangeArrowheads="1"/>
          </p:cNvSpPr>
          <p:nvPr/>
        </p:nvSpPr>
        <p:spPr bwMode="auto">
          <a:xfrm>
            <a:off x="6478588" y="2849563"/>
            <a:ext cx="1936750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TPR = 0.76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FPR = 0.12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PPV = 0.86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F1 = 0.81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ACC = 0.82</a:t>
            </a:r>
            <a:endParaRPr lang="zh-TW" altLang="en-US" sz="2000">
              <a:latin typeface="Arial" charset="0"/>
            </a:endParaRPr>
          </a:p>
        </p:txBody>
      </p:sp>
      <p:grpSp>
        <p:nvGrpSpPr>
          <p:cNvPr id="97285" name="群組 58"/>
          <p:cNvGrpSpPr>
            <a:grpSpLocks/>
          </p:cNvGrpSpPr>
          <p:nvPr/>
        </p:nvGrpSpPr>
        <p:grpSpPr bwMode="auto">
          <a:xfrm>
            <a:off x="2278064" y="166689"/>
            <a:ext cx="2416175" cy="2617787"/>
            <a:chOff x="367239" y="365963"/>
            <a:chExt cx="2416895" cy="2617997"/>
          </a:xfrm>
        </p:grpSpPr>
        <p:sp>
          <p:nvSpPr>
            <p:cNvPr id="97302" name="文字方塊 47"/>
            <p:cNvSpPr txBox="1">
              <a:spLocks noChangeArrowheads="1"/>
            </p:cNvSpPr>
            <p:nvPr/>
          </p:nvSpPr>
          <p:spPr bwMode="auto">
            <a:xfrm>
              <a:off x="736976" y="365963"/>
              <a:ext cx="92796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2400" b="1">
                  <a:latin typeface="Arial" charset="0"/>
                </a:rPr>
                <a:t>C</a:t>
              </a:r>
              <a:endParaRPr lang="zh-TW" altLang="en-US" sz="2400" b="1">
                <a:latin typeface="Arial" charset="0"/>
              </a:endParaRPr>
            </a:p>
          </p:txBody>
        </p:sp>
        <p:grpSp>
          <p:nvGrpSpPr>
            <p:cNvPr id="97303" name="群組 27"/>
            <p:cNvGrpSpPr>
              <a:grpSpLocks/>
            </p:cNvGrpSpPr>
            <p:nvPr/>
          </p:nvGrpSpPr>
          <p:grpSpPr bwMode="auto">
            <a:xfrm>
              <a:off x="367239" y="862171"/>
              <a:ext cx="2416895" cy="2121789"/>
              <a:chOff x="913159" y="1285259"/>
              <a:chExt cx="2416895" cy="2121789"/>
            </a:xfrm>
          </p:grpSpPr>
          <p:sp>
            <p:nvSpPr>
              <p:cNvPr id="47" name="矩形 46"/>
              <p:cNvSpPr/>
              <p:nvPr/>
            </p:nvSpPr>
            <p:spPr bwMode="auto">
              <a:xfrm>
                <a:off x="927450" y="1285978"/>
                <a:ext cx="816218" cy="774762"/>
              </a:xfrm>
              <a:prstGeom prst="rect">
                <a:avLst/>
              </a:prstGeom>
              <a:solidFill>
                <a:srgbClr val="FF993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altLang="zh-TW">
                    <a:latin typeface="Calibri" pitchFamily="34" charset="0"/>
                  </a:rPr>
                  <a:t>24</a:t>
                </a:r>
                <a:br>
                  <a:rPr lang="en-US" altLang="zh-TW">
                    <a:latin typeface="Calibri" pitchFamily="34" charset="0"/>
                  </a:rPr>
                </a:br>
                <a:r>
                  <a:rPr lang="en-US" altLang="zh-TW">
                    <a:latin typeface="Calibri" pitchFamily="34" charset="0"/>
                  </a:rPr>
                  <a:t>(TP)</a:t>
                </a:r>
                <a:endParaRPr lang="zh-TW" altLang="en-US">
                  <a:latin typeface="Calibri" pitchFamily="34" charset="0"/>
                </a:endParaRPr>
              </a:p>
            </p:txBody>
          </p:sp>
          <p:sp>
            <p:nvSpPr>
              <p:cNvPr id="48" name="矩形 47"/>
              <p:cNvSpPr/>
              <p:nvPr/>
            </p:nvSpPr>
            <p:spPr bwMode="auto">
              <a:xfrm>
                <a:off x="927450" y="2117895"/>
                <a:ext cx="816218" cy="776350"/>
              </a:xfrm>
              <a:prstGeom prst="rect">
                <a:avLst/>
              </a:prstGeom>
              <a:solidFill>
                <a:srgbClr val="99FF9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altLang="zh-TW">
                    <a:latin typeface="Calibri" pitchFamily="34" charset="0"/>
                  </a:rPr>
                  <a:t>76</a:t>
                </a:r>
                <a:br>
                  <a:rPr lang="en-US" altLang="zh-TW">
                    <a:latin typeface="Calibri" pitchFamily="34" charset="0"/>
                  </a:rPr>
                </a:br>
                <a:r>
                  <a:rPr lang="en-US" altLang="zh-TW">
                    <a:latin typeface="Calibri" pitchFamily="34" charset="0"/>
                  </a:rPr>
                  <a:t>(FN)</a:t>
                </a:r>
                <a:endParaRPr lang="zh-TW" altLang="en-US">
                  <a:latin typeface="Calibri" pitchFamily="34" charset="0"/>
                </a:endParaRPr>
              </a:p>
            </p:txBody>
          </p:sp>
          <p:sp>
            <p:nvSpPr>
              <p:cNvPr id="49" name="矩形 48"/>
              <p:cNvSpPr/>
              <p:nvPr/>
            </p:nvSpPr>
            <p:spPr bwMode="auto">
              <a:xfrm>
                <a:off x="1804011" y="1285978"/>
                <a:ext cx="816218" cy="774762"/>
              </a:xfrm>
              <a:prstGeom prst="rect">
                <a:avLst/>
              </a:prstGeom>
              <a:solidFill>
                <a:srgbClr val="FF999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altLang="zh-TW">
                    <a:latin typeface="Calibri" pitchFamily="34" charset="0"/>
                  </a:rPr>
                  <a:t>88</a:t>
                </a:r>
                <a:br>
                  <a:rPr lang="en-US" altLang="zh-TW">
                    <a:latin typeface="Calibri" pitchFamily="34" charset="0"/>
                  </a:rPr>
                </a:br>
                <a:r>
                  <a:rPr lang="en-US" altLang="zh-TW">
                    <a:latin typeface="Calibri" pitchFamily="34" charset="0"/>
                  </a:rPr>
                  <a:t>(FP)</a:t>
                </a:r>
                <a:endParaRPr lang="zh-TW" altLang="en-US">
                  <a:latin typeface="Calibri" pitchFamily="34" charset="0"/>
                </a:endParaRPr>
              </a:p>
            </p:txBody>
          </p:sp>
          <p:sp>
            <p:nvSpPr>
              <p:cNvPr id="50" name="矩形 49"/>
              <p:cNvSpPr/>
              <p:nvPr/>
            </p:nvSpPr>
            <p:spPr bwMode="auto">
              <a:xfrm>
                <a:off x="1804011" y="2117895"/>
                <a:ext cx="816218" cy="776350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altLang="zh-TW">
                    <a:latin typeface="Calibri" pitchFamily="34" charset="0"/>
                  </a:rPr>
                  <a:t>12</a:t>
                </a:r>
                <a:br>
                  <a:rPr lang="en-US" altLang="zh-TW">
                    <a:latin typeface="Calibri" pitchFamily="34" charset="0"/>
                  </a:rPr>
                </a:br>
                <a:r>
                  <a:rPr lang="en-US" altLang="zh-TW">
                    <a:latin typeface="Calibri" pitchFamily="34" charset="0"/>
                  </a:rPr>
                  <a:t>(TN)</a:t>
                </a:r>
                <a:endParaRPr lang="zh-TW" altLang="en-US">
                  <a:latin typeface="Calibri" pitchFamily="34" charset="0"/>
                </a:endParaRPr>
              </a:p>
            </p:txBody>
          </p:sp>
          <p:sp>
            <p:nvSpPr>
              <p:cNvPr id="97308" name="文字方塊 48"/>
              <p:cNvSpPr txBox="1">
                <a:spLocks noChangeArrowheads="1"/>
              </p:cNvSpPr>
              <p:nvPr/>
            </p:nvSpPr>
            <p:spPr bwMode="auto">
              <a:xfrm>
                <a:off x="913159" y="2945383"/>
                <a:ext cx="779164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latin typeface="Arial" charset="0"/>
                  </a:rPr>
                  <a:t>100</a:t>
                </a:r>
                <a:endParaRPr lang="zh-TW" altLang="en-US" sz="2400">
                  <a:latin typeface="Arial" charset="0"/>
                </a:endParaRPr>
              </a:p>
            </p:txBody>
          </p:sp>
          <p:sp>
            <p:nvSpPr>
              <p:cNvPr id="97309" name="文字方塊 51"/>
              <p:cNvSpPr txBox="1">
                <a:spLocks noChangeArrowheads="1"/>
              </p:cNvSpPr>
              <p:nvPr/>
            </p:nvSpPr>
            <p:spPr bwMode="auto">
              <a:xfrm>
                <a:off x="1828799" y="2945382"/>
                <a:ext cx="764275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latin typeface="Arial" charset="0"/>
                  </a:rPr>
                  <a:t>100</a:t>
                </a:r>
                <a:endParaRPr lang="zh-TW" altLang="en-US" sz="2400">
                  <a:latin typeface="Arial" charset="0"/>
                </a:endParaRPr>
              </a:p>
            </p:txBody>
          </p:sp>
          <p:sp>
            <p:nvSpPr>
              <p:cNvPr id="97310" name="文字方塊 52"/>
              <p:cNvSpPr txBox="1">
                <a:spLocks noChangeArrowheads="1"/>
              </p:cNvSpPr>
              <p:nvPr/>
            </p:nvSpPr>
            <p:spPr bwMode="auto">
              <a:xfrm>
                <a:off x="2605251" y="2167398"/>
                <a:ext cx="697508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solidFill>
                      <a:srgbClr val="0033CC"/>
                    </a:solidFill>
                    <a:latin typeface="Arial" charset="0"/>
                  </a:rPr>
                  <a:t>88</a:t>
                </a:r>
                <a:endParaRPr lang="zh-TW" altLang="en-US" sz="2400">
                  <a:solidFill>
                    <a:srgbClr val="0033CC"/>
                  </a:solidFill>
                  <a:latin typeface="Arial" charset="0"/>
                </a:endParaRPr>
              </a:p>
            </p:txBody>
          </p:sp>
          <p:sp>
            <p:nvSpPr>
              <p:cNvPr id="97311" name="文字方塊 53"/>
              <p:cNvSpPr txBox="1">
                <a:spLocks noChangeArrowheads="1"/>
              </p:cNvSpPr>
              <p:nvPr/>
            </p:nvSpPr>
            <p:spPr bwMode="auto">
              <a:xfrm>
                <a:off x="2605246" y="1430341"/>
                <a:ext cx="722541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solidFill>
                      <a:srgbClr val="0033CC"/>
                    </a:solidFill>
                    <a:latin typeface="Arial" charset="0"/>
                  </a:rPr>
                  <a:t>112</a:t>
                </a:r>
                <a:endParaRPr lang="zh-TW" altLang="en-US" sz="2400">
                  <a:solidFill>
                    <a:srgbClr val="0033CC"/>
                  </a:solidFill>
                  <a:latin typeface="Arial" charset="0"/>
                </a:endParaRPr>
              </a:p>
            </p:txBody>
          </p:sp>
          <p:sp>
            <p:nvSpPr>
              <p:cNvPr id="97312" name="文字方塊 51"/>
              <p:cNvSpPr txBox="1">
                <a:spLocks noChangeArrowheads="1"/>
              </p:cNvSpPr>
              <p:nvPr/>
            </p:nvSpPr>
            <p:spPr bwMode="auto">
              <a:xfrm>
                <a:off x="2634934" y="2920361"/>
                <a:ext cx="695120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latin typeface="Arial" charset="0"/>
                  </a:rPr>
                  <a:t>200</a:t>
                </a:r>
                <a:endParaRPr lang="zh-TW" altLang="en-US" sz="2400">
                  <a:latin typeface="Arial" charset="0"/>
                </a:endParaRPr>
              </a:p>
            </p:txBody>
          </p:sp>
        </p:grpSp>
      </p:grpSp>
      <p:sp>
        <p:nvSpPr>
          <p:cNvPr id="97286" name="文字方塊 47"/>
          <p:cNvSpPr txBox="1">
            <a:spLocks noChangeArrowheads="1"/>
          </p:cNvSpPr>
          <p:nvPr/>
        </p:nvSpPr>
        <p:spPr bwMode="auto">
          <a:xfrm>
            <a:off x="2249489" y="2838450"/>
            <a:ext cx="1938337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TPR = 0.24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FPR = 0.88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PPV = 0.21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F1 = 0.22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ACC = 0.18</a:t>
            </a:r>
            <a:endParaRPr lang="zh-TW" altLang="en-US" sz="2000">
              <a:latin typeface="Arial" charset="0"/>
            </a:endParaRPr>
          </a:p>
        </p:txBody>
      </p:sp>
      <p:sp>
        <p:nvSpPr>
          <p:cNvPr id="97287" name="文字方塊 32"/>
          <p:cNvSpPr txBox="1">
            <a:spLocks noChangeArrowheads="1"/>
          </p:cNvSpPr>
          <p:nvPr/>
        </p:nvSpPr>
        <p:spPr bwMode="auto">
          <a:xfrm>
            <a:off x="3917951" y="6611938"/>
            <a:ext cx="451167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000">
                <a:solidFill>
                  <a:srgbClr val="A6A6A6"/>
                </a:solidFill>
              </a:rPr>
              <a:t>Source:  </a:t>
            </a:r>
            <a:r>
              <a:rPr lang="en-US" altLang="zh-TW" sz="1000">
                <a:latin typeface="Arial" charset="0"/>
                <a:hlinkClick r:id="rId2"/>
              </a:rPr>
              <a:t>http://en.wikipedia.org/wiki/Receiver_operating_characteristic</a:t>
            </a:r>
            <a:endParaRPr lang="zh-TW" altLang="en-US" sz="1000">
              <a:solidFill>
                <a:srgbClr val="A6A6A6"/>
              </a:solidFill>
            </a:endParaRPr>
          </a:p>
        </p:txBody>
      </p:sp>
      <p:sp>
        <p:nvSpPr>
          <p:cNvPr id="30" name="圓角矩形 40"/>
          <p:cNvSpPr/>
          <p:nvPr/>
        </p:nvSpPr>
        <p:spPr>
          <a:xfrm>
            <a:off x="2239963" y="611189"/>
            <a:ext cx="900112" cy="2193925"/>
          </a:xfrm>
          <a:prstGeom prst="roundRect">
            <a:avLst>
              <a:gd name="adj" fmla="val 10246"/>
            </a:avLst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1" name="圓角矩形 39"/>
          <p:cNvSpPr/>
          <p:nvPr/>
        </p:nvSpPr>
        <p:spPr>
          <a:xfrm>
            <a:off x="2170113" y="565151"/>
            <a:ext cx="2493962" cy="923925"/>
          </a:xfrm>
          <a:prstGeom prst="roundRect">
            <a:avLst>
              <a:gd name="adj" fmla="val 12259"/>
            </a:avLst>
          </a:prstGeom>
          <a:noFill/>
          <a:ln>
            <a:solidFill>
              <a:srgbClr val="0033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2" name="圓角矩形 40"/>
          <p:cNvSpPr/>
          <p:nvPr/>
        </p:nvSpPr>
        <p:spPr>
          <a:xfrm>
            <a:off x="6465888" y="600076"/>
            <a:ext cx="900112" cy="2193925"/>
          </a:xfrm>
          <a:prstGeom prst="roundRect">
            <a:avLst>
              <a:gd name="adj" fmla="val 10246"/>
            </a:avLst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3" name="圓角矩形 39"/>
          <p:cNvSpPr/>
          <p:nvPr/>
        </p:nvSpPr>
        <p:spPr>
          <a:xfrm>
            <a:off x="6396038" y="554039"/>
            <a:ext cx="2493962" cy="923925"/>
          </a:xfrm>
          <a:prstGeom prst="roundRect">
            <a:avLst>
              <a:gd name="adj" fmla="val 12259"/>
            </a:avLst>
          </a:prstGeom>
          <a:noFill/>
          <a:ln>
            <a:solidFill>
              <a:srgbClr val="0033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graphicFrame>
        <p:nvGraphicFramePr>
          <p:cNvPr id="97292" name="Object 6"/>
          <p:cNvGraphicFramePr>
            <a:graphicFrameLocks noChangeAspect="1"/>
          </p:cNvGraphicFramePr>
          <p:nvPr/>
        </p:nvGraphicFramePr>
        <p:xfrm>
          <a:off x="8972551" y="4659313"/>
          <a:ext cx="1446213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977900" imgH="355600" progId="Equation.3">
                  <p:embed/>
                </p:oleObj>
              </mc:Choice>
              <mc:Fallback>
                <p:oleObj name="Equation" r:id="rId3" imgW="977900" imgH="355600" progId="Equation.3">
                  <p:embed/>
                  <p:pic>
                    <p:nvPicPr>
                      <p:cNvPr id="97292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72551" y="4659313"/>
                        <a:ext cx="1446213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7293" name="文字方塊 38"/>
          <p:cNvSpPr txBox="1">
            <a:spLocks noChangeArrowheads="1"/>
          </p:cNvSpPr>
          <p:nvPr/>
        </p:nvSpPr>
        <p:spPr bwMode="auto">
          <a:xfrm>
            <a:off x="6216651" y="4591051"/>
            <a:ext cx="2824163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600" b="1">
                <a:solidFill>
                  <a:srgbClr val="FF0000"/>
                </a:solidFill>
                <a:latin typeface="Arial" charset="0"/>
              </a:rPr>
              <a:t>Recall </a:t>
            </a:r>
            <a:br>
              <a:rPr lang="en-US" altLang="zh-TW" sz="1600" b="1">
                <a:solidFill>
                  <a:srgbClr val="FF0000"/>
                </a:solidFill>
                <a:latin typeface="Arial" charset="0"/>
              </a:rPr>
            </a:br>
            <a:r>
              <a:rPr lang="en-US" altLang="zh-TW" sz="1600">
                <a:solidFill>
                  <a:srgbClr val="FF0000"/>
                </a:solidFill>
                <a:latin typeface="Arial" charset="0"/>
              </a:rPr>
              <a:t>= True Positive Rate (TPR)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600">
                <a:solidFill>
                  <a:srgbClr val="FF0000"/>
                </a:solidFill>
                <a:latin typeface="Arial" charset="0"/>
              </a:rPr>
              <a:t>= </a:t>
            </a:r>
            <a:r>
              <a:rPr lang="en-US" altLang="zh-TW" sz="1600" u="sng">
                <a:solidFill>
                  <a:srgbClr val="FF0000"/>
                </a:solidFill>
                <a:latin typeface="Arial" charset="0"/>
              </a:rPr>
              <a:t>Sensitivity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600">
                <a:solidFill>
                  <a:srgbClr val="FF0000"/>
                </a:solidFill>
                <a:latin typeface="Arial" charset="0"/>
              </a:rPr>
              <a:t>= Hit Rate</a:t>
            </a:r>
            <a:endParaRPr lang="zh-TW" altLang="en-US" sz="160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97294" name="文字方塊 36"/>
          <p:cNvSpPr txBox="1">
            <a:spLocks noChangeArrowheads="1"/>
          </p:cNvSpPr>
          <p:nvPr/>
        </p:nvSpPr>
        <p:spPr bwMode="auto">
          <a:xfrm>
            <a:off x="6183314" y="5749925"/>
            <a:ext cx="3144837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400" b="1">
                <a:solidFill>
                  <a:srgbClr val="0033CC"/>
                </a:solidFill>
                <a:latin typeface="Arial" charset="0"/>
              </a:rPr>
              <a:t>Precision </a:t>
            </a:r>
            <a:br>
              <a:rPr lang="en-US" altLang="zh-TW" sz="1400" b="1">
                <a:solidFill>
                  <a:srgbClr val="0033CC"/>
                </a:solidFill>
                <a:latin typeface="Arial" charset="0"/>
              </a:rPr>
            </a:br>
            <a:r>
              <a:rPr lang="en-US" altLang="zh-TW" sz="1400">
                <a:solidFill>
                  <a:srgbClr val="0033CC"/>
                </a:solidFill>
                <a:latin typeface="Arial" charset="0"/>
              </a:rPr>
              <a:t>= Positive Predictive Value (PPV)</a:t>
            </a:r>
            <a:endParaRPr lang="zh-TW" altLang="en-US" sz="1400">
              <a:solidFill>
                <a:srgbClr val="0033CC"/>
              </a:solidFill>
              <a:latin typeface="Arial" charset="0"/>
            </a:endParaRPr>
          </a:p>
        </p:txBody>
      </p:sp>
      <p:graphicFrame>
        <p:nvGraphicFramePr>
          <p:cNvPr id="97295" name="Object 5"/>
          <p:cNvGraphicFramePr>
            <a:graphicFrameLocks noChangeAspect="1"/>
          </p:cNvGraphicFramePr>
          <p:nvPr/>
        </p:nvGraphicFramePr>
        <p:xfrm>
          <a:off x="9029701" y="5881688"/>
          <a:ext cx="1419225" cy="423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117600" imgH="330200" progId="Equation.3">
                  <p:embed/>
                </p:oleObj>
              </mc:Choice>
              <mc:Fallback>
                <p:oleObj name="Equation" r:id="rId5" imgW="1117600" imgH="330200" progId="Equation.3">
                  <p:embed/>
                  <p:pic>
                    <p:nvPicPr>
                      <p:cNvPr id="97295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29701" y="5881688"/>
                        <a:ext cx="1419225" cy="4238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" name="圓角矩形 40"/>
          <p:cNvSpPr/>
          <p:nvPr/>
        </p:nvSpPr>
        <p:spPr>
          <a:xfrm>
            <a:off x="6178551" y="4654551"/>
            <a:ext cx="4327525" cy="957263"/>
          </a:xfrm>
          <a:prstGeom prst="roundRect">
            <a:avLst>
              <a:gd name="adj" fmla="val 10246"/>
            </a:avLst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3" name="圓角矩形 39"/>
          <p:cNvSpPr/>
          <p:nvPr/>
        </p:nvSpPr>
        <p:spPr>
          <a:xfrm>
            <a:off x="6181726" y="5670550"/>
            <a:ext cx="4335463" cy="833438"/>
          </a:xfrm>
          <a:prstGeom prst="roundRect">
            <a:avLst>
              <a:gd name="adj" fmla="val 8509"/>
            </a:avLst>
          </a:prstGeom>
          <a:noFill/>
          <a:ln>
            <a:solidFill>
              <a:srgbClr val="0033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4" name="圓角矩形 40"/>
          <p:cNvSpPr/>
          <p:nvPr/>
        </p:nvSpPr>
        <p:spPr>
          <a:xfrm>
            <a:off x="2147888" y="2909888"/>
            <a:ext cx="1858962" cy="322262"/>
          </a:xfrm>
          <a:prstGeom prst="roundRect">
            <a:avLst>
              <a:gd name="adj" fmla="val 10246"/>
            </a:avLst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5" name="圓角矩形 39"/>
          <p:cNvSpPr/>
          <p:nvPr/>
        </p:nvSpPr>
        <p:spPr>
          <a:xfrm>
            <a:off x="2138363" y="3498851"/>
            <a:ext cx="2474912" cy="295275"/>
          </a:xfrm>
          <a:prstGeom prst="roundRect">
            <a:avLst>
              <a:gd name="adj" fmla="val 8509"/>
            </a:avLst>
          </a:prstGeom>
          <a:noFill/>
          <a:ln>
            <a:solidFill>
              <a:srgbClr val="0033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6" name="圓角矩形 40"/>
          <p:cNvSpPr/>
          <p:nvPr/>
        </p:nvSpPr>
        <p:spPr>
          <a:xfrm>
            <a:off x="6438901" y="2889251"/>
            <a:ext cx="1858963" cy="322263"/>
          </a:xfrm>
          <a:prstGeom prst="roundRect">
            <a:avLst>
              <a:gd name="adj" fmla="val 10246"/>
            </a:avLst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1" name="圓角矩形 39"/>
          <p:cNvSpPr/>
          <p:nvPr/>
        </p:nvSpPr>
        <p:spPr>
          <a:xfrm>
            <a:off x="6445251" y="3525838"/>
            <a:ext cx="2416175" cy="284162"/>
          </a:xfrm>
          <a:prstGeom prst="roundRect">
            <a:avLst>
              <a:gd name="adj" fmla="val 8509"/>
            </a:avLst>
          </a:prstGeom>
          <a:noFill/>
          <a:ln>
            <a:solidFill>
              <a:srgbClr val="0033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028907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D4793-8E89-27AD-CBB0-AA107D8E1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933" y="186268"/>
            <a:ext cx="11362267" cy="880532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+mn-lt"/>
              </a:rPr>
              <a:t>Enhancing Medicare Fraud Detection Through Machine Learning: Addressing Class Imbalance With SMOTE-ENN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9CEEF2-9555-3FC9-ED92-373595796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07800" y="6453718"/>
            <a:ext cx="584200" cy="404282"/>
          </a:xfrm>
        </p:spPr>
        <p:txBody>
          <a:bodyPr/>
          <a:lstStyle/>
          <a:p>
            <a:fld id="{A342701C-8889-4081-8F9C-5EDADFE2109A}" type="slidenum">
              <a:rPr lang="zh-TW" altLang="en-US" smtClean="0"/>
              <a:t>99</a:t>
            </a:fld>
            <a:endParaRPr lang="zh-TW" alt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FF27A44-9271-D575-C84D-3802E58A940A}"/>
              </a:ext>
            </a:extLst>
          </p:cNvPr>
          <p:cNvSpPr txBox="1"/>
          <p:nvPr/>
        </p:nvSpPr>
        <p:spPr>
          <a:xfrm>
            <a:off x="524934" y="6572249"/>
            <a:ext cx="110828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Bounab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R.,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Zarour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K.,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Guelib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B., &amp;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Khlifa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N. (2024). Enhancing Medicare Fraud Detection Through Machine Learning: Addressing Class Imbalance With SMOTE-ENN. IEEE Access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A4558A-5F83-1F5B-3FFD-6FEDCAA9FA59}"/>
              </a:ext>
            </a:extLst>
          </p:cNvPr>
          <p:cNvSpPr txBox="1"/>
          <p:nvPr/>
        </p:nvSpPr>
        <p:spPr>
          <a:xfrm>
            <a:off x="118532" y="1532373"/>
            <a:ext cx="1181946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</a:rPr>
              <a:t>Architecture for healthcare fraud detection based on SMOTE-ENN</a:t>
            </a:r>
          </a:p>
          <a:p>
            <a:pPr algn="ctr"/>
            <a:r>
              <a:rPr lang="en-US" sz="2400" dirty="0">
                <a:solidFill>
                  <a:srgbClr val="0070C0"/>
                </a:solidFill>
              </a:rPr>
              <a:t>Synthetic Minority Over-sampling technique with Edited Nearest Neighbors (SMOTE-ENN)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01783D9-C4C3-0E69-88EA-F696866593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652" y="2556931"/>
            <a:ext cx="11960827" cy="3703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5266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26519</TotalTime>
  <Words>16020</Words>
  <Application>Microsoft Macintosh PowerPoint</Application>
  <PresentationFormat>Widescreen</PresentationFormat>
  <Paragraphs>2599</Paragraphs>
  <Slides>283</Slides>
  <Notes>8</Notes>
  <HiddenSlides>0</HiddenSlides>
  <MMClips>0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283</vt:i4>
      </vt:variant>
    </vt:vector>
  </HeadingPairs>
  <TitlesOfParts>
    <vt:vector size="300" baseType="lpstr">
      <vt:lpstr>Arial Unicode MS</vt:lpstr>
      <vt:lpstr>標楷體</vt:lpstr>
      <vt:lpstr>Gulim</vt:lpstr>
      <vt:lpstr>Heiti TC Medium</vt:lpstr>
      <vt:lpstr>NimbusRomNo9L</vt:lpstr>
      <vt:lpstr>新細明體</vt:lpstr>
      <vt:lpstr>system-ui</vt:lpstr>
      <vt:lpstr>Arial</vt:lpstr>
      <vt:lpstr>Calibri</vt:lpstr>
      <vt:lpstr>Courier</vt:lpstr>
      <vt:lpstr>Courier New</vt:lpstr>
      <vt:lpstr>Times New Roman</vt:lpstr>
      <vt:lpstr>Wingdings</vt:lpstr>
      <vt:lpstr>Office Theme</vt:lpstr>
      <vt:lpstr>Equation</vt:lpstr>
      <vt:lpstr>方程式</vt:lpstr>
      <vt:lpstr>Worksheet</vt:lpstr>
      <vt:lpstr>Machine Learning:  Supervised and Unsupervised Learning;  The Theory of Learning and Ensemble Learning</vt:lpstr>
      <vt:lpstr>Syllabus</vt:lpstr>
      <vt:lpstr>Syllabus</vt:lpstr>
      <vt:lpstr>Syllabus</vt:lpstr>
      <vt:lpstr>Machine Learning:  Supervised and Unsupervised Learning;  The Theory of Learning  and Ensemble Learning</vt:lpstr>
      <vt:lpstr>Outline</vt:lpstr>
      <vt:lpstr>Stuart Russell and Peter Norvig (2020),  Artificial Intelligence: A Modern Approach,  4th Edition, Pearson</vt:lpstr>
      <vt:lpstr>Artificial Intelligence:  A Modern Approach </vt:lpstr>
      <vt:lpstr>Artificial Intelligence:  Machine Learning</vt:lpstr>
      <vt:lpstr>Artificial Intelligence:  5. Machine Learning</vt:lpstr>
      <vt:lpstr> Aurélien Géron (2022),  Hands-On Machine Learning with Scikit-Learn, Keras, and TensorFlow: Concepts, Tools, and Techniques to Build Intelligent Systems,  3rd Edition, O’Reilly Media</vt:lpstr>
      <vt:lpstr>Hands-On Machine Learning with  Scikit-Learn, Keras, and TensorFlow</vt:lpstr>
      <vt:lpstr>Reinforcement Learning (DL)</vt:lpstr>
      <vt:lpstr>Reinforcement Learning (DL)</vt:lpstr>
      <vt:lpstr>Reinforcement Learning (DL)</vt:lpstr>
      <vt:lpstr>Agents interact with environments through sensors and actuators</vt:lpstr>
      <vt:lpstr>Machine Learning Supervised Learning (Classification) Learning from Examples</vt:lpstr>
      <vt:lpstr>Machine Learning Supervised Learning (Classification) Learning from Examples</vt:lpstr>
      <vt:lpstr>Iris flower data set</vt:lpstr>
      <vt:lpstr>PowerPoint Presentation</vt:lpstr>
      <vt:lpstr>iris.data</vt:lpstr>
      <vt:lpstr>Machine Learning Supervised Learning (Classification) Learning from Examples</vt:lpstr>
      <vt:lpstr>Machine Learning Supervised Learning (Classification) Learning from Examples</vt:lpstr>
      <vt:lpstr>Machine Learning Supervised Learning (Classification) Learning from Examples</vt:lpstr>
      <vt:lpstr>Artificial Intelligence Machine Learning &amp; Deep Learning</vt:lpstr>
      <vt:lpstr>AI, ML, DL</vt:lpstr>
      <vt:lpstr>3 Machine Learning Algorithms</vt:lpstr>
      <vt:lpstr>Machine Learning (ML)</vt:lpstr>
      <vt:lpstr>Machine Learning (ML) / Deep Learning (DL)</vt:lpstr>
      <vt:lpstr>Machine Learning Models</vt:lpstr>
      <vt:lpstr>Ensemble Learning and Data Augmentations (DA)</vt:lpstr>
      <vt:lpstr>Machine Learning: Data Mining Tasks &amp; Methods</vt:lpstr>
      <vt:lpstr>Data Mining Methods </vt:lpstr>
      <vt:lpstr>Scikit-Learn Machine Learning in Python</vt:lpstr>
      <vt:lpstr>Scikit-Learn</vt:lpstr>
      <vt:lpstr>Scikit-Learn Machine Learning Map</vt:lpstr>
      <vt:lpstr>Scikit-Learn Machine Learning Map</vt:lpstr>
      <vt:lpstr>Scikit-Learn Machine Learning Map</vt:lpstr>
      <vt:lpstr>Scikit-Learn Machine Learning Map</vt:lpstr>
      <vt:lpstr>Scikit-Learn Machine Learning Map</vt:lpstr>
      <vt:lpstr>Iris flower data set</vt:lpstr>
      <vt:lpstr>PowerPoint Presentation</vt:lpstr>
      <vt:lpstr>iris.data</vt:lpstr>
      <vt:lpstr>Machine Learning Supervised Learning (Classification) Learning from Examples</vt:lpstr>
      <vt:lpstr>Machine Learning Supervised Learning (Classification) Learning from Examples</vt:lpstr>
      <vt:lpstr>Machine Learning Supervised Learning (Classification) Learning from Examples</vt:lpstr>
      <vt:lpstr>Iris Data Visualization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Machine Learning:  Supervised Learning: Classification  and  Prediction</vt:lpstr>
      <vt:lpstr>Machine Learning: Data Mining Tasks &amp; Methods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Evaluation  (Accuracy of Classification Model) </vt:lpstr>
      <vt:lpstr>Assessing the Classification Model </vt:lpstr>
      <vt:lpstr>Accuracy  Precision</vt:lpstr>
      <vt:lpstr>PowerPoint Presentation</vt:lpstr>
      <vt:lpstr>Accuracy vs. Precision</vt:lpstr>
      <vt:lpstr>Accuracy vs. Precision</vt:lpstr>
      <vt:lpstr>Accuracy vs. Precision</vt:lpstr>
      <vt:lpstr>Confusion Matrix  for Tabulation of Two-Class Classification Results</vt:lpstr>
      <vt:lpstr>Sensitivity  Specificity</vt:lpstr>
      <vt:lpstr>Estimation Methodologies for Classification</vt:lpstr>
      <vt:lpstr>k-Fold Cross-Validation</vt:lpstr>
      <vt:lpstr>Estimation Methodologies for Classification Area under the ROC curve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Enhancing Medicare Fraud Detection Through Machine Learning: Addressing Class Imbalance With SMOTE-ENN</vt:lpstr>
      <vt:lpstr>Medicare Fraud Detection Through Machine Learning: Addressing Class Imbalance</vt:lpstr>
      <vt:lpstr>Enhancing Medicare Fraud Detection Through Machine Learning: Addressing Class Imbalance With SMOTE-ENN</vt:lpstr>
      <vt:lpstr>Enhancing Medicare Fraud Detection Through Machine Learning: Addressing Class Imbalance With SMOTE-ENN</vt:lpstr>
      <vt:lpstr>Enhancing Medicare Fraud Detection Through Machine Learning: Addressing Class Imbalance With SMOTE-ENN</vt:lpstr>
      <vt:lpstr>ML Evaluation of Imbalanced Dataset: Ensemble Learning and Data Augmentations (DA)</vt:lpstr>
      <vt:lpstr>Machine Learning: Unsupervised Learning:  Cluster Analysis,  Market Segmentation</vt:lpstr>
      <vt:lpstr>Machine Learning: Data Mining Tasks &amp; Methods</vt:lpstr>
      <vt:lpstr>PowerPoint Presentation</vt:lpstr>
      <vt:lpstr>PowerPoint Presentation</vt:lpstr>
      <vt:lpstr>Cluster Analysis</vt:lpstr>
      <vt:lpstr>Cluster Analysis</vt:lpstr>
      <vt:lpstr>Cluster Analysis</vt:lpstr>
      <vt:lpstr>Cluster Analysis</vt:lpstr>
      <vt:lpstr>k-Means Clustering Algorithm</vt:lpstr>
      <vt:lpstr>Cluster Analysis for Data Mining -  k-Means Clustering Algorithm</vt:lpstr>
      <vt:lpstr>Similarity  Distance</vt:lpstr>
      <vt:lpstr>Similarity and Dissimilarity Between Objects</vt:lpstr>
      <vt:lpstr>Similarity and Dissimilarity Between Objects (Cont.)</vt:lpstr>
      <vt:lpstr>Euclidean distance vs  Manhattan distance </vt:lpstr>
      <vt:lpstr>The K-Means Clustering Method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K-Means Clustering (K=2, two clusters)</vt:lpstr>
      <vt:lpstr>PowerPoint Presentation</vt:lpstr>
      <vt:lpstr>Machine Learning: Unsupervised Learning: Cluster Analysis K-Means Clustering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Machine Learning: Unsupervised Learning:  Association Analysis, Market Basket Analysis</vt:lpstr>
      <vt:lpstr>Machine Learning: Data Mining Tasks &amp; Methods</vt:lpstr>
      <vt:lpstr>PowerPoint Presentation</vt:lpstr>
      <vt:lpstr>Association Analysis</vt:lpstr>
      <vt:lpstr>Market  Basket Analysis</vt:lpstr>
      <vt:lpstr>Python mlxtend Association Rules</vt:lpstr>
      <vt:lpstr>Python mlxtend Association Rules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 Theory of Learning</vt:lpstr>
      <vt:lpstr>The Theory of Learning</vt:lpstr>
      <vt:lpstr>What is Learning in Machine Learning?</vt:lpstr>
      <vt:lpstr>The Theory of Learning</vt:lpstr>
      <vt:lpstr>Computational Learning Theory</vt:lpstr>
      <vt:lpstr>Probably Approximately Correct (PAC) Learning</vt:lpstr>
      <vt:lpstr>Probably Approximately Correct (PAC) Learning</vt:lpstr>
      <vt:lpstr>Linear function</vt:lpstr>
      <vt:lpstr>Linear Regression Weight Space</vt:lpstr>
      <vt:lpstr>Vapnik-Chervonenkis (VC) Dimension</vt:lpstr>
      <vt:lpstr>Bias-Variance Trade-off</vt:lpstr>
      <vt:lpstr>Overfitting vs. Underfitting</vt:lpstr>
      <vt:lpstr>PowerPoint Presentation</vt:lpstr>
      <vt:lpstr>Bias vs. Variance</vt:lpstr>
      <vt:lpstr>Bias vs. Variance</vt:lpstr>
      <vt:lpstr>Bias vs. Variance</vt:lpstr>
      <vt:lpstr>Accuracy vs. Precision</vt:lpstr>
      <vt:lpstr>Accuracy (Validity) vs. Precision (Reliability)</vt:lpstr>
      <vt:lpstr>Learning Theory</vt:lpstr>
      <vt:lpstr>Ensemble Learning</vt:lpstr>
      <vt:lpstr>Ensemble Learning</vt:lpstr>
      <vt:lpstr>Ensemble Models Heterogeneous Ensemble</vt:lpstr>
      <vt:lpstr>Ensemble Learning:  Bagging, Boosting, Stacking, Voting</vt:lpstr>
      <vt:lpstr>Ensemble Learning</vt:lpstr>
      <vt:lpstr>Why Ensemble Learning</vt:lpstr>
      <vt:lpstr>Ensemble Learning</vt:lpstr>
      <vt:lpstr>Ensemble Learning:  Bagging (Bootstrap Aggregation)</vt:lpstr>
      <vt:lpstr>Ensemble Learning:  Boosting</vt:lpstr>
      <vt:lpstr>Ensemble Learning:  Stacking</vt:lpstr>
      <vt:lpstr>Ensemble Learning:  Voting</vt:lpstr>
      <vt:lpstr>Ensemble Learning: Bagging</vt:lpstr>
      <vt:lpstr>Ensemble Learning: Random forests</vt:lpstr>
      <vt:lpstr>Ensemble Learning: Random forests</vt:lpstr>
      <vt:lpstr>Ensemble Learning: Boosting</vt:lpstr>
      <vt:lpstr>Ensemble Learning: Boosting</vt:lpstr>
      <vt:lpstr>Ensemble Learning:  Gradient boosting</vt:lpstr>
      <vt:lpstr>Ensemble Learning: Stacking</vt:lpstr>
      <vt:lpstr>Ensemble Learning:  Online learning</vt:lpstr>
      <vt:lpstr>Ensemble Learning and Data Augmentations (DA)</vt:lpstr>
      <vt:lpstr>ML Evaluation of Imbalanced Dataset: Ensemble Learning and Data Augmentations (DA)</vt:lpstr>
      <vt:lpstr>Kaggle Datasets for Machine Learning</vt:lpstr>
      <vt:lpstr>Kaggle Datasets for Machine Learning</vt:lpstr>
      <vt:lpstr>Kaggle Datasets: Credit Card Fraud Detection</vt:lpstr>
      <vt:lpstr>Kaggle Code: Credit Card Fraud Detection</vt:lpstr>
      <vt:lpstr>Kaggle Code: Credit Card Fraud Detection</vt:lpstr>
      <vt:lpstr>Meta Learning: Learning to Learn</vt:lpstr>
      <vt:lpstr>Deep Learning  Transfer Learning  Few-Shot Learning Meta Learning </vt:lpstr>
      <vt:lpstr>Deep Learning, Transfer Learning,  Few-Shot Learning, Meta Learning </vt:lpstr>
      <vt:lpstr>Machine Learning, Deep Learning, Meta Learning</vt:lpstr>
      <vt:lpstr>Machine Learning, Deep Learning, Meta Learning</vt:lpstr>
      <vt:lpstr>Few-Shot Learning (FSL) and Meta Learning Machine learning from few training examples</vt:lpstr>
      <vt:lpstr>Meta Learning, Transfer Learning,  Ensemble Learning, Continual Learning,  Multi-Task Learning</vt:lpstr>
      <vt:lpstr>Meta-Learning and Few-shot Learning  Notations and Terms</vt:lpstr>
      <vt:lpstr>Meta-Learning Symbols</vt:lpstr>
      <vt:lpstr>Meta-Learning Example Setup</vt:lpstr>
      <vt:lpstr>Few-Shot Learning (FSL) Solving the FSL problem by meta-learning</vt:lpstr>
      <vt:lpstr>Few-Shot Learning (FSL) Meta-learning</vt:lpstr>
      <vt:lpstr>Meta-Task Learning (MTL)  Transfer Learning Strategy for Meta-Learning</vt:lpstr>
      <vt:lpstr>Meta Learning</vt:lpstr>
      <vt:lpstr>Transfer Learning, Fine-tuning, Few-shot learning</vt:lpstr>
      <vt:lpstr>Transfer Learning</vt:lpstr>
      <vt:lpstr>BERT: Pre-training of Deep Bidirectional Transformers for Language Understanding</vt:lpstr>
      <vt:lpstr>Meta Learning</vt:lpstr>
      <vt:lpstr>Meta Learning</vt:lpstr>
      <vt:lpstr>Meta-learning Approaches</vt:lpstr>
      <vt:lpstr>Meta Learning: Learning to Learn</vt:lpstr>
      <vt:lpstr>Metric-based Meta-learning M-Way K-Shot Task (4-way-1-shot classification task)</vt:lpstr>
      <vt:lpstr>Metric-based Meta-Learning Methods</vt:lpstr>
      <vt:lpstr>Convolutional Siamese Network</vt:lpstr>
      <vt:lpstr>Meta Learning: Matching Networks </vt:lpstr>
      <vt:lpstr>Few-shot Prototypes vc are computed as the mean of embedded support examples for each class</vt:lpstr>
      <vt:lpstr>Meta Learning: Relation Network</vt:lpstr>
      <vt:lpstr>Meta Learning: Category Traversal Module (CTM) </vt:lpstr>
      <vt:lpstr>Optimization-based Meta-Learning Methods</vt:lpstr>
      <vt:lpstr>Computational Graph for the Forward Pass of the Meta-learner</vt:lpstr>
      <vt:lpstr>Model-Agnostic Meta-Learning (MAML) Hierarchically Structured Meta-Learning (HSML)</vt:lpstr>
      <vt:lpstr>Latent Embedding Optimization (LEO)</vt:lpstr>
      <vt:lpstr>Overall Architecture of Meta Networks</vt:lpstr>
      <vt:lpstr>ULMFiT: 3 Steps  Transfer Learning in NLP </vt:lpstr>
      <vt:lpstr>A typical pipeline for  training transformer models  with the  Datasets,  Tokenizers, and  Transformers libraries</vt:lpstr>
      <vt:lpstr>Few-Shot Learning (FSL) Typical Scenarios </vt:lpstr>
      <vt:lpstr>Few-Shot Learning (FSL) </vt:lpstr>
      <vt:lpstr>Machine Learning</vt:lpstr>
      <vt:lpstr>Few-Shot Learning (FSL) </vt:lpstr>
      <vt:lpstr>Few-Shot Learning (FSL) </vt:lpstr>
      <vt:lpstr>Few-Shot Learning (FSL) </vt:lpstr>
      <vt:lpstr>Few-Shot Learning (FSL) </vt:lpstr>
      <vt:lpstr>Few-Shot Learning (FSL) Comparison of learning with sufficient and few training samples</vt:lpstr>
      <vt:lpstr>Few-Shot Learning (FSL) Different perspectives on how FSL methods solve the few-shot problem</vt:lpstr>
      <vt:lpstr>Few-Shot Learning (FSL)</vt:lpstr>
      <vt:lpstr>Few-Shot Learning (FSL)</vt:lpstr>
      <vt:lpstr>Few-Shot Learning (FSL)</vt:lpstr>
      <vt:lpstr>Few-Shot Learning (FSL)</vt:lpstr>
      <vt:lpstr>Few-Shot Learning (FSL) Solving the FSL problem by data augmentation</vt:lpstr>
      <vt:lpstr>Few-Shot Learning (FSL) Characteristics for FSL Methods Focusing on the Data Perspective</vt:lpstr>
      <vt:lpstr>Few-Shot Learning (FSL) Characteristics for FSL Methods Focusing on the Model Perspective</vt:lpstr>
      <vt:lpstr>Few-Shot Learning (FSL) Solving the FSL problem by multitask learning with parameter sharing</vt:lpstr>
      <vt:lpstr>Few-Shot Learning (FSL) Solving the FSL problem by multitask learning with parameter tying</vt:lpstr>
      <vt:lpstr>Few-Shot Learning (FSL) Characteristics of Embedding Learning Methods</vt:lpstr>
      <vt:lpstr>Few-Shot Learning (FSL) Solving the FSL problem by task-invariant embedding model</vt:lpstr>
      <vt:lpstr>Few-Shot Learning (FSL) Solving the FSL problem by hybrid embedding model</vt:lpstr>
      <vt:lpstr>Few-Shot Learning (FSL) Solving the FSL problem by learning with external memory</vt:lpstr>
      <vt:lpstr>Few-Shot Learning (FSL) Characteristics of FSL Methods  Based on Learning with External Memory</vt:lpstr>
      <vt:lpstr>Few-Shot Learning (FSL) Solving the FSL problem by generative modeling</vt:lpstr>
      <vt:lpstr>Few-Shot Learning (FSL) Solving the FSL problem by fine-tuning existing parameter θ0  by regularization</vt:lpstr>
      <vt:lpstr>Few-Shot Learning (FSL) Characteristics for FSL Methods  Focusing on the Algorithm Perspective</vt:lpstr>
      <vt:lpstr>Few-Shot Learning (FSL) Solving the FSL problem by meta-learning</vt:lpstr>
      <vt:lpstr>Few-Shot Learning (FSL) Meta-learning</vt:lpstr>
      <vt:lpstr>Few-Shot Learning (FSL) Matching networks</vt:lpstr>
      <vt:lpstr>Few-Shot Learning (FSL) Prototypical network</vt:lpstr>
      <vt:lpstr>Few-Shot Learning (FSL) for medical text</vt:lpstr>
      <vt:lpstr>Few-Shot Learning (FSL) for medical text</vt:lpstr>
      <vt:lpstr>Multimodal Few-Shot Learning with  Frozen Language Models</vt:lpstr>
      <vt:lpstr>Multimodal Few-Shot Learning with  Frozen Language Models</vt:lpstr>
      <vt:lpstr>Multimodal Few-Shot Learning with  Frozen Language Models</vt:lpstr>
      <vt:lpstr>Multimodal Few-Shot Learning with  Frozen Language Models</vt:lpstr>
      <vt:lpstr>PowerPoint Presentation</vt:lpstr>
      <vt:lpstr>PowerPoint Presentation</vt:lpstr>
      <vt:lpstr>Hands-On Machine Learning with  Scikit-Learn, Keras, and TensorFlow</vt:lpstr>
      <vt:lpstr>PowerPoint Presentation</vt:lpstr>
      <vt:lpstr>Summary</vt:lpstr>
      <vt:lpstr>References</vt:lpstr>
    </vt:vector>
  </TitlesOfParts>
  <Manager/>
  <Company>National Taipei University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Artificial Intelligence</dc:title>
  <dc:subject/>
  <dc:creator>Min-Yuh Day</dc:creator>
  <cp:keywords>Artificial Intelligence, AI</cp:keywords>
  <dc:description>Artificial Intelligence</dc:description>
  <cp:lastModifiedBy>MYDAY</cp:lastModifiedBy>
  <cp:revision>1399</cp:revision>
  <cp:lastPrinted>2020-12-23T14:44:17Z</cp:lastPrinted>
  <dcterms:created xsi:type="dcterms:W3CDTF">2019-09-12T03:09:52Z</dcterms:created>
  <dcterms:modified xsi:type="dcterms:W3CDTF">2025-10-06T23:03:36Z</dcterms:modified>
  <cp:category/>
</cp:coreProperties>
</file>