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5"/>
  </p:notesMasterIdLst>
  <p:sldIdLst>
    <p:sldId id="3462" r:id="rId2"/>
    <p:sldId id="3786" r:id="rId3"/>
    <p:sldId id="5525" r:id="rId4"/>
    <p:sldId id="5526" r:id="rId5"/>
    <p:sldId id="5896" r:id="rId6"/>
    <p:sldId id="5897" r:id="rId7"/>
    <p:sldId id="5898" r:id="rId8"/>
    <p:sldId id="5899" r:id="rId9"/>
    <p:sldId id="5900" r:id="rId10"/>
    <p:sldId id="5901" r:id="rId11"/>
    <p:sldId id="5902" r:id="rId12"/>
    <p:sldId id="5903" r:id="rId13"/>
    <p:sldId id="5918" r:id="rId14"/>
    <p:sldId id="5919" r:id="rId15"/>
    <p:sldId id="5920" r:id="rId16"/>
    <p:sldId id="5921" r:id="rId17"/>
    <p:sldId id="5922" r:id="rId18"/>
    <p:sldId id="4757" r:id="rId19"/>
    <p:sldId id="4303" r:id="rId20"/>
    <p:sldId id="4302" r:id="rId21"/>
    <p:sldId id="3873" r:id="rId22"/>
    <p:sldId id="3867" r:id="rId23"/>
    <p:sldId id="4763" r:id="rId24"/>
    <p:sldId id="3175" r:id="rId25"/>
    <p:sldId id="3173" r:id="rId26"/>
    <p:sldId id="5923" r:id="rId27"/>
    <p:sldId id="4271" r:id="rId28"/>
    <p:sldId id="5935" r:id="rId29"/>
    <p:sldId id="5936" r:id="rId30"/>
    <p:sldId id="5926" r:id="rId31"/>
    <p:sldId id="5937" r:id="rId32"/>
    <p:sldId id="5927" r:id="rId33"/>
    <p:sldId id="5928" r:id="rId34"/>
    <p:sldId id="5930" r:id="rId35"/>
    <p:sldId id="5933" r:id="rId36"/>
    <p:sldId id="5931" r:id="rId37"/>
    <p:sldId id="5932" r:id="rId38"/>
    <p:sldId id="5925" r:id="rId39"/>
    <p:sldId id="5938" r:id="rId40"/>
    <p:sldId id="5939" r:id="rId41"/>
    <p:sldId id="5940" r:id="rId42"/>
    <p:sldId id="5941" r:id="rId43"/>
    <p:sldId id="4246" r:id="rId44"/>
    <p:sldId id="4270" r:id="rId45"/>
    <p:sldId id="4305" r:id="rId46"/>
    <p:sldId id="4296" r:id="rId47"/>
    <p:sldId id="4297" r:id="rId48"/>
    <p:sldId id="4298" r:id="rId49"/>
    <p:sldId id="5907" r:id="rId50"/>
    <p:sldId id="5908" r:id="rId51"/>
    <p:sldId id="4307" r:id="rId52"/>
    <p:sldId id="5909" r:id="rId53"/>
    <p:sldId id="5910" r:id="rId54"/>
    <p:sldId id="4764" r:id="rId55"/>
    <p:sldId id="4295" r:id="rId56"/>
    <p:sldId id="4765" r:id="rId57"/>
    <p:sldId id="4310" r:id="rId58"/>
    <p:sldId id="4313" r:id="rId59"/>
    <p:sldId id="4312" r:id="rId60"/>
    <p:sldId id="4346" r:id="rId61"/>
    <p:sldId id="4347" r:id="rId62"/>
    <p:sldId id="4348" r:id="rId63"/>
    <p:sldId id="4342" r:id="rId64"/>
    <p:sldId id="4349" r:id="rId65"/>
    <p:sldId id="4350" r:id="rId66"/>
    <p:sldId id="4351" r:id="rId67"/>
    <p:sldId id="4352" r:id="rId68"/>
    <p:sldId id="4353" r:id="rId69"/>
    <p:sldId id="4354" r:id="rId70"/>
    <p:sldId id="4336" r:id="rId71"/>
    <p:sldId id="4768" r:id="rId72"/>
    <p:sldId id="4766" r:id="rId73"/>
    <p:sldId id="4767" r:id="rId74"/>
    <p:sldId id="4364" r:id="rId75"/>
    <p:sldId id="4366" r:id="rId76"/>
    <p:sldId id="4365" r:id="rId77"/>
    <p:sldId id="4367" r:id="rId78"/>
    <p:sldId id="4368" r:id="rId79"/>
    <p:sldId id="3824" r:id="rId80"/>
    <p:sldId id="4760" r:id="rId81"/>
    <p:sldId id="4759" r:id="rId82"/>
    <p:sldId id="4761" r:id="rId83"/>
    <p:sldId id="4762" r:id="rId84"/>
    <p:sldId id="4758" r:id="rId85"/>
    <p:sldId id="3907" r:id="rId86"/>
    <p:sldId id="5911" r:id="rId87"/>
    <p:sldId id="5946" r:id="rId88"/>
    <p:sldId id="5952" r:id="rId89"/>
    <p:sldId id="5953" r:id="rId90"/>
    <p:sldId id="5950" r:id="rId91"/>
    <p:sldId id="5951" r:id="rId92"/>
    <p:sldId id="5949" r:id="rId93"/>
    <p:sldId id="5943" r:id="rId94"/>
    <p:sldId id="5947" r:id="rId95"/>
    <p:sldId id="5944" r:id="rId96"/>
    <p:sldId id="5945" r:id="rId97"/>
    <p:sldId id="5948" r:id="rId98"/>
    <p:sldId id="3905" r:id="rId99"/>
    <p:sldId id="3906" r:id="rId100"/>
    <p:sldId id="5942" r:id="rId101"/>
    <p:sldId id="1719" r:id="rId102"/>
    <p:sldId id="1720" r:id="rId103"/>
    <p:sldId id="1712" r:id="rId104"/>
    <p:sldId id="5912" r:id="rId105"/>
    <p:sldId id="5913" r:id="rId106"/>
    <p:sldId id="3889" r:id="rId107"/>
    <p:sldId id="3903" r:id="rId108"/>
    <p:sldId id="5914" r:id="rId109"/>
    <p:sldId id="5915" r:id="rId110"/>
    <p:sldId id="3908" r:id="rId111"/>
    <p:sldId id="3893" r:id="rId112"/>
    <p:sldId id="3894" r:id="rId113"/>
    <p:sldId id="3895" r:id="rId114"/>
    <p:sldId id="3896" r:id="rId115"/>
    <p:sldId id="3897" r:id="rId116"/>
    <p:sldId id="3898" r:id="rId117"/>
    <p:sldId id="3899" r:id="rId118"/>
    <p:sldId id="3900" r:id="rId119"/>
    <p:sldId id="3901" r:id="rId120"/>
    <p:sldId id="5916" r:id="rId121"/>
    <p:sldId id="5859" r:id="rId122"/>
    <p:sldId id="4756" r:id="rId123"/>
    <p:sldId id="4393" r:id="rId1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579"/>
    <a:srgbClr val="A9D18E"/>
    <a:srgbClr val="D883FF"/>
    <a:srgbClr val="FF8AD8"/>
    <a:srgbClr val="FF2600"/>
    <a:srgbClr val="FF7E79"/>
    <a:srgbClr val="C00000"/>
    <a:srgbClr val="F8CBAD"/>
    <a:srgbClr val="000000"/>
    <a:srgbClr val="FF8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7"/>
    <p:restoredTop sz="95295"/>
  </p:normalViewPr>
  <p:slideViewPr>
    <p:cSldViewPr snapToGrid="0" snapToObjects="1">
      <p:cViewPr varScale="1">
        <p:scale>
          <a:sx n="82" d="100"/>
          <a:sy n="82" d="100"/>
        </p:scale>
        <p:origin x="168" y="6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A3957-4C3A-0949-A668-E5B432EFB7B5}" type="datetimeFigureOut">
              <a:rPr lang="en-US" smtClean="0"/>
              <a:t>11/18/25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3BE1D-9CA5-194E-A79F-6FE8485E6EFE}" type="slidenum">
              <a:rPr lang="en-US" smtClean="0"/>
              <a:t>‹#›</a:t>
            </a:fld>
            <a:endParaRPr lang="en-US"/>
          </a:p>
        </p:txBody>
      </p:sp>
    </p:spTree>
    <p:extLst>
      <p:ext uri="{BB962C8B-B14F-4D97-AF65-F5344CB8AC3E}">
        <p14:creationId xmlns:p14="http://schemas.microsoft.com/office/powerpoint/2010/main" val="340116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1524000" y="1122363"/>
            <a:ext cx="9144000" cy="2387600"/>
          </a:xfrm>
        </p:spPr>
        <p:txBody>
          <a:bodyPr anchor="b"/>
          <a:lstStyle>
            <a:lvl1pPr algn="ctr">
              <a:defRPr sz="6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11/18/25</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3496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11/18/25</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46119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11/18/25</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82296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534389" y="135104"/>
            <a:ext cx="11222181" cy="1325563"/>
          </a:xfrm>
        </p:spPr>
        <p:txBody>
          <a:bodyPr>
            <a:normAutofit/>
          </a:bodyPr>
          <a:lstStyle>
            <a:lvl1pPr algn="ctr">
              <a:lnSpc>
                <a:spcPct val="100000"/>
              </a:lnSpc>
              <a:defRPr sz="48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534389" y="1615044"/>
            <a:ext cx="11222181" cy="4738255"/>
          </a:xfrm>
        </p:spPr>
        <p:txBody>
          <a:bodyPr/>
          <a:lstStyle>
            <a:lvl1pPr>
              <a:lnSpc>
                <a:spcPct val="100000"/>
              </a:lnSpc>
              <a:spcBef>
                <a:spcPts val="0"/>
              </a:spcBef>
              <a:spcAft>
                <a:spcPts val="1200"/>
              </a:spcAft>
              <a:defRPr sz="32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1200"/>
              </a:spcAft>
              <a:defRPr sz="28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1200"/>
              </a:spcAft>
              <a:defRPr sz="24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1200"/>
              </a:spcAft>
              <a:defRPr sz="2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12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74267" y="6460525"/>
            <a:ext cx="2743200" cy="365125"/>
          </a:xfrm>
        </p:spPr>
        <p:txBody>
          <a:bodyPr/>
          <a:lstStyle/>
          <a:p>
            <a:fld id="{3AF6F8BD-BCC6-7D43-A79E-885049D004FB}" type="datetime1">
              <a:rPr lang="en-US" smtClean="0"/>
              <a:t>11/18/25</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4038600" y="6472098"/>
            <a:ext cx="4114800" cy="36512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11159797" y="6562244"/>
            <a:ext cx="960699" cy="23965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80106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11/18/25</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24835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11/18/25</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79243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839788" y="1681163"/>
            <a:ext cx="515778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6172200" y="1681163"/>
            <a:ext cx="51831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11/18/25</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9100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11/18/25</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16633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11/18/25</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166457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11/18/25</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5770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11/18/25</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6082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77300-BA5E-404D-9C5C-6790A31E4A9D}" type="datetime1">
              <a:rPr lang="en-US" smtClean="0"/>
              <a:t>11/18/25</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11150931" y="6481000"/>
            <a:ext cx="1005444" cy="344426"/>
          </a:xfrm>
          <a:prstGeom prst="rect">
            <a:avLst/>
          </a:prstGeom>
        </p:spPr>
        <p:txBody>
          <a:bodyPr vert="horz" lIns="91440" tIns="45720" rIns="91440" bIns="45720" rtlCol="0" anchor="ctr"/>
          <a:lstStyle>
            <a:lvl1pPr algn="r">
              <a:defRPr sz="12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1876991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hyperlink" Target="http://www.mis.ntpu.edu.tw/en/" TargetMode="External"/><Relationship Id="rId7" Type="http://schemas.openxmlformats.org/officeDocument/2006/relationships/image" Target="../media/image1.jpeg"/><Relationship Id="rId12" Type="http://schemas.openxmlformats.org/officeDocument/2006/relationships/image" Target="../media/image6.jpeg"/><Relationship Id="rId17" Type="http://schemas.openxmlformats.org/officeDocument/2006/relationships/image" Target="../media/image10.png"/><Relationship Id="rId2" Type="http://schemas.openxmlformats.org/officeDocument/2006/relationships/hyperlink" Target="https://web.ntpu.edu.tw/~myday/" TargetMode="External"/><Relationship Id="rId16" Type="http://schemas.openxmlformats.org/officeDocument/2006/relationships/hyperlink" Target="https://meet.google.com/paj-zhhj-mya" TargetMode="External"/><Relationship Id="rId1" Type="http://schemas.openxmlformats.org/officeDocument/2006/relationships/slideLayout" Target="../slideLayouts/slideLayout1.xml"/><Relationship Id="rId6" Type="http://schemas.openxmlformats.org/officeDocument/2006/relationships/hyperlink" Target="https://web.ntpu.edu.tw/~myday" TargetMode="External"/><Relationship Id="rId11" Type="http://schemas.openxmlformats.org/officeDocument/2006/relationships/image" Target="../media/image5.png"/><Relationship Id="rId5" Type="http://schemas.openxmlformats.org/officeDocument/2006/relationships/hyperlink" Target="http://mail.im.tku.edu.tw/~myday/" TargetMode="External"/><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hyperlink" Target="https://www.ntpu.edu.tw/" TargetMode="External"/><Relationship Id="rId9" Type="http://schemas.openxmlformats.org/officeDocument/2006/relationships/image" Target="../media/image3.png"/><Relationship Id="rId14" Type="http://schemas.openxmlformats.org/officeDocument/2006/relationships/image" Target="../media/image8.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bostondynamics.com/video/atlas-goes-hands-on/"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www.youtube.com/watch?v=fRj34o4hN4I" TargetMode="External"/><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s://www.youtube.com/watch?v=S5t6K9iwcdw" TargetMode="External"/><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www.ted.com/talks/noriko_arai_can_a_robot_pass_a_university_entrance_exam" TargetMode="External"/><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hyperlink" Target="https://www.youtube.com/watch?v=XQZjkPyJ8KU"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s://paperswithcode.com/sota" TargetMode="Externa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8" Type="http://schemas.openxmlformats.org/officeDocument/2006/relationships/hyperlink" Target="https://github.com/ageron/handson-ml3/blob/9bd4f4c23a55a50f3f4b511158ac257e477343fd/07_ensemble_learning_and_random_forests.ipynb" TargetMode="External"/><Relationship Id="rId13" Type="http://schemas.openxmlformats.org/officeDocument/2006/relationships/hyperlink" Target="https://github.com/ageron/handson-ml3/blob/9bd4f4c23a55a50f3f4b511158ac257e477343fd/12_custom_models_and_training_with_tensorflow.ipynb" TargetMode="External"/><Relationship Id="rId18" Type="http://schemas.openxmlformats.org/officeDocument/2006/relationships/hyperlink" Target="https://github.com/ageron/handson-ml3/blob/9bd4f4c23a55a50f3f4b511158ac257e477343fd/17_autoencoders_gans_and_diffusion_models.ipynb" TargetMode="External"/><Relationship Id="rId3" Type="http://schemas.openxmlformats.org/officeDocument/2006/relationships/hyperlink" Target="https://github.com/ageron/handson-ml3/blob/9bd4f4c23a55a50f3f4b511158ac257e477343fd/02_end_to_end_machine_learning_project.ipynb" TargetMode="External"/><Relationship Id="rId21" Type="http://schemas.openxmlformats.org/officeDocument/2006/relationships/hyperlink" Target="https://github.com/ageron/handson-ml3" TargetMode="External"/><Relationship Id="rId7" Type="http://schemas.openxmlformats.org/officeDocument/2006/relationships/hyperlink" Target="https://github.com/ageron/handson-ml3/blob/9bd4f4c23a55a50f3f4b511158ac257e477343fd/06_decision_trees.ipynb" TargetMode="External"/><Relationship Id="rId12" Type="http://schemas.openxmlformats.org/officeDocument/2006/relationships/hyperlink" Target="https://github.com/ageron/handson-ml3/blob/9bd4f4c23a55a50f3f4b511158ac257e477343fd/11_training_deep_neural_networks.ipynb" TargetMode="External"/><Relationship Id="rId17" Type="http://schemas.openxmlformats.org/officeDocument/2006/relationships/hyperlink" Target="https://github.com/ageron/handson-ml3/blob/9bd4f4c23a55a50f3f4b511158ac257e477343fd/16_nlp_with_rnns_and_attention.ipynb" TargetMode="External"/><Relationship Id="rId2" Type="http://schemas.openxmlformats.org/officeDocument/2006/relationships/hyperlink" Target="https://github.com/ageron/handson-ml3/blob/9bd4f4c23a55a50f3f4b511158ac257e477343fd/01_the_machine_learning_landscape.ipynb" TargetMode="External"/><Relationship Id="rId16" Type="http://schemas.openxmlformats.org/officeDocument/2006/relationships/hyperlink" Target="https://github.com/ageron/handson-ml3/blob/9bd4f4c23a55a50f3f4b511158ac257e477343fd/15_processing_sequences_using_rnns_and_cnns.ipynb" TargetMode="External"/><Relationship Id="rId20" Type="http://schemas.openxmlformats.org/officeDocument/2006/relationships/hyperlink" Target="https://github.com/ageron/handson-ml3/blob/9bd4f4c23a55a50f3f4b511158ac257e477343fd/19_training_and_deploying_at_scale.ipynb" TargetMode="External"/><Relationship Id="rId1" Type="http://schemas.openxmlformats.org/officeDocument/2006/relationships/slideLayout" Target="../slideLayouts/slideLayout2.xml"/><Relationship Id="rId6" Type="http://schemas.openxmlformats.org/officeDocument/2006/relationships/hyperlink" Target="https://github.com/ageron/handson-ml3/blob/9bd4f4c23a55a50f3f4b511158ac257e477343fd/05_support_vector_machines.ipynb" TargetMode="External"/><Relationship Id="rId11" Type="http://schemas.openxmlformats.org/officeDocument/2006/relationships/hyperlink" Target="https://github.com/ageron/handson-ml3/blob/9bd4f4c23a55a50f3f4b511158ac257e477343fd/10_neural_nets_with_keras.ipynb" TargetMode="External"/><Relationship Id="rId5" Type="http://schemas.openxmlformats.org/officeDocument/2006/relationships/hyperlink" Target="https://github.com/ageron/handson-ml3/blob/9bd4f4c23a55a50f3f4b511158ac257e477343fd/04_training_linear_models.ipynb" TargetMode="External"/><Relationship Id="rId15" Type="http://schemas.openxmlformats.org/officeDocument/2006/relationships/hyperlink" Target="https://github.com/ageron/handson-ml3/blob/9bd4f4c23a55a50f3f4b511158ac257e477343fd/14_deep_computer_vision_with_cnns.ipynb" TargetMode="External"/><Relationship Id="rId10" Type="http://schemas.openxmlformats.org/officeDocument/2006/relationships/hyperlink" Target="https://github.com/ageron/handson-ml3/blob/9bd4f4c23a55a50f3f4b511158ac257e477343fd/09_unsupervised_learning.ipynb" TargetMode="External"/><Relationship Id="rId19" Type="http://schemas.openxmlformats.org/officeDocument/2006/relationships/hyperlink" Target="https://github.com/ageron/handson-ml3/blob/9bd4f4c23a55a50f3f4b511158ac257e477343fd/18_reinforcement_learning.ipynb" TargetMode="External"/><Relationship Id="rId4" Type="http://schemas.openxmlformats.org/officeDocument/2006/relationships/hyperlink" Target="https://github.com/ageron/handson-ml3/blob/9bd4f4c23a55a50f3f4b511158ac257e477343fd/03_classification.ipynb" TargetMode="External"/><Relationship Id="rId9" Type="http://schemas.openxmlformats.org/officeDocument/2006/relationships/hyperlink" Target="https://github.com/ageron/handson-ml3/blob/9bd4f4c23a55a50f3f4b511158ac257e477343fd/08_dimensionality_reduction.ipynb" TargetMode="External"/><Relationship Id="rId14" Type="http://schemas.openxmlformats.org/officeDocument/2006/relationships/hyperlink" Target="https://github.com/ageron/handson-ml3/blob/9bd4f4c23a55a50f3f4b511158ac257e477343fd/13_loading_and_preprocessing_data.ipynb" TargetMode="External"/><Relationship Id="rId22" Type="http://schemas.openxmlformats.org/officeDocument/2006/relationships/image" Target="../media/image104.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docs.ultralytics.com/models/yolo11/"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www.google.com/url?q=https%3A%2F%2Fdocs.ultralytics.com%2Ftasks%2Fpose%2F" TargetMode="External"/><Relationship Id="rId2" Type="http://schemas.openxmlformats.org/officeDocument/2006/relationships/hyperlink" Target="https://colab.research.google.com/github/ultralytics/ultralytics/blob/main/examples/tutorial.ipynb" TargetMode="External"/><Relationship Id="rId1" Type="http://schemas.openxmlformats.org/officeDocument/2006/relationships/slideLayout" Target="../slideLayouts/slideLayout2.xml"/><Relationship Id="rId6" Type="http://schemas.openxmlformats.org/officeDocument/2006/relationships/hyperlink" Target="https://www.google.com/url?q=https%3A%2F%2Fdocs.ultralytics.com%2Ftasks%2Fclassify%2F" TargetMode="External"/><Relationship Id="rId5" Type="http://schemas.openxmlformats.org/officeDocument/2006/relationships/hyperlink" Target="https://www.google.com/url?q=https%3A%2F%2Fdocs.ultralytics.com%2Ftasks%2Fsegment%2F" TargetMode="External"/><Relationship Id="rId4" Type="http://schemas.openxmlformats.org/officeDocument/2006/relationships/hyperlink" Target="https://www.google.com/url?q=https%3A%2F%2Fdocs.ultralytics.com%2Ftasks%2Fdetect%2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docs.ultralytics.com/tasks/segment/" TargetMode="External"/><Relationship Id="rId7" Type="http://schemas.openxmlformats.org/officeDocument/2006/relationships/hyperlink" Target="https://docs.ultralytics.com/models/yolo11/" TargetMode="External"/><Relationship Id="rId2" Type="http://schemas.openxmlformats.org/officeDocument/2006/relationships/hyperlink" Target="https://docs.ultralytics.com/tasks/detect/" TargetMode="External"/><Relationship Id="rId1" Type="http://schemas.openxmlformats.org/officeDocument/2006/relationships/slideLayout" Target="../slideLayouts/slideLayout2.xml"/><Relationship Id="rId6" Type="http://schemas.openxmlformats.org/officeDocument/2006/relationships/hyperlink" Target="https://docs.ultralytics.com/tasks/classify/" TargetMode="External"/><Relationship Id="rId5" Type="http://schemas.openxmlformats.org/officeDocument/2006/relationships/hyperlink" Target="https://docs.ultralytics.com/tasks/obb/" TargetMode="External"/><Relationship Id="rId4" Type="http://schemas.openxmlformats.org/officeDocument/2006/relationships/hyperlink" Target="https://docs.ultralytics.com/tasks/pose/"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github.com/ultralytics/assets/releases/download/v8.3.0/yolo11s.pt" TargetMode="External"/><Relationship Id="rId7" Type="http://schemas.openxmlformats.org/officeDocument/2006/relationships/hyperlink" Target="https://docs.ultralytics.com/models/yolo11/" TargetMode="External"/><Relationship Id="rId2" Type="http://schemas.openxmlformats.org/officeDocument/2006/relationships/hyperlink" Target="https://github.com/ultralytics/assets/releases/download/v8.3.0/yolo11n.pt" TargetMode="External"/><Relationship Id="rId1" Type="http://schemas.openxmlformats.org/officeDocument/2006/relationships/slideLayout" Target="../slideLayouts/slideLayout2.xml"/><Relationship Id="rId6" Type="http://schemas.openxmlformats.org/officeDocument/2006/relationships/hyperlink" Target="https://github.com/ultralytics/assets/releases/download/v8.3.0/yolo11x.pt" TargetMode="External"/><Relationship Id="rId5" Type="http://schemas.openxmlformats.org/officeDocument/2006/relationships/hyperlink" Target="https://github.com/ultralytics/assets/releases/download/v8.3.0/yolo11l.pt" TargetMode="External"/><Relationship Id="rId4" Type="http://schemas.openxmlformats.org/officeDocument/2006/relationships/hyperlink" Target="https://github.com/ultralytics/assets/releases/download/v8.3.0/yolo11m.pt" TargetMode="External"/><Relationship Id="rId9" Type="http://schemas.openxmlformats.org/officeDocument/2006/relationships/image" Target="../media/image28.png"/></Relationships>
</file>

<file path=ppt/slides/_rels/slide3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github.com/ultralytics/assets/releases/download/v8.3.0/yolo11s-seg.pt" TargetMode="External"/><Relationship Id="rId7" Type="http://schemas.openxmlformats.org/officeDocument/2006/relationships/hyperlink" Target="https://docs.ultralytics.com/models/yolo11/" TargetMode="External"/><Relationship Id="rId2" Type="http://schemas.openxmlformats.org/officeDocument/2006/relationships/hyperlink" Target="https://github.com/ultralytics/assets/releases/download/v8.3.0/yolo11n-seg.pt" TargetMode="External"/><Relationship Id="rId1" Type="http://schemas.openxmlformats.org/officeDocument/2006/relationships/slideLayout" Target="../slideLayouts/slideLayout2.xml"/><Relationship Id="rId6" Type="http://schemas.openxmlformats.org/officeDocument/2006/relationships/hyperlink" Target="https://github.com/ultralytics/assets/releases/download/v8.3.0/yolo11x-seg.pt" TargetMode="External"/><Relationship Id="rId5" Type="http://schemas.openxmlformats.org/officeDocument/2006/relationships/hyperlink" Target="https://github.com/ultralytics/assets/releases/download/v8.3.0/yolo11l-seg.pt" TargetMode="External"/><Relationship Id="rId4" Type="http://schemas.openxmlformats.org/officeDocument/2006/relationships/hyperlink" Target="https://github.com/ultralytics/assets/releases/download/v8.3.0/yolo11m-seg.pt" TargetMode="External"/><Relationship Id="rId9" Type="http://schemas.openxmlformats.org/officeDocument/2006/relationships/image" Target="../media/image30.png"/></Relationships>
</file>

<file path=ppt/slides/_rels/slide3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github.com/ultralytics/assets/releases/download/v8.3.0/yolo11s-cls.pt" TargetMode="External"/><Relationship Id="rId7" Type="http://schemas.openxmlformats.org/officeDocument/2006/relationships/hyperlink" Target="https://docs.ultralytics.com/models/yolo11/" TargetMode="External"/><Relationship Id="rId2" Type="http://schemas.openxmlformats.org/officeDocument/2006/relationships/hyperlink" Target="https://github.com/ultralytics/assets/releases/download/v8.3.0/yolo11n-cls.pt" TargetMode="External"/><Relationship Id="rId1" Type="http://schemas.openxmlformats.org/officeDocument/2006/relationships/slideLayout" Target="../slideLayouts/slideLayout2.xml"/><Relationship Id="rId6" Type="http://schemas.openxmlformats.org/officeDocument/2006/relationships/hyperlink" Target="https://github.com/ultralytics/assets/releases/download/v8.3.0/yolo11x-cls.pt" TargetMode="External"/><Relationship Id="rId5" Type="http://schemas.openxmlformats.org/officeDocument/2006/relationships/hyperlink" Target="https://github.com/ultralytics/assets/releases/download/v8.3.0/yolo11l-cls.pt" TargetMode="External"/><Relationship Id="rId4" Type="http://schemas.openxmlformats.org/officeDocument/2006/relationships/hyperlink" Target="https://github.com/ultralytics/assets/releases/download/v8.3.0/yolo11m-cls.pt" TargetMode="External"/><Relationship Id="rId9" Type="http://schemas.openxmlformats.org/officeDocument/2006/relationships/image" Target="../media/image32.png"/></Relationships>
</file>

<file path=ppt/slides/_rels/slide3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github.com/ultralytics/assets/releases/download/v8.3.0/yolo11s-pose.pt" TargetMode="External"/><Relationship Id="rId7" Type="http://schemas.openxmlformats.org/officeDocument/2006/relationships/hyperlink" Target="https://docs.ultralytics.com/models/yolo11/" TargetMode="External"/><Relationship Id="rId2" Type="http://schemas.openxmlformats.org/officeDocument/2006/relationships/hyperlink" Target="https://github.com/ultralytics/assets/releases/download/v8.3.0/yolo11n-pose.pt" TargetMode="External"/><Relationship Id="rId1" Type="http://schemas.openxmlformats.org/officeDocument/2006/relationships/slideLayout" Target="../slideLayouts/slideLayout2.xml"/><Relationship Id="rId6" Type="http://schemas.openxmlformats.org/officeDocument/2006/relationships/hyperlink" Target="https://github.com/ultralytics/assets/releases/download/v8.3.0/yolo11x-pose.pt" TargetMode="External"/><Relationship Id="rId5" Type="http://schemas.openxmlformats.org/officeDocument/2006/relationships/hyperlink" Target="https://github.com/ultralytics/assets/releases/download/v8.3.0/yolo11l-pose.pt" TargetMode="External"/><Relationship Id="rId4" Type="http://schemas.openxmlformats.org/officeDocument/2006/relationships/hyperlink" Target="https://github.com/ultralytics/assets/releases/download/v8.3.0/yolo11m-pose.pt" TargetMode="External"/><Relationship Id="rId9" Type="http://schemas.openxmlformats.org/officeDocument/2006/relationships/image" Target="../media/image34.png"/></Relationships>
</file>

<file path=ppt/slides/_rels/slide3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github.com/ultralytics/assets/releases/download/v8.3.0/yolo11s-obb.pt" TargetMode="External"/><Relationship Id="rId7" Type="http://schemas.openxmlformats.org/officeDocument/2006/relationships/hyperlink" Target="https://docs.ultralytics.com/models/yolo11/" TargetMode="External"/><Relationship Id="rId2" Type="http://schemas.openxmlformats.org/officeDocument/2006/relationships/hyperlink" Target="https://github.com/ultralytics/assets/releases/download/v8.3.0/yolo11n-obb.pt" TargetMode="External"/><Relationship Id="rId1" Type="http://schemas.openxmlformats.org/officeDocument/2006/relationships/slideLayout" Target="../slideLayouts/slideLayout2.xml"/><Relationship Id="rId6" Type="http://schemas.openxmlformats.org/officeDocument/2006/relationships/hyperlink" Target="https://github.com/ultralytics/assets/releases/download/v8.3.0/yolo11x-obb.pt" TargetMode="External"/><Relationship Id="rId5" Type="http://schemas.openxmlformats.org/officeDocument/2006/relationships/hyperlink" Target="https://github.com/ultralytics/assets/releases/download/v8.3.0/yolo11l-obb.pt" TargetMode="External"/><Relationship Id="rId4" Type="http://schemas.openxmlformats.org/officeDocument/2006/relationships/hyperlink" Target="https://github.com/ultralytics/assets/releases/download/v8.3.0/yolo11m-obb.pt" TargetMode="External"/><Relationship Id="rId9"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hyperlink" Target="https://colab.research.google.com/github/ultralytics/ultralytics/blob/main/examples/tutorial.ipynb"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colab.research.google.com/github/ultralytics/ultralytics/blob/main/examples/tutorial.ipynb"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huggingface.co/spaces/stabilityai/stable-diffusion"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github.com/woctezuma/stable-diffusion-colab"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lexica.ar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hyperlink" Target="https://www.amazon.com/Health-HIMSS-Book-Tom-Lawry/dp/0367333716/"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amazon.com/Artificial-Intelligence-A-Modern-Approach/dp/0134610997/"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ankecare.com/article/1929-2022-05-09-08-29-47" TargetMode="External"/><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paperswithcode.com/sota"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hyperlink" Target="https://paperswithcode.com/area/computer-vision"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paperswithcode.com/area/computer-vision" TargetMode="Externa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paperswithcode.com/area/computer-vision" TargetMode="Externa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paperswithcode.com/area/computer-vision" TargetMode="Externa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paperswithcode.com/area/computer-vision/video"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research.nvidia.com/labs/dir/cosmos-predict1/"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www.bostondynamics.com/spot"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www.bostondynamics.com/atla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272194" y="1146693"/>
            <a:ext cx="11672156" cy="1956489"/>
          </a:xfrm>
        </p:spPr>
        <p:txBody>
          <a:bodyPr>
            <a:noAutofit/>
          </a:bodyPr>
          <a:lstStyle/>
          <a:p>
            <a:pPr>
              <a:lnSpc>
                <a:spcPct val="100000"/>
              </a:lnSpc>
            </a:pPr>
            <a:r>
              <a:rPr lang="en-US" altLang="zh-TW" dirty="0">
                <a:solidFill>
                  <a:srgbClr val="C00000"/>
                </a:solidFill>
                <a:latin typeface="Calibri" panose="020F0502020204030204" pitchFamily="34" charset="0"/>
                <a:ea typeface="Heiti TC Medium" pitchFamily="2" charset="-128"/>
                <a:cs typeface="Arial" panose="020B0604020202020204" pitchFamily="34" charset="0"/>
              </a:rPr>
              <a:t>Computer Vision </a:t>
            </a:r>
            <a:br>
              <a:rPr lang="en-US" altLang="zh-TW"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dirty="0">
                <a:solidFill>
                  <a:srgbClr val="C00000"/>
                </a:solidFill>
                <a:latin typeface="Calibri" panose="020F0502020204030204" pitchFamily="34" charset="0"/>
                <a:ea typeface="Heiti TC Medium" pitchFamily="2" charset="-128"/>
                <a:cs typeface="Arial" panose="020B0604020202020204" pitchFamily="34" charset="0"/>
              </a:rPr>
              <a:t>and Robotics</a:t>
            </a:r>
          </a:p>
        </p:txBody>
      </p:sp>
      <p:sp>
        <p:nvSpPr>
          <p:cNvPr id="3" name="Subtitle 2">
            <a:extLst>
              <a:ext uri="{FF2B5EF4-FFF2-40B4-BE49-F238E27FC236}">
                <a16:creationId xmlns:a16="http://schemas.microsoft.com/office/drawing/2014/main" id="{FAF739AE-61B3-9644-82E1-CFFEDC066458}"/>
              </a:ext>
            </a:extLst>
          </p:cNvPr>
          <p:cNvSpPr>
            <a:spLocks noGrp="1"/>
          </p:cNvSpPr>
          <p:nvPr>
            <p:ph type="subTitle" idx="1"/>
          </p:nvPr>
        </p:nvSpPr>
        <p:spPr>
          <a:xfrm>
            <a:off x="1401867" y="64896"/>
            <a:ext cx="9293027" cy="653004"/>
          </a:xfrm>
        </p:spPr>
        <p:txBody>
          <a:bodyPr>
            <a:noAutofit/>
          </a:bodyPr>
          <a:lstStyle/>
          <a:p>
            <a:pPr>
              <a:lnSpc>
                <a:spcPct val="100000"/>
              </a:lnSpc>
              <a:spcBef>
                <a:spcPts val="0"/>
              </a:spcBef>
            </a:pPr>
            <a:r>
              <a:rPr lang="en-US" altLang="zh-TW" sz="4400" dirty="0">
                <a:solidFill>
                  <a:schemeClr val="accent1">
                    <a:lumMod val="75000"/>
                  </a:schemeClr>
                </a:solidFill>
                <a:latin typeface="Calibri" panose="020F0502020204030204" pitchFamily="34" charset="0"/>
                <a:ea typeface="Heiti TC Medium" pitchFamily="2" charset="-128"/>
                <a:cs typeface="Calibri" panose="020F0502020204030204" pitchFamily="34" charset="0"/>
              </a:rPr>
              <a:t>Artificial Intelligence</a:t>
            </a:r>
            <a:endParaRPr lang="en-US" sz="4400" dirty="0">
              <a:solidFill>
                <a:schemeClr val="accent1">
                  <a:lumMod val="75000"/>
                </a:schemeClr>
              </a:solidFill>
            </a:endParaRPr>
          </a:p>
        </p:txBody>
      </p:sp>
      <p:sp>
        <p:nvSpPr>
          <p:cNvPr id="4" name="Slide Number Placeholder 3">
            <a:extLst>
              <a:ext uri="{FF2B5EF4-FFF2-40B4-BE49-F238E27FC236}">
                <a16:creationId xmlns:a16="http://schemas.microsoft.com/office/drawing/2014/main" id="{759ED901-FEBB-2F45-A237-0DFFB7BB41A4}"/>
              </a:ext>
            </a:extLst>
          </p:cNvPr>
          <p:cNvSpPr>
            <a:spLocks noGrp="1"/>
          </p:cNvSpPr>
          <p:nvPr>
            <p:ph type="sldNum" sz="quarter" idx="12"/>
          </p:nvPr>
        </p:nvSpPr>
        <p:spPr>
          <a:xfrm>
            <a:off x="9448800" y="6492875"/>
            <a:ext cx="2743200" cy="365125"/>
          </a:xfrm>
        </p:spPr>
        <p:txBody>
          <a:bodyPr/>
          <a:lstStyle/>
          <a:p>
            <a:fld id="{5D6FF71F-CF6A-4C46-8F9B-61D49EEA70E3}" type="slidenum">
              <a:rPr lang="en-US" smtClean="0"/>
              <a:t>1</a:t>
            </a:fld>
            <a:endParaRPr lang="en-US" dirty="0"/>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1875514" y="4699887"/>
            <a:ext cx="8440972" cy="1916740"/>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r>
              <a:rPr lang="en-US" altLang="zh-TW" sz="14400" dirty="0">
                <a:solidFill>
                  <a:srgbClr val="898989"/>
                </a:solidFill>
                <a:cs typeface="Calibri" panose="020F0502020204030204" pitchFamily="34" charset="0"/>
                <a:hlinkClick r:id="rId2"/>
              </a:rPr>
              <a:t>Min-Yuh Day</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b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b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Professor and Director</a:t>
            </a:r>
          </a:p>
          <a:p>
            <a:pPr>
              <a:lnSpc>
                <a:spcPct val="120000"/>
              </a:lnSpc>
              <a:spcBef>
                <a:spcPts val="600"/>
              </a:spcBef>
            </a:pPr>
            <a:r>
              <a:rPr lang="en-US" sz="8000" dirty="0">
                <a:latin typeface="Calibri" panose="020F0502020204030204" pitchFamily="34" charset="0"/>
                <a:cs typeface="Calibri" panose="020F0502020204030204" pitchFamily="34" charset="0"/>
                <a:hlinkClick r:id="rId3"/>
              </a:rPr>
              <a:t>Institute of Information Management</a:t>
            </a:r>
            <a:r>
              <a:rPr lang="en-US" sz="8000" dirty="0">
                <a:latin typeface="Calibri" panose="020F0502020204030204" pitchFamily="34" charset="0"/>
                <a:cs typeface="Calibri" panose="020F0502020204030204" pitchFamily="34" charset="0"/>
              </a:rPr>
              <a:t>, </a:t>
            </a:r>
            <a:r>
              <a:rPr lang="en-US" sz="8000" dirty="0">
                <a:latin typeface="Calibri" panose="020F0502020204030204" pitchFamily="34" charset="0"/>
                <a:cs typeface="Calibri" panose="020F0502020204030204" pitchFamily="34" charset="0"/>
                <a:hlinkClick r:id="rId4"/>
              </a:rPr>
              <a:t>National Taipei University</a:t>
            </a:r>
            <a:endParaRPr lang="en-US" altLang="zh-TW" sz="8000" dirty="0">
              <a:solidFill>
                <a:srgbClr val="898989"/>
              </a:solidFill>
              <a:latin typeface="Calibri" panose="020F0502020204030204" pitchFamily="34" charset="0"/>
              <a:cs typeface="Calibri" panose="020F0502020204030204" pitchFamily="34" charset="0"/>
              <a:hlinkClick r:id="rId5"/>
            </a:endParaRPr>
          </a:p>
          <a:p>
            <a:pPr>
              <a:lnSpc>
                <a:spcPct val="120000"/>
              </a:lnSpc>
              <a:spcBef>
                <a:spcPts val="600"/>
              </a:spcBef>
            </a:pPr>
            <a:r>
              <a:rPr lang="en-US" sz="4800" b="0" dirty="0">
                <a:latin typeface="Arial" panose="020B0604020202020204" pitchFamily="34" charset="0"/>
                <a:cs typeface="Arial" panose="020B0604020202020204" pitchFamily="34" charset="0"/>
                <a:hlinkClick r:id="rId6"/>
              </a:rPr>
              <a:t>https://web.ntpu.edu.tw/~myday</a:t>
            </a:r>
            <a:endParaRPr lang="en-US" sz="4800" b="0" dirty="0">
              <a:latin typeface="Arial" panose="020B0604020202020204" pitchFamily="34" charset="0"/>
              <a:cs typeface="Arial" panose="020B0604020202020204" pitchFamily="34" charset="0"/>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74973" y="4738465"/>
            <a:ext cx="1206269" cy="149347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9547" y="5320739"/>
            <a:ext cx="421513" cy="51128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4532" y="5753055"/>
            <a:ext cx="511280" cy="51128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4727" y="5748361"/>
            <a:ext cx="511280" cy="51128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2194" y="4798351"/>
            <a:ext cx="935665" cy="421967"/>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316105" y="5976255"/>
            <a:ext cx="791692" cy="791692"/>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3180607" y="3587805"/>
            <a:ext cx="5830785" cy="830997"/>
          </a:xfrm>
          <a:prstGeom prst="rect">
            <a:avLst/>
          </a:prstGeom>
          <a:noFill/>
        </p:spPr>
        <p:txBody>
          <a:bodyPr wrap="square" rtlCol="0">
            <a:spAutoFit/>
          </a:bodyPr>
          <a:lstStyle/>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1141AI08</a:t>
            </a:r>
          </a:p>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MBA, IM, NTPU (M5276) (Fall 2025)</a:t>
            </a:r>
            <a:b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b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Tue 2, 3, 4 (9:10-12:00) (B3F17)</a:t>
            </a:r>
          </a:p>
        </p:txBody>
      </p:sp>
      <p:sp>
        <p:nvSpPr>
          <p:cNvPr id="16" name="TextBox 15">
            <a:extLst>
              <a:ext uri="{FF2B5EF4-FFF2-40B4-BE49-F238E27FC236}">
                <a16:creationId xmlns:a16="http://schemas.microsoft.com/office/drawing/2014/main" id="{D56B0928-98E1-A94A-9E81-B0F0F78D4E86}"/>
              </a:ext>
            </a:extLst>
          </p:cNvPr>
          <p:cNvSpPr txBox="1"/>
          <p:nvPr/>
        </p:nvSpPr>
        <p:spPr>
          <a:xfrm>
            <a:off x="4540332" y="6616627"/>
            <a:ext cx="3111336" cy="276999"/>
          </a:xfrm>
          <a:prstGeom prst="rect">
            <a:avLst/>
          </a:prstGeom>
          <a:noFill/>
        </p:spPr>
        <p:txBody>
          <a:bodyPr wrap="square" rtlCol="0">
            <a:spAutoFit/>
          </a:bodyPr>
          <a:lstStyle/>
          <a:p>
            <a:pPr algn="ctr"/>
            <a:r>
              <a:rPr lang="en-US" altLang="zh-TW" sz="12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2025-11-25</a:t>
            </a:r>
          </a:p>
        </p:txBody>
      </p:sp>
      <p:pic>
        <p:nvPicPr>
          <p:cNvPr id="17" name="Picture 16">
            <a:extLst>
              <a:ext uri="{FF2B5EF4-FFF2-40B4-BE49-F238E27FC236}">
                <a16:creationId xmlns:a16="http://schemas.microsoft.com/office/drawing/2014/main" id="{44C45650-BA88-8643-B3F2-2E4C34D88A8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412606" y="3143523"/>
            <a:ext cx="1779394" cy="1779394"/>
          </a:xfrm>
          <a:prstGeom prst="rect">
            <a:avLst/>
          </a:prstGeom>
        </p:spPr>
      </p:pic>
      <p:sp>
        <p:nvSpPr>
          <p:cNvPr id="19" name="TextBox 18">
            <a:extLst>
              <a:ext uri="{FF2B5EF4-FFF2-40B4-BE49-F238E27FC236}">
                <a16:creationId xmlns:a16="http://schemas.microsoft.com/office/drawing/2014/main" id="{64B6C01E-6C31-110C-337F-375D435FF5AB}"/>
              </a:ext>
            </a:extLst>
          </p:cNvPr>
          <p:cNvSpPr txBox="1"/>
          <p:nvPr/>
        </p:nvSpPr>
        <p:spPr>
          <a:xfrm>
            <a:off x="10471279" y="4775201"/>
            <a:ext cx="1582947" cy="400110"/>
          </a:xfrm>
          <a:prstGeom prst="rect">
            <a:avLst/>
          </a:prstGeom>
          <a:noFill/>
        </p:spPr>
        <p:txBody>
          <a:bodyPr wrap="square">
            <a:spAutoFit/>
          </a:bodyPr>
          <a:lstStyle/>
          <a:p>
            <a:pPr algn="ctr"/>
            <a:r>
              <a:rPr lang="en-US" sz="1000" b="0" dirty="0">
                <a:solidFill>
                  <a:schemeClr val="accent1"/>
                </a:solidFill>
                <a:hlinkClick r:id="rId16"/>
              </a:rPr>
              <a:t>https://meet.google.com/paj-zhhj-mya</a:t>
            </a:r>
            <a:endParaRPr lang="en-US" sz="1000" dirty="0"/>
          </a:p>
        </p:txBody>
      </p:sp>
      <p:pic>
        <p:nvPicPr>
          <p:cNvPr id="14" name="Picture 13">
            <a:extLst>
              <a:ext uri="{FF2B5EF4-FFF2-40B4-BE49-F238E27FC236}">
                <a16:creationId xmlns:a16="http://schemas.microsoft.com/office/drawing/2014/main" id="{FAF025F3-66B9-E75E-3993-5939E943D692}"/>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25165" y="4277777"/>
            <a:ext cx="1011475" cy="220995"/>
          </a:xfrm>
          <a:prstGeom prst="rect">
            <a:avLst/>
          </a:prstGeom>
        </p:spPr>
      </p:pic>
      <p:sp>
        <p:nvSpPr>
          <p:cNvPr id="18" name="TextBox 17">
            <a:extLst>
              <a:ext uri="{FF2B5EF4-FFF2-40B4-BE49-F238E27FC236}">
                <a16:creationId xmlns:a16="http://schemas.microsoft.com/office/drawing/2014/main" id="{B2A156C2-0333-8FBB-F8AB-44078685E8CB}"/>
              </a:ext>
            </a:extLst>
          </p:cNvPr>
          <p:cNvSpPr txBox="1"/>
          <p:nvPr/>
        </p:nvSpPr>
        <p:spPr>
          <a:xfrm>
            <a:off x="257065" y="4511299"/>
            <a:ext cx="935665" cy="115416"/>
          </a:xfrm>
          <a:prstGeom prst="rect">
            <a:avLst/>
          </a:prstGeom>
          <a:solidFill>
            <a:srgbClr val="76B900"/>
          </a:solidFill>
        </p:spPr>
        <p:txBody>
          <a:bodyPr wrap="square" lIns="0" tIns="0" rIns="0" bIns="0">
            <a:spAutoFit/>
          </a:bodyPr>
          <a:lstStyle/>
          <a:p>
            <a:pPr marL="0" indent="0" algn="ctr">
              <a:spcAft>
                <a:spcPts val="0"/>
              </a:spcAft>
              <a:buNone/>
            </a:pPr>
            <a:r>
              <a:rPr lang="en-US" altLang="zh-TW" sz="750" dirty="0">
                <a:solidFill>
                  <a:schemeClr val="bg1"/>
                </a:solidFill>
              </a:rPr>
              <a:t>University Ambassador</a:t>
            </a:r>
          </a:p>
        </p:txBody>
      </p:sp>
      <p:sp>
        <p:nvSpPr>
          <p:cNvPr id="20" name="TextBox 19">
            <a:extLst>
              <a:ext uri="{FF2B5EF4-FFF2-40B4-BE49-F238E27FC236}">
                <a16:creationId xmlns:a16="http://schemas.microsoft.com/office/drawing/2014/main" id="{EADA0ADF-525B-4FA6-69D8-6A14A4F40325}"/>
              </a:ext>
            </a:extLst>
          </p:cNvPr>
          <p:cNvSpPr txBox="1"/>
          <p:nvPr/>
        </p:nvSpPr>
        <p:spPr>
          <a:xfrm>
            <a:off x="225165" y="4614903"/>
            <a:ext cx="1011475" cy="138499"/>
          </a:xfrm>
          <a:prstGeom prst="rect">
            <a:avLst/>
          </a:prstGeom>
          <a:noFill/>
        </p:spPr>
        <p:txBody>
          <a:bodyPr wrap="square" lIns="0" tIns="0" rIns="0" bIns="0">
            <a:spAutoFit/>
          </a:bodyPr>
          <a:lstStyle/>
          <a:p>
            <a:pPr marL="0" indent="0" algn="ctr">
              <a:spcAft>
                <a:spcPts val="0"/>
              </a:spcAft>
              <a:buNone/>
            </a:pPr>
            <a:r>
              <a:rPr lang="en-US" altLang="zh-TW" sz="900" b="1" dirty="0"/>
              <a:t>Certified Instructor</a:t>
            </a:r>
          </a:p>
        </p:txBody>
      </p:sp>
    </p:spTree>
    <p:extLst>
      <p:ext uri="{BB962C8B-B14F-4D97-AF65-F5344CB8AC3E}">
        <p14:creationId xmlns:p14="http://schemas.microsoft.com/office/powerpoint/2010/main" val="153425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871538" y="1700808"/>
            <a:ext cx="10458450" cy="4425356"/>
          </a:xfrm>
        </p:spPr>
        <p:txBody>
          <a:bodyPr/>
          <a:lstStyle/>
          <a:p>
            <a:r>
              <a:rPr lang="en-US" sz="3600" dirty="0"/>
              <a:t>Natural Language Processing</a:t>
            </a:r>
          </a:p>
          <a:p>
            <a:r>
              <a:rPr lang="en-US" sz="3600" dirty="0"/>
              <a:t>Deep Learning for Natural Language Processing</a:t>
            </a:r>
          </a:p>
          <a:p>
            <a:r>
              <a:rPr lang="en-US" sz="3600" dirty="0">
                <a:solidFill>
                  <a:srgbClr val="FF0000"/>
                </a:solidFill>
              </a:rPr>
              <a:t>Computer Vision</a:t>
            </a:r>
          </a:p>
          <a:p>
            <a:r>
              <a:rPr lang="en-US" sz="3600" dirty="0">
                <a:solidFill>
                  <a:srgbClr val="FF0000"/>
                </a:solidFill>
              </a:rPr>
              <a:t>Robotics</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10</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871538" y="125760"/>
            <a:ext cx="10288259" cy="1287016"/>
          </a:xfrm>
        </p:spPr>
        <p:txBody>
          <a:bodyPr>
            <a:normAutofit fontScale="90000"/>
          </a:bodyPr>
          <a:lstStyle/>
          <a:p>
            <a:r>
              <a:rPr lang="en-US" dirty="0">
                <a:solidFill>
                  <a:schemeClr val="accent1"/>
                </a:solidFill>
              </a:rPr>
              <a:t>Artificial Intelligence: </a:t>
            </a:r>
            <a:br>
              <a:rPr lang="en-US" dirty="0">
                <a:solidFill>
                  <a:schemeClr val="accent1"/>
                </a:solidFill>
              </a:rPr>
            </a:br>
            <a:r>
              <a:rPr lang="en-US" sz="3600" dirty="0">
                <a:solidFill>
                  <a:schemeClr val="accent1"/>
                </a:solidFill>
              </a:rPr>
              <a:t>6. Communicating, Perceiving, and Acting</a:t>
            </a:r>
          </a:p>
        </p:txBody>
      </p:sp>
    </p:spTree>
    <p:extLst>
      <p:ext uri="{BB962C8B-B14F-4D97-AF65-F5344CB8AC3E}">
        <p14:creationId xmlns:p14="http://schemas.microsoft.com/office/powerpoint/2010/main" val="97318100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A68B9-156D-1345-BC05-9D68DD12A18C}"/>
              </a:ext>
            </a:extLst>
          </p:cNvPr>
          <p:cNvSpPr>
            <a:spLocks noGrp="1"/>
          </p:cNvSpPr>
          <p:nvPr>
            <p:ph type="title"/>
          </p:nvPr>
        </p:nvSpPr>
        <p:spPr>
          <a:xfrm>
            <a:off x="616131" y="169345"/>
            <a:ext cx="10959737" cy="888747"/>
          </a:xfrm>
        </p:spPr>
        <p:txBody>
          <a:bodyPr>
            <a:normAutofit/>
          </a:bodyPr>
          <a:lstStyle/>
          <a:p>
            <a:r>
              <a:rPr lang="en-US" dirty="0">
                <a:solidFill>
                  <a:schemeClr val="accent1"/>
                </a:solidFill>
              </a:rPr>
              <a:t>Boston Dynamics: Atlas Goes Hands On</a:t>
            </a:r>
            <a:endParaRPr lang="en-US" sz="3200" dirty="0">
              <a:solidFill>
                <a:schemeClr val="accent1"/>
              </a:solidFill>
            </a:endParaRPr>
          </a:p>
        </p:txBody>
      </p:sp>
      <p:sp>
        <p:nvSpPr>
          <p:cNvPr id="4" name="Slide Number Placeholder 3">
            <a:extLst>
              <a:ext uri="{FF2B5EF4-FFF2-40B4-BE49-F238E27FC236}">
                <a16:creationId xmlns:a16="http://schemas.microsoft.com/office/drawing/2014/main" id="{CF767DEB-CC00-594F-85DA-FE1BD3535237}"/>
              </a:ext>
            </a:extLst>
          </p:cNvPr>
          <p:cNvSpPr>
            <a:spLocks noGrp="1"/>
          </p:cNvSpPr>
          <p:nvPr>
            <p:ph type="sldNum" sz="quarter" idx="12"/>
          </p:nvPr>
        </p:nvSpPr>
        <p:spPr/>
        <p:txBody>
          <a:bodyPr/>
          <a:lstStyle/>
          <a:p>
            <a:pPr>
              <a:defRPr/>
            </a:pPr>
            <a:fld id="{E78C9E75-97FD-45D9-8ED3-955348887BB1}" type="slidenum">
              <a:rPr lang="zh-TW" altLang="en-US" smtClean="0"/>
              <a:pPr>
                <a:defRPr/>
              </a:pPr>
              <a:t>100</a:t>
            </a:fld>
            <a:endParaRPr lang="zh-TW" altLang="en-US"/>
          </a:p>
        </p:txBody>
      </p:sp>
      <p:sp>
        <p:nvSpPr>
          <p:cNvPr id="5" name="Rectangle 4">
            <a:extLst>
              <a:ext uri="{FF2B5EF4-FFF2-40B4-BE49-F238E27FC236}">
                <a16:creationId xmlns:a16="http://schemas.microsoft.com/office/drawing/2014/main" id="{A78530E4-2581-9B43-9178-28F069D7F52E}"/>
              </a:ext>
            </a:extLst>
          </p:cNvPr>
          <p:cNvSpPr/>
          <p:nvPr/>
        </p:nvSpPr>
        <p:spPr>
          <a:xfrm>
            <a:off x="3958364" y="6525345"/>
            <a:ext cx="4275273" cy="276999"/>
          </a:xfrm>
          <a:prstGeom prst="rect">
            <a:avLst/>
          </a:prstGeom>
        </p:spPr>
        <p:txBody>
          <a:bodyPr wrap="none">
            <a:spAutoFit/>
          </a:bodyPr>
          <a:lstStyle/>
          <a:p>
            <a:pPr algn="ctr"/>
            <a:r>
              <a:rPr lang="en-US" sz="1200" dirty="0">
                <a:solidFill>
                  <a:schemeClr val="bg1">
                    <a:lumMod val="65000"/>
                  </a:schemeClr>
                </a:solidFill>
                <a:latin typeface="Calibri" panose="020F0502020204030204" pitchFamily="34" charset="0"/>
                <a:cs typeface="Calibri" panose="020F0502020204030204" pitchFamily="34" charset="0"/>
              </a:rPr>
              <a:t>Source: </a:t>
            </a:r>
            <a:r>
              <a:rPr lang="en-US" sz="1200" dirty="0">
                <a:solidFill>
                  <a:schemeClr val="bg1">
                    <a:lumMod val="65000"/>
                  </a:schemeClr>
                </a:solidFill>
                <a:latin typeface="Calibri" panose="020F0502020204030204" pitchFamily="34" charset="0"/>
                <a:cs typeface="Calibri" panose="020F0502020204030204" pitchFamily="34" charset="0"/>
                <a:hlinkClick r:id="rId2"/>
              </a:rPr>
              <a:t>https://bostondynamics.com/video/atlas-goes-hands-on/</a:t>
            </a:r>
            <a:endParaRPr lang="en-US" sz="1200" dirty="0">
              <a:solidFill>
                <a:schemeClr val="bg1">
                  <a:lumMod val="65000"/>
                </a:schemeClr>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5538083-366E-4DFE-8730-3FBE69E9A546}"/>
              </a:ext>
            </a:extLst>
          </p:cNvPr>
          <p:cNvPicPr>
            <a:picLocks noChangeAspect="1"/>
          </p:cNvPicPr>
          <p:nvPr/>
        </p:nvPicPr>
        <p:blipFill>
          <a:blip r:embed="rId3"/>
          <a:stretch>
            <a:fillRect/>
          </a:stretch>
        </p:blipFill>
        <p:spPr>
          <a:xfrm>
            <a:off x="4911634" y="1226743"/>
            <a:ext cx="6934200" cy="4979462"/>
          </a:xfrm>
          <a:prstGeom prst="rect">
            <a:avLst/>
          </a:prstGeom>
        </p:spPr>
      </p:pic>
      <p:sp>
        <p:nvSpPr>
          <p:cNvPr id="9" name="TextBox 8">
            <a:extLst>
              <a:ext uri="{FF2B5EF4-FFF2-40B4-BE49-F238E27FC236}">
                <a16:creationId xmlns:a16="http://schemas.microsoft.com/office/drawing/2014/main" id="{6E530B6F-9F9A-95A3-12E8-F87922796423}"/>
              </a:ext>
            </a:extLst>
          </p:cNvPr>
          <p:cNvSpPr txBox="1"/>
          <p:nvPr/>
        </p:nvSpPr>
        <p:spPr>
          <a:xfrm>
            <a:off x="215539" y="1593672"/>
            <a:ext cx="4565468" cy="4401205"/>
          </a:xfrm>
          <a:prstGeom prst="rect">
            <a:avLst/>
          </a:prstGeom>
          <a:noFill/>
        </p:spPr>
        <p:txBody>
          <a:bodyPr wrap="square">
            <a:spAutoFit/>
          </a:bodyPr>
          <a:lstStyle/>
          <a:p>
            <a:r>
              <a:rPr lang="en-US" sz="2800" dirty="0">
                <a:solidFill>
                  <a:schemeClr val="accent1"/>
                </a:solidFill>
              </a:rPr>
              <a:t>Atlas uses a machine learning (ML) vision model to detect and localize the environment fixtures and individual bins.</a:t>
            </a:r>
          </a:p>
          <a:p>
            <a:r>
              <a:rPr lang="en-US" sz="2800" dirty="0">
                <a:solidFill>
                  <a:schemeClr val="accent1"/>
                </a:solidFill>
              </a:rPr>
              <a:t> </a:t>
            </a:r>
          </a:p>
          <a:p>
            <a:r>
              <a:rPr lang="en-US" sz="2800" dirty="0">
                <a:solidFill>
                  <a:schemeClr val="accent1"/>
                </a:solidFill>
              </a:rPr>
              <a:t>The robot uses a specialized grasping policy and continuously estimates the state of manipulated objects to achieve the task.</a:t>
            </a:r>
          </a:p>
        </p:txBody>
      </p:sp>
    </p:spTree>
    <p:extLst>
      <p:ext uri="{BB962C8B-B14F-4D97-AF65-F5344CB8AC3E}">
        <p14:creationId xmlns:p14="http://schemas.microsoft.com/office/powerpoint/2010/main" val="3934492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46138"/>
          </a:xfrm>
        </p:spPr>
        <p:txBody>
          <a:bodyPr/>
          <a:lstStyle/>
          <a:p>
            <a:r>
              <a:rPr lang="en-US" b="1" dirty="0">
                <a:solidFill>
                  <a:schemeClr val="accent1"/>
                </a:solidFill>
              </a:rPr>
              <a:t>Boston Dynamics: Atlas </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101</a:t>
            </a:fld>
            <a:endParaRPr lang="zh-TW" alt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81200" y="846138"/>
            <a:ext cx="8305800" cy="5397500"/>
          </a:xfrm>
          <a:prstGeom prst="rect">
            <a:avLst/>
          </a:prstGeom>
        </p:spPr>
      </p:pic>
      <p:sp>
        <p:nvSpPr>
          <p:cNvPr id="6" name="Rectangle 5"/>
          <p:cNvSpPr/>
          <p:nvPr/>
        </p:nvSpPr>
        <p:spPr>
          <a:xfrm>
            <a:off x="3261147" y="6412399"/>
            <a:ext cx="5238328" cy="369332"/>
          </a:xfrm>
          <a:prstGeom prst="rect">
            <a:avLst/>
          </a:prstGeom>
        </p:spPr>
        <p:txBody>
          <a:bodyPr wrap="square">
            <a:spAutoFit/>
          </a:bodyPr>
          <a:lstStyle/>
          <a:p>
            <a:r>
              <a:rPr lang="en-US" dirty="0">
                <a:hlinkClick r:id="rId3"/>
              </a:rPr>
              <a:t>https://www.youtube.com/watch?v=fRj34o4hN4I</a:t>
            </a:r>
            <a:endParaRPr lang="en-US" dirty="0"/>
          </a:p>
        </p:txBody>
      </p:sp>
    </p:spTree>
    <p:extLst>
      <p:ext uri="{BB962C8B-B14F-4D97-AF65-F5344CB8AC3E}">
        <p14:creationId xmlns:p14="http://schemas.microsoft.com/office/powerpoint/2010/main" val="15978397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24744"/>
          </a:xfrm>
        </p:spPr>
        <p:txBody>
          <a:bodyPr/>
          <a:lstStyle/>
          <a:p>
            <a:r>
              <a:rPr lang="en-US" dirty="0">
                <a:solidFill>
                  <a:schemeClr val="accent1"/>
                </a:solidFill>
              </a:rPr>
              <a:t>Humanoid Robot: Sophia</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102</a:t>
            </a:fld>
            <a:endParaRPr lang="zh-TW" alt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30400" y="1496845"/>
            <a:ext cx="8280400" cy="4635500"/>
          </a:xfrm>
          <a:prstGeom prst="rect">
            <a:avLst/>
          </a:prstGeom>
        </p:spPr>
      </p:pic>
      <p:sp>
        <p:nvSpPr>
          <p:cNvPr id="6" name="Rectangle 5"/>
          <p:cNvSpPr/>
          <p:nvPr/>
        </p:nvSpPr>
        <p:spPr>
          <a:xfrm>
            <a:off x="3271416" y="6456619"/>
            <a:ext cx="5598368" cy="369332"/>
          </a:xfrm>
          <a:prstGeom prst="rect">
            <a:avLst/>
          </a:prstGeom>
        </p:spPr>
        <p:txBody>
          <a:bodyPr wrap="square">
            <a:spAutoFit/>
          </a:bodyPr>
          <a:lstStyle/>
          <a:p>
            <a:pPr algn="ctr"/>
            <a:r>
              <a:rPr lang="en-US" dirty="0">
                <a:hlinkClick r:id="rId3"/>
              </a:rPr>
              <a:t>https://www.youtube.com/watch?v=S5t6K9iwcdw</a:t>
            </a:r>
            <a:endParaRPr lang="en-US" dirty="0"/>
          </a:p>
        </p:txBody>
      </p:sp>
    </p:spTree>
    <p:extLst>
      <p:ext uri="{BB962C8B-B14F-4D97-AF65-F5344CB8AC3E}">
        <p14:creationId xmlns:p14="http://schemas.microsoft.com/office/powerpoint/2010/main" val="30530384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5" y="116632"/>
            <a:ext cx="8926519" cy="864096"/>
          </a:xfrm>
        </p:spPr>
        <p:txBody>
          <a:bodyPr>
            <a:normAutofit fontScale="90000"/>
          </a:bodyPr>
          <a:lstStyle/>
          <a:p>
            <a:r>
              <a:rPr lang="en-US" sz="3600" dirty="0">
                <a:solidFill>
                  <a:schemeClr val="accent1"/>
                </a:solidFill>
              </a:rPr>
              <a:t>Can a robot pass a university entrance exam?</a:t>
            </a:r>
            <a:br>
              <a:rPr lang="en-US" sz="3600" dirty="0">
                <a:solidFill>
                  <a:schemeClr val="accent1"/>
                </a:solidFill>
              </a:rPr>
            </a:br>
            <a:r>
              <a:rPr lang="en-US" sz="2400" b="0" dirty="0">
                <a:solidFill>
                  <a:schemeClr val="accent1"/>
                </a:solidFill>
              </a:rPr>
              <a:t>Noriko Arai at TED2017</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103</a:t>
            </a:fld>
            <a:endParaRPr lang="zh-TW" alt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1482" y="1052737"/>
            <a:ext cx="8709037" cy="5396713"/>
          </a:xfrm>
          <a:prstGeom prst="rect">
            <a:avLst/>
          </a:prstGeom>
        </p:spPr>
      </p:pic>
      <p:sp>
        <p:nvSpPr>
          <p:cNvPr id="6" name="Rectangle 5"/>
          <p:cNvSpPr/>
          <p:nvPr/>
        </p:nvSpPr>
        <p:spPr>
          <a:xfrm>
            <a:off x="2431483" y="6381329"/>
            <a:ext cx="7326560" cy="276999"/>
          </a:xfrm>
          <a:prstGeom prst="rect">
            <a:avLst/>
          </a:prstGeom>
        </p:spPr>
        <p:txBody>
          <a:bodyPr wrap="square">
            <a:spAutoFit/>
          </a:bodyPr>
          <a:lstStyle/>
          <a:p>
            <a:pPr algn="ctr"/>
            <a:r>
              <a:rPr lang="en-US" sz="1200" dirty="0">
                <a:hlinkClick r:id="rId3"/>
              </a:rPr>
              <a:t>https://www.ted.com/talks/noriko_arai_can_a_robot_pass_a_university_entrance_exam</a:t>
            </a:r>
            <a:endParaRPr lang="en-US" sz="1200" dirty="0"/>
          </a:p>
        </p:txBody>
      </p:sp>
      <p:sp>
        <p:nvSpPr>
          <p:cNvPr id="7" name="Rectangle 6"/>
          <p:cNvSpPr/>
          <p:nvPr/>
        </p:nvSpPr>
        <p:spPr>
          <a:xfrm>
            <a:off x="3259575" y="6591137"/>
            <a:ext cx="5670376" cy="276999"/>
          </a:xfrm>
          <a:prstGeom prst="rect">
            <a:avLst/>
          </a:prstGeom>
        </p:spPr>
        <p:txBody>
          <a:bodyPr wrap="square">
            <a:spAutoFit/>
          </a:bodyPr>
          <a:lstStyle/>
          <a:p>
            <a:pPr algn="ctr"/>
            <a:r>
              <a:rPr lang="en-US" sz="1200" dirty="0">
                <a:hlinkClick r:id="rId4"/>
              </a:rPr>
              <a:t>https://www.youtube.com/watch?v=XQZjkPyJ8KU</a:t>
            </a:r>
            <a:endParaRPr lang="en-US" sz="1200" dirty="0"/>
          </a:p>
        </p:txBody>
      </p:sp>
    </p:spTree>
    <p:extLst>
      <p:ext uri="{BB962C8B-B14F-4D97-AF65-F5344CB8AC3E}">
        <p14:creationId xmlns:p14="http://schemas.microsoft.com/office/powerpoint/2010/main" val="18236855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765109" y="1412776"/>
            <a:ext cx="10394687" cy="4713388"/>
          </a:xfrm>
        </p:spPr>
        <p:txBody>
          <a:bodyPr>
            <a:normAutofit/>
          </a:bodyPr>
          <a:lstStyle/>
          <a:p>
            <a:r>
              <a:rPr lang="en-US" sz="4000" dirty="0"/>
              <a:t>Robots are </a:t>
            </a:r>
            <a:r>
              <a:rPr lang="en-US" sz="4000" dirty="0">
                <a:solidFill>
                  <a:srgbClr val="FF0000"/>
                </a:solidFill>
              </a:rPr>
              <a:t>physical agents </a:t>
            </a:r>
            <a:r>
              <a:rPr lang="en-US" sz="4000" dirty="0"/>
              <a:t>that perform tasks by manipulating the physical world.</a:t>
            </a:r>
          </a:p>
          <a:p>
            <a:pPr lvl="1"/>
            <a:r>
              <a:rPr lang="en-US" sz="4000" dirty="0"/>
              <a:t>To do so, they are equipped with </a:t>
            </a:r>
            <a:r>
              <a:rPr lang="en-US" sz="4000" dirty="0">
                <a:solidFill>
                  <a:srgbClr val="FF0000"/>
                </a:solidFill>
              </a:rPr>
              <a:t>effectors</a:t>
            </a:r>
            <a:r>
              <a:rPr lang="en-US" sz="4000" dirty="0"/>
              <a:t> such as </a:t>
            </a:r>
            <a:r>
              <a:rPr lang="en-US" sz="4000" dirty="0">
                <a:solidFill>
                  <a:srgbClr val="FF0000"/>
                </a:solidFill>
              </a:rPr>
              <a:t>legs</a:t>
            </a:r>
            <a:r>
              <a:rPr lang="en-US" sz="4000" dirty="0"/>
              <a:t>, </a:t>
            </a:r>
            <a:r>
              <a:rPr lang="en-US" sz="4000" dirty="0">
                <a:solidFill>
                  <a:srgbClr val="FF0000"/>
                </a:solidFill>
              </a:rPr>
              <a:t>wheels</a:t>
            </a:r>
            <a:r>
              <a:rPr lang="en-US" sz="4000" dirty="0"/>
              <a:t>, </a:t>
            </a:r>
            <a:r>
              <a:rPr lang="en-US" sz="4000" dirty="0">
                <a:solidFill>
                  <a:srgbClr val="FF0000"/>
                </a:solidFill>
              </a:rPr>
              <a:t>joints</a:t>
            </a:r>
            <a:r>
              <a:rPr lang="en-US" sz="4000" dirty="0"/>
              <a:t>, and </a:t>
            </a:r>
            <a:r>
              <a:rPr lang="en-US" sz="4000" dirty="0">
                <a:solidFill>
                  <a:srgbClr val="FF0000"/>
                </a:solidFill>
              </a:rPr>
              <a:t>grippers</a:t>
            </a:r>
            <a:r>
              <a:rPr lang="en-US" sz="4000" dirty="0"/>
              <a:t>. </a:t>
            </a:r>
          </a:p>
          <a:p>
            <a:r>
              <a:rPr lang="en-US" sz="4000" dirty="0">
                <a:solidFill>
                  <a:srgbClr val="FF0000"/>
                </a:solidFill>
              </a:rPr>
              <a:t>Effectors</a:t>
            </a:r>
            <a:r>
              <a:rPr lang="en-US" sz="4000" dirty="0"/>
              <a:t> are designed to assert physical forces on the environment. </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104</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Robots</a:t>
            </a:r>
          </a:p>
        </p:txBody>
      </p:sp>
    </p:spTree>
    <p:extLst>
      <p:ext uri="{BB962C8B-B14F-4D97-AF65-F5344CB8AC3E}">
        <p14:creationId xmlns:p14="http://schemas.microsoft.com/office/powerpoint/2010/main" val="34934712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671804" y="1548882"/>
            <a:ext cx="10804849" cy="4577282"/>
          </a:xfrm>
        </p:spPr>
        <p:txBody>
          <a:bodyPr>
            <a:normAutofit/>
          </a:bodyPr>
          <a:lstStyle/>
          <a:p>
            <a:r>
              <a:rPr lang="en-US" sz="3600" dirty="0"/>
              <a:t>When they do this, a few things may happen: </a:t>
            </a:r>
          </a:p>
          <a:p>
            <a:pPr lvl="1"/>
            <a:r>
              <a:rPr lang="en-US" sz="3600" dirty="0"/>
              <a:t>the </a:t>
            </a:r>
            <a:r>
              <a:rPr lang="en-US" sz="3600" dirty="0">
                <a:solidFill>
                  <a:srgbClr val="FF0000"/>
                </a:solidFill>
              </a:rPr>
              <a:t>robot’s state </a:t>
            </a:r>
            <a:r>
              <a:rPr lang="en-US" sz="3600" dirty="0"/>
              <a:t>might change</a:t>
            </a:r>
          </a:p>
          <a:p>
            <a:pPr lvl="1"/>
            <a:r>
              <a:rPr lang="en-US" sz="3600" dirty="0"/>
              <a:t>the </a:t>
            </a:r>
            <a:r>
              <a:rPr lang="en-US" sz="3600" dirty="0">
                <a:solidFill>
                  <a:srgbClr val="FF0000"/>
                </a:solidFill>
              </a:rPr>
              <a:t>state of the environment </a:t>
            </a:r>
            <a:r>
              <a:rPr lang="en-US" sz="3600" dirty="0"/>
              <a:t>might change</a:t>
            </a:r>
          </a:p>
          <a:p>
            <a:pPr lvl="1"/>
            <a:r>
              <a:rPr lang="en-US" sz="3600" dirty="0"/>
              <a:t>the </a:t>
            </a:r>
            <a:r>
              <a:rPr lang="en-US" sz="3600" dirty="0">
                <a:solidFill>
                  <a:srgbClr val="FF0000"/>
                </a:solidFill>
              </a:rPr>
              <a:t>state of the people around the robot </a:t>
            </a:r>
            <a:r>
              <a:rPr lang="en-US" sz="3600" dirty="0"/>
              <a:t>might change</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105</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7" name="Title 1">
            <a:extLst>
              <a:ext uri="{FF2B5EF4-FFF2-40B4-BE49-F238E27FC236}">
                <a16:creationId xmlns:a16="http://schemas.microsoft.com/office/drawing/2014/main" id="{C6FB8069-4992-654D-803C-36A86E2DE85B}"/>
              </a:ext>
            </a:extLst>
          </p:cNvPr>
          <p:cNvSpPr>
            <a:spLocks noGrp="1"/>
          </p:cNvSpPr>
          <p:nvPr>
            <p:ph type="title"/>
          </p:nvPr>
        </p:nvSpPr>
        <p:spPr>
          <a:xfrm>
            <a:off x="1847527" y="125760"/>
            <a:ext cx="8496944" cy="1287016"/>
          </a:xfrm>
        </p:spPr>
        <p:txBody>
          <a:bodyPr/>
          <a:lstStyle/>
          <a:p>
            <a:r>
              <a:rPr lang="en-US" sz="5400" dirty="0">
                <a:solidFill>
                  <a:schemeClr val="accent1"/>
                </a:solidFill>
              </a:rPr>
              <a:t>Robots and Effectors</a:t>
            </a:r>
          </a:p>
        </p:txBody>
      </p:sp>
    </p:spTree>
    <p:extLst>
      <p:ext uri="{BB962C8B-B14F-4D97-AF65-F5344CB8AC3E}">
        <p14:creationId xmlns:p14="http://schemas.microsoft.com/office/powerpoint/2010/main" val="27560781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14399" y="1700808"/>
            <a:ext cx="10245397" cy="4425356"/>
          </a:xfrm>
        </p:spPr>
        <p:txBody>
          <a:bodyPr>
            <a:normAutofit/>
          </a:bodyPr>
          <a:lstStyle/>
          <a:p>
            <a:r>
              <a:rPr lang="en-US" sz="4000" dirty="0"/>
              <a:t>The most common types of robots are </a:t>
            </a:r>
            <a:r>
              <a:rPr lang="en-US" sz="4000" dirty="0">
                <a:solidFill>
                  <a:srgbClr val="FF0000"/>
                </a:solidFill>
              </a:rPr>
              <a:t>manipulators (robot arms) </a:t>
            </a:r>
            <a:r>
              <a:rPr lang="en-US" sz="4000" dirty="0"/>
              <a:t>and </a:t>
            </a:r>
            <a:r>
              <a:rPr lang="en-US" sz="4000" dirty="0">
                <a:solidFill>
                  <a:srgbClr val="FF0000"/>
                </a:solidFill>
              </a:rPr>
              <a:t>mobile robots</a:t>
            </a:r>
            <a:r>
              <a:rPr lang="en-US" sz="4000" dirty="0"/>
              <a:t>. </a:t>
            </a:r>
          </a:p>
          <a:p>
            <a:r>
              <a:rPr lang="en-US" sz="4000" dirty="0"/>
              <a:t>They have </a:t>
            </a:r>
            <a:r>
              <a:rPr lang="en-US" sz="4000" dirty="0">
                <a:solidFill>
                  <a:srgbClr val="FF0000"/>
                </a:solidFill>
              </a:rPr>
              <a:t>sensors</a:t>
            </a:r>
            <a:r>
              <a:rPr lang="en-US" sz="4000" dirty="0"/>
              <a:t> for perceiving the world and </a:t>
            </a:r>
            <a:r>
              <a:rPr lang="en-US" sz="4000" dirty="0">
                <a:solidFill>
                  <a:srgbClr val="FF0000"/>
                </a:solidFill>
              </a:rPr>
              <a:t>actuators</a:t>
            </a:r>
            <a:r>
              <a:rPr lang="en-US" sz="4000" dirty="0"/>
              <a:t> that produce motion, which then affects the world via </a:t>
            </a:r>
            <a:r>
              <a:rPr lang="en-US" sz="4000" dirty="0">
                <a:solidFill>
                  <a:srgbClr val="FF0000"/>
                </a:solidFill>
              </a:rPr>
              <a:t>effectors</a:t>
            </a:r>
            <a:r>
              <a:rPr lang="en-US" sz="4000" dirty="0"/>
              <a:t>.</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106</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Robots</a:t>
            </a:r>
          </a:p>
        </p:txBody>
      </p:sp>
    </p:spTree>
    <p:extLst>
      <p:ext uri="{BB962C8B-B14F-4D97-AF65-F5344CB8AC3E}">
        <p14:creationId xmlns:p14="http://schemas.microsoft.com/office/powerpoint/2010/main" val="37577050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70383" y="1700808"/>
            <a:ext cx="10189413" cy="4425356"/>
          </a:xfrm>
        </p:spPr>
        <p:txBody>
          <a:bodyPr/>
          <a:lstStyle/>
          <a:p>
            <a:r>
              <a:rPr lang="en-US" sz="3600" dirty="0"/>
              <a:t>The general robotics problem involves</a:t>
            </a:r>
          </a:p>
          <a:p>
            <a:pPr lvl="1"/>
            <a:r>
              <a:rPr lang="en-US" sz="3200" dirty="0">
                <a:solidFill>
                  <a:srgbClr val="FF0000"/>
                </a:solidFill>
              </a:rPr>
              <a:t>stochasticity</a:t>
            </a:r>
            <a:r>
              <a:rPr lang="en-US" sz="3200" dirty="0"/>
              <a:t> </a:t>
            </a:r>
            <a:br>
              <a:rPr lang="en-US" sz="3200" dirty="0"/>
            </a:br>
            <a:r>
              <a:rPr lang="en-US" sz="3200" dirty="0"/>
              <a:t>(which can be handled by MDPs)</a:t>
            </a:r>
          </a:p>
          <a:p>
            <a:pPr lvl="1"/>
            <a:r>
              <a:rPr lang="en-US" sz="3200" dirty="0">
                <a:solidFill>
                  <a:srgbClr val="FF0000"/>
                </a:solidFill>
              </a:rPr>
              <a:t>partial observability </a:t>
            </a:r>
            <a:br>
              <a:rPr lang="en-US" sz="3200" dirty="0">
                <a:solidFill>
                  <a:srgbClr val="FF0000"/>
                </a:solidFill>
              </a:rPr>
            </a:br>
            <a:r>
              <a:rPr lang="en-US" sz="3200" dirty="0"/>
              <a:t>(which can be handled by POMDPs) </a:t>
            </a:r>
          </a:p>
          <a:p>
            <a:pPr lvl="1"/>
            <a:r>
              <a:rPr lang="en-US" sz="3200" dirty="0">
                <a:solidFill>
                  <a:srgbClr val="FF0000"/>
                </a:solidFill>
              </a:rPr>
              <a:t>acting with and around</a:t>
            </a:r>
            <a:r>
              <a:rPr lang="en-US" sz="3200" dirty="0"/>
              <a:t> </a:t>
            </a:r>
            <a:r>
              <a:rPr lang="en-US" sz="3200" dirty="0">
                <a:solidFill>
                  <a:srgbClr val="FF0000"/>
                </a:solidFill>
              </a:rPr>
              <a:t>other agents</a:t>
            </a:r>
            <a:r>
              <a:rPr lang="en-US" sz="3200" dirty="0"/>
              <a:t> </a:t>
            </a:r>
            <a:br>
              <a:rPr lang="en-US" sz="3200" dirty="0"/>
            </a:br>
            <a:r>
              <a:rPr lang="en-US" sz="3200" dirty="0"/>
              <a:t>(which can be handled with game theory)</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107</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Robotics Problem</a:t>
            </a:r>
          </a:p>
        </p:txBody>
      </p:sp>
    </p:spTree>
    <p:extLst>
      <p:ext uri="{BB962C8B-B14F-4D97-AF65-F5344CB8AC3E}">
        <p14:creationId xmlns:p14="http://schemas.microsoft.com/office/powerpoint/2010/main" val="19318157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14399" y="1319470"/>
            <a:ext cx="10245398" cy="5166539"/>
          </a:xfrm>
        </p:spPr>
        <p:txBody>
          <a:bodyPr>
            <a:noAutofit/>
          </a:bodyPr>
          <a:lstStyle/>
          <a:p>
            <a:r>
              <a:rPr lang="en-US" sz="4000" dirty="0"/>
              <a:t>We typically separate </a:t>
            </a:r>
            <a:br>
              <a:rPr lang="en-US" sz="4000" dirty="0"/>
            </a:br>
            <a:r>
              <a:rPr lang="en-US" sz="4000" dirty="0">
                <a:solidFill>
                  <a:srgbClr val="FF0000"/>
                </a:solidFill>
              </a:rPr>
              <a:t>perception (estimation)</a:t>
            </a:r>
            <a:r>
              <a:rPr lang="en-US" sz="4000" dirty="0"/>
              <a:t> from </a:t>
            </a:r>
            <a:br>
              <a:rPr lang="en-US" sz="4000" dirty="0"/>
            </a:br>
            <a:r>
              <a:rPr lang="en-US" sz="4000" dirty="0">
                <a:solidFill>
                  <a:srgbClr val="FF0000"/>
                </a:solidFill>
              </a:rPr>
              <a:t>action (motion generation)</a:t>
            </a:r>
            <a:r>
              <a:rPr lang="en-US" sz="4000" dirty="0"/>
              <a:t>. </a:t>
            </a:r>
          </a:p>
          <a:p>
            <a:r>
              <a:rPr lang="en-US" sz="4000" dirty="0">
                <a:solidFill>
                  <a:srgbClr val="FF0000"/>
                </a:solidFill>
              </a:rPr>
              <a:t>Perception</a:t>
            </a:r>
            <a:r>
              <a:rPr lang="en-US" sz="4000" dirty="0"/>
              <a:t> in robotics involves </a:t>
            </a:r>
            <a:br>
              <a:rPr lang="en-US" sz="4000" dirty="0"/>
            </a:br>
            <a:r>
              <a:rPr lang="en-US" sz="4000" dirty="0">
                <a:solidFill>
                  <a:srgbClr val="FF0000"/>
                </a:solidFill>
              </a:rPr>
              <a:t>computer vision</a:t>
            </a:r>
            <a:r>
              <a:rPr lang="en-US" sz="4000" dirty="0"/>
              <a:t> </a:t>
            </a:r>
            <a:br>
              <a:rPr lang="en-US" sz="4000" dirty="0"/>
            </a:br>
            <a:r>
              <a:rPr lang="en-US" sz="4000" dirty="0"/>
              <a:t>to recognize the surroundings </a:t>
            </a:r>
            <a:br>
              <a:rPr lang="en-US" sz="4000" dirty="0"/>
            </a:br>
            <a:r>
              <a:rPr lang="en-US" sz="4000" dirty="0"/>
              <a:t>through cameras, </a:t>
            </a:r>
            <a:br>
              <a:rPr lang="en-US" sz="4000" dirty="0"/>
            </a:br>
            <a:r>
              <a:rPr lang="en-US" sz="4000" dirty="0"/>
              <a:t>but also localization and mapping.</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108</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Robotic Perception </a:t>
            </a:r>
          </a:p>
        </p:txBody>
      </p:sp>
    </p:spTree>
    <p:extLst>
      <p:ext uri="{BB962C8B-B14F-4D97-AF65-F5344CB8AC3E}">
        <p14:creationId xmlns:p14="http://schemas.microsoft.com/office/powerpoint/2010/main" val="154672162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727787" y="1700808"/>
            <a:ext cx="10432009" cy="4425356"/>
          </a:xfrm>
        </p:spPr>
        <p:txBody>
          <a:bodyPr>
            <a:normAutofit/>
          </a:bodyPr>
          <a:lstStyle/>
          <a:p>
            <a:r>
              <a:rPr lang="en-US" sz="4000" dirty="0">
                <a:solidFill>
                  <a:srgbClr val="FF0000"/>
                </a:solidFill>
              </a:rPr>
              <a:t>Robotic perception </a:t>
            </a:r>
            <a:r>
              <a:rPr lang="en-US" sz="4000" dirty="0"/>
              <a:t>concerns itself with estimating decision-relevant quantities from sensor data. </a:t>
            </a:r>
          </a:p>
          <a:p>
            <a:pPr lvl="1"/>
            <a:r>
              <a:rPr lang="en-US" sz="4000" dirty="0"/>
              <a:t>To do so, we need an internal representation and a method for updating this internal representation over time.</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109</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Robotic Perception </a:t>
            </a:r>
          </a:p>
        </p:txBody>
      </p:sp>
    </p:spTree>
    <p:extLst>
      <p:ext uri="{BB962C8B-B14F-4D97-AF65-F5344CB8AC3E}">
        <p14:creationId xmlns:p14="http://schemas.microsoft.com/office/powerpoint/2010/main" val="2764617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885825" y="1700808"/>
            <a:ext cx="10472737" cy="4759602"/>
          </a:xfrm>
        </p:spPr>
        <p:txBody>
          <a:bodyPr>
            <a:normAutofit/>
          </a:bodyPr>
          <a:lstStyle/>
          <a:p>
            <a:r>
              <a:rPr lang="en-US" sz="3600" dirty="0"/>
              <a:t>Image Formation</a:t>
            </a:r>
          </a:p>
          <a:p>
            <a:r>
              <a:rPr lang="en-US" sz="3600" dirty="0"/>
              <a:t>Simple Image Features</a:t>
            </a:r>
          </a:p>
          <a:p>
            <a:r>
              <a:rPr lang="en-US" sz="3600" dirty="0"/>
              <a:t>Classifying Images</a:t>
            </a:r>
          </a:p>
          <a:p>
            <a:r>
              <a:rPr lang="en-US" sz="3600" dirty="0"/>
              <a:t>Detecting Objects</a:t>
            </a:r>
          </a:p>
          <a:p>
            <a:r>
              <a:rPr lang="en-US" sz="3600" dirty="0"/>
              <a:t>The 3D World</a:t>
            </a:r>
          </a:p>
          <a:p>
            <a:r>
              <a:rPr lang="en-US" sz="3600" dirty="0"/>
              <a:t>Using Computer Vision</a:t>
            </a:r>
            <a:endParaRPr lang="en-US" sz="3600" dirty="0">
              <a:solidFill>
                <a:srgbClr val="FF0000"/>
              </a:solidFill>
            </a:endParaRP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11</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885825" y="125760"/>
            <a:ext cx="10273972" cy="1287016"/>
          </a:xfrm>
        </p:spPr>
        <p:txBody>
          <a:bodyPr>
            <a:normAutofit fontScale="90000"/>
          </a:bodyPr>
          <a:lstStyle/>
          <a:p>
            <a:r>
              <a:rPr lang="en-US" dirty="0">
                <a:solidFill>
                  <a:schemeClr val="accent1"/>
                </a:solidFill>
              </a:rPr>
              <a:t>Artificial Intelligence: </a:t>
            </a:r>
            <a:br>
              <a:rPr lang="en-US" dirty="0">
                <a:solidFill>
                  <a:schemeClr val="accent1"/>
                </a:solidFill>
              </a:rPr>
            </a:br>
            <a:r>
              <a:rPr lang="en-US" sz="4800" dirty="0">
                <a:solidFill>
                  <a:srgbClr val="FF0000"/>
                </a:solidFill>
              </a:rPr>
              <a:t>Computer Vision</a:t>
            </a:r>
            <a:endParaRPr lang="en-US" dirty="0">
              <a:solidFill>
                <a:srgbClr val="FF0000"/>
              </a:solidFill>
            </a:endParaRPr>
          </a:p>
        </p:txBody>
      </p:sp>
    </p:spTree>
    <p:extLst>
      <p:ext uri="{BB962C8B-B14F-4D97-AF65-F5344CB8AC3E}">
        <p14:creationId xmlns:p14="http://schemas.microsoft.com/office/powerpoint/2010/main" val="217512402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110</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456910"/>
          </a:xfrm>
        </p:spPr>
        <p:txBody>
          <a:bodyPr>
            <a:normAutofit fontScale="90000"/>
          </a:bodyPr>
          <a:lstStyle/>
          <a:p>
            <a:r>
              <a:rPr lang="en-US" dirty="0">
                <a:solidFill>
                  <a:schemeClr val="accent1"/>
                </a:solidFill>
              </a:rPr>
              <a:t>Robot Perception </a:t>
            </a:r>
            <a:br>
              <a:rPr lang="en-US" dirty="0">
                <a:solidFill>
                  <a:schemeClr val="accent1"/>
                </a:solidFill>
              </a:rPr>
            </a:br>
            <a:r>
              <a:rPr lang="en-US" sz="2400" dirty="0">
                <a:solidFill>
                  <a:schemeClr val="accent1"/>
                </a:solidFill>
              </a:rPr>
              <a:t>can be viewed as temporal inference </a:t>
            </a:r>
            <a:br>
              <a:rPr lang="en-US" sz="2400" dirty="0">
                <a:solidFill>
                  <a:schemeClr val="accent1"/>
                </a:solidFill>
              </a:rPr>
            </a:br>
            <a:r>
              <a:rPr lang="en-US" sz="2400" dirty="0">
                <a:solidFill>
                  <a:schemeClr val="accent1"/>
                </a:solidFill>
              </a:rPr>
              <a:t>from sequences of actions and measurements</a:t>
            </a:r>
          </a:p>
        </p:txBody>
      </p:sp>
      <p:pic>
        <p:nvPicPr>
          <p:cNvPr id="8" name="Picture 7">
            <a:extLst>
              <a:ext uri="{FF2B5EF4-FFF2-40B4-BE49-F238E27FC236}">
                <a16:creationId xmlns:a16="http://schemas.microsoft.com/office/drawing/2014/main" id="{A7D54171-CA14-1046-B3D2-1AC0F81DFDF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90216" y="1707054"/>
            <a:ext cx="8234867" cy="4458250"/>
          </a:xfrm>
          <a:prstGeom prst="rect">
            <a:avLst/>
          </a:prstGeom>
        </p:spPr>
      </p:pic>
      <p:sp>
        <p:nvSpPr>
          <p:cNvPr id="9" name="Rectangle 8">
            <a:extLst>
              <a:ext uri="{FF2B5EF4-FFF2-40B4-BE49-F238E27FC236}">
                <a16:creationId xmlns:a16="http://schemas.microsoft.com/office/drawing/2014/main" id="{71B93A73-6458-8543-B88D-A65919F8A62E}"/>
              </a:ext>
            </a:extLst>
          </p:cNvPr>
          <p:cNvSpPr/>
          <p:nvPr/>
        </p:nvSpPr>
        <p:spPr>
          <a:xfrm>
            <a:off x="4511825" y="6209982"/>
            <a:ext cx="2733121" cy="369332"/>
          </a:xfrm>
          <a:prstGeom prst="rect">
            <a:avLst/>
          </a:prstGeom>
        </p:spPr>
        <p:txBody>
          <a:bodyPr wrap="none">
            <a:spAutoFit/>
          </a:bodyPr>
          <a:lstStyle/>
          <a:p>
            <a:r>
              <a:rPr lang="en-US" b="1" dirty="0">
                <a:solidFill>
                  <a:schemeClr val="accent1"/>
                </a:solidFill>
              </a:rPr>
              <a:t>Dynamic Decision network</a:t>
            </a:r>
            <a:endParaRPr lang="en-US" b="1" dirty="0"/>
          </a:p>
        </p:txBody>
      </p:sp>
    </p:spTree>
    <p:extLst>
      <p:ext uri="{BB962C8B-B14F-4D97-AF65-F5344CB8AC3E}">
        <p14:creationId xmlns:p14="http://schemas.microsoft.com/office/powerpoint/2010/main" val="25730272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1026367" y="1623527"/>
            <a:ext cx="10133430" cy="4502637"/>
          </a:xfrm>
        </p:spPr>
        <p:txBody>
          <a:bodyPr>
            <a:normAutofit/>
          </a:bodyPr>
          <a:lstStyle/>
          <a:p>
            <a:r>
              <a:rPr lang="en-US" sz="4000" dirty="0">
                <a:solidFill>
                  <a:srgbClr val="FF0000"/>
                </a:solidFill>
              </a:rPr>
              <a:t>Probabilistic filtering algorithms </a:t>
            </a:r>
            <a:r>
              <a:rPr lang="en-US" sz="4000" dirty="0"/>
              <a:t>such as particle filters and Kalman filters are useful for robot perception. </a:t>
            </a:r>
          </a:p>
          <a:p>
            <a:pPr lvl="1"/>
            <a:r>
              <a:rPr lang="en-US" sz="4000" dirty="0"/>
              <a:t>These techniques maintain the belief state, a posterior distribution over state variables.</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111</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dirty="0">
                <a:solidFill>
                  <a:schemeClr val="accent1"/>
                </a:solidFill>
              </a:rPr>
              <a:t>Probabilistic Filtering Algorithms </a:t>
            </a:r>
          </a:p>
        </p:txBody>
      </p:sp>
    </p:spTree>
    <p:extLst>
      <p:ext uri="{BB962C8B-B14F-4D97-AF65-F5344CB8AC3E}">
        <p14:creationId xmlns:p14="http://schemas.microsoft.com/office/powerpoint/2010/main" val="24341109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802433" y="1700808"/>
            <a:ext cx="10357364" cy="4425356"/>
          </a:xfrm>
        </p:spPr>
        <p:txBody>
          <a:bodyPr>
            <a:noAutofit/>
          </a:bodyPr>
          <a:lstStyle/>
          <a:p>
            <a:r>
              <a:rPr lang="en-US" sz="4000" dirty="0"/>
              <a:t>For generating motion, we use </a:t>
            </a:r>
            <a:r>
              <a:rPr lang="en-US" sz="4000" dirty="0">
                <a:solidFill>
                  <a:srgbClr val="FF0000"/>
                </a:solidFill>
              </a:rPr>
              <a:t>configuration spaces</a:t>
            </a:r>
            <a:r>
              <a:rPr lang="en-US" sz="4000" dirty="0"/>
              <a:t>, where a point specifies everything we need to know to locate every </a:t>
            </a:r>
            <a:r>
              <a:rPr lang="en-US" sz="4000" dirty="0">
                <a:solidFill>
                  <a:srgbClr val="FF0000"/>
                </a:solidFill>
              </a:rPr>
              <a:t>body point </a:t>
            </a:r>
            <a:r>
              <a:rPr lang="en-US" sz="4000" dirty="0"/>
              <a:t>on the robot. </a:t>
            </a:r>
          </a:p>
          <a:p>
            <a:pPr lvl="1"/>
            <a:r>
              <a:rPr lang="en-US" sz="4000" dirty="0"/>
              <a:t>For instance, for a robot arm with two joints, a configuration consists of the two joint angles.</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112</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dirty="0">
                <a:solidFill>
                  <a:schemeClr val="accent1"/>
                </a:solidFill>
              </a:rPr>
              <a:t>Configuration Spaces</a:t>
            </a:r>
          </a:p>
        </p:txBody>
      </p:sp>
    </p:spTree>
    <p:extLst>
      <p:ext uri="{BB962C8B-B14F-4D97-AF65-F5344CB8AC3E}">
        <p14:creationId xmlns:p14="http://schemas.microsoft.com/office/powerpoint/2010/main" val="383811203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33061" y="1700808"/>
            <a:ext cx="10226735" cy="4425356"/>
          </a:xfrm>
        </p:spPr>
        <p:txBody>
          <a:bodyPr>
            <a:noAutofit/>
          </a:bodyPr>
          <a:lstStyle/>
          <a:p>
            <a:r>
              <a:rPr lang="en-US" sz="3600" dirty="0"/>
              <a:t>We typically decouple the motion generation problem into </a:t>
            </a:r>
          </a:p>
          <a:p>
            <a:pPr lvl="1"/>
            <a:r>
              <a:rPr lang="en-US" sz="3600" dirty="0">
                <a:solidFill>
                  <a:srgbClr val="FF0000"/>
                </a:solidFill>
              </a:rPr>
              <a:t>motion planning</a:t>
            </a:r>
            <a:r>
              <a:rPr lang="en-US" sz="3600" dirty="0"/>
              <a:t>, concerned with producing a plan, and </a:t>
            </a:r>
          </a:p>
          <a:p>
            <a:pPr lvl="1"/>
            <a:r>
              <a:rPr lang="en-US" sz="3600" dirty="0">
                <a:solidFill>
                  <a:srgbClr val="FF0000"/>
                </a:solidFill>
              </a:rPr>
              <a:t>trajectory tracking control</a:t>
            </a:r>
            <a:r>
              <a:rPr lang="en-US" sz="3600" dirty="0"/>
              <a:t>, concerned with producing a policy for control inputs (actuator commands) that results in executing the plan.</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113</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Motion Generation</a:t>
            </a:r>
          </a:p>
        </p:txBody>
      </p:sp>
    </p:spTree>
    <p:extLst>
      <p:ext uri="{BB962C8B-B14F-4D97-AF65-F5344CB8AC3E}">
        <p14:creationId xmlns:p14="http://schemas.microsoft.com/office/powerpoint/2010/main" val="32938326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33060" y="1412776"/>
            <a:ext cx="10002417" cy="5047634"/>
          </a:xfrm>
        </p:spPr>
        <p:txBody>
          <a:bodyPr>
            <a:normAutofit/>
          </a:bodyPr>
          <a:lstStyle/>
          <a:p>
            <a:r>
              <a:rPr lang="en-US" sz="3600" dirty="0"/>
              <a:t>Motion planning can be solved via </a:t>
            </a:r>
            <a:r>
              <a:rPr lang="en-US" sz="3600" dirty="0">
                <a:solidFill>
                  <a:srgbClr val="FF0000"/>
                </a:solidFill>
              </a:rPr>
              <a:t>graph search</a:t>
            </a:r>
            <a:r>
              <a:rPr lang="en-US" sz="3600" dirty="0"/>
              <a:t> </a:t>
            </a:r>
          </a:p>
          <a:p>
            <a:pPr lvl="1"/>
            <a:r>
              <a:rPr lang="en-US" sz="3200" dirty="0"/>
              <a:t>using </a:t>
            </a:r>
            <a:r>
              <a:rPr lang="en-US" sz="3200" dirty="0">
                <a:solidFill>
                  <a:srgbClr val="FF0000"/>
                </a:solidFill>
              </a:rPr>
              <a:t>cell decomposition</a:t>
            </a:r>
          </a:p>
          <a:p>
            <a:pPr lvl="1"/>
            <a:r>
              <a:rPr lang="en-US" sz="3200" dirty="0"/>
              <a:t>using </a:t>
            </a:r>
            <a:r>
              <a:rPr lang="en-US" sz="3200" dirty="0">
                <a:solidFill>
                  <a:srgbClr val="FF0000"/>
                </a:solidFill>
              </a:rPr>
              <a:t>randomized motion planning </a:t>
            </a:r>
            <a:r>
              <a:rPr lang="en-US" sz="3200" dirty="0"/>
              <a:t>algorithms, which sample milestones in the continuous configuration space</a:t>
            </a:r>
          </a:p>
          <a:p>
            <a:pPr lvl="1"/>
            <a:r>
              <a:rPr lang="en-US" sz="3200" dirty="0"/>
              <a:t>using </a:t>
            </a:r>
            <a:r>
              <a:rPr lang="en-US" sz="3200" dirty="0">
                <a:solidFill>
                  <a:srgbClr val="FF0000"/>
                </a:solidFill>
              </a:rPr>
              <a:t>trajectory optimization</a:t>
            </a:r>
            <a:r>
              <a:rPr lang="en-US" sz="3200" dirty="0"/>
              <a:t>, which can iteratively push a straight-line path out of collision by leveraging a signed distance field.</a:t>
            </a:r>
          </a:p>
          <a:p>
            <a:endParaRPr lang="en-US" sz="3600" dirty="0"/>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114</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Motion Planning </a:t>
            </a:r>
          </a:p>
        </p:txBody>
      </p:sp>
    </p:spTree>
    <p:extLst>
      <p:ext uri="{BB962C8B-B14F-4D97-AF65-F5344CB8AC3E}">
        <p14:creationId xmlns:p14="http://schemas.microsoft.com/office/powerpoint/2010/main" val="101694157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89045" y="1700808"/>
            <a:ext cx="10170752" cy="4425356"/>
          </a:xfrm>
        </p:spPr>
        <p:txBody>
          <a:bodyPr>
            <a:normAutofit/>
          </a:bodyPr>
          <a:lstStyle/>
          <a:p>
            <a:r>
              <a:rPr lang="en-US" sz="4400" dirty="0">
                <a:solidFill>
                  <a:srgbClr val="FF0000"/>
                </a:solidFill>
              </a:rPr>
              <a:t>Optimal control </a:t>
            </a:r>
            <a:r>
              <a:rPr lang="en-US" sz="4400" dirty="0"/>
              <a:t>unites </a:t>
            </a:r>
            <a:br>
              <a:rPr lang="en-US" sz="4400" dirty="0"/>
            </a:br>
            <a:r>
              <a:rPr lang="en-US" sz="4400" dirty="0">
                <a:solidFill>
                  <a:srgbClr val="FF0000"/>
                </a:solidFill>
              </a:rPr>
              <a:t>motion planning </a:t>
            </a:r>
            <a:r>
              <a:rPr lang="en-US" sz="4400" dirty="0"/>
              <a:t>and </a:t>
            </a:r>
            <a:r>
              <a:rPr lang="en-US" sz="4400" dirty="0">
                <a:solidFill>
                  <a:srgbClr val="FF0000"/>
                </a:solidFill>
              </a:rPr>
              <a:t>trajectory tracking </a:t>
            </a:r>
            <a:r>
              <a:rPr lang="en-US" sz="4400" dirty="0"/>
              <a:t>by computing an </a:t>
            </a:r>
            <a:br>
              <a:rPr lang="en-US" sz="4400" dirty="0"/>
            </a:br>
            <a:r>
              <a:rPr lang="en-US" sz="4400" dirty="0"/>
              <a:t>optimal trajectory directly </a:t>
            </a:r>
            <a:br>
              <a:rPr lang="en-US" sz="4400" dirty="0"/>
            </a:br>
            <a:r>
              <a:rPr lang="en-US" sz="4400" dirty="0"/>
              <a:t>over control inputs. </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115</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Planning and Control</a:t>
            </a:r>
          </a:p>
        </p:txBody>
      </p:sp>
    </p:spTree>
    <p:extLst>
      <p:ext uri="{BB962C8B-B14F-4D97-AF65-F5344CB8AC3E}">
        <p14:creationId xmlns:p14="http://schemas.microsoft.com/office/powerpoint/2010/main" val="407131981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1063689" y="1700808"/>
            <a:ext cx="9890449" cy="4425356"/>
          </a:xfrm>
        </p:spPr>
        <p:txBody>
          <a:bodyPr>
            <a:normAutofit/>
          </a:bodyPr>
          <a:lstStyle/>
          <a:p>
            <a:r>
              <a:rPr lang="en-US" sz="4000" dirty="0">
                <a:solidFill>
                  <a:srgbClr val="FF0000"/>
                </a:solidFill>
              </a:rPr>
              <a:t>Planning under uncertainty </a:t>
            </a:r>
            <a:r>
              <a:rPr lang="en-US" sz="4000" dirty="0"/>
              <a:t>unites perception and action by </a:t>
            </a:r>
          </a:p>
          <a:p>
            <a:pPr lvl="1"/>
            <a:r>
              <a:rPr lang="en-US" sz="4000" dirty="0">
                <a:solidFill>
                  <a:srgbClr val="FF0000"/>
                </a:solidFill>
              </a:rPr>
              <a:t>online replanning</a:t>
            </a:r>
            <a:r>
              <a:rPr lang="en-US" sz="4000" dirty="0"/>
              <a:t> (such as model predictive control) and </a:t>
            </a:r>
          </a:p>
          <a:p>
            <a:pPr lvl="1"/>
            <a:r>
              <a:rPr lang="en-US" sz="4000" dirty="0">
                <a:solidFill>
                  <a:srgbClr val="FF0000"/>
                </a:solidFill>
              </a:rPr>
              <a:t>information gathering</a:t>
            </a:r>
            <a:r>
              <a:rPr lang="en-US" sz="4000" dirty="0"/>
              <a:t> actions that aid perception.</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116</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dirty="0">
                <a:solidFill>
                  <a:schemeClr val="accent1"/>
                </a:solidFill>
              </a:rPr>
              <a:t>Planning Uncertain Movements</a:t>
            </a:r>
          </a:p>
        </p:txBody>
      </p:sp>
    </p:spTree>
    <p:extLst>
      <p:ext uri="{BB962C8B-B14F-4D97-AF65-F5344CB8AC3E}">
        <p14:creationId xmlns:p14="http://schemas.microsoft.com/office/powerpoint/2010/main" val="12801713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51721" y="1196752"/>
            <a:ext cx="10208075" cy="5263658"/>
          </a:xfrm>
        </p:spPr>
        <p:txBody>
          <a:bodyPr/>
          <a:lstStyle/>
          <a:p>
            <a:r>
              <a:rPr lang="en-US" sz="3600" dirty="0">
                <a:solidFill>
                  <a:srgbClr val="FF0000"/>
                </a:solidFill>
              </a:rPr>
              <a:t>Reinforcement learning </a:t>
            </a:r>
            <a:r>
              <a:rPr lang="en-US" sz="3600" dirty="0"/>
              <a:t>is applied in robotics, with techniques striving to reduce the required number of interactions with the real world. </a:t>
            </a:r>
          </a:p>
          <a:p>
            <a:r>
              <a:rPr lang="en-US" sz="3600" dirty="0"/>
              <a:t>Such techniques tend to </a:t>
            </a:r>
            <a:r>
              <a:rPr lang="en-US" sz="3600" dirty="0">
                <a:solidFill>
                  <a:srgbClr val="FF0000"/>
                </a:solidFill>
              </a:rPr>
              <a:t>exploit models</a:t>
            </a:r>
            <a:r>
              <a:rPr lang="en-US" sz="3600" dirty="0"/>
              <a:t>, be it estimating models and using them to plan, or training policies that are robust with respect to different possible model parameters.</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117</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normAutofit fontScale="90000"/>
          </a:bodyPr>
          <a:lstStyle/>
          <a:p>
            <a:r>
              <a:rPr lang="en-US" dirty="0">
                <a:solidFill>
                  <a:schemeClr val="accent1"/>
                </a:solidFill>
              </a:rPr>
              <a:t>Reinforcement learning in robotics </a:t>
            </a:r>
          </a:p>
        </p:txBody>
      </p:sp>
    </p:spTree>
    <p:extLst>
      <p:ext uri="{BB962C8B-B14F-4D97-AF65-F5344CB8AC3E}">
        <p14:creationId xmlns:p14="http://schemas.microsoft.com/office/powerpoint/2010/main" val="43454020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51721" y="1412776"/>
            <a:ext cx="10208075" cy="4713388"/>
          </a:xfrm>
        </p:spPr>
        <p:txBody>
          <a:bodyPr>
            <a:normAutofit/>
          </a:bodyPr>
          <a:lstStyle/>
          <a:p>
            <a:r>
              <a:rPr lang="en-US" sz="3600" dirty="0"/>
              <a:t>Interaction with humans requires the ability to </a:t>
            </a:r>
            <a:r>
              <a:rPr lang="en-US" sz="3600" b="1" dirty="0">
                <a:solidFill>
                  <a:srgbClr val="FF0000"/>
                </a:solidFill>
              </a:rPr>
              <a:t>coordinate</a:t>
            </a:r>
            <a:r>
              <a:rPr lang="en-US" sz="3600" dirty="0"/>
              <a:t> the robot’s actions with theirs, which can be formulated as a game. </a:t>
            </a:r>
          </a:p>
          <a:p>
            <a:r>
              <a:rPr lang="en-US" sz="3600" dirty="0"/>
              <a:t>We usually decompose the solution into </a:t>
            </a:r>
            <a:r>
              <a:rPr lang="en-US" sz="3600" b="1" dirty="0">
                <a:solidFill>
                  <a:srgbClr val="FF0000"/>
                </a:solidFill>
              </a:rPr>
              <a:t>prediction</a:t>
            </a:r>
            <a:r>
              <a:rPr lang="en-US" sz="3600" dirty="0"/>
              <a:t>, in which we use the person’s ongoing actions to estimate what they will do in the future, and action, in which we use the predictions to compute the optimal motion for the robot.</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118</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Humans and Robots</a:t>
            </a:r>
          </a:p>
        </p:txBody>
      </p:sp>
    </p:spTree>
    <p:extLst>
      <p:ext uri="{BB962C8B-B14F-4D97-AF65-F5344CB8AC3E}">
        <p14:creationId xmlns:p14="http://schemas.microsoft.com/office/powerpoint/2010/main" val="32760693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33061" y="1412776"/>
            <a:ext cx="10226735" cy="5047634"/>
          </a:xfrm>
        </p:spPr>
        <p:txBody>
          <a:bodyPr>
            <a:normAutofit/>
          </a:bodyPr>
          <a:lstStyle/>
          <a:p>
            <a:r>
              <a:rPr lang="en-US" dirty="0"/>
              <a:t>Helping humans also requires the ability to </a:t>
            </a:r>
            <a:r>
              <a:rPr lang="en-US" dirty="0">
                <a:solidFill>
                  <a:srgbClr val="FF0000"/>
                </a:solidFill>
              </a:rPr>
              <a:t>learn</a:t>
            </a:r>
            <a:r>
              <a:rPr lang="en-US" dirty="0"/>
              <a:t> or </a:t>
            </a:r>
            <a:r>
              <a:rPr lang="en-US" dirty="0">
                <a:solidFill>
                  <a:srgbClr val="FF0000"/>
                </a:solidFill>
              </a:rPr>
              <a:t>infer</a:t>
            </a:r>
            <a:r>
              <a:rPr lang="en-US" dirty="0"/>
              <a:t> what they want. </a:t>
            </a:r>
          </a:p>
          <a:p>
            <a:r>
              <a:rPr lang="en-US" dirty="0"/>
              <a:t>Robots can approach this by </a:t>
            </a:r>
            <a:r>
              <a:rPr lang="en-US" dirty="0">
                <a:solidFill>
                  <a:srgbClr val="FF0000"/>
                </a:solidFill>
              </a:rPr>
              <a:t>learning the desired cost function</a:t>
            </a:r>
            <a:r>
              <a:rPr lang="en-US" dirty="0"/>
              <a:t> they should optimize from human input, such as demonstrations, corrections, or </a:t>
            </a:r>
            <a:r>
              <a:rPr lang="en-US" dirty="0">
                <a:solidFill>
                  <a:srgbClr val="FF0000"/>
                </a:solidFill>
              </a:rPr>
              <a:t>instruction in natural language</a:t>
            </a:r>
            <a:r>
              <a:rPr lang="en-US" dirty="0"/>
              <a:t>.</a:t>
            </a:r>
          </a:p>
          <a:p>
            <a:r>
              <a:rPr lang="en-US" dirty="0"/>
              <a:t>Alternatively, robots can </a:t>
            </a:r>
            <a:r>
              <a:rPr lang="en-US" dirty="0">
                <a:solidFill>
                  <a:srgbClr val="FF0000"/>
                </a:solidFill>
              </a:rPr>
              <a:t>imitate</a:t>
            </a:r>
            <a:r>
              <a:rPr lang="en-US" dirty="0"/>
              <a:t> human behavior, and use </a:t>
            </a:r>
            <a:r>
              <a:rPr lang="en-US" dirty="0">
                <a:solidFill>
                  <a:srgbClr val="FF0000"/>
                </a:solidFill>
              </a:rPr>
              <a:t>reinforcement learning </a:t>
            </a:r>
            <a:r>
              <a:rPr lang="en-US" dirty="0"/>
              <a:t>to help tackle the challenge of generalization to new states.</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119</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7" name="Title 1">
            <a:extLst>
              <a:ext uri="{FF2B5EF4-FFF2-40B4-BE49-F238E27FC236}">
                <a16:creationId xmlns:a16="http://schemas.microsoft.com/office/drawing/2014/main" id="{5FEF9620-4846-E74A-8D3E-77E7400A4728}"/>
              </a:ext>
            </a:extLst>
          </p:cNvPr>
          <p:cNvSpPr>
            <a:spLocks noGrp="1"/>
          </p:cNvSpPr>
          <p:nvPr>
            <p:ph type="title"/>
          </p:nvPr>
        </p:nvSpPr>
        <p:spPr>
          <a:xfrm>
            <a:off x="1847527" y="125760"/>
            <a:ext cx="8496944" cy="1287016"/>
          </a:xfrm>
        </p:spPr>
        <p:txBody>
          <a:bodyPr/>
          <a:lstStyle/>
          <a:p>
            <a:r>
              <a:rPr lang="en-US" sz="5400" dirty="0">
                <a:solidFill>
                  <a:schemeClr val="accent1"/>
                </a:solidFill>
              </a:rPr>
              <a:t>Humans and Robots</a:t>
            </a:r>
          </a:p>
        </p:txBody>
      </p:sp>
    </p:spTree>
    <p:extLst>
      <p:ext uri="{BB962C8B-B14F-4D97-AF65-F5344CB8AC3E}">
        <p14:creationId xmlns:p14="http://schemas.microsoft.com/office/powerpoint/2010/main" val="430692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871538" y="1916832"/>
            <a:ext cx="10587037" cy="4543578"/>
          </a:xfrm>
        </p:spPr>
        <p:txBody>
          <a:bodyPr>
            <a:normAutofit/>
          </a:bodyPr>
          <a:lstStyle/>
          <a:p>
            <a:r>
              <a:rPr lang="en-US" sz="3600" dirty="0"/>
              <a:t>Robots</a:t>
            </a:r>
          </a:p>
          <a:p>
            <a:r>
              <a:rPr lang="en-US" sz="3600" dirty="0"/>
              <a:t>Robotic Perception</a:t>
            </a:r>
          </a:p>
          <a:p>
            <a:r>
              <a:rPr lang="en-US" sz="3600" dirty="0"/>
              <a:t>Planning and Control</a:t>
            </a:r>
          </a:p>
          <a:p>
            <a:r>
              <a:rPr lang="en-US" sz="3600" dirty="0"/>
              <a:t>Planning Uncertain Movements</a:t>
            </a:r>
          </a:p>
          <a:p>
            <a:r>
              <a:rPr lang="en-US" sz="3600" dirty="0"/>
              <a:t>Reinforcement Learning in Robotics</a:t>
            </a:r>
          </a:p>
          <a:p>
            <a:r>
              <a:rPr lang="en-US" sz="3600" dirty="0"/>
              <a:t>Humans and Robots</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12</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791072"/>
          </a:xfrm>
        </p:spPr>
        <p:txBody>
          <a:bodyPr>
            <a:normAutofit/>
          </a:bodyPr>
          <a:lstStyle/>
          <a:p>
            <a:r>
              <a:rPr lang="en-US" dirty="0">
                <a:solidFill>
                  <a:schemeClr val="accent1"/>
                </a:solidFill>
              </a:rPr>
              <a:t>Artificial Intelligence: </a:t>
            </a:r>
            <a:br>
              <a:rPr lang="en-US" dirty="0">
                <a:solidFill>
                  <a:schemeClr val="accent1"/>
                </a:solidFill>
              </a:rPr>
            </a:br>
            <a:r>
              <a:rPr lang="en-US" dirty="0">
                <a:solidFill>
                  <a:srgbClr val="FF0000"/>
                </a:solidFill>
              </a:rPr>
              <a:t>Robotics</a:t>
            </a:r>
          </a:p>
        </p:txBody>
      </p:sp>
    </p:spTree>
    <p:extLst>
      <p:ext uri="{BB962C8B-B14F-4D97-AF65-F5344CB8AC3E}">
        <p14:creationId xmlns:p14="http://schemas.microsoft.com/office/powerpoint/2010/main" val="56409119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24A9F-4664-D544-A4A6-2A5485706C38}"/>
              </a:ext>
            </a:extLst>
          </p:cNvPr>
          <p:cNvSpPr>
            <a:spLocks noGrp="1"/>
          </p:cNvSpPr>
          <p:nvPr>
            <p:ph type="title"/>
          </p:nvPr>
        </p:nvSpPr>
        <p:spPr>
          <a:xfrm>
            <a:off x="1981200" y="121990"/>
            <a:ext cx="8229600" cy="1143000"/>
          </a:xfrm>
        </p:spPr>
        <p:txBody>
          <a:bodyPr>
            <a:normAutofit fontScale="90000"/>
          </a:bodyPr>
          <a:lstStyle/>
          <a:p>
            <a:r>
              <a:rPr lang="en-US" dirty="0">
                <a:solidFill>
                  <a:schemeClr val="accent1"/>
                </a:solidFill>
              </a:rPr>
              <a:t>Papers with Code</a:t>
            </a:r>
            <a:br>
              <a:rPr lang="en-US" dirty="0">
                <a:solidFill>
                  <a:schemeClr val="accent1"/>
                </a:solidFill>
              </a:rPr>
            </a:br>
            <a:r>
              <a:rPr lang="en-US" dirty="0">
                <a:solidFill>
                  <a:schemeClr val="accent1"/>
                </a:solidFill>
              </a:rPr>
              <a:t>State-of-the-Art (SOTA)</a:t>
            </a:r>
          </a:p>
        </p:txBody>
      </p:sp>
      <p:sp>
        <p:nvSpPr>
          <p:cNvPr id="4" name="Slide Number Placeholder 3">
            <a:extLst>
              <a:ext uri="{FF2B5EF4-FFF2-40B4-BE49-F238E27FC236}">
                <a16:creationId xmlns:a16="http://schemas.microsoft.com/office/drawing/2014/main" id="{2BFBF997-E09C-484C-8C9B-0387329EE16C}"/>
              </a:ext>
            </a:extLst>
          </p:cNvPr>
          <p:cNvSpPr>
            <a:spLocks noGrp="1"/>
          </p:cNvSpPr>
          <p:nvPr>
            <p:ph type="sldNum" sz="quarter" idx="12"/>
          </p:nvPr>
        </p:nvSpPr>
        <p:spPr/>
        <p:txBody>
          <a:bodyPr/>
          <a:lstStyle/>
          <a:p>
            <a:fld id="{5424488C-161F-514B-8FF5-CF5173A03E8D}" type="slidenum">
              <a:rPr lang="en-US" smtClean="0"/>
              <a:t>120</a:t>
            </a:fld>
            <a:endParaRPr lang="en-US"/>
          </a:p>
        </p:txBody>
      </p:sp>
      <p:sp>
        <p:nvSpPr>
          <p:cNvPr id="5" name="Rectangle 4">
            <a:extLst>
              <a:ext uri="{FF2B5EF4-FFF2-40B4-BE49-F238E27FC236}">
                <a16:creationId xmlns:a16="http://schemas.microsoft.com/office/drawing/2014/main" id="{A33B1D34-4357-0D4E-AB86-D0B0FD219162}"/>
              </a:ext>
            </a:extLst>
          </p:cNvPr>
          <p:cNvSpPr/>
          <p:nvPr/>
        </p:nvSpPr>
        <p:spPr>
          <a:xfrm>
            <a:off x="4418457" y="6536350"/>
            <a:ext cx="3355086" cy="369332"/>
          </a:xfrm>
          <a:prstGeom prst="rect">
            <a:avLst/>
          </a:prstGeom>
        </p:spPr>
        <p:txBody>
          <a:bodyPr wrap="none">
            <a:spAutoFit/>
          </a:bodyPr>
          <a:lstStyle/>
          <a:p>
            <a:r>
              <a:rPr lang="en-US" dirty="0">
                <a:hlinkClick r:id="rId2"/>
              </a:rPr>
              <a:t>https://paperswithcode.com/sota</a:t>
            </a:r>
            <a:endParaRPr lang="en-US" dirty="0"/>
          </a:p>
        </p:txBody>
      </p:sp>
      <p:pic>
        <p:nvPicPr>
          <p:cNvPr id="3" name="Picture 2">
            <a:extLst>
              <a:ext uri="{FF2B5EF4-FFF2-40B4-BE49-F238E27FC236}">
                <a16:creationId xmlns:a16="http://schemas.microsoft.com/office/drawing/2014/main" id="{F41210B3-9FB5-588E-889E-FB44B1BF2C85}"/>
              </a:ext>
            </a:extLst>
          </p:cNvPr>
          <p:cNvPicPr>
            <a:picLocks noChangeAspect="1"/>
          </p:cNvPicPr>
          <p:nvPr/>
        </p:nvPicPr>
        <p:blipFill>
          <a:blip r:embed="rId3"/>
          <a:stretch>
            <a:fillRect/>
          </a:stretch>
        </p:blipFill>
        <p:spPr>
          <a:xfrm>
            <a:off x="576338" y="2071396"/>
            <a:ext cx="11309660" cy="4023628"/>
          </a:xfrm>
          <a:prstGeom prst="rect">
            <a:avLst/>
          </a:prstGeom>
        </p:spPr>
      </p:pic>
    </p:spTree>
    <p:extLst>
      <p:ext uri="{BB962C8B-B14F-4D97-AF65-F5344CB8AC3E}">
        <p14:creationId xmlns:p14="http://schemas.microsoft.com/office/powerpoint/2010/main" val="20815706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ADDBD-93A7-814E-B7F0-6028738BF598}"/>
              </a:ext>
            </a:extLst>
          </p:cNvPr>
          <p:cNvSpPr>
            <a:spLocks noGrp="1"/>
          </p:cNvSpPr>
          <p:nvPr>
            <p:ph type="title"/>
          </p:nvPr>
        </p:nvSpPr>
        <p:spPr>
          <a:xfrm>
            <a:off x="1825807" y="57177"/>
            <a:ext cx="8229600" cy="926465"/>
          </a:xfrm>
        </p:spPr>
        <p:txBody>
          <a:bodyPr>
            <a:noAutofit/>
          </a:bodyPr>
          <a:lstStyle/>
          <a:p>
            <a:r>
              <a:rPr lang="en-US" sz="3600" dirty="0">
                <a:solidFill>
                  <a:schemeClr val="accent1"/>
                </a:solidFill>
              </a:rPr>
              <a:t>Hands-On Machine Learning with </a:t>
            </a:r>
            <a:br>
              <a:rPr lang="en-US" sz="3600" dirty="0">
                <a:solidFill>
                  <a:schemeClr val="accent1"/>
                </a:solidFill>
              </a:rPr>
            </a:br>
            <a:r>
              <a:rPr lang="en-US" sz="3600" dirty="0" err="1">
                <a:solidFill>
                  <a:schemeClr val="accent1"/>
                </a:solidFill>
              </a:rPr>
              <a:t>Scikit</a:t>
            </a:r>
            <a:r>
              <a:rPr lang="en-US" sz="3600" dirty="0">
                <a:solidFill>
                  <a:schemeClr val="accent1"/>
                </a:solidFill>
              </a:rPr>
              <a:t>-Learn, </a:t>
            </a:r>
            <a:r>
              <a:rPr lang="en-US" sz="3600" dirty="0" err="1">
                <a:solidFill>
                  <a:schemeClr val="accent1"/>
                </a:solidFill>
              </a:rPr>
              <a:t>Keras</a:t>
            </a:r>
            <a:r>
              <a:rPr lang="en-US" sz="3600" dirty="0">
                <a:solidFill>
                  <a:schemeClr val="accent1"/>
                </a:solidFill>
              </a:rPr>
              <a:t>, and TensorFlow</a:t>
            </a:r>
          </a:p>
        </p:txBody>
      </p:sp>
      <p:sp>
        <p:nvSpPr>
          <p:cNvPr id="4" name="Slide Number Placeholder 3">
            <a:extLst>
              <a:ext uri="{FF2B5EF4-FFF2-40B4-BE49-F238E27FC236}">
                <a16:creationId xmlns:a16="http://schemas.microsoft.com/office/drawing/2014/main" id="{B3674632-2ABB-CC4C-B4A7-42232A839AA7}"/>
              </a:ext>
            </a:extLst>
          </p:cNvPr>
          <p:cNvSpPr>
            <a:spLocks noGrp="1"/>
          </p:cNvSpPr>
          <p:nvPr>
            <p:ph type="sldNum" sz="quarter" idx="12"/>
          </p:nvPr>
        </p:nvSpPr>
        <p:spPr/>
        <p:txBody>
          <a:bodyPr/>
          <a:lstStyle/>
          <a:p>
            <a:fld id="{5424488C-161F-514B-8FF5-CF5173A03E8D}" type="slidenum">
              <a:rPr lang="en-US" smtClean="0"/>
              <a:t>121</a:t>
            </a:fld>
            <a:endParaRPr lang="en-US"/>
          </a:p>
        </p:txBody>
      </p:sp>
      <p:sp>
        <p:nvSpPr>
          <p:cNvPr id="5" name="TextBox 4">
            <a:extLst>
              <a:ext uri="{FF2B5EF4-FFF2-40B4-BE49-F238E27FC236}">
                <a16:creationId xmlns:a16="http://schemas.microsoft.com/office/drawing/2014/main" id="{08538CE7-48A8-1804-9AED-B02B1FF1550B}"/>
              </a:ext>
            </a:extLst>
          </p:cNvPr>
          <p:cNvSpPr txBox="1"/>
          <p:nvPr/>
        </p:nvSpPr>
        <p:spPr>
          <a:xfrm>
            <a:off x="762003" y="1049760"/>
            <a:ext cx="6821128" cy="5632311"/>
          </a:xfrm>
          <a:prstGeom prst="rect">
            <a:avLst/>
          </a:prstGeom>
          <a:noFill/>
        </p:spPr>
        <p:txBody>
          <a:bodyPr wrap="square">
            <a:spAutoFit/>
          </a:bodyPr>
          <a:lstStyle/>
          <a:p>
            <a:pPr algn="l"/>
            <a:r>
              <a:rPr lang="en-US" b="1" i="0" dirty="0">
                <a:effectLst/>
                <a:latin typeface="system-ui"/>
              </a:rPr>
              <a:t>Notebooks</a:t>
            </a:r>
          </a:p>
          <a:p>
            <a:pPr algn="l">
              <a:buFont typeface="+mj-lt"/>
              <a:buAutoNum type="arabicPeriod"/>
            </a:pPr>
            <a:r>
              <a:rPr lang="en-US" i="0" u="none" strike="noStrike" dirty="0">
                <a:solidFill>
                  <a:srgbClr val="0070C0"/>
                </a:solidFill>
                <a:effectLst/>
                <a:latin typeface="system-ui"/>
                <a:hlinkClick r:id="rId2">
                  <a:extLst>
                    <a:ext uri="{A12FA001-AC4F-418D-AE19-62706E023703}">
                      <ahyp:hlinkClr xmlns:ahyp="http://schemas.microsoft.com/office/drawing/2018/hyperlinkcolor" val="tx"/>
                    </a:ext>
                  </a:extLst>
                </a:hlinkClick>
              </a:rPr>
              <a:t>The Machine Learning landscape</a:t>
            </a:r>
            <a:endParaRPr lang="en-US" i="0" dirty="0">
              <a:solidFill>
                <a:srgbClr val="0070C0"/>
              </a:solidFill>
              <a:effectLst/>
              <a:latin typeface="system-ui"/>
            </a:endParaRPr>
          </a:p>
          <a:p>
            <a:pPr algn="l">
              <a:buFont typeface="+mj-lt"/>
              <a:buAutoNum type="arabicPeriod"/>
            </a:pPr>
            <a:r>
              <a:rPr lang="en-US" i="0" u="none" strike="noStrike" dirty="0">
                <a:solidFill>
                  <a:srgbClr val="0070C0"/>
                </a:solidFill>
                <a:effectLst/>
                <a:latin typeface="system-ui"/>
                <a:hlinkClick r:id="rId3">
                  <a:extLst>
                    <a:ext uri="{A12FA001-AC4F-418D-AE19-62706E023703}">
                      <ahyp:hlinkClr xmlns:ahyp="http://schemas.microsoft.com/office/drawing/2018/hyperlinkcolor" val="tx"/>
                    </a:ext>
                  </a:extLst>
                </a:hlinkClick>
              </a:rPr>
              <a:t>End-to-end Machine Learning project</a:t>
            </a:r>
            <a:endParaRPr lang="en-US" i="0" dirty="0">
              <a:solidFill>
                <a:srgbClr val="0070C0"/>
              </a:solidFill>
              <a:effectLst/>
              <a:latin typeface="system-ui"/>
            </a:endParaRPr>
          </a:p>
          <a:p>
            <a:pPr algn="l">
              <a:buFont typeface="+mj-lt"/>
              <a:buAutoNum type="arabicPeriod"/>
            </a:pPr>
            <a:r>
              <a:rPr lang="en-US" i="0" u="none" strike="noStrike" dirty="0">
                <a:solidFill>
                  <a:srgbClr val="0070C0"/>
                </a:solidFill>
                <a:effectLst/>
                <a:latin typeface="system-ui"/>
                <a:hlinkClick r:id="rId4">
                  <a:extLst>
                    <a:ext uri="{A12FA001-AC4F-418D-AE19-62706E023703}">
                      <ahyp:hlinkClr xmlns:ahyp="http://schemas.microsoft.com/office/drawing/2018/hyperlinkcolor" val="tx"/>
                    </a:ext>
                  </a:extLst>
                </a:hlinkClick>
              </a:rPr>
              <a:t>Classification</a:t>
            </a:r>
            <a:endParaRPr lang="en-US" i="0" dirty="0">
              <a:solidFill>
                <a:srgbClr val="0070C0"/>
              </a:solidFill>
              <a:effectLst/>
              <a:latin typeface="system-ui"/>
            </a:endParaRPr>
          </a:p>
          <a:p>
            <a:pPr algn="l">
              <a:buFont typeface="+mj-lt"/>
              <a:buAutoNum type="arabicPeriod"/>
            </a:pPr>
            <a:r>
              <a:rPr lang="en-US" i="0" u="none" strike="noStrike" dirty="0">
                <a:solidFill>
                  <a:srgbClr val="0070C0"/>
                </a:solidFill>
                <a:effectLst/>
                <a:latin typeface="system-ui"/>
                <a:hlinkClick r:id="rId5">
                  <a:extLst>
                    <a:ext uri="{A12FA001-AC4F-418D-AE19-62706E023703}">
                      <ahyp:hlinkClr xmlns:ahyp="http://schemas.microsoft.com/office/drawing/2018/hyperlinkcolor" val="tx"/>
                    </a:ext>
                  </a:extLst>
                </a:hlinkClick>
              </a:rPr>
              <a:t>Training Models</a:t>
            </a:r>
            <a:endParaRPr lang="en-US" i="0" dirty="0">
              <a:solidFill>
                <a:srgbClr val="0070C0"/>
              </a:solidFill>
              <a:effectLst/>
              <a:latin typeface="system-ui"/>
            </a:endParaRPr>
          </a:p>
          <a:p>
            <a:pPr algn="l">
              <a:buFont typeface="+mj-lt"/>
              <a:buAutoNum type="arabicPeriod"/>
            </a:pPr>
            <a:r>
              <a:rPr lang="en-US" i="0" u="none" strike="noStrike" dirty="0">
                <a:solidFill>
                  <a:srgbClr val="0070C0"/>
                </a:solidFill>
                <a:effectLst/>
                <a:latin typeface="system-ui"/>
                <a:hlinkClick r:id="rId6">
                  <a:extLst>
                    <a:ext uri="{A12FA001-AC4F-418D-AE19-62706E023703}">
                      <ahyp:hlinkClr xmlns:ahyp="http://schemas.microsoft.com/office/drawing/2018/hyperlinkcolor" val="tx"/>
                    </a:ext>
                  </a:extLst>
                </a:hlinkClick>
              </a:rPr>
              <a:t>Support Vector Machines</a:t>
            </a:r>
            <a:endParaRPr lang="en-US" i="0" dirty="0">
              <a:solidFill>
                <a:srgbClr val="0070C0"/>
              </a:solidFill>
              <a:effectLst/>
              <a:latin typeface="system-ui"/>
            </a:endParaRPr>
          </a:p>
          <a:p>
            <a:pPr algn="l">
              <a:buFont typeface="+mj-lt"/>
              <a:buAutoNum type="arabicPeriod"/>
            </a:pPr>
            <a:r>
              <a:rPr lang="en-US" i="0" u="none" strike="noStrike" dirty="0">
                <a:solidFill>
                  <a:srgbClr val="0070C0"/>
                </a:solidFill>
                <a:effectLst/>
                <a:latin typeface="system-ui"/>
                <a:hlinkClick r:id="rId7">
                  <a:extLst>
                    <a:ext uri="{A12FA001-AC4F-418D-AE19-62706E023703}">
                      <ahyp:hlinkClr xmlns:ahyp="http://schemas.microsoft.com/office/drawing/2018/hyperlinkcolor" val="tx"/>
                    </a:ext>
                  </a:extLst>
                </a:hlinkClick>
              </a:rPr>
              <a:t>Decision Trees</a:t>
            </a:r>
            <a:endParaRPr lang="en-US" i="0" dirty="0">
              <a:solidFill>
                <a:srgbClr val="0070C0"/>
              </a:solidFill>
              <a:effectLst/>
              <a:latin typeface="system-ui"/>
            </a:endParaRPr>
          </a:p>
          <a:p>
            <a:pPr algn="l">
              <a:buFont typeface="+mj-lt"/>
              <a:buAutoNum type="arabicPeriod"/>
            </a:pPr>
            <a:r>
              <a:rPr lang="en-US" i="0" u="none" strike="noStrike" dirty="0">
                <a:solidFill>
                  <a:srgbClr val="0070C0"/>
                </a:solidFill>
                <a:effectLst/>
                <a:latin typeface="system-ui"/>
                <a:hlinkClick r:id="rId8">
                  <a:extLst>
                    <a:ext uri="{A12FA001-AC4F-418D-AE19-62706E023703}">
                      <ahyp:hlinkClr xmlns:ahyp="http://schemas.microsoft.com/office/drawing/2018/hyperlinkcolor" val="tx"/>
                    </a:ext>
                  </a:extLst>
                </a:hlinkClick>
              </a:rPr>
              <a:t>Ensemble Learning and Random Forests</a:t>
            </a:r>
            <a:endParaRPr lang="en-US" i="0" dirty="0">
              <a:solidFill>
                <a:srgbClr val="0070C0"/>
              </a:solidFill>
              <a:effectLst/>
              <a:latin typeface="system-ui"/>
            </a:endParaRPr>
          </a:p>
          <a:p>
            <a:pPr algn="l">
              <a:buFont typeface="+mj-lt"/>
              <a:buAutoNum type="arabicPeriod"/>
            </a:pPr>
            <a:r>
              <a:rPr lang="en-US" i="0" u="none" strike="noStrike" dirty="0">
                <a:solidFill>
                  <a:srgbClr val="0070C0"/>
                </a:solidFill>
                <a:effectLst/>
                <a:latin typeface="system-ui"/>
                <a:hlinkClick r:id="rId9">
                  <a:extLst>
                    <a:ext uri="{A12FA001-AC4F-418D-AE19-62706E023703}">
                      <ahyp:hlinkClr xmlns:ahyp="http://schemas.microsoft.com/office/drawing/2018/hyperlinkcolor" val="tx"/>
                    </a:ext>
                  </a:extLst>
                </a:hlinkClick>
              </a:rPr>
              <a:t>Dimensionality Reduction</a:t>
            </a:r>
            <a:endParaRPr lang="en-US" i="0" dirty="0">
              <a:solidFill>
                <a:srgbClr val="0070C0"/>
              </a:solidFill>
              <a:effectLst/>
              <a:latin typeface="system-ui"/>
            </a:endParaRPr>
          </a:p>
          <a:p>
            <a:pPr algn="l">
              <a:buFont typeface="+mj-lt"/>
              <a:buAutoNum type="arabicPeriod"/>
            </a:pPr>
            <a:r>
              <a:rPr lang="en-US" i="0" u="none" strike="noStrike" dirty="0">
                <a:solidFill>
                  <a:srgbClr val="0070C0"/>
                </a:solidFill>
                <a:effectLst/>
                <a:latin typeface="system-ui"/>
                <a:hlinkClick r:id="rId10">
                  <a:extLst>
                    <a:ext uri="{A12FA001-AC4F-418D-AE19-62706E023703}">
                      <ahyp:hlinkClr xmlns:ahyp="http://schemas.microsoft.com/office/drawing/2018/hyperlinkcolor" val="tx"/>
                    </a:ext>
                  </a:extLst>
                </a:hlinkClick>
              </a:rPr>
              <a:t>Unsupervised Learning Techniques</a:t>
            </a:r>
            <a:endParaRPr lang="en-US" i="0" dirty="0">
              <a:solidFill>
                <a:srgbClr val="0070C0"/>
              </a:solidFill>
              <a:effectLst/>
              <a:latin typeface="system-ui"/>
            </a:endParaRPr>
          </a:p>
          <a:p>
            <a:pPr algn="l">
              <a:buFont typeface="+mj-lt"/>
              <a:buAutoNum type="arabicPeriod"/>
            </a:pPr>
            <a:r>
              <a:rPr lang="en-US" b="0" i="0" u="none" strike="noStrike" dirty="0">
                <a:effectLst/>
                <a:latin typeface="system-ui"/>
                <a:hlinkClick r:id="rId11"/>
              </a:rPr>
              <a:t>Artificial Neural Nets with Keras</a:t>
            </a:r>
            <a:endParaRPr lang="en-US" b="0" i="0" dirty="0">
              <a:effectLst/>
              <a:latin typeface="system-ui"/>
            </a:endParaRPr>
          </a:p>
          <a:p>
            <a:pPr algn="l">
              <a:buFont typeface="+mj-lt"/>
              <a:buAutoNum type="arabicPeriod"/>
            </a:pPr>
            <a:r>
              <a:rPr lang="en-US" b="0" i="0" u="none" strike="noStrike" dirty="0">
                <a:effectLst/>
                <a:latin typeface="system-ui"/>
                <a:hlinkClick r:id="rId12"/>
              </a:rPr>
              <a:t>Training Deep Neural Networks</a:t>
            </a:r>
            <a:endParaRPr lang="en-US" b="0" i="0" dirty="0">
              <a:effectLst/>
              <a:latin typeface="system-ui"/>
            </a:endParaRPr>
          </a:p>
          <a:p>
            <a:pPr algn="l">
              <a:buFont typeface="+mj-lt"/>
              <a:buAutoNum type="arabicPeriod"/>
            </a:pPr>
            <a:r>
              <a:rPr lang="en-US" b="0" i="0" u="none" strike="noStrike" dirty="0">
                <a:effectLst/>
                <a:latin typeface="system-ui"/>
                <a:hlinkClick r:id="rId13"/>
              </a:rPr>
              <a:t>Custom Models and Training with TensorFlow</a:t>
            </a:r>
            <a:endParaRPr lang="en-US" b="0" i="0" dirty="0">
              <a:effectLst/>
              <a:latin typeface="system-ui"/>
            </a:endParaRPr>
          </a:p>
          <a:p>
            <a:pPr algn="l">
              <a:buFont typeface="+mj-lt"/>
              <a:buAutoNum type="arabicPeriod"/>
            </a:pPr>
            <a:r>
              <a:rPr lang="en-US" b="0" i="0" u="none" strike="noStrike" dirty="0">
                <a:effectLst/>
                <a:latin typeface="system-ui"/>
                <a:hlinkClick r:id="rId14"/>
              </a:rPr>
              <a:t>Loading and Preprocessing Data</a:t>
            </a:r>
            <a:endParaRPr lang="en-US" b="0" i="0" dirty="0">
              <a:effectLst/>
              <a:latin typeface="system-ui"/>
            </a:endParaRPr>
          </a:p>
          <a:p>
            <a:pPr algn="l">
              <a:buFont typeface="+mj-lt"/>
              <a:buAutoNum type="arabicPeriod"/>
            </a:pPr>
            <a:r>
              <a:rPr lang="en-US" b="1" i="0" u="none" strike="noStrike" dirty="0">
                <a:solidFill>
                  <a:srgbClr val="C00000"/>
                </a:solidFill>
                <a:effectLst/>
                <a:latin typeface="system-ui"/>
                <a:hlinkClick r:id="rId15">
                  <a:extLst>
                    <a:ext uri="{A12FA001-AC4F-418D-AE19-62706E023703}">
                      <ahyp:hlinkClr xmlns:ahyp="http://schemas.microsoft.com/office/drawing/2018/hyperlinkcolor" val="tx"/>
                    </a:ext>
                  </a:extLst>
                </a:hlinkClick>
              </a:rPr>
              <a:t>Deep Computer Vision Using Convolutional Neural Networks</a:t>
            </a:r>
            <a:endParaRPr lang="en-US" b="1" i="0" dirty="0">
              <a:solidFill>
                <a:srgbClr val="C00000"/>
              </a:solidFill>
              <a:effectLst/>
              <a:latin typeface="system-ui"/>
            </a:endParaRPr>
          </a:p>
          <a:p>
            <a:pPr algn="l">
              <a:buFont typeface="+mj-lt"/>
              <a:buAutoNum type="arabicPeriod"/>
            </a:pPr>
            <a:r>
              <a:rPr lang="en-US" b="1" i="0" u="none" strike="noStrike" dirty="0">
                <a:solidFill>
                  <a:srgbClr val="C00000"/>
                </a:solidFill>
                <a:effectLst/>
                <a:latin typeface="system-ui"/>
                <a:hlinkClick r:id="rId16">
                  <a:extLst>
                    <a:ext uri="{A12FA001-AC4F-418D-AE19-62706E023703}">
                      <ahyp:hlinkClr xmlns:ahyp="http://schemas.microsoft.com/office/drawing/2018/hyperlinkcolor" val="tx"/>
                    </a:ext>
                  </a:extLst>
                </a:hlinkClick>
              </a:rPr>
              <a:t>Processing Sequences Using RNNs and CNNs</a:t>
            </a:r>
            <a:endParaRPr lang="en-US" b="1" i="0" dirty="0">
              <a:solidFill>
                <a:srgbClr val="C00000"/>
              </a:solidFill>
              <a:effectLst/>
              <a:latin typeface="system-ui"/>
            </a:endParaRPr>
          </a:p>
          <a:p>
            <a:pPr algn="l">
              <a:buFont typeface="+mj-lt"/>
              <a:buAutoNum type="arabicPeriod"/>
            </a:pPr>
            <a:r>
              <a:rPr lang="en-US" i="0" u="none" strike="noStrike" dirty="0">
                <a:solidFill>
                  <a:srgbClr val="C00000"/>
                </a:solidFill>
                <a:effectLst/>
                <a:latin typeface="system-ui"/>
                <a:hlinkClick r:id="rId17">
                  <a:extLst>
                    <a:ext uri="{A12FA001-AC4F-418D-AE19-62706E023703}">
                      <ahyp:hlinkClr xmlns:ahyp="http://schemas.microsoft.com/office/drawing/2018/hyperlinkcolor" val="tx"/>
                    </a:ext>
                  </a:extLst>
                </a:hlinkClick>
              </a:rPr>
              <a:t>Natural Language Processing with RNNs and Attention</a:t>
            </a:r>
            <a:endParaRPr lang="en-US" i="0" dirty="0">
              <a:solidFill>
                <a:srgbClr val="C00000"/>
              </a:solidFill>
              <a:effectLst/>
              <a:latin typeface="system-ui"/>
            </a:endParaRPr>
          </a:p>
          <a:p>
            <a:pPr algn="l">
              <a:buFont typeface="+mj-lt"/>
              <a:buAutoNum type="arabicPeriod"/>
            </a:pPr>
            <a:r>
              <a:rPr lang="en-US" b="1" i="0" u="none" strike="noStrike" dirty="0">
                <a:solidFill>
                  <a:srgbClr val="C00000"/>
                </a:solidFill>
                <a:effectLst/>
                <a:latin typeface="system-ui"/>
                <a:hlinkClick r:id="rId18">
                  <a:extLst>
                    <a:ext uri="{A12FA001-AC4F-418D-AE19-62706E023703}">
                      <ahyp:hlinkClr xmlns:ahyp="http://schemas.microsoft.com/office/drawing/2018/hyperlinkcolor" val="tx"/>
                    </a:ext>
                  </a:extLst>
                </a:hlinkClick>
              </a:rPr>
              <a:t>Autoencoders, GANs, and Diffusion Models</a:t>
            </a:r>
            <a:endParaRPr lang="en-US" b="1" i="0" dirty="0">
              <a:solidFill>
                <a:srgbClr val="C00000"/>
              </a:solidFill>
              <a:effectLst/>
              <a:latin typeface="system-ui"/>
            </a:endParaRPr>
          </a:p>
          <a:p>
            <a:pPr algn="l">
              <a:buFont typeface="+mj-lt"/>
              <a:buAutoNum type="arabicPeriod"/>
            </a:pPr>
            <a:r>
              <a:rPr lang="en-US" i="0" u="none" strike="noStrike" dirty="0">
                <a:solidFill>
                  <a:srgbClr val="C00000"/>
                </a:solidFill>
                <a:effectLst/>
                <a:latin typeface="system-ui"/>
                <a:hlinkClick r:id="rId19">
                  <a:extLst>
                    <a:ext uri="{A12FA001-AC4F-418D-AE19-62706E023703}">
                      <ahyp:hlinkClr xmlns:ahyp="http://schemas.microsoft.com/office/drawing/2018/hyperlinkcolor" val="tx"/>
                    </a:ext>
                  </a:extLst>
                </a:hlinkClick>
              </a:rPr>
              <a:t>Reinforcement Learning</a:t>
            </a:r>
            <a:endParaRPr lang="en-US" i="0" dirty="0">
              <a:solidFill>
                <a:srgbClr val="C00000"/>
              </a:solidFill>
              <a:effectLst/>
              <a:latin typeface="system-ui"/>
            </a:endParaRPr>
          </a:p>
          <a:p>
            <a:pPr algn="l">
              <a:buFont typeface="+mj-lt"/>
              <a:buAutoNum type="arabicPeriod"/>
            </a:pPr>
            <a:r>
              <a:rPr lang="en-US" b="0" i="0" u="none" strike="noStrike" dirty="0">
                <a:effectLst/>
                <a:latin typeface="system-ui"/>
                <a:hlinkClick r:id="rId20"/>
              </a:rPr>
              <a:t>Training and Deploying TensorFlow Models at Scale</a:t>
            </a:r>
            <a:endParaRPr lang="en-US" b="0" i="0" dirty="0">
              <a:effectLst/>
              <a:latin typeface="system-ui"/>
            </a:endParaRPr>
          </a:p>
        </p:txBody>
      </p:sp>
      <p:sp>
        <p:nvSpPr>
          <p:cNvPr id="6" name="TextBox 5">
            <a:extLst>
              <a:ext uri="{FF2B5EF4-FFF2-40B4-BE49-F238E27FC236}">
                <a16:creationId xmlns:a16="http://schemas.microsoft.com/office/drawing/2014/main" id="{AECA0084-C24A-0653-079C-CE387BDC1F4E}"/>
              </a:ext>
            </a:extLst>
          </p:cNvPr>
          <p:cNvSpPr txBox="1"/>
          <p:nvPr/>
        </p:nvSpPr>
        <p:spPr>
          <a:xfrm>
            <a:off x="3870721" y="6550223"/>
            <a:ext cx="4450557" cy="307777"/>
          </a:xfrm>
          <a:prstGeom prst="rect">
            <a:avLst/>
          </a:prstGeom>
          <a:noFill/>
        </p:spPr>
        <p:txBody>
          <a:bodyPr wrap="square">
            <a:spAutoFit/>
          </a:bodyPr>
          <a:lstStyle/>
          <a:p>
            <a:pPr algn="ctr"/>
            <a:r>
              <a:rPr lang="en-US" sz="1400" dirty="0">
                <a:hlinkClick r:id="rId21"/>
              </a:rPr>
              <a:t>https://github.com/ageron/handson-ml3</a:t>
            </a:r>
            <a:endParaRPr lang="en-US" sz="1400" dirty="0"/>
          </a:p>
        </p:txBody>
      </p:sp>
      <p:pic>
        <p:nvPicPr>
          <p:cNvPr id="9" name="Picture 8">
            <a:extLst>
              <a:ext uri="{FF2B5EF4-FFF2-40B4-BE49-F238E27FC236}">
                <a16:creationId xmlns:a16="http://schemas.microsoft.com/office/drawing/2014/main" id="{AF291E2E-6AAD-1556-61C4-BD661FEBD080}"/>
              </a:ext>
            </a:extLst>
          </p:cNvPr>
          <p:cNvPicPr>
            <a:picLocks noChangeAspect="1"/>
          </p:cNvPicPr>
          <p:nvPr/>
        </p:nvPicPr>
        <p:blipFill>
          <a:blip r:embed="rId22"/>
          <a:stretch>
            <a:fillRect/>
          </a:stretch>
        </p:blipFill>
        <p:spPr>
          <a:xfrm>
            <a:off x="8034182" y="1642150"/>
            <a:ext cx="3240089" cy="4249564"/>
          </a:xfrm>
          <a:prstGeom prst="rect">
            <a:avLst/>
          </a:prstGeom>
        </p:spPr>
      </p:pic>
    </p:spTree>
    <p:extLst>
      <p:ext uri="{BB962C8B-B14F-4D97-AF65-F5344CB8AC3E}">
        <p14:creationId xmlns:p14="http://schemas.microsoft.com/office/powerpoint/2010/main" val="153041954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5A5D8-1366-7F4E-8684-40F571C5E32A}"/>
              </a:ext>
            </a:extLst>
          </p:cNvPr>
          <p:cNvSpPr>
            <a:spLocks noGrp="1"/>
          </p:cNvSpPr>
          <p:nvPr>
            <p:ph type="title"/>
          </p:nvPr>
        </p:nvSpPr>
        <p:spPr>
          <a:xfrm>
            <a:off x="914400" y="274638"/>
            <a:ext cx="10095722" cy="749300"/>
          </a:xfrm>
        </p:spPr>
        <p:txBody>
          <a:bodyPr>
            <a:normAutofit fontScale="90000"/>
          </a:bodyPr>
          <a:lstStyle/>
          <a:p>
            <a:r>
              <a:rPr lang="en-US" sz="5400" dirty="0">
                <a:solidFill>
                  <a:schemeClr val="tx2"/>
                </a:solidFill>
              </a:rPr>
              <a:t>Summary</a:t>
            </a:r>
          </a:p>
        </p:txBody>
      </p:sp>
      <p:sp>
        <p:nvSpPr>
          <p:cNvPr id="3" name="Content Placeholder 2">
            <a:extLst>
              <a:ext uri="{FF2B5EF4-FFF2-40B4-BE49-F238E27FC236}">
                <a16:creationId xmlns:a16="http://schemas.microsoft.com/office/drawing/2014/main" id="{9EC8173C-66A3-264E-94CB-06DA62308AE2}"/>
              </a:ext>
            </a:extLst>
          </p:cNvPr>
          <p:cNvSpPr>
            <a:spLocks noGrp="1"/>
          </p:cNvSpPr>
          <p:nvPr>
            <p:ph idx="1"/>
          </p:nvPr>
        </p:nvSpPr>
        <p:spPr>
          <a:xfrm>
            <a:off x="914400" y="1207096"/>
            <a:ext cx="10487607" cy="5355148"/>
          </a:xfrm>
        </p:spPr>
        <p:txBody>
          <a:bodyPr>
            <a:normAutofit fontScale="92500" lnSpcReduction="10000"/>
          </a:bodyPr>
          <a:lstStyle/>
          <a:p>
            <a:r>
              <a:rPr lang="en-US" sz="3500" dirty="0"/>
              <a:t>Computer Vision</a:t>
            </a:r>
          </a:p>
          <a:p>
            <a:pPr lvl="1"/>
            <a:r>
              <a:rPr lang="en-US" sz="3500" dirty="0"/>
              <a:t>Classifying Images</a:t>
            </a:r>
          </a:p>
          <a:p>
            <a:pPr lvl="1"/>
            <a:r>
              <a:rPr lang="en-US" sz="3500" dirty="0"/>
              <a:t>Detecting Objects</a:t>
            </a:r>
          </a:p>
          <a:p>
            <a:pPr lvl="1"/>
            <a:r>
              <a:rPr lang="en-US" sz="3500" dirty="0"/>
              <a:t>The 3D World</a:t>
            </a:r>
          </a:p>
          <a:p>
            <a:r>
              <a:rPr lang="en-US" sz="3500" dirty="0"/>
              <a:t>Robotics</a:t>
            </a:r>
          </a:p>
          <a:p>
            <a:pPr lvl="1"/>
            <a:r>
              <a:rPr lang="en-US" sz="3500" dirty="0"/>
              <a:t>Robotic Perception</a:t>
            </a:r>
          </a:p>
          <a:p>
            <a:pPr lvl="1"/>
            <a:r>
              <a:rPr lang="en-US" sz="3500" dirty="0"/>
              <a:t>Planning and Control</a:t>
            </a:r>
          </a:p>
          <a:p>
            <a:pPr lvl="1"/>
            <a:r>
              <a:rPr lang="en-US" sz="3500" dirty="0"/>
              <a:t>Planning Uncertain Movements</a:t>
            </a:r>
          </a:p>
          <a:p>
            <a:pPr lvl="1"/>
            <a:r>
              <a:rPr lang="en-US" sz="3500" dirty="0"/>
              <a:t>Reinforcement Learning in Robotics</a:t>
            </a:r>
          </a:p>
        </p:txBody>
      </p:sp>
      <p:sp>
        <p:nvSpPr>
          <p:cNvPr id="4" name="Slide Number Placeholder 3">
            <a:extLst>
              <a:ext uri="{FF2B5EF4-FFF2-40B4-BE49-F238E27FC236}">
                <a16:creationId xmlns:a16="http://schemas.microsoft.com/office/drawing/2014/main" id="{1987625A-1DE5-8B41-BA0C-CF9F244437CE}"/>
              </a:ext>
            </a:extLst>
          </p:cNvPr>
          <p:cNvSpPr>
            <a:spLocks noGrp="1"/>
          </p:cNvSpPr>
          <p:nvPr>
            <p:ph type="sldNum" sz="quarter" idx="12"/>
          </p:nvPr>
        </p:nvSpPr>
        <p:spPr/>
        <p:txBody>
          <a:bodyPr/>
          <a:lstStyle/>
          <a:p>
            <a:pPr>
              <a:defRPr/>
            </a:pPr>
            <a:fld id="{E78C9E75-97FD-45D9-8ED3-955348887BB1}" type="slidenum">
              <a:rPr lang="zh-TW" altLang="en-US" smtClean="0"/>
              <a:pPr>
                <a:defRPr/>
              </a:pPr>
              <a:t>122</a:t>
            </a:fld>
            <a:endParaRPr lang="zh-TW" altLang="en-US"/>
          </a:p>
        </p:txBody>
      </p:sp>
    </p:spTree>
    <p:extLst>
      <p:ext uri="{BB962C8B-B14F-4D97-AF65-F5344CB8AC3E}">
        <p14:creationId xmlns:p14="http://schemas.microsoft.com/office/powerpoint/2010/main" val="420124512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6F70-8938-FB4A-954F-072E275BE862}"/>
              </a:ext>
            </a:extLst>
          </p:cNvPr>
          <p:cNvSpPr>
            <a:spLocks noGrp="1"/>
          </p:cNvSpPr>
          <p:nvPr>
            <p:ph type="title"/>
          </p:nvPr>
        </p:nvSpPr>
        <p:spPr>
          <a:xfrm>
            <a:off x="1026695" y="44624"/>
            <a:ext cx="10133102" cy="907306"/>
          </a:xfrm>
        </p:spPr>
        <p:txBody>
          <a:bodyPr/>
          <a:lstStyle/>
          <a:p>
            <a:r>
              <a:rPr lang="en-US" altLang="zh-TW" dirty="0">
                <a:solidFill>
                  <a:schemeClr val="tx2"/>
                </a:solidFill>
              </a:rPr>
              <a:t>References</a:t>
            </a:r>
            <a:endParaRPr lang="en-US" dirty="0">
              <a:solidFill>
                <a:schemeClr val="tx2"/>
              </a:solidFill>
            </a:endParaRPr>
          </a:p>
        </p:txBody>
      </p:sp>
      <p:sp>
        <p:nvSpPr>
          <p:cNvPr id="3" name="Content Placeholder 2">
            <a:extLst>
              <a:ext uri="{FF2B5EF4-FFF2-40B4-BE49-F238E27FC236}">
                <a16:creationId xmlns:a16="http://schemas.microsoft.com/office/drawing/2014/main" id="{0BF9B6D8-C75A-8144-8E1A-6A08EAB1DA20}"/>
              </a:ext>
            </a:extLst>
          </p:cNvPr>
          <p:cNvSpPr>
            <a:spLocks noGrp="1"/>
          </p:cNvSpPr>
          <p:nvPr>
            <p:ph idx="1"/>
          </p:nvPr>
        </p:nvSpPr>
        <p:spPr>
          <a:xfrm>
            <a:off x="527538" y="951930"/>
            <a:ext cx="11060724" cy="5789439"/>
          </a:xfrm>
        </p:spPr>
        <p:txBody>
          <a:bodyPr>
            <a:noAutofit/>
          </a:bodyPr>
          <a:lstStyle/>
          <a:p>
            <a:pPr marL="228600" indent="-228600">
              <a:spcAft>
                <a:spcPts val="200"/>
              </a:spcAft>
            </a:pPr>
            <a:r>
              <a:rPr lang="en-US" altLang="zh-TW" sz="1100" b="0" dirty="0"/>
              <a:t>Stuart Russell and Peter </a:t>
            </a:r>
            <a:r>
              <a:rPr lang="en-US" altLang="zh-TW" sz="1100" b="0" dirty="0" err="1"/>
              <a:t>Norvig</a:t>
            </a:r>
            <a:r>
              <a:rPr lang="en-US" altLang="zh-TW" sz="1100" b="0" dirty="0"/>
              <a:t> (2020), Artificial Intelligence: A Modern Approach, 4th Edition, Pearson.</a:t>
            </a:r>
          </a:p>
          <a:p>
            <a:pPr marL="228600" indent="-228600">
              <a:spcAft>
                <a:spcPts val="200"/>
              </a:spcAft>
            </a:pPr>
            <a:r>
              <a:rPr lang="en-US" altLang="zh-TW" sz="1100" b="0" dirty="0"/>
              <a:t>Denis Rothman (2024), Transformers for Natural Language Processing and Computer Vision - Third Edition: Explore Generative AI and Large Language Models with Hugging Face, </a:t>
            </a:r>
            <a:r>
              <a:rPr lang="en-US" altLang="zh-TW" sz="1100" b="0" dirty="0" err="1"/>
              <a:t>ChatGPT</a:t>
            </a:r>
            <a:r>
              <a:rPr lang="en-US" altLang="zh-TW" sz="1100" b="0" dirty="0"/>
              <a:t>, GPT-4V, and DALL-E 3, 3rd ed. Edition, </a:t>
            </a:r>
            <a:r>
              <a:rPr lang="en-US" altLang="zh-TW" sz="1100" b="0" dirty="0" err="1"/>
              <a:t>Packt</a:t>
            </a:r>
            <a:r>
              <a:rPr lang="en-US" altLang="zh-TW" sz="1100" b="0" dirty="0"/>
              <a:t> Publishing</a:t>
            </a:r>
          </a:p>
          <a:p>
            <a:pPr marL="228600" indent="-228600">
              <a:spcAft>
                <a:spcPts val="200"/>
              </a:spcAft>
            </a:pPr>
            <a:r>
              <a:rPr lang="en-US" altLang="zh-TW" sz="1100" b="0" dirty="0" err="1"/>
              <a:t>Aurélien</a:t>
            </a:r>
            <a:r>
              <a:rPr lang="en-US" altLang="zh-TW" sz="1100" b="0" dirty="0"/>
              <a:t> </a:t>
            </a:r>
            <a:r>
              <a:rPr lang="en-US" altLang="zh-TW" sz="1100" b="0" dirty="0" err="1"/>
              <a:t>Géron</a:t>
            </a:r>
            <a:r>
              <a:rPr lang="en-US" altLang="zh-TW" sz="1100" b="0" dirty="0"/>
              <a:t> (2022), Hands-On Machine Learning with Scikit-Learn, </a:t>
            </a:r>
            <a:r>
              <a:rPr lang="en-US" altLang="zh-TW" sz="1100" b="0" dirty="0" err="1"/>
              <a:t>Keras</a:t>
            </a:r>
            <a:r>
              <a:rPr lang="en-US" altLang="zh-TW" sz="1100" b="0" dirty="0"/>
              <a:t>, and TensorFlow: Concepts, Tools, and Techniques to Build Intelligent Systems, 3rd Edition, O’Reilly Media.</a:t>
            </a:r>
          </a:p>
          <a:p>
            <a:pPr marL="228600" indent="-228600">
              <a:spcAft>
                <a:spcPts val="200"/>
              </a:spcAft>
            </a:pPr>
            <a:r>
              <a:rPr lang="en-US" altLang="zh-TW" sz="1100" b="0" dirty="0"/>
              <a:t>Steven </a:t>
            </a:r>
            <a:r>
              <a:rPr lang="en-US" altLang="zh-TW" sz="1100" b="0" dirty="0" err="1"/>
              <a:t>D'Ascoli</a:t>
            </a:r>
            <a:r>
              <a:rPr lang="en-US" altLang="zh-TW" sz="1100" b="0" dirty="0"/>
              <a:t> (2022), Artificial Intelligence and Deep Learning with Python: Every Line of Code Explained For Readers New to AI and New to Python, Independently published.</a:t>
            </a:r>
          </a:p>
          <a:p>
            <a:pPr marL="228600" indent="-228600">
              <a:spcAft>
                <a:spcPts val="300"/>
              </a:spcAft>
            </a:pPr>
            <a:r>
              <a:rPr lang="en-US" sz="1100" b="0" dirty="0" err="1"/>
              <a:t>Chien</a:t>
            </a:r>
            <a:r>
              <a:rPr lang="en-US" sz="1100" b="0" dirty="0"/>
              <a:t>-Yao Wang, Alexey </a:t>
            </a:r>
            <a:r>
              <a:rPr lang="en-US" sz="1100" b="0" dirty="0" err="1"/>
              <a:t>Bochkovskiy</a:t>
            </a:r>
            <a:r>
              <a:rPr lang="en-US" sz="1100" b="0" dirty="0"/>
              <a:t>, and Hong-Yuan Mark Liao. (2022) "YOLOv7: Trainable bag-of-freebies sets new state-of-the-art for real-time object detectors." </a:t>
            </a:r>
            <a:r>
              <a:rPr lang="en-US" sz="1100" b="0" dirty="0" err="1"/>
              <a:t>arXiv</a:t>
            </a:r>
            <a:r>
              <a:rPr lang="en-US" sz="1100" b="0" dirty="0"/>
              <a:t> preprint arXiv:2207.02696.</a:t>
            </a:r>
          </a:p>
          <a:p>
            <a:pPr marL="228600" indent="-228600">
              <a:spcAft>
                <a:spcPts val="300"/>
              </a:spcAft>
            </a:pPr>
            <a:r>
              <a:rPr lang="en-US" sz="1100" b="0" dirty="0" err="1"/>
              <a:t>Chien</a:t>
            </a:r>
            <a:r>
              <a:rPr lang="en-US" sz="1100" b="0" dirty="0"/>
              <a:t>-Yao Wang, I-</a:t>
            </a:r>
            <a:r>
              <a:rPr lang="en-US" sz="1100" b="0" dirty="0" err="1"/>
              <a:t>Hau</a:t>
            </a:r>
            <a:r>
              <a:rPr lang="en-US" sz="1100" b="0" dirty="0"/>
              <a:t> Yeh, and Hong-Yuan Mark Liao. (2025) "Yolov9: Learning what you want to learn using programmable gradient information." In European Conference on Computer Vision, pp. 1-21. Springer, Cham.</a:t>
            </a:r>
          </a:p>
          <a:p>
            <a:pPr marL="228600" indent="-228600">
              <a:spcAft>
                <a:spcPts val="300"/>
              </a:spcAft>
            </a:pPr>
            <a:r>
              <a:rPr lang="en-US" sz="1100" b="0" dirty="0"/>
              <a:t>Nidhal </a:t>
            </a:r>
            <a:r>
              <a:rPr lang="en-US" sz="1100" b="0" dirty="0" err="1"/>
              <a:t>Jegham</a:t>
            </a:r>
            <a:r>
              <a:rPr lang="en-US" sz="1100" b="0" dirty="0"/>
              <a:t>, Chan Young Koh, Marwan </a:t>
            </a:r>
            <a:r>
              <a:rPr lang="en-US" sz="1100" b="0" dirty="0" err="1"/>
              <a:t>Abdelatti</a:t>
            </a:r>
            <a:r>
              <a:rPr lang="en-US" sz="1100" b="0" dirty="0"/>
              <a:t>, and </a:t>
            </a:r>
            <a:r>
              <a:rPr lang="en-US" sz="1100" b="0" dirty="0" err="1"/>
              <a:t>Abdeltawab</a:t>
            </a:r>
            <a:r>
              <a:rPr lang="en-US" sz="1100" b="0" dirty="0"/>
              <a:t> Hendawi. (2024) "Evaluating the Evolution of YOLO (You Only Look Once) Models: A Comprehensive Benchmark Study of YOLO11 and Its Predecessors." </a:t>
            </a:r>
            <a:r>
              <a:rPr lang="en-US" sz="1100" b="0" dirty="0" err="1"/>
              <a:t>arXiv</a:t>
            </a:r>
            <a:r>
              <a:rPr lang="en-US" sz="1100" b="0" dirty="0"/>
              <a:t> preprint arXiv:2411.00201.</a:t>
            </a:r>
          </a:p>
          <a:p>
            <a:pPr marL="228600" indent="-228600">
              <a:spcAft>
                <a:spcPts val="300"/>
              </a:spcAft>
            </a:pPr>
            <a:r>
              <a:rPr lang="en-US" sz="1100" b="0" dirty="0"/>
              <a:t>Ranjan Sapkota, and Manoj </a:t>
            </a:r>
            <a:r>
              <a:rPr lang="en-US" sz="1100" b="0" dirty="0" err="1"/>
              <a:t>Karkee</a:t>
            </a:r>
            <a:r>
              <a:rPr lang="en-US" sz="1100" b="0" dirty="0"/>
              <a:t>. (2024) "Yolo11 and vision transformers based 3d pose estimation of immature green fruits in commercial apple orchards for robotic thinning." </a:t>
            </a:r>
            <a:r>
              <a:rPr lang="en-US" sz="1100" b="0" dirty="0" err="1"/>
              <a:t>arXiv</a:t>
            </a:r>
            <a:r>
              <a:rPr lang="en-US" sz="1100" b="0" dirty="0"/>
              <a:t> preprint arXiv:2410.19846.</a:t>
            </a:r>
          </a:p>
          <a:p>
            <a:pPr marL="228600" indent="-228600">
              <a:spcAft>
                <a:spcPts val="300"/>
              </a:spcAft>
            </a:pPr>
            <a:r>
              <a:rPr lang="en-US" sz="1100" b="0" dirty="0"/>
              <a:t>Yang Liu, </a:t>
            </a:r>
            <a:r>
              <a:rPr lang="en-US" sz="1100" b="0" dirty="0" err="1"/>
              <a:t>Weixing</a:t>
            </a:r>
            <a:r>
              <a:rPr lang="en-US" sz="1100" b="0" dirty="0"/>
              <a:t> Chen, </a:t>
            </a:r>
            <a:r>
              <a:rPr lang="en-US" sz="1100" b="0" dirty="0" err="1"/>
              <a:t>Yongjie</a:t>
            </a:r>
            <a:r>
              <a:rPr lang="en-US" sz="1100" b="0" dirty="0"/>
              <a:t> Bai, </a:t>
            </a:r>
            <a:r>
              <a:rPr lang="en-US" sz="1100" b="0" dirty="0" err="1"/>
              <a:t>Xiaodan</a:t>
            </a:r>
            <a:r>
              <a:rPr lang="en-US" sz="1100" b="0" dirty="0"/>
              <a:t> Liang, </a:t>
            </a:r>
            <a:r>
              <a:rPr lang="en-US" sz="1100" b="0" dirty="0" err="1"/>
              <a:t>Guanbin</a:t>
            </a:r>
            <a:r>
              <a:rPr lang="en-US" sz="1100" b="0" dirty="0"/>
              <a:t> Li, Wen Gao, and Liang Lin. (2024) "Aligning cyber space with physical world: A comprehensive survey on embodied ai." </a:t>
            </a:r>
            <a:r>
              <a:rPr lang="en-US" sz="1100" b="0" dirty="0" err="1"/>
              <a:t>arXiv</a:t>
            </a:r>
            <a:r>
              <a:rPr lang="en-US" sz="1100" b="0" dirty="0"/>
              <a:t> preprint arXiv:2407.06886.</a:t>
            </a:r>
          </a:p>
          <a:p>
            <a:pPr marL="228600" indent="-228600">
              <a:spcAft>
                <a:spcPts val="300"/>
              </a:spcAft>
            </a:pPr>
            <a:r>
              <a:rPr lang="en-US" sz="1100" b="0" dirty="0"/>
              <a:t>Alec Radford, Jong </a:t>
            </a:r>
            <a:r>
              <a:rPr lang="en-US" sz="1100" b="0" dirty="0" err="1"/>
              <a:t>Wook</a:t>
            </a:r>
            <a:r>
              <a:rPr lang="en-US" sz="1100" b="0" dirty="0"/>
              <a:t> Kim, Chris </a:t>
            </a:r>
            <a:r>
              <a:rPr lang="en-US" sz="1100" b="0" dirty="0" err="1"/>
              <a:t>Hallacy</a:t>
            </a:r>
            <a:r>
              <a:rPr lang="en-US" sz="1100" b="0" dirty="0"/>
              <a:t>, Aditya Ramesh, Gabriel Goh, </a:t>
            </a:r>
            <a:r>
              <a:rPr lang="en-US" sz="1100" b="0" dirty="0" err="1"/>
              <a:t>Sandhini</a:t>
            </a:r>
            <a:r>
              <a:rPr lang="en-US" sz="1100" b="0" dirty="0"/>
              <a:t> Agarwal, Girish Sastry et al. (2021) "Learning transferable visual models from natural language supervision." In International Conference on Machine Learning, pp. 8748-8763. PMLR.</a:t>
            </a:r>
          </a:p>
          <a:p>
            <a:pPr marL="228600" indent="-228600">
              <a:spcAft>
                <a:spcPts val="300"/>
              </a:spcAft>
            </a:pPr>
            <a:r>
              <a:rPr lang="en-US" sz="1100" b="0" dirty="0" err="1"/>
              <a:t>Wonjae</a:t>
            </a:r>
            <a:r>
              <a:rPr lang="en-US" sz="1100" b="0" dirty="0"/>
              <a:t> Kim, </a:t>
            </a:r>
            <a:r>
              <a:rPr lang="en-US" sz="1100" b="0" dirty="0" err="1"/>
              <a:t>Bokyung</a:t>
            </a:r>
            <a:r>
              <a:rPr lang="en-US" sz="1100" b="0" dirty="0"/>
              <a:t> Son, and </a:t>
            </a:r>
            <a:r>
              <a:rPr lang="en-US" sz="1100" b="0" dirty="0" err="1"/>
              <a:t>Ildoo</a:t>
            </a:r>
            <a:r>
              <a:rPr lang="en-US" sz="1100" b="0" dirty="0"/>
              <a:t> Kim. (2021) "</a:t>
            </a:r>
            <a:r>
              <a:rPr lang="en-US" sz="1100" b="0" dirty="0" err="1"/>
              <a:t>Vilt</a:t>
            </a:r>
            <a:r>
              <a:rPr lang="en-US" sz="1100" b="0" dirty="0"/>
              <a:t>: Vision-and-language transformer without convolution or region supervision."  In International Conference on Machine Learning, pp. 5583-5594. PMLR.</a:t>
            </a:r>
          </a:p>
          <a:p>
            <a:pPr marL="228600" indent="-228600">
              <a:spcAft>
                <a:spcPts val="300"/>
              </a:spcAft>
            </a:pPr>
            <a:r>
              <a:rPr lang="en-US" sz="1100" b="0" dirty="0"/>
              <a:t>Meng-Hao Guo, Tian-Xing Xu, Jiang-Jiang Liu, Zheng-Ning Liu, Peng-Tao Jiang, Tai-Jiang Mu, Song-Hai Zhang, Ralph R. Martin, Ming-Ming Cheng, and Shi-Min Hu. (2022) "Attention mechanisms in computer vision: A survey." Computational Visual Media ,:1-38.</a:t>
            </a:r>
          </a:p>
          <a:p>
            <a:pPr marL="228600" indent="-228600">
              <a:spcAft>
                <a:spcPts val="300"/>
              </a:spcAft>
            </a:pPr>
            <a:r>
              <a:rPr lang="en-US" sz="1100" b="0" dirty="0"/>
              <a:t>Valentin </a:t>
            </a:r>
            <a:r>
              <a:rPr lang="en-US" sz="1100" b="0" dirty="0" err="1"/>
              <a:t>Bazarevsky</a:t>
            </a:r>
            <a:r>
              <a:rPr lang="en-US" sz="1100" b="0" dirty="0"/>
              <a:t>, Ivan </a:t>
            </a:r>
            <a:r>
              <a:rPr lang="en-US" sz="1100" b="0" dirty="0" err="1"/>
              <a:t>Grishchenko</a:t>
            </a:r>
            <a:r>
              <a:rPr lang="en-US" sz="1100" b="0" dirty="0"/>
              <a:t>, Karthik Raveendran, Tyler Zhu, Fan Zhang, and Matthias Grundmann.(2020) "</a:t>
            </a:r>
            <a:r>
              <a:rPr lang="en-US" sz="1100" b="0" dirty="0" err="1"/>
              <a:t>Blazepose</a:t>
            </a:r>
            <a:r>
              <a:rPr lang="en-US" sz="1100" b="0" dirty="0"/>
              <a:t>: On-device real-time body pose tracking." </a:t>
            </a:r>
            <a:r>
              <a:rPr lang="en-US" sz="1100" b="0" dirty="0" err="1"/>
              <a:t>arXiv</a:t>
            </a:r>
            <a:r>
              <a:rPr lang="en-US" sz="1100" b="0" dirty="0"/>
              <a:t> preprint arXiv:2006.10204.</a:t>
            </a:r>
          </a:p>
          <a:p>
            <a:pPr>
              <a:spcAft>
                <a:spcPts val="300"/>
              </a:spcAft>
            </a:pPr>
            <a:r>
              <a:rPr lang="en-US" sz="1100" b="0" dirty="0"/>
              <a:t>Gemini Robotics Team, </a:t>
            </a:r>
            <a:r>
              <a:rPr lang="en-US" sz="1100" b="0" dirty="0" err="1"/>
              <a:t>Saminda</a:t>
            </a:r>
            <a:r>
              <a:rPr lang="en-US" sz="1100" b="0" dirty="0"/>
              <a:t> </a:t>
            </a:r>
            <a:r>
              <a:rPr lang="en-US" sz="1100" b="0" dirty="0" err="1"/>
              <a:t>Abeyruwan</a:t>
            </a:r>
            <a:r>
              <a:rPr lang="en-US" sz="1100" b="0" dirty="0"/>
              <a:t>, Joshua Ainslie, Jean-Baptiste </a:t>
            </a:r>
            <a:r>
              <a:rPr lang="en-US" sz="1100" b="0" dirty="0" err="1"/>
              <a:t>Alayrac</a:t>
            </a:r>
            <a:r>
              <a:rPr lang="en-US" sz="1100" b="0" dirty="0"/>
              <a:t>, Montserrat Gonzalez Arenas, Travis Armstrong, Ashwin Balakrishna et al.(2025) "Gemini robotics: Bringing ai into the physical world." </a:t>
            </a:r>
            <a:r>
              <a:rPr lang="en-US" sz="1100" b="0" dirty="0" err="1"/>
              <a:t>arXiv</a:t>
            </a:r>
            <a:r>
              <a:rPr lang="en-US" sz="1100" b="0" dirty="0"/>
              <a:t> preprint arXiv:2503.20020 (2025).</a:t>
            </a:r>
          </a:p>
          <a:p>
            <a:pPr>
              <a:spcAft>
                <a:spcPts val="300"/>
              </a:spcAft>
            </a:pPr>
            <a:r>
              <a:rPr lang="en-US" sz="1100" b="0" dirty="0"/>
              <a:t>Niket Agarwal, Arslan Ali, Maciej Bala, Yogesh Balaji, Erik Barker, Tiffany Cai, </a:t>
            </a:r>
            <a:r>
              <a:rPr lang="en-US" sz="1100" b="0" dirty="0" err="1"/>
              <a:t>Prithvijit</a:t>
            </a:r>
            <a:r>
              <a:rPr lang="en-US" sz="1100" b="0" dirty="0"/>
              <a:t> Chattopadhyay et al. (2025) "Cosmos world foundation model platform for physical ai." </a:t>
            </a:r>
            <a:r>
              <a:rPr lang="en-US" sz="1100" b="0" dirty="0" err="1"/>
              <a:t>arXiv</a:t>
            </a:r>
            <a:r>
              <a:rPr lang="en-US" sz="1100" b="0" dirty="0"/>
              <a:t> preprint arXiv:2501.03575 (2025).</a:t>
            </a:r>
          </a:p>
          <a:p>
            <a:pPr>
              <a:spcAft>
                <a:spcPts val="300"/>
              </a:spcAft>
            </a:pPr>
            <a:r>
              <a:rPr lang="en-US" sz="1100" b="0" dirty="0"/>
              <a:t>Roya Firoozi, Johnathan Tucker, Stephen Tian, Anirudha Majumdar, </a:t>
            </a:r>
            <a:r>
              <a:rPr lang="en-US" sz="1100" b="0" dirty="0" err="1"/>
              <a:t>Jiankai</a:t>
            </a:r>
            <a:r>
              <a:rPr lang="en-US" sz="1100" b="0" dirty="0"/>
              <a:t> Sun, </a:t>
            </a:r>
            <a:r>
              <a:rPr lang="en-US" sz="1100" b="0" dirty="0" err="1"/>
              <a:t>Weiyu</a:t>
            </a:r>
            <a:r>
              <a:rPr lang="en-US" sz="1100" b="0" dirty="0"/>
              <a:t> Liu, Yuke Zhu et al. (2025) "Foundation models in robotics: Applications, challenges, and the future." The International Journal of Robotics Research 44, no. 5 (2025): 701-739.</a:t>
            </a:r>
          </a:p>
          <a:p>
            <a:pPr marL="228600" indent="-228600">
              <a:spcAft>
                <a:spcPts val="200"/>
              </a:spcAft>
            </a:pPr>
            <a:r>
              <a:rPr lang="en-US" sz="1100" b="0" dirty="0"/>
              <a:t>Min-Yuh Day (2025), Python 101, </a:t>
            </a:r>
            <a:r>
              <a:rPr lang="en-US" sz="1100" b="0" dirty="0">
                <a:hlinkClick r:id="rId2"/>
              </a:rPr>
              <a:t>https://tinyurl.com/aintpupython101</a:t>
            </a:r>
            <a:endParaRPr lang="en-US" sz="1100" b="0" dirty="0"/>
          </a:p>
        </p:txBody>
      </p:sp>
      <p:sp>
        <p:nvSpPr>
          <p:cNvPr id="4" name="Slide Number Placeholder 3">
            <a:extLst>
              <a:ext uri="{FF2B5EF4-FFF2-40B4-BE49-F238E27FC236}">
                <a16:creationId xmlns:a16="http://schemas.microsoft.com/office/drawing/2014/main" id="{C768DDE3-DE9A-684D-A2C4-2DDE871B88C5}"/>
              </a:ext>
            </a:extLst>
          </p:cNvPr>
          <p:cNvSpPr>
            <a:spLocks noGrp="1"/>
          </p:cNvSpPr>
          <p:nvPr>
            <p:ph type="sldNum" sz="quarter" idx="12"/>
          </p:nvPr>
        </p:nvSpPr>
        <p:spPr/>
        <p:txBody>
          <a:bodyPr/>
          <a:lstStyle/>
          <a:p>
            <a:pPr>
              <a:defRPr/>
            </a:pPr>
            <a:fld id="{E78C9E75-97FD-45D9-8ED3-955348887BB1}" type="slidenum">
              <a:rPr lang="zh-TW" altLang="en-US" smtClean="0"/>
              <a:pPr>
                <a:defRPr/>
              </a:pPr>
              <a:t>123</a:t>
            </a:fld>
            <a:endParaRPr lang="zh-TW" altLang="en-US"/>
          </a:p>
        </p:txBody>
      </p:sp>
    </p:spTree>
    <p:extLst>
      <p:ext uri="{BB962C8B-B14F-4D97-AF65-F5344CB8AC3E}">
        <p14:creationId xmlns:p14="http://schemas.microsoft.com/office/powerpoint/2010/main" val="2369163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C8D7D-80A7-9C44-AC14-7C213783A446}"/>
              </a:ext>
            </a:extLst>
          </p:cNvPr>
          <p:cNvSpPr>
            <a:spLocks noGrp="1"/>
          </p:cNvSpPr>
          <p:nvPr>
            <p:ph type="title"/>
          </p:nvPr>
        </p:nvSpPr>
        <p:spPr>
          <a:xfrm>
            <a:off x="1759975" y="122238"/>
            <a:ext cx="8760541" cy="1984303"/>
          </a:xfrm>
        </p:spPr>
        <p:txBody>
          <a:bodyPr>
            <a:noAutofit/>
          </a:bodyPr>
          <a:lstStyle/>
          <a:p>
            <a:r>
              <a:rPr lang="en-US" dirty="0">
                <a:solidFill>
                  <a:schemeClr val="accent1"/>
                </a:solidFill>
              </a:rPr>
              <a:t>Reinforcement Learning (DL)</a:t>
            </a:r>
            <a:endParaRPr lang="en-US" sz="3200" b="0" dirty="0">
              <a:solidFill>
                <a:schemeClr val="accent1"/>
              </a:solidFill>
            </a:endParaRPr>
          </a:p>
        </p:txBody>
      </p:sp>
      <p:sp>
        <p:nvSpPr>
          <p:cNvPr id="4" name="Slide Number Placeholder 3">
            <a:extLst>
              <a:ext uri="{FF2B5EF4-FFF2-40B4-BE49-F238E27FC236}">
                <a16:creationId xmlns:a16="http://schemas.microsoft.com/office/drawing/2014/main" id="{49B2875C-0D07-C946-B2E0-EB049C68E35C}"/>
              </a:ext>
            </a:extLst>
          </p:cNvPr>
          <p:cNvSpPr>
            <a:spLocks noGrp="1"/>
          </p:cNvSpPr>
          <p:nvPr>
            <p:ph type="sldNum" sz="quarter" idx="12"/>
          </p:nvPr>
        </p:nvSpPr>
        <p:spPr/>
        <p:txBody>
          <a:bodyPr/>
          <a:lstStyle/>
          <a:p>
            <a:fld id="{5424488C-161F-514B-8FF5-CF5173A03E8D}" type="slidenum">
              <a:rPr lang="en-US" smtClean="0"/>
              <a:t>13</a:t>
            </a:fld>
            <a:endParaRPr lang="en-US"/>
          </a:p>
        </p:txBody>
      </p:sp>
      <p:sp>
        <p:nvSpPr>
          <p:cNvPr id="7" name="Rectangle 6">
            <a:extLst>
              <a:ext uri="{FF2B5EF4-FFF2-40B4-BE49-F238E27FC236}">
                <a16:creationId xmlns:a16="http://schemas.microsoft.com/office/drawing/2014/main" id="{8A2F2A46-342F-BD47-959B-D697CC7964CB}"/>
              </a:ext>
            </a:extLst>
          </p:cNvPr>
          <p:cNvSpPr/>
          <p:nvPr/>
        </p:nvSpPr>
        <p:spPr>
          <a:xfrm>
            <a:off x="1965543" y="6606258"/>
            <a:ext cx="8231403" cy="276999"/>
          </a:xfrm>
          <a:prstGeom prst="rect">
            <a:avLst/>
          </a:prstGeom>
        </p:spPr>
        <p:txBody>
          <a:bodyPr wrap="square">
            <a:spAutoFit/>
          </a:bodyPr>
          <a:lstStyle/>
          <a:p>
            <a:pPr algn="ctr"/>
            <a:r>
              <a:rPr lang="en-US" sz="1200" dirty="0">
                <a:solidFill>
                  <a:schemeClr val="bg1">
                    <a:lumMod val="75000"/>
                  </a:schemeClr>
                </a:solidFill>
              </a:rPr>
              <a:t>Source: Richard S. Sutton &amp; Andrew G. </a:t>
            </a:r>
            <a:r>
              <a:rPr lang="en-US" sz="1200" dirty="0" err="1">
                <a:solidFill>
                  <a:schemeClr val="bg1">
                    <a:lumMod val="75000"/>
                  </a:schemeClr>
                </a:solidFill>
              </a:rPr>
              <a:t>Barto</a:t>
            </a:r>
            <a:r>
              <a:rPr lang="en-US" sz="1200" dirty="0">
                <a:solidFill>
                  <a:schemeClr val="bg1">
                    <a:lumMod val="75000"/>
                  </a:schemeClr>
                </a:solidFill>
              </a:rPr>
              <a:t> (2018), Reinforcement Learning: An Introduction, 2nd Edition, A Bradford Book.</a:t>
            </a:r>
          </a:p>
        </p:txBody>
      </p:sp>
      <p:sp>
        <p:nvSpPr>
          <p:cNvPr id="8" name="Rounded Rectangle 7">
            <a:extLst>
              <a:ext uri="{FF2B5EF4-FFF2-40B4-BE49-F238E27FC236}">
                <a16:creationId xmlns:a16="http://schemas.microsoft.com/office/drawing/2014/main" id="{A93A4EEF-E6AA-3F4E-A406-95D287D4F08A}"/>
              </a:ext>
            </a:extLst>
          </p:cNvPr>
          <p:cNvSpPr>
            <a:spLocks noChangeArrowheads="1"/>
          </p:cNvSpPr>
          <p:nvPr/>
        </p:nvSpPr>
        <p:spPr bwMode="auto">
          <a:xfrm>
            <a:off x="5563629" y="2501160"/>
            <a:ext cx="1273629" cy="767312"/>
          </a:xfrm>
          <a:prstGeom prst="roundRect">
            <a:avLst>
              <a:gd name="adj" fmla="val 13637"/>
            </a:avLst>
          </a:prstGeom>
          <a:noFill/>
          <a:ln w="38100">
            <a:solidFill>
              <a:schemeClr val="tx1"/>
            </a:solidFill>
            <a:round/>
            <a:headEnd/>
            <a:tailEnd/>
          </a:ln>
          <a:effectLst/>
        </p:spPr>
        <p:txBody>
          <a:bodyPr lIns="0" tIns="0" rIns="0" bIns="0" anchor="ctr"/>
          <a:lstStyle/>
          <a:p>
            <a:pPr algn="ctr">
              <a:defRPr/>
            </a:pPr>
            <a:r>
              <a:rPr lang="en-US" sz="2800" b="1" dirty="0">
                <a:solidFill>
                  <a:srgbClr val="C00000"/>
                </a:solidFill>
                <a:latin typeface="Arial" panose="020B0604020202020204" pitchFamily="34" charset="0"/>
                <a:cs typeface="Arial" panose="020B0604020202020204" pitchFamily="34" charset="0"/>
              </a:rPr>
              <a:t>Agent</a:t>
            </a:r>
          </a:p>
        </p:txBody>
      </p:sp>
      <p:sp>
        <p:nvSpPr>
          <p:cNvPr id="9" name="Rounded Rectangle 8">
            <a:extLst>
              <a:ext uri="{FF2B5EF4-FFF2-40B4-BE49-F238E27FC236}">
                <a16:creationId xmlns:a16="http://schemas.microsoft.com/office/drawing/2014/main" id="{3E51BB8B-A5E7-1D41-B482-205B966688B3}"/>
              </a:ext>
            </a:extLst>
          </p:cNvPr>
          <p:cNvSpPr>
            <a:spLocks noChangeArrowheads="1"/>
          </p:cNvSpPr>
          <p:nvPr/>
        </p:nvSpPr>
        <p:spPr bwMode="auto">
          <a:xfrm>
            <a:off x="4946218" y="4138657"/>
            <a:ext cx="2481943" cy="880859"/>
          </a:xfrm>
          <a:prstGeom prst="roundRect">
            <a:avLst>
              <a:gd name="adj" fmla="val 18924"/>
            </a:avLst>
          </a:prstGeom>
          <a:solidFill>
            <a:schemeClr val="accent3">
              <a:lumMod val="20000"/>
              <a:lumOff val="80000"/>
            </a:schemeClr>
          </a:solidFill>
          <a:ln w="38100">
            <a:solidFill>
              <a:schemeClr val="tx1"/>
            </a:solidFill>
            <a:round/>
            <a:headEnd/>
            <a:tailEnd/>
          </a:ln>
          <a:effectLst/>
        </p:spPr>
        <p:txBody>
          <a:bodyPr lIns="0" tIns="0" rIns="0" bIns="0" anchor="ctr"/>
          <a:lstStyle/>
          <a:p>
            <a:pPr algn="ctr">
              <a:defRPr/>
            </a:pPr>
            <a:r>
              <a:rPr lang="en-US" sz="2800" dirty="0">
                <a:latin typeface="Arial" panose="020B0604020202020204" pitchFamily="34" charset="0"/>
                <a:cs typeface="Arial" panose="020B0604020202020204" pitchFamily="34" charset="0"/>
              </a:rPr>
              <a:t>Environment</a:t>
            </a:r>
          </a:p>
        </p:txBody>
      </p:sp>
    </p:spTree>
    <p:extLst>
      <p:ext uri="{BB962C8B-B14F-4D97-AF65-F5344CB8AC3E}">
        <p14:creationId xmlns:p14="http://schemas.microsoft.com/office/powerpoint/2010/main" val="293668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C8D7D-80A7-9C44-AC14-7C213783A446}"/>
              </a:ext>
            </a:extLst>
          </p:cNvPr>
          <p:cNvSpPr>
            <a:spLocks noGrp="1"/>
          </p:cNvSpPr>
          <p:nvPr>
            <p:ph type="title"/>
          </p:nvPr>
        </p:nvSpPr>
        <p:spPr>
          <a:xfrm>
            <a:off x="1759975" y="122238"/>
            <a:ext cx="8760541" cy="1984303"/>
          </a:xfrm>
        </p:spPr>
        <p:txBody>
          <a:bodyPr>
            <a:noAutofit/>
          </a:bodyPr>
          <a:lstStyle/>
          <a:p>
            <a:r>
              <a:rPr lang="en-US" dirty="0">
                <a:solidFill>
                  <a:schemeClr val="accent1"/>
                </a:solidFill>
              </a:rPr>
              <a:t>Reinforcement Learning (DL)</a:t>
            </a:r>
            <a:endParaRPr lang="en-US" sz="3200" b="0" dirty="0">
              <a:solidFill>
                <a:schemeClr val="accent1"/>
              </a:solidFill>
            </a:endParaRPr>
          </a:p>
        </p:txBody>
      </p:sp>
      <p:sp>
        <p:nvSpPr>
          <p:cNvPr id="4" name="Slide Number Placeholder 3">
            <a:extLst>
              <a:ext uri="{FF2B5EF4-FFF2-40B4-BE49-F238E27FC236}">
                <a16:creationId xmlns:a16="http://schemas.microsoft.com/office/drawing/2014/main" id="{49B2875C-0D07-C946-B2E0-EB049C68E35C}"/>
              </a:ext>
            </a:extLst>
          </p:cNvPr>
          <p:cNvSpPr>
            <a:spLocks noGrp="1"/>
          </p:cNvSpPr>
          <p:nvPr>
            <p:ph type="sldNum" sz="quarter" idx="12"/>
          </p:nvPr>
        </p:nvSpPr>
        <p:spPr/>
        <p:txBody>
          <a:bodyPr/>
          <a:lstStyle/>
          <a:p>
            <a:fld id="{5424488C-161F-514B-8FF5-CF5173A03E8D}" type="slidenum">
              <a:rPr lang="en-US" smtClean="0"/>
              <a:t>14</a:t>
            </a:fld>
            <a:endParaRPr lang="en-US"/>
          </a:p>
        </p:txBody>
      </p:sp>
      <p:sp>
        <p:nvSpPr>
          <p:cNvPr id="7" name="Rectangle 6">
            <a:extLst>
              <a:ext uri="{FF2B5EF4-FFF2-40B4-BE49-F238E27FC236}">
                <a16:creationId xmlns:a16="http://schemas.microsoft.com/office/drawing/2014/main" id="{8A2F2A46-342F-BD47-959B-D697CC7964CB}"/>
              </a:ext>
            </a:extLst>
          </p:cNvPr>
          <p:cNvSpPr/>
          <p:nvPr/>
        </p:nvSpPr>
        <p:spPr>
          <a:xfrm>
            <a:off x="1965543" y="6606258"/>
            <a:ext cx="8231403" cy="276999"/>
          </a:xfrm>
          <a:prstGeom prst="rect">
            <a:avLst/>
          </a:prstGeom>
        </p:spPr>
        <p:txBody>
          <a:bodyPr wrap="square">
            <a:spAutoFit/>
          </a:bodyPr>
          <a:lstStyle/>
          <a:p>
            <a:pPr algn="ctr"/>
            <a:r>
              <a:rPr lang="en-US" sz="1200" dirty="0">
                <a:solidFill>
                  <a:schemeClr val="bg1">
                    <a:lumMod val="75000"/>
                  </a:schemeClr>
                </a:solidFill>
              </a:rPr>
              <a:t>Source: Richard S. Sutton &amp; Andrew G. </a:t>
            </a:r>
            <a:r>
              <a:rPr lang="en-US" sz="1200" dirty="0" err="1">
                <a:solidFill>
                  <a:schemeClr val="bg1">
                    <a:lumMod val="75000"/>
                  </a:schemeClr>
                </a:solidFill>
              </a:rPr>
              <a:t>Barto</a:t>
            </a:r>
            <a:r>
              <a:rPr lang="en-US" sz="1200" dirty="0">
                <a:solidFill>
                  <a:schemeClr val="bg1">
                    <a:lumMod val="75000"/>
                  </a:schemeClr>
                </a:solidFill>
              </a:rPr>
              <a:t> (2018), Reinforcement Learning: An Introduction, 2nd Edition, A Bradford Book.</a:t>
            </a:r>
          </a:p>
        </p:txBody>
      </p:sp>
      <p:sp>
        <p:nvSpPr>
          <p:cNvPr id="8" name="Rounded Rectangle 7">
            <a:extLst>
              <a:ext uri="{FF2B5EF4-FFF2-40B4-BE49-F238E27FC236}">
                <a16:creationId xmlns:a16="http://schemas.microsoft.com/office/drawing/2014/main" id="{A93A4EEF-E6AA-3F4E-A406-95D287D4F08A}"/>
              </a:ext>
            </a:extLst>
          </p:cNvPr>
          <p:cNvSpPr>
            <a:spLocks noChangeArrowheads="1"/>
          </p:cNvSpPr>
          <p:nvPr/>
        </p:nvSpPr>
        <p:spPr bwMode="auto">
          <a:xfrm>
            <a:off x="5563629" y="2501160"/>
            <a:ext cx="1273629" cy="767312"/>
          </a:xfrm>
          <a:prstGeom prst="roundRect">
            <a:avLst>
              <a:gd name="adj" fmla="val 13637"/>
            </a:avLst>
          </a:prstGeom>
          <a:noFill/>
          <a:ln w="38100">
            <a:solidFill>
              <a:schemeClr val="tx1"/>
            </a:solidFill>
            <a:round/>
            <a:headEnd/>
            <a:tailEnd/>
          </a:ln>
          <a:effectLst/>
        </p:spPr>
        <p:txBody>
          <a:bodyPr lIns="0" tIns="0" rIns="0" bIns="0" anchor="ctr"/>
          <a:lstStyle/>
          <a:p>
            <a:pPr algn="ctr">
              <a:defRPr/>
            </a:pPr>
            <a:r>
              <a:rPr lang="en-US" sz="2800" b="1" dirty="0">
                <a:solidFill>
                  <a:srgbClr val="C00000"/>
                </a:solidFill>
                <a:latin typeface="Arial" panose="020B0604020202020204" pitchFamily="34" charset="0"/>
                <a:cs typeface="Arial" panose="020B0604020202020204" pitchFamily="34" charset="0"/>
              </a:rPr>
              <a:t>Agent</a:t>
            </a:r>
          </a:p>
        </p:txBody>
      </p:sp>
      <p:sp>
        <p:nvSpPr>
          <p:cNvPr id="9" name="Rounded Rectangle 8">
            <a:extLst>
              <a:ext uri="{FF2B5EF4-FFF2-40B4-BE49-F238E27FC236}">
                <a16:creationId xmlns:a16="http://schemas.microsoft.com/office/drawing/2014/main" id="{3E51BB8B-A5E7-1D41-B482-205B966688B3}"/>
              </a:ext>
            </a:extLst>
          </p:cNvPr>
          <p:cNvSpPr>
            <a:spLocks noChangeArrowheads="1"/>
          </p:cNvSpPr>
          <p:nvPr/>
        </p:nvSpPr>
        <p:spPr bwMode="auto">
          <a:xfrm>
            <a:off x="4946218" y="4138657"/>
            <a:ext cx="2481943" cy="880859"/>
          </a:xfrm>
          <a:prstGeom prst="roundRect">
            <a:avLst>
              <a:gd name="adj" fmla="val 18924"/>
            </a:avLst>
          </a:prstGeom>
          <a:solidFill>
            <a:schemeClr val="accent3">
              <a:lumMod val="20000"/>
              <a:lumOff val="80000"/>
            </a:schemeClr>
          </a:solidFill>
          <a:ln w="38100">
            <a:solidFill>
              <a:schemeClr val="tx1"/>
            </a:solidFill>
            <a:round/>
            <a:headEnd/>
            <a:tailEnd/>
          </a:ln>
          <a:effectLst/>
        </p:spPr>
        <p:txBody>
          <a:bodyPr lIns="0" tIns="0" rIns="0" bIns="0" anchor="ctr"/>
          <a:lstStyle/>
          <a:p>
            <a:pPr algn="ctr">
              <a:defRPr/>
            </a:pPr>
            <a:r>
              <a:rPr lang="en-US" sz="2800" dirty="0">
                <a:latin typeface="Arial" panose="020B0604020202020204" pitchFamily="34" charset="0"/>
                <a:cs typeface="Arial" panose="020B0604020202020204" pitchFamily="34" charset="0"/>
              </a:rPr>
              <a:t>Environment</a:t>
            </a:r>
          </a:p>
        </p:txBody>
      </p:sp>
      <p:cxnSp>
        <p:nvCxnSpPr>
          <p:cNvPr id="11" name="Elbow Connector 10">
            <a:extLst>
              <a:ext uri="{FF2B5EF4-FFF2-40B4-BE49-F238E27FC236}">
                <a16:creationId xmlns:a16="http://schemas.microsoft.com/office/drawing/2014/main" id="{1E9B0CED-362A-EC4D-B31F-9A86D2DBF9A5}"/>
              </a:ext>
            </a:extLst>
          </p:cNvPr>
          <p:cNvCxnSpPr>
            <a:cxnSpLocks/>
            <a:stCxn id="8" idx="3"/>
            <a:endCxn id="9" idx="3"/>
          </p:cNvCxnSpPr>
          <p:nvPr/>
        </p:nvCxnSpPr>
        <p:spPr>
          <a:xfrm>
            <a:off x="6837258" y="2884816"/>
            <a:ext cx="590903" cy="1694270"/>
          </a:xfrm>
          <a:prstGeom prst="bentConnector3">
            <a:avLst>
              <a:gd name="adj1" fmla="val 359991"/>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3" name="Elbow Connector 12">
            <a:extLst>
              <a:ext uri="{FF2B5EF4-FFF2-40B4-BE49-F238E27FC236}">
                <a16:creationId xmlns:a16="http://schemas.microsoft.com/office/drawing/2014/main" id="{2E6323A3-8BA0-AF4C-9A29-82ED3860ACA8}"/>
              </a:ext>
            </a:extLst>
          </p:cNvPr>
          <p:cNvCxnSpPr>
            <a:cxnSpLocks/>
            <a:stCxn id="9" idx="1"/>
            <a:endCxn id="8" idx="1"/>
          </p:cNvCxnSpPr>
          <p:nvPr/>
        </p:nvCxnSpPr>
        <p:spPr>
          <a:xfrm rot="10800000" flipH="1">
            <a:off x="4946217" y="2884816"/>
            <a:ext cx="617411" cy="1694270"/>
          </a:xfrm>
          <a:prstGeom prst="bentConnector3">
            <a:avLst>
              <a:gd name="adj1" fmla="val -252740"/>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F5CC39F-4420-2F48-A24E-2988B0511D9C}"/>
              </a:ext>
            </a:extLst>
          </p:cNvPr>
          <p:cNvCxnSpPr>
            <a:cxnSpLocks/>
            <a:stCxn id="9" idx="0"/>
            <a:endCxn id="8" idx="2"/>
          </p:cNvCxnSpPr>
          <p:nvPr/>
        </p:nvCxnSpPr>
        <p:spPr>
          <a:xfrm flipV="1">
            <a:off x="6187189" y="3268472"/>
            <a:ext cx="13254" cy="870184"/>
          </a:xfrm>
          <a:prstGeom prst="straightConnector1">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08AE28C1-2160-BE45-95FC-A300EF19A7E0}"/>
              </a:ext>
            </a:extLst>
          </p:cNvPr>
          <p:cNvSpPr txBox="1"/>
          <p:nvPr/>
        </p:nvSpPr>
        <p:spPr>
          <a:xfrm>
            <a:off x="7561471" y="2423152"/>
            <a:ext cx="1007007"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action</a:t>
            </a:r>
          </a:p>
        </p:txBody>
      </p:sp>
      <p:sp>
        <p:nvSpPr>
          <p:cNvPr id="51" name="TextBox 50">
            <a:extLst>
              <a:ext uri="{FF2B5EF4-FFF2-40B4-BE49-F238E27FC236}">
                <a16:creationId xmlns:a16="http://schemas.microsoft.com/office/drawing/2014/main" id="{177EE5EE-6F71-F945-9760-AAC9FC3ED02E}"/>
              </a:ext>
            </a:extLst>
          </p:cNvPr>
          <p:cNvSpPr txBox="1"/>
          <p:nvPr/>
        </p:nvSpPr>
        <p:spPr>
          <a:xfrm>
            <a:off x="4969916" y="3518687"/>
            <a:ext cx="1127232"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reward</a:t>
            </a:r>
          </a:p>
        </p:txBody>
      </p:sp>
      <p:sp>
        <p:nvSpPr>
          <p:cNvPr id="52" name="TextBox 51">
            <a:extLst>
              <a:ext uri="{FF2B5EF4-FFF2-40B4-BE49-F238E27FC236}">
                <a16:creationId xmlns:a16="http://schemas.microsoft.com/office/drawing/2014/main" id="{AF8BEB89-E91D-8E42-B050-01D7E6256D40}"/>
              </a:ext>
            </a:extLst>
          </p:cNvPr>
          <p:cNvSpPr txBox="1"/>
          <p:nvPr/>
        </p:nvSpPr>
        <p:spPr>
          <a:xfrm>
            <a:off x="3619797" y="2415898"/>
            <a:ext cx="1778051"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observation</a:t>
            </a:r>
          </a:p>
        </p:txBody>
      </p:sp>
      <p:sp>
        <p:nvSpPr>
          <p:cNvPr id="15" name="TextBox 14">
            <a:extLst>
              <a:ext uri="{FF2B5EF4-FFF2-40B4-BE49-F238E27FC236}">
                <a16:creationId xmlns:a16="http://schemas.microsoft.com/office/drawing/2014/main" id="{DE130D8D-172B-1D41-B271-BD73C2907E79}"/>
              </a:ext>
            </a:extLst>
          </p:cNvPr>
          <p:cNvSpPr txBox="1"/>
          <p:nvPr/>
        </p:nvSpPr>
        <p:spPr>
          <a:xfrm>
            <a:off x="3119036" y="2049534"/>
            <a:ext cx="535724" cy="923330"/>
          </a:xfrm>
          <a:prstGeom prst="rect">
            <a:avLst/>
          </a:prstGeom>
          <a:noFill/>
        </p:spPr>
        <p:txBody>
          <a:bodyPr wrap="none" rtlCol="0">
            <a:spAutoFit/>
          </a:bodyPr>
          <a:lstStyle/>
          <a:p>
            <a:r>
              <a:rPr lang="en-US" sz="5400" b="1" dirty="0">
                <a:solidFill>
                  <a:srgbClr val="FF0000"/>
                </a:solidFill>
              </a:rPr>
              <a:t>1</a:t>
            </a:r>
          </a:p>
        </p:txBody>
      </p:sp>
      <p:sp>
        <p:nvSpPr>
          <p:cNvPr id="34" name="TextBox 33">
            <a:extLst>
              <a:ext uri="{FF2B5EF4-FFF2-40B4-BE49-F238E27FC236}">
                <a16:creationId xmlns:a16="http://schemas.microsoft.com/office/drawing/2014/main" id="{D124950F-C7E6-1C47-8586-BAC1D6E38022}"/>
              </a:ext>
            </a:extLst>
          </p:cNvPr>
          <p:cNvSpPr txBox="1"/>
          <p:nvPr/>
        </p:nvSpPr>
        <p:spPr>
          <a:xfrm>
            <a:off x="7070155" y="2057673"/>
            <a:ext cx="535724" cy="923330"/>
          </a:xfrm>
          <a:prstGeom prst="rect">
            <a:avLst/>
          </a:prstGeom>
          <a:noFill/>
        </p:spPr>
        <p:txBody>
          <a:bodyPr wrap="none" rtlCol="0">
            <a:spAutoFit/>
          </a:bodyPr>
          <a:lstStyle/>
          <a:p>
            <a:r>
              <a:rPr lang="en-US" sz="5400" b="1" dirty="0">
                <a:solidFill>
                  <a:srgbClr val="FF0000"/>
                </a:solidFill>
              </a:rPr>
              <a:t>2</a:t>
            </a:r>
          </a:p>
        </p:txBody>
      </p:sp>
      <p:sp>
        <p:nvSpPr>
          <p:cNvPr id="35" name="TextBox 34">
            <a:extLst>
              <a:ext uri="{FF2B5EF4-FFF2-40B4-BE49-F238E27FC236}">
                <a16:creationId xmlns:a16="http://schemas.microsoft.com/office/drawing/2014/main" id="{57EDD06F-F508-CF48-8811-BF8EB27F1CD4}"/>
              </a:ext>
            </a:extLst>
          </p:cNvPr>
          <p:cNvSpPr txBox="1"/>
          <p:nvPr/>
        </p:nvSpPr>
        <p:spPr>
          <a:xfrm>
            <a:off x="4508821" y="3217561"/>
            <a:ext cx="535724" cy="923330"/>
          </a:xfrm>
          <a:prstGeom prst="rect">
            <a:avLst/>
          </a:prstGeom>
          <a:noFill/>
        </p:spPr>
        <p:txBody>
          <a:bodyPr wrap="none" rtlCol="0">
            <a:spAutoFit/>
          </a:bodyPr>
          <a:lstStyle/>
          <a:p>
            <a:r>
              <a:rPr lang="en-US" sz="5400" b="1" dirty="0">
                <a:solidFill>
                  <a:srgbClr val="FF0000"/>
                </a:solidFill>
              </a:rPr>
              <a:t>3</a:t>
            </a:r>
          </a:p>
        </p:txBody>
      </p:sp>
    </p:spTree>
    <p:extLst>
      <p:ext uri="{BB962C8B-B14F-4D97-AF65-F5344CB8AC3E}">
        <p14:creationId xmlns:p14="http://schemas.microsoft.com/office/powerpoint/2010/main" val="173363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C8D7D-80A7-9C44-AC14-7C213783A446}"/>
              </a:ext>
            </a:extLst>
          </p:cNvPr>
          <p:cNvSpPr>
            <a:spLocks noGrp="1"/>
          </p:cNvSpPr>
          <p:nvPr>
            <p:ph type="title"/>
          </p:nvPr>
        </p:nvSpPr>
        <p:spPr>
          <a:xfrm>
            <a:off x="1759975" y="122238"/>
            <a:ext cx="8760541" cy="1984303"/>
          </a:xfrm>
        </p:spPr>
        <p:txBody>
          <a:bodyPr>
            <a:noAutofit/>
          </a:bodyPr>
          <a:lstStyle/>
          <a:p>
            <a:r>
              <a:rPr lang="en-US" dirty="0">
                <a:solidFill>
                  <a:schemeClr val="accent1"/>
                </a:solidFill>
              </a:rPr>
              <a:t>Reinforcement Learning (DL)</a:t>
            </a:r>
            <a:endParaRPr lang="en-US" sz="3200" b="0" dirty="0">
              <a:solidFill>
                <a:schemeClr val="accent1"/>
              </a:solidFill>
            </a:endParaRPr>
          </a:p>
        </p:txBody>
      </p:sp>
      <p:sp>
        <p:nvSpPr>
          <p:cNvPr id="4" name="Slide Number Placeholder 3">
            <a:extLst>
              <a:ext uri="{FF2B5EF4-FFF2-40B4-BE49-F238E27FC236}">
                <a16:creationId xmlns:a16="http://schemas.microsoft.com/office/drawing/2014/main" id="{49B2875C-0D07-C946-B2E0-EB049C68E35C}"/>
              </a:ext>
            </a:extLst>
          </p:cNvPr>
          <p:cNvSpPr>
            <a:spLocks noGrp="1"/>
          </p:cNvSpPr>
          <p:nvPr>
            <p:ph type="sldNum" sz="quarter" idx="12"/>
          </p:nvPr>
        </p:nvSpPr>
        <p:spPr/>
        <p:txBody>
          <a:bodyPr/>
          <a:lstStyle/>
          <a:p>
            <a:fld id="{5424488C-161F-514B-8FF5-CF5173A03E8D}" type="slidenum">
              <a:rPr lang="en-US" smtClean="0"/>
              <a:t>15</a:t>
            </a:fld>
            <a:endParaRPr lang="en-US"/>
          </a:p>
        </p:txBody>
      </p:sp>
      <p:sp>
        <p:nvSpPr>
          <p:cNvPr id="7" name="Rectangle 6">
            <a:extLst>
              <a:ext uri="{FF2B5EF4-FFF2-40B4-BE49-F238E27FC236}">
                <a16:creationId xmlns:a16="http://schemas.microsoft.com/office/drawing/2014/main" id="{8A2F2A46-342F-BD47-959B-D697CC7964CB}"/>
              </a:ext>
            </a:extLst>
          </p:cNvPr>
          <p:cNvSpPr/>
          <p:nvPr/>
        </p:nvSpPr>
        <p:spPr>
          <a:xfrm>
            <a:off x="1965543" y="6606258"/>
            <a:ext cx="8231403" cy="276999"/>
          </a:xfrm>
          <a:prstGeom prst="rect">
            <a:avLst/>
          </a:prstGeom>
        </p:spPr>
        <p:txBody>
          <a:bodyPr wrap="square">
            <a:spAutoFit/>
          </a:bodyPr>
          <a:lstStyle/>
          <a:p>
            <a:pPr algn="ctr"/>
            <a:r>
              <a:rPr lang="en-US" sz="1200" dirty="0">
                <a:solidFill>
                  <a:schemeClr val="bg1">
                    <a:lumMod val="75000"/>
                  </a:schemeClr>
                </a:solidFill>
              </a:rPr>
              <a:t>Source: Richard S. Sutton &amp; Andrew G. </a:t>
            </a:r>
            <a:r>
              <a:rPr lang="en-US" sz="1200" dirty="0" err="1">
                <a:solidFill>
                  <a:schemeClr val="bg1">
                    <a:lumMod val="75000"/>
                  </a:schemeClr>
                </a:solidFill>
              </a:rPr>
              <a:t>Barto</a:t>
            </a:r>
            <a:r>
              <a:rPr lang="en-US" sz="1200" dirty="0">
                <a:solidFill>
                  <a:schemeClr val="bg1">
                    <a:lumMod val="75000"/>
                  </a:schemeClr>
                </a:solidFill>
              </a:rPr>
              <a:t> (2018), Reinforcement Learning: An Introduction, 2nd Edition, A Bradford Book.</a:t>
            </a:r>
          </a:p>
        </p:txBody>
      </p:sp>
      <p:sp>
        <p:nvSpPr>
          <p:cNvPr id="8" name="Rounded Rectangle 7">
            <a:extLst>
              <a:ext uri="{FF2B5EF4-FFF2-40B4-BE49-F238E27FC236}">
                <a16:creationId xmlns:a16="http://schemas.microsoft.com/office/drawing/2014/main" id="{A93A4EEF-E6AA-3F4E-A406-95D287D4F08A}"/>
              </a:ext>
            </a:extLst>
          </p:cNvPr>
          <p:cNvSpPr>
            <a:spLocks noChangeArrowheads="1"/>
          </p:cNvSpPr>
          <p:nvPr/>
        </p:nvSpPr>
        <p:spPr bwMode="auto">
          <a:xfrm>
            <a:off x="5563629" y="2501160"/>
            <a:ext cx="1273629" cy="767312"/>
          </a:xfrm>
          <a:prstGeom prst="roundRect">
            <a:avLst>
              <a:gd name="adj" fmla="val 13637"/>
            </a:avLst>
          </a:prstGeom>
          <a:noFill/>
          <a:ln w="38100">
            <a:solidFill>
              <a:schemeClr val="tx1"/>
            </a:solidFill>
            <a:round/>
            <a:headEnd/>
            <a:tailEnd/>
          </a:ln>
          <a:effectLst/>
        </p:spPr>
        <p:txBody>
          <a:bodyPr lIns="0" tIns="0" rIns="0" bIns="0" anchor="ctr"/>
          <a:lstStyle/>
          <a:p>
            <a:pPr algn="ctr">
              <a:defRPr/>
            </a:pPr>
            <a:r>
              <a:rPr lang="en-US" sz="2800" b="1" dirty="0">
                <a:solidFill>
                  <a:srgbClr val="C00000"/>
                </a:solidFill>
                <a:latin typeface="Arial" panose="020B0604020202020204" pitchFamily="34" charset="0"/>
                <a:cs typeface="Arial" panose="020B0604020202020204" pitchFamily="34" charset="0"/>
              </a:rPr>
              <a:t>Agent</a:t>
            </a:r>
          </a:p>
        </p:txBody>
      </p:sp>
      <p:sp>
        <p:nvSpPr>
          <p:cNvPr id="9" name="Rounded Rectangle 8">
            <a:extLst>
              <a:ext uri="{FF2B5EF4-FFF2-40B4-BE49-F238E27FC236}">
                <a16:creationId xmlns:a16="http://schemas.microsoft.com/office/drawing/2014/main" id="{3E51BB8B-A5E7-1D41-B482-205B966688B3}"/>
              </a:ext>
            </a:extLst>
          </p:cNvPr>
          <p:cNvSpPr>
            <a:spLocks noChangeArrowheads="1"/>
          </p:cNvSpPr>
          <p:nvPr/>
        </p:nvSpPr>
        <p:spPr bwMode="auto">
          <a:xfrm>
            <a:off x="4946218" y="4138657"/>
            <a:ext cx="2481943" cy="880859"/>
          </a:xfrm>
          <a:prstGeom prst="roundRect">
            <a:avLst>
              <a:gd name="adj" fmla="val 18924"/>
            </a:avLst>
          </a:prstGeom>
          <a:solidFill>
            <a:schemeClr val="accent3">
              <a:lumMod val="20000"/>
              <a:lumOff val="80000"/>
            </a:schemeClr>
          </a:solidFill>
          <a:ln w="38100">
            <a:solidFill>
              <a:schemeClr val="tx1"/>
            </a:solidFill>
            <a:round/>
            <a:headEnd/>
            <a:tailEnd/>
          </a:ln>
          <a:effectLst/>
        </p:spPr>
        <p:txBody>
          <a:bodyPr lIns="0" tIns="0" rIns="0" bIns="0" anchor="ctr"/>
          <a:lstStyle/>
          <a:p>
            <a:pPr algn="ctr">
              <a:defRPr/>
            </a:pPr>
            <a:r>
              <a:rPr lang="en-US" sz="2800" dirty="0">
                <a:latin typeface="Arial" panose="020B0604020202020204" pitchFamily="34" charset="0"/>
                <a:cs typeface="Arial" panose="020B0604020202020204" pitchFamily="34" charset="0"/>
              </a:rPr>
              <a:t>Environment</a:t>
            </a:r>
          </a:p>
        </p:txBody>
      </p:sp>
      <p:cxnSp>
        <p:nvCxnSpPr>
          <p:cNvPr id="11" name="Elbow Connector 10">
            <a:extLst>
              <a:ext uri="{FF2B5EF4-FFF2-40B4-BE49-F238E27FC236}">
                <a16:creationId xmlns:a16="http://schemas.microsoft.com/office/drawing/2014/main" id="{1E9B0CED-362A-EC4D-B31F-9A86D2DBF9A5}"/>
              </a:ext>
            </a:extLst>
          </p:cNvPr>
          <p:cNvCxnSpPr>
            <a:cxnSpLocks/>
            <a:stCxn id="8" idx="3"/>
            <a:endCxn id="9" idx="3"/>
          </p:cNvCxnSpPr>
          <p:nvPr/>
        </p:nvCxnSpPr>
        <p:spPr>
          <a:xfrm>
            <a:off x="6837258" y="2884816"/>
            <a:ext cx="590903" cy="1694270"/>
          </a:xfrm>
          <a:prstGeom prst="bentConnector3">
            <a:avLst>
              <a:gd name="adj1" fmla="val 359991"/>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3" name="Elbow Connector 12">
            <a:extLst>
              <a:ext uri="{FF2B5EF4-FFF2-40B4-BE49-F238E27FC236}">
                <a16:creationId xmlns:a16="http://schemas.microsoft.com/office/drawing/2014/main" id="{2E6323A3-8BA0-AF4C-9A29-82ED3860ACA8}"/>
              </a:ext>
            </a:extLst>
          </p:cNvPr>
          <p:cNvCxnSpPr>
            <a:cxnSpLocks/>
            <a:stCxn id="9" idx="1"/>
            <a:endCxn id="8" idx="1"/>
          </p:cNvCxnSpPr>
          <p:nvPr/>
        </p:nvCxnSpPr>
        <p:spPr>
          <a:xfrm rot="10800000" flipH="1">
            <a:off x="4946217" y="2884816"/>
            <a:ext cx="617411" cy="1694270"/>
          </a:xfrm>
          <a:prstGeom prst="bentConnector3">
            <a:avLst>
              <a:gd name="adj1" fmla="val -252740"/>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F5CC39F-4420-2F48-A24E-2988B0511D9C}"/>
              </a:ext>
            </a:extLst>
          </p:cNvPr>
          <p:cNvCxnSpPr>
            <a:cxnSpLocks/>
            <a:stCxn id="9" idx="0"/>
            <a:endCxn id="8" idx="2"/>
          </p:cNvCxnSpPr>
          <p:nvPr/>
        </p:nvCxnSpPr>
        <p:spPr>
          <a:xfrm flipV="1">
            <a:off x="6187189" y="3268472"/>
            <a:ext cx="13254" cy="870184"/>
          </a:xfrm>
          <a:prstGeom prst="straightConnector1">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08AE28C1-2160-BE45-95FC-A300EF19A7E0}"/>
              </a:ext>
            </a:extLst>
          </p:cNvPr>
          <p:cNvSpPr txBox="1"/>
          <p:nvPr/>
        </p:nvSpPr>
        <p:spPr>
          <a:xfrm>
            <a:off x="7561471" y="2423152"/>
            <a:ext cx="1007007"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action</a:t>
            </a:r>
          </a:p>
        </p:txBody>
      </p:sp>
      <p:sp>
        <p:nvSpPr>
          <p:cNvPr id="51" name="TextBox 50">
            <a:extLst>
              <a:ext uri="{FF2B5EF4-FFF2-40B4-BE49-F238E27FC236}">
                <a16:creationId xmlns:a16="http://schemas.microsoft.com/office/drawing/2014/main" id="{177EE5EE-6F71-F945-9760-AAC9FC3ED02E}"/>
              </a:ext>
            </a:extLst>
          </p:cNvPr>
          <p:cNvSpPr txBox="1"/>
          <p:nvPr/>
        </p:nvSpPr>
        <p:spPr>
          <a:xfrm>
            <a:off x="4969916" y="3518687"/>
            <a:ext cx="1127232"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reward</a:t>
            </a:r>
          </a:p>
        </p:txBody>
      </p:sp>
      <p:sp>
        <p:nvSpPr>
          <p:cNvPr id="52" name="TextBox 51">
            <a:extLst>
              <a:ext uri="{FF2B5EF4-FFF2-40B4-BE49-F238E27FC236}">
                <a16:creationId xmlns:a16="http://schemas.microsoft.com/office/drawing/2014/main" id="{AF8BEB89-E91D-8E42-B050-01D7E6256D40}"/>
              </a:ext>
            </a:extLst>
          </p:cNvPr>
          <p:cNvSpPr txBox="1"/>
          <p:nvPr/>
        </p:nvSpPr>
        <p:spPr>
          <a:xfrm>
            <a:off x="3619797" y="2415898"/>
            <a:ext cx="1778051"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observation</a:t>
            </a:r>
          </a:p>
        </p:txBody>
      </p:sp>
      <p:sp>
        <p:nvSpPr>
          <p:cNvPr id="15" name="TextBox 14">
            <a:extLst>
              <a:ext uri="{FF2B5EF4-FFF2-40B4-BE49-F238E27FC236}">
                <a16:creationId xmlns:a16="http://schemas.microsoft.com/office/drawing/2014/main" id="{DE130D8D-172B-1D41-B271-BD73C2907E79}"/>
              </a:ext>
            </a:extLst>
          </p:cNvPr>
          <p:cNvSpPr txBox="1"/>
          <p:nvPr/>
        </p:nvSpPr>
        <p:spPr>
          <a:xfrm>
            <a:off x="3119036" y="2049534"/>
            <a:ext cx="535724" cy="923330"/>
          </a:xfrm>
          <a:prstGeom prst="rect">
            <a:avLst/>
          </a:prstGeom>
          <a:noFill/>
        </p:spPr>
        <p:txBody>
          <a:bodyPr wrap="none" rtlCol="0">
            <a:spAutoFit/>
          </a:bodyPr>
          <a:lstStyle/>
          <a:p>
            <a:r>
              <a:rPr lang="en-US" sz="5400" b="1" dirty="0">
                <a:solidFill>
                  <a:srgbClr val="FF0000"/>
                </a:solidFill>
              </a:rPr>
              <a:t>1</a:t>
            </a:r>
          </a:p>
        </p:txBody>
      </p:sp>
      <p:sp>
        <p:nvSpPr>
          <p:cNvPr id="34" name="TextBox 33">
            <a:extLst>
              <a:ext uri="{FF2B5EF4-FFF2-40B4-BE49-F238E27FC236}">
                <a16:creationId xmlns:a16="http://schemas.microsoft.com/office/drawing/2014/main" id="{D124950F-C7E6-1C47-8586-BAC1D6E38022}"/>
              </a:ext>
            </a:extLst>
          </p:cNvPr>
          <p:cNvSpPr txBox="1"/>
          <p:nvPr/>
        </p:nvSpPr>
        <p:spPr>
          <a:xfrm>
            <a:off x="7070155" y="2057673"/>
            <a:ext cx="535724" cy="923330"/>
          </a:xfrm>
          <a:prstGeom prst="rect">
            <a:avLst/>
          </a:prstGeom>
          <a:noFill/>
        </p:spPr>
        <p:txBody>
          <a:bodyPr wrap="none" rtlCol="0">
            <a:spAutoFit/>
          </a:bodyPr>
          <a:lstStyle/>
          <a:p>
            <a:r>
              <a:rPr lang="en-US" sz="5400" b="1" dirty="0">
                <a:solidFill>
                  <a:srgbClr val="FF0000"/>
                </a:solidFill>
              </a:rPr>
              <a:t>2</a:t>
            </a:r>
          </a:p>
        </p:txBody>
      </p:sp>
      <p:sp>
        <p:nvSpPr>
          <p:cNvPr id="35" name="TextBox 34">
            <a:extLst>
              <a:ext uri="{FF2B5EF4-FFF2-40B4-BE49-F238E27FC236}">
                <a16:creationId xmlns:a16="http://schemas.microsoft.com/office/drawing/2014/main" id="{57EDD06F-F508-CF48-8811-BF8EB27F1CD4}"/>
              </a:ext>
            </a:extLst>
          </p:cNvPr>
          <p:cNvSpPr txBox="1"/>
          <p:nvPr/>
        </p:nvSpPr>
        <p:spPr>
          <a:xfrm>
            <a:off x="4508821" y="3217561"/>
            <a:ext cx="535724" cy="923330"/>
          </a:xfrm>
          <a:prstGeom prst="rect">
            <a:avLst/>
          </a:prstGeom>
          <a:noFill/>
        </p:spPr>
        <p:txBody>
          <a:bodyPr wrap="none" rtlCol="0">
            <a:spAutoFit/>
          </a:bodyPr>
          <a:lstStyle/>
          <a:p>
            <a:r>
              <a:rPr lang="en-US" sz="5400" b="1" dirty="0">
                <a:solidFill>
                  <a:srgbClr val="FF0000"/>
                </a:solidFill>
              </a:rPr>
              <a:t>3</a:t>
            </a:r>
          </a:p>
        </p:txBody>
      </p:sp>
      <p:sp>
        <p:nvSpPr>
          <p:cNvPr id="16" name="TextBox 15">
            <a:extLst>
              <a:ext uri="{FF2B5EF4-FFF2-40B4-BE49-F238E27FC236}">
                <a16:creationId xmlns:a16="http://schemas.microsoft.com/office/drawing/2014/main" id="{B4715622-5053-BF40-B11A-3DA984043056}"/>
              </a:ext>
            </a:extLst>
          </p:cNvPr>
          <p:cNvSpPr txBox="1"/>
          <p:nvPr/>
        </p:nvSpPr>
        <p:spPr>
          <a:xfrm>
            <a:off x="7739189" y="2877562"/>
            <a:ext cx="410690" cy="430887"/>
          </a:xfrm>
          <a:prstGeom prst="rect">
            <a:avLst/>
          </a:prstGeom>
          <a:noFill/>
        </p:spPr>
        <p:txBody>
          <a:bodyPr wrap="none" rtlCol="0">
            <a:spAutoFit/>
          </a:bodyPr>
          <a:lstStyle/>
          <a:p>
            <a:r>
              <a:rPr lang="en-US" sz="2200" i="1" dirty="0">
                <a:latin typeface="Times New Roman" panose="02020603050405020304" pitchFamily="18" charset="0"/>
                <a:cs typeface="Times New Roman" panose="02020603050405020304" pitchFamily="18" charset="0"/>
              </a:rPr>
              <a:t>A</a:t>
            </a:r>
            <a:r>
              <a:rPr lang="en-US" sz="2200" i="1" baseline="-25000" dirty="0">
                <a:latin typeface="Times New Roman" panose="02020603050405020304" pitchFamily="18" charset="0"/>
                <a:cs typeface="Times New Roman" panose="02020603050405020304" pitchFamily="18" charset="0"/>
              </a:rPr>
              <a:t>t</a:t>
            </a:r>
          </a:p>
        </p:txBody>
      </p:sp>
      <p:sp>
        <p:nvSpPr>
          <p:cNvPr id="17" name="TextBox 16">
            <a:extLst>
              <a:ext uri="{FF2B5EF4-FFF2-40B4-BE49-F238E27FC236}">
                <a16:creationId xmlns:a16="http://schemas.microsoft.com/office/drawing/2014/main" id="{3B5C4674-299C-B541-BC55-05642B5CAE2E}"/>
              </a:ext>
            </a:extLst>
          </p:cNvPr>
          <p:cNvSpPr txBox="1"/>
          <p:nvPr/>
        </p:nvSpPr>
        <p:spPr>
          <a:xfrm>
            <a:off x="6193816" y="3550327"/>
            <a:ext cx="410690" cy="430887"/>
          </a:xfrm>
          <a:prstGeom prst="rect">
            <a:avLst/>
          </a:prstGeom>
          <a:noFill/>
        </p:spPr>
        <p:txBody>
          <a:bodyPr wrap="none" rtlCol="0">
            <a:spAutoFit/>
          </a:bodyPr>
          <a:lstStyle/>
          <a:p>
            <a:r>
              <a:rPr lang="en-US" sz="2200" i="1" dirty="0" err="1">
                <a:latin typeface="Times New Roman" panose="02020603050405020304" pitchFamily="18" charset="0"/>
                <a:cs typeface="Times New Roman" panose="02020603050405020304" pitchFamily="18" charset="0"/>
              </a:rPr>
              <a:t>R</a:t>
            </a:r>
            <a:r>
              <a:rPr lang="en-US" sz="2200" i="1" baseline="-25000" dirty="0" err="1">
                <a:latin typeface="Times New Roman" panose="02020603050405020304" pitchFamily="18" charset="0"/>
                <a:cs typeface="Times New Roman" panose="02020603050405020304" pitchFamily="18" charset="0"/>
              </a:rPr>
              <a:t>t</a:t>
            </a:r>
            <a:endParaRPr lang="en-US" sz="2200" i="1" baseline="-250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2427619-DA6F-0142-8581-B969445AED83}"/>
              </a:ext>
            </a:extLst>
          </p:cNvPr>
          <p:cNvSpPr txBox="1"/>
          <p:nvPr/>
        </p:nvSpPr>
        <p:spPr>
          <a:xfrm>
            <a:off x="4274486" y="2877563"/>
            <a:ext cx="441146" cy="430887"/>
          </a:xfrm>
          <a:prstGeom prst="rect">
            <a:avLst/>
          </a:prstGeom>
          <a:noFill/>
        </p:spPr>
        <p:txBody>
          <a:bodyPr wrap="none" rtlCol="0">
            <a:spAutoFit/>
          </a:bodyPr>
          <a:lstStyle/>
          <a:p>
            <a:r>
              <a:rPr lang="en-US" sz="2200" i="1" dirty="0" err="1">
                <a:latin typeface="Times New Roman" panose="02020603050405020304" pitchFamily="18" charset="0"/>
                <a:cs typeface="Times New Roman" panose="02020603050405020304" pitchFamily="18" charset="0"/>
              </a:rPr>
              <a:t>O</a:t>
            </a:r>
            <a:r>
              <a:rPr lang="en-US" sz="2200" i="1" baseline="-25000" dirty="0" err="1">
                <a:latin typeface="Times New Roman" panose="02020603050405020304" pitchFamily="18" charset="0"/>
                <a:cs typeface="Times New Roman" panose="02020603050405020304" pitchFamily="18" charset="0"/>
              </a:rPr>
              <a:t>t</a:t>
            </a:r>
            <a:endParaRPr lang="en-US" sz="2200" i="1"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3195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2016-0EBE-7946-B3D4-6529FD46D97B}"/>
              </a:ext>
            </a:extLst>
          </p:cNvPr>
          <p:cNvSpPr>
            <a:spLocks noGrp="1"/>
          </p:cNvSpPr>
          <p:nvPr>
            <p:ph type="title"/>
          </p:nvPr>
        </p:nvSpPr>
        <p:spPr>
          <a:xfrm>
            <a:off x="1775520" y="260350"/>
            <a:ext cx="8640960" cy="1143000"/>
          </a:xfrm>
        </p:spPr>
        <p:txBody>
          <a:bodyPr>
            <a:normAutofit fontScale="90000"/>
          </a:bodyPr>
          <a:lstStyle/>
          <a:p>
            <a:r>
              <a:rPr lang="en-US" dirty="0">
                <a:solidFill>
                  <a:srgbClr val="C00000"/>
                </a:solidFill>
              </a:rPr>
              <a:t>Agents</a:t>
            </a:r>
            <a:r>
              <a:rPr lang="en-US" dirty="0">
                <a:solidFill>
                  <a:schemeClr val="accent1"/>
                </a:solidFill>
              </a:rPr>
              <a:t> interact with </a:t>
            </a:r>
            <a:r>
              <a:rPr lang="en-US" dirty="0">
                <a:solidFill>
                  <a:srgbClr val="C00000"/>
                </a:solidFill>
              </a:rPr>
              <a:t>environments </a:t>
            </a:r>
            <a:r>
              <a:rPr lang="en-US" dirty="0">
                <a:solidFill>
                  <a:schemeClr val="accent1"/>
                </a:solidFill>
              </a:rPr>
              <a:t>through </a:t>
            </a:r>
            <a:r>
              <a:rPr lang="en-US" dirty="0">
                <a:solidFill>
                  <a:srgbClr val="C00000"/>
                </a:solidFill>
              </a:rPr>
              <a:t>sensors</a:t>
            </a:r>
            <a:r>
              <a:rPr lang="en-US" dirty="0">
                <a:solidFill>
                  <a:schemeClr val="accent1"/>
                </a:solidFill>
              </a:rPr>
              <a:t> and </a:t>
            </a:r>
            <a:r>
              <a:rPr lang="en-US" dirty="0">
                <a:solidFill>
                  <a:srgbClr val="C00000"/>
                </a:solidFill>
              </a:rPr>
              <a:t>actuators</a:t>
            </a:r>
          </a:p>
        </p:txBody>
      </p:sp>
      <p:sp>
        <p:nvSpPr>
          <p:cNvPr id="4" name="Slide Number Placeholder 3">
            <a:extLst>
              <a:ext uri="{FF2B5EF4-FFF2-40B4-BE49-F238E27FC236}">
                <a16:creationId xmlns:a16="http://schemas.microsoft.com/office/drawing/2014/main" id="{9D0B0260-84EE-2546-BC19-2034A3E682D4}"/>
              </a:ext>
            </a:extLst>
          </p:cNvPr>
          <p:cNvSpPr>
            <a:spLocks noGrp="1"/>
          </p:cNvSpPr>
          <p:nvPr>
            <p:ph type="sldNum" sz="quarter" idx="12"/>
          </p:nvPr>
        </p:nvSpPr>
        <p:spPr/>
        <p:txBody>
          <a:bodyPr/>
          <a:lstStyle/>
          <a:p>
            <a:pPr>
              <a:defRPr/>
            </a:pPr>
            <a:fld id="{E78C9E75-97FD-45D9-8ED3-955348887BB1}" type="slidenum">
              <a:rPr lang="zh-TW" altLang="en-US" smtClean="0"/>
              <a:pPr>
                <a:defRPr/>
              </a:pPr>
              <a:t>16</a:t>
            </a:fld>
            <a:endParaRPr lang="zh-TW" altLang="en-US"/>
          </a:p>
        </p:txBody>
      </p:sp>
      <p:sp>
        <p:nvSpPr>
          <p:cNvPr id="5" name="Rectangle 4">
            <a:extLst>
              <a:ext uri="{FF2B5EF4-FFF2-40B4-BE49-F238E27FC236}">
                <a16:creationId xmlns:a16="http://schemas.microsoft.com/office/drawing/2014/main" id="{C603DCCD-1935-FB47-97AC-D115D4D1B344}"/>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pic>
        <p:nvPicPr>
          <p:cNvPr id="27" name="Picture 26">
            <a:extLst>
              <a:ext uri="{FF2B5EF4-FFF2-40B4-BE49-F238E27FC236}">
                <a16:creationId xmlns:a16="http://schemas.microsoft.com/office/drawing/2014/main" id="{8C9C127B-33F9-4F41-8F1F-AF413AF843A2}"/>
              </a:ext>
            </a:extLst>
          </p:cNvPr>
          <p:cNvPicPr>
            <a:picLocks noChangeAspect="1"/>
          </p:cNvPicPr>
          <p:nvPr/>
        </p:nvPicPr>
        <p:blipFill>
          <a:blip r:embed="rId2"/>
          <a:stretch>
            <a:fillRect/>
          </a:stretch>
        </p:blipFill>
        <p:spPr>
          <a:xfrm>
            <a:off x="2407274" y="1665066"/>
            <a:ext cx="7377453" cy="4795344"/>
          </a:xfrm>
          <a:prstGeom prst="rect">
            <a:avLst/>
          </a:prstGeom>
        </p:spPr>
      </p:pic>
    </p:spTree>
    <p:extLst>
      <p:ext uri="{BB962C8B-B14F-4D97-AF65-F5344CB8AC3E}">
        <p14:creationId xmlns:p14="http://schemas.microsoft.com/office/powerpoint/2010/main" val="664346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844824"/>
          </a:xfrm>
        </p:spPr>
        <p:txBody>
          <a:bodyPr>
            <a:normAutofit fontScale="90000"/>
          </a:bodyPr>
          <a:lstStyle/>
          <a:p>
            <a:r>
              <a:rPr lang="en-US" b="1" dirty="0">
                <a:solidFill>
                  <a:schemeClr val="accent1"/>
                </a:solidFill>
              </a:rPr>
              <a:t>AI Acting Humanly:</a:t>
            </a:r>
            <a:br>
              <a:rPr lang="en-US" b="1" dirty="0">
                <a:solidFill>
                  <a:schemeClr val="accent1"/>
                </a:solidFill>
              </a:rPr>
            </a:br>
            <a:r>
              <a:rPr lang="en-US" b="1" dirty="0">
                <a:solidFill>
                  <a:schemeClr val="accent1"/>
                </a:solidFill>
              </a:rPr>
              <a:t>The Turing Test Approach</a:t>
            </a:r>
            <a:br>
              <a:rPr lang="en-US" b="1" dirty="0">
                <a:solidFill>
                  <a:schemeClr val="accent1"/>
                </a:solidFill>
              </a:rPr>
            </a:br>
            <a:r>
              <a:rPr lang="en-US" sz="3200" dirty="0">
                <a:solidFill>
                  <a:schemeClr val="accent1"/>
                </a:solidFill>
              </a:rPr>
              <a:t>(Alan Turing, 1950)</a:t>
            </a:r>
          </a:p>
        </p:txBody>
      </p:sp>
      <p:sp>
        <p:nvSpPr>
          <p:cNvPr id="3" name="Content Placeholder 2"/>
          <p:cNvSpPr>
            <a:spLocks noGrp="1"/>
          </p:cNvSpPr>
          <p:nvPr>
            <p:ph idx="1"/>
          </p:nvPr>
        </p:nvSpPr>
        <p:spPr>
          <a:xfrm>
            <a:off x="967153" y="2060849"/>
            <a:ext cx="10192643" cy="4248471"/>
          </a:xfrm>
        </p:spPr>
        <p:txBody>
          <a:bodyPr>
            <a:normAutofit lnSpcReduction="10000"/>
          </a:bodyPr>
          <a:lstStyle/>
          <a:p>
            <a:r>
              <a:rPr lang="en-US" b="1" dirty="0">
                <a:solidFill>
                  <a:schemeClr val="accent1"/>
                </a:solidFill>
              </a:rPr>
              <a:t>Knowledge Representation</a:t>
            </a:r>
          </a:p>
          <a:p>
            <a:r>
              <a:rPr lang="en-US" b="1" dirty="0">
                <a:solidFill>
                  <a:schemeClr val="accent1"/>
                </a:solidFill>
              </a:rPr>
              <a:t>Automated Reasoning</a:t>
            </a:r>
          </a:p>
          <a:p>
            <a:r>
              <a:rPr lang="en-US" b="1" dirty="0">
                <a:solidFill>
                  <a:srgbClr val="FF0000"/>
                </a:solidFill>
              </a:rPr>
              <a:t>Machine Learning (ML)</a:t>
            </a:r>
          </a:p>
          <a:p>
            <a:pPr lvl="1"/>
            <a:r>
              <a:rPr lang="en-US" sz="3200" dirty="0">
                <a:solidFill>
                  <a:srgbClr val="FF0000"/>
                </a:solidFill>
              </a:rPr>
              <a:t>Deep Learning (DL)</a:t>
            </a:r>
          </a:p>
          <a:p>
            <a:r>
              <a:rPr lang="en-US" b="1" dirty="0">
                <a:solidFill>
                  <a:srgbClr val="C00000"/>
                </a:solidFill>
              </a:rPr>
              <a:t>Computer Vision</a:t>
            </a:r>
            <a:r>
              <a:rPr lang="zh-TW" altLang="en-US" b="1" dirty="0">
                <a:solidFill>
                  <a:srgbClr val="C00000"/>
                </a:solidFill>
              </a:rPr>
              <a:t> </a:t>
            </a:r>
            <a:r>
              <a:rPr lang="en-US" altLang="zh-TW" b="1" dirty="0">
                <a:solidFill>
                  <a:srgbClr val="C00000"/>
                </a:solidFill>
              </a:rPr>
              <a:t>(Image, Video)</a:t>
            </a:r>
            <a:endParaRPr lang="en-US" b="1" dirty="0">
              <a:solidFill>
                <a:srgbClr val="C00000"/>
              </a:solidFill>
            </a:endParaRPr>
          </a:p>
          <a:p>
            <a:r>
              <a:rPr lang="en-US" b="1" dirty="0">
                <a:solidFill>
                  <a:srgbClr val="C00000"/>
                </a:solidFill>
              </a:rPr>
              <a:t>Natural Language Processing (NLP)</a:t>
            </a:r>
          </a:p>
          <a:p>
            <a:r>
              <a:rPr lang="en-US" b="1" dirty="0">
                <a:solidFill>
                  <a:srgbClr val="C00000"/>
                </a:solidFill>
              </a:rPr>
              <a:t>Robotics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17</a:t>
            </a:fld>
            <a:endParaRPr lang="zh-TW" altLang="en-US"/>
          </a:p>
        </p:txBody>
      </p:sp>
      <p:sp>
        <p:nvSpPr>
          <p:cNvPr id="6" name="Rectangle 5">
            <a:extLst>
              <a:ext uri="{FF2B5EF4-FFF2-40B4-BE49-F238E27FC236}">
                <a16:creationId xmlns:a16="http://schemas.microsoft.com/office/drawing/2014/main" id="{86332DB0-FB6C-9E4E-8231-F39C2A9843E7}"/>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2661439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EF462-D2EF-BA88-D062-79F55040158A}"/>
              </a:ext>
            </a:extLst>
          </p:cNvPr>
          <p:cNvSpPr>
            <a:spLocks noGrp="1"/>
          </p:cNvSpPr>
          <p:nvPr>
            <p:ph type="title"/>
          </p:nvPr>
        </p:nvSpPr>
        <p:spPr/>
        <p:txBody>
          <a:bodyPr>
            <a:normAutofit fontScale="90000"/>
          </a:bodyPr>
          <a:lstStyle/>
          <a:p>
            <a:r>
              <a:rPr lang="en-US" dirty="0"/>
              <a:t>Artificial Intelligence: </a:t>
            </a:r>
            <a:br>
              <a:rPr lang="en-US" dirty="0"/>
            </a:br>
            <a:r>
              <a:rPr lang="en-US" dirty="0"/>
              <a:t>Communicating, Perceiving, and Acting</a:t>
            </a:r>
          </a:p>
        </p:txBody>
      </p:sp>
      <p:sp>
        <p:nvSpPr>
          <p:cNvPr id="3" name="Content Placeholder 2">
            <a:extLst>
              <a:ext uri="{FF2B5EF4-FFF2-40B4-BE49-F238E27FC236}">
                <a16:creationId xmlns:a16="http://schemas.microsoft.com/office/drawing/2014/main" id="{D929798B-8FB2-2D3D-D692-E5B06BBF2899}"/>
              </a:ext>
            </a:extLst>
          </p:cNvPr>
          <p:cNvSpPr>
            <a:spLocks noGrp="1"/>
          </p:cNvSpPr>
          <p:nvPr>
            <p:ph idx="1"/>
          </p:nvPr>
        </p:nvSpPr>
        <p:spPr/>
        <p:txBody>
          <a:bodyPr>
            <a:normAutofit/>
          </a:bodyPr>
          <a:lstStyle/>
          <a:p>
            <a:r>
              <a:rPr lang="en-US" sz="4000" dirty="0"/>
              <a:t>Computer vision and speech recognition </a:t>
            </a:r>
          </a:p>
          <a:p>
            <a:pPr lvl="1"/>
            <a:r>
              <a:rPr lang="en-US" sz="4000" dirty="0"/>
              <a:t>to perceive the world</a:t>
            </a:r>
          </a:p>
          <a:p>
            <a:r>
              <a:rPr lang="en-US" sz="4000" dirty="0"/>
              <a:t>Robotics </a:t>
            </a:r>
          </a:p>
          <a:p>
            <a:pPr lvl="1"/>
            <a:r>
              <a:rPr lang="en-US" sz="4000" dirty="0"/>
              <a:t>to manipulate objects and move about</a:t>
            </a:r>
          </a:p>
        </p:txBody>
      </p:sp>
      <p:sp>
        <p:nvSpPr>
          <p:cNvPr id="4" name="Slide Number Placeholder 3">
            <a:extLst>
              <a:ext uri="{FF2B5EF4-FFF2-40B4-BE49-F238E27FC236}">
                <a16:creationId xmlns:a16="http://schemas.microsoft.com/office/drawing/2014/main" id="{639C35BE-C8EC-C32C-0606-9BC97B41BC3E}"/>
              </a:ext>
            </a:extLst>
          </p:cNvPr>
          <p:cNvSpPr>
            <a:spLocks noGrp="1"/>
          </p:cNvSpPr>
          <p:nvPr>
            <p:ph type="sldNum" sz="quarter" idx="12"/>
          </p:nvPr>
        </p:nvSpPr>
        <p:spPr/>
        <p:txBody>
          <a:bodyPr/>
          <a:lstStyle/>
          <a:p>
            <a:fld id="{5D6FF71F-CF6A-4C46-8F9B-61D49EEA70E3}" type="slidenum">
              <a:rPr lang="en-US" smtClean="0"/>
              <a:t>18</a:t>
            </a:fld>
            <a:endParaRPr lang="en-US"/>
          </a:p>
        </p:txBody>
      </p:sp>
    </p:spTree>
    <p:extLst>
      <p:ext uri="{BB962C8B-B14F-4D97-AF65-F5344CB8AC3E}">
        <p14:creationId xmlns:p14="http://schemas.microsoft.com/office/powerpoint/2010/main" val="107501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85D6D-D093-C341-16C6-27B7144BDEF2}"/>
              </a:ext>
            </a:extLst>
          </p:cNvPr>
          <p:cNvSpPr>
            <a:spLocks noGrp="1"/>
          </p:cNvSpPr>
          <p:nvPr>
            <p:ph type="title"/>
          </p:nvPr>
        </p:nvSpPr>
        <p:spPr>
          <a:xfrm>
            <a:off x="534389" y="0"/>
            <a:ext cx="11222181" cy="951722"/>
          </a:xfrm>
        </p:spPr>
        <p:txBody>
          <a:bodyPr>
            <a:normAutofit fontScale="90000"/>
          </a:bodyPr>
          <a:lstStyle/>
          <a:p>
            <a:r>
              <a:rPr lang="en-US" dirty="0"/>
              <a:t>Key Enabling Technologies of the Metaverse</a:t>
            </a:r>
          </a:p>
        </p:txBody>
      </p:sp>
      <p:sp>
        <p:nvSpPr>
          <p:cNvPr id="4" name="Slide Number Placeholder 3">
            <a:extLst>
              <a:ext uri="{FF2B5EF4-FFF2-40B4-BE49-F238E27FC236}">
                <a16:creationId xmlns:a16="http://schemas.microsoft.com/office/drawing/2014/main" id="{B4607F6D-F395-AAA3-3E9E-483961BF9C4E}"/>
              </a:ext>
            </a:extLst>
          </p:cNvPr>
          <p:cNvSpPr>
            <a:spLocks noGrp="1"/>
          </p:cNvSpPr>
          <p:nvPr>
            <p:ph type="sldNum" sz="quarter" idx="12"/>
          </p:nvPr>
        </p:nvSpPr>
        <p:spPr/>
        <p:txBody>
          <a:bodyPr/>
          <a:lstStyle/>
          <a:p>
            <a:fld id="{5D6FF71F-CF6A-4C46-8F9B-61D49EEA70E3}" type="slidenum">
              <a:rPr lang="en-US" smtClean="0"/>
              <a:t>19</a:t>
            </a:fld>
            <a:endParaRPr lang="en-US"/>
          </a:p>
        </p:txBody>
      </p:sp>
      <p:pic>
        <p:nvPicPr>
          <p:cNvPr id="6" name="Picture 5">
            <a:extLst>
              <a:ext uri="{FF2B5EF4-FFF2-40B4-BE49-F238E27FC236}">
                <a16:creationId xmlns:a16="http://schemas.microsoft.com/office/drawing/2014/main" id="{D1DED2F0-EB0A-7520-9F04-6AF4B7816E3E}"/>
              </a:ext>
            </a:extLst>
          </p:cNvPr>
          <p:cNvPicPr>
            <a:picLocks noChangeAspect="1"/>
          </p:cNvPicPr>
          <p:nvPr/>
        </p:nvPicPr>
        <p:blipFill>
          <a:blip r:embed="rId2"/>
          <a:stretch>
            <a:fillRect/>
          </a:stretch>
        </p:blipFill>
        <p:spPr>
          <a:xfrm>
            <a:off x="210319" y="1458725"/>
            <a:ext cx="11771361" cy="4956362"/>
          </a:xfrm>
          <a:prstGeom prst="rect">
            <a:avLst/>
          </a:prstGeom>
        </p:spPr>
      </p:pic>
      <p:sp>
        <p:nvSpPr>
          <p:cNvPr id="7" name="TextBox 6">
            <a:extLst>
              <a:ext uri="{FF2B5EF4-FFF2-40B4-BE49-F238E27FC236}">
                <a16:creationId xmlns:a16="http://schemas.microsoft.com/office/drawing/2014/main" id="{4C9E9F11-F1D4-AC52-8936-004AE237E389}"/>
              </a:ext>
            </a:extLst>
          </p:cNvPr>
          <p:cNvSpPr txBox="1"/>
          <p:nvPr/>
        </p:nvSpPr>
        <p:spPr>
          <a:xfrm>
            <a:off x="1124679" y="6479116"/>
            <a:ext cx="9942642"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Gadekallu</a:t>
            </a:r>
            <a:r>
              <a:rPr lang="en-US" sz="1000" dirty="0">
                <a:solidFill>
                  <a:schemeClr val="bg1">
                    <a:lumMod val="75000"/>
                  </a:schemeClr>
                </a:solidFill>
              </a:rPr>
              <a:t>, </a:t>
            </a:r>
            <a:r>
              <a:rPr lang="en-US" sz="1000" dirty="0" err="1">
                <a:solidFill>
                  <a:schemeClr val="bg1">
                    <a:lumMod val="75000"/>
                  </a:schemeClr>
                </a:solidFill>
              </a:rPr>
              <a:t>Thippa</a:t>
            </a:r>
            <a:r>
              <a:rPr lang="en-US" sz="1000" dirty="0">
                <a:solidFill>
                  <a:schemeClr val="bg1">
                    <a:lumMod val="75000"/>
                  </a:schemeClr>
                </a:solidFill>
              </a:rPr>
              <a:t> Reddy, </a:t>
            </a:r>
            <a:r>
              <a:rPr lang="en-US" sz="1000" dirty="0" err="1">
                <a:solidFill>
                  <a:schemeClr val="bg1">
                    <a:lumMod val="75000"/>
                  </a:schemeClr>
                </a:solidFill>
              </a:rPr>
              <a:t>Thien</a:t>
            </a:r>
            <a:r>
              <a:rPr lang="en-US" sz="1000" dirty="0">
                <a:solidFill>
                  <a:schemeClr val="bg1">
                    <a:lumMod val="75000"/>
                  </a:schemeClr>
                </a:solidFill>
              </a:rPr>
              <a:t> Huynh-The, </a:t>
            </a:r>
            <a:r>
              <a:rPr lang="en-US" sz="1000" dirty="0" err="1">
                <a:solidFill>
                  <a:schemeClr val="bg1">
                    <a:lumMod val="75000"/>
                  </a:schemeClr>
                </a:solidFill>
              </a:rPr>
              <a:t>Weizheng</a:t>
            </a:r>
            <a:r>
              <a:rPr lang="en-US" sz="1000" dirty="0">
                <a:solidFill>
                  <a:schemeClr val="bg1">
                    <a:lumMod val="75000"/>
                  </a:schemeClr>
                </a:solidFill>
              </a:rPr>
              <a:t> Wang, Gokul </a:t>
            </a:r>
            <a:r>
              <a:rPr lang="en-US" sz="1000" dirty="0" err="1">
                <a:solidFill>
                  <a:schemeClr val="bg1">
                    <a:lumMod val="75000"/>
                  </a:schemeClr>
                </a:solidFill>
              </a:rPr>
              <a:t>Yenduri</a:t>
            </a:r>
            <a:r>
              <a:rPr lang="en-US" sz="1000" dirty="0">
                <a:solidFill>
                  <a:schemeClr val="bg1">
                    <a:lumMod val="75000"/>
                  </a:schemeClr>
                </a:solidFill>
              </a:rPr>
              <a:t>, </a:t>
            </a:r>
            <a:r>
              <a:rPr lang="en-US" sz="1000" dirty="0" err="1">
                <a:solidFill>
                  <a:schemeClr val="bg1">
                    <a:lumMod val="75000"/>
                  </a:schemeClr>
                </a:solidFill>
              </a:rPr>
              <a:t>Pasika</a:t>
            </a:r>
            <a:r>
              <a:rPr lang="en-US" sz="1000" dirty="0">
                <a:solidFill>
                  <a:schemeClr val="bg1">
                    <a:lumMod val="75000"/>
                  </a:schemeClr>
                </a:solidFill>
              </a:rPr>
              <a:t> </a:t>
            </a:r>
            <a:r>
              <a:rPr lang="en-US" sz="1000" dirty="0" err="1">
                <a:solidFill>
                  <a:schemeClr val="bg1">
                    <a:lumMod val="75000"/>
                  </a:schemeClr>
                </a:solidFill>
              </a:rPr>
              <a:t>Ranaweera</a:t>
            </a:r>
            <a:r>
              <a:rPr lang="en-US" sz="1000" dirty="0">
                <a:solidFill>
                  <a:schemeClr val="bg1">
                    <a:lumMod val="75000"/>
                  </a:schemeClr>
                </a:solidFill>
              </a:rPr>
              <a:t>, Quoc-Viet Pham, Daniel </a:t>
            </a:r>
            <a:r>
              <a:rPr lang="en-US" sz="1000" dirty="0" err="1">
                <a:solidFill>
                  <a:schemeClr val="bg1">
                    <a:lumMod val="75000"/>
                  </a:schemeClr>
                </a:solidFill>
              </a:rPr>
              <a:t>Benevides</a:t>
            </a:r>
            <a:r>
              <a:rPr lang="en-US" sz="1000" dirty="0">
                <a:solidFill>
                  <a:schemeClr val="bg1">
                    <a:lumMod val="75000"/>
                  </a:schemeClr>
                </a:solidFill>
              </a:rPr>
              <a:t> da Costa, and </a:t>
            </a:r>
            <a:r>
              <a:rPr lang="en-US" sz="1000" dirty="0" err="1">
                <a:solidFill>
                  <a:schemeClr val="bg1">
                    <a:lumMod val="75000"/>
                  </a:schemeClr>
                </a:solidFill>
              </a:rPr>
              <a:t>Madhusanka</a:t>
            </a:r>
            <a:r>
              <a:rPr lang="en-US" sz="1000" dirty="0">
                <a:solidFill>
                  <a:schemeClr val="bg1">
                    <a:lumMod val="75000"/>
                  </a:schemeClr>
                </a:solidFill>
              </a:rPr>
              <a:t> Liyanage (2022).</a:t>
            </a:r>
            <a:br>
              <a:rPr lang="en-US" sz="1000" dirty="0">
                <a:solidFill>
                  <a:schemeClr val="bg1">
                    <a:lumMod val="75000"/>
                  </a:schemeClr>
                </a:solidFill>
              </a:rPr>
            </a:br>
            <a:r>
              <a:rPr lang="en-US" sz="1000" dirty="0">
                <a:solidFill>
                  <a:schemeClr val="bg1">
                    <a:lumMod val="75000"/>
                  </a:schemeClr>
                </a:solidFill>
              </a:rPr>
              <a:t> "Blockchain for the Metaverse: A Review." </a:t>
            </a:r>
            <a:r>
              <a:rPr lang="en-US" sz="1000" dirty="0" err="1">
                <a:solidFill>
                  <a:schemeClr val="bg1">
                    <a:lumMod val="75000"/>
                  </a:schemeClr>
                </a:solidFill>
              </a:rPr>
              <a:t>arXiv</a:t>
            </a:r>
            <a:r>
              <a:rPr lang="en-US" sz="1000" dirty="0">
                <a:solidFill>
                  <a:schemeClr val="bg1">
                    <a:lumMod val="75000"/>
                  </a:schemeClr>
                </a:solidFill>
              </a:rPr>
              <a:t> preprint arXiv:2203.09738..</a:t>
            </a:r>
          </a:p>
        </p:txBody>
      </p:sp>
    </p:spTree>
    <p:extLst>
      <p:ext uri="{BB962C8B-B14F-4D97-AF65-F5344CB8AC3E}">
        <p14:creationId xmlns:p14="http://schemas.microsoft.com/office/powerpoint/2010/main" val="1811831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buNone/>
            </a:pPr>
            <a:r>
              <a:rPr lang="en-US" sz="2800" dirty="0"/>
              <a:t>Week   Date   Subject/Topics</a:t>
            </a:r>
          </a:p>
          <a:p>
            <a:pPr marL="0" indent="0">
              <a:buNone/>
            </a:pPr>
            <a:r>
              <a:rPr lang="en-US" sz="2800" dirty="0"/>
              <a:t>1 2025/09/09 Introduction to Artificial Intelligence</a:t>
            </a:r>
          </a:p>
          <a:p>
            <a:pPr marL="0" indent="0">
              <a:buNone/>
            </a:pPr>
            <a:r>
              <a:rPr lang="en-US" sz="2800" dirty="0"/>
              <a:t>2 2025/09/16 Artificial Intelligence and Intelligent Agents; </a:t>
            </a:r>
            <a:br>
              <a:rPr lang="en-US" sz="2800" dirty="0"/>
            </a:br>
            <a:r>
              <a:rPr lang="en-US" sz="2800" dirty="0"/>
              <a:t>                          Problem Solving</a:t>
            </a:r>
          </a:p>
          <a:p>
            <a:pPr marL="0" indent="0">
              <a:buNone/>
            </a:pPr>
            <a:r>
              <a:rPr lang="en-US" sz="2800" dirty="0"/>
              <a:t>3 2025/09/23 Knowledge, Reasoning and Knowledge Representation;</a:t>
            </a:r>
            <a:br>
              <a:rPr lang="en-US" sz="2800" dirty="0"/>
            </a:br>
            <a:r>
              <a:rPr lang="en-US" sz="2800" dirty="0"/>
              <a:t>                          Uncertain Knowledge and Reasoning</a:t>
            </a:r>
          </a:p>
          <a:p>
            <a:pPr marL="0" indent="0">
              <a:buNone/>
            </a:pPr>
            <a:r>
              <a:rPr lang="en-US" sz="2800" dirty="0">
                <a:solidFill>
                  <a:srgbClr val="7030A0"/>
                </a:solidFill>
              </a:rPr>
              <a:t>4 2025/09/30 Case Study on Artificial Intelligence I</a:t>
            </a:r>
          </a:p>
          <a:p>
            <a:pPr marL="0" indent="0">
              <a:buNone/>
            </a:pPr>
            <a:r>
              <a:rPr lang="en-US" sz="2800" dirty="0"/>
              <a:t>5 2025/10/07 Machine Learning: Supervised and Unsupervised Learning;</a:t>
            </a:r>
            <a:br>
              <a:rPr lang="en-US" sz="2800" dirty="0"/>
            </a:br>
            <a:r>
              <a:rPr lang="en-US" sz="2800" dirty="0"/>
              <a:t>                          The Theory of Learning and Ensemble Learning</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2</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893206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534389" y="135104"/>
            <a:ext cx="11222181" cy="1629808"/>
          </a:xfrm>
        </p:spPr>
        <p:txBody>
          <a:bodyPr>
            <a:normAutofit fontScale="90000"/>
          </a:bodyPr>
          <a:lstStyle/>
          <a:p>
            <a:r>
              <a:rPr lang="en-US" dirty="0"/>
              <a:t>Primary Technical Aspects in the Metaverse</a:t>
            </a:r>
            <a:br>
              <a:rPr lang="en-US" dirty="0"/>
            </a:br>
            <a:r>
              <a:rPr lang="en-US" sz="3600" b="0" dirty="0"/>
              <a:t>AI with ML algorithms and DL architectures </a:t>
            </a:r>
            <a:br>
              <a:rPr lang="en-US" sz="3600" b="0" dirty="0"/>
            </a:br>
            <a:r>
              <a:rPr lang="en-US" sz="3600" b="0" dirty="0"/>
              <a:t>is advancing the user experience in the virtual world</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20</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7" name="Picture 6">
            <a:extLst>
              <a:ext uri="{FF2B5EF4-FFF2-40B4-BE49-F238E27FC236}">
                <a16:creationId xmlns:a16="http://schemas.microsoft.com/office/drawing/2014/main" id="{F4B197DD-329A-4342-6904-9ABC307FBC29}"/>
              </a:ext>
            </a:extLst>
          </p:cNvPr>
          <p:cNvPicPr>
            <a:picLocks noChangeAspect="1"/>
          </p:cNvPicPr>
          <p:nvPr/>
        </p:nvPicPr>
        <p:blipFill>
          <a:blip r:embed="rId2"/>
          <a:stretch>
            <a:fillRect/>
          </a:stretch>
        </p:blipFill>
        <p:spPr>
          <a:xfrm>
            <a:off x="161195" y="2015413"/>
            <a:ext cx="11869610" cy="4161452"/>
          </a:xfrm>
          <a:prstGeom prst="rect">
            <a:avLst/>
          </a:prstGeom>
        </p:spPr>
      </p:pic>
    </p:spTree>
    <p:extLst>
      <p:ext uri="{BB962C8B-B14F-4D97-AF65-F5344CB8AC3E}">
        <p14:creationId xmlns:p14="http://schemas.microsoft.com/office/powerpoint/2010/main" val="2306294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p:txBody>
          <a:bodyPr>
            <a:normAutofit fontScale="90000"/>
          </a:bodyPr>
          <a:lstStyle/>
          <a:p>
            <a:r>
              <a:rPr lang="en-US" dirty="0"/>
              <a:t>AI for the Metaverse in the Application Aspects </a:t>
            </a:r>
            <a:r>
              <a:rPr lang="en-US" sz="2700" b="0" dirty="0"/>
              <a:t>healthcare, manufacturing, smart cities, gaming </a:t>
            </a:r>
            <a:br>
              <a:rPr lang="en-US" sz="2700" b="0" dirty="0"/>
            </a:br>
            <a:r>
              <a:rPr lang="en-US" sz="2700" b="0" dirty="0"/>
              <a:t>E-commerce, human resources, real estate, and </a:t>
            </a:r>
            <a:r>
              <a:rPr lang="en-US" sz="2700" b="0" dirty="0" err="1"/>
              <a:t>DeFi</a:t>
            </a:r>
            <a:endParaRPr lang="en-US" sz="2700" b="0" dirty="0"/>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21</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ED8E87B9-867E-BE02-83C2-FA82DCE78CC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256793" y="1512176"/>
            <a:ext cx="8055526" cy="4907499"/>
          </a:xfrm>
        </p:spPr>
      </p:pic>
    </p:spTree>
    <p:extLst>
      <p:ext uri="{BB962C8B-B14F-4D97-AF65-F5344CB8AC3E}">
        <p14:creationId xmlns:p14="http://schemas.microsoft.com/office/powerpoint/2010/main" val="233807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228600" y="49376"/>
            <a:ext cx="11787187" cy="1325563"/>
          </a:xfrm>
        </p:spPr>
        <p:txBody>
          <a:bodyPr>
            <a:normAutofit fontScale="90000"/>
          </a:bodyPr>
          <a:lstStyle/>
          <a:p>
            <a:r>
              <a:rPr lang="en-US" dirty="0"/>
              <a:t>Computer Vision in the Metaverse </a:t>
            </a:r>
            <a:br>
              <a:rPr lang="en-US" dirty="0"/>
            </a:br>
            <a:r>
              <a:rPr lang="en-US" sz="2900" b="0" dirty="0"/>
              <a:t>with scene understanding, object detection, and human action/activity recognition</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22</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0EE1933D-21AD-7764-1BAA-946133DC912F}"/>
              </a:ext>
            </a:extLst>
          </p:cNvPr>
          <p:cNvPicPr>
            <a:picLocks noGrp="1" noChangeAspect="1"/>
          </p:cNvPicPr>
          <p:nvPr>
            <p:ph idx="1"/>
          </p:nvPr>
        </p:nvPicPr>
        <p:blipFill>
          <a:blip r:embed="rId2"/>
          <a:stretch>
            <a:fillRect/>
          </a:stretch>
        </p:blipFill>
        <p:spPr>
          <a:xfrm>
            <a:off x="2615802" y="1378816"/>
            <a:ext cx="6960393" cy="5017519"/>
          </a:xfrm>
        </p:spPr>
      </p:pic>
    </p:spTree>
    <p:extLst>
      <p:ext uri="{BB962C8B-B14F-4D97-AF65-F5344CB8AC3E}">
        <p14:creationId xmlns:p14="http://schemas.microsoft.com/office/powerpoint/2010/main" val="3140134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14400" y="274638"/>
            <a:ext cx="10394302" cy="6245225"/>
          </a:xfrm>
        </p:spPr>
        <p:txBody>
          <a:bodyPr/>
          <a:lstStyle/>
          <a:p>
            <a:r>
              <a:rPr lang="en-US" altLang="zh-TW" sz="12000" dirty="0">
                <a:solidFill>
                  <a:srgbClr val="C00000"/>
                </a:solidFill>
              </a:rPr>
              <a:t>Computer Vision</a:t>
            </a:r>
            <a:endParaRPr lang="zh-TW" altLang="en-US" sz="12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23</a:t>
            </a:fld>
            <a:endParaRPr lang="zh-TW" altLang="en-US"/>
          </a:p>
        </p:txBody>
      </p:sp>
    </p:spTree>
    <p:extLst>
      <p:ext uri="{BB962C8B-B14F-4D97-AF65-F5344CB8AC3E}">
        <p14:creationId xmlns:p14="http://schemas.microsoft.com/office/powerpoint/2010/main" val="1391572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974B4-7F54-AD4D-996C-ABE1527C586A}"/>
              </a:ext>
            </a:extLst>
          </p:cNvPr>
          <p:cNvSpPr>
            <a:spLocks noGrp="1"/>
          </p:cNvSpPr>
          <p:nvPr>
            <p:ph type="title"/>
          </p:nvPr>
        </p:nvSpPr>
        <p:spPr>
          <a:xfrm>
            <a:off x="705853" y="75612"/>
            <a:ext cx="10780294" cy="2129252"/>
          </a:xfrm>
        </p:spPr>
        <p:txBody>
          <a:bodyPr>
            <a:normAutofit fontScale="90000"/>
          </a:bodyPr>
          <a:lstStyle/>
          <a:p>
            <a:r>
              <a:rPr lang="en-US" sz="5300" dirty="0">
                <a:solidFill>
                  <a:schemeClr val="accent1"/>
                </a:solidFill>
              </a:rPr>
              <a:t>Computer Vision: </a:t>
            </a:r>
            <a:br>
              <a:rPr lang="en-US" sz="5300" dirty="0">
                <a:solidFill>
                  <a:schemeClr val="accent1"/>
                </a:solidFill>
              </a:rPr>
            </a:br>
            <a:r>
              <a:rPr lang="en-US" sz="4900" dirty="0">
                <a:solidFill>
                  <a:schemeClr val="accent1"/>
                </a:solidFill>
              </a:rPr>
              <a:t>Image Classification, Object Detection, </a:t>
            </a:r>
            <a:br>
              <a:rPr lang="en-US" sz="4900" dirty="0">
                <a:solidFill>
                  <a:schemeClr val="accent1"/>
                </a:solidFill>
              </a:rPr>
            </a:br>
            <a:r>
              <a:rPr lang="en-US" sz="4900" dirty="0">
                <a:solidFill>
                  <a:schemeClr val="accent1"/>
                </a:solidFill>
              </a:rPr>
              <a:t>Object Instance Segmentation</a:t>
            </a:r>
          </a:p>
        </p:txBody>
      </p:sp>
      <p:sp>
        <p:nvSpPr>
          <p:cNvPr id="4" name="Slide Number Placeholder 3">
            <a:extLst>
              <a:ext uri="{FF2B5EF4-FFF2-40B4-BE49-F238E27FC236}">
                <a16:creationId xmlns:a16="http://schemas.microsoft.com/office/drawing/2014/main" id="{2CA9ACAE-CF8C-A141-9303-01036FE1CDE0}"/>
              </a:ext>
            </a:extLst>
          </p:cNvPr>
          <p:cNvSpPr>
            <a:spLocks noGrp="1"/>
          </p:cNvSpPr>
          <p:nvPr>
            <p:ph type="sldNum" sz="quarter" idx="12"/>
          </p:nvPr>
        </p:nvSpPr>
        <p:spPr/>
        <p:txBody>
          <a:bodyPr/>
          <a:lstStyle/>
          <a:p>
            <a:pPr>
              <a:defRPr/>
            </a:pPr>
            <a:fld id="{E78C9E75-97FD-45D9-8ED3-955348887BB1}" type="slidenum">
              <a:rPr lang="zh-TW" altLang="en-US" smtClean="0"/>
              <a:pPr>
                <a:defRPr/>
              </a:pPr>
              <a:t>24</a:t>
            </a:fld>
            <a:endParaRPr lang="zh-TW" altLang="en-US"/>
          </a:p>
        </p:txBody>
      </p:sp>
      <p:pic>
        <p:nvPicPr>
          <p:cNvPr id="6" name="Picture 5">
            <a:extLst>
              <a:ext uri="{FF2B5EF4-FFF2-40B4-BE49-F238E27FC236}">
                <a16:creationId xmlns:a16="http://schemas.microsoft.com/office/drawing/2014/main" id="{59626FA4-C119-154F-A314-06CA29E8C4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19345" y="2425349"/>
            <a:ext cx="9353309" cy="3916410"/>
          </a:xfrm>
          <a:prstGeom prst="rect">
            <a:avLst/>
          </a:prstGeom>
        </p:spPr>
      </p:pic>
      <p:sp>
        <p:nvSpPr>
          <p:cNvPr id="8" name="Rectangle 7">
            <a:extLst>
              <a:ext uri="{FF2B5EF4-FFF2-40B4-BE49-F238E27FC236}">
                <a16:creationId xmlns:a16="http://schemas.microsoft.com/office/drawing/2014/main" id="{51718A56-4DF4-EE4F-918E-D77EAC6C7551}"/>
              </a:ext>
            </a:extLst>
          </p:cNvPr>
          <p:cNvSpPr/>
          <p:nvPr/>
        </p:nvSpPr>
        <p:spPr>
          <a:xfrm>
            <a:off x="2792022" y="6457890"/>
            <a:ext cx="6607957" cy="400110"/>
          </a:xfrm>
          <a:prstGeom prst="rect">
            <a:avLst/>
          </a:prstGeom>
        </p:spPr>
        <p:txBody>
          <a:bodyPr wrap="square">
            <a:spAutoFit/>
          </a:bodyPr>
          <a:lstStyle/>
          <a:p>
            <a:pPr algn="ctr"/>
            <a:r>
              <a:rPr lang="en-US" sz="1000" dirty="0">
                <a:solidFill>
                  <a:schemeClr val="bg1">
                    <a:lumMod val="75000"/>
                  </a:schemeClr>
                </a:solidFill>
              </a:rPr>
              <a:t>Source: DHL (2018), Artificial Intelligence in Logistics,  </a:t>
            </a:r>
            <a:br>
              <a:rPr lang="en-US" sz="1000" dirty="0">
                <a:solidFill>
                  <a:schemeClr val="bg1">
                    <a:lumMod val="75000"/>
                  </a:schemeClr>
                </a:solidFill>
              </a:rPr>
            </a:br>
            <a:r>
              <a:rPr lang="en-US" sz="1000" dirty="0">
                <a:solidFill>
                  <a:schemeClr val="bg1">
                    <a:lumMod val="75000"/>
                  </a:schemeClr>
                </a:solidFill>
              </a:rPr>
              <a:t>http://</a:t>
            </a:r>
            <a:r>
              <a:rPr lang="en-US" sz="1000" dirty="0" err="1">
                <a:solidFill>
                  <a:schemeClr val="bg1">
                    <a:lumMod val="75000"/>
                  </a:schemeClr>
                </a:solidFill>
              </a:rPr>
              <a:t>www.globalhha.com</a:t>
            </a:r>
            <a:r>
              <a:rPr lang="en-US" sz="1000" dirty="0">
                <a:solidFill>
                  <a:schemeClr val="bg1">
                    <a:lumMod val="75000"/>
                  </a:schemeClr>
                </a:solidFill>
              </a:rPr>
              <a:t>/</a:t>
            </a:r>
            <a:r>
              <a:rPr lang="en-US" sz="1000" dirty="0" err="1">
                <a:solidFill>
                  <a:schemeClr val="bg1">
                    <a:lumMod val="75000"/>
                  </a:schemeClr>
                </a:solidFill>
              </a:rPr>
              <a:t>doclib</a:t>
            </a:r>
            <a:r>
              <a:rPr lang="en-US" sz="1000" dirty="0">
                <a:solidFill>
                  <a:schemeClr val="bg1">
                    <a:lumMod val="75000"/>
                  </a:schemeClr>
                </a:solidFill>
              </a:rPr>
              <a:t>/data/upload/</a:t>
            </a:r>
            <a:r>
              <a:rPr lang="en-US" sz="1000" dirty="0" err="1">
                <a:solidFill>
                  <a:schemeClr val="bg1">
                    <a:lumMod val="75000"/>
                  </a:schemeClr>
                </a:solidFill>
              </a:rPr>
              <a:t>doc_con</a:t>
            </a:r>
            <a:r>
              <a:rPr lang="en-US" sz="1000" dirty="0">
                <a:solidFill>
                  <a:schemeClr val="bg1">
                    <a:lumMod val="75000"/>
                  </a:schemeClr>
                </a:solidFill>
              </a:rPr>
              <a:t>/5e50c53c5bf67.pdf/</a:t>
            </a:r>
          </a:p>
        </p:txBody>
      </p:sp>
    </p:spTree>
    <p:extLst>
      <p:ext uri="{BB962C8B-B14F-4D97-AF65-F5344CB8AC3E}">
        <p14:creationId xmlns:p14="http://schemas.microsoft.com/office/powerpoint/2010/main" val="996664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974B4-7F54-AD4D-996C-ABE1527C586A}"/>
              </a:ext>
            </a:extLst>
          </p:cNvPr>
          <p:cNvSpPr>
            <a:spLocks noGrp="1"/>
          </p:cNvSpPr>
          <p:nvPr>
            <p:ph type="title"/>
          </p:nvPr>
        </p:nvSpPr>
        <p:spPr>
          <a:xfrm>
            <a:off x="1770063" y="75613"/>
            <a:ext cx="8651875" cy="792089"/>
          </a:xfrm>
        </p:spPr>
        <p:txBody>
          <a:bodyPr>
            <a:normAutofit fontScale="90000"/>
          </a:bodyPr>
          <a:lstStyle/>
          <a:p>
            <a:r>
              <a:rPr lang="en-US" dirty="0">
                <a:solidFill>
                  <a:schemeClr val="accent1"/>
                </a:solidFill>
              </a:rPr>
              <a:t>Computer Vision: Object Detection</a:t>
            </a:r>
          </a:p>
        </p:txBody>
      </p:sp>
      <p:sp>
        <p:nvSpPr>
          <p:cNvPr id="4" name="Slide Number Placeholder 3">
            <a:extLst>
              <a:ext uri="{FF2B5EF4-FFF2-40B4-BE49-F238E27FC236}">
                <a16:creationId xmlns:a16="http://schemas.microsoft.com/office/drawing/2014/main" id="{2CA9ACAE-CF8C-A141-9303-01036FE1CDE0}"/>
              </a:ext>
            </a:extLst>
          </p:cNvPr>
          <p:cNvSpPr>
            <a:spLocks noGrp="1"/>
          </p:cNvSpPr>
          <p:nvPr>
            <p:ph type="sldNum" sz="quarter" idx="12"/>
          </p:nvPr>
        </p:nvSpPr>
        <p:spPr/>
        <p:txBody>
          <a:bodyPr/>
          <a:lstStyle/>
          <a:p>
            <a:pPr>
              <a:defRPr/>
            </a:pPr>
            <a:fld id="{E78C9E75-97FD-45D9-8ED3-955348887BB1}" type="slidenum">
              <a:rPr lang="zh-TW" altLang="en-US" smtClean="0"/>
              <a:pPr>
                <a:defRPr/>
              </a:pPr>
              <a:t>25</a:t>
            </a:fld>
            <a:endParaRPr lang="zh-TW" altLang="en-US"/>
          </a:p>
        </p:txBody>
      </p:sp>
      <p:sp>
        <p:nvSpPr>
          <p:cNvPr id="5" name="Rectangle 4">
            <a:extLst>
              <a:ext uri="{FF2B5EF4-FFF2-40B4-BE49-F238E27FC236}">
                <a16:creationId xmlns:a16="http://schemas.microsoft.com/office/drawing/2014/main" id="{265D2339-C731-2843-BD4B-5A131AF7081B}"/>
              </a:ext>
            </a:extLst>
          </p:cNvPr>
          <p:cNvSpPr/>
          <p:nvPr/>
        </p:nvSpPr>
        <p:spPr>
          <a:xfrm>
            <a:off x="2135560" y="6446266"/>
            <a:ext cx="7704856" cy="400110"/>
          </a:xfrm>
          <a:prstGeom prst="rect">
            <a:avLst/>
          </a:prstGeom>
        </p:spPr>
        <p:txBody>
          <a:bodyPr wrap="square">
            <a:spAutoFit/>
          </a:bodyPr>
          <a:lstStyle/>
          <a:p>
            <a:pPr algn="ctr"/>
            <a:r>
              <a:rPr lang="en-US" sz="1000" dirty="0">
                <a:solidFill>
                  <a:schemeClr val="bg1">
                    <a:lumMod val="65000"/>
                  </a:schemeClr>
                </a:solidFill>
              </a:rPr>
              <a:t>Source: Li Liu, </a:t>
            </a:r>
            <a:r>
              <a:rPr lang="en-US" sz="1000" dirty="0" err="1">
                <a:solidFill>
                  <a:schemeClr val="bg1">
                    <a:lumMod val="65000"/>
                  </a:schemeClr>
                </a:solidFill>
              </a:rPr>
              <a:t>Wanli</a:t>
            </a:r>
            <a:r>
              <a:rPr lang="en-US" sz="1000" dirty="0">
                <a:solidFill>
                  <a:schemeClr val="bg1">
                    <a:lumMod val="65000"/>
                  </a:schemeClr>
                </a:solidFill>
              </a:rPr>
              <a:t> Ouyang, </a:t>
            </a:r>
            <a:r>
              <a:rPr lang="en-US" sz="1000" dirty="0" err="1">
                <a:solidFill>
                  <a:schemeClr val="bg1">
                    <a:lumMod val="65000"/>
                  </a:schemeClr>
                </a:solidFill>
              </a:rPr>
              <a:t>Xiaogang</a:t>
            </a:r>
            <a:r>
              <a:rPr lang="en-US" sz="1000" dirty="0">
                <a:solidFill>
                  <a:schemeClr val="bg1">
                    <a:lumMod val="65000"/>
                  </a:schemeClr>
                </a:solidFill>
              </a:rPr>
              <a:t> Wang, Paul </a:t>
            </a:r>
            <a:r>
              <a:rPr lang="en-US" sz="1000" dirty="0" err="1">
                <a:solidFill>
                  <a:schemeClr val="bg1">
                    <a:lumMod val="65000"/>
                  </a:schemeClr>
                </a:solidFill>
              </a:rPr>
              <a:t>Fieguth</a:t>
            </a:r>
            <a:r>
              <a:rPr lang="en-US" sz="1000" dirty="0">
                <a:solidFill>
                  <a:schemeClr val="bg1">
                    <a:lumMod val="65000"/>
                  </a:schemeClr>
                </a:solidFill>
              </a:rPr>
              <a:t>, </a:t>
            </a:r>
            <a:r>
              <a:rPr lang="en-US" sz="1000" dirty="0" err="1">
                <a:solidFill>
                  <a:schemeClr val="bg1">
                    <a:lumMod val="65000"/>
                  </a:schemeClr>
                </a:solidFill>
              </a:rPr>
              <a:t>Jie</a:t>
            </a:r>
            <a:r>
              <a:rPr lang="en-US" sz="1000" dirty="0">
                <a:solidFill>
                  <a:schemeClr val="bg1">
                    <a:lumMod val="65000"/>
                  </a:schemeClr>
                </a:solidFill>
              </a:rPr>
              <a:t> Chen, </a:t>
            </a:r>
            <a:r>
              <a:rPr lang="en-US" sz="1000" dirty="0" err="1">
                <a:solidFill>
                  <a:schemeClr val="bg1">
                    <a:lumMod val="65000"/>
                  </a:schemeClr>
                </a:solidFill>
              </a:rPr>
              <a:t>Xinwang</a:t>
            </a:r>
            <a:r>
              <a:rPr lang="en-US" sz="1000" dirty="0">
                <a:solidFill>
                  <a:schemeClr val="bg1">
                    <a:lumMod val="65000"/>
                  </a:schemeClr>
                </a:solidFill>
              </a:rPr>
              <a:t> Liu, and Matti </a:t>
            </a:r>
            <a:r>
              <a:rPr lang="en-US" sz="1000" dirty="0" err="1">
                <a:solidFill>
                  <a:schemeClr val="bg1">
                    <a:lumMod val="65000"/>
                  </a:schemeClr>
                </a:solidFill>
              </a:rPr>
              <a:t>Pietikäinen</a:t>
            </a:r>
            <a:r>
              <a:rPr lang="en-US" sz="1000" dirty="0">
                <a:solidFill>
                  <a:schemeClr val="bg1">
                    <a:lumMod val="65000"/>
                  </a:schemeClr>
                </a:solidFill>
              </a:rPr>
              <a:t>. "Deep learning for generic object detection: A survey." International journal of computer vision 128, no. 2 (2020): 261-318.</a:t>
            </a:r>
          </a:p>
        </p:txBody>
      </p:sp>
      <p:pic>
        <p:nvPicPr>
          <p:cNvPr id="7" name="Picture 6">
            <a:extLst>
              <a:ext uri="{FF2B5EF4-FFF2-40B4-BE49-F238E27FC236}">
                <a16:creationId xmlns:a16="http://schemas.microsoft.com/office/drawing/2014/main" id="{B59807D4-39BD-7344-95E6-7AF2BF4C91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65784" y="995276"/>
            <a:ext cx="8460432" cy="5391119"/>
          </a:xfrm>
          <a:prstGeom prst="rect">
            <a:avLst/>
          </a:prstGeom>
        </p:spPr>
      </p:pic>
    </p:spTree>
    <p:extLst>
      <p:ext uri="{BB962C8B-B14F-4D97-AF65-F5344CB8AC3E}">
        <p14:creationId xmlns:p14="http://schemas.microsoft.com/office/powerpoint/2010/main" val="3790255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577516" y="139061"/>
            <a:ext cx="10803248" cy="1431696"/>
          </a:xfrm>
        </p:spPr>
        <p:txBody>
          <a:bodyPr>
            <a:noAutofit/>
          </a:bodyPr>
          <a:lstStyle/>
          <a:p>
            <a:r>
              <a:rPr lang="en-US" sz="4400" dirty="0"/>
              <a:t>Evolution of YOLO Algorithms </a:t>
            </a:r>
            <a:br>
              <a:rPr lang="en-US" sz="4400" dirty="0"/>
            </a:br>
            <a:r>
              <a:rPr lang="en-US" sz="4000" dirty="0"/>
              <a:t>(YOLOv7, YOLOv8, YOLOv9, YOLOv10, YOLOv11)</a:t>
            </a:r>
            <a:endParaRPr lang="en-US" sz="40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26</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551855" y="6457890"/>
            <a:ext cx="10706988"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Nidhal</a:t>
            </a:r>
            <a:r>
              <a:rPr lang="en-US" sz="1000" dirty="0">
                <a:solidFill>
                  <a:schemeClr val="bg1">
                    <a:lumMod val="75000"/>
                  </a:schemeClr>
                </a:solidFill>
              </a:rPr>
              <a:t> </a:t>
            </a:r>
            <a:r>
              <a:rPr lang="en-US" sz="1000" dirty="0" err="1">
                <a:solidFill>
                  <a:schemeClr val="bg1">
                    <a:lumMod val="75000"/>
                  </a:schemeClr>
                </a:solidFill>
              </a:rPr>
              <a:t>Jegham</a:t>
            </a:r>
            <a:r>
              <a:rPr lang="en-US" sz="1000" dirty="0">
                <a:solidFill>
                  <a:schemeClr val="bg1">
                    <a:lumMod val="75000"/>
                  </a:schemeClr>
                </a:solidFill>
              </a:rPr>
              <a:t>, Chan Young Koh, Marwan </a:t>
            </a:r>
            <a:r>
              <a:rPr lang="en-US" sz="1000" dirty="0" err="1">
                <a:solidFill>
                  <a:schemeClr val="bg1">
                    <a:lumMod val="75000"/>
                  </a:schemeClr>
                </a:solidFill>
              </a:rPr>
              <a:t>Abdelatti</a:t>
            </a:r>
            <a:r>
              <a:rPr lang="en-US" sz="1000" dirty="0">
                <a:solidFill>
                  <a:schemeClr val="bg1">
                    <a:lumMod val="75000"/>
                  </a:schemeClr>
                </a:solidFill>
              </a:rPr>
              <a:t>, and </a:t>
            </a:r>
            <a:r>
              <a:rPr lang="en-US" sz="1000" dirty="0" err="1">
                <a:solidFill>
                  <a:schemeClr val="bg1">
                    <a:lumMod val="75000"/>
                  </a:schemeClr>
                </a:solidFill>
              </a:rPr>
              <a:t>Abdeltawab</a:t>
            </a:r>
            <a:r>
              <a:rPr lang="en-US" sz="1000" dirty="0">
                <a:solidFill>
                  <a:schemeClr val="bg1">
                    <a:lumMod val="75000"/>
                  </a:schemeClr>
                </a:solidFill>
              </a:rPr>
              <a:t> </a:t>
            </a:r>
            <a:r>
              <a:rPr lang="en-US" sz="1000" dirty="0" err="1">
                <a:solidFill>
                  <a:schemeClr val="bg1">
                    <a:lumMod val="75000"/>
                  </a:schemeClr>
                </a:solidFill>
              </a:rPr>
              <a:t>Hendawi</a:t>
            </a:r>
            <a:r>
              <a:rPr lang="en-US" sz="1000" dirty="0">
                <a:solidFill>
                  <a:schemeClr val="bg1">
                    <a:lumMod val="75000"/>
                  </a:schemeClr>
                </a:solidFill>
              </a:rPr>
              <a:t>. (2024) "Evaluating the Evolution of YOLO (You Only Look Once) Models: A Comprehensive Benchmark Study of YOLO11 and Its Predecessors." </a:t>
            </a:r>
            <a:r>
              <a:rPr lang="en-US" sz="1000" dirty="0" err="1">
                <a:solidFill>
                  <a:schemeClr val="bg1">
                    <a:lumMod val="75000"/>
                  </a:schemeClr>
                </a:solidFill>
              </a:rPr>
              <a:t>arXiv</a:t>
            </a:r>
            <a:r>
              <a:rPr lang="en-US" sz="1000" dirty="0">
                <a:solidFill>
                  <a:schemeClr val="bg1">
                    <a:lumMod val="75000"/>
                  </a:schemeClr>
                </a:solidFill>
              </a:rPr>
              <a:t> preprint arXiv:2411.00201.</a:t>
            </a:r>
          </a:p>
        </p:txBody>
      </p:sp>
      <p:pic>
        <p:nvPicPr>
          <p:cNvPr id="5" name="Picture 4">
            <a:extLst>
              <a:ext uri="{FF2B5EF4-FFF2-40B4-BE49-F238E27FC236}">
                <a16:creationId xmlns:a16="http://schemas.microsoft.com/office/drawing/2014/main" id="{2B41DAFD-136A-0BC6-9BE4-BA4C72E21FC8}"/>
              </a:ext>
            </a:extLst>
          </p:cNvPr>
          <p:cNvPicPr>
            <a:picLocks noChangeAspect="1"/>
          </p:cNvPicPr>
          <p:nvPr/>
        </p:nvPicPr>
        <p:blipFill>
          <a:blip r:embed="rId2"/>
          <a:stretch>
            <a:fillRect/>
          </a:stretch>
        </p:blipFill>
        <p:spPr>
          <a:xfrm>
            <a:off x="202029" y="1661770"/>
            <a:ext cx="11438117" cy="4796120"/>
          </a:xfrm>
          <a:prstGeom prst="rect">
            <a:avLst/>
          </a:prstGeom>
        </p:spPr>
      </p:pic>
    </p:spTree>
    <p:extLst>
      <p:ext uri="{BB962C8B-B14F-4D97-AF65-F5344CB8AC3E}">
        <p14:creationId xmlns:p14="http://schemas.microsoft.com/office/powerpoint/2010/main" val="253314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120817"/>
            <a:ext cx="11222181" cy="1136484"/>
          </a:xfrm>
        </p:spPr>
        <p:txBody>
          <a:bodyPr>
            <a:normAutofit fontScale="90000"/>
          </a:bodyPr>
          <a:lstStyle/>
          <a:p>
            <a:r>
              <a:rPr lang="en-US" dirty="0"/>
              <a:t>YOLOv7: </a:t>
            </a:r>
            <a:br>
              <a:rPr lang="en-US" dirty="0"/>
            </a:br>
            <a:r>
              <a:rPr lang="en-US" sz="2700" dirty="0"/>
              <a:t>Trainable bag-of-freebies sets new state-of-the-art for real-time object detectors</a:t>
            </a:r>
          </a:p>
        </p:txBody>
      </p:sp>
      <p:pic>
        <p:nvPicPr>
          <p:cNvPr id="6" name="Content Placeholder 5">
            <a:extLst>
              <a:ext uri="{FF2B5EF4-FFF2-40B4-BE49-F238E27FC236}">
                <a16:creationId xmlns:a16="http://schemas.microsoft.com/office/drawing/2014/main" id="{630ADCEB-84EC-A05D-F31A-4242ECFE87A5}"/>
              </a:ext>
            </a:extLst>
          </p:cNvPr>
          <p:cNvPicPr>
            <a:picLocks noGrp="1" noChangeAspect="1"/>
          </p:cNvPicPr>
          <p:nvPr>
            <p:ph idx="1"/>
          </p:nvPr>
        </p:nvPicPr>
        <p:blipFill>
          <a:blip r:embed="rId2"/>
          <a:stretch>
            <a:fillRect/>
          </a:stretch>
        </p:blipFill>
        <p:spPr>
          <a:xfrm>
            <a:off x="1050757" y="1293612"/>
            <a:ext cx="10186737" cy="5232320"/>
          </a:xfrm>
        </p:spPr>
      </p:pic>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27</a:t>
            </a:fld>
            <a:endParaRPr lang="en-US"/>
          </a:p>
        </p:txBody>
      </p:sp>
      <p:sp>
        <p:nvSpPr>
          <p:cNvPr id="7" name="TextBox 6">
            <a:extLst>
              <a:ext uri="{FF2B5EF4-FFF2-40B4-BE49-F238E27FC236}">
                <a16:creationId xmlns:a16="http://schemas.microsoft.com/office/drawing/2014/main" id="{E4E26A3B-CD69-3D6E-AD15-C7EF27721D65}"/>
              </a:ext>
            </a:extLst>
          </p:cNvPr>
          <p:cNvSpPr txBox="1"/>
          <p:nvPr/>
        </p:nvSpPr>
        <p:spPr>
          <a:xfrm>
            <a:off x="834189" y="6480118"/>
            <a:ext cx="10619874" cy="400110"/>
          </a:xfrm>
          <a:prstGeom prst="rect">
            <a:avLst/>
          </a:prstGeom>
          <a:noFill/>
        </p:spPr>
        <p:txBody>
          <a:bodyPr wrap="square">
            <a:spAutoFit/>
          </a:bodyPr>
          <a:lstStyle/>
          <a:p>
            <a:pPr algn="ctr"/>
            <a:r>
              <a:rPr lang="en-US" sz="1000" dirty="0">
                <a:solidFill>
                  <a:schemeClr val="bg1">
                    <a:lumMod val="75000"/>
                  </a:schemeClr>
                </a:solidFill>
              </a:rPr>
              <a:t>Source: Wang, </a:t>
            </a:r>
            <a:r>
              <a:rPr lang="en-US" sz="1000" dirty="0" err="1">
                <a:solidFill>
                  <a:schemeClr val="bg1">
                    <a:lumMod val="75000"/>
                  </a:schemeClr>
                </a:solidFill>
              </a:rPr>
              <a:t>Chien</a:t>
            </a:r>
            <a:r>
              <a:rPr lang="en-US" sz="1000" dirty="0">
                <a:solidFill>
                  <a:schemeClr val="bg1">
                    <a:lumMod val="75000"/>
                  </a:schemeClr>
                </a:solidFill>
              </a:rPr>
              <a:t>-Yao, Alexey </a:t>
            </a:r>
            <a:r>
              <a:rPr lang="en-US" sz="1000" dirty="0" err="1">
                <a:solidFill>
                  <a:schemeClr val="bg1">
                    <a:lumMod val="75000"/>
                  </a:schemeClr>
                </a:solidFill>
              </a:rPr>
              <a:t>Bochkovskiy</a:t>
            </a:r>
            <a:r>
              <a:rPr lang="en-US" sz="1000" dirty="0">
                <a:solidFill>
                  <a:schemeClr val="bg1">
                    <a:lumMod val="75000"/>
                  </a:schemeClr>
                </a:solidFill>
              </a:rPr>
              <a:t>, and Hong-Yuan Mark Liao. </a:t>
            </a:r>
            <a:br>
              <a:rPr lang="en-US" sz="1000" dirty="0">
                <a:solidFill>
                  <a:schemeClr val="bg1">
                    <a:lumMod val="75000"/>
                  </a:schemeClr>
                </a:solidFill>
              </a:rPr>
            </a:br>
            <a:r>
              <a:rPr lang="en-US" sz="1000" dirty="0">
                <a:solidFill>
                  <a:schemeClr val="bg1">
                    <a:lumMod val="75000"/>
                  </a:schemeClr>
                </a:solidFill>
              </a:rPr>
              <a:t>"YOLOv7: Trainable bag-of-freebies sets new state-of-the-art for real-time object detectors." </a:t>
            </a:r>
            <a:r>
              <a:rPr lang="en-US" sz="1000" dirty="0" err="1">
                <a:solidFill>
                  <a:schemeClr val="bg1">
                    <a:lumMod val="75000"/>
                  </a:schemeClr>
                </a:solidFill>
              </a:rPr>
              <a:t>arXiv</a:t>
            </a:r>
            <a:r>
              <a:rPr lang="en-US" sz="1000" dirty="0">
                <a:solidFill>
                  <a:schemeClr val="bg1">
                    <a:lumMod val="75000"/>
                  </a:schemeClr>
                </a:solidFill>
              </a:rPr>
              <a:t> preprint arXiv:2207.02696 (2022).</a:t>
            </a:r>
          </a:p>
        </p:txBody>
      </p:sp>
    </p:spTree>
    <p:extLst>
      <p:ext uri="{BB962C8B-B14F-4D97-AF65-F5344CB8AC3E}">
        <p14:creationId xmlns:p14="http://schemas.microsoft.com/office/powerpoint/2010/main" val="3205171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120817"/>
            <a:ext cx="11222181" cy="1136484"/>
          </a:xfrm>
        </p:spPr>
        <p:txBody>
          <a:bodyPr>
            <a:normAutofit fontScale="90000"/>
          </a:bodyPr>
          <a:lstStyle/>
          <a:p>
            <a:r>
              <a:rPr lang="en-US" dirty="0"/>
              <a:t>YOLOv9: </a:t>
            </a:r>
            <a:br>
              <a:rPr lang="en-US" dirty="0"/>
            </a:br>
            <a:r>
              <a:rPr lang="en-US" sz="2700" dirty="0"/>
              <a:t>Learning what you want to learn using programmable gradient information</a:t>
            </a:r>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28</a:t>
            </a:fld>
            <a:endParaRPr lang="en-US"/>
          </a:p>
        </p:txBody>
      </p:sp>
      <p:sp>
        <p:nvSpPr>
          <p:cNvPr id="7" name="TextBox 6">
            <a:extLst>
              <a:ext uri="{FF2B5EF4-FFF2-40B4-BE49-F238E27FC236}">
                <a16:creationId xmlns:a16="http://schemas.microsoft.com/office/drawing/2014/main" id="{E4E26A3B-CD69-3D6E-AD15-C7EF27721D65}"/>
              </a:ext>
            </a:extLst>
          </p:cNvPr>
          <p:cNvSpPr txBox="1"/>
          <p:nvPr/>
        </p:nvSpPr>
        <p:spPr>
          <a:xfrm>
            <a:off x="534389" y="6431993"/>
            <a:ext cx="11222180"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Chien</a:t>
            </a:r>
            <a:r>
              <a:rPr lang="en-US" sz="1000" dirty="0">
                <a:solidFill>
                  <a:schemeClr val="bg1">
                    <a:lumMod val="75000"/>
                  </a:schemeClr>
                </a:solidFill>
              </a:rPr>
              <a:t>-Yao Wang, I-</a:t>
            </a:r>
            <a:r>
              <a:rPr lang="en-US" sz="1000" dirty="0" err="1">
                <a:solidFill>
                  <a:schemeClr val="bg1">
                    <a:lumMod val="75000"/>
                  </a:schemeClr>
                </a:solidFill>
              </a:rPr>
              <a:t>Hau</a:t>
            </a:r>
            <a:r>
              <a:rPr lang="en-US" sz="1000" dirty="0">
                <a:solidFill>
                  <a:schemeClr val="bg1">
                    <a:lumMod val="75000"/>
                  </a:schemeClr>
                </a:solidFill>
              </a:rPr>
              <a:t> Yeh, and Hong-Yuan Mark Liao. (2025) </a:t>
            </a:r>
            <a:br>
              <a:rPr lang="en-US" sz="1000" dirty="0">
                <a:solidFill>
                  <a:schemeClr val="bg1">
                    <a:lumMod val="75000"/>
                  </a:schemeClr>
                </a:solidFill>
              </a:rPr>
            </a:br>
            <a:r>
              <a:rPr lang="en-US" sz="1000" dirty="0">
                <a:solidFill>
                  <a:schemeClr val="bg1">
                    <a:lumMod val="75000"/>
                  </a:schemeClr>
                </a:solidFill>
              </a:rPr>
              <a:t>"Yolov9: Learning what you want to learn using programmable gradient information." In European Conference on Computer Vision, pp. 1-21. Springer, Cham.</a:t>
            </a:r>
          </a:p>
        </p:txBody>
      </p:sp>
      <p:pic>
        <p:nvPicPr>
          <p:cNvPr id="3" name="Picture 2">
            <a:extLst>
              <a:ext uri="{FF2B5EF4-FFF2-40B4-BE49-F238E27FC236}">
                <a16:creationId xmlns:a16="http://schemas.microsoft.com/office/drawing/2014/main" id="{95903790-BEB4-FB7F-6069-993380AAC8FB}"/>
              </a:ext>
            </a:extLst>
          </p:cNvPr>
          <p:cNvPicPr>
            <a:picLocks noChangeAspect="1"/>
          </p:cNvPicPr>
          <p:nvPr/>
        </p:nvPicPr>
        <p:blipFill>
          <a:blip r:embed="rId2"/>
          <a:stretch>
            <a:fillRect/>
          </a:stretch>
        </p:blipFill>
        <p:spPr>
          <a:xfrm>
            <a:off x="1491916" y="1257301"/>
            <a:ext cx="9667881" cy="5163459"/>
          </a:xfrm>
          <a:prstGeom prst="rect">
            <a:avLst/>
          </a:prstGeom>
        </p:spPr>
      </p:pic>
    </p:spTree>
    <p:extLst>
      <p:ext uri="{BB962C8B-B14F-4D97-AF65-F5344CB8AC3E}">
        <p14:creationId xmlns:p14="http://schemas.microsoft.com/office/powerpoint/2010/main" val="506246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120817"/>
            <a:ext cx="11222181" cy="1136484"/>
          </a:xfrm>
        </p:spPr>
        <p:txBody>
          <a:bodyPr>
            <a:normAutofit fontScale="90000"/>
          </a:bodyPr>
          <a:lstStyle/>
          <a:p>
            <a:r>
              <a:rPr lang="en-US" dirty="0"/>
              <a:t>YOLOv9: </a:t>
            </a:r>
            <a:br>
              <a:rPr lang="en-US" dirty="0"/>
            </a:br>
            <a:r>
              <a:rPr lang="en-US" sz="4000" dirty="0"/>
              <a:t>Comparison of state-of-the-art real-time object detectors</a:t>
            </a:r>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29</a:t>
            </a:fld>
            <a:endParaRPr lang="en-US"/>
          </a:p>
        </p:txBody>
      </p:sp>
      <p:sp>
        <p:nvSpPr>
          <p:cNvPr id="7" name="TextBox 6">
            <a:extLst>
              <a:ext uri="{FF2B5EF4-FFF2-40B4-BE49-F238E27FC236}">
                <a16:creationId xmlns:a16="http://schemas.microsoft.com/office/drawing/2014/main" id="{E4E26A3B-CD69-3D6E-AD15-C7EF27721D65}"/>
              </a:ext>
            </a:extLst>
          </p:cNvPr>
          <p:cNvSpPr txBox="1"/>
          <p:nvPr/>
        </p:nvSpPr>
        <p:spPr>
          <a:xfrm>
            <a:off x="534389" y="6431993"/>
            <a:ext cx="11222180"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Chien</a:t>
            </a:r>
            <a:r>
              <a:rPr lang="en-US" sz="1000" dirty="0">
                <a:solidFill>
                  <a:schemeClr val="bg1">
                    <a:lumMod val="75000"/>
                  </a:schemeClr>
                </a:solidFill>
              </a:rPr>
              <a:t>-Yao Wang, I-</a:t>
            </a:r>
            <a:r>
              <a:rPr lang="en-US" sz="1000" dirty="0" err="1">
                <a:solidFill>
                  <a:schemeClr val="bg1">
                    <a:lumMod val="75000"/>
                  </a:schemeClr>
                </a:solidFill>
              </a:rPr>
              <a:t>Hau</a:t>
            </a:r>
            <a:r>
              <a:rPr lang="en-US" sz="1000" dirty="0">
                <a:solidFill>
                  <a:schemeClr val="bg1">
                    <a:lumMod val="75000"/>
                  </a:schemeClr>
                </a:solidFill>
              </a:rPr>
              <a:t> Yeh, and Hong-Yuan Mark Liao. (2025) </a:t>
            </a:r>
            <a:br>
              <a:rPr lang="en-US" sz="1000" dirty="0">
                <a:solidFill>
                  <a:schemeClr val="bg1">
                    <a:lumMod val="75000"/>
                  </a:schemeClr>
                </a:solidFill>
              </a:rPr>
            </a:br>
            <a:r>
              <a:rPr lang="en-US" sz="1000" dirty="0">
                <a:solidFill>
                  <a:schemeClr val="bg1">
                    <a:lumMod val="75000"/>
                  </a:schemeClr>
                </a:solidFill>
              </a:rPr>
              <a:t>"Yolov9: Learning what you want to learn using programmable gradient information." In European Conference on Computer Vision, pp. 1-21. Springer, Cham.</a:t>
            </a:r>
          </a:p>
        </p:txBody>
      </p:sp>
      <p:pic>
        <p:nvPicPr>
          <p:cNvPr id="5" name="Picture 4">
            <a:extLst>
              <a:ext uri="{FF2B5EF4-FFF2-40B4-BE49-F238E27FC236}">
                <a16:creationId xmlns:a16="http://schemas.microsoft.com/office/drawing/2014/main" id="{BB9ED506-4ED1-56A8-A517-1F36AC76F46E}"/>
              </a:ext>
            </a:extLst>
          </p:cNvPr>
          <p:cNvPicPr>
            <a:picLocks noChangeAspect="1"/>
          </p:cNvPicPr>
          <p:nvPr/>
        </p:nvPicPr>
        <p:blipFill>
          <a:blip r:embed="rId2"/>
          <a:stretch>
            <a:fillRect/>
          </a:stretch>
        </p:blipFill>
        <p:spPr>
          <a:xfrm>
            <a:off x="339358" y="5043825"/>
            <a:ext cx="11620584" cy="1248609"/>
          </a:xfrm>
          <a:prstGeom prst="rect">
            <a:avLst/>
          </a:prstGeom>
        </p:spPr>
      </p:pic>
      <p:pic>
        <p:nvPicPr>
          <p:cNvPr id="6" name="Picture 5">
            <a:extLst>
              <a:ext uri="{FF2B5EF4-FFF2-40B4-BE49-F238E27FC236}">
                <a16:creationId xmlns:a16="http://schemas.microsoft.com/office/drawing/2014/main" id="{2B06982F-F04D-5D8B-0D05-9798C3405B6D}"/>
              </a:ext>
            </a:extLst>
          </p:cNvPr>
          <p:cNvPicPr>
            <a:picLocks noChangeAspect="1"/>
          </p:cNvPicPr>
          <p:nvPr/>
        </p:nvPicPr>
        <p:blipFill>
          <a:blip r:embed="rId3"/>
          <a:stretch>
            <a:fillRect/>
          </a:stretch>
        </p:blipFill>
        <p:spPr>
          <a:xfrm>
            <a:off x="339358" y="1980271"/>
            <a:ext cx="11620584" cy="2988150"/>
          </a:xfrm>
          <a:prstGeom prst="rect">
            <a:avLst/>
          </a:prstGeom>
        </p:spPr>
      </p:pic>
      <p:pic>
        <p:nvPicPr>
          <p:cNvPr id="9" name="Picture 8">
            <a:extLst>
              <a:ext uri="{FF2B5EF4-FFF2-40B4-BE49-F238E27FC236}">
                <a16:creationId xmlns:a16="http://schemas.microsoft.com/office/drawing/2014/main" id="{5CB38796-9D5C-59D1-ACBC-3B95718B4E33}"/>
              </a:ext>
            </a:extLst>
          </p:cNvPr>
          <p:cNvPicPr>
            <a:picLocks noChangeAspect="1"/>
          </p:cNvPicPr>
          <p:nvPr/>
        </p:nvPicPr>
        <p:blipFill>
          <a:blip r:embed="rId4"/>
          <a:stretch>
            <a:fillRect/>
          </a:stretch>
        </p:blipFill>
        <p:spPr>
          <a:xfrm>
            <a:off x="371930" y="1415897"/>
            <a:ext cx="11588012" cy="501015"/>
          </a:xfrm>
          <a:prstGeom prst="rect">
            <a:avLst/>
          </a:prstGeom>
        </p:spPr>
      </p:pic>
      <p:sp>
        <p:nvSpPr>
          <p:cNvPr id="10" name="Rounded Rectangle 9">
            <a:extLst>
              <a:ext uri="{FF2B5EF4-FFF2-40B4-BE49-F238E27FC236}">
                <a16:creationId xmlns:a16="http://schemas.microsoft.com/office/drawing/2014/main" id="{3590EAB8-09DE-03D8-FB87-3A4EFB75F3A9}"/>
              </a:ext>
            </a:extLst>
          </p:cNvPr>
          <p:cNvSpPr/>
          <p:nvPr/>
        </p:nvSpPr>
        <p:spPr>
          <a:xfrm>
            <a:off x="5029200" y="1415896"/>
            <a:ext cx="1206500" cy="4952737"/>
          </a:xfrm>
          <a:prstGeom prst="roundRect">
            <a:avLst>
              <a:gd name="adj" fmla="val 4167"/>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EF413B2F-E06B-E7E9-66B6-306C77FC5EF1}"/>
              </a:ext>
            </a:extLst>
          </p:cNvPr>
          <p:cNvSpPr/>
          <p:nvPr/>
        </p:nvSpPr>
        <p:spPr>
          <a:xfrm>
            <a:off x="6248400" y="1409392"/>
            <a:ext cx="1206500" cy="4952737"/>
          </a:xfrm>
          <a:prstGeom prst="roundRect">
            <a:avLst>
              <a:gd name="adj" fmla="val 4167"/>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8214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buNone/>
            </a:pPr>
            <a:r>
              <a:rPr lang="en-US" sz="2800" dirty="0"/>
              <a:t>Week   Date   Subject/Topics</a:t>
            </a:r>
          </a:p>
          <a:p>
            <a:pPr marL="0" indent="0">
              <a:buNone/>
            </a:pPr>
            <a:r>
              <a:rPr lang="en-US" sz="2800" dirty="0">
                <a:solidFill>
                  <a:schemeClr val="accent6">
                    <a:lumMod val="75000"/>
                  </a:schemeClr>
                </a:solidFill>
              </a:rPr>
              <a:t>6 2025/10/14 NVIDIA Fundamentals of Deep Learning I: </a:t>
            </a:r>
            <a:br>
              <a:rPr lang="en-US" sz="2800" dirty="0">
                <a:solidFill>
                  <a:schemeClr val="accent6">
                    <a:lumMod val="75000"/>
                  </a:schemeClr>
                </a:solidFill>
              </a:rPr>
            </a:br>
            <a:r>
              <a:rPr lang="en-US" sz="2800" dirty="0">
                <a:solidFill>
                  <a:schemeClr val="accent6">
                    <a:lumMod val="75000"/>
                  </a:schemeClr>
                </a:solidFill>
              </a:rPr>
              <a:t>                          Deep Learning; Neural Networks</a:t>
            </a:r>
          </a:p>
          <a:p>
            <a:pPr marL="0" indent="0">
              <a:buNone/>
            </a:pPr>
            <a:r>
              <a:rPr lang="en-US" sz="2800" dirty="0">
                <a:solidFill>
                  <a:schemeClr val="accent6">
                    <a:lumMod val="75000"/>
                  </a:schemeClr>
                </a:solidFill>
              </a:rPr>
              <a:t>7 2025/10/21 NVIDIA Fundamentals of Deep Learning II: </a:t>
            </a:r>
            <a:br>
              <a:rPr lang="en-US" sz="2800" dirty="0">
                <a:solidFill>
                  <a:schemeClr val="accent6">
                    <a:lumMod val="75000"/>
                  </a:schemeClr>
                </a:solidFill>
              </a:rPr>
            </a:br>
            <a:r>
              <a:rPr lang="en-US" sz="2800" dirty="0">
                <a:solidFill>
                  <a:schemeClr val="accent6">
                    <a:lumMod val="75000"/>
                  </a:schemeClr>
                </a:solidFill>
              </a:rPr>
              <a:t>                          Convolutional Neural Networks; </a:t>
            </a:r>
            <a:br>
              <a:rPr lang="en-US" sz="2800" dirty="0">
                <a:solidFill>
                  <a:schemeClr val="accent6">
                    <a:lumMod val="75000"/>
                  </a:schemeClr>
                </a:solidFill>
              </a:rPr>
            </a:br>
            <a:r>
              <a:rPr lang="en-US" sz="2800" dirty="0">
                <a:solidFill>
                  <a:schemeClr val="accent6">
                    <a:lumMod val="75000"/>
                  </a:schemeClr>
                </a:solidFill>
              </a:rPr>
              <a:t>                          Data Augmentation and Deployment</a:t>
            </a:r>
          </a:p>
          <a:p>
            <a:pPr marL="0" indent="0">
              <a:buNone/>
            </a:pPr>
            <a:r>
              <a:rPr lang="en-US" sz="2800" dirty="0">
                <a:solidFill>
                  <a:schemeClr val="bg1">
                    <a:lumMod val="65000"/>
                  </a:schemeClr>
                </a:solidFill>
              </a:rPr>
              <a:t>8 2025/10/28 Self-Learning</a:t>
            </a:r>
          </a:p>
          <a:p>
            <a:pPr marL="0" indent="0">
              <a:buNone/>
            </a:pPr>
            <a:r>
              <a:rPr lang="en-US" sz="2800" dirty="0">
                <a:solidFill>
                  <a:schemeClr val="accent2">
                    <a:lumMod val="75000"/>
                  </a:schemeClr>
                </a:solidFill>
              </a:rPr>
              <a:t>9 2025/11/04 Midterm Project Report</a:t>
            </a:r>
          </a:p>
          <a:p>
            <a:pPr marL="0" indent="0">
              <a:buNone/>
            </a:pPr>
            <a:r>
              <a:rPr lang="en-US" sz="2800" dirty="0">
                <a:solidFill>
                  <a:schemeClr val="accent6">
                    <a:lumMod val="75000"/>
                  </a:schemeClr>
                </a:solidFill>
              </a:rPr>
              <a:t>10 2025/11/11 NVIDIA Fundamentals of Deep Learning III: </a:t>
            </a:r>
            <a:br>
              <a:rPr lang="en-US" sz="2800" dirty="0">
                <a:solidFill>
                  <a:schemeClr val="accent6">
                    <a:lumMod val="75000"/>
                  </a:schemeClr>
                </a:solidFill>
              </a:rPr>
            </a:br>
            <a:r>
              <a:rPr lang="en-US" sz="2800" dirty="0">
                <a:solidFill>
                  <a:schemeClr val="accent6">
                    <a:lumMod val="75000"/>
                  </a:schemeClr>
                </a:solidFill>
              </a:rPr>
              <a:t>                             Pre-trained Models; Natural Language Processing</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3</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802658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120817"/>
            <a:ext cx="11222181" cy="905878"/>
          </a:xfrm>
        </p:spPr>
        <p:txBody>
          <a:bodyPr>
            <a:normAutofit/>
          </a:bodyPr>
          <a:lstStyle/>
          <a:p>
            <a:r>
              <a:rPr lang="en-US" dirty="0" err="1"/>
              <a:t>Ultralytics</a:t>
            </a:r>
            <a:r>
              <a:rPr lang="en-US" dirty="0"/>
              <a:t> YOLO11</a:t>
            </a:r>
            <a:endParaRPr lang="en-US" sz="2700" dirty="0"/>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30</a:t>
            </a:fld>
            <a:endParaRPr lang="en-US"/>
          </a:p>
        </p:txBody>
      </p:sp>
      <p:sp>
        <p:nvSpPr>
          <p:cNvPr id="7" name="TextBox 6">
            <a:extLst>
              <a:ext uri="{FF2B5EF4-FFF2-40B4-BE49-F238E27FC236}">
                <a16:creationId xmlns:a16="http://schemas.microsoft.com/office/drawing/2014/main" id="{E4E26A3B-CD69-3D6E-AD15-C7EF27721D65}"/>
              </a:ext>
            </a:extLst>
          </p:cNvPr>
          <p:cNvSpPr txBox="1"/>
          <p:nvPr/>
        </p:nvSpPr>
        <p:spPr>
          <a:xfrm>
            <a:off x="834189" y="6560328"/>
            <a:ext cx="10619874"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https://docs.ultralytics.com/models/yolo11/</a:t>
            </a:r>
            <a:endParaRPr lang="en-US" sz="1000" dirty="0">
              <a:solidFill>
                <a:schemeClr val="bg1">
                  <a:lumMod val="75000"/>
                </a:schemeClr>
              </a:solidFill>
            </a:endParaRPr>
          </a:p>
        </p:txBody>
      </p:sp>
      <p:pic>
        <p:nvPicPr>
          <p:cNvPr id="9" name="Content Placeholder 8">
            <a:extLst>
              <a:ext uri="{FF2B5EF4-FFF2-40B4-BE49-F238E27FC236}">
                <a16:creationId xmlns:a16="http://schemas.microsoft.com/office/drawing/2014/main" id="{59F177A1-84AA-12FF-9C5E-0204E7EA1C2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50696" y="1229198"/>
            <a:ext cx="10831284" cy="5326480"/>
          </a:xfrm>
        </p:spPr>
      </p:pic>
    </p:spTree>
    <p:extLst>
      <p:ext uri="{BB962C8B-B14F-4D97-AF65-F5344CB8AC3E}">
        <p14:creationId xmlns:p14="http://schemas.microsoft.com/office/powerpoint/2010/main" val="4136413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FE6B9-78E1-E28F-B12E-7B3A898154D3}"/>
              </a:ext>
            </a:extLst>
          </p:cNvPr>
          <p:cNvSpPr>
            <a:spLocks noGrp="1"/>
          </p:cNvSpPr>
          <p:nvPr>
            <p:ph type="title"/>
          </p:nvPr>
        </p:nvSpPr>
        <p:spPr>
          <a:xfrm>
            <a:off x="534389" y="135104"/>
            <a:ext cx="11222181" cy="818271"/>
          </a:xfrm>
        </p:spPr>
        <p:txBody>
          <a:bodyPr>
            <a:normAutofit fontScale="90000"/>
          </a:bodyPr>
          <a:lstStyle/>
          <a:p>
            <a:r>
              <a:rPr lang="en-US" dirty="0" err="1"/>
              <a:t>Ultralytics</a:t>
            </a:r>
            <a:r>
              <a:rPr lang="en-US" dirty="0"/>
              <a:t> YOLO11 for Computer Vision</a:t>
            </a:r>
          </a:p>
        </p:txBody>
      </p:sp>
      <p:sp>
        <p:nvSpPr>
          <p:cNvPr id="4" name="Slide Number Placeholder 3">
            <a:extLst>
              <a:ext uri="{FF2B5EF4-FFF2-40B4-BE49-F238E27FC236}">
                <a16:creationId xmlns:a16="http://schemas.microsoft.com/office/drawing/2014/main" id="{9D2FA13A-A72E-8323-E636-F57F6B5745FB}"/>
              </a:ext>
            </a:extLst>
          </p:cNvPr>
          <p:cNvSpPr>
            <a:spLocks noGrp="1"/>
          </p:cNvSpPr>
          <p:nvPr>
            <p:ph type="sldNum" sz="quarter" idx="12"/>
          </p:nvPr>
        </p:nvSpPr>
        <p:spPr/>
        <p:txBody>
          <a:bodyPr/>
          <a:lstStyle/>
          <a:p>
            <a:fld id="{5D6FF71F-CF6A-4C46-8F9B-61D49EEA70E3}" type="slidenum">
              <a:rPr lang="en-US" smtClean="0"/>
              <a:t>31</a:t>
            </a:fld>
            <a:endParaRPr lang="en-US"/>
          </a:p>
        </p:txBody>
      </p:sp>
      <p:sp>
        <p:nvSpPr>
          <p:cNvPr id="10" name="TextBox 9">
            <a:extLst>
              <a:ext uri="{FF2B5EF4-FFF2-40B4-BE49-F238E27FC236}">
                <a16:creationId xmlns:a16="http://schemas.microsoft.com/office/drawing/2014/main" id="{C2297833-31D2-AF5B-2026-AFEEE0613D46}"/>
              </a:ext>
            </a:extLst>
          </p:cNvPr>
          <p:cNvSpPr txBox="1"/>
          <p:nvPr/>
        </p:nvSpPr>
        <p:spPr>
          <a:xfrm>
            <a:off x="753108" y="6484819"/>
            <a:ext cx="10211889" cy="276999"/>
          </a:xfrm>
          <a:prstGeom prst="rect">
            <a:avLst/>
          </a:prstGeom>
          <a:noFill/>
        </p:spPr>
        <p:txBody>
          <a:bodyPr wrap="square">
            <a:spAutoFit/>
          </a:bodyPr>
          <a:lstStyle/>
          <a:p>
            <a:pPr algn="ctr"/>
            <a:r>
              <a:rPr lang="en-US" sz="1200" dirty="0">
                <a:hlinkClick r:id="rId2"/>
              </a:rPr>
              <a:t>https://colab.research.google.com/github/ultralytics/ultralytics/blob/main/examples/tutorial.ipynb</a:t>
            </a:r>
            <a:endParaRPr lang="en-US" sz="1200" dirty="0"/>
          </a:p>
        </p:txBody>
      </p:sp>
      <p:pic>
        <p:nvPicPr>
          <p:cNvPr id="5" name="Picture 4">
            <a:extLst>
              <a:ext uri="{FF2B5EF4-FFF2-40B4-BE49-F238E27FC236}">
                <a16:creationId xmlns:a16="http://schemas.microsoft.com/office/drawing/2014/main" id="{1A23B4F1-72DC-79C6-B8C5-1E1803104C1C}"/>
              </a:ext>
            </a:extLst>
          </p:cNvPr>
          <p:cNvPicPr>
            <a:picLocks noChangeAspect="1"/>
          </p:cNvPicPr>
          <p:nvPr/>
        </p:nvPicPr>
        <p:blipFill>
          <a:blip r:embed="rId3"/>
          <a:stretch>
            <a:fillRect/>
          </a:stretch>
        </p:blipFill>
        <p:spPr>
          <a:xfrm>
            <a:off x="159898" y="2891709"/>
            <a:ext cx="11863492" cy="2965873"/>
          </a:xfrm>
          <a:prstGeom prst="rect">
            <a:avLst/>
          </a:prstGeom>
        </p:spPr>
      </p:pic>
      <p:sp>
        <p:nvSpPr>
          <p:cNvPr id="11" name="TextBox 10">
            <a:extLst>
              <a:ext uri="{FF2B5EF4-FFF2-40B4-BE49-F238E27FC236}">
                <a16:creationId xmlns:a16="http://schemas.microsoft.com/office/drawing/2014/main" id="{8CA7D334-6778-5806-96A7-2CD2F552D9C1}"/>
              </a:ext>
            </a:extLst>
          </p:cNvPr>
          <p:cNvSpPr txBox="1"/>
          <p:nvPr/>
        </p:nvSpPr>
        <p:spPr>
          <a:xfrm>
            <a:off x="159898" y="1383933"/>
            <a:ext cx="11863491" cy="1077218"/>
          </a:xfrm>
          <a:prstGeom prst="rect">
            <a:avLst/>
          </a:prstGeom>
          <a:noFill/>
        </p:spPr>
        <p:txBody>
          <a:bodyPr wrap="square">
            <a:spAutoFit/>
          </a:bodyPr>
          <a:lstStyle/>
          <a:p>
            <a:pPr algn="ctr"/>
            <a:r>
              <a:rPr lang="en-US" sz="3200" b="0" i="0" dirty="0">
                <a:solidFill>
                  <a:srgbClr val="1F1F1F"/>
                </a:solidFill>
                <a:effectLst/>
                <a:latin typeface="Roboto" panose="02000000000000000000" pitchFamily="2" charset="0"/>
              </a:rPr>
              <a:t>YOLO11 can train, </a:t>
            </a:r>
            <a:r>
              <a:rPr lang="en-US" sz="3200" b="0" i="0" dirty="0" err="1">
                <a:solidFill>
                  <a:srgbClr val="1F1F1F"/>
                </a:solidFill>
                <a:effectLst/>
                <a:latin typeface="Roboto" panose="02000000000000000000" pitchFamily="2" charset="0"/>
              </a:rPr>
              <a:t>val</a:t>
            </a:r>
            <a:r>
              <a:rPr lang="en-US" sz="3200" b="0" i="0" dirty="0">
                <a:solidFill>
                  <a:srgbClr val="1F1F1F"/>
                </a:solidFill>
                <a:effectLst/>
                <a:latin typeface="Roboto" panose="02000000000000000000" pitchFamily="2" charset="0"/>
              </a:rPr>
              <a:t>, predict and export models for the most common tasks in vision AI: </a:t>
            </a:r>
            <a:r>
              <a:rPr lang="en-US" sz="3200" b="0" i="0" dirty="0">
                <a:effectLst/>
                <a:latin typeface="Roboto" panose="02000000000000000000" pitchFamily="2" charset="0"/>
                <a:hlinkClick r:id="rId4"/>
              </a:rPr>
              <a:t>Detect</a:t>
            </a:r>
            <a:r>
              <a:rPr lang="en-US" sz="3200" b="0" i="0" dirty="0">
                <a:solidFill>
                  <a:srgbClr val="1F1F1F"/>
                </a:solidFill>
                <a:effectLst/>
                <a:latin typeface="Roboto" panose="02000000000000000000" pitchFamily="2" charset="0"/>
              </a:rPr>
              <a:t>, </a:t>
            </a:r>
            <a:r>
              <a:rPr lang="en-US" sz="3200" b="0" i="0" dirty="0">
                <a:effectLst/>
                <a:latin typeface="Roboto" panose="02000000000000000000" pitchFamily="2" charset="0"/>
                <a:hlinkClick r:id="rId5"/>
              </a:rPr>
              <a:t>Segment</a:t>
            </a:r>
            <a:r>
              <a:rPr lang="en-US" sz="3200" b="0" i="0" dirty="0">
                <a:solidFill>
                  <a:srgbClr val="1F1F1F"/>
                </a:solidFill>
                <a:effectLst/>
                <a:latin typeface="Roboto" panose="02000000000000000000" pitchFamily="2" charset="0"/>
              </a:rPr>
              <a:t>, </a:t>
            </a:r>
            <a:r>
              <a:rPr lang="en-US" sz="3200" b="0" i="0" dirty="0">
                <a:effectLst/>
                <a:latin typeface="Roboto" panose="02000000000000000000" pitchFamily="2" charset="0"/>
                <a:hlinkClick r:id="rId6"/>
              </a:rPr>
              <a:t>Classify</a:t>
            </a:r>
            <a:r>
              <a:rPr lang="en-US" sz="3200" b="0" i="0" dirty="0">
                <a:solidFill>
                  <a:srgbClr val="1F1F1F"/>
                </a:solidFill>
                <a:effectLst/>
                <a:latin typeface="Roboto" panose="02000000000000000000" pitchFamily="2" charset="0"/>
              </a:rPr>
              <a:t> and </a:t>
            </a:r>
            <a:r>
              <a:rPr lang="en-US" sz="3200" b="0" i="0" dirty="0">
                <a:effectLst/>
                <a:latin typeface="Roboto" panose="02000000000000000000" pitchFamily="2" charset="0"/>
                <a:hlinkClick r:id="rId7"/>
              </a:rPr>
              <a:t>Pose</a:t>
            </a:r>
            <a:r>
              <a:rPr lang="en-US" sz="3200" b="0" i="0" dirty="0">
                <a:solidFill>
                  <a:srgbClr val="1F1F1F"/>
                </a:solidFill>
                <a:effectLst/>
                <a:latin typeface="Roboto" panose="02000000000000000000" pitchFamily="2" charset="0"/>
              </a:rPr>
              <a:t>. </a:t>
            </a:r>
            <a:endParaRPr lang="en-US" sz="3200" dirty="0"/>
          </a:p>
        </p:txBody>
      </p:sp>
    </p:spTree>
    <p:extLst>
      <p:ext uri="{BB962C8B-B14F-4D97-AF65-F5344CB8AC3E}">
        <p14:creationId xmlns:p14="http://schemas.microsoft.com/office/powerpoint/2010/main" val="750101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120817"/>
            <a:ext cx="11222181" cy="958711"/>
          </a:xfrm>
        </p:spPr>
        <p:txBody>
          <a:bodyPr>
            <a:normAutofit/>
          </a:bodyPr>
          <a:lstStyle/>
          <a:p>
            <a:r>
              <a:rPr lang="en-US" dirty="0"/>
              <a:t>YOLO11 Supported Tasks and Modes</a:t>
            </a:r>
            <a:endParaRPr lang="en-US" sz="2700" dirty="0"/>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32</a:t>
            </a:fld>
            <a:endParaRPr lang="en-US"/>
          </a:p>
        </p:txBody>
      </p:sp>
      <p:graphicFrame>
        <p:nvGraphicFramePr>
          <p:cNvPr id="6" name="Content Placeholder 5">
            <a:extLst>
              <a:ext uri="{FF2B5EF4-FFF2-40B4-BE49-F238E27FC236}">
                <a16:creationId xmlns:a16="http://schemas.microsoft.com/office/drawing/2014/main" id="{36E7E3DF-11C6-65F1-24EE-919BF23F8FED}"/>
              </a:ext>
            </a:extLst>
          </p:cNvPr>
          <p:cNvGraphicFramePr>
            <a:graphicFrameLocks noGrp="1"/>
          </p:cNvGraphicFramePr>
          <p:nvPr>
            <p:ph idx="1"/>
          </p:nvPr>
        </p:nvGraphicFramePr>
        <p:xfrm>
          <a:off x="435430" y="1257300"/>
          <a:ext cx="11222181" cy="5127172"/>
        </p:xfrm>
        <a:graphic>
          <a:graphicData uri="http://schemas.openxmlformats.org/drawingml/2006/table">
            <a:tbl>
              <a:tblPr firstRow="1" firstCol="1" bandRow="1">
                <a:tableStyleId>{5C22544A-7EE6-4342-B048-85BDC9FD1C3A}</a:tableStyleId>
              </a:tblPr>
              <a:tblGrid>
                <a:gridCol w="2083181">
                  <a:extLst>
                    <a:ext uri="{9D8B030D-6E8A-4147-A177-3AD203B41FA5}">
                      <a16:colId xmlns:a16="http://schemas.microsoft.com/office/drawing/2014/main" val="4135226345"/>
                    </a:ext>
                  </a:extLst>
                </a:gridCol>
                <a:gridCol w="6128084">
                  <a:extLst>
                    <a:ext uri="{9D8B030D-6E8A-4147-A177-3AD203B41FA5}">
                      <a16:colId xmlns:a16="http://schemas.microsoft.com/office/drawing/2014/main" val="62492433"/>
                    </a:ext>
                  </a:extLst>
                </a:gridCol>
                <a:gridCol w="3010916">
                  <a:extLst>
                    <a:ext uri="{9D8B030D-6E8A-4147-A177-3AD203B41FA5}">
                      <a16:colId xmlns:a16="http://schemas.microsoft.com/office/drawing/2014/main" val="946050379"/>
                    </a:ext>
                  </a:extLst>
                </a:gridCol>
              </a:tblGrid>
              <a:tr h="597946">
                <a:tc>
                  <a:txBody>
                    <a:bodyPr/>
                    <a:lstStyle/>
                    <a:p>
                      <a:pPr marL="0" marR="0">
                        <a:spcBef>
                          <a:spcPts val="0"/>
                        </a:spcBef>
                        <a:spcAft>
                          <a:spcPts val="0"/>
                        </a:spcAft>
                      </a:pPr>
                      <a:r>
                        <a:rPr lang="en-US" sz="2400" kern="0">
                          <a:effectLst/>
                        </a:rPr>
                        <a:t>Model</a:t>
                      </a:r>
                      <a:endParaRPr lang="en-US" sz="2400" kern="10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0">
                          <a:effectLst/>
                        </a:rPr>
                        <a:t>Filenames</a:t>
                      </a:r>
                      <a:endParaRPr lang="en-US" sz="2400" kern="10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0">
                          <a:effectLst/>
                        </a:rPr>
                        <a:t>Task</a:t>
                      </a:r>
                      <a:endParaRPr lang="en-US" sz="2400" kern="10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extLst>
                  <a:ext uri="{0D108BD9-81ED-4DB2-BD59-A6C34878D82A}">
                    <a16:rowId xmlns:a16="http://schemas.microsoft.com/office/drawing/2014/main" val="167655193"/>
                  </a:ext>
                </a:extLst>
              </a:tr>
              <a:tr h="855127">
                <a:tc>
                  <a:txBody>
                    <a:bodyPr/>
                    <a:lstStyle/>
                    <a:p>
                      <a:pPr marL="0" marR="0">
                        <a:spcBef>
                          <a:spcPts val="0"/>
                        </a:spcBef>
                        <a:spcAft>
                          <a:spcPts val="0"/>
                        </a:spcAft>
                      </a:pPr>
                      <a:r>
                        <a:rPr lang="en-US" sz="2400" kern="0">
                          <a:effectLst/>
                        </a:rPr>
                        <a:t>YOLO11</a:t>
                      </a:r>
                      <a:endParaRPr lang="en-US" sz="2400" kern="10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0">
                          <a:effectLst/>
                        </a:rPr>
                        <a:t>yolo11n.pt yolo11s.pt yolo11m.pt yolo11l.pt yolo11x.pt</a:t>
                      </a:r>
                      <a:endParaRPr lang="en-US" sz="2400" kern="10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0">
                          <a:effectLst/>
                          <a:hlinkClick r:id="rId2"/>
                        </a:rPr>
                        <a:t>Detection</a:t>
                      </a:r>
                      <a:endParaRPr lang="en-US" sz="2400" kern="10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extLst>
                  <a:ext uri="{0D108BD9-81ED-4DB2-BD59-A6C34878D82A}">
                    <a16:rowId xmlns:a16="http://schemas.microsoft.com/office/drawing/2014/main" val="3741569473"/>
                  </a:ext>
                </a:extLst>
              </a:tr>
              <a:tr h="906564">
                <a:tc>
                  <a:txBody>
                    <a:bodyPr/>
                    <a:lstStyle/>
                    <a:p>
                      <a:pPr marL="0" marR="0">
                        <a:spcBef>
                          <a:spcPts val="0"/>
                        </a:spcBef>
                        <a:spcAft>
                          <a:spcPts val="0"/>
                        </a:spcAft>
                      </a:pPr>
                      <a:r>
                        <a:rPr lang="en-US" sz="2400" kern="0" dirty="0">
                          <a:effectLst/>
                        </a:rPr>
                        <a:t>YOLO11-seg</a:t>
                      </a:r>
                      <a:endParaRPr lang="en-US" sz="2400" kern="100" dirty="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0">
                          <a:effectLst/>
                        </a:rPr>
                        <a:t>yolo11n-seg.pt yolo11s-seg.pt yolo11m-seg.pt yolo11l-seg.pt yolo11x-seg.pt</a:t>
                      </a:r>
                      <a:endParaRPr lang="en-US" sz="2400" kern="10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0">
                          <a:effectLst/>
                          <a:hlinkClick r:id="rId3"/>
                        </a:rPr>
                        <a:t>Instance Segmentation</a:t>
                      </a:r>
                      <a:endParaRPr lang="en-US" sz="2400" kern="10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extLst>
                  <a:ext uri="{0D108BD9-81ED-4DB2-BD59-A6C34878D82A}">
                    <a16:rowId xmlns:a16="http://schemas.microsoft.com/office/drawing/2014/main" val="3226132140"/>
                  </a:ext>
                </a:extLst>
              </a:tr>
              <a:tr h="906564">
                <a:tc>
                  <a:txBody>
                    <a:bodyPr/>
                    <a:lstStyle/>
                    <a:p>
                      <a:pPr marL="0" marR="0">
                        <a:spcBef>
                          <a:spcPts val="0"/>
                        </a:spcBef>
                        <a:spcAft>
                          <a:spcPts val="0"/>
                        </a:spcAft>
                      </a:pPr>
                      <a:r>
                        <a:rPr lang="en-US" sz="2400" kern="0">
                          <a:effectLst/>
                        </a:rPr>
                        <a:t>YOLO11-pose</a:t>
                      </a:r>
                      <a:endParaRPr lang="en-US" sz="2400" kern="10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0">
                          <a:effectLst/>
                        </a:rPr>
                        <a:t>yolo11n-pose.pt yolo11s-pose.pt yolo11m-pose.pt yolo11l-pose.pt yolo11x-pose.pt</a:t>
                      </a:r>
                      <a:endParaRPr lang="en-US" sz="2400" kern="10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0" dirty="0">
                          <a:effectLst/>
                          <a:hlinkClick r:id="rId4"/>
                        </a:rPr>
                        <a:t>Pose/Keypoints</a:t>
                      </a:r>
                      <a:endParaRPr lang="en-US" sz="2400" kern="100" dirty="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extLst>
                  <a:ext uri="{0D108BD9-81ED-4DB2-BD59-A6C34878D82A}">
                    <a16:rowId xmlns:a16="http://schemas.microsoft.com/office/drawing/2014/main" val="2895576539"/>
                  </a:ext>
                </a:extLst>
              </a:tr>
              <a:tr h="906564">
                <a:tc>
                  <a:txBody>
                    <a:bodyPr/>
                    <a:lstStyle/>
                    <a:p>
                      <a:pPr marL="0" marR="0">
                        <a:spcBef>
                          <a:spcPts val="0"/>
                        </a:spcBef>
                        <a:spcAft>
                          <a:spcPts val="0"/>
                        </a:spcAft>
                      </a:pPr>
                      <a:r>
                        <a:rPr lang="en-US" sz="2400" kern="0">
                          <a:effectLst/>
                        </a:rPr>
                        <a:t>YOLO11-obb</a:t>
                      </a:r>
                      <a:endParaRPr lang="en-US" sz="2400" kern="10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0">
                          <a:effectLst/>
                        </a:rPr>
                        <a:t>yolo11n-obb.pt yolo11s-obb.pt yolo11m-obb.pt yolo11l-obb.pt yolo11x-obb.pt</a:t>
                      </a:r>
                      <a:endParaRPr lang="en-US" sz="2400" kern="10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0">
                          <a:effectLst/>
                          <a:hlinkClick r:id="rId5"/>
                        </a:rPr>
                        <a:t>Oriented Detection</a:t>
                      </a:r>
                      <a:endParaRPr lang="en-US" sz="2400" kern="10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extLst>
                  <a:ext uri="{0D108BD9-81ED-4DB2-BD59-A6C34878D82A}">
                    <a16:rowId xmlns:a16="http://schemas.microsoft.com/office/drawing/2014/main" val="3515138587"/>
                  </a:ext>
                </a:extLst>
              </a:tr>
              <a:tr h="906564">
                <a:tc>
                  <a:txBody>
                    <a:bodyPr/>
                    <a:lstStyle/>
                    <a:p>
                      <a:pPr marL="0" marR="0">
                        <a:spcBef>
                          <a:spcPts val="0"/>
                        </a:spcBef>
                        <a:spcAft>
                          <a:spcPts val="0"/>
                        </a:spcAft>
                      </a:pPr>
                      <a:r>
                        <a:rPr lang="en-US" sz="2400" kern="0">
                          <a:effectLst/>
                        </a:rPr>
                        <a:t>YOLO11-cls</a:t>
                      </a:r>
                      <a:endParaRPr lang="en-US" sz="2400" kern="10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0">
                          <a:effectLst/>
                        </a:rPr>
                        <a:t>yolo11n-cls.pt yolo11s-cls.pt yolo11m-cls.pt yolo11l-cls.pt yolo11x-cls.pt</a:t>
                      </a:r>
                      <a:endParaRPr lang="en-US" sz="2400" kern="10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0" dirty="0">
                          <a:effectLst/>
                          <a:hlinkClick r:id="rId6"/>
                        </a:rPr>
                        <a:t>Classification</a:t>
                      </a:r>
                      <a:endParaRPr lang="en-US" sz="2400" kern="100" dirty="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extLst>
                  <a:ext uri="{0D108BD9-81ED-4DB2-BD59-A6C34878D82A}">
                    <a16:rowId xmlns:a16="http://schemas.microsoft.com/office/drawing/2014/main" val="700894638"/>
                  </a:ext>
                </a:extLst>
              </a:tr>
            </a:tbl>
          </a:graphicData>
        </a:graphic>
      </p:graphicFrame>
      <p:sp>
        <p:nvSpPr>
          <p:cNvPr id="8" name="TextBox 7">
            <a:extLst>
              <a:ext uri="{FF2B5EF4-FFF2-40B4-BE49-F238E27FC236}">
                <a16:creationId xmlns:a16="http://schemas.microsoft.com/office/drawing/2014/main" id="{80471A18-EBED-67BB-2849-1DB5039D3915}"/>
              </a:ext>
            </a:extLst>
          </p:cNvPr>
          <p:cNvSpPr txBox="1"/>
          <p:nvPr/>
        </p:nvSpPr>
        <p:spPr>
          <a:xfrm>
            <a:off x="834189" y="6560328"/>
            <a:ext cx="10619874"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7"/>
              </a:rPr>
              <a:t>https://docs.ultralytics.com/models/yolo11/</a:t>
            </a:r>
            <a:endParaRPr lang="en-US" sz="1000" dirty="0">
              <a:solidFill>
                <a:schemeClr val="bg1">
                  <a:lumMod val="75000"/>
                </a:schemeClr>
              </a:solidFill>
            </a:endParaRPr>
          </a:p>
        </p:txBody>
      </p:sp>
    </p:spTree>
    <p:extLst>
      <p:ext uri="{BB962C8B-B14F-4D97-AF65-F5344CB8AC3E}">
        <p14:creationId xmlns:p14="http://schemas.microsoft.com/office/powerpoint/2010/main" val="3417236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120816"/>
            <a:ext cx="11222181" cy="1355057"/>
          </a:xfrm>
        </p:spPr>
        <p:txBody>
          <a:bodyPr>
            <a:normAutofit fontScale="90000"/>
          </a:bodyPr>
          <a:lstStyle/>
          <a:p>
            <a:r>
              <a:rPr lang="en-US" dirty="0"/>
              <a:t>YOLO11 Performance </a:t>
            </a:r>
            <a:br>
              <a:rPr lang="en-US" dirty="0"/>
            </a:br>
            <a:r>
              <a:rPr lang="en-US" dirty="0"/>
              <a:t>Detection (COCO)</a:t>
            </a:r>
            <a:endParaRPr lang="en-US" sz="2700" dirty="0"/>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33</a:t>
            </a:fld>
            <a:endParaRPr lang="en-US"/>
          </a:p>
        </p:txBody>
      </p:sp>
      <p:graphicFrame>
        <p:nvGraphicFramePr>
          <p:cNvPr id="8" name="Content Placeholder 7">
            <a:extLst>
              <a:ext uri="{FF2B5EF4-FFF2-40B4-BE49-F238E27FC236}">
                <a16:creationId xmlns:a16="http://schemas.microsoft.com/office/drawing/2014/main" id="{27299D6B-3395-024F-A5F6-942A6A333FBA}"/>
              </a:ext>
            </a:extLst>
          </p:cNvPr>
          <p:cNvGraphicFramePr>
            <a:graphicFrameLocks noGrp="1"/>
          </p:cNvGraphicFramePr>
          <p:nvPr>
            <p:ph idx="1"/>
          </p:nvPr>
        </p:nvGraphicFramePr>
        <p:xfrm>
          <a:off x="288757" y="2197766"/>
          <a:ext cx="11564064" cy="4066540"/>
        </p:xfrm>
        <a:graphic>
          <a:graphicData uri="http://schemas.openxmlformats.org/drawingml/2006/table">
            <a:tbl>
              <a:tblPr firstRow="1" firstCol="1" bandRow="1">
                <a:tableStyleId>{5C22544A-7EE6-4342-B048-85BDC9FD1C3A}</a:tableStyleId>
              </a:tblPr>
              <a:tblGrid>
                <a:gridCol w="1840098">
                  <a:extLst>
                    <a:ext uri="{9D8B030D-6E8A-4147-A177-3AD203B41FA5}">
                      <a16:colId xmlns:a16="http://schemas.microsoft.com/office/drawing/2014/main" val="42893390"/>
                    </a:ext>
                  </a:extLst>
                </a:gridCol>
                <a:gridCol w="1463921">
                  <a:extLst>
                    <a:ext uri="{9D8B030D-6E8A-4147-A177-3AD203B41FA5}">
                      <a16:colId xmlns:a16="http://schemas.microsoft.com/office/drawing/2014/main" val="2901518549"/>
                    </a:ext>
                  </a:extLst>
                </a:gridCol>
                <a:gridCol w="1572781">
                  <a:extLst>
                    <a:ext uri="{9D8B030D-6E8A-4147-A177-3AD203B41FA5}">
                      <a16:colId xmlns:a16="http://schemas.microsoft.com/office/drawing/2014/main" val="1166393591"/>
                    </a:ext>
                  </a:extLst>
                </a:gridCol>
                <a:gridCol w="2053390">
                  <a:extLst>
                    <a:ext uri="{9D8B030D-6E8A-4147-A177-3AD203B41FA5}">
                      <a16:colId xmlns:a16="http://schemas.microsoft.com/office/drawing/2014/main" val="435418407"/>
                    </a:ext>
                  </a:extLst>
                </a:gridCol>
                <a:gridCol w="1780673">
                  <a:extLst>
                    <a:ext uri="{9D8B030D-6E8A-4147-A177-3AD203B41FA5}">
                      <a16:colId xmlns:a16="http://schemas.microsoft.com/office/drawing/2014/main" val="3939076987"/>
                    </a:ext>
                  </a:extLst>
                </a:gridCol>
                <a:gridCol w="1379621">
                  <a:extLst>
                    <a:ext uri="{9D8B030D-6E8A-4147-A177-3AD203B41FA5}">
                      <a16:colId xmlns:a16="http://schemas.microsoft.com/office/drawing/2014/main" val="1960517880"/>
                    </a:ext>
                  </a:extLst>
                </a:gridCol>
                <a:gridCol w="1473580">
                  <a:extLst>
                    <a:ext uri="{9D8B030D-6E8A-4147-A177-3AD203B41FA5}">
                      <a16:colId xmlns:a16="http://schemas.microsoft.com/office/drawing/2014/main" val="487677380"/>
                    </a:ext>
                  </a:extLst>
                </a:gridCol>
              </a:tblGrid>
              <a:tr h="983523">
                <a:tc>
                  <a:txBody>
                    <a:bodyPr/>
                    <a:lstStyle/>
                    <a:p>
                      <a:pPr marL="0" marR="0">
                        <a:spcBef>
                          <a:spcPts val="0"/>
                        </a:spcBef>
                        <a:spcAft>
                          <a:spcPts val="0"/>
                        </a:spcAft>
                      </a:pPr>
                      <a:r>
                        <a:rPr lang="en-US" sz="2600" kern="100" dirty="0">
                          <a:effectLst/>
                        </a:rPr>
                        <a:t>Model</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size</a:t>
                      </a:r>
                      <a:br>
                        <a:rPr lang="en-US" sz="2600" kern="100" dirty="0">
                          <a:effectLst/>
                        </a:rPr>
                      </a:br>
                      <a:r>
                        <a:rPr lang="en-US" sz="2600" kern="100" baseline="30000" dirty="0">
                          <a:effectLst/>
                        </a:rPr>
                        <a:t>(pixels)</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err="1">
                          <a:effectLst/>
                        </a:rPr>
                        <a:t>mAP</a:t>
                      </a:r>
                      <a:r>
                        <a:rPr lang="en-US" sz="2600" kern="100" baseline="30000" dirty="0" err="1">
                          <a:effectLst/>
                        </a:rPr>
                        <a:t>val</a:t>
                      </a:r>
                      <a:br>
                        <a:rPr lang="en-US" sz="2600" kern="100" baseline="30000" dirty="0">
                          <a:effectLst/>
                        </a:rPr>
                      </a:br>
                      <a:r>
                        <a:rPr lang="en-US" sz="2600" kern="100" baseline="30000" dirty="0">
                          <a:effectLst/>
                        </a:rPr>
                        <a:t>50-95</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Speed</a:t>
                      </a:r>
                      <a:br>
                        <a:rPr lang="en-US" sz="2600" kern="100" dirty="0">
                          <a:effectLst/>
                        </a:rPr>
                      </a:br>
                      <a:r>
                        <a:rPr lang="en-US" sz="2600" kern="100" baseline="30000" dirty="0">
                          <a:effectLst/>
                        </a:rPr>
                        <a:t>CPU ONNX</a:t>
                      </a:r>
                      <a:br>
                        <a:rPr lang="en-US" sz="2600" kern="100" baseline="30000" dirty="0">
                          <a:effectLst/>
                        </a:rPr>
                      </a:br>
                      <a:r>
                        <a:rPr lang="en-US" sz="2600" kern="100" baseline="30000" dirty="0">
                          <a:effectLst/>
                        </a:rPr>
                        <a:t>(</a:t>
                      </a:r>
                      <a:r>
                        <a:rPr lang="en-US" sz="2600" kern="100" baseline="30000" dirty="0" err="1">
                          <a:effectLst/>
                        </a:rPr>
                        <a:t>ms</a:t>
                      </a:r>
                      <a:r>
                        <a:rPr lang="en-US" sz="2600" kern="100" baseline="30000" dirty="0">
                          <a:effectLst/>
                        </a:rPr>
                        <a:t>)</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Speed</a:t>
                      </a:r>
                      <a:br>
                        <a:rPr lang="en-US" sz="2600" kern="100" dirty="0">
                          <a:effectLst/>
                        </a:rPr>
                      </a:br>
                      <a:r>
                        <a:rPr lang="en-US" sz="2600" kern="100" baseline="30000" dirty="0">
                          <a:effectLst/>
                        </a:rPr>
                        <a:t>T4 TensorRT10</a:t>
                      </a:r>
                      <a:br>
                        <a:rPr lang="en-US" sz="2600" kern="100" baseline="30000" dirty="0">
                          <a:effectLst/>
                        </a:rPr>
                      </a:br>
                      <a:r>
                        <a:rPr lang="en-US" sz="2600" kern="100" baseline="30000" dirty="0">
                          <a:effectLst/>
                        </a:rPr>
                        <a:t>(</a:t>
                      </a:r>
                      <a:r>
                        <a:rPr lang="en-US" sz="2600" kern="100" baseline="30000" dirty="0" err="1">
                          <a:effectLst/>
                        </a:rPr>
                        <a:t>ms</a:t>
                      </a:r>
                      <a:r>
                        <a:rPr lang="en-US" sz="2600" kern="100" baseline="30000" dirty="0">
                          <a:effectLst/>
                        </a:rPr>
                        <a:t>)</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params</a:t>
                      </a:r>
                      <a:br>
                        <a:rPr lang="en-US" sz="2600" kern="100" dirty="0">
                          <a:effectLst/>
                        </a:rPr>
                      </a:br>
                      <a:r>
                        <a:rPr lang="en-US" sz="2600" kern="100" baseline="30000" dirty="0">
                          <a:effectLst/>
                        </a:rPr>
                        <a:t>(M)</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FLOPs</a:t>
                      </a:r>
                      <a:br>
                        <a:rPr lang="en-US" sz="2600" kern="100" dirty="0">
                          <a:effectLst/>
                        </a:rPr>
                      </a:br>
                      <a:r>
                        <a:rPr lang="en-US" sz="2600" kern="100" baseline="30000" dirty="0">
                          <a:effectLst/>
                        </a:rPr>
                        <a:t>(B)</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1236403793"/>
                  </a:ext>
                </a:extLst>
              </a:tr>
              <a:tr h="528714">
                <a:tc>
                  <a:txBody>
                    <a:bodyPr/>
                    <a:lstStyle/>
                    <a:p>
                      <a:pPr marL="0" marR="0">
                        <a:spcBef>
                          <a:spcPts val="0"/>
                        </a:spcBef>
                        <a:spcAft>
                          <a:spcPts val="0"/>
                        </a:spcAft>
                      </a:pPr>
                      <a:r>
                        <a:rPr lang="en-US" sz="2600" u="sng" kern="100" dirty="0">
                          <a:effectLst/>
                          <a:hlinkClick r:id="rId2"/>
                        </a:rPr>
                        <a:t>YOLO11n</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600" kern="100" dirty="0">
                          <a:effectLst/>
                        </a:rPr>
                        <a:t>640</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solidFill>
                            <a:srgbClr val="C00000"/>
                          </a:solidFill>
                          <a:effectLst/>
                        </a:rPr>
                        <a:t>39.5</a:t>
                      </a:r>
                      <a:endParaRPr lang="en-US" sz="26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a:effectLst/>
                        </a:rPr>
                        <a:t>56.1 ± 0.8</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a:effectLst/>
                        </a:rPr>
                        <a:t>1.5 ± 0.0</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2.6</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6.5</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388735923"/>
                  </a:ext>
                </a:extLst>
              </a:tr>
              <a:tr h="528714">
                <a:tc>
                  <a:txBody>
                    <a:bodyPr/>
                    <a:lstStyle/>
                    <a:p>
                      <a:pPr marL="0" marR="0">
                        <a:spcBef>
                          <a:spcPts val="0"/>
                        </a:spcBef>
                        <a:spcAft>
                          <a:spcPts val="0"/>
                        </a:spcAft>
                      </a:pPr>
                      <a:r>
                        <a:rPr lang="en-US" sz="2600" u="sng" kern="100" dirty="0">
                          <a:effectLst/>
                          <a:hlinkClick r:id="rId3"/>
                        </a:rPr>
                        <a:t>YOLO11s</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600" kern="100">
                          <a:effectLst/>
                        </a:rPr>
                        <a:t>640</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solidFill>
                            <a:srgbClr val="C00000"/>
                          </a:solidFill>
                          <a:effectLst/>
                        </a:rPr>
                        <a:t>47.0</a:t>
                      </a:r>
                      <a:endParaRPr lang="en-US" sz="26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90.0 ± 1.2</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a:effectLst/>
                        </a:rPr>
                        <a:t>2.5 ± 0.0</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a:effectLst/>
                        </a:rPr>
                        <a:t>9.4</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21.5</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4032340959"/>
                  </a:ext>
                </a:extLst>
              </a:tr>
              <a:tr h="528714">
                <a:tc>
                  <a:txBody>
                    <a:bodyPr/>
                    <a:lstStyle/>
                    <a:p>
                      <a:pPr marL="0" marR="0">
                        <a:spcBef>
                          <a:spcPts val="0"/>
                        </a:spcBef>
                        <a:spcAft>
                          <a:spcPts val="0"/>
                        </a:spcAft>
                      </a:pPr>
                      <a:r>
                        <a:rPr lang="en-US" sz="2600" u="sng" kern="100" dirty="0">
                          <a:effectLst/>
                          <a:hlinkClick r:id="rId4"/>
                        </a:rPr>
                        <a:t>YOLO11m</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600" kern="100">
                          <a:effectLst/>
                        </a:rPr>
                        <a:t>640</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solidFill>
                            <a:srgbClr val="C00000"/>
                          </a:solidFill>
                          <a:effectLst/>
                        </a:rPr>
                        <a:t>51.5</a:t>
                      </a:r>
                      <a:endParaRPr lang="en-US" sz="26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183.2 ± 2.0</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4.7 ± 0.1</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a:effectLst/>
                        </a:rPr>
                        <a:t>20.1</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68.0</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2672558409"/>
                  </a:ext>
                </a:extLst>
              </a:tr>
              <a:tr h="528714">
                <a:tc>
                  <a:txBody>
                    <a:bodyPr/>
                    <a:lstStyle/>
                    <a:p>
                      <a:pPr marL="0" marR="0">
                        <a:spcBef>
                          <a:spcPts val="0"/>
                        </a:spcBef>
                        <a:spcAft>
                          <a:spcPts val="0"/>
                        </a:spcAft>
                      </a:pPr>
                      <a:r>
                        <a:rPr lang="en-US" sz="2600" u="sng" kern="100" dirty="0">
                          <a:effectLst/>
                          <a:hlinkClick r:id="rId5"/>
                        </a:rPr>
                        <a:t>YOLO11l</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600" kern="100">
                          <a:effectLst/>
                        </a:rPr>
                        <a:t>640</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solidFill>
                            <a:srgbClr val="C00000"/>
                          </a:solidFill>
                          <a:effectLst/>
                        </a:rPr>
                        <a:t>53.4</a:t>
                      </a:r>
                      <a:endParaRPr lang="en-US" sz="26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a:effectLst/>
                        </a:rPr>
                        <a:t>238.6 ± 1.4</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6.2 ± 0.1</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25.3</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86.9</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2485216908"/>
                  </a:ext>
                </a:extLst>
              </a:tr>
              <a:tr h="528714">
                <a:tc>
                  <a:txBody>
                    <a:bodyPr/>
                    <a:lstStyle/>
                    <a:p>
                      <a:pPr marL="0" marR="0">
                        <a:spcBef>
                          <a:spcPts val="0"/>
                        </a:spcBef>
                        <a:spcAft>
                          <a:spcPts val="0"/>
                        </a:spcAft>
                      </a:pPr>
                      <a:r>
                        <a:rPr lang="en-US" sz="2600" u="sng" kern="100" dirty="0">
                          <a:effectLst/>
                          <a:hlinkClick r:id="rId6"/>
                        </a:rPr>
                        <a:t>YOLO11x</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600" kern="100">
                          <a:effectLst/>
                        </a:rPr>
                        <a:t>640</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b="1" kern="100" dirty="0">
                          <a:solidFill>
                            <a:srgbClr val="C00000"/>
                          </a:solidFill>
                          <a:effectLst/>
                        </a:rPr>
                        <a:t>54.7</a:t>
                      </a:r>
                      <a:endParaRPr lang="en-US" sz="2600" b="1"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a:effectLst/>
                        </a:rPr>
                        <a:t>462.8 ± 6.7</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a:effectLst/>
                        </a:rPr>
                        <a:t>11.3 ± 0.2</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a:effectLst/>
                        </a:rPr>
                        <a:t>56.9</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194.9</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2299330322"/>
                  </a:ext>
                </a:extLst>
              </a:tr>
            </a:tbl>
          </a:graphicData>
        </a:graphic>
      </p:graphicFrame>
      <p:sp>
        <p:nvSpPr>
          <p:cNvPr id="10" name="TextBox 9">
            <a:extLst>
              <a:ext uri="{FF2B5EF4-FFF2-40B4-BE49-F238E27FC236}">
                <a16:creationId xmlns:a16="http://schemas.microsoft.com/office/drawing/2014/main" id="{56B2DA9F-CECB-10AB-F370-B44A027083C7}"/>
              </a:ext>
            </a:extLst>
          </p:cNvPr>
          <p:cNvSpPr txBox="1"/>
          <p:nvPr/>
        </p:nvSpPr>
        <p:spPr>
          <a:xfrm>
            <a:off x="339179" y="1393747"/>
            <a:ext cx="11513642" cy="830997"/>
          </a:xfrm>
          <a:prstGeom prst="rect">
            <a:avLst/>
          </a:prstGeom>
          <a:noFill/>
        </p:spPr>
        <p:txBody>
          <a:bodyPr wrap="square">
            <a:spAutoFit/>
          </a:bodyPr>
          <a:lstStyle/>
          <a:p>
            <a:pPr algn="ctr"/>
            <a:r>
              <a:rPr lang="en-US" sz="2400" dirty="0"/>
              <a:t>Object detection: identifying the location and class of objects in an image or video stream (80 pre-trained classes)</a:t>
            </a:r>
          </a:p>
        </p:txBody>
      </p:sp>
      <p:sp>
        <p:nvSpPr>
          <p:cNvPr id="11" name="TextBox 10">
            <a:extLst>
              <a:ext uri="{FF2B5EF4-FFF2-40B4-BE49-F238E27FC236}">
                <a16:creationId xmlns:a16="http://schemas.microsoft.com/office/drawing/2014/main" id="{13F2C56C-6D35-A645-3B51-A9BF3FDE1556}"/>
              </a:ext>
            </a:extLst>
          </p:cNvPr>
          <p:cNvSpPr txBox="1"/>
          <p:nvPr/>
        </p:nvSpPr>
        <p:spPr>
          <a:xfrm>
            <a:off x="834189" y="6560328"/>
            <a:ext cx="10619874"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7"/>
              </a:rPr>
              <a:t>https://docs.ultralytics.com/models/yolo11/</a:t>
            </a:r>
            <a:endParaRPr lang="en-US" sz="1000" dirty="0">
              <a:solidFill>
                <a:schemeClr val="bg1">
                  <a:lumMod val="75000"/>
                </a:schemeClr>
              </a:solidFill>
            </a:endParaRPr>
          </a:p>
        </p:txBody>
      </p:sp>
      <p:pic>
        <p:nvPicPr>
          <p:cNvPr id="13" name="Picture 12">
            <a:extLst>
              <a:ext uri="{FF2B5EF4-FFF2-40B4-BE49-F238E27FC236}">
                <a16:creationId xmlns:a16="http://schemas.microsoft.com/office/drawing/2014/main" id="{C5519762-D780-97C2-B3B4-1DDF2A90C09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38157" y="160560"/>
            <a:ext cx="2914664" cy="1265578"/>
          </a:xfrm>
          <a:prstGeom prst="rect">
            <a:avLst/>
          </a:prstGeom>
        </p:spPr>
      </p:pic>
      <p:pic>
        <p:nvPicPr>
          <p:cNvPr id="16" name="Picture 15">
            <a:extLst>
              <a:ext uri="{FF2B5EF4-FFF2-40B4-BE49-F238E27FC236}">
                <a16:creationId xmlns:a16="http://schemas.microsoft.com/office/drawing/2014/main" id="{C22DD7BE-1FF9-52E6-5672-AE1473109CA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9179" y="13063"/>
            <a:ext cx="1200409" cy="1457640"/>
          </a:xfrm>
          <a:prstGeom prst="rect">
            <a:avLst/>
          </a:prstGeom>
        </p:spPr>
      </p:pic>
    </p:spTree>
    <p:extLst>
      <p:ext uri="{BB962C8B-B14F-4D97-AF65-F5344CB8AC3E}">
        <p14:creationId xmlns:p14="http://schemas.microsoft.com/office/powerpoint/2010/main" val="25057845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120816"/>
            <a:ext cx="11222181" cy="1355057"/>
          </a:xfrm>
        </p:spPr>
        <p:txBody>
          <a:bodyPr>
            <a:normAutofit fontScale="90000"/>
          </a:bodyPr>
          <a:lstStyle/>
          <a:p>
            <a:r>
              <a:rPr lang="en-US" dirty="0"/>
              <a:t>YOLO11 Performance </a:t>
            </a:r>
            <a:br>
              <a:rPr lang="en-US" dirty="0"/>
            </a:br>
            <a:r>
              <a:rPr lang="en-US" dirty="0"/>
              <a:t>Segmentation (COCO)</a:t>
            </a:r>
            <a:endParaRPr lang="en-US" sz="2700" dirty="0"/>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34</a:t>
            </a:fld>
            <a:endParaRPr lang="en-US"/>
          </a:p>
        </p:txBody>
      </p:sp>
      <p:graphicFrame>
        <p:nvGraphicFramePr>
          <p:cNvPr id="6" name="Content Placeholder 5">
            <a:extLst>
              <a:ext uri="{FF2B5EF4-FFF2-40B4-BE49-F238E27FC236}">
                <a16:creationId xmlns:a16="http://schemas.microsoft.com/office/drawing/2014/main" id="{DF670FA4-B9E6-3027-2995-DBBF53E70B61}"/>
              </a:ext>
            </a:extLst>
          </p:cNvPr>
          <p:cNvGraphicFramePr>
            <a:graphicFrameLocks noGrp="1"/>
          </p:cNvGraphicFramePr>
          <p:nvPr>
            <p:ph idx="1"/>
          </p:nvPr>
        </p:nvGraphicFramePr>
        <p:xfrm>
          <a:off x="435430" y="2181721"/>
          <a:ext cx="11321144" cy="3914140"/>
        </p:xfrm>
        <a:graphic>
          <a:graphicData uri="http://schemas.openxmlformats.org/drawingml/2006/table">
            <a:tbl>
              <a:tblPr firstRow="1" firstCol="1" bandRow="1">
                <a:tableStyleId>{5C22544A-7EE6-4342-B048-85BDC9FD1C3A}</a:tableStyleId>
              </a:tblPr>
              <a:tblGrid>
                <a:gridCol w="2051096">
                  <a:extLst>
                    <a:ext uri="{9D8B030D-6E8A-4147-A177-3AD203B41FA5}">
                      <a16:colId xmlns:a16="http://schemas.microsoft.com/office/drawing/2014/main" val="1870890691"/>
                    </a:ext>
                  </a:extLst>
                </a:gridCol>
                <a:gridCol w="1010653">
                  <a:extLst>
                    <a:ext uri="{9D8B030D-6E8A-4147-A177-3AD203B41FA5}">
                      <a16:colId xmlns:a16="http://schemas.microsoft.com/office/drawing/2014/main" val="2348238317"/>
                    </a:ext>
                  </a:extLst>
                </a:gridCol>
                <a:gridCol w="1251284">
                  <a:extLst>
                    <a:ext uri="{9D8B030D-6E8A-4147-A177-3AD203B41FA5}">
                      <a16:colId xmlns:a16="http://schemas.microsoft.com/office/drawing/2014/main" val="1585532721"/>
                    </a:ext>
                  </a:extLst>
                </a:gridCol>
                <a:gridCol w="1347539">
                  <a:extLst>
                    <a:ext uri="{9D8B030D-6E8A-4147-A177-3AD203B41FA5}">
                      <a16:colId xmlns:a16="http://schemas.microsoft.com/office/drawing/2014/main" val="1583075387"/>
                    </a:ext>
                  </a:extLst>
                </a:gridCol>
                <a:gridCol w="1556082">
                  <a:extLst>
                    <a:ext uri="{9D8B030D-6E8A-4147-A177-3AD203B41FA5}">
                      <a16:colId xmlns:a16="http://schemas.microsoft.com/office/drawing/2014/main" val="4199547158"/>
                    </a:ext>
                  </a:extLst>
                </a:gridCol>
                <a:gridCol w="1572127">
                  <a:extLst>
                    <a:ext uri="{9D8B030D-6E8A-4147-A177-3AD203B41FA5}">
                      <a16:colId xmlns:a16="http://schemas.microsoft.com/office/drawing/2014/main" val="1006061351"/>
                    </a:ext>
                  </a:extLst>
                </a:gridCol>
                <a:gridCol w="1315452">
                  <a:extLst>
                    <a:ext uri="{9D8B030D-6E8A-4147-A177-3AD203B41FA5}">
                      <a16:colId xmlns:a16="http://schemas.microsoft.com/office/drawing/2014/main" val="950944516"/>
                    </a:ext>
                  </a:extLst>
                </a:gridCol>
                <a:gridCol w="1216911">
                  <a:extLst>
                    <a:ext uri="{9D8B030D-6E8A-4147-A177-3AD203B41FA5}">
                      <a16:colId xmlns:a16="http://schemas.microsoft.com/office/drawing/2014/main" val="1159878786"/>
                    </a:ext>
                  </a:extLst>
                </a:gridCol>
              </a:tblGrid>
              <a:tr h="0">
                <a:tc>
                  <a:txBody>
                    <a:bodyPr/>
                    <a:lstStyle/>
                    <a:p>
                      <a:pPr marL="0" marR="0">
                        <a:spcBef>
                          <a:spcPts val="0"/>
                        </a:spcBef>
                        <a:spcAft>
                          <a:spcPts val="0"/>
                        </a:spcAft>
                      </a:pPr>
                      <a:r>
                        <a:rPr lang="en-US" sz="2600" kern="100" dirty="0">
                          <a:effectLst/>
                        </a:rPr>
                        <a:t>Model</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size</a:t>
                      </a:r>
                      <a:br>
                        <a:rPr lang="en-US" sz="2600" kern="100" dirty="0">
                          <a:effectLst/>
                        </a:rPr>
                      </a:br>
                      <a:r>
                        <a:rPr lang="en-US" sz="2600" kern="100" baseline="30000" dirty="0">
                          <a:effectLst/>
                        </a:rPr>
                        <a:t>(pixels)</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err="1">
                          <a:effectLst/>
                        </a:rPr>
                        <a:t>mAP</a:t>
                      </a:r>
                      <a:r>
                        <a:rPr lang="en-US" sz="2600" kern="100" baseline="30000" dirty="0" err="1">
                          <a:effectLst/>
                        </a:rPr>
                        <a:t>box</a:t>
                      </a:r>
                      <a:br>
                        <a:rPr lang="en-US" sz="2600" kern="100" baseline="30000" dirty="0">
                          <a:effectLst/>
                        </a:rPr>
                      </a:br>
                      <a:r>
                        <a:rPr lang="en-US" sz="2600" kern="100" baseline="30000" dirty="0">
                          <a:effectLst/>
                        </a:rPr>
                        <a:t>50-95</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err="1">
                          <a:effectLst/>
                        </a:rPr>
                        <a:t>mAP</a:t>
                      </a:r>
                      <a:r>
                        <a:rPr lang="en-US" sz="2600" kern="100" baseline="30000" dirty="0" err="1">
                          <a:effectLst/>
                        </a:rPr>
                        <a:t>mask</a:t>
                      </a:r>
                      <a:br>
                        <a:rPr lang="en-US" sz="2600" kern="100" baseline="30000" dirty="0">
                          <a:effectLst/>
                        </a:rPr>
                      </a:br>
                      <a:r>
                        <a:rPr lang="en-US" sz="2600" kern="100" baseline="30000" dirty="0">
                          <a:effectLst/>
                        </a:rPr>
                        <a:t>50-95</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a:effectLst/>
                        </a:rPr>
                        <a:t>Speed</a:t>
                      </a:r>
                      <a:br>
                        <a:rPr lang="en-US" sz="2600" kern="100">
                          <a:effectLst/>
                        </a:rPr>
                      </a:br>
                      <a:r>
                        <a:rPr lang="en-US" sz="2600" kern="100" baseline="30000">
                          <a:effectLst/>
                        </a:rPr>
                        <a:t>CPU ONNX</a:t>
                      </a:r>
                      <a:br>
                        <a:rPr lang="en-US" sz="2600" kern="100" baseline="30000">
                          <a:effectLst/>
                        </a:rPr>
                      </a:br>
                      <a:r>
                        <a:rPr lang="en-US" sz="2600" kern="100" baseline="30000">
                          <a:effectLst/>
                        </a:rPr>
                        <a:t>(ms)</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a:effectLst/>
                        </a:rPr>
                        <a:t>Speed</a:t>
                      </a:r>
                      <a:br>
                        <a:rPr lang="en-US" sz="2600" kern="100">
                          <a:effectLst/>
                        </a:rPr>
                      </a:br>
                      <a:r>
                        <a:rPr lang="en-US" sz="2600" kern="100" baseline="30000">
                          <a:effectLst/>
                        </a:rPr>
                        <a:t>T4 TensorRT10</a:t>
                      </a:r>
                      <a:br>
                        <a:rPr lang="en-US" sz="2600" kern="100" baseline="30000">
                          <a:effectLst/>
                        </a:rPr>
                      </a:br>
                      <a:r>
                        <a:rPr lang="en-US" sz="2600" kern="100" baseline="30000">
                          <a:effectLst/>
                        </a:rPr>
                        <a:t>(ms)</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a:effectLst/>
                        </a:rPr>
                        <a:t>params</a:t>
                      </a:r>
                      <a:br>
                        <a:rPr lang="en-US" sz="2600" kern="100">
                          <a:effectLst/>
                        </a:rPr>
                      </a:br>
                      <a:r>
                        <a:rPr lang="en-US" sz="2600" kern="100" baseline="30000">
                          <a:effectLst/>
                        </a:rPr>
                        <a:t>(M)</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a:effectLst/>
                        </a:rPr>
                        <a:t>FLOPs</a:t>
                      </a:r>
                      <a:br>
                        <a:rPr lang="en-US" sz="2600" kern="100">
                          <a:effectLst/>
                        </a:rPr>
                      </a:br>
                      <a:r>
                        <a:rPr lang="en-US" sz="2600" kern="100" baseline="30000">
                          <a:effectLst/>
                        </a:rPr>
                        <a:t>(B)</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4180061756"/>
                  </a:ext>
                </a:extLst>
              </a:tr>
              <a:tr h="0">
                <a:tc>
                  <a:txBody>
                    <a:bodyPr/>
                    <a:lstStyle/>
                    <a:p>
                      <a:pPr marL="0" marR="0">
                        <a:spcBef>
                          <a:spcPts val="0"/>
                        </a:spcBef>
                        <a:spcAft>
                          <a:spcPts val="0"/>
                        </a:spcAft>
                      </a:pPr>
                      <a:r>
                        <a:rPr lang="en-US" sz="2400" u="sng" kern="100" dirty="0">
                          <a:effectLst/>
                          <a:hlinkClick r:id="rId2"/>
                        </a:rPr>
                        <a:t>YOLO11n-seg</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dirty="0">
                          <a:effectLst/>
                        </a:rPr>
                        <a:t>640</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38.9</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solidFill>
                            <a:srgbClr val="C00000"/>
                          </a:solidFill>
                          <a:effectLst/>
                        </a:rPr>
                        <a:t>32.0</a:t>
                      </a:r>
                      <a:endParaRPr lang="en-US" sz="24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65.9 ± 1.1</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1.8 ± 0.0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2.9</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10.4</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475270512"/>
                  </a:ext>
                </a:extLst>
              </a:tr>
              <a:tr h="0">
                <a:tc>
                  <a:txBody>
                    <a:bodyPr/>
                    <a:lstStyle/>
                    <a:p>
                      <a:pPr marL="0" marR="0">
                        <a:spcBef>
                          <a:spcPts val="0"/>
                        </a:spcBef>
                        <a:spcAft>
                          <a:spcPts val="0"/>
                        </a:spcAft>
                      </a:pPr>
                      <a:r>
                        <a:rPr lang="en-US" sz="2400" u="sng" kern="100" dirty="0">
                          <a:effectLst/>
                          <a:hlinkClick r:id="rId3"/>
                        </a:rPr>
                        <a:t>YOLO11s-seg</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dirty="0">
                          <a:effectLst/>
                        </a:rPr>
                        <a:t>640</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46.6</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solidFill>
                            <a:srgbClr val="C00000"/>
                          </a:solidFill>
                          <a:effectLst/>
                        </a:rPr>
                        <a:t>37.8</a:t>
                      </a:r>
                      <a:endParaRPr lang="en-US" sz="24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117.6 ± 4.9</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2.9 ± 0.0</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10.1</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35.5</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1146384842"/>
                  </a:ext>
                </a:extLst>
              </a:tr>
              <a:tr h="0">
                <a:tc>
                  <a:txBody>
                    <a:bodyPr/>
                    <a:lstStyle/>
                    <a:p>
                      <a:pPr marL="0" marR="0">
                        <a:spcBef>
                          <a:spcPts val="0"/>
                        </a:spcBef>
                        <a:spcAft>
                          <a:spcPts val="0"/>
                        </a:spcAft>
                      </a:pPr>
                      <a:r>
                        <a:rPr lang="en-US" sz="2400" u="sng" kern="100" dirty="0">
                          <a:effectLst/>
                          <a:hlinkClick r:id="rId4"/>
                        </a:rPr>
                        <a:t>YOLO11m-seg</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a:effectLst/>
                        </a:rPr>
                        <a:t>640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51.5</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solidFill>
                            <a:srgbClr val="C00000"/>
                          </a:solidFill>
                          <a:effectLst/>
                        </a:rPr>
                        <a:t>41.5</a:t>
                      </a:r>
                      <a:endParaRPr lang="en-US" sz="24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281.6 ± 1.2</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6.3 ± 0.1</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22.4</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123.3</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1842361881"/>
                  </a:ext>
                </a:extLst>
              </a:tr>
              <a:tr h="0">
                <a:tc>
                  <a:txBody>
                    <a:bodyPr/>
                    <a:lstStyle/>
                    <a:p>
                      <a:pPr marL="0" marR="0">
                        <a:spcBef>
                          <a:spcPts val="0"/>
                        </a:spcBef>
                        <a:spcAft>
                          <a:spcPts val="0"/>
                        </a:spcAft>
                      </a:pPr>
                      <a:r>
                        <a:rPr lang="en-US" sz="2400" u="sng" kern="100" dirty="0">
                          <a:effectLst/>
                          <a:hlinkClick r:id="rId5"/>
                        </a:rPr>
                        <a:t>YOLO11l-seg</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a:effectLst/>
                        </a:rPr>
                        <a:t>640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53.4</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solidFill>
                            <a:srgbClr val="C00000"/>
                          </a:solidFill>
                          <a:effectLst/>
                        </a:rPr>
                        <a:t>42.9</a:t>
                      </a:r>
                      <a:endParaRPr lang="en-US" sz="24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344.2 ± 3.2</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7.8 ± 0.2</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27.6</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142.2</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1016226464"/>
                  </a:ext>
                </a:extLst>
              </a:tr>
              <a:tr h="0">
                <a:tc>
                  <a:txBody>
                    <a:bodyPr/>
                    <a:lstStyle/>
                    <a:p>
                      <a:pPr marL="0" marR="0">
                        <a:spcBef>
                          <a:spcPts val="0"/>
                        </a:spcBef>
                        <a:spcAft>
                          <a:spcPts val="0"/>
                        </a:spcAft>
                      </a:pPr>
                      <a:r>
                        <a:rPr lang="en-US" sz="2400" u="sng" kern="100" dirty="0">
                          <a:effectLst/>
                          <a:hlinkClick r:id="rId6"/>
                        </a:rPr>
                        <a:t>YOLO11x-seg</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dirty="0">
                          <a:effectLst/>
                        </a:rPr>
                        <a:t>640</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b="1" kern="100" dirty="0">
                          <a:effectLst/>
                        </a:rPr>
                        <a:t>54.7</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b="1" kern="100" dirty="0">
                          <a:solidFill>
                            <a:srgbClr val="C00000"/>
                          </a:solidFill>
                          <a:effectLst/>
                        </a:rPr>
                        <a:t>43.8</a:t>
                      </a:r>
                      <a:endParaRPr lang="en-US" sz="2400" b="1"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664.5 ± 3.2</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15.8 ± 0.7</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62.1</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319.0</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638398468"/>
                  </a:ext>
                </a:extLst>
              </a:tr>
            </a:tbl>
          </a:graphicData>
        </a:graphic>
      </p:graphicFrame>
      <p:sp>
        <p:nvSpPr>
          <p:cNvPr id="9" name="TextBox 8">
            <a:extLst>
              <a:ext uri="{FF2B5EF4-FFF2-40B4-BE49-F238E27FC236}">
                <a16:creationId xmlns:a16="http://schemas.microsoft.com/office/drawing/2014/main" id="{BE431116-4C6B-5A2A-75BD-F358DB895B93}"/>
              </a:ext>
            </a:extLst>
          </p:cNvPr>
          <p:cNvSpPr txBox="1"/>
          <p:nvPr/>
        </p:nvSpPr>
        <p:spPr>
          <a:xfrm>
            <a:off x="3818021" y="1506041"/>
            <a:ext cx="4588042" cy="523220"/>
          </a:xfrm>
          <a:prstGeom prst="rect">
            <a:avLst/>
          </a:prstGeom>
          <a:noFill/>
        </p:spPr>
        <p:txBody>
          <a:bodyPr wrap="square">
            <a:spAutoFit/>
          </a:bodyPr>
          <a:lstStyle/>
          <a:p>
            <a:pPr algn="ctr"/>
            <a:r>
              <a:rPr lang="en-US" sz="2800" dirty="0"/>
              <a:t>80 pre-trained classes</a:t>
            </a:r>
          </a:p>
        </p:txBody>
      </p:sp>
      <p:sp>
        <p:nvSpPr>
          <p:cNvPr id="10" name="TextBox 9">
            <a:extLst>
              <a:ext uri="{FF2B5EF4-FFF2-40B4-BE49-F238E27FC236}">
                <a16:creationId xmlns:a16="http://schemas.microsoft.com/office/drawing/2014/main" id="{87CA3C7F-C51C-8042-A3BC-4E635A0787C8}"/>
              </a:ext>
            </a:extLst>
          </p:cNvPr>
          <p:cNvSpPr txBox="1"/>
          <p:nvPr/>
        </p:nvSpPr>
        <p:spPr>
          <a:xfrm>
            <a:off x="834189" y="6560328"/>
            <a:ext cx="10619874"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7"/>
              </a:rPr>
              <a:t>https://docs.ultralytics.com/models/yolo11/</a:t>
            </a:r>
            <a:endParaRPr lang="en-US" sz="1000" dirty="0">
              <a:solidFill>
                <a:schemeClr val="bg1">
                  <a:lumMod val="75000"/>
                </a:schemeClr>
              </a:solidFill>
            </a:endParaRPr>
          </a:p>
        </p:txBody>
      </p:sp>
      <p:pic>
        <p:nvPicPr>
          <p:cNvPr id="12" name="Picture 11">
            <a:extLst>
              <a:ext uri="{FF2B5EF4-FFF2-40B4-BE49-F238E27FC236}">
                <a16:creationId xmlns:a16="http://schemas.microsoft.com/office/drawing/2014/main" id="{C46B7C22-A80F-9448-E738-05E31DBD7E4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55700" y="484593"/>
            <a:ext cx="3236107" cy="889750"/>
          </a:xfrm>
          <a:prstGeom prst="rect">
            <a:avLst/>
          </a:prstGeom>
        </p:spPr>
      </p:pic>
      <p:pic>
        <p:nvPicPr>
          <p:cNvPr id="17" name="Picture 16">
            <a:extLst>
              <a:ext uri="{FF2B5EF4-FFF2-40B4-BE49-F238E27FC236}">
                <a16:creationId xmlns:a16="http://schemas.microsoft.com/office/drawing/2014/main" id="{FF08E2AB-2B6C-9583-9EEA-3C47B652BFE0}"/>
              </a:ext>
            </a:extLst>
          </p:cNvPr>
          <p:cNvPicPr>
            <a:picLocks noChangeAspect="1"/>
          </p:cNvPicPr>
          <p:nvPr/>
        </p:nvPicPr>
        <p:blipFill>
          <a:blip r:embed="rId9"/>
          <a:stretch>
            <a:fillRect/>
          </a:stretch>
        </p:blipFill>
        <p:spPr>
          <a:xfrm>
            <a:off x="435430" y="139697"/>
            <a:ext cx="1346200" cy="1689100"/>
          </a:xfrm>
          <a:prstGeom prst="rect">
            <a:avLst/>
          </a:prstGeom>
        </p:spPr>
      </p:pic>
    </p:spTree>
    <p:extLst>
      <p:ext uri="{BB962C8B-B14F-4D97-AF65-F5344CB8AC3E}">
        <p14:creationId xmlns:p14="http://schemas.microsoft.com/office/powerpoint/2010/main" val="24572029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120816"/>
            <a:ext cx="11222181" cy="1355057"/>
          </a:xfrm>
        </p:spPr>
        <p:txBody>
          <a:bodyPr>
            <a:normAutofit fontScale="90000"/>
          </a:bodyPr>
          <a:lstStyle/>
          <a:p>
            <a:r>
              <a:rPr lang="en-US" dirty="0"/>
              <a:t>YOLO11 Performance </a:t>
            </a:r>
            <a:br>
              <a:rPr lang="en-US" dirty="0"/>
            </a:br>
            <a:r>
              <a:rPr lang="en-US" dirty="0"/>
              <a:t>Classification (ImageNet)</a:t>
            </a:r>
            <a:endParaRPr lang="en-US" sz="2700" dirty="0"/>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35</a:t>
            </a:fld>
            <a:endParaRPr lang="en-US"/>
          </a:p>
        </p:txBody>
      </p:sp>
      <p:graphicFrame>
        <p:nvGraphicFramePr>
          <p:cNvPr id="3" name="Content Placeholder 2">
            <a:extLst>
              <a:ext uri="{FF2B5EF4-FFF2-40B4-BE49-F238E27FC236}">
                <a16:creationId xmlns:a16="http://schemas.microsoft.com/office/drawing/2014/main" id="{BDDDB9C5-CAD9-9911-E702-7A6B5E26AEA6}"/>
              </a:ext>
            </a:extLst>
          </p:cNvPr>
          <p:cNvGraphicFramePr>
            <a:graphicFrameLocks noGrp="1"/>
          </p:cNvGraphicFramePr>
          <p:nvPr>
            <p:ph idx="1"/>
          </p:nvPr>
        </p:nvGraphicFramePr>
        <p:xfrm>
          <a:off x="272722" y="2095566"/>
          <a:ext cx="11483848" cy="3914140"/>
        </p:xfrm>
        <a:graphic>
          <a:graphicData uri="http://schemas.openxmlformats.org/drawingml/2006/table">
            <a:tbl>
              <a:tblPr firstRow="1" firstCol="1" bandRow="1">
                <a:tableStyleId>{5C22544A-7EE6-4342-B048-85BDC9FD1C3A}</a:tableStyleId>
              </a:tblPr>
              <a:tblGrid>
                <a:gridCol w="1876926">
                  <a:extLst>
                    <a:ext uri="{9D8B030D-6E8A-4147-A177-3AD203B41FA5}">
                      <a16:colId xmlns:a16="http://schemas.microsoft.com/office/drawing/2014/main" val="1791523000"/>
                    </a:ext>
                  </a:extLst>
                </a:gridCol>
                <a:gridCol w="1219200">
                  <a:extLst>
                    <a:ext uri="{9D8B030D-6E8A-4147-A177-3AD203B41FA5}">
                      <a16:colId xmlns:a16="http://schemas.microsoft.com/office/drawing/2014/main" val="1010328744"/>
                    </a:ext>
                  </a:extLst>
                </a:gridCol>
                <a:gridCol w="1210317">
                  <a:extLst>
                    <a:ext uri="{9D8B030D-6E8A-4147-A177-3AD203B41FA5}">
                      <a16:colId xmlns:a16="http://schemas.microsoft.com/office/drawing/2014/main" val="4180451176"/>
                    </a:ext>
                  </a:extLst>
                </a:gridCol>
                <a:gridCol w="1131830">
                  <a:extLst>
                    <a:ext uri="{9D8B030D-6E8A-4147-A177-3AD203B41FA5}">
                      <a16:colId xmlns:a16="http://schemas.microsoft.com/office/drawing/2014/main" val="3753855568"/>
                    </a:ext>
                  </a:extLst>
                </a:gridCol>
                <a:gridCol w="1475868">
                  <a:extLst>
                    <a:ext uri="{9D8B030D-6E8A-4147-A177-3AD203B41FA5}">
                      <a16:colId xmlns:a16="http://schemas.microsoft.com/office/drawing/2014/main" val="3874268780"/>
                    </a:ext>
                  </a:extLst>
                </a:gridCol>
                <a:gridCol w="1698745">
                  <a:extLst>
                    <a:ext uri="{9D8B030D-6E8A-4147-A177-3AD203B41FA5}">
                      <a16:colId xmlns:a16="http://schemas.microsoft.com/office/drawing/2014/main" val="215888750"/>
                    </a:ext>
                  </a:extLst>
                </a:gridCol>
                <a:gridCol w="1435481">
                  <a:extLst>
                    <a:ext uri="{9D8B030D-6E8A-4147-A177-3AD203B41FA5}">
                      <a16:colId xmlns:a16="http://schemas.microsoft.com/office/drawing/2014/main" val="1886086005"/>
                    </a:ext>
                  </a:extLst>
                </a:gridCol>
                <a:gridCol w="1435481">
                  <a:extLst>
                    <a:ext uri="{9D8B030D-6E8A-4147-A177-3AD203B41FA5}">
                      <a16:colId xmlns:a16="http://schemas.microsoft.com/office/drawing/2014/main" val="4236112754"/>
                    </a:ext>
                  </a:extLst>
                </a:gridCol>
              </a:tblGrid>
              <a:tr h="0">
                <a:tc>
                  <a:txBody>
                    <a:bodyPr/>
                    <a:lstStyle/>
                    <a:p>
                      <a:pPr marL="0" marR="0">
                        <a:spcBef>
                          <a:spcPts val="0"/>
                        </a:spcBef>
                        <a:spcAft>
                          <a:spcPts val="0"/>
                        </a:spcAft>
                      </a:pPr>
                      <a:r>
                        <a:rPr lang="en-US" sz="2600" kern="100" dirty="0">
                          <a:effectLst/>
                        </a:rPr>
                        <a:t>Model</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size</a:t>
                      </a:r>
                      <a:br>
                        <a:rPr lang="en-US" sz="2600" kern="100" dirty="0">
                          <a:effectLst/>
                        </a:rPr>
                      </a:br>
                      <a:r>
                        <a:rPr lang="en-US" sz="2600" kern="100" baseline="30000" dirty="0">
                          <a:effectLst/>
                        </a:rPr>
                        <a:t>(pixels)</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acc</a:t>
                      </a:r>
                      <a:br>
                        <a:rPr lang="en-US" sz="2600" kern="100" dirty="0">
                          <a:effectLst/>
                        </a:rPr>
                      </a:br>
                      <a:r>
                        <a:rPr lang="en-US" sz="2600" kern="100" baseline="30000" dirty="0">
                          <a:effectLst/>
                        </a:rPr>
                        <a:t>top1</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a:effectLst/>
                        </a:rPr>
                        <a:t>acc</a:t>
                      </a:r>
                      <a:br>
                        <a:rPr lang="en-US" sz="2600" kern="100">
                          <a:effectLst/>
                        </a:rPr>
                      </a:br>
                      <a:r>
                        <a:rPr lang="en-US" sz="2600" kern="100" baseline="30000">
                          <a:effectLst/>
                        </a:rPr>
                        <a:t>top5</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Speed</a:t>
                      </a:r>
                      <a:br>
                        <a:rPr lang="en-US" sz="2600" kern="100" dirty="0">
                          <a:effectLst/>
                        </a:rPr>
                      </a:br>
                      <a:r>
                        <a:rPr lang="en-US" sz="2600" kern="100" baseline="30000" dirty="0">
                          <a:effectLst/>
                        </a:rPr>
                        <a:t>CPU ONNX</a:t>
                      </a:r>
                      <a:br>
                        <a:rPr lang="en-US" sz="2600" kern="100" baseline="30000" dirty="0">
                          <a:effectLst/>
                        </a:rPr>
                      </a:br>
                      <a:r>
                        <a:rPr lang="en-US" sz="2600" kern="100" baseline="30000" dirty="0">
                          <a:effectLst/>
                        </a:rPr>
                        <a:t>(</a:t>
                      </a:r>
                      <a:r>
                        <a:rPr lang="en-US" sz="2600" kern="100" baseline="30000" dirty="0" err="1">
                          <a:effectLst/>
                        </a:rPr>
                        <a:t>ms</a:t>
                      </a:r>
                      <a:r>
                        <a:rPr lang="en-US" sz="2600" kern="100" baseline="30000" dirty="0">
                          <a:effectLst/>
                        </a:rPr>
                        <a:t>)</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Speed</a:t>
                      </a:r>
                      <a:br>
                        <a:rPr lang="en-US" sz="2600" kern="100" dirty="0">
                          <a:effectLst/>
                        </a:rPr>
                      </a:br>
                      <a:r>
                        <a:rPr lang="en-US" sz="2600" kern="100" baseline="30000" dirty="0">
                          <a:effectLst/>
                        </a:rPr>
                        <a:t>T4 TensorRT10</a:t>
                      </a:r>
                      <a:br>
                        <a:rPr lang="en-US" sz="2600" kern="100" baseline="30000" dirty="0">
                          <a:effectLst/>
                        </a:rPr>
                      </a:br>
                      <a:r>
                        <a:rPr lang="en-US" sz="2600" kern="100" baseline="30000" dirty="0">
                          <a:effectLst/>
                        </a:rPr>
                        <a:t>(</a:t>
                      </a:r>
                      <a:r>
                        <a:rPr lang="en-US" sz="2600" kern="100" baseline="30000" dirty="0" err="1">
                          <a:effectLst/>
                        </a:rPr>
                        <a:t>ms</a:t>
                      </a:r>
                      <a:r>
                        <a:rPr lang="en-US" sz="2600" kern="100" baseline="30000" dirty="0">
                          <a:effectLst/>
                        </a:rPr>
                        <a:t>)</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params</a:t>
                      </a:r>
                      <a:br>
                        <a:rPr lang="en-US" sz="2600" kern="100" dirty="0">
                          <a:effectLst/>
                        </a:rPr>
                      </a:br>
                      <a:r>
                        <a:rPr lang="en-US" sz="2600" kern="100" baseline="30000" dirty="0">
                          <a:effectLst/>
                        </a:rPr>
                        <a:t>(M)</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FLOPs</a:t>
                      </a:r>
                      <a:br>
                        <a:rPr lang="en-US" sz="2600" kern="100" dirty="0">
                          <a:effectLst/>
                        </a:rPr>
                      </a:br>
                      <a:r>
                        <a:rPr lang="en-US" sz="2600" kern="100" baseline="30000" dirty="0">
                          <a:effectLst/>
                        </a:rPr>
                        <a:t>(B) at 640</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587399972"/>
                  </a:ext>
                </a:extLst>
              </a:tr>
              <a:tr h="0">
                <a:tc>
                  <a:txBody>
                    <a:bodyPr/>
                    <a:lstStyle/>
                    <a:p>
                      <a:pPr marL="0" marR="0">
                        <a:spcBef>
                          <a:spcPts val="0"/>
                        </a:spcBef>
                        <a:spcAft>
                          <a:spcPts val="0"/>
                        </a:spcAft>
                      </a:pPr>
                      <a:r>
                        <a:rPr lang="en-US" sz="2400" u="sng" kern="100" dirty="0">
                          <a:effectLst/>
                          <a:hlinkClick r:id="rId2"/>
                        </a:rPr>
                        <a:t>YOLO11n-cls</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dirty="0">
                          <a:effectLst/>
                        </a:rPr>
                        <a:t>224</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solidFill>
                            <a:srgbClr val="C00000"/>
                          </a:solidFill>
                          <a:effectLst/>
                        </a:rPr>
                        <a:t>70.0</a:t>
                      </a:r>
                      <a:endParaRPr lang="en-US" sz="24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89.4</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5.0 ± 0.3</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1.1 ± 0.0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1.6</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3.3</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757593742"/>
                  </a:ext>
                </a:extLst>
              </a:tr>
              <a:tr h="0">
                <a:tc>
                  <a:txBody>
                    <a:bodyPr/>
                    <a:lstStyle/>
                    <a:p>
                      <a:pPr marL="0" marR="0">
                        <a:spcBef>
                          <a:spcPts val="0"/>
                        </a:spcBef>
                        <a:spcAft>
                          <a:spcPts val="0"/>
                        </a:spcAft>
                      </a:pPr>
                      <a:r>
                        <a:rPr lang="en-US" sz="2400" u="sng" kern="100" dirty="0">
                          <a:effectLst/>
                          <a:hlinkClick r:id="rId3"/>
                        </a:rPr>
                        <a:t>YOLO11s-cls</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dirty="0">
                          <a:effectLst/>
                        </a:rPr>
                        <a:t>224</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solidFill>
                            <a:srgbClr val="C00000"/>
                          </a:solidFill>
                          <a:effectLst/>
                        </a:rPr>
                        <a:t>75.4</a:t>
                      </a:r>
                      <a:endParaRPr lang="en-US" sz="24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92.7</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7.9 ± 0.2</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1.3 ± 0.0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5.5</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12.1</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433750117"/>
                  </a:ext>
                </a:extLst>
              </a:tr>
              <a:tr h="0">
                <a:tc>
                  <a:txBody>
                    <a:bodyPr/>
                    <a:lstStyle/>
                    <a:p>
                      <a:pPr marL="0" marR="0">
                        <a:spcBef>
                          <a:spcPts val="0"/>
                        </a:spcBef>
                        <a:spcAft>
                          <a:spcPts val="0"/>
                        </a:spcAft>
                      </a:pPr>
                      <a:r>
                        <a:rPr lang="en-US" sz="2400" u="sng" kern="100" dirty="0">
                          <a:effectLst/>
                          <a:hlinkClick r:id="rId4"/>
                        </a:rPr>
                        <a:t>YOLO11m-cls</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dirty="0">
                          <a:effectLst/>
                        </a:rPr>
                        <a:t>224</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solidFill>
                            <a:srgbClr val="C00000"/>
                          </a:solidFill>
                          <a:effectLst/>
                        </a:rPr>
                        <a:t>77.3</a:t>
                      </a:r>
                      <a:endParaRPr lang="en-US" sz="24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93.9</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17.2 ± 0.4</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2.0 ± 0.0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10.4</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39.3</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1003298519"/>
                  </a:ext>
                </a:extLst>
              </a:tr>
              <a:tr h="0">
                <a:tc>
                  <a:txBody>
                    <a:bodyPr/>
                    <a:lstStyle/>
                    <a:p>
                      <a:pPr marL="0" marR="0">
                        <a:spcBef>
                          <a:spcPts val="0"/>
                        </a:spcBef>
                        <a:spcAft>
                          <a:spcPts val="0"/>
                        </a:spcAft>
                      </a:pPr>
                      <a:r>
                        <a:rPr lang="en-US" sz="2400" u="sng" kern="100" dirty="0">
                          <a:effectLst/>
                          <a:hlinkClick r:id="rId5"/>
                        </a:rPr>
                        <a:t>YOLO11l-cls</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dirty="0">
                          <a:effectLst/>
                        </a:rPr>
                        <a:t>224</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solidFill>
                            <a:srgbClr val="C00000"/>
                          </a:solidFill>
                          <a:effectLst/>
                        </a:rPr>
                        <a:t>78.3</a:t>
                      </a:r>
                      <a:endParaRPr lang="en-US" sz="24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94.3</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23.2 ± 0.3</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2.8 ± 0.0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12.9</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49.4</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3214418147"/>
                  </a:ext>
                </a:extLst>
              </a:tr>
              <a:tr h="0">
                <a:tc>
                  <a:txBody>
                    <a:bodyPr/>
                    <a:lstStyle/>
                    <a:p>
                      <a:pPr marL="0" marR="0">
                        <a:spcBef>
                          <a:spcPts val="0"/>
                        </a:spcBef>
                        <a:spcAft>
                          <a:spcPts val="0"/>
                        </a:spcAft>
                      </a:pPr>
                      <a:r>
                        <a:rPr lang="en-US" sz="2400" u="sng" kern="100" dirty="0">
                          <a:effectLst/>
                          <a:hlinkClick r:id="rId6"/>
                        </a:rPr>
                        <a:t>YOLO11x-cls</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dirty="0">
                          <a:effectLst/>
                        </a:rPr>
                        <a:t>224</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solidFill>
                            <a:srgbClr val="C00000"/>
                          </a:solidFill>
                          <a:effectLst/>
                        </a:rPr>
                        <a:t>79.5</a:t>
                      </a:r>
                      <a:endParaRPr lang="en-US" sz="24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94.9</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41.4 ± 0.9</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3.8 ± 0.0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28.4</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110.4</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2062044006"/>
                  </a:ext>
                </a:extLst>
              </a:tr>
            </a:tbl>
          </a:graphicData>
        </a:graphic>
      </p:graphicFrame>
      <p:sp>
        <p:nvSpPr>
          <p:cNvPr id="8" name="TextBox 7">
            <a:extLst>
              <a:ext uri="{FF2B5EF4-FFF2-40B4-BE49-F238E27FC236}">
                <a16:creationId xmlns:a16="http://schemas.microsoft.com/office/drawing/2014/main" id="{F1D337FB-A43A-70EB-22B3-AF3BD36C27E3}"/>
              </a:ext>
            </a:extLst>
          </p:cNvPr>
          <p:cNvSpPr txBox="1"/>
          <p:nvPr/>
        </p:nvSpPr>
        <p:spPr>
          <a:xfrm>
            <a:off x="3224463" y="1556083"/>
            <a:ext cx="6096000" cy="523220"/>
          </a:xfrm>
          <a:prstGeom prst="rect">
            <a:avLst/>
          </a:prstGeom>
          <a:noFill/>
        </p:spPr>
        <p:txBody>
          <a:bodyPr wrap="square">
            <a:spAutoFit/>
          </a:bodyPr>
          <a:lstStyle/>
          <a:p>
            <a:pPr algn="ctr"/>
            <a:r>
              <a:rPr lang="en-US" sz="2800" dirty="0"/>
              <a:t>1000 pre-trained classes</a:t>
            </a:r>
          </a:p>
        </p:txBody>
      </p:sp>
      <p:sp>
        <p:nvSpPr>
          <p:cNvPr id="9" name="TextBox 8">
            <a:extLst>
              <a:ext uri="{FF2B5EF4-FFF2-40B4-BE49-F238E27FC236}">
                <a16:creationId xmlns:a16="http://schemas.microsoft.com/office/drawing/2014/main" id="{BFDF124E-C321-70E7-5C90-2BC955EC8719}"/>
              </a:ext>
            </a:extLst>
          </p:cNvPr>
          <p:cNvSpPr txBox="1"/>
          <p:nvPr/>
        </p:nvSpPr>
        <p:spPr>
          <a:xfrm>
            <a:off x="834189" y="6560328"/>
            <a:ext cx="10619874"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7"/>
              </a:rPr>
              <a:t>https://docs.ultralytics.com/models/yolo11/</a:t>
            </a:r>
            <a:endParaRPr lang="en-US" sz="1000" dirty="0">
              <a:solidFill>
                <a:schemeClr val="bg1">
                  <a:lumMod val="75000"/>
                </a:schemeClr>
              </a:solidFill>
            </a:endParaRPr>
          </a:p>
        </p:txBody>
      </p:sp>
      <p:pic>
        <p:nvPicPr>
          <p:cNvPr id="11" name="Picture 10">
            <a:extLst>
              <a:ext uri="{FF2B5EF4-FFF2-40B4-BE49-F238E27FC236}">
                <a16:creationId xmlns:a16="http://schemas.microsoft.com/office/drawing/2014/main" id="{C3787673-975B-F930-6858-8301BD5D456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72496" y="437327"/>
            <a:ext cx="3048000" cy="932155"/>
          </a:xfrm>
          <a:prstGeom prst="rect">
            <a:avLst/>
          </a:prstGeom>
        </p:spPr>
      </p:pic>
      <p:pic>
        <p:nvPicPr>
          <p:cNvPr id="12" name="Picture 11">
            <a:extLst>
              <a:ext uri="{FF2B5EF4-FFF2-40B4-BE49-F238E27FC236}">
                <a16:creationId xmlns:a16="http://schemas.microsoft.com/office/drawing/2014/main" id="{1E7AA2F0-8025-FA25-9C8B-8C812F7E9546}"/>
              </a:ext>
            </a:extLst>
          </p:cNvPr>
          <p:cNvPicPr>
            <a:picLocks noChangeAspect="1"/>
          </p:cNvPicPr>
          <p:nvPr/>
        </p:nvPicPr>
        <p:blipFill>
          <a:blip r:embed="rId9"/>
          <a:stretch>
            <a:fillRect/>
          </a:stretch>
        </p:blipFill>
        <p:spPr>
          <a:xfrm>
            <a:off x="272722" y="71554"/>
            <a:ext cx="1371600" cy="1663700"/>
          </a:xfrm>
          <a:prstGeom prst="rect">
            <a:avLst/>
          </a:prstGeom>
        </p:spPr>
      </p:pic>
    </p:spTree>
    <p:extLst>
      <p:ext uri="{BB962C8B-B14F-4D97-AF65-F5344CB8AC3E}">
        <p14:creationId xmlns:p14="http://schemas.microsoft.com/office/powerpoint/2010/main" val="382044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120816"/>
            <a:ext cx="11222181" cy="1355057"/>
          </a:xfrm>
        </p:spPr>
        <p:txBody>
          <a:bodyPr>
            <a:normAutofit fontScale="90000"/>
          </a:bodyPr>
          <a:lstStyle/>
          <a:p>
            <a:r>
              <a:rPr lang="en-US" dirty="0"/>
              <a:t>YOLO11 Performance </a:t>
            </a:r>
            <a:br>
              <a:rPr lang="en-US" dirty="0"/>
            </a:br>
            <a:r>
              <a:rPr lang="en-US" dirty="0"/>
              <a:t>Pose / </a:t>
            </a:r>
            <a:r>
              <a:rPr lang="en-US" dirty="0" err="1"/>
              <a:t>Keypoint</a:t>
            </a:r>
            <a:r>
              <a:rPr lang="en-US" dirty="0"/>
              <a:t> (COCO)</a:t>
            </a:r>
            <a:endParaRPr lang="en-US" sz="2700" dirty="0"/>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36</a:t>
            </a:fld>
            <a:endParaRPr lang="en-US"/>
          </a:p>
        </p:txBody>
      </p:sp>
      <p:graphicFrame>
        <p:nvGraphicFramePr>
          <p:cNvPr id="3" name="Content Placeholder 2">
            <a:extLst>
              <a:ext uri="{FF2B5EF4-FFF2-40B4-BE49-F238E27FC236}">
                <a16:creationId xmlns:a16="http://schemas.microsoft.com/office/drawing/2014/main" id="{111A94E6-0FB1-DADB-91F9-EED78AC546B3}"/>
              </a:ext>
            </a:extLst>
          </p:cNvPr>
          <p:cNvGraphicFramePr>
            <a:graphicFrameLocks noGrp="1"/>
          </p:cNvGraphicFramePr>
          <p:nvPr>
            <p:ph idx="1"/>
          </p:nvPr>
        </p:nvGraphicFramePr>
        <p:xfrm>
          <a:off x="442302" y="2471662"/>
          <a:ext cx="11403648" cy="3832860"/>
        </p:xfrm>
        <a:graphic>
          <a:graphicData uri="http://schemas.openxmlformats.org/drawingml/2006/table">
            <a:tbl>
              <a:tblPr firstRow="1" firstCol="1" bandRow="1">
                <a:tableStyleId>{5C22544A-7EE6-4342-B048-85BDC9FD1C3A}</a:tableStyleId>
              </a:tblPr>
              <a:tblGrid>
                <a:gridCol w="2294021">
                  <a:extLst>
                    <a:ext uri="{9D8B030D-6E8A-4147-A177-3AD203B41FA5}">
                      <a16:colId xmlns:a16="http://schemas.microsoft.com/office/drawing/2014/main" val="3938690453"/>
                    </a:ext>
                  </a:extLst>
                </a:gridCol>
                <a:gridCol w="1138990">
                  <a:extLst>
                    <a:ext uri="{9D8B030D-6E8A-4147-A177-3AD203B41FA5}">
                      <a16:colId xmlns:a16="http://schemas.microsoft.com/office/drawing/2014/main" val="3419978109"/>
                    </a:ext>
                  </a:extLst>
                </a:gridCol>
                <a:gridCol w="1315452">
                  <a:extLst>
                    <a:ext uri="{9D8B030D-6E8A-4147-A177-3AD203B41FA5}">
                      <a16:colId xmlns:a16="http://schemas.microsoft.com/office/drawing/2014/main" val="1347147526"/>
                    </a:ext>
                  </a:extLst>
                </a:gridCol>
                <a:gridCol w="1251285">
                  <a:extLst>
                    <a:ext uri="{9D8B030D-6E8A-4147-A177-3AD203B41FA5}">
                      <a16:colId xmlns:a16="http://schemas.microsoft.com/office/drawing/2014/main" val="775814162"/>
                    </a:ext>
                  </a:extLst>
                </a:gridCol>
                <a:gridCol w="1604210">
                  <a:extLst>
                    <a:ext uri="{9D8B030D-6E8A-4147-A177-3AD203B41FA5}">
                      <a16:colId xmlns:a16="http://schemas.microsoft.com/office/drawing/2014/main" val="1998090109"/>
                    </a:ext>
                  </a:extLst>
                </a:gridCol>
                <a:gridCol w="1652337">
                  <a:extLst>
                    <a:ext uri="{9D8B030D-6E8A-4147-A177-3AD203B41FA5}">
                      <a16:colId xmlns:a16="http://schemas.microsoft.com/office/drawing/2014/main" val="3592839654"/>
                    </a:ext>
                  </a:extLst>
                </a:gridCol>
                <a:gridCol w="1219200">
                  <a:extLst>
                    <a:ext uri="{9D8B030D-6E8A-4147-A177-3AD203B41FA5}">
                      <a16:colId xmlns:a16="http://schemas.microsoft.com/office/drawing/2014/main" val="3339386357"/>
                    </a:ext>
                  </a:extLst>
                </a:gridCol>
                <a:gridCol w="928153">
                  <a:extLst>
                    <a:ext uri="{9D8B030D-6E8A-4147-A177-3AD203B41FA5}">
                      <a16:colId xmlns:a16="http://schemas.microsoft.com/office/drawing/2014/main" val="846995170"/>
                    </a:ext>
                  </a:extLst>
                </a:gridCol>
              </a:tblGrid>
              <a:tr h="0">
                <a:tc>
                  <a:txBody>
                    <a:bodyPr/>
                    <a:lstStyle/>
                    <a:p>
                      <a:pPr marL="0" marR="0">
                        <a:spcBef>
                          <a:spcPts val="0"/>
                        </a:spcBef>
                        <a:spcAft>
                          <a:spcPts val="0"/>
                        </a:spcAft>
                      </a:pPr>
                      <a:r>
                        <a:rPr lang="en-US" sz="2400" kern="100">
                          <a:effectLst/>
                        </a:rPr>
                        <a:t>Model</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size</a:t>
                      </a:r>
                      <a:br>
                        <a:rPr lang="en-US" sz="2400" kern="100">
                          <a:effectLst/>
                        </a:rPr>
                      </a:br>
                      <a:r>
                        <a:rPr lang="en-US" sz="2400" kern="100" baseline="30000">
                          <a:effectLst/>
                        </a:rPr>
                        <a:t>(pixels)</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mAP</a:t>
                      </a:r>
                      <a:r>
                        <a:rPr lang="en-US" sz="2400" kern="100" baseline="30000">
                          <a:effectLst/>
                        </a:rPr>
                        <a:t>pose</a:t>
                      </a:r>
                      <a:br>
                        <a:rPr lang="en-US" sz="2400" kern="100" baseline="30000">
                          <a:effectLst/>
                        </a:rPr>
                      </a:br>
                      <a:r>
                        <a:rPr lang="en-US" sz="2400" kern="100" baseline="30000">
                          <a:effectLst/>
                        </a:rPr>
                        <a:t>50-95</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mAP</a:t>
                      </a:r>
                      <a:r>
                        <a:rPr lang="en-US" sz="2400" kern="100" baseline="30000">
                          <a:effectLst/>
                        </a:rPr>
                        <a:t>pose</a:t>
                      </a:r>
                      <a:br>
                        <a:rPr lang="en-US" sz="2400" kern="100" baseline="30000">
                          <a:effectLst/>
                        </a:rPr>
                      </a:br>
                      <a:r>
                        <a:rPr lang="en-US" sz="2400" kern="100" baseline="30000">
                          <a:effectLst/>
                        </a:rPr>
                        <a:t>50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Speed</a:t>
                      </a:r>
                      <a:br>
                        <a:rPr lang="en-US" sz="2400" kern="100">
                          <a:effectLst/>
                        </a:rPr>
                      </a:br>
                      <a:r>
                        <a:rPr lang="en-US" sz="2400" kern="100" baseline="30000">
                          <a:effectLst/>
                        </a:rPr>
                        <a:t>CPU ONNX</a:t>
                      </a:r>
                      <a:br>
                        <a:rPr lang="en-US" sz="2400" kern="100" baseline="30000">
                          <a:effectLst/>
                        </a:rPr>
                      </a:br>
                      <a:r>
                        <a:rPr lang="en-US" sz="2400" kern="100" baseline="30000">
                          <a:effectLst/>
                        </a:rPr>
                        <a:t>(ms)</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Speed</a:t>
                      </a:r>
                      <a:br>
                        <a:rPr lang="en-US" sz="2400" kern="100">
                          <a:effectLst/>
                        </a:rPr>
                      </a:br>
                      <a:r>
                        <a:rPr lang="en-US" sz="2400" kern="100" baseline="30000">
                          <a:effectLst/>
                        </a:rPr>
                        <a:t>T4 TensorRT10</a:t>
                      </a:r>
                      <a:br>
                        <a:rPr lang="en-US" sz="2400" kern="100" baseline="30000">
                          <a:effectLst/>
                        </a:rPr>
                      </a:br>
                      <a:r>
                        <a:rPr lang="en-US" sz="2400" kern="100" baseline="30000">
                          <a:effectLst/>
                        </a:rPr>
                        <a:t>(ms)</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params</a:t>
                      </a:r>
                      <a:br>
                        <a:rPr lang="en-US" sz="2400" kern="100">
                          <a:effectLst/>
                        </a:rPr>
                      </a:br>
                      <a:r>
                        <a:rPr lang="en-US" sz="2400" kern="100" baseline="30000">
                          <a:effectLst/>
                        </a:rPr>
                        <a:t>(M)</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FLOPs</a:t>
                      </a:r>
                      <a:br>
                        <a:rPr lang="en-US" sz="2400" kern="100">
                          <a:effectLst/>
                        </a:rPr>
                      </a:br>
                      <a:r>
                        <a:rPr lang="en-US" sz="2400" kern="100" baseline="30000">
                          <a:effectLst/>
                        </a:rPr>
                        <a:t>(B)</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3787109537"/>
                  </a:ext>
                </a:extLst>
              </a:tr>
              <a:tr h="0">
                <a:tc>
                  <a:txBody>
                    <a:bodyPr/>
                    <a:lstStyle/>
                    <a:p>
                      <a:pPr marL="0" marR="0">
                        <a:spcBef>
                          <a:spcPts val="0"/>
                        </a:spcBef>
                        <a:spcAft>
                          <a:spcPts val="0"/>
                        </a:spcAft>
                      </a:pPr>
                      <a:r>
                        <a:rPr lang="en-US" sz="2400" u="sng" kern="100" dirty="0">
                          <a:effectLst/>
                          <a:hlinkClick r:id="rId2"/>
                        </a:rPr>
                        <a:t>YOLO11n-pose</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dirty="0">
                          <a:effectLst/>
                        </a:rPr>
                        <a:t>640</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solidFill>
                            <a:srgbClr val="C00000"/>
                          </a:solidFill>
                          <a:effectLst/>
                        </a:rPr>
                        <a:t>50.0</a:t>
                      </a:r>
                      <a:endParaRPr lang="en-US" sz="24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solidFill>
                            <a:srgbClr val="C00000"/>
                          </a:solidFill>
                          <a:effectLst/>
                        </a:rPr>
                        <a:t>81.0</a:t>
                      </a:r>
                      <a:endParaRPr lang="en-US" sz="2400" kern="1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200" kern="100" dirty="0">
                          <a:effectLst/>
                        </a:rPr>
                        <a:t>52.4 ± 0.5</a:t>
                      </a:r>
                      <a:endParaRPr lang="en-US" sz="2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200" kern="100">
                          <a:effectLst/>
                        </a:rPr>
                        <a:t>1.7 ± 0.0</a:t>
                      </a:r>
                      <a:endParaRPr lang="en-US" sz="2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2.9</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7.6</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563188434"/>
                  </a:ext>
                </a:extLst>
              </a:tr>
              <a:tr h="0">
                <a:tc>
                  <a:txBody>
                    <a:bodyPr/>
                    <a:lstStyle/>
                    <a:p>
                      <a:pPr marL="0" marR="0">
                        <a:spcBef>
                          <a:spcPts val="0"/>
                        </a:spcBef>
                        <a:spcAft>
                          <a:spcPts val="0"/>
                        </a:spcAft>
                      </a:pPr>
                      <a:r>
                        <a:rPr lang="en-US" sz="2400" u="sng" kern="100" dirty="0">
                          <a:effectLst/>
                          <a:hlinkClick r:id="rId3"/>
                        </a:rPr>
                        <a:t>YOLO11s-pose</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dirty="0">
                          <a:effectLst/>
                        </a:rPr>
                        <a:t>640</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solidFill>
                            <a:srgbClr val="C00000"/>
                          </a:solidFill>
                          <a:effectLst/>
                        </a:rPr>
                        <a:t>58.9</a:t>
                      </a:r>
                      <a:endParaRPr lang="en-US" sz="24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solidFill>
                            <a:srgbClr val="C00000"/>
                          </a:solidFill>
                          <a:effectLst/>
                        </a:rPr>
                        <a:t>86.3</a:t>
                      </a:r>
                      <a:endParaRPr lang="en-US" sz="2400" kern="1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200" kern="100" dirty="0">
                          <a:effectLst/>
                        </a:rPr>
                        <a:t>90.5 ± 0.6</a:t>
                      </a:r>
                      <a:endParaRPr lang="en-US" sz="2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200" kern="100">
                          <a:effectLst/>
                        </a:rPr>
                        <a:t>2.6 ± 0.0</a:t>
                      </a:r>
                      <a:endParaRPr lang="en-US" sz="2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9.9</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23.2</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1449514153"/>
                  </a:ext>
                </a:extLst>
              </a:tr>
              <a:tr h="0">
                <a:tc>
                  <a:txBody>
                    <a:bodyPr/>
                    <a:lstStyle/>
                    <a:p>
                      <a:pPr marL="0" marR="0">
                        <a:spcBef>
                          <a:spcPts val="0"/>
                        </a:spcBef>
                        <a:spcAft>
                          <a:spcPts val="0"/>
                        </a:spcAft>
                      </a:pPr>
                      <a:r>
                        <a:rPr lang="en-US" sz="2400" u="sng" kern="100" dirty="0">
                          <a:effectLst/>
                          <a:hlinkClick r:id="rId4"/>
                        </a:rPr>
                        <a:t>YOLO11m-pose</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a:effectLst/>
                        </a:rPr>
                        <a:t>640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solidFill>
                            <a:srgbClr val="C00000"/>
                          </a:solidFill>
                          <a:effectLst/>
                        </a:rPr>
                        <a:t>64.9</a:t>
                      </a:r>
                      <a:endParaRPr lang="en-US" sz="24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solidFill>
                            <a:srgbClr val="C00000"/>
                          </a:solidFill>
                          <a:effectLst/>
                        </a:rPr>
                        <a:t>89.4</a:t>
                      </a:r>
                      <a:endParaRPr lang="en-US" sz="24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200" kern="100" dirty="0">
                          <a:effectLst/>
                        </a:rPr>
                        <a:t>187.3 ± 0.8</a:t>
                      </a:r>
                      <a:endParaRPr lang="en-US" sz="2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200" kern="100">
                          <a:effectLst/>
                        </a:rPr>
                        <a:t>4.9 ± 0.1</a:t>
                      </a:r>
                      <a:endParaRPr lang="en-US" sz="2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20.9</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71.7</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620241552"/>
                  </a:ext>
                </a:extLst>
              </a:tr>
              <a:tr h="0">
                <a:tc>
                  <a:txBody>
                    <a:bodyPr/>
                    <a:lstStyle/>
                    <a:p>
                      <a:pPr marL="0" marR="0">
                        <a:spcBef>
                          <a:spcPts val="0"/>
                        </a:spcBef>
                        <a:spcAft>
                          <a:spcPts val="0"/>
                        </a:spcAft>
                      </a:pPr>
                      <a:r>
                        <a:rPr lang="en-US" sz="2400" u="sng" kern="100" dirty="0">
                          <a:effectLst/>
                          <a:hlinkClick r:id="rId5"/>
                        </a:rPr>
                        <a:t>YOLO11l-pose</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a:effectLst/>
                        </a:rPr>
                        <a:t>640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solidFill>
                            <a:srgbClr val="C00000"/>
                          </a:solidFill>
                          <a:effectLst/>
                        </a:rPr>
                        <a:t>66.1</a:t>
                      </a:r>
                      <a:endParaRPr lang="en-US" sz="2400" kern="1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solidFill>
                            <a:srgbClr val="C00000"/>
                          </a:solidFill>
                          <a:effectLst/>
                        </a:rPr>
                        <a:t>89.9</a:t>
                      </a:r>
                      <a:endParaRPr lang="en-US" sz="24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200" kern="100" dirty="0">
                          <a:effectLst/>
                        </a:rPr>
                        <a:t>247.7 ± 1.1</a:t>
                      </a:r>
                      <a:endParaRPr lang="en-US" sz="2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200" kern="100">
                          <a:effectLst/>
                        </a:rPr>
                        <a:t>6.4 ± 0.1</a:t>
                      </a:r>
                      <a:endParaRPr lang="en-US" sz="2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26.2</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90.7</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2760393832"/>
                  </a:ext>
                </a:extLst>
              </a:tr>
              <a:tr h="0">
                <a:tc>
                  <a:txBody>
                    <a:bodyPr/>
                    <a:lstStyle/>
                    <a:p>
                      <a:pPr marL="0" marR="0">
                        <a:spcBef>
                          <a:spcPts val="0"/>
                        </a:spcBef>
                        <a:spcAft>
                          <a:spcPts val="0"/>
                        </a:spcAft>
                      </a:pPr>
                      <a:r>
                        <a:rPr lang="en-US" sz="2400" u="sng" kern="100" dirty="0">
                          <a:effectLst/>
                          <a:hlinkClick r:id="rId6"/>
                        </a:rPr>
                        <a:t>YOLO11x-pose</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a:effectLst/>
                        </a:rPr>
                        <a:t>640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solidFill>
                            <a:srgbClr val="C00000"/>
                          </a:solidFill>
                          <a:effectLst/>
                        </a:rPr>
                        <a:t>69.5</a:t>
                      </a:r>
                      <a:endParaRPr lang="en-US" sz="2400" kern="1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solidFill>
                            <a:srgbClr val="C00000"/>
                          </a:solidFill>
                          <a:effectLst/>
                        </a:rPr>
                        <a:t>91.1</a:t>
                      </a:r>
                      <a:endParaRPr lang="en-US" sz="24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200" kern="100" dirty="0">
                          <a:effectLst/>
                        </a:rPr>
                        <a:t>488.0 ± 13.9</a:t>
                      </a:r>
                      <a:endParaRPr lang="en-US" sz="2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200" kern="100" dirty="0">
                          <a:effectLst/>
                        </a:rPr>
                        <a:t>12.1 ± 0.2</a:t>
                      </a:r>
                      <a:endParaRPr lang="en-US" sz="2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58.8</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203.3</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841269968"/>
                  </a:ext>
                </a:extLst>
              </a:tr>
            </a:tbl>
          </a:graphicData>
        </a:graphic>
      </p:graphicFrame>
      <p:sp>
        <p:nvSpPr>
          <p:cNvPr id="8" name="TextBox 7">
            <a:extLst>
              <a:ext uri="{FF2B5EF4-FFF2-40B4-BE49-F238E27FC236}">
                <a16:creationId xmlns:a16="http://schemas.microsoft.com/office/drawing/2014/main" id="{10827D75-A5AF-530C-9630-60A15E2A9B78}"/>
              </a:ext>
            </a:extLst>
          </p:cNvPr>
          <p:cNvSpPr txBox="1"/>
          <p:nvPr/>
        </p:nvSpPr>
        <p:spPr>
          <a:xfrm>
            <a:off x="3096126" y="1747721"/>
            <a:ext cx="6096000" cy="523220"/>
          </a:xfrm>
          <a:prstGeom prst="rect">
            <a:avLst/>
          </a:prstGeom>
          <a:noFill/>
        </p:spPr>
        <p:txBody>
          <a:bodyPr wrap="square">
            <a:spAutoFit/>
          </a:bodyPr>
          <a:lstStyle/>
          <a:p>
            <a:pPr algn="ctr"/>
            <a:r>
              <a:rPr lang="en-US" sz="2800" dirty="0"/>
              <a:t>1 pre-trained class: 'person'</a:t>
            </a:r>
          </a:p>
        </p:txBody>
      </p:sp>
      <p:sp>
        <p:nvSpPr>
          <p:cNvPr id="9" name="TextBox 8">
            <a:extLst>
              <a:ext uri="{FF2B5EF4-FFF2-40B4-BE49-F238E27FC236}">
                <a16:creationId xmlns:a16="http://schemas.microsoft.com/office/drawing/2014/main" id="{298FE31B-30B4-814F-52E1-05DF11672F17}"/>
              </a:ext>
            </a:extLst>
          </p:cNvPr>
          <p:cNvSpPr txBox="1"/>
          <p:nvPr/>
        </p:nvSpPr>
        <p:spPr>
          <a:xfrm>
            <a:off x="834189" y="6560328"/>
            <a:ext cx="10619874"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7"/>
              </a:rPr>
              <a:t>https://docs.ultralytics.com/models/yolo11/</a:t>
            </a:r>
            <a:endParaRPr lang="en-US" sz="1000" dirty="0">
              <a:solidFill>
                <a:schemeClr val="bg1">
                  <a:lumMod val="75000"/>
                </a:schemeClr>
              </a:solidFill>
            </a:endParaRPr>
          </a:p>
        </p:txBody>
      </p:sp>
      <p:pic>
        <p:nvPicPr>
          <p:cNvPr id="11" name="Picture 10">
            <a:extLst>
              <a:ext uri="{FF2B5EF4-FFF2-40B4-BE49-F238E27FC236}">
                <a16:creationId xmlns:a16="http://schemas.microsoft.com/office/drawing/2014/main" id="{C5D6FD07-1AEA-E5ED-7059-DB10C818A322}"/>
              </a:ext>
            </a:extLst>
          </p:cNvPr>
          <p:cNvPicPr>
            <a:picLocks noChangeAspect="1"/>
          </p:cNvPicPr>
          <p:nvPr/>
        </p:nvPicPr>
        <p:blipFill>
          <a:blip r:embed="rId8"/>
          <a:stretch>
            <a:fillRect/>
          </a:stretch>
        </p:blipFill>
        <p:spPr>
          <a:xfrm>
            <a:off x="8912250" y="121163"/>
            <a:ext cx="2933700" cy="1625600"/>
          </a:xfrm>
          <a:prstGeom prst="rect">
            <a:avLst/>
          </a:prstGeom>
        </p:spPr>
      </p:pic>
      <p:pic>
        <p:nvPicPr>
          <p:cNvPr id="13" name="Picture 12">
            <a:extLst>
              <a:ext uri="{FF2B5EF4-FFF2-40B4-BE49-F238E27FC236}">
                <a16:creationId xmlns:a16="http://schemas.microsoft.com/office/drawing/2014/main" id="{D375452E-E714-1B0D-EE48-027A32A59559}"/>
              </a:ext>
            </a:extLst>
          </p:cNvPr>
          <p:cNvPicPr>
            <a:picLocks noChangeAspect="1"/>
          </p:cNvPicPr>
          <p:nvPr/>
        </p:nvPicPr>
        <p:blipFill>
          <a:blip r:embed="rId9"/>
          <a:stretch>
            <a:fillRect/>
          </a:stretch>
        </p:blipFill>
        <p:spPr>
          <a:xfrm>
            <a:off x="142039" y="120816"/>
            <a:ext cx="1384300" cy="1676400"/>
          </a:xfrm>
          <a:prstGeom prst="rect">
            <a:avLst/>
          </a:prstGeom>
        </p:spPr>
      </p:pic>
    </p:spTree>
    <p:extLst>
      <p:ext uri="{BB962C8B-B14F-4D97-AF65-F5344CB8AC3E}">
        <p14:creationId xmlns:p14="http://schemas.microsoft.com/office/powerpoint/2010/main" val="4140718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120816"/>
            <a:ext cx="11222181" cy="1355057"/>
          </a:xfrm>
        </p:spPr>
        <p:txBody>
          <a:bodyPr>
            <a:normAutofit fontScale="90000"/>
          </a:bodyPr>
          <a:lstStyle/>
          <a:p>
            <a:r>
              <a:rPr lang="en-US" dirty="0"/>
              <a:t>YOLO11 Performance </a:t>
            </a:r>
            <a:br>
              <a:rPr lang="en-US" dirty="0"/>
            </a:br>
            <a:r>
              <a:rPr lang="en-US" dirty="0"/>
              <a:t>OBB (DOTAv1)</a:t>
            </a:r>
            <a:endParaRPr lang="en-US" sz="2700" dirty="0"/>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37</a:t>
            </a:fld>
            <a:endParaRPr lang="en-US"/>
          </a:p>
        </p:txBody>
      </p:sp>
      <p:graphicFrame>
        <p:nvGraphicFramePr>
          <p:cNvPr id="3" name="Content Placeholder 2">
            <a:extLst>
              <a:ext uri="{FF2B5EF4-FFF2-40B4-BE49-F238E27FC236}">
                <a16:creationId xmlns:a16="http://schemas.microsoft.com/office/drawing/2014/main" id="{D835205A-61CF-BB2C-327E-3AB074D2F723}"/>
              </a:ext>
            </a:extLst>
          </p:cNvPr>
          <p:cNvGraphicFramePr>
            <a:graphicFrameLocks noGrp="1"/>
          </p:cNvGraphicFramePr>
          <p:nvPr>
            <p:ph idx="1"/>
          </p:nvPr>
        </p:nvGraphicFramePr>
        <p:xfrm>
          <a:off x="534388" y="2616039"/>
          <a:ext cx="11080097" cy="3832860"/>
        </p:xfrm>
        <a:graphic>
          <a:graphicData uri="http://schemas.openxmlformats.org/drawingml/2006/table">
            <a:tbl>
              <a:tblPr firstRow="1" firstCol="1" bandRow="1">
                <a:tableStyleId>{5C22544A-7EE6-4342-B048-85BDC9FD1C3A}</a:tableStyleId>
              </a:tblPr>
              <a:tblGrid>
                <a:gridCol w="2128601">
                  <a:extLst>
                    <a:ext uri="{9D8B030D-6E8A-4147-A177-3AD203B41FA5}">
                      <a16:colId xmlns:a16="http://schemas.microsoft.com/office/drawing/2014/main" val="47988743"/>
                    </a:ext>
                  </a:extLst>
                </a:gridCol>
                <a:gridCol w="1037141">
                  <a:extLst>
                    <a:ext uri="{9D8B030D-6E8A-4147-A177-3AD203B41FA5}">
                      <a16:colId xmlns:a16="http://schemas.microsoft.com/office/drawing/2014/main" val="1304972892"/>
                    </a:ext>
                  </a:extLst>
                </a:gridCol>
                <a:gridCol w="1786270">
                  <a:extLst>
                    <a:ext uri="{9D8B030D-6E8A-4147-A177-3AD203B41FA5}">
                      <a16:colId xmlns:a16="http://schemas.microsoft.com/office/drawing/2014/main" val="597585789"/>
                    </a:ext>
                  </a:extLst>
                </a:gridCol>
                <a:gridCol w="1764632">
                  <a:extLst>
                    <a:ext uri="{9D8B030D-6E8A-4147-A177-3AD203B41FA5}">
                      <a16:colId xmlns:a16="http://schemas.microsoft.com/office/drawing/2014/main" val="2322893003"/>
                    </a:ext>
                  </a:extLst>
                </a:gridCol>
                <a:gridCol w="1828800">
                  <a:extLst>
                    <a:ext uri="{9D8B030D-6E8A-4147-A177-3AD203B41FA5}">
                      <a16:colId xmlns:a16="http://schemas.microsoft.com/office/drawing/2014/main" val="446682596"/>
                    </a:ext>
                  </a:extLst>
                </a:gridCol>
                <a:gridCol w="1267326">
                  <a:extLst>
                    <a:ext uri="{9D8B030D-6E8A-4147-A177-3AD203B41FA5}">
                      <a16:colId xmlns:a16="http://schemas.microsoft.com/office/drawing/2014/main" val="183944171"/>
                    </a:ext>
                  </a:extLst>
                </a:gridCol>
                <a:gridCol w="1267327">
                  <a:extLst>
                    <a:ext uri="{9D8B030D-6E8A-4147-A177-3AD203B41FA5}">
                      <a16:colId xmlns:a16="http://schemas.microsoft.com/office/drawing/2014/main" val="371017154"/>
                    </a:ext>
                  </a:extLst>
                </a:gridCol>
              </a:tblGrid>
              <a:tr h="0">
                <a:tc>
                  <a:txBody>
                    <a:bodyPr/>
                    <a:lstStyle/>
                    <a:p>
                      <a:pPr marL="0" marR="0">
                        <a:spcBef>
                          <a:spcPts val="0"/>
                        </a:spcBef>
                        <a:spcAft>
                          <a:spcPts val="0"/>
                        </a:spcAft>
                      </a:pPr>
                      <a:r>
                        <a:rPr lang="en-US" sz="2400" kern="100">
                          <a:effectLst/>
                        </a:rPr>
                        <a:t>Model</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size</a:t>
                      </a:r>
                      <a:br>
                        <a:rPr lang="en-US" sz="2400" kern="100">
                          <a:effectLst/>
                        </a:rPr>
                      </a:br>
                      <a:r>
                        <a:rPr lang="en-US" sz="2400" kern="100" baseline="30000">
                          <a:effectLst/>
                        </a:rPr>
                        <a:t>(pixels)</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mAP</a:t>
                      </a:r>
                      <a:r>
                        <a:rPr lang="en-US" sz="2400" kern="100" baseline="30000">
                          <a:effectLst/>
                        </a:rPr>
                        <a:t>test</a:t>
                      </a:r>
                      <a:br>
                        <a:rPr lang="en-US" sz="2400" kern="100" baseline="30000">
                          <a:effectLst/>
                        </a:rPr>
                      </a:br>
                      <a:r>
                        <a:rPr lang="en-US" sz="2400" kern="100" baseline="30000">
                          <a:effectLst/>
                        </a:rPr>
                        <a:t>50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Speed</a:t>
                      </a:r>
                      <a:br>
                        <a:rPr lang="en-US" sz="2400" kern="100">
                          <a:effectLst/>
                        </a:rPr>
                      </a:br>
                      <a:r>
                        <a:rPr lang="en-US" sz="2400" kern="100" baseline="30000">
                          <a:effectLst/>
                        </a:rPr>
                        <a:t>CPU ONNX</a:t>
                      </a:r>
                      <a:br>
                        <a:rPr lang="en-US" sz="2400" kern="100" baseline="30000">
                          <a:effectLst/>
                        </a:rPr>
                      </a:br>
                      <a:r>
                        <a:rPr lang="en-US" sz="2400" kern="100" baseline="30000">
                          <a:effectLst/>
                        </a:rPr>
                        <a:t>(ms)</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Speed</a:t>
                      </a:r>
                      <a:br>
                        <a:rPr lang="en-US" sz="2400" kern="100" dirty="0">
                          <a:effectLst/>
                        </a:rPr>
                      </a:br>
                      <a:r>
                        <a:rPr lang="en-US" sz="2400" kern="100" baseline="30000" dirty="0">
                          <a:effectLst/>
                        </a:rPr>
                        <a:t>T4 TensorRT10</a:t>
                      </a:r>
                      <a:br>
                        <a:rPr lang="en-US" sz="2400" kern="100" baseline="30000" dirty="0">
                          <a:effectLst/>
                        </a:rPr>
                      </a:br>
                      <a:r>
                        <a:rPr lang="en-US" sz="2400" kern="100" baseline="30000" dirty="0">
                          <a:effectLst/>
                        </a:rPr>
                        <a:t>(</a:t>
                      </a:r>
                      <a:r>
                        <a:rPr lang="en-US" sz="2400" kern="100" baseline="30000" dirty="0" err="1">
                          <a:effectLst/>
                        </a:rPr>
                        <a:t>ms</a:t>
                      </a:r>
                      <a:r>
                        <a:rPr lang="en-US" sz="2400" kern="100" baseline="30000" dirty="0">
                          <a:effectLst/>
                        </a:rPr>
                        <a:t>)</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params</a:t>
                      </a:r>
                      <a:br>
                        <a:rPr lang="en-US" sz="2400" kern="100" dirty="0">
                          <a:effectLst/>
                        </a:rPr>
                      </a:br>
                      <a:r>
                        <a:rPr lang="en-US" sz="2400" kern="100" baseline="30000" dirty="0">
                          <a:effectLst/>
                        </a:rPr>
                        <a:t>(M)</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FLOPs</a:t>
                      </a:r>
                      <a:br>
                        <a:rPr lang="en-US" sz="2400" kern="100">
                          <a:effectLst/>
                        </a:rPr>
                      </a:br>
                      <a:r>
                        <a:rPr lang="en-US" sz="2400" kern="100" baseline="30000">
                          <a:effectLst/>
                        </a:rPr>
                        <a:t>(B)</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3374286692"/>
                  </a:ext>
                </a:extLst>
              </a:tr>
              <a:tr h="0">
                <a:tc>
                  <a:txBody>
                    <a:bodyPr/>
                    <a:lstStyle/>
                    <a:p>
                      <a:pPr marL="0" marR="0">
                        <a:spcBef>
                          <a:spcPts val="0"/>
                        </a:spcBef>
                        <a:spcAft>
                          <a:spcPts val="0"/>
                        </a:spcAft>
                      </a:pPr>
                      <a:r>
                        <a:rPr lang="en-US" sz="2400" u="sng" kern="100" dirty="0">
                          <a:effectLst/>
                          <a:hlinkClick r:id="rId2"/>
                        </a:rPr>
                        <a:t>YOLO11n-obb</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a:effectLst/>
                        </a:rPr>
                        <a:t>1024</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solidFill>
                            <a:srgbClr val="C00000"/>
                          </a:solidFill>
                          <a:effectLst/>
                        </a:rPr>
                        <a:t>78.4</a:t>
                      </a:r>
                      <a:endParaRPr lang="en-US" sz="2400" kern="1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117.6 ± 0.8</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4.4 ± 0.0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2.7</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17.2</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4023997608"/>
                  </a:ext>
                </a:extLst>
              </a:tr>
              <a:tr h="0">
                <a:tc>
                  <a:txBody>
                    <a:bodyPr/>
                    <a:lstStyle/>
                    <a:p>
                      <a:pPr marL="0" marR="0">
                        <a:spcBef>
                          <a:spcPts val="0"/>
                        </a:spcBef>
                        <a:spcAft>
                          <a:spcPts val="0"/>
                        </a:spcAft>
                      </a:pPr>
                      <a:r>
                        <a:rPr lang="en-US" sz="2400" u="sng" kern="100" dirty="0">
                          <a:effectLst/>
                          <a:hlinkClick r:id="rId3"/>
                        </a:rPr>
                        <a:t>YOLO11s-obb</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a:effectLst/>
                        </a:rPr>
                        <a:t>1024</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solidFill>
                            <a:srgbClr val="C00000"/>
                          </a:solidFill>
                          <a:effectLst/>
                        </a:rPr>
                        <a:t>79.5</a:t>
                      </a:r>
                      <a:endParaRPr lang="en-US" sz="2400" kern="1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219.4 ± 4.0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5.1 ± 0.0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9.7</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57.5</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4065692061"/>
                  </a:ext>
                </a:extLst>
              </a:tr>
              <a:tr h="0">
                <a:tc>
                  <a:txBody>
                    <a:bodyPr/>
                    <a:lstStyle/>
                    <a:p>
                      <a:pPr marL="0" marR="0">
                        <a:spcBef>
                          <a:spcPts val="0"/>
                        </a:spcBef>
                        <a:spcAft>
                          <a:spcPts val="0"/>
                        </a:spcAft>
                      </a:pPr>
                      <a:r>
                        <a:rPr lang="en-US" sz="2400" u="sng" kern="100" dirty="0">
                          <a:effectLst/>
                          <a:hlinkClick r:id="rId4"/>
                        </a:rPr>
                        <a:t>YOLO11m-obb</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a:effectLst/>
                        </a:rPr>
                        <a:t>1024</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solidFill>
                            <a:srgbClr val="C00000"/>
                          </a:solidFill>
                          <a:effectLst/>
                        </a:rPr>
                        <a:t>80.9</a:t>
                      </a:r>
                      <a:endParaRPr lang="en-US" sz="2400" kern="1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562.8 ± 2.9</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10.1 ± 0.4</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20.9</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183.5</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2335792599"/>
                  </a:ext>
                </a:extLst>
              </a:tr>
              <a:tr h="0">
                <a:tc>
                  <a:txBody>
                    <a:bodyPr/>
                    <a:lstStyle/>
                    <a:p>
                      <a:pPr marL="0" marR="0">
                        <a:spcBef>
                          <a:spcPts val="0"/>
                        </a:spcBef>
                        <a:spcAft>
                          <a:spcPts val="0"/>
                        </a:spcAft>
                      </a:pPr>
                      <a:r>
                        <a:rPr lang="en-US" sz="2400" u="sng" kern="100" dirty="0">
                          <a:effectLst/>
                          <a:hlinkClick r:id="rId5"/>
                        </a:rPr>
                        <a:t>YOLO11l-obb</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a:effectLst/>
                        </a:rPr>
                        <a:t>1024</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solidFill>
                            <a:srgbClr val="C00000"/>
                          </a:solidFill>
                          <a:effectLst/>
                        </a:rPr>
                        <a:t>81.0</a:t>
                      </a:r>
                      <a:endParaRPr lang="en-US" sz="2400" kern="1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712.5 ± 5.0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13.5 ± 0.6</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26.2</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232.0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4071312093"/>
                  </a:ext>
                </a:extLst>
              </a:tr>
              <a:tr h="0">
                <a:tc>
                  <a:txBody>
                    <a:bodyPr/>
                    <a:lstStyle/>
                    <a:p>
                      <a:pPr marL="0" marR="0">
                        <a:spcBef>
                          <a:spcPts val="0"/>
                        </a:spcBef>
                        <a:spcAft>
                          <a:spcPts val="0"/>
                        </a:spcAft>
                      </a:pPr>
                      <a:r>
                        <a:rPr lang="en-US" sz="2400" u="sng" kern="100" dirty="0">
                          <a:effectLst/>
                          <a:hlinkClick r:id="rId6"/>
                        </a:rPr>
                        <a:t>YOLO11x-obb</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a:effectLst/>
                        </a:rPr>
                        <a:t>1024</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solidFill>
                            <a:srgbClr val="C00000"/>
                          </a:solidFill>
                          <a:effectLst/>
                        </a:rPr>
                        <a:t>81.3</a:t>
                      </a:r>
                      <a:endParaRPr lang="en-US" sz="24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1408.6 ± 7.7</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28.6 ± 1.0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58.8</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520.2</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1550963887"/>
                  </a:ext>
                </a:extLst>
              </a:tr>
            </a:tbl>
          </a:graphicData>
        </a:graphic>
      </p:graphicFrame>
      <p:sp>
        <p:nvSpPr>
          <p:cNvPr id="10" name="TextBox 9">
            <a:extLst>
              <a:ext uri="{FF2B5EF4-FFF2-40B4-BE49-F238E27FC236}">
                <a16:creationId xmlns:a16="http://schemas.microsoft.com/office/drawing/2014/main" id="{C8979BFB-3E2D-AD9A-A6C3-DAEC483FE7C3}"/>
              </a:ext>
            </a:extLst>
          </p:cNvPr>
          <p:cNvSpPr txBox="1"/>
          <p:nvPr/>
        </p:nvSpPr>
        <p:spPr>
          <a:xfrm>
            <a:off x="2141621" y="1634562"/>
            <a:ext cx="7908757" cy="892552"/>
          </a:xfrm>
          <a:prstGeom prst="rect">
            <a:avLst/>
          </a:prstGeom>
          <a:noFill/>
        </p:spPr>
        <p:txBody>
          <a:bodyPr wrap="square">
            <a:spAutoFit/>
          </a:bodyPr>
          <a:lstStyle/>
          <a:p>
            <a:pPr algn="ctr"/>
            <a:r>
              <a:rPr lang="en-US" sz="2800" b="1" dirty="0"/>
              <a:t>Oriented Bounding Boxes </a:t>
            </a:r>
            <a:r>
              <a:rPr lang="en-US" sz="2400" dirty="0"/>
              <a:t>Object Detection </a:t>
            </a:r>
            <a:br>
              <a:rPr lang="en-US" sz="2400" dirty="0"/>
            </a:br>
            <a:r>
              <a:rPr lang="en-US" sz="2400" dirty="0"/>
              <a:t>15 pre-trained classes</a:t>
            </a:r>
          </a:p>
        </p:txBody>
      </p:sp>
      <p:sp>
        <p:nvSpPr>
          <p:cNvPr id="11" name="TextBox 10">
            <a:extLst>
              <a:ext uri="{FF2B5EF4-FFF2-40B4-BE49-F238E27FC236}">
                <a16:creationId xmlns:a16="http://schemas.microsoft.com/office/drawing/2014/main" id="{C20C8B4A-A9C9-EE8E-4A7E-79A281347FE9}"/>
              </a:ext>
            </a:extLst>
          </p:cNvPr>
          <p:cNvSpPr txBox="1"/>
          <p:nvPr/>
        </p:nvSpPr>
        <p:spPr>
          <a:xfrm>
            <a:off x="834189" y="6560328"/>
            <a:ext cx="10619874"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7"/>
              </a:rPr>
              <a:t>https://docs.ultralytics.com/models/yolo11/</a:t>
            </a:r>
            <a:endParaRPr lang="en-US" sz="1000" dirty="0">
              <a:solidFill>
                <a:schemeClr val="bg1">
                  <a:lumMod val="75000"/>
                </a:schemeClr>
              </a:solidFill>
            </a:endParaRPr>
          </a:p>
        </p:txBody>
      </p:sp>
      <p:pic>
        <p:nvPicPr>
          <p:cNvPr id="13" name="Picture 12">
            <a:extLst>
              <a:ext uri="{FF2B5EF4-FFF2-40B4-BE49-F238E27FC236}">
                <a16:creationId xmlns:a16="http://schemas.microsoft.com/office/drawing/2014/main" id="{2F20547B-5F3F-DEDD-4A5D-69A2B85F9FB7}"/>
              </a:ext>
            </a:extLst>
          </p:cNvPr>
          <p:cNvPicPr>
            <a:picLocks noChangeAspect="1"/>
          </p:cNvPicPr>
          <p:nvPr/>
        </p:nvPicPr>
        <p:blipFill>
          <a:blip r:embed="rId8"/>
          <a:stretch>
            <a:fillRect/>
          </a:stretch>
        </p:blipFill>
        <p:spPr>
          <a:xfrm>
            <a:off x="9076870" y="369557"/>
            <a:ext cx="2679700" cy="1524000"/>
          </a:xfrm>
          <a:prstGeom prst="rect">
            <a:avLst/>
          </a:prstGeom>
        </p:spPr>
      </p:pic>
      <p:pic>
        <p:nvPicPr>
          <p:cNvPr id="17" name="Picture 16">
            <a:extLst>
              <a:ext uri="{FF2B5EF4-FFF2-40B4-BE49-F238E27FC236}">
                <a16:creationId xmlns:a16="http://schemas.microsoft.com/office/drawing/2014/main" id="{EA31F13E-9B86-A4FC-F1DE-AC6D77F4098F}"/>
              </a:ext>
            </a:extLst>
          </p:cNvPr>
          <p:cNvPicPr>
            <a:picLocks noChangeAspect="1"/>
          </p:cNvPicPr>
          <p:nvPr/>
        </p:nvPicPr>
        <p:blipFill>
          <a:blip r:embed="rId9"/>
          <a:stretch>
            <a:fillRect/>
          </a:stretch>
        </p:blipFill>
        <p:spPr>
          <a:xfrm>
            <a:off x="135689" y="120816"/>
            <a:ext cx="1397000" cy="1676400"/>
          </a:xfrm>
          <a:prstGeom prst="rect">
            <a:avLst/>
          </a:prstGeom>
        </p:spPr>
      </p:pic>
    </p:spTree>
    <p:extLst>
      <p:ext uri="{BB962C8B-B14F-4D97-AF65-F5344CB8AC3E}">
        <p14:creationId xmlns:p14="http://schemas.microsoft.com/office/powerpoint/2010/main" val="26491279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FE6B9-78E1-E28F-B12E-7B3A898154D3}"/>
              </a:ext>
            </a:extLst>
          </p:cNvPr>
          <p:cNvSpPr>
            <a:spLocks noGrp="1"/>
          </p:cNvSpPr>
          <p:nvPr>
            <p:ph type="title"/>
          </p:nvPr>
        </p:nvSpPr>
        <p:spPr>
          <a:xfrm>
            <a:off x="534389" y="135104"/>
            <a:ext cx="11222181" cy="818271"/>
          </a:xfrm>
        </p:spPr>
        <p:txBody>
          <a:bodyPr>
            <a:normAutofit fontScale="90000"/>
          </a:bodyPr>
          <a:lstStyle/>
          <a:p>
            <a:r>
              <a:rPr lang="en-US" dirty="0" err="1"/>
              <a:t>Ultralytics</a:t>
            </a:r>
            <a:r>
              <a:rPr lang="en-US" dirty="0"/>
              <a:t> YOLO11 Tutorial</a:t>
            </a:r>
          </a:p>
        </p:txBody>
      </p:sp>
      <p:pic>
        <p:nvPicPr>
          <p:cNvPr id="8" name="Content Placeholder 7">
            <a:extLst>
              <a:ext uri="{FF2B5EF4-FFF2-40B4-BE49-F238E27FC236}">
                <a16:creationId xmlns:a16="http://schemas.microsoft.com/office/drawing/2014/main" id="{288781DA-2EB3-D55F-E382-E4EA121C7F7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04454" y="914186"/>
            <a:ext cx="10109199" cy="5608869"/>
          </a:xfrm>
        </p:spPr>
      </p:pic>
      <p:sp>
        <p:nvSpPr>
          <p:cNvPr id="4" name="Slide Number Placeholder 3">
            <a:extLst>
              <a:ext uri="{FF2B5EF4-FFF2-40B4-BE49-F238E27FC236}">
                <a16:creationId xmlns:a16="http://schemas.microsoft.com/office/drawing/2014/main" id="{9D2FA13A-A72E-8323-E636-F57F6B5745FB}"/>
              </a:ext>
            </a:extLst>
          </p:cNvPr>
          <p:cNvSpPr>
            <a:spLocks noGrp="1"/>
          </p:cNvSpPr>
          <p:nvPr>
            <p:ph type="sldNum" sz="quarter" idx="12"/>
          </p:nvPr>
        </p:nvSpPr>
        <p:spPr/>
        <p:txBody>
          <a:bodyPr/>
          <a:lstStyle/>
          <a:p>
            <a:fld id="{5D6FF71F-CF6A-4C46-8F9B-61D49EEA70E3}" type="slidenum">
              <a:rPr lang="en-US" smtClean="0"/>
              <a:t>38</a:t>
            </a:fld>
            <a:endParaRPr lang="en-US"/>
          </a:p>
        </p:txBody>
      </p:sp>
      <p:sp>
        <p:nvSpPr>
          <p:cNvPr id="10" name="TextBox 9">
            <a:extLst>
              <a:ext uri="{FF2B5EF4-FFF2-40B4-BE49-F238E27FC236}">
                <a16:creationId xmlns:a16="http://schemas.microsoft.com/office/drawing/2014/main" id="{C2297833-31D2-AF5B-2026-AFEEE0613D46}"/>
              </a:ext>
            </a:extLst>
          </p:cNvPr>
          <p:cNvSpPr txBox="1"/>
          <p:nvPr/>
        </p:nvSpPr>
        <p:spPr>
          <a:xfrm>
            <a:off x="753108" y="6484819"/>
            <a:ext cx="10211889" cy="276999"/>
          </a:xfrm>
          <a:prstGeom prst="rect">
            <a:avLst/>
          </a:prstGeom>
          <a:noFill/>
        </p:spPr>
        <p:txBody>
          <a:bodyPr wrap="square">
            <a:spAutoFit/>
          </a:bodyPr>
          <a:lstStyle/>
          <a:p>
            <a:pPr algn="ctr"/>
            <a:r>
              <a:rPr lang="en-US" sz="1200" dirty="0">
                <a:hlinkClick r:id="rId3"/>
              </a:rPr>
              <a:t>https://colab.research.google.com/github/ultralytics/ultralytics/blob/main/examples/tutorial.ipynb</a:t>
            </a:r>
            <a:endParaRPr lang="en-US" sz="1200" dirty="0"/>
          </a:p>
        </p:txBody>
      </p:sp>
    </p:spTree>
    <p:extLst>
      <p:ext uri="{BB962C8B-B14F-4D97-AF65-F5344CB8AC3E}">
        <p14:creationId xmlns:p14="http://schemas.microsoft.com/office/powerpoint/2010/main" val="42123902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FE6B9-78E1-E28F-B12E-7B3A898154D3}"/>
              </a:ext>
            </a:extLst>
          </p:cNvPr>
          <p:cNvSpPr>
            <a:spLocks noGrp="1"/>
          </p:cNvSpPr>
          <p:nvPr>
            <p:ph type="title"/>
          </p:nvPr>
        </p:nvSpPr>
        <p:spPr>
          <a:xfrm>
            <a:off x="534389" y="135104"/>
            <a:ext cx="11222181" cy="818271"/>
          </a:xfrm>
        </p:spPr>
        <p:txBody>
          <a:bodyPr>
            <a:normAutofit fontScale="90000"/>
          </a:bodyPr>
          <a:lstStyle/>
          <a:p>
            <a:r>
              <a:rPr lang="en-US" dirty="0"/>
              <a:t>YOLO11 Tutorial (1. Predict)</a:t>
            </a:r>
          </a:p>
        </p:txBody>
      </p:sp>
      <p:sp>
        <p:nvSpPr>
          <p:cNvPr id="4" name="Slide Number Placeholder 3">
            <a:extLst>
              <a:ext uri="{FF2B5EF4-FFF2-40B4-BE49-F238E27FC236}">
                <a16:creationId xmlns:a16="http://schemas.microsoft.com/office/drawing/2014/main" id="{9D2FA13A-A72E-8323-E636-F57F6B5745FB}"/>
              </a:ext>
            </a:extLst>
          </p:cNvPr>
          <p:cNvSpPr>
            <a:spLocks noGrp="1"/>
          </p:cNvSpPr>
          <p:nvPr>
            <p:ph type="sldNum" sz="quarter" idx="12"/>
          </p:nvPr>
        </p:nvSpPr>
        <p:spPr/>
        <p:txBody>
          <a:bodyPr/>
          <a:lstStyle/>
          <a:p>
            <a:fld id="{5D6FF71F-CF6A-4C46-8F9B-61D49EEA70E3}" type="slidenum">
              <a:rPr lang="en-US" smtClean="0"/>
              <a:t>39</a:t>
            </a:fld>
            <a:endParaRPr lang="en-US"/>
          </a:p>
        </p:txBody>
      </p:sp>
      <p:sp>
        <p:nvSpPr>
          <p:cNvPr id="10" name="TextBox 9">
            <a:extLst>
              <a:ext uri="{FF2B5EF4-FFF2-40B4-BE49-F238E27FC236}">
                <a16:creationId xmlns:a16="http://schemas.microsoft.com/office/drawing/2014/main" id="{C2297833-31D2-AF5B-2026-AFEEE0613D46}"/>
              </a:ext>
            </a:extLst>
          </p:cNvPr>
          <p:cNvSpPr txBox="1"/>
          <p:nvPr/>
        </p:nvSpPr>
        <p:spPr>
          <a:xfrm>
            <a:off x="753108" y="6484819"/>
            <a:ext cx="10211889" cy="276999"/>
          </a:xfrm>
          <a:prstGeom prst="rect">
            <a:avLst/>
          </a:prstGeom>
          <a:noFill/>
        </p:spPr>
        <p:txBody>
          <a:bodyPr wrap="square">
            <a:spAutoFit/>
          </a:bodyPr>
          <a:lstStyle/>
          <a:p>
            <a:pPr algn="ctr"/>
            <a:r>
              <a:rPr lang="en-US" sz="1200" dirty="0">
                <a:hlinkClick r:id="rId2"/>
              </a:rPr>
              <a:t>https://colab.research.google.com/github/ultralytics/ultralytics/blob/main/examples/tutorial.ipynb</a:t>
            </a:r>
            <a:endParaRPr lang="en-US" sz="1200" dirty="0"/>
          </a:p>
        </p:txBody>
      </p:sp>
      <p:sp>
        <p:nvSpPr>
          <p:cNvPr id="7" name="TextBox 6">
            <a:extLst>
              <a:ext uri="{FF2B5EF4-FFF2-40B4-BE49-F238E27FC236}">
                <a16:creationId xmlns:a16="http://schemas.microsoft.com/office/drawing/2014/main" id="{7F6E8A55-C1C4-E0E5-E9E2-8982F4692C2D}"/>
              </a:ext>
            </a:extLst>
          </p:cNvPr>
          <p:cNvSpPr txBox="1"/>
          <p:nvPr/>
        </p:nvSpPr>
        <p:spPr>
          <a:xfrm>
            <a:off x="534389" y="1092246"/>
            <a:ext cx="11440899" cy="1200329"/>
          </a:xfrm>
          <a:prstGeom prst="rect">
            <a:avLst/>
          </a:prstGeom>
          <a:solidFill>
            <a:schemeClr val="accent4">
              <a:lumMod val="20000"/>
              <a:lumOff val="80000"/>
            </a:schemeClr>
          </a:solidFill>
        </p:spPr>
        <p:txBody>
          <a:bodyPr wrap="square">
            <a:spAutoFit/>
          </a:bodyPr>
          <a:lstStyle/>
          <a:p>
            <a:r>
              <a:rPr lang="en-US" sz="2400" b="0" dirty="0">
                <a:solidFill>
                  <a:srgbClr val="0000FF"/>
                </a:solidFill>
                <a:effectLst/>
                <a:latin typeface="Courier New" panose="02070309020205020404" pitchFamily="49" charset="0"/>
              </a:rPr>
              <a:t>%pip </a:t>
            </a:r>
            <a:r>
              <a:rPr lang="en-US" sz="2400" b="0" dirty="0">
                <a:solidFill>
                  <a:srgbClr val="000000"/>
                </a:solidFill>
                <a:effectLst/>
                <a:latin typeface="Courier New" panose="02070309020205020404" pitchFamily="49" charset="0"/>
              </a:rPr>
              <a:t>install </a:t>
            </a:r>
            <a:r>
              <a:rPr lang="en-US" sz="2400" b="0" dirty="0" err="1">
                <a:solidFill>
                  <a:srgbClr val="000000"/>
                </a:solidFill>
                <a:effectLst/>
                <a:latin typeface="Courier New" panose="02070309020205020404" pitchFamily="49" charset="0"/>
              </a:rPr>
              <a:t>ultralytics</a:t>
            </a:r>
            <a:endParaRPr lang="en-US" sz="2400" b="0" dirty="0">
              <a:solidFill>
                <a:srgbClr val="000000"/>
              </a:solidFill>
              <a:effectLst/>
              <a:latin typeface="Courier New" panose="02070309020205020404" pitchFamily="49" charset="0"/>
            </a:endParaRPr>
          </a:p>
          <a:p>
            <a:r>
              <a:rPr lang="en-US" sz="2400" b="0" dirty="0">
                <a:solidFill>
                  <a:srgbClr val="AF00DB"/>
                </a:solidFill>
                <a:effectLst/>
                <a:latin typeface="Courier New" panose="02070309020205020404" pitchFamily="49" charset="0"/>
              </a:rPr>
              <a:t>import</a:t>
            </a:r>
            <a:r>
              <a:rPr lang="en-US" sz="2400" b="0" dirty="0">
                <a:solidFill>
                  <a:srgbClr val="000000"/>
                </a:solidFill>
                <a:effectLst/>
                <a:latin typeface="Courier New" panose="02070309020205020404" pitchFamily="49" charset="0"/>
              </a:rPr>
              <a:t> </a:t>
            </a:r>
            <a:r>
              <a:rPr lang="en-US" sz="2400" b="0" dirty="0" err="1">
                <a:solidFill>
                  <a:srgbClr val="000000"/>
                </a:solidFill>
                <a:effectLst/>
                <a:latin typeface="Courier New" panose="02070309020205020404" pitchFamily="49" charset="0"/>
              </a:rPr>
              <a:t>ultralytics</a:t>
            </a:r>
            <a:endParaRPr lang="en-US" sz="2400" b="0" dirty="0">
              <a:solidFill>
                <a:srgbClr val="000000"/>
              </a:solidFill>
              <a:effectLst/>
              <a:latin typeface="Courier New" panose="02070309020205020404" pitchFamily="49" charset="0"/>
            </a:endParaRPr>
          </a:p>
          <a:p>
            <a:r>
              <a:rPr lang="en-US" sz="2400" b="0" dirty="0" err="1">
                <a:solidFill>
                  <a:srgbClr val="000000"/>
                </a:solidFill>
                <a:effectLst/>
                <a:latin typeface="Courier New" panose="02070309020205020404" pitchFamily="49" charset="0"/>
              </a:rPr>
              <a:t>ultralytics.checks</a:t>
            </a:r>
            <a:r>
              <a:rPr lang="en-US" sz="2400" b="0" dirty="0">
                <a:solidFill>
                  <a:srgbClr val="000000"/>
                </a:solidFill>
                <a:effectLst/>
                <a:latin typeface="Courier New" panose="02070309020205020404" pitchFamily="49" charset="0"/>
              </a:rPr>
              <a:t>()</a:t>
            </a:r>
          </a:p>
        </p:txBody>
      </p:sp>
      <p:sp>
        <p:nvSpPr>
          <p:cNvPr id="11" name="TextBox 10">
            <a:extLst>
              <a:ext uri="{FF2B5EF4-FFF2-40B4-BE49-F238E27FC236}">
                <a16:creationId xmlns:a16="http://schemas.microsoft.com/office/drawing/2014/main" id="{BCDBD69D-89E0-FE5D-1AAC-9E077324EE49}"/>
              </a:ext>
            </a:extLst>
          </p:cNvPr>
          <p:cNvSpPr txBox="1"/>
          <p:nvPr/>
        </p:nvSpPr>
        <p:spPr>
          <a:xfrm>
            <a:off x="534389" y="2331624"/>
            <a:ext cx="11440899" cy="646331"/>
          </a:xfrm>
          <a:prstGeom prst="rect">
            <a:avLst/>
          </a:prstGeom>
          <a:solidFill>
            <a:schemeClr val="accent4">
              <a:lumMod val="20000"/>
              <a:lumOff val="80000"/>
            </a:schemeClr>
          </a:solidFill>
        </p:spPr>
        <p:txBody>
          <a:bodyPr wrap="square">
            <a:spAutoFit/>
          </a:bodyPr>
          <a:lstStyle/>
          <a:p>
            <a:r>
              <a:rPr lang="en-US" b="0" dirty="0">
                <a:solidFill>
                  <a:srgbClr val="008000"/>
                </a:solidFill>
                <a:effectLst/>
                <a:latin typeface="Courier New" panose="02070309020205020404" pitchFamily="49" charset="0"/>
              </a:rPr>
              <a:t># Run inference on an image with YOLO11n</a:t>
            </a:r>
            <a:endParaRPr lang="en-US" b="0" dirty="0">
              <a:solidFill>
                <a:srgbClr val="000000"/>
              </a:solidFill>
              <a:effectLst/>
              <a:latin typeface="Courier New" panose="02070309020205020404" pitchFamily="49" charset="0"/>
            </a:endParaRPr>
          </a:p>
          <a:p>
            <a:r>
              <a:rPr lang="en-US" b="0" dirty="0">
                <a:solidFill>
                  <a:srgbClr val="0000FF"/>
                </a:solidFill>
                <a:effectLst/>
                <a:latin typeface="Courier New" panose="02070309020205020404" pitchFamily="49" charset="0"/>
              </a:rPr>
              <a:t>!</a:t>
            </a:r>
            <a:r>
              <a:rPr lang="en-US" b="0" dirty="0">
                <a:solidFill>
                  <a:srgbClr val="000000"/>
                </a:solidFill>
                <a:effectLst/>
                <a:latin typeface="Courier New" panose="02070309020205020404" pitchFamily="49" charset="0"/>
              </a:rPr>
              <a:t>yolo predict model=yolo11n.pt source=</a:t>
            </a:r>
            <a:r>
              <a:rPr lang="en-US" b="0" dirty="0">
                <a:solidFill>
                  <a:srgbClr val="A31515"/>
                </a:solidFill>
                <a:effectLst/>
                <a:latin typeface="Courier New" panose="02070309020205020404" pitchFamily="49" charset="0"/>
              </a:rPr>
              <a:t>'https://</a:t>
            </a:r>
            <a:r>
              <a:rPr lang="en-US" b="0" dirty="0" err="1">
                <a:solidFill>
                  <a:srgbClr val="A31515"/>
                </a:solidFill>
                <a:effectLst/>
                <a:latin typeface="Courier New" panose="02070309020205020404" pitchFamily="49" charset="0"/>
              </a:rPr>
              <a:t>ultralytics.com</a:t>
            </a:r>
            <a:r>
              <a:rPr lang="en-US" b="0" dirty="0">
                <a:solidFill>
                  <a:srgbClr val="A31515"/>
                </a:solidFill>
                <a:effectLst/>
                <a:latin typeface="Courier New" panose="02070309020205020404" pitchFamily="49" charset="0"/>
              </a:rPr>
              <a:t>/images/</a:t>
            </a:r>
            <a:r>
              <a:rPr lang="en-US" b="0" dirty="0" err="1">
                <a:solidFill>
                  <a:srgbClr val="A31515"/>
                </a:solidFill>
                <a:effectLst/>
                <a:latin typeface="Courier New" panose="02070309020205020404" pitchFamily="49" charset="0"/>
              </a:rPr>
              <a:t>zidane.jpg</a:t>
            </a:r>
            <a:r>
              <a:rPr lang="en-US" b="0" dirty="0">
                <a:solidFill>
                  <a:srgbClr val="A31515"/>
                </a:solidFill>
                <a:effectLst/>
                <a:latin typeface="Courier New" panose="02070309020205020404" pitchFamily="49" charset="0"/>
              </a:rPr>
              <a:t>'</a:t>
            </a:r>
            <a:endParaRPr lang="en-US" b="0" dirty="0">
              <a:solidFill>
                <a:srgbClr val="000000"/>
              </a:solidFill>
              <a:effectLst/>
              <a:latin typeface="Courier New" panose="02070309020205020404" pitchFamily="49" charset="0"/>
            </a:endParaRPr>
          </a:p>
        </p:txBody>
      </p:sp>
      <p:pic>
        <p:nvPicPr>
          <p:cNvPr id="13" name="Picture 12">
            <a:extLst>
              <a:ext uri="{FF2B5EF4-FFF2-40B4-BE49-F238E27FC236}">
                <a16:creationId xmlns:a16="http://schemas.microsoft.com/office/drawing/2014/main" id="{1FBD0DE5-38DA-2373-5A63-CF985D68D7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74275" y="3152000"/>
            <a:ext cx="5925012" cy="3332819"/>
          </a:xfrm>
          <a:prstGeom prst="rect">
            <a:avLst/>
          </a:prstGeom>
        </p:spPr>
      </p:pic>
    </p:spTree>
    <p:extLst>
      <p:ext uri="{BB962C8B-B14F-4D97-AF65-F5344CB8AC3E}">
        <p14:creationId xmlns:p14="http://schemas.microsoft.com/office/powerpoint/2010/main" val="222286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buNone/>
            </a:pPr>
            <a:r>
              <a:rPr lang="en-US" sz="2800" dirty="0"/>
              <a:t>Week   Date   Subject/Topics</a:t>
            </a:r>
          </a:p>
          <a:p>
            <a:pPr marL="0" indent="0">
              <a:buNone/>
            </a:pPr>
            <a:r>
              <a:rPr lang="en-US" sz="2800" dirty="0">
                <a:solidFill>
                  <a:srgbClr val="7030A0"/>
                </a:solidFill>
              </a:rPr>
              <a:t>11 2025/11/18 Case Study on Artificial Intelligence II</a:t>
            </a:r>
          </a:p>
          <a:p>
            <a:pPr marL="0" indent="0">
              <a:buNone/>
            </a:pPr>
            <a:r>
              <a:rPr lang="en-US" sz="2800" dirty="0">
                <a:solidFill>
                  <a:srgbClr val="C00000"/>
                </a:solidFill>
              </a:rPr>
              <a:t>12 2025/11/25 Computer Vision and Robotics</a:t>
            </a:r>
          </a:p>
          <a:p>
            <a:pPr marL="0" indent="0">
              <a:buNone/>
            </a:pPr>
            <a:r>
              <a:rPr lang="en-US" sz="2800" dirty="0"/>
              <a:t>13 2025/12/02 Generative AI, Agentic AI, and Physical AI</a:t>
            </a:r>
          </a:p>
          <a:p>
            <a:pPr marL="0" indent="0">
              <a:buNone/>
            </a:pPr>
            <a:r>
              <a:rPr lang="en-US" sz="2800" dirty="0"/>
              <a:t>14 2025/12/09 Philosophy and Ethics of AI and the Future of AI</a:t>
            </a:r>
          </a:p>
          <a:p>
            <a:pPr marL="0" indent="0">
              <a:buNone/>
            </a:pPr>
            <a:r>
              <a:rPr lang="en-US" sz="2800" dirty="0">
                <a:solidFill>
                  <a:schemeClr val="accent2">
                    <a:lumMod val="75000"/>
                  </a:schemeClr>
                </a:solidFill>
              </a:rPr>
              <a:t>15 2025/12/16 Final Project Report I</a:t>
            </a:r>
          </a:p>
          <a:p>
            <a:pPr marL="0" indent="0">
              <a:buNone/>
            </a:pPr>
            <a:r>
              <a:rPr lang="en-US" sz="2800" dirty="0">
                <a:solidFill>
                  <a:schemeClr val="accent2">
                    <a:lumMod val="75000"/>
                  </a:schemeClr>
                </a:solidFill>
              </a:rPr>
              <a:t>16 2025/12/23 Final Project Report 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4</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18702057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FE6B9-78E1-E28F-B12E-7B3A898154D3}"/>
              </a:ext>
            </a:extLst>
          </p:cNvPr>
          <p:cNvSpPr>
            <a:spLocks noGrp="1"/>
          </p:cNvSpPr>
          <p:nvPr>
            <p:ph type="title"/>
          </p:nvPr>
        </p:nvSpPr>
        <p:spPr>
          <a:xfrm>
            <a:off x="534389" y="108139"/>
            <a:ext cx="11222181" cy="1263414"/>
          </a:xfrm>
        </p:spPr>
        <p:txBody>
          <a:bodyPr>
            <a:noAutofit/>
          </a:bodyPr>
          <a:lstStyle/>
          <a:p>
            <a:r>
              <a:rPr lang="en-US" sz="4000" dirty="0"/>
              <a:t>Robotic System with Computer Vision </a:t>
            </a:r>
            <a:br>
              <a:rPr lang="en-US" sz="4000" dirty="0"/>
            </a:br>
            <a:r>
              <a:rPr lang="en-US" sz="3200" dirty="0"/>
              <a:t>Precise pose estimation of immature green fruitlets</a:t>
            </a:r>
          </a:p>
        </p:txBody>
      </p:sp>
      <p:sp>
        <p:nvSpPr>
          <p:cNvPr id="4" name="Slide Number Placeholder 3">
            <a:extLst>
              <a:ext uri="{FF2B5EF4-FFF2-40B4-BE49-F238E27FC236}">
                <a16:creationId xmlns:a16="http://schemas.microsoft.com/office/drawing/2014/main" id="{9D2FA13A-A72E-8323-E636-F57F6B5745FB}"/>
              </a:ext>
            </a:extLst>
          </p:cNvPr>
          <p:cNvSpPr>
            <a:spLocks noGrp="1"/>
          </p:cNvSpPr>
          <p:nvPr>
            <p:ph type="sldNum" sz="quarter" idx="12"/>
          </p:nvPr>
        </p:nvSpPr>
        <p:spPr/>
        <p:txBody>
          <a:bodyPr/>
          <a:lstStyle/>
          <a:p>
            <a:fld id="{5D6FF71F-CF6A-4C46-8F9B-61D49EEA70E3}" type="slidenum">
              <a:rPr lang="en-US" smtClean="0"/>
              <a:t>40</a:t>
            </a:fld>
            <a:endParaRPr lang="en-US"/>
          </a:p>
        </p:txBody>
      </p:sp>
      <p:pic>
        <p:nvPicPr>
          <p:cNvPr id="14" name="Picture 13">
            <a:extLst>
              <a:ext uri="{FF2B5EF4-FFF2-40B4-BE49-F238E27FC236}">
                <a16:creationId xmlns:a16="http://schemas.microsoft.com/office/drawing/2014/main" id="{4C260BAB-94D4-CBEC-2F89-8ACC70104B2A}"/>
              </a:ext>
            </a:extLst>
          </p:cNvPr>
          <p:cNvPicPr>
            <a:picLocks noChangeAspect="1"/>
          </p:cNvPicPr>
          <p:nvPr/>
        </p:nvPicPr>
        <p:blipFill>
          <a:blip r:embed="rId2"/>
          <a:stretch>
            <a:fillRect/>
          </a:stretch>
        </p:blipFill>
        <p:spPr>
          <a:xfrm>
            <a:off x="351747" y="1384665"/>
            <a:ext cx="11664245" cy="4847072"/>
          </a:xfrm>
          <a:prstGeom prst="rect">
            <a:avLst/>
          </a:prstGeom>
        </p:spPr>
      </p:pic>
      <p:sp>
        <p:nvSpPr>
          <p:cNvPr id="3" name="TextBox 2">
            <a:extLst>
              <a:ext uri="{FF2B5EF4-FFF2-40B4-BE49-F238E27FC236}">
                <a16:creationId xmlns:a16="http://schemas.microsoft.com/office/drawing/2014/main" id="{E9937C11-65C2-974F-5D34-6E6D6D9EF73C}"/>
              </a:ext>
            </a:extLst>
          </p:cNvPr>
          <p:cNvSpPr txBox="1"/>
          <p:nvPr/>
        </p:nvSpPr>
        <p:spPr>
          <a:xfrm>
            <a:off x="534389" y="6388677"/>
            <a:ext cx="10625408" cy="400110"/>
          </a:xfrm>
          <a:prstGeom prst="rect">
            <a:avLst/>
          </a:prstGeom>
          <a:noFill/>
        </p:spPr>
        <p:txBody>
          <a:bodyPr wrap="square">
            <a:spAutoFit/>
          </a:bodyPr>
          <a:lstStyle/>
          <a:p>
            <a:pPr algn="ctr"/>
            <a:r>
              <a:rPr lang="en-US" sz="1000" dirty="0">
                <a:solidFill>
                  <a:schemeClr val="bg1">
                    <a:lumMod val="75000"/>
                  </a:schemeClr>
                </a:solidFill>
              </a:rPr>
              <a:t>Source: Sapkota, Ranjan, and Manoj </a:t>
            </a:r>
            <a:r>
              <a:rPr lang="en-US" sz="1000" dirty="0" err="1">
                <a:solidFill>
                  <a:schemeClr val="bg1">
                    <a:lumMod val="75000"/>
                  </a:schemeClr>
                </a:solidFill>
              </a:rPr>
              <a:t>Karkee</a:t>
            </a:r>
            <a:r>
              <a:rPr lang="en-US" sz="1000" dirty="0">
                <a:solidFill>
                  <a:schemeClr val="bg1">
                    <a:lumMod val="75000"/>
                  </a:schemeClr>
                </a:solidFill>
              </a:rPr>
              <a:t>. "Yolo11 and vision transformers based 3d pose estimation of immature green fruits in commercial apple orchards for robotic thinning." </a:t>
            </a:r>
            <a:r>
              <a:rPr lang="en-US" sz="1000" dirty="0" err="1">
                <a:solidFill>
                  <a:schemeClr val="bg1">
                    <a:lumMod val="75000"/>
                  </a:schemeClr>
                </a:solidFill>
              </a:rPr>
              <a:t>arXiv</a:t>
            </a:r>
            <a:r>
              <a:rPr lang="en-US" sz="1000" dirty="0">
                <a:solidFill>
                  <a:schemeClr val="bg1">
                    <a:lumMod val="75000"/>
                  </a:schemeClr>
                </a:solidFill>
              </a:rPr>
              <a:t> preprint arXiv:2410.19846 (2024)..</a:t>
            </a:r>
          </a:p>
        </p:txBody>
      </p:sp>
    </p:spTree>
    <p:extLst>
      <p:ext uri="{BB962C8B-B14F-4D97-AF65-F5344CB8AC3E}">
        <p14:creationId xmlns:p14="http://schemas.microsoft.com/office/powerpoint/2010/main" val="131793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FE6B9-78E1-E28F-B12E-7B3A898154D3}"/>
              </a:ext>
            </a:extLst>
          </p:cNvPr>
          <p:cNvSpPr>
            <a:spLocks noGrp="1"/>
          </p:cNvSpPr>
          <p:nvPr>
            <p:ph type="title"/>
          </p:nvPr>
        </p:nvSpPr>
        <p:spPr>
          <a:xfrm>
            <a:off x="534389" y="108139"/>
            <a:ext cx="11222181" cy="1263414"/>
          </a:xfrm>
        </p:spPr>
        <p:txBody>
          <a:bodyPr>
            <a:noAutofit/>
          </a:bodyPr>
          <a:lstStyle/>
          <a:p>
            <a:r>
              <a:rPr lang="en-US" sz="4000" dirty="0"/>
              <a:t>YOLO11 Architecture Diagram </a:t>
            </a:r>
            <a:br>
              <a:rPr lang="en-US" sz="4000" dirty="0"/>
            </a:br>
            <a:r>
              <a:rPr lang="en-US" sz="3400" dirty="0"/>
              <a:t>for immature green fruit detection and pose estimation</a:t>
            </a:r>
          </a:p>
        </p:txBody>
      </p:sp>
      <p:sp>
        <p:nvSpPr>
          <p:cNvPr id="4" name="Slide Number Placeholder 3">
            <a:extLst>
              <a:ext uri="{FF2B5EF4-FFF2-40B4-BE49-F238E27FC236}">
                <a16:creationId xmlns:a16="http://schemas.microsoft.com/office/drawing/2014/main" id="{9D2FA13A-A72E-8323-E636-F57F6B5745FB}"/>
              </a:ext>
            </a:extLst>
          </p:cNvPr>
          <p:cNvSpPr>
            <a:spLocks noGrp="1"/>
          </p:cNvSpPr>
          <p:nvPr>
            <p:ph type="sldNum" sz="quarter" idx="12"/>
          </p:nvPr>
        </p:nvSpPr>
        <p:spPr/>
        <p:txBody>
          <a:bodyPr/>
          <a:lstStyle/>
          <a:p>
            <a:fld id="{5D6FF71F-CF6A-4C46-8F9B-61D49EEA70E3}" type="slidenum">
              <a:rPr lang="en-US" smtClean="0"/>
              <a:t>41</a:t>
            </a:fld>
            <a:endParaRPr lang="en-US"/>
          </a:p>
        </p:txBody>
      </p:sp>
      <p:sp>
        <p:nvSpPr>
          <p:cNvPr id="3" name="TextBox 2">
            <a:extLst>
              <a:ext uri="{FF2B5EF4-FFF2-40B4-BE49-F238E27FC236}">
                <a16:creationId xmlns:a16="http://schemas.microsoft.com/office/drawing/2014/main" id="{E9937C11-65C2-974F-5D34-6E6D6D9EF73C}"/>
              </a:ext>
            </a:extLst>
          </p:cNvPr>
          <p:cNvSpPr txBox="1"/>
          <p:nvPr/>
        </p:nvSpPr>
        <p:spPr>
          <a:xfrm>
            <a:off x="534389" y="6414803"/>
            <a:ext cx="10625408" cy="400110"/>
          </a:xfrm>
          <a:prstGeom prst="rect">
            <a:avLst/>
          </a:prstGeom>
          <a:noFill/>
        </p:spPr>
        <p:txBody>
          <a:bodyPr wrap="square">
            <a:spAutoFit/>
          </a:bodyPr>
          <a:lstStyle/>
          <a:p>
            <a:pPr algn="ctr"/>
            <a:r>
              <a:rPr lang="en-US" sz="1000" dirty="0">
                <a:solidFill>
                  <a:schemeClr val="bg1">
                    <a:lumMod val="75000"/>
                  </a:schemeClr>
                </a:solidFill>
              </a:rPr>
              <a:t>Source: Sapkota, Ranjan, and Manoj </a:t>
            </a:r>
            <a:r>
              <a:rPr lang="en-US" sz="1000" dirty="0" err="1">
                <a:solidFill>
                  <a:schemeClr val="bg1">
                    <a:lumMod val="75000"/>
                  </a:schemeClr>
                </a:solidFill>
              </a:rPr>
              <a:t>Karkee</a:t>
            </a:r>
            <a:r>
              <a:rPr lang="en-US" sz="1000" dirty="0">
                <a:solidFill>
                  <a:schemeClr val="bg1">
                    <a:lumMod val="75000"/>
                  </a:schemeClr>
                </a:solidFill>
              </a:rPr>
              <a:t>. "Yolo11 and vision transformers based 3d pose estimation of immature green fruits in commercial apple orchards for robotic thinning." </a:t>
            </a:r>
            <a:r>
              <a:rPr lang="en-US" sz="1000" dirty="0" err="1">
                <a:solidFill>
                  <a:schemeClr val="bg1">
                    <a:lumMod val="75000"/>
                  </a:schemeClr>
                </a:solidFill>
              </a:rPr>
              <a:t>arXiv</a:t>
            </a:r>
            <a:r>
              <a:rPr lang="en-US" sz="1000" dirty="0">
                <a:solidFill>
                  <a:schemeClr val="bg1">
                    <a:lumMod val="75000"/>
                  </a:schemeClr>
                </a:solidFill>
              </a:rPr>
              <a:t> preprint arXiv:2410.19846 (2024)..</a:t>
            </a:r>
          </a:p>
        </p:txBody>
      </p:sp>
      <p:pic>
        <p:nvPicPr>
          <p:cNvPr id="6" name="Picture 5">
            <a:extLst>
              <a:ext uri="{FF2B5EF4-FFF2-40B4-BE49-F238E27FC236}">
                <a16:creationId xmlns:a16="http://schemas.microsoft.com/office/drawing/2014/main" id="{6C283F60-6AA4-F937-E4EC-1D942AF848D1}"/>
              </a:ext>
            </a:extLst>
          </p:cNvPr>
          <p:cNvPicPr>
            <a:picLocks noChangeAspect="1"/>
          </p:cNvPicPr>
          <p:nvPr/>
        </p:nvPicPr>
        <p:blipFill>
          <a:blip r:embed="rId2"/>
          <a:stretch>
            <a:fillRect/>
          </a:stretch>
        </p:blipFill>
        <p:spPr>
          <a:xfrm>
            <a:off x="534389" y="1299598"/>
            <a:ext cx="11457314" cy="5089079"/>
          </a:xfrm>
          <a:prstGeom prst="rect">
            <a:avLst/>
          </a:prstGeom>
        </p:spPr>
      </p:pic>
    </p:spTree>
    <p:extLst>
      <p:ext uri="{BB962C8B-B14F-4D97-AF65-F5344CB8AC3E}">
        <p14:creationId xmlns:p14="http://schemas.microsoft.com/office/powerpoint/2010/main" val="4189367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FE6B9-78E1-E28F-B12E-7B3A898154D3}"/>
              </a:ext>
            </a:extLst>
          </p:cNvPr>
          <p:cNvSpPr>
            <a:spLocks noGrp="1"/>
          </p:cNvSpPr>
          <p:nvPr>
            <p:ph type="title"/>
          </p:nvPr>
        </p:nvSpPr>
        <p:spPr>
          <a:xfrm>
            <a:off x="534389" y="108139"/>
            <a:ext cx="11222181" cy="1263414"/>
          </a:xfrm>
        </p:spPr>
        <p:txBody>
          <a:bodyPr>
            <a:noAutofit/>
          </a:bodyPr>
          <a:lstStyle/>
          <a:p>
            <a:r>
              <a:rPr lang="en-US" sz="4000" dirty="0"/>
              <a:t>YOLO11n Detection and Pose Estimation </a:t>
            </a:r>
            <a:br>
              <a:rPr lang="en-US" sz="4000" dirty="0"/>
            </a:br>
            <a:r>
              <a:rPr lang="en-US" sz="4000" dirty="0"/>
              <a:t>capabilities in a commercial orchard</a:t>
            </a:r>
            <a:endParaRPr lang="en-US" sz="3400" dirty="0"/>
          </a:p>
        </p:txBody>
      </p:sp>
      <p:sp>
        <p:nvSpPr>
          <p:cNvPr id="4" name="Slide Number Placeholder 3">
            <a:extLst>
              <a:ext uri="{FF2B5EF4-FFF2-40B4-BE49-F238E27FC236}">
                <a16:creationId xmlns:a16="http://schemas.microsoft.com/office/drawing/2014/main" id="{9D2FA13A-A72E-8323-E636-F57F6B5745FB}"/>
              </a:ext>
            </a:extLst>
          </p:cNvPr>
          <p:cNvSpPr>
            <a:spLocks noGrp="1"/>
          </p:cNvSpPr>
          <p:nvPr>
            <p:ph type="sldNum" sz="quarter" idx="12"/>
          </p:nvPr>
        </p:nvSpPr>
        <p:spPr/>
        <p:txBody>
          <a:bodyPr/>
          <a:lstStyle/>
          <a:p>
            <a:fld id="{5D6FF71F-CF6A-4C46-8F9B-61D49EEA70E3}" type="slidenum">
              <a:rPr lang="en-US" smtClean="0"/>
              <a:t>42</a:t>
            </a:fld>
            <a:endParaRPr lang="en-US"/>
          </a:p>
        </p:txBody>
      </p:sp>
      <p:sp>
        <p:nvSpPr>
          <p:cNvPr id="3" name="TextBox 2">
            <a:extLst>
              <a:ext uri="{FF2B5EF4-FFF2-40B4-BE49-F238E27FC236}">
                <a16:creationId xmlns:a16="http://schemas.microsoft.com/office/drawing/2014/main" id="{E9937C11-65C2-974F-5D34-6E6D6D9EF73C}"/>
              </a:ext>
            </a:extLst>
          </p:cNvPr>
          <p:cNvSpPr txBox="1"/>
          <p:nvPr/>
        </p:nvSpPr>
        <p:spPr>
          <a:xfrm>
            <a:off x="534389" y="6414803"/>
            <a:ext cx="10625408" cy="400110"/>
          </a:xfrm>
          <a:prstGeom prst="rect">
            <a:avLst/>
          </a:prstGeom>
          <a:noFill/>
        </p:spPr>
        <p:txBody>
          <a:bodyPr wrap="square">
            <a:spAutoFit/>
          </a:bodyPr>
          <a:lstStyle/>
          <a:p>
            <a:pPr algn="ctr"/>
            <a:r>
              <a:rPr lang="en-US" sz="1000" dirty="0">
                <a:solidFill>
                  <a:schemeClr val="bg1">
                    <a:lumMod val="75000"/>
                  </a:schemeClr>
                </a:solidFill>
              </a:rPr>
              <a:t>Source: Sapkota, Ranjan, and Manoj </a:t>
            </a:r>
            <a:r>
              <a:rPr lang="en-US" sz="1000" dirty="0" err="1">
                <a:solidFill>
                  <a:schemeClr val="bg1">
                    <a:lumMod val="75000"/>
                  </a:schemeClr>
                </a:solidFill>
              </a:rPr>
              <a:t>Karkee</a:t>
            </a:r>
            <a:r>
              <a:rPr lang="en-US" sz="1000" dirty="0">
                <a:solidFill>
                  <a:schemeClr val="bg1">
                    <a:lumMod val="75000"/>
                  </a:schemeClr>
                </a:solidFill>
              </a:rPr>
              <a:t>. "Yolo11 and vision transformers based 3d pose estimation of immature green fruits in commercial apple orchards for robotic thinning." </a:t>
            </a:r>
            <a:r>
              <a:rPr lang="en-US" sz="1000" dirty="0" err="1">
                <a:solidFill>
                  <a:schemeClr val="bg1">
                    <a:lumMod val="75000"/>
                  </a:schemeClr>
                </a:solidFill>
              </a:rPr>
              <a:t>arXiv</a:t>
            </a:r>
            <a:r>
              <a:rPr lang="en-US" sz="1000" dirty="0">
                <a:solidFill>
                  <a:schemeClr val="bg1">
                    <a:lumMod val="75000"/>
                  </a:schemeClr>
                </a:solidFill>
              </a:rPr>
              <a:t> preprint arXiv:2410.19846 (2024)..</a:t>
            </a:r>
          </a:p>
        </p:txBody>
      </p:sp>
      <p:pic>
        <p:nvPicPr>
          <p:cNvPr id="7" name="Picture 6">
            <a:extLst>
              <a:ext uri="{FF2B5EF4-FFF2-40B4-BE49-F238E27FC236}">
                <a16:creationId xmlns:a16="http://schemas.microsoft.com/office/drawing/2014/main" id="{5E02C92D-ADEB-711B-30FE-92378508F737}"/>
              </a:ext>
            </a:extLst>
          </p:cNvPr>
          <p:cNvPicPr>
            <a:picLocks noChangeAspect="1"/>
          </p:cNvPicPr>
          <p:nvPr/>
        </p:nvPicPr>
        <p:blipFill>
          <a:blip r:embed="rId2"/>
          <a:stretch>
            <a:fillRect/>
          </a:stretch>
        </p:blipFill>
        <p:spPr>
          <a:xfrm>
            <a:off x="1588710" y="1281040"/>
            <a:ext cx="8516766" cy="5190691"/>
          </a:xfrm>
          <a:prstGeom prst="rect">
            <a:avLst/>
          </a:prstGeom>
        </p:spPr>
      </p:pic>
    </p:spTree>
    <p:extLst>
      <p:ext uri="{BB962C8B-B14F-4D97-AF65-F5344CB8AC3E}">
        <p14:creationId xmlns:p14="http://schemas.microsoft.com/office/powerpoint/2010/main" val="41769135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8B333-4443-4199-AC8D-75788F772E4F}"/>
              </a:ext>
            </a:extLst>
          </p:cNvPr>
          <p:cNvSpPr>
            <a:spLocks noGrp="1"/>
          </p:cNvSpPr>
          <p:nvPr>
            <p:ph type="title"/>
          </p:nvPr>
        </p:nvSpPr>
        <p:spPr>
          <a:xfrm>
            <a:off x="534389" y="135104"/>
            <a:ext cx="11222181" cy="1182834"/>
          </a:xfrm>
        </p:spPr>
        <p:txBody>
          <a:bodyPr>
            <a:normAutofit fontScale="90000"/>
          </a:bodyPr>
          <a:lstStyle/>
          <a:p>
            <a:r>
              <a:rPr lang="en-US" dirty="0"/>
              <a:t>Text-and-Video Dialog Generation Models </a:t>
            </a:r>
            <a:br>
              <a:rPr lang="en-US" dirty="0"/>
            </a:br>
            <a:r>
              <a:rPr lang="en-US" dirty="0"/>
              <a:t>with Hierarchical Attention</a:t>
            </a:r>
            <a:endParaRPr lang="en-US" b="0" dirty="0"/>
          </a:p>
        </p:txBody>
      </p:sp>
      <p:sp>
        <p:nvSpPr>
          <p:cNvPr id="4" name="Slide Number Placeholder 3">
            <a:extLst>
              <a:ext uri="{FF2B5EF4-FFF2-40B4-BE49-F238E27FC236}">
                <a16:creationId xmlns:a16="http://schemas.microsoft.com/office/drawing/2014/main" id="{234BF2EC-7ACA-703E-808D-85C84FB9B1C7}"/>
              </a:ext>
            </a:extLst>
          </p:cNvPr>
          <p:cNvSpPr>
            <a:spLocks noGrp="1"/>
          </p:cNvSpPr>
          <p:nvPr>
            <p:ph type="sldNum" sz="quarter" idx="12"/>
          </p:nvPr>
        </p:nvSpPr>
        <p:spPr/>
        <p:txBody>
          <a:bodyPr/>
          <a:lstStyle/>
          <a:p>
            <a:fld id="{5D6FF71F-CF6A-4C46-8F9B-61D49EEA70E3}" type="slidenum">
              <a:rPr lang="en-US" smtClean="0"/>
              <a:t>43</a:t>
            </a:fld>
            <a:endParaRPr lang="en-US"/>
          </a:p>
        </p:txBody>
      </p:sp>
      <p:sp>
        <p:nvSpPr>
          <p:cNvPr id="7" name="TextBox 6">
            <a:extLst>
              <a:ext uri="{FF2B5EF4-FFF2-40B4-BE49-F238E27FC236}">
                <a16:creationId xmlns:a16="http://schemas.microsoft.com/office/drawing/2014/main" id="{906C63C7-DD60-DDA3-51DD-8FCDDB9014CC}"/>
              </a:ext>
            </a:extLst>
          </p:cNvPr>
          <p:cNvSpPr txBox="1"/>
          <p:nvPr/>
        </p:nvSpPr>
        <p:spPr>
          <a:xfrm>
            <a:off x="834189" y="6480118"/>
            <a:ext cx="10619874"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Erdem</a:t>
            </a:r>
            <a:r>
              <a:rPr lang="en-US" sz="1000" dirty="0">
                <a:solidFill>
                  <a:schemeClr val="bg1">
                    <a:lumMod val="75000"/>
                  </a:schemeClr>
                </a:solidFill>
              </a:rPr>
              <a:t>, </a:t>
            </a:r>
            <a:r>
              <a:rPr lang="en-US" sz="1000" dirty="0" err="1">
                <a:solidFill>
                  <a:schemeClr val="bg1">
                    <a:lumMod val="75000"/>
                  </a:schemeClr>
                </a:solidFill>
              </a:rPr>
              <a:t>Erkut</a:t>
            </a:r>
            <a:r>
              <a:rPr lang="en-US" sz="1000" dirty="0">
                <a:solidFill>
                  <a:schemeClr val="bg1">
                    <a:lumMod val="75000"/>
                  </a:schemeClr>
                </a:solidFill>
              </a:rPr>
              <a:t>, </a:t>
            </a:r>
            <a:r>
              <a:rPr lang="en-US" sz="1000" dirty="0" err="1">
                <a:solidFill>
                  <a:schemeClr val="bg1">
                    <a:lumMod val="75000"/>
                  </a:schemeClr>
                </a:solidFill>
              </a:rPr>
              <a:t>Menekse</a:t>
            </a:r>
            <a:r>
              <a:rPr lang="en-US" sz="1000" dirty="0">
                <a:solidFill>
                  <a:schemeClr val="bg1">
                    <a:lumMod val="75000"/>
                  </a:schemeClr>
                </a:solidFill>
              </a:rPr>
              <a:t> </a:t>
            </a:r>
            <a:r>
              <a:rPr lang="en-US" sz="1000" dirty="0" err="1">
                <a:solidFill>
                  <a:schemeClr val="bg1">
                    <a:lumMod val="75000"/>
                  </a:schemeClr>
                </a:solidFill>
              </a:rPr>
              <a:t>Kuyu</a:t>
            </a:r>
            <a:r>
              <a:rPr lang="en-US" sz="1000" dirty="0">
                <a:solidFill>
                  <a:schemeClr val="bg1">
                    <a:lumMod val="75000"/>
                  </a:schemeClr>
                </a:solidFill>
              </a:rPr>
              <a:t>, Semih </a:t>
            </a:r>
            <a:r>
              <a:rPr lang="en-US" sz="1000" dirty="0" err="1">
                <a:solidFill>
                  <a:schemeClr val="bg1">
                    <a:lumMod val="75000"/>
                  </a:schemeClr>
                </a:solidFill>
              </a:rPr>
              <a:t>Yagcioglu</a:t>
            </a:r>
            <a:r>
              <a:rPr lang="en-US" sz="1000" dirty="0">
                <a:solidFill>
                  <a:schemeClr val="bg1">
                    <a:lumMod val="75000"/>
                  </a:schemeClr>
                </a:solidFill>
              </a:rPr>
              <a:t>, Anette Frank, Letitia </a:t>
            </a:r>
            <a:r>
              <a:rPr lang="en-US" sz="1000" dirty="0" err="1">
                <a:solidFill>
                  <a:schemeClr val="bg1">
                    <a:lumMod val="75000"/>
                  </a:schemeClr>
                </a:solidFill>
              </a:rPr>
              <a:t>Parcalabescu</a:t>
            </a:r>
            <a:r>
              <a:rPr lang="en-US" sz="1000" dirty="0">
                <a:solidFill>
                  <a:schemeClr val="bg1">
                    <a:lumMod val="75000"/>
                  </a:schemeClr>
                </a:solidFill>
              </a:rPr>
              <a:t>, Barbara Plank, Andrii </a:t>
            </a:r>
            <a:r>
              <a:rPr lang="en-US" sz="1000" dirty="0" err="1">
                <a:solidFill>
                  <a:schemeClr val="bg1">
                    <a:lumMod val="75000"/>
                  </a:schemeClr>
                </a:solidFill>
              </a:rPr>
              <a:t>Babii</a:t>
            </a:r>
            <a:r>
              <a:rPr lang="en-US" sz="1000" dirty="0">
                <a:solidFill>
                  <a:schemeClr val="bg1">
                    <a:lumMod val="75000"/>
                  </a:schemeClr>
                </a:solidFill>
              </a:rPr>
              <a:t> et al. </a:t>
            </a:r>
            <a:br>
              <a:rPr lang="en-US" sz="1000" dirty="0">
                <a:solidFill>
                  <a:schemeClr val="bg1">
                    <a:lumMod val="75000"/>
                  </a:schemeClr>
                </a:solidFill>
              </a:rPr>
            </a:br>
            <a:r>
              <a:rPr lang="en-US" sz="1000" dirty="0">
                <a:solidFill>
                  <a:schemeClr val="bg1">
                    <a:lumMod val="75000"/>
                  </a:schemeClr>
                </a:solidFill>
              </a:rPr>
              <a:t>"Neural Natural Language Generation: A Survey on </a:t>
            </a:r>
            <a:r>
              <a:rPr lang="en-US" sz="1000" dirty="0" err="1">
                <a:solidFill>
                  <a:schemeClr val="bg1">
                    <a:lumMod val="75000"/>
                  </a:schemeClr>
                </a:solidFill>
              </a:rPr>
              <a:t>Multilinguality</a:t>
            </a:r>
            <a:r>
              <a:rPr lang="en-US" sz="1000" dirty="0">
                <a:solidFill>
                  <a:schemeClr val="bg1">
                    <a:lumMod val="75000"/>
                  </a:schemeClr>
                </a:solidFill>
              </a:rPr>
              <a:t>, Multimodality, Controllability and Learning." Journal of Artificial Intelligence Research 73 (2022): 1131-1207.</a:t>
            </a:r>
          </a:p>
        </p:txBody>
      </p:sp>
      <p:pic>
        <p:nvPicPr>
          <p:cNvPr id="5" name="Picture 4">
            <a:extLst>
              <a:ext uri="{FF2B5EF4-FFF2-40B4-BE49-F238E27FC236}">
                <a16:creationId xmlns:a16="http://schemas.microsoft.com/office/drawing/2014/main" id="{27EA5D4C-97C8-66E3-5299-26D75152E592}"/>
              </a:ext>
            </a:extLst>
          </p:cNvPr>
          <p:cNvPicPr>
            <a:picLocks noChangeAspect="1"/>
          </p:cNvPicPr>
          <p:nvPr/>
        </p:nvPicPr>
        <p:blipFill>
          <a:blip r:embed="rId2"/>
          <a:stretch>
            <a:fillRect/>
          </a:stretch>
        </p:blipFill>
        <p:spPr>
          <a:xfrm>
            <a:off x="706058" y="1585857"/>
            <a:ext cx="10876136" cy="4894261"/>
          </a:xfrm>
          <a:prstGeom prst="rect">
            <a:avLst/>
          </a:prstGeom>
        </p:spPr>
      </p:pic>
    </p:spTree>
    <p:extLst>
      <p:ext uri="{BB962C8B-B14F-4D97-AF65-F5344CB8AC3E}">
        <p14:creationId xmlns:p14="http://schemas.microsoft.com/office/powerpoint/2010/main" val="16158614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13460"/>
            <a:ext cx="11222181" cy="1166669"/>
          </a:xfrm>
        </p:spPr>
        <p:txBody>
          <a:bodyPr>
            <a:normAutofit fontScale="90000"/>
          </a:bodyPr>
          <a:lstStyle/>
          <a:p>
            <a:r>
              <a:rPr lang="en-US" dirty="0"/>
              <a:t>Multimodal Few-Shot Learning with </a:t>
            </a:r>
            <a:br>
              <a:rPr lang="en-US" dirty="0"/>
            </a:br>
            <a:r>
              <a:rPr lang="en-US" dirty="0"/>
              <a:t>Frozen Language Models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44</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752432" y="6457890"/>
            <a:ext cx="10687135" cy="400110"/>
          </a:xfrm>
          <a:prstGeom prst="rect">
            <a:avLst/>
          </a:prstGeom>
          <a:noFill/>
        </p:spPr>
        <p:txBody>
          <a:bodyPr wrap="square">
            <a:spAutoFit/>
          </a:bodyPr>
          <a:lstStyle/>
          <a:p>
            <a:pPr algn="ctr"/>
            <a:r>
              <a:rPr lang="en-US" sz="1000" dirty="0">
                <a:solidFill>
                  <a:schemeClr val="bg1">
                    <a:lumMod val="75000"/>
                  </a:schemeClr>
                </a:solidFill>
              </a:rPr>
              <a:t>Source: Maria </a:t>
            </a:r>
            <a:r>
              <a:rPr lang="en-US" sz="1000" dirty="0" err="1">
                <a:solidFill>
                  <a:schemeClr val="bg1">
                    <a:lumMod val="75000"/>
                  </a:schemeClr>
                </a:solidFill>
              </a:rPr>
              <a:t>Tsimpoukelli</a:t>
            </a:r>
            <a:r>
              <a:rPr lang="en-US" sz="1000" dirty="0">
                <a:solidFill>
                  <a:schemeClr val="bg1">
                    <a:lumMod val="75000"/>
                  </a:schemeClr>
                </a:solidFill>
              </a:rPr>
              <a:t>, Jacob L. </a:t>
            </a:r>
            <a:r>
              <a:rPr lang="en-US" sz="1000" dirty="0" err="1">
                <a:solidFill>
                  <a:schemeClr val="bg1">
                    <a:lumMod val="75000"/>
                  </a:schemeClr>
                </a:solidFill>
              </a:rPr>
              <a:t>Menick</a:t>
            </a:r>
            <a:r>
              <a:rPr lang="en-US" sz="1000" dirty="0">
                <a:solidFill>
                  <a:schemeClr val="bg1">
                    <a:lumMod val="75000"/>
                  </a:schemeClr>
                </a:solidFill>
              </a:rPr>
              <a:t>, Serkan Cabi, S. M. </a:t>
            </a:r>
            <a:r>
              <a:rPr lang="en-US" sz="1000" dirty="0" err="1">
                <a:solidFill>
                  <a:schemeClr val="bg1">
                    <a:lumMod val="75000"/>
                  </a:schemeClr>
                </a:solidFill>
              </a:rPr>
              <a:t>Eslami</a:t>
            </a:r>
            <a:r>
              <a:rPr lang="en-US" sz="1000" dirty="0">
                <a:solidFill>
                  <a:schemeClr val="bg1">
                    <a:lumMod val="75000"/>
                  </a:schemeClr>
                </a:solidFill>
              </a:rPr>
              <a:t>, Oriol </a:t>
            </a:r>
            <a:r>
              <a:rPr lang="en-US" sz="1000" dirty="0" err="1">
                <a:solidFill>
                  <a:schemeClr val="bg1">
                    <a:lumMod val="75000"/>
                  </a:schemeClr>
                </a:solidFill>
              </a:rPr>
              <a:t>Vinyals</a:t>
            </a:r>
            <a:r>
              <a:rPr lang="en-US" sz="1000" dirty="0">
                <a:solidFill>
                  <a:schemeClr val="bg1">
                    <a:lumMod val="75000"/>
                  </a:schemeClr>
                </a:solidFill>
              </a:rPr>
              <a:t>, and Felix Hill (2021). "Multimodal few-shot learning with frozen language models." </a:t>
            </a:r>
            <a:br>
              <a:rPr lang="en-US" sz="1000" dirty="0">
                <a:solidFill>
                  <a:schemeClr val="bg1">
                    <a:lumMod val="75000"/>
                  </a:schemeClr>
                </a:solidFill>
              </a:rPr>
            </a:br>
            <a:r>
              <a:rPr lang="en-US" sz="1000" dirty="0">
                <a:solidFill>
                  <a:schemeClr val="bg1">
                    <a:lumMod val="75000"/>
                  </a:schemeClr>
                </a:solidFill>
              </a:rPr>
              <a:t>Advances in Neural Information Processing Systems 34 (2021): 200-212.</a:t>
            </a:r>
          </a:p>
        </p:txBody>
      </p:sp>
      <p:pic>
        <p:nvPicPr>
          <p:cNvPr id="6" name="Picture 5">
            <a:extLst>
              <a:ext uri="{FF2B5EF4-FFF2-40B4-BE49-F238E27FC236}">
                <a16:creationId xmlns:a16="http://schemas.microsoft.com/office/drawing/2014/main" id="{77E6C29E-666D-5465-B64E-84E0FCE776D6}"/>
              </a:ext>
            </a:extLst>
          </p:cNvPr>
          <p:cNvPicPr>
            <a:picLocks noChangeAspect="1"/>
          </p:cNvPicPr>
          <p:nvPr/>
        </p:nvPicPr>
        <p:blipFill>
          <a:blip r:embed="rId2"/>
          <a:stretch>
            <a:fillRect/>
          </a:stretch>
        </p:blipFill>
        <p:spPr>
          <a:xfrm>
            <a:off x="216196" y="1322994"/>
            <a:ext cx="11759610" cy="4000500"/>
          </a:xfrm>
          <a:prstGeom prst="rect">
            <a:avLst/>
          </a:prstGeom>
        </p:spPr>
      </p:pic>
      <p:sp>
        <p:nvSpPr>
          <p:cNvPr id="9" name="TextBox 8">
            <a:extLst>
              <a:ext uri="{FF2B5EF4-FFF2-40B4-BE49-F238E27FC236}">
                <a16:creationId xmlns:a16="http://schemas.microsoft.com/office/drawing/2014/main" id="{458F3DB6-1740-861B-AC18-8348DE267D20}"/>
              </a:ext>
            </a:extLst>
          </p:cNvPr>
          <p:cNvSpPr txBox="1"/>
          <p:nvPr/>
        </p:nvSpPr>
        <p:spPr>
          <a:xfrm>
            <a:off x="357915" y="5272663"/>
            <a:ext cx="11476168" cy="1200329"/>
          </a:xfrm>
          <a:prstGeom prst="rect">
            <a:avLst/>
          </a:prstGeom>
          <a:noFill/>
        </p:spPr>
        <p:txBody>
          <a:bodyPr wrap="square">
            <a:spAutoFit/>
          </a:bodyPr>
          <a:lstStyle/>
          <a:p>
            <a:r>
              <a:rPr lang="en-US" dirty="0">
                <a:solidFill>
                  <a:schemeClr val="accent1"/>
                </a:solidFill>
              </a:rPr>
              <a:t>Curated samples with about five seeds required to get past well-known language model failure modes of either repeating text for the prompt or emitting text that does not pertain to the image. </a:t>
            </a:r>
          </a:p>
          <a:p>
            <a:r>
              <a:rPr lang="en-US" dirty="0">
                <a:solidFill>
                  <a:schemeClr val="accent1"/>
                </a:solidFill>
              </a:rPr>
              <a:t>These samples demonstrate the ability to generate open-ended outputs that adapt to both images and text, and to make use of facts that it has learned during language-only pre-training.</a:t>
            </a:r>
          </a:p>
        </p:txBody>
      </p:sp>
    </p:spTree>
    <p:extLst>
      <p:ext uri="{BB962C8B-B14F-4D97-AF65-F5344CB8AC3E}">
        <p14:creationId xmlns:p14="http://schemas.microsoft.com/office/powerpoint/2010/main" val="33359547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926289"/>
          </a:xfrm>
        </p:spPr>
        <p:txBody>
          <a:bodyPr>
            <a:noAutofit/>
          </a:bodyPr>
          <a:lstStyle/>
          <a:p>
            <a:r>
              <a:rPr lang="en-US" dirty="0"/>
              <a:t>Video Question Answering (VQA)</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45</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6" name="Picture 5">
            <a:extLst>
              <a:ext uri="{FF2B5EF4-FFF2-40B4-BE49-F238E27FC236}">
                <a16:creationId xmlns:a16="http://schemas.microsoft.com/office/drawing/2014/main" id="{FC210BB4-267A-0F8F-6C94-EBF8093FC470}"/>
              </a:ext>
            </a:extLst>
          </p:cNvPr>
          <p:cNvPicPr>
            <a:picLocks noChangeAspect="1"/>
          </p:cNvPicPr>
          <p:nvPr/>
        </p:nvPicPr>
        <p:blipFill>
          <a:blip r:embed="rId2"/>
          <a:stretch>
            <a:fillRect/>
          </a:stretch>
        </p:blipFill>
        <p:spPr>
          <a:xfrm>
            <a:off x="2717028" y="902210"/>
            <a:ext cx="6810188" cy="5555679"/>
          </a:xfrm>
          <a:prstGeom prst="rect">
            <a:avLst/>
          </a:prstGeom>
        </p:spPr>
      </p:pic>
    </p:spTree>
    <p:extLst>
      <p:ext uri="{BB962C8B-B14F-4D97-AF65-F5344CB8AC3E}">
        <p14:creationId xmlns:p14="http://schemas.microsoft.com/office/powerpoint/2010/main" val="7063570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1167359"/>
          </a:xfrm>
        </p:spPr>
        <p:txBody>
          <a:bodyPr>
            <a:noAutofit/>
          </a:bodyPr>
          <a:lstStyle/>
          <a:p>
            <a:r>
              <a:rPr lang="en-US" dirty="0"/>
              <a:t>Multimodal Pipeline </a:t>
            </a:r>
            <a:br>
              <a:rPr lang="en-US" sz="3800" dirty="0"/>
            </a:br>
            <a:r>
              <a:rPr lang="en-US" sz="3200" b="0" dirty="0"/>
              <a:t>that includes three different modalities (Image, Text. Audio)</a:t>
            </a:r>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46</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6" name="Picture 5">
            <a:extLst>
              <a:ext uri="{FF2B5EF4-FFF2-40B4-BE49-F238E27FC236}">
                <a16:creationId xmlns:a16="http://schemas.microsoft.com/office/drawing/2014/main" id="{A57CB9B4-F92E-140E-F35E-EA60ADDA6141}"/>
              </a:ext>
            </a:extLst>
          </p:cNvPr>
          <p:cNvPicPr>
            <a:picLocks noChangeAspect="1"/>
          </p:cNvPicPr>
          <p:nvPr/>
        </p:nvPicPr>
        <p:blipFill>
          <a:blip r:embed="rId2"/>
          <a:stretch>
            <a:fillRect/>
          </a:stretch>
        </p:blipFill>
        <p:spPr>
          <a:xfrm>
            <a:off x="2817020" y="1261230"/>
            <a:ext cx="6679882" cy="5130924"/>
          </a:xfrm>
          <a:prstGeom prst="rect">
            <a:avLst/>
          </a:prstGeom>
        </p:spPr>
      </p:pic>
    </p:spTree>
    <p:extLst>
      <p:ext uri="{BB962C8B-B14F-4D97-AF65-F5344CB8AC3E}">
        <p14:creationId xmlns:p14="http://schemas.microsoft.com/office/powerpoint/2010/main" val="16008986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1167359"/>
          </a:xfrm>
        </p:spPr>
        <p:txBody>
          <a:bodyPr>
            <a:noAutofit/>
          </a:bodyPr>
          <a:lstStyle/>
          <a:p>
            <a:r>
              <a:rPr lang="en-US" dirty="0"/>
              <a:t>Video and Audio Multimodal Fusion </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47</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3" name="Picture 2">
            <a:extLst>
              <a:ext uri="{FF2B5EF4-FFF2-40B4-BE49-F238E27FC236}">
                <a16:creationId xmlns:a16="http://schemas.microsoft.com/office/drawing/2014/main" id="{A25A881A-4B39-65AF-3692-E2A1B187CD07}"/>
              </a:ext>
            </a:extLst>
          </p:cNvPr>
          <p:cNvPicPr>
            <a:picLocks noChangeAspect="1"/>
          </p:cNvPicPr>
          <p:nvPr/>
        </p:nvPicPr>
        <p:blipFill>
          <a:blip r:embed="rId2"/>
          <a:stretch>
            <a:fillRect/>
          </a:stretch>
        </p:blipFill>
        <p:spPr>
          <a:xfrm>
            <a:off x="155235" y="2144151"/>
            <a:ext cx="11881527" cy="3123866"/>
          </a:xfrm>
          <a:prstGeom prst="rect">
            <a:avLst/>
          </a:prstGeom>
        </p:spPr>
      </p:pic>
    </p:spTree>
    <p:extLst>
      <p:ext uri="{BB962C8B-B14F-4D97-AF65-F5344CB8AC3E}">
        <p14:creationId xmlns:p14="http://schemas.microsoft.com/office/powerpoint/2010/main" val="11936040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1167359"/>
          </a:xfrm>
        </p:spPr>
        <p:txBody>
          <a:bodyPr>
            <a:noAutofit/>
          </a:bodyPr>
          <a:lstStyle/>
          <a:p>
            <a:r>
              <a:rPr lang="en-US" dirty="0"/>
              <a:t>Visual and Textual Representation</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48</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5" name="Picture 4">
            <a:extLst>
              <a:ext uri="{FF2B5EF4-FFF2-40B4-BE49-F238E27FC236}">
                <a16:creationId xmlns:a16="http://schemas.microsoft.com/office/drawing/2014/main" id="{2640D961-513F-15B0-73B7-1F8C5F322D9A}"/>
              </a:ext>
            </a:extLst>
          </p:cNvPr>
          <p:cNvPicPr>
            <a:picLocks noChangeAspect="1"/>
          </p:cNvPicPr>
          <p:nvPr/>
        </p:nvPicPr>
        <p:blipFill>
          <a:blip r:embed="rId2"/>
          <a:stretch>
            <a:fillRect/>
          </a:stretch>
        </p:blipFill>
        <p:spPr>
          <a:xfrm>
            <a:off x="1917866" y="1195495"/>
            <a:ext cx="8356265" cy="4965704"/>
          </a:xfrm>
          <a:prstGeom prst="rect">
            <a:avLst/>
          </a:prstGeom>
        </p:spPr>
      </p:pic>
    </p:spTree>
    <p:extLst>
      <p:ext uri="{BB962C8B-B14F-4D97-AF65-F5344CB8AC3E}">
        <p14:creationId xmlns:p14="http://schemas.microsoft.com/office/powerpoint/2010/main" val="20139249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7"/>
            <a:ext cx="10447606" cy="918996"/>
          </a:xfrm>
        </p:spPr>
        <p:txBody>
          <a:bodyPr>
            <a:noAutofit/>
          </a:bodyPr>
          <a:lstStyle/>
          <a:p>
            <a:r>
              <a:rPr lang="en-US" dirty="0"/>
              <a:t>Hybrid Multimodal Data Fusion</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49</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3" name="Picture 2">
            <a:extLst>
              <a:ext uri="{FF2B5EF4-FFF2-40B4-BE49-F238E27FC236}">
                <a16:creationId xmlns:a16="http://schemas.microsoft.com/office/drawing/2014/main" id="{7126A135-8C70-7EC2-5B11-0DA878C56C9B}"/>
              </a:ext>
            </a:extLst>
          </p:cNvPr>
          <p:cNvPicPr>
            <a:picLocks noChangeAspect="1"/>
          </p:cNvPicPr>
          <p:nvPr/>
        </p:nvPicPr>
        <p:blipFill>
          <a:blip r:embed="rId2"/>
          <a:stretch>
            <a:fillRect/>
          </a:stretch>
        </p:blipFill>
        <p:spPr>
          <a:xfrm>
            <a:off x="3410309" y="928990"/>
            <a:ext cx="5371382" cy="5528900"/>
          </a:xfrm>
          <a:prstGeom prst="rect">
            <a:avLst/>
          </a:prstGeom>
        </p:spPr>
      </p:pic>
      <p:sp>
        <p:nvSpPr>
          <p:cNvPr id="7" name="TextBox 6">
            <a:extLst>
              <a:ext uri="{FF2B5EF4-FFF2-40B4-BE49-F238E27FC236}">
                <a16:creationId xmlns:a16="http://schemas.microsoft.com/office/drawing/2014/main" id="{C0E5B78B-52EB-8F20-77A2-91F780D4C727}"/>
              </a:ext>
            </a:extLst>
          </p:cNvPr>
          <p:cNvSpPr txBox="1"/>
          <p:nvPr/>
        </p:nvSpPr>
        <p:spPr>
          <a:xfrm>
            <a:off x="1709847" y="1195495"/>
            <a:ext cx="1700462" cy="2246769"/>
          </a:xfrm>
          <a:prstGeom prst="rect">
            <a:avLst/>
          </a:prstGeom>
          <a:noFill/>
        </p:spPr>
        <p:txBody>
          <a:bodyPr wrap="square">
            <a:spAutoFit/>
          </a:bodyPr>
          <a:lstStyle/>
          <a:p>
            <a:r>
              <a:rPr lang="en-US" sz="2800" b="1" dirty="0">
                <a:solidFill>
                  <a:schemeClr val="accent1"/>
                </a:solidFill>
              </a:rPr>
              <a:t>Text</a:t>
            </a:r>
          </a:p>
          <a:p>
            <a:endParaRPr lang="en-US" sz="2800" b="1" dirty="0">
              <a:solidFill>
                <a:schemeClr val="accent1"/>
              </a:solidFill>
            </a:endParaRPr>
          </a:p>
          <a:p>
            <a:r>
              <a:rPr lang="en-US" sz="2800" b="1" dirty="0">
                <a:solidFill>
                  <a:schemeClr val="accent1"/>
                </a:solidFill>
              </a:rPr>
              <a:t>Audio</a:t>
            </a:r>
          </a:p>
          <a:p>
            <a:endParaRPr lang="en-US" sz="2800" b="1" dirty="0">
              <a:solidFill>
                <a:schemeClr val="accent1"/>
              </a:solidFill>
            </a:endParaRPr>
          </a:p>
          <a:p>
            <a:r>
              <a:rPr lang="en-US" sz="2800" b="1" dirty="0">
                <a:solidFill>
                  <a:schemeClr val="accent1"/>
                </a:solidFill>
              </a:rPr>
              <a:t>Image</a:t>
            </a:r>
          </a:p>
        </p:txBody>
      </p:sp>
      <p:sp>
        <p:nvSpPr>
          <p:cNvPr id="8" name="TextBox 7">
            <a:extLst>
              <a:ext uri="{FF2B5EF4-FFF2-40B4-BE49-F238E27FC236}">
                <a16:creationId xmlns:a16="http://schemas.microsoft.com/office/drawing/2014/main" id="{C88D8346-BE1B-CE5A-6675-5001F4822096}"/>
              </a:ext>
            </a:extLst>
          </p:cNvPr>
          <p:cNvSpPr txBox="1"/>
          <p:nvPr/>
        </p:nvSpPr>
        <p:spPr>
          <a:xfrm>
            <a:off x="1709847" y="3962758"/>
            <a:ext cx="1700462" cy="2246769"/>
          </a:xfrm>
          <a:prstGeom prst="rect">
            <a:avLst/>
          </a:prstGeom>
          <a:noFill/>
        </p:spPr>
        <p:txBody>
          <a:bodyPr wrap="square">
            <a:spAutoFit/>
          </a:bodyPr>
          <a:lstStyle/>
          <a:p>
            <a:r>
              <a:rPr lang="en-US" sz="2800" b="1" dirty="0"/>
              <a:t>Text</a:t>
            </a:r>
          </a:p>
          <a:p>
            <a:endParaRPr lang="en-US" sz="2800" b="1" dirty="0"/>
          </a:p>
          <a:p>
            <a:r>
              <a:rPr lang="en-US" sz="2800" b="1" dirty="0"/>
              <a:t>Speech</a:t>
            </a:r>
          </a:p>
          <a:p>
            <a:endParaRPr lang="en-US" sz="2800" b="1" dirty="0"/>
          </a:p>
          <a:p>
            <a:r>
              <a:rPr lang="en-US" sz="2800" b="1" dirty="0"/>
              <a:t>Video</a:t>
            </a:r>
          </a:p>
        </p:txBody>
      </p:sp>
    </p:spTree>
    <p:extLst>
      <p:ext uri="{BB962C8B-B14F-4D97-AF65-F5344CB8AC3E}">
        <p14:creationId xmlns:p14="http://schemas.microsoft.com/office/powerpoint/2010/main" val="4200321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274638"/>
            <a:ext cx="10744200" cy="6245225"/>
          </a:xfrm>
        </p:spPr>
        <p:txBody>
          <a:bodyPr>
            <a:normAutofit/>
          </a:bodyPr>
          <a:lstStyle/>
          <a:p>
            <a:r>
              <a:rPr lang="en-US" altLang="zh-TW" sz="9600" dirty="0">
                <a:solidFill>
                  <a:srgbClr val="C00000"/>
                </a:solidFill>
              </a:rPr>
              <a:t>Computer Vision </a:t>
            </a:r>
            <a:br>
              <a:rPr lang="en-US" altLang="zh-TW" sz="9600" dirty="0">
                <a:solidFill>
                  <a:srgbClr val="C00000"/>
                </a:solidFill>
              </a:rPr>
            </a:br>
            <a:r>
              <a:rPr lang="en-US" altLang="zh-TW" sz="9600" dirty="0">
                <a:solidFill>
                  <a:srgbClr val="C00000"/>
                </a:solidFill>
              </a:rPr>
              <a:t>and </a:t>
            </a:r>
            <a:br>
              <a:rPr lang="en-US" altLang="zh-TW" sz="9600" dirty="0">
                <a:solidFill>
                  <a:srgbClr val="C00000"/>
                </a:solidFill>
              </a:rPr>
            </a:br>
            <a:r>
              <a:rPr lang="en-US" altLang="zh-TW" sz="9600" dirty="0">
                <a:solidFill>
                  <a:srgbClr val="C00000"/>
                </a:solidFill>
              </a:rPr>
              <a:t>Robotics</a:t>
            </a:r>
            <a:endParaRPr lang="zh-TW" altLang="en-US" sz="96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5</a:t>
            </a:fld>
            <a:endParaRPr lang="zh-TW" altLang="en-US"/>
          </a:p>
        </p:txBody>
      </p:sp>
    </p:spTree>
    <p:extLst>
      <p:ext uri="{BB962C8B-B14F-4D97-AF65-F5344CB8AC3E}">
        <p14:creationId xmlns:p14="http://schemas.microsoft.com/office/powerpoint/2010/main" val="10798623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926289"/>
          </a:xfrm>
        </p:spPr>
        <p:txBody>
          <a:bodyPr>
            <a:noAutofit/>
          </a:bodyPr>
          <a:lstStyle/>
          <a:p>
            <a:r>
              <a:rPr lang="en-US" dirty="0"/>
              <a:t>Multimodal Transfer Learning</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50</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3" name="Picture 2">
            <a:extLst>
              <a:ext uri="{FF2B5EF4-FFF2-40B4-BE49-F238E27FC236}">
                <a16:creationId xmlns:a16="http://schemas.microsoft.com/office/drawing/2014/main" id="{1774AEB9-B908-04B1-A05F-2C05DC355C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65222" y="954425"/>
            <a:ext cx="5661554" cy="5503465"/>
          </a:xfrm>
          <a:prstGeom prst="rect">
            <a:avLst/>
          </a:prstGeom>
        </p:spPr>
      </p:pic>
    </p:spTree>
    <p:extLst>
      <p:ext uri="{BB962C8B-B14F-4D97-AF65-F5344CB8AC3E}">
        <p14:creationId xmlns:p14="http://schemas.microsoft.com/office/powerpoint/2010/main" val="13022505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926289"/>
          </a:xfrm>
        </p:spPr>
        <p:txBody>
          <a:bodyPr>
            <a:noAutofit/>
          </a:bodyPr>
          <a:lstStyle/>
          <a:p>
            <a:r>
              <a:rPr lang="en-US" dirty="0"/>
              <a:t>Neural Style Transfer (NST)</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51</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5" name="Picture 4">
            <a:extLst>
              <a:ext uri="{FF2B5EF4-FFF2-40B4-BE49-F238E27FC236}">
                <a16:creationId xmlns:a16="http://schemas.microsoft.com/office/drawing/2014/main" id="{3A768976-B30F-DC62-52CF-5E96EA012DE0}"/>
              </a:ext>
            </a:extLst>
          </p:cNvPr>
          <p:cNvPicPr>
            <a:picLocks noChangeAspect="1"/>
          </p:cNvPicPr>
          <p:nvPr/>
        </p:nvPicPr>
        <p:blipFill>
          <a:blip r:embed="rId2"/>
          <a:stretch>
            <a:fillRect/>
          </a:stretch>
        </p:blipFill>
        <p:spPr>
          <a:xfrm>
            <a:off x="3478761" y="876300"/>
            <a:ext cx="5234476" cy="5581590"/>
          </a:xfrm>
          <a:prstGeom prst="rect">
            <a:avLst/>
          </a:prstGeom>
        </p:spPr>
      </p:pic>
    </p:spTree>
    <p:extLst>
      <p:ext uri="{BB962C8B-B14F-4D97-AF65-F5344CB8AC3E}">
        <p14:creationId xmlns:p14="http://schemas.microsoft.com/office/powerpoint/2010/main" val="24993192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577516" y="139061"/>
            <a:ext cx="10803248" cy="1431696"/>
          </a:xfrm>
        </p:spPr>
        <p:txBody>
          <a:bodyPr>
            <a:noAutofit/>
          </a:bodyPr>
          <a:lstStyle/>
          <a:p>
            <a:r>
              <a:rPr lang="en-US" sz="4400" dirty="0"/>
              <a:t>CLIP: Learning Transferable Visual Models From Natural Language Supervision</a:t>
            </a:r>
            <a:endParaRPr lang="en-US" sz="4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52</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Radford, Alec, Jong </a:t>
            </a:r>
            <a:r>
              <a:rPr lang="en-US" sz="1000" dirty="0" err="1">
                <a:solidFill>
                  <a:schemeClr val="bg1">
                    <a:lumMod val="75000"/>
                  </a:schemeClr>
                </a:solidFill>
              </a:rPr>
              <a:t>Wook</a:t>
            </a:r>
            <a:r>
              <a:rPr lang="en-US" sz="1000" dirty="0">
                <a:solidFill>
                  <a:schemeClr val="bg1">
                    <a:lumMod val="75000"/>
                  </a:schemeClr>
                </a:solidFill>
              </a:rPr>
              <a:t> Kim, Chris </a:t>
            </a:r>
            <a:r>
              <a:rPr lang="en-US" sz="1000" dirty="0" err="1">
                <a:solidFill>
                  <a:schemeClr val="bg1">
                    <a:lumMod val="75000"/>
                  </a:schemeClr>
                </a:solidFill>
              </a:rPr>
              <a:t>Hallacy</a:t>
            </a:r>
            <a:r>
              <a:rPr lang="en-US" sz="1000" dirty="0">
                <a:solidFill>
                  <a:schemeClr val="bg1">
                    <a:lumMod val="75000"/>
                  </a:schemeClr>
                </a:solidFill>
              </a:rPr>
              <a:t>, Aditya Ramesh, Gabriel Goh, </a:t>
            </a:r>
            <a:r>
              <a:rPr lang="en-US" sz="1000" dirty="0" err="1">
                <a:solidFill>
                  <a:schemeClr val="bg1">
                    <a:lumMod val="75000"/>
                  </a:schemeClr>
                </a:solidFill>
              </a:rPr>
              <a:t>Sandhini</a:t>
            </a:r>
            <a:r>
              <a:rPr lang="en-US" sz="1000" dirty="0">
                <a:solidFill>
                  <a:schemeClr val="bg1">
                    <a:lumMod val="75000"/>
                  </a:schemeClr>
                </a:solidFill>
              </a:rPr>
              <a:t> Agarwal, Girish Sastry et al. (2021) "Learning transferable visual models from natural language supervision." In International Conference on Machine Learning, pp. 8748-8763. PMLR.</a:t>
            </a:r>
          </a:p>
        </p:txBody>
      </p:sp>
      <p:pic>
        <p:nvPicPr>
          <p:cNvPr id="5" name="Picture 4">
            <a:extLst>
              <a:ext uri="{FF2B5EF4-FFF2-40B4-BE49-F238E27FC236}">
                <a16:creationId xmlns:a16="http://schemas.microsoft.com/office/drawing/2014/main" id="{8EDEC82E-2738-C10D-C46F-D688D4849B60}"/>
              </a:ext>
            </a:extLst>
          </p:cNvPr>
          <p:cNvPicPr>
            <a:picLocks noChangeAspect="1"/>
          </p:cNvPicPr>
          <p:nvPr/>
        </p:nvPicPr>
        <p:blipFill>
          <a:blip r:embed="rId2"/>
          <a:stretch>
            <a:fillRect/>
          </a:stretch>
        </p:blipFill>
        <p:spPr>
          <a:xfrm>
            <a:off x="207512" y="1921083"/>
            <a:ext cx="11776973" cy="4290834"/>
          </a:xfrm>
          <a:prstGeom prst="rect">
            <a:avLst/>
          </a:prstGeom>
        </p:spPr>
      </p:pic>
    </p:spTree>
    <p:extLst>
      <p:ext uri="{BB962C8B-B14F-4D97-AF65-F5344CB8AC3E}">
        <p14:creationId xmlns:p14="http://schemas.microsoft.com/office/powerpoint/2010/main" val="22704044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577516" y="139061"/>
            <a:ext cx="10803248" cy="1431696"/>
          </a:xfrm>
        </p:spPr>
        <p:txBody>
          <a:bodyPr>
            <a:noAutofit/>
          </a:bodyPr>
          <a:lstStyle/>
          <a:p>
            <a:r>
              <a:rPr lang="en-US" sz="4400" dirty="0" err="1"/>
              <a:t>ViLT</a:t>
            </a:r>
            <a:r>
              <a:rPr lang="en-US" sz="4400" dirty="0"/>
              <a:t>: Vision-and-Language Transformer Without Convolution or Region Supervision</a:t>
            </a:r>
            <a:endParaRPr lang="en-US" sz="4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53</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Kim, </a:t>
            </a:r>
            <a:r>
              <a:rPr lang="en-US" sz="1000" dirty="0" err="1">
                <a:solidFill>
                  <a:schemeClr val="bg1">
                    <a:lumMod val="75000"/>
                  </a:schemeClr>
                </a:solidFill>
              </a:rPr>
              <a:t>Wonjae</a:t>
            </a:r>
            <a:r>
              <a:rPr lang="en-US" sz="1000" dirty="0">
                <a:solidFill>
                  <a:schemeClr val="bg1">
                    <a:lumMod val="75000"/>
                  </a:schemeClr>
                </a:solidFill>
              </a:rPr>
              <a:t>, </a:t>
            </a:r>
            <a:r>
              <a:rPr lang="en-US" sz="1000" dirty="0" err="1">
                <a:solidFill>
                  <a:schemeClr val="bg1">
                    <a:lumMod val="75000"/>
                  </a:schemeClr>
                </a:solidFill>
              </a:rPr>
              <a:t>Bokyung</a:t>
            </a:r>
            <a:r>
              <a:rPr lang="en-US" sz="1000" dirty="0">
                <a:solidFill>
                  <a:schemeClr val="bg1">
                    <a:lumMod val="75000"/>
                  </a:schemeClr>
                </a:solidFill>
              </a:rPr>
              <a:t> Son, and </a:t>
            </a:r>
            <a:r>
              <a:rPr lang="en-US" sz="1000" dirty="0" err="1">
                <a:solidFill>
                  <a:schemeClr val="bg1">
                    <a:lumMod val="75000"/>
                  </a:schemeClr>
                </a:solidFill>
              </a:rPr>
              <a:t>Ildoo</a:t>
            </a:r>
            <a:r>
              <a:rPr lang="en-US" sz="1000" dirty="0">
                <a:solidFill>
                  <a:schemeClr val="bg1">
                    <a:lumMod val="75000"/>
                  </a:schemeClr>
                </a:solidFill>
              </a:rPr>
              <a:t> Kim (2021). "</a:t>
            </a:r>
            <a:r>
              <a:rPr lang="en-US" sz="1000" dirty="0" err="1">
                <a:solidFill>
                  <a:schemeClr val="bg1">
                    <a:lumMod val="75000"/>
                  </a:schemeClr>
                </a:solidFill>
              </a:rPr>
              <a:t>Vilt</a:t>
            </a:r>
            <a:r>
              <a:rPr lang="en-US" sz="1000" dirty="0">
                <a:solidFill>
                  <a:schemeClr val="bg1">
                    <a:lumMod val="75000"/>
                  </a:schemeClr>
                </a:solidFill>
              </a:rPr>
              <a:t>: Vision-and-language transformer without convolution or region supervision." </a:t>
            </a:r>
            <a:br>
              <a:rPr lang="en-US" sz="1000" dirty="0">
                <a:solidFill>
                  <a:schemeClr val="bg1">
                    <a:lumMod val="75000"/>
                  </a:schemeClr>
                </a:solidFill>
              </a:rPr>
            </a:br>
            <a:r>
              <a:rPr lang="en-US" sz="1000" dirty="0">
                <a:solidFill>
                  <a:schemeClr val="bg1">
                    <a:lumMod val="75000"/>
                  </a:schemeClr>
                </a:solidFill>
              </a:rPr>
              <a:t>In International Conference on Machine Learning, pp. 5583-5594. PMLR.</a:t>
            </a:r>
          </a:p>
        </p:txBody>
      </p:sp>
      <p:pic>
        <p:nvPicPr>
          <p:cNvPr id="7" name="Picture 6">
            <a:extLst>
              <a:ext uri="{FF2B5EF4-FFF2-40B4-BE49-F238E27FC236}">
                <a16:creationId xmlns:a16="http://schemas.microsoft.com/office/drawing/2014/main" id="{DDC239B9-2565-58A6-5498-22ECF5800ED9}"/>
              </a:ext>
            </a:extLst>
          </p:cNvPr>
          <p:cNvPicPr>
            <a:picLocks noChangeAspect="1"/>
          </p:cNvPicPr>
          <p:nvPr/>
        </p:nvPicPr>
        <p:blipFill>
          <a:blip r:embed="rId2"/>
          <a:stretch>
            <a:fillRect/>
          </a:stretch>
        </p:blipFill>
        <p:spPr>
          <a:xfrm>
            <a:off x="106090" y="2240987"/>
            <a:ext cx="11979818" cy="3442319"/>
          </a:xfrm>
          <a:prstGeom prst="rect">
            <a:avLst/>
          </a:prstGeom>
        </p:spPr>
      </p:pic>
    </p:spTree>
    <p:extLst>
      <p:ext uri="{BB962C8B-B14F-4D97-AF65-F5344CB8AC3E}">
        <p14:creationId xmlns:p14="http://schemas.microsoft.com/office/powerpoint/2010/main" val="7421085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577516" y="139061"/>
            <a:ext cx="10803248" cy="1431696"/>
          </a:xfrm>
        </p:spPr>
        <p:txBody>
          <a:bodyPr>
            <a:noAutofit/>
          </a:bodyPr>
          <a:lstStyle/>
          <a:p>
            <a:r>
              <a:rPr lang="en-US" sz="4400" dirty="0"/>
              <a:t>Attention Mechanisms in Computer Vision: </a:t>
            </a:r>
            <a:br>
              <a:rPr lang="en-US" sz="4400" dirty="0"/>
            </a:br>
            <a:r>
              <a:rPr lang="en-US" sz="4400" dirty="0"/>
              <a:t>A survey</a:t>
            </a:r>
            <a:endParaRPr lang="en-US" sz="4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54</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Guo, Meng-Hao, Tian-Xing Xu, Jiang-Jiang Liu, Zheng-Ning Liu, Peng-Tao Jiang, Tai-Jiang Mu, Song-Hai Zhang, Ralph R. Martin, Ming-Ming Cheng, and Shi-Min Hu. (2022) </a:t>
            </a:r>
            <a:br>
              <a:rPr lang="en-US" sz="1000" dirty="0">
                <a:solidFill>
                  <a:schemeClr val="bg1">
                    <a:lumMod val="75000"/>
                  </a:schemeClr>
                </a:solidFill>
              </a:rPr>
            </a:br>
            <a:r>
              <a:rPr lang="en-US" sz="1000" dirty="0">
                <a:solidFill>
                  <a:schemeClr val="bg1">
                    <a:lumMod val="75000"/>
                  </a:schemeClr>
                </a:solidFill>
              </a:rPr>
              <a:t>"Attention mechanisms in computer vision: A survey." Computational Visual Media ,:1-38.</a:t>
            </a:r>
          </a:p>
        </p:txBody>
      </p:sp>
      <p:pic>
        <p:nvPicPr>
          <p:cNvPr id="3" name="Picture 2">
            <a:extLst>
              <a:ext uri="{FF2B5EF4-FFF2-40B4-BE49-F238E27FC236}">
                <a16:creationId xmlns:a16="http://schemas.microsoft.com/office/drawing/2014/main" id="{87E04269-89A7-57FC-A700-5DC64A34A96D}"/>
              </a:ext>
            </a:extLst>
          </p:cNvPr>
          <p:cNvPicPr>
            <a:picLocks noChangeAspect="1"/>
          </p:cNvPicPr>
          <p:nvPr/>
        </p:nvPicPr>
        <p:blipFill>
          <a:blip r:embed="rId2"/>
          <a:stretch>
            <a:fillRect/>
          </a:stretch>
        </p:blipFill>
        <p:spPr>
          <a:xfrm>
            <a:off x="231517" y="1758596"/>
            <a:ext cx="11728963" cy="4276579"/>
          </a:xfrm>
          <a:prstGeom prst="rect">
            <a:avLst/>
          </a:prstGeom>
        </p:spPr>
      </p:pic>
    </p:spTree>
    <p:extLst>
      <p:ext uri="{BB962C8B-B14F-4D97-AF65-F5344CB8AC3E}">
        <p14:creationId xmlns:p14="http://schemas.microsoft.com/office/powerpoint/2010/main" val="1549677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577516" y="64417"/>
            <a:ext cx="10803248" cy="1037825"/>
          </a:xfrm>
        </p:spPr>
        <p:txBody>
          <a:bodyPr>
            <a:noAutofit/>
          </a:bodyPr>
          <a:lstStyle/>
          <a:p>
            <a:r>
              <a:rPr lang="en-US" sz="4400" dirty="0"/>
              <a:t>Attention Mechanisms in Computer Vision: </a:t>
            </a:r>
            <a:r>
              <a:rPr lang="en-US" sz="3200" dirty="0"/>
              <a:t>Data domain</a:t>
            </a:r>
            <a:endParaRPr lang="en-US" sz="32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55</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Guo, Meng-Hao, Tian-Xing Xu, Jiang-Jiang Liu, Zheng-Ning Liu, Peng-Tao Jiang, Tai-Jiang Mu, Song-Hai Zhang, Ralph R. Martin, Ming-Ming Cheng, and Shi-Min Hu. (2022) </a:t>
            </a:r>
            <a:br>
              <a:rPr lang="en-US" sz="1000" dirty="0">
                <a:solidFill>
                  <a:schemeClr val="bg1">
                    <a:lumMod val="75000"/>
                  </a:schemeClr>
                </a:solidFill>
              </a:rPr>
            </a:br>
            <a:r>
              <a:rPr lang="en-US" sz="1000" dirty="0">
                <a:solidFill>
                  <a:schemeClr val="bg1">
                    <a:lumMod val="75000"/>
                  </a:schemeClr>
                </a:solidFill>
              </a:rPr>
              <a:t>"Attention mechanisms in computer vision: A survey." Computational Visual Media ,:1-38.</a:t>
            </a:r>
          </a:p>
        </p:txBody>
      </p:sp>
      <p:pic>
        <p:nvPicPr>
          <p:cNvPr id="5" name="Picture 4">
            <a:extLst>
              <a:ext uri="{FF2B5EF4-FFF2-40B4-BE49-F238E27FC236}">
                <a16:creationId xmlns:a16="http://schemas.microsoft.com/office/drawing/2014/main" id="{B6026CA1-E539-8633-0EDE-FE6EC5BBDACE}"/>
              </a:ext>
            </a:extLst>
          </p:cNvPr>
          <p:cNvPicPr>
            <a:picLocks noChangeAspect="1"/>
          </p:cNvPicPr>
          <p:nvPr/>
        </p:nvPicPr>
        <p:blipFill>
          <a:blip r:embed="rId2"/>
          <a:stretch>
            <a:fillRect/>
          </a:stretch>
        </p:blipFill>
        <p:spPr>
          <a:xfrm>
            <a:off x="3244737" y="1176886"/>
            <a:ext cx="5468806" cy="5253499"/>
          </a:xfrm>
          <a:prstGeom prst="rect">
            <a:avLst/>
          </a:prstGeom>
        </p:spPr>
      </p:pic>
    </p:spTree>
    <p:extLst>
      <p:ext uri="{BB962C8B-B14F-4D97-AF65-F5344CB8AC3E}">
        <p14:creationId xmlns:p14="http://schemas.microsoft.com/office/powerpoint/2010/main" val="20894761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577515" y="64416"/>
            <a:ext cx="4214961" cy="6289119"/>
          </a:xfrm>
        </p:spPr>
        <p:txBody>
          <a:bodyPr>
            <a:noAutofit/>
          </a:bodyPr>
          <a:lstStyle/>
          <a:p>
            <a:r>
              <a:rPr lang="en-US" sz="4400" dirty="0"/>
              <a:t>Attention Mechanisms in Computer Vision: </a:t>
            </a:r>
            <a:br>
              <a:rPr lang="en-US" sz="3200" dirty="0"/>
            </a:br>
            <a:r>
              <a:rPr lang="en-US" sz="3600" dirty="0"/>
              <a:t>Developmental context of visual attention</a:t>
            </a:r>
            <a:endParaRPr lang="en-US" sz="36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56</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Guo, Meng-Hao, Tian-Xing Xu, Jiang-Jiang Liu, Zheng-Ning Liu, Peng-Tao Jiang, Tai-Jiang Mu, Song-Hai Zhang, Ralph R. Martin, Ming-Ming Cheng, and Shi-Min Hu. (2022) </a:t>
            </a:r>
            <a:br>
              <a:rPr lang="en-US" sz="1000" dirty="0">
                <a:solidFill>
                  <a:schemeClr val="bg1">
                    <a:lumMod val="75000"/>
                  </a:schemeClr>
                </a:solidFill>
              </a:rPr>
            </a:br>
            <a:r>
              <a:rPr lang="en-US" sz="1000" dirty="0">
                <a:solidFill>
                  <a:schemeClr val="bg1">
                    <a:lumMod val="75000"/>
                  </a:schemeClr>
                </a:solidFill>
              </a:rPr>
              <a:t>"Attention mechanisms in computer vision: A survey." Computational Visual Media ,:1-38.</a:t>
            </a:r>
          </a:p>
        </p:txBody>
      </p:sp>
      <p:pic>
        <p:nvPicPr>
          <p:cNvPr id="7" name="Picture 6">
            <a:extLst>
              <a:ext uri="{FF2B5EF4-FFF2-40B4-BE49-F238E27FC236}">
                <a16:creationId xmlns:a16="http://schemas.microsoft.com/office/drawing/2014/main" id="{D939B5C6-6B70-20DF-E55E-A415211C88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2478" y="64417"/>
            <a:ext cx="6466363" cy="6393473"/>
          </a:xfrm>
          <a:prstGeom prst="rect">
            <a:avLst/>
          </a:prstGeom>
        </p:spPr>
      </p:pic>
    </p:spTree>
    <p:extLst>
      <p:ext uri="{BB962C8B-B14F-4D97-AF65-F5344CB8AC3E}">
        <p14:creationId xmlns:p14="http://schemas.microsoft.com/office/powerpoint/2010/main" val="16640280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6263-3233-6D55-04AE-0D84545C9191}"/>
              </a:ext>
            </a:extLst>
          </p:cNvPr>
          <p:cNvSpPr>
            <a:spLocks noGrp="1"/>
          </p:cNvSpPr>
          <p:nvPr>
            <p:ph type="title"/>
          </p:nvPr>
        </p:nvSpPr>
        <p:spPr>
          <a:xfrm>
            <a:off x="534389" y="53217"/>
            <a:ext cx="11222181" cy="760268"/>
          </a:xfrm>
        </p:spPr>
        <p:txBody>
          <a:bodyPr>
            <a:normAutofit fontScale="90000"/>
          </a:bodyPr>
          <a:lstStyle/>
          <a:p>
            <a:r>
              <a:rPr lang="en-US" dirty="0"/>
              <a:t>Stable Diffusion</a:t>
            </a:r>
            <a:endParaRPr lang="en-US" sz="2700" dirty="0"/>
          </a:p>
        </p:txBody>
      </p:sp>
      <p:sp>
        <p:nvSpPr>
          <p:cNvPr id="4" name="Slide Number Placeholder 3">
            <a:extLst>
              <a:ext uri="{FF2B5EF4-FFF2-40B4-BE49-F238E27FC236}">
                <a16:creationId xmlns:a16="http://schemas.microsoft.com/office/drawing/2014/main" id="{A1C90C1A-D09C-047D-73BF-8E5E0454C9A0}"/>
              </a:ext>
            </a:extLst>
          </p:cNvPr>
          <p:cNvSpPr>
            <a:spLocks noGrp="1"/>
          </p:cNvSpPr>
          <p:nvPr>
            <p:ph type="sldNum" sz="quarter" idx="12"/>
          </p:nvPr>
        </p:nvSpPr>
        <p:spPr/>
        <p:txBody>
          <a:bodyPr/>
          <a:lstStyle/>
          <a:p>
            <a:fld id="{5D6FF71F-CF6A-4C46-8F9B-61D49EEA70E3}" type="slidenum">
              <a:rPr lang="en-US" smtClean="0"/>
              <a:t>57</a:t>
            </a:fld>
            <a:endParaRPr lang="en-US"/>
          </a:p>
        </p:txBody>
      </p:sp>
      <p:sp>
        <p:nvSpPr>
          <p:cNvPr id="7" name="TextBox 6">
            <a:extLst>
              <a:ext uri="{FF2B5EF4-FFF2-40B4-BE49-F238E27FC236}">
                <a16:creationId xmlns:a16="http://schemas.microsoft.com/office/drawing/2014/main" id="{101D050B-3D91-65E2-B90B-93B1B94FCE18}"/>
              </a:ext>
            </a:extLst>
          </p:cNvPr>
          <p:cNvSpPr txBox="1"/>
          <p:nvPr/>
        </p:nvSpPr>
        <p:spPr>
          <a:xfrm>
            <a:off x="3092037" y="6432567"/>
            <a:ext cx="6106884" cy="369332"/>
          </a:xfrm>
          <a:prstGeom prst="rect">
            <a:avLst/>
          </a:prstGeom>
          <a:noFill/>
        </p:spPr>
        <p:txBody>
          <a:bodyPr wrap="square">
            <a:spAutoFit/>
          </a:bodyPr>
          <a:lstStyle/>
          <a:p>
            <a:pPr algn="ctr"/>
            <a:r>
              <a:rPr lang="en-US" dirty="0">
                <a:hlinkClick r:id="rId2"/>
              </a:rPr>
              <a:t>https://huggingface.co/spaces/stabilityai/stable-diffusion</a:t>
            </a:r>
            <a:endParaRPr lang="en-US" dirty="0"/>
          </a:p>
        </p:txBody>
      </p:sp>
      <p:pic>
        <p:nvPicPr>
          <p:cNvPr id="3" name="Picture 2">
            <a:extLst>
              <a:ext uri="{FF2B5EF4-FFF2-40B4-BE49-F238E27FC236}">
                <a16:creationId xmlns:a16="http://schemas.microsoft.com/office/drawing/2014/main" id="{81C78147-DE36-C043-1D08-02DD89F6D2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6767" y="758167"/>
            <a:ext cx="8617424" cy="5729719"/>
          </a:xfrm>
          <a:prstGeom prst="rect">
            <a:avLst/>
          </a:prstGeom>
        </p:spPr>
      </p:pic>
    </p:spTree>
    <p:extLst>
      <p:ext uri="{BB962C8B-B14F-4D97-AF65-F5344CB8AC3E}">
        <p14:creationId xmlns:p14="http://schemas.microsoft.com/office/powerpoint/2010/main" val="19678547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6263-3233-6D55-04AE-0D84545C9191}"/>
              </a:ext>
            </a:extLst>
          </p:cNvPr>
          <p:cNvSpPr>
            <a:spLocks noGrp="1"/>
          </p:cNvSpPr>
          <p:nvPr>
            <p:ph type="title"/>
          </p:nvPr>
        </p:nvSpPr>
        <p:spPr>
          <a:xfrm>
            <a:off x="534389" y="53217"/>
            <a:ext cx="11222181" cy="760268"/>
          </a:xfrm>
        </p:spPr>
        <p:txBody>
          <a:bodyPr>
            <a:normAutofit fontScale="90000"/>
          </a:bodyPr>
          <a:lstStyle/>
          <a:p>
            <a:r>
              <a:rPr lang="en-US" dirty="0"/>
              <a:t>Stable Diffusion </a:t>
            </a:r>
            <a:r>
              <a:rPr lang="en-US" dirty="0" err="1"/>
              <a:t>Colab</a:t>
            </a:r>
            <a:endParaRPr lang="en-US" sz="2700" dirty="0"/>
          </a:p>
        </p:txBody>
      </p:sp>
      <p:sp>
        <p:nvSpPr>
          <p:cNvPr id="4" name="Slide Number Placeholder 3">
            <a:extLst>
              <a:ext uri="{FF2B5EF4-FFF2-40B4-BE49-F238E27FC236}">
                <a16:creationId xmlns:a16="http://schemas.microsoft.com/office/drawing/2014/main" id="{A1C90C1A-D09C-047D-73BF-8E5E0454C9A0}"/>
              </a:ext>
            </a:extLst>
          </p:cNvPr>
          <p:cNvSpPr>
            <a:spLocks noGrp="1"/>
          </p:cNvSpPr>
          <p:nvPr>
            <p:ph type="sldNum" sz="quarter" idx="12"/>
          </p:nvPr>
        </p:nvSpPr>
        <p:spPr/>
        <p:txBody>
          <a:bodyPr/>
          <a:lstStyle/>
          <a:p>
            <a:fld id="{5D6FF71F-CF6A-4C46-8F9B-61D49EEA70E3}" type="slidenum">
              <a:rPr lang="en-US" smtClean="0"/>
              <a:t>58</a:t>
            </a:fld>
            <a:endParaRPr lang="en-US"/>
          </a:p>
        </p:txBody>
      </p:sp>
      <p:sp>
        <p:nvSpPr>
          <p:cNvPr id="7" name="TextBox 6">
            <a:extLst>
              <a:ext uri="{FF2B5EF4-FFF2-40B4-BE49-F238E27FC236}">
                <a16:creationId xmlns:a16="http://schemas.microsoft.com/office/drawing/2014/main" id="{101D050B-3D91-65E2-B90B-93B1B94FCE18}"/>
              </a:ext>
            </a:extLst>
          </p:cNvPr>
          <p:cNvSpPr txBox="1"/>
          <p:nvPr/>
        </p:nvSpPr>
        <p:spPr>
          <a:xfrm>
            <a:off x="3092037" y="6432567"/>
            <a:ext cx="6106884" cy="369332"/>
          </a:xfrm>
          <a:prstGeom prst="rect">
            <a:avLst/>
          </a:prstGeom>
          <a:noFill/>
        </p:spPr>
        <p:txBody>
          <a:bodyPr wrap="square">
            <a:spAutoFit/>
          </a:bodyPr>
          <a:lstStyle/>
          <a:p>
            <a:pPr algn="ctr"/>
            <a:r>
              <a:rPr lang="en-US" dirty="0">
                <a:hlinkClick r:id="rId2"/>
              </a:rPr>
              <a:t>https://github.com/woctezuma/stable-diffusion-colab</a:t>
            </a:r>
            <a:endParaRPr lang="en-US" dirty="0"/>
          </a:p>
        </p:txBody>
      </p:sp>
      <p:pic>
        <p:nvPicPr>
          <p:cNvPr id="5" name="Picture 4">
            <a:extLst>
              <a:ext uri="{FF2B5EF4-FFF2-40B4-BE49-F238E27FC236}">
                <a16:creationId xmlns:a16="http://schemas.microsoft.com/office/drawing/2014/main" id="{4CB7F582-EE2A-0807-6242-54F1483986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4389" y="859041"/>
            <a:ext cx="11271763" cy="5573526"/>
          </a:xfrm>
          <a:prstGeom prst="rect">
            <a:avLst/>
          </a:prstGeom>
        </p:spPr>
      </p:pic>
    </p:spTree>
    <p:extLst>
      <p:ext uri="{BB962C8B-B14F-4D97-AF65-F5344CB8AC3E}">
        <p14:creationId xmlns:p14="http://schemas.microsoft.com/office/powerpoint/2010/main" val="14249812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6263-3233-6D55-04AE-0D84545C9191}"/>
              </a:ext>
            </a:extLst>
          </p:cNvPr>
          <p:cNvSpPr>
            <a:spLocks noGrp="1"/>
          </p:cNvSpPr>
          <p:nvPr>
            <p:ph type="title"/>
          </p:nvPr>
        </p:nvSpPr>
        <p:spPr>
          <a:xfrm>
            <a:off x="534389" y="53217"/>
            <a:ext cx="11222181" cy="658945"/>
          </a:xfrm>
        </p:spPr>
        <p:txBody>
          <a:bodyPr>
            <a:normAutofit fontScale="90000"/>
          </a:bodyPr>
          <a:lstStyle/>
          <a:p>
            <a:r>
              <a:rPr lang="en-US" sz="4000" dirty="0">
                <a:solidFill>
                  <a:schemeClr val="accent1"/>
                </a:solidFill>
              </a:rPr>
              <a:t>Lexica Art: Search Stable Diffusion images and prompts</a:t>
            </a:r>
          </a:p>
        </p:txBody>
      </p:sp>
      <p:sp>
        <p:nvSpPr>
          <p:cNvPr id="4" name="Slide Number Placeholder 3">
            <a:extLst>
              <a:ext uri="{FF2B5EF4-FFF2-40B4-BE49-F238E27FC236}">
                <a16:creationId xmlns:a16="http://schemas.microsoft.com/office/drawing/2014/main" id="{A1C90C1A-D09C-047D-73BF-8E5E0454C9A0}"/>
              </a:ext>
            </a:extLst>
          </p:cNvPr>
          <p:cNvSpPr>
            <a:spLocks noGrp="1"/>
          </p:cNvSpPr>
          <p:nvPr>
            <p:ph type="sldNum" sz="quarter" idx="12"/>
          </p:nvPr>
        </p:nvSpPr>
        <p:spPr/>
        <p:txBody>
          <a:bodyPr/>
          <a:lstStyle/>
          <a:p>
            <a:fld id="{5D6FF71F-CF6A-4C46-8F9B-61D49EEA70E3}" type="slidenum">
              <a:rPr lang="en-US" smtClean="0"/>
              <a:t>59</a:t>
            </a:fld>
            <a:endParaRPr lang="en-US"/>
          </a:p>
        </p:txBody>
      </p:sp>
      <p:sp>
        <p:nvSpPr>
          <p:cNvPr id="7" name="TextBox 6">
            <a:extLst>
              <a:ext uri="{FF2B5EF4-FFF2-40B4-BE49-F238E27FC236}">
                <a16:creationId xmlns:a16="http://schemas.microsoft.com/office/drawing/2014/main" id="{101D050B-3D91-65E2-B90B-93B1B94FCE18}"/>
              </a:ext>
            </a:extLst>
          </p:cNvPr>
          <p:cNvSpPr txBox="1"/>
          <p:nvPr/>
        </p:nvSpPr>
        <p:spPr>
          <a:xfrm>
            <a:off x="3092037" y="6459863"/>
            <a:ext cx="6106884" cy="369332"/>
          </a:xfrm>
          <a:prstGeom prst="rect">
            <a:avLst/>
          </a:prstGeom>
          <a:noFill/>
        </p:spPr>
        <p:txBody>
          <a:bodyPr wrap="square">
            <a:spAutoFit/>
          </a:bodyPr>
          <a:lstStyle/>
          <a:p>
            <a:pPr algn="ctr"/>
            <a:r>
              <a:rPr lang="en-US" dirty="0">
                <a:hlinkClick r:id="rId2"/>
              </a:rPr>
              <a:t>https://lexica.art/</a:t>
            </a:r>
            <a:endParaRPr lang="en-US" dirty="0"/>
          </a:p>
        </p:txBody>
      </p:sp>
      <p:pic>
        <p:nvPicPr>
          <p:cNvPr id="6" name="Picture 5">
            <a:extLst>
              <a:ext uri="{FF2B5EF4-FFF2-40B4-BE49-F238E27FC236}">
                <a16:creationId xmlns:a16="http://schemas.microsoft.com/office/drawing/2014/main" id="{6F6D22AE-436A-3DD8-59B1-CA3EA840B4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3561" y="712162"/>
            <a:ext cx="10296912" cy="5747701"/>
          </a:xfrm>
          <a:prstGeom prst="rect">
            <a:avLst/>
          </a:prstGeom>
        </p:spPr>
      </p:pic>
    </p:spTree>
    <p:extLst>
      <p:ext uri="{BB962C8B-B14F-4D97-AF65-F5344CB8AC3E}">
        <p14:creationId xmlns:p14="http://schemas.microsoft.com/office/powerpoint/2010/main" val="4264729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5A5D8-1366-7F4E-8684-40F571C5E32A}"/>
              </a:ext>
            </a:extLst>
          </p:cNvPr>
          <p:cNvSpPr>
            <a:spLocks noGrp="1"/>
          </p:cNvSpPr>
          <p:nvPr>
            <p:ph type="title"/>
          </p:nvPr>
        </p:nvSpPr>
        <p:spPr>
          <a:xfrm>
            <a:off x="1981200" y="274638"/>
            <a:ext cx="8229600" cy="749300"/>
          </a:xfrm>
        </p:spPr>
        <p:txBody>
          <a:bodyPr>
            <a:normAutofit fontScale="90000"/>
          </a:bodyPr>
          <a:lstStyle/>
          <a:p>
            <a:r>
              <a:rPr lang="en-US" sz="5400" dirty="0">
                <a:solidFill>
                  <a:schemeClr val="tx2"/>
                </a:solidFill>
              </a:rPr>
              <a:t>Outline</a:t>
            </a:r>
          </a:p>
        </p:txBody>
      </p:sp>
      <p:sp>
        <p:nvSpPr>
          <p:cNvPr id="3" name="Content Placeholder 2">
            <a:extLst>
              <a:ext uri="{FF2B5EF4-FFF2-40B4-BE49-F238E27FC236}">
                <a16:creationId xmlns:a16="http://schemas.microsoft.com/office/drawing/2014/main" id="{9EC8173C-66A3-264E-94CB-06DA62308AE2}"/>
              </a:ext>
            </a:extLst>
          </p:cNvPr>
          <p:cNvSpPr>
            <a:spLocks noGrp="1"/>
          </p:cNvSpPr>
          <p:nvPr>
            <p:ph idx="1"/>
          </p:nvPr>
        </p:nvSpPr>
        <p:spPr>
          <a:xfrm>
            <a:off x="914400" y="1207096"/>
            <a:ext cx="10487607" cy="5355148"/>
          </a:xfrm>
        </p:spPr>
        <p:txBody>
          <a:bodyPr>
            <a:normAutofit fontScale="92500" lnSpcReduction="10000"/>
          </a:bodyPr>
          <a:lstStyle/>
          <a:p>
            <a:r>
              <a:rPr lang="en-US" sz="3500" dirty="0"/>
              <a:t>Computer Vision</a:t>
            </a:r>
          </a:p>
          <a:p>
            <a:pPr lvl="1"/>
            <a:r>
              <a:rPr lang="en-US" sz="3500" dirty="0"/>
              <a:t>Classifying Images</a:t>
            </a:r>
          </a:p>
          <a:p>
            <a:pPr lvl="1"/>
            <a:r>
              <a:rPr lang="en-US" sz="3500" dirty="0"/>
              <a:t>Detecting Objects</a:t>
            </a:r>
          </a:p>
          <a:p>
            <a:pPr lvl="1"/>
            <a:r>
              <a:rPr lang="en-US" sz="3500" dirty="0"/>
              <a:t>The 3D World</a:t>
            </a:r>
          </a:p>
          <a:p>
            <a:r>
              <a:rPr lang="en-US" sz="3500" dirty="0"/>
              <a:t>Robotics</a:t>
            </a:r>
          </a:p>
          <a:p>
            <a:pPr lvl="1"/>
            <a:r>
              <a:rPr lang="en-US" sz="3500" dirty="0"/>
              <a:t>Robotic Perception</a:t>
            </a:r>
          </a:p>
          <a:p>
            <a:pPr lvl="1"/>
            <a:r>
              <a:rPr lang="en-US" sz="3500" dirty="0"/>
              <a:t>Planning and Control</a:t>
            </a:r>
          </a:p>
          <a:p>
            <a:pPr lvl="1"/>
            <a:r>
              <a:rPr lang="en-US" sz="3500" dirty="0"/>
              <a:t>Planning Uncertain Movements</a:t>
            </a:r>
          </a:p>
          <a:p>
            <a:pPr lvl="1"/>
            <a:r>
              <a:rPr lang="en-US" sz="3500" dirty="0"/>
              <a:t>Reinforcement Learning in Robotics</a:t>
            </a:r>
          </a:p>
        </p:txBody>
      </p:sp>
      <p:sp>
        <p:nvSpPr>
          <p:cNvPr id="4" name="Slide Number Placeholder 3">
            <a:extLst>
              <a:ext uri="{FF2B5EF4-FFF2-40B4-BE49-F238E27FC236}">
                <a16:creationId xmlns:a16="http://schemas.microsoft.com/office/drawing/2014/main" id="{1987625A-1DE5-8B41-BA0C-CF9F244437CE}"/>
              </a:ext>
            </a:extLst>
          </p:cNvPr>
          <p:cNvSpPr>
            <a:spLocks noGrp="1"/>
          </p:cNvSpPr>
          <p:nvPr>
            <p:ph type="sldNum" sz="quarter" idx="12"/>
          </p:nvPr>
        </p:nvSpPr>
        <p:spPr/>
        <p:txBody>
          <a:bodyPr/>
          <a:lstStyle/>
          <a:p>
            <a:pPr>
              <a:defRPr/>
            </a:pPr>
            <a:fld id="{E78C9E75-97FD-45D9-8ED3-955348887BB1}" type="slidenum">
              <a:rPr lang="zh-TW" altLang="en-US" smtClean="0"/>
              <a:pPr>
                <a:defRPr/>
              </a:pPr>
              <a:t>6</a:t>
            </a:fld>
            <a:endParaRPr lang="zh-TW" altLang="en-US"/>
          </a:p>
        </p:txBody>
      </p:sp>
    </p:spTree>
    <p:extLst>
      <p:ext uri="{BB962C8B-B14F-4D97-AF65-F5344CB8AC3E}">
        <p14:creationId xmlns:p14="http://schemas.microsoft.com/office/powerpoint/2010/main" val="2430613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D8D6C-DCCA-5E40-89AA-4BA8C89A12A9}"/>
              </a:ext>
            </a:extLst>
          </p:cNvPr>
          <p:cNvSpPr>
            <a:spLocks noGrp="1"/>
          </p:cNvSpPr>
          <p:nvPr>
            <p:ph type="title"/>
          </p:nvPr>
        </p:nvSpPr>
        <p:spPr>
          <a:xfrm>
            <a:off x="1685766" y="0"/>
            <a:ext cx="8820471" cy="1484784"/>
          </a:xfrm>
        </p:spPr>
        <p:txBody>
          <a:bodyPr>
            <a:normAutofit fontScale="90000"/>
          </a:bodyPr>
          <a:lstStyle/>
          <a:p>
            <a:r>
              <a:rPr lang="en-US" sz="2400" dirty="0">
                <a:solidFill>
                  <a:schemeClr val="accent1"/>
                </a:solidFill>
              </a:rPr>
              <a:t>Tom Lawry (2020), </a:t>
            </a:r>
            <a:br>
              <a:rPr lang="en-US" sz="2400" dirty="0">
                <a:solidFill>
                  <a:schemeClr val="accent1"/>
                </a:solidFill>
              </a:rPr>
            </a:br>
            <a:r>
              <a:rPr lang="en-US" sz="3200" dirty="0">
                <a:solidFill>
                  <a:srgbClr val="C00000"/>
                </a:solidFill>
              </a:rPr>
              <a:t>AI in Health: </a:t>
            </a:r>
            <a:br>
              <a:rPr lang="en-US" sz="3200" dirty="0">
                <a:solidFill>
                  <a:srgbClr val="C00000"/>
                </a:solidFill>
              </a:rPr>
            </a:br>
            <a:r>
              <a:rPr lang="en-US" sz="2200" dirty="0">
                <a:solidFill>
                  <a:srgbClr val="C00000"/>
                </a:solidFill>
              </a:rPr>
              <a:t>A Leader’s Guide to Winning in the New Age of Intelligent Health Systems, </a:t>
            </a:r>
            <a:br>
              <a:rPr lang="en-US" sz="3200" dirty="0">
                <a:solidFill>
                  <a:srgbClr val="C00000"/>
                </a:solidFill>
              </a:rPr>
            </a:br>
            <a:r>
              <a:rPr lang="en-US" sz="1800" dirty="0">
                <a:solidFill>
                  <a:schemeClr val="accent1"/>
                </a:solidFill>
              </a:rPr>
              <a:t>HIMSS Publishing</a:t>
            </a:r>
          </a:p>
        </p:txBody>
      </p:sp>
      <p:sp>
        <p:nvSpPr>
          <p:cNvPr id="4" name="Slide Number Placeholder 3">
            <a:extLst>
              <a:ext uri="{FF2B5EF4-FFF2-40B4-BE49-F238E27FC236}">
                <a16:creationId xmlns:a16="http://schemas.microsoft.com/office/drawing/2014/main" id="{AA409F32-402C-3B4D-B654-0B991CF1AC73}"/>
              </a:ext>
            </a:extLst>
          </p:cNvPr>
          <p:cNvSpPr>
            <a:spLocks noGrp="1"/>
          </p:cNvSpPr>
          <p:nvPr>
            <p:ph type="sldNum" sz="quarter" idx="12"/>
          </p:nvPr>
        </p:nvSpPr>
        <p:spPr/>
        <p:txBody>
          <a:bodyPr/>
          <a:lstStyle/>
          <a:p>
            <a:pPr>
              <a:defRPr/>
            </a:pPr>
            <a:fld id="{E78C9E75-97FD-45D9-8ED3-955348887BB1}" type="slidenum">
              <a:rPr lang="zh-TW" altLang="en-US" smtClean="0"/>
              <a:pPr>
                <a:defRPr/>
              </a:pPr>
              <a:t>60</a:t>
            </a:fld>
            <a:endParaRPr lang="zh-TW" altLang="en-US"/>
          </a:p>
        </p:txBody>
      </p:sp>
      <p:sp>
        <p:nvSpPr>
          <p:cNvPr id="7" name="Rectangle 6">
            <a:extLst>
              <a:ext uri="{FF2B5EF4-FFF2-40B4-BE49-F238E27FC236}">
                <a16:creationId xmlns:a16="http://schemas.microsoft.com/office/drawing/2014/main" id="{CC309EB6-A6EB-E24E-8D4D-E0E9E2E25228}"/>
              </a:ext>
            </a:extLst>
          </p:cNvPr>
          <p:cNvSpPr/>
          <p:nvPr/>
        </p:nvSpPr>
        <p:spPr>
          <a:xfrm>
            <a:off x="1991545" y="6381329"/>
            <a:ext cx="8208912" cy="246221"/>
          </a:xfrm>
          <a:prstGeom prst="rect">
            <a:avLst/>
          </a:prstGeom>
        </p:spPr>
        <p:txBody>
          <a:bodyPr wrap="square">
            <a:spAutoFit/>
          </a:bodyPr>
          <a:lstStyle/>
          <a:p>
            <a:pPr algn="ctr"/>
            <a:r>
              <a:rPr lang="en-US" sz="1000" dirty="0">
                <a:solidFill>
                  <a:schemeClr val="bg1">
                    <a:lumMod val="65000"/>
                  </a:schemeClr>
                </a:solidFill>
              </a:rPr>
              <a:t>Source: Tom Lawry (2020), AI in Health: A Leader’s Guide to Winning in the New Age of Intelligent Health Systems, HIMSS Publishing</a:t>
            </a:r>
          </a:p>
        </p:txBody>
      </p:sp>
      <p:sp>
        <p:nvSpPr>
          <p:cNvPr id="8" name="Rectangle 7">
            <a:extLst>
              <a:ext uri="{FF2B5EF4-FFF2-40B4-BE49-F238E27FC236}">
                <a16:creationId xmlns:a16="http://schemas.microsoft.com/office/drawing/2014/main" id="{7AE251A6-4267-904E-809D-99B16D316596}"/>
              </a:ext>
            </a:extLst>
          </p:cNvPr>
          <p:cNvSpPr/>
          <p:nvPr/>
        </p:nvSpPr>
        <p:spPr>
          <a:xfrm>
            <a:off x="2603611" y="6597353"/>
            <a:ext cx="6462464" cy="246221"/>
          </a:xfrm>
          <a:prstGeom prst="rect">
            <a:avLst/>
          </a:prstGeom>
        </p:spPr>
        <p:txBody>
          <a:bodyPr wrap="square">
            <a:spAutoFit/>
          </a:bodyPr>
          <a:lstStyle/>
          <a:p>
            <a:pPr algn="ctr"/>
            <a:r>
              <a:rPr lang="en-US" sz="1000" dirty="0">
                <a:hlinkClick r:id="rId2"/>
              </a:rPr>
              <a:t>https://www.amazon.com/Health-HIMSS-Book-Tom-Lawry/dp/0367333716/</a:t>
            </a:r>
            <a:endParaRPr lang="en-US" sz="1000" dirty="0"/>
          </a:p>
        </p:txBody>
      </p:sp>
      <p:pic>
        <p:nvPicPr>
          <p:cNvPr id="5" name="Picture 4">
            <a:extLst>
              <a:ext uri="{FF2B5EF4-FFF2-40B4-BE49-F238E27FC236}">
                <a16:creationId xmlns:a16="http://schemas.microsoft.com/office/drawing/2014/main" id="{EF5CD398-B5E8-E746-855A-5C0A029799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75327" y="1473588"/>
            <a:ext cx="3441346" cy="4896544"/>
          </a:xfrm>
          <a:prstGeom prst="rect">
            <a:avLst/>
          </a:prstGeom>
        </p:spPr>
      </p:pic>
    </p:spTree>
    <p:extLst>
      <p:ext uri="{BB962C8B-B14F-4D97-AF65-F5344CB8AC3E}">
        <p14:creationId xmlns:p14="http://schemas.microsoft.com/office/powerpoint/2010/main" val="24913845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FB25-8C08-F3DB-91CC-AE3CCEA89942}"/>
              </a:ext>
            </a:extLst>
          </p:cNvPr>
          <p:cNvSpPr>
            <a:spLocks noGrp="1"/>
          </p:cNvSpPr>
          <p:nvPr>
            <p:ph type="title"/>
          </p:nvPr>
        </p:nvSpPr>
        <p:spPr>
          <a:xfrm>
            <a:off x="534389" y="56102"/>
            <a:ext cx="11222181" cy="1073340"/>
          </a:xfrm>
        </p:spPr>
        <p:txBody>
          <a:bodyPr>
            <a:normAutofit/>
          </a:bodyPr>
          <a:lstStyle/>
          <a:p>
            <a:r>
              <a:rPr lang="en-US" sz="6000" dirty="0"/>
              <a:t>AI in Healthcare</a:t>
            </a:r>
          </a:p>
        </p:txBody>
      </p:sp>
      <p:pic>
        <p:nvPicPr>
          <p:cNvPr id="6" name="Content Placeholder 5">
            <a:extLst>
              <a:ext uri="{FF2B5EF4-FFF2-40B4-BE49-F238E27FC236}">
                <a16:creationId xmlns:a16="http://schemas.microsoft.com/office/drawing/2014/main" id="{AE45D757-40B1-6DA9-6BD6-A74BE55FE87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337493" y="1209753"/>
            <a:ext cx="5517014" cy="5352491"/>
          </a:xfrm>
        </p:spPr>
      </p:pic>
      <p:sp>
        <p:nvSpPr>
          <p:cNvPr id="4" name="Slide Number Placeholder 3">
            <a:extLst>
              <a:ext uri="{FF2B5EF4-FFF2-40B4-BE49-F238E27FC236}">
                <a16:creationId xmlns:a16="http://schemas.microsoft.com/office/drawing/2014/main" id="{B126A520-3E2E-9736-669E-93575334CC9C}"/>
              </a:ext>
            </a:extLst>
          </p:cNvPr>
          <p:cNvSpPr>
            <a:spLocks noGrp="1"/>
          </p:cNvSpPr>
          <p:nvPr>
            <p:ph type="sldNum" sz="quarter" idx="12"/>
          </p:nvPr>
        </p:nvSpPr>
        <p:spPr/>
        <p:txBody>
          <a:bodyPr/>
          <a:lstStyle/>
          <a:p>
            <a:fld id="{5D6FF71F-CF6A-4C46-8F9B-61D49EEA70E3}" type="slidenum">
              <a:rPr lang="en-US" smtClean="0"/>
              <a:t>61</a:t>
            </a:fld>
            <a:endParaRPr lang="en-US"/>
          </a:p>
        </p:txBody>
      </p:sp>
      <p:sp>
        <p:nvSpPr>
          <p:cNvPr id="8" name="TextBox 7">
            <a:extLst>
              <a:ext uri="{FF2B5EF4-FFF2-40B4-BE49-F238E27FC236}">
                <a16:creationId xmlns:a16="http://schemas.microsoft.com/office/drawing/2014/main" id="{CBA75EBB-B3D3-4E82-E054-E852B6DB09A4}"/>
              </a:ext>
            </a:extLst>
          </p:cNvPr>
          <p:cNvSpPr txBox="1"/>
          <p:nvPr/>
        </p:nvSpPr>
        <p:spPr>
          <a:xfrm>
            <a:off x="783295" y="6642556"/>
            <a:ext cx="10625408"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Secinaro</a:t>
            </a:r>
            <a:r>
              <a:rPr lang="en-US" sz="800" dirty="0">
                <a:solidFill>
                  <a:schemeClr val="bg1">
                    <a:lumMod val="75000"/>
                  </a:schemeClr>
                </a:solidFill>
              </a:rPr>
              <a:t>, Silvana, Davide Calandra, Aurelio </a:t>
            </a:r>
            <a:r>
              <a:rPr lang="en-US" sz="800" dirty="0" err="1">
                <a:solidFill>
                  <a:schemeClr val="bg1">
                    <a:lumMod val="75000"/>
                  </a:schemeClr>
                </a:solidFill>
              </a:rPr>
              <a:t>Secinaro</a:t>
            </a:r>
            <a:r>
              <a:rPr lang="en-US" sz="800" dirty="0">
                <a:solidFill>
                  <a:schemeClr val="bg1">
                    <a:lumMod val="75000"/>
                  </a:schemeClr>
                </a:solidFill>
              </a:rPr>
              <a:t>, Vivek </a:t>
            </a:r>
            <a:r>
              <a:rPr lang="en-US" sz="800" dirty="0" err="1">
                <a:solidFill>
                  <a:schemeClr val="bg1">
                    <a:lumMod val="75000"/>
                  </a:schemeClr>
                </a:solidFill>
              </a:rPr>
              <a:t>Muthurangu</a:t>
            </a:r>
            <a:r>
              <a:rPr lang="en-US" sz="800" dirty="0">
                <a:solidFill>
                  <a:schemeClr val="bg1">
                    <a:lumMod val="75000"/>
                  </a:schemeClr>
                </a:solidFill>
              </a:rPr>
              <a:t>, and Paolo </a:t>
            </a:r>
            <a:r>
              <a:rPr lang="en-US" sz="800" dirty="0" err="1">
                <a:solidFill>
                  <a:schemeClr val="bg1">
                    <a:lumMod val="75000"/>
                  </a:schemeClr>
                </a:solidFill>
              </a:rPr>
              <a:t>Biancone</a:t>
            </a:r>
            <a:r>
              <a:rPr lang="en-US" sz="800" dirty="0">
                <a:solidFill>
                  <a:schemeClr val="bg1">
                    <a:lumMod val="75000"/>
                  </a:schemeClr>
                </a:solidFill>
              </a:rPr>
              <a:t>. "The role of artificial intelligence in healthcare: a structured literature review." BMC Medical Informatics and Decision Making 21, no. 1 (2021): 1-23.</a:t>
            </a:r>
          </a:p>
        </p:txBody>
      </p:sp>
    </p:spTree>
    <p:extLst>
      <p:ext uri="{BB962C8B-B14F-4D97-AF65-F5344CB8AC3E}">
        <p14:creationId xmlns:p14="http://schemas.microsoft.com/office/powerpoint/2010/main" val="12424548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FB25-8C08-F3DB-91CC-AE3CCEA89942}"/>
              </a:ext>
            </a:extLst>
          </p:cNvPr>
          <p:cNvSpPr>
            <a:spLocks noGrp="1"/>
          </p:cNvSpPr>
          <p:nvPr>
            <p:ph type="title"/>
          </p:nvPr>
        </p:nvSpPr>
        <p:spPr>
          <a:xfrm>
            <a:off x="534389" y="56102"/>
            <a:ext cx="11222181" cy="619227"/>
          </a:xfrm>
        </p:spPr>
        <p:txBody>
          <a:bodyPr>
            <a:normAutofit fontScale="90000"/>
          </a:bodyPr>
          <a:lstStyle/>
          <a:p>
            <a:r>
              <a:rPr lang="en-US" sz="6000" dirty="0"/>
              <a:t>Multimodal Fall Detection </a:t>
            </a:r>
          </a:p>
        </p:txBody>
      </p:sp>
      <p:sp>
        <p:nvSpPr>
          <p:cNvPr id="4" name="Slide Number Placeholder 3">
            <a:extLst>
              <a:ext uri="{FF2B5EF4-FFF2-40B4-BE49-F238E27FC236}">
                <a16:creationId xmlns:a16="http://schemas.microsoft.com/office/drawing/2014/main" id="{B126A520-3E2E-9736-669E-93575334CC9C}"/>
              </a:ext>
            </a:extLst>
          </p:cNvPr>
          <p:cNvSpPr>
            <a:spLocks noGrp="1"/>
          </p:cNvSpPr>
          <p:nvPr>
            <p:ph type="sldNum" sz="quarter" idx="12"/>
          </p:nvPr>
        </p:nvSpPr>
        <p:spPr/>
        <p:txBody>
          <a:bodyPr/>
          <a:lstStyle/>
          <a:p>
            <a:fld id="{5D6FF71F-CF6A-4C46-8F9B-61D49EEA70E3}" type="slidenum">
              <a:rPr lang="en-US" smtClean="0"/>
              <a:t>62</a:t>
            </a:fld>
            <a:endParaRPr lang="en-US"/>
          </a:p>
        </p:txBody>
      </p:sp>
      <p:sp>
        <p:nvSpPr>
          <p:cNvPr id="8" name="TextBox 7">
            <a:extLst>
              <a:ext uri="{FF2B5EF4-FFF2-40B4-BE49-F238E27FC236}">
                <a16:creationId xmlns:a16="http://schemas.microsoft.com/office/drawing/2014/main" id="{CBA75EBB-B3D3-4E82-E054-E852B6DB09A4}"/>
              </a:ext>
            </a:extLst>
          </p:cNvPr>
          <p:cNvSpPr txBox="1"/>
          <p:nvPr/>
        </p:nvSpPr>
        <p:spPr>
          <a:xfrm>
            <a:off x="783295" y="6642556"/>
            <a:ext cx="10625408"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Xefteris</a:t>
            </a:r>
            <a:r>
              <a:rPr lang="en-US" sz="800" dirty="0">
                <a:solidFill>
                  <a:schemeClr val="bg1">
                    <a:lumMod val="75000"/>
                  </a:schemeClr>
                </a:solidFill>
              </a:rPr>
              <a:t>, Vasileios-</a:t>
            </a:r>
            <a:r>
              <a:rPr lang="en-US" sz="800" dirty="0" err="1">
                <a:solidFill>
                  <a:schemeClr val="bg1">
                    <a:lumMod val="75000"/>
                  </a:schemeClr>
                </a:solidFill>
              </a:rPr>
              <a:t>Rafail</a:t>
            </a:r>
            <a:r>
              <a:rPr lang="en-US" sz="800" dirty="0">
                <a:solidFill>
                  <a:schemeClr val="bg1">
                    <a:lumMod val="75000"/>
                  </a:schemeClr>
                </a:solidFill>
              </a:rPr>
              <a:t>, </a:t>
            </a:r>
            <a:r>
              <a:rPr lang="en-US" sz="800" dirty="0" err="1">
                <a:solidFill>
                  <a:schemeClr val="bg1">
                    <a:lumMod val="75000"/>
                  </a:schemeClr>
                </a:solidFill>
              </a:rPr>
              <a:t>Athina</a:t>
            </a:r>
            <a:r>
              <a:rPr lang="en-US" sz="800" dirty="0">
                <a:solidFill>
                  <a:schemeClr val="bg1">
                    <a:lumMod val="75000"/>
                  </a:schemeClr>
                </a:solidFill>
              </a:rPr>
              <a:t> </a:t>
            </a:r>
            <a:r>
              <a:rPr lang="en-US" sz="800" dirty="0" err="1">
                <a:solidFill>
                  <a:schemeClr val="bg1">
                    <a:lumMod val="75000"/>
                  </a:schemeClr>
                </a:solidFill>
              </a:rPr>
              <a:t>Tsanousa</a:t>
            </a:r>
            <a:r>
              <a:rPr lang="en-US" sz="800" dirty="0">
                <a:solidFill>
                  <a:schemeClr val="bg1">
                    <a:lumMod val="75000"/>
                  </a:schemeClr>
                </a:solidFill>
              </a:rPr>
              <a:t>, Georgios </a:t>
            </a:r>
            <a:r>
              <a:rPr lang="en-US" sz="800" dirty="0" err="1">
                <a:solidFill>
                  <a:schemeClr val="bg1">
                    <a:lumMod val="75000"/>
                  </a:schemeClr>
                </a:solidFill>
              </a:rPr>
              <a:t>Meditskos</a:t>
            </a:r>
            <a:r>
              <a:rPr lang="en-US" sz="800" dirty="0">
                <a:solidFill>
                  <a:schemeClr val="bg1">
                    <a:lumMod val="75000"/>
                  </a:schemeClr>
                </a:solidFill>
              </a:rPr>
              <a:t>, Stefanos </a:t>
            </a:r>
            <a:r>
              <a:rPr lang="en-US" sz="800" dirty="0" err="1">
                <a:solidFill>
                  <a:schemeClr val="bg1">
                    <a:lumMod val="75000"/>
                  </a:schemeClr>
                </a:solidFill>
              </a:rPr>
              <a:t>Vrochidis</a:t>
            </a:r>
            <a:r>
              <a:rPr lang="en-US" sz="800" dirty="0">
                <a:solidFill>
                  <a:schemeClr val="bg1">
                    <a:lumMod val="75000"/>
                  </a:schemeClr>
                </a:solidFill>
              </a:rPr>
              <a:t>, and </a:t>
            </a:r>
            <a:r>
              <a:rPr lang="en-US" sz="800" dirty="0" err="1">
                <a:solidFill>
                  <a:schemeClr val="bg1">
                    <a:lumMod val="75000"/>
                  </a:schemeClr>
                </a:solidFill>
              </a:rPr>
              <a:t>Ioannis</a:t>
            </a:r>
            <a:r>
              <a:rPr lang="en-US" sz="800" dirty="0">
                <a:solidFill>
                  <a:schemeClr val="bg1">
                    <a:lumMod val="75000"/>
                  </a:schemeClr>
                </a:solidFill>
              </a:rPr>
              <a:t> </a:t>
            </a:r>
            <a:r>
              <a:rPr lang="en-US" sz="800" dirty="0" err="1">
                <a:solidFill>
                  <a:schemeClr val="bg1">
                    <a:lumMod val="75000"/>
                  </a:schemeClr>
                </a:solidFill>
              </a:rPr>
              <a:t>Kompatsiaris</a:t>
            </a:r>
            <a:r>
              <a:rPr lang="en-US" sz="800" dirty="0">
                <a:solidFill>
                  <a:schemeClr val="bg1">
                    <a:lumMod val="75000"/>
                  </a:schemeClr>
                </a:solidFill>
              </a:rPr>
              <a:t>. "Performance, challenges, and limitations in multimodal fall detection systems: a review." IEEE Sensors Journal (2021).</a:t>
            </a:r>
          </a:p>
        </p:txBody>
      </p:sp>
      <p:pic>
        <p:nvPicPr>
          <p:cNvPr id="5" name="Picture 4">
            <a:extLst>
              <a:ext uri="{FF2B5EF4-FFF2-40B4-BE49-F238E27FC236}">
                <a16:creationId xmlns:a16="http://schemas.microsoft.com/office/drawing/2014/main" id="{FE95F2F4-42E7-DE61-2F5D-54E4AD4B1C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1652" y="675329"/>
            <a:ext cx="10028693" cy="5967227"/>
          </a:xfrm>
          <a:prstGeom prst="rect">
            <a:avLst/>
          </a:prstGeom>
        </p:spPr>
      </p:pic>
      <p:sp>
        <p:nvSpPr>
          <p:cNvPr id="11" name="TextBox 10">
            <a:extLst>
              <a:ext uri="{FF2B5EF4-FFF2-40B4-BE49-F238E27FC236}">
                <a16:creationId xmlns:a16="http://schemas.microsoft.com/office/drawing/2014/main" id="{C91CAABF-D605-1451-2F3F-8E95FC58B6EF}"/>
              </a:ext>
            </a:extLst>
          </p:cNvPr>
          <p:cNvSpPr txBox="1"/>
          <p:nvPr/>
        </p:nvSpPr>
        <p:spPr>
          <a:xfrm>
            <a:off x="6891478" y="3059668"/>
            <a:ext cx="3532644" cy="369332"/>
          </a:xfrm>
          <a:prstGeom prst="rect">
            <a:avLst/>
          </a:prstGeom>
          <a:noFill/>
        </p:spPr>
        <p:txBody>
          <a:bodyPr wrap="square">
            <a:spAutoFit/>
          </a:bodyPr>
          <a:lstStyle/>
          <a:p>
            <a:pPr algn="ctr"/>
            <a:r>
              <a:rPr lang="en-US" dirty="0">
                <a:solidFill>
                  <a:schemeClr val="accent1"/>
                </a:solidFill>
              </a:rPr>
              <a:t>Ambient Assisted Living (AAL)</a:t>
            </a:r>
          </a:p>
        </p:txBody>
      </p:sp>
    </p:spTree>
    <p:extLst>
      <p:ext uri="{BB962C8B-B14F-4D97-AF65-F5344CB8AC3E}">
        <p14:creationId xmlns:p14="http://schemas.microsoft.com/office/powerpoint/2010/main" val="17979664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FB25-8C08-F3DB-91CC-AE3CCEA89942}"/>
              </a:ext>
            </a:extLst>
          </p:cNvPr>
          <p:cNvSpPr>
            <a:spLocks noGrp="1"/>
          </p:cNvSpPr>
          <p:nvPr>
            <p:ph type="title"/>
          </p:nvPr>
        </p:nvSpPr>
        <p:spPr>
          <a:xfrm>
            <a:off x="534389" y="56102"/>
            <a:ext cx="11222181" cy="619227"/>
          </a:xfrm>
        </p:spPr>
        <p:txBody>
          <a:bodyPr>
            <a:normAutofit fontScale="90000"/>
          </a:bodyPr>
          <a:lstStyle/>
          <a:p>
            <a:r>
              <a:rPr lang="en-US" sz="6000" dirty="0"/>
              <a:t>Multimodal Fall Detection </a:t>
            </a:r>
          </a:p>
        </p:txBody>
      </p:sp>
      <p:sp>
        <p:nvSpPr>
          <p:cNvPr id="4" name="Slide Number Placeholder 3">
            <a:extLst>
              <a:ext uri="{FF2B5EF4-FFF2-40B4-BE49-F238E27FC236}">
                <a16:creationId xmlns:a16="http://schemas.microsoft.com/office/drawing/2014/main" id="{B126A520-3E2E-9736-669E-93575334CC9C}"/>
              </a:ext>
            </a:extLst>
          </p:cNvPr>
          <p:cNvSpPr>
            <a:spLocks noGrp="1"/>
          </p:cNvSpPr>
          <p:nvPr>
            <p:ph type="sldNum" sz="quarter" idx="12"/>
          </p:nvPr>
        </p:nvSpPr>
        <p:spPr/>
        <p:txBody>
          <a:bodyPr/>
          <a:lstStyle/>
          <a:p>
            <a:fld id="{5D6FF71F-CF6A-4C46-8F9B-61D49EEA70E3}" type="slidenum">
              <a:rPr lang="en-US" smtClean="0"/>
              <a:t>63</a:t>
            </a:fld>
            <a:endParaRPr lang="en-US"/>
          </a:p>
        </p:txBody>
      </p:sp>
      <p:sp>
        <p:nvSpPr>
          <p:cNvPr id="8" name="TextBox 7">
            <a:extLst>
              <a:ext uri="{FF2B5EF4-FFF2-40B4-BE49-F238E27FC236}">
                <a16:creationId xmlns:a16="http://schemas.microsoft.com/office/drawing/2014/main" id="{CBA75EBB-B3D3-4E82-E054-E852B6DB09A4}"/>
              </a:ext>
            </a:extLst>
          </p:cNvPr>
          <p:cNvSpPr txBox="1"/>
          <p:nvPr/>
        </p:nvSpPr>
        <p:spPr>
          <a:xfrm>
            <a:off x="783295" y="6642556"/>
            <a:ext cx="10625408"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Xefteris</a:t>
            </a:r>
            <a:r>
              <a:rPr lang="en-US" sz="800" dirty="0">
                <a:solidFill>
                  <a:schemeClr val="bg1">
                    <a:lumMod val="75000"/>
                  </a:schemeClr>
                </a:solidFill>
              </a:rPr>
              <a:t>, Vasileios-</a:t>
            </a:r>
            <a:r>
              <a:rPr lang="en-US" sz="800" dirty="0" err="1">
                <a:solidFill>
                  <a:schemeClr val="bg1">
                    <a:lumMod val="75000"/>
                  </a:schemeClr>
                </a:solidFill>
              </a:rPr>
              <a:t>Rafail</a:t>
            </a:r>
            <a:r>
              <a:rPr lang="en-US" sz="800" dirty="0">
                <a:solidFill>
                  <a:schemeClr val="bg1">
                    <a:lumMod val="75000"/>
                  </a:schemeClr>
                </a:solidFill>
              </a:rPr>
              <a:t>, </a:t>
            </a:r>
            <a:r>
              <a:rPr lang="en-US" sz="800" dirty="0" err="1">
                <a:solidFill>
                  <a:schemeClr val="bg1">
                    <a:lumMod val="75000"/>
                  </a:schemeClr>
                </a:solidFill>
              </a:rPr>
              <a:t>Athina</a:t>
            </a:r>
            <a:r>
              <a:rPr lang="en-US" sz="800" dirty="0">
                <a:solidFill>
                  <a:schemeClr val="bg1">
                    <a:lumMod val="75000"/>
                  </a:schemeClr>
                </a:solidFill>
              </a:rPr>
              <a:t> </a:t>
            </a:r>
            <a:r>
              <a:rPr lang="en-US" sz="800" dirty="0" err="1">
                <a:solidFill>
                  <a:schemeClr val="bg1">
                    <a:lumMod val="75000"/>
                  </a:schemeClr>
                </a:solidFill>
              </a:rPr>
              <a:t>Tsanousa</a:t>
            </a:r>
            <a:r>
              <a:rPr lang="en-US" sz="800" dirty="0">
                <a:solidFill>
                  <a:schemeClr val="bg1">
                    <a:lumMod val="75000"/>
                  </a:schemeClr>
                </a:solidFill>
              </a:rPr>
              <a:t>, Georgios </a:t>
            </a:r>
            <a:r>
              <a:rPr lang="en-US" sz="800" dirty="0" err="1">
                <a:solidFill>
                  <a:schemeClr val="bg1">
                    <a:lumMod val="75000"/>
                  </a:schemeClr>
                </a:solidFill>
              </a:rPr>
              <a:t>Meditskos</a:t>
            </a:r>
            <a:r>
              <a:rPr lang="en-US" sz="800" dirty="0">
                <a:solidFill>
                  <a:schemeClr val="bg1">
                    <a:lumMod val="75000"/>
                  </a:schemeClr>
                </a:solidFill>
              </a:rPr>
              <a:t>, Stefanos </a:t>
            </a:r>
            <a:r>
              <a:rPr lang="en-US" sz="800" dirty="0" err="1">
                <a:solidFill>
                  <a:schemeClr val="bg1">
                    <a:lumMod val="75000"/>
                  </a:schemeClr>
                </a:solidFill>
              </a:rPr>
              <a:t>Vrochidis</a:t>
            </a:r>
            <a:r>
              <a:rPr lang="en-US" sz="800" dirty="0">
                <a:solidFill>
                  <a:schemeClr val="bg1">
                    <a:lumMod val="75000"/>
                  </a:schemeClr>
                </a:solidFill>
              </a:rPr>
              <a:t>, and </a:t>
            </a:r>
            <a:r>
              <a:rPr lang="en-US" sz="800" dirty="0" err="1">
                <a:solidFill>
                  <a:schemeClr val="bg1">
                    <a:lumMod val="75000"/>
                  </a:schemeClr>
                </a:solidFill>
              </a:rPr>
              <a:t>Ioannis</a:t>
            </a:r>
            <a:r>
              <a:rPr lang="en-US" sz="800" dirty="0">
                <a:solidFill>
                  <a:schemeClr val="bg1">
                    <a:lumMod val="75000"/>
                  </a:schemeClr>
                </a:solidFill>
              </a:rPr>
              <a:t> </a:t>
            </a:r>
            <a:r>
              <a:rPr lang="en-US" sz="800" dirty="0" err="1">
                <a:solidFill>
                  <a:schemeClr val="bg1">
                    <a:lumMod val="75000"/>
                  </a:schemeClr>
                </a:solidFill>
              </a:rPr>
              <a:t>Kompatsiaris</a:t>
            </a:r>
            <a:r>
              <a:rPr lang="en-US" sz="800" dirty="0">
                <a:solidFill>
                  <a:schemeClr val="bg1">
                    <a:lumMod val="75000"/>
                  </a:schemeClr>
                </a:solidFill>
              </a:rPr>
              <a:t>. "Performance, challenges, and limitations in multimodal fall detection systems: a review." IEEE Sensors Journal (2021).</a:t>
            </a:r>
          </a:p>
        </p:txBody>
      </p:sp>
      <p:sp>
        <p:nvSpPr>
          <p:cNvPr id="11" name="TextBox 10">
            <a:extLst>
              <a:ext uri="{FF2B5EF4-FFF2-40B4-BE49-F238E27FC236}">
                <a16:creationId xmlns:a16="http://schemas.microsoft.com/office/drawing/2014/main" id="{C91CAABF-D605-1451-2F3F-8E95FC58B6EF}"/>
              </a:ext>
            </a:extLst>
          </p:cNvPr>
          <p:cNvSpPr txBox="1"/>
          <p:nvPr/>
        </p:nvSpPr>
        <p:spPr>
          <a:xfrm>
            <a:off x="3382780" y="1184617"/>
            <a:ext cx="5426437" cy="1200329"/>
          </a:xfrm>
          <a:prstGeom prst="rect">
            <a:avLst/>
          </a:prstGeom>
          <a:noFill/>
        </p:spPr>
        <p:txBody>
          <a:bodyPr wrap="square">
            <a:spAutoFit/>
          </a:bodyPr>
          <a:lstStyle/>
          <a:p>
            <a:pPr algn="ctr"/>
            <a:r>
              <a:rPr lang="en-US" sz="3600" b="1" dirty="0"/>
              <a:t>Ambient Assisted Living (AAL)</a:t>
            </a:r>
          </a:p>
        </p:txBody>
      </p:sp>
      <p:pic>
        <p:nvPicPr>
          <p:cNvPr id="13" name="Picture 12">
            <a:extLst>
              <a:ext uri="{FF2B5EF4-FFF2-40B4-BE49-F238E27FC236}">
                <a16:creationId xmlns:a16="http://schemas.microsoft.com/office/drawing/2014/main" id="{0A4CB89D-6D5E-5F39-9D07-7942F2EA2660}"/>
              </a:ext>
            </a:extLst>
          </p:cNvPr>
          <p:cNvPicPr>
            <a:picLocks noChangeAspect="1"/>
          </p:cNvPicPr>
          <p:nvPr/>
        </p:nvPicPr>
        <p:blipFill>
          <a:blip r:embed="rId2"/>
          <a:stretch>
            <a:fillRect/>
          </a:stretch>
        </p:blipFill>
        <p:spPr>
          <a:xfrm>
            <a:off x="242489" y="2384946"/>
            <a:ext cx="11878007" cy="2088108"/>
          </a:xfrm>
          <a:prstGeom prst="rect">
            <a:avLst/>
          </a:prstGeom>
        </p:spPr>
      </p:pic>
    </p:spTree>
    <p:extLst>
      <p:ext uri="{BB962C8B-B14F-4D97-AF65-F5344CB8AC3E}">
        <p14:creationId xmlns:p14="http://schemas.microsoft.com/office/powerpoint/2010/main" val="29874075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FB25-8C08-F3DB-91CC-AE3CCEA89942}"/>
              </a:ext>
            </a:extLst>
          </p:cNvPr>
          <p:cNvSpPr>
            <a:spLocks noGrp="1"/>
          </p:cNvSpPr>
          <p:nvPr>
            <p:ph type="title"/>
          </p:nvPr>
        </p:nvSpPr>
        <p:spPr>
          <a:xfrm>
            <a:off x="534388" y="180089"/>
            <a:ext cx="11222181" cy="619227"/>
          </a:xfrm>
        </p:spPr>
        <p:txBody>
          <a:bodyPr>
            <a:noAutofit/>
          </a:bodyPr>
          <a:lstStyle/>
          <a:p>
            <a:r>
              <a:rPr lang="en-US" sz="5000" dirty="0"/>
              <a:t>Challenges of Multimodal Fall Detection </a:t>
            </a:r>
          </a:p>
        </p:txBody>
      </p:sp>
      <p:sp>
        <p:nvSpPr>
          <p:cNvPr id="4" name="Slide Number Placeholder 3">
            <a:extLst>
              <a:ext uri="{FF2B5EF4-FFF2-40B4-BE49-F238E27FC236}">
                <a16:creationId xmlns:a16="http://schemas.microsoft.com/office/drawing/2014/main" id="{B126A520-3E2E-9736-669E-93575334CC9C}"/>
              </a:ext>
            </a:extLst>
          </p:cNvPr>
          <p:cNvSpPr>
            <a:spLocks noGrp="1"/>
          </p:cNvSpPr>
          <p:nvPr>
            <p:ph type="sldNum" sz="quarter" idx="12"/>
          </p:nvPr>
        </p:nvSpPr>
        <p:spPr/>
        <p:txBody>
          <a:bodyPr/>
          <a:lstStyle/>
          <a:p>
            <a:fld id="{5D6FF71F-CF6A-4C46-8F9B-61D49EEA70E3}" type="slidenum">
              <a:rPr lang="en-US" smtClean="0"/>
              <a:t>64</a:t>
            </a:fld>
            <a:endParaRPr lang="en-US"/>
          </a:p>
        </p:txBody>
      </p:sp>
      <p:sp>
        <p:nvSpPr>
          <p:cNvPr id="8" name="TextBox 7">
            <a:extLst>
              <a:ext uri="{FF2B5EF4-FFF2-40B4-BE49-F238E27FC236}">
                <a16:creationId xmlns:a16="http://schemas.microsoft.com/office/drawing/2014/main" id="{CBA75EBB-B3D3-4E82-E054-E852B6DB09A4}"/>
              </a:ext>
            </a:extLst>
          </p:cNvPr>
          <p:cNvSpPr txBox="1"/>
          <p:nvPr/>
        </p:nvSpPr>
        <p:spPr>
          <a:xfrm>
            <a:off x="783295" y="6642556"/>
            <a:ext cx="10625408"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Xefteris</a:t>
            </a:r>
            <a:r>
              <a:rPr lang="en-US" sz="800" dirty="0">
                <a:solidFill>
                  <a:schemeClr val="bg1">
                    <a:lumMod val="75000"/>
                  </a:schemeClr>
                </a:solidFill>
              </a:rPr>
              <a:t>, Vasileios-</a:t>
            </a:r>
            <a:r>
              <a:rPr lang="en-US" sz="800" dirty="0" err="1">
                <a:solidFill>
                  <a:schemeClr val="bg1">
                    <a:lumMod val="75000"/>
                  </a:schemeClr>
                </a:solidFill>
              </a:rPr>
              <a:t>Rafail</a:t>
            </a:r>
            <a:r>
              <a:rPr lang="en-US" sz="800" dirty="0">
                <a:solidFill>
                  <a:schemeClr val="bg1">
                    <a:lumMod val="75000"/>
                  </a:schemeClr>
                </a:solidFill>
              </a:rPr>
              <a:t>, </a:t>
            </a:r>
            <a:r>
              <a:rPr lang="en-US" sz="800" dirty="0" err="1">
                <a:solidFill>
                  <a:schemeClr val="bg1">
                    <a:lumMod val="75000"/>
                  </a:schemeClr>
                </a:solidFill>
              </a:rPr>
              <a:t>Athina</a:t>
            </a:r>
            <a:r>
              <a:rPr lang="en-US" sz="800" dirty="0">
                <a:solidFill>
                  <a:schemeClr val="bg1">
                    <a:lumMod val="75000"/>
                  </a:schemeClr>
                </a:solidFill>
              </a:rPr>
              <a:t> </a:t>
            </a:r>
            <a:r>
              <a:rPr lang="en-US" sz="800" dirty="0" err="1">
                <a:solidFill>
                  <a:schemeClr val="bg1">
                    <a:lumMod val="75000"/>
                  </a:schemeClr>
                </a:solidFill>
              </a:rPr>
              <a:t>Tsanousa</a:t>
            </a:r>
            <a:r>
              <a:rPr lang="en-US" sz="800" dirty="0">
                <a:solidFill>
                  <a:schemeClr val="bg1">
                    <a:lumMod val="75000"/>
                  </a:schemeClr>
                </a:solidFill>
              </a:rPr>
              <a:t>, Georgios </a:t>
            </a:r>
            <a:r>
              <a:rPr lang="en-US" sz="800" dirty="0" err="1">
                <a:solidFill>
                  <a:schemeClr val="bg1">
                    <a:lumMod val="75000"/>
                  </a:schemeClr>
                </a:solidFill>
              </a:rPr>
              <a:t>Meditskos</a:t>
            </a:r>
            <a:r>
              <a:rPr lang="en-US" sz="800" dirty="0">
                <a:solidFill>
                  <a:schemeClr val="bg1">
                    <a:lumMod val="75000"/>
                  </a:schemeClr>
                </a:solidFill>
              </a:rPr>
              <a:t>, Stefanos </a:t>
            </a:r>
            <a:r>
              <a:rPr lang="en-US" sz="800" dirty="0" err="1">
                <a:solidFill>
                  <a:schemeClr val="bg1">
                    <a:lumMod val="75000"/>
                  </a:schemeClr>
                </a:solidFill>
              </a:rPr>
              <a:t>Vrochidis</a:t>
            </a:r>
            <a:r>
              <a:rPr lang="en-US" sz="800" dirty="0">
                <a:solidFill>
                  <a:schemeClr val="bg1">
                    <a:lumMod val="75000"/>
                  </a:schemeClr>
                </a:solidFill>
              </a:rPr>
              <a:t>, and </a:t>
            </a:r>
            <a:r>
              <a:rPr lang="en-US" sz="800" dirty="0" err="1">
                <a:solidFill>
                  <a:schemeClr val="bg1">
                    <a:lumMod val="75000"/>
                  </a:schemeClr>
                </a:solidFill>
              </a:rPr>
              <a:t>Ioannis</a:t>
            </a:r>
            <a:r>
              <a:rPr lang="en-US" sz="800" dirty="0">
                <a:solidFill>
                  <a:schemeClr val="bg1">
                    <a:lumMod val="75000"/>
                  </a:schemeClr>
                </a:solidFill>
              </a:rPr>
              <a:t> </a:t>
            </a:r>
            <a:r>
              <a:rPr lang="en-US" sz="800" dirty="0" err="1">
                <a:solidFill>
                  <a:schemeClr val="bg1">
                    <a:lumMod val="75000"/>
                  </a:schemeClr>
                </a:solidFill>
              </a:rPr>
              <a:t>Kompatsiaris</a:t>
            </a:r>
            <a:r>
              <a:rPr lang="en-US" sz="800" dirty="0">
                <a:solidFill>
                  <a:schemeClr val="bg1">
                    <a:lumMod val="75000"/>
                  </a:schemeClr>
                </a:solidFill>
              </a:rPr>
              <a:t>. "Performance, challenges, and limitations in multimodal fall detection systems: a review." IEEE Sensors Journal (2021).</a:t>
            </a:r>
          </a:p>
        </p:txBody>
      </p:sp>
      <p:pic>
        <p:nvPicPr>
          <p:cNvPr id="3" name="Picture 2">
            <a:extLst>
              <a:ext uri="{FF2B5EF4-FFF2-40B4-BE49-F238E27FC236}">
                <a16:creationId xmlns:a16="http://schemas.microsoft.com/office/drawing/2014/main" id="{41922BB8-790B-8E6A-5C59-4360168ADE0F}"/>
              </a:ext>
            </a:extLst>
          </p:cNvPr>
          <p:cNvPicPr>
            <a:picLocks noChangeAspect="1"/>
          </p:cNvPicPr>
          <p:nvPr/>
        </p:nvPicPr>
        <p:blipFill>
          <a:blip r:embed="rId2"/>
          <a:stretch>
            <a:fillRect/>
          </a:stretch>
        </p:blipFill>
        <p:spPr>
          <a:xfrm>
            <a:off x="371465" y="1919498"/>
            <a:ext cx="11548026" cy="2718979"/>
          </a:xfrm>
          <a:prstGeom prst="rect">
            <a:avLst/>
          </a:prstGeom>
        </p:spPr>
      </p:pic>
    </p:spTree>
    <p:extLst>
      <p:ext uri="{BB962C8B-B14F-4D97-AF65-F5344CB8AC3E}">
        <p14:creationId xmlns:p14="http://schemas.microsoft.com/office/powerpoint/2010/main" val="18680525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FB25-8C08-F3DB-91CC-AE3CCEA89942}"/>
              </a:ext>
            </a:extLst>
          </p:cNvPr>
          <p:cNvSpPr>
            <a:spLocks noGrp="1"/>
          </p:cNvSpPr>
          <p:nvPr>
            <p:ph type="title"/>
          </p:nvPr>
        </p:nvSpPr>
        <p:spPr>
          <a:xfrm>
            <a:off x="534388" y="56101"/>
            <a:ext cx="11222181" cy="1500060"/>
          </a:xfrm>
        </p:spPr>
        <p:txBody>
          <a:bodyPr>
            <a:noAutofit/>
          </a:bodyPr>
          <a:lstStyle/>
          <a:p>
            <a:r>
              <a:rPr lang="en-US" sz="5000" dirty="0"/>
              <a:t>Fall Detection </a:t>
            </a:r>
            <a:br>
              <a:rPr lang="en-US" sz="5000" dirty="0"/>
            </a:br>
            <a:r>
              <a:rPr lang="en-US" sz="5000" dirty="0"/>
              <a:t>Non-Wearable Sensors Fusion</a:t>
            </a:r>
          </a:p>
        </p:txBody>
      </p:sp>
      <p:sp>
        <p:nvSpPr>
          <p:cNvPr id="4" name="Slide Number Placeholder 3">
            <a:extLst>
              <a:ext uri="{FF2B5EF4-FFF2-40B4-BE49-F238E27FC236}">
                <a16:creationId xmlns:a16="http://schemas.microsoft.com/office/drawing/2014/main" id="{B126A520-3E2E-9736-669E-93575334CC9C}"/>
              </a:ext>
            </a:extLst>
          </p:cNvPr>
          <p:cNvSpPr>
            <a:spLocks noGrp="1"/>
          </p:cNvSpPr>
          <p:nvPr>
            <p:ph type="sldNum" sz="quarter" idx="12"/>
          </p:nvPr>
        </p:nvSpPr>
        <p:spPr/>
        <p:txBody>
          <a:bodyPr/>
          <a:lstStyle/>
          <a:p>
            <a:fld id="{5D6FF71F-CF6A-4C46-8F9B-61D49EEA70E3}" type="slidenum">
              <a:rPr lang="en-US" smtClean="0"/>
              <a:t>65</a:t>
            </a:fld>
            <a:endParaRPr lang="en-US"/>
          </a:p>
        </p:txBody>
      </p:sp>
      <p:sp>
        <p:nvSpPr>
          <p:cNvPr id="8" name="TextBox 7">
            <a:extLst>
              <a:ext uri="{FF2B5EF4-FFF2-40B4-BE49-F238E27FC236}">
                <a16:creationId xmlns:a16="http://schemas.microsoft.com/office/drawing/2014/main" id="{CBA75EBB-B3D3-4E82-E054-E852B6DB09A4}"/>
              </a:ext>
            </a:extLst>
          </p:cNvPr>
          <p:cNvSpPr txBox="1"/>
          <p:nvPr/>
        </p:nvSpPr>
        <p:spPr>
          <a:xfrm>
            <a:off x="783295" y="6642556"/>
            <a:ext cx="10625408"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Xefteris</a:t>
            </a:r>
            <a:r>
              <a:rPr lang="en-US" sz="800" dirty="0">
                <a:solidFill>
                  <a:schemeClr val="bg1">
                    <a:lumMod val="75000"/>
                  </a:schemeClr>
                </a:solidFill>
              </a:rPr>
              <a:t>, Vasileios-</a:t>
            </a:r>
            <a:r>
              <a:rPr lang="en-US" sz="800" dirty="0" err="1">
                <a:solidFill>
                  <a:schemeClr val="bg1">
                    <a:lumMod val="75000"/>
                  </a:schemeClr>
                </a:solidFill>
              </a:rPr>
              <a:t>Rafail</a:t>
            </a:r>
            <a:r>
              <a:rPr lang="en-US" sz="800" dirty="0">
                <a:solidFill>
                  <a:schemeClr val="bg1">
                    <a:lumMod val="75000"/>
                  </a:schemeClr>
                </a:solidFill>
              </a:rPr>
              <a:t>, </a:t>
            </a:r>
            <a:r>
              <a:rPr lang="en-US" sz="800" dirty="0" err="1">
                <a:solidFill>
                  <a:schemeClr val="bg1">
                    <a:lumMod val="75000"/>
                  </a:schemeClr>
                </a:solidFill>
              </a:rPr>
              <a:t>Athina</a:t>
            </a:r>
            <a:r>
              <a:rPr lang="en-US" sz="800" dirty="0">
                <a:solidFill>
                  <a:schemeClr val="bg1">
                    <a:lumMod val="75000"/>
                  </a:schemeClr>
                </a:solidFill>
              </a:rPr>
              <a:t> </a:t>
            </a:r>
            <a:r>
              <a:rPr lang="en-US" sz="800" dirty="0" err="1">
                <a:solidFill>
                  <a:schemeClr val="bg1">
                    <a:lumMod val="75000"/>
                  </a:schemeClr>
                </a:solidFill>
              </a:rPr>
              <a:t>Tsanousa</a:t>
            </a:r>
            <a:r>
              <a:rPr lang="en-US" sz="800" dirty="0">
                <a:solidFill>
                  <a:schemeClr val="bg1">
                    <a:lumMod val="75000"/>
                  </a:schemeClr>
                </a:solidFill>
              </a:rPr>
              <a:t>, Georgios </a:t>
            </a:r>
            <a:r>
              <a:rPr lang="en-US" sz="800" dirty="0" err="1">
                <a:solidFill>
                  <a:schemeClr val="bg1">
                    <a:lumMod val="75000"/>
                  </a:schemeClr>
                </a:solidFill>
              </a:rPr>
              <a:t>Meditskos</a:t>
            </a:r>
            <a:r>
              <a:rPr lang="en-US" sz="800" dirty="0">
                <a:solidFill>
                  <a:schemeClr val="bg1">
                    <a:lumMod val="75000"/>
                  </a:schemeClr>
                </a:solidFill>
              </a:rPr>
              <a:t>, Stefanos </a:t>
            </a:r>
            <a:r>
              <a:rPr lang="en-US" sz="800" dirty="0" err="1">
                <a:solidFill>
                  <a:schemeClr val="bg1">
                    <a:lumMod val="75000"/>
                  </a:schemeClr>
                </a:solidFill>
              </a:rPr>
              <a:t>Vrochidis</a:t>
            </a:r>
            <a:r>
              <a:rPr lang="en-US" sz="800" dirty="0">
                <a:solidFill>
                  <a:schemeClr val="bg1">
                    <a:lumMod val="75000"/>
                  </a:schemeClr>
                </a:solidFill>
              </a:rPr>
              <a:t>, and </a:t>
            </a:r>
            <a:r>
              <a:rPr lang="en-US" sz="800" dirty="0" err="1">
                <a:solidFill>
                  <a:schemeClr val="bg1">
                    <a:lumMod val="75000"/>
                  </a:schemeClr>
                </a:solidFill>
              </a:rPr>
              <a:t>Ioannis</a:t>
            </a:r>
            <a:r>
              <a:rPr lang="en-US" sz="800" dirty="0">
                <a:solidFill>
                  <a:schemeClr val="bg1">
                    <a:lumMod val="75000"/>
                  </a:schemeClr>
                </a:solidFill>
              </a:rPr>
              <a:t> </a:t>
            </a:r>
            <a:r>
              <a:rPr lang="en-US" sz="800" dirty="0" err="1">
                <a:solidFill>
                  <a:schemeClr val="bg1">
                    <a:lumMod val="75000"/>
                  </a:schemeClr>
                </a:solidFill>
              </a:rPr>
              <a:t>Kompatsiaris</a:t>
            </a:r>
            <a:r>
              <a:rPr lang="en-US" sz="800" dirty="0">
                <a:solidFill>
                  <a:schemeClr val="bg1">
                    <a:lumMod val="75000"/>
                  </a:schemeClr>
                </a:solidFill>
              </a:rPr>
              <a:t>. "Performance, challenges, and limitations in multimodal fall detection systems: a review." IEEE Sensors Journal (2021).</a:t>
            </a:r>
          </a:p>
        </p:txBody>
      </p:sp>
      <p:pic>
        <p:nvPicPr>
          <p:cNvPr id="5" name="Picture 4">
            <a:extLst>
              <a:ext uri="{FF2B5EF4-FFF2-40B4-BE49-F238E27FC236}">
                <a16:creationId xmlns:a16="http://schemas.microsoft.com/office/drawing/2014/main" id="{94442C82-34CB-456A-7BFB-81909DCC230B}"/>
              </a:ext>
            </a:extLst>
          </p:cNvPr>
          <p:cNvPicPr>
            <a:picLocks noChangeAspect="1"/>
          </p:cNvPicPr>
          <p:nvPr/>
        </p:nvPicPr>
        <p:blipFill>
          <a:blip r:embed="rId2"/>
          <a:stretch>
            <a:fillRect/>
          </a:stretch>
        </p:blipFill>
        <p:spPr>
          <a:xfrm>
            <a:off x="534388" y="1636473"/>
            <a:ext cx="11357048" cy="4925771"/>
          </a:xfrm>
          <a:prstGeom prst="rect">
            <a:avLst/>
          </a:prstGeom>
        </p:spPr>
      </p:pic>
    </p:spTree>
    <p:extLst>
      <p:ext uri="{BB962C8B-B14F-4D97-AF65-F5344CB8AC3E}">
        <p14:creationId xmlns:p14="http://schemas.microsoft.com/office/powerpoint/2010/main" val="5348103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FB25-8C08-F3DB-91CC-AE3CCEA89942}"/>
              </a:ext>
            </a:extLst>
          </p:cNvPr>
          <p:cNvSpPr>
            <a:spLocks noGrp="1"/>
          </p:cNvSpPr>
          <p:nvPr>
            <p:ph type="title"/>
          </p:nvPr>
        </p:nvSpPr>
        <p:spPr>
          <a:xfrm>
            <a:off x="534389" y="56102"/>
            <a:ext cx="11222181" cy="619227"/>
          </a:xfrm>
        </p:spPr>
        <p:txBody>
          <a:bodyPr>
            <a:normAutofit fontScale="90000"/>
          </a:bodyPr>
          <a:lstStyle/>
          <a:p>
            <a:r>
              <a:rPr lang="en-US" sz="6000" dirty="0"/>
              <a:t>Fall Detection Datasets</a:t>
            </a:r>
          </a:p>
        </p:txBody>
      </p:sp>
      <p:sp>
        <p:nvSpPr>
          <p:cNvPr id="4" name="Slide Number Placeholder 3">
            <a:extLst>
              <a:ext uri="{FF2B5EF4-FFF2-40B4-BE49-F238E27FC236}">
                <a16:creationId xmlns:a16="http://schemas.microsoft.com/office/drawing/2014/main" id="{B126A520-3E2E-9736-669E-93575334CC9C}"/>
              </a:ext>
            </a:extLst>
          </p:cNvPr>
          <p:cNvSpPr>
            <a:spLocks noGrp="1"/>
          </p:cNvSpPr>
          <p:nvPr>
            <p:ph type="sldNum" sz="quarter" idx="12"/>
          </p:nvPr>
        </p:nvSpPr>
        <p:spPr/>
        <p:txBody>
          <a:bodyPr/>
          <a:lstStyle/>
          <a:p>
            <a:fld id="{5D6FF71F-CF6A-4C46-8F9B-61D49EEA70E3}" type="slidenum">
              <a:rPr lang="en-US" smtClean="0"/>
              <a:t>66</a:t>
            </a:fld>
            <a:endParaRPr lang="en-US"/>
          </a:p>
        </p:txBody>
      </p:sp>
      <p:sp>
        <p:nvSpPr>
          <p:cNvPr id="8" name="TextBox 7">
            <a:extLst>
              <a:ext uri="{FF2B5EF4-FFF2-40B4-BE49-F238E27FC236}">
                <a16:creationId xmlns:a16="http://schemas.microsoft.com/office/drawing/2014/main" id="{CBA75EBB-B3D3-4E82-E054-E852B6DB09A4}"/>
              </a:ext>
            </a:extLst>
          </p:cNvPr>
          <p:cNvSpPr txBox="1"/>
          <p:nvPr/>
        </p:nvSpPr>
        <p:spPr>
          <a:xfrm>
            <a:off x="783296" y="6519446"/>
            <a:ext cx="10625408" cy="33855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Oumaima</a:t>
            </a:r>
            <a:r>
              <a:rPr lang="en-US" sz="800" dirty="0">
                <a:solidFill>
                  <a:schemeClr val="bg1">
                    <a:lumMod val="75000"/>
                  </a:schemeClr>
                </a:solidFill>
              </a:rPr>
              <a:t>, </a:t>
            </a:r>
            <a:r>
              <a:rPr lang="en-US" sz="800" dirty="0" err="1">
                <a:solidFill>
                  <a:schemeClr val="bg1">
                    <a:lumMod val="75000"/>
                  </a:schemeClr>
                </a:solidFill>
              </a:rPr>
              <a:t>Guendoul</a:t>
            </a:r>
            <a:r>
              <a:rPr lang="en-US" sz="800" dirty="0">
                <a:solidFill>
                  <a:schemeClr val="bg1">
                    <a:lumMod val="75000"/>
                  </a:schemeClr>
                </a:solidFill>
              </a:rPr>
              <a:t>, </a:t>
            </a:r>
            <a:r>
              <a:rPr lang="en-US" sz="800" dirty="0" err="1">
                <a:solidFill>
                  <a:schemeClr val="bg1">
                    <a:lumMod val="75000"/>
                  </a:schemeClr>
                </a:solidFill>
              </a:rPr>
              <a:t>Ait</a:t>
            </a:r>
            <a:r>
              <a:rPr lang="en-US" sz="800" dirty="0">
                <a:solidFill>
                  <a:schemeClr val="bg1">
                    <a:lumMod val="75000"/>
                  </a:schemeClr>
                </a:solidFill>
              </a:rPr>
              <a:t> </a:t>
            </a:r>
            <a:r>
              <a:rPr lang="en-US" sz="800" dirty="0" err="1">
                <a:solidFill>
                  <a:schemeClr val="bg1">
                    <a:lumMod val="75000"/>
                  </a:schemeClr>
                </a:solidFill>
              </a:rPr>
              <a:t>Abdelali</a:t>
            </a:r>
            <a:r>
              <a:rPr lang="en-US" sz="800" dirty="0">
                <a:solidFill>
                  <a:schemeClr val="bg1">
                    <a:lumMod val="75000"/>
                  </a:schemeClr>
                </a:solidFill>
              </a:rPr>
              <a:t> </a:t>
            </a:r>
            <a:r>
              <a:rPr lang="en-US" sz="800" dirty="0" err="1">
                <a:solidFill>
                  <a:schemeClr val="bg1">
                    <a:lumMod val="75000"/>
                  </a:schemeClr>
                </a:solidFill>
              </a:rPr>
              <a:t>Hamd</a:t>
            </a:r>
            <a:r>
              <a:rPr lang="en-US" sz="800" dirty="0">
                <a:solidFill>
                  <a:schemeClr val="bg1">
                    <a:lumMod val="75000"/>
                  </a:schemeClr>
                </a:solidFill>
              </a:rPr>
              <a:t>, </a:t>
            </a:r>
            <a:r>
              <a:rPr lang="en-US" sz="800" dirty="0" err="1">
                <a:solidFill>
                  <a:schemeClr val="bg1">
                    <a:lumMod val="75000"/>
                  </a:schemeClr>
                </a:solidFill>
              </a:rPr>
              <a:t>Tabii</a:t>
            </a:r>
            <a:r>
              <a:rPr lang="en-US" sz="800" dirty="0">
                <a:solidFill>
                  <a:schemeClr val="bg1">
                    <a:lumMod val="75000"/>
                  </a:schemeClr>
                </a:solidFill>
              </a:rPr>
              <a:t> </a:t>
            </a:r>
            <a:r>
              <a:rPr lang="en-US" sz="800" dirty="0" err="1">
                <a:solidFill>
                  <a:schemeClr val="bg1">
                    <a:lumMod val="75000"/>
                  </a:schemeClr>
                </a:solidFill>
              </a:rPr>
              <a:t>Youness</a:t>
            </a:r>
            <a:r>
              <a:rPr lang="en-US" sz="800" dirty="0">
                <a:solidFill>
                  <a:schemeClr val="bg1">
                    <a:lumMod val="75000"/>
                  </a:schemeClr>
                </a:solidFill>
              </a:rPr>
              <a:t>, </a:t>
            </a:r>
            <a:r>
              <a:rPr lang="en-US" sz="800" dirty="0" err="1">
                <a:solidFill>
                  <a:schemeClr val="bg1">
                    <a:lumMod val="75000"/>
                  </a:schemeClr>
                </a:solidFill>
              </a:rPr>
              <a:t>Oulad</a:t>
            </a:r>
            <a:r>
              <a:rPr lang="en-US" sz="800" dirty="0">
                <a:solidFill>
                  <a:schemeClr val="bg1">
                    <a:lumMod val="75000"/>
                  </a:schemeClr>
                </a:solidFill>
              </a:rPr>
              <a:t> Haj Thami Rachid, and </a:t>
            </a:r>
            <a:r>
              <a:rPr lang="en-US" sz="800" dirty="0" err="1">
                <a:solidFill>
                  <a:schemeClr val="bg1">
                    <a:lumMod val="75000"/>
                  </a:schemeClr>
                </a:solidFill>
              </a:rPr>
              <a:t>Bourja</a:t>
            </a:r>
            <a:r>
              <a:rPr lang="en-US" sz="800" dirty="0">
                <a:solidFill>
                  <a:schemeClr val="bg1">
                    <a:lumMod val="75000"/>
                  </a:schemeClr>
                </a:solidFill>
              </a:rPr>
              <a:t> Omar. </a:t>
            </a:r>
            <a:br>
              <a:rPr lang="en-US" sz="800" dirty="0">
                <a:solidFill>
                  <a:schemeClr val="bg1">
                    <a:lumMod val="75000"/>
                  </a:schemeClr>
                </a:solidFill>
              </a:rPr>
            </a:br>
            <a:r>
              <a:rPr lang="en-US" sz="800" dirty="0">
                <a:solidFill>
                  <a:schemeClr val="bg1">
                    <a:lumMod val="75000"/>
                  </a:schemeClr>
                </a:solidFill>
              </a:rPr>
              <a:t>"Vision-based fall detection and prevention for the elderly people: A review &amp; ongoing research." In 2021 Fifth International Conference On Intelligent Computing in Data Sciences (ICDS), pp. 1-6. IEEE, 2021.</a:t>
            </a:r>
          </a:p>
        </p:txBody>
      </p:sp>
      <p:pic>
        <p:nvPicPr>
          <p:cNvPr id="9" name="Picture 8">
            <a:extLst>
              <a:ext uri="{FF2B5EF4-FFF2-40B4-BE49-F238E27FC236}">
                <a16:creationId xmlns:a16="http://schemas.microsoft.com/office/drawing/2014/main" id="{C1E8F34D-B8C2-CEED-1B13-1F72DC5611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54407" y="869930"/>
            <a:ext cx="9782144" cy="5683170"/>
          </a:xfrm>
          <a:prstGeom prst="rect">
            <a:avLst/>
          </a:prstGeom>
        </p:spPr>
      </p:pic>
    </p:spTree>
    <p:extLst>
      <p:ext uri="{BB962C8B-B14F-4D97-AF65-F5344CB8AC3E}">
        <p14:creationId xmlns:p14="http://schemas.microsoft.com/office/powerpoint/2010/main" val="1692568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FB25-8C08-F3DB-91CC-AE3CCEA89942}"/>
              </a:ext>
            </a:extLst>
          </p:cNvPr>
          <p:cNvSpPr>
            <a:spLocks noGrp="1"/>
          </p:cNvSpPr>
          <p:nvPr>
            <p:ph type="title"/>
          </p:nvPr>
        </p:nvSpPr>
        <p:spPr>
          <a:xfrm>
            <a:off x="534389" y="56102"/>
            <a:ext cx="11222181" cy="1282103"/>
          </a:xfrm>
        </p:spPr>
        <p:txBody>
          <a:bodyPr>
            <a:normAutofit fontScale="90000"/>
          </a:bodyPr>
          <a:lstStyle/>
          <a:p>
            <a:r>
              <a:rPr lang="en-US" sz="6000" dirty="0"/>
              <a:t>Human Action Recognition </a:t>
            </a:r>
            <a:br>
              <a:rPr lang="en-US" sz="6000" dirty="0"/>
            </a:br>
            <a:r>
              <a:rPr lang="en-US" sz="6000" dirty="0"/>
              <a:t>(HAR)</a:t>
            </a:r>
          </a:p>
        </p:txBody>
      </p:sp>
      <p:sp>
        <p:nvSpPr>
          <p:cNvPr id="4" name="Slide Number Placeholder 3">
            <a:extLst>
              <a:ext uri="{FF2B5EF4-FFF2-40B4-BE49-F238E27FC236}">
                <a16:creationId xmlns:a16="http://schemas.microsoft.com/office/drawing/2014/main" id="{B126A520-3E2E-9736-669E-93575334CC9C}"/>
              </a:ext>
            </a:extLst>
          </p:cNvPr>
          <p:cNvSpPr>
            <a:spLocks noGrp="1"/>
          </p:cNvSpPr>
          <p:nvPr>
            <p:ph type="sldNum" sz="quarter" idx="12"/>
          </p:nvPr>
        </p:nvSpPr>
        <p:spPr/>
        <p:txBody>
          <a:bodyPr/>
          <a:lstStyle/>
          <a:p>
            <a:fld id="{5D6FF71F-CF6A-4C46-8F9B-61D49EEA70E3}" type="slidenum">
              <a:rPr lang="en-US" smtClean="0"/>
              <a:t>67</a:t>
            </a:fld>
            <a:endParaRPr lang="en-US"/>
          </a:p>
        </p:txBody>
      </p:sp>
      <p:sp>
        <p:nvSpPr>
          <p:cNvPr id="8" name="TextBox 7">
            <a:extLst>
              <a:ext uri="{FF2B5EF4-FFF2-40B4-BE49-F238E27FC236}">
                <a16:creationId xmlns:a16="http://schemas.microsoft.com/office/drawing/2014/main" id="{CBA75EBB-B3D3-4E82-E054-E852B6DB09A4}"/>
              </a:ext>
            </a:extLst>
          </p:cNvPr>
          <p:cNvSpPr txBox="1"/>
          <p:nvPr/>
        </p:nvSpPr>
        <p:spPr>
          <a:xfrm>
            <a:off x="783296" y="6605174"/>
            <a:ext cx="10625408" cy="215444"/>
          </a:xfrm>
          <a:prstGeom prst="rect">
            <a:avLst/>
          </a:prstGeom>
          <a:noFill/>
        </p:spPr>
        <p:txBody>
          <a:bodyPr wrap="square">
            <a:spAutoFit/>
          </a:bodyPr>
          <a:lstStyle/>
          <a:p>
            <a:pPr algn="ctr"/>
            <a:r>
              <a:rPr lang="en-US" sz="800" dirty="0">
                <a:solidFill>
                  <a:schemeClr val="bg1">
                    <a:lumMod val="75000"/>
                  </a:schemeClr>
                </a:solidFill>
              </a:rPr>
              <a:t>Source: Sun, </a:t>
            </a:r>
            <a:r>
              <a:rPr lang="en-US" sz="800" dirty="0" err="1">
                <a:solidFill>
                  <a:schemeClr val="bg1">
                    <a:lumMod val="75000"/>
                  </a:schemeClr>
                </a:solidFill>
              </a:rPr>
              <a:t>Zehua</a:t>
            </a:r>
            <a:r>
              <a:rPr lang="en-US" sz="800" dirty="0">
                <a:solidFill>
                  <a:schemeClr val="bg1">
                    <a:lumMod val="75000"/>
                  </a:schemeClr>
                </a:solidFill>
              </a:rPr>
              <a:t>, </a:t>
            </a:r>
            <a:r>
              <a:rPr lang="en-US" sz="800" dirty="0" err="1">
                <a:solidFill>
                  <a:schemeClr val="bg1">
                    <a:lumMod val="75000"/>
                  </a:schemeClr>
                </a:solidFill>
              </a:rPr>
              <a:t>Qiuhong</a:t>
            </a:r>
            <a:r>
              <a:rPr lang="en-US" sz="800" dirty="0">
                <a:solidFill>
                  <a:schemeClr val="bg1">
                    <a:lumMod val="75000"/>
                  </a:schemeClr>
                </a:solidFill>
              </a:rPr>
              <a:t> </a:t>
            </a:r>
            <a:r>
              <a:rPr lang="en-US" sz="800" dirty="0" err="1">
                <a:solidFill>
                  <a:schemeClr val="bg1">
                    <a:lumMod val="75000"/>
                  </a:schemeClr>
                </a:solidFill>
              </a:rPr>
              <a:t>Ke</a:t>
            </a:r>
            <a:r>
              <a:rPr lang="en-US" sz="800" dirty="0">
                <a:solidFill>
                  <a:schemeClr val="bg1">
                    <a:lumMod val="75000"/>
                  </a:schemeClr>
                </a:solidFill>
              </a:rPr>
              <a:t>, Hossein </a:t>
            </a:r>
            <a:r>
              <a:rPr lang="en-US" sz="800" dirty="0" err="1">
                <a:solidFill>
                  <a:schemeClr val="bg1">
                    <a:lumMod val="75000"/>
                  </a:schemeClr>
                </a:solidFill>
              </a:rPr>
              <a:t>Rahmani</a:t>
            </a:r>
            <a:r>
              <a:rPr lang="en-US" sz="800" dirty="0">
                <a:solidFill>
                  <a:schemeClr val="bg1">
                    <a:lumMod val="75000"/>
                  </a:schemeClr>
                </a:solidFill>
              </a:rPr>
              <a:t>, Mohammed </a:t>
            </a:r>
            <a:r>
              <a:rPr lang="en-US" sz="800" dirty="0" err="1">
                <a:solidFill>
                  <a:schemeClr val="bg1">
                    <a:lumMod val="75000"/>
                  </a:schemeClr>
                </a:solidFill>
              </a:rPr>
              <a:t>Bennamoun</a:t>
            </a:r>
            <a:r>
              <a:rPr lang="en-US" sz="800" dirty="0">
                <a:solidFill>
                  <a:schemeClr val="bg1">
                    <a:lumMod val="75000"/>
                  </a:schemeClr>
                </a:solidFill>
              </a:rPr>
              <a:t>, Gang Wang, and Jun Liu. "Human action recognition from various data modalities: A review." IEEE transactions on pattern analysis and machine intelligence (2022).</a:t>
            </a:r>
          </a:p>
        </p:txBody>
      </p:sp>
      <p:pic>
        <p:nvPicPr>
          <p:cNvPr id="15" name="Picture 14">
            <a:extLst>
              <a:ext uri="{FF2B5EF4-FFF2-40B4-BE49-F238E27FC236}">
                <a16:creationId xmlns:a16="http://schemas.microsoft.com/office/drawing/2014/main" id="{C2C0EA6C-9AD3-257A-590E-739FB99E50C1}"/>
              </a:ext>
            </a:extLst>
          </p:cNvPr>
          <p:cNvPicPr>
            <a:picLocks noChangeAspect="1"/>
          </p:cNvPicPr>
          <p:nvPr/>
        </p:nvPicPr>
        <p:blipFill>
          <a:blip r:embed="rId2"/>
          <a:stretch>
            <a:fillRect/>
          </a:stretch>
        </p:blipFill>
        <p:spPr>
          <a:xfrm>
            <a:off x="692892" y="1522929"/>
            <a:ext cx="10806215" cy="4902200"/>
          </a:xfrm>
          <a:prstGeom prst="rect">
            <a:avLst/>
          </a:prstGeom>
        </p:spPr>
      </p:pic>
    </p:spTree>
    <p:extLst>
      <p:ext uri="{BB962C8B-B14F-4D97-AF65-F5344CB8AC3E}">
        <p14:creationId xmlns:p14="http://schemas.microsoft.com/office/powerpoint/2010/main" val="16965821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FB25-8C08-F3DB-91CC-AE3CCEA89942}"/>
              </a:ext>
            </a:extLst>
          </p:cNvPr>
          <p:cNvSpPr>
            <a:spLocks noGrp="1"/>
          </p:cNvSpPr>
          <p:nvPr>
            <p:ph type="title"/>
          </p:nvPr>
        </p:nvSpPr>
        <p:spPr>
          <a:xfrm>
            <a:off x="534389" y="56102"/>
            <a:ext cx="11222181" cy="1158336"/>
          </a:xfrm>
        </p:spPr>
        <p:txBody>
          <a:bodyPr>
            <a:noAutofit/>
          </a:bodyPr>
          <a:lstStyle/>
          <a:p>
            <a:r>
              <a:rPr lang="en-US" sz="4400" dirty="0"/>
              <a:t>Human Action Recognition (HAR)</a:t>
            </a:r>
            <a:br>
              <a:rPr lang="en-US" sz="4400" dirty="0"/>
            </a:br>
            <a:r>
              <a:rPr lang="en-US" sz="4400" dirty="0"/>
              <a:t> Modality</a:t>
            </a:r>
          </a:p>
        </p:txBody>
      </p:sp>
      <p:sp>
        <p:nvSpPr>
          <p:cNvPr id="4" name="Slide Number Placeholder 3">
            <a:extLst>
              <a:ext uri="{FF2B5EF4-FFF2-40B4-BE49-F238E27FC236}">
                <a16:creationId xmlns:a16="http://schemas.microsoft.com/office/drawing/2014/main" id="{B126A520-3E2E-9736-669E-93575334CC9C}"/>
              </a:ext>
            </a:extLst>
          </p:cNvPr>
          <p:cNvSpPr>
            <a:spLocks noGrp="1"/>
          </p:cNvSpPr>
          <p:nvPr>
            <p:ph type="sldNum" sz="quarter" idx="12"/>
          </p:nvPr>
        </p:nvSpPr>
        <p:spPr/>
        <p:txBody>
          <a:bodyPr/>
          <a:lstStyle/>
          <a:p>
            <a:fld id="{5D6FF71F-CF6A-4C46-8F9B-61D49EEA70E3}" type="slidenum">
              <a:rPr lang="en-US" smtClean="0"/>
              <a:t>68</a:t>
            </a:fld>
            <a:endParaRPr lang="en-US"/>
          </a:p>
        </p:txBody>
      </p:sp>
      <p:sp>
        <p:nvSpPr>
          <p:cNvPr id="8" name="TextBox 7">
            <a:extLst>
              <a:ext uri="{FF2B5EF4-FFF2-40B4-BE49-F238E27FC236}">
                <a16:creationId xmlns:a16="http://schemas.microsoft.com/office/drawing/2014/main" id="{CBA75EBB-B3D3-4E82-E054-E852B6DB09A4}"/>
              </a:ext>
            </a:extLst>
          </p:cNvPr>
          <p:cNvSpPr txBox="1"/>
          <p:nvPr/>
        </p:nvSpPr>
        <p:spPr>
          <a:xfrm>
            <a:off x="783296" y="6605174"/>
            <a:ext cx="10625408" cy="215444"/>
          </a:xfrm>
          <a:prstGeom prst="rect">
            <a:avLst/>
          </a:prstGeom>
          <a:noFill/>
        </p:spPr>
        <p:txBody>
          <a:bodyPr wrap="square">
            <a:spAutoFit/>
          </a:bodyPr>
          <a:lstStyle/>
          <a:p>
            <a:pPr algn="ctr"/>
            <a:r>
              <a:rPr lang="en-US" sz="800" dirty="0">
                <a:solidFill>
                  <a:schemeClr val="bg1">
                    <a:lumMod val="75000"/>
                  </a:schemeClr>
                </a:solidFill>
              </a:rPr>
              <a:t>Source: Sun, </a:t>
            </a:r>
            <a:r>
              <a:rPr lang="en-US" sz="800" dirty="0" err="1">
                <a:solidFill>
                  <a:schemeClr val="bg1">
                    <a:lumMod val="75000"/>
                  </a:schemeClr>
                </a:solidFill>
              </a:rPr>
              <a:t>Zehua</a:t>
            </a:r>
            <a:r>
              <a:rPr lang="en-US" sz="800" dirty="0">
                <a:solidFill>
                  <a:schemeClr val="bg1">
                    <a:lumMod val="75000"/>
                  </a:schemeClr>
                </a:solidFill>
              </a:rPr>
              <a:t>, </a:t>
            </a:r>
            <a:r>
              <a:rPr lang="en-US" sz="800" dirty="0" err="1">
                <a:solidFill>
                  <a:schemeClr val="bg1">
                    <a:lumMod val="75000"/>
                  </a:schemeClr>
                </a:solidFill>
              </a:rPr>
              <a:t>Qiuhong</a:t>
            </a:r>
            <a:r>
              <a:rPr lang="en-US" sz="800" dirty="0">
                <a:solidFill>
                  <a:schemeClr val="bg1">
                    <a:lumMod val="75000"/>
                  </a:schemeClr>
                </a:solidFill>
              </a:rPr>
              <a:t> </a:t>
            </a:r>
            <a:r>
              <a:rPr lang="en-US" sz="800" dirty="0" err="1">
                <a:solidFill>
                  <a:schemeClr val="bg1">
                    <a:lumMod val="75000"/>
                  </a:schemeClr>
                </a:solidFill>
              </a:rPr>
              <a:t>Ke</a:t>
            </a:r>
            <a:r>
              <a:rPr lang="en-US" sz="800" dirty="0">
                <a:solidFill>
                  <a:schemeClr val="bg1">
                    <a:lumMod val="75000"/>
                  </a:schemeClr>
                </a:solidFill>
              </a:rPr>
              <a:t>, Hossein </a:t>
            </a:r>
            <a:r>
              <a:rPr lang="en-US" sz="800" dirty="0" err="1">
                <a:solidFill>
                  <a:schemeClr val="bg1">
                    <a:lumMod val="75000"/>
                  </a:schemeClr>
                </a:solidFill>
              </a:rPr>
              <a:t>Rahmani</a:t>
            </a:r>
            <a:r>
              <a:rPr lang="en-US" sz="800" dirty="0">
                <a:solidFill>
                  <a:schemeClr val="bg1">
                    <a:lumMod val="75000"/>
                  </a:schemeClr>
                </a:solidFill>
              </a:rPr>
              <a:t>, Mohammed </a:t>
            </a:r>
            <a:r>
              <a:rPr lang="en-US" sz="800" dirty="0" err="1">
                <a:solidFill>
                  <a:schemeClr val="bg1">
                    <a:lumMod val="75000"/>
                  </a:schemeClr>
                </a:solidFill>
              </a:rPr>
              <a:t>Bennamoun</a:t>
            </a:r>
            <a:r>
              <a:rPr lang="en-US" sz="800" dirty="0">
                <a:solidFill>
                  <a:schemeClr val="bg1">
                    <a:lumMod val="75000"/>
                  </a:schemeClr>
                </a:solidFill>
              </a:rPr>
              <a:t>, Gang Wang, and Jun Liu. "Human action recognition from various data modalities: A review." IEEE transactions on pattern analysis and machine intelligence (2022).</a:t>
            </a:r>
          </a:p>
        </p:txBody>
      </p:sp>
      <p:pic>
        <p:nvPicPr>
          <p:cNvPr id="5" name="Picture 4">
            <a:extLst>
              <a:ext uri="{FF2B5EF4-FFF2-40B4-BE49-F238E27FC236}">
                <a16:creationId xmlns:a16="http://schemas.microsoft.com/office/drawing/2014/main" id="{86DF4965-4C66-F31A-BB98-36D4FCA435FE}"/>
              </a:ext>
            </a:extLst>
          </p:cNvPr>
          <p:cNvPicPr>
            <a:picLocks noChangeAspect="1"/>
          </p:cNvPicPr>
          <p:nvPr/>
        </p:nvPicPr>
        <p:blipFill>
          <a:blip r:embed="rId2"/>
          <a:stretch>
            <a:fillRect/>
          </a:stretch>
        </p:blipFill>
        <p:spPr>
          <a:xfrm>
            <a:off x="3223818" y="1266947"/>
            <a:ext cx="5843321" cy="5367702"/>
          </a:xfrm>
          <a:prstGeom prst="rect">
            <a:avLst/>
          </a:prstGeom>
        </p:spPr>
      </p:pic>
    </p:spTree>
    <p:extLst>
      <p:ext uri="{BB962C8B-B14F-4D97-AF65-F5344CB8AC3E}">
        <p14:creationId xmlns:p14="http://schemas.microsoft.com/office/powerpoint/2010/main" val="1263977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FB25-8C08-F3DB-91CC-AE3CCEA89942}"/>
              </a:ext>
            </a:extLst>
          </p:cNvPr>
          <p:cNvSpPr>
            <a:spLocks noGrp="1"/>
          </p:cNvSpPr>
          <p:nvPr>
            <p:ph type="title"/>
          </p:nvPr>
        </p:nvSpPr>
        <p:spPr>
          <a:xfrm>
            <a:off x="534389" y="56102"/>
            <a:ext cx="11222181" cy="1158336"/>
          </a:xfrm>
        </p:spPr>
        <p:txBody>
          <a:bodyPr>
            <a:noAutofit/>
          </a:bodyPr>
          <a:lstStyle/>
          <a:p>
            <a:r>
              <a:rPr lang="en-US" sz="4400" dirty="0"/>
              <a:t>Human Action Recognition (HAR)</a:t>
            </a:r>
            <a:br>
              <a:rPr lang="en-US" sz="4400" dirty="0"/>
            </a:br>
            <a:r>
              <a:rPr lang="en-US" sz="4400" dirty="0"/>
              <a:t> Modality</a:t>
            </a:r>
          </a:p>
        </p:txBody>
      </p:sp>
      <p:sp>
        <p:nvSpPr>
          <p:cNvPr id="4" name="Slide Number Placeholder 3">
            <a:extLst>
              <a:ext uri="{FF2B5EF4-FFF2-40B4-BE49-F238E27FC236}">
                <a16:creationId xmlns:a16="http://schemas.microsoft.com/office/drawing/2014/main" id="{B126A520-3E2E-9736-669E-93575334CC9C}"/>
              </a:ext>
            </a:extLst>
          </p:cNvPr>
          <p:cNvSpPr>
            <a:spLocks noGrp="1"/>
          </p:cNvSpPr>
          <p:nvPr>
            <p:ph type="sldNum" sz="quarter" idx="12"/>
          </p:nvPr>
        </p:nvSpPr>
        <p:spPr/>
        <p:txBody>
          <a:bodyPr/>
          <a:lstStyle/>
          <a:p>
            <a:fld id="{5D6FF71F-CF6A-4C46-8F9B-61D49EEA70E3}" type="slidenum">
              <a:rPr lang="en-US" smtClean="0"/>
              <a:t>69</a:t>
            </a:fld>
            <a:endParaRPr lang="en-US"/>
          </a:p>
        </p:txBody>
      </p:sp>
      <p:sp>
        <p:nvSpPr>
          <p:cNvPr id="8" name="TextBox 7">
            <a:extLst>
              <a:ext uri="{FF2B5EF4-FFF2-40B4-BE49-F238E27FC236}">
                <a16:creationId xmlns:a16="http://schemas.microsoft.com/office/drawing/2014/main" id="{CBA75EBB-B3D3-4E82-E054-E852B6DB09A4}"/>
              </a:ext>
            </a:extLst>
          </p:cNvPr>
          <p:cNvSpPr txBox="1"/>
          <p:nvPr/>
        </p:nvSpPr>
        <p:spPr>
          <a:xfrm>
            <a:off x="783296" y="6605174"/>
            <a:ext cx="10625408" cy="215444"/>
          </a:xfrm>
          <a:prstGeom prst="rect">
            <a:avLst/>
          </a:prstGeom>
          <a:noFill/>
        </p:spPr>
        <p:txBody>
          <a:bodyPr wrap="square">
            <a:spAutoFit/>
          </a:bodyPr>
          <a:lstStyle/>
          <a:p>
            <a:pPr algn="ctr"/>
            <a:r>
              <a:rPr lang="en-US" sz="800" dirty="0">
                <a:solidFill>
                  <a:schemeClr val="bg1">
                    <a:lumMod val="75000"/>
                  </a:schemeClr>
                </a:solidFill>
              </a:rPr>
              <a:t>Source: Sun, </a:t>
            </a:r>
            <a:r>
              <a:rPr lang="en-US" sz="800" dirty="0" err="1">
                <a:solidFill>
                  <a:schemeClr val="bg1">
                    <a:lumMod val="75000"/>
                  </a:schemeClr>
                </a:solidFill>
              </a:rPr>
              <a:t>Zehua</a:t>
            </a:r>
            <a:r>
              <a:rPr lang="en-US" sz="800" dirty="0">
                <a:solidFill>
                  <a:schemeClr val="bg1">
                    <a:lumMod val="75000"/>
                  </a:schemeClr>
                </a:solidFill>
              </a:rPr>
              <a:t>, </a:t>
            </a:r>
            <a:r>
              <a:rPr lang="en-US" sz="800" dirty="0" err="1">
                <a:solidFill>
                  <a:schemeClr val="bg1">
                    <a:lumMod val="75000"/>
                  </a:schemeClr>
                </a:solidFill>
              </a:rPr>
              <a:t>Qiuhong</a:t>
            </a:r>
            <a:r>
              <a:rPr lang="en-US" sz="800" dirty="0">
                <a:solidFill>
                  <a:schemeClr val="bg1">
                    <a:lumMod val="75000"/>
                  </a:schemeClr>
                </a:solidFill>
              </a:rPr>
              <a:t> </a:t>
            </a:r>
            <a:r>
              <a:rPr lang="en-US" sz="800" dirty="0" err="1">
                <a:solidFill>
                  <a:schemeClr val="bg1">
                    <a:lumMod val="75000"/>
                  </a:schemeClr>
                </a:solidFill>
              </a:rPr>
              <a:t>Ke</a:t>
            </a:r>
            <a:r>
              <a:rPr lang="en-US" sz="800" dirty="0">
                <a:solidFill>
                  <a:schemeClr val="bg1">
                    <a:lumMod val="75000"/>
                  </a:schemeClr>
                </a:solidFill>
              </a:rPr>
              <a:t>, Hossein </a:t>
            </a:r>
            <a:r>
              <a:rPr lang="en-US" sz="800" dirty="0" err="1">
                <a:solidFill>
                  <a:schemeClr val="bg1">
                    <a:lumMod val="75000"/>
                  </a:schemeClr>
                </a:solidFill>
              </a:rPr>
              <a:t>Rahmani</a:t>
            </a:r>
            <a:r>
              <a:rPr lang="en-US" sz="800" dirty="0">
                <a:solidFill>
                  <a:schemeClr val="bg1">
                    <a:lumMod val="75000"/>
                  </a:schemeClr>
                </a:solidFill>
              </a:rPr>
              <a:t>, Mohammed </a:t>
            </a:r>
            <a:r>
              <a:rPr lang="en-US" sz="800" dirty="0" err="1">
                <a:solidFill>
                  <a:schemeClr val="bg1">
                    <a:lumMod val="75000"/>
                  </a:schemeClr>
                </a:solidFill>
              </a:rPr>
              <a:t>Bennamoun</a:t>
            </a:r>
            <a:r>
              <a:rPr lang="en-US" sz="800" dirty="0">
                <a:solidFill>
                  <a:schemeClr val="bg1">
                    <a:lumMod val="75000"/>
                  </a:schemeClr>
                </a:solidFill>
              </a:rPr>
              <a:t>, Gang Wang, and Jun Liu. "Human action recognition from various data modalities: A review." IEEE transactions on pattern analysis and machine intelligence (2022).</a:t>
            </a:r>
          </a:p>
        </p:txBody>
      </p:sp>
      <p:pic>
        <p:nvPicPr>
          <p:cNvPr id="7" name="Picture 6">
            <a:extLst>
              <a:ext uri="{FF2B5EF4-FFF2-40B4-BE49-F238E27FC236}">
                <a16:creationId xmlns:a16="http://schemas.microsoft.com/office/drawing/2014/main" id="{B91BF069-3493-6301-A56B-CEE9D59CA36B}"/>
              </a:ext>
            </a:extLst>
          </p:cNvPr>
          <p:cNvPicPr>
            <a:picLocks noChangeAspect="1"/>
          </p:cNvPicPr>
          <p:nvPr/>
        </p:nvPicPr>
        <p:blipFill>
          <a:blip r:embed="rId2"/>
          <a:stretch>
            <a:fillRect/>
          </a:stretch>
        </p:blipFill>
        <p:spPr>
          <a:xfrm>
            <a:off x="1632222" y="1300298"/>
            <a:ext cx="9026514" cy="5304876"/>
          </a:xfrm>
          <a:prstGeom prst="rect">
            <a:avLst/>
          </a:prstGeom>
        </p:spPr>
      </p:pic>
    </p:spTree>
    <p:extLst>
      <p:ext uri="{BB962C8B-B14F-4D97-AF65-F5344CB8AC3E}">
        <p14:creationId xmlns:p14="http://schemas.microsoft.com/office/powerpoint/2010/main" val="3528190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D8D6C-DCCA-5E40-89AA-4BA8C89A12A9}"/>
              </a:ext>
            </a:extLst>
          </p:cNvPr>
          <p:cNvSpPr>
            <a:spLocks noGrp="1"/>
          </p:cNvSpPr>
          <p:nvPr>
            <p:ph type="title"/>
          </p:nvPr>
        </p:nvSpPr>
        <p:spPr>
          <a:xfrm>
            <a:off x="1847527" y="53752"/>
            <a:ext cx="8496944" cy="1143000"/>
          </a:xfrm>
        </p:spPr>
        <p:txBody>
          <a:bodyPr>
            <a:normAutofit fontScale="90000"/>
          </a:bodyPr>
          <a:lstStyle/>
          <a:p>
            <a:r>
              <a:rPr lang="en-US" sz="2400" dirty="0">
                <a:solidFill>
                  <a:schemeClr val="accent1"/>
                </a:solidFill>
              </a:rPr>
              <a:t>Stuart Russell and Peter </a:t>
            </a:r>
            <a:r>
              <a:rPr lang="en-US" sz="2400" dirty="0" err="1">
                <a:solidFill>
                  <a:schemeClr val="accent1"/>
                </a:solidFill>
              </a:rPr>
              <a:t>Norvig</a:t>
            </a:r>
            <a:r>
              <a:rPr lang="en-US" sz="2400" dirty="0">
                <a:solidFill>
                  <a:schemeClr val="accent1"/>
                </a:solidFill>
              </a:rPr>
              <a:t> (2020), </a:t>
            </a:r>
            <a:br>
              <a:rPr lang="en-US" sz="2400" dirty="0">
                <a:solidFill>
                  <a:schemeClr val="accent1"/>
                </a:solidFill>
              </a:rPr>
            </a:br>
            <a:r>
              <a:rPr lang="en-US" sz="3200" dirty="0">
                <a:solidFill>
                  <a:srgbClr val="C00000"/>
                </a:solidFill>
              </a:rPr>
              <a:t>Artificial Intelligence: A Modern Approach</a:t>
            </a:r>
            <a:r>
              <a:rPr lang="en-US" sz="2400" dirty="0">
                <a:solidFill>
                  <a:schemeClr val="accent1"/>
                </a:solidFill>
              </a:rPr>
              <a:t>, </a:t>
            </a:r>
            <a:br>
              <a:rPr lang="en-US" sz="2400" dirty="0">
                <a:solidFill>
                  <a:schemeClr val="accent1"/>
                </a:solidFill>
              </a:rPr>
            </a:br>
            <a:r>
              <a:rPr lang="en-US" sz="1800" dirty="0">
                <a:solidFill>
                  <a:schemeClr val="accent1"/>
                </a:solidFill>
              </a:rPr>
              <a:t>4th Edition, Pearson</a:t>
            </a:r>
          </a:p>
        </p:txBody>
      </p:sp>
      <p:sp>
        <p:nvSpPr>
          <p:cNvPr id="4" name="Slide Number Placeholder 3">
            <a:extLst>
              <a:ext uri="{FF2B5EF4-FFF2-40B4-BE49-F238E27FC236}">
                <a16:creationId xmlns:a16="http://schemas.microsoft.com/office/drawing/2014/main" id="{AA409F32-402C-3B4D-B654-0B991CF1AC73}"/>
              </a:ext>
            </a:extLst>
          </p:cNvPr>
          <p:cNvSpPr>
            <a:spLocks noGrp="1"/>
          </p:cNvSpPr>
          <p:nvPr>
            <p:ph type="sldNum" sz="quarter" idx="12"/>
          </p:nvPr>
        </p:nvSpPr>
        <p:spPr/>
        <p:txBody>
          <a:bodyPr/>
          <a:lstStyle/>
          <a:p>
            <a:pPr>
              <a:defRPr/>
            </a:pPr>
            <a:fld id="{E78C9E75-97FD-45D9-8ED3-955348887BB1}" type="slidenum">
              <a:rPr lang="zh-TW" altLang="en-US" smtClean="0"/>
              <a:pPr>
                <a:defRPr/>
              </a:pPr>
              <a:t>7</a:t>
            </a:fld>
            <a:endParaRPr lang="zh-TW" altLang="en-US"/>
          </a:p>
        </p:txBody>
      </p:sp>
      <p:pic>
        <p:nvPicPr>
          <p:cNvPr id="6" name="Picture 5">
            <a:extLst>
              <a:ext uri="{FF2B5EF4-FFF2-40B4-BE49-F238E27FC236}">
                <a16:creationId xmlns:a16="http://schemas.microsoft.com/office/drawing/2014/main" id="{8A2E8801-D892-4842-9D33-2D720BE169E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58299" y="1275482"/>
            <a:ext cx="4075401" cy="5125125"/>
          </a:xfrm>
          <a:prstGeom prst="rect">
            <a:avLst/>
          </a:prstGeom>
        </p:spPr>
      </p:pic>
      <p:sp>
        <p:nvSpPr>
          <p:cNvPr id="7" name="Rectangle 6">
            <a:extLst>
              <a:ext uri="{FF2B5EF4-FFF2-40B4-BE49-F238E27FC236}">
                <a16:creationId xmlns:a16="http://schemas.microsoft.com/office/drawing/2014/main" id="{CC309EB6-A6EB-E24E-8D4D-E0E9E2E25228}"/>
              </a:ext>
            </a:extLst>
          </p:cNvPr>
          <p:cNvSpPr/>
          <p:nvPr/>
        </p:nvSpPr>
        <p:spPr>
          <a:xfrm>
            <a:off x="2589022" y="6381329"/>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8" name="Rectangle 7">
            <a:extLst>
              <a:ext uri="{FF2B5EF4-FFF2-40B4-BE49-F238E27FC236}">
                <a16:creationId xmlns:a16="http://schemas.microsoft.com/office/drawing/2014/main" id="{7AE251A6-4267-904E-809D-99B16D316596}"/>
              </a:ext>
            </a:extLst>
          </p:cNvPr>
          <p:cNvSpPr/>
          <p:nvPr/>
        </p:nvSpPr>
        <p:spPr>
          <a:xfrm>
            <a:off x="2603611" y="6597353"/>
            <a:ext cx="6462464" cy="246221"/>
          </a:xfrm>
          <a:prstGeom prst="rect">
            <a:avLst/>
          </a:prstGeom>
        </p:spPr>
        <p:txBody>
          <a:bodyPr wrap="square">
            <a:spAutoFit/>
          </a:bodyPr>
          <a:lstStyle/>
          <a:p>
            <a:pPr algn="ctr"/>
            <a:r>
              <a:rPr lang="en-US" sz="1000" dirty="0">
                <a:hlinkClick r:id="rId3"/>
              </a:rPr>
              <a:t>https://www.amazon.com/Artificial-Intelligence-A-Modern-Approach/dp/0134610997/</a:t>
            </a:r>
            <a:endParaRPr lang="en-US" sz="1000" dirty="0"/>
          </a:p>
        </p:txBody>
      </p:sp>
    </p:spTree>
    <p:extLst>
      <p:ext uri="{BB962C8B-B14F-4D97-AF65-F5344CB8AC3E}">
        <p14:creationId xmlns:p14="http://schemas.microsoft.com/office/powerpoint/2010/main" val="30882299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8073-9D46-27B4-DC24-4F7EA1FEF1E0}"/>
              </a:ext>
            </a:extLst>
          </p:cNvPr>
          <p:cNvSpPr>
            <a:spLocks noGrp="1"/>
          </p:cNvSpPr>
          <p:nvPr>
            <p:ph type="title"/>
          </p:nvPr>
        </p:nvSpPr>
        <p:spPr>
          <a:xfrm>
            <a:off x="534389" y="135105"/>
            <a:ext cx="11222181" cy="642818"/>
          </a:xfrm>
        </p:spPr>
        <p:txBody>
          <a:bodyPr>
            <a:normAutofit fontScale="90000"/>
          </a:bodyPr>
          <a:lstStyle/>
          <a:p>
            <a:r>
              <a:rPr lang="en-US" dirty="0"/>
              <a:t>Fall Detection</a:t>
            </a:r>
          </a:p>
        </p:txBody>
      </p:sp>
      <p:pic>
        <p:nvPicPr>
          <p:cNvPr id="6" name="Content Placeholder 5">
            <a:extLst>
              <a:ext uri="{FF2B5EF4-FFF2-40B4-BE49-F238E27FC236}">
                <a16:creationId xmlns:a16="http://schemas.microsoft.com/office/drawing/2014/main" id="{F408D5BD-3F03-F01E-225B-553CD2ABFCC0}"/>
              </a:ext>
            </a:extLst>
          </p:cNvPr>
          <p:cNvPicPr>
            <a:picLocks noGrp="1" noChangeAspect="1"/>
          </p:cNvPicPr>
          <p:nvPr>
            <p:ph idx="1"/>
          </p:nvPr>
        </p:nvPicPr>
        <p:blipFill>
          <a:blip r:embed="rId2"/>
          <a:stretch>
            <a:fillRect/>
          </a:stretch>
        </p:blipFill>
        <p:spPr>
          <a:xfrm>
            <a:off x="1487190" y="777923"/>
            <a:ext cx="9393736" cy="5784321"/>
          </a:xfrm>
        </p:spPr>
      </p:pic>
      <p:sp>
        <p:nvSpPr>
          <p:cNvPr id="4" name="Slide Number Placeholder 3">
            <a:extLst>
              <a:ext uri="{FF2B5EF4-FFF2-40B4-BE49-F238E27FC236}">
                <a16:creationId xmlns:a16="http://schemas.microsoft.com/office/drawing/2014/main" id="{489568CE-64CE-0E4C-D4B2-5157344E69FC}"/>
              </a:ext>
            </a:extLst>
          </p:cNvPr>
          <p:cNvSpPr>
            <a:spLocks noGrp="1"/>
          </p:cNvSpPr>
          <p:nvPr>
            <p:ph type="sldNum" sz="quarter" idx="12"/>
          </p:nvPr>
        </p:nvSpPr>
        <p:spPr/>
        <p:txBody>
          <a:bodyPr/>
          <a:lstStyle/>
          <a:p>
            <a:fld id="{5D6FF71F-CF6A-4C46-8F9B-61D49EEA70E3}" type="slidenum">
              <a:rPr lang="en-US" smtClean="0"/>
              <a:t>70</a:t>
            </a:fld>
            <a:endParaRPr lang="en-US"/>
          </a:p>
        </p:txBody>
      </p:sp>
      <p:sp>
        <p:nvSpPr>
          <p:cNvPr id="8" name="TextBox 7">
            <a:extLst>
              <a:ext uri="{FF2B5EF4-FFF2-40B4-BE49-F238E27FC236}">
                <a16:creationId xmlns:a16="http://schemas.microsoft.com/office/drawing/2014/main" id="{88180FEF-0C5B-4E34-A6E0-4548CF469195}"/>
              </a:ext>
            </a:extLst>
          </p:cNvPr>
          <p:cNvSpPr txBox="1"/>
          <p:nvPr/>
        </p:nvSpPr>
        <p:spPr>
          <a:xfrm>
            <a:off x="3045726" y="6584395"/>
            <a:ext cx="6100548"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3"/>
              </a:rPr>
              <a:t>https://www.ankecare.com/article/1929-2022-05-09-08-29-47</a:t>
            </a:r>
            <a:endParaRPr lang="en-US" sz="1200" dirty="0">
              <a:solidFill>
                <a:schemeClr val="bg1">
                  <a:lumMod val="75000"/>
                </a:schemeClr>
              </a:solidFill>
            </a:endParaRPr>
          </a:p>
        </p:txBody>
      </p:sp>
    </p:spTree>
    <p:extLst>
      <p:ext uri="{BB962C8B-B14F-4D97-AF65-F5344CB8AC3E}">
        <p14:creationId xmlns:p14="http://schemas.microsoft.com/office/powerpoint/2010/main" val="19024594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8073-9D46-27B4-DC24-4F7EA1FEF1E0}"/>
              </a:ext>
            </a:extLst>
          </p:cNvPr>
          <p:cNvSpPr>
            <a:spLocks noGrp="1"/>
          </p:cNvSpPr>
          <p:nvPr>
            <p:ph type="title"/>
          </p:nvPr>
        </p:nvSpPr>
        <p:spPr>
          <a:xfrm>
            <a:off x="534389" y="135104"/>
            <a:ext cx="11222181" cy="954057"/>
          </a:xfrm>
        </p:spPr>
        <p:txBody>
          <a:bodyPr>
            <a:normAutofit fontScale="90000"/>
          </a:bodyPr>
          <a:lstStyle/>
          <a:p>
            <a:r>
              <a:rPr lang="en-US" dirty="0" err="1"/>
              <a:t>BlazePose</a:t>
            </a:r>
            <a:r>
              <a:rPr lang="en-US" dirty="0"/>
              <a:t>: </a:t>
            </a:r>
            <a:br>
              <a:rPr lang="en-US" dirty="0"/>
            </a:br>
            <a:r>
              <a:rPr lang="en-US" sz="3600" dirty="0"/>
              <a:t>On-device Real-time Body Pose tracking</a:t>
            </a:r>
          </a:p>
        </p:txBody>
      </p:sp>
      <p:sp>
        <p:nvSpPr>
          <p:cNvPr id="4" name="Slide Number Placeholder 3">
            <a:extLst>
              <a:ext uri="{FF2B5EF4-FFF2-40B4-BE49-F238E27FC236}">
                <a16:creationId xmlns:a16="http://schemas.microsoft.com/office/drawing/2014/main" id="{489568CE-64CE-0E4C-D4B2-5157344E69FC}"/>
              </a:ext>
            </a:extLst>
          </p:cNvPr>
          <p:cNvSpPr>
            <a:spLocks noGrp="1"/>
          </p:cNvSpPr>
          <p:nvPr>
            <p:ph type="sldNum" sz="quarter" idx="12"/>
          </p:nvPr>
        </p:nvSpPr>
        <p:spPr/>
        <p:txBody>
          <a:bodyPr/>
          <a:lstStyle/>
          <a:p>
            <a:fld id="{5D6FF71F-CF6A-4C46-8F9B-61D49EEA70E3}" type="slidenum">
              <a:rPr lang="en-US" smtClean="0"/>
              <a:t>71</a:t>
            </a:fld>
            <a:endParaRPr lang="en-US"/>
          </a:p>
        </p:txBody>
      </p:sp>
      <p:sp>
        <p:nvSpPr>
          <p:cNvPr id="8" name="TextBox 7">
            <a:extLst>
              <a:ext uri="{FF2B5EF4-FFF2-40B4-BE49-F238E27FC236}">
                <a16:creationId xmlns:a16="http://schemas.microsoft.com/office/drawing/2014/main" id="{88180FEF-0C5B-4E34-A6E0-4548CF469195}"/>
              </a:ext>
            </a:extLst>
          </p:cNvPr>
          <p:cNvSpPr txBox="1"/>
          <p:nvPr/>
        </p:nvSpPr>
        <p:spPr>
          <a:xfrm>
            <a:off x="1026368" y="6451238"/>
            <a:ext cx="10133429" cy="461665"/>
          </a:xfrm>
          <a:prstGeom prst="rect">
            <a:avLst/>
          </a:prstGeom>
          <a:noFill/>
        </p:spPr>
        <p:txBody>
          <a:bodyPr wrap="square">
            <a:spAutoFit/>
          </a:bodyPr>
          <a:lstStyle/>
          <a:p>
            <a:pPr algn="ctr"/>
            <a:r>
              <a:rPr lang="en-US" sz="1200" dirty="0" err="1">
                <a:solidFill>
                  <a:schemeClr val="bg1">
                    <a:lumMod val="75000"/>
                  </a:schemeClr>
                </a:solidFill>
              </a:rPr>
              <a:t>SourceBazarevsky</a:t>
            </a:r>
            <a:r>
              <a:rPr lang="en-US" sz="1200" dirty="0">
                <a:solidFill>
                  <a:schemeClr val="bg1">
                    <a:lumMod val="75000"/>
                  </a:schemeClr>
                </a:solidFill>
              </a:rPr>
              <a:t>, Valentin, Ivan </a:t>
            </a:r>
            <a:r>
              <a:rPr lang="en-US" sz="1200" dirty="0" err="1">
                <a:solidFill>
                  <a:schemeClr val="bg1">
                    <a:lumMod val="75000"/>
                  </a:schemeClr>
                </a:solidFill>
              </a:rPr>
              <a:t>Grishchenko</a:t>
            </a:r>
            <a:r>
              <a:rPr lang="en-US" sz="1200" dirty="0">
                <a:solidFill>
                  <a:schemeClr val="bg1">
                    <a:lumMod val="75000"/>
                  </a:schemeClr>
                </a:solidFill>
              </a:rPr>
              <a:t>, Karthik Raveendran, Tyler Zhu, Fan Zhang, and Matthias </a:t>
            </a:r>
            <a:r>
              <a:rPr lang="en-US" sz="1200" dirty="0" err="1">
                <a:solidFill>
                  <a:schemeClr val="bg1">
                    <a:lumMod val="75000"/>
                  </a:schemeClr>
                </a:solidFill>
              </a:rPr>
              <a:t>Grundmann</a:t>
            </a:r>
            <a:r>
              <a:rPr lang="en-US" sz="1200" dirty="0">
                <a:solidFill>
                  <a:schemeClr val="bg1">
                    <a:lumMod val="75000"/>
                  </a:schemeClr>
                </a:solidFill>
              </a:rPr>
              <a:t>. </a:t>
            </a:r>
            <a:br>
              <a:rPr lang="en-US" sz="1200" dirty="0">
                <a:solidFill>
                  <a:schemeClr val="bg1">
                    <a:lumMod val="75000"/>
                  </a:schemeClr>
                </a:solidFill>
              </a:rPr>
            </a:br>
            <a:r>
              <a:rPr lang="en-US" sz="1200" dirty="0">
                <a:solidFill>
                  <a:schemeClr val="bg1">
                    <a:lumMod val="75000"/>
                  </a:schemeClr>
                </a:solidFill>
              </a:rPr>
              <a:t>"</a:t>
            </a:r>
            <a:r>
              <a:rPr lang="en-US" sz="1200" dirty="0" err="1">
                <a:solidFill>
                  <a:schemeClr val="bg1">
                    <a:lumMod val="75000"/>
                  </a:schemeClr>
                </a:solidFill>
              </a:rPr>
              <a:t>Blazepose</a:t>
            </a:r>
            <a:r>
              <a:rPr lang="en-US" sz="1200" dirty="0">
                <a:solidFill>
                  <a:schemeClr val="bg1">
                    <a:lumMod val="75000"/>
                  </a:schemeClr>
                </a:solidFill>
              </a:rPr>
              <a:t>: On-device real-time body pose tracking." </a:t>
            </a:r>
            <a:r>
              <a:rPr lang="en-US" sz="1200" dirty="0" err="1">
                <a:solidFill>
                  <a:schemeClr val="bg1">
                    <a:lumMod val="75000"/>
                  </a:schemeClr>
                </a:solidFill>
              </a:rPr>
              <a:t>arXiv</a:t>
            </a:r>
            <a:r>
              <a:rPr lang="en-US" sz="1200" dirty="0">
                <a:solidFill>
                  <a:schemeClr val="bg1">
                    <a:lumMod val="75000"/>
                  </a:schemeClr>
                </a:solidFill>
              </a:rPr>
              <a:t> preprint arXiv:2006.10204 (2020).</a:t>
            </a:r>
          </a:p>
        </p:txBody>
      </p:sp>
      <p:pic>
        <p:nvPicPr>
          <p:cNvPr id="9" name="Picture 8">
            <a:extLst>
              <a:ext uri="{FF2B5EF4-FFF2-40B4-BE49-F238E27FC236}">
                <a16:creationId xmlns:a16="http://schemas.microsoft.com/office/drawing/2014/main" id="{4E053D86-0D7A-571C-BAB1-B0074F41235C}"/>
              </a:ext>
            </a:extLst>
          </p:cNvPr>
          <p:cNvPicPr>
            <a:picLocks noChangeAspect="1"/>
          </p:cNvPicPr>
          <p:nvPr/>
        </p:nvPicPr>
        <p:blipFill>
          <a:blip r:embed="rId2"/>
          <a:stretch>
            <a:fillRect/>
          </a:stretch>
        </p:blipFill>
        <p:spPr>
          <a:xfrm>
            <a:off x="858039" y="1400401"/>
            <a:ext cx="4870579" cy="5161843"/>
          </a:xfrm>
          <a:prstGeom prst="rect">
            <a:avLst/>
          </a:prstGeom>
        </p:spPr>
      </p:pic>
      <p:sp>
        <p:nvSpPr>
          <p:cNvPr id="11" name="TextBox 10">
            <a:extLst>
              <a:ext uri="{FF2B5EF4-FFF2-40B4-BE49-F238E27FC236}">
                <a16:creationId xmlns:a16="http://schemas.microsoft.com/office/drawing/2014/main" id="{8A2A3521-6F8E-D5D3-56FE-25574C415131}"/>
              </a:ext>
            </a:extLst>
          </p:cNvPr>
          <p:cNvSpPr txBox="1"/>
          <p:nvPr/>
        </p:nvSpPr>
        <p:spPr>
          <a:xfrm>
            <a:off x="5987142" y="1181051"/>
            <a:ext cx="5747657" cy="584775"/>
          </a:xfrm>
          <a:prstGeom prst="rect">
            <a:avLst/>
          </a:prstGeom>
          <a:noFill/>
        </p:spPr>
        <p:txBody>
          <a:bodyPr wrap="square">
            <a:spAutoFit/>
          </a:bodyPr>
          <a:lstStyle/>
          <a:p>
            <a:r>
              <a:rPr lang="en-US" sz="3200" dirty="0" err="1">
                <a:solidFill>
                  <a:schemeClr val="accent1">
                    <a:lumMod val="75000"/>
                  </a:schemeClr>
                </a:solidFill>
              </a:rPr>
              <a:t>BlazePose</a:t>
            </a:r>
            <a:r>
              <a:rPr lang="en-US" sz="3200" dirty="0">
                <a:solidFill>
                  <a:schemeClr val="accent1">
                    <a:lumMod val="75000"/>
                  </a:schemeClr>
                </a:solidFill>
              </a:rPr>
              <a:t> 33 </a:t>
            </a:r>
            <a:r>
              <a:rPr lang="en-US" sz="3200" dirty="0" err="1">
                <a:solidFill>
                  <a:schemeClr val="accent1">
                    <a:lumMod val="75000"/>
                  </a:schemeClr>
                </a:solidFill>
              </a:rPr>
              <a:t>Keypoint</a:t>
            </a:r>
            <a:r>
              <a:rPr lang="en-US" sz="3200" dirty="0">
                <a:solidFill>
                  <a:schemeClr val="accent1">
                    <a:lumMod val="75000"/>
                  </a:schemeClr>
                </a:solidFill>
              </a:rPr>
              <a:t> topology</a:t>
            </a:r>
          </a:p>
        </p:txBody>
      </p:sp>
      <p:sp>
        <p:nvSpPr>
          <p:cNvPr id="15" name="TextBox 14">
            <a:extLst>
              <a:ext uri="{FF2B5EF4-FFF2-40B4-BE49-F238E27FC236}">
                <a16:creationId xmlns:a16="http://schemas.microsoft.com/office/drawing/2014/main" id="{6BFB0925-6D13-211B-5513-889C08EE9513}"/>
              </a:ext>
            </a:extLst>
          </p:cNvPr>
          <p:cNvSpPr txBox="1"/>
          <p:nvPr/>
        </p:nvSpPr>
        <p:spPr>
          <a:xfrm>
            <a:off x="5987142" y="1686574"/>
            <a:ext cx="3331029" cy="4801314"/>
          </a:xfrm>
          <a:prstGeom prst="rect">
            <a:avLst/>
          </a:prstGeom>
          <a:noFill/>
        </p:spPr>
        <p:txBody>
          <a:bodyPr wrap="square">
            <a:spAutoFit/>
          </a:bodyPr>
          <a:lstStyle/>
          <a:p>
            <a:r>
              <a:rPr lang="en-US" dirty="0"/>
              <a:t>0. Nose</a:t>
            </a:r>
          </a:p>
          <a:p>
            <a:r>
              <a:rPr lang="en-US" dirty="0"/>
              <a:t>1. Left eye inner</a:t>
            </a:r>
          </a:p>
          <a:p>
            <a:r>
              <a:rPr lang="en-US" dirty="0"/>
              <a:t>2. Left eye</a:t>
            </a:r>
          </a:p>
          <a:p>
            <a:r>
              <a:rPr lang="en-US" dirty="0"/>
              <a:t>3. Left eye outer</a:t>
            </a:r>
          </a:p>
          <a:p>
            <a:r>
              <a:rPr lang="en-US" dirty="0"/>
              <a:t>4. Right eye inner</a:t>
            </a:r>
          </a:p>
          <a:p>
            <a:r>
              <a:rPr lang="en-US" dirty="0"/>
              <a:t>5. Right eye</a:t>
            </a:r>
          </a:p>
          <a:p>
            <a:r>
              <a:rPr lang="en-US" dirty="0"/>
              <a:t>6. Right eye outer</a:t>
            </a:r>
          </a:p>
          <a:p>
            <a:r>
              <a:rPr lang="en-US" dirty="0"/>
              <a:t>7. Left ear</a:t>
            </a:r>
          </a:p>
          <a:p>
            <a:r>
              <a:rPr lang="en-US" dirty="0"/>
              <a:t>8. Right ear</a:t>
            </a:r>
          </a:p>
          <a:p>
            <a:r>
              <a:rPr lang="en-US" dirty="0"/>
              <a:t>9. Mouth left</a:t>
            </a:r>
          </a:p>
          <a:p>
            <a:r>
              <a:rPr lang="en-US" dirty="0"/>
              <a:t>10. Mouth right</a:t>
            </a:r>
          </a:p>
          <a:p>
            <a:r>
              <a:rPr lang="en-US" dirty="0"/>
              <a:t>11. Left shoulder</a:t>
            </a:r>
          </a:p>
          <a:p>
            <a:r>
              <a:rPr lang="en-US" dirty="0"/>
              <a:t>12. Right shoulder</a:t>
            </a:r>
          </a:p>
          <a:p>
            <a:r>
              <a:rPr lang="en-US" dirty="0"/>
              <a:t>13. Left elbow</a:t>
            </a:r>
          </a:p>
          <a:p>
            <a:r>
              <a:rPr lang="en-US" dirty="0"/>
              <a:t>14. Right elbow</a:t>
            </a:r>
          </a:p>
          <a:p>
            <a:r>
              <a:rPr lang="en-US" dirty="0"/>
              <a:t>15. Left wrist</a:t>
            </a:r>
          </a:p>
          <a:p>
            <a:r>
              <a:rPr lang="en-US" dirty="0"/>
              <a:t>16. Right wrist</a:t>
            </a:r>
          </a:p>
        </p:txBody>
      </p:sp>
      <p:sp>
        <p:nvSpPr>
          <p:cNvPr id="16" name="TextBox 15">
            <a:extLst>
              <a:ext uri="{FF2B5EF4-FFF2-40B4-BE49-F238E27FC236}">
                <a16:creationId xmlns:a16="http://schemas.microsoft.com/office/drawing/2014/main" id="{64ADFFB8-5665-999F-F741-ACB032AE7699}"/>
              </a:ext>
            </a:extLst>
          </p:cNvPr>
          <p:cNvSpPr txBox="1"/>
          <p:nvPr/>
        </p:nvSpPr>
        <p:spPr>
          <a:xfrm>
            <a:off x="8749581" y="1946039"/>
            <a:ext cx="3331029" cy="4524315"/>
          </a:xfrm>
          <a:prstGeom prst="rect">
            <a:avLst/>
          </a:prstGeom>
          <a:noFill/>
        </p:spPr>
        <p:txBody>
          <a:bodyPr wrap="square">
            <a:spAutoFit/>
          </a:bodyPr>
          <a:lstStyle/>
          <a:p>
            <a:r>
              <a:rPr lang="en-US" dirty="0"/>
              <a:t>17. Left pinky #1 knuckle</a:t>
            </a:r>
          </a:p>
          <a:p>
            <a:r>
              <a:rPr lang="en-US" dirty="0"/>
              <a:t>18. Right pinky #1 knuckle</a:t>
            </a:r>
          </a:p>
          <a:p>
            <a:r>
              <a:rPr lang="en-US" dirty="0"/>
              <a:t>19. Left index #1 knuckle</a:t>
            </a:r>
          </a:p>
          <a:p>
            <a:r>
              <a:rPr lang="en-US" dirty="0"/>
              <a:t>20. Right index #1 knuckle</a:t>
            </a:r>
          </a:p>
          <a:p>
            <a:r>
              <a:rPr lang="en-US" dirty="0"/>
              <a:t>21. Left thumb #2 knuckle</a:t>
            </a:r>
          </a:p>
          <a:p>
            <a:r>
              <a:rPr lang="en-US" dirty="0"/>
              <a:t>22. Right thumb #2 knuckle</a:t>
            </a:r>
          </a:p>
          <a:p>
            <a:r>
              <a:rPr lang="en-US" dirty="0"/>
              <a:t>23. Left hip</a:t>
            </a:r>
          </a:p>
          <a:p>
            <a:r>
              <a:rPr lang="en-US" dirty="0"/>
              <a:t>24. Right hip</a:t>
            </a:r>
          </a:p>
          <a:p>
            <a:r>
              <a:rPr lang="en-US" dirty="0"/>
              <a:t>25. Left knee</a:t>
            </a:r>
          </a:p>
          <a:p>
            <a:r>
              <a:rPr lang="en-US" dirty="0"/>
              <a:t>26. Right knee</a:t>
            </a:r>
          </a:p>
          <a:p>
            <a:r>
              <a:rPr lang="en-US" dirty="0"/>
              <a:t>27. Left ankle</a:t>
            </a:r>
          </a:p>
          <a:p>
            <a:r>
              <a:rPr lang="en-US" dirty="0"/>
              <a:t>28. Right ankle</a:t>
            </a:r>
          </a:p>
          <a:p>
            <a:r>
              <a:rPr lang="en-US" dirty="0"/>
              <a:t>29. Left heel</a:t>
            </a:r>
          </a:p>
          <a:p>
            <a:r>
              <a:rPr lang="en-US" dirty="0"/>
              <a:t>30. Right heel</a:t>
            </a:r>
          </a:p>
          <a:p>
            <a:r>
              <a:rPr lang="en-US" dirty="0"/>
              <a:t>31. Left foot index</a:t>
            </a:r>
          </a:p>
          <a:p>
            <a:r>
              <a:rPr lang="en-US" dirty="0"/>
              <a:t>32. Right foot index</a:t>
            </a:r>
          </a:p>
        </p:txBody>
      </p:sp>
    </p:spTree>
    <p:extLst>
      <p:ext uri="{BB962C8B-B14F-4D97-AF65-F5344CB8AC3E}">
        <p14:creationId xmlns:p14="http://schemas.microsoft.com/office/powerpoint/2010/main" val="13122405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8073-9D46-27B4-DC24-4F7EA1FEF1E0}"/>
              </a:ext>
            </a:extLst>
          </p:cNvPr>
          <p:cNvSpPr>
            <a:spLocks noGrp="1"/>
          </p:cNvSpPr>
          <p:nvPr>
            <p:ph type="title"/>
          </p:nvPr>
        </p:nvSpPr>
        <p:spPr>
          <a:xfrm>
            <a:off x="534389" y="135105"/>
            <a:ext cx="11222181" cy="586378"/>
          </a:xfrm>
        </p:spPr>
        <p:txBody>
          <a:bodyPr>
            <a:normAutofit fontScale="90000"/>
          </a:bodyPr>
          <a:lstStyle/>
          <a:p>
            <a:r>
              <a:rPr lang="en-US" dirty="0" err="1"/>
              <a:t>BlazePose</a:t>
            </a:r>
            <a:r>
              <a:rPr lang="en-US" dirty="0"/>
              <a:t> results on yoga and fitness poses</a:t>
            </a:r>
            <a:endParaRPr lang="en-US" sz="3600" dirty="0"/>
          </a:p>
        </p:txBody>
      </p:sp>
      <p:sp>
        <p:nvSpPr>
          <p:cNvPr id="4" name="Slide Number Placeholder 3">
            <a:extLst>
              <a:ext uri="{FF2B5EF4-FFF2-40B4-BE49-F238E27FC236}">
                <a16:creationId xmlns:a16="http://schemas.microsoft.com/office/drawing/2014/main" id="{489568CE-64CE-0E4C-D4B2-5157344E69FC}"/>
              </a:ext>
            </a:extLst>
          </p:cNvPr>
          <p:cNvSpPr>
            <a:spLocks noGrp="1"/>
          </p:cNvSpPr>
          <p:nvPr>
            <p:ph type="sldNum" sz="quarter" idx="12"/>
          </p:nvPr>
        </p:nvSpPr>
        <p:spPr/>
        <p:txBody>
          <a:bodyPr/>
          <a:lstStyle/>
          <a:p>
            <a:fld id="{5D6FF71F-CF6A-4C46-8F9B-61D49EEA70E3}" type="slidenum">
              <a:rPr lang="en-US" smtClean="0"/>
              <a:t>72</a:t>
            </a:fld>
            <a:endParaRPr lang="en-US"/>
          </a:p>
        </p:txBody>
      </p:sp>
      <p:pic>
        <p:nvPicPr>
          <p:cNvPr id="13" name="Picture 12">
            <a:extLst>
              <a:ext uri="{FF2B5EF4-FFF2-40B4-BE49-F238E27FC236}">
                <a16:creationId xmlns:a16="http://schemas.microsoft.com/office/drawing/2014/main" id="{01BC463D-69CF-9395-0C19-866967EB06DA}"/>
              </a:ext>
            </a:extLst>
          </p:cNvPr>
          <p:cNvPicPr>
            <a:picLocks noChangeAspect="1"/>
          </p:cNvPicPr>
          <p:nvPr/>
        </p:nvPicPr>
        <p:blipFill>
          <a:blip r:embed="rId2"/>
          <a:stretch>
            <a:fillRect/>
          </a:stretch>
        </p:blipFill>
        <p:spPr>
          <a:xfrm>
            <a:off x="3301155" y="832486"/>
            <a:ext cx="5583853" cy="5618752"/>
          </a:xfrm>
          <a:prstGeom prst="rect">
            <a:avLst/>
          </a:prstGeom>
        </p:spPr>
      </p:pic>
      <p:sp>
        <p:nvSpPr>
          <p:cNvPr id="17" name="TextBox 16">
            <a:extLst>
              <a:ext uri="{FF2B5EF4-FFF2-40B4-BE49-F238E27FC236}">
                <a16:creationId xmlns:a16="http://schemas.microsoft.com/office/drawing/2014/main" id="{DB6DD714-3ACC-17AF-1827-290BCDFD56D5}"/>
              </a:ext>
            </a:extLst>
          </p:cNvPr>
          <p:cNvSpPr txBox="1"/>
          <p:nvPr/>
        </p:nvSpPr>
        <p:spPr>
          <a:xfrm>
            <a:off x="1026368" y="6451238"/>
            <a:ext cx="10133429" cy="461665"/>
          </a:xfrm>
          <a:prstGeom prst="rect">
            <a:avLst/>
          </a:prstGeom>
          <a:noFill/>
        </p:spPr>
        <p:txBody>
          <a:bodyPr wrap="square">
            <a:spAutoFit/>
          </a:bodyPr>
          <a:lstStyle/>
          <a:p>
            <a:pPr algn="ctr"/>
            <a:r>
              <a:rPr lang="en-US" sz="1200" dirty="0" err="1">
                <a:solidFill>
                  <a:schemeClr val="bg1">
                    <a:lumMod val="75000"/>
                  </a:schemeClr>
                </a:solidFill>
              </a:rPr>
              <a:t>SourceBazarevsky</a:t>
            </a:r>
            <a:r>
              <a:rPr lang="en-US" sz="1200" dirty="0">
                <a:solidFill>
                  <a:schemeClr val="bg1">
                    <a:lumMod val="75000"/>
                  </a:schemeClr>
                </a:solidFill>
              </a:rPr>
              <a:t>, Valentin, Ivan </a:t>
            </a:r>
            <a:r>
              <a:rPr lang="en-US" sz="1200" dirty="0" err="1">
                <a:solidFill>
                  <a:schemeClr val="bg1">
                    <a:lumMod val="75000"/>
                  </a:schemeClr>
                </a:solidFill>
              </a:rPr>
              <a:t>Grishchenko</a:t>
            </a:r>
            <a:r>
              <a:rPr lang="en-US" sz="1200" dirty="0">
                <a:solidFill>
                  <a:schemeClr val="bg1">
                    <a:lumMod val="75000"/>
                  </a:schemeClr>
                </a:solidFill>
              </a:rPr>
              <a:t>, Karthik Raveendran, Tyler Zhu, Fan Zhang, and Matthias </a:t>
            </a:r>
            <a:r>
              <a:rPr lang="en-US" sz="1200" dirty="0" err="1">
                <a:solidFill>
                  <a:schemeClr val="bg1">
                    <a:lumMod val="75000"/>
                  </a:schemeClr>
                </a:solidFill>
              </a:rPr>
              <a:t>Grundmann</a:t>
            </a:r>
            <a:r>
              <a:rPr lang="en-US" sz="1200" dirty="0">
                <a:solidFill>
                  <a:schemeClr val="bg1">
                    <a:lumMod val="75000"/>
                  </a:schemeClr>
                </a:solidFill>
              </a:rPr>
              <a:t>. </a:t>
            </a:r>
            <a:br>
              <a:rPr lang="en-US" sz="1200" dirty="0">
                <a:solidFill>
                  <a:schemeClr val="bg1">
                    <a:lumMod val="75000"/>
                  </a:schemeClr>
                </a:solidFill>
              </a:rPr>
            </a:br>
            <a:r>
              <a:rPr lang="en-US" sz="1200" dirty="0">
                <a:solidFill>
                  <a:schemeClr val="bg1">
                    <a:lumMod val="75000"/>
                  </a:schemeClr>
                </a:solidFill>
              </a:rPr>
              <a:t>"</a:t>
            </a:r>
            <a:r>
              <a:rPr lang="en-US" sz="1200" dirty="0" err="1">
                <a:solidFill>
                  <a:schemeClr val="bg1">
                    <a:lumMod val="75000"/>
                  </a:schemeClr>
                </a:solidFill>
              </a:rPr>
              <a:t>Blazepose</a:t>
            </a:r>
            <a:r>
              <a:rPr lang="en-US" sz="1200" dirty="0">
                <a:solidFill>
                  <a:schemeClr val="bg1">
                    <a:lumMod val="75000"/>
                  </a:schemeClr>
                </a:solidFill>
              </a:rPr>
              <a:t>: On-device real-time body pose tracking." </a:t>
            </a:r>
            <a:r>
              <a:rPr lang="en-US" sz="1200" dirty="0" err="1">
                <a:solidFill>
                  <a:schemeClr val="bg1">
                    <a:lumMod val="75000"/>
                  </a:schemeClr>
                </a:solidFill>
              </a:rPr>
              <a:t>arXiv</a:t>
            </a:r>
            <a:r>
              <a:rPr lang="en-US" sz="1200" dirty="0">
                <a:solidFill>
                  <a:schemeClr val="bg1">
                    <a:lumMod val="75000"/>
                  </a:schemeClr>
                </a:solidFill>
              </a:rPr>
              <a:t> preprint arXiv:2006.10204 (2020).</a:t>
            </a:r>
          </a:p>
        </p:txBody>
      </p:sp>
    </p:spTree>
    <p:extLst>
      <p:ext uri="{BB962C8B-B14F-4D97-AF65-F5344CB8AC3E}">
        <p14:creationId xmlns:p14="http://schemas.microsoft.com/office/powerpoint/2010/main" val="28584232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8073-9D46-27B4-DC24-4F7EA1FEF1E0}"/>
              </a:ext>
            </a:extLst>
          </p:cNvPr>
          <p:cNvSpPr>
            <a:spLocks noGrp="1"/>
          </p:cNvSpPr>
          <p:nvPr>
            <p:ph type="title"/>
          </p:nvPr>
        </p:nvSpPr>
        <p:spPr>
          <a:xfrm>
            <a:off x="534389" y="135105"/>
            <a:ext cx="11222181" cy="642818"/>
          </a:xfrm>
        </p:spPr>
        <p:txBody>
          <a:bodyPr>
            <a:normAutofit fontScale="90000"/>
          </a:bodyPr>
          <a:lstStyle/>
          <a:p>
            <a:r>
              <a:rPr lang="en-US" dirty="0" err="1"/>
              <a:t>OpenPose</a:t>
            </a:r>
            <a:r>
              <a:rPr lang="en-US" dirty="0"/>
              <a:t> vs. </a:t>
            </a:r>
            <a:r>
              <a:rPr lang="en-US" dirty="0" err="1"/>
              <a:t>BlazePose</a:t>
            </a:r>
            <a:endParaRPr lang="en-US" dirty="0"/>
          </a:p>
        </p:txBody>
      </p:sp>
      <p:sp>
        <p:nvSpPr>
          <p:cNvPr id="4" name="Slide Number Placeholder 3">
            <a:extLst>
              <a:ext uri="{FF2B5EF4-FFF2-40B4-BE49-F238E27FC236}">
                <a16:creationId xmlns:a16="http://schemas.microsoft.com/office/drawing/2014/main" id="{489568CE-64CE-0E4C-D4B2-5157344E69FC}"/>
              </a:ext>
            </a:extLst>
          </p:cNvPr>
          <p:cNvSpPr>
            <a:spLocks noGrp="1"/>
          </p:cNvSpPr>
          <p:nvPr>
            <p:ph type="sldNum" sz="quarter" idx="12"/>
          </p:nvPr>
        </p:nvSpPr>
        <p:spPr/>
        <p:txBody>
          <a:bodyPr/>
          <a:lstStyle/>
          <a:p>
            <a:fld id="{5D6FF71F-CF6A-4C46-8F9B-61D49EEA70E3}" type="slidenum">
              <a:rPr lang="en-US" smtClean="0"/>
              <a:t>73</a:t>
            </a:fld>
            <a:endParaRPr lang="en-US"/>
          </a:p>
        </p:txBody>
      </p:sp>
      <p:sp>
        <p:nvSpPr>
          <p:cNvPr id="8" name="TextBox 7">
            <a:extLst>
              <a:ext uri="{FF2B5EF4-FFF2-40B4-BE49-F238E27FC236}">
                <a16:creationId xmlns:a16="http://schemas.microsoft.com/office/drawing/2014/main" id="{88180FEF-0C5B-4E34-A6E0-4548CF469195}"/>
              </a:ext>
            </a:extLst>
          </p:cNvPr>
          <p:cNvSpPr txBox="1"/>
          <p:nvPr/>
        </p:nvSpPr>
        <p:spPr>
          <a:xfrm>
            <a:off x="1026368" y="6451238"/>
            <a:ext cx="10133429" cy="461665"/>
          </a:xfrm>
          <a:prstGeom prst="rect">
            <a:avLst/>
          </a:prstGeom>
          <a:noFill/>
        </p:spPr>
        <p:txBody>
          <a:bodyPr wrap="square">
            <a:spAutoFit/>
          </a:bodyPr>
          <a:lstStyle/>
          <a:p>
            <a:pPr algn="ctr"/>
            <a:r>
              <a:rPr lang="en-US" sz="1200" dirty="0">
                <a:solidFill>
                  <a:schemeClr val="bg1">
                    <a:lumMod val="75000"/>
                  </a:schemeClr>
                </a:solidFill>
              </a:rPr>
              <a:t>Source: </a:t>
            </a:r>
            <a:r>
              <a:rPr lang="en-US" sz="1200" dirty="0" err="1">
                <a:solidFill>
                  <a:schemeClr val="bg1">
                    <a:lumMod val="75000"/>
                  </a:schemeClr>
                </a:solidFill>
              </a:rPr>
              <a:t>Alsawadi</a:t>
            </a:r>
            <a:r>
              <a:rPr lang="en-US" sz="1200" dirty="0">
                <a:solidFill>
                  <a:schemeClr val="bg1">
                    <a:lumMod val="75000"/>
                  </a:schemeClr>
                </a:solidFill>
              </a:rPr>
              <a:t>, </a:t>
            </a:r>
            <a:r>
              <a:rPr lang="en-US" sz="1200" dirty="0" err="1">
                <a:solidFill>
                  <a:schemeClr val="bg1">
                    <a:lumMod val="75000"/>
                  </a:schemeClr>
                </a:solidFill>
              </a:rPr>
              <a:t>Motasem</a:t>
            </a:r>
            <a:r>
              <a:rPr lang="en-US" sz="1200" dirty="0">
                <a:solidFill>
                  <a:schemeClr val="bg1">
                    <a:lumMod val="75000"/>
                  </a:schemeClr>
                </a:solidFill>
              </a:rPr>
              <a:t> S., El-Sayed M. El-</a:t>
            </a:r>
            <a:r>
              <a:rPr lang="en-US" sz="1200" dirty="0" err="1">
                <a:solidFill>
                  <a:schemeClr val="bg1">
                    <a:lumMod val="75000"/>
                  </a:schemeClr>
                </a:solidFill>
              </a:rPr>
              <a:t>Kenawy</a:t>
            </a:r>
            <a:r>
              <a:rPr lang="en-US" sz="1200" dirty="0">
                <a:solidFill>
                  <a:schemeClr val="bg1">
                    <a:lumMod val="75000"/>
                  </a:schemeClr>
                </a:solidFill>
              </a:rPr>
              <a:t>, and Miguel Rio. "Using </a:t>
            </a:r>
            <a:r>
              <a:rPr lang="en-US" sz="1200" dirty="0" err="1">
                <a:solidFill>
                  <a:schemeClr val="bg1">
                    <a:lumMod val="75000"/>
                  </a:schemeClr>
                </a:solidFill>
              </a:rPr>
              <a:t>BlazePose</a:t>
            </a:r>
            <a:r>
              <a:rPr lang="en-US" sz="1200" dirty="0">
                <a:solidFill>
                  <a:schemeClr val="bg1">
                    <a:lumMod val="75000"/>
                  </a:schemeClr>
                </a:solidFill>
              </a:rPr>
              <a:t> on Spatial Temporal Graph Convolutional Networks for Action Recognition." Computers, Materials and Continua 74, no. 1 (2022): 19-36.</a:t>
            </a:r>
          </a:p>
        </p:txBody>
      </p:sp>
      <p:pic>
        <p:nvPicPr>
          <p:cNvPr id="7" name="Picture 6">
            <a:extLst>
              <a:ext uri="{FF2B5EF4-FFF2-40B4-BE49-F238E27FC236}">
                <a16:creationId xmlns:a16="http://schemas.microsoft.com/office/drawing/2014/main" id="{318B7833-C7FA-5299-8235-E7C856BD52A4}"/>
              </a:ext>
            </a:extLst>
          </p:cNvPr>
          <p:cNvPicPr>
            <a:picLocks noChangeAspect="1"/>
          </p:cNvPicPr>
          <p:nvPr/>
        </p:nvPicPr>
        <p:blipFill>
          <a:blip r:embed="rId2"/>
          <a:stretch>
            <a:fillRect/>
          </a:stretch>
        </p:blipFill>
        <p:spPr>
          <a:xfrm>
            <a:off x="782947" y="1119674"/>
            <a:ext cx="10626106" cy="5218636"/>
          </a:xfrm>
          <a:prstGeom prst="rect">
            <a:avLst/>
          </a:prstGeom>
        </p:spPr>
      </p:pic>
    </p:spTree>
    <p:extLst>
      <p:ext uri="{BB962C8B-B14F-4D97-AF65-F5344CB8AC3E}">
        <p14:creationId xmlns:p14="http://schemas.microsoft.com/office/powerpoint/2010/main" val="18040458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368490" y="167660"/>
            <a:ext cx="11423176" cy="572365"/>
          </a:xfrm>
        </p:spPr>
        <p:txBody>
          <a:bodyPr>
            <a:noAutofit/>
          </a:bodyPr>
          <a:lstStyle/>
          <a:p>
            <a:r>
              <a:rPr lang="en-US" sz="3400" dirty="0" err="1"/>
              <a:t>AnyFace</a:t>
            </a:r>
            <a:r>
              <a:rPr lang="en-US" sz="3400" dirty="0"/>
              <a:t>: Free-style Text-to-Face Synthesis and Manipulation</a:t>
            </a:r>
            <a:endParaRPr lang="en-US" sz="3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74</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Sun, </a:t>
            </a:r>
            <a:r>
              <a:rPr lang="en-US" sz="1000" dirty="0" err="1">
                <a:solidFill>
                  <a:schemeClr val="bg1">
                    <a:lumMod val="75000"/>
                  </a:schemeClr>
                </a:solidFill>
              </a:rPr>
              <a:t>Jianxin</a:t>
            </a:r>
            <a:r>
              <a:rPr lang="en-US" sz="1000" dirty="0">
                <a:solidFill>
                  <a:schemeClr val="bg1">
                    <a:lumMod val="75000"/>
                  </a:schemeClr>
                </a:solidFill>
              </a:rPr>
              <a:t>, </a:t>
            </a:r>
            <a:r>
              <a:rPr lang="en-US" sz="1000" dirty="0" err="1">
                <a:solidFill>
                  <a:schemeClr val="bg1">
                    <a:lumMod val="75000"/>
                  </a:schemeClr>
                </a:solidFill>
              </a:rPr>
              <a:t>Qiyao</a:t>
            </a:r>
            <a:r>
              <a:rPr lang="en-US" sz="1000" dirty="0">
                <a:solidFill>
                  <a:schemeClr val="bg1">
                    <a:lumMod val="75000"/>
                  </a:schemeClr>
                </a:solidFill>
              </a:rPr>
              <a:t> Deng, Qi Li, </a:t>
            </a:r>
            <a:r>
              <a:rPr lang="en-US" sz="1000" dirty="0" err="1">
                <a:solidFill>
                  <a:schemeClr val="bg1">
                    <a:lumMod val="75000"/>
                  </a:schemeClr>
                </a:solidFill>
              </a:rPr>
              <a:t>Muyi</a:t>
            </a:r>
            <a:r>
              <a:rPr lang="en-US" sz="1000" dirty="0">
                <a:solidFill>
                  <a:schemeClr val="bg1">
                    <a:lumMod val="75000"/>
                  </a:schemeClr>
                </a:solidFill>
              </a:rPr>
              <a:t> Sun, Min Ren, and </a:t>
            </a:r>
            <a:r>
              <a:rPr lang="en-US" sz="1000" dirty="0" err="1">
                <a:solidFill>
                  <a:schemeClr val="bg1">
                    <a:lumMod val="75000"/>
                  </a:schemeClr>
                </a:solidFill>
              </a:rPr>
              <a:t>Zhenan</a:t>
            </a:r>
            <a:r>
              <a:rPr lang="en-US" sz="1000" dirty="0">
                <a:solidFill>
                  <a:schemeClr val="bg1">
                    <a:lumMod val="75000"/>
                  </a:schemeClr>
                </a:solidFill>
              </a:rPr>
              <a:t> Sun. (2022) </a:t>
            </a:r>
            <a:br>
              <a:rPr lang="en-US" sz="1000" dirty="0">
                <a:solidFill>
                  <a:schemeClr val="bg1">
                    <a:lumMod val="75000"/>
                  </a:schemeClr>
                </a:solidFill>
              </a:rPr>
            </a:br>
            <a:r>
              <a:rPr lang="en-US" sz="1000" dirty="0">
                <a:solidFill>
                  <a:schemeClr val="bg1">
                    <a:lumMod val="75000"/>
                  </a:schemeClr>
                </a:solidFill>
              </a:rPr>
              <a:t>"</a:t>
            </a:r>
            <a:r>
              <a:rPr lang="en-US" sz="1000" dirty="0" err="1">
                <a:solidFill>
                  <a:schemeClr val="bg1">
                    <a:lumMod val="75000"/>
                  </a:schemeClr>
                </a:solidFill>
              </a:rPr>
              <a:t>AnyFace</a:t>
            </a:r>
            <a:r>
              <a:rPr lang="en-US" sz="1000" dirty="0">
                <a:solidFill>
                  <a:schemeClr val="bg1">
                    <a:lumMod val="75000"/>
                  </a:schemeClr>
                </a:solidFill>
              </a:rPr>
              <a:t>: Free-style Text-to-Face Synthesis and Manipulation." In Proceedings of the IEEE/CVF Conference on Computer Vision and Pattern Recognition, pp. 18687-18696.</a:t>
            </a:r>
          </a:p>
        </p:txBody>
      </p:sp>
      <p:pic>
        <p:nvPicPr>
          <p:cNvPr id="5" name="Picture 4">
            <a:extLst>
              <a:ext uri="{FF2B5EF4-FFF2-40B4-BE49-F238E27FC236}">
                <a16:creationId xmlns:a16="http://schemas.microsoft.com/office/drawing/2014/main" id="{02555F71-BE21-28EC-3ADC-54D59A98C74A}"/>
              </a:ext>
            </a:extLst>
          </p:cNvPr>
          <p:cNvPicPr>
            <a:picLocks noChangeAspect="1"/>
          </p:cNvPicPr>
          <p:nvPr/>
        </p:nvPicPr>
        <p:blipFill>
          <a:blip r:embed="rId2"/>
          <a:stretch>
            <a:fillRect/>
          </a:stretch>
        </p:blipFill>
        <p:spPr>
          <a:xfrm>
            <a:off x="1307143" y="740025"/>
            <a:ext cx="9852654" cy="3478837"/>
          </a:xfrm>
          <a:prstGeom prst="rect">
            <a:avLst/>
          </a:prstGeom>
        </p:spPr>
      </p:pic>
      <p:pic>
        <p:nvPicPr>
          <p:cNvPr id="7" name="Picture 6">
            <a:extLst>
              <a:ext uri="{FF2B5EF4-FFF2-40B4-BE49-F238E27FC236}">
                <a16:creationId xmlns:a16="http://schemas.microsoft.com/office/drawing/2014/main" id="{641DFAEF-7BA6-AEF0-E2C9-C2644E456022}"/>
              </a:ext>
            </a:extLst>
          </p:cNvPr>
          <p:cNvPicPr>
            <a:picLocks noChangeAspect="1"/>
          </p:cNvPicPr>
          <p:nvPr/>
        </p:nvPicPr>
        <p:blipFill>
          <a:blip r:embed="rId3"/>
          <a:stretch>
            <a:fillRect/>
          </a:stretch>
        </p:blipFill>
        <p:spPr>
          <a:xfrm>
            <a:off x="368490" y="4205214"/>
            <a:ext cx="11399909" cy="2252676"/>
          </a:xfrm>
          <a:prstGeom prst="rect">
            <a:avLst/>
          </a:prstGeom>
        </p:spPr>
      </p:pic>
    </p:spTree>
    <p:extLst>
      <p:ext uri="{BB962C8B-B14F-4D97-AF65-F5344CB8AC3E}">
        <p14:creationId xmlns:p14="http://schemas.microsoft.com/office/powerpoint/2010/main" val="2253357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368490" y="167660"/>
            <a:ext cx="11423176" cy="572365"/>
          </a:xfrm>
        </p:spPr>
        <p:txBody>
          <a:bodyPr>
            <a:noAutofit/>
          </a:bodyPr>
          <a:lstStyle/>
          <a:p>
            <a:r>
              <a:rPr lang="en-US" sz="3400" dirty="0" err="1"/>
              <a:t>AnyFace</a:t>
            </a:r>
            <a:r>
              <a:rPr lang="en-US" sz="3400" dirty="0"/>
              <a:t>: Free-style Text-to-Face Synthesis and Manipulation</a:t>
            </a:r>
            <a:endParaRPr lang="en-US" sz="3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75</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Sun, </a:t>
            </a:r>
            <a:r>
              <a:rPr lang="en-US" sz="1000" dirty="0" err="1">
                <a:solidFill>
                  <a:schemeClr val="bg1">
                    <a:lumMod val="75000"/>
                  </a:schemeClr>
                </a:solidFill>
              </a:rPr>
              <a:t>Jianxin</a:t>
            </a:r>
            <a:r>
              <a:rPr lang="en-US" sz="1000" dirty="0">
                <a:solidFill>
                  <a:schemeClr val="bg1">
                    <a:lumMod val="75000"/>
                  </a:schemeClr>
                </a:solidFill>
              </a:rPr>
              <a:t>, </a:t>
            </a:r>
            <a:r>
              <a:rPr lang="en-US" sz="1000" dirty="0" err="1">
                <a:solidFill>
                  <a:schemeClr val="bg1">
                    <a:lumMod val="75000"/>
                  </a:schemeClr>
                </a:solidFill>
              </a:rPr>
              <a:t>Qiyao</a:t>
            </a:r>
            <a:r>
              <a:rPr lang="en-US" sz="1000" dirty="0">
                <a:solidFill>
                  <a:schemeClr val="bg1">
                    <a:lumMod val="75000"/>
                  </a:schemeClr>
                </a:solidFill>
              </a:rPr>
              <a:t> Deng, Qi Li, </a:t>
            </a:r>
            <a:r>
              <a:rPr lang="en-US" sz="1000" dirty="0" err="1">
                <a:solidFill>
                  <a:schemeClr val="bg1">
                    <a:lumMod val="75000"/>
                  </a:schemeClr>
                </a:solidFill>
              </a:rPr>
              <a:t>Muyi</a:t>
            </a:r>
            <a:r>
              <a:rPr lang="en-US" sz="1000" dirty="0">
                <a:solidFill>
                  <a:schemeClr val="bg1">
                    <a:lumMod val="75000"/>
                  </a:schemeClr>
                </a:solidFill>
              </a:rPr>
              <a:t> Sun, Min Ren, and </a:t>
            </a:r>
            <a:r>
              <a:rPr lang="en-US" sz="1000" dirty="0" err="1">
                <a:solidFill>
                  <a:schemeClr val="bg1">
                    <a:lumMod val="75000"/>
                  </a:schemeClr>
                </a:solidFill>
              </a:rPr>
              <a:t>Zhenan</a:t>
            </a:r>
            <a:r>
              <a:rPr lang="en-US" sz="1000" dirty="0">
                <a:solidFill>
                  <a:schemeClr val="bg1">
                    <a:lumMod val="75000"/>
                  </a:schemeClr>
                </a:solidFill>
              </a:rPr>
              <a:t> Sun. (2022) </a:t>
            </a:r>
            <a:br>
              <a:rPr lang="en-US" sz="1000" dirty="0">
                <a:solidFill>
                  <a:schemeClr val="bg1">
                    <a:lumMod val="75000"/>
                  </a:schemeClr>
                </a:solidFill>
              </a:rPr>
            </a:br>
            <a:r>
              <a:rPr lang="en-US" sz="1000" dirty="0">
                <a:solidFill>
                  <a:schemeClr val="bg1">
                    <a:lumMod val="75000"/>
                  </a:schemeClr>
                </a:solidFill>
              </a:rPr>
              <a:t>"</a:t>
            </a:r>
            <a:r>
              <a:rPr lang="en-US" sz="1000" dirty="0" err="1">
                <a:solidFill>
                  <a:schemeClr val="bg1">
                    <a:lumMod val="75000"/>
                  </a:schemeClr>
                </a:solidFill>
              </a:rPr>
              <a:t>AnyFace</a:t>
            </a:r>
            <a:r>
              <a:rPr lang="en-US" sz="1000" dirty="0">
                <a:solidFill>
                  <a:schemeClr val="bg1">
                    <a:lumMod val="75000"/>
                  </a:schemeClr>
                </a:solidFill>
              </a:rPr>
              <a:t>: Free-style Text-to-Face Synthesis and Manipulation." In Proceedings of the IEEE/CVF Conference on Computer Vision and Pattern Recognition, pp. 18687-18696.</a:t>
            </a:r>
          </a:p>
        </p:txBody>
      </p:sp>
      <p:pic>
        <p:nvPicPr>
          <p:cNvPr id="8" name="Picture 7">
            <a:extLst>
              <a:ext uri="{FF2B5EF4-FFF2-40B4-BE49-F238E27FC236}">
                <a16:creationId xmlns:a16="http://schemas.microsoft.com/office/drawing/2014/main" id="{FB6C1520-7F33-29EE-1206-3FEDA71044CE}"/>
              </a:ext>
            </a:extLst>
          </p:cNvPr>
          <p:cNvPicPr>
            <a:picLocks noChangeAspect="1"/>
          </p:cNvPicPr>
          <p:nvPr/>
        </p:nvPicPr>
        <p:blipFill>
          <a:blip r:embed="rId2"/>
          <a:stretch>
            <a:fillRect/>
          </a:stretch>
        </p:blipFill>
        <p:spPr>
          <a:xfrm>
            <a:off x="1263884" y="844379"/>
            <a:ext cx="10051812" cy="5613511"/>
          </a:xfrm>
          <a:prstGeom prst="rect">
            <a:avLst/>
          </a:prstGeom>
        </p:spPr>
      </p:pic>
    </p:spTree>
    <p:extLst>
      <p:ext uri="{BB962C8B-B14F-4D97-AF65-F5344CB8AC3E}">
        <p14:creationId xmlns:p14="http://schemas.microsoft.com/office/powerpoint/2010/main" val="7765217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368490" y="167660"/>
            <a:ext cx="11423176" cy="572365"/>
          </a:xfrm>
        </p:spPr>
        <p:txBody>
          <a:bodyPr>
            <a:noAutofit/>
          </a:bodyPr>
          <a:lstStyle/>
          <a:p>
            <a:r>
              <a:rPr lang="en-US" sz="3400" dirty="0" err="1"/>
              <a:t>AnyFace</a:t>
            </a:r>
            <a:r>
              <a:rPr lang="en-US" sz="3400" dirty="0"/>
              <a:t>: Free-style Text-to-Face Synthesis and Manipulation</a:t>
            </a:r>
            <a:endParaRPr lang="en-US" sz="3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76</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Sun, </a:t>
            </a:r>
            <a:r>
              <a:rPr lang="en-US" sz="1000" dirty="0" err="1">
                <a:solidFill>
                  <a:schemeClr val="bg1">
                    <a:lumMod val="75000"/>
                  </a:schemeClr>
                </a:solidFill>
              </a:rPr>
              <a:t>Jianxin</a:t>
            </a:r>
            <a:r>
              <a:rPr lang="en-US" sz="1000" dirty="0">
                <a:solidFill>
                  <a:schemeClr val="bg1">
                    <a:lumMod val="75000"/>
                  </a:schemeClr>
                </a:solidFill>
              </a:rPr>
              <a:t>, </a:t>
            </a:r>
            <a:r>
              <a:rPr lang="en-US" sz="1000" dirty="0" err="1">
                <a:solidFill>
                  <a:schemeClr val="bg1">
                    <a:lumMod val="75000"/>
                  </a:schemeClr>
                </a:solidFill>
              </a:rPr>
              <a:t>Qiyao</a:t>
            </a:r>
            <a:r>
              <a:rPr lang="en-US" sz="1000" dirty="0">
                <a:solidFill>
                  <a:schemeClr val="bg1">
                    <a:lumMod val="75000"/>
                  </a:schemeClr>
                </a:solidFill>
              </a:rPr>
              <a:t> Deng, Qi Li, </a:t>
            </a:r>
            <a:r>
              <a:rPr lang="en-US" sz="1000" dirty="0" err="1">
                <a:solidFill>
                  <a:schemeClr val="bg1">
                    <a:lumMod val="75000"/>
                  </a:schemeClr>
                </a:solidFill>
              </a:rPr>
              <a:t>Muyi</a:t>
            </a:r>
            <a:r>
              <a:rPr lang="en-US" sz="1000" dirty="0">
                <a:solidFill>
                  <a:schemeClr val="bg1">
                    <a:lumMod val="75000"/>
                  </a:schemeClr>
                </a:solidFill>
              </a:rPr>
              <a:t> Sun, Min Ren, and </a:t>
            </a:r>
            <a:r>
              <a:rPr lang="en-US" sz="1000" dirty="0" err="1">
                <a:solidFill>
                  <a:schemeClr val="bg1">
                    <a:lumMod val="75000"/>
                  </a:schemeClr>
                </a:solidFill>
              </a:rPr>
              <a:t>Zhenan</a:t>
            </a:r>
            <a:r>
              <a:rPr lang="en-US" sz="1000" dirty="0">
                <a:solidFill>
                  <a:schemeClr val="bg1">
                    <a:lumMod val="75000"/>
                  </a:schemeClr>
                </a:solidFill>
              </a:rPr>
              <a:t> Sun. (2022) </a:t>
            </a:r>
            <a:br>
              <a:rPr lang="en-US" sz="1000" dirty="0">
                <a:solidFill>
                  <a:schemeClr val="bg1">
                    <a:lumMod val="75000"/>
                  </a:schemeClr>
                </a:solidFill>
              </a:rPr>
            </a:br>
            <a:r>
              <a:rPr lang="en-US" sz="1000" dirty="0">
                <a:solidFill>
                  <a:schemeClr val="bg1">
                    <a:lumMod val="75000"/>
                  </a:schemeClr>
                </a:solidFill>
              </a:rPr>
              <a:t>"</a:t>
            </a:r>
            <a:r>
              <a:rPr lang="en-US" sz="1000" dirty="0" err="1">
                <a:solidFill>
                  <a:schemeClr val="bg1">
                    <a:lumMod val="75000"/>
                  </a:schemeClr>
                </a:solidFill>
              </a:rPr>
              <a:t>AnyFace</a:t>
            </a:r>
            <a:r>
              <a:rPr lang="en-US" sz="1000" dirty="0">
                <a:solidFill>
                  <a:schemeClr val="bg1">
                    <a:lumMod val="75000"/>
                  </a:schemeClr>
                </a:solidFill>
              </a:rPr>
              <a:t>: Free-style Text-to-Face Synthesis and Manipulation." In Proceedings of the IEEE/CVF Conference on Computer Vision and Pattern Recognition, pp. 18687-18696.</a:t>
            </a:r>
          </a:p>
        </p:txBody>
      </p:sp>
      <p:pic>
        <p:nvPicPr>
          <p:cNvPr id="11" name="Picture 10">
            <a:extLst>
              <a:ext uri="{FF2B5EF4-FFF2-40B4-BE49-F238E27FC236}">
                <a16:creationId xmlns:a16="http://schemas.microsoft.com/office/drawing/2014/main" id="{3949F52A-A351-9CF0-0970-EC9A30C479D8}"/>
              </a:ext>
            </a:extLst>
          </p:cNvPr>
          <p:cNvPicPr>
            <a:picLocks noChangeAspect="1"/>
          </p:cNvPicPr>
          <p:nvPr/>
        </p:nvPicPr>
        <p:blipFill>
          <a:blip r:embed="rId2"/>
          <a:stretch>
            <a:fillRect/>
          </a:stretch>
        </p:blipFill>
        <p:spPr>
          <a:xfrm>
            <a:off x="710064" y="821913"/>
            <a:ext cx="10771870" cy="5661764"/>
          </a:xfrm>
          <a:prstGeom prst="rect">
            <a:avLst/>
          </a:prstGeom>
        </p:spPr>
      </p:pic>
    </p:spTree>
    <p:extLst>
      <p:ext uri="{BB962C8B-B14F-4D97-AF65-F5344CB8AC3E}">
        <p14:creationId xmlns:p14="http://schemas.microsoft.com/office/powerpoint/2010/main" val="4418906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368490" y="167660"/>
            <a:ext cx="11423176" cy="572365"/>
          </a:xfrm>
        </p:spPr>
        <p:txBody>
          <a:bodyPr>
            <a:noAutofit/>
          </a:bodyPr>
          <a:lstStyle/>
          <a:p>
            <a:r>
              <a:rPr lang="en-US" sz="3400" dirty="0" err="1"/>
              <a:t>AnyFace</a:t>
            </a:r>
            <a:r>
              <a:rPr lang="en-US" sz="3400" dirty="0"/>
              <a:t>: Free-style Text-to-Face Synthesis and Manipulation</a:t>
            </a:r>
            <a:endParaRPr lang="en-US" sz="3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77</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Sun, </a:t>
            </a:r>
            <a:r>
              <a:rPr lang="en-US" sz="1000" dirty="0" err="1">
                <a:solidFill>
                  <a:schemeClr val="bg1">
                    <a:lumMod val="75000"/>
                  </a:schemeClr>
                </a:solidFill>
              </a:rPr>
              <a:t>Jianxin</a:t>
            </a:r>
            <a:r>
              <a:rPr lang="en-US" sz="1000" dirty="0">
                <a:solidFill>
                  <a:schemeClr val="bg1">
                    <a:lumMod val="75000"/>
                  </a:schemeClr>
                </a:solidFill>
              </a:rPr>
              <a:t>, </a:t>
            </a:r>
            <a:r>
              <a:rPr lang="en-US" sz="1000" dirty="0" err="1">
                <a:solidFill>
                  <a:schemeClr val="bg1">
                    <a:lumMod val="75000"/>
                  </a:schemeClr>
                </a:solidFill>
              </a:rPr>
              <a:t>Qiyao</a:t>
            </a:r>
            <a:r>
              <a:rPr lang="en-US" sz="1000" dirty="0">
                <a:solidFill>
                  <a:schemeClr val="bg1">
                    <a:lumMod val="75000"/>
                  </a:schemeClr>
                </a:solidFill>
              </a:rPr>
              <a:t> Deng, Qi Li, </a:t>
            </a:r>
            <a:r>
              <a:rPr lang="en-US" sz="1000" dirty="0" err="1">
                <a:solidFill>
                  <a:schemeClr val="bg1">
                    <a:lumMod val="75000"/>
                  </a:schemeClr>
                </a:solidFill>
              </a:rPr>
              <a:t>Muyi</a:t>
            </a:r>
            <a:r>
              <a:rPr lang="en-US" sz="1000" dirty="0">
                <a:solidFill>
                  <a:schemeClr val="bg1">
                    <a:lumMod val="75000"/>
                  </a:schemeClr>
                </a:solidFill>
              </a:rPr>
              <a:t> Sun, Min Ren, and </a:t>
            </a:r>
            <a:r>
              <a:rPr lang="en-US" sz="1000" dirty="0" err="1">
                <a:solidFill>
                  <a:schemeClr val="bg1">
                    <a:lumMod val="75000"/>
                  </a:schemeClr>
                </a:solidFill>
              </a:rPr>
              <a:t>Zhenan</a:t>
            </a:r>
            <a:r>
              <a:rPr lang="en-US" sz="1000" dirty="0">
                <a:solidFill>
                  <a:schemeClr val="bg1">
                    <a:lumMod val="75000"/>
                  </a:schemeClr>
                </a:solidFill>
              </a:rPr>
              <a:t> Sun. (2022) </a:t>
            </a:r>
            <a:br>
              <a:rPr lang="en-US" sz="1000" dirty="0">
                <a:solidFill>
                  <a:schemeClr val="bg1">
                    <a:lumMod val="75000"/>
                  </a:schemeClr>
                </a:solidFill>
              </a:rPr>
            </a:br>
            <a:r>
              <a:rPr lang="en-US" sz="1000" dirty="0">
                <a:solidFill>
                  <a:schemeClr val="bg1">
                    <a:lumMod val="75000"/>
                  </a:schemeClr>
                </a:solidFill>
              </a:rPr>
              <a:t>"</a:t>
            </a:r>
            <a:r>
              <a:rPr lang="en-US" sz="1000" dirty="0" err="1">
                <a:solidFill>
                  <a:schemeClr val="bg1">
                    <a:lumMod val="75000"/>
                  </a:schemeClr>
                </a:solidFill>
              </a:rPr>
              <a:t>AnyFace</a:t>
            </a:r>
            <a:r>
              <a:rPr lang="en-US" sz="1000" dirty="0">
                <a:solidFill>
                  <a:schemeClr val="bg1">
                    <a:lumMod val="75000"/>
                  </a:schemeClr>
                </a:solidFill>
              </a:rPr>
              <a:t>: Free-style Text-to-Face Synthesis and Manipulation." In Proceedings of the IEEE/CVF Conference on Computer Vision and Pattern Recognition, pp. 18687-18696.</a:t>
            </a:r>
          </a:p>
        </p:txBody>
      </p:sp>
      <p:pic>
        <p:nvPicPr>
          <p:cNvPr id="5" name="Picture 4">
            <a:extLst>
              <a:ext uri="{FF2B5EF4-FFF2-40B4-BE49-F238E27FC236}">
                <a16:creationId xmlns:a16="http://schemas.microsoft.com/office/drawing/2014/main" id="{163C1D0A-33A9-2533-8942-282217F0B00B}"/>
              </a:ext>
            </a:extLst>
          </p:cNvPr>
          <p:cNvPicPr>
            <a:picLocks noChangeAspect="1"/>
          </p:cNvPicPr>
          <p:nvPr/>
        </p:nvPicPr>
        <p:blipFill>
          <a:blip r:embed="rId2"/>
          <a:stretch>
            <a:fillRect/>
          </a:stretch>
        </p:blipFill>
        <p:spPr>
          <a:xfrm>
            <a:off x="943405" y="635671"/>
            <a:ext cx="10305188" cy="5822219"/>
          </a:xfrm>
          <a:prstGeom prst="rect">
            <a:avLst/>
          </a:prstGeom>
        </p:spPr>
      </p:pic>
    </p:spTree>
    <p:extLst>
      <p:ext uri="{BB962C8B-B14F-4D97-AF65-F5344CB8AC3E}">
        <p14:creationId xmlns:p14="http://schemas.microsoft.com/office/powerpoint/2010/main" val="7631448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368490" y="167660"/>
            <a:ext cx="11423176" cy="572365"/>
          </a:xfrm>
        </p:spPr>
        <p:txBody>
          <a:bodyPr>
            <a:noAutofit/>
          </a:bodyPr>
          <a:lstStyle/>
          <a:p>
            <a:r>
              <a:rPr lang="en-US" sz="3400" dirty="0" err="1"/>
              <a:t>AnyFace</a:t>
            </a:r>
            <a:r>
              <a:rPr lang="en-US" sz="3400" dirty="0"/>
              <a:t>: Free-style Text-to-Face Synthesis and Manipulation</a:t>
            </a:r>
            <a:endParaRPr lang="en-US" sz="3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78</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Sun, </a:t>
            </a:r>
            <a:r>
              <a:rPr lang="en-US" sz="1000" dirty="0" err="1">
                <a:solidFill>
                  <a:schemeClr val="bg1">
                    <a:lumMod val="75000"/>
                  </a:schemeClr>
                </a:solidFill>
              </a:rPr>
              <a:t>Jianxin</a:t>
            </a:r>
            <a:r>
              <a:rPr lang="en-US" sz="1000" dirty="0">
                <a:solidFill>
                  <a:schemeClr val="bg1">
                    <a:lumMod val="75000"/>
                  </a:schemeClr>
                </a:solidFill>
              </a:rPr>
              <a:t>, </a:t>
            </a:r>
            <a:r>
              <a:rPr lang="en-US" sz="1000" dirty="0" err="1">
                <a:solidFill>
                  <a:schemeClr val="bg1">
                    <a:lumMod val="75000"/>
                  </a:schemeClr>
                </a:solidFill>
              </a:rPr>
              <a:t>Qiyao</a:t>
            </a:r>
            <a:r>
              <a:rPr lang="en-US" sz="1000" dirty="0">
                <a:solidFill>
                  <a:schemeClr val="bg1">
                    <a:lumMod val="75000"/>
                  </a:schemeClr>
                </a:solidFill>
              </a:rPr>
              <a:t> Deng, Qi Li, </a:t>
            </a:r>
            <a:r>
              <a:rPr lang="en-US" sz="1000" dirty="0" err="1">
                <a:solidFill>
                  <a:schemeClr val="bg1">
                    <a:lumMod val="75000"/>
                  </a:schemeClr>
                </a:solidFill>
              </a:rPr>
              <a:t>Muyi</a:t>
            </a:r>
            <a:r>
              <a:rPr lang="en-US" sz="1000" dirty="0">
                <a:solidFill>
                  <a:schemeClr val="bg1">
                    <a:lumMod val="75000"/>
                  </a:schemeClr>
                </a:solidFill>
              </a:rPr>
              <a:t> Sun, Min Ren, and </a:t>
            </a:r>
            <a:r>
              <a:rPr lang="en-US" sz="1000" dirty="0" err="1">
                <a:solidFill>
                  <a:schemeClr val="bg1">
                    <a:lumMod val="75000"/>
                  </a:schemeClr>
                </a:solidFill>
              </a:rPr>
              <a:t>Zhenan</a:t>
            </a:r>
            <a:r>
              <a:rPr lang="en-US" sz="1000" dirty="0">
                <a:solidFill>
                  <a:schemeClr val="bg1">
                    <a:lumMod val="75000"/>
                  </a:schemeClr>
                </a:solidFill>
              </a:rPr>
              <a:t> Sun. (2022) </a:t>
            </a:r>
            <a:br>
              <a:rPr lang="en-US" sz="1000" dirty="0">
                <a:solidFill>
                  <a:schemeClr val="bg1">
                    <a:lumMod val="75000"/>
                  </a:schemeClr>
                </a:solidFill>
              </a:rPr>
            </a:br>
            <a:r>
              <a:rPr lang="en-US" sz="1000" dirty="0">
                <a:solidFill>
                  <a:schemeClr val="bg1">
                    <a:lumMod val="75000"/>
                  </a:schemeClr>
                </a:solidFill>
              </a:rPr>
              <a:t>"</a:t>
            </a:r>
            <a:r>
              <a:rPr lang="en-US" sz="1000" dirty="0" err="1">
                <a:solidFill>
                  <a:schemeClr val="bg1">
                    <a:lumMod val="75000"/>
                  </a:schemeClr>
                </a:solidFill>
              </a:rPr>
              <a:t>AnyFace</a:t>
            </a:r>
            <a:r>
              <a:rPr lang="en-US" sz="1000" dirty="0">
                <a:solidFill>
                  <a:schemeClr val="bg1">
                    <a:lumMod val="75000"/>
                  </a:schemeClr>
                </a:solidFill>
              </a:rPr>
              <a:t>: Free-style Text-to-Face Synthesis and Manipulation." In Proceedings of the IEEE/CVF Conference on Computer Vision and Pattern Recognition, pp. 18687-18696.</a:t>
            </a:r>
          </a:p>
        </p:txBody>
      </p:sp>
      <p:pic>
        <p:nvPicPr>
          <p:cNvPr id="7" name="Picture 6">
            <a:extLst>
              <a:ext uri="{FF2B5EF4-FFF2-40B4-BE49-F238E27FC236}">
                <a16:creationId xmlns:a16="http://schemas.microsoft.com/office/drawing/2014/main" id="{3A44B68E-E115-A33E-1192-BB2AC2682D73}"/>
              </a:ext>
            </a:extLst>
          </p:cNvPr>
          <p:cNvPicPr>
            <a:picLocks noChangeAspect="1"/>
          </p:cNvPicPr>
          <p:nvPr/>
        </p:nvPicPr>
        <p:blipFill>
          <a:blip r:embed="rId2"/>
          <a:stretch>
            <a:fillRect/>
          </a:stretch>
        </p:blipFill>
        <p:spPr>
          <a:xfrm>
            <a:off x="4442156" y="776157"/>
            <a:ext cx="6066619" cy="5749955"/>
          </a:xfrm>
          <a:prstGeom prst="rect">
            <a:avLst/>
          </a:prstGeom>
        </p:spPr>
      </p:pic>
      <p:sp>
        <p:nvSpPr>
          <p:cNvPr id="6" name="TextBox 5">
            <a:extLst>
              <a:ext uri="{FF2B5EF4-FFF2-40B4-BE49-F238E27FC236}">
                <a16:creationId xmlns:a16="http://schemas.microsoft.com/office/drawing/2014/main" id="{1082BFD4-477F-368B-CFB8-269B9AF1D651}"/>
              </a:ext>
            </a:extLst>
          </p:cNvPr>
          <p:cNvSpPr txBox="1"/>
          <p:nvPr/>
        </p:nvSpPr>
        <p:spPr>
          <a:xfrm>
            <a:off x="682388" y="985883"/>
            <a:ext cx="3609832" cy="1754326"/>
          </a:xfrm>
          <a:prstGeom prst="rect">
            <a:avLst/>
          </a:prstGeom>
          <a:noFill/>
        </p:spPr>
        <p:txBody>
          <a:bodyPr wrap="square">
            <a:spAutoFit/>
          </a:bodyPr>
          <a:lstStyle/>
          <a:p>
            <a:r>
              <a:rPr lang="en-US" sz="3600" b="1" dirty="0">
                <a:solidFill>
                  <a:srgbClr val="C00000"/>
                </a:solidFill>
              </a:rPr>
              <a:t>Text-guided </a:t>
            </a:r>
            <a:br>
              <a:rPr lang="en-US" sz="3600" b="1" dirty="0">
                <a:solidFill>
                  <a:srgbClr val="C00000"/>
                </a:solidFill>
              </a:rPr>
            </a:br>
            <a:r>
              <a:rPr lang="en-US" sz="3600" b="1" dirty="0">
                <a:solidFill>
                  <a:srgbClr val="C00000"/>
                </a:solidFill>
              </a:rPr>
              <a:t>Face Manipulation</a:t>
            </a:r>
          </a:p>
        </p:txBody>
      </p:sp>
    </p:spTree>
    <p:extLst>
      <p:ext uri="{BB962C8B-B14F-4D97-AF65-F5344CB8AC3E}">
        <p14:creationId xmlns:p14="http://schemas.microsoft.com/office/powerpoint/2010/main" val="6597434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24A9F-4664-D544-A4A6-2A5485706C38}"/>
              </a:ext>
            </a:extLst>
          </p:cNvPr>
          <p:cNvSpPr>
            <a:spLocks noGrp="1"/>
          </p:cNvSpPr>
          <p:nvPr>
            <p:ph type="title"/>
          </p:nvPr>
        </p:nvSpPr>
        <p:spPr>
          <a:xfrm>
            <a:off x="1981200" y="121990"/>
            <a:ext cx="8229600" cy="1143000"/>
          </a:xfrm>
        </p:spPr>
        <p:txBody>
          <a:bodyPr>
            <a:normAutofit fontScale="90000"/>
          </a:bodyPr>
          <a:lstStyle/>
          <a:p>
            <a:r>
              <a:rPr lang="en-US" dirty="0">
                <a:solidFill>
                  <a:schemeClr val="accent1"/>
                </a:solidFill>
              </a:rPr>
              <a:t>Papers with Code</a:t>
            </a:r>
            <a:br>
              <a:rPr lang="en-US" dirty="0">
                <a:solidFill>
                  <a:schemeClr val="accent1"/>
                </a:solidFill>
              </a:rPr>
            </a:br>
            <a:r>
              <a:rPr lang="en-US" dirty="0">
                <a:solidFill>
                  <a:schemeClr val="accent1"/>
                </a:solidFill>
              </a:rPr>
              <a:t>State-of-the-Art (SOTA)</a:t>
            </a:r>
          </a:p>
        </p:txBody>
      </p:sp>
      <p:sp>
        <p:nvSpPr>
          <p:cNvPr id="4" name="Slide Number Placeholder 3">
            <a:extLst>
              <a:ext uri="{FF2B5EF4-FFF2-40B4-BE49-F238E27FC236}">
                <a16:creationId xmlns:a16="http://schemas.microsoft.com/office/drawing/2014/main" id="{2BFBF997-E09C-484C-8C9B-0387329EE16C}"/>
              </a:ext>
            </a:extLst>
          </p:cNvPr>
          <p:cNvSpPr>
            <a:spLocks noGrp="1"/>
          </p:cNvSpPr>
          <p:nvPr>
            <p:ph type="sldNum" sz="quarter" idx="12"/>
          </p:nvPr>
        </p:nvSpPr>
        <p:spPr/>
        <p:txBody>
          <a:bodyPr/>
          <a:lstStyle/>
          <a:p>
            <a:fld id="{5424488C-161F-514B-8FF5-CF5173A03E8D}" type="slidenum">
              <a:rPr lang="en-US" smtClean="0"/>
              <a:t>79</a:t>
            </a:fld>
            <a:endParaRPr lang="en-US"/>
          </a:p>
        </p:txBody>
      </p:sp>
      <p:sp>
        <p:nvSpPr>
          <p:cNvPr id="5" name="Rectangle 4">
            <a:extLst>
              <a:ext uri="{FF2B5EF4-FFF2-40B4-BE49-F238E27FC236}">
                <a16:creationId xmlns:a16="http://schemas.microsoft.com/office/drawing/2014/main" id="{A33B1D34-4357-0D4E-AB86-D0B0FD219162}"/>
              </a:ext>
            </a:extLst>
          </p:cNvPr>
          <p:cNvSpPr/>
          <p:nvPr/>
        </p:nvSpPr>
        <p:spPr>
          <a:xfrm>
            <a:off x="4418457" y="6536350"/>
            <a:ext cx="3355086" cy="369332"/>
          </a:xfrm>
          <a:prstGeom prst="rect">
            <a:avLst/>
          </a:prstGeom>
        </p:spPr>
        <p:txBody>
          <a:bodyPr wrap="none">
            <a:spAutoFit/>
          </a:bodyPr>
          <a:lstStyle/>
          <a:p>
            <a:r>
              <a:rPr lang="en-US" dirty="0">
                <a:hlinkClick r:id="rId2"/>
              </a:rPr>
              <a:t>https://paperswithcode.com/sota</a:t>
            </a:r>
            <a:endParaRPr lang="en-US" dirty="0"/>
          </a:p>
        </p:txBody>
      </p:sp>
      <p:pic>
        <p:nvPicPr>
          <p:cNvPr id="3" name="Picture 2">
            <a:extLst>
              <a:ext uri="{FF2B5EF4-FFF2-40B4-BE49-F238E27FC236}">
                <a16:creationId xmlns:a16="http://schemas.microsoft.com/office/drawing/2014/main" id="{E7883DEA-C0D0-FD98-E32C-48E67F8976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0078" y="1481470"/>
            <a:ext cx="9331844" cy="5080774"/>
          </a:xfrm>
          <a:prstGeom prst="rect">
            <a:avLst/>
          </a:prstGeom>
        </p:spPr>
      </p:pic>
    </p:spTree>
    <p:extLst>
      <p:ext uri="{BB962C8B-B14F-4D97-AF65-F5344CB8AC3E}">
        <p14:creationId xmlns:p14="http://schemas.microsoft.com/office/powerpoint/2010/main" val="2816399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p:txBody>
          <a:bodyPr>
            <a:normAutofit lnSpcReduction="10000"/>
          </a:bodyPr>
          <a:lstStyle/>
          <a:p>
            <a:pPr marL="514350" indent="-514350">
              <a:buFont typeface="+mj-lt"/>
              <a:buAutoNum type="arabicPeriod"/>
            </a:pPr>
            <a:r>
              <a:rPr lang="en-US" sz="3600" dirty="0"/>
              <a:t>Artificial Intelligence</a:t>
            </a:r>
          </a:p>
          <a:p>
            <a:pPr marL="514350" indent="-514350">
              <a:buFont typeface="+mj-lt"/>
              <a:buAutoNum type="arabicPeriod"/>
            </a:pPr>
            <a:r>
              <a:rPr lang="en-US" sz="3600" dirty="0"/>
              <a:t>Problem Solving</a:t>
            </a:r>
          </a:p>
          <a:p>
            <a:pPr marL="514350" indent="-514350">
              <a:buFont typeface="+mj-lt"/>
              <a:buAutoNum type="arabicPeriod"/>
            </a:pPr>
            <a:r>
              <a:rPr lang="en-US" sz="3600" dirty="0"/>
              <a:t>Knowledge and Reasoning</a:t>
            </a:r>
          </a:p>
          <a:p>
            <a:pPr marL="514350" indent="-514350">
              <a:buFont typeface="+mj-lt"/>
              <a:buAutoNum type="arabicPeriod"/>
            </a:pPr>
            <a:r>
              <a:rPr lang="en-US" sz="3600" dirty="0"/>
              <a:t>Uncertain Knowledge and Reasoning</a:t>
            </a:r>
          </a:p>
          <a:p>
            <a:pPr marL="514350" indent="-514350">
              <a:buFont typeface="+mj-lt"/>
              <a:buAutoNum type="arabicPeriod"/>
            </a:pPr>
            <a:r>
              <a:rPr lang="en-US" sz="3600" dirty="0"/>
              <a:t>Machine Learning</a:t>
            </a:r>
          </a:p>
          <a:p>
            <a:pPr marL="514350" indent="-514350">
              <a:buFont typeface="+mj-lt"/>
              <a:buAutoNum type="arabicPeriod"/>
            </a:pPr>
            <a:r>
              <a:rPr lang="en-US" sz="3600" dirty="0">
                <a:solidFill>
                  <a:srgbClr val="FF0000"/>
                </a:solidFill>
              </a:rPr>
              <a:t>Communicating, Perceiving, and Acting</a:t>
            </a:r>
          </a:p>
          <a:p>
            <a:pPr marL="514350" indent="-514350">
              <a:buFont typeface="+mj-lt"/>
              <a:buAutoNum type="arabicPeriod"/>
            </a:pPr>
            <a:r>
              <a:rPr lang="en-US" sz="3600" dirty="0"/>
              <a:t>Philosophy and Ethics of AI</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8</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normAutofit fontScale="90000"/>
          </a:bodyPr>
          <a:lstStyle/>
          <a:p>
            <a:r>
              <a:rPr lang="en-US" dirty="0">
                <a:solidFill>
                  <a:schemeClr val="accent1"/>
                </a:solidFill>
              </a:rPr>
              <a:t>Artificial Intelligence: </a:t>
            </a:r>
            <a:br>
              <a:rPr lang="en-US" dirty="0">
                <a:solidFill>
                  <a:schemeClr val="accent1"/>
                </a:solidFill>
              </a:rPr>
            </a:br>
            <a:r>
              <a:rPr lang="en-US" dirty="0">
                <a:solidFill>
                  <a:schemeClr val="accent1"/>
                </a:solidFill>
              </a:rPr>
              <a:t>A Modern Approach </a:t>
            </a:r>
          </a:p>
        </p:txBody>
      </p:sp>
    </p:spTree>
    <p:extLst>
      <p:ext uri="{BB962C8B-B14F-4D97-AF65-F5344CB8AC3E}">
        <p14:creationId xmlns:p14="http://schemas.microsoft.com/office/powerpoint/2010/main" val="6621362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24A9F-4664-D544-A4A6-2A5485706C38}"/>
              </a:ext>
            </a:extLst>
          </p:cNvPr>
          <p:cNvSpPr>
            <a:spLocks noGrp="1"/>
          </p:cNvSpPr>
          <p:nvPr>
            <p:ph type="title"/>
          </p:nvPr>
        </p:nvSpPr>
        <p:spPr>
          <a:xfrm>
            <a:off x="1981200" y="121990"/>
            <a:ext cx="8229600" cy="1143000"/>
          </a:xfrm>
        </p:spPr>
        <p:txBody>
          <a:bodyPr>
            <a:normAutofit fontScale="90000"/>
          </a:bodyPr>
          <a:lstStyle/>
          <a:p>
            <a:r>
              <a:rPr lang="en-US" dirty="0">
                <a:solidFill>
                  <a:schemeClr val="accent1"/>
                </a:solidFill>
              </a:rPr>
              <a:t>Papers with Code</a:t>
            </a:r>
            <a:br>
              <a:rPr lang="en-US" dirty="0">
                <a:solidFill>
                  <a:schemeClr val="accent1"/>
                </a:solidFill>
              </a:rPr>
            </a:br>
            <a:r>
              <a:rPr lang="en-US" dirty="0">
                <a:solidFill>
                  <a:schemeClr val="accent1"/>
                </a:solidFill>
              </a:rPr>
              <a:t>State-of-the-Art (SOTA)</a:t>
            </a:r>
          </a:p>
        </p:txBody>
      </p:sp>
      <p:sp>
        <p:nvSpPr>
          <p:cNvPr id="4" name="Slide Number Placeholder 3">
            <a:extLst>
              <a:ext uri="{FF2B5EF4-FFF2-40B4-BE49-F238E27FC236}">
                <a16:creationId xmlns:a16="http://schemas.microsoft.com/office/drawing/2014/main" id="{2BFBF997-E09C-484C-8C9B-0387329EE16C}"/>
              </a:ext>
            </a:extLst>
          </p:cNvPr>
          <p:cNvSpPr>
            <a:spLocks noGrp="1"/>
          </p:cNvSpPr>
          <p:nvPr>
            <p:ph type="sldNum" sz="quarter" idx="12"/>
          </p:nvPr>
        </p:nvSpPr>
        <p:spPr/>
        <p:txBody>
          <a:bodyPr/>
          <a:lstStyle/>
          <a:p>
            <a:fld id="{5424488C-161F-514B-8FF5-CF5173A03E8D}" type="slidenum">
              <a:rPr lang="en-US" smtClean="0"/>
              <a:t>80</a:t>
            </a:fld>
            <a:endParaRPr lang="en-US"/>
          </a:p>
        </p:txBody>
      </p:sp>
      <p:sp>
        <p:nvSpPr>
          <p:cNvPr id="5" name="Rectangle 4">
            <a:extLst>
              <a:ext uri="{FF2B5EF4-FFF2-40B4-BE49-F238E27FC236}">
                <a16:creationId xmlns:a16="http://schemas.microsoft.com/office/drawing/2014/main" id="{A33B1D34-4357-0D4E-AB86-D0B0FD219162}"/>
              </a:ext>
            </a:extLst>
          </p:cNvPr>
          <p:cNvSpPr/>
          <p:nvPr/>
        </p:nvSpPr>
        <p:spPr>
          <a:xfrm>
            <a:off x="3606375" y="6482044"/>
            <a:ext cx="4979248" cy="369332"/>
          </a:xfrm>
          <a:prstGeom prst="rect">
            <a:avLst/>
          </a:prstGeom>
        </p:spPr>
        <p:txBody>
          <a:bodyPr wrap="none">
            <a:spAutoFit/>
          </a:bodyPr>
          <a:lstStyle/>
          <a:p>
            <a:pPr algn="ctr"/>
            <a:r>
              <a:rPr lang="en-US" dirty="0">
                <a:hlinkClick r:id="rId2"/>
              </a:rPr>
              <a:t>https://paperswithcode.com/area/computer-vision</a:t>
            </a:r>
            <a:endParaRPr lang="en-US" dirty="0"/>
          </a:p>
        </p:txBody>
      </p:sp>
      <p:sp>
        <p:nvSpPr>
          <p:cNvPr id="11" name="TextBox 10">
            <a:extLst>
              <a:ext uri="{FF2B5EF4-FFF2-40B4-BE49-F238E27FC236}">
                <a16:creationId xmlns:a16="http://schemas.microsoft.com/office/drawing/2014/main" id="{D45DD579-C789-7ECB-49AD-8EE705325C57}"/>
              </a:ext>
            </a:extLst>
          </p:cNvPr>
          <p:cNvSpPr txBox="1"/>
          <p:nvPr/>
        </p:nvSpPr>
        <p:spPr>
          <a:xfrm>
            <a:off x="948420" y="2012406"/>
            <a:ext cx="10295159" cy="3170099"/>
          </a:xfrm>
          <a:prstGeom prst="rect">
            <a:avLst/>
          </a:prstGeom>
          <a:noFill/>
        </p:spPr>
        <p:txBody>
          <a:bodyPr wrap="square">
            <a:spAutoFit/>
          </a:bodyPr>
          <a:lstStyle/>
          <a:p>
            <a:pPr algn="l"/>
            <a:r>
              <a:rPr lang="en-US" sz="4000" b="0" i="0" dirty="0">
                <a:solidFill>
                  <a:srgbClr val="000000"/>
                </a:solidFill>
                <a:effectLst/>
                <a:latin typeface="Lato" panose="020F0502020204030203" pitchFamily="34" charset="0"/>
              </a:rPr>
              <a:t>Computer Vision</a:t>
            </a:r>
          </a:p>
          <a:p>
            <a:pPr algn="l"/>
            <a:r>
              <a:rPr lang="en-US" sz="4000" b="0" i="0" dirty="0">
                <a:solidFill>
                  <a:srgbClr val="6F787E"/>
                </a:solidFill>
                <a:effectLst/>
                <a:latin typeface="system-ui"/>
              </a:rPr>
              <a:t>• 3425 benchmarks </a:t>
            </a:r>
            <a:br>
              <a:rPr lang="en-US" sz="4000" b="0" i="0" dirty="0">
                <a:solidFill>
                  <a:srgbClr val="6F787E"/>
                </a:solidFill>
                <a:effectLst/>
                <a:latin typeface="system-ui"/>
              </a:rPr>
            </a:br>
            <a:r>
              <a:rPr lang="en-US" sz="4000" b="0" i="0" dirty="0">
                <a:solidFill>
                  <a:srgbClr val="6F787E"/>
                </a:solidFill>
                <a:effectLst/>
                <a:latin typeface="system-ui"/>
              </a:rPr>
              <a:t>• 1088 tasks </a:t>
            </a:r>
            <a:br>
              <a:rPr lang="en-US" sz="4000" b="0" i="0" dirty="0">
                <a:solidFill>
                  <a:srgbClr val="6F787E"/>
                </a:solidFill>
                <a:effectLst/>
                <a:latin typeface="system-ui"/>
              </a:rPr>
            </a:br>
            <a:r>
              <a:rPr lang="en-US" sz="4000" b="0" i="0" dirty="0">
                <a:solidFill>
                  <a:srgbClr val="6F787E"/>
                </a:solidFill>
                <a:effectLst/>
                <a:latin typeface="system-ui"/>
              </a:rPr>
              <a:t>• 2320 datasets </a:t>
            </a:r>
            <a:br>
              <a:rPr lang="en-US" sz="4000" b="0" i="0" dirty="0">
                <a:solidFill>
                  <a:srgbClr val="6F787E"/>
                </a:solidFill>
                <a:effectLst/>
                <a:latin typeface="system-ui"/>
              </a:rPr>
            </a:br>
            <a:r>
              <a:rPr lang="en-US" sz="4000" b="0" i="0" dirty="0">
                <a:solidFill>
                  <a:srgbClr val="6F787E"/>
                </a:solidFill>
                <a:effectLst/>
                <a:latin typeface="system-ui"/>
              </a:rPr>
              <a:t>• 29741 papers with code</a:t>
            </a:r>
          </a:p>
        </p:txBody>
      </p:sp>
    </p:spTree>
    <p:extLst>
      <p:ext uri="{BB962C8B-B14F-4D97-AF65-F5344CB8AC3E}">
        <p14:creationId xmlns:p14="http://schemas.microsoft.com/office/powerpoint/2010/main" val="39473779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24A9F-4664-D544-A4A6-2A5485706C38}"/>
              </a:ext>
            </a:extLst>
          </p:cNvPr>
          <p:cNvSpPr>
            <a:spLocks noGrp="1"/>
          </p:cNvSpPr>
          <p:nvPr>
            <p:ph type="title"/>
          </p:nvPr>
        </p:nvSpPr>
        <p:spPr>
          <a:xfrm>
            <a:off x="503853" y="121990"/>
            <a:ext cx="11047445" cy="848394"/>
          </a:xfrm>
        </p:spPr>
        <p:txBody>
          <a:bodyPr>
            <a:normAutofit/>
          </a:bodyPr>
          <a:lstStyle/>
          <a:p>
            <a:r>
              <a:rPr lang="en-US" dirty="0">
                <a:solidFill>
                  <a:schemeClr val="accent1"/>
                </a:solidFill>
              </a:rPr>
              <a:t>Computer Vision: State-of-the-Art (SOTA)</a:t>
            </a:r>
          </a:p>
        </p:txBody>
      </p:sp>
      <p:sp>
        <p:nvSpPr>
          <p:cNvPr id="4" name="Slide Number Placeholder 3">
            <a:extLst>
              <a:ext uri="{FF2B5EF4-FFF2-40B4-BE49-F238E27FC236}">
                <a16:creationId xmlns:a16="http://schemas.microsoft.com/office/drawing/2014/main" id="{2BFBF997-E09C-484C-8C9B-0387329EE16C}"/>
              </a:ext>
            </a:extLst>
          </p:cNvPr>
          <p:cNvSpPr>
            <a:spLocks noGrp="1"/>
          </p:cNvSpPr>
          <p:nvPr>
            <p:ph type="sldNum" sz="quarter" idx="12"/>
          </p:nvPr>
        </p:nvSpPr>
        <p:spPr/>
        <p:txBody>
          <a:bodyPr/>
          <a:lstStyle/>
          <a:p>
            <a:fld id="{5424488C-161F-514B-8FF5-CF5173A03E8D}" type="slidenum">
              <a:rPr lang="en-US" smtClean="0"/>
              <a:t>81</a:t>
            </a:fld>
            <a:endParaRPr lang="en-US"/>
          </a:p>
        </p:txBody>
      </p:sp>
      <p:sp>
        <p:nvSpPr>
          <p:cNvPr id="5" name="Rectangle 4">
            <a:extLst>
              <a:ext uri="{FF2B5EF4-FFF2-40B4-BE49-F238E27FC236}">
                <a16:creationId xmlns:a16="http://schemas.microsoft.com/office/drawing/2014/main" id="{A33B1D34-4357-0D4E-AB86-D0B0FD219162}"/>
              </a:ext>
            </a:extLst>
          </p:cNvPr>
          <p:cNvSpPr/>
          <p:nvPr/>
        </p:nvSpPr>
        <p:spPr>
          <a:xfrm>
            <a:off x="3606375" y="6482044"/>
            <a:ext cx="4979248" cy="369332"/>
          </a:xfrm>
          <a:prstGeom prst="rect">
            <a:avLst/>
          </a:prstGeom>
        </p:spPr>
        <p:txBody>
          <a:bodyPr wrap="none">
            <a:spAutoFit/>
          </a:bodyPr>
          <a:lstStyle/>
          <a:p>
            <a:pPr algn="ctr"/>
            <a:r>
              <a:rPr lang="en-US" dirty="0">
                <a:hlinkClick r:id="rId2"/>
              </a:rPr>
              <a:t>https://paperswithcode.com/area/computer-vision</a:t>
            </a:r>
            <a:endParaRPr lang="en-US" dirty="0"/>
          </a:p>
        </p:txBody>
      </p:sp>
      <p:pic>
        <p:nvPicPr>
          <p:cNvPr id="7" name="Picture 6">
            <a:extLst>
              <a:ext uri="{FF2B5EF4-FFF2-40B4-BE49-F238E27FC236}">
                <a16:creationId xmlns:a16="http://schemas.microsoft.com/office/drawing/2014/main" id="{5A406450-0890-86EB-2B5D-167B6E336D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5769" y="1047766"/>
            <a:ext cx="7764680" cy="2718547"/>
          </a:xfrm>
          <a:prstGeom prst="rect">
            <a:avLst/>
          </a:prstGeom>
        </p:spPr>
      </p:pic>
      <p:pic>
        <p:nvPicPr>
          <p:cNvPr id="9" name="Picture 8">
            <a:extLst>
              <a:ext uri="{FF2B5EF4-FFF2-40B4-BE49-F238E27FC236}">
                <a16:creationId xmlns:a16="http://schemas.microsoft.com/office/drawing/2014/main" id="{8DDD5EE7-BFA9-793E-AE20-C2D509F59C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10549" y="3843695"/>
            <a:ext cx="7634051" cy="2642899"/>
          </a:xfrm>
          <a:prstGeom prst="rect">
            <a:avLst/>
          </a:prstGeom>
        </p:spPr>
      </p:pic>
    </p:spTree>
    <p:extLst>
      <p:ext uri="{BB962C8B-B14F-4D97-AF65-F5344CB8AC3E}">
        <p14:creationId xmlns:p14="http://schemas.microsoft.com/office/powerpoint/2010/main" val="28919699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24A9F-4664-D544-A4A6-2A5485706C38}"/>
              </a:ext>
            </a:extLst>
          </p:cNvPr>
          <p:cNvSpPr>
            <a:spLocks noGrp="1"/>
          </p:cNvSpPr>
          <p:nvPr>
            <p:ph type="title"/>
          </p:nvPr>
        </p:nvSpPr>
        <p:spPr>
          <a:xfrm>
            <a:off x="503853" y="121990"/>
            <a:ext cx="11047445" cy="848394"/>
          </a:xfrm>
        </p:spPr>
        <p:txBody>
          <a:bodyPr>
            <a:normAutofit/>
          </a:bodyPr>
          <a:lstStyle/>
          <a:p>
            <a:r>
              <a:rPr lang="en-US" dirty="0">
                <a:solidFill>
                  <a:schemeClr val="accent1"/>
                </a:solidFill>
              </a:rPr>
              <a:t>Computer Vision: State-of-the-Art (SOTA)</a:t>
            </a:r>
          </a:p>
        </p:txBody>
      </p:sp>
      <p:sp>
        <p:nvSpPr>
          <p:cNvPr id="4" name="Slide Number Placeholder 3">
            <a:extLst>
              <a:ext uri="{FF2B5EF4-FFF2-40B4-BE49-F238E27FC236}">
                <a16:creationId xmlns:a16="http://schemas.microsoft.com/office/drawing/2014/main" id="{2BFBF997-E09C-484C-8C9B-0387329EE16C}"/>
              </a:ext>
            </a:extLst>
          </p:cNvPr>
          <p:cNvSpPr>
            <a:spLocks noGrp="1"/>
          </p:cNvSpPr>
          <p:nvPr>
            <p:ph type="sldNum" sz="quarter" idx="12"/>
          </p:nvPr>
        </p:nvSpPr>
        <p:spPr/>
        <p:txBody>
          <a:bodyPr/>
          <a:lstStyle/>
          <a:p>
            <a:fld id="{5424488C-161F-514B-8FF5-CF5173A03E8D}" type="slidenum">
              <a:rPr lang="en-US" smtClean="0"/>
              <a:t>82</a:t>
            </a:fld>
            <a:endParaRPr lang="en-US"/>
          </a:p>
        </p:txBody>
      </p:sp>
      <p:sp>
        <p:nvSpPr>
          <p:cNvPr id="5" name="Rectangle 4">
            <a:extLst>
              <a:ext uri="{FF2B5EF4-FFF2-40B4-BE49-F238E27FC236}">
                <a16:creationId xmlns:a16="http://schemas.microsoft.com/office/drawing/2014/main" id="{A33B1D34-4357-0D4E-AB86-D0B0FD219162}"/>
              </a:ext>
            </a:extLst>
          </p:cNvPr>
          <p:cNvSpPr/>
          <p:nvPr/>
        </p:nvSpPr>
        <p:spPr>
          <a:xfrm>
            <a:off x="3606375" y="6482044"/>
            <a:ext cx="4979248" cy="369332"/>
          </a:xfrm>
          <a:prstGeom prst="rect">
            <a:avLst/>
          </a:prstGeom>
        </p:spPr>
        <p:txBody>
          <a:bodyPr wrap="none">
            <a:spAutoFit/>
          </a:bodyPr>
          <a:lstStyle/>
          <a:p>
            <a:pPr algn="ctr"/>
            <a:r>
              <a:rPr lang="en-US" dirty="0">
                <a:hlinkClick r:id="rId2"/>
              </a:rPr>
              <a:t>https://paperswithcode.com/area/computer-vision</a:t>
            </a:r>
            <a:endParaRPr lang="en-US" dirty="0"/>
          </a:p>
        </p:txBody>
      </p:sp>
      <p:pic>
        <p:nvPicPr>
          <p:cNvPr id="7" name="Picture 6">
            <a:extLst>
              <a:ext uri="{FF2B5EF4-FFF2-40B4-BE49-F238E27FC236}">
                <a16:creationId xmlns:a16="http://schemas.microsoft.com/office/drawing/2014/main" id="{5A406450-0890-86EB-2B5D-167B6E336D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5769" y="1047766"/>
            <a:ext cx="7764680" cy="2718547"/>
          </a:xfrm>
          <a:prstGeom prst="rect">
            <a:avLst/>
          </a:prstGeom>
        </p:spPr>
      </p:pic>
      <p:pic>
        <p:nvPicPr>
          <p:cNvPr id="9" name="Picture 8">
            <a:extLst>
              <a:ext uri="{FF2B5EF4-FFF2-40B4-BE49-F238E27FC236}">
                <a16:creationId xmlns:a16="http://schemas.microsoft.com/office/drawing/2014/main" id="{8DDD5EE7-BFA9-793E-AE20-C2D509F59C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10549" y="3843695"/>
            <a:ext cx="7634051" cy="2642899"/>
          </a:xfrm>
          <a:prstGeom prst="rect">
            <a:avLst/>
          </a:prstGeom>
        </p:spPr>
      </p:pic>
    </p:spTree>
    <p:extLst>
      <p:ext uri="{BB962C8B-B14F-4D97-AF65-F5344CB8AC3E}">
        <p14:creationId xmlns:p14="http://schemas.microsoft.com/office/powerpoint/2010/main" val="39601263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24A9F-4664-D544-A4A6-2A5485706C38}"/>
              </a:ext>
            </a:extLst>
          </p:cNvPr>
          <p:cNvSpPr>
            <a:spLocks noGrp="1"/>
          </p:cNvSpPr>
          <p:nvPr>
            <p:ph type="title"/>
          </p:nvPr>
        </p:nvSpPr>
        <p:spPr>
          <a:xfrm>
            <a:off x="503853" y="121990"/>
            <a:ext cx="11047445" cy="848394"/>
          </a:xfrm>
        </p:spPr>
        <p:txBody>
          <a:bodyPr>
            <a:normAutofit/>
          </a:bodyPr>
          <a:lstStyle/>
          <a:p>
            <a:r>
              <a:rPr lang="en-US" dirty="0">
                <a:solidFill>
                  <a:schemeClr val="accent1"/>
                </a:solidFill>
              </a:rPr>
              <a:t>Computer Vision: State-of-the-Art (SOTA)</a:t>
            </a:r>
          </a:p>
        </p:txBody>
      </p:sp>
      <p:sp>
        <p:nvSpPr>
          <p:cNvPr id="4" name="Slide Number Placeholder 3">
            <a:extLst>
              <a:ext uri="{FF2B5EF4-FFF2-40B4-BE49-F238E27FC236}">
                <a16:creationId xmlns:a16="http://schemas.microsoft.com/office/drawing/2014/main" id="{2BFBF997-E09C-484C-8C9B-0387329EE16C}"/>
              </a:ext>
            </a:extLst>
          </p:cNvPr>
          <p:cNvSpPr>
            <a:spLocks noGrp="1"/>
          </p:cNvSpPr>
          <p:nvPr>
            <p:ph type="sldNum" sz="quarter" idx="12"/>
          </p:nvPr>
        </p:nvSpPr>
        <p:spPr/>
        <p:txBody>
          <a:bodyPr/>
          <a:lstStyle/>
          <a:p>
            <a:fld id="{5424488C-161F-514B-8FF5-CF5173A03E8D}" type="slidenum">
              <a:rPr lang="en-US" smtClean="0"/>
              <a:t>83</a:t>
            </a:fld>
            <a:endParaRPr lang="en-US"/>
          </a:p>
        </p:txBody>
      </p:sp>
      <p:sp>
        <p:nvSpPr>
          <p:cNvPr id="5" name="Rectangle 4">
            <a:extLst>
              <a:ext uri="{FF2B5EF4-FFF2-40B4-BE49-F238E27FC236}">
                <a16:creationId xmlns:a16="http://schemas.microsoft.com/office/drawing/2014/main" id="{A33B1D34-4357-0D4E-AB86-D0B0FD219162}"/>
              </a:ext>
            </a:extLst>
          </p:cNvPr>
          <p:cNvSpPr/>
          <p:nvPr/>
        </p:nvSpPr>
        <p:spPr>
          <a:xfrm>
            <a:off x="3606375" y="6482044"/>
            <a:ext cx="4979248" cy="369332"/>
          </a:xfrm>
          <a:prstGeom prst="rect">
            <a:avLst/>
          </a:prstGeom>
        </p:spPr>
        <p:txBody>
          <a:bodyPr wrap="none">
            <a:spAutoFit/>
          </a:bodyPr>
          <a:lstStyle/>
          <a:p>
            <a:pPr algn="ctr"/>
            <a:r>
              <a:rPr lang="en-US" dirty="0">
                <a:hlinkClick r:id="rId2"/>
              </a:rPr>
              <a:t>https://paperswithcode.com/area/computer-vision</a:t>
            </a:r>
            <a:endParaRPr lang="en-US" dirty="0"/>
          </a:p>
        </p:txBody>
      </p:sp>
      <p:pic>
        <p:nvPicPr>
          <p:cNvPr id="6" name="Picture 5">
            <a:extLst>
              <a:ext uri="{FF2B5EF4-FFF2-40B4-BE49-F238E27FC236}">
                <a16:creationId xmlns:a16="http://schemas.microsoft.com/office/drawing/2014/main" id="{DBF5A50D-07C3-75AD-84D7-8972B07A67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41375" y="3885191"/>
            <a:ext cx="7772400" cy="2596853"/>
          </a:xfrm>
          <a:prstGeom prst="rect">
            <a:avLst/>
          </a:prstGeom>
        </p:spPr>
      </p:pic>
      <p:pic>
        <p:nvPicPr>
          <p:cNvPr id="8" name="Picture 7">
            <a:extLst>
              <a:ext uri="{FF2B5EF4-FFF2-40B4-BE49-F238E27FC236}">
                <a16:creationId xmlns:a16="http://schemas.microsoft.com/office/drawing/2014/main" id="{41B89E00-FBB4-F916-D9F0-E7746B2D8A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9799" y="1072644"/>
            <a:ext cx="7772400" cy="2715768"/>
          </a:xfrm>
          <a:prstGeom prst="rect">
            <a:avLst/>
          </a:prstGeom>
        </p:spPr>
      </p:pic>
    </p:spTree>
    <p:extLst>
      <p:ext uri="{BB962C8B-B14F-4D97-AF65-F5344CB8AC3E}">
        <p14:creationId xmlns:p14="http://schemas.microsoft.com/office/powerpoint/2010/main" val="25748781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24A9F-4664-D544-A4A6-2A5485706C38}"/>
              </a:ext>
            </a:extLst>
          </p:cNvPr>
          <p:cNvSpPr>
            <a:spLocks noGrp="1"/>
          </p:cNvSpPr>
          <p:nvPr>
            <p:ph type="title"/>
          </p:nvPr>
        </p:nvSpPr>
        <p:spPr>
          <a:xfrm>
            <a:off x="839755" y="121990"/>
            <a:ext cx="10002416" cy="939808"/>
          </a:xfrm>
        </p:spPr>
        <p:txBody>
          <a:bodyPr>
            <a:normAutofit fontScale="90000"/>
          </a:bodyPr>
          <a:lstStyle/>
          <a:p>
            <a:r>
              <a:rPr lang="en-US" dirty="0">
                <a:solidFill>
                  <a:schemeClr val="accent1"/>
                </a:solidFill>
              </a:rPr>
              <a:t>Computer Vision: Video</a:t>
            </a:r>
            <a:br>
              <a:rPr lang="en-US" dirty="0">
                <a:solidFill>
                  <a:schemeClr val="accent1"/>
                </a:solidFill>
              </a:rPr>
            </a:br>
            <a:r>
              <a:rPr lang="en-US" sz="2700" b="0" dirty="0">
                <a:solidFill>
                  <a:schemeClr val="accent1"/>
                </a:solidFill>
              </a:rPr>
              <a:t>State-of-the-Art (SOTA)</a:t>
            </a:r>
          </a:p>
        </p:txBody>
      </p:sp>
      <p:sp>
        <p:nvSpPr>
          <p:cNvPr id="4" name="Slide Number Placeholder 3">
            <a:extLst>
              <a:ext uri="{FF2B5EF4-FFF2-40B4-BE49-F238E27FC236}">
                <a16:creationId xmlns:a16="http://schemas.microsoft.com/office/drawing/2014/main" id="{2BFBF997-E09C-484C-8C9B-0387329EE16C}"/>
              </a:ext>
            </a:extLst>
          </p:cNvPr>
          <p:cNvSpPr>
            <a:spLocks noGrp="1"/>
          </p:cNvSpPr>
          <p:nvPr>
            <p:ph type="sldNum" sz="quarter" idx="12"/>
          </p:nvPr>
        </p:nvSpPr>
        <p:spPr/>
        <p:txBody>
          <a:bodyPr/>
          <a:lstStyle/>
          <a:p>
            <a:fld id="{5424488C-161F-514B-8FF5-CF5173A03E8D}" type="slidenum">
              <a:rPr lang="en-US" smtClean="0"/>
              <a:t>84</a:t>
            </a:fld>
            <a:endParaRPr lang="en-US"/>
          </a:p>
        </p:txBody>
      </p:sp>
      <p:sp>
        <p:nvSpPr>
          <p:cNvPr id="5" name="Rectangle 4">
            <a:extLst>
              <a:ext uri="{FF2B5EF4-FFF2-40B4-BE49-F238E27FC236}">
                <a16:creationId xmlns:a16="http://schemas.microsoft.com/office/drawing/2014/main" id="{A33B1D34-4357-0D4E-AB86-D0B0FD219162}"/>
              </a:ext>
            </a:extLst>
          </p:cNvPr>
          <p:cNvSpPr/>
          <p:nvPr/>
        </p:nvSpPr>
        <p:spPr>
          <a:xfrm>
            <a:off x="3048372" y="6514022"/>
            <a:ext cx="5585182" cy="369332"/>
          </a:xfrm>
          <a:prstGeom prst="rect">
            <a:avLst/>
          </a:prstGeom>
        </p:spPr>
        <p:txBody>
          <a:bodyPr wrap="none">
            <a:spAutoFit/>
          </a:bodyPr>
          <a:lstStyle/>
          <a:p>
            <a:pPr algn="ctr"/>
            <a:r>
              <a:rPr lang="en-US" dirty="0">
                <a:hlinkClick r:id="rId2"/>
              </a:rPr>
              <a:t>https://paperswithcode.com/area/computer-vision/video</a:t>
            </a:r>
            <a:endParaRPr lang="en-US" dirty="0"/>
          </a:p>
        </p:txBody>
      </p:sp>
      <p:pic>
        <p:nvPicPr>
          <p:cNvPr id="9" name="Picture 8">
            <a:extLst>
              <a:ext uri="{FF2B5EF4-FFF2-40B4-BE49-F238E27FC236}">
                <a16:creationId xmlns:a16="http://schemas.microsoft.com/office/drawing/2014/main" id="{D5298825-66DB-C352-4F68-320C0646C9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4897" y="1099120"/>
            <a:ext cx="7772400" cy="5474552"/>
          </a:xfrm>
          <a:prstGeom prst="rect">
            <a:avLst/>
          </a:prstGeom>
        </p:spPr>
      </p:pic>
    </p:spTree>
    <p:extLst>
      <p:ext uri="{BB962C8B-B14F-4D97-AF65-F5344CB8AC3E}">
        <p14:creationId xmlns:p14="http://schemas.microsoft.com/office/powerpoint/2010/main" val="39376408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75520" y="274638"/>
            <a:ext cx="8640960" cy="6245225"/>
          </a:xfrm>
        </p:spPr>
        <p:txBody>
          <a:bodyPr/>
          <a:lstStyle/>
          <a:p>
            <a:r>
              <a:rPr lang="en-US" altLang="zh-TW" sz="12000" dirty="0">
                <a:solidFill>
                  <a:srgbClr val="C00000"/>
                </a:solidFill>
              </a:rPr>
              <a:t>Robotics</a:t>
            </a:r>
            <a:endParaRPr lang="zh-TW" altLang="en-US" sz="12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85</a:t>
            </a:fld>
            <a:endParaRPr lang="zh-TW" altLang="en-US"/>
          </a:p>
        </p:txBody>
      </p:sp>
    </p:spTree>
    <p:extLst>
      <p:ext uri="{BB962C8B-B14F-4D97-AF65-F5344CB8AC3E}">
        <p14:creationId xmlns:p14="http://schemas.microsoft.com/office/powerpoint/2010/main" val="42353164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51721" y="1700808"/>
            <a:ext cx="10208075" cy="4425356"/>
          </a:xfrm>
        </p:spPr>
        <p:txBody>
          <a:bodyPr>
            <a:normAutofit/>
          </a:bodyPr>
          <a:lstStyle/>
          <a:p>
            <a:r>
              <a:rPr lang="en-US" sz="4400" dirty="0">
                <a:solidFill>
                  <a:srgbClr val="FF0000"/>
                </a:solidFill>
              </a:rPr>
              <a:t>Agents</a:t>
            </a:r>
            <a:r>
              <a:rPr lang="en-US" sz="4400" dirty="0"/>
              <a:t> are endowed with </a:t>
            </a:r>
            <a:br>
              <a:rPr lang="en-US" sz="4400" dirty="0"/>
            </a:br>
            <a:r>
              <a:rPr lang="en-US" sz="4400" dirty="0">
                <a:solidFill>
                  <a:srgbClr val="FF0000"/>
                </a:solidFill>
              </a:rPr>
              <a:t>sensors</a:t>
            </a:r>
            <a:r>
              <a:rPr lang="en-US" sz="4400" dirty="0"/>
              <a:t> and </a:t>
            </a:r>
            <a:r>
              <a:rPr lang="en-US" sz="4400" dirty="0">
                <a:solidFill>
                  <a:srgbClr val="FF0000"/>
                </a:solidFill>
              </a:rPr>
              <a:t>physical effectors </a:t>
            </a:r>
            <a:br>
              <a:rPr lang="en-US" sz="4400" dirty="0">
                <a:solidFill>
                  <a:srgbClr val="FF0000"/>
                </a:solidFill>
              </a:rPr>
            </a:br>
            <a:r>
              <a:rPr lang="en-US" sz="4400" dirty="0"/>
              <a:t>with which to move about and </a:t>
            </a:r>
            <a:br>
              <a:rPr lang="en-US" sz="4400" dirty="0"/>
            </a:br>
            <a:r>
              <a:rPr lang="en-US" sz="4400" dirty="0"/>
              <a:t>make mischief in the real world.</a:t>
            </a:r>
            <a:endParaRPr lang="en-US" sz="4400" dirty="0">
              <a:solidFill>
                <a:srgbClr val="FF0000"/>
              </a:solidFill>
            </a:endParaRP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86</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normAutofit fontScale="90000"/>
          </a:bodyPr>
          <a:lstStyle/>
          <a:p>
            <a:r>
              <a:rPr lang="en-US" dirty="0">
                <a:solidFill>
                  <a:schemeClr val="accent1"/>
                </a:solidFill>
              </a:rPr>
              <a:t>Artificial Intelligence: </a:t>
            </a:r>
            <a:br>
              <a:rPr lang="en-US" dirty="0">
                <a:solidFill>
                  <a:schemeClr val="accent1"/>
                </a:solidFill>
              </a:rPr>
            </a:br>
            <a:r>
              <a:rPr lang="en-US" dirty="0">
                <a:solidFill>
                  <a:srgbClr val="FF0000"/>
                </a:solidFill>
              </a:rPr>
              <a:t>Robotics</a:t>
            </a:r>
            <a:endParaRPr lang="en-US" dirty="0">
              <a:solidFill>
                <a:schemeClr val="accent1"/>
              </a:solidFill>
            </a:endParaRPr>
          </a:p>
        </p:txBody>
      </p:sp>
    </p:spTree>
    <p:extLst>
      <p:ext uri="{BB962C8B-B14F-4D97-AF65-F5344CB8AC3E}">
        <p14:creationId xmlns:p14="http://schemas.microsoft.com/office/powerpoint/2010/main" val="19004019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FE6B9-78E1-E28F-B12E-7B3A898154D3}"/>
              </a:ext>
            </a:extLst>
          </p:cNvPr>
          <p:cNvSpPr>
            <a:spLocks noGrp="1"/>
          </p:cNvSpPr>
          <p:nvPr>
            <p:ph type="title"/>
          </p:nvPr>
        </p:nvSpPr>
        <p:spPr>
          <a:xfrm>
            <a:off x="534389" y="108139"/>
            <a:ext cx="11222181" cy="807881"/>
          </a:xfrm>
        </p:spPr>
        <p:txBody>
          <a:bodyPr>
            <a:noAutofit/>
          </a:bodyPr>
          <a:lstStyle/>
          <a:p>
            <a:r>
              <a:rPr lang="en-US" sz="4400" dirty="0"/>
              <a:t>Embodied Robots</a:t>
            </a:r>
          </a:p>
        </p:txBody>
      </p:sp>
      <p:sp>
        <p:nvSpPr>
          <p:cNvPr id="4" name="Slide Number Placeholder 3">
            <a:extLst>
              <a:ext uri="{FF2B5EF4-FFF2-40B4-BE49-F238E27FC236}">
                <a16:creationId xmlns:a16="http://schemas.microsoft.com/office/drawing/2014/main" id="{9D2FA13A-A72E-8323-E636-F57F6B5745FB}"/>
              </a:ext>
            </a:extLst>
          </p:cNvPr>
          <p:cNvSpPr>
            <a:spLocks noGrp="1"/>
          </p:cNvSpPr>
          <p:nvPr>
            <p:ph type="sldNum" sz="quarter" idx="12"/>
          </p:nvPr>
        </p:nvSpPr>
        <p:spPr/>
        <p:txBody>
          <a:bodyPr/>
          <a:lstStyle/>
          <a:p>
            <a:fld id="{5D6FF71F-CF6A-4C46-8F9B-61D49EEA70E3}" type="slidenum">
              <a:rPr lang="en-US" smtClean="0"/>
              <a:t>87</a:t>
            </a:fld>
            <a:endParaRPr lang="en-US"/>
          </a:p>
        </p:txBody>
      </p:sp>
      <p:sp>
        <p:nvSpPr>
          <p:cNvPr id="3" name="TextBox 2">
            <a:extLst>
              <a:ext uri="{FF2B5EF4-FFF2-40B4-BE49-F238E27FC236}">
                <a16:creationId xmlns:a16="http://schemas.microsoft.com/office/drawing/2014/main" id="{E9937C11-65C2-974F-5D34-6E6D6D9EF73C}"/>
              </a:ext>
            </a:extLst>
          </p:cNvPr>
          <p:cNvSpPr txBox="1"/>
          <p:nvPr/>
        </p:nvSpPr>
        <p:spPr>
          <a:xfrm>
            <a:off x="534389" y="6388677"/>
            <a:ext cx="10625408" cy="400110"/>
          </a:xfrm>
          <a:prstGeom prst="rect">
            <a:avLst/>
          </a:prstGeom>
          <a:noFill/>
        </p:spPr>
        <p:txBody>
          <a:bodyPr wrap="square">
            <a:spAutoFit/>
          </a:bodyPr>
          <a:lstStyle/>
          <a:p>
            <a:pPr algn="ctr"/>
            <a:r>
              <a:rPr lang="en-US" sz="1000" dirty="0">
                <a:solidFill>
                  <a:schemeClr val="bg1">
                    <a:lumMod val="75000"/>
                  </a:schemeClr>
                </a:solidFill>
              </a:rPr>
              <a:t>Source: Yang Liu, </a:t>
            </a:r>
            <a:r>
              <a:rPr lang="en-US" sz="1000" dirty="0" err="1">
                <a:solidFill>
                  <a:schemeClr val="bg1">
                    <a:lumMod val="75000"/>
                  </a:schemeClr>
                </a:solidFill>
              </a:rPr>
              <a:t>Weixing</a:t>
            </a:r>
            <a:r>
              <a:rPr lang="en-US" sz="1000" dirty="0">
                <a:solidFill>
                  <a:schemeClr val="bg1">
                    <a:lumMod val="75000"/>
                  </a:schemeClr>
                </a:solidFill>
              </a:rPr>
              <a:t> Chen, </a:t>
            </a:r>
            <a:r>
              <a:rPr lang="en-US" sz="1000" dirty="0" err="1">
                <a:solidFill>
                  <a:schemeClr val="bg1">
                    <a:lumMod val="75000"/>
                  </a:schemeClr>
                </a:solidFill>
              </a:rPr>
              <a:t>Yongjie</a:t>
            </a:r>
            <a:r>
              <a:rPr lang="en-US" sz="1000" dirty="0">
                <a:solidFill>
                  <a:schemeClr val="bg1">
                    <a:lumMod val="75000"/>
                  </a:schemeClr>
                </a:solidFill>
              </a:rPr>
              <a:t> Bai, </a:t>
            </a:r>
            <a:r>
              <a:rPr lang="en-US" sz="1000" dirty="0" err="1">
                <a:solidFill>
                  <a:schemeClr val="bg1">
                    <a:lumMod val="75000"/>
                  </a:schemeClr>
                </a:solidFill>
              </a:rPr>
              <a:t>Xiaodan</a:t>
            </a:r>
            <a:r>
              <a:rPr lang="en-US" sz="1000" dirty="0">
                <a:solidFill>
                  <a:schemeClr val="bg1">
                    <a:lumMod val="75000"/>
                  </a:schemeClr>
                </a:solidFill>
              </a:rPr>
              <a:t> Liang, </a:t>
            </a:r>
            <a:r>
              <a:rPr lang="en-US" sz="1000" dirty="0" err="1">
                <a:solidFill>
                  <a:schemeClr val="bg1">
                    <a:lumMod val="75000"/>
                  </a:schemeClr>
                </a:solidFill>
              </a:rPr>
              <a:t>Guanbin</a:t>
            </a:r>
            <a:r>
              <a:rPr lang="en-US" sz="1000" dirty="0">
                <a:solidFill>
                  <a:schemeClr val="bg1">
                    <a:lumMod val="75000"/>
                  </a:schemeClr>
                </a:solidFill>
              </a:rPr>
              <a:t> Li, Wen Gao, and Liang Lin. (2024) "Aligning cyber space with physical world: A comprehensive survey on embodied ai." </a:t>
            </a:r>
            <a:r>
              <a:rPr lang="en-US" sz="1000" dirty="0" err="1">
                <a:solidFill>
                  <a:schemeClr val="bg1">
                    <a:lumMod val="75000"/>
                  </a:schemeClr>
                </a:solidFill>
              </a:rPr>
              <a:t>arXiv</a:t>
            </a:r>
            <a:r>
              <a:rPr lang="en-US" sz="1000" dirty="0">
                <a:solidFill>
                  <a:schemeClr val="bg1">
                    <a:lumMod val="75000"/>
                  </a:schemeClr>
                </a:solidFill>
              </a:rPr>
              <a:t> preprint arXiv:2407.06886.</a:t>
            </a:r>
          </a:p>
        </p:txBody>
      </p:sp>
      <p:pic>
        <p:nvPicPr>
          <p:cNvPr id="6" name="Picture 5">
            <a:extLst>
              <a:ext uri="{FF2B5EF4-FFF2-40B4-BE49-F238E27FC236}">
                <a16:creationId xmlns:a16="http://schemas.microsoft.com/office/drawing/2014/main" id="{95234BD8-A6CA-DDD6-822F-B05460FA17C3}"/>
              </a:ext>
            </a:extLst>
          </p:cNvPr>
          <p:cNvPicPr>
            <a:picLocks noChangeAspect="1"/>
          </p:cNvPicPr>
          <p:nvPr/>
        </p:nvPicPr>
        <p:blipFill>
          <a:blip r:embed="rId2"/>
          <a:stretch>
            <a:fillRect/>
          </a:stretch>
        </p:blipFill>
        <p:spPr>
          <a:xfrm>
            <a:off x="888275" y="916020"/>
            <a:ext cx="10140894" cy="5472657"/>
          </a:xfrm>
          <a:prstGeom prst="rect">
            <a:avLst/>
          </a:prstGeom>
        </p:spPr>
      </p:pic>
    </p:spTree>
    <p:extLst>
      <p:ext uri="{BB962C8B-B14F-4D97-AF65-F5344CB8AC3E}">
        <p14:creationId xmlns:p14="http://schemas.microsoft.com/office/powerpoint/2010/main" val="11268802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80178-7180-28A8-43BC-604954B961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5D7900-D744-F805-C2AC-7088432F7B62}"/>
              </a:ext>
            </a:extLst>
          </p:cNvPr>
          <p:cNvSpPr>
            <a:spLocks noGrp="1"/>
          </p:cNvSpPr>
          <p:nvPr>
            <p:ph type="title"/>
          </p:nvPr>
        </p:nvSpPr>
        <p:spPr>
          <a:xfrm>
            <a:off x="534389" y="0"/>
            <a:ext cx="11222181" cy="1208868"/>
          </a:xfrm>
        </p:spPr>
        <p:txBody>
          <a:bodyPr>
            <a:noAutofit/>
          </a:bodyPr>
          <a:lstStyle/>
          <a:p>
            <a:r>
              <a:rPr lang="en-US" sz="4200" dirty="0"/>
              <a:t>Gemini Robotics: </a:t>
            </a:r>
            <a:br>
              <a:rPr lang="en-US" sz="4200" dirty="0"/>
            </a:br>
            <a:r>
              <a:rPr lang="en-US" sz="4000" dirty="0"/>
              <a:t>Bringing AI into the Physical World</a:t>
            </a:r>
          </a:p>
        </p:txBody>
      </p:sp>
      <p:sp>
        <p:nvSpPr>
          <p:cNvPr id="4" name="Slide Number Placeholder 3">
            <a:extLst>
              <a:ext uri="{FF2B5EF4-FFF2-40B4-BE49-F238E27FC236}">
                <a16:creationId xmlns:a16="http://schemas.microsoft.com/office/drawing/2014/main" id="{D11125AF-DE52-88FE-A474-3A82E45DD699}"/>
              </a:ext>
            </a:extLst>
          </p:cNvPr>
          <p:cNvSpPr>
            <a:spLocks noGrp="1"/>
          </p:cNvSpPr>
          <p:nvPr>
            <p:ph type="sldNum" sz="quarter" idx="12"/>
          </p:nvPr>
        </p:nvSpPr>
        <p:spPr/>
        <p:txBody>
          <a:bodyPr/>
          <a:lstStyle/>
          <a:p>
            <a:fld id="{5D6FF71F-CF6A-4C46-8F9B-61D49EEA70E3}" type="slidenum">
              <a:rPr lang="en-US" smtClean="0"/>
              <a:t>88</a:t>
            </a:fld>
            <a:endParaRPr lang="en-US"/>
          </a:p>
        </p:txBody>
      </p:sp>
      <p:sp>
        <p:nvSpPr>
          <p:cNvPr id="3" name="TextBox 2">
            <a:extLst>
              <a:ext uri="{FF2B5EF4-FFF2-40B4-BE49-F238E27FC236}">
                <a16:creationId xmlns:a16="http://schemas.microsoft.com/office/drawing/2014/main" id="{4B2DCCC9-4B1C-0ACF-763C-E11652F32F2C}"/>
              </a:ext>
            </a:extLst>
          </p:cNvPr>
          <p:cNvSpPr txBox="1"/>
          <p:nvPr/>
        </p:nvSpPr>
        <p:spPr>
          <a:xfrm>
            <a:off x="534389" y="6431541"/>
            <a:ext cx="10625408" cy="553998"/>
          </a:xfrm>
          <a:prstGeom prst="rect">
            <a:avLst/>
          </a:prstGeom>
          <a:noFill/>
        </p:spPr>
        <p:txBody>
          <a:bodyPr wrap="square">
            <a:spAutoFit/>
          </a:bodyPr>
          <a:lstStyle/>
          <a:p>
            <a:pPr algn="ctr"/>
            <a:r>
              <a:rPr lang="en-US" sz="1000" dirty="0">
                <a:solidFill>
                  <a:schemeClr val="bg1">
                    <a:lumMod val="75000"/>
                  </a:schemeClr>
                </a:solidFill>
              </a:rPr>
              <a:t>Source: Gemini Robotics Team, </a:t>
            </a:r>
            <a:r>
              <a:rPr lang="en-US" sz="1000" dirty="0" err="1">
                <a:solidFill>
                  <a:schemeClr val="bg1">
                    <a:lumMod val="75000"/>
                  </a:schemeClr>
                </a:solidFill>
              </a:rPr>
              <a:t>Saminda</a:t>
            </a:r>
            <a:r>
              <a:rPr lang="en-US" sz="1000" dirty="0">
                <a:solidFill>
                  <a:schemeClr val="bg1">
                    <a:lumMod val="75000"/>
                  </a:schemeClr>
                </a:solidFill>
              </a:rPr>
              <a:t> </a:t>
            </a:r>
            <a:r>
              <a:rPr lang="en-US" sz="1000" dirty="0" err="1">
                <a:solidFill>
                  <a:schemeClr val="bg1">
                    <a:lumMod val="75000"/>
                  </a:schemeClr>
                </a:solidFill>
              </a:rPr>
              <a:t>Abeyruwan</a:t>
            </a:r>
            <a:r>
              <a:rPr lang="en-US" sz="1000" dirty="0">
                <a:solidFill>
                  <a:schemeClr val="bg1">
                    <a:lumMod val="75000"/>
                  </a:schemeClr>
                </a:solidFill>
              </a:rPr>
              <a:t>, Joshua Ainslie, Jean-Baptiste </a:t>
            </a:r>
            <a:r>
              <a:rPr lang="en-US" sz="1000" dirty="0" err="1">
                <a:solidFill>
                  <a:schemeClr val="bg1">
                    <a:lumMod val="75000"/>
                  </a:schemeClr>
                </a:solidFill>
              </a:rPr>
              <a:t>Alayrac</a:t>
            </a:r>
            <a:r>
              <a:rPr lang="en-US" sz="1000" dirty="0">
                <a:solidFill>
                  <a:schemeClr val="bg1">
                    <a:lumMod val="75000"/>
                  </a:schemeClr>
                </a:solidFill>
              </a:rPr>
              <a:t>, Montserrat Gonzalez Arenas, Travis Armstrong, Ashwin Balakrishna et al.(2025) </a:t>
            </a:r>
            <a:br>
              <a:rPr lang="en-US" sz="1000" dirty="0">
                <a:solidFill>
                  <a:schemeClr val="bg1">
                    <a:lumMod val="75000"/>
                  </a:schemeClr>
                </a:solidFill>
              </a:rPr>
            </a:br>
            <a:r>
              <a:rPr lang="en-US" sz="1000" dirty="0">
                <a:solidFill>
                  <a:schemeClr val="bg1">
                    <a:lumMod val="75000"/>
                  </a:schemeClr>
                </a:solidFill>
              </a:rPr>
              <a:t>"Gemini robotics: Bringing ai into the physical world." </a:t>
            </a:r>
            <a:r>
              <a:rPr lang="en-US" sz="1000" dirty="0" err="1">
                <a:solidFill>
                  <a:schemeClr val="bg1">
                    <a:lumMod val="75000"/>
                  </a:schemeClr>
                </a:solidFill>
              </a:rPr>
              <a:t>arXiv</a:t>
            </a:r>
            <a:r>
              <a:rPr lang="en-US" sz="1000" dirty="0">
                <a:solidFill>
                  <a:schemeClr val="bg1">
                    <a:lumMod val="75000"/>
                  </a:schemeClr>
                </a:solidFill>
              </a:rPr>
              <a:t> preprint arXiv:2503.20020 (2025).</a:t>
            </a:r>
          </a:p>
          <a:p>
            <a:pPr algn="ct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B669C2DA-1AC8-0114-09F3-4ED37DA9F1A6}"/>
              </a:ext>
            </a:extLst>
          </p:cNvPr>
          <p:cNvPicPr>
            <a:picLocks noChangeAspect="1"/>
          </p:cNvPicPr>
          <p:nvPr/>
        </p:nvPicPr>
        <p:blipFill>
          <a:blip r:embed="rId2"/>
          <a:stretch>
            <a:fillRect/>
          </a:stretch>
        </p:blipFill>
        <p:spPr>
          <a:xfrm>
            <a:off x="1032203" y="1205573"/>
            <a:ext cx="9816611" cy="5229263"/>
          </a:xfrm>
          <a:prstGeom prst="rect">
            <a:avLst/>
          </a:prstGeom>
        </p:spPr>
      </p:pic>
    </p:spTree>
    <p:extLst>
      <p:ext uri="{BB962C8B-B14F-4D97-AF65-F5344CB8AC3E}">
        <p14:creationId xmlns:p14="http://schemas.microsoft.com/office/powerpoint/2010/main" val="29453217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0F6AE-77D6-060D-16EF-91F63DA859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71EC41-4F6B-8749-0FBC-D494CB988104}"/>
              </a:ext>
            </a:extLst>
          </p:cNvPr>
          <p:cNvSpPr>
            <a:spLocks noGrp="1"/>
          </p:cNvSpPr>
          <p:nvPr>
            <p:ph type="title"/>
          </p:nvPr>
        </p:nvSpPr>
        <p:spPr>
          <a:xfrm>
            <a:off x="534389" y="0"/>
            <a:ext cx="11222181" cy="1577004"/>
          </a:xfrm>
        </p:spPr>
        <p:txBody>
          <a:bodyPr>
            <a:noAutofit/>
          </a:bodyPr>
          <a:lstStyle/>
          <a:p>
            <a:r>
              <a:rPr lang="en-US" dirty="0"/>
              <a:t>Gemini Robotics Models: </a:t>
            </a:r>
            <a:br>
              <a:rPr lang="en-US" dirty="0"/>
            </a:br>
            <a:r>
              <a:rPr lang="en-US" dirty="0"/>
              <a:t>Architecture, Input and Output</a:t>
            </a:r>
          </a:p>
        </p:txBody>
      </p:sp>
      <p:sp>
        <p:nvSpPr>
          <p:cNvPr id="4" name="Slide Number Placeholder 3">
            <a:extLst>
              <a:ext uri="{FF2B5EF4-FFF2-40B4-BE49-F238E27FC236}">
                <a16:creationId xmlns:a16="http://schemas.microsoft.com/office/drawing/2014/main" id="{BA36ACE5-A9BA-59BC-75EE-7F4C63E1314A}"/>
              </a:ext>
            </a:extLst>
          </p:cNvPr>
          <p:cNvSpPr>
            <a:spLocks noGrp="1"/>
          </p:cNvSpPr>
          <p:nvPr>
            <p:ph type="sldNum" sz="quarter" idx="12"/>
          </p:nvPr>
        </p:nvSpPr>
        <p:spPr/>
        <p:txBody>
          <a:bodyPr/>
          <a:lstStyle/>
          <a:p>
            <a:fld id="{5D6FF71F-CF6A-4C46-8F9B-61D49EEA70E3}" type="slidenum">
              <a:rPr lang="en-US" smtClean="0"/>
              <a:t>89</a:t>
            </a:fld>
            <a:endParaRPr lang="en-US"/>
          </a:p>
        </p:txBody>
      </p:sp>
      <p:sp>
        <p:nvSpPr>
          <p:cNvPr id="3" name="TextBox 2">
            <a:extLst>
              <a:ext uri="{FF2B5EF4-FFF2-40B4-BE49-F238E27FC236}">
                <a16:creationId xmlns:a16="http://schemas.microsoft.com/office/drawing/2014/main" id="{3683997A-FDEA-34B7-4C4A-B4CAF99B8721}"/>
              </a:ext>
            </a:extLst>
          </p:cNvPr>
          <p:cNvSpPr txBox="1"/>
          <p:nvPr/>
        </p:nvSpPr>
        <p:spPr>
          <a:xfrm>
            <a:off x="534389" y="6431541"/>
            <a:ext cx="10625408" cy="553998"/>
          </a:xfrm>
          <a:prstGeom prst="rect">
            <a:avLst/>
          </a:prstGeom>
          <a:noFill/>
        </p:spPr>
        <p:txBody>
          <a:bodyPr wrap="square">
            <a:spAutoFit/>
          </a:bodyPr>
          <a:lstStyle/>
          <a:p>
            <a:pPr algn="ctr"/>
            <a:r>
              <a:rPr lang="en-US" sz="1000" dirty="0">
                <a:solidFill>
                  <a:schemeClr val="bg1">
                    <a:lumMod val="75000"/>
                  </a:schemeClr>
                </a:solidFill>
              </a:rPr>
              <a:t>Source: Gemini Robotics Team, </a:t>
            </a:r>
            <a:r>
              <a:rPr lang="en-US" sz="1000" dirty="0" err="1">
                <a:solidFill>
                  <a:schemeClr val="bg1">
                    <a:lumMod val="75000"/>
                  </a:schemeClr>
                </a:solidFill>
              </a:rPr>
              <a:t>Saminda</a:t>
            </a:r>
            <a:r>
              <a:rPr lang="en-US" sz="1000" dirty="0">
                <a:solidFill>
                  <a:schemeClr val="bg1">
                    <a:lumMod val="75000"/>
                  </a:schemeClr>
                </a:solidFill>
              </a:rPr>
              <a:t> </a:t>
            </a:r>
            <a:r>
              <a:rPr lang="en-US" sz="1000" dirty="0" err="1">
                <a:solidFill>
                  <a:schemeClr val="bg1">
                    <a:lumMod val="75000"/>
                  </a:schemeClr>
                </a:solidFill>
              </a:rPr>
              <a:t>Abeyruwan</a:t>
            </a:r>
            <a:r>
              <a:rPr lang="en-US" sz="1000" dirty="0">
                <a:solidFill>
                  <a:schemeClr val="bg1">
                    <a:lumMod val="75000"/>
                  </a:schemeClr>
                </a:solidFill>
              </a:rPr>
              <a:t>, Joshua Ainslie, Jean-Baptiste </a:t>
            </a:r>
            <a:r>
              <a:rPr lang="en-US" sz="1000" dirty="0" err="1">
                <a:solidFill>
                  <a:schemeClr val="bg1">
                    <a:lumMod val="75000"/>
                  </a:schemeClr>
                </a:solidFill>
              </a:rPr>
              <a:t>Alayrac</a:t>
            </a:r>
            <a:r>
              <a:rPr lang="en-US" sz="1000" dirty="0">
                <a:solidFill>
                  <a:schemeClr val="bg1">
                    <a:lumMod val="75000"/>
                  </a:schemeClr>
                </a:solidFill>
              </a:rPr>
              <a:t>, Montserrat Gonzalez Arenas, Travis Armstrong, Ashwin Balakrishna et al.(2025) </a:t>
            </a:r>
            <a:br>
              <a:rPr lang="en-US" sz="1000" dirty="0">
                <a:solidFill>
                  <a:schemeClr val="bg1">
                    <a:lumMod val="75000"/>
                  </a:schemeClr>
                </a:solidFill>
              </a:rPr>
            </a:br>
            <a:r>
              <a:rPr lang="en-US" sz="1000" dirty="0">
                <a:solidFill>
                  <a:schemeClr val="bg1">
                    <a:lumMod val="75000"/>
                  </a:schemeClr>
                </a:solidFill>
              </a:rPr>
              <a:t>"Gemini robotics: Bringing ai into the physical world." </a:t>
            </a:r>
            <a:r>
              <a:rPr lang="en-US" sz="1000" dirty="0" err="1">
                <a:solidFill>
                  <a:schemeClr val="bg1">
                    <a:lumMod val="75000"/>
                  </a:schemeClr>
                </a:solidFill>
              </a:rPr>
              <a:t>arXiv</a:t>
            </a:r>
            <a:r>
              <a:rPr lang="en-US" sz="1000" dirty="0">
                <a:solidFill>
                  <a:schemeClr val="bg1">
                    <a:lumMod val="75000"/>
                  </a:schemeClr>
                </a:solidFill>
              </a:rPr>
              <a:t> preprint arXiv:2503.20020 (2025).</a:t>
            </a:r>
          </a:p>
          <a:p>
            <a:pPr algn="ctr"/>
            <a:endParaRPr lang="en-US" sz="1000" dirty="0">
              <a:solidFill>
                <a:schemeClr val="bg1">
                  <a:lumMod val="75000"/>
                </a:schemeClr>
              </a:solidFill>
            </a:endParaRPr>
          </a:p>
        </p:txBody>
      </p:sp>
      <p:pic>
        <p:nvPicPr>
          <p:cNvPr id="9" name="Picture 8">
            <a:extLst>
              <a:ext uri="{FF2B5EF4-FFF2-40B4-BE49-F238E27FC236}">
                <a16:creationId xmlns:a16="http://schemas.microsoft.com/office/drawing/2014/main" id="{1C72610F-6FB8-B089-4A8C-2161900BC0E3}"/>
              </a:ext>
            </a:extLst>
          </p:cNvPr>
          <p:cNvPicPr>
            <a:picLocks noChangeAspect="1"/>
          </p:cNvPicPr>
          <p:nvPr/>
        </p:nvPicPr>
        <p:blipFill>
          <a:blip r:embed="rId2"/>
          <a:stretch>
            <a:fillRect/>
          </a:stretch>
        </p:blipFill>
        <p:spPr>
          <a:xfrm>
            <a:off x="151852" y="1816659"/>
            <a:ext cx="11888295" cy="4431241"/>
          </a:xfrm>
          <a:prstGeom prst="rect">
            <a:avLst/>
          </a:prstGeom>
        </p:spPr>
      </p:pic>
    </p:spTree>
    <p:extLst>
      <p:ext uri="{BB962C8B-B14F-4D97-AF65-F5344CB8AC3E}">
        <p14:creationId xmlns:p14="http://schemas.microsoft.com/office/powerpoint/2010/main" val="702524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9</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914400" y="125760"/>
            <a:ext cx="10245397" cy="6334650"/>
          </a:xfrm>
        </p:spPr>
        <p:txBody>
          <a:bodyPr/>
          <a:lstStyle/>
          <a:p>
            <a:r>
              <a:rPr lang="en-US" sz="7200" dirty="0">
                <a:solidFill>
                  <a:srgbClr val="FF0000"/>
                </a:solidFill>
              </a:rPr>
              <a:t>Artificial Intelligence: </a:t>
            </a:r>
            <a:br>
              <a:rPr lang="en-US" sz="7200" dirty="0">
                <a:solidFill>
                  <a:srgbClr val="FF0000"/>
                </a:solidFill>
              </a:rPr>
            </a:br>
            <a:r>
              <a:rPr lang="en-US" sz="7200" dirty="0">
                <a:solidFill>
                  <a:srgbClr val="FF0000"/>
                </a:solidFill>
              </a:rPr>
              <a:t>Communicating, perceiving, </a:t>
            </a:r>
            <a:br>
              <a:rPr lang="en-US" sz="7200" dirty="0">
                <a:solidFill>
                  <a:srgbClr val="FF0000"/>
                </a:solidFill>
              </a:rPr>
            </a:br>
            <a:r>
              <a:rPr lang="en-US" sz="7200" dirty="0">
                <a:solidFill>
                  <a:srgbClr val="FF0000"/>
                </a:solidFill>
              </a:rPr>
              <a:t>and acting</a:t>
            </a:r>
          </a:p>
        </p:txBody>
      </p:sp>
    </p:spTree>
    <p:extLst>
      <p:ext uri="{BB962C8B-B14F-4D97-AF65-F5344CB8AC3E}">
        <p14:creationId xmlns:p14="http://schemas.microsoft.com/office/powerpoint/2010/main" val="8838306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6C099-CC60-3A89-18CA-63705E56B8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D71D73-ED4F-353E-5DF5-66E5D97FD52B}"/>
              </a:ext>
            </a:extLst>
          </p:cNvPr>
          <p:cNvSpPr>
            <a:spLocks noGrp="1"/>
          </p:cNvSpPr>
          <p:nvPr>
            <p:ph type="title"/>
          </p:nvPr>
        </p:nvSpPr>
        <p:spPr>
          <a:xfrm>
            <a:off x="534389" y="108139"/>
            <a:ext cx="11222181" cy="634981"/>
          </a:xfrm>
        </p:spPr>
        <p:txBody>
          <a:bodyPr>
            <a:noAutofit/>
          </a:bodyPr>
          <a:lstStyle/>
          <a:p>
            <a:r>
              <a:rPr lang="en-US" sz="4200" dirty="0"/>
              <a:t>World Foundation Model Platform for Physical AI</a:t>
            </a:r>
          </a:p>
        </p:txBody>
      </p:sp>
      <p:sp>
        <p:nvSpPr>
          <p:cNvPr id="4" name="Slide Number Placeholder 3">
            <a:extLst>
              <a:ext uri="{FF2B5EF4-FFF2-40B4-BE49-F238E27FC236}">
                <a16:creationId xmlns:a16="http://schemas.microsoft.com/office/drawing/2014/main" id="{4341E79F-D710-C0D9-B83B-1B25C37540B5}"/>
              </a:ext>
            </a:extLst>
          </p:cNvPr>
          <p:cNvSpPr>
            <a:spLocks noGrp="1"/>
          </p:cNvSpPr>
          <p:nvPr>
            <p:ph type="sldNum" sz="quarter" idx="12"/>
          </p:nvPr>
        </p:nvSpPr>
        <p:spPr/>
        <p:txBody>
          <a:bodyPr/>
          <a:lstStyle/>
          <a:p>
            <a:fld id="{5D6FF71F-CF6A-4C46-8F9B-61D49EEA70E3}" type="slidenum">
              <a:rPr lang="en-US" smtClean="0"/>
              <a:t>90</a:t>
            </a:fld>
            <a:endParaRPr lang="en-US"/>
          </a:p>
        </p:txBody>
      </p:sp>
      <p:sp>
        <p:nvSpPr>
          <p:cNvPr id="3" name="TextBox 2">
            <a:extLst>
              <a:ext uri="{FF2B5EF4-FFF2-40B4-BE49-F238E27FC236}">
                <a16:creationId xmlns:a16="http://schemas.microsoft.com/office/drawing/2014/main" id="{85D369EF-B88F-CCC9-CC28-15CC923C9D7D}"/>
              </a:ext>
            </a:extLst>
          </p:cNvPr>
          <p:cNvSpPr txBox="1"/>
          <p:nvPr/>
        </p:nvSpPr>
        <p:spPr>
          <a:xfrm>
            <a:off x="534389" y="6431541"/>
            <a:ext cx="10625408" cy="400110"/>
          </a:xfrm>
          <a:prstGeom prst="rect">
            <a:avLst/>
          </a:prstGeom>
          <a:noFill/>
        </p:spPr>
        <p:txBody>
          <a:bodyPr wrap="square">
            <a:spAutoFit/>
          </a:bodyPr>
          <a:lstStyle/>
          <a:p>
            <a:pPr algn="ctr"/>
            <a:r>
              <a:rPr lang="en-US" sz="1000" dirty="0">
                <a:solidFill>
                  <a:schemeClr val="bg1">
                    <a:lumMod val="75000"/>
                  </a:schemeClr>
                </a:solidFill>
              </a:rPr>
              <a:t>Source: Agarwal, Niket, Arslan Ali, Maciej Bala, Yogesh Balaji, Erik Barker, Tiffany Cai, </a:t>
            </a:r>
            <a:r>
              <a:rPr lang="en-US" sz="1000" dirty="0" err="1">
                <a:solidFill>
                  <a:schemeClr val="bg1">
                    <a:lumMod val="75000"/>
                  </a:schemeClr>
                </a:solidFill>
              </a:rPr>
              <a:t>Prithvijit</a:t>
            </a:r>
            <a:r>
              <a:rPr lang="en-US" sz="1000" dirty="0">
                <a:solidFill>
                  <a:schemeClr val="bg1">
                    <a:lumMod val="75000"/>
                  </a:schemeClr>
                </a:solidFill>
              </a:rPr>
              <a:t> Chattopadhyay et al. "Cosmos world foundation model platform for physical ai." </a:t>
            </a:r>
            <a:br>
              <a:rPr lang="en-US" sz="1000" dirty="0">
                <a:solidFill>
                  <a:schemeClr val="bg1">
                    <a:lumMod val="75000"/>
                  </a:schemeClr>
                </a:solidFill>
              </a:rPr>
            </a:br>
            <a:r>
              <a:rPr lang="en-US" sz="1000" dirty="0" err="1">
                <a:solidFill>
                  <a:schemeClr val="bg1">
                    <a:lumMod val="75000"/>
                  </a:schemeClr>
                </a:solidFill>
              </a:rPr>
              <a:t>arXiv</a:t>
            </a:r>
            <a:r>
              <a:rPr lang="en-US" sz="1000" dirty="0">
                <a:solidFill>
                  <a:schemeClr val="bg1">
                    <a:lumMod val="75000"/>
                  </a:schemeClr>
                </a:solidFill>
              </a:rPr>
              <a:t> preprint arXiv:2501.03575 (2025).</a:t>
            </a:r>
          </a:p>
        </p:txBody>
      </p:sp>
      <p:pic>
        <p:nvPicPr>
          <p:cNvPr id="6" name="Picture 5">
            <a:extLst>
              <a:ext uri="{FF2B5EF4-FFF2-40B4-BE49-F238E27FC236}">
                <a16:creationId xmlns:a16="http://schemas.microsoft.com/office/drawing/2014/main" id="{C6CCC2B8-06E0-BEBD-B5B3-6130D2AED8EC}"/>
              </a:ext>
            </a:extLst>
          </p:cNvPr>
          <p:cNvPicPr>
            <a:picLocks noChangeAspect="1"/>
          </p:cNvPicPr>
          <p:nvPr/>
        </p:nvPicPr>
        <p:blipFill>
          <a:blip r:embed="rId2"/>
          <a:stretch>
            <a:fillRect/>
          </a:stretch>
        </p:blipFill>
        <p:spPr>
          <a:xfrm>
            <a:off x="763778" y="808471"/>
            <a:ext cx="10664443" cy="5623070"/>
          </a:xfrm>
          <a:prstGeom prst="rect">
            <a:avLst/>
          </a:prstGeom>
        </p:spPr>
      </p:pic>
    </p:spTree>
    <p:extLst>
      <p:ext uri="{BB962C8B-B14F-4D97-AF65-F5344CB8AC3E}">
        <p14:creationId xmlns:p14="http://schemas.microsoft.com/office/powerpoint/2010/main" val="33428473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E3A5B-8329-7261-52C2-1217B80682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FDFB7E-DBF5-8D49-8E3C-1B28CB438765}"/>
              </a:ext>
            </a:extLst>
          </p:cNvPr>
          <p:cNvSpPr>
            <a:spLocks noGrp="1"/>
          </p:cNvSpPr>
          <p:nvPr>
            <p:ph type="title"/>
          </p:nvPr>
        </p:nvSpPr>
        <p:spPr>
          <a:xfrm>
            <a:off x="534389" y="108139"/>
            <a:ext cx="11222181" cy="1271210"/>
          </a:xfrm>
        </p:spPr>
        <p:txBody>
          <a:bodyPr>
            <a:noAutofit/>
          </a:bodyPr>
          <a:lstStyle/>
          <a:p>
            <a:r>
              <a:rPr lang="en-US" sz="4200" dirty="0"/>
              <a:t>NVIDIA Cosmos</a:t>
            </a:r>
            <a:br>
              <a:rPr lang="en-US" sz="4200" dirty="0"/>
            </a:br>
            <a:r>
              <a:rPr lang="en-US" sz="4200" dirty="0"/>
              <a:t>World Foundation Model Platform for Physical AI</a:t>
            </a:r>
          </a:p>
        </p:txBody>
      </p:sp>
      <p:sp>
        <p:nvSpPr>
          <p:cNvPr id="4" name="Slide Number Placeholder 3">
            <a:extLst>
              <a:ext uri="{FF2B5EF4-FFF2-40B4-BE49-F238E27FC236}">
                <a16:creationId xmlns:a16="http://schemas.microsoft.com/office/drawing/2014/main" id="{6CAA721C-15D0-6452-6DE2-0512A5E6201C}"/>
              </a:ext>
            </a:extLst>
          </p:cNvPr>
          <p:cNvSpPr>
            <a:spLocks noGrp="1"/>
          </p:cNvSpPr>
          <p:nvPr>
            <p:ph type="sldNum" sz="quarter" idx="12"/>
          </p:nvPr>
        </p:nvSpPr>
        <p:spPr/>
        <p:txBody>
          <a:bodyPr/>
          <a:lstStyle/>
          <a:p>
            <a:fld id="{5D6FF71F-CF6A-4C46-8F9B-61D49EEA70E3}" type="slidenum">
              <a:rPr lang="en-US" smtClean="0"/>
              <a:t>91</a:t>
            </a:fld>
            <a:endParaRPr lang="en-US"/>
          </a:p>
        </p:txBody>
      </p:sp>
      <p:sp>
        <p:nvSpPr>
          <p:cNvPr id="3" name="TextBox 2">
            <a:extLst>
              <a:ext uri="{FF2B5EF4-FFF2-40B4-BE49-F238E27FC236}">
                <a16:creationId xmlns:a16="http://schemas.microsoft.com/office/drawing/2014/main" id="{4E460EE7-9201-2779-CAB2-CA7D7FEC028B}"/>
              </a:ext>
            </a:extLst>
          </p:cNvPr>
          <p:cNvSpPr txBox="1"/>
          <p:nvPr/>
        </p:nvSpPr>
        <p:spPr>
          <a:xfrm>
            <a:off x="534389" y="6431541"/>
            <a:ext cx="10625408" cy="400110"/>
          </a:xfrm>
          <a:prstGeom prst="rect">
            <a:avLst/>
          </a:prstGeom>
          <a:noFill/>
        </p:spPr>
        <p:txBody>
          <a:bodyPr wrap="square">
            <a:spAutoFit/>
          </a:bodyPr>
          <a:lstStyle/>
          <a:p>
            <a:pPr algn="ctr"/>
            <a:r>
              <a:rPr lang="en-US" sz="1000" dirty="0">
                <a:solidFill>
                  <a:schemeClr val="bg1">
                    <a:lumMod val="75000"/>
                  </a:schemeClr>
                </a:solidFill>
              </a:rPr>
              <a:t>Source: Agarwal, Niket, Arslan Ali, Maciej Bala, Yogesh Balaji, Erik Barker, Tiffany Cai, </a:t>
            </a:r>
            <a:r>
              <a:rPr lang="en-US" sz="1000" dirty="0" err="1">
                <a:solidFill>
                  <a:schemeClr val="bg1">
                    <a:lumMod val="75000"/>
                  </a:schemeClr>
                </a:solidFill>
              </a:rPr>
              <a:t>Prithvijit</a:t>
            </a:r>
            <a:r>
              <a:rPr lang="en-US" sz="1000" dirty="0">
                <a:solidFill>
                  <a:schemeClr val="bg1">
                    <a:lumMod val="75000"/>
                  </a:schemeClr>
                </a:solidFill>
              </a:rPr>
              <a:t> Chattopadhyay et al. "Cosmos world foundation model platform for physical ai." </a:t>
            </a:r>
            <a:br>
              <a:rPr lang="en-US" sz="1000" dirty="0">
                <a:solidFill>
                  <a:schemeClr val="bg1">
                    <a:lumMod val="75000"/>
                  </a:schemeClr>
                </a:solidFill>
              </a:rPr>
            </a:br>
            <a:r>
              <a:rPr lang="en-US" sz="1000" dirty="0" err="1">
                <a:solidFill>
                  <a:schemeClr val="bg1">
                    <a:lumMod val="75000"/>
                  </a:schemeClr>
                </a:solidFill>
              </a:rPr>
              <a:t>arXiv</a:t>
            </a:r>
            <a:r>
              <a:rPr lang="en-US" sz="1000" dirty="0">
                <a:solidFill>
                  <a:schemeClr val="bg1">
                    <a:lumMod val="75000"/>
                  </a:schemeClr>
                </a:solidFill>
              </a:rPr>
              <a:t> preprint arXiv:2501.03575 (2025).,  </a:t>
            </a:r>
            <a:r>
              <a:rPr lang="en-US" sz="1000" dirty="0">
                <a:solidFill>
                  <a:schemeClr val="bg1">
                    <a:lumMod val="75000"/>
                  </a:schemeClr>
                </a:solidFill>
                <a:hlinkClick r:id="rId2"/>
              </a:rPr>
              <a:t>https://research.nvidia.com/labs/dir/cosmos-predict1/</a:t>
            </a: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EE0D3712-F998-08A7-8BD6-121DAD09E174}"/>
              </a:ext>
            </a:extLst>
          </p:cNvPr>
          <p:cNvPicPr>
            <a:picLocks noChangeAspect="1"/>
          </p:cNvPicPr>
          <p:nvPr/>
        </p:nvPicPr>
        <p:blipFill>
          <a:blip r:embed="rId3"/>
          <a:stretch>
            <a:fillRect/>
          </a:stretch>
        </p:blipFill>
        <p:spPr>
          <a:xfrm>
            <a:off x="534389" y="2114040"/>
            <a:ext cx="11047960" cy="3713513"/>
          </a:xfrm>
          <a:prstGeom prst="rect">
            <a:avLst/>
          </a:prstGeom>
        </p:spPr>
      </p:pic>
    </p:spTree>
    <p:extLst>
      <p:ext uri="{BB962C8B-B14F-4D97-AF65-F5344CB8AC3E}">
        <p14:creationId xmlns:p14="http://schemas.microsoft.com/office/powerpoint/2010/main" val="20991231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B4838-B88F-1200-26CC-0DC8F4880E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03B506-6FC9-CEBD-3F51-8B7568234D34}"/>
              </a:ext>
            </a:extLst>
          </p:cNvPr>
          <p:cNvSpPr>
            <a:spLocks noGrp="1"/>
          </p:cNvSpPr>
          <p:nvPr>
            <p:ph type="title"/>
          </p:nvPr>
        </p:nvSpPr>
        <p:spPr>
          <a:xfrm>
            <a:off x="534389" y="108139"/>
            <a:ext cx="11222181" cy="634981"/>
          </a:xfrm>
        </p:spPr>
        <p:txBody>
          <a:bodyPr>
            <a:noAutofit/>
          </a:bodyPr>
          <a:lstStyle/>
          <a:p>
            <a:r>
              <a:rPr lang="en-US" sz="4400" dirty="0"/>
              <a:t>Foundation Models in Robotics</a:t>
            </a:r>
          </a:p>
        </p:txBody>
      </p:sp>
      <p:sp>
        <p:nvSpPr>
          <p:cNvPr id="4" name="Slide Number Placeholder 3">
            <a:extLst>
              <a:ext uri="{FF2B5EF4-FFF2-40B4-BE49-F238E27FC236}">
                <a16:creationId xmlns:a16="http://schemas.microsoft.com/office/drawing/2014/main" id="{049001D1-94AF-39C6-0338-48C34A057B60}"/>
              </a:ext>
            </a:extLst>
          </p:cNvPr>
          <p:cNvSpPr>
            <a:spLocks noGrp="1"/>
          </p:cNvSpPr>
          <p:nvPr>
            <p:ph type="sldNum" sz="quarter" idx="12"/>
          </p:nvPr>
        </p:nvSpPr>
        <p:spPr/>
        <p:txBody>
          <a:bodyPr/>
          <a:lstStyle/>
          <a:p>
            <a:fld id="{5D6FF71F-CF6A-4C46-8F9B-61D49EEA70E3}" type="slidenum">
              <a:rPr lang="en-US" smtClean="0"/>
              <a:t>92</a:t>
            </a:fld>
            <a:endParaRPr lang="en-US"/>
          </a:p>
        </p:txBody>
      </p:sp>
      <p:sp>
        <p:nvSpPr>
          <p:cNvPr id="3" name="TextBox 2">
            <a:extLst>
              <a:ext uri="{FF2B5EF4-FFF2-40B4-BE49-F238E27FC236}">
                <a16:creationId xmlns:a16="http://schemas.microsoft.com/office/drawing/2014/main" id="{21BD9D53-484E-6719-1EA0-7BEF293F07B1}"/>
              </a:ext>
            </a:extLst>
          </p:cNvPr>
          <p:cNvSpPr txBox="1"/>
          <p:nvPr/>
        </p:nvSpPr>
        <p:spPr>
          <a:xfrm>
            <a:off x="534389" y="6431541"/>
            <a:ext cx="10625408" cy="400110"/>
          </a:xfrm>
          <a:prstGeom prst="rect">
            <a:avLst/>
          </a:prstGeom>
          <a:noFill/>
        </p:spPr>
        <p:txBody>
          <a:bodyPr wrap="square">
            <a:spAutoFit/>
          </a:bodyPr>
          <a:lstStyle/>
          <a:p>
            <a:pPr algn="ctr"/>
            <a:r>
              <a:rPr lang="en-US" sz="1000" dirty="0">
                <a:solidFill>
                  <a:schemeClr val="bg1">
                    <a:lumMod val="75000"/>
                  </a:schemeClr>
                </a:solidFill>
              </a:rPr>
              <a:t>Source: Firoozi, Roya, Johnathan Tucker, Stephen Tian, Anirudha Majumdar, </a:t>
            </a:r>
            <a:r>
              <a:rPr lang="en-US" sz="1000" dirty="0" err="1">
                <a:solidFill>
                  <a:schemeClr val="bg1">
                    <a:lumMod val="75000"/>
                  </a:schemeClr>
                </a:solidFill>
              </a:rPr>
              <a:t>Jiankai</a:t>
            </a:r>
            <a:r>
              <a:rPr lang="en-US" sz="1000" dirty="0">
                <a:solidFill>
                  <a:schemeClr val="bg1">
                    <a:lumMod val="75000"/>
                  </a:schemeClr>
                </a:solidFill>
              </a:rPr>
              <a:t> Sun, </a:t>
            </a:r>
            <a:r>
              <a:rPr lang="en-US" sz="1000" dirty="0" err="1">
                <a:solidFill>
                  <a:schemeClr val="bg1">
                    <a:lumMod val="75000"/>
                  </a:schemeClr>
                </a:solidFill>
              </a:rPr>
              <a:t>Weiyu</a:t>
            </a:r>
            <a:r>
              <a:rPr lang="en-US" sz="1000" dirty="0">
                <a:solidFill>
                  <a:schemeClr val="bg1">
                    <a:lumMod val="75000"/>
                  </a:schemeClr>
                </a:solidFill>
              </a:rPr>
              <a:t> Liu, Yuke Zhu et al. "Foundation models in robotics: Applications, challenges, and the future.</a:t>
            </a:r>
            <a:br>
              <a:rPr lang="en-US" sz="1000" dirty="0">
                <a:solidFill>
                  <a:schemeClr val="bg1">
                    <a:lumMod val="75000"/>
                  </a:schemeClr>
                </a:solidFill>
              </a:rPr>
            </a:br>
            <a:r>
              <a:rPr lang="en-US" sz="1000" dirty="0">
                <a:solidFill>
                  <a:schemeClr val="bg1">
                    <a:lumMod val="75000"/>
                  </a:schemeClr>
                </a:solidFill>
              </a:rPr>
              <a:t>" The International Journal of Robotics Research 44, no. 5 (2025): 701-739.</a:t>
            </a:r>
          </a:p>
        </p:txBody>
      </p:sp>
      <p:pic>
        <p:nvPicPr>
          <p:cNvPr id="7" name="Picture 6">
            <a:extLst>
              <a:ext uri="{FF2B5EF4-FFF2-40B4-BE49-F238E27FC236}">
                <a16:creationId xmlns:a16="http://schemas.microsoft.com/office/drawing/2014/main" id="{A94FDE2D-CFE0-9553-3AD5-EB6AD0268DA6}"/>
              </a:ext>
            </a:extLst>
          </p:cNvPr>
          <p:cNvPicPr>
            <a:picLocks noChangeAspect="1"/>
          </p:cNvPicPr>
          <p:nvPr/>
        </p:nvPicPr>
        <p:blipFill>
          <a:blip r:embed="rId2"/>
          <a:stretch>
            <a:fillRect/>
          </a:stretch>
        </p:blipFill>
        <p:spPr>
          <a:xfrm>
            <a:off x="894193" y="764552"/>
            <a:ext cx="10502572" cy="5645557"/>
          </a:xfrm>
          <a:prstGeom prst="rect">
            <a:avLst/>
          </a:prstGeom>
        </p:spPr>
      </p:pic>
    </p:spTree>
    <p:extLst>
      <p:ext uri="{BB962C8B-B14F-4D97-AF65-F5344CB8AC3E}">
        <p14:creationId xmlns:p14="http://schemas.microsoft.com/office/powerpoint/2010/main" val="40170855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FE6B9-78E1-E28F-B12E-7B3A898154D3}"/>
              </a:ext>
            </a:extLst>
          </p:cNvPr>
          <p:cNvSpPr>
            <a:spLocks noGrp="1"/>
          </p:cNvSpPr>
          <p:nvPr>
            <p:ph type="title"/>
          </p:nvPr>
        </p:nvSpPr>
        <p:spPr>
          <a:xfrm>
            <a:off x="534389" y="108139"/>
            <a:ext cx="11222181" cy="1028330"/>
          </a:xfrm>
        </p:spPr>
        <p:txBody>
          <a:bodyPr>
            <a:noAutofit/>
          </a:bodyPr>
          <a:lstStyle/>
          <a:p>
            <a:r>
              <a:rPr lang="en-US" sz="4400" dirty="0"/>
              <a:t>Robotics and Embodied AI</a:t>
            </a:r>
          </a:p>
        </p:txBody>
      </p:sp>
      <p:sp>
        <p:nvSpPr>
          <p:cNvPr id="4" name="Slide Number Placeholder 3">
            <a:extLst>
              <a:ext uri="{FF2B5EF4-FFF2-40B4-BE49-F238E27FC236}">
                <a16:creationId xmlns:a16="http://schemas.microsoft.com/office/drawing/2014/main" id="{9D2FA13A-A72E-8323-E636-F57F6B5745FB}"/>
              </a:ext>
            </a:extLst>
          </p:cNvPr>
          <p:cNvSpPr>
            <a:spLocks noGrp="1"/>
          </p:cNvSpPr>
          <p:nvPr>
            <p:ph type="sldNum" sz="quarter" idx="12"/>
          </p:nvPr>
        </p:nvSpPr>
        <p:spPr/>
        <p:txBody>
          <a:bodyPr/>
          <a:lstStyle/>
          <a:p>
            <a:fld id="{5D6FF71F-CF6A-4C46-8F9B-61D49EEA70E3}" type="slidenum">
              <a:rPr lang="en-US" smtClean="0"/>
              <a:t>93</a:t>
            </a:fld>
            <a:endParaRPr lang="en-US"/>
          </a:p>
        </p:txBody>
      </p:sp>
      <p:sp>
        <p:nvSpPr>
          <p:cNvPr id="3" name="TextBox 2">
            <a:extLst>
              <a:ext uri="{FF2B5EF4-FFF2-40B4-BE49-F238E27FC236}">
                <a16:creationId xmlns:a16="http://schemas.microsoft.com/office/drawing/2014/main" id="{E9937C11-65C2-974F-5D34-6E6D6D9EF73C}"/>
              </a:ext>
            </a:extLst>
          </p:cNvPr>
          <p:cNvSpPr txBox="1"/>
          <p:nvPr/>
        </p:nvSpPr>
        <p:spPr>
          <a:xfrm>
            <a:off x="534389" y="6388677"/>
            <a:ext cx="10625408" cy="400110"/>
          </a:xfrm>
          <a:prstGeom prst="rect">
            <a:avLst/>
          </a:prstGeom>
          <a:noFill/>
        </p:spPr>
        <p:txBody>
          <a:bodyPr wrap="square">
            <a:spAutoFit/>
          </a:bodyPr>
          <a:lstStyle/>
          <a:p>
            <a:pPr algn="ctr"/>
            <a:r>
              <a:rPr lang="en-US" sz="1000" dirty="0">
                <a:solidFill>
                  <a:schemeClr val="bg1">
                    <a:lumMod val="75000"/>
                  </a:schemeClr>
                </a:solidFill>
              </a:rPr>
              <a:t>Source: Yang Liu, </a:t>
            </a:r>
            <a:r>
              <a:rPr lang="en-US" sz="1000" dirty="0" err="1">
                <a:solidFill>
                  <a:schemeClr val="bg1">
                    <a:lumMod val="75000"/>
                  </a:schemeClr>
                </a:solidFill>
              </a:rPr>
              <a:t>Weixing</a:t>
            </a:r>
            <a:r>
              <a:rPr lang="en-US" sz="1000" dirty="0">
                <a:solidFill>
                  <a:schemeClr val="bg1">
                    <a:lumMod val="75000"/>
                  </a:schemeClr>
                </a:solidFill>
              </a:rPr>
              <a:t> Chen, </a:t>
            </a:r>
            <a:r>
              <a:rPr lang="en-US" sz="1000" dirty="0" err="1">
                <a:solidFill>
                  <a:schemeClr val="bg1">
                    <a:lumMod val="75000"/>
                  </a:schemeClr>
                </a:solidFill>
              </a:rPr>
              <a:t>Yongjie</a:t>
            </a:r>
            <a:r>
              <a:rPr lang="en-US" sz="1000" dirty="0">
                <a:solidFill>
                  <a:schemeClr val="bg1">
                    <a:lumMod val="75000"/>
                  </a:schemeClr>
                </a:solidFill>
              </a:rPr>
              <a:t> Bai, </a:t>
            </a:r>
            <a:r>
              <a:rPr lang="en-US" sz="1000" dirty="0" err="1">
                <a:solidFill>
                  <a:schemeClr val="bg1">
                    <a:lumMod val="75000"/>
                  </a:schemeClr>
                </a:solidFill>
              </a:rPr>
              <a:t>Xiaodan</a:t>
            </a:r>
            <a:r>
              <a:rPr lang="en-US" sz="1000" dirty="0">
                <a:solidFill>
                  <a:schemeClr val="bg1">
                    <a:lumMod val="75000"/>
                  </a:schemeClr>
                </a:solidFill>
              </a:rPr>
              <a:t> Liang, </a:t>
            </a:r>
            <a:r>
              <a:rPr lang="en-US" sz="1000" dirty="0" err="1">
                <a:solidFill>
                  <a:schemeClr val="bg1">
                    <a:lumMod val="75000"/>
                  </a:schemeClr>
                </a:solidFill>
              </a:rPr>
              <a:t>Guanbin</a:t>
            </a:r>
            <a:r>
              <a:rPr lang="en-US" sz="1000" dirty="0">
                <a:solidFill>
                  <a:schemeClr val="bg1">
                    <a:lumMod val="75000"/>
                  </a:schemeClr>
                </a:solidFill>
              </a:rPr>
              <a:t> Li, Wen Gao, and Liang Lin. (2024) "Aligning cyber space with physical world: A comprehensive survey on embodied ai." </a:t>
            </a:r>
            <a:r>
              <a:rPr lang="en-US" sz="1000" dirty="0" err="1">
                <a:solidFill>
                  <a:schemeClr val="bg1">
                    <a:lumMod val="75000"/>
                  </a:schemeClr>
                </a:solidFill>
              </a:rPr>
              <a:t>arXiv</a:t>
            </a:r>
            <a:r>
              <a:rPr lang="en-US" sz="1000" dirty="0">
                <a:solidFill>
                  <a:schemeClr val="bg1">
                    <a:lumMod val="75000"/>
                  </a:schemeClr>
                </a:solidFill>
              </a:rPr>
              <a:t> preprint arXiv:2407.06886.</a:t>
            </a:r>
          </a:p>
        </p:txBody>
      </p:sp>
      <p:pic>
        <p:nvPicPr>
          <p:cNvPr id="6" name="Picture 5">
            <a:extLst>
              <a:ext uri="{FF2B5EF4-FFF2-40B4-BE49-F238E27FC236}">
                <a16:creationId xmlns:a16="http://schemas.microsoft.com/office/drawing/2014/main" id="{15EFB097-25DC-CF72-9300-72C44331D0AA}"/>
              </a:ext>
            </a:extLst>
          </p:cNvPr>
          <p:cNvPicPr>
            <a:picLocks noChangeAspect="1"/>
          </p:cNvPicPr>
          <p:nvPr/>
        </p:nvPicPr>
        <p:blipFill>
          <a:blip r:embed="rId2"/>
          <a:stretch>
            <a:fillRect/>
          </a:stretch>
        </p:blipFill>
        <p:spPr>
          <a:xfrm>
            <a:off x="1516756" y="990966"/>
            <a:ext cx="8660674" cy="5214831"/>
          </a:xfrm>
          <a:prstGeom prst="rect">
            <a:avLst/>
          </a:prstGeom>
        </p:spPr>
      </p:pic>
    </p:spTree>
    <p:extLst>
      <p:ext uri="{BB962C8B-B14F-4D97-AF65-F5344CB8AC3E}">
        <p14:creationId xmlns:p14="http://schemas.microsoft.com/office/powerpoint/2010/main" val="29369416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FE6B9-78E1-E28F-B12E-7B3A898154D3}"/>
              </a:ext>
            </a:extLst>
          </p:cNvPr>
          <p:cNvSpPr>
            <a:spLocks noGrp="1"/>
          </p:cNvSpPr>
          <p:nvPr>
            <p:ph type="title"/>
          </p:nvPr>
        </p:nvSpPr>
        <p:spPr>
          <a:xfrm>
            <a:off x="534389" y="108139"/>
            <a:ext cx="11222181" cy="1028330"/>
          </a:xfrm>
        </p:spPr>
        <p:txBody>
          <a:bodyPr>
            <a:noAutofit/>
          </a:bodyPr>
          <a:lstStyle/>
          <a:p>
            <a:r>
              <a:rPr lang="en-US" sz="4400" dirty="0"/>
              <a:t>Embodied AI and Disembodied AI</a:t>
            </a:r>
          </a:p>
        </p:txBody>
      </p:sp>
      <p:sp>
        <p:nvSpPr>
          <p:cNvPr id="4" name="Slide Number Placeholder 3">
            <a:extLst>
              <a:ext uri="{FF2B5EF4-FFF2-40B4-BE49-F238E27FC236}">
                <a16:creationId xmlns:a16="http://schemas.microsoft.com/office/drawing/2014/main" id="{9D2FA13A-A72E-8323-E636-F57F6B5745FB}"/>
              </a:ext>
            </a:extLst>
          </p:cNvPr>
          <p:cNvSpPr>
            <a:spLocks noGrp="1"/>
          </p:cNvSpPr>
          <p:nvPr>
            <p:ph type="sldNum" sz="quarter" idx="12"/>
          </p:nvPr>
        </p:nvSpPr>
        <p:spPr/>
        <p:txBody>
          <a:bodyPr/>
          <a:lstStyle/>
          <a:p>
            <a:fld id="{5D6FF71F-CF6A-4C46-8F9B-61D49EEA70E3}" type="slidenum">
              <a:rPr lang="en-US" smtClean="0"/>
              <a:t>94</a:t>
            </a:fld>
            <a:endParaRPr lang="en-US"/>
          </a:p>
        </p:txBody>
      </p:sp>
      <p:sp>
        <p:nvSpPr>
          <p:cNvPr id="3" name="TextBox 2">
            <a:extLst>
              <a:ext uri="{FF2B5EF4-FFF2-40B4-BE49-F238E27FC236}">
                <a16:creationId xmlns:a16="http://schemas.microsoft.com/office/drawing/2014/main" id="{E9937C11-65C2-974F-5D34-6E6D6D9EF73C}"/>
              </a:ext>
            </a:extLst>
          </p:cNvPr>
          <p:cNvSpPr txBox="1"/>
          <p:nvPr/>
        </p:nvSpPr>
        <p:spPr>
          <a:xfrm>
            <a:off x="534389" y="6388677"/>
            <a:ext cx="10625408" cy="400110"/>
          </a:xfrm>
          <a:prstGeom prst="rect">
            <a:avLst/>
          </a:prstGeom>
          <a:noFill/>
        </p:spPr>
        <p:txBody>
          <a:bodyPr wrap="square">
            <a:spAutoFit/>
          </a:bodyPr>
          <a:lstStyle/>
          <a:p>
            <a:pPr algn="ctr"/>
            <a:r>
              <a:rPr lang="en-US" sz="1000" dirty="0">
                <a:solidFill>
                  <a:schemeClr val="bg1">
                    <a:lumMod val="75000"/>
                  </a:schemeClr>
                </a:solidFill>
              </a:rPr>
              <a:t>Source: Yang Liu, </a:t>
            </a:r>
            <a:r>
              <a:rPr lang="en-US" sz="1000" dirty="0" err="1">
                <a:solidFill>
                  <a:schemeClr val="bg1">
                    <a:lumMod val="75000"/>
                  </a:schemeClr>
                </a:solidFill>
              </a:rPr>
              <a:t>Weixing</a:t>
            </a:r>
            <a:r>
              <a:rPr lang="en-US" sz="1000" dirty="0">
                <a:solidFill>
                  <a:schemeClr val="bg1">
                    <a:lumMod val="75000"/>
                  </a:schemeClr>
                </a:solidFill>
              </a:rPr>
              <a:t> Chen, </a:t>
            </a:r>
            <a:r>
              <a:rPr lang="en-US" sz="1000" dirty="0" err="1">
                <a:solidFill>
                  <a:schemeClr val="bg1">
                    <a:lumMod val="75000"/>
                  </a:schemeClr>
                </a:solidFill>
              </a:rPr>
              <a:t>Yongjie</a:t>
            </a:r>
            <a:r>
              <a:rPr lang="en-US" sz="1000" dirty="0">
                <a:solidFill>
                  <a:schemeClr val="bg1">
                    <a:lumMod val="75000"/>
                  </a:schemeClr>
                </a:solidFill>
              </a:rPr>
              <a:t> Bai, </a:t>
            </a:r>
            <a:r>
              <a:rPr lang="en-US" sz="1000" dirty="0" err="1">
                <a:solidFill>
                  <a:schemeClr val="bg1">
                    <a:lumMod val="75000"/>
                  </a:schemeClr>
                </a:solidFill>
              </a:rPr>
              <a:t>Xiaodan</a:t>
            </a:r>
            <a:r>
              <a:rPr lang="en-US" sz="1000" dirty="0">
                <a:solidFill>
                  <a:schemeClr val="bg1">
                    <a:lumMod val="75000"/>
                  </a:schemeClr>
                </a:solidFill>
              </a:rPr>
              <a:t> Liang, </a:t>
            </a:r>
            <a:r>
              <a:rPr lang="en-US" sz="1000" dirty="0" err="1">
                <a:solidFill>
                  <a:schemeClr val="bg1">
                    <a:lumMod val="75000"/>
                  </a:schemeClr>
                </a:solidFill>
              </a:rPr>
              <a:t>Guanbin</a:t>
            </a:r>
            <a:r>
              <a:rPr lang="en-US" sz="1000" dirty="0">
                <a:solidFill>
                  <a:schemeClr val="bg1">
                    <a:lumMod val="75000"/>
                  </a:schemeClr>
                </a:solidFill>
              </a:rPr>
              <a:t> Li, Wen Gao, and Liang Lin. (2024) "Aligning cyber space with physical world: A comprehensive survey on embodied ai." </a:t>
            </a:r>
            <a:r>
              <a:rPr lang="en-US" sz="1000" dirty="0" err="1">
                <a:solidFill>
                  <a:schemeClr val="bg1">
                    <a:lumMod val="75000"/>
                  </a:schemeClr>
                </a:solidFill>
              </a:rPr>
              <a:t>arXiv</a:t>
            </a:r>
            <a:r>
              <a:rPr lang="en-US" sz="1000" dirty="0">
                <a:solidFill>
                  <a:schemeClr val="bg1">
                    <a:lumMod val="75000"/>
                  </a:schemeClr>
                </a:solidFill>
              </a:rPr>
              <a:t> preprint arXiv:2407.06886.</a:t>
            </a:r>
          </a:p>
        </p:txBody>
      </p:sp>
      <p:pic>
        <p:nvPicPr>
          <p:cNvPr id="5" name="Picture 4">
            <a:extLst>
              <a:ext uri="{FF2B5EF4-FFF2-40B4-BE49-F238E27FC236}">
                <a16:creationId xmlns:a16="http://schemas.microsoft.com/office/drawing/2014/main" id="{499B8123-4B44-BBD1-4E6A-30CCB1ABCE06}"/>
              </a:ext>
            </a:extLst>
          </p:cNvPr>
          <p:cNvPicPr>
            <a:picLocks noChangeAspect="1"/>
          </p:cNvPicPr>
          <p:nvPr/>
        </p:nvPicPr>
        <p:blipFill>
          <a:blip r:embed="rId2"/>
          <a:stretch>
            <a:fillRect/>
          </a:stretch>
        </p:blipFill>
        <p:spPr>
          <a:xfrm>
            <a:off x="534389" y="2002252"/>
            <a:ext cx="11091554" cy="2638697"/>
          </a:xfrm>
          <a:prstGeom prst="rect">
            <a:avLst/>
          </a:prstGeom>
        </p:spPr>
      </p:pic>
    </p:spTree>
    <p:extLst>
      <p:ext uri="{BB962C8B-B14F-4D97-AF65-F5344CB8AC3E}">
        <p14:creationId xmlns:p14="http://schemas.microsoft.com/office/powerpoint/2010/main" val="20523429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FE6B9-78E1-E28F-B12E-7B3A898154D3}"/>
              </a:ext>
            </a:extLst>
          </p:cNvPr>
          <p:cNvSpPr>
            <a:spLocks noGrp="1"/>
          </p:cNvSpPr>
          <p:nvPr>
            <p:ph type="title"/>
          </p:nvPr>
        </p:nvSpPr>
        <p:spPr>
          <a:xfrm>
            <a:off x="534389" y="108139"/>
            <a:ext cx="11222181" cy="1028330"/>
          </a:xfrm>
        </p:spPr>
        <p:txBody>
          <a:bodyPr>
            <a:noAutofit/>
          </a:bodyPr>
          <a:lstStyle/>
          <a:p>
            <a:r>
              <a:rPr lang="en-US" sz="4400" dirty="0"/>
              <a:t>Framework of the Embodied Agent </a:t>
            </a:r>
            <a:br>
              <a:rPr lang="en-US" sz="4400" dirty="0"/>
            </a:br>
            <a:r>
              <a:rPr lang="en-US" sz="4400" dirty="0"/>
              <a:t>based on MLMs and WMs</a:t>
            </a:r>
          </a:p>
        </p:txBody>
      </p:sp>
      <p:sp>
        <p:nvSpPr>
          <p:cNvPr id="4" name="Slide Number Placeholder 3">
            <a:extLst>
              <a:ext uri="{FF2B5EF4-FFF2-40B4-BE49-F238E27FC236}">
                <a16:creationId xmlns:a16="http://schemas.microsoft.com/office/drawing/2014/main" id="{9D2FA13A-A72E-8323-E636-F57F6B5745FB}"/>
              </a:ext>
            </a:extLst>
          </p:cNvPr>
          <p:cNvSpPr>
            <a:spLocks noGrp="1"/>
          </p:cNvSpPr>
          <p:nvPr>
            <p:ph type="sldNum" sz="quarter" idx="12"/>
          </p:nvPr>
        </p:nvSpPr>
        <p:spPr/>
        <p:txBody>
          <a:bodyPr/>
          <a:lstStyle/>
          <a:p>
            <a:fld id="{5D6FF71F-CF6A-4C46-8F9B-61D49EEA70E3}" type="slidenum">
              <a:rPr lang="en-US" smtClean="0"/>
              <a:t>95</a:t>
            </a:fld>
            <a:endParaRPr lang="en-US"/>
          </a:p>
        </p:txBody>
      </p:sp>
      <p:sp>
        <p:nvSpPr>
          <p:cNvPr id="3" name="TextBox 2">
            <a:extLst>
              <a:ext uri="{FF2B5EF4-FFF2-40B4-BE49-F238E27FC236}">
                <a16:creationId xmlns:a16="http://schemas.microsoft.com/office/drawing/2014/main" id="{E9937C11-65C2-974F-5D34-6E6D6D9EF73C}"/>
              </a:ext>
            </a:extLst>
          </p:cNvPr>
          <p:cNvSpPr txBox="1"/>
          <p:nvPr/>
        </p:nvSpPr>
        <p:spPr>
          <a:xfrm>
            <a:off x="534389" y="6388677"/>
            <a:ext cx="10625408" cy="400110"/>
          </a:xfrm>
          <a:prstGeom prst="rect">
            <a:avLst/>
          </a:prstGeom>
          <a:noFill/>
        </p:spPr>
        <p:txBody>
          <a:bodyPr wrap="square">
            <a:spAutoFit/>
          </a:bodyPr>
          <a:lstStyle/>
          <a:p>
            <a:pPr algn="ctr"/>
            <a:r>
              <a:rPr lang="en-US" sz="1000" dirty="0">
                <a:solidFill>
                  <a:schemeClr val="bg1">
                    <a:lumMod val="75000"/>
                  </a:schemeClr>
                </a:solidFill>
              </a:rPr>
              <a:t>Source: Yang Liu, </a:t>
            </a:r>
            <a:r>
              <a:rPr lang="en-US" sz="1000" dirty="0" err="1">
                <a:solidFill>
                  <a:schemeClr val="bg1">
                    <a:lumMod val="75000"/>
                  </a:schemeClr>
                </a:solidFill>
              </a:rPr>
              <a:t>Weixing</a:t>
            </a:r>
            <a:r>
              <a:rPr lang="en-US" sz="1000" dirty="0">
                <a:solidFill>
                  <a:schemeClr val="bg1">
                    <a:lumMod val="75000"/>
                  </a:schemeClr>
                </a:solidFill>
              </a:rPr>
              <a:t> Chen, </a:t>
            </a:r>
            <a:r>
              <a:rPr lang="en-US" sz="1000" dirty="0" err="1">
                <a:solidFill>
                  <a:schemeClr val="bg1">
                    <a:lumMod val="75000"/>
                  </a:schemeClr>
                </a:solidFill>
              </a:rPr>
              <a:t>Yongjie</a:t>
            </a:r>
            <a:r>
              <a:rPr lang="en-US" sz="1000" dirty="0">
                <a:solidFill>
                  <a:schemeClr val="bg1">
                    <a:lumMod val="75000"/>
                  </a:schemeClr>
                </a:solidFill>
              </a:rPr>
              <a:t> Bai, </a:t>
            </a:r>
            <a:r>
              <a:rPr lang="en-US" sz="1000" dirty="0" err="1">
                <a:solidFill>
                  <a:schemeClr val="bg1">
                    <a:lumMod val="75000"/>
                  </a:schemeClr>
                </a:solidFill>
              </a:rPr>
              <a:t>Xiaodan</a:t>
            </a:r>
            <a:r>
              <a:rPr lang="en-US" sz="1000" dirty="0">
                <a:solidFill>
                  <a:schemeClr val="bg1">
                    <a:lumMod val="75000"/>
                  </a:schemeClr>
                </a:solidFill>
              </a:rPr>
              <a:t> Liang, </a:t>
            </a:r>
            <a:r>
              <a:rPr lang="en-US" sz="1000" dirty="0" err="1">
                <a:solidFill>
                  <a:schemeClr val="bg1">
                    <a:lumMod val="75000"/>
                  </a:schemeClr>
                </a:solidFill>
              </a:rPr>
              <a:t>Guanbin</a:t>
            </a:r>
            <a:r>
              <a:rPr lang="en-US" sz="1000" dirty="0">
                <a:solidFill>
                  <a:schemeClr val="bg1">
                    <a:lumMod val="75000"/>
                  </a:schemeClr>
                </a:solidFill>
              </a:rPr>
              <a:t> Li, Wen Gao, and Liang Lin. (2024) "Aligning cyber space with physical world: A comprehensive survey on embodied ai." </a:t>
            </a:r>
            <a:r>
              <a:rPr lang="en-US" sz="1000" dirty="0" err="1">
                <a:solidFill>
                  <a:schemeClr val="bg1">
                    <a:lumMod val="75000"/>
                  </a:schemeClr>
                </a:solidFill>
              </a:rPr>
              <a:t>arXiv</a:t>
            </a:r>
            <a:r>
              <a:rPr lang="en-US" sz="1000" dirty="0">
                <a:solidFill>
                  <a:schemeClr val="bg1">
                    <a:lumMod val="75000"/>
                  </a:schemeClr>
                </a:solidFill>
              </a:rPr>
              <a:t> preprint arXiv:2407.06886.</a:t>
            </a:r>
          </a:p>
        </p:txBody>
      </p:sp>
      <p:pic>
        <p:nvPicPr>
          <p:cNvPr id="7" name="Picture 6">
            <a:extLst>
              <a:ext uri="{FF2B5EF4-FFF2-40B4-BE49-F238E27FC236}">
                <a16:creationId xmlns:a16="http://schemas.microsoft.com/office/drawing/2014/main" id="{EE7788EF-6B95-772A-FA37-C85E41E52390}"/>
              </a:ext>
            </a:extLst>
          </p:cNvPr>
          <p:cNvPicPr>
            <a:picLocks noChangeAspect="1"/>
          </p:cNvPicPr>
          <p:nvPr/>
        </p:nvPicPr>
        <p:blipFill>
          <a:blip r:embed="rId2"/>
          <a:stretch>
            <a:fillRect/>
          </a:stretch>
        </p:blipFill>
        <p:spPr>
          <a:xfrm>
            <a:off x="534389" y="1362288"/>
            <a:ext cx="11377502" cy="4883596"/>
          </a:xfrm>
          <a:prstGeom prst="rect">
            <a:avLst/>
          </a:prstGeom>
        </p:spPr>
      </p:pic>
    </p:spTree>
    <p:extLst>
      <p:ext uri="{BB962C8B-B14F-4D97-AF65-F5344CB8AC3E}">
        <p14:creationId xmlns:p14="http://schemas.microsoft.com/office/powerpoint/2010/main" val="23575805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FE6B9-78E1-E28F-B12E-7B3A898154D3}"/>
              </a:ext>
            </a:extLst>
          </p:cNvPr>
          <p:cNvSpPr>
            <a:spLocks noGrp="1"/>
          </p:cNvSpPr>
          <p:nvPr>
            <p:ph type="title"/>
          </p:nvPr>
        </p:nvSpPr>
        <p:spPr>
          <a:xfrm>
            <a:off x="534389" y="108139"/>
            <a:ext cx="11222181" cy="1028330"/>
          </a:xfrm>
        </p:spPr>
        <p:txBody>
          <a:bodyPr>
            <a:noAutofit/>
          </a:bodyPr>
          <a:lstStyle/>
          <a:p>
            <a:r>
              <a:rPr lang="en-US" sz="4400" dirty="0"/>
              <a:t>Embodied AI</a:t>
            </a:r>
          </a:p>
        </p:txBody>
      </p:sp>
      <p:sp>
        <p:nvSpPr>
          <p:cNvPr id="4" name="Slide Number Placeholder 3">
            <a:extLst>
              <a:ext uri="{FF2B5EF4-FFF2-40B4-BE49-F238E27FC236}">
                <a16:creationId xmlns:a16="http://schemas.microsoft.com/office/drawing/2014/main" id="{9D2FA13A-A72E-8323-E636-F57F6B5745FB}"/>
              </a:ext>
            </a:extLst>
          </p:cNvPr>
          <p:cNvSpPr>
            <a:spLocks noGrp="1"/>
          </p:cNvSpPr>
          <p:nvPr>
            <p:ph type="sldNum" sz="quarter" idx="12"/>
          </p:nvPr>
        </p:nvSpPr>
        <p:spPr/>
        <p:txBody>
          <a:bodyPr/>
          <a:lstStyle/>
          <a:p>
            <a:fld id="{5D6FF71F-CF6A-4C46-8F9B-61D49EEA70E3}" type="slidenum">
              <a:rPr lang="en-US" smtClean="0"/>
              <a:t>96</a:t>
            </a:fld>
            <a:endParaRPr lang="en-US"/>
          </a:p>
        </p:txBody>
      </p:sp>
      <p:sp>
        <p:nvSpPr>
          <p:cNvPr id="3" name="TextBox 2">
            <a:extLst>
              <a:ext uri="{FF2B5EF4-FFF2-40B4-BE49-F238E27FC236}">
                <a16:creationId xmlns:a16="http://schemas.microsoft.com/office/drawing/2014/main" id="{E9937C11-65C2-974F-5D34-6E6D6D9EF73C}"/>
              </a:ext>
            </a:extLst>
          </p:cNvPr>
          <p:cNvSpPr txBox="1"/>
          <p:nvPr/>
        </p:nvSpPr>
        <p:spPr>
          <a:xfrm>
            <a:off x="534389" y="6388677"/>
            <a:ext cx="10625408" cy="400110"/>
          </a:xfrm>
          <a:prstGeom prst="rect">
            <a:avLst/>
          </a:prstGeom>
          <a:noFill/>
        </p:spPr>
        <p:txBody>
          <a:bodyPr wrap="square">
            <a:spAutoFit/>
          </a:bodyPr>
          <a:lstStyle/>
          <a:p>
            <a:pPr algn="ctr"/>
            <a:r>
              <a:rPr lang="en-US" sz="1000" dirty="0">
                <a:solidFill>
                  <a:schemeClr val="bg1">
                    <a:lumMod val="75000"/>
                  </a:schemeClr>
                </a:solidFill>
              </a:rPr>
              <a:t>Source: Yang Liu, </a:t>
            </a:r>
            <a:r>
              <a:rPr lang="en-US" sz="1000" dirty="0" err="1">
                <a:solidFill>
                  <a:schemeClr val="bg1">
                    <a:lumMod val="75000"/>
                  </a:schemeClr>
                </a:solidFill>
              </a:rPr>
              <a:t>Weixing</a:t>
            </a:r>
            <a:r>
              <a:rPr lang="en-US" sz="1000" dirty="0">
                <a:solidFill>
                  <a:schemeClr val="bg1">
                    <a:lumMod val="75000"/>
                  </a:schemeClr>
                </a:solidFill>
              </a:rPr>
              <a:t> Chen, </a:t>
            </a:r>
            <a:r>
              <a:rPr lang="en-US" sz="1000" dirty="0" err="1">
                <a:solidFill>
                  <a:schemeClr val="bg1">
                    <a:lumMod val="75000"/>
                  </a:schemeClr>
                </a:solidFill>
              </a:rPr>
              <a:t>Yongjie</a:t>
            </a:r>
            <a:r>
              <a:rPr lang="en-US" sz="1000" dirty="0">
                <a:solidFill>
                  <a:schemeClr val="bg1">
                    <a:lumMod val="75000"/>
                  </a:schemeClr>
                </a:solidFill>
              </a:rPr>
              <a:t> Bai, </a:t>
            </a:r>
            <a:r>
              <a:rPr lang="en-US" sz="1000" dirty="0" err="1">
                <a:solidFill>
                  <a:schemeClr val="bg1">
                    <a:lumMod val="75000"/>
                  </a:schemeClr>
                </a:solidFill>
              </a:rPr>
              <a:t>Xiaodan</a:t>
            </a:r>
            <a:r>
              <a:rPr lang="en-US" sz="1000" dirty="0">
                <a:solidFill>
                  <a:schemeClr val="bg1">
                    <a:lumMod val="75000"/>
                  </a:schemeClr>
                </a:solidFill>
              </a:rPr>
              <a:t> Liang, </a:t>
            </a:r>
            <a:r>
              <a:rPr lang="en-US" sz="1000" dirty="0" err="1">
                <a:solidFill>
                  <a:schemeClr val="bg1">
                    <a:lumMod val="75000"/>
                  </a:schemeClr>
                </a:solidFill>
              </a:rPr>
              <a:t>Guanbin</a:t>
            </a:r>
            <a:r>
              <a:rPr lang="en-US" sz="1000" dirty="0">
                <a:solidFill>
                  <a:schemeClr val="bg1">
                    <a:lumMod val="75000"/>
                  </a:schemeClr>
                </a:solidFill>
              </a:rPr>
              <a:t> Li, Wen Gao, and Liang Lin. (2024) "Aligning cyber space with physical world: A comprehensive survey on embodied ai." </a:t>
            </a:r>
            <a:r>
              <a:rPr lang="en-US" sz="1000" dirty="0" err="1">
                <a:solidFill>
                  <a:schemeClr val="bg1">
                    <a:lumMod val="75000"/>
                  </a:schemeClr>
                </a:solidFill>
              </a:rPr>
              <a:t>arXiv</a:t>
            </a:r>
            <a:r>
              <a:rPr lang="en-US" sz="1000" dirty="0">
                <a:solidFill>
                  <a:schemeClr val="bg1">
                    <a:lumMod val="75000"/>
                  </a:schemeClr>
                </a:solidFill>
              </a:rPr>
              <a:t> preprint arXiv:2407.06886.</a:t>
            </a:r>
          </a:p>
        </p:txBody>
      </p:sp>
      <p:pic>
        <p:nvPicPr>
          <p:cNvPr id="5" name="Picture 4">
            <a:extLst>
              <a:ext uri="{FF2B5EF4-FFF2-40B4-BE49-F238E27FC236}">
                <a16:creationId xmlns:a16="http://schemas.microsoft.com/office/drawing/2014/main" id="{A06B0565-39E8-6B03-0C83-791F136D6709}"/>
              </a:ext>
            </a:extLst>
          </p:cNvPr>
          <p:cNvPicPr>
            <a:picLocks noChangeAspect="1"/>
          </p:cNvPicPr>
          <p:nvPr/>
        </p:nvPicPr>
        <p:blipFill>
          <a:blip r:embed="rId2"/>
          <a:stretch>
            <a:fillRect/>
          </a:stretch>
        </p:blipFill>
        <p:spPr>
          <a:xfrm>
            <a:off x="417965" y="1136470"/>
            <a:ext cx="11206346" cy="4920256"/>
          </a:xfrm>
          <a:prstGeom prst="rect">
            <a:avLst/>
          </a:prstGeom>
        </p:spPr>
      </p:pic>
    </p:spTree>
    <p:extLst>
      <p:ext uri="{BB962C8B-B14F-4D97-AF65-F5344CB8AC3E}">
        <p14:creationId xmlns:p14="http://schemas.microsoft.com/office/powerpoint/2010/main" val="19044802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FE6B9-78E1-E28F-B12E-7B3A898154D3}"/>
              </a:ext>
            </a:extLst>
          </p:cNvPr>
          <p:cNvSpPr>
            <a:spLocks noGrp="1"/>
          </p:cNvSpPr>
          <p:nvPr>
            <p:ph type="title"/>
          </p:nvPr>
        </p:nvSpPr>
        <p:spPr>
          <a:xfrm>
            <a:off x="534389" y="108139"/>
            <a:ext cx="11222181" cy="1028330"/>
          </a:xfrm>
        </p:spPr>
        <p:txBody>
          <a:bodyPr>
            <a:noAutofit/>
          </a:bodyPr>
          <a:lstStyle/>
          <a:p>
            <a:r>
              <a:rPr lang="en-US" sz="4400" dirty="0"/>
              <a:t>Embodied Agents</a:t>
            </a:r>
          </a:p>
        </p:txBody>
      </p:sp>
      <p:sp>
        <p:nvSpPr>
          <p:cNvPr id="4" name="Slide Number Placeholder 3">
            <a:extLst>
              <a:ext uri="{FF2B5EF4-FFF2-40B4-BE49-F238E27FC236}">
                <a16:creationId xmlns:a16="http://schemas.microsoft.com/office/drawing/2014/main" id="{9D2FA13A-A72E-8323-E636-F57F6B5745FB}"/>
              </a:ext>
            </a:extLst>
          </p:cNvPr>
          <p:cNvSpPr>
            <a:spLocks noGrp="1"/>
          </p:cNvSpPr>
          <p:nvPr>
            <p:ph type="sldNum" sz="quarter" idx="12"/>
          </p:nvPr>
        </p:nvSpPr>
        <p:spPr/>
        <p:txBody>
          <a:bodyPr/>
          <a:lstStyle/>
          <a:p>
            <a:fld id="{5D6FF71F-CF6A-4C46-8F9B-61D49EEA70E3}" type="slidenum">
              <a:rPr lang="en-US" smtClean="0"/>
              <a:t>97</a:t>
            </a:fld>
            <a:endParaRPr lang="en-US"/>
          </a:p>
        </p:txBody>
      </p:sp>
      <p:sp>
        <p:nvSpPr>
          <p:cNvPr id="3" name="TextBox 2">
            <a:extLst>
              <a:ext uri="{FF2B5EF4-FFF2-40B4-BE49-F238E27FC236}">
                <a16:creationId xmlns:a16="http://schemas.microsoft.com/office/drawing/2014/main" id="{E9937C11-65C2-974F-5D34-6E6D6D9EF73C}"/>
              </a:ext>
            </a:extLst>
          </p:cNvPr>
          <p:cNvSpPr txBox="1"/>
          <p:nvPr/>
        </p:nvSpPr>
        <p:spPr>
          <a:xfrm>
            <a:off x="534389" y="6388677"/>
            <a:ext cx="10625408" cy="400110"/>
          </a:xfrm>
          <a:prstGeom prst="rect">
            <a:avLst/>
          </a:prstGeom>
          <a:noFill/>
        </p:spPr>
        <p:txBody>
          <a:bodyPr wrap="square">
            <a:spAutoFit/>
          </a:bodyPr>
          <a:lstStyle/>
          <a:p>
            <a:pPr algn="ctr"/>
            <a:r>
              <a:rPr lang="en-US" sz="1000" dirty="0">
                <a:solidFill>
                  <a:schemeClr val="bg1">
                    <a:lumMod val="75000"/>
                  </a:schemeClr>
                </a:solidFill>
              </a:rPr>
              <a:t>Source: Yang Liu, </a:t>
            </a:r>
            <a:r>
              <a:rPr lang="en-US" sz="1000" dirty="0" err="1">
                <a:solidFill>
                  <a:schemeClr val="bg1">
                    <a:lumMod val="75000"/>
                  </a:schemeClr>
                </a:solidFill>
              </a:rPr>
              <a:t>Weixing</a:t>
            </a:r>
            <a:r>
              <a:rPr lang="en-US" sz="1000" dirty="0">
                <a:solidFill>
                  <a:schemeClr val="bg1">
                    <a:lumMod val="75000"/>
                  </a:schemeClr>
                </a:solidFill>
              </a:rPr>
              <a:t> Chen, </a:t>
            </a:r>
            <a:r>
              <a:rPr lang="en-US" sz="1000" dirty="0" err="1">
                <a:solidFill>
                  <a:schemeClr val="bg1">
                    <a:lumMod val="75000"/>
                  </a:schemeClr>
                </a:solidFill>
              </a:rPr>
              <a:t>Yongjie</a:t>
            </a:r>
            <a:r>
              <a:rPr lang="en-US" sz="1000" dirty="0">
                <a:solidFill>
                  <a:schemeClr val="bg1">
                    <a:lumMod val="75000"/>
                  </a:schemeClr>
                </a:solidFill>
              </a:rPr>
              <a:t> Bai, </a:t>
            </a:r>
            <a:r>
              <a:rPr lang="en-US" sz="1000" dirty="0" err="1">
                <a:solidFill>
                  <a:schemeClr val="bg1">
                    <a:lumMod val="75000"/>
                  </a:schemeClr>
                </a:solidFill>
              </a:rPr>
              <a:t>Xiaodan</a:t>
            </a:r>
            <a:r>
              <a:rPr lang="en-US" sz="1000" dirty="0">
                <a:solidFill>
                  <a:schemeClr val="bg1">
                    <a:lumMod val="75000"/>
                  </a:schemeClr>
                </a:solidFill>
              </a:rPr>
              <a:t> Liang, </a:t>
            </a:r>
            <a:r>
              <a:rPr lang="en-US" sz="1000" dirty="0" err="1">
                <a:solidFill>
                  <a:schemeClr val="bg1">
                    <a:lumMod val="75000"/>
                  </a:schemeClr>
                </a:solidFill>
              </a:rPr>
              <a:t>Guanbin</a:t>
            </a:r>
            <a:r>
              <a:rPr lang="en-US" sz="1000" dirty="0">
                <a:solidFill>
                  <a:schemeClr val="bg1">
                    <a:lumMod val="75000"/>
                  </a:schemeClr>
                </a:solidFill>
              </a:rPr>
              <a:t> Li, Wen Gao, and Liang Lin. (2024) "Aligning cyber space with physical world: A comprehensive survey on embodied ai." </a:t>
            </a:r>
            <a:r>
              <a:rPr lang="en-US" sz="1000" dirty="0" err="1">
                <a:solidFill>
                  <a:schemeClr val="bg1">
                    <a:lumMod val="75000"/>
                  </a:schemeClr>
                </a:solidFill>
              </a:rPr>
              <a:t>arXiv</a:t>
            </a:r>
            <a:r>
              <a:rPr lang="en-US" sz="1000" dirty="0">
                <a:solidFill>
                  <a:schemeClr val="bg1">
                    <a:lumMod val="75000"/>
                  </a:schemeClr>
                </a:solidFill>
              </a:rPr>
              <a:t> preprint arXiv:2407.06886.</a:t>
            </a:r>
          </a:p>
        </p:txBody>
      </p:sp>
      <p:pic>
        <p:nvPicPr>
          <p:cNvPr id="5" name="Picture 4">
            <a:extLst>
              <a:ext uri="{FF2B5EF4-FFF2-40B4-BE49-F238E27FC236}">
                <a16:creationId xmlns:a16="http://schemas.microsoft.com/office/drawing/2014/main" id="{39B86C79-61D5-C2AA-24A8-7FF2DE789B2D}"/>
              </a:ext>
            </a:extLst>
          </p:cNvPr>
          <p:cNvPicPr>
            <a:picLocks noChangeAspect="1"/>
          </p:cNvPicPr>
          <p:nvPr/>
        </p:nvPicPr>
        <p:blipFill>
          <a:blip r:embed="rId2"/>
          <a:stretch>
            <a:fillRect/>
          </a:stretch>
        </p:blipFill>
        <p:spPr>
          <a:xfrm>
            <a:off x="687396" y="1231738"/>
            <a:ext cx="11278012" cy="3775166"/>
          </a:xfrm>
          <a:prstGeom prst="rect">
            <a:avLst/>
          </a:prstGeom>
        </p:spPr>
      </p:pic>
      <p:sp>
        <p:nvSpPr>
          <p:cNvPr id="8" name="TextBox 7">
            <a:extLst>
              <a:ext uri="{FF2B5EF4-FFF2-40B4-BE49-F238E27FC236}">
                <a16:creationId xmlns:a16="http://schemas.microsoft.com/office/drawing/2014/main" id="{55F5C344-D7E2-F42E-9566-A35EB0505513}"/>
              </a:ext>
            </a:extLst>
          </p:cNvPr>
          <p:cNvSpPr txBox="1"/>
          <p:nvPr/>
        </p:nvSpPr>
        <p:spPr>
          <a:xfrm>
            <a:off x="519245" y="5125241"/>
            <a:ext cx="11446163" cy="1200329"/>
          </a:xfrm>
          <a:prstGeom prst="rect">
            <a:avLst/>
          </a:prstGeom>
          <a:noFill/>
        </p:spPr>
        <p:txBody>
          <a:bodyPr wrap="square">
            <a:spAutoFit/>
          </a:bodyPr>
          <a:lstStyle/>
          <a:p>
            <a:r>
              <a:rPr lang="en-US" dirty="0">
                <a:solidFill>
                  <a:schemeClr val="accent1"/>
                </a:solidFill>
              </a:rPr>
              <a:t>MLM: Multimodal Language Model, which directly perceive the world and control the embodiment</a:t>
            </a:r>
          </a:p>
          <a:p>
            <a:r>
              <a:rPr lang="en-US" dirty="0">
                <a:solidFill>
                  <a:schemeClr val="accent1"/>
                </a:solidFill>
              </a:rPr>
              <a:t>VLM: Visual-Language Model with the outer policy models</a:t>
            </a:r>
          </a:p>
          <a:p>
            <a:r>
              <a:rPr lang="en-US" dirty="0">
                <a:solidFill>
                  <a:schemeClr val="accent1"/>
                </a:solidFill>
              </a:rPr>
              <a:t>LLM + VLM: LLM-based agent that perceives the world utilizing the VLM, and LLM</a:t>
            </a:r>
            <a:br>
              <a:rPr lang="en-US" dirty="0">
                <a:solidFill>
                  <a:schemeClr val="accent1"/>
                </a:solidFill>
              </a:rPr>
            </a:br>
            <a:r>
              <a:rPr lang="en-US" dirty="0">
                <a:solidFill>
                  <a:schemeClr val="accent1"/>
                </a:solidFill>
              </a:rPr>
              <a:t>                       means the Large-Language Model with visual context and outer policy models.</a:t>
            </a:r>
          </a:p>
        </p:txBody>
      </p:sp>
    </p:spTree>
    <p:extLst>
      <p:ext uri="{BB962C8B-B14F-4D97-AF65-F5344CB8AC3E}">
        <p14:creationId xmlns:p14="http://schemas.microsoft.com/office/powerpoint/2010/main" val="36874754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A68B9-156D-1345-BC05-9D68DD12A18C}"/>
              </a:ext>
            </a:extLst>
          </p:cNvPr>
          <p:cNvSpPr>
            <a:spLocks noGrp="1"/>
          </p:cNvSpPr>
          <p:nvPr>
            <p:ph type="title"/>
          </p:nvPr>
        </p:nvSpPr>
        <p:spPr>
          <a:xfrm>
            <a:off x="1981200" y="198220"/>
            <a:ext cx="8229600" cy="1318071"/>
          </a:xfrm>
        </p:spPr>
        <p:txBody>
          <a:bodyPr>
            <a:normAutofit fontScale="90000"/>
          </a:bodyPr>
          <a:lstStyle/>
          <a:p>
            <a:r>
              <a:rPr lang="en-US" dirty="0">
                <a:solidFill>
                  <a:schemeClr val="accent1"/>
                </a:solidFill>
              </a:rPr>
              <a:t>Boston Dynamics: Spot</a:t>
            </a:r>
            <a:br>
              <a:rPr lang="en-US" dirty="0">
                <a:solidFill>
                  <a:schemeClr val="accent1"/>
                </a:solidFill>
              </a:rPr>
            </a:br>
            <a:r>
              <a:rPr lang="en-US" sz="2400" dirty="0">
                <a:solidFill>
                  <a:schemeClr val="accent1"/>
                </a:solidFill>
              </a:rPr>
              <a:t>Automate sensing and inspection, capture limitless data, and explore without boundaries.</a:t>
            </a:r>
          </a:p>
        </p:txBody>
      </p:sp>
      <p:sp>
        <p:nvSpPr>
          <p:cNvPr id="4" name="Slide Number Placeholder 3">
            <a:extLst>
              <a:ext uri="{FF2B5EF4-FFF2-40B4-BE49-F238E27FC236}">
                <a16:creationId xmlns:a16="http://schemas.microsoft.com/office/drawing/2014/main" id="{CF767DEB-CC00-594F-85DA-FE1BD3535237}"/>
              </a:ext>
            </a:extLst>
          </p:cNvPr>
          <p:cNvSpPr>
            <a:spLocks noGrp="1"/>
          </p:cNvSpPr>
          <p:nvPr>
            <p:ph type="sldNum" sz="quarter" idx="12"/>
          </p:nvPr>
        </p:nvSpPr>
        <p:spPr/>
        <p:txBody>
          <a:bodyPr/>
          <a:lstStyle/>
          <a:p>
            <a:pPr>
              <a:defRPr/>
            </a:pPr>
            <a:fld id="{E78C9E75-97FD-45D9-8ED3-955348887BB1}" type="slidenum">
              <a:rPr lang="zh-TW" altLang="en-US" smtClean="0"/>
              <a:pPr>
                <a:defRPr/>
              </a:pPr>
              <a:t>98</a:t>
            </a:fld>
            <a:endParaRPr lang="zh-TW" altLang="en-US"/>
          </a:p>
        </p:txBody>
      </p:sp>
      <p:sp>
        <p:nvSpPr>
          <p:cNvPr id="5" name="Rectangle 4">
            <a:extLst>
              <a:ext uri="{FF2B5EF4-FFF2-40B4-BE49-F238E27FC236}">
                <a16:creationId xmlns:a16="http://schemas.microsoft.com/office/drawing/2014/main" id="{A78530E4-2581-9B43-9178-28F069D7F52E}"/>
              </a:ext>
            </a:extLst>
          </p:cNvPr>
          <p:cNvSpPr/>
          <p:nvPr/>
        </p:nvSpPr>
        <p:spPr>
          <a:xfrm>
            <a:off x="4501814" y="6525345"/>
            <a:ext cx="3188373" cy="276999"/>
          </a:xfrm>
          <a:prstGeom prst="rect">
            <a:avLst/>
          </a:prstGeom>
        </p:spPr>
        <p:txBody>
          <a:bodyPr wrap="none">
            <a:spAutoFit/>
          </a:bodyPr>
          <a:lstStyle/>
          <a:p>
            <a:pPr algn="ctr"/>
            <a:r>
              <a:rPr lang="en-US" sz="1200" dirty="0">
                <a:solidFill>
                  <a:schemeClr val="bg1">
                    <a:lumMod val="65000"/>
                  </a:schemeClr>
                </a:solidFill>
                <a:latin typeface="Calibri" panose="020F0502020204030204" pitchFamily="34" charset="0"/>
                <a:cs typeface="Calibri" panose="020F0502020204030204" pitchFamily="34" charset="0"/>
              </a:rPr>
              <a:t>Source: </a:t>
            </a:r>
            <a:r>
              <a:rPr lang="en-US" sz="1200" dirty="0">
                <a:solidFill>
                  <a:schemeClr val="bg1">
                    <a:lumMod val="65000"/>
                  </a:schemeClr>
                </a:solidFill>
                <a:latin typeface="Calibri" panose="020F0502020204030204" pitchFamily="34" charset="0"/>
                <a:cs typeface="Calibri" panose="020F0502020204030204" pitchFamily="34" charset="0"/>
                <a:hlinkClick r:id="rId2"/>
              </a:rPr>
              <a:t>https://www.bostondynamics.com/spot</a:t>
            </a:r>
            <a:endParaRPr lang="en-US" sz="1200" dirty="0">
              <a:solidFill>
                <a:schemeClr val="bg1">
                  <a:lumMod val="65000"/>
                </a:schemeClr>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708AB1D-FE01-764B-A284-29792BCF0A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39616" y="1668608"/>
            <a:ext cx="6624737" cy="4856737"/>
          </a:xfrm>
          <a:prstGeom prst="rect">
            <a:avLst/>
          </a:prstGeom>
        </p:spPr>
      </p:pic>
    </p:spTree>
    <p:extLst>
      <p:ext uri="{BB962C8B-B14F-4D97-AF65-F5344CB8AC3E}">
        <p14:creationId xmlns:p14="http://schemas.microsoft.com/office/powerpoint/2010/main" val="32604562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A68B9-156D-1345-BC05-9D68DD12A18C}"/>
              </a:ext>
            </a:extLst>
          </p:cNvPr>
          <p:cNvSpPr>
            <a:spLocks noGrp="1"/>
          </p:cNvSpPr>
          <p:nvPr>
            <p:ph type="title"/>
          </p:nvPr>
        </p:nvSpPr>
        <p:spPr>
          <a:xfrm>
            <a:off x="1981200" y="182407"/>
            <a:ext cx="8229600" cy="1207135"/>
          </a:xfrm>
        </p:spPr>
        <p:txBody>
          <a:bodyPr>
            <a:normAutofit fontScale="90000"/>
          </a:bodyPr>
          <a:lstStyle/>
          <a:p>
            <a:r>
              <a:rPr lang="en-US" dirty="0">
                <a:solidFill>
                  <a:schemeClr val="accent1"/>
                </a:solidFill>
              </a:rPr>
              <a:t>Boston Dynamics: Atlas</a:t>
            </a:r>
            <a:br>
              <a:rPr lang="en-US" dirty="0">
                <a:solidFill>
                  <a:schemeClr val="accent1"/>
                </a:solidFill>
              </a:rPr>
            </a:br>
            <a:r>
              <a:rPr lang="en-US" sz="3200" dirty="0">
                <a:solidFill>
                  <a:schemeClr val="accent1"/>
                </a:solidFill>
              </a:rPr>
              <a:t>The world’s most dynamic humanoid robot</a:t>
            </a:r>
          </a:p>
        </p:txBody>
      </p:sp>
      <p:sp>
        <p:nvSpPr>
          <p:cNvPr id="4" name="Slide Number Placeholder 3">
            <a:extLst>
              <a:ext uri="{FF2B5EF4-FFF2-40B4-BE49-F238E27FC236}">
                <a16:creationId xmlns:a16="http://schemas.microsoft.com/office/drawing/2014/main" id="{CF767DEB-CC00-594F-85DA-FE1BD3535237}"/>
              </a:ext>
            </a:extLst>
          </p:cNvPr>
          <p:cNvSpPr>
            <a:spLocks noGrp="1"/>
          </p:cNvSpPr>
          <p:nvPr>
            <p:ph type="sldNum" sz="quarter" idx="12"/>
          </p:nvPr>
        </p:nvSpPr>
        <p:spPr/>
        <p:txBody>
          <a:bodyPr/>
          <a:lstStyle/>
          <a:p>
            <a:pPr>
              <a:defRPr/>
            </a:pPr>
            <a:fld id="{E78C9E75-97FD-45D9-8ED3-955348887BB1}" type="slidenum">
              <a:rPr lang="zh-TW" altLang="en-US" smtClean="0"/>
              <a:pPr>
                <a:defRPr/>
              </a:pPr>
              <a:t>99</a:t>
            </a:fld>
            <a:endParaRPr lang="zh-TW" altLang="en-US"/>
          </a:p>
        </p:txBody>
      </p:sp>
      <p:sp>
        <p:nvSpPr>
          <p:cNvPr id="5" name="Rectangle 4">
            <a:extLst>
              <a:ext uri="{FF2B5EF4-FFF2-40B4-BE49-F238E27FC236}">
                <a16:creationId xmlns:a16="http://schemas.microsoft.com/office/drawing/2014/main" id="{A78530E4-2581-9B43-9178-28F069D7F52E}"/>
              </a:ext>
            </a:extLst>
          </p:cNvPr>
          <p:cNvSpPr/>
          <p:nvPr/>
        </p:nvSpPr>
        <p:spPr>
          <a:xfrm>
            <a:off x="4492004" y="6525345"/>
            <a:ext cx="3207993" cy="276999"/>
          </a:xfrm>
          <a:prstGeom prst="rect">
            <a:avLst/>
          </a:prstGeom>
        </p:spPr>
        <p:txBody>
          <a:bodyPr wrap="none">
            <a:spAutoFit/>
          </a:bodyPr>
          <a:lstStyle/>
          <a:p>
            <a:pPr algn="ctr"/>
            <a:r>
              <a:rPr lang="en-US" sz="1200" dirty="0">
                <a:solidFill>
                  <a:schemeClr val="bg1">
                    <a:lumMod val="65000"/>
                  </a:schemeClr>
                </a:solidFill>
                <a:latin typeface="Calibri" panose="020F0502020204030204" pitchFamily="34" charset="0"/>
                <a:cs typeface="Calibri" panose="020F0502020204030204" pitchFamily="34" charset="0"/>
              </a:rPr>
              <a:t>Source: </a:t>
            </a:r>
            <a:r>
              <a:rPr lang="en-US" sz="1200" dirty="0">
                <a:solidFill>
                  <a:schemeClr val="bg1">
                    <a:lumMod val="65000"/>
                  </a:schemeClr>
                </a:solidFill>
                <a:latin typeface="Calibri" panose="020F0502020204030204" pitchFamily="34" charset="0"/>
                <a:cs typeface="Calibri" panose="020F0502020204030204" pitchFamily="34" charset="0"/>
                <a:hlinkClick r:id="rId2"/>
              </a:rPr>
              <a:t>https://www.bostondynamics.com/atlas</a:t>
            </a:r>
            <a:endParaRPr lang="en-US" sz="1200" dirty="0">
              <a:solidFill>
                <a:schemeClr val="bg1">
                  <a:lumMod val="65000"/>
                </a:schemeClr>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1AEDDCF-36DB-754A-843B-92DD935117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44915" y="1516290"/>
            <a:ext cx="6060588" cy="4999216"/>
          </a:xfrm>
          <a:prstGeom prst="rect">
            <a:avLst/>
          </a:prstGeom>
        </p:spPr>
      </p:pic>
      <p:sp>
        <p:nvSpPr>
          <p:cNvPr id="8" name="Rectangle 7">
            <a:extLst>
              <a:ext uri="{FF2B5EF4-FFF2-40B4-BE49-F238E27FC236}">
                <a16:creationId xmlns:a16="http://schemas.microsoft.com/office/drawing/2014/main" id="{FB245D43-F34D-4A46-9852-8F90E662B3A6}"/>
              </a:ext>
            </a:extLst>
          </p:cNvPr>
          <p:cNvSpPr/>
          <p:nvPr/>
        </p:nvSpPr>
        <p:spPr>
          <a:xfrm>
            <a:off x="653143" y="2348880"/>
            <a:ext cx="3743900" cy="2062103"/>
          </a:xfrm>
          <a:prstGeom prst="rect">
            <a:avLst/>
          </a:prstGeom>
        </p:spPr>
        <p:txBody>
          <a:bodyPr wrap="square">
            <a:spAutoFit/>
          </a:bodyPr>
          <a:lstStyle/>
          <a:p>
            <a:r>
              <a:rPr lang="en-US" sz="3200" dirty="0">
                <a:solidFill>
                  <a:schemeClr val="accent1"/>
                </a:solidFill>
              </a:rPr>
              <a:t>Atlas is a research platform designed to push the limits of whole-body mobility</a:t>
            </a:r>
            <a:endParaRPr lang="en-US" sz="3200" dirty="0"/>
          </a:p>
        </p:txBody>
      </p:sp>
    </p:spTree>
    <p:extLst>
      <p:ext uri="{BB962C8B-B14F-4D97-AF65-F5344CB8AC3E}">
        <p14:creationId xmlns:p14="http://schemas.microsoft.com/office/powerpoint/2010/main" val="17564824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26248</TotalTime>
  <Words>7542</Words>
  <Application>Microsoft Macintosh PowerPoint</Application>
  <PresentationFormat>Widescreen</PresentationFormat>
  <Paragraphs>856</Paragraphs>
  <Slides>123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123</vt:i4>
      </vt:variant>
    </vt:vector>
  </HeadingPairs>
  <TitlesOfParts>
    <vt:vector size="131" baseType="lpstr">
      <vt:lpstr>system-ui</vt:lpstr>
      <vt:lpstr>Arial</vt:lpstr>
      <vt:lpstr>Calibri</vt:lpstr>
      <vt:lpstr>Courier New</vt:lpstr>
      <vt:lpstr>Lato</vt:lpstr>
      <vt:lpstr>Roboto</vt:lpstr>
      <vt:lpstr>Times New Roman</vt:lpstr>
      <vt:lpstr>Office Theme</vt:lpstr>
      <vt:lpstr>Computer Vision  and Robotics</vt:lpstr>
      <vt:lpstr>Syllabus</vt:lpstr>
      <vt:lpstr>Syllabus</vt:lpstr>
      <vt:lpstr>Syllabus</vt:lpstr>
      <vt:lpstr>Computer Vision  and  Robotics</vt:lpstr>
      <vt:lpstr>Outline</vt:lpstr>
      <vt:lpstr>Stuart Russell and Peter Norvig (2020),  Artificial Intelligence: A Modern Approach,  4th Edition, Pearson</vt:lpstr>
      <vt:lpstr>Artificial Intelligence:  A Modern Approach </vt:lpstr>
      <vt:lpstr>Artificial Intelligence:  Communicating, perceiving,  and acting</vt:lpstr>
      <vt:lpstr>Artificial Intelligence:  6. Communicating, Perceiving, and Acting</vt:lpstr>
      <vt:lpstr>Artificial Intelligence:  Computer Vision</vt:lpstr>
      <vt:lpstr>Artificial Intelligence:  Robotics</vt:lpstr>
      <vt:lpstr>Reinforcement Learning (DL)</vt:lpstr>
      <vt:lpstr>Reinforcement Learning (DL)</vt:lpstr>
      <vt:lpstr>Reinforcement Learning (DL)</vt:lpstr>
      <vt:lpstr>Agents interact with environments through sensors and actuators</vt:lpstr>
      <vt:lpstr>AI Acting Humanly: The Turing Test Approach (Alan Turing, 1950)</vt:lpstr>
      <vt:lpstr>Artificial Intelligence:  Communicating, Perceiving, and Acting</vt:lpstr>
      <vt:lpstr>Key Enabling Technologies of the Metaverse</vt:lpstr>
      <vt:lpstr>Primary Technical Aspects in the Metaverse AI with ML algorithms and DL architectures  is advancing the user experience in the virtual world</vt:lpstr>
      <vt:lpstr>AI for the Metaverse in the Application Aspects healthcare, manufacturing, smart cities, gaming  E-commerce, human resources, real estate, and DeFi</vt:lpstr>
      <vt:lpstr>Computer Vision in the Metaverse  with scene understanding, object detection, and human action/activity recognition</vt:lpstr>
      <vt:lpstr>Computer Vision</vt:lpstr>
      <vt:lpstr>Computer Vision:  Image Classification, Object Detection,  Object Instance Segmentation</vt:lpstr>
      <vt:lpstr>Computer Vision: Object Detection</vt:lpstr>
      <vt:lpstr>Evolution of YOLO Algorithms  (YOLOv7, YOLOv8, YOLOv9, YOLOv10, YOLOv11)</vt:lpstr>
      <vt:lpstr>YOLOv7:  Trainable bag-of-freebies sets new state-of-the-art for real-time object detectors</vt:lpstr>
      <vt:lpstr>YOLOv9:  Learning what you want to learn using programmable gradient information</vt:lpstr>
      <vt:lpstr>YOLOv9:  Comparison of state-of-the-art real-time object detectors</vt:lpstr>
      <vt:lpstr>Ultralytics YOLO11</vt:lpstr>
      <vt:lpstr>Ultralytics YOLO11 for Computer Vision</vt:lpstr>
      <vt:lpstr>YOLO11 Supported Tasks and Modes</vt:lpstr>
      <vt:lpstr>YOLO11 Performance  Detection (COCO)</vt:lpstr>
      <vt:lpstr>YOLO11 Performance  Segmentation (COCO)</vt:lpstr>
      <vt:lpstr>YOLO11 Performance  Classification (ImageNet)</vt:lpstr>
      <vt:lpstr>YOLO11 Performance  Pose / Keypoint (COCO)</vt:lpstr>
      <vt:lpstr>YOLO11 Performance  OBB (DOTAv1)</vt:lpstr>
      <vt:lpstr>Ultralytics YOLO11 Tutorial</vt:lpstr>
      <vt:lpstr>YOLO11 Tutorial (1. Predict)</vt:lpstr>
      <vt:lpstr>Robotic System with Computer Vision  Precise pose estimation of immature green fruitlets</vt:lpstr>
      <vt:lpstr>YOLO11 Architecture Diagram  for immature green fruit detection and pose estimation</vt:lpstr>
      <vt:lpstr>YOLO11n Detection and Pose Estimation  capabilities in a commercial orchard</vt:lpstr>
      <vt:lpstr>Text-and-Video Dialog Generation Models  with Hierarchical Attention</vt:lpstr>
      <vt:lpstr>Multimodal Few-Shot Learning with  Frozen Language Models</vt:lpstr>
      <vt:lpstr>Video Question Answering (VQA)</vt:lpstr>
      <vt:lpstr>Multimodal Pipeline  that includes three different modalities (Image, Text. Audio)</vt:lpstr>
      <vt:lpstr>Video and Audio Multimodal Fusion </vt:lpstr>
      <vt:lpstr>Visual and Textual Representation</vt:lpstr>
      <vt:lpstr>Hybrid Multimodal Data Fusion</vt:lpstr>
      <vt:lpstr>Multimodal Transfer Learning</vt:lpstr>
      <vt:lpstr>Neural Style Transfer (NST)</vt:lpstr>
      <vt:lpstr>CLIP: Learning Transferable Visual Models From Natural Language Supervision</vt:lpstr>
      <vt:lpstr>ViLT: Vision-and-Language Transformer Without Convolution or Region Supervision</vt:lpstr>
      <vt:lpstr>Attention Mechanisms in Computer Vision:  A survey</vt:lpstr>
      <vt:lpstr>Attention Mechanisms in Computer Vision: Data domain</vt:lpstr>
      <vt:lpstr>Attention Mechanisms in Computer Vision:  Developmental context of visual attention</vt:lpstr>
      <vt:lpstr>Stable Diffusion</vt:lpstr>
      <vt:lpstr>Stable Diffusion Colab</vt:lpstr>
      <vt:lpstr>Lexica Art: Search Stable Diffusion images and prompts</vt:lpstr>
      <vt:lpstr>Tom Lawry (2020),  AI in Health:  A Leader’s Guide to Winning in the New Age of Intelligent Health Systems,  HIMSS Publishing</vt:lpstr>
      <vt:lpstr>AI in Healthcare</vt:lpstr>
      <vt:lpstr>Multimodal Fall Detection </vt:lpstr>
      <vt:lpstr>Multimodal Fall Detection </vt:lpstr>
      <vt:lpstr>Challenges of Multimodal Fall Detection </vt:lpstr>
      <vt:lpstr>Fall Detection  Non-Wearable Sensors Fusion</vt:lpstr>
      <vt:lpstr>Fall Detection Datasets</vt:lpstr>
      <vt:lpstr>Human Action Recognition  (HAR)</vt:lpstr>
      <vt:lpstr>Human Action Recognition (HAR)  Modality</vt:lpstr>
      <vt:lpstr>Human Action Recognition (HAR)  Modality</vt:lpstr>
      <vt:lpstr>Fall Detection</vt:lpstr>
      <vt:lpstr>BlazePose:  On-device Real-time Body Pose tracking</vt:lpstr>
      <vt:lpstr>BlazePose results on yoga and fitness poses</vt:lpstr>
      <vt:lpstr>OpenPose vs. BlazePose</vt:lpstr>
      <vt:lpstr>AnyFace: Free-style Text-to-Face Synthesis and Manipulation</vt:lpstr>
      <vt:lpstr>AnyFace: Free-style Text-to-Face Synthesis and Manipulation</vt:lpstr>
      <vt:lpstr>AnyFace: Free-style Text-to-Face Synthesis and Manipulation</vt:lpstr>
      <vt:lpstr>AnyFace: Free-style Text-to-Face Synthesis and Manipulation</vt:lpstr>
      <vt:lpstr>AnyFace: Free-style Text-to-Face Synthesis and Manipulation</vt:lpstr>
      <vt:lpstr>Papers with Code State-of-the-Art (SOTA)</vt:lpstr>
      <vt:lpstr>Papers with Code State-of-the-Art (SOTA)</vt:lpstr>
      <vt:lpstr>Computer Vision: State-of-the-Art (SOTA)</vt:lpstr>
      <vt:lpstr>Computer Vision: State-of-the-Art (SOTA)</vt:lpstr>
      <vt:lpstr>Computer Vision: State-of-the-Art (SOTA)</vt:lpstr>
      <vt:lpstr>Computer Vision: Video State-of-the-Art (SOTA)</vt:lpstr>
      <vt:lpstr>Robotics</vt:lpstr>
      <vt:lpstr>Artificial Intelligence:  Robotics</vt:lpstr>
      <vt:lpstr>Embodied Robots</vt:lpstr>
      <vt:lpstr>Gemini Robotics:  Bringing AI into the Physical World</vt:lpstr>
      <vt:lpstr>Gemini Robotics Models:  Architecture, Input and Output</vt:lpstr>
      <vt:lpstr>World Foundation Model Platform for Physical AI</vt:lpstr>
      <vt:lpstr>NVIDIA Cosmos World Foundation Model Platform for Physical AI</vt:lpstr>
      <vt:lpstr>Foundation Models in Robotics</vt:lpstr>
      <vt:lpstr>Robotics and Embodied AI</vt:lpstr>
      <vt:lpstr>Embodied AI and Disembodied AI</vt:lpstr>
      <vt:lpstr>Framework of the Embodied Agent  based on MLMs and WMs</vt:lpstr>
      <vt:lpstr>Embodied AI</vt:lpstr>
      <vt:lpstr>Embodied Agents</vt:lpstr>
      <vt:lpstr>Boston Dynamics: Spot Automate sensing and inspection, capture limitless data, and explore without boundaries.</vt:lpstr>
      <vt:lpstr>Boston Dynamics: Atlas The world’s most dynamic humanoid robot</vt:lpstr>
      <vt:lpstr>Boston Dynamics: Atlas Goes Hands On</vt:lpstr>
      <vt:lpstr>Boston Dynamics: Atlas </vt:lpstr>
      <vt:lpstr>Humanoid Robot: Sophia</vt:lpstr>
      <vt:lpstr>Can a robot pass a university entrance exam? Noriko Arai at TED2017</vt:lpstr>
      <vt:lpstr>Robots</vt:lpstr>
      <vt:lpstr>Robots and Effectors</vt:lpstr>
      <vt:lpstr>Robots</vt:lpstr>
      <vt:lpstr>Robotics Problem</vt:lpstr>
      <vt:lpstr>Robotic Perception </vt:lpstr>
      <vt:lpstr>Robotic Perception </vt:lpstr>
      <vt:lpstr>Robot Perception  can be viewed as temporal inference  from sequences of actions and measurements</vt:lpstr>
      <vt:lpstr>Probabilistic Filtering Algorithms </vt:lpstr>
      <vt:lpstr>Configuration Spaces</vt:lpstr>
      <vt:lpstr>Motion Generation</vt:lpstr>
      <vt:lpstr>Motion Planning </vt:lpstr>
      <vt:lpstr>Planning and Control</vt:lpstr>
      <vt:lpstr>Planning Uncertain Movements</vt:lpstr>
      <vt:lpstr>Reinforcement learning in robotics </vt:lpstr>
      <vt:lpstr>Humans and Robots</vt:lpstr>
      <vt:lpstr>Humans and Robots</vt:lpstr>
      <vt:lpstr>Papers with Code State-of-the-Art (SOTA)</vt:lpstr>
      <vt:lpstr>Hands-On Machine Learning with  Scikit-Learn, Keras, and TensorFlow</vt:lpstr>
      <vt:lpstr>Summary</vt:lpstr>
      <vt:lpstr>References</vt:lpstr>
    </vt:vector>
  </TitlesOfParts>
  <Manager/>
  <Company>National Taipei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dc:title>
  <dc:subject/>
  <dc:creator>Min-Yuh Day</dc:creator>
  <cp:keywords>Artificial Intelligence, AI</cp:keywords>
  <dc:description>Artificial Intelligence</dc:description>
  <cp:lastModifiedBy>MYDAY</cp:lastModifiedBy>
  <cp:revision>1403</cp:revision>
  <cp:lastPrinted>2020-12-23T14:44:17Z</cp:lastPrinted>
  <dcterms:created xsi:type="dcterms:W3CDTF">2019-09-12T03:09:52Z</dcterms:created>
  <dcterms:modified xsi:type="dcterms:W3CDTF">2025-11-17T23:21:48Z</dcterms:modified>
  <cp:category/>
</cp:coreProperties>
</file>