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5"/>
  </p:notesMasterIdLst>
  <p:sldIdLst>
    <p:sldId id="3462" r:id="rId2"/>
    <p:sldId id="3786" r:id="rId3"/>
    <p:sldId id="5525" r:id="rId4"/>
    <p:sldId id="5526" r:id="rId5"/>
    <p:sldId id="5896" r:id="rId6"/>
    <p:sldId id="5897" r:id="rId7"/>
    <p:sldId id="271" r:id="rId8"/>
    <p:sldId id="550145539" r:id="rId9"/>
    <p:sldId id="5898" r:id="rId10"/>
    <p:sldId id="5899" r:id="rId11"/>
    <p:sldId id="5900" r:id="rId12"/>
    <p:sldId id="5901" r:id="rId13"/>
    <p:sldId id="5918" r:id="rId14"/>
    <p:sldId id="5919" r:id="rId15"/>
    <p:sldId id="5920" r:id="rId16"/>
    <p:sldId id="5921" r:id="rId17"/>
    <p:sldId id="5922" r:id="rId18"/>
    <p:sldId id="4299" r:id="rId19"/>
    <p:sldId id="5527" r:id="rId20"/>
    <p:sldId id="5585" r:id="rId21"/>
    <p:sldId id="257" r:id="rId22"/>
    <p:sldId id="261" r:id="rId23"/>
    <p:sldId id="262" r:id="rId24"/>
    <p:sldId id="263" r:id="rId25"/>
    <p:sldId id="5106" r:id="rId26"/>
    <p:sldId id="5108" r:id="rId27"/>
    <p:sldId id="4862" r:id="rId28"/>
    <p:sldId id="367" r:id="rId29"/>
    <p:sldId id="550145540" r:id="rId30"/>
    <p:sldId id="277" r:id="rId31"/>
    <p:sldId id="278" r:id="rId32"/>
    <p:sldId id="5115" r:id="rId33"/>
    <p:sldId id="5219" r:id="rId34"/>
    <p:sldId id="5241" r:id="rId35"/>
    <p:sldId id="550145494" r:id="rId36"/>
    <p:sldId id="550145536" r:id="rId37"/>
    <p:sldId id="5204" r:id="rId38"/>
    <p:sldId id="272" r:id="rId39"/>
    <p:sldId id="275" r:id="rId40"/>
    <p:sldId id="550145474" r:id="rId41"/>
    <p:sldId id="4854" r:id="rId42"/>
    <p:sldId id="5517" r:id="rId43"/>
    <p:sldId id="4884" r:id="rId44"/>
    <p:sldId id="5170" r:id="rId45"/>
    <p:sldId id="550145538" r:id="rId46"/>
    <p:sldId id="267" r:id="rId47"/>
    <p:sldId id="348" r:id="rId48"/>
    <p:sldId id="5581" r:id="rId49"/>
    <p:sldId id="373" r:id="rId50"/>
    <p:sldId id="375" r:id="rId51"/>
    <p:sldId id="349" r:id="rId52"/>
    <p:sldId id="350" r:id="rId53"/>
    <p:sldId id="550145471" r:id="rId54"/>
    <p:sldId id="385" r:id="rId55"/>
    <p:sldId id="387" r:id="rId56"/>
    <p:sldId id="5576" r:id="rId57"/>
    <p:sldId id="5577" r:id="rId58"/>
    <p:sldId id="5578" r:id="rId59"/>
    <p:sldId id="5579" r:id="rId60"/>
    <p:sldId id="5580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550145473" r:id="rId74"/>
    <p:sldId id="550145537" r:id="rId75"/>
    <p:sldId id="5944" r:id="rId76"/>
    <p:sldId id="5945" r:id="rId77"/>
    <p:sldId id="5948" r:id="rId78"/>
    <p:sldId id="3905" r:id="rId79"/>
    <p:sldId id="3906" r:id="rId80"/>
    <p:sldId id="5942" r:id="rId81"/>
    <p:sldId id="1719" r:id="rId82"/>
    <p:sldId id="1720" r:id="rId83"/>
    <p:sldId id="1712" r:id="rId84"/>
    <p:sldId id="5946" r:id="rId85"/>
    <p:sldId id="5952" r:id="rId86"/>
    <p:sldId id="5953" r:id="rId87"/>
    <p:sldId id="5950" r:id="rId88"/>
    <p:sldId id="5951" r:id="rId89"/>
    <p:sldId id="5949" r:id="rId90"/>
    <p:sldId id="550145535" r:id="rId91"/>
    <p:sldId id="550145495" r:id="rId92"/>
    <p:sldId id="550145523" r:id="rId93"/>
    <p:sldId id="550145530" r:id="rId94"/>
    <p:sldId id="550145531" r:id="rId95"/>
    <p:sldId id="550145532" r:id="rId96"/>
    <p:sldId id="550145514" r:id="rId97"/>
    <p:sldId id="550145513" r:id="rId98"/>
    <p:sldId id="550145515" r:id="rId99"/>
    <p:sldId id="550145496" r:id="rId100"/>
    <p:sldId id="550145497" r:id="rId101"/>
    <p:sldId id="550145498" r:id="rId102"/>
    <p:sldId id="550145516" r:id="rId103"/>
    <p:sldId id="550145517" r:id="rId104"/>
    <p:sldId id="550145518" r:id="rId105"/>
    <p:sldId id="550145519" r:id="rId106"/>
    <p:sldId id="550145499" r:id="rId107"/>
    <p:sldId id="550145500" r:id="rId108"/>
    <p:sldId id="550145501" r:id="rId109"/>
    <p:sldId id="550145502" r:id="rId110"/>
    <p:sldId id="550145520" r:id="rId111"/>
    <p:sldId id="550145525" r:id="rId112"/>
    <p:sldId id="550145526" r:id="rId113"/>
    <p:sldId id="550145527" r:id="rId114"/>
    <p:sldId id="550145528" r:id="rId115"/>
    <p:sldId id="550145529" r:id="rId116"/>
    <p:sldId id="550145521" r:id="rId117"/>
    <p:sldId id="550145522" r:id="rId118"/>
    <p:sldId id="550145509" r:id="rId119"/>
    <p:sldId id="550145510" r:id="rId120"/>
    <p:sldId id="550145511" r:id="rId121"/>
    <p:sldId id="550145512" r:id="rId122"/>
    <p:sldId id="550145533" r:id="rId123"/>
    <p:sldId id="4393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0"/>
    <p:restoredTop sz="95303"/>
  </p:normalViewPr>
  <p:slideViewPr>
    <p:cSldViewPr snapToGrid="0" snapToObjects="1">
      <p:cViewPr varScale="1">
        <p:scale>
          <a:sx n="103" d="100"/>
          <a:sy n="103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05d56efd02_0_9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22" name="Google Shape;1522;g305d56efd02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93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3"/>
          </p:nvPr>
        </p:nvSpPr>
        <p:spPr>
          <a:xfrm>
            <a:off x="2020883" y="5687987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4"/>
          </p:nvPr>
        </p:nvSpPr>
        <p:spPr>
          <a:xfrm>
            <a:off x="2020883" y="5917189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9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Agentic-Bible-Up-Date-Goal-Driven/dp/B0FL21R86Q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learn.nvidia.com/courses/course-detail?course_id=course-v1:DLI+S-FX-26+V1" TargetMode="Externa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ithub.com/google/A2A/blob/main/demo/README.md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.github.io/A2A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modelcontextprotocol.io/introduction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bostondynamics.com/spot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bostondynamics.com/atla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bostondynamics.com/video/atlas-goes-hands-on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j34o4hN4I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5t6K9iwcdw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oriko_arai_can_a_robot_pass_a_university_entrance_exam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ZjkPyJ8KU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research.nvidia.com/labs/dir/cosmos-predict1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AI, Agentic AI, and Physical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1141AI09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2025-12-02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C45650-BA88-8643-B3F2-2E4C34D88A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B6C01E-6C31-110C-337F-375D435FF5AB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F025F3-66B9-E75E-3993-5939E943D69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156C2-0333-8FBB-F8AB-44078685E8C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A0ADF-525B-4FA6-69D8-6A14A4F40325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6621362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729A-AE38-3493-4ACB-E504F035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8C6F-EFE0-5F38-BE78-201EFE94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4200" dirty="0"/>
              <a:t>VLA Model Components and Training Paradigms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7F61-3656-201F-9AB3-BE1A08A1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F6A98-2314-FA1C-012D-BC0AA48B7286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364EC-0123-B21A-9C47-957EF5D25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7" y="1243584"/>
            <a:ext cx="11415433" cy="52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870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48A8-B101-F3C6-D59F-79AE5985C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4E97-E3A2-93A1-8B21-169CB9A2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4200" dirty="0"/>
              <a:t>Architecture of Sensorimotor Models for VLA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ED447-43B4-23D9-36D4-79874575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FA44E-6C84-23E5-007D-CE820D3B7A55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13488-17EB-068D-0462-BC396C8A0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31" y="1026954"/>
            <a:ext cx="10988080" cy="54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03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842C2-5788-8BB5-D670-64968B872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86807-9556-B491-3856-D472BF35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Transformer Architecture: </a:t>
            </a:r>
            <a:br>
              <a:rPr lang="en-US" sz="3800" dirty="0"/>
            </a:br>
            <a:r>
              <a:rPr lang="en-US" sz="2600" dirty="0"/>
              <a:t>Encoder-decoder structure and the internal mechanism of multi-head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2958B-78DE-AF3C-24B2-B5F99703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BC11A-361C-545B-4062-7A7871D4C4DC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9699F-330F-7322-24F3-FDAAEB41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985401"/>
            <a:ext cx="11177015" cy="5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066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278E5-0CDD-A12B-990A-C15AC5F4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939D-8E59-6310-9A7C-F63640C2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Architecture of the </a:t>
            </a:r>
            <a:r>
              <a:rPr lang="en-US" sz="3800" dirty="0" err="1"/>
              <a:t>ViT</a:t>
            </a:r>
            <a:endParaRPr lang="en-US" sz="3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0635C-2A0E-20FC-18AC-2F6FB171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D6DC3-C7C1-8712-01F8-413EA8B27E8E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DA5DE-3BE0-A4D7-8DB0-141B62DA5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48" y="972090"/>
            <a:ext cx="10802904" cy="55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39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8144-5AAD-1A15-ACDA-0F772A1AD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D58E-217F-65F4-8FD4-2F4C1694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1260635"/>
          </a:xfrm>
        </p:spPr>
        <p:txBody>
          <a:bodyPr>
            <a:noAutofit/>
          </a:bodyPr>
          <a:lstStyle/>
          <a:p>
            <a:r>
              <a:rPr lang="en-US" sz="3800" dirty="0"/>
              <a:t>Architecture of VLM </a:t>
            </a:r>
            <a:br>
              <a:rPr lang="en-US" sz="3800" dirty="0"/>
            </a:br>
            <a:r>
              <a:rPr lang="en-US" sz="3800" dirty="0"/>
              <a:t>for Image Captioning and Semantic Understanding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AEB4-0BB9-210A-6935-E9A67EAA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7592-1D37-8F78-E183-900857C64EA9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E6568-EFAB-A9A8-F71C-B2627195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69" y="1316736"/>
            <a:ext cx="10926862" cy="52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89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8BBDB-1201-6EE2-A11E-2E2921BAC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4414-293A-CBA0-B08C-2E68BCF0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Architecture of a VLA System for Robotic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E1952-28AA-C60B-8835-2FDB1461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BA3A16-E621-3095-689B-1D74121B334B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4F7F4-61C2-62E8-86CC-37FF137D1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89" y="891495"/>
            <a:ext cx="9833022" cy="567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48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8520-5808-CE57-02E7-D294D89B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0108-8A22-78A1-4482-3F8E4009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261374"/>
          </a:xfrm>
        </p:spPr>
        <p:txBody>
          <a:bodyPr>
            <a:noAutofit/>
          </a:bodyPr>
          <a:lstStyle/>
          <a:p>
            <a:r>
              <a:rPr lang="en-US" sz="4200" dirty="0"/>
              <a:t>Design Patterns for Incorporating </a:t>
            </a:r>
            <a:br>
              <a:rPr lang="en-US" sz="4200" dirty="0"/>
            </a:br>
            <a:r>
              <a:rPr lang="en-US" sz="4200" dirty="0"/>
              <a:t>World Models in VLA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D45BE-E7E1-1ACF-5335-207C3FDF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B5E27-2B41-F856-EDDA-5D01BF023FF9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70FEA-8B40-BC6A-B638-A8409BD02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4" y="1338478"/>
            <a:ext cx="11760392" cy="496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254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EDCA6-F81A-C16F-9B02-7AFB8F1A9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15B7-D8E1-B642-F8F6-994C85B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200674"/>
          </a:xfrm>
        </p:spPr>
        <p:txBody>
          <a:bodyPr>
            <a:noAutofit/>
          </a:bodyPr>
          <a:lstStyle/>
          <a:p>
            <a:r>
              <a:rPr lang="en-US" sz="4200" dirty="0"/>
              <a:t>Design Patterns for Incorporating </a:t>
            </a:r>
            <a:br>
              <a:rPr lang="en-US" sz="4200" dirty="0"/>
            </a:br>
            <a:r>
              <a:rPr lang="en-US" sz="4200" dirty="0"/>
              <a:t>Affordance-based Models in VLA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AFB30-25E1-DF54-B8D3-52026A54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E1A90-6979-963E-14B6-0E1FF1A0A40F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B7F7F-2F76-5F4A-BE03-0D39C627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3" y="1442370"/>
            <a:ext cx="11230054" cy="504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26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9D00-DA15-0430-5A98-FB01CCF8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CEE3-7B4A-CDDA-75C4-208413D1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5400" dirty="0"/>
              <a:t>Integrating RL with VLA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4D42D-6521-0C5B-B9A5-0E22E304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6647D-F447-369B-9C48-7018A5BF0A28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C5844-7E28-DF0B-269C-AA115DB5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03" y="1063530"/>
            <a:ext cx="11028743" cy="54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182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19D19-8A92-6E5C-3904-4BB0C1309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BD99-B958-F1C0-1B53-F49EB1E8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787720"/>
          </a:xfrm>
        </p:spPr>
        <p:txBody>
          <a:bodyPr>
            <a:noAutofit/>
          </a:bodyPr>
          <a:lstStyle/>
          <a:p>
            <a:r>
              <a:rPr lang="en-US" dirty="0"/>
              <a:t>Robots Used in VLA Research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CD4D5-833D-111A-9400-3F225AC0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FC02F-BA83-DCA9-AB43-335E56C6E06A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A13F9-752D-909F-6FE4-E9A0164B5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03" y="843821"/>
            <a:ext cx="10054363" cy="57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82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5760"/>
            <a:ext cx="10245397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Communicating, perceiving,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and acting</a:t>
            </a:r>
          </a:p>
        </p:txBody>
      </p:sp>
    </p:spTree>
    <p:extLst>
      <p:ext uri="{BB962C8B-B14F-4D97-AF65-F5344CB8AC3E}">
        <p14:creationId xmlns:p14="http://schemas.microsoft.com/office/powerpoint/2010/main" val="8838306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7569-23BF-9A6A-0CC7-58CF7EFD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E284-7325-7897-A49F-18D3FF3B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766859"/>
          </a:xfrm>
        </p:spPr>
        <p:txBody>
          <a:bodyPr>
            <a:noAutofit/>
          </a:bodyPr>
          <a:lstStyle/>
          <a:p>
            <a:r>
              <a:rPr lang="en-US" sz="4400" dirty="0"/>
              <a:t>Vision Language Action (VLA)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C61B9-C3B9-5789-F860-13DC205F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112F1-E403-A696-CE0A-AF37BE2A7797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D6844-015D-EA47-ED10-1A23E6C3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3" y="822960"/>
            <a:ext cx="10951463" cy="57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31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03EC1-199E-C9D9-18D2-0DCD0BEE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4834-DB94-7A2A-A6DD-5D280A5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8"/>
            <a:ext cx="11537114" cy="1336613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Monolithic VLA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E6E58-E840-F31D-E4C3-4B30B0F9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3F192-849D-CC57-5D31-B776CEF50A1E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AE27D-7DDF-C521-9DF8-1D48D17EF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" y="1552253"/>
            <a:ext cx="11929020" cy="48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722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7E146-4C3F-E5BC-E682-D3A748A9C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DAF5-CE2C-F66B-81B2-658F4547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1300037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Hierarchical VLA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2FFAA-AA30-60E0-C28C-39209ED4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7C9AF-3662-5784-3F74-3806404561B2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A9733-83D9-36B0-33D2-4AE6C934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5" y="1463640"/>
            <a:ext cx="12029921" cy="49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06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A9CFA-4BC6-C83E-9C9A-38A320C4F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9DF2-188E-2485-96E9-522FD4E8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</a:t>
            </a:r>
            <a:br>
              <a:rPr lang="en-US" sz="4200" dirty="0"/>
            </a:br>
            <a:r>
              <a:rPr lang="en-US" sz="4200" dirty="0"/>
              <a:t>Paradigms in Monolithic Single-system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1B4ED-995D-7D65-769F-2BBC1F0C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3A0BE-C9D7-F53C-3F22-E2C6AA8E81AC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C0052-FF61-6CF3-FA22-CF156B92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2" y="1301587"/>
            <a:ext cx="11955276" cy="51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79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205D-0257-B1A6-093A-6119DFED9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3210-1CAF-DB7B-3937-BFE297CE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</a:t>
            </a:r>
            <a:br>
              <a:rPr lang="en-US" sz="4200" dirty="0"/>
            </a:br>
            <a:r>
              <a:rPr lang="en-US" sz="4200" dirty="0"/>
              <a:t>Paradigms in Monolithic Dual-system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46C4F-3314-625C-FF2F-DB88AB73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4AFDC5-C86B-81D3-2F18-18362D093FF8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DAE84-0C7D-46A6-9B0D-B0057F5BE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82" y="1273698"/>
            <a:ext cx="10341636" cy="52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621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40C2-E5F6-F1A4-F4FB-49240B4B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0ECD-A5F3-D44B-39D4-8CC8D0C9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 Hierarchical Models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7AA1D-C89E-AE43-45DA-F1839556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161AF-1926-7545-E5A4-CB67D14FF490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350055-8AE0-1786-8D29-202758BD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5" y="1265011"/>
            <a:ext cx="10886429" cy="51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1146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2E3F8-56A6-BABB-FCCC-36668A68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6839-FEEA-57C1-19B0-F28AF265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Schematic of the Unified VLA Training Data Format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224F1-B7F4-2C8C-FB53-6D4CC1BD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D18AD-731A-C687-85A0-FB6F67EE2ADB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91709-6DD1-11D9-4596-DDDE9194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985401"/>
            <a:ext cx="10972800" cy="555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25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6B79A-F5EA-86D2-DDE0-B631C1B95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828E-9B62-DA26-DB47-A6EE8D03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Benchmarking VLA Datasets </a:t>
            </a:r>
            <a:br>
              <a:rPr lang="en-US" sz="3800" dirty="0"/>
            </a:br>
            <a:r>
              <a:rPr lang="en-US" sz="3200" dirty="0"/>
              <a:t>by Task Complexity and Modality Richness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297FB-FDE0-C37A-A012-A3DB8F0B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D5897-3CED-1D42-2BDC-D853D8FCC9D0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739140-A00E-AC43-4A35-52EED6585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44" y="972090"/>
            <a:ext cx="10611512" cy="5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930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42D71A-30CE-E306-CD7F-91676D225E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786824"/>
              </p:ext>
            </p:extLst>
          </p:nvPr>
        </p:nvGraphicFramePr>
        <p:xfrm>
          <a:off x="370115" y="896112"/>
          <a:ext cx="11451769" cy="5534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5069">
                  <a:extLst>
                    <a:ext uri="{9D8B030D-6E8A-4147-A177-3AD203B41FA5}">
                      <a16:colId xmlns:a16="http://schemas.microsoft.com/office/drawing/2014/main" val="805970456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545863181"/>
                    </a:ext>
                  </a:extLst>
                </a:gridCol>
                <a:gridCol w="1254656">
                  <a:extLst>
                    <a:ext uri="{9D8B030D-6E8A-4147-A177-3AD203B41FA5}">
                      <a16:colId xmlns:a16="http://schemas.microsoft.com/office/drawing/2014/main" val="894946639"/>
                    </a:ext>
                  </a:extLst>
                </a:gridCol>
                <a:gridCol w="1287376">
                  <a:extLst>
                    <a:ext uri="{9D8B030D-6E8A-4147-A177-3AD203B41FA5}">
                      <a16:colId xmlns:a16="http://schemas.microsoft.com/office/drawing/2014/main" val="3935894503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297780177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08063906"/>
                    </a:ext>
                  </a:extLst>
                </a:gridCol>
                <a:gridCol w="2275548">
                  <a:extLst>
                    <a:ext uri="{9D8B030D-6E8A-4147-A177-3AD203B41FA5}">
                      <a16:colId xmlns:a16="http://schemas.microsoft.com/office/drawing/2014/main" val="829875123"/>
                    </a:ext>
                  </a:extLst>
                </a:gridCol>
              </a:tblGrid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Name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Episodes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Skill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Task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Modality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Embodiment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Collection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35158477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QT-Opt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580K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 (Pick)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KUKA LBR iiwa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Learned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7581366"/>
                  </a:ext>
                </a:extLst>
              </a:tr>
              <a:tr h="671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MT-Opt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800K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2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12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RGB, L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7 robots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Scripted, Learned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8079432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RoboNet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162K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NA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NA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7 robots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Scripted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39381921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BridgeData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7.2K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4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71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WidowX 250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Teleop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68071160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BridgeData V2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60.1K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13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NA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RGB-D,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WidowX 250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Teleop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3144890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BC-Z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26.0K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3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100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Google EDR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Teleop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8281565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Language Table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413K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 (Push)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NA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xArm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Teleop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5211925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RH20T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110K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42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147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RGB-D, L, F, 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4 robots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Teleop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41250725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RT-1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130K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12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700+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Google EDR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Teleop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1701902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OXE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1.4M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527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160,266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RGB-D,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22 robots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Mixed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97127529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DROID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76K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86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RGB-D, L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Franka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Teleop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9000921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FuSe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27K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2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3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RGB, L, T, A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WidowX 250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Teleop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79681613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RoboMIND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107K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38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479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RGB-D, L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4 robots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Teleop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4230401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AgiBot World 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94K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87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217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>
                          <a:effectLst/>
                        </a:rPr>
                        <a:t>RGB-D, L</a:t>
                      </a:r>
                      <a:endParaRPr lang="en-TW" sz="18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AgiBot G1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1800" kern="0" dirty="0">
                          <a:effectLst/>
                        </a:rPr>
                        <a:t>Teleop</a:t>
                      </a:r>
                      <a:endParaRPr lang="en-TW" sz="18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785366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E79D6-A674-7ECB-4D43-B3DF81245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2EAA42-0176-567D-417B-C033640E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711995"/>
          </a:xfrm>
        </p:spPr>
        <p:txBody>
          <a:bodyPr>
            <a:noAutofit/>
          </a:bodyPr>
          <a:lstStyle/>
          <a:p>
            <a:r>
              <a:rPr lang="en-US" sz="4200" dirty="0"/>
              <a:t>Real-World Robot Datasets for VLA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33870-4129-CBEE-E35B-95EC3130C5D1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</p:spTree>
    <p:extLst>
      <p:ext uri="{BB962C8B-B14F-4D97-AF65-F5344CB8AC3E}">
        <p14:creationId xmlns:p14="http://schemas.microsoft.com/office/powerpoint/2010/main" val="12311953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4B5ED-2241-FEF8-C084-527187B4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9EB6-BC1C-7F52-7DDC-6607886A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978F04-BF7A-79C0-7802-59BCCE67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4000" dirty="0"/>
              <a:t>Benchmarks for Vision-Language-Action Evaluation</a:t>
            </a:r>
            <a:br>
              <a:rPr lang="en-US" sz="4000" dirty="0"/>
            </a:br>
            <a:r>
              <a:rPr lang="en-US" sz="2400" dirty="0"/>
              <a:t>Simulation Environments: </a:t>
            </a:r>
            <a:r>
              <a:rPr lang="en-US" sz="2000" b="0" dirty="0"/>
              <a:t>Navigation (Nav), Manipulation (</a:t>
            </a:r>
            <a:r>
              <a:rPr lang="en-US" sz="2000" b="0" dirty="0" err="1"/>
              <a:t>Manip</a:t>
            </a:r>
            <a:r>
              <a:rPr lang="en-US" sz="2000" b="0" dirty="0"/>
              <a:t>), and Whole-Body Control (WBC)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25C61-7EDB-E790-137B-2DC5395990CA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5F62E4-D5A6-CB30-1027-8BED9C32F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30296"/>
              </p:ext>
            </p:extLst>
          </p:nvPr>
        </p:nvGraphicFramePr>
        <p:xfrm>
          <a:off x="534389" y="1564763"/>
          <a:ext cx="11222183" cy="4481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051">
                  <a:extLst>
                    <a:ext uri="{9D8B030D-6E8A-4147-A177-3AD203B41FA5}">
                      <a16:colId xmlns:a16="http://schemas.microsoft.com/office/drawing/2014/main" val="3081208797"/>
                    </a:ext>
                  </a:extLst>
                </a:gridCol>
                <a:gridCol w="1115568">
                  <a:extLst>
                    <a:ext uri="{9D8B030D-6E8A-4147-A177-3AD203B41FA5}">
                      <a16:colId xmlns:a16="http://schemas.microsoft.com/office/drawing/2014/main" val="631919696"/>
                    </a:ext>
                  </a:extLst>
                </a:gridCol>
                <a:gridCol w="1850888">
                  <a:extLst>
                    <a:ext uri="{9D8B030D-6E8A-4147-A177-3AD203B41FA5}">
                      <a16:colId xmlns:a16="http://schemas.microsoft.com/office/drawing/2014/main" val="776550358"/>
                    </a:ext>
                  </a:extLst>
                </a:gridCol>
                <a:gridCol w="1422664">
                  <a:extLst>
                    <a:ext uri="{9D8B030D-6E8A-4147-A177-3AD203B41FA5}">
                      <a16:colId xmlns:a16="http://schemas.microsoft.com/office/drawing/2014/main" val="286324556"/>
                    </a:ext>
                  </a:extLst>
                </a:gridCol>
                <a:gridCol w="1481328">
                  <a:extLst>
                    <a:ext uri="{9D8B030D-6E8A-4147-A177-3AD203B41FA5}">
                      <a16:colId xmlns:a16="http://schemas.microsoft.com/office/drawing/2014/main" val="1248240523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1073903293"/>
                    </a:ext>
                  </a:extLst>
                </a:gridCol>
                <a:gridCol w="2082220">
                  <a:extLst>
                    <a:ext uri="{9D8B030D-6E8A-4147-A177-3AD203B41FA5}">
                      <a16:colId xmlns:a16="http://schemas.microsoft.com/office/drawing/2014/main" val="3325028695"/>
                    </a:ext>
                  </a:extLst>
                </a:gridCol>
              </a:tblGrid>
              <a:tr h="143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Name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Task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Scenes / Objects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Observation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Physics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Built Upon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Description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042950582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robosuite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Manip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NA / 10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RGB-D, 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MuJoCo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NA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Modular framework, 11 tasks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4159546985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robomimic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Manip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NA / NA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RGB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MuJoCo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robosuite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Offline learning, 8 tasks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912105850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RoboCasa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Manip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120 / 2.5K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RGB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MuJoCo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robosuite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100 kitchen tasks, photorealistic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121020647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LIBERO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Manip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NA / NA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RGB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MuJoCo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robosuite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130 tasks in 4 task suites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4161627170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Meta-World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Manip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1 / 80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Pose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MuJoCo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NA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50 Manip tasks for Meta-RL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4091297697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LeVERB-Bench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Nav, WBC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4 / NA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RGB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PhysX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>
                          <a:effectLst/>
                        </a:rPr>
                        <a:t>Isaac Sim</a:t>
                      </a:r>
                      <a:endParaRPr lang="en-TW" sz="20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Humanoid control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113043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30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8" y="1700808"/>
            <a:ext cx="10458450" cy="4425356"/>
          </a:xfrm>
        </p:spPr>
        <p:txBody>
          <a:bodyPr/>
          <a:lstStyle/>
          <a:p>
            <a:r>
              <a:rPr lang="en-US" sz="3600" dirty="0"/>
              <a:t>Natural Language Processing</a:t>
            </a:r>
          </a:p>
          <a:p>
            <a:r>
              <a:rPr lang="en-US" sz="3600" dirty="0"/>
              <a:t>Deep Learning for Natural Language Processing</a:t>
            </a:r>
          </a:p>
          <a:p>
            <a:r>
              <a:rPr lang="en-US" sz="3600" dirty="0">
                <a:solidFill>
                  <a:srgbClr val="FF0000"/>
                </a:solidFill>
              </a:rPr>
              <a:t>Computer Vision</a:t>
            </a:r>
          </a:p>
          <a:p>
            <a:r>
              <a:rPr lang="en-US" sz="3600" dirty="0">
                <a:solidFill>
                  <a:srgbClr val="FF0000"/>
                </a:solidFill>
              </a:rPr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125760"/>
            <a:ext cx="10288259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</a:p>
        </p:txBody>
      </p:sp>
    </p:spTree>
    <p:extLst>
      <p:ext uri="{BB962C8B-B14F-4D97-AF65-F5344CB8AC3E}">
        <p14:creationId xmlns:p14="http://schemas.microsoft.com/office/powerpoint/2010/main" val="973181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907F9-DB91-BA76-6693-E9F490E4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CFEB4-F1DA-9024-6501-FA10CA32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4EBB34-BA48-7BB5-9657-0BFB35ED8EB1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FC3B792-8453-46E2-AFF8-C0120A487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216979"/>
              </p:ext>
            </p:extLst>
          </p:nvPr>
        </p:nvGraphicFramePr>
        <p:xfrm>
          <a:off x="484908" y="1173829"/>
          <a:ext cx="11222183" cy="5278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323">
                  <a:extLst>
                    <a:ext uri="{9D8B030D-6E8A-4147-A177-3AD203B41FA5}">
                      <a16:colId xmlns:a16="http://schemas.microsoft.com/office/drawing/2014/main" val="3081208797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631919696"/>
                    </a:ext>
                  </a:extLst>
                </a:gridCol>
                <a:gridCol w="1668008">
                  <a:extLst>
                    <a:ext uri="{9D8B030D-6E8A-4147-A177-3AD203B41FA5}">
                      <a16:colId xmlns:a16="http://schemas.microsoft.com/office/drawing/2014/main" val="776550358"/>
                    </a:ext>
                  </a:extLst>
                </a:gridCol>
                <a:gridCol w="1459240">
                  <a:extLst>
                    <a:ext uri="{9D8B030D-6E8A-4147-A177-3AD203B41FA5}">
                      <a16:colId xmlns:a16="http://schemas.microsoft.com/office/drawing/2014/main" val="286324556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1248240523"/>
                    </a:ext>
                  </a:extLst>
                </a:gridCol>
                <a:gridCol w="1942091">
                  <a:extLst>
                    <a:ext uri="{9D8B030D-6E8A-4147-A177-3AD203B41FA5}">
                      <a16:colId xmlns:a16="http://schemas.microsoft.com/office/drawing/2014/main" val="1073903293"/>
                    </a:ext>
                  </a:extLst>
                </a:gridCol>
                <a:gridCol w="1603169">
                  <a:extLst>
                    <a:ext uri="{9D8B030D-6E8A-4147-A177-3AD203B41FA5}">
                      <a16:colId xmlns:a16="http://schemas.microsoft.com/office/drawing/2014/main" val="3325028695"/>
                    </a:ext>
                  </a:extLst>
                </a:gridCol>
              </a:tblGrid>
              <a:tr h="143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Name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Task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Scenes / Objects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Observation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Physics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Built Upon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Description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042950582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ManiSkill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162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RGB-D, PC, 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SAPIEN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4 tasks, 36K demos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359093382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ManiSkill 2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2.1K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RGB-D, PC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ManiSkill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Extended task diversity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195870667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ManiSkill 3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Nav, Manip, WBC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RGB-D, PC, 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ManiSkill 2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GPU-parallelized simulation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282971469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ManiSkill-HAB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105 / 92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ManiSkill 3, Habitat 2.0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HAB tasks from Habitat 2.0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4064286083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RoboTwin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731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SAPIEN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Dual-arm tasks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044186234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Ravens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PyBullet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10 tabletop tasks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16198594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VIMA-BENCH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29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RGB, 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PyBullet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Ravens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17 multimodal prompt tasks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1473318115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LoHoRavens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 / 3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PyBullet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Ravens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Long-horizon planning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12972468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CALVIN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Manip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4 / 7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PyBullet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Long-horizon lang-cond tasks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08360828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E422928-4854-7611-1713-9392C05C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4000" dirty="0"/>
              <a:t>Benchmarks for Vision-Language-Action Evaluation</a:t>
            </a:r>
            <a:br>
              <a:rPr lang="en-US" sz="4000" dirty="0"/>
            </a:br>
            <a:r>
              <a:rPr lang="en-US" sz="2400" dirty="0"/>
              <a:t>Simulation Environments: </a:t>
            </a:r>
            <a:r>
              <a:rPr lang="en-US" sz="2000" b="0" dirty="0"/>
              <a:t>Navigation (Nav), Manipulation (</a:t>
            </a:r>
            <a:r>
              <a:rPr lang="en-US" sz="2000" b="0" dirty="0" err="1"/>
              <a:t>Manip</a:t>
            </a:r>
            <a:r>
              <a:rPr lang="en-US" sz="2000" b="0" dirty="0"/>
              <a:t>), and Whole-Body Control (WBC)</a:t>
            </a:r>
          </a:p>
        </p:txBody>
      </p:sp>
    </p:spTree>
    <p:extLst>
      <p:ext uri="{BB962C8B-B14F-4D97-AF65-F5344CB8AC3E}">
        <p14:creationId xmlns:p14="http://schemas.microsoft.com/office/powerpoint/2010/main" val="8517983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45363-7805-4880-D6FB-EF532EA5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4EA0C-ABEB-C8F4-EFEF-6FFE793D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04ECE-FCC0-8797-4CCB-A5B8497CD8E9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5292E75-B535-95D3-6424-73798A6074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372575"/>
              </p:ext>
            </p:extLst>
          </p:nvPr>
        </p:nvGraphicFramePr>
        <p:xfrm>
          <a:off x="484908" y="1482079"/>
          <a:ext cx="11222183" cy="4647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763">
                  <a:extLst>
                    <a:ext uri="{9D8B030D-6E8A-4147-A177-3AD203B41FA5}">
                      <a16:colId xmlns:a16="http://schemas.microsoft.com/office/drawing/2014/main" val="3081208797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631919696"/>
                    </a:ext>
                  </a:extLst>
                </a:gridCol>
                <a:gridCol w="1741160">
                  <a:extLst>
                    <a:ext uri="{9D8B030D-6E8A-4147-A177-3AD203B41FA5}">
                      <a16:colId xmlns:a16="http://schemas.microsoft.com/office/drawing/2014/main" val="776550358"/>
                    </a:ext>
                  </a:extLst>
                </a:gridCol>
                <a:gridCol w="1404376">
                  <a:extLst>
                    <a:ext uri="{9D8B030D-6E8A-4147-A177-3AD203B41FA5}">
                      <a16:colId xmlns:a16="http://schemas.microsoft.com/office/drawing/2014/main" val="28632455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248240523"/>
                    </a:ext>
                  </a:extLst>
                </a:gridCol>
                <a:gridCol w="1481328">
                  <a:extLst>
                    <a:ext uri="{9D8B030D-6E8A-4147-A177-3AD203B41FA5}">
                      <a16:colId xmlns:a16="http://schemas.microsoft.com/office/drawing/2014/main" val="1073903293"/>
                    </a:ext>
                  </a:extLst>
                </a:gridCol>
                <a:gridCol w="2338252">
                  <a:extLst>
                    <a:ext uri="{9D8B030D-6E8A-4147-A177-3AD203B41FA5}">
                      <a16:colId xmlns:a16="http://schemas.microsoft.com/office/drawing/2014/main" val="3325028695"/>
                    </a:ext>
                  </a:extLst>
                </a:gridCol>
              </a:tblGrid>
              <a:tr h="143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Name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Task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Scenes / Objects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Observation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Physics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Built Upon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Description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042950582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Habitat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Nav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185 / 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RGB-D, 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Fast, Nav only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88257831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Habitat 2.0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Nav, Manip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105 / 92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Habitat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Mobile manipulation (HAB)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598669335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Habitat 3.0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Nav, 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211 / 18K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Habitat 2.0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Human avatars support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3091045191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RLBench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1 / 28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RGB-D, S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PyBullet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V-REP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Tiered task difficulty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378918634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THE COLOSSEUM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 / 107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RGB-D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PyBullet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RLBench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20 tasks, 14 env variations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1691137823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AI2-THOR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Nav, 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118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RGB-D, 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Unity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NA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Object states, task planning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960488050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CHORES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Nav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191K / 40K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Unity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AI2-THOR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Shortest-path planning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2419042672"/>
                  </a:ext>
                </a:extLst>
              </a:tr>
              <a:tr h="143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SIMPLER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4 / 17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PhysX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SAPIEN, Isaac Sim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Real-to-sim evaluation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1718661454"/>
                  </a:ext>
                </a:extLst>
              </a:tr>
              <a:tr h="285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RoboArena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Manip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 / 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RGB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Real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>
                          <a:effectLst/>
                        </a:rPr>
                        <a:t>NA</a:t>
                      </a:r>
                      <a:endParaRPr lang="en-TW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800" kern="100" dirty="0">
                          <a:effectLst/>
                        </a:rPr>
                        <a:t>Distributed real-world evaluation</a:t>
                      </a:r>
                      <a:endParaRPr lang="en-TW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9" marR="5759" marT="5759" marB="5759" anchor="ctr"/>
                </a:tc>
                <a:extLst>
                  <a:ext uri="{0D108BD9-81ED-4DB2-BD59-A6C34878D82A}">
                    <a16:rowId xmlns:a16="http://schemas.microsoft.com/office/drawing/2014/main" val="71119137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362D832-233F-4248-A822-7CAE0904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07429"/>
          </a:xfrm>
        </p:spPr>
        <p:txBody>
          <a:bodyPr>
            <a:noAutofit/>
          </a:bodyPr>
          <a:lstStyle/>
          <a:p>
            <a:r>
              <a:rPr lang="en-US" sz="4000" dirty="0"/>
              <a:t>Benchmarks for Vision-Language-Action Evaluation</a:t>
            </a:r>
            <a:br>
              <a:rPr lang="en-US" sz="4000" dirty="0"/>
            </a:br>
            <a:r>
              <a:rPr lang="en-US" sz="2400" dirty="0"/>
              <a:t>Simulation Environments: </a:t>
            </a:r>
            <a:r>
              <a:rPr lang="en-US" sz="2000" b="0" dirty="0"/>
              <a:t>Navigation (Nav), Manipulation (</a:t>
            </a:r>
            <a:r>
              <a:rPr lang="en-US" sz="2000" b="0" dirty="0" err="1"/>
              <a:t>Manip</a:t>
            </a:r>
            <a:r>
              <a:rPr lang="en-US" sz="2000" b="0" dirty="0"/>
              <a:t>), and Whole-Body Control (WBC)</a:t>
            </a:r>
          </a:p>
        </p:txBody>
      </p:sp>
    </p:spTree>
    <p:extLst>
      <p:ext uri="{BB962C8B-B14F-4D97-AF65-F5344CB8AC3E}">
        <p14:creationId xmlns:p14="http://schemas.microsoft.com/office/powerpoint/2010/main" val="331663082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7B55-B1AF-B869-2788-41EBCB1F9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3B51-4E8C-F619-D5DA-5DEA6FF3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680192" cy="1207096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EA8BD-24E4-F18C-C4BE-44C0FB500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07096"/>
            <a:ext cx="10487607" cy="5355148"/>
          </a:xfrm>
        </p:spPr>
        <p:txBody>
          <a:bodyPr>
            <a:normAutofit/>
          </a:bodyPr>
          <a:lstStyle/>
          <a:p>
            <a:pPr marL="264600" indent="-264600"/>
            <a:r>
              <a:rPr lang="en-US" sz="4800" dirty="0"/>
              <a:t>Generative AI</a:t>
            </a:r>
          </a:p>
          <a:p>
            <a:pPr marL="264600" indent="-264600"/>
            <a:r>
              <a:rPr lang="en-US" sz="4800" dirty="0"/>
              <a:t>Agentic AI</a:t>
            </a:r>
          </a:p>
          <a:p>
            <a:pPr marL="264600" indent="-264600"/>
            <a:r>
              <a:rPr lang="en-US" sz="4800" dirty="0"/>
              <a:t>Physical AI (Robotics)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B0BA2-DE94-BA32-6F1D-07966B0C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4804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38" y="951930"/>
            <a:ext cx="11060724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000" b="0" dirty="0"/>
              <a:t>Stuart Russell and Peter </a:t>
            </a:r>
            <a:r>
              <a:rPr lang="en-US" altLang="zh-TW" sz="1000" b="0" dirty="0" err="1"/>
              <a:t>Norvig</a:t>
            </a:r>
            <a:r>
              <a:rPr lang="en-US" altLang="zh-TW" sz="10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00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altLang="zh-TW" sz="1000" b="0" dirty="0" err="1"/>
              <a:t>ChatGPT</a:t>
            </a:r>
            <a:r>
              <a:rPr lang="en-US" altLang="zh-TW" sz="1000" b="0" dirty="0"/>
              <a:t>, GPT-4V, and DALL-E 3, 3rd ed. Edition, </a:t>
            </a:r>
            <a:r>
              <a:rPr lang="en-US" altLang="zh-TW" sz="1000" b="0" dirty="0" err="1"/>
              <a:t>Packt</a:t>
            </a:r>
            <a:r>
              <a:rPr lang="en-US" altLang="zh-TW" sz="1000" b="0" dirty="0"/>
              <a:t> Publishing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000" b="0" dirty="0" err="1"/>
              <a:t>Aurélien</a:t>
            </a:r>
            <a:r>
              <a:rPr lang="en-US" altLang="zh-TW" sz="1000" b="0" dirty="0"/>
              <a:t> </a:t>
            </a:r>
            <a:r>
              <a:rPr lang="en-US" altLang="zh-TW" sz="1000" b="0" dirty="0" err="1"/>
              <a:t>Géron</a:t>
            </a:r>
            <a:r>
              <a:rPr lang="en-US" altLang="zh-TW" sz="1000" b="0" dirty="0"/>
              <a:t> (2022), Hands-On Machine Learning with Scikit-Learn, </a:t>
            </a:r>
            <a:r>
              <a:rPr lang="en-US" altLang="zh-TW" sz="1000" b="0" dirty="0" err="1"/>
              <a:t>Keras</a:t>
            </a:r>
            <a:r>
              <a:rPr lang="en-US" altLang="zh-TW" sz="10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000" b="0" dirty="0"/>
              <a:t>Steven </a:t>
            </a:r>
            <a:r>
              <a:rPr lang="en-US" altLang="zh-TW" sz="1000" b="0" dirty="0" err="1"/>
              <a:t>D'Ascoli</a:t>
            </a:r>
            <a:r>
              <a:rPr lang="en-US" altLang="zh-TW" sz="1000" b="0" dirty="0"/>
              <a:t> (2022), Artificial Intelligence and Deep Learning with Python: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Chien</a:t>
            </a:r>
            <a:r>
              <a:rPr lang="en-US" sz="1000" b="0" dirty="0"/>
              <a:t>-Yao Wang, Alexey </a:t>
            </a:r>
            <a:r>
              <a:rPr lang="en-US" sz="1000" b="0" dirty="0" err="1"/>
              <a:t>Bochkovskiy</a:t>
            </a:r>
            <a:r>
              <a:rPr lang="en-US" sz="1000" b="0" dirty="0"/>
              <a:t>, and Hong-Yuan Mark Liao. (2022) "YOLOv7: Trainable bag-of-freebies sets new state-of-the-art for real-time object detectors."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arXiv:2207.02696.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Chien</a:t>
            </a:r>
            <a:r>
              <a:rPr lang="en-US" sz="1000" b="0" dirty="0"/>
              <a:t>-Yao Wang, I-</a:t>
            </a:r>
            <a:r>
              <a:rPr lang="en-US" sz="1000" b="0" dirty="0" err="1"/>
              <a:t>Hau</a:t>
            </a:r>
            <a:r>
              <a:rPr lang="en-US" sz="1000" b="0" dirty="0"/>
              <a:t> Yeh, and Hong-Yuan Mark Liao. (2025) "Yolov9: Learning what you want to learn using programmable gradient information." In European Conference on Computer Vision, pp. 1-21. Springer, Cham.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Nidhal </a:t>
            </a:r>
            <a:r>
              <a:rPr lang="en-US" sz="1000" b="0" dirty="0" err="1"/>
              <a:t>Jegham</a:t>
            </a:r>
            <a:r>
              <a:rPr lang="en-US" sz="1000" b="0" dirty="0"/>
              <a:t>, Chan Young Koh, Marwan </a:t>
            </a:r>
            <a:r>
              <a:rPr lang="en-US" sz="1000" b="0" dirty="0" err="1"/>
              <a:t>Abdelatti</a:t>
            </a:r>
            <a:r>
              <a:rPr lang="en-US" sz="1000" b="0" dirty="0"/>
              <a:t>, and </a:t>
            </a:r>
            <a:r>
              <a:rPr lang="en-US" sz="1000" b="0" dirty="0" err="1"/>
              <a:t>Abdeltawab</a:t>
            </a:r>
            <a:r>
              <a:rPr lang="en-US" sz="1000" b="0" dirty="0"/>
              <a:t> Hendawi. (2024) "Evaluating the Evolution of YOLO (You Only Look Once) Models: A Comprehensive Benchmark Study of YOLO11 and Its Predecessors."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arXiv:2411.00201.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Ranjan Sapkota, and Manoj </a:t>
            </a:r>
            <a:r>
              <a:rPr lang="en-US" sz="1000" b="0" dirty="0" err="1"/>
              <a:t>Karkee</a:t>
            </a:r>
            <a:r>
              <a:rPr lang="en-US" sz="1000" b="0" dirty="0"/>
              <a:t>. (2024) "Yolo11 and vision transformers based 3d pose estimation of immature green fruits in commercial apple orchards for robotic thinning."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arXiv:2410.19846.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Yang Liu, </a:t>
            </a:r>
            <a:r>
              <a:rPr lang="en-US" sz="1000" b="0" dirty="0" err="1"/>
              <a:t>Weixing</a:t>
            </a:r>
            <a:r>
              <a:rPr lang="en-US" sz="1000" b="0" dirty="0"/>
              <a:t> Chen, </a:t>
            </a:r>
            <a:r>
              <a:rPr lang="en-US" sz="1000" b="0" dirty="0" err="1"/>
              <a:t>Yongjie</a:t>
            </a:r>
            <a:r>
              <a:rPr lang="en-US" sz="1000" b="0" dirty="0"/>
              <a:t> Bai, </a:t>
            </a:r>
            <a:r>
              <a:rPr lang="en-US" sz="1000" b="0" dirty="0" err="1"/>
              <a:t>Xiaodan</a:t>
            </a:r>
            <a:r>
              <a:rPr lang="en-US" sz="1000" b="0" dirty="0"/>
              <a:t> Liang, </a:t>
            </a:r>
            <a:r>
              <a:rPr lang="en-US" sz="1000" b="0" dirty="0" err="1"/>
              <a:t>Guanbin</a:t>
            </a:r>
            <a:r>
              <a:rPr lang="en-US" sz="1000" b="0" dirty="0"/>
              <a:t> Li, Wen Gao, and Liang Lin. (2024) "Aligning cyber space with physical world: A comprehensive survey on embodied ai."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arXiv:2407.06886.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Alec Radford, Jong </a:t>
            </a:r>
            <a:r>
              <a:rPr lang="en-US" sz="1000" b="0" dirty="0" err="1"/>
              <a:t>Wook</a:t>
            </a:r>
            <a:r>
              <a:rPr lang="en-US" sz="1000" b="0" dirty="0"/>
              <a:t> Kim, Chris </a:t>
            </a:r>
            <a:r>
              <a:rPr lang="en-US" sz="1000" b="0" dirty="0" err="1"/>
              <a:t>Hallacy</a:t>
            </a:r>
            <a:r>
              <a:rPr lang="en-US" sz="1000" b="0" dirty="0"/>
              <a:t>, Aditya Ramesh, Gabriel Goh, </a:t>
            </a:r>
            <a:r>
              <a:rPr lang="en-US" sz="1000" b="0" dirty="0" err="1"/>
              <a:t>Sandhini</a:t>
            </a:r>
            <a:r>
              <a:rPr lang="en-US" sz="1000" b="0" dirty="0"/>
              <a:t> Agarwal, Girish Sastry et al. (2021) "Learning transferable visual models from natural language supervision." In International Conference on Machine Learning, pp. 8748-8763. PMLR.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 err="1"/>
              <a:t>Wonjae</a:t>
            </a:r>
            <a:r>
              <a:rPr lang="en-US" sz="1000" b="0" dirty="0"/>
              <a:t> Kim, </a:t>
            </a:r>
            <a:r>
              <a:rPr lang="en-US" sz="1000" b="0" dirty="0" err="1"/>
              <a:t>Bokyung</a:t>
            </a:r>
            <a:r>
              <a:rPr lang="en-US" sz="1000" b="0" dirty="0"/>
              <a:t> Son, and </a:t>
            </a:r>
            <a:r>
              <a:rPr lang="en-US" sz="1000" b="0" dirty="0" err="1"/>
              <a:t>Ildoo</a:t>
            </a:r>
            <a:r>
              <a:rPr lang="en-US" sz="1000" b="0" dirty="0"/>
              <a:t> Kim. (2021) "</a:t>
            </a:r>
            <a:r>
              <a:rPr lang="en-US" sz="1000" b="0" dirty="0" err="1"/>
              <a:t>Vilt</a:t>
            </a:r>
            <a:r>
              <a:rPr lang="en-US" sz="1000" b="0" dirty="0"/>
              <a:t>: Vision-and-language transformer without convolution or region supervision."  In International Conference on Machine Learning, pp. 5583-5594. PMLR.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Meng-Hao Guo, Tian-Xing Xu, Jiang-Jiang Liu, Zheng-Ning Liu, Peng-Tao Jiang, Tai-Jiang Mu, Song-Hai Zhang, Ralph R. Martin, Ming-Ming Cheng, and Shi-Min Hu. (2022) "Attention mechanisms in computer vision: A survey." Computational Visual Media ,:1-38.</a:t>
            </a:r>
          </a:p>
          <a:p>
            <a:pPr marL="228600" indent="-228600">
              <a:spcAft>
                <a:spcPts val="300"/>
              </a:spcAft>
            </a:pPr>
            <a:r>
              <a:rPr lang="en-US" sz="1000" b="0" dirty="0"/>
              <a:t>Valentin </a:t>
            </a:r>
            <a:r>
              <a:rPr lang="en-US" sz="1000" b="0" dirty="0" err="1"/>
              <a:t>Bazarevsky</a:t>
            </a:r>
            <a:r>
              <a:rPr lang="en-US" sz="1000" b="0" dirty="0"/>
              <a:t>, Ivan </a:t>
            </a:r>
            <a:r>
              <a:rPr lang="en-US" sz="1000" b="0" dirty="0" err="1"/>
              <a:t>Grishchenko</a:t>
            </a:r>
            <a:r>
              <a:rPr lang="en-US" sz="1000" b="0" dirty="0"/>
              <a:t>, Karthik Raveendran, Tyler Zhu, Fan Zhang, and Matthias Grundmann.(2020) "</a:t>
            </a:r>
            <a:r>
              <a:rPr lang="en-US" sz="1000" b="0" dirty="0" err="1"/>
              <a:t>Blazepose</a:t>
            </a:r>
            <a:r>
              <a:rPr lang="en-US" sz="1000" b="0" dirty="0"/>
              <a:t>: On-device real-time body pose tracking."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arXiv:2006.10204.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Gemini Robotics Team, </a:t>
            </a:r>
            <a:r>
              <a:rPr lang="en-US" sz="1000" b="0" dirty="0" err="1"/>
              <a:t>Saminda</a:t>
            </a:r>
            <a:r>
              <a:rPr lang="en-US" sz="1000" b="0" dirty="0"/>
              <a:t> </a:t>
            </a:r>
            <a:r>
              <a:rPr lang="en-US" sz="1000" b="0" dirty="0" err="1"/>
              <a:t>Abeyruwan</a:t>
            </a:r>
            <a:r>
              <a:rPr lang="en-US" sz="1000" b="0" dirty="0"/>
              <a:t>, Joshua Ainslie, Jean-Baptiste </a:t>
            </a:r>
            <a:r>
              <a:rPr lang="en-US" sz="1000" b="0" dirty="0" err="1"/>
              <a:t>Alayrac</a:t>
            </a:r>
            <a:r>
              <a:rPr lang="en-US" sz="1000" b="0" dirty="0"/>
              <a:t>, Montserrat Gonzalez Arenas, Travis Armstrong, Ashwin Balakrishna et al.(2025) "Gemini robotics: Bringing ai into the physical world."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arXiv:2503.20020 (2025).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Niket Agarwal, Arslan Ali, Maciej Bala, Yogesh Balaji, Erik Barker, Tiffany Cai, </a:t>
            </a:r>
            <a:r>
              <a:rPr lang="en-US" sz="1000" b="0" dirty="0" err="1"/>
              <a:t>Prithvijit</a:t>
            </a:r>
            <a:r>
              <a:rPr lang="en-US" sz="1000" b="0" dirty="0"/>
              <a:t> Chattopadhyay et al. (2025) "Cosmos world foundation model platform for physical ai."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arXiv:2501.03575 (2025).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Roya Firoozi, Johnathan Tucker, Stephen Tian, Anirudha Majumdar, </a:t>
            </a:r>
            <a:r>
              <a:rPr lang="en-US" sz="1000" b="0" dirty="0" err="1"/>
              <a:t>Jiankai</a:t>
            </a:r>
            <a:r>
              <a:rPr lang="en-US" sz="1000" b="0" dirty="0"/>
              <a:t> Sun, </a:t>
            </a:r>
            <a:r>
              <a:rPr lang="en-US" sz="1000" b="0" dirty="0" err="1"/>
              <a:t>Weiyu</a:t>
            </a:r>
            <a:r>
              <a:rPr lang="en-US" sz="1000" b="0" dirty="0"/>
              <a:t> Liu, Yuke Zhu et al. (2025) "Foundation models in robotics: Applications, challenges, and the future." The International Journal of Robotics Research 44, no. 5 (2025): 701-739.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Kento </a:t>
            </a:r>
            <a:r>
              <a:rPr lang="en-US" sz="1000" b="0" dirty="0" err="1"/>
              <a:t>Kawaharazuka</a:t>
            </a:r>
            <a:r>
              <a:rPr lang="en-US" sz="1000" b="0" dirty="0"/>
              <a:t>, Jihoon Oh, Jun Yamada, Ingmar Posner, and Yuke Zhu. (2025) "Vision-language-action models for robotics: A review towards real-world applications." IEEE Access (2025).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Muhayy Ud Din, Waseem Akram, Lyes Saad Saoud, Jan Rosell, and Irfan Hussain. (2025) "Vision language action models in robotic manipulation: A systematic review."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arXiv:2507.10672 (2025)</a:t>
            </a:r>
          </a:p>
          <a:p>
            <a:pPr>
              <a:spcAft>
                <a:spcPts val="300"/>
              </a:spcAft>
            </a:pPr>
            <a:r>
              <a:rPr lang="en-US" sz="1000" b="0" dirty="0"/>
              <a:t>Rui Shao, Wei Li, Lingsen Zhang, </a:t>
            </a:r>
            <a:r>
              <a:rPr lang="en-US" sz="1000" b="0" dirty="0" err="1"/>
              <a:t>Renshan</a:t>
            </a:r>
            <a:r>
              <a:rPr lang="en-US" sz="1000" b="0" dirty="0"/>
              <a:t> Zhang, </a:t>
            </a:r>
            <a:r>
              <a:rPr lang="en-US" sz="1000" b="0" dirty="0" err="1"/>
              <a:t>Zhiyang</a:t>
            </a:r>
            <a:r>
              <a:rPr lang="en-US" sz="1000" b="0" dirty="0"/>
              <a:t> Liu, Ran Chen, and </a:t>
            </a:r>
            <a:r>
              <a:rPr lang="en-US" sz="1000" b="0" dirty="0" err="1"/>
              <a:t>Liqiang</a:t>
            </a:r>
            <a:r>
              <a:rPr lang="en-US" sz="1000" b="0" dirty="0"/>
              <a:t> Nie. (2025) "Large </a:t>
            </a:r>
            <a:r>
              <a:rPr lang="en-US" sz="1000" b="0" dirty="0" err="1"/>
              <a:t>vlm</a:t>
            </a:r>
            <a:r>
              <a:rPr lang="en-US" sz="1000" b="0" dirty="0"/>
              <a:t>-based vision-language-action models for robotic manipulation: A survey." </a:t>
            </a:r>
            <a:r>
              <a:rPr lang="en-US" sz="1000" b="0" dirty="0" err="1"/>
              <a:t>arXiv</a:t>
            </a:r>
            <a:r>
              <a:rPr lang="en-US" sz="1000" b="0" dirty="0"/>
              <a:t> preprint arXiv:2508.13073 (2025)..</a:t>
            </a:r>
          </a:p>
          <a:p>
            <a:pPr marL="228600" indent="-228600">
              <a:spcAft>
                <a:spcPts val="200"/>
              </a:spcAft>
            </a:pPr>
            <a:r>
              <a:rPr lang="en-US" sz="1000" b="0" dirty="0"/>
              <a:t>Min-Yuh Day (2025), Python 101, </a:t>
            </a:r>
            <a:r>
              <a:rPr lang="en-US" sz="1000" b="0" dirty="0">
                <a:hlinkClick r:id="rId2"/>
              </a:rPr>
              <a:t>https://tinyurl.com/aintpupython101</a:t>
            </a:r>
            <a:endParaRPr lang="en-US" sz="1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93668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363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95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4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3" y="2060849"/>
            <a:ext cx="10192643" cy="42484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66143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13677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25192"/>
            <a:ext cx="10467474" cy="191587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Thomas R. Caldwell (2025), </a:t>
            </a:r>
            <a:br>
              <a:rPr lang="en-US" sz="27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Agentic AI Bible: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The Complete and Up-to-Date Guide to Design, Build, and Scale Goal-Driven,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LLM-Powered Agents that Think, Execute and Evolve</a:t>
            </a:r>
            <a:r>
              <a:rPr lang="en-US" sz="2400" dirty="0">
                <a:solidFill>
                  <a:schemeClr val="accent1"/>
                </a:solidFill>
              </a:rPr>
              <a:t>,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Independently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603612" y="659161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https://www.amazon.com/Agentic-Bible-Up-Date-Goal-Driven/dp/B0FL21R86Q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382CF-DC39-C9F1-1F03-8656AEA0D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60" y="2041070"/>
            <a:ext cx="3553279" cy="45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/>
              <a:t>1 2025/09/09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2025/09/16 Artificial Intelligence and Intelligent Agents; </a:t>
            </a:r>
            <a:br>
              <a:rPr lang="en-US" sz="2800" dirty="0"/>
            </a:br>
            <a:r>
              <a:rPr lang="en-US" sz="2800" dirty="0"/>
              <a:t>                          Problem Solving</a:t>
            </a:r>
          </a:p>
          <a:p>
            <a:pPr marL="0" indent="0">
              <a:buNone/>
            </a:pPr>
            <a:r>
              <a:rPr lang="en-US" sz="2800" dirty="0"/>
              <a:t>3 2025/09/23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2025/09/30 Case Study on Artificial Intelligence I</a:t>
            </a:r>
          </a:p>
          <a:p>
            <a:pPr marL="0" indent="0">
              <a:buNone/>
            </a:pPr>
            <a:r>
              <a:rPr lang="en-US" sz="2800" dirty="0"/>
              <a:t>5 2025/10/07 Machine Learning: Supervised and Unsupervised Learning;</a:t>
            </a:r>
            <a:br>
              <a:rPr lang="en-US" sz="2800" dirty="0"/>
            </a:br>
            <a:r>
              <a:rPr lang="en-US" sz="2800" dirty="0"/>
              <a:t>                          The Theory of Learning and Ensemble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67873-5897-549B-01D8-C95931F8D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49D3AD-8481-80E5-A00D-979FBEB4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Innovative Agentic AI Technology for Autonomous ESG Report Generation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NTPU-114A513E01, 2025/03/01~2025/12/31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8ED0F2-66FA-61E9-26B5-9A653C6C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F8175-2D98-B085-2194-B4C447C888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9F111-4E4D-E089-3858-5CF22713BA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15952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B0F3-5672-8A24-9A48-287EF0F7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386D-97AF-F52C-26A2-A5A699D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AB6D65-93BD-07E5-E60C-4BBBF206C4D1}"/>
              </a:ext>
            </a:extLst>
          </p:cNvPr>
          <p:cNvSpPr/>
          <p:nvPr/>
        </p:nvSpPr>
        <p:spPr>
          <a:xfrm>
            <a:off x="4724400" y="1066434"/>
            <a:ext cx="2743200" cy="2743200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896860-A293-6891-D2F0-0E21D601C167}"/>
              </a:ext>
            </a:extLst>
          </p:cNvPr>
          <p:cNvSpPr/>
          <p:nvPr/>
        </p:nvSpPr>
        <p:spPr>
          <a:xfrm>
            <a:off x="7255323" y="3875855"/>
            <a:ext cx="2743200" cy="274320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107E58-3CFF-7ED9-629F-43A834BB143C}"/>
              </a:ext>
            </a:extLst>
          </p:cNvPr>
          <p:cNvSpPr/>
          <p:nvPr/>
        </p:nvSpPr>
        <p:spPr>
          <a:xfrm>
            <a:off x="2484113" y="3875855"/>
            <a:ext cx="2743200" cy="2743200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016EA-0DE8-5DF7-6751-EFEC2B96B3FA}"/>
              </a:ext>
            </a:extLst>
          </p:cNvPr>
          <p:cNvSpPr txBox="1"/>
          <p:nvPr/>
        </p:nvSpPr>
        <p:spPr>
          <a:xfrm>
            <a:off x="5204521" y="1876283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4519-79EF-FBA8-D4EE-C0536CF899AD}"/>
              </a:ext>
            </a:extLst>
          </p:cNvPr>
          <p:cNvSpPr txBox="1"/>
          <p:nvPr/>
        </p:nvSpPr>
        <p:spPr>
          <a:xfrm>
            <a:off x="7718020" y="5025057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E8678-D0B5-144D-15F2-F5209F327DF5}"/>
              </a:ext>
            </a:extLst>
          </p:cNvPr>
          <p:cNvSpPr txBox="1"/>
          <p:nvPr/>
        </p:nvSpPr>
        <p:spPr>
          <a:xfrm>
            <a:off x="3413348" y="4985845"/>
            <a:ext cx="884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96343B4-34A7-AFFB-0ACE-35E4B71F3E8D}"/>
              </a:ext>
            </a:extLst>
          </p:cNvPr>
          <p:cNvSpPr/>
          <p:nvPr/>
        </p:nvSpPr>
        <p:spPr>
          <a:xfrm>
            <a:off x="4365980" y="2455264"/>
            <a:ext cx="3496807" cy="26178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1059D-29A3-E1F2-8FDC-ECCDAACF835C}"/>
              </a:ext>
            </a:extLst>
          </p:cNvPr>
          <p:cNvSpPr txBox="1"/>
          <p:nvPr/>
        </p:nvSpPr>
        <p:spPr>
          <a:xfrm>
            <a:off x="4972765" y="4059373"/>
            <a:ext cx="222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2317452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1945-AF5C-3479-F130-9BB96756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98071"/>
          </a:xfrm>
        </p:spPr>
        <p:txBody>
          <a:bodyPr>
            <a:normAutofit/>
          </a:bodyPr>
          <a:lstStyle/>
          <a:p>
            <a:r>
              <a:rPr lang="en-US" dirty="0"/>
              <a:t>From Generative AI to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55C4-5ADE-17D5-6FE8-EADB7396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FC586-1717-CB50-6CCA-0939F65C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23" y="898071"/>
            <a:ext cx="10567553" cy="5643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26B62D-79AB-F393-BA77-96BB4687365E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Schneider, Johannes. "Generative to Agentic AI: Survey, Conceptualization,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arXiv:2504.18875 (2025).</a:t>
            </a:r>
          </a:p>
        </p:txBody>
      </p:sp>
    </p:spTree>
    <p:extLst>
      <p:ext uri="{BB962C8B-B14F-4D97-AF65-F5344CB8AC3E}">
        <p14:creationId xmlns:p14="http://schemas.microsoft.com/office/powerpoint/2010/main" val="887168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5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360918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</p:spTree>
    <p:extLst>
      <p:ext uri="{BB962C8B-B14F-4D97-AF65-F5344CB8AC3E}">
        <p14:creationId xmlns:p14="http://schemas.microsoft.com/office/powerpoint/2010/main" val="2698397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25;p149">
            <a:extLst>
              <a:ext uri="{FF2B5EF4-FFF2-40B4-BE49-F238E27FC236}">
                <a16:creationId xmlns:a16="http://schemas.microsoft.com/office/drawing/2014/main" id="{3F435D23-2D9D-C3B9-E648-B9541F849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b" anchorCtr="0"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Modular Modalities</a:t>
            </a:r>
            <a:endParaRPr sz="5400" dirty="0">
              <a:solidFill>
                <a:schemeClr val="accent1"/>
              </a:solidFill>
            </a:endParaRPr>
          </a:p>
        </p:txBody>
      </p:sp>
      <p:sp>
        <p:nvSpPr>
          <p:cNvPr id="15" name="Google Shape;1526;p149">
            <a:extLst>
              <a:ext uri="{FF2B5EF4-FFF2-40B4-BE49-F238E27FC236}">
                <a16:creationId xmlns:a16="http://schemas.microsoft.com/office/drawing/2014/main" id="{04D86150-A2E0-CED2-037E-62459E981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Where Can The Transformer Fit?</a:t>
            </a:r>
            <a:endParaRPr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7C5F2-0D63-2398-ECAD-6C6F408F15C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Google Shape;1524;p149">
            <a:extLst>
              <a:ext uri="{FF2B5EF4-FFF2-40B4-BE49-F238E27FC236}">
                <a16:creationId xmlns:a16="http://schemas.microsoft.com/office/drawing/2014/main" id="{43D29417-0B8A-A6B9-3B39-2B39020613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821" y="1223495"/>
            <a:ext cx="8878625" cy="5310972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0A29-B4B9-9BBB-B80E-27C3413C5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"/>
          <a:stretch/>
        </p:blipFill>
        <p:spPr>
          <a:xfrm>
            <a:off x="5179739" y="2412784"/>
            <a:ext cx="1832523" cy="2744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23153-0539-CD94-AB28-02B002EAA783}"/>
              </a:ext>
            </a:extLst>
          </p:cNvPr>
          <p:cNvSpPr txBox="1"/>
          <p:nvPr/>
        </p:nvSpPr>
        <p:spPr>
          <a:xfrm>
            <a:off x="911525" y="6585372"/>
            <a:ext cx="103689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NVIDIA DLI (2025), Rapid Application Development with Large Language Models (LLMs),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https://learn.nvidia.com/courses/course-detail?course_id=course-v1:DLI+S-FX-26+V1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0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 2025/10/14 NVIDIA Fundamentals of Deep Learning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Deep Learning; Neural Networks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2025/10/21 NVIDIA Fundamentals of Deep Learning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Convolutional Neural Networks;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Data Augmentation and Deployment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2025/10/28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2025/11/11 NVIDIA Fundamentals of Deep Learning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Pre-trained Models;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8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4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21CCC5-44AC-8171-E681-ED3C3A145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FD4DF-21D6-71A3-4703-DB5D0AD1FF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7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EAC651-5297-FE85-D621-976514AFF84D}"/>
              </a:ext>
            </a:extLst>
          </p:cNvPr>
          <p:cNvSpPr/>
          <p:nvPr/>
        </p:nvSpPr>
        <p:spPr>
          <a:xfrm>
            <a:off x="9887873" y="590066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A6CE02-2E95-13D2-44FF-327F838AE523}"/>
              </a:ext>
            </a:extLst>
          </p:cNvPr>
          <p:cNvCxnSpPr>
            <a:cxnSpLocks/>
            <a:stCxn id="10" idx="1"/>
            <a:endCxn id="5" idx="3"/>
          </p:cNvCxnSpPr>
          <p:nvPr/>
        </p:nvCxnSpPr>
        <p:spPr>
          <a:xfrm flipH="1">
            <a:off x="9717164" y="6188322"/>
            <a:ext cx="170709" cy="217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 Large Language Models (LLMs)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Hadi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Muhammad Usman, Rizwan Qureshi, Abbas Shah, Muhammad Irfan, Anas Zafar, Muhammad Bilal Shaikh, Naveed Akhtar, Jia Wu,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Seyedali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Mirjalili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"Large language models: a comprehensive survey of its applications, challenges, limitations, and future prospects."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Authorea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Preprints (2023).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11FC9-FB75-777C-DEE0-1FE94A89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0" y="742123"/>
            <a:ext cx="10997855" cy="58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E798-AC66-AA5A-2A09-D36E5C05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4864"/>
            <a:ext cx="11222181" cy="691153"/>
          </a:xfrm>
        </p:spPr>
        <p:txBody>
          <a:bodyPr>
            <a:normAutofit fontScale="90000"/>
          </a:bodyPr>
          <a:lstStyle/>
          <a:p>
            <a:r>
              <a:rPr lang="en-US" dirty="0"/>
              <a:t>Four Paradigms in NLP (LM)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CD3561-F2F8-B438-D40E-E82F48CD7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445" y="709440"/>
            <a:ext cx="9715110" cy="5871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147C-1487-20C0-2AB7-6E9C29D7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6B93F-D976-A668-6414-5F77FC57D6F5}"/>
              </a:ext>
            </a:extLst>
          </p:cNvPr>
          <p:cNvSpPr txBox="1"/>
          <p:nvPr/>
        </p:nvSpPr>
        <p:spPr>
          <a:xfrm>
            <a:off x="484910" y="6601595"/>
            <a:ext cx="112221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Pengfei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Weizhe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Yuan,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Jinlan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Zhengbao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Jiang, Hiroaki Hayashi, and Graham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Neubig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(2023) "Pre-train, prompt, and predict: A systematic survey of prompting methods in natural language processing." ACM Computing Surveys 55, no. 9 (2023): 1-35.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5BC0B-BCE1-A888-6F73-A66485D3E03B}"/>
              </a:ext>
            </a:extLst>
          </p:cNvPr>
          <p:cNvSpPr txBox="1"/>
          <p:nvPr/>
        </p:nvSpPr>
        <p:spPr>
          <a:xfrm>
            <a:off x="1590261" y="5123479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GAI: Pre-train, Prompt, and Predict (Prompting)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DF5268-E178-FDA2-861E-D5B31BA13446}"/>
              </a:ext>
            </a:extLst>
          </p:cNvPr>
          <p:cNvSpPr txBox="1"/>
          <p:nvPr/>
        </p:nvSpPr>
        <p:spPr>
          <a:xfrm>
            <a:off x="1550505" y="3765131"/>
            <a:ext cx="746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Transfer Learning: Pre-training, Fine-Tuning (FT)</a:t>
            </a:r>
          </a:p>
        </p:txBody>
      </p:sp>
    </p:spTree>
    <p:extLst>
      <p:ext uri="{BB962C8B-B14F-4D97-AF65-F5344CB8AC3E}">
        <p14:creationId xmlns:p14="http://schemas.microsoft.com/office/powerpoint/2010/main" val="3980753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257296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Text, Image, Video, Audio Applications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2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2257927"/>
          </a:xfrm>
        </p:spPr>
        <p:txBody>
          <a:bodyPr>
            <a:normAutofit/>
          </a:bodyPr>
          <a:lstStyle/>
          <a:p>
            <a:r>
              <a:rPr lang="en-US" sz="4000" dirty="0"/>
              <a:t>The Development of LM-based Dialogue Systems</a:t>
            </a:r>
            <a:br>
              <a:rPr lang="en-US" sz="2400" dirty="0"/>
            </a:br>
            <a:r>
              <a:rPr lang="en-US" sz="2400" b="0" dirty="0"/>
              <a:t>1) Early Stage (1966 - 2015) </a:t>
            </a:r>
            <a:br>
              <a:rPr lang="en-US" sz="2400" b="0" dirty="0"/>
            </a:br>
            <a:r>
              <a:rPr lang="en-US" sz="2400" b="0" dirty="0"/>
              <a:t>2) The Independent Development of TOD and ODD (2015 - 2019)</a:t>
            </a:r>
            <a:br>
              <a:rPr lang="en-US" sz="2400" b="0" dirty="0"/>
            </a:br>
            <a:r>
              <a:rPr lang="en-US" sz="2400" b="0" dirty="0"/>
              <a:t>3) Fusions of Dialogue Systems (2019 - 2022)</a:t>
            </a:r>
            <a:br>
              <a:rPr lang="en-US" sz="2400" b="0" dirty="0"/>
            </a:br>
            <a:r>
              <a:rPr lang="en-US" sz="2400" b="0" dirty="0"/>
              <a:t>4) LLM-based DS (2022 - Now)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60145-65B1-5E6B-0056-BF8D25B80DF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Hongru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Lingzhi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Du, Liang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Jingyan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Kam-Fai Wong. "A Survey of the Evolution of Language Model-Based Dialogue Systems."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arXiv:2311.16789 (2023).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0D9FF-21B5-FCC5-6135-6726D7F3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28" y="2379723"/>
            <a:ext cx="11599744" cy="382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317DCB-0C08-89EA-D172-F18B9E2B32D0}"/>
              </a:ext>
            </a:extLst>
          </p:cNvPr>
          <p:cNvSpPr txBox="1"/>
          <p:nvPr/>
        </p:nvSpPr>
        <p:spPr>
          <a:xfrm>
            <a:off x="296128" y="62101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Task-oriented DS (TOD), Open-domain DS (ODD)</a:t>
            </a:r>
          </a:p>
        </p:txBody>
      </p:sp>
    </p:spTree>
    <p:extLst>
      <p:ext uri="{BB962C8B-B14F-4D97-AF65-F5344CB8AC3E}">
        <p14:creationId xmlns:p14="http://schemas.microsoft.com/office/powerpoint/2010/main" val="679607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829971"/>
          </a:xfrm>
        </p:spPr>
        <p:txBody>
          <a:bodyPr>
            <a:normAutofit/>
          </a:bodyPr>
          <a:lstStyle/>
          <a:p>
            <a:r>
              <a:rPr lang="en-US" sz="4000" dirty="0"/>
              <a:t>Multimodal Large Language Models (MLLM)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B141-86EA-5D40-F209-B2AC1AB36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86" y="803714"/>
            <a:ext cx="7087937" cy="5806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816C5D-B1DB-0504-E04B-1B2DC97D28D5}"/>
              </a:ext>
            </a:extLst>
          </p:cNvPr>
          <p:cNvSpPr txBox="1"/>
          <p:nvPr/>
        </p:nvSpPr>
        <p:spPr>
          <a:xfrm>
            <a:off x="185738" y="4114353"/>
            <a:ext cx="3680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Multimodall</a:t>
            </a:r>
            <a:r>
              <a:rPr lang="en-US" sz="2400" dirty="0">
                <a:solidFill>
                  <a:schemeClr val="accent1"/>
                </a:solidFill>
              </a:rPr>
              <a:t> LLM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Three types of connectors: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1. projection-based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2. query-based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3. fusion-based connectors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</p:spTree>
    <p:extLst>
      <p:ext uri="{BB962C8B-B14F-4D97-AF65-F5344CB8AC3E}">
        <p14:creationId xmlns:p14="http://schemas.microsoft.com/office/powerpoint/2010/main" val="2845218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006028"/>
          </a:xfrm>
        </p:spPr>
        <p:txBody>
          <a:bodyPr>
            <a:noAutofit/>
          </a:bodyPr>
          <a:lstStyle/>
          <a:p>
            <a:r>
              <a:rPr lang="en-US" sz="3600" dirty="0"/>
              <a:t>Multimodal Large Language Model (MLLM) </a:t>
            </a:r>
            <a:br>
              <a:rPr lang="en-US" sz="3600" dirty="0"/>
            </a:br>
            <a:r>
              <a:rPr lang="en-US" sz="3600" dirty="0"/>
              <a:t>for Vision Question Answering</a:t>
            </a:r>
            <a:endParaRPr lang="en-US" sz="36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E256EC-F869-80A7-F829-C84F010DFE80}"/>
              </a:ext>
            </a:extLst>
          </p:cNvPr>
          <p:cNvSpPr/>
          <p:nvPr/>
        </p:nvSpPr>
        <p:spPr>
          <a:xfrm>
            <a:off x="185738" y="6595350"/>
            <a:ext cx="115997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Kuang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Jingyou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Haohao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Luo,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Ronghao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Zhe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Xianfeng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Cheng,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Yinghui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Xika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Lin, and Ying Shen. (2024) "Natural Language Understanding and Inference with MLLM in Visual Question Answering: A Survey."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arXiv:2411.17558.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3BDFB-5A47-E7CF-86F4-0DD59284C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0" y="1076964"/>
            <a:ext cx="11061866" cy="53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9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Week   Date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2025/11/18 Case Study on Artificial Intelligence II</a:t>
            </a:r>
          </a:p>
          <a:p>
            <a:pPr marL="0" indent="0">
              <a:buNone/>
            </a:pPr>
            <a:r>
              <a:rPr lang="en-US" sz="2800" dirty="0"/>
              <a:t>12 2025/11/25 Computer Vision and Robotics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13 2025/12/02 Generative AI, Agentic AI, and Physical AI</a:t>
            </a:r>
          </a:p>
          <a:p>
            <a:pPr marL="0" indent="0">
              <a:buNone/>
            </a:pPr>
            <a:r>
              <a:rPr lang="en-US" sz="2800" dirty="0"/>
              <a:t>14 2025/12/09 Philosophy and Ethics of AI and the Future of AI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2025/12/16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05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936"/>
            <a:ext cx="11222181" cy="113440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Large Language Models (LLM)</a:t>
            </a:r>
            <a:br>
              <a:rPr lang="en-US" sz="4000" dirty="0"/>
            </a:br>
            <a:r>
              <a:rPr lang="en-US" sz="4000" dirty="0"/>
              <a:t>Three typical learning paradigms</a:t>
            </a:r>
            <a:endParaRPr lang="en-US" sz="2400"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C398F-8738-C01F-971F-50C2EFE72D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C67C-8902-140B-3E81-8590A7D81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D005E0-1FF2-B0BD-7E38-421A032E45B0}"/>
              </a:ext>
            </a:extLst>
          </p:cNvPr>
          <p:cNvSpPr/>
          <p:nvPr/>
        </p:nvSpPr>
        <p:spPr>
          <a:xfrm>
            <a:off x="185738" y="6567640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Shukang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Chaoyou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Fu,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Sirui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Xing Sun, Tong Xu,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Chen. (2024) "A survey on multimodal large language models." National Science Review (2024): nwae403.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83E79-2D01-55CF-1AC4-15063B395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8" y="1207338"/>
            <a:ext cx="11414472" cy="534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6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106596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2012-06DC-EB39-FF95-FF4971A7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3" y="52432"/>
            <a:ext cx="11605846" cy="847682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Technological Integration for Multimodal AI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4325-E637-0F0D-8ECB-594C15A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87955-EF3E-1243-D8F3-8A3310354B69}"/>
              </a:ext>
            </a:extLst>
          </p:cNvPr>
          <p:cNvSpPr txBox="1"/>
          <p:nvPr/>
        </p:nvSpPr>
        <p:spPr>
          <a:xfrm>
            <a:off x="1019954" y="6457890"/>
            <a:ext cx="1015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Sohail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Shahab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Saquib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Faiza Farhat, Yassine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Himeur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Mohammad Nadeem, Dag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Øivind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Madsen,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Yashbir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Singh,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Shadi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Atalla,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Wathiq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Mansoor. "The Future of GPT: A Taxonomy of Existing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Research, Current Challenges, and Possible Future Directions." Current Challenges, and Possible Future Directions (April 8, 2023)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3A127-FBBC-9E3C-26A4-88A0B24E8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18" y="882429"/>
            <a:ext cx="8171502" cy="5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8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DF5F-3992-AE1F-D00B-396F128E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049"/>
            <a:ext cx="11222181" cy="87346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AutoDev</a:t>
            </a:r>
            <a:r>
              <a:rPr lang="en-US" dirty="0">
                <a:solidFill>
                  <a:schemeClr val="accent1"/>
                </a:solidFill>
              </a:rPr>
              <a:t>: Automated AI-Driven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73BDA-89FD-A77F-E60D-DADB7CD9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AEBE3C-D106-15D1-42DE-74CCCB92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71513" y="6562244"/>
            <a:ext cx="10687050" cy="295756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zh-TW" sz="1000" dirty="0"/>
              <a:t>Source: </a:t>
            </a:r>
            <a:r>
              <a:rPr lang="en-US" altLang="zh-TW" sz="1000" dirty="0" err="1"/>
              <a:t>Tufano</a:t>
            </a:r>
            <a:r>
              <a:rPr lang="en-US" altLang="zh-TW" sz="1000" dirty="0"/>
              <a:t>, Michele, Anisha Agarwal, </a:t>
            </a:r>
            <a:r>
              <a:rPr lang="en-US" altLang="zh-TW" sz="1000" dirty="0" err="1"/>
              <a:t>Jinu</a:t>
            </a:r>
            <a:r>
              <a:rPr lang="en-US" altLang="zh-TW" sz="1000" dirty="0"/>
              <a:t> Jang, </a:t>
            </a:r>
            <a:r>
              <a:rPr lang="en-US" altLang="zh-TW" sz="1000" dirty="0" err="1"/>
              <a:t>Roshanak</a:t>
            </a:r>
            <a:r>
              <a:rPr lang="en-US" altLang="zh-TW" sz="1000" dirty="0"/>
              <a:t> </a:t>
            </a:r>
            <a:r>
              <a:rPr lang="en-US" altLang="zh-TW" sz="1000" dirty="0" err="1"/>
              <a:t>Zilouchian</a:t>
            </a:r>
            <a:r>
              <a:rPr lang="en-US" altLang="zh-TW" sz="1000" dirty="0"/>
              <a:t> Moghaddam, and Neel </a:t>
            </a:r>
            <a:r>
              <a:rPr lang="en-US" altLang="zh-TW" sz="1000" dirty="0" err="1"/>
              <a:t>Sundaresan</a:t>
            </a:r>
            <a:r>
              <a:rPr lang="en-US" altLang="zh-TW" sz="1000" dirty="0"/>
              <a:t>. (2024) "</a:t>
            </a:r>
            <a:r>
              <a:rPr lang="en-US" altLang="zh-TW" sz="1000" dirty="0" err="1"/>
              <a:t>AutoDev</a:t>
            </a:r>
            <a:r>
              <a:rPr lang="en-US" altLang="zh-TW" sz="1000" dirty="0"/>
              <a:t>: Automated AI-Driven Development." </a:t>
            </a:r>
            <a:r>
              <a:rPr lang="en-US" altLang="zh-TW" sz="1000" dirty="0" err="1"/>
              <a:t>arXiv</a:t>
            </a:r>
            <a:r>
              <a:rPr lang="en-US" altLang="zh-TW" sz="1000" dirty="0"/>
              <a:t> preprint arXiv:2403.08299 (2024).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A516D-43C7-C53B-B630-4B1E3001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950518"/>
            <a:ext cx="11615217" cy="54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7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2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6B78-7CDE-E7D0-7392-59309A96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55AED9-BEE8-E7B3-5397-9A7ED154C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74638"/>
            <a:ext cx="11576304" cy="6245225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</a:rPr>
              <a:t>Agentic AI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895086-5C73-1ABF-F6CB-51EECDFE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97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7679E-5121-1EBF-4286-9543C17B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989545"/>
            <a:ext cx="10062517" cy="55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9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EA180-91BA-E6C6-B1B1-82385855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1016001"/>
            <a:ext cx="7984464" cy="53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04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2380462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616F6-8089-A957-404D-1876FC34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3A1B03A-722A-265C-BC14-30A0CA8AA1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9457" y="1042416"/>
          <a:ext cx="11537114" cy="5507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539">
                  <a:extLst>
                    <a:ext uri="{9D8B030D-6E8A-4147-A177-3AD203B41FA5}">
                      <a16:colId xmlns:a16="http://schemas.microsoft.com/office/drawing/2014/main" val="2857358329"/>
                    </a:ext>
                  </a:extLst>
                </a:gridCol>
                <a:gridCol w="3569001">
                  <a:extLst>
                    <a:ext uri="{9D8B030D-6E8A-4147-A177-3AD203B41FA5}">
                      <a16:colId xmlns:a16="http://schemas.microsoft.com/office/drawing/2014/main" val="1139660782"/>
                    </a:ext>
                  </a:extLst>
                </a:gridCol>
                <a:gridCol w="3121118">
                  <a:extLst>
                    <a:ext uri="{9D8B030D-6E8A-4147-A177-3AD203B41FA5}">
                      <a16:colId xmlns:a16="http://schemas.microsoft.com/office/drawing/2014/main" val="171250339"/>
                    </a:ext>
                  </a:extLst>
                </a:gridCol>
                <a:gridCol w="2987456">
                  <a:extLst>
                    <a:ext uri="{9D8B030D-6E8A-4147-A177-3AD203B41FA5}">
                      <a16:colId xmlns:a16="http://schemas.microsoft.com/office/drawing/2014/main" val="3980013373"/>
                    </a:ext>
                  </a:extLst>
                </a:gridCol>
              </a:tblGrid>
              <a:tr h="372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Feature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AI Agent / Agentic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Generative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Traditional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4142315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Core Concept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To autonomously perceive its environment, make decisions, and take actions to achieve specific goals.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To create new, original content (text, images, code, etc.) that resembles its training data.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To execute specific tasks based on pre-programmed rules or statistical patterns.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04630518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Primary Function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Action &amp; Goal Achievement. Executes a series of tasks to complete an objective (e.g., "Book me a flight to Taipei next Tuesday.").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Creation &amp; Synthesis. Creates novel outputs in response to a prompt (e.g., "Write a poem about rain.").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Classification &amp; Prediction. Answers questions with a known range of outcomes (e.g., "Is this spam?").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42622011"/>
                  </a:ext>
                </a:extLst>
              </a:tr>
              <a:tr h="1506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Decision Making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a continuous loop: Perceive -&gt; Plan -&gt; Act. It reasons about its goal, breaks it down, and executes steps.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probabilistic patterns learned from massive, unstructured datasets. It predicts the next most likely word, pixel, or note.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Based on explicitly programmed logic (if-then rules) or learned patterns from structured data.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607183"/>
                  </a:ext>
                </a:extLst>
              </a:tr>
              <a:tr h="12094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Key Characteristic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Autonomous &amp; Goal-Oriented. Proactively takes steps and can adapt its plan based on new information.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Creative &amp; Probabilistic. Can produce a wide variety of unique outputs from the same prompt.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Deterministic &amp; Logic-Based. Given the same input, it will almost always produce the same output.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915353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0B9EC1A-4516-F9BE-D4FB-F0845762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3" y="135105"/>
            <a:ext cx="11814048" cy="776174"/>
          </a:xfrm>
        </p:spPr>
        <p:txBody>
          <a:bodyPr>
            <a:normAutofit fontScale="90000"/>
          </a:bodyPr>
          <a:lstStyle/>
          <a:p>
            <a:r>
              <a:rPr lang="en-US" dirty="0"/>
              <a:t>AI Agent / Agentic AI, Generative AI, Traditional AI</a:t>
            </a:r>
          </a:p>
        </p:txBody>
      </p:sp>
    </p:spTree>
    <p:extLst>
      <p:ext uri="{BB962C8B-B14F-4D97-AF65-F5344CB8AC3E}">
        <p14:creationId xmlns:p14="http://schemas.microsoft.com/office/powerpoint/2010/main" val="128167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10744200" cy="6245225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</a:rPr>
              <a:t>Generative AI, Agentic AI, </a:t>
            </a:r>
            <a:br>
              <a:rPr lang="en-US" altLang="zh-TW" sz="9600" dirty="0">
                <a:solidFill>
                  <a:srgbClr val="C00000"/>
                </a:solidFill>
              </a:rPr>
            </a:br>
            <a:r>
              <a:rPr lang="en-US" altLang="zh-TW" sz="9600" dirty="0">
                <a:solidFill>
                  <a:srgbClr val="C00000"/>
                </a:solidFill>
              </a:rPr>
              <a:t>and Physical AI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862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37E6-962A-CD9C-64B6-9DCF0F3E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3" y="135105"/>
            <a:ext cx="11814048" cy="776174"/>
          </a:xfrm>
        </p:spPr>
        <p:txBody>
          <a:bodyPr>
            <a:normAutofit fontScale="90000"/>
          </a:bodyPr>
          <a:lstStyle/>
          <a:p>
            <a:r>
              <a:rPr lang="en-US" dirty="0"/>
              <a:t>AI Agent / Agentic AI, Generative AI, Traditional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616F6-8089-A957-404D-1876FC34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3A1B03A-722A-265C-BC14-30A0CA8AA1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909" y="1031106"/>
          <a:ext cx="11222181" cy="5650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8778">
                  <a:extLst>
                    <a:ext uri="{9D8B030D-6E8A-4147-A177-3AD203B41FA5}">
                      <a16:colId xmlns:a16="http://schemas.microsoft.com/office/drawing/2014/main" val="2857358329"/>
                    </a:ext>
                  </a:extLst>
                </a:gridCol>
                <a:gridCol w="3471577">
                  <a:extLst>
                    <a:ext uri="{9D8B030D-6E8A-4147-A177-3AD203B41FA5}">
                      <a16:colId xmlns:a16="http://schemas.microsoft.com/office/drawing/2014/main" val="1139660782"/>
                    </a:ext>
                  </a:extLst>
                </a:gridCol>
                <a:gridCol w="3035920">
                  <a:extLst>
                    <a:ext uri="{9D8B030D-6E8A-4147-A177-3AD203B41FA5}">
                      <a16:colId xmlns:a16="http://schemas.microsoft.com/office/drawing/2014/main" val="171250339"/>
                    </a:ext>
                  </a:extLst>
                </a:gridCol>
                <a:gridCol w="2905906">
                  <a:extLst>
                    <a:ext uri="{9D8B030D-6E8A-4147-A177-3AD203B41FA5}">
                      <a16:colId xmlns:a16="http://schemas.microsoft.com/office/drawing/2014/main" val="3980013373"/>
                    </a:ext>
                  </a:extLst>
                </a:gridCol>
              </a:tblGrid>
              <a:tr h="3626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Feature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AI Agent / Agentic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Generative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Traditional AI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64142315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Interaction Model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Proactive &amp; Interactive. Actively observes its environment (digital or physical) and takes actions to change it.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Responsive. Engages in a dialogue or responds to a user's prompt to generate content.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Reactive. Responds to a direct input or query. It doesn't act on its own.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8825920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Example Technologies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Architectural frameworks like </a:t>
                      </a:r>
                      <a:r>
                        <a:rPr lang="en-US" sz="1900" kern="100" dirty="0" err="1">
                          <a:effectLst/>
                        </a:rPr>
                        <a:t>ReAct</a:t>
                      </a:r>
                      <a:r>
                        <a:rPr lang="en-US" sz="1900" kern="100" dirty="0">
                          <a:effectLst/>
                        </a:rPr>
                        <a:t> (Reason + Act), and systems that combine LLMs with tools and memory.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Large Language Models (LLMs) like GPT-4, Diffusion Models (for images), Generative Adversarial Networks (GANs).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Expert systems, decision trees, linear regression, traditional machine learning (ML) models.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03396587"/>
                  </a:ext>
                </a:extLst>
              </a:tr>
              <a:tr h="7893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Common Use Cases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Self-driving cars, autonomous trading bots, smart assistants that manage calendars, customer service agents that process refunds.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ChatGPT, Google Gemini, Midjourney (image generation), Copilot (code generation), music composition.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Spam filters, chess engines, recommendation systems (e.g., Netflix), credit scoring, medical diagnosis from scans.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48289883"/>
                  </a:ext>
                </a:extLst>
              </a:tr>
              <a:tr h="66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Relationship to Others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An architecture or system that often uses Generative AI to reason and Traditional AI for specific sub-tasks to accomplish a goal.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>
                          <a:effectLst/>
                        </a:rPr>
                        <a:t>Can serve as the "brain" or reasoning engine for an AI Agent, enabling it to understand, plan, and generate actions.</a:t>
                      </a:r>
                      <a:endParaRPr lang="en-US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The foundation for modern AI. Its techniques can be components within larger AI systems.</a:t>
                      </a:r>
                      <a:endParaRPr lang="en-US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34021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698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 vs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51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98B555-85A4-829C-3B67-1C3C15397AB6}"/>
              </a:ext>
            </a:extLst>
          </p:cNvPr>
          <p:cNvGraphicFramePr>
            <a:graphicFrameLocks noGrp="1"/>
          </p:cNvGraphicFramePr>
          <p:nvPr/>
        </p:nvGraphicFramePr>
        <p:xfrm>
          <a:off x="283524" y="1016002"/>
          <a:ext cx="11624952" cy="549041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78509">
                  <a:extLst>
                    <a:ext uri="{9D8B030D-6E8A-4147-A177-3AD203B41FA5}">
                      <a16:colId xmlns:a16="http://schemas.microsoft.com/office/drawing/2014/main" val="4081570353"/>
                    </a:ext>
                  </a:extLst>
                </a:gridCol>
                <a:gridCol w="4005072">
                  <a:extLst>
                    <a:ext uri="{9D8B030D-6E8A-4147-A177-3AD203B41FA5}">
                      <a16:colId xmlns:a16="http://schemas.microsoft.com/office/drawing/2014/main" val="2289551338"/>
                    </a:ext>
                  </a:extLst>
                </a:gridCol>
                <a:gridCol w="4441371">
                  <a:extLst>
                    <a:ext uri="{9D8B030D-6E8A-4147-A177-3AD203B41FA5}">
                      <a16:colId xmlns:a16="http://schemas.microsoft.com/office/drawing/2014/main" val="2275753572"/>
                    </a:ext>
                  </a:extLst>
                </a:gridCol>
              </a:tblGrid>
              <a:tr h="408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Feature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AI Agents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chemeClr val="tx1"/>
                          </a:solidFill>
                          <a:effectLst/>
                        </a:rPr>
                        <a:t>Agentic AI</a:t>
                      </a:r>
                      <a:endParaRPr lang="en-US" sz="3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8879260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Definition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Autonomous software programs that perform specific tasks.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Systems of multiple AI agents collaborating to achieve complex goals.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13199397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Autonomy Level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High autonomy within specific tasks.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Broad level of autonomy with the ability to manage multi-step, complex tasks and systems.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91300676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Task Complexity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Typically handle single, specific tasks.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Handle complex, multi-step tasks requiring coordination.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47874669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Collaboration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Operate independently.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Involve multi-agent information sharing, collaboration and cooperation.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09103090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Learning and Adaptation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 and adapt within their specific domain.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Learn and adapt across a wider range of tasks and environments.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85189672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Applications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Customer service chatbots, virtual assistants, automated workflows.</a:t>
                      </a:r>
                      <a:endParaRPr lang="en-US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Supply chain management, business process optimization, virtual project managers.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57698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345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90" y="6562246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Source: Ranjan Sapkota, Konstantinos I.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Roumeliotis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, and Manoj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Karkee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. (2025) "Ai agents vs. agentic ai: A conceptual taxonomy, applications and challenges." </a:t>
            </a:r>
            <a:r>
              <a:rPr lang="en-US" sz="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arXiv</a:t>
            </a: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 preprint arXiv:2505.10468 (2025).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2ADDBB-F828-9D1D-ED84-0F49DCA2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01239"/>
            <a:ext cx="11222181" cy="914763"/>
          </a:xfrm>
        </p:spPr>
        <p:txBody>
          <a:bodyPr>
            <a:noAutofit/>
          </a:bodyPr>
          <a:lstStyle/>
          <a:p>
            <a:r>
              <a:rPr lang="en-US" sz="5599" dirty="0"/>
              <a:t>AI Agents vs Agentic 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40513-F648-450C-7E7C-B4C52CEC2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99" y="974722"/>
            <a:ext cx="9568898" cy="55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48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A5-3028-3C53-6A49-4BD20E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7199" dirty="0">
                <a:solidFill>
                  <a:srgbClr val="C00000"/>
                </a:solidFill>
              </a:rPr>
              <a:t>AI Agents and </a:t>
            </a:r>
            <a:br>
              <a:rPr lang="en-US" sz="7199" dirty="0">
                <a:solidFill>
                  <a:srgbClr val="C00000"/>
                </a:solidFill>
              </a:rPr>
            </a:br>
            <a:r>
              <a:rPr lang="en-US" sz="7199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27A2-7FC2-FA8A-309E-77AA671E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522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57832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LLMs (2017-2025)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54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DB83-E7C1-15A4-EF5C-A6678974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5" y="772734"/>
            <a:ext cx="11442962" cy="5841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https://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github.com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/Hannibal046/Awesome-LLM</a:t>
            </a:r>
            <a:endParaRPr lang="en-US" altLang="zh-TW" sz="1000" dirty="0">
              <a:solidFill>
                <a:prstClr val="white">
                  <a:lumMod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5709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1756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8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5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Xie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Junlin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Zhihong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Chen,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Ruifei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Zhang, Xiang Wan, and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Guanbin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Li. "Large Multimodal Agents: A Survey." </a:t>
            </a:r>
            <a:r>
              <a:rPr lang="en-US" sz="10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arXiv</a:t>
            </a:r>
            <a:r>
              <a:rPr lang="en-US" sz="10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31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2022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20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2023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10" y="5267502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en-US" sz="2800" dirty="0">
                <a:solidFill>
                  <a:srgbClr val="4472C4"/>
                </a:solidFill>
                <a:latin typeface="Calibri" panose="020F0502020204030204"/>
              </a:rPr>
              <a:t>2024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02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Large Language Model (LLM) based Agents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83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95F6-6E1B-C153-7B51-138911ED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LLM-based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739E-2143-5EE0-9D2C-1C15B949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dirty="0"/>
              <a:t>Definition: </a:t>
            </a:r>
            <a:r>
              <a:rPr lang="en-US" dirty="0">
                <a:solidFill>
                  <a:srgbClr val="C00000"/>
                </a:solidFill>
              </a:rPr>
              <a:t>AI agents </a:t>
            </a:r>
            <a:r>
              <a:rPr lang="en-US" dirty="0"/>
              <a:t>that use </a:t>
            </a:r>
            <a:r>
              <a:rPr lang="en-US" dirty="0">
                <a:solidFill>
                  <a:srgbClr val="C00000"/>
                </a:solidFill>
              </a:rPr>
              <a:t>Large Language Models </a:t>
            </a:r>
            <a:r>
              <a:rPr lang="en-US" dirty="0"/>
              <a:t>as their </a:t>
            </a:r>
            <a:r>
              <a:rPr lang="en-US" dirty="0">
                <a:solidFill>
                  <a:srgbClr val="C00000"/>
                </a:solidFill>
              </a:rPr>
              <a:t>core decision-making </a:t>
            </a:r>
            <a:r>
              <a:rPr lang="en-US" dirty="0"/>
              <a:t>mechanism</a:t>
            </a:r>
          </a:p>
          <a:p>
            <a:pPr marL="320040" indent="-320040"/>
            <a:r>
              <a:rPr lang="en-US" dirty="0"/>
              <a:t>Key Features: </a:t>
            </a:r>
          </a:p>
          <a:p>
            <a:pPr lvl="1" indent="-320040"/>
            <a:r>
              <a:rPr lang="en-US" sz="3200" dirty="0"/>
              <a:t>Natural language interface</a:t>
            </a:r>
          </a:p>
          <a:p>
            <a:pPr lvl="1" indent="-320040"/>
            <a:r>
              <a:rPr lang="en-US" sz="3200" dirty="0"/>
              <a:t>Vast knowledge base</a:t>
            </a:r>
          </a:p>
          <a:p>
            <a:pPr lvl="1" indent="-320040"/>
            <a:r>
              <a:rPr lang="en-US" sz="3200" dirty="0"/>
              <a:t>Ability to understand context and nuance</a:t>
            </a:r>
          </a:p>
          <a:p>
            <a:pPr lvl="1" indent="-320040"/>
            <a:r>
              <a:rPr lang="en-US" sz="3200" dirty="0"/>
              <a:t>Generalize to new tasks with minimal additional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C53A0-8386-A687-8CF0-B6E8F592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3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098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0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680192" cy="1207096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07096"/>
            <a:ext cx="10487607" cy="5355148"/>
          </a:xfrm>
        </p:spPr>
        <p:txBody>
          <a:bodyPr>
            <a:normAutofit/>
          </a:bodyPr>
          <a:lstStyle/>
          <a:p>
            <a:pPr marL="264600" indent="-264600"/>
            <a:r>
              <a:rPr lang="en-US" sz="4800" dirty="0"/>
              <a:t>Generative AI</a:t>
            </a:r>
          </a:p>
          <a:p>
            <a:pPr marL="264600" indent="-264600"/>
            <a:r>
              <a:rPr lang="en-US" sz="4800" dirty="0"/>
              <a:t>Agentic AI</a:t>
            </a:r>
          </a:p>
          <a:p>
            <a:pPr marL="264600" indent="-264600"/>
            <a:r>
              <a:rPr lang="en-US" sz="4800" dirty="0"/>
              <a:t>Physical AI (Robotics)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613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026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Agentic AI Cloud Architecture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11" y="1118194"/>
            <a:ext cx="10861958" cy="1465980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Microservices and Serverless Architecture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Containers (Docker, Kubernetes) </a:t>
            </a:r>
            <a:br>
              <a:rPr lang="en-US" sz="2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Serverless platforms (AWS Lambda, Google Cloud Functions)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9" y="2770566"/>
            <a:ext cx="10861959" cy="1820345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APIs and Tooling Integration via MCP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Agents access tools (e.g., databases, APIs, CRMs, payment gateways) </a:t>
            </a:r>
            <a:br>
              <a:rPr lang="en-US" sz="26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using Model Context Protocol (MCP)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Enhances tool-using behavior of LLM agents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154CE2-50D5-6B6D-105A-E8EED45C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9" y="4740290"/>
            <a:ext cx="10861959" cy="186171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/>
              </a:rPr>
              <a:t>Tools and Frameworks</a:t>
            </a:r>
          </a:p>
          <a:p>
            <a:pPr algn="ctr" defTabSz="914309">
              <a:defRPr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LangChain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AutoGen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CrewAI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: for orchestrating LLM agents</a:t>
            </a:r>
          </a:p>
          <a:p>
            <a:pPr algn="ctr" defTabSz="914309">
              <a:defRPr/>
            </a:pP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Anthropic’s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 MCP, Google’s A2A: communication protocols</a:t>
            </a:r>
          </a:p>
          <a:p>
            <a:pPr algn="ctr" defTabSz="914309">
              <a:defRPr/>
            </a:pP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Vector DBs (Pinecone, </a:t>
            </a:r>
            <a:r>
              <a:rPr lang="en-US" sz="2600" dirty="0" err="1">
                <a:solidFill>
                  <a:prstClr val="black"/>
                </a:solidFill>
                <a:latin typeface="Calibri" panose="020F0502020204030204"/>
              </a:rPr>
              <a:t>Weaviate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): for agent memory</a:t>
            </a:r>
          </a:p>
        </p:txBody>
      </p:sp>
    </p:spTree>
    <p:extLst>
      <p:ext uri="{BB962C8B-B14F-4D97-AF65-F5344CB8AC3E}">
        <p14:creationId xmlns:p14="http://schemas.microsoft.com/office/powerpoint/2010/main" val="3822922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80B81-46DA-0B56-1F3C-289905A39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62" y="1888436"/>
            <a:ext cx="11600076" cy="45134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1905887"/>
          </a:xfrm>
        </p:spPr>
        <p:txBody>
          <a:bodyPr>
            <a:normAutofit/>
          </a:bodyPr>
          <a:lstStyle/>
          <a:p>
            <a:r>
              <a:rPr lang="en-US" dirty="0"/>
              <a:t>Agent2Agent Protocol (A2A)</a:t>
            </a:r>
            <a:br>
              <a:rPr lang="en-US" dirty="0"/>
            </a:br>
            <a:r>
              <a:rPr lang="en-US" sz="2900" b="0" dirty="0"/>
              <a:t>An open protocol enabling Agent-to-Agent interoperability, </a:t>
            </a:r>
            <a:br>
              <a:rPr lang="en-US" sz="2900" b="0" dirty="0"/>
            </a:br>
            <a:r>
              <a:rPr lang="en-US" sz="2900" b="0" dirty="0"/>
              <a:t>bridging the gap between opaque agentic systems</a:t>
            </a:r>
          </a:p>
        </p:txBody>
      </p:sp>
    </p:spTree>
    <p:extLst>
      <p:ext uri="{BB962C8B-B14F-4D97-AF65-F5344CB8AC3E}">
        <p14:creationId xmlns:p14="http://schemas.microsoft.com/office/powerpoint/2010/main" val="3693172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https://github.com/google/A2A/blob/main/demo/README.md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35105"/>
            <a:ext cx="11222181" cy="1395522"/>
          </a:xfrm>
        </p:spPr>
        <p:txBody>
          <a:bodyPr>
            <a:normAutofit/>
          </a:bodyPr>
          <a:lstStyle/>
          <a:p>
            <a:r>
              <a:rPr lang="en-US" dirty="0"/>
              <a:t>A2A Demo Web App</a:t>
            </a:r>
            <a:br>
              <a:rPr lang="en-US" dirty="0"/>
            </a:br>
            <a:r>
              <a:rPr lang="en-US" sz="2900" b="0" dirty="0"/>
              <a:t> </a:t>
            </a:r>
            <a:r>
              <a:rPr lang="en-US" sz="3600" b="0" dirty="0"/>
              <a:t>Agents talking to other agents over A2A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95602-E702-9648-6CE0-885D749F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4" y="1953992"/>
            <a:ext cx="10841582" cy="45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7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4" y="323640"/>
            <a:ext cx="2770476" cy="6238604"/>
          </a:xfrm>
        </p:spPr>
        <p:txBody>
          <a:bodyPr>
            <a:normAutofit fontScale="90000"/>
          </a:bodyPr>
          <a:lstStyle/>
          <a:p>
            <a:r>
              <a:rPr lang="en-US" sz="6199" dirty="0">
                <a:solidFill>
                  <a:srgbClr val="C00000"/>
                </a:solidFill>
              </a:rPr>
              <a:t>A2A </a:t>
            </a:r>
            <a:br>
              <a:rPr lang="en-US" sz="5299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(Agent2Agent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  <a:t>for agent-agent collaboration</a:t>
            </a: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31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b="0" dirty="0">
                <a:solidFill>
                  <a:srgbClr val="4472C4">
                    <a:lumMod val="75000"/>
                  </a:srgbClr>
                </a:solidFill>
                <a:ea typeface="Heiti TC Medium" pitchFamily="2" charset="-128"/>
              </a:rPr>
            </a:br>
            <a:br>
              <a:rPr lang="en-US" sz="2900" dirty="0"/>
            </a:br>
            <a:r>
              <a:rPr lang="en-US" sz="6199" dirty="0">
                <a:solidFill>
                  <a:srgbClr val="C00000"/>
                </a:solidFill>
              </a:rPr>
              <a:t>MCP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(Model Context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/>
              <a:t>for tools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B0109-5BD1-E62E-AC93-39F476F0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476" y="323640"/>
            <a:ext cx="9350020" cy="62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59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Google A2A (Agent2Agent Protocol)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C5EE2A-4AE9-8007-A925-BCFCBED59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688" y="968811"/>
            <a:ext cx="6957391" cy="54478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3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5" y="1886288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Seamless Agent Collaboration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5" y="3326280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Simplifies Enterprise </a:t>
            </a:r>
            <a:br>
              <a:rPr lang="en-US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Agent Integration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A4DED9A-BE7E-8B46-99B6-64E6051C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3" y="4766272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Supports Key </a:t>
            </a:r>
            <a:br>
              <a:rPr lang="en-US" sz="28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Enterprise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7571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042724"/>
          </a:xfrm>
        </p:spPr>
        <p:txBody>
          <a:bodyPr/>
          <a:lstStyle/>
          <a:p>
            <a:r>
              <a:rPr lang="en-US" dirty="0"/>
              <a:t>MCP (Model Context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https://modelcontextprotocol.io/introduction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48" y="1118195"/>
            <a:ext cx="3438850" cy="5284606"/>
          </a:xfrm>
          <a:prstGeom prst="roundRect">
            <a:avLst>
              <a:gd name="adj" fmla="val 3837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MCP is a open protocol that standardizes how applications provide context to LLMs.</a:t>
            </a:r>
          </a:p>
          <a:p>
            <a:pPr algn="ctr" defTabSz="914309"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09"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09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MCP: USB-C port for AI applications.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068612-26AC-EE2A-FC33-3A10903F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15" y="1053194"/>
            <a:ext cx="8164722" cy="55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347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75471"/>
            <a:ext cx="11222181" cy="1176862"/>
          </a:xfrm>
        </p:spPr>
        <p:txBody>
          <a:bodyPr>
            <a:normAutofit/>
          </a:bodyPr>
          <a:lstStyle/>
          <a:p>
            <a:r>
              <a:rPr lang="en-US" sz="5399" dirty="0"/>
              <a:t>MCP and A2A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172818"/>
            <a:ext cx="11222181" cy="53894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MCP (Model Context Protocol) for tools and resources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Connect agents to tools, APIs, and resources with structured inputs/outputs.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Google ADK supports MCP tools. Enabling wide range of MCP servers to be used with agents.</a:t>
            </a:r>
          </a:p>
          <a:p>
            <a:pPr>
              <a:spcAft>
                <a:spcPts val="600"/>
              </a:spcAft>
            </a:pPr>
            <a:r>
              <a:rPr lang="en-US" dirty="0"/>
              <a:t>A2A (Agent2Agent Protocol) for agent-agent collaboration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Dynamic, multimodal communication between different agents without sharing memory, resources, and tools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Open standard driven by community.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Samples available using Google ADK, </a:t>
            </a:r>
            <a:r>
              <a:rPr lang="en-US" sz="3200" dirty="0" err="1"/>
              <a:t>LangGraph</a:t>
            </a:r>
            <a:r>
              <a:rPr lang="en-US" sz="3200" dirty="0"/>
              <a:t>, </a:t>
            </a:r>
            <a:r>
              <a:rPr lang="en-US" sz="3200" dirty="0" err="1"/>
              <a:t>Crew.AI</a:t>
            </a:r>
            <a:endParaRPr lang="en-US" sz="3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https://google.github.io/A2A/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90703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4" y="436638"/>
            <a:ext cx="4388927" cy="6046094"/>
          </a:xfrm>
        </p:spPr>
        <p:txBody>
          <a:bodyPr>
            <a:normAutofit fontScale="90000"/>
          </a:bodyPr>
          <a:lstStyle/>
          <a:p>
            <a:r>
              <a:rPr lang="en-US" sz="5399" dirty="0"/>
              <a:t>Agentic applications require both A2A and MCP</a:t>
            </a:r>
            <a:br>
              <a:rPr lang="en-US" sz="5399" dirty="0"/>
            </a:br>
            <a:br>
              <a:rPr lang="en-US" sz="3100" dirty="0"/>
            </a:br>
            <a:r>
              <a:rPr lang="en-US" sz="3100" b="0" dirty="0"/>
              <a:t>A2A allows agents to connect with other agents and collaborate in teams.</a:t>
            </a:r>
            <a:br>
              <a:rPr lang="en-US" sz="3100" b="0" dirty="0"/>
            </a:br>
            <a:br>
              <a:rPr lang="en-US" sz="3100" b="0" dirty="0"/>
            </a:br>
            <a:r>
              <a:rPr lang="en-US" sz="3100" b="0" dirty="0"/>
              <a:t>MCP provides agents with access to tools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D7FF-2038-9975-8EBA-B6DCF1F5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36" y="412750"/>
            <a:ext cx="70358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6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3" y="56102"/>
            <a:ext cx="11580674" cy="1079341"/>
          </a:xfrm>
        </p:spPr>
        <p:txBody>
          <a:bodyPr>
            <a:normAutofit/>
          </a:bodyPr>
          <a:lstStyle/>
          <a:p>
            <a:r>
              <a:rPr lang="en-US" sz="5399" dirty="0"/>
              <a:t>MCP and A2A Protocol for AI Agents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69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3" y="6548651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Source: </a:t>
            </a: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8FFD4-6B49-9E73-43F1-3EB1F7A8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04" y="1015430"/>
            <a:ext cx="10127593" cy="55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=_waPvOwL9Z8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409850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779471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System with Microservices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70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4A0FF7-99C2-982D-11BF-B064CE38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1" y="819807"/>
            <a:ext cx="10491646" cy="60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5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6103"/>
            <a:ext cx="11222181" cy="936545"/>
          </a:xfrm>
        </p:spPr>
        <p:txBody>
          <a:bodyPr>
            <a:normAutofit/>
          </a:bodyPr>
          <a:lstStyle/>
          <a:p>
            <a:r>
              <a:rPr lang="en-US" dirty="0"/>
              <a:t>MCP (Model Context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3E649F-8A9D-22D5-9701-716B30B6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34389" y="6597650"/>
            <a:ext cx="10876977" cy="260350"/>
          </a:xfrm>
          <a:ln>
            <a:miter lim="800000"/>
            <a:headEnd/>
            <a:tailEnd/>
          </a:ln>
        </p:spPr>
        <p:txBody>
          <a:bodyPr/>
          <a:lstStyle/>
          <a:p>
            <a:pPr defTabSz="914309">
              <a:defRPr/>
            </a:pP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Source: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Eddine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(2025), How MCP and A2A Protocols Are Revolutionizing AI Agent Development, https://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medium.com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/@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houssemeddinelassoued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 </a:t>
            </a:r>
            <a:endParaRPr lang="es-ES" altLang="zh-TW" sz="1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790A0-D1D8-ED9B-74B3-CB193682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4" y="1673514"/>
            <a:ext cx="11829649" cy="46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94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52F7-4FBE-9A2B-4262-1E26540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6103"/>
            <a:ext cx="11222181" cy="936545"/>
          </a:xfrm>
        </p:spPr>
        <p:txBody>
          <a:bodyPr>
            <a:normAutofit/>
          </a:bodyPr>
          <a:lstStyle/>
          <a:p>
            <a:r>
              <a:rPr lang="en-US" dirty="0"/>
              <a:t>A2A (Agent2Agent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FC135-64B6-3FBD-ACA3-E489B9A5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72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3E649F-8A9D-22D5-9701-716B30B6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534389" y="6597650"/>
            <a:ext cx="10876977" cy="260350"/>
          </a:xfrm>
          <a:ln>
            <a:miter lim="800000"/>
            <a:headEnd/>
            <a:tailEnd/>
          </a:ln>
        </p:spPr>
        <p:txBody>
          <a:bodyPr/>
          <a:lstStyle/>
          <a:p>
            <a:pPr defTabSz="914309">
              <a:defRPr/>
            </a:pP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Source: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Eddine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 (2025), How MCP and A2A Protocols Are Revolutionizing AI Agent Development, https://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medium.com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/@</a:t>
            </a:r>
            <a:r>
              <a:rPr lang="en-US" altLang="zh-TW" sz="10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houssemeddinelassoued</a:t>
            </a:r>
            <a:r>
              <a:rPr lang="en-US" altLang="zh-TW" sz="1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t>/ </a:t>
            </a:r>
            <a:endParaRPr lang="es-ES" altLang="zh-TW" sz="10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68AFC-26AF-4E86-AAD2-1189C2F3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82" y="1129516"/>
            <a:ext cx="11626995" cy="52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2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0827-BA28-2EF5-B0EB-9232D7D7D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1894-7145-592D-683F-6FE55476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4" y="40337"/>
            <a:ext cx="11646211" cy="1257180"/>
          </a:xfrm>
        </p:spPr>
        <p:txBody>
          <a:bodyPr>
            <a:normAutofit fontScale="90000"/>
          </a:bodyPr>
          <a:lstStyle/>
          <a:p>
            <a:r>
              <a:rPr lang="en-US" dirty="0"/>
              <a:t>Agentic AI and World Model for </a:t>
            </a:r>
            <a:br>
              <a:rPr lang="en-US" dirty="0"/>
            </a:br>
            <a:r>
              <a:rPr lang="en-US" dirty="0"/>
              <a:t>Edge General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BC0B4-B1D9-ED4A-8C36-5F19A286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09"/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CB741-23F5-9656-DEFE-42B0509D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54" y="1297517"/>
            <a:ext cx="11593038" cy="526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260C4-C47D-7F5F-0005-5FD76B8554EE}"/>
              </a:ext>
            </a:extLst>
          </p:cNvPr>
          <p:cNvSpPr txBox="1"/>
          <p:nvPr/>
        </p:nvSpPr>
        <p:spPr>
          <a:xfrm>
            <a:off x="756336" y="6451239"/>
            <a:ext cx="10584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Guangyuan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Ruichen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Yinqiu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Jiacheng Wang, Jiawen Kang, Dusit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Niyato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 (2025),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"Edge general intelligence through world models and agentic AI: Fundamentals, solutions, and challenges."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arXiv:2508.09561.</a:t>
            </a:r>
          </a:p>
        </p:txBody>
      </p:sp>
    </p:spTree>
    <p:extLst>
      <p:ext uri="{BB962C8B-B14F-4D97-AF65-F5344CB8AC3E}">
        <p14:creationId xmlns:p14="http://schemas.microsoft.com/office/powerpoint/2010/main" val="3608763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030B3-CE3C-4C63-9D25-70A2DAFE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EB3FAC-7654-335E-D04C-863B8425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74638"/>
            <a:ext cx="11576304" cy="6245225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</a:rPr>
              <a:t>Physical AI</a:t>
            </a:r>
            <a:br>
              <a:rPr lang="en-US" altLang="zh-TW" sz="13000" dirty="0">
                <a:solidFill>
                  <a:srgbClr val="C00000"/>
                </a:solidFill>
              </a:rPr>
            </a:br>
            <a:r>
              <a:rPr lang="en-US" altLang="zh-TW" sz="13000" dirty="0">
                <a:solidFill>
                  <a:srgbClr val="C00000"/>
                </a:solidFill>
              </a:rPr>
              <a:t>(Robotics)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1CE6B5-E4CF-82A0-CC10-B24AAFB1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343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E6B9-78E1-E28F-B12E-7B3A898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1028330"/>
          </a:xfrm>
        </p:spPr>
        <p:txBody>
          <a:bodyPr>
            <a:noAutofit/>
          </a:bodyPr>
          <a:lstStyle/>
          <a:p>
            <a:r>
              <a:rPr lang="en-US" sz="4400" dirty="0"/>
              <a:t>Framework of the Embodied Agent </a:t>
            </a:r>
            <a:br>
              <a:rPr lang="en-US" sz="4400" dirty="0"/>
            </a:br>
            <a:r>
              <a:rPr lang="en-US" sz="4400" dirty="0"/>
              <a:t>based on MLMs and WMs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FA13A-A72E-8323-E636-F57F6B57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37C11-65C2-974F-5D34-6E6D6D9EF73C}"/>
              </a:ext>
            </a:extLst>
          </p:cNvPr>
          <p:cNvSpPr txBox="1"/>
          <p:nvPr/>
        </p:nvSpPr>
        <p:spPr>
          <a:xfrm>
            <a:off x="534389" y="6388677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Bai,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Xiaodan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Wen Gao, and Liang Lin. (2024) "Aligning cyber space with physical world: A comprehensive survey on embodied ai."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arXiv:2407.06886.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7788EF-6B95-772A-FA37-C85E41E5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62288"/>
            <a:ext cx="11377502" cy="48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4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E6B9-78E1-E28F-B12E-7B3A898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1028330"/>
          </a:xfrm>
        </p:spPr>
        <p:txBody>
          <a:bodyPr>
            <a:noAutofit/>
          </a:bodyPr>
          <a:lstStyle/>
          <a:p>
            <a:r>
              <a:rPr lang="en-US" sz="4400" dirty="0"/>
              <a:t>Embodied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FA13A-A72E-8323-E636-F57F6B57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37C11-65C2-974F-5D34-6E6D6D9EF73C}"/>
              </a:ext>
            </a:extLst>
          </p:cNvPr>
          <p:cNvSpPr txBox="1"/>
          <p:nvPr/>
        </p:nvSpPr>
        <p:spPr>
          <a:xfrm>
            <a:off x="534389" y="6388677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Bai,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Xiaodan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Wen Gao, and Liang Lin. (2024) "Aligning cyber space with physical world: A comprehensive survey on embodied ai."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arXiv:2407.06886.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B0565-39E8-6B03-0C83-791F136D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65" y="1136470"/>
            <a:ext cx="11206346" cy="49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0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E6B9-78E1-E28F-B12E-7B3A898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1028330"/>
          </a:xfrm>
        </p:spPr>
        <p:txBody>
          <a:bodyPr>
            <a:noAutofit/>
          </a:bodyPr>
          <a:lstStyle/>
          <a:p>
            <a:r>
              <a:rPr lang="en-US" sz="4400" dirty="0"/>
              <a:t>Embodied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FA13A-A72E-8323-E636-F57F6B57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37C11-65C2-974F-5D34-6E6D6D9EF73C}"/>
              </a:ext>
            </a:extLst>
          </p:cNvPr>
          <p:cNvSpPr txBox="1"/>
          <p:nvPr/>
        </p:nvSpPr>
        <p:spPr>
          <a:xfrm>
            <a:off x="534389" y="6388677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Bai,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Xiaodan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Wen Gao, and Liang Lin. (2024) "Aligning cyber space with physical world: A comprehensive survey on embodied ai."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arXiv:2407.06886.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86C79-61D5-C2AA-24A8-7FF2DE78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96" y="1231738"/>
            <a:ext cx="11278012" cy="3775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F5C344-D7E2-F42E-9566-A35EB0505513}"/>
              </a:ext>
            </a:extLst>
          </p:cNvPr>
          <p:cNvSpPr txBox="1"/>
          <p:nvPr/>
        </p:nvSpPr>
        <p:spPr>
          <a:xfrm>
            <a:off x="519245" y="5125241"/>
            <a:ext cx="11446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MLM: Multimodal Language Model, which directly perceive the world and control the embodiment</a:t>
            </a:r>
          </a:p>
          <a:p>
            <a:r>
              <a:rPr lang="en-US" dirty="0">
                <a:solidFill>
                  <a:schemeClr val="accent1"/>
                </a:solidFill>
              </a:rPr>
              <a:t>VLM: Visual-Language Model with the outer policy models</a:t>
            </a:r>
          </a:p>
          <a:p>
            <a:r>
              <a:rPr lang="en-US" dirty="0">
                <a:solidFill>
                  <a:schemeClr val="accent1"/>
                </a:solidFill>
              </a:rPr>
              <a:t>LLM + VLM: LLM-based agent that perceives the world utilizing the VLM, and LLM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                       means the Large-Language Model with visual context and outer policy models.</a:t>
            </a:r>
          </a:p>
        </p:txBody>
      </p:sp>
    </p:spTree>
    <p:extLst>
      <p:ext uri="{BB962C8B-B14F-4D97-AF65-F5344CB8AC3E}">
        <p14:creationId xmlns:p14="http://schemas.microsoft.com/office/powerpoint/2010/main" val="825589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68B9-156D-1345-BC05-9D68DD12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98220"/>
            <a:ext cx="8229600" cy="13180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Boston Dynamics: Spot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Automate sensing and inspection, capture limitless data, and explore without boundaries.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67DEB-CC00-594F-85DA-FE1BD353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30E4-2581-9B43-9178-28F069D7F52E}"/>
              </a:ext>
            </a:extLst>
          </p:cNvPr>
          <p:cNvSpPr/>
          <p:nvPr/>
        </p:nvSpPr>
        <p:spPr>
          <a:xfrm>
            <a:off x="4501814" y="6525345"/>
            <a:ext cx="3188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https://www.bostondynamics.com/spot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8AB1D-FE01-764B-A284-29792BCF0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16" y="1668608"/>
            <a:ext cx="6624737" cy="48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5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68B9-156D-1345-BC05-9D68DD12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2407"/>
            <a:ext cx="8229600" cy="12071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Boston Dynamics: Atlas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world’s most dynamic humanoid robot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67DEB-CC00-594F-85DA-FE1BD353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30E4-2581-9B43-9178-28F069D7F52E}"/>
              </a:ext>
            </a:extLst>
          </p:cNvPr>
          <p:cNvSpPr/>
          <p:nvPr/>
        </p:nvSpPr>
        <p:spPr>
          <a:xfrm>
            <a:off x="4492004" y="6525345"/>
            <a:ext cx="3207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https://www.bostondynamics.com/atlas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EDDCF-36DB-754A-843B-92DD93511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915" y="1516290"/>
            <a:ext cx="6060588" cy="4999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245D43-F34D-4A46-9852-8F90E662B3A6}"/>
              </a:ext>
            </a:extLst>
          </p:cNvPr>
          <p:cNvSpPr/>
          <p:nvPr/>
        </p:nvSpPr>
        <p:spPr>
          <a:xfrm>
            <a:off x="653143" y="2348880"/>
            <a:ext cx="3743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Atlas is a research platform designed to push the limits of whole-body mobility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33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78909-541E-7596-12D8-301569815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2057-FEC3-6BEE-5F2A-2B33A687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39434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AI, Agentic AI, Physical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FDA0-617F-3E4D-D1C0-6E449F51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D99D5F-A259-C19A-B87B-18EAC173749A}"/>
              </a:ext>
            </a:extLst>
          </p:cNvPr>
          <p:cNvSpPr/>
          <p:nvPr/>
        </p:nvSpPr>
        <p:spPr>
          <a:xfrm>
            <a:off x="4245029" y="863400"/>
            <a:ext cx="3834234" cy="3756871"/>
          </a:xfrm>
          <a:prstGeom prst="ellipse">
            <a:avLst/>
          </a:prstGeom>
          <a:solidFill>
            <a:srgbClr val="FFC00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129FA2-74E4-F3AF-5D27-037FF7A0E5FF}"/>
              </a:ext>
            </a:extLst>
          </p:cNvPr>
          <p:cNvSpPr/>
          <p:nvPr/>
        </p:nvSpPr>
        <p:spPr>
          <a:xfrm>
            <a:off x="5346342" y="2659069"/>
            <a:ext cx="3834234" cy="3756871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AAC013-FF30-399A-37D7-9B4C446A3581}"/>
              </a:ext>
            </a:extLst>
          </p:cNvPr>
          <p:cNvSpPr/>
          <p:nvPr/>
        </p:nvSpPr>
        <p:spPr>
          <a:xfrm>
            <a:off x="3155022" y="2659068"/>
            <a:ext cx="3834234" cy="3756871"/>
          </a:xfrm>
          <a:prstGeom prst="ellipse">
            <a:avLst/>
          </a:prstGeom>
          <a:solidFill>
            <a:srgbClr val="92D050">
              <a:alpha val="5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E5AB3-4696-1C77-377F-713E0820C95F}"/>
              </a:ext>
            </a:extLst>
          </p:cNvPr>
          <p:cNvSpPr txBox="1"/>
          <p:nvPr/>
        </p:nvSpPr>
        <p:spPr>
          <a:xfrm>
            <a:off x="4846465" y="1118088"/>
            <a:ext cx="26313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(Actuation)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Real-world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Interaction &amp;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582D1-FA1E-4C9F-98F7-A342D166F844}"/>
              </a:ext>
            </a:extLst>
          </p:cNvPr>
          <p:cNvSpPr txBox="1"/>
          <p:nvPr/>
        </p:nvSpPr>
        <p:spPr>
          <a:xfrm>
            <a:off x="6837692" y="4310405"/>
            <a:ext cx="22203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Agentic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(Orchestration)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Workflow &amp;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Decision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CCB8C-41FA-C1AF-DB70-1FDADA8D48D0}"/>
              </a:ext>
            </a:extLst>
          </p:cNvPr>
          <p:cNvSpPr txBox="1"/>
          <p:nvPr/>
        </p:nvSpPr>
        <p:spPr>
          <a:xfrm>
            <a:off x="3163476" y="4398871"/>
            <a:ext cx="22203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Generative AI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(Creation)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&amp; Idea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9E138-BC69-E04D-B7AD-E84F508D88B2}"/>
              </a:ext>
            </a:extLst>
          </p:cNvPr>
          <p:cNvSpPr txBox="1"/>
          <p:nvPr/>
        </p:nvSpPr>
        <p:spPr>
          <a:xfrm>
            <a:off x="5514814" y="3752540"/>
            <a:ext cx="1474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Autonomous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F6DB9-2FD3-B62B-E770-817165397764}"/>
              </a:ext>
            </a:extLst>
          </p:cNvPr>
          <p:cNvSpPr txBox="1"/>
          <p:nvPr/>
        </p:nvSpPr>
        <p:spPr>
          <a:xfrm>
            <a:off x="8962114" y="863400"/>
            <a:ext cx="31583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Economic </a:t>
            </a:r>
            <a:b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 Shift: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Creation </a:t>
            </a:r>
            <a:b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Execution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30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68B9-156D-1345-BC05-9D68DD12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1" y="169345"/>
            <a:ext cx="10959737" cy="8887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Boston Dynamics: Atlas Goes Hands 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67DEB-CC00-594F-85DA-FE1BD353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530E4-2581-9B43-9178-28F069D7F52E}"/>
              </a:ext>
            </a:extLst>
          </p:cNvPr>
          <p:cNvSpPr/>
          <p:nvPr/>
        </p:nvSpPr>
        <p:spPr>
          <a:xfrm>
            <a:off x="3958364" y="6525345"/>
            <a:ext cx="42752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https://bostondynamics.com/video/atlas-goes-hands-on/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38083-366E-4DFE-8730-3FBE69E9A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34" y="1226743"/>
            <a:ext cx="6934200" cy="4979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530B6F-9F9A-95A3-12E8-F87922796423}"/>
              </a:ext>
            </a:extLst>
          </p:cNvPr>
          <p:cNvSpPr txBox="1"/>
          <p:nvPr/>
        </p:nvSpPr>
        <p:spPr>
          <a:xfrm>
            <a:off x="215539" y="1593672"/>
            <a:ext cx="456546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Atlas uses a machine learning (ML) vision model to detect and localize the environment fixtures and individual bins.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The robot uses a specialized grasping policy and continuously estimates the state of manipulated objects to achieve the task.</a:t>
            </a:r>
          </a:p>
        </p:txBody>
      </p:sp>
    </p:spTree>
    <p:extLst>
      <p:ext uri="{BB962C8B-B14F-4D97-AF65-F5344CB8AC3E}">
        <p14:creationId xmlns:p14="http://schemas.microsoft.com/office/powerpoint/2010/main" val="3558112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Boston Dynamics: Atlas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46138"/>
            <a:ext cx="8305800" cy="5397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1147" y="6412399"/>
            <a:ext cx="523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https://www.youtube.com/watch?v=fRj34o4hN4I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491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247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Humanoid Robot: Sophia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496845"/>
            <a:ext cx="8280400" cy="4635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1416" y="6456619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https://www.youtube.com/watch?v=S5t6K9iwcdw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69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5" y="116632"/>
            <a:ext cx="8926519" cy="86409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Can a robot pass a university entrance exam?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Noriko Arai at TED2017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482" y="1052737"/>
            <a:ext cx="8709037" cy="5396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1483" y="6381329"/>
            <a:ext cx="7326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https://www.ted.com/talks/noriko_arai_can_a_robot_pass_a_university_entrance_exam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259575" y="6591137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https://www.youtube.com/watch?v=XQZjkPyJ8KU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86307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E6B9-78E1-E28F-B12E-7B3A898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807881"/>
          </a:xfrm>
        </p:spPr>
        <p:txBody>
          <a:bodyPr>
            <a:noAutofit/>
          </a:bodyPr>
          <a:lstStyle/>
          <a:p>
            <a:r>
              <a:rPr lang="en-US" sz="4400" dirty="0"/>
              <a:t>Embodied Robots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FA13A-A72E-8323-E636-F57F6B57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37C11-65C2-974F-5D34-6E6D6D9EF73C}"/>
              </a:ext>
            </a:extLst>
          </p:cNvPr>
          <p:cNvSpPr txBox="1"/>
          <p:nvPr/>
        </p:nvSpPr>
        <p:spPr>
          <a:xfrm>
            <a:off x="534389" y="6388677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Weixing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Yongjie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Bai,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Xiaodan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Wen Gao, and Liang Lin. (2024) "Aligning cyber space with physical world: A comprehensive survey on embodied ai."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arXiv:2407.06886.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34BD8-A6CA-DDD6-822F-B05460FA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5" y="916020"/>
            <a:ext cx="10140894" cy="54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802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0178-7180-28A8-43BC-604954B9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7900-D744-F805-C2AC-7088432F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208868"/>
          </a:xfrm>
        </p:spPr>
        <p:txBody>
          <a:bodyPr>
            <a:noAutofit/>
          </a:bodyPr>
          <a:lstStyle/>
          <a:p>
            <a:r>
              <a:rPr lang="en-US" sz="4200" dirty="0"/>
              <a:t>Gemini Robotics: </a:t>
            </a:r>
            <a:br>
              <a:rPr lang="en-US" sz="4200" dirty="0"/>
            </a:br>
            <a:r>
              <a:rPr lang="en-US" sz="4000" dirty="0"/>
              <a:t>Bringing AI into the Physical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125AF-DE52-88FE-A474-3A82E45DD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DCCC9-4B1C-0ACF-763C-E11652F32F2C}"/>
              </a:ext>
            </a:extLst>
          </p:cNvPr>
          <p:cNvSpPr txBox="1"/>
          <p:nvPr/>
        </p:nvSpPr>
        <p:spPr>
          <a:xfrm>
            <a:off x="534389" y="6431541"/>
            <a:ext cx="10625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Gemini Robotics Team,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Saminda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Abeyruwan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Joshua Ainslie, Jean-Baptiste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Alayrac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Montserrat Gonzalez Arenas, Travis Armstrong, Ashwin Balakrishna et al.(2025)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"Gemini robotics: Bringing ai into the physical world."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arXiv:2503.20020 (2025).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9C2DA-1AC8-0114-09F3-4ED37DA9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03" y="1205573"/>
            <a:ext cx="9816611" cy="52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17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0F6AE-77D6-060D-16EF-91F63DA85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1EC41-4F6B-8749-0FBC-D494CB988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577004"/>
          </a:xfrm>
        </p:spPr>
        <p:txBody>
          <a:bodyPr>
            <a:noAutofit/>
          </a:bodyPr>
          <a:lstStyle/>
          <a:p>
            <a:r>
              <a:rPr lang="en-US" dirty="0"/>
              <a:t>Gemini Robotics Models: </a:t>
            </a:r>
            <a:br>
              <a:rPr lang="en-US" dirty="0"/>
            </a:br>
            <a:r>
              <a:rPr lang="en-US" dirty="0"/>
              <a:t>Architecture, Input and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6ACE5-A9BA-59BC-75EE-7F4C63E1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3997A-FDEA-34B7-4C4A-B4CAF99B8721}"/>
              </a:ext>
            </a:extLst>
          </p:cNvPr>
          <p:cNvSpPr txBox="1"/>
          <p:nvPr/>
        </p:nvSpPr>
        <p:spPr>
          <a:xfrm>
            <a:off x="534389" y="6431541"/>
            <a:ext cx="106254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Gemini Robotics Team,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Saminda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Abeyruwan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Joshua Ainslie, Jean-Baptiste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Alayrac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Montserrat Gonzalez Arenas, Travis Armstrong, Ashwin Balakrishna et al.(2025)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"Gemini robotics: Bringing ai into the physical world."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arXiv:2503.20020 (2025).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2610F-6FB8-B089-4A8C-2161900B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2" y="1816659"/>
            <a:ext cx="11888295" cy="44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43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6C099-CC60-3A89-18CA-63705E56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1D73-ED4F-353E-5DF5-66E5D97F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634981"/>
          </a:xfrm>
        </p:spPr>
        <p:txBody>
          <a:bodyPr>
            <a:noAutofit/>
          </a:bodyPr>
          <a:lstStyle/>
          <a:p>
            <a:r>
              <a:rPr lang="en-US" sz="4200" dirty="0"/>
              <a:t>World Foundation Model Platform for Physical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1E79F-D710-C0D9-B83B-1B25C375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369EF-B88F-CCC9-CC28-15CC923C9D7D}"/>
              </a:ext>
            </a:extLst>
          </p:cNvPr>
          <p:cNvSpPr txBox="1"/>
          <p:nvPr/>
        </p:nvSpPr>
        <p:spPr>
          <a:xfrm>
            <a:off x="534389" y="6431541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Agarwal, Niket, Arslan Ali, Maciej Bala, Yogesh Balaji, Erik Barker, Tiffany Cai,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Prithvijit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Chattopadhyay et al. "Cosmos world foundation model platform for physical ai."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arXiv:2501.03575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CC2B8-06E0-BEBD-B5B3-6130D2AE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78" y="808471"/>
            <a:ext cx="10664443" cy="56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473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E3A5B-8329-7261-52C2-1217B8068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FB7E-DBF5-8D49-8E3C-1B28CB438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1271210"/>
          </a:xfrm>
        </p:spPr>
        <p:txBody>
          <a:bodyPr>
            <a:noAutofit/>
          </a:bodyPr>
          <a:lstStyle/>
          <a:p>
            <a:r>
              <a:rPr lang="en-US" sz="4200" dirty="0"/>
              <a:t>NVIDIA Cosmos</a:t>
            </a:r>
            <a:br>
              <a:rPr lang="en-US" sz="4200" dirty="0"/>
            </a:br>
            <a:r>
              <a:rPr lang="en-US" sz="4200" dirty="0"/>
              <a:t>World Foundation Model Platform for Physical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721C-15D0-6452-6DE2-0512A5E6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60EE7-9201-2779-CAB2-CA7D7FEC028B}"/>
              </a:ext>
            </a:extLst>
          </p:cNvPr>
          <p:cNvSpPr txBox="1"/>
          <p:nvPr/>
        </p:nvSpPr>
        <p:spPr>
          <a:xfrm>
            <a:off x="534389" y="6431541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Agarwal, Niket, Arslan Ali, Maciej Bala, Yogesh Balaji, Erik Barker, Tiffany Cai,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Prithvijit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Chattopadhyay et al. "Cosmos world foundation model platform for physical ai."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arXiv:2501.03575 (2025)., 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https://research.nvidia.com/labs/dir/cosmos-predict1/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D3712-F998-08A7-8BD6-121DAD09E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89" y="2114040"/>
            <a:ext cx="11047960" cy="37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31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B4838-B88F-1200-26CC-0DC8F4880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B506-6FC9-CEBD-3F51-8B756823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8139"/>
            <a:ext cx="11222181" cy="634981"/>
          </a:xfrm>
        </p:spPr>
        <p:txBody>
          <a:bodyPr>
            <a:noAutofit/>
          </a:bodyPr>
          <a:lstStyle/>
          <a:p>
            <a:r>
              <a:rPr lang="en-US" sz="4400" dirty="0"/>
              <a:t>Foundation Models in 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001D1-94AF-39C6-0338-48C34A05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D9D53-484E-6719-1EA0-7BEF293F07B1}"/>
              </a:ext>
            </a:extLst>
          </p:cNvPr>
          <p:cNvSpPr txBox="1"/>
          <p:nvPr/>
        </p:nvSpPr>
        <p:spPr>
          <a:xfrm>
            <a:off x="534389" y="6431541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Firoozi, Roya, Johnathan Tucker, Stephen Tian, Anirudha Majumdar,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Jiankai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Yuke Zhu et al. "Foundation models in robotics: Applications, challenges, and the future.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 The International Journal of Robotics Research 44, no. 5 (2025): 701-739.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FDE2D-CFE0-9553-3AD5-EB6AD026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93" y="764552"/>
            <a:ext cx="10502572" cy="56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8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82299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B8E6A-B059-F7B5-1F83-D1ED26131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E2AC0-B733-2BA8-F11B-CB929989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74638"/>
            <a:ext cx="11576304" cy="6245225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</a:rPr>
              <a:t>Vision Language Action (VLA)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Models for Robotics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0DE514-A63E-3179-5568-7C219092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3205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1572-4F72-56B3-07F4-EE111D9A8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8F5A4-F9EA-67AC-B00B-B1B87158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Vision-Language-Action (VLA) Models for 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F53D9-AF30-5793-5430-D7122AC8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952C0-ACDF-FC6E-CC42-615A87D67D57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D440E-069B-EF49-41EE-AD1E3392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225297"/>
            <a:ext cx="11321140" cy="52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27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EA454-5736-C0EA-CEBE-CF90DF0D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A1B5-54BB-AFD6-7CDF-A5DE0CB4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</a:t>
            </a:r>
            <a:r>
              <a:rPr lang="en-US" sz="3600" dirty="0"/>
              <a:t>for Robotic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BE32E-8BCF-D0DC-EB73-5D85033F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0693A-7745-0B44-3CB7-E5C7E7EB2351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780BF-B982-4597-C400-68847D27D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157509"/>
            <a:ext cx="11222182" cy="54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15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23A5-CB67-1D9F-845F-E9C05BCDA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5C90-C27A-B0DB-FFA3-2A65B6CD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0813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for Robotic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8A92C-449A-858F-D1C5-4F8D86B9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10AA2-1087-E21C-BCDC-22651723527C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DE2AD-028D-5F32-C5F4-B46508A3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201641"/>
            <a:ext cx="10859035" cy="53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83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5B832-5378-E3AA-49BC-5CE9C0FAF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5117-51C8-3B9B-6AC1-A2EF1DB1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6699"/>
            <a:ext cx="11537114" cy="1049370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</a:t>
            </a:r>
            <a:r>
              <a:rPr lang="en-US" sz="3600" dirty="0"/>
              <a:t>for Robotic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5E206-B750-1BA0-B69F-7F293262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C8C00-6FC8-D3E1-6450-5E5501900DFE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C7A68-8391-8A99-F98D-2DD727AE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7" y="1199591"/>
            <a:ext cx="11736447" cy="51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28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BA652-13F1-B1C0-721D-753B1F39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7F0D-3B3F-8D68-EB1C-05F427E6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16699"/>
            <a:ext cx="11537114" cy="1519492"/>
          </a:xfrm>
        </p:spPr>
        <p:txBody>
          <a:bodyPr>
            <a:noAutofit/>
          </a:bodyPr>
          <a:lstStyle/>
          <a:p>
            <a:r>
              <a:rPr lang="en-US" sz="4200" dirty="0"/>
              <a:t>Large VLM-based Vision-Language-Action Models </a:t>
            </a:r>
            <a:r>
              <a:rPr lang="en-US" sz="3600" dirty="0"/>
              <a:t>for Robotic Manipulation (Timeline) </a:t>
            </a:r>
            <a:br>
              <a:rPr lang="en-US" sz="3600" dirty="0"/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Monolithic models </a:t>
            </a:r>
            <a:r>
              <a:rPr lang="en-US" sz="3200" dirty="0"/>
              <a:t>and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Hierarchical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3C51A-2D43-0F73-DC42-6F71F52C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E28A8-A979-1840-6DE3-670E9228FDCB}"/>
              </a:ext>
            </a:extLst>
          </p:cNvPr>
          <p:cNvSpPr txBox="1"/>
          <p:nvPr/>
        </p:nvSpPr>
        <p:spPr>
          <a:xfrm>
            <a:off x="534389" y="6454742"/>
            <a:ext cx="10625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Rui Shao, Wei Li, Lingsen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Renshan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Zhiyang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Ran Chen,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Liqiang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Nie. (2025) "Large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vlm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-based vision-language-action models for robotic manipulation: A survey."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arXiv:2508.13073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590D4-C589-3A07-5F89-6E399DD76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7" y="1572767"/>
            <a:ext cx="11667743" cy="49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2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9EBA-7F9D-755D-FA72-98F7627F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6EB6-386B-F69E-4246-E28EF2CE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sz="3800" dirty="0"/>
              <a:t>Vision Language Action Models in Robotic Manipulation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B31B6-500C-615E-80DB-63C793EF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79964-9A0C-3802-BD5D-A1E1B20D5C49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A9F96-1EC0-097B-D404-C91DD5932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5" y="985400"/>
            <a:ext cx="11320269" cy="55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23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4E9FE-E687-CD4E-7D9A-5B04DD1EC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4032-CCCC-92D5-45B3-F8847593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0"/>
            <a:ext cx="11537114" cy="1406939"/>
          </a:xfrm>
        </p:spPr>
        <p:txBody>
          <a:bodyPr>
            <a:noAutofit/>
          </a:bodyPr>
          <a:lstStyle/>
          <a:p>
            <a:r>
              <a:rPr lang="en-US" sz="3800" dirty="0"/>
              <a:t>Vision Language Action (VLA) Models, Datasets</a:t>
            </a:r>
            <a:br>
              <a:rPr lang="en-US" sz="3800" dirty="0"/>
            </a:b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Contributing institutions: Academic</a:t>
            </a:r>
            <a:r>
              <a:rPr lang="en-US" sz="2600" b="0" dirty="0">
                <a:solidFill>
                  <a:schemeClr val="accent6">
                    <a:lumMod val="75000"/>
                  </a:schemeClr>
                </a:solidFill>
              </a:rPr>
              <a:t> (e.g., CMU, CNRS, UC, Peking Uni)</a:t>
            </a:r>
            <a:br>
              <a:rPr lang="en-US" sz="26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Industrial Labs </a:t>
            </a:r>
            <a:r>
              <a:rPr lang="en-US" sz="2600" b="0" dirty="0">
                <a:solidFill>
                  <a:schemeClr val="accent6">
                    <a:lumMod val="75000"/>
                  </a:schemeClr>
                </a:solidFill>
              </a:rPr>
              <a:t>(e.g., Google, NVIDIA, Microsoft)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6E0A3-A6C0-F9EE-C9D6-82EB3083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9C93D-7071-9E1B-2F1D-11F60DDECE88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6E8D3-CABE-703E-D218-11985BAE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4"/>
          <a:stretch>
            <a:fillRect/>
          </a:stretch>
        </p:blipFill>
        <p:spPr>
          <a:xfrm>
            <a:off x="777511" y="1463040"/>
            <a:ext cx="11087046" cy="4990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468BC-2CDE-475E-D972-3C872057EC42}"/>
              </a:ext>
            </a:extLst>
          </p:cNvPr>
          <p:cNvSpPr txBox="1"/>
          <p:nvPr/>
        </p:nvSpPr>
        <p:spPr>
          <a:xfrm rot="16200000">
            <a:off x="-553067" y="3028427"/>
            <a:ext cx="2137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VLA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60EAC-A20B-5AEE-0316-3E7167DAF1EC}"/>
              </a:ext>
            </a:extLst>
          </p:cNvPr>
          <p:cNvSpPr txBox="1"/>
          <p:nvPr/>
        </p:nvSpPr>
        <p:spPr>
          <a:xfrm rot="16200000">
            <a:off x="-553066" y="5176802"/>
            <a:ext cx="21379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12476093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2A7BF-28A9-54CF-D77B-B3F57F2D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34B2-2A1C-7989-66B5-F93EF5DF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3" y="56101"/>
            <a:ext cx="11537114" cy="915989"/>
          </a:xfrm>
        </p:spPr>
        <p:txBody>
          <a:bodyPr>
            <a:noAutofit/>
          </a:bodyPr>
          <a:lstStyle/>
          <a:p>
            <a:r>
              <a:rPr lang="en-US" dirty="0"/>
              <a:t>VLA Models and Foundational VLA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04482-3FBB-9B35-4B6F-E1C895AE6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178E8-805B-9FA0-3804-85239F967658}"/>
              </a:ext>
            </a:extLst>
          </p:cNvPr>
          <p:cNvSpPr txBox="1"/>
          <p:nvPr/>
        </p:nvSpPr>
        <p:spPr>
          <a:xfrm>
            <a:off x="435865" y="6575555"/>
            <a:ext cx="11320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Muhayy Ud Din, Waseem Akram, Lyes Saad Saoud, Jan Rosell, and Irfan Hussain. (2025) "Vision language action models in robotic manipulation: A systematic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arXiv:2507.10672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3CA06-D24D-D2AF-538C-68C440A4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59" y="1067010"/>
            <a:ext cx="10601682" cy="54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415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BAB73-0EB2-CCDC-A95B-84D5C319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6525-3887-2281-C317-9E193845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70" y="56101"/>
            <a:ext cx="11371099" cy="927919"/>
          </a:xfrm>
        </p:spPr>
        <p:txBody>
          <a:bodyPr>
            <a:noAutofit/>
          </a:bodyPr>
          <a:lstStyle/>
          <a:p>
            <a:r>
              <a:rPr lang="en-US" sz="4200" dirty="0"/>
              <a:t>Timeline of Vision-Language-Action (VLA)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18B7E-3091-26D8-D66C-7D904536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69106-17F1-E43B-23F0-7E11AA1A48DB}"/>
              </a:ext>
            </a:extLst>
          </p:cNvPr>
          <p:cNvSpPr txBox="1"/>
          <p:nvPr/>
        </p:nvSpPr>
        <p:spPr>
          <a:xfrm>
            <a:off x="534389" y="6576681"/>
            <a:ext cx="10625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Kento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Kawaharazuka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Jihoon Oh, Jun Yamada, Ingmar Posner, and Yuke Zhu. (2025) "Vision-language-action models for robotics: A review towards real-world applications." IEEE Access (2025).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495A7-B766-AA84-B164-92711CC6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8" y="1036058"/>
            <a:ext cx="11222181" cy="552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49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27031</TotalTime>
  <Words>7854</Words>
  <Application>Microsoft Macintosh PowerPoint</Application>
  <PresentationFormat>Widescreen</PresentationFormat>
  <Paragraphs>934</Paragraphs>
  <Slides>123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Heiti TC Medium</vt:lpstr>
      <vt:lpstr>NVIDIA Sans</vt:lpstr>
      <vt:lpstr>NVIDIA Sans Medium</vt:lpstr>
      <vt:lpstr>Arial</vt:lpstr>
      <vt:lpstr>Calibri</vt:lpstr>
      <vt:lpstr>Times New Roman</vt:lpstr>
      <vt:lpstr>Office Theme</vt:lpstr>
      <vt:lpstr>Generative AI, Agentic AI, and Physical AI</vt:lpstr>
      <vt:lpstr>Syllabus</vt:lpstr>
      <vt:lpstr>Syllabus</vt:lpstr>
      <vt:lpstr>Syllabus</vt:lpstr>
      <vt:lpstr>Generative AI, Agentic AI,  and Physical AI</vt:lpstr>
      <vt:lpstr>Outline</vt:lpstr>
      <vt:lpstr>Generative AI, Agentic AI, Physical AI</vt:lpstr>
      <vt:lpstr>Generative AI, Agentic AI, Physical AI</vt:lpstr>
      <vt:lpstr>Stuart Russell and Peter Norvig (2020),  Artificial Intelligence: A Modern Approach,  4th Edition, Pearson</vt:lpstr>
      <vt:lpstr>Artificial Intelligence:  A Modern Approach </vt:lpstr>
      <vt:lpstr>Artificial Intelligence:  Communicating, perceiving,  and acting</vt:lpstr>
      <vt:lpstr>Artificial Intelligence:  6. Communicating, Perceiving, and Acting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AI Acting Humanly: The Turing Test Approach (Alan Turing, 1950)</vt:lpstr>
      <vt:lpstr>4 Approaches of AI</vt:lpstr>
      <vt:lpstr>Thomas R. Caldwell (2025),  The Agentic AI Bible:  The Complete and Up-to-Date Guide to Design, Build, and Scale Goal-Driven,  LLM-Powered Agents that Think, Execute and Evolve,  Independently published</vt:lpstr>
      <vt:lpstr>Generative AI-Driven ESG Report  Generation Technology Industrial Technology Research Institute (ITRI),  Fintech and Green Finance Center (FGFC, NTPU),  NTPU-113A513E01, 2024/03/01~2024/12/31</vt:lpstr>
      <vt:lpstr>Innovative Agentic AI Technology for Autonomous ESG Report Generation Industrial Technology Research Institute (ITRI),  Fintech and Green Finance Center (FGFC, NTPU),  NTPU-114A513E01, 2025/03/01~2025/12/31</vt:lpstr>
      <vt:lpstr>AI, ML, DL, Generative AI</vt:lpstr>
      <vt:lpstr>Generative AI</vt:lpstr>
      <vt:lpstr>From Generative AI to Agentic AI</vt:lpstr>
      <vt:lpstr>Generative AI Text, Image, Video, Audio Applications</vt:lpstr>
      <vt:lpstr>Generative AI (Gen AI) AI Generated Content (AIGC)</vt:lpstr>
      <vt:lpstr>Generative AI (Gen AI) AI Generated Content (AIGC)</vt:lpstr>
      <vt:lpstr>Modular Modalities</vt:lpstr>
      <vt:lpstr>The history of Generative AI  in CV, NLP and VL</vt:lpstr>
      <vt:lpstr>Categories of Vision Generative Models</vt:lpstr>
      <vt:lpstr>The General Structure of  Generative Vision Language</vt:lpstr>
      <vt:lpstr>Transformer Models</vt:lpstr>
      <vt:lpstr> Large Language Models (LLMs)</vt:lpstr>
      <vt:lpstr>Four Paradigms in NLP (LM)</vt:lpstr>
      <vt:lpstr>Comparison of Generative AI and Traditional AI</vt:lpstr>
      <vt:lpstr>Generative AI Text, Image, Video, Audio Applications</vt:lpstr>
      <vt:lpstr>The Development of LM-based Dialogue Systems 1) Early Stage (1966 - 2015)  2) The Independent Development of TOD and ODD (2015 - 2019) 3) Fusions of Dialogue Systems (2019 - 2022) 4) LLM-based DS (2022 - Now)</vt:lpstr>
      <vt:lpstr>Multimodal Large Language Models (MLLM)</vt:lpstr>
      <vt:lpstr>Multimodal Large Language Model (MLLM)  for Vision Question Answering</vt:lpstr>
      <vt:lpstr>Large Language Models (LLM) Three typical learning paradigms</vt:lpstr>
      <vt:lpstr>Conversational AI  to deliver contextual and personal experience to users</vt:lpstr>
      <vt:lpstr>Technological Integration for Multimodal AI</vt:lpstr>
      <vt:lpstr>AutoDev: Automated AI-Driven Development</vt:lpstr>
      <vt:lpstr>Framework for Implementing Generative AI Services using RAG Model</vt:lpstr>
      <vt:lpstr>Agentic AI</vt:lpstr>
      <vt:lpstr>AI Agents</vt:lpstr>
      <vt:lpstr>AI Agents</vt:lpstr>
      <vt:lpstr>Comparison of Generative AI  and Traditional AI</vt:lpstr>
      <vt:lpstr>AI Agent / Agentic AI, Generative AI, Traditional AI</vt:lpstr>
      <vt:lpstr>AI Agent / Agentic AI, Generative AI, Traditional AI</vt:lpstr>
      <vt:lpstr>AI Agents vs Agentic AI</vt:lpstr>
      <vt:lpstr>AI Agents vs Agentic AI</vt:lpstr>
      <vt:lpstr>AI Agents and  Large Multimodal Agents (LMAs)</vt:lpstr>
      <vt:lpstr>Generative AI LLMs (2017-2025)</vt:lpstr>
      <vt:lpstr> LLM-powered Multimodal Agents Large Multimodal Agents (LMAs)</vt:lpstr>
      <vt:lpstr>Large Language Model (LLM) based Agents</vt:lpstr>
      <vt:lpstr>LLM-based Agents</vt:lpstr>
      <vt:lpstr>LLM-based Agents</vt:lpstr>
      <vt:lpstr>Large Multimodal Agents (LMA) </vt:lpstr>
      <vt:lpstr>Large Multimodal Agents (LMA) </vt:lpstr>
      <vt:lpstr>Agentic AI Cloud Architecture </vt:lpstr>
      <vt:lpstr>Agent2Agent Protocol (A2A) An open protocol enabling Agent-to-Agent interoperability,  bridging the gap between opaque agentic systems</vt:lpstr>
      <vt:lpstr>A2A Demo Web App  Agents talking to other agents over A2A</vt:lpstr>
      <vt:lpstr>A2A  (Agent2Agent Protocol)  for agent-agent collaboration    MCP  (Model Context Protocol)  for tools and resources</vt:lpstr>
      <vt:lpstr>Google A2A (Agent2Agent Protocol)</vt:lpstr>
      <vt:lpstr>MCP (Model Context Protocol)</vt:lpstr>
      <vt:lpstr>MCP and A2A</vt:lpstr>
      <vt:lpstr>Agentic applications require both A2A and MCP  A2A allows agents to connect with other agents and collaborate in teams.  MCP provides agents with access to tools</vt:lpstr>
      <vt:lpstr>MCP and A2A Protocol for AI Agents</vt:lpstr>
      <vt:lpstr>Agentic AI System with Microservices Architecture</vt:lpstr>
      <vt:lpstr>MCP (Model Context Protocol)</vt:lpstr>
      <vt:lpstr>A2A (Agent2Agent Protocol)</vt:lpstr>
      <vt:lpstr>Agentic AI and World Model for  Edge General Intelligence</vt:lpstr>
      <vt:lpstr>Physical AI (Robotics)</vt:lpstr>
      <vt:lpstr>Framework of the Embodied Agent  based on MLMs and WMs</vt:lpstr>
      <vt:lpstr>Embodied AI</vt:lpstr>
      <vt:lpstr>Embodied Agents</vt:lpstr>
      <vt:lpstr>Boston Dynamics: Spot Automate sensing and inspection, capture limitless data, and explore without boundaries.</vt:lpstr>
      <vt:lpstr>Boston Dynamics: Atlas The world’s most dynamic humanoid robot</vt:lpstr>
      <vt:lpstr>Boston Dynamics: Atlas Goes Hands On</vt:lpstr>
      <vt:lpstr>Boston Dynamics: Atlas </vt:lpstr>
      <vt:lpstr>Humanoid Robot: Sophia</vt:lpstr>
      <vt:lpstr>Can a robot pass a university entrance exam? Noriko Arai at TED2017</vt:lpstr>
      <vt:lpstr>Embodied Robots</vt:lpstr>
      <vt:lpstr>Gemini Robotics:  Bringing AI into the Physical World</vt:lpstr>
      <vt:lpstr>Gemini Robotics Models:  Architecture, Input and Output</vt:lpstr>
      <vt:lpstr>World Foundation Model Platform for Physical AI</vt:lpstr>
      <vt:lpstr>NVIDIA Cosmos World Foundation Model Platform for Physical AI</vt:lpstr>
      <vt:lpstr>Foundation Models in Robotics</vt:lpstr>
      <vt:lpstr>Vision Language Action (VLA)  Models for Robotics</vt:lpstr>
      <vt:lpstr>Vision-Language-Action (VLA) Models for Robotics</vt:lpstr>
      <vt:lpstr>Large VLM-based Vision-Language-Action Models for Robotic Manipulation</vt:lpstr>
      <vt:lpstr>Large VLM-based Vision-Language-Action Models for Robotic Manipulation</vt:lpstr>
      <vt:lpstr>Large VLM-based Vision-Language-Action Models for Robotic Manipulation</vt:lpstr>
      <vt:lpstr>Large VLM-based Vision-Language-Action Models for Robotic Manipulation (Timeline)  Monolithic models and Hierarchical Models</vt:lpstr>
      <vt:lpstr>Vision Language Action Models in Robotic Manipulation</vt:lpstr>
      <vt:lpstr>Vision Language Action (VLA) Models, Datasets Contributing institutions: Academic (e.g., CMU, CNRS, UC, Peking Uni) Industrial Labs (e.g., Google, NVIDIA, Microsoft)</vt:lpstr>
      <vt:lpstr>VLA Models and Foundational VLA Datasets</vt:lpstr>
      <vt:lpstr>Timeline of Vision-Language-Action (VLA) Models</vt:lpstr>
      <vt:lpstr>VLA Model Components and Training Paradigms</vt:lpstr>
      <vt:lpstr>Architecture of Sensorimotor Models for VLA</vt:lpstr>
      <vt:lpstr>Transformer Architecture:  Encoder-decoder structure and the internal mechanism of multi-head attention</vt:lpstr>
      <vt:lpstr>Architecture of the ViT</vt:lpstr>
      <vt:lpstr>Architecture of VLM  for Image Captioning and Semantic Understanding </vt:lpstr>
      <vt:lpstr>Architecture of a VLA System for Robotic Manipulation</vt:lpstr>
      <vt:lpstr>Design Patterns for Incorporating  World Models in VLA</vt:lpstr>
      <vt:lpstr>Design Patterns for Incorporating  Affordance-based Models in VLA</vt:lpstr>
      <vt:lpstr>Integrating RL with VLA Models</vt:lpstr>
      <vt:lpstr>Robots Used in VLA Research </vt:lpstr>
      <vt:lpstr>Vision Language Action (VLA) Components</vt:lpstr>
      <vt:lpstr>Large VLM-based Vision-Language-Action Models Monolithic VLA Models</vt:lpstr>
      <vt:lpstr>Large VLM-based Vision-Language-Action Models Hierarchical VLA Models</vt:lpstr>
      <vt:lpstr>Large VLM-based Vision-Language-Action Models Paradigms in Monolithic Single-system Models</vt:lpstr>
      <vt:lpstr>Large VLM-based Vision-Language-Action Models Paradigms in Monolithic Dual-system Models</vt:lpstr>
      <vt:lpstr>Large VLM-based Vision-Language-Action Models  Hierarchical Models </vt:lpstr>
      <vt:lpstr>Schematic of the Unified VLA Training Data Format</vt:lpstr>
      <vt:lpstr>Benchmarking VLA Datasets  by Task Complexity and Modality Richness</vt:lpstr>
      <vt:lpstr>Real-World Robot Datasets for VLA Research</vt:lpstr>
      <vt:lpstr>Benchmarks for Vision-Language-Action Evaluation Simulation Environments: Navigation (Nav), Manipulation (Manip), and Whole-Body Control (WBC)</vt:lpstr>
      <vt:lpstr>Benchmarks for Vision-Language-Action Evaluation Simulation Environments: Navigation (Nav), Manipulation (Manip), and Whole-Body Control (WBC)</vt:lpstr>
      <vt:lpstr>Benchmarks for Vision-Language-Action Evaluation Simulation Environments: Navigation (Nav), Manipulation (Manip), and Whole-Body Control (WBC)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MYDAY</cp:lastModifiedBy>
  <cp:revision>1445</cp:revision>
  <cp:lastPrinted>2020-12-23T14:44:17Z</cp:lastPrinted>
  <dcterms:created xsi:type="dcterms:W3CDTF">2019-09-12T03:09:52Z</dcterms:created>
  <dcterms:modified xsi:type="dcterms:W3CDTF">2025-12-02T00:09:44Z</dcterms:modified>
  <cp:category/>
</cp:coreProperties>
</file>