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8"/>
  </p:notesMasterIdLst>
  <p:sldIdLst>
    <p:sldId id="3462" r:id="rId2"/>
    <p:sldId id="3786" r:id="rId3"/>
    <p:sldId id="5525" r:id="rId4"/>
    <p:sldId id="5526" r:id="rId5"/>
    <p:sldId id="4769" r:id="rId6"/>
    <p:sldId id="3418" r:id="rId7"/>
    <p:sldId id="3176" r:id="rId8"/>
    <p:sldId id="3737" r:id="rId9"/>
    <p:sldId id="2147483647" r:id="rId10"/>
    <p:sldId id="256" r:id="rId11"/>
    <p:sldId id="258" r:id="rId12"/>
    <p:sldId id="259" r:id="rId13"/>
    <p:sldId id="260" r:id="rId14"/>
    <p:sldId id="264" r:id="rId15"/>
    <p:sldId id="4770" r:id="rId16"/>
    <p:sldId id="4771" r:id="rId17"/>
    <p:sldId id="3917" r:id="rId18"/>
    <p:sldId id="1498" r:id="rId19"/>
    <p:sldId id="1625" r:id="rId20"/>
    <p:sldId id="4732" r:id="rId21"/>
    <p:sldId id="3918" r:id="rId22"/>
    <p:sldId id="3924" r:id="rId23"/>
    <p:sldId id="3925" r:id="rId24"/>
    <p:sldId id="3926" r:id="rId25"/>
    <p:sldId id="3919" r:id="rId26"/>
    <p:sldId id="3911" r:id="rId27"/>
    <p:sldId id="3920" r:id="rId28"/>
    <p:sldId id="295" r:id="rId29"/>
    <p:sldId id="3922" r:id="rId30"/>
    <p:sldId id="3923" r:id="rId31"/>
    <p:sldId id="3921" r:id="rId32"/>
    <p:sldId id="277" r:id="rId33"/>
    <p:sldId id="257" r:id="rId34"/>
    <p:sldId id="262" r:id="rId35"/>
    <p:sldId id="263" r:id="rId36"/>
    <p:sldId id="261" r:id="rId37"/>
    <p:sldId id="267" r:id="rId38"/>
    <p:sldId id="269" r:id="rId39"/>
    <p:sldId id="268" r:id="rId40"/>
    <p:sldId id="4775" r:id="rId41"/>
    <p:sldId id="265" r:id="rId42"/>
    <p:sldId id="266" r:id="rId43"/>
    <p:sldId id="367" r:id="rId44"/>
    <p:sldId id="273" r:id="rId45"/>
    <p:sldId id="274" r:id="rId46"/>
    <p:sldId id="275" r:id="rId47"/>
    <p:sldId id="276" r:id="rId48"/>
    <p:sldId id="270" r:id="rId49"/>
    <p:sldId id="272" r:id="rId50"/>
    <p:sldId id="3912" r:id="rId51"/>
    <p:sldId id="3913" r:id="rId52"/>
    <p:sldId id="3916" r:id="rId53"/>
    <p:sldId id="4772" r:id="rId54"/>
    <p:sldId id="3910" r:id="rId55"/>
    <p:sldId id="3914" r:id="rId56"/>
    <p:sldId id="3915" r:id="rId57"/>
    <p:sldId id="4773" r:id="rId58"/>
    <p:sldId id="3909" r:id="rId59"/>
    <p:sldId id="271" r:id="rId60"/>
    <p:sldId id="550145535" r:id="rId61"/>
    <p:sldId id="550145495" r:id="rId62"/>
    <p:sldId id="550145523" r:id="rId63"/>
    <p:sldId id="550145530" r:id="rId64"/>
    <p:sldId id="550145532" r:id="rId65"/>
    <p:sldId id="4291" r:id="rId66"/>
    <p:sldId id="4259" r:id="rId67"/>
    <p:sldId id="4261" r:id="rId68"/>
    <p:sldId id="4260" r:id="rId69"/>
    <p:sldId id="4258" r:id="rId70"/>
    <p:sldId id="4292" r:id="rId71"/>
    <p:sldId id="4294" r:id="rId72"/>
    <p:sldId id="299" r:id="rId73"/>
    <p:sldId id="300" r:id="rId74"/>
    <p:sldId id="301" r:id="rId75"/>
    <p:sldId id="3856" r:id="rId76"/>
    <p:sldId id="4393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FFD579"/>
    <a:srgbClr val="A9D18E"/>
    <a:srgbClr val="D883FF"/>
    <a:srgbClr val="FF8AD8"/>
    <a:srgbClr val="FF2600"/>
    <a:srgbClr val="FF7E79"/>
    <a:srgbClr val="C00000"/>
    <a:srgbClr val="F8CBA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45"/>
    <p:restoredTop sz="95334"/>
  </p:normalViewPr>
  <p:slideViewPr>
    <p:cSldViewPr snapToGrid="0" snapToObjects="1">
      <p:cViewPr>
        <p:scale>
          <a:sx n="90" d="100"/>
          <a:sy n="90" d="100"/>
        </p:scale>
        <p:origin x="24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12/8/25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305d56efd02_0_9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lang="en-US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522" name="Google Shape;1522;g305d56efd02_0_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836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Image Layout">
  <p:cSld name="Single Image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NVIDIA Sans"/>
              <a:buNone/>
              <a:defRPr sz="2400" b="1" cap="none">
                <a:latin typeface="NVIDIA Sans"/>
                <a:ea typeface="NVIDIA Sans"/>
                <a:cs typeface="NVIDIA Sans"/>
                <a:sym typeface="NVIDI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838200" y="829056"/>
            <a:ext cx="10515600" cy="469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52385" marR="0" lvl="0" indent="-7619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VIDIA Sans"/>
              <a:buNone/>
              <a:defRPr sz="1600" b="0" i="0" u="none" strike="noStrike" cap="none">
                <a:solidFill>
                  <a:schemeClr val="dk2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304770" marR="0" lvl="1" indent="-7619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"/>
              <a:buNone/>
              <a:defRPr sz="1467" b="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457154" marR="0" lvl="2" indent="-7619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"/>
              <a:buNone/>
              <a:defRPr sz="1467" b="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609539" marR="0" lvl="3" indent="-7619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"/>
              <a:buNone/>
              <a:defRPr sz="1467" b="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761924" marR="0" lvl="4" indent="-7619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VIDIA Sans"/>
              <a:buNone/>
              <a:defRPr sz="1467" b="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914309" marR="0" lvl="5" indent="-19048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1800" b="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1066693" marR="0" lvl="6" indent="-19048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1800" b="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1219078" marR="0" lvl="7" indent="-19048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1800" b="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1371463" marR="0" lvl="8" indent="-19048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1800" b="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2"/>
          </p:nvPr>
        </p:nvSpPr>
        <p:spPr>
          <a:xfrm>
            <a:off x="2020883" y="1616604"/>
            <a:ext cx="8150234" cy="4006612"/>
          </a:xfrm>
          <a:prstGeom prst="rect">
            <a:avLst/>
          </a:prstGeom>
          <a:solidFill>
            <a:srgbClr val="151617">
              <a:alpha val="60784"/>
            </a:srgb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12"/>
          <p:cNvSpPr txBox="1">
            <a:spLocks noGrp="1"/>
          </p:cNvSpPr>
          <p:nvPr>
            <p:ph type="body" idx="3"/>
          </p:nvPr>
        </p:nvSpPr>
        <p:spPr>
          <a:xfrm>
            <a:off x="2020883" y="5687987"/>
            <a:ext cx="8150234" cy="25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152385" marR="0" lvl="0" indent="-7619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VIDIA Sans"/>
              <a:buNone/>
              <a:defRPr sz="1333" b="0" i="0" u="none" strike="noStrike" cap="none">
                <a:solidFill>
                  <a:schemeClr val="lt1"/>
                </a:solidFill>
                <a:latin typeface="NVIDIA Sans Medium"/>
                <a:ea typeface="NVIDIA Sans Medium"/>
                <a:cs typeface="NVIDIA Sans Medium"/>
                <a:sym typeface="NVIDIA Sans Medium"/>
              </a:defRPr>
            </a:lvl1pPr>
            <a:lvl2pPr marL="304770" marR="0" lvl="1" indent="-761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"/>
              <a:buNone/>
              <a:defRPr sz="1333" b="1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457154" marR="0" lvl="2" indent="-761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"/>
              <a:buNone/>
              <a:defRPr sz="1333" b="1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609539" marR="0" lvl="3" indent="-761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"/>
              <a:buNone/>
              <a:defRPr sz="1333" b="1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761924" marR="0" lvl="4" indent="-761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"/>
              <a:buNone/>
              <a:defRPr sz="1333" b="1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914309" marR="0" lvl="5" indent="-19048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1800" b="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1066693" marR="0" lvl="6" indent="-19048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1800" b="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1219078" marR="0" lvl="7" indent="-19048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1800" b="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1371463" marR="0" lvl="8" indent="-19048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1800" b="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4"/>
          </p:nvPr>
        </p:nvSpPr>
        <p:spPr>
          <a:xfrm>
            <a:off x="2020883" y="5917189"/>
            <a:ext cx="8150234" cy="25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52385" marR="0" lvl="0" indent="-76192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VIDIA Sans"/>
              <a:buNone/>
              <a:defRPr sz="933" b="0" i="0" u="none" strike="noStrike" cap="none">
                <a:solidFill>
                  <a:schemeClr val="lt1"/>
                </a:solidFill>
                <a:latin typeface="NVIDIA Sans"/>
                <a:ea typeface="NVIDIA Sans"/>
                <a:cs typeface="NVIDIA Sans"/>
                <a:sym typeface="NVIDIA Sans"/>
              </a:defRPr>
            </a:lvl1pPr>
            <a:lvl2pPr marL="304770" marR="0" lvl="1" indent="-761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"/>
              <a:buNone/>
              <a:defRPr sz="1333" b="1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2pPr>
            <a:lvl3pPr marL="457154" marR="0" lvl="2" indent="-761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"/>
              <a:buNone/>
              <a:defRPr sz="1333" b="1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3pPr>
            <a:lvl4pPr marL="609539" marR="0" lvl="3" indent="-761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"/>
              <a:buNone/>
              <a:defRPr sz="1333" b="1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4pPr>
            <a:lvl5pPr marL="761924" marR="0" lvl="4" indent="-761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VIDIA Sans"/>
              <a:buNone/>
              <a:defRPr sz="1333" b="1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5pPr>
            <a:lvl6pPr marL="914309" marR="0" lvl="5" indent="-19048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1800" b="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6pPr>
            <a:lvl7pPr marL="1066693" marR="0" lvl="6" indent="-19048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1800" b="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7pPr>
            <a:lvl8pPr marL="1219078" marR="0" lvl="7" indent="-19048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1800" b="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8pPr>
            <a:lvl9pPr marL="1371463" marR="0" lvl="8" indent="-19048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VIDIA Sans"/>
              <a:buChar char="•"/>
              <a:defRPr sz="1800" b="0" i="0" u="none" strike="noStrike" cap="none">
                <a:solidFill>
                  <a:schemeClr val="dk1"/>
                </a:solidFill>
                <a:latin typeface="NVIDIA Sans"/>
                <a:ea typeface="NVIDIA Sans"/>
                <a:cs typeface="NVIDIA Sans"/>
                <a:sym typeface="NVIDIA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731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12/8/25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12/8/25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12/8/25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12/8/25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12/8/25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12/8/25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17" Type="http://schemas.openxmlformats.org/officeDocument/2006/relationships/image" Target="../media/image10.png"/><Relationship Id="rId2" Type="http://schemas.openxmlformats.org/officeDocument/2006/relationships/hyperlink" Target="https://web.ntpu.edu.tw/~myday/" TargetMode="External"/><Relationship Id="rId16" Type="http://schemas.openxmlformats.org/officeDocument/2006/relationships/hyperlink" Target="https://meet.google.com/paj-zhhj-m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learn.nvidia.com/courses/course-detail?course_id=course-v1:DLI+S-FX-26+V1" TargetMode="Externa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gartner.com/en/articles/top-technology-trends-2026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tner.com/en/articles/top-technology-trends-2026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tner.com/en/articles/top-technology-trends-2026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tner.com/en/articles/top-technology-trends-2026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hyperlink" Target="https://sdgs.un.org/goal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sustainometric.com/esg-to-sdgs-connected-paths-to-a-sustainable-future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Artificial-Intelligence-A-Modern-Approach/dp/0134610997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paperswithcode.com/sota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672156" cy="19564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Philosophy and Ethics of AI </a:t>
            </a:r>
            <a:b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and the Future of 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867" y="64896"/>
            <a:ext cx="9293027" cy="6530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 and Director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1141AI10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(M5276) (Fall 2025)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Tue 2, 3, 4 (9:10-12:00) (B3F17)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2025-12-09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4C45650-BA88-8643-B3F2-2E4C34D88A8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606" y="3143523"/>
            <a:ext cx="1779394" cy="17793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4B6C01E-6C31-110C-337F-375D435FF5AB}"/>
              </a:ext>
            </a:extLst>
          </p:cNvPr>
          <p:cNvSpPr txBox="1"/>
          <p:nvPr/>
        </p:nvSpPr>
        <p:spPr>
          <a:xfrm>
            <a:off x="10471279" y="4775201"/>
            <a:ext cx="1582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dirty="0">
                <a:solidFill>
                  <a:schemeClr val="accent1"/>
                </a:solidFill>
                <a:hlinkClick r:id="rId16"/>
              </a:rPr>
              <a:t>https://meet.google.com/paj-zhhj-mya</a:t>
            </a:r>
            <a:endParaRPr lang="en-US" sz="1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F025F3-66B9-E75E-3993-5939E943D692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65" y="4277777"/>
            <a:ext cx="1011475" cy="2209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A156C2-0333-8FBB-F8AB-44078685E8CB}"/>
              </a:ext>
            </a:extLst>
          </p:cNvPr>
          <p:cNvSpPr txBox="1"/>
          <p:nvPr/>
        </p:nvSpPr>
        <p:spPr>
          <a:xfrm>
            <a:off x="257065" y="4511299"/>
            <a:ext cx="935665" cy="115416"/>
          </a:xfrm>
          <a:prstGeom prst="rect">
            <a:avLst/>
          </a:prstGeom>
          <a:solidFill>
            <a:srgbClr val="76B900"/>
          </a:solidFill>
        </p:spPr>
        <p:txBody>
          <a:bodyPr wrap="square" lIns="0" tIns="0" rIns="0" bIns="0">
            <a:sp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altLang="zh-TW" sz="750" dirty="0">
                <a:solidFill>
                  <a:schemeClr val="bg1"/>
                </a:solidFill>
              </a:rPr>
              <a:t>University Ambassador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DA0ADF-525B-4FA6-69D8-6A14A4F40325}"/>
              </a:ext>
            </a:extLst>
          </p:cNvPr>
          <p:cNvSpPr txBox="1"/>
          <p:nvPr/>
        </p:nvSpPr>
        <p:spPr>
          <a:xfrm>
            <a:off x="225165" y="4614903"/>
            <a:ext cx="1011475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altLang="zh-TW" sz="900" b="1" dirty="0"/>
              <a:t>Certified Instructor</a:t>
            </a:r>
          </a:p>
        </p:txBody>
      </p:sp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8D7D-80A7-9C44-AC14-7C213783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975" y="122238"/>
            <a:ext cx="8760541" cy="198430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Reinforcement Learning (DL)</a:t>
            </a:r>
            <a:endParaRPr lang="en-US" sz="32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2875C-0D07-C946-B2E0-EB049C68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2F2A46-342F-BD47-959B-D697CC7964CB}"/>
              </a:ext>
            </a:extLst>
          </p:cNvPr>
          <p:cNvSpPr/>
          <p:nvPr/>
        </p:nvSpPr>
        <p:spPr>
          <a:xfrm>
            <a:off x="1965543" y="6606258"/>
            <a:ext cx="82314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Richard S. Sutton &amp; Andrew G.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Barto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(2018), Reinforcement Learning: An Introduction, 2nd Edition, A Bradford Book.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93A4EEF-E6AA-3F4E-A406-95D287D4F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629" y="2501160"/>
            <a:ext cx="1273629" cy="767312"/>
          </a:xfrm>
          <a:prstGeom prst="roundRect">
            <a:avLst>
              <a:gd name="adj" fmla="val 1363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E51BB8B-A5E7-1D41-B482-205B96668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218" y="4138657"/>
            <a:ext cx="2481943" cy="880859"/>
          </a:xfrm>
          <a:prstGeom prst="roundRect">
            <a:avLst>
              <a:gd name="adj" fmla="val 18924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150614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8D7D-80A7-9C44-AC14-7C213783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975" y="122238"/>
            <a:ext cx="8760541" cy="198430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Reinforcement Learning (DL)</a:t>
            </a:r>
            <a:endParaRPr lang="en-US" sz="32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2875C-0D07-C946-B2E0-EB049C68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2F2A46-342F-BD47-959B-D697CC7964CB}"/>
              </a:ext>
            </a:extLst>
          </p:cNvPr>
          <p:cNvSpPr/>
          <p:nvPr/>
        </p:nvSpPr>
        <p:spPr>
          <a:xfrm>
            <a:off x="1965543" y="6606258"/>
            <a:ext cx="82314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Richard S. Sutton &amp; Andrew G.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Barto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(2018), Reinforcement Learning: An Introduction, 2nd Edition, A Bradford Book.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93A4EEF-E6AA-3F4E-A406-95D287D4F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629" y="2501160"/>
            <a:ext cx="1273629" cy="767312"/>
          </a:xfrm>
          <a:prstGeom prst="roundRect">
            <a:avLst>
              <a:gd name="adj" fmla="val 1363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E51BB8B-A5E7-1D41-B482-205B96668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218" y="4138657"/>
            <a:ext cx="2481943" cy="880859"/>
          </a:xfrm>
          <a:prstGeom prst="roundRect">
            <a:avLst>
              <a:gd name="adj" fmla="val 18924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1E9B0CED-362A-EC4D-B31F-9A86D2DBF9A5}"/>
              </a:ext>
            </a:extLst>
          </p:cNvPr>
          <p:cNvCxnSpPr>
            <a:cxnSpLocks/>
            <a:stCxn id="8" idx="3"/>
            <a:endCxn id="9" idx="3"/>
          </p:cNvCxnSpPr>
          <p:nvPr/>
        </p:nvCxnSpPr>
        <p:spPr>
          <a:xfrm>
            <a:off x="6837258" y="2884816"/>
            <a:ext cx="590903" cy="1694270"/>
          </a:xfrm>
          <a:prstGeom prst="bentConnector3">
            <a:avLst>
              <a:gd name="adj1" fmla="val 359991"/>
            </a:avLst>
          </a:prstGeom>
          <a:ln w="508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2E6323A3-8BA0-AF4C-9A29-82ED3860ACA8}"/>
              </a:ext>
            </a:extLst>
          </p:cNvPr>
          <p:cNvCxnSpPr>
            <a:cxnSpLocks/>
            <a:stCxn id="9" idx="1"/>
            <a:endCxn id="8" idx="1"/>
          </p:cNvCxnSpPr>
          <p:nvPr/>
        </p:nvCxnSpPr>
        <p:spPr>
          <a:xfrm rot="10800000" flipH="1">
            <a:off x="4946217" y="2884816"/>
            <a:ext cx="617411" cy="1694270"/>
          </a:xfrm>
          <a:prstGeom prst="bentConnector3">
            <a:avLst>
              <a:gd name="adj1" fmla="val -252740"/>
            </a:avLst>
          </a:prstGeom>
          <a:ln w="508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5CC39F-4420-2F48-A24E-2988B0511D9C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6187189" y="3268472"/>
            <a:ext cx="13254" cy="870184"/>
          </a:xfrm>
          <a:prstGeom prst="straightConnector1">
            <a:avLst/>
          </a:prstGeom>
          <a:ln w="508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8AE28C1-2160-BE45-95FC-A300EF19A7E0}"/>
              </a:ext>
            </a:extLst>
          </p:cNvPr>
          <p:cNvSpPr txBox="1"/>
          <p:nvPr/>
        </p:nvSpPr>
        <p:spPr>
          <a:xfrm>
            <a:off x="7561471" y="2423152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77EE5EE-6F71-F945-9760-AAC9FC3ED02E}"/>
              </a:ext>
            </a:extLst>
          </p:cNvPr>
          <p:cNvSpPr txBox="1"/>
          <p:nvPr/>
        </p:nvSpPr>
        <p:spPr>
          <a:xfrm>
            <a:off x="4969916" y="3518687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reward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8BEB89-E91D-8E42-B050-01D7E6256D40}"/>
              </a:ext>
            </a:extLst>
          </p:cNvPr>
          <p:cNvSpPr txBox="1"/>
          <p:nvPr/>
        </p:nvSpPr>
        <p:spPr>
          <a:xfrm>
            <a:off x="3619797" y="2415898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130D8D-172B-1D41-B271-BD73C2907E79}"/>
              </a:ext>
            </a:extLst>
          </p:cNvPr>
          <p:cNvSpPr txBox="1"/>
          <p:nvPr/>
        </p:nvSpPr>
        <p:spPr>
          <a:xfrm>
            <a:off x="3119036" y="204953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24950F-C7E6-1C47-8586-BAC1D6E38022}"/>
              </a:ext>
            </a:extLst>
          </p:cNvPr>
          <p:cNvSpPr txBox="1"/>
          <p:nvPr/>
        </p:nvSpPr>
        <p:spPr>
          <a:xfrm>
            <a:off x="7070155" y="2057673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EDD06F-F508-CF48-8811-BF8EB27F1CD4}"/>
              </a:ext>
            </a:extLst>
          </p:cNvPr>
          <p:cNvSpPr txBox="1"/>
          <p:nvPr/>
        </p:nvSpPr>
        <p:spPr>
          <a:xfrm>
            <a:off x="4508821" y="321756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41409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8D7D-80A7-9C44-AC14-7C213783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975" y="122238"/>
            <a:ext cx="8760541" cy="198430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Reinforcement Learning (DL)</a:t>
            </a:r>
            <a:endParaRPr lang="en-US" sz="32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2875C-0D07-C946-B2E0-EB049C68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2F2A46-342F-BD47-959B-D697CC7964CB}"/>
              </a:ext>
            </a:extLst>
          </p:cNvPr>
          <p:cNvSpPr/>
          <p:nvPr/>
        </p:nvSpPr>
        <p:spPr>
          <a:xfrm>
            <a:off x="1965543" y="6606258"/>
            <a:ext cx="82314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Richard S. Sutton &amp; Andrew G.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Barto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(2018), Reinforcement Learning: An Introduction, 2nd Edition, A Bradford Book.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93A4EEF-E6AA-3F4E-A406-95D287D4F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629" y="2501160"/>
            <a:ext cx="1273629" cy="767312"/>
          </a:xfrm>
          <a:prstGeom prst="roundRect">
            <a:avLst>
              <a:gd name="adj" fmla="val 1363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E51BB8B-A5E7-1D41-B482-205B96668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218" y="4138657"/>
            <a:ext cx="2481943" cy="880859"/>
          </a:xfrm>
          <a:prstGeom prst="roundRect">
            <a:avLst>
              <a:gd name="adj" fmla="val 18924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1E9B0CED-362A-EC4D-B31F-9A86D2DBF9A5}"/>
              </a:ext>
            </a:extLst>
          </p:cNvPr>
          <p:cNvCxnSpPr>
            <a:cxnSpLocks/>
            <a:stCxn id="8" idx="3"/>
            <a:endCxn id="9" idx="3"/>
          </p:cNvCxnSpPr>
          <p:nvPr/>
        </p:nvCxnSpPr>
        <p:spPr>
          <a:xfrm>
            <a:off x="6837258" y="2884816"/>
            <a:ext cx="590903" cy="1694270"/>
          </a:xfrm>
          <a:prstGeom prst="bentConnector3">
            <a:avLst>
              <a:gd name="adj1" fmla="val 359991"/>
            </a:avLst>
          </a:prstGeom>
          <a:ln w="508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2E6323A3-8BA0-AF4C-9A29-82ED3860ACA8}"/>
              </a:ext>
            </a:extLst>
          </p:cNvPr>
          <p:cNvCxnSpPr>
            <a:cxnSpLocks/>
            <a:stCxn id="9" idx="1"/>
            <a:endCxn id="8" idx="1"/>
          </p:cNvCxnSpPr>
          <p:nvPr/>
        </p:nvCxnSpPr>
        <p:spPr>
          <a:xfrm rot="10800000" flipH="1">
            <a:off x="4946217" y="2884816"/>
            <a:ext cx="617411" cy="1694270"/>
          </a:xfrm>
          <a:prstGeom prst="bentConnector3">
            <a:avLst>
              <a:gd name="adj1" fmla="val -252740"/>
            </a:avLst>
          </a:prstGeom>
          <a:ln w="508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5CC39F-4420-2F48-A24E-2988B0511D9C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6187189" y="3268472"/>
            <a:ext cx="13254" cy="870184"/>
          </a:xfrm>
          <a:prstGeom prst="straightConnector1">
            <a:avLst/>
          </a:prstGeom>
          <a:ln w="508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8AE28C1-2160-BE45-95FC-A300EF19A7E0}"/>
              </a:ext>
            </a:extLst>
          </p:cNvPr>
          <p:cNvSpPr txBox="1"/>
          <p:nvPr/>
        </p:nvSpPr>
        <p:spPr>
          <a:xfrm>
            <a:off x="7561471" y="2423152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77EE5EE-6F71-F945-9760-AAC9FC3ED02E}"/>
              </a:ext>
            </a:extLst>
          </p:cNvPr>
          <p:cNvSpPr txBox="1"/>
          <p:nvPr/>
        </p:nvSpPr>
        <p:spPr>
          <a:xfrm>
            <a:off x="4969916" y="3518687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reward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8BEB89-E91D-8E42-B050-01D7E6256D40}"/>
              </a:ext>
            </a:extLst>
          </p:cNvPr>
          <p:cNvSpPr txBox="1"/>
          <p:nvPr/>
        </p:nvSpPr>
        <p:spPr>
          <a:xfrm>
            <a:off x="3619797" y="2415898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130D8D-172B-1D41-B271-BD73C2907E79}"/>
              </a:ext>
            </a:extLst>
          </p:cNvPr>
          <p:cNvSpPr txBox="1"/>
          <p:nvPr/>
        </p:nvSpPr>
        <p:spPr>
          <a:xfrm>
            <a:off x="3119036" y="204953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24950F-C7E6-1C47-8586-BAC1D6E38022}"/>
              </a:ext>
            </a:extLst>
          </p:cNvPr>
          <p:cNvSpPr txBox="1"/>
          <p:nvPr/>
        </p:nvSpPr>
        <p:spPr>
          <a:xfrm>
            <a:off x="7070155" y="2057673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EDD06F-F508-CF48-8811-BF8EB27F1CD4}"/>
              </a:ext>
            </a:extLst>
          </p:cNvPr>
          <p:cNvSpPr txBox="1"/>
          <p:nvPr/>
        </p:nvSpPr>
        <p:spPr>
          <a:xfrm>
            <a:off x="4508821" y="321756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15622-5053-BF40-B11A-3DA984043056}"/>
              </a:ext>
            </a:extLst>
          </p:cNvPr>
          <p:cNvSpPr txBox="1"/>
          <p:nvPr/>
        </p:nvSpPr>
        <p:spPr>
          <a:xfrm>
            <a:off x="7739189" y="2877562"/>
            <a:ext cx="410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5C4674-299C-B541-BC55-05642B5CAE2E}"/>
              </a:ext>
            </a:extLst>
          </p:cNvPr>
          <p:cNvSpPr txBox="1"/>
          <p:nvPr/>
        </p:nvSpPr>
        <p:spPr>
          <a:xfrm>
            <a:off x="6193816" y="3550327"/>
            <a:ext cx="410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2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427619-DA6F-0142-8581-B969445AED83}"/>
              </a:ext>
            </a:extLst>
          </p:cNvPr>
          <p:cNvSpPr txBox="1"/>
          <p:nvPr/>
        </p:nvSpPr>
        <p:spPr>
          <a:xfrm>
            <a:off x="4274486" y="2877563"/>
            <a:ext cx="4411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2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51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2016-0EBE-7946-B3D4-6529FD46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26035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Agents</a:t>
            </a:r>
            <a:r>
              <a:rPr lang="en-US" dirty="0">
                <a:solidFill>
                  <a:schemeClr val="accent1"/>
                </a:solidFill>
              </a:rPr>
              <a:t> interact with </a:t>
            </a:r>
            <a:r>
              <a:rPr lang="en-US" dirty="0">
                <a:solidFill>
                  <a:srgbClr val="C00000"/>
                </a:solidFill>
              </a:rPr>
              <a:t>environments </a:t>
            </a:r>
            <a:r>
              <a:rPr lang="en-US" dirty="0">
                <a:solidFill>
                  <a:schemeClr val="accent1"/>
                </a:solidFill>
              </a:rPr>
              <a:t>through </a:t>
            </a:r>
            <a:r>
              <a:rPr lang="en-US" dirty="0">
                <a:solidFill>
                  <a:srgbClr val="C00000"/>
                </a:solidFill>
              </a:rPr>
              <a:t>sensors</a:t>
            </a:r>
            <a:r>
              <a:rPr lang="en-US" dirty="0">
                <a:solidFill>
                  <a:schemeClr val="accent1"/>
                </a:solidFill>
              </a:rPr>
              <a:t> and </a:t>
            </a:r>
            <a:r>
              <a:rPr lang="en-US" dirty="0">
                <a:solidFill>
                  <a:srgbClr val="C00000"/>
                </a:solidFill>
              </a:rPr>
              <a:t>actuators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0260-84EE-2546-BC19-2034A3E6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3DCCD-1935-FB47-97AC-D115D4D1B344}"/>
              </a:ext>
            </a:extLst>
          </p:cNvPr>
          <p:cNvSpPr/>
          <p:nvPr/>
        </p:nvSpPr>
        <p:spPr>
          <a:xfrm>
            <a:off x="2603612" y="6579315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C9C127B-33F9-4F41-8F1F-AF413AF84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274" y="1665066"/>
            <a:ext cx="7377453" cy="47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56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84482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AI Acting Humanly: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The Turing Test Approach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(Alan Turing, 1950)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153" y="2060849"/>
            <a:ext cx="10192643" cy="4248471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Knowledge Representation</a:t>
            </a:r>
          </a:p>
          <a:p>
            <a:r>
              <a:rPr lang="en-US" b="1" dirty="0">
                <a:solidFill>
                  <a:schemeClr val="accent1"/>
                </a:solidFill>
              </a:rPr>
              <a:t>Automated Reasoning</a:t>
            </a:r>
          </a:p>
          <a:p>
            <a:r>
              <a:rPr lang="en-US" b="1" dirty="0">
                <a:solidFill>
                  <a:srgbClr val="FF0000"/>
                </a:solidFill>
              </a:rPr>
              <a:t>Machine Learning (ML)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Deep Learning (DL)</a:t>
            </a:r>
          </a:p>
          <a:p>
            <a:r>
              <a:rPr lang="en-US" b="1" dirty="0">
                <a:solidFill>
                  <a:srgbClr val="C00000"/>
                </a:solidFill>
              </a:rPr>
              <a:t>Computer Vision</a:t>
            </a:r>
            <a:r>
              <a:rPr lang="zh-TW" altLang="en-US" b="1" dirty="0">
                <a:solidFill>
                  <a:srgbClr val="C00000"/>
                </a:solidFill>
              </a:rPr>
              <a:t> </a:t>
            </a:r>
            <a:r>
              <a:rPr lang="en-US" altLang="zh-TW" b="1" dirty="0">
                <a:solidFill>
                  <a:srgbClr val="C00000"/>
                </a:solidFill>
              </a:rPr>
              <a:t>(Image, Video)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Natural Language Processing (NLP)</a:t>
            </a:r>
          </a:p>
          <a:p>
            <a:r>
              <a:rPr lang="en-US" b="1" dirty="0">
                <a:solidFill>
                  <a:srgbClr val="C00000"/>
                </a:solidFill>
              </a:rPr>
              <a:t>Robotics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332DB0-FB6C-9E4E-8231-F39C2A9843E7}"/>
              </a:ext>
            </a:extLst>
          </p:cNvPr>
          <p:cNvSpPr/>
          <p:nvPr/>
        </p:nvSpPr>
        <p:spPr>
          <a:xfrm>
            <a:off x="2603612" y="6579315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</p:spTree>
    <p:extLst>
      <p:ext uri="{BB962C8B-B14F-4D97-AF65-F5344CB8AC3E}">
        <p14:creationId xmlns:p14="http://schemas.microsoft.com/office/powerpoint/2010/main" val="350734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75520" y="274638"/>
            <a:ext cx="8640960" cy="6245225"/>
          </a:xfrm>
        </p:spPr>
        <p:txBody>
          <a:bodyPr/>
          <a:lstStyle/>
          <a:p>
            <a:r>
              <a:rPr lang="en-US" altLang="zh-TW" sz="12000" dirty="0">
                <a:solidFill>
                  <a:srgbClr val="C00000"/>
                </a:solidFill>
              </a:rPr>
              <a:t>Philosophy and </a:t>
            </a:r>
            <a:br>
              <a:rPr lang="en-US" altLang="zh-TW" sz="12000" dirty="0">
                <a:solidFill>
                  <a:srgbClr val="C00000"/>
                </a:solidFill>
              </a:rPr>
            </a:br>
            <a:r>
              <a:rPr lang="en-US" altLang="zh-TW" sz="12000" dirty="0">
                <a:solidFill>
                  <a:srgbClr val="C00000"/>
                </a:solidFill>
              </a:rPr>
              <a:t>Ethics of AI</a:t>
            </a:r>
            <a:endParaRPr lang="zh-TW" altLang="en-US" sz="12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7096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547" y="1772816"/>
            <a:ext cx="10106249" cy="4353348"/>
          </a:xfrm>
        </p:spPr>
        <p:txBody>
          <a:bodyPr>
            <a:normAutofit/>
          </a:bodyPr>
          <a:lstStyle/>
          <a:p>
            <a:r>
              <a:rPr lang="en-US" sz="4000" dirty="0"/>
              <a:t>The Limits of AI</a:t>
            </a:r>
          </a:p>
          <a:p>
            <a:r>
              <a:rPr lang="en-US" sz="4000" dirty="0"/>
              <a:t>Can Machines Really Think? </a:t>
            </a:r>
          </a:p>
          <a:p>
            <a:r>
              <a:rPr lang="en-US" sz="4000" dirty="0"/>
              <a:t>The Ethics of AI</a:t>
            </a:r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2581501" y="6579315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7" y="125760"/>
            <a:ext cx="8496944" cy="150304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Philosophy, Ethics, and </a:t>
            </a:r>
            <a:br>
              <a:rPr lang="en-US" sz="5400" dirty="0">
                <a:solidFill>
                  <a:schemeClr val="accent1"/>
                </a:solidFill>
              </a:rPr>
            </a:br>
            <a:r>
              <a:rPr lang="en-US" sz="5400" dirty="0">
                <a:solidFill>
                  <a:schemeClr val="accent1"/>
                </a:solidFill>
              </a:rPr>
              <a:t>Safety of AI</a:t>
            </a:r>
          </a:p>
        </p:txBody>
      </p:sp>
    </p:spTree>
    <p:extLst>
      <p:ext uri="{BB962C8B-B14F-4D97-AF65-F5344CB8AC3E}">
        <p14:creationId xmlns:p14="http://schemas.microsoft.com/office/powerpoint/2010/main" val="2056047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43" y="1412776"/>
            <a:ext cx="10285153" cy="4713388"/>
          </a:xfrm>
        </p:spPr>
        <p:txBody>
          <a:bodyPr>
            <a:normAutofit/>
          </a:bodyPr>
          <a:lstStyle/>
          <a:p>
            <a:r>
              <a:rPr lang="en-US" sz="4000" dirty="0"/>
              <a:t>Philosophers use the term</a:t>
            </a:r>
          </a:p>
          <a:p>
            <a:pPr lvl="1"/>
            <a:r>
              <a:rPr lang="en-US" sz="4000" dirty="0">
                <a:solidFill>
                  <a:srgbClr val="FF0000"/>
                </a:solidFill>
              </a:rPr>
              <a:t>weak AI </a:t>
            </a:r>
            <a:r>
              <a:rPr lang="en-US" sz="4000" dirty="0"/>
              <a:t>for the hypothesis that machines could possibly behave intelligently</a:t>
            </a:r>
          </a:p>
          <a:p>
            <a:pPr lvl="1"/>
            <a:r>
              <a:rPr lang="en-US" sz="4000" dirty="0">
                <a:solidFill>
                  <a:srgbClr val="FF0000"/>
                </a:solidFill>
              </a:rPr>
              <a:t>strong AI</a:t>
            </a:r>
            <a:r>
              <a:rPr lang="en-US" sz="4000" dirty="0"/>
              <a:t> for the hypothesis that such machines would count as having actual minds (as opposed to simulated minds)</a:t>
            </a:r>
          </a:p>
          <a:p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2581501" y="6579315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7" y="125760"/>
            <a:ext cx="8496944" cy="1287016"/>
          </a:xfrm>
        </p:spPr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Philosophy of AI</a:t>
            </a:r>
          </a:p>
        </p:txBody>
      </p:sp>
    </p:spTree>
    <p:extLst>
      <p:ext uri="{BB962C8B-B14F-4D97-AF65-F5344CB8AC3E}">
        <p14:creationId xmlns:p14="http://schemas.microsoft.com/office/powerpoint/2010/main" val="4200919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746" y="116633"/>
            <a:ext cx="8229600" cy="9014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4 Approaches of 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93972" y="1063472"/>
          <a:ext cx="8603148" cy="5389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1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1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446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1"/>
                          </a:solidFill>
                        </a:rPr>
                        <a:t>Thinking Humanly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1"/>
                          </a:solidFill>
                        </a:rPr>
                        <a:t>Thinking</a:t>
                      </a:r>
                      <a:r>
                        <a:rPr lang="en-US" sz="3600" b="1" baseline="0" dirty="0">
                          <a:solidFill>
                            <a:schemeClr val="accent1"/>
                          </a:solidFill>
                        </a:rPr>
                        <a:t> Rationally</a:t>
                      </a:r>
                      <a:endParaRPr lang="en-US" sz="3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540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1"/>
                          </a:solidFill>
                        </a:rPr>
                        <a:t>Acting Humanly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1"/>
                          </a:solidFill>
                        </a:rPr>
                        <a:t>Acting Rationally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2264BB9-0532-2E4A-BB32-E00C293A33F5}"/>
              </a:ext>
            </a:extLst>
          </p:cNvPr>
          <p:cNvSpPr/>
          <p:nvPr/>
        </p:nvSpPr>
        <p:spPr>
          <a:xfrm>
            <a:off x="2603612" y="6579315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</p:spTree>
    <p:extLst>
      <p:ext uri="{BB962C8B-B14F-4D97-AF65-F5344CB8AC3E}">
        <p14:creationId xmlns:p14="http://schemas.microsoft.com/office/powerpoint/2010/main" val="3902708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746" y="44625"/>
            <a:ext cx="8229600" cy="9014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4 Approaches of 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93972" y="980728"/>
          <a:ext cx="8603148" cy="5498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1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1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446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1"/>
                          </a:solidFill>
                        </a:rPr>
                        <a:t>2.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chemeClr val="accent1"/>
                          </a:solidFill>
                        </a:rPr>
                        <a:t>Thinking Humanly: The Cognitive</a:t>
                      </a:r>
                      <a:r>
                        <a:rPr lang="en-US" sz="3600" b="1" baseline="0" dirty="0">
                          <a:solidFill>
                            <a:schemeClr val="accent1"/>
                          </a:solidFill>
                        </a:rPr>
                        <a:t> Modeling Approach</a:t>
                      </a:r>
                      <a:endParaRPr lang="en-US" sz="3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1"/>
                          </a:solidFill>
                        </a:rPr>
                        <a:t>3. </a:t>
                      </a:r>
                    </a:p>
                    <a:p>
                      <a:pPr algn="ctr"/>
                      <a:r>
                        <a:rPr lang="en-US" sz="3600" b="1" dirty="0">
                          <a:solidFill>
                            <a:schemeClr val="accent1"/>
                          </a:solidFill>
                        </a:rPr>
                        <a:t>Thinking</a:t>
                      </a:r>
                      <a:r>
                        <a:rPr lang="en-US" sz="3600" b="1" baseline="0" dirty="0">
                          <a:solidFill>
                            <a:schemeClr val="accent1"/>
                          </a:solidFill>
                        </a:rPr>
                        <a:t> Rationally:</a:t>
                      </a:r>
                      <a:br>
                        <a:rPr lang="en-US" sz="3600" b="1" baseline="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sz="3200" b="1" baseline="0" dirty="0">
                          <a:solidFill>
                            <a:schemeClr val="accent1"/>
                          </a:solidFill>
                        </a:rPr>
                        <a:t>The “Laws of Thought” Approach</a:t>
                      </a:r>
                    </a:p>
                    <a:p>
                      <a:pPr algn="ctr"/>
                      <a:endParaRPr lang="en-US" sz="36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540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1"/>
                          </a:solidFill>
                        </a:rPr>
                        <a:t>1.</a:t>
                      </a:r>
                    </a:p>
                    <a:p>
                      <a:pPr algn="ctr"/>
                      <a:r>
                        <a:rPr lang="en-US" sz="3600" b="1" dirty="0">
                          <a:solidFill>
                            <a:schemeClr val="accent1"/>
                          </a:solidFill>
                        </a:rPr>
                        <a:t>Acting Humanly: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accent1"/>
                          </a:solidFill>
                        </a:rPr>
                        <a:t>The Turing Test Approach </a:t>
                      </a: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(1950)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1"/>
                          </a:solidFill>
                        </a:rPr>
                        <a:t>4. </a:t>
                      </a:r>
                    </a:p>
                    <a:p>
                      <a:pPr algn="ctr"/>
                      <a:r>
                        <a:rPr lang="en-US" sz="3600" b="1" dirty="0">
                          <a:solidFill>
                            <a:schemeClr val="accent1"/>
                          </a:solidFill>
                        </a:rPr>
                        <a:t>Acting Rationally:</a:t>
                      </a:r>
                      <a:br>
                        <a:rPr lang="en-US" sz="36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sz="3600" b="1" dirty="0">
                          <a:solidFill>
                            <a:schemeClr val="accent1"/>
                          </a:solidFill>
                        </a:rPr>
                        <a:t>The Rational Agent Approach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F2DE54B-427E-284E-9D0E-42B3D473DF08}"/>
              </a:ext>
            </a:extLst>
          </p:cNvPr>
          <p:cNvSpPr/>
          <p:nvPr/>
        </p:nvSpPr>
        <p:spPr>
          <a:xfrm>
            <a:off x="2603612" y="6579315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</p:spTree>
    <p:extLst>
      <p:ext uri="{BB962C8B-B14F-4D97-AF65-F5344CB8AC3E}">
        <p14:creationId xmlns:p14="http://schemas.microsoft.com/office/powerpoint/2010/main" val="242633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Week   Date   Subject/Topics</a:t>
            </a:r>
          </a:p>
          <a:p>
            <a:pPr marL="0" indent="0">
              <a:buNone/>
            </a:pPr>
            <a:r>
              <a:rPr lang="en-US" sz="2800" dirty="0"/>
              <a:t>1 2025/09/09 Introduction to Artificial Intelligence</a:t>
            </a:r>
          </a:p>
          <a:p>
            <a:pPr marL="0" indent="0">
              <a:buNone/>
            </a:pPr>
            <a:r>
              <a:rPr lang="en-US" sz="2800" dirty="0"/>
              <a:t>2 2025/09/16 Artificial Intelligence and Intelligent Agents; </a:t>
            </a:r>
            <a:br>
              <a:rPr lang="en-US" sz="2800" dirty="0"/>
            </a:br>
            <a:r>
              <a:rPr lang="en-US" sz="2800" dirty="0"/>
              <a:t>                          Problem Solving</a:t>
            </a:r>
          </a:p>
          <a:p>
            <a:pPr marL="0" indent="0">
              <a:buNone/>
            </a:pPr>
            <a:r>
              <a:rPr lang="en-US" sz="2800" dirty="0"/>
              <a:t>3 2025/09/23 Knowledge, Reasoning and Knowledge Representation;</a:t>
            </a:r>
            <a:br>
              <a:rPr lang="en-US" sz="2800" dirty="0"/>
            </a:br>
            <a:r>
              <a:rPr lang="en-US" sz="2800" dirty="0"/>
              <a:t>                          Uncertain Knowledge and Reasoning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4 2025/09/30 Case Study on Artificial Intelligence I</a:t>
            </a:r>
          </a:p>
          <a:p>
            <a:pPr marL="0" indent="0">
              <a:buNone/>
            </a:pPr>
            <a:r>
              <a:rPr lang="en-US" sz="2800" dirty="0"/>
              <a:t>5 2025/10/07 Machine Learning: Supervised and Unsupervised Learning;</a:t>
            </a:r>
            <a:br>
              <a:rPr lang="en-US" sz="2800" dirty="0"/>
            </a:br>
            <a:r>
              <a:rPr lang="en-US" sz="2800" dirty="0"/>
              <a:t>                          The Theory of Learning and Ensemble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06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84482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AI Acting Humanly: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The Turing Test Approach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(Alan Turing, 1950)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153" y="2060849"/>
            <a:ext cx="10192643" cy="4248471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Knowledge Representation</a:t>
            </a:r>
          </a:p>
          <a:p>
            <a:r>
              <a:rPr lang="en-US" b="1" dirty="0">
                <a:solidFill>
                  <a:schemeClr val="accent1"/>
                </a:solidFill>
              </a:rPr>
              <a:t>Automated Reasoning</a:t>
            </a:r>
          </a:p>
          <a:p>
            <a:r>
              <a:rPr lang="en-US" b="1" dirty="0">
                <a:solidFill>
                  <a:srgbClr val="FF0000"/>
                </a:solidFill>
              </a:rPr>
              <a:t>Machine Learning (ML)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Deep Learning (DL)</a:t>
            </a:r>
          </a:p>
          <a:p>
            <a:r>
              <a:rPr lang="en-US" b="1" dirty="0">
                <a:solidFill>
                  <a:srgbClr val="C00000"/>
                </a:solidFill>
              </a:rPr>
              <a:t>Computer Vision</a:t>
            </a:r>
            <a:r>
              <a:rPr lang="zh-TW" altLang="en-US" b="1" dirty="0">
                <a:solidFill>
                  <a:srgbClr val="C00000"/>
                </a:solidFill>
              </a:rPr>
              <a:t> </a:t>
            </a:r>
            <a:r>
              <a:rPr lang="en-US" altLang="zh-TW" b="1" dirty="0">
                <a:solidFill>
                  <a:srgbClr val="C00000"/>
                </a:solidFill>
              </a:rPr>
              <a:t>(Image, Video)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Natural Language Processing (NLP)</a:t>
            </a:r>
          </a:p>
          <a:p>
            <a:r>
              <a:rPr lang="en-US" b="1" dirty="0">
                <a:solidFill>
                  <a:srgbClr val="C00000"/>
                </a:solidFill>
              </a:rPr>
              <a:t>Robotics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332DB0-FB6C-9E4E-8231-F39C2A9843E7}"/>
              </a:ext>
            </a:extLst>
          </p:cNvPr>
          <p:cNvSpPr/>
          <p:nvPr/>
        </p:nvSpPr>
        <p:spPr>
          <a:xfrm>
            <a:off x="2603612" y="6579315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</p:spTree>
    <p:extLst>
      <p:ext uri="{BB962C8B-B14F-4D97-AF65-F5344CB8AC3E}">
        <p14:creationId xmlns:p14="http://schemas.microsoft.com/office/powerpoint/2010/main" val="1909773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3" y="1412776"/>
            <a:ext cx="10634869" cy="4713388"/>
          </a:xfrm>
        </p:spPr>
        <p:txBody>
          <a:bodyPr>
            <a:normAutofit/>
          </a:bodyPr>
          <a:lstStyle/>
          <a:p>
            <a:r>
              <a:rPr lang="en-US" dirty="0"/>
              <a:t>Alan Turing rejected the question “Can machines think?” and replaced it with a behavioral test. </a:t>
            </a:r>
          </a:p>
          <a:p>
            <a:pPr lvl="1"/>
            <a:r>
              <a:rPr lang="en-US" sz="3200" dirty="0"/>
              <a:t>Alan Turing anticipated many objections to the possibility of thinking machines. </a:t>
            </a:r>
          </a:p>
          <a:p>
            <a:r>
              <a:rPr lang="en-US" dirty="0"/>
              <a:t>Concentrate on their systems’ performance on practical tasks</a:t>
            </a:r>
          </a:p>
          <a:p>
            <a:pPr lvl="1"/>
            <a:r>
              <a:rPr lang="en-US" sz="3200" dirty="0"/>
              <a:t>rather than the ability to imitate humans.</a:t>
            </a:r>
          </a:p>
          <a:p>
            <a:r>
              <a:rPr lang="en-US" dirty="0"/>
              <a:t>Consciousness remains a mystery.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2581501" y="6579315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7" y="125760"/>
            <a:ext cx="8496944" cy="1287016"/>
          </a:xfrm>
        </p:spPr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Can machines think?</a:t>
            </a:r>
          </a:p>
        </p:txBody>
      </p:sp>
    </p:spTree>
    <p:extLst>
      <p:ext uri="{BB962C8B-B14F-4D97-AF65-F5344CB8AC3E}">
        <p14:creationId xmlns:p14="http://schemas.microsoft.com/office/powerpoint/2010/main" val="1413875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0" y="1412776"/>
            <a:ext cx="10515600" cy="4713388"/>
          </a:xfrm>
        </p:spPr>
        <p:txBody>
          <a:bodyPr>
            <a:normAutofit/>
          </a:bodyPr>
          <a:lstStyle/>
          <a:p>
            <a:r>
              <a:rPr lang="en-US" sz="4400" dirty="0"/>
              <a:t>Given that AI is a </a:t>
            </a:r>
            <a:r>
              <a:rPr lang="en-US" sz="4400" dirty="0">
                <a:solidFill>
                  <a:srgbClr val="FF0000"/>
                </a:solidFill>
              </a:rPr>
              <a:t>powerful</a:t>
            </a:r>
            <a:r>
              <a:rPr lang="en-US" sz="4400" dirty="0"/>
              <a:t> technology, </a:t>
            </a:r>
            <a:br>
              <a:rPr lang="en-US" sz="4400" dirty="0"/>
            </a:br>
            <a:r>
              <a:rPr lang="en-US" sz="4400" dirty="0"/>
              <a:t>we have a </a:t>
            </a:r>
            <a:r>
              <a:rPr lang="en-US" sz="4400" dirty="0">
                <a:solidFill>
                  <a:srgbClr val="FF0000"/>
                </a:solidFill>
              </a:rPr>
              <a:t>moral obligation </a:t>
            </a:r>
            <a:r>
              <a:rPr lang="en-US" sz="4400" dirty="0"/>
              <a:t>to use it well, </a:t>
            </a:r>
            <a:br>
              <a:rPr lang="en-US" sz="4400" dirty="0"/>
            </a:br>
            <a:r>
              <a:rPr lang="en-US" sz="4400" dirty="0"/>
              <a:t>to promote the </a:t>
            </a:r>
            <a:r>
              <a:rPr lang="en-US" sz="4400" dirty="0">
                <a:solidFill>
                  <a:srgbClr val="FF0000"/>
                </a:solidFill>
              </a:rPr>
              <a:t>positive aspects </a:t>
            </a:r>
            <a:r>
              <a:rPr lang="en-US" sz="4400" dirty="0"/>
              <a:t>and </a:t>
            </a:r>
            <a:br>
              <a:rPr lang="en-US" sz="4400" dirty="0"/>
            </a:br>
            <a:r>
              <a:rPr lang="en-US" sz="4400" dirty="0"/>
              <a:t>avoid or mitigate the negative ones.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2581501" y="6579315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7" y="125760"/>
            <a:ext cx="8496944" cy="1287016"/>
          </a:xfrm>
        </p:spPr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The Ethics of AI</a:t>
            </a:r>
          </a:p>
        </p:txBody>
      </p:sp>
    </p:spTree>
    <p:extLst>
      <p:ext uri="{BB962C8B-B14F-4D97-AF65-F5344CB8AC3E}">
        <p14:creationId xmlns:p14="http://schemas.microsoft.com/office/powerpoint/2010/main" val="2193533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035" y="1412776"/>
            <a:ext cx="10185762" cy="4713388"/>
          </a:xfrm>
        </p:spPr>
        <p:txBody>
          <a:bodyPr>
            <a:normAutofit/>
          </a:bodyPr>
          <a:lstStyle/>
          <a:p>
            <a:r>
              <a:rPr lang="en-US" sz="4000" dirty="0"/>
              <a:t>Ensure safety</a:t>
            </a:r>
          </a:p>
          <a:p>
            <a:r>
              <a:rPr lang="en-US" sz="4000" dirty="0"/>
              <a:t>Ensure fairness</a:t>
            </a:r>
          </a:p>
          <a:p>
            <a:r>
              <a:rPr lang="en-US" sz="4000" dirty="0"/>
              <a:t>Respect privacy</a:t>
            </a:r>
          </a:p>
          <a:p>
            <a:r>
              <a:rPr lang="en-US" sz="4000" dirty="0"/>
              <a:t>Promote collaboration</a:t>
            </a:r>
          </a:p>
          <a:p>
            <a:r>
              <a:rPr lang="en-US" sz="4000" dirty="0"/>
              <a:t>Provide transparency</a:t>
            </a:r>
          </a:p>
          <a:p>
            <a:r>
              <a:rPr lang="en-US" sz="4000" dirty="0"/>
              <a:t>Limit harmful uses of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2581501" y="6579315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7" y="125760"/>
            <a:ext cx="8496944" cy="1287016"/>
          </a:xfrm>
        </p:spPr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Principles of Robotics and AI</a:t>
            </a:r>
          </a:p>
        </p:txBody>
      </p:sp>
    </p:spTree>
    <p:extLst>
      <p:ext uri="{BB962C8B-B14F-4D97-AF65-F5344CB8AC3E}">
        <p14:creationId xmlns:p14="http://schemas.microsoft.com/office/powerpoint/2010/main" val="2934382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277" y="1412776"/>
            <a:ext cx="10225519" cy="4713388"/>
          </a:xfrm>
        </p:spPr>
        <p:txBody>
          <a:bodyPr>
            <a:normAutofit/>
          </a:bodyPr>
          <a:lstStyle/>
          <a:p>
            <a:r>
              <a:rPr lang="en-US" sz="4000" dirty="0"/>
              <a:t>Establish accountability</a:t>
            </a:r>
          </a:p>
          <a:p>
            <a:r>
              <a:rPr lang="en-US" sz="4000" dirty="0"/>
              <a:t>Uphold human rights and values</a:t>
            </a:r>
          </a:p>
          <a:p>
            <a:r>
              <a:rPr lang="en-US" sz="4000" dirty="0"/>
              <a:t>Reflect diversity/inclusion</a:t>
            </a:r>
          </a:p>
          <a:p>
            <a:r>
              <a:rPr lang="en-US" sz="4000" dirty="0"/>
              <a:t>Avoid concentration of power</a:t>
            </a:r>
          </a:p>
          <a:p>
            <a:r>
              <a:rPr lang="en-US" sz="4000" dirty="0"/>
              <a:t>Acknowledge legal/policy implications</a:t>
            </a:r>
          </a:p>
          <a:p>
            <a:r>
              <a:rPr lang="en-US" sz="4000" dirty="0"/>
              <a:t>Contemplate implications for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2581501" y="6579315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7" y="125760"/>
            <a:ext cx="8496944" cy="1287016"/>
          </a:xfrm>
        </p:spPr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Principles of Robotics and AI</a:t>
            </a:r>
          </a:p>
        </p:txBody>
      </p:sp>
    </p:spTree>
    <p:extLst>
      <p:ext uri="{BB962C8B-B14F-4D97-AF65-F5344CB8AC3E}">
        <p14:creationId xmlns:p14="http://schemas.microsoft.com/office/powerpoint/2010/main" val="4131493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277" y="1412776"/>
            <a:ext cx="10225519" cy="4713388"/>
          </a:xfrm>
        </p:spPr>
        <p:txBody>
          <a:bodyPr/>
          <a:lstStyle/>
          <a:p>
            <a:r>
              <a:rPr lang="en-US" dirty="0"/>
              <a:t>AI is a </a:t>
            </a:r>
            <a:r>
              <a:rPr lang="en-US" dirty="0">
                <a:solidFill>
                  <a:srgbClr val="FF0000"/>
                </a:solidFill>
              </a:rPr>
              <a:t>powerful</a:t>
            </a:r>
            <a:r>
              <a:rPr lang="en-US" dirty="0"/>
              <a:t> technology, and as such it poses </a:t>
            </a:r>
            <a:r>
              <a:rPr lang="en-US" dirty="0">
                <a:solidFill>
                  <a:srgbClr val="FF0000"/>
                </a:solidFill>
              </a:rPr>
              <a:t>potential dangers</a:t>
            </a:r>
            <a:r>
              <a:rPr lang="en-US" dirty="0"/>
              <a:t>, through lethal autonomous weapons, security and privacy breaches, unintended side effects, unintentional errors, and malignant misuse.</a:t>
            </a:r>
          </a:p>
          <a:p>
            <a:r>
              <a:rPr lang="en-US" dirty="0"/>
              <a:t>Those who work with AI technology have an </a:t>
            </a:r>
            <a:r>
              <a:rPr lang="en-US" dirty="0">
                <a:solidFill>
                  <a:srgbClr val="FF0000"/>
                </a:solidFill>
              </a:rPr>
              <a:t>ethical imperative to responsibly reduce those dangers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2581501" y="6579315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7" y="125760"/>
            <a:ext cx="8496944" cy="1287016"/>
          </a:xfrm>
        </p:spPr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Safety of AI</a:t>
            </a:r>
          </a:p>
        </p:txBody>
      </p:sp>
    </p:spTree>
    <p:extLst>
      <p:ext uri="{BB962C8B-B14F-4D97-AF65-F5344CB8AC3E}">
        <p14:creationId xmlns:p14="http://schemas.microsoft.com/office/powerpoint/2010/main" val="1898455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69" y="1628800"/>
            <a:ext cx="10126127" cy="46805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 robot may not injure a human being or, through inaction, allow a human being to come to harm.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robot must obey orders given to it by human beings, except where such orders would conflict with the First Law.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robot must protect its own existence as long as such protection does not conflict with the First or Second Law.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2581501" y="6579315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7" y="125760"/>
            <a:ext cx="8496944" cy="1287016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Robot Ethics</a:t>
            </a:r>
            <a:br>
              <a:rPr lang="en-US" sz="5400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Laws of Robotics </a:t>
            </a:r>
            <a:r>
              <a:rPr lang="en-US" sz="2400" dirty="0">
                <a:solidFill>
                  <a:schemeClr val="accent1"/>
                </a:solidFill>
              </a:rPr>
              <a:t>(Isaac Asimov, 1942, 1950) </a:t>
            </a:r>
          </a:p>
        </p:txBody>
      </p:sp>
    </p:spTree>
    <p:extLst>
      <p:ext uri="{BB962C8B-B14F-4D97-AF65-F5344CB8AC3E}">
        <p14:creationId xmlns:p14="http://schemas.microsoft.com/office/powerpoint/2010/main" val="1801512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4" y="1700808"/>
            <a:ext cx="10674626" cy="4425356"/>
          </a:xfrm>
        </p:spPr>
        <p:txBody>
          <a:bodyPr/>
          <a:lstStyle/>
          <a:p>
            <a:r>
              <a:rPr lang="en-US" dirty="0"/>
              <a:t>AI systems must be able to demonstrate they are </a:t>
            </a:r>
            <a:r>
              <a:rPr lang="en-US" dirty="0">
                <a:solidFill>
                  <a:srgbClr val="FF0000"/>
                </a:solidFill>
              </a:rPr>
              <a:t>fair, trustworthy, and transparent</a:t>
            </a:r>
            <a:r>
              <a:rPr lang="en-US" dirty="0"/>
              <a:t>. </a:t>
            </a:r>
          </a:p>
          <a:p>
            <a:r>
              <a:rPr lang="en-US" dirty="0"/>
              <a:t>There are multiple aspects of fairness, and it is impossible to maximize all of them at once. </a:t>
            </a:r>
          </a:p>
          <a:p>
            <a:r>
              <a:rPr lang="en-US" dirty="0"/>
              <a:t>So a first step is to decide what counts as fair.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2581501" y="6579315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7" y="125760"/>
            <a:ext cx="8496944" cy="1515595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Fair, trustworthy, and transparent of AI</a:t>
            </a:r>
          </a:p>
        </p:txBody>
      </p:sp>
    </p:spTree>
    <p:extLst>
      <p:ext uri="{BB962C8B-B14F-4D97-AF65-F5344CB8AC3E}">
        <p14:creationId xmlns:p14="http://schemas.microsoft.com/office/powerpoint/2010/main" val="2103952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885361" y="6602896"/>
            <a:ext cx="103770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Bo Li, Peng Qi, Bo Liu, Shuai Di,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Jingen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Liu,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Jiquan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Pei,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Jinfeng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Yi, and Bowen Zhou. (2023) "Trustworthy AI: From principles to practices." ACM Computing Surveys 55, no. 9 (2023): 1-46.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7" y="0"/>
            <a:ext cx="8496944" cy="78448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Trustworthy AI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535786-E6D6-E3BF-F7EF-E1104F913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7" y="767412"/>
            <a:ext cx="11485417" cy="57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51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39" y="1412776"/>
            <a:ext cx="10674626" cy="4713388"/>
          </a:xfrm>
        </p:spPr>
        <p:txBody>
          <a:bodyPr>
            <a:normAutofit/>
          </a:bodyPr>
          <a:lstStyle/>
          <a:p>
            <a:r>
              <a:rPr lang="en-US" sz="3600" dirty="0"/>
              <a:t>When an AI system turns you down for a loan, you deserve an explanation. </a:t>
            </a:r>
          </a:p>
          <a:p>
            <a:pPr lvl="1"/>
            <a:r>
              <a:rPr lang="en-US" sz="3600" dirty="0"/>
              <a:t>In Europe, the GDPR enforces this for you.</a:t>
            </a:r>
          </a:p>
          <a:p>
            <a:pPr lvl="1"/>
            <a:r>
              <a:rPr lang="en-US" sz="3600" dirty="0"/>
              <a:t>An AI system that can explain itself is called </a:t>
            </a:r>
            <a:r>
              <a:rPr lang="en-US" sz="3600" dirty="0">
                <a:solidFill>
                  <a:srgbClr val="FF0000"/>
                </a:solidFill>
              </a:rPr>
              <a:t>explainable AI (XAI)</a:t>
            </a:r>
            <a:r>
              <a:rPr lang="en-US" sz="36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2581501" y="6579315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7" y="125760"/>
            <a:ext cx="8496944" cy="1287016"/>
          </a:xfrm>
        </p:spPr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Explainable AI (XAI)</a:t>
            </a:r>
          </a:p>
        </p:txBody>
      </p:sp>
    </p:spTree>
    <p:extLst>
      <p:ext uri="{BB962C8B-B14F-4D97-AF65-F5344CB8AC3E}">
        <p14:creationId xmlns:p14="http://schemas.microsoft.com/office/powerpoint/2010/main" val="755156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Week   Date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6 2025/10/14 NVIDIA Fundamentals of Deep Learning I: 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    Deep Learning; Neural Networks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7 2025/10/21 NVIDIA Fundamentals of Deep Learning II: 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    Convolutional Neural Networks; 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    Data Augmentation and Deployment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8 2025/10/28 Self-Learning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9 2025/11/04 Midterm Project Report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10 2025/11/11 NVIDIA Fundamentals of Deep Learning III: 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       Pre-trained Models; Natural Language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58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2" y="1272208"/>
            <a:ext cx="10992678" cy="4853955"/>
          </a:xfrm>
        </p:spPr>
        <p:txBody>
          <a:bodyPr>
            <a:noAutofit/>
          </a:bodyPr>
          <a:lstStyle/>
          <a:p>
            <a:r>
              <a:rPr lang="en-US" sz="3400" dirty="0"/>
              <a:t>A good explanation properties of XAI</a:t>
            </a:r>
          </a:p>
          <a:p>
            <a:pPr lvl="1"/>
            <a:r>
              <a:rPr lang="en-US" sz="3400" dirty="0"/>
              <a:t>it should be </a:t>
            </a:r>
            <a:r>
              <a:rPr lang="en-US" sz="3400" dirty="0">
                <a:solidFill>
                  <a:srgbClr val="FF0000"/>
                </a:solidFill>
              </a:rPr>
              <a:t>understandable</a:t>
            </a:r>
            <a:r>
              <a:rPr lang="en-US" sz="3400" dirty="0"/>
              <a:t> and </a:t>
            </a:r>
            <a:r>
              <a:rPr lang="en-US" sz="3400" dirty="0">
                <a:solidFill>
                  <a:srgbClr val="FF0000"/>
                </a:solidFill>
              </a:rPr>
              <a:t>convincing</a:t>
            </a:r>
            <a:r>
              <a:rPr lang="en-US" sz="3400" dirty="0"/>
              <a:t> to the user</a:t>
            </a:r>
          </a:p>
          <a:p>
            <a:pPr lvl="1"/>
            <a:r>
              <a:rPr lang="en-US" sz="3400" dirty="0"/>
              <a:t>it should accurately reflect the </a:t>
            </a:r>
            <a:r>
              <a:rPr lang="en-US" sz="3400" dirty="0">
                <a:solidFill>
                  <a:srgbClr val="FF0000"/>
                </a:solidFill>
              </a:rPr>
              <a:t>reasoning</a:t>
            </a:r>
            <a:r>
              <a:rPr lang="en-US" sz="3400" dirty="0"/>
              <a:t> of the system</a:t>
            </a:r>
          </a:p>
          <a:p>
            <a:pPr lvl="1"/>
            <a:r>
              <a:rPr lang="en-US" sz="3400" dirty="0"/>
              <a:t>it should be </a:t>
            </a:r>
            <a:r>
              <a:rPr lang="en-US" sz="3400" dirty="0">
                <a:solidFill>
                  <a:srgbClr val="FF0000"/>
                </a:solidFill>
              </a:rPr>
              <a:t>complete</a:t>
            </a:r>
          </a:p>
          <a:p>
            <a:pPr lvl="1"/>
            <a:r>
              <a:rPr lang="en-US" sz="3400" dirty="0"/>
              <a:t>it should be </a:t>
            </a:r>
            <a:r>
              <a:rPr lang="en-US" sz="3400" dirty="0">
                <a:solidFill>
                  <a:srgbClr val="FF0000"/>
                </a:solidFill>
              </a:rPr>
              <a:t>specific</a:t>
            </a:r>
            <a:r>
              <a:rPr lang="en-US" sz="3400" dirty="0"/>
              <a:t> in that different users with different conditions or different outcomes should get different explanations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2581501" y="6579315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7" y="125760"/>
            <a:ext cx="8496944" cy="947666"/>
          </a:xfrm>
        </p:spPr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Explainable AI (XAI)</a:t>
            </a:r>
          </a:p>
        </p:txBody>
      </p:sp>
    </p:spTree>
    <p:extLst>
      <p:ext uri="{BB962C8B-B14F-4D97-AF65-F5344CB8AC3E}">
        <p14:creationId xmlns:p14="http://schemas.microsoft.com/office/powerpoint/2010/main" val="1156394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412776"/>
            <a:ext cx="10245397" cy="4713388"/>
          </a:xfrm>
        </p:spPr>
        <p:txBody>
          <a:bodyPr>
            <a:normAutofit/>
          </a:bodyPr>
          <a:lstStyle/>
          <a:p>
            <a:r>
              <a:rPr lang="en-US" sz="4000" dirty="0"/>
              <a:t>Automation is already changing the way people work. </a:t>
            </a:r>
          </a:p>
          <a:p>
            <a:r>
              <a:rPr lang="en-US" sz="4000" dirty="0"/>
              <a:t>As a society, we will have to deal with these changes.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2581501" y="6579315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7" y="125760"/>
            <a:ext cx="8496944" cy="1287016"/>
          </a:xfrm>
        </p:spPr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Automation</a:t>
            </a:r>
          </a:p>
        </p:txBody>
      </p:sp>
    </p:spTree>
    <p:extLst>
      <p:ext uri="{BB962C8B-B14F-4D97-AF65-F5344CB8AC3E}">
        <p14:creationId xmlns:p14="http://schemas.microsoft.com/office/powerpoint/2010/main" val="1916553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DE1E6-02B0-888D-9B00-92325EA7E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E82D4-6593-A03F-EDC2-512554D3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3C8FB4-D4E2-8AA7-D495-1DF0BE32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09" y="12851"/>
            <a:ext cx="10344788" cy="1605856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M3 Framework for AI Responsibility</a:t>
            </a:r>
            <a:br>
              <a:rPr lang="en-US" sz="54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Many agents, Many levels, and Many interactions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CF026D-BF6A-C359-FCBE-24CD49A29AC3}"/>
              </a:ext>
            </a:extLst>
          </p:cNvPr>
          <p:cNvSpPr/>
          <p:nvPr/>
        </p:nvSpPr>
        <p:spPr>
          <a:xfrm>
            <a:off x="822285" y="1982080"/>
            <a:ext cx="2700000" cy="2700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49804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000743-2EE3-006E-FB7C-1F0A69348714}"/>
              </a:ext>
            </a:extLst>
          </p:cNvPr>
          <p:cNvSpPr txBox="1"/>
          <p:nvPr/>
        </p:nvSpPr>
        <p:spPr>
          <a:xfrm>
            <a:off x="822285" y="2727121"/>
            <a:ext cx="270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Many 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agents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559AC4-8505-0FD2-AE30-F83CC543F578}"/>
              </a:ext>
            </a:extLst>
          </p:cNvPr>
          <p:cNvSpPr/>
          <p:nvPr/>
        </p:nvSpPr>
        <p:spPr>
          <a:xfrm>
            <a:off x="4777829" y="1982080"/>
            <a:ext cx="2700000" cy="2700000"/>
          </a:xfrm>
          <a:prstGeom prst="ellipse">
            <a:avLst/>
          </a:prstGeom>
          <a:solidFill>
            <a:srgbClr val="76D6FF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53ADD1-8886-2311-EF2B-41FF5DDE13D9}"/>
              </a:ext>
            </a:extLst>
          </p:cNvPr>
          <p:cNvSpPr txBox="1"/>
          <p:nvPr/>
        </p:nvSpPr>
        <p:spPr>
          <a:xfrm>
            <a:off x="4777829" y="2727121"/>
            <a:ext cx="270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Many 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CE6B8C6-CC73-BC5F-EAEB-A09D46304917}"/>
              </a:ext>
            </a:extLst>
          </p:cNvPr>
          <p:cNvSpPr/>
          <p:nvPr/>
        </p:nvSpPr>
        <p:spPr>
          <a:xfrm>
            <a:off x="8733373" y="1982080"/>
            <a:ext cx="2700000" cy="2700000"/>
          </a:xfrm>
          <a:prstGeom prst="ellipse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0ECA58-D027-3CD8-DA79-36F4A2D62BB4}"/>
              </a:ext>
            </a:extLst>
          </p:cNvPr>
          <p:cNvSpPr txBox="1"/>
          <p:nvPr/>
        </p:nvSpPr>
        <p:spPr>
          <a:xfrm>
            <a:off x="8733373" y="2727121"/>
            <a:ext cx="270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Many interactions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4732BE-639F-A03B-56BC-B3019DEEF3DE}"/>
              </a:ext>
            </a:extLst>
          </p:cNvPr>
          <p:cNvSpPr txBox="1"/>
          <p:nvPr/>
        </p:nvSpPr>
        <p:spPr>
          <a:xfrm>
            <a:off x="466665" y="4939919"/>
            <a:ext cx="32839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Multiple individuals and organizations contribute to LLM outcomes</a:t>
            </a:r>
            <a:endParaRPr lang="en-TW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944E3A-6E3D-F445-DE46-9DD0828B8A28}"/>
              </a:ext>
            </a:extLst>
          </p:cNvPr>
          <p:cNvSpPr txBox="1"/>
          <p:nvPr/>
        </p:nvSpPr>
        <p:spPr>
          <a:xfrm>
            <a:off x="8441410" y="4939919"/>
            <a:ext cx="32839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Influence across actors accumulates and grounds responsibility</a:t>
            </a:r>
            <a:endParaRPr lang="en-TW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D92614-A214-89CC-F2D2-0E812E1BFF9B}"/>
              </a:ext>
            </a:extLst>
          </p:cNvPr>
          <p:cNvSpPr txBox="1"/>
          <p:nvPr/>
        </p:nvSpPr>
        <p:spPr>
          <a:xfrm>
            <a:off x="4008585" y="4931542"/>
            <a:ext cx="39576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Responsibility spans individual, organizational, regulatory, and global layers</a:t>
            </a:r>
            <a:endParaRPr lang="en-TW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9436B9-0D3A-30FA-846C-888BFE157FDF}"/>
              </a:ext>
            </a:extLst>
          </p:cNvPr>
          <p:cNvSpPr txBox="1"/>
          <p:nvPr/>
        </p:nvSpPr>
        <p:spPr>
          <a:xfrm>
            <a:off x="534388" y="6576681"/>
            <a:ext cx="111057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Mihaela Constantinescu, and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Muel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Kaptein. (2025) "Responsibility gaps, LLMs &amp;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organisations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 Many agents, many levels, and many interactions." Science and Engineering Ethics 31, no. 6 (2025): 36.</a:t>
            </a:r>
          </a:p>
        </p:txBody>
      </p:sp>
    </p:spTree>
    <p:extLst>
      <p:ext uri="{BB962C8B-B14F-4D97-AF65-F5344CB8AC3E}">
        <p14:creationId xmlns:p14="http://schemas.microsoft.com/office/powerpoint/2010/main" val="29786766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CB940-57C0-0482-9279-C45F86F62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D081-3303-5BBF-EF2A-463B483C6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43" y="56101"/>
            <a:ext cx="11537114" cy="1844137"/>
          </a:xfrm>
        </p:spPr>
        <p:txBody>
          <a:bodyPr>
            <a:noAutofit/>
          </a:bodyPr>
          <a:lstStyle/>
          <a:p>
            <a:r>
              <a:rPr lang="en-US" sz="4200" dirty="0"/>
              <a:t>AI Alignment: </a:t>
            </a:r>
            <a:br>
              <a:rPr lang="en-US" sz="4200" dirty="0"/>
            </a:br>
            <a:r>
              <a:rPr lang="en-US" sz="4000" dirty="0"/>
              <a:t>Dangerous Capabilities </a:t>
            </a:r>
            <a:br>
              <a:rPr lang="en-US" sz="4000" dirty="0"/>
            </a:br>
            <a:r>
              <a:rPr lang="en-US" sz="4000" dirty="0"/>
              <a:t>Arising from AI Power-Seeking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0CD26-A4EE-F258-A917-4BB42B7AB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302A98-77CA-F776-C5CF-873187E033EF}"/>
              </a:ext>
            </a:extLst>
          </p:cNvPr>
          <p:cNvSpPr txBox="1"/>
          <p:nvPr/>
        </p:nvSpPr>
        <p:spPr>
          <a:xfrm>
            <a:off x="534389" y="6576681"/>
            <a:ext cx="106254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Jiaming Ji, Tianyi Qiu, Boyuan Chen, Jiayi Zhou, Borong Zhang, Donghai Hong,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Hantao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Lou et al. (2025) "AI Alignment: A Contemporary Survey." ACM Computing Surveys.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DB8040-5D3C-4247-2B95-65DF278E6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51" y="2076942"/>
            <a:ext cx="11887697" cy="446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68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25D82-3B8B-20D6-487B-C6E02929A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AD852-B253-D37C-F1C3-E193241CA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7" y="0"/>
            <a:ext cx="11537114" cy="933705"/>
          </a:xfrm>
        </p:spPr>
        <p:txBody>
          <a:bodyPr>
            <a:noAutofit/>
          </a:bodyPr>
          <a:lstStyle/>
          <a:p>
            <a:r>
              <a:rPr lang="en-US" sz="4200" dirty="0"/>
              <a:t>The AI Alignment Cycle: Training and Refinement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D137F-EDF5-8502-BD15-5B1C0D0B8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F03E6-8AEC-EE9F-8278-7215F8C5F06F}"/>
              </a:ext>
            </a:extLst>
          </p:cNvPr>
          <p:cNvSpPr txBox="1"/>
          <p:nvPr/>
        </p:nvSpPr>
        <p:spPr>
          <a:xfrm>
            <a:off x="534389" y="6576681"/>
            <a:ext cx="106254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Jiaming Ji, Tianyi Qiu, Boyuan Chen, Jiayi Zhou, Borong Zhang, Donghai Hong,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Hantao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Lou et al. (2025) "AI Alignment: A Contemporary Survey." ACM Computing Surveys.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9B556E-1EBF-FAC3-08D3-827EFBCC3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9" y="933705"/>
            <a:ext cx="11321142" cy="564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73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65781-1CAE-F3F5-81F6-BFE702078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F29A-D2FE-6FB9-2FE2-406373BD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7" y="108138"/>
            <a:ext cx="11537114" cy="1449199"/>
          </a:xfrm>
        </p:spPr>
        <p:txBody>
          <a:bodyPr>
            <a:noAutofit/>
          </a:bodyPr>
          <a:lstStyle/>
          <a:p>
            <a:r>
              <a:rPr lang="en-US" sz="4200" dirty="0"/>
              <a:t>The RICE principles of AI Alignment: </a:t>
            </a:r>
            <a:br>
              <a:rPr lang="en-US" sz="4200" dirty="0"/>
            </a:br>
            <a:r>
              <a:rPr lang="en-US" sz="3600" dirty="0"/>
              <a:t>Robustness, Interpretability, Controllability, and Ethicality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61A87-9587-C216-4102-7E5AC991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7A0E6-290D-138A-D58F-B83541B8B1FE}"/>
              </a:ext>
            </a:extLst>
          </p:cNvPr>
          <p:cNvSpPr txBox="1"/>
          <p:nvPr/>
        </p:nvSpPr>
        <p:spPr>
          <a:xfrm>
            <a:off x="534389" y="6576681"/>
            <a:ext cx="106254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Jiaming Ji, Tianyi Qiu, Boyuan Chen, Jiayi Zhou, Borong Zhang, Donghai Hong,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Hantao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Lou et al. (2025) "AI Alignment: A Contemporary Survey." ACM Computing Surveys.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A2BE4-7AB1-A533-D272-E307EC33B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19" y="1700213"/>
            <a:ext cx="11857761" cy="46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26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DD66F-C51B-07CA-6ABC-8C399B63B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C831-8BF4-95B8-E351-571495F97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7" y="108139"/>
            <a:ext cx="11537114" cy="877699"/>
          </a:xfrm>
        </p:spPr>
        <p:txBody>
          <a:bodyPr>
            <a:noAutofit/>
          </a:bodyPr>
          <a:lstStyle/>
          <a:p>
            <a:r>
              <a:rPr lang="en-US" sz="4400" dirty="0"/>
              <a:t>Learning from Human Feedback in AI Alignment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D96BA-13E7-2BFE-F05F-56BFE520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2B4783-25C7-16AF-45BC-8E2AE6510B18}"/>
              </a:ext>
            </a:extLst>
          </p:cNvPr>
          <p:cNvSpPr txBox="1"/>
          <p:nvPr/>
        </p:nvSpPr>
        <p:spPr>
          <a:xfrm>
            <a:off x="534389" y="6576681"/>
            <a:ext cx="106254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Jiaming Ji, Tianyi Qiu, Boyuan Chen, Jiayi Zhou, Borong Zhang, Donghai Hong,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Hantao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Lou et al. (2025) "AI Alignment: A Contemporary Survey." ACM Computing Surveys.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1055FE-9028-5AD1-9F9D-510A2360D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7" y="877294"/>
            <a:ext cx="11622676" cy="569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735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897D3-59C2-6207-22DE-5C47176D4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E5E7-2792-D692-E43B-16DBA7579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7" y="108139"/>
            <a:ext cx="11537114" cy="1049370"/>
          </a:xfrm>
        </p:spPr>
        <p:txBody>
          <a:bodyPr>
            <a:noAutofit/>
          </a:bodyPr>
          <a:lstStyle/>
          <a:p>
            <a:r>
              <a:rPr lang="en-US" sz="4200" dirty="0"/>
              <a:t>Learning Under Distribution Shift</a:t>
            </a:r>
            <a:r>
              <a:rPr lang="zh-TW" altLang="en-US" sz="4200" dirty="0"/>
              <a:t> </a:t>
            </a:r>
            <a:r>
              <a:rPr lang="en-US" altLang="zh-TW" sz="4200" dirty="0"/>
              <a:t>in</a:t>
            </a:r>
            <a:r>
              <a:rPr lang="en-US" sz="4200" dirty="0"/>
              <a:t> AI Alignment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B8FD9-8273-AF83-F38D-16335AED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688B89-30A4-32D6-0F58-A5BE419979DF}"/>
              </a:ext>
            </a:extLst>
          </p:cNvPr>
          <p:cNvSpPr txBox="1"/>
          <p:nvPr/>
        </p:nvSpPr>
        <p:spPr>
          <a:xfrm>
            <a:off x="534389" y="6576681"/>
            <a:ext cx="106254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Jiaming Ji, Tianyi Qiu, Boyuan Chen, Jiayi Zhou, Borong Zhang, Donghai Hong,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Hantao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Lou et al. (2025) "AI Alignment: A Contemporary Survey." ACM Computing Surveys.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F983AD-454A-4A0A-1386-E6AFD9E25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24" y="1033096"/>
            <a:ext cx="11870919" cy="554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410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94843-0751-5AA4-2DE4-58141229F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63EDE-EA19-6A43-C4D4-B8EC9C5E2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7" y="108139"/>
            <a:ext cx="11537114" cy="1049370"/>
          </a:xfrm>
        </p:spPr>
        <p:txBody>
          <a:bodyPr>
            <a:noAutofit/>
          </a:bodyPr>
          <a:lstStyle/>
          <a:p>
            <a:r>
              <a:rPr lang="en-US" sz="4200" dirty="0"/>
              <a:t>Research Directions in AI Alignment: </a:t>
            </a:r>
            <a:br>
              <a:rPr lang="en-US" sz="4200" dirty="0"/>
            </a:br>
            <a:r>
              <a:rPr lang="en-US" sz="3200" dirty="0"/>
              <a:t>Safety Evaluation, Interpretability, and Human Value Verification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37A28-04C5-10BA-FBAB-BDEFEB0A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D3AFBE-7C92-F65A-93EA-EB9513BB4FC8}"/>
              </a:ext>
            </a:extLst>
          </p:cNvPr>
          <p:cNvSpPr txBox="1"/>
          <p:nvPr/>
        </p:nvSpPr>
        <p:spPr>
          <a:xfrm>
            <a:off x="534389" y="6576681"/>
            <a:ext cx="106254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Jiaming Ji, Tianyi Qiu, Boyuan Chen, Jiayi Zhou, Borong Zhang, Donghai Hong,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Hantao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Lou et al. (2025) "AI Alignment: A Contemporary Survey." ACM Computing Surveys.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5F50B6-4A4D-A9D2-4AA9-4170520A6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19" y="1428750"/>
            <a:ext cx="1168790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706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8869F-156F-AAE1-782A-134C6A369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BC381-A24D-F326-573B-281DF320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7" y="108139"/>
            <a:ext cx="11537114" cy="1049370"/>
          </a:xfrm>
        </p:spPr>
        <p:txBody>
          <a:bodyPr>
            <a:noAutofit/>
          </a:bodyPr>
          <a:lstStyle/>
          <a:p>
            <a:r>
              <a:rPr lang="en-US" sz="4200" dirty="0"/>
              <a:t>AI Governance Framework: </a:t>
            </a:r>
            <a:br>
              <a:rPr lang="en-US" sz="4200" dirty="0"/>
            </a:br>
            <a:r>
              <a:rPr lang="en-US" sz="4000" dirty="0"/>
              <a:t>Government, Industry &amp; AGI Lab, and Third Parties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ACB0D-2841-6C2D-B455-B7F7581B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1DC9B9-7EBC-2286-5790-6EB5B8DDEB7C}"/>
              </a:ext>
            </a:extLst>
          </p:cNvPr>
          <p:cNvSpPr txBox="1"/>
          <p:nvPr/>
        </p:nvSpPr>
        <p:spPr>
          <a:xfrm>
            <a:off x="534389" y="6576681"/>
            <a:ext cx="106254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Jiaming Ji, Tianyi Qiu, Boyuan Chen, Jiayi Zhou, Borong Zhang, Donghai Hong,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Hantao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Lou et al. (2025) "AI Alignment: A Contemporary Survey." ACM Computing Surveys.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14A307-22D0-DC7B-3A92-EC93FBF3A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23" y="1326130"/>
            <a:ext cx="10832354" cy="522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6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Week   Date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11 2025/11/18 Case Study on Artificial Intelligence II</a:t>
            </a:r>
          </a:p>
          <a:p>
            <a:pPr marL="0" indent="0">
              <a:buNone/>
            </a:pPr>
            <a:r>
              <a:rPr lang="en-US" sz="2800" dirty="0"/>
              <a:t>12 2025/11/25 Computer Vision and Robotics</a:t>
            </a:r>
          </a:p>
          <a:p>
            <a:pPr marL="0" indent="0">
              <a:buNone/>
            </a:pPr>
            <a:r>
              <a:rPr lang="en-US" sz="2800" dirty="0"/>
              <a:t>13 2025/12/02 Generative AI, Agentic AI, and Physical AI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14 2025/12/09 Philosophy and Ethics of AI and the Future of AI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2025/12/16 Final Project Report I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2025/12/23 Final Project Report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057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6226" y="274638"/>
            <a:ext cx="10833652" cy="6245225"/>
          </a:xfrm>
        </p:spPr>
        <p:txBody>
          <a:bodyPr/>
          <a:lstStyle/>
          <a:p>
            <a:r>
              <a:rPr lang="en-US" altLang="zh-TW" sz="12000" dirty="0">
                <a:solidFill>
                  <a:srgbClr val="C00000"/>
                </a:solidFill>
              </a:rPr>
              <a:t>The Future of AI</a:t>
            </a:r>
            <a:endParaRPr lang="zh-TW" altLang="en-US" sz="12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66398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074F8-0372-534F-6A2A-283543D86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FF2CB992-FECF-7940-9E6C-4FDE766BD97F}"/>
              </a:ext>
            </a:extLst>
          </p:cNvPr>
          <p:cNvSpPr/>
          <p:nvPr/>
        </p:nvSpPr>
        <p:spPr>
          <a:xfrm>
            <a:off x="534390" y="629623"/>
            <a:ext cx="11251092" cy="5598754"/>
          </a:xfrm>
          <a:custGeom>
            <a:avLst/>
            <a:gdLst>
              <a:gd name="connsiteX0" fmla="*/ 0 w 1442434"/>
              <a:gd name="connsiteY0" fmla="*/ 824248 h 824248"/>
              <a:gd name="connsiteX1" fmla="*/ 978794 w 1442434"/>
              <a:gd name="connsiteY1" fmla="*/ 656823 h 824248"/>
              <a:gd name="connsiteX2" fmla="*/ 1442434 w 1442434"/>
              <a:gd name="connsiteY2" fmla="*/ 0 h 824248"/>
              <a:gd name="connsiteX0" fmla="*/ 0 w 1442434"/>
              <a:gd name="connsiteY0" fmla="*/ 824248 h 824248"/>
              <a:gd name="connsiteX1" fmla="*/ 864867 w 1442434"/>
              <a:gd name="connsiteY1" fmla="*/ 620798 h 824248"/>
              <a:gd name="connsiteX2" fmla="*/ 1442434 w 1442434"/>
              <a:gd name="connsiteY2" fmla="*/ 0 h 82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2434" h="824248">
                <a:moveTo>
                  <a:pt x="0" y="824248"/>
                </a:moveTo>
                <a:cubicBezTo>
                  <a:pt x="369194" y="809223"/>
                  <a:pt x="624461" y="758173"/>
                  <a:pt x="864867" y="620798"/>
                </a:cubicBezTo>
                <a:cubicBezTo>
                  <a:pt x="1105273" y="483423"/>
                  <a:pt x="1330817" y="259724"/>
                  <a:pt x="1442434" y="0"/>
                </a:cubicBez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3F0379-D7FF-1AAC-283C-486101A3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90" y="57831"/>
            <a:ext cx="11222181" cy="778051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Generative AI, Agentic AI, Physical AI</a:t>
            </a:r>
            <a:endParaRPr lang="en-US" sz="2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D7C83-6686-7625-8955-20F4BEAC7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904276-3D44-0214-F997-EB80DAAE0716}"/>
              </a:ext>
            </a:extLst>
          </p:cNvPr>
          <p:cNvSpPr/>
          <p:nvPr/>
        </p:nvSpPr>
        <p:spPr>
          <a:xfrm>
            <a:off x="185738" y="6606277"/>
            <a:ext cx="115997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NVIDIA (2025), GTC March 2025 Keynote with NVIDIA CEO Jensen Huang,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www.youtube.com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watch?v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=_waPvOwL9Z8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26E1B-00AA-89EF-827C-EED647610FDD}"/>
              </a:ext>
            </a:extLst>
          </p:cNvPr>
          <p:cNvSpPr txBox="1"/>
          <p:nvPr/>
        </p:nvSpPr>
        <p:spPr>
          <a:xfrm>
            <a:off x="79065" y="5781181"/>
            <a:ext cx="22280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2012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AlexNet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40F6DB-F166-198B-F231-ABEB4018ADDB}"/>
              </a:ext>
            </a:extLst>
          </p:cNvPr>
          <p:cNvSpPr txBox="1"/>
          <p:nvPr/>
        </p:nvSpPr>
        <p:spPr>
          <a:xfrm>
            <a:off x="3025567" y="4811298"/>
            <a:ext cx="24819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Perception AI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B76758-74E4-D9B3-35F9-11D2CC2E6F11}"/>
              </a:ext>
            </a:extLst>
          </p:cNvPr>
          <p:cNvSpPr txBox="1"/>
          <p:nvPr/>
        </p:nvSpPr>
        <p:spPr>
          <a:xfrm>
            <a:off x="5962835" y="3873070"/>
            <a:ext cx="24819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Generative AI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B232B9-7A7F-8195-96F1-721FEA6244FE}"/>
              </a:ext>
            </a:extLst>
          </p:cNvPr>
          <p:cNvSpPr txBox="1"/>
          <p:nvPr/>
        </p:nvSpPr>
        <p:spPr>
          <a:xfrm>
            <a:off x="8228630" y="2374071"/>
            <a:ext cx="24819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Agentic AI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556751-3009-ADA3-CFD2-E571773811FD}"/>
              </a:ext>
            </a:extLst>
          </p:cNvPr>
          <p:cNvSpPr txBox="1"/>
          <p:nvPr/>
        </p:nvSpPr>
        <p:spPr>
          <a:xfrm>
            <a:off x="9918825" y="1048081"/>
            <a:ext cx="22016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AI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6B763-BCA4-DC3D-3019-7353571CF0D2}"/>
              </a:ext>
            </a:extLst>
          </p:cNvPr>
          <p:cNvSpPr txBox="1"/>
          <p:nvPr/>
        </p:nvSpPr>
        <p:spPr>
          <a:xfrm>
            <a:off x="79065" y="6169808"/>
            <a:ext cx="3189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Deep learning breakthrough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AF9B4C-A0B3-D568-B475-2680DE560BA0}"/>
              </a:ext>
            </a:extLst>
          </p:cNvPr>
          <p:cNvSpPr txBox="1"/>
          <p:nvPr/>
        </p:nvSpPr>
        <p:spPr>
          <a:xfrm>
            <a:off x="3025567" y="5249073"/>
            <a:ext cx="318928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Speech recognition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Deep recommender systems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Medical imaging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1D1F26-086D-57DC-DE40-F6B75989899E}"/>
              </a:ext>
            </a:extLst>
          </p:cNvPr>
          <p:cNvSpPr txBox="1"/>
          <p:nvPr/>
        </p:nvSpPr>
        <p:spPr>
          <a:xfrm>
            <a:off x="5997753" y="4298959"/>
            <a:ext cx="23217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Digital marketing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Content creation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BB8C85-5B74-EEB5-FEC2-F55DB318DF2B}"/>
              </a:ext>
            </a:extLst>
          </p:cNvPr>
          <p:cNvSpPr txBox="1"/>
          <p:nvPr/>
        </p:nvSpPr>
        <p:spPr>
          <a:xfrm>
            <a:off x="8245883" y="2793773"/>
            <a:ext cx="227646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Coding assistants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Customer service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Patient care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7B61FC-315B-E8EB-6BBB-0AE6A8DFCFDA}"/>
              </a:ext>
            </a:extLst>
          </p:cNvPr>
          <p:cNvSpPr txBox="1"/>
          <p:nvPr/>
        </p:nvSpPr>
        <p:spPr>
          <a:xfrm>
            <a:off x="9915935" y="1467824"/>
            <a:ext cx="22016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Self-driving cars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General robotics</a:t>
            </a:r>
          </a:p>
        </p:txBody>
      </p:sp>
    </p:spTree>
    <p:extLst>
      <p:ext uri="{BB962C8B-B14F-4D97-AF65-F5344CB8AC3E}">
        <p14:creationId xmlns:p14="http://schemas.microsoft.com/office/powerpoint/2010/main" val="25652329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F1398-E558-9363-59A2-734830DFB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9F5E-C436-2B1F-CE80-2C219A071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539434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Generative AI, Agentic AI, Physical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3CD6-866D-CC49-567B-7D3C1712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E059B3-CA44-8E7E-F548-ADAD0F178A50}"/>
              </a:ext>
            </a:extLst>
          </p:cNvPr>
          <p:cNvSpPr/>
          <p:nvPr/>
        </p:nvSpPr>
        <p:spPr>
          <a:xfrm>
            <a:off x="4245029" y="863400"/>
            <a:ext cx="3834234" cy="3756871"/>
          </a:xfrm>
          <a:prstGeom prst="ellipse">
            <a:avLst/>
          </a:prstGeom>
          <a:solidFill>
            <a:srgbClr val="FFC00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6FB7F1-B513-3E52-4847-D5FDB96390FF}"/>
              </a:ext>
            </a:extLst>
          </p:cNvPr>
          <p:cNvSpPr/>
          <p:nvPr/>
        </p:nvSpPr>
        <p:spPr>
          <a:xfrm>
            <a:off x="5346342" y="2659069"/>
            <a:ext cx="3834234" cy="3756871"/>
          </a:xfrm>
          <a:prstGeom prst="ellipse">
            <a:avLst/>
          </a:prstGeom>
          <a:solidFill>
            <a:srgbClr val="76D6FF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1F86B2-8C96-13B6-2ADF-522951A7C17C}"/>
              </a:ext>
            </a:extLst>
          </p:cNvPr>
          <p:cNvSpPr/>
          <p:nvPr/>
        </p:nvSpPr>
        <p:spPr>
          <a:xfrm>
            <a:off x="3155022" y="2659068"/>
            <a:ext cx="3834234" cy="3756871"/>
          </a:xfrm>
          <a:prstGeom prst="ellipse">
            <a:avLst/>
          </a:prstGeom>
          <a:solidFill>
            <a:srgbClr val="92D05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08B5CE-C48F-D010-25E0-D40CDC571B9D}"/>
              </a:ext>
            </a:extLst>
          </p:cNvPr>
          <p:cNvSpPr txBox="1"/>
          <p:nvPr/>
        </p:nvSpPr>
        <p:spPr>
          <a:xfrm>
            <a:off x="4846465" y="1118088"/>
            <a:ext cx="26313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Physical AI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(Actuation)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Real-world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Interaction &amp; Execution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9B7D4A-DF96-AC92-998D-0902F8F8D231}"/>
              </a:ext>
            </a:extLst>
          </p:cNvPr>
          <p:cNvSpPr txBox="1"/>
          <p:nvPr/>
        </p:nvSpPr>
        <p:spPr>
          <a:xfrm>
            <a:off x="6837692" y="4310405"/>
            <a:ext cx="2220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Agentic AI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(Orchestration)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Workflow &amp;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Decision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Automation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32876F-350C-205B-DEA9-25C038E89CF6}"/>
              </a:ext>
            </a:extLst>
          </p:cNvPr>
          <p:cNvSpPr txBox="1"/>
          <p:nvPr/>
        </p:nvSpPr>
        <p:spPr>
          <a:xfrm>
            <a:off x="3163476" y="4398871"/>
            <a:ext cx="22203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Generative AI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(Creation)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Content &amp; Idea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Synthesis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535872-6529-57D8-813E-E4F356743D6A}"/>
              </a:ext>
            </a:extLst>
          </p:cNvPr>
          <p:cNvSpPr txBox="1"/>
          <p:nvPr/>
        </p:nvSpPr>
        <p:spPr>
          <a:xfrm>
            <a:off x="5514814" y="3752540"/>
            <a:ext cx="1474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Autonomous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Synergy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C589FD-7A83-F8A7-5400-C4A4D84647D7}"/>
              </a:ext>
            </a:extLst>
          </p:cNvPr>
          <p:cNvSpPr txBox="1"/>
          <p:nvPr/>
        </p:nvSpPr>
        <p:spPr>
          <a:xfrm>
            <a:off x="8962114" y="863400"/>
            <a:ext cx="31583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Economic </a:t>
            </a:r>
            <a:b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Paradigm Shift: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Creation </a:t>
            </a:r>
            <a:b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Execution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883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525;p149">
            <a:extLst>
              <a:ext uri="{FF2B5EF4-FFF2-40B4-BE49-F238E27FC236}">
                <a16:creationId xmlns:a16="http://schemas.microsoft.com/office/drawing/2014/main" id="{3F435D23-2D9D-C3B9-E648-B9541F8499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15233" rIns="30475" bIns="15233" anchor="b" anchorCtr="0">
            <a:norm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Modular Modalities</a:t>
            </a:r>
            <a:endParaRPr sz="5400" dirty="0">
              <a:solidFill>
                <a:schemeClr val="accent1"/>
              </a:solidFill>
            </a:endParaRPr>
          </a:p>
        </p:txBody>
      </p:sp>
      <p:sp>
        <p:nvSpPr>
          <p:cNvPr id="15" name="Google Shape;1526;p149">
            <a:extLst>
              <a:ext uri="{FF2B5EF4-FFF2-40B4-BE49-F238E27FC236}">
                <a16:creationId xmlns:a16="http://schemas.microsoft.com/office/drawing/2014/main" id="{04D86150-A2E0-CED2-037E-62459E981F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829056"/>
            <a:ext cx="10515600" cy="4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15233" rIns="30475" bIns="15233" anchor="t" anchorCtr="0">
            <a:noAutofit/>
          </a:bodyPr>
          <a:lstStyle/>
          <a:p>
            <a:pPr marL="0" indent="0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Where Can The Transformer Fit?</a:t>
            </a:r>
            <a:endParaRPr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7DD7C5F2-0D63-2398-ECAD-6C6F408F15CF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2020883" y="1616604"/>
            <a:ext cx="8150234" cy="4006612"/>
          </a:xfrm>
        </p:spPr>
        <p:txBody>
          <a:bodyPr/>
          <a:lstStyle/>
          <a:p>
            <a:endParaRPr lang="en-US"/>
          </a:p>
        </p:txBody>
      </p:sp>
      <p:pic>
        <p:nvPicPr>
          <p:cNvPr id="18" name="Google Shape;1524;p149">
            <a:extLst>
              <a:ext uri="{FF2B5EF4-FFF2-40B4-BE49-F238E27FC236}">
                <a16:creationId xmlns:a16="http://schemas.microsoft.com/office/drawing/2014/main" id="{43D29417-0B8A-A6B9-3B39-2B39020613C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2821" y="1223495"/>
            <a:ext cx="8878625" cy="5310972"/>
          </a:xfrm>
          <a:prstGeom prst="rect">
            <a:avLst/>
          </a:prstGeom>
          <a:solidFill>
            <a:srgbClr val="F2F2F2">
              <a:alpha val="6078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3A0A29-B4B9-9BBB-B80E-27C3413C5A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68"/>
          <a:stretch/>
        </p:blipFill>
        <p:spPr>
          <a:xfrm>
            <a:off x="5179739" y="2412784"/>
            <a:ext cx="1832523" cy="2744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023153-0539-CD94-AB28-02B002EAA783}"/>
              </a:ext>
            </a:extLst>
          </p:cNvPr>
          <p:cNvSpPr txBox="1"/>
          <p:nvPr/>
        </p:nvSpPr>
        <p:spPr>
          <a:xfrm>
            <a:off x="911525" y="6585372"/>
            <a:ext cx="103689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Source: NVIDIA DLI (2025), Rapid Application Development with Large Language Models (LLMs),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https://learn.nvidia.com/courses/course-detail?course_id=course-v1:DLI+S-FX-26+V1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5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46"/>
    </mc:Choice>
    <mc:Fallback xmlns="">
      <p:transition spd="slow" advTm="53446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F2508-4E08-FF06-7277-75FBEB9C3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3D039-EE0C-64A2-9E2D-66CEA779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56101"/>
            <a:ext cx="11756571" cy="763399"/>
          </a:xfrm>
        </p:spPr>
        <p:txBody>
          <a:bodyPr>
            <a:noAutofit/>
          </a:bodyPr>
          <a:lstStyle/>
          <a:p>
            <a:r>
              <a:rPr lang="en-US" sz="4200" dirty="0"/>
              <a:t>Gartner Top 10 Strategic Technology Trends for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6F3C3-9631-2A18-5F23-CB1A7980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169724-B517-68C2-341E-CD7B4EFF19C9}"/>
              </a:ext>
            </a:extLst>
          </p:cNvPr>
          <p:cNvSpPr txBox="1"/>
          <p:nvPr/>
        </p:nvSpPr>
        <p:spPr>
          <a:xfrm>
            <a:off x="534389" y="6576681"/>
            <a:ext cx="106254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https://www.gartner.com/en/articles/top-technology-trends-2026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47C5E5-A056-8482-24F0-78CCB84F50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92" t="7182" r="3299" b="5717"/>
          <a:stretch>
            <a:fillRect/>
          </a:stretch>
        </p:blipFill>
        <p:spPr>
          <a:xfrm>
            <a:off x="534389" y="833937"/>
            <a:ext cx="10924929" cy="570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456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15185-6C9A-BF9E-3524-BE3AF7EDF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Architect: AI platforms and infrastructure</a:t>
            </a:r>
            <a:br>
              <a:rPr lang="en-US" dirty="0"/>
            </a:br>
            <a:r>
              <a:rPr lang="en-US" sz="3100" b="0" dirty="0"/>
              <a:t>building secure, scalable foundations for AI and digital transformation</a:t>
            </a:r>
            <a:endParaRPr lang="en-TW" sz="31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BCF65-214D-4A72-1D09-BB9B1F138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60668"/>
            <a:ext cx="11222181" cy="4892632"/>
          </a:xfrm>
        </p:spPr>
        <p:txBody>
          <a:bodyPr>
            <a:normAutofit/>
          </a:bodyPr>
          <a:lstStyle/>
          <a:p>
            <a:r>
              <a:rPr lang="en-US" dirty="0"/>
              <a:t>AI-Native Development Platforms</a:t>
            </a:r>
          </a:p>
          <a:p>
            <a:pPr lvl="1"/>
            <a:r>
              <a:rPr lang="en-US" b="0" dirty="0"/>
              <a:t>empower small, nimble teams to build software using generative AI </a:t>
            </a:r>
            <a:br>
              <a:rPr lang="en-US" b="0" dirty="0"/>
            </a:br>
            <a:r>
              <a:rPr lang="en-US" b="0" dirty="0"/>
              <a:t>fast, flexible and increasingly enterprise-ready.</a:t>
            </a:r>
          </a:p>
          <a:p>
            <a:r>
              <a:rPr lang="en-US" dirty="0"/>
              <a:t>AI Supercomputing Platforms</a:t>
            </a:r>
          </a:p>
          <a:p>
            <a:pPr lvl="1"/>
            <a:r>
              <a:rPr lang="en-US" b="0" dirty="0"/>
              <a:t>unlock breakthroughs in model training and analytics, but require careful governance and cost control.</a:t>
            </a:r>
          </a:p>
          <a:p>
            <a:r>
              <a:rPr lang="en-US" dirty="0"/>
              <a:t>Confidential Computing </a:t>
            </a:r>
          </a:p>
          <a:p>
            <a:pPr lvl="1"/>
            <a:r>
              <a:rPr lang="en-US" b="0" dirty="0"/>
              <a:t>protects sensitive data while in use, enabling secure AI and analytics across untrusted infrastructure.</a:t>
            </a:r>
            <a:endParaRPr lang="en-TW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F34CF-26F8-6000-FEF5-4293B570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194A0E-0191-AA5A-9595-322BF92C45F3}"/>
              </a:ext>
            </a:extLst>
          </p:cNvPr>
          <p:cNvSpPr txBox="1"/>
          <p:nvPr/>
        </p:nvSpPr>
        <p:spPr>
          <a:xfrm>
            <a:off x="534389" y="6576681"/>
            <a:ext cx="106254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https://www.gartner.com/en/articles/top-technology-trends-2026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344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AFA0B-2F45-8333-8226-74199F303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FCCE8-E0DB-DF95-9AFA-EC6E3B7A4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Synthesist: AI application and orchestration</a:t>
            </a:r>
            <a:br>
              <a:rPr lang="en-US" dirty="0"/>
            </a:br>
            <a:r>
              <a:rPr lang="en-US" sz="2700" b="0" dirty="0"/>
              <a:t>combine specialized models, agents and physical-digital systems to create new value</a:t>
            </a:r>
            <a:endParaRPr lang="en-TW" sz="27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9006C-23EE-F5B5-4FBA-5368F047C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60668"/>
            <a:ext cx="11222181" cy="4892632"/>
          </a:xfrm>
        </p:spPr>
        <p:txBody>
          <a:bodyPr>
            <a:normAutofit/>
          </a:bodyPr>
          <a:lstStyle/>
          <a:p>
            <a:r>
              <a:rPr lang="en-US" dirty="0"/>
              <a:t>Multiagent Systems (MAS)</a:t>
            </a:r>
          </a:p>
          <a:p>
            <a:pPr lvl="1"/>
            <a:r>
              <a:rPr lang="en-US" b="0" dirty="0"/>
              <a:t>allow modular AI agents to collaborate on complex tasks, improving automation and scalability.</a:t>
            </a:r>
          </a:p>
          <a:p>
            <a:r>
              <a:rPr lang="en-US" dirty="0"/>
              <a:t>Domain-Specific Language Models (DSLM) </a:t>
            </a:r>
          </a:p>
          <a:p>
            <a:pPr lvl="1"/>
            <a:r>
              <a:rPr lang="en-US" b="0" dirty="0"/>
              <a:t>deliver higher accuracy and compliance for industry-specific use cases.</a:t>
            </a:r>
          </a:p>
          <a:p>
            <a:r>
              <a:rPr lang="en-US" dirty="0"/>
              <a:t>Physical AI (Robotics)</a:t>
            </a:r>
          </a:p>
          <a:p>
            <a:pPr lvl="1"/>
            <a:r>
              <a:rPr lang="en-US" b="0" dirty="0"/>
              <a:t>brings intelligence into the real world </a:t>
            </a:r>
            <a:br>
              <a:rPr lang="en-US" b="0" dirty="0"/>
            </a:br>
            <a:r>
              <a:rPr lang="en-US" b="0" dirty="0"/>
              <a:t>powering robots, drones and smart equipment for operational impact.</a:t>
            </a:r>
            <a:endParaRPr lang="en-TW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606EB-B72E-DBEE-1D68-7FEAFB55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443E7A-DDFF-4672-845D-FCD60BDFA417}"/>
              </a:ext>
            </a:extLst>
          </p:cNvPr>
          <p:cNvSpPr txBox="1"/>
          <p:nvPr/>
        </p:nvSpPr>
        <p:spPr>
          <a:xfrm>
            <a:off x="534389" y="6576681"/>
            <a:ext cx="106254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https://www.gartner.com/en/articles/top-technology-trends-2026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818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D29F8-6FB2-7F55-4AB5-03FF7F57B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5FD09-2700-F969-7220-C4CDB5ED3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Vanguard: security, trust and governance</a:t>
            </a:r>
            <a:br>
              <a:rPr lang="en-US" dirty="0"/>
            </a:br>
            <a:r>
              <a:rPr lang="en-US" sz="2700" b="0" dirty="0"/>
              <a:t>protect reputation, ensure compliance and maintain stakeholder confidence</a:t>
            </a:r>
            <a:endParaRPr lang="en-TW" sz="27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CDB10-DA8A-4A4E-0DDC-66F1CD0B1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60668"/>
            <a:ext cx="11222181" cy="48926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Preemptive Cybersecurity </a:t>
            </a:r>
          </a:p>
          <a:p>
            <a:pPr lvl="1"/>
            <a:r>
              <a:rPr lang="en-US" b="0" dirty="0"/>
              <a:t>shifts defense from reactive to proactive, using AI to block threats before they strike</a:t>
            </a:r>
          </a:p>
          <a:p>
            <a:r>
              <a:rPr lang="en-US" dirty="0"/>
              <a:t>Digital Provenance </a:t>
            </a:r>
          </a:p>
          <a:p>
            <a:pPr lvl="1"/>
            <a:r>
              <a:rPr lang="en-US" b="0" dirty="0"/>
              <a:t>verifies the origin and integrity of software, data and AI-generated content</a:t>
            </a:r>
            <a:br>
              <a:rPr lang="en-US" b="0" dirty="0"/>
            </a:br>
            <a:r>
              <a:rPr lang="en-US" b="0" dirty="0"/>
              <a:t>essential for trust and compliance</a:t>
            </a:r>
          </a:p>
          <a:p>
            <a:r>
              <a:rPr lang="en-US" dirty="0"/>
              <a:t>AI Security Platforms </a:t>
            </a:r>
          </a:p>
          <a:p>
            <a:pPr lvl="1"/>
            <a:r>
              <a:rPr lang="en-US" b="0" dirty="0"/>
              <a:t>centralize visibility and control across third-party and custom AI applications</a:t>
            </a:r>
          </a:p>
          <a:p>
            <a:r>
              <a:rPr lang="en-US" dirty="0" err="1"/>
              <a:t>Geopatriation</a:t>
            </a:r>
            <a:r>
              <a:rPr lang="en-US" dirty="0"/>
              <a:t> </a:t>
            </a:r>
          </a:p>
          <a:p>
            <a:pPr lvl="1"/>
            <a:r>
              <a:rPr lang="en-US" b="0" dirty="0"/>
              <a:t>helps organizations mitigate geopolitical risk by shifting workloads to sovereign or regional cloud providers</a:t>
            </a:r>
            <a:endParaRPr lang="en-TW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D5C01-DCE1-5154-2841-5F135237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A888CE-3B10-8162-E35B-B5012B9D2D38}"/>
              </a:ext>
            </a:extLst>
          </p:cNvPr>
          <p:cNvSpPr txBox="1"/>
          <p:nvPr/>
        </p:nvSpPr>
        <p:spPr>
          <a:xfrm>
            <a:off x="534389" y="6576681"/>
            <a:ext cx="106254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https://www.gartner.com/en/articles/top-technology-trends-2026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547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D67EF-8EFE-84A3-1C94-C56888201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6F1DD-3AF6-C732-5856-06EB5318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8A2856-6B2B-3E2B-17DF-3C6C20637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09" y="12850"/>
            <a:ext cx="10344788" cy="2338242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The Future of AI</a:t>
            </a:r>
            <a:br>
              <a:rPr lang="en-US" sz="5400" dirty="0">
                <a:solidFill>
                  <a:schemeClr val="accent1"/>
                </a:solidFill>
              </a:rPr>
            </a:br>
            <a:r>
              <a:rPr lang="en-US" sz="5300" dirty="0">
                <a:solidFill>
                  <a:schemeClr val="accent1"/>
                </a:solidFill>
              </a:rPr>
              <a:t>From Tools to Agents: </a:t>
            </a:r>
            <a:br>
              <a:rPr lang="en-US" sz="5300" dirty="0">
                <a:solidFill>
                  <a:schemeClr val="accent1"/>
                </a:solidFill>
              </a:rPr>
            </a:br>
            <a:r>
              <a:rPr lang="en-US" sz="5300" dirty="0">
                <a:solidFill>
                  <a:schemeClr val="accent1"/>
                </a:solidFill>
              </a:rPr>
              <a:t>The Rise and Autonomy of Agentic AI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5004C8-4706-368B-E4C2-35A4ECE1763D}"/>
              </a:ext>
            </a:extLst>
          </p:cNvPr>
          <p:cNvSpPr/>
          <p:nvPr/>
        </p:nvSpPr>
        <p:spPr>
          <a:xfrm>
            <a:off x="822285" y="2539294"/>
            <a:ext cx="2700000" cy="2700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49804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564989-D5D0-C29C-833E-03D05238E2E8}"/>
              </a:ext>
            </a:extLst>
          </p:cNvPr>
          <p:cNvSpPr txBox="1"/>
          <p:nvPr/>
        </p:nvSpPr>
        <p:spPr>
          <a:xfrm>
            <a:off x="822285" y="3284335"/>
            <a:ext cx="270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Narrow AI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(Tool)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E2B4A05-B4C8-B020-52CF-8483A0812D62}"/>
              </a:ext>
            </a:extLst>
          </p:cNvPr>
          <p:cNvSpPr/>
          <p:nvPr/>
        </p:nvSpPr>
        <p:spPr>
          <a:xfrm>
            <a:off x="4777829" y="2539294"/>
            <a:ext cx="2700000" cy="2700000"/>
          </a:xfrm>
          <a:prstGeom prst="ellipse">
            <a:avLst/>
          </a:prstGeom>
          <a:solidFill>
            <a:srgbClr val="76D6FF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6C386B-B0B8-5C1E-25C4-2435D3F22B3E}"/>
              </a:ext>
            </a:extLst>
          </p:cNvPr>
          <p:cNvSpPr txBox="1"/>
          <p:nvPr/>
        </p:nvSpPr>
        <p:spPr>
          <a:xfrm>
            <a:off x="4777829" y="3284335"/>
            <a:ext cx="270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Agentic AI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(Autonomous System)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5D97CB4-E12B-2F67-F140-6AD4B18E3374}"/>
              </a:ext>
            </a:extLst>
          </p:cNvPr>
          <p:cNvSpPr/>
          <p:nvPr/>
        </p:nvSpPr>
        <p:spPr>
          <a:xfrm>
            <a:off x="8733373" y="2539294"/>
            <a:ext cx="2700000" cy="2700000"/>
          </a:xfrm>
          <a:prstGeom prst="ellipse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87B64C-2DAA-C21A-35E7-24B6063D3634}"/>
              </a:ext>
            </a:extLst>
          </p:cNvPr>
          <p:cNvSpPr txBox="1"/>
          <p:nvPr/>
        </p:nvSpPr>
        <p:spPr>
          <a:xfrm>
            <a:off x="8733373" y="3284335"/>
            <a:ext cx="270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AGI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(Artificial General Intelligence)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F2E14F42-E3E8-A40A-83EB-DF50400EB85D}"/>
              </a:ext>
            </a:extLst>
          </p:cNvPr>
          <p:cNvSpPr/>
          <p:nvPr/>
        </p:nvSpPr>
        <p:spPr>
          <a:xfrm>
            <a:off x="3522285" y="3725988"/>
            <a:ext cx="1255544" cy="317382"/>
          </a:xfrm>
          <a:prstGeom prst="rightArrow">
            <a:avLst>
              <a:gd name="adj1" fmla="val 50000"/>
              <a:gd name="adj2" fmla="val 8596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036BB36A-107F-EE1F-A229-131265DA7D4B}"/>
              </a:ext>
            </a:extLst>
          </p:cNvPr>
          <p:cNvSpPr/>
          <p:nvPr/>
        </p:nvSpPr>
        <p:spPr>
          <a:xfrm>
            <a:off x="7477829" y="3756090"/>
            <a:ext cx="1255544" cy="317382"/>
          </a:xfrm>
          <a:prstGeom prst="rightArrow">
            <a:avLst>
              <a:gd name="adj1" fmla="val 50000"/>
              <a:gd name="adj2" fmla="val 8596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FACFDE-A9CF-33F4-A0A9-ED111BD292CF}"/>
              </a:ext>
            </a:extLst>
          </p:cNvPr>
          <p:cNvSpPr txBox="1"/>
          <p:nvPr/>
        </p:nvSpPr>
        <p:spPr>
          <a:xfrm>
            <a:off x="815009" y="5456158"/>
            <a:ext cx="270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Executes Specific Tasks, Content Generation</a:t>
            </a:r>
            <a:endParaRPr lang="en-TW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CED4C8-1298-0E1A-AEBC-71B879514933}"/>
              </a:ext>
            </a:extLst>
          </p:cNvPr>
          <p:cNvSpPr txBox="1"/>
          <p:nvPr/>
        </p:nvSpPr>
        <p:spPr>
          <a:xfrm>
            <a:off x="8356221" y="5456158"/>
            <a:ext cx="3283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Connecting Multimodal </a:t>
            </a:r>
            <a:r>
              <a:rPr lang="en-US" dirty="0" err="1"/>
              <a:t>GenAl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Future AGI</a:t>
            </a:r>
            <a:endParaRPr lang="en-TW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3E34A2-58A0-BA35-4486-7E99EC00F3CE}"/>
              </a:ext>
            </a:extLst>
          </p:cNvPr>
          <p:cNvSpPr txBox="1"/>
          <p:nvPr/>
        </p:nvSpPr>
        <p:spPr>
          <a:xfrm>
            <a:off x="4019417" y="5270463"/>
            <a:ext cx="40861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Goal-Oriented Behavior, </a:t>
            </a:r>
            <a:br>
              <a:rPr lang="en-US" dirty="0"/>
            </a:br>
            <a:r>
              <a:rPr lang="en-US" dirty="0"/>
              <a:t>Autonomous Decision-Making, </a:t>
            </a:r>
            <a:br>
              <a:rPr lang="en-US" dirty="0"/>
            </a:br>
            <a:r>
              <a:rPr lang="en-US" dirty="0"/>
              <a:t>Multi-Step Workflows, </a:t>
            </a:r>
            <a:br>
              <a:rPr lang="en-US" dirty="0"/>
            </a:br>
            <a:r>
              <a:rPr lang="en-US" dirty="0"/>
              <a:t>Self-Improvement within Parameters</a:t>
            </a:r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7643459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B7EC6-8864-AD5B-1D71-479435313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493D5-594B-D9DE-5E02-FE25536EC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104970-3F65-2DA3-FB3A-7A617CF21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3" y="125760"/>
            <a:ext cx="11372850" cy="1888778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The Future of AI</a:t>
            </a:r>
            <a:br>
              <a:rPr lang="en-US" sz="5400" dirty="0">
                <a:solidFill>
                  <a:schemeClr val="accent1"/>
                </a:solidFill>
              </a:rPr>
            </a:br>
            <a:r>
              <a:rPr lang="en-US" sz="4400" dirty="0">
                <a:solidFill>
                  <a:schemeClr val="accent1"/>
                </a:solidFill>
              </a:rPr>
              <a:t>Deep Integration of Core Cognitive Models: </a:t>
            </a:r>
            <a:br>
              <a:rPr lang="en-US" sz="4400" dirty="0">
                <a:solidFill>
                  <a:schemeClr val="accent1"/>
                </a:solidFill>
              </a:rPr>
            </a:br>
            <a:r>
              <a:rPr lang="en-US" sz="4400" dirty="0">
                <a:solidFill>
                  <a:schemeClr val="accent1"/>
                </a:solidFill>
              </a:rPr>
              <a:t>Toward Embodied AGI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E40EF3-1FBE-B3C7-69F2-03044E213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799" y="2134365"/>
            <a:ext cx="9404478" cy="454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33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0647" y="274638"/>
            <a:ext cx="11201400" cy="6245225"/>
          </a:xfrm>
        </p:spPr>
        <p:txBody>
          <a:bodyPr>
            <a:normAutofit/>
          </a:bodyPr>
          <a:lstStyle/>
          <a:p>
            <a:r>
              <a:rPr lang="en-US" altLang="zh-TW" sz="8000" dirty="0">
                <a:solidFill>
                  <a:srgbClr val="C00000"/>
                </a:solidFill>
              </a:rPr>
              <a:t>Philosophy and </a:t>
            </a:r>
            <a:br>
              <a:rPr lang="en-US" altLang="zh-TW" sz="8000" dirty="0">
                <a:solidFill>
                  <a:srgbClr val="C00000"/>
                </a:solidFill>
              </a:rPr>
            </a:br>
            <a:r>
              <a:rPr lang="en-US" altLang="zh-TW" sz="8000" dirty="0">
                <a:solidFill>
                  <a:srgbClr val="C00000"/>
                </a:solidFill>
              </a:rPr>
              <a:t>Ethics of AI </a:t>
            </a:r>
            <a:br>
              <a:rPr lang="en-US" altLang="zh-TW" sz="8000" dirty="0">
                <a:solidFill>
                  <a:srgbClr val="C00000"/>
                </a:solidFill>
              </a:rPr>
            </a:br>
            <a:r>
              <a:rPr lang="en-US" altLang="zh-TW" sz="8000" dirty="0">
                <a:solidFill>
                  <a:srgbClr val="C00000"/>
                </a:solidFill>
              </a:rPr>
              <a:t>and </a:t>
            </a:r>
            <a:br>
              <a:rPr lang="en-US" altLang="zh-TW" sz="8000" dirty="0">
                <a:solidFill>
                  <a:srgbClr val="C00000"/>
                </a:solidFill>
              </a:rPr>
            </a:br>
            <a:r>
              <a:rPr lang="en-US" altLang="zh-TW" sz="8000" dirty="0">
                <a:solidFill>
                  <a:srgbClr val="C00000"/>
                </a:solidFill>
              </a:rPr>
              <a:t>the Future of AI</a:t>
            </a:r>
            <a:endParaRPr lang="zh-TW" altLang="en-US" sz="8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2477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412776"/>
            <a:ext cx="10245397" cy="4713388"/>
          </a:xfrm>
        </p:spPr>
        <p:txBody>
          <a:bodyPr>
            <a:normAutofit/>
          </a:bodyPr>
          <a:lstStyle/>
          <a:p>
            <a:r>
              <a:rPr lang="en-US" sz="4000" dirty="0"/>
              <a:t>AI Components</a:t>
            </a:r>
          </a:p>
          <a:p>
            <a:r>
              <a:rPr lang="en-US" sz="4000" dirty="0"/>
              <a:t>AI Architectures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2581501" y="6579315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7" y="125760"/>
            <a:ext cx="8496944" cy="1287016"/>
          </a:xfrm>
        </p:spPr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The Future of AI</a:t>
            </a:r>
          </a:p>
        </p:txBody>
      </p:sp>
    </p:spTree>
    <p:extLst>
      <p:ext uri="{BB962C8B-B14F-4D97-AF65-F5344CB8AC3E}">
        <p14:creationId xmlns:p14="http://schemas.microsoft.com/office/powerpoint/2010/main" val="21430421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1" y="1268760"/>
            <a:ext cx="10265275" cy="4992892"/>
          </a:xfrm>
        </p:spPr>
        <p:txBody>
          <a:bodyPr>
            <a:normAutofit/>
          </a:bodyPr>
          <a:lstStyle/>
          <a:p>
            <a:r>
              <a:rPr lang="en-US" dirty="0"/>
              <a:t>Sensors and actuators</a:t>
            </a:r>
          </a:p>
          <a:p>
            <a:r>
              <a:rPr lang="en-US" dirty="0"/>
              <a:t>Representing the state of the world</a:t>
            </a:r>
          </a:p>
          <a:p>
            <a:r>
              <a:rPr lang="en-US" dirty="0"/>
              <a:t>Selecting actions</a:t>
            </a:r>
          </a:p>
          <a:p>
            <a:r>
              <a:rPr lang="en-US" dirty="0"/>
              <a:t>Deciding what we want</a:t>
            </a:r>
          </a:p>
          <a:p>
            <a:r>
              <a:rPr lang="en-US" dirty="0">
                <a:solidFill>
                  <a:srgbClr val="FF0000"/>
                </a:solidFill>
              </a:rPr>
              <a:t>Learning</a:t>
            </a:r>
          </a:p>
          <a:p>
            <a:r>
              <a:rPr lang="en-US" dirty="0"/>
              <a:t>Resources</a:t>
            </a:r>
          </a:p>
          <a:p>
            <a:pPr lvl="1"/>
            <a:r>
              <a:rPr lang="en-US" dirty="0"/>
              <a:t>Shared data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Shared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2581501" y="6579315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7" y="125760"/>
            <a:ext cx="8496944" cy="1083547"/>
          </a:xfrm>
        </p:spPr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AI Components</a:t>
            </a:r>
          </a:p>
        </p:txBody>
      </p:sp>
    </p:spTree>
    <p:extLst>
      <p:ext uri="{BB962C8B-B14F-4D97-AF65-F5344CB8AC3E}">
        <p14:creationId xmlns:p14="http://schemas.microsoft.com/office/powerpoint/2010/main" val="26290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3" y="1268760"/>
            <a:ext cx="10165884" cy="485740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Deep learning</a:t>
            </a:r>
          </a:p>
          <a:p>
            <a:r>
              <a:rPr lang="en-US" dirty="0"/>
              <a:t>Data science</a:t>
            </a:r>
          </a:p>
          <a:p>
            <a:r>
              <a:rPr lang="en-US" dirty="0"/>
              <a:t>Big data</a:t>
            </a:r>
          </a:p>
          <a:p>
            <a:r>
              <a:rPr lang="en-US" dirty="0">
                <a:solidFill>
                  <a:srgbClr val="FF0000"/>
                </a:solidFill>
              </a:rPr>
              <a:t>Transfer learning</a:t>
            </a:r>
          </a:p>
          <a:p>
            <a:r>
              <a:rPr lang="en-US" dirty="0">
                <a:solidFill>
                  <a:srgbClr val="FF0000"/>
                </a:solidFill>
              </a:rPr>
              <a:t>Apprenticeship learning</a:t>
            </a:r>
          </a:p>
          <a:p>
            <a:r>
              <a:rPr lang="en-US" dirty="0"/>
              <a:t>Differentiable programming</a:t>
            </a:r>
          </a:p>
          <a:p>
            <a:r>
              <a:rPr lang="en-US" dirty="0"/>
              <a:t>Weakly supervised learning</a:t>
            </a:r>
          </a:p>
          <a:p>
            <a:r>
              <a:rPr lang="en-US" dirty="0"/>
              <a:t>Predictive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2581501" y="6579315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7" y="125760"/>
            <a:ext cx="8496944" cy="1070992"/>
          </a:xfrm>
        </p:spPr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10945018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196752"/>
            <a:ext cx="10245397" cy="52636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Which of the </a:t>
            </a:r>
            <a:r>
              <a:rPr lang="en-US" dirty="0">
                <a:solidFill>
                  <a:srgbClr val="FF0000"/>
                </a:solidFill>
              </a:rPr>
              <a:t>agent architectures </a:t>
            </a:r>
            <a:br>
              <a:rPr lang="en-US" dirty="0"/>
            </a:br>
            <a:r>
              <a:rPr lang="en-US" dirty="0"/>
              <a:t>should an agent use?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All of them</a:t>
            </a:r>
            <a:r>
              <a:rPr lang="en-US" sz="3200" dirty="0"/>
              <a:t>!</a:t>
            </a:r>
          </a:p>
          <a:p>
            <a:r>
              <a:rPr lang="en-US" dirty="0">
                <a:solidFill>
                  <a:srgbClr val="FF0000"/>
                </a:solidFill>
              </a:rPr>
              <a:t>Real-time AI</a:t>
            </a:r>
          </a:p>
          <a:p>
            <a:r>
              <a:rPr lang="en-US" dirty="0"/>
              <a:t>Anytime algorithm</a:t>
            </a:r>
          </a:p>
          <a:p>
            <a:r>
              <a:rPr lang="en-US" dirty="0"/>
              <a:t>Decision-theoretic </a:t>
            </a:r>
            <a:r>
              <a:rPr lang="en-US" dirty="0" err="1"/>
              <a:t>metareasoning</a:t>
            </a:r>
            <a:endParaRPr lang="en-US" dirty="0"/>
          </a:p>
          <a:p>
            <a:r>
              <a:rPr lang="en-US" dirty="0"/>
              <a:t>Reflective architecture</a:t>
            </a:r>
          </a:p>
          <a:p>
            <a:r>
              <a:rPr lang="en-US" dirty="0">
                <a:solidFill>
                  <a:srgbClr val="FF0000"/>
                </a:solidFill>
              </a:rPr>
              <a:t>Agent = Architecture + Program</a:t>
            </a:r>
          </a:p>
          <a:p>
            <a:r>
              <a:rPr lang="en-US" dirty="0"/>
              <a:t>Bounded optimality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2581501" y="6579315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7" y="125760"/>
            <a:ext cx="8496944" cy="1070992"/>
          </a:xfrm>
        </p:spPr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AI Architectures</a:t>
            </a:r>
          </a:p>
        </p:txBody>
      </p:sp>
    </p:spTree>
    <p:extLst>
      <p:ext uri="{BB962C8B-B14F-4D97-AF65-F5344CB8AC3E}">
        <p14:creationId xmlns:p14="http://schemas.microsoft.com/office/powerpoint/2010/main" val="2015235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4" y="1412776"/>
            <a:ext cx="10404423" cy="4713388"/>
          </a:xfrm>
        </p:spPr>
        <p:txBody>
          <a:bodyPr>
            <a:normAutofit/>
          </a:bodyPr>
          <a:lstStyle/>
          <a:p>
            <a:r>
              <a:rPr lang="en-US" sz="4000" dirty="0"/>
              <a:t>As AI systems move into </a:t>
            </a:r>
            <a:br>
              <a:rPr lang="en-US" sz="4000" dirty="0"/>
            </a:br>
            <a:r>
              <a:rPr lang="en-US" sz="4000" dirty="0"/>
              <a:t>more complex domains, </a:t>
            </a:r>
            <a:br>
              <a:rPr lang="en-US" sz="4000" dirty="0"/>
            </a:br>
            <a:r>
              <a:rPr lang="en-US" sz="4000" dirty="0"/>
              <a:t>all problems will become </a:t>
            </a:r>
            <a:r>
              <a:rPr lang="en-US" sz="4000" dirty="0">
                <a:solidFill>
                  <a:srgbClr val="FF0000"/>
                </a:solidFill>
              </a:rPr>
              <a:t>real-time</a:t>
            </a:r>
            <a:r>
              <a:rPr lang="en-US" sz="4000" dirty="0"/>
              <a:t>, </a:t>
            </a:r>
            <a:br>
              <a:rPr lang="en-US" sz="4000" dirty="0"/>
            </a:br>
            <a:r>
              <a:rPr lang="en-US" sz="4000" dirty="0"/>
              <a:t>because the agent will </a:t>
            </a:r>
            <a:br>
              <a:rPr lang="en-US" sz="4000" dirty="0"/>
            </a:br>
            <a:r>
              <a:rPr lang="en-US" sz="4000" dirty="0"/>
              <a:t>never have long enough </a:t>
            </a:r>
            <a:br>
              <a:rPr lang="en-US" sz="4000" dirty="0"/>
            </a:br>
            <a:r>
              <a:rPr lang="en-US" sz="4000" dirty="0"/>
              <a:t>to solve the decision problem exactly.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2581501" y="6579315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7" y="125760"/>
            <a:ext cx="8496944" cy="1287016"/>
          </a:xfrm>
        </p:spPr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Real-time AI</a:t>
            </a:r>
          </a:p>
        </p:txBody>
      </p:sp>
    </p:spTree>
    <p:extLst>
      <p:ext uri="{BB962C8B-B14F-4D97-AF65-F5344CB8AC3E}">
        <p14:creationId xmlns:p14="http://schemas.microsoft.com/office/powerpoint/2010/main" val="23999337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7" y="1412776"/>
            <a:ext cx="10324910" cy="4713388"/>
          </a:xfrm>
        </p:spPr>
        <p:txBody>
          <a:bodyPr>
            <a:noAutofit/>
          </a:bodyPr>
          <a:lstStyle/>
          <a:p>
            <a:r>
              <a:rPr lang="en-US" dirty="0"/>
              <a:t>Narrow tasks AI</a:t>
            </a:r>
          </a:p>
          <a:p>
            <a:pPr lvl="1"/>
            <a:r>
              <a:rPr lang="en-US" sz="3200" dirty="0"/>
              <a:t>DARPA </a:t>
            </a:r>
            <a:r>
              <a:rPr lang="en-US" sz="3200" dirty="0">
                <a:solidFill>
                  <a:srgbClr val="FF0000"/>
                </a:solidFill>
              </a:rPr>
              <a:t>Grand Challenge for autonomous cars</a:t>
            </a:r>
          </a:p>
          <a:p>
            <a:pPr lvl="1"/>
            <a:r>
              <a:rPr lang="en-US" sz="3200" dirty="0"/>
              <a:t>ImageNet </a:t>
            </a:r>
            <a:r>
              <a:rPr lang="en-US" sz="3200" dirty="0">
                <a:solidFill>
                  <a:srgbClr val="FF0000"/>
                </a:solidFill>
              </a:rPr>
              <a:t>object recognition competition</a:t>
            </a:r>
          </a:p>
          <a:p>
            <a:pPr lvl="1"/>
            <a:r>
              <a:rPr lang="en-US" sz="3200" dirty="0"/>
              <a:t>For each separate task, we build a separate AI system</a:t>
            </a:r>
          </a:p>
          <a:p>
            <a:pPr lvl="1"/>
            <a:r>
              <a:rPr lang="en-US" sz="3200" dirty="0"/>
              <a:t>A separate machine learning model trained from scratch with data collected specifically for this task.</a:t>
            </a:r>
          </a:p>
          <a:p>
            <a:r>
              <a:rPr lang="en-US" dirty="0">
                <a:solidFill>
                  <a:srgbClr val="FF0000"/>
                </a:solidFill>
              </a:rPr>
              <a:t>Human-level AI (HLAI)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2581501" y="6579315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7" y="125760"/>
            <a:ext cx="8496944" cy="1287016"/>
          </a:xfrm>
        </p:spPr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General AI</a:t>
            </a:r>
          </a:p>
        </p:txBody>
      </p:sp>
    </p:spTree>
    <p:extLst>
      <p:ext uri="{BB962C8B-B14F-4D97-AF65-F5344CB8AC3E}">
        <p14:creationId xmlns:p14="http://schemas.microsoft.com/office/powerpoint/2010/main" val="42418019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8" y="1412776"/>
            <a:ext cx="10853530" cy="4868754"/>
          </a:xfrm>
        </p:spPr>
        <p:txBody>
          <a:bodyPr/>
          <a:lstStyle/>
          <a:p>
            <a:r>
              <a:rPr lang="en-US" sz="3600" dirty="0"/>
              <a:t>Powerful tools and frameworks</a:t>
            </a:r>
          </a:p>
          <a:p>
            <a:pPr lvl="1"/>
            <a:r>
              <a:rPr lang="en-US" sz="3200" dirty="0"/>
              <a:t>TensorFlow, </a:t>
            </a:r>
            <a:r>
              <a:rPr lang="en-US" sz="3200" dirty="0" err="1"/>
              <a:t>Keras</a:t>
            </a:r>
            <a:r>
              <a:rPr lang="en-US" sz="3200" dirty="0"/>
              <a:t>, </a:t>
            </a:r>
            <a:r>
              <a:rPr lang="en-US" sz="3200" dirty="0" err="1"/>
              <a:t>PyTorch</a:t>
            </a:r>
            <a:r>
              <a:rPr lang="en-US" sz="3200" dirty="0"/>
              <a:t>, CAFFE, </a:t>
            </a:r>
            <a:br>
              <a:rPr lang="en-US" sz="3200" dirty="0"/>
            </a:br>
            <a:r>
              <a:rPr lang="en-US" sz="3200" dirty="0"/>
              <a:t>Scikit-Learn and SCIPY. </a:t>
            </a:r>
          </a:p>
          <a:p>
            <a:r>
              <a:rPr lang="en-US" sz="3600" dirty="0"/>
              <a:t>Promising approaches</a:t>
            </a:r>
          </a:p>
          <a:p>
            <a:pPr lvl="1"/>
            <a:r>
              <a:rPr lang="en-US" sz="3200" dirty="0"/>
              <a:t>GANs</a:t>
            </a:r>
          </a:p>
          <a:p>
            <a:pPr lvl="1"/>
            <a:r>
              <a:rPr lang="en-US" sz="3200" dirty="0"/>
              <a:t>Deep reinforcement learning</a:t>
            </a:r>
          </a:p>
          <a:p>
            <a:pPr lvl="1"/>
            <a:r>
              <a:rPr lang="en-US" sz="3200" dirty="0"/>
              <a:t>Train properly in a new domain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2581501" y="6579315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7" y="125760"/>
            <a:ext cx="8496944" cy="1287016"/>
          </a:xfrm>
        </p:spPr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AI Engineering</a:t>
            </a:r>
          </a:p>
        </p:txBody>
      </p:sp>
    </p:spTree>
    <p:extLst>
      <p:ext uri="{BB962C8B-B14F-4D97-AF65-F5344CB8AC3E}">
        <p14:creationId xmlns:p14="http://schemas.microsoft.com/office/powerpoint/2010/main" val="4292087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278" y="1412776"/>
            <a:ext cx="10416209" cy="5047634"/>
          </a:xfrm>
        </p:spPr>
        <p:txBody>
          <a:bodyPr>
            <a:normAutofit/>
          </a:bodyPr>
          <a:lstStyle/>
          <a:p>
            <a:r>
              <a:rPr lang="en-US" sz="4000" dirty="0"/>
              <a:t>AI has made great progress in its short history.</a:t>
            </a:r>
          </a:p>
          <a:p>
            <a:r>
              <a:rPr lang="en-US" sz="4000" dirty="0">
                <a:solidFill>
                  <a:srgbClr val="FF0000"/>
                </a:solidFill>
              </a:rPr>
              <a:t>We can see only a short distance ahead, </a:t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>but we can see that much remains to be done</a:t>
            </a:r>
            <a:r>
              <a:rPr lang="en-US" sz="4000" dirty="0"/>
              <a:t>.</a:t>
            </a:r>
            <a:br>
              <a:rPr lang="en-US" sz="4000" dirty="0"/>
            </a:br>
            <a:r>
              <a:rPr lang="en-US" sz="4000" dirty="0"/>
              <a:t> (Alan Turing, 1950) </a:t>
            </a:r>
            <a:br>
              <a:rPr lang="en-US" sz="4000" dirty="0"/>
            </a:br>
            <a:r>
              <a:rPr lang="en-US" sz="4000" dirty="0"/>
              <a:t>[Computing Machinery and Intelligence]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2581501" y="6579315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EF9620-4846-E74A-8D3E-77E7400A4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7" y="125760"/>
            <a:ext cx="8496944" cy="1287016"/>
          </a:xfrm>
        </p:spPr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The Future of AI</a:t>
            </a:r>
          </a:p>
        </p:txBody>
      </p:sp>
    </p:spTree>
    <p:extLst>
      <p:ext uri="{BB962C8B-B14F-4D97-AF65-F5344CB8AC3E}">
        <p14:creationId xmlns:p14="http://schemas.microsoft.com/office/powerpoint/2010/main" val="33480544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03" y="1334253"/>
            <a:ext cx="10911770" cy="5128998"/>
          </a:xfrm>
        </p:spPr>
        <p:txBody>
          <a:bodyPr>
            <a:normAutofit/>
          </a:bodyPr>
          <a:lstStyle/>
          <a:p>
            <a:r>
              <a:rPr lang="en-US" sz="3600" dirty="0"/>
              <a:t>Past: Build each new system from scratch</a:t>
            </a:r>
          </a:p>
          <a:p>
            <a:r>
              <a:rPr lang="en-US" sz="3600" dirty="0"/>
              <a:t>Future: </a:t>
            </a:r>
            <a:r>
              <a:rPr lang="en-US" sz="3600" dirty="0">
                <a:solidFill>
                  <a:srgbClr val="FF0000"/>
                </a:solidFill>
              </a:rPr>
              <a:t>Start with a single huge system</a:t>
            </a:r>
          </a:p>
          <a:p>
            <a:pPr lvl="1"/>
            <a:r>
              <a:rPr lang="en-US" sz="3600" dirty="0"/>
              <a:t>For each new task, extract from it the parts that are relevant to the task.</a:t>
            </a:r>
          </a:p>
          <a:p>
            <a:r>
              <a:rPr lang="en-US" sz="3600" dirty="0"/>
              <a:t>Transformer language models </a:t>
            </a:r>
            <a:br>
              <a:rPr lang="en-US" sz="3600" dirty="0"/>
            </a:br>
            <a:r>
              <a:rPr lang="en-US" sz="3600" dirty="0"/>
              <a:t>(e.g., BERT, GPT-3, ChatGPT, Claude, Gemini)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2581501" y="6579315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09" y="125760"/>
            <a:ext cx="10344788" cy="1126570"/>
          </a:xfrm>
        </p:spPr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The Future of AI</a:t>
            </a:r>
          </a:p>
        </p:txBody>
      </p:sp>
    </p:spTree>
    <p:extLst>
      <p:ext uri="{BB962C8B-B14F-4D97-AF65-F5344CB8AC3E}">
        <p14:creationId xmlns:p14="http://schemas.microsoft.com/office/powerpoint/2010/main" val="36659606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2EB3C-5C46-FE21-EB26-BF6F1FA31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FC35C-209F-00E8-0328-DAFE4B45F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03" y="1334253"/>
            <a:ext cx="10911770" cy="5128998"/>
          </a:xfrm>
        </p:spPr>
        <p:txBody>
          <a:bodyPr>
            <a:normAutofit/>
          </a:bodyPr>
          <a:lstStyle/>
          <a:p>
            <a:r>
              <a:rPr lang="en-US" sz="3600" dirty="0"/>
              <a:t>From Tools to Agents: </a:t>
            </a:r>
            <a:br>
              <a:rPr lang="en-US" sz="3600" dirty="0"/>
            </a:br>
            <a:r>
              <a:rPr lang="en-US" sz="3600" dirty="0"/>
              <a:t>The Rise and Autonomy of Agentic AI</a:t>
            </a:r>
          </a:p>
          <a:p>
            <a:r>
              <a:rPr lang="en-US" sz="3600" dirty="0"/>
              <a:t>Deep Integration of Core Cognitive Models: </a:t>
            </a:r>
            <a:br>
              <a:rPr lang="en-US" sz="3600" dirty="0"/>
            </a:br>
            <a:r>
              <a:rPr lang="en-US" sz="3600" dirty="0"/>
              <a:t>Toward Embodied AGI</a:t>
            </a:r>
          </a:p>
          <a:p>
            <a:r>
              <a:rPr lang="en-US" sz="3600" dirty="0"/>
              <a:t>Governance Shifts and the </a:t>
            </a:r>
            <a:br>
              <a:rPr lang="en-US" sz="3600" dirty="0"/>
            </a:br>
            <a:r>
              <a:rPr lang="en-US" sz="3600" dirty="0"/>
              <a:t>Restructuring of Socio-Economic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25B09-C47B-1BD7-9F0A-FAD316EB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07CF35-BDE6-42F3-471D-C8EDF8CA4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09" y="125760"/>
            <a:ext cx="10344788" cy="1126570"/>
          </a:xfrm>
        </p:spPr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The Future of AI</a:t>
            </a:r>
          </a:p>
        </p:txBody>
      </p:sp>
    </p:spTree>
    <p:extLst>
      <p:ext uri="{BB962C8B-B14F-4D97-AF65-F5344CB8AC3E}">
        <p14:creationId xmlns:p14="http://schemas.microsoft.com/office/powerpoint/2010/main" val="2414400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A5D8-1366-7F4E-8684-40F571C5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51" y="161365"/>
            <a:ext cx="10695089" cy="86257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7625A-1DE5-8B41-BA0C-CF9F2444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69E7D6-FD7B-EBA5-4ECA-240A816DE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252" y="1169894"/>
            <a:ext cx="10575235" cy="5230906"/>
          </a:xfrm>
        </p:spPr>
        <p:txBody>
          <a:bodyPr>
            <a:normAutofit/>
          </a:bodyPr>
          <a:lstStyle/>
          <a:p>
            <a:r>
              <a:rPr lang="en-US" sz="3600" dirty="0"/>
              <a:t>Philosophy, Ethics, and Safety of AI</a:t>
            </a:r>
          </a:p>
          <a:p>
            <a:pPr lvl="1"/>
            <a:r>
              <a:rPr lang="en-US" sz="3600" dirty="0"/>
              <a:t>The Limits of AI</a:t>
            </a:r>
          </a:p>
          <a:p>
            <a:pPr lvl="1"/>
            <a:r>
              <a:rPr lang="en-US" sz="3600" dirty="0"/>
              <a:t>Can Machines Really Think? </a:t>
            </a:r>
          </a:p>
          <a:p>
            <a:pPr lvl="1"/>
            <a:r>
              <a:rPr lang="en-US" sz="3600" dirty="0"/>
              <a:t>The Ethics of AI</a:t>
            </a:r>
          </a:p>
          <a:p>
            <a:r>
              <a:rPr lang="en-US" sz="3600" dirty="0"/>
              <a:t>The Future of AI</a:t>
            </a:r>
          </a:p>
          <a:p>
            <a:pPr lvl="1"/>
            <a:r>
              <a:rPr lang="en-US" sz="3600" dirty="0"/>
              <a:t>AI Components</a:t>
            </a:r>
          </a:p>
          <a:p>
            <a:pPr lvl="1"/>
            <a:r>
              <a:rPr lang="en-US" sz="3600" dirty="0"/>
              <a:t>AI Architectures</a:t>
            </a:r>
          </a:p>
        </p:txBody>
      </p:sp>
    </p:spTree>
    <p:extLst>
      <p:ext uri="{BB962C8B-B14F-4D97-AF65-F5344CB8AC3E}">
        <p14:creationId xmlns:p14="http://schemas.microsoft.com/office/powerpoint/2010/main" val="25923542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B8E6A-B059-F7B5-1F83-D1ED26131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1E2AC0-B733-2BA8-F11B-CB9299895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274638"/>
            <a:ext cx="11576304" cy="6245225"/>
          </a:xfrm>
        </p:spPr>
        <p:txBody>
          <a:bodyPr>
            <a:normAutofit/>
          </a:bodyPr>
          <a:lstStyle/>
          <a:p>
            <a:r>
              <a:rPr lang="en-US" altLang="zh-TW" sz="7200" dirty="0">
                <a:solidFill>
                  <a:srgbClr val="C00000"/>
                </a:solidFill>
              </a:rPr>
              <a:t>Vision Language Action (VLA) </a:t>
            </a:r>
            <a:br>
              <a:rPr lang="en-US" altLang="zh-TW" sz="7200" dirty="0">
                <a:solidFill>
                  <a:srgbClr val="C00000"/>
                </a:solidFill>
              </a:rPr>
            </a:br>
            <a:r>
              <a:rPr lang="en-US" altLang="zh-TW" sz="7200" dirty="0">
                <a:solidFill>
                  <a:srgbClr val="C00000"/>
                </a:solidFill>
              </a:rPr>
              <a:t>Models for Robotics</a:t>
            </a:r>
            <a:endParaRPr lang="zh-TW" altLang="en-US" sz="72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40DE514-A63E-3179-5568-7C219092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54069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81572-4F72-56B3-07F4-EE111D9A8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8F5A4-F9EA-67AC-B00B-B1B871583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7" y="108139"/>
            <a:ext cx="11537114" cy="1049370"/>
          </a:xfrm>
        </p:spPr>
        <p:txBody>
          <a:bodyPr>
            <a:noAutofit/>
          </a:bodyPr>
          <a:lstStyle/>
          <a:p>
            <a:r>
              <a:rPr lang="en-US" sz="4200" dirty="0"/>
              <a:t>Vision-Language-Action (VLA) Models for Robotics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F53D9-AF30-5793-5430-D7122AC8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2952C0-ACDF-FC6E-CC42-615A87D67D57}"/>
              </a:ext>
            </a:extLst>
          </p:cNvPr>
          <p:cNvSpPr txBox="1"/>
          <p:nvPr/>
        </p:nvSpPr>
        <p:spPr>
          <a:xfrm>
            <a:off x="534389" y="6576681"/>
            <a:ext cx="106254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Kento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Kawaharazuka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Jihoon Oh, Jun Yamada, Ingmar Posner, and Yuke Zhu. (2025) "Vision-language-action models for robotics: A review towards real-world applications." IEEE Access (2025).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9D440E-069B-EF49-41EE-AD1E33925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30" y="1225297"/>
            <a:ext cx="11321140" cy="528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774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EA454-5736-C0EA-CEBE-CF90DF0D3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0A1B5-54BB-AFD6-7CDF-A5DE0CB43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7" y="108139"/>
            <a:ext cx="11537114" cy="1049370"/>
          </a:xfrm>
        </p:spPr>
        <p:txBody>
          <a:bodyPr>
            <a:noAutofit/>
          </a:bodyPr>
          <a:lstStyle/>
          <a:p>
            <a:r>
              <a:rPr lang="en-US" sz="4200" dirty="0"/>
              <a:t>Large VLM-based Vision-Language-Action Models </a:t>
            </a:r>
            <a:r>
              <a:rPr lang="en-US" sz="3600" dirty="0"/>
              <a:t>for Robotic Manipulation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BE32E-8BCF-D0DC-EB73-5D85033F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E0693A-7745-0B44-3CB7-E5C7E7EB2351}"/>
              </a:ext>
            </a:extLst>
          </p:cNvPr>
          <p:cNvSpPr txBox="1"/>
          <p:nvPr/>
        </p:nvSpPr>
        <p:spPr>
          <a:xfrm>
            <a:off x="534389" y="6454742"/>
            <a:ext cx="106254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Rui Shao, Wei Li, Lingsen Zhang,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Renshan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Zhang,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Zhiyang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Liu, Ran Chen, and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Liqiang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Nie. (2025) "Large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vlm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-based vision-language-action models for robotic manipulation: A survey."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arXiv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preprint arXiv:2508.13073 (2025).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1780BF-B982-4597-C400-68847D27D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9" y="1157509"/>
            <a:ext cx="11222182" cy="54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520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123A5-CB67-1D9F-845F-E9C05BCDA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75C90-C27A-B0DB-FFA3-2A65B6CD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7" y="108139"/>
            <a:ext cx="11537114" cy="1049370"/>
          </a:xfrm>
        </p:spPr>
        <p:txBody>
          <a:bodyPr>
            <a:noAutofit/>
          </a:bodyPr>
          <a:lstStyle/>
          <a:p>
            <a:r>
              <a:rPr lang="en-US" sz="4200" dirty="0"/>
              <a:t>Large VLM-based Vision-Language-Action Models for Robotic Manipulation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8A92C-449A-858F-D1C5-4F8D86B9D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A10AA2-1087-E21C-BCDC-22651723527C}"/>
              </a:ext>
            </a:extLst>
          </p:cNvPr>
          <p:cNvSpPr txBox="1"/>
          <p:nvPr/>
        </p:nvSpPr>
        <p:spPr>
          <a:xfrm>
            <a:off x="534389" y="6454742"/>
            <a:ext cx="106254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Rui Shao, Wei Li, Lingsen Zhang,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Renshan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Zhang,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Zhiyang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Liu, Ran Chen, and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Liqiang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Nie. (2025) "Large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vlm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-based vision-language-action models for robotic manipulation: A survey."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arXiv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preprint arXiv:2508.13073 (2025).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DE2AD-028D-5F32-C5F4-B46508A39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9" y="1201641"/>
            <a:ext cx="10859035" cy="531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714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BA652-13F1-B1C0-721D-753B1F393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7F0D-3B3F-8D68-EB1C-05F427E66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7" y="16699"/>
            <a:ext cx="11537114" cy="1519492"/>
          </a:xfrm>
        </p:spPr>
        <p:txBody>
          <a:bodyPr>
            <a:noAutofit/>
          </a:bodyPr>
          <a:lstStyle/>
          <a:p>
            <a:r>
              <a:rPr lang="en-US" sz="4200" dirty="0"/>
              <a:t>Large VLM-based Vision-Language-Action Models </a:t>
            </a:r>
            <a:r>
              <a:rPr lang="en-US" sz="3600" dirty="0"/>
              <a:t>for Robotic Manipulation (Timeline) </a:t>
            </a:r>
            <a:br>
              <a:rPr lang="en-US" sz="3600" dirty="0"/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Monolithic models </a:t>
            </a:r>
            <a:r>
              <a:rPr lang="en-US" sz="3200" dirty="0"/>
              <a:t>and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Hierarchical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3C51A-2D43-0F73-DC42-6F71F52C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CE28A8-A979-1840-6DE3-670E9228FDCB}"/>
              </a:ext>
            </a:extLst>
          </p:cNvPr>
          <p:cNvSpPr txBox="1"/>
          <p:nvPr/>
        </p:nvSpPr>
        <p:spPr>
          <a:xfrm>
            <a:off x="534389" y="6454742"/>
            <a:ext cx="106254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Rui Shao, Wei Li, Lingsen Zhang,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Renshan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Zhang,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Zhiyang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Liu, Ran Chen, and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Liqiang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Nie. (2025) "Large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vlm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-based vision-language-action models for robotic manipulation: A survey."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arXiv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preprint arXiv:2508.13073 (2025).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E590D4-C589-3A07-5F89-6E399DD76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7" y="1572767"/>
            <a:ext cx="11667743" cy="494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965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3C9D-A74F-104B-9D6B-EA7291271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43" y="215430"/>
            <a:ext cx="11337031" cy="5999633"/>
          </a:xfrm>
        </p:spPr>
        <p:txBody>
          <a:bodyPr>
            <a:normAutofit/>
          </a:bodyPr>
          <a:lstStyle/>
          <a:p>
            <a:r>
              <a:rPr lang="en-US" altLang="zh-TW" sz="12000" dirty="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  <a:t>AI for </a:t>
            </a:r>
            <a:br>
              <a:rPr lang="en-US" altLang="zh-TW" sz="12000" dirty="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12000" dirty="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  <a:t>Social Good</a:t>
            </a:r>
            <a:br>
              <a:rPr lang="en-US" altLang="zh-TW" sz="12000" dirty="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12000" dirty="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  <a:t>(AI4SG)</a:t>
            </a:r>
            <a:endParaRPr lang="en-US" sz="1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92C22-1811-3542-9185-D8DF8CC32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BFBC8F-2274-F249-D388-F9648631BF5E}"/>
              </a:ext>
            </a:extLst>
          </p:cNvPr>
          <p:cNvSpPr txBox="1"/>
          <p:nvPr/>
        </p:nvSpPr>
        <p:spPr>
          <a:xfrm>
            <a:off x="959014" y="6438273"/>
            <a:ext cx="102739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b="0" dirty="0" err="1">
                <a:solidFill>
                  <a:schemeClr val="bg1">
                    <a:lumMod val="75000"/>
                  </a:schemeClr>
                </a:solidFill>
              </a:rPr>
              <a:t>Nenad</a:t>
            </a: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b="0" dirty="0" err="1">
                <a:solidFill>
                  <a:schemeClr val="bg1">
                    <a:lumMod val="75000"/>
                  </a:schemeClr>
                </a:solidFill>
              </a:rPr>
              <a:t>Tomašev</a:t>
            </a: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, Julien </a:t>
            </a:r>
            <a:r>
              <a:rPr lang="en-US" sz="1000" b="0" dirty="0" err="1">
                <a:solidFill>
                  <a:schemeClr val="bg1">
                    <a:lumMod val="75000"/>
                  </a:schemeClr>
                </a:solidFill>
              </a:rPr>
              <a:t>Cornebise</a:t>
            </a: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, Frank </a:t>
            </a:r>
            <a:r>
              <a:rPr lang="en-US" sz="1000" b="0" dirty="0" err="1">
                <a:solidFill>
                  <a:schemeClr val="bg1">
                    <a:lumMod val="75000"/>
                  </a:schemeClr>
                </a:solidFill>
              </a:rPr>
              <a:t>Hutter</a:t>
            </a: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, Shakir Mohamed, Angela </a:t>
            </a:r>
            <a:r>
              <a:rPr lang="en-US" sz="1000" b="0" dirty="0" err="1">
                <a:solidFill>
                  <a:schemeClr val="bg1">
                    <a:lumMod val="75000"/>
                  </a:schemeClr>
                </a:solidFill>
              </a:rPr>
              <a:t>Picciariello</a:t>
            </a: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, Bec Connelly, Danielle Belgrave et al. (2020) </a:t>
            </a:r>
            <a:br>
              <a:rPr lang="en-US" sz="1000" b="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"AI for social good: unlocking the opportunity for positive impact." Nature Communications 11, no. 1: 1-6.</a:t>
            </a:r>
          </a:p>
        </p:txBody>
      </p:sp>
    </p:spTree>
    <p:extLst>
      <p:ext uri="{BB962C8B-B14F-4D97-AF65-F5344CB8AC3E}">
        <p14:creationId xmlns:p14="http://schemas.microsoft.com/office/powerpoint/2010/main" val="6590115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471AE-F2F6-13B3-056D-5AD13B7D2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678245"/>
          </a:xfrm>
        </p:spPr>
        <p:txBody>
          <a:bodyPr>
            <a:normAutofit fontScale="90000"/>
          </a:bodyPr>
          <a:lstStyle/>
          <a:p>
            <a:r>
              <a:rPr lang="en-US" dirty="0"/>
              <a:t>Sustainable Development Goals (SDGs)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0A6639-4C55-814F-0841-6DAE80953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15" y="917957"/>
            <a:ext cx="1828800" cy="1828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E495B-520B-FF9E-BABF-722787DEE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BE3DD3-C332-0F08-6A8D-50EFD37CB5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459" y="917957"/>
            <a:ext cx="1828800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76EC06-D191-862D-72D1-578C7AEF39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503" y="913290"/>
            <a:ext cx="182880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B876DF-DA69-3294-61EA-FAAF151A91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882" y="913290"/>
            <a:ext cx="1828800" cy="1828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0B9930-FE79-5C61-4967-E2182A336D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2261" y="913290"/>
            <a:ext cx="1828800" cy="182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64708A-53B3-0058-7B91-18BBFA22AC0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0639" y="913290"/>
            <a:ext cx="1828800" cy="1828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769E7B-3D9C-DA8A-1B8F-CE53B4F4A86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15" y="2842031"/>
            <a:ext cx="1828800" cy="1828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600BA9-07CD-0339-640C-469E6030D4C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060" y="2842031"/>
            <a:ext cx="1828800" cy="1828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93B3E97-6956-E1C8-FAEF-EEA7382587B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705" y="2842031"/>
            <a:ext cx="1828800" cy="1828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6740FD7-0C9B-E44D-FA9F-91342EFBA13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350" y="2842031"/>
            <a:ext cx="1828800" cy="1828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B6E7CA3-23E0-B5CE-5595-CD06A7C3AAC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5995" y="2842031"/>
            <a:ext cx="1828800" cy="1828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1E183A-63D2-C9F2-87D4-043BE9B3624E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0639" y="2842031"/>
            <a:ext cx="1828800" cy="1828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9285F5C-C733-2D5D-D88F-CA406019420F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87" y="4756808"/>
            <a:ext cx="1828800" cy="1828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454E33B-1565-5230-92A0-D48B27DE973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467" y="4756808"/>
            <a:ext cx="1828800" cy="1828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2C50DD1-6139-D9B2-ED4F-7AC3598E690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847" y="4756808"/>
            <a:ext cx="1828800" cy="1828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C452BE1-7969-AB8B-02BE-D8D20B40569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227" y="4756808"/>
            <a:ext cx="1828800" cy="18288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683E086-6AF9-8680-CD49-DD21754645FF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607" y="4756808"/>
            <a:ext cx="1828800" cy="18288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001827A-1578-9B41-3497-D72D9E9DAC79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371" y="4916960"/>
            <a:ext cx="1806513" cy="15504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DF7A47-0B9D-A391-A6F3-F639ED631EA8}"/>
              </a:ext>
            </a:extLst>
          </p:cNvPr>
          <p:cNvSpPr txBox="1"/>
          <p:nvPr/>
        </p:nvSpPr>
        <p:spPr>
          <a:xfrm>
            <a:off x="2987505" y="656224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20"/>
              </a:rPr>
              <a:t>https://sdgs.un.org/goals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930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471AE-F2F6-13B3-056D-5AD13B7D2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678245"/>
          </a:xfrm>
        </p:spPr>
        <p:txBody>
          <a:bodyPr>
            <a:normAutofit fontScale="90000"/>
          </a:bodyPr>
          <a:lstStyle/>
          <a:p>
            <a:r>
              <a:rPr lang="en-US" dirty="0"/>
              <a:t>Sustainable Development Goals (SDGs) and 5P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E495B-520B-FF9E-BABF-722787DEE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8C5A74-CE1A-86B4-0777-88BE302314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2797" y="1010653"/>
            <a:ext cx="7341432" cy="54222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DB6DA1-2175-A0A4-BA02-C4BFD123E19D}"/>
              </a:ext>
            </a:extLst>
          </p:cNvPr>
          <p:cNvSpPr txBox="1"/>
          <p:nvPr/>
        </p:nvSpPr>
        <p:spPr>
          <a:xfrm>
            <a:off x="534389" y="6626119"/>
            <a:ext cx="107908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Folke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, Carl,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Reinette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Biggs, Albert V.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Norström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, Belinda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Reyers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, and Johan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Rockström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. "Social-ecological resilience and biosphere-based sustainability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science.”Ecology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and Society 21, no. 3 (2016).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2788EA-5F4B-C1E4-A63F-3B31E0E7B75E}"/>
              </a:ext>
            </a:extLst>
          </p:cNvPr>
          <p:cNvSpPr txBox="1"/>
          <p:nvPr/>
        </p:nvSpPr>
        <p:spPr>
          <a:xfrm>
            <a:off x="350075" y="4154753"/>
            <a:ext cx="1271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Planet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F5A956-3385-FED4-F3F1-37F192EEA786}"/>
              </a:ext>
            </a:extLst>
          </p:cNvPr>
          <p:cNvSpPr txBox="1"/>
          <p:nvPr/>
        </p:nvSpPr>
        <p:spPr>
          <a:xfrm>
            <a:off x="350075" y="3344720"/>
            <a:ext cx="1351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People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924807-B0F9-8737-CF53-1F332A937AA4}"/>
              </a:ext>
            </a:extLst>
          </p:cNvPr>
          <p:cNvSpPr txBox="1"/>
          <p:nvPr/>
        </p:nvSpPr>
        <p:spPr>
          <a:xfrm>
            <a:off x="350075" y="2534687"/>
            <a:ext cx="1938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Prosperity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AE5BDD-983A-D41E-8164-1F7137BABC48}"/>
              </a:ext>
            </a:extLst>
          </p:cNvPr>
          <p:cNvSpPr txBox="1"/>
          <p:nvPr/>
        </p:nvSpPr>
        <p:spPr>
          <a:xfrm>
            <a:off x="350075" y="1724654"/>
            <a:ext cx="1183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Peace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2CE221-4D05-43A7-713F-D24821987F2C}"/>
              </a:ext>
            </a:extLst>
          </p:cNvPr>
          <p:cNvSpPr txBox="1"/>
          <p:nvPr/>
        </p:nvSpPr>
        <p:spPr>
          <a:xfrm>
            <a:off x="350075" y="914621"/>
            <a:ext cx="2165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Partnership</a:t>
            </a:r>
          </a:p>
        </p:txBody>
      </p:sp>
    </p:spTree>
    <p:extLst>
      <p:ext uri="{BB962C8B-B14F-4D97-AF65-F5344CB8AC3E}">
        <p14:creationId xmlns:p14="http://schemas.microsoft.com/office/powerpoint/2010/main" val="16254332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D47EA-AB93-0538-7669-8FCC536CE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764995"/>
          </a:xfrm>
        </p:spPr>
        <p:txBody>
          <a:bodyPr>
            <a:normAutofit fontScale="90000"/>
          </a:bodyPr>
          <a:lstStyle/>
          <a:p>
            <a:r>
              <a:rPr lang="en-US" dirty="0"/>
              <a:t>ESG to 17 SDGs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DE21A-8676-42A2-5B3F-F3A8BD87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7B1A3A-8EC5-3119-DD07-8B44FC1F8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9" y="900099"/>
            <a:ext cx="10903038" cy="56621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9FB8BA-9C33-8A9E-62CB-131437D76C4B}"/>
              </a:ext>
            </a:extLst>
          </p:cNvPr>
          <p:cNvSpPr txBox="1"/>
          <p:nvPr/>
        </p:nvSpPr>
        <p:spPr>
          <a:xfrm>
            <a:off x="920118" y="6591251"/>
            <a:ext cx="104507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Source: Henrik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Skaug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Sætra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(2021) "A Framework for Evaluating and Disclosing the ESG Related Impacts of AI with the SDGs." Sustainability 13, no. 15 (2021): 8503.</a:t>
            </a:r>
          </a:p>
        </p:txBody>
      </p:sp>
    </p:spTree>
    <p:extLst>
      <p:ext uri="{BB962C8B-B14F-4D97-AF65-F5344CB8AC3E}">
        <p14:creationId xmlns:p14="http://schemas.microsoft.com/office/powerpoint/2010/main" val="29461401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A9E2C-0578-1629-4EA8-755E02C99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05800"/>
          </a:xfrm>
        </p:spPr>
        <p:txBody>
          <a:bodyPr>
            <a:noAutofit/>
          </a:bodyPr>
          <a:lstStyle/>
          <a:p>
            <a:r>
              <a:rPr lang="en-US" sz="5400" dirty="0"/>
              <a:t>ESG to 17 SDGs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8C6A1C1-138F-BBD3-1A8E-3B172AB1B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928" y="940905"/>
            <a:ext cx="9986143" cy="562133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D2E36-C8AA-6546-DD58-EC64715F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EF6B54-B2B2-F17F-33BF-65A460D7E20B}"/>
              </a:ext>
            </a:extLst>
          </p:cNvPr>
          <p:cNvSpPr txBox="1"/>
          <p:nvPr/>
        </p:nvSpPr>
        <p:spPr>
          <a:xfrm>
            <a:off x="3047999" y="658439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3"/>
              </a:rPr>
              <a:t>https://sustainometric.com/esg-to-sdgs-connected-paths-to-a-sustainable-future/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23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D8D6C-DCCA-5E40-89AA-4BA8C89A1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7" y="53752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Stuart Russell and Peter </a:t>
            </a:r>
            <a:r>
              <a:rPr lang="en-US" sz="2400" dirty="0" err="1">
                <a:solidFill>
                  <a:schemeClr val="accent1"/>
                </a:solidFill>
              </a:rPr>
              <a:t>Norvig</a:t>
            </a:r>
            <a:r>
              <a:rPr lang="en-US" sz="2400" dirty="0">
                <a:solidFill>
                  <a:schemeClr val="accent1"/>
                </a:solidFill>
              </a:rPr>
              <a:t> (2020),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Artificial Intelligence: A Modern Approach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4th Edition, Pearson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09F32-402C-3B4D-B654-0B991CF1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2E8801-D892-4842-9D33-2D720BE16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299" y="1275482"/>
            <a:ext cx="4075401" cy="51251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309EB6-A6EB-E24E-8D4D-E0E9E2E25228}"/>
              </a:ext>
            </a:extLst>
          </p:cNvPr>
          <p:cNvSpPr/>
          <p:nvPr/>
        </p:nvSpPr>
        <p:spPr>
          <a:xfrm>
            <a:off x="2589022" y="6381329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E251A6-4267-904E-809D-99B16D316596}"/>
              </a:ext>
            </a:extLst>
          </p:cNvPr>
          <p:cNvSpPr/>
          <p:nvPr/>
        </p:nvSpPr>
        <p:spPr>
          <a:xfrm>
            <a:off x="2603611" y="6597353"/>
            <a:ext cx="6462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hlinkClick r:id="rId3"/>
              </a:rPr>
              <a:t>https://www.amazon.com/Artificial-Intelligence-A-Modern-Approach/dp/0134610997/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742037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B693B-537E-48F2-FE7D-376B98EA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984814"/>
          </a:xfrm>
        </p:spPr>
        <p:txBody>
          <a:bodyPr>
            <a:normAutofit fontScale="90000"/>
          </a:bodyPr>
          <a:lstStyle/>
          <a:p>
            <a:r>
              <a:rPr lang="en-US" dirty="0"/>
              <a:t>AI for Social Good (AI4SG)</a:t>
            </a:r>
            <a:br>
              <a:rPr lang="en-US" dirty="0"/>
            </a:br>
            <a:r>
              <a:rPr lang="en-US" dirty="0"/>
              <a:t>AI for Sustainable Development</a:t>
            </a:r>
            <a:br>
              <a:rPr lang="en-US" dirty="0"/>
            </a:br>
            <a:r>
              <a:rPr lang="en-US" dirty="0"/>
              <a:t>AI4SG 10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79E48-7DEB-6372-8F30-FA354751A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2328863"/>
            <a:ext cx="11222181" cy="4024436"/>
          </a:xfrm>
        </p:spPr>
        <p:txBody>
          <a:bodyPr>
            <a:normAutofit/>
          </a:bodyPr>
          <a:lstStyle/>
          <a:p>
            <a:r>
              <a:rPr lang="en-US" sz="4000" dirty="0"/>
              <a:t>AI Technology (G1, G2, G3)</a:t>
            </a:r>
          </a:p>
          <a:p>
            <a:r>
              <a:rPr lang="en-US" sz="4000" dirty="0"/>
              <a:t>Applications (G4, G5, G6, G7, G8)</a:t>
            </a:r>
          </a:p>
          <a:p>
            <a:r>
              <a:rPr lang="en-US" sz="4000" dirty="0"/>
              <a:t>Data Handling (G9, G10)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62E8B-06BA-0CCF-B751-1A028B02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75E694-2C15-1CFF-C03B-6F6076578F5F}"/>
              </a:ext>
            </a:extLst>
          </p:cNvPr>
          <p:cNvSpPr txBox="1"/>
          <p:nvPr/>
        </p:nvSpPr>
        <p:spPr>
          <a:xfrm>
            <a:off x="959014" y="6438273"/>
            <a:ext cx="102739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b="0" dirty="0" err="1">
                <a:solidFill>
                  <a:schemeClr val="bg1">
                    <a:lumMod val="75000"/>
                  </a:schemeClr>
                </a:solidFill>
              </a:rPr>
              <a:t>Nenad</a:t>
            </a: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b="0" dirty="0" err="1">
                <a:solidFill>
                  <a:schemeClr val="bg1">
                    <a:lumMod val="75000"/>
                  </a:schemeClr>
                </a:solidFill>
              </a:rPr>
              <a:t>Tomašev</a:t>
            </a: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, Julien </a:t>
            </a:r>
            <a:r>
              <a:rPr lang="en-US" sz="1000" b="0" dirty="0" err="1">
                <a:solidFill>
                  <a:schemeClr val="bg1">
                    <a:lumMod val="75000"/>
                  </a:schemeClr>
                </a:solidFill>
              </a:rPr>
              <a:t>Cornebise</a:t>
            </a: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, Frank </a:t>
            </a:r>
            <a:r>
              <a:rPr lang="en-US" sz="1000" b="0" dirty="0" err="1">
                <a:solidFill>
                  <a:schemeClr val="bg1">
                    <a:lumMod val="75000"/>
                  </a:schemeClr>
                </a:solidFill>
              </a:rPr>
              <a:t>Hutter</a:t>
            </a: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, Shakir Mohamed, Angela </a:t>
            </a:r>
            <a:r>
              <a:rPr lang="en-US" sz="1000" b="0" dirty="0" err="1">
                <a:solidFill>
                  <a:schemeClr val="bg1">
                    <a:lumMod val="75000"/>
                  </a:schemeClr>
                </a:solidFill>
              </a:rPr>
              <a:t>Picciariello</a:t>
            </a: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, Bec Connelly, Danielle Belgrave et al. (2020) </a:t>
            </a:r>
            <a:br>
              <a:rPr lang="en-US" sz="1000" b="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"AI for social good: unlocking the opportunity for positive impact." Nature Communications 11, no. 1: 1-6.</a:t>
            </a:r>
          </a:p>
        </p:txBody>
      </p:sp>
    </p:spTree>
    <p:extLst>
      <p:ext uri="{BB962C8B-B14F-4D97-AF65-F5344CB8AC3E}">
        <p14:creationId xmlns:p14="http://schemas.microsoft.com/office/powerpoint/2010/main" val="26298639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B693B-537E-48F2-FE7D-376B98EA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3"/>
            <a:ext cx="11222181" cy="1622258"/>
          </a:xfrm>
        </p:spPr>
        <p:txBody>
          <a:bodyPr>
            <a:normAutofit/>
          </a:bodyPr>
          <a:lstStyle/>
          <a:p>
            <a:r>
              <a:rPr lang="en-US" dirty="0"/>
              <a:t>AI4SG 10 Guidelines</a:t>
            </a:r>
            <a:br>
              <a:rPr lang="en-US" dirty="0"/>
            </a:br>
            <a:r>
              <a:rPr lang="en-US" dirty="0"/>
              <a:t>AI Technology (G1, G2, G3)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79E48-7DEB-6372-8F30-FA354751A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881333"/>
            <a:ext cx="11222181" cy="4556939"/>
          </a:xfrm>
        </p:spPr>
        <p:txBody>
          <a:bodyPr/>
          <a:lstStyle/>
          <a:p>
            <a:r>
              <a:rPr lang="en-US" dirty="0"/>
              <a:t>G1: Expectations of what is possible with AI need to be well-grounded.</a:t>
            </a:r>
          </a:p>
          <a:p>
            <a:r>
              <a:rPr lang="en-US" dirty="0"/>
              <a:t>G2: There is value in simple solutions.</a:t>
            </a:r>
          </a:p>
          <a:p>
            <a:r>
              <a:rPr lang="en-US" dirty="0"/>
              <a:t>G3: Applications of AI need to be inclusive and accessible, and reviewed at every stage for ethics and human rights compliance.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62E8B-06BA-0CCF-B751-1A028B02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75E694-2C15-1CFF-C03B-6F6076578F5F}"/>
              </a:ext>
            </a:extLst>
          </p:cNvPr>
          <p:cNvSpPr txBox="1"/>
          <p:nvPr/>
        </p:nvSpPr>
        <p:spPr>
          <a:xfrm>
            <a:off x="959014" y="6438273"/>
            <a:ext cx="102739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b="0" dirty="0" err="1">
                <a:solidFill>
                  <a:schemeClr val="bg1">
                    <a:lumMod val="75000"/>
                  </a:schemeClr>
                </a:solidFill>
              </a:rPr>
              <a:t>Nenad</a:t>
            </a: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b="0" dirty="0" err="1">
                <a:solidFill>
                  <a:schemeClr val="bg1">
                    <a:lumMod val="75000"/>
                  </a:schemeClr>
                </a:solidFill>
              </a:rPr>
              <a:t>Tomašev</a:t>
            </a: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, Julien </a:t>
            </a:r>
            <a:r>
              <a:rPr lang="en-US" sz="1000" b="0" dirty="0" err="1">
                <a:solidFill>
                  <a:schemeClr val="bg1">
                    <a:lumMod val="75000"/>
                  </a:schemeClr>
                </a:solidFill>
              </a:rPr>
              <a:t>Cornebise</a:t>
            </a: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, Frank </a:t>
            </a:r>
            <a:r>
              <a:rPr lang="en-US" sz="1000" b="0" dirty="0" err="1">
                <a:solidFill>
                  <a:schemeClr val="bg1">
                    <a:lumMod val="75000"/>
                  </a:schemeClr>
                </a:solidFill>
              </a:rPr>
              <a:t>Hutter</a:t>
            </a: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, Shakir Mohamed, Angela </a:t>
            </a:r>
            <a:r>
              <a:rPr lang="en-US" sz="1000" b="0" dirty="0" err="1">
                <a:solidFill>
                  <a:schemeClr val="bg1">
                    <a:lumMod val="75000"/>
                  </a:schemeClr>
                </a:solidFill>
              </a:rPr>
              <a:t>Picciariello</a:t>
            </a: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, Bec Connelly, Danielle Belgrave et al. (2020) </a:t>
            </a:r>
            <a:br>
              <a:rPr lang="en-US" sz="1000" b="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"AI for social good: unlocking the opportunity for positive impact." Nature Communications 11, no. 1: 1-6.</a:t>
            </a:r>
          </a:p>
        </p:txBody>
      </p:sp>
    </p:spTree>
    <p:extLst>
      <p:ext uri="{BB962C8B-B14F-4D97-AF65-F5344CB8AC3E}">
        <p14:creationId xmlns:p14="http://schemas.microsoft.com/office/powerpoint/2010/main" val="8854334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B693B-537E-48F2-FE7D-376B98EA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3"/>
            <a:ext cx="11222181" cy="1622258"/>
          </a:xfrm>
        </p:spPr>
        <p:txBody>
          <a:bodyPr>
            <a:normAutofit/>
          </a:bodyPr>
          <a:lstStyle/>
          <a:p>
            <a:r>
              <a:rPr lang="en-US" dirty="0"/>
              <a:t>AI4SG 10 Guidelines</a:t>
            </a:r>
            <a:br>
              <a:rPr lang="en-US" dirty="0"/>
            </a:br>
            <a:r>
              <a:rPr lang="en-US" dirty="0"/>
              <a:t>Applications (G4, G5, G6, G7, G8)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79E48-7DEB-6372-8F30-FA354751A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881333"/>
            <a:ext cx="11222181" cy="45569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G4: Goals and use cases should be clear and well-defined.</a:t>
            </a:r>
          </a:p>
          <a:p>
            <a:r>
              <a:rPr lang="en-US" dirty="0"/>
              <a:t>G5: Deep, long-term partnerships are required to solve large problems successfully.</a:t>
            </a:r>
          </a:p>
          <a:p>
            <a:r>
              <a:rPr lang="en-US" dirty="0"/>
              <a:t>G6: Planning needs to align incentives, and factor in the limitations of both communities.</a:t>
            </a:r>
          </a:p>
          <a:p>
            <a:r>
              <a:rPr lang="en-US" dirty="0"/>
              <a:t>G7: Establishing and maintaining trust is key to overcoming </a:t>
            </a:r>
            <a:r>
              <a:rPr lang="en-US" dirty="0" err="1"/>
              <a:t>organisational</a:t>
            </a:r>
            <a:r>
              <a:rPr lang="en-US" dirty="0"/>
              <a:t> barriers.</a:t>
            </a:r>
          </a:p>
          <a:p>
            <a:r>
              <a:rPr lang="en-US" dirty="0"/>
              <a:t>G8: Options for reducing the development cost of AI solutions should be explored.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62E8B-06BA-0CCF-B751-1A028B02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75E694-2C15-1CFF-C03B-6F6076578F5F}"/>
              </a:ext>
            </a:extLst>
          </p:cNvPr>
          <p:cNvSpPr txBox="1"/>
          <p:nvPr/>
        </p:nvSpPr>
        <p:spPr>
          <a:xfrm>
            <a:off x="959014" y="6438273"/>
            <a:ext cx="102739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b="0" dirty="0" err="1">
                <a:solidFill>
                  <a:schemeClr val="bg1">
                    <a:lumMod val="75000"/>
                  </a:schemeClr>
                </a:solidFill>
              </a:rPr>
              <a:t>Nenad</a:t>
            </a: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b="0" dirty="0" err="1">
                <a:solidFill>
                  <a:schemeClr val="bg1">
                    <a:lumMod val="75000"/>
                  </a:schemeClr>
                </a:solidFill>
              </a:rPr>
              <a:t>Tomašev</a:t>
            </a: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, Julien </a:t>
            </a:r>
            <a:r>
              <a:rPr lang="en-US" sz="1000" b="0" dirty="0" err="1">
                <a:solidFill>
                  <a:schemeClr val="bg1">
                    <a:lumMod val="75000"/>
                  </a:schemeClr>
                </a:solidFill>
              </a:rPr>
              <a:t>Cornebise</a:t>
            </a: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, Frank </a:t>
            </a:r>
            <a:r>
              <a:rPr lang="en-US" sz="1000" b="0" dirty="0" err="1">
                <a:solidFill>
                  <a:schemeClr val="bg1">
                    <a:lumMod val="75000"/>
                  </a:schemeClr>
                </a:solidFill>
              </a:rPr>
              <a:t>Hutter</a:t>
            </a: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, Shakir Mohamed, Angela </a:t>
            </a:r>
            <a:r>
              <a:rPr lang="en-US" sz="1000" b="0" dirty="0" err="1">
                <a:solidFill>
                  <a:schemeClr val="bg1">
                    <a:lumMod val="75000"/>
                  </a:schemeClr>
                </a:solidFill>
              </a:rPr>
              <a:t>Picciariello</a:t>
            </a: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, Bec Connelly, Danielle Belgrave et al. (2020) </a:t>
            </a:r>
            <a:br>
              <a:rPr lang="en-US" sz="1000" b="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"AI for social good: unlocking the opportunity for positive impact." Nature Communications 11, no. 1: 1-6.</a:t>
            </a:r>
          </a:p>
        </p:txBody>
      </p:sp>
    </p:spTree>
    <p:extLst>
      <p:ext uri="{BB962C8B-B14F-4D97-AF65-F5344CB8AC3E}">
        <p14:creationId xmlns:p14="http://schemas.microsoft.com/office/powerpoint/2010/main" val="29933541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B693B-537E-48F2-FE7D-376B98EA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3"/>
            <a:ext cx="11222181" cy="1622258"/>
          </a:xfrm>
        </p:spPr>
        <p:txBody>
          <a:bodyPr>
            <a:normAutofit/>
          </a:bodyPr>
          <a:lstStyle/>
          <a:p>
            <a:r>
              <a:rPr lang="en-US" dirty="0"/>
              <a:t>AI4SG 10 Guidelines</a:t>
            </a:r>
            <a:br>
              <a:rPr lang="en-US" dirty="0"/>
            </a:br>
            <a:r>
              <a:rPr lang="en-US" dirty="0"/>
              <a:t>Data Handling (G9, G10)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79E48-7DEB-6372-8F30-FA354751A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881333"/>
            <a:ext cx="11222181" cy="4556939"/>
          </a:xfrm>
        </p:spPr>
        <p:txBody>
          <a:bodyPr>
            <a:normAutofit/>
          </a:bodyPr>
          <a:lstStyle/>
          <a:p>
            <a:r>
              <a:rPr lang="en-US" dirty="0"/>
              <a:t>G9: Improving data readiness is key.</a:t>
            </a:r>
          </a:p>
          <a:p>
            <a:r>
              <a:rPr lang="en-US" dirty="0"/>
              <a:t>G10: Data must be processed securely, with utmost respect for human rights and privacy.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62E8B-06BA-0CCF-B751-1A028B02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75E694-2C15-1CFF-C03B-6F6076578F5F}"/>
              </a:ext>
            </a:extLst>
          </p:cNvPr>
          <p:cNvSpPr txBox="1"/>
          <p:nvPr/>
        </p:nvSpPr>
        <p:spPr>
          <a:xfrm>
            <a:off x="959014" y="6438273"/>
            <a:ext cx="102739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b="0" dirty="0" err="1">
                <a:solidFill>
                  <a:schemeClr val="bg1">
                    <a:lumMod val="75000"/>
                  </a:schemeClr>
                </a:solidFill>
              </a:rPr>
              <a:t>Nenad</a:t>
            </a: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b="0" dirty="0" err="1">
                <a:solidFill>
                  <a:schemeClr val="bg1">
                    <a:lumMod val="75000"/>
                  </a:schemeClr>
                </a:solidFill>
              </a:rPr>
              <a:t>Tomašev</a:t>
            </a: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, Julien </a:t>
            </a:r>
            <a:r>
              <a:rPr lang="en-US" sz="1000" b="0" dirty="0" err="1">
                <a:solidFill>
                  <a:schemeClr val="bg1">
                    <a:lumMod val="75000"/>
                  </a:schemeClr>
                </a:solidFill>
              </a:rPr>
              <a:t>Cornebise</a:t>
            </a: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, Frank </a:t>
            </a:r>
            <a:r>
              <a:rPr lang="en-US" sz="1000" b="0" dirty="0" err="1">
                <a:solidFill>
                  <a:schemeClr val="bg1">
                    <a:lumMod val="75000"/>
                  </a:schemeClr>
                </a:solidFill>
              </a:rPr>
              <a:t>Hutter</a:t>
            </a: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, Shakir Mohamed, Angela </a:t>
            </a:r>
            <a:r>
              <a:rPr lang="en-US" sz="1000" b="0" dirty="0" err="1">
                <a:solidFill>
                  <a:schemeClr val="bg1">
                    <a:lumMod val="75000"/>
                  </a:schemeClr>
                </a:solidFill>
              </a:rPr>
              <a:t>Picciariello</a:t>
            </a: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, Bec Connelly, Danielle Belgrave et al. (2020) </a:t>
            </a:r>
            <a:br>
              <a:rPr lang="en-US" sz="1000" b="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b="0" dirty="0">
                <a:solidFill>
                  <a:schemeClr val="bg1">
                    <a:lumMod val="75000"/>
                  </a:schemeClr>
                </a:solidFill>
              </a:rPr>
              <a:t>"AI for social good: unlocking the opportunity for positive impact." Nature Communications 11, no. 1: 1-6.</a:t>
            </a:r>
          </a:p>
        </p:txBody>
      </p:sp>
    </p:spTree>
    <p:extLst>
      <p:ext uri="{BB962C8B-B14F-4D97-AF65-F5344CB8AC3E}">
        <p14:creationId xmlns:p14="http://schemas.microsoft.com/office/powerpoint/2010/main" val="13527965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24A9F-4664-D544-A4A6-2A548570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19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Papers with Code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State-of-the-Art (SOTA)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BF997-E09C-484C-8C9B-0387329E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74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3B1D34-4357-0D4E-AB86-D0B0FD219162}"/>
              </a:ext>
            </a:extLst>
          </p:cNvPr>
          <p:cNvSpPr/>
          <p:nvPr/>
        </p:nvSpPr>
        <p:spPr>
          <a:xfrm>
            <a:off x="4418457" y="6536350"/>
            <a:ext cx="3355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https://paperswithcode.com/sota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883DEA-C0D0-FD98-E32C-48E67F8976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078" y="1481470"/>
            <a:ext cx="9331844" cy="508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9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A5D8-1366-7F4E-8684-40F571C5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51" y="94129"/>
            <a:ext cx="10384545" cy="914321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2"/>
                </a:solidFill>
              </a:rPr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7625A-1DE5-8B41-BA0C-CF9F2444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75</a:t>
            </a:fld>
            <a:endParaRPr lang="zh-TW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38A7D7-8C4D-0D81-51F0-7DF16B3A0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252" y="1169894"/>
            <a:ext cx="10575235" cy="5230906"/>
          </a:xfrm>
        </p:spPr>
        <p:txBody>
          <a:bodyPr>
            <a:normAutofit/>
          </a:bodyPr>
          <a:lstStyle/>
          <a:p>
            <a:r>
              <a:rPr lang="en-US" sz="3600" dirty="0"/>
              <a:t>Philosophy, Ethics, and Safety of AI</a:t>
            </a:r>
          </a:p>
          <a:p>
            <a:pPr lvl="1"/>
            <a:r>
              <a:rPr lang="en-US" sz="3600" dirty="0"/>
              <a:t>The Limits of AI</a:t>
            </a:r>
          </a:p>
          <a:p>
            <a:pPr lvl="1"/>
            <a:r>
              <a:rPr lang="en-US" sz="3600" dirty="0"/>
              <a:t>Can Machines Really Think? </a:t>
            </a:r>
          </a:p>
          <a:p>
            <a:pPr lvl="1"/>
            <a:r>
              <a:rPr lang="en-US" sz="3600" dirty="0"/>
              <a:t>The Ethics of AI</a:t>
            </a:r>
          </a:p>
          <a:p>
            <a:r>
              <a:rPr lang="en-US" sz="3600" dirty="0"/>
              <a:t>The Future of AI</a:t>
            </a:r>
          </a:p>
          <a:p>
            <a:pPr lvl="1"/>
            <a:r>
              <a:rPr lang="en-US" sz="3600" dirty="0"/>
              <a:t>AI Components</a:t>
            </a:r>
          </a:p>
          <a:p>
            <a:pPr lvl="1"/>
            <a:r>
              <a:rPr lang="en-US" sz="3600" dirty="0"/>
              <a:t>AI Architectures</a:t>
            </a:r>
          </a:p>
        </p:txBody>
      </p:sp>
    </p:spTree>
    <p:extLst>
      <p:ext uri="{BB962C8B-B14F-4D97-AF65-F5344CB8AC3E}">
        <p14:creationId xmlns:p14="http://schemas.microsoft.com/office/powerpoint/2010/main" val="3464266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6F70-8938-FB4A-954F-072E275B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695" y="44624"/>
            <a:ext cx="10133102" cy="907306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References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B6D8-C75A-8144-8E1A-6A08EAB1D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38" y="951930"/>
            <a:ext cx="11060724" cy="5789439"/>
          </a:xfrm>
        </p:spPr>
        <p:txBody>
          <a:bodyPr>
            <a:noAutofit/>
          </a:bodyPr>
          <a:lstStyle/>
          <a:p>
            <a:pPr marL="228600" indent="-228600">
              <a:spcAft>
                <a:spcPts val="200"/>
              </a:spcAft>
            </a:pPr>
            <a:r>
              <a:rPr lang="en-US" altLang="zh-TW" sz="950" b="0" dirty="0"/>
              <a:t>Stuart Russell and Peter </a:t>
            </a:r>
            <a:r>
              <a:rPr lang="en-US" altLang="zh-TW" sz="950" b="0" dirty="0" err="1"/>
              <a:t>Norvig</a:t>
            </a:r>
            <a:r>
              <a:rPr lang="en-US" altLang="zh-TW" sz="950" b="0" dirty="0"/>
              <a:t> (2020), Artificial Intelligence: A Modern Approach, 4th Edition, Pearson.</a:t>
            </a:r>
          </a:p>
          <a:p>
            <a:pPr marL="228600" indent="-228600">
              <a:spcAft>
                <a:spcPts val="200"/>
              </a:spcAft>
            </a:pPr>
            <a:r>
              <a:rPr lang="en-US" altLang="zh-TW" sz="950" b="0" dirty="0"/>
              <a:t>Denis Rothman (2024), Transformers for Natural Language Processing and Computer Vision - Third Edition: Explore Generative AI and Large Language Models with Hugging Face, </a:t>
            </a:r>
            <a:r>
              <a:rPr lang="en-US" altLang="zh-TW" sz="950" b="0" dirty="0" err="1"/>
              <a:t>ChatGPT</a:t>
            </a:r>
            <a:r>
              <a:rPr lang="en-US" altLang="zh-TW" sz="950" b="0" dirty="0"/>
              <a:t>, GPT-4V, and DALL-E 3, 3rd ed. Edition, </a:t>
            </a:r>
            <a:r>
              <a:rPr lang="en-US" altLang="zh-TW" sz="950" b="0" dirty="0" err="1"/>
              <a:t>Packt</a:t>
            </a:r>
            <a:r>
              <a:rPr lang="en-US" altLang="zh-TW" sz="950" b="0" dirty="0"/>
              <a:t> Publishing</a:t>
            </a:r>
          </a:p>
          <a:p>
            <a:pPr marL="228600" indent="-228600">
              <a:spcAft>
                <a:spcPts val="200"/>
              </a:spcAft>
            </a:pPr>
            <a:r>
              <a:rPr lang="en-US" altLang="zh-TW" sz="950" b="0" dirty="0" err="1"/>
              <a:t>Aurélien</a:t>
            </a:r>
            <a:r>
              <a:rPr lang="en-US" altLang="zh-TW" sz="950" b="0" dirty="0"/>
              <a:t> </a:t>
            </a:r>
            <a:r>
              <a:rPr lang="en-US" altLang="zh-TW" sz="950" b="0" dirty="0" err="1"/>
              <a:t>Géron</a:t>
            </a:r>
            <a:r>
              <a:rPr lang="en-US" altLang="zh-TW" sz="950" b="0" dirty="0"/>
              <a:t> (2022), Hands-On Machine Learning with Scikit-Learn, </a:t>
            </a:r>
            <a:r>
              <a:rPr lang="en-US" altLang="zh-TW" sz="950" b="0" dirty="0" err="1"/>
              <a:t>Keras</a:t>
            </a:r>
            <a:r>
              <a:rPr lang="en-US" altLang="zh-TW" sz="950" b="0" dirty="0"/>
              <a:t>, and TensorFlow: Concepts, Tools, and Techniques to Build Intelligent Systems, 3rd Edition, O’Reilly Media.</a:t>
            </a:r>
          </a:p>
          <a:p>
            <a:pPr marL="228600" indent="-228600">
              <a:spcAft>
                <a:spcPts val="200"/>
              </a:spcAft>
            </a:pPr>
            <a:r>
              <a:rPr lang="en-US" altLang="zh-TW" sz="950" b="0" dirty="0"/>
              <a:t>Steven </a:t>
            </a:r>
            <a:r>
              <a:rPr lang="en-US" altLang="zh-TW" sz="950" b="0" dirty="0" err="1"/>
              <a:t>D'Ascoli</a:t>
            </a:r>
            <a:r>
              <a:rPr lang="en-US" altLang="zh-TW" sz="950" b="0" dirty="0"/>
              <a:t> (2022), Artificial Intelligence and Deep Learning with Python: Every Line of Code Explained For Readers New to AI and New to Python, Independently published.</a:t>
            </a:r>
          </a:p>
          <a:p>
            <a:pPr marL="228600" indent="-228600">
              <a:spcAft>
                <a:spcPts val="300"/>
              </a:spcAft>
            </a:pPr>
            <a:r>
              <a:rPr lang="en-US" sz="950" b="0" dirty="0"/>
              <a:t>Chien-Yao Wang, I-Hau Yeh, and Hong-Yuan Mark Liao. (2025) "Yolov9: Learning what you want to learn using programmable gradient information." In European Conference on Computer Vision, pp. 1-21. Springer, Cham.</a:t>
            </a:r>
          </a:p>
          <a:p>
            <a:pPr>
              <a:spcAft>
                <a:spcPts val="300"/>
              </a:spcAft>
            </a:pPr>
            <a:r>
              <a:rPr lang="en-US" sz="950" b="0" dirty="0"/>
              <a:t>Jiaming Ji, Tianyi Qiu, Boyuan Chen, Jiayi Zhou, Borong Zhang, Donghai Hong, </a:t>
            </a:r>
            <a:r>
              <a:rPr lang="en-US" sz="950" b="0" dirty="0" err="1"/>
              <a:t>Hantao</a:t>
            </a:r>
            <a:r>
              <a:rPr lang="en-US" sz="950" b="0" dirty="0"/>
              <a:t> Lou et al. (2025) "AI Alignment: A Contemporary Survey." ACM Computing Surveys (2025).</a:t>
            </a:r>
          </a:p>
          <a:p>
            <a:pPr marL="228600" indent="-228600">
              <a:spcAft>
                <a:spcPts val="300"/>
              </a:spcAft>
            </a:pPr>
            <a:r>
              <a:rPr lang="en-US" sz="950" b="0" dirty="0"/>
              <a:t>Yang Liu, Weixing Chen, </a:t>
            </a:r>
            <a:r>
              <a:rPr lang="en-US" sz="950" b="0" dirty="0" err="1"/>
              <a:t>Yongjie</a:t>
            </a:r>
            <a:r>
              <a:rPr lang="en-US" sz="950" b="0" dirty="0"/>
              <a:t> Bai, Xiaodan Liang, </a:t>
            </a:r>
            <a:r>
              <a:rPr lang="en-US" sz="950" b="0" dirty="0" err="1"/>
              <a:t>Guanbin</a:t>
            </a:r>
            <a:r>
              <a:rPr lang="en-US" sz="950" b="0" dirty="0"/>
              <a:t> Li, Wen Gao, and Liang Lin. (2024) "Aligning cyber space with physical world: A comprehensive survey on embodied ai." </a:t>
            </a:r>
            <a:r>
              <a:rPr lang="en-US" sz="950" b="0" dirty="0" err="1"/>
              <a:t>arXiv</a:t>
            </a:r>
            <a:r>
              <a:rPr lang="en-US" sz="950" b="0" dirty="0"/>
              <a:t> preprint arXiv:2407.06886.</a:t>
            </a:r>
          </a:p>
          <a:p>
            <a:pPr>
              <a:spcAft>
                <a:spcPts val="300"/>
              </a:spcAft>
            </a:pPr>
            <a:r>
              <a:rPr lang="en-US" sz="950" b="0" dirty="0"/>
              <a:t>Mihaela Constantinescu, and </a:t>
            </a:r>
            <a:r>
              <a:rPr lang="en-US" sz="950" b="0" dirty="0" err="1"/>
              <a:t>Muel</a:t>
            </a:r>
            <a:r>
              <a:rPr lang="en-US" sz="950" b="0" dirty="0"/>
              <a:t> Kaptein. (2025) "Responsibility gaps, LLMs &amp; </a:t>
            </a:r>
            <a:r>
              <a:rPr lang="en-US" sz="950" b="0" dirty="0" err="1"/>
              <a:t>organisations</a:t>
            </a:r>
            <a:r>
              <a:rPr lang="en-US" sz="950" b="0" dirty="0"/>
              <a:t>: Many agents, many levels, and many interactions." Science and Engineering Ethics 31, no. 6 (2025): 36.</a:t>
            </a:r>
          </a:p>
          <a:p>
            <a:pPr marL="228600" indent="-228600">
              <a:spcAft>
                <a:spcPts val="300"/>
              </a:spcAft>
            </a:pPr>
            <a:r>
              <a:rPr lang="en-US" sz="950" b="0" dirty="0"/>
              <a:t>Alec Radford, Jong Wook Kim, Chris Hallacy, Aditya Ramesh, Gabriel Goh, </a:t>
            </a:r>
            <a:r>
              <a:rPr lang="en-US" sz="950" b="0" dirty="0" err="1"/>
              <a:t>Sandhini</a:t>
            </a:r>
            <a:r>
              <a:rPr lang="en-US" sz="950" b="0" dirty="0"/>
              <a:t> Agarwal, Girish Sastry et al. (2021) "Learning transferable visual models from natural language supervision." In International Conference on Machine Learning, pp. 8748-8763. PMLR.</a:t>
            </a:r>
          </a:p>
          <a:p>
            <a:pPr marL="228600" indent="-228600">
              <a:spcAft>
                <a:spcPts val="300"/>
              </a:spcAft>
            </a:pPr>
            <a:r>
              <a:rPr lang="en-US" sz="950" b="0" dirty="0" err="1"/>
              <a:t>Wonjae</a:t>
            </a:r>
            <a:r>
              <a:rPr lang="en-US" sz="950" b="0" dirty="0"/>
              <a:t> Kim, </a:t>
            </a:r>
            <a:r>
              <a:rPr lang="en-US" sz="950" b="0" dirty="0" err="1"/>
              <a:t>Bokyung</a:t>
            </a:r>
            <a:r>
              <a:rPr lang="en-US" sz="950" b="0" dirty="0"/>
              <a:t> Son, and </a:t>
            </a:r>
            <a:r>
              <a:rPr lang="en-US" sz="950" b="0" dirty="0" err="1"/>
              <a:t>Ildoo</a:t>
            </a:r>
            <a:r>
              <a:rPr lang="en-US" sz="950" b="0" dirty="0"/>
              <a:t> Kim. (2021) "</a:t>
            </a:r>
            <a:r>
              <a:rPr lang="en-US" sz="950" b="0" dirty="0" err="1"/>
              <a:t>Vilt</a:t>
            </a:r>
            <a:r>
              <a:rPr lang="en-US" sz="950" b="0" dirty="0"/>
              <a:t>: Vision-and-language transformer without convolution or region supervision."  In International Conference on Machine Learning, pp. 5583-5594. PMLR.</a:t>
            </a:r>
          </a:p>
          <a:p>
            <a:pPr marL="228600" indent="-228600">
              <a:spcAft>
                <a:spcPts val="300"/>
              </a:spcAft>
            </a:pPr>
            <a:r>
              <a:rPr lang="en-US" sz="950" b="0" dirty="0"/>
              <a:t>Meng-Hao Guo, Tian-Xing Xu, Jiang-Jiang Liu, Zheng-Ning Liu, Peng-Tao Jiang, Tai-Jiang Mu, Song-Hai Zhang, Ralph R. Martin, Ming-Ming Cheng, and Shi-Min Hu. (2022) "Attention mechanisms in computer vision: A survey." Computational Visual Media ,:1-38.</a:t>
            </a:r>
          </a:p>
          <a:p>
            <a:pPr marL="228600" indent="-228600">
              <a:spcAft>
                <a:spcPts val="300"/>
              </a:spcAft>
            </a:pPr>
            <a:r>
              <a:rPr lang="en-US" sz="950" b="0" dirty="0"/>
              <a:t>Valentin </a:t>
            </a:r>
            <a:r>
              <a:rPr lang="en-US" sz="950" b="0" dirty="0" err="1"/>
              <a:t>Bazarevsky</a:t>
            </a:r>
            <a:r>
              <a:rPr lang="en-US" sz="950" b="0" dirty="0"/>
              <a:t>, Ivan </a:t>
            </a:r>
            <a:r>
              <a:rPr lang="en-US" sz="950" b="0" dirty="0" err="1"/>
              <a:t>Grishchenko</a:t>
            </a:r>
            <a:r>
              <a:rPr lang="en-US" sz="950" b="0" dirty="0"/>
              <a:t>, Karthik Raveendran, Tyler Zhu, Fan Zhang, and Matthias Grundmann.(2020) "</a:t>
            </a:r>
            <a:r>
              <a:rPr lang="en-US" sz="950" b="0" dirty="0" err="1"/>
              <a:t>Blazepose</a:t>
            </a:r>
            <a:r>
              <a:rPr lang="en-US" sz="950" b="0" dirty="0"/>
              <a:t>: On-device real-time body pose tracking." </a:t>
            </a:r>
            <a:r>
              <a:rPr lang="en-US" sz="950" b="0" dirty="0" err="1"/>
              <a:t>arXiv</a:t>
            </a:r>
            <a:r>
              <a:rPr lang="en-US" sz="950" b="0" dirty="0"/>
              <a:t> preprint arXiv:2006.10204.</a:t>
            </a:r>
          </a:p>
          <a:p>
            <a:pPr>
              <a:spcAft>
                <a:spcPts val="300"/>
              </a:spcAft>
            </a:pPr>
            <a:r>
              <a:rPr lang="en-US" sz="950" b="0" dirty="0"/>
              <a:t>Gemini Robotics Team, </a:t>
            </a:r>
            <a:r>
              <a:rPr lang="en-US" sz="950" b="0" dirty="0" err="1"/>
              <a:t>Saminda</a:t>
            </a:r>
            <a:r>
              <a:rPr lang="en-US" sz="950" b="0" dirty="0"/>
              <a:t> </a:t>
            </a:r>
            <a:r>
              <a:rPr lang="en-US" sz="950" b="0" dirty="0" err="1"/>
              <a:t>Abeyruwan</a:t>
            </a:r>
            <a:r>
              <a:rPr lang="en-US" sz="950" b="0" dirty="0"/>
              <a:t>, Joshua Ainslie, Jean-Baptiste </a:t>
            </a:r>
            <a:r>
              <a:rPr lang="en-US" sz="950" b="0" dirty="0" err="1"/>
              <a:t>Alayrac</a:t>
            </a:r>
            <a:r>
              <a:rPr lang="en-US" sz="950" b="0" dirty="0"/>
              <a:t>, Montserrat Gonzalez Arenas, Travis Armstrong, Ashwin Balakrishna et al.(2025) "Gemini robotics: Bringing ai into the physical world." </a:t>
            </a:r>
            <a:r>
              <a:rPr lang="en-US" sz="950" b="0" dirty="0" err="1"/>
              <a:t>arXiv</a:t>
            </a:r>
            <a:r>
              <a:rPr lang="en-US" sz="950" b="0" dirty="0"/>
              <a:t> preprint arXiv:2503.20020 (2025).</a:t>
            </a:r>
          </a:p>
          <a:p>
            <a:pPr>
              <a:spcAft>
                <a:spcPts val="300"/>
              </a:spcAft>
            </a:pPr>
            <a:r>
              <a:rPr lang="en-US" sz="950" b="0" dirty="0"/>
              <a:t>Niket Agarwal, Arslan Ali, Maciej Bala, Yogesh Balaji, Erik Barker, Tiffany Cai, </a:t>
            </a:r>
            <a:r>
              <a:rPr lang="en-US" sz="950" b="0" dirty="0" err="1"/>
              <a:t>Prithvijit</a:t>
            </a:r>
            <a:r>
              <a:rPr lang="en-US" sz="950" b="0" dirty="0"/>
              <a:t> Chattopadhyay et al. (2025) "Cosmos world foundation model platform for physical ai." </a:t>
            </a:r>
            <a:r>
              <a:rPr lang="en-US" sz="950" b="0" dirty="0" err="1"/>
              <a:t>arXiv</a:t>
            </a:r>
            <a:r>
              <a:rPr lang="en-US" sz="950" b="0" dirty="0"/>
              <a:t> preprint arXiv:2501.03575 (2025).</a:t>
            </a:r>
          </a:p>
          <a:p>
            <a:pPr>
              <a:spcAft>
                <a:spcPts val="300"/>
              </a:spcAft>
            </a:pPr>
            <a:r>
              <a:rPr lang="en-US" sz="950" b="0" dirty="0"/>
              <a:t>Roya Firoozi, Johnathan Tucker, Stephen Tian, Anirudha Majumdar, </a:t>
            </a:r>
            <a:r>
              <a:rPr lang="en-US" sz="950" b="0" dirty="0" err="1"/>
              <a:t>Jiankai</a:t>
            </a:r>
            <a:r>
              <a:rPr lang="en-US" sz="950" b="0" dirty="0"/>
              <a:t> Sun, </a:t>
            </a:r>
            <a:r>
              <a:rPr lang="en-US" sz="950" b="0" dirty="0" err="1"/>
              <a:t>Weiyu</a:t>
            </a:r>
            <a:r>
              <a:rPr lang="en-US" sz="950" b="0" dirty="0"/>
              <a:t> Liu, Yuke Zhu et al. (2025) "Foundation models in robotics: Applications, challenges, and the future." The International Journal of Robotics Research 44, no. 5 (2025): 701-739.</a:t>
            </a:r>
          </a:p>
          <a:p>
            <a:pPr>
              <a:spcAft>
                <a:spcPts val="300"/>
              </a:spcAft>
            </a:pPr>
            <a:r>
              <a:rPr lang="en-US" sz="950" b="0" dirty="0"/>
              <a:t>Kento </a:t>
            </a:r>
            <a:r>
              <a:rPr lang="en-US" sz="950" b="0" dirty="0" err="1"/>
              <a:t>Kawaharazuka</a:t>
            </a:r>
            <a:r>
              <a:rPr lang="en-US" sz="950" b="0" dirty="0"/>
              <a:t>, Jihoon Oh, Jun Yamada, Ingmar Posner, and Yuke Zhu. (2025) "Vision-language-action models for robotics: A review towards real-world applications." IEEE Access (2025).</a:t>
            </a:r>
          </a:p>
          <a:p>
            <a:pPr>
              <a:spcAft>
                <a:spcPts val="300"/>
              </a:spcAft>
            </a:pPr>
            <a:r>
              <a:rPr lang="en-US" sz="950" b="0" dirty="0"/>
              <a:t>Muhayy Ud Din, Waseem Akram, Lyes Saad Saoud, Jan Rosell, and Irfan Hussain. (2025) "Vision language action models in robotic manipulation: A systematic review." </a:t>
            </a:r>
            <a:r>
              <a:rPr lang="en-US" sz="950" b="0" dirty="0" err="1"/>
              <a:t>arXiv</a:t>
            </a:r>
            <a:r>
              <a:rPr lang="en-US" sz="950" b="0" dirty="0"/>
              <a:t> preprint arXiv:2507.10672 (2025)</a:t>
            </a:r>
          </a:p>
          <a:p>
            <a:pPr>
              <a:spcAft>
                <a:spcPts val="300"/>
              </a:spcAft>
            </a:pPr>
            <a:r>
              <a:rPr lang="en-US" sz="950" b="0" dirty="0"/>
              <a:t>Rui Shao, Wei Li, Lingsen Zhang, </a:t>
            </a:r>
            <a:r>
              <a:rPr lang="en-US" sz="950" b="0" dirty="0" err="1"/>
              <a:t>Renshan</a:t>
            </a:r>
            <a:r>
              <a:rPr lang="en-US" sz="950" b="0" dirty="0"/>
              <a:t> Zhang, </a:t>
            </a:r>
            <a:r>
              <a:rPr lang="en-US" sz="950" b="0" dirty="0" err="1"/>
              <a:t>Zhiyang</a:t>
            </a:r>
            <a:r>
              <a:rPr lang="en-US" sz="950" b="0" dirty="0"/>
              <a:t> Liu, Ran Chen, and </a:t>
            </a:r>
            <a:r>
              <a:rPr lang="en-US" sz="950" b="0" dirty="0" err="1"/>
              <a:t>Liqiang</a:t>
            </a:r>
            <a:r>
              <a:rPr lang="en-US" sz="950" b="0" dirty="0"/>
              <a:t> Nie. (2025) "Large </a:t>
            </a:r>
            <a:r>
              <a:rPr lang="en-US" sz="950" b="0" dirty="0" err="1"/>
              <a:t>vlm</a:t>
            </a:r>
            <a:r>
              <a:rPr lang="en-US" sz="950" b="0" dirty="0"/>
              <a:t>-based vision-language-action models for robotic manipulation: A survey." </a:t>
            </a:r>
            <a:r>
              <a:rPr lang="en-US" sz="950" b="0" dirty="0" err="1"/>
              <a:t>arXiv</a:t>
            </a:r>
            <a:r>
              <a:rPr lang="en-US" sz="950" b="0" dirty="0"/>
              <a:t> preprint arXiv:2508.13073 (2025).</a:t>
            </a:r>
          </a:p>
          <a:p>
            <a:pPr>
              <a:spcAft>
                <a:spcPts val="0"/>
              </a:spcAft>
            </a:pPr>
            <a:r>
              <a:rPr lang="en-US" sz="950" b="0" dirty="0"/>
              <a:t>Nenad </a:t>
            </a:r>
            <a:r>
              <a:rPr lang="en-US" sz="950" b="0" dirty="0" err="1"/>
              <a:t>Tomašev</a:t>
            </a:r>
            <a:r>
              <a:rPr lang="en-US" sz="950" b="0" dirty="0"/>
              <a:t>, Julien </a:t>
            </a:r>
            <a:r>
              <a:rPr lang="en-US" sz="950" b="0" dirty="0" err="1"/>
              <a:t>Cornebise</a:t>
            </a:r>
            <a:r>
              <a:rPr lang="en-US" sz="950" b="0" dirty="0"/>
              <a:t>, Frank Hutter, Shakir Mohamed, Angela </a:t>
            </a:r>
            <a:r>
              <a:rPr lang="en-US" sz="950" b="0" dirty="0" err="1"/>
              <a:t>Picciariello</a:t>
            </a:r>
            <a:r>
              <a:rPr lang="en-US" sz="950" b="0" dirty="0"/>
              <a:t>, Bec Connelly, Danielle Belgrave et al. (2020) "AI for social good: unlocking the opportunity for positive impact." Nature Communications 11, no. 1: 1-6.</a:t>
            </a:r>
          </a:p>
          <a:p>
            <a:pPr>
              <a:spcAft>
                <a:spcPts val="0"/>
              </a:spcAft>
            </a:pPr>
            <a:r>
              <a:rPr lang="en-US" sz="950" b="0" dirty="0"/>
              <a:t>Fernando Gonzalez, </a:t>
            </a:r>
            <a:r>
              <a:rPr lang="en-US" sz="950" b="0" dirty="0" err="1"/>
              <a:t>Zhijing</a:t>
            </a:r>
            <a:r>
              <a:rPr lang="en-US" sz="950" b="0" dirty="0"/>
              <a:t> Jin, Jad Beydoun, Bernhard </a:t>
            </a:r>
            <a:r>
              <a:rPr lang="en-US" sz="950" b="0" dirty="0" err="1"/>
              <a:t>Schölkopf</a:t>
            </a:r>
            <a:r>
              <a:rPr lang="en-US" sz="950" b="0" dirty="0"/>
              <a:t>, Tom Hope, Rada Mihalcea, and </a:t>
            </a:r>
            <a:r>
              <a:rPr lang="en-US" sz="950" b="0" dirty="0" err="1"/>
              <a:t>Mrinmaya</a:t>
            </a:r>
            <a:r>
              <a:rPr lang="en-US" sz="950" b="0" dirty="0"/>
              <a:t> Sachan (2022). "How Is NLP Addressing the 17 UN Sustainability Goals? A Challenge Set of Social Good Paper Classification and Information Extraction.” </a:t>
            </a:r>
          </a:p>
          <a:p>
            <a:pPr>
              <a:spcAft>
                <a:spcPts val="0"/>
              </a:spcAft>
            </a:pPr>
            <a:r>
              <a:rPr lang="en-US" sz="950" b="0" dirty="0" err="1"/>
              <a:t>Shukang</a:t>
            </a:r>
            <a:r>
              <a:rPr lang="en-US" sz="950" b="0" dirty="0"/>
              <a:t> Yin, </a:t>
            </a:r>
            <a:r>
              <a:rPr lang="en-US" sz="950" b="0" dirty="0" err="1"/>
              <a:t>Chaoyou</a:t>
            </a:r>
            <a:r>
              <a:rPr lang="en-US" sz="950" b="0" dirty="0"/>
              <a:t> Fu, </a:t>
            </a:r>
            <a:r>
              <a:rPr lang="en-US" sz="950" b="0" dirty="0" err="1"/>
              <a:t>Sirui</a:t>
            </a:r>
            <a:r>
              <a:rPr lang="en-US" sz="950" b="0" dirty="0"/>
              <a:t> Zhao, Ke Li, Xing Sun, Tong Xu, and </a:t>
            </a:r>
            <a:r>
              <a:rPr lang="en-US" sz="950" b="0" dirty="0" err="1"/>
              <a:t>Enhong</a:t>
            </a:r>
            <a:r>
              <a:rPr lang="en-US" sz="950" b="0" dirty="0"/>
              <a:t> Chen. (2024) "A survey on multimodal large language models." National Science Review (2024): nwae403.</a:t>
            </a:r>
          </a:p>
          <a:p>
            <a:pPr>
              <a:spcAft>
                <a:spcPts val="0"/>
              </a:spcAft>
            </a:pPr>
            <a:r>
              <a:rPr lang="en-US" sz="950" b="0" dirty="0"/>
              <a:t>Jiayi Kuang, </a:t>
            </a:r>
            <a:r>
              <a:rPr lang="en-US" sz="950" b="0" dirty="0" err="1"/>
              <a:t>Jingyou</a:t>
            </a:r>
            <a:r>
              <a:rPr lang="en-US" sz="950" b="0" dirty="0"/>
              <a:t> Xie, Haohao Luo, </a:t>
            </a:r>
            <a:r>
              <a:rPr lang="en-US" sz="950" b="0" dirty="0" err="1"/>
              <a:t>Ronghao</a:t>
            </a:r>
            <a:r>
              <a:rPr lang="en-US" sz="950" b="0" dirty="0"/>
              <a:t> Li, Zhe Xu, Xianfeng Cheng, </a:t>
            </a:r>
            <a:r>
              <a:rPr lang="en-US" sz="950" b="0" dirty="0" err="1"/>
              <a:t>Yinghui</a:t>
            </a:r>
            <a:r>
              <a:rPr lang="en-US" sz="950" b="0" dirty="0"/>
              <a:t> Li, </a:t>
            </a:r>
            <a:r>
              <a:rPr lang="en-US" sz="950" b="0" dirty="0" err="1"/>
              <a:t>Xika</a:t>
            </a:r>
            <a:r>
              <a:rPr lang="en-US" sz="950" b="0" dirty="0"/>
              <a:t> Lin, and Ying Shen. (2024) "Natural Language Understanding and Inference with MLLM in Visual Question Answering: A Survey." </a:t>
            </a:r>
            <a:r>
              <a:rPr lang="en-US" sz="950" b="0" dirty="0" err="1"/>
              <a:t>arXiv</a:t>
            </a:r>
            <a:r>
              <a:rPr lang="en-US" sz="950" b="0" dirty="0"/>
              <a:t> preprint arXiv:2411.17558.</a:t>
            </a:r>
          </a:p>
          <a:p>
            <a:pPr>
              <a:spcAft>
                <a:spcPts val="0"/>
              </a:spcAft>
            </a:pPr>
            <a:r>
              <a:rPr lang="en-US" sz="950" b="0" dirty="0"/>
              <a:t>Bo Li, Peng Qi, Bo Liu, Shuai Di, Jingen Liu, Jiquan Pei, Jinfeng Yi, and Bowen Zhou. (2023) "Trustworthy AI: From principles to practices." ACM Computing Surveys 55, no. 9 (2023): 1-46.</a:t>
            </a:r>
          </a:p>
          <a:p>
            <a:pPr marL="228600" indent="-228600">
              <a:spcAft>
                <a:spcPts val="200"/>
              </a:spcAft>
            </a:pPr>
            <a:r>
              <a:rPr lang="en-US" sz="950" b="0" dirty="0"/>
              <a:t>Min-Yuh Day (2025), Python 101, </a:t>
            </a:r>
            <a:r>
              <a:rPr lang="en-US" sz="950" b="0" dirty="0">
                <a:hlinkClick r:id="rId2"/>
              </a:rPr>
              <a:t>https://tinyurl.com/aintpupython101</a:t>
            </a:r>
            <a:endParaRPr lang="en-US" sz="95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8DDE3-DE9A-684D-A2C4-2DDE871B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9163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Artificial Intelligence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Problem Solving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Knowledge and Reasoning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Uncertain Knowledge and Reasoning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Machine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Communicating, Perceiving, and Acting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Philosophy and Ethics of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2581501" y="6579315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7" y="125760"/>
            <a:ext cx="8496944" cy="12870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Artificial Intelligence: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A Modern Approach </a:t>
            </a:r>
          </a:p>
        </p:txBody>
      </p:sp>
    </p:spTree>
    <p:extLst>
      <p:ext uri="{BB962C8B-B14F-4D97-AF65-F5344CB8AC3E}">
        <p14:creationId xmlns:p14="http://schemas.microsoft.com/office/powerpoint/2010/main" val="310244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E75B-B5BC-B142-9989-EC67B09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00808"/>
            <a:ext cx="10245397" cy="4608512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Philosophy, Ethics, and Safety of AI</a:t>
            </a:r>
          </a:p>
          <a:p>
            <a:pPr lvl="1"/>
            <a:r>
              <a:rPr lang="en-US" sz="3600" dirty="0"/>
              <a:t>The Limits of AI</a:t>
            </a:r>
          </a:p>
          <a:p>
            <a:pPr lvl="1"/>
            <a:r>
              <a:rPr lang="en-US" sz="3600" dirty="0"/>
              <a:t>Can Machines Really Think? </a:t>
            </a:r>
          </a:p>
          <a:p>
            <a:pPr lvl="1"/>
            <a:r>
              <a:rPr lang="en-US" sz="3600" dirty="0"/>
              <a:t>The Ethics of AI</a:t>
            </a:r>
          </a:p>
          <a:p>
            <a:r>
              <a:rPr lang="en-US" sz="3600" dirty="0"/>
              <a:t>The Future of AI</a:t>
            </a:r>
          </a:p>
          <a:p>
            <a:pPr lvl="1"/>
            <a:r>
              <a:rPr lang="en-US" sz="3600" dirty="0"/>
              <a:t>AI Components</a:t>
            </a:r>
          </a:p>
          <a:p>
            <a:pPr lvl="1"/>
            <a:r>
              <a:rPr lang="en-US" sz="3600" dirty="0"/>
              <a:t>AI Architectures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9190-BE62-0440-B959-CF36C48B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C8621-7DA8-C04B-86FE-5D18631C4E40}"/>
              </a:ext>
            </a:extLst>
          </p:cNvPr>
          <p:cNvSpPr/>
          <p:nvPr/>
        </p:nvSpPr>
        <p:spPr>
          <a:xfrm>
            <a:off x="2581501" y="6579315"/>
            <a:ext cx="6984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Stuart Russell and Peter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Norvig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(2020), Artificial Intelligence: A Modern Approach, 4th Edition, Pearson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F8FA99-5A61-2147-8B8C-CFD01666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7" y="125760"/>
            <a:ext cx="8496944" cy="12870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Artificial Intelligence: </a:t>
            </a:r>
            <a:br>
              <a:rPr lang="en-US" sz="4200" dirty="0">
                <a:solidFill>
                  <a:schemeClr val="accent1"/>
                </a:solidFill>
              </a:rPr>
            </a:br>
            <a:r>
              <a:rPr lang="en-US" sz="4200" dirty="0">
                <a:solidFill>
                  <a:schemeClr val="accent1"/>
                </a:solidFill>
              </a:rPr>
              <a:t>7. Philosophy and Ethics of AI</a:t>
            </a:r>
          </a:p>
        </p:txBody>
      </p:sp>
    </p:spTree>
    <p:extLst>
      <p:ext uri="{BB962C8B-B14F-4D97-AF65-F5344CB8AC3E}">
        <p14:creationId xmlns:p14="http://schemas.microsoft.com/office/powerpoint/2010/main" val="816501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27722</TotalTime>
  <Words>5199</Words>
  <Application>Microsoft Macintosh PowerPoint</Application>
  <PresentationFormat>Widescreen</PresentationFormat>
  <Paragraphs>514</Paragraphs>
  <Slides>76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3" baseType="lpstr">
      <vt:lpstr>Heiti TC Medium</vt:lpstr>
      <vt:lpstr>NVIDIA Sans</vt:lpstr>
      <vt:lpstr>NVIDIA Sans Medium</vt:lpstr>
      <vt:lpstr>Arial</vt:lpstr>
      <vt:lpstr>Calibri</vt:lpstr>
      <vt:lpstr>Times New Roman</vt:lpstr>
      <vt:lpstr>Office Theme</vt:lpstr>
      <vt:lpstr>Philosophy and Ethics of AI  and the Future of AI</vt:lpstr>
      <vt:lpstr>Syllabus</vt:lpstr>
      <vt:lpstr>Syllabus</vt:lpstr>
      <vt:lpstr>Syllabus</vt:lpstr>
      <vt:lpstr>Philosophy and  Ethics of AI  and  the Future of AI</vt:lpstr>
      <vt:lpstr>Outline</vt:lpstr>
      <vt:lpstr>Stuart Russell and Peter Norvig (2020),  Artificial Intelligence: A Modern Approach,  4th Edition, Pearson</vt:lpstr>
      <vt:lpstr>Artificial Intelligence:  A Modern Approach </vt:lpstr>
      <vt:lpstr>Artificial Intelligence:  7. Philosophy and Ethics of AI</vt:lpstr>
      <vt:lpstr>Reinforcement Learning (DL)</vt:lpstr>
      <vt:lpstr>Reinforcement Learning (DL)</vt:lpstr>
      <vt:lpstr>Reinforcement Learning (DL)</vt:lpstr>
      <vt:lpstr>Agents interact with environments through sensors and actuators</vt:lpstr>
      <vt:lpstr>AI Acting Humanly: The Turing Test Approach (Alan Turing, 1950)</vt:lpstr>
      <vt:lpstr>Philosophy and  Ethics of AI</vt:lpstr>
      <vt:lpstr>Philosophy, Ethics, and  Safety of AI</vt:lpstr>
      <vt:lpstr>Philosophy of AI</vt:lpstr>
      <vt:lpstr>4 Approaches of AI</vt:lpstr>
      <vt:lpstr>4 Approaches of AI</vt:lpstr>
      <vt:lpstr>AI Acting Humanly: The Turing Test Approach (Alan Turing, 1950)</vt:lpstr>
      <vt:lpstr>Can machines think?</vt:lpstr>
      <vt:lpstr>The Ethics of AI</vt:lpstr>
      <vt:lpstr>Principles of Robotics and AI</vt:lpstr>
      <vt:lpstr>Principles of Robotics and AI</vt:lpstr>
      <vt:lpstr>Safety of AI</vt:lpstr>
      <vt:lpstr>Robot Ethics Laws of Robotics (Isaac Asimov, 1942, 1950) </vt:lpstr>
      <vt:lpstr>Fair, trustworthy, and transparent of AI</vt:lpstr>
      <vt:lpstr>Trustworthy AI</vt:lpstr>
      <vt:lpstr>Explainable AI (XAI)</vt:lpstr>
      <vt:lpstr>Explainable AI (XAI)</vt:lpstr>
      <vt:lpstr>Automation</vt:lpstr>
      <vt:lpstr>M3 Framework for AI Responsibility Many agents, Many levels, and Many interactions</vt:lpstr>
      <vt:lpstr>AI Alignment:  Dangerous Capabilities  Arising from AI Power-Seeking</vt:lpstr>
      <vt:lpstr>The AI Alignment Cycle: Training and Refinement</vt:lpstr>
      <vt:lpstr>The RICE principles of AI Alignment:  Robustness, Interpretability, Controllability, and Ethicality </vt:lpstr>
      <vt:lpstr>Learning from Human Feedback in AI Alignment</vt:lpstr>
      <vt:lpstr>Learning Under Distribution Shift in AI Alignment</vt:lpstr>
      <vt:lpstr>Research Directions in AI Alignment:  Safety Evaluation, Interpretability, and Human Value Verification</vt:lpstr>
      <vt:lpstr>AI Governance Framework:  Government, Industry &amp; AGI Lab, and Third Parties</vt:lpstr>
      <vt:lpstr>The Future of AI</vt:lpstr>
      <vt:lpstr>Generative AI, Agentic AI, Physical AI</vt:lpstr>
      <vt:lpstr>Generative AI, Agentic AI, Physical AI</vt:lpstr>
      <vt:lpstr>Modular Modalities</vt:lpstr>
      <vt:lpstr>Gartner Top 10 Strategic Technology Trends for 2026</vt:lpstr>
      <vt:lpstr>The Architect: AI platforms and infrastructure building secure, scalable foundations for AI and digital transformation</vt:lpstr>
      <vt:lpstr>The Synthesist: AI application and orchestration combine specialized models, agents and physical-digital systems to create new value</vt:lpstr>
      <vt:lpstr>The Vanguard: security, trust and governance protect reputation, ensure compliance and maintain stakeholder confidence</vt:lpstr>
      <vt:lpstr>The Future of AI From Tools to Agents:  The Rise and Autonomy of Agentic AI</vt:lpstr>
      <vt:lpstr>The Future of AI Deep Integration of Core Cognitive Models:  Toward Embodied AGI</vt:lpstr>
      <vt:lpstr>The Future of AI</vt:lpstr>
      <vt:lpstr>AI Components</vt:lpstr>
      <vt:lpstr>Learning</vt:lpstr>
      <vt:lpstr>AI Architectures</vt:lpstr>
      <vt:lpstr>Real-time AI</vt:lpstr>
      <vt:lpstr>General AI</vt:lpstr>
      <vt:lpstr>AI Engineering</vt:lpstr>
      <vt:lpstr>The Future of AI</vt:lpstr>
      <vt:lpstr>The Future of AI</vt:lpstr>
      <vt:lpstr>The Future of AI</vt:lpstr>
      <vt:lpstr>Vision Language Action (VLA)  Models for Robotics</vt:lpstr>
      <vt:lpstr>Vision-Language-Action (VLA) Models for Robotics</vt:lpstr>
      <vt:lpstr>Large VLM-based Vision-Language-Action Models for Robotic Manipulation</vt:lpstr>
      <vt:lpstr>Large VLM-based Vision-Language-Action Models for Robotic Manipulation</vt:lpstr>
      <vt:lpstr>Large VLM-based Vision-Language-Action Models for Robotic Manipulation (Timeline)  Monolithic models and Hierarchical Models</vt:lpstr>
      <vt:lpstr>AI for  Social Good (AI4SG)</vt:lpstr>
      <vt:lpstr>Sustainable Development Goals (SDGs)</vt:lpstr>
      <vt:lpstr>Sustainable Development Goals (SDGs) and 5P</vt:lpstr>
      <vt:lpstr>ESG to 17 SDGs</vt:lpstr>
      <vt:lpstr>ESG to 17 SDGs</vt:lpstr>
      <vt:lpstr>AI for Social Good (AI4SG) AI for Sustainable Development AI4SG 10 Guidelines</vt:lpstr>
      <vt:lpstr>AI4SG 10 Guidelines AI Technology (G1, G2, G3)</vt:lpstr>
      <vt:lpstr>AI4SG 10 Guidelines Applications (G4, G5, G6, G7, G8)</vt:lpstr>
      <vt:lpstr>AI4SG 10 Guidelines Data Handling (G9, G10)</vt:lpstr>
      <vt:lpstr>Papers with Code State-of-the-Art (SOTA)</vt:lpstr>
      <vt:lpstr>Summary</vt:lpstr>
      <vt:lpstr>References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subject/>
  <dc:creator>Min-Yuh Day</dc:creator>
  <cp:keywords>Artificial Intelligence, AI</cp:keywords>
  <dc:description>Artificial Intelligence</dc:description>
  <cp:lastModifiedBy>MYDAY</cp:lastModifiedBy>
  <cp:revision>1478</cp:revision>
  <cp:lastPrinted>2020-12-23T14:44:17Z</cp:lastPrinted>
  <dcterms:created xsi:type="dcterms:W3CDTF">2019-09-12T03:09:52Z</dcterms:created>
  <dcterms:modified xsi:type="dcterms:W3CDTF">2025-12-08T23:47:07Z</dcterms:modified>
  <cp:category/>
</cp:coreProperties>
</file>